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theme/theme3.xml" ContentType="application/vnd.openxmlformats-officedocument.theme+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4.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5.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6.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7.xml" ContentType="application/vnd.openxmlformats-officedocument.theme+xml"/>
  <Override PartName="/ppt/slideLayouts/slideLayout27.xml" ContentType="application/vnd.openxmlformats-officedocument.presentationml.slideLayout+xml"/>
  <Override PartName="/ppt/theme/theme8.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9.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10.xml" ContentType="application/vnd.openxmlformats-officedocument.theme+xml"/>
  <Override PartName="/ppt/slideLayouts/slideLayout32.xml" ContentType="application/vnd.openxmlformats-officedocument.presentationml.slideLayout+xml"/>
  <Override PartName="/ppt/theme/theme11.xml" ContentType="application/vnd.openxmlformats-officedocument.theme+xml"/>
  <Override PartName="/ppt/slideLayouts/slideLayout33.xml" ContentType="application/vnd.openxmlformats-officedocument.presentationml.slideLayout+xml"/>
  <Override PartName="/ppt/theme/theme12.xml" ContentType="application/vnd.openxmlformats-officedocument.theme+xml"/>
  <Override PartName="/ppt/theme/theme13.xml" ContentType="application/vnd.openxmlformats-officedocument.theme+xml"/>
  <Override PartName="/ppt/theme/theme1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p:sldMasterIdLst>
    <p:sldMasterId id="2147483797" r:id="rId1"/>
    <p:sldMasterId id="2147486119" r:id="rId2"/>
    <p:sldMasterId id="2147486132" r:id="rId3"/>
    <p:sldMasterId id="2147486144" r:id="rId4"/>
    <p:sldMasterId id="2147486181" r:id="rId5"/>
    <p:sldMasterId id="2147486285" r:id="rId6"/>
    <p:sldMasterId id="2147486300" r:id="rId7"/>
    <p:sldMasterId id="2147486307" r:id="rId8"/>
    <p:sldMasterId id="2147486309" r:id="rId9"/>
    <p:sldMasterId id="2147486314" r:id="rId10"/>
    <p:sldMasterId id="2147486327" r:id="rId11"/>
    <p:sldMasterId id="2147486329" r:id="rId12"/>
  </p:sldMasterIdLst>
  <p:notesMasterIdLst>
    <p:notesMasterId r:id="rId409"/>
  </p:notesMasterIdLst>
  <p:handoutMasterIdLst>
    <p:handoutMasterId r:id="rId410"/>
  </p:handoutMasterIdLst>
  <p:sldIdLst>
    <p:sldId id="256" r:id="rId13"/>
    <p:sldId id="6563" r:id="rId14"/>
    <p:sldId id="6197" r:id="rId15"/>
    <p:sldId id="561" r:id="rId16"/>
    <p:sldId id="562" r:id="rId17"/>
    <p:sldId id="359" r:id="rId18"/>
    <p:sldId id="5562" r:id="rId19"/>
    <p:sldId id="5563" r:id="rId20"/>
    <p:sldId id="5564" r:id="rId21"/>
    <p:sldId id="5565" r:id="rId22"/>
    <p:sldId id="5567" r:id="rId23"/>
    <p:sldId id="5568" r:id="rId24"/>
    <p:sldId id="5569" r:id="rId25"/>
    <p:sldId id="5570" r:id="rId26"/>
    <p:sldId id="5571" r:id="rId27"/>
    <p:sldId id="5572" r:id="rId28"/>
    <p:sldId id="5573" r:id="rId29"/>
    <p:sldId id="5574" r:id="rId30"/>
    <p:sldId id="4602" r:id="rId31"/>
    <p:sldId id="4992" r:id="rId32"/>
    <p:sldId id="3305" r:id="rId33"/>
    <p:sldId id="3306" r:id="rId34"/>
    <p:sldId id="4612" r:id="rId35"/>
    <p:sldId id="4604" r:id="rId36"/>
    <p:sldId id="4605" r:id="rId37"/>
    <p:sldId id="269" r:id="rId38"/>
    <p:sldId id="3285" r:id="rId39"/>
    <p:sldId id="3286" r:id="rId40"/>
    <p:sldId id="5551" r:id="rId41"/>
    <p:sldId id="3287" r:id="rId42"/>
    <p:sldId id="5550" r:id="rId43"/>
    <p:sldId id="5559" r:id="rId44"/>
    <p:sldId id="5558" r:id="rId45"/>
    <p:sldId id="5560" r:id="rId46"/>
    <p:sldId id="5561" r:id="rId47"/>
    <p:sldId id="5016" r:id="rId48"/>
    <p:sldId id="5557" r:id="rId49"/>
    <p:sldId id="5556" r:id="rId50"/>
    <p:sldId id="3290" r:id="rId51"/>
    <p:sldId id="3289" r:id="rId52"/>
    <p:sldId id="5576" r:id="rId53"/>
    <p:sldId id="5577" r:id="rId54"/>
    <p:sldId id="5578" r:id="rId55"/>
    <p:sldId id="3291" r:id="rId56"/>
    <p:sldId id="5552" r:id="rId57"/>
    <p:sldId id="5553" r:id="rId58"/>
    <p:sldId id="5554" r:id="rId59"/>
    <p:sldId id="6507" r:id="rId60"/>
    <p:sldId id="6548" r:id="rId61"/>
    <p:sldId id="6198" r:id="rId62"/>
    <p:sldId id="6420" r:id="rId63"/>
    <p:sldId id="6421" r:id="rId64"/>
    <p:sldId id="6422" r:id="rId65"/>
    <p:sldId id="5599" r:id="rId66"/>
    <p:sldId id="6168" r:id="rId67"/>
    <p:sldId id="6186" r:id="rId68"/>
    <p:sldId id="6564" r:id="rId69"/>
    <p:sldId id="6554" r:id="rId70"/>
    <p:sldId id="6555" r:id="rId71"/>
    <p:sldId id="6556" r:id="rId72"/>
    <p:sldId id="6129" r:id="rId73"/>
    <p:sldId id="6565" r:id="rId74"/>
    <p:sldId id="6566" r:id="rId75"/>
    <p:sldId id="6567" r:id="rId76"/>
    <p:sldId id="6568" r:id="rId77"/>
    <p:sldId id="6569" r:id="rId78"/>
    <p:sldId id="6570" r:id="rId79"/>
    <p:sldId id="6549" r:id="rId80"/>
    <p:sldId id="6571" r:id="rId81"/>
    <p:sldId id="6572" r:id="rId82"/>
    <p:sldId id="354" r:id="rId83"/>
    <p:sldId id="6573" r:id="rId84"/>
    <p:sldId id="423" r:id="rId85"/>
    <p:sldId id="1717" r:id="rId86"/>
    <p:sldId id="6574" r:id="rId87"/>
    <p:sldId id="3319" r:id="rId88"/>
    <p:sldId id="6113" r:id="rId89"/>
    <p:sldId id="6508" r:id="rId90"/>
    <p:sldId id="6110" r:id="rId91"/>
    <p:sldId id="6114" r:id="rId92"/>
    <p:sldId id="6552" r:id="rId93"/>
    <p:sldId id="1713" r:id="rId94"/>
    <p:sldId id="6115" r:id="rId95"/>
    <p:sldId id="6575" r:id="rId96"/>
    <p:sldId id="6576" r:id="rId97"/>
    <p:sldId id="704" r:id="rId98"/>
    <p:sldId id="6543" r:id="rId99"/>
    <p:sldId id="6544" r:id="rId100"/>
    <p:sldId id="6577" r:id="rId101"/>
    <p:sldId id="6578" r:id="rId102"/>
    <p:sldId id="6579" r:id="rId103"/>
    <p:sldId id="6580" r:id="rId104"/>
    <p:sldId id="1711" r:id="rId105"/>
    <p:sldId id="783" r:id="rId106"/>
    <p:sldId id="6581" r:id="rId107"/>
    <p:sldId id="6582" r:id="rId108"/>
    <p:sldId id="6551" r:id="rId109"/>
    <p:sldId id="6583" r:id="rId110"/>
    <p:sldId id="6584" r:id="rId111"/>
    <p:sldId id="6585" r:id="rId112"/>
    <p:sldId id="6173" r:id="rId113"/>
    <p:sldId id="6586" r:id="rId114"/>
    <p:sldId id="6587" r:id="rId115"/>
    <p:sldId id="6588" r:id="rId116"/>
    <p:sldId id="6589" r:id="rId117"/>
    <p:sldId id="6504" r:id="rId118"/>
    <p:sldId id="6590" r:id="rId119"/>
    <p:sldId id="6591" r:id="rId120"/>
    <p:sldId id="1716" r:id="rId121"/>
    <p:sldId id="6592" r:id="rId122"/>
    <p:sldId id="6593" r:id="rId123"/>
    <p:sldId id="6171" r:id="rId124"/>
    <p:sldId id="6594" r:id="rId125"/>
    <p:sldId id="6595" r:id="rId126"/>
    <p:sldId id="6596" r:id="rId127"/>
    <p:sldId id="6597" r:id="rId128"/>
    <p:sldId id="6598" r:id="rId129"/>
    <p:sldId id="6599" r:id="rId130"/>
    <p:sldId id="6600" r:id="rId131"/>
    <p:sldId id="6601" r:id="rId132"/>
    <p:sldId id="6167" r:id="rId133"/>
    <p:sldId id="6341" r:id="rId134"/>
    <p:sldId id="1395" r:id="rId135"/>
    <p:sldId id="1736" r:id="rId136"/>
    <p:sldId id="1737" r:id="rId137"/>
    <p:sldId id="1398" r:id="rId138"/>
    <p:sldId id="6499" r:id="rId139"/>
    <p:sldId id="6602" r:id="rId140"/>
    <p:sldId id="6603" r:id="rId141"/>
    <p:sldId id="6604" r:id="rId142"/>
    <p:sldId id="6605" r:id="rId143"/>
    <p:sldId id="6606" r:id="rId144"/>
    <p:sldId id="6607" r:id="rId145"/>
    <p:sldId id="6608" r:id="rId146"/>
    <p:sldId id="6609" r:id="rId147"/>
    <p:sldId id="6610" r:id="rId148"/>
    <p:sldId id="6611" r:id="rId149"/>
    <p:sldId id="6612" r:id="rId150"/>
    <p:sldId id="6613" r:id="rId151"/>
    <p:sldId id="6614" r:id="rId152"/>
    <p:sldId id="6615" r:id="rId153"/>
    <p:sldId id="6616" r:id="rId154"/>
    <p:sldId id="6617" r:id="rId155"/>
    <p:sldId id="6618" r:id="rId156"/>
    <p:sldId id="6619" r:id="rId157"/>
    <p:sldId id="6620" r:id="rId158"/>
    <p:sldId id="6621" r:id="rId159"/>
    <p:sldId id="6622" r:id="rId160"/>
    <p:sldId id="6623" r:id="rId161"/>
    <p:sldId id="6624" r:id="rId162"/>
    <p:sldId id="6625" r:id="rId163"/>
    <p:sldId id="6500" r:id="rId164"/>
    <p:sldId id="6631" r:id="rId165"/>
    <p:sldId id="6632" r:id="rId166"/>
    <p:sldId id="6633" r:id="rId167"/>
    <p:sldId id="1426" r:id="rId168"/>
    <p:sldId id="6634" r:id="rId169"/>
    <p:sldId id="6635" r:id="rId170"/>
    <p:sldId id="6636" r:id="rId171"/>
    <p:sldId id="1430" r:id="rId172"/>
    <p:sldId id="1431" r:id="rId173"/>
    <p:sldId id="6637" r:id="rId174"/>
    <p:sldId id="6638" r:id="rId175"/>
    <p:sldId id="1434" r:id="rId176"/>
    <p:sldId id="1698" r:id="rId177"/>
    <p:sldId id="6501" r:id="rId178"/>
    <p:sldId id="6639" r:id="rId179"/>
    <p:sldId id="6640" r:id="rId180"/>
    <p:sldId id="6641" r:id="rId181"/>
    <p:sldId id="6642" r:id="rId182"/>
    <p:sldId id="6643" r:id="rId183"/>
    <p:sldId id="6644" r:id="rId184"/>
    <p:sldId id="6645" r:id="rId185"/>
    <p:sldId id="6646" r:id="rId186"/>
    <p:sldId id="6647" r:id="rId187"/>
    <p:sldId id="6648" r:id="rId188"/>
    <p:sldId id="6649" r:id="rId189"/>
    <p:sldId id="6502" r:id="rId190"/>
    <p:sldId id="1752" r:id="rId191"/>
    <p:sldId id="6650" r:id="rId192"/>
    <p:sldId id="1753" r:id="rId193"/>
    <p:sldId id="1754" r:id="rId194"/>
    <p:sldId id="1755" r:id="rId195"/>
    <p:sldId id="6687" r:id="rId196"/>
    <p:sldId id="6688" r:id="rId197"/>
    <p:sldId id="6689" r:id="rId198"/>
    <p:sldId id="6690" r:id="rId199"/>
    <p:sldId id="1734" r:id="rId200"/>
    <p:sldId id="6691" r:id="rId201"/>
    <p:sldId id="6692" r:id="rId202"/>
    <p:sldId id="6693" r:id="rId203"/>
    <p:sldId id="6694" r:id="rId204"/>
    <p:sldId id="1739" r:id="rId205"/>
    <p:sldId id="1760" r:id="rId206"/>
    <p:sldId id="1741" r:id="rId207"/>
    <p:sldId id="1742" r:id="rId208"/>
    <p:sldId id="6695" r:id="rId209"/>
    <p:sldId id="6503" r:id="rId210"/>
    <p:sldId id="6696" r:id="rId211"/>
    <p:sldId id="1751" r:id="rId212"/>
    <p:sldId id="6697" r:id="rId213"/>
    <p:sldId id="6698" r:id="rId214"/>
    <p:sldId id="6699" r:id="rId215"/>
    <p:sldId id="6700" r:id="rId216"/>
    <p:sldId id="6701" r:id="rId217"/>
    <p:sldId id="6702" r:id="rId218"/>
    <p:sldId id="6703" r:id="rId219"/>
    <p:sldId id="6704" r:id="rId220"/>
    <p:sldId id="6705" r:id="rId221"/>
    <p:sldId id="6223" r:id="rId222"/>
    <p:sldId id="6706" r:id="rId223"/>
    <p:sldId id="6272" r:id="rId224"/>
    <p:sldId id="6707" r:id="rId225"/>
    <p:sldId id="6708" r:id="rId226"/>
    <p:sldId id="6651" r:id="rId227"/>
    <p:sldId id="6652" r:id="rId228"/>
    <p:sldId id="6653" r:id="rId229"/>
    <p:sldId id="6654" r:id="rId230"/>
    <p:sldId id="1740" r:id="rId231"/>
    <p:sldId id="6201" r:id="rId232"/>
    <p:sldId id="6658" r:id="rId233"/>
    <p:sldId id="1747" r:id="rId234"/>
    <p:sldId id="6659" r:id="rId235"/>
    <p:sldId id="6660" r:id="rId236"/>
    <p:sldId id="6661" r:id="rId237"/>
    <p:sldId id="6662" r:id="rId238"/>
    <p:sldId id="6663" r:id="rId239"/>
    <p:sldId id="6664" r:id="rId240"/>
    <p:sldId id="6665" r:id="rId241"/>
    <p:sldId id="6666" r:id="rId242"/>
    <p:sldId id="6667" r:id="rId243"/>
    <p:sldId id="6668" r:id="rId244"/>
    <p:sldId id="6669" r:id="rId245"/>
    <p:sldId id="6670" r:id="rId246"/>
    <p:sldId id="6671" r:id="rId247"/>
    <p:sldId id="6672" r:id="rId248"/>
    <p:sldId id="6673" r:id="rId249"/>
    <p:sldId id="6674" r:id="rId250"/>
    <p:sldId id="6675" r:id="rId251"/>
    <p:sldId id="1743" r:id="rId252"/>
    <p:sldId id="6676" r:id="rId253"/>
    <p:sldId id="6172" r:id="rId254"/>
    <p:sldId id="6545" r:id="rId255"/>
    <p:sldId id="928" r:id="rId256"/>
    <p:sldId id="955" r:id="rId257"/>
    <p:sldId id="910" r:id="rId258"/>
    <p:sldId id="959" r:id="rId259"/>
    <p:sldId id="933" r:id="rId260"/>
    <p:sldId id="943" r:id="rId261"/>
    <p:sldId id="963" r:id="rId262"/>
    <p:sldId id="964" r:id="rId263"/>
    <p:sldId id="971" r:id="rId264"/>
    <p:sldId id="972" r:id="rId265"/>
    <p:sldId id="973" r:id="rId266"/>
    <p:sldId id="956" r:id="rId267"/>
    <p:sldId id="6207" r:id="rId268"/>
    <p:sldId id="1701" r:id="rId269"/>
    <p:sldId id="1705" r:id="rId270"/>
    <p:sldId id="6709" r:id="rId271"/>
    <p:sldId id="1748" r:id="rId272"/>
    <p:sldId id="1746" r:id="rId273"/>
    <p:sldId id="1750" r:id="rId274"/>
    <p:sldId id="1714" r:id="rId275"/>
    <p:sldId id="1749" r:id="rId276"/>
    <p:sldId id="1708" r:id="rId277"/>
    <p:sldId id="1709" r:id="rId278"/>
    <p:sldId id="6710" r:id="rId279"/>
    <p:sldId id="1710" r:id="rId280"/>
    <p:sldId id="6711" r:id="rId281"/>
    <p:sldId id="6203" r:id="rId282"/>
    <p:sldId id="6712" r:id="rId283"/>
    <p:sldId id="1719" r:id="rId284"/>
    <p:sldId id="6713" r:id="rId285"/>
    <p:sldId id="1720" r:id="rId286"/>
    <p:sldId id="1735" r:id="rId287"/>
    <p:sldId id="1706" r:id="rId288"/>
    <p:sldId id="6219" r:id="rId289"/>
    <p:sldId id="1722" r:id="rId290"/>
    <p:sldId id="1723" r:id="rId291"/>
    <p:sldId id="1726" r:id="rId292"/>
    <p:sldId id="1724" r:id="rId293"/>
    <p:sldId id="1744" r:id="rId294"/>
    <p:sldId id="6220" r:id="rId295"/>
    <p:sldId id="1727" r:id="rId296"/>
    <p:sldId id="6714" r:id="rId297"/>
    <p:sldId id="6715" r:id="rId298"/>
    <p:sldId id="1738" r:id="rId299"/>
    <p:sldId id="6716" r:id="rId300"/>
    <p:sldId id="6717" r:id="rId301"/>
    <p:sldId id="1733" r:id="rId302"/>
    <p:sldId id="6718" r:id="rId303"/>
    <p:sldId id="6210" r:id="rId304"/>
    <p:sldId id="6719" r:id="rId305"/>
    <p:sldId id="6720" r:id="rId306"/>
    <p:sldId id="6721" r:id="rId307"/>
    <p:sldId id="6722" r:id="rId308"/>
    <p:sldId id="6723" r:id="rId309"/>
    <p:sldId id="6724" r:id="rId310"/>
    <p:sldId id="6725" r:id="rId311"/>
    <p:sldId id="6726" r:id="rId312"/>
    <p:sldId id="1699" r:id="rId313"/>
    <p:sldId id="1700" r:id="rId314"/>
    <p:sldId id="6727" r:id="rId315"/>
    <p:sldId id="1721" r:id="rId316"/>
    <p:sldId id="1703" r:id="rId317"/>
    <p:sldId id="6728" r:id="rId318"/>
    <p:sldId id="1725" r:id="rId319"/>
    <p:sldId id="6729" r:id="rId320"/>
    <p:sldId id="6211" r:id="rId321"/>
    <p:sldId id="6212" r:id="rId322"/>
    <p:sldId id="6213" r:id="rId323"/>
    <p:sldId id="6214" r:id="rId324"/>
    <p:sldId id="6215" r:id="rId325"/>
    <p:sldId id="6216" r:id="rId326"/>
    <p:sldId id="6217" r:id="rId327"/>
    <p:sldId id="6218" r:id="rId328"/>
    <p:sldId id="6730" r:id="rId329"/>
    <p:sldId id="6731" r:id="rId330"/>
    <p:sldId id="6221" r:id="rId331"/>
    <p:sldId id="6222" r:id="rId332"/>
    <p:sldId id="6732" r:id="rId333"/>
    <p:sldId id="6224" r:id="rId334"/>
    <p:sldId id="6225" r:id="rId335"/>
    <p:sldId id="6226" r:id="rId336"/>
    <p:sldId id="6227" r:id="rId337"/>
    <p:sldId id="6228" r:id="rId338"/>
    <p:sldId id="6229" r:id="rId339"/>
    <p:sldId id="6230" r:id="rId340"/>
    <p:sldId id="6231" r:id="rId341"/>
    <p:sldId id="6232" r:id="rId342"/>
    <p:sldId id="6233" r:id="rId343"/>
    <p:sldId id="6234" r:id="rId344"/>
    <p:sldId id="6235" r:id="rId345"/>
    <p:sldId id="6236" r:id="rId346"/>
    <p:sldId id="6237" r:id="rId347"/>
    <p:sldId id="6238" r:id="rId348"/>
    <p:sldId id="6239" r:id="rId349"/>
    <p:sldId id="6240" r:id="rId350"/>
    <p:sldId id="6241" r:id="rId351"/>
    <p:sldId id="6242" r:id="rId352"/>
    <p:sldId id="6243" r:id="rId353"/>
    <p:sldId id="6244" r:id="rId354"/>
    <p:sldId id="6245" r:id="rId355"/>
    <p:sldId id="6246" r:id="rId356"/>
    <p:sldId id="6247" r:id="rId357"/>
    <p:sldId id="6248" r:id="rId358"/>
    <p:sldId id="6249" r:id="rId359"/>
    <p:sldId id="6250" r:id="rId360"/>
    <p:sldId id="6251" r:id="rId361"/>
    <p:sldId id="6252" r:id="rId362"/>
    <p:sldId id="6253" r:id="rId363"/>
    <p:sldId id="6254" r:id="rId364"/>
    <p:sldId id="6255" r:id="rId365"/>
    <p:sldId id="6256" r:id="rId366"/>
    <p:sldId id="6257" r:id="rId367"/>
    <p:sldId id="6258" r:id="rId368"/>
    <p:sldId id="6259" r:id="rId369"/>
    <p:sldId id="6260" r:id="rId370"/>
    <p:sldId id="6261" r:id="rId371"/>
    <p:sldId id="6262" r:id="rId372"/>
    <p:sldId id="6263" r:id="rId373"/>
    <p:sldId id="6264" r:id="rId374"/>
    <p:sldId id="6265" r:id="rId375"/>
    <p:sldId id="6266" r:id="rId376"/>
    <p:sldId id="6267" r:id="rId377"/>
    <p:sldId id="6268" r:id="rId378"/>
    <p:sldId id="6269" r:id="rId379"/>
    <p:sldId id="6270" r:id="rId380"/>
    <p:sldId id="6271" r:id="rId381"/>
    <p:sldId id="6733" r:id="rId382"/>
    <p:sldId id="6734" r:id="rId383"/>
    <p:sldId id="6273" r:id="rId384"/>
    <p:sldId id="6274" r:id="rId385"/>
    <p:sldId id="6275" r:id="rId386"/>
    <p:sldId id="6276" r:id="rId387"/>
    <p:sldId id="6277" r:id="rId388"/>
    <p:sldId id="1718" r:id="rId389"/>
    <p:sldId id="6278" r:id="rId390"/>
    <p:sldId id="6279" r:id="rId391"/>
    <p:sldId id="6280" r:id="rId392"/>
    <p:sldId id="6281" r:id="rId393"/>
    <p:sldId id="6282" r:id="rId394"/>
    <p:sldId id="6283" r:id="rId395"/>
    <p:sldId id="6284" r:id="rId396"/>
    <p:sldId id="6285" r:id="rId397"/>
    <p:sldId id="6286" r:id="rId398"/>
    <p:sldId id="6287" r:id="rId399"/>
    <p:sldId id="6288" r:id="rId400"/>
    <p:sldId id="6289" r:id="rId401"/>
    <p:sldId id="6290" r:id="rId402"/>
    <p:sldId id="6291" r:id="rId403"/>
    <p:sldId id="6292" r:id="rId404"/>
    <p:sldId id="6293" r:id="rId405"/>
    <p:sldId id="6294" r:id="rId406"/>
    <p:sldId id="6295" r:id="rId407"/>
    <p:sldId id="6296" r:id="rId408"/>
  </p:sldIdLst>
  <p:sldSz cx="9906000" cy="6858000" type="A4"/>
  <p:notesSz cx="6807200" cy="9939338"/>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既定のセクション" id="{7783A278-92E0-455C-8DA7-E42D8B292544}">
          <p14:sldIdLst>
            <p14:sldId id="256"/>
            <p14:sldId id="6563"/>
            <p14:sldId id="6197"/>
            <p14:sldId id="561"/>
            <p14:sldId id="562"/>
            <p14:sldId id="359"/>
            <p14:sldId id="5562"/>
            <p14:sldId id="5563"/>
            <p14:sldId id="5564"/>
            <p14:sldId id="5565"/>
            <p14:sldId id="5567"/>
            <p14:sldId id="5568"/>
            <p14:sldId id="5569"/>
            <p14:sldId id="5570"/>
            <p14:sldId id="5571"/>
            <p14:sldId id="5572"/>
            <p14:sldId id="5573"/>
            <p14:sldId id="5574"/>
            <p14:sldId id="4602"/>
            <p14:sldId id="4992"/>
            <p14:sldId id="3305"/>
            <p14:sldId id="3306"/>
            <p14:sldId id="4612"/>
            <p14:sldId id="4604"/>
            <p14:sldId id="4605"/>
            <p14:sldId id="269"/>
            <p14:sldId id="3285"/>
            <p14:sldId id="3286"/>
            <p14:sldId id="5551"/>
            <p14:sldId id="3287"/>
            <p14:sldId id="5550"/>
            <p14:sldId id="5559"/>
            <p14:sldId id="5558"/>
            <p14:sldId id="5560"/>
            <p14:sldId id="5561"/>
            <p14:sldId id="5016"/>
            <p14:sldId id="5557"/>
            <p14:sldId id="5556"/>
            <p14:sldId id="3290"/>
            <p14:sldId id="3289"/>
            <p14:sldId id="5576"/>
            <p14:sldId id="5577"/>
            <p14:sldId id="5578"/>
            <p14:sldId id="3291"/>
            <p14:sldId id="5552"/>
            <p14:sldId id="5553"/>
            <p14:sldId id="5554"/>
            <p14:sldId id="6507"/>
            <p14:sldId id="6548"/>
            <p14:sldId id="6198"/>
            <p14:sldId id="6420"/>
            <p14:sldId id="6421"/>
            <p14:sldId id="6422"/>
            <p14:sldId id="5599"/>
            <p14:sldId id="6168"/>
            <p14:sldId id="6186"/>
            <p14:sldId id="6564"/>
            <p14:sldId id="6554"/>
            <p14:sldId id="6555"/>
            <p14:sldId id="6556"/>
            <p14:sldId id="6129"/>
            <p14:sldId id="6565"/>
            <p14:sldId id="6566"/>
            <p14:sldId id="6567"/>
            <p14:sldId id="6568"/>
            <p14:sldId id="6569"/>
            <p14:sldId id="6570"/>
            <p14:sldId id="6549"/>
            <p14:sldId id="6571"/>
            <p14:sldId id="6572"/>
            <p14:sldId id="354"/>
            <p14:sldId id="6573"/>
            <p14:sldId id="423"/>
            <p14:sldId id="1717"/>
            <p14:sldId id="6574"/>
            <p14:sldId id="3319"/>
            <p14:sldId id="6113"/>
            <p14:sldId id="6508"/>
            <p14:sldId id="6110"/>
            <p14:sldId id="6114"/>
            <p14:sldId id="6552"/>
            <p14:sldId id="1713"/>
            <p14:sldId id="6115"/>
            <p14:sldId id="6575"/>
            <p14:sldId id="6576"/>
            <p14:sldId id="704"/>
            <p14:sldId id="6543"/>
            <p14:sldId id="6544"/>
            <p14:sldId id="6577"/>
            <p14:sldId id="6578"/>
            <p14:sldId id="6579"/>
            <p14:sldId id="6580"/>
            <p14:sldId id="1711"/>
            <p14:sldId id="783"/>
            <p14:sldId id="6581"/>
            <p14:sldId id="6582"/>
            <p14:sldId id="6551"/>
            <p14:sldId id="6583"/>
            <p14:sldId id="6584"/>
            <p14:sldId id="6585"/>
            <p14:sldId id="6173"/>
            <p14:sldId id="6586"/>
            <p14:sldId id="6587"/>
            <p14:sldId id="6588"/>
            <p14:sldId id="6589"/>
            <p14:sldId id="6504"/>
            <p14:sldId id="6590"/>
            <p14:sldId id="6591"/>
            <p14:sldId id="1716"/>
            <p14:sldId id="6592"/>
            <p14:sldId id="6593"/>
            <p14:sldId id="6171"/>
            <p14:sldId id="6594"/>
            <p14:sldId id="6595"/>
            <p14:sldId id="6596"/>
            <p14:sldId id="6597"/>
            <p14:sldId id="6598"/>
            <p14:sldId id="6599"/>
            <p14:sldId id="6600"/>
            <p14:sldId id="6601"/>
            <p14:sldId id="6167"/>
            <p14:sldId id="6341"/>
            <p14:sldId id="1395"/>
            <p14:sldId id="1736"/>
            <p14:sldId id="1737"/>
            <p14:sldId id="1398"/>
            <p14:sldId id="6499"/>
            <p14:sldId id="6602"/>
            <p14:sldId id="6603"/>
            <p14:sldId id="6604"/>
            <p14:sldId id="6605"/>
            <p14:sldId id="6606"/>
            <p14:sldId id="6607"/>
            <p14:sldId id="6608"/>
            <p14:sldId id="6609"/>
            <p14:sldId id="6610"/>
            <p14:sldId id="6611"/>
            <p14:sldId id="6612"/>
            <p14:sldId id="6613"/>
            <p14:sldId id="6614"/>
            <p14:sldId id="6615"/>
            <p14:sldId id="6616"/>
            <p14:sldId id="6617"/>
            <p14:sldId id="6618"/>
            <p14:sldId id="6619"/>
            <p14:sldId id="6620"/>
            <p14:sldId id="6621"/>
            <p14:sldId id="6622"/>
            <p14:sldId id="6623"/>
            <p14:sldId id="6624"/>
            <p14:sldId id="6625"/>
            <p14:sldId id="6500"/>
            <p14:sldId id="6631"/>
            <p14:sldId id="6632"/>
            <p14:sldId id="6633"/>
            <p14:sldId id="1426"/>
            <p14:sldId id="6634"/>
            <p14:sldId id="6635"/>
            <p14:sldId id="6636"/>
            <p14:sldId id="1430"/>
            <p14:sldId id="1431"/>
            <p14:sldId id="6637"/>
            <p14:sldId id="6638"/>
            <p14:sldId id="1434"/>
            <p14:sldId id="1698"/>
            <p14:sldId id="6501"/>
            <p14:sldId id="6639"/>
            <p14:sldId id="6640"/>
            <p14:sldId id="6641"/>
            <p14:sldId id="6642"/>
            <p14:sldId id="6643"/>
            <p14:sldId id="6644"/>
            <p14:sldId id="6645"/>
            <p14:sldId id="6646"/>
            <p14:sldId id="6647"/>
            <p14:sldId id="6648"/>
            <p14:sldId id="6649"/>
            <p14:sldId id="6502"/>
            <p14:sldId id="1752"/>
            <p14:sldId id="6650"/>
            <p14:sldId id="1753"/>
            <p14:sldId id="1754"/>
            <p14:sldId id="1755"/>
            <p14:sldId id="6687"/>
            <p14:sldId id="6688"/>
            <p14:sldId id="6689"/>
            <p14:sldId id="6690"/>
            <p14:sldId id="1734"/>
            <p14:sldId id="6691"/>
            <p14:sldId id="6692"/>
            <p14:sldId id="6693"/>
            <p14:sldId id="6694"/>
            <p14:sldId id="1739"/>
            <p14:sldId id="1760"/>
            <p14:sldId id="1741"/>
            <p14:sldId id="1742"/>
            <p14:sldId id="6695"/>
            <p14:sldId id="6503"/>
            <p14:sldId id="6696"/>
            <p14:sldId id="1751"/>
            <p14:sldId id="6697"/>
            <p14:sldId id="6698"/>
            <p14:sldId id="6699"/>
            <p14:sldId id="6700"/>
            <p14:sldId id="6701"/>
            <p14:sldId id="6702"/>
            <p14:sldId id="6703"/>
            <p14:sldId id="6704"/>
            <p14:sldId id="6705"/>
            <p14:sldId id="6223"/>
            <p14:sldId id="6706"/>
            <p14:sldId id="6272"/>
            <p14:sldId id="6707"/>
            <p14:sldId id="6708"/>
            <p14:sldId id="6651"/>
            <p14:sldId id="6652"/>
            <p14:sldId id="6653"/>
            <p14:sldId id="6654"/>
            <p14:sldId id="1740"/>
            <p14:sldId id="6201"/>
            <p14:sldId id="6658"/>
            <p14:sldId id="1747"/>
            <p14:sldId id="6659"/>
            <p14:sldId id="6660"/>
            <p14:sldId id="6661"/>
            <p14:sldId id="6662"/>
            <p14:sldId id="6663"/>
            <p14:sldId id="6664"/>
            <p14:sldId id="6665"/>
            <p14:sldId id="6666"/>
            <p14:sldId id="6667"/>
            <p14:sldId id="6668"/>
            <p14:sldId id="6669"/>
            <p14:sldId id="6670"/>
            <p14:sldId id="6671"/>
            <p14:sldId id="6672"/>
            <p14:sldId id="6673"/>
            <p14:sldId id="6674"/>
            <p14:sldId id="6675"/>
            <p14:sldId id="1743"/>
            <p14:sldId id="6676"/>
            <p14:sldId id="6172"/>
            <p14:sldId id="6545"/>
            <p14:sldId id="928"/>
            <p14:sldId id="955"/>
            <p14:sldId id="910"/>
            <p14:sldId id="959"/>
            <p14:sldId id="933"/>
            <p14:sldId id="943"/>
            <p14:sldId id="963"/>
            <p14:sldId id="964"/>
            <p14:sldId id="971"/>
            <p14:sldId id="972"/>
            <p14:sldId id="973"/>
            <p14:sldId id="956"/>
            <p14:sldId id="6207"/>
            <p14:sldId id="1701"/>
            <p14:sldId id="1705"/>
            <p14:sldId id="6709"/>
            <p14:sldId id="1748"/>
            <p14:sldId id="1746"/>
            <p14:sldId id="1750"/>
            <p14:sldId id="1714"/>
            <p14:sldId id="1749"/>
            <p14:sldId id="1708"/>
            <p14:sldId id="1709"/>
            <p14:sldId id="6710"/>
            <p14:sldId id="1710"/>
            <p14:sldId id="6711"/>
            <p14:sldId id="6203"/>
            <p14:sldId id="6712"/>
            <p14:sldId id="1719"/>
            <p14:sldId id="6713"/>
            <p14:sldId id="1720"/>
            <p14:sldId id="1735"/>
            <p14:sldId id="1706"/>
            <p14:sldId id="6219"/>
            <p14:sldId id="1722"/>
            <p14:sldId id="1723"/>
            <p14:sldId id="1726"/>
            <p14:sldId id="1724"/>
            <p14:sldId id="1744"/>
            <p14:sldId id="6220"/>
            <p14:sldId id="1727"/>
            <p14:sldId id="6714"/>
            <p14:sldId id="6715"/>
            <p14:sldId id="1738"/>
            <p14:sldId id="6716"/>
            <p14:sldId id="6717"/>
            <p14:sldId id="1733"/>
            <p14:sldId id="6718"/>
            <p14:sldId id="6210"/>
            <p14:sldId id="6719"/>
            <p14:sldId id="6720"/>
            <p14:sldId id="6721"/>
            <p14:sldId id="6722"/>
            <p14:sldId id="6723"/>
            <p14:sldId id="6724"/>
            <p14:sldId id="6725"/>
            <p14:sldId id="6726"/>
            <p14:sldId id="1699"/>
            <p14:sldId id="1700"/>
            <p14:sldId id="6727"/>
            <p14:sldId id="1721"/>
            <p14:sldId id="1703"/>
            <p14:sldId id="6728"/>
            <p14:sldId id="1725"/>
            <p14:sldId id="6729"/>
            <p14:sldId id="6211"/>
            <p14:sldId id="6212"/>
            <p14:sldId id="6213"/>
            <p14:sldId id="6214"/>
            <p14:sldId id="6215"/>
            <p14:sldId id="6216"/>
            <p14:sldId id="6217"/>
            <p14:sldId id="6218"/>
            <p14:sldId id="6730"/>
            <p14:sldId id="6731"/>
            <p14:sldId id="6221"/>
            <p14:sldId id="6222"/>
            <p14:sldId id="6732"/>
            <p14:sldId id="6224"/>
            <p14:sldId id="6225"/>
            <p14:sldId id="6226"/>
            <p14:sldId id="6227"/>
            <p14:sldId id="6228"/>
            <p14:sldId id="6229"/>
            <p14:sldId id="6230"/>
            <p14:sldId id="6231"/>
            <p14:sldId id="6232"/>
            <p14:sldId id="6233"/>
            <p14:sldId id="6234"/>
            <p14:sldId id="6235"/>
            <p14:sldId id="6236"/>
            <p14:sldId id="6237"/>
            <p14:sldId id="6238"/>
            <p14:sldId id="6239"/>
            <p14:sldId id="6240"/>
            <p14:sldId id="6241"/>
            <p14:sldId id="6242"/>
            <p14:sldId id="6243"/>
            <p14:sldId id="6244"/>
            <p14:sldId id="6245"/>
            <p14:sldId id="6246"/>
            <p14:sldId id="6247"/>
            <p14:sldId id="6248"/>
            <p14:sldId id="6249"/>
            <p14:sldId id="6250"/>
            <p14:sldId id="6251"/>
            <p14:sldId id="6252"/>
            <p14:sldId id="6253"/>
            <p14:sldId id="6254"/>
            <p14:sldId id="6255"/>
            <p14:sldId id="6256"/>
            <p14:sldId id="6257"/>
            <p14:sldId id="6258"/>
            <p14:sldId id="6259"/>
            <p14:sldId id="6260"/>
            <p14:sldId id="6261"/>
            <p14:sldId id="6262"/>
            <p14:sldId id="6263"/>
            <p14:sldId id="6264"/>
            <p14:sldId id="6265"/>
            <p14:sldId id="6266"/>
            <p14:sldId id="6267"/>
            <p14:sldId id="6268"/>
            <p14:sldId id="6269"/>
            <p14:sldId id="6270"/>
            <p14:sldId id="6271"/>
            <p14:sldId id="6733"/>
            <p14:sldId id="6734"/>
            <p14:sldId id="6273"/>
            <p14:sldId id="6274"/>
            <p14:sldId id="6275"/>
            <p14:sldId id="6276"/>
            <p14:sldId id="6277"/>
            <p14:sldId id="1718"/>
            <p14:sldId id="6278"/>
            <p14:sldId id="6279"/>
            <p14:sldId id="6280"/>
            <p14:sldId id="6281"/>
            <p14:sldId id="6282"/>
            <p14:sldId id="6283"/>
            <p14:sldId id="6284"/>
            <p14:sldId id="6285"/>
            <p14:sldId id="6286"/>
            <p14:sldId id="6287"/>
            <p14:sldId id="6288"/>
            <p14:sldId id="6289"/>
            <p14:sldId id="6290"/>
            <p14:sldId id="6291"/>
            <p14:sldId id="6292"/>
            <p14:sldId id="6293"/>
            <p14:sldId id="6294"/>
            <p14:sldId id="6295"/>
            <p14:sldId id="6296"/>
          </p14:sldIdLst>
        </p14:section>
      </p14:sectionLst>
    </p:ext>
    <p:ext uri="{EFAFB233-063F-42B5-8137-9DF3F51BA10A}">
      <p15:sldGuideLst xmlns:p15="http://schemas.microsoft.com/office/powerpoint/2012/main">
        <p15:guide id="1" orient="horz" pos="2160" userDrawn="1">
          <p15:clr>
            <a:srgbClr val="A4A3A4"/>
          </p15:clr>
        </p15:guide>
        <p15:guide id="2" pos="3120"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原澤 朋史(harasawa-tomofumi)" initials="原澤" lastIdx="2" clrIdx="0">
    <p:extLst>
      <p:ext uri="{19B8F6BF-5375-455C-9EA6-DF929625EA0E}">
        <p15:presenceInfo xmlns:p15="http://schemas.microsoft.com/office/powerpoint/2012/main" userId="S-1-5-21-4175116151-3849908774-3845857867-342343"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99"/>
    <a:srgbClr val="F4FFC5"/>
    <a:srgbClr val="DEF505"/>
    <a:srgbClr val="448C61"/>
    <a:srgbClr val="FF9933"/>
    <a:srgbClr val="000000"/>
    <a:srgbClr val="F8FFD9"/>
    <a:srgbClr val="FCFFEF"/>
    <a:srgbClr val="2456A6"/>
    <a:srgbClr val="FFC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淡色スタイル 1 - アクセント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8799B23B-EC83-4686-B30A-512413B5E67A}" styleName="淡色スタイル 3 - アクセント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BC89EF96-8CEA-46FF-86C4-4CE0E7609802}" styleName="淡色スタイル 3 - アクセント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B301B821-A1FF-4177-AEE7-76D212191A09}" styleName="中間スタイル 1 - アクセント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35758FB7-9AC5-4552-8A53-C91805E547FA}" styleName="テーマ スタイル 1 - アクセント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E8B1032C-EA38-4F05-BA0D-38AFFFC7BED3}" styleName="淡色スタイル 3 - アクセント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616DA210-FB5B-4158-B5E0-FEB733F419BA}" styleName="スタイル (淡色)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1FECB4D8-DB02-4DC6-A0A2-4F2EBAE1DC90}" styleName="中間スタイル 1 - アクセント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F5AB1C69-6EDB-4FF4-983F-18BD219EF322}" styleName="中間スタイル 2 - アクセント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912C8C85-51F0-491E-9774-3900AFEF0FD7}" styleName="淡色スタイル 2 - アクセント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69012ECD-51FC-41F1-AA8D-1B2483CD663E}" styleName="淡色スタイル 2 - アクセント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69CF1AB2-1976-4502-BF36-3FF5EA218861}" styleName="中間スタイル 4 - アクセント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22838BEF-8BB2-4498-84A7-C5851F593DF1}" styleName="中間スタイル 4 - アクセント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0505E3EF-67EA-436B-97B2-0124C06EBD24}" styleName="中間スタイル 4 - アクセント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16D9F66E-5EB9-4882-86FB-DCBF35E3C3E4}" styleName="中間スタイル 4 - アクセント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C4B1156A-380E-4F78-BDF5-A606A8083BF9}" styleName="中間スタイル 4 - アクセント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BDBED569-4797-4DF1-A0F4-6AAB3CD982D8}" styleName="淡色スタイル 3 - アクセント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7DF18680-E054-41AD-8BC1-D1AEF772440D}" styleName="中間スタイル 2 - アクセント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中間スタイル 2 - アクセント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FABFCF23-3B69-468F-B69F-88F6DE6A72F2}" styleName="中間スタイル 1 - アクセント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中間スタイル 1 - アクセント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6E25E649-3F16-4E02-A733-19D2CDBF48F0}" styleName="中間スタイル 3 - アクセント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F2DE63D5-997A-4646-A377-4702673A728D}" styleName="淡色スタイル 2 - アクセント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577" autoAdjust="0"/>
    <p:restoredTop sz="96279" autoAdjust="0"/>
  </p:normalViewPr>
  <p:slideViewPr>
    <p:cSldViewPr>
      <p:cViewPr varScale="1">
        <p:scale>
          <a:sx n="95" d="100"/>
          <a:sy n="95" d="100"/>
        </p:scale>
        <p:origin x="126" y="66"/>
      </p:cViewPr>
      <p:guideLst>
        <p:guide orient="horz" pos="2160"/>
        <p:guide pos="312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05.xml"/><Relationship Id="rId299" Type="http://schemas.openxmlformats.org/officeDocument/2006/relationships/slide" Target="slides/slide287.xml"/><Relationship Id="rId21" Type="http://schemas.openxmlformats.org/officeDocument/2006/relationships/slide" Target="slides/slide9.xml"/><Relationship Id="rId63" Type="http://schemas.openxmlformats.org/officeDocument/2006/relationships/slide" Target="slides/slide51.xml"/><Relationship Id="rId159" Type="http://schemas.openxmlformats.org/officeDocument/2006/relationships/slide" Target="slides/slide147.xml"/><Relationship Id="rId324" Type="http://schemas.openxmlformats.org/officeDocument/2006/relationships/slide" Target="slides/slide312.xml"/><Relationship Id="rId366" Type="http://schemas.openxmlformats.org/officeDocument/2006/relationships/slide" Target="slides/slide354.xml"/><Relationship Id="rId170" Type="http://schemas.openxmlformats.org/officeDocument/2006/relationships/slide" Target="slides/slide158.xml"/><Relationship Id="rId226" Type="http://schemas.openxmlformats.org/officeDocument/2006/relationships/slide" Target="slides/slide214.xml"/><Relationship Id="rId268" Type="http://schemas.openxmlformats.org/officeDocument/2006/relationships/slide" Target="slides/slide256.xml"/><Relationship Id="rId32" Type="http://schemas.openxmlformats.org/officeDocument/2006/relationships/slide" Target="slides/slide20.xml"/><Relationship Id="rId74" Type="http://schemas.openxmlformats.org/officeDocument/2006/relationships/slide" Target="slides/slide62.xml"/><Relationship Id="rId128" Type="http://schemas.openxmlformats.org/officeDocument/2006/relationships/slide" Target="slides/slide116.xml"/><Relationship Id="rId335" Type="http://schemas.openxmlformats.org/officeDocument/2006/relationships/slide" Target="slides/slide323.xml"/><Relationship Id="rId377" Type="http://schemas.openxmlformats.org/officeDocument/2006/relationships/slide" Target="slides/slide365.xml"/><Relationship Id="rId5" Type="http://schemas.openxmlformats.org/officeDocument/2006/relationships/slideMaster" Target="slideMasters/slideMaster5.xml"/><Relationship Id="rId181" Type="http://schemas.openxmlformats.org/officeDocument/2006/relationships/slide" Target="slides/slide169.xml"/><Relationship Id="rId237" Type="http://schemas.openxmlformats.org/officeDocument/2006/relationships/slide" Target="slides/slide225.xml"/><Relationship Id="rId402" Type="http://schemas.openxmlformats.org/officeDocument/2006/relationships/slide" Target="slides/slide390.xml"/><Relationship Id="rId279" Type="http://schemas.openxmlformats.org/officeDocument/2006/relationships/slide" Target="slides/slide267.xml"/><Relationship Id="rId43" Type="http://schemas.openxmlformats.org/officeDocument/2006/relationships/slide" Target="slides/slide31.xml"/><Relationship Id="rId139" Type="http://schemas.openxmlformats.org/officeDocument/2006/relationships/slide" Target="slides/slide127.xml"/><Relationship Id="rId290" Type="http://schemas.openxmlformats.org/officeDocument/2006/relationships/slide" Target="slides/slide278.xml"/><Relationship Id="rId304" Type="http://schemas.openxmlformats.org/officeDocument/2006/relationships/slide" Target="slides/slide292.xml"/><Relationship Id="rId346" Type="http://schemas.openxmlformats.org/officeDocument/2006/relationships/slide" Target="slides/slide334.xml"/><Relationship Id="rId388" Type="http://schemas.openxmlformats.org/officeDocument/2006/relationships/slide" Target="slides/slide376.xml"/><Relationship Id="rId85" Type="http://schemas.openxmlformats.org/officeDocument/2006/relationships/slide" Target="slides/slide73.xml"/><Relationship Id="rId150" Type="http://schemas.openxmlformats.org/officeDocument/2006/relationships/slide" Target="slides/slide138.xml"/><Relationship Id="rId192" Type="http://schemas.openxmlformats.org/officeDocument/2006/relationships/slide" Target="slides/slide180.xml"/><Relationship Id="rId206" Type="http://schemas.openxmlformats.org/officeDocument/2006/relationships/slide" Target="slides/slide194.xml"/><Relationship Id="rId413" Type="http://schemas.openxmlformats.org/officeDocument/2006/relationships/viewProps" Target="viewProps.xml"/><Relationship Id="rId248" Type="http://schemas.openxmlformats.org/officeDocument/2006/relationships/slide" Target="slides/slide236.xml"/><Relationship Id="rId12" Type="http://schemas.openxmlformats.org/officeDocument/2006/relationships/slideMaster" Target="slideMasters/slideMaster12.xml"/><Relationship Id="rId108" Type="http://schemas.openxmlformats.org/officeDocument/2006/relationships/slide" Target="slides/slide96.xml"/><Relationship Id="rId315" Type="http://schemas.openxmlformats.org/officeDocument/2006/relationships/slide" Target="slides/slide303.xml"/><Relationship Id="rId357" Type="http://schemas.openxmlformats.org/officeDocument/2006/relationships/slide" Target="slides/slide345.xml"/><Relationship Id="rId54" Type="http://schemas.openxmlformats.org/officeDocument/2006/relationships/slide" Target="slides/slide42.xml"/><Relationship Id="rId96" Type="http://schemas.openxmlformats.org/officeDocument/2006/relationships/slide" Target="slides/slide84.xml"/><Relationship Id="rId161" Type="http://schemas.openxmlformats.org/officeDocument/2006/relationships/slide" Target="slides/slide149.xml"/><Relationship Id="rId217" Type="http://schemas.openxmlformats.org/officeDocument/2006/relationships/slide" Target="slides/slide205.xml"/><Relationship Id="rId399" Type="http://schemas.openxmlformats.org/officeDocument/2006/relationships/slide" Target="slides/slide387.xml"/><Relationship Id="rId259" Type="http://schemas.openxmlformats.org/officeDocument/2006/relationships/slide" Target="slides/slide247.xml"/><Relationship Id="rId23" Type="http://schemas.openxmlformats.org/officeDocument/2006/relationships/slide" Target="slides/slide11.xml"/><Relationship Id="rId119" Type="http://schemas.openxmlformats.org/officeDocument/2006/relationships/slide" Target="slides/slide107.xml"/><Relationship Id="rId270" Type="http://schemas.openxmlformats.org/officeDocument/2006/relationships/slide" Target="slides/slide258.xml"/><Relationship Id="rId326" Type="http://schemas.openxmlformats.org/officeDocument/2006/relationships/slide" Target="slides/slide314.xml"/><Relationship Id="rId65" Type="http://schemas.openxmlformats.org/officeDocument/2006/relationships/slide" Target="slides/slide53.xml"/><Relationship Id="rId130" Type="http://schemas.openxmlformats.org/officeDocument/2006/relationships/slide" Target="slides/slide118.xml"/><Relationship Id="rId368" Type="http://schemas.openxmlformats.org/officeDocument/2006/relationships/slide" Target="slides/slide356.xml"/><Relationship Id="rId172" Type="http://schemas.openxmlformats.org/officeDocument/2006/relationships/slide" Target="slides/slide160.xml"/><Relationship Id="rId228" Type="http://schemas.openxmlformats.org/officeDocument/2006/relationships/slide" Target="slides/slide216.xml"/><Relationship Id="rId281" Type="http://schemas.openxmlformats.org/officeDocument/2006/relationships/slide" Target="slides/slide269.xml"/><Relationship Id="rId337" Type="http://schemas.openxmlformats.org/officeDocument/2006/relationships/slide" Target="slides/slide325.xml"/><Relationship Id="rId34" Type="http://schemas.openxmlformats.org/officeDocument/2006/relationships/slide" Target="slides/slide22.xml"/><Relationship Id="rId76" Type="http://schemas.openxmlformats.org/officeDocument/2006/relationships/slide" Target="slides/slide64.xml"/><Relationship Id="rId141" Type="http://schemas.openxmlformats.org/officeDocument/2006/relationships/slide" Target="slides/slide129.xml"/><Relationship Id="rId379" Type="http://schemas.openxmlformats.org/officeDocument/2006/relationships/slide" Target="slides/slide367.xml"/><Relationship Id="rId7" Type="http://schemas.openxmlformats.org/officeDocument/2006/relationships/slideMaster" Target="slideMasters/slideMaster7.xml"/><Relationship Id="rId183" Type="http://schemas.openxmlformats.org/officeDocument/2006/relationships/slide" Target="slides/slide171.xml"/><Relationship Id="rId239" Type="http://schemas.openxmlformats.org/officeDocument/2006/relationships/slide" Target="slides/slide227.xml"/><Relationship Id="rId390" Type="http://schemas.openxmlformats.org/officeDocument/2006/relationships/slide" Target="slides/slide378.xml"/><Relationship Id="rId404" Type="http://schemas.openxmlformats.org/officeDocument/2006/relationships/slide" Target="slides/slide392.xml"/><Relationship Id="rId250" Type="http://schemas.openxmlformats.org/officeDocument/2006/relationships/slide" Target="slides/slide238.xml"/><Relationship Id="rId292" Type="http://schemas.openxmlformats.org/officeDocument/2006/relationships/slide" Target="slides/slide280.xml"/><Relationship Id="rId306" Type="http://schemas.openxmlformats.org/officeDocument/2006/relationships/slide" Target="slides/slide294.xml"/><Relationship Id="rId45" Type="http://schemas.openxmlformats.org/officeDocument/2006/relationships/slide" Target="slides/slide33.xml"/><Relationship Id="rId87" Type="http://schemas.openxmlformats.org/officeDocument/2006/relationships/slide" Target="slides/slide75.xml"/><Relationship Id="rId110" Type="http://schemas.openxmlformats.org/officeDocument/2006/relationships/slide" Target="slides/slide98.xml"/><Relationship Id="rId348" Type="http://schemas.openxmlformats.org/officeDocument/2006/relationships/slide" Target="slides/slide336.xml"/><Relationship Id="rId152" Type="http://schemas.openxmlformats.org/officeDocument/2006/relationships/slide" Target="slides/slide140.xml"/><Relationship Id="rId194" Type="http://schemas.openxmlformats.org/officeDocument/2006/relationships/slide" Target="slides/slide182.xml"/><Relationship Id="rId208" Type="http://schemas.openxmlformats.org/officeDocument/2006/relationships/slide" Target="slides/slide196.xml"/><Relationship Id="rId415" Type="http://schemas.openxmlformats.org/officeDocument/2006/relationships/tableStyles" Target="tableStyles.xml"/><Relationship Id="rId261" Type="http://schemas.openxmlformats.org/officeDocument/2006/relationships/slide" Target="slides/slide249.xml"/><Relationship Id="rId14" Type="http://schemas.openxmlformats.org/officeDocument/2006/relationships/slide" Target="slides/slide2.xml"/><Relationship Id="rId56" Type="http://schemas.openxmlformats.org/officeDocument/2006/relationships/slide" Target="slides/slide44.xml"/><Relationship Id="rId317" Type="http://schemas.openxmlformats.org/officeDocument/2006/relationships/slide" Target="slides/slide305.xml"/><Relationship Id="rId359" Type="http://schemas.openxmlformats.org/officeDocument/2006/relationships/slide" Target="slides/slide347.xml"/><Relationship Id="rId98" Type="http://schemas.openxmlformats.org/officeDocument/2006/relationships/slide" Target="slides/slide86.xml"/><Relationship Id="rId121" Type="http://schemas.openxmlformats.org/officeDocument/2006/relationships/slide" Target="slides/slide109.xml"/><Relationship Id="rId163" Type="http://schemas.openxmlformats.org/officeDocument/2006/relationships/slide" Target="slides/slide151.xml"/><Relationship Id="rId219" Type="http://schemas.openxmlformats.org/officeDocument/2006/relationships/slide" Target="slides/slide207.xml"/><Relationship Id="rId370" Type="http://schemas.openxmlformats.org/officeDocument/2006/relationships/slide" Target="slides/slide358.xml"/><Relationship Id="rId230" Type="http://schemas.openxmlformats.org/officeDocument/2006/relationships/slide" Target="slides/slide218.xml"/><Relationship Id="rId25" Type="http://schemas.openxmlformats.org/officeDocument/2006/relationships/slide" Target="slides/slide13.xml"/><Relationship Id="rId67" Type="http://schemas.openxmlformats.org/officeDocument/2006/relationships/slide" Target="slides/slide55.xml"/><Relationship Id="rId272" Type="http://schemas.openxmlformats.org/officeDocument/2006/relationships/slide" Target="slides/slide260.xml"/><Relationship Id="rId328" Type="http://schemas.openxmlformats.org/officeDocument/2006/relationships/slide" Target="slides/slide316.xml"/><Relationship Id="rId132" Type="http://schemas.openxmlformats.org/officeDocument/2006/relationships/slide" Target="slides/slide120.xml"/><Relationship Id="rId174" Type="http://schemas.openxmlformats.org/officeDocument/2006/relationships/slide" Target="slides/slide162.xml"/><Relationship Id="rId381" Type="http://schemas.openxmlformats.org/officeDocument/2006/relationships/slide" Target="slides/slide369.xml"/><Relationship Id="rId241" Type="http://schemas.openxmlformats.org/officeDocument/2006/relationships/slide" Target="slides/slide229.xml"/><Relationship Id="rId36" Type="http://schemas.openxmlformats.org/officeDocument/2006/relationships/slide" Target="slides/slide24.xml"/><Relationship Id="rId283" Type="http://schemas.openxmlformats.org/officeDocument/2006/relationships/slide" Target="slides/slide271.xml"/><Relationship Id="rId339" Type="http://schemas.openxmlformats.org/officeDocument/2006/relationships/slide" Target="slides/slide327.xml"/><Relationship Id="rId78" Type="http://schemas.openxmlformats.org/officeDocument/2006/relationships/slide" Target="slides/slide66.xml"/><Relationship Id="rId101" Type="http://schemas.openxmlformats.org/officeDocument/2006/relationships/slide" Target="slides/slide89.xml"/><Relationship Id="rId143" Type="http://schemas.openxmlformats.org/officeDocument/2006/relationships/slide" Target="slides/slide131.xml"/><Relationship Id="rId185" Type="http://schemas.openxmlformats.org/officeDocument/2006/relationships/slide" Target="slides/slide173.xml"/><Relationship Id="rId350" Type="http://schemas.openxmlformats.org/officeDocument/2006/relationships/slide" Target="slides/slide338.xml"/><Relationship Id="rId406" Type="http://schemas.openxmlformats.org/officeDocument/2006/relationships/slide" Target="slides/slide394.xml"/><Relationship Id="rId9" Type="http://schemas.openxmlformats.org/officeDocument/2006/relationships/slideMaster" Target="slideMasters/slideMaster9.xml"/><Relationship Id="rId210" Type="http://schemas.openxmlformats.org/officeDocument/2006/relationships/slide" Target="slides/slide198.xml"/><Relationship Id="rId392" Type="http://schemas.openxmlformats.org/officeDocument/2006/relationships/slide" Target="slides/slide380.xml"/><Relationship Id="rId252" Type="http://schemas.openxmlformats.org/officeDocument/2006/relationships/slide" Target="slides/slide240.xml"/><Relationship Id="rId294" Type="http://schemas.openxmlformats.org/officeDocument/2006/relationships/slide" Target="slides/slide282.xml"/><Relationship Id="rId308" Type="http://schemas.openxmlformats.org/officeDocument/2006/relationships/slide" Target="slides/slide296.xml"/><Relationship Id="rId47" Type="http://schemas.openxmlformats.org/officeDocument/2006/relationships/slide" Target="slides/slide35.xml"/><Relationship Id="rId89" Type="http://schemas.openxmlformats.org/officeDocument/2006/relationships/slide" Target="slides/slide77.xml"/><Relationship Id="rId112" Type="http://schemas.openxmlformats.org/officeDocument/2006/relationships/slide" Target="slides/slide100.xml"/><Relationship Id="rId154" Type="http://schemas.openxmlformats.org/officeDocument/2006/relationships/slide" Target="slides/slide142.xml"/><Relationship Id="rId361" Type="http://schemas.openxmlformats.org/officeDocument/2006/relationships/slide" Target="slides/slide349.xml"/><Relationship Id="rId196" Type="http://schemas.openxmlformats.org/officeDocument/2006/relationships/slide" Target="slides/slide184.xml"/><Relationship Id="rId16" Type="http://schemas.openxmlformats.org/officeDocument/2006/relationships/slide" Target="slides/slide4.xml"/><Relationship Id="rId221" Type="http://schemas.openxmlformats.org/officeDocument/2006/relationships/slide" Target="slides/slide209.xml"/><Relationship Id="rId263" Type="http://schemas.openxmlformats.org/officeDocument/2006/relationships/slide" Target="slides/slide251.xml"/><Relationship Id="rId319" Type="http://schemas.openxmlformats.org/officeDocument/2006/relationships/slide" Target="slides/slide307.xml"/><Relationship Id="rId58" Type="http://schemas.openxmlformats.org/officeDocument/2006/relationships/slide" Target="slides/slide46.xml"/><Relationship Id="rId123" Type="http://schemas.openxmlformats.org/officeDocument/2006/relationships/slide" Target="slides/slide111.xml"/><Relationship Id="rId330" Type="http://schemas.openxmlformats.org/officeDocument/2006/relationships/slide" Target="slides/slide318.xml"/><Relationship Id="rId165" Type="http://schemas.openxmlformats.org/officeDocument/2006/relationships/slide" Target="slides/slide153.xml"/><Relationship Id="rId372" Type="http://schemas.openxmlformats.org/officeDocument/2006/relationships/slide" Target="slides/slide360.xml"/><Relationship Id="rId232" Type="http://schemas.openxmlformats.org/officeDocument/2006/relationships/slide" Target="slides/slide220.xml"/><Relationship Id="rId274" Type="http://schemas.openxmlformats.org/officeDocument/2006/relationships/slide" Target="slides/slide262.xml"/><Relationship Id="rId27" Type="http://schemas.openxmlformats.org/officeDocument/2006/relationships/slide" Target="slides/slide15.xml"/><Relationship Id="rId69" Type="http://schemas.openxmlformats.org/officeDocument/2006/relationships/slide" Target="slides/slide57.xml"/><Relationship Id="rId134" Type="http://schemas.openxmlformats.org/officeDocument/2006/relationships/slide" Target="slides/slide122.xml"/><Relationship Id="rId80" Type="http://schemas.openxmlformats.org/officeDocument/2006/relationships/slide" Target="slides/slide68.xml"/><Relationship Id="rId155" Type="http://schemas.openxmlformats.org/officeDocument/2006/relationships/slide" Target="slides/slide143.xml"/><Relationship Id="rId176" Type="http://schemas.openxmlformats.org/officeDocument/2006/relationships/slide" Target="slides/slide164.xml"/><Relationship Id="rId197" Type="http://schemas.openxmlformats.org/officeDocument/2006/relationships/slide" Target="slides/slide185.xml"/><Relationship Id="rId341" Type="http://schemas.openxmlformats.org/officeDocument/2006/relationships/slide" Target="slides/slide329.xml"/><Relationship Id="rId362" Type="http://schemas.openxmlformats.org/officeDocument/2006/relationships/slide" Target="slides/slide350.xml"/><Relationship Id="rId383" Type="http://schemas.openxmlformats.org/officeDocument/2006/relationships/slide" Target="slides/slide371.xml"/><Relationship Id="rId201" Type="http://schemas.openxmlformats.org/officeDocument/2006/relationships/slide" Target="slides/slide189.xml"/><Relationship Id="rId222" Type="http://schemas.openxmlformats.org/officeDocument/2006/relationships/slide" Target="slides/slide210.xml"/><Relationship Id="rId243" Type="http://schemas.openxmlformats.org/officeDocument/2006/relationships/slide" Target="slides/slide231.xml"/><Relationship Id="rId264" Type="http://schemas.openxmlformats.org/officeDocument/2006/relationships/slide" Target="slides/slide252.xml"/><Relationship Id="rId285" Type="http://schemas.openxmlformats.org/officeDocument/2006/relationships/slide" Target="slides/slide273.xml"/><Relationship Id="rId17" Type="http://schemas.openxmlformats.org/officeDocument/2006/relationships/slide" Target="slides/slide5.xml"/><Relationship Id="rId38" Type="http://schemas.openxmlformats.org/officeDocument/2006/relationships/slide" Target="slides/slide26.xml"/><Relationship Id="rId59" Type="http://schemas.openxmlformats.org/officeDocument/2006/relationships/slide" Target="slides/slide47.xml"/><Relationship Id="rId103" Type="http://schemas.openxmlformats.org/officeDocument/2006/relationships/slide" Target="slides/slide91.xml"/><Relationship Id="rId124" Type="http://schemas.openxmlformats.org/officeDocument/2006/relationships/slide" Target="slides/slide112.xml"/><Relationship Id="rId310" Type="http://schemas.openxmlformats.org/officeDocument/2006/relationships/slide" Target="slides/slide298.xml"/><Relationship Id="rId70" Type="http://schemas.openxmlformats.org/officeDocument/2006/relationships/slide" Target="slides/slide58.xml"/><Relationship Id="rId91" Type="http://schemas.openxmlformats.org/officeDocument/2006/relationships/slide" Target="slides/slide79.xml"/><Relationship Id="rId145" Type="http://schemas.openxmlformats.org/officeDocument/2006/relationships/slide" Target="slides/slide133.xml"/><Relationship Id="rId166" Type="http://schemas.openxmlformats.org/officeDocument/2006/relationships/slide" Target="slides/slide154.xml"/><Relationship Id="rId187" Type="http://schemas.openxmlformats.org/officeDocument/2006/relationships/slide" Target="slides/slide175.xml"/><Relationship Id="rId331" Type="http://schemas.openxmlformats.org/officeDocument/2006/relationships/slide" Target="slides/slide319.xml"/><Relationship Id="rId352" Type="http://schemas.openxmlformats.org/officeDocument/2006/relationships/slide" Target="slides/slide340.xml"/><Relationship Id="rId373" Type="http://schemas.openxmlformats.org/officeDocument/2006/relationships/slide" Target="slides/slide361.xml"/><Relationship Id="rId394" Type="http://schemas.openxmlformats.org/officeDocument/2006/relationships/slide" Target="slides/slide382.xml"/><Relationship Id="rId408" Type="http://schemas.openxmlformats.org/officeDocument/2006/relationships/slide" Target="slides/slide396.xml"/><Relationship Id="rId1" Type="http://schemas.openxmlformats.org/officeDocument/2006/relationships/slideMaster" Target="slideMasters/slideMaster1.xml"/><Relationship Id="rId212" Type="http://schemas.openxmlformats.org/officeDocument/2006/relationships/slide" Target="slides/slide200.xml"/><Relationship Id="rId233" Type="http://schemas.openxmlformats.org/officeDocument/2006/relationships/slide" Target="slides/slide221.xml"/><Relationship Id="rId254" Type="http://schemas.openxmlformats.org/officeDocument/2006/relationships/slide" Target="slides/slide242.xml"/><Relationship Id="rId28" Type="http://schemas.openxmlformats.org/officeDocument/2006/relationships/slide" Target="slides/slide16.xml"/><Relationship Id="rId49" Type="http://schemas.openxmlformats.org/officeDocument/2006/relationships/slide" Target="slides/slide37.xml"/><Relationship Id="rId114" Type="http://schemas.openxmlformats.org/officeDocument/2006/relationships/slide" Target="slides/slide102.xml"/><Relationship Id="rId275" Type="http://schemas.openxmlformats.org/officeDocument/2006/relationships/slide" Target="slides/slide263.xml"/><Relationship Id="rId296" Type="http://schemas.openxmlformats.org/officeDocument/2006/relationships/slide" Target="slides/slide284.xml"/><Relationship Id="rId300" Type="http://schemas.openxmlformats.org/officeDocument/2006/relationships/slide" Target="slides/slide288.xml"/><Relationship Id="rId60" Type="http://schemas.openxmlformats.org/officeDocument/2006/relationships/slide" Target="slides/slide48.xml"/><Relationship Id="rId81" Type="http://schemas.openxmlformats.org/officeDocument/2006/relationships/slide" Target="slides/slide69.xml"/><Relationship Id="rId135" Type="http://schemas.openxmlformats.org/officeDocument/2006/relationships/slide" Target="slides/slide123.xml"/><Relationship Id="rId156" Type="http://schemas.openxmlformats.org/officeDocument/2006/relationships/slide" Target="slides/slide144.xml"/><Relationship Id="rId177" Type="http://schemas.openxmlformats.org/officeDocument/2006/relationships/slide" Target="slides/slide165.xml"/><Relationship Id="rId198" Type="http://schemas.openxmlformats.org/officeDocument/2006/relationships/slide" Target="slides/slide186.xml"/><Relationship Id="rId321" Type="http://schemas.openxmlformats.org/officeDocument/2006/relationships/slide" Target="slides/slide309.xml"/><Relationship Id="rId342" Type="http://schemas.openxmlformats.org/officeDocument/2006/relationships/slide" Target="slides/slide330.xml"/><Relationship Id="rId363" Type="http://schemas.openxmlformats.org/officeDocument/2006/relationships/slide" Target="slides/slide351.xml"/><Relationship Id="rId384" Type="http://schemas.openxmlformats.org/officeDocument/2006/relationships/slide" Target="slides/slide372.xml"/><Relationship Id="rId202" Type="http://schemas.openxmlformats.org/officeDocument/2006/relationships/slide" Target="slides/slide190.xml"/><Relationship Id="rId223" Type="http://schemas.openxmlformats.org/officeDocument/2006/relationships/slide" Target="slides/slide211.xml"/><Relationship Id="rId244" Type="http://schemas.openxmlformats.org/officeDocument/2006/relationships/slide" Target="slides/slide232.xml"/><Relationship Id="rId18" Type="http://schemas.openxmlformats.org/officeDocument/2006/relationships/slide" Target="slides/slide6.xml"/><Relationship Id="rId39" Type="http://schemas.openxmlformats.org/officeDocument/2006/relationships/slide" Target="slides/slide27.xml"/><Relationship Id="rId265" Type="http://schemas.openxmlformats.org/officeDocument/2006/relationships/slide" Target="slides/slide253.xml"/><Relationship Id="rId286" Type="http://schemas.openxmlformats.org/officeDocument/2006/relationships/slide" Target="slides/slide274.xml"/><Relationship Id="rId50" Type="http://schemas.openxmlformats.org/officeDocument/2006/relationships/slide" Target="slides/slide38.xml"/><Relationship Id="rId104" Type="http://schemas.openxmlformats.org/officeDocument/2006/relationships/slide" Target="slides/slide92.xml"/><Relationship Id="rId125" Type="http://schemas.openxmlformats.org/officeDocument/2006/relationships/slide" Target="slides/slide113.xml"/><Relationship Id="rId146" Type="http://schemas.openxmlformats.org/officeDocument/2006/relationships/slide" Target="slides/slide134.xml"/><Relationship Id="rId167" Type="http://schemas.openxmlformats.org/officeDocument/2006/relationships/slide" Target="slides/slide155.xml"/><Relationship Id="rId188" Type="http://schemas.openxmlformats.org/officeDocument/2006/relationships/slide" Target="slides/slide176.xml"/><Relationship Id="rId311" Type="http://schemas.openxmlformats.org/officeDocument/2006/relationships/slide" Target="slides/slide299.xml"/><Relationship Id="rId332" Type="http://schemas.openxmlformats.org/officeDocument/2006/relationships/slide" Target="slides/slide320.xml"/><Relationship Id="rId353" Type="http://schemas.openxmlformats.org/officeDocument/2006/relationships/slide" Target="slides/slide341.xml"/><Relationship Id="rId374" Type="http://schemas.openxmlformats.org/officeDocument/2006/relationships/slide" Target="slides/slide362.xml"/><Relationship Id="rId395" Type="http://schemas.openxmlformats.org/officeDocument/2006/relationships/slide" Target="slides/slide383.xml"/><Relationship Id="rId409" Type="http://schemas.openxmlformats.org/officeDocument/2006/relationships/notesMaster" Target="notesMasters/notesMaster1.xml"/><Relationship Id="rId71" Type="http://schemas.openxmlformats.org/officeDocument/2006/relationships/slide" Target="slides/slide59.xml"/><Relationship Id="rId92" Type="http://schemas.openxmlformats.org/officeDocument/2006/relationships/slide" Target="slides/slide80.xml"/><Relationship Id="rId213" Type="http://schemas.openxmlformats.org/officeDocument/2006/relationships/slide" Target="slides/slide201.xml"/><Relationship Id="rId234" Type="http://schemas.openxmlformats.org/officeDocument/2006/relationships/slide" Target="slides/slide222.xml"/><Relationship Id="rId2" Type="http://schemas.openxmlformats.org/officeDocument/2006/relationships/slideMaster" Target="slideMasters/slideMaster2.xml"/><Relationship Id="rId29" Type="http://schemas.openxmlformats.org/officeDocument/2006/relationships/slide" Target="slides/slide17.xml"/><Relationship Id="rId255" Type="http://schemas.openxmlformats.org/officeDocument/2006/relationships/slide" Target="slides/slide243.xml"/><Relationship Id="rId276" Type="http://schemas.openxmlformats.org/officeDocument/2006/relationships/slide" Target="slides/slide264.xml"/><Relationship Id="rId297" Type="http://schemas.openxmlformats.org/officeDocument/2006/relationships/slide" Target="slides/slide285.xml"/><Relationship Id="rId40" Type="http://schemas.openxmlformats.org/officeDocument/2006/relationships/slide" Target="slides/slide28.xml"/><Relationship Id="rId115" Type="http://schemas.openxmlformats.org/officeDocument/2006/relationships/slide" Target="slides/slide103.xml"/><Relationship Id="rId136" Type="http://schemas.openxmlformats.org/officeDocument/2006/relationships/slide" Target="slides/slide124.xml"/><Relationship Id="rId157" Type="http://schemas.openxmlformats.org/officeDocument/2006/relationships/slide" Target="slides/slide145.xml"/><Relationship Id="rId178" Type="http://schemas.openxmlformats.org/officeDocument/2006/relationships/slide" Target="slides/slide166.xml"/><Relationship Id="rId301" Type="http://schemas.openxmlformats.org/officeDocument/2006/relationships/slide" Target="slides/slide289.xml"/><Relationship Id="rId322" Type="http://schemas.openxmlformats.org/officeDocument/2006/relationships/slide" Target="slides/slide310.xml"/><Relationship Id="rId343" Type="http://schemas.openxmlformats.org/officeDocument/2006/relationships/slide" Target="slides/slide331.xml"/><Relationship Id="rId364" Type="http://schemas.openxmlformats.org/officeDocument/2006/relationships/slide" Target="slides/slide352.xml"/><Relationship Id="rId61" Type="http://schemas.openxmlformats.org/officeDocument/2006/relationships/slide" Target="slides/slide49.xml"/><Relationship Id="rId82" Type="http://schemas.openxmlformats.org/officeDocument/2006/relationships/slide" Target="slides/slide70.xml"/><Relationship Id="rId199" Type="http://schemas.openxmlformats.org/officeDocument/2006/relationships/slide" Target="slides/slide187.xml"/><Relationship Id="rId203" Type="http://schemas.openxmlformats.org/officeDocument/2006/relationships/slide" Target="slides/slide191.xml"/><Relationship Id="rId385" Type="http://schemas.openxmlformats.org/officeDocument/2006/relationships/slide" Target="slides/slide373.xml"/><Relationship Id="rId19" Type="http://schemas.openxmlformats.org/officeDocument/2006/relationships/slide" Target="slides/slide7.xml"/><Relationship Id="rId224" Type="http://schemas.openxmlformats.org/officeDocument/2006/relationships/slide" Target="slides/slide212.xml"/><Relationship Id="rId245" Type="http://schemas.openxmlformats.org/officeDocument/2006/relationships/slide" Target="slides/slide233.xml"/><Relationship Id="rId266" Type="http://schemas.openxmlformats.org/officeDocument/2006/relationships/slide" Target="slides/slide254.xml"/><Relationship Id="rId287" Type="http://schemas.openxmlformats.org/officeDocument/2006/relationships/slide" Target="slides/slide275.xml"/><Relationship Id="rId410" Type="http://schemas.openxmlformats.org/officeDocument/2006/relationships/handoutMaster" Target="handoutMasters/handoutMaster1.xml"/><Relationship Id="rId30" Type="http://schemas.openxmlformats.org/officeDocument/2006/relationships/slide" Target="slides/slide18.xml"/><Relationship Id="rId105" Type="http://schemas.openxmlformats.org/officeDocument/2006/relationships/slide" Target="slides/slide93.xml"/><Relationship Id="rId126" Type="http://schemas.openxmlformats.org/officeDocument/2006/relationships/slide" Target="slides/slide114.xml"/><Relationship Id="rId147" Type="http://schemas.openxmlformats.org/officeDocument/2006/relationships/slide" Target="slides/slide135.xml"/><Relationship Id="rId168" Type="http://schemas.openxmlformats.org/officeDocument/2006/relationships/slide" Target="slides/slide156.xml"/><Relationship Id="rId312" Type="http://schemas.openxmlformats.org/officeDocument/2006/relationships/slide" Target="slides/slide300.xml"/><Relationship Id="rId333" Type="http://schemas.openxmlformats.org/officeDocument/2006/relationships/slide" Target="slides/slide321.xml"/><Relationship Id="rId354" Type="http://schemas.openxmlformats.org/officeDocument/2006/relationships/slide" Target="slides/slide342.xml"/><Relationship Id="rId51" Type="http://schemas.openxmlformats.org/officeDocument/2006/relationships/slide" Target="slides/slide39.xml"/><Relationship Id="rId72" Type="http://schemas.openxmlformats.org/officeDocument/2006/relationships/slide" Target="slides/slide60.xml"/><Relationship Id="rId93" Type="http://schemas.openxmlformats.org/officeDocument/2006/relationships/slide" Target="slides/slide81.xml"/><Relationship Id="rId189" Type="http://schemas.openxmlformats.org/officeDocument/2006/relationships/slide" Target="slides/slide177.xml"/><Relationship Id="rId375" Type="http://schemas.openxmlformats.org/officeDocument/2006/relationships/slide" Target="slides/slide363.xml"/><Relationship Id="rId396" Type="http://schemas.openxmlformats.org/officeDocument/2006/relationships/slide" Target="slides/slide384.xml"/><Relationship Id="rId3" Type="http://schemas.openxmlformats.org/officeDocument/2006/relationships/slideMaster" Target="slideMasters/slideMaster3.xml"/><Relationship Id="rId214" Type="http://schemas.openxmlformats.org/officeDocument/2006/relationships/slide" Target="slides/slide202.xml"/><Relationship Id="rId235" Type="http://schemas.openxmlformats.org/officeDocument/2006/relationships/slide" Target="slides/slide223.xml"/><Relationship Id="rId256" Type="http://schemas.openxmlformats.org/officeDocument/2006/relationships/slide" Target="slides/slide244.xml"/><Relationship Id="rId277" Type="http://schemas.openxmlformats.org/officeDocument/2006/relationships/slide" Target="slides/slide265.xml"/><Relationship Id="rId298" Type="http://schemas.openxmlformats.org/officeDocument/2006/relationships/slide" Target="slides/slide286.xml"/><Relationship Id="rId400" Type="http://schemas.openxmlformats.org/officeDocument/2006/relationships/slide" Target="slides/slide388.xml"/><Relationship Id="rId116" Type="http://schemas.openxmlformats.org/officeDocument/2006/relationships/slide" Target="slides/slide104.xml"/><Relationship Id="rId137" Type="http://schemas.openxmlformats.org/officeDocument/2006/relationships/slide" Target="slides/slide125.xml"/><Relationship Id="rId158" Type="http://schemas.openxmlformats.org/officeDocument/2006/relationships/slide" Target="slides/slide146.xml"/><Relationship Id="rId302" Type="http://schemas.openxmlformats.org/officeDocument/2006/relationships/slide" Target="slides/slide290.xml"/><Relationship Id="rId323" Type="http://schemas.openxmlformats.org/officeDocument/2006/relationships/slide" Target="slides/slide311.xml"/><Relationship Id="rId344" Type="http://schemas.openxmlformats.org/officeDocument/2006/relationships/slide" Target="slides/slide332.xml"/><Relationship Id="rId20" Type="http://schemas.openxmlformats.org/officeDocument/2006/relationships/slide" Target="slides/slide8.xml"/><Relationship Id="rId41" Type="http://schemas.openxmlformats.org/officeDocument/2006/relationships/slide" Target="slides/slide29.xml"/><Relationship Id="rId62" Type="http://schemas.openxmlformats.org/officeDocument/2006/relationships/slide" Target="slides/slide50.xml"/><Relationship Id="rId83" Type="http://schemas.openxmlformats.org/officeDocument/2006/relationships/slide" Target="slides/slide71.xml"/><Relationship Id="rId179" Type="http://schemas.openxmlformats.org/officeDocument/2006/relationships/slide" Target="slides/slide167.xml"/><Relationship Id="rId365" Type="http://schemas.openxmlformats.org/officeDocument/2006/relationships/slide" Target="slides/slide353.xml"/><Relationship Id="rId386" Type="http://schemas.openxmlformats.org/officeDocument/2006/relationships/slide" Target="slides/slide374.xml"/><Relationship Id="rId190" Type="http://schemas.openxmlformats.org/officeDocument/2006/relationships/slide" Target="slides/slide178.xml"/><Relationship Id="rId204" Type="http://schemas.openxmlformats.org/officeDocument/2006/relationships/slide" Target="slides/slide192.xml"/><Relationship Id="rId225" Type="http://schemas.openxmlformats.org/officeDocument/2006/relationships/slide" Target="slides/slide213.xml"/><Relationship Id="rId246" Type="http://schemas.openxmlformats.org/officeDocument/2006/relationships/slide" Target="slides/slide234.xml"/><Relationship Id="rId267" Type="http://schemas.openxmlformats.org/officeDocument/2006/relationships/slide" Target="slides/slide255.xml"/><Relationship Id="rId288" Type="http://schemas.openxmlformats.org/officeDocument/2006/relationships/slide" Target="slides/slide276.xml"/><Relationship Id="rId411" Type="http://schemas.openxmlformats.org/officeDocument/2006/relationships/commentAuthors" Target="commentAuthors.xml"/><Relationship Id="rId106" Type="http://schemas.openxmlformats.org/officeDocument/2006/relationships/slide" Target="slides/slide94.xml"/><Relationship Id="rId127" Type="http://schemas.openxmlformats.org/officeDocument/2006/relationships/slide" Target="slides/slide115.xml"/><Relationship Id="rId313" Type="http://schemas.openxmlformats.org/officeDocument/2006/relationships/slide" Target="slides/slide301.xml"/><Relationship Id="rId10" Type="http://schemas.openxmlformats.org/officeDocument/2006/relationships/slideMaster" Target="slideMasters/slideMaster10.xml"/><Relationship Id="rId31" Type="http://schemas.openxmlformats.org/officeDocument/2006/relationships/slide" Target="slides/slide19.xml"/><Relationship Id="rId52" Type="http://schemas.openxmlformats.org/officeDocument/2006/relationships/slide" Target="slides/slide40.xml"/><Relationship Id="rId73" Type="http://schemas.openxmlformats.org/officeDocument/2006/relationships/slide" Target="slides/slide61.xml"/><Relationship Id="rId94" Type="http://schemas.openxmlformats.org/officeDocument/2006/relationships/slide" Target="slides/slide82.xml"/><Relationship Id="rId148" Type="http://schemas.openxmlformats.org/officeDocument/2006/relationships/slide" Target="slides/slide136.xml"/><Relationship Id="rId169" Type="http://schemas.openxmlformats.org/officeDocument/2006/relationships/slide" Target="slides/slide157.xml"/><Relationship Id="rId334" Type="http://schemas.openxmlformats.org/officeDocument/2006/relationships/slide" Target="slides/slide322.xml"/><Relationship Id="rId355" Type="http://schemas.openxmlformats.org/officeDocument/2006/relationships/slide" Target="slides/slide343.xml"/><Relationship Id="rId376" Type="http://schemas.openxmlformats.org/officeDocument/2006/relationships/slide" Target="slides/slide364.xml"/><Relationship Id="rId397" Type="http://schemas.openxmlformats.org/officeDocument/2006/relationships/slide" Target="slides/slide385.xml"/><Relationship Id="rId4" Type="http://schemas.openxmlformats.org/officeDocument/2006/relationships/slideMaster" Target="slideMasters/slideMaster4.xml"/><Relationship Id="rId180" Type="http://schemas.openxmlformats.org/officeDocument/2006/relationships/slide" Target="slides/slide168.xml"/><Relationship Id="rId215" Type="http://schemas.openxmlformats.org/officeDocument/2006/relationships/slide" Target="slides/slide203.xml"/><Relationship Id="rId236" Type="http://schemas.openxmlformats.org/officeDocument/2006/relationships/slide" Target="slides/slide224.xml"/><Relationship Id="rId257" Type="http://schemas.openxmlformats.org/officeDocument/2006/relationships/slide" Target="slides/slide245.xml"/><Relationship Id="rId278" Type="http://schemas.openxmlformats.org/officeDocument/2006/relationships/slide" Target="slides/slide266.xml"/><Relationship Id="rId401" Type="http://schemas.openxmlformats.org/officeDocument/2006/relationships/slide" Target="slides/slide389.xml"/><Relationship Id="rId303" Type="http://schemas.openxmlformats.org/officeDocument/2006/relationships/slide" Target="slides/slide291.xml"/><Relationship Id="rId42" Type="http://schemas.openxmlformats.org/officeDocument/2006/relationships/slide" Target="slides/slide30.xml"/><Relationship Id="rId84" Type="http://schemas.openxmlformats.org/officeDocument/2006/relationships/slide" Target="slides/slide72.xml"/><Relationship Id="rId138" Type="http://schemas.openxmlformats.org/officeDocument/2006/relationships/slide" Target="slides/slide126.xml"/><Relationship Id="rId345" Type="http://schemas.openxmlformats.org/officeDocument/2006/relationships/slide" Target="slides/slide333.xml"/><Relationship Id="rId387" Type="http://schemas.openxmlformats.org/officeDocument/2006/relationships/slide" Target="slides/slide375.xml"/><Relationship Id="rId191" Type="http://schemas.openxmlformats.org/officeDocument/2006/relationships/slide" Target="slides/slide179.xml"/><Relationship Id="rId205" Type="http://schemas.openxmlformats.org/officeDocument/2006/relationships/slide" Target="slides/slide193.xml"/><Relationship Id="rId247" Type="http://schemas.openxmlformats.org/officeDocument/2006/relationships/slide" Target="slides/slide235.xml"/><Relationship Id="rId412" Type="http://schemas.openxmlformats.org/officeDocument/2006/relationships/presProps" Target="presProps.xml"/><Relationship Id="rId107" Type="http://schemas.openxmlformats.org/officeDocument/2006/relationships/slide" Target="slides/slide95.xml"/><Relationship Id="rId289" Type="http://schemas.openxmlformats.org/officeDocument/2006/relationships/slide" Target="slides/slide277.xml"/><Relationship Id="rId11" Type="http://schemas.openxmlformats.org/officeDocument/2006/relationships/slideMaster" Target="slideMasters/slideMaster11.xml"/><Relationship Id="rId53" Type="http://schemas.openxmlformats.org/officeDocument/2006/relationships/slide" Target="slides/slide41.xml"/><Relationship Id="rId149" Type="http://schemas.openxmlformats.org/officeDocument/2006/relationships/slide" Target="slides/slide137.xml"/><Relationship Id="rId314" Type="http://schemas.openxmlformats.org/officeDocument/2006/relationships/slide" Target="slides/slide302.xml"/><Relationship Id="rId356" Type="http://schemas.openxmlformats.org/officeDocument/2006/relationships/slide" Target="slides/slide344.xml"/><Relationship Id="rId398" Type="http://schemas.openxmlformats.org/officeDocument/2006/relationships/slide" Target="slides/slide386.xml"/><Relationship Id="rId95" Type="http://schemas.openxmlformats.org/officeDocument/2006/relationships/slide" Target="slides/slide83.xml"/><Relationship Id="rId160" Type="http://schemas.openxmlformats.org/officeDocument/2006/relationships/slide" Target="slides/slide148.xml"/><Relationship Id="rId216" Type="http://schemas.openxmlformats.org/officeDocument/2006/relationships/slide" Target="slides/slide204.xml"/><Relationship Id="rId258" Type="http://schemas.openxmlformats.org/officeDocument/2006/relationships/slide" Target="slides/slide246.xml"/><Relationship Id="rId22" Type="http://schemas.openxmlformats.org/officeDocument/2006/relationships/slide" Target="slides/slide10.xml"/><Relationship Id="rId64" Type="http://schemas.openxmlformats.org/officeDocument/2006/relationships/slide" Target="slides/slide52.xml"/><Relationship Id="rId118" Type="http://schemas.openxmlformats.org/officeDocument/2006/relationships/slide" Target="slides/slide106.xml"/><Relationship Id="rId325" Type="http://schemas.openxmlformats.org/officeDocument/2006/relationships/slide" Target="slides/slide313.xml"/><Relationship Id="rId367" Type="http://schemas.openxmlformats.org/officeDocument/2006/relationships/slide" Target="slides/slide355.xml"/><Relationship Id="rId171" Type="http://schemas.openxmlformats.org/officeDocument/2006/relationships/slide" Target="slides/slide159.xml"/><Relationship Id="rId227" Type="http://schemas.openxmlformats.org/officeDocument/2006/relationships/slide" Target="slides/slide215.xml"/><Relationship Id="rId269" Type="http://schemas.openxmlformats.org/officeDocument/2006/relationships/slide" Target="slides/slide257.xml"/><Relationship Id="rId33" Type="http://schemas.openxmlformats.org/officeDocument/2006/relationships/slide" Target="slides/slide21.xml"/><Relationship Id="rId129" Type="http://schemas.openxmlformats.org/officeDocument/2006/relationships/slide" Target="slides/slide117.xml"/><Relationship Id="rId280" Type="http://schemas.openxmlformats.org/officeDocument/2006/relationships/slide" Target="slides/slide268.xml"/><Relationship Id="rId336" Type="http://schemas.openxmlformats.org/officeDocument/2006/relationships/slide" Target="slides/slide324.xml"/><Relationship Id="rId75" Type="http://schemas.openxmlformats.org/officeDocument/2006/relationships/slide" Target="slides/slide63.xml"/><Relationship Id="rId140" Type="http://schemas.openxmlformats.org/officeDocument/2006/relationships/slide" Target="slides/slide128.xml"/><Relationship Id="rId182" Type="http://schemas.openxmlformats.org/officeDocument/2006/relationships/slide" Target="slides/slide170.xml"/><Relationship Id="rId378" Type="http://schemas.openxmlformats.org/officeDocument/2006/relationships/slide" Target="slides/slide366.xml"/><Relationship Id="rId403" Type="http://schemas.openxmlformats.org/officeDocument/2006/relationships/slide" Target="slides/slide391.xml"/><Relationship Id="rId6" Type="http://schemas.openxmlformats.org/officeDocument/2006/relationships/slideMaster" Target="slideMasters/slideMaster6.xml"/><Relationship Id="rId238" Type="http://schemas.openxmlformats.org/officeDocument/2006/relationships/slide" Target="slides/slide226.xml"/><Relationship Id="rId291" Type="http://schemas.openxmlformats.org/officeDocument/2006/relationships/slide" Target="slides/slide279.xml"/><Relationship Id="rId305" Type="http://schemas.openxmlformats.org/officeDocument/2006/relationships/slide" Target="slides/slide293.xml"/><Relationship Id="rId347" Type="http://schemas.openxmlformats.org/officeDocument/2006/relationships/slide" Target="slides/slide335.xml"/><Relationship Id="rId44" Type="http://schemas.openxmlformats.org/officeDocument/2006/relationships/slide" Target="slides/slide32.xml"/><Relationship Id="rId86" Type="http://schemas.openxmlformats.org/officeDocument/2006/relationships/slide" Target="slides/slide74.xml"/><Relationship Id="rId151" Type="http://schemas.openxmlformats.org/officeDocument/2006/relationships/slide" Target="slides/slide139.xml"/><Relationship Id="rId389" Type="http://schemas.openxmlformats.org/officeDocument/2006/relationships/slide" Target="slides/slide377.xml"/><Relationship Id="rId193" Type="http://schemas.openxmlformats.org/officeDocument/2006/relationships/slide" Target="slides/slide181.xml"/><Relationship Id="rId207" Type="http://schemas.openxmlformats.org/officeDocument/2006/relationships/slide" Target="slides/slide195.xml"/><Relationship Id="rId249" Type="http://schemas.openxmlformats.org/officeDocument/2006/relationships/slide" Target="slides/slide237.xml"/><Relationship Id="rId414" Type="http://schemas.openxmlformats.org/officeDocument/2006/relationships/theme" Target="theme/theme1.xml"/><Relationship Id="rId13" Type="http://schemas.openxmlformats.org/officeDocument/2006/relationships/slide" Target="slides/slide1.xml"/><Relationship Id="rId109" Type="http://schemas.openxmlformats.org/officeDocument/2006/relationships/slide" Target="slides/slide97.xml"/><Relationship Id="rId260" Type="http://schemas.openxmlformats.org/officeDocument/2006/relationships/slide" Target="slides/slide248.xml"/><Relationship Id="rId316" Type="http://schemas.openxmlformats.org/officeDocument/2006/relationships/slide" Target="slides/slide304.xml"/><Relationship Id="rId55" Type="http://schemas.openxmlformats.org/officeDocument/2006/relationships/slide" Target="slides/slide43.xml"/><Relationship Id="rId97" Type="http://schemas.openxmlformats.org/officeDocument/2006/relationships/slide" Target="slides/slide85.xml"/><Relationship Id="rId120" Type="http://schemas.openxmlformats.org/officeDocument/2006/relationships/slide" Target="slides/slide108.xml"/><Relationship Id="rId358" Type="http://schemas.openxmlformats.org/officeDocument/2006/relationships/slide" Target="slides/slide346.xml"/><Relationship Id="rId162" Type="http://schemas.openxmlformats.org/officeDocument/2006/relationships/slide" Target="slides/slide150.xml"/><Relationship Id="rId218" Type="http://schemas.openxmlformats.org/officeDocument/2006/relationships/slide" Target="slides/slide206.xml"/><Relationship Id="rId271" Type="http://schemas.openxmlformats.org/officeDocument/2006/relationships/slide" Target="slides/slide259.xml"/><Relationship Id="rId24" Type="http://schemas.openxmlformats.org/officeDocument/2006/relationships/slide" Target="slides/slide12.xml"/><Relationship Id="rId66" Type="http://schemas.openxmlformats.org/officeDocument/2006/relationships/slide" Target="slides/slide54.xml"/><Relationship Id="rId131" Type="http://schemas.openxmlformats.org/officeDocument/2006/relationships/slide" Target="slides/slide119.xml"/><Relationship Id="rId327" Type="http://schemas.openxmlformats.org/officeDocument/2006/relationships/slide" Target="slides/slide315.xml"/><Relationship Id="rId369" Type="http://schemas.openxmlformats.org/officeDocument/2006/relationships/slide" Target="slides/slide357.xml"/><Relationship Id="rId173" Type="http://schemas.openxmlformats.org/officeDocument/2006/relationships/slide" Target="slides/slide161.xml"/><Relationship Id="rId229" Type="http://schemas.openxmlformats.org/officeDocument/2006/relationships/slide" Target="slides/slide217.xml"/><Relationship Id="rId380" Type="http://schemas.openxmlformats.org/officeDocument/2006/relationships/slide" Target="slides/slide368.xml"/><Relationship Id="rId240" Type="http://schemas.openxmlformats.org/officeDocument/2006/relationships/slide" Target="slides/slide228.xml"/><Relationship Id="rId35" Type="http://schemas.openxmlformats.org/officeDocument/2006/relationships/slide" Target="slides/slide23.xml"/><Relationship Id="rId77" Type="http://schemas.openxmlformats.org/officeDocument/2006/relationships/slide" Target="slides/slide65.xml"/><Relationship Id="rId100" Type="http://schemas.openxmlformats.org/officeDocument/2006/relationships/slide" Target="slides/slide88.xml"/><Relationship Id="rId282" Type="http://schemas.openxmlformats.org/officeDocument/2006/relationships/slide" Target="slides/slide270.xml"/><Relationship Id="rId338" Type="http://schemas.openxmlformats.org/officeDocument/2006/relationships/slide" Target="slides/slide326.xml"/><Relationship Id="rId8" Type="http://schemas.openxmlformats.org/officeDocument/2006/relationships/slideMaster" Target="slideMasters/slideMaster8.xml"/><Relationship Id="rId142" Type="http://schemas.openxmlformats.org/officeDocument/2006/relationships/slide" Target="slides/slide130.xml"/><Relationship Id="rId184" Type="http://schemas.openxmlformats.org/officeDocument/2006/relationships/slide" Target="slides/slide172.xml"/><Relationship Id="rId391" Type="http://schemas.openxmlformats.org/officeDocument/2006/relationships/slide" Target="slides/slide379.xml"/><Relationship Id="rId405" Type="http://schemas.openxmlformats.org/officeDocument/2006/relationships/slide" Target="slides/slide393.xml"/><Relationship Id="rId251" Type="http://schemas.openxmlformats.org/officeDocument/2006/relationships/slide" Target="slides/slide239.xml"/><Relationship Id="rId46" Type="http://schemas.openxmlformats.org/officeDocument/2006/relationships/slide" Target="slides/slide34.xml"/><Relationship Id="rId293" Type="http://schemas.openxmlformats.org/officeDocument/2006/relationships/slide" Target="slides/slide281.xml"/><Relationship Id="rId307" Type="http://schemas.openxmlformats.org/officeDocument/2006/relationships/slide" Target="slides/slide295.xml"/><Relationship Id="rId349" Type="http://schemas.openxmlformats.org/officeDocument/2006/relationships/slide" Target="slides/slide337.xml"/><Relationship Id="rId88" Type="http://schemas.openxmlformats.org/officeDocument/2006/relationships/slide" Target="slides/slide76.xml"/><Relationship Id="rId111" Type="http://schemas.openxmlformats.org/officeDocument/2006/relationships/slide" Target="slides/slide99.xml"/><Relationship Id="rId153" Type="http://schemas.openxmlformats.org/officeDocument/2006/relationships/slide" Target="slides/slide141.xml"/><Relationship Id="rId195" Type="http://schemas.openxmlformats.org/officeDocument/2006/relationships/slide" Target="slides/slide183.xml"/><Relationship Id="rId209" Type="http://schemas.openxmlformats.org/officeDocument/2006/relationships/slide" Target="slides/slide197.xml"/><Relationship Id="rId360" Type="http://schemas.openxmlformats.org/officeDocument/2006/relationships/slide" Target="slides/slide348.xml"/><Relationship Id="rId220" Type="http://schemas.openxmlformats.org/officeDocument/2006/relationships/slide" Target="slides/slide208.xml"/><Relationship Id="rId15" Type="http://schemas.openxmlformats.org/officeDocument/2006/relationships/slide" Target="slides/slide3.xml"/><Relationship Id="rId57" Type="http://schemas.openxmlformats.org/officeDocument/2006/relationships/slide" Target="slides/slide45.xml"/><Relationship Id="rId262" Type="http://schemas.openxmlformats.org/officeDocument/2006/relationships/slide" Target="slides/slide250.xml"/><Relationship Id="rId318" Type="http://schemas.openxmlformats.org/officeDocument/2006/relationships/slide" Target="slides/slide306.xml"/><Relationship Id="rId99" Type="http://schemas.openxmlformats.org/officeDocument/2006/relationships/slide" Target="slides/slide87.xml"/><Relationship Id="rId122" Type="http://schemas.openxmlformats.org/officeDocument/2006/relationships/slide" Target="slides/slide110.xml"/><Relationship Id="rId164" Type="http://schemas.openxmlformats.org/officeDocument/2006/relationships/slide" Target="slides/slide152.xml"/><Relationship Id="rId371" Type="http://schemas.openxmlformats.org/officeDocument/2006/relationships/slide" Target="slides/slide359.xml"/><Relationship Id="rId26" Type="http://schemas.openxmlformats.org/officeDocument/2006/relationships/slide" Target="slides/slide14.xml"/><Relationship Id="rId231" Type="http://schemas.openxmlformats.org/officeDocument/2006/relationships/slide" Target="slides/slide219.xml"/><Relationship Id="rId273" Type="http://schemas.openxmlformats.org/officeDocument/2006/relationships/slide" Target="slides/slide261.xml"/><Relationship Id="rId329" Type="http://schemas.openxmlformats.org/officeDocument/2006/relationships/slide" Target="slides/slide317.xml"/><Relationship Id="rId68" Type="http://schemas.openxmlformats.org/officeDocument/2006/relationships/slide" Target="slides/slide56.xml"/><Relationship Id="rId133" Type="http://schemas.openxmlformats.org/officeDocument/2006/relationships/slide" Target="slides/slide121.xml"/><Relationship Id="rId175" Type="http://schemas.openxmlformats.org/officeDocument/2006/relationships/slide" Target="slides/slide163.xml"/><Relationship Id="rId340" Type="http://schemas.openxmlformats.org/officeDocument/2006/relationships/slide" Target="slides/slide328.xml"/><Relationship Id="rId200" Type="http://schemas.openxmlformats.org/officeDocument/2006/relationships/slide" Target="slides/slide188.xml"/><Relationship Id="rId382" Type="http://schemas.openxmlformats.org/officeDocument/2006/relationships/slide" Target="slides/slide370.xml"/><Relationship Id="rId242" Type="http://schemas.openxmlformats.org/officeDocument/2006/relationships/slide" Target="slides/slide230.xml"/><Relationship Id="rId284" Type="http://schemas.openxmlformats.org/officeDocument/2006/relationships/slide" Target="slides/slide272.xml"/><Relationship Id="rId37" Type="http://schemas.openxmlformats.org/officeDocument/2006/relationships/slide" Target="slides/slide25.xml"/><Relationship Id="rId79" Type="http://schemas.openxmlformats.org/officeDocument/2006/relationships/slide" Target="slides/slide67.xml"/><Relationship Id="rId102" Type="http://schemas.openxmlformats.org/officeDocument/2006/relationships/slide" Target="slides/slide90.xml"/><Relationship Id="rId144" Type="http://schemas.openxmlformats.org/officeDocument/2006/relationships/slide" Target="slides/slide132.xml"/><Relationship Id="rId90" Type="http://schemas.openxmlformats.org/officeDocument/2006/relationships/slide" Target="slides/slide78.xml"/><Relationship Id="rId186" Type="http://schemas.openxmlformats.org/officeDocument/2006/relationships/slide" Target="slides/slide174.xml"/><Relationship Id="rId351" Type="http://schemas.openxmlformats.org/officeDocument/2006/relationships/slide" Target="slides/slide339.xml"/><Relationship Id="rId393" Type="http://schemas.openxmlformats.org/officeDocument/2006/relationships/slide" Target="slides/slide381.xml"/><Relationship Id="rId407" Type="http://schemas.openxmlformats.org/officeDocument/2006/relationships/slide" Target="slides/slide395.xml"/><Relationship Id="rId211" Type="http://schemas.openxmlformats.org/officeDocument/2006/relationships/slide" Target="slides/slide199.xml"/><Relationship Id="rId253" Type="http://schemas.openxmlformats.org/officeDocument/2006/relationships/slide" Target="slides/slide241.xml"/><Relationship Id="rId295" Type="http://schemas.openxmlformats.org/officeDocument/2006/relationships/slide" Target="slides/slide283.xml"/><Relationship Id="rId309" Type="http://schemas.openxmlformats.org/officeDocument/2006/relationships/slide" Target="slides/slide297.xml"/><Relationship Id="rId48" Type="http://schemas.openxmlformats.org/officeDocument/2006/relationships/slide" Target="slides/slide36.xml"/><Relationship Id="rId113" Type="http://schemas.openxmlformats.org/officeDocument/2006/relationships/slide" Target="slides/slide101.xml"/><Relationship Id="rId320" Type="http://schemas.openxmlformats.org/officeDocument/2006/relationships/slide" Target="slides/slide308.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09.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a:extLst>
              <a:ext uri="{FF2B5EF4-FFF2-40B4-BE49-F238E27FC236}">
                <a16:creationId xmlns:a16="http://schemas.microsoft.com/office/drawing/2014/main" id="{B4DFE96B-8412-4210-ADC6-3D512AEE373B}"/>
              </a:ext>
            </a:extLst>
          </p:cNvPr>
          <p:cNvSpPr>
            <a:spLocks noGrp="1"/>
          </p:cNvSpPr>
          <p:nvPr>
            <p:ph type="hdr" sz="quarter"/>
          </p:nvPr>
        </p:nvSpPr>
        <p:spPr>
          <a:xfrm>
            <a:off x="1" y="1"/>
            <a:ext cx="2949575" cy="498475"/>
          </a:xfrm>
          <a:prstGeom prst="rect">
            <a:avLst/>
          </a:prstGeom>
        </p:spPr>
        <p:txBody>
          <a:bodyPr vert="horz" lIns="91433" tIns="45716" rIns="91433" bIns="45716" rtlCol="0"/>
          <a:lstStyle>
            <a:lvl1pPr algn="l">
              <a:defRPr sz="1200"/>
            </a:lvl1pPr>
          </a:lstStyle>
          <a:p>
            <a:endParaRPr kumimoji="1" lang="ja-JP" altLang="en-US"/>
          </a:p>
        </p:txBody>
      </p:sp>
      <p:sp>
        <p:nvSpPr>
          <p:cNvPr id="3" name="日付プレースホルダー 2">
            <a:extLst>
              <a:ext uri="{FF2B5EF4-FFF2-40B4-BE49-F238E27FC236}">
                <a16:creationId xmlns:a16="http://schemas.microsoft.com/office/drawing/2014/main" id="{8B7BBB4E-46CF-4D07-B408-F0A18931701C}"/>
              </a:ext>
            </a:extLst>
          </p:cNvPr>
          <p:cNvSpPr>
            <a:spLocks noGrp="1"/>
          </p:cNvSpPr>
          <p:nvPr>
            <p:ph type="dt" sz="quarter" idx="1"/>
          </p:nvPr>
        </p:nvSpPr>
        <p:spPr>
          <a:xfrm>
            <a:off x="3856039" y="1"/>
            <a:ext cx="2949575" cy="498475"/>
          </a:xfrm>
          <a:prstGeom prst="rect">
            <a:avLst/>
          </a:prstGeom>
        </p:spPr>
        <p:txBody>
          <a:bodyPr vert="horz" lIns="91433" tIns="45716" rIns="91433" bIns="45716" rtlCol="0"/>
          <a:lstStyle>
            <a:lvl1pPr algn="r">
              <a:defRPr sz="1200"/>
            </a:lvl1pPr>
          </a:lstStyle>
          <a:p>
            <a:fld id="{49C65A19-83D2-4341-8800-FD4E1A8FB5B6}" type="datetimeFigureOut">
              <a:rPr kumimoji="1" lang="ja-JP" altLang="en-US" smtClean="0"/>
              <a:t>2022/3/4</a:t>
            </a:fld>
            <a:endParaRPr kumimoji="1" lang="ja-JP" altLang="en-US"/>
          </a:p>
        </p:txBody>
      </p:sp>
      <p:sp>
        <p:nvSpPr>
          <p:cNvPr id="4" name="フッター プレースホルダー 3">
            <a:extLst>
              <a:ext uri="{FF2B5EF4-FFF2-40B4-BE49-F238E27FC236}">
                <a16:creationId xmlns:a16="http://schemas.microsoft.com/office/drawing/2014/main" id="{6EE79FC0-623A-44FB-AF30-B607DCB2C759}"/>
              </a:ext>
            </a:extLst>
          </p:cNvPr>
          <p:cNvSpPr>
            <a:spLocks noGrp="1"/>
          </p:cNvSpPr>
          <p:nvPr>
            <p:ph type="ftr" sz="quarter" idx="2"/>
          </p:nvPr>
        </p:nvSpPr>
        <p:spPr>
          <a:xfrm>
            <a:off x="1" y="9440864"/>
            <a:ext cx="2949575" cy="498475"/>
          </a:xfrm>
          <a:prstGeom prst="rect">
            <a:avLst/>
          </a:prstGeom>
        </p:spPr>
        <p:txBody>
          <a:bodyPr vert="horz" lIns="91433" tIns="45716" rIns="91433" bIns="45716" rtlCol="0" anchor="b"/>
          <a:lstStyle>
            <a:lvl1pPr algn="l">
              <a:defRPr sz="1200"/>
            </a:lvl1pPr>
          </a:lstStyle>
          <a:p>
            <a:endParaRPr kumimoji="1" lang="ja-JP" altLang="en-US"/>
          </a:p>
        </p:txBody>
      </p:sp>
      <p:sp>
        <p:nvSpPr>
          <p:cNvPr id="5" name="スライド番号プレースホルダー 4">
            <a:extLst>
              <a:ext uri="{FF2B5EF4-FFF2-40B4-BE49-F238E27FC236}">
                <a16:creationId xmlns:a16="http://schemas.microsoft.com/office/drawing/2014/main" id="{16FE27D2-63F4-46C5-9D90-EA2A1C51D20B}"/>
              </a:ext>
            </a:extLst>
          </p:cNvPr>
          <p:cNvSpPr>
            <a:spLocks noGrp="1"/>
          </p:cNvSpPr>
          <p:nvPr>
            <p:ph type="sldNum" sz="quarter" idx="3"/>
          </p:nvPr>
        </p:nvSpPr>
        <p:spPr>
          <a:xfrm>
            <a:off x="3856039" y="9440864"/>
            <a:ext cx="2949575" cy="498475"/>
          </a:xfrm>
          <a:prstGeom prst="rect">
            <a:avLst/>
          </a:prstGeom>
        </p:spPr>
        <p:txBody>
          <a:bodyPr vert="horz" lIns="91433" tIns="45716" rIns="91433" bIns="45716" rtlCol="0" anchor="b"/>
          <a:lstStyle>
            <a:lvl1pPr algn="r">
              <a:defRPr sz="1200"/>
            </a:lvl1pPr>
          </a:lstStyle>
          <a:p>
            <a:fld id="{6B33B754-AE99-437B-8583-A6E6B047AD03}" type="slidenum">
              <a:rPr kumimoji="1" lang="ja-JP" altLang="en-US" smtClean="0"/>
              <a:t>‹#›</a:t>
            </a:fld>
            <a:endParaRPr kumimoji="1" lang="ja-JP" altLang="en-US"/>
          </a:p>
        </p:txBody>
      </p:sp>
    </p:spTree>
    <p:extLst>
      <p:ext uri="{BB962C8B-B14F-4D97-AF65-F5344CB8AC3E}">
        <p14:creationId xmlns:p14="http://schemas.microsoft.com/office/powerpoint/2010/main" val="37309443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3" y="3"/>
            <a:ext cx="2949787" cy="498693"/>
          </a:xfrm>
          <a:prstGeom prst="rect">
            <a:avLst/>
          </a:prstGeom>
        </p:spPr>
        <p:txBody>
          <a:bodyPr vert="horz" lIns="91412" tIns="45704" rIns="91412" bIns="45704" rtlCol="0"/>
          <a:lstStyle>
            <a:lvl1pPr algn="l">
              <a:defRPr sz="1100"/>
            </a:lvl1pPr>
          </a:lstStyle>
          <a:p>
            <a:endParaRPr kumimoji="1" lang="ja-JP" altLang="en-US"/>
          </a:p>
        </p:txBody>
      </p:sp>
      <p:sp>
        <p:nvSpPr>
          <p:cNvPr id="3" name="日付プレースホルダー 2"/>
          <p:cNvSpPr>
            <a:spLocks noGrp="1"/>
          </p:cNvSpPr>
          <p:nvPr>
            <p:ph type="dt" idx="1"/>
          </p:nvPr>
        </p:nvSpPr>
        <p:spPr>
          <a:xfrm>
            <a:off x="3855841" y="3"/>
            <a:ext cx="2949787" cy="498693"/>
          </a:xfrm>
          <a:prstGeom prst="rect">
            <a:avLst/>
          </a:prstGeom>
        </p:spPr>
        <p:txBody>
          <a:bodyPr vert="horz" lIns="91412" tIns="45704" rIns="91412" bIns="45704" rtlCol="0"/>
          <a:lstStyle>
            <a:lvl1pPr algn="r">
              <a:defRPr sz="1100"/>
            </a:lvl1pPr>
          </a:lstStyle>
          <a:p>
            <a:fld id="{E6B5B652-ED6C-4DEE-B43E-F0F9570A1D52}" type="datetimeFigureOut">
              <a:rPr kumimoji="1" lang="ja-JP" altLang="en-US" smtClean="0"/>
              <a:t>2022/3/4</a:t>
            </a:fld>
            <a:endParaRPr kumimoji="1" lang="ja-JP" altLang="en-US"/>
          </a:p>
        </p:txBody>
      </p:sp>
      <p:sp>
        <p:nvSpPr>
          <p:cNvPr id="4" name="スライド イメージ プレースホルダー 3"/>
          <p:cNvSpPr>
            <a:spLocks noGrp="1" noRot="1" noChangeAspect="1"/>
          </p:cNvSpPr>
          <p:nvPr>
            <p:ph type="sldImg" idx="2"/>
          </p:nvPr>
        </p:nvSpPr>
        <p:spPr>
          <a:xfrm>
            <a:off x="981075" y="1243013"/>
            <a:ext cx="4845050" cy="3354387"/>
          </a:xfrm>
          <a:prstGeom prst="rect">
            <a:avLst/>
          </a:prstGeom>
          <a:noFill/>
          <a:ln w="12700">
            <a:solidFill>
              <a:prstClr val="black"/>
            </a:solidFill>
          </a:ln>
        </p:spPr>
        <p:txBody>
          <a:bodyPr vert="horz" lIns="91412" tIns="45704" rIns="91412" bIns="45704" rtlCol="0" anchor="ctr"/>
          <a:lstStyle/>
          <a:p>
            <a:endParaRPr lang="ja-JP" altLang="en-US"/>
          </a:p>
        </p:txBody>
      </p:sp>
      <p:sp>
        <p:nvSpPr>
          <p:cNvPr id="5" name="ノート プレースホルダー 4"/>
          <p:cNvSpPr>
            <a:spLocks noGrp="1"/>
          </p:cNvSpPr>
          <p:nvPr>
            <p:ph type="body" sz="quarter" idx="3"/>
          </p:nvPr>
        </p:nvSpPr>
        <p:spPr>
          <a:xfrm>
            <a:off x="680721" y="4783310"/>
            <a:ext cx="5445760" cy="3913615"/>
          </a:xfrm>
          <a:prstGeom prst="rect">
            <a:avLst/>
          </a:prstGeom>
        </p:spPr>
        <p:txBody>
          <a:bodyPr vert="horz" lIns="91412" tIns="45704" rIns="91412" bIns="45704"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3" y="9440647"/>
            <a:ext cx="2949787" cy="498692"/>
          </a:xfrm>
          <a:prstGeom prst="rect">
            <a:avLst/>
          </a:prstGeom>
        </p:spPr>
        <p:txBody>
          <a:bodyPr vert="horz" lIns="91412" tIns="45704" rIns="91412" bIns="45704" rtlCol="0" anchor="b"/>
          <a:lstStyle>
            <a:lvl1pPr algn="l">
              <a:defRPr sz="1100"/>
            </a:lvl1pPr>
          </a:lstStyle>
          <a:p>
            <a:endParaRPr kumimoji="1" lang="ja-JP" altLang="en-US"/>
          </a:p>
        </p:txBody>
      </p:sp>
      <p:sp>
        <p:nvSpPr>
          <p:cNvPr id="7" name="スライド番号プレースホルダー 6"/>
          <p:cNvSpPr>
            <a:spLocks noGrp="1"/>
          </p:cNvSpPr>
          <p:nvPr>
            <p:ph type="sldNum" sz="quarter" idx="5"/>
          </p:nvPr>
        </p:nvSpPr>
        <p:spPr>
          <a:xfrm>
            <a:off x="3855841" y="9440647"/>
            <a:ext cx="2949787" cy="498692"/>
          </a:xfrm>
          <a:prstGeom prst="rect">
            <a:avLst/>
          </a:prstGeom>
        </p:spPr>
        <p:txBody>
          <a:bodyPr vert="horz" lIns="91412" tIns="45704" rIns="91412" bIns="45704" rtlCol="0" anchor="b"/>
          <a:lstStyle>
            <a:lvl1pPr algn="r">
              <a:defRPr sz="1100"/>
            </a:lvl1pPr>
          </a:lstStyle>
          <a:p>
            <a:fld id="{FDE9DA0E-86E6-40EC-9DB1-77512E93FD45}" type="slidenum">
              <a:rPr kumimoji="1" lang="ja-JP" altLang="en-US" smtClean="0"/>
              <a:t>‹#›</a:t>
            </a:fld>
            <a:endParaRPr kumimoji="1" lang="ja-JP" altLang="en-US"/>
          </a:p>
        </p:txBody>
      </p:sp>
    </p:spTree>
    <p:extLst>
      <p:ext uri="{BB962C8B-B14F-4D97-AF65-F5344CB8AC3E}">
        <p14:creationId xmlns:p14="http://schemas.microsoft.com/office/powerpoint/2010/main" val="3293925740"/>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461143">
              <a:defRPr/>
            </a:pPr>
            <a:fld id="{844F3F95-1DE9-F948-9ABE-A8F6E5B8157B}" type="slidenum">
              <a:rPr lang="ja-JP" altLang="en-US" sz="1200">
                <a:solidFill>
                  <a:prstClr val="black"/>
                </a:solidFill>
                <a:latin typeface="游ゴシック" panose="020F0502020204030204"/>
                <a:ea typeface="游ゴシック" panose="020B0400000000000000" pitchFamily="50" charset="-128"/>
              </a:rPr>
              <a:pPr defTabSz="461143">
                <a:defRPr/>
              </a:pPr>
              <a:t>3</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7665012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712788" y="746125"/>
            <a:ext cx="5381625" cy="37258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28287505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182</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27552210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22355">
              <a:defRPr/>
            </a:pPr>
            <a:endParaRPr kumimoji="1" lang="ja-JP" altLang="en-US" dirty="0"/>
          </a:p>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183</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89759263"/>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22355">
              <a:defRPr/>
            </a:pPr>
            <a:endParaRPr kumimoji="1" lang="ja-JP" altLang="en-US" dirty="0"/>
          </a:p>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184</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09216487"/>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22355">
              <a:defRPr/>
            </a:pPr>
            <a:endParaRPr kumimoji="1" lang="ja-JP" altLang="en-US" dirty="0"/>
          </a:p>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185</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07198038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22355">
              <a:defRPr/>
            </a:pPr>
            <a:endParaRPr kumimoji="1" lang="ja-JP" altLang="en-US" dirty="0"/>
          </a:p>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186</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30418911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22355">
              <a:defRPr/>
            </a:pPr>
            <a:endParaRPr kumimoji="1" lang="ja-JP" altLang="en-US" dirty="0"/>
          </a:p>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187</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840357283"/>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22355">
              <a:defRPr/>
            </a:pPr>
            <a:endParaRPr kumimoji="1" lang="ja-JP" altLang="en-US" dirty="0"/>
          </a:p>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188</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70730348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199</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836354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22355">
              <a:defRPr/>
            </a:pPr>
            <a:endParaRPr kumimoji="1" lang="ja-JP" altLang="en-US" dirty="0"/>
          </a:p>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200</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584966984"/>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201</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37268615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712788" y="746125"/>
            <a:ext cx="5381625" cy="37258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38264651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a:solidFill>
                  <a:prstClr val="black"/>
                </a:solidFill>
                <a:latin typeface="游ゴシック" panose="020F0502020204030204"/>
                <a:ea typeface="游ゴシック" panose="020B0400000000000000" pitchFamily="50" charset="-128"/>
              </a:rPr>
              <a:pPr defTabSz="922355">
                <a:defRPr/>
              </a:pPr>
              <a:t>202</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36741365"/>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203</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81465506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204</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49094952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205</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221255795"/>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276">
              <a:defRPr/>
            </a:pPr>
            <a:fld id="{96AC9331-FD0E-4D84-8757-073662E1CEDF}" type="slidenum">
              <a:rPr lang="ja-JP" altLang="en-US" sz="1200">
                <a:solidFill>
                  <a:prstClr val="black"/>
                </a:solidFill>
                <a:latin typeface="Calibri"/>
                <a:ea typeface="ＭＳ Ｐゴシック" panose="020B0600070205080204" pitchFamily="50" charset="-128"/>
              </a:rPr>
              <a:pPr defTabSz="922276">
                <a:defRPr/>
              </a:pPr>
              <a:t>208</a:t>
            </a:fld>
            <a:endParaRPr lang="ja-JP" altLang="en-US" sz="120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532894843"/>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210</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428736420"/>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defTabSz="914331">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14331">
                <a:defRPr/>
              </a:pPr>
              <a:t>211</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651831349"/>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212</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636075379"/>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215</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88054012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217</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53734712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712788" y="746125"/>
            <a:ext cx="5381625" cy="37258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82071441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220</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911260989"/>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223</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942392492"/>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224</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809569985"/>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225</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84859855"/>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227</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119251310"/>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228</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78942022"/>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229</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536797736"/>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a:solidFill>
                  <a:prstClr val="black"/>
                </a:solidFill>
                <a:latin typeface="游ゴシック" panose="020F0502020204030204"/>
                <a:ea typeface="游ゴシック" panose="020B0400000000000000" pitchFamily="50" charset="-128"/>
              </a:rPr>
              <a:pPr defTabSz="922355">
                <a:defRPr/>
              </a:pPr>
              <a:t>235</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008382143"/>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236</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863945737"/>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256</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36306513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712788" y="746125"/>
            <a:ext cx="5381625" cy="37258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457460313"/>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257</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37115764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258</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44716736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262</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579496267"/>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266</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570061214"/>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267</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784610162"/>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268</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097748994"/>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270</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83964245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EC99F9C9-47DA-4C51-BDC9-26F88AD8B1F6}" type="slidenum">
              <a:rPr lang="ja-JP" altLang="en-US" sz="1200">
                <a:solidFill>
                  <a:prstClr val="black"/>
                </a:solidFill>
                <a:latin typeface="游ゴシック" panose="020F0502020204030204"/>
                <a:ea typeface="游ゴシック" panose="020B0400000000000000" pitchFamily="50" charset="-128"/>
              </a:rPr>
              <a:pPr defTabSz="922355">
                <a:defRPr/>
              </a:pPr>
              <a:t>274</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397173109"/>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275</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78942022"/>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277</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3756763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712788" y="746125"/>
            <a:ext cx="5381625" cy="37258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73304718"/>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278</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881830076"/>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280</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358952750"/>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285</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066610329"/>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288</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002926365"/>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289</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99507844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290</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96540335"/>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292</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86403160"/>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294</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371191682"/>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295</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245528120"/>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296</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11777077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712788" y="746125"/>
            <a:ext cx="5381625" cy="37258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3667316893"/>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299</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121550069"/>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300</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536427766"/>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301</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038455446"/>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302</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513270552"/>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303</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050403184"/>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305</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31531788"/>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306</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776004181"/>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307</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850326291"/>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ノート プレースホル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ja-JP" altLang="en-US"/>
          </a:p>
        </p:txBody>
      </p:sp>
      <p:sp>
        <p:nvSpPr>
          <p:cNvPr id="4100"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defTabSz="922355" fontAlgn="base">
              <a:spcBef>
                <a:spcPct val="0"/>
              </a:spcBef>
              <a:spcAft>
                <a:spcPct val="0"/>
              </a:spcAft>
              <a:defRPr/>
            </a:pPr>
            <a:fld id="{83759A1F-14CE-448E-89BF-3482EB1F64B6}" type="slidenum">
              <a:rPr lang="ja-JP" altLang="en-US" sz="1200">
                <a:solidFill>
                  <a:prstClr val="black"/>
                </a:solidFill>
                <a:latin typeface="游ゴシック" panose="020F0502020204030204"/>
                <a:ea typeface="游ゴシック" panose="020B0400000000000000" pitchFamily="50" charset="-128"/>
              </a:rPr>
              <a:pPr defTabSz="922355" fontAlgn="base">
                <a:spcBef>
                  <a:spcPct val="0"/>
                </a:spcBef>
                <a:spcAft>
                  <a:spcPct val="0"/>
                </a:spcAft>
                <a:defRPr/>
              </a:pPr>
              <a:t>309</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214714852"/>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310</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3902995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defTabSz="930027">
              <a:defRPr/>
            </a:pPr>
            <a:fld id="{7A3651F4-647C-4D0A-BCAC-BCED4C3E39AC}" type="slidenum">
              <a:rPr lang="ja-JP" altLang="en-US" sz="1200">
                <a:solidFill>
                  <a:prstClr val="black"/>
                </a:solidFill>
                <a:latin typeface="Calibri"/>
                <a:ea typeface="ＭＳ Ｐゴシック" panose="020B0600070205080204" pitchFamily="50" charset="-128"/>
              </a:rPr>
              <a:pPr defTabSz="930027">
                <a:defRPr/>
              </a:pPr>
              <a:t>19</a:t>
            </a:fld>
            <a:endParaRPr lang="ja-JP" altLang="en-US" sz="120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265137346"/>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84525" y="509588"/>
            <a:ext cx="3708400" cy="25669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190590376"/>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84525" y="509588"/>
            <a:ext cx="3708400" cy="25669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283591401"/>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1658858650"/>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1258726599"/>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2994067253"/>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84525" y="509588"/>
            <a:ext cx="3708400" cy="25669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2077875790"/>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84525" y="509588"/>
            <a:ext cx="3708400" cy="25669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1897512233"/>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84525" y="509588"/>
            <a:ext cx="3708400" cy="25669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2978101177"/>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84525" y="509588"/>
            <a:ext cx="3708400" cy="25669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2762119023"/>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84525" y="509588"/>
            <a:ext cx="3708400" cy="25669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17233372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p:cNvSpPr txBox="1">
            <a:spLocks noGrp="1" noChangeArrowheads="1"/>
          </p:cNvSpPr>
          <p:nvPr/>
        </p:nvSpPr>
        <p:spPr bwMode="auto">
          <a:xfrm>
            <a:off x="3814766" y="9371014"/>
            <a:ext cx="2919411"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553" tIns="45270" rIns="90553" bIns="45270"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defTabSz="904019" eaLnBrk="1" fontAlgn="base" hangingPunct="1">
              <a:spcBef>
                <a:spcPct val="0"/>
              </a:spcBef>
              <a:spcAft>
                <a:spcPct val="0"/>
              </a:spcAft>
              <a:defRPr/>
            </a:pPr>
            <a:fld id="{AE325786-69CF-4877-9B12-E4D15D68017F}" type="slidenum">
              <a:rPr lang="en-US" altLang="ja-JP">
                <a:solidFill>
                  <a:srgbClr val="000000"/>
                </a:solidFill>
                <a:latin typeface="Calibri" pitchFamily="34" charset="0"/>
                <a:ea typeface="ＭＳ Ｐゴシック" pitchFamily="50" charset="-128"/>
              </a:rPr>
              <a:pPr algn="r" defTabSz="904019" eaLnBrk="1" fontAlgn="base" hangingPunct="1">
                <a:spcBef>
                  <a:spcPct val="0"/>
                </a:spcBef>
                <a:spcAft>
                  <a:spcPct val="0"/>
                </a:spcAft>
                <a:defRPr/>
              </a:pPr>
              <a:t>22</a:t>
            </a:fld>
            <a:endParaRPr lang="en-US" altLang="ja-JP" dirty="0">
              <a:solidFill>
                <a:srgbClr val="000000"/>
              </a:solidFill>
              <a:latin typeface="Calibri" pitchFamily="34" charset="0"/>
              <a:ea typeface="ＭＳ Ｐゴシック" pitchFamily="50" charset="-128"/>
            </a:endParaRPr>
          </a:p>
        </p:txBody>
      </p:sp>
      <p:sp>
        <p:nvSpPr>
          <p:cNvPr id="314371" name="Rectangle 2"/>
          <p:cNvSpPr>
            <a:spLocks noGrp="1" noRot="1" noChangeAspect="1" noChangeArrowheads="1" noTextEdit="1"/>
          </p:cNvSpPr>
          <p:nvPr>
            <p:ph type="sldImg"/>
          </p:nvPr>
        </p:nvSpPr>
        <p:spPr>
          <a:xfrm>
            <a:off x="695325" y="741363"/>
            <a:ext cx="5343525" cy="3698875"/>
          </a:xfrm>
          <a:ln/>
        </p:spPr>
      </p:sp>
      <p:sp>
        <p:nvSpPr>
          <p:cNvPr id="314372" name="Rectangle 3"/>
          <p:cNvSpPr>
            <a:spLocks noGrp="1" noChangeArrowheads="1"/>
          </p:cNvSpPr>
          <p:nvPr>
            <p:ph type="body" idx="1"/>
          </p:nvPr>
        </p:nvSpPr>
        <p:spPr>
          <a:xfrm>
            <a:off x="674697" y="4686307"/>
            <a:ext cx="5386387" cy="4438650"/>
          </a:xfrm>
          <a:noFill/>
        </p:spPr>
        <p:txBody>
          <a:bodyPr lIns="90553" tIns="45270" rIns="90553" bIns="45270"/>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781752340"/>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84525" y="509588"/>
            <a:ext cx="3708400" cy="25669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063978187"/>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84525" y="509588"/>
            <a:ext cx="3708400" cy="25669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2117643784"/>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84525" y="509588"/>
            <a:ext cx="3708400" cy="25669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2492306197"/>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175484646"/>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509791479"/>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326</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158839016"/>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328</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579704414"/>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330</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439384579"/>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333</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542816903"/>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334</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66882035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469900" y="817563"/>
            <a:ext cx="5892800" cy="4079875"/>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22286">
              <a:defRPr/>
            </a:pPr>
            <a:fld id="{98CE9DB4-46B7-4F1E-B9C8-D4FE2C291DE5}" type="slidenum">
              <a:rPr lang="ja-JP" altLang="en-US" sz="1200">
                <a:solidFill>
                  <a:prstClr val="black"/>
                </a:solidFill>
                <a:latin typeface="游ゴシック" panose="020F0502020204030204"/>
                <a:ea typeface="游ゴシック" panose="020B0400000000000000" pitchFamily="50" charset="-128"/>
              </a:rPr>
              <a:pPr defTabSz="922286">
                <a:defRPr/>
              </a:pPr>
              <a:t>25</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17102325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335</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251580927"/>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336</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453035667"/>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337</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908056504"/>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338</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619301083"/>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339</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619301083"/>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340</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613277746"/>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87675" y="557213"/>
            <a:ext cx="4024313" cy="27860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4191414785"/>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87675" y="557213"/>
            <a:ext cx="4024313" cy="27860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1030775047"/>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343</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267480734"/>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344</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19705758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p:cNvSpPr txBox="1">
            <a:spLocks noGrp="1" noChangeArrowheads="1"/>
          </p:cNvSpPr>
          <p:nvPr/>
        </p:nvSpPr>
        <p:spPr bwMode="auto">
          <a:xfrm>
            <a:off x="3855221" y="9440372"/>
            <a:ext cx="2950374" cy="497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95" tIns="45695" rIns="91395" bIns="45695"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defTabSz="912402" eaLnBrk="1" fontAlgn="base" hangingPunct="1">
              <a:spcBef>
                <a:spcPct val="0"/>
              </a:spcBef>
              <a:spcAft>
                <a:spcPct val="0"/>
              </a:spcAft>
              <a:defRPr/>
            </a:pPr>
            <a:fld id="{D302878A-FEAA-4C13-AB52-8FA9BA6BFB4D}" type="slidenum">
              <a:rPr lang="en-US" altLang="ja-JP">
                <a:solidFill>
                  <a:srgbClr val="000000"/>
                </a:solidFill>
                <a:latin typeface="Calibri" pitchFamily="34" charset="0"/>
                <a:ea typeface="ＭＳ Ｐゴシック" pitchFamily="50" charset="-128"/>
              </a:rPr>
              <a:pPr algn="r" defTabSz="912402" eaLnBrk="1" fontAlgn="base" hangingPunct="1">
                <a:spcBef>
                  <a:spcPct val="0"/>
                </a:spcBef>
                <a:spcAft>
                  <a:spcPct val="0"/>
                </a:spcAft>
                <a:defRPr/>
              </a:pPr>
              <a:t>26</a:t>
            </a:fld>
            <a:endParaRPr lang="en-US" altLang="ja-JP" dirty="0">
              <a:solidFill>
                <a:srgbClr val="000000"/>
              </a:solidFill>
              <a:latin typeface="Calibri" pitchFamily="34" charset="0"/>
              <a:ea typeface="ＭＳ Ｐゴシック" pitchFamily="50" charset="-128"/>
            </a:endParaRPr>
          </a:p>
        </p:txBody>
      </p:sp>
      <p:sp>
        <p:nvSpPr>
          <p:cNvPr id="312323" name="Rectangle 2"/>
          <p:cNvSpPr>
            <a:spLocks noGrp="1" noRot="1" noChangeAspect="1" noChangeArrowheads="1" noTextEdit="1"/>
          </p:cNvSpPr>
          <p:nvPr>
            <p:ph type="sldImg"/>
          </p:nvPr>
        </p:nvSpPr>
        <p:spPr>
          <a:xfrm>
            <a:off x="715963" y="746125"/>
            <a:ext cx="5381625" cy="3725863"/>
          </a:xfrm>
          <a:ln/>
        </p:spPr>
      </p:sp>
      <p:sp>
        <p:nvSpPr>
          <p:cNvPr id="312324" name="Rectangle 3"/>
          <p:cNvSpPr>
            <a:spLocks noGrp="1" noChangeArrowheads="1"/>
          </p:cNvSpPr>
          <p:nvPr>
            <p:ph type="body" idx="1"/>
          </p:nvPr>
        </p:nvSpPr>
        <p:spPr>
          <a:xfrm>
            <a:off x="681847" y="4720986"/>
            <a:ext cx="5443513" cy="4471502"/>
          </a:xfrm>
          <a:noFill/>
        </p:spPr>
        <p:txBody>
          <a:bodyPr lIns="91395" tIns="45695" rIns="91395" bIns="45695"/>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2044322902"/>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345</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985884408"/>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346</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793913793"/>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347</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722489308"/>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348</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482172764"/>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349</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141980009"/>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350</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859181380"/>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84525" y="509588"/>
            <a:ext cx="3708400" cy="25669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30099">
              <a:defRPr/>
            </a:pPr>
            <a:fld id="{0A5D1659-9A2C-4BAF-9C64-5C92124D50C4}" type="slidenum">
              <a:rPr lang="ja-JP" altLang="en-US" sz="1200">
                <a:solidFill>
                  <a:prstClr val="black"/>
                </a:solidFill>
                <a:latin typeface="Calibri"/>
                <a:ea typeface="ＭＳ Ｐゴシック" panose="020B0600070205080204" pitchFamily="50" charset="-128"/>
              </a:rPr>
              <a:pPr defTabSz="930099">
                <a:defRPr/>
              </a:pPr>
              <a:t>351</a:t>
            </a:fld>
            <a:endParaRPr lang="en-US" altLang="ja-JP" sz="1200"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700037434"/>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84525" y="509588"/>
            <a:ext cx="3708400" cy="25669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30099">
              <a:defRPr/>
            </a:pPr>
            <a:fld id="{0A5D1659-9A2C-4BAF-9C64-5C92124D50C4}" type="slidenum">
              <a:rPr lang="ja-JP" altLang="en-US" sz="1200">
                <a:solidFill>
                  <a:prstClr val="black"/>
                </a:solidFill>
                <a:latin typeface="Calibri"/>
                <a:ea typeface="ＭＳ Ｐゴシック" panose="020B0600070205080204" pitchFamily="50" charset="-128"/>
              </a:rPr>
              <a:pPr defTabSz="930099">
                <a:defRPr/>
              </a:pPr>
              <a:t>352</a:t>
            </a:fld>
            <a:endParaRPr lang="en-US" altLang="ja-JP" sz="1200"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051144666"/>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84525" y="509588"/>
            <a:ext cx="3708400" cy="25669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30099">
              <a:defRPr/>
            </a:pPr>
            <a:fld id="{0A5D1659-9A2C-4BAF-9C64-5C92124D50C4}" type="slidenum">
              <a:rPr lang="ja-JP" altLang="en-US" sz="1200">
                <a:solidFill>
                  <a:prstClr val="black"/>
                </a:solidFill>
                <a:latin typeface="Calibri"/>
                <a:ea typeface="ＭＳ Ｐゴシック" panose="020B0600070205080204" pitchFamily="50" charset="-128"/>
              </a:rPr>
              <a:pPr defTabSz="930099">
                <a:defRPr/>
              </a:pPr>
              <a:t>353</a:t>
            </a:fld>
            <a:endParaRPr lang="en-US" altLang="ja-JP" sz="1200"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90043039"/>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84525" y="509588"/>
            <a:ext cx="3708400" cy="25669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30099">
              <a:defRPr/>
            </a:pPr>
            <a:fld id="{0A5D1659-9A2C-4BAF-9C64-5C92124D50C4}" type="slidenum">
              <a:rPr lang="ja-JP" altLang="en-US" sz="1200">
                <a:solidFill>
                  <a:prstClr val="black"/>
                </a:solidFill>
                <a:latin typeface="Calibri"/>
                <a:ea typeface="ＭＳ Ｐゴシック" panose="020B0600070205080204" pitchFamily="50" charset="-128"/>
              </a:rPr>
              <a:pPr defTabSz="930099">
                <a:defRPr/>
              </a:pPr>
              <a:t>354</a:t>
            </a:fld>
            <a:endParaRPr lang="en-US" altLang="ja-JP" sz="1200"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26498405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461143">
              <a:defRPr/>
            </a:pPr>
            <a:fld id="{844F3F95-1DE9-F948-9ABE-A8F6E5B8157B}" type="slidenum">
              <a:rPr lang="ja-JP" altLang="en-US" sz="1200">
                <a:solidFill>
                  <a:prstClr val="black"/>
                </a:solidFill>
                <a:latin typeface="游ゴシック" panose="020F0502020204030204"/>
                <a:ea typeface="游ゴシック" panose="020B0400000000000000" pitchFamily="50" charset="-128"/>
              </a:rPr>
              <a:pPr defTabSz="461143">
                <a:defRPr/>
              </a:pPr>
              <a:t>4</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73533390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p:cNvSpPr txBox="1">
            <a:spLocks noGrp="1" noChangeArrowheads="1"/>
          </p:cNvSpPr>
          <p:nvPr/>
        </p:nvSpPr>
        <p:spPr bwMode="auto">
          <a:xfrm>
            <a:off x="3855221" y="9440372"/>
            <a:ext cx="2950374" cy="497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95" tIns="45695" rIns="91395" bIns="45695"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defTabSz="912402" eaLnBrk="1" fontAlgn="base" hangingPunct="1">
              <a:spcBef>
                <a:spcPct val="0"/>
              </a:spcBef>
              <a:spcAft>
                <a:spcPct val="0"/>
              </a:spcAft>
              <a:defRPr/>
            </a:pPr>
            <a:fld id="{D302878A-FEAA-4C13-AB52-8FA9BA6BFB4D}" type="slidenum">
              <a:rPr lang="en-US" altLang="ja-JP">
                <a:solidFill>
                  <a:srgbClr val="000000"/>
                </a:solidFill>
                <a:latin typeface="Calibri" pitchFamily="34" charset="0"/>
                <a:ea typeface="ＭＳ Ｐゴシック" pitchFamily="50" charset="-128"/>
              </a:rPr>
              <a:pPr algn="r" defTabSz="912402" eaLnBrk="1" fontAlgn="base" hangingPunct="1">
                <a:spcBef>
                  <a:spcPct val="0"/>
                </a:spcBef>
                <a:spcAft>
                  <a:spcPct val="0"/>
                </a:spcAft>
                <a:defRPr/>
              </a:pPr>
              <a:t>27</a:t>
            </a:fld>
            <a:endParaRPr lang="en-US" altLang="ja-JP" dirty="0">
              <a:solidFill>
                <a:srgbClr val="000000"/>
              </a:solidFill>
              <a:latin typeface="Calibri" pitchFamily="34" charset="0"/>
              <a:ea typeface="ＭＳ Ｐゴシック" pitchFamily="50" charset="-128"/>
            </a:endParaRPr>
          </a:p>
        </p:txBody>
      </p:sp>
      <p:sp>
        <p:nvSpPr>
          <p:cNvPr id="312323" name="Rectangle 2"/>
          <p:cNvSpPr>
            <a:spLocks noGrp="1" noRot="1" noChangeAspect="1" noChangeArrowheads="1" noTextEdit="1"/>
          </p:cNvSpPr>
          <p:nvPr>
            <p:ph type="sldImg"/>
          </p:nvPr>
        </p:nvSpPr>
        <p:spPr>
          <a:xfrm>
            <a:off x="715963" y="746125"/>
            <a:ext cx="5381625" cy="3725863"/>
          </a:xfrm>
          <a:ln/>
        </p:spPr>
      </p:sp>
      <p:sp>
        <p:nvSpPr>
          <p:cNvPr id="312324" name="Rectangle 3"/>
          <p:cNvSpPr>
            <a:spLocks noGrp="1" noChangeArrowheads="1"/>
          </p:cNvSpPr>
          <p:nvPr>
            <p:ph type="body" idx="1"/>
          </p:nvPr>
        </p:nvSpPr>
        <p:spPr>
          <a:xfrm>
            <a:off x="681847" y="4720986"/>
            <a:ext cx="5443513" cy="4471502"/>
          </a:xfrm>
          <a:noFill/>
        </p:spPr>
        <p:txBody>
          <a:bodyPr lIns="91395" tIns="45695" rIns="91395" bIns="45695"/>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2044322902"/>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84525" y="509588"/>
            <a:ext cx="3708400" cy="25669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30099">
              <a:defRPr/>
            </a:pPr>
            <a:fld id="{0A5D1659-9A2C-4BAF-9C64-5C92124D50C4}" type="slidenum">
              <a:rPr lang="ja-JP" altLang="en-US" sz="1200">
                <a:solidFill>
                  <a:prstClr val="black"/>
                </a:solidFill>
                <a:latin typeface="Calibri"/>
                <a:ea typeface="ＭＳ Ｐゴシック" panose="020B0600070205080204" pitchFamily="50" charset="-128"/>
              </a:rPr>
              <a:pPr defTabSz="930099">
                <a:defRPr/>
              </a:pPr>
              <a:t>355</a:t>
            </a:fld>
            <a:endParaRPr lang="en-US" altLang="ja-JP" sz="1200"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553960262"/>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84525" y="509588"/>
            <a:ext cx="3708400" cy="25669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30099">
              <a:defRPr/>
            </a:pPr>
            <a:fld id="{0A5D1659-9A2C-4BAF-9C64-5C92124D50C4}" type="slidenum">
              <a:rPr lang="ja-JP" altLang="en-US" sz="1200">
                <a:solidFill>
                  <a:prstClr val="black"/>
                </a:solidFill>
                <a:latin typeface="Calibri"/>
                <a:ea typeface="ＭＳ Ｐゴシック" panose="020B0600070205080204" pitchFamily="50" charset="-128"/>
              </a:rPr>
              <a:pPr defTabSz="930099">
                <a:defRPr/>
              </a:pPr>
              <a:t>356</a:t>
            </a:fld>
            <a:endParaRPr lang="en-US" altLang="ja-JP" sz="1200"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991338572"/>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84525" y="509588"/>
            <a:ext cx="3708400" cy="25669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30099">
              <a:defRPr/>
            </a:pPr>
            <a:fld id="{0A5D1659-9A2C-4BAF-9C64-5C92124D50C4}" type="slidenum">
              <a:rPr lang="ja-JP" altLang="en-US" sz="1200">
                <a:solidFill>
                  <a:prstClr val="black"/>
                </a:solidFill>
                <a:latin typeface="Calibri"/>
                <a:ea typeface="ＭＳ Ｐゴシック" panose="020B0600070205080204" pitchFamily="50" charset="-128"/>
              </a:rPr>
              <a:pPr defTabSz="930099">
                <a:defRPr/>
              </a:pPr>
              <a:t>357</a:t>
            </a:fld>
            <a:endParaRPr lang="en-US" altLang="ja-JP" sz="1200"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49108808"/>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358</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513705489"/>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360</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707011190"/>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361</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234428220"/>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362</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808533741"/>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369</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5558118"/>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370</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597210425"/>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22355">
              <a:defRPr/>
            </a:pPr>
            <a:endParaRPr kumimoji="1" lang="ja-JP" altLang="en-US" dirty="0"/>
          </a:p>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371</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15285688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p:cNvSpPr txBox="1">
            <a:spLocks noGrp="1" noChangeArrowheads="1"/>
          </p:cNvSpPr>
          <p:nvPr/>
        </p:nvSpPr>
        <p:spPr bwMode="auto">
          <a:xfrm>
            <a:off x="3855221" y="9440372"/>
            <a:ext cx="2950374" cy="497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95" tIns="45695" rIns="91395" bIns="45695"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defTabSz="912402" eaLnBrk="1" fontAlgn="base" hangingPunct="1">
              <a:spcBef>
                <a:spcPct val="0"/>
              </a:spcBef>
              <a:spcAft>
                <a:spcPct val="0"/>
              </a:spcAft>
              <a:defRPr/>
            </a:pPr>
            <a:fld id="{D302878A-FEAA-4C13-AB52-8FA9BA6BFB4D}" type="slidenum">
              <a:rPr lang="en-US" altLang="ja-JP">
                <a:solidFill>
                  <a:srgbClr val="000000"/>
                </a:solidFill>
                <a:latin typeface="Calibri" pitchFamily="34" charset="0"/>
                <a:ea typeface="ＭＳ Ｐゴシック" pitchFamily="50" charset="-128"/>
              </a:rPr>
              <a:pPr algn="r" defTabSz="912402" eaLnBrk="1" fontAlgn="base" hangingPunct="1">
                <a:spcBef>
                  <a:spcPct val="0"/>
                </a:spcBef>
                <a:spcAft>
                  <a:spcPct val="0"/>
                </a:spcAft>
                <a:defRPr/>
              </a:pPr>
              <a:t>28</a:t>
            </a:fld>
            <a:endParaRPr lang="en-US" altLang="ja-JP" dirty="0">
              <a:solidFill>
                <a:srgbClr val="000000"/>
              </a:solidFill>
              <a:latin typeface="Calibri" pitchFamily="34" charset="0"/>
              <a:ea typeface="ＭＳ Ｐゴシック" pitchFamily="50" charset="-128"/>
            </a:endParaRPr>
          </a:p>
        </p:txBody>
      </p:sp>
      <p:sp>
        <p:nvSpPr>
          <p:cNvPr id="312323" name="Rectangle 2"/>
          <p:cNvSpPr>
            <a:spLocks noGrp="1" noRot="1" noChangeAspect="1" noChangeArrowheads="1" noTextEdit="1"/>
          </p:cNvSpPr>
          <p:nvPr>
            <p:ph type="sldImg"/>
          </p:nvPr>
        </p:nvSpPr>
        <p:spPr>
          <a:xfrm>
            <a:off x="715963" y="746125"/>
            <a:ext cx="5381625" cy="3725863"/>
          </a:xfrm>
          <a:ln/>
        </p:spPr>
      </p:sp>
      <p:sp>
        <p:nvSpPr>
          <p:cNvPr id="312324" name="Rectangle 3"/>
          <p:cNvSpPr>
            <a:spLocks noGrp="1" noChangeArrowheads="1"/>
          </p:cNvSpPr>
          <p:nvPr>
            <p:ph type="body" idx="1"/>
          </p:nvPr>
        </p:nvSpPr>
        <p:spPr>
          <a:xfrm>
            <a:off x="681847" y="4720986"/>
            <a:ext cx="5443513" cy="4471502"/>
          </a:xfrm>
          <a:noFill/>
        </p:spPr>
        <p:txBody>
          <a:bodyPr lIns="91395" tIns="45695" rIns="91395" bIns="45695"/>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3613010594"/>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372</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324734803"/>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22/02/01</a:t>
            </a:r>
            <a:r>
              <a:rPr kumimoji="1" lang="ja-JP" altLang="en-US" dirty="0"/>
              <a:t>　</a:t>
            </a:r>
            <a:r>
              <a:rPr kumimoji="1" lang="en-US" altLang="ja-JP" dirty="0"/>
              <a:t>10:24</a:t>
            </a:r>
            <a:r>
              <a:rPr kumimoji="1" lang="ja-JP" altLang="en-US" dirty="0"/>
              <a:t>　医技室・島井 初稿</a:t>
            </a:r>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373</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474791743"/>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375</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556335566"/>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148013" y="509588"/>
            <a:ext cx="3675062" cy="2543175"/>
          </a:xfrm>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61886616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Rectangle 7"/>
          <p:cNvSpPr txBox="1">
            <a:spLocks noGrp="1" noChangeArrowheads="1"/>
          </p:cNvSpPr>
          <p:nvPr/>
        </p:nvSpPr>
        <p:spPr bwMode="auto">
          <a:xfrm>
            <a:off x="3855221" y="9440372"/>
            <a:ext cx="2950374" cy="497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95" tIns="45695" rIns="91395" bIns="45695"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defTabSz="912402" eaLnBrk="1" fontAlgn="base" hangingPunct="1">
              <a:spcBef>
                <a:spcPct val="0"/>
              </a:spcBef>
              <a:spcAft>
                <a:spcPct val="0"/>
              </a:spcAft>
              <a:defRPr/>
            </a:pPr>
            <a:fld id="{BD3CAA1E-5F5D-43AA-B265-1028BBD91603}" type="slidenum">
              <a:rPr lang="en-US" altLang="ja-JP">
                <a:solidFill>
                  <a:srgbClr val="000000"/>
                </a:solidFill>
                <a:latin typeface="Calibri" pitchFamily="34" charset="0"/>
                <a:ea typeface="ＭＳ Ｐゴシック" pitchFamily="50" charset="-128"/>
              </a:rPr>
              <a:pPr algn="r" defTabSz="912402" eaLnBrk="1" fontAlgn="base" hangingPunct="1">
                <a:spcBef>
                  <a:spcPct val="0"/>
                </a:spcBef>
                <a:spcAft>
                  <a:spcPct val="0"/>
                </a:spcAft>
                <a:defRPr/>
              </a:pPr>
              <a:t>29</a:t>
            </a:fld>
            <a:endParaRPr lang="en-US" altLang="ja-JP" dirty="0">
              <a:solidFill>
                <a:srgbClr val="000000"/>
              </a:solidFill>
              <a:latin typeface="Calibri" pitchFamily="34" charset="0"/>
              <a:ea typeface="ＭＳ Ｐゴシック" pitchFamily="50" charset="-128"/>
            </a:endParaRPr>
          </a:p>
        </p:txBody>
      </p:sp>
      <p:sp>
        <p:nvSpPr>
          <p:cNvPr id="313347" name="Rectangle 2"/>
          <p:cNvSpPr>
            <a:spLocks noGrp="1" noRot="1" noChangeAspect="1" noChangeArrowheads="1" noTextEdit="1"/>
          </p:cNvSpPr>
          <p:nvPr>
            <p:ph type="sldImg"/>
          </p:nvPr>
        </p:nvSpPr>
        <p:spPr>
          <a:xfrm>
            <a:off x="715963" y="746125"/>
            <a:ext cx="5381625" cy="3725863"/>
          </a:xfrm>
          <a:ln/>
        </p:spPr>
      </p:sp>
      <p:sp>
        <p:nvSpPr>
          <p:cNvPr id="313348" name="Rectangle 3"/>
          <p:cNvSpPr>
            <a:spLocks noGrp="1" noChangeArrowheads="1"/>
          </p:cNvSpPr>
          <p:nvPr>
            <p:ph type="body" idx="1"/>
          </p:nvPr>
        </p:nvSpPr>
        <p:spPr>
          <a:xfrm>
            <a:off x="681847" y="4720986"/>
            <a:ext cx="5443513" cy="4471502"/>
          </a:xfrm>
          <a:noFill/>
        </p:spPr>
        <p:txBody>
          <a:bodyPr lIns="91395" tIns="45695" rIns="91395" bIns="45695"/>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290661288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46125" y="758825"/>
            <a:ext cx="5461000" cy="3779838"/>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61252521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46125" y="758825"/>
            <a:ext cx="5461000" cy="3779838"/>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95753274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46125" y="758825"/>
            <a:ext cx="5461000" cy="3779838"/>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49427273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46125" y="758825"/>
            <a:ext cx="5461000" cy="3779838"/>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27196535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46125" y="758825"/>
            <a:ext cx="5461000" cy="3779838"/>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98369962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46125" y="758825"/>
            <a:ext cx="5461000" cy="3779838"/>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01651576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46125" y="758825"/>
            <a:ext cx="5461000" cy="3779838"/>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36958185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461143">
              <a:defRPr/>
            </a:pPr>
            <a:fld id="{844F3F95-1DE9-F948-9ABE-A8F6E5B8157B}" type="slidenum">
              <a:rPr lang="ja-JP" altLang="en-US" sz="1200">
                <a:solidFill>
                  <a:prstClr val="black"/>
                </a:solidFill>
                <a:latin typeface="游ゴシック" panose="020F0502020204030204"/>
                <a:ea typeface="游ゴシック" panose="020B0400000000000000" pitchFamily="50" charset="-128"/>
              </a:rPr>
              <a:pPr defTabSz="461143">
                <a:defRPr/>
              </a:pPr>
              <a:t>5</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38372260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46125" y="758825"/>
            <a:ext cx="5461000" cy="3779838"/>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74569460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Rectangle 7"/>
          <p:cNvSpPr txBox="1">
            <a:spLocks noGrp="1" noChangeArrowheads="1"/>
          </p:cNvSpPr>
          <p:nvPr/>
        </p:nvSpPr>
        <p:spPr bwMode="auto">
          <a:xfrm>
            <a:off x="3896109" y="9510246"/>
            <a:ext cx="2981665" cy="501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196" tIns="46094" rIns="92196" bIns="46094"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defTabSz="920409" eaLnBrk="1" fontAlgn="base" hangingPunct="1">
              <a:spcBef>
                <a:spcPct val="0"/>
              </a:spcBef>
              <a:spcAft>
                <a:spcPct val="0"/>
              </a:spcAft>
              <a:defRPr/>
            </a:pPr>
            <a:fld id="{E6F7EAC6-004F-4549-BB05-2EF292B46EB2}" type="slidenum">
              <a:rPr lang="en-US" altLang="ja-JP">
                <a:solidFill>
                  <a:srgbClr val="000000"/>
                </a:solidFill>
                <a:latin typeface="Calibri" pitchFamily="34" charset="0"/>
                <a:ea typeface="ＭＳ Ｐゴシック" pitchFamily="50" charset="-128"/>
              </a:rPr>
              <a:pPr algn="r" defTabSz="920409" eaLnBrk="1" fontAlgn="base" hangingPunct="1">
                <a:spcBef>
                  <a:spcPct val="0"/>
                </a:spcBef>
                <a:spcAft>
                  <a:spcPct val="0"/>
                </a:spcAft>
                <a:defRPr/>
              </a:pPr>
              <a:t>38</a:t>
            </a:fld>
            <a:endParaRPr lang="en-US" altLang="ja-JP" dirty="0">
              <a:solidFill>
                <a:srgbClr val="000000"/>
              </a:solidFill>
              <a:latin typeface="Calibri" pitchFamily="34" charset="0"/>
              <a:ea typeface="ＭＳ Ｐゴシック" pitchFamily="50" charset="-128"/>
            </a:endParaRPr>
          </a:p>
        </p:txBody>
      </p:sp>
      <p:sp>
        <p:nvSpPr>
          <p:cNvPr id="315395" name="Rectangle 2"/>
          <p:cNvSpPr>
            <a:spLocks noGrp="1" noRot="1" noChangeAspect="1" noChangeArrowheads="1" noTextEdit="1"/>
          </p:cNvSpPr>
          <p:nvPr>
            <p:ph type="sldImg"/>
          </p:nvPr>
        </p:nvSpPr>
        <p:spPr>
          <a:xfrm>
            <a:off x="731838" y="750888"/>
            <a:ext cx="5422900" cy="3754437"/>
          </a:xfrm>
          <a:ln/>
        </p:spPr>
      </p:sp>
      <p:sp>
        <p:nvSpPr>
          <p:cNvPr id="315396" name="Rectangle 3"/>
          <p:cNvSpPr>
            <a:spLocks noGrp="1" noChangeArrowheads="1"/>
          </p:cNvSpPr>
          <p:nvPr>
            <p:ph type="body" idx="1"/>
          </p:nvPr>
        </p:nvSpPr>
        <p:spPr>
          <a:xfrm>
            <a:off x="689082" y="4755928"/>
            <a:ext cx="5501245" cy="4504598"/>
          </a:xfrm>
          <a:noFill/>
        </p:spPr>
        <p:txBody>
          <a:bodyPr lIns="92196" tIns="46094" rIns="92196" bIns="46094"/>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91897546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p:cNvSpPr txBox="1">
            <a:spLocks noGrp="1" noChangeArrowheads="1"/>
          </p:cNvSpPr>
          <p:nvPr/>
        </p:nvSpPr>
        <p:spPr bwMode="auto">
          <a:xfrm>
            <a:off x="3896109" y="9510246"/>
            <a:ext cx="2981665" cy="501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196" tIns="46094" rIns="92196" bIns="46094"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defTabSz="920409" eaLnBrk="1" fontAlgn="base" hangingPunct="1">
              <a:spcBef>
                <a:spcPct val="0"/>
              </a:spcBef>
              <a:spcAft>
                <a:spcPct val="0"/>
              </a:spcAft>
              <a:defRPr/>
            </a:pPr>
            <a:fld id="{AE325786-69CF-4877-9B12-E4D15D68017F}" type="slidenum">
              <a:rPr lang="en-US" altLang="ja-JP">
                <a:solidFill>
                  <a:srgbClr val="000000"/>
                </a:solidFill>
                <a:latin typeface="Calibri" pitchFamily="34" charset="0"/>
                <a:ea typeface="ＭＳ Ｐゴシック" pitchFamily="50" charset="-128"/>
              </a:rPr>
              <a:pPr algn="r" defTabSz="920409" eaLnBrk="1" fontAlgn="base" hangingPunct="1">
                <a:spcBef>
                  <a:spcPct val="0"/>
                </a:spcBef>
                <a:spcAft>
                  <a:spcPct val="0"/>
                </a:spcAft>
                <a:defRPr/>
              </a:pPr>
              <a:t>39</a:t>
            </a:fld>
            <a:endParaRPr lang="en-US" altLang="ja-JP" dirty="0">
              <a:solidFill>
                <a:srgbClr val="000000"/>
              </a:solidFill>
              <a:latin typeface="Calibri" pitchFamily="34" charset="0"/>
              <a:ea typeface="ＭＳ Ｐゴシック" pitchFamily="50" charset="-128"/>
            </a:endParaRPr>
          </a:p>
        </p:txBody>
      </p:sp>
      <p:sp>
        <p:nvSpPr>
          <p:cNvPr id="314371" name="Rectangle 2"/>
          <p:cNvSpPr>
            <a:spLocks noGrp="1" noRot="1" noChangeAspect="1" noChangeArrowheads="1" noTextEdit="1"/>
          </p:cNvSpPr>
          <p:nvPr>
            <p:ph type="sldImg"/>
          </p:nvPr>
        </p:nvSpPr>
        <p:spPr>
          <a:xfrm>
            <a:off x="731838" y="750888"/>
            <a:ext cx="5422900" cy="3754437"/>
          </a:xfrm>
          <a:ln/>
        </p:spPr>
      </p:sp>
      <p:sp>
        <p:nvSpPr>
          <p:cNvPr id="314372" name="Rectangle 3"/>
          <p:cNvSpPr>
            <a:spLocks noGrp="1" noChangeArrowheads="1"/>
          </p:cNvSpPr>
          <p:nvPr>
            <p:ph type="body" idx="1"/>
          </p:nvPr>
        </p:nvSpPr>
        <p:spPr>
          <a:xfrm>
            <a:off x="689082" y="4755928"/>
            <a:ext cx="5501245" cy="4504598"/>
          </a:xfrm>
          <a:noFill/>
        </p:spPr>
        <p:txBody>
          <a:bodyPr lIns="92196" tIns="46094" rIns="92196" bIns="46094"/>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265119380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46125" y="758825"/>
            <a:ext cx="5461000" cy="3779838"/>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95845351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46125" y="758825"/>
            <a:ext cx="5461000" cy="3779838"/>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400033630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46125" y="758825"/>
            <a:ext cx="5461000" cy="3779838"/>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01478533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Rectangle 7"/>
          <p:cNvSpPr txBox="1">
            <a:spLocks noGrp="1" noChangeArrowheads="1"/>
          </p:cNvSpPr>
          <p:nvPr/>
        </p:nvSpPr>
        <p:spPr bwMode="auto">
          <a:xfrm>
            <a:off x="3896109" y="9510246"/>
            <a:ext cx="2981665" cy="501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196" tIns="46094" rIns="92196" bIns="46094"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defTabSz="920409" eaLnBrk="1" fontAlgn="base" hangingPunct="1">
              <a:spcBef>
                <a:spcPct val="0"/>
              </a:spcBef>
              <a:spcAft>
                <a:spcPct val="0"/>
              </a:spcAft>
              <a:defRPr/>
            </a:pPr>
            <a:fld id="{813A2704-713B-40C0-A09B-BD974FCA743F}" type="slidenum">
              <a:rPr lang="en-US" altLang="ja-JP">
                <a:solidFill>
                  <a:srgbClr val="000000"/>
                </a:solidFill>
                <a:latin typeface="Calibri" pitchFamily="34" charset="0"/>
                <a:ea typeface="ＭＳ Ｐゴシック" pitchFamily="50" charset="-128"/>
              </a:rPr>
              <a:pPr algn="r" defTabSz="920409" eaLnBrk="1" fontAlgn="base" hangingPunct="1">
                <a:spcBef>
                  <a:spcPct val="0"/>
                </a:spcBef>
                <a:spcAft>
                  <a:spcPct val="0"/>
                </a:spcAft>
                <a:defRPr/>
              </a:pPr>
              <a:t>43</a:t>
            </a:fld>
            <a:endParaRPr lang="en-US" altLang="ja-JP" dirty="0">
              <a:solidFill>
                <a:srgbClr val="000000"/>
              </a:solidFill>
              <a:latin typeface="Calibri" pitchFamily="34" charset="0"/>
              <a:ea typeface="ＭＳ Ｐゴシック" pitchFamily="50" charset="-128"/>
            </a:endParaRPr>
          </a:p>
        </p:txBody>
      </p:sp>
      <p:sp>
        <p:nvSpPr>
          <p:cNvPr id="316419" name="Rectangle 2"/>
          <p:cNvSpPr>
            <a:spLocks noGrp="1" noRot="1" noChangeAspect="1" noChangeArrowheads="1" noTextEdit="1"/>
          </p:cNvSpPr>
          <p:nvPr>
            <p:ph type="sldImg"/>
          </p:nvPr>
        </p:nvSpPr>
        <p:spPr>
          <a:xfrm>
            <a:off x="731838" y="750888"/>
            <a:ext cx="5422900" cy="3754437"/>
          </a:xfrm>
          <a:ln/>
        </p:spPr>
      </p:sp>
      <p:sp>
        <p:nvSpPr>
          <p:cNvPr id="316420" name="Rectangle 3"/>
          <p:cNvSpPr>
            <a:spLocks noGrp="1" noChangeArrowheads="1"/>
          </p:cNvSpPr>
          <p:nvPr>
            <p:ph type="body" idx="1"/>
          </p:nvPr>
        </p:nvSpPr>
        <p:spPr>
          <a:xfrm>
            <a:off x="689082" y="4755928"/>
            <a:ext cx="5501245" cy="4504598"/>
          </a:xfrm>
          <a:noFill/>
        </p:spPr>
        <p:txBody>
          <a:bodyPr lIns="92196" tIns="46094" rIns="92196" bIns="46094"/>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387653916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87700" y="512763"/>
            <a:ext cx="3702050" cy="25622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50817761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56</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3664121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65</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9885882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712788" y="746125"/>
            <a:ext cx="5381625" cy="37258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2893030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66</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11887333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286">
              <a:defRPr/>
            </a:pPr>
            <a:fld id="{96AC9331-FD0E-4D84-8757-073662E1CEDF}" type="slidenum">
              <a:rPr lang="ja-JP" altLang="en-US" sz="1200">
                <a:solidFill>
                  <a:prstClr val="black"/>
                </a:solidFill>
                <a:latin typeface="游ゴシック" panose="020F0502020204030204"/>
                <a:ea typeface="游ゴシック" panose="020B0400000000000000" pitchFamily="50" charset="-128"/>
              </a:rPr>
              <a:pPr defTabSz="922286">
                <a:defRPr/>
              </a:pPr>
              <a:t>70</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04895211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71</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45717444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80975" y="885825"/>
            <a:ext cx="6416675" cy="44418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286">
              <a:defRPr/>
            </a:pPr>
            <a:fld id="{0A5D1659-9A2C-4BAF-9C64-5C92124D50C4}" type="slidenum">
              <a:rPr lang="ja-JP" altLang="en-US" sz="1200">
                <a:solidFill>
                  <a:prstClr val="black"/>
                </a:solidFill>
                <a:latin typeface="游ゴシック" panose="020F0502020204030204"/>
                <a:ea typeface="游ゴシック" panose="020B0400000000000000" pitchFamily="50" charset="-128"/>
              </a:rPr>
              <a:pPr defTabSz="922286">
                <a:defRPr/>
              </a:pPr>
              <a:t>72</a:t>
            </a:fld>
            <a:endParaRPr lang="en-US" altLang="ja-JP" sz="1200" dirty="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14393059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73</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01259466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74</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69201111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31763" y="955675"/>
            <a:ext cx="6921501" cy="47926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076">
              <a:defRPr/>
            </a:pPr>
            <a:fld id="{0A5D1659-9A2C-4BAF-9C64-5C92124D50C4}" type="slidenum">
              <a:rPr lang="ja-JP" altLang="en-US" sz="1200">
                <a:solidFill>
                  <a:prstClr val="black"/>
                </a:solidFill>
                <a:latin typeface="Calibri"/>
                <a:ea typeface="ＭＳ Ｐゴシック" panose="020B0600070205080204" pitchFamily="50" charset="-128"/>
              </a:rPr>
              <a:pPr defTabSz="922076">
                <a:defRPr/>
              </a:pPr>
              <a:t>75</a:t>
            </a:fld>
            <a:endParaRPr lang="en-US" altLang="ja-JP" sz="1200"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8444541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81</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97637536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83</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53796577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ヘッダー プレースホルダー 3"/>
          <p:cNvSpPr>
            <a:spLocks noGrp="1"/>
          </p:cNvSpPr>
          <p:nvPr>
            <p:ph type="hdr" sz="quarter" idx="10"/>
          </p:nvPr>
        </p:nvSpPr>
        <p:spPr/>
        <p:txBody>
          <a:bodyPr/>
          <a:lstStyle/>
          <a:p>
            <a:pPr defTabSz="925036" fontAlgn="base">
              <a:spcBef>
                <a:spcPct val="0"/>
              </a:spcBef>
              <a:spcAft>
                <a:spcPct val="0"/>
              </a:spcAft>
              <a:defRPr/>
            </a:pPr>
            <a:endParaRPr lang="en-US" altLang="ja-JP" sz="1200">
              <a:solidFill>
                <a:srgbClr val="000000"/>
              </a:solidFill>
              <a:latin typeface="Times New Roman" pitchFamily="18" charset="0"/>
              <a:ea typeface="ＭＳ Ｐゴシック" pitchFamily="50" charset="-128"/>
            </a:endParaRPr>
          </a:p>
        </p:txBody>
      </p:sp>
      <p:sp>
        <p:nvSpPr>
          <p:cNvPr id="5" name="フッター プレースホルダー 4"/>
          <p:cNvSpPr>
            <a:spLocks noGrp="1"/>
          </p:cNvSpPr>
          <p:nvPr>
            <p:ph type="ftr" sz="quarter" idx="11"/>
          </p:nvPr>
        </p:nvSpPr>
        <p:spPr/>
        <p:txBody>
          <a:bodyPr/>
          <a:lstStyle/>
          <a:p>
            <a:pPr defTabSz="925036" fontAlgn="base">
              <a:spcBef>
                <a:spcPct val="0"/>
              </a:spcBef>
              <a:spcAft>
                <a:spcPct val="0"/>
              </a:spcAft>
              <a:defRPr/>
            </a:pPr>
            <a:endParaRPr lang="en-US" altLang="ja-JP" sz="1200">
              <a:solidFill>
                <a:srgbClr val="000000"/>
              </a:solidFill>
              <a:latin typeface="Times New Roman" pitchFamily="18" charset="0"/>
              <a:ea typeface="ＭＳ Ｐゴシック" pitchFamily="50" charset="-128"/>
            </a:endParaRPr>
          </a:p>
        </p:txBody>
      </p:sp>
      <p:sp>
        <p:nvSpPr>
          <p:cNvPr id="6" name="スライド番号プレースホルダー 5"/>
          <p:cNvSpPr>
            <a:spLocks noGrp="1"/>
          </p:cNvSpPr>
          <p:nvPr>
            <p:ph type="sldNum" sz="quarter" idx="12"/>
          </p:nvPr>
        </p:nvSpPr>
        <p:spPr/>
        <p:txBody>
          <a:bodyPr/>
          <a:lstStyle/>
          <a:p>
            <a:pPr defTabSz="925036" fontAlgn="base">
              <a:spcBef>
                <a:spcPct val="0"/>
              </a:spcBef>
              <a:spcAft>
                <a:spcPct val="0"/>
              </a:spcAft>
              <a:defRPr/>
            </a:pPr>
            <a:fld id="{841E54A5-A3E1-4B66-A11C-8777B12EAF01}" type="slidenum">
              <a:rPr lang="en-US" altLang="ja-JP" sz="1200">
                <a:solidFill>
                  <a:srgbClr val="000000"/>
                </a:solidFill>
                <a:latin typeface="Times New Roman" pitchFamily="18" charset="0"/>
                <a:ea typeface="ＭＳ Ｐゴシック" pitchFamily="50" charset="-128"/>
              </a:rPr>
              <a:pPr defTabSz="925036" fontAlgn="base">
                <a:spcBef>
                  <a:spcPct val="0"/>
                </a:spcBef>
                <a:spcAft>
                  <a:spcPct val="0"/>
                </a:spcAft>
                <a:defRPr/>
              </a:pPr>
              <a:t>84</a:t>
            </a:fld>
            <a:endParaRPr lang="en-US" altLang="ja-JP" sz="1200">
              <a:solidFill>
                <a:srgbClr val="000000"/>
              </a:solidFill>
              <a:latin typeface="Times New Roman" pitchFamily="18" charset="0"/>
              <a:ea typeface="ＭＳ Ｐゴシック" pitchFamily="50" charset="-128"/>
            </a:endParaRPr>
          </a:p>
        </p:txBody>
      </p:sp>
    </p:spTree>
    <p:extLst>
      <p:ext uri="{BB962C8B-B14F-4D97-AF65-F5344CB8AC3E}">
        <p14:creationId xmlns:p14="http://schemas.microsoft.com/office/powerpoint/2010/main" val="24734710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712788" y="746125"/>
            <a:ext cx="5381625" cy="37258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81955849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ヘッダー プレースホルダー 3"/>
          <p:cNvSpPr>
            <a:spLocks noGrp="1"/>
          </p:cNvSpPr>
          <p:nvPr>
            <p:ph type="hdr" sz="quarter" idx="10"/>
          </p:nvPr>
        </p:nvSpPr>
        <p:spPr/>
        <p:txBody>
          <a:bodyPr/>
          <a:lstStyle/>
          <a:p>
            <a:pPr defTabSz="925036" fontAlgn="base">
              <a:spcBef>
                <a:spcPct val="0"/>
              </a:spcBef>
              <a:spcAft>
                <a:spcPct val="0"/>
              </a:spcAft>
              <a:defRPr/>
            </a:pPr>
            <a:endParaRPr lang="en-US" altLang="ja-JP" sz="1200">
              <a:solidFill>
                <a:srgbClr val="000000"/>
              </a:solidFill>
              <a:latin typeface="Times New Roman" pitchFamily="18" charset="0"/>
              <a:ea typeface="ＭＳ Ｐゴシック" pitchFamily="50" charset="-128"/>
            </a:endParaRPr>
          </a:p>
        </p:txBody>
      </p:sp>
      <p:sp>
        <p:nvSpPr>
          <p:cNvPr id="5" name="フッター プレースホルダー 4"/>
          <p:cNvSpPr>
            <a:spLocks noGrp="1"/>
          </p:cNvSpPr>
          <p:nvPr>
            <p:ph type="ftr" sz="quarter" idx="11"/>
          </p:nvPr>
        </p:nvSpPr>
        <p:spPr/>
        <p:txBody>
          <a:bodyPr/>
          <a:lstStyle/>
          <a:p>
            <a:pPr defTabSz="925036" fontAlgn="base">
              <a:spcBef>
                <a:spcPct val="0"/>
              </a:spcBef>
              <a:spcAft>
                <a:spcPct val="0"/>
              </a:spcAft>
              <a:defRPr/>
            </a:pPr>
            <a:endParaRPr lang="en-US" altLang="ja-JP" sz="1200">
              <a:solidFill>
                <a:srgbClr val="000000"/>
              </a:solidFill>
              <a:latin typeface="Times New Roman" pitchFamily="18" charset="0"/>
              <a:ea typeface="ＭＳ Ｐゴシック" pitchFamily="50" charset="-128"/>
            </a:endParaRPr>
          </a:p>
        </p:txBody>
      </p:sp>
      <p:sp>
        <p:nvSpPr>
          <p:cNvPr id="6" name="スライド番号プレースホルダー 5"/>
          <p:cNvSpPr>
            <a:spLocks noGrp="1"/>
          </p:cNvSpPr>
          <p:nvPr>
            <p:ph type="sldNum" sz="quarter" idx="12"/>
          </p:nvPr>
        </p:nvSpPr>
        <p:spPr/>
        <p:txBody>
          <a:bodyPr/>
          <a:lstStyle/>
          <a:p>
            <a:pPr defTabSz="925036" fontAlgn="base">
              <a:spcBef>
                <a:spcPct val="0"/>
              </a:spcBef>
              <a:spcAft>
                <a:spcPct val="0"/>
              </a:spcAft>
              <a:defRPr/>
            </a:pPr>
            <a:fld id="{841E54A5-A3E1-4B66-A11C-8777B12EAF01}" type="slidenum">
              <a:rPr lang="en-US" altLang="ja-JP" sz="1200">
                <a:solidFill>
                  <a:srgbClr val="000000"/>
                </a:solidFill>
                <a:latin typeface="Times New Roman" pitchFamily="18" charset="0"/>
                <a:ea typeface="ＭＳ Ｐゴシック" pitchFamily="50" charset="-128"/>
              </a:rPr>
              <a:pPr defTabSz="925036" fontAlgn="base">
                <a:spcBef>
                  <a:spcPct val="0"/>
                </a:spcBef>
                <a:spcAft>
                  <a:spcPct val="0"/>
                </a:spcAft>
                <a:defRPr/>
              </a:pPr>
              <a:t>85</a:t>
            </a:fld>
            <a:endParaRPr lang="en-US" altLang="ja-JP" sz="1200">
              <a:solidFill>
                <a:srgbClr val="000000"/>
              </a:solidFill>
              <a:latin typeface="Times New Roman" pitchFamily="18" charset="0"/>
              <a:ea typeface="ＭＳ Ｐゴシック" pitchFamily="50" charset="-128"/>
            </a:endParaRPr>
          </a:p>
        </p:txBody>
      </p:sp>
    </p:spTree>
    <p:extLst>
      <p:ext uri="{BB962C8B-B14F-4D97-AF65-F5344CB8AC3E}">
        <p14:creationId xmlns:p14="http://schemas.microsoft.com/office/powerpoint/2010/main" val="425310807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87675" y="557213"/>
            <a:ext cx="4024313" cy="27860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416481803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87675" y="557213"/>
            <a:ext cx="4024313" cy="27860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157109693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88</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63869048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89</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555811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90</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54089963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91</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8640316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97</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44716736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98</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37115764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99</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80853713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712788" y="746125"/>
            <a:ext cx="5381625" cy="37258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302777397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103</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11621416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723900" y="749300"/>
            <a:ext cx="5430838" cy="37592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286">
              <a:defRPr/>
            </a:pPr>
            <a:fld id="{0A5D1659-9A2C-4BAF-9C64-5C92124D50C4}" type="slidenum">
              <a:rPr lang="ja-JP" altLang="en-US" sz="1200">
                <a:solidFill>
                  <a:prstClr val="black"/>
                </a:solidFill>
                <a:latin typeface="Calibri" panose="020F0502020204030204"/>
                <a:ea typeface="ＭＳ Ｐゴシック" panose="020B0600070205080204" pitchFamily="50" charset="-128"/>
              </a:rPr>
              <a:pPr defTabSz="922286">
                <a:defRPr/>
              </a:pPr>
              <a:t>105</a:t>
            </a:fld>
            <a:endParaRPr lang="en-US" altLang="ja-JP" sz="1200" dirty="0">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6101679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106</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67735281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107</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92674085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114</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30946518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115</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73150356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116</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72062252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118</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10680575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87325" y="887413"/>
            <a:ext cx="6405563" cy="4435475"/>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036">
              <a:defRPr/>
            </a:pPr>
            <a:fld id="{B38E38BA-6481-44EB-B3A7-B28A667EAD75}" type="slidenum">
              <a:rPr lang="ja-JP" altLang="en-US" sz="1200">
                <a:solidFill>
                  <a:prstClr val="black"/>
                </a:solidFill>
                <a:latin typeface="Calibri"/>
                <a:ea typeface="ＭＳ Ｐゴシック" panose="020B0600070205080204" pitchFamily="50" charset="-128"/>
              </a:rPr>
              <a:pPr defTabSz="922036">
                <a:defRPr/>
              </a:pPr>
              <a:t>123</a:t>
            </a:fld>
            <a:endParaRPr lang="ja-JP" altLang="en-US" sz="120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0846871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87325" y="887413"/>
            <a:ext cx="6405563" cy="4435475"/>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036">
              <a:defRPr/>
            </a:pPr>
            <a:fld id="{B38E38BA-6481-44EB-B3A7-B28A667EAD75}" type="slidenum">
              <a:rPr lang="ja-JP" altLang="en-US" sz="1200">
                <a:solidFill>
                  <a:prstClr val="black"/>
                </a:solidFill>
                <a:latin typeface="Calibri"/>
                <a:ea typeface="ＭＳ Ｐゴシック" panose="020B0600070205080204" pitchFamily="50" charset="-128"/>
              </a:rPr>
              <a:pPr defTabSz="922036">
                <a:defRPr/>
              </a:pPr>
              <a:t>124</a:t>
            </a:fld>
            <a:endParaRPr lang="ja-JP" altLang="en-US" sz="120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75607628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712788" y="746125"/>
            <a:ext cx="5381625" cy="37258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307098437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128</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85992293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a:solidFill>
                  <a:prstClr val="black"/>
                </a:solidFill>
                <a:latin typeface="游ゴシック" panose="020F0502020204030204"/>
                <a:ea typeface="游ゴシック" panose="020B0400000000000000" pitchFamily="50" charset="-128"/>
              </a:rPr>
              <a:pPr defTabSz="922355">
                <a:defRPr/>
              </a:pPr>
              <a:t>131</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11634603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135</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37006538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137</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07012588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a:solidFill>
                  <a:prstClr val="black"/>
                </a:solidFill>
                <a:latin typeface="游ゴシック" panose="020F0502020204030204"/>
                <a:ea typeface="游ゴシック" panose="020B0400000000000000" pitchFamily="50" charset="-128"/>
              </a:rPr>
              <a:pPr defTabSz="922355">
                <a:defRPr/>
              </a:pPr>
              <a:t>139</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629763603"/>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142</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98214374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143</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28805787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146</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75443868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147</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9248438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a:solidFill>
                  <a:prstClr val="black"/>
                </a:solidFill>
                <a:latin typeface="游ゴシック" panose="020F0502020204030204"/>
                <a:ea typeface="游ゴシック" panose="020B0400000000000000" pitchFamily="50" charset="-128"/>
              </a:rPr>
              <a:pPr defTabSz="922355">
                <a:defRPr/>
              </a:pPr>
              <a:t>149</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98858824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712788" y="746125"/>
            <a:ext cx="5381625" cy="37258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368472094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a:solidFill>
                  <a:prstClr val="black"/>
                </a:solidFill>
                <a:latin typeface="游ゴシック" panose="020F0502020204030204"/>
                <a:ea typeface="游ゴシック" panose="020B0400000000000000" pitchFamily="50" charset="-128"/>
              </a:rPr>
              <a:pPr defTabSz="922355">
                <a:defRPr/>
              </a:pPr>
              <a:t>150</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11887333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28663" y="750888"/>
            <a:ext cx="5422900" cy="375443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15">
              <a:defRPr/>
            </a:pPr>
            <a:fld id="{52B59954-83C6-4DCF-BF84-9DBB9C97B7C7}" type="slidenum">
              <a:rPr lang="ja-JP" altLang="en-US" sz="1200">
                <a:solidFill>
                  <a:prstClr val="black"/>
                </a:solidFill>
                <a:latin typeface="Calibri" panose="020F0502020204030204"/>
                <a:ea typeface="ＭＳ Ｐゴシック" panose="020B0600070205080204" pitchFamily="50" charset="-128"/>
              </a:rPr>
              <a:pPr defTabSz="922115">
                <a:defRPr/>
              </a:pPr>
              <a:t>152</a:t>
            </a:fld>
            <a:endParaRPr lang="ja-JP" altLang="en-US" sz="1200">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322168583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153</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67731095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156</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54185799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63550" y="815975"/>
            <a:ext cx="5900738" cy="40846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276">
              <a:defRPr/>
            </a:pPr>
            <a:fld id="{0A5D1659-9A2C-4BAF-9C64-5C92124D50C4}" type="slidenum">
              <a:rPr lang="ja-JP" altLang="en-US" sz="1200">
                <a:solidFill>
                  <a:prstClr val="black"/>
                </a:solidFill>
                <a:latin typeface="Calibri" panose="020F0502020204030204"/>
                <a:ea typeface="ＭＳ Ｐゴシック" panose="020B0600070205080204" pitchFamily="50" charset="-128"/>
              </a:rPr>
              <a:pPr defTabSz="922276">
                <a:defRPr/>
              </a:pPr>
              <a:t>158</a:t>
            </a:fld>
            <a:endParaRPr lang="en-US" altLang="ja-JP" sz="1200" dirty="0">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402437205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162</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47667330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163</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48931879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a:solidFill>
                  <a:prstClr val="black"/>
                </a:solidFill>
                <a:latin typeface="游ゴシック" panose="020F0502020204030204"/>
                <a:ea typeface="游ゴシック" panose="020B0400000000000000" pitchFamily="50" charset="-128"/>
              </a:rPr>
              <a:pPr defTabSz="922355">
                <a:defRPr/>
              </a:pPr>
              <a:t>164</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18286419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a:solidFill>
                  <a:prstClr val="black"/>
                </a:solidFill>
                <a:latin typeface="游ゴシック" panose="020F0502020204030204"/>
                <a:ea typeface="游ゴシック" panose="020B0400000000000000" pitchFamily="50" charset="-128"/>
              </a:rPr>
              <a:pPr defTabSz="922355">
                <a:defRPr/>
              </a:pPr>
              <a:t>166</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85875599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a:solidFill>
                  <a:prstClr val="black"/>
                </a:solidFill>
                <a:latin typeface="游ゴシック" panose="020F0502020204030204"/>
                <a:ea typeface="游ゴシック" panose="020B0400000000000000" pitchFamily="50" charset="-128"/>
              </a:rPr>
              <a:pPr defTabSz="922355">
                <a:defRPr/>
              </a:pPr>
              <a:t>168</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71751092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712788" y="746125"/>
            <a:ext cx="5381625" cy="37258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88957912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890933">
              <a:defRPr/>
            </a:pPr>
            <a:fld id="{0D942A8A-851E-4CB7-80C0-C0B3C0EC8C44}" type="slidenum">
              <a:rPr lang="ja-JP" altLang="en-US" sz="1200">
                <a:solidFill>
                  <a:prstClr val="black"/>
                </a:solidFill>
                <a:latin typeface="Calibri"/>
                <a:ea typeface="ＭＳ Ｐゴシック" panose="020B0600070205080204" pitchFamily="50" charset="-128"/>
              </a:rPr>
              <a:pPr defTabSz="890933">
                <a:defRPr/>
              </a:pPr>
              <a:t>171</a:t>
            </a:fld>
            <a:endParaRPr lang="ja-JP" altLang="en-US" sz="120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91757685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172</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81783225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a:solidFill>
                  <a:prstClr val="black"/>
                </a:solidFill>
                <a:latin typeface="游ゴシック" panose="020F0502020204030204"/>
                <a:ea typeface="游ゴシック" panose="020B0400000000000000" pitchFamily="50" charset="-128"/>
              </a:rPr>
              <a:pPr defTabSz="922355">
                <a:defRPr/>
              </a:pPr>
              <a:t>173</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03725418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a:solidFill>
                  <a:prstClr val="black"/>
                </a:solidFill>
                <a:latin typeface="游ゴシック" panose="020F0502020204030204"/>
                <a:ea typeface="游ゴシック" panose="020B0400000000000000" pitchFamily="50" charset="-128"/>
              </a:rPr>
              <a:pPr defTabSz="922355">
                <a:defRPr/>
              </a:pPr>
              <a:t>174</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20145610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175</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69247376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a:solidFill>
                  <a:prstClr val="black"/>
                </a:solidFill>
                <a:latin typeface="游ゴシック" panose="020F0502020204030204"/>
                <a:ea typeface="游ゴシック" panose="020B0400000000000000" pitchFamily="50" charset="-128"/>
              </a:rPr>
              <a:pPr defTabSz="922355">
                <a:defRPr/>
              </a:pPr>
              <a:t>176</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64867285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178</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87784771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179</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82412248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180</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52001090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355">
              <a:defRPr/>
            </a:pPr>
            <a:fld id="{6E8FBE57-151D-451E-ACC6-8AD33162C013}" type="slidenum">
              <a:rPr lang="ja-JP" altLang="en-US" sz="1200">
                <a:solidFill>
                  <a:prstClr val="black"/>
                </a:solidFill>
                <a:latin typeface="游ゴシック" panose="020F0502020204030204"/>
                <a:ea typeface="游ゴシック" panose="020B0400000000000000" pitchFamily="50" charset="-128"/>
              </a:rPr>
              <a:pPr defTabSz="922355">
                <a:defRPr/>
              </a:pPr>
              <a:t>181</a:t>
            </a:fld>
            <a:endParaRPr lang="ja-JP" altLang="en-US" sz="120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82732654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26"/>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95285" indent="0" algn="ctr">
              <a:buNone/>
              <a:defRPr>
                <a:solidFill>
                  <a:schemeClr val="tx1">
                    <a:tint val="75000"/>
                  </a:schemeClr>
                </a:solidFill>
              </a:defRPr>
            </a:lvl2pPr>
            <a:lvl3pPr marL="990570" indent="0" algn="ctr">
              <a:buNone/>
              <a:defRPr>
                <a:solidFill>
                  <a:schemeClr val="tx1">
                    <a:tint val="75000"/>
                  </a:schemeClr>
                </a:solidFill>
              </a:defRPr>
            </a:lvl3pPr>
            <a:lvl4pPr marL="1485854" indent="0" algn="ctr">
              <a:buNone/>
              <a:defRPr>
                <a:solidFill>
                  <a:schemeClr val="tx1">
                    <a:tint val="75000"/>
                  </a:schemeClr>
                </a:solidFill>
              </a:defRPr>
            </a:lvl4pPr>
            <a:lvl5pPr marL="1981139" indent="0" algn="ctr">
              <a:buNone/>
              <a:defRPr>
                <a:solidFill>
                  <a:schemeClr val="tx1">
                    <a:tint val="75000"/>
                  </a:schemeClr>
                </a:solidFill>
              </a:defRPr>
            </a:lvl5pPr>
            <a:lvl6pPr marL="2476424" indent="0" algn="ctr">
              <a:buNone/>
              <a:defRPr>
                <a:solidFill>
                  <a:schemeClr val="tx1">
                    <a:tint val="75000"/>
                  </a:schemeClr>
                </a:solidFill>
              </a:defRPr>
            </a:lvl6pPr>
            <a:lvl7pPr marL="2971709" indent="0" algn="ctr">
              <a:buNone/>
              <a:defRPr>
                <a:solidFill>
                  <a:schemeClr val="tx1">
                    <a:tint val="75000"/>
                  </a:schemeClr>
                </a:solidFill>
              </a:defRPr>
            </a:lvl7pPr>
            <a:lvl8pPr marL="3466993" indent="0" algn="ctr">
              <a:buNone/>
              <a:defRPr>
                <a:solidFill>
                  <a:schemeClr val="tx1">
                    <a:tint val="75000"/>
                  </a:schemeClr>
                </a:solidFill>
              </a:defRPr>
            </a:lvl8pPr>
            <a:lvl9pPr marL="3962278"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lvl1pPr>
              <a:defRPr sz="1300"/>
            </a:lvl1pPr>
          </a:lstStyle>
          <a:p>
            <a:fld id="{9E2A29CB-BA86-48A6-80E1-CB8750A963B5}" type="slidenum">
              <a:rPr lang="ja-JP" altLang="en-US" smtClean="0"/>
              <a:pPr/>
              <a:t>‹#›</a:t>
            </a:fld>
            <a:endParaRPr lang="ja-JP" altLang="en-US" dirty="0"/>
          </a:p>
        </p:txBody>
      </p:sp>
    </p:spTree>
    <p:extLst>
      <p:ext uri="{BB962C8B-B14F-4D97-AF65-F5344CB8AC3E}">
        <p14:creationId xmlns:p14="http://schemas.microsoft.com/office/powerpoint/2010/main" val="262172882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D43765D7-7046-468F-BAE8-C615E8A01007}" type="slidenum">
              <a:rPr kumimoji="1" lang="ja-JP" altLang="en-US" smtClean="0"/>
              <a:t>‹#›</a:t>
            </a:fld>
            <a:endParaRPr kumimoji="1" lang="ja-JP" altLang="en-US" dirty="0"/>
          </a:p>
        </p:txBody>
      </p:sp>
    </p:spTree>
    <p:extLst>
      <p:ext uri="{BB962C8B-B14F-4D97-AF65-F5344CB8AC3E}">
        <p14:creationId xmlns:p14="http://schemas.microsoft.com/office/powerpoint/2010/main" val="349052624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26"/>
            <a:ext cx="8420100" cy="1470025"/>
          </a:xfrm>
        </p:spPr>
        <p:txBody>
          <a:bodyPr tIns="108000"/>
          <a:lstStyle/>
          <a:p>
            <a:r>
              <a:rPr kumimoji="1" lang="ja-JP" altLang="en-US" dirty="0"/>
              <a:t>マスター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95285" indent="0" algn="ctr">
              <a:buNone/>
              <a:defRPr>
                <a:solidFill>
                  <a:schemeClr val="tx1">
                    <a:tint val="75000"/>
                  </a:schemeClr>
                </a:solidFill>
              </a:defRPr>
            </a:lvl2pPr>
            <a:lvl3pPr marL="990570" indent="0" algn="ctr">
              <a:buNone/>
              <a:defRPr>
                <a:solidFill>
                  <a:schemeClr val="tx1">
                    <a:tint val="75000"/>
                  </a:schemeClr>
                </a:solidFill>
              </a:defRPr>
            </a:lvl3pPr>
            <a:lvl4pPr marL="1485854" indent="0" algn="ctr">
              <a:buNone/>
              <a:defRPr>
                <a:solidFill>
                  <a:schemeClr val="tx1">
                    <a:tint val="75000"/>
                  </a:schemeClr>
                </a:solidFill>
              </a:defRPr>
            </a:lvl4pPr>
            <a:lvl5pPr marL="1981139" indent="0" algn="ctr">
              <a:buNone/>
              <a:defRPr>
                <a:solidFill>
                  <a:schemeClr val="tx1">
                    <a:tint val="75000"/>
                  </a:schemeClr>
                </a:solidFill>
              </a:defRPr>
            </a:lvl5pPr>
            <a:lvl6pPr marL="2476424" indent="0" algn="ctr">
              <a:buNone/>
              <a:defRPr>
                <a:solidFill>
                  <a:schemeClr val="tx1">
                    <a:tint val="75000"/>
                  </a:schemeClr>
                </a:solidFill>
              </a:defRPr>
            </a:lvl6pPr>
            <a:lvl7pPr marL="2971709" indent="0" algn="ctr">
              <a:buNone/>
              <a:defRPr>
                <a:solidFill>
                  <a:schemeClr val="tx1">
                    <a:tint val="75000"/>
                  </a:schemeClr>
                </a:solidFill>
              </a:defRPr>
            </a:lvl7pPr>
            <a:lvl8pPr marL="3466993" indent="0" algn="ctr">
              <a:buNone/>
              <a:defRPr>
                <a:solidFill>
                  <a:schemeClr val="tx1">
                    <a:tint val="75000"/>
                  </a:schemeClr>
                </a:solidFill>
              </a:defRPr>
            </a:lvl8pPr>
            <a:lvl9pPr marL="3962278" indent="0" algn="ctr">
              <a:buNone/>
              <a:defRPr>
                <a:solidFill>
                  <a:schemeClr val="tx1">
                    <a:tint val="75000"/>
                  </a:schemeClr>
                </a:solidFill>
              </a:defRPr>
            </a:lvl9pPr>
          </a:lstStyle>
          <a:p>
            <a:r>
              <a:rPr kumimoji="1" lang="ja-JP" altLang="en-US" dirty="0"/>
              <a:t>マスター サブタイトルの書式設定</a:t>
            </a:r>
          </a:p>
        </p:txBody>
      </p:sp>
    </p:spTree>
    <p:extLst>
      <p:ext uri="{BB962C8B-B14F-4D97-AF65-F5344CB8AC3E}">
        <p14:creationId xmlns:p14="http://schemas.microsoft.com/office/powerpoint/2010/main" val="386466456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0" y="13905"/>
            <a:ext cx="9906000" cy="458482"/>
          </a:xfrm>
          <a:solidFill>
            <a:srgbClr val="FFCE9E"/>
          </a:solidFill>
        </p:spPr>
        <p:txBody>
          <a:bodyPr lIns="72000" tIns="108000" rIns="72000" bIns="36000">
            <a:noAutofit/>
          </a:bodyPr>
          <a:lstStyle>
            <a:lvl1pPr>
              <a:defRPr sz="2400">
                <a:latin typeface="メイリオ" panose="020B0604030504040204" pitchFamily="50" charset="-128"/>
                <a:ea typeface="メイリオ" panose="020B0604030504040204" pitchFamily="50" charset="-128"/>
              </a:defRPr>
            </a:lvl1pPr>
          </a:lstStyle>
          <a:p>
            <a:r>
              <a:rPr kumimoji="1" lang="ja-JP" altLang="en-US" dirty="0"/>
              <a:t>マスター タイトルの書式設定</a:t>
            </a:r>
          </a:p>
        </p:txBody>
      </p:sp>
    </p:spTree>
    <p:extLst>
      <p:ext uri="{BB962C8B-B14F-4D97-AF65-F5344CB8AC3E}">
        <p14:creationId xmlns:p14="http://schemas.microsoft.com/office/powerpoint/2010/main" val="2880357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Tree>
    <p:extLst>
      <p:ext uri="{BB962C8B-B14F-4D97-AF65-F5344CB8AC3E}">
        <p14:creationId xmlns:p14="http://schemas.microsoft.com/office/powerpoint/2010/main" val="117177458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26"/>
            <a:ext cx="8420100" cy="1470025"/>
          </a:xfrm>
        </p:spPr>
        <p:txBody>
          <a:bodyPr tIns="108000"/>
          <a:lstStyle/>
          <a:p>
            <a:r>
              <a:rPr kumimoji="1" lang="ja-JP" altLang="en-US" dirty="0"/>
              <a:t>マスター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95285" indent="0" algn="ctr">
              <a:buNone/>
              <a:defRPr>
                <a:solidFill>
                  <a:schemeClr val="tx1">
                    <a:tint val="75000"/>
                  </a:schemeClr>
                </a:solidFill>
              </a:defRPr>
            </a:lvl2pPr>
            <a:lvl3pPr marL="990570" indent="0" algn="ctr">
              <a:buNone/>
              <a:defRPr>
                <a:solidFill>
                  <a:schemeClr val="tx1">
                    <a:tint val="75000"/>
                  </a:schemeClr>
                </a:solidFill>
              </a:defRPr>
            </a:lvl3pPr>
            <a:lvl4pPr marL="1485854" indent="0" algn="ctr">
              <a:buNone/>
              <a:defRPr>
                <a:solidFill>
                  <a:schemeClr val="tx1">
                    <a:tint val="75000"/>
                  </a:schemeClr>
                </a:solidFill>
              </a:defRPr>
            </a:lvl4pPr>
            <a:lvl5pPr marL="1981139" indent="0" algn="ctr">
              <a:buNone/>
              <a:defRPr>
                <a:solidFill>
                  <a:schemeClr val="tx1">
                    <a:tint val="75000"/>
                  </a:schemeClr>
                </a:solidFill>
              </a:defRPr>
            </a:lvl5pPr>
            <a:lvl6pPr marL="2476424" indent="0" algn="ctr">
              <a:buNone/>
              <a:defRPr>
                <a:solidFill>
                  <a:schemeClr val="tx1">
                    <a:tint val="75000"/>
                  </a:schemeClr>
                </a:solidFill>
              </a:defRPr>
            </a:lvl6pPr>
            <a:lvl7pPr marL="2971709" indent="0" algn="ctr">
              <a:buNone/>
              <a:defRPr>
                <a:solidFill>
                  <a:schemeClr val="tx1">
                    <a:tint val="75000"/>
                  </a:schemeClr>
                </a:solidFill>
              </a:defRPr>
            </a:lvl7pPr>
            <a:lvl8pPr marL="3466993" indent="0" algn="ctr">
              <a:buNone/>
              <a:defRPr>
                <a:solidFill>
                  <a:schemeClr val="tx1">
                    <a:tint val="75000"/>
                  </a:schemeClr>
                </a:solidFill>
              </a:defRPr>
            </a:lvl8pPr>
            <a:lvl9pPr marL="3962278" indent="0" algn="ctr">
              <a:buNone/>
              <a:defRPr>
                <a:solidFill>
                  <a:schemeClr val="tx1">
                    <a:tint val="75000"/>
                  </a:schemeClr>
                </a:solidFill>
              </a:defRPr>
            </a:lvl9pPr>
          </a:lstStyle>
          <a:p>
            <a:r>
              <a:rPr kumimoji="1" lang="ja-JP" altLang="en-US" dirty="0"/>
              <a:t>マスター サブタイトルの書式設定</a:t>
            </a:r>
          </a:p>
        </p:txBody>
      </p:sp>
    </p:spTree>
    <p:extLst>
      <p:ext uri="{BB962C8B-B14F-4D97-AF65-F5344CB8AC3E}">
        <p14:creationId xmlns:p14="http://schemas.microsoft.com/office/powerpoint/2010/main" val="89072309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458482"/>
          </a:xfrm>
          <a:solidFill>
            <a:srgbClr val="FFCE9E"/>
          </a:solidFill>
        </p:spPr>
        <p:txBody>
          <a:bodyPr lIns="72000" tIns="108000" rIns="72000" bIns="36000">
            <a:noAutofit/>
          </a:bodyPr>
          <a:lstStyle>
            <a:lvl1pPr>
              <a:defRPr sz="2400">
                <a:latin typeface="メイリオ" panose="020B0604030504040204" pitchFamily="50" charset="-128"/>
                <a:ea typeface="メイリオ" panose="020B0604030504040204" pitchFamily="50" charset="-128"/>
              </a:defRPr>
            </a:lvl1pPr>
          </a:lstStyle>
          <a:p>
            <a:r>
              <a:rPr kumimoji="1" lang="ja-JP" altLang="en-US" dirty="0"/>
              <a:t>マスター タイトルの書式設定</a:t>
            </a:r>
          </a:p>
        </p:txBody>
      </p:sp>
    </p:spTree>
    <p:extLst>
      <p:ext uri="{BB962C8B-B14F-4D97-AF65-F5344CB8AC3E}">
        <p14:creationId xmlns:p14="http://schemas.microsoft.com/office/powerpoint/2010/main" val="118233372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Tree>
    <p:extLst>
      <p:ext uri="{BB962C8B-B14F-4D97-AF65-F5344CB8AC3E}">
        <p14:creationId xmlns:p14="http://schemas.microsoft.com/office/powerpoint/2010/main" val="201688390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3_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458482"/>
          </a:xfrm>
          <a:solidFill>
            <a:srgbClr val="FFCE9E"/>
          </a:solidFill>
        </p:spPr>
        <p:txBody>
          <a:bodyPr lIns="72000" tIns="108000" rIns="72000" bIns="36000">
            <a:noAutofit/>
          </a:bodyPr>
          <a:lstStyle>
            <a:lvl1pPr>
              <a:defRPr sz="2400">
                <a:latin typeface="メイリオ" panose="020B0604030504040204" pitchFamily="50" charset="-128"/>
                <a:ea typeface="メイリオ" panose="020B0604030504040204" pitchFamily="50" charset="-128"/>
              </a:defRPr>
            </a:lvl1pPr>
          </a:lstStyle>
          <a:p>
            <a:r>
              <a:rPr kumimoji="1" lang="ja-JP" altLang="en-US" dirty="0"/>
              <a:t>マスター タイトルの書式設定</a:t>
            </a:r>
          </a:p>
        </p:txBody>
      </p:sp>
    </p:spTree>
    <p:extLst>
      <p:ext uri="{BB962C8B-B14F-4D97-AF65-F5344CB8AC3E}">
        <p14:creationId xmlns:p14="http://schemas.microsoft.com/office/powerpoint/2010/main" val="119579444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4_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458482"/>
          </a:xfrm>
          <a:solidFill>
            <a:srgbClr val="FFCE9E"/>
          </a:solidFill>
        </p:spPr>
        <p:txBody>
          <a:bodyPr lIns="72000" tIns="108000" rIns="72000" bIns="36000">
            <a:noAutofit/>
          </a:bodyPr>
          <a:lstStyle>
            <a:lvl1pPr>
              <a:defRPr sz="2400">
                <a:latin typeface="メイリオ" panose="020B0604030504040204" pitchFamily="50" charset="-128"/>
                <a:ea typeface="メイリオ" panose="020B0604030504040204" pitchFamily="50" charset="-128"/>
              </a:defRPr>
            </a:lvl1pPr>
          </a:lstStyle>
          <a:p>
            <a:r>
              <a:rPr kumimoji="1" lang="ja-JP" altLang="en-US" dirty="0"/>
              <a:t>マスター タイトルの書式設定</a:t>
            </a:r>
          </a:p>
        </p:txBody>
      </p:sp>
    </p:spTree>
    <p:extLst>
      <p:ext uri="{BB962C8B-B14F-4D97-AF65-F5344CB8AC3E}">
        <p14:creationId xmlns:p14="http://schemas.microsoft.com/office/powerpoint/2010/main" val="3510802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5_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458482"/>
          </a:xfrm>
          <a:solidFill>
            <a:srgbClr val="FFCE9E"/>
          </a:solidFill>
        </p:spPr>
        <p:txBody>
          <a:bodyPr lIns="72000" tIns="108000" rIns="72000" bIns="36000">
            <a:noAutofit/>
          </a:bodyPr>
          <a:lstStyle>
            <a:lvl1pPr>
              <a:defRPr sz="2400">
                <a:latin typeface="メイリオ" panose="020B0604030504040204" pitchFamily="50" charset="-128"/>
                <a:ea typeface="メイリオ" panose="020B0604030504040204" pitchFamily="50" charset="-128"/>
              </a:defRPr>
            </a:lvl1pPr>
          </a:lstStyle>
          <a:p>
            <a:r>
              <a:rPr kumimoji="1" lang="ja-JP" altLang="en-US" dirty="0"/>
              <a:t>マスター タイトルの書式設定</a:t>
            </a:r>
          </a:p>
        </p:txBody>
      </p:sp>
    </p:spTree>
    <p:extLst>
      <p:ext uri="{BB962C8B-B14F-4D97-AF65-F5344CB8AC3E}">
        <p14:creationId xmlns:p14="http://schemas.microsoft.com/office/powerpoint/2010/main" val="39088631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lvl1pPr>
              <a:defRPr sz="1300"/>
            </a:lvl1pPr>
          </a:lstStyle>
          <a:p>
            <a:fld id="{9E2A29CB-BA86-48A6-80E1-CB8750A963B5}" type="slidenum">
              <a:rPr lang="ja-JP" altLang="en-US" smtClean="0"/>
              <a:pPr/>
              <a:t>‹#›</a:t>
            </a:fld>
            <a:endParaRPr lang="ja-JP" altLang="en-US" dirty="0"/>
          </a:p>
        </p:txBody>
      </p:sp>
    </p:spTree>
    <p:extLst>
      <p:ext uri="{BB962C8B-B14F-4D97-AF65-F5344CB8AC3E}">
        <p14:creationId xmlns:p14="http://schemas.microsoft.com/office/powerpoint/2010/main" val="248283856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6_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458482"/>
          </a:xfrm>
          <a:solidFill>
            <a:srgbClr val="FFCE9E"/>
          </a:solidFill>
        </p:spPr>
        <p:txBody>
          <a:bodyPr lIns="72000" tIns="108000" rIns="72000" bIns="36000">
            <a:noAutofit/>
          </a:bodyPr>
          <a:lstStyle>
            <a:lvl1pPr>
              <a:defRPr sz="2400">
                <a:latin typeface="メイリオ" panose="020B0604030504040204" pitchFamily="50" charset="-128"/>
                <a:ea typeface="メイリオ" panose="020B0604030504040204" pitchFamily="50" charset="-128"/>
              </a:defRPr>
            </a:lvl1pPr>
          </a:lstStyle>
          <a:p>
            <a:r>
              <a:rPr kumimoji="1" lang="ja-JP" altLang="en-US" dirty="0"/>
              <a:t>マスター タイトルの書式設定</a:t>
            </a:r>
          </a:p>
        </p:txBody>
      </p:sp>
    </p:spTree>
    <p:extLst>
      <p:ext uri="{BB962C8B-B14F-4D97-AF65-F5344CB8AC3E}">
        <p14:creationId xmlns:p14="http://schemas.microsoft.com/office/powerpoint/2010/main" val="119014398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7_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458482"/>
          </a:xfrm>
          <a:solidFill>
            <a:srgbClr val="FFCE9E"/>
          </a:solidFill>
        </p:spPr>
        <p:txBody>
          <a:bodyPr lIns="72000" tIns="108000" rIns="72000" bIns="36000">
            <a:noAutofit/>
          </a:bodyPr>
          <a:lstStyle>
            <a:lvl1pPr>
              <a:defRPr sz="2400">
                <a:latin typeface="メイリオ" panose="020B0604030504040204" pitchFamily="50" charset="-128"/>
                <a:ea typeface="メイリオ" panose="020B0604030504040204" pitchFamily="50" charset="-128"/>
              </a:defRPr>
            </a:lvl1pPr>
          </a:lstStyle>
          <a:p>
            <a:r>
              <a:rPr kumimoji="1" lang="ja-JP" altLang="en-US" dirty="0"/>
              <a:t>マスター タイトルの書式設定</a:t>
            </a:r>
          </a:p>
        </p:txBody>
      </p:sp>
    </p:spTree>
    <p:extLst>
      <p:ext uri="{BB962C8B-B14F-4D97-AF65-F5344CB8AC3E}">
        <p14:creationId xmlns:p14="http://schemas.microsoft.com/office/powerpoint/2010/main" val="23415059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8_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458482"/>
          </a:xfrm>
          <a:solidFill>
            <a:srgbClr val="FFCE9E"/>
          </a:solidFill>
        </p:spPr>
        <p:txBody>
          <a:bodyPr lIns="72000" tIns="108000" rIns="72000" bIns="36000">
            <a:noAutofit/>
          </a:bodyPr>
          <a:lstStyle>
            <a:lvl1pPr>
              <a:defRPr sz="2400">
                <a:latin typeface="メイリオ" panose="020B0604030504040204" pitchFamily="50" charset="-128"/>
                <a:ea typeface="メイリオ" panose="020B0604030504040204" pitchFamily="50" charset="-128"/>
              </a:defRPr>
            </a:lvl1pPr>
          </a:lstStyle>
          <a:p>
            <a:r>
              <a:rPr kumimoji="1" lang="ja-JP" altLang="en-US" dirty="0"/>
              <a:t>マスター タイトルの書式設定</a:t>
            </a:r>
          </a:p>
        </p:txBody>
      </p:sp>
    </p:spTree>
    <p:extLst>
      <p:ext uri="{BB962C8B-B14F-4D97-AF65-F5344CB8AC3E}">
        <p14:creationId xmlns:p14="http://schemas.microsoft.com/office/powerpoint/2010/main" val="130074396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458482"/>
          </a:xfrm>
          <a:solidFill>
            <a:srgbClr val="FFCE9E"/>
          </a:solidFill>
        </p:spPr>
        <p:txBody>
          <a:bodyPr lIns="72000" tIns="108000" rIns="72000" bIns="36000">
            <a:noAutofit/>
          </a:bodyPr>
          <a:lstStyle>
            <a:lvl1pPr>
              <a:defRPr sz="2400">
                <a:latin typeface="メイリオ" panose="020B0604030504040204" pitchFamily="50" charset="-128"/>
                <a:ea typeface="メイリオ" panose="020B0604030504040204" pitchFamily="50" charset="-128"/>
              </a:defRPr>
            </a:lvl1pPr>
          </a:lstStyle>
          <a:p>
            <a:r>
              <a:rPr kumimoji="1" lang="ja-JP" altLang="en-US" dirty="0"/>
              <a:t>マスター タイトルの書式設定</a:t>
            </a:r>
          </a:p>
        </p:txBody>
      </p:sp>
    </p:spTree>
    <p:extLst>
      <p:ext uri="{BB962C8B-B14F-4D97-AF65-F5344CB8AC3E}">
        <p14:creationId xmlns:p14="http://schemas.microsoft.com/office/powerpoint/2010/main" val="128594768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458482"/>
          </a:xfrm>
          <a:solidFill>
            <a:srgbClr val="FFCE9E"/>
          </a:solidFill>
        </p:spPr>
        <p:txBody>
          <a:bodyPr lIns="72000" tIns="108000" rIns="72000" bIns="36000">
            <a:noAutofit/>
          </a:bodyPr>
          <a:lstStyle>
            <a:lvl1pPr>
              <a:defRPr sz="2400">
                <a:latin typeface="メイリオ" panose="020B0604030504040204" pitchFamily="50" charset="-128"/>
                <a:ea typeface="メイリオ" panose="020B0604030504040204" pitchFamily="50" charset="-128"/>
              </a:defRPr>
            </a:lvl1pPr>
          </a:lstStyle>
          <a:p>
            <a:r>
              <a:rPr kumimoji="1" lang="ja-JP" altLang="en-US" dirty="0"/>
              <a:t>マスター タイトルの書式設定</a:t>
            </a:r>
          </a:p>
        </p:txBody>
      </p:sp>
    </p:spTree>
    <p:extLst>
      <p:ext uri="{BB962C8B-B14F-4D97-AF65-F5344CB8AC3E}">
        <p14:creationId xmlns:p14="http://schemas.microsoft.com/office/powerpoint/2010/main" val="87671358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_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458482"/>
          </a:xfrm>
          <a:solidFill>
            <a:srgbClr val="FFCE9E"/>
          </a:solidFill>
        </p:spPr>
        <p:txBody>
          <a:bodyPr lIns="72000" tIns="108000" rIns="72000" bIns="36000">
            <a:noAutofit/>
          </a:bodyPr>
          <a:lstStyle>
            <a:lvl1pPr>
              <a:defRPr sz="2400">
                <a:latin typeface="メイリオ" panose="020B0604030504040204" pitchFamily="50" charset="-128"/>
                <a:ea typeface="メイリオ" panose="020B0604030504040204" pitchFamily="50" charset="-128"/>
              </a:defRPr>
            </a:lvl1pPr>
          </a:lstStyle>
          <a:p>
            <a:r>
              <a:rPr kumimoji="1" lang="ja-JP" altLang="en-US" dirty="0"/>
              <a:t>マスター タイトルの書式設定</a:t>
            </a:r>
          </a:p>
        </p:txBody>
      </p:sp>
    </p:spTree>
    <p:extLst>
      <p:ext uri="{BB962C8B-B14F-4D97-AF65-F5344CB8AC3E}">
        <p14:creationId xmlns:p14="http://schemas.microsoft.com/office/powerpoint/2010/main" val="31299082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_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458482"/>
          </a:xfrm>
          <a:solidFill>
            <a:srgbClr val="FFCE9E"/>
          </a:solidFill>
        </p:spPr>
        <p:txBody>
          <a:bodyPr lIns="72000" tIns="108000" rIns="72000" bIns="36000">
            <a:noAutofit/>
          </a:bodyPr>
          <a:lstStyle>
            <a:lvl1pPr>
              <a:defRPr sz="2400">
                <a:latin typeface="メイリオ" panose="020B0604030504040204" pitchFamily="50" charset="-128"/>
                <a:ea typeface="メイリオ" panose="020B0604030504040204" pitchFamily="50" charset="-128"/>
              </a:defRPr>
            </a:lvl1pPr>
          </a:lstStyle>
          <a:p>
            <a:r>
              <a:rPr kumimoji="1" lang="ja-JP" altLang="en-US" dirty="0"/>
              <a:t>マスター タイトルの書式設定</a:t>
            </a:r>
          </a:p>
        </p:txBody>
      </p:sp>
    </p:spTree>
    <p:extLst>
      <p:ext uri="{BB962C8B-B14F-4D97-AF65-F5344CB8AC3E}">
        <p14:creationId xmlns:p14="http://schemas.microsoft.com/office/powerpoint/2010/main" val="16118666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2_タイトルとコンテンツ">
    <p:spTree>
      <p:nvGrpSpPr>
        <p:cNvPr id="1" name=""/>
        <p:cNvGrpSpPr/>
        <p:nvPr/>
      </p:nvGrpSpPr>
      <p:grpSpPr>
        <a:xfrm>
          <a:off x="0" y="0"/>
          <a:ext cx="0" cy="0"/>
          <a:chOff x="0" y="0"/>
          <a:chExt cx="0" cy="0"/>
        </a:xfrm>
      </p:grpSpPr>
      <p:sp>
        <p:nvSpPr>
          <p:cNvPr id="6" name="スライド番号プレースホルダー 5"/>
          <p:cNvSpPr>
            <a:spLocks noGrp="1"/>
          </p:cNvSpPr>
          <p:nvPr>
            <p:ph type="sldNum" sz="quarter" idx="12"/>
          </p:nvPr>
        </p:nvSpPr>
        <p:spPr/>
        <p:txBody>
          <a:bodyPr/>
          <a:lstStyle/>
          <a:p>
            <a:fld id="{E151F870-3B97-4606-BCDA-564115A806C3}" type="slidenum">
              <a:rPr kumimoji="1" lang="ja-JP" altLang="en-US" smtClean="0"/>
              <a:t>‹#›</a:t>
            </a:fld>
            <a:endParaRPr kumimoji="1" lang="ja-JP" altLang="en-US"/>
          </a:p>
        </p:txBody>
      </p:sp>
    </p:spTree>
    <p:extLst>
      <p:ext uri="{BB962C8B-B14F-4D97-AF65-F5344CB8AC3E}">
        <p14:creationId xmlns:p14="http://schemas.microsoft.com/office/powerpoint/2010/main" val="174516614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26"/>
            <a:ext cx="8420100" cy="1470025"/>
          </a:xfrm>
        </p:spPr>
        <p:txBody>
          <a:bodyPr tIns="108000"/>
          <a:lstStyle/>
          <a:p>
            <a:r>
              <a:rPr kumimoji="1" lang="ja-JP" altLang="en-US" dirty="0"/>
              <a:t>マスター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95285" indent="0" algn="ctr">
              <a:buNone/>
              <a:defRPr>
                <a:solidFill>
                  <a:schemeClr val="tx1">
                    <a:tint val="75000"/>
                  </a:schemeClr>
                </a:solidFill>
              </a:defRPr>
            </a:lvl2pPr>
            <a:lvl3pPr marL="990570" indent="0" algn="ctr">
              <a:buNone/>
              <a:defRPr>
                <a:solidFill>
                  <a:schemeClr val="tx1">
                    <a:tint val="75000"/>
                  </a:schemeClr>
                </a:solidFill>
              </a:defRPr>
            </a:lvl3pPr>
            <a:lvl4pPr marL="1485854" indent="0" algn="ctr">
              <a:buNone/>
              <a:defRPr>
                <a:solidFill>
                  <a:schemeClr val="tx1">
                    <a:tint val="75000"/>
                  </a:schemeClr>
                </a:solidFill>
              </a:defRPr>
            </a:lvl4pPr>
            <a:lvl5pPr marL="1981139" indent="0" algn="ctr">
              <a:buNone/>
              <a:defRPr>
                <a:solidFill>
                  <a:schemeClr val="tx1">
                    <a:tint val="75000"/>
                  </a:schemeClr>
                </a:solidFill>
              </a:defRPr>
            </a:lvl5pPr>
            <a:lvl6pPr marL="2476424" indent="0" algn="ctr">
              <a:buNone/>
              <a:defRPr>
                <a:solidFill>
                  <a:schemeClr val="tx1">
                    <a:tint val="75000"/>
                  </a:schemeClr>
                </a:solidFill>
              </a:defRPr>
            </a:lvl6pPr>
            <a:lvl7pPr marL="2971709" indent="0" algn="ctr">
              <a:buNone/>
              <a:defRPr>
                <a:solidFill>
                  <a:schemeClr val="tx1">
                    <a:tint val="75000"/>
                  </a:schemeClr>
                </a:solidFill>
              </a:defRPr>
            </a:lvl7pPr>
            <a:lvl8pPr marL="3466993" indent="0" algn="ctr">
              <a:buNone/>
              <a:defRPr>
                <a:solidFill>
                  <a:schemeClr val="tx1">
                    <a:tint val="75000"/>
                  </a:schemeClr>
                </a:solidFill>
              </a:defRPr>
            </a:lvl8pPr>
            <a:lvl9pPr marL="3962278" indent="0" algn="ctr">
              <a:buNone/>
              <a:defRPr>
                <a:solidFill>
                  <a:schemeClr val="tx1">
                    <a:tint val="75000"/>
                  </a:schemeClr>
                </a:solidFill>
              </a:defRPr>
            </a:lvl9pPr>
          </a:lstStyle>
          <a:p>
            <a:r>
              <a:rPr kumimoji="1" lang="ja-JP" altLang="en-US" dirty="0"/>
              <a:t>マスター サブタイトルの書式設定</a:t>
            </a:r>
          </a:p>
        </p:txBody>
      </p:sp>
    </p:spTree>
    <p:extLst>
      <p:ext uri="{BB962C8B-B14F-4D97-AF65-F5344CB8AC3E}">
        <p14:creationId xmlns:p14="http://schemas.microsoft.com/office/powerpoint/2010/main" val="349772194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458482"/>
          </a:xfrm>
          <a:solidFill>
            <a:srgbClr val="FFCE9E"/>
          </a:solidFill>
        </p:spPr>
        <p:txBody>
          <a:bodyPr lIns="72000" tIns="108000" rIns="72000" bIns="36000">
            <a:noAutofit/>
          </a:bodyPr>
          <a:lstStyle>
            <a:lvl1pPr>
              <a:defRPr sz="2400">
                <a:latin typeface="メイリオ" panose="020B0604030504040204" pitchFamily="50" charset="-128"/>
                <a:ea typeface="メイリオ" panose="020B0604030504040204" pitchFamily="50" charset="-128"/>
              </a:defRPr>
            </a:lvl1pPr>
          </a:lstStyle>
          <a:p>
            <a:r>
              <a:rPr kumimoji="1" lang="ja-JP" altLang="en-US" dirty="0"/>
              <a:t>マスター タイトルの書式設定</a:t>
            </a:r>
          </a:p>
        </p:txBody>
      </p:sp>
    </p:spTree>
    <p:extLst>
      <p:ext uri="{BB962C8B-B14F-4D97-AF65-F5344CB8AC3E}">
        <p14:creationId xmlns:p14="http://schemas.microsoft.com/office/powerpoint/2010/main" val="67469421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lvl1pPr>
              <a:defRPr sz="1300"/>
            </a:lvl1pPr>
          </a:lstStyle>
          <a:p>
            <a:fld id="{9E2A29CB-BA86-48A6-80E1-CB8750A963B5}" type="slidenum">
              <a:rPr lang="ja-JP" altLang="en-US" smtClean="0"/>
              <a:pPr/>
              <a:t>‹#›</a:t>
            </a:fld>
            <a:endParaRPr lang="ja-JP" altLang="en-US" dirty="0"/>
          </a:p>
        </p:txBody>
      </p:sp>
    </p:spTree>
    <p:extLst>
      <p:ext uri="{BB962C8B-B14F-4D97-AF65-F5344CB8AC3E}">
        <p14:creationId xmlns:p14="http://schemas.microsoft.com/office/powerpoint/2010/main" val="254389925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pPr>
              <a:defRPr/>
            </a:pPr>
            <a:fld id="{3F4909AC-A87F-44BF-A4E9-51BE0B432A0C}" type="datetime1">
              <a:rPr lang="ja-JP" altLang="en-US" smtClean="0">
                <a:solidFill>
                  <a:prstClr val="black">
                    <a:tint val="75000"/>
                  </a:prstClr>
                </a:solidFill>
              </a:rPr>
              <a:pPr>
                <a:defRPr/>
              </a:pPr>
              <a:t>2022/3/4</a:t>
            </a:fld>
            <a:endParaRPr lang="ja-JP" altLang="en-US" dirty="0">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94799115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458482"/>
          </a:xfrm>
          <a:solidFill>
            <a:srgbClr val="FFCE9E"/>
          </a:solidFill>
        </p:spPr>
        <p:txBody>
          <a:bodyPr lIns="72000" tIns="108000" rIns="72000" bIns="36000">
            <a:noAutofit/>
          </a:bodyPr>
          <a:lstStyle>
            <a:lvl1pPr>
              <a:defRPr sz="2400">
                <a:latin typeface="メイリオ" panose="020B0604030504040204" pitchFamily="50" charset="-128"/>
                <a:ea typeface="メイリオ" panose="020B0604030504040204" pitchFamily="50" charset="-128"/>
              </a:defRPr>
            </a:lvl1pPr>
          </a:lstStyle>
          <a:p>
            <a:r>
              <a:rPr kumimoji="1" lang="ja-JP" altLang="en-US" dirty="0"/>
              <a:t>マスター タイトルの書式設定</a:t>
            </a:r>
          </a:p>
        </p:txBody>
      </p:sp>
    </p:spTree>
    <p:extLst>
      <p:ext uri="{BB962C8B-B14F-4D97-AF65-F5344CB8AC3E}">
        <p14:creationId xmlns:p14="http://schemas.microsoft.com/office/powerpoint/2010/main" val="192464721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6" name="Slide Number Placeholder 5">
            <a:extLst>
              <a:ext uri="{FF2B5EF4-FFF2-40B4-BE49-F238E27FC236}">
                <a16:creationId xmlns:a16="http://schemas.microsoft.com/office/drawing/2014/main" id="{9FBFE5F9-DBFB-49F6-86D5-1277372A2ED9}"/>
              </a:ext>
            </a:extLst>
          </p:cNvPr>
          <p:cNvSpPr>
            <a:spLocks noGrp="1"/>
          </p:cNvSpPr>
          <p:nvPr>
            <p:ph type="sldNum" sz="quarter" idx="4"/>
          </p:nvPr>
        </p:nvSpPr>
        <p:spPr>
          <a:xfrm>
            <a:off x="7677150" y="6492893"/>
            <a:ext cx="2228850" cy="365125"/>
          </a:xfrm>
          <a:prstGeom prst="rect">
            <a:avLst/>
          </a:prstGeom>
        </p:spPr>
        <p:txBody>
          <a:bodyPr/>
          <a:lstStyle>
            <a:lvl1pPr algn="r">
              <a:defRPr sz="1300">
                <a:latin typeface="ＭＳ ゴシック" panose="020B0609070205080204" pitchFamily="49" charset="-128"/>
                <a:ea typeface="ＭＳ ゴシック" panose="020B0609070205080204" pitchFamily="49" charset="-128"/>
              </a:defRPr>
            </a:lvl1p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249449375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1"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59942" tIns="326533" rIns="326533" bIns="130613"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59942" tIns="326533" rIns="326533" bIns="130613"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a:xfrm>
            <a:off x="360087"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endParaRPr lang="en-US" dirty="0"/>
          </a:p>
        </p:txBody>
      </p:sp>
      <p:sp>
        <p:nvSpPr>
          <p:cNvPr id="5" name="Footer Placeholder 4"/>
          <p:cNvSpPr>
            <a:spLocks noGrp="1"/>
          </p:cNvSpPr>
          <p:nvPr>
            <p:ph type="ftr" sz="quarter" idx="11"/>
          </p:nvPr>
        </p:nvSpPr>
        <p:spPr/>
        <p:txBody>
          <a:bodyPr/>
          <a:lstStyle/>
          <a:p>
            <a:endParaRPr lang="en-US" dirty="0"/>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1"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109">
              <a:spcAft>
                <a:spcPts val="1000"/>
              </a:spcAft>
            </a:pPr>
            <a:r>
              <a:rPr kumimoji="1" lang="ja-JP" altLang="en-US"/>
              <a:t>マスター テキストの書式設定</a:t>
            </a:r>
          </a:p>
        </p:txBody>
      </p:sp>
    </p:spTree>
    <p:extLst>
      <p:ext uri="{BB962C8B-B14F-4D97-AF65-F5344CB8AC3E}">
        <p14:creationId xmlns:p14="http://schemas.microsoft.com/office/powerpoint/2010/main" val="308932107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9E2A29CB-BA86-48A6-80E1-CB8750A963B5}" type="slidenum">
              <a:rPr kumimoji="1" lang="ja-JP" altLang="en-US" smtClean="0"/>
              <a:t>‹#›</a:t>
            </a:fld>
            <a:endParaRPr kumimoji="1" lang="ja-JP" altLang="en-US" dirty="0"/>
          </a:p>
        </p:txBody>
      </p:sp>
    </p:spTree>
    <p:extLst>
      <p:ext uri="{BB962C8B-B14F-4D97-AF65-F5344CB8AC3E}">
        <p14:creationId xmlns:p14="http://schemas.microsoft.com/office/powerpoint/2010/main" val="18109974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300" b="0">
                <a:solidFill>
                  <a:schemeClr val="tx1"/>
                </a:solidFill>
                <a:latin typeface="ＭＳ ゴシック" panose="020B0609070205080204" pitchFamily="49" charset="-128"/>
                <a:ea typeface="ＭＳ ゴシック" panose="020B0609070205080204" pitchFamily="49" charset="-128"/>
                <a:cs typeface="Arial" panose="020B0604020202020204" pitchFamily="34" charset="0"/>
              </a:defRPr>
            </a:lvl1pPr>
          </a:lstStyle>
          <a:p>
            <a:fld id="{48F63A3B-78C7-47BE-AE5E-E10140E04643}" type="slidenum">
              <a:rPr lang="en-US" smtClean="0"/>
              <a:pPr/>
              <a:t>‹#›</a:t>
            </a:fld>
            <a:endParaRPr lang="en-US" dirty="0"/>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01396207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458482"/>
          </a:xfrm>
          <a:solidFill>
            <a:srgbClr val="FFCE9E"/>
          </a:solidFill>
        </p:spPr>
        <p:txBody>
          <a:bodyPr lIns="72000" tIns="108000" rIns="72000" bIns="36000">
            <a:noAutofit/>
          </a:bodyPr>
          <a:lstStyle>
            <a:lvl1pPr>
              <a:defRPr sz="2400">
                <a:latin typeface="メイリオ" panose="020B0604030504040204" pitchFamily="50" charset="-128"/>
                <a:ea typeface="メイリオ" panose="020B0604030504040204" pitchFamily="50" charset="-128"/>
              </a:defRPr>
            </a:lvl1pPr>
          </a:lstStyle>
          <a:p>
            <a:r>
              <a:rPr kumimoji="1" lang="ja-JP" altLang="en-US" dirty="0"/>
              <a:t>マスター タイトルの書式設定</a:t>
            </a:r>
          </a:p>
        </p:txBody>
      </p:sp>
      <p:sp>
        <p:nvSpPr>
          <p:cNvPr id="3" name="スライド番号プレースホルダー 5">
            <a:extLst>
              <a:ext uri="{FF2B5EF4-FFF2-40B4-BE49-F238E27FC236}">
                <a16:creationId xmlns:a16="http://schemas.microsoft.com/office/drawing/2014/main" id="{43F7BDBD-C3D8-4EFA-AD2C-AD81AD41E2E1}"/>
              </a:ext>
            </a:extLst>
          </p:cNvPr>
          <p:cNvSpPr>
            <a:spLocks noGrp="1"/>
          </p:cNvSpPr>
          <p:nvPr>
            <p:ph type="sldNum" sz="quarter" idx="4"/>
          </p:nvPr>
        </p:nvSpPr>
        <p:spPr>
          <a:xfrm>
            <a:off x="7099300" y="6356351"/>
            <a:ext cx="2311400" cy="365125"/>
          </a:xfrm>
          <a:prstGeom prst="rect">
            <a:avLst/>
          </a:prstGeom>
        </p:spPr>
        <p:txBody>
          <a:bodyPr vert="horz" lIns="91440" tIns="45720" rIns="91440" bIns="45720" rtlCol="0" anchor="ctr"/>
          <a:lstStyle>
            <a:lvl1pPr algn="r">
              <a:defRPr sz="1300" b="0">
                <a:solidFill>
                  <a:schemeClr val="tx1">
                    <a:tint val="75000"/>
                  </a:schemeClr>
                </a:solidFill>
                <a:latin typeface="ＭＳ ゴシック" panose="020B0609070205080204" pitchFamily="49" charset="-128"/>
                <a:ea typeface="ＭＳ ゴシック" panose="020B0609070205080204" pitchFamily="49" charset="-128"/>
              </a:defRPr>
            </a:lvl1pPr>
          </a:lstStyle>
          <a:p>
            <a:fld id="{9E2A29CB-BA86-48A6-80E1-CB8750A963B5}" type="slidenum">
              <a:rPr lang="ja-JP" altLang="en-US" smtClean="0"/>
              <a:pPr/>
              <a:t>‹#›</a:t>
            </a:fld>
            <a:endParaRPr lang="ja-JP" altLang="en-US" dirty="0"/>
          </a:p>
        </p:txBody>
      </p:sp>
    </p:spTree>
    <p:extLst>
      <p:ext uri="{BB962C8B-B14F-4D97-AF65-F5344CB8AC3E}">
        <p14:creationId xmlns:p14="http://schemas.microsoft.com/office/powerpoint/2010/main" val="311939151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9"/>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59827" tIns="326428" rIns="326428" bIns="130571"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3" b="1" spc="272"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59827" tIns="326428" rIns="326428" bIns="130571"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3" b="1" spc="272" dirty="0">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5" y="6536160"/>
            <a:ext cx="630513" cy="278421"/>
          </a:xfrm>
          <a:prstGeom prst="rect">
            <a:avLst/>
          </a:prstGeom>
        </p:spPr>
        <p:txBody>
          <a:bodyPr vert="horz" lIns="0" tIns="0" rIns="0" bIns="0" rtlCol="0" anchor="t"/>
          <a:lstStyle>
            <a:lvl1pPr algn="r">
              <a:defRPr sz="1300" b="0">
                <a:solidFill>
                  <a:schemeClr val="tx1"/>
                </a:solidFill>
                <a:latin typeface="ＭＳ ゴシック" panose="020B0609070205080204" pitchFamily="49" charset="-128"/>
                <a:ea typeface="ＭＳ ゴシック" panose="020B0609070205080204" pitchFamily="49" charset="-128"/>
                <a:cs typeface="Arial" panose="020B0604020202020204" pitchFamily="34" charset="0"/>
              </a:defRPr>
            </a:lvl1pPr>
          </a:lstStyle>
          <a:p>
            <a:fld id="{48F63A3B-78C7-47BE-AE5E-E10140E04643}" type="slidenum">
              <a:rPr lang="en-US" smtClean="0"/>
              <a:pPr/>
              <a:t>‹#›</a:t>
            </a:fld>
            <a:endParaRPr lang="en-US" dirty="0"/>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50692"/>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99" kern="900" spc="69" smtClean="0">
                <a:solidFill>
                  <a:schemeClr val="tx1"/>
                </a:solidFill>
              </a:defRPr>
            </a:lvl1pPr>
            <a:lvl2pPr>
              <a:defRPr lang="ja-JP" altLang="en-US" sz="1799" smtClean="0">
                <a:solidFill>
                  <a:schemeClr val="tx1"/>
                </a:solidFill>
                <a:latin typeface="+mn-lt"/>
                <a:ea typeface="+mn-ea"/>
              </a:defRPr>
            </a:lvl2pPr>
            <a:lvl3pPr>
              <a:defRPr lang="ja-JP" altLang="en-US" sz="1799" smtClean="0">
                <a:solidFill>
                  <a:schemeClr val="tx1"/>
                </a:solidFill>
                <a:latin typeface="+mn-lt"/>
                <a:ea typeface="+mn-ea"/>
              </a:defRPr>
            </a:lvl3pPr>
            <a:lvl4pPr>
              <a:defRPr lang="ja-JP" altLang="en-US" sz="1799" smtClean="0">
                <a:solidFill>
                  <a:schemeClr val="tx1"/>
                </a:solidFill>
                <a:latin typeface="+mn-lt"/>
                <a:ea typeface="+mn-ea"/>
              </a:defRPr>
            </a:lvl4pPr>
            <a:lvl5pPr>
              <a:defRPr lang="ja-JP" altLang="en-US" sz="1799">
                <a:solidFill>
                  <a:schemeClr val="tx1"/>
                </a:solidFill>
                <a:latin typeface="+mn-lt"/>
                <a:ea typeface="+mn-ea"/>
              </a:defRPr>
            </a:lvl5pPr>
          </a:lstStyle>
          <a:p>
            <a:pPr marL="0" lvl="0" defTabSz="456971">
              <a:spcAft>
                <a:spcPts val="999"/>
              </a:spcAft>
            </a:pPr>
            <a:r>
              <a:rPr kumimoji="1" lang="ja-JP" altLang="en-US"/>
              <a:t>マスター テキストの書式設定</a:t>
            </a:r>
          </a:p>
        </p:txBody>
      </p:sp>
    </p:spTree>
    <p:extLst>
      <p:ext uri="{BB962C8B-B14F-4D97-AF65-F5344CB8AC3E}">
        <p14:creationId xmlns:p14="http://schemas.microsoft.com/office/powerpoint/2010/main" val="363201654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dirty="0"/>
          </a:p>
        </p:txBody>
      </p:sp>
    </p:spTree>
    <p:extLst>
      <p:ext uri="{BB962C8B-B14F-4D97-AF65-F5344CB8AC3E}">
        <p14:creationId xmlns:p14="http://schemas.microsoft.com/office/powerpoint/2010/main" val="89541066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1238250" y="1122363"/>
            <a:ext cx="7429500" cy="2387600"/>
          </a:xfrm>
        </p:spPr>
        <p:txBody>
          <a:bodyPr anchor="b"/>
          <a:lstStyle>
            <a:lvl1pPr algn="ctr">
              <a:defRPr sz="6000"/>
            </a:lvl1pPr>
          </a:lstStyle>
          <a:p>
            <a:r>
              <a:rPr kumimoji="1" lang="ja-JP" altLang="en-US"/>
              <a:t>マスター タイトルの書式設定</a:t>
            </a:r>
          </a:p>
        </p:txBody>
      </p:sp>
      <p:sp>
        <p:nvSpPr>
          <p:cNvPr id="3" name="サブタイトル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D43765D7-7046-468F-BAE8-C615E8A01007}" type="slidenum">
              <a:rPr kumimoji="1" lang="ja-JP" altLang="en-US" smtClean="0"/>
              <a:t>‹#›</a:t>
            </a:fld>
            <a:endParaRPr kumimoji="1" lang="ja-JP" altLang="en-US" dirty="0"/>
          </a:p>
        </p:txBody>
      </p:sp>
    </p:spTree>
    <p:extLst>
      <p:ext uri="{BB962C8B-B14F-4D97-AF65-F5344CB8AC3E}">
        <p14:creationId xmlns:p14="http://schemas.microsoft.com/office/powerpoint/2010/main" val="3218465899"/>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3" Type="http://schemas.openxmlformats.org/officeDocument/2006/relationships/theme" Target="../theme/theme10.xml"/><Relationship Id="rId2" Type="http://schemas.openxmlformats.org/officeDocument/2006/relationships/slideLayout" Target="../slideLayouts/slideLayout31.xml"/><Relationship Id="rId1" Type="http://schemas.openxmlformats.org/officeDocument/2006/relationships/slideLayout" Target="../slideLayouts/slideLayout30.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32.xml"/></Relationships>
</file>

<file path=ppt/slideMasters/_rels/slideMaster12.xml.rels><?xml version="1.0" encoding="UTF-8" standalone="yes"?>
<Relationships xmlns="http://schemas.openxmlformats.org/package/2006/relationships"><Relationship Id="rId2" Type="http://schemas.openxmlformats.org/officeDocument/2006/relationships/theme" Target="../theme/theme12.xml"/><Relationship Id="rId1" Type="http://schemas.openxmlformats.org/officeDocument/2006/relationships/slideLayout" Target="../slideLayouts/slideLayout33.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7.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8.xml"/></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10.xml"/><Relationship Id="rId1" Type="http://schemas.openxmlformats.org/officeDocument/2006/relationships/slideLayout" Target="../slideLayouts/slideLayout9.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slideLayout" Target="../slideLayouts/slideLayout12.xml"/><Relationship Id="rId1" Type="http://schemas.openxmlformats.org/officeDocument/2006/relationships/slideLayout" Target="../slideLayouts/slideLayout11.xml"/><Relationship Id="rId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5" Type="http://schemas.openxmlformats.org/officeDocument/2006/relationships/slideLayout" Target="../slideLayouts/slideLayout18.xml"/><Relationship Id="rId10" Type="http://schemas.openxmlformats.org/officeDocument/2006/relationships/theme" Target="../theme/theme6.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25.xml"/><Relationship Id="rId2" Type="http://schemas.openxmlformats.org/officeDocument/2006/relationships/slideLayout" Target="../slideLayouts/slideLayout24.xml"/><Relationship Id="rId1" Type="http://schemas.openxmlformats.org/officeDocument/2006/relationships/slideLayout" Target="../slideLayouts/slideLayout23.xml"/><Relationship Id="rId5" Type="http://schemas.openxmlformats.org/officeDocument/2006/relationships/theme" Target="../theme/theme7.xml"/><Relationship Id="rId4" Type="http://schemas.openxmlformats.org/officeDocument/2006/relationships/slideLayout" Target="../slideLayouts/slideLayout26.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27.xml"/></Relationships>
</file>

<file path=ppt/slideMasters/_rels/slideMaster9.xml.rels><?xml version="1.0" encoding="UTF-8" standalone="yes"?>
<Relationships xmlns="http://schemas.openxmlformats.org/package/2006/relationships"><Relationship Id="rId3" Type="http://schemas.openxmlformats.org/officeDocument/2006/relationships/theme" Target="../theme/theme9.xml"/><Relationship Id="rId2" Type="http://schemas.openxmlformats.org/officeDocument/2006/relationships/slideLayout" Target="../slideLayouts/slideLayout29.xml"/><Relationship Id="rId1" Type="http://schemas.openxmlformats.org/officeDocument/2006/relationships/slideLayout" Target="../slideLayouts/slideLayout2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600201"/>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0" y="6356351"/>
            <a:ext cx="2311400" cy="365125"/>
          </a:xfrm>
          <a:prstGeom prst="rect">
            <a:avLst/>
          </a:prstGeom>
        </p:spPr>
        <p:txBody>
          <a:bodyPr vert="horz" lIns="91440" tIns="45720" rIns="91440" bIns="45720" rtlCol="0" anchor="ctr"/>
          <a:lstStyle>
            <a:lvl1pPr algn="l">
              <a:defRPr sz="1300">
                <a:solidFill>
                  <a:schemeClr val="tx1">
                    <a:tint val="75000"/>
                  </a:schemeClr>
                </a:solidFill>
              </a:defRPr>
            </a:lvl1pPr>
          </a:lstStyle>
          <a:p>
            <a:endParaRPr kumimoji="1" lang="ja-JP" altLang="en-US"/>
          </a:p>
        </p:txBody>
      </p:sp>
      <p:sp>
        <p:nvSpPr>
          <p:cNvPr id="5" name="フッター プレースホルダー 4"/>
          <p:cNvSpPr>
            <a:spLocks noGrp="1"/>
          </p:cNvSpPr>
          <p:nvPr>
            <p:ph type="ftr" sz="quarter" idx="3"/>
          </p:nvPr>
        </p:nvSpPr>
        <p:spPr>
          <a:xfrm>
            <a:off x="3384550" y="6356351"/>
            <a:ext cx="3136900" cy="365125"/>
          </a:xfrm>
          <a:prstGeom prst="rect">
            <a:avLst/>
          </a:prstGeom>
        </p:spPr>
        <p:txBody>
          <a:bodyPr vert="horz" lIns="91440" tIns="45720" rIns="91440" bIns="45720" rtlCol="0" anchor="ctr"/>
          <a:lstStyle>
            <a:lvl1pPr algn="ctr">
              <a:defRPr sz="13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99300" y="6356351"/>
            <a:ext cx="2311400" cy="365125"/>
          </a:xfrm>
          <a:prstGeom prst="rect">
            <a:avLst/>
          </a:prstGeom>
        </p:spPr>
        <p:txBody>
          <a:bodyPr vert="horz" lIns="91440" tIns="45720" rIns="91440" bIns="45720" rtlCol="0" anchor="ctr"/>
          <a:lstStyle>
            <a:lvl1pPr algn="r">
              <a:defRPr sz="1300" b="0">
                <a:solidFill>
                  <a:schemeClr val="tx1">
                    <a:tint val="75000"/>
                  </a:schemeClr>
                </a:solidFill>
                <a:latin typeface="ＭＳ ゴシック" panose="020B0609070205080204" pitchFamily="49" charset="-128"/>
                <a:ea typeface="ＭＳ ゴシック" panose="020B0609070205080204" pitchFamily="49" charset="-128"/>
              </a:defRPr>
            </a:lvl1pPr>
          </a:lstStyle>
          <a:p>
            <a:fld id="{9E2A29CB-BA86-48A6-80E1-CB8750A963B5}" type="slidenum">
              <a:rPr lang="ja-JP" altLang="en-US" smtClean="0"/>
              <a:pPr/>
              <a:t>‹#›</a:t>
            </a:fld>
            <a:endParaRPr lang="ja-JP" altLang="en-US" dirty="0"/>
          </a:p>
        </p:txBody>
      </p:sp>
    </p:spTree>
    <p:extLst>
      <p:ext uri="{BB962C8B-B14F-4D97-AF65-F5344CB8AC3E}">
        <p14:creationId xmlns:p14="http://schemas.microsoft.com/office/powerpoint/2010/main" val="1716875374"/>
      </p:ext>
    </p:extLst>
  </p:cSld>
  <p:clrMap bg1="lt1" tx1="dk1" bg2="lt2" tx2="dk2" accent1="accent1" accent2="accent2" accent3="accent3" accent4="accent4" accent5="accent5" accent6="accent6" hlink="hlink" folHlink="folHlink"/>
  <p:sldLayoutIdLst>
    <p:sldLayoutId id="2147483798" r:id="rId1"/>
    <p:sldLayoutId id="2147483799" r:id="rId2"/>
    <p:sldLayoutId id="2147483803" r:id="rId3"/>
    <p:sldLayoutId id="2147483804" r:id="rId4"/>
    <p:sldLayoutId id="2147486272" r:id="rId5"/>
    <p:sldLayoutId id="2147486313" r:id="rId6"/>
  </p:sldLayoutIdLst>
  <p:hf sldNum="0" hdr="0" ftr="0" dt="0"/>
  <p:txStyles>
    <p:titleStyle>
      <a:lvl1pPr algn="ctr" defTabSz="990570" rtl="0" eaLnBrk="1" latinLnBrk="0" hangingPunct="1">
        <a:spcBef>
          <a:spcPct val="0"/>
        </a:spcBef>
        <a:buNone/>
        <a:defRPr kumimoji="1" sz="4767" kern="1200">
          <a:solidFill>
            <a:schemeClr val="tx1"/>
          </a:solidFill>
          <a:latin typeface="+mj-lt"/>
          <a:ea typeface="+mj-ea"/>
          <a:cs typeface="+mj-cs"/>
        </a:defRPr>
      </a:lvl1pPr>
    </p:titleStyle>
    <p:bodyStyle>
      <a:lvl1pPr marL="371464" indent="-371464" algn="l" defTabSz="990570" rtl="0" eaLnBrk="1" latinLnBrk="0" hangingPunct="1">
        <a:spcBef>
          <a:spcPct val="20000"/>
        </a:spcBef>
        <a:buFont typeface="Arial" pitchFamily="34" charset="0"/>
        <a:buChar char="•"/>
        <a:defRPr kumimoji="1" sz="3467" kern="1200">
          <a:solidFill>
            <a:schemeClr val="tx1"/>
          </a:solidFill>
          <a:latin typeface="+mn-lt"/>
          <a:ea typeface="+mn-ea"/>
          <a:cs typeface="+mn-cs"/>
        </a:defRPr>
      </a:lvl1pPr>
      <a:lvl2pPr marL="804838" indent="-309553" algn="l" defTabSz="990570" rtl="0" eaLnBrk="1" latinLnBrk="0" hangingPunct="1">
        <a:spcBef>
          <a:spcPct val="20000"/>
        </a:spcBef>
        <a:buFont typeface="Arial" pitchFamily="34" charset="0"/>
        <a:buChar char="–"/>
        <a:defRPr kumimoji="1" sz="3033" kern="1200">
          <a:solidFill>
            <a:schemeClr val="tx1"/>
          </a:solidFill>
          <a:latin typeface="+mn-lt"/>
          <a:ea typeface="+mn-ea"/>
          <a:cs typeface="+mn-cs"/>
        </a:defRPr>
      </a:lvl2pPr>
      <a:lvl3pPr marL="1238212" indent="-247642" algn="l" defTabSz="990570" rtl="0" eaLnBrk="1" latinLnBrk="0" hangingPunct="1">
        <a:spcBef>
          <a:spcPct val="20000"/>
        </a:spcBef>
        <a:buFont typeface="Arial" pitchFamily="34" charset="0"/>
        <a:buChar char="•"/>
        <a:defRPr kumimoji="1" sz="2600" kern="1200">
          <a:solidFill>
            <a:schemeClr val="tx1"/>
          </a:solidFill>
          <a:latin typeface="+mn-lt"/>
          <a:ea typeface="+mn-ea"/>
          <a:cs typeface="+mn-cs"/>
        </a:defRPr>
      </a:lvl3pPr>
      <a:lvl4pPr marL="1733497"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4pPr>
      <a:lvl5pPr marL="2228781"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5pPr>
      <a:lvl6pPr marL="2724066"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6pPr>
      <a:lvl7pPr marL="3219351"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7pPr>
      <a:lvl8pPr marL="3714636"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8pPr>
      <a:lvl9pPr marL="4209920"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9pPr>
    </p:bodyStyle>
    <p:otherStyle>
      <a:defPPr>
        <a:defRPr lang="ja-JP"/>
      </a:defPPr>
      <a:lvl1pPr marL="0" algn="l" defTabSz="990570" rtl="0" eaLnBrk="1" latinLnBrk="0" hangingPunct="1">
        <a:defRPr kumimoji="1" sz="1950" kern="1200">
          <a:solidFill>
            <a:schemeClr val="tx1"/>
          </a:solidFill>
          <a:latin typeface="+mn-lt"/>
          <a:ea typeface="+mn-ea"/>
          <a:cs typeface="+mn-cs"/>
        </a:defRPr>
      </a:lvl1pPr>
      <a:lvl2pPr marL="495285" algn="l" defTabSz="990570" rtl="0" eaLnBrk="1" latinLnBrk="0" hangingPunct="1">
        <a:defRPr kumimoji="1" sz="1950" kern="1200">
          <a:solidFill>
            <a:schemeClr val="tx1"/>
          </a:solidFill>
          <a:latin typeface="+mn-lt"/>
          <a:ea typeface="+mn-ea"/>
          <a:cs typeface="+mn-cs"/>
        </a:defRPr>
      </a:lvl2pPr>
      <a:lvl3pPr marL="990570" algn="l" defTabSz="990570" rtl="0" eaLnBrk="1" latinLnBrk="0" hangingPunct="1">
        <a:defRPr kumimoji="1" sz="1950" kern="1200">
          <a:solidFill>
            <a:schemeClr val="tx1"/>
          </a:solidFill>
          <a:latin typeface="+mn-lt"/>
          <a:ea typeface="+mn-ea"/>
          <a:cs typeface="+mn-cs"/>
        </a:defRPr>
      </a:lvl3pPr>
      <a:lvl4pPr marL="1485854" algn="l" defTabSz="990570" rtl="0" eaLnBrk="1" latinLnBrk="0" hangingPunct="1">
        <a:defRPr kumimoji="1" sz="1950" kern="1200">
          <a:solidFill>
            <a:schemeClr val="tx1"/>
          </a:solidFill>
          <a:latin typeface="+mn-lt"/>
          <a:ea typeface="+mn-ea"/>
          <a:cs typeface="+mn-cs"/>
        </a:defRPr>
      </a:lvl4pPr>
      <a:lvl5pPr marL="1981139" algn="l" defTabSz="990570" rtl="0" eaLnBrk="1" latinLnBrk="0" hangingPunct="1">
        <a:defRPr kumimoji="1" sz="1950" kern="1200">
          <a:solidFill>
            <a:schemeClr val="tx1"/>
          </a:solidFill>
          <a:latin typeface="+mn-lt"/>
          <a:ea typeface="+mn-ea"/>
          <a:cs typeface="+mn-cs"/>
        </a:defRPr>
      </a:lvl5pPr>
      <a:lvl6pPr marL="2476424" algn="l" defTabSz="990570" rtl="0" eaLnBrk="1" latinLnBrk="0" hangingPunct="1">
        <a:defRPr kumimoji="1" sz="1950" kern="1200">
          <a:solidFill>
            <a:schemeClr val="tx1"/>
          </a:solidFill>
          <a:latin typeface="+mn-lt"/>
          <a:ea typeface="+mn-ea"/>
          <a:cs typeface="+mn-cs"/>
        </a:defRPr>
      </a:lvl6pPr>
      <a:lvl7pPr marL="2971709" algn="l" defTabSz="990570" rtl="0" eaLnBrk="1" latinLnBrk="0" hangingPunct="1">
        <a:defRPr kumimoji="1" sz="1950" kern="1200">
          <a:solidFill>
            <a:schemeClr val="tx1"/>
          </a:solidFill>
          <a:latin typeface="+mn-lt"/>
          <a:ea typeface="+mn-ea"/>
          <a:cs typeface="+mn-cs"/>
        </a:defRPr>
      </a:lvl7pPr>
      <a:lvl8pPr marL="3466993" algn="l" defTabSz="990570" rtl="0" eaLnBrk="1" latinLnBrk="0" hangingPunct="1">
        <a:defRPr kumimoji="1" sz="1950" kern="1200">
          <a:solidFill>
            <a:schemeClr val="tx1"/>
          </a:solidFill>
          <a:latin typeface="+mn-lt"/>
          <a:ea typeface="+mn-ea"/>
          <a:cs typeface="+mn-cs"/>
        </a:defRPr>
      </a:lvl8pPr>
      <a:lvl9pPr marL="3962278" algn="l" defTabSz="990570" rtl="0" eaLnBrk="1" latinLnBrk="0" hangingPunct="1">
        <a:defRPr kumimoji="1" sz="195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9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030468EE-96FB-459A-88DF-12103AB2CC91}" type="datetime1">
              <a:rPr lang="ja-JP" altLang="en-US" smtClean="0">
                <a:solidFill>
                  <a:prstClr val="black">
                    <a:tint val="75000"/>
                  </a:prstClr>
                </a:solidFill>
              </a:rPr>
              <a:pPr>
                <a:defRPr/>
              </a:pPr>
              <a:t>2022/3/4</a:t>
            </a:fld>
            <a:endParaRPr lang="ja-JP" altLang="en-US" dirty="0">
              <a:solidFill>
                <a:prstClr val="black">
                  <a:tint val="75000"/>
                </a:prstClr>
              </a:solidFill>
            </a:endParaRPr>
          </a:p>
        </p:txBody>
      </p:sp>
      <p:sp>
        <p:nvSpPr>
          <p:cNvPr id="5" name="Footer Placeholder 4"/>
          <p:cNvSpPr>
            <a:spLocks noGrp="1"/>
          </p:cNvSpPr>
          <p:nvPr>
            <p:ph type="ftr" sz="quarter" idx="3"/>
          </p:nvPr>
        </p:nvSpPr>
        <p:spPr>
          <a:xfrm>
            <a:off x="3281369" y="635639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ja-JP" altLang="en-US" dirty="0">
              <a:solidFill>
                <a:prstClr val="black">
                  <a:tint val="75000"/>
                </a:prstClr>
              </a:solidFill>
            </a:endParaRPr>
          </a:p>
        </p:txBody>
      </p:sp>
      <p:sp>
        <p:nvSpPr>
          <p:cNvPr id="6" name="Slide Number Placeholder 5"/>
          <p:cNvSpPr>
            <a:spLocks noGrp="1"/>
          </p:cNvSpPr>
          <p:nvPr>
            <p:ph type="sldNum" sz="quarter" idx="4"/>
          </p:nvPr>
        </p:nvSpPr>
        <p:spPr>
          <a:xfrm>
            <a:off x="7677150" y="6492913"/>
            <a:ext cx="2228850" cy="365125"/>
          </a:xfrm>
          <a:prstGeom prst="rect">
            <a:avLst/>
          </a:prstGeom>
        </p:spPr>
        <p:txBody>
          <a:bodyPr vert="horz" lIns="91440" tIns="45720" rIns="91440" bIns="45720" rtlCol="0" anchor="ctr"/>
          <a:lstStyle>
            <a:lvl1pPr algn="r">
              <a:defRPr sz="1600" b="1">
                <a:solidFill>
                  <a:schemeClr val="tx1"/>
                </a:solidFill>
              </a:defRPr>
            </a:lvl1p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3339284319"/>
      </p:ext>
    </p:extLst>
  </p:cSld>
  <p:clrMap bg1="lt1" tx1="dk1" bg2="lt2" tx2="dk2" accent1="accent1" accent2="accent2" accent3="accent3" accent4="accent4" accent5="accent5" accent6="accent6" hlink="hlink" folHlink="folHlink"/>
  <p:sldLayoutIdLst>
    <p:sldLayoutId id="2147486315" r:id="rId1"/>
    <p:sldLayoutId id="2147486326" r:id="rId2"/>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122" name="タイトル プレースホルダー 1"/>
          <p:cNvSpPr>
            <a:spLocks noGrp="1"/>
          </p:cNvSpPr>
          <p:nvPr>
            <p:ph type="title"/>
          </p:nvPr>
        </p:nvSpPr>
        <p:spPr bwMode="auto">
          <a:xfrm>
            <a:off x="495300" y="274638"/>
            <a:ext cx="891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a:t>マスター タイトルの書式設定</a:t>
            </a:r>
          </a:p>
        </p:txBody>
      </p:sp>
      <p:sp>
        <p:nvSpPr>
          <p:cNvPr id="5123" name="テキスト プレースホルダー 2"/>
          <p:cNvSpPr>
            <a:spLocks noGrp="1"/>
          </p:cNvSpPr>
          <p:nvPr>
            <p:ph type="body" idx="1"/>
          </p:nvPr>
        </p:nvSpPr>
        <p:spPr bwMode="auto">
          <a:xfrm>
            <a:off x="495300" y="1600206"/>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2"/>
          </p:nvPr>
        </p:nvSpPr>
        <p:spPr>
          <a:xfrm>
            <a:off x="495300" y="6358271"/>
            <a:ext cx="2311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ＭＳ Ｐゴシック"/>
              </a:defRPr>
            </a:lvl1pPr>
          </a:lstStyle>
          <a:p>
            <a:pPr>
              <a:defRPr/>
            </a:pPr>
            <a:endParaRPr lang="ja-JP" altLang="en-US"/>
          </a:p>
        </p:txBody>
      </p:sp>
      <p:sp>
        <p:nvSpPr>
          <p:cNvPr id="5" name="フッター プレースホルダー 4"/>
          <p:cNvSpPr>
            <a:spLocks noGrp="1"/>
          </p:cNvSpPr>
          <p:nvPr>
            <p:ph type="ftr" sz="quarter" idx="3"/>
          </p:nvPr>
        </p:nvSpPr>
        <p:spPr>
          <a:xfrm>
            <a:off x="3384550" y="6358271"/>
            <a:ext cx="31369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ＭＳ Ｐゴシック"/>
              </a:defRPr>
            </a:lvl1pPr>
          </a:lstStyle>
          <a:p>
            <a:pPr>
              <a:defRPr/>
            </a:pPr>
            <a:endParaRPr lang="ja-JP" altLang="en-US"/>
          </a:p>
        </p:txBody>
      </p:sp>
      <p:sp>
        <p:nvSpPr>
          <p:cNvPr id="6" name="Slide Number Placeholder 5">
            <a:extLst>
              <a:ext uri="{FF2B5EF4-FFF2-40B4-BE49-F238E27FC236}">
                <a16:creationId xmlns:a16="http://schemas.microsoft.com/office/drawing/2014/main" id="{010931D3-BED5-47D9-8F31-724DB2FA4F94}"/>
              </a:ext>
            </a:extLst>
          </p:cNvPr>
          <p:cNvSpPr>
            <a:spLocks noGrp="1"/>
          </p:cNvSpPr>
          <p:nvPr>
            <p:ph type="sldNum" sz="quarter" idx="4"/>
          </p:nvPr>
        </p:nvSpPr>
        <p:spPr>
          <a:xfrm>
            <a:off x="7677150" y="6492893"/>
            <a:ext cx="2228850" cy="365125"/>
          </a:xfrm>
          <a:prstGeom prst="rect">
            <a:avLst/>
          </a:prstGeom>
        </p:spPr>
        <p:txBody>
          <a:bodyPr/>
          <a:lstStyle>
            <a:lvl1pPr algn="r">
              <a:defRPr sz="1300">
                <a:latin typeface="ＭＳ ゴシック" panose="020B0609070205080204" pitchFamily="49" charset="-128"/>
                <a:ea typeface="ＭＳ ゴシック" panose="020B0609070205080204" pitchFamily="49" charset="-128"/>
              </a:defRPr>
            </a:lvl1p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2550785322"/>
      </p:ext>
    </p:extLst>
  </p:cSld>
  <p:clrMap bg1="lt1" tx1="dk1" bg2="lt2" tx2="dk2" accent1="accent1" accent2="accent2" accent3="accent3" accent4="accent4" accent5="accent5" accent6="accent6" hlink="hlink" folHlink="folHlink"/>
  <p:sldLayoutIdLst>
    <p:sldLayoutId id="2147486328" r:id="rId1"/>
  </p:sldLayoutIdLst>
  <p:hf sldNum="0" hdr="0" ftr="0" dt="0"/>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109"/>
            <a:r>
              <a:rPr lang="ja-JP" altLang="en-US"/>
              <a:t>マスター タイトルの書式設定</a:t>
            </a:r>
            <a:endParaRPr lang="en-US" dirty="0"/>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dirty="0"/>
              <a:t>マスター テキストの書式設定</a:t>
            </a:r>
          </a:p>
          <a:p>
            <a:pPr lvl="1"/>
            <a:r>
              <a:rPr lang="ja-JP" altLang="en-US" dirty="0"/>
              <a:t>第 </a:t>
            </a:r>
            <a:r>
              <a:rPr lang="en-US" altLang="ja-JP" dirty="0"/>
              <a:t>2 </a:t>
            </a:r>
            <a:r>
              <a:rPr lang="ja-JP" altLang="en-US" dirty="0"/>
              <a:t>レベル</a:t>
            </a:r>
          </a:p>
          <a:p>
            <a:pPr lvl="2"/>
            <a:r>
              <a:rPr lang="ja-JP" altLang="en-US" dirty="0"/>
              <a:t>第 </a:t>
            </a:r>
            <a:r>
              <a:rPr lang="en-US" altLang="ja-JP" dirty="0"/>
              <a:t>3 </a:t>
            </a:r>
            <a:r>
              <a:rPr lang="ja-JP" altLang="en-US" dirty="0"/>
              <a:t>レベル</a:t>
            </a:r>
          </a:p>
          <a:p>
            <a:pPr lvl="3"/>
            <a:r>
              <a:rPr lang="ja-JP" altLang="en-US" dirty="0"/>
              <a:t>第 </a:t>
            </a:r>
            <a:r>
              <a:rPr lang="en-US" altLang="ja-JP" dirty="0"/>
              <a:t>4 </a:t>
            </a:r>
            <a:r>
              <a:rPr lang="ja-JP" altLang="en-US" dirty="0"/>
              <a:t>レベル</a:t>
            </a:r>
          </a:p>
          <a:p>
            <a:pPr lvl="4"/>
            <a:r>
              <a:rPr lang="ja-JP" altLang="en-US" dirty="0"/>
              <a:t>第 </a:t>
            </a:r>
            <a:r>
              <a:rPr lang="en-US" altLang="ja-JP" dirty="0"/>
              <a:t>5 </a:t>
            </a:r>
            <a:r>
              <a:rPr lang="ja-JP" altLang="en-US" dirty="0"/>
              <a:t>レベル</a:t>
            </a:r>
            <a:endParaRPr lang="en-US" dirty="0"/>
          </a:p>
        </p:txBody>
      </p:sp>
      <p:sp>
        <p:nvSpPr>
          <p:cNvPr id="4" name="Date Placeholder 3"/>
          <p:cNvSpPr>
            <a:spLocks noGrp="1"/>
          </p:cNvSpPr>
          <p:nvPr>
            <p:ph type="dt" sz="half" idx="2"/>
          </p:nvPr>
        </p:nvSpPr>
        <p:spPr>
          <a:xfrm>
            <a:off x="7306040" y="427036"/>
            <a:ext cx="2228850" cy="365125"/>
          </a:xfrm>
          <a:prstGeom prst="rect">
            <a:avLst/>
          </a:prstGeom>
        </p:spPr>
        <p:txBody>
          <a:bodyPr vert="horz" lIns="0" tIns="0" rIns="0" bIns="0" rtlCol="0" anchor="ctr"/>
          <a:lstStyle>
            <a:lvl1pPr algn="r">
              <a:defRPr sz="1200">
                <a:solidFill>
                  <a:schemeClr val="bg1"/>
                </a:solidFill>
              </a:defRPr>
            </a:lvl1pPr>
          </a:lstStyle>
          <a:p>
            <a:endParaRPr lang="en-US" dirty="0"/>
          </a:p>
        </p:txBody>
      </p:sp>
      <p:sp>
        <p:nvSpPr>
          <p:cNvPr id="5" name="Footer Placeholder 4"/>
          <p:cNvSpPr>
            <a:spLocks noGrp="1"/>
          </p:cNvSpPr>
          <p:nvPr>
            <p:ph type="ftr" sz="quarter" idx="3"/>
          </p:nvPr>
        </p:nvSpPr>
        <p:spPr>
          <a:xfrm>
            <a:off x="5146229" y="6551318"/>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dirty="0"/>
          </a:p>
        </p:txBody>
      </p:sp>
      <p:sp>
        <p:nvSpPr>
          <p:cNvPr id="6" name="Slide Number Placeholder 5"/>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254230092"/>
      </p:ext>
    </p:extLst>
  </p:cSld>
  <p:clrMap bg1="lt1" tx1="dk1" bg2="lt2" tx2="dk2" accent1="accent1" accent2="accent2" accent3="accent3" accent4="accent4" accent5="accent5" accent6="accent6" hlink="hlink" folHlink="folHlink"/>
  <p:sldLayoutIdLst>
    <p:sldLayoutId id="2147486330" r:id="rId1"/>
  </p:sldLayoutIdLst>
  <p:hf hdr="0" ftr="0" dt="0"/>
  <p:txStyles>
    <p:titleStyle>
      <a:lvl1pPr algn="l" defTabSz="914217"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39" indent="-180939" algn="l" defTabSz="914217"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17" indent="-176178" algn="l" defTabSz="914217"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6938" indent="-180939" algn="l" defTabSz="914217"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7876" indent="-180939" algn="l" defTabSz="914217"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053" indent="-176178" algn="l" defTabSz="914217"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097" indent="-228554" algn="l" defTabSz="914217"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206" indent="-228554" algn="l" defTabSz="914217"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8314" indent="-228554" algn="l" defTabSz="914217"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5423" indent="-228554" algn="l" defTabSz="914217"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217" rtl="0" eaLnBrk="1" latinLnBrk="0" hangingPunct="1">
        <a:defRPr kumimoji="1" sz="1800" kern="1200">
          <a:solidFill>
            <a:schemeClr val="tx1"/>
          </a:solidFill>
          <a:latin typeface="+mn-lt"/>
          <a:ea typeface="+mn-ea"/>
          <a:cs typeface="+mn-cs"/>
        </a:defRPr>
      </a:lvl1pPr>
      <a:lvl2pPr marL="457109" algn="l" defTabSz="914217" rtl="0" eaLnBrk="1" latinLnBrk="0" hangingPunct="1">
        <a:defRPr kumimoji="1" sz="1800" kern="1200">
          <a:solidFill>
            <a:schemeClr val="tx1"/>
          </a:solidFill>
          <a:latin typeface="+mn-lt"/>
          <a:ea typeface="+mn-ea"/>
          <a:cs typeface="+mn-cs"/>
        </a:defRPr>
      </a:lvl2pPr>
      <a:lvl3pPr marL="914217" algn="l" defTabSz="914217" rtl="0" eaLnBrk="1" latinLnBrk="0" hangingPunct="1">
        <a:defRPr kumimoji="1" sz="1800" kern="1200">
          <a:solidFill>
            <a:schemeClr val="tx1"/>
          </a:solidFill>
          <a:latin typeface="+mn-lt"/>
          <a:ea typeface="+mn-ea"/>
          <a:cs typeface="+mn-cs"/>
        </a:defRPr>
      </a:lvl3pPr>
      <a:lvl4pPr marL="1371326" algn="l" defTabSz="914217" rtl="0" eaLnBrk="1" latinLnBrk="0" hangingPunct="1">
        <a:defRPr kumimoji="1" sz="1800" kern="1200">
          <a:solidFill>
            <a:schemeClr val="tx1"/>
          </a:solidFill>
          <a:latin typeface="+mn-lt"/>
          <a:ea typeface="+mn-ea"/>
          <a:cs typeface="+mn-cs"/>
        </a:defRPr>
      </a:lvl4pPr>
      <a:lvl5pPr marL="1828434" algn="l" defTabSz="914217" rtl="0" eaLnBrk="1" latinLnBrk="0" hangingPunct="1">
        <a:defRPr kumimoji="1" sz="1800" kern="1200">
          <a:solidFill>
            <a:schemeClr val="tx1"/>
          </a:solidFill>
          <a:latin typeface="+mn-lt"/>
          <a:ea typeface="+mn-ea"/>
          <a:cs typeface="+mn-cs"/>
        </a:defRPr>
      </a:lvl5pPr>
      <a:lvl6pPr marL="2285543" algn="l" defTabSz="914217" rtl="0" eaLnBrk="1" latinLnBrk="0" hangingPunct="1">
        <a:defRPr kumimoji="1" sz="1800" kern="1200">
          <a:solidFill>
            <a:schemeClr val="tx1"/>
          </a:solidFill>
          <a:latin typeface="+mn-lt"/>
          <a:ea typeface="+mn-ea"/>
          <a:cs typeface="+mn-cs"/>
        </a:defRPr>
      </a:lvl6pPr>
      <a:lvl7pPr marL="2742651" algn="l" defTabSz="914217" rtl="0" eaLnBrk="1" latinLnBrk="0" hangingPunct="1">
        <a:defRPr kumimoji="1" sz="1800" kern="1200">
          <a:solidFill>
            <a:schemeClr val="tx1"/>
          </a:solidFill>
          <a:latin typeface="+mn-lt"/>
          <a:ea typeface="+mn-ea"/>
          <a:cs typeface="+mn-cs"/>
        </a:defRPr>
      </a:lvl7pPr>
      <a:lvl8pPr marL="3199760" algn="l" defTabSz="914217" rtl="0" eaLnBrk="1" latinLnBrk="0" hangingPunct="1">
        <a:defRPr kumimoji="1" sz="1800" kern="1200">
          <a:solidFill>
            <a:schemeClr val="tx1"/>
          </a:solidFill>
          <a:latin typeface="+mn-lt"/>
          <a:ea typeface="+mn-ea"/>
          <a:cs typeface="+mn-cs"/>
        </a:defRPr>
      </a:lvl8pPr>
      <a:lvl9pPr marL="3656868" algn="l" defTabSz="914217"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6971"/>
            <a:r>
              <a:rPr lang="ja-JP" altLang="en-US"/>
              <a:t>マスター タイトルの書式設定</a:t>
            </a:r>
            <a:endParaRPr lang="en-US" dirty="0"/>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dirty="0"/>
              <a:t>マスター テキストの書式設定</a:t>
            </a:r>
          </a:p>
          <a:p>
            <a:pPr lvl="1"/>
            <a:r>
              <a:rPr lang="ja-JP" altLang="en-US" dirty="0"/>
              <a:t>第 </a:t>
            </a:r>
            <a:r>
              <a:rPr lang="en-US" altLang="ja-JP" dirty="0"/>
              <a:t>2 </a:t>
            </a:r>
            <a:r>
              <a:rPr lang="ja-JP" altLang="en-US" dirty="0"/>
              <a:t>レベル</a:t>
            </a:r>
          </a:p>
          <a:p>
            <a:pPr lvl="2"/>
            <a:r>
              <a:rPr lang="ja-JP" altLang="en-US" dirty="0"/>
              <a:t>第 </a:t>
            </a:r>
            <a:r>
              <a:rPr lang="en-US" altLang="ja-JP" dirty="0"/>
              <a:t>3 </a:t>
            </a:r>
            <a:r>
              <a:rPr lang="ja-JP" altLang="en-US" dirty="0"/>
              <a:t>レベル</a:t>
            </a:r>
          </a:p>
          <a:p>
            <a:pPr lvl="3"/>
            <a:r>
              <a:rPr lang="ja-JP" altLang="en-US" dirty="0"/>
              <a:t>第 </a:t>
            </a:r>
            <a:r>
              <a:rPr lang="en-US" altLang="ja-JP" dirty="0"/>
              <a:t>4 </a:t>
            </a:r>
            <a:r>
              <a:rPr lang="ja-JP" altLang="en-US" dirty="0"/>
              <a:t>レベル</a:t>
            </a:r>
          </a:p>
          <a:p>
            <a:pPr lvl="4"/>
            <a:r>
              <a:rPr lang="ja-JP" altLang="en-US" dirty="0"/>
              <a:t>第 </a:t>
            </a:r>
            <a:r>
              <a:rPr lang="en-US" altLang="ja-JP" dirty="0"/>
              <a:t>5 </a:t>
            </a:r>
            <a:r>
              <a:rPr lang="ja-JP" altLang="en-US" dirty="0"/>
              <a:t>レベル</a:t>
            </a:r>
            <a:endParaRPr lang="en-US" dirty="0"/>
          </a:p>
        </p:txBody>
      </p:sp>
      <p:sp>
        <p:nvSpPr>
          <p:cNvPr id="4" name="Date Placeholder 3"/>
          <p:cNvSpPr>
            <a:spLocks noGrp="1"/>
          </p:cNvSpPr>
          <p:nvPr>
            <p:ph type="dt" sz="half" idx="2"/>
          </p:nvPr>
        </p:nvSpPr>
        <p:spPr>
          <a:xfrm>
            <a:off x="7306041" y="427036"/>
            <a:ext cx="2228850" cy="365125"/>
          </a:xfrm>
          <a:prstGeom prst="rect">
            <a:avLst/>
          </a:prstGeom>
        </p:spPr>
        <p:txBody>
          <a:bodyPr vert="horz" lIns="0" tIns="0" rIns="0" bIns="0" rtlCol="0" anchor="ctr"/>
          <a:lstStyle>
            <a:lvl1pPr algn="r">
              <a:defRPr sz="1199">
                <a:solidFill>
                  <a:schemeClr val="bg1"/>
                </a:solidFill>
              </a:defRPr>
            </a:lvl1pPr>
          </a:lstStyle>
          <a:p>
            <a:endParaRPr lang="en-US" dirty="0"/>
          </a:p>
        </p:txBody>
      </p:sp>
      <p:sp>
        <p:nvSpPr>
          <p:cNvPr id="5" name="Footer Placeholder 4"/>
          <p:cNvSpPr>
            <a:spLocks noGrp="1"/>
          </p:cNvSpPr>
          <p:nvPr>
            <p:ph type="ftr" sz="quarter" idx="3"/>
          </p:nvPr>
        </p:nvSpPr>
        <p:spPr>
          <a:xfrm>
            <a:off x="5146229" y="6551318"/>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dirty="0"/>
          </a:p>
        </p:txBody>
      </p:sp>
      <p:sp>
        <p:nvSpPr>
          <p:cNvPr id="6" name="Slide Number Placeholder 5"/>
          <p:cNvSpPr>
            <a:spLocks noGrp="1"/>
          </p:cNvSpPr>
          <p:nvPr>
            <p:ph type="sldNum" sz="quarter" idx="4"/>
          </p:nvPr>
        </p:nvSpPr>
        <p:spPr>
          <a:xfrm>
            <a:off x="8915315" y="6536160"/>
            <a:ext cx="630513" cy="278421"/>
          </a:xfrm>
          <a:prstGeom prst="rect">
            <a:avLst/>
          </a:prstGeom>
        </p:spPr>
        <p:txBody>
          <a:bodyPr vert="horz" lIns="0" tIns="0" rIns="0" bIns="0" rtlCol="0" anchor="t"/>
          <a:lstStyle>
            <a:lvl1pPr algn="r">
              <a:defRPr sz="1300" b="0">
                <a:solidFill>
                  <a:schemeClr val="tx1"/>
                </a:solidFill>
                <a:latin typeface="ＭＳ ゴシック" panose="020B0609070205080204" pitchFamily="49" charset="-128"/>
                <a:ea typeface="ＭＳ ゴシック" panose="020B0609070205080204" pitchFamily="49" charset="-128"/>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2702527597"/>
      </p:ext>
    </p:extLst>
  </p:cSld>
  <p:clrMap bg1="lt1" tx1="dk1" bg2="lt2" tx2="dk2" accent1="accent1" accent2="accent2" accent3="accent3" accent4="accent4" accent5="accent5" accent6="accent6" hlink="hlink" folHlink="folHlink"/>
  <p:sldLayoutIdLst>
    <p:sldLayoutId id="2147486121" r:id="rId1"/>
  </p:sldLayoutIdLst>
  <p:hf sldNum="0" hdr="0" ftr="0" dt="0"/>
  <p:txStyles>
    <p:titleStyle>
      <a:lvl1pPr algn="l" defTabSz="913943" rtl="0" eaLnBrk="1" latinLnBrk="0" hangingPunct="1">
        <a:lnSpc>
          <a:spcPct val="90000"/>
        </a:lnSpc>
        <a:spcBef>
          <a:spcPct val="0"/>
        </a:spcBef>
        <a:buNone/>
        <a:defRPr kumimoji="1" lang="en-US" altLang="en-US" sz="1813"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885" indent="-180885" algn="l" defTabSz="913943" rtl="0" eaLnBrk="1" latinLnBrk="0" hangingPunct="1">
        <a:lnSpc>
          <a:spcPct val="130000"/>
        </a:lnSpc>
        <a:spcBef>
          <a:spcPts val="999"/>
        </a:spcBef>
        <a:spcAft>
          <a:spcPts val="800"/>
        </a:spcAft>
        <a:buClr>
          <a:schemeClr val="tx2"/>
        </a:buClr>
        <a:buFont typeface="Arial" panose="020B0604020202020204" pitchFamily="34" charset="0"/>
        <a:buChar char="•"/>
        <a:defRPr kumimoji="1" sz="1399" b="0" i="0" kern="1200">
          <a:solidFill>
            <a:schemeClr val="tx1"/>
          </a:solidFill>
          <a:latin typeface="Meiryo" panose="020B0604030504040204" pitchFamily="34" charset="-128"/>
          <a:ea typeface="Meiryo" panose="020B0604030504040204" pitchFamily="34" charset="-128"/>
          <a:cs typeface="+mn-cs"/>
        </a:defRPr>
      </a:lvl1pPr>
      <a:lvl2pPr marL="357009" indent="-176125" algn="l" defTabSz="913943" rtl="0" eaLnBrk="1" latinLnBrk="0" hangingPunct="1">
        <a:lnSpc>
          <a:spcPct val="130000"/>
        </a:lnSpc>
        <a:spcBef>
          <a:spcPts val="500"/>
        </a:spcBef>
        <a:spcAft>
          <a:spcPts val="800"/>
        </a:spcAft>
        <a:buClr>
          <a:schemeClr val="tx2"/>
        </a:buClr>
        <a:buFont typeface="Arial" panose="020B0604020202020204" pitchFamily="34" charset="0"/>
        <a:buChar char="•"/>
        <a:defRPr kumimoji="1" sz="1399" b="0" i="0" kern="1200">
          <a:solidFill>
            <a:schemeClr val="tx1"/>
          </a:solidFill>
          <a:latin typeface="Meiryo" panose="020B0604030504040204" pitchFamily="34" charset="-128"/>
          <a:ea typeface="Meiryo" panose="020B0604030504040204" pitchFamily="34" charset="-128"/>
          <a:cs typeface="+mn-cs"/>
        </a:defRPr>
      </a:lvl2pPr>
      <a:lvl3pPr marL="626749" indent="-180885" algn="l" defTabSz="913943" rtl="0" eaLnBrk="1" latinLnBrk="0" hangingPunct="1">
        <a:lnSpc>
          <a:spcPct val="130000"/>
        </a:lnSpc>
        <a:spcBef>
          <a:spcPts val="500"/>
        </a:spcBef>
        <a:spcAft>
          <a:spcPts val="800"/>
        </a:spcAft>
        <a:buClr>
          <a:schemeClr val="tx2"/>
        </a:buClr>
        <a:buFont typeface="Arial" panose="020B0604020202020204" pitchFamily="34" charset="0"/>
        <a:buChar char="•"/>
        <a:defRPr kumimoji="1" sz="1399" b="0" i="0" kern="1200">
          <a:solidFill>
            <a:schemeClr val="tx1"/>
          </a:solidFill>
          <a:latin typeface="Meiryo" panose="020B0604030504040204" pitchFamily="34" charset="-128"/>
          <a:ea typeface="Meiryo" panose="020B0604030504040204" pitchFamily="34" charset="-128"/>
          <a:cs typeface="+mn-cs"/>
        </a:defRPr>
      </a:lvl3pPr>
      <a:lvl4pPr marL="807634" indent="-180885" algn="l" defTabSz="913943" rtl="0" eaLnBrk="1" latinLnBrk="0" hangingPunct="1">
        <a:lnSpc>
          <a:spcPct val="130000"/>
        </a:lnSpc>
        <a:spcBef>
          <a:spcPts val="500"/>
        </a:spcBef>
        <a:spcAft>
          <a:spcPts val="800"/>
        </a:spcAft>
        <a:buClr>
          <a:schemeClr val="tx2"/>
        </a:buClr>
        <a:buFont typeface="Arial" panose="020B0604020202020204" pitchFamily="34" charset="0"/>
        <a:buChar char="•"/>
        <a:defRPr kumimoji="1" sz="1399" b="0" i="0" kern="1200">
          <a:solidFill>
            <a:schemeClr val="tx1"/>
          </a:solidFill>
          <a:latin typeface="Meiryo" panose="020B0604030504040204" pitchFamily="34" charset="-128"/>
          <a:ea typeface="Meiryo" panose="020B0604030504040204" pitchFamily="34" charset="-128"/>
          <a:cs typeface="+mn-cs"/>
        </a:defRPr>
      </a:lvl4pPr>
      <a:lvl5pPr marL="983758" indent="-176125" algn="l" defTabSz="913943" rtl="0" eaLnBrk="1" latinLnBrk="0" hangingPunct="1">
        <a:lnSpc>
          <a:spcPct val="130000"/>
        </a:lnSpc>
        <a:spcBef>
          <a:spcPts val="500"/>
        </a:spcBef>
        <a:spcAft>
          <a:spcPts val="800"/>
        </a:spcAft>
        <a:buClr>
          <a:schemeClr val="tx2"/>
        </a:buClr>
        <a:buFont typeface="Arial" panose="020B0604020202020204" pitchFamily="34" charset="0"/>
        <a:buChar char="•"/>
        <a:defRPr kumimoji="1" sz="1399" b="0" i="0" kern="1200">
          <a:solidFill>
            <a:schemeClr val="tx1"/>
          </a:solidFill>
          <a:latin typeface="Meiryo" panose="020B0604030504040204" pitchFamily="34" charset="-128"/>
          <a:ea typeface="Meiryo" panose="020B0604030504040204" pitchFamily="34" charset="-128"/>
          <a:cs typeface="+mn-cs"/>
        </a:defRPr>
      </a:lvl5pPr>
      <a:lvl6pPr marL="2513343" indent="-228486" algn="l" defTabSz="913943" rtl="0" eaLnBrk="1" latinLnBrk="0" hangingPunct="1">
        <a:lnSpc>
          <a:spcPct val="90000"/>
        </a:lnSpc>
        <a:spcBef>
          <a:spcPts val="500"/>
        </a:spcBef>
        <a:buFont typeface="Arial" panose="020B0604020202020204" pitchFamily="34" charset="0"/>
        <a:buChar char="•"/>
        <a:defRPr kumimoji="1" sz="1799" kern="1200">
          <a:solidFill>
            <a:schemeClr val="tx1"/>
          </a:solidFill>
          <a:latin typeface="+mn-lt"/>
          <a:ea typeface="+mn-ea"/>
          <a:cs typeface="+mn-cs"/>
        </a:defRPr>
      </a:lvl6pPr>
      <a:lvl7pPr marL="2970314" indent="-228486" algn="l" defTabSz="913943" rtl="0" eaLnBrk="1" latinLnBrk="0" hangingPunct="1">
        <a:lnSpc>
          <a:spcPct val="90000"/>
        </a:lnSpc>
        <a:spcBef>
          <a:spcPts val="500"/>
        </a:spcBef>
        <a:buFont typeface="Arial" panose="020B0604020202020204" pitchFamily="34" charset="0"/>
        <a:buChar char="•"/>
        <a:defRPr kumimoji="1" sz="1799" kern="1200">
          <a:solidFill>
            <a:schemeClr val="tx1"/>
          </a:solidFill>
          <a:latin typeface="+mn-lt"/>
          <a:ea typeface="+mn-ea"/>
          <a:cs typeface="+mn-cs"/>
        </a:defRPr>
      </a:lvl7pPr>
      <a:lvl8pPr marL="3427286" indent="-228486" algn="l" defTabSz="913943" rtl="0" eaLnBrk="1" latinLnBrk="0" hangingPunct="1">
        <a:lnSpc>
          <a:spcPct val="90000"/>
        </a:lnSpc>
        <a:spcBef>
          <a:spcPts val="500"/>
        </a:spcBef>
        <a:buFont typeface="Arial" panose="020B0604020202020204" pitchFamily="34" charset="0"/>
        <a:buChar char="•"/>
        <a:defRPr kumimoji="1" sz="1799" kern="1200">
          <a:solidFill>
            <a:schemeClr val="tx1"/>
          </a:solidFill>
          <a:latin typeface="+mn-lt"/>
          <a:ea typeface="+mn-ea"/>
          <a:cs typeface="+mn-cs"/>
        </a:defRPr>
      </a:lvl8pPr>
      <a:lvl9pPr marL="3884257" indent="-228486" algn="l" defTabSz="913943" rtl="0" eaLnBrk="1" latinLnBrk="0" hangingPunct="1">
        <a:lnSpc>
          <a:spcPct val="90000"/>
        </a:lnSpc>
        <a:spcBef>
          <a:spcPts val="500"/>
        </a:spcBef>
        <a:buFont typeface="Arial" panose="020B0604020202020204" pitchFamily="34" charset="0"/>
        <a:buChar char="•"/>
        <a:defRPr kumimoji="1" sz="1799" kern="1200">
          <a:solidFill>
            <a:schemeClr val="tx1"/>
          </a:solidFill>
          <a:latin typeface="+mn-lt"/>
          <a:ea typeface="+mn-ea"/>
          <a:cs typeface="+mn-cs"/>
        </a:defRPr>
      </a:lvl9pPr>
    </p:bodyStyle>
    <p:otherStyle>
      <a:defPPr>
        <a:defRPr lang="en-US"/>
      </a:defPPr>
      <a:lvl1pPr marL="0" algn="l" defTabSz="913943" rtl="0" eaLnBrk="1" latinLnBrk="0" hangingPunct="1">
        <a:defRPr kumimoji="1" sz="1799" kern="1200">
          <a:solidFill>
            <a:schemeClr val="tx1"/>
          </a:solidFill>
          <a:latin typeface="+mn-lt"/>
          <a:ea typeface="+mn-ea"/>
          <a:cs typeface="+mn-cs"/>
        </a:defRPr>
      </a:lvl1pPr>
      <a:lvl2pPr marL="456971" algn="l" defTabSz="913943" rtl="0" eaLnBrk="1" latinLnBrk="0" hangingPunct="1">
        <a:defRPr kumimoji="1" sz="1799" kern="1200">
          <a:solidFill>
            <a:schemeClr val="tx1"/>
          </a:solidFill>
          <a:latin typeface="+mn-lt"/>
          <a:ea typeface="+mn-ea"/>
          <a:cs typeface="+mn-cs"/>
        </a:defRPr>
      </a:lvl2pPr>
      <a:lvl3pPr marL="913943" algn="l" defTabSz="913943" rtl="0" eaLnBrk="1" latinLnBrk="0" hangingPunct="1">
        <a:defRPr kumimoji="1" sz="1799" kern="1200">
          <a:solidFill>
            <a:schemeClr val="tx1"/>
          </a:solidFill>
          <a:latin typeface="+mn-lt"/>
          <a:ea typeface="+mn-ea"/>
          <a:cs typeface="+mn-cs"/>
        </a:defRPr>
      </a:lvl3pPr>
      <a:lvl4pPr marL="1370914" algn="l" defTabSz="913943" rtl="0" eaLnBrk="1" latinLnBrk="0" hangingPunct="1">
        <a:defRPr kumimoji="1" sz="1799" kern="1200">
          <a:solidFill>
            <a:schemeClr val="tx1"/>
          </a:solidFill>
          <a:latin typeface="+mn-lt"/>
          <a:ea typeface="+mn-ea"/>
          <a:cs typeface="+mn-cs"/>
        </a:defRPr>
      </a:lvl4pPr>
      <a:lvl5pPr marL="1827886" algn="l" defTabSz="913943" rtl="0" eaLnBrk="1" latinLnBrk="0" hangingPunct="1">
        <a:defRPr kumimoji="1" sz="1799" kern="1200">
          <a:solidFill>
            <a:schemeClr val="tx1"/>
          </a:solidFill>
          <a:latin typeface="+mn-lt"/>
          <a:ea typeface="+mn-ea"/>
          <a:cs typeface="+mn-cs"/>
        </a:defRPr>
      </a:lvl5pPr>
      <a:lvl6pPr marL="2284857" algn="l" defTabSz="913943" rtl="0" eaLnBrk="1" latinLnBrk="0" hangingPunct="1">
        <a:defRPr kumimoji="1" sz="1799" kern="1200">
          <a:solidFill>
            <a:schemeClr val="tx1"/>
          </a:solidFill>
          <a:latin typeface="+mn-lt"/>
          <a:ea typeface="+mn-ea"/>
          <a:cs typeface="+mn-cs"/>
        </a:defRPr>
      </a:lvl6pPr>
      <a:lvl7pPr marL="2741828" algn="l" defTabSz="913943" rtl="0" eaLnBrk="1" latinLnBrk="0" hangingPunct="1">
        <a:defRPr kumimoji="1" sz="1799" kern="1200">
          <a:solidFill>
            <a:schemeClr val="tx1"/>
          </a:solidFill>
          <a:latin typeface="+mn-lt"/>
          <a:ea typeface="+mn-ea"/>
          <a:cs typeface="+mn-cs"/>
        </a:defRPr>
      </a:lvl7pPr>
      <a:lvl8pPr marL="3198800" algn="l" defTabSz="913943" rtl="0" eaLnBrk="1" latinLnBrk="0" hangingPunct="1">
        <a:defRPr kumimoji="1" sz="1799" kern="1200">
          <a:solidFill>
            <a:schemeClr val="tx1"/>
          </a:solidFill>
          <a:latin typeface="+mn-lt"/>
          <a:ea typeface="+mn-ea"/>
          <a:cs typeface="+mn-cs"/>
        </a:defRPr>
      </a:lvl8pPr>
      <a:lvl9pPr marL="3655771" algn="l" defTabSz="913943" rtl="0" eaLnBrk="1" latinLnBrk="0" hangingPunct="1">
        <a:defRPr kumimoji="1" sz="1799"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600201"/>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0" y="6356351"/>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ja-JP" altLang="en-US"/>
          </a:p>
        </p:txBody>
      </p:sp>
      <p:sp>
        <p:nvSpPr>
          <p:cNvPr id="5" name="フッター プレースホルダー 4"/>
          <p:cNvSpPr>
            <a:spLocks noGrp="1"/>
          </p:cNvSpPr>
          <p:nvPr>
            <p:ph type="ftr" sz="quarter" idx="3"/>
          </p:nvPr>
        </p:nvSpPr>
        <p:spPr>
          <a:xfrm>
            <a:off x="3384550" y="6356351"/>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99300" y="6356351"/>
            <a:ext cx="2311400" cy="365125"/>
          </a:xfrm>
          <a:prstGeom prst="rect">
            <a:avLst/>
          </a:prstGeom>
        </p:spPr>
        <p:txBody>
          <a:bodyPr vert="horz" lIns="91440" tIns="45720" rIns="91440" bIns="45720" rtlCol="0" anchor="ctr"/>
          <a:lstStyle>
            <a:lvl1pPr algn="r">
              <a:defRPr sz="1300">
                <a:solidFill>
                  <a:schemeClr val="tx1">
                    <a:tint val="75000"/>
                  </a:schemeClr>
                </a:solidFill>
                <a:latin typeface="ＭＳ ゴシック" panose="020B0609070205080204" pitchFamily="49" charset="-128"/>
                <a:ea typeface="ＭＳ ゴシック" panose="020B0609070205080204" pitchFamily="49" charset="-128"/>
              </a:defRPr>
            </a:lvl1pPr>
          </a:lstStyle>
          <a:p>
            <a:fld id="{9E2A29CB-BA86-48A6-80E1-CB8750A963B5}" type="slidenum">
              <a:rPr lang="ja-JP" altLang="en-US" smtClean="0"/>
              <a:pPr/>
              <a:t>‹#›</a:t>
            </a:fld>
            <a:endParaRPr lang="ja-JP" altLang="en-US" dirty="0"/>
          </a:p>
        </p:txBody>
      </p:sp>
    </p:spTree>
    <p:extLst>
      <p:ext uri="{BB962C8B-B14F-4D97-AF65-F5344CB8AC3E}">
        <p14:creationId xmlns:p14="http://schemas.microsoft.com/office/powerpoint/2010/main" val="1080661769"/>
      </p:ext>
    </p:extLst>
  </p:cSld>
  <p:clrMap bg1="lt1" tx1="dk1" bg2="lt2" tx2="dk2" accent1="accent1" accent2="accent2" accent3="accent3" accent4="accent4" accent5="accent5" accent6="accent6" hlink="hlink" folHlink="folHlink"/>
  <p:sldLayoutIdLst>
    <p:sldLayoutId id="2147486134" r:id="rId1"/>
  </p:sldLayoutIdLst>
  <p:hf sldNum="0"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681038" y="365126"/>
            <a:ext cx="8543925" cy="1325563"/>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681038" y="1825625"/>
            <a:ext cx="8543925" cy="4351338"/>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681038" y="6356351"/>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ja-JP" altLang="en-US"/>
          </a:p>
        </p:txBody>
      </p:sp>
      <p:sp>
        <p:nvSpPr>
          <p:cNvPr id="5" name="フッター プレースホルダー 4"/>
          <p:cNvSpPr>
            <a:spLocks noGrp="1"/>
          </p:cNvSpPr>
          <p:nvPr>
            <p:ph type="ftr" sz="quarter" idx="3"/>
          </p:nvPr>
        </p:nvSpPr>
        <p:spPr>
          <a:xfrm>
            <a:off x="3281363" y="6356351"/>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6996113" y="6356351"/>
            <a:ext cx="2228850" cy="365125"/>
          </a:xfrm>
          <a:prstGeom prst="rect">
            <a:avLst/>
          </a:prstGeom>
        </p:spPr>
        <p:txBody>
          <a:bodyPr vert="horz" lIns="91440" tIns="45720" rIns="91440" bIns="45720" rtlCol="0" anchor="ctr"/>
          <a:lstStyle>
            <a:lvl1pPr algn="r">
              <a:defRPr sz="1300">
                <a:solidFill>
                  <a:schemeClr val="tx1">
                    <a:tint val="75000"/>
                  </a:schemeClr>
                </a:solidFill>
                <a:latin typeface="ＭＳ ゴシック" panose="020B0609070205080204" pitchFamily="49" charset="-128"/>
                <a:ea typeface="ＭＳ ゴシック" panose="020B0609070205080204" pitchFamily="49" charset="-128"/>
              </a:defRPr>
            </a:lvl1pPr>
          </a:lstStyle>
          <a:p>
            <a:fld id="{D43765D7-7046-468F-BAE8-C615E8A01007}" type="slidenum">
              <a:rPr lang="ja-JP" altLang="en-US" smtClean="0"/>
              <a:pPr/>
              <a:t>‹#›</a:t>
            </a:fld>
            <a:endParaRPr lang="ja-JP" altLang="en-US" dirty="0"/>
          </a:p>
        </p:txBody>
      </p:sp>
    </p:spTree>
    <p:extLst>
      <p:ext uri="{BB962C8B-B14F-4D97-AF65-F5344CB8AC3E}">
        <p14:creationId xmlns:p14="http://schemas.microsoft.com/office/powerpoint/2010/main" val="3546153205"/>
      </p:ext>
    </p:extLst>
  </p:cSld>
  <p:clrMap bg1="lt1" tx1="dk1" bg2="lt2" tx2="dk2" accent1="accent1" accent2="accent2" accent3="accent3" accent4="accent4" accent5="accent5" accent6="accent6" hlink="hlink" folHlink="folHlink"/>
  <p:sldLayoutIdLst>
    <p:sldLayoutId id="2147486145" r:id="rId1"/>
    <p:sldLayoutId id="2147486146" r:id="rId2"/>
  </p:sldLayoutIdLst>
  <p:hf sldNum="0"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0" y="0"/>
            <a:ext cx="9906000" cy="788352"/>
          </a:xfrm>
          <a:prstGeom prst="rect">
            <a:avLst/>
          </a:prstGeom>
        </p:spPr>
        <p:txBody>
          <a:bodyPr vert="horz" lIns="72000" tIns="108000" rIns="72000" bIns="36000" rtlCol="0" anchor="ctr">
            <a:normAutofit/>
          </a:bodyPr>
          <a:lstStyle/>
          <a:p>
            <a:r>
              <a:rPr kumimoji="1" lang="ja-JP" altLang="en-US" dirty="0"/>
              <a:t>マスター タイトルの書式設定</a:t>
            </a:r>
          </a:p>
        </p:txBody>
      </p:sp>
      <p:sp>
        <p:nvSpPr>
          <p:cNvPr id="3" name="テキスト プレースホルダー 2"/>
          <p:cNvSpPr>
            <a:spLocks noGrp="1"/>
          </p:cNvSpPr>
          <p:nvPr>
            <p:ph type="body" idx="1"/>
          </p:nvPr>
        </p:nvSpPr>
        <p:spPr>
          <a:xfrm>
            <a:off x="495300" y="1600201"/>
            <a:ext cx="8915400" cy="4525963"/>
          </a:xfrm>
          <a:prstGeom prst="rect">
            <a:avLst/>
          </a:prstGeom>
        </p:spPr>
        <p:txBody>
          <a:bodyPr vert="horz" lIns="91440" tIns="45720" rIns="91440" bIns="45720" rtlCol="0">
            <a:normAutofit/>
          </a:bodyPr>
          <a:lstStyle/>
          <a:p>
            <a:pPr lvl="0"/>
            <a:r>
              <a:rPr kumimoji="1" lang="ja-JP" altLang="en-US" dirty="0"/>
              <a:t>マスター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8" name="Slide Number Placeholder 5">
            <a:extLst>
              <a:ext uri="{FF2B5EF4-FFF2-40B4-BE49-F238E27FC236}">
                <a16:creationId xmlns:a16="http://schemas.microsoft.com/office/drawing/2014/main" id="{45C1C095-3D5F-3846-A68B-623E5D5B3BA2}"/>
              </a:ext>
            </a:extLst>
          </p:cNvPr>
          <p:cNvSpPr txBox="1">
            <a:spLocks/>
          </p:cNvSpPr>
          <p:nvPr userDrawn="1"/>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48F63A3B-78C7-47BE-AE5E-E10140E04643}" type="slidenum">
              <a:rPr lang="en-US" sz="1300" b="0" smtClean="0">
                <a:latin typeface="ＭＳ ゴシック" panose="020B0609070205080204" pitchFamily="49" charset="-128"/>
                <a:ea typeface="ＭＳ ゴシック" panose="020B0609070205080204" pitchFamily="49" charset="-128"/>
              </a:rPr>
              <a:pPr/>
              <a:t>‹#›</a:t>
            </a:fld>
            <a:endParaRPr lang="en-US" sz="1300" b="0" dirty="0">
              <a:latin typeface="ＭＳ ゴシック" panose="020B0609070205080204" pitchFamily="49" charset="-128"/>
              <a:ea typeface="ＭＳ ゴシック" panose="020B0609070205080204" pitchFamily="49" charset="-128"/>
            </a:endParaRPr>
          </a:p>
        </p:txBody>
      </p:sp>
    </p:spTree>
    <p:extLst>
      <p:ext uri="{BB962C8B-B14F-4D97-AF65-F5344CB8AC3E}">
        <p14:creationId xmlns:p14="http://schemas.microsoft.com/office/powerpoint/2010/main" val="2316509763"/>
      </p:ext>
    </p:extLst>
  </p:cSld>
  <p:clrMap bg1="lt1" tx1="dk1" bg2="lt2" tx2="dk2" accent1="accent1" accent2="accent2" accent3="accent3" accent4="accent4" accent5="accent5" accent6="accent6" hlink="hlink" folHlink="folHlink"/>
  <p:sldLayoutIdLst>
    <p:sldLayoutId id="2147486182" r:id="rId1"/>
    <p:sldLayoutId id="2147486183" r:id="rId2"/>
    <p:sldLayoutId id="2147486184" r:id="rId3"/>
  </p:sldLayoutIdLst>
  <p:hf sldNum="0" hdr="0" ftr="0" dt="0"/>
  <p:txStyles>
    <p:titleStyle>
      <a:lvl1pPr algn="ctr" defTabSz="990570" rtl="0" eaLnBrk="1" latinLnBrk="0" hangingPunct="1">
        <a:spcBef>
          <a:spcPct val="0"/>
        </a:spcBef>
        <a:buNone/>
        <a:defRPr kumimoji="1" sz="3600" kern="1200">
          <a:solidFill>
            <a:schemeClr val="tx1"/>
          </a:solidFill>
          <a:latin typeface="+mj-lt"/>
          <a:ea typeface="+mj-ea"/>
          <a:cs typeface="+mj-cs"/>
        </a:defRPr>
      </a:lvl1pPr>
    </p:titleStyle>
    <p:bodyStyle>
      <a:lvl1pPr marL="371464" indent="-371464" algn="l" defTabSz="990570" rtl="0" eaLnBrk="1" latinLnBrk="0" hangingPunct="1">
        <a:spcBef>
          <a:spcPct val="20000"/>
        </a:spcBef>
        <a:buFont typeface="Arial" pitchFamily="34" charset="0"/>
        <a:buChar char="•"/>
        <a:defRPr kumimoji="1" sz="2800" kern="1200">
          <a:solidFill>
            <a:schemeClr val="tx1"/>
          </a:solidFill>
          <a:latin typeface="+mn-ea"/>
          <a:ea typeface="+mn-ea"/>
          <a:cs typeface="+mn-cs"/>
        </a:defRPr>
      </a:lvl1pPr>
      <a:lvl2pPr marL="804838" indent="-309553" algn="l" defTabSz="990570" rtl="0" eaLnBrk="1" latinLnBrk="0" hangingPunct="1">
        <a:spcBef>
          <a:spcPct val="20000"/>
        </a:spcBef>
        <a:buFont typeface="Arial" pitchFamily="34" charset="0"/>
        <a:buChar char="–"/>
        <a:defRPr kumimoji="1" sz="2400" kern="1200">
          <a:solidFill>
            <a:schemeClr val="tx1"/>
          </a:solidFill>
          <a:latin typeface="+mn-ea"/>
          <a:ea typeface="+mn-ea"/>
          <a:cs typeface="+mn-cs"/>
        </a:defRPr>
      </a:lvl2pPr>
      <a:lvl3pPr marL="1238212" indent="-247642" algn="l" defTabSz="990570" rtl="0" eaLnBrk="1" latinLnBrk="0" hangingPunct="1">
        <a:spcBef>
          <a:spcPct val="20000"/>
        </a:spcBef>
        <a:buFont typeface="Arial" pitchFamily="34" charset="0"/>
        <a:buChar char="•"/>
        <a:defRPr kumimoji="1" sz="2000" kern="1200">
          <a:solidFill>
            <a:schemeClr val="tx1"/>
          </a:solidFill>
          <a:latin typeface="+mn-ea"/>
          <a:ea typeface="+mn-ea"/>
          <a:cs typeface="+mn-cs"/>
        </a:defRPr>
      </a:lvl3pPr>
      <a:lvl4pPr marL="1733497" indent="-247642" algn="l" defTabSz="990570" rtl="0" eaLnBrk="1" latinLnBrk="0" hangingPunct="1">
        <a:spcBef>
          <a:spcPct val="20000"/>
        </a:spcBef>
        <a:buFont typeface="Arial" pitchFamily="34" charset="0"/>
        <a:buChar char="–"/>
        <a:defRPr kumimoji="1" sz="1800" kern="1200">
          <a:solidFill>
            <a:schemeClr val="tx1"/>
          </a:solidFill>
          <a:latin typeface="+mn-ea"/>
          <a:ea typeface="+mn-ea"/>
          <a:cs typeface="+mn-cs"/>
        </a:defRPr>
      </a:lvl4pPr>
      <a:lvl5pPr marL="2228781" indent="-247642" algn="l" defTabSz="990570" rtl="0" eaLnBrk="1" latinLnBrk="0" hangingPunct="1">
        <a:spcBef>
          <a:spcPct val="20000"/>
        </a:spcBef>
        <a:buFont typeface="Arial" pitchFamily="34" charset="0"/>
        <a:buChar char="»"/>
        <a:defRPr kumimoji="1" sz="1800" kern="1200">
          <a:solidFill>
            <a:schemeClr val="tx1"/>
          </a:solidFill>
          <a:latin typeface="+mn-ea"/>
          <a:ea typeface="+mn-ea"/>
          <a:cs typeface="+mn-cs"/>
        </a:defRPr>
      </a:lvl5pPr>
      <a:lvl6pPr marL="2724066"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6pPr>
      <a:lvl7pPr marL="3219351"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7pPr>
      <a:lvl8pPr marL="3714636"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8pPr>
      <a:lvl9pPr marL="4209920"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9pPr>
    </p:bodyStyle>
    <p:otherStyle>
      <a:defPPr>
        <a:defRPr lang="ja-JP"/>
      </a:defPPr>
      <a:lvl1pPr marL="0" algn="l" defTabSz="990570" rtl="0" eaLnBrk="1" latinLnBrk="0" hangingPunct="1">
        <a:defRPr kumimoji="1" sz="1950" kern="1200">
          <a:solidFill>
            <a:schemeClr val="tx1"/>
          </a:solidFill>
          <a:latin typeface="+mn-lt"/>
          <a:ea typeface="+mn-ea"/>
          <a:cs typeface="+mn-cs"/>
        </a:defRPr>
      </a:lvl1pPr>
      <a:lvl2pPr marL="495285" algn="l" defTabSz="990570" rtl="0" eaLnBrk="1" latinLnBrk="0" hangingPunct="1">
        <a:defRPr kumimoji="1" sz="1950" kern="1200">
          <a:solidFill>
            <a:schemeClr val="tx1"/>
          </a:solidFill>
          <a:latin typeface="+mn-lt"/>
          <a:ea typeface="+mn-ea"/>
          <a:cs typeface="+mn-cs"/>
        </a:defRPr>
      </a:lvl2pPr>
      <a:lvl3pPr marL="990570" algn="l" defTabSz="990570" rtl="0" eaLnBrk="1" latinLnBrk="0" hangingPunct="1">
        <a:defRPr kumimoji="1" sz="1950" kern="1200">
          <a:solidFill>
            <a:schemeClr val="tx1"/>
          </a:solidFill>
          <a:latin typeface="+mn-lt"/>
          <a:ea typeface="+mn-ea"/>
          <a:cs typeface="+mn-cs"/>
        </a:defRPr>
      </a:lvl3pPr>
      <a:lvl4pPr marL="1485854" algn="l" defTabSz="990570" rtl="0" eaLnBrk="1" latinLnBrk="0" hangingPunct="1">
        <a:defRPr kumimoji="1" sz="1950" kern="1200">
          <a:solidFill>
            <a:schemeClr val="tx1"/>
          </a:solidFill>
          <a:latin typeface="+mn-lt"/>
          <a:ea typeface="+mn-ea"/>
          <a:cs typeface="+mn-cs"/>
        </a:defRPr>
      </a:lvl4pPr>
      <a:lvl5pPr marL="1981139" algn="l" defTabSz="990570" rtl="0" eaLnBrk="1" latinLnBrk="0" hangingPunct="1">
        <a:defRPr kumimoji="1" sz="1950" kern="1200">
          <a:solidFill>
            <a:schemeClr val="tx1"/>
          </a:solidFill>
          <a:latin typeface="+mn-lt"/>
          <a:ea typeface="+mn-ea"/>
          <a:cs typeface="+mn-cs"/>
        </a:defRPr>
      </a:lvl5pPr>
      <a:lvl6pPr marL="2476424" algn="l" defTabSz="990570" rtl="0" eaLnBrk="1" latinLnBrk="0" hangingPunct="1">
        <a:defRPr kumimoji="1" sz="1950" kern="1200">
          <a:solidFill>
            <a:schemeClr val="tx1"/>
          </a:solidFill>
          <a:latin typeface="+mn-lt"/>
          <a:ea typeface="+mn-ea"/>
          <a:cs typeface="+mn-cs"/>
        </a:defRPr>
      </a:lvl6pPr>
      <a:lvl7pPr marL="2971709" algn="l" defTabSz="990570" rtl="0" eaLnBrk="1" latinLnBrk="0" hangingPunct="1">
        <a:defRPr kumimoji="1" sz="1950" kern="1200">
          <a:solidFill>
            <a:schemeClr val="tx1"/>
          </a:solidFill>
          <a:latin typeface="+mn-lt"/>
          <a:ea typeface="+mn-ea"/>
          <a:cs typeface="+mn-cs"/>
        </a:defRPr>
      </a:lvl7pPr>
      <a:lvl8pPr marL="3466993" algn="l" defTabSz="990570" rtl="0" eaLnBrk="1" latinLnBrk="0" hangingPunct="1">
        <a:defRPr kumimoji="1" sz="1950" kern="1200">
          <a:solidFill>
            <a:schemeClr val="tx1"/>
          </a:solidFill>
          <a:latin typeface="+mn-lt"/>
          <a:ea typeface="+mn-ea"/>
          <a:cs typeface="+mn-cs"/>
        </a:defRPr>
      </a:lvl8pPr>
      <a:lvl9pPr marL="3962278" algn="l" defTabSz="990570" rtl="0" eaLnBrk="1" latinLnBrk="0" hangingPunct="1">
        <a:defRPr kumimoji="1" sz="19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0" y="0"/>
            <a:ext cx="9906000" cy="788352"/>
          </a:xfrm>
          <a:prstGeom prst="rect">
            <a:avLst/>
          </a:prstGeom>
        </p:spPr>
        <p:txBody>
          <a:bodyPr vert="horz" lIns="72000" tIns="108000" rIns="72000" bIns="36000" rtlCol="0" anchor="ctr">
            <a:normAutofit/>
          </a:bodyPr>
          <a:lstStyle/>
          <a:p>
            <a:r>
              <a:rPr kumimoji="1" lang="ja-JP" altLang="en-US" dirty="0"/>
              <a:t>マスター タイトルの書式設定</a:t>
            </a:r>
          </a:p>
        </p:txBody>
      </p:sp>
      <p:sp>
        <p:nvSpPr>
          <p:cNvPr id="3" name="テキスト プレースホルダー 2"/>
          <p:cNvSpPr>
            <a:spLocks noGrp="1"/>
          </p:cNvSpPr>
          <p:nvPr>
            <p:ph type="body" idx="1"/>
          </p:nvPr>
        </p:nvSpPr>
        <p:spPr>
          <a:xfrm>
            <a:off x="495300" y="1600201"/>
            <a:ext cx="8915400" cy="4525963"/>
          </a:xfrm>
          <a:prstGeom prst="rect">
            <a:avLst/>
          </a:prstGeom>
        </p:spPr>
        <p:txBody>
          <a:bodyPr vert="horz" lIns="91440" tIns="45720" rIns="91440" bIns="45720" rtlCol="0">
            <a:normAutofit/>
          </a:bodyPr>
          <a:lstStyle/>
          <a:p>
            <a:pPr lvl="0"/>
            <a:r>
              <a:rPr kumimoji="1" lang="ja-JP" altLang="en-US" dirty="0"/>
              <a:t>マスター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8" name="Slide Number Placeholder 5">
            <a:extLst>
              <a:ext uri="{FF2B5EF4-FFF2-40B4-BE49-F238E27FC236}">
                <a16:creationId xmlns:a16="http://schemas.microsoft.com/office/drawing/2014/main" id="{45C1C095-3D5F-3846-A68B-623E5D5B3BA2}"/>
              </a:ext>
            </a:extLst>
          </p:cNvPr>
          <p:cNvSpPr txBox="1">
            <a:spLocks/>
          </p:cNvSpPr>
          <p:nvPr userDrawn="1"/>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48F63A3B-78C7-47BE-AE5E-E10140E04643}" type="slidenum">
              <a:rPr lang="en-US" sz="1400" smtClean="0">
                <a:latin typeface="+mn-ea"/>
                <a:ea typeface="+mn-ea"/>
              </a:rPr>
              <a:pPr/>
              <a:t>‹#›</a:t>
            </a:fld>
            <a:endParaRPr lang="en-US" sz="1400" dirty="0">
              <a:latin typeface="+mn-ea"/>
              <a:ea typeface="+mn-ea"/>
            </a:endParaRPr>
          </a:p>
        </p:txBody>
      </p:sp>
    </p:spTree>
    <p:extLst>
      <p:ext uri="{BB962C8B-B14F-4D97-AF65-F5344CB8AC3E}">
        <p14:creationId xmlns:p14="http://schemas.microsoft.com/office/powerpoint/2010/main" val="1483252172"/>
      </p:ext>
    </p:extLst>
  </p:cSld>
  <p:clrMap bg1="lt1" tx1="dk1" bg2="lt2" tx2="dk2" accent1="accent1" accent2="accent2" accent3="accent3" accent4="accent4" accent5="accent5" accent6="accent6" hlink="hlink" folHlink="folHlink"/>
  <p:sldLayoutIdLst>
    <p:sldLayoutId id="2147486286" r:id="rId1"/>
    <p:sldLayoutId id="2147486287" r:id="rId2"/>
    <p:sldLayoutId id="2147486288" r:id="rId3"/>
    <p:sldLayoutId id="2147486293" r:id="rId4"/>
    <p:sldLayoutId id="2147486294" r:id="rId5"/>
    <p:sldLayoutId id="2147486296" r:id="rId6"/>
    <p:sldLayoutId id="2147486297" r:id="rId7"/>
    <p:sldLayoutId id="2147486298" r:id="rId8"/>
    <p:sldLayoutId id="2147486299" r:id="rId9"/>
  </p:sldLayoutIdLst>
  <p:txStyles>
    <p:titleStyle>
      <a:lvl1pPr algn="ctr" defTabSz="990570" rtl="0" eaLnBrk="1" latinLnBrk="0" hangingPunct="1">
        <a:spcBef>
          <a:spcPct val="0"/>
        </a:spcBef>
        <a:buNone/>
        <a:defRPr kumimoji="1" sz="3600" kern="1200">
          <a:solidFill>
            <a:schemeClr val="tx1"/>
          </a:solidFill>
          <a:latin typeface="+mj-lt"/>
          <a:ea typeface="+mj-ea"/>
          <a:cs typeface="+mj-cs"/>
        </a:defRPr>
      </a:lvl1pPr>
    </p:titleStyle>
    <p:bodyStyle>
      <a:lvl1pPr marL="371464" indent="-371464" algn="l" defTabSz="990570" rtl="0" eaLnBrk="1" latinLnBrk="0" hangingPunct="1">
        <a:spcBef>
          <a:spcPct val="20000"/>
        </a:spcBef>
        <a:buFont typeface="Arial" pitchFamily="34" charset="0"/>
        <a:buChar char="•"/>
        <a:defRPr kumimoji="1" sz="2800" kern="1200">
          <a:solidFill>
            <a:schemeClr val="tx1"/>
          </a:solidFill>
          <a:latin typeface="+mn-ea"/>
          <a:ea typeface="+mn-ea"/>
          <a:cs typeface="+mn-cs"/>
        </a:defRPr>
      </a:lvl1pPr>
      <a:lvl2pPr marL="804838" indent="-309553" algn="l" defTabSz="990570" rtl="0" eaLnBrk="1" latinLnBrk="0" hangingPunct="1">
        <a:spcBef>
          <a:spcPct val="20000"/>
        </a:spcBef>
        <a:buFont typeface="Arial" pitchFamily="34" charset="0"/>
        <a:buChar char="–"/>
        <a:defRPr kumimoji="1" sz="2400" kern="1200">
          <a:solidFill>
            <a:schemeClr val="tx1"/>
          </a:solidFill>
          <a:latin typeface="+mn-ea"/>
          <a:ea typeface="+mn-ea"/>
          <a:cs typeface="+mn-cs"/>
        </a:defRPr>
      </a:lvl2pPr>
      <a:lvl3pPr marL="1238212" indent="-247642" algn="l" defTabSz="990570" rtl="0" eaLnBrk="1" latinLnBrk="0" hangingPunct="1">
        <a:spcBef>
          <a:spcPct val="20000"/>
        </a:spcBef>
        <a:buFont typeface="Arial" pitchFamily="34" charset="0"/>
        <a:buChar char="•"/>
        <a:defRPr kumimoji="1" sz="2000" kern="1200">
          <a:solidFill>
            <a:schemeClr val="tx1"/>
          </a:solidFill>
          <a:latin typeface="+mn-ea"/>
          <a:ea typeface="+mn-ea"/>
          <a:cs typeface="+mn-cs"/>
        </a:defRPr>
      </a:lvl3pPr>
      <a:lvl4pPr marL="1733497" indent="-247642" algn="l" defTabSz="990570" rtl="0" eaLnBrk="1" latinLnBrk="0" hangingPunct="1">
        <a:spcBef>
          <a:spcPct val="20000"/>
        </a:spcBef>
        <a:buFont typeface="Arial" pitchFamily="34" charset="0"/>
        <a:buChar char="–"/>
        <a:defRPr kumimoji="1" sz="1800" kern="1200">
          <a:solidFill>
            <a:schemeClr val="tx1"/>
          </a:solidFill>
          <a:latin typeface="+mn-ea"/>
          <a:ea typeface="+mn-ea"/>
          <a:cs typeface="+mn-cs"/>
        </a:defRPr>
      </a:lvl4pPr>
      <a:lvl5pPr marL="2228781" indent="-247642" algn="l" defTabSz="990570" rtl="0" eaLnBrk="1" latinLnBrk="0" hangingPunct="1">
        <a:spcBef>
          <a:spcPct val="20000"/>
        </a:spcBef>
        <a:buFont typeface="Arial" pitchFamily="34" charset="0"/>
        <a:buChar char="»"/>
        <a:defRPr kumimoji="1" sz="1800" kern="1200">
          <a:solidFill>
            <a:schemeClr val="tx1"/>
          </a:solidFill>
          <a:latin typeface="+mn-ea"/>
          <a:ea typeface="+mn-ea"/>
          <a:cs typeface="+mn-cs"/>
        </a:defRPr>
      </a:lvl5pPr>
      <a:lvl6pPr marL="2724066"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6pPr>
      <a:lvl7pPr marL="3219351"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7pPr>
      <a:lvl8pPr marL="3714636"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8pPr>
      <a:lvl9pPr marL="4209920"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9pPr>
    </p:bodyStyle>
    <p:otherStyle>
      <a:defPPr>
        <a:defRPr lang="ja-JP"/>
      </a:defPPr>
      <a:lvl1pPr marL="0" algn="l" defTabSz="990570" rtl="0" eaLnBrk="1" latinLnBrk="0" hangingPunct="1">
        <a:defRPr kumimoji="1" sz="1950" kern="1200">
          <a:solidFill>
            <a:schemeClr val="tx1"/>
          </a:solidFill>
          <a:latin typeface="+mn-lt"/>
          <a:ea typeface="+mn-ea"/>
          <a:cs typeface="+mn-cs"/>
        </a:defRPr>
      </a:lvl1pPr>
      <a:lvl2pPr marL="495285" algn="l" defTabSz="990570" rtl="0" eaLnBrk="1" latinLnBrk="0" hangingPunct="1">
        <a:defRPr kumimoji="1" sz="1950" kern="1200">
          <a:solidFill>
            <a:schemeClr val="tx1"/>
          </a:solidFill>
          <a:latin typeface="+mn-lt"/>
          <a:ea typeface="+mn-ea"/>
          <a:cs typeface="+mn-cs"/>
        </a:defRPr>
      </a:lvl2pPr>
      <a:lvl3pPr marL="990570" algn="l" defTabSz="990570" rtl="0" eaLnBrk="1" latinLnBrk="0" hangingPunct="1">
        <a:defRPr kumimoji="1" sz="1950" kern="1200">
          <a:solidFill>
            <a:schemeClr val="tx1"/>
          </a:solidFill>
          <a:latin typeface="+mn-lt"/>
          <a:ea typeface="+mn-ea"/>
          <a:cs typeface="+mn-cs"/>
        </a:defRPr>
      </a:lvl3pPr>
      <a:lvl4pPr marL="1485854" algn="l" defTabSz="990570" rtl="0" eaLnBrk="1" latinLnBrk="0" hangingPunct="1">
        <a:defRPr kumimoji="1" sz="1950" kern="1200">
          <a:solidFill>
            <a:schemeClr val="tx1"/>
          </a:solidFill>
          <a:latin typeface="+mn-lt"/>
          <a:ea typeface="+mn-ea"/>
          <a:cs typeface="+mn-cs"/>
        </a:defRPr>
      </a:lvl4pPr>
      <a:lvl5pPr marL="1981139" algn="l" defTabSz="990570" rtl="0" eaLnBrk="1" latinLnBrk="0" hangingPunct="1">
        <a:defRPr kumimoji="1" sz="1950" kern="1200">
          <a:solidFill>
            <a:schemeClr val="tx1"/>
          </a:solidFill>
          <a:latin typeface="+mn-lt"/>
          <a:ea typeface="+mn-ea"/>
          <a:cs typeface="+mn-cs"/>
        </a:defRPr>
      </a:lvl5pPr>
      <a:lvl6pPr marL="2476424" algn="l" defTabSz="990570" rtl="0" eaLnBrk="1" latinLnBrk="0" hangingPunct="1">
        <a:defRPr kumimoji="1" sz="1950" kern="1200">
          <a:solidFill>
            <a:schemeClr val="tx1"/>
          </a:solidFill>
          <a:latin typeface="+mn-lt"/>
          <a:ea typeface="+mn-ea"/>
          <a:cs typeface="+mn-cs"/>
        </a:defRPr>
      </a:lvl6pPr>
      <a:lvl7pPr marL="2971709" algn="l" defTabSz="990570" rtl="0" eaLnBrk="1" latinLnBrk="0" hangingPunct="1">
        <a:defRPr kumimoji="1" sz="1950" kern="1200">
          <a:solidFill>
            <a:schemeClr val="tx1"/>
          </a:solidFill>
          <a:latin typeface="+mn-lt"/>
          <a:ea typeface="+mn-ea"/>
          <a:cs typeface="+mn-cs"/>
        </a:defRPr>
      </a:lvl7pPr>
      <a:lvl8pPr marL="3466993" algn="l" defTabSz="990570" rtl="0" eaLnBrk="1" latinLnBrk="0" hangingPunct="1">
        <a:defRPr kumimoji="1" sz="1950" kern="1200">
          <a:solidFill>
            <a:schemeClr val="tx1"/>
          </a:solidFill>
          <a:latin typeface="+mn-lt"/>
          <a:ea typeface="+mn-ea"/>
          <a:cs typeface="+mn-cs"/>
        </a:defRPr>
      </a:lvl8pPr>
      <a:lvl9pPr marL="3962278" algn="l" defTabSz="990570" rtl="0" eaLnBrk="1" latinLnBrk="0" hangingPunct="1">
        <a:defRPr kumimoji="1" sz="195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0" y="0"/>
            <a:ext cx="9906000" cy="788352"/>
          </a:xfrm>
          <a:prstGeom prst="rect">
            <a:avLst/>
          </a:prstGeom>
        </p:spPr>
        <p:txBody>
          <a:bodyPr vert="horz" lIns="72000" tIns="108000" rIns="72000" bIns="36000" rtlCol="0" anchor="ctr">
            <a:normAutofit/>
          </a:bodyPr>
          <a:lstStyle/>
          <a:p>
            <a:r>
              <a:rPr kumimoji="1" lang="ja-JP" altLang="en-US" dirty="0"/>
              <a:t>マスター タイトルの書式設定</a:t>
            </a:r>
          </a:p>
        </p:txBody>
      </p:sp>
      <p:sp>
        <p:nvSpPr>
          <p:cNvPr id="3" name="テキスト プレースホルダー 2"/>
          <p:cNvSpPr>
            <a:spLocks noGrp="1"/>
          </p:cNvSpPr>
          <p:nvPr>
            <p:ph type="body" idx="1"/>
          </p:nvPr>
        </p:nvSpPr>
        <p:spPr>
          <a:xfrm>
            <a:off x="495300" y="1600201"/>
            <a:ext cx="8915400" cy="4525963"/>
          </a:xfrm>
          <a:prstGeom prst="rect">
            <a:avLst/>
          </a:prstGeom>
        </p:spPr>
        <p:txBody>
          <a:bodyPr vert="horz" lIns="91440" tIns="45720" rIns="91440" bIns="45720" rtlCol="0">
            <a:normAutofit/>
          </a:bodyPr>
          <a:lstStyle/>
          <a:p>
            <a:pPr lvl="0"/>
            <a:r>
              <a:rPr kumimoji="1" lang="ja-JP" altLang="en-US" dirty="0"/>
              <a:t>マスター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8" name="Slide Number Placeholder 5">
            <a:extLst>
              <a:ext uri="{FF2B5EF4-FFF2-40B4-BE49-F238E27FC236}">
                <a16:creationId xmlns:a16="http://schemas.microsoft.com/office/drawing/2014/main" id="{45C1C095-3D5F-3846-A68B-623E5D5B3BA2}"/>
              </a:ext>
            </a:extLst>
          </p:cNvPr>
          <p:cNvSpPr txBox="1">
            <a:spLocks/>
          </p:cNvSpPr>
          <p:nvPr userDrawn="1"/>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48F63A3B-78C7-47BE-AE5E-E10140E04643}" type="slidenum">
              <a:rPr lang="en-US" sz="1400" b="1" smtClean="0">
                <a:latin typeface="+mj-ea"/>
                <a:ea typeface="+mj-ea"/>
              </a:rPr>
              <a:pPr/>
              <a:t>‹#›</a:t>
            </a:fld>
            <a:endParaRPr lang="en-US" sz="1400" b="1" dirty="0">
              <a:latin typeface="+mj-ea"/>
              <a:ea typeface="+mj-ea"/>
            </a:endParaRPr>
          </a:p>
        </p:txBody>
      </p:sp>
    </p:spTree>
    <p:extLst>
      <p:ext uri="{BB962C8B-B14F-4D97-AF65-F5344CB8AC3E}">
        <p14:creationId xmlns:p14="http://schemas.microsoft.com/office/powerpoint/2010/main" val="3917902819"/>
      </p:ext>
    </p:extLst>
  </p:cSld>
  <p:clrMap bg1="lt1" tx1="dk1" bg2="lt2" tx2="dk2" accent1="accent1" accent2="accent2" accent3="accent3" accent4="accent4" accent5="accent5" accent6="accent6" hlink="hlink" folHlink="folHlink"/>
  <p:sldLayoutIdLst>
    <p:sldLayoutId id="2147486302" r:id="rId1"/>
    <p:sldLayoutId id="2147486304" r:id="rId2"/>
    <p:sldLayoutId id="2147486305" r:id="rId3"/>
    <p:sldLayoutId id="2147486306" r:id="rId4"/>
  </p:sldLayoutIdLst>
  <p:txStyles>
    <p:titleStyle>
      <a:lvl1pPr algn="ctr" defTabSz="990570" rtl="0" eaLnBrk="1" latinLnBrk="0" hangingPunct="1">
        <a:spcBef>
          <a:spcPct val="0"/>
        </a:spcBef>
        <a:buNone/>
        <a:defRPr kumimoji="1" sz="3600" kern="1200">
          <a:solidFill>
            <a:schemeClr val="tx1"/>
          </a:solidFill>
          <a:latin typeface="+mj-lt"/>
          <a:ea typeface="+mj-ea"/>
          <a:cs typeface="+mj-cs"/>
        </a:defRPr>
      </a:lvl1pPr>
    </p:titleStyle>
    <p:bodyStyle>
      <a:lvl1pPr marL="371464" indent="-371464" algn="l" defTabSz="990570" rtl="0" eaLnBrk="1" latinLnBrk="0" hangingPunct="1">
        <a:spcBef>
          <a:spcPct val="20000"/>
        </a:spcBef>
        <a:buFont typeface="Arial" pitchFamily="34" charset="0"/>
        <a:buChar char="•"/>
        <a:defRPr kumimoji="1" sz="2800" kern="1200">
          <a:solidFill>
            <a:schemeClr val="tx1"/>
          </a:solidFill>
          <a:latin typeface="+mn-lt"/>
          <a:ea typeface="+mn-ea"/>
          <a:cs typeface="+mn-cs"/>
        </a:defRPr>
      </a:lvl1pPr>
      <a:lvl2pPr marL="804838" indent="-309553" algn="l" defTabSz="990570" rtl="0" eaLnBrk="1" latinLnBrk="0" hangingPunct="1">
        <a:spcBef>
          <a:spcPct val="20000"/>
        </a:spcBef>
        <a:buFont typeface="Arial" pitchFamily="34" charset="0"/>
        <a:buChar char="–"/>
        <a:defRPr kumimoji="1" sz="2400" kern="1200">
          <a:solidFill>
            <a:schemeClr val="tx1"/>
          </a:solidFill>
          <a:latin typeface="+mn-lt"/>
          <a:ea typeface="+mn-ea"/>
          <a:cs typeface="+mn-cs"/>
        </a:defRPr>
      </a:lvl2pPr>
      <a:lvl3pPr marL="1238212" indent="-247642" algn="l" defTabSz="990570" rtl="0" eaLnBrk="1" latinLnBrk="0" hangingPunct="1">
        <a:spcBef>
          <a:spcPct val="20000"/>
        </a:spcBef>
        <a:buFont typeface="Arial" pitchFamily="34" charset="0"/>
        <a:buChar char="•"/>
        <a:defRPr kumimoji="1" sz="2000" kern="1200">
          <a:solidFill>
            <a:schemeClr val="tx1"/>
          </a:solidFill>
          <a:latin typeface="+mn-lt"/>
          <a:ea typeface="+mn-ea"/>
          <a:cs typeface="+mn-cs"/>
        </a:defRPr>
      </a:lvl3pPr>
      <a:lvl4pPr marL="1733497" indent="-247642" algn="l" defTabSz="990570" rtl="0" eaLnBrk="1" latinLnBrk="0" hangingPunct="1">
        <a:spcBef>
          <a:spcPct val="20000"/>
        </a:spcBef>
        <a:buFont typeface="Arial" pitchFamily="34" charset="0"/>
        <a:buChar char="–"/>
        <a:defRPr kumimoji="1" sz="1800" kern="1200">
          <a:solidFill>
            <a:schemeClr val="tx1"/>
          </a:solidFill>
          <a:latin typeface="+mn-lt"/>
          <a:ea typeface="+mn-ea"/>
          <a:cs typeface="+mn-cs"/>
        </a:defRPr>
      </a:lvl4pPr>
      <a:lvl5pPr marL="2228781" indent="-247642" algn="l" defTabSz="990570" rtl="0" eaLnBrk="1" latinLnBrk="0" hangingPunct="1">
        <a:spcBef>
          <a:spcPct val="20000"/>
        </a:spcBef>
        <a:buFont typeface="Arial" pitchFamily="34" charset="0"/>
        <a:buChar char="»"/>
        <a:defRPr kumimoji="1" sz="1800" kern="1200">
          <a:solidFill>
            <a:schemeClr val="tx1"/>
          </a:solidFill>
          <a:latin typeface="+mn-lt"/>
          <a:ea typeface="+mn-ea"/>
          <a:cs typeface="+mn-cs"/>
        </a:defRPr>
      </a:lvl5pPr>
      <a:lvl6pPr marL="2724066"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6pPr>
      <a:lvl7pPr marL="3219351"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7pPr>
      <a:lvl8pPr marL="3714636"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8pPr>
      <a:lvl9pPr marL="4209920"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9pPr>
    </p:bodyStyle>
    <p:otherStyle>
      <a:defPPr>
        <a:defRPr lang="ja-JP"/>
      </a:defPPr>
      <a:lvl1pPr marL="0" algn="l" defTabSz="990570" rtl="0" eaLnBrk="1" latinLnBrk="0" hangingPunct="1">
        <a:defRPr kumimoji="1" sz="1950" kern="1200">
          <a:solidFill>
            <a:schemeClr val="tx1"/>
          </a:solidFill>
          <a:latin typeface="+mn-lt"/>
          <a:ea typeface="+mn-ea"/>
          <a:cs typeface="+mn-cs"/>
        </a:defRPr>
      </a:lvl1pPr>
      <a:lvl2pPr marL="495285" algn="l" defTabSz="990570" rtl="0" eaLnBrk="1" latinLnBrk="0" hangingPunct="1">
        <a:defRPr kumimoji="1" sz="1950" kern="1200">
          <a:solidFill>
            <a:schemeClr val="tx1"/>
          </a:solidFill>
          <a:latin typeface="+mn-lt"/>
          <a:ea typeface="+mn-ea"/>
          <a:cs typeface="+mn-cs"/>
        </a:defRPr>
      </a:lvl2pPr>
      <a:lvl3pPr marL="990570" algn="l" defTabSz="990570" rtl="0" eaLnBrk="1" latinLnBrk="0" hangingPunct="1">
        <a:defRPr kumimoji="1" sz="1950" kern="1200">
          <a:solidFill>
            <a:schemeClr val="tx1"/>
          </a:solidFill>
          <a:latin typeface="+mn-lt"/>
          <a:ea typeface="+mn-ea"/>
          <a:cs typeface="+mn-cs"/>
        </a:defRPr>
      </a:lvl3pPr>
      <a:lvl4pPr marL="1485854" algn="l" defTabSz="990570" rtl="0" eaLnBrk="1" latinLnBrk="0" hangingPunct="1">
        <a:defRPr kumimoji="1" sz="1950" kern="1200">
          <a:solidFill>
            <a:schemeClr val="tx1"/>
          </a:solidFill>
          <a:latin typeface="+mn-lt"/>
          <a:ea typeface="+mn-ea"/>
          <a:cs typeface="+mn-cs"/>
        </a:defRPr>
      </a:lvl4pPr>
      <a:lvl5pPr marL="1981139" algn="l" defTabSz="990570" rtl="0" eaLnBrk="1" latinLnBrk="0" hangingPunct="1">
        <a:defRPr kumimoji="1" sz="1950" kern="1200">
          <a:solidFill>
            <a:schemeClr val="tx1"/>
          </a:solidFill>
          <a:latin typeface="+mn-lt"/>
          <a:ea typeface="+mn-ea"/>
          <a:cs typeface="+mn-cs"/>
        </a:defRPr>
      </a:lvl5pPr>
      <a:lvl6pPr marL="2476424" algn="l" defTabSz="990570" rtl="0" eaLnBrk="1" latinLnBrk="0" hangingPunct="1">
        <a:defRPr kumimoji="1" sz="1950" kern="1200">
          <a:solidFill>
            <a:schemeClr val="tx1"/>
          </a:solidFill>
          <a:latin typeface="+mn-lt"/>
          <a:ea typeface="+mn-ea"/>
          <a:cs typeface="+mn-cs"/>
        </a:defRPr>
      </a:lvl6pPr>
      <a:lvl7pPr marL="2971709" algn="l" defTabSz="990570" rtl="0" eaLnBrk="1" latinLnBrk="0" hangingPunct="1">
        <a:defRPr kumimoji="1" sz="1950" kern="1200">
          <a:solidFill>
            <a:schemeClr val="tx1"/>
          </a:solidFill>
          <a:latin typeface="+mn-lt"/>
          <a:ea typeface="+mn-ea"/>
          <a:cs typeface="+mn-cs"/>
        </a:defRPr>
      </a:lvl7pPr>
      <a:lvl8pPr marL="3466993" algn="l" defTabSz="990570" rtl="0" eaLnBrk="1" latinLnBrk="0" hangingPunct="1">
        <a:defRPr kumimoji="1" sz="1950" kern="1200">
          <a:solidFill>
            <a:schemeClr val="tx1"/>
          </a:solidFill>
          <a:latin typeface="+mn-lt"/>
          <a:ea typeface="+mn-ea"/>
          <a:cs typeface="+mn-cs"/>
        </a:defRPr>
      </a:lvl8pPr>
      <a:lvl9pPr marL="3962278" algn="l" defTabSz="990570" rtl="0" eaLnBrk="1" latinLnBrk="0" hangingPunct="1">
        <a:defRPr kumimoji="1" sz="195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AC Banner"/>
          <p:cNvSpPr>
            <a:spLocks noChangeArrowheads="1"/>
          </p:cNvSpPr>
          <p:nvPr/>
        </p:nvSpPr>
        <p:spPr bwMode="auto">
          <a:xfrm>
            <a:off x="0" y="1"/>
            <a:ext cx="9906000" cy="564021"/>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lvl="0" algn="ctr"/>
            <a:endParaRPr kumimoji="1" lang="ja-JP" altLang="en-US" sz="2400" b="1" kern="0">
              <a:solidFill>
                <a:prstClr val="white"/>
              </a:solidFill>
              <a:latin typeface="+mj-ea"/>
            </a:endParaRPr>
          </a:p>
        </p:txBody>
      </p:sp>
      <p:sp>
        <p:nvSpPr>
          <p:cNvPr id="1027" name="Rectangle 72"/>
          <p:cNvSpPr>
            <a:spLocks noGrp="1" noChangeArrowheads="1"/>
          </p:cNvSpPr>
          <p:nvPr>
            <p:ph type="body" idx="1"/>
          </p:nvPr>
        </p:nvSpPr>
        <p:spPr bwMode="auto">
          <a:xfrm>
            <a:off x="142875" y="1196690"/>
            <a:ext cx="9686925" cy="6250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horz" wrap="square" lIns="90488" tIns="44450" rIns="90488" bIns="4445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028" name="Rectangle 75"/>
          <p:cNvSpPr>
            <a:spLocks noGrp="1" noChangeArrowheads="1"/>
          </p:cNvSpPr>
          <p:nvPr>
            <p:ph type="title"/>
          </p:nvPr>
        </p:nvSpPr>
        <p:spPr bwMode="auto">
          <a:xfrm>
            <a:off x="142875" y="44530"/>
            <a:ext cx="9686925" cy="11046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altLang="ja-JP"/>
              <a:t>Click to edit Master title style</a:t>
            </a:r>
          </a:p>
        </p:txBody>
      </p:sp>
    </p:spTree>
    <p:extLst>
      <p:ext uri="{BB962C8B-B14F-4D97-AF65-F5344CB8AC3E}">
        <p14:creationId xmlns:p14="http://schemas.microsoft.com/office/powerpoint/2010/main" val="485822085"/>
      </p:ext>
    </p:extLst>
  </p:cSld>
  <p:clrMap bg1="lt1" tx1="dk1" bg2="lt2" tx2="dk2" accent1="accent1" accent2="accent2" accent3="accent3" accent4="accent4" accent5="accent5" accent6="accent6" hlink="hlink" folHlink="folHlink"/>
  <p:sldLayoutIdLst>
    <p:sldLayoutId id="2147486308" r:id="rId1"/>
  </p:sldLayoutIdLst>
  <p:hf hdr="0" ftr="0" dt="0"/>
  <p:txStyles>
    <p:titleStyle>
      <a:lvl1pPr marL="444500" indent="-444500" algn="l" rtl="0" eaLnBrk="0" fontAlgn="base" hangingPunct="0">
        <a:spcBef>
          <a:spcPts val="120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1pPr>
      <a:lvl2pPr marL="444500" indent="-444500" algn="l" rtl="0" eaLnBrk="0" fontAlgn="base" hangingPunct="0">
        <a:spcBef>
          <a:spcPct val="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2pPr>
      <a:lvl3pPr marL="444500" indent="-444500" algn="l" rtl="0" eaLnBrk="0" fontAlgn="base" hangingPunct="0">
        <a:spcBef>
          <a:spcPct val="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3pPr>
      <a:lvl4pPr marL="444500" indent="-444500" algn="l" rtl="0" eaLnBrk="0" fontAlgn="base" hangingPunct="0">
        <a:spcBef>
          <a:spcPct val="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4pPr>
      <a:lvl5pPr marL="444500" indent="-444500" algn="l" rtl="0" eaLnBrk="0" fontAlgn="base" hangingPunct="0">
        <a:spcBef>
          <a:spcPct val="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5pPr>
      <a:lvl6pPr marL="901700" indent="-444500" algn="l" rtl="0" eaLnBrk="0" fontAlgn="base" hangingPunct="0">
        <a:spcBef>
          <a:spcPct val="0"/>
        </a:spcBef>
        <a:spcAft>
          <a:spcPct val="0"/>
        </a:spcAft>
        <a:defRPr sz="2000" b="1">
          <a:solidFill>
            <a:schemeClr val="bg1"/>
          </a:solidFill>
          <a:latin typeface="ＭＳ Ｐゴシック" charset="-128"/>
          <a:ea typeface="ＭＳ Ｐゴシック" charset="-128"/>
        </a:defRPr>
      </a:lvl6pPr>
      <a:lvl7pPr marL="1358900" indent="-444500" algn="l" rtl="0" eaLnBrk="0" fontAlgn="base" hangingPunct="0">
        <a:spcBef>
          <a:spcPct val="0"/>
        </a:spcBef>
        <a:spcAft>
          <a:spcPct val="0"/>
        </a:spcAft>
        <a:defRPr sz="2000" b="1">
          <a:solidFill>
            <a:schemeClr val="bg1"/>
          </a:solidFill>
          <a:latin typeface="ＭＳ Ｐゴシック" charset="-128"/>
          <a:ea typeface="ＭＳ Ｐゴシック" charset="-128"/>
        </a:defRPr>
      </a:lvl7pPr>
      <a:lvl8pPr marL="1816100" indent="-444500" algn="l" rtl="0" eaLnBrk="0" fontAlgn="base" hangingPunct="0">
        <a:spcBef>
          <a:spcPct val="0"/>
        </a:spcBef>
        <a:spcAft>
          <a:spcPct val="0"/>
        </a:spcAft>
        <a:defRPr sz="2000" b="1">
          <a:solidFill>
            <a:schemeClr val="bg1"/>
          </a:solidFill>
          <a:latin typeface="ＭＳ Ｐゴシック" charset="-128"/>
          <a:ea typeface="ＭＳ Ｐゴシック" charset="-128"/>
        </a:defRPr>
      </a:lvl8pPr>
      <a:lvl9pPr marL="2273300" indent="-444500" algn="l" rtl="0" eaLnBrk="0" fontAlgn="base" hangingPunct="0">
        <a:spcBef>
          <a:spcPct val="0"/>
        </a:spcBef>
        <a:spcAft>
          <a:spcPct val="0"/>
        </a:spcAft>
        <a:defRPr sz="2000" b="1">
          <a:solidFill>
            <a:schemeClr val="bg1"/>
          </a:solidFill>
          <a:latin typeface="ＭＳ Ｐゴシック" charset="-128"/>
          <a:ea typeface="ＭＳ Ｐゴシック" charset="-128"/>
        </a:defRPr>
      </a:lvl9pPr>
    </p:titleStyle>
    <p:bodyStyle>
      <a:lvl1pPr marL="342900" indent="-342900" algn="l" rtl="0" eaLnBrk="0" fontAlgn="base" hangingPunct="0">
        <a:spcBef>
          <a:spcPct val="0"/>
        </a:spcBef>
        <a:spcAft>
          <a:spcPct val="0"/>
        </a:spcAft>
        <a:buClr>
          <a:schemeClr val="tx1"/>
        </a:buClr>
        <a:buFont typeface="ＭＳ Ｐゴシック" panose="020B0600070205080204" pitchFamily="50" charset="-128"/>
        <a:defRPr sz="16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1pPr>
      <a:lvl2pPr marL="742950" indent="-285750" algn="l" rtl="0" eaLnBrk="0" fontAlgn="base" hangingPunct="0">
        <a:spcBef>
          <a:spcPct val="0"/>
        </a:spcBef>
        <a:spcAft>
          <a:spcPct val="0"/>
        </a:spcAft>
        <a:buClr>
          <a:schemeClr val="tx1"/>
        </a:buClr>
        <a:buFont typeface="ＭＳ Ｐゴシック" panose="020B0600070205080204" pitchFamily="50" charset="-128"/>
        <a:defRPr sz="16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2pPr>
      <a:lvl3pPr marL="1143000" indent="-228600" algn="l" rtl="0" eaLnBrk="0" fontAlgn="base" hangingPunct="0">
        <a:spcBef>
          <a:spcPct val="0"/>
        </a:spcBef>
        <a:spcAft>
          <a:spcPct val="0"/>
        </a:spcAft>
        <a:buClr>
          <a:schemeClr val="tx1"/>
        </a:buClr>
        <a:buFont typeface="ＭＳ Ｐゴシック" panose="020B0600070205080204" pitchFamily="50" charset="-128"/>
        <a:defRPr sz="16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3pPr>
      <a:lvl4pPr marL="1600200" indent="-228600" algn="l" rtl="0" eaLnBrk="0" fontAlgn="base" hangingPunct="0">
        <a:spcBef>
          <a:spcPct val="0"/>
        </a:spcBef>
        <a:spcAft>
          <a:spcPct val="0"/>
        </a:spcAft>
        <a:buClr>
          <a:schemeClr val="tx1"/>
        </a:buClr>
        <a:buFont typeface="ＭＳ Ｐゴシック" panose="020B0600070205080204" pitchFamily="50" charset="-128"/>
        <a:defRPr sz="16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4pPr>
      <a:lvl5pPr marL="2057400" indent="-228600" algn="l" rtl="0" eaLnBrk="0" fontAlgn="base" hangingPunct="0">
        <a:spcBef>
          <a:spcPct val="0"/>
        </a:spcBef>
        <a:spcAft>
          <a:spcPct val="0"/>
        </a:spcAft>
        <a:buClr>
          <a:schemeClr val="tx1"/>
        </a:buClr>
        <a:buFont typeface="ＭＳ Ｐゴシック" panose="020B0600070205080204" pitchFamily="50" charset="-128"/>
        <a:defRPr sz="16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5pPr>
      <a:lvl6pPr marL="2514600" indent="-228600" algn="l" rtl="0" eaLnBrk="0" fontAlgn="base" hangingPunct="0">
        <a:spcBef>
          <a:spcPct val="0"/>
        </a:spcBef>
        <a:spcAft>
          <a:spcPct val="0"/>
        </a:spcAft>
        <a:buClr>
          <a:schemeClr val="tx1"/>
        </a:buClr>
        <a:buFont typeface="ＭＳ Ｐゴシック" charset="-128"/>
        <a:defRPr sz="1600">
          <a:solidFill>
            <a:schemeClr val="tx1"/>
          </a:solidFill>
          <a:latin typeface="+mn-lt"/>
        </a:defRPr>
      </a:lvl6pPr>
      <a:lvl7pPr marL="2971800" indent="-228600" algn="l" rtl="0" eaLnBrk="0" fontAlgn="base" hangingPunct="0">
        <a:spcBef>
          <a:spcPct val="0"/>
        </a:spcBef>
        <a:spcAft>
          <a:spcPct val="0"/>
        </a:spcAft>
        <a:buClr>
          <a:schemeClr val="tx1"/>
        </a:buClr>
        <a:buFont typeface="ＭＳ Ｐゴシック" charset="-128"/>
        <a:defRPr sz="1600">
          <a:solidFill>
            <a:schemeClr val="tx1"/>
          </a:solidFill>
          <a:latin typeface="+mn-lt"/>
        </a:defRPr>
      </a:lvl7pPr>
      <a:lvl8pPr marL="3429000" indent="-228600" algn="l" rtl="0" eaLnBrk="0" fontAlgn="base" hangingPunct="0">
        <a:spcBef>
          <a:spcPct val="0"/>
        </a:spcBef>
        <a:spcAft>
          <a:spcPct val="0"/>
        </a:spcAft>
        <a:buClr>
          <a:schemeClr val="tx1"/>
        </a:buClr>
        <a:buFont typeface="ＭＳ Ｐゴシック" charset="-128"/>
        <a:defRPr sz="1600">
          <a:solidFill>
            <a:schemeClr val="tx1"/>
          </a:solidFill>
          <a:latin typeface="+mn-lt"/>
        </a:defRPr>
      </a:lvl8pPr>
      <a:lvl9pPr marL="3886200" indent="-228600" algn="l" rtl="0" eaLnBrk="0" fontAlgn="base" hangingPunct="0">
        <a:spcBef>
          <a:spcPct val="0"/>
        </a:spcBef>
        <a:spcAft>
          <a:spcPct val="0"/>
        </a:spcAft>
        <a:buClr>
          <a:schemeClr val="tx1"/>
        </a:buClr>
        <a:buFont typeface="ＭＳ Ｐゴシック" charset="-128"/>
        <a:defRPr sz="1600">
          <a:solidFill>
            <a:schemeClr val="tx1"/>
          </a:solidFill>
          <a:latin typeface="+mn-lt"/>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0" y="0"/>
            <a:ext cx="9906000" cy="788352"/>
          </a:xfrm>
          <a:prstGeom prst="rect">
            <a:avLst/>
          </a:prstGeom>
        </p:spPr>
        <p:txBody>
          <a:bodyPr vert="horz" lIns="72000" tIns="108000" rIns="72000" bIns="36000" rtlCol="0" anchor="ctr">
            <a:normAutofit/>
          </a:bodyPr>
          <a:lstStyle/>
          <a:p>
            <a:r>
              <a:rPr kumimoji="1" lang="ja-JP" altLang="en-US" dirty="0"/>
              <a:t>マスター タイトルの書式設定</a:t>
            </a:r>
          </a:p>
        </p:txBody>
      </p:sp>
      <p:sp>
        <p:nvSpPr>
          <p:cNvPr id="3" name="テキスト プレースホルダー 2"/>
          <p:cNvSpPr>
            <a:spLocks noGrp="1"/>
          </p:cNvSpPr>
          <p:nvPr>
            <p:ph type="body" idx="1"/>
          </p:nvPr>
        </p:nvSpPr>
        <p:spPr>
          <a:xfrm>
            <a:off x="495300" y="1600201"/>
            <a:ext cx="8915400" cy="4525963"/>
          </a:xfrm>
          <a:prstGeom prst="rect">
            <a:avLst/>
          </a:prstGeom>
        </p:spPr>
        <p:txBody>
          <a:bodyPr vert="horz" lIns="91440" tIns="45720" rIns="91440" bIns="45720" rtlCol="0">
            <a:normAutofit/>
          </a:bodyPr>
          <a:lstStyle/>
          <a:p>
            <a:pPr lvl="0"/>
            <a:r>
              <a:rPr kumimoji="1" lang="ja-JP" altLang="en-US" dirty="0"/>
              <a:t>マスター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8" name="Slide Number Placeholder 5">
            <a:extLst>
              <a:ext uri="{FF2B5EF4-FFF2-40B4-BE49-F238E27FC236}">
                <a16:creationId xmlns:a16="http://schemas.microsoft.com/office/drawing/2014/main" id="{45C1C095-3D5F-3846-A68B-623E5D5B3BA2}"/>
              </a:ext>
            </a:extLst>
          </p:cNvPr>
          <p:cNvSpPr txBox="1">
            <a:spLocks/>
          </p:cNvSpPr>
          <p:nvPr userDrawn="1"/>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48F63A3B-78C7-47BE-AE5E-E10140E04643}" type="slidenum">
              <a:rPr lang="en-US" sz="1400" smtClean="0">
                <a:latin typeface="+mj-ea"/>
                <a:ea typeface="+mj-ea"/>
              </a:rPr>
              <a:pPr/>
              <a:t>‹#›</a:t>
            </a:fld>
            <a:endParaRPr lang="en-US" sz="1400" dirty="0">
              <a:latin typeface="+mj-ea"/>
              <a:ea typeface="+mj-ea"/>
            </a:endParaRPr>
          </a:p>
        </p:txBody>
      </p:sp>
    </p:spTree>
    <p:extLst>
      <p:ext uri="{BB962C8B-B14F-4D97-AF65-F5344CB8AC3E}">
        <p14:creationId xmlns:p14="http://schemas.microsoft.com/office/powerpoint/2010/main" val="1504050279"/>
      </p:ext>
    </p:extLst>
  </p:cSld>
  <p:clrMap bg1="lt1" tx1="dk1" bg2="lt2" tx2="dk2" accent1="accent1" accent2="accent2" accent3="accent3" accent4="accent4" accent5="accent5" accent6="accent6" hlink="hlink" folHlink="folHlink"/>
  <p:sldLayoutIdLst>
    <p:sldLayoutId id="2147486310" r:id="rId1"/>
    <p:sldLayoutId id="2147486311" r:id="rId2"/>
  </p:sldLayoutIdLst>
  <p:txStyles>
    <p:titleStyle>
      <a:lvl1pPr algn="ctr" defTabSz="990570" rtl="0" eaLnBrk="1" latinLnBrk="0" hangingPunct="1">
        <a:spcBef>
          <a:spcPct val="0"/>
        </a:spcBef>
        <a:buNone/>
        <a:defRPr kumimoji="1" sz="3600" kern="1200">
          <a:solidFill>
            <a:schemeClr val="tx1"/>
          </a:solidFill>
          <a:latin typeface="+mj-lt"/>
          <a:ea typeface="+mj-ea"/>
          <a:cs typeface="+mj-cs"/>
        </a:defRPr>
      </a:lvl1pPr>
    </p:titleStyle>
    <p:bodyStyle>
      <a:lvl1pPr marL="371464" indent="-371464" algn="l" defTabSz="990570" rtl="0" eaLnBrk="1" latinLnBrk="0" hangingPunct="1">
        <a:spcBef>
          <a:spcPct val="20000"/>
        </a:spcBef>
        <a:buFont typeface="Arial" pitchFamily="34" charset="0"/>
        <a:buChar char="•"/>
        <a:defRPr kumimoji="1" sz="2800" kern="1200">
          <a:solidFill>
            <a:schemeClr val="tx1"/>
          </a:solidFill>
          <a:latin typeface="+mn-lt"/>
          <a:ea typeface="+mn-ea"/>
          <a:cs typeface="+mn-cs"/>
        </a:defRPr>
      </a:lvl1pPr>
      <a:lvl2pPr marL="804838" indent="-309553" algn="l" defTabSz="990570" rtl="0" eaLnBrk="1" latinLnBrk="0" hangingPunct="1">
        <a:spcBef>
          <a:spcPct val="20000"/>
        </a:spcBef>
        <a:buFont typeface="Arial" pitchFamily="34" charset="0"/>
        <a:buChar char="–"/>
        <a:defRPr kumimoji="1" sz="2400" kern="1200">
          <a:solidFill>
            <a:schemeClr val="tx1"/>
          </a:solidFill>
          <a:latin typeface="+mn-lt"/>
          <a:ea typeface="+mn-ea"/>
          <a:cs typeface="+mn-cs"/>
        </a:defRPr>
      </a:lvl2pPr>
      <a:lvl3pPr marL="1238212" indent="-247642" algn="l" defTabSz="990570" rtl="0" eaLnBrk="1" latinLnBrk="0" hangingPunct="1">
        <a:spcBef>
          <a:spcPct val="20000"/>
        </a:spcBef>
        <a:buFont typeface="Arial" pitchFamily="34" charset="0"/>
        <a:buChar char="•"/>
        <a:defRPr kumimoji="1" sz="2000" kern="1200">
          <a:solidFill>
            <a:schemeClr val="tx1"/>
          </a:solidFill>
          <a:latin typeface="+mn-lt"/>
          <a:ea typeface="+mn-ea"/>
          <a:cs typeface="+mn-cs"/>
        </a:defRPr>
      </a:lvl3pPr>
      <a:lvl4pPr marL="1733497" indent="-247642" algn="l" defTabSz="990570" rtl="0" eaLnBrk="1" latinLnBrk="0" hangingPunct="1">
        <a:spcBef>
          <a:spcPct val="20000"/>
        </a:spcBef>
        <a:buFont typeface="Arial" pitchFamily="34" charset="0"/>
        <a:buChar char="–"/>
        <a:defRPr kumimoji="1" sz="1800" kern="1200">
          <a:solidFill>
            <a:schemeClr val="tx1"/>
          </a:solidFill>
          <a:latin typeface="+mn-lt"/>
          <a:ea typeface="+mn-ea"/>
          <a:cs typeface="+mn-cs"/>
        </a:defRPr>
      </a:lvl4pPr>
      <a:lvl5pPr marL="2228781" indent="-247642" algn="l" defTabSz="990570" rtl="0" eaLnBrk="1" latinLnBrk="0" hangingPunct="1">
        <a:spcBef>
          <a:spcPct val="20000"/>
        </a:spcBef>
        <a:buFont typeface="Arial" pitchFamily="34" charset="0"/>
        <a:buChar char="»"/>
        <a:defRPr kumimoji="1" sz="1800" kern="1200">
          <a:solidFill>
            <a:schemeClr val="tx1"/>
          </a:solidFill>
          <a:latin typeface="+mn-lt"/>
          <a:ea typeface="+mn-ea"/>
          <a:cs typeface="+mn-cs"/>
        </a:defRPr>
      </a:lvl5pPr>
      <a:lvl6pPr marL="2724066"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6pPr>
      <a:lvl7pPr marL="3219351"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7pPr>
      <a:lvl8pPr marL="3714636"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8pPr>
      <a:lvl9pPr marL="4209920"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9pPr>
    </p:bodyStyle>
    <p:otherStyle>
      <a:defPPr>
        <a:defRPr lang="ja-JP"/>
      </a:defPPr>
      <a:lvl1pPr marL="0" algn="l" defTabSz="990570" rtl="0" eaLnBrk="1" latinLnBrk="0" hangingPunct="1">
        <a:defRPr kumimoji="1" sz="1950" kern="1200">
          <a:solidFill>
            <a:schemeClr val="tx1"/>
          </a:solidFill>
          <a:latin typeface="+mn-lt"/>
          <a:ea typeface="+mn-ea"/>
          <a:cs typeface="+mn-cs"/>
        </a:defRPr>
      </a:lvl1pPr>
      <a:lvl2pPr marL="495285" algn="l" defTabSz="990570" rtl="0" eaLnBrk="1" latinLnBrk="0" hangingPunct="1">
        <a:defRPr kumimoji="1" sz="1950" kern="1200">
          <a:solidFill>
            <a:schemeClr val="tx1"/>
          </a:solidFill>
          <a:latin typeface="+mn-lt"/>
          <a:ea typeface="+mn-ea"/>
          <a:cs typeface="+mn-cs"/>
        </a:defRPr>
      </a:lvl2pPr>
      <a:lvl3pPr marL="990570" algn="l" defTabSz="990570" rtl="0" eaLnBrk="1" latinLnBrk="0" hangingPunct="1">
        <a:defRPr kumimoji="1" sz="1950" kern="1200">
          <a:solidFill>
            <a:schemeClr val="tx1"/>
          </a:solidFill>
          <a:latin typeface="+mn-lt"/>
          <a:ea typeface="+mn-ea"/>
          <a:cs typeface="+mn-cs"/>
        </a:defRPr>
      </a:lvl3pPr>
      <a:lvl4pPr marL="1485854" algn="l" defTabSz="990570" rtl="0" eaLnBrk="1" latinLnBrk="0" hangingPunct="1">
        <a:defRPr kumimoji="1" sz="1950" kern="1200">
          <a:solidFill>
            <a:schemeClr val="tx1"/>
          </a:solidFill>
          <a:latin typeface="+mn-lt"/>
          <a:ea typeface="+mn-ea"/>
          <a:cs typeface="+mn-cs"/>
        </a:defRPr>
      </a:lvl4pPr>
      <a:lvl5pPr marL="1981139" algn="l" defTabSz="990570" rtl="0" eaLnBrk="1" latinLnBrk="0" hangingPunct="1">
        <a:defRPr kumimoji="1" sz="1950" kern="1200">
          <a:solidFill>
            <a:schemeClr val="tx1"/>
          </a:solidFill>
          <a:latin typeface="+mn-lt"/>
          <a:ea typeface="+mn-ea"/>
          <a:cs typeface="+mn-cs"/>
        </a:defRPr>
      </a:lvl5pPr>
      <a:lvl6pPr marL="2476424" algn="l" defTabSz="990570" rtl="0" eaLnBrk="1" latinLnBrk="0" hangingPunct="1">
        <a:defRPr kumimoji="1" sz="1950" kern="1200">
          <a:solidFill>
            <a:schemeClr val="tx1"/>
          </a:solidFill>
          <a:latin typeface="+mn-lt"/>
          <a:ea typeface="+mn-ea"/>
          <a:cs typeface="+mn-cs"/>
        </a:defRPr>
      </a:lvl6pPr>
      <a:lvl7pPr marL="2971709" algn="l" defTabSz="990570" rtl="0" eaLnBrk="1" latinLnBrk="0" hangingPunct="1">
        <a:defRPr kumimoji="1" sz="1950" kern="1200">
          <a:solidFill>
            <a:schemeClr val="tx1"/>
          </a:solidFill>
          <a:latin typeface="+mn-lt"/>
          <a:ea typeface="+mn-ea"/>
          <a:cs typeface="+mn-cs"/>
        </a:defRPr>
      </a:lvl7pPr>
      <a:lvl8pPr marL="3466993" algn="l" defTabSz="990570" rtl="0" eaLnBrk="1" latinLnBrk="0" hangingPunct="1">
        <a:defRPr kumimoji="1" sz="1950" kern="1200">
          <a:solidFill>
            <a:schemeClr val="tx1"/>
          </a:solidFill>
          <a:latin typeface="+mn-lt"/>
          <a:ea typeface="+mn-ea"/>
          <a:cs typeface="+mn-cs"/>
        </a:defRPr>
      </a:lvl8pPr>
      <a:lvl9pPr marL="3962278" algn="l" defTabSz="990570" rtl="0" eaLnBrk="1" latinLnBrk="0" hangingPunct="1">
        <a:defRPr kumimoji="1" sz="19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5.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5.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0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5.xml"/></Relationships>
</file>

<file path=ppt/slides/_rels/slide10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63.xml"/><Relationship Id="rId1" Type="http://schemas.openxmlformats.org/officeDocument/2006/relationships/slideLayout" Target="../slideLayouts/slideLayout15.xml"/><Relationship Id="rId4" Type="http://schemas.openxmlformats.org/officeDocument/2006/relationships/image" Target="../media/image47.png"/></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4.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6.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6.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6.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4.xml.rels><?xml version="1.0" encoding="UTF-8" standalone="yes"?>
<Relationships xmlns="http://schemas.openxmlformats.org/package/2006/relationships"><Relationship Id="rId8" Type="http://schemas.openxmlformats.org/officeDocument/2006/relationships/image" Target="../media/image69.WMF"/><Relationship Id="rId13" Type="http://schemas.openxmlformats.org/officeDocument/2006/relationships/image" Target="../media/image72.png"/><Relationship Id="rId3" Type="http://schemas.openxmlformats.org/officeDocument/2006/relationships/image" Target="../media/image66.wmf"/><Relationship Id="rId7" Type="http://schemas.openxmlformats.org/officeDocument/2006/relationships/image" Target="../media/image68.png"/><Relationship Id="rId12" Type="http://schemas.openxmlformats.org/officeDocument/2006/relationships/image" Target="../media/image56.png"/><Relationship Id="rId2" Type="http://schemas.openxmlformats.org/officeDocument/2006/relationships/notesSlide" Target="../notesSlides/notesSlide68.xml"/><Relationship Id="rId1" Type="http://schemas.openxmlformats.org/officeDocument/2006/relationships/slideLayout" Target="../slideLayouts/slideLayout2.xml"/><Relationship Id="rId6" Type="http://schemas.microsoft.com/office/2007/relationships/hdphoto" Target="../media/hdphoto2.wdp"/><Relationship Id="rId11" Type="http://schemas.openxmlformats.org/officeDocument/2006/relationships/hyperlink" Target="http://1.bp.blogspot.com/-c_09YwfX0og/VahRoPvLIwI/AAAAAAAAvuE/netnwrZnQLo/s800/medical_houmon_iryou_man.png" TargetMode="External"/><Relationship Id="rId5" Type="http://schemas.openxmlformats.org/officeDocument/2006/relationships/image" Target="../media/image57.png"/><Relationship Id="rId10" Type="http://schemas.openxmlformats.org/officeDocument/2006/relationships/image" Target="../media/image71.jpeg"/><Relationship Id="rId4" Type="http://schemas.openxmlformats.org/officeDocument/2006/relationships/image" Target="../media/image67.wmf"/><Relationship Id="rId9" Type="http://schemas.openxmlformats.org/officeDocument/2006/relationships/image" Target="../media/image70.png"/></Relationships>
</file>

<file path=ppt/slides/_rels/slide125.xml.rels><?xml version="1.0" encoding="UTF-8" standalone="yes"?>
<Relationships xmlns="http://schemas.openxmlformats.org/package/2006/relationships"><Relationship Id="rId8" Type="http://schemas.openxmlformats.org/officeDocument/2006/relationships/image" Target="../media/image70.png"/><Relationship Id="rId13" Type="http://schemas.openxmlformats.org/officeDocument/2006/relationships/image" Target="../media/image73.png"/><Relationship Id="rId3" Type="http://schemas.openxmlformats.org/officeDocument/2006/relationships/image" Target="../media/image66.wmf"/><Relationship Id="rId7" Type="http://schemas.openxmlformats.org/officeDocument/2006/relationships/image" Target="../media/image69.WMF"/><Relationship Id="rId12" Type="http://schemas.openxmlformats.org/officeDocument/2006/relationships/image" Target="../media/image72.png"/><Relationship Id="rId2" Type="http://schemas.openxmlformats.org/officeDocument/2006/relationships/notesSlide" Target="../notesSlides/notesSlide69.xml"/><Relationship Id="rId1" Type="http://schemas.openxmlformats.org/officeDocument/2006/relationships/slideLayout" Target="../slideLayouts/slideLayout2.xml"/><Relationship Id="rId6" Type="http://schemas.microsoft.com/office/2007/relationships/hdphoto" Target="../media/hdphoto2.wdp"/><Relationship Id="rId11" Type="http://schemas.openxmlformats.org/officeDocument/2006/relationships/image" Target="../media/image56.png"/><Relationship Id="rId5" Type="http://schemas.openxmlformats.org/officeDocument/2006/relationships/image" Target="../media/image57.png"/><Relationship Id="rId10" Type="http://schemas.openxmlformats.org/officeDocument/2006/relationships/hyperlink" Target="http://1.bp.blogspot.com/-c_09YwfX0og/VahRoPvLIwI/AAAAAAAAvuE/netnwrZnQLo/s800/medical_houmon_iryou_man.png" TargetMode="External"/><Relationship Id="rId4" Type="http://schemas.openxmlformats.org/officeDocument/2006/relationships/image" Target="../media/image67.wmf"/><Relationship Id="rId9" Type="http://schemas.openxmlformats.org/officeDocument/2006/relationships/image" Target="../media/image71.jpeg"/><Relationship Id="rId14" Type="http://schemas.openxmlformats.org/officeDocument/2006/relationships/image" Target="../media/image68.png"/></Relationships>
</file>

<file path=ppt/slides/_rels/slide126.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66.wmf"/><Relationship Id="rId1" Type="http://schemas.openxmlformats.org/officeDocument/2006/relationships/slideLayout" Target="../slideLayouts/slideLayout6.xml"/><Relationship Id="rId4" Type="http://schemas.openxmlformats.org/officeDocument/2006/relationships/image" Target="../media/image69.WMF"/></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6.xml"/></Relationships>
</file>

<file path=ppt/slides/_rels/slide13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6.wmf"/><Relationship Id="rId1" Type="http://schemas.openxmlformats.org/officeDocument/2006/relationships/slideLayout" Target="../slideLayouts/slideLayout6.xml"/><Relationship Id="rId6" Type="http://schemas.openxmlformats.org/officeDocument/2006/relationships/image" Target="../media/image76.wmf"/><Relationship Id="rId5" Type="http://schemas.openxmlformats.org/officeDocument/2006/relationships/image" Target="../media/image75.WMF"/><Relationship Id="rId4" Type="http://schemas.openxmlformats.org/officeDocument/2006/relationships/image" Target="../media/image69.WMF"/></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6.xml"/></Relationships>
</file>

<file path=ppt/slides/_rels/slide139.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6.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2.xml.rels><?xml version="1.0" encoding="UTF-8" standalone="yes"?>
<Relationships xmlns="http://schemas.openxmlformats.org/package/2006/relationships"><Relationship Id="rId3" Type="http://schemas.openxmlformats.org/officeDocument/2006/relationships/image" Target="../media/image66.wmf"/><Relationship Id="rId2" Type="http://schemas.openxmlformats.org/officeDocument/2006/relationships/image" Target="../media/image78.png"/><Relationship Id="rId1" Type="http://schemas.openxmlformats.org/officeDocument/2006/relationships/slideLayout" Target="../slideLayouts/slideLayout6.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6.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6.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6.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hyperlink" Target="http://2.bp.blogspot.com/-LOjEN9FxWD0/WI1zI6HDEFI/AAAAAAABBWs/y_IOFjlzqB8aOzKFev9mUgs7jhk3d1EZwCLcB/s800/car_side_kyukyusya.png" TargetMode="External"/><Relationship Id="rId1" Type="http://schemas.openxmlformats.org/officeDocument/2006/relationships/slideLayout" Target="../slideLayouts/slideLayout6.xml"/><Relationship Id="rId4" Type="http://schemas.openxmlformats.org/officeDocument/2006/relationships/image" Target="../media/image80.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6.xml"/></Relationships>
</file>

<file path=ppt/slides/_rels/slide151.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notesSlide" Target="../notesSlides/notesSlide80.xml"/><Relationship Id="rId1" Type="http://schemas.openxmlformats.org/officeDocument/2006/relationships/slideLayout" Target="../slideLayouts/slideLayout6.xml"/><Relationship Id="rId4" Type="http://schemas.openxmlformats.org/officeDocument/2006/relationships/image" Target="../media/image19.jpeg"/></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3.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3" Type="http://schemas.openxmlformats.org/officeDocument/2006/relationships/image" Target="../media/image69.WMF"/><Relationship Id="rId2" Type="http://schemas.openxmlformats.org/officeDocument/2006/relationships/notesSlide" Target="../notesSlides/notesSlide82.xml"/><Relationship Id="rId1" Type="http://schemas.openxmlformats.org/officeDocument/2006/relationships/slideLayout" Target="../slideLayouts/slideLayout4.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84.xml"/><Relationship Id="rId1" Type="http://schemas.openxmlformats.org/officeDocument/2006/relationships/slideLayout" Target="../slideLayouts/slideLayout1.xml"/><Relationship Id="rId6" Type="http://schemas.openxmlformats.org/officeDocument/2006/relationships/image" Target="../media/image69.WMF"/><Relationship Id="rId5" Type="http://schemas.openxmlformats.org/officeDocument/2006/relationships/image" Target="../media/image68.png"/><Relationship Id="rId4" Type="http://schemas.openxmlformats.org/officeDocument/2006/relationships/image" Target="../media/image74.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1.xml.rels><?xml version="1.0" encoding="UTF-8" standalone="yes"?>
<Relationships xmlns="http://schemas.openxmlformats.org/package/2006/relationships"><Relationship Id="rId2" Type="http://schemas.openxmlformats.org/officeDocument/2006/relationships/image" Target="../media/image69.WMF"/><Relationship Id="rId1" Type="http://schemas.openxmlformats.org/officeDocument/2006/relationships/slideLayout" Target="../slideLayouts/slideLayout6.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174.xml.rels><?xml version="1.0" encoding="UTF-8" standalone="yes"?>
<Relationships xmlns="http://schemas.openxmlformats.org/package/2006/relationships"><Relationship Id="rId3" Type="http://schemas.openxmlformats.org/officeDocument/2006/relationships/image" Target="../media/image82.emf"/><Relationship Id="rId2" Type="http://schemas.openxmlformats.org/officeDocument/2006/relationships/notesSlide" Target="../notesSlides/notesSlide92.xml"/><Relationship Id="rId1" Type="http://schemas.openxmlformats.org/officeDocument/2006/relationships/slideLayout" Target="../slideLayouts/slideLayout6.xml"/><Relationship Id="rId4" Type="http://schemas.openxmlformats.org/officeDocument/2006/relationships/image" Target="../media/image83.emf"/></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6.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6.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6.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6.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6.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6.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6.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6.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6.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6.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6.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6.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3.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image" Target="../media/image84.emf"/><Relationship Id="rId1" Type="http://schemas.openxmlformats.org/officeDocument/2006/relationships/slideLayout" Target="../slideLayouts/slideLayout6.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9.xml.rels><?xml version="1.0" encoding="UTF-8" standalone="yes"?>
<Relationships xmlns="http://schemas.openxmlformats.org/package/2006/relationships"><Relationship Id="rId2" Type="http://schemas.openxmlformats.org/officeDocument/2006/relationships/image" Target="../media/image86.emf"/><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3" Type="http://schemas.openxmlformats.org/officeDocument/2006/relationships/hyperlink" Target="http://1.bp.blogspot.com/-36NRZNqEOic/VGLMdNRQwUI/AAAAAAAApAw/NR_Q4VUF3wE/s800/kangoshi_kaigi.png" TargetMode="External"/><Relationship Id="rId2" Type="http://schemas.openxmlformats.org/officeDocument/2006/relationships/notesSlide" Target="../notesSlides/notesSlide107.xml"/><Relationship Id="rId1" Type="http://schemas.openxmlformats.org/officeDocument/2006/relationships/slideLayout" Target="../slideLayouts/slideLayout6.xml"/><Relationship Id="rId4" Type="http://schemas.openxmlformats.org/officeDocument/2006/relationships/image" Target="../media/image87.png"/></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6.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110.xml"/><Relationship Id="rId1" Type="http://schemas.openxmlformats.org/officeDocument/2006/relationships/slideLayout" Target="../slideLayouts/slideLayout6.xml"/><Relationship Id="rId5" Type="http://schemas.openxmlformats.org/officeDocument/2006/relationships/image" Target="../media/image90.png"/><Relationship Id="rId4" Type="http://schemas.openxmlformats.org/officeDocument/2006/relationships/image" Target="../media/image89.png"/></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6.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6.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1.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15.xml"/><Relationship Id="rId1" Type="http://schemas.openxmlformats.org/officeDocument/2006/relationships/slideLayout" Target="../slideLayouts/slideLayout6.xml"/><Relationship Id="rId5" Type="http://schemas.openxmlformats.org/officeDocument/2006/relationships/image" Target="../media/image93.jpeg"/><Relationship Id="rId4" Type="http://schemas.openxmlformats.org/officeDocument/2006/relationships/image" Target="../media/image92.png"/></Relationships>
</file>

<file path=ppt/slides/_rels/slide212.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116.xml"/><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117.xml"/><Relationship Id="rId1" Type="http://schemas.openxmlformats.org/officeDocument/2006/relationships/slideLayout" Target="../slideLayouts/slideLayout6.xml"/></Relationships>
</file>

<file path=ppt/slides/_rels/slide214.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6.xml"/></Relationships>
</file>

<file path=ppt/slides/_rels/slide215.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hyperlink" Target="http://2.bp.blogspot.com/-BPXRyPZGjrA/VJ6XMHPQHXI/AAAAAAAAqG4/FosuyD-hKOQ/s800/time4_yoru.png" TargetMode="External"/><Relationship Id="rId1" Type="http://schemas.openxmlformats.org/officeDocument/2006/relationships/slideLayout" Target="../slideLayouts/slideLayout6.xml"/><Relationship Id="rId4" Type="http://schemas.microsoft.com/office/2007/relationships/hdphoto" Target="../media/hdphoto3.wdp"/></Relationships>
</file>

<file path=ppt/slides/_rels/slide216.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118.xml"/><Relationship Id="rId1" Type="http://schemas.openxmlformats.org/officeDocument/2006/relationships/slideLayout" Target="../slideLayouts/slideLayout6.xml"/><Relationship Id="rId6" Type="http://schemas.microsoft.com/office/2007/relationships/hdphoto" Target="../media/hdphoto3.wdp"/><Relationship Id="rId5" Type="http://schemas.openxmlformats.org/officeDocument/2006/relationships/image" Target="../media/image97.png"/><Relationship Id="rId4" Type="http://schemas.openxmlformats.org/officeDocument/2006/relationships/hyperlink" Target="http://2.bp.blogspot.com/-BPXRyPZGjrA/VJ6XMHPQHXI/AAAAAAAAqG4/FosuyD-hKOQ/s800/time4_yoru.png" TargetMode="External"/></Relationships>
</file>

<file path=ppt/slides/_rels/slide217.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6.xml"/></Relationships>
</file>

<file path=ppt/slides/_rels/slide218.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119.xml"/><Relationship Id="rId1" Type="http://schemas.openxmlformats.org/officeDocument/2006/relationships/slideLayout" Target="../slideLayouts/slideLayout6.xml"/><Relationship Id="rId4" Type="http://schemas.openxmlformats.org/officeDocument/2006/relationships/image" Target="../media/image101.png"/></Relationships>
</file>

<file path=ppt/slides/_rels/slide219.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101.png"/><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6.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hyperlink" Target="http://1.bp.blogspot.com/-c_09YwfX0og/VahRoPvLIwI/AAAAAAAAvuE/netnwrZnQLo/s800/medical_houmon_iryou_man.png" TargetMode="External"/><Relationship Id="rId1" Type="http://schemas.openxmlformats.org/officeDocument/2006/relationships/slideLayout" Target="../slideLayouts/slideLayout6.xml"/><Relationship Id="rId5" Type="http://schemas.microsoft.com/office/2007/relationships/hdphoto" Target="../media/hdphoto2.wdp"/><Relationship Id="rId4" Type="http://schemas.openxmlformats.org/officeDocument/2006/relationships/image" Target="../media/image57.png"/></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6.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6.xml"/></Relationships>
</file>

<file path=ppt/slides/_rels/slide226.xml.rels><?xml version="1.0" encoding="UTF-8" standalone="yes"?>
<Relationships xmlns="http://schemas.openxmlformats.org/package/2006/relationships"><Relationship Id="rId3" Type="http://schemas.openxmlformats.org/officeDocument/2006/relationships/hyperlink" Target="http://2.bp.blogspot.com/-knX0k6MIJHw/VkcafLIVU7I/AAAAAAAA0cY/LBbWdQ8GaC8/s800/houmon_shinryou_doctor2.png" TargetMode="External"/><Relationship Id="rId2" Type="http://schemas.openxmlformats.org/officeDocument/2006/relationships/notesSlide" Target="../notesSlides/notesSlide123.xml"/><Relationship Id="rId1" Type="http://schemas.openxmlformats.org/officeDocument/2006/relationships/slideLayout" Target="../slideLayouts/slideLayout6.xml"/><Relationship Id="rId5" Type="http://schemas.openxmlformats.org/officeDocument/2006/relationships/image" Target="../media/image103.png"/><Relationship Id="rId4" Type="http://schemas.openxmlformats.org/officeDocument/2006/relationships/image" Target="../media/image102.png"/></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8.xml.rels><?xml version="1.0" encoding="UTF-8" standalone="yes"?>
<Relationships xmlns="http://schemas.openxmlformats.org/package/2006/relationships"><Relationship Id="rId3" Type="http://schemas.openxmlformats.org/officeDocument/2006/relationships/hyperlink" Target="http://2.bp.blogspot.com/-knX0k6MIJHw/VkcafLIVU7I/AAAAAAAA0cY/LBbWdQ8GaC8/s800/houmon_shinryou_doctor2.png" TargetMode="External"/><Relationship Id="rId2" Type="http://schemas.openxmlformats.org/officeDocument/2006/relationships/notesSlide" Target="../notesSlides/notesSlide124.xml"/><Relationship Id="rId1" Type="http://schemas.openxmlformats.org/officeDocument/2006/relationships/slideLayout" Target="../slideLayouts/slideLayout6.xml"/><Relationship Id="rId6" Type="http://schemas.openxmlformats.org/officeDocument/2006/relationships/image" Target="../media/image104.png"/><Relationship Id="rId5" Type="http://schemas.openxmlformats.org/officeDocument/2006/relationships/hyperlink" Target="http://2.bp.blogspot.com/-tWEXQoaJi2I/V1z9PlVwAeI/AAAAAAAA7QU/6J76Cp1CB-YtWLwHfcLFEWc7oIA8dRJlwCLcB/s800/medical_keikan_keibi_eiyou.png" TargetMode="External"/><Relationship Id="rId4" Type="http://schemas.openxmlformats.org/officeDocument/2006/relationships/image" Target="../media/image102.png"/></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230.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hyperlink" Target="http://4.bp.blogspot.com/-R5fd_pogAvk/VmFjdlOMvqI/AAAAAAAA1VA/W589zmXCPq8/s800/kaigo_family.png" TargetMode="External"/><Relationship Id="rId7" Type="http://schemas.openxmlformats.org/officeDocument/2006/relationships/image" Target="../media/image107.png"/><Relationship Id="rId2" Type="http://schemas.openxmlformats.org/officeDocument/2006/relationships/notesSlide" Target="../notesSlides/notesSlide126.xml"/><Relationship Id="rId1" Type="http://schemas.openxmlformats.org/officeDocument/2006/relationships/slideLayout" Target="../slideLayouts/slideLayout6.xml"/><Relationship Id="rId6" Type="http://schemas.openxmlformats.org/officeDocument/2006/relationships/hyperlink" Target="http://2.bp.blogspot.com/-BPXRyPZGjrA/VJ6XMHPQHXI/AAAAAAAAqG4/FosuyD-hKOQ/s800/time4_yoru.png" TargetMode="External"/><Relationship Id="rId5" Type="http://schemas.openxmlformats.org/officeDocument/2006/relationships/image" Target="../media/image106.png"/><Relationship Id="rId4" Type="http://schemas.openxmlformats.org/officeDocument/2006/relationships/image" Target="../media/image105.png"/></Relationships>
</file>

<file path=ppt/slides/_rels/slide23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hyperlink" Target="http://4.bp.blogspot.com/-R5fd_pogAvk/VmFjdlOMvqI/AAAAAAAA1VA/W589zmXCPq8/s800/kaigo_family.png" TargetMode="External"/><Relationship Id="rId1" Type="http://schemas.openxmlformats.org/officeDocument/2006/relationships/slideLayout" Target="../slideLayouts/slideLayout6.xml"/><Relationship Id="rId4" Type="http://schemas.openxmlformats.org/officeDocument/2006/relationships/image" Target="../media/image106.png"/></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06.png"/><Relationship Id="rId1" Type="http://schemas.openxmlformats.org/officeDocument/2006/relationships/slideLayout" Target="../slideLayouts/slideLayout6.xml"/></Relationships>
</file>

<file path=ppt/slides/_rels/slide236.xml.rels><?xml version="1.0" encoding="UTF-8" standalone="yes"?>
<Relationships xmlns="http://schemas.openxmlformats.org/package/2006/relationships"><Relationship Id="rId3" Type="http://schemas.openxmlformats.org/officeDocument/2006/relationships/notesSlide" Target="../notesSlides/notesSlide127.xml"/><Relationship Id="rId2" Type="http://schemas.openxmlformats.org/officeDocument/2006/relationships/slideLayout" Target="../slideLayouts/slideLayout6.xml"/><Relationship Id="rId1" Type="http://schemas.openxmlformats.org/officeDocument/2006/relationships/vmlDrawing" Target="../drawings/vmlDrawing1.vml"/><Relationship Id="rId5" Type="http://schemas.openxmlformats.org/officeDocument/2006/relationships/image" Target="../media/image109.emf"/><Relationship Id="rId4" Type="http://schemas.openxmlformats.org/officeDocument/2006/relationships/oleObject" Target="../embeddings/oleObject1.bin"/></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6.xml"/></Relationships>
</file>

<file path=ppt/slides/_rels/slide238.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hyperlink" Target="http://1.bp.blogspot.com/-aa8DuSxqUvY/UgsxcYkGbFI/AAAAAAAAXXU/SsPSIQU5jGE/s800/job_doctor.png" TargetMode="External"/><Relationship Id="rId1" Type="http://schemas.openxmlformats.org/officeDocument/2006/relationships/slideLayout" Target="../slideLayouts/slideLayout6.xml"/><Relationship Id="rId6" Type="http://schemas.openxmlformats.org/officeDocument/2006/relationships/image" Target="../media/image111.png"/><Relationship Id="rId5" Type="http://schemas.openxmlformats.org/officeDocument/2006/relationships/hyperlink" Target="http://2.bp.blogspot.com/-v93bcubm_Cg/Vz_w2fNGB2I/AAAAAAAA6uY/zc9eh0nTW2YrW9P_q_5SpuefmCJWNKMQwCLcB/s800/document_syorui_fuutou.png" TargetMode="External"/><Relationship Id="rId4" Type="http://schemas.openxmlformats.org/officeDocument/2006/relationships/image" Target="../media/image106.png"/></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1.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2.png"/><Relationship Id="rId1" Type="http://schemas.openxmlformats.org/officeDocument/2006/relationships/slideLayout" Target="../slideLayouts/slideLayout6.xml"/><Relationship Id="rId5" Type="http://schemas.openxmlformats.org/officeDocument/2006/relationships/image" Target="../media/image115.png"/><Relationship Id="rId4" Type="http://schemas.openxmlformats.org/officeDocument/2006/relationships/image" Target="../media/image114.png"/></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44.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6.xml"/></Relationships>
</file>

<file path=ppt/slides/_rels/slide245.xml.rels><?xml version="1.0" encoding="UTF-8" standalone="yes"?>
<Relationships xmlns="http://schemas.openxmlformats.org/package/2006/relationships"><Relationship Id="rId3" Type="http://schemas.openxmlformats.org/officeDocument/2006/relationships/image" Target="../media/image118.png"/><Relationship Id="rId7" Type="http://schemas.openxmlformats.org/officeDocument/2006/relationships/image" Target="../media/image122.png"/><Relationship Id="rId2" Type="http://schemas.openxmlformats.org/officeDocument/2006/relationships/image" Target="../media/image117.png"/><Relationship Id="rId1" Type="http://schemas.openxmlformats.org/officeDocument/2006/relationships/slideLayout" Target="../slideLayouts/slideLayout6.xml"/><Relationship Id="rId6" Type="http://schemas.openxmlformats.org/officeDocument/2006/relationships/image" Target="../media/image121.png"/><Relationship Id="rId5" Type="http://schemas.openxmlformats.org/officeDocument/2006/relationships/image" Target="../media/image120.png"/><Relationship Id="rId4" Type="http://schemas.openxmlformats.org/officeDocument/2006/relationships/image" Target="../media/image119.png"/></Relationships>
</file>

<file path=ppt/slides/_rels/slide246.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image" Target="../media/image123.png"/><Relationship Id="rId1" Type="http://schemas.openxmlformats.org/officeDocument/2006/relationships/slideLayout" Target="../slideLayouts/slideLayout6.xml"/><Relationship Id="rId5" Type="http://schemas.openxmlformats.org/officeDocument/2006/relationships/image" Target="../media/image125.png"/><Relationship Id="rId4" Type="http://schemas.openxmlformats.org/officeDocument/2006/relationships/image" Target="../media/image124.png"/></Relationships>
</file>

<file path=ppt/slides/_rels/slide247.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image" Target="../media/image126.png"/><Relationship Id="rId1" Type="http://schemas.openxmlformats.org/officeDocument/2006/relationships/slideLayout" Target="../slideLayouts/slideLayout6.xml"/><Relationship Id="rId5" Type="http://schemas.openxmlformats.org/officeDocument/2006/relationships/image" Target="../media/image122.png"/><Relationship Id="rId4" Type="http://schemas.openxmlformats.org/officeDocument/2006/relationships/image" Target="../media/image121.png"/></Relationships>
</file>

<file path=ppt/slides/_rels/slide248.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image" Target="../media/image126.png"/><Relationship Id="rId1" Type="http://schemas.openxmlformats.org/officeDocument/2006/relationships/slideLayout" Target="../slideLayouts/slideLayout6.xml"/><Relationship Id="rId5" Type="http://schemas.openxmlformats.org/officeDocument/2006/relationships/image" Target="../media/image122.png"/><Relationship Id="rId4" Type="http://schemas.openxmlformats.org/officeDocument/2006/relationships/image" Target="../media/image121.png"/></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3.xml.rels><?xml version="1.0" encoding="UTF-8" standalone="yes"?>
<Relationships xmlns="http://schemas.openxmlformats.org/package/2006/relationships"><Relationship Id="rId2" Type="http://schemas.openxmlformats.org/officeDocument/2006/relationships/hyperlink" Target="https://www.mhlw.go.jp/stf/seisakunitsuite/bunya/kenkou_iryou/iyakuhin/topics/infertility_treatment.html" TargetMode="External"/><Relationship Id="rId1" Type="http://schemas.openxmlformats.org/officeDocument/2006/relationships/slideLayout" Target="../slideLayouts/slideLayout6.xml"/></Relationships>
</file>

<file path=ppt/slides/_rels/slide254.xml.rels><?xml version="1.0" encoding="UTF-8" standalone="yes"?>
<Relationships xmlns="http://schemas.openxmlformats.org/package/2006/relationships"><Relationship Id="rId2" Type="http://schemas.openxmlformats.org/officeDocument/2006/relationships/hyperlink" Target="https://www.mhlw.go.jp/stf/seisakunitsuite/bunya/kenkou_iryou/iyakuhin/topics/infertility_treatment.html" TargetMode="External"/><Relationship Id="rId1" Type="http://schemas.openxmlformats.org/officeDocument/2006/relationships/slideLayout" Target="../slideLayouts/slideLayout6.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57.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29.xml"/><Relationship Id="rId1" Type="http://schemas.openxmlformats.org/officeDocument/2006/relationships/slideLayout" Target="../slideLayouts/slideLayout29.xml"/></Relationships>
</file>

<file path=ppt/slides/_rels/slide25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30.xml"/><Relationship Id="rId1" Type="http://schemas.openxmlformats.org/officeDocument/2006/relationships/slideLayout" Target="../slideLayouts/slideLayout29.xml"/></Relationships>
</file>

<file path=ppt/slides/_rels/slide259.xml.rels><?xml version="1.0" encoding="UTF-8" standalone="yes"?>
<Relationships xmlns="http://schemas.openxmlformats.org/package/2006/relationships"><Relationship Id="rId3" Type="http://schemas.openxmlformats.org/officeDocument/2006/relationships/image" Target="../media/image61.png"/><Relationship Id="rId7" Type="http://schemas.openxmlformats.org/officeDocument/2006/relationships/image" Target="../media/image62.png"/><Relationship Id="rId2" Type="http://schemas.openxmlformats.org/officeDocument/2006/relationships/notesSlide" Target="../notesSlides/notesSlide131.xml"/><Relationship Id="rId1" Type="http://schemas.openxmlformats.org/officeDocument/2006/relationships/slideLayout" Target="../slideLayouts/slideLayout29.xml"/><Relationship Id="rId6" Type="http://schemas.openxmlformats.org/officeDocument/2006/relationships/image" Target="../media/image111.png"/><Relationship Id="rId5" Type="http://schemas.openxmlformats.org/officeDocument/2006/relationships/hyperlink" Target="http://2.bp.blogspot.com/-v93bcubm_Cg/Vz_w2fNGB2I/AAAAAAAA6uY/zc9eh0nTW2YrW9P_q_5SpuefmCJWNKMQwCLcB/s800/document_syorui_fuutou.png" TargetMode="External"/><Relationship Id="rId4" Type="http://schemas.openxmlformats.org/officeDocument/2006/relationships/image" Target="../media/image59.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8.xml"/></Relationships>
</file>

<file path=ppt/slides/_rels/slide260.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Layout" Target="../slideLayouts/slideLayout29.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62.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29.xml"/></Relationships>
</file>

<file path=ppt/slides/_rels/slide263.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32.xml"/><Relationship Id="rId1" Type="http://schemas.openxmlformats.org/officeDocument/2006/relationships/slideLayout" Target="../slideLayouts/slideLayout29.xml"/><Relationship Id="rId4" Type="http://schemas.openxmlformats.org/officeDocument/2006/relationships/image" Target="../media/image129.png"/></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267.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33.xml"/><Relationship Id="rId1" Type="http://schemas.openxmlformats.org/officeDocument/2006/relationships/slideLayout" Target="../slideLayouts/slideLayout15.xml"/><Relationship Id="rId5" Type="http://schemas.openxmlformats.org/officeDocument/2006/relationships/image" Target="../media/image132.png"/><Relationship Id="rId4" Type="http://schemas.openxmlformats.org/officeDocument/2006/relationships/image" Target="../media/image131.png"/></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9.xml"/></Relationships>
</file>

<file path=ppt/slides/_rels/slide269.xml.rels><?xml version="1.0" encoding="UTF-8" standalone="yes"?>
<Relationships xmlns="http://schemas.openxmlformats.org/package/2006/relationships"><Relationship Id="rId3" Type="http://schemas.openxmlformats.org/officeDocument/2006/relationships/hyperlink" Target="http://1.bp.blogspot.com/-36NRZNqEOic/VGLMdNRQwUI/AAAAAAAApAw/NR_Q4VUF3wE/s800/kangoshi_kaigi.png" TargetMode="External"/><Relationship Id="rId2" Type="http://schemas.openxmlformats.org/officeDocument/2006/relationships/notesSlide" Target="../notesSlides/notesSlide135.xml"/><Relationship Id="rId1" Type="http://schemas.openxmlformats.org/officeDocument/2006/relationships/slideLayout" Target="../slideLayouts/slideLayout29.xml"/><Relationship Id="rId4" Type="http://schemas.openxmlformats.org/officeDocument/2006/relationships/image" Target="../media/image87.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9.xml"/></Relationships>
</file>

<file path=ppt/slides/_rels/slide272.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9.xml"/></Relationships>
</file>

<file path=ppt/slides/_rels/slide273.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hyperlink" Target="http://1.bp.blogspot.com/-WK8bF0PScz0/Ugsxcg6jwHI/AAAAAAAAXXY/e9VZyoP23zw/s800/job_doctor_woman.png" TargetMode="External"/><Relationship Id="rId1" Type="http://schemas.openxmlformats.org/officeDocument/2006/relationships/slideLayout" Target="../slideLayouts/slideLayout29.xml"/></Relationships>
</file>

<file path=ppt/slides/_rels/slide274.xml.rels><?xml version="1.0" encoding="UTF-8" standalone="yes"?>
<Relationships xmlns="http://schemas.openxmlformats.org/package/2006/relationships"><Relationship Id="rId2" Type="http://schemas.openxmlformats.org/officeDocument/2006/relationships/image" Target="../media/image135.jpeg"/><Relationship Id="rId1" Type="http://schemas.openxmlformats.org/officeDocument/2006/relationships/slideLayout" Target="../slideLayouts/slideLayout29.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9.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16.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9.xml"/></Relationships>
</file>

<file path=ppt/slides/_rels/slide279.xml.rels><?xml version="1.0" encoding="UTF-8" standalone="yes"?>
<Relationships xmlns="http://schemas.openxmlformats.org/package/2006/relationships"><Relationship Id="rId3" Type="http://schemas.openxmlformats.org/officeDocument/2006/relationships/image" Target="../media/image136.png"/><Relationship Id="rId7" Type="http://schemas.openxmlformats.org/officeDocument/2006/relationships/image" Target="../media/image140.png"/><Relationship Id="rId2" Type="http://schemas.openxmlformats.org/officeDocument/2006/relationships/notesSlide" Target="../notesSlides/notesSlide140.xml"/><Relationship Id="rId1" Type="http://schemas.openxmlformats.org/officeDocument/2006/relationships/slideLayout" Target="../slideLayouts/slideLayout29.xml"/><Relationship Id="rId6" Type="http://schemas.openxmlformats.org/officeDocument/2006/relationships/image" Target="../media/image139.png"/><Relationship Id="rId5" Type="http://schemas.openxmlformats.org/officeDocument/2006/relationships/image" Target="../media/image138.png"/><Relationship Id="rId4" Type="http://schemas.openxmlformats.org/officeDocument/2006/relationships/image" Target="../media/image137.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281.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41.xml"/><Relationship Id="rId1" Type="http://schemas.openxmlformats.org/officeDocument/2006/relationships/slideLayout" Target="../slideLayouts/slideLayout29.xml"/><Relationship Id="rId4" Type="http://schemas.openxmlformats.org/officeDocument/2006/relationships/image" Target="../media/image47.png"/></Relationships>
</file>

<file path=ppt/slides/_rels/slide28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51.png"/><Relationship Id="rId1" Type="http://schemas.openxmlformats.org/officeDocument/2006/relationships/slideLayout" Target="../slideLayouts/slideLayout29.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8.xml"/></Relationships>
</file>

<file path=ppt/slides/_rels/slide287.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29.xml"/></Relationships>
</file>

<file path=ppt/slides/_rels/slide288.xml.rels><?xml version="1.0" encoding="UTF-8" standalone="yes"?>
<Relationships xmlns="http://schemas.openxmlformats.org/package/2006/relationships"><Relationship Id="rId3" Type="http://schemas.openxmlformats.org/officeDocument/2006/relationships/image" Target="../media/image144.emf"/><Relationship Id="rId2" Type="http://schemas.openxmlformats.org/officeDocument/2006/relationships/image" Target="../media/image143.emf"/><Relationship Id="rId1" Type="http://schemas.openxmlformats.org/officeDocument/2006/relationships/slideLayout" Target="../slideLayouts/slideLayout29.xml"/></Relationships>
</file>

<file path=ppt/slides/_rels/slide289.xml.rels><?xml version="1.0" encoding="UTF-8" standalone="yes"?>
<Relationships xmlns="http://schemas.openxmlformats.org/package/2006/relationships"><Relationship Id="rId3" Type="http://schemas.openxmlformats.org/officeDocument/2006/relationships/hyperlink" Target="http://2.bp.blogspot.com/-fzcHF6qhtXE/UgsxdWs5r5I/AAAAAAAAXXw/UrXG_KQ7TEw/s800/job_nurse_man.png" TargetMode="External"/><Relationship Id="rId2" Type="http://schemas.openxmlformats.org/officeDocument/2006/relationships/notesSlide" Target="../notesSlides/notesSlide143.xml"/><Relationship Id="rId1" Type="http://schemas.openxmlformats.org/officeDocument/2006/relationships/slideLayout" Target="../slideLayouts/slideLayout29.xml"/><Relationship Id="rId6" Type="http://schemas.openxmlformats.org/officeDocument/2006/relationships/image" Target="../media/image147.png"/><Relationship Id="rId5" Type="http://schemas.openxmlformats.org/officeDocument/2006/relationships/image" Target="../media/image146.png"/><Relationship Id="rId4" Type="http://schemas.openxmlformats.org/officeDocument/2006/relationships/image" Target="../media/image145.pn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9.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15.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3.xml.rels><?xml version="1.0" encoding="UTF-8" standalone="yes"?>
<Relationships xmlns="http://schemas.openxmlformats.org/package/2006/relationships"><Relationship Id="rId3" Type="http://schemas.openxmlformats.org/officeDocument/2006/relationships/hyperlink" Target="http://3.bp.blogspot.com/-O0mchradsMo/VwIgUXTY1LI/AAAAAAAA5aw/9Y3Gz_AOy9sAS_OrM09_ORHwOmrexf7oQ/s800/medical_seishinka_woman.png" TargetMode="External"/><Relationship Id="rId2" Type="http://schemas.openxmlformats.org/officeDocument/2006/relationships/notesSlide" Target="../notesSlides/notesSlide146.xml"/><Relationship Id="rId1" Type="http://schemas.openxmlformats.org/officeDocument/2006/relationships/slideLayout" Target="../slideLayouts/slideLayout15.xml"/><Relationship Id="rId4" Type="http://schemas.openxmlformats.org/officeDocument/2006/relationships/image" Target="../media/image46.png"/></Relationships>
</file>

<file path=ppt/slides/_rels/slide294.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15.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15.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15.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15.xml"/></Relationships>
</file>

<file path=ppt/slides/_rels/slide298.xml.rels><?xml version="1.0" encoding="UTF-8" standalone="yes"?>
<Relationships xmlns="http://schemas.openxmlformats.org/package/2006/relationships"><Relationship Id="rId3" Type="http://schemas.openxmlformats.org/officeDocument/2006/relationships/hyperlink" Target="http://3.bp.blogspot.com/-O0mchradsMo/VwIgUXTY1LI/AAAAAAAA5aw/9Y3Gz_AOy9sAS_OrM09_ORHwOmrexf7oQ/s800/medical_seishinka_woman.png" TargetMode="External"/><Relationship Id="rId2" Type="http://schemas.openxmlformats.org/officeDocument/2006/relationships/image" Target="../media/image148.png"/><Relationship Id="rId1" Type="http://schemas.openxmlformats.org/officeDocument/2006/relationships/slideLayout" Target="../slideLayouts/slideLayout15.xml"/><Relationship Id="rId6" Type="http://schemas.openxmlformats.org/officeDocument/2006/relationships/image" Target="../media/image150.png"/><Relationship Id="rId5" Type="http://schemas.openxmlformats.org/officeDocument/2006/relationships/hyperlink" Target="http://1.bp.blogspot.com/-36NRZNqEOic/VGLMdNRQwUI/AAAAAAAApAw/NR_Q4VUF3wE/s800/kangoshi_kaigi.png" TargetMode="External"/><Relationship Id="rId4" Type="http://schemas.openxmlformats.org/officeDocument/2006/relationships/image" Target="../media/image149.png"/></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2.xml"/><Relationship Id="rId1" Type="http://schemas.openxmlformats.org/officeDocument/2006/relationships/slideLayout" Target="../slideLayouts/slideLayout4.xml"/><Relationship Id="rId4" Type="http://schemas.openxmlformats.org/officeDocument/2006/relationships/image" Target="../media/image5.png"/></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15.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15.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15.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15.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29.xml"/></Relationships>
</file>

<file path=ppt/slides/_rels/slide305.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15.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9.xml"/></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15.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15.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14.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15.xml"/></Relationships>
</file>

<file path=ppt/slides/_rels/slide312.xml.rels><?xml version="1.0" encoding="UTF-8" standalone="yes"?>
<Relationships xmlns="http://schemas.openxmlformats.org/package/2006/relationships"><Relationship Id="rId3" Type="http://schemas.openxmlformats.org/officeDocument/2006/relationships/image" Target="../media/image152.wmf"/><Relationship Id="rId2" Type="http://schemas.openxmlformats.org/officeDocument/2006/relationships/notesSlide" Target="../notesSlides/notesSlide160.xml"/><Relationship Id="rId1" Type="http://schemas.openxmlformats.org/officeDocument/2006/relationships/slideLayout" Target="../slideLayouts/slideLayout14.xml"/></Relationships>
</file>

<file path=ppt/slides/_rels/slide313.xml.rels><?xml version="1.0" encoding="UTF-8" standalone="yes"?>
<Relationships xmlns="http://schemas.openxmlformats.org/package/2006/relationships"><Relationship Id="rId3" Type="http://schemas.openxmlformats.org/officeDocument/2006/relationships/image" Target="../media/image152.wmf"/><Relationship Id="rId2" Type="http://schemas.openxmlformats.org/officeDocument/2006/relationships/notesSlide" Target="../notesSlides/notesSlide161.xml"/><Relationship Id="rId1" Type="http://schemas.openxmlformats.org/officeDocument/2006/relationships/slideLayout" Target="../slideLayouts/slideLayout14.xml"/></Relationships>
</file>

<file path=ppt/slides/_rels/slide314.xml.rels><?xml version="1.0" encoding="UTF-8" standalone="yes"?>
<Relationships xmlns="http://schemas.openxmlformats.org/package/2006/relationships"><Relationship Id="rId3" Type="http://schemas.openxmlformats.org/officeDocument/2006/relationships/image" Target="../media/image152.wmf"/><Relationship Id="rId2" Type="http://schemas.openxmlformats.org/officeDocument/2006/relationships/notesSlide" Target="../notesSlides/notesSlide162.xml"/><Relationship Id="rId1" Type="http://schemas.openxmlformats.org/officeDocument/2006/relationships/slideLayout" Target="../slideLayouts/slideLayout1.xml"/></Relationships>
</file>

<file path=ppt/slides/_rels/slide315.xml.rels><?xml version="1.0" encoding="UTF-8" standalone="yes"?>
<Relationships xmlns="http://schemas.openxmlformats.org/package/2006/relationships"><Relationship Id="rId3" Type="http://schemas.openxmlformats.org/officeDocument/2006/relationships/image" Target="../media/image152.wmf"/><Relationship Id="rId2" Type="http://schemas.openxmlformats.org/officeDocument/2006/relationships/notesSlide" Target="../notesSlides/notesSlide163.xml"/><Relationship Id="rId1" Type="http://schemas.openxmlformats.org/officeDocument/2006/relationships/slideLayout" Target="../slideLayouts/slideLayout1.xml"/></Relationships>
</file>

<file path=ppt/slides/_rels/slide316.xml.rels><?xml version="1.0" encoding="UTF-8" standalone="yes"?>
<Relationships xmlns="http://schemas.openxmlformats.org/package/2006/relationships"><Relationship Id="rId3" Type="http://schemas.openxmlformats.org/officeDocument/2006/relationships/image" Target="../media/image152.wmf"/><Relationship Id="rId2" Type="http://schemas.openxmlformats.org/officeDocument/2006/relationships/notesSlide" Target="../notesSlides/notesSlide164.xml"/><Relationship Id="rId1" Type="http://schemas.openxmlformats.org/officeDocument/2006/relationships/slideLayout" Target="../slideLayouts/slideLayout1.xml"/></Relationships>
</file>

<file path=ppt/slides/_rels/slide317.xml.rels><?xml version="1.0" encoding="UTF-8" standalone="yes"?>
<Relationships xmlns="http://schemas.openxmlformats.org/package/2006/relationships"><Relationship Id="rId3" Type="http://schemas.openxmlformats.org/officeDocument/2006/relationships/image" Target="../media/image153.wmf"/><Relationship Id="rId2" Type="http://schemas.openxmlformats.org/officeDocument/2006/relationships/notesSlide" Target="../notesSlides/notesSlide165.xml"/><Relationship Id="rId1" Type="http://schemas.openxmlformats.org/officeDocument/2006/relationships/slideLayout" Target="../slideLayouts/slideLayout1.xml"/></Relationships>
</file>

<file path=ppt/slides/_rels/slide318.xml.rels><?xml version="1.0" encoding="UTF-8" standalone="yes"?>
<Relationships xmlns="http://schemas.openxmlformats.org/package/2006/relationships"><Relationship Id="rId3" Type="http://schemas.openxmlformats.org/officeDocument/2006/relationships/image" Target="../media/image153.wmf"/><Relationship Id="rId2" Type="http://schemas.openxmlformats.org/officeDocument/2006/relationships/notesSlide" Target="../notesSlides/notesSlide166.xml"/><Relationship Id="rId1" Type="http://schemas.openxmlformats.org/officeDocument/2006/relationships/slideLayout" Target="../slideLayouts/slideLayout1.xml"/></Relationships>
</file>

<file path=ppt/slides/_rels/slide319.xml.rels><?xml version="1.0" encoding="UTF-8" standalone="yes"?>
<Relationships xmlns="http://schemas.openxmlformats.org/package/2006/relationships"><Relationship Id="rId3" Type="http://schemas.openxmlformats.org/officeDocument/2006/relationships/image" Target="../media/image153.wmf"/><Relationship Id="rId2" Type="http://schemas.openxmlformats.org/officeDocument/2006/relationships/notesSlide" Target="../notesSlides/notesSlide167.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320.xml.rels><?xml version="1.0" encoding="UTF-8" standalone="yes"?>
<Relationships xmlns="http://schemas.openxmlformats.org/package/2006/relationships"><Relationship Id="rId3" Type="http://schemas.openxmlformats.org/officeDocument/2006/relationships/image" Target="../media/image153.wmf"/><Relationship Id="rId2" Type="http://schemas.openxmlformats.org/officeDocument/2006/relationships/notesSlide" Target="../notesSlides/notesSlide168.xml"/><Relationship Id="rId1" Type="http://schemas.openxmlformats.org/officeDocument/2006/relationships/slideLayout" Target="../slideLayouts/slideLayout1.xml"/></Relationships>
</file>

<file path=ppt/slides/_rels/slide321.xml.rels><?xml version="1.0" encoding="UTF-8" standalone="yes"?>
<Relationships xmlns="http://schemas.openxmlformats.org/package/2006/relationships"><Relationship Id="rId3" Type="http://schemas.openxmlformats.org/officeDocument/2006/relationships/image" Target="../media/image153.wmf"/><Relationship Id="rId2" Type="http://schemas.openxmlformats.org/officeDocument/2006/relationships/notesSlide" Target="../notesSlides/notesSlide169.xml"/><Relationship Id="rId1" Type="http://schemas.openxmlformats.org/officeDocument/2006/relationships/slideLayout" Target="../slideLayouts/slideLayout1.xml"/></Relationships>
</file>

<file path=ppt/slides/_rels/slide322.xml.rels><?xml version="1.0" encoding="UTF-8" standalone="yes"?>
<Relationships xmlns="http://schemas.openxmlformats.org/package/2006/relationships"><Relationship Id="rId3" Type="http://schemas.openxmlformats.org/officeDocument/2006/relationships/image" Target="../media/image153.wmf"/><Relationship Id="rId2" Type="http://schemas.openxmlformats.org/officeDocument/2006/relationships/notesSlide" Target="../notesSlides/notesSlide170.xml"/><Relationship Id="rId1" Type="http://schemas.openxmlformats.org/officeDocument/2006/relationships/slideLayout" Target="../slideLayouts/slideLayout1.xml"/></Relationships>
</file>

<file path=ppt/slides/_rels/slide323.xml.rels><?xml version="1.0" encoding="UTF-8" standalone="yes"?>
<Relationships xmlns="http://schemas.openxmlformats.org/package/2006/relationships"><Relationship Id="rId3" Type="http://schemas.openxmlformats.org/officeDocument/2006/relationships/image" Target="../media/image153.wmf"/><Relationship Id="rId2" Type="http://schemas.openxmlformats.org/officeDocument/2006/relationships/notesSlide" Target="../notesSlides/notesSlide171.xml"/><Relationship Id="rId1" Type="http://schemas.openxmlformats.org/officeDocument/2006/relationships/slideLayout" Target="../slideLayouts/slideLayout1.xml"/></Relationships>
</file>

<file path=ppt/slides/_rels/slide324.xml.rels><?xml version="1.0" encoding="UTF-8" standalone="yes"?>
<Relationships xmlns="http://schemas.openxmlformats.org/package/2006/relationships"><Relationship Id="rId3" Type="http://schemas.openxmlformats.org/officeDocument/2006/relationships/image" Target="../media/image153.wmf"/><Relationship Id="rId2" Type="http://schemas.openxmlformats.org/officeDocument/2006/relationships/notesSlide" Target="../notesSlides/notesSlide172.xml"/><Relationship Id="rId1" Type="http://schemas.openxmlformats.org/officeDocument/2006/relationships/slideLayout" Target="../slideLayouts/slideLayout1.xml"/></Relationships>
</file>

<file path=ppt/slides/_rels/slide325.xml.rels><?xml version="1.0" encoding="UTF-8" standalone="yes"?>
<Relationships xmlns="http://schemas.openxmlformats.org/package/2006/relationships"><Relationship Id="rId3" Type="http://schemas.openxmlformats.org/officeDocument/2006/relationships/image" Target="../media/image153.wmf"/><Relationship Id="rId2" Type="http://schemas.openxmlformats.org/officeDocument/2006/relationships/notesSlide" Target="../notesSlides/notesSlide173.xml"/><Relationship Id="rId1" Type="http://schemas.openxmlformats.org/officeDocument/2006/relationships/slideLayout" Target="../slideLayouts/slideLayout30.xml"/></Relationships>
</file>

<file path=ppt/slides/_rels/slide326.xml.rels><?xml version="1.0" encoding="UTF-8" standalone="yes"?>
<Relationships xmlns="http://schemas.openxmlformats.org/package/2006/relationships"><Relationship Id="rId3" Type="http://schemas.openxmlformats.org/officeDocument/2006/relationships/image" Target="../media/image153.wmf"/><Relationship Id="rId2" Type="http://schemas.openxmlformats.org/officeDocument/2006/relationships/notesSlide" Target="../notesSlides/notesSlide174.xml"/><Relationship Id="rId1" Type="http://schemas.openxmlformats.org/officeDocument/2006/relationships/slideLayout" Target="../slideLayouts/slideLayout30.xml"/></Relationships>
</file>

<file path=ppt/slides/_rels/slide327.xml.rels><?xml version="1.0" encoding="UTF-8" standalone="yes"?>
<Relationships xmlns="http://schemas.openxmlformats.org/package/2006/relationships"><Relationship Id="rId3" Type="http://schemas.openxmlformats.org/officeDocument/2006/relationships/image" Target="../media/image154.emf"/><Relationship Id="rId2" Type="http://schemas.openxmlformats.org/officeDocument/2006/relationships/notesSlide" Target="../notesSlides/notesSlide175.xml"/><Relationship Id="rId1" Type="http://schemas.openxmlformats.org/officeDocument/2006/relationships/slideLayout" Target="../slideLayouts/slideLayout15.xml"/><Relationship Id="rId6" Type="http://schemas.openxmlformats.org/officeDocument/2006/relationships/image" Target="../media/image157.png"/><Relationship Id="rId5" Type="http://schemas.openxmlformats.org/officeDocument/2006/relationships/image" Target="../media/image156.png"/><Relationship Id="rId4" Type="http://schemas.openxmlformats.org/officeDocument/2006/relationships/image" Target="../media/image155.emf"/></Relationships>
</file>

<file path=ppt/slides/_rels/slide328.xml.rels><?xml version="1.0" encoding="UTF-8" standalone="yes"?>
<Relationships xmlns="http://schemas.openxmlformats.org/package/2006/relationships"><Relationship Id="rId2" Type="http://schemas.openxmlformats.org/officeDocument/2006/relationships/image" Target="../media/image158.png"/><Relationship Id="rId1" Type="http://schemas.openxmlformats.org/officeDocument/2006/relationships/slideLayout" Target="../slideLayouts/slideLayout15.xml"/></Relationships>
</file>

<file path=ppt/slides/_rels/slide329.xml.rels><?xml version="1.0" encoding="UTF-8" standalone="yes"?>
<Relationships xmlns="http://schemas.openxmlformats.org/package/2006/relationships"><Relationship Id="rId3" Type="http://schemas.openxmlformats.org/officeDocument/2006/relationships/image" Target="../media/image159.emf"/><Relationship Id="rId2" Type="http://schemas.openxmlformats.org/officeDocument/2006/relationships/notesSlide" Target="../notesSlides/notesSlide176.xml"/><Relationship Id="rId1" Type="http://schemas.openxmlformats.org/officeDocument/2006/relationships/slideLayout" Target="../slideLayouts/slideLayout15.xml"/><Relationship Id="rId4" Type="http://schemas.openxmlformats.org/officeDocument/2006/relationships/image" Target="../media/image160.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31.xml.rels><?xml version="1.0" encoding="UTF-8" standalone="yes"?>
<Relationships xmlns="http://schemas.openxmlformats.org/package/2006/relationships"><Relationship Id="rId3" Type="http://schemas.openxmlformats.org/officeDocument/2006/relationships/image" Target="../media/image161.emf"/><Relationship Id="rId2" Type="http://schemas.openxmlformats.org/officeDocument/2006/relationships/notesSlide" Target="../notesSlides/notesSlide177.xml"/><Relationship Id="rId1" Type="http://schemas.openxmlformats.org/officeDocument/2006/relationships/slideLayout" Target="../slideLayouts/slideLayout15.xml"/></Relationships>
</file>

<file path=ppt/slides/_rels/slide332.xml.rels><?xml version="1.0" encoding="UTF-8" standalone="yes"?>
<Relationships xmlns="http://schemas.openxmlformats.org/package/2006/relationships"><Relationship Id="rId3" Type="http://schemas.openxmlformats.org/officeDocument/2006/relationships/image" Target="../media/image163.jpeg"/><Relationship Id="rId7" Type="http://schemas.openxmlformats.org/officeDocument/2006/relationships/image" Target="../media/image167.png"/><Relationship Id="rId2" Type="http://schemas.openxmlformats.org/officeDocument/2006/relationships/image" Target="../media/image162.jpeg"/><Relationship Id="rId1" Type="http://schemas.openxmlformats.org/officeDocument/2006/relationships/slideLayout" Target="../slideLayouts/slideLayout29.xml"/><Relationship Id="rId6" Type="http://schemas.openxmlformats.org/officeDocument/2006/relationships/image" Target="../media/image166.png"/><Relationship Id="rId5" Type="http://schemas.openxmlformats.org/officeDocument/2006/relationships/image" Target="../media/image165.jpeg"/><Relationship Id="rId4" Type="http://schemas.openxmlformats.org/officeDocument/2006/relationships/image" Target="../media/image164.jpeg"/></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34.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78.xml"/><Relationship Id="rId1" Type="http://schemas.openxmlformats.org/officeDocument/2006/relationships/slideLayout" Target="../slideLayouts/slideLayout31.xml"/></Relationships>
</file>

<file path=ppt/slides/_rels/slide335.xml.rels><?xml version="1.0" encoding="UTF-8" standalone="yes"?>
<Relationships xmlns="http://schemas.openxmlformats.org/package/2006/relationships"><Relationship Id="rId3" Type="http://schemas.openxmlformats.org/officeDocument/2006/relationships/image" Target="../media/image169.jpg"/><Relationship Id="rId2" Type="http://schemas.openxmlformats.org/officeDocument/2006/relationships/notesSlide" Target="../notesSlides/notesSlide179.xml"/><Relationship Id="rId1" Type="http://schemas.openxmlformats.org/officeDocument/2006/relationships/slideLayout" Target="../slideLayouts/slideLayout29.xml"/></Relationships>
</file>

<file path=ppt/slides/_rels/slide336.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15.xml"/></Relationships>
</file>

<file path=ppt/slides/_rels/slide337.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15.xml"/></Relationships>
</file>

<file path=ppt/slides/_rels/slide338.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15.xml"/></Relationships>
</file>

<file path=ppt/slides/_rels/slide339.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340.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15.xml"/></Relationships>
</file>

<file path=ppt/slides/_rels/slide341.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15.xml"/></Relationships>
</file>

<file path=ppt/slides/_rels/slide342.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1.xml"/></Relationships>
</file>

<file path=ppt/slides/_rels/slide343.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1.xml"/></Relationships>
</file>

<file path=ppt/slides/_rels/slide344.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88.xml"/><Relationship Id="rId1" Type="http://schemas.openxmlformats.org/officeDocument/2006/relationships/slideLayout" Target="../slideLayouts/slideLayout15.xml"/><Relationship Id="rId4" Type="http://schemas.openxmlformats.org/officeDocument/2006/relationships/image" Target="../media/image171.jpeg"/></Relationships>
</file>

<file path=ppt/slides/_rels/slide345.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15.xml"/></Relationships>
</file>

<file path=ppt/slides/_rels/slide346.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90.xml"/><Relationship Id="rId1" Type="http://schemas.openxmlformats.org/officeDocument/2006/relationships/slideLayout" Target="../slideLayouts/slideLayout15.xml"/><Relationship Id="rId6" Type="http://schemas.openxmlformats.org/officeDocument/2006/relationships/image" Target="../media/image174.png"/><Relationship Id="rId5" Type="http://schemas.openxmlformats.org/officeDocument/2006/relationships/image" Target="../media/image173.jpeg"/><Relationship Id="rId4" Type="http://schemas.microsoft.com/office/2007/relationships/hdphoto" Target="../media/hdphoto5.wdp"/></Relationships>
</file>

<file path=ppt/slides/_rels/slide347.xml.rels><?xml version="1.0" encoding="UTF-8" standalone="yes"?>
<Relationships xmlns="http://schemas.openxmlformats.org/package/2006/relationships"><Relationship Id="rId8" Type="http://schemas.openxmlformats.org/officeDocument/2006/relationships/image" Target="../media/image180.jpeg"/><Relationship Id="rId3" Type="http://schemas.openxmlformats.org/officeDocument/2006/relationships/image" Target="../media/image175.png"/><Relationship Id="rId7" Type="http://schemas.openxmlformats.org/officeDocument/2006/relationships/image" Target="../media/image179.jpeg"/><Relationship Id="rId2" Type="http://schemas.openxmlformats.org/officeDocument/2006/relationships/notesSlide" Target="../notesSlides/notesSlide191.xml"/><Relationship Id="rId1" Type="http://schemas.openxmlformats.org/officeDocument/2006/relationships/slideLayout" Target="../slideLayouts/slideLayout15.xml"/><Relationship Id="rId6" Type="http://schemas.openxmlformats.org/officeDocument/2006/relationships/image" Target="../media/image178.png"/><Relationship Id="rId5" Type="http://schemas.openxmlformats.org/officeDocument/2006/relationships/image" Target="../media/image177.png"/><Relationship Id="rId4" Type="http://schemas.openxmlformats.org/officeDocument/2006/relationships/image" Target="../media/image176.png"/><Relationship Id="rId9" Type="http://schemas.openxmlformats.org/officeDocument/2006/relationships/image" Target="../media/image181.jpeg"/></Relationships>
</file>

<file path=ppt/slides/_rels/slide348.xml.rels><?xml version="1.0" encoding="UTF-8" standalone="yes"?>
<Relationships xmlns="http://schemas.openxmlformats.org/package/2006/relationships"><Relationship Id="rId3" Type="http://schemas.openxmlformats.org/officeDocument/2006/relationships/image" Target="../media/image182.png"/><Relationship Id="rId7" Type="http://schemas.openxmlformats.org/officeDocument/2006/relationships/image" Target="../media/image186.jpeg"/><Relationship Id="rId2" Type="http://schemas.openxmlformats.org/officeDocument/2006/relationships/notesSlide" Target="../notesSlides/notesSlide192.xml"/><Relationship Id="rId1" Type="http://schemas.openxmlformats.org/officeDocument/2006/relationships/slideLayout" Target="../slideLayouts/slideLayout15.xml"/><Relationship Id="rId6" Type="http://schemas.openxmlformats.org/officeDocument/2006/relationships/image" Target="../media/image185.emf"/><Relationship Id="rId5" Type="http://schemas.openxmlformats.org/officeDocument/2006/relationships/image" Target="../media/image184.jpeg"/><Relationship Id="rId4" Type="http://schemas.openxmlformats.org/officeDocument/2006/relationships/image" Target="../media/image183.jpeg"/></Relationships>
</file>

<file path=ppt/slides/_rels/slide349.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193.xml"/><Relationship Id="rId1" Type="http://schemas.openxmlformats.org/officeDocument/2006/relationships/slideLayout" Target="../slideLayouts/slideLayout15.xml"/><Relationship Id="rId6" Type="http://schemas.openxmlformats.org/officeDocument/2006/relationships/image" Target="../media/image190.png"/><Relationship Id="rId5" Type="http://schemas.openxmlformats.org/officeDocument/2006/relationships/image" Target="../media/image189.png"/><Relationship Id="rId4" Type="http://schemas.openxmlformats.org/officeDocument/2006/relationships/image" Target="../media/image188.pn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350.xml.rels><?xml version="1.0" encoding="UTF-8" standalone="yes"?>
<Relationships xmlns="http://schemas.openxmlformats.org/package/2006/relationships"><Relationship Id="rId3" Type="http://schemas.openxmlformats.org/officeDocument/2006/relationships/image" Target="../media/image191.png"/><Relationship Id="rId7" Type="http://schemas.openxmlformats.org/officeDocument/2006/relationships/image" Target="../media/image195.jpg"/><Relationship Id="rId2" Type="http://schemas.openxmlformats.org/officeDocument/2006/relationships/notesSlide" Target="../notesSlides/notesSlide194.xml"/><Relationship Id="rId1" Type="http://schemas.openxmlformats.org/officeDocument/2006/relationships/slideLayout" Target="../slideLayouts/slideLayout15.xml"/><Relationship Id="rId6" Type="http://schemas.openxmlformats.org/officeDocument/2006/relationships/image" Target="../media/image194.emf"/><Relationship Id="rId5" Type="http://schemas.openxmlformats.org/officeDocument/2006/relationships/image" Target="../media/image193.emf"/><Relationship Id="rId4" Type="http://schemas.openxmlformats.org/officeDocument/2006/relationships/image" Target="../media/image192.png"/></Relationships>
</file>

<file path=ppt/slides/_rels/slide351.xml.rels><?xml version="1.0" encoding="UTF-8" standalone="yes"?>
<Relationships xmlns="http://schemas.openxmlformats.org/package/2006/relationships"><Relationship Id="rId8" Type="http://schemas.openxmlformats.org/officeDocument/2006/relationships/image" Target="../media/image201.png"/><Relationship Id="rId3" Type="http://schemas.openxmlformats.org/officeDocument/2006/relationships/image" Target="../media/image196.png"/><Relationship Id="rId7" Type="http://schemas.openxmlformats.org/officeDocument/2006/relationships/image" Target="../media/image200.png"/><Relationship Id="rId2" Type="http://schemas.openxmlformats.org/officeDocument/2006/relationships/notesSlide" Target="../notesSlides/notesSlide195.xml"/><Relationship Id="rId1" Type="http://schemas.openxmlformats.org/officeDocument/2006/relationships/slideLayout" Target="../slideLayouts/slideLayout15.xml"/><Relationship Id="rId6" Type="http://schemas.openxmlformats.org/officeDocument/2006/relationships/image" Target="../media/image199.png"/><Relationship Id="rId5" Type="http://schemas.openxmlformats.org/officeDocument/2006/relationships/image" Target="../media/image198.emf"/><Relationship Id="rId4" Type="http://schemas.openxmlformats.org/officeDocument/2006/relationships/image" Target="../media/image197.png"/></Relationships>
</file>

<file path=ppt/slides/_rels/slide352.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1.xml"/></Relationships>
</file>

<file path=ppt/slides/_rels/slide353.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1.xml"/></Relationships>
</file>

<file path=ppt/slides/_rels/slide354.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1.xml"/></Relationships>
</file>

<file path=ppt/slides/_rels/slide355.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1.xml"/></Relationships>
</file>

<file path=ppt/slides/_rels/slide356.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1.xml"/></Relationships>
</file>

<file path=ppt/slides/_rels/slide357.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1.xml"/></Relationships>
</file>

<file path=ppt/slides/_rels/slide358.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1.xml"/></Relationships>
</file>

<file path=ppt/slides/_rels/slide359.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1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61.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15.xml"/></Relationships>
</file>

<file path=ppt/slides/_rels/slide362.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15.xml"/></Relationships>
</file>

<file path=ppt/slides/_rels/slide363.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06.xml"/><Relationship Id="rId1" Type="http://schemas.openxmlformats.org/officeDocument/2006/relationships/slideLayout" Target="../slideLayouts/slideLayout15.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65.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image" Target="../media/image203.png"/><Relationship Id="rId1" Type="http://schemas.openxmlformats.org/officeDocument/2006/relationships/slideLayout" Target="../slideLayouts/slideLayout15.xml"/><Relationship Id="rId6" Type="http://schemas.openxmlformats.org/officeDocument/2006/relationships/image" Target="../media/image207.png"/><Relationship Id="rId5" Type="http://schemas.openxmlformats.org/officeDocument/2006/relationships/image" Target="../media/image206.png"/><Relationship Id="rId4" Type="http://schemas.openxmlformats.org/officeDocument/2006/relationships/image" Target="../media/image205.png"/></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68.xml.rels><?xml version="1.0" encoding="UTF-8" standalone="yes"?>
<Relationships xmlns="http://schemas.openxmlformats.org/package/2006/relationships"><Relationship Id="rId3" Type="http://schemas.openxmlformats.org/officeDocument/2006/relationships/image" Target="../media/image209.png"/><Relationship Id="rId7" Type="http://schemas.openxmlformats.org/officeDocument/2006/relationships/image" Target="../media/image212.png"/><Relationship Id="rId2" Type="http://schemas.openxmlformats.org/officeDocument/2006/relationships/image" Target="../media/image208.png"/><Relationship Id="rId1" Type="http://schemas.openxmlformats.org/officeDocument/2006/relationships/slideLayout" Target="../slideLayouts/slideLayout15.xml"/><Relationship Id="rId6" Type="http://schemas.microsoft.com/office/2007/relationships/hdphoto" Target="../media/hdphoto6.wdp"/><Relationship Id="rId5" Type="http://schemas.openxmlformats.org/officeDocument/2006/relationships/image" Target="../media/image211.png"/><Relationship Id="rId4" Type="http://schemas.openxmlformats.org/officeDocument/2006/relationships/image" Target="../media/image210.png"/></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370.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15.xml"/></Relationships>
</file>

<file path=ppt/slides/_rels/slide371.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15.xml"/></Relationships>
</file>

<file path=ppt/slides/_rels/slide372.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15.xml"/></Relationships>
</file>

<file path=ppt/slides/_rels/slide373.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15.xml"/></Relationships>
</file>

<file path=ppt/slides/_rels/slide374.xml.rels><?xml version="1.0" encoding="UTF-8" standalone="yes"?>
<Relationships xmlns="http://schemas.openxmlformats.org/package/2006/relationships"><Relationship Id="rId8" Type="http://schemas.openxmlformats.org/officeDocument/2006/relationships/image" Target="../media/image218.png"/><Relationship Id="rId3" Type="http://schemas.openxmlformats.org/officeDocument/2006/relationships/image" Target="../media/image213.png"/><Relationship Id="rId7" Type="http://schemas.openxmlformats.org/officeDocument/2006/relationships/image" Target="../media/image217.png"/><Relationship Id="rId2" Type="http://schemas.openxmlformats.org/officeDocument/2006/relationships/notesSlide" Target="../notesSlides/notesSlide211.xml"/><Relationship Id="rId1" Type="http://schemas.openxmlformats.org/officeDocument/2006/relationships/slideLayout" Target="../slideLayouts/slideLayout15.xml"/><Relationship Id="rId6" Type="http://schemas.openxmlformats.org/officeDocument/2006/relationships/image" Target="../media/image216.emf"/><Relationship Id="rId5" Type="http://schemas.openxmlformats.org/officeDocument/2006/relationships/image" Target="../media/image215.png"/><Relationship Id="rId4" Type="http://schemas.openxmlformats.org/officeDocument/2006/relationships/image" Target="../media/image214.png"/></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76.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15.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79.xml.rels><?xml version="1.0" encoding="UTF-8" standalone="yes"?>
<Relationships xmlns="http://schemas.openxmlformats.org/package/2006/relationships"><Relationship Id="rId2" Type="http://schemas.openxmlformats.org/officeDocument/2006/relationships/image" Target="../media/image219.png"/><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95.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32.xml"/></Relationships>
</file>

<file path=ppt/slides/_rels/slide396.xml.rels><?xml version="1.0" encoding="UTF-8" standalone="yes"?>
<Relationships xmlns="http://schemas.openxmlformats.org/package/2006/relationships"><Relationship Id="rId2" Type="http://schemas.openxmlformats.org/officeDocument/2006/relationships/image" Target="../media/image220.png"/><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notesSlide" Target="../notesSlides/notesSlide38.xml"/><Relationship Id="rId1" Type="http://schemas.openxmlformats.org/officeDocument/2006/relationships/slideLayout" Target="../slideLayouts/slideLayout15.xml"/><Relationship Id="rId6" Type="http://schemas.openxmlformats.org/officeDocument/2006/relationships/image" Target="../media/image10.png"/><Relationship Id="rId5" Type="http://schemas.openxmlformats.org/officeDocument/2006/relationships/image" Target="../media/image9.pn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png"/></Relationships>
</file>

<file path=ppt/slides/_rels/slide5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7.png"/><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5.xml"/></Relationships>
</file>

<file path=ppt/slides/_rels/slide67.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notesSlide" Target="../notesSlides/notesSlide40.xml"/><Relationship Id="rId1" Type="http://schemas.openxmlformats.org/officeDocument/2006/relationships/slideLayout" Target="../slideLayouts/slideLayout15.xml"/><Relationship Id="rId4" Type="http://schemas.openxmlformats.org/officeDocument/2006/relationships/image" Target="../media/image19.jpe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0.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20.gif"/><Relationship Id="rId2" Type="http://schemas.openxmlformats.org/officeDocument/2006/relationships/notesSlide" Target="../notesSlides/notesSlide43.xml"/><Relationship Id="rId1" Type="http://schemas.openxmlformats.org/officeDocument/2006/relationships/slideLayout" Target="../slideLayouts/slideLayout9.xml"/><Relationship Id="rId4" Type="http://schemas.openxmlformats.org/officeDocument/2006/relationships/image" Target="../media/image21.gif"/></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5.xml"/></Relationships>
</file>

<file path=ppt/slides/_rels/slide76.xml.rels><?xml version="1.0" encoding="UTF-8" standalone="yes"?>
<Relationships xmlns="http://schemas.openxmlformats.org/package/2006/relationships"><Relationship Id="rId3" Type="http://schemas.openxmlformats.org/officeDocument/2006/relationships/image" Target="../media/image20.gif"/><Relationship Id="rId2" Type="http://schemas.openxmlformats.org/officeDocument/2006/relationships/notesSlide" Target="../notesSlides/notesSlide46.xml"/><Relationship Id="rId1" Type="http://schemas.openxmlformats.org/officeDocument/2006/relationships/slideLayout" Target="../slideLayouts/slideLayout1.xml"/><Relationship Id="rId5" Type="http://schemas.openxmlformats.org/officeDocument/2006/relationships/image" Target="../media/image22.png"/><Relationship Id="rId4" Type="http://schemas.openxmlformats.org/officeDocument/2006/relationships/image" Target="../media/image21.gif"/></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2.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notesSlide" Target="../notesSlides/notesSlide47.xml"/><Relationship Id="rId1" Type="http://schemas.openxmlformats.org/officeDocument/2006/relationships/slideLayout" Target="../slideLayouts/slideLayout15.xml"/><Relationship Id="rId4" Type="http://schemas.openxmlformats.org/officeDocument/2006/relationships/image" Target="../media/image24.emf"/></Relationships>
</file>

<file path=ppt/slides/_rels/slide83.xml.rels><?xml version="1.0" encoding="UTF-8" standalone="yes"?>
<Relationships xmlns="http://schemas.openxmlformats.org/package/2006/relationships"><Relationship Id="rId2" Type="http://schemas.openxmlformats.org/officeDocument/2006/relationships/image" Target="../media/image25.emf"/><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5.xml"/></Relationships>
</file>

<file path=ppt/slides/_rels/slide85.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6.png"/><Relationship Id="rId7" Type="http://schemas.openxmlformats.org/officeDocument/2006/relationships/image" Target="../media/image29.png"/><Relationship Id="rId2" Type="http://schemas.openxmlformats.org/officeDocument/2006/relationships/notesSlide" Target="../notesSlides/notesSlide49.xml"/><Relationship Id="rId1" Type="http://schemas.openxmlformats.org/officeDocument/2006/relationships/slideLayout" Target="../slideLayouts/slideLayout27.xml"/><Relationship Id="rId6" Type="http://schemas.openxmlformats.org/officeDocument/2006/relationships/image" Target="../media/image28.png"/><Relationship Id="rId11" Type="http://schemas.openxmlformats.org/officeDocument/2006/relationships/image" Target="../media/image33.jpeg"/><Relationship Id="rId5" Type="http://schemas.openxmlformats.org/officeDocument/2006/relationships/image" Target="../media/image27.png"/><Relationship Id="rId10" Type="http://schemas.openxmlformats.org/officeDocument/2006/relationships/image" Target="../media/image32.png"/><Relationship Id="rId4" Type="http://schemas.openxmlformats.org/officeDocument/2006/relationships/hyperlink" Target="mailto:contact@iryohokenjyoho-portalsite.jp" TargetMode="External"/><Relationship Id="rId9" Type="http://schemas.openxmlformats.org/officeDocument/2006/relationships/image" Target="../media/image31.png"/></Relationships>
</file>

<file path=ppt/slides/_rels/slide86.xml.rels><?xml version="1.0" encoding="UTF-8" standalone="yes"?>
<Relationships xmlns="http://schemas.openxmlformats.org/package/2006/relationships"><Relationship Id="rId8" Type="http://schemas.openxmlformats.org/officeDocument/2006/relationships/image" Target="../media/image39.jpeg"/><Relationship Id="rId13" Type="http://schemas.openxmlformats.org/officeDocument/2006/relationships/image" Target="../media/image44.emf"/><Relationship Id="rId3" Type="http://schemas.openxmlformats.org/officeDocument/2006/relationships/image" Target="../media/image34.png"/><Relationship Id="rId7" Type="http://schemas.openxmlformats.org/officeDocument/2006/relationships/image" Target="../media/image38.png"/><Relationship Id="rId12" Type="http://schemas.openxmlformats.org/officeDocument/2006/relationships/image" Target="../media/image43.jpeg"/><Relationship Id="rId2" Type="http://schemas.openxmlformats.org/officeDocument/2006/relationships/notesSlide" Target="../notesSlides/notesSlide50.xml"/><Relationship Id="rId1" Type="http://schemas.openxmlformats.org/officeDocument/2006/relationships/slideLayout" Target="../slideLayouts/slideLayout27.xml"/><Relationship Id="rId6" Type="http://schemas.openxmlformats.org/officeDocument/2006/relationships/image" Target="../media/image37.png"/><Relationship Id="rId11" Type="http://schemas.openxmlformats.org/officeDocument/2006/relationships/image" Target="../media/image42.png"/><Relationship Id="rId5" Type="http://schemas.openxmlformats.org/officeDocument/2006/relationships/image" Target="../media/image36.png"/><Relationship Id="rId10" Type="http://schemas.openxmlformats.org/officeDocument/2006/relationships/image" Target="../media/image41.png"/><Relationship Id="rId4" Type="http://schemas.openxmlformats.org/officeDocument/2006/relationships/image" Target="../media/image35.emf"/><Relationship Id="rId9" Type="http://schemas.openxmlformats.org/officeDocument/2006/relationships/image" Target="../media/image40.jpeg"/><Relationship Id="rId14" Type="http://schemas.openxmlformats.org/officeDocument/2006/relationships/image" Target="../media/image45.jpeg"/></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5.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5.xml"/></Relationships>
</file>

<file path=ppt/slides/_rels/slide92.xml.rels><?xml version="1.0" encoding="UTF-8" standalone="yes"?>
<Relationships xmlns="http://schemas.openxmlformats.org/package/2006/relationships"><Relationship Id="rId3" Type="http://schemas.openxmlformats.org/officeDocument/2006/relationships/hyperlink" Target="http://3.bp.blogspot.com/-O0mchradsMo/VwIgUXTY1LI/AAAAAAAA5aw/9Y3Gz_AOy9sAS_OrM09_ORHwOmrexf7oQ/s800/medical_seishinka_woman.png" TargetMode="External"/><Relationship Id="rId2" Type="http://schemas.openxmlformats.org/officeDocument/2006/relationships/notesSlide" Target="../notesSlides/notesSlide56.xml"/><Relationship Id="rId1" Type="http://schemas.openxmlformats.org/officeDocument/2006/relationships/slideLayout" Target="../slideLayouts/slideLayout15.xml"/><Relationship Id="rId4" Type="http://schemas.openxmlformats.org/officeDocument/2006/relationships/image" Target="../media/image46.png"/></Relationships>
</file>

<file path=ppt/slides/_rels/slide9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15.xml"/></Relationships>
</file>

<file path=ppt/slides/_rels/slide94.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image" Target="../media/image50.emf"/><Relationship Id="rId7" Type="http://schemas.openxmlformats.org/officeDocument/2006/relationships/image" Target="../media/image54.png"/><Relationship Id="rId2" Type="http://schemas.openxmlformats.org/officeDocument/2006/relationships/image" Target="../media/image49.emf"/><Relationship Id="rId1" Type="http://schemas.openxmlformats.org/officeDocument/2006/relationships/slideLayout" Target="../slideLayouts/slideLayout4.xml"/><Relationship Id="rId6" Type="http://schemas.openxmlformats.org/officeDocument/2006/relationships/image" Target="../media/image53.png"/><Relationship Id="rId5" Type="http://schemas.openxmlformats.org/officeDocument/2006/relationships/image" Target="../media/image52.png"/><Relationship Id="rId4" Type="http://schemas.openxmlformats.org/officeDocument/2006/relationships/image" Target="../media/image51.png"/></Relationships>
</file>

<file path=ppt/slides/_rels/slide95.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hyperlink" Target="http://1.bp.blogspot.com/-c_09YwfX0og/VahRoPvLIwI/AAAAAAAAvuE/netnwrZnQLo/s800/medical_houmon_iryou_man.png" TargetMode="External"/><Relationship Id="rId1" Type="http://schemas.openxmlformats.org/officeDocument/2006/relationships/slideLayout" Target="../slideLayouts/slideLayout15.xml"/><Relationship Id="rId5" Type="http://schemas.microsoft.com/office/2007/relationships/hdphoto" Target="../media/hdphoto2.wdp"/><Relationship Id="rId4" Type="http://schemas.openxmlformats.org/officeDocument/2006/relationships/image" Target="../media/image57.png"/></Relationships>
</file>

<file path=ppt/slides/_rels/slide96.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15.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57.xml"/><Relationship Id="rId1" Type="http://schemas.openxmlformats.org/officeDocument/2006/relationships/slideLayout" Target="../slideLayouts/slideLayout29.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image" Target="../media/image60.png"/></Relationships>
</file>

<file path=ppt/slides/_rels/slide99.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58.xml"/><Relationship Id="rId1" Type="http://schemas.openxmlformats.org/officeDocument/2006/relationships/slideLayout" Target="../slideLayouts/slideLayout2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5"/>
          <p:cNvPicPr>
            <a:picLocks noChangeAspect="1"/>
          </p:cNvPicPr>
          <p:nvPr/>
        </p:nvPicPr>
        <p:blipFill>
          <a:blip r:embed="rId2" cstate="print">
            <a:extLst>
              <a:ext uri="{BEBA8EAE-BF5A-486C-A8C5-ECC9F3942E4B}">
                <a14:imgProps xmlns:a14="http://schemas.microsoft.com/office/drawing/2010/main">
                  <a14:imgLayer r:embed="rId3">
                    <a14:imgEffect>
                      <a14:brightnessContrast bright="5000" contrast="3000"/>
                    </a14:imgEffect>
                  </a14:imgLayer>
                </a14:imgProps>
              </a:ext>
              <a:ext uri="{28A0092B-C50C-407E-A947-70E740481C1C}">
                <a14:useLocalDpi xmlns:a14="http://schemas.microsoft.com/office/drawing/2010/main" val="0"/>
              </a:ext>
            </a:extLst>
          </a:blip>
          <a:srcRect/>
          <a:stretch>
            <a:fillRect/>
          </a:stretch>
        </p:blipFill>
        <p:spPr bwMode="auto">
          <a:xfrm>
            <a:off x="632520" y="3879618"/>
            <a:ext cx="1817061" cy="2256250"/>
          </a:xfrm>
          <a:prstGeom prst="rect">
            <a:avLst/>
          </a:prstGeom>
          <a:gradFill rotWithShape="0">
            <a:gsLst>
              <a:gs pos="0">
                <a:srgbClr val="5E9EFF"/>
              </a:gs>
              <a:gs pos="39999">
                <a:srgbClr val="85C2FF"/>
              </a:gs>
              <a:gs pos="70000">
                <a:srgbClr val="C4D6EB"/>
              </a:gs>
              <a:gs pos="100000">
                <a:srgbClr val="FFEBFA"/>
              </a:gs>
            </a:gsLst>
            <a:lin ang="10800000"/>
          </a:gradFill>
          <a:ln>
            <a:noFill/>
          </a:ln>
          <a:extLst>
            <a:ext uri="{91240B29-F687-4F45-9708-019B960494DF}">
              <a14:hiddenLine xmlns:a14="http://schemas.microsoft.com/office/drawing/2010/main" w="9525">
                <a:solidFill>
                  <a:srgbClr val="000000"/>
                </a:solidFill>
                <a:miter lim="800000"/>
                <a:headEnd/>
                <a:tailEnd/>
              </a14:hiddenLine>
            </a:ext>
          </a:extLst>
        </p:spPr>
      </p:pic>
      <p:sp>
        <p:nvSpPr>
          <p:cNvPr id="6" name="Text Box 5"/>
          <p:cNvSpPr txBox="1">
            <a:spLocks noChangeArrowheads="1"/>
          </p:cNvSpPr>
          <p:nvPr/>
        </p:nvSpPr>
        <p:spPr bwMode="auto">
          <a:xfrm>
            <a:off x="2612363" y="5733256"/>
            <a:ext cx="468127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ctr" defTabSz="914400" rtl="0" eaLnBrk="1" fontAlgn="auto" latinLnBrk="0" hangingPunct="1">
              <a:lnSpc>
                <a:spcPct val="100000"/>
              </a:lnSpc>
              <a:spcBef>
                <a:spcPct val="25000"/>
              </a:spcBef>
              <a:spcAft>
                <a:spcPts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公益社団法人 日本医師会</a:t>
            </a:r>
            <a:endParaRPr kumimoji="1" lang="en-US" altLang="ja-JP" sz="28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p:txBody>
      </p:sp>
      <p:sp>
        <p:nvSpPr>
          <p:cNvPr id="7" name="Text Box 6"/>
          <p:cNvSpPr txBox="1">
            <a:spLocks noChangeArrowheads="1"/>
          </p:cNvSpPr>
          <p:nvPr/>
        </p:nvSpPr>
        <p:spPr bwMode="auto">
          <a:xfrm>
            <a:off x="383491" y="1778053"/>
            <a:ext cx="9139015"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600" b="0" i="0" u="none" strike="noStrike" kern="1200" cap="none" spc="0" normalizeH="0" baseline="0" noProof="0" dirty="0">
                <a:ln>
                  <a:noFill/>
                </a:ln>
                <a:solidFill>
                  <a:srgbClr val="000000"/>
                </a:solidFill>
                <a:effectLst/>
                <a:uLnTx/>
                <a:uFillTx/>
                <a:latin typeface="HGSｺﾞｼｯｸE" panose="020B0900000000000000" pitchFamily="50" charset="-128"/>
                <a:ea typeface="HGSｺﾞｼｯｸE" panose="020B0900000000000000" pitchFamily="50" charset="-128"/>
                <a:cs typeface="+mn-cs"/>
              </a:rPr>
              <a:t>令和４年度診療報酬改定の概要について</a:t>
            </a:r>
            <a:endParaRPr kumimoji="1" lang="en-US" altLang="ja-JP" sz="3600" b="0" i="0" u="none" strike="noStrike" kern="1200" cap="none" spc="0" normalizeH="0" baseline="0" noProof="0" dirty="0">
              <a:ln>
                <a:noFill/>
              </a:ln>
              <a:solidFill>
                <a:srgbClr val="000000"/>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3600" b="0" i="0" u="none" strike="noStrike" kern="1200" cap="none" spc="0" normalizeH="0" baseline="0" noProof="0" dirty="0">
              <a:ln>
                <a:noFill/>
              </a:ln>
              <a:solidFill>
                <a:srgbClr val="000000"/>
              </a:solidFill>
              <a:effectLst/>
              <a:uLnTx/>
              <a:uFillTx/>
              <a:latin typeface="HGSｺﾞｼｯｸE" panose="020B0900000000000000" pitchFamily="50" charset="-128"/>
              <a:ea typeface="HGSｺﾞｼｯｸE" panose="020B0900000000000000" pitchFamily="50" charset="-128"/>
              <a:cs typeface="+mn-cs"/>
            </a:endParaRPr>
          </a:p>
        </p:txBody>
      </p:sp>
      <p:pic>
        <p:nvPicPr>
          <p:cNvPr id="9" name="図 8" descr="ロゴ が含まれている画像&#10;&#10;自動的に生成された説明">
            <a:extLst>
              <a:ext uri="{FF2B5EF4-FFF2-40B4-BE49-F238E27FC236}">
                <a16:creationId xmlns:a16="http://schemas.microsoft.com/office/drawing/2014/main" id="{011CA5FC-1BA0-4014-9ABA-AE2BBEC5F4C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483818" y="4869160"/>
            <a:ext cx="2149748" cy="1748803"/>
          </a:xfrm>
          <a:prstGeom prst="rect">
            <a:avLst/>
          </a:prstGeom>
        </p:spPr>
      </p:pic>
    </p:spTree>
    <p:extLst>
      <p:ext uri="{BB962C8B-B14F-4D97-AF65-F5344CB8AC3E}">
        <p14:creationId xmlns:p14="http://schemas.microsoft.com/office/powerpoint/2010/main" val="415749913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35926" y="-78621"/>
            <a:ext cx="6328833" cy="504825"/>
          </a:xfrm>
        </p:spPr>
        <p:txBody>
          <a:bodyPr>
            <a:normAutofit/>
          </a:bodyPr>
          <a:lstStyle/>
          <a:p>
            <a:pPr algn="l" eaLnBrk="1" hangingPunct="1">
              <a:defRPr/>
            </a:pPr>
            <a:r>
              <a:rPr lang="ja-JP" altLang="en-US" sz="2000" dirty="0">
                <a:ea typeface="HG創英角ｺﾞｼｯｸUB" pitchFamily="49" charset="-128"/>
              </a:rPr>
              <a:t>令和４年度診療報酬改定の基本方針</a:t>
            </a:r>
            <a:endParaRPr lang="ja-JP" altLang="en-US" sz="2000" dirty="0">
              <a:latin typeface="+mj-ea"/>
            </a:endParaRPr>
          </a:p>
        </p:txBody>
      </p:sp>
      <p:sp>
        <p:nvSpPr>
          <p:cNvPr id="178179" name="Rectangle 4"/>
          <p:cNvSpPr>
            <a:spLocks noChangeArrowheads="1"/>
          </p:cNvSpPr>
          <p:nvPr/>
        </p:nvSpPr>
        <p:spPr bwMode="auto">
          <a:xfrm>
            <a:off x="335927" y="446909"/>
            <a:ext cx="4257034" cy="354008"/>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２．改定の基本的視点と具体的方向性①</a:t>
            </a:r>
            <a:endParaRPr kumimoji="1" lang="en-US" altLang="ja-JP"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37067" y="860259"/>
            <a:ext cx="9360827" cy="2246769"/>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平成</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年度の診療報酬と介護報酬の同時改定では、団塊の世代が全て</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75</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歳以上の高齢者となる</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2025</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年に向け</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た道筋を示すものとして、医療機能の分化・強化、連携や、医療と介護の役割分担と切れ目のない連携を着実に</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進める改定が行われ、令和２年度診療報酬改定では、これらの取組が更に推進されるよう、引き続き適切な評価</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に取り組むとともに、重点課題として医師等の働き方改革等の推進に取り組んだ。</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令和４年度診療報酬改定に当たっては、こうした</a:t>
            </a:r>
            <a:r>
              <a:rPr kumimoji="0" lang="ja-JP" altLang="en-US"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これまでの改定の流れを継承しながら、今般の新型コロナウ</a:t>
            </a:r>
            <a:endParaRPr kumimoji="0" lang="en-US" altLang="ja-JP"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イルス感染症への対応や、感染拡大により明らかになった課題を踏まえた地域全体での医療機能の分化・強化、</a:t>
            </a:r>
            <a:endParaRPr kumimoji="0" lang="en-US" altLang="ja-JP"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連携等の対応を行うことが重要</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である。その際、補助金等の予算措置を含めた新興感染症等への対応の全体的な</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視点の中で、診療行為に対する対価である診療報酬の在り方を考えていくことが必要である。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あわせて、デジタル化等の社会経済の新たな流れにも対応した効率的・効果的で質の高い医療提供体制の構築</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に向けた取組を進める必要がある。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8183" name="Rectangle 2"/>
          <p:cNvSpPr>
            <a:spLocks noChangeArrowheads="1"/>
          </p:cNvSpPr>
          <p:nvPr/>
        </p:nvSpPr>
        <p:spPr bwMode="auto">
          <a:xfrm>
            <a:off x="4381169" y="72945"/>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［令和３年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Rectangle 4">
            <a:extLst>
              <a:ext uri="{FF2B5EF4-FFF2-40B4-BE49-F238E27FC236}">
                <a16:creationId xmlns:a16="http://schemas.microsoft.com/office/drawing/2014/main" id="{4B5E3473-23D8-48A7-9533-A63D50ED2F2C}"/>
              </a:ext>
            </a:extLst>
          </p:cNvPr>
          <p:cNvSpPr>
            <a:spLocks noChangeArrowheads="1"/>
          </p:cNvSpPr>
          <p:nvPr/>
        </p:nvSpPr>
        <p:spPr bwMode="auto">
          <a:xfrm>
            <a:off x="337067" y="3187761"/>
            <a:ext cx="9360827" cy="3323987"/>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1"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（１）新型コロナウイルス感染症等にも対応できる効率的・効果的で質の高い医療提供体制の構築</a:t>
            </a:r>
            <a:r>
              <a:rPr kumimoji="0" lang="en-US" altLang="ja-JP" sz="14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a:t>
            </a:r>
            <a:r>
              <a:rPr kumimoji="0" lang="ja-JP" altLang="en-US" sz="14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重点課題</a:t>
            </a:r>
            <a:r>
              <a:rPr kumimoji="0" lang="en-US" altLang="ja-JP" sz="14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基本的視点</a:t>
            </a: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今般の新型コロナウイルス感染症の感染拡大においては、局所的な病床・人材不足の発生、感染症対応も含め</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た医療機関間の役割分担・連携体制の構築等の地域医療の様々な課題が浮き彫りとなった。</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こうした中、新型コロナウイルス感染症患者への対応についてみても、重症者に対応する医療機関、中等症患</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者に対応する医療機関、快復後の患者に対応する後方支援医療機関、自宅・宿泊療養患者への医療を提供する医</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療機関、発熱患者等に対応する診療・検査医療機関、新型コロナウイルス感染症患者以外の患者も含め救急医療</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その他の通常医療に対応する医療機関など、</a:t>
            </a:r>
            <a:r>
              <a:rPr kumimoji="0" lang="ja-JP" altLang="en-US"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各々の医療機関等がその機能に応じ地域医療を守るための役割を果</a:t>
            </a:r>
            <a:endParaRPr kumimoji="0" lang="en-US" altLang="ja-JP"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たしており、かかりつけ医機能を担う医療機関を中心とした外来医療や在宅医療を含め、地域医療全体を視野に</a:t>
            </a:r>
            <a:endParaRPr kumimoji="0" lang="en-US" altLang="ja-JP"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入れ、適切な役割分担の下、必要な医療を面として提供することの重要性</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も再認識された。</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当面、まずは</a:t>
            </a:r>
            <a:r>
              <a:rPr kumimoji="0" lang="ja-JP" altLang="en-US"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足下の新型コロナウイルス感染症対応に引き続き対応していくことが重要</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である。今後の新興感</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染症等の感染拡大時にも機動的な対策を講じられるよう、医療法の改正により都道府県が策定する医療計画の記</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載事項に「新興感染症等の感染拡大時における医療」が追加されたところであり、今後、平時からの取組・感染</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拡大時の取組等について、あらかじめ地域の行政・医療関係者の間で議論・準備がなされていくことも必要であ</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666986390"/>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a:t>
            </a:r>
            <a:r>
              <a:rPr lang="en-US" altLang="ja-JP" dirty="0"/>
              <a:t>14</a:t>
            </a:r>
            <a:r>
              <a:rPr lang="ja-JP" altLang="en-US" dirty="0"/>
              <a:t>）耳鼻咽喉科処置の見直し</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51200"/>
            <a:ext cx="9529762" cy="437620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耳鼻咽喉科処置について、小児に対する診療及び様々な処置の組合せを適切に評価する観点から、新たな評価を行う。また、小児の耳鼻咽喉科領域における薬剤耐性（</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AMR</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）対策を推進する観点から、抗菌薬の適正使用について新たな評価を行う。</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耳鼻咽喉科乳幼児処置加算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60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点（１日につき）</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耳鼻咽喉科を標榜</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する保険医療機関において、耳鼻咽喉科を担当する医師が、</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６歳未満</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の乳幼児に対して、</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耳鼻咽喉科処置を行った場合は、所定点数に加算</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耳鼻咽喉科小児抗菌薬適正使用支援加算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80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点（月１回に限り）</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別に厚生労働大臣が定める施設基準を満たす保険医療機関において、</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急性気道感染症、急性中耳炎又は急性副鼻腔炎</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により受診した</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６歳未満</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の乳幼児に対して、</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耳鼻咽喉科処置を行った場合</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であって、診察の結果、抗菌薬の投与の必要性が認められないため抗菌薬を使用しない場合において、療養上必要な指導等を行い、文書により説明内容を提供した場合は、所定点数に加算する。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5738"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耳鼻咽喉科を標榜している保険医療機関であること。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薬剤耐性（ＡＭＲ）対策アクションプランに位置づけられた「地域感染症対策ネットワーク（仮称）」に係る活動に参加し、又は感染症にかかる研修会等に定期的に参加していること。</a:t>
            </a:r>
          </a:p>
          <a:p>
            <a:pPr marL="357188"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　当該保険医療機関が病院の場合にあっては、データ提出加算２に係る届出を行っていること。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正方形/長方形 4"/>
          <p:cNvSpPr/>
          <p:nvPr/>
        </p:nvSpPr>
        <p:spPr>
          <a:xfrm>
            <a:off x="298800" y="828000"/>
            <a:ext cx="4387053"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耳鼻咽喉科乳幼児処置加算等の新設</a:t>
            </a:r>
          </a:p>
        </p:txBody>
      </p:sp>
      <p:sp>
        <p:nvSpPr>
          <p:cNvPr id="7" name="正方形/長方形 6"/>
          <p:cNvSpPr/>
          <p:nvPr/>
        </p:nvSpPr>
        <p:spPr>
          <a:xfrm>
            <a:off x="188119" y="5760000"/>
            <a:ext cx="9529762" cy="87153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耳鼻咽喉科領域の基本的な処置を適切に評価する観点から、評価を見直す。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耳処置　</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25</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 → </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27</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　　鼻処置　</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 → </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16</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　　口腔、咽頭処置　</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 →</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16</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 name="正方形/長方形 5"/>
          <p:cNvSpPr/>
          <p:nvPr/>
        </p:nvSpPr>
        <p:spPr>
          <a:xfrm>
            <a:off x="298800" y="5508000"/>
            <a:ext cx="3972717"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耳鼻咽喉科処置の評価の見直し</a:t>
            </a:r>
          </a:p>
        </p:txBody>
      </p:sp>
      <p:sp>
        <p:nvSpPr>
          <p:cNvPr id="9" name="テキスト ボックス 8">
            <a:extLst>
              <a:ext uri="{FF2B5EF4-FFF2-40B4-BE49-F238E27FC236}">
                <a16:creationId xmlns:a16="http://schemas.microsoft.com/office/drawing/2014/main" id="{D1760117-F745-4412-9C36-EABC12C003EE}"/>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Tree>
    <p:extLst>
      <p:ext uri="{BB962C8B-B14F-4D97-AF65-F5344CB8AC3E}">
        <p14:creationId xmlns:p14="http://schemas.microsoft.com/office/powerpoint/2010/main" val="3458344793"/>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テキスト ボックス 10">
            <a:extLst>
              <a:ext uri="{FF2B5EF4-FFF2-40B4-BE49-F238E27FC236}">
                <a16:creationId xmlns:a16="http://schemas.microsoft.com/office/drawing/2014/main" id="{ED20DB11-5B43-4637-BDF3-9008F438A01D}"/>
              </a:ext>
            </a:extLst>
          </p:cNvPr>
          <p:cNvSpPr txBox="1"/>
          <p:nvPr/>
        </p:nvSpPr>
        <p:spPr>
          <a:xfrm>
            <a:off x="326318" y="787593"/>
            <a:ext cx="9253364" cy="523220"/>
          </a:xfrm>
          <a:prstGeom prst="rect">
            <a:avLst/>
          </a:prstGeom>
          <a:solidFill>
            <a:schemeClr val="accent2">
              <a:lumMod val="20000"/>
              <a:lumOff val="80000"/>
            </a:schemeClr>
          </a:solidFill>
          <a:ln w="19050">
            <a:solidFill>
              <a:schemeClr val="tx1"/>
            </a:solidFill>
            <a:prstDash val="sysDash"/>
          </a:ln>
        </p:spPr>
        <p:txBody>
          <a:bodyPr wrap="square" rtlCol="0">
            <a:spAutoFit/>
          </a:bodyPr>
          <a:lstStyle/>
          <a:p>
            <a:r>
              <a:rPr kumimoji="1" lang="ja-JP" altLang="en-US" sz="1400" b="1" dirty="0">
                <a:latin typeface="游ゴシック" panose="020B0400000000000000" pitchFamily="50" charset="-128"/>
                <a:ea typeface="游ゴシック" panose="020B0400000000000000" pitchFamily="50" charset="-128"/>
              </a:rPr>
              <a:t>（参考）</a:t>
            </a:r>
            <a:endParaRPr kumimoji="1" lang="en-US" altLang="ja-JP" sz="1400" b="1" dirty="0">
              <a:latin typeface="游ゴシック" panose="020B0400000000000000" pitchFamily="50" charset="-128"/>
              <a:ea typeface="游ゴシック" panose="020B0400000000000000" pitchFamily="50" charset="-128"/>
            </a:endParaRPr>
          </a:p>
          <a:p>
            <a:r>
              <a:rPr kumimoji="1" lang="ja-JP" altLang="en-US" sz="1400" b="1" dirty="0">
                <a:latin typeface="游ゴシック" panose="020B0400000000000000" pitchFamily="50" charset="-128"/>
                <a:ea typeface="游ゴシック" panose="020B0400000000000000" pitchFamily="50" charset="-128"/>
              </a:rPr>
              <a:t>耳鼻咽喉科乳幼児処置加算：</a:t>
            </a:r>
            <a:r>
              <a:rPr kumimoji="1" lang="en-US" altLang="ja-JP" sz="1400" b="1" dirty="0">
                <a:latin typeface="游ゴシック" panose="020B0400000000000000" pitchFamily="50" charset="-128"/>
                <a:ea typeface="游ゴシック" panose="020B0400000000000000" pitchFamily="50" charset="-128"/>
              </a:rPr>
              <a:t>60</a:t>
            </a:r>
            <a:r>
              <a:rPr kumimoji="1" lang="ja-JP" altLang="en-US" sz="1400" b="1" dirty="0">
                <a:latin typeface="游ゴシック" panose="020B0400000000000000" pitchFamily="50" charset="-128"/>
                <a:ea typeface="游ゴシック" panose="020B0400000000000000" pitchFamily="50" charset="-128"/>
              </a:rPr>
              <a:t>点、耳鼻咽喉科小児抗菌薬適正使用支援加算：</a:t>
            </a:r>
            <a:r>
              <a:rPr kumimoji="1" lang="en-US" altLang="ja-JP" sz="1400" b="1" dirty="0">
                <a:latin typeface="游ゴシック" panose="020B0400000000000000" pitchFamily="50" charset="-128"/>
                <a:ea typeface="游ゴシック" panose="020B0400000000000000" pitchFamily="50" charset="-128"/>
              </a:rPr>
              <a:t>80</a:t>
            </a:r>
            <a:r>
              <a:rPr kumimoji="1" lang="ja-JP" altLang="en-US" sz="1400" b="1" dirty="0">
                <a:latin typeface="游ゴシック" panose="020B0400000000000000" pitchFamily="50" charset="-128"/>
                <a:ea typeface="游ゴシック" panose="020B0400000000000000" pitchFamily="50" charset="-128"/>
              </a:rPr>
              <a:t>点の対象となる耳鼻咽喉科処置</a:t>
            </a:r>
          </a:p>
        </p:txBody>
      </p:sp>
      <p:graphicFrame>
        <p:nvGraphicFramePr>
          <p:cNvPr id="2" name="表 3">
            <a:extLst>
              <a:ext uri="{FF2B5EF4-FFF2-40B4-BE49-F238E27FC236}">
                <a16:creationId xmlns:a16="http://schemas.microsoft.com/office/drawing/2014/main" id="{32C7E837-B654-4198-960A-ADB27CC4AF4C}"/>
              </a:ext>
            </a:extLst>
          </p:cNvPr>
          <p:cNvGraphicFramePr>
            <a:graphicFrameLocks noGrp="1"/>
          </p:cNvGraphicFramePr>
          <p:nvPr>
            <p:extLst>
              <p:ext uri="{D42A27DB-BD31-4B8C-83A1-F6EECF244321}">
                <p14:modId xmlns:p14="http://schemas.microsoft.com/office/powerpoint/2010/main" val="960035142"/>
              </p:ext>
            </p:extLst>
          </p:nvPr>
        </p:nvGraphicFramePr>
        <p:xfrm>
          <a:off x="1423081" y="1405129"/>
          <a:ext cx="7059838" cy="4998720"/>
        </p:xfrm>
        <a:graphic>
          <a:graphicData uri="http://schemas.openxmlformats.org/drawingml/2006/table">
            <a:tbl>
              <a:tblPr firstRow="1" bandRow="1">
                <a:tableStyleId>{5940675A-B579-460E-94D1-54222C63F5DA}</a:tableStyleId>
              </a:tblPr>
              <a:tblGrid>
                <a:gridCol w="7059838">
                  <a:extLst>
                    <a:ext uri="{9D8B030D-6E8A-4147-A177-3AD203B41FA5}">
                      <a16:colId xmlns:a16="http://schemas.microsoft.com/office/drawing/2014/main" val="4130692209"/>
                    </a:ext>
                  </a:extLst>
                </a:gridCol>
              </a:tblGrid>
              <a:tr h="370840">
                <a:tc>
                  <a:txBody>
                    <a:bodyPr/>
                    <a:lstStyle/>
                    <a:p>
                      <a:pPr algn="l"/>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（耳鼻咽喉科処置）</a:t>
                      </a:r>
                    </a:p>
                    <a:p>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Ｊ０９５　耳処置（耳浴及び耳洗浄を含む。）</a:t>
                      </a:r>
                    </a:p>
                    <a:p>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Ｊ０９５－２　鼓室処置（片側）</a:t>
                      </a:r>
                    </a:p>
                    <a:p>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Ｊ０９６　耳管処置（耳管通気法、鼓膜マッサージ及び鼻内処置を含む。）</a:t>
                      </a:r>
                    </a:p>
                    <a:p>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Ｊ０９７　鼻処置（鼻吸引、単純鼻出血及び鼻前庭の処置を含む。）</a:t>
                      </a:r>
                    </a:p>
                    <a:p>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Ｊ０９７－２　副鼻腔自然口開大処置</a:t>
                      </a:r>
                    </a:p>
                    <a:p>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Ｊ０９８　口腔、咽頭処置</a:t>
                      </a:r>
                    </a:p>
                    <a:p>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Ｊ０９８－２　扁桃処置</a:t>
                      </a:r>
                    </a:p>
                    <a:p>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Ｊ０９９　間接喉頭鏡下喉頭処置（喉頭注入を含む。）</a:t>
                      </a:r>
                    </a:p>
                    <a:p>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Ｊ１００　副鼻腔手術後の処置（片側）  </a:t>
                      </a:r>
                    </a:p>
                    <a:p>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Ｊ１０１　鼓室穿刺（片側）</a:t>
                      </a:r>
                    </a:p>
                    <a:p>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Ｊ１０２　上顎洞穿刺（片側）</a:t>
                      </a:r>
                    </a:p>
                    <a:p>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Ｊ１０３　扁桃周囲膿瘍穿刺（扁桃周囲炎を含む。）</a:t>
                      </a:r>
                    </a:p>
                    <a:p>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Ｊ１０４　唾液腺管洗浄（片側）    </a:t>
                      </a:r>
                    </a:p>
                    <a:p>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Ｊ１０５　副鼻腔洗浄又は吸引（注入を含む。）（片側）</a:t>
                      </a:r>
                    </a:p>
                    <a:p>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Ｊ１０８　鼻出血止血法（ガーゼタンポン又はバルーンによるもの）                                         </a:t>
                      </a:r>
                    </a:p>
                    <a:p>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Ｊ１０９　鼻咽腔止血法（ベロック止血法）   </a:t>
                      </a:r>
                    </a:p>
                    <a:p>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Ｊ１１１　耳管ブジー法（通気法又は鼓膜マッサージの併施を含む。）（片側）                                </a:t>
                      </a:r>
                    </a:p>
                    <a:p>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Ｊ１１２　唾液腺管ブジー法（片側）</a:t>
                      </a:r>
                    </a:p>
                    <a:p>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Ｊ１１３　耳垢栓塞除去（複雑なもの）</a:t>
                      </a:r>
                    </a:p>
                    <a:p>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Ｊ１１４　ネブライザ ー</a:t>
                      </a:r>
                    </a:p>
                    <a:p>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Ｊ１１５　</a:t>
                      </a:r>
                      <a:r>
                        <a:rPr kumimoji="1" lang="ja-JP" altLang="en-US" sz="1400" b="1" kern="1200">
                          <a:solidFill>
                            <a:schemeClr val="dk1"/>
                          </a:solidFill>
                          <a:effectLst/>
                          <a:latin typeface="游ゴシック" panose="020B0400000000000000" pitchFamily="50" charset="-128"/>
                          <a:ea typeface="游ゴシック" panose="020B0400000000000000" pitchFamily="50" charset="-128"/>
                        </a:rPr>
                        <a:t>超音波ネブライザー（</a:t>
                      </a:r>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１日につき）</a:t>
                      </a:r>
                    </a:p>
                    <a:p>
                      <a:r>
                        <a:rPr kumimoji="1" lang="ja-JP" altLang="en-US" sz="1400" b="1" kern="1200" dirty="0">
                          <a:solidFill>
                            <a:schemeClr val="dk1"/>
                          </a:solidFill>
                          <a:effectLst/>
                          <a:latin typeface="游ゴシック" panose="020B0400000000000000" pitchFamily="50" charset="-128"/>
                          <a:ea typeface="游ゴシック" panose="020B0400000000000000" pitchFamily="50" charset="-128"/>
                        </a:rPr>
                        <a:t>Ｊ１１５－２　排痰誘発法（１日につき）</a:t>
                      </a:r>
                    </a:p>
                  </a:txBody>
                  <a:tcPr/>
                </a:tc>
                <a:extLst>
                  <a:ext uri="{0D108BD9-81ED-4DB2-BD59-A6C34878D82A}">
                    <a16:rowId xmlns:a16="http://schemas.microsoft.com/office/drawing/2014/main" val="2816702716"/>
                  </a:ext>
                </a:extLst>
              </a:tr>
            </a:tbl>
          </a:graphicData>
        </a:graphic>
      </p:graphicFrame>
      <p:sp>
        <p:nvSpPr>
          <p:cNvPr id="7" name="タイトル 1">
            <a:extLst>
              <a:ext uri="{FF2B5EF4-FFF2-40B4-BE49-F238E27FC236}">
                <a16:creationId xmlns:a16="http://schemas.microsoft.com/office/drawing/2014/main" id="{56C82620-A998-444C-88CE-10FCF1A3F8DF}"/>
              </a:ext>
            </a:extLst>
          </p:cNvPr>
          <p:cNvSpPr txBox="1">
            <a:spLocks/>
          </p:cNvSpPr>
          <p:nvPr/>
        </p:nvSpPr>
        <p:spPr>
          <a:xfrm>
            <a:off x="0" y="224910"/>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lang="ja-JP" altLang="en-US" dirty="0"/>
              <a:t>（</a:t>
            </a:r>
            <a:r>
              <a:rPr lang="en-US" altLang="ja-JP" dirty="0"/>
              <a:t>14</a:t>
            </a:r>
            <a:r>
              <a:rPr lang="ja-JP" altLang="en-US" dirty="0"/>
              <a:t>）</a:t>
            </a: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耳鼻咽喉科処置の見直し</a:t>
            </a:r>
          </a:p>
        </p:txBody>
      </p:sp>
      <p:sp>
        <p:nvSpPr>
          <p:cNvPr id="8" name="スライド番号プレースホルダー 2">
            <a:extLst>
              <a:ext uri="{FF2B5EF4-FFF2-40B4-BE49-F238E27FC236}">
                <a16:creationId xmlns:a16="http://schemas.microsoft.com/office/drawing/2014/main" id="{50EE876E-631E-4B31-9F03-4DF69E927B25}"/>
              </a:ext>
            </a:extLst>
          </p:cNvPr>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 name="テキスト ボックス 5">
            <a:extLst>
              <a:ext uri="{FF2B5EF4-FFF2-40B4-BE49-F238E27FC236}">
                <a16:creationId xmlns:a16="http://schemas.microsoft.com/office/drawing/2014/main" id="{42686A3F-90D6-4F31-9CD2-2CE031D09F44}"/>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Tree>
    <p:extLst>
      <p:ext uri="{BB962C8B-B14F-4D97-AF65-F5344CB8AC3E}">
        <p14:creationId xmlns:p14="http://schemas.microsoft.com/office/powerpoint/2010/main" val="370605122"/>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a:t>
            </a:r>
            <a:r>
              <a:rPr lang="en-US" altLang="ja-JP" dirty="0">
                <a:latin typeface="メイリオ" panose="020B0604030504040204" pitchFamily="50" charset="-128"/>
                <a:ea typeface="メイリオ" panose="020B0604030504040204" pitchFamily="50" charset="-128"/>
              </a:rPr>
              <a:t>15</a:t>
            </a:r>
            <a:r>
              <a:rPr lang="ja-JP" altLang="en-US" dirty="0">
                <a:latin typeface="メイリオ" panose="020B0604030504040204" pitchFamily="50" charset="-128"/>
                <a:ea typeface="メイリオ" panose="020B0604030504040204" pitchFamily="50" charset="-128"/>
              </a:rPr>
              <a:t>）高度難聴指導管理料の見直し</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18800"/>
            <a:ext cx="9529762" cy="397153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高齢化の進展や認知症患者の増加を踏まえ、難聴患者に対する生活指導等を推進する観点から、高度難聴指導管理料について要件を見直す。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8" name="正方形/長方形 87"/>
          <p:cNvSpPr/>
          <p:nvPr/>
        </p:nvSpPr>
        <p:spPr>
          <a:xfrm>
            <a:off x="5245494" y="1835590"/>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41512" y="2194635"/>
            <a:ext cx="4320000" cy="2638622"/>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高度難聴指導管理料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注２　区分番号Ｋ３２８に掲げる人工内耳植込術を行った患者については月１回に限り、その他の患者については</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年</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１回に限り算定する。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次の</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又は</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に該当する保険医療機関であること。</a:t>
            </a: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（略）</a:t>
            </a: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５年以上の耳鼻咽喉科の診療経験を有する常勤の耳鼻咽喉科の医師が１名以上配置されていること。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（中略）</a:t>
            </a: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また、当該常勤又は非常勤の耳鼻咽喉科の医師は、補聴器に関する指導に係る適切な研修を修了した医師であることが望ましい。</a:t>
            </a:r>
          </a:p>
        </p:txBody>
      </p:sp>
      <p:sp>
        <p:nvSpPr>
          <p:cNvPr id="90" name="右矢印 89"/>
          <p:cNvSpPr/>
          <p:nvPr/>
        </p:nvSpPr>
        <p:spPr>
          <a:xfrm>
            <a:off x="4731543" y="2252605"/>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19029" y="1831325"/>
            <a:ext cx="4320000"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311928" y="2194634"/>
            <a:ext cx="4327101" cy="2638623"/>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高度難聴指導管理料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注２　区分番号Ｋ３２８に掲げる人工内耳植込術を行った患者については月１回に限り、</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その他の患者については１回に限り算定</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次の</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又は</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に該当する保険医療機関であること。</a:t>
            </a: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（略）</a:t>
            </a: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５年以上の耳鼻咽喉科の診療経験を有する常勤の耳鼻咽喉科の医師が１名以上配置されていること。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（中略）</a:t>
            </a:r>
          </a:p>
        </p:txBody>
      </p:sp>
      <p:sp>
        <p:nvSpPr>
          <p:cNvPr id="10" name="テキスト ボックス 9">
            <a:extLst>
              <a:ext uri="{FF2B5EF4-FFF2-40B4-BE49-F238E27FC236}">
                <a16:creationId xmlns:a16="http://schemas.microsoft.com/office/drawing/2014/main" id="{9C1A3AD8-5E76-4B28-AE32-4802B1008EC4}"/>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
        <p:nvSpPr>
          <p:cNvPr id="11" name="吹き出し: 線 10">
            <a:extLst>
              <a:ext uri="{FF2B5EF4-FFF2-40B4-BE49-F238E27FC236}">
                <a16:creationId xmlns:a16="http://schemas.microsoft.com/office/drawing/2014/main" id="{F2599C3E-3EB6-481F-9ED6-AF4182622AC8}"/>
              </a:ext>
            </a:extLst>
          </p:cNvPr>
          <p:cNvSpPr/>
          <p:nvPr/>
        </p:nvSpPr>
        <p:spPr>
          <a:xfrm>
            <a:off x="3028981" y="4284284"/>
            <a:ext cx="1296144" cy="548973"/>
          </a:xfrm>
          <a:prstGeom prst="borderCallout1">
            <a:avLst>
              <a:gd name="adj1" fmla="val 833"/>
              <a:gd name="adj2" fmla="val 34434"/>
              <a:gd name="adj3" fmla="val -228796"/>
              <a:gd name="adj4" fmla="val 61454"/>
            </a:avLst>
          </a:prstGeom>
          <a:noFill/>
          <a:ln w="25400" cap="flat" cmpd="sng" algn="ctr">
            <a:solidFill>
              <a:srgbClr val="FF0000"/>
            </a:solidFill>
            <a:prstDash val="sysDash"/>
            <a:tailEnd type="arrow"/>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テキスト ボックス 11">
            <a:extLst>
              <a:ext uri="{FF2B5EF4-FFF2-40B4-BE49-F238E27FC236}">
                <a16:creationId xmlns:a16="http://schemas.microsoft.com/office/drawing/2014/main" id="{B777D0D7-878F-42D7-AA6C-07F0366123B1}"/>
              </a:ext>
            </a:extLst>
          </p:cNvPr>
          <p:cNvSpPr txBox="1"/>
          <p:nvPr/>
        </p:nvSpPr>
        <p:spPr>
          <a:xfrm>
            <a:off x="2995093" y="4284285"/>
            <a:ext cx="1424608" cy="523220"/>
          </a:xfrm>
          <a:prstGeom prst="rect">
            <a:avLst/>
          </a:prstGeom>
          <a:noFill/>
        </p:spPr>
        <p:txBody>
          <a:bodyPr wrap="square" rtlCol="0">
            <a:spAutoFit/>
          </a:bodyPr>
          <a:lstStyle/>
          <a:p>
            <a:pPr>
              <a:defRPr/>
            </a:pPr>
            <a:r>
              <a:rPr lang="ja-JP" altLang="en-US" sz="1400" b="1" dirty="0">
                <a:solidFill>
                  <a:srgbClr val="FF0000"/>
                </a:solidFill>
                <a:latin typeface="Calibri"/>
                <a:ea typeface="ＭＳ Ｐゴシック" panose="020B0600070205080204" pitchFamily="50" charset="-128"/>
              </a:rPr>
              <a:t>今までは一生に１回だった。</a:t>
            </a:r>
          </a:p>
        </p:txBody>
      </p:sp>
    </p:spTree>
    <p:extLst>
      <p:ext uri="{BB962C8B-B14F-4D97-AF65-F5344CB8AC3E}">
        <p14:creationId xmlns:p14="http://schemas.microsoft.com/office/powerpoint/2010/main" val="1183034145"/>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a:t>
            </a:r>
            <a:r>
              <a:rPr lang="en-US" altLang="ja-JP" dirty="0">
                <a:latin typeface="メイリオ" panose="020B0604030504040204" pitchFamily="50" charset="-128"/>
                <a:ea typeface="メイリオ" panose="020B0604030504040204" pitchFamily="50" charset="-128"/>
              </a:rPr>
              <a:t>16</a:t>
            </a:r>
            <a:r>
              <a:rPr lang="ja-JP" altLang="en-US" dirty="0">
                <a:latin typeface="メイリオ" panose="020B0604030504040204" pitchFamily="50" charset="-128"/>
                <a:ea typeface="メイリオ" panose="020B0604030504040204" pitchFamily="50" charset="-128"/>
              </a:rPr>
              <a:t>）アレルギー性鼻炎免疫療法に係る評価</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18800"/>
            <a:ext cx="9529762" cy="476981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アレルギー性鼻炎免疫療法治療に係る評価を新設する。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アレルギー性鼻炎免疫療法治療管理料（月１回に限る）　１月目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280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２月目以降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25</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別に厚生労働大臣が定める施設基準を満たす保険医療機関において、</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入院中の患者以外のアレルギー性鼻炎の患者</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に対して、アレルゲン免疫療法による治療の必要を認め、</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治療内容等に係る説明を文書を用いて行い、当該患者の同意を得た上で</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アレルゲン免疫療法による計画的な治療管理を行った場合</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月１回に限り算定</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「１月目」とは初回の治療管理を行った月のことをいう。</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アレルゲン免疫療法を開始する前に、治療内容、期待される効果、副作用等について文書を用いた上で患者に説明し、同意を得ること。また、説明内容の要点を診療録に記載すること。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学会によるガイドライン等を参考にすること。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3538" marR="0" lvl="0" indent="-3635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（１）当該保険医療機関内に</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アレルギーの診療に従事した経験を３年以上有する常勤医師が１名以上</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配置されていること。なお、週３日以上常態として勤務しており、かつ、所定労働時間が週</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22</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時間以上の勤務を行っている非常勤医師（アレルギーの診療に従事した経験を３年以上有する医師に限る。）を２名以上組み合わせることでも可。</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3538" marR="0" lvl="0" indent="-3635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アレルゲン免疫療法に伴う副作用が生じた場合に対応できる体制</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が整備されていること。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3538" marR="0" lvl="0" indent="-3635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（３）院内の見やすい場所にアレルゲン免疫療法を行っている旨の掲示をするなど、</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患者に対して必要な情報提供</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がなされていること。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　</a:t>
            </a:r>
          </a:p>
        </p:txBody>
      </p:sp>
    </p:spTree>
    <p:extLst>
      <p:ext uri="{BB962C8B-B14F-4D97-AF65-F5344CB8AC3E}">
        <p14:creationId xmlns:p14="http://schemas.microsoft.com/office/powerpoint/2010/main" val="4083098852"/>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kumimoji="1" lang="ja-JP" altLang="en-US" dirty="0">
                <a:latin typeface="メイリオ" panose="020B0604030504040204" pitchFamily="50" charset="-128"/>
                <a:ea typeface="メイリオ" panose="020B0604030504040204" pitchFamily="50" charset="-128"/>
              </a:rPr>
              <a:t>（</a:t>
            </a:r>
            <a:r>
              <a:rPr kumimoji="1" lang="en-US" altLang="ja-JP" dirty="0">
                <a:latin typeface="メイリオ" panose="020B0604030504040204" pitchFamily="50" charset="-128"/>
                <a:ea typeface="メイリオ" panose="020B0604030504040204" pitchFamily="50" charset="-128"/>
              </a:rPr>
              <a:t>17</a:t>
            </a:r>
            <a:r>
              <a:rPr kumimoji="1" lang="ja-JP" altLang="en-US" dirty="0">
                <a:latin typeface="メイリオ" panose="020B0604030504040204" pitchFamily="50" charset="-128"/>
                <a:ea typeface="メイリオ" panose="020B0604030504040204" pitchFamily="50" charset="-128"/>
              </a:rPr>
              <a:t>）紹介状なしで受診する場合等の定額負担の見直し</a:t>
            </a:r>
          </a:p>
        </p:txBody>
      </p:sp>
      <p:sp>
        <p:nvSpPr>
          <p:cNvPr id="8" name="正方形/長方形 7"/>
          <p:cNvSpPr/>
          <p:nvPr/>
        </p:nvSpPr>
        <p:spPr>
          <a:xfrm>
            <a:off x="188119" y="812667"/>
            <a:ext cx="9529762" cy="80582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機能の明確化及び医療機関間の連携を推進する観点から、紹介状なしで受診した患者等から定額負担を徴収する責務がある医療機関の対象範囲を見直すとともに、当該医療機関における定額負担の対象患者について、その診療に係る保険給付範囲及び定額負担の額等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Rectangle 37"/>
          <p:cNvSpPr>
            <a:spLocks noChangeArrowheads="1"/>
          </p:cNvSpPr>
          <p:nvPr/>
        </p:nvSpPr>
        <p:spPr bwMode="auto">
          <a:xfrm>
            <a:off x="214670" y="2061620"/>
            <a:ext cx="4576786" cy="3135857"/>
          </a:xfrm>
          <a:prstGeom prst="rect">
            <a:avLst/>
          </a:prstGeom>
          <a:solidFill>
            <a:srgbClr val="E5F2FF"/>
          </a:solidFill>
          <a:ln w="25400">
            <a:noFill/>
            <a:miter lim="800000"/>
            <a:headEnd/>
            <a:tailEnd/>
          </a:ln>
        </p:spPr>
        <p:txBody>
          <a:bodyPr lIns="84395" tIns="42198" rIns="84395" bIns="42198"/>
          <a:lstStyle/>
          <a:p>
            <a:pPr marL="1079500" marR="0" lvl="0" indent="-1079500"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［対象病院］</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・特定機能病院</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・地域医療支援病院（一般病床</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200</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床以上に限る）</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265113" marR="0" lvl="0" indent="-265113"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上記以外の一般病床</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200</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床以上の病院については、選定療養として特別の料金を徴収することができる</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［定額負担の額］</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・初診：医科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5,000</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円</a:t>
            </a:r>
            <a:r>
              <a:rPr kumimoji="1" lang="ja-JP" altLang="en-US" sz="1200" b="0" i="0" u="none" strike="noStrike" kern="1200" cap="none" spc="0" normalizeH="0" baseline="0" noProof="0" dirty="0" err="1">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歯科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3,000</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円</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・再診：医科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2,500</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円、 歯科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1,500</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円</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 name="正方形/長方形 5"/>
          <p:cNvSpPr/>
          <p:nvPr/>
        </p:nvSpPr>
        <p:spPr>
          <a:xfrm>
            <a:off x="214669" y="1695859"/>
            <a:ext cx="4576787" cy="298800"/>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現行制度</a:t>
            </a:r>
          </a:p>
        </p:txBody>
      </p:sp>
      <p:sp>
        <p:nvSpPr>
          <p:cNvPr id="7" name="Rectangle 37"/>
          <p:cNvSpPr>
            <a:spLocks noChangeArrowheads="1"/>
          </p:cNvSpPr>
          <p:nvPr/>
        </p:nvSpPr>
        <p:spPr bwMode="auto">
          <a:xfrm>
            <a:off x="5142281" y="2061620"/>
            <a:ext cx="4575600" cy="3132050"/>
          </a:xfrm>
          <a:prstGeom prst="rect">
            <a:avLst/>
          </a:prstGeom>
          <a:solidFill>
            <a:schemeClr val="accent3">
              <a:lumMod val="20000"/>
              <a:lumOff val="80000"/>
            </a:schemeClr>
          </a:solidFill>
          <a:ln w="25400">
            <a:noFill/>
            <a:miter lim="800000"/>
            <a:headEnd/>
            <a:tailEnd/>
          </a:ln>
        </p:spPr>
        <p:txBody>
          <a:bodyPr lIns="84395" tIns="42198" rIns="84395" bIns="42198"/>
          <a:lstStyle/>
          <a:p>
            <a:pPr marL="1079500" marR="0" lvl="0" indent="-1079500"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［対象病院］</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・特定機能病院</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・地域医療支援病院（一般病床</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200</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床以上に限る）</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紹介受診重点医療機関（一般病床</a:t>
            </a:r>
            <a:r>
              <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rPr>
              <a:t>200</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床以上に限る）</a:t>
            </a:r>
            <a:endPar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endParaRPr>
          </a:p>
          <a:p>
            <a:pPr marL="266700" marR="0" lvl="0" indent="-266700"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上記以外の一般病床</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200</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床以上の病院については、選定療養として特別の料金を徴収することができる</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［定額負担の額］</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・初診：医科 </a:t>
            </a:r>
            <a:r>
              <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rPr>
              <a:t>7,000</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円</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歯科 </a:t>
            </a:r>
            <a:r>
              <a:rPr kumimoji="1" lang="en-US" altLang="ja-JP" sz="1200" b="1" i="0" u="sng" strike="noStrike" kern="1200" cap="none" spc="0" normalizeH="0" baseline="0" noProof="0" dirty="0">
                <a:ln>
                  <a:noFill/>
                </a:ln>
                <a:solidFill>
                  <a:srgbClr val="0070E5"/>
                </a:solidFill>
                <a:effectLst/>
                <a:uLnTx/>
                <a:uFillTx/>
                <a:latin typeface="メイリオ"/>
                <a:ea typeface="メイリオ"/>
                <a:cs typeface="+mn-cs"/>
              </a:rPr>
              <a:t>5,000</a:t>
            </a:r>
            <a:r>
              <a:rPr kumimoji="1" lang="ja-JP" altLang="en-US" sz="1200" b="1" i="0" u="sng" strike="noStrike" kern="1200" cap="none" spc="0" normalizeH="0" baseline="0" noProof="0" dirty="0">
                <a:ln>
                  <a:noFill/>
                </a:ln>
                <a:solidFill>
                  <a:srgbClr val="0070E5"/>
                </a:solidFill>
                <a:effectLst/>
                <a:uLnTx/>
                <a:uFillTx/>
                <a:latin typeface="メイリオ"/>
                <a:ea typeface="メイリオ"/>
                <a:cs typeface="+mn-cs"/>
              </a:rPr>
              <a:t>円</a:t>
            </a:r>
            <a:endParaRPr kumimoji="1" lang="en-US" altLang="ja-JP" sz="1200" b="1" i="0" u="sng" strike="noStrike" kern="1200" cap="none" spc="0" normalizeH="0" baseline="0" noProof="0" dirty="0">
              <a:ln>
                <a:noFill/>
              </a:ln>
              <a:solidFill>
                <a:srgbClr val="0070E5"/>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・再診：医科 </a:t>
            </a:r>
            <a:r>
              <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rPr>
              <a:t>3,000</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円</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歯科 </a:t>
            </a:r>
            <a:r>
              <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rPr>
              <a:t>1,900</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円</a:t>
            </a:r>
            <a:endPar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endParaRPr>
          </a:p>
          <a:p>
            <a:pPr marL="328210" marR="0" lvl="0" indent="-164106" algn="l" defTabSz="844078"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［保険給付範囲からの控除］</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外来機能の明確化のための</a:t>
            </a:r>
            <a:r>
              <a:rPr kumimoji="1" lang="ja-JP" altLang="en-US" sz="1200" b="1" i="0" u="sng" strike="noStrike" kern="1200" cap="none" spc="0" normalizeH="0" baseline="0" noProof="0" dirty="0">
                <a:ln>
                  <a:noFill/>
                </a:ln>
                <a:solidFill>
                  <a:prstClr val="black"/>
                </a:solidFill>
                <a:effectLst/>
                <a:uLnTx/>
                <a:uFillTx/>
                <a:latin typeface="メイリオ"/>
                <a:ea typeface="メイリオ"/>
                <a:cs typeface="+mn-cs"/>
              </a:rPr>
              <a:t>例外的・限定的な取扱い</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として、定額負担を求める患者（</a:t>
            </a:r>
            <a:r>
              <a:rPr kumimoji="1" lang="ja-JP" altLang="en-US" sz="1200" b="1" i="0" u="sng" strike="noStrike" kern="1200" cap="none" spc="0" normalizeH="0" baseline="0" noProof="0" dirty="0">
                <a:ln>
                  <a:noFill/>
                </a:ln>
                <a:solidFill>
                  <a:prstClr val="black"/>
                </a:solidFill>
                <a:effectLst/>
                <a:uLnTx/>
                <a:uFillTx/>
                <a:latin typeface="メイリオ"/>
                <a:ea typeface="メイリオ"/>
                <a:cs typeface="+mn-cs"/>
              </a:rPr>
              <a:t>あえて紹介状なしで受診する患者等</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）の初診・再診について、</a:t>
            </a:r>
            <a:r>
              <a:rPr kumimoji="1" lang="ja-JP" altLang="en-US" sz="1200" b="1" i="0" u="none" strike="noStrike" kern="1200" cap="none" spc="0" normalizeH="0" baseline="0" noProof="0" dirty="0">
                <a:ln>
                  <a:noFill/>
                </a:ln>
                <a:solidFill>
                  <a:srgbClr val="0070C0"/>
                </a:solidFill>
                <a:effectLst/>
                <a:uLnTx/>
                <a:uFillTx/>
                <a:latin typeface="メイリオ"/>
                <a:ea typeface="メイリオ"/>
                <a:cs typeface="+mn-cs"/>
              </a:rPr>
              <a:t>以下の点数を保険給付範囲から控除</a:t>
            </a:r>
            <a:endParaRPr kumimoji="1" lang="en-US" altLang="ja-JP" sz="1200" b="1" i="0" u="none" strike="noStrike" kern="1200" cap="none" spc="0" normalizeH="0" baseline="0" noProof="0" dirty="0">
              <a:ln>
                <a:noFill/>
              </a:ln>
              <a:solidFill>
                <a:srgbClr val="0070C0"/>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70E5"/>
                </a:solidFill>
                <a:effectLst/>
                <a:uLnTx/>
                <a:uFillTx/>
                <a:latin typeface="メイリオ"/>
                <a:ea typeface="メイリオ"/>
                <a:cs typeface="+mn-cs"/>
              </a:rPr>
              <a:t>　</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・初診：医科 </a:t>
            </a:r>
            <a:r>
              <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rPr>
              <a:t>200</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点</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歯科 </a:t>
            </a:r>
            <a:r>
              <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rPr>
              <a:t>200</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点</a:t>
            </a:r>
            <a:endPar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endParaRPr>
          </a:p>
          <a:p>
            <a:pPr marL="328210" marR="0" lvl="0" indent="-164106"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・再診：医科   </a:t>
            </a:r>
            <a:r>
              <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rPr>
              <a:t>50</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点</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歯科  </a:t>
            </a:r>
            <a:r>
              <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rPr>
              <a:t>40</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点</a:t>
            </a:r>
            <a:endPar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endParaRPr>
          </a:p>
          <a:p>
            <a:pPr marL="328210" marR="0" lvl="0" indent="-164106" algn="l" defTabSz="844078" rtl="0" eaLnBrk="1" fontAlgn="auto" latinLnBrk="0" hangingPunct="1">
              <a:lnSpc>
                <a:spcPct val="100000"/>
              </a:lnSpc>
              <a:spcBef>
                <a:spcPts val="0"/>
              </a:spcBef>
              <a:spcAft>
                <a:spcPts val="0"/>
              </a:spcAft>
              <a:buClrTx/>
              <a:buSzTx/>
              <a:buFontTx/>
              <a:buNone/>
              <a:tabLst/>
              <a:defRPr/>
            </a:pPr>
            <a:endParaRPr kumimoji="1" lang="en-US" altLang="ja-JP" sz="1200" b="0" i="0" u="sng" strike="noStrike" kern="1200" cap="none" spc="0" normalizeH="0" baseline="0" noProof="0" dirty="0">
              <a:ln>
                <a:noFill/>
              </a:ln>
              <a:solidFill>
                <a:srgbClr val="0070E5"/>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328210" marR="0" lvl="0" indent="-164106" algn="l" defTabSz="844078" rtl="0" eaLnBrk="1" fontAlgn="auto" latinLnBrk="0" hangingPunct="1">
              <a:lnSpc>
                <a:spcPct val="100000"/>
              </a:lnSpc>
              <a:spcBef>
                <a:spcPts val="0"/>
              </a:spcBef>
              <a:spcAft>
                <a:spcPts val="0"/>
              </a:spcAft>
              <a:buClrTx/>
              <a:buSzTx/>
              <a:buFontTx/>
              <a:buNone/>
              <a:tabLst/>
              <a:defRPr/>
            </a:pPr>
            <a:endParaRPr kumimoji="1" lang="en-US" altLang="ja-JP" sz="1200" b="0" i="0" u="sng" strike="noStrike" kern="1200" cap="none" spc="0" normalizeH="0" baseline="0" noProof="0" dirty="0">
              <a:ln>
                <a:noFill/>
              </a:ln>
              <a:solidFill>
                <a:srgbClr val="0070E5"/>
              </a:solidFill>
              <a:effectLst/>
              <a:uLnTx/>
              <a:uFillTx/>
              <a:latin typeface="メイリオ"/>
              <a:ea typeface="メイリオ"/>
              <a:cs typeface="+mn-cs"/>
            </a:endParaRPr>
          </a:p>
          <a:p>
            <a:pPr marL="328210" marR="0" lvl="0" indent="-164106"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正方形/長方形 8"/>
          <p:cNvSpPr/>
          <p:nvPr/>
        </p:nvSpPr>
        <p:spPr>
          <a:xfrm>
            <a:off x="5142281" y="1695859"/>
            <a:ext cx="4575600" cy="298800"/>
          </a:xfrm>
          <a:prstGeom prst="rect">
            <a:avLst/>
          </a:prstGeom>
          <a:solidFill>
            <a:schemeClr val="accent3">
              <a:lumMod val="40000"/>
              <a:lumOff val="6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見直し後</a:t>
            </a:r>
          </a:p>
        </p:txBody>
      </p:sp>
      <p:sp>
        <p:nvSpPr>
          <p:cNvPr id="54" name="右矢印 53"/>
          <p:cNvSpPr/>
          <p:nvPr/>
        </p:nvSpPr>
        <p:spPr>
          <a:xfrm>
            <a:off x="4803601" y="3356234"/>
            <a:ext cx="341681" cy="347472"/>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64" name="グループ化 63"/>
          <p:cNvGrpSpPr/>
          <p:nvPr/>
        </p:nvGrpSpPr>
        <p:grpSpPr>
          <a:xfrm>
            <a:off x="667512" y="5729037"/>
            <a:ext cx="3794760" cy="872211"/>
            <a:chOff x="8073114" y="7365729"/>
            <a:chExt cx="2649769" cy="1242588"/>
          </a:xfrm>
        </p:grpSpPr>
        <p:sp>
          <p:nvSpPr>
            <p:cNvPr id="67" name="正方形/長方形 66"/>
            <p:cNvSpPr/>
            <p:nvPr/>
          </p:nvSpPr>
          <p:spPr>
            <a:xfrm>
              <a:off x="9907975" y="7365729"/>
              <a:ext cx="814908" cy="1242588"/>
            </a:xfrm>
            <a:prstGeom prst="rect">
              <a:avLst/>
            </a:prstGeom>
            <a:solidFill>
              <a:schemeClr val="accent2">
                <a:lumMod val="20000"/>
                <a:lumOff val="80000"/>
              </a:schemeClr>
            </a:solidFill>
            <a:ln w="38100" cap="flat" cmpd="sng" algn="ctr">
              <a:solidFill>
                <a:schemeClr val="tx1"/>
              </a:solidFill>
              <a:prstDash val="solid"/>
            </a:ln>
            <a:effectLst/>
          </p:spPr>
          <p:txBody>
            <a:bodyPr rtlCol="0" anchor="ctr"/>
            <a:lstStyle/>
            <a:p>
              <a:pPr marL="0" marR="0" lvl="0" indent="0" algn="ctr" defTabSz="913575"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メイリオ"/>
                  <a:ea typeface="メイリオ"/>
                  <a:cs typeface="+mn-cs"/>
                </a:rPr>
                <a:t>患者負担</a:t>
              </a:r>
              <a:endParaRPr kumimoji="0" lang="en-US" altLang="ja-JP" sz="10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3575" rtl="0" eaLnBrk="1" fontAlgn="auto" latinLnBrk="0" hangingPunct="1">
                <a:lnSpc>
                  <a:spcPct val="100000"/>
                </a:lnSpc>
                <a:spcBef>
                  <a:spcPts val="0"/>
                </a:spcBef>
                <a:spcAft>
                  <a:spcPts val="0"/>
                </a:spcAft>
                <a:buClrTx/>
                <a:buSzTx/>
                <a:buFontTx/>
                <a:buNone/>
                <a:tabLst/>
                <a:defRPr/>
              </a:pPr>
              <a:r>
                <a:rPr kumimoji="0" lang="en-US" altLang="ja-JP" sz="1000" b="0" i="0" u="none" strike="noStrike" kern="0" cap="none" spc="0" normalizeH="0" baseline="0" noProof="0" dirty="0">
                  <a:ln>
                    <a:noFill/>
                  </a:ln>
                  <a:solidFill>
                    <a:prstClr val="black"/>
                  </a:solidFill>
                  <a:effectLst/>
                  <a:uLnTx/>
                  <a:uFillTx/>
                  <a:latin typeface="メイリオ"/>
                  <a:ea typeface="メイリオ"/>
                  <a:cs typeface="+mn-cs"/>
                </a:rPr>
                <a:t>3,000</a:t>
              </a:r>
              <a:r>
                <a:rPr kumimoji="0" lang="ja-JP" altLang="en-US" sz="1000" b="0" i="0" u="none" strike="noStrike" kern="0" cap="none" spc="0" normalizeH="0" baseline="0" noProof="0" dirty="0">
                  <a:ln>
                    <a:noFill/>
                  </a:ln>
                  <a:solidFill>
                    <a:prstClr val="black"/>
                  </a:solidFill>
                  <a:effectLst/>
                  <a:uLnTx/>
                  <a:uFillTx/>
                  <a:latin typeface="メイリオ"/>
                  <a:ea typeface="メイリオ"/>
                  <a:cs typeface="+mn-cs"/>
                </a:rPr>
                <a:t>円</a:t>
              </a:r>
              <a:endParaRPr kumimoji="0" lang="en-US" altLang="ja-JP" sz="100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98" name="正方形/長方形 97"/>
            <p:cNvSpPr/>
            <p:nvPr/>
          </p:nvSpPr>
          <p:spPr>
            <a:xfrm>
              <a:off x="8073114" y="7365729"/>
              <a:ext cx="1834861" cy="1242588"/>
            </a:xfrm>
            <a:prstGeom prst="rect">
              <a:avLst/>
            </a:prstGeom>
            <a:solidFill>
              <a:schemeClr val="bg1"/>
            </a:solidFill>
            <a:ln w="19050" cap="flat" cmpd="sng" algn="ctr">
              <a:solidFill>
                <a:schemeClr val="tx1"/>
              </a:solidFill>
              <a:prstDash val="solid"/>
            </a:ln>
            <a:effectLst/>
          </p:spPr>
          <p:txBody>
            <a:bodyPr rtlCol="0" anchor="ctr"/>
            <a:lstStyle/>
            <a:p>
              <a:pPr marL="0" marR="0" lvl="0" indent="0" algn="ctr" defTabSz="913575"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メイリオ"/>
                  <a:ea typeface="メイリオ"/>
                  <a:cs typeface="+mn-cs"/>
                </a:rPr>
                <a:t>医療保険から支給</a:t>
              </a:r>
              <a:r>
                <a:rPr kumimoji="0" lang="ja-JP" altLang="en-US" sz="800" b="0" i="0" u="none" strike="noStrike" kern="0" cap="none" spc="0" normalizeH="0" baseline="0" noProof="0" dirty="0">
                  <a:ln>
                    <a:noFill/>
                  </a:ln>
                  <a:solidFill>
                    <a:prstClr val="black"/>
                  </a:solidFill>
                  <a:effectLst/>
                  <a:uLnTx/>
                  <a:uFillTx/>
                  <a:latin typeface="メイリオ"/>
                  <a:ea typeface="メイリオ"/>
                  <a:cs typeface="+mn-cs"/>
                </a:rPr>
                <a:t>（選定療養費）</a:t>
              </a:r>
              <a:endParaRPr kumimoji="0" lang="en-US" altLang="ja-JP" sz="8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3575" rtl="0" eaLnBrk="1" fontAlgn="auto" latinLnBrk="0" hangingPunct="1">
                <a:lnSpc>
                  <a:spcPct val="100000"/>
                </a:lnSpc>
                <a:spcBef>
                  <a:spcPts val="0"/>
                </a:spcBef>
                <a:spcAft>
                  <a:spcPts val="0"/>
                </a:spcAft>
                <a:buClrTx/>
                <a:buSzTx/>
                <a:buFontTx/>
                <a:buNone/>
                <a:tabLst/>
                <a:defRPr/>
              </a:pPr>
              <a:r>
                <a:rPr kumimoji="0" lang="en-US" altLang="ja-JP" sz="1000" b="0" i="0" u="none" strike="noStrike" kern="0" cap="none" spc="0" normalizeH="0" baseline="0" noProof="0" dirty="0">
                  <a:ln>
                    <a:noFill/>
                  </a:ln>
                  <a:solidFill>
                    <a:prstClr val="black"/>
                  </a:solidFill>
                  <a:effectLst/>
                  <a:uLnTx/>
                  <a:uFillTx/>
                  <a:latin typeface="メイリオ"/>
                  <a:ea typeface="メイリオ"/>
                  <a:cs typeface="+mn-cs"/>
                </a:rPr>
                <a:t>7,000</a:t>
              </a:r>
              <a:r>
                <a:rPr kumimoji="0" lang="ja-JP" altLang="en-US" sz="1000" b="0" i="0" u="none" strike="noStrike" kern="0" cap="none" spc="0" normalizeH="0" baseline="0" noProof="0" dirty="0">
                  <a:ln>
                    <a:noFill/>
                  </a:ln>
                  <a:solidFill>
                    <a:prstClr val="black"/>
                  </a:solidFill>
                  <a:effectLst/>
                  <a:uLnTx/>
                  <a:uFillTx/>
                  <a:latin typeface="メイリオ"/>
                  <a:ea typeface="メイリオ"/>
                  <a:cs typeface="+mn-cs"/>
                </a:rPr>
                <a:t>円</a:t>
              </a:r>
              <a:endParaRPr kumimoji="0" lang="en-US" altLang="ja-JP" sz="10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3575"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0" cap="none" spc="0" normalizeH="0" baseline="0" noProof="0" dirty="0">
                <a:ln>
                  <a:noFill/>
                </a:ln>
                <a:solidFill>
                  <a:prstClr val="black"/>
                </a:solidFill>
                <a:effectLst/>
                <a:uLnTx/>
                <a:uFillTx/>
                <a:latin typeface="メイリオ"/>
                <a:ea typeface="メイリオ"/>
                <a:cs typeface="+mn-cs"/>
              </a:endParaRPr>
            </a:p>
          </p:txBody>
        </p:sp>
      </p:grpSp>
      <p:sp>
        <p:nvSpPr>
          <p:cNvPr id="101" name="正方形/長方形 100"/>
          <p:cNvSpPr/>
          <p:nvPr/>
        </p:nvSpPr>
        <p:spPr>
          <a:xfrm>
            <a:off x="667512" y="5477256"/>
            <a:ext cx="3794760" cy="251781"/>
          </a:xfrm>
          <a:prstGeom prst="rect">
            <a:avLst/>
          </a:prstGeom>
          <a:solidFill>
            <a:schemeClr val="accent2">
              <a:lumMod val="60000"/>
              <a:lumOff val="40000"/>
            </a:schemeClr>
          </a:solidFill>
          <a:ln w="19050" cap="flat" cmpd="sng" algn="ctr">
            <a:solidFill>
              <a:schemeClr val="tx1"/>
            </a:solidFill>
            <a:prstDash val="solid"/>
          </a:ln>
          <a:effectLst/>
        </p:spPr>
        <p:txBody>
          <a:bodyPr rtlCol="0" anchor="ctr"/>
          <a:lstStyle/>
          <a:p>
            <a:pPr marL="0" marR="0" lvl="0" indent="0" algn="ctr" defTabSz="913575"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メイリオ"/>
                <a:ea typeface="メイリオ"/>
                <a:cs typeface="+mn-cs"/>
              </a:rPr>
              <a:t>定額負担　</a:t>
            </a:r>
            <a:r>
              <a:rPr kumimoji="0" lang="en-US" altLang="ja-JP" sz="1000" b="0" i="0" u="none" strike="noStrike" kern="0" cap="none" spc="0" normalizeH="0" baseline="0" noProof="0" dirty="0">
                <a:ln>
                  <a:noFill/>
                </a:ln>
                <a:solidFill>
                  <a:prstClr val="black"/>
                </a:solidFill>
                <a:effectLst/>
                <a:uLnTx/>
                <a:uFillTx/>
                <a:latin typeface="メイリオ"/>
                <a:ea typeface="メイリオ"/>
                <a:cs typeface="+mn-cs"/>
              </a:rPr>
              <a:t>5,000</a:t>
            </a:r>
            <a:r>
              <a:rPr kumimoji="0" lang="ja-JP" altLang="en-US" sz="1000" b="0" i="0" u="none" strike="noStrike" kern="0" cap="none" spc="0" normalizeH="0" baseline="0" noProof="0" dirty="0">
                <a:ln>
                  <a:noFill/>
                </a:ln>
                <a:solidFill>
                  <a:prstClr val="black"/>
                </a:solidFill>
                <a:effectLst/>
                <a:uLnTx/>
                <a:uFillTx/>
                <a:latin typeface="メイリオ"/>
                <a:ea typeface="メイリオ"/>
                <a:cs typeface="+mn-cs"/>
              </a:rPr>
              <a:t>円</a:t>
            </a:r>
            <a:endParaRPr kumimoji="0" lang="en-US" altLang="ja-JP" sz="1000" b="0" i="0" u="none" strike="noStrike" kern="0" cap="none" spc="0" normalizeH="0" baseline="0" noProof="0" dirty="0">
              <a:ln>
                <a:noFill/>
              </a:ln>
              <a:solidFill>
                <a:prstClr val="black"/>
              </a:solidFill>
              <a:effectLst/>
              <a:uLnTx/>
              <a:uFillTx/>
              <a:latin typeface="メイリオ"/>
              <a:ea typeface="メイリオ"/>
              <a:cs typeface="+mn-cs"/>
            </a:endParaRPr>
          </a:p>
        </p:txBody>
      </p:sp>
      <p:grpSp>
        <p:nvGrpSpPr>
          <p:cNvPr id="107" name="グループ化 106"/>
          <p:cNvGrpSpPr/>
          <p:nvPr/>
        </p:nvGrpSpPr>
        <p:grpSpPr>
          <a:xfrm>
            <a:off x="5385816" y="5812639"/>
            <a:ext cx="4160519" cy="788608"/>
            <a:chOff x="8073114" y="7229525"/>
            <a:chExt cx="2649769" cy="1411526"/>
          </a:xfrm>
        </p:grpSpPr>
        <p:sp>
          <p:nvSpPr>
            <p:cNvPr id="108" name="正方形/長方形 107"/>
            <p:cNvSpPr/>
            <p:nvPr/>
          </p:nvSpPr>
          <p:spPr>
            <a:xfrm>
              <a:off x="9907975" y="7229525"/>
              <a:ext cx="814908" cy="1404710"/>
            </a:xfrm>
            <a:prstGeom prst="rect">
              <a:avLst/>
            </a:prstGeom>
            <a:solidFill>
              <a:schemeClr val="accent2">
                <a:lumMod val="20000"/>
                <a:lumOff val="80000"/>
              </a:schemeClr>
            </a:solidFill>
            <a:ln w="38100" cap="flat" cmpd="sng" algn="ctr">
              <a:solidFill>
                <a:schemeClr val="tx1"/>
              </a:solidFill>
              <a:prstDash val="solid"/>
            </a:ln>
            <a:effectLst/>
          </p:spPr>
          <p:txBody>
            <a:bodyPr rtlCol="0" anchor="ctr"/>
            <a:lstStyle/>
            <a:p>
              <a:pPr marL="0" marR="0" lvl="0" indent="0" algn="ctr" defTabSz="913575"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メイリオ"/>
                  <a:ea typeface="メイリオ"/>
                  <a:cs typeface="+mn-cs"/>
                </a:rPr>
                <a:t>患者負担</a:t>
              </a:r>
              <a:endParaRPr kumimoji="0" lang="en-US" altLang="ja-JP" sz="10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3575" rtl="0" eaLnBrk="1" fontAlgn="auto" latinLnBrk="0" hangingPunct="1">
                <a:lnSpc>
                  <a:spcPct val="100000"/>
                </a:lnSpc>
                <a:spcBef>
                  <a:spcPts val="0"/>
                </a:spcBef>
                <a:spcAft>
                  <a:spcPts val="0"/>
                </a:spcAft>
                <a:buClrTx/>
                <a:buSzTx/>
                <a:buFontTx/>
                <a:buNone/>
                <a:tabLst/>
                <a:defRPr/>
              </a:pPr>
              <a:r>
                <a:rPr kumimoji="0" lang="en-US" altLang="ja-JP" sz="1000" b="1" i="0" u="sng" strike="noStrike" kern="0" cap="none" spc="0" normalizeH="0" baseline="0" noProof="0" dirty="0">
                  <a:ln>
                    <a:noFill/>
                  </a:ln>
                  <a:solidFill>
                    <a:srgbClr val="0070C0"/>
                  </a:solidFill>
                  <a:effectLst/>
                  <a:uLnTx/>
                  <a:uFillTx/>
                  <a:latin typeface="メイリオ"/>
                  <a:ea typeface="メイリオ"/>
                  <a:cs typeface="+mn-cs"/>
                </a:rPr>
                <a:t>2,400</a:t>
              </a:r>
              <a:r>
                <a:rPr kumimoji="0" lang="ja-JP" altLang="en-US" sz="1000" b="1" i="0" u="sng" strike="noStrike" kern="0" cap="none" spc="0" normalizeH="0" baseline="0" noProof="0" dirty="0">
                  <a:ln>
                    <a:noFill/>
                  </a:ln>
                  <a:solidFill>
                    <a:srgbClr val="0070C0"/>
                  </a:solidFill>
                  <a:effectLst/>
                  <a:uLnTx/>
                  <a:uFillTx/>
                  <a:latin typeface="メイリオ"/>
                  <a:ea typeface="メイリオ"/>
                  <a:cs typeface="+mn-cs"/>
                </a:rPr>
                <a:t>円</a:t>
              </a:r>
              <a:endParaRPr kumimoji="0" lang="en-US" altLang="ja-JP" sz="1000" b="1" i="0" u="sng" strike="noStrike" kern="0" cap="none" spc="0" normalizeH="0" baseline="0" noProof="0" dirty="0">
                <a:ln>
                  <a:noFill/>
                </a:ln>
                <a:solidFill>
                  <a:srgbClr val="0070C0"/>
                </a:solidFill>
                <a:effectLst/>
                <a:uLnTx/>
                <a:uFillTx/>
                <a:latin typeface="メイリオ"/>
                <a:ea typeface="メイリオ"/>
                <a:cs typeface="+mn-cs"/>
              </a:endParaRPr>
            </a:p>
            <a:p>
              <a:pPr marL="0" marR="0" lvl="0" indent="0" algn="ctr" defTabSz="913575"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メイリオ"/>
                  <a:ea typeface="メイリオ"/>
                  <a:cs typeface="+mn-cs"/>
                </a:rPr>
                <a:t>（</a:t>
              </a:r>
              <a:r>
                <a:rPr kumimoji="0" lang="en-US" altLang="ja-JP" sz="700" b="0" i="0" u="none" strike="noStrike" kern="0" cap="none" spc="0" normalizeH="0" baseline="0" noProof="0" dirty="0">
                  <a:ln>
                    <a:noFill/>
                  </a:ln>
                  <a:solidFill>
                    <a:prstClr val="black"/>
                  </a:solidFill>
                  <a:effectLst/>
                  <a:uLnTx/>
                  <a:uFillTx/>
                  <a:latin typeface="メイリオ"/>
                  <a:ea typeface="メイリオ"/>
                  <a:cs typeface="+mn-cs"/>
                </a:rPr>
                <a:t>=3,000</a:t>
              </a:r>
              <a:r>
                <a:rPr kumimoji="0" lang="ja-JP" altLang="en-US" sz="700" b="0" i="0" u="none" strike="noStrike" kern="0" cap="none" spc="0" normalizeH="0" baseline="0" noProof="0" dirty="0">
                  <a:ln>
                    <a:noFill/>
                  </a:ln>
                  <a:solidFill>
                    <a:prstClr val="black"/>
                  </a:solidFill>
                  <a:effectLst/>
                  <a:uLnTx/>
                  <a:uFillTx/>
                  <a:latin typeface="メイリオ"/>
                  <a:ea typeface="メイリオ"/>
                  <a:cs typeface="+mn-cs"/>
                </a:rPr>
                <a:t>円</a:t>
              </a:r>
              <a:r>
                <a:rPr kumimoji="0" lang="en-US" altLang="ja-JP" sz="700" b="0" i="0" u="none" strike="noStrike" kern="0" cap="none" spc="0" normalizeH="0" baseline="0" noProof="0" dirty="0">
                  <a:ln>
                    <a:noFill/>
                  </a:ln>
                  <a:solidFill>
                    <a:prstClr val="black"/>
                  </a:solidFill>
                  <a:effectLst/>
                  <a:uLnTx/>
                  <a:uFillTx/>
                  <a:latin typeface="メイリオ"/>
                  <a:ea typeface="メイリオ"/>
                  <a:cs typeface="+mn-cs"/>
                </a:rPr>
                <a:t>-2,000</a:t>
              </a:r>
              <a:r>
                <a:rPr kumimoji="0" lang="ja-JP" altLang="en-US" sz="700" b="0" i="0" u="none" strike="noStrike" kern="0" cap="none" spc="0" normalizeH="0" baseline="0" noProof="0" dirty="0">
                  <a:ln>
                    <a:noFill/>
                  </a:ln>
                  <a:solidFill>
                    <a:prstClr val="black"/>
                  </a:solidFill>
                  <a:effectLst/>
                  <a:uLnTx/>
                  <a:uFillTx/>
                  <a:latin typeface="メイリオ"/>
                  <a:ea typeface="メイリオ"/>
                  <a:cs typeface="+mn-cs"/>
                </a:rPr>
                <a:t>円</a:t>
              </a:r>
              <a:r>
                <a:rPr kumimoji="0" lang="en-US" altLang="ja-JP" sz="700" b="0" i="0" u="none" strike="noStrike" kern="0" cap="none" spc="0" normalizeH="0" baseline="0" noProof="0" dirty="0">
                  <a:ln>
                    <a:noFill/>
                  </a:ln>
                  <a:solidFill>
                    <a:prstClr val="black"/>
                  </a:solidFill>
                  <a:effectLst/>
                  <a:uLnTx/>
                  <a:uFillTx/>
                  <a:latin typeface="メイリオ"/>
                  <a:ea typeface="メイリオ"/>
                  <a:cs typeface="+mn-cs"/>
                </a:rPr>
                <a:t>×0.3</a:t>
              </a:r>
              <a:r>
                <a:rPr kumimoji="0" lang="ja-JP" altLang="en-US" sz="700" b="0" i="0" u="none" strike="noStrike" kern="0" cap="none" spc="0" normalizeH="0" baseline="0" noProof="0" dirty="0">
                  <a:ln>
                    <a:noFill/>
                  </a:ln>
                  <a:solidFill>
                    <a:prstClr val="black"/>
                  </a:solidFill>
                  <a:effectLst/>
                  <a:uLnTx/>
                  <a:uFillTx/>
                  <a:latin typeface="メイリオ"/>
                  <a:ea typeface="メイリオ"/>
                  <a:cs typeface="+mn-cs"/>
                </a:rPr>
                <a:t>）</a:t>
              </a:r>
              <a:endParaRPr kumimoji="0" lang="en-US" altLang="ja-JP" sz="70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109" name="正方形/長方形 108"/>
            <p:cNvSpPr/>
            <p:nvPr/>
          </p:nvSpPr>
          <p:spPr>
            <a:xfrm>
              <a:off x="8073114" y="7234796"/>
              <a:ext cx="1834861" cy="1406255"/>
            </a:xfrm>
            <a:prstGeom prst="rect">
              <a:avLst/>
            </a:prstGeom>
            <a:solidFill>
              <a:schemeClr val="bg1"/>
            </a:solidFill>
            <a:ln w="19050" cap="flat" cmpd="sng" algn="ctr">
              <a:solidFill>
                <a:schemeClr val="tx1"/>
              </a:solidFill>
              <a:prstDash val="solid"/>
            </a:ln>
            <a:effectLst/>
          </p:spPr>
          <p:txBody>
            <a:bodyPr rtlCol="0" anchor="ctr"/>
            <a:lstStyle/>
            <a:p>
              <a:pPr marL="0" marR="0" lvl="0" indent="0" algn="ctr" defTabSz="913575"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メイリオ"/>
                  <a:ea typeface="メイリオ"/>
                  <a:cs typeface="+mn-cs"/>
                </a:rPr>
                <a:t>医療保険から支給</a:t>
              </a:r>
              <a:r>
                <a:rPr kumimoji="0" lang="ja-JP" altLang="en-US" sz="800" b="0" i="0" u="none" strike="noStrike" kern="0" cap="none" spc="0" normalizeH="0" baseline="0" noProof="0" dirty="0">
                  <a:ln>
                    <a:noFill/>
                  </a:ln>
                  <a:solidFill>
                    <a:prstClr val="black"/>
                  </a:solidFill>
                  <a:effectLst/>
                  <a:uLnTx/>
                  <a:uFillTx/>
                  <a:latin typeface="メイリオ"/>
                  <a:ea typeface="メイリオ"/>
                  <a:cs typeface="+mn-cs"/>
                </a:rPr>
                <a:t>（選定療養費）</a:t>
              </a:r>
              <a:endParaRPr kumimoji="0" lang="en-US" altLang="ja-JP" sz="8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3575" rtl="0" eaLnBrk="1" fontAlgn="auto" latinLnBrk="0" hangingPunct="1">
                <a:lnSpc>
                  <a:spcPct val="100000"/>
                </a:lnSpc>
                <a:spcBef>
                  <a:spcPts val="0"/>
                </a:spcBef>
                <a:spcAft>
                  <a:spcPts val="0"/>
                </a:spcAft>
                <a:buClrTx/>
                <a:buSzTx/>
                <a:buFontTx/>
                <a:buNone/>
                <a:tabLst/>
                <a:defRPr/>
              </a:pPr>
              <a:r>
                <a:rPr kumimoji="0" lang="en-US" altLang="ja-JP" sz="1000" b="1" i="0" u="sng" strike="noStrike" kern="0" cap="none" spc="0" normalizeH="0" baseline="0" noProof="0" dirty="0">
                  <a:ln>
                    <a:noFill/>
                  </a:ln>
                  <a:solidFill>
                    <a:srgbClr val="0070C0"/>
                  </a:solidFill>
                  <a:effectLst/>
                  <a:uLnTx/>
                  <a:uFillTx/>
                  <a:latin typeface="メイリオ"/>
                  <a:ea typeface="メイリオ"/>
                  <a:cs typeface="+mn-cs"/>
                </a:rPr>
                <a:t>5,600</a:t>
              </a:r>
              <a:r>
                <a:rPr kumimoji="0" lang="ja-JP" altLang="en-US" sz="1000" b="1" i="0" u="sng" strike="noStrike" kern="0" cap="none" spc="0" normalizeH="0" baseline="0" noProof="0" dirty="0">
                  <a:ln>
                    <a:noFill/>
                  </a:ln>
                  <a:solidFill>
                    <a:srgbClr val="0070C0"/>
                  </a:solidFill>
                  <a:effectLst/>
                  <a:uLnTx/>
                  <a:uFillTx/>
                  <a:latin typeface="メイリオ"/>
                  <a:ea typeface="メイリオ"/>
                  <a:cs typeface="+mn-cs"/>
                </a:rPr>
                <a:t>円</a:t>
              </a:r>
              <a:endParaRPr kumimoji="0" lang="en-US" altLang="ja-JP" sz="1000" b="1" i="0" u="sng" strike="noStrike" kern="0" cap="none" spc="0" normalizeH="0" baseline="0" noProof="0" dirty="0">
                <a:ln>
                  <a:noFill/>
                </a:ln>
                <a:solidFill>
                  <a:srgbClr val="0070C0"/>
                </a:solidFill>
                <a:effectLst/>
                <a:uLnTx/>
                <a:uFillTx/>
                <a:latin typeface="メイリオ"/>
                <a:ea typeface="メイリオ"/>
                <a:cs typeface="+mn-cs"/>
              </a:endParaRPr>
            </a:p>
            <a:p>
              <a:pPr marL="0" marR="0" lvl="0" indent="0" algn="ctr" defTabSz="913575" rtl="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black"/>
                  </a:solidFill>
                  <a:effectLst/>
                  <a:uLnTx/>
                  <a:uFillTx/>
                  <a:latin typeface="メイリオ"/>
                  <a:ea typeface="メイリオ"/>
                  <a:cs typeface="+mn-cs"/>
                </a:rPr>
                <a:t>（</a:t>
              </a:r>
              <a:r>
                <a:rPr kumimoji="0" lang="en-US" altLang="ja-JP" sz="800" b="0" i="0" u="none" strike="noStrike" kern="0" cap="none" spc="0" normalizeH="0" baseline="0" noProof="0" dirty="0">
                  <a:ln>
                    <a:noFill/>
                  </a:ln>
                  <a:solidFill>
                    <a:prstClr val="black"/>
                  </a:solidFill>
                  <a:effectLst/>
                  <a:uLnTx/>
                  <a:uFillTx/>
                  <a:latin typeface="メイリオ"/>
                  <a:ea typeface="メイリオ"/>
                  <a:cs typeface="+mn-cs"/>
                </a:rPr>
                <a:t>=7,000</a:t>
              </a:r>
              <a:r>
                <a:rPr kumimoji="0" lang="ja-JP" altLang="en-US" sz="800" b="0" i="0" u="none" strike="noStrike" kern="0" cap="none" spc="0" normalizeH="0" baseline="0" noProof="0" dirty="0">
                  <a:ln>
                    <a:noFill/>
                  </a:ln>
                  <a:solidFill>
                    <a:prstClr val="black"/>
                  </a:solidFill>
                  <a:effectLst/>
                  <a:uLnTx/>
                  <a:uFillTx/>
                  <a:latin typeface="メイリオ"/>
                  <a:ea typeface="メイリオ"/>
                  <a:cs typeface="+mn-cs"/>
                </a:rPr>
                <a:t>円</a:t>
              </a:r>
              <a:r>
                <a:rPr kumimoji="0" lang="en-US" altLang="ja-JP" sz="800" b="0" i="0" u="none" strike="noStrike" kern="0" cap="none" spc="0" normalizeH="0" baseline="0" noProof="0" dirty="0">
                  <a:ln>
                    <a:noFill/>
                  </a:ln>
                  <a:solidFill>
                    <a:prstClr val="black"/>
                  </a:solidFill>
                  <a:effectLst/>
                  <a:uLnTx/>
                  <a:uFillTx/>
                  <a:latin typeface="メイリオ"/>
                  <a:ea typeface="メイリオ"/>
                  <a:cs typeface="+mn-cs"/>
                </a:rPr>
                <a:t>-2,000</a:t>
              </a:r>
              <a:r>
                <a:rPr kumimoji="0" lang="ja-JP" altLang="en-US" sz="800" b="0" i="0" u="none" strike="noStrike" kern="0" cap="none" spc="0" normalizeH="0" baseline="0" noProof="0" dirty="0">
                  <a:ln>
                    <a:noFill/>
                  </a:ln>
                  <a:solidFill>
                    <a:prstClr val="black"/>
                  </a:solidFill>
                  <a:effectLst/>
                  <a:uLnTx/>
                  <a:uFillTx/>
                  <a:latin typeface="メイリオ"/>
                  <a:ea typeface="メイリオ"/>
                  <a:cs typeface="+mn-cs"/>
                </a:rPr>
                <a:t>円</a:t>
              </a:r>
              <a:r>
                <a:rPr kumimoji="0" lang="en-US" altLang="ja-JP" sz="800" b="0" i="0" u="none" strike="noStrike" kern="0" cap="none" spc="0" normalizeH="0" baseline="0" noProof="0" dirty="0">
                  <a:ln>
                    <a:noFill/>
                  </a:ln>
                  <a:solidFill>
                    <a:prstClr val="black"/>
                  </a:solidFill>
                  <a:effectLst/>
                  <a:uLnTx/>
                  <a:uFillTx/>
                  <a:latin typeface="メイリオ"/>
                  <a:ea typeface="メイリオ"/>
                  <a:cs typeface="+mn-cs"/>
                </a:rPr>
                <a:t>×0.7</a:t>
              </a:r>
              <a:r>
                <a:rPr kumimoji="0" lang="ja-JP" altLang="en-US" sz="800" b="0" i="0" u="none" strike="noStrike" kern="0" cap="none" spc="0" normalizeH="0" baseline="0" noProof="0" dirty="0">
                  <a:ln>
                    <a:noFill/>
                  </a:ln>
                  <a:solidFill>
                    <a:prstClr val="black"/>
                  </a:solidFill>
                  <a:effectLst/>
                  <a:uLnTx/>
                  <a:uFillTx/>
                  <a:latin typeface="メイリオ"/>
                  <a:ea typeface="メイリオ"/>
                  <a:cs typeface="+mn-cs"/>
                </a:rPr>
                <a:t>）</a:t>
              </a:r>
              <a:endParaRPr kumimoji="0" lang="en-US" altLang="ja-JP" sz="800" b="0" i="0" u="none" strike="noStrike" kern="0" cap="none" spc="0" normalizeH="0" baseline="0" noProof="0" dirty="0">
                <a:ln>
                  <a:noFill/>
                </a:ln>
                <a:solidFill>
                  <a:prstClr val="black"/>
                </a:solidFill>
                <a:effectLst/>
                <a:uLnTx/>
                <a:uFillTx/>
                <a:latin typeface="メイリオ"/>
                <a:ea typeface="メイリオ"/>
                <a:cs typeface="+mn-cs"/>
              </a:endParaRPr>
            </a:p>
          </p:txBody>
        </p:sp>
      </p:grpSp>
      <p:sp>
        <p:nvSpPr>
          <p:cNvPr id="110" name="正方形/長方形 109"/>
          <p:cNvSpPr/>
          <p:nvPr/>
        </p:nvSpPr>
        <p:spPr>
          <a:xfrm>
            <a:off x="5385816" y="5474877"/>
            <a:ext cx="4160520" cy="340707"/>
          </a:xfrm>
          <a:prstGeom prst="rect">
            <a:avLst/>
          </a:prstGeom>
          <a:solidFill>
            <a:schemeClr val="accent2">
              <a:lumMod val="60000"/>
              <a:lumOff val="40000"/>
            </a:schemeClr>
          </a:solidFill>
          <a:ln w="38100" cap="flat" cmpd="sng" algn="ctr">
            <a:solidFill>
              <a:schemeClr val="tx1"/>
            </a:solidFill>
            <a:prstDash val="solid"/>
          </a:ln>
          <a:effectLst/>
        </p:spPr>
        <p:txBody>
          <a:bodyPr rtlCol="0" anchor="ctr"/>
          <a:lstStyle/>
          <a:p>
            <a:pPr marL="0" marR="0" lvl="0" indent="0" algn="ctr" defTabSz="913575"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メイリオ"/>
                <a:ea typeface="メイリオ"/>
                <a:cs typeface="+mn-cs"/>
              </a:rPr>
              <a:t>定額負担　</a:t>
            </a:r>
            <a:r>
              <a:rPr kumimoji="0" lang="en-US" altLang="ja-JP" sz="1000" b="1" i="0" u="sng" strike="noStrike" kern="0" cap="none" spc="0" normalizeH="0" baseline="0" noProof="0" dirty="0">
                <a:ln>
                  <a:noFill/>
                </a:ln>
                <a:solidFill>
                  <a:srgbClr val="0070C0"/>
                </a:solidFill>
                <a:effectLst/>
                <a:uLnTx/>
                <a:uFillTx/>
                <a:latin typeface="メイリオ"/>
                <a:ea typeface="メイリオ"/>
                <a:cs typeface="+mn-cs"/>
              </a:rPr>
              <a:t>7,000</a:t>
            </a:r>
            <a:r>
              <a:rPr kumimoji="0" lang="ja-JP" altLang="en-US" sz="1000" b="1" i="0" u="sng" strike="noStrike" kern="0" cap="none" spc="0" normalizeH="0" baseline="0" noProof="0" dirty="0">
                <a:ln>
                  <a:noFill/>
                </a:ln>
                <a:solidFill>
                  <a:srgbClr val="0070C0"/>
                </a:solidFill>
                <a:effectLst/>
                <a:uLnTx/>
                <a:uFillTx/>
                <a:latin typeface="メイリオ"/>
                <a:ea typeface="メイリオ"/>
                <a:cs typeface="+mn-cs"/>
              </a:rPr>
              <a:t>円</a:t>
            </a:r>
            <a:endParaRPr kumimoji="0" lang="en-US" altLang="ja-JP" sz="1000" b="1" i="0" u="sng" strike="noStrike" kern="0" cap="none" spc="0" normalizeH="0" baseline="0" noProof="0" dirty="0">
              <a:ln>
                <a:noFill/>
              </a:ln>
              <a:solidFill>
                <a:srgbClr val="0070C0"/>
              </a:solidFill>
              <a:effectLst/>
              <a:uLnTx/>
              <a:uFillTx/>
              <a:latin typeface="メイリオ"/>
              <a:ea typeface="メイリオ"/>
              <a:cs typeface="+mn-cs"/>
            </a:endParaRPr>
          </a:p>
        </p:txBody>
      </p:sp>
      <p:sp>
        <p:nvSpPr>
          <p:cNvPr id="113" name="正方形/長方形 112"/>
          <p:cNvSpPr/>
          <p:nvPr/>
        </p:nvSpPr>
        <p:spPr>
          <a:xfrm>
            <a:off x="0" y="5197477"/>
            <a:ext cx="8791253" cy="307777"/>
          </a:xfrm>
          <a:prstGeom prst="rect">
            <a:avLst/>
          </a:prstGeom>
        </p:spPr>
        <p:txBody>
          <a:bodyPr wrap="square">
            <a:spAutoFit/>
          </a:bodyPr>
          <a:lstStyle/>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（例）医科初診・選定療養費</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7,000</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円・患者負担</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3,000</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円の場合の医療費</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正方形/長方形 19"/>
          <p:cNvSpPr/>
          <p:nvPr/>
        </p:nvSpPr>
        <p:spPr>
          <a:xfrm>
            <a:off x="59116" y="6624926"/>
            <a:ext cx="8937062" cy="276999"/>
          </a:xfrm>
          <a:prstGeom prst="rect">
            <a:avLst/>
          </a:prstGeom>
        </p:spPr>
        <p:txBody>
          <a:bodyPr wrap="none">
            <a:spAutoFit/>
          </a:bodyPr>
          <a:lstStyle/>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［施行日等］</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令和４年</a:t>
            </a:r>
            <a:r>
              <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rPr>
              <a:t>10</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月</a:t>
            </a:r>
            <a:r>
              <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rPr>
              <a:t>1</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日から施行・適用</a:t>
            </a:r>
            <a:r>
              <a:rPr kumimoji="1" lang="ja-JP" altLang="en-US" sz="1200" b="1" i="0" u="sng" strike="noStrike" kern="1200" cap="none" spc="0" normalizeH="0" baseline="0" noProof="0" dirty="0">
                <a:ln>
                  <a:noFill/>
                </a:ln>
                <a:solidFill>
                  <a:srgbClr val="0070E5"/>
                </a:solidFill>
                <a:effectLst/>
                <a:uLnTx/>
                <a:uFillTx/>
                <a:latin typeface="メイリオ"/>
                <a:ea typeface="メイリオ"/>
                <a:cs typeface="+mn-cs"/>
              </a:rPr>
              <a:t>。</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また、新たに紹介受診重点医療機関となってから６か月の経過措置を設ける。</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22" name="右矢印 21"/>
          <p:cNvSpPr/>
          <p:nvPr/>
        </p:nvSpPr>
        <p:spPr>
          <a:xfrm>
            <a:off x="4803601" y="5920539"/>
            <a:ext cx="341681" cy="347472"/>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 name="正方形/長方形 2"/>
          <p:cNvSpPr/>
          <p:nvPr/>
        </p:nvSpPr>
        <p:spPr>
          <a:xfrm>
            <a:off x="667512" y="5474877"/>
            <a:ext cx="3794760" cy="25416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4" name="正方形/長方形 3"/>
          <p:cNvSpPr/>
          <p:nvPr/>
        </p:nvSpPr>
        <p:spPr>
          <a:xfrm>
            <a:off x="667512" y="5474877"/>
            <a:ext cx="3794760" cy="25416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23" name="テキスト ボックス 22">
            <a:extLst>
              <a:ext uri="{FF2B5EF4-FFF2-40B4-BE49-F238E27FC236}">
                <a16:creationId xmlns:a16="http://schemas.microsoft.com/office/drawing/2014/main" id="{816B9B15-27AB-4010-8286-BF2FDB138DD8}"/>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　</a:t>
            </a:r>
          </a:p>
        </p:txBody>
      </p:sp>
    </p:spTree>
    <p:extLst>
      <p:ext uri="{BB962C8B-B14F-4D97-AF65-F5344CB8AC3E}">
        <p14:creationId xmlns:p14="http://schemas.microsoft.com/office/powerpoint/2010/main" val="363039183"/>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kumimoji="1" lang="ja-JP" altLang="en-US" dirty="0">
                <a:latin typeface="メイリオ" panose="020B0604030504040204" pitchFamily="50" charset="-128"/>
                <a:ea typeface="メイリオ" panose="020B0604030504040204" pitchFamily="50" charset="-128"/>
              </a:rPr>
              <a:t>（</a:t>
            </a:r>
            <a:r>
              <a:rPr kumimoji="1" lang="en-US" altLang="ja-JP" dirty="0">
                <a:latin typeface="メイリオ" panose="020B0604030504040204" pitchFamily="50" charset="-128"/>
                <a:ea typeface="メイリオ" panose="020B0604030504040204" pitchFamily="50" charset="-128"/>
              </a:rPr>
              <a:t>17</a:t>
            </a:r>
            <a:r>
              <a:rPr kumimoji="1" lang="ja-JP" altLang="en-US" dirty="0">
                <a:latin typeface="メイリオ" panose="020B0604030504040204" pitchFamily="50" charset="-128"/>
                <a:ea typeface="メイリオ" panose="020B0604030504040204" pitchFamily="50" charset="-128"/>
              </a:rPr>
              <a:t>）紹介状なしで受診する場合等の定額負担の見直し</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　</a:t>
            </a:r>
          </a:p>
        </p:txBody>
      </p:sp>
      <p:sp>
        <p:nvSpPr>
          <p:cNvPr id="5" name="Rectangle 37"/>
          <p:cNvSpPr>
            <a:spLocks noChangeArrowheads="1"/>
          </p:cNvSpPr>
          <p:nvPr/>
        </p:nvSpPr>
        <p:spPr bwMode="auto">
          <a:xfrm>
            <a:off x="214669" y="1135123"/>
            <a:ext cx="9624274" cy="1835741"/>
          </a:xfrm>
          <a:prstGeom prst="rect">
            <a:avLst/>
          </a:prstGeom>
          <a:solidFill>
            <a:srgbClr val="E5F2FF"/>
          </a:solidFill>
          <a:ln w="25400">
            <a:noFill/>
            <a:miter lim="800000"/>
            <a:headEnd/>
            <a:tailEnd/>
          </a:ln>
        </p:spPr>
        <p:txBody>
          <a:bodyPr lIns="84395" tIns="42198" rIns="84395" bIns="42198" numCol="2" spcCol="180000"/>
          <a:lstStyle/>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［対象患者］</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1079500" marR="0" lvl="0" indent="-1079500"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200" b="1" i="0" u="none" strike="noStrike" kern="1200" cap="none" spc="0" normalizeH="0" baseline="0" noProof="0" dirty="0">
                <a:ln>
                  <a:noFill/>
                </a:ln>
                <a:solidFill>
                  <a:prstClr val="black"/>
                </a:solidFill>
                <a:effectLst/>
                <a:uLnTx/>
                <a:uFillTx/>
                <a:latin typeface="メイリオ"/>
                <a:ea typeface="メイリオ"/>
                <a:cs typeface="+mn-cs"/>
              </a:rPr>
              <a:t>初診</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：他の病院又は診療所からの紹介状なしで受診した患者</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630238" marR="0" lvl="0" indent="-630238"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200" b="1" i="0" u="none" strike="noStrike" kern="1200" cap="none" spc="0" normalizeH="0" baseline="0" noProof="0" dirty="0">
                <a:ln>
                  <a:noFill/>
                </a:ln>
                <a:solidFill>
                  <a:prstClr val="black"/>
                </a:solidFill>
                <a:effectLst/>
                <a:uLnTx/>
                <a:uFillTx/>
                <a:latin typeface="メイリオ"/>
                <a:ea typeface="メイリオ"/>
                <a:cs typeface="+mn-cs"/>
              </a:rPr>
              <a:t>再診</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：他の病院</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（病床数</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200</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床未満に限る）</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又は診療所に対して、</a:t>
            </a:r>
            <a:r>
              <a:rPr kumimoji="1" lang="ja-JP" altLang="en-US" sz="1200" b="1" i="0" u="none" strike="noStrike" kern="1200" cap="none" spc="0" normalizeH="0" baseline="0" noProof="0" dirty="0">
                <a:ln>
                  <a:noFill/>
                </a:ln>
                <a:solidFill>
                  <a:prstClr val="black"/>
                </a:solidFill>
                <a:effectLst/>
                <a:uLnTx/>
                <a:uFillTx/>
                <a:latin typeface="メイリオ"/>
                <a:ea typeface="メイリオ"/>
                <a:cs typeface="+mn-cs"/>
              </a:rPr>
              <a:t>　　</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文書による紹介を行う旨の申出を行ったにもかかわらず、　　当該医療機関を受診した患者</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265113" marR="0" lvl="0" indent="-265113"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緊急その他やむを得ない事情がある場合には、定額負担を求めてはならない。</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265113" marR="0" lvl="0" indent="-265113" algn="l" defTabSz="844078"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正当な理由がある場合には、定額負担を求めなくても良い。</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6" name="正方形/長方形 5"/>
          <p:cNvSpPr/>
          <p:nvPr/>
        </p:nvSpPr>
        <p:spPr>
          <a:xfrm>
            <a:off x="214669" y="781459"/>
            <a:ext cx="9624275" cy="298800"/>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現行制度</a:t>
            </a:r>
          </a:p>
        </p:txBody>
      </p:sp>
      <p:sp>
        <p:nvSpPr>
          <p:cNvPr id="7" name="Rectangle 37"/>
          <p:cNvSpPr>
            <a:spLocks noChangeArrowheads="1"/>
          </p:cNvSpPr>
          <p:nvPr/>
        </p:nvSpPr>
        <p:spPr bwMode="auto">
          <a:xfrm>
            <a:off x="214669" y="3372867"/>
            <a:ext cx="9624275" cy="3188051"/>
          </a:xfrm>
          <a:prstGeom prst="rect">
            <a:avLst/>
          </a:prstGeom>
          <a:solidFill>
            <a:schemeClr val="accent3">
              <a:lumMod val="20000"/>
              <a:lumOff val="80000"/>
            </a:schemeClr>
          </a:solidFill>
          <a:ln w="25400">
            <a:noFill/>
            <a:miter lim="800000"/>
            <a:headEnd/>
            <a:tailEnd/>
          </a:ln>
        </p:spPr>
        <p:txBody>
          <a:bodyPr lIns="84395" tIns="42198" rIns="84395" bIns="42198"/>
          <a:lstStyle/>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定額負担を求めなくても良い場合について、以下のとおり見直す。</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5113" marR="0" lvl="0" indent="-265113" algn="l" defTabSz="844078" rtl="0" eaLnBrk="1" fontAlgn="auto" latinLnBrk="0" hangingPunct="1">
              <a:lnSpc>
                <a:spcPct val="100000"/>
              </a:lnSpc>
              <a:spcBef>
                <a:spcPts val="60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正方形/長方形 8"/>
          <p:cNvSpPr/>
          <p:nvPr/>
        </p:nvSpPr>
        <p:spPr>
          <a:xfrm>
            <a:off x="214669" y="3034872"/>
            <a:ext cx="9624275" cy="298800"/>
          </a:xfrm>
          <a:prstGeom prst="rect">
            <a:avLst/>
          </a:prstGeom>
          <a:solidFill>
            <a:schemeClr val="accent3">
              <a:lumMod val="40000"/>
              <a:lumOff val="6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見直し後</a:t>
            </a:r>
          </a:p>
        </p:txBody>
      </p:sp>
      <p:sp>
        <p:nvSpPr>
          <p:cNvPr id="10" name="正方形/長方形 9"/>
          <p:cNvSpPr/>
          <p:nvPr/>
        </p:nvSpPr>
        <p:spPr>
          <a:xfrm>
            <a:off x="59116" y="6597494"/>
            <a:ext cx="3575018" cy="276999"/>
          </a:xfrm>
          <a:prstGeom prst="rect">
            <a:avLst/>
          </a:prstGeom>
        </p:spPr>
        <p:txBody>
          <a:bodyPr wrap="none">
            <a:spAutoFit/>
          </a:bodyPr>
          <a:lstStyle/>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［施行日等］</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令和４年</a:t>
            </a:r>
            <a:r>
              <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rPr>
              <a:t>10</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月</a:t>
            </a:r>
            <a:r>
              <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rPr>
              <a:t>1</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日から施行・適用。</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4" name="正方形/長方形 3"/>
          <p:cNvSpPr/>
          <p:nvPr/>
        </p:nvSpPr>
        <p:spPr>
          <a:xfrm>
            <a:off x="252744" y="3678020"/>
            <a:ext cx="4638470" cy="2385268"/>
          </a:xfrm>
          <a:prstGeom prst="rect">
            <a:avLst/>
          </a:prstGeom>
        </p:spPr>
        <p:txBody>
          <a:bodyPr wrap="square">
            <a:spAutoFit/>
          </a:bodyPr>
          <a:lstStyle/>
          <a:p>
            <a:pPr marL="265113" marR="0" lvl="0" indent="-265113" algn="l" defTabSz="844078"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a:ea typeface="メイリオ"/>
                <a:cs typeface="+mn-cs"/>
              </a:rPr>
              <a:t>［初診の場合］</a:t>
            </a:r>
            <a:endParaRPr kumimoji="1" lang="en-US" altLang="ja-JP" sz="1000" b="1" i="0" u="none" strike="noStrike" kern="1200" cap="none" spc="0" normalizeH="0" baseline="0" noProof="0" dirty="0">
              <a:ln>
                <a:noFill/>
              </a:ln>
              <a:solidFill>
                <a:prstClr val="black"/>
              </a:solidFill>
              <a:effectLst/>
              <a:uLnTx/>
              <a:uFillTx/>
              <a:latin typeface="メイリオ"/>
              <a:ea typeface="メイリオ"/>
              <a:cs typeface="+mn-cs"/>
            </a:endParaRPr>
          </a:p>
          <a:p>
            <a:pPr marL="265113" marR="0" lvl="0" indent="-265113" algn="l" defTabSz="844078"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①　自施設の他の診療科</a:t>
            </a:r>
            <a:r>
              <a:rPr kumimoji="1" lang="ja-JP" altLang="en-US" sz="1000" b="1" i="0" u="sng" strike="noStrike" kern="1200" cap="none" spc="0" normalizeH="0" baseline="0" noProof="0" dirty="0">
                <a:ln>
                  <a:noFill/>
                </a:ln>
                <a:solidFill>
                  <a:srgbClr val="0070C0"/>
                </a:solidFill>
                <a:effectLst/>
                <a:uLnTx/>
                <a:uFillTx/>
                <a:latin typeface="メイリオ"/>
                <a:ea typeface="メイリオ"/>
                <a:cs typeface="+mn-cs"/>
              </a:rPr>
              <a:t>から院内紹介されて受診する</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患者</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265113" marR="0" lvl="0" indent="-265113" algn="l" defTabSz="844078"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prstClr val="black"/>
                </a:solidFill>
                <a:effectLst/>
                <a:uLnTx/>
                <a:uFillTx/>
                <a:latin typeface="メイリオ"/>
                <a:ea typeface="メイリオ"/>
                <a:cs typeface="+mn-cs"/>
              </a:rPr>
              <a:t>②　</a:t>
            </a:r>
            <a:r>
              <a:rPr kumimoji="1" lang="ja-JP" altLang="ja-JP" sz="1000" b="0" i="0" u="none" strike="noStrike" kern="0" cap="none" spc="0" normalizeH="0" baseline="0" noProof="0" dirty="0">
                <a:ln>
                  <a:noFill/>
                </a:ln>
                <a:solidFill>
                  <a:prstClr val="black"/>
                </a:solidFill>
                <a:effectLst/>
                <a:uLnTx/>
                <a:uFillTx/>
                <a:latin typeface="メイリオ"/>
                <a:ea typeface="メイリオ"/>
                <a:cs typeface="+mn-cs"/>
              </a:rPr>
              <a:t>医科と歯科との間で院内紹介された患者</a:t>
            </a:r>
            <a:endParaRPr kumimoji="1" lang="en-US" altLang="ja-JP" sz="1000" b="0" i="0" u="none" strike="noStrike" kern="0" cap="none" spc="0" normalizeH="0" baseline="0" noProof="0" dirty="0">
              <a:ln>
                <a:noFill/>
              </a:ln>
              <a:solidFill>
                <a:prstClr val="black"/>
              </a:solidFill>
              <a:effectLst/>
              <a:uLnTx/>
              <a:uFillTx/>
              <a:latin typeface="メイリオ"/>
              <a:ea typeface="メイリオ"/>
              <a:cs typeface="+mn-cs"/>
            </a:endParaRPr>
          </a:p>
          <a:p>
            <a:pPr marL="265113" marR="0" lvl="0" indent="-265113" algn="l" defTabSz="844078"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prstClr val="black"/>
                </a:solidFill>
                <a:effectLst/>
                <a:uLnTx/>
                <a:uFillTx/>
                <a:latin typeface="メイリオ"/>
                <a:ea typeface="メイリオ"/>
                <a:cs typeface="+mn-cs"/>
              </a:rPr>
              <a:t>③　</a:t>
            </a:r>
            <a:r>
              <a:rPr kumimoji="1" lang="ja-JP" altLang="ja-JP" sz="1000" b="0" i="0" u="none" strike="noStrike" kern="0" cap="none" spc="0" normalizeH="0" baseline="0" noProof="0" dirty="0">
                <a:ln>
                  <a:noFill/>
                </a:ln>
                <a:solidFill>
                  <a:prstClr val="black"/>
                </a:solidFill>
                <a:effectLst/>
                <a:uLnTx/>
                <a:uFillTx/>
                <a:latin typeface="メイリオ"/>
                <a:ea typeface="メイリオ"/>
                <a:cs typeface="+mn-cs"/>
              </a:rPr>
              <a:t>特定健康診査、がん検診等の結果により精密検査受診の指示を受けた患者</a:t>
            </a:r>
            <a:endParaRPr kumimoji="1" lang="en-US" altLang="ja-JP" sz="1000" b="0" i="0" u="none" strike="noStrike" kern="0" cap="none" spc="0" normalizeH="0" baseline="0" noProof="0" dirty="0">
              <a:ln>
                <a:noFill/>
              </a:ln>
              <a:solidFill>
                <a:prstClr val="black"/>
              </a:solidFill>
              <a:effectLst/>
              <a:uLnTx/>
              <a:uFillTx/>
              <a:latin typeface="メイリオ"/>
              <a:ea typeface="メイリオ"/>
              <a:cs typeface="+mn-cs"/>
            </a:endParaRPr>
          </a:p>
          <a:p>
            <a:pPr marL="265113" marR="0" lvl="0" indent="-265113" algn="l" defTabSz="844078"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prstClr val="black"/>
                </a:solidFill>
                <a:effectLst/>
                <a:uLnTx/>
                <a:uFillTx/>
                <a:latin typeface="メイリオ"/>
                <a:ea typeface="メイリオ"/>
                <a:cs typeface="+mn-cs"/>
              </a:rPr>
              <a:t>④　救</a:t>
            </a:r>
            <a:r>
              <a:rPr kumimoji="1" lang="ja-JP" altLang="ja-JP" sz="1000" b="0" i="0" u="none" strike="noStrike" kern="0" cap="none" spc="0" normalizeH="0" baseline="0" noProof="0" dirty="0">
                <a:ln>
                  <a:noFill/>
                </a:ln>
                <a:solidFill>
                  <a:prstClr val="black"/>
                </a:solidFill>
                <a:effectLst/>
                <a:uLnTx/>
                <a:uFillTx/>
                <a:latin typeface="メイリオ"/>
                <a:ea typeface="メイリオ"/>
                <a:cs typeface="+mn-cs"/>
              </a:rPr>
              <a:t>急医療事業、周産期事業等における休日夜間受診患者</a:t>
            </a:r>
            <a:endParaRPr kumimoji="1" lang="ja-JP" altLang="ja-JP" sz="1000" b="0" i="0" u="none" strike="noStrike" kern="100" cap="none" spc="0" normalizeH="0" baseline="0" noProof="0" dirty="0">
              <a:ln>
                <a:noFill/>
              </a:ln>
              <a:solidFill>
                <a:prstClr val="black"/>
              </a:solidFill>
              <a:effectLst/>
              <a:uLnTx/>
              <a:uFillTx/>
              <a:latin typeface="メイリオ"/>
              <a:ea typeface="メイリオ"/>
              <a:cs typeface="+mn-cs"/>
            </a:endParaRPr>
          </a:p>
          <a:p>
            <a:pPr marL="265113" marR="0" lvl="0" indent="-265113" algn="l" defTabSz="844078"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prstClr val="black"/>
                </a:solidFill>
                <a:effectLst/>
                <a:uLnTx/>
                <a:uFillTx/>
                <a:latin typeface="メイリオ"/>
                <a:ea typeface="メイリオ"/>
                <a:cs typeface="+mn-cs"/>
              </a:rPr>
              <a:t>⑤　</a:t>
            </a:r>
            <a:r>
              <a:rPr kumimoji="1" lang="ja-JP" altLang="ja-JP" sz="1000" b="0" i="0" u="none" strike="noStrike" kern="0" cap="none" spc="0" normalizeH="0" baseline="0" noProof="0" dirty="0">
                <a:ln>
                  <a:noFill/>
                </a:ln>
                <a:solidFill>
                  <a:prstClr val="black"/>
                </a:solidFill>
                <a:effectLst/>
                <a:uLnTx/>
                <a:uFillTx/>
                <a:latin typeface="メイリオ"/>
                <a:ea typeface="メイリオ"/>
                <a:cs typeface="+mn-cs"/>
              </a:rPr>
              <a:t>外来受診から継続して入院した患者</a:t>
            </a:r>
            <a:endParaRPr kumimoji="1" lang="ja-JP" altLang="ja-JP" sz="1000" b="0" i="0" u="none" strike="noStrike" kern="100" cap="none" spc="0" normalizeH="0" baseline="0" noProof="0" dirty="0">
              <a:ln>
                <a:noFill/>
              </a:ln>
              <a:solidFill>
                <a:prstClr val="black"/>
              </a:solidFill>
              <a:effectLst/>
              <a:uLnTx/>
              <a:uFillTx/>
              <a:latin typeface="メイリオ"/>
              <a:ea typeface="メイリオ"/>
              <a:cs typeface="+mn-cs"/>
            </a:endParaRPr>
          </a:p>
          <a:p>
            <a:pPr marL="182563" marR="0" lvl="0" indent="-182563" algn="l" defTabSz="844078"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⑥　地域に他に当該診療科を標榜する保険医療機関がなく、当該保険医療機関が外来診療を実質的に担っているような診療科を受診する患者</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prstClr val="black"/>
                </a:solidFill>
                <a:effectLst/>
                <a:uLnTx/>
                <a:uFillTx/>
                <a:latin typeface="メイリオ"/>
                <a:ea typeface="メイリオ"/>
                <a:cs typeface="+mn-cs"/>
              </a:rPr>
              <a:t>⑦　</a:t>
            </a:r>
            <a:r>
              <a:rPr kumimoji="1" lang="ja-JP" altLang="ja-JP" sz="1000" b="0" i="0" u="none" strike="noStrike" kern="0" cap="none" spc="0" normalizeH="0" baseline="0" noProof="0" dirty="0">
                <a:ln>
                  <a:noFill/>
                </a:ln>
                <a:solidFill>
                  <a:prstClr val="black"/>
                </a:solidFill>
                <a:effectLst/>
                <a:uLnTx/>
                <a:uFillTx/>
                <a:latin typeface="メイリオ"/>
                <a:ea typeface="メイリオ"/>
                <a:cs typeface="+mn-cs"/>
              </a:rPr>
              <a:t>治験協力者である患者</a:t>
            </a:r>
            <a:endParaRPr kumimoji="1" lang="en-US" altLang="ja-JP" sz="10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prstClr val="black"/>
                </a:solidFill>
                <a:effectLst/>
                <a:uLnTx/>
                <a:uFillTx/>
                <a:latin typeface="メイリオ"/>
                <a:ea typeface="メイリオ"/>
                <a:cs typeface="+mn-cs"/>
              </a:rPr>
              <a:t>⑧　</a:t>
            </a:r>
            <a:r>
              <a:rPr kumimoji="1" lang="ja-JP" altLang="ja-JP" sz="1000" b="0" i="0" u="none" strike="noStrike" kern="0" cap="none" spc="0" normalizeH="0" baseline="0" noProof="0" dirty="0">
                <a:ln>
                  <a:noFill/>
                </a:ln>
                <a:solidFill>
                  <a:prstClr val="black"/>
                </a:solidFill>
                <a:effectLst/>
                <a:uLnTx/>
                <a:uFillTx/>
                <a:latin typeface="メイリオ"/>
                <a:ea typeface="メイリオ"/>
                <a:cs typeface="+mn-cs"/>
              </a:rPr>
              <a:t>災害により被害を受けた患者</a:t>
            </a:r>
            <a:endParaRPr kumimoji="1" lang="en-US" altLang="ja-JP" sz="10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prstClr val="black"/>
                </a:solidFill>
                <a:effectLst/>
                <a:uLnTx/>
                <a:uFillTx/>
                <a:latin typeface="メイリオ"/>
                <a:ea typeface="メイリオ"/>
                <a:cs typeface="+mn-cs"/>
              </a:rPr>
              <a:t>⑨　</a:t>
            </a:r>
            <a:r>
              <a:rPr kumimoji="1" lang="ja-JP" altLang="ja-JP" sz="1000" b="0" i="0" u="none" strike="noStrike" kern="0" cap="none" spc="0" normalizeH="0" baseline="0" noProof="0" dirty="0">
                <a:ln>
                  <a:noFill/>
                </a:ln>
                <a:solidFill>
                  <a:prstClr val="black"/>
                </a:solidFill>
                <a:effectLst/>
                <a:uLnTx/>
                <a:uFillTx/>
                <a:latin typeface="メイリオ"/>
                <a:ea typeface="メイリオ"/>
                <a:cs typeface="+mn-cs"/>
              </a:rPr>
              <a:t>労働災害、公務災害、交通事故、自費診療の患者</a:t>
            </a:r>
            <a:endParaRPr kumimoji="1" lang="ja-JP" altLang="ja-JP" sz="1000" b="0" i="0" u="none" strike="noStrike" kern="100" cap="none" spc="0" normalizeH="0" baseline="0" noProof="0" dirty="0">
              <a:ln>
                <a:noFill/>
              </a:ln>
              <a:solidFill>
                <a:prstClr val="black"/>
              </a:solidFill>
              <a:effectLst/>
              <a:uLnTx/>
              <a:uFillTx/>
              <a:latin typeface="メイリオ"/>
              <a:ea typeface="メイリオ"/>
              <a:cs typeface="+mn-cs"/>
            </a:endParaRPr>
          </a:p>
          <a:p>
            <a:pPr marL="182563" marR="0" lvl="0" indent="-182563" algn="l" defTabSz="844078"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prstClr val="black"/>
                </a:solidFill>
                <a:effectLst/>
                <a:uLnTx/>
                <a:uFillTx/>
                <a:latin typeface="メイリオ"/>
                <a:ea typeface="メイリオ"/>
                <a:cs typeface="+mn-cs"/>
              </a:rPr>
              <a:t>⑩　</a:t>
            </a:r>
            <a:r>
              <a:rPr kumimoji="1" lang="ja-JP" altLang="ja-JP" sz="1000" b="0" i="0" u="none" strike="noStrike" kern="0" cap="none" spc="0" normalizeH="0" baseline="0" noProof="0" dirty="0">
                <a:ln>
                  <a:noFill/>
                </a:ln>
                <a:solidFill>
                  <a:prstClr val="black"/>
                </a:solidFill>
                <a:effectLst/>
                <a:uLnTx/>
                <a:uFillTx/>
                <a:latin typeface="メイリオ"/>
                <a:ea typeface="メイリオ"/>
                <a:cs typeface="+mn-cs"/>
              </a:rPr>
              <a:t>その他、保険医療機関が当該保険医療機関を直接受診する必要性を特に認めた患者</a:t>
            </a:r>
            <a:r>
              <a:rPr kumimoji="1" lang="ja-JP" altLang="en-US" sz="1000" b="1" i="0" u="sng" strike="noStrike" kern="1200" cap="none" spc="0" normalizeH="0" baseline="0" noProof="0" dirty="0">
                <a:ln>
                  <a:noFill/>
                </a:ln>
                <a:solidFill>
                  <a:srgbClr val="0070C0"/>
                </a:solidFill>
                <a:effectLst/>
                <a:uLnTx/>
                <a:uFillTx/>
                <a:latin typeface="メイリオ"/>
                <a:ea typeface="メイリオ"/>
                <a:cs typeface="+mn-cs"/>
              </a:rPr>
              <a:t>（</a:t>
            </a:r>
            <a:r>
              <a:rPr kumimoji="1" lang="en-US" altLang="ja-JP" sz="1000" b="1" i="0" u="sng" strike="noStrike" kern="1200" cap="none" spc="0" normalizeH="0" baseline="0" noProof="0" dirty="0">
                <a:ln>
                  <a:noFill/>
                </a:ln>
                <a:solidFill>
                  <a:srgbClr val="0070C0"/>
                </a:solidFill>
                <a:effectLst/>
                <a:uLnTx/>
                <a:uFillTx/>
                <a:latin typeface="メイリオ"/>
                <a:ea typeface="メイリオ"/>
                <a:cs typeface="+mn-cs"/>
              </a:rPr>
              <a:t>※</a:t>
            </a:r>
            <a:r>
              <a:rPr kumimoji="1" lang="ja-JP" altLang="en-US" sz="1000" b="1" i="0" u="sng" strike="noStrike" kern="1200" cap="none" spc="0" normalizeH="0" baseline="0" noProof="0" dirty="0">
                <a:ln>
                  <a:noFill/>
                </a:ln>
                <a:solidFill>
                  <a:srgbClr val="0070C0"/>
                </a:solidFill>
                <a:effectLst/>
                <a:uLnTx/>
                <a:uFillTx/>
                <a:latin typeface="メイリオ"/>
                <a:ea typeface="メイリオ"/>
                <a:cs typeface="+mn-cs"/>
              </a:rPr>
              <a:t>急を要しない時間外の受診、単なる予約受診等、患者の都合により受診する場合は認められない）</a:t>
            </a:r>
            <a:endParaRPr kumimoji="1" lang="en-US" altLang="ja-JP" sz="1000" b="1" i="0" u="sng" strike="noStrike" kern="1200" cap="none" spc="0" normalizeH="0" baseline="0" noProof="0" dirty="0">
              <a:ln>
                <a:noFill/>
              </a:ln>
              <a:solidFill>
                <a:srgbClr val="0070C0"/>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5" name="正方形/長方形 14"/>
          <p:cNvSpPr/>
          <p:nvPr/>
        </p:nvSpPr>
        <p:spPr>
          <a:xfrm>
            <a:off x="4979747" y="3678020"/>
            <a:ext cx="4658030" cy="2800767"/>
          </a:xfrm>
          <a:prstGeom prst="rect">
            <a:avLst/>
          </a:prstGeom>
        </p:spPr>
        <p:txBody>
          <a:bodyPr wrap="square">
            <a:spAutoFit/>
          </a:bodyPr>
          <a:lstStyle/>
          <a:p>
            <a:pPr marL="265113" marR="0" lvl="0" indent="-265113" algn="l" defTabSz="844078"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a:ea typeface="メイリオ"/>
                <a:cs typeface="+mn-cs"/>
              </a:rPr>
              <a:t>［再診の場合］</a:t>
            </a:r>
            <a:endParaRPr kumimoji="1" lang="en-US" altLang="ja-JP" sz="1000" b="1" i="0" u="none" strike="noStrike" kern="1200" cap="none" spc="0" normalizeH="0" baseline="0" noProof="0" dirty="0">
              <a:ln>
                <a:noFill/>
              </a:ln>
              <a:solidFill>
                <a:prstClr val="black"/>
              </a:solidFill>
              <a:effectLst/>
              <a:uLnTx/>
              <a:uFillTx/>
              <a:latin typeface="メイリオ"/>
              <a:ea typeface="メイリオ"/>
              <a:cs typeface="+mn-cs"/>
            </a:endParaRPr>
          </a:p>
          <a:p>
            <a:pPr marL="265113" marR="0" lvl="0" indent="-265113" algn="l" defTabSz="844078" rtl="0" eaLnBrk="1" fontAlgn="auto" latinLnBrk="0" hangingPunct="1">
              <a:lnSpc>
                <a:spcPct val="100000"/>
              </a:lnSpc>
              <a:spcBef>
                <a:spcPts val="0"/>
              </a:spcBef>
              <a:spcAft>
                <a:spcPts val="0"/>
              </a:spcAft>
              <a:buClrTx/>
              <a:buSzTx/>
              <a:buFontTx/>
              <a:buNone/>
              <a:tabLst/>
              <a:defRPr/>
            </a:pPr>
            <a:r>
              <a:rPr kumimoji="1" lang="ja-JP" altLang="en-US" sz="1000" b="0" i="0" u="none" strike="sngStrike" kern="1200" cap="none" spc="0" normalizeH="0" baseline="0" noProof="0" dirty="0">
                <a:ln>
                  <a:noFill/>
                </a:ln>
                <a:solidFill>
                  <a:prstClr val="white">
                    <a:lumMod val="65000"/>
                  </a:prstClr>
                </a:solidFill>
                <a:effectLst/>
                <a:uLnTx/>
                <a:uFillTx/>
                <a:latin typeface="メイリオ"/>
                <a:ea typeface="メイリオ"/>
                <a:cs typeface="+mn-cs"/>
              </a:rPr>
              <a:t>①　自施設の他の診療科を受診している患者</a:t>
            </a:r>
            <a:endParaRPr kumimoji="1" lang="en-US" altLang="ja-JP" sz="1000" b="0" i="0" u="none" strike="sngStrike" kern="1200" cap="none" spc="0" normalizeH="0" baseline="0" noProof="0" dirty="0">
              <a:ln>
                <a:noFill/>
              </a:ln>
              <a:solidFill>
                <a:prstClr val="white">
                  <a:lumMod val="65000"/>
                </a:prstClr>
              </a:solidFill>
              <a:effectLst/>
              <a:uLnTx/>
              <a:uFillTx/>
              <a:latin typeface="メイリオ"/>
              <a:ea typeface="メイリオ"/>
              <a:cs typeface="+mn-cs"/>
            </a:endParaRPr>
          </a:p>
          <a:p>
            <a:pPr marL="265113" marR="0" lvl="0" indent="-265113" algn="l" defTabSz="844078" rtl="0" eaLnBrk="1" fontAlgn="auto" latinLnBrk="0" hangingPunct="1">
              <a:lnSpc>
                <a:spcPct val="100000"/>
              </a:lnSpc>
              <a:spcBef>
                <a:spcPts val="0"/>
              </a:spcBef>
              <a:spcAft>
                <a:spcPts val="0"/>
              </a:spcAft>
              <a:buClrTx/>
              <a:buSzTx/>
              <a:buFontTx/>
              <a:buNone/>
              <a:tabLst/>
              <a:defRPr/>
            </a:pPr>
            <a:r>
              <a:rPr kumimoji="1" lang="ja-JP" altLang="en-US" sz="1000" b="0" i="0" u="none" strike="sngStrike" kern="0" cap="none" spc="0" normalizeH="0" baseline="0" noProof="0" dirty="0">
                <a:ln>
                  <a:noFill/>
                </a:ln>
                <a:solidFill>
                  <a:prstClr val="white">
                    <a:lumMod val="65000"/>
                  </a:prstClr>
                </a:solidFill>
                <a:effectLst/>
                <a:uLnTx/>
                <a:uFillTx/>
                <a:latin typeface="メイリオ"/>
                <a:ea typeface="メイリオ"/>
                <a:cs typeface="+mn-cs"/>
              </a:rPr>
              <a:t>②　</a:t>
            </a:r>
            <a:r>
              <a:rPr kumimoji="1" lang="ja-JP" altLang="ja-JP" sz="1000" b="0" i="0" u="none" strike="sngStrike" kern="0" cap="none" spc="0" normalizeH="0" baseline="0" noProof="0" dirty="0">
                <a:ln>
                  <a:noFill/>
                </a:ln>
                <a:solidFill>
                  <a:prstClr val="white">
                    <a:lumMod val="65000"/>
                  </a:prstClr>
                </a:solidFill>
                <a:effectLst/>
                <a:uLnTx/>
                <a:uFillTx/>
                <a:latin typeface="メイリオ"/>
                <a:ea typeface="メイリオ"/>
                <a:cs typeface="+mn-cs"/>
              </a:rPr>
              <a:t>医科と歯科との間で院内紹介された患者</a:t>
            </a:r>
            <a:endParaRPr kumimoji="1" lang="en-US" altLang="ja-JP" sz="1000" b="0" i="0" u="none" strike="sngStrike" kern="0" cap="none" spc="0" normalizeH="0" baseline="0" noProof="0" dirty="0">
              <a:ln>
                <a:noFill/>
              </a:ln>
              <a:solidFill>
                <a:prstClr val="white">
                  <a:lumMod val="65000"/>
                </a:prstClr>
              </a:solidFill>
              <a:effectLst/>
              <a:uLnTx/>
              <a:uFillTx/>
              <a:latin typeface="メイリオ"/>
              <a:ea typeface="メイリオ"/>
              <a:cs typeface="+mn-cs"/>
            </a:endParaRPr>
          </a:p>
          <a:p>
            <a:pPr marL="265113" marR="0" lvl="0" indent="-265113" algn="l" defTabSz="844078" rtl="0" eaLnBrk="1" fontAlgn="auto" latinLnBrk="0" hangingPunct="1">
              <a:lnSpc>
                <a:spcPct val="100000"/>
              </a:lnSpc>
              <a:spcBef>
                <a:spcPts val="0"/>
              </a:spcBef>
              <a:spcAft>
                <a:spcPts val="0"/>
              </a:spcAft>
              <a:buClrTx/>
              <a:buSzTx/>
              <a:buFontTx/>
              <a:buNone/>
              <a:tabLst/>
              <a:defRPr/>
            </a:pPr>
            <a:r>
              <a:rPr kumimoji="1" lang="ja-JP" altLang="en-US" sz="1000" b="0" i="0" u="none" strike="sngStrike" kern="0" cap="none" spc="0" normalizeH="0" baseline="0" noProof="0" dirty="0">
                <a:ln>
                  <a:noFill/>
                </a:ln>
                <a:solidFill>
                  <a:prstClr val="white">
                    <a:lumMod val="65000"/>
                  </a:prstClr>
                </a:solidFill>
                <a:effectLst/>
                <a:uLnTx/>
                <a:uFillTx/>
                <a:latin typeface="メイリオ"/>
                <a:ea typeface="メイリオ"/>
                <a:cs typeface="+mn-cs"/>
              </a:rPr>
              <a:t>③　</a:t>
            </a:r>
            <a:r>
              <a:rPr kumimoji="1" lang="ja-JP" altLang="ja-JP" sz="1000" b="0" i="0" u="none" strike="sngStrike" kern="0" cap="none" spc="0" normalizeH="0" baseline="0" noProof="0" dirty="0">
                <a:ln>
                  <a:noFill/>
                </a:ln>
                <a:solidFill>
                  <a:prstClr val="white">
                    <a:lumMod val="65000"/>
                  </a:prstClr>
                </a:solidFill>
                <a:effectLst/>
                <a:uLnTx/>
                <a:uFillTx/>
                <a:latin typeface="メイリオ"/>
                <a:ea typeface="メイリオ"/>
                <a:cs typeface="+mn-cs"/>
              </a:rPr>
              <a:t>特定健康診査、がん検診等の結果により精密検査受診の指示を受けた患者</a:t>
            </a:r>
            <a:endParaRPr kumimoji="1" lang="en-US" altLang="ja-JP" sz="1000" b="0" i="0" u="none" strike="sngStrike" kern="0" cap="none" spc="0" normalizeH="0" baseline="0" noProof="0" dirty="0">
              <a:ln>
                <a:noFill/>
              </a:ln>
              <a:solidFill>
                <a:prstClr val="white">
                  <a:lumMod val="65000"/>
                </a:prstClr>
              </a:solidFill>
              <a:effectLst/>
              <a:uLnTx/>
              <a:uFillTx/>
              <a:latin typeface="メイリオ"/>
              <a:ea typeface="メイリオ"/>
              <a:cs typeface="+mn-cs"/>
            </a:endParaRPr>
          </a:p>
          <a:p>
            <a:pPr marL="265113" marR="0" lvl="0" indent="-265113" algn="l" defTabSz="844078" rtl="0" eaLnBrk="1" fontAlgn="auto" latinLnBrk="0" hangingPunct="1">
              <a:lnSpc>
                <a:spcPct val="100000"/>
              </a:lnSpc>
              <a:spcBef>
                <a:spcPts val="0"/>
              </a:spcBef>
              <a:spcAft>
                <a:spcPts val="0"/>
              </a:spcAft>
              <a:buClrTx/>
              <a:buSzTx/>
              <a:buFontTx/>
              <a:buNone/>
              <a:tabLst/>
              <a:defRPr/>
            </a:pPr>
            <a:r>
              <a:rPr kumimoji="1" lang="ja-JP" altLang="en-US" sz="1000" b="1" i="0" u="sng" strike="noStrike" kern="0" cap="none" spc="0" normalizeH="0" baseline="0" noProof="0" dirty="0">
                <a:ln>
                  <a:noFill/>
                </a:ln>
                <a:solidFill>
                  <a:srgbClr val="0070E5"/>
                </a:solidFill>
                <a:effectLst/>
                <a:uLnTx/>
                <a:uFillTx/>
                <a:latin typeface="メイリオ"/>
                <a:ea typeface="メイリオ"/>
                <a:cs typeface="+mn-cs"/>
              </a:rPr>
              <a:t>①</a:t>
            </a:r>
            <a:r>
              <a:rPr kumimoji="1" lang="ja-JP" altLang="en-US" sz="1000" b="0" i="0" u="none" strike="noStrike" kern="0" cap="none" spc="0" normalizeH="0" baseline="0" noProof="0" dirty="0">
                <a:ln>
                  <a:noFill/>
                </a:ln>
                <a:solidFill>
                  <a:prstClr val="black"/>
                </a:solidFill>
                <a:effectLst/>
                <a:uLnTx/>
                <a:uFillTx/>
                <a:latin typeface="メイリオ"/>
                <a:ea typeface="メイリオ"/>
                <a:cs typeface="+mn-cs"/>
              </a:rPr>
              <a:t>　救</a:t>
            </a:r>
            <a:r>
              <a:rPr kumimoji="1" lang="ja-JP" altLang="ja-JP" sz="1000" b="0" i="0" u="none" strike="noStrike" kern="0" cap="none" spc="0" normalizeH="0" baseline="0" noProof="0" dirty="0">
                <a:ln>
                  <a:noFill/>
                </a:ln>
                <a:solidFill>
                  <a:prstClr val="black"/>
                </a:solidFill>
                <a:effectLst/>
                <a:uLnTx/>
                <a:uFillTx/>
                <a:latin typeface="メイリオ"/>
                <a:ea typeface="メイリオ"/>
                <a:cs typeface="+mn-cs"/>
              </a:rPr>
              <a:t>急医療事業、周産期事業等における休日夜間受診患者</a:t>
            </a:r>
            <a:endParaRPr kumimoji="1" lang="ja-JP" altLang="ja-JP" sz="1000" b="0" i="0" u="none" strike="noStrike" kern="100" cap="none" spc="0" normalizeH="0" baseline="0" noProof="0" dirty="0">
              <a:ln>
                <a:noFill/>
              </a:ln>
              <a:solidFill>
                <a:prstClr val="black"/>
              </a:solidFill>
              <a:effectLst/>
              <a:uLnTx/>
              <a:uFillTx/>
              <a:latin typeface="メイリオ"/>
              <a:ea typeface="メイリオ"/>
              <a:cs typeface="+mn-cs"/>
            </a:endParaRPr>
          </a:p>
          <a:p>
            <a:pPr marL="265113" marR="0" lvl="0" indent="-265113" algn="l" defTabSz="844078" rtl="0" eaLnBrk="1" fontAlgn="auto" latinLnBrk="0" hangingPunct="1">
              <a:lnSpc>
                <a:spcPct val="100000"/>
              </a:lnSpc>
              <a:spcBef>
                <a:spcPts val="0"/>
              </a:spcBef>
              <a:spcAft>
                <a:spcPts val="0"/>
              </a:spcAft>
              <a:buClrTx/>
              <a:buSzTx/>
              <a:buFontTx/>
              <a:buNone/>
              <a:tabLst/>
              <a:defRPr/>
            </a:pPr>
            <a:r>
              <a:rPr kumimoji="1" lang="ja-JP" altLang="en-US" sz="1000" b="1" i="0" u="sng" strike="noStrike" kern="0" cap="none" spc="0" normalizeH="0" baseline="0" noProof="0" dirty="0">
                <a:ln>
                  <a:noFill/>
                </a:ln>
                <a:solidFill>
                  <a:srgbClr val="0070E5"/>
                </a:solidFill>
                <a:effectLst/>
                <a:uLnTx/>
                <a:uFillTx/>
                <a:latin typeface="メイリオ"/>
                <a:ea typeface="メイリオ"/>
                <a:cs typeface="+mn-cs"/>
              </a:rPr>
              <a:t>②</a:t>
            </a:r>
            <a:r>
              <a:rPr kumimoji="1" lang="ja-JP" altLang="en-US" sz="1000" b="0" i="0" u="none" strike="noStrike" kern="0" cap="none" spc="0" normalizeH="0" baseline="0" noProof="0" dirty="0">
                <a:ln>
                  <a:noFill/>
                </a:ln>
                <a:solidFill>
                  <a:prstClr val="black"/>
                </a:solidFill>
                <a:effectLst/>
                <a:uLnTx/>
                <a:uFillTx/>
                <a:latin typeface="メイリオ"/>
                <a:ea typeface="メイリオ"/>
                <a:cs typeface="+mn-cs"/>
              </a:rPr>
              <a:t>　</a:t>
            </a:r>
            <a:r>
              <a:rPr kumimoji="1" lang="ja-JP" altLang="ja-JP" sz="1000" b="0" i="0" u="none" strike="noStrike" kern="0" cap="none" spc="0" normalizeH="0" baseline="0" noProof="0" dirty="0">
                <a:ln>
                  <a:noFill/>
                </a:ln>
                <a:solidFill>
                  <a:prstClr val="black"/>
                </a:solidFill>
                <a:effectLst/>
                <a:uLnTx/>
                <a:uFillTx/>
                <a:latin typeface="メイリオ"/>
                <a:ea typeface="メイリオ"/>
                <a:cs typeface="+mn-cs"/>
              </a:rPr>
              <a:t>外来受診から継続して入院した患者</a:t>
            </a:r>
            <a:endParaRPr kumimoji="1" lang="ja-JP" altLang="ja-JP" sz="1000" b="0" i="0" u="none" strike="noStrike" kern="100" cap="none" spc="0" normalizeH="0" baseline="0" noProof="0" dirty="0">
              <a:ln>
                <a:noFill/>
              </a:ln>
              <a:solidFill>
                <a:prstClr val="black"/>
              </a:solidFill>
              <a:effectLst/>
              <a:uLnTx/>
              <a:uFillTx/>
              <a:latin typeface="メイリオ"/>
              <a:ea typeface="メイリオ"/>
              <a:cs typeface="+mn-cs"/>
            </a:endParaRPr>
          </a:p>
          <a:p>
            <a:pPr marL="182563" marR="0" lvl="0" indent="-182563" algn="l" defTabSz="844078" rtl="0" eaLnBrk="1" fontAlgn="auto" latinLnBrk="0" hangingPunct="1">
              <a:lnSpc>
                <a:spcPct val="100000"/>
              </a:lnSpc>
              <a:spcBef>
                <a:spcPts val="0"/>
              </a:spcBef>
              <a:spcAft>
                <a:spcPts val="0"/>
              </a:spcAft>
              <a:buClrTx/>
              <a:buSzTx/>
              <a:buFontTx/>
              <a:buNone/>
              <a:tabLst/>
              <a:defRPr/>
            </a:pPr>
            <a:r>
              <a:rPr kumimoji="1" lang="ja-JP" altLang="en-US" sz="1000" b="0" i="0" u="none" strike="sngStrike" kern="1200" cap="none" spc="0" normalizeH="0" baseline="0" noProof="0" dirty="0">
                <a:ln>
                  <a:noFill/>
                </a:ln>
                <a:solidFill>
                  <a:prstClr val="white">
                    <a:lumMod val="65000"/>
                  </a:prstClr>
                </a:solidFill>
                <a:effectLst/>
                <a:uLnTx/>
                <a:uFillTx/>
                <a:latin typeface="メイリオ"/>
                <a:ea typeface="メイリオ"/>
                <a:cs typeface="+mn-cs"/>
              </a:rPr>
              <a:t>⑥　地域に他に当該診療科を標榜する保険医療機関がなく、当該保険医療機関が外来診療を実質的に担っているような診療科を受診する患者</a:t>
            </a:r>
            <a:endParaRPr kumimoji="1" lang="en-US" altLang="ja-JP" sz="1000" b="0" i="0" u="none" strike="sngStrike" kern="1200" cap="none" spc="0" normalizeH="0" baseline="0" noProof="0" dirty="0">
              <a:ln>
                <a:noFill/>
              </a:ln>
              <a:solidFill>
                <a:prstClr val="white">
                  <a:lumMod val="65000"/>
                </a:prstClr>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000" b="0" i="0" u="none" strike="sngStrike" kern="0" cap="none" spc="0" normalizeH="0" baseline="0" noProof="0" dirty="0">
                <a:ln>
                  <a:noFill/>
                </a:ln>
                <a:solidFill>
                  <a:prstClr val="white">
                    <a:lumMod val="65000"/>
                  </a:prstClr>
                </a:solidFill>
                <a:effectLst/>
                <a:uLnTx/>
                <a:uFillTx/>
                <a:latin typeface="メイリオ"/>
                <a:ea typeface="メイリオ"/>
                <a:cs typeface="+mn-cs"/>
              </a:rPr>
              <a:t>⑦　</a:t>
            </a:r>
            <a:r>
              <a:rPr kumimoji="1" lang="ja-JP" altLang="ja-JP" sz="1000" b="0" i="0" u="none" strike="sngStrike" kern="0" cap="none" spc="0" normalizeH="0" baseline="0" noProof="0" dirty="0">
                <a:ln>
                  <a:noFill/>
                </a:ln>
                <a:solidFill>
                  <a:prstClr val="white">
                    <a:lumMod val="65000"/>
                  </a:prstClr>
                </a:solidFill>
                <a:effectLst/>
                <a:uLnTx/>
                <a:uFillTx/>
                <a:latin typeface="メイリオ"/>
                <a:ea typeface="メイリオ"/>
                <a:cs typeface="+mn-cs"/>
              </a:rPr>
              <a:t>治験協力者である患者</a:t>
            </a:r>
            <a:endParaRPr kumimoji="1" lang="en-US" altLang="ja-JP" sz="1000" b="0" i="0" u="none" strike="sngStrike" kern="0" cap="none" spc="0" normalizeH="0" baseline="0" noProof="0" dirty="0">
              <a:ln>
                <a:noFill/>
              </a:ln>
              <a:solidFill>
                <a:prstClr val="white">
                  <a:lumMod val="65000"/>
                </a:prstClr>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000" b="1" i="0" u="sng" strike="noStrike" kern="0" cap="none" spc="0" normalizeH="0" baseline="0" noProof="0" dirty="0">
                <a:ln>
                  <a:noFill/>
                </a:ln>
                <a:solidFill>
                  <a:srgbClr val="0070E5"/>
                </a:solidFill>
                <a:effectLst/>
                <a:uLnTx/>
                <a:uFillTx/>
                <a:latin typeface="メイリオ"/>
                <a:ea typeface="メイリオ"/>
                <a:cs typeface="+mn-cs"/>
              </a:rPr>
              <a:t>③</a:t>
            </a:r>
            <a:r>
              <a:rPr kumimoji="1" lang="ja-JP" altLang="en-US" sz="1000" b="0" i="0" u="none" strike="noStrike" kern="0" cap="none" spc="0" normalizeH="0" baseline="0" noProof="0" dirty="0">
                <a:ln>
                  <a:noFill/>
                </a:ln>
                <a:solidFill>
                  <a:prstClr val="black"/>
                </a:solidFill>
                <a:effectLst/>
                <a:uLnTx/>
                <a:uFillTx/>
                <a:latin typeface="メイリオ"/>
                <a:ea typeface="メイリオ"/>
                <a:cs typeface="+mn-cs"/>
              </a:rPr>
              <a:t>　</a:t>
            </a:r>
            <a:r>
              <a:rPr kumimoji="1" lang="ja-JP" altLang="ja-JP" sz="1000" b="0" i="0" u="none" strike="noStrike" kern="0" cap="none" spc="0" normalizeH="0" baseline="0" noProof="0" dirty="0">
                <a:ln>
                  <a:noFill/>
                </a:ln>
                <a:solidFill>
                  <a:prstClr val="black"/>
                </a:solidFill>
                <a:effectLst/>
                <a:uLnTx/>
                <a:uFillTx/>
                <a:latin typeface="メイリオ"/>
                <a:ea typeface="メイリオ"/>
                <a:cs typeface="+mn-cs"/>
              </a:rPr>
              <a:t>災害により被害を受けた患者</a:t>
            </a:r>
            <a:endParaRPr kumimoji="1" lang="en-US" altLang="ja-JP" sz="10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000" b="1" i="0" u="sng" strike="noStrike" kern="0" cap="none" spc="0" normalizeH="0" baseline="0" noProof="0" dirty="0">
                <a:ln>
                  <a:noFill/>
                </a:ln>
                <a:solidFill>
                  <a:srgbClr val="0070E5"/>
                </a:solidFill>
                <a:effectLst/>
                <a:uLnTx/>
                <a:uFillTx/>
                <a:latin typeface="メイリオ"/>
                <a:ea typeface="メイリオ"/>
                <a:cs typeface="+mn-cs"/>
              </a:rPr>
              <a:t>④</a:t>
            </a:r>
            <a:r>
              <a:rPr kumimoji="1" lang="ja-JP" altLang="en-US" sz="1000" b="0" i="0" u="none" strike="noStrike" kern="0" cap="none" spc="0" normalizeH="0" baseline="0" noProof="0" dirty="0">
                <a:ln>
                  <a:noFill/>
                </a:ln>
                <a:solidFill>
                  <a:prstClr val="black"/>
                </a:solidFill>
                <a:effectLst/>
                <a:uLnTx/>
                <a:uFillTx/>
                <a:latin typeface="メイリオ"/>
                <a:ea typeface="メイリオ"/>
                <a:cs typeface="+mn-cs"/>
              </a:rPr>
              <a:t>　</a:t>
            </a:r>
            <a:r>
              <a:rPr kumimoji="1" lang="ja-JP" altLang="ja-JP" sz="1000" b="0" i="0" u="none" strike="noStrike" kern="0" cap="none" spc="0" normalizeH="0" baseline="0" noProof="0" dirty="0">
                <a:ln>
                  <a:noFill/>
                </a:ln>
                <a:solidFill>
                  <a:prstClr val="black"/>
                </a:solidFill>
                <a:effectLst/>
                <a:uLnTx/>
                <a:uFillTx/>
                <a:latin typeface="メイリオ"/>
                <a:ea typeface="メイリオ"/>
                <a:cs typeface="+mn-cs"/>
              </a:rPr>
              <a:t>労働災害、公務災害、交通事故、自費診療の患者</a:t>
            </a:r>
            <a:endParaRPr kumimoji="1" lang="ja-JP" altLang="ja-JP" sz="1000" b="0" i="0" u="none" strike="noStrike" kern="100" cap="none" spc="0" normalizeH="0" baseline="0" noProof="0" dirty="0">
              <a:ln>
                <a:noFill/>
              </a:ln>
              <a:solidFill>
                <a:prstClr val="black"/>
              </a:solidFill>
              <a:effectLst/>
              <a:uLnTx/>
              <a:uFillTx/>
              <a:latin typeface="メイリオ"/>
              <a:ea typeface="メイリオ"/>
              <a:cs typeface="+mn-cs"/>
            </a:endParaRPr>
          </a:p>
          <a:p>
            <a:pPr marL="182563" marR="0" lvl="0" indent="-182563" algn="l" defTabSz="844078" rtl="0" eaLnBrk="1" fontAlgn="auto" latinLnBrk="0" hangingPunct="1">
              <a:lnSpc>
                <a:spcPct val="100000"/>
              </a:lnSpc>
              <a:spcBef>
                <a:spcPts val="0"/>
              </a:spcBef>
              <a:spcAft>
                <a:spcPts val="0"/>
              </a:spcAft>
              <a:buClrTx/>
              <a:buSzTx/>
              <a:buFontTx/>
              <a:buNone/>
              <a:tabLst/>
              <a:defRPr/>
            </a:pPr>
            <a:r>
              <a:rPr kumimoji="1" lang="ja-JP" altLang="en-US" sz="1000" b="1" i="0" u="sng" strike="noStrike" kern="0" cap="none" spc="0" normalizeH="0" baseline="0" noProof="0" dirty="0">
                <a:ln>
                  <a:noFill/>
                </a:ln>
                <a:solidFill>
                  <a:srgbClr val="0070E5"/>
                </a:solidFill>
                <a:effectLst/>
                <a:uLnTx/>
                <a:uFillTx/>
                <a:latin typeface="メイリオ"/>
                <a:ea typeface="メイリオ"/>
                <a:cs typeface="+mn-cs"/>
              </a:rPr>
              <a:t>⑤</a:t>
            </a:r>
            <a:r>
              <a:rPr kumimoji="1" lang="ja-JP" altLang="en-US" sz="1000" b="0" i="0" u="none" strike="noStrike" kern="0" cap="none" spc="0" normalizeH="0" baseline="0" noProof="0" dirty="0">
                <a:ln>
                  <a:noFill/>
                </a:ln>
                <a:solidFill>
                  <a:prstClr val="black"/>
                </a:solidFill>
                <a:effectLst/>
                <a:uLnTx/>
                <a:uFillTx/>
                <a:latin typeface="メイリオ"/>
                <a:ea typeface="メイリオ"/>
                <a:cs typeface="+mn-cs"/>
              </a:rPr>
              <a:t>　</a:t>
            </a:r>
            <a:r>
              <a:rPr kumimoji="1" lang="ja-JP" altLang="ja-JP" sz="1000" b="0" i="0" u="none" strike="noStrike" kern="0" cap="none" spc="0" normalizeH="0" baseline="0" noProof="0" dirty="0">
                <a:ln>
                  <a:noFill/>
                </a:ln>
                <a:solidFill>
                  <a:prstClr val="black"/>
                </a:solidFill>
                <a:effectLst/>
                <a:uLnTx/>
                <a:uFillTx/>
                <a:latin typeface="メイリオ"/>
                <a:ea typeface="メイリオ"/>
                <a:cs typeface="+mn-cs"/>
              </a:rPr>
              <a:t>その他、保険医療機関が当該保険医療機関を直接受診する必要性を特に認めた患者</a:t>
            </a:r>
            <a:r>
              <a:rPr kumimoji="1" lang="ja-JP" altLang="en-US" sz="1000" b="1" i="0" u="sng" strike="noStrike" kern="1200" cap="none" spc="0" normalizeH="0" baseline="0" noProof="0" dirty="0">
                <a:ln>
                  <a:noFill/>
                </a:ln>
                <a:solidFill>
                  <a:srgbClr val="0070C0"/>
                </a:solidFill>
                <a:effectLst/>
                <a:uLnTx/>
                <a:uFillTx/>
                <a:latin typeface="メイリオ"/>
                <a:ea typeface="メイリオ"/>
                <a:cs typeface="+mn-cs"/>
              </a:rPr>
              <a:t>（</a:t>
            </a:r>
            <a:r>
              <a:rPr kumimoji="1" lang="en-US" altLang="ja-JP" sz="1000" b="1" i="0" u="sng" strike="noStrike" kern="1200" cap="none" spc="0" normalizeH="0" baseline="0" noProof="0" dirty="0">
                <a:ln>
                  <a:noFill/>
                </a:ln>
                <a:solidFill>
                  <a:srgbClr val="0070C0"/>
                </a:solidFill>
                <a:effectLst/>
                <a:uLnTx/>
                <a:uFillTx/>
                <a:latin typeface="メイリオ"/>
                <a:ea typeface="メイリオ"/>
                <a:cs typeface="+mn-cs"/>
              </a:rPr>
              <a:t>※</a:t>
            </a:r>
            <a:r>
              <a:rPr kumimoji="1" lang="ja-JP" altLang="en-US" sz="1000" b="1" i="0" u="sng" strike="noStrike" kern="1200" cap="none" spc="0" normalizeH="0" baseline="0" noProof="0" dirty="0">
                <a:ln>
                  <a:noFill/>
                </a:ln>
                <a:solidFill>
                  <a:srgbClr val="0070C0"/>
                </a:solidFill>
                <a:effectLst/>
                <a:uLnTx/>
                <a:uFillTx/>
                <a:latin typeface="メイリオ"/>
                <a:ea typeface="メイリオ"/>
                <a:cs typeface="+mn-cs"/>
              </a:rPr>
              <a:t>急を要しない時間外の受診、単なる予約受診等、患者の都合により受診する場合は認められない）</a:t>
            </a:r>
            <a:endParaRPr kumimoji="1" lang="en-US" altLang="ja-JP" sz="1000" b="1" i="0" u="sng" strike="noStrike" kern="1200" cap="none" spc="0" normalizeH="0" baseline="0" noProof="0" dirty="0">
              <a:ln>
                <a:noFill/>
              </a:ln>
              <a:solidFill>
                <a:srgbClr val="0070C0"/>
              </a:solidFill>
              <a:effectLst/>
              <a:uLnTx/>
              <a:uFillTx/>
              <a:latin typeface="メイリオ"/>
              <a:ea typeface="メイリオ"/>
              <a:cs typeface="+mn-cs"/>
            </a:endParaRPr>
          </a:p>
          <a:p>
            <a:pPr marL="182563" marR="0" lvl="0" indent="-182563" algn="l" defTabSz="844078"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a:p>
            <a:pPr marL="182563" marR="0" lvl="0" indent="-182563" algn="l" defTabSz="844078"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　再診の場合、定額負担の対象患者は、他の病院等に対して文書による紹介を行う旨の申出を行ったにもかかわらず、当該医療機関を受診した患者であり、</a:t>
            </a:r>
            <a:r>
              <a:rPr kumimoji="1" lang="ja-JP" altLang="en-US" sz="900" b="1" i="0" u="sng" strike="noStrike" kern="1200" cap="none" spc="0" normalizeH="0" baseline="0" noProof="0" dirty="0">
                <a:ln>
                  <a:noFill/>
                </a:ln>
                <a:solidFill>
                  <a:prstClr val="black"/>
                </a:solidFill>
                <a:effectLst/>
                <a:uLnTx/>
                <a:uFillTx/>
                <a:latin typeface="メイリオ"/>
                <a:ea typeface="メイリオ"/>
                <a:cs typeface="+mn-cs"/>
              </a:rPr>
              <a:t>現行制度における①、②、③、⑥、⑦に該当する場合は想定されえないため</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、要件から削除。</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4" name="線吹き出し 1 (枠付き) 13"/>
          <p:cNvSpPr/>
          <p:nvPr/>
        </p:nvSpPr>
        <p:spPr>
          <a:xfrm>
            <a:off x="5023408" y="1178054"/>
            <a:ext cx="4727003" cy="1689608"/>
          </a:xfrm>
          <a:prstGeom prst="borderCallout1">
            <a:avLst>
              <a:gd name="adj1" fmla="val 63139"/>
              <a:gd name="adj2" fmla="val 212"/>
              <a:gd name="adj3" fmla="val 77316"/>
              <a:gd name="adj4" fmla="val -17702"/>
            </a:avLst>
          </a:prstGeom>
          <a:solidFill>
            <a:schemeClr val="bg1">
              <a:alpha val="57000"/>
            </a:schemeClr>
          </a:solidFill>
          <a:ln w="9525">
            <a:solidFill>
              <a:schemeClr val="accent1">
                <a:lumMod val="60000"/>
                <a:lumOff val="4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5113" marR="0" lvl="0" indent="-265113" algn="l" defTabSz="844078"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a:ea typeface="メイリオ"/>
                <a:cs typeface="+mn-cs"/>
              </a:rPr>
              <a:t>≪定額負担を求めなくても良い場合≫</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900" b="1"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900" b="1" i="0" u="none" strike="noStrike" kern="1200" cap="none" spc="0" normalizeH="0" baseline="0" noProof="0" dirty="0">
                <a:ln>
                  <a:noFill/>
                </a:ln>
                <a:solidFill>
                  <a:prstClr val="black"/>
                </a:solidFill>
                <a:effectLst/>
                <a:uLnTx/>
                <a:uFillTx/>
                <a:latin typeface="メイリオ"/>
                <a:ea typeface="メイリオ"/>
                <a:cs typeface="+mn-cs"/>
              </a:rPr>
              <a:t>初診・再診共通</a:t>
            </a:r>
            <a:endParaRPr kumimoji="1" lang="en-US" altLang="ja-JP" sz="900" b="1" i="0" u="none" strike="noStrike" kern="1200" cap="none" spc="0" normalizeH="0" baseline="0" noProof="0" dirty="0">
              <a:ln>
                <a:noFill/>
              </a:ln>
              <a:solidFill>
                <a:prstClr val="black"/>
              </a:solidFill>
              <a:effectLst/>
              <a:uLnTx/>
              <a:uFillTx/>
              <a:latin typeface="メイリオ"/>
              <a:ea typeface="メイリオ"/>
              <a:cs typeface="+mn-cs"/>
            </a:endParaRPr>
          </a:p>
          <a:p>
            <a:pPr marL="265113" marR="0" lvl="0" indent="-265113" algn="l" defTabSz="844078"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①　自施設の他の診療科を受診している患者</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a:p>
            <a:pPr marL="265113" marR="0" lvl="0" indent="-265113" algn="l" defTabSz="844078"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a:ln>
                  <a:noFill/>
                </a:ln>
                <a:solidFill>
                  <a:prstClr val="black"/>
                </a:solidFill>
                <a:effectLst/>
                <a:uLnTx/>
                <a:uFillTx/>
                <a:latin typeface="メイリオ"/>
                <a:ea typeface="メイリオ"/>
                <a:cs typeface="+mn-cs"/>
              </a:rPr>
              <a:t>②　</a:t>
            </a:r>
            <a:r>
              <a:rPr kumimoji="1" lang="ja-JP" altLang="ja-JP" sz="900" b="0" i="0" u="none" strike="noStrike" kern="0" cap="none" spc="0" normalizeH="0" baseline="0" noProof="0" dirty="0">
                <a:ln>
                  <a:noFill/>
                </a:ln>
                <a:solidFill>
                  <a:prstClr val="black"/>
                </a:solidFill>
                <a:effectLst/>
                <a:uLnTx/>
                <a:uFillTx/>
                <a:latin typeface="メイリオ"/>
                <a:ea typeface="メイリオ"/>
                <a:cs typeface="+mn-cs"/>
              </a:rPr>
              <a:t>医科と歯科との間で院内紹介された患者</a:t>
            </a:r>
            <a:endParaRPr kumimoji="1" lang="en-US" altLang="ja-JP" sz="900" b="0" i="0" u="none" strike="noStrike" kern="0" cap="none" spc="0" normalizeH="0" baseline="0" noProof="0" dirty="0">
              <a:ln>
                <a:noFill/>
              </a:ln>
              <a:solidFill>
                <a:prstClr val="black"/>
              </a:solidFill>
              <a:effectLst/>
              <a:uLnTx/>
              <a:uFillTx/>
              <a:latin typeface="メイリオ"/>
              <a:ea typeface="メイリオ"/>
              <a:cs typeface="+mn-cs"/>
            </a:endParaRPr>
          </a:p>
          <a:p>
            <a:pPr marL="265113" marR="0" lvl="0" indent="-265113" algn="l" defTabSz="844078"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a:ln>
                  <a:noFill/>
                </a:ln>
                <a:solidFill>
                  <a:prstClr val="black"/>
                </a:solidFill>
                <a:effectLst/>
                <a:uLnTx/>
                <a:uFillTx/>
                <a:latin typeface="メイリオ"/>
                <a:ea typeface="メイリオ"/>
                <a:cs typeface="+mn-cs"/>
              </a:rPr>
              <a:t>③　</a:t>
            </a:r>
            <a:r>
              <a:rPr kumimoji="1" lang="ja-JP" altLang="ja-JP" sz="900" b="0" i="0" u="none" strike="noStrike" kern="0" cap="none" spc="0" normalizeH="0" baseline="0" noProof="0" dirty="0">
                <a:ln>
                  <a:noFill/>
                </a:ln>
                <a:solidFill>
                  <a:prstClr val="black"/>
                </a:solidFill>
                <a:effectLst/>
                <a:uLnTx/>
                <a:uFillTx/>
                <a:latin typeface="メイリオ"/>
                <a:ea typeface="メイリオ"/>
                <a:cs typeface="+mn-cs"/>
              </a:rPr>
              <a:t>特定健康診査、がん検診等の結果により精密検査受診の指示を受けた患者</a:t>
            </a:r>
            <a:endParaRPr kumimoji="1" lang="en-US" altLang="ja-JP" sz="900" b="0" i="0" u="none" strike="noStrike" kern="0" cap="none" spc="0" normalizeH="0" baseline="0" noProof="0" dirty="0">
              <a:ln>
                <a:noFill/>
              </a:ln>
              <a:solidFill>
                <a:prstClr val="black"/>
              </a:solidFill>
              <a:effectLst/>
              <a:uLnTx/>
              <a:uFillTx/>
              <a:latin typeface="メイリオ"/>
              <a:ea typeface="メイリオ"/>
              <a:cs typeface="+mn-cs"/>
            </a:endParaRPr>
          </a:p>
          <a:p>
            <a:pPr marL="265113" marR="0" lvl="0" indent="-265113" algn="l" defTabSz="844078"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a:ln>
                  <a:noFill/>
                </a:ln>
                <a:solidFill>
                  <a:prstClr val="black"/>
                </a:solidFill>
                <a:effectLst/>
                <a:uLnTx/>
                <a:uFillTx/>
                <a:latin typeface="メイリオ"/>
                <a:ea typeface="メイリオ"/>
                <a:cs typeface="+mn-cs"/>
              </a:rPr>
              <a:t>④　救</a:t>
            </a:r>
            <a:r>
              <a:rPr kumimoji="1" lang="ja-JP" altLang="ja-JP" sz="900" b="0" i="0" u="none" strike="noStrike" kern="0" cap="none" spc="0" normalizeH="0" baseline="0" noProof="0" dirty="0">
                <a:ln>
                  <a:noFill/>
                </a:ln>
                <a:solidFill>
                  <a:prstClr val="black"/>
                </a:solidFill>
                <a:effectLst/>
                <a:uLnTx/>
                <a:uFillTx/>
                <a:latin typeface="メイリオ"/>
                <a:ea typeface="メイリオ"/>
                <a:cs typeface="+mn-cs"/>
              </a:rPr>
              <a:t>急医療事業、周産期事業等における休日夜間受診患者</a:t>
            </a:r>
            <a:endParaRPr kumimoji="1" lang="ja-JP" altLang="ja-JP" sz="900" b="0" i="0" u="none" strike="noStrike" kern="100" cap="none" spc="0" normalizeH="0" baseline="0" noProof="0" dirty="0">
              <a:ln>
                <a:noFill/>
              </a:ln>
              <a:solidFill>
                <a:prstClr val="black"/>
              </a:solidFill>
              <a:effectLst/>
              <a:uLnTx/>
              <a:uFillTx/>
              <a:latin typeface="メイリオ"/>
              <a:ea typeface="メイリオ"/>
              <a:cs typeface="+mn-cs"/>
            </a:endParaRPr>
          </a:p>
          <a:p>
            <a:pPr marL="265113" marR="0" lvl="0" indent="-265113" algn="l" defTabSz="844078"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a:ln>
                  <a:noFill/>
                </a:ln>
                <a:solidFill>
                  <a:prstClr val="black"/>
                </a:solidFill>
                <a:effectLst/>
                <a:uLnTx/>
                <a:uFillTx/>
                <a:latin typeface="メイリオ"/>
                <a:ea typeface="メイリオ"/>
                <a:cs typeface="+mn-cs"/>
              </a:rPr>
              <a:t>⑤　</a:t>
            </a:r>
            <a:r>
              <a:rPr kumimoji="1" lang="ja-JP" altLang="ja-JP" sz="900" b="0" i="0" u="none" strike="noStrike" kern="0" cap="none" spc="0" normalizeH="0" baseline="0" noProof="0" dirty="0">
                <a:ln>
                  <a:noFill/>
                </a:ln>
                <a:solidFill>
                  <a:prstClr val="black"/>
                </a:solidFill>
                <a:effectLst/>
                <a:uLnTx/>
                <a:uFillTx/>
                <a:latin typeface="メイリオ"/>
                <a:ea typeface="メイリオ"/>
                <a:cs typeface="+mn-cs"/>
              </a:rPr>
              <a:t>外来受診から継続して入院した患者</a:t>
            </a:r>
            <a:endParaRPr kumimoji="1" lang="ja-JP" altLang="ja-JP" sz="900" b="0" i="0" u="none" strike="noStrike" kern="100" cap="none" spc="0" normalizeH="0" baseline="0" noProof="0" dirty="0">
              <a:ln>
                <a:noFill/>
              </a:ln>
              <a:solidFill>
                <a:prstClr val="black"/>
              </a:solidFill>
              <a:effectLst/>
              <a:uLnTx/>
              <a:uFillTx/>
              <a:latin typeface="メイリオ"/>
              <a:ea typeface="メイリオ"/>
              <a:cs typeface="+mn-cs"/>
            </a:endParaRPr>
          </a:p>
          <a:p>
            <a:pPr marL="182563" marR="0" lvl="0" indent="-182563" algn="l" defTabSz="844078"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⑥　地域に他に当該診療科を標榜する保険医療機関がなく、当該保険医療機関が外来診療を実質的に担っているような診療科を受診する患者</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a:ln>
                  <a:noFill/>
                </a:ln>
                <a:solidFill>
                  <a:prstClr val="black"/>
                </a:solidFill>
                <a:effectLst/>
                <a:uLnTx/>
                <a:uFillTx/>
                <a:latin typeface="Verdana"/>
                <a:ea typeface="メイリオ"/>
                <a:cs typeface="+mn-cs"/>
              </a:rPr>
              <a:t>⑦　</a:t>
            </a:r>
            <a:r>
              <a:rPr kumimoji="1" lang="ja-JP" altLang="ja-JP" sz="900" b="0" i="0" u="none" strike="noStrike" kern="0" cap="none" spc="0" normalizeH="0" baseline="0" noProof="0" dirty="0">
                <a:ln>
                  <a:noFill/>
                </a:ln>
                <a:solidFill>
                  <a:prstClr val="black"/>
                </a:solidFill>
                <a:effectLst/>
                <a:uLnTx/>
                <a:uFillTx/>
                <a:latin typeface="Verdana"/>
                <a:ea typeface="メイリオ"/>
                <a:cs typeface="+mn-cs"/>
              </a:rPr>
              <a:t>治験協力者である患者</a:t>
            </a:r>
            <a:endParaRPr kumimoji="1" lang="en-US" altLang="ja-JP" sz="900" b="0" i="0" u="none" strike="noStrike" kern="0" cap="none" spc="0" normalizeH="0" baseline="0" noProof="0" dirty="0">
              <a:ln>
                <a:noFill/>
              </a:ln>
              <a:solidFill>
                <a:prstClr val="black"/>
              </a:solidFill>
              <a:effectLst/>
              <a:uLnTx/>
              <a:uFillTx/>
              <a:latin typeface="Verdana"/>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a:ln>
                  <a:noFill/>
                </a:ln>
                <a:solidFill>
                  <a:prstClr val="black"/>
                </a:solidFill>
                <a:effectLst/>
                <a:uLnTx/>
                <a:uFillTx/>
                <a:latin typeface="Verdana"/>
                <a:ea typeface="メイリオ"/>
                <a:cs typeface="+mn-cs"/>
              </a:rPr>
              <a:t>⑧　</a:t>
            </a:r>
            <a:r>
              <a:rPr kumimoji="1" lang="ja-JP" altLang="ja-JP" sz="900" b="0" i="0" u="none" strike="noStrike" kern="0" cap="none" spc="0" normalizeH="0" baseline="0" noProof="0" dirty="0">
                <a:ln>
                  <a:noFill/>
                </a:ln>
                <a:solidFill>
                  <a:prstClr val="black"/>
                </a:solidFill>
                <a:effectLst/>
                <a:uLnTx/>
                <a:uFillTx/>
                <a:latin typeface="Verdana"/>
                <a:ea typeface="メイリオ"/>
                <a:cs typeface="+mn-cs"/>
              </a:rPr>
              <a:t>災害により被害を受けた患者</a:t>
            </a:r>
            <a:endParaRPr kumimoji="1" lang="en-US" altLang="ja-JP" sz="900" b="0" i="0" u="none" strike="noStrike" kern="0" cap="none" spc="0" normalizeH="0" baseline="0" noProof="0" dirty="0">
              <a:ln>
                <a:noFill/>
              </a:ln>
              <a:solidFill>
                <a:prstClr val="black"/>
              </a:solidFill>
              <a:effectLst/>
              <a:uLnTx/>
              <a:uFillTx/>
              <a:latin typeface="Verdana"/>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a:ln>
                  <a:noFill/>
                </a:ln>
                <a:solidFill>
                  <a:prstClr val="black"/>
                </a:solidFill>
                <a:effectLst/>
                <a:uLnTx/>
                <a:uFillTx/>
                <a:latin typeface="Verdana"/>
                <a:ea typeface="メイリオ"/>
                <a:cs typeface="+mn-cs"/>
              </a:rPr>
              <a:t>⑨　</a:t>
            </a:r>
            <a:r>
              <a:rPr kumimoji="1" lang="ja-JP" altLang="ja-JP" sz="900" b="0" i="0" u="none" strike="noStrike" kern="0" cap="none" spc="0" normalizeH="0" baseline="0" noProof="0" dirty="0">
                <a:ln>
                  <a:noFill/>
                </a:ln>
                <a:solidFill>
                  <a:prstClr val="black"/>
                </a:solidFill>
                <a:effectLst/>
                <a:uLnTx/>
                <a:uFillTx/>
                <a:latin typeface="Verdana"/>
                <a:ea typeface="メイリオ"/>
                <a:cs typeface="+mn-cs"/>
              </a:rPr>
              <a:t>労働災害、公務災害、交通事故、自費診療の患者</a:t>
            </a:r>
            <a:endParaRPr kumimoji="1" lang="ja-JP" altLang="ja-JP" sz="900" b="0" i="0" u="none" strike="noStrike" kern="100" cap="none" spc="0" normalizeH="0" baseline="0" noProof="0" dirty="0">
              <a:ln>
                <a:noFill/>
              </a:ln>
              <a:solidFill>
                <a:prstClr val="black"/>
              </a:solidFill>
              <a:effectLst/>
              <a:uLnTx/>
              <a:uFillTx/>
              <a:latin typeface="Verdana"/>
              <a:ea typeface="メイリオ"/>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a:ln>
                  <a:noFill/>
                </a:ln>
                <a:solidFill>
                  <a:prstClr val="black"/>
                </a:solidFill>
                <a:effectLst/>
                <a:uLnTx/>
                <a:uFillTx/>
                <a:latin typeface="Verdana"/>
                <a:ea typeface="メイリオ"/>
                <a:cs typeface="+mn-cs"/>
              </a:rPr>
              <a:t>⑩　</a:t>
            </a:r>
            <a:r>
              <a:rPr kumimoji="1" lang="ja-JP" altLang="ja-JP" sz="900" b="0" i="0" u="none" strike="noStrike" kern="0" cap="none" spc="0" normalizeH="0" baseline="0" noProof="0" dirty="0">
                <a:ln>
                  <a:noFill/>
                </a:ln>
                <a:solidFill>
                  <a:prstClr val="black"/>
                </a:solidFill>
                <a:effectLst/>
                <a:uLnTx/>
                <a:uFillTx/>
                <a:latin typeface="Verdana"/>
                <a:ea typeface="メイリオ"/>
                <a:cs typeface="+mn-cs"/>
              </a:rPr>
              <a:t>その他、保険医療機関が当該保険医療機関を直接受診する必要性を特に認めた患者</a:t>
            </a:r>
            <a:endPar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33530008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C7AF779B-54A4-4019-AE94-8B2E65FB8BD3}"/>
              </a:ext>
            </a:extLst>
          </p:cNvPr>
          <p:cNvPicPr>
            <a:picLocks noChangeAspect="1"/>
          </p:cNvPicPr>
          <p:nvPr/>
        </p:nvPicPr>
        <p:blipFill>
          <a:blip r:embed="rId3"/>
          <a:stretch>
            <a:fillRect/>
          </a:stretch>
        </p:blipFill>
        <p:spPr>
          <a:xfrm>
            <a:off x="704527" y="794472"/>
            <a:ext cx="8747445" cy="6154816"/>
          </a:xfrm>
          <a:prstGeom prst="rect">
            <a:avLst/>
          </a:prstGeom>
        </p:spPr>
      </p:pic>
      <p:sp>
        <p:nvSpPr>
          <p:cNvPr id="9" name="正方形/長方形 8">
            <a:extLst>
              <a:ext uri="{FF2B5EF4-FFF2-40B4-BE49-F238E27FC236}">
                <a16:creationId xmlns:a16="http://schemas.microsoft.com/office/drawing/2014/main" id="{D527C14C-975C-4C9B-85A8-3D6B082D000C}"/>
              </a:ext>
            </a:extLst>
          </p:cNvPr>
          <p:cNvSpPr/>
          <p:nvPr/>
        </p:nvSpPr>
        <p:spPr>
          <a:xfrm>
            <a:off x="8440694" y="6047168"/>
            <a:ext cx="1039072" cy="7914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タイトル 1">
            <a:extLst>
              <a:ext uri="{FF2B5EF4-FFF2-40B4-BE49-F238E27FC236}">
                <a16:creationId xmlns:a16="http://schemas.microsoft.com/office/drawing/2014/main" id="{58818103-AEC4-47C6-8B8E-BE146C282F5C}"/>
              </a:ext>
            </a:extLst>
          </p:cNvPr>
          <p:cNvSpPr txBox="1">
            <a:spLocks/>
          </p:cNvSpPr>
          <p:nvPr/>
        </p:nvSpPr>
        <p:spPr>
          <a:xfrm>
            <a:off x="0" y="260648"/>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lang="ja-JP" altLang="en-US" dirty="0"/>
              <a:t>（</a:t>
            </a:r>
            <a:r>
              <a:rPr lang="en-US" altLang="ja-JP" dirty="0"/>
              <a:t>18</a:t>
            </a:r>
            <a:r>
              <a:rPr lang="ja-JP" altLang="en-US" dirty="0"/>
              <a:t>）</a:t>
            </a: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紹介受診重点医療機関における入院診療の評価の新設</a:t>
            </a:r>
          </a:p>
        </p:txBody>
      </p:sp>
      <p:sp>
        <p:nvSpPr>
          <p:cNvPr id="6" name="Slide Number Placeholder 5">
            <a:extLst>
              <a:ext uri="{FF2B5EF4-FFF2-40B4-BE49-F238E27FC236}">
                <a16:creationId xmlns:a16="http://schemas.microsoft.com/office/drawing/2014/main" id="{DD5C8CD5-9E8D-484B-BE9B-C816D8719BB8}"/>
              </a:ext>
            </a:extLst>
          </p:cNvPr>
          <p:cNvSpPr txBox="1">
            <a:spLocks/>
          </p:cNvSpPr>
          <p:nvPr/>
        </p:nvSpPr>
        <p:spPr>
          <a:xfrm>
            <a:off x="9275487" y="6590095"/>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300" b="0"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1" lang="en-US" sz="1300" b="0"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
        <p:nvSpPr>
          <p:cNvPr id="7" name="テキスト ボックス 6">
            <a:extLst>
              <a:ext uri="{FF2B5EF4-FFF2-40B4-BE49-F238E27FC236}">
                <a16:creationId xmlns:a16="http://schemas.microsoft.com/office/drawing/2014/main" id="{69061789-7DBB-43B1-81B3-19CD3C9F6C5C}"/>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　</a:t>
            </a:r>
          </a:p>
        </p:txBody>
      </p:sp>
    </p:spTree>
    <p:extLst>
      <p:ext uri="{BB962C8B-B14F-4D97-AF65-F5344CB8AC3E}">
        <p14:creationId xmlns:p14="http://schemas.microsoft.com/office/powerpoint/2010/main" val="3324308570"/>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a:t>
            </a:r>
            <a:r>
              <a:rPr lang="en-US" altLang="ja-JP" dirty="0"/>
              <a:t>18</a:t>
            </a:r>
            <a:r>
              <a:rPr lang="ja-JP" altLang="en-US" dirty="0"/>
              <a:t>）紹介受診重点医療機関における入院診療の評価の新設</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50411"/>
            <a:ext cx="9529762" cy="440948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「紹介受診重点医療機関」において、入院機能の強化や勤務医の外来負担の軽減等が推進され、入院医療の質が向上することを踏まえ、当該入院医療について新たな評価を行う。</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紹介受診重点医療機関入院診療加算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800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点（入院初日）</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3571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外来機能報告対象病院等</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（医療法第</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条の</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18</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の４第１項第２号の規定に基づき、同法第</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条の</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18</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の２第１項第１号の厚生労働省令で定める外来医療を提供する基幹的な病院として都道府県により公表されたものに限り、</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一般病床の数が</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200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未満であるものを除く</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。）である保険医療機関に入院している患者（第１節の入院基本料（特別入院基本料等を除く。）のうち、紹介受診重点医療機関入院診療加算を算定できるものを現に算定している患者に限る。）について、</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入院初日に限り</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所定点数に加算する。</a:t>
            </a:r>
          </a:p>
          <a:p>
            <a:pPr marL="357188" marR="0" lvl="0" indent="-3571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区分番号Ａ２０４に掲げる</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地域医療支援病院入院診療加算は別に算定できない</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テキスト ボックス 4">
            <a:extLst>
              <a:ext uri="{FF2B5EF4-FFF2-40B4-BE49-F238E27FC236}">
                <a16:creationId xmlns:a16="http://schemas.microsoft.com/office/drawing/2014/main" id="{129CAD96-358E-4A9A-B65C-1C4AC3C183A1}"/>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　</a:t>
            </a:r>
          </a:p>
        </p:txBody>
      </p:sp>
    </p:spTree>
    <p:extLst>
      <p:ext uri="{BB962C8B-B14F-4D97-AF65-F5344CB8AC3E}">
        <p14:creationId xmlns:p14="http://schemas.microsoft.com/office/powerpoint/2010/main" val="146238256"/>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sz="2100" dirty="0"/>
              <a:t>（</a:t>
            </a:r>
            <a:r>
              <a:rPr lang="en-US" altLang="ja-JP" sz="2100" dirty="0"/>
              <a:t>19</a:t>
            </a:r>
            <a:r>
              <a:rPr lang="ja-JP" altLang="en-US" sz="2100" dirty="0"/>
              <a:t>）紹介受診重点医療機関とかかりつけ医機能を有する医療機関の連携の推進</a:t>
            </a:r>
            <a:endParaRPr kumimoji="1" lang="ja-JP" altLang="en-US" sz="2100" dirty="0"/>
          </a:p>
        </p:txBody>
      </p:sp>
      <p:sp>
        <p:nvSpPr>
          <p:cNvPr id="8" name="正方形/長方形 7"/>
          <p:cNvSpPr/>
          <p:nvPr/>
        </p:nvSpPr>
        <p:spPr>
          <a:xfrm>
            <a:off x="188119" y="1020267"/>
            <a:ext cx="9529762" cy="576237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60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外来医療の機能分化及び医療機関間の連携を推進する観点から、診療情報提供料（</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Ⅲ</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名称を「連携強化診療情報提供料」に変更し、かかりつけ医機能を有する医療機関等が、診療情報を提供した場合について、算定上限回数を変更する。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「紹介受診重点医療機関」において、地域の診療所等から紹介された患者について診療情報を提供した場合についても、新たに評価を行う。</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13158"/>
            <a:ext cx="4008375"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連携強化診療情報提供料の新設</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　</a:t>
            </a:r>
          </a:p>
        </p:txBody>
      </p:sp>
      <p:sp>
        <p:nvSpPr>
          <p:cNvPr id="88" name="正方形/長方形 87"/>
          <p:cNvSpPr/>
          <p:nvPr/>
        </p:nvSpPr>
        <p:spPr>
          <a:xfrm>
            <a:off x="5225712" y="2565855"/>
            <a:ext cx="4320000" cy="216000"/>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90" name="右矢印 89"/>
          <p:cNvSpPr/>
          <p:nvPr/>
        </p:nvSpPr>
        <p:spPr>
          <a:xfrm>
            <a:off x="4707129" y="3311482"/>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299247" y="2561590"/>
            <a:ext cx="4320000" cy="216000"/>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299247" y="2816056"/>
            <a:ext cx="4320000" cy="2595828"/>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診療情報提供料（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Ⅲ</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他の保険医療機関から紹介された患者について、他の保険医療機関からの求めに応じ、患者の同意を得て、診療状況を示す文書を提供した場合に、提供する保険医療機関ごとに患者１人につき</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３月に１回に限り算定する。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かかりつけ医機能に係る施設基準を届け出ている医療機関から紹介された患者</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かかりつけ医機能に係る施設基準を届け出ている医療機関において、他の保険医療機関から紹介された患者</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 name="正方形/長方形 16"/>
          <p:cNvSpPr/>
          <p:nvPr/>
        </p:nvSpPr>
        <p:spPr>
          <a:xfrm>
            <a:off x="5225712" y="2816058"/>
            <a:ext cx="4320000" cy="2595826"/>
          </a:xfrm>
          <a:prstGeom prst="rect">
            <a:avLst/>
          </a:prstGeom>
          <a:solidFill>
            <a:srgbClr val="FFF0E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（改）</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連携強化診療情報提供料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他の保険医療機関から紹介された患者について、他の保険医療機関からの求めに応じ、患者の同意を得て、診療状況を示す文書を提供した場合に、提供する保険医療機関ごとに患者１人につき</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月１回</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に限り算定する。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かかりつけ医機能に係る施設基準を届け出ている医療機関から紹介された患者</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　紹介受診重点医療機関において、</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200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床未満の病院又は診療所から紹介された患者</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３</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かかりつけ医機能に係る施設基準を届け出ている医療機関において、他の保険医療機関から紹介された患者</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12" name="図 11"/>
          <p:cNvPicPr>
            <a:picLocks noChangeAspect="1"/>
          </p:cNvPicPr>
          <p:nvPr/>
        </p:nvPicPr>
        <p:blipFill>
          <a:blip r:embed="rId3"/>
          <a:stretch>
            <a:fillRect/>
          </a:stretch>
        </p:blipFill>
        <p:spPr>
          <a:xfrm>
            <a:off x="3501803" y="5786246"/>
            <a:ext cx="805819" cy="680923"/>
          </a:xfrm>
          <a:prstGeom prst="rect">
            <a:avLst/>
          </a:prstGeom>
        </p:spPr>
      </p:pic>
      <p:sp>
        <p:nvSpPr>
          <p:cNvPr id="13" name="テキスト ボックス 12"/>
          <p:cNvSpPr txBox="1"/>
          <p:nvPr/>
        </p:nvSpPr>
        <p:spPr>
          <a:xfrm>
            <a:off x="2937144" y="6467169"/>
            <a:ext cx="1935146"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例：生活習慣病の診療を実施</a:t>
            </a:r>
          </a:p>
        </p:txBody>
      </p:sp>
      <p:pic>
        <p:nvPicPr>
          <p:cNvPr id="14" name="図 13"/>
          <p:cNvPicPr>
            <a:picLocks noChangeAspect="1"/>
          </p:cNvPicPr>
          <p:nvPr/>
        </p:nvPicPr>
        <p:blipFill>
          <a:blip r:embed="rId4"/>
          <a:stretch>
            <a:fillRect/>
          </a:stretch>
        </p:blipFill>
        <p:spPr>
          <a:xfrm>
            <a:off x="5453390" y="5795771"/>
            <a:ext cx="713560" cy="679015"/>
          </a:xfrm>
          <a:prstGeom prst="rect">
            <a:avLst/>
          </a:prstGeom>
        </p:spPr>
      </p:pic>
      <p:sp>
        <p:nvSpPr>
          <p:cNvPr id="16" name="右矢印 15"/>
          <p:cNvSpPr/>
          <p:nvPr/>
        </p:nvSpPr>
        <p:spPr>
          <a:xfrm>
            <a:off x="5086172" y="5801269"/>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18" name="右矢印 17"/>
          <p:cNvSpPr/>
          <p:nvPr/>
        </p:nvSpPr>
        <p:spPr>
          <a:xfrm flipH="1">
            <a:off x="4372864" y="6210948"/>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19" name="テキスト ボックス 18"/>
          <p:cNvSpPr txBox="1"/>
          <p:nvPr/>
        </p:nvSpPr>
        <p:spPr>
          <a:xfrm>
            <a:off x="4298004" y="5811117"/>
            <a:ext cx="857928"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患者を紹介</a:t>
            </a:r>
          </a:p>
        </p:txBody>
      </p:sp>
      <p:sp>
        <p:nvSpPr>
          <p:cNvPr id="20" name="テキスト ボックス 19"/>
          <p:cNvSpPr txBox="1"/>
          <p:nvPr/>
        </p:nvSpPr>
        <p:spPr>
          <a:xfrm>
            <a:off x="4598640" y="6163002"/>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a:t>
            </a:r>
            <a:r>
              <a:rPr kumimoji="1" lang="ja-JP" altLang="en-US" sz="1050" b="1" i="0" u="sng" strike="noStrike" kern="1200" cap="none" spc="0" normalizeH="0" baseline="0" noProof="0" dirty="0">
                <a:ln>
                  <a:noFill/>
                </a:ln>
                <a:solidFill>
                  <a:prstClr val="black"/>
                </a:solidFill>
                <a:effectLst/>
                <a:uLnTx/>
                <a:uFillTx/>
                <a:latin typeface="メイリオ"/>
                <a:ea typeface="メイリオ"/>
                <a:cs typeface="+mn-cs"/>
              </a:rPr>
              <a:t>状況</a:t>
            </a:r>
            <a:r>
              <a:rPr kumimoji="1" lang="ja-JP" altLang="en-US" sz="105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a:t>
            </a:r>
            <a:endParaRPr kumimoji="1" lang="en-US" altLang="ja-JP" sz="105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21" name="テキスト ボックス 20"/>
          <p:cNvSpPr txBox="1"/>
          <p:nvPr/>
        </p:nvSpPr>
        <p:spPr>
          <a:xfrm>
            <a:off x="5052646" y="6465420"/>
            <a:ext cx="1776119"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例：合併症の診療を実施</a:t>
            </a:r>
          </a:p>
        </p:txBody>
      </p:sp>
      <p:sp>
        <p:nvSpPr>
          <p:cNvPr id="33" name="正方形/長方形 32"/>
          <p:cNvSpPr/>
          <p:nvPr/>
        </p:nvSpPr>
        <p:spPr>
          <a:xfrm>
            <a:off x="3139998" y="5478532"/>
            <a:ext cx="1540396" cy="2308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地域の診療所等</a:t>
            </a:r>
            <a:endParaRPr kumimoji="1" lang="en-US" altLang="ja-JP" sz="900" b="0" i="0" u="none" strike="noStrike" kern="1200" cap="none" spc="0" normalizeH="0" baseline="0" noProof="0" dirty="0">
              <a:ln>
                <a:noFill/>
              </a:ln>
              <a:solidFill>
                <a:prstClr val="black"/>
              </a:solidFill>
              <a:effectLst/>
              <a:uLnTx/>
              <a:uFillTx/>
              <a:latin typeface="Verdana"/>
              <a:ea typeface="メイリオ"/>
              <a:cs typeface="+mn-cs"/>
            </a:endParaRPr>
          </a:p>
        </p:txBody>
      </p:sp>
      <p:sp>
        <p:nvSpPr>
          <p:cNvPr id="34" name="テキスト ボックス 33"/>
          <p:cNvSpPr txBox="1"/>
          <p:nvPr/>
        </p:nvSpPr>
        <p:spPr>
          <a:xfrm>
            <a:off x="6276333" y="5744993"/>
            <a:ext cx="1429391" cy="4154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Verdana"/>
                <a:ea typeface="メイリオ"/>
                <a:cs typeface="+mn-cs"/>
              </a:rPr>
              <a:t>連携強化診療情報</a:t>
            </a:r>
            <a:endParaRPr kumimoji="1" lang="en-US" altLang="ja-JP" sz="1050" b="1" i="0" u="sng" strike="noStrike" kern="1200" cap="none" spc="0" normalizeH="0" baseline="0" noProof="0" dirty="0">
              <a:ln>
                <a:noFill/>
              </a:ln>
              <a:solidFill>
                <a:srgbClr val="0070C0"/>
              </a:solidFill>
              <a:effectLst/>
              <a:uLnTx/>
              <a:uFillTx/>
              <a:latin typeface="Verdana"/>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Verdana"/>
                <a:ea typeface="メイリオ"/>
                <a:cs typeface="+mn-cs"/>
              </a:rPr>
              <a:t>提供料を算定</a:t>
            </a:r>
          </a:p>
        </p:txBody>
      </p:sp>
      <p:sp>
        <p:nvSpPr>
          <p:cNvPr id="35" name="角丸四角形吹き出し 34"/>
          <p:cNvSpPr/>
          <p:nvPr/>
        </p:nvSpPr>
        <p:spPr>
          <a:xfrm>
            <a:off x="6338774" y="5735643"/>
            <a:ext cx="1366950" cy="424848"/>
          </a:xfrm>
          <a:prstGeom prst="wedgeRoundRectCallout">
            <a:avLst>
              <a:gd name="adj1" fmla="val -54125"/>
              <a:gd name="adj2" fmla="val 87612"/>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0" i="0" u="none" strike="noStrike" kern="1200" cap="none" spc="0" normalizeH="0" baseline="0" noProof="0">
              <a:ln>
                <a:noFill/>
              </a:ln>
              <a:solidFill>
                <a:prstClr val="white"/>
              </a:solidFill>
              <a:effectLst/>
              <a:uLnTx/>
              <a:uFillTx/>
              <a:latin typeface="Verdana"/>
              <a:ea typeface="メイリオ"/>
              <a:cs typeface="+mn-cs"/>
            </a:endParaRPr>
          </a:p>
        </p:txBody>
      </p:sp>
      <p:sp>
        <p:nvSpPr>
          <p:cNvPr id="39" name="正方形/長方形 38"/>
          <p:cNvSpPr/>
          <p:nvPr/>
        </p:nvSpPr>
        <p:spPr>
          <a:xfrm>
            <a:off x="5086172" y="5474835"/>
            <a:ext cx="1540396" cy="2308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srgbClr val="0070C0"/>
                </a:solidFill>
                <a:effectLst/>
                <a:uLnTx/>
                <a:uFillTx/>
                <a:latin typeface="Verdana"/>
                <a:ea typeface="メイリオ"/>
                <a:cs typeface="+mn-cs"/>
              </a:rPr>
              <a:t>紹介受診重点医療機関</a:t>
            </a:r>
            <a:endParaRPr kumimoji="1" lang="en-US" altLang="ja-JP" sz="900" b="1" i="0" u="sng" strike="noStrike" kern="1200" cap="none" spc="0" normalizeH="0" baseline="0" noProof="0" dirty="0">
              <a:ln>
                <a:noFill/>
              </a:ln>
              <a:solidFill>
                <a:srgbClr val="0070C0"/>
              </a:solidFill>
              <a:effectLst/>
              <a:uLnTx/>
              <a:uFillTx/>
              <a:latin typeface="Verdana"/>
              <a:ea typeface="メイリオ"/>
              <a:cs typeface="+mn-cs"/>
            </a:endParaRPr>
          </a:p>
        </p:txBody>
      </p:sp>
      <p:sp>
        <p:nvSpPr>
          <p:cNvPr id="40" name="正方形/長方形 39"/>
          <p:cNvSpPr/>
          <p:nvPr/>
        </p:nvSpPr>
        <p:spPr>
          <a:xfrm>
            <a:off x="2281390" y="5481727"/>
            <a:ext cx="905659" cy="253916"/>
          </a:xfrm>
          <a:prstGeom prst="rect">
            <a:avLst/>
          </a:prstGeom>
          <a:ln>
            <a:solidFill>
              <a:srgbClr val="0070C0"/>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Verdana"/>
                <a:ea typeface="メイリオ"/>
                <a:cs typeface="+mn-cs"/>
              </a:rPr>
              <a:t>（新）</a:t>
            </a:r>
            <a:endParaRPr kumimoji="1" lang="en-US" altLang="ja-JP" sz="1050" b="1" i="0" u="sng" strike="noStrike" kern="1200" cap="none" spc="0" normalizeH="0" baseline="0" noProof="0" dirty="0">
              <a:ln>
                <a:noFill/>
              </a:ln>
              <a:solidFill>
                <a:srgbClr val="0070C0"/>
              </a:solidFill>
              <a:effectLst/>
              <a:uLnTx/>
              <a:uFillTx/>
              <a:latin typeface="Verdana"/>
              <a:ea typeface="メイリオ"/>
              <a:cs typeface="+mn-cs"/>
            </a:endParaRPr>
          </a:p>
        </p:txBody>
      </p:sp>
    </p:spTree>
    <p:extLst>
      <p:ext uri="{BB962C8B-B14F-4D97-AF65-F5344CB8AC3E}">
        <p14:creationId xmlns:p14="http://schemas.microsoft.com/office/powerpoint/2010/main" val="3298717038"/>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連携強化診療情報提供料の評価対象（まとめ）</a:t>
            </a:r>
          </a:p>
        </p:txBody>
      </p:sp>
      <p:graphicFrame>
        <p:nvGraphicFramePr>
          <p:cNvPr id="50" name="表 49"/>
          <p:cNvGraphicFramePr>
            <a:graphicFrameLocks noGrp="1"/>
          </p:cNvGraphicFramePr>
          <p:nvPr>
            <p:extLst>
              <p:ext uri="{D42A27DB-BD31-4B8C-83A1-F6EECF244321}">
                <p14:modId xmlns:p14="http://schemas.microsoft.com/office/powerpoint/2010/main" val="3374771873"/>
              </p:ext>
            </p:extLst>
          </p:nvPr>
        </p:nvGraphicFramePr>
        <p:xfrm>
          <a:off x="250228" y="901188"/>
          <a:ext cx="9405544" cy="5726276"/>
        </p:xfrm>
        <a:graphic>
          <a:graphicData uri="http://schemas.openxmlformats.org/drawingml/2006/table">
            <a:tbl>
              <a:tblPr firstRow="1" bandRow="1"/>
              <a:tblGrid>
                <a:gridCol w="1013158">
                  <a:extLst>
                    <a:ext uri="{9D8B030D-6E8A-4147-A177-3AD203B41FA5}">
                      <a16:colId xmlns:a16="http://schemas.microsoft.com/office/drawing/2014/main" val="1435813290"/>
                    </a:ext>
                  </a:extLst>
                </a:gridCol>
                <a:gridCol w="2393467">
                  <a:extLst>
                    <a:ext uri="{9D8B030D-6E8A-4147-A177-3AD203B41FA5}">
                      <a16:colId xmlns:a16="http://schemas.microsoft.com/office/drawing/2014/main" val="2765243464"/>
                    </a:ext>
                  </a:extLst>
                </a:gridCol>
                <a:gridCol w="1656187">
                  <a:extLst>
                    <a:ext uri="{9D8B030D-6E8A-4147-A177-3AD203B41FA5}">
                      <a16:colId xmlns:a16="http://schemas.microsoft.com/office/drawing/2014/main" val="2925945187"/>
                    </a:ext>
                  </a:extLst>
                </a:gridCol>
                <a:gridCol w="2880320">
                  <a:extLst>
                    <a:ext uri="{9D8B030D-6E8A-4147-A177-3AD203B41FA5}">
                      <a16:colId xmlns:a16="http://schemas.microsoft.com/office/drawing/2014/main" val="2474409518"/>
                    </a:ext>
                  </a:extLst>
                </a:gridCol>
                <a:gridCol w="1462412">
                  <a:extLst>
                    <a:ext uri="{9D8B030D-6E8A-4147-A177-3AD203B41FA5}">
                      <a16:colId xmlns:a16="http://schemas.microsoft.com/office/drawing/2014/main" val="4238668349"/>
                    </a:ext>
                  </a:extLst>
                </a:gridCol>
              </a:tblGrid>
              <a:tr h="675853">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ja-JP" altLang="en-US" sz="1100" b="0" dirty="0">
                          <a:latin typeface="+mn-ea"/>
                          <a:ea typeface="+mn-ea"/>
                        </a:rPr>
                        <a:t>注番号</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ja-JP" altLang="en-US" sz="1400" b="0" dirty="0">
                          <a:latin typeface="+mn-ea"/>
                          <a:ea typeface="+mn-ea"/>
                        </a:rPr>
                        <a:t>紹介元</a:t>
                      </a:r>
                      <a:endParaRPr kumimoji="1" lang="en-US" altLang="ja-JP" sz="1400" b="0" dirty="0">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ja-JP" altLang="en-US" sz="1400" b="0" dirty="0">
                          <a:latin typeface="+mn-ea"/>
                          <a:ea typeface="+mn-ea"/>
                        </a:rPr>
                        <a:t>患者</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ja-JP" altLang="en-US" sz="1400" b="0" dirty="0">
                          <a:latin typeface="+mn-ea"/>
                          <a:ea typeface="+mn-ea"/>
                        </a:rPr>
                        <a:t>紹介先</a:t>
                      </a:r>
                      <a:endParaRPr kumimoji="1" lang="en-US" altLang="ja-JP" sz="1400" b="0" dirty="0">
                        <a:latin typeface="+mn-ea"/>
                        <a:ea typeface="+mn-ea"/>
                      </a:endParaRPr>
                    </a:p>
                    <a:p>
                      <a:pPr algn="ctr"/>
                      <a:r>
                        <a:rPr kumimoji="1" lang="ja-JP" altLang="en-US" sz="1200" b="0" dirty="0">
                          <a:latin typeface="+mn-ea"/>
                          <a:ea typeface="+mn-ea"/>
                        </a:rPr>
                        <a:t>（紹介元に診療情報を提供した場合に、</a:t>
                      </a:r>
                      <a:r>
                        <a:rPr kumimoji="1" lang="ja-JP" altLang="en-US" sz="1200" b="1" u="sng" dirty="0">
                          <a:solidFill>
                            <a:srgbClr val="0070C0"/>
                          </a:solidFill>
                          <a:latin typeface="+mn-ea"/>
                          <a:ea typeface="+mn-ea"/>
                        </a:rPr>
                        <a:t>連携強化診療情報提供料が算定可能</a:t>
                      </a:r>
                      <a:r>
                        <a:rPr kumimoji="1" lang="ja-JP" altLang="en-US" sz="1200" b="0" dirty="0">
                          <a:latin typeface="+mn-ea"/>
                          <a:ea typeface="+mn-ea"/>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ja-JP" altLang="en-US" sz="1400" b="0" dirty="0">
                          <a:latin typeface="+mn-ea"/>
                          <a:ea typeface="+mn-ea"/>
                        </a:rPr>
                        <a:t>算定回数の制限</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E9E"/>
                    </a:solidFill>
                  </a:tcPr>
                </a:tc>
                <a:extLst>
                  <a:ext uri="{0D108BD9-81ED-4DB2-BD59-A6C34878D82A}">
                    <a16:rowId xmlns:a16="http://schemas.microsoft.com/office/drawing/2014/main" val="2788999698"/>
                  </a:ext>
                </a:extLst>
              </a:tr>
              <a:tr h="422408">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ja-JP" altLang="en-US" sz="1400" b="0" i="0" dirty="0">
                          <a:latin typeface="+mn-ea"/>
                          <a:ea typeface="+mn-ea"/>
                        </a:rPr>
                        <a:t>１</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indent="0" algn="l">
                        <a:buFont typeface="Arial" panose="020B0604020202020204" pitchFamily="34" charset="0"/>
                        <a:buNone/>
                      </a:pPr>
                      <a:r>
                        <a:rPr kumimoji="1" lang="ja-JP" altLang="en-US" sz="1200" b="0" dirty="0">
                          <a:latin typeface="+mn-ea"/>
                          <a:ea typeface="+mn-ea"/>
                        </a:rPr>
                        <a:t>かかりつけ医機能に係る施設基準の届出あり</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indent="0" algn="l">
                        <a:buFont typeface="Arial" panose="020B0604020202020204" pitchFamily="34" charset="0"/>
                        <a:buNone/>
                      </a:pPr>
                      <a:r>
                        <a:rPr kumimoji="1" lang="ja-JP" altLang="en-US" sz="1200" dirty="0">
                          <a:latin typeface="+mn-ea"/>
                          <a:ea typeface="+mn-ea"/>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indent="0" algn="l">
                        <a:buFont typeface="Arial" panose="020B0604020202020204" pitchFamily="34" charset="0"/>
                        <a:buNone/>
                      </a:pPr>
                      <a:r>
                        <a:rPr kumimoji="1" lang="ja-JP" altLang="en-US" sz="1200" dirty="0">
                          <a:latin typeface="+mn-ea"/>
                          <a:ea typeface="+mn-ea"/>
                        </a:rPr>
                        <a:t>禁煙</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5">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indent="0" algn="l">
                        <a:buFont typeface="Arial" panose="020B0604020202020204" pitchFamily="34" charset="0"/>
                        <a:buNone/>
                      </a:pPr>
                      <a:r>
                        <a:rPr kumimoji="1" lang="ja-JP" altLang="en-US" sz="1200" b="1" u="sng" dirty="0">
                          <a:solidFill>
                            <a:srgbClr val="0070C0"/>
                          </a:solidFill>
                          <a:latin typeface="+mn-ea"/>
                          <a:ea typeface="+mn-ea"/>
                        </a:rPr>
                        <a:t>月に１回</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178927"/>
                  </a:ext>
                </a:extLst>
              </a:tr>
              <a:tr h="591371">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dirty="0">
                          <a:latin typeface="+mn-ea"/>
                          <a:ea typeface="+mn-ea"/>
                        </a:rPr>
                        <a:t>２</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1" u="sng" dirty="0">
                          <a:solidFill>
                            <a:srgbClr val="0070C0"/>
                          </a:solidFill>
                          <a:latin typeface="+mn-ea"/>
                          <a:ea typeface="+mn-ea"/>
                        </a:rPr>
                        <a:t>以下のいずれか</a:t>
                      </a:r>
                      <a:endParaRPr kumimoji="1" lang="en-US" altLang="ja-JP" sz="1200" b="1" u="sng" dirty="0">
                        <a:solidFill>
                          <a:srgbClr val="0070C0"/>
                        </a:solidFill>
                        <a:latin typeface="+mn-ea"/>
                        <a:ea typeface="+mn-ea"/>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1" u="sng" dirty="0">
                          <a:solidFill>
                            <a:srgbClr val="0070C0"/>
                          </a:solidFill>
                          <a:latin typeface="+mn-ea"/>
                          <a:ea typeface="+mn-ea"/>
                        </a:rPr>
                        <a:t>200</a:t>
                      </a:r>
                      <a:r>
                        <a:rPr kumimoji="1" lang="ja-JP" altLang="en-US" sz="1200" b="1" u="sng" dirty="0">
                          <a:solidFill>
                            <a:srgbClr val="0070C0"/>
                          </a:solidFill>
                          <a:latin typeface="+mn-ea"/>
                          <a:ea typeface="+mn-ea"/>
                        </a:rPr>
                        <a:t>床未満の病院</a:t>
                      </a:r>
                      <a:endParaRPr kumimoji="1" lang="en-US" altLang="ja-JP" sz="1200" b="1" u="sng" dirty="0">
                        <a:solidFill>
                          <a:srgbClr val="0070C0"/>
                        </a:solidFill>
                        <a:latin typeface="+mn-ea"/>
                        <a:ea typeface="+mn-ea"/>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u="sng" dirty="0">
                          <a:solidFill>
                            <a:srgbClr val="0070C0"/>
                          </a:solidFill>
                          <a:latin typeface="+mn-ea"/>
                          <a:ea typeface="+mn-ea"/>
                        </a:rPr>
                        <a:t>診療所</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indent="0" algn="l">
                        <a:buFont typeface="Arial" panose="020B0604020202020204" pitchFamily="34" charset="0"/>
                        <a:buNone/>
                      </a:pPr>
                      <a:r>
                        <a:rPr kumimoji="1" lang="ja-JP" altLang="en-US" sz="1200" dirty="0">
                          <a:solidFill>
                            <a:srgbClr val="0070C0"/>
                          </a:solidFill>
                          <a:latin typeface="+mn-ea"/>
                          <a:ea typeface="+mn-ea"/>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indent="0" algn="l">
                        <a:buFont typeface="Arial" panose="020B0604020202020204" pitchFamily="34" charset="0"/>
                        <a:buNone/>
                      </a:pPr>
                      <a:r>
                        <a:rPr kumimoji="1" lang="ja-JP" altLang="en-US" sz="1200" b="1" u="sng" dirty="0">
                          <a:solidFill>
                            <a:srgbClr val="0070C0"/>
                          </a:solidFill>
                          <a:latin typeface="+mn-ea"/>
                          <a:ea typeface="+mn-ea"/>
                        </a:rPr>
                        <a:t>以下のいずれも満たす</a:t>
                      </a:r>
                      <a:endParaRPr kumimoji="1" lang="en-US" altLang="ja-JP" sz="1200" b="1" u="sng" dirty="0">
                        <a:solidFill>
                          <a:srgbClr val="0070C0"/>
                        </a:solidFill>
                        <a:latin typeface="+mn-ea"/>
                        <a:ea typeface="+mn-ea"/>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u="sng" dirty="0">
                          <a:solidFill>
                            <a:srgbClr val="0070C0"/>
                          </a:solidFill>
                          <a:latin typeface="+mn-ea"/>
                          <a:ea typeface="+mn-ea"/>
                        </a:rPr>
                        <a:t>紹介受診重点医療機関</a:t>
                      </a:r>
                    </a:p>
                    <a:p>
                      <a:pPr marL="285750" indent="-285750" algn="l">
                        <a:buFont typeface="Arial" panose="020B0604020202020204" pitchFamily="34" charset="0"/>
                        <a:buChar char="•"/>
                      </a:pPr>
                      <a:r>
                        <a:rPr kumimoji="1" lang="ja-JP" altLang="en-US" sz="1200" b="1" u="sng" dirty="0">
                          <a:solidFill>
                            <a:srgbClr val="0070C0"/>
                          </a:solidFill>
                          <a:latin typeface="+mn-ea"/>
                          <a:ea typeface="+mn-ea"/>
                        </a:rPr>
                        <a:t>禁煙</a:t>
                      </a:r>
                      <a:endParaRPr kumimoji="1" lang="en-US" altLang="ja-JP" sz="1200" b="1" u="sng" dirty="0">
                        <a:solidFill>
                          <a:srgbClr val="0070C0"/>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extLst>
                  <a:ext uri="{0D108BD9-81ED-4DB2-BD59-A6C34878D82A}">
                    <a16:rowId xmlns:a16="http://schemas.microsoft.com/office/drawing/2014/main" val="3459294266"/>
                  </a:ext>
                </a:extLst>
              </a:tr>
              <a:tr h="760334">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ja-JP" altLang="en-US" sz="1400" b="0" i="0" dirty="0">
                          <a:latin typeface="+mn-ea"/>
                          <a:ea typeface="+mn-ea"/>
                        </a:rPr>
                        <a:t>３</a:t>
                      </a:r>
                      <a:endParaRPr kumimoji="1" lang="en-US" altLang="ja-JP" sz="1400" b="0" i="0" dirty="0">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dirty="0">
                          <a:latin typeface="+mn-ea"/>
                          <a:ea typeface="+mn-ea"/>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dirty="0">
                          <a:latin typeface="+mn-ea"/>
                          <a:ea typeface="+mn-ea"/>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n-ea"/>
                          <a:ea typeface="+mn-ea"/>
                        </a:rPr>
                        <a:t>以下のいずれも満たす</a:t>
                      </a:r>
                      <a:endParaRPr kumimoji="1" lang="en-US" altLang="ja-JP" sz="1200" dirty="0">
                        <a:latin typeface="+mn-ea"/>
                        <a:ea typeface="+mn-ea"/>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dirty="0">
                          <a:latin typeface="+mn-ea"/>
                          <a:ea typeface="+mn-ea"/>
                        </a:rPr>
                        <a:t>かかりつけ医機能に係る施設基準の届出あり</a:t>
                      </a:r>
                    </a:p>
                    <a:p>
                      <a:pPr marL="285750" indent="-285750" algn="l">
                        <a:buFont typeface="Arial" panose="020B0604020202020204" pitchFamily="34" charset="0"/>
                        <a:buChar char="•"/>
                      </a:pPr>
                      <a:r>
                        <a:rPr kumimoji="1" lang="ja-JP" altLang="en-US" sz="1200" dirty="0">
                          <a:latin typeface="+mn-ea"/>
                          <a:ea typeface="+mn-ea"/>
                        </a:rPr>
                        <a:t>禁煙</a:t>
                      </a:r>
                      <a:endParaRPr kumimoji="1" lang="en-US" altLang="ja-JP" sz="1200" dirty="0">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indent="0" algn="l">
                        <a:buFont typeface="Arial" panose="020B0604020202020204" pitchFamily="34" charset="0"/>
                        <a:buNone/>
                      </a:pPr>
                      <a:endParaRPr kumimoji="1" lang="ja-JP" altLang="en-US" sz="1200" dirty="0">
                        <a:latin typeface="ＭＳ Ｐゴシック" panose="020B0600070205080204" pitchFamily="50" charset="-128"/>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75302395"/>
                  </a:ext>
                </a:extLst>
              </a:tr>
              <a:tr h="760334">
                <a:tc rowSpan="2">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ja-JP" altLang="en-US" sz="1400" b="0" i="0" dirty="0">
                          <a:latin typeface="+mn-ea"/>
                          <a:ea typeface="+mn-ea"/>
                        </a:rPr>
                        <a:t>４</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rowSpan="2">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dirty="0">
                          <a:solidFill>
                            <a:srgbClr val="0070C0"/>
                          </a:solidFill>
                          <a:latin typeface="+mn-ea"/>
                          <a:ea typeface="+mn-ea"/>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indent="0" algn="l">
                        <a:buFont typeface="Arial" panose="020B0604020202020204" pitchFamily="34" charset="0"/>
                        <a:buNone/>
                      </a:pPr>
                      <a:r>
                        <a:rPr kumimoji="1" lang="ja-JP" altLang="en-US" sz="1200" b="1" u="sng" dirty="0">
                          <a:solidFill>
                            <a:srgbClr val="0070C0"/>
                          </a:solidFill>
                          <a:latin typeface="+mn-ea"/>
                          <a:ea typeface="+mn-ea"/>
                        </a:rPr>
                        <a:t>難病（疑い含む）の患者</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indent="0" algn="l">
                        <a:buFont typeface="Arial" panose="020B0604020202020204" pitchFamily="34" charset="0"/>
                        <a:buNone/>
                      </a:pPr>
                      <a:r>
                        <a:rPr kumimoji="1" lang="ja-JP" altLang="en-US" sz="1200" b="1" u="sng" dirty="0">
                          <a:solidFill>
                            <a:srgbClr val="0070C0"/>
                          </a:solidFill>
                          <a:latin typeface="+mn-ea"/>
                          <a:ea typeface="+mn-ea"/>
                        </a:rPr>
                        <a:t>以下のいずれも満たす</a:t>
                      </a:r>
                      <a:endParaRPr kumimoji="1" lang="en-US" altLang="ja-JP" sz="1200" b="1" u="sng" dirty="0">
                        <a:solidFill>
                          <a:srgbClr val="0070C0"/>
                        </a:solidFill>
                        <a:latin typeface="+mn-ea"/>
                        <a:ea typeface="+mn-ea"/>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u="sng" dirty="0">
                          <a:solidFill>
                            <a:srgbClr val="0070C0"/>
                          </a:solidFill>
                          <a:latin typeface="+mn-ea"/>
                          <a:ea typeface="+mn-ea"/>
                        </a:rPr>
                        <a:t>難病診療拠点病院又は難病診療分野別拠点病院</a:t>
                      </a:r>
                    </a:p>
                    <a:p>
                      <a:pPr marL="285750" indent="-285750" algn="l">
                        <a:buFont typeface="Arial" panose="020B0604020202020204" pitchFamily="34" charset="0"/>
                        <a:buChar char="•"/>
                      </a:pPr>
                      <a:r>
                        <a:rPr kumimoji="1" lang="ja-JP" altLang="en-US" sz="1200" b="1" u="sng" dirty="0">
                          <a:solidFill>
                            <a:srgbClr val="0070C0"/>
                          </a:solidFill>
                          <a:latin typeface="+mn-ea"/>
                          <a:ea typeface="+mn-ea"/>
                        </a:rPr>
                        <a:t>禁煙</a:t>
                      </a:r>
                      <a:endParaRPr kumimoji="1" lang="en-US" altLang="ja-JP" sz="1200" b="1" u="sng" dirty="0">
                        <a:solidFill>
                          <a:srgbClr val="0070C0"/>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indent="0" algn="l">
                        <a:buFont typeface="Arial" panose="020B0604020202020204" pitchFamily="34" charset="0"/>
                        <a:buNone/>
                      </a:pPr>
                      <a:endParaRPr kumimoji="1" lang="ja-JP" altLang="en-US" sz="1400" dirty="0">
                        <a:latin typeface="ＭＳ Ｐゴシック" panose="020B0600070205080204" pitchFamily="50" charset="-128"/>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99394856"/>
                  </a:ext>
                </a:extLst>
              </a:tr>
              <a:tr h="591371">
                <a:tc vMerge="1">
                  <a:txBody>
                    <a:bodyPr/>
                    <a:lstStyle/>
                    <a:p>
                      <a:pPr algn="ctr"/>
                      <a:endParaRPr kumimoji="1" lang="ja-JP" altLang="en-US" sz="1400" b="0" i="0" dirty="0">
                        <a:latin typeface="ＭＳ Ｐゴシック" panose="020B0600070205080204" pitchFamily="50" charset="-128"/>
                        <a:ea typeface="ＭＳ Ｐゴシック" panose="020B060007020508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pPr marL="0" indent="0" algn="l">
                        <a:buFont typeface="Arial" panose="020B0604020202020204" pitchFamily="34" charset="0"/>
                        <a:buNone/>
                      </a:pPr>
                      <a:endParaRPr kumimoji="1" lang="ja-JP" altLang="en-US" sz="1400" b="0" dirty="0">
                        <a:latin typeface="ＭＳ Ｐゴシック" panose="020B0600070205080204" pitchFamily="50" charset="-128"/>
                        <a:ea typeface="ＭＳ Ｐゴシック" panose="020B060007020508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indent="0" algn="l">
                        <a:buFont typeface="Arial" panose="020B0604020202020204" pitchFamily="34" charset="0"/>
                        <a:buNone/>
                      </a:pPr>
                      <a:r>
                        <a:rPr kumimoji="1" lang="ja-JP" altLang="en-US" sz="1200" b="1" u="sng" dirty="0">
                          <a:solidFill>
                            <a:srgbClr val="0070C0"/>
                          </a:solidFill>
                          <a:latin typeface="+mn-ea"/>
                          <a:ea typeface="+mn-ea"/>
                        </a:rPr>
                        <a:t>てんかん（疑い含む）の患者</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indent="0" algn="l">
                        <a:buFont typeface="Arial" panose="020B0604020202020204" pitchFamily="34" charset="0"/>
                        <a:buNone/>
                      </a:pPr>
                      <a:r>
                        <a:rPr kumimoji="1" lang="ja-JP" altLang="en-US" sz="1200" b="1" u="sng" dirty="0">
                          <a:solidFill>
                            <a:srgbClr val="0070C0"/>
                          </a:solidFill>
                          <a:latin typeface="+mn-ea"/>
                          <a:ea typeface="+mn-ea"/>
                        </a:rPr>
                        <a:t>以下のいずれも満たす</a:t>
                      </a:r>
                      <a:endParaRPr kumimoji="1" lang="en-US" altLang="ja-JP" sz="1200" b="1" u="sng" dirty="0">
                        <a:solidFill>
                          <a:srgbClr val="0070C0"/>
                        </a:solidFill>
                        <a:latin typeface="+mn-ea"/>
                        <a:ea typeface="+mn-ea"/>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u="sng" dirty="0">
                          <a:solidFill>
                            <a:srgbClr val="0070C0"/>
                          </a:solidFill>
                          <a:latin typeface="+mn-ea"/>
                          <a:ea typeface="+mn-ea"/>
                        </a:rPr>
                        <a:t>てんかん支援拠点病院</a:t>
                      </a:r>
                    </a:p>
                    <a:p>
                      <a:pPr marL="285750" indent="-285750" algn="l">
                        <a:buFont typeface="Arial" panose="020B0604020202020204" pitchFamily="34" charset="0"/>
                        <a:buChar char="•"/>
                      </a:pPr>
                      <a:r>
                        <a:rPr kumimoji="1" lang="ja-JP" altLang="en-US" sz="1200" b="1" u="sng" dirty="0">
                          <a:solidFill>
                            <a:srgbClr val="0070C0"/>
                          </a:solidFill>
                          <a:latin typeface="+mn-ea"/>
                          <a:ea typeface="+mn-ea"/>
                        </a:rPr>
                        <a:t>禁煙</a:t>
                      </a:r>
                      <a:endParaRPr kumimoji="1" lang="en-US" altLang="ja-JP" sz="1200" b="1" u="sng" dirty="0">
                        <a:solidFill>
                          <a:srgbClr val="0070C0"/>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indent="0" algn="l">
                        <a:buFont typeface="Arial" panose="020B0604020202020204" pitchFamily="34" charset="0"/>
                        <a:buNone/>
                      </a:pPr>
                      <a:endParaRPr kumimoji="1" lang="ja-JP" altLang="en-US" sz="1400" dirty="0">
                        <a:latin typeface="ＭＳ Ｐゴシック" panose="020B0600070205080204" pitchFamily="50" charset="-128"/>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29150834"/>
                  </a:ext>
                </a:extLst>
              </a:tr>
              <a:tr h="569863">
                <a:tc rowSpan="3">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dirty="0">
                          <a:latin typeface="+mn-ea"/>
                          <a:ea typeface="+mn-ea"/>
                        </a:rPr>
                        <a:t>５</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dirty="0">
                          <a:latin typeface="+mn-ea"/>
                          <a:ea typeface="+mn-ea"/>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indent="0" algn="l">
                        <a:buFont typeface="Arial" panose="020B0604020202020204" pitchFamily="34" charset="0"/>
                        <a:buNone/>
                      </a:pPr>
                      <a:r>
                        <a:rPr kumimoji="1" lang="ja-JP" altLang="en-US" sz="1200" dirty="0">
                          <a:latin typeface="+mn-ea"/>
                          <a:ea typeface="+mn-ea"/>
                        </a:rPr>
                        <a:t>妊娠中の患者</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dirty="0">
                          <a:latin typeface="+mn-ea"/>
                          <a:ea typeface="+mn-ea"/>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dirty="0">
                          <a:latin typeface="+mn-ea"/>
                          <a:ea typeface="+mn-ea"/>
                        </a:rPr>
                        <a:t>３月に１回</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27125888"/>
                  </a:ext>
                </a:extLst>
              </a:tr>
              <a:tr h="253445">
                <a:tc vMerge="1">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ja-JP" altLang="en-US" sz="1400" b="0" i="0" dirty="0">
                          <a:latin typeface="+mn-ea"/>
                          <a:ea typeface="+mn-ea"/>
                        </a:rPr>
                        <a:t>６</a:t>
                      </a:r>
                      <a:endParaRPr kumimoji="1" lang="en-US" altLang="ja-JP" sz="1400" b="0" i="0" dirty="0">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indent="0" algn="l">
                        <a:buFont typeface="Arial" panose="020B0604020202020204" pitchFamily="34" charset="0"/>
                        <a:buNone/>
                      </a:pPr>
                      <a:r>
                        <a:rPr kumimoji="1" lang="ja-JP" altLang="en-US" sz="1200" b="0" dirty="0">
                          <a:latin typeface="+mn-ea"/>
                          <a:ea typeface="+mn-ea"/>
                        </a:rPr>
                        <a:t>産科又は産婦人科を標榜</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indent="0" algn="l">
                        <a:buFont typeface="Arial" panose="020B0604020202020204" pitchFamily="34" charset="0"/>
                        <a:buNone/>
                      </a:pPr>
                      <a:r>
                        <a:rPr kumimoji="1" lang="ja-JP" altLang="en-US" sz="1200" dirty="0">
                          <a:latin typeface="+mn-ea"/>
                          <a:ea typeface="+mn-ea"/>
                        </a:rPr>
                        <a:t>妊娠中の患者</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dirty="0">
                          <a:latin typeface="+mn-ea"/>
                          <a:ea typeface="+mn-ea"/>
                        </a:rPr>
                        <a:t>禁煙</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indent="0" algn="l">
                        <a:buFont typeface="Arial" panose="020B0604020202020204" pitchFamily="34" charset="0"/>
                        <a:buNone/>
                      </a:pPr>
                      <a:r>
                        <a:rPr kumimoji="1" lang="ja-JP" altLang="en-US" sz="1200" dirty="0">
                          <a:latin typeface="+mn-ea"/>
                          <a:ea typeface="+mn-ea"/>
                        </a:rPr>
                        <a:t>月に１回</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00371663"/>
                  </a:ext>
                </a:extLst>
              </a:tr>
              <a:tr h="760334">
                <a:tc vMerge="1">
                  <a:txBody>
                    <a:bodyPr/>
                    <a:lstStyle/>
                    <a:p>
                      <a:pPr algn="ctr"/>
                      <a:endParaRPr kumimoji="1" lang="ja-JP" altLang="en-US" sz="1400" b="0" i="0" dirty="0">
                        <a:latin typeface="ＭＳ Ｐゴシック" panose="020B0600070205080204" pitchFamily="50" charset="-128"/>
                        <a:ea typeface="ＭＳ Ｐゴシック" panose="020B060007020508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dirty="0">
                          <a:latin typeface="+mn-ea"/>
                          <a:ea typeface="+mn-ea"/>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indent="0" algn="l">
                        <a:buFont typeface="Arial" panose="020B0604020202020204" pitchFamily="34" charset="0"/>
                        <a:buNone/>
                      </a:pPr>
                      <a:endParaRPr kumimoji="1" lang="ja-JP" altLang="en-US" sz="1200" dirty="0">
                        <a:latin typeface="ＭＳ Ｐゴシック" panose="020B0600070205080204" pitchFamily="50" charset="-128"/>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n-ea"/>
                          <a:ea typeface="+mn-ea"/>
                        </a:rPr>
                        <a:t>以下のいずれも満たす</a:t>
                      </a:r>
                      <a:endParaRPr kumimoji="1" lang="en-US" altLang="ja-JP" sz="1200" b="0" dirty="0">
                        <a:latin typeface="+mn-ea"/>
                        <a:ea typeface="+mn-ea"/>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dirty="0">
                          <a:latin typeface="+mn-ea"/>
                          <a:ea typeface="+mn-ea"/>
                        </a:rPr>
                        <a:t>産科又は産婦人科を標榜</a:t>
                      </a:r>
                    </a:p>
                    <a:p>
                      <a:pPr marL="285750" indent="-285750" algn="l">
                        <a:buFont typeface="Arial" panose="020B0604020202020204" pitchFamily="34" charset="0"/>
                        <a:buChar char="•"/>
                      </a:pPr>
                      <a:r>
                        <a:rPr kumimoji="1" lang="ja-JP" altLang="en-US" sz="1200" dirty="0">
                          <a:latin typeface="+mn-ea"/>
                          <a:ea typeface="+mn-ea"/>
                        </a:rPr>
                        <a:t>妊娠中の患者の診療につき十分な体制を整備している</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indent="0" algn="l">
                        <a:buFont typeface="Arial" panose="020B0604020202020204" pitchFamily="34" charset="0"/>
                        <a:buNone/>
                      </a:pPr>
                      <a:endParaRPr kumimoji="1" lang="ja-JP" altLang="en-US" sz="1200" dirty="0">
                        <a:latin typeface="ＭＳ Ｐゴシック" panose="020B0600070205080204" pitchFamily="50" charset="-128"/>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31256019"/>
                  </a:ext>
                </a:extLst>
              </a:tr>
            </a:tbl>
          </a:graphicData>
        </a:graphic>
      </p:graphicFrame>
      <p:sp>
        <p:nvSpPr>
          <p:cNvPr id="8"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
        <p:nvSpPr>
          <p:cNvPr id="6" name="テキスト ボックス 5">
            <a:extLst>
              <a:ext uri="{FF2B5EF4-FFF2-40B4-BE49-F238E27FC236}">
                <a16:creationId xmlns:a16="http://schemas.microsoft.com/office/drawing/2014/main" id="{501B88AC-BEB6-4C54-92E0-6D2BBB50F623}"/>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　</a:t>
            </a:r>
          </a:p>
        </p:txBody>
      </p:sp>
    </p:spTree>
    <p:extLst>
      <p:ext uri="{BB962C8B-B14F-4D97-AF65-F5344CB8AC3E}">
        <p14:creationId xmlns:p14="http://schemas.microsoft.com/office/powerpoint/2010/main" val="285527247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99717"/>
            <a:ext cx="6328833" cy="504825"/>
          </a:xfrm>
        </p:spPr>
        <p:txBody>
          <a:bodyPr>
            <a:normAutofit/>
          </a:bodyPr>
          <a:lstStyle/>
          <a:p>
            <a:pPr algn="l" eaLnBrk="1" hangingPunct="1">
              <a:defRPr/>
            </a:pPr>
            <a:r>
              <a:rPr lang="ja-JP" altLang="en-US" sz="2000" dirty="0">
                <a:ea typeface="HG創英角ｺﾞｼｯｸUB" pitchFamily="49" charset="-128"/>
              </a:rPr>
              <a:t>令和４年度診療報酬改定の基本方針</a:t>
            </a:r>
            <a:endParaRPr lang="ja-JP" altLang="en-US" sz="2000" dirty="0">
              <a:latin typeface="+mj-ea"/>
            </a:endParaRPr>
          </a:p>
        </p:txBody>
      </p:sp>
      <p:sp>
        <p:nvSpPr>
          <p:cNvPr id="178179" name="Rectangle 4"/>
          <p:cNvSpPr>
            <a:spLocks noChangeArrowheads="1"/>
          </p:cNvSpPr>
          <p:nvPr/>
        </p:nvSpPr>
        <p:spPr bwMode="auto">
          <a:xfrm>
            <a:off x="340537" y="419638"/>
            <a:ext cx="4180415" cy="354008"/>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２．改定の基本的視点と具体的方向性②</a:t>
            </a:r>
            <a:endParaRPr kumimoji="1" lang="en-US" altLang="ja-JP"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178183" name="Rectangle 2"/>
          <p:cNvSpPr>
            <a:spLocks noChangeArrowheads="1"/>
          </p:cNvSpPr>
          <p:nvPr/>
        </p:nvSpPr>
        <p:spPr bwMode="auto">
          <a:xfrm>
            <a:off x="4361303" y="59275"/>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［令和３年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Rectangle 4">
            <a:extLst>
              <a:ext uri="{FF2B5EF4-FFF2-40B4-BE49-F238E27FC236}">
                <a16:creationId xmlns:a16="http://schemas.microsoft.com/office/drawing/2014/main" id="{F935B813-4605-4AF9-ABF1-831BE981F55E}"/>
              </a:ext>
            </a:extLst>
          </p:cNvPr>
          <p:cNvSpPr>
            <a:spLocks noChangeArrowheads="1"/>
          </p:cNvSpPr>
          <p:nvPr/>
        </p:nvSpPr>
        <p:spPr bwMode="auto">
          <a:xfrm>
            <a:off x="340537" y="788176"/>
            <a:ext cx="9360827" cy="2893100"/>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1"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（１）新型コロナウイルス感染症等にも対応できる効率的・効果的で質の高い医療提供体制の構築</a:t>
            </a:r>
            <a:r>
              <a:rPr kumimoji="0" lang="en-US" altLang="ja-JP" sz="14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a:t>
            </a:r>
            <a:r>
              <a:rPr kumimoji="0" lang="ja-JP" altLang="en-US" sz="14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重点課題</a:t>
            </a:r>
            <a:r>
              <a:rPr kumimoji="0" lang="en-US" altLang="ja-JP" sz="14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基本的視点（続き）</a:t>
            </a: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一方で、その間も、人口減少・高齢化は着実に進みつつあり、医療ニーズの質・量が徐々に変化するとともに、</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労働力人口の減少によるマンパワーの誓約も一層厳しくなりつつあることや、各地域において、こうした実態を</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見据えつつ、効率的・効果的で質の高い医療提供体制を維持していくため、医療機能の分化・連携の取組は必要</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不可欠であることなど、中長期的な状況や見通しは変わっていない。</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同時に、住み慣れた地域で自分らしい暮らしを続けることができるよう、住まい・医療・介護・予防・生活支</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援が一体的に提供される地域包括ケアシステムを構築することは引き続き重要な課題であり、そのために、質の</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高い在宅医療・訪問看護を確保するとともに、急変時の救急医療体制等の確保を含め医療機関間・医療介護間等</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の連携の取組を推進することが重要である。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こうしたことから、今般の感染症対応の経験やその影響も踏まえつつ、感染拡大時の短期的な医療需要には、</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各都道府県の「医療計画」に基づき機動的に対応することを前提に、今回の診療報酬改定においても、外来・入</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院・在宅を含めた地域全体での医療機能の分化・強化、連携を引き続き着実に進めることが必要である。</a:t>
            </a:r>
          </a:p>
        </p:txBody>
      </p:sp>
    </p:spTree>
    <p:extLst>
      <p:ext uri="{BB962C8B-B14F-4D97-AF65-F5344CB8AC3E}">
        <p14:creationId xmlns:p14="http://schemas.microsoft.com/office/powerpoint/2010/main" val="1852017901"/>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sz="2000" dirty="0">
                <a:latin typeface="メイリオ" panose="020B0604030504040204" pitchFamily="50" charset="-128"/>
                <a:ea typeface="メイリオ" panose="020B0604030504040204" pitchFamily="50" charset="-128"/>
              </a:rPr>
              <a:t>（</a:t>
            </a:r>
            <a:r>
              <a:rPr lang="en-US" altLang="ja-JP" sz="2000" dirty="0">
                <a:latin typeface="メイリオ" panose="020B0604030504040204" pitchFamily="50" charset="-128"/>
                <a:ea typeface="メイリオ" panose="020B0604030504040204" pitchFamily="50" charset="-128"/>
              </a:rPr>
              <a:t>20</a:t>
            </a:r>
            <a:r>
              <a:rPr lang="ja-JP" altLang="en-US" sz="2000" dirty="0">
                <a:latin typeface="メイリオ" panose="020B0604030504040204" pitchFamily="50" charset="-128"/>
                <a:ea typeface="メイリオ" panose="020B0604030504040204" pitchFamily="50" charset="-128"/>
              </a:rPr>
              <a:t>）初診料及び外来診療料における紹介・逆紹介割合に基づく減算規定の見直し</a:t>
            </a:r>
            <a:endParaRPr kumimoji="1" lang="ja-JP" altLang="en-US" sz="2000"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813600"/>
            <a:ext cx="9529762" cy="129935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外来機能の明確化及び医療機関間の連携を推進する観点から、紹介患者・逆紹介患者の受診割合が低い特定機能病院等を紹介状なしで受診した患者等に係る初診料・外来診療料について、</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対象病院に、一般病床の数が</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床以上の紹介受診重点医療機関を追加する。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「紹介率」・「逆紹介率」について、以下のとおり、実態に即した算出方法、項目の定義及び基準を見直す。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418285144"/>
              </p:ext>
            </p:extLst>
          </p:nvPr>
        </p:nvGraphicFramePr>
        <p:xfrm>
          <a:off x="146433" y="2677517"/>
          <a:ext cx="9613134" cy="4081823"/>
        </p:xfrm>
        <a:graphic>
          <a:graphicData uri="http://schemas.openxmlformats.org/drawingml/2006/table">
            <a:tbl>
              <a:tblPr firstRow="1" bandRow="1"/>
              <a:tblGrid>
                <a:gridCol w="208280">
                  <a:extLst>
                    <a:ext uri="{9D8B030D-6E8A-4147-A177-3AD203B41FA5}">
                      <a16:colId xmlns:a16="http://schemas.microsoft.com/office/drawing/2014/main" val="1765982267"/>
                    </a:ext>
                  </a:extLst>
                </a:gridCol>
                <a:gridCol w="1201128">
                  <a:extLst>
                    <a:ext uri="{9D8B030D-6E8A-4147-A177-3AD203B41FA5}">
                      <a16:colId xmlns:a16="http://schemas.microsoft.com/office/drawing/2014/main" val="356333236"/>
                    </a:ext>
                  </a:extLst>
                </a:gridCol>
                <a:gridCol w="1637731">
                  <a:extLst>
                    <a:ext uri="{9D8B030D-6E8A-4147-A177-3AD203B41FA5}">
                      <a16:colId xmlns:a16="http://schemas.microsoft.com/office/drawing/2014/main" val="376933475"/>
                    </a:ext>
                  </a:extLst>
                </a:gridCol>
                <a:gridCol w="2230463">
                  <a:extLst>
                    <a:ext uri="{9D8B030D-6E8A-4147-A177-3AD203B41FA5}">
                      <a16:colId xmlns:a16="http://schemas.microsoft.com/office/drawing/2014/main" val="2077671532"/>
                    </a:ext>
                  </a:extLst>
                </a:gridCol>
                <a:gridCol w="2230582">
                  <a:extLst>
                    <a:ext uri="{9D8B030D-6E8A-4147-A177-3AD203B41FA5}">
                      <a16:colId xmlns:a16="http://schemas.microsoft.com/office/drawing/2014/main" val="3901679611"/>
                    </a:ext>
                  </a:extLst>
                </a:gridCol>
                <a:gridCol w="2104950">
                  <a:extLst>
                    <a:ext uri="{9D8B030D-6E8A-4147-A177-3AD203B41FA5}">
                      <a16:colId xmlns:a16="http://schemas.microsoft.com/office/drawing/2014/main" val="584682783"/>
                    </a:ext>
                  </a:extLst>
                </a:gridCol>
              </a:tblGrid>
              <a:tr h="498567">
                <a:tc gridSpan="2">
                  <a:txBody>
                    <a:bodyPr/>
                    <a:lstStyle>
                      <a:lvl1pPr marL="0" algn="l" defTabSz="990570" rtl="0" eaLnBrk="1" latinLnBrk="0" hangingPunct="1">
                        <a:defRPr kumimoji="1" sz="1950" b="1" kern="1200">
                          <a:solidFill>
                            <a:schemeClr val="lt1"/>
                          </a:solidFill>
                          <a:latin typeface="游ゴシック" panose="020F0502020204030204"/>
                        </a:defRPr>
                      </a:lvl1pPr>
                      <a:lvl2pPr marL="495285" algn="l" defTabSz="990570" rtl="0" eaLnBrk="1" latinLnBrk="0" hangingPunct="1">
                        <a:defRPr kumimoji="1" sz="1950" b="1" kern="1200">
                          <a:solidFill>
                            <a:schemeClr val="lt1"/>
                          </a:solidFill>
                          <a:latin typeface="游ゴシック" panose="020F0502020204030204"/>
                        </a:defRPr>
                      </a:lvl2pPr>
                      <a:lvl3pPr marL="990570" algn="l" defTabSz="990570" rtl="0" eaLnBrk="1" latinLnBrk="0" hangingPunct="1">
                        <a:defRPr kumimoji="1" sz="1950" b="1" kern="1200">
                          <a:solidFill>
                            <a:schemeClr val="lt1"/>
                          </a:solidFill>
                          <a:latin typeface="游ゴシック" panose="020F0502020204030204"/>
                        </a:defRPr>
                      </a:lvl3pPr>
                      <a:lvl4pPr marL="1485854" algn="l" defTabSz="990570" rtl="0" eaLnBrk="1" latinLnBrk="0" hangingPunct="1">
                        <a:defRPr kumimoji="1" sz="1950" b="1" kern="1200">
                          <a:solidFill>
                            <a:schemeClr val="lt1"/>
                          </a:solidFill>
                          <a:latin typeface="游ゴシック" panose="020F0502020204030204"/>
                        </a:defRPr>
                      </a:lvl4pPr>
                      <a:lvl5pPr marL="1981139" algn="l" defTabSz="990570" rtl="0" eaLnBrk="1" latinLnBrk="0" hangingPunct="1">
                        <a:defRPr kumimoji="1" sz="1950" b="1" kern="1200">
                          <a:solidFill>
                            <a:schemeClr val="lt1"/>
                          </a:solidFill>
                          <a:latin typeface="游ゴシック" panose="020F0502020204030204"/>
                        </a:defRPr>
                      </a:lvl5pPr>
                      <a:lvl6pPr marL="2476424" algn="l" defTabSz="990570" rtl="0" eaLnBrk="1" latinLnBrk="0" hangingPunct="1">
                        <a:defRPr kumimoji="1" sz="1950" b="1" kern="1200">
                          <a:solidFill>
                            <a:schemeClr val="lt1"/>
                          </a:solidFill>
                          <a:latin typeface="游ゴシック" panose="020F0502020204030204"/>
                        </a:defRPr>
                      </a:lvl6pPr>
                      <a:lvl7pPr marL="2971709" algn="l" defTabSz="990570" rtl="0" eaLnBrk="1" latinLnBrk="0" hangingPunct="1">
                        <a:defRPr kumimoji="1" sz="1950" b="1" kern="1200">
                          <a:solidFill>
                            <a:schemeClr val="lt1"/>
                          </a:solidFill>
                          <a:latin typeface="游ゴシック" panose="020F0502020204030204"/>
                        </a:defRPr>
                      </a:lvl7pPr>
                      <a:lvl8pPr marL="3466993" algn="l" defTabSz="990570" rtl="0" eaLnBrk="1" latinLnBrk="0" hangingPunct="1">
                        <a:defRPr kumimoji="1" sz="1950" b="1" kern="1200">
                          <a:solidFill>
                            <a:schemeClr val="lt1"/>
                          </a:solidFill>
                          <a:latin typeface="游ゴシック" panose="020F0502020204030204"/>
                        </a:defRPr>
                      </a:lvl8pPr>
                      <a:lvl9pPr marL="3962278" algn="l" defTabSz="990570" rtl="0" eaLnBrk="1" latinLnBrk="0" hangingPunct="1">
                        <a:defRPr kumimoji="1" sz="1950" b="1" kern="1200">
                          <a:solidFill>
                            <a:schemeClr val="lt1"/>
                          </a:solidFill>
                          <a:latin typeface="游ゴシック" panose="020F0502020204030204"/>
                        </a:defRPr>
                      </a:lvl9pPr>
                    </a:lstStyle>
                    <a:p>
                      <a:endParaRPr kumimoji="1" lang="ja-JP" altLang="en-US" sz="1800" dirty="0">
                        <a:solidFill>
                          <a:sysClr val="windowText" lastClr="000000"/>
                        </a:solidFill>
                        <a:latin typeface="メイリオ" panose="020B0604030504040204" pitchFamily="50" charset="-128"/>
                        <a:ea typeface="メイリオ" panose="020B0604030504040204" pitchFamily="50" charset="-128"/>
                      </a:endParaRP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hMerge="1">
                  <a:txBody>
                    <a:bodyPr/>
                    <a:lstStyle/>
                    <a:p>
                      <a:endParaRPr kumimoji="1" lang="ja-JP" altLang="en-US"/>
                    </a:p>
                  </a:txBody>
                  <a:tcPr/>
                </a:tc>
                <a:tc>
                  <a:txBody>
                    <a:bodyPr/>
                    <a:lstStyle>
                      <a:lvl1pPr marL="0" algn="l" defTabSz="990570" rtl="0" eaLnBrk="1" latinLnBrk="0" hangingPunct="1">
                        <a:defRPr kumimoji="1" sz="1950" b="1" kern="1200">
                          <a:solidFill>
                            <a:schemeClr val="lt1"/>
                          </a:solidFill>
                          <a:latin typeface="游ゴシック" panose="020F0502020204030204"/>
                        </a:defRPr>
                      </a:lvl1pPr>
                      <a:lvl2pPr marL="495285" algn="l" defTabSz="990570" rtl="0" eaLnBrk="1" latinLnBrk="0" hangingPunct="1">
                        <a:defRPr kumimoji="1" sz="1950" b="1" kern="1200">
                          <a:solidFill>
                            <a:schemeClr val="lt1"/>
                          </a:solidFill>
                          <a:latin typeface="游ゴシック" panose="020F0502020204030204"/>
                        </a:defRPr>
                      </a:lvl2pPr>
                      <a:lvl3pPr marL="990570" algn="l" defTabSz="990570" rtl="0" eaLnBrk="1" latinLnBrk="0" hangingPunct="1">
                        <a:defRPr kumimoji="1" sz="1950" b="1" kern="1200">
                          <a:solidFill>
                            <a:schemeClr val="lt1"/>
                          </a:solidFill>
                          <a:latin typeface="游ゴシック" panose="020F0502020204030204"/>
                        </a:defRPr>
                      </a:lvl3pPr>
                      <a:lvl4pPr marL="1485854" algn="l" defTabSz="990570" rtl="0" eaLnBrk="1" latinLnBrk="0" hangingPunct="1">
                        <a:defRPr kumimoji="1" sz="1950" b="1" kern="1200">
                          <a:solidFill>
                            <a:schemeClr val="lt1"/>
                          </a:solidFill>
                          <a:latin typeface="游ゴシック" panose="020F0502020204030204"/>
                        </a:defRPr>
                      </a:lvl4pPr>
                      <a:lvl5pPr marL="1981139" algn="l" defTabSz="990570" rtl="0" eaLnBrk="1" latinLnBrk="0" hangingPunct="1">
                        <a:defRPr kumimoji="1" sz="1950" b="1" kern="1200">
                          <a:solidFill>
                            <a:schemeClr val="lt1"/>
                          </a:solidFill>
                          <a:latin typeface="游ゴシック" panose="020F0502020204030204"/>
                        </a:defRPr>
                      </a:lvl5pPr>
                      <a:lvl6pPr marL="2476424" algn="l" defTabSz="990570" rtl="0" eaLnBrk="1" latinLnBrk="0" hangingPunct="1">
                        <a:defRPr kumimoji="1" sz="1950" b="1" kern="1200">
                          <a:solidFill>
                            <a:schemeClr val="lt1"/>
                          </a:solidFill>
                          <a:latin typeface="游ゴシック" panose="020F0502020204030204"/>
                        </a:defRPr>
                      </a:lvl6pPr>
                      <a:lvl7pPr marL="2971709" algn="l" defTabSz="990570" rtl="0" eaLnBrk="1" latinLnBrk="0" hangingPunct="1">
                        <a:defRPr kumimoji="1" sz="1950" b="1" kern="1200">
                          <a:solidFill>
                            <a:schemeClr val="lt1"/>
                          </a:solidFill>
                          <a:latin typeface="游ゴシック" panose="020F0502020204030204"/>
                        </a:defRPr>
                      </a:lvl7pPr>
                      <a:lvl8pPr marL="3466993" algn="l" defTabSz="990570" rtl="0" eaLnBrk="1" latinLnBrk="0" hangingPunct="1">
                        <a:defRPr kumimoji="1" sz="1950" b="1" kern="1200">
                          <a:solidFill>
                            <a:schemeClr val="lt1"/>
                          </a:solidFill>
                          <a:latin typeface="游ゴシック" panose="020F0502020204030204"/>
                        </a:defRPr>
                      </a:lvl8pPr>
                      <a:lvl9pPr marL="3962278" algn="l" defTabSz="990570" rtl="0" eaLnBrk="1" latinLnBrk="0" hangingPunct="1">
                        <a:defRPr kumimoji="1" sz="1950" b="1" kern="1200">
                          <a:solidFill>
                            <a:schemeClr val="lt1"/>
                          </a:solidFill>
                          <a:latin typeface="游ゴシック" panose="020F0502020204030204"/>
                        </a:defRPr>
                      </a:lvl9pPr>
                    </a:lstStyle>
                    <a:p>
                      <a:pPr algn="ctr"/>
                      <a:r>
                        <a:rPr kumimoji="1" lang="ja-JP" altLang="en-US" sz="1400" b="0" dirty="0">
                          <a:solidFill>
                            <a:sysClr val="windowText" lastClr="000000"/>
                          </a:solidFill>
                          <a:latin typeface="メイリオ" panose="020B0604030504040204" pitchFamily="50" charset="-128"/>
                          <a:ea typeface="メイリオ" panose="020B0604030504040204" pitchFamily="50" charset="-128"/>
                        </a:rPr>
                        <a:t>特定機能病院</a:t>
                      </a: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lvl1pPr marL="0" algn="l" defTabSz="990570" rtl="0" eaLnBrk="1" latinLnBrk="0" hangingPunct="1">
                        <a:defRPr kumimoji="1" sz="1950" b="1" kern="1200">
                          <a:solidFill>
                            <a:schemeClr val="lt1"/>
                          </a:solidFill>
                          <a:latin typeface="游ゴシック" panose="020F0502020204030204"/>
                        </a:defRPr>
                      </a:lvl1pPr>
                      <a:lvl2pPr marL="495285" algn="l" defTabSz="990570" rtl="0" eaLnBrk="1" latinLnBrk="0" hangingPunct="1">
                        <a:defRPr kumimoji="1" sz="1950" b="1" kern="1200">
                          <a:solidFill>
                            <a:schemeClr val="lt1"/>
                          </a:solidFill>
                          <a:latin typeface="游ゴシック" panose="020F0502020204030204"/>
                        </a:defRPr>
                      </a:lvl2pPr>
                      <a:lvl3pPr marL="990570" algn="l" defTabSz="990570" rtl="0" eaLnBrk="1" latinLnBrk="0" hangingPunct="1">
                        <a:defRPr kumimoji="1" sz="1950" b="1" kern="1200">
                          <a:solidFill>
                            <a:schemeClr val="lt1"/>
                          </a:solidFill>
                          <a:latin typeface="游ゴシック" panose="020F0502020204030204"/>
                        </a:defRPr>
                      </a:lvl3pPr>
                      <a:lvl4pPr marL="1485854" algn="l" defTabSz="990570" rtl="0" eaLnBrk="1" latinLnBrk="0" hangingPunct="1">
                        <a:defRPr kumimoji="1" sz="1950" b="1" kern="1200">
                          <a:solidFill>
                            <a:schemeClr val="lt1"/>
                          </a:solidFill>
                          <a:latin typeface="游ゴシック" panose="020F0502020204030204"/>
                        </a:defRPr>
                      </a:lvl4pPr>
                      <a:lvl5pPr marL="1981139" algn="l" defTabSz="990570" rtl="0" eaLnBrk="1" latinLnBrk="0" hangingPunct="1">
                        <a:defRPr kumimoji="1" sz="1950" b="1" kern="1200">
                          <a:solidFill>
                            <a:schemeClr val="lt1"/>
                          </a:solidFill>
                          <a:latin typeface="游ゴシック" panose="020F0502020204030204"/>
                        </a:defRPr>
                      </a:lvl5pPr>
                      <a:lvl6pPr marL="2476424" algn="l" defTabSz="990570" rtl="0" eaLnBrk="1" latinLnBrk="0" hangingPunct="1">
                        <a:defRPr kumimoji="1" sz="1950" b="1" kern="1200">
                          <a:solidFill>
                            <a:schemeClr val="lt1"/>
                          </a:solidFill>
                          <a:latin typeface="游ゴシック" panose="020F0502020204030204"/>
                        </a:defRPr>
                      </a:lvl6pPr>
                      <a:lvl7pPr marL="2971709" algn="l" defTabSz="990570" rtl="0" eaLnBrk="1" latinLnBrk="0" hangingPunct="1">
                        <a:defRPr kumimoji="1" sz="1950" b="1" kern="1200">
                          <a:solidFill>
                            <a:schemeClr val="lt1"/>
                          </a:solidFill>
                          <a:latin typeface="游ゴシック" panose="020F0502020204030204"/>
                        </a:defRPr>
                      </a:lvl7pPr>
                      <a:lvl8pPr marL="3466993" algn="l" defTabSz="990570" rtl="0" eaLnBrk="1" latinLnBrk="0" hangingPunct="1">
                        <a:defRPr kumimoji="1" sz="1950" b="1" kern="1200">
                          <a:solidFill>
                            <a:schemeClr val="lt1"/>
                          </a:solidFill>
                          <a:latin typeface="游ゴシック" panose="020F0502020204030204"/>
                        </a:defRPr>
                      </a:lvl8pPr>
                      <a:lvl9pPr marL="3962278" algn="l" defTabSz="990570" rtl="0" eaLnBrk="1" latinLnBrk="0" hangingPunct="1">
                        <a:defRPr kumimoji="1" sz="1950" b="1" kern="1200">
                          <a:solidFill>
                            <a:schemeClr val="lt1"/>
                          </a:solidFill>
                          <a:latin typeface="游ゴシック" panose="020F0502020204030204"/>
                        </a:defRPr>
                      </a:lvl9pPr>
                    </a:lstStyle>
                    <a:p>
                      <a:pPr algn="ctr"/>
                      <a:r>
                        <a:rPr kumimoji="1" lang="ja-JP" altLang="en-US" sz="1400" b="0" dirty="0">
                          <a:solidFill>
                            <a:sysClr val="windowText" lastClr="000000"/>
                          </a:solidFill>
                          <a:latin typeface="メイリオ" panose="020B0604030504040204" pitchFamily="50" charset="-128"/>
                          <a:ea typeface="メイリオ" panose="020B0604030504040204" pitchFamily="50" charset="-128"/>
                        </a:rPr>
                        <a:t>地域医療支援病院</a:t>
                      </a:r>
                      <a:endParaRPr kumimoji="1" lang="en-US" altLang="ja-JP" sz="1400" b="0" dirty="0">
                        <a:solidFill>
                          <a:sysClr val="windowText" lastClr="000000"/>
                        </a:solidFill>
                        <a:latin typeface="メイリオ" panose="020B0604030504040204" pitchFamily="50" charset="-128"/>
                        <a:ea typeface="メイリオ" panose="020B0604030504040204" pitchFamily="50" charset="-128"/>
                      </a:endParaRPr>
                    </a:p>
                    <a:p>
                      <a:pPr algn="ctr"/>
                      <a:r>
                        <a:rPr kumimoji="1" lang="ja-JP" altLang="en-US" sz="1050" b="0" dirty="0">
                          <a:solidFill>
                            <a:sysClr val="windowText" lastClr="000000"/>
                          </a:solidFill>
                          <a:latin typeface="メイリオ" panose="020B0604030504040204" pitchFamily="50" charset="-128"/>
                          <a:ea typeface="メイリオ" panose="020B0604030504040204" pitchFamily="50" charset="-128"/>
                        </a:rPr>
                        <a:t>（一般病床</a:t>
                      </a:r>
                      <a:r>
                        <a:rPr kumimoji="1" lang="en-US" altLang="ja-JP" sz="1050" b="0" dirty="0">
                          <a:solidFill>
                            <a:sysClr val="windowText" lastClr="000000"/>
                          </a:solidFill>
                          <a:latin typeface="メイリオ" panose="020B0604030504040204" pitchFamily="50" charset="-128"/>
                          <a:ea typeface="メイリオ" panose="020B0604030504040204" pitchFamily="50" charset="-128"/>
                        </a:rPr>
                        <a:t>200</a:t>
                      </a:r>
                      <a:r>
                        <a:rPr kumimoji="1" lang="ja-JP" altLang="en-US" sz="1050" b="0" dirty="0">
                          <a:solidFill>
                            <a:sysClr val="windowText" lastClr="000000"/>
                          </a:solidFill>
                          <a:latin typeface="メイリオ" panose="020B0604030504040204" pitchFamily="50" charset="-128"/>
                          <a:ea typeface="メイリオ" panose="020B0604030504040204" pitchFamily="50" charset="-128"/>
                        </a:rPr>
                        <a:t>床未満を除く）</a:t>
                      </a:r>
                      <a:endParaRPr kumimoji="1" lang="en-US" altLang="ja-JP" sz="1050" b="0" dirty="0">
                        <a:solidFill>
                          <a:sysClr val="windowText" lastClr="000000"/>
                        </a:solidFill>
                        <a:latin typeface="メイリオ" panose="020B0604030504040204" pitchFamily="50" charset="-128"/>
                        <a:ea typeface="メイリオ" panose="020B0604030504040204" pitchFamily="50" charset="-128"/>
                      </a:endParaRP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lvl1pPr marL="0" algn="l" defTabSz="990570" rtl="0" eaLnBrk="1" latinLnBrk="0" hangingPunct="1">
                        <a:defRPr kumimoji="1" sz="1950" b="1" kern="1200">
                          <a:solidFill>
                            <a:schemeClr val="lt1"/>
                          </a:solidFill>
                          <a:latin typeface="游ゴシック" panose="020F0502020204030204"/>
                        </a:defRPr>
                      </a:lvl1pPr>
                      <a:lvl2pPr marL="495285" algn="l" defTabSz="990570" rtl="0" eaLnBrk="1" latinLnBrk="0" hangingPunct="1">
                        <a:defRPr kumimoji="1" sz="1950" b="1" kern="1200">
                          <a:solidFill>
                            <a:schemeClr val="lt1"/>
                          </a:solidFill>
                          <a:latin typeface="游ゴシック" panose="020F0502020204030204"/>
                        </a:defRPr>
                      </a:lvl2pPr>
                      <a:lvl3pPr marL="990570" algn="l" defTabSz="990570" rtl="0" eaLnBrk="1" latinLnBrk="0" hangingPunct="1">
                        <a:defRPr kumimoji="1" sz="1950" b="1" kern="1200">
                          <a:solidFill>
                            <a:schemeClr val="lt1"/>
                          </a:solidFill>
                          <a:latin typeface="游ゴシック" panose="020F0502020204030204"/>
                        </a:defRPr>
                      </a:lvl3pPr>
                      <a:lvl4pPr marL="1485854" algn="l" defTabSz="990570" rtl="0" eaLnBrk="1" latinLnBrk="0" hangingPunct="1">
                        <a:defRPr kumimoji="1" sz="1950" b="1" kern="1200">
                          <a:solidFill>
                            <a:schemeClr val="lt1"/>
                          </a:solidFill>
                          <a:latin typeface="游ゴシック" panose="020F0502020204030204"/>
                        </a:defRPr>
                      </a:lvl4pPr>
                      <a:lvl5pPr marL="1981139" algn="l" defTabSz="990570" rtl="0" eaLnBrk="1" latinLnBrk="0" hangingPunct="1">
                        <a:defRPr kumimoji="1" sz="1950" b="1" kern="1200">
                          <a:solidFill>
                            <a:schemeClr val="lt1"/>
                          </a:solidFill>
                          <a:latin typeface="游ゴシック" panose="020F0502020204030204"/>
                        </a:defRPr>
                      </a:lvl5pPr>
                      <a:lvl6pPr marL="2476424" algn="l" defTabSz="990570" rtl="0" eaLnBrk="1" latinLnBrk="0" hangingPunct="1">
                        <a:defRPr kumimoji="1" sz="1950" b="1" kern="1200">
                          <a:solidFill>
                            <a:schemeClr val="lt1"/>
                          </a:solidFill>
                          <a:latin typeface="游ゴシック" panose="020F0502020204030204"/>
                        </a:defRPr>
                      </a:lvl6pPr>
                      <a:lvl7pPr marL="2971709" algn="l" defTabSz="990570" rtl="0" eaLnBrk="1" latinLnBrk="0" hangingPunct="1">
                        <a:defRPr kumimoji="1" sz="1950" b="1" kern="1200">
                          <a:solidFill>
                            <a:schemeClr val="lt1"/>
                          </a:solidFill>
                          <a:latin typeface="游ゴシック" panose="020F0502020204030204"/>
                        </a:defRPr>
                      </a:lvl7pPr>
                      <a:lvl8pPr marL="3466993" algn="l" defTabSz="990570" rtl="0" eaLnBrk="1" latinLnBrk="0" hangingPunct="1">
                        <a:defRPr kumimoji="1" sz="1950" b="1" kern="1200">
                          <a:solidFill>
                            <a:schemeClr val="lt1"/>
                          </a:solidFill>
                          <a:latin typeface="游ゴシック" panose="020F0502020204030204"/>
                        </a:defRPr>
                      </a:lvl8pPr>
                      <a:lvl9pPr marL="3962278" algn="l" defTabSz="990570" rtl="0" eaLnBrk="1" latinLnBrk="0" hangingPunct="1">
                        <a:defRPr kumimoji="1" sz="1950" b="1" kern="1200">
                          <a:solidFill>
                            <a:schemeClr val="lt1"/>
                          </a:solidFill>
                          <a:latin typeface="游ゴシック" panose="020F0502020204030204"/>
                        </a:defRPr>
                      </a:lvl9pPr>
                    </a:lstStyle>
                    <a:p>
                      <a:pPr algn="ctr"/>
                      <a:r>
                        <a:rPr kumimoji="1" lang="ja-JP" altLang="en-US" sz="1400" b="1" u="sng" dirty="0">
                          <a:solidFill>
                            <a:srgbClr val="0070C0"/>
                          </a:solidFill>
                          <a:latin typeface="メイリオ" panose="020B0604030504040204" pitchFamily="50" charset="-128"/>
                          <a:ea typeface="メイリオ" panose="020B0604030504040204" pitchFamily="50" charset="-128"/>
                        </a:rPr>
                        <a:t>紹介受診重点医療機関</a:t>
                      </a:r>
                      <a:endParaRPr kumimoji="1" lang="en-US" altLang="ja-JP" sz="1200" b="1" u="sng" dirty="0">
                        <a:solidFill>
                          <a:srgbClr val="0070C0"/>
                        </a:solidFill>
                        <a:latin typeface="メイリオ" panose="020B0604030504040204" pitchFamily="50" charset="-128"/>
                        <a:ea typeface="メイリオ" panose="020B0604030504040204" pitchFamily="50" charset="-128"/>
                      </a:endParaRPr>
                    </a:p>
                    <a:p>
                      <a:pPr algn="ctr"/>
                      <a:r>
                        <a:rPr kumimoji="1" lang="ja-JP" altLang="en-US" sz="1050" b="1" u="sng" dirty="0">
                          <a:solidFill>
                            <a:srgbClr val="0070C0"/>
                          </a:solidFill>
                          <a:latin typeface="メイリオ" panose="020B0604030504040204" pitchFamily="50" charset="-128"/>
                          <a:ea typeface="メイリオ" panose="020B0604030504040204" pitchFamily="50" charset="-128"/>
                        </a:rPr>
                        <a:t>（一般病床</a:t>
                      </a:r>
                      <a:r>
                        <a:rPr kumimoji="1" lang="en-US" altLang="ja-JP" sz="1050" b="1" u="sng" dirty="0">
                          <a:solidFill>
                            <a:srgbClr val="0070C0"/>
                          </a:solidFill>
                          <a:latin typeface="メイリオ" panose="020B0604030504040204" pitchFamily="50" charset="-128"/>
                          <a:ea typeface="メイリオ" panose="020B0604030504040204" pitchFamily="50" charset="-128"/>
                        </a:rPr>
                        <a:t>200</a:t>
                      </a:r>
                      <a:r>
                        <a:rPr kumimoji="1" lang="ja-JP" altLang="en-US" sz="1050" b="1" u="sng" dirty="0">
                          <a:solidFill>
                            <a:srgbClr val="0070C0"/>
                          </a:solidFill>
                          <a:latin typeface="メイリオ" panose="020B0604030504040204" pitchFamily="50" charset="-128"/>
                          <a:ea typeface="メイリオ" panose="020B0604030504040204" pitchFamily="50" charset="-128"/>
                        </a:rPr>
                        <a:t>床未満を除く）</a:t>
                      </a:r>
                      <a:endParaRPr kumimoji="1" lang="en-US" altLang="ja-JP" sz="1050" b="1" u="sng" dirty="0">
                        <a:solidFill>
                          <a:srgbClr val="0070C0"/>
                        </a:solidFill>
                        <a:latin typeface="メイリオ" panose="020B0604030504040204" pitchFamily="50" charset="-128"/>
                        <a:ea typeface="メイリオ" panose="020B0604030504040204" pitchFamily="50" charset="-128"/>
                      </a:endParaRP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lvl1pPr marL="0" algn="l" defTabSz="990570" rtl="0" eaLnBrk="1" latinLnBrk="0" hangingPunct="1">
                        <a:defRPr kumimoji="1" sz="1950" b="1" kern="1200">
                          <a:solidFill>
                            <a:schemeClr val="lt1"/>
                          </a:solidFill>
                          <a:latin typeface="游ゴシック" panose="020F0502020204030204"/>
                        </a:defRPr>
                      </a:lvl1pPr>
                      <a:lvl2pPr marL="495285" algn="l" defTabSz="990570" rtl="0" eaLnBrk="1" latinLnBrk="0" hangingPunct="1">
                        <a:defRPr kumimoji="1" sz="1950" b="1" kern="1200">
                          <a:solidFill>
                            <a:schemeClr val="lt1"/>
                          </a:solidFill>
                          <a:latin typeface="游ゴシック" panose="020F0502020204030204"/>
                        </a:defRPr>
                      </a:lvl2pPr>
                      <a:lvl3pPr marL="990570" algn="l" defTabSz="990570" rtl="0" eaLnBrk="1" latinLnBrk="0" hangingPunct="1">
                        <a:defRPr kumimoji="1" sz="1950" b="1" kern="1200">
                          <a:solidFill>
                            <a:schemeClr val="lt1"/>
                          </a:solidFill>
                          <a:latin typeface="游ゴシック" panose="020F0502020204030204"/>
                        </a:defRPr>
                      </a:lvl3pPr>
                      <a:lvl4pPr marL="1485854" algn="l" defTabSz="990570" rtl="0" eaLnBrk="1" latinLnBrk="0" hangingPunct="1">
                        <a:defRPr kumimoji="1" sz="1950" b="1" kern="1200">
                          <a:solidFill>
                            <a:schemeClr val="lt1"/>
                          </a:solidFill>
                          <a:latin typeface="游ゴシック" panose="020F0502020204030204"/>
                        </a:defRPr>
                      </a:lvl4pPr>
                      <a:lvl5pPr marL="1981139" algn="l" defTabSz="990570" rtl="0" eaLnBrk="1" latinLnBrk="0" hangingPunct="1">
                        <a:defRPr kumimoji="1" sz="1950" b="1" kern="1200">
                          <a:solidFill>
                            <a:schemeClr val="lt1"/>
                          </a:solidFill>
                          <a:latin typeface="游ゴシック" panose="020F0502020204030204"/>
                        </a:defRPr>
                      </a:lvl5pPr>
                      <a:lvl6pPr marL="2476424" algn="l" defTabSz="990570" rtl="0" eaLnBrk="1" latinLnBrk="0" hangingPunct="1">
                        <a:defRPr kumimoji="1" sz="1950" b="1" kern="1200">
                          <a:solidFill>
                            <a:schemeClr val="lt1"/>
                          </a:solidFill>
                          <a:latin typeface="游ゴシック" panose="020F0502020204030204"/>
                        </a:defRPr>
                      </a:lvl6pPr>
                      <a:lvl7pPr marL="2971709" algn="l" defTabSz="990570" rtl="0" eaLnBrk="1" latinLnBrk="0" hangingPunct="1">
                        <a:defRPr kumimoji="1" sz="1950" b="1" kern="1200">
                          <a:solidFill>
                            <a:schemeClr val="lt1"/>
                          </a:solidFill>
                          <a:latin typeface="游ゴシック" panose="020F0502020204030204"/>
                        </a:defRPr>
                      </a:lvl7pPr>
                      <a:lvl8pPr marL="3466993" algn="l" defTabSz="990570" rtl="0" eaLnBrk="1" latinLnBrk="0" hangingPunct="1">
                        <a:defRPr kumimoji="1" sz="1950" b="1" kern="1200">
                          <a:solidFill>
                            <a:schemeClr val="lt1"/>
                          </a:solidFill>
                          <a:latin typeface="游ゴシック" panose="020F0502020204030204"/>
                        </a:defRPr>
                      </a:lvl8pPr>
                      <a:lvl9pPr marL="3962278" algn="l" defTabSz="990570" rtl="0" eaLnBrk="1" latinLnBrk="0" hangingPunct="1">
                        <a:defRPr kumimoji="1" sz="1950" b="1" kern="1200">
                          <a:solidFill>
                            <a:schemeClr val="lt1"/>
                          </a:solidFill>
                          <a:latin typeface="游ゴシック" panose="020F0502020204030204"/>
                        </a:defRPr>
                      </a:lvl9pPr>
                    </a:lstStyle>
                    <a:p>
                      <a:pPr algn="ctr"/>
                      <a:r>
                        <a:rPr kumimoji="1" lang="ja-JP" altLang="en-US" sz="1400" b="0" dirty="0">
                          <a:solidFill>
                            <a:sysClr val="windowText" lastClr="000000"/>
                          </a:solidFill>
                          <a:latin typeface="メイリオ" panose="020B0604030504040204" pitchFamily="50" charset="-128"/>
                          <a:ea typeface="メイリオ" panose="020B0604030504040204" pitchFamily="50" charset="-128"/>
                        </a:rPr>
                        <a:t>許可病床</a:t>
                      </a:r>
                      <a:r>
                        <a:rPr kumimoji="1" lang="en-US" altLang="ja-JP" sz="1400" b="0" dirty="0">
                          <a:solidFill>
                            <a:sysClr val="windowText" lastClr="000000"/>
                          </a:solidFill>
                          <a:latin typeface="メイリオ" panose="020B0604030504040204" pitchFamily="50" charset="-128"/>
                          <a:ea typeface="メイリオ" panose="020B0604030504040204" pitchFamily="50" charset="-128"/>
                        </a:rPr>
                        <a:t>400</a:t>
                      </a:r>
                      <a:r>
                        <a:rPr kumimoji="1" lang="ja-JP" altLang="en-US" sz="1400" b="0" dirty="0">
                          <a:solidFill>
                            <a:sysClr val="windowText" lastClr="000000"/>
                          </a:solidFill>
                          <a:latin typeface="メイリオ" panose="020B0604030504040204" pitchFamily="50" charset="-128"/>
                          <a:ea typeface="メイリオ" panose="020B0604030504040204" pitchFamily="50" charset="-128"/>
                        </a:rPr>
                        <a:t>床以上</a:t>
                      </a:r>
                      <a:endParaRPr kumimoji="1" lang="en-US" altLang="ja-JP" sz="1400" b="0" dirty="0">
                        <a:solidFill>
                          <a:sysClr val="windowText" lastClr="000000"/>
                        </a:solidFill>
                        <a:latin typeface="メイリオ" panose="020B0604030504040204" pitchFamily="50" charset="-128"/>
                        <a:ea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（一般病床</a:t>
                      </a:r>
                      <a:r>
                        <a:rPr kumimoji="1" lang="en-US" altLang="ja-JP" sz="105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200</a:t>
                      </a:r>
                      <a:r>
                        <a:rPr kumimoji="1" lang="ja-JP" altLang="en-US" sz="105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床未満を除く）</a:t>
                      </a:r>
                      <a:endParaRPr kumimoji="1" lang="en-US" altLang="ja-JP" sz="105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endParaRP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E9E"/>
                    </a:solidFill>
                  </a:tcPr>
                </a:tc>
                <a:extLst>
                  <a:ext uri="{0D108BD9-81ED-4DB2-BD59-A6C34878D82A}">
                    <a16:rowId xmlns:a16="http://schemas.microsoft.com/office/drawing/2014/main" val="2244636694"/>
                  </a:ext>
                </a:extLst>
              </a:tr>
              <a:tr h="499938">
                <a:tc gridSpan="2">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r>
                        <a:rPr kumimoji="1" lang="ja-JP" altLang="en-US" sz="1200" dirty="0">
                          <a:latin typeface="メイリオ" panose="020B0604030504040204" pitchFamily="50" charset="-128"/>
                          <a:ea typeface="メイリオ" panose="020B0604030504040204" pitchFamily="50" charset="-128"/>
                        </a:rPr>
                        <a:t>減算規定の基準</a:t>
                      </a: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gridSpan="3">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pPr marL="0" indent="0" algn="ctr">
                        <a:buFont typeface="Arial" panose="020B0604020202020204" pitchFamily="34" charset="0"/>
                        <a:buNone/>
                      </a:pPr>
                      <a:r>
                        <a:rPr kumimoji="1" lang="ja-JP" altLang="en-US" sz="1200" b="1" u="sng" dirty="0">
                          <a:solidFill>
                            <a:srgbClr val="0070C0"/>
                          </a:solidFill>
                          <a:latin typeface="メイリオ" panose="020B0604030504040204" pitchFamily="50" charset="-128"/>
                          <a:ea typeface="メイリオ" panose="020B0604030504040204" pitchFamily="50" charset="-128"/>
                        </a:rPr>
                        <a:t>紹介割合</a:t>
                      </a:r>
                      <a:r>
                        <a:rPr kumimoji="1" lang="en-US" altLang="ja-JP" sz="1200" u="none" dirty="0">
                          <a:solidFill>
                            <a:schemeClr val="tx1"/>
                          </a:solidFill>
                          <a:latin typeface="メイリオ" panose="020B0604030504040204" pitchFamily="50" charset="-128"/>
                          <a:ea typeface="メイリオ" panose="020B0604030504040204" pitchFamily="50" charset="-128"/>
                        </a:rPr>
                        <a:t>50%</a:t>
                      </a:r>
                      <a:r>
                        <a:rPr kumimoji="1" lang="ja-JP" altLang="en-US" sz="1200" u="none" dirty="0">
                          <a:solidFill>
                            <a:schemeClr val="tx1"/>
                          </a:solidFill>
                          <a:latin typeface="メイリオ" panose="020B0604030504040204" pitchFamily="50" charset="-128"/>
                          <a:ea typeface="メイリオ" panose="020B0604030504040204" pitchFamily="50" charset="-128"/>
                        </a:rPr>
                        <a:t>未満　</a:t>
                      </a:r>
                      <a:r>
                        <a:rPr kumimoji="1" lang="ja-JP" altLang="en-US" sz="1200" b="1" u="sng" dirty="0">
                          <a:solidFill>
                            <a:srgbClr val="0070C0"/>
                          </a:solidFill>
                          <a:latin typeface="メイリオ" panose="020B0604030504040204" pitchFamily="50" charset="-128"/>
                          <a:ea typeface="メイリオ" panose="020B0604030504040204" pitchFamily="50" charset="-128"/>
                        </a:rPr>
                        <a:t>又は</a:t>
                      </a:r>
                      <a:endParaRPr kumimoji="1" lang="en-US" altLang="ja-JP" sz="1200" b="1" u="sng" dirty="0">
                        <a:solidFill>
                          <a:srgbClr val="0070C0"/>
                        </a:solidFill>
                        <a:latin typeface="メイリオ" panose="020B0604030504040204" pitchFamily="50" charset="-128"/>
                        <a:ea typeface="メイリオ" panose="020B0604030504040204" pitchFamily="50" charset="-128"/>
                      </a:endParaRPr>
                    </a:p>
                    <a:p>
                      <a:pPr algn="ctr"/>
                      <a:r>
                        <a:rPr kumimoji="1" lang="ja-JP" altLang="en-US" sz="1200" b="1" u="sng" dirty="0">
                          <a:solidFill>
                            <a:srgbClr val="0070C0"/>
                          </a:solidFill>
                          <a:latin typeface="メイリオ" panose="020B0604030504040204" pitchFamily="50" charset="-128"/>
                          <a:ea typeface="メイリオ" panose="020B0604030504040204" pitchFamily="50" charset="-128"/>
                        </a:rPr>
                        <a:t>逆紹介割合</a:t>
                      </a:r>
                      <a:r>
                        <a:rPr kumimoji="1" lang="en-US" altLang="ja-JP" sz="1200" b="1" u="sng" dirty="0">
                          <a:solidFill>
                            <a:srgbClr val="0070C0"/>
                          </a:solidFill>
                          <a:latin typeface="メイリオ" panose="020B0604030504040204" pitchFamily="50" charset="-128"/>
                          <a:ea typeface="メイリオ" panose="020B0604030504040204" pitchFamily="50" charset="-128"/>
                        </a:rPr>
                        <a:t>30‰</a:t>
                      </a:r>
                      <a:r>
                        <a:rPr kumimoji="1" lang="ja-JP" altLang="en-US" sz="1200" b="1" u="sng" dirty="0">
                          <a:solidFill>
                            <a:srgbClr val="0070C0"/>
                          </a:solidFill>
                          <a:latin typeface="メイリオ" panose="020B0604030504040204" pitchFamily="50" charset="-128"/>
                          <a:ea typeface="メイリオ" panose="020B0604030504040204" pitchFamily="50" charset="-128"/>
                        </a:rPr>
                        <a:t>未満</a:t>
                      </a:r>
                    </a:p>
                  </a:txBody>
                  <a:tcPr anchor="ct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pPr marL="0" indent="0" algn="ctr">
                        <a:buFont typeface="Arial" panose="020B0604020202020204" pitchFamily="34" charset="0"/>
                        <a:buNone/>
                      </a:pPr>
                      <a:r>
                        <a:rPr kumimoji="1" lang="ja-JP" altLang="en-US" sz="1200" b="1" u="sng" dirty="0">
                          <a:solidFill>
                            <a:srgbClr val="0070C0"/>
                          </a:solidFill>
                          <a:latin typeface="メイリオ" panose="020B0604030504040204" pitchFamily="50" charset="-128"/>
                          <a:ea typeface="メイリオ" panose="020B0604030504040204" pitchFamily="50" charset="-128"/>
                        </a:rPr>
                        <a:t>紹介割合</a:t>
                      </a:r>
                      <a:r>
                        <a:rPr kumimoji="1" lang="en-US" altLang="ja-JP" sz="1200" u="none" dirty="0">
                          <a:solidFill>
                            <a:schemeClr val="tx1"/>
                          </a:solidFill>
                          <a:latin typeface="メイリオ" panose="020B0604030504040204" pitchFamily="50" charset="-128"/>
                          <a:ea typeface="メイリオ" panose="020B0604030504040204" pitchFamily="50" charset="-128"/>
                        </a:rPr>
                        <a:t>40%</a:t>
                      </a:r>
                      <a:r>
                        <a:rPr kumimoji="1" lang="ja-JP" altLang="en-US" sz="1200" u="none" dirty="0">
                          <a:solidFill>
                            <a:schemeClr val="tx1"/>
                          </a:solidFill>
                          <a:latin typeface="メイリオ" panose="020B0604030504040204" pitchFamily="50" charset="-128"/>
                          <a:ea typeface="メイリオ" panose="020B0604030504040204" pitchFamily="50" charset="-128"/>
                        </a:rPr>
                        <a:t>未満　</a:t>
                      </a:r>
                      <a:r>
                        <a:rPr kumimoji="1" lang="ja-JP" altLang="en-US" sz="1200" b="1" u="sng" dirty="0">
                          <a:solidFill>
                            <a:srgbClr val="0070C0"/>
                          </a:solidFill>
                          <a:latin typeface="メイリオ" panose="020B0604030504040204" pitchFamily="50" charset="-128"/>
                          <a:ea typeface="メイリオ" panose="020B0604030504040204" pitchFamily="50" charset="-128"/>
                        </a:rPr>
                        <a:t>又は</a:t>
                      </a:r>
                      <a:endParaRPr kumimoji="1" lang="en-US" altLang="ja-JP" sz="1200" b="1" u="sng" dirty="0">
                        <a:solidFill>
                          <a:srgbClr val="0070C0"/>
                        </a:solidFill>
                        <a:latin typeface="メイリオ" panose="020B0604030504040204" pitchFamily="50" charset="-128"/>
                        <a:ea typeface="メイリオ" panose="020B0604030504040204" pitchFamily="50" charset="-128"/>
                      </a:endParaRPr>
                    </a:p>
                    <a:p>
                      <a:pPr algn="ctr"/>
                      <a:r>
                        <a:rPr kumimoji="1" lang="ja-JP" altLang="en-US" sz="1200" b="1" u="sng" dirty="0">
                          <a:solidFill>
                            <a:srgbClr val="0070C0"/>
                          </a:solidFill>
                          <a:latin typeface="メイリオ" panose="020B0604030504040204" pitchFamily="50" charset="-128"/>
                          <a:ea typeface="メイリオ" panose="020B0604030504040204" pitchFamily="50" charset="-128"/>
                        </a:rPr>
                        <a:t>逆紹介割合</a:t>
                      </a:r>
                      <a:r>
                        <a:rPr kumimoji="1" lang="en-US" altLang="ja-JP" sz="1200" b="1" u="sng" dirty="0">
                          <a:solidFill>
                            <a:srgbClr val="0070C0"/>
                          </a:solidFill>
                          <a:latin typeface="メイリオ" panose="020B0604030504040204" pitchFamily="50" charset="-128"/>
                          <a:ea typeface="メイリオ" panose="020B0604030504040204" pitchFamily="50" charset="-128"/>
                        </a:rPr>
                        <a:t>20‰</a:t>
                      </a:r>
                      <a:r>
                        <a:rPr kumimoji="1" lang="ja-JP" altLang="en-US" sz="1200" b="1" u="sng" dirty="0">
                          <a:solidFill>
                            <a:srgbClr val="0070C0"/>
                          </a:solidFill>
                          <a:latin typeface="メイリオ" panose="020B0604030504040204" pitchFamily="50" charset="-128"/>
                          <a:ea typeface="メイリオ" panose="020B0604030504040204" pitchFamily="50" charset="-128"/>
                        </a:rPr>
                        <a:t>未満</a:t>
                      </a:r>
                    </a:p>
                  </a:txBody>
                  <a:tcPr anchor="ct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58461702"/>
                  </a:ext>
                </a:extLst>
              </a:tr>
              <a:tr h="347171">
                <a:tc gridSpan="2">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r>
                        <a:rPr lang="ja-JP" altLang="ja-JP"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紹介</a:t>
                      </a:r>
                      <a:r>
                        <a:rPr lang="ja-JP" altLang="en-US"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割合</a:t>
                      </a:r>
                      <a:r>
                        <a:rPr lang="ja-JP" altLang="en-US" sz="1200" u="none" dirty="0">
                          <a:solidFill>
                            <a:schemeClr val="tx1"/>
                          </a:solidFill>
                          <a:effectLst/>
                          <a:latin typeface="メイリオ" panose="020B0604030504040204" pitchFamily="50" charset="-128"/>
                          <a:ea typeface="メイリオ" panose="020B0604030504040204" pitchFamily="50" charset="-128"/>
                          <a:cs typeface="Times New Roman" panose="02020603050405020304" pitchFamily="18" charset="0"/>
                        </a:rPr>
                        <a:t>（</a:t>
                      </a:r>
                      <a:r>
                        <a:rPr lang="en-US" altLang="ja-JP" sz="1200" dirty="0">
                          <a:solidFill>
                            <a:schemeClr val="tx1"/>
                          </a:solidFill>
                          <a:effectLst/>
                          <a:latin typeface="メイリオ" panose="020B0604030504040204" pitchFamily="50" charset="-128"/>
                          <a:ea typeface="メイリオ" panose="020B0604030504040204" pitchFamily="50" charset="-128"/>
                          <a:cs typeface="Times New Roman" panose="02020603050405020304" pitchFamily="18" charset="0"/>
                        </a:rPr>
                        <a:t>%</a:t>
                      </a:r>
                      <a:r>
                        <a:rPr lang="ja-JP" altLang="en-US" sz="1200" dirty="0">
                          <a:solidFill>
                            <a:schemeClr val="tx1"/>
                          </a:solidFill>
                          <a:effectLst/>
                          <a:latin typeface="メイリオ" panose="020B0604030504040204" pitchFamily="50" charset="-128"/>
                          <a:ea typeface="メイリオ" panose="020B0604030504040204" pitchFamily="50" charset="-128"/>
                          <a:cs typeface="Times New Roman" panose="02020603050405020304" pitchFamily="18" charset="0"/>
                        </a:rPr>
                        <a:t>）</a:t>
                      </a:r>
                      <a:endParaRPr kumimoji="1" lang="ja-JP" altLang="en-US" sz="1200" dirty="0">
                        <a:solidFill>
                          <a:schemeClr val="tx1"/>
                        </a:solidFill>
                        <a:latin typeface="メイリオ" panose="020B0604030504040204" pitchFamily="50" charset="-128"/>
                        <a:ea typeface="メイリオ" panose="020B0604030504040204" pitchFamily="50" charset="-128"/>
                      </a:endParaRP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hMerge="1">
                  <a:txBody>
                    <a:bodyPr/>
                    <a:lstStyle/>
                    <a:p>
                      <a:endParaRPr kumimoji="1" lang="ja-JP" altLang="en-US"/>
                    </a:p>
                  </a:txBody>
                  <a:tcPr/>
                </a:tc>
                <a:tc gridSpan="4">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pPr marL="0" indent="0" algn="ctr">
                        <a:spcAft>
                          <a:spcPts val="0"/>
                        </a:spcAft>
                        <a:buFont typeface="Arial" panose="020B0604020202020204" pitchFamily="34" charset="0"/>
                        <a:buNone/>
                      </a:pPr>
                      <a:r>
                        <a:rPr lang="zh-CN" altLang="en-US" sz="1200" dirty="0">
                          <a:effectLst/>
                          <a:latin typeface="メイリオ" panose="020B0604030504040204" pitchFamily="50" charset="-128"/>
                          <a:ea typeface="メイリオ" panose="020B0604030504040204" pitchFamily="50" charset="-128"/>
                          <a:cs typeface="Times New Roman" panose="02020603050405020304" pitchFamily="18" charset="0"/>
                        </a:rPr>
                        <a:t>（紹介患者数＋救急</a:t>
                      </a:r>
                      <a:r>
                        <a:rPr lang="ja-JP" altLang="en-US" sz="1200" dirty="0">
                          <a:effectLst/>
                          <a:latin typeface="メイリオ" panose="020B0604030504040204" pitchFamily="50" charset="-128"/>
                          <a:ea typeface="メイリオ" panose="020B0604030504040204" pitchFamily="50" charset="-128"/>
                          <a:cs typeface="Times New Roman" panose="02020603050405020304" pitchFamily="18" charset="0"/>
                        </a:rPr>
                        <a:t>患</a:t>
                      </a:r>
                      <a:r>
                        <a:rPr lang="zh-CN" altLang="en-US" sz="1200" dirty="0">
                          <a:effectLst/>
                          <a:latin typeface="メイリオ" panose="020B0604030504040204" pitchFamily="50" charset="-128"/>
                          <a:ea typeface="メイリオ" panose="020B0604030504040204" pitchFamily="50" charset="-128"/>
                          <a:cs typeface="Times New Roman" panose="02020603050405020304" pitchFamily="18" charset="0"/>
                        </a:rPr>
                        <a:t>者数）／初診患者数</a:t>
                      </a:r>
                      <a:r>
                        <a:rPr lang="ja-JP" altLang="en-US" sz="1200" baseline="0" dirty="0">
                          <a:effectLst/>
                          <a:latin typeface="メイリオ" panose="020B0604030504040204" pitchFamily="50" charset="-128"/>
                          <a:ea typeface="メイリオ" panose="020B0604030504040204" pitchFamily="50" charset="-128"/>
                          <a:cs typeface="Times New Roman" panose="02020603050405020304" pitchFamily="18" charset="0"/>
                        </a:rPr>
                        <a:t> </a:t>
                      </a:r>
                      <a:r>
                        <a:rPr lang="ja-JP" altLang="en-US" sz="1200" dirty="0">
                          <a:solidFill>
                            <a:schemeClr val="tx1"/>
                          </a:solidFill>
                          <a:effectLst/>
                          <a:latin typeface="メイリオ" panose="020B0604030504040204" pitchFamily="50" charset="-128"/>
                          <a:ea typeface="メイリオ" panose="020B0604030504040204" pitchFamily="50" charset="-128"/>
                          <a:cs typeface="Times New Roman" panose="02020603050405020304" pitchFamily="18" charset="0"/>
                        </a:rPr>
                        <a:t>✕ </a:t>
                      </a:r>
                      <a:r>
                        <a:rPr lang="en-US" altLang="ja-JP" sz="1200" dirty="0">
                          <a:solidFill>
                            <a:schemeClr val="tx1"/>
                          </a:solidFill>
                          <a:effectLst/>
                          <a:latin typeface="メイリオ" panose="020B0604030504040204" pitchFamily="50" charset="-128"/>
                          <a:ea typeface="メイリオ" panose="020B0604030504040204" pitchFamily="50" charset="-128"/>
                          <a:cs typeface="Times New Roman" panose="02020603050405020304" pitchFamily="18" charset="0"/>
                        </a:rPr>
                        <a:t>100</a:t>
                      </a:r>
                      <a:endParaRPr lang="zh-CN" altLang="en-US" sz="1200" dirty="0">
                        <a:solidFill>
                          <a:schemeClr val="tx1"/>
                        </a:solidFill>
                        <a:effectLst/>
                        <a:latin typeface="メイリオ" panose="020B0604030504040204" pitchFamily="50" charset="-128"/>
                        <a:ea typeface="メイリオ" panose="020B0604030504040204" pitchFamily="50" charset="-128"/>
                        <a:cs typeface="Times New Roman" panose="02020603050405020304" pitchFamily="18" charset="0"/>
                      </a:endParaRPr>
                    </a:p>
                  </a:txBody>
                  <a:tcPr marL="68580" marR="68580" marT="0" marB="0" anchor="ct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hMerge="1">
                  <a:txBody>
                    <a:bodyPr/>
                    <a:lstStyle/>
                    <a:p>
                      <a:endParaRPr kumimoji="1" lang="ja-JP" altLang="en-US"/>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ja-JP" altLang="ja-JP" sz="1200" dirty="0">
                        <a:effectLst/>
                        <a:latin typeface="ＭＳ ゴシック" panose="020B0609070205080204" pitchFamily="49" charset="-128"/>
                        <a:ea typeface="ＭＳ ゴシック" panose="020B0609070205080204" pitchFamily="49" charset="-128"/>
                        <a:cs typeface="Times New Roman" panose="02020603050405020304" pitchFamily="18"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4">
                        <a:lumMod val="20000"/>
                        <a:lumOff val="80000"/>
                      </a:schemeClr>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ja-JP" altLang="ja-JP" sz="1200" dirty="0">
                        <a:effectLst/>
                        <a:latin typeface="ＭＳ ゴシック" panose="020B0609070205080204" pitchFamily="49" charset="-128"/>
                        <a:ea typeface="ＭＳ ゴシック" panose="020B0609070205080204" pitchFamily="49" charset="-128"/>
                        <a:cs typeface="Times New Roman" panose="02020603050405020304" pitchFamily="18"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2119741868"/>
                  </a:ext>
                </a:extLst>
              </a:tr>
              <a:tr h="349430">
                <a:tc gridSpan="2">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r>
                        <a:rPr lang="ja-JP" altLang="ja-JP"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逆紹介</a:t>
                      </a:r>
                      <a:r>
                        <a:rPr lang="ja-JP" altLang="en-US"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割合</a:t>
                      </a:r>
                      <a:r>
                        <a:rPr lang="ja-JP" altLang="en-US" sz="1200" b="1" u="sng" baseline="0"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 </a:t>
                      </a:r>
                      <a:r>
                        <a:rPr lang="en-US" altLang="ja-JP" sz="1200" b="1" u="sng" baseline="0"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a:t>
                      </a:r>
                      <a:r>
                        <a:rPr lang="en-US" altLang="ja-JP"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a:t>
                      </a:r>
                      <a:endParaRPr kumimoji="1" lang="ja-JP" altLang="en-US" sz="1200" b="1" u="sng" dirty="0">
                        <a:solidFill>
                          <a:srgbClr val="0070C0"/>
                        </a:solidFill>
                        <a:latin typeface="メイリオ" panose="020B0604030504040204" pitchFamily="50" charset="-128"/>
                        <a:ea typeface="メイリオ" panose="020B0604030504040204" pitchFamily="50" charset="-128"/>
                      </a:endParaRP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hMerge="1">
                  <a:txBody>
                    <a:bodyPr/>
                    <a:lstStyle/>
                    <a:p>
                      <a:endParaRPr kumimoji="1" lang="ja-JP" altLang="en-US"/>
                    </a:p>
                  </a:txBody>
                  <a:tcPr/>
                </a:tc>
                <a:tc gridSpan="4">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逆紹介患者数</a:t>
                      </a:r>
                      <a:r>
                        <a:rPr lang="ja-JP" altLang="en-US"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a:t>
                      </a:r>
                      <a:r>
                        <a:rPr lang="en-US" altLang="zh-TW"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a:t>
                      </a:r>
                      <a:r>
                        <a:rPr lang="zh-TW" altLang="en-US"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初診＋再診患者数</a:t>
                      </a:r>
                      <a:r>
                        <a:rPr lang="en-US" altLang="zh-TW"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a:t>
                      </a:r>
                      <a:r>
                        <a:rPr lang="ja-JP" altLang="en-US"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 </a:t>
                      </a:r>
                      <a:r>
                        <a:rPr lang="ja-JP" altLang="en-US" sz="1200" b="1" u="sng" baseline="0"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 </a:t>
                      </a:r>
                      <a:r>
                        <a:rPr lang="ja-JP" altLang="en-US"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 </a:t>
                      </a:r>
                      <a:r>
                        <a:rPr lang="en-US" altLang="ja-JP"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1,000</a:t>
                      </a:r>
                      <a:endParaRPr lang="en-US" altLang="zh-TW"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endParaRPr>
                    </a:p>
                  </a:txBody>
                  <a:tcPr marL="68580" marR="68580" marT="0" marB="0" anchor="ct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hMerge="1">
                  <a:txBody>
                    <a:bodyPr/>
                    <a:lstStyle/>
                    <a:p>
                      <a:endParaRPr kumimoji="1" lang="ja-JP" altLang="en-US"/>
                    </a:p>
                  </a:txBody>
                  <a:tcPr/>
                </a:tc>
                <a:tc hMerge="1">
                  <a:txBody>
                    <a:bodyPr/>
                    <a:lstStyle/>
                    <a:p>
                      <a:endParaRPr kumimoji="1" lang="ja-JP" altLang="en-US"/>
                    </a:p>
                  </a:txBody>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ja-JP" sz="1200" dirty="0">
                        <a:effectLst/>
                        <a:latin typeface="ＭＳ ゴシック" panose="020B0609070205080204" pitchFamily="49" charset="-128"/>
                        <a:ea typeface="ＭＳ ゴシック" panose="020B0609070205080204" pitchFamily="49" charset="-128"/>
                        <a:cs typeface="Times New Roman" panose="02020603050405020304" pitchFamily="18" charset="0"/>
                      </a:endParaRPr>
                    </a:p>
                  </a:txBody>
                  <a:tcPr marL="68580" marR="68580" marT="0" marB="0" anchor="ctr"/>
                </a:tc>
                <a:extLst>
                  <a:ext uri="{0D108BD9-81ED-4DB2-BD59-A6C34878D82A}">
                    <a16:rowId xmlns:a16="http://schemas.microsoft.com/office/drawing/2014/main" val="3084916784"/>
                  </a:ext>
                </a:extLst>
              </a:tr>
              <a:tr h="490168">
                <a:tc rowSpan="5">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endParaRPr kumimoji="1" lang="ja-JP" altLang="en-US" sz="1200" u="none" dirty="0">
                        <a:solidFill>
                          <a:schemeClr val="tx1"/>
                        </a:solidFill>
                        <a:latin typeface="メイリオ" panose="020B0604030504040204" pitchFamily="50" charset="-128"/>
                        <a:ea typeface="メイリオ" panose="020B0604030504040204" pitchFamily="50" charset="-128"/>
                      </a:endParaRP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メイリオ" panose="020B0604030504040204" pitchFamily="50" charset="-128"/>
                          <a:ea typeface="メイリオ" panose="020B0604030504040204" pitchFamily="50" charset="-128"/>
                        </a:rPr>
                        <a:t>初診患者の数</a:t>
                      </a:r>
                    </a:p>
                  </a:txBody>
                  <a:tcPr marR="36000">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0E1"/>
                    </a:solidFill>
                  </a:tcPr>
                </a:tc>
                <a:tc gridSpan="4">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pPr marL="0" indent="0" algn="l">
                        <a:spcAft>
                          <a:spcPts val="0"/>
                        </a:spcAft>
                        <a:buFont typeface="Arial" panose="020B0604020202020204" pitchFamily="34" charset="0"/>
                        <a:buNone/>
                      </a:pPr>
                      <a:r>
                        <a:rPr lang="ja-JP" altLang="en-US" sz="1200" u="none" dirty="0">
                          <a:solidFill>
                            <a:schemeClr val="tx1"/>
                          </a:solidFill>
                          <a:effectLst/>
                          <a:latin typeface="メイリオ" panose="020B0604030504040204" pitchFamily="50" charset="-128"/>
                          <a:ea typeface="メイリオ" panose="020B0604030504040204" pitchFamily="50" charset="-128"/>
                          <a:cs typeface="Times New Roman" panose="02020603050405020304" pitchFamily="18" charset="0"/>
                        </a:rPr>
                        <a:t>医学的に初診といわれる診療行為があった患者の数。以下</a:t>
                      </a:r>
                      <a:r>
                        <a:rPr lang="ja-JP" altLang="en-US" sz="1200" b="0" u="none" dirty="0">
                          <a:solidFill>
                            <a:schemeClr val="tx1"/>
                          </a:solidFill>
                          <a:effectLst/>
                          <a:latin typeface="メイリオ" panose="020B0604030504040204" pitchFamily="50" charset="-128"/>
                          <a:ea typeface="メイリオ" panose="020B0604030504040204" pitchFamily="50" charset="-128"/>
                          <a:cs typeface="Times New Roman" panose="02020603050405020304" pitchFamily="18" charset="0"/>
                        </a:rPr>
                        <a:t>を</a:t>
                      </a:r>
                      <a:r>
                        <a:rPr lang="ja-JP" altLang="en-US" sz="1200" b="1" u="none" dirty="0">
                          <a:solidFill>
                            <a:schemeClr val="tx1"/>
                          </a:solidFill>
                          <a:effectLst/>
                          <a:latin typeface="メイリオ" panose="020B0604030504040204" pitchFamily="50" charset="-128"/>
                          <a:ea typeface="メイリオ" panose="020B0604030504040204" pitchFamily="50" charset="-128"/>
                          <a:cs typeface="Times New Roman" panose="02020603050405020304" pitchFamily="18" charset="0"/>
                        </a:rPr>
                        <a:t>除く</a:t>
                      </a:r>
                      <a:r>
                        <a:rPr lang="ja-JP" altLang="en-US" sz="1200" u="none" dirty="0">
                          <a:solidFill>
                            <a:schemeClr val="tx1"/>
                          </a:solidFill>
                          <a:effectLst/>
                          <a:latin typeface="メイリオ" panose="020B0604030504040204" pitchFamily="50" charset="-128"/>
                          <a:ea typeface="メイリオ" panose="020B0604030504040204" pitchFamily="50" charset="-128"/>
                          <a:cs typeface="Times New Roman" panose="02020603050405020304" pitchFamily="18" charset="0"/>
                        </a:rPr>
                        <a:t>。</a:t>
                      </a:r>
                      <a:endParaRPr lang="en-US" altLang="ja-JP" sz="1200" u="none" dirty="0">
                        <a:solidFill>
                          <a:schemeClr val="tx1"/>
                        </a:solidFill>
                        <a:effectLst/>
                        <a:latin typeface="メイリオ" panose="020B0604030504040204" pitchFamily="50" charset="-128"/>
                        <a:ea typeface="メイリオ" panose="020B0604030504040204" pitchFamily="50" charset="-128"/>
                        <a:cs typeface="Times New Roman" panose="02020603050405020304" pitchFamily="18" charset="0"/>
                      </a:endParaRPr>
                    </a:p>
                    <a:p>
                      <a:pPr marL="171450" indent="-171450" algn="l">
                        <a:spcAft>
                          <a:spcPts val="0"/>
                        </a:spcAft>
                        <a:buFont typeface="Arial" panose="020B0604020202020204" pitchFamily="34" charset="0"/>
                        <a:buChar char="•"/>
                      </a:pPr>
                      <a:r>
                        <a:rPr lang="ja-JP" altLang="en-US" sz="1200" u="none" dirty="0">
                          <a:solidFill>
                            <a:schemeClr val="tx1"/>
                          </a:solidFill>
                          <a:effectLst/>
                          <a:latin typeface="メイリオ" panose="020B0604030504040204" pitchFamily="50" charset="-128"/>
                          <a:ea typeface="メイリオ" panose="020B0604030504040204" pitchFamily="50" charset="-128"/>
                          <a:cs typeface="Times New Roman" panose="02020603050405020304" pitchFamily="18" charset="0"/>
                        </a:rPr>
                        <a:t>救急搬送者、休日又は夜間に受診した患者</a:t>
                      </a:r>
                      <a:endParaRPr lang="en-US" altLang="ja-JP" sz="1200" u="none" dirty="0">
                        <a:solidFill>
                          <a:schemeClr val="tx1"/>
                        </a:solidFill>
                        <a:effectLst/>
                        <a:latin typeface="メイリオ" panose="020B0604030504040204" pitchFamily="50" charset="-128"/>
                        <a:ea typeface="メイリオ" panose="020B0604030504040204" pitchFamily="50" charset="-128"/>
                        <a:cs typeface="Times New Roman" panose="02020603050405020304" pitchFamily="18" charset="0"/>
                      </a:endParaRPr>
                    </a:p>
                  </a:txBody>
                  <a:tcPr marL="68580" marR="68580" marT="0" marB="0" anchor="ct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0E1"/>
                    </a:solidFill>
                  </a:tcPr>
                </a:tc>
                <a:tc hMerge="1">
                  <a:txBody>
                    <a:bodyPr/>
                    <a:lstStyle/>
                    <a:p>
                      <a:pPr marL="0" indent="0" algn="l">
                        <a:spcAft>
                          <a:spcPts val="0"/>
                        </a:spcAft>
                        <a:buFont typeface="Arial" panose="020B0604020202020204" pitchFamily="34" charset="0"/>
                        <a:buNone/>
                      </a:pPr>
                      <a:endParaRPr lang="ja-JP" altLang="ja-JP" sz="1200" dirty="0">
                        <a:effectLst/>
                        <a:latin typeface="ＭＳ ゴシック" panose="020B0609070205080204" pitchFamily="49" charset="-128"/>
                        <a:ea typeface="ＭＳ ゴシック" panose="020B0609070205080204" pitchFamily="49" charset="-128"/>
                        <a:cs typeface="Times New Roman" panose="02020603050405020304" pitchFamily="18" charset="0"/>
                      </a:endParaRPr>
                    </a:p>
                  </a:txBody>
                  <a:tcPr marL="68580" marR="68580" marT="0" marB="0" anchor="ctr"/>
                </a:tc>
                <a:tc hMerge="1">
                  <a:txBody>
                    <a:bodyPr/>
                    <a:lstStyle/>
                    <a:p>
                      <a:endParaRPr kumimoji="1" lang="ja-JP" altLang="en-US"/>
                    </a:p>
                  </a:txBody>
                  <a:tcPr/>
                </a:tc>
                <a:tc hMerge="1">
                  <a:txBody>
                    <a:bodyPr/>
                    <a:lstStyle/>
                    <a:p>
                      <a:pPr algn="l"/>
                      <a:endParaRPr kumimoji="1" lang="ja-JP" altLang="en-US" sz="1200" dirty="0">
                        <a:latin typeface="ＭＳ ゴシック" panose="020B0609070205080204" pitchFamily="49" charset="-128"/>
                        <a:ea typeface="ＭＳ ゴシック" panose="020B0609070205080204" pitchFamily="49" charset="-128"/>
                      </a:endParaRPr>
                    </a:p>
                  </a:txBody>
                  <a:tcPr/>
                </a:tc>
                <a:extLst>
                  <a:ext uri="{0D108BD9-81ED-4DB2-BD59-A6C34878D82A}">
                    <a16:rowId xmlns:a16="http://schemas.microsoft.com/office/drawing/2014/main" val="3625928129"/>
                  </a:ext>
                </a:extLst>
              </a:tr>
              <a:tr h="628539">
                <a:tc vMerge="1">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endParaRPr kumimoji="1" lang="ja-JP" altLang="en-US" sz="1200" b="1" u="sng" spc="0" dirty="0">
                        <a:solidFill>
                          <a:srgbClr val="0070C0"/>
                        </a:solidFill>
                        <a:latin typeface="メイリオ" panose="020B0604030504040204" pitchFamily="50" charset="-128"/>
                        <a:ea typeface="メイリオ" panose="020B0604030504040204" pitchFamily="50" charset="-128"/>
                      </a:endParaRP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0E1"/>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b="1" u="sng" spc="0" dirty="0">
                          <a:solidFill>
                            <a:srgbClr val="0070C0"/>
                          </a:solidFill>
                          <a:latin typeface="メイリオ" panose="020B0604030504040204" pitchFamily="50" charset="-128"/>
                          <a:ea typeface="メイリオ" panose="020B0604030504040204" pitchFamily="50" charset="-128"/>
                        </a:rPr>
                        <a:t>再診患者の数</a:t>
                      </a:r>
                    </a:p>
                  </a:txBody>
                  <a:tcPr marR="36000">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0E1"/>
                    </a:solidFill>
                  </a:tcPr>
                </a:tc>
                <a:tc gridSpan="4">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pPr marL="0" indent="0" algn="l">
                        <a:spcAft>
                          <a:spcPts val="0"/>
                        </a:spcAft>
                        <a:buFont typeface="Arial" panose="020B0604020202020204" pitchFamily="34" charset="0"/>
                        <a:buNone/>
                      </a:pPr>
                      <a:r>
                        <a:rPr lang="ja-JP" altLang="en-US"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患者の傷病について医学的に初診といわれる診療行為があった患者以外の患者の数。以下を除く。</a:t>
                      </a:r>
                      <a:endParaRPr lang="en-US" altLang="ja-JP"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救急搬送者、休日又は夜間に受診した患者、</a:t>
                      </a:r>
                      <a:r>
                        <a:rPr lang="en-US" altLang="ja-JP"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B005-11</a:t>
                      </a:r>
                      <a:r>
                        <a:rPr lang="ja-JP" altLang="en-US"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遠隔連携診療料又は</a:t>
                      </a:r>
                      <a:r>
                        <a:rPr lang="en-US" altLang="ja-JP"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B011</a:t>
                      </a:r>
                      <a:r>
                        <a:rPr lang="ja-JP" altLang="en-US"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連携強化診療情報提供料を算定している患者</a:t>
                      </a:r>
                      <a:endParaRPr lang="en-US" altLang="ja-JP"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endParaRPr>
                    </a:p>
                  </a:txBody>
                  <a:tcPr marL="68580" marR="68580" marT="0" marB="0" anchor="ct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0E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988997371"/>
                  </a:ext>
                </a:extLst>
              </a:tr>
              <a:tr h="382589">
                <a:tc vMerge="1">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endParaRPr kumimoji="1" lang="ja-JP" altLang="en-US" sz="1200" dirty="0">
                        <a:latin typeface="メイリオ" panose="020B0604030504040204" pitchFamily="50" charset="-128"/>
                        <a:ea typeface="メイリオ" panose="020B0604030504040204" pitchFamily="50" charset="-128"/>
                      </a:endParaRP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0E1"/>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dirty="0">
                          <a:latin typeface="メイリオ" panose="020B0604030504040204" pitchFamily="50" charset="-128"/>
                          <a:ea typeface="メイリオ" panose="020B0604030504040204" pitchFamily="50" charset="-128"/>
                        </a:rPr>
                        <a:t>紹介患者の数</a:t>
                      </a:r>
                    </a:p>
                  </a:txBody>
                  <a:tcPr marR="36000">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0E1"/>
                    </a:solidFill>
                  </a:tcPr>
                </a:tc>
                <a:tc gridSpan="4">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pPr marL="0" indent="0" algn="l">
                        <a:spcAft>
                          <a:spcPts val="0"/>
                        </a:spcAft>
                        <a:buFont typeface="Arial" panose="020B0604020202020204" pitchFamily="34" charset="0"/>
                        <a:buNone/>
                      </a:pPr>
                      <a:r>
                        <a:rPr lang="ja-JP" altLang="en-US" sz="1200" dirty="0">
                          <a:effectLst/>
                          <a:latin typeface="メイリオ" panose="020B0604030504040204" pitchFamily="50" charset="-128"/>
                          <a:ea typeface="メイリオ" panose="020B0604030504040204" pitchFamily="50" charset="-128"/>
                          <a:cs typeface="Times New Roman" panose="02020603050405020304" pitchFamily="18" charset="0"/>
                        </a:rPr>
                        <a:t>他の病院又は診療所から紹介状により紹介された者の数（初診に限る）。</a:t>
                      </a:r>
                      <a:endParaRPr lang="en-US" altLang="ja-JP" sz="1200" dirty="0">
                        <a:effectLst/>
                        <a:latin typeface="メイリオ" panose="020B0604030504040204" pitchFamily="50" charset="-128"/>
                        <a:ea typeface="メイリオ" panose="020B0604030504040204" pitchFamily="50" charset="-128"/>
                        <a:cs typeface="Times New Roman" panose="02020603050405020304" pitchFamily="18" charset="0"/>
                      </a:endParaRPr>
                    </a:p>
                    <a:p>
                      <a:pPr marL="171450" marR="0" lvl="0" indent="-171450" algn="l" defTabSz="99057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情報通信機器を用いた診療のみを行った場合を除く。</a:t>
                      </a:r>
                      <a:endParaRPr lang="en-US" altLang="ja-JP"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endParaRPr>
                    </a:p>
                  </a:txBody>
                  <a:tcPr marL="68580" marR="68580" marT="0" marB="0" anchor="ct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0E1"/>
                    </a:solidFill>
                  </a:tcPr>
                </a:tc>
                <a:tc hMerge="1">
                  <a:txBody>
                    <a:bodyPr/>
                    <a:lstStyle/>
                    <a:p>
                      <a:endParaRPr kumimoji="1" lang="ja-JP" altLang="en-US"/>
                    </a:p>
                  </a:txBody>
                  <a:tcPr/>
                </a:tc>
                <a:tc hMerge="1">
                  <a:txBody>
                    <a:bodyPr/>
                    <a:lstStyle/>
                    <a:p>
                      <a:endParaRPr kumimoji="1" lang="ja-JP" altLang="en-US"/>
                    </a:p>
                  </a:txBody>
                  <a:tcPr/>
                </a:tc>
                <a:tc hMerge="1">
                  <a:txBody>
                    <a:bodyPr/>
                    <a:lstStyle/>
                    <a:p>
                      <a:pPr algn="l"/>
                      <a:endParaRPr kumimoji="1" lang="ja-JP" altLang="en-US" sz="1200" dirty="0">
                        <a:latin typeface="ＭＳ ゴシック" panose="020B0609070205080204" pitchFamily="49" charset="-128"/>
                        <a:ea typeface="ＭＳ ゴシック" panose="020B0609070205080204" pitchFamily="49" charset="-128"/>
                      </a:endParaRPr>
                    </a:p>
                  </a:txBody>
                  <a:tcPr/>
                </a:tc>
                <a:extLst>
                  <a:ext uri="{0D108BD9-81ED-4DB2-BD59-A6C34878D82A}">
                    <a16:rowId xmlns:a16="http://schemas.microsoft.com/office/drawing/2014/main" val="1633115816"/>
                  </a:ext>
                </a:extLst>
              </a:tr>
              <a:tr h="602578">
                <a:tc vMerge="1">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endParaRPr kumimoji="1" lang="ja-JP" altLang="en-US" sz="1200" dirty="0">
                        <a:latin typeface="メイリオ" panose="020B0604030504040204" pitchFamily="50" charset="-128"/>
                        <a:ea typeface="メイリオ" panose="020B0604030504040204" pitchFamily="50" charset="-128"/>
                      </a:endParaRP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0E1"/>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dirty="0">
                          <a:latin typeface="メイリオ" panose="020B0604030504040204" pitchFamily="50" charset="-128"/>
                          <a:ea typeface="メイリオ" panose="020B0604030504040204" pitchFamily="50" charset="-128"/>
                        </a:rPr>
                        <a:t>逆紹介患者の数</a:t>
                      </a:r>
                    </a:p>
                  </a:txBody>
                  <a:tcPr marR="36000">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0E1"/>
                    </a:solidFill>
                  </a:tcPr>
                </a:tc>
                <a:tc gridSpan="4">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pPr marL="0" indent="0" algn="l">
                        <a:spcAft>
                          <a:spcPts val="0"/>
                        </a:spcAft>
                        <a:buFont typeface="Arial" panose="020B0604020202020204" pitchFamily="34" charset="0"/>
                        <a:buNone/>
                      </a:pPr>
                      <a:r>
                        <a:rPr lang="ja-JP" altLang="en-US" sz="1200" dirty="0">
                          <a:effectLst/>
                          <a:latin typeface="メイリオ" panose="020B0604030504040204" pitchFamily="50" charset="-128"/>
                          <a:ea typeface="メイリオ" panose="020B0604030504040204" pitchFamily="50" charset="-128"/>
                          <a:cs typeface="Times New Roman" panose="02020603050405020304" pitchFamily="18" charset="0"/>
                        </a:rPr>
                        <a:t>紹介状により他の病院又は診療所に紹介した患者の数。</a:t>
                      </a:r>
                      <a:endParaRPr lang="en-US" altLang="ja-JP" sz="1200" dirty="0">
                        <a:effectLst/>
                        <a:latin typeface="メイリオ" panose="020B0604030504040204" pitchFamily="50" charset="-128"/>
                        <a:ea typeface="メイリオ" panose="020B0604030504040204" pitchFamily="50" charset="-128"/>
                        <a:cs typeface="Times New Roman" panose="02020603050405020304" pitchFamily="18" charset="0"/>
                      </a:endParaRPr>
                    </a:p>
                    <a:p>
                      <a:pPr marL="171450" indent="-171450" algn="l">
                        <a:spcAft>
                          <a:spcPts val="0"/>
                        </a:spcAft>
                        <a:buFont typeface="Arial" panose="020B0604020202020204" pitchFamily="34" charset="0"/>
                        <a:buChar char="•"/>
                      </a:pPr>
                      <a:r>
                        <a:rPr lang="en-US" altLang="ja-JP"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B005-11</a:t>
                      </a:r>
                      <a:r>
                        <a:rPr lang="ja-JP" altLang="en-US"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遠隔連携診療料又は</a:t>
                      </a:r>
                      <a:r>
                        <a:rPr lang="en-US" altLang="ja-JP"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B011</a:t>
                      </a:r>
                      <a:r>
                        <a:rPr lang="ja-JP" altLang="en-US"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連携強化診療情報提供料を算定している患者を含む。</a:t>
                      </a:r>
                      <a:endParaRPr lang="en-US" altLang="ja-JP"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endParaRPr>
                    </a:p>
                    <a:p>
                      <a:pPr marL="171450" indent="-171450" algn="l">
                        <a:spcAft>
                          <a:spcPts val="0"/>
                        </a:spcAft>
                        <a:buFont typeface="Arial" panose="020B0604020202020204" pitchFamily="34" charset="0"/>
                        <a:buChar char="•"/>
                      </a:pPr>
                      <a:r>
                        <a:rPr lang="ja-JP" altLang="en-US"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情報通信機器を用いた診療のみ行い、他院に紹介した患者を除く。</a:t>
                      </a:r>
                      <a:endParaRPr lang="en-US" altLang="ja-JP" sz="1200" b="1" u="sng"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endParaRPr>
                    </a:p>
                  </a:txBody>
                  <a:tcPr marL="68580" marR="68580" marT="0" marB="0" anchor="ct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0E1"/>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200" dirty="0">
                        <a:effectLst/>
                        <a:latin typeface="ＭＳ ゴシック" panose="020B0609070205080204" pitchFamily="49" charset="-128"/>
                        <a:ea typeface="ＭＳ ゴシック" panose="020B0609070205080204" pitchFamily="49" charset="-128"/>
                        <a:cs typeface="Times New Roman" panose="02020603050405020304" pitchFamily="18"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53383095"/>
                  </a:ext>
                </a:extLst>
              </a:tr>
              <a:tr h="282843">
                <a:tc vMerge="1">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endParaRPr kumimoji="1" lang="ja-JP" altLang="en-US" sz="1200" spc="0" dirty="0">
                        <a:latin typeface="メイリオ" panose="020B0604030504040204" pitchFamily="50" charset="-128"/>
                        <a:ea typeface="メイリオ" panose="020B0604030504040204" pitchFamily="50" charset="-128"/>
                      </a:endParaRP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0E1"/>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spc="0" dirty="0">
                          <a:latin typeface="メイリオ" panose="020B0604030504040204" pitchFamily="50" charset="-128"/>
                          <a:ea typeface="メイリオ" panose="020B0604030504040204" pitchFamily="50" charset="-128"/>
                        </a:rPr>
                        <a:t>救急搬送者の数</a:t>
                      </a:r>
                    </a:p>
                  </a:txBody>
                  <a:tcPr marR="36000">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0E1"/>
                    </a:solidFill>
                  </a:tcPr>
                </a:tc>
                <a:tc gridSpan="4">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pPr marL="0" indent="0" algn="l">
                        <a:spcAft>
                          <a:spcPts val="0"/>
                        </a:spcAft>
                        <a:buFont typeface="Arial" panose="020B0604020202020204" pitchFamily="34" charset="0"/>
                        <a:buNone/>
                      </a:pPr>
                      <a:r>
                        <a:rPr lang="ja-JP" altLang="en-US" sz="1200" dirty="0">
                          <a:effectLst/>
                          <a:latin typeface="メイリオ" panose="020B0604030504040204" pitchFamily="50" charset="-128"/>
                          <a:ea typeface="メイリオ" panose="020B0604030504040204" pitchFamily="50" charset="-128"/>
                          <a:cs typeface="Times New Roman" panose="02020603050405020304" pitchFamily="18" charset="0"/>
                        </a:rPr>
                        <a:t>地方公共団体又は医療機関に所属する救急自動車により搬送された初診の患者の数。</a:t>
                      </a:r>
                      <a:endParaRPr lang="ja-JP" sz="1200" dirty="0">
                        <a:effectLst/>
                        <a:latin typeface="メイリオ" panose="020B0604030504040204" pitchFamily="50" charset="-128"/>
                        <a:ea typeface="メイリオ" panose="020B0604030504040204" pitchFamily="50" charset="-128"/>
                        <a:cs typeface="Times New Roman" panose="02020603050405020304" pitchFamily="18" charset="0"/>
                      </a:endParaRPr>
                    </a:p>
                  </a:txBody>
                  <a:tcPr marL="68580" marR="68580" marT="0" marB="0" anchor="ct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0E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292600773"/>
                  </a:ext>
                </a:extLst>
              </a:tr>
            </a:tbl>
          </a:graphicData>
        </a:graphic>
      </p:graphicFrame>
      <p:sp>
        <p:nvSpPr>
          <p:cNvPr id="7" name="正方形/長方形 6"/>
          <p:cNvSpPr/>
          <p:nvPr/>
        </p:nvSpPr>
        <p:spPr>
          <a:xfrm>
            <a:off x="229804" y="2039210"/>
            <a:ext cx="9529762" cy="608811"/>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初診料の注２、３　　</a:t>
            </a:r>
            <a:r>
              <a:rPr kumimoji="1" lang="en-US" altLang="ja-JP" sz="16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214</a:t>
            </a:r>
            <a:r>
              <a:rPr kumimoji="1" lang="ja-JP" altLang="en-US" sz="16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外来診療料の注２、３　　</a:t>
            </a:r>
            <a:r>
              <a:rPr kumimoji="1" lang="en-US" altLang="ja-JP" sz="16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55</a:t>
            </a:r>
            <a:r>
              <a:rPr kumimoji="1" lang="ja-JP" altLang="en-US" sz="16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（情報通信機器を用いた初診については</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186</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
        <p:nvSpPr>
          <p:cNvPr id="13" name="正方形/長方形 12"/>
          <p:cNvSpPr/>
          <p:nvPr/>
        </p:nvSpPr>
        <p:spPr>
          <a:xfrm>
            <a:off x="188118" y="2269057"/>
            <a:ext cx="1419456" cy="369737"/>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r>
              <a:rPr kumimoji="1" lang="en-US" altLang="ja-JP"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9" name="テキスト ボックス 8">
            <a:extLst>
              <a:ext uri="{FF2B5EF4-FFF2-40B4-BE49-F238E27FC236}">
                <a16:creationId xmlns:a16="http://schemas.microsoft.com/office/drawing/2014/main" id="{D3F87B1F-4407-4151-887B-A33B7EE8BE84}"/>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　</a:t>
            </a:r>
          </a:p>
        </p:txBody>
      </p:sp>
    </p:spTree>
    <p:extLst>
      <p:ext uri="{BB962C8B-B14F-4D97-AF65-F5344CB8AC3E}">
        <p14:creationId xmlns:p14="http://schemas.microsoft.com/office/powerpoint/2010/main" val="311094112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sz="2000" dirty="0">
                <a:latin typeface="メイリオ" panose="020B0604030504040204" pitchFamily="50" charset="-128"/>
                <a:ea typeface="メイリオ" panose="020B0604030504040204" pitchFamily="50" charset="-128"/>
              </a:rPr>
              <a:t>（</a:t>
            </a:r>
            <a:r>
              <a:rPr lang="en-US" altLang="ja-JP" sz="2000" dirty="0">
                <a:latin typeface="メイリオ" panose="020B0604030504040204" pitchFamily="50" charset="-128"/>
                <a:ea typeface="メイリオ" panose="020B0604030504040204" pitchFamily="50" charset="-128"/>
              </a:rPr>
              <a:t>20</a:t>
            </a:r>
            <a:r>
              <a:rPr lang="ja-JP" altLang="en-US" sz="2000" dirty="0">
                <a:latin typeface="メイリオ" panose="020B0604030504040204" pitchFamily="50" charset="-128"/>
                <a:ea typeface="メイリオ" panose="020B0604030504040204" pitchFamily="50" charset="-128"/>
              </a:rPr>
              <a:t>）初診料及び外来診療料における紹介・逆紹介割合に基づく減算規定の見直し</a:t>
            </a:r>
            <a:endParaRPr kumimoji="1" lang="ja-JP" altLang="en-US" sz="2000" dirty="0">
              <a:latin typeface="メイリオ" panose="020B0604030504040204" pitchFamily="50" charset="-128"/>
              <a:ea typeface="メイリオ" panose="020B0604030504040204" pitchFamily="50" charset="-128"/>
            </a:endParaRPr>
          </a:p>
        </p:txBody>
      </p:sp>
      <p:sp>
        <p:nvSpPr>
          <p:cNvPr id="10"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
        <p:nvSpPr>
          <p:cNvPr id="14" name="正方形/長方形 13"/>
          <p:cNvSpPr/>
          <p:nvPr/>
        </p:nvSpPr>
        <p:spPr>
          <a:xfrm>
            <a:off x="202867" y="881688"/>
            <a:ext cx="1419456" cy="369737"/>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r>
              <a:rPr kumimoji="1" lang="en-US" altLang="ja-JP"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graphicFrame>
        <p:nvGraphicFramePr>
          <p:cNvPr id="16" name="表 15"/>
          <p:cNvGraphicFramePr>
            <a:graphicFrameLocks noGrp="1"/>
          </p:cNvGraphicFramePr>
          <p:nvPr>
            <p:extLst>
              <p:ext uri="{D42A27DB-BD31-4B8C-83A1-F6EECF244321}">
                <p14:modId xmlns:p14="http://schemas.microsoft.com/office/powerpoint/2010/main" val="1912705421"/>
              </p:ext>
            </p:extLst>
          </p:nvPr>
        </p:nvGraphicFramePr>
        <p:xfrm>
          <a:off x="146433" y="1251425"/>
          <a:ext cx="9613134" cy="5270717"/>
        </p:xfrm>
        <a:graphic>
          <a:graphicData uri="http://schemas.openxmlformats.org/drawingml/2006/table">
            <a:tbl>
              <a:tblPr firstRow="1" bandRow="1"/>
              <a:tblGrid>
                <a:gridCol w="208280">
                  <a:extLst>
                    <a:ext uri="{9D8B030D-6E8A-4147-A177-3AD203B41FA5}">
                      <a16:colId xmlns:a16="http://schemas.microsoft.com/office/drawing/2014/main" val="1765982267"/>
                    </a:ext>
                  </a:extLst>
                </a:gridCol>
                <a:gridCol w="1134874">
                  <a:extLst>
                    <a:ext uri="{9D8B030D-6E8A-4147-A177-3AD203B41FA5}">
                      <a16:colId xmlns:a16="http://schemas.microsoft.com/office/drawing/2014/main" val="1759842809"/>
                    </a:ext>
                  </a:extLst>
                </a:gridCol>
                <a:gridCol w="2875786">
                  <a:extLst>
                    <a:ext uri="{9D8B030D-6E8A-4147-A177-3AD203B41FA5}">
                      <a16:colId xmlns:a16="http://schemas.microsoft.com/office/drawing/2014/main" val="376933475"/>
                    </a:ext>
                  </a:extLst>
                </a:gridCol>
                <a:gridCol w="2905582">
                  <a:extLst>
                    <a:ext uri="{9D8B030D-6E8A-4147-A177-3AD203B41FA5}">
                      <a16:colId xmlns:a16="http://schemas.microsoft.com/office/drawing/2014/main" val="1478235774"/>
                    </a:ext>
                  </a:extLst>
                </a:gridCol>
                <a:gridCol w="2488612">
                  <a:extLst>
                    <a:ext uri="{9D8B030D-6E8A-4147-A177-3AD203B41FA5}">
                      <a16:colId xmlns:a16="http://schemas.microsoft.com/office/drawing/2014/main" val="584682783"/>
                    </a:ext>
                  </a:extLst>
                </a:gridCol>
              </a:tblGrid>
              <a:tr h="509610">
                <a:tc gridSpan="2">
                  <a:txBody>
                    <a:bodyPr/>
                    <a:lstStyle>
                      <a:lvl1pPr marL="0" algn="l" defTabSz="990570" rtl="0" eaLnBrk="1" latinLnBrk="0" hangingPunct="1">
                        <a:defRPr kumimoji="1" sz="1950" b="1" kern="1200">
                          <a:solidFill>
                            <a:schemeClr val="lt1"/>
                          </a:solidFill>
                          <a:latin typeface="游ゴシック" panose="020F0502020204030204"/>
                        </a:defRPr>
                      </a:lvl1pPr>
                      <a:lvl2pPr marL="495285" algn="l" defTabSz="990570" rtl="0" eaLnBrk="1" latinLnBrk="0" hangingPunct="1">
                        <a:defRPr kumimoji="1" sz="1950" b="1" kern="1200">
                          <a:solidFill>
                            <a:schemeClr val="lt1"/>
                          </a:solidFill>
                          <a:latin typeface="游ゴシック" panose="020F0502020204030204"/>
                        </a:defRPr>
                      </a:lvl2pPr>
                      <a:lvl3pPr marL="990570" algn="l" defTabSz="990570" rtl="0" eaLnBrk="1" latinLnBrk="0" hangingPunct="1">
                        <a:defRPr kumimoji="1" sz="1950" b="1" kern="1200">
                          <a:solidFill>
                            <a:schemeClr val="lt1"/>
                          </a:solidFill>
                          <a:latin typeface="游ゴシック" panose="020F0502020204030204"/>
                        </a:defRPr>
                      </a:lvl3pPr>
                      <a:lvl4pPr marL="1485854" algn="l" defTabSz="990570" rtl="0" eaLnBrk="1" latinLnBrk="0" hangingPunct="1">
                        <a:defRPr kumimoji="1" sz="1950" b="1" kern="1200">
                          <a:solidFill>
                            <a:schemeClr val="lt1"/>
                          </a:solidFill>
                          <a:latin typeface="游ゴシック" panose="020F0502020204030204"/>
                        </a:defRPr>
                      </a:lvl4pPr>
                      <a:lvl5pPr marL="1981139" algn="l" defTabSz="990570" rtl="0" eaLnBrk="1" latinLnBrk="0" hangingPunct="1">
                        <a:defRPr kumimoji="1" sz="1950" b="1" kern="1200">
                          <a:solidFill>
                            <a:schemeClr val="lt1"/>
                          </a:solidFill>
                          <a:latin typeface="游ゴシック" panose="020F0502020204030204"/>
                        </a:defRPr>
                      </a:lvl5pPr>
                      <a:lvl6pPr marL="2476424" algn="l" defTabSz="990570" rtl="0" eaLnBrk="1" latinLnBrk="0" hangingPunct="1">
                        <a:defRPr kumimoji="1" sz="1950" b="1" kern="1200">
                          <a:solidFill>
                            <a:schemeClr val="lt1"/>
                          </a:solidFill>
                          <a:latin typeface="游ゴシック" panose="020F0502020204030204"/>
                        </a:defRPr>
                      </a:lvl6pPr>
                      <a:lvl7pPr marL="2971709" algn="l" defTabSz="990570" rtl="0" eaLnBrk="1" latinLnBrk="0" hangingPunct="1">
                        <a:defRPr kumimoji="1" sz="1950" b="1" kern="1200">
                          <a:solidFill>
                            <a:schemeClr val="lt1"/>
                          </a:solidFill>
                          <a:latin typeface="游ゴシック" panose="020F0502020204030204"/>
                        </a:defRPr>
                      </a:lvl7pPr>
                      <a:lvl8pPr marL="3466993" algn="l" defTabSz="990570" rtl="0" eaLnBrk="1" latinLnBrk="0" hangingPunct="1">
                        <a:defRPr kumimoji="1" sz="1950" b="1" kern="1200">
                          <a:solidFill>
                            <a:schemeClr val="lt1"/>
                          </a:solidFill>
                          <a:latin typeface="游ゴシック" panose="020F0502020204030204"/>
                        </a:defRPr>
                      </a:lvl8pPr>
                      <a:lvl9pPr marL="3962278" algn="l" defTabSz="990570" rtl="0" eaLnBrk="1" latinLnBrk="0" hangingPunct="1">
                        <a:defRPr kumimoji="1" sz="1950" b="1" kern="1200">
                          <a:solidFill>
                            <a:schemeClr val="lt1"/>
                          </a:solidFill>
                          <a:latin typeface="游ゴシック" panose="020F0502020204030204"/>
                        </a:defRPr>
                      </a:lvl9pPr>
                    </a:lstStyle>
                    <a:p>
                      <a:endParaRPr kumimoji="1" lang="ja-JP" altLang="en-US" sz="1200" dirty="0">
                        <a:solidFill>
                          <a:sysClr val="windowText" lastClr="000000"/>
                        </a:solidFill>
                        <a:latin typeface="+mn-ea"/>
                        <a:ea typeface="+mn-ea"/>
                      </a:endParaRP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CCE5FF"/>
                    </a:solidFill>
                  </a:tcPr>
                </a:tc>
                <a:tc hMerge="1">
                  <a:txBody>
                    <a:bodyPr/>
                    <a:lstStyle/>
                    <a:p>
                      <a:endParaRPr kumimoji="1" lang="ja-JP" altLang="en-US"/>
                    </a:p>
                  </a:txBody>
                  <a:tcPr/>
                </a:tc>
                <a:tc>
                  <a:txBody>
                    <a:bodyPr/>
                    <a:lstStyle>
                      <a:lvl1pPr marL="0" algn="l" defTabSz="990570" rtl="0" eaLnBrk="1" latinLnBrk="0" hangingPunct="1">
                        <a:defRPr kumimoji="1" sz="1950" b="1" kern="1200">
                          <a:solidFill>
                            <a:schemeClr val="lt1"/>
                          </a:solidFill>
                          <a:latin typeface="游ゴシック" panose="020F0502020204030204"/>
                        </a:defRPr>
                      </a:lvl1pPr>
                      <a:lvl2pPr marL="495285" algn="l" defTabSz="990570" rtl="0" eaLnBrk="1" latinLnBrk="0" hangingPunct="1">
                        <a:defRPr kumimoji="1" sz="1950" b="1" kern="1200">
                          <a:solidFill>
                            <a:schemeClr val="lt1"/>
                          </a:solidFill>
                          <a:latin typeface="游ゴシック" panose="020F0502020204030204"/>
                        </a:defRPr>
                      </a:lvl2pPr>
                      <a:lvl3pPr marL="990570" algn="l" defTabSz="990570" rtl="0" eaLnBrk="1" latinLnBrk="0" hangingPunct="1">
                        <a:defRPr kumimoji="1" sz="1950" b="1" kern="1200">
                          <a:solidFill>
                            <a:schemeClr val="lt1"/>
                          </a:solidFill>
                          <a:latin typeface="游ゴシック" panose="020F0502020204030204"/>
                        </a:defRPr>
                      </a:lvl3pPr>
                      <a:lvl4pPr marL="1485854" algn="l" defTabSz="990570" rtl="0" eaLnBrk="1" latinLnBrk="0" hangingPunct="1">
                        <a:defRPr kumimoji="1" sz="1950" b="1" kern="1200">
                          <a:solidFill>
                            <a:schemeClr val="lt1"/>
                          </a:solidFill>
                          <a:latin typeface="游ゴシック" panose="020F0502020204030204"/>
                        </a:defRPr>
                      </a:lvl4pPr>
                      <a:lvl5pPr marL="1981139" algn="l" defTabSz="990570" rtl="0" eaLnBrk="1" latinLnBrk="0" hangingPunct="1">
                        <a:defRPr kumimoji="1" sz="1950" b="1" kern="1200">
                          <a:solidFill>
                            <a:schemeClr val="lt1"/>
                          </a:solidFill>
                          <a:latin typeface="游ゴシック" panose="020F0502020204030204"/>
                        </a:defRPr>
                      </a:lvl5pPr>
                      <a:lvl6pPr marL="2476424" algn="l" defTabSz="990570" rtl="0" eaLnBrk="1" latinLnBrk="0" hangingPunct="1">
                        <a:defRPr kumimoji="1" sz="1950" b="1" kern="1200">
                          <a:solidFill>
                            <a:schemeClr val="lt1"/>
                          </a:solidFill>
                          <a:latin typeface="游ゴシック" panose="020F0502020204030204"/>
                        </a:defRPr>
                      </a:lvl6pPr>
                      <a:lvl7pPr marL="2971709" algn="l" defTabSz="990570" rtl="0" eaLnBrk="1" latinLnBrk="0" hangingPunct="1">
                        <a:defRPr kumimoji="1" sz="1950" b="1" kern="1200">
                          <a:solidFill>
                            <a:schemeClr val="lt1"/>
                          </a:solidFill>
                          <a:latin typeface="游ゴシック" panose="020F0502020204030204"/>
                        </a:defRPr>
                      </a:lvl7pPr>
                      <a:lvl8pPr marL="3466993" algn="l" defTabSz="990570" rtl="0" eaLnBrk="1" latinLnBrk="0" hangingPunct="1">
                        <a:defRPr kumimoji="1" sz="1950" b="1" kern="1200">
                          <a:solidFill>
                            <a:schemeClr val="lt1"/>
                          </a:solidFill>
                          <a:latin typeface="游ゴシック" panose="020F0502020204030204"/>
                        </a:defRPr>
                      </a:lvl8pPr>
                      <a:lvl9pPr marL="3962278" algn="l" defTabSz="990570" rtl="0" eaLnBrk="1" latinLnBrk="0" hangingPunct="1">
                        <a:defRPr kumimoji="1" sz="1950" b="1" kern="1200">
                          <a:solidFill>
                            <a:schemeClr val="lt1"/>
                          </a:solidFill>
                          <a:latin typeface="游ゴシック" panose="020F0502020204030204"/>
                        </a:defRPr>
                      </a:lvl9pPr>
                    </a:lstStyle>
                    <a:p>
                      <a:pPr algn="ctr"/>
                      <a:r>
                        <a:rPr kumimoji="1" lang="ja-JP" altLang="en-US" sz="1400" b="0" dirty="0">
                          <a:solidFill>
                            <a:sysClr val="windowText" lastClr="000000"/>
                          </a:solidFill>
                          <a:latin typeface="+mn-ea"/>
                          <a:ea typeface="+mn-ea"/>
                        </a:rPr>
                        <a:t>特定機能病院</a:t>
                      </a: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CCE5FF"/>
                    </a:solidFill>
                  </a:tcPr>
                </a:tc>
                <a:tc>
                  <a:txBody>
                    <a:bodyPr/>
                    <a:lstStyle>
                      <a:lvl1pPr marL="0" algn="l" defTabSz="990570" rtl="0" eaLnBrk="1" latinLnBrk="0" hangingPunct="1">
                        <a:defRPr kumimoji="1" sz="1950" b="1" kern="1200">
                          <a:solidFill>
                            <a:schemeClr val="lt1"/>
                          </a:solidFill>
                          <a:latin typeface="游ゴシック" panose="020F0502020204030204"/>
                        </a:defRPr>
                      </a:lvl1pPr>
                      <a:lvl2pPr marL="495285" algn="l" defTabSz="990570" rtl="0" eaLnBrk="1" latinLnBrk="0" hangingPunct="1">
                        <a:defRPr kumimoji="1" sz="1950" b="1" kern="1200">
                          <a:solidFill>
                            <a:schemeClr val="lt1"/>
                          </a:solidFill>
                          <a:latin typeface="游ゴシック" panose="020F0502020204030204"/>
                        </a:defRPr>
                      </a:lvl2pPr>
                      <a:lvl3pPr marL="990570" algn="l" defTabSz="990570" rtl="0" eaLnBrk="1" latinLnBrk="0" hangingPunct="1">
                        <a:defRPr kumimoji="1" sz="1950" b="1" kern="1200">
                          <a:solidFill>
                            <a:schemeClr val="lt1"/>
                          </a:solidFill>
                          <a:latin typeface="游ゴシック" panose="020F0502020204030204"/>
                        </a:defRPr>
                      </a:lvl3pPr>
                      <a:lvl4pPr marL="1485854" algn="l" defTabSz="990570" rtl="0" eaLnBrk="1" latinLnBrk="0" hangingPunct="1">
                        <a:defRPr kumimoji="1" sz="1950" b="1" kern="1200">
                          <a:solidFill>
                            <a:schemeClr val="lt1"/>
                          </a:solidFill>
                          <a:latin typeface="游ゴシック" panose="020F0502020204030204"/>
                        </a:defRPr>
                      </a:lvl4pPr>
                      <a:lvl5pPr marL="1981139" algn="l" defTabSz="990570" rtl="0" eaLnBrk="1" latinLnBrk="0" hangingPunct="1">
                        <a:defRPr kumimoji="1" sz="1950" b="1" kern="1200">
                          <a:solidFill>
                            <a:schemeClr val="lt1"/>
                          </a:solidFill>
                          <a:latin typeface="游ゴシック" panose="020F0502020204030204"/>
                        </a:defRPr>
                      </a:lvl5pPr>
                      <a:lvl6pPr marL="2476424" algn="l" defTabSz="990570" rtl="0" eaLnBrk="1" latinLnBrk="0" hangingPunct="1">
                        <a:defRPr kumimoji="1" sz="1950" b="1" kern="1200">
                          <a:solidFill>
                            <a:schemeClr val="lt1"/>
                          </a:solidFill>
                          <a:latin typeface="游ゴシック" panose="020F0502020204030204"/>
                        </a:defRPr>
                      </a:lvl6pPr>
                      <a:lvl7pPr marL="2971709" algn="l" defTabSz="990570" rtl="0" eaLnBrk="1" latinLnBrk="0" hangingPunct="1">
                        <a:defRPr kumimoji="1" sz="1950" b="1" kern="1200">
                          <a:solidFill>
                            <a:schemeClr val="lt1"/>
                          </a:solidFill>
                          <a:latin typeface="游ゴシック" panose="020F0502020204030204"/>
                        </a:defRPr>
                      </a:lvl7pPr>
                      <a:lvl8pPr marL="3466993" algn="l" defTabSz="990570" rtl="0" eaLnBrk="1" latinLnBrk="0" hangingPunct="1">
                        <a:defRPr kumimoji="1" sz="1950" b="1" kern="1200">
                          <a:solidFill>
                            <a:schemeClr val="lt1"/>
                          </a:solidFill>
                          <a:latin typeface="游ゴシック" panose="020F0502020204030204"/>
                        </a:defRPr>
                      </a:lvl8pPr>
                      <a:lvl9pPr marL="3962278" algn="l" defTabSz="990570" rtl="0" eaLnBrk="1" latinLnBrk="0" hangingPunct="1">
                        <a:defRPr kumimoji="1" sz="1950" b="1" kern="1200">
                          <a:solidFill>
                            <a:schemeClr val="lt1"/>
                          </a:solidFill>
                          <a:latin typeface="游ゴシック" panose="020F0502020204030204"/>
                        </a:defRPr>
                      </a:lvl9pPr>
                    </a:lstStyle>
                    <a:p>
                      <a:pPr algn="ctr"/>
                      <a:r>
                        <a:rPr kumimoji="1" lang="ja-JP" altLang="en-US" sz="1400" b="0" dirty="0">
                          <a:solidFill>
                            <a:sysClr val="windowText" lastClr="000000"/>
                          </a:solidFill>
                          <a:latin typeface="+mn-ea"/>
                          <a:ea typeface="+mn-ea"/>
                        </a:rPr>
                        <a:t>地域医療支援病院</a:t>
                      </a:r>
                      <a:endParaRPr kumimoji="1" lang="en-US" altLang="ja-JP" sz="1400" b="0" dirty="0">
                        <a:solidFill>
                          <a:sysClr val="windowText" lastClr="000000"/>
                        </a:solidFill>
                        <a:latin typeface="+mn-ea"/>
                        <a:ea typeface="+mn-ea"/>
                      </a:endParaRPr>
                    </a:p>
                    <a:p>
                      <a:pPr algn="ctr"/>
                      <a:r>
                        <a:rPr kumimoji="1" lang="ja-JP" altLang="en-US" sz="1200" b="0" dirty="0">
                          <a:solidFill>
                            <a:sysClr val="windowText" lastClr="000000"/>
                          </a:solidFill>
                          <a:latin typeface="+mn-ea"/>
                          <a:ea typeface="+mn-ea"/>
                        </a:rPr>
                        <a:t>（一般病床</a:t>
                      </a:r>
                      <a:r>
                        <a:rPr kumimoji="1" lang="en-US" altLang="ja-JP" sz="1200" b="0" dirty="0">
                          <a:solidFill>
                            <a:sysClr val="windowText" lastClr="000000"/>
                          </a:solidFill>
                          <a:latin typeface="+mn-ea"/>
                          <a:ea typeface="+mn-ea"/>
                        </a:rPr>
                        <a:t>200</a:t>
                      </a:r>
                      <a:r>
                        <a:rPr kumimoji="1" lang="ja-JP" altLang="en-US" sz="1200" b="0" dirty="0">
                          <a:solidFill>
                            <a:sysClr val="windowText" lastClr="000000"/>
                          </a:solidFill>
                          <a:latin typeface="+mn-ea"/>
                          <a:ea typeface="+mn-ea"/>
                        </a:rPr>
                        <a:t>床未満を除く）</a:t>
                      </a:r>
                      <a:endParaRPr kumimoji="1" lang="en-US" altLang="ja-JP" sz="1200" b="0" dirty="0">
                        <a:solidFill>
                          <a:sysClr val="windowText" lastClr="000000"/>
                        </a:solidFill>
                        <a:latin typeface="+mn-ea"/>
                        <a:ea typeface="+mn-ea"/>
                      </a:endParaRP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CCE5FF"/>
                    </a:solidFill>
                  </a:tcPr>
                </a:tc>
                <a:tc>
                  <a:txBody>
                    <a:bodyPr/>
                    <a:lstStyle>
                      <a:lvl1pPr marL="0" algn="l" defTabSz="990570" rtl="0" eaLnBrk="1" latinLnBrk="0" hangingPunct="1">
                        <a:defRPr kumimoji="1" sz="1950" b="1" kern="1200">
                          <a:solidFill>
                            <a:schemeClr val="lt1"/>
                          </a:solidFill>
                          <a:latin typeface="游ゴシック" panose="020F0502020204030204"/>
                        </a:defRPr>
                      </a:lvl1pPr>
                      <a:lvl2pPr marL="495285" algn="l" defTabSz="990570" rtl="0" eaLnBrk="1" latinLnBrk="0" hangingPunct="1">
                        <a:defRPr kumimoji="1" sz="1950" b="1" kern="1200">
                          <a:solidFill>
                            <a:schemeClr val="lt1"/>
                          </a:solidFill>
                          <a:latin typeface="游ゴシック" panose="020F0502020204030204"/>
                        </a:defRPr>
                      </a:lvl2pPr>
                      <a:lvl3pPr marL="990570" algn="l" defTabSz="990570" rtl="0" eaLnBrk="1" latinLnBrk="0" hangingPunct="1">
                        <a:defRPr kumimoji="1" sz="1950" b="1" kern="1200">
                          <a:solidFill>
                            <a:schemeClr val="lt1"/>
                          </a:solidFill>
                          <a:latin typeface="游ゴシック" panose="020F0502020204030204"/>
                        </a:defRPr>
                      </a:lvl3pPr>
                      <a:lvl4pPr marL="1485854" algn="l" defTabSz="990570" rtl="0" eaLnBrk="1" latinLnBrk="0" hangingPunct="1">
                        <a:defRPr kumimoji="1" sz="1950" b="1" kern="1200">
                          <a:solidFill>
                            <a:schemeClr val="lt1"/>
                          </a:solidFill>
                          <a:latin typeface="游ゴシック" panose="020F0502020204030204"/>
                        </a:defRPr>
                      </a:lvl4pPr>
                      <a:lvl5pPr marL="1981139" algn="l" defTabSz="990570" rtl="0" eaLnBrk="1" latinLnBrk="0" hangingPunct="1">
                        <a:defRPr kumimoji="1" sz="1950" b="1" kern="1200">
                          <a:solidFill>
                            <a:schemeClr val="lt1"/>
                          </a:solidFill>
                          <a:latin typeface="游ゴシック" panose="020F0502020204030204"/>
                        </a:defRPr>
                      </a:lvl5pPr>
                      <a:lvl6pPr marL="2476424" algn="l" defTabSz="990570" rtl="0" eaLnBrk="1" latinLnBrk="0" hangingPunct="1">
                        <a:defRPr kumimoji="1" sz="1950" b="1" kern="1200">
                          <a:solidFill>
                            <a:schemeClr val="lt1"/>
                          </a:solidFill>
                          <a:latin typeface="游ゴシック" panose="020F0502020204030204"/>
                        </a:defRPr>
                      </a:lvl6pPr>
                      <a:lvl7pPr marL="2971709" algn="l" defTabSz="990570" rtl="0" eaLnBrk="1" latinLnBrk="0" hangingPunct="1">
                        <a:defRPr kumimoji="1" sz="1950" b="1" kern="1200">
                          <a:solidFill>
                            <a:schemeClr val="lt1"/>
                          </a:solidFill>
                          <a:latin typeface="游ゴシック" panose="020F0502020204030204"/>
                        </a:defRPr>
                      </a:lvl7pPr>
                      <a:lvl8pPr marL="3466993" algn="l" defTabSz="990570" rtl="0" eaLnBrk="1" latinLnBrk="0" hangingPunct="1">
                        <a:defRPr kumimoji="1" sz="1950" b="1" kern="1200">
                          <a:solidFill>
                            <a:schemeClr val="lt1"/>
                          </a:solidFill>
                          <a:latin typeface="游ゴシック" panose="020F0502020204030204"/>
                        </a:defRPr>
                      </a:lvl8pPr>
                      <a:lvl9pPr marL="3962278" algn="l" defTabSz="990570" rtl="0" eaLnBrk="1" latinLnBrk="0" hangingPunct="1">
                        <a:defRPr kumimoji="1" sz="1950" b="1" kern="1200">
                          <a:solidFill>
                            <a:schemeClr val="lt1"/>
                          </a:solidFill>
                          <a:latin typeface="游ゴシック" panose="020F0502020204030204"/>
                        </a:defRPr>
                      </a:lvl9pPr>
                    </a:lstStyle>
                    <a:p>
                      <a:pPr algn="ctr"/>
                      <a:r>
                        <a:rPr kumimoji="1" lang="ja-JP" altLang="en-US" sz="1400" b="0" dirty="0">
                          <a:solidFill>
                            <a:sysClr val="windowText" lastClr="000000"/>
                          </a:solidFill>
                          <a:latin typeface="+mn-ea"/>
                          <a:ea typeface="+mn-ea"/>
                        </a:rPr>
                        <a:t>許可病床</a:t>
                      </a:r>
                      <a:r>
                        <a:rPr kumimoji="1" lang="en-US" altLang="ja-JP" sz="1400" b="0" dirty="0">
                          <a:solidFill>
                            <a:sysClr val="windowText" lastClr="000000"/>
                          </a:solidFill>
                          <a:latin typeface="+mn-ea"/>
                          <a:ea typeface="+mn-ea"/>
                        </a:rPr>
                        <a:t>400</a:t>
                      </a:r>
                      <a:r>
                        <a:rPr kumimoji="1" lang="ja-JP" altLang="en-US" sz="1400" b="0" dirty="0">
                          <a:solidFill>
                            <a:sysClr val="windowText" lastClr="000000"/>
                          </a:solidFill>
                          <a:latin typeface="+mn-ea"/>
                          <a:ea typeface="+mn-ea"/>
                        </a:rPr>
                        <a:t>床以上</a:t>
                      </a: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CCE5FF"/>
                    </a:solidFill>
                  </a:tcPr>
                </a:tc>
                <a:extLst>
                  <a:ext uri="{0D108BD9-81ED-4DB2-BD59-A6C34878D82A}">
                    <a16:rowId xmlns:a16="http://schemas.microsoft.com/office/drawing/2014/main" val="2244636694"/>
                  </a:ext>
                </a:extLst>
              </a:tr>
              <a:tr h="602870">
                <a:tc gridSpan="2">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r>
                        <a:rPr kumimoji="1" lang="ja-JP" altLang="en-US" sz="1200" dirty="0">
                          <a:latin typeface="+mn-ea"/>
                          <a:ea typeface="+mn-ea"/>
                        </a:rPr>
                        <a:t>減算規定の基準</a:t>
                      </a: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pPr marL="0" indent="0" algn="ctr">
                        <a:buFont typeface="Arial" panose="020B0604020202020204" pitchFamily="34" charset="0"/>
                        <a:buNone/>
                      </a:pPr>
                      <a:r>
                        <a:rPr kumimoji="1" lang="ja-JP" altLang="en-US" sz="1200" dirty="0">
                          <a:latin typeface="+mn-ea"/>
                          <a:ea typeface="+mn-ea"/>
                        </a:rPr>
                        <a:t>紹介率</a:t>
                      </a:r>
                      <a:r>
                        <a:rPr kumimoji="1" lang="en-US" altLang="ja-JP" sz="1200" dirty="0">
                          <a:latin typeface="+mn-ea"/>
                          <a:ea typeface="+mn-ea"/>
                        </a:rPr>
                        <a:t>50%</a:t>
                      </a:r>
                      <a:r>
                        <a:rPr kumimoji="1" lang="ja-JP" altLang="en-US" sz="1200" dirty="0">
                          <a:latin typeface="+mn-ea"/>
                          <a:ea typeface="+mn-ea"/>
                        </a:rPr>
                        <a:t>未満</a:t>
                      </a:r>
                      <a:endParaRPr kumimoji="1" lang="en-US" altLang="ja-JP" sz="1200" dirty="0">
                        <a:latin typeface="+mn-ea"/>
                        <a:ea typeface="+mn-ea"/>
                      </a:endParaRPr>
                    </a:p>
                    <a:p>
                      <a:pPr algn="ctr"/>
                      <a:r>
                        <a:rPr kumimoji="1" lang="ja-JP" altLang="en-US" sz="1200" dirty="0">
                          <a:latin typeface="+mn-ea"/>
                          <a:ea typeface="+mn-ea"/>
                        </a:rPr>
                        <a:t>（逆紹介率</a:t>
                      </a:r>
                      <a:r>
                        <a:rPr kumimoji="1" lang="en-US" altLang="ja-JP" sz="1200" dirty="0">
                          <a:latin typeface="+mn-ea"/>
                          <a:ea typeface="+mn-ea"/>
                        </a:rPr>
                        <a:t>50%</a:t>
                      </a:r>
                      <a:r>
                        <a:rPr kumimoji="1" lang="ja-JP" altLang="en-US" sz="1200" dirty="0">
                          <a:latin typeface="+mn-ea"/>
                          <a:ea typeface="+mn-ea"/>
                        </a:rPr>
                        <a:t>以上を除く）</a:t>
                      </a:r>
                    </a:p>
                  </a:txBody>
                  <a:tcPr anchor="ct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pPr marL="0" indent="0" algn="ctr">
                        <a:buFont typeface="Arial" panose="020B0604020202020204" pitchFamily="34" charset="0"/>
                        <a:buNone/>
                      </a:pPr>
                      <a:r>
                        <a:rPr kumimoji="1" lang="ja-JP" altLang="en-US" sz="1200" dirty="0">
                          <a:latin typeface="+mn-ea"/>
                          <a:ea typeface="+mn-ea"/>
                        </a:rPr>
                        <a:t>紹介率</a:t>
                      </a:r>
                      <a:r>
                        <a:rPr kumimoji="1" lang="en-US" altLang="ja-JP" sz="1200" dirty="0">
                          <a:latin typeface="+mn-ea"/>
                          <a:ea typeface="+mn-ea"/>
                        </a:rPr>
                        <a:t>40%</a:t>
                      </a:r>
                      <a:r>
                        <a:rPr kumimoji="1" lang="ja-JP" altLang="en-US" sz="1200" dirty="0">
                          <a:latin typeface="+mn-ea"/>
                          <a:ea typeface="+mn-ea"/>
                        </a:rPr>
                        <a:t>未満</a:t>
                      </a:r>
                      <a:endParaRPr kumimoji="1" lang="en-US" altLang="ja-JP" sz="1200" dirty="0">
                        <a:latin typeface="+mn-ea"/>
                        <a:ea typeface="+mn-ea"/>
                      </a:endParaRPr>
                    </a:p>
                    <a:p>
                      <a:pPr algn="ctr"/>
                      <a:r>
                        <a:rPr kumimoji="1" lang="ja-JP" altLang="en-US" sz="1200" dirty="0">
                          <a:latin typeface="+mn-ea"/>
                          <a:ea typeface="+mn-ea"/>
                        </a:rPr>
                        <a:t>（逆紹介率</a:t>
                      </a:r>
                      <a:r>
                        <a:rPr kumimoji="1" lang="en-US" altLang="ja-JP" sz="1200" dirty="0">
                          <a:latin typeface="+mn-ea"/>
                          <a:ea typeface="+mn-ea"/>
                        </a:rPr>
                        <a:t>30%</a:t>
                      </a:r>
                      <a:r>
                        <a:rPr kumimoji="1" lang="ja-JP" altLang="en-US" sz="1200" dirty="0">
                          <a:latin typeface="+mn-ea"/>
                          <a:ea typeface="+mn-ea"/>
                        </a:rPr>
                        <a:t>以上を除く）</a:t>
                      </a:r>
                    </a:p>
                  </a:txBody>
                  <a:tcPr anchor="ct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58461702"/>
                  </a:ext>
                </a:extLst>
              </a:tr>
              <a:tr h="333828">
                <a:tc gridSpan="2">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r>
                        <a:rPr lang="ja-JP" altLang="ja-JP" sz="1200" dirty="0">
                          <a:effectLst/>
                          <a:latin typeface="+mn-ea"/>
                          <a:ea typeface="+mn-ea"/>
                          <a:cs typeface="Times New Roman" panose="02020603050405020304" pitchFamily="18" charset="0"/>
                        </a:rPr>
                        <a:t>紹介率</a:t>
                      </a:r>
                      <a:r>
                        <a:rPr lang="en-US" altLang="ja-JP" sz="1200" dirty="0">
                          <a:effectLst/>
                          <a:latin typeface="+mn-ea"/>
                          <a:ea typeface="+mn-ea"/>
                          <a:cs typeface="Times New Roman" panose="02020603050405020304" pitchFamily="18" charset="0"/>
                        </a:rPr>
                        <a:t>(%)</a:t>
                      </a:r>
                      <a:endParaRPr kumimoji="1" lang="ja-JP" altLang="en-US" sz="1200" dirty="0">
                        <a:latin typeface="+mn-ea"/>
                        <a:ea typeface="+mn-ea"/>
                      </a:endParaRP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CCFFFF"/>
                    </a:solidFill>
                  </a:tcPr>
                </a:tc>
                <a:tc hMerge="1">
                  <a:txBody>
                    <a:bodyPr/>
                    <a:lstStyle/>
                    <a:p>
                      <a:endParaRPr kumimoji="1" lang="ja-JP" altLang="en-US"/>
                    </a:p>
                  </a:txBody>
                  <a:tcPr/>
                </a:tc>
                <a:tc gridSpan="3">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pPr marL="0" marR="0" lvl="0" indent="0" algn="ctr" defTabSz="99057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sz="1200" dirty="0">
                          <a:effectLst/>
                          <a:latin typeface="+mn-ea"/>
                          <a:ea typeface="+mn-ea"/>
                          <a:cs typeface="Times New Roman" panose="02020603050405020304" pitchFamily="18" charset="0"/>
                        </a:rPr>
                        <a:t>（紹介患者数＋救急搬送者数）／初診患者数 </a:t>
                      </a:r>
                      <a:r>
                        <a:rPr lang="ja-JP" altLang="en-US" sz="1200" dirty="0">
                          <a:solidFill>
                            <a:schemeClr val="tx1"/>
                          </a:solidFill>
                          <a:effectLst/>
                          <a:latin typeface="メイリオ" panose="020B0604030504040204" pitchFamily="50" charset="-128"/>
                          <a:ea typeface="メイリオ" panose="020B0604030504040204" pitchFamily="50" charset="-128"/>
                          <a:cs typeface="Times New Roman" panose="02020603050405020304" pitchFamily="18" charset="0"/>
                        </a:rPr>
                        <a:t>✕ </a:t>
                      </a:r>
                      <a:r>
                        <a:rPr lang="en-US" altLang="ja-JP" sz="1200" dirty="0">
                          <a:solidFill>
                            <a:schemeClr val="tx1"/>
                          </a:solidFill>
                          <a:effectLst/>
                          <a:latin typeface="メイリオ" panose="020B0604030504040204" pitchFamily="50" charset="-128"/>
                          <a:ea typeface="メイリオ" panose="020B0604030504040204" pitchFamily="50" charset="-128"/>
                          <a:cs typeface="Times New Roman" panose="02020603050405020304" pitchFamily="18" charset="0"/>
                        </a:rPr>
                        <a:t>100</a:t>
                      </a:r>
                      <a:endParaRPr lang="zh-CN" altLang="en-US" sz="1200" dirty="0">
                        <a:solidFill>
                          <a:schemeClr val="tx1"/>
                        </a:solidFill>
                        <a:effectLst/>
                        <a:latin typeface="メイリオ" panose="020B0604030504040204" pitchFamily="50" charset="-128"/>
                        <a:ea typeface="メイリオ" panose="020B0604030504040204" pitchFamily="50" charset="-128"/>
                        <a:cs typeface="Times New Roman" panose="02020603050405020304" pitchFamily="18" charset="0"/>
                      </a:endParaRPr>
                    </a:p>
                  </a:txBody>
                  <a:tcPr marL="68580" marR="68580" marT="0" marB="0" anchor="ct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CCFFFF"/>
                    </a:solidFill>
                  </a:tcPr>
                </a:tc>
                <a:tc hMerge="1">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ja-JP" altLang="ja-JP" sz="1200" dirty="0">
                        <a:effectLst/>
                        <a:latin typeface="+mn-ea"/>
                        <a:ea typeface="+mn-ea"/>
                        <a:cs typeface="Times New Roman" panose="02020603050405020304" pitchFamily="18" charset="0"/>
                      </a:endParaRPr>
                    </a:p>
                  </a:txBody>
                  <a:tcPr marL="68580" marR="68580" marT="0" marB="0" anchor="ct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CCFFFF"/>
                    </a:solidFill>
                  </a:tcPr>
                </a:tc>
                <a:tc hMerge="1">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ja-JP" altLang="ja-JP" sz="1200" dirty="0">
                        <a:effectLst/>
                        <a:latin typeface="+mn-ea"/>
                        <a:ea typeface="+mn-ea"/>
                        <a:cs typeface="Times New Roman" panose="02020603050405020304" pitchFamily="18" charset="0"/>
                      </a:endParaRPr>
                    </a:p>
                  </a:txBody>
                  <a:tcPr marL="68580" marR="68580" marT="0" marB="0" anchor="ct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CCFFFF"/>
                    </a:solidFill>
                  </a:tcPr>
                </a:tc>
                <a:extLst>
                  <a:ext uri="{0D108BD9-81ED-4DB2-BD59-A6C34878D82A}">
                    <a16:rowId xmlns:a16="http://schemas.microsoft.com/office/drawing/2014/main" val="3135342678"/>
                  </a:ext>
                </a:extLst>
              </a:tr>
              <a:tr h="286656">
                <a:tc gridSpan="2">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r>
                        <a:rPr lang="ja-JP" altLang="ja-JP" sz="1200" dirty="0">
                          <a:effectLst/>
                          <a:latin typeface="+mn-ea"/>
                          <a:ea typeface="+mn-ea"/>
                          <a:cs typeface="Times New Roman" panose="02020603050405020304" pitchFamily="18" charset="0"/>
                        </a:rPr>
                        <a:t>逆紹介率</a:t>
                      </a:r>
                      <a:r>
                        <a:rPr lang="en-US" altLang="ja-JP" sz="1200" dirty="0">
                          <a:effectLst/>
                          <a:latin typeface="+mn-ea"/>
                          <a:ea typeface="+mn-ea"/>
                          <a:cs typeface="Times New Roman" panose="02020603050405020304" pitchFamily="18" charset="0"/>
                        </a:rPr>
                        <a:t>(%)</a:t>
                      </a:r>
                      <a:endParaRPr kumimoji="1" lang="ja-JP" altLang="en-US" sz="1200" dirty="0">
                        <a:latin typeface="+mn-ea"/>
                        <a:ea typeface="+mn-ea"/>
                      </a:endParaRP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CCFFFF"/>
                    </a:solidFill>
                  </a:tcPr>
                </a:tc>
                <a:tc hMerge="1">
                  <a:txBody>
                    <a:bodyPr/>
                    <a:lstStyle/>
                    <a:p>
                      <a:endParaRPr kumimoji="1" lang="ja-JP" altLang="en-US"/>
                    </a:p>
                  </a:txBody>
                  <a:tcPr/>
                </a:tc>
                <a:tc gridSpan="3">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200" dirty="0">
                          <a:effectLst/>
                          <a:latin typeface="+mn-ea"/>
                          <a:ea typeface="+mn-ea"/>
                          <a:cs typeface="Times New Roman" panose="02020603050405020304" pitchFamily="18" charset="0"/>
                        </a:rPr>
                        <a:t>逆</a:t>
                      </a:r>
                      <a:r>
                        <a:rPr lang="ja-JP" altLang="ja-JP" sz="1200" dirty="0">
                          <a:effectLst/>
                          <a:latin typeface="+mn-ea"/>
                          <a:ea typeface="+mn-ea"/>
                          <a:cs typeface="Times New Roman" panose="02020603050405020304" pitchFamily="18" charset="0"/>
                        </a:rPr>
                        <a:t>紹介患者数</a:t>
                      </a:r>
                      <a:r>
                        <a:rPr lang="ja-JP" altLang="en-US" sz="1200" dirty="0">
                          <a:effectLst/>
                          <a:latin typeface="+mn-ea"/>
                          <a:ea typeface="+mn-ea"/>
                          <a:cs typeface="Times New Roman" panose="02020603050405020304" pitchFamily="18" charset="0"/>
                        </a:rPr>
                        <a:t>／</a:t>
                      </a:r>
                      <a:r>
                        <a:rPr lang="ja-JP" altLang="ja-JP" sz="1200" dirty="0">
                          <a:effectLst/>
                          <a:latin typeface="+mn-ea"/>
                          <a:ea typeface="+mn-ea"/>
                          <a:cs typeface="Times New Roman" panose="02020603050405020304" pitchFamily="18" charset="0"/>
                        </a:rPr>
                        <a:t>初診患者数</a:t>
                      </a:r>
                      <a:r>
                        <a:rPr lang="en-US" altLang="ja-JP" sz="1200" dirty="0">
                          <a:effectLst/>
                          <a:latin typeface="+mn-ea"/>
                          <a:ea typeface="+mn-ea"/>
                          <a:cs typeface="Times New Roman" panose="02020603050405020304" pitchFamily="18" charset="0"/>
                        </a:rPr>
                        <a:t> </a:t>
                      </a:r>
                      <a:r>
                        <a:rPr lang="ja-JP" altLang="en-US" sz="1200" dirty="0">
                          <a:solidFill>
                            <a:schemeClr val="tx1"/>
                          </a:solidFill>
                          <a:effectLst/>
                          <a:latin typeface="メイリオ" panose="020B0604030504040204" pitchFamily="50" charset="-128"/>
                          <a:ea typeface="メイリオ" panose="020B0604030504040204" pitchFamily="50" charset="-128"/>
                          <a:cs typeface="Times New Roman" panose="02020603050405020304" pitchFamily="18" charset="0"/>
                        </a:rPr>
                        <a:t>✕ </a:t>
                      </a:r>
                      <a:r>
                        <a:rPr lang="en-US" altLang="ja-JP" sz="1200" dirty="0">
                          <a:solidFill>
                            <a:schemeClr val="tx1"/>
                          </a:solidFill>
                          <a:effectLst/>
                          <a:latin typeface="メイリオ" panose="020B0604030504040204" pitchFamily="50" charset="-128"/>
                          <a:ea typeface="メイリオ" panose="020B0604030504040204" pitchFamily="50" charset="-128"/>
                          <a:cs typeface="Times New Roman" panose="02020603050405020304" pitchFamily="18" charset="0"/>
                        </a:rPr>
                        <a:t>100</a:t>
                      </a:r>
                      <a:endParaRPr lang="ja-JP" altLang="ja-JP" sz="1200" dirty="0">
                        <a:effectLst/>
                        <a:latin typeface="+mn-ea"/>
                        <a:ea typeface="+mn-ea"/>
                        <a:cs typeface="Times New Roman" panose="02020603050405020304" pitchFamily="18" charset="0"/>
                      </a:endParaRPr>
                    </a:p>
                  </a:txBody>
                  <a:tcPr marL="68580" marR="68580" marT="0" marB="0" anchor="ct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CCFFFF"/>
                    </a:solidFill>
                  </a:tcPr>
                </a:tc>
                <a:tc hMerge="1">
                  <a:txBody>
                    <a:bodyPr/>
                    <a:lstStyle/>
                    <a:p>
                      <a:endParaRPr kumimoji="1" lang="ja-JP" altLang="en-US"/>
                    </a:p>
                  </a:txBody>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ja-JP" sz="1200" dirty="0">
                        <a:effectLst/>
                        <a:latin typeface="ＭＳ ゴシック" panose="020B0609070205080204" pitchFamily="49" charset="-128"/>
                        <a:ea typeface="ＭＳ ゴシック" panose="020B0609070205080204" pitchFamily="49" charset="-128"/>
                        <a:cs typeface="Times New Roman" panose="02020603050405020304" pitchFamily="18" charset="0"/>
                      </a:endParaRPr>
                    </a:p>
                  </a:txBody>
                  <a:tcPr marL="68580" marR="68580" marT="0" marB="0" anchor="ctr"/>
                </a:tc>
                <a:extLst>
                  <a:ext uri="{0D108BD9-81ED-4DB2-BD59-A6C34878D82A}">
                    <a16:rowId xmlns:a16="http://schemas.microsoft.com/office/drawing/2014/main" val="3084916784"/>
                  </a:ext>
                </a:extLst>
              </a:tr>
              <a:tr h="955519">
                <a:tc rowSpan="4">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endParaRPr kumimoji="1" lang="ja-JP" altLang="en-US" sz="1200" dirty="0">
                        <a:latin typeface="+mn-ea"/>
                        <a:ea typeface="+mn-ea"/>
                      </a:endParaRP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dirty="0">
                          <a:latin typeface="+mn-ea"/>
                          <a:ea typeface="+mn-ea"/>
                        </a:rPr>
                        <a:t>初診患者の数</a:t>
                      </a: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pPr marL="0" indent="0" algn="l">
                        <a:spcAft>
                          <a:spcPts val="0"/>
                        </a:spcAft>
                        <a:buFont typeface="Arial" panose="020B0604020202020204" pitchFamily="34" charset="0"/>
                        <a:buNone/>
                      </a:pPr>
                      <a:r>
                        <a:rPr lang="ja-JP" altLang="en-US" sz="1200" dirty="0">
                          <a:effectLst/>
                          <a:latin typeface="+mn-ea"/>
                          <a:ea typeface="+mn-ea"/>
                          <a:cs typeface="Times New Roman" panose="02020603050405020304" pitchFamily="18" charset="0"/>
                        </a:rPr>
                        <a:t>医学的に初診といわれる診療行為があった患者の数。</a:t>
                      </a:r>
                      <a:endParaRPr lang="en-US" altLang="ja-JP" sz="1200" dirty="0">
                        <a:effectLst/>
                        <a:latin typeface="+mn-ea"/>
                        <a:ea typeface="+mn-ea"/>
                        <a:cs typeface="Times New Roman" panose="02020603050405020304" pitchFamily="18" charset="0"/>
                      </a:endParaRPr>
                    </a:p>
                    <a:p>
                      <a:pPr marL="0" indent="0" algn="l">
                        <a:spcAft>
                          <a:spcPts val="0"/>
                        </a:spcAft>
                        <a:buFont typeface="Arial" panose="020B0604020202020204" pitchFamily="34" charset="0"/>
                        <a:buNone/>
                      </a:pPr>
                      <a:r>
                        <a:rPr lang="ja-JP" altLang="en-US" sz="1200" dirty="0">
                          <a:effectLst/>
                          <a:latin typeface="+mn-ea"/>
                          <a:ea typeface="+mn-ea"/>
                          <a:cs typeface="Times New Roman" panose="02020603050405020304" pitchFamily="18" charset="0"/>
                        </a:rPr>
                        <a:t>以下</a:t>
                      </a:r>
                      <a:r>
                        <a:rPr lang="ja-JP" altLang="en-US" sz="1200" b="1" dirty="0">
                          <a:effectLst/>
                          <a:latin typeface="+mn-ea"/>
                          <a:ea typeface="+mn-ea"/>
                          <a:cs typeface="Times New Roman" panose="02020603050405020304" pitchFamily="18" charset="0"/>
                        </a:rPr>
                        <a:t>を除く</a:t>
                      </a:r>
                      <a:r>
                        <a:rPr lang="ja-JP" altLang="en-US" sz="1200" dirty="0">
                          <a:effectLst/>
                          <a:latin typeface="+mn-ea"/>
                          <a:ea typeface="+mn-ea"/>
                          <a:cs typeface="Times New Roman" panose="02020603050405020304" pitchFamily="18" charset="0"/>
                        </a:rPr>
                        <a:t>。</a:t>
                      </a:r>
                      <a:endParaRPr lang="en-US" altLang="ja-JP" sz="1200" dirty="0">
                        <a:effectLst/>
                        <a:latin typeface="+mn-ea"/>
                        <a:ea typeface="+mn-ea"/>
                        <a:cs typeface="Times New Roman" panose="02020603050405020304" pitchFamily="18" charset="0"/>
                      </a:endParaRPr>
                    </a:p>
                    <a:p>
                      <a:pPr marL="171450" indent="-171450" algn="l">
                        <a:spcAft>
                          <a:spcPts val="0"/>
                        </a:spcAft>
                        <a:buFont typeface="Arial" panose="020B0604020202020204" pitchFamily="34" charset="0"/>
                        <a:buChar char="•"/>
                      </a:pPr>
                      <a:r>
                        <a:rPr lang="ja-JP" altLang="en-US" sz="1200" dirty="0">
                          <a:effectLst/>
                          <a:latin typeface="+mn-ea"/>
                          <a:ea typeface="+mn-ea"/>
                          <a:cs typeface="Times New Roman" panose="02020603050405020304" pitchFamily="18" charset="0"/>
                        </a:rPr>
                        <a:t>休日又は夜間に受診した患者</a:t>
                      </a:r>
                      <a:endParaRPr lang="en-US" altLang="ja-JP" sz="1200" dirty="0">
                        <a:effectLst/>
                        <a:latin typeface="+mn-ea"/>
                        <a:ea typeface="+mn-ea"/>
                        <a:cs typeface="Times New Roman" panose="02020603050405020304" pitchFamily="18" charset="0"/>
                      </a:endParaRPr>
                    </a:p>
                    <a:p>
                      <a:pPr marL="171450" indent="-171450" algn="l">
                        <a:spcAft>
                          <a:spcPts val="0"/>
                        </a:spcAft>
                        <a:buFont typeface="Arial" panose="020B0604020202020204" pitchFamily="34" charset="0"/>
                        <a:buChar char="•"/>
                      </a:pPr>
                      <a:r>
                        <a:rPr lang="ja-JP" altLang="en-US" sz="1200" dirty="0">
                          <a:effectLst/>
                          <a:latin typeface="+mn-ea"/>
                          <a:ea typeface="+mn-ea"/>
                          <a:cs typeface="Times New Roman" panose="02020603050405020304" pitchFamily="18" charset="0"/>
                        </a:rPr>
                        <a:t>自院の健康診断で疾患が発見された患者</a:t>
                      </a:r>
                      <a:endParaRPr lang="ja-JP" sz="1200" dirty="0">
                        <a:effectLst/>
                        <a:latin typeface="+mn-ea"/>
                        <a:ea typeface="+mn-ea"/>
                        <a:cs typeface="Times New Roman" panose="02020603050405020304" pitchFamily="18" charset="0"/>
                      </a:endParaRPr>
                    </a:p>
                  </a:txBody>
                  <a:tcPr marL="68580" marR="68580" marT="72000" marB="72000" anchor="ctr">
                    <a:lnL w="3175" cap="flat" cmpd="sng" algn="ctr">
                      <a:solidFill>
                        <a:sysClr val="windowText" lastClr="000000"/>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gridSpan="2">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pPr marL="0" indent="0" algn="l">
                        <a:spcAft>
                          <a:spcPts val="0"/>
                        </a:spcAft>
                        <a:buFont typeface="Arial" panose="020B0604020202020204" pitchFamily="34" charset="0"/>
                        <a:buNone/>
                      </a:pPr>
                      <a:r>
                        <a:rPr lang="ja-JP" altLang="en-US" sz="1200" dirty="0">
                          <a:effectLst/>
                          <a:latin typeface="+mn-ea"/>
                          <a:ea typeface="+mn-ea"/>
                          <a:cs typeface="Times New Roman" panose="02020603050405020304" pitchFamily="18" charset="0"/>
                        </a:rPr>
                        <a:t>医学的に初診といわれる診療行為があった患者の数。</a:t>
                      </a:r>
                      <a:endParaRPr lang="en-US" altLang="ja-JP" sz="1200" dirty="0">
                        <a:effectLst/>
                        <a:latin typeface="+mn-ea"/>
                        <a:ea typeface="+mn-ea"/>
                        <a:cs typeface="Times New Roman" panose="02020603050405020304" pitchFamily="18" charset="0"/>
                      </a:endParaRPr>
                    </a:p>
                    <a:p>
                      <a:pPr marL="0" indent="0" algn="l">
                        <a:spcAft>
                          <a:spcPts val="0"/>
                        </a:spcAft>
                        <a:buFont typeface="Arial" panose="020B0604020202020204" pitchFamily="34" charset="0"/>
                        <a:buNone/>
                      </a:pPr>
                      <a:r>
                        <a:rPr lang="ja-JP" altLang="en-US" sz="1200" dirty="0">
                          <a:effectLst/>
                          <a:latin typeface="+mn-ea"/>
                          <a:ea typeface="+mn-ea"/>
                          <a:cs typeface="Times New Roman" panose="02020603050405020304" pitchFamily="18" charset="0"/>
                        </a:rPr>
                        <a:t>以下を</a:t>
                      </a:r>
                      <a:r>
                        <a:rPr lang="ja-JP" altLang="en-US" sz="1200" b="1" dirty="0">
                          <a:effectLst/>
                          <a:latin typeface="+mn-ea"/>
                          <a:ea typeface="+mn-ea"/>
                          <a:cs typeface="Times New Roman" panose="02020603050405020304" pitchFamily="18" charset="0"/>
                        </a:rPr>
                        <a:t>除く</a:t>
                      </a:r>
                      <a:r>
                        <a:rPr lang="ja-JP" altLang="en-US" sz="1200" dirty="0">
                          <a:effectLst/>
                          <a:latin typeface="+mn-ea"/>
                          <a:ea typeface="+mn-ea"/>
                          <a:cs typeface="Times New Roman" panose="02020603050405020304" pitchFamily="18" charset="0"/>
                        </a:rPr>
                        <a:t>。</a:t>
                      </a:r>
                      <a:endParaRPr lang="en-US" altLang="ja-JP" sz="1200" dirty="0">
                        <a:effectLst/>
                        <a:latin typeface="+mn-ea"/>
                        <a:ea typeface="+mn-ea"/>
                        <a:cs typeface="Times New Roman" panose="02020603050405020304" pitchFamily="18" charset="0"/>
                      </a:endParaRPr>
                    </a:p>
                    <a:p>
                      <a:pPr marL="171450" indent="-171450" algn="l">
                        <a:spcAft>
                          <a:spcPts val="0"/>
                        </a:spcAft>
                        <a:buFont typeface="Arial" panose="020B0604020202020204" pitchFamily="34" charset="0"/>
                        <a:buChar char="•"/>
                      </a:pPr>
                      <a:r>
                        <a:rPr lang="ja-JP" altLang="en-US" sz="1200" u="sng" dirty="0">
                          <a:effectLst/>
                          <a:latin typeface="+mn-ea"/>
                          <a:ea typeface="+mn-ea"/>
                          <a:cs typeface="Times New Roman" panose="02020603050405020304" pitchFamily="18" charset="0"/>
                        </a:rPr>
                        <a:t>救急搬送者</a:t>
                      </a:r>
                      <a:endParaRPr lang="en-US" altLang="ja-JP" sz="1200" u="sng" dirty="0">
                        <a:effectLst/>
                        <a:latin typeface="+mn-ea"/>
                        <a:ea typeface="+mn-ea"/>
                        <a:cs typeface="Times New Roman" panose="02020603050405020304" pitchFamily="18" charset="0"/>
                      </a:endParaRPr>
                    </a:p>
                    <a:p>
                      <a:pPr marL="171450" indent="-171450" algn="l">
                        <a:spcAft>
                          <a:spcPts val="0"/>
                        </a:spcAft>
                        <a:buFont typeface="Arial" panose="020B0604020202020204" pitchFamily="34" charset="0"/>
                        <a:buChar char="•"/>
                      </a:pPr>
                      <a:r>
                        <a:rPr lang="ja-JP" altLang="en-US" sz="1200" dirty="0">
                          <a:effectLst/>
                          <a:latin typeface="+mn-ea"/>
                          <a:ea typeface="+mn-ea"/>
                          <a:cs typeface="Times New Roman" panose="02020603050405020304" pitchFamily="18" charset="0"/>
                        </a:rPr>
                        <a:t>休日又は夜間に受診した患者</a:t>
                      </a:r>
                      <a:endParaRPr lang="en-US" altLang="ja-JP" sz="1200" dirty="0">
                        <a:effectLst/>
                        <a:latin typeface="+mn-ea"/>
                        <a:ea typeface="+mn-ea"/>
                        <a:cs typeface="Times New Roman" panose="02020603050405020304" pitchFamily="18"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200" dirty="0">
                          <a:effectLst/>
                          <a:latin typeface="+mn-ea"/>
                          <a:ea typeface="+mn-ea"/>
                          <a:cs typeface="Times New Roman" panose="02020603050405020304" pitchFamily="18" charset="0"/>
                        </a:rPr>
                        <a:t>自院の健康診断で疾患が発見された患者</a:t>
                      </a:r>
                      <a:endParaRPr lang="ja-JP" altLang="ja-JP" sz="1200" dirty="0">
                        <a:effectLst/>
                        <a:latin typeface="+mn-ea"/>
                        <a:ea typeface="+mn-ea"/>
                        <a:cs typeface="Times New Roman" panose="02020603050405020304" pitchFamily="18" charset="0"/>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hMerge="1">
                  <a:txBody>
                    <a:bodyPr/>
                    <a:lstStyle/>
                    <a:p>
                      <a:pPr algn="l"/>
                      <a:endParaRPr kumimoji="1" lang="ja-JP" altLang="en-US" sz="1200" dirty="0">
                        <a:latin typeface="ＭＳ ゴシック" panose="020B0609070205080204" pitchFamily="49" charset="-128"/>
                        <a:ea typeface="ＭＳ ゴシック" panose="020B0609070205080204" pitchFamily="49" charset="-128"/>
                      </a:endParaRPr>
                    </a:p>
                  </a:txBody>
                  <a:tcPr/>
                </a:tc>
                <a:extLst>
                  <a:ext uri="{0D108BD9-81ED-4DB2-BD59-A6C34878D82A}">
                    <a16:rowId xmlns:a16="http://schemas.microsoft.com/office/drawing/2014/main" val="3381915066"/>
                  </a:ext>
                </a:extLst>
              </a:tr>
              <a:tr h="834568">
                <a:tc vMerge="1">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endParaRPr kumimoji="1" lang="ja-JP" altLang="en-US" sz="1200" dirty="0">
                        <a:latin typeface="+mn-ea"/>
                        <a:ea typeface="+mn-ea"/>
                      </a:endParaRP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dirty="0">
                          <a:latin typeface="+mn-ea"/>
                          <a:ea typeface="+mn-ea"/>
                        </a:rPr>
                        <a:t>紹介患者の数</a:t>
                      </a: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gridSpan="3">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pPr marL="0" indent="0" algn="l">
                        <a:spcAft>
                          <a:spcPts val="0"/>
                        </a:spcAft>
                        <a:buFont typeface="Arial" panose="020B0604020202020204" pitchFamily="34" charset="0"/>
                        <a:buNone/>
                      </a:pPr>
                      <a:r>
                        <a:rPr lang="ja-JP" altLang="en-US" sz="1200" dirty="0">
                          <a:effectLst/>
                          <a:latin typeface="+mn-ea"/>
                          <a:ea typeface="+mn-ea"/>
                          <a:cs typeface="Times New Roman" panose="02020603050405020304" pitchFamily="18" charset="0"/>
                        </a:rPr>
                        <a:t>他の病院又は診療所から紹介状により紹介された者の数（初診に限る）。</a:t>
                      </a:r>
                      <a:endParaRPr lang="en-US" altLang="ja-JP" sz="1200" dirty="0">
                        <a:effectLst/>
                        <a:latin typeface="+mn-ea"/>
                        <a:ea typeface="+mn-ea"/>
                        <a:cs typeface="Times New Roman" panose="02020603050405020304" pitchFamily="18" charset="0"/>
                      </a:endParaRPr>
                    </a:p>
                  </a:txBody>
                  <a:tcPr marL="68580" marR="68580" marT="0" marB="0" anchor="ct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hMerge="1">
                  <a:txBody>
                    <a:bodyPr/>
                    <a:lstStyle/>
                    <a:p>
                      <a:endParaRPr kumimoji="1" lang="ja-JP" altLang="en-US"/>
                    </a:p>
                  </a:txBody>
                  <a:tcPr/>
                </a:tc>
                <a:tc hMerge="1">
                  <a:txBody>
                    <a:bodyPr/>
                    <a:lstStyle/>
                    <a:p>
                      <a:pPr algn="l"/>
                      <a:endParaRPr kumimoji="1" lang="ja-JP" altLang="en-US" sz="1200" dirty="0">
                        <a:latin typeface="ＭＳ ゴシック" panose="020B0609070205080204" pitchFamily="49" charset="-128"/>
                        <a:ea typeface="ＭＳ ゴシック" panose="020B0609070205080204" pitchFamily="49" charset="-128"/>
                      </a:endParaRPr>
                    </a:p>
                  </a:txBody>
                  <a:tcPr/>
                </a:tc>
                <a:extLst>
                  <a:ext uri="{0D108BD9-81ED-4DB2-BD59-A6C34878D82A}">
                    <a16:rowId xmlns:a16="http://schemas.microsoft.com/office/drawing/2014/main" val="1633115816"/>
                  </a:ext>
                </a:extLst>
              </a:tr>
              <a:tr h="1146622">
                <a:tc vMerge="1">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endParaRPr kumimoji="1" lang="ja-JP" altLang="en-US" sz="1200" dirty="0">
                        <a:latin typeface="+mn-ea"/>
                        <a:ea typeface="+mn-ea"/>
                      </a:endParaRP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dirty="0">
                          <a:latin typeface="+mn-ea"/>
                          <a:ea typeface="+mn-ea"/>
                        </a:rPr>
                        <a:t>逆紹介患者の数</a:t>
                      </a: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pPr marL="0" indent="0" algn="l">
                        <a:spcAft>
                          <a:spcPts val="0"/>
                        </a:spcAft>
                        <a:buFont typeface="Arial" panose="020B0604020202020204" pitchFamily="34" charset="0"/>
                        <a:buNone/>
                      </a:pPr>
                      <a:r>
                        <a:rPr lang="ja-JP" altLang="en-US" sz="1200" dirty="0">
                          <a:effectLst/>
                          <a:latin typeface="+mn-ea"/>
                          <a:ea typeface="+mn-ea"/>
                          <a:cs typeface="Times New Roman" panose="02020603050405020304" pitchFamily="18" charset="0"/>
                        </a:rPr>
                        <a:t>紹介状により他の病院又は診療所に紹介した患者の数。</a:t>
                      </a:r>
                      <a:endParaRPr lang="en-US" altLang="ja-JP" sz="1200" dirty="0">
                        <a:effectLst/>
                        <a:latin typeface="+mn-ea"/>
                        <a:ea typeface="+mn-ea"/>
                        <a:cs typeface="Times New Roman" panose="02020603050405020304" pitchFamily="18" charset="0"/>
                      </a:endParaRPr>
                    </a:p>
                    <a:p>
                      <a:pPr marL="0" indent="0" algn="l">
                        <a:spcAft>
                          <a:spcPts val="0"/>
                        </a:spcAft>
                        <a:buFont typeface="Arial" panose="020B0604020202020204" pitchFamily="34" charset="0"/>
                        <a:buNone/>
                      </a:pPr>
                      <a:r>
                        <a:rPr lang="ja-JP" altLang="en-US" sz="1200" dirty="0">
                          <a:effectLst/>
                          <a:latin typeface="+mn-ea"/>
                          <a:ea typeface="+mn-ea"/>
                          <a:cs typeface="Times New Roman" panose="02020603050405020304" pitchFamily="18" charset="0"/>
                        </a:rPr>
                        <a:t>以下を</a:t>
                      </a:r>
                      <a:r>
                        <a:rPr lang="ja-JP" altLang="en-US" sz="1200" b="1" dirty="0">
                          <a:effectLst/>
                          <a:latin typeface="+mn-ea"/>
                          <a:ea typeface="+mn-ea"/>
                          <a:cs typeface="Times New Roman" panose="02020603050405020304" pitchFamily="18" charset="0"/>
                        </a:rPr>
                        <a:t>含む</a:t>
                      </a:r>
                      <a:r>
                        <a:rPr lang="ja-JP" altLang="en-US" sz="1200" dirty="0">
                          <a:effectLst/>
                          <a:latin typeface="+mn-ea"/>
                          <a:ea typeface="+mn-ea"/>
                          <a:cs typeface="Times New Roman" panose="02020603050405020304" pitchFamily="18" charset="0"/>
                        </a:rPr>
                        <a:t>。</a:t>
                      </a:r>
                      <a:endParaRPr lang="en-US" altLang="ja-JP" sz="1200" dirty="0">
                        <a:effectLst/>
                        <a:latin typeface="+mn-ea"/>
                        <a:ea typeface="+mn-ea"/>
                        <a:cs typeface="Times New Roman" panose="02020603050405020304" pitchFamily="18" charset="0"/>
                      </a:endParaRPr>
                    </a:p>
                    <a:p>
                      <a:pPr marL="171450" indent="-171450" algn="l">
                        <a:spcAft>
                          <a:spcPts val="0"/>
                        </a:spcAft>
                        <a:buFont typeface="Arial" panose="020B0604020202020204" pitchFamily="34" charset="0"/>
                        <a:buChar char="•"/>
                      </a:pPr>
                      <a:r>
                        <a:rPr lang="ja-JP" altLang="en-US" sz="1200" dirty="0">
                          <a:effectLst/>
                          <a:latin typeface="+mn-ea"/>
                          <a:ea typeface="+mn-ea"/>
                          <a:cs typeface="Times New Roman" panose="02020603050405020304" pitchFamily="18" charset="0"/>
                        </a:rPr>
                        <a:t>電話情報により他の病院等に紹介し、その旨を診療録に記載した患者</a:t>
                      </a:r>
                      <a:endParaRPr lang="en-US" altLang="ja-JP" sz="1200" dirty="0">
                        <a:effectLst/>
                        <a:latin typeface="+mn-ea"/>
                        <a:ea typeface="+mn-ea"/>
                        <a:cs typeface="Times New Roman" panose="02020603050405020304" pitchFamily="18" charset="0"/>
                      </a:endParaRPr>
                    </a:p>
                    <a:p>
                      <a:pPr marL="171450" indent="-171450" algn="l">
                        <a:spcAft>
                          <a:spcPts val="0"/>
                        </a:spcAft>
                        <a:buFont typeface="Arial" panose="020B0604020202020204" pitchFamily="34" charset="0"/>
                        <a:buChar char="•"/>
                      </a:pPr>
                      <a:r>
                        <a:rPr lang="ja-JP" altLang="en-US" sz="1200" dirty="0">
                          <a:effectLst/>
                          <a:latin typeface="+mn-ea"/>
                          <a:ea typeface="+mn-ea"/>
                          <a:cs typeface="Times New Roman" panose="02020603050405020304" pitchFamily="18" charset="0"/>
                        </a:rPr>
                        <a:t>紹介元に返書により紹介した患者</a:t>
                      </a:r>
                      <a:endParaRPr lang="ja-JP" sz="1200" dirty="0">
                        <a:effectLst/>
                        <a:latin typeface="+mn-ea"/>
                        <a:ea typeface="+mn-ea"/>
                        <a:cs typeface="Times New Roman" panose="02020603050405020304" pitchFamily="18" charset="0"/>
                      </a:endParaRPr>
                    </a:p>
                  </a:txBody>
                  <a:tcPr marL="68580" marR="68580" marT="0" marB="0" anchor="ct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gridSpan="2">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200" dirty="0">
                          <a:effectLst/>
                          <a:latin typeface="+mn-ea"/>
                          <a:ea typeface="+mn-ea"/>
                          <a:cs typeface="Times New Roman" panose="02020603050405020304" pitchFamily="18" charset="0"/>
                        </a:rPr>
                        <a:t>他の病院又は診療所に紹介した者の数。具体的には、</a:t>
                      </a:r>
                      <a:endParaRPr lang="en-US" altLang="ja-JP" sz="1200" dirty="0">
                        <a:effectLst/>
                        <a:latin typeface="+mn-ea"/>
                        <a:ea typeface="+mn-ea"/>
                        <a:cs typeface="Times New Roman" panose="02020603050405020304" pitchFamily="18"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200" dirty="0">
                          <a:effectLst/>
                          <a:latin typeface="+mn-ea"/>
                          <a:ea typeface="+mn-ea"/>
                          <a:cs typeface="Times New Roman" panose="02020603050405020304" pitchFamily="18" charset="0"/>
                        </a:rPr>
                        <a:t>診療状況を示す文書を添えて紹介（診療情報提供料を算定）した患者</a:t>
                      </a:r>
                      <a:endParaRPr lang="en-US" altLang="ja-JP" sz="1200" dirty="0">
                        <a:effectLst/>
                        <a:latin typeface="+mn-ea"/>
                        <a:ea typeface="+mn-ea"/>
                        <a:cs typeface="Times New Roman" panose="02020603050405020304" pitchFamily="18"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200" dirty="0">
                          <a:effectLst/>
                          <a:latin typeface="+mn-ea"/>
                          <a:ea typeface="+mn-ea"/>
                          <a:cs typeface="Times New Roman" panose="02020603050405020304" pitchFamily="18" charset="0"/>
                        </a:rPr>
                        <a:t>地域連携診療計画料を算定した患者のうち診療情報提供料算定の要件を満たす者</a:t>
                      </a:r>
                      <a:endParaRPr lang="ja-JP" altLang="ja-JP" sz="1200" dirty="0">
                        <a:effectLst/>
                        <a:latin typeface="+mn-ea"/>
                        <a:ea typeface="+mn-ea"/>
                        <a:cs typeface="Times New Roman" panose="02020603050405020304" pitchFamily="18" charset="0"/>
                      </a:endParaRPr>
                    </a:p>
                  </a:txBody>
                  <a:tcPr marL="68580" marR="68580" marT="0" marB="0" anchor="ct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hMerge="1">
                  <a:txBody>
                    <a:bodyPr/>
                    <a:lstStyle/>
                    <a:p>
                      <a:endParaRPr kumimoji="1" lang="ja-JP" altLang="en-US"/>
                    </a:p>
                  </a:txBody>
                  <a:tcPr/>
                </a:tc>
                <a:extLst>
                  <a:ext uri="{0D108BD9-81ED-4DB2-BD59-A6C34878D82A}">
                    <a16:rowId xmlns:a16="http://schemas.microsoft.com/office/drawing/2014/main" val="3753383095"/>
                  </a:ext>
                </a:extLst>
              </a:tr>
              <a:tr h="315283">
                <a:tc vMerge="1">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endParaRPr kumimoji="1" lang="ja-JP" altLang="en-US" sz="1200" spc="-150" dirty="0">
                        <a:latin typeface="+mn-ea"/>
                        <a:ea typeface="+mn-ea"/>
                      </a:endParaRP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spc="-150" dirty="0">
                          <a:latin typeface="+mn-ea"/>
                          <a:ea typeface="+mn-ea"/>
                        </a:rPr>
                        <a:t>救急搬送者の数</a:t>
                      </a:r>
                    </a:p>
                  </a:txBody>
                  <a:tcP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gridSpan="3">
                  <a:txBody>
                    <a:bodyPr/>
                    <a:lstStyle>
                      <a:lvl1pPr marL="0" algn="l" defTabSz="990570" rtl="0" eaLnBrk="1" latinLnBrk="0" hangingPunct="1">
                        <a:defRPr kumimoji="1" sz="1950" kern="1200">
                          <a:solidFill>
                            <a:schemeClr val="dk1"/>
                          </a:solidFill>
                          <a:latin typeface="游ゴシック" panose="020F0502020204030204"/>
                        </a:defRPr>
                      </a:lvl1pPr>
                      <a:lvl2pPr marL="495285" algn="l" defTabSz="990570" rtl="0" eaLnBrk="1" latinLnBrk="0" hangingPunct="1">
                        <a:defRPr kumimoji="1" sz="1950" kern="1200">
                          <a:solidFill>
                            <a:schemeClr val="dk1"/>
                          </a:solidFill>
                          <a:latin typeface="游ゴシック" panose="020F0502020204030204"/>
                        </a:defRPr>
                      </a:lvl2pPr>
                      <a:lvl3pPr marL="990570" algn="l" defTabSz="990570" rtl="0" eaLnBrk="1" latinLnBrk="0" hangingPunct="1">
                        <a:defRPr kumimoji="1" sz="1950" kern="1200">
                          <a:solidFill>
                            <a:schemeClr val="dk1"/>
                          </a:solidFill>
                          <a:latin typeface="游ゴシック" panose="020F0502020204030204"/>
                        </a:defRPr>
                      </a:lvl3pPr>
                      <a:lvl4pPr marL="1485854" algn="l" defTabSz="990570" rtl="0" eaLnBrk="1" latinLnBrk="0" hangingPunct="1">
                        <a:defRPr kumimoji="1" sz="1950" kern="1200">
                          <a:solidFill>
                            <a:schemeClr val="dk1"/>
                          </a:solidFill>
                          <a:latin typeface="游ゴシック" panose="020F0502020204030204"/>
                        </a:defRPr>
                      </a:lvl4pPr>
                      <a:lvl5pPr marL="1981139" algn="l" defTabSz="990570" rtl="0" eaLnBrk="1" latinLnBrk="0" hangingPunct="1">
                        <a:defRPr kumimoji="1" sz="1950" kern="1200">
                          <a:solidFill>
                            <a:schemeClr val="dk1"/>
                          </a:solidFill>
                          <a:latin typeface="游ゴシック" panose="020F0502020204030204"/>
                        </a:defRPr>
                      </a:lvl5pPr>
                      <a:lvl6pPr marL="2476424" algn="l" defTabSz="990570" rtl="0" eaLnBrk="1" latinLnBrk="0" hangingPunct="1">
                        <a:defRPr kumimoji="1" sz="1950" kern="1200">
                          <a:solidFill>
                            <a:schemeClr val="dk1"/>
                          </a:solidFill>
                          <a:latin typeface="游ゴシック" panose="020F0502020204030204"/>
                        </a:defRPr>
                      </a:lvl6pPr>
                      <a:lvl7pPr marL="2971709" algn="l" defTabSz="990570" rtl="0" eaLnBrk="1" latinLnBrk="0" hangingPunct="1">
                        <a:defRPr kumimoji="1" sz="1950" kern="1200">
                          <a:solidFill>
                            <a:schemeClr val="dk1"/>
                          </a:solidFill>
                          <a:latin typeface="游ゴシック" panose="020F0502020204030204"/>
                        </a:defRPr>
                      </a:lvl7pPr>
                      <a:lvl8pPr marL="3466993" algn="l" defTabSz="990570" rtl="0" eaLnBrk="1" latinLnBrk="0" hangingPunct="1">
                        <a:defRPr kumimoji="1" sz="1950" kern="1200">
                          <a:solidFill>
                            <a:schemeClr val="dk1"/>
                          </a:solidFill>
                          <a:latin typeface="游ゴシック" panose="020F0502020204030204"/>
                        </a:defRPr>
                      </a:lvl8pPr>
                      <a:lvl9pPr marL="3962278" algn="l" defTabSz="990570" rtl="0" eaLnBrk="1" latinLnBrk="0" hangingPunct="1">
                        <a:defRPr kumimoji="1" sz="1950" kern="1200">
                          <a:solidFill>
                            <a:schemeClr val="dk1"/>
                          </a:solidFill>
                          <a:latin typeface="游ゴシック" panose="020F0502020204030204"/>
                        </a:defRPr>
                      </a:lvl9pPr>
                    </a:lstStyle>
                    <a:p>
                      <a:pPr marL="0" indent="0" algn="l">
                        <a:spcAft>
                          <a:spcPts val="0"/>
                        </a:spcAft>
                        <a:buFont typeface="Arial" panose="020B0604020202020204" pitchFamily="34" charset="0"/>
                        <a:buNone/>
                      </a:pPr>
                      <a:r>
                        <a:rPr lang="ja-JP" altLang="en-US" sz="1200" dirty="0">
                          <a:effectLst/>
                          <a:latin typeface="+mn-ea"/>
                          <a:ea typeface="+mn-ea"/>
                          <a:cs typeface="Times New Roman" panose="02020603050405020304" pitchFamily="18" charset="0"/>
                        </a:rPr>
                        <a:t>地方公共団体又は医療機関に所属する救急自動車により搬入された初診の患者の数。</a:t>
                      </a:r>
                      <a:endParaRPr lang="ja-JP" sz="1200" dirty="0">
                        <a:effectLst/>
                        <a:latin typeface="+mn-ea"/>
                        <a:ea typeface="+mn-ea"/>
                        <a:cs typeface="Times New Roman" panose="02020603050405020304" pitchFamily="18" charset="0"/>
                      </a:endParaRPr>
                    </a:p>
                  </a:txBody>
                  <a:tcPr marL="68580" marR="68580" marT="0" marB="0" anchor="ctr">
                    <a:lnL w="3175" cap="flat" cmpd="sng" algn="ctr">
                      <a:solidFill>
                        <a:sysClr val="windowText" lastClr="000000"/>
                      </a:solidFill>
                      <a:prstDash val="solid"/>
                      <a:round/>
                      <a:headEnd type="none" w="med" len="med"/>
                      <a:tailEnd type="none" w="med" len="med"/>
                    </a:lnL>
                    <a:lnR w="3175" cap="flat" cmpd="sng" algn="ctr">
                      <a:solidFill>
                        <a:sysClr val="windowText" lastClr="000000"/>
                      </a:solidFill>
                      <a:prstDash val="solid"/>
                      <a:round/>
                      <a:headEnd type="none" w="med" len="med"/>
                      <a:tailEnd type="none" w="med" len="med"/>
                    </a:lnR>
                    <a:lnT w="3175" cap="flat" cmpd="sng" algn="ctr">
                      <a:solidFill>
                        <a:sysClr val="windowText" lastClr="000000"/>
                      </a:solidFill>
                      <a:prstDash val="solid"/>
                      <a:round/>
                      <a:headEnd type="none" w="med" len="med"/>
                      <a:tailEnd type="none" w="med" len="med"/>
                    </a:lnT>
                    <a:lnB w="31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292600773"/>
                  </a:ext>
                </a:extLst>
              </a:tr>
            </a:tbl>
          </a:graphicData>
        </a:graphic>
      </p:graphicFrame>
      <p:sp>
        <p:nvSpPr>
          <p:cNvPr id="7" name="テキスト ボックス 6">
            <a:extLst>
              <a:ext uri="{FF2B5EF4-FFF2-40B4-BE49-F238E27FC236}">
                <a16:creationId xmlns:a16="http://schemas.microsoft.com/office/drawing/2014/main" id="{8D0D19B6-4175-44DF-8B7B-A3A8546DA90E}"/>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　</a:t>
            </a:r>
          </a:p>
        </p:txBody>
      </p:sp>
    </p:spTree>
    <p:extLst>
      <p:ext uri="{BB962C8B-B14F-4D97-AF65-F5344CB8AC3E}">
        <p14:creationId xmlns:p14="http://schemas.microsoft.com/office/powerpoint/2010/main" val="151506273"/>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768152" y="2059687"/>
            <a:ext cx="8676965" cy="646331"/>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４．情報通信機器を用いた診療に係る評価</a:t>
            </a:r>
          </a:p>
        </p:txBody>
      </p:sp>
      <p:sp>
        <p:nvSpPr>
          <p:cNvPr id="7" name="正方形/長方形 6">
            <a:extLst>
              <a:ext uri="{FF2B5EF4-FFF2-40B4-BE49-F238E27FC236}">
                <a16:creationId xmlns:a16="http://schemas.microsoft.com/office/drawing/2014/main" id="{DCB4B6F3-C7F8-4EDF-B6B6-4520476687BD}"/>
              </a:ext>
            </a:extLst>
          </p:cNvPr>
          <p:cNvSpPr/>
          <p:nvPr/>
        </p:nvSpPr>
        <p:spPr>
          <a:xfrm>
            <a:off x="0" y="6168"/>
            <a:ext cx="768152" cy="6851832"/>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a:extLst>
              <a:ext uri="{FF2B5EF4-FFF2-40B4-BE49-F238E27FC236}">
                <a16:creationId xmlns:a16="http://schemas.microsoft.com/office/drawing/2014/main" id="{577F4C22-3F30-4D47-8EB9-626A457CD850}"/>
              </a:ext>
            </a:extLst>
          </p:cNvPr>
          <p:cNvSpPr txBox="1"/>
          <p:nvPr/>
        </p:nvSpPr>
        <p:spPr>
          <a:xfrm>
            <a:off x="2145125" y="2996952"/>
            <a:ext cx="6552728" cy="2308324"/>
          </a:xfrm>
          <a:prstGeom prst="rect">
            <a:avLst/>
          </a:prstGeom>
          <a:noFill/>
          <a:ln w="12700">
            <a:solidFill>
              <a:schemeClr val="accent5">
                <a:lumMod val="75000"/>
              </a:schemeClr>
            </a:solidFill>
            <a:prstDash val="sysDash"/>
          </a:ln>
        </p:spPr>
        <p:style>
          <a:lnRef idx="2">
            <a:schemeClr val="dk1"/>
          </a:lnRef>
          <a:fillRef idx="1">
            <a:schemeClr val="lt1"/>
          </a:fillRef>
          <a:effectRef idx="0">
            <a:schemeClr val="dk1"/>
          </a:effectRef>
          <a:fontRef idx="minor">
            <a:schemeClr val="dk1"/>
          </a:fontRef>
        </p:style>
        <p:txBody>
          <a:bodyPr wrap="square" rtlCol="0">
            <a:spAutoFit/>
          </a:bodyPr>
          <a:lstStyle/>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（１）情報通信機器を用いた初診に係る評価の新設</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（２）情報通信機器を用いた医学管理等に係る評価の見直し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（３）情報通信機器を用いた在宅管理に係る評価について</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（４）情報通信機器等を用いた外来栄養食事指導の評価の見直し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p:txBody>
      </p:sp>
      <p:sp>
        <p:nvSpPr>
          <p:cNvPr id="8" name="スライド番号プレースホルダー 2">
            <a:extLst>
              <a:ext uri="{FF2B5EF4-FFF2-40B4-BE49-F238E27FC236}">
                <a16:creationId xmlns:a16="http://schemas.microsoft.com/office/drawing/2014/main" id="{8FEE952E-F06F-467B-8A2A-6D81112F68AA}"/>
              </a:ext>
            </a:extLst>
          </p:cNvPr>
          <p:cNvSpPr txBox="1">
            <a:spLocks/>
          </p:cNvSpPr>
          <p:nvPr/>
        </p:nvSpPr>
        <p:spPr>
          <a:xfrm>
            <a:off x="7542153" y="6492875"/>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1" lang="ja-JP" altLang="en-US" sz="16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spTree>
    <p:extLst>
      <p:ext uri="{BB962C8B-B14F-4D97-AF65-F5344CB8AC3E}">
        <p14:creationId xmlns:p14="http://schemas.microsoft.com/office/powerpoint/2010/main" val="2044881828"/>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sz="2000" dirty="0"/>
              <a:t>オンライン診療に係る算定要件、施設基準及び点数水準に</a:t>
            </a:r>
            <a:r>
              <a:rPr kumimoji="1" lang="ja-JP" altLang="en-US" sz="2000" dirty="0">
                <a:latin typeface="メイリオ" panose="020B0604030504040204" pitchFamily="50" charset="-128"/>
                <a:ea typeface="メイリオ" panose="020B0604030504040204" pitchFamily="50" charset="-128"/>
              </a:rPr>
              <a:t>係る公益裁定</a:t>
            </a:r>
          </a:p>
        </p:txBody>
      </p:sp>
      <p:sp>
        <p:nvSpPr>
          <p:cNvPr id="8" name="正方形/長方形 7"/>
          <p:cNvSpPr/>
          <p:nvPr/>
        </p:nvSpPr>
        <p:spPr>
          <a:xfrm>
            <a:off x="188119" y="824249"/>
            <a:ext cx="9529762" cy="56666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令和４年１月</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26</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日の中央社会保険医療協議会総会において示された、オンライン診療に係る算定要件、施設基準及び点数水準に係る、公益委員の考えは次のとおり。</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361"/>
            <a:ext cx="990600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４．情報通信機器を用いた診療に係る評価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p>
        </p:txBody>
      </p:sp>
      <p:sp>
        <p:nvSpPr>
          <p:cNvPr id="7" name="正方形/長方形 6"/>
          <p:cNvSpPr/>
          <p:nvPr/>
        </p:nvSpPr>
        <p:spPr>
          <a:xfrm>
            <a:off x="188119" y="1482047"/>
            <a:ext cx="9529762" cy="5101315"/>
          </a:xfrm>
          <a:prstGeom prst="rect">
            <a:avLst/>
          </a:prstGeom>
          <a:solidFill>
            <a:srgbClr val="FDEADA"/>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今回改定においては、オンライン診療について、令和２年度診療報酬改定における見直しに加え、新型コロナウイルス感染症の感染拡大に伴う時限的・特例的な対応（以下、「時限的・特例的な対応」という。）が令和２年４月から実施されたことに伴う影響、さらに、「オンライン診療の適切な実施に関する指針」（以下、「指針」という。）の見直しが行われたこと等を踏まえて議論が行われてきた。</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２．これらの議論を踏まえ、</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１号側</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からは、</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算定要件及び施設基準は、見直しが行われた「指針」に基づいて設定するべきであり、「指針」を超える制限を設けるべきではない</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との意見があった。また、</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点数の水準については、対面診療と同内容・同水準で実施される行為は、対面診療と同等の水準とすることも含め、相当程度の引き上げが必要</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との意見があった。</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２号側</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からは、算定要件及び施設基準は、「指針」を踏まえつつ、オンライン診療が対面診療の補完であることも考慮し、診療報酬において必要な設定を行うべきとの意見があった。具体的には、</a:t>
            </a:r>
            <a:r>
              <a:rPr kumimoji="1" lang="ja-JP" altLang="en-US" sz="1000" b="1" i="0" u="sng"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対面診療の実効性を担保するため、一定時間内に通院又は訪問が可能な患者に利用を限定することや、オンライン診療のみを専門に扱う医療機関により地域医療に悪影響が生じないよう、オンライン診療の実施割合に係る上限設定は維持することが必要</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との意見があった。また、点数水準については、対面診療でしか実施し得ない診療行為があること等を踏まえ、対面診療と同等の評価は行い得ず、</a:t>
            </a:r>
            <a:r>
              <a:rPr kumimoji="1" lang="ja-JP" altLang="en-US" sz="1000" b="1" i="0" u="sng"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「時限的・特例的な対応」として設定された水準を基本として設定すべき</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という意見があった。</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算定要件及び施設基準については、「指針」に基づいて見直しを行うことが今回の検討の前提であり、また、新型コロナウイルス感染症の感染拡大下において、オンライン診療が活用されてきたことも踏まえれば、</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患者が適切にオンライン診療を受けることができる環境を整備することが重要</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となる。一方、オンライン診療の質を確保し、医師が必要と判断した場合にはオンライン診療ではなく、対面診療が行われることも重要である。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４．以上を踏まえると、</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オンライン診療の算定要件及び施設基準については、「指針」の規定を前提とし、その趣旨を明確化する観点から設定すべき</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である。「指針」において、「対面診療を適切に組み合わせて行うことが求められる」とされていることから、</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患者の状況によってオンライン診療では対応が困難な場合には、他の医療機関と連携して対応できる体制を有することを求めることが適切</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である。これらも含め、「指針」に準拠した診療の実施を要件化することを前提として、</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医療機関と患者との間の時間・距離要件や、オンライン診療の実施割合の上限については要件として設定しないことが適切</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である。なお、今後、オンライン診療の実態の把握・検証が可能となるよう、</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施設基準の定例報告において、オンライン診療の実態についての報告項目を盛り込むなど、必要な対応を講じるべき</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５．点数水準については、「時限的・特例的な対応」の初診料が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214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点に設定され、対面診療の場合の初診料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288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点と比較して、約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74</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％の水準となっている。</a:t>
            </a: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６．</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オンライン診療に係る初診料については、対面診療の点数水準と「時限的・特例的な対応」の点数水準の中間程度の水準とすることが適当</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７．</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オンライン診療に係る医学管理料の点数水準についても、オンライン診療の初診料の対面診療に対する割合と整合的に設定することが適当</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８．今後、</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今回改定の影響を調査・検証</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し、オンライン診療に係る適切な評価等の在り方について、引き続き、今後の診療報酬改定に向けて検討を行うこととする。</a:t>
            </a:r>
            <a:endPar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 name="スライド番号プレースホルダー 2">
            <a:extLst>
              <a:ext uri="{FF2B5EF4-FFF2-40B4-BE49-F238E27FC236}">
                <a16:creationId xmlns:a16="http://schemas.microsoft.com/office/drawing/2014/main" id="{2B684604-7E8E-46CA-A036-63E7FE5913BF}"/>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23023851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 y="232424"/>
            <a:ext cx="9906000" cy="458482"/>
          </a:xfrm>
        </p:spPr>
        <p:txBody>
          <a:bodyPr>
            <a:noAutofit/>
          </a:bodyPr>
          <a:lstStyle/>
          <a:p>
            <a:r>
              <a:rPr lang="ja-JP" altLang="en-US" dirty="0"/>
              <a:t>（１）情報通信機器を用いた初診に係る評価の新設</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70259" y="764651"/>
            <a:ext cx="9565481" cy="609334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「オンライン診療の適切な実施に関する指針」の見直しを踏まえ、情報通信機器を用いた場合の初診について、新たな評価を行う。</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再診料について、情報通信機器を用いて再診を行った場合の評価を新設するとともに、オンライン診療料を廃止する。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初診料（情報通信機器を用いた場合）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251</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再診料（情報通信機器を用いた場合）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73</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外来診療料（情報通信機器を用いた場合）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73</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［算定要件］（初診の場合）</a:t>
            </a: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（１）保険医療機関において初診を行った場合に算定する。</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ただし、別に厚生労働大臣が定める施設基準に適合しているものとして地方厚生局長等に届け出た保険医療機関において、情報通信機器を用いた初診を行った場合には、</a:t>
            </a:r>
            <a:r>
              <a:rPr kumimoji="1" lang="en-US" altLang="ja-JP"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251</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点を算定する。</a:t>
            </a: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情報通信機器を用いた診療については、厚生労働省「オンライン診療の適切な実施に関する指針」に沿って診療を行った場合に算定する。なお、この場合において、診療内容、診療日及び診療時間等の要点を診療録に記載すること。</a:t>
            </a: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（３）情報通信機器を用いた診療は、</a:t>
            </a:r>
            <a:r>
              <a:rPr kumimoji="1" lang="ja-JP" altLang="en-US" sz="1050" b="1" i="0" u="sng"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原則として、保険医療機関に所属する保険医が保険医療機関内で実施すること。</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なお、保険医療機関外で情報通信機器を用いた診療を実施する場合であっても、当該指針に沿った適切な診療が行われるものであり、</a:t>
            </a:r>
            <a:r>
              <a:rPr kumimoji="1" lang="ja-JP" altLang="en-US" sz="1050" b="1" i="0" u="sng"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情報通信機器を用いた診療を実施した場所については、事後的に確認可能な場所</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（４）情報通信機器を用いた診療を行う保険医療機関について、</a:t>
            </a:r>
            <a:r>
              <a:rPr kumimoji="1" lang="ja-JP" altLang="en-US" sz="1050" b="1" i="0" u="sng"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患者の急変時等の緊急時には、原則として、当該保険医療機関が必要な対応を行う</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ただし、夜間や休日など、当該保険医療機関がやむを得ず対応できない場合については、患者が速やかに受診できる医療機関において対面診療を行えるよう、事前に受診可能な医療機関を患者に説明した上で、</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以下の内容について、診療録に記載</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しておくこと。</a:t>
            </a:r>
          </a:p>
          <a:p>
            <a:pPr marL="27305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当該患者に「かかりつけの医師」がいる場合には、当該医師が所属する医療機関名</a:t>
            </a:r>
          </a:p>
          <a:p>
            <a:pPr marL="352425" marR="0" lvl="0" indent="-7937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当該患者に「かかりつけの医師」がいない場合には、対面診療により診療できない理由、適切な医療機関としての紹介先の医療機関名、紹介方法及び患者の同意</a:t>
            </a: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a:t>
            </a:r>
            <a:r>
              <a:rPr kumimoji="1" lang="ja-JP" altLang="en-US" sz="1050" b="1" i="0" u="sng"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指針において、「対面診療を適切に組み合わせて行うことが求められる」とされていることから、保険医療機関においては、対面診療を提供できる体制を有すること。また、「オンライン診療を行った医師自身では対応困難な疾患・病態の患者や緊急性がある場合については、オンライン診療を行った医師がより適切な医療機関に自ら連絡して紹介することが求められる」とされていることから、患者の状況によって対応することが困難な場合には、ほかの医療機関と連携して対応できる体制を有すること。</a:t>
            </a:r>
            <a:endParaRPr kumimoji="1" lang="en-US" altLang="ja-JP" sz="1050" b="1" i="0" u="sng"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（６）情報通信機器を用いた診療を行う際には、厚生労働省「オンライン診療の適切な実施に関する指針」に沿って診療を行い、当該指針において示されている</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一般社団法人日本医学会連合が作成した「オンライン診療の初診に適さない症状」等を踏まえ、当該診療が指針に沿った適切な診療であったことを診療録及び診療報酬明細書の摘要欄に記載</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すること。また、処方を行う際には、当該指針に沿って処方を行い、</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一般社団法人日本医学会連合が作成した「オンライン診療の初診での投与について十分な検討が必要な薬剤」等の関係学会が定める診療ガイドラインを踏まえ、当該処方が指針に沿った適切な処方であったことを診療録及び診療報酬明細書の摘要欄に記載</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（７）（８）略</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情報通信機器を用いた診療を行うにつき十分な体制</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が整備されていること。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厚生労働省「オンライン診療の適切な実施に関する指針」に沿って診療を行う体制を有する保険医療機関</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32927" y="0"/>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４．情報通信機器を用いた診療に係る評価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5" name="Picture 6" descr="「女性医師」の画像検索結果">
            <a:extLst>
              <a:ext uri="{FF2B5EF4-FFF2-40B4-BE49-F238E27FC236}">
                <a16:creationId xmlns:a16="http://schemas.microsoft.com/office/drawing/2014/main" id="{FC8DFA96-5DEE-46F3-9A5A-5E9236DBA5D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89304" y="1556791"/>
            <a:ext cx="1224136" cy="1090407"/>
          </a:xfrm>
          <a:prstGeom prst="rect">
            <a:avLst/>
          </a:prstGeom>
          <a:noFill/>
          <a:extLst>
            <a:ext uri="{909E8E84-426E-40DD-AFC4-6F175D3DCCD1}">
              <a14:hiddenFill xmlns:a14="http://schemas.microsoft.com/office/drawing/2010/main">
                <a:solidFill>
                  <a:srgbClr val="FFFFFF"/>
                </a:solidFill>
              </a14:hiddenFill>
            </a:ext>
          </a:extLst>
        </p:spPr>
      </p:pic>
      <p:sp>
        <p:nvSpPr>
          <p:cNvPr id="6" name="スライド番号プレースホルダー 2">
            <a:extLst>
              <a:ext uri="{FF2B5EF4-FFF2-40B4-BE49-F238E27FC236}">
                <a16:creationId xmlns:a16="http://schemas.microsoft.com/office/drawing/2014/main" id="{058121E4-7E47-4516-872E-0A5882FC0CEC}"/>
              </a:ext>
            </a:extLst>
          </p:cNvPr>
          <p:cNvSpPr txBox="1">
            <a:spLocks/>
          </p:cNvSpPr>
          <p:nvPr/>
        </p:nvSpPr>
        <p:spPr>
          <a:xfrm>
            <a:off x="7627527" y="6492875"/>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421214912"/>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88119" y="1018800"/>
            <a:ext cx="9529762" cy="502044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 name="正方形/長方形 15"/>
          <p:cNvSpPr/>
          <p:nvPr/>
        </p:nvSpPr>
        <p:spPr>
          <a:xfrm>
            <a:off x="299631" y="828000"/>
            <a:ext cx="3852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医学管理等に係る評価の見直し</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４．情報通信機器を用いた診療に係る評価</a:t>
            </a:r>
          </a:p>
        </p:txBody>
      </p:sp>
      <p:sp>
        <p:nvSpPr>
          <p:cNvPr id="85" name="正方形/長方形 84"/>
          <p:cNvSpPr/>
          <p:nvPr/>
        </p:nvSpPr>
        <p:spPr>
          <a:xfrm>
            <a:off x="188119" y="1018800"/>
            <a:ext cx="9529762" cy="5020449"/>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情報通信機器を用いて行った場合の医学管理等（医学管理料）については、以下の</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種類を追加する。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 name="テキスト ボックス 3">
            <a:extLst>
              <a:ext uri="{FF2B5EF4-FFF2-40B4-BE49-F238E27FC236}">
                <a16:creationId xmlns:a16="http://schemas.microsoft.com/office/drawing/2014/main" id="{46A6312D-B3F9-4536-939F-D2BE71FFDB63}"/>
              </a:ext>
            </a:extLst>
          </p:cNvPr>
          <p:cNvSpPr txBox="1"/>
          <p:nvPr/>
        </p:nvSpPr>
        <p:spPr>
          <a:xfrm>
            <a:off x="1080370" y="1752985"/>
            <a:ext cx="3057247" cy="18158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Verdana"/>
                <a:ea typeface="メイリオ"/>
                <a:cs typeface="+mn-cs"/>
              </a:rPr>
              <a:t>・ウイルス疾患指導料</a:t>
            </a:r>
            <a:endParaRPr kumimoji="1" lang="en-US" altLang="ja-JP" sz="1600" b="1" i="0" u="sng" strike="noStrike" kern="1200" cap="none" spc="0" normalizeH="0" baseline="0" noProof="0" dirty="0">
              <a:ln>
                <a:noFill/>
              </a:ln>
              <a:solidFill>
                <a:srgbClr val="0070C0"/>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Verdana"/>
                <a:ea typeface="メイリオ"/>
                <a:cs typeface="+mn-cs"/>
              </a:rPr>
              <a:t>・皮膚科特定疾患指導管理料</a:t>
            </a:r>
            <a:endParaRPr kumimoji="1" lang="en-US" altLang="ja-JP" sz="1600" b="1" i="0" u="sng" strike="noStrike" kern="1200" cap="none" spc="0" normalizeH="0" baseline="0" noProof="0" dirty="0">
              <a:ln>
                <a:noFill/>
              </a:ln>
              <a:solidFill>
                <a:srgbClr val="0070C0"/>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Verdana"/>
                <a:ea typeface="メイリオ"/>
                <a:cs typeface="+mn-cs"/>
              </a:rPr>
              <a:t>・小児悪性腫瘍患者指導管理料</a:t>
            </a:r>
            <a:endParaRPr kumimoji="1" lang="en-US" altLang="ja-JP" sz="1600" b="1" i="0" u="sng" strike="noStrike" kern="1200" cap="none" spc="0" normalizeH="0" baseline="0" noProof="0" dirty="0">
              <a:ln>
                <a:noFill/>
              </a:ln>
              <a:solidFill>
                <a:srgbClr val="0070C0"/>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Verdana"/>
                <a:ea typeface="メイリオ"/>
                <a:cs typeface="+mn-cs"/>
              </a:rPr>
              <a:t>・がん性疼痛緩和指導管理料</a:t>
            </a:r>
            <a:endParaRPr kumimoji="1" lang="en-US" altLang="ja-JP" sz="1600" b="1" i="0" u="sng" strike="noStrike" kern="1200" cap="none" spc="0" normalizeH="0" baseline="0" noProof="0" dirty="0">
              <a:ln>
                <a:noFill/>
              </a:ln>
              <a:solidFill>
                <a:srgbClr val="0070C0"/>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Verdana"/>
                <a:ea typeface="メイリオ"/>
                <a:cs typeface="+mn-cs"/>
              </a:rPr>
              <a:t>・がん患者指導管理料</a:t>
            </a:r>
            <a:endParaRPr kumimoji="1" lang="en-US" altLang="ja-JP" sz="1600" b="1" i="0" u="sng" strike="noStrike" kern="1200" cap="none" spc="0" normalizeH="0" baseline="0" noProof="0" dirty="0">
              <a:ln>
                <a:noFill/>
              </a:ln>
              <a:solidFill>
                <a:srgbClr val="0070C0"/>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Verdana"/>
                <a:ea typeface="メイリオ"/>
                <a:cs typeface="+mn-cs"/>
              </a:rPr>
              <a:t>・外来緩和ケア管理料</a:t>
            </a:r>
            <a:endParaRPr kumimoji="1" lang="en-US" altLang="ja-JP" sz="1600" b="1" i="0" u="sng" strike="noStrike" kern="1200" cap="none" spc="0" normalizeH="0" baseline="0" noProof="0" dirty="0">
              <a:ln>
                <a:noFill/>
              </a:ln>
              <a:solidFill>
                <a:srgbClr val="0070C0"/>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Verdana"/>
                <a:ea typeface="メイリオ"/>
                <a:cs typeface="+mn-cs"/>
              </a:rPr>
              <a:t>・移植後患者指導管理料</a:t>
            </a:r>
          </a:p>
        </p:txBody>
      </p:sp>
      <p:sp>
        <p:nvSpPr>
          <p:cNvPr id="9" name="テキスト ボックス 8">
            <a:extLst>
              <a:ext uri="{FF2B5EF4-FFF2-40B4-BE49-F238E27FC236}">
                <a16:creationId xmlns:a16="http://schemas.microsoft.com/office/drawing/2014/main" id="{B706C327-D0D0-416B-8CC6-607DCA8E0A4C}"/>
              </a:ext>
            </a:extLst>
          </p:cNvPr>
          <p:cNvSpPr txBox="1"/>
          <p:nvPr/>
        </p:nvSpPr>
        <p:spPr>
          <a:xfrm>
            <a:off x="4885301" y="1752985"/>
            <a:ext cx="3467616" cy="18158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Verdana"/>
                <a:ea typeface="メイリオ"/>
                <a:cs typeface="+mn-cs"/>
              </a:rPr>
              <a:t>・腎代替療法指導管理料</a:t>
            </a:r>
            <a:endParaRPr kumimoji="1" lang="en-US" altLang="ja-JP" sz="1600" b="1" i="0" u="sng" strike="noStrike" kern="1200" cap="none" spc="0" normalizeH="0" baseline="0" noProof="0" dirty="0">
              <a:ln>
                <a:noFill/>
              </a:ln>
              <a:solidFill>
                <a:srgbClr val="0070C0"/>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Verdana"/>
                <a:ea typeface="メイリオ"/>
                <a:cs typeface="+mn-cs"/>
              </a:rPr>
              <a:t>・乳幼児育児栄養指導料</a:t>
            </a:r>
            <a:endParaRPr kumimoji="1" lang="en-US" altLang="ja-JP" sz="1600" b="1" i="0" u="sng" strike="noStrike" kern="1200" cap="none" spc="0" normalizeH="0" baseline="0" noProof="0" dirty="0">
              <a:ln>
                <a:noFill/>
              </a:ln>
              <a:solidFill>
                <a:srgbClr val="0070C0"/>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Verdana"/>
                <a:ea typeface="メイリオ"/>
                <a:cs typeface="+mn-cs"/>
              </a:rPr>
              <a:t>・療養・就労両立支援指導料</a:t>
            </a:r>
            <a:endParaRPr kumimoji="1" lang="en-US" altLang="ja-JP" sz="1600" b="1" i="0" u="sng" strike="noStrike" kern="1200" cap="none" spc="0" normalizeH="0" baseline="0" noProof="0" dirty="0">
              <a:ln>
                <a:noFill/>
              </a:ln>
              <a:solidFill>
                <a:srgbClr val="0070C0"/>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Verdana"/>
                <a:ea typeface="メイリオ"/>
                <a:cs typeface="+mn-cs"/>
              </a:rPr>
              <a:t>・がん治療連携計画策定料２</a:t>
            </a:r>
            <a:endParaRPr kumimoji="1" lang="en-US" altLang="ja-JP" sz="1600" b="1" i="0" u="sng" strike="noStrike" kern="1200" cap="none" spc="0" normalizeH="0" baseline="0" noProof="0" dirty="0">
              <a:ln>
                <a:noFill/>
              </a:ln>
              <a:solidFill>
                <a:srgbClr val="0070C0"/>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Verdana"/>
                <a:ea typeface="メイリオ"/>
                <a:cs typeface="+mn-cs"/>
              </a:rPr>
              <a:t>・外来がん患者在宅連携指導料</a:t>
            </a:r>
            <a:endParaRPr kumimoji="1" lang="en-US" altLang="ja-JP" sz="1600" b="1" i="0" u="sng" strike="noStrike" kern="1200" cap="none" spc="0" normalizeH="0" baseline="0" noProof="0" dirty="0">
              <a:ln>
                <a:noFill/>
              </a:ln>
              <a:solidFill>
                <a:srgbClr val="0070C0"/>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Verdana"/>
                <a:ea typeface="メイリオ"/>
                <a:cs typeface="+mn-cs"/>
              </a:rPr>
              <a:t>・肝炎インターフェロン治療計画料</a:t>
            </a:r>
            <a:endParaRPr kumimoji="1" lang="en-US" altLang="ja-JP" sz="1600" b="1" i="0" u="sng" strike="noStrike" kern="1200" cap="none" spc="0" normalizeH="0" baseline="0" noProof="0" dirty="0">
              <a:ln>
                <a:noFill/>
              </a:ln>
              <a:solidFill>
                <a:srgbClr val="0070C0"/>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Verdana"/>
                <a:ea typeface="メイリオ"/>
                <a:cs typeface="+mn-cs"/>
              </a:rPr>
              <a:t>・薬剤総合評価調整管理料</a:t>
            </a:r>
          </a:p>
        </p:txBody>
      </p:sp>
      <p:sp>
        <p:nvSpPr>
          <p:cNvPr id="13" name="テキスト ボックス 12">
            <a:extLst>
              <a:ext uri="{FF2B5EF4-FFF2-40B4-BE49-F238E27FC236}">
                <a16:creationId xmlns:a16="http://schemas.microsoft.com/office/drawing/2014/main" id="{DE978A8D-C782-4E17-A2DC-90BFDD44BC9C}"/>
              </a:ext>
            </a:extLst>
          </p:cNvPr>
          <p:cNvSpPr txBox="1"/>
          <p:nvPr/>
        </p:nvSpPr>
        <p:spPr>
          <a:xfrm>
            <a:off x="425143" y="3640982"/>
            <a:ext cx="9055713" cy="523220"/>
          </a:xfrm>
          <a:prstGeom prst="rect">
            <a:avLst/>
          </a:prstGeom>
          <a:noFill/>
        </p:spPr>
        <p:txBody>
          <a:bodyPr wrap="square">
            <a:spAutoFit/>
          </a:bodyPr>
          <a:lstStyle/>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a:t>
            </a:r>
            <a:r>
              <a:rPr kumimoji="1" lang="en-US" altLang="ja-JP" sz="140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）検査料等が包括されている地域包括診療料、認知症地域包括診療料及び生活習慣病管理料について、情報通信機器を用いた場合の評価対象から除外する。</a:t>
            </a:r>
          </a:p>
        </p:txBody>
      </p:sp>
      <p:sp>
        <p:nvSpPr>
          <p:cNvPr id="8" name="正方形/長方形 7">
            <a:extLst>
              <a:ext uri="{FF2B5EF4-FFF2-40B4-BE49-F238E27FC236}">
                <a16:creationId xmlns:a16="http://schemas.microsoft.com/office/drawing/2014/main" id="{A0E0DA5E-7AC5-4A7C-8A4A-2E3BE62EC04A}"/>
              </a:ext>
            </a:extLst>
          </p:cNvPr>
          <p:cNvSpPr/>
          <p:nvPr/>
        </p:nvSpPr>
        <p:spPr>
          <a:xfrm>
            <a:off x="3231405" y="4314003"/>
            <a:ext cx="6249451" cy="1451368"/>
          </a:xfrm>
          <a:prstGeom prst="rect">
            <a:avLst/>
          </a:prstGeom>
          <a:noFill/>
          <a:ln w="19050">
            <a:solidFill>
              <a:schemeClr val="accent3"/>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整理の考え方（以下を除いて対象を追加）</a:t>
            </a:r>
            <a:r>
              <a:rPr kumimoji="1" lang="ja-JP" altLang="en-US" sz="1100" b="1" i="0" u="none" strike="noStrike" kern="120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　</a:t>
            </a:r>
            <a:endParaRPr kumimoji="1" lang="en-US" altLang="ja-JP" sz="1100" b="1" i="0" u="none" strike="noStrike" kern="120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　①　入院中の患者に対して実施されるもの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　②　救急医療として実施されるもの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　③　検査等を実施しなければ医学管理として成立しないもの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　④　「オンライン診療の適切な実施に関する指針」において、実施不可とされているもの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　⑤　精神医療に関するもの</a:t>
            </a:r>
            <a:endParaRPr kumimoji="1" lang="en-US" altLang="ja-JP" sz="1100" b="0" i="0" u="none" strike="noStrike" kern="120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endParaRPr>
          </a:p>
        </p:txBody>
      </p:sp>
      <p:sp>
        <p:nvSpPr>
          <p:cNvPr id="14" name="タイトル 1">
            <a:extLst>
              <a:ext uri="{FF2B5EF4-FFF2-40B4-BE49-F238E27FC236}">
                <a16:creationId xmlns:a16="http://schemas.microsoft.com/office/drawing/2014/main" id="{DAA99868-8546-4899-A577-AD3BB6D8F5D0}"/>
              </a:ext>
            </a:extLst>
          </p:cNvPr>
          <p:cNvSpPr>
            <a:spLocks noGrp="1"/>
          </p:cNvSpPr>
          <p:nvPr>
            <p:ph type="title"/>
          </p:nvPr>
        </p:nvSpPr>
        <p:spPr>
          <a:xfrm>
            <a:off x="0" y="240778"/>
            <a:ext cx="9906000" cy="458482"/>
          </a:xfrm>
        </p:spPr>
        <p:txBody>
          <a:bodyPr>
            <a:noAutofit/>
          </a:bodyPr>
          <a:lstStyle/>
          <a:p>
            <a:r>
              <a:rPr lang="ja-JP" altLang="en-US" dirty="0"/>
              <a:t>（２）情報通信機器を用いた医学管理等に係る評価の見直し</a:t>
            </a:r>
          </a:p>
        </p:txBody>
      </p:sp>
      <p:sp>
        <p:nvSpPr>
          <p:cNvPr id="11" name="スライド番号プレースホルダー 2">
            <a:extLst>
              <a:ext uri="{FF2B5EF4-FFF2-40B4-BE49-F238E27FC236}">
                <a16:creationId xmlns:a16="http://schemas.microsoft.com/office/drawing/2014/main" id="{1D3F1ADF-BE48-4676-92F3-90E163C0FAFB}"/>
              </a:ext>
            </a:extLst>
          </p:cNvPr>
          <p:cNvSpPr txBox="1">
            <a:spLocks/>
          </p:cNvSpPr>
          <p:nvPr/>
        </p:nvSpPr>
        <p:spPr>
          <a:xfrm>
            <a:off x="7594600" y="640885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599364471"/>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76607" y="1124678"/>
            <a:ext cx="9706022" cy="560338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 name="正方形/長方形 15"/>
          <p:cNvSpPr/>
          <p:nvPr/>
        </p:nvSpPr>
        <p:spPr>
          <a:xfrm>
            <a:off x="299631" y="828000"/>
            <a:ext cx="3852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医学管理等に係る評価の見直し</a:t>
            </a: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４．情報通信機器を用いた診療に係る評価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10" name="表 9">
            <a:extLst>
              <a:ext uri="{FF2B5EF4-FFF2-40B4-BE49-F238E27FC236}">
                <a16:creationId xmlns:a16="http://schemas.microsoft.com/office/drawing/2014/main" id="{CC32EF9A-8964-4AAA-B7C4-4F4575D07FE9}"/>
              </a:ext>
            </a:extLst>
          </p:cNvPr>
          <p:cNvGraphicFramePr>
            <a:graphicFrameLocks noGrp="1"/>
          </p:cNvGraphicFramePr>
          <p:nvPr>
            <p:extLst>
              <p:ext uri="{D42A27DB-BD31-4B8C-83A1-F6EECF244321}">
                <p14:modId xmlns:p14="http://schemas.microsoft.com/office/powerpoint/2010/main" val="2636661620"/>
              </p:ext>
            </p:extLst>
          </p:nvPr>
        </p:nvGraphicFramePr>
        <p:xfrm>
          <a:off x="4876800" y="1910338"/>
          <a:ext cx="4729569" cy="4612385"/>
        </p:xfrm>
        <a:graphic>
          <a:graphicData uri="http://schemas.openxmlformats.org/drawingml/2006/table">
            <a:tbl>
              <a:tblPr>
                <a:tableStyleId>{1FECB4D8-DB02-4DC6-A0A2-4F2EBAE1DC90}</a:tableStyleId>
              </a:tblPr>
              <a:tblGrid>
                <a:gridCol w="2562610">
                  <a:extLst>
                    <a:ext uri="{9D8B030D-6E8A-4147-A177-3AD203B41FA5}">
                      <a16:colId xmlns:a16="http://schemas.microsoft.com/office/drawing/2014/main" val="1835086385"/>
                    </a:ext>
                  </a:extLst>
                </a:gridCol>
                <a:gridCol w="1054835">
                  <a:extLst>
                    <a:ext uri="{9D8B030D-6E8A-4147-A177-3AD203B41FA5}">
                      <a16:colId xmlns:a16="http://schemas.microsoft.com/office/drawing/2014/main" val="1448796246"/>
                    </a:ext>
                  </a:extLst>
                </a:gridCol>
                <a:gridCol w="1112124">
                  <a:extLst>
                    <a:ext uri="{9D8B030D-6E8A-4147-A177-3AD203B41FA5}">
                      <a16:colId xmlns:a16="http://schemas.microsoft.com/office/drawing/2014/main" val="4217435835"/>
                    </a:ext>
                  </a:extLst>
                </a:gridCol>
              </a:tblGrid>
              <a:tr h="238209">
                <a:tc>
                  <a:txBody>
                    <a:bodyPr/>
                    <a:lstStyle/>
                    <a:p>
                      <a:pPr algn="l" fontAlgn="ctr"/>
                      <a:r>
                        <a:rPr lang="ja-JP" altLang="en-US" sz="1050" u="none" strike="noStrike" dirty="0">
                          <a:effectLst/>
                        </a:rPr>
                        <a:t>　</a:t>
                      </a:r>
                      <a:endParaRPr lang="ja-JP" altLang="en-US" sz="1050" b="0" i="0" u="none" strike="noStrike" dirty="0">
                        <a:solidFill>
                          <a:srgbClr val="000000"/>
                        </a:solidFill>
                        <a:effectLst/>
                        <a:latin typeface="+mn-ea"/>
                        <a:ea typeface="+mn-ea"/>
                      </a:endParaRPr>
                    </a:p>
                  </a:txBody>
                  <a:tcPr marL="4581" marR="4581" marT="4581" marB="0" anchor="ctr"/>
                </a:tc>
                <a:tc>
                  <a:txBody>
                    <a:bodyPr/>
                    <a:lstStyle/>
                    <a:p>
                      <a:pPr algn="l" fontAlgn="ctr"/>
                      <a:r>
                        <a:rPr lang="ja-JP" altLang="en-US" sz="1050" u="none" strike="noStrike" dirty="0">
                          <a:effectLst/>
                        </a:rPr>
                        <a:t>現行の対面診療における評価</a:t>
                      </a:r>
                      <a:endParaRPr lang="ja-JP" altLang="en-US" sz="1050" b="0" i="0" u="none" strike="noStrike" dirty="0">
                        <a:solidFill>
                          <a:srgbClr val="000000"/>
                        </a:solidFill>
                        <a:effectLst/>
                        <a:latin typeface="+mn-ea"/>
                        <a:ea typeface="+mn-ea"/>
                      </a:endParaRPr>
                    </a:p>
                  </a:txBody>
                  <a:tcPr marL="4581" marR="4581" marT="4581" marB="0" anchor="ctr"/>
                </a:tc>
                <a:tc>
                  <a:txBody>
                    <a:bodyPr/>
                    <a:lstStyle/>
                    <a:p>
                      <a:pPr algn="l" fontAlgn="ctr"/>
                      <a:r>
                        <a:rPr lang="ja-JP" altLang="en-US" sz="1050" u="none" strike="noStrike">
                          <a:effectLst/>
                        </a:rPr>
                        <a:t>情報通信機器を用いた場合の評価</a:t>
                      </a:r>
                      <a:endParaRPr lang="ja-JP" altLang="en-US" sz="1050" b="0" i="0" u="none" strike="noStrike">
                        <a:solidFill>
                          <a:srgbClr val="000000"/>
                        </a:solidFill>
                        <a:effectLst/>
                        <a:latin typeface="+mn-ea"/>
                        <a:ea typeface="+mn-ea"/>
                      </a:endParaRPr>
                    </a:p>
                  </a:txBody>
                  <a:tcPr marL="4581" marR="4581" marT="4581" marB="0" anchor="ctr"/>
                </a:tc>
                <a:extLst>
                  <a:ext uri="{0D108BD9-81ED-4DB2-BD59-A6C34878D82A}">
                    <a16:rowId xmlns:a16="http://schemas.microsoft.com/office/drawing/2014/main" val="1413772134"/>
                  </a:ext>
                </a:extLst>
              </a:tr>
              <a:tr h="164914">
                <a:tc>
                  <a:txBody>
                    <a:bodyPr/>
                    <a:lstStyle/>
                    <a:p>
                      <a:pPr algn="l" fontAlgn="ctr"/>
                      <a:r>
                        <a:rPr lang="en-US" altLang="ja-JP" sz="1050" u="none" strike="noStrike" dirty="0">
                          <a:effectLst/>
                          <a:latin typeface="+mn-lt"/>
                        </a:rPr>
                        <a:t>B001 1 </a:t>
                      </a:r>
                      <a:r>
                        <a:rPr lang="ja-JP" altLang="en-US" sz="1050" u="none" strike="noStrike" dirty="0">
                          <a:effectLst/>
                          <a:latin typeface="+mn-lt"/>
                        </a:rPr>
                        <a:t>ウイルス疾患指導料</a:t>
                      </a:r>
                      <a:endParaRPr lang="ja-JP" altLang="en-US" sz="1050" b="0" i="0" u="none" strike="noStrike" dirty="0">
                        <a:solidFill>
                          <a:srgbClr val="000000"/>
                        </a:solidFill>
                        <a:effectLst/>
                        <a:latin typeface="+mn-lt"/>
                        <a:ea typeface="+mn-ea"/>
                      </a:endParaRPr>
                    </a:p>
                  </a:txBody>
                  <a:tcPr marL="4581" marR="4581" marT="4581" marB="0" anchor="ctr"/>
                </a:tc>
                <a:tc>
                  <a:txBody>
                    <a:bodyPr/>
                    <a:lstStyle/>
                    <a:p>
                      <a:pPr algn="ctr" fontAlgn="ctr"/>
                      <a:r>
                        <a:rPr lang="ja-JP" altLang="en-US" sz="1050" u="none" strike="noStrike">
                          <a:effectLst/>
                        </a:rPr>
                        <a:t>　</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ja-JP" altLang="en-US" sz="1050" u="none" strike="noStrike">
                          <a:effectLst/>
                        </a:rPr>
                        <a:t>　</a:t>
                      </a:r>
                      <a:endParaRPr lang="ja-JP" altLang="en-US" sz="1050" b="0" i="0" u="none" strike="noStrike">
                        <a:solidFill>
                          <a:srgbClr val="000000"/>
                        </a:solidFill>
                        <a:effectLst/>
                        <a:latin typeface="+mn-ea"/>
                        <a:ea typeface="+mn-ea"/>
                      </a:endParaRPr>
                    </a:p>
                  </a:txBody>
                  <a:tcPr marL="4581" marR="4581" marT="4581" marB="0" anchor="ctr"/>
                </a:tc>
                <a:extLst>
                  <a:ext uri="{0D108BD9-81ED-4DB2-BD59-A6C34878D82A}">
                    <a16:rowId xmlns:a16="http://schemas.microsoft.com/office/drawing/2014/main" val="4162618714"/>
                  </a:ext>
                </a:extLst>
              </a:tr>
              <a:tr h="164914">
                <a:tc>
                  <a:txBody>
                    <a:bodyPr/>
                    <a:lstStyle/>
                    <a:p>
                      <a:pPr algn="l" fontAlgn="ctr"/>
                      <a:r>
                        <a:rPr lang="ja-JP" altLang="en-US" sz="1050" u="none" strike="noStrike" dirty="0">
                          <a:effectLst/>
                          <a:latin typeface="+mn-lt"/>
                        </a:rPr>
                        <a:t>　ウイルス疾患指導料１ </a:t>
                      </a:r>
                      <a:endParaRPr lang="ja-JP" altLang="en-US" sz="1050" b="0" i="0" u="none" strike="noStrike" dirty="0">
                        <a:solidFill>
                          <a:srgbClr val="000000"/>
                        </a:solidFill>
                        <a:effectLst/>
                        <a:latin typeface="+mn-lt"/>
                        <a:ea typeface="+mn-ea"/>
                      </a:endParaRPr>
                    </a:p>
                  </a:txBody>
                  <a:tcPr marL="4581" marR="4581" marT="4581" marB="0" anchor="ctr"/>
                </a:tc>
                <a:tc>
                  <a:txBody>
                    <a:bodyPr/>
                    <a:lstStyle/>
                    <a:p>
                      <a:pPr algn="ctr" fontAlgn="ctr"/>
                      <a:r>
                        <a:rPr lang="en-US" altLang="ja-JP" sz="1050" u="none" strike="noStrike">
                          <a:effectLst/>
                        </a:rPr>
                        <a:t>240</a:t>
                      </a:r>
                      <a:r>
                        <a:rPr lang="ja-JP" altLang="en-US" sz="1050" u="none" strike="noStrike">
                          <a:effectLst/>
                        </a:rPr>
                        <a:t>点</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b="1" u="sng" strike="noStrike" dirty="0">
                          <a:solidFill>
                            <a:srgbClr val="0070C0"/>
                          </a:solidFill>
                          <a:effectLst/>
                        </a:rPr>
                        <a:t>209</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3954508510"/>
                  </a:ext>
                </a:extLst>
              </a:tr>
              <a:tr h="164914">
                <a:tc>
                  <a:txBody>
                    <a:bodyPr/>
                    <a:lstStyle/>
                    <a:p>
                      <a:pPr algn="l" fontAlgn="ctr"/>
                      <a:r>
                        <a:rPr lang="ja-JP" altLang="en-US" sz="1050" u="none" strike="noStrike" dirty="0">
                          <a:effectLst/>
                          <a:latin typeface="+mn-lt"/>
                          <a:ea typeface="+mn-ea"/>
                        </a:rPr>
                        <a:t>　ウイルス疾患指導料２ </a:t>
                      </a:r>
                      <a:endParaRPr lang="ja-JP" altLang="en-US" sz="1050" b="0" i="0" u="none" strike="noStrike" dirty="0">
                        <a:solidFill>
                          <a:srgbClr val="000000"/>
                        </a:solidFill>
                        <a:effectLst/>
                        <a:latin typeface="+mn-lt"/>
                        <a:ea typeface="+mn-ea"/>
                      </a:endParaRPr>
                    </a:p>
                  </a:txBody>
                  <a:tcPr marL="4581" marR="4581" marT="4581" marB="0" anchor="ctr"/>
                </a:tc>
                <a:tc>
                  <a:txBody>
                    <a:bodyPr/>
                    <a:lstStyle/>
                    <a:p>
                      <a:pPr algn="ctr" fontAlgn="ctr"/>
                      <a:r>
                        <a:rPr lang="en-US" altLang="ja-JP" sz="1050" u="none" strike="noStrike">
                          <a:effectLst/>
                        </a:rPr>
                        <a:t>330</a:t>
                      </a:r>
                      <a:r>
                        <a:rPr lang="ja-JP" altLang="en-US" sz="1050" u="none" strike="noStrike">
                          <a:effectLst/>
                        </a:rPr>
                        <a:t>点</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b="1" u="sng" strike="noStrike" dirty="0">
                          <a:solidFill>
                            <a:srgbClr val="0070C0"/>
                          </a:solidFill>
                          <a:effectLst/>
                        </a:rPr>
                        <a:t>287</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1769214228"/>
                  </a:ext>
                </a:extLst>
              </a:tr>
              <a:tr h="164914">
                <a:tc>
                  <a:txBody>
                    <a:bodyPr/>
                    <a:lstStyle/>
                    <a:p>
                      <a:pPr algn="l" fontAlgn="ctr"/>
                      <a:r>
                        <a:rPr lang="en-US" altLang="zh-TW" sz="1050" u="none" strike="noStrike" dirty="0">
                          <a:effectLst/>
                          <a:latin typeface="+mn-lt"/>
                          <a:ea typeface="ＭＳ Ｐゴシック" panose="020B0600070205080204" pitchFamily="50" charset="-128"/>
                        </a:rPr>
                        <a:t>B001 8 </a:t>
                      </a:r>
                      <a:r>
                        <a:rPr lang="zh-TW" altLang="en-US" sz="1050" u="none" strike="noStrike" dirty="0">
                          <a:effectLst/>
                          <a:latin typeface="+mn-lt"/>
                          <a:ea typeface="ＭＳ Ｐゴシック" panose="020B0600070205080204" pitchFamily="50" charset="-128"/>
                        </a:rPr>
                        <a:t>皮膚科特定疾患指導管理料</a:t>
                      </a:r>
                      <a:endParaRPr lang="zh-TW" altLang="en-US" sz="1050" b="0" i="0" u="none" strike="noStrike" dirty="0">
                        <a:solidFill>
                          <a:srgbClr val="000000"/>
                        </a:solidFill>
                        <a:effectLst/>
                        <a:latin typeface="+mn-lt"/>
                        <a:ea typeface="ＭＳ Ｐゴシック" panose="020B0600070205080204" pitchFamily="50" charset="-128"/>
                      </a:endParaRPr>
                    </a:p>
                  </a:txBody>
                  <a:tcPr marL="4581" marR="4581" marT="4581" marB="0" anchor="ctr"/>
                </a:tc>
                <a:tc>
                  <a:txBody>
                    <a:bodyPr/>
                    <a:lstStyle/>
                    <a:p>
                      <a:pPr algn="ctr" fontAlgn="ctr"/>
                      <a:r>
                        <a:rPr lang="ja-JP" altLang="en-US" sz="1050" u="none" strike="noStrike">
                          <a:effectLst/>
                        </a:rPr>
                        <a:t>　</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ja-JP" altLang="en-US" sz="1050" b="1" u="sng" strike="noStrike" dirty="0">
                          <a:solidFill>
                            <a:srgbClr val="0070C0"/>
                          </a:solidFill>
                          <a:effectLst/>
                        </a:rPr>
                        <a:t>　</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1723538607"/>
                  </a:ext>
                </a:extLst>
              </a:tr>
              <a:tr h="164914">
                <a:tc>
                  <a:txBody>
                    <a:bodyPr/>
                    <a:lstStyle/>
                    <a:p>
                      <a:pPr algn="l" fontAlgn="ctr"/>
                      <a:r>
                        <a:rPr lang="zh-TW" altLang="en-US" sz="1050" u="none" strike="noStrike" dirty="0">
                          <a:effectLst/>
                          <a:latin typeface="+mn-lt"/>
                          <a:ea typeface="ＭＳ Ｐゴシック" panose="020B0600070205080204" pitchFamily="50" charset="-128"/>
                        </a:rPr>
                        <a:t>　皮膚科特定疾患指導管理料（</a:t>
                      </a:r>
                      <a:r>
                        <a:rPr lang="en-US" altLang="zh-TW" sz="1050" u="none" strike="noStrike" dirty="0">
                          <a:effectLst/>
                          <a:latin typeface="+mn-lt"/>
                          <a:ea typeface="ＭＳ Ｐゴシック" panose="020B0600070205080204" pitchFamily="50" charset="-128"/>
                        </a:rPr>
                        <a:t>Ⅰ</a:t>
                      </a:r>
                      <a:r>
                        <a:rPr lang="zh-TW" altLang="en-US" sz="1050" u="none" strike="noStrike" dirty="0">
                          <a:effectLst/>
                          <a:latin typeface="+mn-lt"/>
                          <a:ea typeface="ＭＳ Ｐゴシック" panose="020B0600070205080204" pitchFamily="50" charset="-128"/>
                        </a:rPr>
                        <a:t>）</a:t>
                      </a:r>
                      <a:endParaRPr lang="zh-TW" altLang="en-US" sz="1050" b="0" i="0" u="none" strike="noStrike" dirty="0">
                        <a:solidFill>
                          <a:srgbClr val="000000"/>
                        </a:solidFill>
                        <a:effectLst/>
                        <a:latin typeface="+mn-lt"/>
                        <a:ea typeface="ＭＳ Ｐゴシック" panose="020B0600070205080204" pitchFamily="50" charset="-128"/>
                      </a:endParaRPr>
                    </a:p>
                  </a:txBody>
                  <a:tcPr marL="4581" marR="4581" marT="4581" marB="0" anchor="ctr"/>
                </a:tc>
                <a:tc>
                  <a:txBody>
                    <a:bodyPr/>
                    <a:lstStyle/>
                    <a:p>
                      <a:pPr algn="ctr" fontAlgn="ctr"/>
                      <a:r>
                        <a:rPr lang="en-US" altLang="ja-JP" sz="1050" u="none" strike="noStrike">
                          <a:effectLst/>
                        </a:rPr>
                        <a:t>250</a:t>
                      </a:r>
                      <a:r>
                        <a:rPr lang="ja-JP" altLang="en-US" sz="1050" u="none" strike="noStrike">
                          <a:effectLst/>
                        </a:rPr>
                        <a:t>点</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b="1" u="sng" strike="noStrike" dirty="0">
                          <a:solidFill>
                            <a:srgbClr val="0070C0"/>
                          </a:solidFill>
                          <a:effectLst/>
                        </a:rPr>
                        <a:t>218</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764418744"/>
                  </a:ext>
                </a:extLst>
              </a:tr>
              <a:tr h="164914">
                <a:tc>
                  <a:txBody>
                    <a:bodyPr/>
                    <a:lstStyle/>
                    <a:p>
                      <a:pPr algn="l" fontAlgn="ctr"/>
                      <a:r>
                        <a:rPr lang="zh-TW" altLang="en-US" sz="1050" u="none" strike="noStrike" dirty="0">
                          <a:effectLst/>
                          <a:latin typeface="+mn-lt"/>
                          <a:ea typeface="+mn-ea"/>
                        </a:rPr>
                        <a:t>　</a:t>
                      </a:r>
                      <a:r>
                        <a:rPr lang="zh-TW" altLang="en-US" sz="1050" u="none" strike="noStrike" dirty="0">
                          <a:effectLst/>
                          <a:latin typeface="+mn-lt"/>
                          <a:ea typeface="ＭＳ Ｐゴシック" panose="020B0600070205080204" pitchFamily="50" charset="-128"/>
                        </a:rPr>
                        <a:t>皮膚科特定疾患指導管理料（</a:t>
                      </a:r>
                      <a:r>
                        <a:rPr lang="en-US" altLang="zh-TW" sz="1050" u="none" strike="noStrike" dirty="0">
                          <a:effectLst/>
                          <a:latin typeface="+mn-lt"/>
                          <a:ea typeface="ＭＳ Ｐゴシック" panose="020B0600070205080204" pitchFamily="50" charset="-128"/>
                        </a:rPr>
                        <a:t>Ⅱ</a:t>
                      </a:r>
                      <a:r>
                        <a:rPr lang="zh-TW" altLang="en-US" sz="1050" u="none" strike="noStrike" dirty="0">
                          <a:effectLst/>
                          <a:latin typeface="+mn-lt"/>
                          <a:ea typeface="ＭＳ Ｐゴシック" panose="020B0600070205080204" pitchFamily="50" charset="-128"/>
                        </a:rPr>
                        <a:t>）</a:t>
                      </a:r>
                      <a:endParaRPr lang="zh-TW" altLang="en-US" sz="1050" b="0" i="0" u="none" strike="noStrike" dirty="0">
                        <a:solidFill>
                          <a:srgbClr val="000000"/>
                        </a:solidFill>
                        <a:effectLst/>
                        <a:latin typeface="+mn-lt"/>
                        <a:ea typeface="ＭＳ Ｐゴシック" panose="020B0600070205080204" pitchFamily="50" charset="-128"/>
                      </a:endParaRPr>
                    </a:p>
                  </a:txBody>
                  <a:tcPr marL="4581" marR="4581" marT="4581" marB="0" anchor="ctr"/>
                </a:tc>
                <a:tc>
                  <a:txBody>
                    <a:bodyPr/>
                    <a:lstStyle/>
                    <a:p>
                      <a:pPr algn="ctr" fontAlgn="ctr"/>
                      <a:r>
                        <a:rPr lang="en-US" altLang="ja-JP" sz="1050" u="none" strike="noStrike">
                          <a:effectLst/>
                        </a:rPr>
                        <a:t>100</a:t>
                      </a:r>
                      <a:r>
                        <a:rPr lang="ja-JP" altLang="en-US" sz="1050" u="none" strike="noStrike">
                          <a:effectLst/>
                        </a:rPr>
                        <a:t>点</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b="1" u="sng" strike="noStrike" dirty="0">
                          <a:solidFill>
                            <a:srgbClr val="0070C0"/>
                          </a:solidFill>
                          <a:effectLst/>
                        </a:rPr>
                        <a:t>87</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127236489"/>
                  </a:ext>
                </a:extLst>
              </a:tr>
              <a:tr h="164914">
                <a:tc>
                  <a:txBody>
                    <a:bodyPr/>
                    <a:lstStyle/>
                    <a:p>
                      <a:pPr algn="l" fontAlgn="ctr"/>
                      <a:r>
                        <a:rPr lang="en-US" altLang="zh-TW" sz="1050" u="none" strike="noStrike" dirty="0">
                          <a:effectLst/>
                          <a:latin typeface="+mn-lt"/>
                          <a:ea typeface="ＭＳ Ｐゴシック" panose="020B0600070205080204" pitchFamily="50" charset="-128"/>
                        </a:rPr>
                        <a:t>B001 18 </a:t>
                      </a:r>
                      <a:r>
                        <a:rPr lang="zh-TW" altLang="en-US" sz="1050" u="none" strike="noStrike" dirty="0">
                          <a:effectLst/>
                          <a:latin typeface="+mn-lt"/>
                          <a:ea typeface="ＭＳ Ｐゴシック" panose="020B0600070205080204" pitchFamily="50" charset="-128"/>
                        </a:rPr>
                        <a:t>小児悪性腫瘍患者指導管理料</a:t>
                      </a:r>
                      <a:endParaRPr lang="zh-TW" altLang="en-US" sz="1050" b="0" i="0" u="none" strike="noStrike" dirty="0">
                        <a:solidFill>
                          <a:srgbClr val="000000"/>
                        </a:solidFill>
                        <a:effectLst/>
                        <a:latin typeface="+mn-lt"/>
                        <a:ea typeface="ＭＳ Ｐゴシック" panose="020B0600070205080204" pitchFamily="50" charset="-128"/>
                      </a:endParaRPr>
                    </a:p>
                  </a:txBody>
                  <a:tcPr marL="4581" marR="4581" marT="4581" marB="0" anchor="ctr"/>
                </a:tc>
                <a:tc>
                  <a:txBody>
                    <a:bodyPr/>
                    <a:lstStyle/>
                    <a:p>
                      <a:pPr algn="ctr" fontAlgn="ctr"/>
                      <a:r>
                        <a:rPr lang="en-US" altLang="ja-JP" sz="1050" u="none" strike="noStrike" dirty="0">
                          <a:effectLst/>
                        </a:rPr>
                        <a:t>550</a:t>
                      </a:r>
                      <a:r>
                        <a:rPr lang="ja-JP" altLang="en-US" sz="1050" u="none" strike="noStrike" dirty="0">
                          <a:effectLst/>
                        </a:rPr>
                        <a:t>点</a:t>
                      </a:r>
                      <a:endParaRPr lang="ja-JP" altLang="en-US" sz="1050" b="0" i="0" u="none" strike="noStrike" dirty="0">
                        <a:solidFill>
                          <a:srgbClr val="000000"/>
                        </a:solidFill>
                        <a:effectLst/>
                        <a:latin typeface="+mn-ea"/>
                        <a:ea typeface="+mn-ea"/>
                      </a:endParaRPr>
                    </a:p>
                  </a:txBody>
                  <a:tcPr marL="4581" marR="4581" marT="4581" marB="0" anchor="ctr"/>
                </a:tc>
                <a:tc>
                  <a:txBody>
                    <a:bodyPr/>
                    <a:lstStyle/>
                    <a:p>
                      <a:pPr algn="ctr" fontAlgn="ctr"/>
                      <a:r>
                        <a:rPr lang="en-US" altLang="ja-JP" sz="1050" b="1" u="sng" strike="noStrike" dirty="0">
                          <a:solidFill>
                            <a:srgbClr val="0070C0"/>
                          </a:solidFill>
                          <a:effectLst/>
                        </a:rPr>
                        <a:t>479</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4161781117"/>
                  </a:ext>
                </a:extLst>
              </a:tr>
              <a:tr h="164914">
                <a:tc>
                  <a:txBody>
                    <a:bodyPr/>
                    <a:lstStyle/>
                    <a:p>
                      <a:pPr algn="l" fontAlgn="ctr"/>
                      <a:r>
                        <a:rPr lang="en-US" altLang="ja-JP" sz="1050" u="none" strike="noStrike" dirty="0">
                          <a:effectLst/>
                          <a:latin typeface="+mn-lt"/>
                        </a:rPr>
                        <a:t>B001 22 </a:t>
                      </a:r>
                      <a:r>
                        <a:rPr lang="ja-JP" altLang="en-US" sz="1050" u="none" strike="noStrike" dirty="0">
                          <a:effectLst/>
                          <a:latin typeface="+mn-lt"/>
                        </a:rPr>
                        <a:t>がん性疼痛緩和指導管理料</a:t>
                      </a:r>
                      <a:endParaRPr lang="ja-JP" altLang="en-US" sz="1050" b="0" i="0" u="none" strike="noStrike" dirty="0">
                        <a:solidFill>
                          <a:srgbClr val="000000"/>
                        </a:solidFill>
                        <a:effectLst/>
                        <a:latin typeface="+mn-lt"/>
                        <a:ea typeface="+mn-ea"/>
                      </a:endParaRPr>
                    </a:p>
                  </a:txBody>
                  <a:tcPr marL="4581" marR="4581" marT="4581" marB="0" anchor="ctr"/>
                </a:tc>
                <a:tc>
                  <a:txBody>
                    <a:bodyPr/>
                    <a:lstStyle/>
                    <a:p>
                      <a:pPr algn="ctr" fontAlgn="ctr"/>
                      <a:r>
                        <a:rPr lang="en-US" altLang="ja-JP" sz="1050" u="none" strike="noStrike">
                          <a:effectLst/>
                        </a:rPr>
                        <a:t>200</a:t>
                      </a:r>
                      <a:r>
                        <a:rPr lang="ja-JP" altLang="en-US" sz="1050" u="none" strike="noStrike">
                          <a:effectLst/>
                        </a:rPr>
                        <a:t>点</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b="1" u="sng" strike="noStrike" dirty="0">
                          <a:solidFill>
                            <a:srgbClr val="0070C0"/>
                          </a:solidFill>
                          <a:effectLst/>
                        </a:rPr>
                        <a:t>174</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830976046"/>
                  </a:ext>
                </a:extLst>
              </a:tr>
              <a:tr h="164914">
                <a:tc>
                  <a:txBody>
                    <a:bodyPr/>
                    <a:lstStyle/>
                    <a:p>
                      <a:pPr algn="l" fontAlgn="ctr"/>
                      <a:r>
                        <a:rPr lang="en-US" altLang="ja-JP" sz="1050" u="none" strike="noStrike" dirty="0">
                          <a:effectLst/>
                          <a:latin typeface="+mn-lt"/>
                        </a:rPr>
                        <a:t>B001 23 </a:t>
                      </a:r>
                      <a:r>
                        <a:rPr lang="ja-JP" altLang="en-US" sz="1050" u="none" strike="noStrike" dirty="0">
                          <a:effectLst/>
                          <a:latin typeface="+mn-lt"/>
                        </a:rPr>
                        <a:t>がん患者指導管理料</a:t>
                      </a:r>
                      <a:endParaRPr lang="ja-JP" altLang="en-US" sz="1050" b="0" i="0" u="none" strike="noStrike" dirty="0">
                        <a:solidFill>
                          <a:srgbClr val="000000"/>
                        </a:solidFill>
                        <a:effectLst/>
                        <a:latin typeface="+mn-lt"/>
                        <a:ea typeface="+mn-ea"/>
                      </a:endParaRPr>
                    </a:p>
                  </a:txBody>
                  <a:tcPr marL="4581" marR="4581" marT="4581" marB="0" anchor="ctr"/>
                </a:tc>
                <a:tc>
                  <a:txBody>
                    <a:bodyPr/>
                    <a:lstStyle/>
                    <a:p>
                      <a:pPr algn="ctr" fontAlgn="ctr"/>
                      <a:r>
                        <a:rPr lang="ja-JP" altLang="en-US" sz="1050" u="none" strike="noStrike">
                          <a:effectLst/>
                        </a:rPr>
                        <a:t>　</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ja-JP" altLang="en-US" sz="1050" b="1" u="sng" strike="noStrike" dirty="0">
                          <a:solidFill>
                            <a:srgbClr val="0070C0"/>
                          </a:solidFill>
                          <a:effectLst/>
                        </a:rPr>
                        <a:t>　</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3791960217"/>
                  </a:ext>
                </a:extLst>
              </a:tr>
              <a:tr h="164914">
                <a:tc>
                  <a:txBody>
                    <a:bodyPr/>
                    <a:lstStyle/>
                    <a:p>
                      <a:pPr algn="l" fontAlgn="ctr"/>
                      <a:r>
                        <a:rPr lang="ja-JP" altLang="en-US" sz="1050" u="none" strike="noStrike" dirty="0">
                          <a:effectLst/>
                        </a:rPr>
                        <a:t>　イ　略</a:t>
                      </a:r>
                      <a:endParaRPr lang="ja-JP" altLang="en-US" sz="1050" b="0" i="0" u="none" strike="noStrike" dirty="0">
                        <a:solidFill>
                          <a:srgbClr val="000000"/>
                        </a:solidFill>
                        <a:effectLst/>
                        <a:latin typeface="+mn-ea"/>
                        <a:ea typeface="+mn-ea"/>
                      </a:endParaRPr>
                    </a:p>
                  </a:txBody>
                  <a:tcPr marL="4581" marR="4581" marT="4581" marB="0" anchor="ctr"/>
                </a:tc>
                <a:tc>
                  <a:txBody>
                    <a:bodyPr/>
                    <a:lstStyle/>
                    <a:p>
                      <a:pPr algn="ctr" fontAlgn="ctr"/>
                      <a:r>
                        <a:rPr lang="en-US" altLang="ja-JP" sz="1050" u="none" strike="noStrike">
                          <a:effectLst/>
                        </a:rPr>
                        <a:t>500</a:t>
                      </a:r>
                      <a:r>
                        <a:rPr lang="ja-JP" altLang="en-US" sz="1050" u="none" strike="noStrike">
                          <a:effectLst/>
                        </a:rPr>
                        <a:t>点</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b="1" u="sng" strike="noStrike" dirty="0">
                          <a:solidFill>
                            <a:srgbClr val="0070C0"/>
                          </a:solidFill>
                          <a:effectLst/>
                        </a:rPr>
                        <a:t>435</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1570321196"/>
                  </a:ext>
                </a:extLst>
              </a:tr>
              <a:tr h="164914">
                <a:tc>
                  <a:txBody>
                    <a:bodyPr/>
                    <a:lstStyle/>
                    <a:p>
                      <a:pPr algn="l" fontAlgn="ctr"/>
                      <a:r>
                        <a:rPr lang="ja-JP" altLang="en-US" sz="1050" u="none" strike="noStrike">
                          <a:effectLst/>
                        </a:rPr>
                        <a:t>　ロ　略</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u="none" strike="noStrike" dirty="0">
                          <a:effectLst/>
                        </a:rPr>
                        <a:t>200</a:t>
                      </a:r>
                      <a:r>
                        <a:rPr lang="ja-JP" altLang="en-US" sz="1050" u="none" strike="noStrike" dirty="0">
                          <a:effectLst/>
                        </a:rPr>
                        <a:t>点</a:t>
                      </a:r>
                      <a:endParaRPr lang="ja-JP" altLang="en-US" sz="1050" b="0" i="0" u="none" strike="noStrike" dirty="0">
                        <a:solidFill>
                          <a:srgbClr val="000000"/>
                        </a:solidFill>
                        <a:effectLst/>
                        <a:latin typeface="+mn-ea"/>
                        <a:ea typeface="+mn-ea"/>
                      </a:endParaRPr>
                    </a:p>
                  </a:txBody>
                  <a:tcPr marL="4581" marR="4581" marT="4581" marB="0" anchor="ctr"/>
                </a:tc>
                <a:tc>
                  <a:txBody>
                    <a:bodyPr/>
                    <a:lstStyle/>
                    <a:p>
                      <a:pPr algn="ctr" fontAlgn="ctr"/>
                      <a:r>
                        <a:rPr lang="en-US" altLang="ja-JP" sz="1050" b="1" u="sng" strike="noStrike" dirty="0">
                          <a:solidFill>
                            <a:srgbClr val="0070C0"/>
                          </a:solidFill>
                          <a:effectLst/>
                        </a:rPr>
                        <a:t>174</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2428586238"/>
                  </a:ext>
                </a:extLst>
              </a:tr>
              <a:tr h="164914">
                <a:tc>
                  <a:txBody>
                    <a:bodyPr/>
                    <a:lstStyle/>
                    <a:p>
                      <a:pPr algn="l" fontAlgn="ctr"/>
                      <a:r>
                        <a:rPr lang="ja-JP" altLang="en-US" sz="1050" u="none" strike="noStrike">
                          <a:effectLst/>
                        </a:rPr>
                        <a:t>　ハ　略</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u="none" strike="noStrike" dirty="0">
                          <a:effectLst/>
                        </a:rPr>
                        <a:t>200</a:t>
                      </a:r>
                      <a:r>
                        <a:rPr lang="ja-JP" altLang="en-US" sz="1050" u="none" strike="noStrike" dirty="0">
                          <a:effectLst/>
                        </a:rPr>
                        <a:t>点</a:t>
                      </a:r>
                      <a:endParaRPr lang="ja-JP" altLang="en-US" sz="1050" b="0" i="0" u="none" strike="noStrike" dirty="0">
                        <a:solidFill>
                          <a:srgbClr val="000000"/>
                        </a:solidFill>
                        <a:effectLst/>
                        <a:latin typeface="+mn-ea"/>
                        <a:ea typeface="+mn-ea"/>
                      </a:endParaRPr>
                    </a:p>
                  </a:txBody>
                  <a:tcPr marL="4581" marR="4581" marT="4581" marB="0" anchor="ctr"/>
                </a:tc>
                <a:tc>
                  <a:txBody>
                    <a:bodyPr/>
                    <a:lstStyle/>
                    <a:p>
                      <a:pPr algn="ctr" fontAlgn="ctr"/>
                      <a:r>
                        <a:rPr lang="en-US" altLang="ja-JP" sz="1050" b="1" u="sng" strike="noStrike" dirty="0">
                          <a:solidFill>
                            <a:srgbClr val="0070C0"/>
                          </a:solidFill>
                          <a:effectLst/>
                        </a:rPr>
                        <a:t>174</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3800437508"/>
                  </a:ext>
                </a:extLst>
              </a:tr>
              <a:tr h="164914">
                <a:tc>
                  <a:txBody>
                    <a:bodyPr/>
                    <a:lstStyle/>
                    <a:p>
                      <a:pPr algn="l" fontAlgn="ctr"/>
                      <a:r>
                        <a:rPr lang="ja-JP" altLang="en-US" sz="1050" u="none" strike="noStrike">
                          <a:effectLst/>
                        </a:rPr>
                        <a:t>　ニ　略</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u="none" strike="noStrike">
                          <a:effectLst/>
                        </a:rPr>
                        <a:t>300</a:t>
                      </a:r>
                      <a:r>
                        <a:rPr lang="ja-JP" altLang="en-US" sz="1050" u="none" strike="noStrike">
                          <a:effectLst/>
                        </a:rPr>
                        <a:t>点</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b="1" u="sng" strike="noStrike" dirty="0">
                          <a:solidFill>
                            <a:srgbClr val="0070C0"/>
                          </a:solidFill>
                          <a:effectLst/>
                        </a:rPr>
                        <a:t>261</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3161964390"/>
                  </a:ext>
                </a:extLst>
              </a:tr>
              <a:tr h="164914">
                <a:tc>
                  <a:txBody>
                    <a:bodyPr/>
                    <a:lstStyle/>
                    <a:p>
                      <a:pPr algn="l" fontAlgn="ctr"/>
                      <a:r>
                        <a:rPr lang="en-US" altLang="ja-JP" sz="1050" u="none" strike="noStrike">
                          <a:effectLst/>
                        </a:rPr>
                        <a:t>B001 24 </a:t>
                      </a:r>
                      <a:r>
                        <a:rPr lang="ja-JP" altLang="en-US" sz="1050" u="none" strike="noStrike">
                          <a:effectLst/>
                        </a:rPr>
                        <a:t>外来緩和ケア管理料</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u="none" strike="noStrike">
                          <a:effectLst/>
                        </a:rPr>
                        <a:t>290</a:t>
                      </a:r>
                      <a:r>
                        <a:rPr lang="ja-JP" altLang="en-US" sz="1050" u="none" strike="noStrike">
                          <a:effectLst/>
                        </a:rPr>
                        <a:t>点</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b="1" u="sng" strike="noStrike" dirty="0">
                          <a:solidFill>
                            <a:srgbClr val="0070C0"/>
                          </a:solidFill>
                          <a:effectLst/>
                        </a:rPr>
                        <a:t>252</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192510491"/>
                  </a:ext>
                </a:extLst>
              </a:tr>
              <a:tr h="164914">
                <a:tc>
                  <a:txBody>
                    <a:bodyPr/>
                    <a:lstStyle/>
                    <a:p>
                      <a:pPr algn="l" fontAlgn="ctr"/>
                      <a:r>
                        <a:rPr lang="en-US" altLang="zh-TW" sz="1050" u="none" strike="noStrike" dirty="0">
                          <a:effectLst/>
                        </a:rPr>
                        <a:t>B001 25 </a:t>
                      </a:r>
                      <a:r>
                        <a:rPr lang="zh-TW" altLang="en-US" sz="1050" u="none" strike="noStrike" dirty="0">
                          <a:effectLst/>
                          <a:latin typeface="ＭＳ Ｐゴシック" panose="020B0600070205080204" pitchFamily="50" charset="-128"/>
                          <a:ea typeface="ＭＳ Ｐゴシック" panose="020B0600070205080204" pitchFamily="50" charset="-128"/>
                        </a:rPr>
                        <a:t>移植後患者指導管理料</a:t>
                      </a:r>
                      <a:endParaRPr lang="zh-TW"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581" marR="4581" marT="4581" marB="0" anchor="ctr"/>
                </a:tc>
                <a:tc>
                  <a:txBody>
                    <a:bodyPr/>
                    <a:lstStyle/>
                    <a:p>
                      <a:pPr algn="ctr" fontAlgn="ctr"/>
                      <a:r>
                        <a:rPr lang="ja-JP" altLang="en-US" sz="1050" u="none" strike="noStrike" dirty="0">
                          <a:effectLst/>
                        </a:rPr>
                        <a:t>　</a:t>
                      </a:r>
                      <a:endParaRPr lang="ja-JP" altLang="en-US" sz="1050" b="0" i="0" u="none" strike="noStrike" dirty="0">
                        <a:solidFill>
                          <a:srgbClr val="000000"/>
                        </a:solidFill>
                        <a:effectLst/>
                        <a:latin typeface="+mn-ea"/>
                        <a:ea typeface="+mn-ea"/>
                      </a:endParaRPr>
                    </a:p>
                  </a:txBody>
                  <a:tcPr marL="4581" marR="4581" marT="4581" marB="0" anchor="ctr"/>
                </a:tc>
                <a:tc>
                  <a:txBody>
                    <a:bodyPr/>
                    <a:lstStyle/>
                    <a:p>
                      <a:pPr algn="ctr" fontAlgn="ctr"/>
                      <a:r>
                        <a:rPr lang="ja-JP" altLang="en-US" sz="1050" b="1" u="sng" strike="noStrike" dirty="0">
                          <a:solidFill>
                            <a:srgbClr val="0070C0"/>
                          </a:solidFill>
                          <a:effectLst/>
                        </a:rPr>
                        <a:t>　</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402910052"/>
                  </a:ext>
                </a:extLst>
              </a:tr>
              <a:tr h="164914">
                <a:tc>
                  <a:txBody>
                    <a:bodyPr/>
                    <a:lstStyle/>
                    <a:p>
                      <a:pPr algn="l" fontAlgn="ctr"/>
                      <a:r>
                        <a:rPr lang="ja-JP" altLang="en-US" sz="1050" u="none" strike="noStrike">
                          <a:effectLst/>
                        </a:rPr>
                        <a:t>　イ 臓器移植後の場合</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u="none" strike="noStrike">
                          <a:effectLst/>
                        </a:rPr>
                        <a:t>300</a:t>
                      </a:r>
                      <a:r>
                        <a:rPr lang="ja-JP" altLang="en-US" sz="1050" u="none" strike="noStrike">
                          <a:effectLst/>
                        </a:rPr>
                        <a:t>点</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b="1" u="sng" strike="noStrike" dirty="0">
                          <a:solidFill>
                            <a:srgbClr val="0070C0"/>
                          </a:solidFill>
                          <a:effectLst/>
                        </a:rPr>
                        <a:t>261</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3788958613"/>
                  </a:ext>
                </a:extLst>
              </a:tr>
              <a:tr h="164914">
                <a:tc>
                  <a:txBody>
                    <a:bodyPr/>
                    <a:lstStyle/>
                    <a:p>
                      <a:pPr algn="l" fontAlgn="ctr"/>
                      <a:r>
                        <a:rPr lang="ja-JP" altLang="en-US" sz="1050" u="none" strike="noStrike">
                          <a:effectLst/>
                        </a:rPr>
                        <a:t>　ロ 造血幹細胞移植後の場合 </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u="none" strike="noStrike">
                          <a:effectLst/>
                        </a:rPr>
                        <a:t>300</a:t>
                      </a:r>
                      <a:r>
                        <a:rPr lang="ja-JP" altLang="en-US" sz="1050" u="none" strike="noStrike">
                          <a:effectLst/>
                        </a:rPr>
                        <a:t>点</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b="1" u="sng" strike="noStrike" dirty="0">
                          <a:solidFill>
                            <a:srgbClr val="0070C0"/>
                          </a:solidFill>
                          <a:effectLst/>
                        </a:rPr>
                        <a:t>261</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3344832357"/>
                  </a:ext>
                </a:extLst>
              </a:tr>
              <a:tr h="164914">
                <a:tc>
                  <a:txBody>
                    <a:bodyPr/>
                    <a:lstStyle/>
                    <a:p>
                      <a:pPr algn="l" fontAlgn="ctr"/>
                      <a:r>
                        <a:rPr lang="en-US" altLang="zh-TW" sz="1050" u="none" strike="noStrike" dirty="0">
                          <a:effectLst/>
                        </a:rPr>
                        <a:t>B001 31 </a:t>
                      </a:r>
                      <a:r>
                        <a:rPr lang="zh-TW" altLang="en-US" sz="1050" u="none" strike="noStrike" dirty="0">
                          <a:effectLst/>
                          <a:latin typeface="ＭＳ Ｐゴシック" panose="020B0600070205080204" pitchFamily="50" charset="-128"/>
                          <a:ea typeface="ＭＳ Ｐゴシック" panose="020B0600070205080204" pitchFamily="50" charset="-128"/>
                        </a:rPr>
                        <a:t>腎代替療法指導管理料</a:t>
                      </a:r>
                      <a:endParaRPr lang="zh-TW"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581" marR="4581" marT="4581" marB="0" anchor="ctr"/>
                </a:tc>
                <a:tc>
                  <a:txBody>
                    <a:bodyPr/>
                    <a:lstStyle/>
                    <a:p>
                      <a:pPr algn="ctr" fontAlgn="ctr"/>
                      <a:r>
                        <a:rPr lang="en-US" altLang="ja-JP" sz="1050" u="none" strike="noStrike">
                          <a:effectLst/>
                        </a:rPr>
                        <a:t>500</a:t>
                      </a:r>
                      <a:r>
                        <a:rPr lang="ja-JP" altLang="en-US" sz="1050" u="none" strike="noStrike">
                          <a:effectLst/>
                        </a:rPr>
                        <a:t>点</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b="1" u="sng" strike="noStrike" dirty="0">
                          <a:solidFill>
                            <a:srgbClr val="0070C0"/>
                          </a:solidFill>
                          <a:effectLst/>
                        </a:rPr>
                        <a:t>435</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3296029305"/>
                  </a:ext>
                </a:extLst>
              </a:tr>
              <a:tr h="164914">
                <a:tc>
                  <a:txBody>
                    <a:bodyPr/>
                    <a:lstStyle/>
                    <a:p>
                      <a:pPr algn="l" fontAlgn="ctr"/>
                      <a:r>
                        <a:rPr lang="en-US" altLang="zh-TW" sz="1050" u="none" strike="noStrike" dirty="0">
                          <a:effectLst/>
                        </a:rPr>
                        <a:t>B001-2-3 </a:t>
                      </a:r>
                      <a:r>
                        <a:rPr lang="zh-TW" altLang="en-US" sz="1050" u="none" strike="noStrike" dirty="0">
                          <a:effectLst/>
                          <a:latin typeface="ＭＳ Ｐゴシック" panose="020B0600070205080204" pitchFamily="50" charset="-128"/>
                          <a:ea typeface="ＭＳ Ｐゴシック" panose="020B0600070205080204" pitchFamily="50" charset="-128"/>
                        </a:rPr>
                        <a:t>乳幼児育児栄養指導料</a:t>
                      </a:r>
                      <a:endParaRPr lang="zh-TW"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581" marR="4581" marT="4581" marB="0" anchor="ctr"/>
                </a:tc>
                <a:tc>
                  <a:txBody>
                    <a:bodyPr/>
                    <a:lstStyle/>
                    <a:p>
                      <a:pPr algn="ctr" fontAlgn="ctr"/>
                      <a:r>
                        <a:rPr lang="en-US" altLang="ja-JP" sz="1050" u="none" strike="noStrike" dirty="0">
                          <a:effectLst/>
                        </a:rPr>
                        <a:t>130</a:t>
                      </a:r>
                      <a:r>
                        <a:rPr lang="ja-JP" altLang="en-US" sz="1050" u="none" strike="noStrike" dirty="0">
                          <a:effectLst/>
                        </a:rPr>
                        <a:t>点</a:t>
                      </a:r>
                      <a:endParaRPr lang="ja-JP" altLang="en-US" sz="1050" b="0" i="0" u="none" strike="noStrike" dirty="0">
                        <a:solidFill>
                          <a:srgbClr val="000000"/>
                        </a:solidFill>
                        <a:effectLst/>
                        <a:latin typeface="+mn-ea"/>
                        <a:ea typeface="+mn-ea"/>
                      </a:endParaRPr>
                    </a:p>
                  </a:txBody>
                  <a:tcPr marL="4581" marR="4581" marT="4581" marB="0" anchor="ctr"/>
                </a:tc>
                <a:tc>
                  <a:txBody>
                    <a:bodyPr/>
                    <a:lstStyle/>
                    <a:p>
                      <a:pPr algn="ctr" fontAlgn="ctr"/>
                      <a:r>
                        <a:rPr lang="en-US" altLang="ja-JP" sz="1050" b="1" u="sng" strike="noStrike" dirty="0">
                          <a:solidFill>
                            <a:srgbClr val="0070C0"/>
                          </a:solidFill>
                          <a:effectLst/>
                        </a:rPr>
                        <a:t>113</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4265621138"/>
                  </a:ext>
                </a:extLst>
              </a:tr>
              <a:tr h="164914">
                <a:tc>
                  <a:txBody>
                    <a:bodyPr/>
                    <a:lstStyle/>
                    <a:p>
                      <a:pPr algn="l" fontAlgn="ctr"/>
                      <a:r>
                        <a:rPr lang="en-US" altLang="ja-JP" sz="1050" u="none" strike="noStrike">
                          <a:effectLst/>
                        </a:rPr>
                        <a:t>B001-9 </a:t>
                      </a:r>
                      <a:r>
                        <a:rPr lang="ja-JP" altLang="en-US" sz="1050" u="none" strike="noStrike">
                          <a:effectLst/>
                        </a:rPr>
                        <a:t>療養・就労両立支援指導料</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ja-JP" altLang="en-US" sz="1050" u="none" strike="noStrike">
                          <a:effectLst/>
                        </a:rPr>
                        <a:t>　</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ja-JP" altLang="en-US" sz="1050" b="1" u="sng" strike="noStrike" dirty="0">
                          <a:solidFill>
                            <a:srgbClr val="0070C0"/>
                          </a:solidFill>
                          <a:effectLst/>
                        </a:rPr>
                        <a:t>　</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4014963780"/>
                  </a:ext>
                </a:extLst>
              </a:tr>
              <a:tr h="164914">
                <a:tc>
                  <a:txBody>
                    <a:bodyPr/>
                    <a:lstStyle/>
                    <a:p>
                      <a:pPr algn="l" fontAlgn="ctr"/>
                      <a:r>
                        <a:rPr lang="ja-JP" altLang="en-US" sz="1050" u="none" strike="noStrike" dirty="0">
                          <a:effectLst/>
                        </a:rPr>
                        <a:t>　１ 初回</a:t>
                      </a:r>
                      <a:endParaRPr lang="ja-JP" altLang="en-US" sz="1050" b="0" i="0" u="none" strike="noStrike" dirty="0">
                        <a:solidFill>
                          <a:srgbClr val="000000"/>
                        </a:solidFill>
                        <a:effectLst/>
                        <a:latin typeface="+mn-ea"/>
                        <a:ea typeface="+mn-ea"/>
                      </a:endParaRPr>
                    </a:p>
                  </a:txBody>
                  <a:tcPr marL="4581" marR="4581" marT="4581" marB="0" anchor="ctr"/>
                </a:tc>
                <a:tc>
                  <a:txBody>
                    <a:bodyPr/>
                    <a:lstStyle/>
                    <a:p>
                      <a:pPr algn="ctr" fontAlgn="ctr"/>
                      <a:r>
                        <a:rPr lang="en-US" altLang="ja-JP" sz="1050" u="none" strike="noStrike">
                          <a:effectLst/>
                        </a:rPr>
                        <a:t>800</a:t>
                      </a:r>
                      <a:r>
                        <a:rPr lang="ja-JP" altLang="en-US" sz="1050" u="none" strike="noStrike">
                          <a:effectLst/>
                        </a:rPr>
                        <a:t>点</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b="1" u="sng" strike="noStrike" dirty="0">
                          <a:solidFill>
                            <a:srgbClr val="0070C0"/>
                          </a:solidFill>
                          <a:effectLst/>
                        </a:rPr>
                        <a:t>696</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840145677"/>
                  </a:ext>
                </a:extLst>
              </a:tr>
              <a:tr h="164914">
                <a:tc>
                  <a:txBody>
                    <a:bodyPr/>
                    <a:lstStyle/>
                    <a:p>
                      <a:pPr algn="l" fontAlgn="ctr"/>
                      <a:r>
                        <a:rPr lang="ja-JP" altLang="en-US" sz="1050" u="none" strike="noStrike" dirty="0">
                          <a:effectLst/>
                        </a:rPr>
                        <a:t>　２ ２回目以降</a:t>
                      </a:r>
                      <a:endParaRPr lang="ja-JP" altLang="en-US" sz="1050" b="0" i="0" u="none" strike="noStrike" dirty="0">
                        <a:solidFill>
                          <a:srgbClr val="000000"/>
                        </a:solidFill>
                        <a:effectLst/>
                        <a:latin typeface="+mn-ea"/>
                        <a:ea typeface="+mn-ea"/>
                      </a:endParaRPr>
                    </a:p>
                  </a:txBody>
                  <a:tcPr marL="4581" marR="4581" marT="4581" marB="0" anchor="ctr"/>
                </a:tc>
                <a:tc>
                  <a:txBody>
                    <a:bodyPr/>
                    <a:lstStyle/>
                    <a:p>
                      <a:pPr algn="ctr" fontAlgn="ctr"/>
                      <a:r>
                        <a:rPr lang="en-US" altLang="ja-JP" sz="1050" u="none" strike="noStrike">
                          <a:effectLst/>
                        </a:rPr>
                        <a:t>400</a:t>
                      </a:r>
                      <a:r>
                        <a:rPr lang="ja-JP" altLang="en-US" sz="1050" u="none" strike="noStrike">
                          <a:effectLst/>
                        </a:rPr>
                        <a:t>点</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b="1" u="sng" strike="noStrike" dirty="0">
                          <a:solidFill>
                            <a:srgbClr val="0070C0"/>
                          </a:solidFill>
                          <a:effectLst/>
                        </a:rPr>
                        <a:t>348</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3499383940"/>
                  </a:ext>
                </a:extLst>
              </a:tr>
              <a:tr h="164914">
                <a:tc>
                  <a:txBody>
                    <a:bodyPr/>
                    <a:lstStyle/>
                    <a:p>
                      <a:pPr algn="l" fontAlgn="ctr"/>
                      <a:r>
                        <a:rPr lang="en-US" altLang="ja-JP" sz="1050" u="none" strike="noStrike">
                          <a:effectLst/>
                        </a:rPr>
                        <a:t>B005-6 </a:t>
                      </a:r>
                      <a:r>
                        <a:rPr lang="ja-JP" altLang="en-US" sz="1050" u="none" strike="noStrike">
                          <a:effectLst/>
                        </a:rPr>
                        <a:t>がん治療連携計画策定料２</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u="none" strike="noStrike">
                          <a:effectLst/>
                        </a:rPr>
                        <a:t>300</a:t>
                      </a:r>
                      <a:r>
                        <a:rPr lang="ja-JP" altLang="en-US" sz="1050" u="none" strike="noStrike">
                          <a:effectLst/>
                        </a:rPr>
                        <a:t>点</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b="1" u="sng" strike="noStrike" dirty="0">
                          <a:solidFill>
                            <a:srgbClr val="0070C0"/>
                          </a:solidFill>
                          <a:effectLst/>
                        </a:rPr>
                        <a:t>261</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3168966984"/>
                  </a:ext>
                </a:extLst>
              </a:tr>
              <a:tr h="164914">
                <a:tc>
                  <a:txBody>
                    <a:bodyPr/>
                    <a:lstStyle/>
                    <a:p>
                      <a:pPr algn="l" fontAlgn="ctr"/>
                      <a:r>
                        <a:rPr lang="en-US" altLang="ja-JP" sz="1050" u="none" strike="noStrike">
                          <a:effectLst/>
                        </a:rPr>
                        <a:t>B005-6-4 </a:t>
                      </a:r>
                      <a:r>
                        <a:rPr lang="ja-JP" altLang="en-US" sz="1050" u="none" strike="noStrike">
                          <a:effectLst/>
                        </a:rPr>
                        <a:t>外来がん患者在宅連携指導料</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u="none" strike="noStrike">
                          <a:effectLst/>
                        </a:rPr>
                        <a:t>500</a:t>
                      </a:r>
                      <a:r>
                        <a:rPr lang="ja-JP" altLang="en-US" sz="1050" u="none" strike="noStrike">
                          <a:effectLst/>
                        </a:rPr>
                        <a:t>点</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b="1" u="sng" strike="noStrike" dirty="0">
                          <a:solidFill>
                            <a:srgbClr val="0070C0"/>
                          </a:solidFill>
                          <a:effectLst/>
                        </a:rPr>
                        <a:t>435</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4221821327"/>
                  </a:ext>
                </a:extLst>
              </a:tr>
              <a:tr h="164914">
                <a:tc>
                  <a:txBody>
                    <a:bodyPr/>
                    <a:lstStyle/>
                    <a:p>
                      <a:pPr algn="l" fontAlgn="ctr"/>
                      <a:r>
                        <a:rPr lang="en-US" altLang="ja-JP" sz="1050" u="none" strike="noStrike">
                          <a:effectLst/>
                        </a:rPr>
                        <a:t>B005-8 </a:t>
                      </a:r>
                      <a:r>
                        <a:rPr lang="ja-JP" altLang="en-US" sz="1050" u="none" strike="noStrike">
                          <a:effectLst/>
                        </a:rPr>
                        <a:t>肝炎インターフェロン治療計画料</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u="none" strike="noStrike">
                          <a:effectLst/>
                        </a:rPr>
                        <a:t>700</a:t>
                      </a:r>
                      <a:r>
                        <a:rPr lang="ja-JP" altLang="en-US" sz="1050" u="none" strike="noStrike">
                          <a:effectLst/>
                        </a:rPr>
                        <a:t>点</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b="1" u="sng" strike="noStrike" dirty="0">
                          <a:solidFill>
                            <a:srgbClr val="0070C0"/>
                          </a:solidFill>
                          <a:effectLst/>
                        </a:rPr>
                        <a:t>609</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3436209726"/>
                  </a:ext>
                </a:extLst>
              </a:tr>
              <a:tr h="164914">
                <a:tc>
                  <a:txBody>
                    <a:bodyPr/>
                    <a:lstStyle/>
                    <a:p>
                      <a:pPr algn="l" fontAlgn="ctr"/>
                      <a:r>
                        <a:rPr lang="en-US" altLang="zh-TW" sz="1050" u="none" strike="noStrike" dirty="0">
                          <a:effectLst/>
                        </a:rPr>
                        <a:t>B008-2 </a:t>
                      </a:r>
                      <a:r>
                        <a:rPr lang="zh-TW" altLang="en-US" sz="1050" u="none" strike="noStrike" dirty="0">
                          <a:effectLst/>
                          <a:latin typeface="ＭＳ Ｐゴシック" panose="020B0600070205080204" pitchFamily="50" charset="-128"/>
                          <a:ea typeface="ＭＳ Ｐゴシック" panose="020B0600070205080204" pitchFamily="50" charset="-128"/>
                        </a:rPr>
                        <a:t>薬剤総合評価調整管理料</a:t>
                      </a:r>
                      <a:endParaRPr lang="zh-TW"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581" marR="4581" marT="4581" marB="0" anchor="ctr"/>
                </a:tc>
                <a:tc>
                  <a:txBody>
                    <a:bodyPr/>
                    <a:lstStyle/>
                    <a:p>
                      <a:pPr algn="ctr" fontAlgn="ctr"/>
                      <a:r>
                        <a:rPr lang="en-US" altLang="ja-JP" sz="1050" u="none" strike="noStrike">
                          <a:effectLst/>
                        </a:rPr>
                        <a:t>250</a:t>
                      </a:r>
                      <a:r>
                        <a:rPr lang="ja-JP" altLang="en-US" sz="1050" u="none" strike="noStrike">
                          <a:effectLst/>
                        </a:rPr>
                        <a:t>点</a:t>
                      </a:r>
                      <a:endParaRPr lang="ja-JP" altLang="en-US" sz="1050" b="0" i="0" u="none" strike="noStrike">
                        <a:solidFill>
                          <a:srgbClr val="000000"/>
                        </a:solidFill>
                        <a:effectLst/>
                        <a:latin typeface="+mn-ea"/>
                        <a:ea typeface="+mn-ea"/>
                      </a:endParaRPr>
                    </a:p>
                  </a:txBody>
                  <a:tcPr marL="4581" marR="4581" marT="4581" marB="0" anchor="ctr"/>
                </a:tc>
                <a:tc>
                  <a:txBody>
                    <a:bodyPr/>
                    <a:lstStyle/>
                    <a:p>
                      <a:pPr algn="ctr" fontAlgn="ctr"/>
                      <a:r>
                        <a:rPr lang="en-US" altLang="ja-JP" sz="1050" b="1" u="sng" strike="noStrike" dirty="0">
                          <a:solidFill>
                            <a:srgbClr val="0070C0"/>
                          </a:solidFill>
                          <a:effectLst/>
                        </a:rPr>
                        <a:t>218</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4581" marR="4581" marT="4581" marB="0" anchor="ctr"/>
                </a:tc>
                <a:extLst>
                  <a:ext uri="{0D108BD9-81ED-4DB2-BD59-A6C34878D82A}">
                    <a16:rowId xmlns:a16="http://schemas.microsoft.com/office/drawing/2014/main" val="1374054080"/>
                  </a:ext>
                </a:extLst>
              </a:tr>
            </a:tbl>
          </a:graphicData>
        </a:graphic>
      </p:graphicFrame>
      <p:graphicFrame>
        <p:nvGraphicFramePr>
          <p:cNvPr id="11" name="表 10">
            <a:extLst>
              <a:ext uri="{FF2B5EF4-FFF2-40B4-BE49-F238E27FC236}">
                <a16:creationId xmlns:a16="http://schemas.microsoft.com/office/drawing/2014/main" id="{59546707-8FD4-44BE-8A42-F6B0B38C8B8D}"/>
              </a:ext>
            </a:extLst>
          </p:cNvPr>
          <p:cNvGraphicFramePr>
            <a:graphicFrameLocks noGrp="1"/>
          </p:cNvGraphicFramePr>
          <p:nvPr>
            <p:extLst>
              <p:ext uri="{D42A27DB-BD31-4B8C-83A1-F6EECF244321}">
                <p14:modId xmlns:p14="http://schemas.microsoft.com/office/powerpoint/2010/main" val="628007848"/>
              </p:ext>
            </p:extLst>
          </p:nvPr>
        </p:nvGraphicFramePr>
        <p:xfrm>
          <a:off x="201429" y="2128051"/>
          <a:ext cx="4561391" cy="3624580"/>
        </p:xfrm>
        <a:graphic>
          <a:graphicData uri="http://schemas.openxmlformats.org/drawingml/2006/table">
            <a:tbl>
              <a:tblPr>
                <a:tableStyleId>{1FECB4D8-DB02-4DC6-A0A2-4F2EBAE1DC90}</a:tableStyleId>
              </a:tblPr>
              <a:tblGrid>
                <a:gridCol w="2230329">
                  <a:extLst>
                    <a:ext uri="{9D8B030D-6E8A-4147-A177-3AD203B41FA5}">
                      <a16:colId xmlns:a16="http://schemas.microsoft.com/office/drawing/2014/main" val="1128747101"/>
                    </a:ext>
                  </a:extLst>
                </a:gridCol>
                <a:gridCol w="1141742">
                  <a:extLst>
                    <a:ext uri="{9D8B030D-6E8A-4147-A177-3AD203B41FA5}">
                      <a16:colId xmlns:a16="http://schemas.microsoft.com/office/drawing/2014/main" val="2208395918"/>
                    </a:ext>
                  </a:extLst>
                </a:gridCol>
                <a:gridCol w="1189320">
                  <a:extLst>
                    <a:ext uri="{9D8B030D-6E8A-4147-A177-3AD203B41FA5}">
                      <a16:colId xmlns:a16="http://schemas.microsoft.com/office/drawing/2014/main" val="1055229425"/>
                    </a:ext>
                  </a:extLst>
                </a:gridCol>
              </a:tblGrid>
              <a:tr h="457200">
                <a:tc>
                  <a:txBody>
                    <a:bodyPr/>
                    <a:lstStyle/>
                    <a:p>
                      <a:pPr algn="l" fontAlgn="ctr"/>
                      <a:r>
                        <a:rPr lang="ja-JP" altLang="en-US" sz="1100" u="none" strike="noStrike" dirty="0">
                          <a:effectLst/>
                        </a:rPr>
                        <a:t>　</a:t>
                      </a:r>
                      <a:endParaRPr lang="ja-JP" altLang="en-US" sz="1100" b="0" i="0" u="none" strike="noStrike" dirty="0">
                        <a:solidFill>
                          <a:srgbClr val="000000"/>
                        </a:solidFill>
                        <a:effectLst/>
                        <a:latin typeface="+mn-ea"/>
                        <a:ea typeface="+mn-ea"/>
                      </a:endParaRPr>
                    </a:p>
                  </a:txBody>
                  <a:tcPr marL="6350" marR="6350" marT="6350" marB="0" anchor="ctr"/>
                </a:tc>
                <a:tc>
                  <a:txBody>
                    <a:bodyPr/>
                    <a:lstStyle/>
                    <a:p>
                      <a:pPr algn="l" fontAlgn="ctr"/>
                      <a:r>
                        <a:rPr lang="ja-JP" altLang="en-US" sz="1050" u="none" strike="noStrike" dirty="0">
                          <a:effectLst/>
                        </a:rPr>
                        <a:t>現行の対面診療における評価</a:t>
                      </a:r>
                      <a:endParaRPr lang="ja-JP" altLang="en-US" sz="1050" b="0" i="0" u="none" strike="noStrike" dirty="0">
                        <a:solidFill>
                          <a:srgbClr val="000000"/>
                        </a:solidFill>
                        <a:effectLst/>
                        <a:latin typeface="+mn-ea"/>
                        <a:ea typeface="+mn-ea"/>
                      </a:endParaRPr>
                    </a:p>
                  </a:txBody>
                  <a:tcPr marL="6350" marR="6350" marT="6350" marB="0" anchor="ctr"/>
                </a:tc>
                <a:tc>
                  <a:txBody>
                    <a:bodyPr/>
                    <a:lstStyle/>
                    <a:p>
                      <a:pPr algn="l" fontAlgn="ctr"/>
                      <a:r>
                        <a:rPr lang="ja-JP" altLang="en-US" sz="1050" u="none" strike="noStrike">
                          <a:effectLst/>
                        </a:rPr>
                        <a:t>情報通信機器を用いた場合の評価</a:t>
                      </a:r>
                      <a:endParaRPr lang="ja-JP" altLang="en-US" sz="1050" b="0" i="0" u="none" strike="noStrike">
                        <a:solidFill>
                          <a:srgbClr val="000000"/>
                        </a:solidFill>
                        <a:effectLst/>
                        <a:latin typeface="+mn-ea"/>
                        <a:ea typeface="+mn-ea"/>
                      </a:endParaRPr>
                    </a:p>
                  </a:txBody>
                  <a:tcPr marL="6350" marR="6350" marT="6350" marB="0" anchor="ctr"/>
                </a:tc>
                <a:extLst>
                  <a:ext uri="{0D108BD9-81ED-4DB2-BD59-A6C34878D82A}">
                    <a16:rowId xmlns:a16="http://schemas.microsoft.com/office/drawing/2014/main" val="2967326790"/>
                  </a:ext>
                </a:extLst>
              </a:tr>
              <a:tr h="228600">
                <a:tc>
                  <a:txBody>
                    <a:bodyPr/>
                    <a:lstStyle/>
                    <a:p>
                      <a:pPr algn="l" fontAlgn="ctr"/>
                      <a:r>
                        <a:rPr lang="en-US" altLang="zh-TW" sz="1050" u="none" strike="noStrike" dirty="0">
                          <a:effectLst/>
                        </a:rPr>
                        <a:t>B000 </a:t>
                      </a:r>
                      <a:r>
                        <a:rPr lang="zh-TW" altLang="en-US" sz="1050" u="none" strike="noStrike" dirty="0">
                          <a:effectLst/>
                          <a:latin typeface="ＭＳ Ｐゴシック" panose="020B0600070205080204" pitchFamily="50" charset="-128"/>
                          <a:ea typeface="ＭＳ Ｐゴシック" panose="020B0600070205080204" pitchFamily="50" charset="-128"/>
                        </a:rPr>
                        <a:t>特定疾患療養管理料</a:t>
                      </a:r>
                      <a:endParaRPr lang="zh-TW"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350" marR="6350" marT="6350" marB="0" anchor="ctr"/>
                </a:tc>
                <a:tc>
                  <a:txBody>
                    <a:bodyPr/>
                    <a:lstStyle/>
                    <a:p>
                      <a:pPr algn="ctr" fontAlgn="ctr"/>
                      <a:r>
                        <a:rPr lang="ja-JP" altLang="en-US" sz="1050" u="none" strike="noStrike" dirty="0">
                          <a:effectLst/>
                        </a:rPr>
                        <a:t>　</a:t>
                      </a:r>
                      <a:endParaRPr lang="ja-JP" altLang="en-US" sz="1050" b="0" i="0" u="none" strike="noStrike" dirty="0">
                        <a:solidFill>
                          <a:srgbClr val="000000"/>
                        </a:solidFill>
                        <a:effectLst/>
                        <a:latin typeface="+mn-ea"/>
                        <a:ea typeface="+mn-ea"/>
                      </a:endParaRPr>
                    </a:p>
                  </a:txBody>
                  <a:tcPr marL="6350" marR="6350" marT="6350" marB="0" anchor="ctr"/>
                </a:tc>
                <a:tc>
                  <a:txBody>
                    <a:bodyPr/>
                    <a:lstStyle/>
                    <a:p>
                      <a:pPr algn="ctr" fontAlgn="ctr"/>
                      <a:r>
                        <a:rPr lang="ja-JP" altLang="en-US" sz="1050" u="none" strike="noStrike">
                          <a:effectLst/>
                        </a:rPr>
                        <a:t>　</a:t>
                      </a:r>
                      <a:endParaRPr lang="ja-JP" altLang="en-US" sz="1050" b="0" i="0" u="none" strike="noStrike">
                        <a:solidFill>
                          <a:srgbClr val="000000"/>
                        </a:solidFill>
                        <a:effectLst/>
                        <a:latin typeface="+mn-ea"/>
                        <a:ea typeface="+mn-ea"/>
                      </a:endParaRPr>
                    </a:p>
                  </a:txBody>
                  <a:tcPr marL="6350" marR="6350" marT="6350" marB="0" anchor="ctr"/>
                </a:tc>
                <a:extLst>
                  <a:ext uri="{0D108BD9-81ED-4DB2-BD59-A6C34878D82A}">
                    <a16:rowId xmlns:a16="http://schemas.microsoft.com/office/drawing/2014/main" val="2011053165"/>
                  </a:ext>
                </a:extLst>
              </a:tr>
              <a:tr h="228600">
                <a:tc>
                  <a:txBody>
                    <a:bodyPr/>
                    <a:lstStyle/>
                    <a:p>
                      <a:pPr algn="l" fontAlgn="ctr"/>
                      <a:r>
                        <a:rPr lang="ja-JP" altLang="en-US" sz="1050" u="none" strike="noStrike" dirty="0">
                          <a:effectLst/>
                        </a:rPr>
                        <a:t>　１ 診療所の場合</a:t>
                      </a:r>
                      <a:endParaRPr lang="ja-JP" altLang="en-US" sz="1050" b="0" i="0" u="none" strike="noStrike" dirty="0">
                        <a:solidFill>
                          <a:srgbClr val="000000"/>
                        </a:solidFill>
                        <a:effectLst/>
                        <a:latin typeface="+mn-ea"/>
                        <a:ea typeface="+mn-ea"/>
                      </a:endParaRPr>
                    </a:p>
                  </a:txBody>
                  <a:tcPr marL="6350" marR="6350" marT="6350" marB="0" anchor="ctr"/>
                </a:tc>
                <a:tc>
                  <a:txBody>
                    <a:bodyPr/>
                    <a:lstStyle/>
                    <a:p>
                      <a:pPr algn="ctr" fontAlgn="ctr"/>
                      <a:r>
                        <a:rPr lang="en-US" altLang="ja-JP" sz="1050" u="none" strike="noStrike" dirty="0">
                          <a:effectLst/>
                        </a:rPr>
                        <a:t>225</a:t>
                      </a:r>
                      <a:r>
                        <a:rPr lang="ja-JP" altLang="en-US" sz="1050" u="none" strike="noStrike" dirty="0">
                          <a:effectLst/>
                        </a:rPr>
                        <a:t>点</a:t>
                      </a:r>
                      <a:endParaRPr lang="ja-JP" altLang="en-US" sz="1050" b="0" i="0" u="none" strike="noStrike" dirty="0">
                        <a:solidFill>
                          <a:srgbClr val="000000"/>
                        </a:solidFill>
                        <a:effectLst/>
                        <a:latin typeface="+mn-ea"/>
                        <a:ea typeface="+mn-ea"/>
                      </a:endParaRPr>
                    </a:p>
                  </a:txBody>
                  <a:tcPr marL="6350" marR="6350" marT="6350" marB="0" anchor="ctr"/>
                </a:tc>
                <a:tc>
                  <a:txBody>
                    <a:bodyPr/>
                    <a:lstStyle/>
                    <a:p>
                      <a:pPr algn="ctr" fontAlgn="ctr"/>
                      <a:r>
                        <a:rPr lang="en-US" altLang="ja-JP" sz="1050" b="1" u="sng" strike="noStrike" dirty="0">
                          <a:solidFill>
                            <a:srgbClr val="0070C0"/>
                          </a:solidFill>
                          <a:effectLst/>
                        </a:rPr>
                        <a:t>196</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6350" marR="6350" marT="6350" marB="0" anchor="ctr"/>
                </a:tc>
                <a:extLst>
                  <a:ext uri="{0D108BD9-81ED-4DB2-BD59-A6C34878D82A}">
                    <a16:rowId xmlns:a16="http://schemas.microsoft.com/office/drawing/2014/main" val="849914135"/>
                  </a:ext>
                </a:extLst>
              </a:tr>
              <a:tr h="228600">
                <a:tc>
                  <a:txBody>
                    <a:bodyPr/>
                    <a:lstStyle/>
                    <a:p>
                      <a:pPr marL="271463" indent="-271463" algn="l" fontAlgn="ctr"/>
                      <a:r>
                        <a:rPr lang="ja-JP" altLang="en-US" sz="1050" u="none" strike="noStrike" dirty="0">
                          <a:effectLst/>
                        </a:rPr>
                        <a:t>　２ 許可病床数が</a:t>
                      </a:r>
                      <a:r>
                        <a:rPr lang="en-US" altLang="ja-JP" sz="1050" u="none" strike="noStrike" dirty="0">
                          <a:effectLst/>
                        </a:rPr>
                        <a:t>100</a:t>
                      </a:r>
                      <a:r>
                        <a:rPr lang="ja-JP" altLang="en-US" sz="1050" u="none" strike="noStrike" dirty="0">
                          <a:effectLst/>
                        </a:rPr>
                        <a:t>床未満の病院の場合</a:t>
                      </a:r>
                      <a:endParaRPr lang="ja-JP" altLang="en-US" sz="1050" b="0" i="0" u="none" strike="noStrike" dirty="0">
                        <a:solidFill>
                          <a:srgbClr val="000000"/>
                        </a:solidFill>
                        <a:effectLst/>
                        <a:latin typeface="+mn-ea"/>
                        <a:ea typeface="+mn-ea"/>
                      </a:endParaRPr>
                    </a:p>
                  </a:txBody>
                  <a:tcPr marL="6350" marR="6350" marT="6350" marB="0" anchor="ctr"/>
                </a:tc>
                <a:tc>
                  <a:txBody>
                    <a:bodyPr/>
                    <a:lstStyle/>
                    <a:p>
                      <a:pPr algn="ctr" fontAlgn="ctr"/>
                      <a:r>
                        <a:rPr lang="en-US" altLang="ja-JP" sz="1050" u="none" strike="noStrike" dirty="0">
                          <a:effectLst/>
                        </a:rPr>
                        <a:t>147</a:t>
                      </a:r>
                      <a:r>
                        <a:rPr lang="ja-JP" altLang="en-US" sz="1050" u="none" strike="noStrike" dirty="0">
                          <a:effectLst/>
                        </a:rPr>
                        <a:t>点</a:t>
                      </a:r>
                      <a:endParaRPr lang="ja-JP" altLang="en-US" sz="1050" b="0" i="0" u="none" strike="noStrike" dirty="0">
                        <a:solidFill>
                          <a:srgbClr val="000000"/>
                        </a:solidFill>
                        <a:effectLst/>
                        <a:latin typeface="+mn-ea"/>
                        <a:ea typeface="+mn-ea"/>
                      </a:endParaRPr>
                    </a:p>
                  </a:txBody>
                  <a:tcPr marL="6350" marR="6350" marT="6350" marB="0" anchor="ctr"/>
                </a:tc>
                <a:tc>
                  <a:txBody>
                    <a:bodyPr/>
                    <a:lstStyle/>
                    <a:p>
                      <a:pPr algn="ctr" fontAlgn="ctr"/>
                      <a:r>
                        <a:rPr lang="en-US" altLang="ja-JP" sz="1050" b="1" u="sng" strike="noStrike" dirty="0">
                          <a:solidFill>
                            <a:srgbClr val="0070C0"/>
                          </a:solidFill>
                          <a:effectLst/>
                        </a:rPr>
                        <a:t>128</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6350" marR="6350" marT="6350" marB="0" anchor="ctr"/>
                </a:tc>
                <a:extLst>
                  <a:ext uri="{0D108BD9-81ED-4DB2-BD59-A6C34878D82A}">
                    <a16:rowId xmlns:a16="http://schemas.microsoft.com/office/drawing/2014/main" val="1760464997"/>
                  </a:ext>
                </a:extLst>
              </a:tr>
              <a:tr h="228600">
                <a:tc>
                  <a:txBody>
                    <a:bodyPr/>
                    <a:lstStyle/>
                    <a:p>
                      <a:pPr marL="271463" indent="-271463" algn="l" fontAlgn="ctr"/>
                      <a:r>
                        <a:rPr lang="ja-JP" altLang="en-US" sz="1050" u="none" strike="noStrike" dirty="0">
                          <a:effectLst/>
                        </a:rPr>
                        <a:t>　３ 許可病床数が</a:t>
                      </a:r>
                      <a:r>
                        <a:rPr lang="en-US" altLang="ja-JP" sz="1050" u="none" strike="noStrike" dirty="0">
                          <a:effectLst/>
                        </a:rPr>
                        <a:t>100</a:t>
                      </a:r>
                      <a:r>
                        <a:rPr lang="ja-JP" altLang="en-US" sz="1050" u="none" strike="noStrike" dirty="0">
                          <a:effectLst/>
                        </a:rPr>
                        <a:t>床以上</a:t>
                      </a:r>
                      <a:r>
                        <a:rPr lang="en-US" altLang="ja-JP" sz="1050" u="none" strike="noStrike" dirty="0">
                          <a:effectLst/>
                        </a:rPr>
                        <a:t>200</a:t>
                      </a:r>
                      <a:r>
                        <a:rPr lang="ja-JP" altLang="en-US" sz="1050" u="none" strike="noStrike" dirty="0">
                          <a:effectLst/>
                        </a:rPr>
                        <a:t>床未満の病院の場合</a:t>
                      </a:r>
                      <a:endParaRPr lang="ja-JP" altLang="en-US" sz="1050" b="0" i="0" u="none" strike="noStrike" dirty="0">
                        <a:solidFill>
                          <a:srgbClr val="000000"/>
                        </a:solidFill>
                        <a:effectLst/>
                        <a:latin typeface="+mn-ea"/>
                        <a:ea typeface="+mn-ea"/>
                      </a:endParaRPr>
                    </a:p>
                  </a:txBody>
                  <a:tcPr marL="6350" marR="6350" marT="6350" marB="0" anchor="ctr"/>
                </a:tc>
                <a:tc>
                  <a:txBody>
                    <a:bodyPr/>
                    <a:lstStyle/>
                    <a:p>
                      <a:pPr algn="ctr" fontAlgn="ctr"/>
                      <a:r>
                        <a:rPr lang="en-US" altLang="ja-JP" sz="1050" u="none" strike="noStrike" dirty="0">
                          <a:effectLst/>
                        </a:rPr>
                        <a:t>87</a:t>
                      </a:r>
                      <a:r>
                        <a:rPr lang="ja-JP" altLang="en-US" sz="1050" u="none" strike="noStrike" dirty="0">
                          <a:effectLst/>
                        </a:rPr>
                        <a:t>点</a:t>
                      </a:r>
                      <a:endParaRPr lang="ja-JP" altLang="en-US" sz="1050" b="0" i="0" u="none" strike="noStrike" dirty="0">
                        <a:solidFill>
                          <a:srgbClr val="000000"/>
                        </a:solidFill>
                        <a:effectLst/>
                        <a:latin typeface="+mn-ea"/>
                        <a:ea typeface="+mn-ea"/>
                      </a:endParaRPr>
                    </a:p>
                  </a:txBody>
                  <a:tcPr marL="6350" marR="6350" marT="6350" marB="0" anchor="ctr"/>
                </a:tc>
                <a:tc>
                  <a:txBody>
                    <a:bodyPr/>
                    <a:lstStyle/>
                    <a:p>
                      <a:pPr algn="ctr" fontAlgn="ctr"/>
                      <a:r>
                        <a:rPr lang="en-US" altLang="ja-JP" sz="1050" b="1" u="sng" strike="noStrike" dirty="0">
                          <a:solidFill>
                            <a:srgbClr val="0070C0"/>
                          </a:solidFill>
                          <a:effectLst/>
                        </a:rPr>
                        <a:t>76</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6350" marR="6350" marT="6350" marB="0" anchor="ctr"/>
                </a:tc>
                <a:extLst>
                  <a:ext uri="{0D108BD9-81ED-4DB2-BD59-A6C34878D82A}">
                    <a16:rowId xmlns:a16="http://schemas.microsoft.com/office/drawing/2014/main" val="3975277309"/>
                  </a:ext>
                </a:extLst>
              </a:tr>
              <a:tr h="228600">
                <a:tc>
                  <a:txBody>
                    <a:bodyPr/>
                    <a:lstStyle/>
                    <a:p>
                      <a:pPr algn="l" fontAlgn="ctr"/>
                      <a:r>
                        <a:rPr lang="en-US" altLang="zh-TW" sz="1050" u="none" strike="noStrike" dirty="0">
                          <a:effectLst/>
                        </a:rPr>
                        <a:t>B001 5 </a:t>
                      </a:r>
                      <a:r>
                        <a:rPr lang="zh-TW" altLang="en-US" sz="1050" u="none" strike="noStrike" dirty="0">
                          <a:effectLst/>
                          <a:latin typeface="ＭＳ Ｐゴシック" panose="020B0600070205080204" pitchFamily="50" charset="-128"/>
                          <a:ea typeface="ＭＳ Ｐゴシック" panose="020B0600070205080204" pitchFamily="50" charset="-128"/>
                        </a:rPr>
                        <a:t>小児科療養指導料</a:t>
                      </a:r>
                      <a:endParaRPr lang="zh-TW"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350" marR="6350" marT="6350" marB="0" anchor="ctr"/>
                </a:tc>
                <a:tc>
                  <a:txBody>
                    <a:bodyPr/>
                    <a:lstStyle/>
                    <a:p>
                      <a:pPr algn="ctr" fontAlgn="ctr"/>
                      <a:r>
                        <a:rPr lang="en-US" altLang="ja-JP" sz="1050" u="none" strike="noStrike" dirty="0">
                          <a:effectLst/>
                        </a:rPr>
                        <a:t>270</a:t>
                      </a:r>
                      <a:r>
                        <a:rPr lang="ja-JP" altLang="en-US" sz="1050" u="none" strike="noStrike" dirty="0">
                          <a:effectLst/>
                        </a:rPr>
                        <a:t>点</a:t>
                      </a:r>
                      <a:endParaRPr lang="ja-JP" altLang="en-US" sz="1050" b="0" i="0" u="none" strike="noStrike" dirty="0">
                        <a:solidFill>
                          <a:srgbClr val="000000"/>
                        </a:solidFill>
                        <a:effectLst/>
                        <a:latin typeface="+mn-ea"/>
                        <a:ea typeface="+mn-ea"/>
                      </a:endParaRPr>
                    </a:p>
                  </a:txBody>
                  <a:tcPr marL="6350" marR="6350" marT="6350" marB="0" anchor="ctr"/>
                </a:tc>
                <a:tc>
                  <a:txBody>
                    <a:bodyPr/>
                    <a:lstStyle/>
                    <a:p>
                      <a:pPr algn="ctr" fontAlgn="ctr"/>
                      <a:r>
                        <a:rPr lang="en-US" altLang="ja-JP" sz="1050" b="1" u="sng" strike="noStrike" dirty="0">
                          <a:solidFill>
                            <a:srgbClr val="0070C0"/>
                          </a:solidFill>
                          <a:effectLst/>
                        </a:rPr>
                        <a:t>235</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6350" marR="6350" marT="6350" marB="0" anchor="ctr"/>
                </a:tc>
                <a:extLst>
                  <a:ext uri="{0D108BD9-81ED-4DB2-BD59-A6C34878D82A}">
                    <a16:rowId xmlns:a16="http://schemas.microsoft.com/office/drawing/2014/main" val="2695035319"/>
                  </a:ext>
                </a:extLst>
              </a:tr>
              <a:tr h="228600">
                <a:tc>
                  <a:txBody>
                    <a:bodyPr/>
                    <a:lstStyle/>
                    <a:p>
                      <a:pPr algn="l" fontAlgn="ctr"/>
                      <a:r>
                        <a:rPr lang="en-US" altLang="ja-JP" sz="1050" u="none" strike="noStrike" dirty="0">
                          <a:effectLst/>
                        </a:rPr>
                        <a:t>B001 6 </a:t>
                      </a:r>
                      <a:r>
                        <a:rPr lang="ja-JP" altLang="en-US" sz="1050" u="none" strike="noStrike" dirty="0">
                          <a:effectLst/>
                        </a:rPr>
                        <a:t>てんかん指導料</a:t>
                      </a:r>
                      <a:endParaRPr lang="ja-JP" altLang="en-US" sz="1050" b="0" i="0" u="none" strike="noStrike" dirty="0">
                        <a:solidFill>
                          <a:srgbClr val="000000"/>
                        </a:solidFill>
                        <a:effectLst/>
                        <a:latin typeface="+mn-ea"/>
                        <a:ea typeface="+mn-ea"/>
                      </a:endParaRPr>
                    </a:p>
                  </a:txBody>
                  <a:tcPr marL="6350" marR="6350" marT="6350" marB="0" anchor="ctr"/>
                </a:tc>
                <a:tc>
                  <a:txBody>
                    <a:bodyPr/>
                    <a:lstStyle/>
                    <a:p>
                      <a:pPr algn="ctr" fontAlgn="ctr"/>
                      <a:r>
                        <a:rPr lang="en-US" altLang="ja-JP" sz="1050" u="none" strike="noStrike" dirty="0">
                          <a:effectLst/>
                        </a:rPr>
                        <a:t>250</a:t>
                      </a:r>
                      <a:r>
                        <a:rPr lang="ja-JP" altLang="en-US" sz="1050" u="none" strike="noStrike" dirty="0">
                          <a:effectLst/>
                        </a:rPr>
                        <a:t>点</a:t>
                      </a:r>
                      <a:endParaRPr lang="ja-JP" altLang="en-US" sz="1050" b="0" i="0" u="none" strike="noStrike" dirty="0">
                        <a:solidFill>
                          <a:srgbClr val="000000"/>
                        </a:solidFill>
                        <a:effectLst/>
                        <a:latin typeface="+mn-ea"/>
                        <a:ea typeface="+mn-ea"/>
                      </a:endParaRPr>
                    </a:p>
                  </a:txBody>
                  <a:tcPr marL="6350" marR="6350" marT="6350" marB="0" anchor="ctr"/>
                </a:tc>
                <a:tc>
                  <a:txBody>
                    <a:bodyPr/>
                    <a:lstStyle/>
                    <a:p>
                      <a:pPr algn="ctr" fontAlgn="ctr"/>
                      <a:r>
                        <a:rPr lang="en-US" altLang="ja-JP" sz="1050" b="1" u="sng" strike="noStrike" dirty="0">
                          <a:solidFill>
                            <a:srgbClr val="0070C0"/>
                          </a:solidFill>
                          <a:effectLst/>
                        </a:rPr>
                        <a:t>218</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6350" marR="6350" marT="6350" marB="0" anchor="ctr"/>
                </a:tc>
                <a:extLst>
                  <a:ext uri="{0D108BD9-81ED-4DB2-BD59-A6C34878D82A}">
                    <a16:rowId xmlns:a16="http://schemas.microsoft.com/office/drawing/2014/main" val="2989495190"/>
                  </a:ext>
                </a:extLst>
              </a:tr>
              <a:tr h="228600">
                <a:tc>
                  <a:txBody>
                    <a:bodyPr/>
                    <a:lstStyle/>
                    <a:p>
                      <a:pPr algn="l" fontAlgn="ctr"/>
                      <a:r>
                        <a:rPr lang="en-US" altLang="zh-TW" sz="1050" u="none" strike="noStrike" dirty="0">
                          <a:effectLst/>
                        </a:rPr>
                        <a:t>B001 7 </a:t>
                      </a:r>
                      <a:r>
                        <a:rPr lang="zh-TW" altLang="en-US" sz="1050" u="none" strike="noStrike" dirty="0">
                          <a:effectLst/>
                          <a:latin typeface="ＭＳ Ｐゴシック" panose="020B0600070205080204" pitchFamily="50" charset="-128"/>
                          <a:ea typeface="ＭＳ Ｐゴシック" panose="020B0600070205080204" pitchFamily="50" charset="-128"/>
                        </a:rPr>
                        <a:t>難病外来指導管理料</a:t>
                      </a:r>
                      <a:endParaRPr lang="zh-TW"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350" marR="6350" marT="6350" marB="0" anchor="ctr"/>
                </a:tc>
                <a:tc>
                  <a:txBody>
                    <a:bodyPr/>
                    <a:lstStyle/>
                    <a:p>
                      <a:pPr algn="ctr" fontAlgn="ctr"/>
                      <a:r>
                        <a:rPr lang="en-US" altLang="ja-JP" sz="1050" u="none" strike="noStrike" dirty="0">
                          <a:effectLst/>
                        </a:rPr>
                        <a:t>270</a:t>
                      </a:r>
                      <a:r>
                        <a:rPr lang="ja-JP" altLang="en-US" sz="1050" u="none" strike="noStrike" dirty="0">
                          <a:effectLst/>
                        </a:rPr>
                        <a:t>点</a:t>
                      </a:r>
                      <a:endParaRPr lang="ja-JP" altLang="en-US" sz="1050" b="0" i="0" u="none" strike="noStrike" dirty="0">
                        <a:solidFill>
                          <a:srgbClr val="000000"/>
                        </a:solidFill>
                        <a:effectLst/>
                        <a:latin typeface="+mn-ea"/>
                        <a:ea typeface="+mn-ea"/>
                      </a:endParaRPr>
                    </a:p>
                  </a:txBody>
                  <a:tcPr marL="6350" marR="6350" marT="6350" marB="0" anchor="ctr"/>
                </a:tc>
                <a:tc>
                  <a:txBody>
                    <a:bodyPr/>
                    <a:lstStyle/>
                    <a:p>
                      <a:pPr algn="ctr" fontAlgn="ctr"/>
                      <a:r>
                        <a:rPr lang="en-US" altLang="ja-JP" sz="1050" b="1" u="sng" strike="noStrike" dirty="0">
                          <a:solidFill>
                            <a:srgbClr val="0070C0"/>
                          </a:solidFill>
                          <a:effectLst/>
                        </a:rPr>
                        <a:t>235</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6350" marR="6350" marT="6350" marB="0" anchor="ctr"/>
                </a:tc>
                <a:extLst>
                  <a:ext uri="{0D108BD9-81ED-4DB2-BD59-A6C34878D82A}">
                    <a16:rowId xmlns:a16="http://schemas.microsoft.com/office/drawing/2014/main" val="4045306671"/>
                  </a:ext>
                </a:extLst>
              </a:tr>
              <a:tr h="228600">
                <a:tc>
                  <a:txBody>
                    <a:bodyPr/>
                    <a:lstStyle/>
                    <a:p>
                      <a:pPr marL="533400" indent="-533400" algn="l" fontAlgn="ctr"/>
                      <a:r>
                        <a:rPr lang="en-US" altLang="zh-TW" sz="1050" u="none" strike="noStrike" dirty="0">
                          <a:effectLst/>
                        </a:rPr>
                        <a:t>B001 27 </a:t>
                      </a:r>
                      <a:r>
                        <a:rPr lang="zh-TW" altLang="en-US" sz="1050" u="none" strike="noStrike" dirty="0">
                          <a:effectLst/>
                          <a:latin typeface="ＭＳ Ｐゴシック" panose="020B0600070205080204" pitchFamily="50" charset="-128"/>
                          <a:ea typeface="ＭＳ Ｐゴシック" panose="020B0600070205080204" pitchFamily="50" charset="-128"/>
                        </a:rPr>
                        <a:t>糖尿病透析予防指導管理料</a:t>
                      </a:r>
                      <a:endParaRPr lang="zh-TW"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350" marR="6350" marT="6350" marB="0" anchor="ctr"/>
                </a:tc>
                <a:tc>
                  <a:txBody>
                    <a:bodyPr/>
                    <a:lstStyle/>
                    <a:p>
                      <a:pPr algn="ctr" fontAlgn="ctr"/>
                      <a:r>
                        <a:rPr lang="en-US" altLang="ja-JP" sz="1050" u="none" strike="noStrike" dirty="0">
                          <a:effectLst/>
                        </a:rPr>
                        <a:t>350</a:t>
                      </a:r>
                      <a:r>
                        <a:rPr lang="ja-JP" altLang="en-US" sz="1050" u="none" strike="noStrike" dirty="0">
                          <a:effectLst/>
                        </a:rPr>
                        <a:t>点</a:t>
                      </a:r>
                      <a:endParaRPr lang="ja-JP" altLang="en-US" sz="1050" b="0" i="0" u="none" strike="noStrike" dirty="0">
                        <a:solidFill>
                          <a:srgbClr val="000000"/>
                        </a:solidFill>
                        <a:effectLst/>
                        <a:latin typeface="+mn-ea"/>
                        <a:ea typeface="+mn-ea"/>
                      </a:endParaRPr>
                    </a:p>
                  </a:txBody>
                  <a:tcPr marL="6350" marR="6350" marT="6350" marB="0" anchor="ctr"/>
                </a:tc>
                <a:tc>
                  <a:txBody>
                    <a:bodyPr/>
                    <a:lstStyle/>
                    <a:p>
                      <a:pPr algn="ctr" fontAlgn="ctr"/>
                      <a:r>
                        <a:rPr lang="en-US" altLang="ja-JP" sz="1050" b="1" u="sng" strike="noStrike" dirty="0">
                          <a:solidFill>
                            <a:srgbClr val="0070C0"/>
                          </a:solidFill>
                          <a:effectLst/>
                        </a:rPr>
                        <a:t>305</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6350" marR="6350" marT="6350" marB="0" anchor="ctr"/>
                </a:tc>
                <a:extLst>
                  <a:ext uri="{0D108BD9-81ED-4DB2-BD59-A6C34878D82A}">
                    <a16:rowId xmlns:a16="http://schemas.microsoft.com/office/drawing/2014/main" val="3711960162"/>
                  </a:ext>
                </a:extLst>
              </a:tr>
              <a:tr h="228600">
                <a:tc>
                  <a:txBody>
                    <a:bodyPr/>
                    <a:lstStyle/>
                    <a:p>
                      <a:pPr algn="l" fontAlgn="ctr"/>
                      <a:r>
                        <a:rPr lang="en-US" altLang="zh-TW" sz="1050" u="none" strike="noStrike" dirty="0">
                          <a:effectLst/>
                        </a:rPr>
                        <a:t>C101 </a:t>
                      </a:r>
                      <a:r>
                        <a:rPr lang="zh-TW" altLang="en-US" sz="1050" u="none" strike="noStrike" dirty="0">
                          <a:effectLst/>
                          <a:latin typeface="ＭＳ Ｐゴシック" panose="020B0600070205080204" pitchFamily="50" charset="-128"/>
                          <a:ea typeface="ＭＳ Ｐゴシック" panose="020B0600070205080204" pitchFamily="50" charset="-128"/>
                        </a:rPr>
                        <a:t>在宅自己注射指導管理料</a:t>
                      </a:r>
                      <a:endParaRPr lang="zh-TW"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350" marR="6350" marT="6350" marB="0" anchor="ctr"/>
                </a:tc>
                <a:tc>
                  <a:txBody>
                    <a:bodyPr/>
                    <a:lstStyle/>
                    <a:p>
                      <a:pPr algn="ctr" fontAlgn="ctr"/>
                      <a:r>
                        <a:rPr lang="ja-JP" altLang="en-US" sz="1050" u="none" strike="noStrike">
                          <a:effectLst/>
                        </a:rPr>
                        <a:t>　</a:t>
                      </a:r>
                      <a:endParaRPr lang="ja-JP" altLang="en-US" sz="1050" b="0" i="0" u="none" strike="noStrike">
                        <a:solidFill>
                          <a:srgbClr val="000000"/>
                        </a:solidFill>
                        <a:effectLst/>
                        <a:latin typeface="+mn-ea"/>
                        <a:ea typeface="+mn-ea"/>
                      </a:endParaRPr>
                    </a:p>
                  </a:txBody>
                  <a:tcPr marL="6350" marR="6350" marT="6350" marB="0" anchor="ctr"/>
                </a:tc>
                <a:tc>
                  <a:txBody>
                    <a:bodyPr/>
                    <a:lstStyle/>
                    <a:p>
                      <a:pPr algn="ctr" fontAlgn="ctr"/>
                      <a:r>
                        <a:rPr lang="ja-JP" altLang="en-US" sz="1050" b="1" u="sng" strike="noStrike" dirty="0">
                          <a:solidFill>
                            <a:srgbClr val="0070C0"/>
                          </a:solidFill>
                          <a:effectLst/>
                        </a:rPr>
                        <a:t>　</a:t>
                      </a:r>
                      <a:endParaRPr lang="ja-JP" altLang="en-US" sz="1050" b="1" i="0" u="sng" strike="noStrike" dirty="0">
                        <a:solidFill>
                          <a:srgbClr val="0070C0"/>
                        </a:solidFill>
                        <a:effectLst/>
                        <a:latin typeface="+mn-ea"/>
                        <a:ea typeface="+mn-ea"/>
                      </a:endParaRPr>
                    </a:p>
                  </a:txBody>
                  <a:tcPr marL="6350" marR="6350" marT="6350" marB="0" anchor="ctr"/>
                </a:tc>
                <a:extLst>
                  <a:ext uri="{0D108BD9-81ED-4DB2-BD59-A6C34878D82A}">
                    <a16:rowId xmlns:a16="http://schemas.microsoft.com/office/drawing/2014/main" val="1352531581"/>
                  </a:ext>
                </a:extLst>
              </a:tr>
              <a:tr h="228600">
                <a:tc>
                  <a:txBody>
                    <a:bodyPr/>
                    <a:lstStyle/>
                    <a:p>
                      <a:pPr algn="l" fontAlgn="ctr"/>
                      <a:r>
                        <a:rPr lang="ja-JP" altLang="en-US" sz="1050" u="none" strike="noStrike" dirty="0">
                          <a:effectLst/>
                        </a:rPr>
                        <a:t>　１ 複雑な場合</a:t>
                      </a:r>
                      <a:endParaRPr lang="ja-JP" altLang="en-US" sz="1050" b="0" i="0" u="none" strike="noStrike" dirty="0">
                        <a:solidFill>
                          <a:srgbClr val="000000"/>
                        </a:solidFill>
                        <a:effectLst/>
                        <a:latin typeface="+mn-ea"/>
                        <a:ea typeface="+mn-ea"/>
                      </a:endParaRPr>
                    </a:p>
                  </a:txBody>
                  <a:tcPr marL="6350" marR="6350" marT="6350" marB="0" anchor="ctr"/>
                </a:tc>
                <a:tc>
                  <a:txBody>
                    <a:bodyPr/>
                    <a:lstStyle/>
                    <a:p>
                      <a:pPr algn="ctr" fontAlgn="ctr"/>
                      <a:r>
                        <a:rPr lang="en-US" altLang="ja-JP" sz="1050" u="none" strike="noStrike">
                          <a:effectLst/>
                        </a:rPr>
                        <a:t>1,230</a:t>
                      </a:r>
                      <a:r>
                        <a:rPr lang="ja-JP" altLang="en-US" sz="1050" u="none" strike="noStrike">
                          <a:effectLst/>
                        </a:rPr>
                        <a:t>点</a:t>
                      </a:r>
                      <a:endParaRPr lang="ja-JP" altLang="en-US" sz="1050" b="0" i="0" u="none" strike="noStrike">
                        <a:solidFill>
                          <a:srgbClr val="000000"/>
                        </a:solidFill>
                        <a:effectLst/>
                        <a:latin typeface="+mn-ea"/>
                        <a:ea typeface="+mn-ea"/>
                      </a:endParaRPr>
                    </a:p>
                  </a:txBody>
                  <a:tcPr marL="6350" marR="6350" marT="6350" marB="0" anchor="ctr"/>
                </a:tc>
                <a:tc>
                  <a:txBody>
                    <a:bodyPr/>
                    <a:lstStyle/>
                    <a:p>
                      <a:pPr algn="ctr" fontAlgn="ctr"/>
                      <a:r>
                        <a:rPr lang="en-US" altLang="ja-JP" sz="1050" b="1" u="sng" strike="noStrike" dirty="0">
                          <a:solidFill>
                            <a:srgbClr val="0070C0"/>
                          </a:solidFill>
                          <a:effectLst/>
                        </a:rPr>
                        <a:t>1,070</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6350" marR="6350" marT="6350" marB="0" anchor="ctr"/>
                </a:tc>
                <a:extLst>
                  <a:ext uri="{0D108BD9-81ED-4DB2-BD59-A6C34878D82A}">
                    <a16:rowId xmlns:a16="http://schemas.microsoft.com/office/drawing/2014/main" val="704032513"/>
                  </a:ext>
                </a:extLst>
              </a:tr>
              <a:tr h="228600">
                <a:tc>
                  <a:txBody>
                    <a:bodyPr/>
                    <a:lstStyle/>
                    <a:p>
                      <a:pPr algn="l" fontAlgn="ctr"/>
                      <a:r>
                        <a:rPr lang="ja-JP" altLang="en-US" sz="1050" u="none" strike="noStrike" dirty="0">
                          <a:effectLst/>
                        </a:rPr>
                        <a:t>　２ １以外の場合</a:t>
                      </a:r>
                      <a:endParaRPr lang="ja-JP" altLang="en-US" sz="1050" b="0" i="0" u="none" strike="noStrike" dirty="0">
                        <a:solidFill>
                          <a:srgbClr val="000000"/>
                        </a:solidFill>
                        <a:effectLst/>
                        <a:latin typeface="+mn-ea"/>
                        <a:ea typeface="+mn-ea"/>
                      </a:endParaRPr>
                    </a:p>
                  </a:txBody>
                  <a:tcPr marL="6350" marR="6350" marT="6350" marB="0" anchor="ctr"/>
                </a:tc>
                <a:tc>
                  <a:txBody>
                    <a:bodyPr/>
                    <a:lstStyle/>
                    <a:p>
                      <a:pPr algn="ctr" fontAlgn="ctr"/>
                      <a:r>
                        <a:rPr lang="ja-JP" altLang="en-US" sz="1050" u="none" strike="noStrike">
                          <a:effectLst/>
                        </a:rPr>
                        <a:t>　</a:t>
                      </a:r>
                      <a:endParaRPr lang="ja-JP" altLang="en-US" sz="1050" b="0" i="0" u="none" strike="noStrike">
                        <a:solidFill>
                          <a:srgbClr val="000000"/>
                        </a:solidFill>
                        <a:effectLst/>
                        <a:latin typeface="+mn-ea"/>
                        <a:ea typeface="+mn-ea"/>
                      </a:endParaRPr>
                    </a:p>
                  </a:txBody>
                  <a:tcPr marL="6350" marR="6350" marT="6350" marB="0" anchor="ctr"/>
                </a:tc>
                <a:tc>
                  <a:txBody>
                    <a:bodyPr/>
                    <a:lstStyle/>
                    <a:p>
                      <a:pPr algn="ctr" fontAlgn="ctr"/>
                      <a:r>
                        <a:rPr lang="ja-JP" altLang="en-US" sz="1050" b="1" u="sng" strike="noStrike" dirty="0">
                          <a:solidFill>
                            <a:srgbClr val="0070C0"/>
                          </a:solidFill>
                          <a:effectLst/>
                        </a:rPr>
                        <a:t>　</a:t>
                      </a:r>
                      <a:endParaRPr lang="ja-JP" altLang="en-US" sz="1050" b="1" i="0" u="sng" strike="noStrike" dirty="0">
                        <a:solidFill>
                          <a:srgbClr val="0070C0"/>
                        </a:solidFill>
                        <a:effectLst/>
                        <a:latin typeface="+mn-ea"/>
                        <a:ea typeface="+mn-ea"/>
                      </a:endParaRPr>
                    </a:p>
                  </a:txBody>
                  <a:tcPr marL="6350" marR="6350" marT="6350" marB="0" anchor="ctr"/>
                </a:tc>
                <a:extLst>
                  <a:ext uri="{0D108BD9-81ED-4DB2-BD59-A6C34878D82A}">
                    <a16:rowId xmlns:a16="http://schemas.microsoft.com/office/drawing/2014/main" val="2561721126"/>
                  </a:ext>
                </a:extLst>
              </a:tr>
              <a:tr h="228600">
                <a:tc>
                  <a:txBody>
                    <a:bodyPr/>
                    <a:lstStyle/>
                    <a:p>
                      <a:pPr algn="l" fontAlgn="ctr"/>
                      <a:r>
                        <a:rPr lang="ja-JP" altLang="en-US" sz="1050" u="none" strike="noStrike" dirty="0">
                          <a:effectLst/>
                        </a:rPr>
                        <a:t>　　イ 月</a:t>
                      </a:r>
                      <a:r>
                        <a:rPr lang="en-US" altLang="ja-JP" sz="1050" u="none" strike="noStrike" dirty="0">
                          <a:effectLst/>
                        </a:rPr>
                        <a:t>27</a:t>
                      </a:r>
                      <a:r>
                        <a:rPr lang="ja-JP" altLang="en-US" sz="1050" u="none" strike="noStrike" dirty="0">
                          <a:effectLst/>
                        </a:rPr>
                        <a:t>回以下の場合</a:t>
                      </a:r>
                      <a:endParaRPr lang="ja-JP" altLang="en-US" sz="1050" b="0" i="0" u="none" strike="noStrike" dirty="0">
                        <a:solidFill>
                          <a:srgbClr val="000000"/>
                        </a:solidFill>
                        <a:effectLst/>
                        <a:latin typeface="+mn-ea"/>
                        <a:ea typeface="+mn-ea"/>
                      </a:endParaRPr>
                    </a:p>
                  </a:txBody>
                  <a:tcPr marL="6350" marR="6350" marT="6350" marB="0" anchor="ctr"/>
                </a:tc>
                <a:tc>
                  <a:txBody>
                    <a:bodyPr/>
                    <a:lstStyle/>
                    <a:p>
                      <a:pPr algn="ctr" fontAlgn="ctr"/>
                      <a:r>
                        <a:rPr lang="en-US" altLang="ja-JP" sz="1050" u="none" strike="noStrike">
                          <a:effectLst/>
                        </a:rPr>
                        <a:t>650</a:t>
                      </a:r>
                      <a:r>
                        <a:rPr lang="ja-JP" altLang="en-US" sz="1050" u="none" strike="noStrike">
                          <a:effectLst/>
                        </a:rPr>
                        <a:t>点</a:t>
                      </a:r>
                      <a:endParaRPr lang="ja-JP" altLang="en-US" sz="1050" b="0" i="0" u="none" strike="noStrike">
                        <a:solidFill>
                          <a:srgbClr val="000000"/>
                        </a:solidFill>
                        <a:effectLst/>
                        <a:latin typeface="+mn-ea"/>
                        <a:ea typeface="+mn-ea"/>
                      </a:endParaRPr>
                    </a:p>
                  </a:txBody>
                  <a:tcPr marL="6350" marR="6350" marT="6350" marB="0" anchor="ctr"/>
                </a:tc>
                <a:tc>
                  <a:txBody>
                    <a:bodyPr/>
                    <a:lstStyle/>
                    <a:p>
                      <a:pPr algn="ctr" fontAlgn="ctr"/>
                      <a:r>
                        <a:rPr lang="en-US" altLang="ja-JP" sz="1050" b="1" u="sng" strike="noStrike" dirty="0">
                          <a:solidFill>
                            <a:srgbClr val="0070C0"/>
                          </a:solidFill>
                          <a:effectLst/>
                        </a:rPr>
                        <a:t>566</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6350" marR="6350" marT="6350" marB="0" anchor="ctr"/>
                </a:tc>
                <a:extLst>
                  <a:ext uri="{0D108BD9-81ED-4DB2-BD59-A6C34878D82A}">
                    <a16:rowId xmlns:a16="http://schemas.microsoft.com/office/drawing/2014/main" val="843788423"/>
                  </a:ext>
                </a:extLst>
              </a:tr>
              <a:tr h="228600">
                <a:tc>
                  <a:txBody>
                    <a:bodyPr/>
                    <a:lstStyle/>
                    <a:p>
                      <a:pPr algn="l" fontAlgn="ctr"/>
                      <a:r>
                        <a:rPr lang="ja-JP" altLang="en-US" sz="1050" u="none" strike="noStrike" dirty="0">
                          <a:effectLst/>
                        </a:rPr>
                        <a:t>　ロ 月</a:t>
                      </a:r>
                      <a:r>
                        <a:rPr lang="en-US" altLang="ja-JP" sz="1050" u="none" strike="noStrike" dirty="0">
                          <a:effectLst/>
                        </a:rPr>
                        <a:t>28</a:t>
                      </a:r>
                      <a:r>
                        <a:rPr lang="ja-JP" altLang="en-US" sz="1050" u="none" strike="noStrike" dirty="0">
                          <a:effectLst/>
                        </a:rPr>
                        <a:t>回以上の場合</a:t>
                      </a:r>
                      <a:endParaRPr lang="ja-JP" altLang="en-US" sz="1050" b="0" i="0" u="none" strike="noStrike" dirty="0">
                        <a:solidFill>
                          <a:srgbClr val="000000"/>
                        </a:solidFill>
                        <a:effectLst/>
                        <a:latin typeface="+mn-ea"/>
                        <a:ea typeface="+mn-ea"/>
                      </a:endParaRPr>
                    </a:p>
                  </a:txBody>
                  <a:tcPr marL="6350" marR="6350" marT="6350" marB="0" anchor="ctr"/>
                </a:tc>
                <a:tc>
                  <a:txBody>
                    <a:bodyPr/>
                    <a:lstStyle/>
                    <a:p>
                      <a:pPr algn="ctr" fontAlgn="ctr"/>
                      <a:r>
                        <a:rPr lang="en-US" altLang="ja-JP" sz="1050" u="none" strike="noStrike" dirty="0">
                          <a:effectLst/>
                        </a:rPr>
                        <a:t>750</a:t>
                      </a:r>
                      <a:r>
                        <a:rPr lang="ja-JP" altLang="en-US" sz="1050" u="none" strike="noStrike" dirty="0">
                          <a:effectLst/>
                        </a:rPr>
                        <a:t>点</a:t>
                      </a:r>
                      <a:endParaRPr lang="ja-JP" altLang="en-US" sz="1050" b="0" i="0" u="none" strike="noStrike" dirty="0">
                        <a:solidFill>
                          <a:srgbClr val="000000"/>
                        </a:solidFill>
                        <a:effectLst/>
                        <a:latin typeface="+mn-ea"/>
                        <a:ea typeface="+mn-ea"/>
                      </a:endParaRPr>
                    </a:p>
                  </a:txBody>
                  <a:tcPr marL="6350" marR="6350" marT="6350" marB="0" anchor="ctr"/>
                </a:tc>
                <a:tc>
                  <a:txBody>
                    <a:bodyPr/>
                    <a:lstStyle/>
                    <a:p>
                      <a:pPr algn="ctr" fontAlgn="ctr"/>
                      <a:r>
                        <a:rPr lang="en-US" altLang="ja-JP" sz="1050" b="1" u="sng" strike="noStrike" dirty="0">
                          <a:solidFill>
                            <a:srgbClr val="0070C0"/>
                          </a:solidFill>
                          <a:effectLst/>
                        </a:rPr>
                        <a:t>653</a:t>
                      </a:r>
                      <a:r>
                        <a:rPr lang="ja-JP" altLang="en-US" sz="1050" b="1" u="sng" strike="noStrike" dirty="0">
                          <a:solidFill>
                            <a:srgbClr val="0070C0"/>
                          </a:solidFill>
                          <a:effectLst/>
                        </a:rPr>
                        <a:t>点</a:t>
                      </a:r>
                      <a:endParaRPr lang="ja-JP" altLang="en-US" sz="1050" b="1" i="0" u="sng" strike="noStrike" dirty="0">
                        <a:solidFill>
                          <a:srgbClr val="0070C0"/>
                        </a:solidFill>
                        <a:effectLst/>
                        <a:latin typeface="+mn-ea"/>
                        <a:ea typeface="+mn-ea"/>
                      </a:endParaRPr>
                    </a:p>
                  </a:txBody>
                  <a:tcPr marL="6350" marR="6350" marT="6350" marB="0" anchor="ctr"/>
                </a:tc>
                <a:extLst>
                  <a:ext uri="{0D108BD9-81ED-4DB2-BD59-A6C34878D82A}">
                    <a16:rowId xmlns:a16="http://schemas.microsoft.com/office/drawing/2014/main" val="3185365925"/>
                  </a:ext>
                </a:extLst>
              </a:tr>
            </a:tbl>
          </a:graphicData>
        </a:graphic>
      </p:graphicFrame>
      <p:sp>
        <p:nvSpPr>
          <p:cNvPr id="14" name="テキスト ボックス 13">
            <a:extLst>
              <a:ext uri="{FF2B5EF4-FFF2-40B4-BE49-F238E27FC236}">
                <a16:creationId xmlns:a16="http://schemas.microsoft.com/office/drawing/2014/main" id="{315A17E6-657C-450F-80AE-59FEFC161E39}"/>
              </a:ext>
            </a:extLst>
          </p:cNvPr>
          <p:cNvSpPr txBox="1"/>
          <p:nvPr/>
        </p:nvSpPr>
        <p:spPr>
          <a:xfrm>
            <a:off x="299631" y="1317952"/>
            <a:ext cx="4463188" cy="738664"/>
          </a:xfrm>
          <a:prstGeom prst="rect">
            <a:avLst/>
          </a:prstGeom>
          <a:noFill/>
          <a:ln>
            <a:solidFill>
              <a:schemeClr val="tx1"/>
            </a:solidFill>
          </a:ln>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現行においても情報通信機器を用いた場合の点数が設定されているが、評価の見直しを行った医学管理等（医学管理料）</a:t>
            </a:r>
          </a:p>
        </p:txBody>
      </p:sp>
      <p:sp>
        <p:nvSpPr>
          <p:cNvPr id="19" name="テキスト ボックス 18">
            <a:extLst>
              <a:ext uri="{FF2B5EF4-FFF2-40B4-BE49-F238E27FC236}">
                <a16:creationId xmlns:a16="http://schemas.microsoft.com/office/drawing/2014/main" id="{2BFB677E-371D-4821-A437-C3A0151FC05B}"/>
              </a:ext>
            </a:extLst>
          </p:cNvPr>
          <p:cNvSpPr txBox="1"/>
          <p:nvPr/>
        </p:nvSpPr>
        <p:spPr>
          <a:xfrm>
            <a:off x="4876800" y="1317953"/>
            <a:ext cx="4729569" cy="523220"/>
          </a:xfrm>
          <a:prstGeom prst="rect">
            <a:avLst/>
          </a:prstGeom>
          <a:noFill/>
          <a:ln>
            <a:solidFill>
              <a:schemeClr val="tx1"/>
            </a:solidFill>
          </a:ln>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今回新たに、情報通信機器を用いて行った場合の医学管理等（医学管理料）について評価を行ったもの</a:t>
            </a:r>
            <a:endParaRPr kumimoji="1" lang="en-US" altLang="ja-JP" sz="1400" b="0" i="0" u="none" strike="noStrike" kern="1200" cap="none" spc="0" normalizeH="0" baseline="0" noProof="0" dirty="0">
              <a:ln>
                <a:noFill/>
              </a:ln>
              <a:solidFill>
                <a:prstClr val="black"/>
              </a:solidFill>
              <a:effectLst/>
              <a:uLnTx/>
              <a:uFillTx/>
              <a:latin typeface="Verdana"/>
              <a:ea typeface="メイリオ"/>
              <a:cs typeface="+mn-cs"/>
            </a:endParaRPr>
          </a:p>
        </p:txBody>
      </p:sp>
      <p:sp>
        <p:nvSpPr>
          <p:cNvPr id="4" name="タイトル 3">
            <a:extLst>
              <a:ext uri="{FF2B5EF4-FFF2-40B4-BE49-F238E27FC236}">
                <a16:creationId xmlns:a16="http://schemas.microsoft.com/office/drawing/2014/main" id="{95794F28-AFAE-4FFC-A09F-D22F8259E1E4}"/>
              </a:ext>
            </a:extLst>
          </p:cNvPr>
          <p:cNvSpPr>
            <a:spLocks noGrp="1"/>
          </p:cNvSpPr>
          <p:nvPr>
            <p:ph type="title"/>
          </p:nvPr>
        </p:nvSpPr>
        <p:spPr/>
        <p:txBody>
          <a:bodyPr/>
          <a:lstStyle/>
          <a:p>
            <a:endParaRPr lang="ja-JP" altLang="en-US"/>
          </a:p>
        </p:txBody>
      </p:sp>
      <p:sp>
        <p:nvSpPr>
          <p:cNvPr id="12" name="タイトル 1">
            <a:extLst>
              <a:ext uri="{FF2B5EF4-FFF2-40B4-BE49-F238E27FC236}">
                <a16:creationId xmlns:a16="http://schemas.microsoft.com/office/drawing/2014/main" id="{22C207B2-6762-43F6-98D2-6BFD3A486554}"/>
              </a:ext>
            </a:extLst>
          </p:cNvPr>
          <p:cNvSpPr txBox="1">
            <a:spLocks/>
          </p:cNvSpPr>
          <p:nvPr/>
        </p:nvSpPr>
        <p:spPr>
          <a:xfrm>
            <a:off x="0" y="315209"/>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j-cs"/>
              </a:rPr>
              <a:t>（２）情報通信機器を用いた医学管理等に係る評価の見直し</a:t>
            </a:r>
            <a:endPar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endParaRPr>
          </a:p>
        </p:txBody>
      </p:sp>
      <p:sp>
        <p:nvSpPr>
          <p:cNvPr id="13" name="スライド番号プレースホルダー 2">
            <a:extLst>
              <a:ext uri="{FF2B5EF4-FFF2-40B4-BE49-F238E27FC236}">
                <a16:creationId xmlns:a16="http://schemas.microsoft.com/office/drawing/2014/main" id="{A1AADA5F-5111-4B61-A781-FF70081F2BEA}"/>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560841816"/>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88119" y="1018800"/>
            <a:ext cx="9529762" cy="548659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 name="正方形/長方形 15"/>
          <p:cNvSpPr/>
          <p:nvPr/>
        </p:nvSpPr>
        <p:spPr>
          <a:xfrm>
            <a:off x="298800" y="828000"/>
            <a:ext cx="6459188"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情報通信機器を用いた在宅管理に係る評価の見直し</a:t>
            </a: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４．情報通信機器を用いた診療に係る評価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5" name="正方形/長方形 84"/>
          <p:cNvSpPr/>
          <p:nvPr/>
        </p:nvSpPr>
        <p:spPr>
          <a:xfrm>
            <a:off x="188119" y="1018800"/>
            <a:ext cx="9529762" cy="5397254"/>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在宅時医学総合管理料について、訪問による対面診療と情報通信機器を用いた診療を組み合わせて実施した場合の評価を新設するとともに、オンライン在宅管理料を廃止する。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施設入居時等医学総合管理料について、訪問による対面診療と情報通信機器を用いた診療を組み合わせて実施した場合の評価を新設する。</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正方形/長方形 20">
            <a:extLst>
              <a:ext uri="{FF2B5EF4-FFF2-40B4-BE49-F238E27FC236}">
                <a16:creationId xmlns:a16="http://schemas.microsoft.com/office/drawing/2014/main" id="{EF6A7D9E-2BD6-4CE3-962F-F4700233870E}"/>
              </a:ext>
            </a:extLst>
          </p:cNvPr>
          <p:cNvSpPr/>
          <p:nvPr/>
        </p:nvSpPr>
        <p:spPr>
          <a:xfrm>
            <a:off x="3709332" y="2719006"/>
            <a:ext cx="5910930" cy="264877"/>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2" name="正方形/長方形 21">
            <a:extLst>
              <a:ext uri="{FF2B5EF4-FFF2-40B4-BE49-F238E27FC236}">
                <a16:creationId xmlns:a16="http://schemas.microsoft.com/office/drawing/2014/main" id="{B6CB4935-F89C-4A5A-944C-F18C7B75BCD0}"/>
              </a:ext>
            </a:extLst>
          </p:cNvPr>
          <p:cNvSpPr/>
          <p:nvPr/>
        </p:nvSpPr>
        <p:spPr>
          <a:xfrm>
            <a:off x="3709332" y="3033885"/>
            <a:ext cx="5910930" cy="3420000"/>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在宅時医学総合管理料（施設入居時等医学総合管理料についても同様）に</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情報通信機器を用いた場合の評価</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を設定</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（例：機能強化型在支診･在支病（病床あり）の場合）</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機能強化型在支診・在支病（病床なし）、在支診・在支病、その他についても同様。</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 name="右矢印 89">
            <a:extLst>
              <a:ext uri="{FF2B5EF4-FFF2-40B4-BE49-F238E27FC236}">
                <a16:creationId xmlns:a16="http://schemas.microsoft.com/office/drawing/2014/main" id="{233F671A-625D-4644-87CC-B6A065798BB4}"/>
              </a:ext>
            </a:extLst>
          </p:cNvPr>
          <p:cNvSpPr/>
          <p:nvPr/>
        </p:nvSpPr>
        <p:spPr>
          <a:xfrm>
            <a:off x="3014334" y="3129214"/>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a:extLst>
              <a:ext uri="{FF2B5EF4-FFF2-40B4-BE49-F238E27FC236}">
                <a16:creationId xmlns:a16="http://schemas.microsoft.com/office/drawing/2014/main" id="{C1D37722-7EB4-4292-92BC-72FB6371E661}"/>
              </a:ext>
            </a:extLst>
          </p:cNvPr>
          <p:cNvSpPr/>
          <p:nvPr/>
        </p:nvSpPr>
        <p:spPr>
          <a:xfrm>
            <a:off x="447305" y="2719376"/>
            <a:ext cx="2322047" cy="26450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5" name="正方形/長方形 24">
            <a:extLst>
              <a:ext uri="{FF2B5EF4-FFF2-40B4-BE49-F238E27FC236}">
                <a16:creationId xmlns:a16="http://schemas.microsoft.com/office/drawing/2014/main" id="{ED800A7E-2965-4AD9-934B-D84D65E435A5}"/>
              </a:ext>
            </a:extLst>
          </p:cNvPr>
          <p:cNvSpPr/>
          <p:nvPr/>
        </p:nvSpPr>
        <p:spPr>
          <a:xfrm>
            <a:off x="454408" y="3033885"/>
            <a:ext cx="2314944" cy="948865"/>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オンライン在宅管理料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月１回以上の訪問診療を行っている場合に算定できる。</a:t>
            </a:r>
          </a:p>
        </p:txBody>
      </p:sp>
      <p:graphicFrame>
        <p:nvGraphicFramePr>
          <p:cNvPr id="3" name="表 2">
            <a:extLst>
              <a:ext uri="{FF2B5EF4-FFF2-40B4-BE49-F238E27FC236}">
                <a16:creationId xmlns:a16="http://schemas.microsoft.com/office/drawing/2014/main" id="{6BEFFE9B-1633-483A-AD91-E5B533F0F8B7}"/>
              </a:ext>
            </a:extLst>
          </p:cNvPr>
          <p:cNvGraphicFramePr>
            <a:graphicFrameLocks noGrp="1"/>
          </p:cNvGraphicFramePr>
          <p:nvPr/>
        </p:nvGraphicFramePr>
        <p:xfrm>
          <a:off x="4133849" y="4157663"/>
          <a:ext cx="5331946" cy="2335152"/>
        </p:xfrm>
        <a:graphic>
          <a:graphicData uri="http://schemas.openxmlformats.org/drawingml/2006/table">
            <a:tbl>
              <a:tblPr firstRow="1" bandRow="1"/>
              <a:tblGrid>
                <a:gridCol w="400049">
                  <a:extLst>
                    <a:ext uri="{9D8B030D-6E8A-4147-A177-3AD203B41FA5}">
                      <a16:colId xmlns:a16="http://schemas.microsoft.com/office/drawing/2014/main" val="1270110103"/>
                    </a:ext>
                  </a:extLst>
                </a:gridCol>
                <a:gridCol w="2143125">
                  <a:extLst>
                    <a:ext uri="{9D8B030D-6E8A-4147-A177-3AD203B41FA5}">
                      <a16:colId xmlns:a16="http://schemas.microsoft.com/office/drawing/2014/main" val="3651395535"/>
                    </a:ext>
                  </a:extLst>
                </a:gridCol>
                <a:gridCol w="906292">
                  <a:extLst>
                    <a:ext uri="{9D8B030D-6E8A-4147-A177-3AD203B41FA5}">
                      <a16:colId xmlns:a16="http://schemas.microsoft.com/office/drawing/2014/main" val="3213595601"/>
                    </a:ext>
                  </a:extLst>
                </a:gridCol>
                <a:gridCol w="941240">
                  <a:extLst>
                    <a:ext uri="{9D8B030D-6E8A-4147-A177-3AD203B41FA5}">
                      <a16:colId xmlns:a16="http://schemas.microsoft.com/office/drawing/2014/main" val="757658530"/>
                    </a:ext>
                  </a:extLst>
                </a:gridCol>
                <a:gridCol w="941240">
                  <a:extLst>
                    <a:ext uri="{9D8B030D-6E8A-4147-A177-3AD203B41FA5}">
                      <a16:colId xmlns:a16="http://schemas.microsoft.com/office/drawing/2014/main" val="3616925408"/>
                    </a:ext>
                  </a:extLst>
                </a:gridCol>
              </a:tblGrid>
              <a:tr h="341351">
                <a:tc gridSpan="2">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r"/>
                      <a:endParaRPr kumimoji="1" lang="ja-JP" altLang="en-US" sz="1200" b="1" dirty="0">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r"/>
                      <a:r>
                        <a:rPr kumimoji="1" lang="en-US" altLang="ja-JP" sz="1200" b="1" dirty="0">
                          <a:latin typeface="メイリオ" panose="020B0604030504040204" pitchFamily="50" charset="-128"/>
                          <a:ea typeface="メイリオ" panose="020B0604030504040204" pitchFamily="50" charset="-128"/>
                        </a:rPr>
                        <a:t>1</a:t>
                      </a:r>
                      <a:r>
                        <a:rPr kumimoji="1" lang="ja-JP" altLang="en-US" sz="1200" b="1" dirty="0">
                          <a:latin typeface="メイリオ" panose="020B0604030504040204" pitchFamily="50" charset="-128"/>
                          <a:ea typeface="メイリオ" panose="020B0604030504040204" pitchFamily="50" charset="-128"/>
                        </a:rPr>
                        <a:t>人</a:t>
                      </a:r>
                    </a:p>
                  </a:txBody>
                  <a:tcPr anchor="ctr">
                    <a:lnL w="12700" cap="flat" cmpd="sng" algn="ctr">
                      <a:solidFill>
                        <a:schemeClr val="tx1"/>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r"/>
                      <a:r>
                        <a:rPr kumimoji="1" lang="ja-JP" altLang="en-US" sz="1200" b="1" dirty="0">
                          <a:latin typeface="メイリオ" panose="020B0604030504040204" pitchFamily="50" charset="-128"/>
                          <a:ea typeface="メイリオ" panose="020B0604030504040204" pitchFamily="50" charset="-128"/>
                        </a:rPr>
                        <a:t>２～９人</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chemeClr val="bg1"/>
                    </a:solidFill>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r"/>
                      <a:r>
                        <a:rPr kumimoji="1" lang="ja-JP" altLang="en-US" sz="1200" b="1" dirty="0">
                          <a:latin typeface="メイリオ" panose="020B0604030504040204" pitchFamily="50" charset="-128"/>
                          <a:ea typeface="メイリオ" panose="020B0604030504040204" pitchFamily="50" charset="-128"/>
                        </a:rPr>
                        <a:t>１０人～</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26017104"/>
                  </a:ext>
                </a:extLst>
              </a:tr>
              <a:tr h="341351">
                <a:tc gridSpan="2">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l"/>
                      <a:r>
                        <a:rPr kumimoji="1" lang="ja-JP" altLang="en-US" sz="1200" b="1" dirty="0">
                          <a:latin typeface="メイリオ" panose="020B0604030504040204" pitchFamily="50" charset="-128"/>
                          <a:ea typeface="メイリオ" panose="020B0604030504040204" pitchFamily="50" charset="-128"/>
                        </a:rPr>
                        <a:t>①月２回以上訪問（重症患者）</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chemeClr val="tx1"/>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r"/>
                      <a:r>
                        <a:rPr kumimoji="1" lang="en-US" altLang="ja-JP" sz="1200" b="0" dirty="0">
                          <a:latin typeface="メイリオ" panose="020B0604030504040204" pitchFamily="50" charset="-128"/>
                          <a:ea typeface="メイリオ" panose="020B0604030504040204" pitchFamily="50" charset="-128"/>
                        </a:rPr>
                        <a:t>5,400</a:t>
                      </a:r>
                      <a:r>
                        <a:rPr kumimoji="1" lang="ja-JP" altLang="en-US" sz="1200" b="0" dirty="0">
                          <a:latin typeface="メイリオ" panose="020B0604030504040204" pitchFamily="50" charset="-128"/>
                          <a:ea typeface="メイリオ" panose="020B0604030504040204" pitchFamily="50" charset="-128"/>
                        </a:rPr>
                        <a:t>点</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r"/>
                      <a:r>
                        <a:rPr kumimoji="1" lang="en-US" altLang="ja-JP" sz="1200" b="0" dirty="0">
                          <a:latin typeface="メイリオ" panose="020B0604030504040204" pitchFamily="50" charset="-128"/>
                          <a:ea typeface="メイリオ" panose="020B0604030504040204" pitchFamily="50" charset="-128"/>
                        </a:rPr>
                        <a:t>4,500</a:t>
                      </a:r>
                      <a:r>
                        <a:rPr kumimoji="1" lang="ja-JP" altLang="en-US" sz="1200" b="0" dirty="0">
                          <a:latin typeface="メイリオ" panose="020B0604030504040204" pitchFamily="50" charset="-128"/>
                          <a:ea typeface="メイリオ" panose="020B0604030504040204" pitchFamily="50" charset="-128"/>
                        </a:rPr>
                        <a:t>点</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r"/>
                      <a:r>
                        <a:rPr kumimoji="1" lang="en-US" altLang="ja-JP" sz="1200" b="0" dirty="0">
                          <a:latin typeface="メイリオ" panose="020B0604030504040204" pitchFamily="50" charset="-128"/>
                          <a:ea typeface="メイリオ" panose="020B0604030504040204" pitchFamily="50" charset="-128"/>
                        </a:rPr>
                        <a:t>2,880</a:t>
                      </a:r>
                      <a:r>
                        <a:rPr kumimoji="1" lang="ja-JP" altLang="en-US" sz="1200" b="0" dirty="0">
                          <a:latin typeface="メイリオ" panose="020B0604030504040204" pitchFamily="50" charset="-128"/>
                          <a:ea typeface="メイリオ" panose="020B0604030504040204" pitchFamily="50" charset="-128"/>
                        </a:rPr>
                        <a:t>点</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39228701"/>
                  </a:ext>
                </a:extLst>
              </a:tr>
              <a:tr h="341351">
                <a:tc gridSpan="2">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l"/>
                      <a:r>
                        <a:rPr kumimoji="1" lang="ja-JP" altLang="en-US" sz="1200" b="1" dirty="0">
                          <a:latin typeface="メイリオ" panose="020B0604030504040204" pitchFamily="50" charset="-128"/>
                          <a:ea typeface="メイリオ" panose="020B0604030504040204" pitchFamily="50" charset="-128"/>
                        </a:rPr>
                        <a:t>②月２回以上訪問</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r"/>
                      <a:r>
                        <a:rPr kumimoji="1" lang="en-US" altLang="ja-JP" sz="1200" b="0" dirty="0">
                          <a:latin typeface="メイリオ" panose="020B0604030504040204" pitchFamily="50" charset="-128"/>
                          <a:ea typeface="メイリオ" panose="020B0604030504040204" pitchFamily="50" charset="-128"/>
                        </a:rPr>
                        <a:t>4,500</a:t>
                      </a:r>
                      <a:r>
                        <a:rPr kumimoji="1" lang="ja-JP" altLang="en-US" sz="1200" b="0" dirty="0">
                          <a:latin typeface="メイリオ" panose="020B0604030504040204" pitchFamily="50" charset="-128"/>
                          <a:ea typeface="メイリオ" panose="020B0604030504040204" pitchFamily="50" charset="-128"/>
                        </a:rPr>
                        <a:t>点</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r"/>
                      <a:r>
                        <a:rPr kumimoji="1" lang="en-US" altLang="ja-JP" sz="1200" b="0" dirty="0">
                          <a:latin typeface="メイリオ" panose="020B0604030504040204" pitchFamily="50" charset="-128"/>
                          <a:ea typeface="メイリオ" panose="020B0604030504040204" pitchFamily="50" charset="-128"/>
                        </a:rPr>
                        <a:t>2,400</a:t>
                      </a:r>
                      <a:r>
                        <a:rPr kumimoji="1" lang="ja-JP" altLang="en-US" sz="1200" b="0" dirty="0">
                          <a:latin typeface="メイリオ" panose="020B0604030504040204" pitchFamily="50" charset="-128"/>
                          <a:ea typeface="メイリオ" panose="020B0604030504040204" pitchFamily="50" charset="-128"/>
                        </a:rPr>
                        <a:t>点</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r"/>
                      <a:r>
                        <a:rPr kumimoji="1" lang="en-US" altLang="ja-JP" sz="1200" b="0" dirty="0">
                          <a:latin typeface="メイリオ" panose="020B0604030504040204" pitchFamily="50" charset="-128"/>
                          <a:ea typeface="メイリオ" panose="020B0604030504040204" pitchFamily="50" charset="-128"/>
                        </a:rPr>
                        <a:t>1,200</a:t>
                      </a:r>
                      <a:r>
                        <a:rPr kumimoji="1" lang="ja-JP" altLang="en-US" sz="1200" b="0" dirty="0">
                          <a:latin typeface="メイリオ" panose="020B0604030504040204" pitchFamily="50" charset="-128"/>
                          <a:ea typeface="メイリオ" panose="020B0604030504040204" pitchFamily="50" charset="-128"/>
                        </a:rPr>
                        <a:t>点</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0651586"/>
                  </a:ext>
                </a:extLst>
              </a:tr>
              <a:tr h="484874">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l" defTabSz="990570" rtl="0" eaLnBrk="1" fontAlgn="auto" latinLnBrk="0" hangingPunct="1">
                        <a:lnSpc>
                          <a:spcPct val="100000"/>
                        </a:lnSpc>
                        <a:spcBef>
                          <a:spcPts val="0"/>
                        </a:spcBef>
                        <a:spcAft>
                          <a:spcPts val="0"/>
                        </a:spcAft>
                        <a:buClrTx/>
                        <a:buSzTx/>
                        <a:buFontTx/>
                        <a:buNone/>
                        <a:tabLst/>
                        <a:defRPr/>
                      </a:pPr>
                      <a:endParaRPr kumimoji="1" lang="en-US" altLang="ja-JP" sz="1200" b="1" dirty="0">
                        <a:latin typeface="メイリオ" panose="020B0604030504040204" pitchFamily="50" charset="-128"/>
                        <a:ea typeface="メイリオ" panose="020B0604030504040204" pitchFamily="50" charset="-128"/>
                      </a:endParaRPr>
                    </a:p>
                  </a:txBody>
                  <a:tcPr anchor="ctr">
                    <a:lnL w="12700" cap="flat" cmpd="sng" algn="ctr">
                      <a:solidFill>
                        <a:sysClr val="windowText" lastClr="000000"/>
                      </a:solidFill>
                      <a:prstDash val="solid"/>
                      <a:round/>
                      <a:headEnd type="none" w="med" len="med"/>
                      <a:tailEnd type="none" w="med" len="med"/>
                    </a:lnL>
                    <a:lnR w="381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b="1" u="sng" dirty="0">
                          <a:solidFill>
                            <a:srgbClr val="0070C0"/>
                          </a:solidFill>
                          <a:latin typeface="メイリオ" panose="020B0604030504040204" pitchFamily="50" charset="-128"/>
                          <a:ea typeface="メイリオ" panose="020B0604030504040204" pitchFamily="50" charset="-128"/>
                        </a:rPr>
                        <a:t>③（うち１回は情報通信機器を用いた診療）</a:t>
                      </a:r>
                    </a:p>
                  </a:txBody>
                  <a:tcPr anchor="ctr">
                    <a:lnL w="38100" cap="flat" cmpd="sng" algn="ctr">
                      <a:solidFill>
                        <a:schemeClr val="accent2"/>
                      </a:solidFill>
                      <a:prstDash val="solid"/>
                      <a:round/>
                      <a:headEnd type="none" w="med" len="med"/>
                      <a:tailEnd type="none" w="med" len="med"/>
                    </a:lnL>
                    <a:lnR w="12700" cmpd="sng">
                      <a:solidFill>
                        <a:sysClr val="windowText" lastClr="000000"/>
                      </a:solidFill>
                    </a:lnR>
                    <a:lnT w="38100" cap="flat" cmpd="sng" algn="ctr">
                      <a:solidFill>
                        <a:schemeClr val="accent2"/>
                      </a:solid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3,029</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38100" cap="flat" cmpd="sng" algn="ctr">
                      <a:solidFill>
                        <a:schemeClr val="accent2"/>
                      </a:solid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1,685</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38100" cap="flat" cmpd="sng" algn="ctr">
                      <a:solidFill>
                        <a:schemeClr val="accent2"/>
                      </a:solid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880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txBody>
                  <a:tcPr anchor="ctr">
                    <a:lnL w="12700" cap="flat" cmpd="sng" algn="ctr">
                      <a:solidFill>
                        <a:sysClr val="windowText" lastClr="000000"/>
                      </a:solidFill>
                      <a:prstDash val="solid"/>
                      <a:round/>
                      <a:headEnd type="none" w="med" len="med"/>
                      <a:tailEnd type="none" w="med" len="med"/>
                    </a:lnL>
                    <a:lnR w="38100" cap="flat" cmpd="sng" algn="ctr">
                      <a:solidFill>
                        <a:schemeClr val="accent2"/>
                      </a:solidFill>
                      <a:prstDash val="solid"/>
                      <a:round/>
                      <a:headEnd type="none" w="med" len="med"/>
                      <a:tailEnd type="none" w="med" len="med"/>
                    </a:lnR>
                    <a:lnT w="38100" cap="flat" cmpd="sng" algn="ctr">
                      <a:solidFill>
                        <a:schemeClr val="accent2"/>
                      </a:solid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08127781"/>
                  </a:ext>
                </a:extLst>
              </a:tr>
              <a:tr h="341351">
                <a:tc gridSpan="2">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l"/>
                      <a:r>
                        <a:rPr kumimoji="1" lang="ja-JP" altLang="en-US" sz="1200" b="1" dirty="0">
                          <a:latin typeface="メイリオ" panose="020B0604030504040204" pitchFamily="50" charset="-128"/>
                          <a:ea typeface="メイリオ" panose="020B0604030504040204" pitchFamily="50" charset="-128"/>
                        </a:rPr>
                        <a:t>④月１回訪問</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r"/>
                      <a:r>
                        <a:rPr kumimoji="1" lang="en-US" altLang="ja-JP" sz="1200" b="0" dirty="0">
                          <a:latin typeface="メイリオ" panose="020B0604030504040204" pitchFamily="50" charset="-128"/>
                          <a:ea typeface="メイリオ" panose="020B0604030504040204" pitchFamily="50" charset="-128"/>
                        </a:rPr>
                        <a:t>2,760</a:t>
                      </a:r>
                      <a:r>
                        <a:rPr kumimoji="1" lang="ja-JP" altLang="en-US" sz="1200" b="0" dirty="0">
                          <a:latin typeface="メイリオ" panose="020B0604030504040204" pitchFamily="50" charset="-128"/>
                          <a:ea typeface="メイリオ" panose="020B0604030504040204" pitchFamily="50" charset="-128"/>
                        </a:rPr>
                        <a:t>点</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38100" cap="flat" cmpd="sng" algn="ctr">
                      <a:solidFill>
                        <a:schemeClr val="accent2"/>
                      </a:solid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r"/>
                      <a:r>
                        <a:rPr kumimoji="1" lang="en-US" altLang="ja-JP" sz="1200" b="0" dirty="0">
                          <a:latin typeface="メイリオ" panose="020B0604030504040204" pitchFamily="50" charset="-128"/>
                          <a:ea typeface="メイリオ" panose="020B0604030504040204" pitchFamily="50" charset="-128"/>
                        </a:rPr>
                        <a:t>1,500</a:t>
                      </a:r>
                      <a:r>
                        <a:rPr kumimoji="1" lang="ja-JP" altLang="en-US" sz="1200" b="0" dirty="0">
                          <a:latin typeface="メイリオ" panose="020B0604030504040204" pitchFamily="50" charset="-128"/>
                          <a:ea typeface="メイリオ" panose="020B0604030504040204" pitchFamily="50" charset="-128"/>
                        </a:rPr>
                        <a:t>点</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38100" cap="flat" cmpd="sng" algn="ctr">
                      <a:solidFill>
                        <a:schemeClr val="accent2"/>
                      </a:solid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r"/>
                      <a:r>
                        <a:rPr kumimoji="1" lang="ja-JP" altLang="en-US" sz="1200" b="0" dirty="0">
                          <a:latin typeface="メイリオ" panose="020B0604030504040204" pitchFamily="50" charset="-128"/>
                          <a:ea typeface="メイリオ" panose="020B0604030504040204" pitchFamily="50" charset="-128"/>
                        </a:rPr>
                        <a:t>　</a:t>
                      </a:r>
                      <a:r>
                        <a:rPr kumimoji="1" lang="en-US" altLang="ja-JP" sz="1200" b="0" dirty="0">
                          <a:latin typeface="メイリオ" panose="020B0604030504040204" pitchFamily="50" charset="-128"/>
                          <a:ea typeface="メイリオ" panose="020B0604030504040204" pitchFamily="50" charset="-128"/>
                        </a:rPr>
                        <a:t>780</a:t>
                      </a:r>
                      <a:r>
                        <a:rPr kumimoji="1" lang="ja-JP" altLang="en-US" sz="1200" b="0" dirty="0">
                          <a:latin typeface="メイリオ" panose="020B0604030504040204" pitchFamily="50" charset="-128"/>
                          <a:ea typeface="メイリオ" panose="020B0604030504040204" pitchFamily="50" charset="-128"/>
                        </a:rPr>
                        <a:t>点</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38100" cap="flat" cmpd="sng" algn="ctr">
                      <a:solidFill>
                        <a:schemeClr val="accent2"/>
                      </a:solid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37681389"/>
                  </a:ext>
                </a:extLst>
              </a:tr>
              <a:tr h="484874">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l" defTabSz="990570" rtl="0" eaLnBrk="1" fontAlgn="auto" latinLnBrk="0" hangingPunct="1">
                        <a:lnSpc>
                          <a:spcPct val="100000"/>
                        </a:lnSpc>
                        <a:spcBef>
                          <a:spcPts val="0"/>
                        </a:spcBef>
                        <a:spcAft>
                          <a:spcPts val="0"/>
                        </a:spcAft>
                        <a:buClrTx/>
                        <a:buSzTx/>
                        <a:buFontTx/>
                        <a:buNone/>
                        <a:tabLst/>
                        <a:defRPr/>
                      </a:pPr>
                      <a:endParaRPr kumimoji="1" lang="en-US" altLang="ja-JP" sz="1200" b="1" dirty="0">
                        <a:latin typeface="メイリオ" panose="020B0604030504040204" pitchFamily="50" charset="-128"/>
                        <a:ea typeface="メイリオ" panose="020B0604030504040204" pitchFamily="50" charset="-128"/>
                      </a:endParaRPr>
                    </a:p>
                  </a:txBody>
                  <a:tcPr anchor="ctr">
                    <a:lnL w="12700" cap="flat" cmpd="sng" algn="ctr">
                      <a:solidFill>
                        <a:sysClr val="windowText" lastClr="000000"/>
                      </a:solidFill>
                      <a:prstDash val="solid"/>
                      <a:round/>
                      <a:headEnd type="none" w="med" len="med"/>
                      <a:tailEnd type="none" w="med" len="med"/>
                    </a:lnL>
                    <a:lnR w="381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chemeClr val="bg1"/>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b="1" u="sng" dirty="0">
                          <a:solidFill>
                            <a:srgbClr val="0070C0"/>
                          </a:solidFill>
                          <a:latin typeface="メイリオ" panose="020B0604030504040204" pitchFamily="50" charset="-128"/>
                          <a:ea typeface="メイリオ" panose="020B0604030504040204" pitchFamily="50" charset="-128"/>
                        </a:rPr>
                        <a:t>⑤（うち２月目は情報通信機器を用いた診療）</a:t>
                      </a:r>
                    </a:p>
                  </a:txBody>
                  <a:tcPr anchor="ctr">
                    <a:lnL w="38100" cap="flat" cmpd="sng" algn="ctr">
                      <a:solidFill>
                        <a:schemeClr val="accent2"/>
                      </a:solidFill>
                      <a:prstDash val="solid"/>
                      <a:round/>
                      <a:headEnd type="none" w="med" len="med"/>
                      <a:tailEnd type="none" w="med" len="med"/>
                    </a:lnL>
                    <a:lnR w="12700" cmpd="sng">
                      <a:solidFill>
                        <a:sysClr val="windowText" lastClr="000000"/>
                      </a:solidFill>
                    </a:lnR>
                    <a:lnT w="38100" cap="flat" cmpd="sng" algn="ctr">
                      <a:solidFill>
                        <a:schemeClr val="accent2"/>
                      </a:solid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r"/>
                      <a:r>
                        <a:rPr kumimoji="1" lang="en-US" altLang="ja-JP" sz="1200" b="1" u="sng" dirty="0">
                          <a:solidFill>
                            <a:srgbClr val="0070C0"/>
                          </a:solidFill>
                          <a:latin typeface="メイリオ" panose="020B0604030504040204" pitchFamily="50" charset="-128"/>
                          <a:ea typeface="メイリオ" panose="020B0604030504040204" pitchFamily="50" charset="-128"/>
                        </a:rPr>
                        <a:t>1,515</a:t>
                      </a:r>
                      <a:r>
                        <a:rPr kumimoji="1" lang="ja-JP" altLang="en-US" sz="1200" b="1" u="sng" dirty="0">
                          <a:solidFill>
                            <a:srgbClr val="0070C0"/>
                          </a:solidFill>
                          <a:latin typeface="メイリオ" panose="020B0604030504040204" pitchFamily="50" charset="-128"/>
                          <a:ea typeface="メイリオ" panose="020B0604030504040204" pitchFamily="50" charset="-128"/>
                        </a:rPr>
                        <a:t>点</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38100" cap="flat" cmpd="sng" algn="ctr">
                      <a:solidFill>
                        <a:schemeClr val="accent2"/>
                      </a:solid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843</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38100" cap="flat" cmpd="sng" algn="ctr">
                      <a:solidFill>
                        <a:schemeClr val="accent2"/>
                      </a:solid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440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txBody>
                  <a:tcPr anchor="ctr">
                    <a:lnL w="12700" cap="flat" cmpd="sng" algn="ctr">
                      <a:solidFill>
                        <a:sysClr val="windowText" lastClr="000000"/>
                      </a:solidFill>
                      <a:prstDash val="solid"/>
                      <a:round/>
                      <a:headEnd type="none" w="med" len="med"/>
                      <a:tailEnd type="none" w="med" len="med"/>
                    </a:lnL>
                    <a:lnR w="38100" cap="flat" cmpd="sng" algn="ctr">
                      <a:solidFill>
                        <a:schemeClr val="accent2"/>
                      </a:solidFill>
                      <a:prstDash val="solid"/>
                      <a:round/>
                      <a:headEnd type="none" w="med" len="med"/>
                      <a:tailEnd type="none" w="med" len="med"/>
                    </a:lnR>
                    <a:lnT w="38100" cap="flat" cmpd="sng" algn="ctr">
                      <a:solidFill>
                        <a:schemeClr val="accent2"/>
                      </a:solid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75567051"/>
                  </a:ext>
                </a:extLst>
              </a:tr>
            </a:tbl>
          </a:graphicData>
        </a:graphic>
      </p:graphicFrame>
      <p:sp>
        <p:nvSpPr>
          <p:cNvPr id="17"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
        <p:nvSpPr>
          <p:cNvPr id="18" name="タイトル 1">
            <a:extLst>
              <a:ext uri="{FF2B5EF4-FFF2-40B4-BE49-F238E27FC236}">
                <a16:creationId xmlns:a16="http://schemas.microsoft.com/office/drawing/2014/main" id="{08B598A3-D94A-4808-AEA1-F2E5CF7D09C0}"/>
              </a:ext>
            </a:extLst>
          </p:cNvPr>
          <p:cNvSpPr txBox="1">
            <a:spLocks/>
          </p:cNvSpPr>
          <p:nvPr/>
        </p:nvSpPr>
        <p:spPr>
          <a:xfrm>
            <a:off x="0" y="255121"/>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（３）情報通信機器を用いた在宅管理に係る評価について</a:t>
            </a:r>
          </a:p>
        </p:txBody>
      </p:sp>
    </p:spTree>
    <p:extLst>
      <p:ext uri="{BB962C8B-B14F-4D97-AF65-F5344CB8AC3E}">
        <p14:creationId xmlns:p14="http://schemas.microsoft.com/office/powerpoint/2010/main" val="10142010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nvGraphicFramePr>
        <p:xfrm>
          <a:off x="88025" y="813679"/>
          <a:ext cx="9757039" cy="5985508"/>
        </p:xfrm>
        <a:graphic>
          <a:graphicData uri="http://schemas.openxmlformats.org/drawingml/2006/table">
            <a:tbl>
              <a:tblPr firstRow="1" bandRow="1">
                <a:tableStyleId>{5940675A-B579-460E-94D1-54222C63F5DA}</a:tableStyleId>
              </a:tblPr>
              <a:tblGrid>
                <a:gridCol w="396916">
                  <a:extLst>
                    <a:ext uri="{9D8B030D-6E8A-4147-A177-3AD203B41FA5}">
                      <a16:colId xmlns:a16="http://schemas.microsoft.com/office/drawing/2014/main" val="20000"/>
                    </a:ext>
                  </a:extLst>
                </a:gridCol>
                <a:gridCol w="97400">
                  <a:extLst>
                    <a:ext uri="{9D8B030D-6E8A-4147-A177-3AD203B41FA5}">
                      <a16:colId xmlns:a16="http://schemas.microsoft.com/office/drawing/2014/main" val="20001"/>
                    </a:ext>
                  </a:extLst>
                </a:gridCol>
                <a:gridCol w="61400">
                  <a:extLst>
                    <a:ext uri="{9D8B030D-6E8A-4147-A177-3AD203B41FA5}">
                      <a16:colId xmlns:a16="http://schemas.microsoft.com/office/drawing/2014/main" val="4047045674"/>
                    </a:ext>
                  </a:extLst>
                </a:gridCol>
                <a:gridCol w="61400">
                  <a:extLst>
                    <a:ext uri="{9D8B030D-6E8A-4147-A177-3AD203B41FA5}">
                      <a16:colId xmlns:a16="http://schemas.microsoft.com/office/drawing/2014/main" val="779850573"/>
                    </a:ext>
                  </a:extLst>
                </a:gridCol>
                <a:gridCol w="61400">
                  <a:extLst>
                    <a:ext uri="{9D8B030D-6E8A-4147-A177-3AD203B41FA5}">
                      <a16:colId xmlns:a16="http://schemas.microsoft.com/office/drawing/2014/main" val="1047523591"/>
                    </a:ext>
                  </a:extLst>
                </a:gridCol>
                <a:gridCol w="1613455">
                  <a:extLst>
                    <a:ext uri="{9D8B030D-6E8A-4147-A177-3AD203B41FA5}">
                      <a16:colId xmlns:a16="http://schemas.microsoft.com/office/drawing/2014/main" val="549786070"/>
                    </a:ext>
                  </a:extLst>
                </a:gridCol>
                <a:gridCol w="622089">
                  <a:extLst>
                    <a:ext uri="{9D8B030D-6E8A-4147-A177-3AD203B41FA5}">
                      <a16:colId xmlns:a16="http://schemas.microsoft.com/office/drawing/2014/main" val="20003"/>
                    </a:ext>
                  </a:extLst>
                </a:gridCol>
                <a:gridCol w="622089">
                  <a:extLst>
                    <a:ext uri="{9D8B030D-6E8A-4147-A177-3AD203B41FA5}">
                      <a16:colId xmlns:a16="http://schemas.microsoft.com/office/drawing/2014/main" val="20004"/>
                    </a:ext>
                  </a:extLst>
                </a:gridCol>
                <a:gridCol w="622089">
                  <a:extLst>
                    <a:ext uri="{9D8B030D-6E8A-4147-A177-3AD203B41FA5}">
                      <a16:colId xmlns:a16="http://schemas.microsoft.com/office/drawing/2014/main" val="20005"/>
                    </a:ext>
                  </a:extLst>
                </a:gridCol>
                <a:gridCol w="622089">
                  <a:extLst>
                    <a:ext uri="{9D8B030D-6E8A-4147-A177-3AD203B41FA5}">
                      <a16:colId xmlns:a16="http://schemas.microsoft.com/office/drawing/2014/main" val="20006"/>
                    </a:ext>
                  </a:extLst>
                </a:gridCol>
                <a:gridCol w="622089">
                  <a:extLst>
                    <a:ext uri="{9D8B030D-6E8A-4147-A177-3AD203B41FA5}">
                      <a16:colId xmlns:a16="http://schemas.microsoft.com/office/drawing/2014/main" val="20007"/>
                    </a:ext>
                  </a:extLst>
                </a:gridCol>
                <a:gridCol w="622089">
                  <a:extLst>
                    <a:ext uri="{9D8B030D-6E8A-4147-A177-3AD203B41FA5}">
                      <a16:colId xmlns:a16="http://schemas.microsoft.com/office/drawing/2014/main" val="20008"/>
                    </a:ext>
                  </a:extLst>
                </a:gridCol>
                <a:gridCol w="622089">
                  <a:extLst>
                    <a:ext uri="{9D8B030D-6E8A-4147-A177-3AD203B41FA5}">
                      <a16:colId xmlns:a16="http://schemas.microsoft.com/office/drawing/2014/main" val="20009"/>
                    </a:ext>
                  </a:extLst>
                </a:gridCol>
                <a:gridCol w="622089">
                  <a:extLst>
                    <a:ext uri="{9D8B030D-6E8A-4147-A177-3AD203B41FA5}">
                      <a16:colId xmlns:a16="http://schemas.microsoft.com/office/drawing/2014/main" val="20010"/>
                    </a:ext>
                  </a:extLst>
                </a:gridCol>
                <a:gridCol w="622089">
                  <a:extLst>
                    <a:ext uri="{9D8B030D-6E8A-4147-A177-3AD203B41FA5}">
                      <a16:colId xmlns:a16="http://schemas.microsoft.com/office/drawing/2014/main" val="20011"/>
                    </a:ext>
                  </a:extLst>
                </a:gridCol>
                <a:gridCol w="622089">
                  <a:extLst>
                    <a:ext uri="{9D8B030D-6E8A-4147-A177-3AD203B41FA5}">
                      <a16:colId xmlns:a16="http://schemas.microsoft.com/office/drawing/2014/main" val="20012"/>
                    </a:ext>
                  </a:extLst>
                </a:gridCol>
                <a:gridCol w="622089">
                  <a:extLst>
                    <a:ext uri="{9D8B030D-6E8A-4147-A177-3AD203B41FA5}">
                      <a16:colId xmlns:a16="http://schemas.microsoft.com/office/drawing/2014/main" val="20013"/>
                    </a:ext>
                  </a:extLst>
                </a:gridCol>
                <a:gridCol w="622089">
                  <a:extLst>
                    <a:ext uri="{9D8B030D-6E8A-4147-A177-3AD203B41FA5}">
                      <a16:colId xmlns:a16="http://schemas.microsoft.com/office/drawing/2014/main" val="20014"/>
                    </a:ext>
                  </a:extLst>
                </a:gridCol>
              </a:tblGrid>
              <a:tr h="496567">
                <a:tc gridSpan="6">
                  <a:txBody>
                    <a:bodyPr/>
                    <a:lstStyle/>
                    <a:p>
                      <a:r>
                        <a:rPr kumimoji="1" lang="en-US" altLang="ja-JP" sz="900" b="0" dirty="0">
                          <a:latin typeface="+mn-ea"/>
                          <a:ea typeface="+mn-ea"/>
                        </a:rPr>
                        <a:t>※</a:t>
                      </a:r>
                      <a:r>
                        <a:rPr kumimoji="1" lang="ja-JP" altLang="en-US" sz="900" b="0" dirty="0">
                          <a:latin typeface="+mn-ea"/>
                          <a:ea typeface="+mn-ea"/>
                        </a:rPr>
                        <a:t>　在宅療養支援診療所：在支診</a:t>
                      </a:r>
                      <a:endParaRPr kumimoji="1" lang="en-US" altLang="ja-JP" sz="900" b="0" dirty="0">
                        <a:latin typeface="+mn-ea"/>
                        <a:ea typeface="+mn-ea"/>
                      </a:endParaRPr>
                    </a:p>
                    <a:p>
                      <a:r>
                        <a:rPr kumimoji="1" lang="ja-JP" altLang="en-US" sz="900" b="0" dirty="0">
                          <a:latin typeface="+mn-ea"/>
                          <a:ea typeface="+mn-ea"/>
                        </a:rPr>
                        <a:t>　　　在宅療養支援病院：在支病</a:t>
                      </a:r>
                    </a:p>
                  </a:txBody>
                  <a:tcPr marL="36000" marR="36000" anchor="ctr">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p>
                      <a:pPr algn="ctr"/>
                      <a:r>
                        <a:rPr kumimoji="1" lang="ja-JP" altLang="en-US" sz="1400" b="1" dirty="0">
                          <a:latin typeface="+mn-ea"/>
                          <a:ea typeface="+mn-ea"/>
                        </a:rPr>
                        <a:t>機能強化型在支診･在支病（病床あり）</a:t>
                      </a:r>
                    </a:p>
                  </a:txBody>
                  <a:tcPr marL="36000" marR="36000" anchor="ctr">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tc>
                <a:tc gridSpan="3">
                  <a:txBody>
                    <a:bodyPr/>
                    <a:lstStyle/>
                    <a:p>
                      <a:pPr algn="ctr"/>
                      <a:r>
                        <a:rPr kumimoji="1" lang="ja-JP" altLang="en-US" sz="1400" b="1" dirty="0">
                          <a:latin typeface="+mn-ea"/>
                          <a:ea typeface="+mn-ea"/>
                        </a:rPr>
                        <a:t>機能強化型在支診・在支病（病床なし）</a:t>
                      </a:r>
                    </a:p>
                  </a:txBody>
                  <a:tcPr marL="36000" marR="36000" anchor="ctr">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tc>
                <a:tc gridSpan="3">
                  <a:txBody>
                    <a:bodyPr/>
                    <a:lstStyle/>
                    <a:p>
                      <a:pPr algn="ctr"/>
                      <a:r>
                        <a:rPr kumimoji="1" lang="ja-JP" altLang="en-US" sz="1400" b="1" dirty="0">
                          <a:latin typeface="+mn-ea"/>
                          <a:ea typeface="+mn-ea"/>
                        </a:rPr>
                        <a:t>在支診・在支病</a:t>
                      </a:r>
                    </a:p>
                  </a:txBody>
                  <a:tcPr marL="36000" marR="36000" anchor="ctr">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tc>
                <a:tc gridSpan="3">
                  <a:txBody>
                    <a:bodyPr/>
                    <a:lstStyle/>
                    <a:p>
                      <a:pPr algn="ctr"/>
                      <a:r>
                        <a:rPr kumimoji="1" lang="ja-JP" altLang="en-US" sz="1400" b="1" dirty="0">
                          <a:latin typeface="+mn-ea"/>
                          <a:ea typeface="+mn-ea"/>
                        </a:rPr>
                        <a:t>その他</a:t>
                      </a:r>
                    </a:p>
                  </a:txBody>
                  <a:tcPr marL="36000" marR="36000" anchor="ctr">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438148">
                <a:tc>
                  <a:txBody>
                    <a:bodyPr/>
                    <a:lstStyle/>
                    <a:p>
                      <a:pPr algn="r"/>
                      <a:endParaRPr kumimoji="1" lang="ja-JP" altLang="en-US" sz="1200" b="1" dirty="0">
                        <a:latin typeface="+mn-ea"/>
                        <a:ea typeface="+mn-ea"/>
                      </a:endParaRPr>
                    </a:p>
                  </a:txBody>
                  <a:tcPr marL="36000" marR="36000">
                    <a:lnR w="12700" cap="flat" cmpd="sng" algn="ctr">
                      <a:noFill/>
                      <a:prstDash val="solid"/>
                      <a:round/>
                      <a:headEnd type="none" w="med" len="med"/>
                      <a:tailEnd type="none" w="med" len="med"/>
                    </a:lnR>
                    <a:lnB w="12700" cap="flat" cmpd="sng" algn="ctr">
                      <a:noFill/>
                      <a:prstDash val="solid"/>
                      <a:round/>
                      <a:headEnd type="none" w="med" len="med"/>
                      <a:tailEnd type="none" w="med" len="med"/>
                    </a:lnB>
                    <a:solidFill>
                      <a:schemeClr val="accent4">
                        <a:lumMod val="60000"/>
                        <a:lumOff val="40000"/>
                      </a:schemeClr>
                    </a:solidFill>
                  </a:tcPr>
                </a:tc>
                <a:tc gridSpan="5">
                  <a:txBody>
                    <a:bodyPr/>
                    <a:lstStyle/>
                    <a:p>
                      <a:pPr algn="r"/>
                      <a:endParaRPr kumimoji="1" lang="ja-JP" altLang="en-US" sz="1200" b="1" dirty="0">
                        <a:latin typeface="+mn-ea"/>
                        <a:ea typeface="+mn-ea"/>
                      </a:endParaRPr>
                    </a:p>
                  </a:txBody>
                  <a:tcPr marL="36000" marR="36000">
                    <a:lnL w="12700" cap="flat" cmpd="sng" algn="ctr">
                      <a:no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r"/>
                      <a:r>
                        <a:rPr kumimoji="1" lang="en-US" altLang="ja-JP" sz="1200" b="1" dirty="0">
                          <a:latin typeface="+mn-ea"/>
                          <a:ea typeface="+mn-ea"/>
                        </a:rPr>
                        <a:t>1</a:t>
                      </a:r>
                      <a:r>
                        <a:rPr kumimoji="1" lang="ja-JP" altLang="en-US" sz="1200" b="1" dirty="0">
                          <a:latin typeface="+mn-ea"/>
                          <a:ea typeface="+mn-ea"/>
                        </a:rPr>
                        <a:t>人</a:t>
                      </a:r>
                    </a:p>
                  </a:txBody>
                  <a:tcPr marL="36000" marR="36000">
                    <a:lnR w="12700" cap="flat" cmpd="sng" algn="ctr">
                      <a:solidFill>
                        <a:schemeClr val="tx1"/>
                      </a:solidFill>
                      <a:prstDash val="solid"/>
                      <a:round/>
                      <a:headEnd type="none" w="med" len="med"/>
                      <a:tailEnd type="none" w="med" len="med"/>
                    </a:lnR>
                    <a:solidFill>
                      <a:schemeClr val="accent4">
                        <a:lumMod val="60000"/>
                        <a:lumOff val="40000"/>
                      </a:schemeClr>
                    </a:solidFill>
                  </a:tcPr>
                </a:tc>
                <a:tc>
                  <a:txBody>
                    <a:bodyPr/>
                    <a:lstStyle/>
                    <a:p>
                      <a:pPr algn="r"/>
                      <a:r>
                        <a:rPr kumimoji="1" lang="ja-JP" altLang="en-US" sz="1200" b="1" dirty="0">
                          <a:latin typeface="+mn-ea"/>
                          <a:ea typeface="+mn-ea"/>
                        </a:rPr>
                        <a:t>２～９人</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accent4">
                        <a:lumMod val="60000"/>
                        <a:lumOff val="40000"/>
                      </a:schemeClr>
                    </a:solidFill>
                  </a:tcPr>
                </a:tc>
                <a:tc>
                  <a:txBody>
                    <a:bodyPr/>
                    <a:lstStyle/>
                    <a:p>
                      <a:pPr algn="r"/>
                      <a:r>
                        <a:rPr kumimoji="1" lang="ja-JP" altLang="en-US" sz="1200" b="1" dirty="0">
                          <a:latin typeface="+mn-ea"/>
                          <a:ea typeface="+mn-ea"/>
                        </a:rPr>
                        <a:t>１０人～</a:t>
                      </a:r>
                    </a:p>
                  </a:txBody>
                  <a:tcPr marL="36000" marR="36000">
                    <a:lnL w="12700" cap="flat" cmpd="sng" algn="ctr">
                      <a:solidFill>
                        <a:schemeClr val="tx1"/>
                      </a:solidFill>
                      <a:prstDash val="solid"/>
                      <a:round/>
                      <a:headEnd type="none" w="med" len="med"/>
                      <a:tailEnd type="none" w="med" len="med"/>
                    </a:lnL>
                    <a:solidFill>
                      <a:schemeClr val="accent4">
                        <a:lumMod val="60000"/>
                        <a:lumOff val="40000"/>
                      </a:schemeClr>
                    </a:solidFill>
                  </a:tcPr>
                </a:tc>
                <a:tc>
                  <a:txBody>
                    <a:bodyPr/>
                    <a:lstStyle/>
                    <a:p>
                      <a:pPr algn="r"/>
                      <a:r>
                        <a:rPr kumimoji="1" lang="en-US" altLang="ja-JP" sz="1200" b="1" dirty="0">
                          <a:latin typeface="+mn-ea"/>
                          <a:ea typeface="+mn-ea"/>
                        </a:rPr>
                        <a:t>1</a:t>
                      </a:r>
                      <a:r>
                        <a:rPr kumimoji="1" lang="ja-JP" altLang="en-US" sz="1200" b="1" dirty="0">
                          <a:latin typeface="+mn-ea"/>
                          <a:ea typeface="+mn-ea"/>
                        </a:rPr>
                        <a:t>人</a:t>
                      </a:r>
                    </a:p>
                  </a:txBody>
                  <a:tcPr marL="36000" marR="36000">
                    <a:lnR w="12700" cap="flat" cmpd="sng" algn="ctr">
                      <a:solidFill>
                        <a:schemeClr val="tx1"/>
                      </a:solidFill>
                      <a:prstDash val="solid"/>
                      <a:round/>
                      <a:headEnd type="none" w="med" len="med"/>
                      <a:tailEnd type="none" w="med" len="med"/>
                    </a:lnR>
                    <a:solidFill>
                      <a:schemeClr val="accent4">
                        <a:lumMod val="60000"/>
                        <a:lumOff val="40000"/>
                      </a:schemeClr>
                    </a:solidFill>
                  </a:tcPr>
                </a:tc>
                <a:tc>
                  <a:txBody>
                    <a:bodyPr/>
                    <a:lstStyle/>
                    <a:p>
                      <a:pPr algn="r"/>
                      <a:r>
                        <a:rPr kumimoji="1" lang="ja-JP" altLang="en-US" sz="1200" b="1" dirty="0">
                          <a:latin typeface="+mn-ea"/>
                          <a:ea typeface="+mn-ea"/>
                        </a:rPr>
                        <a:t>２～９人</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accent4">
                        <a:lumMod val="60000"/>
                        <a:lumOff val="40000"/>
                      </a:schemeClr>
                    </a:solidFill>
                  </a:tcPr>
                </a:tc>
                <a:tc>
                  <a:txBody>
                    <a:bodyPr/>
                    <a:lstStyle/>
                    <a:p>
                      <a:pPr algn="r"/>
                      <a:r>
                        <a:rPr kumimoji="1" lang="ja-JP" altLang="en-US" sz="1200" b="1" dirty="0">
                          <a:latin typeface="+mn-ea"/>
                          <a:ea typeface="+mn-ea"/>
                        </a:rPr>
                        <a:t>１０人～</a:t>
                      </a:r>
                    </a:p>
                  </a:txBody>
                  <a:tcPr marL="36000" marR="36000">
                    <a:lnL w="12700" cap="flat" cmpd="sng" algn="ctr">
                      <a:solidFill>
                        <a:schemeClr val="tx1"/>
                      </a:solidFill>
                      <a:prstDash val="solid"/>
                      <a:round/>
                      <a:headEnd type="none" w="med" len="med"/>
                      <a:tailEnd type="none" w="med" len="med"/>
                    </a:lnL>
                    <a:solidFill>
                      <a:schemeClr val="accent4">
                        <a:lumMod val="60000"/>
                        <a:lumOff val="40000"/>
                      </a:schemeClr>
                    </a:solidFill>
                  </a:tcPr>
                </a:tc>
                <a:tc>
                  <a:txBody>
                    <a:bodyPr/>
                    <a:lstStyle/>
                    <a:p>
                      <a:pPr algn="r"/>
                      <a:r>
                        <a:rPr kumimoji="1" lang="en-US" altLang="ja-JP" sz="1200" b="1" dirty="0">
                          <a:latin typeface="+mn-ea"/>
                          <a:ea typeface="+mn-ea"/>
                        </a:rPr>
                        <a:t>1</a:t>
                      </a:r>
                      <a:r>
                        <a:rPr kumimoji="1" lang="ja-JP" altLang="en-US" sz="1200" b="1" dirty="0">
                          <a:latin typeface="+mn-ea"/>
                          <a:ea typeface="+mn-ea"/>
                        </a:rPr>
                        <a:t>人</a:t>
                      </a:r>
                    </a:p>
                  </a:txBody>
                  <a:tcPr marL="36000" marR="36000">
                    <a:lnR w="12700" cap="flat" cmpd="sng" algn="ctr">
                      <a:solidFill>
                        <a:schemeClr val="tx1"/>
                      </a:solidFill>
                      <a:prstDash val="solid"/>
                      <a:round/>
                      <a:headEnd type="none" w="med" len="med"/>
                      <a:tailEnd type="none" w="med" len="med"/>
                    </a:lnR>
                    <a:solidFill>
                      <a:schemeClr val="accent4">
                        <a:lumMod val="60000"/>
                        <a:lumOff val="40000"/>
                      </a:schemeClr>
                    </a:solidFill>
                  </a:tcPr>
                </a:tc>
                <a:tc>
                  <a:txBody>
                    <a:bodyPr/>
                    <a:lstStyle/>
                    <a:p>
                      <a:pPr algn="r"/>
                      <a:r>
                        <a:rPr kumimoji="1" lang="ja-JP" altLang="en-US" sz="1200" b="1" dirty="0">
                          <a:latin typeface="+mn-ea"/>
                          <a:ea typeface="+mn-ea"/>
                        </a:rPr>
                        <a:t>２～９人</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accent4">
                        <a:lumMod val="60000"/>
                        <a:lumOff val="40000"/>
                      </a:schemeClr>
                    </a:solidFill>
                  </a:tcPr>
                </a:tc>
                <a:tc>
                  <a:txBody>
                    <a:bodyPr/>
                    <a:lstStyle/>
                    <a:p>
                      <a:pPr algn="r"/>
                      <a:r>
                        <a:rPr kumimoji="1" lang="ja-JP" altLang="en-US" sz="1200" b="1" dirty="0">
                          <a:latin typeface="+mn-ea"/>
                          <a:ea typeface="+mn-ea"/>
                        </a:rPr>
                        <a:t>１０人～</a:t>
                      </a:r>
                    </a:p>
                  </a:txBody>
                  <a:tcPr marL="36000" marR="36000">
                    <a:lnL w="12700" cap="flat" cmpd="sng" algn="ctr">
                      <a:solidFill>
                        <a:schemeClr val="tx1"/>
                      </a:solidFill>
                      <a:prstDash val="solid"/>
                      <a:round/>
                      <a:headEnd type="none" w="med" len="med"/>
                      <a:tailEnd type="none" w="med" len="med"/>
                    </a:lnL>
                    <a:solidFill>
                      <a:schemeClr val="accent4">
                        <a:lumMod val="60000"/>
                        <a:lumOff val="40000"/>
                      </a:schemeClr>
                    </a:solidFill>
                  </a:tcPr>
                </a:tc>
                <a:tc>
                  <a:txBody>
                    <a:bodyPr/>
                    <a:lstStyle/>
                    <a:p>
                      <a:pPr algn="r"/>
                      <a:r>
                        <a:rPr kumimoji="1" lang="en-US" altLang="ja-JP" sz="1200" b="1" dirty="0">
                          <a:latin typeface="+mn-ea"/>
                          <a:ea typeface="+mn-ea"/>
                        </a:rPr>
                        <a:t>1</a:t>
                      </a:r>
                      <a:r>
                        <a:rPr kumimoji="1" lang="ja-JP" altLang="en-US" sz="1200" b="1" dirty="0">
                          <a:latin typeface="+mn-ea"/>
                          <a:ea typeface="+mn-ea"/>
                        </a:rPr>
                        <a:t>人</a:t>
                      </a:r>
                    </a:p>
                  </a:txBody>
                  <a:tcPr marL="36000" marR="36000">
                    <a:lnR w="12700" cap="flat" cmpd="sng" algn="ctr">
                      <a:solidFill>
                        <a:schemeClr val="tx1"/>
                      </a:solidFill>
                      <a:prstDash val="solid"/>
                      <a:round/>
                      <a:headEnd type="none" w="med" len="med"/>
                      <a:tailEnd type="none" w="med" len="med"/>
                    </a:lnR>
                    <a:solidFill>
                      <a:schemeClr val="accent4">
                        <a:lumMod val="60000"/>
                        <a:lumOff val="40000"/>
                      </a:schemeClr>
                    </a:solidFill>
                  </a:tcPr>
                </a:tc>
                <a:tc>
                  <a:txBody>
                    <a:bodyPr/>
                    <a:lstStyle/>
                    <a:p>
                      <a:pPr algn="r"/>
                      <a:r>
                        <a:rPr kumimoji="1" lang="ja-JP" altLang="en-US" sz="1200" b="1" dirty="0">
                          <a:latin typeface="+mn-ea"/>
                          <a:ea typeface="+mn-ea"/>
                        </a:rPr>
                        <a:t>２～９人</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accent4">
                        <a:lumMod val="60000"/>
                        <a:lumOff val="40000"/>
                      </a:schemeClr>
                    </a:solidFill>
                  </a:tcPr>
                </a:tc>
                <a:tc>
                  <a:txBody>
                    <a:bodyPr/>
                    <a:lstStyle/>
                    <a:p>
                      <a:pPr algn="r"/>
                      <a:r>
                        <a:rPr kumimoji="1" lang="ja-JP" altLang="en-US" sz="1200" b="1" dirty="0">
                          <a:latin typeface="+mn-ea"/>
                          <a:ea typeface="+mn-ea"/>
                        </a:rPr>
                        <a:t>１０人～</a:t>
                      </a:r>
                    </a:p>
                  </a:txBody>
                  <a:tcPr marL="36000" marR="36000">
                    <a:lnL w="12700" cap="flat" cmpd="sng" algn="ctr">
                      <a:solidFill>
                        <a:schemeClr val="tx1"/>
                      </a:solidFill>
                      <a:prstDash val="solid"/>
                      <a:round/>
                      <a:headEnd type="none" w="med" len="med"/>
                      <a:tailEnd type="none" w="med" len="med"/>
                    </a:lnL>
                    <a:solidFill>
                      <a:schemeClr val="accent4">
                        <a:lumMod val="60000"/>
                        <a:lumOff val="40000"/>
                      </a:schemeClr>
                    </a:solidFill>
                  </a:tcPr>
                </a:tc>
                <a:extLst>
                  <a:ext uri="{0D108BD9-81ED-4DB2-BD59-A6C34878D82A}">
                    <a16:rowId xmlns:a16="http://schemas.microsoft.com/office/drawing/2014/main" val="10003"/>
                  </a:ext>
                </a:extLst>
              </a:tr>
              <a:tr h="457200">
                <a:tc rowSpan="5">
                  <a:txBody>
                    <a:bodyPr/>
                    <a:lstStyle/>
                    <a:p>
                      <a:pPr algn="r"/>
                      <a:endParaRPr kumimoji="1" lang="ja-JP" altLang="en-US" sz="1200" b="1" dirty="0">
                        <a:latin typeface="+mn-ea"/>
                        <a:ea typeface="+mn-ea"/>
                      </a:endParaRPr>
                    </a:p>
                  </a:txBody>
                  <a:tcPr marL="36000" marR="36000">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gridSpan="5">
                  <a:txBody>
                    <a:bodyPr/>
                    <a:lstStyle/>
                    <a:p>
                      <a:pPr algn="l"/>
                      <a:r>
                        <a:rPr kumimoji="1" lang="ja-JP" altLang="en-US" sz="1200" b="1" dirty="0">
                          <a:latin typeface="+mn-ea"/>
                          <a:ea typeface="+mn-ea"/>
                        </a:rPr>
                        <a:t>①月２回以上訪問</a:t>
                      </a:r>
                      <a:endParaRPr kumimoji="1" lang="en-US" altLang="ja-JP" sz="1200" b="1" dirty="0">
                        <a:latin typeface="+mn-ea"/>
                        <a:ea typeface="+mn-ea"/>
                      </a:endParaRPr>
                    </a:p>
                    <a:p>
                      <a:pPr algn="l"/>
                      <a:r>
                        <a:rPr kumimoji="1" lang="ja-JP" altLang="en-US" sz="1200" b="1" dirty="0">
                          <a:latin typeface="+mn-ea"/>
                          <a:ea typeface="+mn-ea"/>
                        </a:rPr>
                        <a:t>（重症患者）</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r"/>
                      <a:r>
                        <a:rPr kumimoji="1" lang="en-US" altLang="ja-JP" sz="1100" b="0" dirty="0">
                          <a:latin typeface="+mn-ea"/>
                          <a:ea typeface="+mn-ea"/>
                        </a:rPr>
                        <a:t>5,400</a:t>
                      </a:r>
                      <a:r>
                        <a:rPr kumimoji="1" lang="ja-JP" altLang="en-US" sz="1100" b="0" dirty="0">
                          <a:latin typeface="+mn-ea"/>
                          <a:ea typeface="+mn-ea"/>
                        </a:rPr>
                        <a:t>点</a:t>
                      </a:r>
                    </a:p>
                  </a:txBody>
                  <a:tcPr marL="36000" marR="36000">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algn="r"/>
                      <a:r>
                        <a:rPr kumimoji="1" lang="en-US" altLang="ja-JP" sz="1100" b="0" dirty="0">
                          <a:latin typeface="+mn-ea"/>
                          <a:ea typeface="+mn-ea"/>
                        </a:rPr>
                        <a:t>4,500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algn="r"/>
                      <a:r>
                        <a:rPr kumimoji="1" lang="en-US" altLang="ja-JP" sz="1100" b="0" dirty="0">
                          <a:latin typeface="+mn-ea"/>
                          <a:ea typeface="+mn-ea"/>
                        </a:rPr>
                        <a:t>2,880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algn="r"/>
                      <a:r>
                        <a:rPr kumimoji="1" lang="en-US" altLang="ja-JP" sz="1100" b="0" dirty="0">
                          <a:latin typeface="+mn-ea"/>
                          <a:ea typeface="+mn-ea"/>
                        </a:rPr>
                        <a:t>5,000</a:t>
                      </a:r>
                      <a:r>
                        <a:rPr kumimoji="1" lang="ja-JP" altLang="en-US" sz="1100" b="0" dirty="0">
                          <a:latin typeface="+mn-ea"/>
                          <a:ea typeface="+mn-ea"/>
                        </a:rPr>
                        <a:t>点</a:t>
                      </a:r>
                      <a:endParaRPr kumimoji="1" lang="en-US" altLang="ja-JP" sz="1100" b="0" dirty="0">
                        <a:latin typeface="+mn-ea"/>
                        <a:ea typeface="+mn-ea"/>
                      </a:endParaRPr>
                    </a:p>
                  </a:txBody>
                  <a:tcPr marL="36000" marR="36000">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algn="r"/>
                      <a:r>
                        <a:rPr kumimoji="1" lang="en-US" altLang="ja-JP" sz="1100" b="0" dirty="0">
                          <a:latin typeface="+mn-ea"/>
                          <a:ea typeface="+mn-ea"/>
                        </a:rPr>
                        <a:t>4,140</a:t>
                      </a:r>
                      <a:r>
                        <a:rPr kumimoji="1" lang="ja-JP" altLang="en-US" sz="1100" b="0" dirty="0">
                          <a:latin typeface="+mn-ea"/>
                          <a:ea typeface="+mn-ea"/>
                        </a:rPr>
                        <a:t>点</a:t>
                      </a:r>
                      <a:endParaRPr kumimoji="1" lang="en-US" altLang="ja-JP" sz="1100" b="0" dirty="0">
                        <a:latin typeface="+mn-ea"/>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algn="r"/>
                      <a:r>
                        <a:rPr kumimoji="1" lang="en-US" altLang="ja-JP" sz="1100" b="0" dirty="0">
                          <a:latin typeface="+mn-ea"/>
                          <a:ea typeface="+mn-ea"/>
                        </a:rPr>
                        <a:t>2,640</a:t>
                      </a:r>
                      <a:r>
                        <a:rPr kumimoji="1" lang="ja-JP" altLang="en-US" sz="1100" b="0" dirty="0">
                          <a:latin typeface="+mn-ea"/>
                          <a:ea typeface="+mn-ea"/>
                        </a:rPr>
                        <a:t>点</a:t>
                      </a:r>
                      <a:endParaRPr kumimoji="1" lang="en-US" altLang="ja-JP" sz="1100" b="0" dirty="0">
                        <a:latin typeface="+mn-ea"/>
                        <a:ea typeface="+mn-ea"/>
                      </a:endParaRPr>
                    </a:p>
                  </a:txBody>
                  <a:tcPr marL="36000" marR="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algn="r"/>
                      <a:r>
                        <a:rPr kumimoji="1" lang="en-US" altLang="ja-JP" sz="1100" b="0" dirty="0">
                          <a:latin typeface="+mn-ea"/>
                          <a:ea typeface="+mn-ea"/>
                        </a:rPr>
                        <a:t>4,600</a:t>
                      </a:r>
                      <a:r>
                        <a:rPr kumimoji="1" lang="ja-JP" altLang="en-US" sz="1100" b="0" dirty="0">
                          <a:latin typeface="+mn-ea"/>
                          <a:ea typeface="+mn-ea"/>
                        </a:rPr>
                        <a:t>点</a:t>
                      </a:r>
                    </a:p>
                  </a:txBody>
                  <a:tcPr marL="36000" marR="36000">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algn="r"/>
                      <a:r>
                        <a:rPr kumimoji="1" lang="en-US" altLang="ja-JP" sz="1100" b="0" dirty="0">
                          <a:latin typeface="+mn-ea"/>
                          <a:ea typeface="+mn-ea"/>
                        </a:rPr>
                        <a:t>3,780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algn="r"/>
                      <a:r>
                        <a:rPr kumimoji="1" lang="en-US" altLang="ja-JP" sz="1100" b="0" dirty="0">
                          <a:latin typeface="+mn-ea"/>
                          <a:ea typeface="+mn-ea"/>
                        </a:rPr>
                        <a:t>2,400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algn="r"/>
                      <a:r>
                        <a:rPr kumimoji="1" lang="en-US" altLang="ja-JP" sz="1100" b="0" dirty="0">
                          <a:latin typeface="+mn-ea"/>
                          <a:ea typeface="+mn-ea"/>
                        </a:rPr>
                        <a:t>3,450</a:t>
                      </a:r>
                      <a:r>
                        <a:rPr kumimoji="1" lang="ja-JP" altLang="en-US" sz="1100" b="0" dirty="0">
                          <a:latin typeface="+mn-ea"/>
                          <a:ea typeface="+mn-ea"/>
                        </a:rPr>
                        <a:t>点</a:t>
                      </a:r>
                    </a:p>
                  </a:txBody>
                  <a:tcPr marL="36000" marR="36000">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algn="r"/>
                      <a:r>
                        <a:rPr kumimoji="1" lang="en-US" altLang="ja-JP" sz="1100" b="0" dirty="0">
                          <a:latin typeface="+mn-ea"/>
                          <a:ea typeface="+mn-ea"/>
                        </a:rPr>
                        <a:t>2,835</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algn="r"/>
                      <a:r>
                        <a:rPr kumimoji="1" lang="en-US" altLang="ja-JP" sz="1100" b="0" dirty="0">
                          <a:latin typeface="+mn-ea"/>
                          <a:ea typeface="+mn-ea"/>
                        </a:rPr>
                        <a:t>1,800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457200">
                <a:tc vMerge="1">
                  <a:txBody>
                    <a:bodyPr/>
                    <a:lstStyle/>
                    <a:p>
                      <a:pPr algn="r"/>
                      <a:endParaRPr kumimoji="1" lang="ja-JP" altLang="en-US" sz="1200" b="1" dirty="0">
                        <a:latin typeface="+mn-ea"/>
                        <a:ea typeface="+mn-ea"/>
                      </a:endParaRPr>
                    </a:p>
                  </a:txBody>
                  <a:tcPr marL="84406" marR="84406">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5">
                  <a:txBody>
                    <a:bodyPr/>
                    <a:lstStyle/>
                    <a:p>
                      <a:pPr algn="l"/>
                      <a:r>
                        <a:rPr kumimoji="1" lang="ja-JP" altLang="en-US" sz="1200" b="1" dirty="0">
                          <a:latin typeface="+mn-ea"/>
                          <a:ea typeface="+mn-ea"/>
                        </a:rPr>
                        <a:t>②月２回以上訪問</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accent4">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r"/>
                      <a:r>
                        <a:rPr kumimoji="1" lang="en-US" altLang="ja-JP" sz="1100" b="0" dirty="0">
                          <a:latin typeface="+mn-ea"/>
                          <a:ea typeface="+mn-ea"/>
                        </a:rPr>
                        <a:t>4,500</a:t>
                      </a:r>
                      <a:r>
                        <a:rPr kumimoji="1" lang="ja-JP" altLang="en-US" sz="1100" b="0" dirty="0">
                          <a:latin typeface="+mn-ea"/>
                          <a:ea typeface="+mn-ea"/>
                        </a:rPr>
                        <a:t>点</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2,400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1,200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4,100</a:t>
                      </a:r>
                      <a:r>
                        <a:rPr kumimoji="1" lang="ja-JP" altLang="en-US" sz="1100" b="0" dirty="0">
                          <a:latin typeface="+mn-ea"/>
                          <a:ea typeface="+mn-ea"/>
                        </a:rPr>
                        <a:t>点</a:t>
                      </a:r>
                      <a:endParaRPr kumimoji="1" lang="en-US" altLang="ja-JP" sz="1100" b="0" dirty="0">
                        <a:latin typeface="+mn-ea"/>
                        <a:ea typeface="+mn-ea"/>
                      </a:endParaRP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2,200</a:t>
                      </a:r>
                      <a:r>
                        <a:rPr kumimoji="1" lang="ja-JP" altLang="en-US" sz="1100" b="0" dirty="0">
                          <a:latin typeface="+mn-ea"/>
                          <a:ea typeface="+mn-ea"/>
                        </a:rPr>
                        <a:t>点</a:t>
                      </a:r>
                      <a:endParaRPr kumimoji="1" lang="en-US" altLang="ja-JP" sz="1100" b="0" dirty="0">
                        <a:latin typeface="+mn-ea"/>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1,100</a:t>
                      </a:r>
                      <a:r>
                        <a:rPr kumimoji="1" lang="ja-JP" altLang="en-US" sz="1100" b="0" dirty="0">
                          <a:latin typeface="+mn-ea"/>
                          <a:ea typeface="+mn-ea"/>
                        </a:rPr>
                        <a:t>点</a:t>
                      </a:r>
                      <a:endParaRPr kumimoji="1" lang="en-US" altLang="ja-JP" sz="1100" b="0" dirty="0">
                        <a:latin typeface="+mn-ea"/>
                        <a:ea typeface="+mn-ea"/>
                      </a:endParaRP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3,700</a:t>
                      </a:r>
                      <a:r>
                        <a:rPr kumimoji="1" lang="ja-JP" altLang="en-US" sz="1100" b="0" dirty="0">
                          <a:latin typeface="+mn-ea"/>
                          <a:ea typeface="+mn-ea"/>
                        </a:rPr>
                        <a:t>点</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2,000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1,000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2,750</a:t>
                      </a:r>
                      <a:r>
                        <a:rPr kumimoji="1" lang="ja-JP" altLang="en-US" sz="1100" b="0" dirty="0">
                          <a:latin typeface="+mn-ea"/>
                          <a:ea typeface="+mn-ea"/>
                        </a:rPr>
                        <a:t>点</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1,475</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750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extLst>
                  <a:ext uri="{0D108BD9-81ED-4DB2-BD59-A6C34878D82A}">
                    <a16:rowId xmlns:a16="http://schemas.microsoft.com/office/drawing/2014/main" val="10005"/>
                  </a:ext>
                </a:extLst>
              </a:tr>
              <a:tr h="457200">
                <a:tc vMerge="1">
                  <a:txBody>
                    <a:bodyPr/>
                    <a:lstStyle/>
                    <a:p>
                      <a:endParaRPr kumimoji="1" lang="ja-JP" altLang="en-US"/>
                    </a:p>
                  </a:txBody>
                  <a:tcPr/>
                </a:tc>
                <a:tc gridSpan="4">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endParaRPr kumimoji="1" lang="ja-JP" altLang="en-US" sz="1200" b="1" dirty="0">
                        <a:latin typeface="+mn-ea"/>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b="1" u="sng" dirty="0">
                          <a:solidFill>
                            <a:srgbClr val="0070C0"/>
                          </a:solidFill>
                          <a:latin typeface="+mn-ea"/>
                          <a:ea typeface="+mn-ea"/>
                        </a:rPr>
                        <a:t>③（うち１回は</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情報通信機器を用いた診療</a:t>
                      </a:r>
                      <a:r>
                        <a:rPr kumimoji="1" lang="ja-JP" altLang="en-US" sz="1200" b="1" u="sng" dirty="0">
                          <a:solidFill>
                            <a:srgbClr val="0070C0"/>
                          </a:solidFill>
                          <a:latin typeface="+mn-ea"/>
                          <a:ea typeface="+mn-ea"/>
                        </a:rPr>
                        <a:t>）</a:t>
                      </a:r>
                    </a:p>
                  </a:txBody>
                  <a:tcPr marL="36000" marR="36000">
                    <a:lnL w="12700" cap="flat" cmpd="sng" algn="ctr">
                      <a:solidFill>
                        <a:schemeClr val="tx1"/>
                      </a:solidFill>
                      <a:prstDash val="sysDot"/>
                      <a:round/>
                      <a:headEnd type="none" w="med" len="med"/>
                      <a:tailEnd type="none" w="med" len="med"/>
                    </a:lnL>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3,029</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1,685</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880</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2,789</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1,565</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820</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2,569</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1,465</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780</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2,029</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1,180</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660</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67764326"/>
                  </a:ext>
                </a:extLst>
              </a:tr>
              <a:tr h="457200">
                <a:tc vMerge="1">
                  <a:txBody>
                    <a:bodyPr/>
                    <a:lstStyle/>
                    <a:p>
                      <a:endParaRPr kumimoji="1" lang="ja-JP" altLang="en-US"/>
                    </a:p>
                  </a:txBody>
                  <a:tcPr/>
                </a:tc>
                <a:tc gridSpan="5">
                  <a:txBody>
                    <a:bodyPr/>
                    <a:lstStyle/>
                    <a:p>
                      <a:pPr algn="l"/>
                      <a:r>
                        <a:rPr kumimoji="1" lang="ja-JP" altLang="en-US" sz="1200" b="1" dirty="0">
                          <a:latin typeface="+mn-ea"/>
                          <a:ea typeface="+mn-ea"/>
                        </a:rPr>
                        <a:t>④月１回訪問</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accent4">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r"/>
                      <a:r>
                        <a:rPr kumimoji="1" lang="en-US" altLang="ja-JP" sz="1100" b="0" dirty="0">
                          <a:latin typeface="+mn-ea"/>
                          <a:ea typeface="+mn-ea"/>
                        </a:rPr>
                        <a:t>2,760</a:t>
                      </a:r>
                      <a:r>
                        <a:rPr kumimoji="1" lang="ja-JP" altLang="en-US" sz="1100" b="0" dirty="0">
                          <a:latin typeface="+mn-ea"/>
                          <a:ea typeface="+mn-ea"/>
                        </a:rPr>
                        <a:t>点</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1,500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ja-JP" altLang="en-US" sz="1100" b="0" dirty="0">
                          <a:latin typeface="+mn-ea"/>
                          <a:ea typeface="+mn-ea"/>
                        </a:rPr>
                        <a:t>　</a:t>
                      </a:r>
                      <a:r>
                        <a:rPr kumimoji="1" lang="en-US" altLang="ja-JP" sz="1100" b="0" dirty="0">
                          <a:latin typeface="+mn-ea"/>
                          <a:ea typeface="+mn-ea"/>
                        </a:rPr>
                        <a:t>780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2,520</a:t>
                      </a:r>
                      <a:r>
                        <a:rPr kumimoji="1" lang="ja-JP" altLang="en-US" sz="1100" b="0" dirty="0">
                          <a:latin typeface="+mn-ea"/>
                          <a:ea typeface="+mn-ea"/>
                        </a:rPr>
                        <a:t>点</a:t>
                      </a:r>
                      <a:endParaRPr kumimoji="1" lang="en-US" altLang="ja-JP" sz="1100" b="0" dirty="0">
                        <a:latin typeface="+mn-ea"/>
                        <a:ea typeface="+mn-ea"/>
                      </a:endParaRP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1,380</a:t>
                      </a:r>
                      <a:r>
                        <a:rPr kumimoji="1" lang="ja-JP" altLang="en-US" sz="1100" b="0" dirty="0">
                          <a:latin typeface="+mn-ea"/>
                          <a:ea typeface="+mn-ea"/>
                        </a:rPr>
                        <a:t>点</a:t>
                      </a:r>
                      <a:endParaRPr kumimoji="1" lang="en-US" altLang="ja-JP" sz="1100" b="0" dirty="0">
                        <a:latin typeface="+mn-ea"/>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ja-JP" altLang="en-US" sz="1100" b="0" dirty="0">
                          <a:latin typeface="+mn-ea"/>
                          <a:ea typeface="+mn-ea"/>
                        </a:rPr>
                        <a:t>　</a:t>
                      </a:r>
                      <a:r>
                        <a:rPr kumimoji="1" lang="en-US" altLang="ja-JP" sz="1100" b="0" dirty="0">
                          <a:latin typeface="+mn-ea"/>
                          <a:ea typeface="+mn-ea"/>
                        </a:rPr>
                        <a:t>720</a:t>
                      </a:r>
                      <a:r>
                        <a:rPr kumimoji="1" lang="ja-JP" altLang="en-US" sz="1100" b="0" dirty="0">
                          <a:latin typeface="+mn-ea"/>
                          <a:ea typeface="+mn-ea"/>
                        </a:rPr>
                        <a:t>点</a:t>
                      </a:r>
                      <a:endParaRPr kumimoji="1" lang="en-US" altLang="ja-JP" sz="1100" b="0" dirty="0">
                        <a:latin typeface="+mn-ea"/>
                        <a:ea typeface="+mn-ea"/>
                      </a:endParaRP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2,300</a:t>
                      </a:r>
                      <a:r>
                        <a:rPr kumimoji="1" lang="ja-JP" altLang="en-US" sz="1100" b="0" dirty="0">
                          <a:latin typeface="+mn-ea"/>
                          <a:ea typeface="+mn-ea"/>
                        </a:rPr>
                        <a:t>点</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1,280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680</a:t>
                      </a:r>
                      <a:r>
                        <a:rPr kumimoji="1" lang="ja-JP" altLang="en-US" sz="1100" b="0" dirty="0">
                          <a:latin typeface="+mn-ea"/>
                          <a:ea typeface="+mn-ea"/>
                        </a:rPr>
                        <a:t>点　</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1,760</a:t>
                      </a:r>
                      <a:r>
                        <a:rPr kumimoji="1" lang="ja-JP" altLang="en-US" sz="1100" b="0" dirty="0">
                          <a:latin typeface="+mn-ea"/>
                          <a:ea typeface="+mn-ea"/>
                        </a:rPr>
                        <a:t>点</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995</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560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extLst>
                  <a:ext uri="{0D108BD9-81ED-4DB2-BD59-A6C34878D82A}">
                    <a16:rowId xmlns:a16="http://schemas.microsoft.com/office/drawing/2014/main" val="685219774"/>
                  </a:ext>
                </a:extLst>
              </a:tr>
              <a:tr h="457200">
                <a:tc vMerge="1">
                  <a:txBody>
                    <a:bodyPr/>
                    <a:lstStyle/>
                    <a:p>
                      <a:pPr algn="r"/>
                      <a:endParaRPr kumimoji="1" lang="ja-JP" altLang="en-US" sz="1200" b="1" dirty="0">
                        <a:latin typeface="+mn-ea"/>
                        <a:ea typeface="+mn-ea"/>
                      </a:endParaRPr>
                    </a:p>
                  </a:txBody>
                  <a:tcPr marL="84406" marR="84406">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endParaRPr kumimoji="1" lang="ja-JP" altLang="en-US" sz="1200" b="1" dirty="0">
                        <a:latin typeface="+mn-ea"/>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noFill/>
                      <a:prstDash val="solid"/>
                      <a:round/>
                      <a:headEnd type="none" w="med" len="med"/>
                      <a:tailEnd type="none" w="med" len="med"/>
                    </a:lnT>
                    <a:solidFill>
                      <a:schemeClr val="accent4">
                        <a:lumMod val="20000"/>
                        <a:lumOff val="80000"/>
                      </a:schemeClr>
                    </a:solidFill>
                  </a:tcPr>
                </a:tc>
                <a:tc hMerge="1">
                  <a:txBody>
                    <a:bodyPr/>
                    <a:lstStyle/>
                    <a:p>
                      <a:endParaRPr kumimoji="1" lang="ja-JP" altLang="en-US"/>
                    </a:p>
                  </a:txBody>
                  <a:tcPr/>
                </a:tc>
                <a:tc gridSpan="3">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b="1" u="sng" dirty="0">
                          <a:solidFill>
                            <a:srgbClr val="0070C0"/>
                          </a:solidFill>
                          <a:latin typeface="+mn-ea"/>
                          <a:ea typeface="+mn-ea"/>
                        </a:rPr>
                        <a:t>⑤（うち２月目は</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情報通信機器を用いた診療</a:t>
                      </a:r>
                      <a:r>
                        <a:rPr kumimoji="1" lang="ja-JP" altLang="en-US" sz="1200" b="1" u="sng" dirty="0">
                          <a:solidFill>
                            <a:srgbClr val="0070C0"/>
                          </a:solidFill>
                          <a:latin typeface="+mn-ea"/>
                          <a:ea typeface="+mn-ea"/>
                        </a:rPr>
                        <a:t>）</a:t>
                      </a:r>
                    </a:p>
                  </a:txBody>
                  <a:tcPr marL="36000" marR="18000">
                    <a:lnL w="12700" cap="flat" cmpd="sng" algn="ctr">
                      <a:solidFill>
                        <a:schemeClr val="tx1"/>
                      </a:solidFill>
                      <a:prstDash val="sysDot"/>
                      <a:round/>
                      <a:headEnd type="none" w="med" len="med"/>
                      <a:tailEnd type="none" w="med" len="med"/>
                    </a:lnL>
                    <a:lnT w="12700" cap="flat" cmpd="sng" algn="ctr">
                      <a:solidFill>
                        <a:schemeClr val="tx1"/>
                      </a:solidFill>
                      <a:prstDash val="sysDot"/>
                      <a:round/>
                      <a:headEnd type="none" w="med" len="med"/>
                      <a:tailEnd type="none" w="med" len="med"/>
                    </a:lnT>
                    <a:solidFill>
                      <a:schemeClr val="accent6">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a:txBody>
                    <a:bodyPr/>
                    <a:lstStyle/>
                    <a:p>
                      <a:pPr algn="r"/>
                      <a:r>
                        <a:rPr kumimoji="1" lang="en-US" altLang="ja-JP" sz="1100" b="1" u="sng" dirty="0">
                          <a:solidFill>
                            <a:srgbClr val="0070C0"/>
                          </a:solidFill>
                          <a:latin typeface="+mn-ea"/>
                          <a:ea typeface="+mn-ea"/>
                        </a:rPr>
                        <a:t>1,515</a:t>
                      </a:r>
                      <a:r>
                        <a:rPr kumimoji="1" lang="ja-JP" altLang="en-US" sz="1100" b="1" u="sng" dirty="0">
                          <a:solidFill>
                            <a:srgbClr val="0070C0"/>
                          </a:solidFill>
                          <a:latin typeface="+mn-ea"/>
                          <a:ea typeface="+mn-ea"/>
                        </a:rPr>
                        <a:t>点</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843</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440</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1,395</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783</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410</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1,285</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733</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390</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1,015</a:t>
                      </a:r>
                    </a:p>
                    <a:p>
                      <a:pPr marL="0" marR="0" lvl="0" indent="0" algn="r" defTabSz="99057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590</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330</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6"/>
                  </a:ext>
                </a:extLst>
              </a:tr>
              <a:tr h="457200">
                <a:tc>
                  <a:txBody>
                    <a:bodyPr/>
                    <a:lstStyle/>
                    <a:p>
                      <a:pPr algn="r"/>
                      <a:endParaRPr kumimoji="1" lang="ja-JP" altLang="en-US" sz="1200" b="1" dirty="0">
                        <a:latin typeface="+mn-ea"/>
                        <a:ea typeface="+mn-ea"/>
                      </a:endParaRPr>
                    </a:p>
                  </a:txBody>
                  <a:tcPr marL="36000" marR="36000">
                    <a:lnL w="12700" cap="flat" cmpd="sng" algn="ctr">
                      <a:solidFill>
                        <a:schemeClr val="tx1"/>
                      </a:solid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4">
                        <a:lumMod val="60000"/>
                        <a:lumOff val="40000"/>
                      </a:schemeClr>
                    </a:solidFill>
                  </a:tcPr>
                </a:tc>
                <a:tc gridSpan="5">
                  <a:txBody>
                    <a:bodyPr/>
                    <a:lstStyle/>
                    <a:p>
                      <a:pPr algn="r"/>
                      <a:endParaRPr kumimoji="1" lang="ja-JP" altLang="en-US" sz="1200" b="1" dirty="0">
                        <a:latin typeface="+mn-ea"/>
                        <a:ea typeface="+mn-ea"/>
                      </a:endParaRPr>
                    </a:p>
                  </a:txBody>
                  <a:tcPr marL="36000" marR="36000">
                    <a:lnL w="12700" cmpd="sng">
                      <a:noFill/>
                    </a:lnL>
                    <a:solidFill>
                      <a:schemeClr val="accent4">
                        <a:lumMod val="60000"/>
                        <a:lumOff val="4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r"/>
                      <a:r>
                        <a:rPr kumimoji="1" lang="en-US" altLang="ja-JP" sz="1200" b="1" dirty="0">
                          <a:latin typeface="+mn-ea"/>
                          <a:ea typeface="+mn-ea"/>
                        </a:rPr>
                        <a:t>1</a:t>
                      </a:r>
                      <a:r>
                        <a:rPr kumimoji="1" lang="ja-JP" altLang="en-US" sz="1200" b="1" dirty="0">
                          <a:latin typeface="+mn-ea"/>
                          <a:ea typeface="+mn-ea"/>
                        </a:rPr>
                        <a:t>人</a:t>
                      </a:r>
                    </a:p>
                  </a:txBody>
                  <a:tcPr marL="36000" marR="36000">
                    <a:lnT w="12700" cap="flat" cmpd="sng" algn="ctr">
                      <a:solidFill>
                        <a:schemeClr val="tx1"/>
                      </a:solidFill>
                      <a:prstDash val="solid"/>
                      <a:round/>
                      <a:headEnd type="none" w="med" len="med"/>
                      <a:tailEnd type="none" w="med" len="med"/>
                    </a:lnT>
                    <a:solidFill>
                      <a:schemeClr val="accent4">
                        <a:lumMod val="60000"/>
                        <a:lumOff val="40000"/>
                      </a:schemeClr>
                    </a:solidFill>
                  </a:tcPr>
                </a:tc>
                <a:tc>
                  <a:txBody>
                    <a:bodyPr/>
                    <a:lstStyle/>
                    <a:p>
                      <a:pPr algn="r"/>
                      <a:r>
                        <a:rPr kumimoji="1" lang="ja-JP" altLang="en-US" sz="1200" b="1" dirty="0">
                          <a:latin typeface="+mn-ea"/>
                          <a:ea typeface="+mn-ea"/>
                        </a:rPr>
                        <a:t>２～９人</a:t>
                      </a:r>
                    </a:p>
                  </a:txBody>
                  <a:tcPr marL="36000" marR="36000">
                    <a:solidFill>
                      <a:schemeClr val="accent4">
                        <a:lumMod val="60000"/>
                        <a:lumOff val="40000"/>
                      </a:schemeClr>
                    </a:solidFill>
                  </a:tcPr>
                </a:tc>
                <a:tc>
                  <a:txBody>
                    <a:bodyPr/>
                    <a:lstStyle/>
                    <a:p>
                      <a:pPr algn="r"/>
                      <a:r>
                        <a:rPr kumimoji="1" lang="ja-JP" altLang="en-US" sz="1200" b="1" dirty="0">
                          <a:latin typeface="+mn-ea"/>
                          <a:ea typeface="+mn-ea"/>
                        </a:rPr>
                        <a:t>１０人～</a:t>
                      </a:r>
                    </a:p>
                  </a:txBody>
                  <a:tcPr marL="36000" marR="36000">
                    <a:solidFill>
                      <a:schemeClr val="accent4">
                        <a:lumMod val="60000"/>
                        <a:lumOff val="40000"/>
                      </a:schemeClr>
                    </a:solidFill>
                  </a:tcPr>
                </a:tc>
                <a:tc>
                  <a:txBody>
                    <a:bodyPr/>
                    <a:lstStyle/>
                    <a:p>
                      <a:pPr algn="r"/>
                      <a:r>
                        <a:rPr kumimoji="1" lang="en-US" altLang="ja-JP" sz="1200" b="1" dirty="0">
                          <a:latin typeface="+mn-ea"/>
                          <a:ea typeface="+mn-ea"/>
                        </a:rPr>
                        <a:t>1</a:t>
                      </a:r>
                      <a:r>
                        <a:rPr kumimoji="1" lang="ja-JP" altLang="en-US" sz="1200" b="1" dirty="0">
                          <a:latin typeface="+mn-ea"/>
                          <a:ea typeface="+mn-ea"/>
                        </a:rPr>
                        <a:t>人</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accent4">
                        <a:lumMod val="60000"/>
                        <a:lumOff val="40000"/>
                      </a:schemeClr>
                    </a:solidFill>
                  </a:tcPr>
                </a:tc>
                <a:tc>
                  <a:txBody>
                    <a:bodyPr/>
                    <a:lstStyle/>
                    <a:p>
                      <a:pPr algn="r"/>
                      <a:r>
                        <a:rPr kumimoji="1" lang="ja-JP" altLang="en-US" sz="1200" b="1" dirty="0">
                          <a:latin typeface="+mn-ea"/>
                          <a:ea typeface="+mn-ea"/>
                        </a:rPr>
                        <a:t>２～９人</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accent4">
                        <a:lumMod val="60000"/>
                        <a:lumOff val="40000"/>
                      </a:schemeClr>
                    </a:solidFill>
                  </a:tcPr>
                </a:tc>
                <a:tc>
                  <a:txBody>
                    <a:bodyPr/>
                    <a:lstStyle/>
                    <a:p>
                      <a:pPr algn="r"/>
                      <a:r>
                        <a:rPr kumimoji="1" lang="ja-JP" altLang="en-US" sz="1200" b="1" dirty="0">
                          <a:latin typeface="+mn-ea"/>
                          <a:ea typeface="+mn-ea"/>
                        </a:rPr>
                        <a:t>１０人～</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accent4">
                        <a:lumMod val="60000"/>
                        <a:lumOff val="40000"/>
                      </a:schemeClr>
                    </a:solidFill>
                  </a:tcPr>
                </a:tc>
                <a:tc>
                  <a:txBody>
                    <a:bodyPr/>
                    <a:lstStyle/>
                    <a:p>
                      <a:pPr algn="r"/>
                      <a:r>
                        <a:rPr kumimoji="1" lang="en-US" altLang="ja-JP" sz="1200" b="1" dirty="0">
                          <a:latin typeface="+mn-ea"/>
                          <a:ea typeface="+mn-ea"/>
                        </a:rPr>
                        <a:t>1</a:t>
                      </a:r>
                      <a:r>
                        <a:rPr kumimoji="1" lang="ja-JP" altLang="en-US" sz="1200" b="1" dirty="0">
                          <a:latin typeface="+mn-ea"/>
                          <a:ea typeface="+mn-ea"/>
                        </a:rPr>
                        <a:t>人</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accent4">
                        <a:lumMod val="60000"/>
                        <a:lumOff val="40000"/>
                      </a:schemeClr>
                    </a:solidFill>
                  </a:tcPr>
                </a:tc>
                <a:tc>
                  <a:txBody>
                    <a:bodyPr/>
                    <a:lstStyle/>
                    <a:p>
                      <a:pPr algn="r"/>
                      <a:r>
                        <a:rPr kumimoji="1" lang="ja-JP" altLang="en-US" sz="1200" b="1" dirty="0">
                          <a:latin typeface="+mn-ea"/>
                          <a:ea typeface="+mn-ea"/>
                        </a:rPr>
                        <a:t>２～９人</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accent4">
                        <a:lumMod val="60000"/>
                        <a:lumOff val="40000"/>
                      </a:schemeClr>
                    </a:solidFill>
                  </a:tcPr>
                </a:tc>
                <a:tc>
                  <a:txBody>
                    <a:bodyPr/>
                    <a:lstStyle/>
                    <a:p>
                      <a:pPr algn="r"/>
                      <a:r>
                        <a:rPr kumimoji="1" lang="ja-JP" altLang="en-US" sz="1200" b="1" dirty="0">
                          <a:latin typeface="+mn-ea"/>
                          <a:ea typeface="+mn-ea"/>
                        </a:rPr>
                        <a:t>１０人～</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accent4">
                        <a:lumMod val="60000"/>
                        <a:lumOff val="40000"/>
                      </a:schemeClr>
                    </a:solidFill>
                  </a:tcPr>
                </a:tc>
                <a:tc>
                  <a:txBody>
                    <a:bodyPr/>
                    <a:lstStyle/>
                    <a:p>
                      <a:pPr algn="r"/>
                      <a:r>
                        <a:rPr kumimoji="1" lang="en-US" altLang="ja-JP" sz="1200" b="1" dirty="0">
                          <a:latin typeface="+mn-ea"/>
                          <a:ea typeface="+mn-ea"/>
                        </a:rPr>
                        <a:t>1</a:t>
                      </a:r>
                      <a:r>
                        <a:rPr kumimoji="1" lang="ja-JP" altLang="en-US" sz="1200" b="1" dirty="0">
                          <a:latin typeface="+mn-ea"/>
                          <a:ea typeface="+mn-ea"/>
                        </a:rPr>
                        <a:t>人</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accent4">
                        <a:lumMod val="60000"/>
                        <a:lumOff val="40000"/>
                      </a:schemeClr>
                    </a:solidFill>
                  </a:tcPr>
                </a:tc>
                <a:tc>
                  <a:txBody>
                    <a:bodyPr/>
                    <a:lstStyle/>
                    <a:p>
                      <a:pPr algn="r"/>
                      <a:r>
                        <a:rPr kumimoji="1" lang="ja-JP" altLang="en-US" sz="1200" b="1" dirty="0">
                          <a:latin typeface="+mn-ea"/>
                          <a:ea typeface="+mn-ea"/>
                        </a:rPr>
                        <a:t>２～９人</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accent4">
                        <a:lumMod val="60000"/>
                        <a:lumOff val="40000"/>
                      </a:schemeClr>
                    </a:solidFill>
                  </a:tcPr>
                </a:tc>
                <a:tc>
                  <a:txBody>
                    <a:bodyPr/>
                    <a:lstStyle/>
                    <a:p>
                      <a:pPr algn="r"/>
                      <a:r>
                        <a:rPr kumimoji="1" lang="ja-JP" altLang="en-US" sz="1200" b="1" dirty="0">
                          <a:latin typeface="+mn-ea"/>
                          <a:ea typeface="+mn-ea"/>
                        </a:rPr>
                        <a:t>１０人～</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accent4">
                        <a:lumMod val="60000"/>
                        <a:lumOff val="40000"/>
                      </a:schemeClr>
                    </a:solidFill>
                  </a:tcPr>
                </a:tc>
                <a:extLst>
                  <a:ext uri="{0D108BD9-81ED-4DB2-BD59-A6C34878D82A}">
                    <a16:rowId xmlns:a16="http://schemas.microsoft.com/office/drawing/2014/main" val="10007"/>
                  </a:ext>
                </a:extLst>
              </a:tr>
              <a:tr h="457200">
                <a:tc rowSpan="5">
                  <a:txBody>
                    <a:bodyPr/>
                    <a:lstStyle/>
                    <a:p>
                      <a:pPr algn="r"/>
                      <a:endParaRPr kumimoji="1" lang="ja-JP" altLang="en-US" sz="1200" b="1" dirty="0">
                        <a:latin typeface="+mn-ea"/>
                        <a:ea typeface="+mn-ea"/>
                      </a:endParaRPr>
                    </a:p>
                  </a:txBody>
                  <a:tcPr marL="36000" marR="36000">
                    <a:lnT w="12700" cmpd="sng">
                      <a:noFill/>
                    </a:lnT>
                    <a:solidFill>
                      <a:schemeClr val="accent4">
                        <a:lumMod val="60000"/>
                        <a:lumOff val="40000"/>
                      </a:schemeClr>
                    </a:solidFill>
                  </a:tcPr>
                </a:tc>
                <a:tc gridSpan="5">
                  <a:txBody>
                    <a:bodyPr/>
                    <a:lstStyle/>
                    <a:p>
                      <a:pPr algn="l"/>
                      <a:r>
                        <a:rPr kumimoji="1" lang="ja-JP" altLang="en-US" sz="1200" b="1" dirty="0">
                          <a:latin typeface="+mn-ea"/>
                          <a:ea typeface="+mn-ea"/>
                        </a:rPr>
                        <a:t>①月２回以上訪問</a:t>
                      </a:r>
                      <a:endParaRPr kumimoji="1" lang="en-US" altLang="ja-JP" sz="1200" b="1" dirty="0">
                        <a:latin typeface="+mn-ea"/>
                        <a:ea typeface="+mn-ea"/>
                      </a:endParaRPr>
                    </a:p>
                    <a:p>
                      <a:pPr algn="l"/>
                      <a:r>
                        <a:rPr kumimoji="1" lang="ja-JP" altLang="en-US" sz="1200" b="1" dirty="0">
                          <a:latin typeface="+mn-ea"/>
                          <a:ea typeface="+mn-ea"/>
                        </a:rPr>
                        <a:t>（重症患者）</a:t>
                      </a:r>
                    </a:p>
                  </a:txBody>
                  <a:tcPr marL="36000" marR="36000">
                    <a:solidFill>
                      <a:schemeClr val="accent4">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r"/>
                      <a:r>
                        <a:rPr kumimoji="1" lang="en-US" altLang="ja-JP" sz="1100" b="0" dirty="0">
                          <a:latin typeface="+mn-ea"/>
                          <a:ea typeface="+mn-ea"/>
                        </a:rPr>
                        <a:t>3,900</a:t>
                      </a:r>
                      <a:r>
                        <a:rPr kumimoji="1" lang="ja-JP" altLang="en-US" sz="1100" b="0" dirty="0">
                          <a:latin typeface="+mn-ea"/>
                          <a:ea typeface="+mn-ea"/>
                        </a:rPr>
                        <a:t>点</a:t>
                      </a:r>
                    </a:p>
                  </a:txBody>
                  <a:tcPr marL="36000" marR="36000"/>
                </a:tc>
                <a:tc>
                  <a:txBody>
                    <a:bodyPr/>
                    <a:lstStyle/>
                    <a:p>
                      <a:pPr algn="r"/>
                      <a:r>
                        <a:rPr kumimoji="1" lang="en-US" altLang="ja-JP" sz="1100" b="0" dirty="0">
                          <a:latin typeface="+mn-ea"/>
                          <a:ea typeface="+mn-ea"/>
                        </a:rPr>
                        <a:t>3,240</a:t>
                      </a:r>
                      <a:r>
                        <a:rPr kumimoji="1" lang="ja-JP" altLang="en-US" sz="1100" b="0" dirty="0">
                          <a:latin typeface="+mn-ea"/>
                          <a:ea typeface="+mn-ea"/>
                        </a:rPr>
                        <a:t>点</a:t>
                      </a:r>
                    </a:p>
                  </a:txBody>
                  <a:tcPr marL="36000" marR="36000"/>
                </a:tc>
                <a:tc>
                  <a:txBody>
                    <a:bodyPr/>
                    <a:lstStyle/>
                    <a:p>
                      <a:pPr algn="r"/>
                      <a:r>
                        <a:rPr kumimoji="1" lang="en-US" altLang="ja-JP" sz="1100" b="0" dirty="0">
                          <a:latin typeface="+mn-ea"/>
                          <a:ea typeface="+mn-ea"/>
                        </a:rPr>
                        <a:t>2,880</a:t>
                      </a:r>
                      <a:r>
                        <a:rPr kumimoji="1" lang="ja-JP" altLang="en-US" sz="1100" b="0" dirty="0">
                          <a:latin typeface="+mn-ea"/>
                          <a:ea typeface="+mn-ea"/>
                        </a:rPr>
                        <a:t>点</a:t>
                      </a:r>
                    </a:p>
                  </a:txBody>
                  <a:tcPr marL="36000" marR="36000"/>
                </a:tc>
                <a:tc>
                  <a:txBody>
                    <a:bodyPr/>
                    <a:lstStyle/>
                    <a:p>
                      <a:pPr algn="r"/>
                      <a:r>
                        <a:rPr kumimoji="1" lang="en-US" altLang="ja-JP" sz="1100" b="0" dirty="0">
                          <a:latin typeface="+mn-ea"/>
                          <a:ea typeface="+mn-ea"/>
                        </a:rPr>
                        <a:t>3,600</a:t>
                      </a:r>
                      <a:r>
                        <a:rPr kumimoji="1" lang="ja-JP" altLang="en-US" sz="1100" b="0" dirty="0">
                          <a:latin typeface="+mn-ea"/>
                          <a:ea typeface="+mn-ea"/>
                        </a:rPr>
                        <a:t>点</a:t>
                      </a:r>
                      <a:endParaRPr kumimoji="1" lang="en-US" altLang="ja-JP" sz="1100" b="0" dirty="0">
                        <a:latin typeface="+mn-ea"/>
                        <a:ea typeface="+mn-ea"/>
                      </a:endParaRPr>
                    </a:p>
                  </a:txBody>
                  <a:tcPr marL="36000" marR="36000">
                    <a:lnR w="12700" cap="flat" cmpd="sng" algn="ctr">
                      <a:solidFill>
                        <a:schemeClr val="tx1"/>
                      </a:solidFill>
                      <a:prstDash val="solid"/>
                      <a:round/>
                      <a:headEnd type="none" w="med" len="med"/>
                      <a:tailEnd type="none" w="med" len="med"/>
                    </a:lnR>
                  </a:tcPr>
                </a:tc>
                <a:tc>
                  <a:txBody>
                    <a:bodyPr/>
                    <a:lstStyle/>
                    <a:p>
                      <a:pPr algn="r"/>
                      <a:r>
                        <a:rPr kumimoji="1" lang="en-US" altLang="ja-JP" sz="1100" b="0" dirty="0">
                          <a:latin typeface="+mn-ea"/>
                          <a:ea typeface="+mn-ea"/>
                        </a:rPr>
                        <a:t>2,970</a:t>
                      </a:r>
                      <a:r>
                        <a:rPr kumimoji="1" lang="ja-JP" altLang="en-US" sz="1100" b="0" dirty="0">
                          <a:latin typeface="+mn-ea"/>
                          <a:ea typeface="+mn-ea"/>
                        </a:rPr>
                        <a:t>点</a:t>
                      </a:r>
                      <a:endParaRPr kumimoji="1" lang="en-US" altLang="ja-JP" sz="1100" b="0" dirty="0">
                        <a:latin typeface="+mn-ea"/>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algn="r"/>
                      <a:r>
                        <a:rPr kumimoji="1" lang="en-US" altLang="ja-JP" sz="1100" b="0" dirty="0">
                          <a:latin typeface="+mn-ea"/>
                          <a:ea typeface="+mn-ea"/>
                        </a:rPr>
                        <a:t>2,640</a:t>
                      </a:r>
                      <a:r>
                        <a:rPr kumimoji="1" lang="ja-JP" altLang="en-US" sz="1100" b="0" dirty="0">
                          <a:latin typeface="+mn-ea"/>
                          <a:ea typeface="+mn-ea"/>
                        </a:rPr>
                        <a:t>点</a:t>
                      </a:r>
                      <a:endParaRPr kumimoji="1" lang="en-US" altLang="ja-JP" sz="1100" b="0" dirty="0">
                        <a:latin typeface="+mn-ea"/>
                        <a:ea typeface="+mn-ea"/>
                      </a:endParaRPr>
                    </a:p>
                  </a:txBody>
                  <a:tcPr marL="36000" marR="36000">
                    <a:lnL w="12700" cap="flat" cmpd="sng" algn="ctr">
                      <a:solidFill>
                        <a:schemeClr val="tx1"/>
                      </a:solidFill>
                      <a:prstDash val="solid"/>
                      <a:round/>
                      <a:headEnd type="none" w="med" len="med"/>
                      <a:tailEnd type="none" w="med" len="med"/>
                    </a:lnL>
                  </a:tcPr>
                </a:tc>
                <a:tc>
                  <a:txBody>
                    <a:bodyPr/>
                    <a:lstStyle/>
                    <a:p>
                      <a:pPr algn="r"/>
                      <a:r>
                        <a:rPr kumimoji="1" lang="en-US" altLang="ja-JP" sz="1100" b="0" dirty="0">
                          <a:latin typeface="+mn-ea"/>
                          <a:ea typeface="+mn-ea"/>
                        </a:rPr>
                        <a:t>3,300</a:t>
                      </a:r>
                      <a:r>
                        <a:rPr kumimoji="1" lang="ja-JP" altLang="en-US" sz="1100" b="0" dirty="0">
                          <a:latin typeface="+mn-ea"/>
                          <a:ea typeface="+mn-ea"/>
                        </a:rPr>
                        <a:t>点</a:t>
                      </a:r>
                    </a:p>
                  </a:txBody>
                  <a:tcPr marL="36000" marR="36000">
                    <a:lnR w="12700" cap="flat" cmpd="sng" algn="ctr">
                      <a:solidFill>
                        <a:schemeClr val="tx1"/>
                      </a:solidFill>
                      <a:prstDash val="solid"/>
                      <a:round/>
                      <a:headEnd type="none" w="med" len="med"/>
                      <a:tailEnd type="none" w="med" len="med"/>
                    </a:lnR>
                  </a:tcPr>
                </a:tc>
                <a:tc>
                  <a:txBody>
                    <a:bodyPr/>
                    <a:lstStyle/>
                    <a:p>
                      <a:pPr algn="r"/>
                      <a:r>
                        <a:rPr kumimoji="1" lang="en-US" altLang="ja-JP" sz="1100" b="0" dirty="0">
                          <a:latin typeface="+mn-ea"/>
                          <a:ea typeface="+mn-ea"/>
                        </a:rPr>
                        <a:t>2,700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algn="r"/>
                      <a:r>
                        <a:rPr kumimoji="1" lang="en-US" altLang="ja-JP" sz="1100" b="0" dirty="0">
                          <a:latin typeface="+mn-ea"/>
                          <a:ea typeface="+mn-ea"/>
                        </a:rPr>
                        <a:t>2,400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tcPr>
                </a:tc>
                <a:tc>
                  <a:txBody>
                    <a:bodyPr/>
                    <a:lstStyle/>
                    <a:p>
                      <a:pPr algn="r"/>
                      <a:r>
                        <a:rPr kumimoji="1" lang="en-US" altLang="ja-JP" sz="1100" b="0" dirty="0">
                          <a:latin typeface="+mn-ea"/>
                          <a:ea typeface="+mn-ea"/>
                        </a:rPr>
                        <a:t>2,450</a:t>
                      </a:r>
                      <a:r>
                        <a:rPr kumimoji="1" lang="ja-JP" altLang="en-US" sz="1100" b="0" dirty="0">
                          <a:latin typeface="+mn-ea"/>
                          <a:ea typeface="+mn-ea"/>
                        </a:rPr>
                        <a:t>点</a:t>
                      </a:r>
                    </a:p>
                  </a:txBody>
                  <a:tcPr marL="36000" marR="36000">
                    <a:lnR w="12700" cap="flat" cmpd="sng" algn="ctr">
                      <a:solidFill>
                        <a:schemeClr val="tx1"/>
                      </a:solidFill>
                      <a:prstDash val="solid"/>
                      <a:round/>
                      <a:headEnd type="none" w="med" len="med"/>
                      <a:tailEnd type="none" w="med" len="med"/>
                    </a:lnR>
                  </a:tcPr>
                </a:tc>
                <a:tc>
                  <a:txBody>
                    <a:bodyPr/>
                    <a:lstStyle/>
                    <a:p>
                      <a:pPr algn="r"/>
                      <a:r>
                        <a:rPr kumimoji="1" lang="en-US" altLang="ja-JP" sz="1100" b="0" dirty="0">
                          <a:latin typeface="+mn-ea"/>
                          <a:ea typeface="+mn-ea"/>
                        </a:rPr>
                        <a:t>2,025</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algn="r"/>
                      <a:r>
                        <a:rPr kumimoji="1" lang="en-US" altLang="ja-JP" sz="1100" b="0" dirty="0">
                          <a:latin typeface="+mn-ea"/>
                          <a:ea typeface="+mn-ea"/>
                        </a:rPr>
                        <a:t>1,800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8"/>
                  </a:ext>
                </a:extLst>
              </a:tr>
              <a:tr h="457200">
                <a:tc vMerge="1">
                  <a:txBody>
                    <a:bodyPr/>
                    <a:lstStyle/>
                    <a:p>
                      <a:pPr algn="r"/>
                      <a:endParaRPr kumimoji="1" lang="ja-JP" altLang="en-US" sz="1200" b="1" dirty="0">
                        <a:latin typeface="+mn-ea"/>
                        <a:ea typeface="+mn-ea"/>
                      </a:endParaRPr>
                    </a:p>
                  </a:txBody>
                  <a:tcPr marL="84406" marR="84406"/>
                </a:tc>
                <a:tc gridSpan="5">
                  <a:txBody>
                    <a:bodyPr/>
                    <a:lstStyle/>
                    <a:p>
                      <a:pPr algn="l"/>
                      <a:r>
                        <a:rPr kumimoji="1" lang="ja-JP" altLang="en-US" sz="1200" b="1" dirty="0">
                          <a:latin typeface="+mn-ea"/>
                          <a:ea typeface="+mn-ea"/>
                        </a:rPr>
                        <a:t>②月２回以上訪問</a:t>
                      </a:r>
                    </a:p>
                  </a:txBody>
                  <a:tcPr marL="36000" marR="36000">
                    <a:lnB w="12700" cmpd="sng">
                      <a:noFill/>
                    </a:lnB>
                    <a:solidFill>
                      <a:schemeClr val="accent4">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r"/>
                      <a:r>
                        <a:rPr kumimoji="1" lang="en-US" altLang="ja-JP" sz="1100" b="0" dirty="0">
                          <a:latin typeface="+mn-ea"/>
                          <a:ea typeface="+mn-ea"/>
                        </a:rPr>
                        <a:t>3,200</a:t>
                      </a:r>
                      <a:r>
                        <a:rPr kumimoji="1" lang="ja-JP" altLang="en-US" sz="1100" b="0" dirty="0">
                          <a:latin typeface="+mn-ea"/>
                          <a:ea typeface="+mn-ea"/>
                        </a:rPr>
                        <a:t>点</a:t>
                      </a:r>
                    </a:p>
                  </a:txBody>
                  <a:tcPr marL="36000" marR="36000">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1,700</a:t>
                      </a:r>
                      <a:r>
                        <a:rPr kumimoji="1" lang="ja-JP" altLang="en-US" sz="1100" b="0" dirty="0">
                          <a:latin typeface="+mn-ea"/>
                          <a:ea typeface="+mn-ea"/>
                        </a:rPr>
                        <a:t>点</a:t>
                      </a:r>
                    </a:p>
                  </a:txBody>
                  <a:tcPr marL="36000" marR="36000">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1,200</a:t>
                      </a:r>
                      <a:r>
                        <a:rPr kumimoji="1" lang="ja-JP" altLang="en-US" sz="1100" b="0" dirty="0">
                          <a:latin typeface="+mn-ea"/>
                          <a:ea typeface="+mn-ea"/>
                        </a:rPr>
                        <a:t>点</a:t>
                      </a:r>
                    </a:p>
                  </a:txBody>
                  <a:tcPr marL="36000" marR="36000">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2,900</a:t>
                      </a:r>
                      <a:r>
                        <a:rPr kumimoji="1" lang="ja-JP" altLang="en-US" sz="1100" b="0" dirty="0">
                          <a:latin typeface="+mn-ea"/>
                          <a:ea typeface="+mn-ea"/>
                        </a:rPr>
                        <a:t>点</a:t>
                      </a:r>
                      <a:endParaRPr kumimoji="1" lang="en-US" altLang="ja-JP" sz="1100" b="0" dirty="0">
                        <a:latin typeface="+mn-ea"/>
                        <a:ea typeface="+mn-ea"/>
                      </a:endParaRPr>
                    </a:p>
                  </a:txBody>
                  <a:tcPr marL="36000" marR="36000">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1,550</a:t>
                      </a:r>
                      <a:r>
                        <a:rPr kumimoji="1" lang="ja-JP" altLang="en-US" sz="1100" b="0" dirty="0">
                          <a:latin typeface="+mn-ea"/>
                          <a:ea typeface="+mn-ea"/>
                        </a:rPr>
                        <a:t>点</a:t>
                      </a:r>
                      <a:endParaRPr kumimoji="1" lang="en-US" altLang="ja-JP" sz="1100" b="0" dirty="0">
                        <a:latin typeface="+mn-ea"/>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1,100</a:t>
                      </a:r>
                      <a:r>
                        <a:rPr kumimoji="1" lang="ja-JP" altLang="en-US" sz="1100" b="0" dirty="0">
                          <a:latin typeface="+mn-ea"/>
                          <a:ea typeface="+mn-ea"/>
                        </a:rPr>
                        <a:t>点</a:t>
                      </a:r>
                      <a:endParaRPr kumimoji="1" lang="en-US" altLang="ja-JP" sz="1100" b="0" dirty="0">
                        <a:latin typeface="+mn-ea"/>
                        <a:ea typeface="+mn-ea"/>
                      </a:endParaRPr>
                    </a:p>
                  </a:txBody>
                  <a:tcPr marL="36000" marR="36000">
                    <a:lnL w="12700" cap="flat" cmpd="sng" algn="ctr">
                      <a:solidFill>
                        <a:schemeClr val="tx1"/>
                      </a:solidFill>
                      <a:prstDash val="solid"/>
                      <a:round/>
                      <a:headEnd type="none" w="med" len="med"/>
                      <a:tailEnd type="none" w="med" len="med"/>
                    </a:lnL>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2,600</a:t>
                      </a:r>
                      <a:r>
                        <a:rPr kumimoji="1" lang="ja-JP" altLang="en-US" sz="1100" b="0" dirty="0">
                          <a:latin typeface="+mn-ea"/>
                          <a:ea typeface="+mn-ea"/>
                        </a:rPr>
                        <a:t>点</a:t>
                      </a:r>
                    </a:p>
                  </a:txBody>
                  <a:tcPr marL="36000" marR="36000">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1,400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1,000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1,950</a:t>
                      </a:r>
                      <a:r>
                        <a:rPr kumimoji="1" lang="ja-JP" altLang="en-US" sz="1100" b="0" dirty="0">
                          <a:latin typeface="+mn-ea"/>
                          <a:ea typeface="+mn-ea"/>
                        </a:rPr>
                        <a:t>点</a:t>
                      </a:r>
                    </a:p>
                  </a:txBody>
                  <a:tcPr marL="36000" marR="36000">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1,025</a:t>
                      </a:r>
                    </a:p>
                    <a:p>
                      <a:pPr algn="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750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B w="12700" cap="flat" cmpd="sng" algn="ctr">
                      <a:solidFill>
                        <a:schemeClr val="tx1"/>
                      </a:solidFill>
                      <a:prstDash val="sysDot"/>
                      <a:round/>
                      <a:headEnd type="none" w="med" len="med"/>
                      <a:tailEnd type="none" w="med" len="med"/>
                    </a:lnB>
                  </a:tcPr>
                </a:tc>
                <a:extLst>
                  <a:ext uri="{0D108BD9-81ED-4DB2-BD59-A6C34878D82A}">
                    <a16:rowId xmlns:a16="http://schemas.microsoft.com/office/drawing/2014/main" val="10009"/>
                  </a:ext>
                </a:extLst>
              </a:tr>
              <a:tr h="457200">
                <a:tc vMerge="1">
                  <a:txBody>
                    <a:bodyPr/>
                    <a:lstStyle/>
                    <a:p>
                      <a:endParaRPr kumimoji="1" lang="ja-JP" altLang="en-US"/>
                    </a:p>
                  </a:txBody>
                  <a:tcPr/>
                </a:tc>
                <a:tc gridSpan="3">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endParaRPr kumimoji="1" lang="ja-JP" altLang="en-US" sz="1200" b="1" dirty="0">
                        <a:latin typeface="+mn-ea"/>
                        <a:ea typeface="+mn-ea"/>
                      </a:endParaRPr>
                    </a:p>
                  </a:txBody>
                  <a:tcPr marL="36000" marR="36000">
                    <a:lnR w="12700" cap="flat" cmpd="sng" algn="ctr">
                      <a:solidFill>
                        <a:schemeClr val="tx1"/>
                      </a:solidFill>
                      <a:prstDash val="sysDot"/>
                      <a:round/>
                      <a:headEnd type="none" w="med" len="med"/>
                      <a:tailEnd type="none" w="med" len="med"/>
                    </a:lnR>
                    <a:lnT w="12700" cmpd="sng">
                      <a:noFill/>
                    </a:lnT>
                    <a:solidFill>
                      <a:schemeClr val="accent4">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gridSpan="2">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b="1" u="sng" dirty="0">
                          <a:solidFill>
                            <a:srgbClr val="0070C0"/>
                          </a:solidFill>
                          <a:latin typeface="+mn-ea"/>
                          <a:ea typeface="+mn-ea"/>
                        </a:rPr>
                        <a:t>③（うち１回は</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情報通信機器を用いた診療</a:t>
                      </a:r>
                      <a:r>
                        <a:rPr kumimoji="1" lang="ja-JP" altLang="en-US" sz="1200" b="1" u="sng" dirty="0">
                          <a:solidFill>
                            <a:srgbClr val="0070C0"/>
                          </a:solidFill>
                          <a:latin typeface="+mn-ea"/>
                          <a:ea typeface="+mn-ea"/>
                        </a:rPr>
                        <a:t>）</a:t>
                      </a:r>
                    </a:p>
                  </a:txBody>
                  <a:tcPr marL="36000" marR="36000">
                    <a:lnL w="12700" cap="flat" cmpd="sng" algn="ctr">
                      <a:solidFill>
                        <a:schemeClr val="tx1"/>
                      </a:solidFill>
                      <a:prstDash val="sysDot"/>
                      <a:round/>
                      <a:headEnd type="none" w="med" len="med"/>
                      <a:tailEnd type="none" w="med" len="med"/>
                    </a:lnL>
                    <a:lnT w="12700" cap="flat" cmpd="sng" algn="ctr">
                      <a:noFill/>
                      <a:prstDash val="sysDot"/>
                      <a:round/>
                      <a:headEnd type="none" w="med" len="med"/>
                      <a:tailEnd type="none" w="med" len="med"/>
                    </a:lnT>
                    <a:solidFill>
                      <a:schemeClr val="accent6">
                        <a:lumMod val="20000"/>
                        <a:lumOff val="80000"/>
                      </a:schemeClr>
                    </a:solidFill>
                  </a:tcPr>
                </a:tc>
                <a:tc hMerge="1">
                  <a:txBody>
                    <a:bodyPr/>
                    <a:lstStyle/>
                    <a:p>
                      <a:endParaRPr kumimoji="1" lang="ja-JP" altLang="en-US"/>
                    </a:p>
                  </a:txBody>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2,249</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1,265</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880</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2,069</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1,175</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820</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1,909</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1,105</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780</a:t>
                      </a:r>
                    </a:p>
                    <a:p>
                      <a:pPr marL="0" marR="0" lvl="0" indent="0" algn="r" defTabSz="99057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1,549</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910</a:t>
                      </a:r>
                    </a:p>
                    <a:p>
                      <a:pPr marL="0" marR="0" lvl="0" indent="0" algn="r" defTabSz="99057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660</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solidFill>
                      <a:schemeClr val="accent6">
                        <a:lumMod val="20000"/>
                        <a:lumOff val="80000"/>
                      </a:schemeClr>
                    </a:solidFill>
                  </a:tcPr>
                </a:tc>
                <a:extLst>
                  <a:ext uri="{0D108BD9-81ED-4DB2-BD59-A6C34878D82A}">
                    <a16:rowId xmlns:a16="http://schemas.microsoft.com/office/drawing/2014/main" val="2604319030"/>
                  </a:ext>
                </a:extLst>
              </a:tr>
              <a:tr h="457200">
                <a:tc vMerge="1">
                  <a:txBody>
                    <a:bodyPr/>
                    <a:lstStyle/>
                    <a:p>
                      <a:endParaRPr kumimoji="1" lang="ja-JP" altLang="en-US"/>
                    </a:p>
                  </a:txBody>
                  <a:tcPr/>
                </a:tc>
                <a:tc gridSpan="5">
                  <a:txBody>
                    <a:bodyPr/>
                    <a:lstStyle/>
                    <a:p>
                      <a:pPr algn="l"/>
                      <a:r>
                        <a:rPr kumimoji="1" lang="ja-JP" altLang="en-US" sz="1200" b="1" dirty="0">
                          <a:latin typeface="+mn-ea"/>
                          <a:ea typeface="+mn-ea"/>
                        </a:rPr>
                        <a:t>④月１回訪問</a:t>
                      </a:r>
                    </a:p>
                  </a:txBody>
                  <a:tcPr marL="36000" marR="36000">
                    <a:lnB w="12700" cmpd="sng">
                      <a:noFill/>
                    </a:lnB>
                    <a:solidFill>
                      <a:schemeClr val="accent4">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r"/>
                      <a:r>
                        <a:rPr kumimoji="1" lang="en-US" altLang="ja-JP" sz="1100" b="0" dirty="0">
                          <a:latin typeface="+mn-ea"/>
                          <a:ea typeface="+mn-ea"/>
                        </a:rPr>
                        <a:t>1,980</a:t>
                      </a:r>
                      <a:r>
                        <a:rPr kumimoji="1" lang="ja-JP" altLang="en-US" sz="1100" b="0" dirty="0">
                          <a:latin typeface="+mn-ea"/>
                          <a:ea typeface="+mn-ea"/>
                        </a:rPr>
                        <a:t>点</a:t>
                      </a:r>
                    </a:p>
                  </a:txBody>
                  <a:tcPr marL="36000" marR="36000">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1,080</a:t>
                      </a:r>
                      <a:r>
                        <a:rPr kumimoji="1" lang="ja-JP" altLang="en-US" sz="1100" b="0" dirty="0">
                          <a:latin typeface="+mn-ea"/>
                          <a:ea typeface="+mn-ea"/>
                        </a:rPr>
                        <a:t>点</a:t>
                      </a:r>
                    </a:p>
                  </a:txBody>
                  <a:tcPr marL="36000" marR="36000">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780</a:t>
                      </a:r>
                      <a:r>
                        <a:rPr kumimoji="1" lang="ja-JP" altLang="en-US" sz="1100" b="0" dirty="0">
                          <a:latin typeface="+mn-ea"/>
                          <a:ea typeface="+mn-ea"/>
                        </a:rPr>
                        <a:t>点</a:t>
                      </a:r>
                    </a:p>
                  </a:txBody>
                  <a:tcPr marL="36000" marR="36000">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1,800</a:t>
                      </a:r>
                      <a:r>
                        <a:rPr kumimoji="1" lang="ja-JP" altLang="en-US" sz="1100" b="0" dirty="0">
                          <a:latin typeface="+mn-ea"/>
                          <a:ea typeface="+mn-ea"/>
                        </a:rPr>
                        <a:t>点</a:t>
                      </a:r>
                      <a:endParaRPr kumimoji="1" lang="en-US" altLang="ja-JP" sz="1100" b="0" dirty="0">
                        <a:latin typeface="+mn-ea"/>
                        <a:ea typeface="+mn-ea"/>
                      </a:endParaRPr>
                    </a:p>
                  </a:txBody>
                  <a:tcPr marL="36000" marR="36000">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990</a:t>
                      </a:r>
                      <a:r>
                        <a:rPr kumimoji="1" lang="ja-JP" altLang="en-US" sz="1100" b="0" dirty="0">
                          <a:latin typeface="+mn-ea"/>
                          <a:ea typeface="+mn-ea"/>
                        </a:rPr>
                        <a:t>点</a:t>
                      </a:r>
                      <a:endParaRPr kumimoji="1" lang="en-US" altLang="ja-JP" sz="1100" b="0" dirty="0">
                        <a:latin typeface="+mn-ea"/>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720</a:t>
                      </a:r>
                      <a:r>
                        <a:rPr kumimoji="1" lang="ja-JP" altLang="en-US" sz="1100" b="0" dirty="0">
                          <a:latin typeface="+mn-ea"/>
                          <a:ea typeface="+mn-ea"/>
                        </a:rPr>
                        <a:t>点</a:t>
                      </a:r>
                      <a:endParaRPr kumimoji="1" lang="en-US" altLang="ja-JP" sz="1100" b="0" dirty="0">
                        <a:latin typeface="+mn-ea"/>
                        <a:ea typeface="+mn-ea"/>
                      </a:endParaRPr>
                    </a:p>
                  </a:txBody>
                  <a:tcPr marL="36000" marR="36000">
                    <a:lnL w="12700" cap="flat" cmpd="sng" algn="ctr">
                      <a:solidFill>
                        <a:schemeClr val="tx1"/>
                      </a:solidFill>
                      <a:prstDash val="solid"/>
                      <a:round/>
                      <a:headEnd type="none" w="med" len="med"/>
                      <a:tailEnd type="none" w="med" len="med"/>
                    </a:lnL>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1,640</a:t>
                      </a:r>
                      <a:r>
                        <a:rPr kumimoji="1" lang="ja-JP" altLang="en-US" sz="1100" b="0" dirty="0">
                          <a:latin typeface="+mn-ea"/>
                          <a:ea typeface="+mn-ea"/>
                        </a:rPr>
                        <a:t>点</a:t>
                      </a:r>
                    </a:p>
                  </a:txBody>
                  <a:tcPr marL="36000" marR="36000">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920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680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1,280</a:t>
                      </a:r>
                      <a:r>
                        <a:rPr kumimoji="1" lang="ja-JP" altLang="en-US" sz="1100" b="0" dirty="0">
                          <a:latin typeface="+mn-ea"/>
                          <a:ea typeface="+mn-ea"/>
                        </a:rPr>
                        <a:t>点</a:t>
                      </a:r>
                    </a:p>
                  </a:txBody>
                  <a:tcPr marL="36000" marR="36000">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725</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pPr algn="r"/>
                      <a:r>
                        <a:rPr kumimoji="1" lang="en-US" altLang="ja-JP" sz="1100" b="0" dirty="0">
                          <a:latin typeface="+mn-ea"/>
                          <a:ea typeface="+mn-ea"/>
                        </a:rPr>
                        <a:t>560</a:t>
                      </a:r>
                      <a:r>
                        <a:rPr kumimoji="1" lang="ja-JP" altLang="en-US" sz="1100" b="0" dirty="0">
                          <a:latin typeface="+mn-ea"/>
                          <a:ea typeface="+mn-ea"/>
                        </a:rPr>
                        <a:t>点</a:t>
                      </a:r>
                    </a:p>
                  </a:txBody>
                  <a:tcPr marL="36000" marR="36000">
                    <a:lnL w="12700" cap="flat" cmpd="sng" algn="ctr">
                      <a:solidFill>
                        <a:schemeClr val="tx1"/>
                      </a:solidFill>
                      <a:prstDash val="solid"/>
                      <a:round/>
                      <a:headEnd type="none" w="med" len="med"/>
                      <a:tailEnd type="none" w="med" len="med"/>
                    </a:lnL>
                    <a:lnB w="12700" cap="flat" cmpd="sng" algn="ctr">
                      <a:solidFill>
                        <a:schemeClr val="tx1"/>
                      </a:solidFill>
                      <a:prstDash val="sysDot"/>
                      <a:round/>
                      <a:headEnd type="none" w="med" len="med"/>
                      <a:tailEnd type="none" w="med" len="med"/>
                    </a:lnB>
                  </a:tcPr>
                </a:tc>
                <a:extLst>
                  <a:ext uri="{0D108BD9-81ED-4DB2-BD59-A6C34878D82A}">
                    <a16:rowId xmlns:a16="http://schemas.microsoft.com/office/drawing/2014/main" val="1582953585"/>
                  </a:ext>
                </a:extLst>
              </a:tr>
              <a:tr h="457200">
                <a:tc vMerge="1">
                  <a:txBody>
                    <a:bodyPr/>
                    <a:lstStyle/>
                    <a:p>
                      <a:pPr algn="r"/>
                      <a:endParaRPr kumimoji="1" lang="ja-JP" altLang="en-US" sz="1200" b="1" dirty="0">
                        <a:latin typeface="+mn-ea"/>
                        <a:ea typeface="+mn-ea"/>
                      </a:endParaRPr>
                    </a:p>
                  </a:txBody>
                  <a:tcPr marL="84406" marR="84406"/>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endParaRPr kumimoji="1" lang="ja-JP" altLang="en-US" sz="1200" b="1" dirty="0">
                        <a:latin typeface="+mn-ea"/>
                        <a:ea typeface="+mn-ea"/>
                      </a:endParaRPr>
                    </a:p>
                  </a:txBody>
                  <a:tcPr marL="36000" marR="36000">
                    <a:lnR w="12700" cap="flat" cmpd="sng" algn="ctr">
                      <a:solidFill>
                        <a:schemeClr val="tx1"/>
                      </a:solidFill>
                      <a:prstDash val="sysDot"/>
                      <a:round/>
                      <a:headEnd type="none" w="med" len="med"/>
                      <a:tailEnd type="none" w="med" len="med"/>
                    </a:lnR>
                    <a:lnT w="12700" cmpd="sng">
                      <a:noFill/>
                    </a:lnT>
                    <a:solidFill>
                      <a:schemeClr val="accent4">
                        <a:lumMod val="20000"/>
                        <a:lumOff val="80000"/>
                      </a:schemeClr>
                    </a:solidFill>
                  </a:tcPr>
                </a:tc>
                <a:tc gridSpan="4">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b="1" u="sng" dirty="0">
                          <a:solidFill>
                            <a:srgbClr val="0070C0"/>
                          </a:solidFill>
                          <a:latin typeface="+mn-ea"/>
                          <a:ea typeface="+mn-ea"/>
                        </a:rPr>
                        <a:t>⑤（うち２月目は</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情報通信機器を用いた診療</a:t>
                      </a:r>
                      <a:r>
                        <a:rPr kumimoji="1" lang="ja-JP" altLang="en-US" sz="1200" b="1" u="sng" dirty="0">
                          <a:solidFill>
                            <a:srgbClr val="0070C0"/>
                          </a:solidFill>
                          <a:latin typeface="+mn-ea"/>
                          <a:ea typeface="+mn-ea"/>
                        </a:rPr>
                        <a:t>）</a:t>
                      </a:r>
                    </a:p>
                  </a:txBody>
                  <a:tcPr marL="36000" marR="36000">
                    <a:lnL w="12700" cap="flat" cmpd="sng" algn="ctr">
                      <a:solidFill>
                        <a:schemeClr val="tx1"/>
                      </a:solidFill>
                      <a:prstDash val="sysDot"/>
                      <a:round/>
                      <a:headEnd type="none" w="med" len="med"/>
                      <a:tailEnd type="none" w="med" len="med"/>
                    </a:lnL>
                    <a:lnT w="12700" cap="flat" cmpd="sng" algn="ctr">
                      <a:noFill/>
                      <a:prstDash val="sysDot"/>
                      <a:round/>
                      <a:headEnd type="none" w="med" len="med"/>
                      <a:tailEnd type="none" w="med" len="med"/>
                    </a:lnT>
                    <a:solidFill>
                      <a:schemeClr val="accent6">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1,125</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a:ln>
                            <a:noFill/>
                          </a:ln>
                          <a:solidFill>
                            <a:srgbClr val="0070C0"/>
                          </a:solidFill>
                          <a:effectLst/>
                          <a:uLnTx/>
                          <a:uFillTx/>
                          <a:latin typeface="+mn-ea"/>
                          <a:ea typeface="+mn-ea"/>
                          <a:cs typeface="+mn-cs"/>
                        </a:rPr>
                        <a:t>633</a:t>
                      </a:r>
                      <a:r>
                        <a:rPr kumimoji="1" lang="ja-JP" altLang="en-US" sz="1100" b="1" i="0" u="sng" strike="noStrike" kern="1200" cap="none" spc="0" normalizeH="0" baseline="0" noProof="0">
                          <a:ln>
                            <a:noFill/>
                          </a:ln>
                          <a:solidFill>
                            <a:srgbClr val="0070C0"/>
                          </a:solidFill>
                          <a:effectLst/>
                          <a:uLnTx/>
                          <a:uFillTx/>
                          <a:latin typeface="+mn-ea"/>
                          <a:ea typeface="+mn-ea"/>
                          <a:cs typeface="+mn-cs"/>
                        </a:rPr>
                        <a:t>点</a:t>
                      </a:r>
                      <a:endParaRPr kumimoji="1" lang="ja-JP" altLang="en-US" sz="1100" b="1" i="0" u="sng" strike="noStrike" kern="1200" cap="none" spc="0" normalizeH="0" baseline="0" noProof="0" dirty="0">
                        <a:ln>
                          <a:noFill/>
                        </a:ln>
                        <a:solidFill>
                          <a:srgbClr val="0070C0"/>
                        </a:solidFill>
                        <a:effectLst/>
                        <a:uLnTx/>
                        <a:uFillTx/>
                        <a:latin typeface="+mn-ea"/>
                        <a:ea typeface="+mn-ea"/>
                        <a:cs typeface="+mn-cs"/>
                      </a:endParaRPr>
                    </a:p>
                  </a:txBody>
                  <a:tcPr marL="36000" marR="36000">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440</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1,035</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588</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410</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955</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553</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390</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775</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455</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solidFill>
                      <a:schemeClr val="accent6">
                        <a:lumMod val="20000"/>
                        <a:lumOff val="80000"/>
                      </a:schemeClr>
                    </a:solidFill>
                  </a:tcPr>
                </a:tc>
                <a:tc>
                  <a:txBody>
                    <a:bodyPr/>
                    <a:lstStyle/>
                    <a:p>
                      <a:pPr marL="0" marR="0" lvl="0" indent="0" algn="r" defTabSz="99057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mn-ea"/>
                          <a:ea typeface="+mn-ea"/>
                          <a:cs typeface="+mn-cs"/>
                        </a:rPr>
                        <a:t>330</a:t>
                      </a:r>
                      <a:r>
                        <a:rPr kumimoji="1" lang="ja-JP" altLang="en-US" sz="1100" b="1" i="0" u="sng" strike="noStrike" kern="1200" cap="none" spc="0" normalizeH="0" baseline="0" noProof="0" dirty="0">
                          <a:ln>
                            <a:noFill/>
                          </a:ln>
                          <a:solidFill>
                            <a:srgbClr val="0070C0"/>
                          </a:solidFill>
                          <a:effectLst/>
                          <a:uLnTx/>
                          <a:uFillTx/>
                          <a:latin typeface="+mn-ea"/>
                          <a:ea typeface="+mn-ea"/>
                          <a:cs typeface="+mn-cs"/>
                        </a:rPr>
                        <a:t>点</a:t>
                      </a: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solidFill>
                      <a:schemeClr val="accent6">
                        <a:lumMod val="20000"/>
                        <a:lumOff val="80000"/>
                      </a:schemeClr>
                    </a:solidFill>
                  </a:tcPr>
                </a:tc>
                <a:extLst>
                  <a:ext uri="{0D108BD9-81ED-4DB2-BD59-A6C34878D82A}">
                    <a16:rowId xmlns:a16="http://schemas.microsoft.com/office/drawing/2014/main" val="10010"/>
                  </a:ext>
                </a:extLst>
              </a:tr>
            </a:tbl>
          </a:graphicData>
        </a:graphic>
      </p:graphicFrame>
      <p:sp>
        <p:nvSpPr>
          <p:cNvPr id="4" name="テキスト ボックス 3"/>
          <p:cNvSpPr txBox="1"/>
          <p:nvPr/>
        </p:nvSpPr>
        <p:spPr>
          <a:xfrm>
            <a:off x="88024" y="1494632"/>
            <a:ext cx="430887" cy="2687087"/>
          </a:xfrm>
          <a:prstGeom prst="rect">
            <a:avLst/>
          </a:prstGeom>
          <a:noFill/>
        </p:spPr>
        <p:txBody>
          <a:bodyPr vert="eaVert"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メイリオ"/>
                <a:ea typeface="メイリオ"/>
                <a:cs typeface="+mn-cs"/>
              </a:rPr>
              <a:t>在宅時医学総合管理料</a:t>
            </a:r>
          </a:p>
        </p:txBody>
      </p:sp>
      <p:sp>
        <p:nvSpPr>
          <p:cNvPr id="6" name="テキスト ボックス 5"/>
          <p:cNvSpPr txBox="1"/>
          <p:nvPr/>
        </p:nvSpPr>
        <p:spPr>
          <a:xfrm>
            <a:off x="75832" y="4086632"/>
            <a:ext cx="430887" cy="3338296"/>
          </a:xfrm>
          <a:prstGeom prst="rect">
            <a:avLst/>
          </a:prstGeom>
          <a:noFill/>
        </p:spPr>
        <p:txBody>
          <a:bodyPr vert="eaVert"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10" normalizeH="0" baseline="0" noProof="0" dirty="0">
                <a:ln>
                  <a:noFill/>
                </a:ln>
                <a:solidFill>
                  <a:prstClr val="black"/>
                </a:solidFill>
                <a:effectLst/>
                <a:uLnTx/>
                <a:uFillTx/>
                <a:latin typeface="メイリオ"/>
                <a:ea typeface="メイリオ"/>
                <a:cs typeface="+mn-cs"/>
              </a:rPr>
              <a:t>施設入居時等医学総合管理料</a:t>
            </a:r>
          </a:p>
        </p:txBody>
      </p:sp>
      <p:sp>
        <p:nvSpPr>
          <p:cNvPr id="15" name="テキスト ボックス 14"/>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４．情報通信機器を用いた診療に係る評価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 name="タイトル 1"/>
          <p:cNvSpPr txBox="1">
            <a:spLocks/>
          </p:cNvSpPr>
          <p:nvPr/>
        </p:nvSpPr>
        <p:spPr>
          <a:xfrm>
            <a:off x="0" y="244603"/>
            <a:ext cx="9906000" cy="457200"/>
          </a:xfrm>
          <a:prstGeom prst="rect">
            <a:avLst/>
          </a:prstGeom>
          <a:solidFill>
            <a:srgbClr val="FFCE9E"/>
          </a:solidFill>
        </p:spPr>
        <p:txBody>
          <a:bodyPr anchor="ctr">
            <a:noAutofit/>
          </a:bodyPr>
          <a:lstStyle>
            <a:lvl1pPr algn="ctr" defTabSz="990570" rtl="0" eaLnBrk="1" latinLnBrk="0" hangingPunct="1">
              <a:spcBef>
                <a:spcPct val="0"/>
              </a:spcBef>
              <a:buNone/>
              <a:defRPr kumimoji="1" sz="3600" kern="1200">
                <a:solidFill>
                  <a:schemeClr val="tx1"/>
                </a:solidFill>
                <a:latin typeface="+mj-lt"/>
                <a:ea typeface="+mj-ea"/>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Verdana"/>
                <a:ea typeface="メイリオ"/>
                <a:cs typeface="+mj-cs"/>
              </a:rPr>
              <a:t>（３）情報通信機器を用いた在宅管理に係る評価について</a:t>
            </a:r>
          </a:p>
        </p:txBody>
      </p:sp>
      <p:sp>
        <p:nvSpPr>
          <p:cNvPr id="10"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Tree>
    <p:extLst>
      <p:ext uri="{BB962C8B-B14F-4D97-AF65-F5344CB8AC3E}">
        <p14:creationId xmlns:p14="http://schemas.microsoft.com/office/powerpoint/2010/main" val="149141520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88119" y="1018800"/>
            <a:ext cx="9529762" cy="548659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 name="正方形/長方形 15"/>
          <p:cNvSpPr/>
          <p:nvPr/>
        </p:nvSpPr>
        <p:spPr>
          <a:xfrm>
            <a:off x="298800" y="840526"/>
            <a:ext cx="6815984"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情報通信機器を用いた在宅管理に係る算定要件の見直し</a:t>
            </a: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４．情報通信機器を用いた診療に係る評価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5" name="正方形/長方形 84"/>
          <p:cNvSpPr/>
          <p:nvPr/>
        </p:nvSpPr>
        <p:spPr>
          <a:xfrm>
            <a:off x="188119" y="1018800"/>
            <a:ext cx="9529762" cy="5397254"/>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在宅時医学総合管理料の訪問による対面診療と情報通信機器を用いた診療を組み合わせて実施した場合の評価における要件</a:t>
            </a:r>
            <a:r>
              <a:rPr kumimoji="1" lang="ja-JP" altLang="en-US"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について、情報通信機器を用いた診療の見直しにあわせて、以下</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の見直しを行う。</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・事前の対面診療の期間を３月とされていたところ、廃止する。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・複数の医師がチームで診療を行う場合について、要件を見直す。</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正方形/長方形 20">
            <a:extLst>
              <a:ext uri="{FF2B5EF4-FFF2-40B4-BE49-F238E27FC236}">
                <a16:creationId xmlns:a16="http://schemas.microsoft.com/office/drawing/2014/main" id="{EF6A7D9E-2BD6-4CE3-962F-F4700233870E}"/>
              </a:ext>
            </a:extLst>
          </p:cNvPr>
          <p:cNvSpPr/>
          <p:nvPr/>
        </p:nvSpPr>
        <p:spPr>
          <a:xfrm>
            <a:off x="5036948" y="2602473"/>
            <a:ext cx="4598090" cy="225540"/>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2" name="正方形/長方形 21">
            <a:extLst>
              <a:ext uri="{FF2B5EF4-FFF2-40B4-BE49-F238E27FC236}">
                <a16:creationId xmlns:a16="http://schemas.microsoft.com/office/drawing/2014/main" id="{B6CB4935-F89C-4A5A-944C-F18C7B75BCD0}"/>
              </a:ext>
            </a:extLst>
          </p:cNvPr>
          <p:cNvSpPr/>
          <p:nvPr/>
        </p:nvSpPr>
        <p:spPr>
          <a:xfrm>
            <a:off x="5022172" y="2902200"/>
            <a:ext cx="4598090" cy="3570778"/>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在宅時医学総合管理料</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（削除）</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エ　情報通信機器を用いた診療による計画的な療養上の医学管理を行う医師は、在宅時医学総合管理料又は施設入居時等医学総合管理料を算定する際に診療を行う医師と同一のものに限る。ただし、在宅診療を行う医師が、</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同一の保険医療機関に所属するチームで診療を行っている場合</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って、あらかじめ診療を行う医師について在宅診療計画に記載し、複数医師が診療を行うことについて患者の同意を得ている場合に限り、事前の対面診療を行っていない医師が情報通信機器を用いた診療による医学管理を行っても差し支えない。</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 name="右矢印 89">
            <a:extLst>
              <a:ext uri="{FF2B5EF4-FFF2-40B4-BE49-F238E27FC236}">
                <a16:creationId xmlns:a16="http://schemas.microsoft.com/office/drawing/2014/main" id="{233F671A-625D-4644-87CC-B6A065798BB4}"/>
              </a:ext>
            </a:extLst>
          </p:cNvPr>
          <p:cNvSpPr/>
          <p:nvPr/>
        </p:nvSpPr>
        <p:spPr>
          <a:xfrm>
            <a:off x="4579259" y="3860001"/>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a:extLst>
              <a:ext uri="{FF2B5EF4-FFF2-40B4-BE49-F238E27FC236}">
                <a16:creationId xmlns:a16="http://schemas.microsoft.com/office/drawing/2014/main" id="{C1D37722-7EB4-4292-92BC-72FB6371E661}"/>
              </a:ext>
            </a:extLst>
          </p:cNvPr>
          <p:cNvSpPr/>
          <p:nvPr/>
        </p:nvSpPr>
        <p:spPr>
          <a:xfrm>
            <a:off x="405419" y="2625154"/>
            <a:ext cx="4173839" cy="239216"/>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5" name="正方形/長方形 24">
            <a:extLst>
              <a:ext uri="{FF2B5EF4-FFF2-40B4-BE49-F238E27FC236}">
                <a16:creationId xmlns:a16="http://schemas.microsoft.com/office/drawing/2014/main" id="{ED800A7E-2965-4AD9-934B-D84D65E435A5}"/>
              </a:ext>
            </a:extLst>
          </p:cNvPr>
          <p:cNvSpPr/>
          <p:nvPr/>
        </p:nvSpPr>
        <p:spPr>
          <a:xfrm>
            <a:off x="405420" y="2902200"/>
            <a:ext cx="4173839" cy="3420000"/>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在宅時医学総合管理料</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オンライン在宅管理料が算定可能な患者は、在宅時医学総合管理料の算定対象となる患者であって、在宅時医学総合管理料を初めて算定した月から３月以上経過し、かつオンライン診療を実施しようとする月の直近３月の間、オンライン診療を行う医師と同一の医師により、毎月訪問診療を行っているものに限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カ　オンライン診察による計画的な療養上の医学管理を行う医師は、在宅時医学総合管理料を算定する際に診療を行う医師と同一のものに限る。ただし、在宅診療を行う医師が、同一の保険医療機関に所属する５人以下のチームで診療を行っている場合であって、あらかじめ診療を行う医師について在宅診療計画に記載し、複数医師が診療を行うことについて患者の同意を得ている場合に限り、事前の対面診療を行っていない医師がオンライン診療による医学管理を行っても差し支えない。</a:t>
            </a:r>
          </a:p>
        </p:txBody>
      </p:sp>
      <p:sp>
        <p:nvSpPr>
          <p:cNvPr id="17"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
        <p:nvSpPr>
          <p:cNvPr id="3" name="正方形/長方形 2"/>
          <p:cNvSpPr/>
          <p:nvPr/>
        </p:nvSpPr>
        <p:spPr>
          <a:xfrm>
            <a:off x="5161365" y="6260855"/>
            <a:ext cx="4358886" cy="253916"/>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施設入居時等医学総合管理料、精神科オンライン在宅管理料も同様</a:t>
            </a:r>
            <a:endParaRPr kumimoji="1" lang="ja-JP" altLang="en-US" sz="1050" b="0" i="0" u="none" strike="noStrike" kern="1200" cap="none" spc="0" normalizeH="0" baseline="0" noProof="0" dirty="0">
              <a:ln>
                <a:noFill/>
              </a:ln>
              <a:solidFill>
                <a:prstClr val="black"/>
              </a:solidFill>
              <a:effectLst/>
              <a:uLnTx/>
              <a:uFillTx/>
              <a:latin typeface="Verdana"/>
              <a:ea typeface="メイリオ"/>
              <a:cs typeface="+mn-cs"/>
            </a:endParaRPr>
          </a:p>
        </p:txBody>
      </p:sp>
      <p:sp>
        <p:nvSpPr>
          <p:cNvPr id="18" name="タイトル 1">
            <a:extLst>
              <a:ext uri="{FF2B5EF4-FFF2-40B4-BE49-F238E27FC236}">
                <a16:creationId xmlns:a16="http://schemas.microsoft.com/office/drawing/2014/main" id="{F25D4EDD-F3F6-4628-B2CA-9302ED11AF1D}"/>
              </a:ext>
            </a:extLst>
          </p:cNvPr>
          <p:cNvSpPr txBox="1">
            <a:spLocks/>
          </p:cNvSpPr>
          <p:nvPr/>
        </p:nvSpPr>
        <p:spPr>
          <a:xfrm>
            <a:off x="0" y="230298"/>
            <a:ext cx="9906000" cy="457200"/>
          </a:xfrm>
          <a:prstGeom prst="rect">
            <a:avLst/>
          </a:prstGeom>
          <a:solidFill>
            <a:srgbClr val="FFCE9E"/>
          </a:solidFill>
        </p:spPr>
        <p:txBody>
          <a:bodyPr anchor="ctr">
            <a:noAutofit/>
          </a:bodyPr>
          <a:lstStyle>
            <a:lvl1pPr algn="ctr" defTabSz="990570" rtl="0" eaLnBrk="1" latinLnBrk="0" hangingPunct="1">
              <a:spcBef>
                <a:spcPct val="0"/>
              </a:spcBef>
              <a:buNone/>
              <a:defRPr kumimoji="1" sz="3600" kern="1200">
                <a:solidFill>
                  <a:schemeClr val="tx1"/>
                </a:solidFill>
                <a:latin typeface="+mj-lt"/>
                <a:ea typeface="+mj-ea"/>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Verdana"/>
                <a:ea typeface="メイリオ"/>
                <a:cs typeface="+mj-cs"/>
              </a:rPr>
              <a:t>（３）情報通信機器を用いた在宅管理に係る評価について</a:t>
            </a:r>
          </a:p>
        </p:txBody>
      </p:sp>
    </p:spTree>
    <p:extLst>
      <p:ext uri="{BB962C8B-B14F-4D97-AF65-F5344CB8AC3E}">
        <p14:creationId xmlns:p14="http://schemas.microsoft.com/office/powerpoint/2010/main" val="140995560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29499" y="-117851"/>
            <a:ext cx="6328833" cy="504825"/>
          </a:xfrm>
        </p:spPr>
        <p:txBody>
          <a:bodyPr>
            <a:normAutofit/>
          </a:bodyPr>
          <a:lstStyle/>
          <a:p>
            <a:pPr algn="l" eaLnBrk="1" hangingPunct="1">
              <a:defRPr/>
            </a:pPr>
            <a:r>
              <a:rPr lang="ja-JP" altLang="en-US" sz="2000" dirty="0">
                <a:ea typeface="HG創英角ｺﾞｼｯｸUB" pitchFamily="49" charset="-128"/>
              </a:rPr>
              <a:t>令和４年度診療報酬改定の基本方針</a:t>
            </a:r>
            <a:endParaRPr lang="ja-JP" altLang="en-US" sz="2000" dirty="0">
              <a:latin typeface="+mj-ea"/>
            </a:endParaRPr>
          </a:p>
        </p:txBody>
      </p:sp>
      <p:sp>
        <p:nvSpPr>
          <p:cNvPr id="178179" name="Rectangle 4"/>
          <p:cNvSpPr>
            <a:spLocks noChangeArrowheads="1"/>
          </p:cNvSpPr>
          <p:nvPr/>
        </p:nvSpPr>
        <p:spPr bwMode="auto">
          <a:xfrm>
            <a:off x="340537" y="425430"/>
            <a:ext cx="4180415" cy="354008"/>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２．改定の基本的視点と具体的方向性③</a:t>
            </a:r>
            <a:endParaRPr kumimoji="1" lang="en-US" altLang="ja-JP"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817894"/>
            <a:ext cx="9360827" cy="3970318"/>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1"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（１）新型コロナウイルス感染症等にも対応できる効率的・効果的で質の高い医療提供体制の構築</a:t>
            </a:r>
            <a:r>
              <a:rPr kumimoji="0" lang="en-US" altLang="ja-JP" sz="14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a:t>
            </a:r>
            <a:r>
              <a:rPr kumimoji="0" lang="ja-JP" altLang="en-US" sz="14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重点課題</a:t>
            </a:r>
            <a:r>
              <a:rPr kumimoji="0" lang="en-US" altLang="ja-JP" sz="14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具体的方向性の例</a:t>
            </a: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当面、経済的な対応が見込まれる新型コロナウイルス感染症への対応</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新型コロナウイルス感染症患者の診療について実態に応じた評価を行いつつ、外来、入院、在宅における必</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要な診療体制を確保。</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医療計画の見直しも念頭に新興感染症等に対応できる医療提供体制の構築に向けた取組</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平時からの感染症対策に係る取組が広く実施されるよう、個々の医療機関等における感染防止対策の取組や</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地域の医療機関等が連携して実施する感染症対策の取組を更に推進。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今般の新型コロナウイルス感染拡大時における経験を踏まえ、主に重症患者等を受け入れる急性期病棟等に</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ついて、感染拡大時における対応も見据えつつ平時からの体制・機能強化を推進。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医療機能や患者の状態に応じた入院医療の評価</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患者の状態に応じて適切に医療資源が投入され、地域で必要な入院医療が効率的・効果的に提供されるよう、</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医療機能や患者の状態、地域における役割分担に応じた評価を行い、医療機能の分化・強化、連携を推進。そ</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の際、質の高い効率的・効果的な医療提供体制の構築という観点からも、更なる包括払いの在り方を検討。</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外来医療の機能分化等</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外来機能報告の導入や医療資源を重点的に活用する外来の明確化を踏まえ、紹介状なしの患者に係る受診時</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定額負担制度の見直しを含め、外来機能の明確化・連携を推進。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外来医療から在宅医療への円滑な移行に当たって必要となる連携を推進。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8183" name="Rectangle 2"/>
          <p:cNvSpPr>
            <a:spLocks noChangeArrowheads="1"/>
          </p:cNvSpPr>
          <p:nvPr/>
        </p:nvSpPr>
        <p:spPr bwMode="auto">
          <a:xfrm>
            <a:off x="4385289" y="26611"/>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［令和３年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740961458"/>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993261"/>
            <a:ext cx="9529762" cy="580758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初回から情報通信機器等を用いて栄養食事指導を行った場合の評価を見直す。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779564"/>
            <a:ext cx="4521231"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外来栄養食事指導料の要件の見直し</a:t>
            </a: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４．情報通信機器を用いた診療に係る評価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8" name="正方形/長方形 87"/>
          <p:cNvSpPr/>
          <p:nvPr/>
        </p:nvSpPr>
        <p:spPr>
          <a:xfrm>
            <a:off x="3718732" y="1747608"/>
            <a:ext cx="5935436"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3714750" y="2106650"/>
            <a:ext cx="5935436" cy="4604393"/>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外来栄養食事指導料</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外来栄養食事指導料１</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（１）初回</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①対面で行った場合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260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②情報通機器等を用いた場合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235</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（２）</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回目以降</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①対面で行った場合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②情報通機器等を用いた場合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180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注４　イの</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（１）の②</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及び（２）の②については、</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入院中の患者以外の患者であって</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、別に厚生労働大臣が定めるものに対して、保険医療機関の医師の指示に基づき</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当該保険医療機関の管理栄養士</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電話又は情報通信機器によって必要な指導を行った場合</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初回の指導を行った月にあっては月２回</a:t>
            </a: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に限り、その他の月にあっては月１回</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に限り算定する。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注５　ロの（</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１）の①及び（２）の①</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については、入院中の患者以外の患者であって、別に厚生労働大臣が定めるものに対して、保険医療機関</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（診療所に限る。）</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の医師の指示に基づき当該保険医療機関以外の管理栄養士が具体的な献立等によって指導を行った場合に、初回の指導を行った月にあっては月２回に限り、その他の月にあっては月１回に限り算定する。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注６　</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ロの（１）の②及び（２）の②については、入院中の患者以外の患者であって、別に厚生労働大臣が定めるものに対して、保険医療機関（診療所に限る。）の医師の指示に基づき</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当該保険医療機関以外の管理栄養士</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電話又は情報通信機器によって必要な指導を行った場合</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初回の指導を行った月にあっては月２回</a:t>
            </a: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に限り、その他の月にあっては月１回</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に限り算定する。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0" name="右矢印 89"/>
          <p:cNvSpPr/>
          <p:nvPr/>
        </p:nvSpPr>
        <p:spPr>
          <a:xfrm>
            <a:off x="3204831" y="3626029"/>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270046" y="1743343"/>
            <a:ext cx="2863976"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262944" y="2106651"/>
            <a:ext cx="2863977" cy="4616609"/>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外来栄養食事指導料</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外来栄養食事指導料１</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（１）初回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260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（２）</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回目以降</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①対面で行った場合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②情報通機器を用いた場合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180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　外来栄養食事指導料２</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（１）初回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250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（２）</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回目以降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190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9388" marR="0" lvl="0" indent="-17938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注３　イの（２）の②については、保険医療機関の医師の指示に基づき当該保険医療機関の管理栄養士が電話又は情報通信機器等によって必要な指導を行った場合に、月１回に限り算定する。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9388" marR="0" lvl="0" indent="-17938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注４　ロについては、診療所において、入院中の患者以外の患者であって、別に厚生労働大臣が定めるものに対して、保険医療機関の医師の指示に基づき当該保険医療機関以外の管理栄養士が具体的な献立等によって指導を行った場合に、初回の指導を行った月にあっては月２回に限り、その他の月にあっては月１回に限り算定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（新設）</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1" name="正方形/長方形 10"/>
          <p:cNvSpPr/>
          <p:nvPr/>
        </p:nvSpPr>
        <p:spPr>
          <a:xfrm>
            <a:off x="6653552" y="2112094"/>
            <a:ext cx="2988469" cy="1463864"/>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　外来栄養食事指導料２</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（１）初回</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①対面で行った場合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250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②情報通機器等を用いた場合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225</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（２）</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回目以降</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①対面で行った場合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190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②情報通機器等を用いた場合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170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14" name="タイトル 1">
            <a:extLst>
              <a:ext uri="{FF2B5EF4-FFF2-40B4-BE49-F238E27FC236}">
                <a16:creationId xmlns:a16="http://schemas.microsoft.com/office/drawing/2014/main" id="{5328A1B9-6208-4999-8088-0C0E6E2E722D}"/>
              </a:ext>
            </a:extLst>
          </p:cNvPr>
          <p:cNvSpPr>
            <a:spLocks noGrp="1"/>
          </p:cNvSpPr>
          <p:nvPr>
            <p:ph type="title"/>
          </p:nvPr>
        </p:nvSpPr>
        <p:spPr>
          <a:xfrm>
            <a:off x="0" y="259182"/>
            <a:ext cx="9906000" cy="458482"/>
          </a:xfrm>
        </p:spPr>
        <p:txBody>
          <a:bodyPr>
            <a:noAutofit/>
          </a:bodyPr>
          <a:lstStyle/>
          <a:p>
            <a:r>
              <a:rPr lang="ja-JP" altLang="en-US" dirty="0">
                <a:latin typeface="メイリオ" panose="020B0604030504040204" pitchFamily="50" charset="-128"/>
                <a:ea typeface="メイリオ" panose="020B0604030504040204" pitchFamily="50" charset="-128"/>
              </a:rPr>
              <a:t>（４）情報通信機器等を用いた外来栄養食事指導の評価の見直し</a:t>
            </a:r>
            <a:endParaRPr kumimoji="1" lang="ja-JP" altLang="en-US" dirty="0">
              <a:latin typeface="メイリオ" panose="020B0604030504040204" pitchFamily="50" charset="-128"/>
              <a:ea typeface="メイリオ" panose="020B0604030504040204" pitchFamily="50" charset="-128"/>
            </a:endParaRPr>
          </a:p>
        </p:txBody>
      </p:sp>
      <p:sp>
        <p:nvSpPr>
          <p:cNvPr id="12" name="スライド番号プレースホルダー 2">
            <a:extLst>
              <a:ext uri="{FF2B5EF4-FFF2-40B4-BE49-F238E27FC236}">
                <a16:creationId xmlns:a16="http://schemas.microsoft.com/office/drawing/2014/main" id="{2E47F2C1-9D0F-4F45-9445-55D876DAFC84}"/>
              </a:ext>
            </a:extLst>
          </p:cNvPr>
          <p:cNvSpPr txBox="1">
            <a:spLocks/>
          </p:cNvSpPr>
          <p:nvPr/>
        </p:nvSpPr>
        <p:spPr>
          <a:xfrm>
            <a:off x="7545288" y="6453336"/>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250071939"/>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812540" y="1762749"/>
            <a:ext cx="8280920" cy="646331"/>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５．入院医療</a:t>
            </a:r>
          </a:p>
        </p:txBody>
      </p:sp>
      <p:sp>
        <p:nvSpPr>
          <p:cNvPr id="7" name="スライド番号プレースホルダー 2">
            <a:extLst>
              <a:ext uri="{FF2B5EF4-FFF2-40B4-BE49-F238E27FC236}">
                <a16:creationId xmlns:a16="http://schemas.microsoft.com/office/drawing/2014/main" id="{D196653D-306F-4E75-B1E5-26791F5CF483}"/>
              </a:ext>
            </a:extLst>
          </p:cNvPr>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 name="正方形/長方形 5">
            <a:extLst>
              <a:ext uri="{FF2B5EF4-FFF2-40B4-BE49-F238E27FC236}">
                <a16:creationId xmlns:a16="http://schemas.microsoft.com/office/drawing/2014/main" id="{FF65B8AA-00D3-42EA-99AC-5DB3D6910961}"/>
              </a:ext>
            </a:extLst>
          </p:cNvPr>
          <p:cNvSpPr/>
          <p:nvPr/>
        </p:nvSpPr>
        <p:spPr>
          <a:xfrm>
            <a:off x="0" y="6168"/>
            <a:ext cx="768152" cy="6851832"/>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a:extLst>
              <a:ext uri="{FF2B5EF4-FFF2-40B4-BE49-F238E27FC236}">
                <a16:creationId xmlns:a16="http://schemas.microsoft.com/office/drawing/2014/main" id="{904A248F-281F-4D11-9C67-52293A61FEAD}"/>
              </a:ext>
            </a:extLst>
          </p:cNvPr>
          <p:cNvSpPr txBox="1"/>
          <p:nvPr/>
        </p:nvSpPr>
        <p:spPr>
          <a:xfrm>
            <a:off x="2792760" y="2780928"/>
            <a:ext cx="5040560" cy="2800767"/>
          </a:xfrm>
          <a:prstGeom prst="rect">
            <a:avLst/>
          </a:prstGeom>
          <a:noFill/>
          <a:ln w="12700">
            <a:solidFill>
              <a:schemeClr val="accent5">
                <a:lumMod val="75000"/>
              </a:schemeClr>
            </a:solidFill>
            <a:prstDash val="sysDash"/>
          </a:ln>
        </p:spPr>
        <p:style>
          <a:lnRef idx="2">
            <a:schemeClr val="dk1"/>
          </a:lnRef>
          <a:fillRef idx="1">
            <a:schemeClr val="lt1"/>
          </a:fillRef>
          <a:effectRef idx="0">
            <a:schemeClr val="dk1"/>
          </a:effectRef>
          <a:fontRef idx="minor">
            <a:schemeClr val="dk1"/>
          </a:fontRef>
        </p:style>
        <p:txBody>
          <a:bodyPr wrap="square" rtlCol="0">
            <a:spAutoFit/>
          </a:bodyPr>
          <a:lstStyle/>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（１）急性期入院医療・高度急性期入院医療</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（２）</a:t>
            </a:r>
            <a:r>
              <a:rPr kumimoji="1" lang="zh-TW"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回復期入院医療</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（３）慢性期入院医療</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（４）短期滞在手術等基本料、ＤＰＣ／ＰＤＰＳ</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（５）横断的個別事項</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29472147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 name="正方形/長方形 125"/>
          <p:cNvSpPr/>
          <p:nvPr/>
        </p:nvSpPr>
        <p:spPr>
          <a:xfrm>
            <a:off x="1436706" y="2530229"/>
            <a:ext cx="6992402" cy="3890135"/>
          </a:xfrm>
          <a:prstGeom prst="rect">
            <a:avLst/>
          </a:prstGeom>
          <a:gradFill flip="none" rotWithShape="1">
            <a:gsLst>
              <a:gs pos="100000">
                <a:srgbClr val="00B0F0">
                  <a:alpha val="0"/>
                  <a:lumMod val="100000"/>
                </a:srgbClr>
              </a:gs>
              <a:gs pos="0">
                <a:schemeClr val="accent2">
                  <a:alpha val="38000"/>
                </a:schemeClr>
              </a:gs>
            </a:gsLst>
            <a:lin ang="4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08" name="角丸四角形 107"/>
          <p:cNvSpPr/>
          <p:nvPr/>
        </p:nvSpPr>
        <p:spPr>
          <a:xfrm>
            <a:off x="6210020" y="5286387"/>
            <a:ext cx="1911451" cy="1010190"/>
          </a:xfrm>
          <a:prstGeom prst="roundRect">
            <a:avLst/>
          </a:prstGeom>
          <a:gradFill>
            <a:gsLst>
              <a:gs pos="100000">
                <a:srgbClr val="0070C0">
                  <a:alpha val="37000"/>
                </a:srgbClr>
              </a:gs>
              <a:gs pos="0">
                <a:schemeClr val="bg1">
                  <a:alpha val="62000"/>
                </a:schemeClr>
              </a:gs>
            </a:gsLst>
            <a:lin ang="4200000" scaled="0"/>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9" name="正方形/長方形 8"/>
          <p:cNvSpPr/>
          <p:nvPr/>
        </p:nvSpPr>
        <p:spPr>
          <a:xfrm>
            <a:off x="187200" y="813600"/>
            <a:ext cx="9529200" cy="1600438"/>
          </a:xfrm>
          <a:prstGeom prst="rect">
            <a:avLst/>
          </a:prstGeom>
          <a:solidFill>
            <a:schemeClr val="bg1"/>
          </a:solidFill>
          <a:ln>
            <a:solidFill>
              <a:schemeClr val="tx1"/>
            </a:solidFill>
          </a:ln>
        </p:spPr>
        <p:txBody>
          <a:bodyPr wrap="square">
            <a:spAutoFit/>
          </a:bodyPr>
          <a:lstStyle/>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rPr>
              <a:t>○　入院医療の評価は、</a:t>
            </a: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endParaRP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400" b="1" i="0" u="sng"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rPr>
              <a:t>個々の患者の状態に応じて、適切に医療資源が投入され、より効果的・効率的に質の高い入院医療が提供</a:t>
            </a: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rPr>
              <a:t>されることが望ましいこと</a:t>
            </a: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endParaRP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400" b="1" i="0" u="sng"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rPr>
              <a:t>患者の状態や医療内容に応じた医療資源の投入がなされないと、非効率な医療となるおそれや、粗診粗療となるおそれ</a:t>
            </a: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rPr>
              <a:t>があること</a:t>
            </a: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rPr>
              <a:t>を踏まえ</a:t>
            </a: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400" b="1" i="0" u="sng" strike="noStrike" kern="1200" cap="none" spc="0" normalizeH="0" baseline="0" noProof="0" dirty="0">
                <a:ln>
                  <a:noFill/>
                </a:ln>
                <a:solidFill>
                  <a:prstClr val="black"/>
                </a:solidFill>
                <a:effectLst/>
                <a:uLnTx/>
                <a:uFillTx/>
                <a:latin typeface="メイリオ"/>
                <a:ea typeface="メイリオ"/>
                <a:cs typeface="+mn-cs"/>
              </a:rPr>
              <a:t>基本的な医療の評価部分</a:t>
            </a: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と</a:t>
            </a:r>
            <a:r>
              <a:rPr kumimoji="1" lang="ja-JP" altLang="en-US" sz="1400" b="1" i="0" u="sng" strike="noStrike" kern="1200" cap="none" spc="0" normalizeH="0" baseline="0" noProof="0" dirty="0">
                <a:ln>
                  <a:noFill/>
                </a:ln>
                <a:solidFill>
                  <a:prstClr val="black"/>
                </a:solidFill>
                <a:effectLst/>
                <a:uLnTx/>
                <a:uFillTx/>
                <a:latin typeface="メイリオ"/>
                <a:ea typeface="メイリオ"/>
                <a:cs typeface="+mn-cs"/>
              </a:rPr>
              <a:t>診療実績に応じた段階的な評価部分</a:t>
            </a: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との二つの評価を組み合わせた評価体系としている。</a:t>
            </a: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endParaRPr>
          </a:p>
        </p:txBody>
      </p:sp>
      <p:sp>
        <p:nvSpPr>
          <p:cNvPr id="2" name="タイトル 1"/>
          <p:cNvSpPr>
            <a:spLocks noGrp="1"/>
          </p:cNvSpPr>
          <p:nvPr>
            <p:ph type="title"/>
          </p:nvPr>
        </p:nvSpPr>
        <p:spPr>
          <a:xfrm>
            <a:off x="-1200" y="236733"/>
            <a:ext cx="9906000" cy="458482"/>
          </a:xfrm>
        </p:spPr>
        <p:txBody>
          <a:bodyPr>
            <a:noAutofit/>
          </a:bodyPr>
          <a:lstStyle/>
          <a:p>
            <a:r>
              <a:rPr lang="ja-JP" altLang="en-US" dirty="0">
                <a:latin typeface="+mn-ea"/>
                <a:ea typeface="+mn-ea"/>
              </a:rPr>
              <a:t>入院医療の評価体系と期待される機能</a:t>
            </a:r>
            <a:endParaRPr kumimoji="1" lang="ja-JP" altLang="en-US" dirty="0">
              <a:latin typeface="+mn-ea"/>
              <a:ea typeface="+mn-ea"/>
            </a:endParaRPr>
          </a:p>
        </p:txBody>
      </p:sp>
      <p:sp>
        <p:nvSpPr>
          <p:cNvPr id="71" name="テキスト ボックス 70">
            <a:extLst>
              <a:ext uri="{FF2B5EF4-FFF2-40B4-BE49-F238E27FC236}">
                <a16:creationId xmlns:a16="http://schemas.microsoft.com/office/drawing/2014/main" id="{AB567B7F-7C70-4986-B862-0DA9518A3E4E}"/>
              </a:ext>
            </a:extLst>
          </p:cNvPr>
          <p:cNvSpPr txBox="1"/>
          <p:nvPr/>
        </p:nvSpPr>
        <p:spPr>
          <a:xfrm>
            <a:off x="8502884" y="3896722"/>
            <a:ext cx="369332" cy="861774"/>
          </a:xfrm>
          <a:prstGeom prst="rect">
            <a:avLst/>
          </a:prstGeom>
          <a:noFill/>
        </p:spPr>
        <p:txBody>
          <a:bodyPr vert="eaVert"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rPr>
              <a:t>患者の状態</a:t>
            </a:r>
          </a:p>
        </p:txBody>
      </p:sp>
      <p:sp>
        <p:nvSpPr>
          <p:cNvPr id="107" name="円/楕円 7"/>
          <p:cNvSpPr/>
          <p:nvPr/>
        </p:nvSpPr>
        <p:spPr>
          <a:xfrm rot="12786015">
            <a:off x="5611849" y="3176688"/>
            <a:ext cx="2697748" cy="935329"/>
          </a:xfrm>
          <a:prstGeom prst="ellipse">
            <a:avLst/>
          </a:prstGeom>
          <a:solidFill>
            <a:schemeClr val="accent1">
              <a:lumMod val="20000"/>
              <a:lumOff val="80000"/>
            </a:schemeClr>
          </a:solid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09" name="角丸四角形 108"/>
          <p:cNvSpPr/>
          <p:nvPr/>
        </p:nvSpPr>
        <p:spPr>
          <a:xfrm>
            <a:off x="1853475" y="3053966"/>
            <a:ext cx="1944216" cy="884530"/>
          </a:xfrm>
          <a:prstGeom prst="roundRect">
            <a:avLst/>
          </a:prstGeom>
          <a:gradFill>
            <a:gsLst>
              <a:gs pos="0">
                <a:schemeClr val="accent2"/>
              </a:gs>
              <a:gs pos="100000">
                <a:schemeClr val="bg1">
                  <a:alpha val="62000"/>
                </a:schemeClr>
              </a:gs>
            </a:gsLst>
            <a:lin ang="4200000" scaled="0"/>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10" name="テキスト ボックス 109"/>
          <p:cNvSpPr txBox="1"/>
          <p:nvPr/>
        </p:nvSpPr>
        <p:spPr>
          <a:xfrm>
            <a:off x="1502146" y="5907979"/>
            <a:ext cx="1415772" cy="4616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lumMod val="65000"/>
                  </a:prstClr>
                </a:solidFill>
                <a:effectLst/>
                <a:uLnTx/>
                <a:uFillTx/>
                <a:latin typeface="メイリオ"/>
                <a:ea typeface="メイリオ"/>
                <a:cs typeface="+mn-cs"/>
              </a:rPr>
              <a:t>医療資源（高）</a:t>
            </a:r>
            <a:endParaRPr kumimoji="1" lang="en-US" altLang="ja-JP" sz="1200" b="1" i="0" u="none" strike="noStrike" kern="1200" cap="none" spc="0" normalizeH="0" baseline="0" noProof="0" dirty="0">
              <a:ln>
                <a:noFill/>
              </a:ln>
              <a:solidFill>
                <a:prstClr val="white">
                  <a:lumMod val="65000"/>
                </a:prstClr>
              </a:solidFill>
              <a:effectLst/>
              <a:uLnTx/>
              <a:uFillTx/>
              <a:latin typeface="メイリオ"/>
              <a:ea typeface="メイリオ"/>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lumMod val="65000"/>
                  </a:prstClr>
                </a:solidFill>
                <a:effectLst/>
                <a:uLnTx/>
                <a:uFillTx/>
                <a:latin typeface="メイリオ"/>
                <a:ea typeface="メイリオ"/>
                <a:cs typeface="+mn-cs"/>
              </a:rPr>
              <a:t>医療ニーズ（低）</a:t>
            </a:r>
          </a:p>
        </p:txBody>
      </p:sp>
      <p:sp>
        <p:nvSpPr>
          <p:cNvPr id="111" name="角丸四角形 110"/>
          <p:cNvSpPr/>
          <p:nvPr/>
        </p:nvSpPr>
        <p:spPr>
          <a:xfrm>
            <a:off x="3860017" y="4035771"/>
            <a:ext cx="2258151" cy="965566"/>
          </a:xfrm>
          <a:prstGeom prst="roundRect">
            <a:avLst/>
          </a:prstGeom>
          <a:gradFill>
            <a:gsLst>
              <a:gs pos="0">
                <a:schemeClr val="accent5">
                  <a:alpha val="35000"/>
                </a:schemeClr>
              </a:gs>
              <a:gs pos="100000">
                <a:schemeClr val="bg1">
                  <a:alpha val="62000"/>
                </a:schemeClr>
              </a:gs>
            </a:gsLst>
            <a:lin ang="6000000" scaled="0"/>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12" name="テキスト ボックス 111">
            <a:extLst>
              <a:ext uri="{FF2B5EF4-FFF2-40B4-BE49-F238E27FC236}">
                <a16:creationId xmlns:a16="http://schemas.microsoft.com/office/drawing/2014/main" id="{C825F3F4-17F6-48ED-BAC6-ACB3E0022C6A}"/>
              </a:ext>
            </a:extLst>
          </p:cNvPr>
          <p:cNvSpPr txBox="1"/>
          <p:nvPr/>
        </p:nvSpPr>
        <p:spPr>
          <a:xfrm>
            <a:off x="3860017" y="4129207"/>
            <a:ext cx="2308464" cy="830997"/>
          </a:xfrm>
          <a:prstGeom prst="rect">
            <a:avLst/>
          </a:prstGeom>
          <a:noFill/>
          <a:ln>
            <a:noFill/>
          </a:ln>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B050"/>
                </a:solidFill>
                <a:effectLst>
                  <a:glow rad="381000">
                    <a:prstClr val="white"/>
                  </a:glow>
                </a:effectLst>
                <a:uLnTx/>
                <a:uFillTx/>
                <a:latin typeface="メイリオ"/>
                <a:ea typeface="メイリオ"/>
                <a:cs typeface="メイリオ" panose="020B0604030504040204" pitchFamily="50" charset="-128"/>
              </a:rPr>
              <a:t>集中的なリハビリテーションの提供や自宅等への退院支援機能</a:t>
            </a:r>
          </a:p>
        </p:txBody>
      </p:sp>
      <p:sp>
        <p:nvSpPr>
          <p:cNvPr id="115" name="テキスト ボックス 114"/>
          <p:cNvSpPr txBox="1"/>
          <p:nvPr/>
        </p:nvSpPr>
        <p:spPr>
          <a:xfrm>
            <a:off x="7087112" y="2634964"/>
            <a:ext cx="1415772" cy="4616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lumMod val="65000"/>
                  </a:prstClr>
                </a:solidFill>
                <a:effectLst/>
                <a:uLnTx/>
                <a:uFillTx/>
                <a:latin typeface="メイリオ"/>
                <a:ea typeface="メイリオ"/>
                <a:cs typeface="+mn-cs"/>
              </a:rPr>
              <a:t>医療資源（低）</a:t>
            </a:r>
            <a:endParaRPr kumimoji="1" lang="en-US" altLang="ja-JP" sz="1200" b="1" i="0" u="none" strike="noStrike" kern="1200" cap="none" spc="0" normalizeH="0" baseline="0" noProof="0" dirty="0">
              <a:ln>
                <a:noFill/>
              </a:ln>
              <a:solidFill>
                <a:prstClr val="white">
                  <a:lumMod val="65000"/>
                </a:prstClr>
              </a:solidFill>
              <a:effectLst/>
              <a:uLnTx/>
              <a:uFillTx/>
              <a:latin typeface="メイリオ"/>
              <a:ea typeface="メイリオ"/>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lumMod val="65000"/>
                  </a:prstClr>
                </a:solidFill>
                <a:effectLst/>
                <a:uLnTx/>
                <a:uFillTx/>
                <a:latin typeface="メイリオ"/>
                <a:ea typeface="メイリオ"/>
                <a:cs typeface="+mn-cs"/>
              </a:rPr>
              <a:t>医療ニーズ（高）</a:t>
            </a:r>
          </a:p>
        </p:txBody>
      </p:sp>
      <p:sp>
        <p:nvSpPr>
          <p:cNvPr id="123" name="円/楕円 7"/>
          <p:cNvSpPr/>
          <p:nvPr/>
        </p:nvSpPr>
        <p:spPr>
          <a:xfrm rot="12786015">
            <a:off x="1494471" y="4976374"/>
            <a:ext cx="2697748" cy="935329"/>
          </a:xfrm>
          <a:prstGeom prst="ellipse">
            <a:avLst/>
          </a:prstGeom>
          <a:solidFill>
            <a:srgbClr val="FFF0E1"/>
          </a:solid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81" name="テキスト ボックス 80">
            <a:extLst>
              <a:ext uri="{FF2B5EF4-FFF2-40B4-BE49-F238E27FC236}">
                <a16:creationId xmlns:a16="http://schemas.microsoft.com/office/drawing/2014/main" id="{9D8BFEB8-A7E4-4B02-9016-73CF6A2A7050}"/>
              </a:ext>
            </a:extLst>
          </p:cNvPr>
          <p:cNvSpPr txBox="1"/>
          <p:nvPr/>
        </p:nvSpPr>
        <p:spPr>
          <a:xfrm>
            <a:off x="6242498" y="5435448"/>
            <a:ext cx="1911533" cy="830997"/>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1F497D"/>
                </a:solidFill>
                <a:effectLst>
                  <a:glow rad="381000">
                    <a:prstClr val="white"/>
                  </a:glow>
                </a:effectLst>
                <a:uLnTx/>
                <a:uFillTx/>
                <a:latin typeface="メイリオ"/>
                <a:ea typeface="メイリオ"/>
                <a:cs typeface="メイリオ" panose="020B0604030504040204" pitchFamily="50" charset="-128"/>
              </a:rPr>
              <a:t>長期療養を要する患者への入院医療を提供する機能</a:t>
            </a:r>
          </a:p>
        </p:txBody>
      </p:sp>
      <p:sp>
        <p:nvSpPr>
          <p:cNvPr id="80" name="テキスト ボックス 79">
            <a:extLst>
              <a:ext uri="{FF2B5EF4-FFF2-40B4-BE49-F238E27FC236}">
                <a16:creationId xmlns:a16="http://schemas.microsoft.com/office/drawing/2014/main" id="{27E3961A-EB37-4D75-9728-BBE279415AA6}"/>
              </a:ext>
            </a:extLst>
          </p:cNvPr>
          <p:cNvSpPr txBox="1"/>
          <p:nvPr/>
        </p:nvSpPr>
        <p:spPr>
          <a:xfrm>
            <a:off x="2002325" y="3231415"/>
            <a:ext cx="1728191" cy="58477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C00000"/>
                </a:solidFill>
                <a:effectLst>
                  <a:glow rad="381000">
                    <a:prstClr val="white"/>
                  </a:glow>
                </a:effectLst>
                <a:uLnTx/>
                <a:uFillTx/>
                <a:latin typeface="メイリオ"/>
                <a:ea typeface="メイリオ"/>
                <a:cs typeface="メイリオ" panose="020B0604030504040204" pitchFamily="50" charset="-128"/>
              </a:rPr>
              <a:t>急性期入院医療を提供する機能</a:t>
            </a:r>
          </a:p>
        </p:txBody>
      </p:sp>
      <p:sp>
        <p:nvSpPr>
          <p:cNvPr id="105" name="テキスト ボックス 104">
            <a:extLst>
              <a:ext uri="{FF2B5EF4-FFF2-40B4-BE49-F238E27FC236}">
                <a16:creationId xmlns:a16="http://schemas.microsoft.com/office/drawing/2014/main" id="{B3BED4D6-4954-41DA-BAA1-DD3A8F0029E5}"/>
              </a:ext>
            </a:extLst>
          </p:cNvPr>
          <p:cNvSpPr txBox="1"/>
          <p:nvPr/>
        </p:nvSpPr>
        <p:spPr>
          <a:xfrm>
            <a:off x="1270974" y="5269751"/>
            <a:ext cx="2957739" cy="461665"/>
          </a:xfrm>
          <a:prstGeom prst="rect">
            <a:avLst/>
          </a:prstGeom>
          <a:solidFill>
            <a:schemeClr val="accent3">
              <a:lumMod val="20000"/>
              <a:lumOff val="80000"/>
            </a:schemeClr>
          </a:solidFill>
          <a:ln>
            <a:noFill/>
            <a:prstDash val="dash"/>
          </a:ln>
        </p:spPr>
        <p:style>
          <a:lnRef idx="2">
            <a:schemeClr val="accent3"/>
          </a:lnRef>
          <a:fillRef idx="1">
            <a:schemeClr val="lt1"/>
          </a:fillRef>
          <a:effectRef idx="0">
            <a:schemeClr val="accent3"/>
          </a:effectRef>
          <a:fontRef idx="minor">
            <a:schemeClr val="dk1"/>
          </a:fontRef>
        </p:style>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rPr>
              <a:t>医療ニーズが低い患者に多くの医療資源を投入すると</a:t>
            </a:r>
            <a:r>
              <a:rPr kumimoji="1" lang="ja-JP" altLang="en-US" sz="1200" b="1" i="0" u="none"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rPr>
              <a:t>非効率な医療となるおそれ</a:t>
            </a:r>
          </a:p>
        </p:txBody>
      </p:sp>
      <p:sp>
        <p:nvSpPr>
          <p:cNvPr id="106" name="テキスト ボックス 105">
            <a:extLst>
              <a:ext uri="{FF2B5EF4-FFF2-40B4-BE49-F238E27FC236}">
                <a16:creationId xmlns:a16="http://schemas.microsoft.com/office/drawing/2014/main" id="{D5F540D1-49CD-427A-9FCB-F39BD7ED349F}"/>
              </a:ext>
            </a:extLst>
          </p:cNvPr>
          <p:cNvSpPr txBox="1"/>
          <p:nvPr/>
        </p:nvSpPr>
        <p:spPr>
          <a:xfrm>
            <a:off x="5143289" y="3285837"/>
            <a:ext cx="3253115" cy="461665"/>
          </a:xfrm>
          <a:prstGeom prst="rect">
            <a:avLst/>
          </a:prstGeom>
          <a:solidFill>
            <a:schemeClr val="accent6">
              <a:lumMod val="20000"/>
              <a:lumOff val="80000"/>
            </a:schemeClr>
          </a:solidFill>
          <a:ln>
            <a:noFill/>
            <a:prstDash val="dash"/>
          </a:ln>
        </p:spPr>
        <p:style>
          <a:lnRef idx="2">
            <a:schemeClr val="accent3"/>
          </a:lnRef>
          <a:fillRef idx="1">
            <a:schemeClr val="lt1"/>
          </a:fillRef>
          <a:effectRef idx="0">
            <a:schemeClr val="accent3"/>
          </a:effectRef>
          <a:fontRef idx="minor">
            <a:schemeClr val="dk1"/>
          </a:fontRef>
        </p:style>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rPr>
              <a:t>医療ニーズが高い患者に必要な医療資源が投入されないと</a:t>
            </a:r>
            <a:r>
              <a:rPr kumimoji="1" lang="ja-JP" altLang="en-US" sz="1200" b="1" i="0" u="none"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rPr>
              <a:t>粗診粗療となるおそれ</a:t>
            </a:r>
          </a:p>
        </p:txBody>
      </p:sp>
      <p:cxnSp>
        <p:nvCxnSpPr>
          <p:cNvPr id="15" name="直線矢印コネクタ 14"/>
          <p:cNvCxnSpPr/>
          <p:nvPr/>
        </p:nvCxnSpPr>
        <p:spPr>
          <a:xfrm>
            <a:off x="8452627" y="2530229"/>
            <a:ext cx="0" cy="3936031"/>
          </a:xfrm>
          <a:prstGeom prst="straightConnector1">
            <a:avLst/>
          </a:prstGeom>
          <a:ln w="349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37" name="直線矢印コネクタ 136"/>
          <p:cNvCxnSpPr/>
          <p:nvPr/>
        </p:nvCxnSpPr>
        <p:spPr>
          <a:xfrm flipH="1">
            <a:off x="1431814" y="6445930"/>
            <a:ext cx="6997294" cy="6057"/>
          </a:xfrm>
          <a:prstGeom prst="straightConnector1">
            <a:avLst/>
          </a:prstGeom>
          <a:ln w="349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38" name="テキスト ボックス 137">
            <a:extLst>
              <a:ext uri="{FF2B5EF4-FFF2-40B4-BE49-F238E27FC236}">
                <a16:creationId xmlns:a16="http://schemas.microsoft.com/office/drawing/2014/main" id="{81803D3C-6255-45CC-9AE9-A4F5A89B639B}"/>
              </a:ext>
            </a:extLst>
          </p:cNvPr>
          <p:cNvSpPr txBox="1"/>
          <p:nvPr/>
        </p:nvSpPr>
        <p:spPr>
          <a:xfrm>
            <a:off x="3389907" y="6478763"/>
            <a:ext cx="3488854" cy="461665"/>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医療資源の投入量</a:t>
            </a: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（職員配置</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医療提供等）</a:t>
            </a:r>
          </a:p>
        </p:txBody>
      </p:sp>
      <p:sp>
        <p:nvSpPr>
          <p:cNvPr id="21" name="テキスト ボックス 20">
            <a:extLst>
              <a:ext uri="{FF2B5EF4-FFF2-40B4-BE49-F238E27FC236}">
                <a16:creationId xmlns:a16="http://schemas.microsoft.com/office/drawing/2014/main" id="{611168D3-8652-46AB-AC23-87AA5DD6BEBE}"/>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71035695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正方形/長方形 105">
            <a:extLst>
              <a:ext uri="{FF2B5EF4-FFF2-40B4-BE49-F238E27FC236}">
                <a16:creationId xmlns:a16="http://schemas.microsoft.com/office/drawing/2014/main" id="{AD237DF3-5A66-4513-AAFA-BC62576A97C6}"/>
              </a:ext>
            </a:extLst>
          </p:cNvPr>
          <p:cNvSpPr/>
          <p:nvPr/>
        </p:nvSpPr>
        <p:spPr>
          <a:xfrm flipH="1">
            <a:off x="6992593" y="3692580"/>
            <a:ext cx="156663" cy="2567367"/>
          </a:xfrm>
          <a:prstGeom prst="rect">
            <a:avLst/>
          </a:prstGeom>
          <a:solidFill>
            <a:srgbClr val="DFEED6"/>
          </a:solidFill>
          <a:ln w="12700" cap="flat" cmpd="sng" algn="ctr">
            <a:solidFill>
              <a:srgbClr val="92D050"/>
            </a:solidFill>
            <a:prstDash val="dash"/>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0" cap="none" spc="0" normalizeH="0" baseline="0" noProof="0">
              <a:ln>
                <a:noFill/>
              </a:ln>
              <a:solidFill>
                <a:prstClr val="white"/>
              </a:solidFill>
              <a:effectLst/>
              <a:uLnTx/>
              <a:uFillTx/>
              <a:latin typeface="メイリオ"/>
              <a:ea typeface="メイリオ"/>
              <a:cs typeface="+mn-cs"/>
            </a:endParaRPr>
          </a:p>
        </p:txBody>
      </p:sp>
      <p:sp>
        <p:nvSpPr>
          <p:cNvPr id="31" name="正方形/長方形 30">
            <a:extLst>
              <a:ext uri="{FF2B5EF4-FFF2-40B4-BE49-F238E27FC236}">
                <a16:creationId xmlns:a16="http://schemas.microsoft.com/office/drawing/2014/main" id="{7EB355BE-1148-472D-A9A6-0D79BF2268AF}"/>
              </a:ext>
            </a:extLst>
          </p:cNvPr>
          <p:cNvSpPr/>
          <p:nvPr/>
        </p:nvSpPr>
        <p:spPr>
          <a:xfrm>
            <a:off x="1057920" y="3122904"/>
            <a:ext cx="516794" cy="65960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white"/>
              </a:solidFill>
              <a:effectLst/>
              <a:uLnTx/>
              <a:uFillTx/>
              <a:latin typeface="メイリオ"/>
              <a:ea typeface="メイリオ"/>
              <a:cs typeface="+mn-cs"/>
            </a:endParaRPr>
          </a:p>
        </p:txBody>
      </p:sp>
      <p:sp>
        <p:nvSpPr>
          <p:cNvPr id="30" name="正方形/長方形 29">
            <a:extLst>
              <a:ext uri="{FF2B5EF4-FFF2-40B4-BE49-F238E27FC236}">
                <a16:creationId xmlns:a16="http://schemas.microsoft.com/office/drawing/2014/main" id="{94D209BD-35B0-443E-945E-AE3C59AF091B}"/>
              </a:ext>
            </a:extLst>
          </p:cNvPr>
          <p:cNvSpPr/>
          <p:nvPr/>
        </p:nvSpPr>
        <p:spPr>
          <a:xfrm>
            <a:off x="829163" y="2885157"/>
            <a:ext cx="501200" cy="894527"/>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9" name="正方形/長方形 8"/>
          <p:cNvSpPr/>
          <p:nvPr/>
        </p:nvSpPr>
        <p:spPr>
          <a:xfrm>
            <a:off x="187200" y="813600"/>
            <a:ext cx="9529200" cy="523220"/>
          </a:xfrm>
          <a:prstGeom prst="rect">
            <a:avLst/>
          </a:prstGeom>
          <a:ln>
            <a:solidFill>
              <a:schemeClr val="tx1"/>
            </a:solidFill>
          </a:ln>
        </p:spPr>
        <p:txBody>
          <a:bodyPr wrap="square">
            <a:spAutoFit/>
          </a:bodyPr>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　入院医療評価体系については、</a:t>
            </a:r>
            <a:r>
              <a:rPr kumimoji="1" lang="ja-JP" altLang="en-US" sz="1400" b="1" i="0" u="sng" strike="noStrike" kern="1200" cap="none" spc="0" normalizeH="0" baseline="0" noProof="0" dirty="0">
                <a:ln>
                  <a:noFill/>
                </a:ln>
                <a:solidFill>
                  <a:prstClr val="black"/>
                </a:solidFill>
                <a:effectLst/>
                <a:uLnTx/>
                <a:uFillTx/>
                <a:latin typeface="メイリオ"/>
                <a:ea typeface="メイリオ"/>
                <a:cs typeface="+mn-cs"/>
              </a:rPr>
              <a:t>基本的な医療の評価部分</a:t>
            </a: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と</a:t>
            </a:r>
            <a:r>
              <a:rPr kumimoji="1" lang="ja-JP" altLang="en-US" sz="1400" b="1" i="0" u="sng" strike="noStrike" kern="1200" cap="none" spc="0" normalizeH="0" baseline="0" noProof="0" dirty="0">
                <a:ln>
                  <a:noFill/>
                </a:ln>
                <a:solidFill>
                  <a:prstClr val="black"/>
                </a:solidFill>
                <a:effectLst/>
                <a:uLnTx/>
                <a:uFillTx/>
                <a:latin typeface="メイリオ"/>
                <a:ea typeface="メイリオ"/>
                <a:cs typeface="+mn-cs"/>
              </a:rPr>
              <a:t>診療実績に応じた段階的な評価部分</a:t>
            </a: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との二つの評価を組み合わせた評価体系としている。</a:t>
            </a: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2" name="タイトル 1"/>
          <p:cNvSpPr>
            <a:spLocks noGrp="1"/>
          </p:cNvSpPr>
          <p:nvPr>
            <p:ph type="title"/>
          </p:nvPr>
        </p:nvSpPr>
        <p:spPr>
          <a:xfrm>
            <a:off x="0" y="248126"/>
            <a:ext cx="9906000" cy="458482"/>
          </a:xfrm>
        </p:spPr>
        <p:txBody>
          <a:bodyPr>
            <a:noAutofit/>
          </a:bodyPr>
          <a:lstStyle/>
          <a:p>
            <a:r>
              <a:rPr lang="ja-JP" altLang="en-US" dirty="0">
                <a:latin typeface="+mn-ea"/>
                <a:ea typeface="+mn-ea"/>
              </a:rPr>
              <a:t>入院医療の評価体系と期待される機能（イメージ）</a:t>
            </a:r>
            <a:endParaRPr kumimoji="1" lang="ja-JP" altLang="en-US" dirty="0">
              <a:latin typeface="+mn-ea"/>
              <a:ea typeface="+mn-ea"/>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3" name="正方形/長方形 2"/>
          <p:cNvSpPr/>
          <p:nvPr/>
        </p:nvSpPr>
        <p:spPr>
          <a:xfrm>
            <a:off x="302201" y="1482851"/>
            <a:ext cx="9185564" cy="602871"/>
          </a:xfrm>
          <a:prstGeom prst="rect">
            <a:avLst/>
          </a:prstGeom>
          <a:gradFill flip="none" rotWithShape="1">
            <a:gsLst>
              <a:gs pos="100000">
                <a:srgbClr val="00B0F0">
                  <a:alpha val="33000"/>
                </a:srgbClr>
              </a:gs>
              <a:gs pos="0">
                <a:schemeClr val="accent2">
                  <a:lumMod val="40000"/>
                  <a:lumOff val="60000"/>
                </a:schemeClr>
              </a:gs>
            </a:gsLst>
            <a:lin ang="2700000" scaled="0"/>
            <a:tileRect/>
          </a:gradFill>
          <a:ln>
            <a:noFill/>
          </a:ln>
          <a:effectLst>
            <a:reflection blurRad="6350" stA="50000" endA="300" endPos="55500" dist="1016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7" name="テキスト ボックス 16">
            <a:extLst>
              <a:ext uri="{FF2B5EF4-FFF2-40B4-BE49-F238E27FC236}">
                <a16:creationId xmlns:a16="http://schemas.microsoft.com/office/drawing/2014/main" id="{27E3961A-EB37-4D75-9728-BBE279415AA6}"/>
              </a:ext>
            </a:extLst>
          </p:cNvPr>
          <p:cNvSpPr txBox="1"/>
          <p:nvPr/>
        </p:nvSpPr>
        <p:spPr>
          <a:xfrm>
            <a:off x="302201" y="1496293"/>
            <a:ext cx="4768220" cy="360000"/>
          </a:xfrm>
          <a:prstGeom prst="rect">
            <a:avLst/>
          </a:prstGeom>
          <a:gradFill flip="none" rotWithShape="1">
            <a:gsLst>
              <a:gs pos="0">
                <a:schemeClr val="accent2">
                  <a:lumMod val="40000"/>
                  <a:lumOff val="60000"/>
                </a:schemeClr>
              </a:gs>
              <a:gs pos="69000">
                <a:schemeClr val="accent2">
                  <a:lumMod val="20000"/>
                  <a:lumOff val="80000"/>
                  <a:alpha val="54000"/>
                </a:schemeClr>
              </a:gs>
              <a:gs pos="100000">
                <a:schemeClr val="accent2">
                  <a:lumMod val="20000"/>
                  <a:lumOff val="80000"/>
                  <a:alpha val="34000"/>
                </a:schemeClr>
              </a:gs>
            </a:gsLst>
            <a:lin ang="0" scaled="1"/>
            <a:tileRect/>
          </a:gradFill>
        </p:spPr>
        <p:txBody>
          <a:bodyPr wrap="square" rtlCol="0" anchor="ctr">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C00000"/>
                </a:solidFill>
                <a:effectLst>
                  <a:glow rad="381000">
                    <a:prstClr val="white"/>
                  </a:glow>
                </a:effectLst>
                <a:uLnTx/>
                <a:uFillTx/>
                <a:latin typeface="メイリオ"/>
                <a:ea typeface="メイリオ"/>
                <a:cs typeface="メイリオ" panose="020B0604030504040204" pitchFamily="50" charset="-128"/>
              </a:rPr>
              <a:t>急性期医療</a:t>
            </a:r>
          </a:p>
        </p:txBody>
      </p:sp>
      <p:sp>
        <p:nvSpPr>
          <p:cNvPr id="18" name="テキスト ボックス 17">
            <a:extLst>
              <a:ext uri="{FF2B5EF4-FFF2-40B4-BE49-F238E27FC236}">
                <a16:creationId xmlns:a16="http://schemas.microsoft.com/office/drawing/2014/main" id="{C825F3F4-17F6-48ED-BAC6-ACB3E0022C6A}"/>
              </a:ext>
            </a:extLst>
          </p:cNvPr>
          <p:cNvSpPr txBox="1"/>
          <p:nvPr/>
        </p:nvSpPr>
        <p:spPr>
          <a:xfrm>
            <a:off x="3256598" y="1586498"/>
            <a:ext cx="3716011" cy="396000"/>
          </a:xfrm>
          <a:prstGeom prst="rect">
            <a:avLst/>
          </a:prstGeom>
          <a:gradFill flip="none" rotWithShape="1">
            <a:gsLst>
              <a:gs pos="0">
                <a:srgbClr val="E7FFF2"/>
              </a:gs>
              <a:gs pos="64000">
                <a:srgbClr val="E7FFF2">
                  <a:alpha val="55000"/>
                </a:srgbClr>
              </a:gs>
              <a:gs pos="100000">
                <a:srgbClr val="D5FFEA">
                  <a:alpha val="34000"/>
                </a:srgbClr>
              </a:gs>
            </a:gsLst>
            <a:path path="circle">
              <a:fillToRect l="50000" t="50000" r="50000" b="50000"/>
            </a:path>
            <a:tileRect/>
          </a:gradFill>
        </p:spPr>
        <p:txBody>
          <a:bodyPr wrap="square" rtlCol="0" anchor="ctr">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B050"/>
                </a:solidFill>
                <a:effectLst>
                  <a:glow rad="381000">
                    <a:prstClr val="white"/>
                  </a:glow>
                </a:effectLst>
                <a:uLnTx/>
                <a:uFillTx/>
                <a:latin typeface="メイリオ"/>
                <a:ea typeface="メイリオ"/>
                <a:cs typeface="メイリオ" panose="020B0604030504040204" pitchFamily="50" charset="-128"/>
              </a:rPr>
              <a:t>回復期医療</a:t>
            </a:r>
          </a:p>
        </p:txBody>
      </p:sp>
      <p:sp>
        <p:nvSpPr>
          <p:cNvPr id="19" name="テキスト ボックス 18">
            <a:extLst>
              <a:ext uri="{FF2B5EF4-FFF2-40B4-BE49-F238E27FC236}">
                <a16:creationId xmlns:a16="http://schemas.microsoft.com/office/drawing/2014/main" id="{9D8BFEB8-A7E4-4B02-9016-73CF6A2A7050}"/>
              </a:ext>
            </a:extLst>
          </p:cNvPr>
          <p:cNvSpPr txBox="1"/>
          <p:nvPr/>
        </p:nvSpPr>
        <p:spPr>
          <a:xfrm>
            <a:off x="6585275" y="1767642"/>
            <a:ext cx="2902490" cy="307777"/>
          </a:xfrm>
          <a:prstGeom prst="rect">
            <a:avLst/>
          </a:prstGeom>
          <a:gradFill>
            <a:gsLst>
              <a:gs pos="100000">
                <a:srgbClr val="53D2FF">
                  <a:alpha val="32549"/>
                </a:srgbClr>
              </a:gs>
              <a:gs pos="0">
                <a:srgbClr val="CDF2FF">
                  <a:alpha val="50000"/>
                </a:srgbClr>
              </a:gs>
            </a:gsLst>
            <a:lin ang="2700000" scaled="0"/>
          </a:gradFill>
        </p:spPr>
        <p:txBody>
          <a:bodyPr wrap="square" rtlCol="0" anchor="ctr">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44546A"/>
                </a:solidFill>
                <a:effectLst>
                  <a:glow rad="381000">
                    <a:prstClr val="white"/>
                  </a:glow>
                </a:effectLst>
                <a:uLnTx/>
                <a:uFillTx/>
                <a:latin typeface="メイリオ"/>
                <a:ea typeface="メイリオ"/>
                <a:cs typeface="メイリオ" panose="020B0604030504040204" pitchFamily="50" charset="-128"/>
              </a:rPr>
              <a:t>慢性期医療</a:t>
            </a:r>
          </a:p>
        </p:txBody>
      </p:sp>
      <p:sp>
        <p:nvSpPr>
          <p:cNvPr id="20" name="正方形/長方形 19">
            <a:extLst>
              <a:ext uri="{FF2B5EF4-FFF2-40B4-BE49-F238E27FC236}">
                <a16:creationId xmlns:a16="http://schemas.microsoft.com/office/drawing/2014/main" id="{ED719932-1082-4CEF-88E6-8BE4C4E7C18B}"/>
              </a:ext>
            </a:extLst>
          </p:cNvPr>
          <p:cNvSpPr/>
          <p:nvPr/>
        </p:nvSpPr>
        <p:spPr>
          <a:xfrm>
            <a:off x="607722" y="3767675"/>
            <a:ext cx="1760816" cy="252508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white"/>
              </a:solidFill>
              <a:effectLst/>
              <a:uLnTx/>
              <a:uFillTx/>
              <a:latin typeface="メイリオ"/>
              <a:ea typeface="メイリオ"/>
              <a:cs typeface="+mn-cs"/>
            </a:endParaRPr>
          </a:p>
        </p:txBody>
      </p:sp>
      <p:sp>
        <p:nvSpPr>
          <p:cNvPr id="21" name="テキスト ボックス 20">
            <a:extLst>
              <a:ext uri="{FF2B5EF4-FFF2-40B4-BE49-F238E27FC236}">
                <a16:creationId xmlns:a16="http://schemas.microsoft.com/office/drawing/2014/main" id="{157EF32E-96BE-470B-8B63-8101817D191A}"/>
              </a:ext>
            </a:extLst>
          </p:cNvPr>
          <p:cNvSpPr txBox="1"/>
          <p:nvPr/>
        </p:nvSpPr>
        <p:spPr>
          <a:xfrm>
            <a:off x="689929" y="4663505"/>
            <a:ext cx="1762030" cy="492443"/>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看護職員配置</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１０対１</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27" name="テキスト ボックス 26"/>
          <p:cNvSpPr txBox="1"/>
          <p:nvPr/>
        </p:nvSpPr>
        <p:spPr>
          <a:xfrm>
            <a:off x="1363195" y="3907925"/>
            <a:ext cx="415498" cy="3693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a:t>
            </a:r>
          </a:p>
        </p:txBody>
      </p:sp>
      <p:sp>
        <p:nvSpPr>
          <p:cNvPr id="29" name="正方形/長方形 28">
            <a:extLst>
              <a:ext uri="{FF2B5EF4-FFF2-40B4-BE49-F238E27FC236}">
                <a16:creationId xmlns:a16="http://schemas.microsoft.com/office/drawing/2014/main" id="{231E0F59-0DB4-43CB-8FB5-69BF21457EC8}"/>
              </a:ext>
            </a:extLst>
          </p:cNvPr>
          <p:cNvSpPr/>
          <p:nvPr/>
        </p:nvSpPr>
        <p:spPr>
          <a:xfrm>
            <a:off x="605848" y="2640307"/>
            <a:ext cx="435139" cy="1141471"/>
          </a:xfrm>
          <a:prstGeom prst="rect">
            <a:avLst/>
          </a:prstGeom>
          <a:solidFill>
            <a:schemeClr val="accent2">
              <a:lumMod val="40000"/>
              <a:lumOff val="60000"/>
            </a:schemeClr>
          </a:solidFill>
          <a:ln>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rPr>
              <a:t>7</a:t>
            </a: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対１</a:t>
            </a:r>
          </a:p>
        </p:txBody>
      </p:sp>
      <p:sp>
        <p:nvSpPr>
          <p:cNvPr id="33" name="正方形/長方形 32">
            <a:extLst>
              <a:ext uri="{FF2B5EF4-FFF2-40B4-BE49-F238E27FC236}">
                <a16:creationId xmlns:a16="http://schemas.microsoft.com/office/drawing/2014/main" id="{219FEDB3-5AE0-49B1-A46B-3CB6510285D4}"/>
              </a:ext>
            </a:extLst>
          </p:cNvPr>
          <p:cNvSpPr/>
          <p:nvPr/>
        </p:nvSpPr>
        <p:spPr>
          <a:xfrm>
            <a:off x="1357470" y="3290929"/>
            <a:ext cx="495869" cy="501335"/>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34" name="テキスト ボックス 33"/>
          <p:cNvSpPr txBox="1"/>
          <p:nvPr/>
        </p:nvSpPr>
        <p:spPr>
          <a:xfrm>
            <a:off x="939936" y="5137156"/>
            <a:ext cx="1536044" cy="307777"/>
          </a:xfrm>
          <a:prstGeom prst="rect">
            <a:avLst/>
          </a:prstGeom>
          <a:noFill/>
        </p:spPr>
        <p:txBody>
          <a:bodyPr wrap="square" rtlCol="0">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平均在院日数</a:t>
            </a: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40" name="正方形/長方形 39">
            <a:extLst>
              <a:ext uri="{FF2B5EF4-FFF2-40B4-BE49-F238E27FC236}">
                <a16:creationId xmlns:a16="http://schemas.microsoft.com/office/drawing/2014/main" id="{219FEDB3-5AE0-49B1-A46B-3CB6510285D4}"/>
              </a:ext>
            </a:extLst>
          </p:cNvPr>
          <p:cNvSpPr/>
          <p:nvPr/>
        </p:nvSpPr>
        <p:spPr>
          <a:xfrm>
            <a:off x="1716697" y="3536950"/>
            <a:ext cx="368344" cy="24893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41" name="正方形/長方形 40">
            <a:extLst>
              <a:ext uri="{FF2B5EF4-FFF2-40B4-BE49-F238E27FC236}">
                <a16:creationId xmlns:a16="http://schemas.microsoft.com/office/drawing/2014/main" id="{F7D4593B-E102-49A0-81BC-E6FD0241A1E9}"/>
              </a:ext>
            </a:extLst>
          </p:cNvPr>
          <p:cNvSpPr/>
          <p:nvPr/>
        </p:nvSpPr>
        <p:spPr>
          <a:xfrm>
            <a:off x="1509345" y="2700112"/>
            <a:ext cx="1534314" cy="4786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C00000"/>
                </a:solidFill>
                <a:effectLst/>
                <a:uLnTx/>
                <a:uFillTx/>
                <a:latin typeface="メイリオ"/>
                <a:ea typeface="メイリオ"/>
                <a:cs typeface="メイリオ" panose="020B0604030504040204" pitchFamily="50" charset="-128"/>
              </a:rPr>
              <a:t>急性期の患者割合</a:t>
            </a:r>
            <a:endParaRPr kumimoji="1" lang="en-US" altLang="ja-JP" sz="1200" b="0" i="0" u="none" strike="noStrike" kern="1200" cap="none" spc="0" normalizeH="0" baseline="0" noProof="0" dirty="0">
              <a:ln>
                <a:noFill/>
              </a:ln>
              <a:solidFill>
                <a:srgbClr val="C00000"/>
              </a:solidFill>
              <a:effectLst/>
              <a:uLnTx/>
              <a:uFillTx/>
              <a:latin typeface="メイリオ"/>
              <a:ea typeface="メイリオ"/>
              <a:cs typeface="メイリオ" panose="020B0604030504040204" pitchFamily="50" charset="-128"/>
            </a:endParaRPr>
          </a:p>
        </p:txBody>
      </p:sp>
      <p:sp>
        <p:nvSpPr>
          <p:cNvPr id="70" name="正方形/長方形 69">
            <a:extLst>
              <a:ext uri="{FF2B5EF4-FFF2-40B4-BE49-F238E27FC236}">
                <a16:creationId xmlns:a16="http://schemas.microsoft.com/office/drawing/2014/main" id="{AD237DF3-5A66-4513-AAFA-BC62576A97C6}"/>
              </a:ext>
            </a:extLst>
          </p:cNvPr>
          <p:cNvSpPr/>
          <p:nvPr/>
        </p:nvSpPr>
        <p:spPr>
          <a:xfrm>
            <a:off x="2998840" y="4451711"/>
            <a:ext cx="1080247" cy="1849658"/>
          </a:xfrm>
          <a:prstGeom prst="rect">
            <a:avLst/>
          </a:prstGeom>
          <a:solidFill>
            <a:schemeClr val="accent3">
              <a:lumMod val="20000"/>
              <a:lumOff val="80000"/>
            </a:schemeClr>
          </a:soli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0" cap="none" spc="0" normalizeH="0" baseline="0" noProof="0">
              <a:ln>
                <a:noFill/>
              </a:ln>
              <a:solidFill>
                <a:prstClr val="white"/>
              </a:solidFill>
              <a:effectLst/>
              <a:uLnTx/>
              <a:uFillTx/>
              <a:latin typeface="メイリオ"/>
              <a:ea typeface="メイリオ"/>
              <a:cs typeface="+mn-cs"/>
            </a:endParaRPr>
          </a:p>
        </p:txBody>
      </p:sp>
      <p:sp>
        <p:nvSpPr>
          <p:cNvPr id="74" name="正方形/長方形 73">
            <a:extLst>
              <a:ext uri="{FF2B5EF4-FFF2-40B4-BE49-F238E27FC236}">
                <a16:creationId xmlns:a16="http://schemas.microsoft.com/office/drawing/2014/main" id="{05DDCBDD-F768-47D3-93EA-99AD2C8039B4}"/>
              </a:ext>
            </a:extLst>
          </p:cNvPr>
          <p:cNvSpPr/>
          <p:nvPr/>
        </p:nvSpPr>
        <p:spPr>
          <a:xfrm>
            <a:off x="3007162" y="4018369"/>
            <a:ext cx="730845" cy="432898"/>
          </a:xfrm>
          <a:prstGeom prst="rect">
            <a:avLst/>
          </a:prstGeom>
          <a:solidFill>
            <a:schemeClr val="accent3">
              <a:lumMod val="20000"/>
              <a:lumOff val="80000"/>
            </a:schemeClr>
          </a:solidFill>
          <a:ln w="12700" cap="flat" cmpd="sng" algn="ctr">
            <a:solidFill>
              <a:schemeClr val="accent3"/>
            </a:solidFill>
            <a:prstDash val="dash"/>
            <a:miter lim="800000"/>
          </a:ln>
          <a:effectLst/>
        </p:spPr>
        <p:txBody>
          <a:bodyPr wrap="squar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メイリオ"/>
                <a:ea typeface="メイリオ"/>
                <a:cs typeface="+mn-cs"/>
              </a:rPr>
              <a:t>13</a:t>
            </a: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対１</a:t>
            </a:r>
            <a:endParaRPr kumimoji="0" lang="en-US" altLang="ja-JP" sz="120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75" name="正方形/長方形 74">
            <a:extLst>
              <a:ext uri="{FF2B5EF4-FFF2-40B4-BE49-F238E27FC236}">
                <a16:creationId xmlns:a16="http://schemas.microsoft.com/office/drawing/2014/main" id="{AD237DF3-5A66-4513-AAFA-BC62576A97C6}"/>
              </a:ext>
            </a:extLst>
          </p:cNvPr>
          <p:cNvSpPr/>
          <p:nvPr/>
        </p:nvSpPr>
        <p:spPr>
          <a:xfrm>
            <a:off x="4370735" y="3119771"/>
            <a:ext cx="1205661" cy="3181598"/>
          </a:xfrm>
          <a:prstGeom prst="rect">
            <a:avLst/>
          </a:prstGeom>
          <a:solidFill>
            <a:srgbClr val="70AD47">
              <a:lumMod val="40000"/>
              <a:lumOff val="60000"/>
            </a:srgbClr>
          </a:soli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0" cap="none" spc="0" normalizeH="0" baseline="0" noProof="0" dirty="0">
              <a:ln>
                <a:noFill/>
              </a:ln>
              <a:solidFill>
                <a:prstClr val="white"/>
              </a:solidFill>
              <a:effectLst/>
              <a:uLnTx/>
              <a:uFillTx/>
              <a:latin typeface="メイリオ"/>
              <a:ea typeface="メイリオ"/>
              <a:cs typeface="+mn-cs"/>
            </a:endParaRPr>
          </a:p>
        </p:txBody>
      </p:sp>
      <p:sp>
        <p:nvSpPr>
          <p:cNvPr id="76" name="正方形/長方形 75">
            <a:extLst>
              <a:ext uri="{FF2B5EF4-FFF2-40B4-BE49-F238E27FC236}">
                <a16:creationId xmlns:a16="http://schemas.microsoft.com/office/drawing/2014/main" id="{AD237DF3-5A66-4513-AAFA-BC62576A97C6}"/>
              </a:ext>
            </a:extLst>
          </p:cNvPr>
          <p:cNvSpPr/>
          <p:nvPr/>
        </p:nvSpPr>
        <p:spPr>
          <a:xfrm>
            <a:off x="6030695" y="3706860"/>
            <a:ext cx="918164" cy="2567367"/>
          </a:xfrm>
          <a:prstGeom prst="rect">
            <a:avLst/>
          </a:prstGeom>
          <a:solidFill>
            <a:srgbClr val="70AD47">
              <a:lumMod val="40000"/>
              <a:lumOff val="60000"/>
            </a:srgbClr>
          </a:soli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0" cap="none" spc="0" normalizeH="0" baseline="0" noProof="0">
              <a:ln>
                <a:noFill/>
              </a:ln>
              <a:solidFill>
                <a:prstClr val="white"/>
              </a:solidFill>
              <a:effectLst/>
              <a:uLnTx/>
              <a:uFillTx/>
              <a:latin typeface="メイリオ"/>
              <a:ea typeface="メイリオ"/>
              <a:cs typeface="+mn-cs"/>
            </a:endParaRPr>
          </a:p>
        </p:txBody>
      </p:sp>
      <p:sp>
        <p:nvSpPr>
          <p:cNvPr id="77" name="テキスト ボックス 76">
            <a:extLst>
              <a:ext uri="{FF2B5EF4-FFF2-40B4-BE49-F238E27FC236}">
                <a16:creationId xmlns:a16="http://schemas.microsoft.com/office/drawing/2014/main" id="{CCAD10A3-C9EA-4C96-B930-2B9E0D7FB43C}"/>
              </a:ext>
            </a:extLst>
          </p:cNvPr>
          <p:cNvSpPr txBox="1"/>
          <p:nvPr/>
        </p:nvSpPr>
        <p:spPr>
          <a:xfrm>
            <a:off x="2719119" y="4664827"/>
            <a:ext cx="1618966" cy="492443"/>
          </a:xfrm>
          <a:prstGeom prst="rect">
            <a:avLst/>
          </a:prstGeom>
          <a:noFill/>
        </p:spPr>
        <p:txBody>
          <a:bodyPr wrap="square" rtlCol="0">
            <a:spAutoFit/>
          </a:bodyPr>
          <a:lstStyle>
            <a:defPPr>
              <a:defRPr lang="ja-JP"/>
            </a:defPPr>
            <a:lvl1pPr defTabSz="685800">
              <a:defRPr sz="1200">
                <a:solidFill>
                  <a:prstClr val="black"/>
                </a:solidFill>
                <a:latin typeface="ＭＳ Ｐゴシック" panose="020B0600070205080204" pitchFamily="50" charset="-128"/>
                <a:ea typeface="ＭＳ Ｐゴシック" panose="020B0600070205080204" pitchFamily="50" charset="-128"/>
              </a:defRPr>
            </a:lvl1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看護職員配置</a:t>
            </a:r>
            <a:endParaRPr kumimoji="0" lang="en-US" altLang="ja-JP" sz="12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１５対１</a:t>
            </a: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a:t>
            </a:r>
            <a:endParaRPr kumimoji="0" lang="en-US" altLang="ja-JP" sz="120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78" name="テキスト ボックス 77"/>
          <p:cNvSpPr txBox="1"/>
          <p:nvPr/>
        </p:nvSpPr>
        <p:spPr>
          <a:xfrm>
            <a:off x="3304505" y="4437809"/>
            <a:ext cx="415498" cy="3693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a:t>
            </a:r>
          </a:p>
        </p:txBody>
      </p:sp>
      <p:sp>
        <p:nvSpPr>
          <p:cNvPr id="79" name="テキスト ボックス 78"/>
          <p:cNvSpPr txBox="1"/>
          <p:nvPr/>
        </p:nvSpPr>
        <p:spPr>
          <a:xfrm>
            <a:off x="4440744" y="6308913"/>
            <a:ext cx="901853" cy="5078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地域包括ケア病棟入院料（包括評価）</a:t>
            </a:r>
          </a:p>
        </p:txBody>
      </p:sp>
      <p:cxnSp>
        <p:nvCxnSpPr>
          <p:cNvPr id="83" name="直線コネクタ 82"/>
          <p:cNvCxnSpPr/>
          <p:nvPr/>
        </p:nvCxnSpPr>
        <p:spPr>
          <a:xfrm>
            <a:off x="2996587" y="4450642"/>
            <a:ext cx="1080000" cy="1250"/>
          </a:xfrm>
          <a:prstGeom prst="line">
            <a:avLst/>
          </a:prstGeom>
          <a:noFill/>
          <a:ln w="12700" cap="flat" cmpd="sng" algn="ctr">
            <a:solidFill>
              <a:schemeClr val="accent3"/>
            </a:solidFill>
            <a:prstDash val="dash"/>
            <a:miter lim="800000"/>
          </a:ln>
          <a:effectLst/>
        </p:spPr>
      </p:cxnSp>
      <p:sp>
        <p:nvSpPr>
          <p:cNvPr id="87" name="テキスト ボックス 86"/>
          <p:cNvSpPr txBox="1"/>
          <p:nvPr/>
        </p:nvSpPr>
        <p:spPr>
          <a:xfrm>
            <a:off x="2721242" y="5152508"/>
            <a:ext cx="1603524" cy="307777"/>
          </a:xfrm>
          <a:prstGeom prst="rect">
            <a:avLst/>
          </a:prstGeom>
          <a:noFill/>
        </p:spPr>
        <p:txBody>
          <a:bodyPr wrap="square" rtlCol="0">
            <a:spAutoFit/>
          </a:bodyPr>
          <a:lstStyle/>
          <a:p>
            <a:pPr marL="90488" marR="0" lvl="0" indent="-90488"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平均在院日数</a:t>
            </a: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88" name="テキスト ボックス 87">
            <a:extLst>
              <a:ext uri="{FF2B5EF4-FFF2-40B4-BE49-F238E27FC236}">
                <a16:creationId xmlns:a16="http://schemas.microsoft.com/office/drawing/2014/main" id="{C825F3F4-17F6-48ED-BAC6-ACB3E0022C6A}"/>
              </a:ext>
            </a:extLst>
          </p:cNvPr>
          <p:cNvSpPr txBox="1"/>
          <p:nvPr/>
        </p:nvSpPr>
        <p:spPr>
          <a:xfrm>
            <a:off x="6106531" y="5959200"/>
            <a:ext cx="976242" cy="276999"/>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DA63"/>
                </a:solidFill>
                <a:effectLst>
                  <a:glow rad="381000">
                    <a:prstClr val="white"/>
                  </a:glow>
                </a:effectLst>
                <a:uLnTx/>
                <a:uFillTx/>
                <a:latin typeface="メイリオ"/>
                <a:ea typeface="メイリオ"/>
                <a:cs typeface="メイリオ" panose="020B0604030504040204" pitchFamily="50" charset="-128"/>
              </a:rPr>
              <a:t>回復期リハ</a:t>
            </a:r>
          </a:p>
        </p:txBody>
      </p:sp>
      <p:sp>
        <p:nvSpPr>
          <p:cNvPr id="89" name="正方形/長方形 88">
            <a:extLst>
              <a:ext uri="{FF2B5EF4-FFF2-40B4-BE49-F238E27FC236}">
                <a16:creationId xmlns:a16="http://schemas.microsoft.com/office/drawing/2014/main" id="{AD237DF3-5A66-4513-AAFA-BC62576A97C6}"/>
              </a:ext>
            </a:extLst>
          </p:cNvPr>
          <p:cNvSpPr/>
          <p:nvPr/>
        </p:nvSpPr>
        <p:spPr>
          <a:xfrm>
            <a:off x="4384588" y="2384619"/>
            <a:ext cx="286190" cy="738734"/>
          </a:xfrm>
          <a:prstGeom prst="rect">
            <a:avLst/>
          </a:prstGeom>
          <a:solidFill>
            <a:srgbClr val="70AD47">
              <a:lumMod val="40000"/>
              <a:lumOff val="60000"/>
            </a:srgbClr>
          </a:soli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0" cap="none" spc="0" normalizeH="0" baseline="0" noProof="0" dirty="0">
              <a:ln>
                <a:noFill/>
              </a:ln>
              <a:solidFill>
                <a:prstClr val="white"/>
              </a:solidFill>
              <a:effectLst/>
              <a:uLnTx/>
              <a:uFillTx/>
              <a:latin typeface="メイリオ"/>
              <a:ea typeface="メイリオ"/>
              <a:cs typeface="+mn-cs"/>
            </a:endParaRPr>
          </a:p>
        </p:txBody>
      </p:sp>
      <p:sp>
        <p:nvSpPr>
          <p:cNvPr id="90" name="テキスト ボックス 89"/>
          <p:cNvSpPr txBox="1"/>
          <p:nvPr/>
        </p:nvSpPr>
        <p:spPr>
          <a:xfrm>
            <a:off x="4953000" y="2287905"/>
            <a:ext cx="820980" cy="6001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B050"/>
                </a:solidFill>
                <a:effectLst/>
                <a:uLnTx/>
                <a:uFillTx/>
                <a:latin typeface="メイリオ"/>
                <a:ea typeface="メイリオ"/>
                <a:cs typeface="+mn-cs"/>
              </a:rPr>
              <a:t>自宅等からの受入実績等</a:t>
            </a:r>
          </a:p>
        </p:txBody>
      </p:sp>
      <p:sp>
        <p:nvSpPr>
          <p:cNvPr id="92" name="正方形/長方形 91">
            <a:extLst>
              <a:ext uri="{FF2B5EF4-FFF2-40B4-BE49-F238E27FC236}">
                <a16:creationId xmlns:a16="http://schemas.microsoft.com/office/drawing/2014/main" id="{AD237DF3-5A66-4513-AAFA-BC62576A97C6}"/>
              </a:ext>
            </a:extLst>
          </p:cNvPr>
          <p:cNvSpPr/>
          <p:nvPr/>
        </p:nvSpPr>
        <p:spPr>
          <a:xfrm>
            <a:off x="6045721" y="2715434"/>
            <a:ext cx="248533" cy="761480"/>
          </a:xfrm>
          <a:prstGeom prst="rect">
            <a:avLst/>
          </a:prstGeom>
          <a:solidFill>
            <a:srgbClr val="70AD47">
              <a:lumMod val="40000"/>
              <a:lumOff val="60000"/>
            </a:srgbClr>
          </a:soli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0" cap="none" spc="0" normalizeH="0" baseline="0" noProof="0">
              <a:ln>
                <a:noFill/>
              </a:ln>
              <a:solidFill>
                <a:prstClr val="white"/>
              </a:solidFill>
              <a:effectLst/>
              <a:uLnTx/>
              <a:uFillTx/>
              <a:latin typeface="メイリオ"/>
              <a:ea typeface="メイリオ"/>
              <a:cs typeface="+mn-cs"/>
            </a:endParaRPr>
          </a:p>
        </p:txBody>
      </p:sp>
      <p:sp>
        <p:nvSpPr>
          <p:cNvPr id="93" name="テキスト ボックス 92"/>
          <p:cNvSpPr txBox="1"/>
          <p:nvPr/>
        </p:nvSpPr>
        <p:spPr>
          <a:xfrm>
            <a:off x="6513741" y="2645063"/>
            <a:ext cx="1055819" cy="6001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B050"/>
                </a:solidFill>
                <a:effectLst/>
                <a:uLnTx/>
                <a:uFillTx/>
                <a:latin typeface="メイリオ"/>
                <a:ea typeface="メイリオ"/>
                <a:cs typeface="+mn-cs"/>
              </a:rPr>
              <a:t>リハビリによる機能回復の実績等</a:t>
            </a:r>
          </a:p>
        </p:txBody>
      </p:sp>
      <p:cxnSp>
        <p:nvCxnSpPr>
          <p:cNvPr id="94" name="直線コネクタ 93"/>
          <p:cNvCxnSpPr/>
          <p:nvPr/>
        </p:nvCxnSpPr>
        <p:spPr>
          <a:xfrm flipV="1">
            <a:off x="6004048" y="3483281"/>
            <a:ext cx="590957" cy="0"/>
          </a:xfrm>
          <a:prstGeom prst="line">
            <a:avLst/>
          </a:prstGeom>
          <a:noFill/>
          <a:ln w="12700" cap="flat" cmpd="sng" algn="ctr">
            <a:solidFill>
              <a:srgbClr val="00B050"/>
            </a:solidFill>
            <a:prstDash val="dash"/>
            <a:miter lim="800000"/>
          </a:ln>
          <a:effectLst/>
        </p:spPr>
      </p:cxnSp>
      <p:sp>
        <p:nvSpPr>
          <p:cNvPr id="95" name="テキスト ボックス 94">
            <a:extLst>
              <a:ext uri="{FF2B5EF4-FFF2-40B4-BE49-F238E27FC236}">
                <a16:creationId xmlns:a16="http://schemas.microsoft.com/office/drawing/2014/main" id="{C825F3F4-17F6-48ED-BAC6-ACB3E0022C6A}"/>
              </a:ext>
            </a:extLst>
          </p:cNvPr>
          <p:cNvSpPr txBox="1"/>
          <p:nvPr/>
        </p:nvSpPr>
        <p:spPr>
          <a:xfrm>
            <a:off x="4378366" y="5964184"/>
            <a:ext cx="1162764" cy="276999"/>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DA63"/>
                </a:solidFill>
                <a:effectLst>
                  <a:glow rad="381000">
                    <a:prstClr val="white"/>
                  </a:glow>
                </a:effectLst>
                <a:uLnTx/>
                <a:uFillTx/>
                <a:latin typeface="メイリオ"/>
                <a:ea typeface="メイリオ"/>
                <a:cs typeface="メイリオ" panose="020B0604030504040204" pitchFamily="50" charset="-128"/>
              </a:rPr>
              <a:t>地域包括ケア</a:t>
            </a:r>
          </a:p>
        </p:txBody>
      </p:sp>
      <p:sp>
        <p:nvSpPr>
          <p:cNvPr id="96" name="正方形/長方形 95">
            <a:extLst>
              <a:ext uri="{FF2B5EF4-FFF2-40B4-BE49-F238E27FC236}">
                <a16:creationId xmlns:a16="http://schemas.microsoft.com/office/drawing/2014/main" id="{05DDCBDD-F768-47D3-93EA-99AD2C8039B4}"/>
              </a:ext>
            </a:extLst>
          </p:cNvPr>
          <p:cNvSpPr/>
          <p:nvPr/>
        </p:nvSpPr>
        <p:spPr>
          <a:xfrm>
            <a:off x="3001738" y="3874983"/>
            <a:ext cx="349425" cy="134001"/>
          </a:xfrm>
          <a:prstGeom prst="rect">
            <a:avLst/>
          </a:prstGeom>
          <a:solidFill>
            <a:schemeClr val="accent3">
              <a:lumMod val="20000"/>
              <a:lumOff val="80000"/>
            </a:schemeClr>
          </a:solidFill>
          <a:ln w="12700" cap="flat" cmpd="sng" algn="ctr">
            <a:noFill/>
            <a:prstDash val="dash"/>
            <a:miter lim="800000"/>
          </a:ln>
          <a:effectLst/>
        </p:spPr>
        <p:txBody>
          <a:bodyPr wrap="squar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altLang="ja-JP" sz="110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97" name="テキスト ボックス 96">
            <a:extLst>
              <a:ext uri="{FF2B5EF4-FFF2-40B4-BE49-F238E27FC236}">
                <a16:creationId xmlns:a16="http://schemas.microsoft.com/office/drawing/2014/main" id="{157EF32E-96BE-470B-8B63-8101817D191A}"/>
              </a:ext>
            </a:extLst>
          </p:cNvPr>
          <p:cNvSpPr txBox="1"/>
          <p:nvPr/>
        </p:nvSpPr>
        <p:spPr>
          <a:xfrm>
            <a:off x="4352802" y="4658644"/>
            <a:ext cx="1200395" cy="492443"/>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看護職員配置</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１３対１</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99" name="テキスト ボックス 98"/>
          <p:cNvSpPr txBox="1"/>
          <p:nvPr/>
        </p:nvSpPr>
        <p:spPr>
          <a:xfrm>
            <a:off x="547673" y="6463743"/>
            <a:ext cx="2020177"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急性期一般病棟入院料</a:t>
            </a:r>
          </a:p>
        </p:txBody>
      </p:sp>
      <p:sp>
        <p:nvSpPr>
          <p:cNvPr id="100" name="テキスト ボックス 99"/>
          <p:cNvSpPr txBox="1"/>
          <p:nvPr/>
        </p:nvSpPr>
        <p:spPr>
          <a:xfrm>
            <a:off x="2526499" y="6389946"/>
            <a:ext cx="2020177"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地域一般</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病棟入院基本料</a:t>
            </a:r>
          </a:p>
        </p:txBody>
      </p:sp>
      <p:sp>
        <p:nvSpPr>
          <p:cNvPr id="101" name="テキスト ボックス 100"/>
          <p:cNvSpPr txBox="1"/>
          <p:nvPr/>
        </p:nvSpPr>
        <p:spPr>
          <a:xfrm>
            <a:off x="5920584" y="6324946"/>
            <a:ext cx="1264208" cy="5078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回復期リハビリテーション病棟入院料（包括評価）</a:t>
            </a:r>
          </a:p>
        </p:txBody>
      </p:sp>
      <p:cxnSp>
        <p:nvCxnSpPr>
          <p:cNvPr id="102" name="直線矢印コネクタ 101"/>
          <p:cNvCxnSpPr/>
          <p:nvPr/>
        </p:nvCxnSpPr>
        <p:spPr>
          <a:xfrm>
            <a:off x="4749883" y="2369198"/>
            <a:ext cx="0" cy="271109"/>
          </a:xfrm>
          <a:prstGeom prst="straightConnector1">
            <a:avLst/>
          </a:prstGeom>
          <a:noFill/>
          <a:ln w="6350" cap="flat" cmpd="sng" algn="ctr">
            <a:solidFill>
              <a:srgbClr val="00B050"/>
            </a:solidFill>
            <a:prstDash val="solid"/>
            <a:miter lim="800000"/>
            <a:headEnd type="stealth" w="lg" len="lg"/>
            <a:tailEnd type="stealth" w="lg" len="lg"/>
          </a:ln>
          <a:effectLst/>
        </p:spPr>
      </p:cxnSp>
      <p:sp>
        <p:nvSpPr>
          <p:cNvPr id="113" name="正方形/長方形 112">
            <a:extLst>
              <a:ext uri="{FF2B5EF4-FFF2-40B4-BE49-F238E27FC236}">
                <a16:creationId xmlns:a16="http://schemas.microsoft.com/office/drawing/2014/main" id="{98C715FD-D1A8-4651-B6DE-941075F83A4D}"/>
              </a:ext>
            </a:extLst>
          </p:cNvPr>
          <p:cNvSpPr/>
          <p:nvPr/>
        </p:nvSpPr>
        <p:spPr>
          <a:xfrm>
            <a:off x="7383176" y="5025399"/>
            <a:ext cx="1308011" cy="1240601"/>
          </a:xfrm>
          <a:prstGeom prst="rect">
            <a:avLst/>
          </a:prstGeom>
          <a:solidFill>
            <a:srgbClr val="CCE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14" name="正方形/長方形 113">
            <a:extLst>
              <a:ext uri="{FF2B5EF4-FFF2-40B4-BE49-F238E27FC236}">
                <a16:creationId xmlns:a16="http://schemas.microsoft.com/office/drawing/2014/main" id="{98C715FD-D1A8-4651-B6DE-941075F83A4D}"/>
              </a:ext>
            </a:extLst>
          </p:cNvPr>
          <p:cNvSpPr/>
          <p:nvPr/>
        </p:nvSpPr>
        <p:spPr>
          <a:xfrm>
            <a:off x="8930787" y="5025434"/>
            <a:ext cx="361149" cy="1240601"/>
          </a:xfrm>
          <a:prstGeom prst="rect">
            <a:avLst/>
          </a:prstGeom>
          <a:solidFill>
            <a:srgbClr val="F6F5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16" name="正方形/長方形 115">
            <a:extLst>
              <a:ext uri="{FF2B5EF4-FFF2-40B4-BE49-F238E27FC236}">
                <a16:creationId xmlns:a16="http://schemas.microsoft.com/office/drawing/2014/main" id="{3EB45F67-53AF-4E2A-B2D2-C71DF0D315D4}"/>
              </a:ext>
            </a:extLst>
          </p:cNvPr>
          <p:cNvSpPr/>
          <p:nvPr/>
        </p:nvSpPr>
        <p:spPr>
          <a:xfrm>
            <a:off x="7388412" y="4541250"/>
            <a:ext cx="672473" cy="491621"/>
          </a:xfrm>
          <a:prstGeom prst="rect">
            <a:avLst/>
          </a:prstGeom>
          <a:solidFill>
            <a:srgbClr val="CCE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17" name="正方形/長方形 116">
            <a:extLst>
              <a:ext uri="{FF2B5EF4-FFF2-40B4-BE49-F238E27FC236}">
                <a16:creationId xmlns:a16="http://schemas.microsoft.com/office/drawing/2014/main" id="{E3E61DBA-6105-4750-8C6C-FD6C646A9733}"/>
              </a:ext>
            </a:extLst>
          </p:cNvPr>
          <p:cNvSpPr/>
          <p:nvPr/>
        </p:nvSpPr>
        <p:spPr>
          <a:xfrm>
            <a:off x="8053011" y="4799585"/>
            <a:ext cx="643414" cy="231290"/>
          </a:xfrm>
          <a:prstGeom prst="rect">
            <a:avLst/>
          </a:prstGeom>
          <a:solidFill>
            <a:srgbClr val="CCE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18" name="テキスト ボックス 117">
            <a:extLst>
              <a:ext uri="{FF2B5EF4-FFF2-40B4-BE49-F238E27FC236}">
                <a16:creationId xmlns:a16="http://schemas.microsoft.com/office/drawing/2014/main" id="{B08DEFBD-8822-4AFB-8FC1-7F9CC4A8E50D}"/>
              </a:ext>
            </a:extLst>
          </p:cNvPr>
          <p:cNvSpPr txBox="1"/>
          <p:nvPr/>
        </p:nvSpPr>
        <p:spPr>
          <a:xfrm>
            <a:off x="7291648" y="5286677"/>
            <a:ext cx="1506099" cy="492443"/>
          </a:xfrm>
          <a:prstGeom prst="rect">
            <a:avLst/>
          </a:prstGeom>
          <a:noFill/>
        </p:spPr>
        <p:txBody>
          <a:bodyPr wrap="square" rtlCol="0">
            <a:spAutoFit/>
          </a:bodyPr>
          <a:lstStyle>
            <a:defPPr>
              <a:defRPr lang="ja-JP"/>
            </a:defPPr>
            <a:lvl1pPr defTabSz="685800">
              <a:defRPr sz="1200">
                <a:solidFill>
                  <a:prstClr val="black"/>
                </a:solidFill>
                <a:latin typeface="ＭＳ Ｐゴシック" panose="020B0600070205080204" pitchFamily="50" charset="-128"/>
                <a:ea typeface="ＭＳ Ｐゴシック" panose="020B0600070205080204" pitchFamily="50" charset="-128"/>
              </a:defRPr>
            </a:lvl1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看護職員配置</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２０対１</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p:txBody>
      </p:sp>
      <p:cxnSp>
        <p:nvCxnSpPr>
          <p:cNvPr id="119" name="直線コネクタ 118"/>
          <p:cNvCxnSpPr/>
          <p:nvPr/>
        </p:nvCxnSpPr>
        <p:spPr>
          <a:xfrm>
            <a:off x="7396698" y="4787060"/>
            <a:ext cx="1296000" cy="0"/>
          </a:xfrm>
          <a:prstGeom prst="line">
            <a:avLst/>
          </a:prstGeom>
          <a:ln w="12700">
            <a:solidFill>
              <a:schemeClr val="accent1">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20" name="正方形/長方形 119">
            <a:extLst>
              <a:ext uri="{FF2B5EF4-FFF2-40B4-BE49-F238E27FC236}">
                <a16:creationId xmlns:a16="http://schemas.microsoft.com/office/drawing/2014/main" id="{735D2017-ACB3-4469-BDDE-83057791E06C}"/>
              </a:ext>
            </a:extLst>
          </p:cNvPr>
          <p:cNvSpPr/>
          <p:nvPr/>
        </p:nvSpPr>
        <p:spPr>
          <a:xfrm>
            <a:off x="7582152" y="3891376"/>
            <a:ext cx="1170005" cy="4786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44546A"/>
                </a:solidFill>
                <a:effectLst/>
                <a:uLnTx/>
                <a:uFillTx/>
                <a:latin typeface="メイリオ"/>
                <a:ea typeface="メイリオ"/>
                <a:cs typeface="メイリオ" panose="020B0604030504040204" pitchFamily="50" charset="-128"/>
              </a:rPr>
              <a:t>医療区分２・３の患者割合</a:t>
            </a:r>
          </a:p>
        </p:txBody>
      </p:sp>
      <p:sp>
        <p:nvSpPr>
          <p:cNvPr id="121" name="テキスト ボックス 120"/>
          <p:cNvSpPr txBox="1"/>
          <p:nvPr/>
        </p:nvSpPr>
        <p:spPr>
          <a:xfrm>
            <a:off x="7505140" y="4314038"/>
            <a:ext cx="502061"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rgbClr val="44546A"/>
                </a:solidFill>
                <a:effectLst/>
                <a:uLnTx/>
                <a:uFillTx/>
                <a:latin typeface="メイリオ"/>
                <a:ea typeface="メイリオ"/>
                <a:cs typeface="+mn-cs"/>
              </a:rPr>
              <a:t>80</a:t>
            </a:r>
            <a:r>
              <a:rPr kumimoji="1" lang="ja-JP" altLang="en-US" sz="1100" b="0" i="0" u="none" strike="noStrike" kern="1200" cap="none" spc="0" normalizeH="0" baseline="0" noProof="0" dirty="0">
                <a:ln>
                  <a:noFill/>
                </a:ln>
                <a:solidFill>
                  <a:srgbClr val="44546A"/>
                </a:solidFill>
                <a:effectLst/>
                <a:uLnTx/>
                <a:uFillTx/>
                <a:latin typeface="メイリオ"/>
                <a:ea typeface="メイリオ"/>
                <a:cs typeface="+mn-cs"/>
              </a:rPr>
              <a:t>％</a:t>
            </a:r>
          </a:p>
        </p:txBody>
      </p:sp>
      <p:sp>
        <p:nvSpPr>
          <p:cNvPr id="122" name="テキスト ボックス 121"/>
          <p:cNvSpPr txBox="1"/>
          <p:nvPr/>
        </p:nvSpPr>
        <p:spPr>
          <a:xfrm>
            <a:off x="8167155" y="4540918"/>
            <a:ext cx="502061"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rgbClr val="44546A"/>
                </a:solidFill>
                <a:effectLst/>
                <a:uLnTx/>
                <a:uFillTx/>
                <a:latin typeface="メイリオ"/>
                <a:ea typeface="メイリオ"/>
                <a:cs typeface="+mn-cs"/>
              </a:rPr>
              <a:t>50</a:t>
            </a:r>
            <a:r>
              <a:rPr kumimoji="1" lang="ja-JP" altLang="en-US" sz="1100" b="0" i="0" u="none" strike="noStrike" kern="1200" cap="none" spc="0" normalizeH="0" baseline="0" noProof="0" dirty="0">
                <a:ln>
                  <a:noFill/>
                </a:ln>
                <a:solidFill>
                  <a:srgbClr val="44546A"/>
                </a:solidFill>
                <a:effectLst/>
                <a:uLnTx/>
                <a:uFillTx/>
                <a:latin typeface="メイリオ"/>
                <a:ea typeface="メイリオ"/>
                <a:cs typeface="+mn-cs"/>
              </a:rPr>
              <a:t>％</a:t>
            </a:r>
          </a:p>
        </p:txBody>
      </p:sp>
      <p:sp>
        <p:nvSpPr>
          <p:cNvPr id="124" name="線吹き出し 1 (枠付き) 123"/>
          <p:cNvSpPr/>
          <p:nvPr/>
        </p:nvSpPr>
        <p:spPr>
          <a:xfrm>
            <a:off x="8669216" y="3122904"/>
            <a:ext cx="1115230" cy="1277273"/>
          </a:xfrm>
          <a:prstGeom prst="borderCallout1">
            <a:avLst>
              <a:gd name="adj1" fmla="val 99454"/>
              <a:gd name="adj2" fmla="val 67320"/>
              <a:gd name="adj3" fmla="val 145731"/>
              <a:gd name="adj4" fmla="val 47101"/>
            </a:avLst>
          </a:prstGeom>
          <a:noFill/>
          <a:ln>
            <a:solidFill>
              <a:schemeClr val="tx1"/>
            </a:solidFill>
            <a:prstDash val="sysDot"/>
          </a:ln>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注</a:t>
            </a: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11</a:t>
            </a: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に規定する経過措置（医療区分２・３の患者割合又は看護配置を満たさない場合）</a:t>
            </a:r>
          </a:p>
        </p:txBody>
      </p:sp>
      <p:sp>
        <p:nvSpPr>
          <p:cNvPr id="125" name="正方形/長方形 124">
            <a:extLst>
              <a:ext uri="{FF2B5EF4-FFF2-40B4-BE49-F238E27FC236}">
                <a16:creationId xmlns:a16="http://schemas.microsoft.com/office/drawing/2014/main" id="{05DDCBDD-F768-47D3-93EA-99AD2C8039B4}"/>
              </a:ext>
            </a:extLst>
          </p:cNvPr>
          <p:cNvSpPr/>
          <p:nvPr/>
        </p:nvSpPr>
        <p:spPr>
          <a:xfrm>
            <a:off x="8930784" y="5032104"/>
            <a:ext cx="361148" cy="1233896"/>
          </a:xfrm>
          <a:prstGeom prst="rect">
            <a:avLst/>
          </a:prstGeom>
          <a:noFill/>
          <a:ln>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27" name="テキスト ボックス 126">
            <a:extLst>
              <a:ext uri="{FF2B5EF4-FFF2-40B4-BE49-F238E27FC236}">
                <a16:creationId xmlns:a16="http://schemas.microsoft.com/office/drawing/2014/main" id="{27E3961A-EB37-4D75-9728-BBE279415AA6}"/>
              </a:ext>
            </a:extLst>
          </p:cNvPr>
          <p:cNvSpPr txBox="1"/>
          <p:nvPr/>
        </p:nvSpPr>
        <p:spPr>
          <a:xfrm>
            <a:off x="428918" y="5933816"/>
            <a:ext cx="2058756" cy="276999"/>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FF0909"/>
                </a:solidFill>
                <a:effectLst>
                  <a:glow rad="381000">
                    <a:prstClr val="white"/>
                  </a:glow>
                </a:effectLst>
                <a:uLnTx/>
                <a:uFillTx/>
                <a:latin typeface="メイリオ"/>
                <a:ea typeface="メイリオ"/>
                <a:cs typeface="メイリオ" panose="020B0604030504040204" pitchFamily="50" charset="-128"/>
              </a:rPr>
              <a:t>急性期一般</a:t>
            </a:r>
          </a:p>
        </p:txBody>
      </p:sp>
      <p:sp>
        <p:nvSpPr>
          <p:cNvPr id="128" name="テキスト ボックス 127">
            <a:extLst>
              <a:ext uri="{FF2B5EF4-FFF2-40B4-BE49-F238E27FC236}">
                <a16:creationId xmlns:a16="http://schemas.microsoft.com/office/drawing/2014/main" id="{C825F3F4-17F6-48ED-BAC6-ACB3E0022C6A}"/>
              </a:ext>
            </a:extLst>
          </p:cNvPr>
          <p:cNvSpPr txBox="1"/>
          <p:nvPr/>
        </p:nvSpPr>
        <p:spPr>
          <a:xfrm>
            <a:off x="2930872" y="5973899"/>
            <a:ext cx="1162764" cy="276999"/>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FF9936"/>
                </a:solidFill>
                <a:effectLst>
                  <a:glow rad="381000">
                    <a:prstClr val="white"/>
                  </a:glow>
                </a:effectLst>
                <a:uLnTx/>
                <a:uFillTx/>
                <a:latin typeface="メイリオ"/>
                <a:ea typeface="メイリオ"/>
                <a:cs typeface="メイリオ" panose="020B0604030504040204" pitchFamily="50" charset="-128"/>
              </a:rPr>
              <a:t>地域一般</a:t>
            </a:r>
          </a:p>
        </p:txBody>
      </p:sp>
      <p:sp>
        <p:nvSpPr>
          <p:cNvPr id="129" name="テキスト ボックス 128">
            <a:extLst>
              <a:ext uri="{FF2B5EF4-FFF2-40B4-BE49-F238E27FC236}">
                <a16:creationId xmlns:a16="http://schemas.microsoft.com/office/drawing/2014/main" id="{9D8BFEB8-A7E4-4B02-9016-73CF6A2A7050}"/>
              </a:ext>
            </a:extLst>
          </p:cNvPr>
          <p:cNvSpPr txBox="1"/>
          <p:nvPr/>
        </p:nvSpPr>
        <p:spPr>
          <a:xfrm>
            <a:off x="6873575" y="5954594"/>
            <a:ext cx="2342243" cy="276999"/>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607796"/>
                </a:solidFill>
                <a:effectLst>
                  <a:glow rad="381000">
                    <a:prstClr val="white"/>
                  </a:glow>
                </a:effectLst>
                <a:uLnTx/>
                <a:uFillTx/>
                <a:latin typeface="メイリオ"/>
                <a:ea typeface="メイリオ"/>
                <a:cs typeface="メイリオ" panose="020B0604030504040204" pitchFamily="50" charset="-128"/>
              </a:rPr>
              <a:t>療養病棟</a:t>
            </a:r>
          </a:p>
        </p:txBody>
      </p:sp>
      <p:sp>
        <p:nvSpPr>
          <p:cNvPr id="7" name="正方形/長方形 6"/>
          <p:cNvSpPr/>
          <p:nvPr/>
        </p:nvSpPr>
        <p:spPr>
          <a:xfrm>
            <a:off x="4749883" y="1060447"/>
            <a:ext cx="4953000" cy="338554"/>
          </a:xfrm>
          <a:prstGeom prst="rect">
            <a:avLst/>
          </a:prstGeom>
        </p:spPr>
        <p:txBody>
          <a:bodyPr>
            <a:spAutoFit/>
          </a:bodyPr>
          <a:lstStyle/>
          <a:p>
            <a:pPr marL="179388" marR="0" lvl="0" indent="-179388"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　特定機能病院、専門病院、精神病棟、結核病棟、障害者施設等、その他の特定入院料等については、特定の機能や対象患者を想定した入院料のため、下記には含めていない。</a:t>
            </a:r>
          </a:p>
        </p:txBody>
      </p:sp>
      <p:cxnSp>
        <p:nvCxnSpPr>
          <p:cNvPr id="130" name="直線コネクタ 129"/>
          <p:cNvCxnSpPr/>
          <p:nvPr/>
        </p:nvCxnSpPr>
        <p:spPr>
          <a:xfrm>
            <a:off x="507222" y="6324946"/>
            <a:ext cx="8496001" cy="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31" name="直線コネクタ 130"/>
          <p:cNvCxnSpPr/>
          <p:nvPr/>
        </p:nvCxnSpPr>
        <p:spPr>
          <a:xfrm>
            <a:off x="487846" y="6779806"/>
            <a:ext cx="8513765" cy="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32" name="テキスト ボックス 131"/>
          <p:cNvSpPr txBox="1"/>
          <p:nvPr/>
        </p:nvSpPr>
        <p:spPr>
          <a:xfrm>
            <a:off x="7392187" y="6397739"/>
            <a:ext cx="126420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療養病棟入院基本料（包括評価）</a:t>
            </a:r>
          </a:p>
        </p:txBody>
      </p:sp>
      <p:sp>
        <p:nvSpPr>
          <p:cNvPr id="73" name="正方形/長方形 72">
            <a:extLst>
              <a:ext uri="{FF2B5EF4-FFF2-40B4-BE49-F238E27FC236}">
                <a16:creationId xmlns:a16="http://schemas.microsoft.com/office/drawing/2014/main" id="{AD237DF3-5A66-4513-AAFA-BC62576A97C6}"/>
              </a:ext>
            </a:extLst>
          </p:cNvPr>
          <p:cNvSpPr/>
          <p:nvPr/>
        </p:nvSpPr>
        <p:spPr>
          <a:xfrm>
            <a:off x="4905636" y="2866089"/>
            <a:ext cx="357849" cy="250444"/>
          </a:xfrm>
          <a:prstGeom prst="rect">
            <a:avLst/>
          </a:prstGeom>
          <a:solidFill>
            <a:srgbClr val="70AD47">
              <a:lumMod val="40000"/>
              <a:lumOff val="60000"/>
            </a:srgbClr>
          </a:soli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0" cap="none" spc="0" normalizeH="0" baseline="0" noProof="0" dirty="0">
              <a:ln>
                <a:noFill/>
              </a:ln>
              <a:solidFill>
                <a:prstClr val="white"/>
              </a:solidFill>
              <a:effectLst/>
              <a:uLnTx/>
              <a:uFillTx/>
              <a:latin typeface="メイリオ"/>
              <a:ea typeface="メイリオ"/>
              <a:cs typeface="+mn-cs"/>
            </a:endParaRPr>
          </a:p>
        </p:txBody>
      </p:sp>
      <p:cxnSp>
        <p:nvCxnSpPr>
          <p:cNvPr id="91" name="直線コネクタ 90"/>
          <p:cNvCxnSpPr/>
          <p:nvPr/>
        </p:nvCxnSpPr>
        <p:spPr>
          <a:xfrm flipV="1">
            <a:off x="4967967" y="3109094"/>
            <a:ext cx="612000" cy="0"/>
          </a:xfrm>
          <a:prstGeom prst="line">
            <a:avLst/>
          </a:prstGeom>
          <a:noFill/>
          <a:ln w="12700" cap="flat" cmpd="sng" algn="ctr">
            <a:solidFill>
              <a:srgbClr val="00B050"/>
            </a:solidFill>
            <a:prstDash val="dash"/>
            <a:miter lim="800000"/>
          </a:ln>
          <a:effectLst/>
        </p:spPr>
      </p:cxnSp>
      <p:sp>
        <p:nvSpPr>
          <p:cNvPr id="85" name="正方形/長方形 84">
            <a:extLst>
              <a:ext uri="{FF2B5EF4-FFF2-40B4-BE49-F238E27FC236}">
                <a16:creationId xmlns:a16="http://schemas.microsoft.com/office/drawing/2014/main" id="{AD237DF3-5A66-4513-AAFA-BC62576A97C6}"/>
              </a:ext>
            </a:extLst>
          </p:cNvPr>
          <p:cNvSpPr/>
          <p:nvPr/>
        </p:nvSpPr>
        <p:spPr>
          <a:xfrm>
            <a:off x="6503174" y="3259702"/>
            <a:ext cx="227916" cy="489716"/>
          </a:xfrm>
          <a:prstGeom prst="rect">
            <a:avLst/>
          </a:prstGeom>
          <a:solidFill>
            <a:srgbClr val="70AD47">
              <a:lumMod val="40000"/>
              <a:lumOff val="60000"/>
            </a:srgbClr>
          </a:soli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0" cap="none" spc="0" normalizeH="0" baseline="0" noProof="0">
              <a:ln>
                <a:noFill/>
              </a:ln>
              <a:solidFill>
                <a:prstClr val="white"/>
              </a:solidFill>
              <a:effectLst/>
              <a:uLnTx/>
              <a:uFillTx/>
              <a:latin typeface="メイリオ"/>
              <a:ea typeface="メイリオ"/>
              <a:cs typeface="+mn-cs"/>
            </a:endParaRPr>
          </a:p>
        </p:txBody>
      </p:sp>
      <p:sp>
        <p:nvSpPr>
          <p:cNvPr id="103" name="正方形/長方形 102">
            <a:extLst>
              <a:ext uri="{FF2B5EF4-FFF2-40B4-BE49-F238E27FC236}">
                <a16:creationId xmlns:a16="http://schemas.microsoft.com/office/drawing/2014/main" id="{AD237DF3-5A66-4513-AAFA-BC62576A97C6}"/>
              </a:ext>
            </a:extLst>
          </p:cNvPr>
          <p:cNvSpPr/>
          <p:nvPr/>
        </p:nvSpPr>
        <p:spPr>
          <a:xfrm>
            <a:off x="6720943" y="3483131"/>
            <a:ext cx="227916" cy="251201"/>
          </a:xfrm>
          <a:prstGeom prst="rect">
            <a:avLst/>
          </a:prstGeom>
          <a:solidFill>
            <a:srgbClr val="70AD47">
              <a:lumMod val="40000"/>
              <a:lumOff val="60000"/>
            </a:srgbClr>
          </a:soli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0" cap="none" spc="0" normalizeH="0" baseline="0" noProof="0">
              <a:ln>
                <a:noFill/>
              </a:ln>
              <a:solidFill>
                <a:prstClr val="white"/>
              </a:solidFill>
              <a:effectLst/>
              <a:uLnTx/>
              <a:uFillTx/>
              <a:latin typeface="メイリオ"/>
              <a:ea typeface="メイリオ"/>
              <a:cs typeface="+mn-cs"/>
            </a:endParaRPr>
          </a:p>
        </p:txBody>
      </p:sp>
      <p:sp>
        <p:nvSpPr>
          <p:cNvPr id="82" name="正方形/長方形 81">
            <a:extLst>
              <a:ext uri="{FF2B5EF4-FFF2-40B4-BE49-F238E27FC236}">
                <a16:creationId xmlns:a16="http://schemas.microsoft.com/office/drawing/2014/main" id="{05DDCBDD-F768-47D3-93EA-99AD2C8039B4}"/>
              </a:ext>
            </a:extLst>
          </p:cNvPr>
          <p:cNvSpPr/>
          <p:nvPr/>
        </p:nvSpPr>
        <p:spPr>
          <a:xfrm>
            <a:off x="6030693" y="3003639"/>
            <a:ext cx="521995" cy="703222"/>
          </a:xfrm>
          <a:prstGeom prst="rect">
            <a:avLst/>
          </a:prstGeom>
          <a:solidFill>
            <a:srgbClr val="C5E0B4"/>
          </a:solidFill>
          <a:ln w="12700" cap="flat" cmpd="sng" algn="ctr">
            <a:solidFill>
              <a:schemeClr val="accent5">
                <a:lumMod val="50000"/>
              </a:schemeClr>
            </a:solidFill>
            <a:prstDash val="dash"/>
            <a:miter lim="800000"/>
          </a:ln>
          <a:effectLst/>
        </p:spPr>
        <p:txBody>
          <a:bodyPr wrap="squar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prstClr val="black"/>
                </a:solidFill>
                <a:effectLst/>
                <a:uLnTx/>
                <a:uFillTx/>
                <a:latin typeface="メイリオ"/>
                <a:ea typeface="メイリオ"/>
                <a:cs typeface="+mn-cs"/>
              </a:rPr>
              <a:t>13</a:t>
            </a:r>
            <a:r>
              <a:rPr kumimoji="0" lang="ja-JP" altLang="en-US" sz="800" b="0" i="0" u="none" strike="noStrike" kern="0" cap="none" spc="0" normalizeH="0" baseline="0" noProof="0" dirty="0">
                <a:ln>
                  <a:noFill/>
                </a:ln>
                <a:solidFill>
                  <a:prstClr val="black"/>
                </a:solidFill>
                <a:effectLst/>
                <a:uLnTx/>
                <a:uFillTx/>
                <a:latin typeface="メイリオ"/>
                <a:ea typeface="メイリオ"/>
                <a:cs typeface="+mn-cs"/>
              </a:rPr>
              <a:t>対１</a:t>
            </a:r>
            <a:endParaRPr kumimoji="0" lang="en-US" altLang="ja-JP" sz="800" b="0" i="0" u="none" strike="noStrike" kern="0" cap="none" spc="0" normalizeH="0" baseline="0" noProof="0" dirty="0">
              <a:ln>
                <a:noFill/>
              </a:ln>
              <a:solidFill>
                <a:prstClr val="black"/>
              </a:solidFill>
              <a:effectLst/>
              <a:uLnTx/>
              <a:uFillTx/>
              <a:latin typeface="メイリオ"/>
              <a:ea typeface="メイリオ"/>
              <a:cs typeface="+mn-cs"/>
            </a:endParaRPr>
          </a:p>
        </p:txBody>
      </p:sp>
      <p:cxnSp>
        <p:nvCxnSpPr>
          <p:cNvPr id="104" name="直線矢印コネクタ 103"/>
          <p:cNvCxnSpPr/>
          <p:nvPr/>
        </p:nvCxnSpPr>
        <p:spPr>
          <a:xfrm>
            <a:off x="6428069" y="2675384"/>
            <a:ext cx="3394" cy="326166"/>
          </a:xfrm>
          <a:prstGeom prst="straightConnector1">
            <a:avLst/>
          </a:prstGeom>
          <a:noFill/>
          <a:ln w="6350" cap="flat" cmpd="sng" algn="ctr">
            <a:solidFill>
              <a:srgbClr val="00B050"/>
            </a:solidFill>
            <a:prstDash val="solid"/>
            <a:miter lim="800000"/>
            <a:headEnd type="stealth" w="lg" len="lg"/>
            <a:tailEnd type="stealth" w="lg" len="lg"/>
          </a:ln>
          <a:effectLst/>
        </p:spPr>
      </p:cxnSp>
      <p:sp>
        <p:nvSpPr>
          <p:cNvPr id="71" name="正方形/長方形 70">
            <a:extLst>
              <a:ext uri="{FF2B5EF4-FFF2-40B4-BE49-F238E27FC236}">
                <a16:creationId xmlns:a16="http://schemas.microsoft.com/office/drawing/2014/main" id="{05DDCBDD-F768-47D3-93EA-99AD2C8039B4}"/>
              </a:ext>
            </a:extLst>
          </p:cNvPr>
          <p:cNvSpPr/>
          <p:nvPr/>
        </p:nvSpPr>
        <p:spPr>
          <a:xfrm>
            <a:off x="4372990" y="2640307"/>
            <a:ext cx="589758" cy="480409"/>
          </a:xfrm>
          <a:prstGeom prst="rect">
            <a:avLst/>
          </a:prstGeom>
          <a:solidFill>
            <a:srgbClr val="C5E0B4"/>
          </a:solidFill>
          <a:ln w="12700" cap="flat" cmpd="sng" algn="ctr">
            <a:solidFill>
              <a:schemeClr val="accent5">
                <a:lumMod val="50000"/>
              </a:schemeClr>
            </a:solidFill>
            <a:prstDash val="dash"/>
            <a:miter lim="800000"/>
          </a:ln>
          <a:effectLst/>
        </p:spPr>
        <p:txBody>
          <a:bodyPr wrap="squar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black"/>
                </a:solidFill>
                <a:effectLst/>
                <a:uLnTx/>
                <a:uFillTx/>
                <a:latin typeface="メイリオ"/>
                <a:ea typeface="メイリオ"/>
                <a:cs typeface="+mn-cs"/>
              </a:rPr>
              <a:t>床面積・</a:t>
            </a:r>
            <a:endParaRPr kumimoji="0" lang="en-US" altLang="ja-JP" sz="8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black"/>
                </a:solidFill>
                <a:effectLst/>
                <a:uLnTx/>
                <a:uFillTx/>
                <a:latin typeface="メイリオ"/>
                <a:ea typeface="メイリオ"/>
                <a:cs typeface="+mn-cs"/>
              </a:rPr>
              <a:t>在宅復帰率</a:t>
            </a:r>
            <a:endParaRPr kumimoji="0" lang="en-US" altLang="ja-JP" sz="800" b="0" i="0" u="none" strike="noStrike" kern="0" cap="none" spc="0" normalizeH="0" baseline="0" noProof="0" dirty="0">
              <a:ln>
                <a:noFill/>
              </a:ln>
              <a:solidFill>
                <a:prstClr val="black"/>
              </a:solidFill>
              <a:effectLst/>
              <a:uLnTx/>
              <a:uFillTx/>
              <a:latin typeface="メイリオ"/>
              <a:ea typeface="メイリオ"/>
              <a:cs typeface="+mn-cs"/>
            </a:endParaRPr>
          </a:p>
        </p:txBody>
      </p:sp>
      <p:cxnSp>
        <p:nvCxnSpPr>
          <p:cNvPr id="109" name="直線コネクタ 108"/>
          <p:cNvCxnSpPr/>
          <p:nvPr/>
        </p:nvCxnSpPr>
        <p:spPr>
          <a:xfrm flipV="1">
            <a:off x="6552688" y="3700086"/>
            <a:ext cx="612000" cy="0"/>
          </a:xfrm>
          <a:prstGeom prst="line">
            <a:avLst/>
          </a:prstGeom>
          <a:noFill/>
          <a:ln w="12700" cap="flat" cmpd="sng" algn="ctr">
            <a:solidFill>
              <a:srgbClr val="00B050"/>
            </a:solidFill>
            <a:prstDash val="dash"/>
            <a:miter lim="800000"/>
          </a:ln>
          <a:effectLst/>
        </p:spPr>
      </p:cxnSp>
      <p:cxnSp>
        <p:nvCxnSpPr>
          <p:cNvPr id="111" name="直線矢印コネクタ 110"/>
          <p:cNvCxnSpPr/>
          <p:nvPr/>
        </p:nvCxnSpPr>
        <p:spPr>
          <a:xfrm>
            <a:off x="6830202" y="3225963"/>
            <a:ext cx="3394" cy="326166"/>
          </a:xfrm>
          <a:prstGeom prst="straightConnector1">
            <a:avLst/>
          </a:prstGeom>
          <a:noFill/>
          <a:ln w="6350" cap="flat" cmpd="sng" algn="ctr">
            <a:solidFill>
              <a:srgbClr val="00B050"/>
            </a:solidFill>
            <a:prstDash val="solid"/>
            <a:miter lim="800000"/>
            <a:headEnd type="stealth" w="lg" len="lg"/>
            <a:tailEnd type="stealth" w="lg" len="lg"/>
          </a:ln>
          <a:effectLst/>
        </p:spPr>
      </p:cxnSp>
      <p:cxnSp>
        <p:nvCxnSpPr>
          <p:cNvPr id="115" name="直線矢印コネクタ 114"/>
          <p:cNvCxnSpPr/>
          <p:nvPr/>
        </p:nvCxnSpPr>
        <p:spPr>
          <a:xfrm>
            <a:off x="5414820" y="2843874"/>
            <a:ext cx="0" cy="271109"/>
          </a:xfrm>
          <a:prstGeom prst="straightConnector1">
            <a:avLst/>
          </a:prstGeom>
          <a:noFill/>
          <a:ln w="6350" cap="flat" cmpd="sng" algn="ctr">
            <a:solidFill>
              <a:srgbClr val="00B050"/>
            </a:solidFill>
            <a:prstDash val="solid"/>
            <a:miter lim="800000"/>
            <a:headEnd type="stealth" w="lg" len="lg"/>
            <a:tailEnd type="stealth" w="lg" len="lg"/>
          </a:ln>
          <a:effectLst/>
        </p:spPr>
      </p:cxnSp>
      <p:cxnSp>
        <p:nvCxnSpPr>
          <p:cNvPr id="44" name="直線コネクタ 43"/>
          <p:cNvCxnSpPr/>
          <p:nvPr/>
        </p:nvCxnSpPr>
        <p:spPr>
          <a:xfrm>
            <a:off x="605848" y="3779684"/>
            <a:ext cx="1762690" cy="1"/>
          </a:xfrm>
          <a:prstGeom prst="line">
            <a:avLst/>
          </a:prstGeom>
          <a:ln w="12700">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135" name="直線矢印コネクタ 134"/>
          <p:cNvCxnSpPr/>
          <p:nvPr/>
        </p:nvCxnSpPr>
        <p:spPr>
          <a:xfrm flipH="1">
            <a:off x="1711448" y="3072526"/>
            <a:ext cx="7390" cy="282319"/>
          </a:xfrm>
          <a:prstGeom prst="straightConnector1">
            <a:avLst/>
          </a:prstGeom>
          <a:ln>
            <a:solidFill>
              <a:srgbClr val="C00000"/>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cxnSp>
        <p:nvCxnSpPr>
          <p:cNvPr id="136" name="直線矢印コネクタ 135"/>
          <p:cNvCxnSpPr/>
          <p:nvPr/>
        </p:nvCxnSpPr>
        <p:spPr>
          <a:xfrm>
            <a:off x="2211745" y="3498138"/>
            <a:ext cx="4469" cy="308513"/>
          </a:xfrm>
          <a:prstGeom prst="straightConnector1">
            <a:avLst/>
          </a:prstGeom>
          <a:ln>
            <a:solidFill>
              <a:srgbClr val="C00000"/>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cxnSp>
        <p:nvCxnSpPr>
          <p:cNvPr id="138" name="直線矢印コネクタ 137"/>
          <p:cNvCxnSpPr/>
          <p:nvPr/>
        </p:nvCxnSpPr>
        <p:spPr>
          <a:xfrm flipH="1">
            <a:off x="1944324" y="3272780"/>
            <a:ext cx="7390" cy="282319"/>
          </a:xfrm>
          <a:prstGeom prst="straightConnector1">
            <a:avLst/>
          </a:prstGeom>
          <a:ln>
            <a:solidFill>
              <a:srgbClr val="C00000"/>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cxnSp>
        <p:nvCxnSpPr>
          <p:cNvPr id="81" name="直線矢印コネクタ 80"/>
          <p:cNvCxnSpPr/>
          <p:nvPr/>
        </p:nvCxnSpPr>
        <p:spPr>
          <a:xfrm flipH="1">
            <a:off x="1449499" y="2869814"/>
            <a:ext cx="7390" cy="282319"/>
          </a:xfrm>
          <a:prstGeom prst="straightConnector1">
            <a:avLst/>
          </a:prstGeom>
          <a:ln>
            <a:solidFill>
              <a:srgbClr val="C00000"/>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98" name="テキスト ボックス 97">
            <a:extLst>
              <a:ext uri="{FF2B5EF4-FFF2-40B4-BE49-F238E27FC236}">
                <a16:creationId xmlns:a16="http://schemas.microsoft.com/office/drawing/2014/main" id="{CCAD10A3-C9EA-4C96-B930-2B9E0D7FB43C}"/>
              </a:ext>
            </a:extLst>
          </p:cNvPr>
          <p:cNvSpPr txBox="1"/>
          <p:nvPr/>
        </p:nvSpPr>
        <p:spPr>
          <a:xfrm>
            <a:off x="5745964" y="4655786"/>
            <a:ext cx="1618966" cy="492443"/>
          </a:xfrm>
          <a:prstGeom prst="rect">
            <a:avLst/>
          </a:prstGeom>
          <a:noFill/>
        </p:spPr>
        <p:txBody>
          <a:bodyPr wrap="square" rtlCol="0">
            <a:spAutoFit/>
          </a:bodyPr>
          <a:lstStyle>
            <a:defPPr>
              <a:defRPr lang="ja-JP"/>
            </a:defPPr>
            <a:lvl1pPr defTabSz="685800">
              <a:defRPr sz="1200">
                <a:solidFill>
                  <a:prstClr val="black"/>
                </a:solidFill>
                <a:latin typeface="ＭＳ Ｐゴシック" panose="020B0600070205080204" pitchFamily="50" charset="-128"/>
                <a:ea typeface="ＭＳ Ｐゴシック" panose="020B0600070205080204" pitchFamily="50" charset="-128"/>
              </a:defRPr>
            </a:lvl1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看護職員配置</a:t>
            </a:r>
            <a:endParaRPr kumimoji="0" lang="en-US" altLang="ja-JP" sz="12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１５対１</a:t>
            </a: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a:t>
            </a:r>
            <a:endParaRPr kumimoji="0" lang="en-US" altLang="ja-JP" sz="1200" b="0" i="0" u="none" strike="noStrike" kern="0" cap="none" spc="0" normalizeH="0" baseline="0" noProof="0" dirty="0">
              <a:ln>
                <a:noFill/>
              </a:ln>
              <a:solidFill>
                <a:prstClr val="black"/>
              </a:solidFill>
              <a:effectLst/>
              <a:uLnTx/>
              <a:uFillTx/>
              <a:latin typeface="メイリオ"/>
              <a:ea typeface="メイリオ"/>
              <a:cs typeface="+mn-cs"/>
            </a:endParaRPr>
          </a:p>
        </p:txBody>
      </p:sp>
      <p:cxnSp>
        <p:nvCxnSpPr>
          <p:cNvPr id="86" name="直線矢印コネクタ 85"/>
          <p:cNvCxnSpPr/>
          <p:nvPr/>
        </p:nvCxnSpPr>
        <p:spPr>
          <a:xfrm flipH="1">
            <a:off x="1195280" y="2629192"/>
            <a:ext cx="7390" cy="282319"/>
          </a:xfrm>
          <a:prstGeom prst="straightConnector1">
            <a:avLst/>
          </a:prstGeom>
          <a:ln>
            <a:solidFill>
              <a:srgbClr val="C00000"/>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80" name="スライド番号プレースホルダー 2">
            <a:extLst>
              <a:ext uri="{FF2B5EF4-FFF2-40B4-BE49-F238E27FC236}">
                <a16:creationId xmlns:a16="http://schemas.microsoft.com/office/drawing/2014/main" id="{96957F2C-53D3-4A54-8F4B-60B4D6D0F83F}"/>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527274427"/>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角丸四角形 29"/>
          <p:cNvSpPr/>
          <p:nvPr/>
        </p:nvSpPr>
        <p:spPr>
          <a:xfrm>
            <a:off x="7485084" y="2594259"/>
            <a:ext cx="2340580" cy="4096587"/>
          </a:xfrm>
          <a:prstGeom prst="round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61" name="ドーナツ 60"/>
          <p:cNvSpPr/>
          <p:nvPr/>
        </p:nvSpPr>
        <p:spPr>
          <a:xfrm>
            <a:off x="1085027" y="2303147"/>
            <a:ext cx="7862431" cy="4286252"/>
          </a:xfrm>
          <a:prstGeom prst="donut">
            <a:avLst>
              <a:gd name="adj" fmla="val 26543"/>
            </a:avLst>
          </a:prstGeom>
          <a:solidFill>
            <a:srgbClr val="FFFFC5"/>
          </a:solidFill>
          <a:ln w="82550">
            <a:solidFill>
              <a:srgbClr val="E5DB09"/>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29" name="角丸四角形 28"/>
          <p:cNvSpPr/>
          <p:nvPr/>
        </p:nvSpPr>
        <p:spPr>
          <a:xfrm>
            <a:off x="269139" y="1737088"/>
            <a:ext cx="3230992" cy="2484000"/>
          </a:xfrm>
          <a:prstGeom prst="roundRect">
            <a:avLst>
              <a:gd name="adj" fmla="val 8988"/>
            </a:avLst>
          </a:prstGeom>
          <a:solidFill>
            <a:srgbClr val="FDEA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25" name="タイトル 1"/>
          <p:cNvSpPr txBox="1">
            <a:spLocks/>
          </p:cNvSpPr>
          <p:nvPr/>
        </p:nvSpPr>
        <p:spPr>
          <a:xfrm>
            <a:off x="0" y="229613"/>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入院から在宅まで切れ目のない医療を提供するための取組①（機能編）</a:t>
            </a:r>
          </a:p>
        </p:txBody>
      </p:sp>
      <p:sp>
        <p:nvSpPr>
          <p:cNvPr id="26" name="テキスト ボックス 25"/>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27" name="Picture 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16247" y="1833582"/>
            <a:ext cx="1199078" cy="1123591"/>
          </a:xfrm>
          <a:prstGeom prst="rect">
            <a:avLst/>
          </a:prstGeom>
          <a:noFill/>
          <a:ln w="28575">
            <a:noFill/>
            <a:prstDash val="sysDot"/>
            <a:miter lim="800000"/>
            <a:headEnd/>
            <a:tailEnd/>
          </a:ln>
          <a:effectLst/>
        </p:spPr>
      </p:pic>
      <p:sp>
        <p:nvSpPr>
          <p:cNvPr id="28" name="正方形/長方形 27"/>
          <p:cNvSpPr/>
          <p:nvPr/>
        </p:nvSpPr>
        <p:spPr>
          <a:xfrm>
            <a:off x="109462" y="2182826"/>
            <a:ext cx="800220" cy="338554"/>
          </a:xfrm>
          <a:prstGeom prst="rect">
            <a:avLst/>
          </a:prstGeom>
          <a:noFill/>
          <a:ln w="6350" cap="flat" cmpd="sng" algn="ctr">
            <a:noFill/>
            <a:prstDash val="solid"/>
            <a:miter lim="800000"/>
          </a:ln>
          <a:effectLst/>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F711BB"/>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急性期</a:t>
            </a:r>
          </a:p>
        </p:txBody>
      </p:sp>
      <p:sp>
        <p:nvSpPr>
          <p:cNvPr id="8" name="曲折矢印 7"/>
          <p:cNvSpPr/>
          <p:nvPr/>
        </p:nvSpPr>
        <p:spPr>
          <a:xfrm rot="5400000">
            <a:off x="5445399" y="-208181"/>
            <a:ext cx="1487325" cy="5377863"/>
          </a:xfrm>
          <a:prstGeom prst="bentArrow">
            <a:avLst>
              <a:gd name="adj1" fmla="val 10218"/>
              <a:gd name="adj2" fmla="val 7124"/>
              <a:gd name="adj3" fmla="val 7655"/>
              <a:gd name="adj4" fmla="val 17339"/>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9" name="曲折矢印 58"/>
          <p:cNvSpPr/>
          <p:nvPr/>
        </p:nvSpPr>
        <p:spPr>
          <a:xfrm rot="5400000">
            <a:off x="1642910" y="2487049"/>
            <a:ext cx="1909354" cy="1805086"/>
          </a:xfrm>
          <a:prstGeom prst="bentArrow">
            <a:avLst>
              <a:gd name="adj1" fmla="val 9910"/>
              <a:gd name="adj2" fmla="val 10461"/>
              <a:gd name="adj3" fmla="val 9886"/>
              <a:gd name="adj4" fmla="val 17339"/>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5" name="曲折矢印 64"/>
          <p:cNvSpPr/>
          <p:nvPr/>
        </p:nvSpPr>
        <p:spPr>
          <a:xfrm rot="5400000">
            <a:off x="2444947" y="1364434"/>
            <a:ext cx="1134917" cy="2585043"/>
          </a:xfrm>
          <a:prstGeom prst="bentArrow">
            <a:avLst>
              <a:gd name="adj1" fmla="val 13502"/>
              <a:gd name="adj2" fmla="val 14622"/>
              <a:gd name="adj3" fmla="val 12739"/>
              <a:gd name="adj4" fmla="val 17339"/>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66" name="Picture 12"/>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938592" y="4174800"/>
            <a:ext cx="1210692" cy="849127"/>
          </a:xfrm>
          <a:prstGeom prst="rect">
            <a:avLst/>
          </a:prstGeom>
          <a:noFill/>
          <a:ln w="9525">
            <a:noFill/>
            <a:miter lim="800000"/>
            <a:headEnd/>
            <a:tailEnd/>
          </a:ln>
        </p:spPr>
      </p:pic>
      <p:pic>
        <p:nvPicPr>
          <p:cNvPr id="67" name="Picture 4" descr="問診のイラスト「お医者さんとお爺さん」"/>
          <p:cNvPicPr>
            <a:picLocks noChangeArrowheads="1"/>
          </p:cNvPicPr>
          <p:nvPr/>
        </p:nvPicPr>
        <p:blipFill rotWithShape="1">
          <a:blip r:embed="rId5" cstate="print">
            <a:extLst>
              <a:ext uri="{BEBA8EAE-BF5A-486C-A8C5-ECC9F3942E4B}">
                <a14:imgProps xmlns:a14="http://schemas.microsoft.com/office/drawing/2010/main">
                  <a14:imgLayer r:embed="rId6">
                    <a14:imgEffect>
                      <a14:backgroundRemoval t="1500" b="97000" l="41250" r="98250">
                        <a14:foregroundMark x1="67000" y1="19750" x2="67000" y2="19750"/>
                        <a14:foregroundMark x1="78250" y1="19500" x2="78250" y2="19500"/>
                        <a14:foregroundMark x1="68000" y1="24750" x2="68000" y2="24750"/>
                        <a14:foregroundMark x1="78000" y1="25000" x2="78000" y2="25000"/>
                        <a14:foregroundMark x1="61000" y1="93500" x2="61000" y2="93500"/>
                        <a14:foregroundMark x1="58750" y1="93750" x2="58750" y2="93750"/>
                        <a14:foregroundMark x1="57250" y1="94250" x2="57250" y2="94250"/>
                        <a14:foregroundMark x1="71500" y1="93500" x2="71500" y2="93500"/>
                        <a14:foregroundMark x1="69250" y1="94250" x2="69250" y2="94250"/>
                      </a14:backgroundRemoval>
                    </a14:imgEffect>
                  </a14:imgLayer>
                </a14:imgProps>
              </a:ext>
              <a:ext uri="{28A0092B-C50C-407E-A947-70E740481C1C}">
                <a14:useLocalDpi xmlns:a14="http://schemas.microsoft.com/office/drawing/2010/main" val="0"/>
              </a:ext>
            </a:extLst>
          </a:blip>
          <a:srcRect l="37537"/>
          <a:stretch/>
        </p:blipFill>
        <p:spPr bwMode="auto">
          <a:xfrm>
            <a:off x="6594441" y="4348772"/>
            <a:ext cx="587641" cy="1027753"/>
          </a:xfrm>
          <a:prstGeom prst="rect">
            <a:avLst/>
          </a:prstGeom>
          <a:noFill/>
          <a:extLst>
            <a:ext uri="{909E8E84-426E-40DD-AFC4-6F175D3DCCD1}">
              <a14:hiddenFill xmlns:a14="http://schemas.microsoft.com/office/drawing/2010/main">
                <a:solidFill>
                  <a:srgbClr val="FFFFFF"/>
                </a:solidFill>
              </a14:hiddenFill>
            </a:ext>
          </a:extLst>
        </p:spPr>
      </p:pic>
      <p:grpSp>
        <p:nvGrpSpPr>
          <p:cNvPr id="21" name="グループ化 20"/>
          <p:cNvGrpSpPr/>
          <p:nvPr/>
        </p:nvGrpSpPr>
        <p:grpSpPr>
          <a:xfrm>
            <a:off x="3900585" y="5805264"/>
            <a:ext cx="2204543" cy="1052145"/>
            <a:chOff x="3739885" y="5409902"/>
            <a:chExt cx="2204543" cy="1052145"/>
          </a:xfrm>
        </p:grpSpPr>
        <p:pic>
          <p:nvPicPr>
            <p:cNvPr id="36" name="Picture 12"/>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272332" y="5409902"/>
              <a:ext cx="1249037" cy="876020"/>
            </a:xfrm>
            <a:prstGeom prst="rect">
              <a:avLst/>
            </a:prstGeom>
            <a:noFill/>
            <a:ln w="9525">
              <a:noFill/>
              <a:miter lim="800000"/>
              <a:headEnd/>
              <a:tailEnd/>
            </a:ln>
          </p:spPr>
        </p:pic>
        <p:sp>
          <p:nvSpPr>
            <p:cNvPr id="33" name="正方形/長方形 32"/>
            <p:cNvSpPr/>
            <p:nvPr/>
          </p:nvSpPr>
          <p:spPr>
            <a:xfrm>
              <a:off x="3739885" y="5877272"/>
              <a:ext cx="2204543" cy="584775"/>
            </a:xfrm>
            <a:prstGeom prst="rect">
              <a:avLst/>
            </a:prstGeom>
            <a:noFill/>
            <a:ln w="6350" cap="flat" cmpd="sng" algn="ctr">
              <a:noFill/>
              <a:prstDash val="solid"/>
              <a:miter lim="800000"/>
            </a:ln>
            <a:effectLst/>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9BBB59"/>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在宅療養支援病院</a:t>
              </a:r>
              <a:endParaRPr kumimoji="1" lang="en-US" altLang="ja-JP" sz="1600" b="1" i="0" u="none" strike="noStrike" kern="1200" cap="none" spc="0" normalizeH="0" baseline="0" noProof="0" dirty="0">
                <a:ln>
                  <a:noFill/>
                </a:ln>
                <a:solidFill>
                  <a:srgbClr val="9BBB59"/>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9BBB59"/>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在宅療養支援診療所</a:t>
              </a:r>
            </a:p>
          </p:txBody>
        </p:sp>
      </p:grpSp>
      <p:sp>
        <p:nvSpPr>
          <p:cNvPr id="75" name="正方形/長方形 74"/>
          <p:cNvSpPr/>
          <p:nvPr/>
        </p:nvSpPr>
        <p:spPr>
          <a:xfrm>
            <a:off x="9031722" y="4460779"/>
            <a:ext cx="709678" cy="338554"/>
          </a:xfrm>
          <a:prstGeom prst="rect">
            <a:avLst/>
          </a:prstGeom>
          <a:noFill/>
          <a:ln w="6350" cap="flat" cmpd="sng" algn="ctr">
            <a:noFill/>
            <a:prstDash val="solid"/>
            <a:miter lim="800000"/>
          </a:ln>
          <a:effectLst/>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B050"/>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自宅</a:t>
            </a:r>
          </a:p>
        </p:txBody>
      </p:sp>
      <p:grpSp>
        <p:nvGrpSpPr>
          <p:cNvPr id="7" name="グループ化 6"/>
          <p:cNvGrpSpPr/>
          <p:nvPr/>
        </p:nvGrpSpPr>
        <p:grpSpPr>
          <a:xfrm>
            <a:off x="2464997" y="5517232"/>
            <a:ext cx="1341755" cy="1306168"/>
            <a:chOff x="2403534" y="4921020"/>
            <a:chExt cx="1341755" cy="1306168"/>
          </a:xfrm>
        </p:grpSpPr>
        <p:pic>
          <p:nvPicPr>
            <p:cNvPr id="76" name="Picture 7" descr="C:\Users\SYUMB\AppData\Local\Microsoft\Windows\Temporary Internet Files\Content.IE5\D82NEVZQ\MC900431627[1].png"/>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2403534" y="4921020"/>
              <a:ext cx="1225423" cy="1225424"/>
            </a:xfrm>
            <a:prstGeom prst="rect">
              <a:avLst/>
            </a:prstGeom>
            <a:noFill/>
          </p:spPr>
        </p:pic>
        <p:sp>
          <p:nvSpPr>
            <p:cNvPr id="77" name="正方形/長方形 76"/>
            <p:cNvSpPr/>
            <p:nvPr/>
          </p:nvSpPr>
          <p:spPr>
            <a:xfrm>
              <a:off x="2408938" y="5888634"/>
              <a:ext cx="1336351" cy="338554"/>
            </a:xfrm>
            <a:prstGeom prst="rect">
              <a:avLst/>
            </a:prstGeom>
            <a:noFill/>
            <a:ln w="6350" cap="flat" cmpd="sng" algn="ctr">
              <a:noFill/>
              <a:prstDash val="solid"/>
              <a:miter lim="800000"/>
            </a:ln>
            <a:effectLst/>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療養病棟</a:t>
              </a:r>
            </a:p>
          </p:txBody>
        </p:sp>
      </p:grpSp>
      <p:grpSp>
        <p:nvGrpSpPr>
          <p:cNvPr id="12" name="グループ化 11"/>
          <p:cNvGrpSpPr/>
          <p:nvPr/>
        </p:nvGrpSpPr>
        <p:grpSpPr>
          <a:xfrm>
            <a:off x="3460268" y="2924944"/>
            <a:ext cx="2068796" cy="1192096"/>
            <a:chOff x="3460268" y="2366043"/>
            <a:chExt cx="2068796" cy="1192096"/>
          </a:xfrm>
        </p:grpSpPr>
        <p:pic>
          <p:nvPicPr>
            <p:cNvPr id="31" name="Picture 2" descr="C:\Users\KTIOM\AppData\Local\Microsoft\Windows\Temporary Internet Files\Content.IE5\YO97QDGR\MC900239657[1].wmf"/>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3848616" y="2366043"/>
              <a:ext cx="1253407" cy="1112459"/>
            </a:xfrm>
            <a:prstGeom prst="rect">
              <a:avLst/>
            </a:prstGeom>
            <a:noFill/>
            <a:ln w="28575">
              <a:noFill/>
              <a:prstDash val="sysDash"/>
            </a:ln>
            <a:extLst>
              <a:ext uri="{909E8E84-426E-40DD-AFC4-6F175D3DCCD1}">
                <a14:hiddenFill xmlns:a14="http://schemas.microsoft.com/office/drawing/2010/main">
                  <a:solidFill>
                    <a:srgbClr val="FFFFFF"/>
                  </a:solidFill>
                </a14:hiddenFill>
              </a:ext>
            </a:extLst>
          </p:spPr>
        </p:pic>
        <p:sp>
          <p:nvSpPr>
            <p:cNvPr id="32" name="正方形/長方形 31"/>
            <p:cNvSpPr/>
            <p:nvPr/>
          </p:nvSpPr>
          <p:spPr>
            <a:xfrm>
              <a:off x="3460268" y="3219585"/>
              <a:ext cx="2068796" cy="338554"/>
            </a:xfrm>
            <a:prstGeom prst="rect">
              <a:avLst/>
            </a:prstGeom>
            <a:noFill/>
            <a:ln w="6350" cap="flat" cmpd="sng" algn="ctr">
              <a:noFill/>
              <a:prstDash val="solid"/>
              <a:miter lim="800000"/>
            </a:ln>
            <a:effectLst/>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FFC000"/>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地域包括ケア病棟</a:t>
              </a:r>
            </a:p>
          </p:txBody>
        </p:sp>
      </p:grpSp>
      <p:pic>
        <p:nvPicPr>
          <p:cNvPr id="78" name="Picture 6" descr="C:\Users\SYUMB\AppData\Local\Microsoft\Windows\Temporary Internet Files\Content.IE5\D82NEVZQ\MC900433918[1].png"/>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8093067" y="5445224"/>
            <a:ext cx="1260236" cy="1260236"/>
          </a:xfrm>
          <a:prstGeom prst="rect">
            <a:avLst/>
          </a:prstGeom>
          <a:noFill/>
        </p:spPr>
      </p:pic>
      <p:sp>
        <p:nvSpPr>
          <p:cNvPr id="79" name="正方形/長方形 78"/>
          <p:cNvSpPr/>
          <p:nvPr/>
        </p:nvSpPr>
        <p:spPr>
          <a:xfrm>
            <a:off x="7861152" y="6381328"/>
            <a:ext cx="1567643" cy="338554"/>
          </a:xfrm>
          <a:prstGeom prst="rect">
            <a:avLst/>
          </a:prstGeom>
          <a:noFill/>
          <a:ln w="6350" cap="flat" cmpd="sng" algn="ctr">
            <a:noFill/>
            <a:prstDash val="solid"/>
            <a:miter lim="800000"/>
          </a:ln>
          <a:effectLst/>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介護サービス</a:t>
            </a:r>
          </a:p>
        </p:txBody>
      </p:sp>
      <p:sp>
        <p:nvSpPr>
          <p:cNvPr id="80" name="左右矢印 79"/>
          <p:cNvSpPr/>
          <p:nvPr/>
        </p:nvSpPr>
        <p:spPr>
          <a:xfrm>
            <a:off x="5911387" y="6136104"/>
            <a:ext cx="2135022" cy="415763"/>
          </a:xfrm>
          <a:prstGeom prst="leftRightArrow">
            <a:avLst/>
          </a:prstGeom>
          <a:solidFill>
            <a:srgbClr val="D4EC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nvGrpSpPr>
          <p:cNvPr id="6" name="グループ化 5"/>
          <p:cNvGrpSpPr/>
          <p:nvPr/>
        </p:nvGrpSpPr>
        <p:grpSpPr>
          <a:xfrm>
            <a:off x="2384672" y="4293096"/>
            <a:ext cx="1241951" cy="1350082"/>
            <a:chOff x="2384672" y="3417320"/>
            <a:chExt cx="1241951" cy="1350082"/>
          </a:xfrm>
        </p:grpSpPr>
        <p:grpSp>
          <p:nvGrpSpPr>
            <p:cNvPr id="41" name="グループ化 40"/>
            <p:cNvGrpSpPr/>
            <p:nvPr/>
          </p:nvGrpSpPr>
          <p:grpSpPr>
            <a:xfrm>
              <a:off x="2384672" y="3417320"/>
              <a:ext cx="1014897" cy="1111140"/>
              <a:chOff x="8397664" y="5450749"/>
              <a:chExt cx="1060209" cy="1138342"/>
            </a:xfrm>
          </p:grpSpPr>
          <p:pic>
            <p:nvPicPr>
              <p:cNvPr id="42" name="Picture 2" descr="C:\Users\MKRMP\AppData\Local\Microsoft\Windows\Temporary Internet Files\Content.IE5\XBSXZDFH\MC900438706[1].jpg"/>
              <p:cNvPicPr>
                <a:picLocks noChangeAspect="1" noChangeArrowheads="1"/>
              </p:cNvPicPr>
              <p:nvPr/>
            </p:nvPicPr>
            <p:blipFill>
              <a:blip r:embed="rId10" cstate="print"/>
              <a:srcRect/>
              <a:stretch>
                <a:fillRect/>
              </a:stretch>
            </p:blipFill>
            <p:spPr bwMode="auto">
              <a:xfrm>
                <a:off x="8397664" y="5450749"/>
                <a:ext cx="1060209" cy="1138342"/>
              </a:xfrm>
              <a:prstGeom prst="rect">
                <a:avLst/>
              </a:prstGeom>
              <a:noFill/>
            </p:spPr>
          </p:pic>
          <p:sp>
            <p:nvSpPr>
              <p:cNvPr id="43" name="平行四辺形 42"/>
              <p:cNvSpPr/>
              <p:nvPr/>
            </p:nvSpPr>
            <p:spPr>
              <a:xfrm rot="298429" flipH="1">
                <a:off x="8414445" y="5483503"/>
                <a:ext cx="201600" cy="111600"/>
              </a:xfrm>
              <a:prstGeom prst="parallelogram">
                <a:avLst>
                  <a:gd name="adj" fmla="val 41090"/>
                </a:avLst>
              </a:prstGeom>
              <a:solidFill>
                <a:srgbClr val="B8B8B8"/>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sp>
          <p:nvSpPr>
            <p:cNvPr id="56" name="正方形/長方形 55"/>
            <p:cNvSpPr/>
            <p:nvPr/>
          </p:nvSpPr>
          <p:spPr>
            <a:xfrm>
              <a:off x="2416035" y="4428848"/>
              <a:ext cx="1210588" cy="338554"/>
            </a:xfrm>
            <a:prstGeom prst="rect">
              <a:avLst/>
            </a:prstGeom>
            <a:noFill/>
            <a:ln w="6350" cap="flat" cmpd="sng" algn="ctr">
              <a:noFill/>
              <a:prstDash val="solid"/>
              <a:miter lim="800000"/>
            </a:ln>
            <a:effectLst/>
          </p:spPr>
          <p:txBody>
            <a:bodyPr wrap="non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517D21"/>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回復期リハ</a:t>
              </a:r>
            </a:p>
          </p:txBody>
        </p:sp>
      </p:grpSp>
      <p:sp>
        <p:nvSpPr>
          <p:cNvPr id="15" name="左右矢印 14"/>
          <p:cNvSpPr/>
          <p:nvPr/>
        </p:nvSpPr>
        <p:spPr>
          <a:xfrm>
            <a:off x="7255766" y="3928441"/>
            <a:ext cx="1321611" cy="666244"/>
          </a:xfrm>
          <a:prstGeom prst="leftRightArrow">
            <a:avLst/>
          </a:prstGeom>
          <a:solidFill>
            <a:srgbClr val="002060">
              <a:alpha val="5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86" name="正方形/長方形 85"/>
          <p:cNvSpPr/>
          <p:nvPr/>
        </p:nvSpPr>
        <p:spPr>
          <a:xfrm>
            <a:off x="5923028" y="3442253"/>
            <a:ext cx="1756344" cy="889948"/>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有床診療所の見直し</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pic>
        <p:nvPicPr>
          <p:cNvPr id="87" name="Picture 12" descr="訪問看護・訪問介護のイラスト（男性）">
            <a:hlinkClick r:id="rId11"/>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803164" y="2989409"/>
            <a:ext cx="1214118" cy="1041445"/>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8" descr="C:\Users\SYUMB\AppData\Local\Microsoft\Windows\Temporary Internet Files\Content.IE5\7QUMZIRJ\MC900441738[1].png"/>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432230" y="3159513"/>
            <a:ext cx="1459246" cy="1459246"/>
          </a:xfrm>
          <a:prstGeom prst="rect">
            <a:avLst/>
          </a:prstGeom>
          <a:noFill/>
          <a:ln w="28575">
            <a:noFill/>
            <a:prstDash val="lgDashDotDot"/>
          </a:ln>
        </p:spPr>
      </p:pic>
      <p:sp>
        <p:nvSpPr>
          <p:cNvPr id="54" name="左右矢印 53"/>
          <p:cNvSpPr/>
          <p:nvPr/>
        </p:nvSpPr>
        <p:spPr>
          <a:xfrm rot="18082387">
            <a:off x="8713228" y="5041502"/>
            <a:ext cx="938248" cy="274585"/>
          </a:xfrm>
          <a:prstGeom prst="leftRightArrow">
            <a:avLst/>
          </a:prstGeom>
          <a:solidFill>
            <a:srgbClr val="002060">
              <a:alpha val="5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nvGrpSpPr>
          <p:cNvPr id="16" name="グループ化 15"/>
          <p:cNvGrpSpPr/>
          <p:nvPr/>
        </p:nvGrpSpPr>
        <p:grpSpPr>
          <a:xfrm>
            <a:off x="7711169" y="2304865"/>
            <a:ext cx="1980000" cy="748778"/>
            <a:chOff x="7525038" y="2088841"/>
            <a:chExt cx="1980000" cy="748778"/>
          </a:xfrm>
        </p:grpSpPr>
        <p:sp>
          <p:nvSpPr>
            <p:cNvPr id="52" name="正方形/長方形 51"/>
            <p:cNvSpPr/>
            <p:nvPr/>
          </p:nvSpPr>
          <p:spPr>
            <a:xfrm>
              <a:off x="7525038" y="2088841"/>
              <a:ext cx="1980000" cy="748778"/>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訪問看護の見直し</a:t>
              </a:r>
            </a:p>
          </p:txBody>
        </p:sp>
        <p:sp>
          <p:nvSpPr>
            <p:cNvPr id="63" name="正方形/長方形 62"/>
            <p:cNvSpPr/>
            <p:nvPr/>
          </p:nvSpPr>
          <p:spPr>
            <a:xfrm>
              <a:off x="7597417" y="2342909"/>
              <a:ext cx="1872000" cy="432000"/>
            </a:xfrm>
            <a:prstGeom prst="rect">
              <a:avLst/>
            </a:prstGeom>
            <a:solidFill>
              <a:schemeClr val="accent5">
                <a:lumMod val="20000"/>
                <a:lumOff val="80000"/>
              </a:schemeClr>
            </a:solidFill>
            <a:ln w="317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退院支援指導加算の充実</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専門管理加算の新設</a:t>
              </a:r>
            </a:p>
          </p:txBody>
        </p:sp>
      </p:grpSp>
      <p:sp>
        <p:nvSpPr>
          <p:cNvPr id="17" name="左矢印 16"/>
          <p:cNvSpPr/>
          <p:nvPr/>
        </p:nvSpPr>
        <p:spPr>
          <a:xfrm rot="20386709">
            <a:off x="7798059" y="4601864"/>
            <a:ext cx="843380" cy="496000"/>
          </a:xfrm>
          <a:prstGeom prst="leftArrow">
            <a:avLst/>
          </a:prstGeom>
          <a:solidFill>
            <a:srgbClr val="FF0000">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62" name="左矢印 61"/>
          <p:cNvSpPr/>
          <p:nvPr/>
        </p:nvSpPr>
        <p:spPr>
          <a:xfrm>
            <a:off x="5283350" y="3005008"/>
            <a:ext cx="1940616" cy="496000"/>
          </a:xfrm>
          <a:prstGeom prst="leftArrow">
            <a:avLst/>
          </a:prstGeom>
          <a:solidFill>
            <a:srgbClr val="FF0000">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nvGrpSpPr>
          <p:cNvPr id="9" name="グループ化 8"/>
          <p:cNvGrpSpPr/>
          <p:nvPr/>
        </p:nvGrpSpPr>
        <p:grpSpPr>
          <a:xfrm>
            <a:off x="3801205" y="1840081"/>
            <a:ext cx="2844000" cy="1080000"/>
            <a:chOff x="3921773" y="1355521"/>
            <a:chExt cx="2844000" cy="1080000"/>
          </a:xfrm>
        </p:grpSpPr>
        <p:sp>
          <p:nvSpPr>
            <p:cNvPr id="89" name="正方形/長方形 88"/>
            <p:cNvSpPr/>
            <p:nvPr/>
          </p:nvSpPr>
          <p:spPr>
            <a:xfrm>
              <a:off x="3921773" y="1355521"/>
              <a:ext cx="2844000" cy="10800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地域包括ケア病棟入院料の見直し</a:t>
              </a:r>
            </a:p>
          </p:txBody>
        </p:sp>
        <p:sp>
          <p:nvSpPr>
            <p:cNvPr id="2" name="テキスト ボックス 1"/>
            <p:cNvSpPr txBox="1"/>
            <p:nvPr/>
          </p:nvSpPr>
          <p:spPr>
            <a:xfrm>
              <a:off x="3992452" y="1628800"/>
              <a:ext cx="2701765" cy="749812"/>
            </a:xfrm>
            <a:prstGeom prst="rect">
              <a:avLst/>
            </a:prstGeom>
            <a:solidFill>
              <a:srgbClr val="FFECD9"/>
            </a:solidFill>
            <a:ln w="3175">
              <a:solidFill>
                <a:schemeClr val="tx1"/>
              </a:solidFill>
              <a:prstDash val="sysDash"/>
            </a:ln>
          </p:spPr>
          <p:txBody>
            <a:bodyPr wrap="square" lIns="72000" tIns="36000" rIns="36000" bIns="36000"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救急の実施等の要件化</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自院一般病棟からの転棟割合適正化</a:t>
              </a:r>
              <a:endParaRPr kumimoji="1" lang="en-US" altLang="ja-JP" sz="1100" b="0" i="0" u="none" strike="noStrike" kern="1200" cap="none" spc="0" normalizeH="0" baseline="0" noProof="0" dirty="0">
                <a:ln>
                  <a:noFill/>
                </a:ln>
                <a:solidFill>
                  <a:prstClr val="black"/>
                </a:solidFill>
                <a:effectLst/>
                <a:uLnTx/>
                <a:uFillTx/>
                <a:latin typeface="Verdana"/>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在宅患者の受入等、在宅医療等の実績</a:t>
              </a:r>
              <a:endParaRPr kumimoji="1" lang="en-US" altLang="ja-JP" sz="1100" b="0" i="0" u="none" strike="noStrike" kern="1200" cap="none" spc="0" normalizeH="0" baseline="0" noProof="0" dirty="0">
                <a:ln>
                  <a:noFill/>
                </a:ln>
                <a:solidFill>
                  <a:prstClr val="black"/>
                </a:solidFill>
                <a:effectLst/>
                <a:uLnTx/>
                <a:uFillTx/>
                <a:latin typeface="Verdana"/>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入退院支援加算の要件化</a:t>
              </a:r>
              <a:endParaRPr kumimoji="1" lang="en-US" altLang="ja-JP" sz="1100" b="0" i="0" u="none" strike="noStrike" kern="1200" cap="none" spc="0" normalizeH="0" baseline="0" noProof="0" dirty="0">
                <a:ln>
                  <a:noFill/>
                </a:ln>
                <a:solidFill>
                  <a:prstClr val="black"/>
                </a:solidFill>
                <a:effectLst/>
                <a:uLnTx/>
                <a:uFillTx/>
                <a:latin typeface="Verdana"/>
                <a:ea typeface="メイリオ"/>
                <a:cs typeface="+mn-cs"/>
              </a:endParaRPr>
            </a:p>
          </p:txBody>
        </p:sp>
      </p:grpSp>
      <p:sp>
        <p:nvSpPr>
          <p:cNvPr id="70" name="正方形/長方形 69"/>
          <p:cNvSpPr/>
          <p:nvPr/>
        </p:nvSpPr>
        <p:spPr>
          <a:xfrm>
            <a:off x="5978086" y="4982770"/>
            <a:ext cx="1225465" cy="338554"/>
          </a:xfrm>
          <a:prstGeom prst="rect">
            <a:avLst/>
          </a:prstGeom>
          <a:noFill/>
          <a:ln w="6350" cap="flat" cmpd="sng" algn="ctr">
            <a:noFill/>
            <a:prstDash val="solid"/>
            <a:miter lim="800000"/>
          </a:ln>
          <a:effectLst/>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9BBB59"/>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診療所等</a:t>
            </a:r>
          </a:p>
        </p:txBody>
      </p:sp>
      <p:grpSp>
        <p:nvGrpSpPr>
          <p:cNvPr id="4" name="グループ化 3"/>
          <p:cNvGrpSpPr/>
          <p:nvPr/>
        </p:nvGrpSpPr>
        <p:grpSpPr>
          <a:xfrm>
            <a:off x="1036890" y="1994505"/>
            <a:ext cx="2389044" cy="1044000"/>
            <a:chOff x="1135552" y="926266"/>
            <a:chExt cx="2389044" cy="1199426"/>
          </a:xfrm>
        </p:grpSpPr>
        <p:sp>
          <p:nvSpPr>
            <p:cNvPr id="49" name="正方形/長方形 48"/>
            <p:cNvSpPr/>
            <p:nvPr/>
          </p:nvSpPr>
          <p:spPr>
            <a:xfrm>
              <a:off x="1135552" y="926266"/>
              <a:ext cx="2389044" cy="1199426"/>
            </a:xfrm>
            <a:prstGeom prst="rect">
              <a:avLst/>
            </a:prstGeom>
            <a:solidFill>
              <a:srgbClr val="FED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rPr>
                <a:t>急性期入院料の見直し</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73" name="テキスト ボックス 72"/>
            <p:cNvSpPr txBox="1"/>
            <p:nvPr/>
          </p:nvSpPr>
          <p:spPr>
            <a:xfrm>
              <a:off x="1201580" y="1222240"/>
              <a:ext cx="2213896" cy="827190"/>
            </a:xfrm>
            <a:prstGeom prst="rect">
              <a:avLst/>
            </a:prstGeom>
            <a:solidFill>
              <a:srgbClr val="FFEBFA"/>
            </a:solidFill>
            <a:ln w="3175">
              <a:solidFill>
                <a:schemeClr val="tx1"/>
              </a:solidFill>
              <a:prstDash val="sysDash"/>
            </a:ln>
          </p:spPr>
          <p:txBody>
            <a:bodyPr wrap="square" lIns="72000" tIns="36000" rIns="36000" bIns="36000"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入院料の再編</a:t>
              </a:r>
              <a:endParaRPr kumimoji="1" lang="en-US" altLang="ja-JP" sz="1100" b="0" i="0" u="none" strike="noStrike" kern="1200" cap="none" spc="0" normalizeH="0" baseline="0" noProof="0" dirty="0">
                <a:ln>
                  <a:noFill/>
                </a:ln>
                <a:solidFill>
                  <a:prstClr val="black"/>
                </a:solidFill>
                <a:effectLst/>
                <a:uLnTx/>
                <a:uFillTx/>
                <a:latin typeface="Verdana"/>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重症度、医療・看護必要度の見直し</a:t>
              </a:r>
              <a:endParaRPr kumimoji="1" lang="en-US" altLang="ja-JP" sz="1100" b="0" i="0" u="none" strike="noStrike" kern="1200" cap="none" spc="0" normalizeH="0" baseline="0" noProof="0" dirty="0">
                <a:ln>
                  <a:noFill/>
                </a:ln>
                <a:solidFill>
                  <a:prstClr val="black"/>
                </a:solidFill>
                <a:effectLst/>
                <a:uLnTx/>
                <a:uFillTx/>
                <a:latin typeface="Verdana"/>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急性期充実体制加算の新設</a:t>
              </a:r>
            </a:p>
          </p:txBody>
        </p:sp>
      </p:grpSp>
      <p:grpSp>
        <p:nvGrpSpPr>
          <p:cNvPr id="3" name="グループ化 2"/>
          <p:cNvGrpSpPr/>
          <p:nvPr/>
        </p:nvGrpSpPr>
        <p:grpSpPr>
          <a:xfrm>
            <a:off x="170408" y="4434246"/>
            <a:ext cx="2306766" cy="1080000"/>
            <a:chOff x="225641" y="3140555"/>
            <a:chExt cx="2306766" cy="1080000"/>
          </a:xfrm>
        </p:grpSpPr>
        <p:sp>
          <p:nvSpPr>
            <p:cNvPr id="69" name="正方形/長方形 68"/>
            <p:cNvSpPr/>
            <p:nvPr/>
          </p:nvSpPr>
          <p:spPr>
            <a:xfrm>
              <a:off x="225641" y="3140555"/>
              <a:ext cx="2306766" cy="1080000"/>
            </a:xfrm>
            <a:prstGeom prst="rect">
              <a:avLst/>
            </a:prstGeom>
            <a:solidFill>
              <a:srgbClr val="D4ECBA"/>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回復期リハ入院料の見直し</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74" name="テキスト ボックス 73"/>
            <p:cNvSpPr txBox="1"/>
            <p:nvPr/>
          </p:nvSpPr>
          <p:spPr>
            <a:xfrm>
              <a:off x="291076" y="3417943"/>
              <a:ext cx="2158995" cy="749812"/>
            </a:xfrm>
            <a:prstGeom prst="rect">
              <a:avLst/>
            </a:prstGeom>
            <a:solidFill>
              <a:srgbClr val="EEF8E4"/>
            </a:solidFill>
            <a:ln w="3175">
              <a:solidFill>
                <a:schemeClr val="tx1"/>
              </a:solidFill>
              <a:prstDash val="sysDash"/>
            </a:ln>
          </p:spPr>
          <p:txBody>
            <a:bodyPr wrap="square" lIns="72000" tIns="36000" rIns="36000" bIns="36000"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入院料の再編</a:t>
              </a:r>
              <a:endParaRPr kumimoji="1" lang="en-US" altLang="ja-JP" sz="1100" b="0" i="0" u="none" strike="noStrike" kern="1200" cap="none" spc="0" normalizeH="0" baseline="0" noProof="0" dirty="0">
                <a:ln>
                  <a:noFill/>
                </a:ln>
                <a:solidFill>
                  <a:prstClr val="black"/>
                </a:solidFill>
                <a:effectLst/>
                <a:uLnTx/>
                <a:uFillTx/>
                <a:latin typeface="Verdana"/>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重症患者割合の見直し</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心疾患の回復期リハを要する状態への追加</a:t>
              </a:r>
              <a:endParaRPr kumimoji="1" lang="en-US" altLang="ja-JP" sz="1100" b="0" i="0" u="none" strike="noStrike" kern="1200" cap="none" spc="0" normalizeH="0" baseline="0" noProof="0" dirty="0">
                <a:ln>
                  <a:noFill/>
                </a:ln>
                <a:solidFill>
                  <a:prstClr val="black"/>
                </a:solidFill>
                <a:effectLst/>
                <a:uLnTx/>
                <a:uFillTx/>
                <a:latin typeface="Verdana"/>
                <a:ea typeface="メイリオ"/>
                <a:cs typeface="+mn-cs"/>
              </a:endParaRPr>
            </a:p>
          </p:txBody>
        </p:sp>
      </p:grpSp>
      <p:grpSp>
        <p:nvGrpSpPr>
          <p:cNvPr id="10" name="グループ化 9"/>
          <p:cNvGrpSpPr/>
          <p:nvPr/>
        </p:nvGrpSpPr>
        <p:grpSpPr>
          <a:xfrm>
            <a:off x="213096" y="5589240"/>
            <a:ext cx="2340000" cy="1044000"/>
            <a:chOff x="187379" y="5450940"/>
            <a:chExt cx="2340000" cy="1044000"/>
          </a:xfrm>
        </p:grpSpPr>
        <p:sp>
          <p:nvSpPr>
            <p:cNvPr id="58" name="正方形/長方形 57"/>
            <p:cNvSpPr/>
            <p:nvPr/>
          </p:nvSpPr>
          <p:spPr>
            <a:xfrm>
              <a:off x="187379" y="5450940"/>
              <a:ext cx="2340000" cy="1044000"/>
            </a:xfrm>
            <a:prstGeom prst="rect">
              <a:avLst/>
            </a:prstGeom>
            <a:solidFill>
              <a:srgbClr val="DE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療養病棟入院料の見直し</a:t>
              </a:r>
            </a:p>
          </p:txBody>
        </p:sp>
        <p:sp>
          <p:nvSpPr>
            <p:cNvPr id="81" name="テキスト ボックス 80"/>
            <p:cNvSpPr txBox="1"/>
            <p:nvPr/>
          </p:nvSpPr>
          <p:spPr>
            <a:xfrm>
              <a:off x="248394" y="5708239"/>
              <a:ext cx="2196000" cy="580534"/>
            </a:xfrm>
            <a:prstGeom prst="rect">
              <a:avLst/>
            </a:prstGeom>
            <a:solidFill>
              <a:srgbClr val="EFFFFF"/>
            </a:solidFill>
            <a:ln w="3175">
              <a:solidFill>
                <a:schemeClr val="tx1"/>
              </a:solidFill>
              <a:prstDash val="sysDash"/>
            </a:ln>
          </p:spPr>
          <p:txBody>
            <a:bodyPr wrap="square" lIns="72000" tIns="36000" rIns="0" bIns="36000"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医療区分の見直し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（嚥下機能評価等体制の要件化）</a:t>
              </a:r>
              <a:endParaRPr kumimoji="1" lang="en-US" altLang="ja-JP" sz="1100" b="0" i="0" u="none" strike="noStrike" kern="1200" cap="none" spc="0" normalizeH="0" baseline="0" noProof="0" dirty="0">
                <a:ln>
                  <a:noFill/>
                </a:ln>
                <a:solidFill>
                  <a:prstClr val="black"/>
                </a:solidFill>
                <a:effectLst/>
                <a:uLnTx/>
                <a:uFillTx/>
                <a:latin typeface="Verdana"/>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経過措置病棟の評価見直し</a:t>
              </a:r>
            </a:p>
          </p:txBody>
        </p:sp>
      </p:grpSp>
      <p:grpSp>
        <p:nvGrpSpPr>
          <p:cNvPr id="82" name="グループ化 81"/>
          <p:cNvGrpSpPr/>
          <p:nvPr/>
        </p:nvGrpSpPr>
        <p:grpSpPr>
          <a:xfrm>
            <a:off x="326533" y="3103939"/>
            <a:ext cx="3096000" cy="1044000"/>
            <a:chOff x="1164108" y="966895"/>
            <a:chExt cx="2310037" cy="1107331"/>
          </a:xfrm>
        </p:grpSpPr>
        <p:sp>
          <p:nvSpPr>
            <p:cNvPr id="83" name="正方形/長方形 82"/>
            <p:cNvSpPr/>
            <p:nvPr/>
          </p:nvSpPr>
          <p:spPr>
            <a:xfrm>
              <a:off x="1164108" y="966895"/>
              <a:ext cx="2310037" cy="1107331"/>
            </a:xfrm>
            <a:prstGeom prst="rect">
              <a:avLst/>
            </a:prstGeom>
            <a:solidFill>
              <a:srgbClr val="FED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特定集中治療室等の見直し</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1201580" y="1222242"/>
              <a:ext cx="2213896" cy="795297"/>
            </a:xfrm>
            <a:prstGeom prst="rect">
              <a:avLst/>
            </a:prstGeom>
            <a:solidFill>
              <a:srgbClr val="FFEBFA"/>
            </a:solidFill>
            <a:ln w="3175">
              <a:solidFill>
                <a:schemeClr val="tx1"/>
              </a:solidFill>
              <a:prstDash val="sysDash"/>
            </a:ln>
          </p:spPr>
          <p:txBody>
            <a:bodyPr wrap="square" lIns="72000" tIns="36000" rIns="36000" bIns="36000"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重症患者対応体制強化加算の新設</a:t>
              </a:r>
              <a:endParaRPr kumimoji="1" lang="en-US" altLang="ja-JP" sz="1100" b="0" i="0" u="none" strike="noStrike" kern="1200" cap="none" spc="0" normalizeH="0" baseline="0" noProof="0" dirty="0">
                <a:ln>
                  <a:noFill/>
                </a:ln>
                <a:solidFill>
                  <a:prstClr val="black"/>
                </a:solidFill>
                <a:effectLst/>
                <a:uLnTx/>
                <a:uFillTx/>
                <a:latin typeface="Verdana"/>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早期離床リハ加算・早期栄養介入管理加算の対象治療室拡大</a:t>
              </a:r>
              <a:endParaRPr kumimoji="1" lang="en-US" altLang="ja-JP" sz="1100" b="0" i="0" u="none" strike="noStrike" kern="1200" cap="none" spc="0" normalizeH="0" baseline="0" noProof="0" dirty="0">
                <a:ln>
                  <a:noFill/>
                </a:ln>
                <a:solidFill>
                  <a:prstClr val="black"/>
                </a:solidFill>
                <a:effectLst/>
                <a:uLnTx/>
                <a:uFillTx/>
                <a:latin typeface="Verdana"/>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100" b="0" i="0" u="none" strike="noStrike" kern="1200" cap="none" spc="0" normalizeH="0" baseline="0" noProof="0" dirty="0">
                  <a:ln>
                    <a:noFill/>
                  </a:ln>
                  <a:solidFill>
                    <a:prstClr val="black"/>
                  </a:solidFill>
                  <a:effectLst/>
                  <a:uLnTx/>
                  <a:uFillTx/>
                  <a:latin typeface="Verdana"/>
                  <a:ea typeface="メイリオ"/>
                  <a:cs typeface="+mn-cs"/>
                </a:rPr>
                <a:t>ECMO</a:t>
              </a: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に係る評価の見直し</a:t>
              </a:r>
            </a:p>
          </p:txBody>
        </p:sp>
      </p:grpSp>
      <p:sp>
        <p:nvSpPr>
          <p:cNvPr id="88" name="正方形/長方形 87"/>
          <p:cNvSpPr/>
          <p:nvPr/>
        </p:nvSpPr>
        <p:spPr>
          <a:xfrm>
            <a:off x="187200" y="764704"/>
            <a:ext cx="9612000" cy="892552"/>
          </a:xfrm>
          <a:prstGeom prst="rect">
            <a:avLst/>
          </a:prstGeom>
          <a:ln>
            <a:solidFill>
              <a:schemeClr val="tx1"/>
            </a:solidFill>
          </a:ln>
        </p:spPr>
        <p:txBody>
          <a:bodyPr wrap="square">
            <a:spAutoFit/>
          </a:bodyPr>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a:ea typeface="メイリオ"/>
                <a:cs typeface="+mn-cs"/>
              </a:rPr>
              <a:t>○　</a:t>
            </a:r>
            <a:r>
              <a:rPr kumimoji="1" lang="ja-JP" altLang="en-US" sz="13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新型コロナウイルス感染症の感染拡大において果たした医療機関の役割等</a:t>
            </a:r>
            <a:r>
              <a:rPr kumimoji="1" lang="ja-JP" altLang="en-US" sz="13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も踏まえ、</a:t>
            </a:r>
            <a:r>
              <a:rPr kumimoji="1" lang="ja-JP" altLang="en-US" sz="1300" b="1" i="0" u="sng" strike="noStrike" kern="1200" cap="none" spc="0" normalizeH="0" baseline="0" noProof="0" dirty="0">
                <a:ln>
                  <a:noFill/>
                </a:ln>
                <a:solidFill>
                  <a:srgbClr val="0070C0"/>
                </a:solidFill>
                <a:effectLst/>
                <a:uLnTx/>
                <a:uFillTx/>
                <a:latin typeface="メイリオ"/>
                <a:ea typeface="メイリオ"/>
                <a:cs typeface="+mn-cs"/>
              </a:rPr>
              <a:t>入院から在宅まで切れ目のない医療</a:t>
            </a:r>
            <a:r>
              <a:rPr kumimoji="1" lang="ja-JP" altLang="en-US" sz="1300" b="0" i="0" u="sng" strike="noStrike" kern="1200" cap="none" spc="0" normalizeH="0" baseline="0" noProof="0" dirty="0">
                <a:ln>
                  <a:noFill/>
                </a:ln>
                <a:solidFill>
                  <a:prstClr val="black"/>
                </a:solidFill>
                <a:effectLst/>
                <a:uLnTx/>
                <a:uFillTx/>
                <a:latin typeface="メイリオ"/>
                <a:ea typeface="メイリオ"/>
                <a:cs typeface="+mn-cs"/>
              </a:rPr>
              <a:t>を</a:t>
            </a:r>
            <a:r>
              <a:rPr kumimoji="1" lang="ja-JP" altLang="en-US" sz="1300" b="0" i="0" u="none" strike="noStrike" kern="1200" cap="none" spc="0" normalizeH="0" baseline="0" noProof="0" dirty="0">
                <a:ln>
                  <a:noFill/>
                </a:ln>
                <a:solidFill>
                  <a:prstClr val="black"/>
                </a:solidFill>
                <a:effectLst/>
                <a:uLnTx/>
                <a:uFillTx/>
                <a:latin typeface="メイリオ"/>
                <a:ea typeface="メイリオ"/>
                <a:cs typeface="+mn-cs"/>
              </a:rPr>
              <a:t>提供する観点から、提供する医療の対象となる</a:t>
            </a:r>
            <a:r>
              <a:rPr kumimoji="1" lang="ja-JP" altLang="en-US" sz="1300" b="1" i="0" u="sng" strike="noStrike" kern="1200" cap="none" spc="0" normalizeH="0" baseline="0" noProof="0" dirty="0">
                <a:ln>
                  <a:noFill/>
                </a:ln>
                <a:solidFill>
                  <a:srgbClr val="0070C0"/>
                </a:solidFill>
                <a:effectLst/>
                <a:uLnTx/>
                <a:uFillTx/>
                <a:latin typeface="メイリオ"/>
                <a:ea typeface="メイリオ"/>
                <a:cs typeface="+mn-cs"/>
              </a:rPr>
              <a:t>患者の病態像や医療の内容に着目</a:t>
            </a:r>
            <a:r>
              <a:rPr kumimoji="1" lang="ja-JP" altLang="en-US" sz="1300" b="0" i="0" u="none" strike="noStrike" kern="1200" cap="none" spc="0" normalizeH="0" baseline="0" noProof="0" dirty="0">
                <a:ln>
                  <a:noFill/>
                </a:ln>
                <a:solidFill>
                  <a:prstClr val="black"/>
                </a:solidFill>
                <a:effectLst/>
                <a:uLnTx/>
                <a:uFillTx/>
                <a:latin typeface="メイリオ"/>
                <a:ea typeface="メイリオ"/>
                <a:cs typeface="+mn-cs"/>
              </a:rPr>
              <a:t>し、それらに</a:t>
            </a:r>
            <a:r>
              <a:rPr kumimoji="1" lang="ja-JP" altLang="en-US" sz="1300" b="1" i="0" u="sng" strike="noStrike" kern="1200" cap="none" spc="0" normalizeH="0" baseline="0" noProof="0" dirty="0">
                <a:ln>
                  <a:noFill/>
                </a:ln>
                <a:solidFill>
                  <a:srgbClr val="0070C0"/>
                </a:solidFill>
                <a:effectLst/>
                <a:uLnTx/>
                <a:uFillTx/>
                <a:latin typeface="メイリオ"/>
                <a:ea typeface="メイリオ"/>
                <a:cs typeface="+mn-cs"/>
              </a:rPr>
              <a:t>見合った適切な評価となるよう、見直し・加算の新設等</a:t>
            </a:r>
            <a:r>
              <a:rPr kumimoji="1" lang="ja-JP" altLang="en-US" sz="1300" b="0" i="0" u="none" strike="noStrike" kern="1200" cap="none" spc="0" normalizeH="0" baseline="0" noProof="0" dirty="0">
                <a:ln>
                  <a:noFill/>
                </a:ln>
                <a:solidFill>
                  <a:prstClr val="black"/>
                </a:solidFill>
                <a:effectLst/>
                <a:uLnTx/>
                <a:uFillTx/>
                <a:latin typeface="メイリオ"/>
                <a:ea typeface="メイリオ"/>
                <a:cs typeface="+mn-cs"/>
              </a:rPr>
              <a:t>を実施。その際、</a:t>
            </a:r>
            <a:r>
              <a:rPr kumimoji="1" lang="ja-JP" altLang="en-US" sz="1300" b="1" i="0" u="sng" strike="noStrike" kern="1200" cap="none" spc="0" normalizeH="0" baseline="0" noProof="0" dirty="0">
                <a:ln>
                  <a:noFill/>
                </a:ln>
                <a:solidFill>
                  <a:srgbClr val="0070C0"/>
                </a:solidFill>
                <a:effectLst/>
                <a:uLnTx/>
                <a:uFillTx/>
                <a:latin typeface="メイリオ"/>
                <a:ea typeface="メイリオ"/>
                <a:cs typeface="+mn-cs"/>
              </a:rPr>
              <a:t>医療機関の機能に応じた感染対策が実施されるよう、感染対策向上加算１・２・３、外来感染対策向上加算を新設し、取組を推進</a:t>
            </a:r>
            <a:r>
              <a:rPr kumimoji="1" lang="ja-JP" altLang="en-US" sz="1300" b="0" i="0" u="none" strike="noStrike" kern="1200" cap="none" spc="0" normalizeH="0" baseline="0" noProof="0" dirty="0">
                <a:ln>
                  <a:noFill/>
                </a:ln>
                <a:solidFill>
                  <a:prstClr val="black"/>
                </a:solidFill>
                <a:effectLst/>
                <a:uLnTx/>
                <a:uFillTx/>
                <a:latin typeface="メイリオ"/>
                <a:ea typeface="メイリオ"/>
                <a:cs typeface="+mn-cs"/>
              </a:rPr>
              <a:t>。</a:t>
            </a:r>
            <a:endParaRPr kumimoji="1" lang="en-US" altLang="ja-JP" sz="1300" b="1" i="0" u="sng" strike="noStrike" kern="1200" cap="none" spc="0" normalizeH="0" baseline="0" noProof="0" dirty="0">
              <a:ln>
                <a:noFill/>
              </a:ln>
              <a:solidFill>
                <a:srgbClr val="0070C0"/>
              </a:solidFill>
              <a:effectLst/>
              <a:uLnTx/>
              <a:uFillTx/>
              <a:latin typeface="メイリオ"/>
              <a:ea typeface="メイリオ"/>
              <a:cs typeface="+mn-cs"/>
            </a:endParaRPr>
          </a:p>
        </p:txBody>
      </p:sp>
      <p:sp>
        <p:nvSpPr>
          <p:cNvPr id="92" name="左右矢印 91"/>
          <p:cNvSpPr/>
          <p:nvPr/>
        </p:nvSpPr>
        <p:spPr>
          <a:xfrm rot="16200000">
            <a:off x="5564868" y="5010217"/>
            <a:ext cx="651590" cy="713326"/>
          </a:xfrm>
          <a:prstGeom prst="leftRightArrow">
            <a:avLst>
              <a:gd name="adj1" fmla="val 40011"/>
              <a:gd name="adj2" fmla="val 29952"/>
            </a:avLst>
          </a:prstGeom>
          <a:solidFill>
            <a:srgbClr val="D4EC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nvGrpSpPr>
          <p:cNvPr id="22" name="グループ化 21"/>
          <p:cNvGrpSpPr/>
          <p:nvPr/>
        </p:nvGrpSpPr>
        <p:grpSpPr>
          <a:xfrm>
            <a:off x="3937184" y="5327722"/>
            <a:ext cx="2355662" cy="828000"/>
            <a:chOff x="3844044" y="5219939"/>
            <a:chExt cx="2407774" cy="828000"/>
          </a:xfrm>
        </p:grpSpPr>
        <p:sp>
          <p:nvSpPr>
            <p:cNvPr id="60" name="正方形/長方形 59"/>
            <p:cNvSpPr/>
            <p:nvPr/>
          </p:nvSpPr>
          <p:spPr>
            <a:xfrm>
              <a:off x="3844044" y="5219939"/>
              <a:ext cx="2407774" cy="828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在支診・在支病の見直し</a:t>
              </a:r>
            </a:p>
          </p:txBody>
        </p:sp>
        <p:sp>
          <p:nvSpPr>
            <p:cNvPr id="90" name="正方形/長方形 89"/>
            <p:cNvSpPr/>
            <p:nvPr/>
          </p:nvSpPr>
          <p:spPr>
            <a:xfrm>
              <a:off x="3921209" y="5480255"/>
              <a:ext cx="2255928" cy="540000"/>
            </a:xfrm>
            <a:prstGeom prst="rect">
              <a:avLst/>
            </a:prstGeom>
            <a:solidFill>
              <a:schemeClr val="accent5">
                <a:lumMod val="20000"/>
                <a:lumOff val="80000"/>
              </a:schemeClr>
            </a:solidFill>
            <a:ln w="317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機能強化型在支病における後方入院機能の評価</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小児の在宅がん診療の評価</a:t>
              </a:r>
            </a:p>
          </p:txBody>
        </p:sp>
      </p:grpSp>
      <p:sp>
        <p:nvSpPr>
          <p:cNvPr id="91" name="正方形/長方形 90"/>
          <p:cNvSpPr/>
          <p:nvPr/>
        </p:nvSpPr>
        <p:spPr>
          <a:xfrm>
            <a:off x="6005277" y="3682720"/>
            <a:ext cx="1606260" cy="612000"/>
          </a:xfrm>
          <a:prstGeom prst="rect">
            <a:avLst/>
          </a:prstGeom>
          <a:solidFill>
            <a:schemeClr val="accent5">
              <a:lumMod val="20000"/>
              <a:lumOff val="80000"/>
            </a:schemeClr>
          </a:solidFill>
          <a:ln w="317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初期加算の見直し</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維持透析受入の評価</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a:t>
            </a:r>
            <a:r>
              <a:rPr lang="ja-JP" altLang="en-US" sz="1100" dirty="0">
                <a:solidFill>
                  <a:prstClr val="black"/>
                </a:solidFill>
                <a:latin typeface="メイリオ" panose="020B0604030504040204" pitchFamily="50" charset="-128"/>
                <a:ea typeface="メイリオ" panose="020B0604030504040204" pitchFamily="50" charset="-128"/>
              </a:rPr>
              <a:t>連携</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分娩管理加算の新設</a:t>
            </a:r>
          </a:p>
        </p:txBody>
      </p:sp>
      <p:grpSp>
        <p:nvGrpSpPr>
          <p:cNvPr id="68" name="グループ化 67"/>
          <p:cNvGrpSpPr/>
          <p:nvPr/>
        </p:nvGrpSpPr>
        <p:grpSpPr>
          <a:xfrm>
            <a:off x="3636052" y="4077072"/>
            <a:ext cx="2397068" cy="1056607"/>
            <a:chOff x="3636052" y="4077072"/>
            <a:chExt cx="2397068" cy="1056607"/>
          </a:xfrm>
        </p:grpSpPr>
        <p:grpSp>
          <p:nvGrpSpPr>
            <p:cNvPr id="72" name="グループ化 71"/>
            <p:cNvGrpSpPr/>
            <p:nvPr/>
          </p:nvGrpSpPr>
          <p:grpSpPr>
            <a:xfrm>
              <a:off x="3636052" y="4077072"/>
              <a:ext cx="2397068" cy="1056607"/>
              <a:chOff x="3472305" y="4127214"/>
              <a:chExt cx="2397068" cy="1056607"/>
            </a:xfrm>
          </p:grpSpPr>
          <p:sp>
            <p:nvSpPr>
              <p:cNvPr id="94" name="角丸四角形 93"/>
              <p:cNvSpPr/>
              <p:nvPr/>
            </p:nvSpPr>
            <p:spPr>
              <a:xfrm>
                <a:off x="3512299" y="4127214"/>
                <a:ext cx="2269032" cy="1056607"/>
              </a:xfrm>
              <a:prstGeom prst="roundRect">
                <a:avLst>
                  <a:gd name="adj" fmla="val 50000"/>
                </a:avLst>
              </a:prstGeom>
              <a:solidFill>
                <a:srgbClr val="FFFF99"/>
              </a:solidFill>
              <a:ln w="47625">
                <a:solidFill>
                  <a:srgbClr val="E5DB09"/>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95" name="正方形/長方形 94"/>
              <p:cNvSpPr/>
              <p:nvPr/>
            </p:nvSpPr>
            <p:spPr>
              <a:xfrm>
                <a:off x="3472305" y="4237861"/>
                <a:ext cx="2397068" cy="92333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感染対策向上加算・</a:t>
                </a:r>
                <a:endParaRPr kumimoji="1" lang="en-US" altLang="ja-JP"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7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外来感染対策向上加算</a:t>
                </a: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の新設</a:t>
                </a:r>
              </a:p>
            </p:txBody>
          </p:sp>
        </p:grpSp>
        <p:sp>
          <p:nvSpPr>
            <p:cNvPr id="85" name="角丸四角形 84"/>
            <p:cNvSpPr/>
            <p:nvPr/>
          </p:nvSpPr>
          <p:spPr>
            <a:xfrm>
              <a:off x="3759764" y="4344269"/>
              <a:ext cx="1872000" cy="105475"/>
            </a:xfrm>
            <a:prstGeom prst="roundRect">
              <a:avLst/>
            </a:prstGeom>
            <a:solidFill>
              <a:srgbClr val="FF0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93" name="角丸四角形 92"/>
            <p:cNvSpPr/>
            <p:nvPr/>
          </p:nvSpPr>
          <p:spPr>
            <a:xfrm>
              <a:off x="3740677" y="4609964"/>
              <a:ext cx="2160000" cy="105475"/>
            </a:xfrm>
            <a:prstGeom prst="roundRect">
              <a:avLst/>
            </a:prstGeom>
            <a:solidFill>
              <a:srgbClr val="FF0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grpSp>
      <p:sp>
        <p:nvSpPr>
          <p:cNvPr id="71" name="スライド番号プレースホルダー 2">
            <a:extLst>
              <a:ext uri="{FF2B5EF4-FFF2-40B4-BE49-F238E27FC236}">
                <a16:creationId xmlns:a16="http://schemas.microsoft.com/office/drawing/2014/main" id="{439F812F-5DBE-4363-BB79-0484CB65AEC0}"/>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291321949"/>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角丸四角形 29"/>
          <p:cNvSpPr/>
          <p:nvPr/>
        </p:nvSpPr>
        <p:spPr>
          <a:xfrm>
            <a:off x="7485084" y="2594259"/>
            <a:ext cx="2340580" cy="4096587"/>
          </a:xfrm>
          <a:prstGeom prst="round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63" name="ドーナツ 62"/>
          <p:cNvSpPr/>
          <p:nvPr/>
        </p:nvSpPr>
        <p:spPr>
          <a:xfrm>
            <a:off x="1085027" y="2303147"/>
            <a:ext cx="7862431" cy="4286252"/>
          </a:xfrm>
          <a:prstGeom prst="donut">
            <a:avLst>
              <a:gd name="adj" fmla="val 26543"/>
            </a:avLst>
          </a:prstGeom>
          <a:solidFill>
            <a:srgbClr val="FFFFC5"/>
          </a:solidFill>
          <a:ln w="82550">
            <a:solidFill>
              <a:srgbClr val="E5DB09"/>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29" name="角丸四角形 28"/>
          <p:cNvSpPr/>
          <p:nvPr/>
        </p:nvSpPr>
        <p:spPr>
          <a:xfrm>
            <a:off x="372277" y="1736818"/>
            <a:ext cx="3100894" cy="2484000"/>
          </a:xfrm>
          <a:prstGeom prst="roundRect">
            <a:avLst>
              <a:gd name="adj" fmla="val 8988"/>
            </a:avLst>
          </a:prstGeom>
          <a:solidFill>
            <a:srgbClr val="FDEA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26" name="テキスト ボックス 25"/>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2" name="グループ化 1"/>
          <p:cNvGrpSpPr/>
          <p:nvPr/>
        </p:nvGrpSpPr>
        <p:grpSpPr>
          <a:xfrm>
            <a:off x="715832" y="1661765"/>
            <a:ext cx="1245667" cy="1123591"/>
            <a:chOff x="222550" y="1809116"/>
            <a:chExt cx="1245667" cy="1123591"/>
          </a:xfrm>
        </p:grpSpPr>
        <p:pic>
          <p:nvPicPr>
            <p:cNvPr id="27" name="Picture 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69139" y="1809116"/>
              <a:ext cx="1199078" cy="1123591"/>
            </a:xfrm>
            <a:prstGeom prst="rect">
              <a:avLst/>
            </a:prstGeom>
            <a:noFill/>
            <a:ln w="28575">
              <a:noFill/>
              <a:prstDash val="sysDot"/>
              <a:miter lim="800000"/>
              <a:headEnd/>
              <a:tailEnd/>
            </a:ln>
            <a:effectLst/>
          </p:spPr>
        </p:pic>
        <p:sp>
          <p:nvSpPr>
            <p:cNvPr id="28" name="正方形/長方形 27"/>
            <p:cNvSpPr/>
            <p:nvPr/>
          </p:nvSpPr>
          <p:spPr>
            <a:xfrm>
              <a:off x="222550" y="2310711"/>
              <a:ext cx="800220" cy="338554"/>
            </a:xfrm>
            <a:prstGeom prst="rect">
              <a:avLst/>
            </a:prstGeom>
            <a:noFill/>
            <a:ln w="6350" cap="flat" cmpd="sng" algn="ctr">
              <a:noFill/>
              <a:prstDash val="solid"/>
              <a:miter lim="800000"/>
            </a:ln>
            <a:effectLst/>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F711BB"/>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急性期</a:t>
              </a:r>
            </a:p>
          </p:txBody>
        </p:sp>
      </p:grpSp>
      <p:pic>
        <p:nvPicPr>
          <p:cNvPr id="66" name="Picture 12"/>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938592" y="4174800"/>
            <a:ext cx="1210692" cy="849127"/>
          </a:xfrm>
          <a:prstGeom prst="rect">
            <a:avLst/>
          </a:prstGeom>
          <a:noFill/>
          <a:ln w="9525">
            <a:noFill/>
            <a:miter lim="800000"/>
            <a:headEnd/>
            <a:tailEnd/>
          </a:ln>
        </p:spPr>
      </p:pic>
      <p:pic>
        <p:nvPicPr>
          <p:cNvPr id="67" name="Picture 4" descr="問診のイラスト「お医者さんとお爺さん」"/>
          <p:cNvPicPr>
            <a:picLocks noChangeArrowheads="1"/>
          </p:cNvPicPr>
          <p:nvPr/>
        </p:nvPicPr>
        <p:blipFill rotWithShape="1">
          <a:blip r:embed="rId5" cstate="print">
            <a:extLst>
              <a:ext uri="{BEBA8EAE-BF5A-486C-A8C5-ECC9F3942E4B}">
                <a14:imgProps xmlns:a14="http://schemas.microsoft.com/office/drawing/2010/main">
                  <a14:imgLayer r:embed="rId6">
                    <a14:imgEffect>
                      <a14:backgroundRemoval t="1500" b="97000" l="41250" r="98250">
                        <a14:foregroundMark x1="67000" y1="19750" x2="67000" y2="19750"/>
                        <a14:foregroundMark x1="78250" y1="19500" x2="78250" y2="19500"/>
                        <a14:foregroundMark x1="68000" y1="24750" x2="68000" y2="24750"/>
                        <a14:foregroundMark x1="78000" y1="25000" x2="78000" y2="25000"/>
                        <a14:foregroundMark x1="61000" y1="93500" x2="61000" y2="93500"/>
                        <a14:foregroundMark x1="58750" y1="93750" x2="58750" y2="93750"/>
                        <a14:foregroundMark x1="57250" y1="94250" x2="57250" y2="94250"/>
                        <a14:foregroundMark x1="71500" y1="93500" x2="71500" y2="93500"/>
                        <a14:foregroundMark x1="69250" y1="94250" x2="69250" y2="94250"/>
                      </a14:backgroundRemoval>
                    </a14:imgEffect>
                  </a14:imgLayer>
                </a14:imgProps>
              </a:ext>
              <a:ext uri="{28A0092B-C50C-407E-A947-70E740481C1C}">
                <a14:useLocalDpi xmlns:a14="http://schemas.microsoft.com/office/drawing/2010/main" val="0"/>
              </a:ext>
            </a:extLst>
          </a:blip>
          <a:srcRect l="37537"/>
          <a:stretch/>
        </p:blipFill>
        <p:spPr bwMode="auto">
          <a:xfrm>
            <a:off x="6594441" y="4348772"/>
            <a:ext cx="587641" cy="1027753"/>
          </a:xfrm>
          <a:prstGeom prst="rect">
            <a:avLst/>
          </a:prstGeom>
          <a:noFill/>
          <a:extLst>
            <a:ext uri="{909E8E84-426E-40DD-AFC4-6F175D3DCCD1}">
              <a14:hiddenFill xmlns:a14="http://schemas.microsoft.com/office/drawing/2010/main">
                <a:solidFill>
                  <a:srgbClr val="FFFFFF"/>
                </a:solidFill>
              </a14:hiddenFill>
            </a:ext>
          </a:extLst>
        </p:spPr>
      </p:pic>
      <p:sp>
        <p:nvSpPr>
          <p:cNvPr id="68" name="左右矢印 67"/>
          <p:cNvSpPr/>
          <p:nvPr/>
        </p:nvSpPr>
        <p:spPr>
          <a:xfrm rot="19518212">
            <a:off x="4041729" y="5484974"/>
            <a:ext cx="2179485" cy="554688"/>
          </a:xfrm>
          <a:prstGeom prst="leftRightArrow">
            <a:avLst>
              <a:gd name="adj1" fmla="val 40011"/>
              <a:gd name="adj2" fmla="val 29952"/>
            </a:avLst>
          </a:prstGeom>
          <a:solidFill>
            <a:srgbClr val="D4ECBA"/>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nvGrpSpPr>
          <p:cNvPr id="21" name="グループ化 20"/>
          <p:cNvGrpSpPr/>
          <p:nvPr/>
        </p:nvGrpSpPr>
        <p:grpSpPr>
          <a:xfrm>
            <a:off x="2721157" y="5786611"/>
            <a:ext cx="1669233" cy="997479"/>
            <a:chOff x="3976415" y="5288443"/>
            <a:chExt cx="1669233" cy="997479"/>
          </a:xfrm>
        </p:grpSpPr>
        <p:pic>
          <p:nvPicPr>
            <p:cNvPr id="36" name="Picture 12"/>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272332" y="5409902"/>
              <a:ext cx="1249037" cy="876020"/>
            </a:xfrm>
            <a:prstGeom prst="rect">
              <a:avLst/>
            </a:prstGeom>
            <a:noFill/>
            <a:ln w="9525">
              <a:noFill/>
              <a:miter lim="800000"/>
              <a:headEnd/>
              <a:tailEnd/>
            </a:ln>
          </p:spPr>
        </p:pic>
        <p:sp>
          <p:nvSpPr>
            <p:cNvPr id="33" name="正方形/長方形 32"/>
            <p:cNvSpPr/>
            <p:nvPr/>
          </p:nvSpPr>
          <p:spPr>
            <a:xfrm>
              <a:off x="3976415" y="5288443"/>
              <a:ext cx="1669233" cy="338554"/>
            </a:xfrm>
            <a:prstGeom prst="rect">
              <a:avLst/>
            </a:prstGeom>
            <a:noFill/>
            <a:ln w="6350" cap="flat" cmpd="sng" algn="ctr">
              <a:noFill/>
              <a:prstDash val="solid"/>
              <a:miter lim="800000"/>
            </a:ln>
            <a:effectLst/>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9BBB59"/>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在支病・在支診</a:t>
              </a:r>
            </a:p>
          </p:txBody>
        </p:sp>
      </p:grpSp>
      <p:sp>
        <p:nvSpPr>
          <p:cNvPr id="75" name="正方形/長方形 74"/>
          <p:cNvSpPr/>
          <p:nvPr/>
        </p:nvSpPr>
        <p:spPr>
          <a:xfrm>
            <a:off x="9031722" y="4460779"/>
            <a:ext cx="709678" cy="338554"/>
          </a:xfrm>
          <a:prstGeom prst="rect">
            <a:avLst/>
          </a:prstGeom>
          <a:noFill/>
          <a:ln w="6350" cap="flat" cmpd="sng" algn="ctr">
            <a:noFill/>
            <a:prstDash val="solid"/>
            <a:miter lim="800000"/>
          </a:ln>
          <a:effectLst/>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B050"/>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自宅</a:t>
            </a:r>
          </a:p>
        </p:txBody>
      </p:sp>
      <p:grpSp>
        <p:nvGrpSpPr>
          <p:cNvPr id="12" name="グループ化 11"/>
          <p:cNvGrpSpPr/>
          <p:nvPr/>
        </p:nvGrpSpPr>
        <p:grpSpPr>
          <a:xfrm>
            <a:off x="3460268" y="2924944"/>
            <a:ext cx="2068796" cy="1192096"/>
            <a:chOff x="3460268" y="2366043"/>
            <a:chExt cx="2068796" cy="1192096"/>
          </a:xfrm>
        </p:grpSpPr>
        <p:pic>
          <p:nvPicPr>
            <p:cNvPr id="31" name="Picture 2" descr="C:\Users\KTIOM\AppData\Local\Microsoft\Windows\Temporary Internet Files\Content.IE5\YO97QDGR\MC900239657[1].wmf"/>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3848616" y="2366043"/>
              <a:ext cx="1253407" cy="1112459"/>
            </a:xfrm>
            <a:prstGeom prst="rect">
              <a:avLst/>
            </a:prstGeom>
            <a:noFill/>
            <a:ln w="28575">
              <a:noFill/>
              <a:prstDash val="sysDash"/>
            </a:ln>
            <a:extLst>
              <a:ext uri="{909E8E84-426E-40DD-AFC4-6F175D3DCCD1}">
                <a14:hiddenFill xmlns:a14="http://schemas.microsoft.com/office/drawing/2010/main">
                  <a:solidFill>
                    <a:srgbClr val="FFFFFF"/>
                  </a:solidFill>
                </a14:hiddenFill>
              </a:ext>
            </a:extLst>
          </p:spPr>
        </p:pic>
        <p:sp>
          <p:nvSpPr>
            <p:cNvPr id="32" name="正方形/長方形 31"/>
            <p:cNvSpPr/>
            <p:nvPr/>
          </p:nvSpPr>
          <p:spPr>
            <a:xfrm>
              <a:off x="3460268" y="3219585"/>
              <a:ext cx="2068796" cy="338554"/>
            </a:xfrm>
            <a:prstGeom prst="rect">
              <a:avLst/>
            </a:prstGeom>
            <a:noFill/>
            <a:ln w="6350" cap="flat" cmpd="sng" algn="ctr">
              <a:noFill/>
              <a:prstDash val="solid"/>
              <a:miter lim="800000"/>
            </a:ln>
            <a:effectLst/>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FFC000"/>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地域包括ケア病棟</a:t>
              </a:r>
            </a:p>
          </p:txBody>
        </p:sp>
      </p:grpSp>
      <p:pic>
        <p:nvPicPr>
          <p:cNvPr id="78" name="Picture 6" descr="C:\Users\SYUMB\AppData\Local\Microsoft\Windows\Temporary Internet Files\Content.IE5\D82NEVZQ\MC900433918[1].png"/>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8093067" y="5445224"/>
            <a:ext cx="1260236" cy="1260236"/>
          </a:xfrm>
          <a:prstGeom prst="rect">
            <a:avLst/>
          </a:prstGeom>
          <a:noFill/>
        </p:spPr>
      </p:pic>
      <p:sp>
        <p:nvSpPr>
          <p:cNvPr id="79" name="正方形/長方形 78"/>
          <p:cNvSpPr/>
          <p:nvPr/>
        </p:nvSpPr>
        <p:spPr>
          <a:xfrm>
            <a:off x="7861152" y="6381328"/>
            <a:ext cx="1567643" cy="338554"/>
          </a:xfrm>
          <a:prstGeom prst="rect">
            <a:avLst/>
          </a:prstGeom>
          <a:noFill/>
          <a:ln w="6350" cap="flat" cmpd="sng" algn="ctr">
            <a:noFill/>
            <a:prstDash val="solid"/>
            <a:miter lim="800000"/>
          </a:ln>
          <a:effectLst/>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介護サービス</a:t>
            </a:r>
          </a:p>
        </p:txBody>
      </p:sp>
      <p:sp>
        <p:nvSpPr>
          <p:cNvPr id="80" name="左右矢印 79"/>
          <p:cNvSpPr/>
          <p:nvPr/>
        </p:nvSpPr>
        <p:spPr>
          <a:xfrm>
            <a:off x="4035605" y="6325605"/>
            <a:ext cx="4010804" cy="415763"/>
          </a:xfrm>
          <a:prstGeom prst="leftRightArrow">
            <a:avLst/>
          </a:prstGeom>
          <a:solidFill>
            <a:srgbClr val="D4ECBA"/>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nvGrpSpPr>
          <p:cNvPr id="6" name="グループ化 5"/>
          <p:cNvGrpSpPr/>
          <p:nvPr/>
        </p:nvGrpSpPr>
        <p:grpSpPr>
          <a:xfrm>
            <a:off x="2384672" y="4293096"/>
            <a:ext cx="1241951" cy="1350082"/>
            <a:chOff x="2384672" y="3417320"/>
            <a:chExt cx="1241951" cy="1350082"/>
          </a:xfrm>
        </p:grpSpPr>
        <p:grpSp>
          <p:nvGrpSpPr>
            <p:cNvPr id="41" name="グループ化 40"/>
            <p:cNvGrpSpPr/>
            <p:nvPr/>
          </p:nvGrpSpPr>
          <p:grpSpPr>
            <a:xfrm>
              <a:off x="2384672" y="3417320"/>
              <a:ext cx="1014897" cy="1111140"/>
              <a:chOff x="8397664" y="5450749"/>
              <a:chExt cx="1060209" cy="1138342"/>
            </a:xfrm>
          </p:grpSpPr>
          <p:pic>
            <p:nvPicPr>
              <p:cNvPr id="42" name="Picture 2" descr="C:\Users\MKRMP\AppData\Local\Microsoft\Windows\Temporary Internet Files\Content.IE5\XBSXZDFH\MC900438706[1].jpg"/>
              <p:cNvPicPr>
                <a:picLocks noChangeAspect="1" noChangeArrowheads="1"/>
              </p:cNvPicPr>
              <p:nvPr/>
            </p:nvPicPr>
            <p:blipFill>
              <a:blip r:embed="rId9" cstate="print"/>
              <a:srcRect/>
              <a:stretch>
                <a:fillRect/>
              </a:stretch>
            </p:blipFill>
            <p:spPr bwMode="auto">
              <a:xfrm>
                <a:off x="8397664" y="5450749"/>
                <a:ext cx="1060209" cy="1138342"/>
              </a:xfrm>
              <a:prstGeom prst="rect">
                <a:avLst/>
              </a:prstGeom>
              <a:noFill/>
            </p:spPr>
          </p:pic>
          <p:sp>
            <p:nvSpPr>
              <p:cNvPr id="43" name="平行四辺形 42"/>
              <p:cNvSpPr/>
              <p:nvPr/>
            </p:nvSpPr>
            <p:spPr>
              <a:xfrm rot="298429" flipH="1">
                <a:off x="8414445" y="5483503"/>
                <a:ext cx="201600" cy="111600"/>
              </a:xfrm>
              <a:prstGeom prst="parallelogram">
                <a:avLst>
                  <a:gd name="adj" fmla="val 41090"/>
                </a:avLst>
              </a:prstGeom>
              <a:solidFill>
                <a:srgbClr val="B8B8B8"/>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sp>
          <p:nvSpPr>
            <p:cNvPr id="56" name="正方形/長方形 55"/>
            <p:cNvSpPr/>
            <p:nvPr/>
          </p:nvSpPr>
          <p:spPr>
            <a:xfrm>
              <a:off x="2416035" y="4428848"/>
              <a:ext cx="1210588" cy="338554"/>
            </a:xfrm>
            <a:prstGeom prst="rect">
              <a:avLst/>
            </a:prstGeom>
            <a:noFill/>
            <a:ln w="6350" cap="flat" cmpd="sng" algn="ctr">
              <a:noFill/>
              <a:prstDash val="solid"/>
              <a:miter lim="800000"/>
            </a:ln>
            <a:effectLst/>
          </p:spPr>
          <p:txBody>
            <a:bodyPr wrap="non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517D21"/>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回復期リハ</a:t>
              </a:r>
            </a:p>
          </p:txBody>
        </p:sp>
      </p:grpSp>
      <p:pic>
        <p:nvPicPr>
          <p:cNvPr id="87" name="Picture 12" descr="訪問看護・訪問介護のイラスト（男性）">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803164" y="2989409"/>
            <a:ext cx="1214118" cy="1041445"/>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8" descr="C:\Users\SYUMB\AppData\Local\Microsoft\Windows\Temporary Internet Files\Content.IE5\7QUMZIRJ\MC900441738[1].png"/>
          <p:cNvPicPr>
            <a:picLocks noChangeAspect="1" noChangeArrowheads="1"/>
          </p:cNvPicPr>
          <p:nvPr/>
        </p:nvPicPr>
        <p:blipFill>
          <a:blip r:embed="rId12" cstate="email">
            <a:extLst>
              <a:ext uri="{28A0092B-C50C-407E-A947-70E740481C1C}">
                <a14:useLocalDpi xmlns:a14="http://schemas.microsoft.com/office/drawing/2010/main"/>
              </a:ext>
            </a:extLst>
          </a:blip>
          <a:srcRect/>
          <a:stretch>
            <a:fillRect/>
          </a:stretch>
        </p:blipFill>
        <p:spPr bwMode="auto">
          <a:xfrm>
            <a:off x="8432230" y="3159513"/>
            <a:ext cx="1459246" cy="1459246"/>
          </a:xfrm>
          <a:prstGeom prst="rect">
            <a:avLst/>
          </a:prstGeom>
          <a:noFill/>
          <a:ln w="28575">
            <a:noFill/>
            <a:prstDash val="lgDashDotDot"/>
          </a:ln>
        </p:spPr>
      </p:pic>
      <p:sp>
        <p:nvSpPr>
          <p:cNvPr id="54" name="左右矢印 53"/>
          <p:cNvSpPr/>
          <p:nvPr/>
        </p:nvSpPr>
        <p:spPr>
          <a:xfrm rot="18082387">
            <a:off x="8713228" y="5041502"/>
            <a:ext cx="938248" cy="274585"/>
          </a:xfrm>
          <a:prstGeom prst="leftRightArrow">
            <a:avLst/>
          </a:prstGeom>
          <a:solidFill>
            <a:srgbClr val="002060">
              <a:alpha val="5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70" name="正方形/長方形 69"/>
          <p:cNvSpPr/>
          <p:nvPr/>
        </p:nvSpPr>
        <p:spPr>
          <a:xfrm>
            <a:off x="5907942" y="4691111"/>
            <a:ext cx="1225465" cy="338554"/>
          </a:xfrm>
          <a:prstGeom prst="rect">
            <a:avLst/>
          </a:prstGeom>
          <a:noFill/>
          <a:ln w="6350" cap="flat" cmpd="sng" algn="ctr">
            <a:noFill/>
            <a:prstDash val="solid"/>
            <a:miter lim="800000"/>
          </a:ln>
          <a:effectLst/>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9BBB59"/>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診療所等</a:t>
            </a:r>
          </a:p>
        </p:txBody>
      </p:sp>
      <p:sp>
        <p:nvSpPr>
          <p:cNvPr id="88" name="正方形/長方形 87"/>
          <p:cNvSpPr/>
          <p:nvPr/>
        </p:nvSpPr>
        <p:spPr>
          <a:xfrm>
            <a:off x="187200" y="764704"/>
            <a:ext cx="9612000" cy="892552"/>
          </a:xfrm>
          <a:prstGeom prst="rect">
            <a:avLst/>
          </a:prstGeom>
          <a:ln>
            <a:solidFill>
              <a:schemeClr val="tx1"/>
            </a:solidFill>
          </a:ln>
        </p:spPr>
        <p:txBody>
          <a:bodyPr wrap="square">
            <a:spAutoFit/>
          </a:bodyPr>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a:ea typeface="メイリオ"/>
                <a:cs typeface="+mn-cs"/>
              </a:rPr>
              <a:t>○　</a:t>
            </a:r>
            <a:r>
              <a:rPr kumimoji="1" lang="ja-JP" altLang="en-US" sz="13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新型コロナウイルス感染症の感染拡大において果たした医療機関の役割等も踏まえ、</a:t>
            </a:r>
            <a:r>
              <a:rPr kumimoji="1" lang="ja-JP" altLang="en-US" sz="1300" b="0" i="0" u="sng" strike="noStrike" kern="1200" cap="none" spc="0" normalizeH="0" baseline="0" noProof="0" dirty="0">
                <a:ln>
                  <a:noFill/>
                </a:ln>
                <a:solidFill>
                  <a:prstClr val="black"/>
                </a:solidFill>
                <a:effectLst/>
                <a:uLnTx/>
                <a:uFillTx/>
                <a:latin typeface="メイリオ"/>
                <a:ea typeface="メイリオ"/>
                <a:cs typeface="+mn-cs"/>
              </a:rPr>
              <a:t>入院から在宅まで切れ目のない医療を提供する観点</a:t>
            </a:r>
            <a:r>
              <a:rPr kumimoji="1" lang="ja-JP" altLang="en-US" sz="1300" b="0" i="0" u="none" strike="noStrike" kern="1200" cap="none" spc="0" normalizeH="0" baseline="0" noProof="0" dirty="0">
                <a:ln>
                  <a:noFill/>
                </a:ln>
                <a:solidFill>
                  <a:prstClr val="black"/>
                </a:solidFill>
                <a:effectLst/>
                <a:uLnTx/>
                <a:uFillTx/>
                <a:latin typeface="メイリオ"/>
                <a:ea typeface="メイリオ"/>
                <a:cs typeface="+mn-cs"/>
              </a:rPr>
              <a:t>から、</a:t>
            </a:r>
            <a:r>
              <a:rPr kumimoji="1" lang="ja-JP" altLang="en-US" sz="1300" b="1" i="0" u="sng" strike="noStrike" kern="1200" cap="none" spc="0" normalizeH="0" baseline="0" noProof="0" dirty="0">
                <a:ln>
                  <a:noFill/>
                </a:ln>
                <a:solidFill>
                  <a:srgbClr val="0070C0"/>
                </a:solidFill>
                <a:effectLst/>
                <a:uLnTx/>
                <a:uFillTx/>
                <a:latin typeface="メイリオ"/>
                <a:ea typeface="メイリオ"/>
                <a:cs typeface="+mn-cs"/>
              </a:rPr>
              <a:t>感染対策向上加算１・２・３、外来感染対策向上加算において求めている医療機関間連携</a:t>
            </a:r>
            <a:r>
              <a:rPr kumimoji="1" lang="ja-JP" altLang="en-US" sz="1300" b="0" i="0" u="none" strike="noStrike" kern="1200" cap="none" spc="0" normalizeH="0" baseline="0" noProof="0" dirty="0">
                <a:ln>
                  <a:noFill/>
                </a:ln>
                <a:solidFill>
                  <a:prstClr val="black"/>
                </a:solidFill>
                <a:effectLst/>
                <a:uLnTx/>
                <a:uFillTx/>
                <a:latin typeface="メイリオ"/>
                <a:ea typeface="メイリオ"/>
                <a:cs typeface="+mn-cs"/>
              </a:rPr>
              <a:t>や</a:t>
            </a:r>
            <a:r>
              <a:rPr kumimoji="1" lang="ja-JP" altLang="en-US" sz="1300" b="1" i="0" u="sng" strike="noStrike" kern="1200" cap="none" spc="0" normalizeH="0" baseline="0" noProof="0" dirty="0">
                <a:ln>
                  <a:noFill/>
                </a:ln>
                <a:solidFill>
                  <a:srgbClr val="0070C0"/>
                </a:solidFill>
                <a:effectLst/>
                <a:uLnTx/>
                <a:uFillTx/>
                <a:latin typeface="メイリオ"/>
                <a:ea typeface="メイリオ"/>
                <a:cs typeface="+mn-cs"/>
              </a:rPr>
              <a:t>回リハ病棟の対象病態の拡大</a:t>
            </a:r>
            <a:r>
              <a:rPr kumimoji="1" lang="ja-JP" altLang="en-US" sz="13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300" b="1" i="0" u="sng" strike="noStrike" kern="1200" cap="none" spc="0" normalizeH="0" baseline="0" noProof="0" dirty="0">
                <a:ln>
                  <a:noFill/>
                </a:ln>
                <a:solidFill>
                  <a:srgbClr val="0070C0"/>
                </a:solidFill>
                <a:effectLst/>
                <a:uLnTx/>
                <a:uFillTx/>
                <a:latin typeface="メイリオ"/>
                <a:ea typeface="メイリオ"/>
                <a:cs typeface="+mn-cs"/>
              </a:rPr>
              <a:t>外来在宅共同指導料新設</a:t>
            </a:r>
            <a:r>
              <a:rPr kumimoji="1" lang="ja-JP" altLang="en-US" sz="13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300" b="1" i="0" u="sng" strike="noStrike" kern="1200" cap="none" spc="0" normalizeH="0" baseline="0" noProof="0" dirty="0">
                <a:ln>
                  <a:noFill/>
                </a:ln>
                <a:solidFill>
                  <a:srgbClr val="0070C0"/>
                </a:solidFill>
                <a:effectLst/>
                <a:uLnTx/>
                <a:uFillTx/>
                <a:latin typeface="メイリオ"/>
                <a:ea typeface="メイリオ"/>
                <a:cs typeface="+mn-cs"/>
              </a:rPr>
              <a:t>機能強化型在支病の施設基準への地ケア病棟組込み</a:t>
            </a:r>
            <a:r>
              <a:rPr kumimoji="1" lang="ja-JP" altLang="en-US" sz="1300" b="0" i="0" u="none" strike="noStrike" kern="1200" cap="none" spc="0" normalizeH="0" baseline="0" noProof="0" dirty="0">
                <a:ln>
                  <a:noFill/>
                </a:ln>
                <a:solidFill>
                  <a:prstClr val="black"/>
                </a:solidFill>
                <a:effectLst/>
                <a:uLnTx/>
                <a:uFillTx/>
                <a:latin typeface="メイリオ"/>
                <a:ea typeface="メイリオ"/>
                <a:cs typeface="+mn-cs"/>
              </a:rPr>
              <a:t>等の</a:t>
            </a:r>
            <a:r>
              <a:rPr kumimoji="1" lang="ja-JP" altLang="en-US" sz="1300" b="1" i="0" u="sng" strike="noStrike" kern="1200" cap="none" spc="0" normalizeH="0" baseline="0" noProof="0" dirty="0">
                <a:ln>
                  <a:noFill/>
                </a:ln>
                <a:solidFill>
                  <a:srgbClr val="0070C0"/>
                </a:solidFill>
                <a:effectLst/>
                <a:uLnTx/>
                <a:uFillTx/>
                <a:latin typeface="メイリオ"/>
                <a:ea typeface="メイリオ"/>
                <a:cs typeface="+mn-cs"/>
              </a:rPr>
              <a:t>新たな連携強化の取組も活用</a:t>
            </a:r>
            <a:r>
              <a:rPr kumimoji="1" lang="ja-JP" altLang="en-US" sz="1300" b="0" i="0" u="none" strike="noStrike" kern="1200" cap="none" spc="0" normalizeH="0" baseline="0" noProof="0" dirty="0">
                <a:ln>
                  <a:noFill/>
                </a:ln>
                <a:solidFill>
                  <a:prstClr val="black"/>
                </a:solidFill>
                <a:effectLst/>
                <a:uLnTx/>
                <a:uFillTx/>
                <a:latin typeface="メイリオ"/>
                <a:ea typeface="メイリオ"/>
                <a:cs typeface="+mn-cs"/>
              </a:rPr>
              <a:t>し、医療機関の連携・機能分化を更に推進する取組の評価を実施。</a:t>
            </a:r>
            <a:endParaRPr kumimoji="1" lang="en-US" altLang="ja-JP" sz="1300" b="1" i="0" u="sng" strike="noStrike" kern="1200" cap="none" spc="0" normalizeH="0" baseline="0" noProof="0" dirty="0">
              <a:ln>
                <a:noFill/>
              </a:ln>
              <a:solidFill>
                <a:srgbClr val="0070C0"/>
              </a:solidFill>
              <a:effectLst/>
              <a:uLnTx/>
              <a:uFillTx/>
              <a:latin typeface="メイリオ"/>
              <a:ea typeface="メイリオ"/>
              <a:cs typeface="+mn-cs"/>
            </a:endParaRPr>
          </a:p>
        </p:txBody>
      </p:sp>
      <p:sp>
        <p:nvSpPr>
          <p:cNvPr id="85" name="タイトル 1"/>
          <p:cNvSpPr txBox="1">
            <a:spLocks/>
          </p:cNvSpPr>
          <p:nvPr/>
        </p:nvSpPr>
        <p:spPr>
          <a:xfrm>
            <a:off x="0" y="229784"/>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入院から在宅まで切れ目のない医療を提供するための取組②（連携編）</a:t>
            </a:r>
          </a:p>
        </p:txBody>
      </p:sp>
      <p:sp>
        <p:nvSpPr>
          <p:cNvPr id="92" name="曲折矢印 91"/>
          <p:cNvSpPr/>
          <p:nvPr/>
        </p:nvSpPr>
        <p:spPr>
          <a:xfrm rot="16200000">
            <a:off x="-600127" y="3644003"/>
            <a:ext cx="3577182" cy="2238549"/>
          </a:xfrm>
          <a:prstGeom prst="bentArrow">
            <a:avLst>
              <a:gd name="adj1" fmla="val 10679"/>
              <a:gd name="adj2" fmla="val 10664"/>
              <a:gd name="adj3" fmla="val 18346"/>
              <a:gd name="adj4" fmla="val 17339"/>
            </a:avLst>
          </a:prstGeom>
          <a:pattFill prst="pct75">
            <a:fgClr>
              <a:srgbClr val="EFFFFF"/>
            </a:fgClr>
            <a:bgClr>
              <a:schemeClr val="bg1"/>
            </a:bgClr>
          </a:patt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93" name="図 92"/>
          <p:cNvPicPr>
            <a:picLocks noChangeAspect="1"/>
          </p:cNvPicPr>
          <p:nvPr/>
        </p:nvPicPr>
        <p:blipFill>
          <a:blip r:embed="rId13"/>
          <a:stretch>
            <a:fillRect/>
          </a:stretch>
        </p:blipFill>
        <p:spPr>
          <a:xfrm>
            <a:off x="130384" y="3859356"/>
            <a:ext cx="675087" cy="680189"/>
          </a:xfrm>
          <a:prstGeom prst="rect">
            <a:avLst/>
          </a:prstGeom>
        </p:spPr>
      </p:pic>
      <p:sp>
        <p:nvSpPr>
          <p:cNvPr id="94" name="曲折矢印 93"/>
          <p:cNvSpPr/>
          <p:nvPr/>
        </p:nvSpPr>
        <p:spPr>
          <a:xfrm rot="5400000">
            <a:off x="1577628" y="2435237"/>
            <a:ext cx="1803765" cy="2193492"/>
          </a:xfrm>
          <a:prstGeom prst="bentArrow">
            <a:avLst>
              <a:gd name="adj1" fmla="val 9013"/>
              <a:gd name="adj2" fmla="val 12517"/>
              <a:gd name="adj3" fmla="val 13699"/>
              <a:gd name="adj4" fmla="val 17339"/>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5" name="曲折矢印 94"/>
          <p:cNvSpPr/>
          <p:nvPr/>
        </p:nvSpPr>
        <p:spPr>
          <a:xfrm rot="5400000">
            <a:off x="2467154" y="1804618"/>
            <a:ext cx="1022554" cy="2226209"/>
          </a:xfrm>
          <a:prstGeom prst="bentArrow">
            <a:avLst>
              <a:gd name="adj1" fmla="val 13502"/>
              <a:gd name="adj2" fmla="val 17530"/>
              <a:gd name="adj3" fmla="val 20333"/>
              <a:gd name="adj4" fmla="val 31642"/>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7" name="グループ化 6"/>
          <p:cNvGrpSpPr/>
          <p:nvPr/>
        </p:nvGrpSpPr>
        <p:grpSpPr>
          <a:xfrm>
            <a:off x="1382765" y="5250007"/>
            <a:ext cx="1341755" cy="1306168"/>
            <a:chOff x="2403534" y="4921020"/>
            <a:chExt cx="1341755" cy="1306168"/>
          </a:xfrm>
        </p:grpSpPr>
        <p:pic>
          <p:nvPicPr>
            <p:cNvPr id="76" name="Picture 7" descr="C:\Users\SYUMB\AppData\Local\Microsoft\Windows\Temporary Internet Files\Content.IE5\D82NEVZQ\MC900431627[1].png"/>
            <p:cNvPicPr>
              <a:picLocks noChangeAspect="1" noChangeArrowheads="1"/>
            </p:cNvPicPr>
            <p:nvPr/>
          </p:nvPicPr>
          <p:blipFill>
            <a:blip r:embed="rId14" cstate="email">
              <a:extLst>
                <a:ext uri="{28A0092B-C50C-407E-A947-70E740481C1C}">
                  <a14:useLocalDpi xmlns:a14="http://schemas.microsoft.com/office/drawing/2010/main"/>
                </a:ext>
              </a:extLst>
            </a:blip>
            <a:srcRect/>
            <a:stretch>
              <a:fillRect/>
            </a:stretch>
          </p:blipFill>
          <p:spPr bwMode="auto">
            <a:xfrm>
              <a:off x="2403534" y="4921020"/>
              <a:ext cx="1225423" cy="1225424"/>
            </a:xfrm>
            <a:prstGeom prst="rect">
              <a:avLst/>
            </a:prstGeom>
            <a:noFill/>
          </p:spPr>
        </p:pic>
        <p:sp>
          <p:nvSpPr>
            <p:cNvPr id="77" name="正方形/長方形 76"/>
            <p:cNvSpPr/>
            <p:nvPr/>
          </p:nvSpPr>
          <p:spPr>
            <a:xfrm>
              <a:off x="2408938" y="5888634"/>
              <a:ext cx="1336351" cy="338554"/>
            </a:xfrm>
            <a:prstGeom prst="rect">
              <a:avLst/>
            </a:prstGeom>
            <a:noFill/>
            <a:ln w="6350" cap="flat" cmpd="sng" algn="ctr">
              <a:noFill/>
              <a:prstDash val="solid"/>
              <a:miter lim="800000"/>
            </a:ln>
            <a:effectLst/>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療養病棟</a:t>
              </a:r>
            </a:p>
          </p:txBody>
        </p:sp>
      </p:grpSp>
      <p:sp>
        <p:nvSpPr>
          <p:cNvPr id="96" name="曲折矢印 95"/>
          <p:cNvSpPr/>
          <p:nvPr/>
        </p:nvSpPr>
        <p:spPr>
          <a:xfrm rot="5400000">
            <a:off x="4827802" y="634360"/>
            <a:ext cx="1341780" cy="3972787"/>
          </a:xfrm>
          <a:prstGeom prst="bentArrow">
            <a:avLst>
              <a:gd name="adj1" fmla="val 5607"/>
              <a:gd name="adj2" fmla="val 7124"/>
              <a:gd name="adj3" fmla="val 19370"/>
              <a:gd name="adj4" fmla="val 17339"/>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7" name="左右矢印 96"/>
          <p:cNvSpPr/>
          <p:nvPr/>
        </p:nvSpPr>
        <p:spPr>
          <a:xfrm>
            <a:off x="7080722" y="4328391"/>
            <a:ext cx="1496613" cy="436540"/>
          </a:xfrm>
          <a:prstGeom prst="leftRightArrow">
            <a:avLst/>
          </a:prstGeom>
          <a:solidFill>
            <a:schemeClr val="accent4">
              <a:lumMod val="40000"/>
              <a:lumOff val="60000"/>
            </a:schemeClr>
          </a:solidFill>
          <a:ln w="63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8" name="左矢印 97"/>
          <p:cNvSpPr/>
          <p:nvPr/>
        </p:nvSpPr>
        <p:spPr>
          <a:xfrm rot="20931771">
            <a:off x="7206808" y="4711106"/>
            <a:ext cx="1389554" cy="411214"/>
          </a:xfrm>
          <a:prstGeom prst="leftArrow">
            <a:avLst/>
          </a:prstGeom>
          <a:pattFill prst="pct10">
            <a:fgClr>
              <a:srgbClr val="FF0000"/>
            </a:fgClr>
            <a:bgClr>
              <a:schemeClr val="bg1"/>
            </a:bgClr>
          </a:patt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緊急時受入</a:t>
            </a:r>
          </a:p>
        </p:txBody>
      </p:sp>
      <p:sp>
        <p:nvSpPr>
          <p:cNvPr id="99" name="左矢印 98"/>
          <p:cNvSpPr/>
          <p:nvPr/>
        </p:nvSpPr>
        <p:spPr>
          <a:xfrm>
            <a:off x="5129280" y="3167735"/>
            <a:ext cx="2451073" cy="496000"/>
          </a:xfrm>
          <a:prstGeom prst="leftArrow">
            <a:avLst/>
          </a:prstGeom>
          <a:pattFill prst="pct10">
            <a:fgClr>
              <a:schemeClr val="accent3">
                <a:lumMod val="40000"/>
                <a:lumOff val="60000"/>
              </a:schemeClr>
            </a:fgClr>
            <a:bgClr>
              <a:schemeClr val="bg1"/>
            </a:bgClr>
          </a:patt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緊急時受入</a:t>
            </a:r>
          </a:p>
        </p:txBody>
      </p:sp>
      <p:sp>
        <p:nvSpPr>
          <p:cNvPr id="13" name="正方形/長方形 12"/>
          <p:cNvSpPr/>
          <p:nvPr/>
        </p:nvSpPr>
        <p:spPr>
          <a:xfrm>
            <a:off x="7206989" y="4414132"/>
            <a:ext cx="1261884"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在宅医療の提供</a:t>
            </a:r>
          </a:p>
        </p:txBody>
      </p:sp>
      <p:sp>
        <p:nvSpPr>
          <p:cNvPr id="101" name="正方形/長方形 100"/>
          <p:cNvSpPr/>
          <p:nvPr/>
        </p:nvSpPr>
        <p:spPr>
          <a:xfrm>
            <a:off x="421531" y="2565024"/>
            <a:ext cx="2455596" cy="1116000"/>
          </a:xfrm>
          <a:prstGeom prst="rect">
            <a:avLst/>
          </a:prstGeom>
          <a:solidFill>
            <a:srgbClr val="FED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救急患者の受入推進等</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入退院支援加算の見直し</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104" name="正方形/長方形 103"/>
          <p:cNvSpPr/>
          <p:nvPr/>
        </p:nvSpPr>
        <p:spPr>
          <a:xfrm>
            <a:off x="920552" y="3778280"/>
            <a:ext cx="2398965" cy="1228286"/>
          </a:xfrm>
          <a:prstGeom prst="rect">
            <a:avLst/>
          </a:prstGeom>
          <a:solidFill>
            <a:srgbClr val="D4ECBA"/>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回リハ病棟との機能分担推進</a:t>
            </a:r>
          </a:p>
        </p:txBody>
      </p:sp>
      <p:sp>
        <p:nvSpPr>
          <p:cNvPr id="106" name="テキスト ボックス 105"/>
          <p:cNvSpPr txBox="1"/>
          <p:nvPr/>
        </p:nvSpPr>
        <p:spPr>
          <a:xfrm>
            <a:off x="993095" y="4047340"/>
            <a:ext cx="2245179" cy="919089"/>
          </a:xfrm>
          <a:prstGeom prst="rect">
            <a:avLst/>
          </a:prstGeom>
          <a:solidFill>
            <a:srgbClr val="EEF8E4"/>
          </a:solidFill>
          <a:ln w="3175">
            <a:solidFill>
              <a:schemeClr val="tx1"/>
            </a:solidFill>
            <a:prstDash val="sysDash"/>
          </a:ln>
        </p:spPr>
        <p:txBody>
          <a:bodyPr wrap="square" lIns="72000" tIns="36000" rIns="36000" bIns="36000"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重症者割合の見直し</a:t>
            </a:r>
            <a:endParaRPr kumimoji="1" lang="en-US" altLang="ja-JP" sz="1100" b="0" i="0" u="none" strike="noStrike" kern="1200" cap="none" spc="0" normalizeH="0" baseline="0" noProof="0" dirty="0">
              <a:ln>
                <a:noFill/>
              </a:ln>
              <a:solidFill>
                <a:prstClr val="black"/>
              </a:solidFill>
              <a:effectLst/>
              <a:uLnTx/>
              <a:uFillTx/>
              <a:latin typeface="Verdana"/>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心疾患の回復期リハを要する状態への追加</a:t>
            </a:r>
            <a:endParaRPr kumimoji="1" lang="en-US" altLang="ja-JP" sz="1100" b="0" i="0" u="none" strike="noStrike" kern="1200" cap="none" spc="0" normalizeH="0" baseline="0" noProof="0" dirty="0">
              <a:ln>
                <a:noFill/>
              </a:ln>
              <a:solidFill>
                <a:prstClr val="black"/>
              </a:solidFill>
              <a:effectLst/>
              <a:uLnTx/>
              <a:uFillTx/>
              <a:latin typeface="Verdana"/>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二次性骨折予防継続管理料の新設</a:t>
            </a:r>
          </a:p>
        </p:txBody>
      </p:sp>
      <p:sp>
        <p:nvSpPr>
          <p:cNvPr id="108" name="テキスト ボックス 107"/>
          <p:cNvSpPr txBox="1"/>
          <p:nvPr/>
        </p:nvSpPr>
        <p:spPr>
          <a:xfrm>
            <a:off x="494497" y="2848466"/>
            <a:ext cx="2295804" cy="580534"/>
          </a:xfrm>
          <a:prstGeom prst="rect">
            <a:avLst/>
          </a:prstGeom>
          <a:solidFill>
            <a:srgbClr val="FFEBFA"/>
          </a:solidFill>
          <a:ln w="3175">
            <a:solidFill>
              <a:schemeClr val="tx1"/>
            </a:solidFill>
            <a:prstDash val="sysDash"/>
          </a:ln>
        </p:spPr>
        <p:txBody>
          <a:bodyPr wrap="square" lIns="72000" tIns="36000" rIns="36000" bIns="36000"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地域医療体制確保加算の対象拡大、充実</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救急医療管理加算の見直し</a:t>
            </a:r>
          </a:p>
        </p:txBody>
      </p:sp>
      <p:grpSp>
        <p:nvGrpSpPr>
          <p:cNvPr id="109" name="グループ化 108"/>
          <p:cNvGrpSpPr/>
          <p:nvPr/>
        </p:nvGrpSpPr>
        <p:grpSpPr>
          <a:xfrm>
            <a:off x="3460268" y="2051401"/>
            <a:ext cx="2948970" cy="1082174"/>
            <a:chOff x="3921773" y="1355521"/>
            <a:chExt cx="2844000" cy="1082174"/>
          </a:xfrm>
        </p:grpSpPr>
        <p:sp>
          <p:nvSpPr>
            <p:cNvPr id="110" name="正方形/長方形 109"/>
            <p:cNvSpPr/>
            <p:nvPr/>
          </p:nvSpPr>
          <p:spPr>
            <a:xfrm>
              <a:off x="3921773" y="1355521"/>
              <a:ext cx="2844000" cy="1082174"/>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地域包括ケア病棟との機能分担推進</a:t>
              </a:r>
            </a:p>
          </p:txBody>
        </p:sp>
        <p:sp>
          <p:nvSpPr>
            <p:cNvPr id="111" name="テキスト ボックス 110"/>
            <p:cNvSpPr txBox="1"/>
            <p:nvPr/>
          </p:nvSpPr>
          <p:spPr>
            <a:xfrm>
              <a:off x="3992452" y="1628800"/>
              <a:ext cx="2701765" cy="731636"/>
            </a:xfrm>
            <a:prstGeom prst="rect">
              <a:avLst/>
            </a:prstGeom>
            <a:solidFill>
              <a:srgbClr val="FFECD9"/>
            </a:solidFill>
            <a:ln w="3175">
              <a:solidFill>
                <a:schemeClr val="tx1"/>
              </a:solidFill>
              <a:prstDash val="sysDash"/>
            </a:ln>
          </p:spPr>
          <p:txBody>
            <a:bodyPr wrap="square" lIns="72000" tIns="36000" rIns="36000" bIns="18000"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自院一般病棟からの転棟割合適正化</a:t>
              </a:r>
              <a:endParaRPr kumimoji="1" lang="en-US" altLang="ja-JP" sz="1100" b="0" i="0" u="none" strike="noStrike" kern="1200" cap="none" spc="0" normalizeH="0" baseline="0" noProof="0" dirty="0">
                <a:ln>
                  <a:noFill/>
                </a:ln>
                <a:solidFill>
                  <a:prstClr val="black"/>
                </a:solidFill>
                <a:effectLst/>
                <a:uLnTx/>
                <a:uFillTx/>
                <a:latin typeface="Verdana"/>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在宅患者の受入等、在宅医療等の実績</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入退院支援加算の要件化、在宅復帰強化</a:t>
              </a:r>
              <a:endParaRPr kumimoji="1" lang="en-US" altLang="ja-JP" sz="1100" b="0" i="0" u="none" strike="noStrike" kern="1200" cap="none" spc="0" normalizeH="0" baseline="0" noProof="0" dirty="0">
                <a:ln>
                  <a:noFill/>
                </a:ln>
                <a:solidFill>
                  <a:prstClr val="black"/>
                </a:solidFill>
                <a:effectLst/>
                <a:uLnTx/>
                <a:uFillTx/>
                <a:latin typeface="Verdana"/>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初期加算の見直し</a:t>
              </a:r>
              <a:endParaRPr kumimoji="1" lang="en-US" altLang="ja-JP" sz="1100" b="0" i="0" u="none" strike="noStrike" kern="1200" cap="none" spc="0" normalizeH="0" baseline="0" noProof="0" dirty="0">
                <a:ln>
                  <a:noFill/>
                </a:ln>
                <a:solidFill>
                  <a:prstClr val="black"/>
                </a:solidFill>
                <a:effectLst/>
                <a:uLnTx/>
                <a:uFillTx/>
                <a:latin typeface="Verdana"/>
                <a:ea typeface="メイリオ"/>
                <a:cs typeface="+mn-cs"/>
              </a:endParaRPr>
            </a:p>
          </p:txBody>
        </p:sp>
      </p:grpSp>
      <p:sp>
        <p:nvSpPr>
          <p:cNvPr id="112" name="正方形/長方形 111"/>
          <p:cNvSpPr/>
          <p:nvPr/>
        </p:nvSpPr>
        <p:spPr>
          <a:xfrm>
            <a:off x="6017836" y="3626043"/>
            <a:ext cx="2554177" cy="727836"/>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外来から在宅への連携推進</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113" name="テキスト ボックス 112"/>
          <p:cNvSpPr txBox="1"/>
          <p:nvPr/>
        </p:nvSpPr>
        <p:spPr>
          <a:xfrm>
            <a:off x="6057667" y="3882974"/>
            <a:ext cx="2471574" cy="411257"/>
          </a:xfrm>
          <a:prstGeom prst="rect">
            <a:avLst/>
          </a:prstGeom>
          <a:solidFill>
            <a:srgbClr val="EFEFFF"/>
          </a:solidFill>
          <a:ln w="3175">
            <a:solidFill>
              <a:schemeClr val="tx1"/>
            </a:solidFill>
            <a:prstDash val="sysDash"/>
          </a:ln>
        </p:spPr>
        <p:txBody>
          <a:bodyPr wrap="square" lIns="72000" tIns="36000" rIns="36000" bIns="36000"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外来在宅共同指導料の新設</a:t>
            </a:r>
            <a:endParaRPr kumimoji="1" lang="en-US" altLang="ja-JP" sz="1100" b="0" i="0" u="none" strike="noStrike" kern="1200" cap="none" spc="0" normalizeH="0" baseline="0" noProof="0" dirty="0">
              <a:ln>
                <a:noFill/>
              </a:ln>
              <a:solidFill>
                <a:prstClr val="black"/>
              </a:solidFill>
              <a:effectLst/>
              <a:uLnTx/>
              <a:uFillTx/>
              <a:latin typeface="Verdana"/>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在宅療養移行加算の新設</a:t>
            </a:r>
            <a:endParaRPr kumimoji="1" lang="en-US" altLang="ja-JP" sz="1100" b="0" i="0" u="none" strike="noStrike" kern="1200" cap="none" spc="0" normalizeH="0" baseline="0" noProof="0" dirty="0">
              <a:ln>
                <a:noFill/>
              </a:ln>
              <a:solidFill>
                <a:prstClr val="black"/>
              </a:solidFill>
              <a:effectLst/>
              <a:uLnTx/>
              <a:uFillTx/>
              <a:latin typeface="Verdana"/>
              <a:ea typeface="メイリオ"/>
              <a:cs typeface="+mn-cs"/>
            </a:endParaRPr>
          </a:p>
        </p:txBody>
      </p:sp>
      <p:grpSp>
        <p:nvGrpSpPr>
          <p:cNvPr id="19" name="グループ化 18"/>
          <p:cNvGrpSpPr/>
          <p:nvPr/>
        </p:nvGrpSpPr>
        <p:grpSpPr>
          <a:xfrm>
            <a:off x="6498041" y="5045898"/>
            <a:ext cx="1756344" cy="468000"/>
            <a:chOff x="6147161" y="5257437"/>
            <a:chExt cx="1756344" cy="468000"/>
          </a:xfrm>
        </p:grpSpPr>
        <p:sp>
          <p:nvSpPr>
            <p:cNvPr id="114" name="正方形/長方形 113"/>
            <p:cNvSpPr/>
            <p:nvPr/>
          </p:nvSpPr>
          <p:spPr>
            <a:xfrm>
              <a:off x="6147161" y="5257437"/>
              <a:ext cx="1756344" cy="468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有床診療所の見直し</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115" name="正方形/長方形 114"/>
            <p:cNvSpPr/>
            <p:nvPr/>
          </p:nvSpPr>
          <p:spPr>
            <a:xfrm>
              <a:off x="6229410" y="5445224"/>
              <a:ext cx="1606260" cy="216000"/>
            </a:xfrm>
            <a:prstGeom prst="rect">
              <a:avLst/>
            </a:prstGeom>
            <a:solidFill>
              <a:schemeClr val="accent5">
                <a:lumMod val="20000"/>
                <a:lumOff val="80000"/>
              </a:schemeClr>
            </a:solidFill>
            <a:ln w="317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初期加算の見直し</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sp>
        <p:nvSpPr>
          <p:cNvPr id="116" name="正方形/長方形 115"/>
          <p:cNvSpPr/>
          <p:nvPr/>
        </p:nvSpPr>
        <p:spPr>
          <a:xfrm>
            <a:off x="7080721" y="1736290"/>
            <a:ext cx="2534295" cy="1224000"/>
          </a:xfrm>
          <a:prstGeom prst="rect">
            <a:avLst/>
          </a:prstGeom>
          <a:solidFill>
            <a:srgbClr val="FED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外来機能の分化・連携推進</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grpSp>
        <p:nvGrpSpPr>
          <p:cNvPr id="119" name="グループ化 118"/>
          <p:cNvGrpSpPr/>
          <p:nvPr/>
        </p:nvGrpSpPr>
        <p:grpSpPr>
          <a:xfrm>
            <a:off x="4300371" y="5558054"/>
            <a:ext cx="3494970" cy="1188001"/>
            <a:chOff x="3844045" y="5163547"/>
            <a:chExt cx="2378858" cy="752828"/>
          </a:xfrm>
        </p:grpSpPr>
        <p:sp>
          <p:nvSpPr>
            <p:cNvPr id="120" name="正方形/長方形 119"/>
            <p:cNvSpPr/>
            <p:nvPr/>
          </p:nvSpPr>
          <p:spPr>
            <a:xfrm>
              <a:off x="3844045" y="5163547"/>
              <a:ext cx="2378858" cy="752828"/>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在支診・在支病の見直し</a:t>
              </a:r>
            </a:p>
          </p:txBody>
        </p:sp>
        <p:sp>
          <p:nvSpPr>
            <p:cNvPr id="121" name="正方形/長方形 120"/>
            <p:cNvSpPr/>
            <p:nvPr/>
          </p:nvSpPr>
          <p:spPr>
            <a:xfrm>
              <a:off x="3896159" y="5320203"/>
              <a:ext cx="2255928" cy="574589"/>
            </a:xfrm>
            <a:prstGeom prst="rect">
              <a:avLst/>
            </a:prstGeom>
            <a:solidFill>
              <a:schemeClr val="accent5">
                <a:lumMod val="20000"/>
                <a:lumOff val="80000"/>
              </a:schemeClr>
            </a:solidFill>
            <a:ln w="317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機能強化型在支病における後方入院機能の評価（地ケア１・３等）</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地域の</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時間在宅医療提供体制への協力</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機能強化型における介護サービス等との連携の要件化</a:t>
              </a:r>
            </a:p>
          </p:txBody>
        </p:sp>
      </p:grpSp>
      <p:sp>
        <p:nvSpPr>
          <p:cNvPr id="122" name="テキスト ボックス 121"/>
          <p:cNvSpPr txBox="1"/>
          <p:nvPr/>
        </p:nvSpPr>
        <p:spPr>
          <a:xfrm>
            <a:off x="7147101" y="1991461"/>
            <a:ext cx="2382066" cy="919089"/>
          </a:xfrm>
          <a:prstGeom prst="rect">
            <a:avLst/>
          </a:prstGeom>
          <a:solidFill>
            <a:srgbClr val="FFEBFA"/>
          </a:solidFill>
          <a:ln w="3175">
            <a:solidFill>
              <a:schemeClr val="tx1"/>
            </a:solidFill>
            <a:prstDash val="sysDash"/>
          </a:ln>
        </p:spPr>
        <p:txBody>
          <a:bodyPr wrap="square" lIns="72000" tIns="36000" rIns="36000" bIns="36000"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100" dirty="0">
                <a:solidFill>
                  <a:prstClr val="black"/>
                </a:solidFill>
                <a:latin typeface="Verdana"/>
                <a:ea typeface="メイリオ"/>
              </a:rPr>
              <a:t>連携</a:t>
            </a: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強化診療情報提供料の新設</a:t>
            </a:r>
            <a:endParaRPr kumimoji="1" lang="en-US" altLang="ja-JP" sz="1100" b="0" i="0" u="none" strike="noStrike" kern="1200" cap="none" spc="0" normalizeH="0" baseline="0" noProof="0" dirty="0">
              <a:ln>
                <a:noFill/>
              </a:ln>
              <a:solidFill>
                <a:prstClr val="black"/>
              </a:solidFill>
              <a:effectLst/>
              <a:uLnTx/>
              <a:uFillTx/>
              <a:latin typeface="Verdana"/>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紹介受診重点医療機関入院診療加算の新設</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紹介割合・逆紹介割合に基づく初診料等の減算</a:t>
            </a:r>
          </a:p>
        </p:txBody>
      </p:sp>
      <p:grpSp>
        <p:nvGrpSpPr>
          <p:cNvPr id="9" name="グループ化 8"/>
          <p:cNvGrpSpPr/>
          <p:nvPr/>
        </p:nvGrpSpPr>
        <p:grpSpPr>
          <a:xfrm>
            <a:off x="3636052" y="4077072"/>
            <a:ext cx="2397068" cy="1056607"/>
            <a:chOff x="3636052" y="4077072"/>
            <a:chExt cx="2397068" cy="1056607"/>
          </a:xfrm>
        </p:grpSpPr>
        <p:grpSp>
          <p:nvGrpSpPr>
            <p:cNvPr id="3" name="グループ化 2"/>
            <p:cNvGrpSpPr/>
            <p:nvPr/>
          </p:nvGrpSpPr>
          <p:grpSpPr>
            <a:xfrm>
              <a:off x="3636052" y="4077072"/>
              <a:ext cx="2397068" cy="1056607"/>
              <a:chOff x="3472305" y="4127214"/>
              <a:chExt cx="2397068" cy="1056607"/>
            </a:xfrm>
          </p:grpSpPr>
          <p:sp>
            <p:nvSpPr>
              <p:cNvPr id="71" name="角丸四角形 70"/>
              <p:cNvSpPr/>
              <p:nvPr/>
            </p:nvSpPr>
            <p:spPr>
              <a:xfrm>
                <a:off x="3512299" y="4127214"/>
                <a:ext cx="2269032" cy="1056607"/>
              </a:xfrm>
              <a:prstGeom prst="roundRect">
                <a:avLst>
                  <a:gd name="adj" fmla="val 50000"/>
                </a:avLst>
              </a:prstGeom>
              <a:solidFill>
                <a:srgbClr val="FFFF99"/>
              </a:solidFill>
              <a:ln w="47625">
                <a:solidFill>
                  <a:srgbClr val="E5DB09"/>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18" name="正方形/長方形 17"/>
              <p:cNvSpPr/>
              <p:nvPr/>
            </p:nvSpPr>
            <p:spPr>
              <a:xfrm>
                <a:off x="3472305" y="4237861"/>
                <a:ext cx="2397068" cy="92333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感染対策向上加算・</a:t>
                </a:r>
                <a:endParaRPr kumimoji="1" lang="en-US" altLang="ja-JP"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7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外来感染対策向上加算</a:t>
                </a: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の新設</a:t>
                </a:r>
              </a:p>
            </p:txBody>
          </p:sp>
        </p:grpSp>
        <p:sp>
          <p:nvSpPr>
            <p:cNvPr id="72" name="角丸四角形 71"/>
            <p:cNvSpPr/>
            <p:nvPr/>
          </p:nvSpPr>
          <p:spPr>
            <a:xfrm>
              <a:off x="3759764" y="4344269"/>
              <a:ext cx="1872000" cy="105475"/>
            </a:xfrm>
            <a:prstGeom prst="roundRect">
              <a:avLst/>
            </a:prstGeom>
            <a:solidFill>
              <a:srgbClr val="FF0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73" name="角丸四角形 72"/>
            <p:cNvSpPr/>
            <p:nvPr/>
          </p:nvSpPr>
          <p:spPr>
            <a:xfrm>
              <a:off x="3740677" y="4609964"/>
              <a:ext cx="2160000" cy="105475"/>
            </a:xfrm>
            <a:prstGeom prst="roundRect">
              <a:avLst/>
            </a:prstGeom>
            <a:solidFill>
              <a:srgbClr val="FF0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grpSp>
      <p:sp>
        <p:nvSpPr>
          <p:cNvPr id="69" name="スライド番号プレースホルダー 2">
            <a:extLst>
              <a:ext uri="{FF2B5EF4-FFF2-40B4-BE49-F238E27FC236}">
                <a16:creationId xmlns:a16="http://schemas.microsoft.com/office/drawing/2014/main" id="{FBC016F2-0217-459F-80E5-2F92F90F6247}"/>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244497162"/>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187200" y="813600"/>
            <a:ext cx="9529200" cy="738664"/>
          </a:xfrm>
          <a:prstGeom prst="rect">
            <a:avLst/>
          </a:prstGeom>
          <a:ln>
            <a:solidFill>
              <a:schemeClr val="tx1"/>
            </a:solidFill>
          </a:ln>
        </p:spPr>
        <p:txBody>
          <a:bodyPr wrap="square">
            <a:spAutoFit/>
          </a:bodyPr>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　急性期一般入院料１における「在宅復帰・病床機能連携率」や、地域包括ケア病棟・療養病棟における「在宅復帰率」の基準において、</a:t>
            </a:r>
            <a:r>
              <a:rPr kumimoji="1" lang="ja-JP" altLang="en-US" sz="1400" b="1" i="0" u="sng" strike="noStrike" kern="1200" cap="none" spc="0" normalizeH="0" baseline="0" noProof="0" dirty="0">
                <a:ln>
                  <a:noFill/>
                </a:ln>
                <a:solidFill>
                  <a:srgbClr val="0070C0"/>
                </a:solidFill>
                <a:effectLst/>
                <a:uLnTx/>
                <a:uFillTx/>
                <a:latin typeface="メイリオ"/>
                <a:ea typeface="メイリオ"/>
                <a:cs typeface="+mn-cs"/>
              </a:rPr>
              <a:t>自宅だけでなく、在宅復帰率等の基準の設定された病棟への転院等を、分子として算入できることとしており、在宅復帰に向けた流れに沿った連携等の取り組みを促進している。</a:t>
            </a:r>
            <a:endParaRPr kumimoji="1" lang="en-US" altLang="ja-JP" sz="1400" b="1" i="0" u="sng" strike="noStrike" kern="1200" cap="none" spc="0" normalizeH="0" baseline="0" noProof="0" dirty="0">
              <a:ln>
                <a:noFill/>
              </a:ln>
              <a:solidFill>
                <a:srgbClr val="0070C0"/>
              </a:solidFill>
              <a:effectLst/>
              <a:uLnTx/>
              <a:uFillTx/>
              <a:latin typeface="メイリオ"/>
              <a:ea typeface="メイリオ"/>
              <a:cs typeface="+mn-cs"/>
            </a:endParaRPr>
          </a:p>
        </p:txBody>
      </p:sp>
      <p:sp>
        <p:nvSpPr>
          <p:cNvPr id="2" name="タイトル 1"/>
          <p:cNvSpPr>
            <a:spLocks noGrp="1"/>
          </p:cNvSpPr>
          <p:nvPr>
            <p:ph type="title"/>
          </p:nvPr>
        </p:nvSpPr>
        <p:spPr>
          <a:xfrm>
            <a:off x="0" y="239150"/>
            <a:ext cx="9906000" cy="458482"/>
          </a:xfrm>
        </p:spPr>
        <p:txBody>
          <a:bodyPr>
            <a:noAutofit/>
          </a:bodyPr>
          <a:lstStyle/>
          <a:p>
            <a:r>
              <a:rPr lang="ja-JP" altLang="en-US" dirty="0">
                <a:latin typeface="メイリオ" panose="020B0604030504040204" pitchFamily="50" charset="-128"/>
                <a:ea typeface="メイリオ" panose="020B0604030504040204" pitchFamily="50" charset="-128"/>
              </a:rPr>
              <a:t>入院医療の評価体系と期待される機能（イメージ）</a:t>
            </a:r>
            <a:endParaRPr kumimoji="1" lang="ja-JP" altLang="en-US" dirty="0">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0" name="右矢印 79"/>
          <p:cNvSpPr/>
          <p:nvPr/>
        </p:nvSpPr>
        <p:spPr>
          <a:xfrm>
            <a:off x="4957142" y="4703838"/>
            <a:ext cx="1218984" cy="216024"/>
          </a:xfrm>
          <a:prstGeom prst="rightArrow">
            <a:avLst/>
          </a:prstGeom>
          <a:solidFill>
            <a:schemeClr val="accent5">
              <a:lumMod val="60000"/>
              <a:lumOff val="4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81" name="右矢印 80"/>
          <p:cNvSpPr/>
          <p:nvPr/>
        </p:nvSpPr>
        <p:spPr>
          <a:xfrm>
            <a:off x="5772652" y="4003691"/>
            <a:ext cx="420177" cy="216024"/>
          </a:xfrm>
          <a:prstGeom prst="right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86" name="右矢印 85"/>
          <p:cNvSpPr/>
          <p:nvPr/>
        </p:nvSpPr>
        <p:spPr>
          <a:xfrm>
            <a:off x="5543966" y="2916255"/>
            <a:ext cx="639083" cy="216024"/>
          </a:xfrm>
          <a:prstGeom prst="rightArrow">
            <a:avLst/>
          </a:prstGeom>
          <a:solidFill>
            <a:srgbClr val="FF99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105" name="正方形/長方形 104"/>
          <p:cNvSpPr/>
          <p:nvPr/>
        </p:nvSpPr>
        <p:spPr>
          <a:xfrm>
            <a:off x="6176126" y="2859040"/>
            <a:ext cx="1477051" cy="39921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有床診療所</a:t>
            </a:r>
          </a:p>
        </p:txBody>
      </p:sp>
      <p:sp>
        <p:nvSpPr>
          <p:cNvPr id="106" name="右矢印 105"/>
          <p:cNvSpPr/>
          <p:nvPr/>
        </p:nvSpPr>
        <p:spPr>
          <a:xfrm>
            <a:off x="5603549" y="3515583"/>
            <a:ext cx="2533917" cy="216024"/>
          </a:xfrm>
          <a:prstGeom prst="right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107" name="右矢印 106"/>
          <p:cNvSpPr/>
          <p:nvPr/>
        </p:nvSpPr>
        <p:spPr>
          <a:xfrm>
            <a:off x="7703656" y="2126722"/>
            <a:ext cx="468216" cy="266727"/>
          </a:xfrm>
          <a:prstGeom prst="rightArrow">
            <a:avLst/>
          </a:prstGeom>
          <a:solidFill>
            <a:srgbClr val="C5E0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cxnSp>
        <p:nvCxnSpPr>
          <p:cNvPr id="108" name="直線矢印コネクタ 107"/>
          <p:cNvCxnSpPr/>
          <p:nvPr/>
        </p:nvCxnSpPr>
        <p:spPr>
          <a:xfrm flipH="1">
            <a:off x="1831869" y="4058565"/>
            <a:ext cx="2040573" cy="0"/>
          </a:xfrm>
          <a:prstGeom prst="straightConnector1">
            <a:avLst/>
          </a:prstGeom>
          <a:ln w="19050">
            <a:solidFill>
              <a:srgbClr val="000000"/>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110" name="下矢印 109"/>
          <p:cNvSpPr/>
          <p:nvPr/>
        </p:nvSpPr>
        <p:spPr>
          <a:xfrm>
            <a:off x="3193918" y="2373785"/>
            <a:ext cx="237133" cy="2202583"/>
          </a:xfrm>
          <a:prstGeom prst="downArrow">
            <a:avLst/>
          </a:prstGeom>
          <a:solidFill>
            <a:srgbClr val="FF99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123" name="下矢印 122"/>
          <p:cNvSpPr/>
          <p:nvPr/>
        </p:nvSpPr>
        <p:spPr>
          <a:xfrm>
            <a:off x="3724369" y="2743642"/>
            <a:ext cx="270876" cy="769227"/>
          </a:xfrm>
          <a:prstGeom prst="downArrow">
            <a:avLst/>
          </a:prstGeom>
          <a:solidFill>
            <a:srgbClr val="FF99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cxnSp>
        <p:nvCxnSpPr>
          <p:cNvPr id="126" name="直線矢印コネクタ 125"/>
          <p:cNvCxnSpPr>
            <a:stCxn id="151" idx="1"/>
          </p:cNvCxnSpPr>
          <p:nvPr/>
        </p:nvCxnSpPr>
        <p:spPr>
          <a:xfrm flipH="1">
            <a:off x="1806392" y="5180266"/>
            <a:ext cx="1259810" cy="0"/>
          </a:xfrm>
          <a:prstGeom prst="straightConnector1">
            <a:avLst/>
          </a:prstGeom>
          <a:ln w="19050">
            <a:solidFill>
              <a:srgbClr val="000000"/>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133" name="右矢印 132"/>
          <p:cNvSpPr/>
          <p:nvPr/>
        </p:nvSpPr>
        <p:spPr>
          <a:xfrm>
            <a:off x="5476893" y="2183248"/>
            <a:ext cx="639083" cy="216024"/>
          </a:xfrm>
          <a:prstGeom prst="rightArrow">
            <a:avLst/>
          </a:prstGeom>
          <a:solidFill>
            <a:srgbClr val="FF99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134" name="下矢印 133"/>
          <p:cNvSpPr/>
          <p:nvPr/>
        </p:nvSpPr>
        <p:spPr>
          <a:xfrm>
            <a:off x="2689968" y="2373785"/>
            <a:ext cx="237132" cy="3554396"/>
          </a:xfrm>
          <a:prstGeom prst="downArrow">
            <a:avLst/>
          </a:prstGeom>
          <a:solidFill>
            <a:srgbClr val="FF99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139" name="角丸四角形 138"/>
          <p:cNvSpPr/>
          <p:nvPr/>
        </p:nvSpPr>
        <p:spPr>
          <a:xfrm>
            <a:off x="8171872" y="1992511"/>
            <a:ext cx="1238351" cy="4454407"/>
          </a:xfrm>
          <a:prstGeom prst="roundRect">
            <a:avLst/>
          </a:prstGeom>
          <a:solidFill>
            <a:schemeClr val="accent5">
              <a:lumMod val="20000"/>
              <a:lumOff val="80000"/>
            </a:schemeClr>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自宅</a:t>
            </a:r>
            <a:endParaRPr kumimoji="1" lang="en-US" altLang="ja-JP" sz="20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20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居住系</a:t>
            </a:r>
            <a:br>
              <a:rPr kumimoji="1" lang="en-US" altLang="ja-JP" sz="20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br>
            <a:r>
              <a:rPr kumimoji="1" lang="ja-JP" altLang="en-US" sz="20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介護施設</a:t>
            </a:r>
            <a:endParaRPr kumimoji="1" lang="en-US" altLang="ja-JP" sz="20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140" name="フローチャート: 処理 139"/>
          <p:cNvSpPr/>
          <p:nvPr/>
        </p:nvSpPr>
        <p:spPr>
          <a:xfrm>
            <a:off x="6141192" y="1968189"/>
            <a:ext cx="1547196" cy="583046"/>
          </a:xfrm>
          <a:prstGeom prst="flowChartProcess">
            <a:avLst/>
          </a:prstGeom>
          <a:solidFill>
            <a:srgbClr val="C5E0B4"/>
          </a:solidFill>
          <a:ln>
            <a:no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介護老人</a:t>
            </a:r>
            <a:br>
              <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保健施設</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1" name="右矢印 140"/>
          <p:cNvSpPr/>
          <p:nvPr/>
        </p:nvSpPr>
        <p:spPr>
          <a:xfrm>
            <a:off x="4905261" y="5301258"/>
            <a:ext cx="3206814" cy="216024"/>
          </a:xfrm>
          <a:prstGeom prst="rightArrow">
            <a:avLst/>
          </a:prstGeom>
          <a:solidFill>
            <a:schemeClr val="accent5">
              <a:lumMod val="60000"/>
              <a:lumOff val="4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142" name="右矢印 141"/>
          <p:cNvSpPr/>
          <p:nvPr/>
        </p:nvSpPr>
        <p:spPr>
          <a:xfrm>
            <a:off x="8112075" y="1626828"/>
            <a:ext cx="399498" cy="216024"/>
          </a:xfrm>
          <a:prstGeom prst="rightArrow">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143" name="右矢印 142"/>
          <p:cNvSpPr/>
          <p:nvPr/>
        </p:nvSpPr>
        <p:spPr>
          <a:xfrm>
            <a:off x="5566273" y="2643016"/>
            <a:ext cx="2597683" cy="216024"/>
          </a:xfrm>
          <a:prstGeom prst="rightArrow">
            <a:avLst/>
          </a:prstGeom>
          <a:solidFill>
            <a:srgbClr val="FF99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144" name="右矢印 143"/>
          <p:cNvSpPr/>
          <p:nvPr/>
        </p:nvSpPr>
        <p:spPr>
          <a:xfrm>
            <a:off x="6193569" y="6090199"/>
            <a:ext cx="1932806" cy="216024"/>
          </a:xfrm>
          <a:prstGeom prst="rightArrow">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cxnSp>
        <p:nvCxnSpPr>
          <p:cNvPr id="145" name="直線矢印コネクタ 144"/>
          <p:cNvCxnSpPr/>
          <p:nvPr/>
        </p:nvCxnSpPr>
        <p:spPr>
          <a:xfrm flipH="1">
            <a:off x="1806391" y="2417888"/>
            <a:ext cx="780087" cy="0"/>
          </a:xfrm>
          <a:prstGeom prst="straightConnector1">
            <a:avLst/>
          </a:prstGeom>
          <a:ln w="19050">
            <a:solidFill>
              <a:srgbClr val="000000"/>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146" name="角丸四角形 145"/>
          <p:cNvSpPr/>
          <p:nvPr/>
        </p:nvSpPr>
        <p:spPr>
          <a:xfrm>
            <a:off x="739750" y="2288383"/>
            <a:ext cx="858095" cy="4179865"/>
          </a:xfrm>
          <a:prstGeom prst="roundRect">
            <a:avLst/>
          </a:prstGeom>
          <a:noFill/>
          <a:ln w="12700">
            <a:solidFill>
              <a:srgbClr val="0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在宅復帰に向けた右の太い矢印の流れ</a:t>
            </a:r>
            <a:r>
              <a:rPr kumimoji="1" lang="ja-JP" altLang="en-US" sz="1400" b="1" i="0" u="sng"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以外</a:t>
            </a:r>
            <a:r>
              <a:rPr kumimoji="1" lang="ja-JP" altLang="en-US" sz="14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の転院等については、「在宅復帰率」等の分子の計算の対象外となっている。</a:t>
            </a:r>
          </a:p>
        </p:txBody>
      </p:sp>
      <p:cxnSp>
        <p:nvCxnSpPr>
          <p:cNvPr id="147" name="直線矢印コネクタ 146"/>
          <p:cNvCxnSpPr>
            <a:stCxn id="152" idx="1"/>
          </p:cNvCxnSpPr>
          <p:nvPr/>
        </p:nvCxnSpPr>
        <p:spPr>
          <a:xfrm flipH="1">
            <a:off x="1831869" y="6198211"/>
            <a:ext cx="747296" cy="0"/>
          </a:xfrm>
          <a:prstGeom prst="straightConnector1">
            <a:avLst/>
          </a:prstGeom>
          <a:ln w="19050">
            <a:solidFill>
              <a:srgbClr val="000000"/>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148" name="テキスト ボックス 147"/>
          <p:cNvSpPr txBox="1"/>
          <p:nvPr/>
        </p:nvSpPr>
        <p:spPr>
          <a:xfrm>
            <a:off x="1981045" y="2607628"/>
            <a:ext cx="400110" cy="2737736"/>
          </a:xfrm>
          <a:prstGeom prst="rect">
            <a:avLst/>
          </a:prstGeom>
          <a:noFill/>
        </p:spPr>
        <p:txBody>
          <a:bodyPr vert="eaVert"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その他の転院等</a:t>
            </a:r>
          </a:p>
        </p:txBody>
      </p:sp>
      <p:sp>
        <p:nvSpPr>
          <p:cNvPr id="149" name="正方形/長方形 148"/>
          <p:cNvSpPr/>
          <p:nvPr/>
        </p:nvSpPr>
        <p:spPr>
          <a:xfrm>
            <a:off x="2665176" y="2013834"/>
            <a:ext cx="2906145" cy="1131937"/>
          </a:xfrm>
          <a:prstGeom prst="rect">
            <a:avLst/>
          </a:prstGeom>
          <a:solidFill>
            <a:srgbClr val="FF99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F711BB"/>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急性期一般入院料１</a:t>
            </a:r>
            <a:endParaRPr kumimoji="1" lang="en-US" altLang="ja-JP" sz="1600" b="1" i="0" u="none" strike="noStrike" kern="1200" cap="none" spc="0" normalizeH="0" baseline="0" noProof="0" dirty="0">
              <a:ln>
                <a:noFill/>
              </a:ln>
              <a:solidFill>
                <a:srgbClr val="F711BB"/>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150" name="正方形/長方形 149"/>
          <p:cNvSpPr/>
          <p:nvPr/>
        </p:nvSpPr>
        <p:spPr>
          <a:xfrm>
            <a:off x="3535320" y="3525867"/>
            <a:ext cx="2338764" cy="95365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FF9936"/>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地域包括ケア病棟</a:t>
            </a:r>
            <a:endParaRPr kumimoji="1" lang="en-US" altLang="ja-JP" sz="1600" b="1" i="0" u="none" strike="noStrike" kern="1200" cap="none" spc="0" normalizeH="0" baseline="0" noProof="0" dirty="0">
              <a:ln>
                <a:noFill/>
              </a:ln>
              <a:solidFill>
                <a:srgbClr val="FF9936"/>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151" name="正方形/長方形 150"/>
          <p:cNvSpPr/>
          <p:nvPr/>
        </p:nvSpPr>
        <p:spPr>
          <a:xfrm>
            <a:off x="3066202" y="4576367"/>
            <a:ext cx="2074629" cy="1207798"/>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B050"/>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回復期リハ病棟</a:t>
            </a:r>
            <a:endParaRPr kumimoji="1" lang="en-US" altLang="ja-JP" sz="1600" b="1" i="0" u="none" strike="noStrike" kern="1200" cap="none" spc="0" normalizeH="0" baseline="0" noProof="0" dirty="0">
              <a:ln>
                <a:noFill/>
              </a:ln>
              <a:solidFill>
                <a:srgbClr val="00B050"/>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152" name="正方形/長方形 151"/>
          <p:cNvSpPr/>
          <p:nvPr/>
        </p:nvSpPr>
        <p:spPr>
          <a:xfrm>
            <a:off x="2579165" y="5928181"/>
            <a:ext cx="3614403" cy="54006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B0F0"/>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療養病棟　</a:t>
            </a:r>
            <a:endParaRPr kumimoji="1" lang="en-US" altLang="ja-JP" sz="1600" b="1" i="0" u="none" strike="noStrike" kern="1200" cap="none" spc="0" normalizeH="0" baseline="0" noProof="0" dirty="0">
              <a:ln>
                <a:noFill/>
              </a:ln>
              <a:solidFill>
                <a:srgbClr val="00B0F0"/>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3" name="フローチャート: 処理 152"/>
          <p:cNvSpPr/>
          <p:nvPr/>
        </p:nvSpPr>
        <p:spPr>
          <a:xfrm>
            <a:off x="2765262" y="2662679"/>
            <a:ext cx="2702464" cy="452289"/>
          </a:xfrm>
          <a:prstGeom prst="flowChartProcess">
            <a:avLst/>
          </a:prstGeom>
          <a:solidFill>
            <a:srgbClr val="FFCDE6"/>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在宅復帰・病床機能連携率</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a:t>
            </a:r>
            <a:r>
              <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80%</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以上</a:t>
            </a:r>
          </a:p>
        </p:txBody>
      </p:sp>
      <p:sp>
        <p:nvSpPr>
          <p:cNvPr id="154" name="フローチャート: 処理 153"/>
          <p:cNvSpPr/>
          <p:nvPr/>
        </p:nvSpPr>
        <p:spPr>
          <a:xfrm>
            <a:off x="3581164" y="3996992"/>
            <a:ext cx="2262683" cy="439963"/>
          </a:xfrm>
          <a:prstGeom prst="flowChartProcess">
            <a:avLst/>
          </a:prstGeom>
          <a:solidFill>
            <a:srgbClr val="FFE59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在宅復帰率</a:t>
            </a:r>
            <a:endParaRPr kumimoji="1" lang="en-US" altLang="ja-JP"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入院料・管理料１及び２　</a:t>
            </a:r>
            <a:r>
              <a:rPr kumimoji="1" lang="en-US" altLang="ja-JP" sz="9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72.5%</a:t>
            </a:r>
            <a:r>
              <a:rPr kumimoji="1" lang="ja-JP" altLang="en-US"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以上</a:t>
            </a:r>
            <a:endParaRPr kumimoji="1" lang="en-US" altLang="ja-JP"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入院料・管理料３及び４　</a:t>
            </a:r>
            <a:r>
              <a:rPr kumimoji="1" lang="en-US" altLang="ja-JP" sz="9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70</a:t>
            </a:r>
            <a:r>
              <a:rPr kumimoji="1" lang="ja-JP" altLang="en-US" sz="9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以上</a:t>
            </a:r>
          </a:p>
        </p:txBody>
      </p:sp>
      <p:sp>
        <p:nvSpPr>
          <p:cNvPr id="155" name="フローチャート: 処理 154"/>
          <p:cNvSpPr/>
          <p:nvPr/>
        </p:nvSpPr>
        <p:spPr>
          <a:xfrm>
            <a:off x="3150411" y="5137303"/>
            <a:ext cx="1885515" cy="595639"/>
          </a:xfrm>
          <a:prstGeom prst="flowChartProcess">
            <a:avLst/>
          </a:prstGeom>
          <a:solidFill>
            <a:schemeClr val="accent5">
              <a:lumMod val="60000"/>
              <a:lumOff val="4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在宅復帰率　</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入院料１～４</a:t>
            </a:r>
            <a:r>
              <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70%</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以上</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156" name="右矢印 155"/>
          <p:cNvSpPr/>
          <p:nvPr/>
        </p:nvSpPr>
        <p:spPr>
          <a:xfrm>
            <a:off x="7702237" y="2942098"/>
            <a:ext cx="424138" cy="216024"/>
          </a:xfrm>
          <a:prstGeom prst="right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157" name="正方形/長方形 156"/>
          <p:cNvSpPr/>
          <p:nvPr/>
        </p:nvSpPr>
        <p:spPr>
          <a:xfrm>
            <a:off x="6190727" y="3790616"/>
            <a:ext cx="1477051" cy="119456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有床診療所</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（一部を除く。）</a:t>
            </a:r>
          </a:p>
        </p:txBody>
      </p:sp>
      <p:sp>
        <p:nvSpPr>
          <p:cNvPr id="158" name="右矢印 157"/>
          <p:cNvSpPr/>
          <p:nvPr/>
        </p:nvSpPr>
        <p:spPr>
          <a:xfrm>
            <a:off x="7713327" y="4270303"/>
            <a:ext cx="424138" cy="216024"/>
          </a:xfrm>
          <a:prstGeom prst="right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159" name="テキスト ボックス 158"/>
          <p:cNvSpPr txBox="1"/>
          <p:nvPr/>
        </p:nvSpPr>
        <p:spPr>
          <a:xfrm>
            <a:off x="193588" y="1602173"/>
            <a:ext cx="9712412"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各病棟ごとの在宅復帰率の算出にあたって、</a:t>
            </a:r>
            <a:r>
              <a:rPr kumimoji="1" lang="ja-JP" altLang="en-US" sz="1400" b="1" i="0" u="sng"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在宅復帰に含まれる退院・転院を、太い矢印</a:t>
            </a:r>
            <a:r>
              <a:rPr kumimoji="1" lang="ja-JP" altLang="en-US" sz="1400" b="0"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で示す</a:t>
            </a:r>
            <a:endParaRPr kumimoji="1" lang="ja-JP" altLang="en-US" sz="1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0" name="テキスト ボックス 159"/>
          <p:cNvSpPr txBox="1"/>
          <p:nvPr/>
        </p:nvSpPr>
        <p:spPr>
          <a:xfrm>
            <a:off x="6616067" y="6446918"/>
            <a:ext cx="311160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転棟患者（自院内の転棟）は除く。</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在宅復帰機能強化加算に係る記載は省略。</a:t>
            </a:r>
          </a:p>
        </p:txBody>
      </p:sp>
      <p:pic>
        <p:nvPicPr>
          <p:cNvPr id="41" name="Picture 1"/>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297248" y="1960991"/>
            <a:ext cx="896670" cy="660430"/>
          </a:xfrm>
          <a:prstGeom prst="rect">
            <a:avLst/>
          </a:prstGeom>
          <a:noFill/>
          <a:ln w="9525">
            <a:noFill/>
            <a:miter lim="800000"/>
            <a:headEnd/>
            <a:tailEnd/>
          </a:ln>
          <a:effectLst/>
        </p:spPr>
      </p:pic>
      <p:pic>
        <p:nvPicPr>
          <p:cNvPr id="42" name="Picture 8" descr="C:\Users\SYUMB\AppData\Local\Microsoft\Windows\Temporary Internet Files\Content.IE5\7QUMZIRJ\MC900441738[1].pn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8428718" y="4870507"/>
            <a:ext cx="862433" cy="862435"/>
          </a:xfrm>
          <a:prstGeom prst="rect">
            <a:avLst/>
          </a:prstGeom>
          <a:noFill/>
        </p:spPr>
      </p:pic>
      <p:pic>
        <p:nvPicPr>
          <p:cNvPr id="43" name="Picture 2" descr="C:\Users\KTIOM\AppData\Local\Microsoft\Windows\Temporary Internet Files\Content.IE5\YO97QDGR\MC900239657[1].wmf"/>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2699883" y="5916665"/>
            <a:ext cx="1159924" cy="667544"/>
          </a:xfrm>
          <a:prstGeom prst="rect">
            <a:avLst/>
          </a:prstGeom>
          <a:noFill/>
          <a:extLst>
            <a:ext uri="{909E8E84-426E-40DD-AFC4-6F175D3DCCD1}">
              <a14:hiddenFill xmlns:a14="http://schemas.microsoft.com/office/drawing/2010/main">
                <a:solidFill>
                  <a:srgbClr val="FFFFFF"/>
                </a:solidFill>
              </a14:hiddenFill>
            </a:ext>
          </a:extLst>
        </p:spPr>
      </p:pic>
      <p:sp>
        <p:nvSpPr>
          <p:cNvPr id="44" name="スライド番号プレースホルダー 2">
            <a:extLst>
              <a:ext uri="{FF2B5EF4-FFF2-40B4-BE49-F238E27FC236}">
                <a16:creationId xmlns:a16="http://schemas.microsoft.com/office/drawing/2014/main" id="{3E61602F-5BD3-4EA4-9893-C664AFB1176E}"/>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610817736"/>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a:extLst>
              <a:ext uri="{FF2B5EF4-FFF2-40B4-BE49-F238E27FC236}">
                <a16:creationId xmlns:a16="http://schemas.microsoft.com/office/drawing/2014/main" id="{D90B580D-8B32-42AB-9189-C7FC9E9A6D10}"/>
              </a:ext>
            </a:extLst>
          </p:cNvPr>
          <p:cNvSpPr/>
          <p:nvPr/>
        </p:nvSpPr>
        <p:spPr>
          <a:xfrm>
            <a:off x="0" y="3246437"/>
            <a:ext cx="9905999" cy="110555"/>
          </a:xfrm>
          <a:prstGeom prst="rect">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テキスト ボックス 8">
            <a:extLst>
              <a:ext uri="{FF2B5EF4-FFF2-40B4-BE49-F238E27FC236}">
                <a16:creationId xmlns:a16="http://schemas.microsoft.com/office/drawing/2014/main" id="{892707DA-D931-462F-8D9C-6833432E6719}"/>
              </a:ext>
            </a:extLst>
          </p:cNvPr>
          <p:cNvSpPr txBox="1"/>
          <p:nvPr/>
        </p:nvSpPr>
        <p:spPr>
          <a:xfrm>
            <a:off x="1316595" y="2292330"/>
            <a:ext cx="7272808" cy="954107"/>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1" lang="ja-JP" altLang="en-US"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５．入院医療</a:t>
            </a:r>
            <a:endParaRPr kumimoji="1" lang="en-US" altLang="ja-JP"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0" marR="0" lvl="0" indent="0" defTabSz="914400" rtl="0" eaLnBrk="1" fontAlgn="auto" latinLnBrk="0" hangingPunct="1">
              <a:lnSpc>
                <a:spcPct val="100000"/>
              </a:lnSpc>
              <a:spcBef>
                <a:spcPts val="0"/>
              </a:spcBef>
              <a:spcAft>
                <a:spcPts val="0"/>
              </a:spcAft>
              <a:buClrTx/>
              <a:buSzTx/>
              <a:buFontTx/>
              <a:buNone/>
              <a:tabLst/>
              <a:defRPr/>
            </a:pPr>
            <a:r>
              <a:rPr kumimoji="1" lang="ja-JP" altLang="en-US"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（１）急性期入院医療・高度急性期入院医療</a:t>
            </a:r>
          </a:p>
        </p:txBody>
      </p:sp>
      <p:sp>
        <p:nvSpPr>
          <p:cNvPr id="7" name="スライド番号プレースホルダー 2">
            <a:extLst>
              <a:ext uri="{FF2B5EF4-FFF2-40B4-BE49-F238E27FC236}">
                <a16:creationId xmlns:a16="http://schemas.microsoft.com/office/drawing/2014/main" id="{D196653D-306F-4E75-B1E5-26791F5CF483}"/>
              </a:ext>
            </a:extLst>
          </p:cNvPr>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64943255"/>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55282"/>
            <a:ext cx="9906000" cy="458482"/>
          </a:xfrm>
        </p:spPr>
        <p:txBody>
          <a:bodyPr>
            <a:noAutofit/>
          </a:bodyPr>
          <a:lstStyle/>
          <a:p>
            <a:r>
              <a:rPr kumimoji="1" lang="ja-JP" altLang="en-US" dirty="0">
                <a:latin typeface="メイリオ" panose="020B0604030504040204" pitchFamily="50" charset="-128"/>
                <a:ea typeface="メイリオ" panose="020B0604030504040204" pitchFamily="50" charset="-128"/>
              </a:rPr>
              <a:t>一般病棟用の重症度、医療・看護必要度に係る公益裁定</a:t>
            </a:r>
          </a:p>
        </p:txBody>
      </p:sp>
      <p:sp>
        <p:nvSpPr>
          <p:cNvPr id="8" name="正方形/長方形 7"/>
          <p:cNvSpPr/>
          <p:nvPr/>
        </p:nvSpPr>
        <p:spPr>
          <a:xfrm>
            <a:off x="188119" y="813600"/>
            <a:ext cx="9529762" cy="74697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令和４年１月</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26</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日の中央社会保険医療協議会総会において示された、一般病棟用の重症度、医療・看護必要度に係る評価項目及び該当患者割合の基準に係る、公益委員の考えは次のとおり。</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正方形/長方形 6"/>
          <p:cNvSpPr/>
          <p:nvPr/>
        </p:nvSpPr>
        <p:spPr>
          <a:xfrm>
            <a:off x="188119" y="1662351"/>
            <a:ext cx="9529762" cy="5092617"/>
          </a:xfrm>
          <a:prstGeom prst="rect">
            <a:avLst/>
          </a:prstGeom>
          <a:solidFill>
            <a:srgbClr val="FDEADA"/>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今回改定においては、入院患者の状態に応じた適切な評価を行う観点から、重症度、医療・看護必要度の評価項目や該当患者割合の基準について、急性期入院医療の必要性に応じた見直しを行うことについて、議論が行われてきた。</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２．これらの議論を踏まえ、</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１号側</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からは、将来の医療ニーズの変化を踏まえ、下記の意見があった。</a:t>
            </a:r>
          </a:p>
          <a:p>
            <a:pPr marL="360363" marR="0" lvl="0" indent="-17938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型コロナウイルス感染症の感染拡大においては、地域医療の様々な課題が浮き彫りになってきたところであり、重症度、医療・看護必要度については、急性期入院医療における患者の状態に応じた適切な評価を行う観点から、</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必要性に応じた見直しを進めるべき</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a:t>
            </a:r>
          </a:p>
          <a:p>
            <a:pPr marL="360363" marR="0" lvl="0" indent="-17938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・さらに、令和４年１月</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日中医協総－３のシミュレーションにおいて提示された見直し案のうち、</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見直し案４（</a:t>
            </a:r>
            <a:r>
              <a:rPr kumimoji="1" lang="en-US" altLang="ja-JP"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１）を採用した上で、該当患者割合もさらに引き上げるべきとの意見</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があった。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１）Ａ～Ｃのいずれの評価項目に変更する案</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２号側</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からは、新型コロナ禍での病床の確保や新型コロナウイルス感染症患者の受け入れ等、医療機関には通常と異なる対応が求められてきたことから、そのような状況での重症度、医療・看護必要度に係る見直しは、</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医療機関の負担の増加につながるため、そもそも実施するべきではない</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、との意見があった。</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３．こういった議論の背景も踏まえ、両側委員において、評価項目や判定基準の見直しのシミュレーションを行うことに合意し、議論が進められた。</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当該シミュレーションにおいては、見直しの案として４つのパターンが示されたところである。それぞれの見直し案による、該当患者割合の基準を満たす医療機関数の変化、</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急性期一般入院料１から、急性期一般入院料２及び３等への適切な機能分化</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を促し、</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患者の状態に応じた適切な入院料が選択されるよう取組を進める</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ことの重要性等を踏まえると、</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見直し案３（</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２）の組み合わせが妥当と考えられる</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２）「点滴ライン同時３本以上の管理」を「注射薬剤３種類以上の管理」に変更、「心電図モニターの管理」の削除、「輸血や血液製剤の管理」を２点に変更の組合せ。</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４．その際、</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簡素でわかりやすい診療報酬としていく観点</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が重要であることも踏まえ、</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急性期一般入院料５と６について、一体とする評価体系へ</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と見直した上で、</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それぞれの入院料間に、適切な該当患者割合の間隔を設けながら基準を設定</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していくことが適切と考える。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５．なお、これらの見直しに当たっては、</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新型コロナウイルス感染症に係る影響や地域医療への影響も鑑み、許可病床数</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200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床未満の医療機関に対する一定の緩和措置を講じることが、必要な配慮</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であると考えられることに加え、</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重症度、医療・看護必要度</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Ⅱ</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の活用を進め</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、医療従事者の負担軽減も図っていく視点も重要と言える。</a:t>
            </a: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６．今後、今回改定の影響を調査・検証し、急性期一般入院料の適切な評価の在り方について、</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引き続き、今後の診療報酬改定に向けて検討を行う</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こととする。</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1" lang="en-US" sz="1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71292854"/>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29657"/>
            <a:ext cx="9906000" cy="458482"/>
          </a:xfrm>
        </p:spPr>
        <p:txBody>
          <a:bodyPr>
            <a:noAutofit/>
          </a:bodyPr>
          <a:lstStyle/>
          <a:p>
            <a:r>
              <a:rPr lang="ja-JP" altLang="en-US" dirty="0">
                <a:latin typeface="メイリオ" panose="020B0604030504040204" pitchFamily="50" charset="-128"/>
                <a:ea typeface="メイリオ" panose="020B0604030504040204" pitchFamily="50" charset="-128"/>
              </a:rPr>
              <a:t>急性期一般入院基本料（急性期一般入院料１～６）の内容</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813600"/>
            <a:ext cx="9529762" cy="81478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急性期入院医療の必要性に応じた適切な評価を行う観点から、一般病棟用の重症度、医療・看護必要度の見直しを行うとともに、これに併せ、簡素化を図る観点も踏まえ、急性期一般入院料を７段階評価から６段階評価に再編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6" name="表 5"/>
          <p:cNvGraphicFramePr>
            <a:graphicFrameLocks noGrp="1"/>
          </p:cNvGraphicFramePr>
          <p:nvPr/>
        </p:nvGraphicFramePr>
        <p:xfrm>
          <a:off x="188121" y="1759153"/>
          <a:ext cx="9529760" cy="4533923"/>
        </p:xfrm>
        <a:graphic>
          <a:graphicData uri="http://schemas.openxmlformats.org/drawingml/2006/table">
            <a:tbl>
              <a:tblPr firstRow="1" bandRow="1"/>
              <a:tblGrid>
                <a:gridCol w="1022761">
                  <a:extLst>
                    <a:ext uri="{9D8B030D-6E8A-4147-A177-3AD203B41FA5}">
                      <a16:colId xmlns:a16="http://schemas.microsoft.com/office/drawing/2014/main" val="20000"/>
                    </a:ext>
                  </a:extLst>
                </a:gridCol>
                <a:gridCol w="1022761">
                  <a:extLst>
                    <a:ext uri="{9D8B030D-6E8A-4147-A177-3AD203B41FA5}">
                      <a16:colId xmlns:a16="http://schemas.microsoft.com/office/drawing/2014/main" val="20001"/>
                    </a:ext>
                  </a:extLst>
                </a:gridCol>
                <a:gridCol w="1247373">
                  <a:extLst>
                    <a:ext uri="{9D8B030D-6E8A-4147-A177-3AD203B41FA5}">
                      <a16:colId xmlns:a16="http://schemas.microsoft.com/office/drawing/2014/main" val="553261218"/>
                    </a:ext>
                  </a:extLst>
                </a:gridCol>
                <a:gridCol w="1247373">
                  <a:extLst>
                    <a:ext uri="{9D8B030D-6E8A-4147-A177-3AD203B41FA5}">
                      <a16:colId xmlns:a16="http://schemas.microsoft.com/office/drawing/2014/main" val="20002"/>
                    </a:ext>
                  </a:extLst>
                </a:gridCol>
                <a:gridCol w="1247373">
                  <a:extLst>
                    <a:ext uri="{9D8B030D-6E8A-4147-A177-3AD203B41FA5}">
                      <a16:colId xmlns:a16="http://schemas.microsoft.com/office/drawing/2014/main" val="20003"/>
                    </a:ext>
                  </a:extLst>
                </a:gridCol>
                <a:gridCol w="1247373">
                  <a:extLst>
                    <a:ext uri="{9D8B030D-6E8A-4147-A177-3AD203B41FA5}">
                      <a16:colId xmlns:a16="http://schemas.microsoft.com/office/drawing/2014/main" val="20004"/>
                    </a:ext>
                  </a:extLst>
                </a:gridCol>
                <a:gridCol w="1247373">
                  <a:extLst>
                    <a:ext uri="{9D8B030D-6E8A-4147-A177-3AD203B41FA5}">
                      <a16:colId xmlns:a16="http://schemas.microsoft.com/office/drawing/2014/main" val="20005"/>
                    </a:ext>
                  </a:extLst>
                </a:gridCol>
                <a:gridCol w="1247373">
                  <a:extLst>
                    <a:ext uri="{9D8B030D-6E8A-4147-A177-3AD203B41FA5}">
                      <a16:colId xmlns:a16="http://schemas.microsoft.com/office/drawing/2014/main" val="20006"/>
                    </a:ext>
                  </a:extLst>
                </a:gridCol>
              </a:tblGrid>
              <a:tr h="367035">
                <a:tc gridSpan="2">
                  <a:txBody>
                    <a:bodyPr/>
                    <a:lstStyle>
                      <a:lvl1pPr marL="0" algn="l" defTabSz="990570" rtl="0" eaLnBrk="1" latinLnBrk="0" hangingPunct="1">
                        <a:defRPr kumimoji="1" sz="1950" b="1" kern="1200">
                          <a:solidFill>
                            <a:schemeClr val="tx1"/>
                          </a:solidFill>
                          <a:latin typeface="Calibri" panose="020F0502020204030204"/>
                        </a:defRPr>
                      </a:lvl1pPr>
                      <a:lvl2pPr marL="495285" algn="l" defTabSz="990570" rtl="0" eaLnBrk="1" latinLnBrk="0" hangingPunct="1">
                        <a:defRPr kumimoji="1" sz="1950" b="1" kern="1200">
                          <a:solidFill>
                            <a:schemeClr val="tx1"/>
                          </a:solidFill>
                          <a:latin typeface="Calibri" panose="020F0502020204030204"/>
                        </a:defRPr>
                      </a:lvl2pPr>
                      <a:lvl3pPr marL="990570" algn="l" defTabSz="990570" rtl="0" eaLnBrk="1" latinLnBrk="0" hangingPunct="1">
                        <a:defRPr kumimoji="1" sz="1950" b="1" kern="1200">
                          <a:solidFill>
                            <a:schemeClr val="tx1"/>
                          </a:solidFill>
                          <a:latin typeface="Calibri" panose="020F0502020204030204"/>
                        </a:defRPr>
                      </a:lvl3pPr>
                      <a:lvl4pPr marL="1485854" algn="l" defTabSz="990570" rtl="0" eaLnBrk="1" latinLnBrk="0" hangingPunct="1">
                        <a:defRPr kumimoji="1" sz="1950" b="1" kern="1200">
                          <a:solidFill>
                            <a:schemeClr val="tx1"/>
                          </a:solidFill>
                          <a:latin typeface="Calibri" panose="020F0502020204030204"/>
                        </a:defRPr>
                      </a:lvl4pPr>
                      <a:lvl5pPr marL="1981139" algn="l" defTabSz="990570" rtl="0" eaLnBrk="1" latinLnBrk="0" hangingPunct="1">
                        <a:defRPr kumimoji="1" sz="1950" b="1" kern="1200">
                          <a:solidFill>
                            <a:schemeClr val="tx1"/>
                          </a:solidFill>
                          <a:latin typeface="Calibri" panose="020F0502020204030204"/>
                        </a:defRPr>
                      </a:lvl5pPr>
                      <a:lvl6pPr marL="2476424" algn="l" defTabSz="990570" rtl="0" eaLnBrk="1" latinLnBrk="0" hangingPunct="1">
                        <a:defRPr kumimoji="1" sz="1950" b="1" kern="1200">
                          <a:solidFill>
                            <a:schemeClr val="tx1"/>
                          </a:solidFill>
                          <a:latin typeface="Calibri" panose="020F0502020204030204"/>
                        </a:defRPr>
                      </a:lvl6pPr>
                      <a:lvl7pPr marL="2971709" algn="l" defTabSz="990570" rtl="0" eaLnBrk="1" latinLnBrk="0" hangingPunct="1">
                        <a:defRPr kumimoji="1" sz="1950" b="1" kern="1200">
                          <a:solidFill>
                            <a:schemeClr val="tx1"/>
                          </a:solidFill>
                          <a:latin typeface="Calibri" panose="020F0502020204030204"/>
                        </a:defRPr>
                      </a:lvl7pPr>
                      <a:lvl8pPr marL="3466993" algn="l" defTabSz="990570" rtl="0" eaLnBrk="1" latinLnBrk="0" hangingPunct="1">
                        <a:defRPr kumimoji="1" sz="1950" b="1" kern="1200">
                          <a:solidFill>
                            <a:schemeClr val="tx1"/>
                          </a:solidFill>
                          <a:latin typeface="Calibri" panose="020F0502020204030204"/>
                        </a:defRPr>
                      </a:lvl8pPr>
                      <a:lvl9pPr marL="3962278" algn="l" defTabSz="990570" rtl="0" eaLnBrk="1" latinLnBrk="0" hangingPunct="1">
                        <a:defRPr kumimoji="1" sz="1950" b="1" kern="1200">
                          <a:solidFill>
                            <a:schemeClr val="tx1"/>
                          </a:solidFill>
                          <a:latin typeface="Calibri" panose="020F0502020204030204"/>
                        </a:defRPr>
                      </a:lvl9pPr>
                    </a:lstStyle>
                    <a:p>
                      <a:pPr algn="ctr"/>
                      <a:endParaRPr kumimoji="1" lang="ja-JP" altLang="en-US" sz="1200" dirty="0">
                        <a:latin typeface="+mn-ea"/>
                        <a:ea typeface="+mn-ea"/>
                      </a:endParaRPr>
                    </a:p>
                  </a:txBody>
                  <a:tcPr marL="54000" marR="54000" marT="36000" marB="36000" anchor="ctr">
                    <a:lnL w="12700" cmpd="sng">
                      <a:solidFill>
                        <a:srgbClr val="ED7D31"/>
                      </a:solidFill>
                    </a:lnL>
                    <a:lnR w="12700" cap="flat" cmpd="sng" algn="ctr">
                      <a:solidFill>
                        <a:srgbClr val="ED7D31"/>
                      </a:solidFill>
                      <a:prstDash val="solid"/>
                      <a:round/>
                      <a:headEnd type="none" w="med" len="med"/>
                      <a:tailEnd type="none" w="med" len="med"/>
                    </a:lnR>
                    <a:lnT w="12700" cmpd="sng">
                      <a:solidFill>
                        <a:srgbClr val="ED7D31"/>
                      </a:solidFill>
                    </a:lnT>
                    <a:lnB w="25400" cmpd="sng">
                      <a:solidFill>
                        <a:srgbClr val="ED7D31"/>
                      </a:solidFill>
                    </a:lnB>
                    <a:lnTlToBr w="12700" cmpd="sng">
                      <a:noFill/>
                      <a:prstDash val="solid"/>
                    </a:lnTlToBr>
                    <a:lnBlToTr w="12700" cmpd="sng">
                      <a:noFill/>
                      <a:prstDash val="solid"/>
                    </a:lnBlToTr>
                    <a:noFill/>
                  </a:tcPr>
                </a:tc>
                <a:tc hMerge="1">
                  <a:txBody>
                    <a:bodyPr/>
                    <a:lstStyle/>
                    <a:p>
                      <a:endParaRPr kumimoji="1" lang="ja-JP" altLang="en-US"/>
                    </a:p>
                  </a:txBody>
                  <a:tcPr/>
                </a:tc>
                <a:tc>
                  <a:txBody>
                    <a:bodyPr/>
                    <a:lstStyle>
                      <a:lvl1pPr marL="0" algn="l" defTabSz="990570" rtl="0" eaLnBrk="1" latinLnBrk="0" hangingPunct="1">
                        <a:defRPr kumimoji="1" sz="1950" b="1" kern="1200">
                          <a:solidFill>
                            <a:schemeClr val="tx1"/>
                          </a:solidFill>
                          <a:latin typeface="Calibri" panose="020F0502020204030204"/>
                        </a:defRPr>
                      </a:lvl1pPr>
                      <a:lvl2pPr marL="495285" algn="l" defTabSz="990570" rtl="0" eaLnBrk="1" latinLnBrk="0" hangingPunct="1">
                        <a:defRPr kumimoji="1" sz="1950" b="1" kern="1200">
                          <a:solidFill>
                            <a:schemeClr val="tx1"/>
                          </a:solidFill>
                          <a:latin typeface="Calibri" panose="020F0502020204030204"/>
                        </a:defRPr>
                      </a:lvl2pPr>
                      <a:lvl3pPr marL="990570" algn="l" defTabSz="990570" rtl="0" eaLnBrk="1" latinLnBrk="0" hangingPunct="1">
                        <a:defRPr kumimoji="1" sz="1950" b="1" kern="1200">
                          <a:solidFill>
                            <a:schemeClr val="tx1"/>
                          </a:solidFill>
                          <a:latin typeface="Calibri" panose="020F0502020204030204"/>
                        </a:defRPr>
                      </a:lvl3pPr>
                      <a:lvl4pPr marL="1485854" algn="l" defTabSz="990570" rtl="0" eaLnBrk="1" latinLnBrk="0" hangingPunct="1">
                        <a:defRPr kumimoji="1" sz="1950" b="1" kern="1200">
                          <a:solidFill>
                            <a:schemeClr val="tx1"/>
                          </a:solidFill>
                          <a:latin typeface="Calibri" panose="020F0502020204030204"/>
                        </a:defRPr>
                      </a:lvl4pPr>
                      <a:lvl5pPr marL="1981139" algn="l" defTabSz="990570" rtl="0" eaLnBrk="1" latinLnBrk="0" hangingPunct="1">
                        <a:defRPr kumimoji="1" sz="1950" b="1" kern="1200">
                          <a:solidFill>
                            <a:schemeClr val="tx1"/>
                          </a:solidFill>
                          <a:latin typeface="Calibri" panose="020F0502020204030204"/>
                        </a:defRPr>
                      </a:lvl5pPr>
                      <a:lvl6pPr marL="2476424" algn="l" defTabSz="990570" rtl="0" eaLnBrk="1" latinLnBrk="0" hangingPunct="1">
                        <a:defRPr kumimoji="1" sz="1950" b="1" kern="1200">
                          <a:solidFill>
                            <a:schemeClr val="tx1"/>
                          </a:solidFill>
                          <a:latin typeface="Calibri" panose="020F0502020204030204"/>
                        </a:defRPr>
                      </a:lvl6pPr>
                      <a:lvl7pPr marL="2971709" algn="l" defTabSz="990570" rtl="0" eaLnBrk="1" latinLnBrk="0" hangingPunct="1">
                        <a:defRPr kumimoji="1" sz="1950" b="1" kern="1200">
                          <a:solidFill>
                            <a:schemeClr val="tx1"/>
                          </a:solidFill>
                          <a:latin typeface="Calibri" panose="020F0502020204030204"/>
                        </a:defRPr>
                      </a:lvl7pPr>
                      <a:lvl8pPr marL="3466993" algn="l" defTabSz="990570" rtl="0" eaLnBrk="1" latinLnBrk="0" hangingPunct="1">
                        <a:defRPr kumimoji="1" sz="1950" b="1" kern="1200">
                          <a:solidFill>
                            <a:schemeClr val="tx1"/>
                          </a:solidFill>
                          <a:latin typeface="Calibri" panose="020F0502020204030204"/>
                        </a:defRPr>
                      </a:lvl8pPr>
                      <a:lvl9pPr marL="3962278" algn="l" defTabSz="990570" rtl="0" eaLnBrk="1" latinLnBrk="0" hangingPunct="1">
                        <a:defRPr kumimoji="1" sz="1950" b="1" kern="1200">
                          <a:solidFill>
                            <a:schemeClr val="tx1"/>
                          </a:solidFill>
                          <a:latin typeface="Calibri" panose="020F0502020204030204"/>
                        </a:defRPr>
                      </a:lvl9pPr>
                    </a:lstStyle>
                    <a:p>
                      <a:pPr algn="ctr"/>
                      <a:r>
                        <a:rPr kumimoji="1" lang="ja-JP" altLang="en-US" sz="1600" dirty="0">
                          <a:latin typeface="+mn-ea"/>
                          <a:ea typeface="+mn-ea"/>
                        </a:rPr>
                        <a:t>入院料１</a:t>
                      </a:r>
                      <a:endParaRPr kumimoji="1" lang="en-US" altLang="ja-JP" sz="1600" dirty="0">
                        <a:solidFill>
                          <a:schemeClr val="bg1"/>
                        </a:solidFill>
                        <a:latin typeface="+mn-ea"/>
                        <a:ea typeface="+mn-ea"/>
                      </a:endParaRPr>
                    </a:p>
                  </a:txBody>
                  <a:tcPr marL="54000" marR="54000" marT="36000" marB="36000" anchor="ctr">
                    <a:lnL w="12700" cmpd="sng">
                      <a:solidFill>
                        <a:srgbClr val="ED7D31"/>
                      </a:solidFill>
                    </a:lnL>
                    <a:lnR w="12700" cap="flat" cmpd="sng" algn="ctr">
                      <a:solidFill>
                        <a:srgbClr val="ED7D31"/>
                      </a:solidFill>
                      <a:prstDash val="solid"/>
                      <a:round/>
                      <a:headEnd type="none" w="med" len="med"/>
                      <a:tailEnd type="none" w="med" len="med"/>
                    </a:lnR>
                    <a:lnT w="12700" cmpd="sng">
                      <a:solidFill>
                        <a:srgbClr val="ED7D31"/>
                      </a:solidFill>
                    </a:lnT>
                    <a:lnB w="254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b="1" kern="1200">
                          <a:solidFill>
                            <a:schemeClr val="tx1"/>
                          </a:solidFill>
                          <a:latin typeface="Calibri" panose="020F0502020204030204"/>
                        </a:defRPr>
                      </a:lvl1pPr>
                      <a:lvl2pPr marL="495285" algn="l" defTabSz="990570" rtl="0" eaLnBrk="1" latinLnBrk="0" hangingPunct="1">
                        <a:defRPr kumimoji="1" sz="1950" b="1" kern="1200">
                          <a:solidFill>
                            <a:schemeClr val="tx1"/>
                          </a:solidFill>
                          <a:latin typeface="Calibri" panose="020F0502020204030204"/>
                        </a:defRPr>
                      </a:lvl2pPr>
                      <a:lvl3pPr marL="990570" algn="l" defTabSz="990570" rtl="0" eaLnBrk="1" latinLnBrk="0" hangingPunct="1">
                        <a:defRPr kumimoji="1" sz="1950" b="1" kern="1200">
                          <a:solidFill>
                            <a:schemeClr val="tx1"/>
                          </a:solidFill>
                          <a:latin typeface="Calibri" panose="020F0502020204030204"/>
                        </a:defRPr>
                      </a:lvl3pPr>
                      <a:lvl4pPr marL="1485854" algn="l" defTabSz="990570" rtl="0" eaLnBrk="1" latinLnBrk="0" hangingPunct="1">
                        <a:defRPr kumimoji="1" sz="1950" b="1" kern="1200">
                          <a:solidFill>
                            <a:schemeClr val="tx1"/>
                          </a:solidFill>
                          <a:latin typeface="Calibri" panose="020F0502020204030204"/>
                        </a:defRPr>
                      </a:lvl4pPr>
                      <a:lvl5pPr marL="1981139" algn="l" defTabSz="990570" rtl="0" eaLnBrk="1" latinLnBrk="0" hangingPunct="1">
                        <a:defRPr kumimoji="1" sz="1950" b="1" kern="1200">
                          <a:solidFill>
                            <a:schemeClr val="tx1"/>
                          </a:solidFill>
                          <a:latin typeface="Calibri" panose="020F0502020204030204"/>
                        </a:defRPr>
                      </a:lvl5pPr>
                      <a:lvl6pPr marL="2476424" algn="l" defTabSz="990570" rtl="0" eaLnBrk="1" latinLnBrk="0" hangingPunct="1">
                        <a:defRPr kumimoji="1" sz="1950" b="1" kern="1200">
                          <a:solidFill>
                            <a:schemeClr val="tx1"/>
                          </a:solidFill>
                          <a:latin typeface="Calibri" panose="020F0502020204030204"/>
                        </a:defRPr>
                      </a:lvl6pPr>
                      <a:lvl7pPr marL="2971709" algn="l" defTabSz="990570" rtl="0" eaLnBrk="1" latinLnBrk="0" hangingPunct="1">
                        <a:defRPr kumimoji="1" sz="1950" b="1" kern="1200">
                          <a:solidFill>
                            <a:schemeClr val="tx1"/>
                          </a:solidFill>
                          <a:latin typeface="Calibri" panose="020F0502020204030204"/>
                        </a:defRPr>
                      </a:lvl7pPr>
                      <a:lvl8pPr marL="3466993" algn="l" defTabSz="990570" rtl="0" eaLnBrk="1" latinLnBrk="0" hangingPunct="1">
                        <a:defRPr kumimoji="1" sz="1950" b="1" kern="1200">
                          <a:solidFill>
                            <a:schemeClr val="tx1"/>
                          </a:solidFill>
                          <a:latin typeface="Calibri" panose="020F0502020204030204"/>
                        </a:defRPr>
                      </a:lvl8pPr>
                      <a:lvl9pPr marL="3962278" algn="l" defTabSz="990570" rtl="0" eaLnBrk="1" latinLnBrk="0" hangingPunct="1">
                        <a:defRPr kumimoji="1" sz="1950" b="1" kern="1200">
                          <a:solidFill>
                            <a:schemeClr val="tx1"/>
                          </a:solidFill>
                          <a:latin typeface="Calibri" panose="020F0502020204030204"/>
                        </a:defRPr>
                      </a:lvl9pPr>
                    </a:lstStyle>
                    <a:p>
                      <a:pPr algn="ctr"/>
                      <a:r>
                        <a:rPr kumimoji="1" lang="ja-JP" altLang="en-US" sz="1600" dirty="0">
                          <a:latin typeface="+mn-ea"/>
                          <a:ea typeface="+mn-ea"/>
                        </a:rPr>
                        <a:t>入院料２</a:t>
                      </a:r>
                      <a:endParaRPr kumimoji="1" lang="en-US" altLang="ja-JP" sz="1600" dirty="0">
                        <a:solidFill>
                          <a:schemeClr val="tx1"/>
                        </a:solidFill>
                        <a:latin typeface="+mn-ea"/>
                        <a:ea typeface="+mn-ea"/>
                      </a:endParaRPr>
                    </a:p>
                  </a:txBody>
                  <a:tcPr marL="54000" marR="54000" marT="36000" marB="36000" anchor="ctr">
                    <a:lnL w="12700" cmpd="sng">
                      <a:solidFill>
                        <a:srgbClr val="ED7D31"/>
                      </a:solidFill>
                    </a:lnL>
                    <a:lnR w="12700" cmpd="sng">
                      <a:solidFill>
                        <a:srgbClr val="ED7D31"/>
                      </a:solidFill>
                    </a:lnR>
                    <a:lnT w="12700" cmpd="sng">
                      <a:solidFill>
                        <a:srgbClr val="ED7D31"/>
                      </a:solidFill>
                    </a:lnT>
                    <a:lnB w="25400" cmpd="sng">
                      <a:solidFill>
                        <a:srgbClr val="ED7D31"/>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b="1" kern="1200">
                          <a:solidFill>
                            <a:schemeClr val="tx1"/>
                          </a:solidFill>
                          <a:latin typeface="Calibri" panose="020F0502020204030204"/>
                        </a:defRPr>
                      </a:lvl1pPr>
                      <a:lvl2pPr marL="495285" algn="l" defTabSz="990570" rtl="0" eaLnBrk="1" latinLnBrk="0" hangingPunct="1">
                        <a:defRPr kumimoji="1" sz="1950" b="1" kern="1200">
                          <a:solidFill>
                            <a:schemeClr val="tx1"/>
                          </a:solidFill>
                          <a:latin typeface="Calibri" panose="020F0502020204030204"/>
                        </a:defRPr>
                      </a:lvl2pPr>
                      <a:lvl3pPr marL="990570" algn="l" defTabSz="990570" rtl="0" eaLnBrk="1" latinLnBrk="0" hangingPunct="1">
                        <a:defRPr kumimoji="1" sz="1950" b="1" kern="1200">
                          <a:solidFill>
                            <a:schemeClr val="tx1"/>
                          </a:solidFill>
                          <a:latin typeface="Calibri" panose="020F0502020204030204"/>
                        </a:defRPr>
                      </a:lvl3pPr>
                      <a:lvl4pPr marL="1485854" algn="l" defTabSz="990570" rtl="0" eaLnBrk="1" latinLnBrk="0" hangingPunct="1">
                        <a:defRPr kumimoji="1" sz="1950" b="1" kern="1200">
                          <a:solidFill>
                            <a:schemeClr val="tx1"/>
                          </a:solidFill>
                          <a:latin typeface="Calibri" panose="020F0502020204030204"/>
                        </a:defRPr>
                      </a:lvl4pPr>
                      <a:lvl5pPr marL="1981139" algn="l" defTabSz="990570" rtl="0" eaLnBrk="1" latinLnBrk="0" hangingPunct="1">
                        <a:defRPr kumimoji="1" sz="1950" b="1" kern="1200">
                          <a:solidFill>
                            <a:schemeClr val="tx1"/>
                          </a:solidFill>
                          <a:latin typeface="Calibri" panose="020F0502020204030204"/>
                        </a:defRPr>
                      </a:lvl5pPr>
                      <a:lvl6pPr marL="2476424" algn="l" defTabSz="990570" rtl="0" eaLnBrk="1" latinLnBrk="0" hangingPunct="1">
                        <a:defRPr kumimoji="1" sz="1950" b="1" kern="1200">
                          <a:solidFill>
                            <a:schemeClr val="tx1"/>
                          </a:solidFill>
                          <a:latin typeface="Calibri" panose="020F0502020204030204"/>
                        </a:defRPr>
                      </a:lvl6pPr>
                      <a:lvl7pPr marL="2971709" algn="l" defTabSz="990570" rtl="0" eaLnBrk="1" latinLnBrk="0" hangingPunct="1">
                        <a:defRPr kumimoji="1" sz="1950" b="1" kern="1200">
                          <a:solidFill>
                            <a:schemeClr val="tx1"/>
                          </a:solidFill>
                          <a:latin typeface="Calibri" panose="020F0502020204030204"/>
                        </a:defRPr>
                      </a:lvl7pPr>
                      <a:lvl8pPr marL="3466993" algn="l" defTabSz="990570" rtl="0" eaLnBrk="1" latinLnBrk="0" hangingPunct="1">
                        <a:defRPr kumimoji="1" sz="1950" b="1" kern="1200">
                          <a:solidFill>
                            <a:schemeClr val="tx1"/>
                          </a:solidFill>
                          <a:latin typeface="Calibri" panose="020F0502020204030204"/>
                        </a:defRPr>
                      </a:lvl8pPr>
                      <a:lvl9pPr marL="3962278" algn="l" defTabSz="990570" rtl="0" eaLnBrk="1" latinLnBrk="0" hangingPunct="1">
                        <a:defRPr kumimoji="1" sz="1950" b="1" kern="1200">
                          <a:solidFill>
                            <a:schemeClr val="tx1"/>
                          </a:solidFill>
                          <a:latin typeface="Calibri" panose="020F0502020204030204"/>
                        </a:defRPr>
                      </a:lvl9pPr>
                    </a:lstStyle>
                    <a:p>
                      <a:pPr marL="0" marR="0" indent="0" algn="ctr" defTabSz="685800" rtl="0" eaLnBrk="1" fontAlgn="auto" latinLnBrk="0" hangingPunct="1">
                        <a:lnSpc>
                          <a:spcPct val="100000"/>
                        </a:lnSpc>
                        <a:spcBef>
                          <a:spcPts val="0"/>
                        </a:spcBef>
                        <a:spcAft>
                          <a:spcPts val="0"/>
                        </a:spcAft>
                        <a:buClrTx/>
                        <a:buSzTx/>
                        <a:buFontTx/>
                        <a:buNone/>
                        <a:tabLst/>
                        <a:defRPr/>
                      </a:pPr>
                      <a:r>
                        <a:rPr kumimoji="1" lang="ja-JP" altLang="en-US" sz="1600" dirty="0">
                          <a:latin typeface="+mn-ea"/>
                          <a:ea typeface="+mn-ea"/>
                        </a:rPr>
                        <a:t>入院料３</a:t>
                      </a:r>
                      <a:endParaRPr kumimoji="1" lang="ja-JP" altLang="en-US" sz="1600" dirty="0">
                        <a:solidFill>
                          <a:schemeClr val="tx1"/>
                        </a:solidFill>
                        <a:latin typeface="+mn-ea"/>
                        <a:ea typeface="+mn-ea"/>
                      </a:endParaRPr>
                    </a:p>
                  </a:txBody>
                  <a:tcPr marL="54000" marR="54000" marT="36000" marB="36000" anchor="ctr">
                    <a:lnL w="12700" cmpd="sng">
                      <a:solidFill>
                        <a:srgbClr val="ED7D31"/>
                      </a:solidFill>
                    </a:lnL>
                    <a:lnR w="12700" cmpd="sng">
                      <a:solidFill>
                        <a:srgbClr val="ED7D31"/>
                      </a:solidFill>
                    </a:lnR>
                    <a:lnT w="12700" cmpd="sng">
                      <a:solidFill>
                        <a:srgbClr val="ED7D31"/>
                      </a:solidFill>
                    </a:lnT>
                    <a:lnB w="25400" cmpd="sng">
                      <a:solidFill>
                        <a:srgbClr val="ED7D31"/>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b="1" kern="1200">
                          <a:solidFill>
                            <a:schemeClr val="tx1"/>
                          </a:solidFill>
                          <a:latin typeface="Calibri" panose="020F0502020204030204"/>
                        </a:defRPr>
                      </a:lvl1pPr>
                      <a:lvl2pPr marL="495285" algn="l" defTabSz="990570" rtl="0" eaLnBrk="1" latinLnBrk="0" hangingPunct="1">
                        <a:defRPr kumimoji="1" sz="1950" b="1" kern="1200">
                          <a:solidFill>
                            <a:schemeClr val="tx1"/>
                          </a:solidFill>
                          <a:latin typeface="Calibri" panose="020F0502020204030204"/>
                        </a:defRPr>
                      </a:lvl2pPr>
                      <a:lvl3pPr marL="990570" algn="l" defTabSz="990570" rtl="0" eaLnBrk="1" latinLnBrk="0" hangingPunct="1">
                        <a:defRPr kumimoji="1" sz="1950" b="1" kern="1200">
                          <a:solidFill>
                            <a:schemeClr val="tx1"/>
                          </a:solidFill>
                          <a:latin typeface="Calibri" panose="020F0502020204030204"/>
                        </a:defRPr>
                      </a:lvl3pPr>
                      <a:lvl4pPr marL="1485854" algn="l" defTabSz="990570" rtl="0" eaLnBrk="1" latinLnBrk="0" hangingPunct="1">
                        <a:defRPr kumimoji="1" sz="1950" b="1" kern="1200">
                          <a:solidFill>
                            <a:schemeClr val="tx1"/>
                          </a:solidFill>
                          <a:latin typeface="Calibri" panose="020F0502020204030204"/>
                        </a:defRPr>
                      </a:lvl4pPr>
                      <a:lvl5pPr marL="1981139" algn="l" defTabSz="990570" rtl="0" eaLnBrk="1" latinLnBrk="0" hangingPunct="1">
                        <a:defRPr kumimoji="1" sz="1950" b="1" kern="1200">
                          <a:solidFill>
                            <a:schemeClr val="tx1"/>
                          </a:solidFill>
                          <a:latin typeface="Calibri" panose="020F0502020204030204"/>
                        </a:defRPr>
                      </a:lvl5pPr>
                      <a:lvl6pPr marL="2476424" algn="l" defTabSz="990570" rtl="0" eaLnBrk="1" latinLnBrk="0" hangingPunct="1">
                        <a:defRPr kumimoji="1" sz="1950" b="1" kern="1200">
                          <a:solidFill>
                            <a:schemeClr val="tx1"/>
                          </a:solidFill>
                          <a:latin typeface="Calibri" panose="020F0502020204030204"/>
                        </a:defRPr>
                      </a:lvl6pPr>
                      <a:lvl7pPr marL="2971709" algn="l" defTabSz="990570" rtl="0" eaLnBrk="1" latinLnBrk="0" hangingPunct="1">
                        <a:defRPr kumimoji="1" sz="1950" b="1" kern="1200">
                          <a:solidFill>
                            <a:schemeClr val="tx1"/>
                          </a:solidFill>
                          <a:latin typeface="Calibri" panose="020F0502020204030204"/>
                        </a:defRPr>
                      </a:lvl7pPr>
                      <a:lvl8pPr marL="3466993" algn="l" defTabSz="990570" rtl="0" eaLnBrk="1" latinLnBrk="0" hangingPunct="1">
                        <a:defRPr kumimoji="1" sz="1950" b="1" kern="1200">
                          <a:solidFill>
                            <a:schemeClr val="tx1"/>
                          </a:solidFill>
                          <a:latin typeface="Calibri" panose="020F0502020204030204"/>
                        </a:defRPr>
                      </a:lvl8pPr>
                      <a:lvl9pPr marL="3962278" algn="l" defTabSz="990570" rtl="0" eaLnBrk="1" latinLnBrk="0" hangingPunct="1">
                        <a:defRPr kumimoji="1" sz="1950" b="1" kern="1200">
                          <a:solidFill>
                            <a:schemeClr val="tx1"/>
                          </a:solidFill>
                          <a:latin typeface="Calibri" panose="020F0502020204030204"/>
                        </a:defRPr>
                      </a:lvl9pPr>
                    </a:lstStyle>
                    <a:p>
                      <a:pPr algn="ctr"/>
                      <a:r>
                        <a:rPr kumimoji="1" lang="ja-JP" altLang="en-US" sz="1600" dirty="0">
                          <a:latin typeface="+mn-ea"/>
                          <a:ea typeface="+mn-ea"/>
                        </a:rPr>
                        <a:t>入院料４</a:t>
                      </a:r>
                      <a:endParaRPr kumimoji="1" lang="en-US" altLang="ja-JP" sz="1600" dirty="0">
                        <a:solidFill>
                          <a:schemeClr val="tx1"/>
                        </a:solidFill>
                        <a:latin typeface="+mn-ea"/>
                        <a:ea typeface="+mn-ea"/>
                      </a:endParaRPr>
                    </a:p>
                  </a:txBody>
                  <a:tcPr marL="54000" marR="54000" marT="36000" marB="36000" anchor="ctr">
                    <a:lnL w="12700" cmpd="sng">
                      <a:solidFill>
                        <a:srgbClr val="ED7D31"/>
                      </a:solidFill>
                    </a:lnL>
                    <a:lnR w="12700" cmpd="sng">
                      <a:solidFill>
                        <a:srgbClr val="ED7D31"/>
                      </a:solidFill>
                    </a:lnR>
                    <a:lnT w="12700" cmpd="sng">
                      <a:solidFill>
                        <a:srgbClr val="ED7D31"/>
                      </a:solidFill>
                    </a:lnT>
                    <a:lnB w="25400" cmpd="sng">
                      <a:solidFill>
                        <a:srgbClr val="ED7D31"/>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b="1" kern="1200">
                          <a:solidFill>
                            <a:schemeClr val="tx1"/>
                          </a:solidFill>
                          <a:latin typeface="Calibri" panose="020F0502020204030204"/>
                        </a:defRPr>
                      </a:lvl1pPr>
                      <a:lvl2pPr marL="495285" algn="l" defTabSz="990570" rtl="0" eaLnBrk="1" latinLnBrk="0" hangingPunct="1">
                        <a:defRPr kumimoji="1" sz="1950" b="1" kern="1200">
                          <a:solidFill>
                            <a:schemeClr val="tx1"/>
                          </a:solidFill>
                          <a:latin typeface="Calibri" panose="020F0502020204030204"/>
                        </a:defRPr>
                      </a:lvl2pPr>
                      <a:lvl3pPr marL="990570" algn="l" defTabSz="990570" rtl="0" eaLnBrk="1" latinLnBrk="0" hangingPunct="1">
                        <a:defRPr kumimoji="1" sz="1950" b="1" kern="1200">
                          <a:solidFill>
                            <a:schemeClr val="tx1"/>
                          </a:solidFill>
                          <a:latin typeface="Calibri" panose="020F0502020204030204"/>
                        </a:defRPr>
                      </a:lvl3pPr>
                      <a:lvl4pPr marL="1485854" algn="l" defTabSz="990570" rtl="0" eaLnBrk="1" latinLnBrk="0" hangingPunct="1">
                        <a:defRPr kumimoji="1" sz="1950" b="1" kern="1200">
                          <a:solidFill>
                            <a:schemeClr val="tx1"/>
                          </a:solidFill>
                          <a:latin typeface="Calibri" panose="020F0502020204030204"/>
                        </a:defRPr>
                      </a:lvl4pPr>
                      <a:lvl5pPr marL="1981139" algn="l" defTabSz="990570" rtl="0" eaLnBrk="1" latinLnBrk="0" hangingPunct="1">
                        <a:defRPr kumimoji="1" sz="1950" b="1" kern="1200">
                          <a:solidFill>
                            <a:schemeClr val="tx1"/>
                          </a:solidFill>
                          <a:latin typeface="Calibri" panose="020F0502020204030204"/>
                        </a:defRPr>
                      </a:lvl5pPr>
                      <a:lvl6pPr marL="2476424" algn="l" defTabSz="990570" rtl="0" eaLnBrk="1" latinLnBrk="0" hangingPunct="1">
                        <a:defRPr kumimoji="1" sz="1950" b="1" kern="1200">
                          <a:solidFill>
                            <a:schemeClr val="tx1"/>
                          </a:solidFill>
                          <a:latin typeface="Calibri" panose="020F0502020204030204"/>
                        </a:defRPr>
                      </a:lvl6pPr>
                      <a:lvl7pPr marL="2971709" algn="l" defTabSz="990570" rtl="0" eaLnBrk="1" latinLnBrk="0" hangingPunct="1">
                        <a:defRPr kumimoji="1" sz="1950" b="1" kern="1200">
                          <a:solidFill>
                            <a:schemeClr val="tx1"/>
                          </a:solidFill>
                          <a:latin typeface="Calibri" panose="020F0502020204030204"/>
                        </a:defRPr>
                      </a:lvl7pPr>
                      <a:lvl8pPr marL="3466993" algn="l" defTabSz="990570" rtl="0" eaLnBrk="1" latinLnBrk="0" hangingPunct="1">
                        <a:defRPr kumimoji="1" sz="1950" b="1" kern="1200">
                          <a:solidFill>
                            <a:schemeClr val="tx1"/>
                          </a:solidFill>
                          <a:latin typeface="Calibri" panose="020F0502020204030204"/>
                        </a:defRPr>
                      </a:lvl8pPr>
                      <a:lvl9pPr marL="3962278" algn="l" defTabSz="990570" rtl="0" eaLnBrk="1" latinLnBrk="0" hangingPunct="1">
                        <a:defRPr kumimoji="1" sz="1950" b="1" kern="1200">
                          <a:solidFill>
                            <a:schemeClr val="tx1"/>
                          </a:solidFill>
                          <a:latin typeface="Calibri" panose="020F0502020204030204"/>
                        </a:defRPr>
                      </a:lvl9pPr>
                    </a:lstStyle>
                    <a:p>
                      <a:pPr marL="0" marR="0" indent="0" algn="ctr" defTabSz="685800" rtl="0" eaLnBrk="1" fontAlgn="auto" latinLnBrk="0" hangingPunct="1">
                        <a:lnSpc>
                          <a:spcPct val="100000"/>
                        </a:lnSpc>
                        <a:spcBef>
                          <a:spcPts val="0"/>
                        </a:spcBef>
                        <a:spcAft>
                          <a:spcPts val="0"/>
                        </a:spcAft>
                        <a:buClrTx/>
                        <a:buSzTx/>
                        <a:buFontTx/>
                        <a:buNone/>
                        <a:tabLst/>
                        <a:defRPr/>
                      </a:pPr>
                      <a:r>
                        <a:rPr kumimoji="1" lang="ja-JP" altLang="en-US" sz="1600" dirty="0">
                          <a:latin typeface="+mn-ea"/>
                          <a:ea typeface="+mn-ea"/>
                        </a:rPr>
                        <a:t>入院料５</a:t>
                      </a:r>
                      <a:endParaRPr lang="ja-JP" altLang="en-US" sz="1600" dirty="0">
                        <a:solidFill>
                          <a:schemeClr val="tx1"/>
                        </a:solidFill>
                        <a:latin typeface="+mn-ea"/>
                        <a:ea typeface="+mn-ea"/>
                      </a:endParaRPr>
                    </a:p>
                  </a:txBody>
                  <a:tcPr marL="54000" marR="54000" marT="36000" marB="36000" anchor="ctr">
                    <a:lnL w="12700" cmpd="sng">
                      <a:solidFill>
                        <a:srgbClr val="ED7D31"/>
                      </a:solidFill>
                    </a:lnL>
                    <a:lnR w="12700" cmpd="sng">
                      <a:solidFill>
                        <a:srgbClr val="ED7D31"/>
                      </a:solidFill>
                    </a:lnR>
                    <a:lnT w="12700" cmpd="sng">
                      <a:solidFill>
                        <a:srgbClr val="ED7D31"/>
                      </a:solidFill>
                    </a:lnT>
                    <a:lnB w="25400" cmpd="sng">
                      <a:solidFill>
                        <a:srgbClr val="ED7D31"/>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b="1" kern="1200">
                          <a:solidFill>
                            <a:schemeClr val="tx1"/>
                          </a:solidFill>
                          <a:latin typeface="Calibri" panose="020F0502020204030204"/>
                        </a:defRPr>
                      </a:lvl1pPr>
                      <a:lvl2pPr marL="495285" algn="l" defTabSz="990570" rtl="0" eaLnBrk="1" latinLnBrk="0" hangingPunct="1">
                        <a:defRPr kumimoji="1" sz="1950" b="1" kern="1200">
                          <a:solidFill>
                            <a:schemeClr val="tx1"/>
                          </a:solidFill>
                          <a:latin typeface="Calibri" panose="020F0502020204030204"/>
                        </a:defRPr>
                      </a:lvl2pPr>
                      <a:lvl3pPr marL="990570" algn="l" defTabSz="990570" rtl="0" eaLnBrk="1" latinLnBrk="0" hangingPunct="1">
                        <a:defRPr kumimoji="1" sz="1950" b="1" kern="1200">
                          <a:solidFill>
                            <a:schemeClr val="tx1"/>
                          </a:solidFill>
                          <a:latin typeface="Calibri" panose="020F0502020204030204"/>
                        </a:defRPr>
                      </a:lvl3pPr>
                      <a:lvl4pPr marL="1485854" algn="l" defTabSz="990570" rtl="0" eaLnBrk="1" latinLnBrk="0" hangingPunct="1">
                        <a:defRPr kumimoji="1" sz="1950" b="1" kern="1200">
                          <a:solidFill>
                            <a:schemeClr val="tx1"/>
                          </a:solidFill>
                          <a:latin typeface="Calibri" panose="020F0502020204030204"/>
                        </a:defRPr>
                      </a:lvl4pPr>
                      <a:lvl5pPr marL="1981139" algn="l" defTabSz="990570" rtl="0" eaLnBrk="1" latinLnBrk="0" hangingPunct="1">
                        <a:defRPr kumimoji="1" sz="1950" b="1" kern="1200">
                          <a:solidFill>
                            <a:schemeClr val="tx1"/>
                          </a:solidFill>
                          <a:latin typeface="Calibri" panose="020F0502020204030204"/>
                        </a:defRPr>
                      </a:lvl5pPr>
                      <a:lvl6pPr marL="2476424" algn="l" defTabSz="990570" rtl="0" eaLnBrk="1" latinLnBrk="0" hangingPunct="1">
                        <a:defRPr kumimoji="1" sz="1950" b="1" kern="1200">
                          <a:solidFill>
                            <a:schemeClr val="tx1"/>
                          </a:solidFill>
                          <a:latin typeface="Calibri" panose="020F0502020204030204"/>
                        </a:defRPr>
                      </a:lvl6pPr>
                      <a:lvl7pPr marL="2971709" algn="l" defTabSz="990570" rtl="0" eaLnBrk="1" latinLnBrk="0" hangingPunct="1">
                        <a:defRPr kumimoji="1" sz="1950" b="1" kern="1200">
                          <a:solidFill>
                            <a:schemeClr val="tx1"/>
                          </a:solidFill>
                          <a:latin typeface="Calibri" panose="020F0502020204030204"/>
                        </a:defRPr>
                      </a:lvl7pPr>
                      <a:lvl8pPr marL="3466993" algn="l" defTabSz="990570" rtl="0" eaLnBrk="1" latinLnBrk="0" hangingPunct="1">
                        <a:defRPr kumimoji="1" sz="1950" b="1" kern="1200">
                          <a:solidFill>
                            <a:schemeClr val="tx1"/>
                          </a:solidFill>
                          <a:latin typeface="Calibri" panose="020F0502020204030204"/>
                        </a:defRPr>
                      </a:lvl8pPr>
                      <a:lvl9pPr marL="3962278" algn="l" defTabSz="990570" rtl="0" eaLnBrk="1" latinLnBrk="0" hangingPunct="1">
                        <a:defRPr kumimoji="1" sz="1950" b="1" kern="1200">
                          <a:solidFill>
                            <a:schemeClr val="tx1"/>
                          </a:solidFill>
                          <a:latin typeface="Calibri" panose="020F0502020204030204"/>
                        </a:defRPr>
                      </a:lvl9pPr>
                    </a:lstStyle>
                    <a:p>
                      <a:pPr algn="ctr"/>
                      <a:r>
                        <a:rPr kumimoji="1" lang="ja-JP" altLang="en-US" sz="1600" u="sng" dirty="0">
                          <a:solidFill>
                            <a:srgbClr val="0070C0"/>
                          </a:solidFill>
                          <a:latin typeface="+mn-ea"/>
                          <a:ea typeface="+mn-ea"/>
                        </a:rPr>
                        <a:t>入院料</a:t>
                      </a:r>
                      <a:r>
                        <a:rPr kumimoji="1" lang="ja-JP" altLang="en-US" sz="1600" b="1" u="sng" dirty="0">
                          <a:solidFill>
                            <a:srgbClr val="0070C0"/>
                          </a:solidFill>
                          <a:latin typeface="+mn-ea"/>
                          <a:ea typeface="+mn-ea"/>
                        </a:rPr>
                        <a:t>６</a:t>
                      </a:r>
                      <a:endParaRPr lang="ja-JP" altLang="en-US" sz="1600" b="1" u="sng" dirty="0">
                        <a:solidFill>
                          <a:srgbClr val="0070C0"/>
                        </a:solidFill>
                        <a:latin typeface="+mn-ea"/>
                        <a:ea typeface="+mn-ea"/>
                      </a:endParaRPr>
                    </a:p>
                  </a:txBody>
                  <a:tcPr marL="54000" marR="54000" marT="36000" marB="36000" anchor="ctr">
                    <a:lnL w="12700" cmpd="sng">
                      <a:solidFill>
                        <a:srgbClr val="ED7D31"/>
                      </a:solidFill>
                    </a:lnL>
                    <a:lnR w="12700" cmpd="sng">
                      <a:solidFill>
                        <a:srgbClr val="ED7D31"/>
                      </a:solidFill>
                    </a:lnR>
                    <a:lnT w="12700" cmpd="sng">
                      <a:solidFill>
                        <a:srgbClr val="ED7D31"/>
                      </a:solidFill>
                    </a:lnT>
                    <a:lnB w="25400" cmpd="sng">
                      <a:solidFill>
                        <a:srgbClr val="ED7D31"/>
                      </a:solid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30853">
                <a:tc gridSpan="2">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ja-JP" altLang="en-US" sz="1200" dirty="0">
                          <a:latin typeface="+mn-ea"/>
                          <a:ea typeface="+mn-ea"/>
                        </a:rPr>
                        <a:t>看護職員</a:t>
                      </a:r>
                    </a:p>
                  </a:txBody>
                  <a:tcPr marL="54000" marR="54000" marT="36000" marB="36000" anchor="ctr">
                    <a:lnL w="12700" cmpd="sng">
                      <a:solidFill>
                        <a:srgbClr val="ED7D31"/>
                      </a:solidFill>
                    </a:lnL>
                    <a:lnR w="12700" cmpd="sng">
                      <a:solidFill>
                        <a:srgbClr val="ED7D31"/>
                      </a:solidFill>
                    </a:lnR>
                    <a:lnT w="25400" cmpd="sng">
                      <a:solidFill>
                        <a:srgbClr val="ED7D31"/>
                      </a:solidFill>
                    </a:lnT>
                    <a:lnB w="12700" cmpd="sng">
                      <a:solidFill>
                        <a:srgbClr val="ED7D31"/>
                      </a:solidFill>
                    </a:lnB>
                    <a:lnTlToBr w="12700" cmpd="sng">
                      <a:noFill/>
                      <a:prstDash val="solid"/>
                    </a:lnTlToBr>
                    <a:lnBlToTr w="12700" cmpd="sng">
                      <a:noFill/>
                      <a:prstDash val="solid"/>
                    </a:lnBlToTr>
                    <a:solidFill>
                      <a:srgbClr val="ED7D31">
                        <a:alpha val="20000"/>
                      </a:srgbClr>
                    </a:solidFill>
                  </a:tcPr>
                </a:tc>
                <a:tc hMerge="1">
                  <a:txBody>
                    <a:bodyPr/>
                    <a:lstStyle/>
                    <a:p>
                      <a:endParaRPr kumimoji="1" lang="ja-JP" altLang="en-US"/>
                    </a:p>
                  </a:txBody>
                  <a:tcPr/>
                </a:tc>
                <a:tc>
                  <a:txBody>
                    <a:bodyPr/>
                    <a:lstStyle/>
                    <a:p>
                      <a:pPr algn="ctr"/>
                      <a:r>
                        <a:rPr kumimoji="1" lang="ja-JP" altLang="en-US" sz="1200" dirty="0">
                          <a:latin typeface="+mn-ea"/>
                          <a:ea typeface="+mn-ea"/>
                        </a:rPr>
                        <a:t>７対１以上</a:t>
                      </a:r>
                    </a:p>
                    <a:p>
                      <a:pPr algn="ctr"/>
                      <a:r>
                        <a:rPr kumimoji="1" lang="ja-JP" altLang="en-US" sz="1200" dirty="0">
                          <a:latin typeface="+mn-ea"/>
                          <a:ea typeface="+mn-ea"/>
                        </a:rPr>
                        <a:t>（７割以上が</a:t>
                      </a:r>
                    </a:p>
                    <a:p>
                      <a:pPr algn="ctr"/>
                      <a:r>
                        <a:rPr kumimoji="1" lang="ja-JP" altLang="en-US" sz="1200" dirty="0">
                          <a:latin typeface="+mn-ea"/>
                          <a:ea typeface="+mn-ea"/>
                        </a:rPr>
                        <a:t>看護師）</a:t>
                      </a:r>
                    </a:p>
                  </a:txBody>
                  <a:tcPr marL="54000" marR="54000" marT="36000" marB="36000" anchor="ctr">
                    <a:lnL w="12700" cmpd="sng">
                      <a:solidFill>
                        <a:srgbClr val="ED7D31"/>
                      </a:solidFill>
                    </a:lnL>
                    <a:lnR w="12700" cap="flat" cmpd="sng" algn="ctr">
                      <a:solidFill>
                        <a:srgbClr val="ED7D31"/>
                      </a:solidFill>
                      <a:prstDash val="solid"/>
                      <a:round/>
                      <a:headEnd type="none" w="med" len="med"/>
                      <a:tailEnd type="none" w="med" len="med"/>
                    </a:lnR>
                    <a:lnT w="25400" cap="flat" cmpd="sng" algn="ctr">
                      <a:solidFill>
                        <a:srgbClr val="ED7D31"/>
                      </a:solidFill>
                      <a:prstDash val="solid"/>
                      <a:round/>
                      <a:headEnd type="none" w="med" len="med"/>
                      <a:tailEnd type="none" w="med" len="med"/>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solidFill>
                      <a:srgbClr val="ED7D31">
                        <a:alpha val="20000"/>
                      </a:srgbClr>
                    </a:solidFill>
                  </a:tcPr>
                </a:tc>
                <a:tc gridSpan="5">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en-US" altLang="ja-JP" sz="1200" dirty="0">
                          <a:latin typeface="+mn-ea"/>
                          <a:ea typeface="+mn-ea"/>
                        </a:rPr>
                        <a:t>10</a:t>
                      </a:r>
                      <a:r>
                        <a:rPr kumimoji="1" lang="ja-JP" altLang="en-US" sz="1200" dirty="0">
                          <a:latin typeface="+mn-ea"/>
                          <a:ea typeface="+mn-ea"/>
                        </a:rPr>
                        <a:t>対１以上</a:t>
                      </a:r>
                      <a:endParaRPr kumimoji="1" lang="en-US" altLang="ja-JP" sz="1200" dirty="0">
                        <a:latin typeface="+mn-ea"/>
                        <a:ea typeface="+mn-ea"/>
                      </a:endParaRPr>
                    </a:p>
                    <a:p>
                      <a:pPr algn="ctr"/>
                      <a:r>
                        <a:rPr kumimoji="1" lang="ja-JP" altLang="en-US" sz="1200" dirty="0">
                          <a:latin typeface="+mn-ea"/>
                          <a:ea typeface="+mn-ea"/>
                        </a:rPr>
                        <a:t>（７割以上が看護師）</a:t>
                      </a:r>
                    </a:p>
                  </a:txBody>
                  <a:tcPr marL="54000" marR="54000" marT="36000" marB="36000" anchor="ctr">
                    <a:lnL w="12700" cmpd="sng">
                      <a:solidFill>
                        <a:srgbClr val="ED7D31"/>
                      </a:solidFill>
                    </a:lnL>
                    <a:lnR w="12700" cmpd="sng">
                      <a:solidFill>
                        <a:srgbClr val="ED7D31"/>
                      </a:solidFill>
                    </a:lnR>
                    <a:lnT w="25400" cap="flat" cmpd="sng" algn="ctr">
                      <a:solidFill>
                        <a:srgbClr val="ED7D31"/>
                      </a:solidFill>
                      <a:prstDash val="solid"/>
                      <a:round/>
                      <a:headEnd type="none" w="med" len="med"/>
                      <a:tailEnd type="none" w="med" len="med"/>
                    </a:lnT>
                    <a:lnB w="12700" cmpd="sng">
                      <a:solidFill>
                        <a:srgbClr val="ED7D31"/>
                      </a:solidFill>
                    </a:lnB>
                    <a:lnTlToBr w="12700" cmpd="sng">
                      <a:noFill/>
                      <a:prstDash val="solid"/>
                    </a:lnTlToBr>
                    <a:lnBlToTr w="12700" cmpd="sng">
                      <a:noFill/>
                      <a:prstDash val="solid"/>
                    </a:lnBlToTr>
                    <a:solidFill>
                      <a:srgbClr val="ED7D31">
                        <a:alpha val="20000"/>
                      </a:srgbClr>
                    </a:solidFill>
                  </a:tcP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extLst>
                  <a:ext uri="{0D108BD9-81ED-4DB2-BD59-A6C34878D82A}">
                    <a16:rowId xmlns:a16="http://schemas.microsoft.com/office/drawing/2014/main" val="10001"/>
                  </a:ext>
                </a:extLst>
              </a:tr>
              <a:tr h="622408">
                <a:tc rowSpan="2">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ja-JP" altLang="en-US" sz="1200" dirty="0">
                          <a:latin typeface="+mn-ea"/>
                          <a:ea typeface="+mn-ea"/>
                        </a:rPr>
                        <a:t>該当患者割合</a:t>
                      </a:r>
                      <a:endParaRPr kumimoji="1" lang="en-US" altLang="ja-JP" sz="1200" dirty="0">
                        <a:latin typeface="+mn-ea"/>
                        <a:ea typeface="+mn-ea"/>
                      </a:endParaRPr>
                    </a:p>
                    <a:p>
                      <a:pPr algn="ctr"/>
                      <a:r>
                        <a:rPr kumimoji="1" lang="ja-JP" altLang="en-US" sz="1200" dirty="0">
                          <a:latin typeface="+mn-ea"/>
                          <a:ea typeface="+mn-ea"/>
                        </a:rPr>
                        <a:t>の基準</a:t>
                      </a:r>
                      <a:endParaRPr kumimoji="1" lang="en-US" altLang="ja-JP" sz="1200" dirty="0">
                        <a:latin typeface="+mn-ea"/>
                        <a:ea typeface="+mn-ea"/>
                      </a:endParaRPr>
                    </a:p>
                    <a:p>
                      <a:pPr algn="ctr"/>
                      <a:endParaRPr kumimoji="1" lang="en-US" altLang="ja-JP" sz="1200" dirty="0">
                        <a:latin typeface="+mn-ea"/>
                        <a:ea typeface="+mn-ea"/>
                      </a:endParaRPr>
                    </a:p>
                    <a:p>
                      <a:pPr algn="ctr"/>
                      <a:r>
                        <a:rPr kumimoji="1" lang="ja-JP" altLang="en-US" sz="1200" dirty="0">
                          <a:latin typeface="+mn-ea"/>
                          <a:ea typeface="+mn-ea"/>
                        </a:rPr>
                        <a:t>必要度</a:t>
                      </a:r>
                      <a:r>
                        <a:rPr kumimoji="1" lang="en-US" altLang="ja-JP" sz="1200" dirty="0">
                          <a:latin typeface="+mn-ea"/>
                          <a:ea typeface="+mn-ea"/>
                        </a:rPr>
                        <a:t>Ⅰ</a:t>
                      </a:r>
                      <a:r>
                        <a:rPr kumimoji="1" lang="ja-JP" altLang="en-US" sz="1200" dirty="0">
                          <a:latin typeface="+mn-ea"/>
                          <a:ea typeface="+mn-ea"/>
                        </a:rPr>
                        <a:t>／</a:t>
                      </a:r>
                      <a:r>
                        <a:rPr kumimoji="1" lang="en-US" altLang="ja-JP" sz="1200" dirty="0">
                          <a:latin typeface="+mn-ea"/>
                          <a:ea typeface="+mn-ea"/>
                        </a:rPr>
                        <a:t>Ⅱ</a:t>
                      </a: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mpd="sng">
                      <a:solidFill>
                        <a:srgbClr val="ED7D31"/>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ja-JP" altLang="en-US" sz="1200" b="1" u="sng" dirty="0">
                          <a:solidFill>
                            <a:srgbClr val="0070C0"/>
                          </a:solidFill>
                          <a:latin typeface="+mn-ea"/>
                          <a:ea typeface="+mn-ea"/>
                        </a:rPr>
                        <a:t>許可病床数</a:t>
                      </a:r>
                      <a:r>
                        <a:rPr kumimoji="1" lang="en-US" altLang="ja-JP" sz="1200" b="1" u="sng" dirty="0">
                          <a:solidFill>
                            <a:srgbClr val="0070C0"/>
                          </a:solidFill>
                          <a:latin typeface="+mn-ea"/>
                          <a:ea typeface="+mn-ea"/>
                        </a:rPr>
                        <a:t>200</a:t>
                      </a:r>
                      <a:r>
                        <a:rPr kumimoji="1" lang="ja-JP" altLang="en-US" sz="1200" b="1" u="sng" dirty="0">
                          <a:solidFill>
                            <a:srgbClr val="0070C0"/>
                          </a:solidFill>
                          <a:latin typeface="+mn-ea"/>
                          <a:ea typeface="+mn-ea"/>
                        </a:rPr>
                        <a:t>床以上</a:t>
                      </a:r>
                      <a:endParaRPr kumimoji="1" lang="en-US" altLang="ja-JP" sz="1200" b="1" u="sng" baseline="30000" dirty="0">
                        <a:solidFill>
                          <a:srgbClr val="0070C0"/>
                        </a:solidFill>
                        <a:latin typeface="+mn-ea"/>
                        <a:ea typeface="+mn-ea"/>
                      </a:endParaRP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mpd="sng">
                      <a:solidFill>
                        <a:srgbClr val="ED7D31"/>
                      </a:solidFill>
                    </a:lnB>
                    <a:lnTlToBr w="12700" cmpd="sng">
                      <a:noFill/>
                      <a:prstDash val="solid"/>
                    </a:lnTlToBr>
                    <a:lnBlToTr w="12700" cmpd="sng">
                      <a:noFill/>
                      <a:prstDash val="solid"/>
                    </a:lnBlToTr>
                    <a:noFill/>
                  </a:tcPr>
                </a:tc>
                <a:tc>
                  <a:txBody>
                    <a:bodyPr/>
                    <a:lstStyle/>
                    <a:p>
                      <a:pPr algn="ctr"/>
                      <a:r>
                        <a:rPr kumimoji="1" lang="en-US" altLang="ja-JP" sz="1200" dirty="0">
                          <a:latin typeface="+mn-ea"/>
                          <a:ea typeface="+mn-ea"/>
                        </a:rPr>
                        <a:t>31%</a:t>
                      </a:r>
                      <a:r>
                        <a:rPr kumimoji="1" lang="ja-JP" altLang="en-US" sz="1200" dirty="0">
                          <a:latin typeface="+mn-ea"/>
                          <a:ea typeface="+mn-ea"/>
                        </a:rPr>
                        <a:t>／</a:t>
                      </a:r>
                      <a:r>
                        <a:rPr kumimoji="1" lang="en-US" altLang="ja-JP" sz="1200" b="1" u="sng" dirty="0">
                          <a:solidFill>
                            <a:srgbClr val="0070C0"/>
                          </a:solidFill>
                          <a:latin typeface="+mn-ea"/>
                          <a:ea typeface="+mn-ea"/>
                        </a:rPr>
                        <a:t>28%</a:t>
                      </a:r>
                    </a:p>
                  </a:txBody>
                  <a:tcPr marL="54000" marR="54000" marT="36000" marB="36000" anchor="ctr">
                    <a:lnL w="12700" cmpd="sng">
                      <a:solidFill>
                        <a:srgbClr val="ED7D31"/>
                      </a:solidFill>
                    </a:lnL>
                    <a:lnR w="12700" cap="flat" cmpd="sng" algn="ctr">
                      <a:solidFill>
                        <a:srgbClr val="ED7D31"/>
                      </a:solidFill>
                      <a:prstDash val="solid"/>
                      <a:round/>
                      <a:headEnd type="none" w="med" len="med"/>
                      <a:tailEnd type="none" w="med" len="med"/>
                    </a:lnR>
                    <a:lnT w="12700" cap="flat" cmpd="sng" algn="ctr">
                      <a:solidFill>
                        <a:srgbClr val="ED7D31"/>
                      </a:solidFill>
                      <a:prstDash val="solid"/>
                      <a:round/>
                      <a:headEnd type="none" w="med" len="med"/>
                      <a:tailEnd type="none" w="med" len="med"/>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en-US" altLang="ja-JP" sz="1200" b="1" u="sng" dirty="0">
                          <a:solidFill>
                            <a:srgbClr val="0070C0"/>
                          </a:solidFill>
                          <a:latin typeface="+mn-ea"/>
                          <a:ea typeface="+mn-ea"/>
                        </a:rPr>
                        <a:t>27%</a:t>
                      </a:r>
                      <a:r>
                        <a:rPr kumimoji="1" lang="ja-JP" altLang="en-US" sz="1200" dirty="0">
                          <a:latin typeface="+mn-ea"/>
                          <a:ea typeface="+mn-ea"/>
                        </a:rPr>
                        <a:t>／</a:t>
                      </a:r>
                      <a:r>
                        <a:rPr kumimoji="1" lang="en-US" altLang="ja-JP" sz="1200" b="1" u="sng" dirty="0">
                          <a:solidFill>
                            <a:srgbClr val="0070C0"/>
                          </a:solidFill>
                          <a:latin typeface="+mn-ea"/>
                          <a:ea typeface="+mn-ea"/>
                        </a:rPr>
                        <a:t>24%</a:t>
                      </a: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en-US" altLang="ja-JP" sz="1200" b="1" u="sng" dirty="0">
                          <a:solidFill>
                            <a:srgbClr val="0070C0"/>
                          </a:solidFill>
                          <a:latin typeface="+mn-ea"/>
                          <a:ea typeface="+mn-ea"/>
                        </a:rPr>
                        <a:t>24%</a:t>
                      </a:r>
                      <a:r>
                        <a:rPr kumimoji="1" lang="ja-JP" altLang="en-US" sz="1200" dirty="0">
                          <a:latin typeface="+mn-ea"/>
                          <a:ea typeface="+mn-ea"/>
                        </a:rPr>
                        <a:t>／</a:t>
                      </a:r>
                      <a:r>
                        <a:rPr kumimoji="1" lang="en-US" altLang="ja-JP" sz="1200" b="1" u="sng" dirty="0">
                          <a:solidFill>
                            <a:srgbClr val="0070C0"/>
                          </a:solidFill>
                          <a:latin typeface="+mn-ea"/>
                          <a:ea typeface="+mn-ea"/>
                        </a:rPr>
                        <a:t>21%</a:t>
                      </a: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en-US" altLang="ja-JP" sz="1200" b="1" u="sng" dirty="0">
                          <a:solidFill>
                            <a:srgbClr val="0070C0"/>
                          </a:solidFill>
                          <a:latin typeface="+mn-ea"/>
                          <a:ea typeface="+mn-ea"/>
                        </a:rPr>
                        <a:t>20%</a:t>
                      </a:r>
                      <a:r>
                        <a:rPr kumimoji="1" lang="ja-JP" altLang="en-US" sz="1200" dirty="0">
                          <a:latin typeface="+mn-ea"/>
                          <a:ea typeface="+mn-ea"/>
                        </a:rPr>
                        <a:t>／</a:t>
                      </a:r>
                      <a:r>
                        <a:rPr kumimoji="1" lang="en-US" altLang="ja-JP" sz="1200" b="1" u="sng" dirty="0">
                          <a:solidFill>
                            <a:srgbClr val="0070C0"/>
                          </a:solidFill>
                          <a:latin typeface="+mn-ea"/>
                          <a:ea typeface="+mn-ea"/>
                        </a:rPr>
                        <a:t>17%</a:t>
                      </a: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en-US" altLang="ja-JP" sz="1200" b="1" u="sng" dirty="0">
                          <a:solidFill>
                            <a:srgbClr val="0070C0"/>
                          </a:solidFill>
                          <a:latin typeface="+mn-ea"/>
                          <a:ea typeface="+mn-ea"/>
                        </a:rPr>
                        <a:t>17%</a:t>
                      </a:r>
                      <a:r>
                        <a:rPr kumimoji="1" lang="ja-JP" altLang="en-US" sz="1200" dirty="0">
                          <a:latin typeface="+mn-ea"/>
                          <a:ea typeface="+mn-ea"/>
                        </a:rPr>
                        <a:t>／</a:t>
                      </a:r>
                      <a:r>
                        <a:rPr kumimoji="1" lang="en-US" altLang="ja-JP" sz="1200" b="1" u="sng" dirty="0">
                          <a:solidFill>
                            <a:srgbClr val="0070C0"/>
                          </a:solidFill>
                          <a:latin typeface="+mn-ea"/>
                          <a:ea typeface="+mn-ea"/>
                        </a:rPr>
                        <a:t>14%</a:t>
                      </a:r>
                    </a:p>
                  </a:txBody>
                  <a:tcPr marL="54000" marR="54000" marT="36000" marB="36000" anchor="ctr">
                    <a:lnL w="12700" cmpd="sng">
                      <a:solidFill>
                        <a:srgbClr val="ED7D31"/>
                      </a:solidFill>
                    </a:lnL>
                    <a:lnR w="12700" cap="flat" cmpd="sng" algn="ctr">
                      <a:solidFill>
                        <a:srgbClr val="ED7D31"/>
                      </a:solidFill>
                      <a:prstDash val="solid"/>
                      <a:round/>
                      <a:headEnd type="none" w="med" len="med"/>
                      <a:tailEnd type="none" w="med" len="med"/>
                    </a:lnR>
                    <a:lnT w="12700" cmpd="sng">
                      <a:solidFill>
                        <a:srgbClr val="ED7D31"/>
                      </a:solidFill>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200" dirty="0">
                          <a:latin typeface="+mn-ea"/>
                          <a:ea typeface="+mn-ea"/>
                        </a:rPr>
                        <a:t>測定している</a:t>
                      </a:r>
                      <a:endParaRPr kumimoji="1" lang="en-US" altLang="ja-JP" sz="1200" dirty="0">
                        <a:latin typeface="+mn-ea"/>
                        <a:ea typeface="+mn-ea"/>
                      </a:endParaRPr>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200" dirty="0">
                          <a:latin typeface="+mn-ea"/>
                          <a:ea typeface="+mn-ea"/>
                        </a:rPr>
                        <a:t>こと</a:t>
                      </a:r>
                      <a:endParaRPr kumimoji="1" lang="en-US" altLang="ja-JP" sz="1200" dirty="0">
                        <a:latin typeface="+mn-ea"/>
                        <a:ea typeface="+mn-ea"/>
                      </a:endParaRPr>
                    </a:p>
                  </a:txBody>
                  <a:tcPr marL="54000" marR="54000" marT="36000" marB="36000" anchor="ctr">
                    <a:lnL w="12700" cmpd="sng">
                      <a:solidFill>
                        <a:srgbClr val="ED7D31"/>
                      </a:solidFill>
                    </a:lnL>
                    <a:lnR w="12700" cap="flat" cmpd="sng" algn="ctr">
                      <a:solidFill>
                        <a:srgbClr val="ED7D31"/>
                      </a:solidFill>
                      <a:prstDash val="solid"/>
                      <a:round/>
                      <a:headEnd type="none" w="med" len="med"/>
                      <a:tailEnd type="none" w="med" len="med"/>
                    </a:lnR>
                    <a:lnT w="12700" cmpd="sng">
                      <a:solidFill>
                        <a:srgbClr val="ED7D31"/>
                      </a:solidFill>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622408">
                <a:tc vMerge="1">
                  <a:txBody>
                    <a:bodyPr/>
                    <a:lstStyle/>
                    <a:p>
                      <a:pPr algn="ctr"/>
                      <a:endParaRPr kumimoji="1" lang="ja-JP" altLang="en-US" sz="1200" dirty="0">
                        <a:latin typeface="+mn-ea"/>
                        <a:ea typeface="+mn-ea"/>
                      </a:endParaRPr>
                    </a:p>
                  </a:txBody>
                  <a:tcPr marL="54000" marR="54000" marT="36000" marB="36000" anchor="ct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ja-JP" altLang="en-US" sz="1200" b="1" u="sng" dirty="0">
                          <a:solidFill>
                            <a:srgbClr val="0070C0"/>
                          </a:solidFill>
                          <a:latin typeface="+mn-ea"/>
                          <a:ea typeface="+mn-ea"/>
                        </a:rPr>
                        <a:t>許可病床数</a:t>
                      </a:r>
                      <a:r>
                        <a:rPr kumimoji="1" lang="en-US" altLang="ja-JP" sz="1200" b="1" u="sng" dirty="0">
                          <a:solidFill>
                            <a:srgbClr val="0070C0"/>
                          </a:solidFill>
                          <a:latin typeface="+mn-ea"/>
                          <a:ea typeface="+mn-ea"/>
                        </a:rPr>
                        <a:t>200</a:t>
                      </a:r>
                      <a:r>
                        <a:rPr kumimoji="1" lang="ja-JP" altLang="en-US" sz="1200" b="1" u="sng" dirty="0">
                          <a:solidFill>
                            <a:srgbClr val="0070C0"/>
                          </a:solidFill>
                          <a:latin typeface="+mn-ea"/>
                          <a:ea typeface="+mn-ea"/>
                        </a:rPr>
                        <a:t>床未満</a:t>
                      </a:r>
                      <a:endParaRPr kumimoji="1" lang="en-US" altLang="ja-JP" sz="1200" b="1" u="sng" baseline="30000" dirty="0">
                        <a:solidFill>
                          <a:srgbClr val="0070C0"/>
                        </a:solidFill>
                        <a:latin typeface="+mn-ea"/>
                        <a:ea typeface="+mn-ea"/>
                      </a:endParaRPr>
                    </a:p>
                  </a:txBody>
                  <a:tcPr marL="54000" marR="54000" marT="36000" marB="36000" anchor="ctr">
                    <a:lnL w="12700" cmpd="sng">
                      <a:solidFill>
                        <a:srgbClr val="ED7D31"/>
                      </a:solidFill>
                    </a:lnL>
                    <a:lnR w="12700" cap="flat" cmpd="sng" algn="ctr">
                      <a:solidFill>
                        <a:srgbClr val="ED7D31"/>
                      </a:solidFill>
                      <a:prstDash val="solid"/>
                      <a:round/>
                      <a:headEnd type="none" w="med" len="med"/>
                      <a:tailEnd type="none" w="med" len="med"/>
                    </a:lnR>
                    <a:lnT w="12700" cmpd="sng">
                      <a:solidFill>
                        <a:srgbClr val="ED7D31"/>
                      </a:solidFill>
                    </a:lnT>
                    <a:lnB w="12700" cmpd="sng">
                      <a:solidFill>
                        <a:srgbClr val="ED7D31"/>
                      </a:solidFill>
                    </a:lnB>
                    <a:lnTlToBr w="12700" cmpd="sng">
                      <a:noFill/>
                      <a:prstDash val="solid"/>
                    </a:lnTlToBr>
                    <a:lnBlToTr w="12700" cmpd="sng">
                      <a:noFill/>
                      <a:prstDash val="solid"/>
                    </a:lnBlToTr>
                    <a:solidFill>
                      <a:srgbClr val="ED7D31">
                        <a:alpha val="20000"/>
                      </a:srgbClr>
                    </a:solidFill>
                  </a:tcPr>
                </a:tc>
                <a:tc>
                  <a:txBody>
                    <a:bodyPr/>
                    <a:lstStyle/>
                    <a:p>
                      <a:pPr algn="ctr"/>
                      <a:r>
                        <a:rPr kumimoji="1" lang="en-US" altLang="ja-JP" sz="1200" b="1" u="sng" dirty="0">
                          <a:solidFill>
                            <a:srgbClr val="0070C0"/>
                          </a:solidFill>
                          <a:latin typeface="+mn-ea"/>
                          <a:ea typeface="+mn-ea"/>
                        </a:rPr>
                        <a:t>28%</a:t>
                      </a:r>
                      <a:r>
                        <a:rPr kumimoji="1" lang="ja-JP" altLang="en-US" sz="1200" dirty="0">
                          <a:latin typeface="+mn-ea"/>
                          <a:ea typeface="+mn-ea"/>
                        </a:rPr>
                        <a:t>／</a:t>
                      </a:r>
                      <a:r>
                        <a:rPr kumimoji="1" lang="en-US" altLang="ja-JP" sz="1200" b="1" u="sng" dirty="0">
                          <a:solidFill>
                            <a:srgbClr val="0070C0"/>
                          </a:solidFill>
                          <a:latin typeface="+mn-ea"/>
                          <a:ea typeface="+mn-ea"/>
                        </a:rPr>
                        <a:t>25%</a:t>
                      </a:r>
                    </a:p>
                  </a:txBody>
                  <a:tcPr marL="54000" marR="54000" marT="36000" marB="36000" anchor="ctr">
                    <a:lnL w="12700" cmpd="sng">
                      <a:solidFill>
                        <a:srgbClr val="ED7D31"/>
                      </a:solidFill>
                    </a:lnL>
                    <a:lnR w="12700" cap="flat" cmpd="sng" algn="ctr">
                      <a:solidFill>
                        <a:srgbClr val="ED7D31"/>
                      </a:solidFill>
                      <a:prstDash val="solid"/>
                      <a:round/>
                      <a:headEnd type="none" w="med" len="med"/>
                      <a:tailEnd type="none" w="med" len="med"/>
                    </a:lnR>
                    <a:lnT w="12700" cap="flat" cmpd="sng" algn="ctr">
                      <a:solidFill>
                        <a:srgbClr val="ED7D31"/>
                      </a:solidFill>
                      <a:prstDash val="solid"/>
                      <a:round/>
                      <a:headEnd type="none" w="med" len="med"/>
                      <a:tailEnd type="none" w="med" len="med"/>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solidFill>
                      <a:srgbClr val="ED7D31">
                        <a:alpha val="20000"/>
                      </a:srgbClr>
                    </a:solid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en-US" altLang="ja-JP" sz="1200" b="1" u="sng" dirty="0">
                          <a:solidFill>
                            <a:srgbClr val="0070C0"/>
                          </a:solidFill>
                          <a:latin typeface="+mn-ea"/>
                          <a:ea typeface="+mn-ea"/>
                        </a:rPr>
                        <a:t>25%</a:t>
                      </a:r>
                      <a:r>
                        <a:rPr kumimoji="1" lang="ja-JP" altLang="en-US" sz="1200" dirty="0">
                          <a:latin typeface="+mn-ea"/>
                          <a:ea typeface="+mn-ea"/>
                        </a:rPr>
                        <a:t>／</a:t>
                      </a:r>
                      <a:r>
                        <a:rPr kumimoji="1" lang="en-US" altLang="ja-JP" sz="1200" b="1" u="sng" dirty="0">
                          <a:solidFill>
                            <a:srgbClr val="0070C0"/>
                          </a:solidFill>
                          <a:latin typeface="+mn-ea"/>
                          <a:ea typeface="+mn-ea"/>
                        </a:rPr>
                        <a:t>22%</a:t>
                      </a: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mpd="sng">
                      <a:solidFill>
                        <a:srgbClr val="ED7D31"/>
                      </a:solidFill>
                    </a:lnB>
                    <a:lnTlToBr w="12700" cmpd="sng">
                      <a:noFill/>
                      <a:prstDash val="solid"/>
                    </a:lnTlToBr>
                    <a:lnBlToTr w="12700" cmpd="sng">
                      <a:noFill/>
                      <a:prstDash val="solid"/>
                    </a:lnBlToTr>
                    <a:solidFill>
                      <a:srgbClr val="ED7D31">
                        <a:alpha val="20000"/>
                      </a:srgbClr>
                    </a:solid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en-US" altLang="ja-JP" sz="1200" b="1" u="sng" dirty="0">
                          <a:solidFill>
                            <a:srgbClr val="0070C0"/>
                          </a:solidFill>
                          <a:latin typeface="+mn-ea"/>
                          <a:ea typeface="+mn-ea"/>
                        </a:rPr>
                        <a:t>22%</a:t>
                      </a:r>
                      <a:r>
                        <a:rPr kumimoji="1" lang="ja-JP" altLang="en-US" sz="1200" dirty="0">
                          <a:latin typeface="+mn-ea"/>
                          <a:ea typeface="+mn-ea"/>
                        </a:rPr>
                        <a:t>／</a:t>
                      </a:r>
                      <a:r>
                        <a:rPr kumimoji="1" lang="en-US" altLang="ja-JP" sz="1200" b="1" u="sng" dirty="0">
                          <a:solidFill>
                            <a:srgbClr val="0070C0"/>
                          </a:solidFill>
                          <a:latin typeface="+mn-ea"/>
                          <a:ea typeface="+mn-ea"/>
                        </a:rPr>
                        <a:t>19%</a:t>
                      </a: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mpd="sng">
                      <a:solidFill>
                        <a:srgbClr val="ED7D31"/>
                      </a:solidFill>
                    </a:lnB>
                    <a:lnTlToBr w="12700" cmpd="sng">
                      <a:noFill/>
                      <a:prstDash val="solid"/>
                    </a:lnTlToBr>
                    <a:lnBlToTr w="12700" cmpd="sng">
                      <a:noFill/>
                      <a:prstDash val="solid"/>
                    </a:lnBlToTr>
                    <a:solidFill>
                      <a:srgbClr val="ED7D31">
                        <a:alpha val="20000"/>
                      </a:srgbClr>
                    </a:solid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en-US" altLang="ja-JP" sz="1200" b="1" u="sng" dirty="0">
                          <a:solidFill>
                            <a:srgbClr val="0070C0"/>
                          </a:solidFill>
                          <a:latin typeface="+mn-ea"/>
                          <a:ea typeface="+mn-ea"/>
                        </a:rPr>
                        <a:t>18%</a:t>
                      </a:r>
                      <a:r>
                        <a:rPr kumimoji="1" lang="ja-JP" altLang="en-US" sz="1200" dirty="0">
                          <a:latin typeface="+mn-ea"/>
                          <a:ea typeface="+mn-ea"/>
                        </a:rPr>
                        <a:t>／</a:t>
                      </a:r>
                      <a:r>
                        <a:rPr kumimoji="1" lang="en-US" altLang="ja-JP" sz="1200" b="1" u="sng" dirty="0">
                          <a:solidFill>
                            <a:srgbClr val="0070C0"/>
                          </a:solidFill>
                          <a:latin typeface="+mn-ea"/>
                          <a:ea typeface="+mn-ea"/>
                        </a:rPr>
                        <a:t>15%</a:t>
                      </a: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mpd="sng">
                      <a:solidFill>
                        <a:srgbClr val="ED7D31"/>
                      </a:solidFill>
                    </a:lnB>
                    <a:lnTlToBr w="12700" cmpd="sng">
                      <a:noFill/>
                      <a:prstDash val="solid"/>
                    </a:lnTlToBr>
                    <a:lnBlToTr w="12700" cmpd="sng">
                      <a:noFill/>
                      <a:prstDash val="solid"/>
                    </a:lnBlToTr>
                    <a:solidFill>
                      <a:srgbClr val="ED7D31">
                        <a:alpha val="20000"/>
                      </a:srgbClr>
                    </a:solidFill>
                  </a:tcPr>
                </a:tc>
                <a:tc vMerge="1">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endParaRPr kumimoji="1" lang="en-US" altLang="ja-JP" sz="1200" dirty="0">
                        <a:latin typeface="+mn-ea"/>
                        <a:ea typeface="+mn-ea"/>
                      </a:endParaRP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mpd="sng">
                      <a:solidFill>
                        <a:srgbClr val="ED7D31"/>
                      </a:solidFill>
                    </a:lnB>
                    <a:lnTlToBr w="12700" cmpd="sng">
                      <a:noFill/>
                      <a:prstDash val="solid"/>
                    </a:lnTlToBr>
                    <a:lnBlToTr w="12700" cmpd="sng">
                      <a:noFill/>
                      <a:prstDash val="solid"/>
                    </a:lnBlToTr>
                    <a:solidFill>
                      <a:srgbClr val="ED7D31">
                        <a:alpha val="20000"/>
                      </a:srgbClr>
                    </a:solidFill>
                  </a:tcPr>
                </a:tc>
                <a:tc vMerge="1">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endParaRPr kumimoji="1" lang="en-US" altLang="ja-JP" sz="1200" baseline="30000" dirty="0">
                        <a:latin typeface="+mn-ea"/>
                        <a:ea typeface="+mn-ea"/>
                      </a:endParaRP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mpd="sng">
                      <a:solidFill>
                        <a:srgbClr val="ED7D31"/>
                      </a:solidFill>
                    </a:lnB>
                    <a:lnTlToBr w="12700" cmpd="sng">
                      <a:noFill/>
                      <a:prstDash val="solid"/>
                    </a:lnTlToBr>
                    <a:lnBlToTr w="12700" cmpd="sng">
                      <a:noFill/>
                      <a:prstDash val="solid"/>
                    </a:lnBlToTr>
                    <a:solidFill>
                      <a:srgbClr val="ED7D31">
                        <a:alpha val="20000"/>
                      </a:srgbClr>
                    </a:solidFill>
                  </a:tcPr>
                </a:tc>
                <a:extLst>
                  <a:ext uri="{0D108BD9-81ED-4DB2-BD59-A6C34878D82A}">
                    <a16:rowId xmlns:a16="http://schemas.microsoft.com/office/drawing/2014/main" val="10003"/>
                  </a:ext>
                </a:extLst>
              </a:tr>
              <a:tr h="307818">
                <a:tc gridSpan="2">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ja-JP" altLang="en-US" sz="1200" dirty="0">
                          <a:latin typeface="+mn-ea"/>
                          <a:ea typeface="+mn-ea"/>
                        </a:rPr>
                        <a:t>平均在院日数</a:t>
                      </a:r>
                      <a:endParaRPr kumimoji="1" lang="en-US" altLang="ja-JP" sz="1200" dirty="0">
                        <a:latin typeface="+mn-ea"/>
                        <a:ea typeface="+mn-ea"/>
                      </a:endParaRP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mpd="sng">
                      <a:solidFill>
                        <a:srgbClr val="ED7D31"/>
                      </a:solidFill>
                    </a:lnB>
                    <a:lnTlToBr w="12700" cmpd="sng">
                      <a:noFill/>
                      <a:prstDash val="solid"/>
                    </a:lnTlToBr>
                    <a:lnBlToTr w="12700" cmpd="sng">
                      <a:noFill/>
                      <a:prstDash val="solid"/>
                    </a:lnBlToTr>
                    <a:noFill/>
                  </a:tcPr>
                </a:tc>
                <a:tc hMerge="1">
                  <a:txBody>
                    <a:bodyPr/>
                    <a:lstStyle/>
                    <a:p>
                      <a:endParaRPr kumimoji="1" lang="ja-JP" altLang="en-US"/>
                    </a:p>
                  </a:txBody>
                  <a:tcPr/>
                </a:tc>
                <a:tc>
                  <a:txBody>
                    <a:bodyPr/>
                    <a:lstStyle/>
                    <a:p>
                      <a:pPr algn="ctr"/>
                      <a:r>
                        <a:rPr kumimoji="1" lang="en-US" altLang="ja-JP" sz="1200" dirty="0">
                          <a:latin typeface="+mn-ea"/>
                          <a:ea typeface="+mn-ea"/>
                        </a:rPr>
                        <a:t>18</a:t>
                      </a:r>
                      <a:r>
                        <a:rPr kumimoji="1" lang="ja-JP" altLang="en-US" sz="1200" dirty="0">
                          <a:latin typeface="+mn-ea"/>
                          <a:ea typeface="+mn-ea"/>
                        </a:rPr>
                        <a:t>日以内</a:t>
                      </a:r>
                    </a:p>
                  </a:txBody>
                  <a:tcPr marL="54000" marR="54000" marT="36000" marB="36000" anchor="ctr">
                    <a:lnL w="12700" cmpd="sng">
                      <a:solidFill>
                        <a:srgbClr val="ED7D31"/>
                      </a:solidFill>
                    </a:lnL>
                    <a:lnR w="12700" cap="flat" cmpd="sng" algn="ctr">
                      <a:solidFill>
                        <a:srgbClr val="ED7D31"/>
                      </a:solidFill>
                      <a:prstDash val="solid"/>
                      <a:round/>
                      <a:headEnd type="none" w="med" len="med"/>
                      <a:tailEnd type="none" w="med" len="med"/>
                    </a:lnR>
                    <a:lnT w="12700" cap="flat" cmpd="sng" algn="ctr">
                      <a:solidFill>
                        <a:srgbClr val="ED7D31"/>
                      </a:solidFill>
                      <a:prstDash val="solid"/>
                      <a:round/>
                      <a:headEnd type="none" w="med" len="med"/>
                      <a:tailEnd type="none" w="med" len="med"/>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noFill/>
                  </a:tcPr>
                </a:tc>
                <a:tc gridSpan="5">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en-US" altLang="ja-JP" sz="1200" dirty="0">
                          <a:latin typeface="+mn-ea"/>
                          <a:ea typeface="+mn-ea"/>
                        </a:rPr>
                        <a:t>21</a:t>
                      </a:r>
                      <a:r>
                        <a:rPr kumimoji="1" lang="ja-JP" altLang="en-US" sz="1200" dirty="0">
                          <a:latin typeface="+mn-ea"/>
                          <a:ea typeface="+mn-ea"/>
                        </a:rPr>
                        <a:t>日以内</a:t>
                      </a:r>
                    </a:p>
                  </a:txBody>
                  <a:tcPr marL="54000" marR="54000" marT="36000" marB="36000" anchor="ctr">
                    <a:lnL w="12700" cmpd="sng">
                      <a:solidFill>
                        <a:srgbClr val="ED7D31"/>
                      </a:solidFill>
                    </a:lnL>
                    <a:lnR w="12700" cmpd="sng">
                      <a:solidFill>
                        <a:srgbClr val="ED7D31"/>
                      </a:solidFill>
                    </a:lnR>
                    <a:lnT w="12700" cap="flat" cmpd="sng" algn="ctr">
                      <a:solidFill>
                        <a:srgbClr val="ED7D31"/>
                      </a:solidFill>
                      <a:prstDash val="solid"/>
                      <a:round/>
                      <a:headEnd type="none" w="med" len="med"/>
                      <a:tailEnd type="none" w="med" len="med"/>
                    </a:lnT>
                    <a:lnB w="12700" cmpd="sng">
                      <a:solidFill>
                        <a:srgbClr val="ED7D31"/>
                      </a:solidFill>
                    </a:lnB>
                    <a:lnTlToBr w="12700" cmpd="sng">
                      <a:noFill/>
                      <a:prstDash val="solid"/>
                    </a:lnTlToBr>
                    <a:lnBlToTr w="12700" cmpd="sng">
                      <a:noFill/>
                      <a:prstDash val="solid"/>
                    </a:lnBlToTr>
                    <a:noFill/>
                  </a:tcP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extLst>
                  <a:ext uri="{0D108BD9-81ED-4DB2-BD59-A6C34878D82A}">
                    <a16:rowId xmlns:a16="http://schemas.microsoft.com/office/drawing/2014/main" val="10004"/>
                  </a:ext>
                </a:extLst>
              </a:tr>
              <a:tr h="307818">
                <a:tc gridSpan="2">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ja-JP" altLang="en-US" sz="1200" dirty="0">
                          <a:latin typeface="+mn-ea"/>
                          <a:ea typeface="+mn-ea"/>
                        </a:rPr>
                        <a:t>在宅復帰・病床機能連携率</a:t>
                      </a:r>
                      <a:endParaRPr kumimoji="1" lang="en-US" altLang="ja-JP" sz="1200" dirty="0">
                        <a:latin typeface="+mn-ea"/>
                        <a:ea typeface="+mn-ea"/>
                      </a:endParaRP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mpd="sng">
                      <a:solidFill>
                        <a:srgbClr val="ED7D31"/>
                      </a:solidFill>
                    </a:lnB>
                    <a:lnTlToBr w="12700" cmpd="sng">
                      <a:noFill/>
                      <a:prstDash val="solid"/>
                    </a:lnTlToBr>
                    <a:lnBlToTr w="12700" cmpd="sng">
                      <a:noFill/>
                      <a:prstDash val="solid"/>
                    </a:lnBlToTr>
                    <a:solidFill>
                      <a:srgbClr val="ED7D31">
                        <a:alpha val="20000"/>
                      </a:srgbClr>
                    </a:solidFill>
                  </a:tcPr>
                </a:tc>
                <a:tc hMerge="1">
                  <a:txBody>
                    <a:bodyPr/>
                    <a:lstStyle/>
                    <a:p>
                      <a:endParaRPr kumimoji="1" lang="ja-JP" altLang="en-US"/>
                    </a:p>
                  </a:txBody>
                  <a:tcPr/>
                </a:tc>
                <a:tc>
                  <a:txBody>
                    <a:bodyPr/>
                    <a:lstStyle/>
                    <a:p>
                      <a:pPr algn="ctr"/>
                      <a:r>
                        <a:rPr kumimoji="1" lang="ja-JP" altLang="en-US" sz="1200" dirty="0">
                          <a:latin typeface="+mn-ea"/>
                          <a:ea typeface="+mn-ea"/>
                        </a:rPr>
                        <a:t>８割以上</a:t>
                      </a:r>
                    </a:p>
                  </a:txBody>
                  <a:tcPr marL="54000" marR="54000" marT="36000" marB="36000" anchor="ctr">
                    <a:lnL w="12700" cmpd="sng">
                      <a:solidFill>
                        <a:srgbClr val="ED7D31"/>
                      </a:solidFill>
                    </a:lnL>
                    <a:lnR w="12700" cap="flat" cmpd="sng" algn="ctr">
                      <a:solidFill>
                        <a:srgbClr val="ED7D31"/>
                      </a:solidFill>
                      <a:prstDash val="solid"/>
                      <a:round/>
                      <a:headEnd type="none" w="med" len="med"/>
                      <a:tailEnd type="none" w="med" len="med"/>
                    </a:lnR>
                    <a:lnT w="12700" cap="flat" cmpd="sng" algn="ctr">
                      <a:solidFill>
                        <a:srgbClr val="ED7D31"/>
                      </a:solidFill>
                      <a:prstDash val="solid"/>
                      <a:round/>
                      <a:headEnd type="none" w="med" len="med"/>
                      <a:tailEnd type="none" w="med" len="med"/>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solidFill>
                      <a:srgbClr val="ED7D31">
                        <a:alpha val="20000"/>
                      </a:srgbClr>
                    </a:solidFill>
                  </a:tcPr>
                </a:tc>
                <a:tc gridSpan="5">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ja-JP" altLang="en-US" sz="1200" dirty="0">
                          <a:latin typeface="+mn-ea"/>
                          <a:ea typeface="+mn-ea"/>
                        </a:rPr>
                        <a:t>－</a:t>
                      </a: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mpd="sng">
                      <a:solidFill>
                        <a:srgbClr val="ED7D31"/>
                      </a:solidFill>
                    </a:lnB>
                    <a:lnTlToBr w="12700" cmpd="sng">
                      <a:noFill/>
                      <a:prstDash val="solid"/>
                    </a:lnTlToBr>
                    <a:lnBlToTr w="12700" cmpd="sng">
                      <a:noFill/>
                      <a:prstDash val="solid"/>
                    </a:lnBlToTr>
                    <a:solidFill>
                      <a:srgbClr val="ED7D31">
                        <a:alpha val="20000"/>
                      </a:srgbClr>
                    </a:solidFill>
                  </a:tcP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extLst>
                  <a:ext uri="{0D108BD9-81ED-4DB2-BD59-A6C34878D82A}">
                    <a16:rowId xmlns:a16="http://schemas.microsoft.com/office/drawing/2014/main" val="10005"/>
                  </a:ext>
                </a:extLst>
              </a:tr>
              <a:tr h="1156544">
                <a:tc gridSpan="2">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ja-JP" altLang="en-US" sz="1200" dirty="0">
                          <a:latin typeface="+mn-ea"/>
                          <a:ea typeface="+mn-ea"/>
                        </a:rPr>
                        <a:t>その他</a:t>
                      </a: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mpd="sng">
                      <a:solidFill>
                        <a:srgbClr val="ED7D31"/>
                      </a:solidFill>
                    </a:lnB>
                    <a:lnTlToBr w="12700" cmpd="sng">
                      <a:noFill/>
                      <a:prstDash val="solid"/>
                    </a:lnTlToBr>
                    <a:lnBlToTr w="12700" cmpd="sng">
                      <a:noFill/>
                      <a:prstDash val="solid"/>
                    </a:lnBlToTr>
                    <a:noFill/>
                  </a:tcPr>
                </a:tc>
                <a:tc hMerge="1">
                  <a:txBody>
                    <a:bodyPr/>
                    <a:lstStyle/>
                    <a:p>
                      <a:endParaRPr kumimoji="1" lang="ja-JP" altLang="en-US"/>
                    </a:p>
                  </a:txBody>
                  <a:tcPr/>
                </a:tc>
                <a:tc>
                  <a:txBody>
                    <a:bodyPr/>
                    <a:lstStyle/>
                    <a:p>
                      <a:pPr algn="ctr"/>
                      <a:r>
                        <a:rPr kumimoji="1" lang="ja-JP" altLang="en-US" sz="1200" dirty="0">
                          <a:latin typeface="+mn-ea"/>
                          <a:ea typeface="+mn-ea"/>
                        </a:rPr>
                        <a:t>医師の員数が</a:t>
                      </a:r>
                      <a:endParaRPr kumimoji="1" lang="en-US" altLang="ja-JP" sz="1200" dirty="0">
                        <a:latin typeface="+mn-ea"/>
                        <a:ea typeface="+mn-ea"/>
                      </a:endParaRPr>
                    </a:p>
                    <a:p>
                      <a:pPr algn="ctr"/>
                      <a:r>
                        <a:rPr kumimoji="1" lang="ja-JP" altLang="en-US" sz="1200" dirty="0">
                          <a:latin typeface="+mn-ea"/>
                          <a:ea typeface="+mn-ea"/>
                        </a:rPr>
                        <a:t>入院患者数の</a:t>
                      </a:r>
                      <a:r>
                        <a:rPr kumimoji="1" lang="en-US" altLang="ja-JP" sz="1200" dirty="0">
                          <a:latin typeface="+mn-ea"/>
                          <a:ea typeface="+mn-ea"/>
                        </a:rPr>
                        <a:t>100</a:t>
                      </a:r>
                      <a:r>
                        <a:rPr kumimoji="1" lang="ja-JP" altLang="en-US" sz="1200" dirty="0">
                          <a:latin typeface="+mn-ea"/>
                          <a:ea typeface="+mn-ea"/>
                        </a:rPr>
                        <a:t>分の</a:t>
                      </a:r>
                      <a:r>
                        <a:rPr kumimoji="1" lang="en-US" altLang="ja-JP" sz="1200" dirty="0">
                          <a:latin typeface="+mn-ea"/>
                          <a:ea typeface="+mn-ea"/>
                        </a:rPr>
                        <a:t>10</a:t>
                      </a:r>
                      <a:r>
                        <a:rPr kumimoji="1" lang="ja-JP" altLang="en-US" sz="1200" dirty="0">
                          <a:latin typeface="+mn-ea"/>
                          <a:ea typeface="+mn-ea"/>
                        </a:rPr>
                        <a:t>以上</a:t>
                      </a:r>
                    </a:p>
                  </a:txBody>
                  <a:tcPr marL="54000" marR="54000" marT="36000" marB="36000" anchor="ctr">
                    <a:lnL w="12700" cmpd="sng">
                      <a:solidFill>
                        <a:srgbClr val="ED7D31"/>
                      </a:solidFill>
                    </a:lnL>
                    <a:lnR w="12700" cap="flat" cmpd="sng" algn="ctr">
                      <a:solidFill>
                        <a:srgbClr val="ED7D31"/>
                      </a:solidFill>
                      <a:prstDash val="solid"/>
                      <a:round/>
                      <a:headEnd type="none" w="med" len="med"/>
                      <a:tailEnd type="none" w="med" len="med"/>
                    </a:lnR>
                    <a:lnT w="12700" cap="flat" cmpd="sng" algn="ctr">
                      <a:solidFill>
                        <a:srgbClr val="ED7D31"/>
                      </a:solidFill>
                      <a:prstDash val="solid"/>
                      <a:round/>
                      <a:headEnd type="none" w="med" len="med"/>
                      <a:tailEnd type="none" w="med" len="med"/>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l"/>
                      <a:r>
                        <a:rPr kumimoji="1" lang="ja-JP" altLang="en-US" sz="1200" dirty="0">
                          <a:latin typeface="+mn-ea"/>
                          <a:ea typeface="+mn-ea"/>
                        </a:rPr>
                        <a:t>・入院医療等に関する調査への</a:t>
                      </a:r>
                      <a:endParaRPr kumimoji="1" lang="en-US" altLang="ja-JP" sz="1200" dirty="0">
                        <a:latin typeface="+mn-ea"/>
                        <a:ea typeface="+mn-ea"/>
                      </a:endParaRPr>
                    </a:p>
                    <a:p>
                      <a:pPr algn="l"/>
                      <a:r>
                        <a:rPr kumimoji="1" lang="ja-JP" altLang="en-US" sz="1200" dirty="0">
                          <a:latin typeface="+mn-ea"/>
                          <a:ea typeface="+mn-ea"/>
                        </a:rPr>
                        <a:t>　適切な参加</a:t>
                      </a:r>
                      <a:endParaRPr kumimoji="1" lang="en-US" altLang="ja-JP" sz="1200" dirty="0">
                        <a:latin typeface="+mn-ea"/>
                        <a:ea typeface="+mn-ea"/>
                      </a:endParaRPr>
                    </a:p>
                    <a:p>
                      <a:pPr algn="l"/>
                      <a:r>
                        <a:rPr kumimoji="1" lang="ja-JP" altLang="en-US" sz="1200" dirty="0">
                          <a:latin typeface="+mn-ea"/>
                          <a:ea typeface="+mn-ea"/>
                        </a:rPr>
                        <a:t>・届出にあたり入院料１の届出</a:t>
                      </a:r>
                      <a:endParaRPr kumimoji="1" lang="en-US" altLang="ja-JP" sz="1200" dirty="0">
                        <a:latin typeface="+mn-ea"/>
                        <a:ea typeface="+mn-ea"/>
                      </a:endParaRPr>
                    </a:p>
                    <a:p>
                      <a:pPr algn="l"/>
                      <a:r>
                        <a:rPr kumimoji="1" lang="ja-JP" altLang="en-US" sz="1200" dirty="0">
                          <a:latin typeface="+mn-ea"/>
                          <a:ea typeface="+mn-ea"/>
                        </a:rPr>
                        <a:t>　実績が必要</a:t>
                      </a:r>
                    </a:p>
                  </a:txBody>
                  <a:tcPr marL="54000" marR="54000" marT="36000" marB="36000" anchor="ctr">
                    <a:lnL w="12700" cmpd="sng">
                      <a:solidFill>
                        <a:srgbClr val="ED7D31"/>
                      </a:solidFill>
                    </a:lnL>
                    <a:lnR w="12700" cap="flat" cmpd="sng" algn="ctr">
                      <a:solidFill>
                        <a:srgbClr val="ED7D31"/>
                      </a:solidFill>
                      <a:prstDash val="solid"/>
                      <a:round/>
                      <a:headEnd type="none" w="med" len="med"/>
                      <a:tailEnd type="none" w="med" len="med"/>
                    </a:lnR>
                    <a:lnT w="12700" cmpd="sng">
                      <a:solidFill>
                        <a:srgbClr val="ED7D31"/>
                      </a:solidFill>
                    </a:lnT>
                    <a:lnB w="12700" cmpd="sng">
                      <a:solidFill>
                        <a:srgbClr val="ED7D31"/>
                      </a:solidFill>
                    </a:lnB>
                    <a:lnTlToBr w="12700" cmpd="sng">
                      <a:noFill/>
                      <a:prstDash val="solid"/>
                    </a:lnTlToBr>
                    <a:lnBlToTr w="12700" cmpd="sng">
                      <a:noFill/>
                      <a:prstDash val="solid"/>
                    </a:lnBlToTr>
                    <a:noFill/>
                  </a:tcPr>
                </a:tc>
                <a:tc hMerge="1">
                  <a:txBody>
                    <a:bodyPr/>
                    <a:lstStyle/>
                    <a:p>
                      <a:pPr algn="ctr"/>
                      <a:endParaRPr kumimoji="1" lang="ja-JP" altLang="en-US" sz="1200" dirty="0">
                        <a:latin typeface="+mn-ea"/>
                        <a:ea typeface="+mn-ea"/>
                      </a:endParaRPr>
                    </a:p>
                  </a:txBody>
                  <a:tcPr marL="54000" marR="54000" marT="36000" marB="36000" anchor="ctr"/>
                </a:tc>
                <a:tc gridSpan="3">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200" dirty="0">
                          <a:latin typeface="+mn-ea"/>
                          <a:ea typeface="+mn-ea"/>
                        </a:rPr>
                        <a:t>－</a:t>
                      </a:r>
                    </a:p>
                  </a:txBody>
                  <a:tcPr marL="54000" marR="54000" marT="36000" marB="36000" anchor="ctr">
                    <a:lnL w="12700" cap="flat" cmpd="sng" algn="ctr">
                      <a:solidFill>
                        <a:srgbClr val="ED7D31"/>
                      </a:solidFill>
                      <a:prstDash val="solid"/>
                      <a:round/>
                      <a:headEnd type="none" w="med" len="med"/>
                      <a:tailEnd type="none" w="med" len="med"/>
                    </a:lnL>
                    <a:lnR w="12700" cap="flat" cmpd="sng" algn="ctr">
                      <a:solidFill>
                        <a:srgbClr val="ED7D31"/>
                      </a:solidFill>
                      <a:prstDash val="solid"/>
                      <a:round/>
                      <a:headEnd type="none" w="med" len="med"/>
                      <a:tailEnd type="none" w="med" len="med"/>
                    </a:lnR>
                    <a:lnT w="12700" cap="flat" cmpd="sng" algn="ctr">
                      <a:solidFill>
                        <a:srgbClr val="ED7D31"/>
                      </a:solidFill>
                      <a:prstDash val="solid"/>
                      <a:round/>
                      <a:headEnd type="none" w="med" len="med"/>
                      <a:tailEnd type="none" w="med" len="med"/>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1200" dirty="0">
                        <a:latin typeface="+mn-ea"/>
                        <a:ea typeface="+mn-ea"/>
                      </a:endParaRPr>
                    </a:p>
                  </a:txBody>
                  <a:tcPr marL="54000" marR="54000" marT="36000" marB="36000" anchor="ctr"/>
                </a:tc>
                <a:tc hMerge="1">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l"/>
                      <a:endParaRPr kumimoji="1" lang="ja-JP" altLang="en-US" sz="1200" dirty="0">
                        <a:latin typeface="+mn-ea"/>
                        <a:ea typeface="+mn-ea"/>
                      </a:endParaRP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mpd="sng">
                      <a:solidFill>
                        <a:srgbClr val="ED7D31"/>
                      </a:solid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40403">
                <a:tc gridSpan="2">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ja-JP" altLang="en-US" sz="1200" dirty="0">
                          <a:latin typeface="+mn-ea"/>
                          <a:ea typeface="+mn-ea"/>
                        </a:rPr>
                        <a:t>データ提出加算</a:t>
                      </a: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mpd="sng">
                      <a:solidFill>
                        <a:srgbClr val="ED7D31"/>
                      </a:solidFill>
                    </a:lnB>
                    <a:lnTlToBr w="12700" cmpd="sng">
                      <a:noFill/>
                      <a:prstDash val="solid"/>
                    </a:lnTlToBr>
                    <a:lnBlToTr w="12700" cmpd="sng">
                      <a:noFill/>
                      <a:prstDash val="solid"/>
                    </a:lnBlToTr>
                    <a:solidFill>
                      <a:srgbClr val="ED7D31">
                        <a:alpha val="20000"/>
                      </a:srgbClr>
                    </a:solidFill>
                  </a:tcPr>
                </a:tc>
                <a:tc hMerge="1">
                  <a:txBody>
                    <a:bodyPr/>
                    <a:lstStyle/>
                    <a:p>
                      <a:endParaRPr kumimoji="1" lang="ja-JP" altLang="en-US"/>
                    </a:p>
                  </a:txBody>
                  <a:tcPr/>
                </a:tc>
                <a:tc gridSpan="6">
                  <a:txBody>
                    <a:bodyPr/>
                    <a:lstStyle/>
                    <a:p>
                      <a:pPr algn="ctr"/>
                      <a:r>
                        <a:rPr kumimoji="1" lang="ja-JP" altLang="en-US" sz="1200" dirty="0">
                          <a:latin typeface="+mn-ea"/>
                          <a:ea typeface="+mn-ea"/>
                        </a:rPr>
                        <a:t>○（要件）</a:t>
                      </a:r>
                    </a:p>
                  </a:txBody>
                  <a:tcPr marL="54000" marR="54000" marT="36000" marB="36000" anchor="ctr">
                    <a:lnL w="12700" cmpd="sng">
                      <a:solidFill>
                        <a:srgbClr val="ED7D31"/>
                      </a:solidFill>
                    </a:lnL>
                    <a:lnR w="12700" cap="flat" cmpd="sng" algn="ctr">
                      <a:solidFill>
                        <a:srgbClr val="ED7D31"/>
                      </a:solidFill>
                      <a:prstDash val="solid"/>
                      <a:round/>
                      <a:headEnd type="none" w="med" len="med"/>
                      <a:tailEnd type="none" w="med" len="med"/>
                    </a:lnR>
                    <a:lnT w="12700" cap="flat" cmpd="sng" algn="ctr">
                      <a:solidFill>
                        <a:srgbClr val="ED7D31"/>
                      </a:solidFill>
                      <a:prstDash val="solid"/>
                      <a:round/>
                      <a:headEnd type="none" w="med" len="med"/>
                      <a:tailEnd type="none" w="med" len="med"/>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solidFill>
                      <a:srgbClr val="ED7D31">
                        <a:alpha val="20000"/>
                      </a:srgbClr>
                    </a:solidFill>
                  </a:tcPr>
                </a:tc>
                <a:tc hMerge="1">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endParaRPr kumimoji="1" lang="ja-JP" altLang="en-US" sz="1200" dirty="0">
                        <a:latin typeface="+mn-ea"/>
                        <a:ea typeface="+mn-ea"/>
                      </a:endParaRP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mpd="sng">
                      <a:solidFill>
                        <a:srgbClr val="ED7D31"/>
                      </a:solidFill>
                    </a:lnB>
                    <a:lnTlToBr w="12700" cmpd="sng">
                      <a:noFill/>
                      <a:prstDash val="solid"/>
                    </a:lnTlToBr>
                    <a:lnBlToTr w="12700" cmpd="sng">
                      <a:noFill/>
                      <a:prstDash val="solid"/>
                    </a:lnBlToTr>
                    <a:solidFill>
                      <a:srgbClr val="ED7D31">
                        <a:alpha val="20000"/>
                      </a:srgbClr>
                    </a:solidFill>
                  </a:tcP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lang="ja-JP" altLang="en-US" sz="1100" dirty="0">
                        <a:latin typeface="+mn-ea"/>
                        <a:ea typeface="+mn-ea"/>
                      </a:endParaRPr>
                    </a:p>
                  </a:txBody>
                  <a:tcPr marL="54000" marR="54000" marT="36000" marB="36000" anchor="ctr"/>
                </a:tc>
                <a:extLst>
                  <a:ext uri="{0D108BD9-81ED-4DB2-BD59-A6C34878D82A}">
                    <a16:rowId xmlns:a16="http://schemas.microsoft.com/office/drawing/2014/main" val="10007"/>
                  </a:ext>
                </a:extLst>
              </a:tr>
              <a:tr h="274372">
                <a:tc gridSpan="2">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ja-JP" altLang="en-US" sz="1200" dirty="0">
                          <a:latin typeface="+mn-ea"/>
                          <a:ea typeface="+mn-ea"/>
                        </a:rPr>
                        <a:t>点数</a:t>
                      </a:r>
                      <a:endParaRPr kumimoji="1" lang="en-US" altLang="ja-JP" sz="1200" dirty="0">
                        <a:latin typeface="+mn-ea"/>
                        <a:ea typeface="+mn-ea"/>
                      </a:endParaRP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mpd="sng">
                      <a:solidFill>
                        <a:srgbClr val="ED7D31"/>
                      </a:solidFill>
                    </a:lnB>
                    <a:lnTlToBr w="12700" cmpd="sng">
                      <a:noFill/>
                      <a:prstDash val="solid"/>
                    </a:lnTlToBr>
                    <a:lnBlToTr w="12700" cmpd="sng">
                      <a:noFill/>
                      <a:prstDash val="solid"/>
                    </a:lnBlToTr>
                    <a:solidFill>
                      <a:srgbClr val="FFC000">
                        <a:lumMod val="60000"/>
                        <a:lumOff val="40000"/>
                      </a:srgbClr>
                    </a:solidFill>
                  </a:tcPr>
                </a:tc>
                <a:tc hMerge="1">
                  <a:txBody>
                    <a:bodyPr/>
                    <a:lstStyle/>
                    <a:p>
                      <a:endParaRPr kumimoji="1" lang="ja-JP" altLang="en-US"/>
                    </a:p>
                  </a:txBody>
                  <a:tcPr/>
                </a:tc>
                <a:tc>
                  <a:txBody>
                    <a:bodyPr/>
                    <a:lstStyle/>
                    <a:p>
                      <a:pPr algn="ctr"/>
                      <a:r>
                        <a:rPr kumimoji="1" lang="en-US" altLang="ja-JP" sz="1200" dirty="0">
                          <a:latin typeface="+mn-ea"/>
                          <a:ea typeface="+mn-ea"/>
                        </a:rPr>
                        <a:t>1,650</a:t>
                      </a:r>
                      <a:r>
                        <a:rPr kumimoji="1" lang="ja-JP" altLang="en-US" sz="1200" dirty="0">
                          <a:latin typeface="+mn-ea"/>
                          <a:ea typeface="+mn-ea"/>
                        </a:rPr>
                        <a:t>点</a:t>
                      </a:r>
                      <a:endParaRPr kumimoji="1" lang="en-US" altLang="ja-JP" sz="1200" dirty="0">
                        <a:latin typeface="+mn-ea"/>
                        <a:ea typeface="+mn-ea"/>
                      </a:endParaRPr>
                    </a:p>
                  </a:txBody>
                  <a:tcPr marL="54000" marR="54000" marT="36000" marB="36000" anchor="ctr">
                    <a:lnL w="12700" cmpd="sng">
                      <a:solidFill>
                        <a:srgbClr val="ED7D31"/>
                      </a:solidFill>
                    </a:lnL>
                    <a:lnR w="12700" cap="flat" cmpd="sng" algn="ctr">
                      <a:solidFill>
                        <a:srgbClr val="ED7D31"/>
                      </a:solidFill>
                      <a:prstDash val="solid"/>
                      <a:round/>
                      <a:headEnd type="none" w="med" len="med"/>
                      <a:tailEnd type="none" w="med" len="med"/>
                    </a:lnR>
                    <a:lnT w="12700" cap="flat" cmpd="sng" algn="ctr">
                      <a:solidFill>
                        <a:srgbClr val="ED7D31"/>
                      </a:solidFill>
                      <a:prstDash val="solid"/>
                      <a:round/>
                      <a:headEnd type="none" w="med" len="med"/>
                      <a:tailEnd type="none" w="med" len="med"/>
                    </a:lnT>
                    <a:lnB w="12700" cmpd="sng">
                      <a:solidFill>
                        <a:srgbClr val="ED7D31"/>
                      </a:solidFill>
                    </a:lnB>
                    <a:lnTlToBr w="12700" cmpd="sng">
                      <a:noFill/>
                      <a:prstDash val="solid"/>
                    </a:lnTlToBr>
                    <a:lnBlToTr w="12700" cmpd="sng">
                      <a:noFill/>
                      <a:prstDash val="solid"/>
                    </a:lnBlToTr>
                    <a:solidFill>
                      <a:srgbClr val="FFC000">
                        <a:lumMod val="60000"/>
                        <a:lumOff val="40000"/>
                      </a:srgbClr>
                    </a:solid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en-US" altLang="ja-JP" sz="1200" dirty="0">
                          <a:latin typeface="+mn-ea"/>
                          <a:ea typeface="+mn-ea"/>
                        </a:rPr>
                        <a:t>1,619</a:t>
                      </a:r>
                      <a:r>
                        <a:rPr kumimoji="1" lang="ja-JP" altLang="en-US" sz="1200" dirty="0">
                          <a:latin typeface="+mn-ea"/>
                          <a:ea typeface="+mn-ea"/>
                        </a:rPr>
                        <a:t>点</a:t>
                      </a:r>
                      <a:endParaRPr kumimoji="1" lang="en-US" altLang="ja-JP" sz="1200" dirty="0">
                        <a:latin typeface="+mn-ea"/>
                        <a:ea typeface="+mn-ea"/>
                      </a:endParaRP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mpd="sng">
                      <a:solidFill>
                        <a:srgbClr val="ED7D31"/>
                      </a:solidFill>
                    </a:lnB>
                    <a:lnTlToBr w="12700" cmpd="sng">
                      <a:noFill/>
                      <a:prstDash val="solid"/>
                    </a:lnTlToBr>
                    <a:lnBlToTr w="12700" cmpd="sng">
                      <a:noFill/>
                      <a:prstDash val="solid"/>
                    </a:lnBlToTr>
                    <a:solidFill>
                      <a:srgbClr val="FFC000">
                        <a:lumMod val="60000"/>
                        <a:lumOff val="40000"/>
                      </a:srgbClr>
                    </a:solid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en-US" altLang="ja-JP" sz="1200" dirty="0">
                          <a:latin typeface="+mn-ea"/>
                          <a:ea typeface="+mn-ea"/>
                        </a:rPr>
                        <a:t>1,545</a:t>
                      </a:r>
                      <a:r>
                        <a:rPr kumimoji="1" lang="ja-JP" altLang="en-US" sz="1200" dirty="0">
                          <a:latin typeface="+mn-ea"/>
                          <a:ea typeface="+mn-ea"/>
                        </a:rPr>
                        <a:t>点</a:t>
                      </a:r>
                      <a:endParaRPr kumimoji="1" lang="en-US" altLang="ja-JP" sz="1200" dirty="0">
                        <a:latin typeface="+mn-ea"/>
                        <a:ea typeface="+mn-ea"/>
                      </a:endParaRP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mpd="sng">
                      <a:solidFill>
                        <a:srgbClr val="ED7D31"/>
                      </a:solidFill>
                    </a:lnB>
                    <a:lnTlToBr w="12700" cmpd="sng">
                      <a:noFill/>
                      <a:prstDash val="solid"/>
                    </a:lnTlToBr>
                    <a:lnBlToTr w="12700" cmpd="sng">
                      <a:noFill/>
                      <a:prstDash val="solid"/>
                    </a:lnBlToTr>
                    <a:solidFill>
                      <a:srgbClr val="FFC000">
                        <a:lumMod val="60000"/>
                        <a:lumOff val="40000"/>
                      </a:srgbClr>
                    </a:solid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en-US" altLang="ja-JP" sz="1200" dirty="0">
                          <a:latin typeface="+mn-ea"/>
                          <a:ea typeface="+mn-ea"/>
                        </a:rPr>
                        <a:t>1,440</a:t>
                      </a:r>
                      <a:r>
                        <a:rPr kumimoji="1" lang="ja-JP" altLang="en-US" sz="1200" dirty="0">
                          <a:latin typeface="+mn-ea"/>
                          <a:ea typeface="+mn-ea"/>
                        </a:rPr>
                        <a:t>点</a:t>
                      </a:r>
                      <a:endParaRPr kumimoji="1" lang="en-US" altLang="ja-JP" sz="1200" dirty="0">
                        <a:latin typeface="+mn-ea"/>
                        <a:ea typeface="+mn-ea"/>
                      </a:endParaRP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mpd="sng">
                      <a:solidFill>
                        <a:srgbClr val="ED7D31"/>
                      </a:solidFill>
                    </a:lnB>
                    <a:lnTlToBr w="12700" cmpd="sng">
                      <a:noFill/>
                      <a:prstDash val="solid"/>
                    </a:lnTlToBr>
                    <a:lnBlToTr w="12700" cmpd="sng">
                      <a:noFill/>
                      <a:prstDash val="solid"/>
                    </a:lnBlToTr>
                    <a:solidFill>
                      <a:srgbClr val="FFC000">
                        <a:lumMod val="60000"/>
                        <a:lumOff val="40000"/>
                      </a:srgbClr>
                    </a:solid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en-US" altLang="ja-JP" sz="1200" dirty="0">
                          <a:latin typeface="+mn-ea"/>
                          <a:ea typeface="+mn-ea"/>
                        </a:rPr>
                        <a:t>1,429</a:t>
                      </a:r>
                      <a:r>
                        <a:rPr kumimoji="1" lang="ja-JP" altLang="en-US" sz="1200" dirty="0">
                          <a:latin typeface="+mn-ea"/>
                          <a:ea typeface="+mn-ea"/>
                        </a:rPr>
                        <a:t>点</a:t>
                      </a:r>
                      <a:endParaRPr kumimoji="1" lang="en-US" altLang="ja-JP" sz="1200" dirty="0">
                        <a:latin typeface="+mn-ea"/>
                        <a:ea typeface="+mn-ea"/>
                      </a:endParaRP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mpd="sng">
                      <a:solidFill>
                        <a:srgbClr val="ED7D31"/>
                      </a:solidFill>
                    </a:lnB>
                    <a:lnTlToBr w="12700" cmpd="sng">
                      <a:noFill/>
                      <a:prstDash val="solid"/>
                    </a:lnTlToBr>
                    <a:lnBlToTr w="12700" cmpd="sng">
                      <a:noFill/>
                      <a:prstDash val="solid"/>
                    </a:lnBlToTr>
                    <a:solidFill>
                      <a:srgbClr val="FFC000">
                        <a:lumMod val="60000"/>
                        <a:lumOff val="40000"/>
                      </a:srgbClr>
                    </a:solid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lang="en-US" altLang="ja-JP" sz="1200" b="1" u="sng" dirty="0">
                          <a:solidFill>
                            <a:srgbClr val="0070C0"/>
                          </a:solidFill>
                          <a:latin typeface="+mn-ea"/>
                          <a:ea typeface="+mn-ea"/>
                        </a:rPr>
                        <a:t>1,382</a:t>
                      </a:r>
                      <a:r>
                        <a:rPr lang="ja-JP" altLang="en-US" sz="1200" b="1" u="sng" dirty="0">
                          <a:solidFill>
                            <a:srgbClr val="0070C0"/>
                          </a:solidFill>
                          <a:latin typeface="+mn-ea"/>
                          <a:ea typeface="+mn-ea"/>
                        </a:rPr>
                        <a:t>点</a:t>
                      </a:r>
                      <a:endParaRPr lang="en-US" altLang="ja-JP" sz="1200" b="1" u="sng" dirty="0">
                        <a:solidFill>
                          <a:srgbClr val="0070C0"/>
                        </a:solidFill>
                        <a:latin typeface="+mn-ea"/>
                        <a:ea typeface="+mn-ea"/>
                      </a:endParaRPr>
                    </a:p>
                  </a:txBody>
                  <a:tcPr marL="54000" marR="54000" marT="36000" marB="36000" anchor="ctr">
                    <a:lnL w="12700" cmpd="sng">
                      <a:solidFill>
                        <a:srgbClr val="ED7D31"/>
                      </a:solidFill>
                    </a:lnL>
                    <a:lnR w="12700" cmpd="sng">
                      <a:solidFill>
                        <a:srgbClr val="ED7D31"/>
                      </a:solidFill>
                    </a:lnR>
                    <a:lnT w="12700" cmpd="sng">
                      <a:solidFill>
                        <a:srgbClr val="ED7D31"/>
                      </a:solidFill>
                    </a:lnT>
                    <a:lnB w="12700" cmpd="sng">
                      <a:solidFill>
                        <a:srgbClr val="ED7D31"/>
                      </a:solidFill>
                    </a:lnB>
                    <a:lnTlToBr w="12700" cmpd="sng">
                      <a:noFill/>
                      <a:prstDash val="solid"/>
                    </a:lnTlToBr>
                    <a:lnBlToTr w="12700" cmpd="sng">
                      <a:noFill/>
                      <a:prstDash val="solid"/>
                    </a:lnBlToTr>
                    <a:solidFill>
                      <a:srgbClr val="FFC000">
                        <a:lumMod val="60000"/>
                        <a:lumOff val="40000"/>
                      </a:srgbClr>
                    </a:solidFill>
                  </a:tcPr>
                </a:tc>
                <a:extLst>
                  <a:ext uri="{0D108BD9-81ED-4DB2-BD59-A6C34878D82A}">
                    <a16:rowId xmlns:a16="http://schemas.microsoft.com/office/drawing/2014/main" val="10008"/>
                  </a:ext>
                </a:extLst>
              </a:tr>
            </a:tbl>
          </a:graphicData>
        </a:graphic>
      </p:graphicFrame>
      <p:sp>
        <p:nvSpPr>
          <p:cNvPr id="10" name="テキスト ボックス 9"/>
          <p:cNvSpPr txBox="1"/>
          <p:nvPr/>
        </p:nvSpPr>
        <p:spPr>
          <a:xfrm>
            <a:off x="2488452" y="6301328"/>
            <a:ext cx="3597828"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経過措置</a:t>
            </a: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令和４年３月</a:t>
            </a: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31</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日時点で施設基準の届出あり</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　⇒</a:t>
            </a:r>
            <a:r>
              <a:rPr kumimoji="1" lang="ja-JP" altLang="en-US" sz="1000" b="0" i="0" u="sng" strike="noStrike" kern="1200" cap="none" spc="0" normalizeH="0" baseline="0" noProof="0" dirty="0">
                <a:ln>
                  <a:noFill/>
                </a:ln>
                <a:solidFill>
                  <a:srgbClr val="FF0000"/>
                </a:solidFill>
                <a:effectLst/>
                <a:uLnTx/>
                <a:uFillTx/>
                <a:latin typeface="メイリオ"/>
                <a:ea typeface="メイリオ"/>
                <a:cs typeface="+mn-cs"/>
              </a:rPr>
              <a:t>令和４年９月</a:t>
            </a:r>
            <a:r>
              <a:rPr kumimoji="1" lang="en-US" altLang="ja-JP" sz="1000" b="0" i="0" u="sng" strike="noStrike" kern="1200" cap="none" spc="0" normalizeH="0" baseline="0" noProof="0" dirty="0">
                <a:ln>
                  <a:noFill/>
                </a:ln>
                <a:solidFill>
                  <a:srgbClr val="FF0000"/>
                </a:solidFill>
                <a:effectLst/>
                <a:uLnTx/>
                <a:uFillTx/>
                <a:latin typeface="メイリオ"/>
                <a:ea typeface="メイリオ"/>
                <a:cs typeface="+mn-cs"/>
              </a:rPr>
              <a:t>30</a:t>
            </a:r>
            <a:r>
              <a:rPr kumimoji="1" lang="ja-JP" altLang="en-US" sz="1000" b="0" i="0" u="sng" strike="noStrike" kern="1200" cap="none" spc="0" normalizeH="0" baseline="0" noProof="0" dirty="0">
                <a:ln>
                  <a:noFill/>
                </a:ln>
                <a:solidFill>
                  <a:srgbClr val="FF0000"/>
                </a:solidFill>
                <a:effectLst/>
                <a:uLnTx/>
                <a:uFillTx/>
                <a:latin typeface="メイリオ"/>
                <a:ea typeface="メイリオ"/>
                <a:cs typeface="+mn-cs"/>
              </a:rPr>
              <a:t>日まで</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基準を満たしているものとする。</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9" name="テキスト ボックス 8"/>
          <p:cNvSpPr txBox="1"/>
          <p:nvPr/>
        </p:nvSpPr>
        <p:spPr>
          <a:xfrm>
            <a:off x="5944491" y="6304002"/>
            <a:ext cx="3597828"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　</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令和４年３月</a:t>
            </a: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31</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日時点で急性期一般入院料６の届出あり</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　⇒</a:t>
            </a:r>
            <a:r>
              <a:rPr kumimoji="1" lang="ja-JP" altLang="en-US" sz="1000" b="0" i="0" u="sng" strike="noStrike" kern="1200" cap="none" spc="0" normalizeH="0" baseline="0" noProof="0" dirty="0">
                <a:ln>
                  <a:noFill/>
                </a:ln>
                <a:solidFill>
                  <a:srgbClr val="FF0000"/>
                </a:solidFill>
                <a:effectLst/>
                <a:uLnTx/>
                <a:uFillTx/>
                <a:latin typeface="メイリオ"/>
                <a:ea typeface="メイリオ"/>
                <a:cs typeface="+mn-cs"/>
              </a:rPr>
              <a:t>令和４年９月</a:t>
            </a:r>
            <a:r>
              <a:rPr kumimoji="1" lang="en-US" altLang="ja-JP" sz="1000" b="0" i="0" u="sng" strike="noStrike" kern="1200" cap="none" spc="0" normalizeH="0" baseline="0" noProof="0" dirty="0">
                <a:ln>
                  <a:noFill/>
                </a:ln>
                <a:solidFill>
                  <a:srgbClr val="FF0000"/>
                </a:solidFill>
                <a:effectLst/>
                <a:uLnTx/>
                <a:uFillTx/>
                <a:latin typeface="メイリオ"/>
                <a:ea typeface="メイリオ"/>
                <a:cs typeface="+mn-cs"/>
              </a:rPr>
              <a:t>30</a:t>
            </a:r>
            <a:r>
              <a:rPr kumimoji="1" lang="ja-JP" altLang="en-US" sz="1000" b="0" i="0" u="sng" strike="noStrike" kern="1200" cap="none" spc="0" normalizeH="0" baseline="0" noProof="0" dirty="0">
                <a:ln>
                  <a:noFill/>
                </a:ln>
                <a:solidFill>
                  <a:srgbClr val="FF0000"/>
                </a:solidFill>
                <a:effectLst/>
                <a:uLnTx/>
                <a:uFillTx/>
                <a:latin typeface="メイリオ"/>
                <a:ea typeface="メイリオ"/>
                <a:cs typeface="+mn-cs"/>
              </a:rPr>
              <a:t>日まで</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改定前の点数を算定できる。</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1" name="スライド番号プレースホルダー 2">
            <a:extLst>
              <a:ext uri="{FF2B5EF4-FFF2-40B4-BE49-F238E27FC236}">
                <a16:creationId xmlns:a16="http://schemas.microsoft.com/office/drawing/2014/main" id="{D49E588F-7FEF-442C-8628-60B8E631D13A}"/>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339416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14680"/>
            <a:ext cx="6328833" cy="504825"/>
          </a:xfrm>
        </p:spPr>
        <p:txBody>
          <a:bodyPr>
            <a:normAutofit/>
          </a:bodyPr>
          <a:lstStyle/>
          <a:p>
            <a:pPr algn="l" eaLnBrk="1" hangingPunct="1">
              <a:defRPr/>
            </a:pPr>
            <a:r>
              <a:rPr lang="ja-JP" altLang="en-US" sz="2000" dirty="0">
                <a:ea typeface="HG創英角ｺﾞｼｯｸUB" pitchFamily="49" charset="-128"/>
              </a:rPr>
              <a:t>令和４年度診療報酬改定の基本方針</a:t>
            </a:r>
            <a:endParaRPr lang="ja-JP" altLang="en-US" sz="2000" dirty="0">
              <a:latin typeface="+mj-ea"/>
            </a:endParaRPr>
          </a:p>
        </p:txBody>
      </p:sp>
      <p:sp>
        <p:nvSpPr>
          <p:cNvPr id="178179" name="Rectangle 4"/>
          <p:cNvSpPr>
            <a:spLocks noChangeArrowheads="1"/>
          </p:cNvSpPr>
          <p:nvPr/>
        </p:nvSpPr>
        <p:spPr bwMode="auto">
          <a:xfrm>
            <a:off x="340537" y="452003"/>
            <a:ext cx="4252423" cy="354008"/>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２．改定の基本的視点と具体的方向性④</a:t>
            </a:r>
            <a:endParaRPr kumimoji="1" lang="en-US" altLang="ja-JP"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838897"/>
            <a:ext cx="9360827" cy="3754874"/>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1"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（１）新型コロナウイルス感染症等にも対応できる効率的・効果的で質の高い医療提供体制の構築</a:t>
            </a:r>
            <a:r>
              <a:rPr kumimoji="0" lang="en-US" altLang="ja-JP" sz="14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a:t>
            </a:r>
            <a:r>
              <a:rPr kumimoji="0" lang="ja-JP" altLang="en-US" sz="14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重点課題</a:t>
            </a:r>
            <a:r>
              <a:rPr kumimoji="0" lang="en-US" altLang="ja-JP" sz="14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具体的方向性の例（続き）</a:t>
            </a: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かかりつけ医、かかりつけ歯科医、かかりつけ薬剤師の機能の評価</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複数の慢性疾患を有する患者に対し、総合的・継続的な診療を行うとともに、療養上の指導、服薬管理、健</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康管理等の対応を実施するなど、個別の疾患だけでなく、患者の療養環境や希望にも配慮した診療が行われる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よう、かかりつけ医機能を評価。</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かかりつけ医機能を担う医療機関が地域の医療機関と連携して実施する在宅医療の取組を推進。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質の高い在宅医療・訪問看護の確保</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中長期的には在宅医療の需要が大幅に増加することが見込まれる中、在宅医療を担う医療機関と市町村・医</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師会等との連携、及び医療・介護の切れ目のない、地域の実情に応じた提供体制の構築等を推進し、効率的・</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効果的で質の高い訪問診療、訪問看護、歯科訪問診療、訪問薬剤管理指導等の提供体制を確保。</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かかりつけ医機能を担う医療機関が地域の医療機関と連携して実施する在宅医療の取組を推進するとともに、</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外来医療から在宅医療への円滑な移行に当たって必要となる連携を推進。（再掲）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地域包括ケアシステムの推進のための取組</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医療機関間や医療機関と薬局等との連携、医科歯科連携、医療介護連携、栄養指導、その他の地域の保健・</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福祉・教育・行政等の関係機関との連携も含め、地域包括ケアシステムの推進のための医師、歯科医師、薬剤</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師、看護師、管理栄養士等による多職種連携・協働の取組等を推進。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8183" name="Rectangle 2"/>
          <p:cNvSpPr>
            <a:spLocks noChangeArrowheads="1"/>
          </p:cNvSpPr>
          <p:nvPr/>
        </p:nvSpPr>
        <p:spPr bwMode="auto">
          <a:xfrm>
            <a:off x="4376558" y="29782"/>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［令和３年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872124236"/>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重症度、医療・看護必要度の評価項目の見直し</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18800"/>
            <a:ext cx="9529762" cy="576004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急性期入院医療の必要性に応じた適切な評価を行う観点から、一般病棟用の重症度、医療・看護必要度について、必要度の判定に係る評価項目を見直す。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28000"/>
            <a:ext cx="2337627"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評価項目の見直し</a:t>
            </a: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8" name="正方形/長方形 87"/>
          <p:cNvSpPr/>
          <p:nvPr/>
        </p:nvSpPr>
        <p:spPr>
          <a:xfrm>
            <a:off x="5233819" y="1689490"/>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33819" y="2037584"/>
            <a:ext cx="4320000" cy="532466"/>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・「心電図モニターの管理」の項目を廃止する。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・「注射薬剤３種類以上の管理」へ変更する。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・「輸血や血液製剤の管理」の項目の評価について</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点に変更する。　</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9" name="正方形/長方形 38"/>
          <p:cNvSpPr/>
          <p:nvPr/>
        </p:nvSpPr>
        <p:spPr>
          <a:xfrm>
            <a:off x="346791" y="1689490"/>
            <a:ext cx="4319710"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43" name="右矢印 42"/>
          <p:cNvSpPr/>
          <p:nvPr/>
        </p:nvSpPr>
        <p:spPr>
          <a:xfrm>
            <a:off x="4752399" y="3608081"/>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9" name="表 18"/>
          <p:cNvGraphicFramePr>
            <a:graphicFrameLocks noGrp="1"/>
          </p:cNvGraphicFramePr>
          <p:nvPr>
            <p:extLst>
              <p:ext uri="{D42A27DB-BD31-4B8C-83A1-F6EECF244321}">
                <p14:modId xmlns:p14="http://schemas.microsoft.com/office/powerpoint/2010/main" val="3663598487"/>
              </p:ext>
            </p:extLst>
          </p:nvPr>
        </p:nvGraphicFramePr>
        <p:xfrm>
          <a:off x="444931" y="2540694"/>
          <a:ext cx="4123430" cy="4093557"/>
        </p:xfrm>
        <a:graphic>
          <a:graphicData uri="http://schemas.openxmlformats.org/drawingml/2006/table">
            <a:tbl>
              <a:tblPr firstRow="1" bandRow="1">
                <a:tableStyleId>{5C22544A-7EE6-4342-B048-85BDC9FD1C3A}</a:tableStyleId>
              </a:tblPr>
              <a:tblGrid>
                <a:gridCol w="224002">
                  <a:extLst>
                    <a:ext uri="{9D8B030D-6E8A-4147-A177-3AD203B41FA5}">
                      <a16:colId xmlns:a16="http://schemas.microsoft.com/office/drawing/2014/main" val="1372233736"/>
                    </a:ext>
                  </a:extLst>
                </a:gridCol>
                <a:gridCol w="2635198">
                  <a:extLst>
                    <a:ext uri="{9D8B030D-6E8A-4147-A177-3AD203B41FA5}">
                      <a16:colId xmlns:a16="http://schemas.microsoft.com/office/drawing/2014/main" val="906988455"/>
                    </a:ext>
                  </a:extLst>
                </a:gridCol>
                <a:gridCol w="421410">
                  <a:extLst>
                    <a:ext uri="{9D8B030D-6E8A-4147-A177-3AD203B41FA5}">
                      <a16:colId xmlns:a16="http://schemas.microsoft.com/office/drawing/2014/main" val="1287047164"/>
                    </a:ext>
                  </a:extLst>
                </a:gridCol>
                <a:gridCol w="421410">
                  <a:extLst>
                    <a:ext uri="{9D8B030D-6E8A-4147-A177-3AD203B41FA5}">
                      <a16:colId xmlns:a16="http://schemas.microsoft.com/office/drawing/2014/main" val="3422671342"/>
                    </a:ext>
                  </a:extLst>
                </a:gridCol>
                <a:gridCol w="421410">
                  <a:extLst>
                    <a:ext uri="{9D8B030D-6E8A-4147-A177-3AD203B41FA5}">
                      <a16:colId xmlns:a16="http://schemas.microsoft.com/office/drawing/2014/main" val="659477300"/>
                    </a:ext>
                  </a:extLst>
                </a:gridCol>
              </a:tblGrid>
              <a:tr h="197437">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sz="1200" u="none" strike="noStrike" dirty="0">
                          <a:solidFill>
                            <a:schemeClr val="bg1"/>
                          </a:solidFill>
                          <a:effectLst/>
                        </a:rPr>
                        <a:t>Ａ　</a:t>
                      </a:r>
                      <a:endParaRPr lang="en-US" sz="1200" b="1" i="0" u="none" strike="noStrike" dirty="0">
                        <a:solidFill>
                          <a:schemeClr val="bg1"/>
                        </a:solidFill>
                        <a:effectLst/>
                        <a:latin typeface="+mj-ea"/>
                        <a:ea typeface="+mj-ea"/>
                      </a:endParaRPr>
                    </a:p>
                  </a:txBody>
                  <a:tcPr marL="9525" marR="9525" marT="9525" marB="0" anchor="ctr"/>
                </a:tc>
                <a:tc>
                  <a:txBody>
                    <a:bodyPr/>
                    <a:lstStyle/>
                    <a:p>
                      <a:pPr algn="l" fontAlgn="ctr"/>
                      <a:r>
                        <a:rPr lang="ja-JP" altLang="en-US" sz="1050" u="none" strike="noStrike" dirty="0">
                          <a:effectLst/>
                        </a:rPr>
                        <a:t>モニタリング及び処置等</a:t>
                      </a:r>
                      <a:endParaRPr lang="ja-JP" altLang="en-US" sz="1050" b="0"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０点</a:t>
                      </a:r>
                      <a:endParaRPr lang="ja-JP" altLang="en-US" sz="1050" b="0"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１点</a:t>
                      </a:r>
                      <a:endParaRPr lang="ja-JP" altLang="en-US" sz="1050" b="0"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２点</a:t>
                      </a:r>
                      <a:endParaRPr lang="ja-JP" altLang="en-US" sz="1050" b="0"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2513625382"/>
                  </a:ext>
                </a:extLst>
              </a:tr>
              <a:tr h="486650">
                <a:tc>
                  <a:txBody>
                    <a:bodyPr/>
                    <a:lstStyle/>
                    <a:p>
                      <a:pPr algn="ctr" fontAlgn="ctr"/>
                      <a:r>
                        <a:rPr kumimoji="1" lang="en-US" altLang="ja-JP" sz="1200" u="none" strike="noStrike" kern="1200" dirty="0">
                          <a:solidFill>
                            <a:schemeClr val="dk1"/>
                          </a:solidFill>
                          <a:effectLst/>
                        </a:rPr>
                        <a:t>1</a:t>
                      </a:r>
                      <a:endParaRPr kumimoji="1" lang="en-US" altLang="ja-JP" sz="1200" u="none" strike="noStrike" kern="1200" dirty="0">
                        <a:solidFill>
                          <a:schemeClr val="dk1"/>
                        </a:solidFill>
                        <a:effectLst/>
                        <a:latin typeface="+mn-ea"/>
                        <a:ea typeface="+mn-ea"/>
                        <a:cs typeface="+mn-cs"/>
                      </a:endParaRPr>
                    </a:p>
                  </a:txBody>
                  <a:tcPr marL="9525" marR="9525" marT="9525" marB="0" anchor="ctr"/>
                </a:tc>
                <a:tc>
                  <a:txBody>
                    <a:bodyPr/>
                    <a:lstStyle/>
                    <a:p>
                      <a:pPr algn="l" fontAlgn="ctr"/>
                      <a:r>
                        <a:rPr lang="ja-JP" altLang="en-US" sz="1050" u="none" strike="noStrike" dirty="0">
                          <a:effectLst/>
                        </a:rPr>
                        <a:t>創傷処置</a:t>
                      </a:r>
                      <a:br>
                        <a:rPr lang="ja-JP" altLang="en-US" sz="1050" u="none" strike="noStrike" dirty="0">
                          <a:effectLst/>
                        </a:rPr>
                      </a:br>
                      <a:r>
                        <a:rPr lang="ja-JP" altLang="en-US" sz="1050" u="none" strike="noStrike" dirty="0">
                          <a:effectLst/>
                        </a:rPr>
                        <a:t>（①創傷の処置（褥瘡の処置を除く）、②褥瘡の処置）</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なし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あり</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　</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1125178925"/>
                  </a:ext>
                </a:extLst>
              </a:tr>
              <a:tr h="197437">
                <a:tc>
                  <a:txBody>
                    <a:bodyPr/>
                    <a:lstStyle/>
                    <a:p>
                      <a:pPr algn="ctr" fontAlgn="ctr"/>
                      <a:r>
                        <a:rPr kumimoji="1" lang="en-US" altLang="ja-JP" sz="1200" u="none" strike="noStrike" kern="1200" dirty="0">
                          <a:solidFill>
                            <a:schemeClr val="dk1"/>
                          </a:solidFill>
                          <a:effectLst/>
                        </a:rPr>
                        <a:t>2</a:t>
                      </a:r>
                      <a:endParaRPr kumimoji="1" lang="en-US" altLang="ja-JP" sz="1200" u="none" strike="noStrike" kern="1200" dirty="0">
                        <a:solidFill>
                          <a:schemeClr val="dk1"/>
                        </a:solidFill>
                        <a:effectLst/>
                        <a:latin typeface="+mn-ea"/>
                        <a:ea typeface="+mn-ea"/>
                        <a:cs typeface="+mn-cs"/>
                      </a:endParaRPr>
                    </a:p>
                  </a:txBody>
                  <a:tcPr marL="9525" marR="9525" marT="9525" marB="0" anchor="ctr"/>
                </a:tc>
                <a:tc>
                  <a:txBody>
                    <a:bodyPr/>
                    <a:lstStyle/>
                    <a:p>
                      <a:pPr algn="l" fontAlgn="ctr"/>
                      <a:r>
                        <a:rPr lang="ja-JP" altLang="en-US" sz="1050" u="none" strike="noStrike" dirty="0">
                          <a:effectLst/>
                        </a:rPr>
                        <a:t>呼吸ケア（喀痰吸引のみの場合を除く）</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なし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あり</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2110683647"/>
                  </a:ext>
                </a:extLst>
              </a:tr>
              <a:tr h="197437">
                <a:tc>
                  <a:txBody>
                    <a:bodyPr/>
                    <a:lstStyle/>
                    <a:p>
                      <a:pPr algn="ctr" fontAlgn="ctr"/>
                      <a:r>
                        <a:rPr kumimoji="1" lang="en-US" altLang="ja-JP" sz="1200" u="none" strike="noStrike" kern="1200" dirty="0">
                          <a:solidFill>
                            <a:schemeClr val="dk1"/>
                          </a:solidFill>
                          <a:effectLst/>
                        </a:rPr>
                        <a:t>3</a:t>
                      </a:r>
                      <a:endParaRPr kumimoji="1" lang="en-US" altLang="ja-JP" sz="1200" u="none" strike="noStrike" kern="1200" dirty="0">
                        <a:solidFill>
                          <a:schemeClr val="dk1"/>
                        </a:solidFill>
                        <a:effectLst/>
                        <a:latin typeface="+mn-ea"/>
                        <a:ea typeface="+mn-ea"/>
                        <a:cs typeface="+mn-cs"/>
                      </a:endParaRPr>
                    </a:p>
                  </a:txBody>
                  <a:tcPr marL="9525" marR="9525" marT="9525" marB="0" anchor="ctr"/>
                </a:tc>
                <a:tc>
                  <a:txBody>
                    <a:bodyPr/>
                    <a:lstStyle/>
                    <a:p>
                      <a:pPr algn="l" fontAlgn="ctr"/>
                      <a:r>
                        <a:rPr lang="ja-JP" altLang="en-US" sz="1050" u="none" strike="noStrike" dirty="0">
                          <a:effectLst/>
                        </a:rPr>
                        <a:t>点滴ライン同時３本以上の管理</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なし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あり</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723585204"/>
                  </a:ext>
                </a:extLst>
              </a:tr>
              <a:tr h="197437">
                <a:tc>
                  <a:txBody>
                    <a:bodyPr/>
                    <a:lstStyle/>
                    <a:p>
                      <a:pPr algn="ctr" fontAlgn="ctr"/>
                      <a:r>
                        <a:rPr kumimoji="1" lang="en-US" altLang="ja-JP" sz="1200" u="none" strike="noStrike" kern="1200" dirty="0">
                          <a:solidFill>
                            <a:schemeClr val="dk1"/>
                          </a:solidFill>
                          <a:effectLst/>
                        </a:rPr>
                        <a:t>4</a:t>
                      </a:r>
                      <a:endParaRPr kumimoji="1" lang="en-US" altLang="ja-JP" sz="1200" u="none" strike="noStrike" kern="1200" dirty="0">
                        <a:solidFill>
                          <a:schemeClr val="dk1"/>
                        </a:solidFill>
                        <a:effectLst/>
                        <a:latin typeface="+mn-ea"/>
                        <a:ea typeface="+mn-ea"/>
                        <a:cs typeface="+mn-cs"/>
                      </a:endParaRPr>
                    </a:p>
                  </a:txBody>
                  <a:tcPr marL="9525" marR="9525" marT="9525" marB="0" anchor="ctr"/>
                </a:tc>
                <a:tc>
                  <a:txBody>
                    <a:bodyPr/>
                    <a:lstStyle/>
                    <a:p>
                      <a:pPr algn="l" fontAlgn="ctr"/>
                      <a:r>
                        <a:rPr lang="ja-JP" altLang="en-US" sz="1050" u="none" strike="noStrike" dirty="0">
                          <a:effectLst/>
                        </a:rPr>
                        <a:t>心電図モニターの管理</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なし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あり</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2649102299"/>
                  </a:ext>
                </a:extLst>
              </a:tr>
              <a:tr h="197437">
                <a:tc>
                  <a:txBody>
                    <a:bodyPr/>
                    <a:lstStyle/>
                    <a:p>
                      <a:pPr algn="ctr" fontAlgn="ctr"/>
                      <a:r>
                        <a:rPr kumimoji="1" lang="en-US" altLang="ja-JP" sz="1200" u="none" strike="noStrike" kern="1200" dirty="0">
                          <a:solidFill>
                            <a:schemeClr val="dk1"/>
                          </a:solidFill>
                          <a:effectLst/>
                        </a:rPr>
                        <a:t>5</a:t>
                      </a:r>
                      <a:endParaRPr kumimoji="1" lang="en-US" altLang="ja-JP" sz="1200" u="none" strike="noStrike" kern="1200" dirty="0">
                        <a:solidFill>
                          <a:schemeClr val="dk1"/>
                        </a:solidFill>
                        <a:effectLst/>
                        <a:latin typeface="+mn-ea"/>
                        <a:ea typeface="+mn-ea"/>
                        <a:cs typeface="+mn-cs"/>
                      </a:endParaRPr>
                    </a:p>
                  </a:txBody>
                  <a:tcPr marL="9525" marR="9525" marT="9525" marB="0" anchor="ctr"/>
                </a:tc>
                <a:tc>
                  <a:txBody>
                    <a:bodyPr/>
                    <a:lstStyle/>
                    <a:p>
                      <a:pPr algn="l" fontAlgn="ctr"/>
                      <a:r>
                        <a:rPr lang="ja-JP" altLang="en-US" sz="1050" u="none" strike="noStrike" dirty="0">
                          <a:effectLst/>
                        </a:rPr>
                        <a:t>シリンジポンプの管理</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なし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あり</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1494470298"/>
                  </a:ext>
                </a:extLst>
              </a:tr>
              <a:tr h="197437">
                <a:tc>
                  <a:txBody>
                    <a:bodyPr/>
                    <a:lstStyle/>
                    <a:p>
                      <a:pPr algn="ctr" fontAlgn="ctr"/>
                      <a:r>
                        <a:rPr kumimoji="1" lang="en-US" altLang="ja-JP" sz="1200" u="none" strike="noStrike" kern="1200" dirty="0">
                          <a:solidFill>
                            <a:schemeClr val="dk1"/>
                          </a:solidFill>
                          <a:effectLst/>
                        </a:rPr>
                        <a:t>6</a:t>
                      </a:r>
                      <a:endParaRPr kumimoji="1" lang="en-US" altLang="ja-JP" sz="1200" u="none" strike="noStrike" kern="1200" dirty="0">
                        <a:solidFill>
                          <a:schemeClr val="dk1"/>
                        </a:solidFill>
                        <a:effectLst/>
                        <a:latin typeface="+mn-ea"/>
                        <a:ea typeface="+mn-ea"/>
                        <a:cs typeface="+mn-cs"/>
                      </a:endParaRPr>
                    </a:p>
                  </a:txBody>
                  <a:tcPr marL="9525" marR="9525" marT="9525" marB="0" anchor="ctr"/>
                </a:tc>
                <a:tc>
                  <a:txBody>
                    <a:bodyPr/>
                    <a:lstStyle/>
                    <a:p>
                      <a:pPr algn="l" fontAlgn="ctr"/>
                      <a:r>
                        <a:rPr lang="ja-JP" altLang="en-US" sz="1050" u="none" strike="noStrike" dirty="0">
                          <a:effectLst/>
                        </a:rPr>
                        <a:t>輸血や血液製剤の管理</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なし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あり</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4184411828"/>
                  </a:ext>
                </a:extLst>
              </a:tr>
              <a:tr h="1918197">
                <a:tc>
                  <a:txBody>
                    <a:bodyPr/>
                    <a:lstStyle/>
                    <a:p>
                      <a:pPr algn="ctr" fontAlgn="ctr"/>
                      <a:r>
                        <a:rPr kumimoji="1" lang="en-US" altLang="ja-JP" sz="1200" u="none" strike="noStrike" kern="1200" dirty="0">
                          <a:solidFill>
                            <a:schemeClr val="dk1"/>
                          </a:solidFill>
                          <a:effectLst/>
                        </a:rPr>
                        <a:t>7</a:t>
                      </a:r>
                      <a:endParaRPr kumimoji="1" lang="en-US" altLang="ja-JP" sz="1200" u="none" strike="noStrike" kern="1200" dirty="0">
                        <a:solidFill>
                          <a:schemeClr val="dk1"/>
                        </a:solidFill>
                        <a:effectLst/>
                        <a:latin typeface="+mn-ea"/>
                        <a:ea typeface="+mn-ea"/>
                        <a:cs typeface="+mn-cs"/>
                      </a:endParaRPr>
                    </a:p>
                  </a:txBody>
                  <a:tcPr marL="9525" marR="9525" marT="9525" marB="0" anchor="ctr"/>
                </a:tc>
                <a:tc>
                  <a:txBody>
                    <a:bodyPr/>
                    <a:lstStyle/>
                    <a:p>
                      <a:pPr algn="l" fontAlgn="ctr"/>
                      <a:r>
                        <a:rPr lang="ja-JP" altLang="en-US" sz="1050" u="none" strike="noStrike" dirty="0">
                          <a:effectLst/>
                        </a:rPr>
                        <a:t>専門的な治療・処置</a:t>
                      </a:r>
                      <a:br>
                        <a:rPr lang="ja-JP" altLang="en-US" sz="1050" u="none" strike="noStrike" dirty="0">
                          <a:effectLst/>
                        </a:rPr>
                      </a:br>
                      <a:r>
                        <a:rPr lang="ja-JP" altLang="en-US" sz="1050" u="none" strike="noStrike" dirty="0">
                          <a:effectLst/>
                        </a:rPr>
                        <a:t>（① 抗悪性腫瘍剤の使用（注射剤のみ）、</a:t>
                      </a:r>
                      <a:br>
                        <a:rPr lang="ja-JP" altLang="en-US" sz="1050" u="none" strike="noStrike" dirty="0">
                          <a:effectLst/>
                        </a:rPr>
                      </a:br>
                      <a:r>
                        <a:rPr lang="ja-JP" altLang="en-US" sz="1050" u="none" strike="noStrike" dirty="0">
                          <a:effectLst/>
                        </a:rPr>
                        <a:t>　② 抗悪性腫瘍剤の内服の管理、</a:t>
                      </a:r>
                      <a:br>
                        <a:rPr lang="ja-JP" altLang="en-US" sz="1050" u="none" strike="noStrike" dirty="0">
                          <a:effectLst/>
                        </a:rPr>
                      </a:br>
                      <a:r>
                        <a:rPr lang="ja-JP" altLang="en-US" sz="1050" u="none" strike="noStrike" dirty="0">
                          <a:effectLst/>
                        </a:rPr>
                        <a:t>　③ 麻薬の使用（注射剤のみ）、</a:t>
                      </a:r>
                      <a:br>
                        <a:rPr lang="ja-JP" altLang="en-US" sz="1050" u="none" strike="noStrike" dirty="0">
                          <a:effectLst/>
                        </a:rPr>
                      </a:br>
                      <a:r>
                        <a:rPr lang="ja-JP" altLang="en-US" sz="1050" u="none" strike="noStrike" dirty="0">
                          <a:effectLst/>
                        </a:rPr>
                        <a:t>　④ 麻薬の内服、貼付、坐剤の管理、</a:t>
                      </a:r>
                      <a:br>
                        <a:rPr lang="ja-JP" altLang="en-US" sz="1050" u="none" strike="noStrike" dirty="0">
                          <a:effectLst/>
                        </a:rPr>
                      </a:br>
                      <a:r>
                        <a:rPr lang="ja-JP" altLang="en-US" sz="1050" u="none" strike="noStrike" dirty="0">
                          <a:effectLst/>
                        </a:rPr>
                        <a:t>　⑤ 放射線治療、</a:t>
                      </a:r>
                      <a:endParaRPr lang="en-US" altLang="ja-JP" sz="1050" u="none" strike="noStrike" dirty="0">
                        <a:effectLst/>
                      </a:endParaRPr>
                    </a:p>
                    <a:p>
                      <a:pPr algn="l" fontAlgn="ctr"/>
                      <a:r>
                        <a:rPr lang="ja-JP" altLang="en-US" sz="1050" u="none" strike="noStrike" dirty="0">
                          <a:effectLst/>
                        </a:rPr>
                        <a:t>　⑥ 免疫抑制剤の管理（注射剤のみ）、</a:t>
                      </a:r>
                      <a:br>
                        <a:rPr lang="ja-JP" altLang="en-US" sz="1050" u="none" strike="noStrike" dirty="0">
                          <a:effectLst/>
                        </a:rPr>
                      </a:br>
                      <a:r>
                        <a:rPr lang="ja-JP" altLang="en-US" sz="1050" u="none" strike="noStrike" dirty="0">
                          <a:effectLst/>
                        </a:rPr>
                        <a:t>　⑦ 昇圧剤の使用（注射剤のみ）、</a:t>
                      </a:r>
                      <a:br>
                        <a:rPr lang="ja-JP" altLang="en-US" sz="1050" u="none" strike="noStrike" dirty="0">
                          <a:effectLst/>
                        </a:rPr>
                      </a:br>
                      <a:r>
                        <a:rPr lang="ja-JP" altLang="en-US" sz="1050" u="none" strike="noStrike" dirty="0">
                          <a:effectLst/>
                        </a:rPr>
                        <a:t>　⑧ 抗不整脈剤の使用（注射剤のみ）、</a:t>
                      </a:r>
                      <a:br>
                        <a:rPr lang="ja-JP" altLang="en-US" sz="1050" u="none" strike="noStrike" dirty="0">
                          <a:effectLst/>
                        </a:rPr>
                      </a:br>
                      <a:r>
                        <a:rPr lang="ja-JP" altLang="en-US" sz="1050" u="none" strike="noStrike" dirty="0">
                          <a:effectLst/>
                        </a:rPr>
                        <a:t>　⑨ 抗血栓塞栓薬の持続点滴の使用、</a:t>
                      </a:r>
                      <a:br>
                        <a:rPr lang="ja-JP" altLang="en-US" sz="1050" u="none" strike="noStrike" dirty="0">
                          <a:effectLst/>
                        </a:rPr>
                      </a:br>
                      <a:r>
                        <a:rPr lang="ja-JP" altLang="en-US" sz="1050" u="none" strike="noStrike" dirty="0">
                          <a:effectLst/>
                        </a:rPr>
                        <a:t>　⑩ ドレナージの管理、</a:t>
                      </a:r>
                      <a:endParaRPr lang="en-US" altLang="ja-JP" sz="1050" u="none" strike="noStrike" dirty="0">
                        <a:effectLst/>
                      </a:endParaRPr>
                    </a:p>
                    <a:p>
                      <a:pPr algn="l" fontAlgn="ctr"/>
                      <a:r>
                        <a:rPr lang="ja-JP" altLang="en-US" sz="1050" u="none" strike="noStrike" dirty="0">
                          <a:effectLst/>
                        </a:rPr>
                        <a:t>　⑪ 無菌治療室での治療 　　　　　　　　　　　　　　　　　                       　　　　</a:t>
                      </a:r>
                      <a:endParaRPr lang="ja-JP" altLang="en-US" sz="1050" b="0" i="0" u="none" strike="noStrike" dirty="0">
                        <a:solidFill>
                          <a:schemeClr val="tx1"/>
                        </a:solidFill>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なし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　</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あり</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3235368482"/>
                  </a:ext>
                </a:extLst>
              </a:tr>
              <a:tr h="486650">
                <a:tc>
                  <a:txBody>
                    <a:bodyPr/>
                    <a:lstStyle/>
                    <a:p>
                      <a:pPr algn="ctr" fontAlgn="ctr"/>
                      <a:r>
                        <a:rPr kumimoji="1" lang="en-US" altLang="ja-JP" sz="1200" u="none" strike="noStrike" kern="1200" dirty="0">
                          <a:solidFill>
                            <a:schemeClr val="dk1"/>
                          </a:solidFill>
                          <a:effectLst/>
                        </a:rPr>
                        <a:t>8</a:t>
                      </a:r>
                      <a:endParaRPr kumimoji="1" lang="en-US" altLang="ja-JP" sz="1200" u="none" strike="noStrike" kern="1200" dirty="0">
                        <a:solidFill>
                          <a:schemeClr val="dk1"/>
                        </a:solidFill>
                        <a:effectLst/>
                        <a:latin typeface="+mn-ea"/>
                        <a:ea typeface="+mn-ea"/>
                        <a:cs typeface="+mn-cs"/>
                      </a:endParaRPr>
                    </a:p>
                  </a:txBody>
                  <a:tcPr marL="9525" marR="9525" marT="9525" marB="0" anchor="ctr"/>
                </a:tc>
                <a:tc>
                  <a:txBody>
                    <a:bodyPr/>
                    <a:lstStyle/>
                    <a:p>
                      <a:pPr algn="l" fontAlgn="ctr"/>
                      <a:r>
                        <a:rPr lang="en-US" altLang="ja-JP" sz="1050" u="none" strike="noStrike" dirty="0">
                          <a:solidFill>
                            <a:schemeClr val="tx1"/>
                          </a:solidFill>
                          <a:effectLst/>
                        </a:rPr>
                        <a:t>Ⅰ</a:t>
                      </a:r>
                      <a:r>
                        <a:rPr lang="ja-JP" altLang="en-US" sz="1050" u="none" strike="noStrike" dirty="0">
                          <a:solidFill>
                            <a:schemeClr val="tx1"/>
                          </a:solidFill>
                          <a:effectLst/>
                        </a:rPr>
                        <a:t>：救急搬送後の入院（５日間）</a:t>
                      </a:r>
                      <a:endParaRPr lang="en-US" altLang="ja-JP" sz="1050" u="none" strike="noStrike" dirty="0">
                        <a:solidFill>
                          <a:schemeClr val="tx1"/>
                        </a:solidFill>
                        <a:effectLst/>
                      </a:endParaRPr>
                    </a:p>
                    <a:p>
                      <a:pPr algn="l" fontAlgn="ctr"/>
                      <a:r>
                        <a:rPr lang="en-US" altLang="ja-JP" sz="1050" b="0" u="none" strike="noStrike" dirty="0">
                          <a:solidFill>
                            <a:schemeClr val="tx1"/>
                          </a:solidFill>
                          <a:effectLst/>
                        </a:rPr>
                        <a:t>Ⅱ</a:t>
                      </a:r>
                      <a:r>
                        <a:rPr lang="ja-JP" altLang="en-US" sz="1050" b="0" u="none" strike="noStrike" dirty="0">
                          <a:solidFill>
                            <a:schemeClr val="tx1"/>
                          </a:solidFill>
                          <a:effectLst/>
                        </a:rPr>
                        <a:t>：緊急に入院を必要とする状態</a:t>
                      </a:r>
                      <a:endParaRPr lang="en-US" altLang="ja-JP" sz="1050" b="0" u="none" strike="noStrike" dirty="0">
                        <a:solidFill>
                          <a:schemeClr val="tx1"/>
                        </a:solidFill>
                        <a:effectLst/>
                      </a:endParaRPr>
                    </a:p>
                    <a:p>
                      <a:pPr algn="l" fontAlgn="ctr"/>
                      <a:r>
                        <a:rPr lang="ja-JP" altLang="en-US" sz="1050" b="0" u="none" strike="noStrike" dirty="0">
                          <a:solidFill>
                            <a:schemeClr val="tx1"/>
                          </a:solidFill>
                          <a:effectLst/>
                        </a:rPr>
                        <a:t>　（５日間）</a:t>
                      </a:r>
                      <a:endParaRPr lang="ja-JP" altLang="en-US" sz="1050" b="0" i="0" u="none" strike="noStrike" dirty="0">
                        <a:solidFill>
                          <a:schemeClr val="tx1"/>
                        </a:solidFill>
                        <a:effectLst/>
                        <a:latin typeface="+mn-ea"/>
                        <a:ea typeface="+mn-ea"/>
                      </a:endParaRPr>
                    </a:p>
                  </a:txBody>
                  <a:tcPr marL="9525" marR="9525" marT="9525" marB="0" anchor="ctr"/>
                </a:tc>
                <a:tc>
                  <a:txBody>
                    <a:bodyPr/>
                    <a:lstStyle/>
                    <a:p>
                      <a:pPr algn="ctr" fontAlgn="ctr"/>
                      <a:r>
                        <a:rPr lang="ja-JP" altLang="en-US" sz="1050" u="none" strike="noStrike" dirty="0">
                          <a:effectLst/>
                        </a:rPr>
                        <a:t>なし</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　</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あり</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2212581759"/>
                  </a:ext>
                </a:extLst>
              </a:tr>
            </a:tbl>
          </a:graphicData>
        </a:graphic>
      </p:graphicFrame>
      <p:graphicFrame>
        <p:nvGraphicFramePr>
          <p:cNvPr id="20" name="表 19"/>
          <p:cNvGraphicFramePr>
            <a:graphicFrameLocks noGrp="1"/>
          </p:cNvGraphicFramePr>
          <p:nvPr>
            <p:extLst>
              <p:ext uri="{D42A27DB-BD31-4B8C-83A1-F6EECF244321}">
                <p14:modId xmlns:p14="http://schemas.microsoft.com/office/powerpoint/2010/main" val="465031853"/>
              </p:ext>
            </p:extLst>
          </p:nvPr>
        </p:nvGraphicFramePr>
        <p:xfrm>
          <a:off x="5332103" y="2753800"/>
          <a:ext cx="4123432" cy="3881140"/>
        </p:xfrm>
        <a:graphic>
          <a:graphicData uri="http://schemas.openxmlformats.org/drawingml/2006/table">
            <a:tbl>
              <a:tblPr firstRow="1" bandRow="1">
                <a:tableStyleId>{93296810-A885-4BE3-A3E7-6D5BEEA58F35}</a:tableStyleId>
              </a:tblPr>
              <a:tblGrid>
                <a:gridCol w="224002">
                  <a:extLst>
                    <a:ext uri="{9D8B030D-6E8A-4147-A177-3AD203B41FA5}">
                      <a16:colId xmlns:a16="http://schemas.microsoft.com/office/drawing/2014/main" val="1372233736"/>
                    </a:ext>
                  </a:extLst>
                </a:gridCol>
                <a:gridCol w="2635200">
                  <a:extLst>
                    <a:ext uri="{9D8B030D-6E8A-4147-A177-3AD203B41FA5}">
                      <a16:colId xmlns:a16="http://schemas.microsoft.com/office/drawing/2014/main" val="906988455"/>
                    </a:ext>
                  </a:extLst>
                </a:gridCol>
                <a:gridCol w="421410">
                  <a:extLst>
                    <a:ext uri="{9D8B030D-6E8A-4147-A177-3AD203B41FA5}">
                      <a16:colId xmlns:a16="http://schemas.microsoft.com/office/drawing/2014/main" val="1287047164"/>
                    </a:ext>
                  </a:extLst>
                </a:gridCol>
                <a:gridCol w="421410">
                  <a:extLst>
                    <a:ext uri="{9D8B030D-6E8A-4147-A177-3AD203B41FA5}">
                      <a16:colId xmlns:a16="http://schemas.microsoft.com/office/drawing/2014/main" val="3422671342"/>
                    </a:ext>
                  </a:extLst>
                </a:gridCol>
                <a:gridCol w="421410">
                  <a:extLst>
                    <a:ext uri="{9D8B030D-6E8A-4147-A177-3AD203B41FA5}">
                      <a16:colId xmlns:a16="http://schemas.microsoft.com/office/drawing/2014/main" val="659477300"/>
                    </a:ext>
                  </a:extLst>
                </a:gridCol>
              </a:tblGrid>
              <a:tr h="194441">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sz="1200" u="none" strike="noStrike" dirty="0">
                          <a:solidFill>
                            <a:schemeClr val="bg1"/>
                          </a:solidFill>
                          <a:effectLst/>
                        </a:rPr>
                        <a:t>Ａ　</a:t>
                      </a:r>
                      <a:endParaRPr lang="en-US" sz="1200" b="1" i="0" u="none" strike="noStrike" dirty="0">
                        <a:solidFill>
                          <a:schemeClr val="bg1"/>
                        </a:solidFill>
                        <a:effectLst/>
                        <a:latin typeface="+mj-ea"/>
                        <a:ea typeface="+mj-ea"/>
                      </a:endParaRPr>
                    </a:p>
                  </a:txBody>
                  <a:tcPr marL="9525" marR="9525" marT="9525" marB="0" anchor="ctr"/>
                </a:tc>
                <a:tc>
                  <a:txBody>
                    <a:bodyPr/>
                    <a:lstStyle/>
                    <a:p>
                      <a:pPr algn="l" fontAlgn="ctr"/>
                      <a:r>
                        <a:rPr lang="ja-JP" altLang="en-US" sz="1050" u="none" strike="noStrike" dirty="0">
                          <a:effectLst/>
                        </a:rPr>
                        <a:t>モニタリング及び処置等</a:t>
                      </a:r>
                      <a:endParaRPr lang="ja-JP" altLang="en-US" sz="1050" b="0"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０点</a:t>
                      </a:r>
                      <a:endParaRPr lang="ja-JP" altLang="en-US" sz="1050" b="0"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１点</a:t>
                      </a:r>
                      <a:endParaRPr lang="ja-JP" altLang="en-US" sz="1050" b="0"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２点</a:t>
                      </a:r>
                      <a:endParaRPr lang="ja-JP" altLang="en-US" sz="1050" b="0"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2513625382"/>
                  </a:ext>
                </a:extLst>
              </a:tr>
              <a:tr h="488025">
                <a:tc>
                  <a:txBody>
                    <a:bodyPr/>
                    <a:lstStyle/>
                    <a:p>
                      <a:pPr algn="ctr" fontAlgn="ctr"/>
                      <a:r>
                        <a:rPr kumimoji="1" lang="en-US" altLang="ja-JP" sz="1200" u="none" strike="noStrike" kern="1200" dirty="0">
                          <a:solidFill>
                            <a:schemeClr val="dk1"/>
                          </a:solidFill>
                          <a:effectLst/>
                        </a:rPr>
                        <a:t>1</a:t>
                      </a:r>
                      <a:endParaRPr kumimoji="1" lang="en-US" altLang="ja-JP" sz="1200" u="none" strike="noStrike" kern="1200" dirty="0">
                        <a:solidFill>
                          <a:schemeClr val="dk1"/>
                        </a:solidFill>
                        <a:effectLst/>
                        <a:latin typeface="+mn-ea"/>
                        <a:ea typeface="+mn-ea"/>
                        <a:cs typeface="+mn-cs"/>
                      </a:endParaRPr>
                    </a:p>
                  </a:txBody>
                  <a:tcPr marL="9525" marR="9525" marT="9525" marB="0" anchor="ctr"/>
                </a:tc>
                <a:tc>
                  <a:txBody>
                    <a:bodyPr/>
                    <a:lstStyle/>
                    <a:p>
                      <a:pPr algn="l" fontAlgn="ctr"/>
                      <a:r>
                        <a:rPr lang="ja-JP" altLang="en-US" sz="1050" u="none" strike="noStrike" dirty="0">
                          <a:effectLst/>
                        </a:rPr>
                        <a:t>創傷処置</a:t>
                      </a:r>
                      <a:br>
                        <a:rPr lang="ja-JP" altLang="en-US" sz="1050" u="none" strike="noStrike" dirty="0">
                          <a:effectLst/>
                        </a:rPr>
                      </a:br>
                      <a:r>
                        <a:rPr lang="ja-JP" altLang="en-US" sz="1050" u="none" strike="noStrike" dirty="0">
                          <a:effectLst/>
                        </a:rPr>
                        <a:t>（①創傷の処置（褥瘡の処置を除く）、②褥瘡の処置）</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なし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あり</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　</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1125178925"/>
                  </a:ext>
                </a:extLst>
              </a:tr>
              <a:tr h="194441">
                <a:tc>
                  <a:txBody>
                    <a:bodyPr/>
                    <a:lstStyle/>
                    <a:p>
                      <a:pPr algn="ctr" fontAlgn="ctr"/>
                      <a:r>
                        <a:rPr kumimoji="1" lang="en-US" altLang="ja-JP" sz="1200" u="none" strike="noStrike" kern="1200" dirty="0">
                          <a:solidFill>
                            <a:schemeClr val="dk1"/>
                          </a:solidFill>
                          <a:effectLst/>
                        </a:rPr>
                        <a:t>2</a:t>
                      </a:r>
                      <a:endParaRPr kumimoji="1" lang="en-US" altLang="ja-JP" sz="1200" u="none" strike="noStrike" kern="1200" dirty="0">
                        <a:solidFill>
                          <a:schemeClr val="dk1"/>
                        </a:solidFill>
                        <a:effectLst/>
                        <a:latin typeface="+mn-ea"/>
                        <a:ea typeface="+mn-ea"/>
                        <a:cs typeface="+mn-cs"/>
                      </a:endParaRPr>
                    </a:p>
                  </a:txBody>
                  <a:tcPr marL="9525" marR="9525" marT="9525" marB="0" anchor="ctr"/>
                </a:tc>
                <a:tc>
                  <a:txBody>
                    <a:bodyPr/>
                    <a:lstStyle/>
                    <a:p>
                      <a:pPr algn="l" fontAlgn="ctr"/>
                      <a:r>
                        <a:rPr lang="ja-JP" altLang="en-US" sz="1050" u="none" strike="noStrike" dirty="0">
                          <a:effectLst/>
                        </a:rPr>
                        <a:t>呼吸ケア（喀痰吸引のみの場合を除く）</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なし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あり</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2110683647"/>
                  </a:ext>
                </a:extLst>
              </a:tr>
              <a:tr h="194441">
                <a:tc>
                  <a:txBody>
                    <a:bodyPr/>
                    <a:lstStyle/>
                    <a:p>
                      <a:pPr algn="ctr" fontAlgn="ctr"/>
                      <a:r>
                        <a:rPr kumimoji="1" lang="en-US" altLang="ja-JP" sz="1200" b="1" u="sng" strike="noStrike" kern="1200" dirty="0">
                          <a:solidFill>
                            <a:srgbClr val="0070C0"/>
                          </a:solidFill>
                          <a:effectLst/>
                        </a:rPr>
                        <a:t>3</a:t>
                      </a:r>
                      <a:endParaRPr kumimoji="1" lang="en-US" altLang="ja-JP" sz="1200" b="1" u="sng" strike="noStrike" kern="1200" dirty="0">
                        <a:solidFill>
                          <a:srgbClr val="0070C0"/>
                        </a:solidFill>
                        <a:effectLst/>
                        <a:latin typeface="+mn-ea"/>
                        <a:ea typeface="+mn-ea"/>
                        <a:cs typeface="+mn-cs"/>
                      </a:endParaRPr>
                    </a:p>
                  </a:txBody>
                  <a:tcPr marL="9525" marR="9525" marT="9525" marB="0" anchor="ctr"/>
                </a:tc>
                <a:tc>
                  <a:txBody>
                    <a:bodyPr/>
                    <a:lstStyle/>
                    <a:p>
                      <a:pPr algn="l" fontAlgn="ctr"/>
                      <a:r>
                        <a:rPr lang="ja-JP" altLang="en-US" sz="1050" b="1" u="sng" strike="noStrike" dirty="0">
                          <a:solidFill>
                            <a:srgbClr val="0070C0"/>
                          </a:solidFill>
                          <a:effectLst/>
                        </a:rPr>
                        <a:t>注射薬剤３種類</a:t>
                      </a:r>
                      <a:r>
                        <a:rPr lang="ja-JP" altLang="en-US" sz="1050" b="1" u="none" strike="noStrike" dirty="0">
                          <a:solidFill>
                            <a:srgbClr val="0070C0"/>
                          </a:solidFill>
                          <a:effectLst/>
                        </a:rPr>
                        <a:t>以上の管理</a:t>
                      </a:r>
                      <a:endParaRPr lang="ja-JP" altLang="en-US" sz="1050" b="1" i="0" u="none" strike="noStrike" dirty="0">
                        <a:solidFill>
                          <a:srgbClr val="0070C0"/>
                        </a:solidFill>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なし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あり</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723585204"/>
                  </a:ext>
                </a:extLst>
              </a:tr>
              <a:tr h="194441">
                <a:tc>
                  <a:txBody>
                    <a:bodyPr/>
                    <a:lstStyle/>
                    <a:p>
                      <a:pPr algn="ctr" fontAlgn="ctr"/>
                      <a:r>
                        <a:rPr kumimoji="1" lang="ja-JP" altLang="en-US" sz="1200" b="1" u="sng" strike="noStrike" kern="1200" dirty="0">
                          <a:solidFill>
                            <a:srgbClr val="0070C0"/>
                          </a:solidFill>
                          <a:effectLst/>
                        </a:rPr>
                        <a:t>４</a:t>
                      </a:r>
                      <a:endParaRPr kumimoji="1" lang="en-US" altLang="ja-JP" sz="1200" b="1" u="sng" strike="noStrike" kern="1200" dirty="0">
                        <a:solidFill>
                          <a:srgbClr val="0070C0"/>
                        </a:solidFill>
                        <a:effectLst/>
                        <a:latin typeface="+mn-ea"/>
                        <a:ea typeface="+mn-ea"/>
                        <a:cs typeface="+mn-cs"/>
                      </a:endParaRPr>
                    </a:p>
                  </a:txBody>
                  <a:tcPr marL="9525" marR="9525" marT="9525" marB="0" anchor="ctr"/>
                </a:tc>
                <a:tc>
                  <a:txBody>
                    <a:bodyPr/>
                    <a:lstStyle/>
                    <a:p>
                      <a:pPr algn="l" fontAlgn="ctr"/>
                      <a:r>
                        <a:rPr lang="ja-JP" altLang="en-US" sz="1050" u="none" strike="noStrike" dirty="0">
                          <a:effectLst/>
                        </a:rPr>
                        <a:t>シリンジポンプの管理</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なし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あり</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1494470298"/>
                  </a:ext>
                </a:extLst>
              </a:tr>
              <a:tr h="194441">
                <a:tc>
                  <a:txBody>
                    <a:bodyPr/>
                    <a:lstStyle/>
                    <a:p>
                      <a:pPr algn="ctr" fontAlgn="ctr"/>
                      <a:r>
                        <a:rPr kumimoji="1" lang="ja-JP" altLang="en-US" sz="1200" b="1" u="sng" strike="noStrike" kern="1200" dirty="0">
                          <a:solidFill>
                            <a:srgbClr val="0070C0"/>
                          </a:solidFill>
                          <a:effectLst/>
                        </a:rPr>
                        <a:t>５</a:t>
                      </a:r>
                      <a:endParaRPr kumimoji="1" lang="en-US" altLang="ja-JP" sz="1200" b="1" u="sng" strike="noStrike" kern="1200" dirty="0">
                        <a:solidFill>
                          <a:srgbClr val="0070C0"/>
                        </a:solidFill>
                        <a:effectLst/>
                        <a:latin typeface="+mn-ea"/>
                        <a:ea typeface="+mn-ea"/>
                        <a:cs typeface="+mn-cs"/>
                      </a:endParaRPr>
                    </a:p>
                  </a:txBody>
                  <a:tcPr marL="9525" marR="9525" marT="9525" marB="0" anchor="ctr"/>
                </a:tc>
                <a:tc>
                  <a:txBody>
                    <a:bodyPr/>
                    <a:lstStyle/>
                    <a:p>
                      <a:pPr algn="l" fontAlgn="ctr"/>
                      <a:r>
                        <a:rPr lang="ja-JP" altLang="en-US" sz="1050" u="none" strike="noStrike" dirty="0">
                          <a:effectLst/>
                        </a:rPr>
                        <a:t>輸血や血液製剤の管理</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なし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b="1" u="none" strike="noStrike" dirty="0">
                          <a:solidFill>
                            <a:srgbClr val="0070C0"/>
                          </a:solidFill>
                          <a:effectLst/>
                        </a:rPr>
                        <a:t>－</a:t>
                      </a:r>
                      <a:endParaRPr lang="ja-JP" altLang="en-US" sz="1050" b="1" i="0" u="none" strike="noStrike" dirty="0">
                        <a:solidFill>
                          <a:srgbClr val="0070C0"/>
                        </a:solidFill>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ja-JP" altLang="en-US" sz="1050" b="1" u="sng" strike="noStrike" dirty="0">
                          <a:solidFill>
                            <a:srgbClr val="0070C0"/>
                          </a:solidFill>
                          <a:effectLst/>
                        </a:rPr>
                        <a:t>あり</a:t>
                      </a:r>
                      <a:endParaRPr lang="ja-JP" altLang="en-US" sz="1050" b="1" i="0" u="sng" strike="noStrike" dirty="0">
                        <a:solidFill>
                          <a:srgbClr val="0070C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4184411828"/>
                  </a:ext>
                </a:extLst>
              </a:tr>
              <a:tr h="1923617">
                <a:tc>
                  <a:txBody>
                    <a:bodyPr/>
                    <a:lstStyle/>
                    <a:p>
                      <a:pPr algn="ctr" fontAlgn="ctr"/>
                      <a:r>
                        <a:rPr kumimoji="1" lang="ja-JP" altLang="en-US" sz="1200" b="1" u="sng" strike="noStrike" kern="1200" dirty="0">
                          <a:solidFill>
                            <a:srgbClr val="0070C0"/>
                          </a:solidFill>
                          <a:effectLst/>
                        </a:rPr>
                        <a:t>６</a:t>
                      </a:r>
                      <a:endParaRPr kumimoji="1" lang="en-US" altLang="ja-JP" sz="1200" b="1" u="sng" strike="noStrike" kern="1200" dirty="0">
                        <a:solidFill>
                          <a:srgbClr val="0070C0"/>
                        </a:solidFill>
                        <a:effectLst/>
                        <a:latin typeface="+mn-ea"/>
                        <a:ea typeface="+mn-ea"/>
                        <a:cs typeface="+mn-cs"/>
                      </a:endParaRPr>
                    </a:p>
                  </a:txBody>
                  <a:tcPr marL="9525" marR="9525" marT="9525" marB="0" anchor="ctr"/>
                </a:tc>
                <a:tc>
                  <a:txBody>
                    <a:bodyPr/>
                    <a:lstStyle/>
                    <a:p>
                      <a:pPr algn="l" fontAlgn="ctr"/>
                      <a:r>
                        <a:rPr lang="ja-JP" altLang="en-US" sz="1050" u="none" strike="noStrike" dirty="0">
                          <a:effectLst/>
                        </a:rPr>
                        <a:t>専門的な治療・処置</a:t>
                      </a:r>
                      <a:br>
                        <a:rPr lang="ja-JP" altLang="en-US" sz="1050" u="none" strike="noStrike" dirty="0">
                          <a:effectLst/>
                        </a:rPr>
                      </a:br>
                      <a:r>
                        <a:rPr lang="ja-JP" altLang="en-US" sz="1050" u="none" strike="noStrike" dirty="0">
                          <a:effectLst/>
                        </a:rPr>
                        <a:t>（① 抗悪性腫瘍剤の使用（注射剤のみ）、</a:t>
                      </a:r>
                      <a:br>
                        <a:rPr lang="ja-JP" altLang="en-US" sz="1050" u="none" strike="noStrike" dirty="0">
                          <a:effectLst/>
                        </a:rPr>
                      </a:br>
                      <a:r>
                        <a:rPr lang="ja-JP" altLang="en-US" sz="1050" u="none" strike="noStrike" dirty="0">
                          <a:effectLst/>
                        </a:rPr>
                        <a:t>　② 抗悪性腫瘍剤の内服の管理、</a:t>
                      </a:r>
                      <a:br>
                        <a:rPr lang="ja-JP" altLang="en-US" sz="1050" u="none" strike="noStrike" dirty="0">
                          <a:effectLst/>
                        </a:rPr>
                      </a:br>
                      <a:r>
                        <a:rPr lang="ja-JP" altLang="en-US" sz="1050" u="none" strike="noStrike" dirty="0">
                          <a:effectLst/>
                        </a:rPr>
                        <a:t>　③ 麻薬の使用（注射剤のみ）、</a:t>
                      </a:r>
                      <a:br>
                        <a:rPr lang="ja-JP" altLang="en-US" sz="1050" u="none" strike="noStrike" dirty="0">
                          <a:effectLst/>
                        </a:rPr>
                      </a:br>
                      <a:r>
                        <a:rPr lang="ja-JP" altLang="en-US" sz="1050" u="none" strike="noStrike" dirty="0">
                          <a:effectLst/>
                        </a:rPr>
                        <a:t>　④ 麻薬の内服、貼付、坐剤の管理、</a:t>
                      </a:r>
                      <a:br>
                        <a:rPr lang="ja-JP" altLang="en-US" sz="1050" u="none" strike="noStrike" dirty="0">
                          <a:effectLst/>
                        </a:rPr>
                      </a:br>
                      <a:r>
                        <a:rPr lang="ja-JP" altLang="en-US" sz="1050" u="none" strike="noStrike" dirty="0">
                          <a:effectLst/>
                        </a:rPr>
                        <a:t>　⑤ 放射線治療、</a:t>
                      </a:r>
                      <a:endParaRPr lang="en-US" altLang="ja-JP" sz="1050" u="none" strike="noStrike" dirty="0">
                        <a:effectLst/>
                      </a:endParaRPr>
                    </a:p>
                    <a:p>
                      <a:pPr algn="l" fontAlgn="ctr"/>
                      <a:r>
                        <a:rPr lang="ja-JP" altLang="en-US" sz="1050" u="none" strike="noStrike" dirty="0">
                          <a:effectLst/>
                        </a:rPr>
                        <a:t>　⑥ 免疫抑制剤の管理（注射剤のみ）、</a:t>
                      </a:r>
                      <a:br>
                        <a:rPr lang="ja-JP" altLang="en-US" sz="1050" u="none" strike="noStrike" dirty="0">
                          <a:effectLst/>
                        </a:rPr>
                      </a:br>
                      <a:r>
                        <a:rPr lang="ja-JP" altLang="en-US" sz="1050" u="none" strike="noStrike" dirty="0">
                          <a:effectLst/>
                        </a:rPr>
                        <a:t>　⑦ 昇圧剤の使用（注射剤のみ）、</a:t>
                      </a:r>
                      <a:br>
                        <a:rPr lang="ja-JP" altLang="en-US" sz="1050" u="none" strike="noStrike" dirty="0">
                          <a:effectLst/>
                        </a:rPr>
                      </a:br>
                      <a:r>
                        <a:rPr lang="ja-JP" altLang="en-US" sz="1050" u="none" strike="noStrike" dirty="0">
                          <a:effectLst/>
                        </a:rPr>
                        <a:t>　⑧ 抗不整脈剤の使用（注射剤のみ）、</a:t>
                      </a:r>
                      <a:br>
                        <a:rPr lang="ja-JP" altLang="en-US" sz="1050" u="none" strike="noStrike" dirty="0">
                          <a:effectLst/>
                        </a:rPr>
                      </a:br>
                      <a:r>
                        <a:rPr lang="ja-JP" altLang="en-US" sz="1050" u="none" strike="noStrike" dirty="0">
                          <a:effectLst/>
                        </a:rPr>
                        <a:t>　⑨ 抗血栓塞栓薬の持続点滴の使用、</a:t>
                      </a:r>
                      <a:br>
                        <a:rPr lang="ja-JP" altLang="en-US" sz="1050" u="none" strike="noStrike" dirty="0">
                          <a:effectLst/>
                        </a:rPr>
                      </a:br>
                      <a:r>
                        <a:rPr lang="ja-JP" altLang="en-US" sz="1050" u="none" strike="noStrike" dirty="0">
                          <a:effectLst/>
                        </a:rPr>
                        <a:t>　⑩ ドレナージの管理、</a:t>
                      </a:r>
                      <a:endParaRPr lang="en-US" altLang="ja-JP" sz="1050" u="none" strike="noStrike" dirty="0">
                        <a:effectLst/>
                      </a:endParaRPr>
                    </a:p>
                    <a:p>
                      <a:pPr algn="l" fontAlgn="ctr"/>
                      <a:r>
                        <a:rPr lang="ja-JP" altLang="en-US" sz="1050" u="none" strike="noStrike" dirty="0">
                          <a:effectLst/>
                        </a:rPr>
                        <a:t>　⑪ 無菌治療室での治療 　　　　　　　　　　　　　　　　　                       　　　　</a:t>
                      </a:r>
                      <a:endParaRPr lang="ja-JP" altLang="en-US" sz="1050" b="0" i="0" u="none" strike="noStrike" dirty="0">
                        <a:solidFill>
                          <a:schemeClr val="tx1"/>
                        </a:solidFill>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なし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　</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あり</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3235368482"/>
                  </a:ext>
                </a:extLst>
              </a:tr>
              <a:tr h="488025">
                <a:tc>
                  <a:txBody>
                    <a:bodyPr/>
                    <a:lstStyle/>
                    <a:p>
                      <a:pPr algn="ctr" fontAlgn="ctr"/>
                      <a:r>
                        <a:rPr kumimoji="1" lang="ja-JP" altLang="en-US" sz="1200" b="1" u="sng" strike="noStrike" kern="1200" dirty="0">
                          <a:solidFill>
                            <a:srgbClr val="0070C0"/>
                          </a:solidFill>
                          <a:effectLst/>
                        </a:rPr>
                        <a:t>７</a:t>
                      </a:r>
                      <a:endParaRPr kumimoji="1" lang="en-US" altLang="ja-JP" sz="1200" b="1" u="sng" strike="noStrike" kern="1200" dirty="0">
                        <a:solidFill>
                          <a:srgbClr val="0070C0"/>
                        </a:solidFill>
                        <a:effectLst/>
                        <a:latin typeface="+mn-ea"/>
                        <a:ea typeface="+mn-ea"/>
                        <a:cs typeface="+mn-cs"/>
                      </a:endParaRPr>
                    </a:p>
                  </a:txBody>
                  <a:tcPr marL="9525" marR="9525" marT="9525" marB="0" anchor="ctr"/>
                </a:tc>
                <a:tc>
                  <a:txBody>
                    <a:bodyPr/>
                    <a:lstStyle/>
                    <a:p>
                      <a:pPr algn="l" fontAlgn="ctr"/>
                      <a:r>
                        <a:rPr lang="en-US" altLang="ja-JP" sz="1050" u="none" strike="noStrike" dirty="0">
                          <a:solidFill>
                            <a:schemeClr val="tx1"/>
                          </a:solidFill>
                          <a:effectLst/>
                        </a:rPr>
                        <a:t>Ⅰ</a:t>
                      </a:r>
                      <a:r>
                        <a:rPr lang="ja-JP" altLang="en-US" sz="1050" u="none" strike="noStrike" dirty="0">
                          <a:solidFill>
                            <a:schemeClr val="tx1"/>
                          </a:solidFill>
                          <a:effectLst/>
                        </a:rPr>
                        <a:t>：救急搬送後の入院（５日間）</a:t>
                      </a:r>
                      <a:endParaRPr lang="en-US" altLang="ja-JP" sz="1050" u="none" strike="noStrike" dirty="0">
                        <a:solidFill>
                          <a:schemeClr val="tx1"/>
                        </a:solidFill>
                        <a:effectLst/>
                      </a:endParaRPr>
                    </a:p>
                    <a:p>
                      <a:pPr algn="l" fontAlgn="ctr"/>
                      <a:r>
                        <a:rPr lang="en-US" altLang="ja-JP" sz="1050" b="0" u="none" strike="noStrike" dirty="0">
                          <a:solidFill>
                            <a:schemeClr val="tx1"/>
                          </a:solidFill>
                          <a:effectLst/>
                        </a:rPr>
                        <a:t>Ⅱ</a:t>
                      </a:r>
                      <a:r>
                        <a:rPr lang="ja-JP" altLang="en-US" sz="1050" b="0" u="none" strike="noStrike" dirty="0">
                          <a:solidFill>
                            <a:schemeClr val="tx1"/>
                          </a:solidFill>
                          <a:effectLst/>
                        </a:rPr>
                        <a:t>：緊急に入院を必要とする状態</a:t>
                      </a:r>
                      <a:endParaRPr lang="en-US" altLang="ja-JP" sz="1050" b="0" u="none" strike="noStrike" dirty="0">
                        <a:solidFill>
                          <a:schemeClr val="tx1"/>
                        </a:solidFill>
                        <a:effectLst/>
                      </a:endParaRPr>
                    </a:p>
                    <a:p>
                      <a:pPr algn="l" fontAlgn="ctr"/>
                      <a:r>
                        <a:rPr lang="ja-JP" altLang="en-US" sz="1050" b="0" u="none" strike="noStrike" dirty="0">
                          <a:solidFill>
                            <a:schemeClr val="tx1"/>
                          </a:solidFill>
                          <a:effectLst/>
                        </a:rPr>
                        <a:t>　（５日間）</a:t>
                      </a:r>
                      <a:endParaRPr lang="ja-JP" altLang="en-US" sz="1050" b="0" i="0" u="none" strike="noStrike" dirty="0">
                        <a:solidFill>
                          <a:schemeClr val="tx1"/>
                        </a:solidFill>
                        <a:effectLst/>
                        <a:latin typeface="+mn-ea"/>
                        <a:ea typeface="+mn-ea"/>
                      </a:endParaRPr>
                    </a:p>
                  </a:txBody>
                  <a:tcPr marL="9525" marR="9525" marT="9525" marB="0" anchor="ctr"/>
                </a:tc>
                <a:tc>
                  <a:txBody>
                    <a:bodyPr/>
                    <a:lstStyle/>
                    <a:p>
                      <a:pPr algn="ctr" fontAlgn="ctr"/>
                      <a:r>
                        <a:rPr lang="ja-JP" altLang="en-US" sz="1050" u="none" strike="noStrike" dirty="0">
                          <a:effectLst/>
                        </a:rPr>
                        <a:t>なし</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　</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tc>
                <a:tc>
                  <a:txBody>
                    <a:bodyPr/>
                    <a:lstStyle/>
                    <a:p>
                      <a:pPr algn="ctr" fontAlgn="ctr"/>
                      <a:r>
                        <a:rPr lang="ja-JP" altLang="en-US" sz="1050" u="none" strike="noStrike" dirty="0">
                          <a:effectLst/>
                        </a:rPr>
                        <a:t>あり</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2212581759"/>
                  </a:ext>
                </a:extLst>
              </a:tr>
            </a:tbl>
          </a:graphicData>
        </a:graphic>
      </p:graphicFrame>
      <p:sp>
        <p:nvSpPr>
          <p:cNvPr id="3" name="正方形/長方形 2"/>
          <p:cNvSpPr/>
          <p:nvPr/>
        </p:nvSpPr>
        <p:spPr>
          <a:xfrm>
            <a:off x="346791" y="2293051"/>
            <a:ext cx="1261884"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一般病棟</a:t>
            </a:r>
            <a:r>
              <a:rPr kumimoji="1" lang="zh-TW"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用</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13" name="スライド番号プレースホルダー 2">
            <a:extLst>
              <a:ext uri="{FF2B5EF4-FFF2-40B4-BE49-F238E27FC236}">
                <a16:creationId xmlns:a16="http://schemas.microsoft.com/office/drawing/2014/main" id="{1EDBC6B4-5A0C-46DA-B472-3B60DC9C07AA}"/>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04066226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kumimoji="1" lang="ja-JP" altLang="en-US" dirty="0">
                <a:latin typeface="メイリオ" panose="020B0604030504040204" pitchFamily="50" charset="-128"/>
                <a:ea typeface="メイリオ" panose="020B0604030504040204" pitchFamily="50" charset="-128"/>
              </a:rPr>
              <a:t>重症度、医療・看護必要度の施設基準の見直し</a:t>
            </a:r>
          </a:p>
        </p:txBody>
      </p:sp>
      <p:sp>
        <p:nvSpPr>
          <p:cNvPr id="8" name="正方形/長方形 7"/>
          <p:cNvSpPr/>
          <p:nvPr/>
        </p:nvSpPr>
        <p:spPr>
          <a:xfrm>
            <a:off x="104503" y="831135"/>
            <a:ext cx="1412805" cy="161040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Ins="36000" rtlCol="0" anchor="t"/>
          <a:lstStyle/>
          <a:p>
            <a:pPr marL="182563" marR="0" lvl="0" indent="-18256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重症度、医療看護必要度の評価項目の見直しに伴い、施設基準を右のとおり見直す。</a:t>
            </a:r>
            <a:endPar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5" name="表 4"/>
          <p:cNvGraphicFramePr>
            <a:graphicFrameLocks noGrp="1"/>
          </p:cNvGraphicFramePr>
          <p:nvPr/>
        </p:nvGraphicFramePr>
        <p:xfrm>
          <a:off x="1615385" y="831135"/>
          <a:ext cx="3822259" cy="5312595"/>
        </p:xfrm>
        <a:graphic>
          <a:graphicData uri="http://schemas.openxmlformats.org/drawingml/2006/table">
            <a:tbl>
              <a:tblPr firstRow="1" bandRow="1">
                <a:tableStyleId>{5940675A-B579-460E-94D1-54222C63F5DA}</a:tableStyleId>
              </a:tblPr>
              <a:tblGrid>
                <a:gridCol w="2256978">
                  <a:extLst>
                    <a:ext uri="{9D8B030D-6E8A-4147-A177-3AD203B41FA5}">
                      <a16:colId xmlns:a16="http://schemas.microsoft.com/office/drawing/2014/main" val="2338475693"/>
                    </a:ext>
                  </a:extLst>
                </a:gridCol>
                <a:gridCol w="800100">
                  <a:extLst>
                    <a:ext uri="{9D8B030D-6E8A-4147-A177-3AD203B41FA5}">
                      <a16:colId xmlns:a16="http://schemas.microsoft.com/office/drawing/2014/main" val="440677298"/>
                    </a:ext>
                  </a:extLst>
                </a:gridCol>
                <a:gridCol w="765181">
                  <a:extLst>
                    <a:ext uri="{9D8B030D-6E8A-4147-A177-3AD203B41FA5}">
                      <a16:colId xmlns:a16="http://schemas.microsoft.com/office/drawing/2014/main" val="4027832240"/>
                    </a:ext>
                  </a:extLst>
                </a:gridCol>
              </a:tblGrid>
              <a:tr h="270382">
                <a:tc gridSpan="3">
                  <a:txBody>
                    <a:bodyPr/>
                    <a:lstStyle/>
                    <a:p>
                      <a:pPr algn="ctr"/>
                      <a:r>
                        <a:rPr kumimoji="1" lang="ja-JP" altLang="en-US" sz="1200" dirty="0"/>
                        <a:t>現行</a:t>
                      </a:r>
                      <a:r>
                        <a:rPr kumimoji="1" lang="en-US" altLang="ja-JP" sz="800" dirty="0"/>
                        <a:t>※</a:t>
                      </a:r>
                      <a:endParaRPr kumimoji="1" lang="ja-JP" altLang="en-US" sz="800" dirty="0">
                        <a:solidFill>
                          <a:schemeClr val="bg1"/>
                        </a:solidFill>
                        <a:latin typeface="+mn-ea"/>
                        <a:ea typeface="+mn-ea"/>
                      </a:endParaRPr>
                    </a:p>
                  </a:txBody>
                  <a:tcPr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CCE5FF"/>
                    </a:solidFill>
                  </a:tcPr>
                </a:tc>
                <a:tc hMerge="1">
                  <a:txBody>
                    <a:bodyPr/>
                    <a:lstStyle/>
                    <a:p>
                      <a:pPr algn="ctr"/>
                      <a:endParaRPr kumimoji="1" lang="ja-JP" altLang="en-US" sz="1200" dirty="0">
                        <a:solidFill>
                          <a:schemeClr val="bg1"/>
                        </a:solidFill>
                      </a:endParaRPr>
                    </a:p>
                  </a:txBody>
                  <a:tcPr>
                    <a:solidFill>
                      <a:srgbClr val="4F81BD"/>
                    </a:solidFill>
                  </a:tcPr>
                </a:tc>
                <a:tc hMerge="1">
                  <a:txBody>
                    <a:bodyPr/>
                    <a:lstStyle/>
                    <a:p>
                      <a:pPr algn="ctr"/>
                      <a:endParaRPr kumimoji="1" lang="ja-JP" altLang="en-US" sz="1200" dirty="0">
                        <a:solidFill>
                          <a:schemeClr val="bg1"/>
                        </a:solidFill>
                      </a:endParaRPr>
                    </a:p>
                  </a:txBody>
                  <a:tcPr>
                    <a:solidFill>
                      <a:srgbClr val="4F81BD"/>
                    </a:solidFill>
                  </a:tcPr>
                </a:tc>
                <a:extLst>
                  <a:ext uri="{0D108BD9-81ED-4DB2-BD59-A6C34878D82A}">
                    <a16:rowId xmlns:a16="http://schemas.microsoft.com/office/drawing/2014/main" val="2728074559"/>
                  </a:ext>
                </a:extLst>
              </a:tr>
              <a:tr h="247850">
                <a:tc>
                  <a:txBody>
                    <a:bodyPr/>
                    <a:lstStyle/>
                    <a:p>
                      <a:endParaRPr kumimoji="1" lang="ja-JP" altLang="en-US" sz="1050" dirty="0">
                        <a:latin typeface="+mn-ea"/>
                        <a:ea typeface="+mn-ea"/>
                      </a:endParaRPr>
                    </a:p>
                  </a:txBody>
                  <a:tcPr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CCE5FF"/>
                    </a:solidFill>
                  </a:tcPr>
                </a:tc>
                <a:tc>
                  <a:txBody>
                    <a:bodyPr/>
                    <a:lstStyle/>
                    <a:p>
                      <a:pPr algn="ctr">
                        <a:spcAft>
                          <a:spcPts val="0"/>
                        </a:spcAft>
                      </a:pPr>
                      <a:r>
                        <a:rPr lang="ja-JP" altLang="en-US" sz="1050" kern="100" dirty="0">
                          <a:effectLst/>
                        </a:rPr>
                        <a:t>必要度</a:t>
                      </a:r>
                      <a:r>
                        <a:rPr lang="en-US" altLang="ja-JP" sz="1050" kern="100" dirty="0">
                          <a:effectLst/>
                        </a:rPr>
                        <a:t>Ⅰ</a:t>
                      </a:r>
                      <a:endParaRPr lang="ja-JP" sz="1050" kern="100" dirty="0">
                        <a:effectLst/>
                        <a:latin typeface="+mn-ea"/>
                        <a:ea typeface="+mn-ea"/>
                        <a:cs typeface="Times New Roman" panose="02020603050405020304" pitchFamily="18" charset="0"/>
                      </a:endParaRPr>
                    </a:p>
                  </a:txBody>
                  <a:tcPr marL="68580" marR="68580" marT="0" marB="0"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CCE5FF"/>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50" kern="100" dirty="0">
                          <a:effectLst/>
                        </a:rPr>
                        <a:t>必要度</a:t>
                      </a:r>
                      <a:r>
                        <a:rPr kumimoji="1" lang="en-US" altLang="ja-JP" sz="1050" kern="100" dirty="0">
                          <a:effectLst/>
                        </a:rPr>
                        <a:t>Ⅱ</a:t>
                      </a:r>
                      <a:endParaRPr kumimoji="1" lang="ja-JP" altLang="ja-JP" sz="1050" kern="100" dirty="0">
                        <a:solidFill>
                          <a:schemeClr val="tx1"/>
                        </a:solidFill>
                        <a:effectLst/>
                        <a:latin typeface="+mn-ea"/>
                        <a:ea typeface="+mn-ea"/>
                        <a:cs typeface="Times New Roman" panose="02020603050405020304" pitchFamily="18" charset="0"/>
                      </a:endParaRPr>
                    </a:p>
                  </a:txBody>
                  <a:tcPr marL="68580" marR="68580" marT="0" marB="0"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CCE5FF"/>
                    </a:solidFill>
                  </a:tcPr>
                </a:tc>
                <a:extLst>
                  <a:ext uri="{0D108BD9-81ED-4DB2-BD59-A6C34878D82A}">
                    <a16:rowId xmlns:a16="http://schemas.microsoft.com/office/drawing/2014/main" val="1688120080"/>
                  </a:ext>
                </a:extLst>
              </a:tr>
              <a:tr h="247850">
                <a:tc>
                  <a:txBody>
                    <a:bodyPr/>
                    <a:lstStyle/>
                    <a:p>
                      <a:r>
                        <a:rPr kumimoji="1" lang="ja-JP" altLang="en-US" sz="1050" dirty="0"/>
                        <a:t>急性期一般入院料１</a:t>
                      </a:r>
                      <a:endParaRPr kumimoji="1" lang="ja-JP" altLang="en-US" sz="1050" dirty="0">
                        <a:latin typeface="+mn-ea"/>
                        <a:ea typeface="+mn-ea"/>
                      </a:endParaRPr>
                    </a:p>
                  </a:txBody>
                  <a:tcPr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tcPr>
                </a:tc>
                <a:tc>
                  <a:txBody>
                    <a:bodyPr/>
                    <a:lstStyle/>
                    <a:p>
                      <a:pPr algn="ctr">
                        <a:spcAft>
                          <a:spcPts val="0"/>
                        </a:spcAft>
                      </a:pPr>
                      <a:r>
                        <a:rPr lang="en-US" sz="1050" b="0" u="none" kern="100" dirty="0">
                          <a:effectLst/>
                        </a:rPr>
                        <a:t>31%</a:t>
                      </a:r>
                      <a:endParaRPr lang="ja-JP" sz="1050" b="0" u="none" kern="100" dirty="0">
                        <a:effectLst/>
                        <a:latin typeface="+mn-ea"/>
                        <a:ea typeface="+mn-ea"/>
                        <a:cs typeface="Times New Roman" panose="02020603050405020304" pitchFamily="18" charset="0"/>
                      </a:endParaRPr>
                    </a:p>
                  </a:txBody>
                  <a:tcPr marL="68580" marR="68580" marT="0" marB="0"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lang="en-US" altLang="ja-JP" sz="1050" b="0" u="none" kern="100" dirty="0">
                          <a:effectLst/>
                        </a:rPr>
                        <a:t>29%</a:t>
                      </a:r>
                      <a:endParaRPr kumimoji="1" lang="ja-JP" altLang="ja-JP" sz="1050" b="0" u="none" kern="100" dirty="0">
                        <a:solidFill>
                          <a:schemeClr val="tx1"/>
                        </a:solidFill>
                        <a:effectLst/>
                        <a:latin typeface="+mn-ea"/>
                        <a:ea typeface="+mn-ea"/>
                        <a:cs typeface="Times New Roman" panose="02020603050405020304" pitchFamily="18" charset="0"/>
                      </a:endParaRPr>
                    </a:p>
                  </a:txBody>
                  <a:tcPr marL="68580" marR="68580" marT="0" marB="0"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416413676"/>
                  </a:ext>
                </a:extLst>
              </a:tr>
              <a:tr h="315445">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急性期一般入院料２</a:t>
                      </a:r>
                      <a:endParaRPr kumimoji="1" lang="ja-JP" altLang="en-US" sz="1050" dirty="0">
                        <a:latin typeface="+mn-ea"/>
                        <a:ea typeface="+mn-ea"/>
                      </a:endParaRPr>
                    </a:p>
                  </a:txBody>
                  <a:tcPr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tc>
                  <a:txBody>
                    <a:bodyPr/>
                    <a:lstStyle/>
                    <a:p>
                      <a:pPr algn="ctr">
                        <a:spcAft>
                          <a:spcPts val="0"/>
                        </a:spcAft>
                      </a:pPr>
                      <a:r>
                        <a:rPr lang="en-US" altLang="ja-JP" sz="1050" b="0" u="none" kern="100" dirty="0">
                          <a:effectLst/>
                        </a:rPr>
                        <a:t>28%</a:t>
                      </a:r>
                      <a:r>
                        <a:rPr lang="ja-JP" altLang="en-US" sz="1050" b="0" u="none" kern="100" dirty="0">
                          <a:effectLst/>
                        </a:rPr>
                        <a:t>（</a:t>
                      </a:r>
                      <a:r>
                        <a:rPr lang="en-US" altLang="ja-JP" sz="1050" b="0" u="none" kern="100" dirty="0">
                          <a:effectLst/>
                        </a:rPr>
                        <a:t>26</a:t>
                      </a:r>
                      <a:r>
                        <a:rPr lang="en-US" sz="1050" b="0" u="none" kern="100" dirty="0">
                          <a:effectLst/>
                        </a:rPr>
                        <a:t>%</a:t>
                      </a:r>
                      <a:r>
                        <a:rPr lang="ja-JP" sz="1050" b="0" u="none" kern="100" dirty="0">
                          <a:effectLst/>
                        </a:rPr>
                        <a:t>）</a:t>
                      </a:r>
                      <a:endParaRPr lang="ja-JP" sz="1050" b="0" u="none" kern="100" baseline="30000" dirty="0">
                        <a:effectLst/>
                        <a:latin typeface="+mn-ea"/>
                        <a:ea typeface="+mn-ea"/>
                        <a:cs typeface="Times New Roman" panose="02020603050405020304" pitchFamily="18" charset="0"/>
                      </a:endParaRPr>
                    </a:p>
                  </a:txBody>
                  <a:tcPr marL="68580" marR="68580" marT="0" marB="0"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tc>
                  <a:txBody>
                    <a:bodyPr/>
                    <a:lstStyle/>
                    <a:p>
                      <a:pPr algn="ctr">
                        <a:spcAft>
                          <a:spcPts val="0"/>
                        </a:spcAft>
                      </a:pPr>
                      <a:r>
                        <a:rPr lang="en-US" altLang="ja-JP" sz="1050" b="0" u="none" kern="100" dirty="0">
                          <a:effectLst/>
                        </a:rPr>
                        <a:t>26%</a:t>
                      </a:r>
                      <a:r>
                        <a:rPr lang="ja-JP" altLang="en-US" sz="1050" b="0" u="none" kern="100" dirty="0">
                          <a:effectLst/>
                        </a:rPr>
                        <a:t>（</a:t>
                      </a:r>
                      <a:r>
                        <a:rPr lang="en-US" altLang="ja-JP" sz="1050" b="0" u="none" kern="100" dirty="0">
                          <a:effectLst/>
                        </a:rPr>
                        <a:t>24%</a:t>
                      </a:r>
                      <a:r>
                        <a:rPr lang="ja-JP" altLang="en-US" sz="1050" b="0" u="none" kern="100" dirty="0">
                          <a:effectLst/>
                        </a:rPr>
                        <a:t>）</a:t>
                      </a:r>
                      <a:endParaRPr lang="ja-JP" sz="1050" b="0" u="none" kern="100" baseline="30000" dirty="0">
                        <a:effectLst/>
                        <a:latin typeface="+mn-ea"/>
                        <a:ea typeface="+mn-ea"/>
                        <a:cs typeface="Times New Roman" panose="02020603050405020304" pitchFamily="18" charset="0"/>
                      </a:endParaRPr>
                    </a:p>
                  </a:txBody>
                  <a:tcPr marL="68580" marR="68580" marT="0" marB="0"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extLst>
                  <a:ext uri="{0D108BD9-81ED-4DB2-BD59-A6C34878D82A}">
                    <a16:rowId xmlns:a16="http://schemas.microsoft.com/office/drawing/2014/main" val="3574921852"/>
                  </a:ext>
                </a:extLst>
              </a:tr>
              <a:tr h="315445">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急性期一般入院料３</a:t>
                      </a:r>
                      <a:endParaRPr kumimoji="1" lang="ja-JP" altLang="en-US" sz="1050" dirty="0">
                        <a:latin typeface="+mn-ea"/>
                        <a:ea typeface="+mn-ea"/>
                      </a:endParaRPr>
                    </a:p>
                  </a:txBody>
                  <a:tcPr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tcPr>
                </a:tc>
                <a:tc>
                  <a:txBody>
                    <a:bodyPr/>
                    <a:lstStyle/>
                    <a:p>
                      <a:pPr algn="ctr">
                        <a:spcAft>
                          <a:spcPts val="0"/>
                        </a:spcAft>
                      </a:pPr>
                      <a:r>
                        <a:rPr lang="en-US" altLang="ja-JP" sz="1050" b="0" u="none" kern="100" dirty="0">
                          <a:effectLst/>
                        </a:rPr>
                        <a:t>25%</a:t>
                      </a:r>
                      <a:r>
                        <a:rPr lang="ja-JP" sz="1050" b="0" u="none" kern="100" dirty="0">
                          <a:effectLst/>
                        </a:rPr>
                        <a:t>（</a:t>
                      </a:r>
                      <a:r>
                        <a:rPr lang="en-US" sz="1050" b="0" u="none" kern="100" dirty="0">
                          <a:effectLst/>
                        </a:rPr>
                        <a:t>23%</a:t>
                      </a:r>
                      <a:r>
                        <a:rPr lang="ja-JP" sz="1050" b="0" u="none" kern="100" dirty="0">
                          <a:effectLst/>
                        </a:rPr>
                        <a:t>）</a:t>
                      </a:r>
                      <a:endParaRPr lang="ja-JP" sz="1050" b="0" u="none" kern="100" baseline="30000" dirty="0">
                        <a:effectLst/>
                        <a:latin typeface="+mn-ea"/>
                        <a:ea typeface="+mn-ea"/>
                        <a:cs typeface="Times New Roman" panose="02020603050405020304" pitchFamily="18" charset="0"/>
                      </a:endParaRPr>
                    </a:p>
                  </a:txBody>
                  <a:tcPr marL="68580" marR="68580" marT="0" marB="0"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lang="en-US" altLang="ja-JP" sz="1050" b="0" u="none" kern="100" dirty="0">
                          <a:effectLst/>
                        </a:rPr>
                        <a:t>23%</a:t>
                      </a:r>
                      <a:r>
                        <a:rPr lang="ja-JP" altLang="en-US" sz="1050" b="0" u="none" kern="100" dirty="0">
                          <a:effectLst/>
                        </a:rPr>
                        <a:t>（</a:t>
                      </a:r>
                      <a:r>
                        <a:rPr lang="en-US" altLang="ja-JP" sz="1050" b="0" u="none" kern="100" dirty="0">
                          <a:effectLst/>
                        </a:rPr>
                        <a:t>21%</a:t>
                      </a:r>
                      <a:r>
                        <a:rPr lang="ja-JP" altLang="en-US" sz="1050" b="0" u="none" kern="100" dirty="0">
                          <a:effectLst/>
                        </a:rPr>
                        <a:t>）</a:t>
                      </a:r>
                      <a:endParaRPr lang="ja-JP" altLang="ja-JP" sz="1050" b="0" u="none" kern="100" baseline="30000" dirty="0">
                        <a:effectLst/>
                        <a:latin typeface="+mn-ea"/>
                        <a:ea typeface="+mn-ea"/>
                      </a:endParaRPr>
                    </a:p>
                  </a:txBody>
                  <a:tcPr marL="68580" marR="68580" marT="0" marB="0"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24756506"/>
                  </a:ext>
                </a:extLst>
              </a:tr>
              <a:tr h="315445">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急性期一般入院料４</a:t>
                      </a:r>
                      <a:endParaRPr kumimoji="1" lang="ja-JP" altLang="en-US" sz="1050" dirty="0">
                        <a:latin typeface="+mn-ea"/>
                        <a:ea typeface="+mn-ea"/>
                      </a:endParaRPr>
                    </a:p>
                  </a:txBody>
                  <a:tcPr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tc>
                  <a:txBody>
                    <a:bodyPr/>
                    <a:lstStyle/>
                    <a:p>
                      <a:pPr algn="ctr">
                        <a:spcAft>
                          <a:spcPts val="0"/>
                        </a:spcAft>
                      </a:pPr>
                      <a:r>
                        <a:rPr lang="en-US" sz="1050" b="0" u="none" kern="100" dirty="0">
                          <a:effectLst/>
                        </a:rPr>
                        <a:t>22%</a:t>
                      </a:r>
                      <a:r>
                        <a:rPr lang="ja-JP" altLang="en-US" sz="1050" b="0" u="none" kern="100" dirty="0">
                          <a:effectLst/>
                        </a:rPr>
                        <a:t>（</a:t>
                      </a:r>
                      <a:r>
                        <a:rPr lang="en-US" altLang="ja-JP" sz="1050" b="0" u="none" kern="100" dirty="0">
                          <a:effectLst/>
                        </a:rPr>
                        <a:t>20%</a:t>
                      </a:r>
                      <a:r>
                        <a:rPr lang="ja-JP" altLang="en-US" sz="1050" b="0" u="none" kern="100" dirty="0">
                          <a:effectLst/>
                        </a:rPr>
                        <a:t>）</a:t>
                      </a:r>
                      <a:endParaRPr lang="ja-JP" sz="1050" b="0" u="none" kern="100" baseline="30000" dirty="0">
                        <a:effectLst/>
                        <a:latin typeface="+mn-ea"/>
                        <a:ea typeface="+mn-ea"/>
                        <a:cs typeface="Times New Roman" panose="02020603050405020304" pitchFamily="18" charset="0"/>
                      </a:endParaRPr>
                    </a:p>
                  </a:txBody>
                  <a:tcPr marL="68580" marR="68580" marT="0" marB="0"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tc>
                  <a:txBody>
                    <a:bodyPr/>
                    <a:lstStyle/>
                    <a:p>
                      <a:pPr algn="ctr">
                        <a:spcAft>
                          <a:spcPts val="0"/>
                        </a:spcAft>
                      </a:pPr>
                      <a:r>
                        <a:rPr lang="en-US" altLang="ja-JP" sz="1050" b="0" u="none" kern="100" dirty="0">
                          <a:effectLst/>
                        </a:rPr>
                        <a:t>20%</a:t>
                      </a:r>
                      <a:r>
                        <a:rPr lang="ja-JP" altLang="en-US" sz="1050" b="0" u="none" kern="100" dirty="0">
                          <a:effectLst/>
                        </a:rPr>
                        <a:t>（</a:t>
                      </a:r>
                      <a:r>
                        <a:rPr lang="en-US" altLang="ja-JP" sz="1050" b="0" u="none" kern="100" dirty="0">
                          <a:effectLst/>
                        </a:rPr>
                        <a:t>18%</a:t>
                      </a:r>
                      <a:r>
                        <a:rPr lang="ja-JP" altLang="en-US" sz="1050" b="0" u="none" kern="100" dirty="0">
                          <a:effectLst/>
                        </a:rPr>
                        <a:t>）</a:t>
                      </a:r>
                      <a:endParaRPr lang="ja-JP" sz="1050" b="0" u="none" kern="100" baseline="30000" dirty="0">
                        <a:effectLst/>
                        <a:latin typeface="+mn-ea"/>
                        <a:ea typeface="+mn-ea"/>
                        <a:cs typeface="Times New Roman" panose="02020603050405020304" pitchFamily="18" charset="0"/>
                      </a:endParaRPr>
                    </a:p>
                  </a:txBody>
                  <a:tcPr marL="68580" marR="68580" marT="0" marB="0"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extLst>
                  <a:ext uri="{0D108BD9-81ED-4DB2-BD59-A6C34878D82A}">
                    <a16:rowId xmlns:a16="http://schemas.microsoft.com/office/drawing/2014/main" val="1893149929"/>
                  </a:ext>
                </a:extLst>
              </a:tr>
              <a:tr h="24785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急性期一般入院料５</a:t>
                      </a:r>
                      <a:endParaRPr kumimoji="1" lang="ja-JP" altLang="en-US" sz="1050" dirty="0">
                        <a:latin typeface="+mn-ea"/>
                        <a:ea typeface="+mn-ea"/>
                      </a:endParaRPr>
                    </a:p>
                  </a:txBody>
                  <a:tcPr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tcPr>
                </a:tc>
                <a:tc>
                  <a:txBody>
                    <a:bodyPr/>
                    <a:lstStyle/>
                    <a:p>
                      <a:pPr algn="ctr">
                        <a:spcAft>
                          <a:spcPts val="0"/>
                        </a:spcAft>
                      </a:pPr>
                      <a:r>
                        <a:rPr lang="en-US" sz="1050" b="0" u="none" kern="100" dirty="0">
                          <a:effectLst/>
                        </a:rPr>
                        <a:t>20%</a:t>
                      </a:r>
                      <a:endParaRPr lang="ja-JP" sz="1050" b="0" u="none" kern="100" dirty="0">
                        <a:effectLst/>
                        <a:latin typeface="+mn-ea"/>
                        <a:ea typeface="+mn-ea"/>
                        <a:cs typeface="Times New Roman" panose="02020603050405020304" pitchFamily="18" charset="0"/>
                      </a:endParaRPr>
                    </a:p>
                  </a:txBody>
                  <a:tcPr marL="68580" marR="68580" marT="0" marB="0"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tcPr>
                </a:tc>
                <a:tc>
                  <a:txBody>
                    <a:bodyPr/>
                    <a:lstStyle/>
                    <a:p>
                      <a:pPr algn="ctr">
                        <a:spcAft>
                          <a:spcPts val="0"/>
                        </a:spcAft>
                      </a:pPr>
                      <a:r>
                        <a:rPr lang="en-US" altLang="ja-JP" sz="1050" b="0" u="none" kern="100" dirty="0">
                          <a:effectLst/>
                        </a:rPr>
                        <a:t>18%</a:t>
                      </a:r>
                      <a:endParaRPr lang="ja-JP" sz="1050" b="0" u="none" kern="100" dirty="0">
                        <a:effectLst/>
                        <a:latin typeface="+mn-ea"/>
                        <a:ea typeface="+mn-ea"/>
                        <a:cs typeface="Times New Roman" panose="02020603050405020304" pitchFamily="18" charset="0"/>
                      </a:endParaRPr>
                    </a:p>
                  </a:txBody>
                  <a:tcPr marL="68580" marR="68580" marT="0" marB="0"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494220333"/>
                  </a:ext>
                </a:extLst>
              </a:tr>
              <a:tr h="24785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急性期一般入院料６</a:t>
                      </a:r>
                      <a:endParaRPr kumimoji="1" lang="ja-JP" altLang="en-US" sz="1050" dirty="0">
                        <a:latin typeface="+mn-ea"/>
                        <a:ea typeface="+mn-ea"/>
                      </a:endParaRPr>
                    </a:p>
                  </a:txBody>
                  <a:tcPr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tc>
                  <a:txBody>
                    <a:bodyPr/>
                    <a:lstStyle/>
                    <a:p>
                      <a:pPr algn="ctr">
                        <a:spcAft>
                          <a:spcPts val="0"/>
                        </a:spcAft>
                      </a:pPr>
                      <a:r>
                        <a:rPr lang="en-US" altLang="ja-JP" sz="1050" b="0" u="none" kern="100" dirty="0">
                          <a:effectLst/>
                          <a:latin typeface="+mn-ea"/>
                          <a:ea typeface="+mn-ea"/>
                          <a:cs typeface="Times New Roman" panose="02020603050405020304" pitchFamily="18" charset="0"/>
                        </a:rPr>
                        <a:t>18%</a:t>
                      </a:r>
                      <a:endParaRPr lang="ja-JP" sz="1050" b="0" u="none" kern="100" dirty="0">
                        <a:effectLst/>
                        <a:latin typeface="+mn-ea"/>
                        <a:ea typeface="+mn-ea"/>
                        <a:cs typeface="Times New Roman" panose="02020603050405020304" pitchFamily="18" charset="0"/>
                      </a:endParaRPr>
                    </a:p>
                  </a:txBody>
                  <a:tcPr marL="68580" marR="68580" marT="0" marB="0"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tc>
                  <a:txBody>
                    <a:bodyPr/>
                    <a:lstStyle/>
                    <a:p>
                      <a:pPr algn="ctr">
                        <a:spcAft>
                          <a:spcPts val="0"/>
                        </a:spcAft>
                      </a:pPr>
                      <a:r>
                        <a:rPr lang="en-US" altLang="ja-JP" sz="1050" b="0" u="none" kern="100" dirty="0">
                          <a:effectLst/>
                          <a:latin typeface="+mn-ea"/>
                          <a:ea typeface="+mn-ea"/>
                          <a:cs typeface="Times New Roman" panose="02020603050405020304" pitchFamily="18" charset="0"/>
                        </a:rPr>
                        <a:t>15%</a:t>
                      </a:r>
                      <a:endParaRPr lang="ja-JP" sz="1050" b="0" u="none" kern="100" dirty="0">
                        <a:effectLst/>
                        <a:latin typeface="+mn-ea"/>
                        <a:ea typeface="+mn-ea"/>
                        <a:cs typeface="Times New Roman" panose="02020603050405020304" pitchFamily="18" charset="0"/>
                      </a:endParaRPr>
                    </a:p>
                  </a:txBody>
                  <a:tcPr marL="68580" marR="68580" marT="0" marB="0"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extLst>
                  <a:ext uri="{0D108BD9-81ED-4DB2-BD59-A6C34878D82A}">
                    <a16:rowId xmlns:a16="http://schemas.microsoft.com/office/drawing/2014/main" val="2016258203"/>
                  </a:ext>
                </a:extLst>
              </a:tr>
              <a:tr h="247850">
                <a:tc>
                  <a:txBody>
                    <a:bodyPr/>
                    <a:lstStyle/>
                    <a:p>
                      <a:r>
                        <a:rPr kumimoji="1" lang="ja-JP" altLang="en-US" sz="1050" dirty="0"/>
                        <a:t>７対１入院基本料（特定）</a:t>
                      </a:r>
                      <a:endParaRPr kumimoji="1" lang="en-US" altLang="ja-JP" sz="1050" dirty="0">
                        <a:latin typeface="+mn-ea"/>
                        <a:ea typeface="+mn-ea"/>
                      </a:endParaRPr>
                    </a:p>
                  </a:txBody>
                  <a:tcPr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chemeClr val="bg1"/>
                    </a:solidFill>
                  </a:tcPr>
                </a:tc>
                <a:tc>
                  <a:txBody>
                    <a:bodyPr/>
                    <a:lstStyle/>
                    <a:p>
                      <a:pPr algn="ctr">
                        <a:spcAft>
                          <a:spcPts val="0"/>
                        </a:spcAft>
                      </a:pPr>
                      <a:r>
                        <a:rPr lang="ja-JP" altLang="en-US" sz="1050" b="0" u="none" kern="100" dirty="0">
                          <a:effectLst/>
                        </a:rPr>
                        <a:t>－</a:t>
                      </a:r>
                      <a:endParaRPr lang="ja-JP" sz="1050" b="0" u="none" kern="100" dirty="0">
                        <a:effectLst/>
                        <a:latin typeface="+mn-ea"/>
                        <a:ea typeface="+mn-ea"/>
                        <a:cs typeface="Times New Roman" panose="02020603050405020304" pitchFamily="18" charset="0"/>
                      </a:endParaRPr>
                    </a:p>
                  </a:txBody>
                  <a:tcPr marL="68580" marR="68580" marT="0" marB="0"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chemeClr val="bg1"/>
                    </a:solidFill>
                  </a:tcPr>
                </a:tc>
                <a:tc>
                  <a:txBody>
                    <a:bodyPr/>
                    <a:lstStyle/>
                    <a:p>
                      <a:pPr algn="ctr">
                        <a:spcAft>
                          <a:spcPts val="0"/>
                        </a:spcAft>
                      </a:pPr>
                      <a:r>
                        <a:rPr lang="en-US" altLang="ja-JP" sz="1050" b="0" u="none" kern="100" dirty="0">
                          <a:effectLst/>
                        </a:rPr>
                        <a:t>28%</a:t>
                      </a:r>
                      <a:endParaRPr lang="ja-JP" sz="1050" b="0" u="none" kern="100" dirty="0">
                        <a:effectLst/>
                        <a:latin typeface="+mn-ea"/>
                        <a:ea typeface="+mn-ea"/>
                        <a:cs typeface="Times New Roman" panose="02020603050405020304" pitchFamily="18" charset="0"/>
                      </a:endParaRPr>
                    </a:p>
                  </a:txBody>
                  <a:tcPr marL="68580" marR="68580" marT="0" marB="0"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chemeClr val="bg1"/>
                    </a:solidFill>
                  </a:tcPr>
                </a:tc>
                <a:extLst>
                  <a:ext uri="{0D108BD9-81ED-4DB2-BD59-A6C34878D82A}">
                    <a16:rowId xmlns:a16="http://schemas.microsoft.com/office/drawing/2014/main" val="3631312716"/>
                  </a:ext>
                </a:extLst>
              </a:tr>
              <a:tr h="24999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７対１入院基本料（専門）</a:t>
                      </a:r>
                      <a:endParaRPr kumimoji="1" lang="en-US" altLang="ja-JP" sz="1050" dirty="0">
                        <a:latin typeface="+mn-ea"/>
                        <a:ea typeface="+mn-ea"/>
                      </a:endParaRPr>
                    </a:p>
                  </a:txBody>
                  <a:tcPr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0" u="none" strike="noStrike" cap="none" normalizeH="0" baseline="0" dirty="0">
                          <a:ln>
                            <a:noFill/>
                          </a:ln>
                          <a:effectLst/>
                        </a:rPr>
                        <a:t>11%</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0" u="none" strike="noStrike" cap="none" normalizeH="0" baseline="0" dirty="0">
                          <a:ln>
                            <a:noFill/>
                          </a:ln>
                          <a:effectLst/>
                        </a:rPr>
                        <a:t>9%</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extLst>
                  <a:ext uri="{0D108BD9-81ED-4DB2-BD59-A6C34878D82A}">
                    <a16:rowId xmlns:a16="http://schemas.microsoft.com/office/drawing/2014/main" val="3591057061"/>
                  </a:ext>
                </a:extLst>
              </a:tr>
              <a:tr h="247850">
                <a:tc>
                  <a:txBody>
                    <a:bodyPr/>
                    <a:lstStyle/>
                    <a:p>
                      <a:r>
                        <a:rPr kumimoji="1" lang="ja-JP" altLang="en-US" sz="1050" dirty="0"/>
                        <a:t>７対１入院基本料（結核）</a:t>
                      </a:r>
                      <a:endParaRPr kumimoji="1" lang="en-US" altLang="ja-JP" sz="1050" dirty="0">
                        <a:latin typeface="+mn-ea"/>
                        <a:ea typeface="+mn-ea"/>
                      </a:endParaRPr>
                    </a:p>
                  </a:txBody>
                  <a:tcPr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chemeClr val="bg1"/>
                    </a:solidFill>
                  </a:tcPr>
                </a:tc>
                <a:tc>
                  <a:txBody>
                    <a:bodyPr/>
                    <a:lstStyle/>
                    <a:p>
                      <a:pPr algn="ctr">
                        <a:spcAft>
                          <a:spcPts val="0"/>
                        </a:spcAft>
                      </a:pPr>
                      <a:r>
                        <a:rPr lang="en-US" sz="1050" b="0" u="none" kern="100" dirty="0">
                          <a:effectLst/>
                        </a:rPr>
                        <a:t>30%</a:t>
                      </a:r>
                      <a:endParaRPr lang="ja-JP" sz="1050" b="0" u="none" kern="100" dirty="0">
                        <a:effectLst/>
                        <a:latin typeface="+mn-ea"/>
                        <a:ea typeface="+mn-ea"/>
                        <a:cs typeface="Times New Roman" panose="02020603050405020304" pitchFamily="18" charset="0"/>
                      </a:endParaRPr>
                    </a:p>
                  </a:txBody>
                  <a:tcPr marL="68580" marR="68580" marT="0" marB="0"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chemeClr val="bg1"/>
                    </a:solidFill>
                  </a:tcPr>
                </a:tc>
                <a:tc>
                  <a:txBody>
                    <a:bodyPr/>
                    <a:lstStyle/>
                    <a:p>
                      <a:pPr algn="ctr">
                        <a:spcAft>
                          <a:spcPts val="0"/>
                        </a:spcAft>
                      </a:pPr>
                      <a:r>
                        <a:rPr lang="en-US" altLang="ja-JP" sz="1050" b="0" u="none" kern="100" dirty="0">
                          <a:effectLst/>
                        </a:rPr>
                        <a:t>28%</a:t>
                      </a:r>
                      <a:endParaRPr lang="ja-JP" sz="1050" b="0" u="none" kern="100" dirty="0">
                        <a:effectLst/>
                        <a:latin typeface="+mn-ea"/>
                        <a:ea typeface="+mn-ea"/>
                        <a:cs typeface="Times New Roman" panose="02020603050405020304" pitchFamily="18" charset="0"/>
                      </a:endParaRPr>
                    </a:p>
                  </a:txBody>
                  <a:tcPr marL="68580" marR="68580" marT="0" marB="0"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chemeClr val="bg1"/>
                    </a:solidFill>
                  </a:tcPr>
                </a:tc>
                <a:extLst>
                  <a:ext uri="{0D108BD9-81ED-4DB2-BD59-A6C34878D82A}">
                    <a16:rowId xmlns:a16="http://schemas.microsoft.com/office/drawing/2014/main" val="4062512723"/>
                  </a:ext>
                </a:extLst>
              </a:tr>
              <a:tr h="249990">
                <a:tc>
                  <a:txBody>
                    <a:bodyPr/>
                    <a:lstStyle/>
                    <a:p>
                      <a:r>
                        <a:rPr kumimoji="1" lang="ja-JP" altLang="en-US" sz="1050" dirty="0"/>
                        <a:t>看護必要度加算１（特定、専門）</a:t>
                      </a:r>
                      <a:endParaRPr kumimoji="1" lang="en-US" altLang="ja-JP" sz="1050" dirty="0">
                        <a:latin typeface="+mn-ea"/>
                        <a:ea typeface="+mn-ea"/>
                      </a:endParaRPr>
                    </a:p>
                  </a:txBody>
                  <a:tcPr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0" u="none" strike="noStrike" cap="none" normalizeH="0" baseline="0" dirty="0">
                          <a:ln>
                            <a:noFill/>
                          </a:ln>
                          <a:effectLst/>
                        </a:rPr>
                        <a:t>22%</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0" u="none" strike="noStrike" cap="none" normalizeH="0" baseline="0" dirty="0">
                          <a:ln>
                            <a:noFill/>
                          </a:ln>
                          <a:effectLst/>
                        </a:rPr>
                        <a:t>20%</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extLst>
                  <a:ext uri="{0D108BD9-81ED-4DB2-BD59-A6C34878D82A}">
                    <a16:rowId xmlns:a16="http://schemas.microsoft.com/office/drawing/2014/main" val="1180308926"/>
                  </a:ext>
                </a:extLst>
              </a:tr>
              <a:tr h="24999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看護必要度加算２（特定、専門）</a:t>
                      </a:r>
                      <a:endParaRPr kumimoji="1" lang="en-US" altLang="ja-JP" sz="1050" dirty="0">
                        <a:latin typeface="+mn-ea"/>
                        <a:ea typeface="+mn-ea"/>
                      </a:endParaRPr>
                    </a:p>
                  </a:txBody>
                  <a:tcPr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chemeClr val="bg1"/>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0" u="none" strike="noStrike" cap="none" normalizeH="0" baseline="0" dirty="0">
                          <a:ln>
                            <a:noFill/>
                          </a:ln>
                          <a:effectLst/>
                        </a:rPr>
                        <a:t>20%</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chemeClr val="bg1"/>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0" u="none" strike="noStrike" cap="none" normalizeH="0" baseline="0" dirty="0">
                          <a:ln>
                            <a:noFill/>
                          </a:ln>
                          <a:effectLst/>
                        </a:rPr>
                        <a:t>18%</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chemeClr val="bg1"/>
                    </a:solidFill>
                  </a:tcPr>
                </a:tc>
                <a:extLst>
                  <a:ext uri="{0D108BD9-81ED-4DB2-BD59-A6C34878D82A}">
                    <a16:rowId xmlns:a16="http://schemas.microsoft.com/office/drawing/2014/main" val="1358834685"/>
                  </a:ext>
                </a:extLst>
              </a:tr>
              <a:tr h="24999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看護必要度加算３（特定、専門）</a:t>
                      </a:r>
                      <a:endParaRPr kumimoji="1" lang="en-US" altLang="ja-JP" sz="1050" dirty="0">
                        <a:latin typeface="+mn-ea"/>
                        <a:ea typeface="+mn-ea"/>
                      </a:endParaRPr>
                    </a:p>
                  </a:txBody>
                  <a:tcPr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0" u="none" strike="noStrike" cap="none" normalizeH="0" baseline="0" dirty="0">
                          <a:ln>
                            <a:noFill/>
                          </a:ln>
                          <a:effectLst/>
                        </a:rPr>
                        <a:t>18%</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0" u="none" strike="noStrike" cap="none" normalizeH="0" baseline="0" dirty="0">
                          <a:ln>
                            <a:noFill/>
                          </a:ln>
                          <a:effectLst/>
                        </a:rPr>
                        <a:t>15%</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extLst>
                  <a:ext uri="{0D108BD9-81ED-4DB2-BD59-A6C34878D82A}">
                    <a16:rowId xmlns:a16="http://schemas.microsoft.com/office/drawing/2014/main" val="3933737687"/>
                  </a:ext>
                </a:extLst>
              </a:tr>
              <a:tr h="249990">
                <a:tc>
                  <a:txBody>
                    <a:bodyPr/>
                    <a:lstStyle/>
                    <a:p>
                      <a:r>
                        <a:rPr kumimoji="1" lang="ja-JP" altLang="en-US" sz="1050" dirty="0"/>
                        <a:t>総合入院体制加算１・２</a:t>
                      </a:r>
                      <a:endParaRPr kumimoji="1" lang="en-US" altLang="ja-JP" sz="1050" dirty="0">
                        <a:latin typeface="+mn-ea"/>
                        <a:ea typeface="+mn-ea"/>
                      </a:endParaRPr>
                    </a:p>
                  </a:txBody>
                  <a:tcPr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chemeClr val="bg1"/>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0" u="none" strike="noStrike" cap="none" normalizeH="0" baseline="0" dirty="0">
                          <a:ln>
                            <a:noFill/>
                          </a:ln>
                          <a:effectLst/>
                        </a:rPr>
                        <a:t>35%</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chemeClr val="bg1"/>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0" u="none" strike="noStrike" cap="none" normalizeH="0" baseline="0" dirty="0">
                          <a:ln>
                            <a:noFill/>
                          </a:ln>
                          <a:effectLst/>
                        </a:rPr>
                        <a:t>33%</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chemeClr val="bg1"/>
                    </a:solidFill>
                  </a:tcPr>
                </a:tc>
                <a:extLst>
                  <a:ext uri="{0D108BD9-81ED-4DB2-BD59-A6C34878D82A}">
                    <a16:rowId xmlns:a16="http://schemas.microsoft.com/office/drawing/2014/main" val="3475266844"/>
                  </a:ext>
                </a:extLst>
              </a:tr>
              <a:tr h="249990">
                <a:tc>
                  <a:txBody>
                    <a:bodyPr/>
                    <a:lstStyle/>
                    <a:p>
                      <a:r>
                        <a:rPr kumimoji="1" lang="ja-JP" altLang="en-US" sz="1050" dirty="0"/>
                        <a:t>総合入院体制加算３</a:t>
                      </a:r>
                      <a:endParaRPr kumimoji="1" lang="en-US" altLang="ja-JP" sz="1050" dirty="0">
                        <a:latin typeface="+mn-ea"/>
                        <a:ea typeface="+mn-ea"/>
                      </a:endParaRPr>
                    </a:p>
                  </a:txBody>
                  <a:tcPr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0" u="none" strike="noStrike" cap="none" normalizeH="0" baseline="0" dirty="0">
                          <a:ln>
                            <a:noFill/>
                          </a:ln>
                          <a:effectLst/>
                        </a:rPr>
                        <a:t>32%</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0" u="none" strike="noStrike" cap="none" normalizeH="0" baseline="0" dirty="0">
                          <a:ln>
                            <a:noFill/>
                          </a:ln>
                          <a:effectLst/>
                        </a:rPr>
                        <a:t>30%</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extLst>
                  <a:ext uri="{0D108BD9-81ED-4DB2-BD59-A6C34878D82A}">
                    <a16:rowId xmlns:a16="http://schemas.microsoft.com/office/drawing/2014/main" val="225566534"/>
                  </a:ext>
                </a:extLst>
              </a:tr>
              <a:tr h="405573">
                <a:tc>
                  <a:txBody>
                    <a:bodyPr/>
                    <a:lstStyle/>
                    <a:p>
                      <a:r>
                        <a:rPr kumimoji="1" lang="ja-JP" altLang="en-US" sz="1050" dirty="0"/>
                        <a:t>急性期看護補助体制加算</a:t>
                      </a:r>
                      <a:endParaRPr kumimoji="1" lang="en-US" altLang="ja-JP" sz="1050" dirty="0"/>
                    </a:p>
                    <a:p>
                      <a:r>
                        <a:rPr kumimoji="1" lang="ja-JP" altLang="en-US" sz="1050" dirty="0"/>
                        <a:t>看護職員夜間配置加算</a:t>
                      </a:r>
                      <a:endParaRPr kumimoji="1" lang="en-US" altLang="ja-JP" sz="1050" dirty="0">
                        <a:latin typeface="+mn-ea"/>
                        <a:ea typeface="+mn-ea"/>
                      </a:endParaRPr>
                    </a:p>
                  </a:txBody>
                  <a:tcPr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chemeClr val="bg1"/>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0" u="none" strike="noStrike" cap="none" normalizeH="0" baseline="0" dirty="0">
                          <a:ln>
                            <a:noFill/>
                          </a:ln>
                          <a:effectLst/>
                        </a:rPr>
                        <a:t>7%</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chemeClr val="bg1"/>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0" u="none" strike="noStrike" cap="none" normalizeH="0" baseline="0" dirty="0">
                          <a:ln>
                            <a:noFill/>
                          </a:ln>
                          <a:effectLst/>
                        </a:rPr>
                        <a:t>6%</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chemeClr val="bg1"/>
                    </a:solidFill>
                  </a:tcPr>
                </a:tc>
                <a:extLst>
                  <a:ext uri="{0D108BD9-81ED-4DB2-BD59-A6C34878D82A}">
                    <a16:rowId xmlns:a16="http://schemas.microsoft.com/office/drawing/2014/main" val="3577613255"/>
                  </a:ext>
                </a:extLst>
              </a:tr>
              <a:tr h="249990">
                <a:tc>
                  <a:txBody>
                    <a:bodyPr/>
                    <a:lstStyle/>
                    <a:p>
                      <a:r>
                        <a:rPr kumimoji="1" lang="ja-JP" altLang="en-US" sz="1050" dirty="0"/>
                        <a:t>看護補助加算１</a:t>
                      </a:r>
                      <a:endParaRPr kumimoji="1" lang="en-US" altLang="ja-JP" sz="1050" dirty="0">
                        <a:latin typeface="+mn-ea"/>
                        <a:ea typeface="+mn-ea"/>
                      </a:endParaRPr>
                    </a:p>
                  </a:txBody>
                  <a:tcPr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0" u="none" strike="noStrike" cap="none" normalizeH="0" baseline="0" dirty="0">
                          <a:ln>
                            <a:noFill/>
                          </a:ln>
                          <a:effectLst/>
                        </a:rPr>
                        <a:t>6%</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0" u="none" strike="noStrike" cap="none" normalizeH="0" baseline="0" dirty="0">
                          <a:ln>
                            <a:noFill/>
                          </a:ln>
                          <a:effectLst/>
                        </a:rPr>
                        <a:t>5%</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rgbClr val="EBF5FF"/>
                    </a:solidFill>
                  </a:tcPr>
                </a:tc>
                <a:extLst>
                  <a:ext uri="{0D108BD9-81ED-4DB2-BD59-A6C34878D82A}">
                    <a16:rowId xmlns:a16="http://schemas.microsoft.com/office/drawing/2014/main" val="95995679"/>
                  </a:ext>
                </a:extLst>
              </a:tr>
              <a:tr h="405573">
                <a:tc>
                  <a:txBody>
                    <a:bodyPr/>
                    <a:lstStyle/>
                    <a:p>
                      <a:r>
                        <a:rPr kumimoji="1" lang="ja-JP" altLang="en-US" sz="1050" dirty="0"/>
                        <a:t>地域包括ケア病棟入院料</a:t>
                      </a:r>
                      <a:endParaRPr kumimoji="1" lang="en-US" altLang="ja-JP" sz="1050" dirty="0"/>
                    </a:p>
                    <a:p>
                      <a:r>
                        <a:rPr kumimoji="1" lang="ja-JP" altLang="en-US" sz="1050" dirty="0"/>
                        <a:t>特定一般病棟入院料の注７</a:t>
                      </a:r>
                      <a:endParaRPr kumimoji="1" lang="en-US" altLang="ja-JP" sz="1050" dirty="0">
                        <a:latin typeface="+mn-ea"/>
                        <a:ea typeface="+mn-ea"/>
                      </a:endParaRPr>
                    </a:p>
                  </a:txBody>
                  <a:tcPr anchor="ctr">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chemeClr val="bg1"/>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0" u="none" strike="noStrike" cap="none" normalizeH="0" baseline="0" dirty="0">
                          <a:ln>
                            <a:noFill/>
                          </a:ln>
                          <a:effectLst/>
                        </a:rPr>
                        <a:t>14%</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chemeClr val="bg1"/>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0" u="none" strike="noStrike" cap="none" normalizeH="0" baseline="0" dirty="0">
                          <a:ln>
                            <a:noFill/>
                          </a:ln>
                          <a:effectLst/>
                        </a:rPr>
                        <a:t>11%</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tx2"/>
                      </a:solidFill>
                      <a:prstDash val="solid"/>
                      <a:round/>
                      <a:headEnd type="none" w="med" len="med"/>
                      <a:tailEnd type="none" w="med" len="med"/>
                    </a:lnL>
                    <a:lnR w="3175" cap="flat" cmpd="sng" algn="ctr">
                      <a:solidFill>
                        <a:schemeClr val="tx2"/>
                      </a:solidFill>
                      <a:prstDash val="solid"/>
                      <a:round/>
                      <a:headEnd type="none" w="med" len="med"/>
                      <a:tailEnd type="none" w="med" len="med"/>
                    </a:lnR>
                    <a:lnT w="3175" cap="flat" cmpd="sng" algn="ctr">
                      <a:solidFill>
                        <a:schemeClr val="tx2"/>
                      </a:solidFill>
                      <a:prstDash val="solid"/>
                      <a:round/>
                      <a:headEnd type="none" w="med" len="med"/>
                      <a:tailEnd type="none" w="med" len="med"/>
                    </a:lnT>
                    <a:lnB w="3175" cap="flat" cmpd="sng" algn="ctr">
                      <a:solidFill>
                        <a:schemeClr val="tx2"/>
                      </a:solidFill>
                      <a:prstDash val="solid"/>
                      <a:round/>
                      <a:headEnd type="none" w="med" len="med"/>
                      <a:tailEnd type="none" w="med" len="med"/>
                    </a:lnB>
                    <a:solidFill>
                      <a:schemeClr val="bg1"/>
                    </a:solidFill>
                  </a:tcPr>
                </a:tc>
                <a:extLst>
                  <a:ext uri="{0D108BD9-81ED-4DB2-BD59-A6C34878D82A}">
                    <a16:rowId xmlns:a16="http://schemas.microsoft.com/office/drawing/2014/main" val="1412697923"/>
                  </a:ext>
                </a:extLst>
              </a:tr>
            </a:tbl>
          </a:graphicData>
        </a:graphic>
      </p:graphicFrame>
      <p:graphicFrame>
        <p:nvGraphicFramePr>
          <p:cNvPr id="6" name="表 5"/>
          <p:cNvGraphicFramePr>
            <a:graphicFrameLocks noGrp="1"/>
          </p:cNvGraphicFramePr>
          <p:nvPr/>
        </p:nvGraphicFramePr>
        <p:xfrm>
          <a:off x="5849823" y="831136"/>
          <a:ext cx="3822258" cy="5692140"/>
        </p:xfrm>
        <a:graphic>
          <a:graphicData uri="http://schemas.openxmlformats.org/drawingml/2006/table">
            <a:tbl>
              <a:tblPr firstRow="1" bandRow="1">
                <a:tableStyleId>{5940675A-B579-460E-94D1-54222C63F5DA}</a:tableStyleId>
              </a:tblPr>
              <a:tblGrid>
                <a:gridCol w="934435">
                  <a:extLst>
                    <a:ext uri="{9D8B030D-6E8A-4147-A177-3AD203B41FA5}">
                      <a16:colId xmlns:a16="http://schemas.microsoft.com/office/drawing/2014/main" val="2338475693"/>
                    </a:ext>
                  </a:extLst>
                </a:gridCol>
                <a:gridCol w="1292237">
                  <a:extLst>
                    <a:ext uri="{9D8B030D-6E8A-4147-A177-3AD203B41FA5}">
                      <a16:colId xmlns:a16="http://schemas.microsoft.com/office/drawing/2014/main" val="775922534"/>
                    </a:ext>
                  </a:extLst>
                </a:gridCol>
                <a:gridCol w="859706">
                  <a:extLst>
                    <a:ext uri="{9D8B030D-6E8A-4147-A177-3AD203B41FA5}">
                      <a16:colId xmlns:a16="http://schemas.microsoft.com/office/drawing/2014/main" val="440677298"/>
                    </a:ext>
                  </a:extLst>
                </a:gridCol>
                <a:gridCol w="735880">
                  <a:extLst>
                    <a:ext uri="{9D8B030D-6E8A-4147-A177-3AD203B41FA5}">
                      <a16:colId xmlns:a16="http://schemas.microsoft.com/office/drawing/2014/main" val="4027832240"/>
                    </a:ext>
                  </a:extLst>
                </a:gridCol>
              </a:tblGrid>
              <a:tr h="260245">
                <a:tc gridSpan="4">
                  <a:txBody>
                    <a:bodyPr/>
                    <a:lstStyle/>
                    <a:p>
                      <a:pPr algn="ctr"/>
                      <a:r>
                        <a:rPr kumimoji="1" lang="ja-JP" altLang="en-US" sz="1200" dirty="0"/>
                        <a:t>改定後</a:t>
                      </a:r>
                      <a:endParaRPr kumimoji="1" lang="ja-JP" altLang="en-US" sz="800" dirty="0">
                        <a:solidFill>
                          <a:sysClr val="windowText" lastClr="000000"/>
                        </a:solidFill>
                        <a:latin typeface="+mn-ea"/>
                        <a:ea typeface="+mn-ea"/>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CE9E"/>
                    </a:solidFill>
                  </a:tcPr>
                </a:tc>
                <a:tc hMerge="1">
                  <a:txBody>
                    <a:bodyPr/>
                    <a:lstStyle/>
                    <a:p>
                      <a:endParaRPr kumimoji="1" lang="ja-JP" altLang="en-US"/>
                    </a:p>
                  </a:txBody>
                  <a:tcPr/>
                </a:tc>
                <a:tc hMerge="1">
                  <a:txBody>
                    <a:bodyPr/>
                    <a:lstStyle/>
                    <a:p>
                      <a:pPr algn="ctr"/>
                      <a:endParaRPr kumimoji="1" lang="ja-JP" altLang="en-US" sz="1200" dirty="0">
                        <a:solidFill>
                          <a:schemeClr val="bg1"/>
                        </a:solidFill>
                      </a:endParaRPr>
                    </a:p>
                  </a:txBody>
                  <a:tcPr>
                    <a:solidFill>
                      <a:srgbClr val="4F81BD"/>
                    </a:solidFill>
                  </a:tcPr>
                </a:tc>
                <a:tc hMerge="1">
                  <a:txBody>
                    <a:bodyPr/>
                    <a:lstStyle/>
                    <a:p>
                      <a:pPr algn="ctr"/>
                      <a:endParaRPr kumimoji="1" lang="ja-JP" altLang="en-US" sz="1200" dirty="0">
                        <a:solidFill>
                          <a:schemeClr val="bg1"/>
                        </a:solidFill>
                      </a:endParaRPr>
                    </a:p>
                  </a:txBody>
                  <a:tcPr>
                    <a:solidFill>
                      <a:srgbClr val="4F81BD"/>
                    </a:solidFill>
                  </a:tcPr>
                </a:tc>
                <a:extLst>
                  <a:ext uri="{0D108BD9-81ED-4DB2-BD59-A6C34878D82A}">
                    <a16:rowId xmlns:a16="http://schemas.microsoft.com/office/drawing/2014/main" val="2728074559"/>
                  </a:ext>
                </a:extLst>
              </a:tr>
              <a:tr h="192402">
                <a:tc gridSpan="2">
                  <a:txBody>
                    <a:bodyPr/>
                    <a:lstStyle/>
                    <a:p>
                      <a:endParaRPr kumimoji="1" lang="ja-JP" altLang="en-US" sz="1050" dirty="0">
                        <a:latin typeface="+mn-ea"/>
                        <a:ea typeface="+mn-ea"/>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CE9E"/>
                    </a:solidFill>
                  </a:tcPr>
                </a:tc>
                <a:tc hMerge="1">
                  <a:txBody>
                    <a:bodyPr/>
                    <a:lstStyle/>
                    <a:p>
                      <a:endParaRPr kumimoji="1" lang="ja-JP" altLang="en-US"/>
                    </a:p>
                  </a:txBody>
                  <a:tcPr/>
                </a:tc>
                <a:tc>
                  <a:txBody>
                    <a:bodyPr/>
                    <a:lstStyle/>
                    <a:p>
                      <a:pPr algn="ctr">
                        <a:spcAft>
                          <a:spcPts val="0"/>
                        </a:spcAft>
                      </a:pPr>
                      <a:r>
                        <a:rPr lang="ja-JP" altLang="en-US" sz="1050" kern="100" dirty="0">
                          <a:effectLst/>
                        </a:rPr>
                        <a:t>必要度</a:t>
                      </a:r>
                      <a:r>
                        <a:rPr lang="en-US" altLang="ja-JP" sz="1050" kern="100" dirty="0">
                          <a:effectLst/>
                        </a:rPr>
                        <a:t>Ⅰ</a:t>
                      </a:r>
                      <a:endParaRPr lang="ja-JP" sz="1050" kern="100" dirty="0">
                        <a:effectLst/>
                        <a:latin typeface="+mn-ea"/>
                        <a:ea typeface="+mn-ea"/>
                        <a:cs typeface="Times New Roman" panose="02020603050405020304" pitchFamily="18" charset="0"/>
                      </a:endParaRP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CE9E"/>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50" kern="100" dirty="0">
                          <a:effectLst/>
                        </a:rPr>
                        <a:t>必要度</a:t>
                      </a:r>
                      <a:r>
                        <a:rPr kumimoji="1" lang="en-US" altLang="ja-JP" sz="1050" kern="100" dirty="0">
                          <a:effectLst/>
                        </a:rPr>
                        <a:t>Ⅱ</a:t>
                      </a:r>
                      <a:endParaRPr kumimoji="1" lang="ja-JP" altLang="ja-JP" sz="1050" kern="100" dirty="0">
                        <a:solidFill>
                          <a:schemeClr val="tx1"/>
                        </a:solidFill>
                        <a:effectLst/>
                        <a:latin typeface="+mn-ea"/>
                        <a:ea typeface="+mn-ea"/>
                        <a:cs typeface="Times New Roman" panose="02020603050405020304" pitchFamily="18" charset="0"/>
                      </a:endParaRP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CE9E"/>
                    </a:solidFill>
                  </a:tcPr>
                </a:tc>
                <a:extLst>
                  <a:ext uri="{0D108BD9-81ED-4DB2-BD59-A6C34878D82A}">
                    <a16:rowId xmlns:a16="http://schemas.microsoft.com/office/drawing/2014/main" val="1688120080"/>
                  </a:ext>
                </a:extLst>
              </a:tr>
              <a:tr h="222683">
                <a:tc rowSpan="2">
                  <a:txBody>
                    <a:bodyPr/>
                    <a:lstStyle/>
                    <a:p>
                      <a:r>
                        <a:rPr kumimoji="1" lang="ja-JP" altLang="en-US" sz="1050" dirty="0"/>
                        <a:t>急性期一般</a:t>
                      </a:r>
                      <a:endParaRPr kumimoji="1" lang="en-US" altLang="ja-JP" sz="1050" dirty="0"/>
                    </a:p>
                    <a:p>
                      <a:r>
                        <a:rPr kumimoji="1" lang="ja-JP" altLang="en-US" sz="1050" dirty="0"/>
                        <a:t>入院料１</a:t>
                      </a:r>
                      <a:endParaRPr kumimoji="1" lang="ja-JP" altLang="en-US" sz="1050" dirty="0">
                        <a:latin typeface="+mn-ea"/>
                        <a:ea typeface="+mn-ea"/>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chemeClr val="bg1"/>
                    </a:solidFill>
                  </a:tcPr>
                </a:tc>
                <a:tc>
                  <a:txBody>
                    <a:bodyPr/>
                    <a:lstStyle/>
                    <a:p>
                      <a:r>
                        <a:rPr kumimoji="1" lang="ja-JP" altLang="en-US" sz="900" dirty="0">
                          <a:latin typeface="+mn-ea"/>
                          <a:ea typeface="+mn-ea"/>
                        </a:rPr>
                        <a:t>許可病床</a:t>
                      </a:r>
                      <a:r>
                        <a:rPr kumimoji="1" lang="en-US" altLang="ja-JP" sz="900" dirty="0">
                          <a:latin typeface="+mn-ea"/>
                          <a:ea typeface="+mn-ea"/>
                        </a:rPr>
                        <a:t>200</a:t>
                      </a:r>
                      <a:r>
                        <a:rPr kumimoji="1" lang="ja-JP" altLang="en-US" sz="900" dirty="0">
                          <a:latin typeface="+mn-ea"/>
                          <a:ea typeface="+mn-ea"/>
                        </a:rPr>
                        <a:t>床以上</a:t>
                      </a: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chemeClr val="bg1"/>
                    </a:solidFill>
                  </a:tcPr>
                </a:tc>
                <a:tc>
                  <a:txBody>
                    <a:bodyPr/>
                    <a:lstStyle/>
                    <a:p>
                      <a:pPr algn="ctr">
                        <a:spcAft>
                          <a:spcPts val="0"/>
                        </a:spcAft>
                      </a:pPr>
                      <a:r>
                        <a:rPr lang="en-US" sz="1050" kern="100" dirty="0">
                          <a:effectLst/>
                        </a:rPr>
                        <a:t>31%</a:t>
                      </a:r>
                      <a:endParaRPr lang="en-US" sz="800" kern="100" dirty="0">
                        <a:effectLst/>
                      </a:endParaRP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chemeClr val="bg1"/>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lang="en-US" altLang="ja-JP" sz="1050" b="1" u="sng" kern="100" dirty="0">
                          <a:solidFill>
                            <a:srgbClr val="0070C0"/>
                          </a:solidFill>
                          <a:effectLst/>
                        </a:rPr>
                        <a:t>28%</a:t>
                      </a: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chemeClr val="bg1"/>
                    </a:solidFill>
                  </a:tcPr>
                </a:tc>
                <a:extLst>
                  <a:ext uri="{0D108BD9-81ED-4DB2-BD59-A6C34878D82A}">
                    <a16:rowId xmlns:a16="http://schemas.microsoft.com/office/drawing/2014/main" val="3416413676"/>
                  </a:ext>
                </a:extLst>
              </a:tr>
              <a:tr h="222683">
                <a:tc vMerge="1">
                  <a:txBody>
                    <a:bodyPr/>
                    <a:lstStyle/>
                    <a:p>
                      <a:endParaRPr kumimoji="1" lang="ja-JP" altLang="en-US" sz="1050" dirty="0">
                        <a:latin typeface="+mn-ea"/>
                        <a:ea typeface="+mn-ea"/>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DEADA"/>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900" dirty="0">
                          <a:latin typeface="+mn-ea"/>
                          <a:ea typeface="+mn-ea"/>
                        </a:rPr>
                        <a:t>許可病床</a:t>
                      </a:r>
                      <a:r>
                        <a:rPr kumimoji="1" lang="en-US" altLang="ja-JP" sz="900" dirty="0">
                          <a:latin typeface="+mn-ea"/>
                          <a:ea typeface="+mn-ea"/>
                        </a:rPr>
                        <a:t>200</a:t>
                      </a:r>
                      <a:r>
                        <a:rPr kumimoji="1" lang="ja-JP" altLang="en-US" sz="900" dirty="0">
                          <a:latin typeface="+mn-ea"/>
                          <a:ea typeface="+mn-ea"/>
                        </a:rPr>
                        <a:t>床未満</a:t>
                      </a: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lang="en-US" altLang="ja-JP" sz="1050" b="1" u="sng" kern="100" dirty="0">
                          <a:solidFill>
                            <a:srgbClr val="0070C0"/>
                          </a:solidFill>
                          <a:effectLst/>
                          <a:latin typeface="+mn-ea"/>
                          <a:ea typeface="+mn-ea"/>
                          <a:cs typeface="Times New Roman" panose="02020603050405020304" pitchFamily="18" charset="0"/>
                        </a:rPr>
                        <a:t>28%</a:t>
                      </a:r>
                      <a:endParaRPr lang="ja-JP" alt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DEADA"/>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050" b="1" u="sng" kern="100" dirty="0">
                          <a:solidFill>
                            <a:srgbClr val="0070C0"/>
                          </a:solidFill>
                          <a:effectLst/>
                          <a:latin typeface="+mn-ea"/>
                          <a:ea typeface="+mn-ea"/>
                          <a:cs typeface="Times New Roman" panose="02020603050405020304" pitchFamily="18" charset="0"/>
                        </a:rPr>
                        <a:t>25%</a:t>
                      </a:r>
                      <a:endParaRPr kumimoji="1" lang="ja-JP" alt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DEADA"/>
                    </a:solidFill>
                  </a:tcPr>
                </a:tc>
                <a:extLst>
                  <a:ext uri="{0D108BD9-81ED-4DB2-BD59-A6C34878D82A}">
                    <a16:rowId xmlns:a16="http://schemas.microsoft.com/office/drawing/2014/main" val="1971371758"/>
                  </a:ext>
                </a:extLst>
              </a:tr>
              <a:tr h="222683">
                <a:tc rowSpan="2">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a:t>
                      </a:r>
                      <a:endParaRPr kumimoji="1" lang="en-US" altLang="ja-JP" sz="1050" dirty="0"/>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入院料２</a:t>
                      </a:r>
                      <a:endParaRPr kumimoji="1" lang="ja-JP" altLang="en-US" sz="1050" dirty="0">
                        <a:latin typeface="+mn-ea"/>
                        <a:ea typeface="+mn-ea"/>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tc>
                  <a:txBody>
                    <a:bodyPr/>
                    <a:lstStyle/>
                    <a:p>
                      <a:r>
                        <a:rPr kumimoji="1" lang="ja-JP" altLang="en-US" sz="900" dirty="0">
                          <a:latin typeface="+mn-ea"/>
                          <a:ea typeface="+mn-ea"/>
                        </a:rPr>
                        <a:t>許可病床</a:t>
                      </a:r>
                      <a:r>
                        <a:rPr kumimoji="1" lang="en-US" altLang="ja-JP" sz="900" dirty="0">
                          <a:latin typeface="+mn-ea"/>
                          <a:ea typeface="+mn-ea"/>
                        </a:rPr>
                        <a:t>200</a:t>
                      </a:r>
                      <a:r>
                        <a:rPr kumimoji="1" lang="ja-JP" altLang="en-US" sz="900" dirty="0">
                          <a:latin typeface="+mn-ea"/>
                          <a:ea typeface="+mn-ea"/>
                        </a:rPr>
                        <a:t>床以上</a:t>
                      </a: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chemeClr val="bg1"/>
                    </a:solidFill>
                  </a:tcPr>
                </a:tc>
                <a:tc>
                  <a:txBody>
                    <a:bodyPr/>
                    <a:lstStyle/>
                    <a:p>
                      <a:pPr algn="ctr">
                        <a:spcAft>
                          <a:spcPts val="0"/>
                        </a:spcAft>
                      </a:pPr>
                      <a:r>
                        <a:rPr lang="en-US" altLang="ja-JP" sz="1050" b="1" u="sng" kern="100" dirty="0">
                          <a:solidFill>
                            <a:srgbClr val="0070C0"/>
                          </a:solidFill>
                          <a:effectLst/>
                        </a:rPr>
                        <a:t>27%</a:t>
                      </a:r>
                      <a:endParaRPr lang="ja-JP" sz="1050" b="1" u="sng" kern="100" baseline="30000" dirty="0">
                        <a:solidFill>
                          <a:srgbClr val="0070C0"/>
                        </a:solidFill>
                        <a:effectLst/>
                        <a:latin typeface="+mn-ea"/>
                        <a:ea typeface="+mn-ea"/>
                        <a:cs typeface="Times New Roman" panose="02020603050405020304" pitchFamily="18" charset="0"/>
                      </a:endParaRP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chemeClr val="bg1"/>
                    </a:solidFill>
                  </a:tcPr>
                </a:tc>
                <a:tc>
                  <a:txBody>
                    <a:bodyPr/>
                    <a:lstStyle/>
                    <a:p>
                      <a:pPr algn="ctr">
                        <a:spcAft>
                          <a:spcPts val="0"/>
                        </a:spcAft>
                      </a:pPr>
                      <a:r>
                        <a:rPr lang="en-US" altLang="ja-JP" sz="1050" b="1" u="sng" kern="100" dirty="0">
                          <a:solidFill>
                            <a:srgbClr val="0070C0"/>
                          </a:solidFill>
                          <a:effectLst/>
                        </a:rPr>
                        <a:t>24%</a:t>
                      </a:r>
                      <a:endParaRPr lang="ja-JP" sz="1050" b="1" u="sng" kern="100" baseline="30000" dirty="0">
                        <a:solidFill>
                          <a:srgbClr val="0070C0"/>
                        </a:solidFill>
                        <a:effectLst/>
                        <a:latin typeface="+mn-ea"/>
                        <a:ea typeface="+mn-ea"/>
                        <a:cs typeface="Times New Roman" panose="02020603050405020304" pitchFamily="18" charset="0"/>
                      </a:endParaRP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chemeClr val="bg1"/>
                    </a:solidFill>
                  </a:tcPr>
                </a:tc>
                <a:extLst>
                  <a:ext uri="{0D108BD9-81ED-4DB2-BD59-A6C34878D82A}">
                    <a16:rowId xmlns:a16="http://schemas.microsoft.com/office/drawing/2014/main" val="3574921852"/>
                  </a:ext>
                </a:extLst>
              </a:tr>
              <a:tr h="222683">
                <a:tc vMerge="1">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endParaRPr kumimoji="1" lang="ja-JP" altLang="en-US" sz="1050" dirty="0">
                        <a:latin typeface="+mn-ea"/>
                        <a:ea typeface="+mn-ea"/>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DEADA"/>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900" dirty="0">
                          <a:latin typeface="+mn-ea"/>
                          <a:ea typeface="+mn-ea"/>
                        </a:rPr>
                        <a:t>許可病床</a:t>
                      </a:r>
                      <a:r>
                        <a:rPr kumimoji="1" lang="en-US" altLang="ja-JP" sz="900" dirty="0">
                          <a:latin typeface="+mn-ea"/>
                          <a:ea typeface="+mn-ea"/>
                        </a:rPr>
                        <a:t>200</a:t>
                      </a:r>
                      <a:r>
                        <a:rPr kumimoji="1" lang="ja-JP" altLang="en-US" sz="900" dirty="0">
                          <a:latin typeface="+mn-ea"/>
                          <a:ea typeface="+mn-ea"/>
                        </a:rPr>
                        <a:t>床未満</a:t>
                      </a: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lang="en-US" altLang="ja-JP" sz="1050" b="1" u="sng" kern="100" dirty="0">
                          <a:solidFill>
                            <a:srgbClr val="0070C0"/>
                          </a:solidFill>
                          <a:effectLst/>
                        </a:rPr>
                        <a:t>25%</a:t>
                      </a:r>
                      <a:endParaRPr lang="ja-JP" altLang="ja-JP" sz="1050" b="1" u="sng" kern="100" baseline="30000" dirty="0">
                        <a:solidFill>
                          <a:srgbClr val="0070C0"/>
                        </a:solidFill>
                        <a:effectLst/>
                        <a:latin typeface="+mn-ea"/>
                        <a:ea typeface="+mn-ea"/>
                        <a:cs typeface="Times New Roman" panose="02020603050405020304" pitchFamily="18" charset="0"/>
                      </a:endParaRP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DEADA"/>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lang="en-US" altLang="ja-JP" sz="1050" b="1" u="sng" kern="100" dirty="0">
                          <a:solidFill>
                            <a:srgbClr val="0070C0"/>
                          </a:solidFill>
                          <a:effectLst/>
                        </a:rPr>
                        <a:t>22%</a:t>
                      </a:r>
                      <a:endParaRPr lang="ja-JP" altLang="ja-JP" sz="1050" b="1" u="sng" kern="100" baseline="30000" dirty="0">
                        <a:solidFill>
                          <a:srgbClr val="0070C0"/>
                        </a:solidFill>
                        <a:effectLst/>
                        <a:latin typeface="+mn-ea"/>
                        <a:ea typeface="+mn-ea"/>
                        <a:cs typeface="Times New Roman" panose="02020603050405020304" pitchFamily="18" charset="0"/>
                      </a:endParaRP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DEADA"/>
                    </a:solidFill>
                  </a:tcPr>
                </a:tc>
                <a:extLst>
                  <a:ext uri="{0D108BD9-81ED-4DB2-BD59-A6C34878D82A}">
                    <a16:rowId xmlns:a16="http://schemas.microsoft.com/office/drawing/2014/main" val="3448368123"/>
                  </a:ext>
                </a:extLst>
              </a:tr>
              <a:tr h="222683">
                <a:tc rowSpan="2">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a:t>
                      </a:r>
                      <a:endParaRPr kumimoji="1" lang="en-US" altLang="ja-JP" sz="1050" dirty="0"/>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入院料３</a:t>
                      </a:r>
                      <a:endParaRPr kumimoji="1" lang="ja-JP" altLang="en-US" sz="1050" dirty="0">
                        <a:latin typeface="+mn-ea"/>
                        <a:ea typeface="+mn-ea"/>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chemeClr val="bg1"/>
                    </a:solidFill>
                  </a:tcPr>
                </a:tc>
                <a:tc>
                  <a:txBody>
                    <a:bodyPr/>
                    <a:lstStyle/>
                    <a:p>
                      <a:r>
                        <a:rPr kumimoji="1" lang="ja-JP" altLang="en-US" sz="900" dirty="0">
                          <a:latin typeface="+mn-ea"/>
                          <a:ea typeface="+mn-ea"/>
                        </a:rPr>
                        <a:t>許可病床</a:t>
                      </a:r>
                      <a:r>
                        <a:rPr kumimoji="1" lang="en-US" altLang="ja-JP" sz="900" dirty="0">
                          <a:latin typeface="+mn-ea"/>
                          <a:ea typeface="+mn-ea"/>
                        </a:rPr>
                        <a:t>200</a:t>
                      </a:r>
                      <a:r>
                        <a:rPr kumimoji="1" lang="ja-JP" altLang="en-US" sz="900" dirty="0">
                          <a:latin typeface="+mn-ea"/>
                          <a:ea typeface="+mn-ea"/>
                        </a:rPr>
                        <a:t>床以上</a:t>
                      </a: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chemeClr val="bg1"/>
                    </a:solidFill>
                  </a:tcPr>
                </a:tc>
                <a:tc>
                  <a:txBody>
                    <a:bodyPr/>
                    <a:lstStyle/>
                    <a:p>
                      <a:pPr algn="ctr">
                        <a:spcAft>
                          <a:spcPts val="0"/>
                        </a:spcAft>
                      </a:pPr>
                      <a:r>
                        <a:rPr lang="en-US" altLang="ja-JP" sz="1050" b="1" u="sng" kern="100" dirty="0">
                          <a:solidFill>
                            <a:srgbClr val="0070C0"/>
                          </a:solidFill>
                          <a:effectLst/>
                        </a:rPr>
                        <a:t>24%</a:t>
                      </a: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chemeClr val="bg1"/>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lang="en-US" altLang="ja-JP" sz="1050" b="1" u="sng" kern="100" dirty="0">
                          <a:solidFill>
                            <a:srgbClr val="0070C0"/>
                          </a:solidFill>
                          <a:effectLst/>
                        </a:rPr>
                        <a:t>21%</a:t>
                      </a:r>
                      <a:endParaRPr lang="ja-JP" altLang="ja-JP" sz="1050" b="1" u="sng" kern="100" baseline="30000" dirty="0">
                        <a:solidFill>
                          <a:srgbClr val="0070C0"/>
                        </a:solidFill>
                        <a:effectLst/>
                        <a:latin typeface="+mn-ea"/>
                        <a:ea typeface="+mn-ea"/>
                      </a:endParaRP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chemeClr val="bg1"/>
                    </a:solidFill>
                  </a:tcPr>
                </a:tc>
                <a:extLst>
                  <a:ext uri="{0D108BD9-81ED-4DB2-BD59-A6C34878D82A}">
                    <a16:rowId xmlns:a16="http://schemas.microsoft.com/office/drawing/2014/main" val="124756506"/>
                  </a:ext>
                </a:extLst>
              </a:tr>
              <a:tr h="222683">
                <a:tc vMerge="1">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endParaRPr kumimoji="1" lang="ja-JP" altLang="en-US" sz="1050" dirty="0">
                        <a:latin typeface="+mn-ea"/>
                        <a:ea typeface="+mn-ea"/>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900" dirty="0">
                          <a:latin typeface="+mn-ea"/>
                          <a:ea typeface="+mn-ea"/>
                        </a:rPr>
                        <a:t>許可病床</a:t>
                      </a:r>
                      <a:r>
                        <a:rPr kumimoji="1" lang="en-US" altLang="ja-JP" sz="900" dirty="0">
                          <a:latin typeface="+mn-ea"/>
                          <a:ea typeface="+mn-ea"/>
                        </a:rPr>
                        <a:t>200</a:t>
                      </a:r>
                      <a:r>
                        <a:rPr kumimoji="1" lang="ja-JP" altLang="en-US" sz="900" dirty="0">
                          <a:latin typeface="+mn-ea"/>
                          <a:ea typeface="+mn-ea"/>
                        </a:rPr>
                        <a:t>床未満</a:t>
                      </a: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lang="en-US" altLang="ja-JP" sz="1050" b="1" u="sng" kern="100" dirty="0">
                          <a:solidFill>
                            <a:srgbClr val="0070C0"/>
                          </a:solidFill>
                          <a:effectLst/>
                        </a:rPr>
                        <a:t>22%</a:t>
                      </a:r>
                      <a:endParaRPr lang="ja-JP" altLang="ja-JP" sz="1050" b="1" u="sng" kern="100" baseline="30000" dirty="0">
                        <a:solidFill>
                          <a:srgbClr val="0070C0"/>
                        </a:solidFill>
                        <a:effectLst/>
                        <a:latin typeface="+mn-ea"/>
                        <a:ea typeface="+mn-ea"/>
                        <a:cs typeface="Times New Roman" panose="02020603050405020304" pitchFamily="18" charset="0"/>
                      </a:endParaRP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lang="en-US" altLang="ja-JP" sz="1050" b="1" u="sng" kern="100" dirty="0">
                          <a:solidFill>
                            <a:srgbClr val="0070C0"/>
                          </a:solidFill>
                          <a:effectLst/>
                        </a:rPr>
                        <a:t>19%</a:t>
                      </a:r>
                      <a:endParaRPr lang="ja-JP" altLang="ja-JP" sz="1050" b="1" u="sng" kern="100" baseline="30000" dirty="0">
                        <a:solidFill>
                          <a:srgbClr val="0070C0"/>
                        </a:solidFill>
                        <a:effectLst/>
                        <a:latin typeface="+mn-ea"/>
                        <a:ea typeface="+mn-ea"/>
                      </a:endParaRP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extLst>
                  <a:ext uri="{0D108BD9-81ED-4DB2-BD59-A6C34878D82A}">
                    <a16:rowId xmlns:a16="http://schemas.microsoft.com/office/drawing/2014/main" val="3218371432"/>
                  </a:ext>
                </a:extLst>
              </a:tr>
              <a:tr h="222683">
                <a:tc rowSpan="2">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a:t>
                      </a:r>
                      <a:endParaRPr kumimoji="1" lang="en-US" altLang="ja-JP" sz="1050" dirty="0"/>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入院料４</a:t>
                      </a:r>
                      <a:endParaRPr kumimoji="1" lang="ja-JP" altLang="en-US" sz="1050" dirty="0">
                        <a:latin typeface="+mn-ea"/>
                        <a:ea typeface="+mn-ea"/>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tc>
                  <a:txBody>
                    <a:bodyPr/>
                    <a:lstStyle/>
                    <a:p>
                      <a:r>
                        <a:rPr kumimoji="1" lang="ja-JP" altLang="en-US" sz="900" dirty="0">
                          <a:latin typeface="+mn-ea"/>
                          <a:ea typeface="+mn-ea"/>
                        </a:rPr>
                        <a:t>許可病床</a:t>
                      </a:r>
                      <a:r>
                        <a:rPr kumimoji="1" lang="en-US" altLang="ja-JP" sz="900" dirty="0">
                          <a:latin typeface="+mn-ea"/>
                          <a:ea typeface="+mn-ea"/>
                        </a:rPr>
                        <a:t>200</a:t>
                      </a:r>
                      <a:r>
                        <a:rPr kumimoji="1" lang="ja-JP" altLang="en-US" sz="900" dirty="0">
                          <a:latin typeface="+mn-ea"/>
                          <a:ea typeface="+mn-ea"/>
                        </a:rPr>
                        <a:t>床以上</a:t>
                      </a: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chemeClr val="bg1"/>
                    </a:solidFill>
                  </a:tcPr>
                </a:tc>
                <a:tc>
                  <a:txBody>
                    <a:bodyPr/>
                    <a:lstStyle/>
                    <a:p>
                      <a:pPr algn="ctr">
                        <a:spcAft>
                          <a:spcPts val="0"/>
                        </a:spcAft>
                      </a:pPr>
                      <a:r>
                        <a:rPr lang="en-US" sz="1050" b="1" u="sng" kern="100" dirty="0">
                          <a:solidFill>
                            <a:srgbClr val="0070C0"/>
                          </a:solidFill>
                          <a:effectLst/>
                        </a:rPr>
                        <a:t>20%</a:t>
                      </a:r>
                      <a:endParaRPr lang="ja-JP" sz="1050" b="1" u="sng" kern="100" baseline="30000" dirty="0">
                        <a:solidFill>
                          <a:srgbClr val="0070C0"/>
                        </a:solidFill>
                        <a:effectLst/>
                        <a:latin typeface="+mn-ea"/>
                        <a:ea typeface="+mn-ea"/>
                        <a:cs typeface="Times New Roman" panose="02020603050405020304" pitchFamily="18" charset="0"/>
                      </a:endParaRP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chemeClr val="bg1"/>
                    </a:solidFill>
                  </a:tcPr>
                </a:tc>
                <a:tc>
                  <a:txBody>
                    <a:bodyPr/>
                    <a:lstStyle/>
                    <a:p>
                      <a:pPr algn="ctr">
                        <a:spcAft>
                          <a:spcPts val="0"/>
                        </a:spcAft>
                      </a:pPr>
                      <a:r>
                        <a:rPr lang="en-US" altLang="ja-JP" sz="1050" b="1" u="sng" kern="100" dirty="0">
                          <a:solidFill>
                            <a:srgbClr val="0070C0"/>
                          </a:solidFill>
                          <a:effectLst/>
                        </a:rPr>
                        <a:t>17%</a:t>
                      </a:r>
                      <a:endParaRPr lang="ja-JP" sz="1050" b="1" u="sng" kern="100" baseline="30000" dirty="0">
                        <a:solidFill>
                          <a:srgbClr val="0070C0"/>
                        </a:solidFill>
                        <a:effectLst/>
                        <a:latin typeface="+mn-ea"/>
                        <a:ea typeface="+mn-ea"/>
                        <a:cs typeface="Times New Roman" panose="02020603050405020304" pitchFamily="18" charset="0"/>
                      </a:endParaRP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chemeClr val="bg1"/>
                    </a:solidFill>
                  </a:tcPr>
                </a:tc>
                <a:extLst>
                  <a:ext uri="{0D108BD9-81ED-4DB2-BD59-A6C34878D82A}">
                    <a16:rowId xmlns:a16="http://schemas.microsoft.com/office/drawing/2014/main" val="1893149929"/>
                  </a:ext>
                </a:extLst>
              </a:tr>
              <a:tr h="222683">
                <a:tc vMerge="1">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endParaRPr kumimoji="1" lang="ja-JP" altLang="en-US" sz="1050" dirty="0">
                        <a:latin typeface="+mn-ea"/>
                        <a:ea typeface="+mn-ea"/>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900" dirty="0">
                          <a:latin typeface="+mn-ea"/>
                          <a:ea typeface="+mn-ea"/>
                        </a:rPr>
                        <a:t>許可病床</a:t>
                      </a:r>
                      <a:r>
                        <a:rPr kumimoji="1" lang="en-US" altLang="ja-JP" sz="900" dirty="0">
                          <a:latin typeface="+mn-ea"/>
                          <a:ea typeface="+mn-ea"/>
                        </a:rPr>
                        <a:t>200</a:t>
                      </a:r>
                      <a:r>
                        <a:rPr kumimoji="1" lang="ja-JP" altLang="en-US" sz="900" dirty="0">
                          <a:latin typeface="+mn-ea"/>
                          <a:ea typeface="+mn-ea"/>
                        </a:rPr>
                        <a:t>床未満</a:t>
                      </a: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lang="en-US" altLang="ja-JP" sz="1050" b="1" u="sng" kern="100" dirty="0">
                          <a:solidFill>
                            <a:srgbClr val="0070C0"/>
                          </a:solidFill>
                          <a:effectLst/>
                        </a:rPr>
                        <a:t>18%</a:t>
                      </a:r>
                      <a:endParaRPr lang="ja-JP" altLang="ja-JP" sz="1050" b="1" u="sng" kern="100" baseline="30000" dirty="0">
                        <a:solidFill>
                          <a:srgbClr val="0070C0"/>
                        </a:solidFill>
                        <a:effectLst/>
                        <a:latin typeface="+mn-ea"/>
                        <a:ea typeface="+mn-ea"/>
                        <a:cs typeface="Times New Roman" panose="02020603050405020304" pitchFamily="18" charset="0"/>
                      </a:endParaRP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lang="en-US" altLang="ja-JP" sz="1050" b="1" u="sng" kern="100" dirty="0">
                          <a:solidFill>
                            <a:srgbClr val="0070C0"/>
                          </a:solidFill>
                          <a:effectLst/>
                        </a:rPr>
                        <a:t>15%</a:t>
                      </a:r>
                      <a:endParaRPr lang="ja-JP" altLang="ja-JP" sz="1050" b="1" u="sng" kern="100" baseline="30000" dirty="0">
                        <a:solidFill>
                          <a:srgbClr val="0070C0"/>
                        </a:solidFill>
                        <a:effectLst/>
                        <a:latin typeface="+mn-ea"/>
                        <a:ea typeface="+mn-ea"/>
                        <a:cs typeface="Times New Roman" panose="02020603050405020304" pitchFamily="18" charset="0"/>
                      </a:endParaRP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extLst>
                  <a:ext uri="{0D108BD9-81ED-4DB2-BD59-A6C34878D82A}">
                    <a16:rowId xmlns:a16="http://schemas.microsoft.com/office/drawing/2014/main" val="2664244271"/>
                  </a:ext>
                </a:extLst>
              </a:tr>
              <a:tr h="222683">
                <a:tc gridSpan="2">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急性期一般入院料５</a:t>
                      </a:r>
                      <a:endParaRPr kumimoji="1" lang="ja-JP" altLang="en-US" sz="1050" dirty="0">
                        <a:latin typeface="+mn-ea"/>
                        <a:ea typeface="+mn-ea"/>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tcPr>
                </a:tc>
                <a:tc hMerge="1">
                  <a:txBody>
                    <a:bodyPr/>
                    <a:lstStyle/>
                    <a:p>
                      <a:endParaRPr kumimoji="1" lang="ja-JP" altLang="en-US"/>
                    </a:p>
                  </a:txBody>
                  <a:tcPr/>
                </a:tc>
                <a:tc>
                  <a:txBody>
                    <a:bodyPr/>
                    <a:lstStyle/>
                    <a:p>
                      <a:pPr algn="ctr">
                        <a:spcAft>
                          <a:spcPts val="0"/>
                        </a:spcAft>
                      </a:pPr>
                      <a:r>
                        <a:rPr lang="en-US" sz="1050" b="1" u="sng" kern="100" dirty="0">
                          <a:solidFill>
                            <a:srgbClr val="0070C0"/>
                          </a:solidFill>
                          <a:effectLst/>
                        </a:rPr>
                        <a:t>17%</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tcPr>
                </a:tc>
                <a:tc>
                  <a:txBody>
                    <a:bodyPr/>
                    <a:lstStyle/>
                    <a:p>
                      <a:pPr algn="ctr">
                        <a:spcAft>
                          <a:spcPts val="0"/>
                        </a:spcAft>
                      </a:pPr>
                      <a:r>
                        <a:rPr lang="en-US" altLang="ja-JP" sz="1050" b="1" u="sng" kern="100" dirty="0">
                          <a:solidFill>
                            <a:srgbClr val="0070C0"/>
                          </a:solidFill>
                          <a:effectLst/>
                        </a:rPr>
                        <a:t>14%</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tcPr>
                </a:tc>
                <a:extLst>
                  <a:ext uri="{0D108BD9-81ED-4DB2-BD59-A6C34878D82A}">
                    <a16:rowId xmlns:a16="http://schemas.microsoft.com/office/drawing/2014/main" val="1494220333"/>
                  </a:ext>
                </a:extLst>
              </a:tr>
              <a:tr h="222683">
                <a:tc gridSpan="2">
                  <a:txBody>
                    <a:bodyPr/>
                    <a:lstStyle/>
                    <a:p>
                      <a:r>
                        <a:rPr kumimoji="1" lang="ja-JP" altLang="en-US" sz="1050" dirty="0"/>
                        <a:t>７対１入院基本料（特定）</a:t>
                      </a:r>
                      <a:endParaRPr kumimoji="1" lang="en-US" altLang="ja-JP" sz="1050" dirty="0">
                        <a:latin typeface="+mn-ea"/>
                        <a:ea typeface="+mn-ea"/>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noFill/>
                  </a:tcPr>
                </a:tc>
                <a:tc hMerge="1">
                  <a:txBody>
                    <a:bodyPr/>
                    <a:lstStyle/>
                    <a:p>
                      <a:endParaRPr kumimoji="1" lang="ja-JP" altLang="en-US"/>
                    </a:p>
                  </a:txBody>
                  <a:tcPr/>
                </a:tc>
                <a:tc>
                  <a:txBody>
                    <a:bodyPr/>
                    <a:lstStyle/>
                    <a:p>
                      <a:pPr algn="ctr">
                        <a:spcAft>
                          <a:spcPts val="0"/>
                        </a:spcAft>
                      </a:pPr>
                      <a:r>
                        <a:rPr lang="ja-JP" altLang="en-US" sz="1050" kern="100" dirty="0">
                          <a:effectLst/>
                        </a:rPr>
                        <a:t>－</a:t>
                      </a:r>
                      <a:endParaRPr lang="ja-JP" sz="1050" kern="100" dirty="0">
                        <a:effectLst/>
                        <a:latin typeface="+mn-ea"/>
                        <a:ea typeface="+mn-ea"/>
                        <a:cs typeface="Times New Roman" panose="02020603050405020304" pitchFamily="18" charset="0"/>
                      </a:endParaRP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noFill/>
                  </a:tcPr>
                </a:tc>
                <a:tc>
                  <a:txBody>
                    <a:bodyPr/>
                    <a:lstStyle/>
                    <a:p>
                      <a:pPr algn="ctr">
                        <a:spcAft>
                          <a:spcPts val="0"/>
                        </a:spcAft>
                      </a:pPr>
                      <a:r>
                        <a:rPr lang="en-US" altLang="ja-JP" sz="1050" kern="100" dirty="0">
                          <a:effectLst/>
                        </a:rPr>
                        <a:t>28%</a:t>
                      </a:r>
                      <a:endParaRPr lang="ja-JP" sz="1050" kern="100" dirty="0">
                        <a:effectLst/>
                        <a:latin typeface="+mn-ea"/>
                        <a:ea typeface="+mn-ea"/>
                        <a:cs typeface="Times New Roman" panose="02020603050405020304" pitchFamily="18" charset="0"/>
                      </a:endParaRP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3631312716"/>
                  </a:ext>
                </a:extLst>
              </a:tr>
              <a:tr h="222683">
                <a:tc gridSpan="2">
                  <a:txBody>
                    <a:bodyPr/>
                    <a:lstStyle/>
                    <a:p>
                      <a:r>
                        <a:rPr kumimoji="1" lang="ja-JP" altLang="en-US" sz="1050" dirty="0"/>
                        <a:t>７対１入院基本料（結核）</a:t>
                      </a:r>
                      <a:endParaRPr kumimoji="1" lang="en-US" altLang="ja-JP" sz="1050" dirty="0">
                        <a:latin typeface="+mn-ea"/>
                        <a:ea typeface="+mn-ea"/>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1" u="sng" strike="noStrike" cap="none" normalizeH="0" baseline="0" dirty="0">
                          <a:ln>
                            <a:noFill/>
                          </a:ln>
                          <a:solidFill>
                            <a:srgbClr val="0070C0"/>
                          </a:solidFill>
                          <a:effectLst/>
                        </a:rPr>
                        <a:t>10%</a:t>
                      </a:r>
                      <a:endParaRPr kumimoji="1" lang="ja-JP" altLang="en-US" sz="1050" b="1" i="0" u="sng" strike="noStrike" cap="none" normalizeH="0" baseline="0" dirty="0">
                        <a:ln>
                          <a:noFill/>
                        </a:ln>
                        <a:solidFill>
                          <a:srgbClr val="0070C0"/>
                        </a:solidFill>
                        <a:effectLst/>
                        <a:latin typeface="+mn-ea"/>
                        <a:ea typeface="+mn-ea"/>
                        <a:cs typeface="メイリオ" pitchFamily="50" charset="-128"/>
                      </a:endParaRPr>
                    </a:p>
                  </a:txBody>
                  <a:tcPr marL="99060" marR="99060" anchor="ctr" horzOverflow="overflow">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1" u="sng" strike="noStrike" cap="none" normalizeH="0" baseline="0" dirty="0">
                          <a:ln>
                            <a:noFill/>
                          </a:ln>
                          <a:solidFill>
                            <a:srgbClr val="0070C0"/>
                          </a:solidFill>
                          <a:effectLst/>
                        </a:rPr>
                        <a:t>8%</a:t>
                      </a:r>
                      <a:endParaRPr kumimoji="1" lang="ja-JP" altLang="en-US" sz="1050" b="1" i="0" u="sng" strike="noStrike" cap="none" normalizeH="0" baseline="0" dirty="0">
                        <a:ln>
                          <a:noFill/>
                        </a:ln>
                        <a:solidFill>
                          <a:srgbClr val="0070C0"/>
                        </a:solidFill>
                        <a:effectLst/>
                        <a:latin typeface="+mn-ea"/>
                        <a:ea typeface="+mn-ea"/>
                        <a:cs typeface="メイリオ" pitchFamily="50" charset="-128"/>
                      </a:endParaRPr>
                    </a:p>
                  </a:txBody>
                  <a:tcPr marL="99060" marR="99060" anchor="ctr" horzOverflow="overflow">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extLst>
                  <a:ext uri="{0D108BD9-81ED-4DB2-BD59-A6C34878D82A}">
                    <a16:rowId xmlns:a16="http://schemas.microsoft.com/office/drawing/2014/main" val="2876790824"/>
                  </a:ext>
                </a:extLst>
              </a:tr>
              <a:tr h="222683">
                <a:tc gridSpan="2">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７対１入院基本料（専門）</a:t>
                      </a:r>
                      <a:endParaRPr kumimoji="1" lang="en-US" altLang="ja-JP" sz="1050" dirty="0">
                        <a:latin typeface="+mn-ea"/>
                        <a:ea typeface="+mn-ea"/>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tcPr>
                </a:tc>
                <a:tc hMerge="1">
                  <a:txBody>
                    <a:bodyPr/>
                    <a:lstStyle/>
                    <a:p>
                      <a:endParaRPr kumimoji="1" lang="ja-JP" altLang="en-US"/>
                    </a:p>
                  </a:txBody>
                  <a:tcPr/>
                </a:tc>
                <a:tc>
                  <a:txBody>
                    <a:bodyPr/>
                    <a:lstStyle/>
                    <a:p>
                      <a:pPr algn="ctr">
                        <a:spcAft>
                          <a:spcPts val="0"/>
                        </a:spcAft>
                      </a:pPr>
                      <a:r>
                        <a:rPr lang="en-US" sz="1050" kern="100" dirty="0">
                          <a:effectLst/>
                        </a:rPr>
                        <a:t>30%</a:t>
                      </a:r>
                      <a:endParaRPr lang="ja-JP" sz="1050" kern="100" dirty="0">
                        <a:effectLst/>
                        <a:latin typeface="+mn-ea"/>
                        <a:ea typeface="+mn-ea"/>
                        <a:cs typeface="Times New Roman" panose="02020603050405020304" pitchFamily="18" charset="0"/>
                      </a:endParaRP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tcPr>
                </a:tc>
                <a:tc>
                  <a:txBody>
                    <a:bodyPr/>
                    <a:lstStyle/>
                    <a:p>
                      <a:pPr algn="ctr">
                        <a:spcAft>
                          <a:spcPts val="0"/>
                        </a:spcAft>
                      </a:pPr>
                      <a:r>
                        <a:rPr lang="en-US" altLang="ja-JP" sz="1050" kern="100" dirty="0">
                          <a:effectLst/>
                        </a:rPr>
                        <a:t>28%</a:t>
                      </a:r>
                      <a:endParaRPr lang="ja-JP" sz="1050" kern="100" dirty="0">
                        <a:effectLst/>
                        <a:latin typeface="+mn-ea"/>
                        <a:ea typeface="+mn-ea"/>
                        <a:cs typeface="Times New Roman" panose="02020603050405020304" pitchFamily="18" charset="0"/>
                      </a:endParaRPr>
                    </a:p>
                  </a:txBody>
                  <a:tcPr marL="68580" marR="68580" marT="0" marB="0"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tcPr>
                </a:tc>
                <a:extLst>
                  <a:ext uri="{0D108BD9-81ED-4DB2-BD59-A6C34878D82A}">
                    <a16:rowId xmlns:a16="http://schemas.microsoft.com/office/drawing/2014/main" val="3591057061"/>
                  </a:ext>
                </a:extLst>
              </a:tr>
              <a:tr h="222683">
                <a:tc gridSpan="2">
                  <a:txBody>
                    <a:bodyPr/>
                    <a:lstStyle/>
                    <a:p>
                      <a:r>
                        <a:rPr kumimoji="1" lang="ja-JP" altLang="en-US" sz="1050" dirty="0"/>
                        <a:t>看護必要度加算１（特定、専門）</a:t>
                      </a:r>
                      <a:endParaRPr kumimoji="1" lang="en-US" altLang="ja-JP" sz="1050" dirty="0">
                        <a:latin typeface="+mn-ea"/>
                        <a:ea typeface="+mn-ea"/>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u="none" strike="noStrike" cap="none" normalizeH="0" baseline="0" dirty="0">
                          <a:ln>
                            <a:noFill/>
                          </a:ln>
                          <a:effectLst/>
                        </a:rPr>
                        <a:t>22%</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u="none" strike="noStrike" cap="none" normalizeH="0" baseline="0" dirty="0">
                          <a:ln>
                            <a:noFill/>
                          </a:ln>
                          <a:effectLst/>
                        </a:rPr>
                        <a:t>20%</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extLst>
                  <a:ext uri="{0D108BD9-81ED-4DB2-BD59-A6C34878D82A}">
                    <a16:rowId xmlns:a16="http://schemas.microsoft.com/office/drawing/2014/main" val="1180308926"/>
                  </a:ext>
                </a:extLst>
              </a:tr>
              <a:tr h="222683">
                <a:tc gridSpan="2">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看護必要度加算２（特定、専門）</a:t>
                      </a:r>
                      <a:endParaRPr kumimoji="1" lang="en-US" altLang="ja-JP" sz="1050" dirty="0">
                        <a:latin typeface="+mn-ea"/>
                        <a:ea typeface="+mn-ea"/>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u="none" strike="noStrike" cap="none" normalizeH="0" baseline="0" dirty="0">
                          <a:ln>
                            <a:noFill/>
                          </a:ln>
                          <a:effectLst/>
                        </a:rPr>
                        <a:t>20%</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u="none" strike="noStrike" cap="none" normalizeH="0" baseline="0" dirty="0">
                          <a:ln>
                            <a:noFill/>
                          </a:ln>
                          <a:effectLst/>
                        </a:rPr>
                        <a:t>18%</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tcPr>
                </a:tc>
                <a:extLst>
                  <a:ext uri="{0D108BD9-81ED-4DB2-BD59-A6C34878D82A}">
                    <a16:rowId xmlns:a16="http://schemas.microsoft.com/office/drawing/2014/main" val="1358834685"/>
                  </a:ext>
                </a:extLst>
              </a:tr>
              <a:tr h="222683">
                <a:tc gridSpan="2">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看護必要度加算３（特定、専門）</a:t>
                      </a:r>
                      <a:endParaRPr kumimoji="1" lang="en-US" altLang="ja-JP" sz="1050" dirty="0">
                        <a:latin typeface="+mn-ea"/>
                        <a:ea typeface="+mn-ea"/>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u="none" strike="noStrike" cap="none" normalizeH="0" baseline="0" dirty="0">
                          <a:ln>
                            <a:noFill/>
                          </a:ln>
                          <a:effectLst/>
                        </a:rPr>
                        <a:t>18%</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u="none" strike="noStrike" cap="none" normalizeH="0" baseline="0" dirty="0">
                          <a:ln>
                            <a:noFill/>
                          </a:ln>
                          <a:effectLst/>
                        </a:rPr>
                        <a:t>15%</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extLst>
                  <a:ext uri="{0D108BD9-81ED-4DB2-BD59-A6C34878D82A}">
                    <a16:rowId xmlns:a16="http://schemas.microsoft.com/office/drawing/2014/main" val="3933737687"/>
                  </a:ext>
                </a:extLst>
              </a:tr>
              <a:tr h="222683">
                <a:tc gridSpan="2">
                  <a:txBody>
                    <a:bodyPr/>
                    <a:lstStyle/>
                    <a:p>
                      <a:r>
                        <a:rPr kumimoji="1" lang="ja-JP" altLang="en-US" sz="1050" dirty="0"/>
                        <a:t>総合入院体制加算１・２</a:t>
                      </a:r>
                      <a:endParaRPr kumimoji="1" lang="en-US" altLang="ja-JP" sz="1050" dirty="0">
                        <a:latin typeface="+mn-ea"/>
                        <a:ea typeface="+mn-ea"/>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1" u="sng" strike="noStrike" cap="none" normalizeH="0" baseline="0" dirty="0">
                          <a:ln>
                            <a:noFill/>
                          </a:ln>
                          <a:solidFill>
                            <a:srgbClr val="0070C0"/>
                          </a:solidFill>
                          <a:effectLst/>
                        </a:rPr>
                        <a:t>33%</a:t>
                      </a:r>
                      <a:endParaRPr kumimoji="1" lang="ja-JP" altLang="en-US" sz="1050" b="1" i="0" u="sng" strike="noStrike" cap="none" normalizeH="0" baseline="0" dirty="0">
                        <a:ln>
                          <a:noFill/>
                        </a:ln>
                        <a:solidFill>
                          <a:srgbClr val="0070C0"/>
                        </a:solidFill>
                        <a:effectLst/>
                        <a:latin typeface="+mn-ea"/>
                        <a:ea typeface="+mn-ea"/>
                        <a:cs typeface="メイリオ" pitchFamily="50" charset="-128"/>
                      </a:endParaRPr>
                    </a:p>
                  </a:txBody>
                  <a:tcPr marL="99060" marR="99060" anchor="ctr" horzOverflow="overflow">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1" u="sng" strike="noStrike" cap="none" normalizeH="0" baseline="0" dirty="0">
                          <a:ln>
                            <a:noFill/>
                          </a:ln>
                          <a:solidFill>
                            <a:srgbClr val="0070C0"/>
                          </a:solidFill>
                          <a:effectLst/>
                        </a:rPr>
                        <a:t>30%</a:t>
                      </a:r>
                      <a:endParaRPr kumimoji="1" lang="ja-JP" altLang="en-US" sz="1050" b="1" i="0" u="sng" strike="noStrike" cap="none" normalizeH="0" baseline="0" dirty="0">
                        <a:ln>
                          <a:noFill/>
                        </a:ln>
                        <a:solidFill>
                          <a:srgbClr val="0070C0"/>
                        </a:solidFill>
                        <a:effectLst/>
                        <a:latin typeface="+mn-ea"/>
                        <a:ea typeface="+mn-ea"/>
                        <a:cs typeface="メイリオ" pitchFamily="50" charset="-128"/>
                      </a:endParaRPr>
                    </a:p>
                  </a:txBody>
                  <a:tcPr marL="99060" marR="99060" anchor="ctr" horzOverflow="overflow">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3475266844"/>
                  </a:ext>
                </a:extLst>
              </a:tr>
              <a:tr h="222683">
                <a:tc gridSpan="2">
                  <a:txBody>
                    <a:bodyPr/>
                    <a:lstStyle/>
                    <a:p>
                      <a:r>
                        <a:rPr kumimoji="1" lang="ja-JP" altLang="en-US" sz="1050" dirty="0"/>
                        <a:t>総合入院体制加算３</a:t>
                      </a:r>
                      <a:endParaRPr kumimoji="1" lang="en-US" altLang="ja-JP" sz="1050" dirty="0">
                        <a:latin typeface="+mn-ea"/>
                        <a:ea typeface="+mn-ea"/>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DEADA"/>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1" u="sng" strike="noStrike" cap="none" normalizeH="0" baseline="0" dirty="0">
                          <a:ln>
                            <a:noFill/>
                          </a:ln>
                          <a:solidFill>
                            <a:srgbClr val="0070C0"/>
                          </a:solidFill>
                          <a:effectLst/>
                        </a:rPr>
                        <a:t>30%</a:t>
                      </a:r>
                      <a:endParaRPr kumimoji="1" lang="ja-JP" altLang="en-US" sz="1050" b="1" i="0" u="sng" strike="noStrike" cap="none" normalizeH="0" baseline="0" dirty="0">
                        <a:ln>
                          <a:noFill/>
                        </a:ln>
                        <a:solidFill>
                          <a:srgbClr val="0070C0"/>
                        </a:solidFill>
                        <a:effectLst/>
                        <a:latin typeface="+mn-ea"/>
                        <a:ea typeface="+mn-ea"/>
                        <a:cs typeface="メイリオ" pitchFamily="50" charset="-128"/>
                      </a:endParaRPr>
                    </a:p>
                  </a:txBody>
                  <a:tcPr marL="99060" marR="99060" anchor="ctr" horzOverflow="overflow">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DEADA"/>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1" u="sng" strike="noStrike" cap="none" normalizeH="0" baseline="0" dirty="0">
                          <a:ln>
                            <a:noFill/>
                          </a:ln>
                          <a:solidFill>
                            <a:srgbClr val="0070C0"/>
                          </a:solidFill>
                          <a:effectLst/>
                        </a:rPr>
                        <a:t>27%</a:t>
                      </a:r>
                      <a:endParaRPr kumimoji="1" lang="ja-JP" altLang="en-US" sz="1050" b="1" i="0" u="sng" strike="noStrike" cap="none" normalizeH="0" baseline="0" dirty="0">
                        <a:ln>
                          <a:noFill/>
                        </a:ln>
                        <a:solidFill>
                          <a:srgbClr val="0070C0"/>
                        </a:solidFill>
                        <a:effectLst/>
                        <a:latin typeface="+mn-ea"/>
                        <a:ea typeface="+mn-ea"/>
                        <a:cs typeface="メイリオ" pitchFamily="50" charset="-128"/>
                      </a:endParaRPr>
                    </a:p>
                  </a:txBody>
                  <a:tcPr marL="99060" marR="99060" anchor="ctr" horzOverflow="overflow">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DEADA"/>
                    </a:solidFill>
                  </a:tcPr>
                </a:tc>
                <a:extLst>
                  <a:ext uri="{0D108BD9-81ED-4DB2-BD59-A6C34878D82A}">
                    <a16:rowId xmlns:a16="http://schemas.microsoft.com/office/drawing/2014/main" val="225566534"/>
                  </a:ext>
                </a:extLst>
              </a:tr>
              <a:tr h="364391">
                <a:tc gridSpan="2">
                  <a:txBody>
                    <a:bodyPr/>
                    <a:lstStyle/>
                    <a:p>
                      <a:r>
                        <a:rPr kumimoji="1" lang="ja-JP" altLang="en-US" sz="1050" dirty="0"/>
                        <a:t>急性期看護補助体制加算</a:t>
                      </a:r>
                      <a:endParaRPr kumimoji="1" lang="en-US" altLang="ja-JP" sz="1050" dirty="0"/>
                    </a:p>
                    <a:p>
                      <a:r>
                        <a:rPr kumimoji="1" lang="ja-JP" altLang="en-US" sz="1050" dirty="0"/>
                        <a:t>看護職員夜間配置加算</a:t>
                      </a:r>
                      <a:endParaRPr kumimoji="1" lang="en-US" altLang="ja-JP" sz="1050" dirty="0">
                        <a:latin typeface="+mn-ea"/>
                        <a:ea typeface="+mn-ea"/>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u="none" strike="noStrike" cap="none" normalizeH="0" baseline="0" dirty="0">
                          <a:ln>
                            <a:noFill/>
                          </a:ln>
                          <a:effectLst/>
                        </a:rPr>
                        <a:t>7%</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u="none" strike="noStrike" cap="none" normalizeH="0" baseline="0" dirty="0">
                          <a:ln>
                            <a:noFill/>
                          </a:ln>
                          <a:effectLst/>
                        </a:rPr>
                        <a:t>6%</a:t>
                      </a: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3577613255"/>
                  </a:ext>
                </a:extLst>
              </a:tr>
              <a:tr h="222683">
                <a:tc gridSpan="2">
                  <a:txBody>
                    <a:bodyPr/>
                    <a:lstStyle/>
                    <a:p>
                      <a:r>
                        <a:rPr kumimoji="1" lang="ja-JP" altLang="en-US" sz="1050" dirty="0"/>
                        <a:t>看護補助加算１</a:t>
                      </a:r>
                      <a:endParaRPr kumimoji="1" lang="en-US" altLang="ja-JP" sz="1050" dirty="0">
                        <a:latin typeface="+mn-ea"/>
                        <a:ea typeface="+mn-ea"/>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1" u="sng" strike="noStrike" cap="none" normalizeH="0" baseline="0" dirty="0">
                          <a:ln>
                            <a:noFill/>
                          </a:ln>
                          <a:solidFill>
                            <a:srgbClr val="0070C0"/>
                          </a:solidFill>
                          <a:effectLst/>
                        </a:rPr>
                        <a:t>5%</a:t>
                      </a:r>
                      <a:endParaRPr kumimoji="1" lang="ja-JP" altLang="en-US" sz="1050" b="1" i="0" u="sng" strike="noStrike" cap="none" normalizeH="0" baseline="0" dirty="0">
                        <a:ln>
                          <a:noFill/>
                        </a:ln>
                        <a:solidFill>
                          <a:srgbClr val="0070C0"/>
                        </a:solidFill>
                        <a:effectLst/>
                        <a:latin typeface="+mn-ea"/>
                        <a:ea typeface="+mn-ea"/>
                        <a:cs typeface="メイリオ" pitchFamily="50" charset="-128"/>
                      </a:endParaRPr>
                    </a:p>
                  </a:txBody>
                  <a:tcPr marL="99060" marR="99060" anchor="ctr" horzOverflow="overflow">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1" u="sng" strike="noStrike" cap="none" normalizeH="0" baseline="0" dirty="0">
                          <a:ln>
                            <a:noFill/>
                          </a:ln>
                          <a:solidFill>
                            <a:srgbClr val="0070C0"/>
                          </a:solidFill>
                          <a:effectLst/>
                        </a:rPr>
                        <a:t>4%</a:t>
                      </a:r>
                      <a:endParaRPr kumimoji="1" lang="ja-JP" altLang="en-US" sz="1050" b="1" i="0" u="sng" strike="noStrike" cap="none" normalizeH="0" baseline="0" dirty="0">
                        <a:ln>
                          <a:noFill/>
                        </a:ln>
                        <a:solidFill>
                          <a:srgbClr val="0070C0"/>
                        </a:solidFill>
                        <a:effectLst/>
                        <a:latin typeface="+mn-ea"/>
                        <a:ea typeface="+mn-ea"/>
                        <a:cs typeface="メイリオ" pitchFamily="50" charset="-128"/>
                      </a:endParaRPr>
                    </a:p>
                  </a:txBody>
                  <a:tcPr marL="99060" marR="99060" anchor="ctr" horzOverflow="overflow">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solidFill>
                      <a:srgbClr val="FFF0E1"/>
                    </a:solidFill>
                  </a:tcPr>
                </a:tc>
                <a:extLst>
                  <a:ext uri="{0D108BD9-81ED-4DB2-BD59-A6C34878D82A}">
                    <a16:rowId xmlns:a16="http://schemas.microsoft.com/office/drawing/2014/main" val="95995679"/>
                  </a:ext>
                </a:extLst>
              </a:tr>
              <a:tr h="364391">
                <a:tc gridSpan="2">
                  <a:txBody>
                    <a:bodyPr/>
                    <a:lstStyle/>
                    <a:p>
                      <a:r>
                        <a:rPr kumimoji="1" lang="ja-JP" altLang="en-US" sz="1050" dirty="0"/>
                        <a:t>地域包括ケア病棟入院料</a:t>
                      </a:r>
                      <a:endParaRPr kumimoji="1" lang="en-US" altLang="ja-JP" sz="1050" dirty="0"/>
                    </a:p>
                    <a:p>
                      <a:r>
                        <a:rPr kumimoji="1" lang="ja-JP" altLang="en-US" sz="1050" dirty="0"/>
                        <a:t>特定一般病棟入院料の注７</a:t>
                      </a:r>
                      <a:endParaRPr kumimoji="1" lang="en-US" altLang="ja-JP" sz="1050" dirty="0">
                        <a:latin typeface="+mn-ea"/>
                        <a:ea typeface="+mn-ea"/>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1" u="sng" strike="noStrike" cap="none" normalizeH="0" baseline="0" dirty="0">
                          <a:ln>
                            <a:noFill/>
                          </a:ln>
                          <a:solidFill>
                            <a:srgbClr val="0070C0"/>
                          </a:solidFill>
                          <a:effectLst/>
                        </a:rPr>
                        <a:t>12%</a:t>
                      </a:r>
                      <a:endParaRPr kumimoji="1" lang="ja-JP" altLang="en-US" sz="1050" b="1" i="0" u="sng" strike="noStrike" cap="none" normalizeH="0" baseline="0" dirty="0">
                        <a:ln>
                          <a:noFill/>
                        </a:ln>
                        <a:solidFill>
                          <a:srgbClr val="0070C0"/>
                        </a:solidFill>
                        <a:effectLst/>
                        <a:latin typeface="+mn-ea"/>
                        <a:ea typeface="+mn-ea"/>
                        <a:cs typeface="メイリオ" pitchFamily="50" charset="-128"/>
                      </a:endParaRPr>
                    </a:p>
                  </a:txBody>
                  <a:tcPr marL="99060" marR="99060" anchor="ctr" horzOverflow="overflow">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050" b="1" u="sng" strike="noStrike" cap="none" normalizeH="0" baseline="0" dirty="0">
                          <a:ln>
                            <a:noFill/>
                          </a:ln>
                          <a:solidFill>
                            <a:srgbClr val="0070C0"/>
                          </a:solidFill>
                          <a:effectLst/>
                        </a:rPr>
                        <a:t>8%</a:t>
                      </a:r>
                      <a:endParaRPr kumimoji="1" lang="ja-JP" altLang="en-US" sz="1050" b="1" i="0" u="sng" strike="noStrike" cap="none" normalizeH="0" baseline="0" dirty="0">
                        <a:ln>
                          <a:noFill/>
                        </a:ln>
                        <a:solidFill>
                          <a:srgbClr val="0070C0"/>
                        </a:solidFill>
                        <a:effectLst/>
                        <a:latin typeface="+mn-ea"/>
                        <a:ea typeface="+mn-ea"/>
                        <a:cs typeface="メイリオ" pitchFamily="50" charset="-128"/>
                      </a:endParaRPr>
                    </a:p>
                  </a:txBody>
                  <a:tcPr marL="99060" marR="99060" anchor="ctr" horzOverflow="overflow">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1412697923"/>
                  </a:ext>
                </a:extLst>
              </a:tr>
            </a:tbl>
          </a:graphicData>
        </a:graphic>
      </p:graphicFrame>
      <p:sp>
        <p:nvSpPr>
          <p:cNvPr id="7" name="右矢印 6"/>
          <p:cNvSpPr/>
          <p:nvPr/>
        </p:nvSpPr>
        <p:spPr>
          <a:xfrm>
            <a:off x="5535721" y="3042396"/>
            <a:ext cx="216025" cy="983930"/>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9" name="テキスト ボックス 8"/>
          <p:cNvSpPr txBox="1"/>
          <p:nvPr/>
        </p:nvSpPr>
        <p:spPr>
          <a:xfrm>
            <a:off x="1615385" y="6206522"/>
            <a:ext cx="3822259"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カッコ内は許可病床数</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床未満の経過措置</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1" name="正方形/長方形 10"/>
          <p:cNvSpPr/>
          <p:nvPr/>
        </p:nvSpPr>
        <p:spPr>
          <a:xfrm>
            <a:off x="24519" y="4838373"/>
            <a:ext cx="1625339" cy="136814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経過措置</a:t>
            </a:r>
            <a:r>
              <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rPr>
              <a:t>】</a:t>
            </a:r>
            <a:endPar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令和４年３月</a:t>
            </a: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31</a:t>
            </a: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日時点で施設基準の届出あり</a:t>
            </a:r>
            <a:endPar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　</a:t>
            </a:r>
            <a:r>
              <a:rPr kumimoji="1" lang="ja-JP" altLang="en-US" sz="1100" b="0" i="0" u="sng" strike="noStrike" kern="1200" cap="none" spc="0" normalizeH="0" baseline="0" noProof="0" dirty="0">
                <a:ln>
                  <a:noFill/>
                </a:ln>
                <a:solidFill>
                  <a:srgbClr val="FF0000"/>
                </a:solidFill>
                <a:effectLst/>
                <a:uLnTx/>
                <a:uFillTx/>
                <a:latin typeface="メイリオ"/>
                <a:ea typeface="メイリオ"/>
                <a:cs typeface="+mn-cs"/>
              </a:rPr>
              <a:t>令和４年９月</a:t>
            </a:r>
            <a:r>
              <a:rPr kumimoji="1" lang="en-US" altLang="ja-JP" sz="1100" b="0" i="0" u="sng" strike="noStrike" kern="1200" cap="none" spc="0" normalizeH="0" baseline="0" noProof="0" dirty="0">
                <a:ln>
                  <a:noFill/>
                </a:ln>
                <a:solidFill>
                  <a:srgbClr val="FF0000"/>
                </a:solidFill>
                <a:effectLst/>
                <a:uLnTx/>
                <a:uFillTx/>
                <a:latin typeface="メイリオ"/>
                <a:ea typeface="メイリオ"/>
                <a:cs typeface="+mn-cs"/>
              </a:rPr>
              <a:t>30</a:t>
            </a:r>
            <a:r>
              <a:rPr kumimoji="1" lang="ja-JP" altLang="en-US" sz="1100" b="0" i="0" u="sng" strike="noStrike" kern="1200" cap="none" spc="0" normalizeH="0" baseline="0" noProof="0" dirty="0">
                <a:ln>
                  <a:noFill/>
                </a:ln>
                <a:solidFill>
                  <a:srgbClr val="FF0000"/>
                </a:solidFill>
                <a:effectLst/>
                <a:uLnTx/>
                <a:uFillTx/>
                <a:latin typeface="メイリオ"/>
                <a:ea typeface="メイリオ"/>
                <a:cs typeface="+mn-cs"/>
              </a:rPr>
              <a:t>日まで</a:t>
            </a: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基準を満たしているものとする。</a:t>
            </a:r>
            <a:endPar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0" name="スライド番号プレースホルダー 2">
            <a:extLst>
              <a:ext uri="{FF2B5EF4-FFF2-40B4-BE49-F238E27FC236}">
                <a16:creationId xmlns:a16="http://schemas.microsoft.com/office/drawing/2014/main" id="{0E97F2CE-2EF2-46F8-807A-7B781D9E5325}"/>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160137783"/>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重症度、医療・看護必要度</a:t>
            </a:r>
            <a:r>
              <a:rPr lang="en-US" altLang="ja-JP" dirty="0">
                <a:latin typeface="メイリオ" panose="020B0604030504040204" pitchFamily="50" charset="-128"/>
                <a:ea typeface="メイリオ" panose="020B0604030504040204" pitchFamily="50" charset="-128"/>
              </a:rPr>
              <a:t>Ⅱ</a:t>
            </a:r>
            <a:r>
              <a:rPr lang="ja-JP" altLang="en-US" dirty="0">
                <a:latin typeface="メイリオ" panose="020B0604030504040204" pitchFamily="50" charset="-128"/>
                <a:ea typeface="メイリオ" panose="020B0604030504040204" pitchFamily="50" charset="-128"/>
              </a:rPr>
              <a:t>の要件化</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18800"/>
            <a:ext cx="9529762" cy="375446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重症度、医療・看護必要度の測定に係る負担軽減及び測定の適正化を更に推進する観点から、急性期一般入院料１（許可病床数</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床以上）を算定する病棟について、重症度、医療・看護必要度</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Ⅱ</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を用いることを要件化する。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8" y="828000"/>
            <a:ext cx="6872518"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重症度、医療・看護必要度</a:t>
            </a:r>
            <a:r>
              <a:rPr kumimoji="1" lang="en-US"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Ⅱ</a:t>
            </a: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を要件とする対象病院の拡大</a:t>
            </a: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④</a:t>
            </a:r>
          </a:p>
        </p:txBody>
      </p:sp>
      <p:sp>
        <p:nvSpPr>
          <p:cNvPr id="88" name="正方形/長方形 87"/>
          <p:cNvSpPr/>
          <p:nvPr/>
        </p:nvSpPr>
        <p:spPr>
          <a:xfrm>
            <a:off x="5195312" y="2085971"/>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195312" y="2477373"/>
            <a:ext cx="4320000" cy="1368000"/>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急性期一般入院基本料１</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zh-TW"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許可病床数が</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200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床以上の保険医療機関であって、急性期一般入院料１に係る届出を行っている病棟</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及び許可病床数が</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床以上の保険医療機関であって、急性期一般入院料２から</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５</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までに係る届出を行っている病棟については、一般病棟用の重症度、医療・看護必要度</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Ⅱ</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を用いて評価を行うこと。</a:t>
            </a:r>
            <a:endParaRPr kumimoji="1" lang="en-US" altLang="zh-TW"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9" name="正方形/長方形 38"/>
          <p:cNvSpPr/>
          <p:nvPr/>
        </p:nvSpPr>
        <p:spPr>
          <a:xfrm>
            <a:off x="299682" y="2085971"/>
            <a:ext cx="4319710"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43" name="右矢印 42"/>
          <p:cNvSpPr/>
          <p:nvPr/>
        </p:nvSpPr>
        <p:spPr>
          <a:xfrm>
            <a:off x="4705076" y="2892018"/>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299537" y="2477373"/>
            <a:ext cx="4320000" cy="1324271"/>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急性期一般入院基本料１</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許可病床数が</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床以上の保険医療機関であって、急性期一般入院基本料（急性期一般入院料１から６までに限る。）に係る届出を行っている病棟については、一般病棟用の重症度、医療・看護必要度</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Ⅱ</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を用いて評価を行うこと。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 name="正方形/長方形 3"/>
          <p:cNvSpPr/>
          <p:nvPr/>
        </p:nvSpPr>
        <p:spPr>
          <a:xfrm>
            <a:off x="5181241" y="3927903"/>
            <a:ext cx="4367323" cy="93871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［経過措置］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令和４年３月</a:t>
            </a:r>
            <a:r>
              <a:rPr kumimoji="1" lang="en-US" altLang="ja-JP" sz="1100" b="0" i="0" u="none" strike="noStrike" kern="1200" cap="none" spc="0" normalizeH="0" baseline="0" noProof="0" dirty="0">
                <a:ln>
                  <a:noFill/>
                </a:ln>
                <a:solidFill>
                  <a:prstClr val="black"/>
                </a:solidFill>
                <a:effectLst/>
                <a:uLnTx/>
                <a:uFillTx/>
                <a:latin typeface="Verdana"/>
                <a:ea typeface="メイリオ"/>
                <a:cs typeface="+mn-cs"/>
              </a:rPr>
              <a:t>31</a:t>
            </a: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日において現に急性期一般入院料１に係る届出を行っている病棟（許可病床数が</a:t>
            </a:r>
            <a:r>
              <a:rPr kumimoji="1" lang="en-US" altLang="ja-JP" sz="1100" b="0" i="0" u="none" strike="noStrike" kern="1200" cap="none" spc="0" normalizeH="0" baseline="0" noProof="0" dirty="0">
                <a:ln>
                  <a:noFill/>
                </a:ln>
                <a:solidFill>
                  <a:prstClr val="black"/>
                </a:solidFill>
                <a:effectLst/>
                <a:uLnTx/>
                <a:uFillTx/>
                <a:latin typeface="Verdana"/>
                <a:ea typeface="メイリオ"/>
                <a:cs typeface="+mn-cs"/>
              </a:rPr>
              <a:t>200</a:t>
            </a: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床以上</a:t>
            </a:r>
            <a:r>
              <a:rPr kumimoji="1" lang="en-US" altLang="ja-JP" sz="1100" b="0" i="0" u="none" strike="noStrike" kern="1200" cap="none" spc="0" normalizeH="0" baseline="0" noProof="0" dirty="0">
                <a:ln>
                  <a:noFill/>
                </a:ln>
                <a:solidFill>
                  <a:prstClr val="black"/>
                </a:solidFill>
                <a:effectLst/>
                <a:uLnTx/>
                <a:uFillTx/>
                <a:latin typeface="Verdana"/>
                <a:ea typeface="メイリオ"/>
                <a:cs typeface="+mn-cs"/>
              </a:rPr>
              <a:t>400</a:t>
            </a: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床未満の保険医療機関に限る。）については、</a:t>
            </a:r>
            <a:r>
              <a:rPr kumimoji="1" lang="ja-JP" altLang="en-US" sz="1100" b="0" i="0" u="sng" strike="noStrike" kern="1200" cap="none" spc="0" normalizeH="0" baseline="0" noProof="0" dirty="0">
                <a:ln>
                  <a:noFill/>
                </a:ln>
                <a:solidFill>
                  <a:srgbClr val="FF0000"/>
                </a:solidFill>
                <a:effectLst/>
                <a:uLnTx/>
                <a:uFillTx/>
                <a:latin typeface="Verdana"/>
                <a:ea typeface="メイリオ"/>
                <a:cs typeface="+mn-cs"/>
              </a:rPr>
              <a:t>同年</a:t>
            </a:r>
            <a:r>
              <a:rPr kumimoji="1" lang="en-US" altLang="ja-JP" sz="1100" b="0" i="0" u="sng" strike="noStrike" kern="1200" cap="none" spc="0" normalizeH="0" baseline="0" noProof="0" dirty="0">
                <a:ln>
                  <a:noFill/>
                </a:ln>
                <a:solidFill>
                  <a:srgbClr val="FF0000"/>
                </a:solidFill>
                <a:effectLst/>
                <a:uLnTx/>
                <a:uFillTx/>
                <a:latin typeface="Verdana"/>
                <a:ea typeface="メイリオ"/>
                <a:cs typeface="+mn-cs"/>
              </a:rPr>
              <a:t>12</a:t>
            </a:r>
            <a:r>
              <a:rPr kumimoji="1" lang="ja-JP" altLang="en-US" sz="1100" b="0" i="0" u="sng" strike="noStrike" kern="1200" cap="none" spc="0" normalizeH="0" baseline="0" noProof="0" dirty="0">
                <a:ln>
                  <a:noFill/>
                </a:ln>
                <a:solidFill>
                  <a:srgbClr val="FF0000"/>
                </a:solidFill>
                <a:effectLst/>
                <a:uLnTx/>
                <a:uFillTx/>
                <a:latin typeface="Verdana"/>
                <a:ea typeface="メイリオ"/>
                <a:cs typeface="+mn-cs"/>
              </a:rPr>
              <a:t>月</a:t>
            </a:r>
            <a:r>
              <a:rPr kumimoji="1" lang="en-US" altLang="ja-JP" sz="1100" b="0" i="0" u="sng" strike="noStrike" kern="1200" cap="none" spc="0" normalizeH="0" baseline="0" noProof="0" dirty="0">
                <a:ln>
                  <a:noFill/>
                </a:ln>
                <a:solidFill>
                  <a:srgbClr val="FF0000"/>
                </a:solidFill>
                <a:effectLst/>
                <a:uLnTx/>
                <a:uFillTx/>
                <a:latin typeface="Verdana"/>
                <a:ea typeface="メイリオ"/>
                <a:cs typeface="+mn-cs"/>
              </a:rPr>
              <a:t>31</a:t>
            </a:r>
            <a:r>
              <a:rPr kumimoji="1" lang="ja-JP" altLang="en-US" sz="1100" b="0" i="0" u="sng" strike="noStrike" kern="1200" cap="none" spc="0" normalizeH="0" baseline="0" noProof="0" dirty="0">
                <a:ln>
                  <a:noFill/>
                </a:ln>
                <a:solidFill>
                  <a:srgbClr val="FF0000"/>
                </a:solidFill>
                <a:effectLst/>
                <a:uLnTx/>
                <a:uFillTx/>
                <a:latin typeface="Verdana"/>
                <a:ea typeface="メイリオ"/>
                <a:cs typeface="+mn-cs"/>
              </a:rPr>
              <a:t>日までの間に限り、</a:t>
            </a: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当該基準を満たすものとみなす。</a:t>
            </a:r>
          </a:p>
        </p:txBody>
      </p:sp>
      <p:sp>
        <p:nvSpPr>
          <p:cNvPr id="12" name="スライド番号プレースホルダー 2">
            <a:extLst>
              <a:ext uri="{FF2B5EF4-FFF2-40B4-BE49-F238E27FC236}">
                <a16:creationId xmlns:a16="http://schemas.microsoft.com/office/drawing/2014/main" id="{617CE19D-1405-4CBD-A82A-C4331724E718}"/>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037263076"/>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下矢印 72"/>
          <p:cNvSpPr/>
          <p:nvPr/>
        </p:nvSpPr>
        <p:spPr>
          <a:xfrm rot="17693233">
            <a:off x="5010320" y="1278586"/>
            <a:ext cx="346859" cy="6376048"/>
          </a:xfrm>
          <a:prstGeom prst="downArrow">
            <a:avLst/>
          </a:prstGeom>
          <a:solidFill>
            <a:srgbClr val="FFF0E1"/>
          </a:solid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69" name="下矢印 68"/>
          <p:cNvSpPr/>
          <p:nvPr/>
        </p:nvSpPr>
        <p:spPr>
          <a:xfrm rot="16200000">
            <a:off x="5986792" y="3934744"/>
            <a:ext cx="345600" cy="4220211"/>
          </a:xfrm>
          <a:prstGeom prst="downArrow">
            <a:avLst/>
          </a:prstGeom>
          <a:solidFill>
            <a:srgbClr val="FFF0E1"/>
          </a:solid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2" name="タイトル 1"/>
          <p:cNvSpPr>
            <a:spLocks noGrp="1"/>
          </p:cNvSpPr>
          <p:nvPr>
            <p:ph type="title"/>
          </p:nvPr>
        </p:nvSpPr>
        <p:spPr/>
        <p:txBody>
          <a:bodyPr>
            <a:noAutofit/>
          </a:bodyPr>
          <a:lstStyle/>
          <a:p>
            <a:r>
              <a:rPr lang="ja-JP" altLang="en-US" dirty="0"/>
              <a:t>高度かつ専門的な急性期医療の提供体制（イメージ）</a:t>
            </a:r>
            <a:endParaRPr kumimoji="1" lang="ja-JP" altLang="en-US" dirty="0">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40"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283534" y="1625120"/>
            <a:ext cx="2074316" cy="1527809"/>
          </a:xfrm>
          <a:prstGeom prst="rect">
            <a:avLst/>
          </a:prstGeom>
          <a:noFill/>
          <a:ln w="9525">
            <a:noFill/>
            <a:miter lim="800000"/>
            <a:headEnd/>
            <a:tailEnd/>
          </a:ln>
          <a:effectLst/>
        </p:spPr>
      </p:pic>
      <p:sp>
        <p:nvSpPr>
          <p:cNvPr id="53" name="正方形/長方形 52"/>
          <p:cNvSpPr/>
          <p:nvPr/>
        </p:nvSpPr>
        <p:spPr>
          <a:xfrm>
            <a:off x="179901" y="826598"/>
            <a:ext cx="9414172" cy="738664"/>
          </a:xfrm>
          <a:prstGeom prst="rect">
            <a:avLst/>
          </a:prstGeom>
          <a:solidFill>
            <a:sysClr val="window" lastClr="FFFFFF"/>
          </a:solidFill>
          <a:ln w="12700" cap="flat" cmpd="sng" algn="ctr">
            <a:solidFill>
              <a:sysClr val="windowText" lastClr="000000"/>
            </a:solidFill>
            <a:prstDash val="solid"/>
            <a:miter lim="800000"/>
          </a:ln>
          <a:effectLst/>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新型コロナウイルス感染症の感染拡大において果たした医療機関の役割等も踏まえ、</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地域において急性期・高度急性期医療を集中的・効率的に提供する体制を確保する観点から、</a:t>
            </a: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高度かつ専門的な急性期医療を提供する体制として、以下のような取組が考えられる</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a:t>
            </a:r>
            <a:endPar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endParaRPr>
          </a:p>
        </p:txBody>
      </p:sp>
      <p:pic>
        <p:nvPicPr>
          <p:cNvPr id="32" name="Picture 6" descr="C:\Users\SYUMB\AppData\Local\Microsoft\Windows\Temporary Internet Files\Content.IE5\D82NEVZQ\MC900433918[1].pn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8525233" y="5327863"/>
            <a:ext cx="1260236" cy="1260236"/>
          </a:xfrm>
          <a:prstGeom prst="rect">
            <a:avLst/>
          </a:prstGeom>
          <a:noFill/>
        </p:spPr>
      </p:pic>
      <p:sp>
        <p:nvSpPr>
          <p:cNvPr id="3" name="テキスト ボックス 2"/>
          <p:cNvSpPr txBox="1"/>
          <p:nvPr/>
        </p:nvSpPr>
        <p:spPr>
          <a:xfrm>
            <a:off x="7643412" y="6253644"/>
            <a:ext cx="1620957" cy="307777"/>
          </a:xfrm>
          <a:prstGeom prst="rect">
            <a:avLst/>
          </a:prstGeom>
          <a:solidFill>
            <a:schemeClr val="bg1"/>
          </a:solidFill>
          <a:ln>
            <a:solidFill>
              <a:schemeClr val="tx1"/>
            </a:solidFill>
          </a:ln>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自宅・介護施設等</a:t>
            </a:r>
          </a:p>
        </p:txBody>
      </p:sp>
      <p:pic>
        <p:nvPicPr>
          <p:cNvPr id="37" name="Picture 2" descr="C:\Users\KTIOM\AppData\Local\Microsoft\Windows\Temporary Internet Files\Content.IE5\YO97QDGR\MC900239657[1].wmf"/>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2628480" y="5524484"/>
            <a:ext cx="1253407" cy="1112459"/>
          </a:xfrm>
          <a:prstGeom prst="rect">
            <a:avLst/>
          </a:prstGeom>
          <a:noFill/>
          <a:ln w="28575">
            <a:noFill/>
            <a:prstDash val="sysDash"/>
          </a:ln>
          <a:extLst>
            <a:ext uri="{909E8E84-426E-40DD-AFC4-6F175D3DCCD1}">
              <a14:hiddenFill xmlns:a14="http://schemas.microsoft.com/office/drawing/2010/main">
                <a:solidFill>
                  <a:srgbClr val="FFFFFF"/>
                </a:solidFill>
              </a14:hiddenFill>
            </a:ext>
          </a:extLst>
        </p:spPr>
      </p:pic>
      <p:sp>
        <p:nvSpPr>
          <p:cNvPr id="38" name="テキスト ボックス 37"/>
          <p:cNvSpPr txBox="1"/>
          <p:nvPr/>
        </p:nvSpPr>
        <p:spPr>
          <a:xfrm>
            <a:off x="1194140" y="6180035"/>
            <a:ext cx="1800493" cy="307777"/>
          </a:xfrm>
          <a:prstGeom prst="rect">
            <a:avLst/>
          </a:prstGeom>
          <a:solidFill>
            <a:schemeClr val="bg1"/>
          </a:solidFill>
          <a:ln>
            <a:solidFill>
              <a:schemeClr val="tx1"/>
            </a:solidFill>
          </a:ln>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回復期・慢性期病棟</a:t>
            </a:r>
          </a:p>
        </p:txBody>
      </p:sp>
      <p:sp>
        <p:nvSpPr>
          <p:cNvPr id="51" name="テキスト ボックス 50"/>
          <p:cNvSpPr txBox="1"/>
          <p:nvPr/>
        </p:nvSpPr>
        <p:spPr>
          <a:xfrm>
            <a:off x="294800" y="2484629"/>
            <a:ext cx="2031326" cy="338554"/>
          </a:xfrm>
          <a:prstGeom prst="rect">
            <a:avLst/>
          </a:prstGeom>
          <a:solidFill>
            <a:schemeClr val="accent2">
              <a:lumMod val="40000"/>
              <a:lumOff val="60000"/>
            </a:schemeClr>
          </a:solidFill>
          <a:ln>
            <a:solidFill>
              <a:schemeClr val="accent2">
                <a:lumMod val="60000"/>
                <a:lumOff val="40000"/>
              </a:schemeClr>
            </a:solidFill>
          </a:ln>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Verdana"/>
                <a:ea typeface="メイリオ"/>
                <a:cs typeface="+mn-cs"/>
              </a:rPr>
              <a:t>急性期・高度急性期</a:t>
            </a:r>
          </a:p>
        </p:txBody>
      </p:sp>
      <p:sp>
        <p:nvSpPr>
          <p:cNvPr id="4" name="下矢印 3"/>
          <p:cNvSpPr/>
          <p:nvPr/>
        </p:nvSpPr>
        <p:spPr>
          <a:xfrm rot="6895726">
            <a:off x="5128896" y="367327"/>
            <a:ext cx="571529" cy="6886430"/>
          </a:xfrm>
          <a:prstGeom prst="downArrow">
            <a:avLst/>
          </a:prstGeom>
          <a:pattFill prst="pct90">
            <a:fgClr>
              <a:srgbClr val="FE8A8A"/>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68" name="下矢印 67"/>
          <p:cNvSpPr/>
          <p:nvPr/>
        </p:nvSpPr>
        <p:spPr>
          <a:xfrm rot="19706846">
            <a:off x="2010362" y="2856992"/>
            <a:ext cx="345600" cy="3234551"/>
          </a:xfrm>
          <a:prstGeom prst="downArrow">
            <a:avLst/>
          </a:prstGeom>
          <a:solidFill>
            <a:srgbClr val="FFF0E1"/>
          </a:solid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grpSp>
        <p:nvGrpSpPr>
          <p:cNvPr id="5" name="グループ化 4"/>
          <p:cNvGrpSpPr/>
          <p:nvPr/>
        </p:nvGrpSpPr>
        <p:grpSpPr>
          <a:xfrm>
            <a:off x="6544480" y="2806171"/>
            <a:ext cx="3208464" cy="1538883"/>
            <a:chOff x="3055176" y="1468813"/>
            <a:chExt cx="3208464" cy="1816476"/>
          </a:xfrm>
        </p:grpSpPr>
        <p:sp>
          <p:nvSpPr>
            <p:cNvPr id="70" name="テキスト ボックス 69"/>
            <p:cNvSpPr txBox="1"/>
            <p:nvPr/>
          </p:nvSpPr>
          <p:spPr>
            <a:xfrm>
              <a:off x="3055176" y="1468813"/>
              <a:ext cx="3208464" cy="1816476"/>
            </a:xfrm>
            <a:prstGeom prst="rect">
              <a:avLst/>
            </a:prstGeom>
            <a:solidFill>
              <a:schemeClr val="accent2">
                <a:lumMod val="20000"/>
                <a:lumOff val="80000"/>
              </a:schemeClr>
            </a:solidFill>
            <a:ln w="28575" cap="flat" cmpd="sng" algn="ctr">
              <a:solidFill>
                <a:schemeClr val="accent2">
                  <a:lumMod val="60000"/>
                  <a:lumOff val="40000"/>
                </a:schemeClr>
              </a:solidFill>
              <a:prstDash val="solid"/>
              <a:miter lim="800000"/>
            </a:ln>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800" b="1"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メイリオ"/>
                  <a:ea typeface="メイリオ"/>
                  <a:cs typeface="+mn-cs"/>
                </a:rPr>
                <a:t>② </a:t>
              </a:r>
              <a:r>
                <a:rPr kumimoji="0" lang="ja-JP" altLang="ja-JP" sz="1400" b="1" i="0" u="sng" strike="noStrike" kern="0" cap="none" spc="0" normalizeH="0" baseline="0" noProof="0" dirty="0">
                  <a:ln>
                    <a:noFill/>
                  </a:ln>
                  <a:solidFill>
                    <a:prstClr val="black"/>
                  </a:solidFill>
                  <a:effectLst/>
                  <a:uLnTx/>
                  <a:uFillTx/>
                  <a:latin typeface="メイリオ"/>
                  <a:ea typeface="メイリオ"/>
                  <a:cs typeface="+mn-cs"/>
                </a:rPr>
                <a:t>重症</a:t>
              </a:r>
              <a:r>
                <a:rPr kumimoji="0" lang="ja-JP" altLang="en-US" sz="1400" b="1" i="0" u="sng" strike="noStrike" kern="0" cap="none" spc="0" normalizeH="0" baseline="0" noProof="0" dirty="0">
                  <a:ln>
                    <a:noFill/>
                  </a:ln>
                  <a:solidFill>
                    <a:prstClr val="black"/>
                  </a:solidFill>
                  <a:effectLst/>
                  <a:uLnTx/>
                  <a:uFillTx/>
                  <a:latin typeface="メイリオ"/>
                  <a:ea typeface="メイリオ"/>
                  <a:cs typeface="+mn-cs"/>
                </a:rPr>
                <a:t>救急患者に対する医療の提供</a:t>
              </a:r>
              <a:endParaRPr kumimoji="0" lang="en-US" altLang="ja-JP" sz="1400" b="1" i="0" u="sng" strike="noStrike" kern="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400" b="1" i="0" u="sng" strike="noStrike" kern="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800" b="1" i="0" u="sng" strike="noStrike" kern="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800" b="1" i="0" u="sng" strike="noStrike" kern="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400" b="1" i="0" u="sng" strike="noStrike" kern="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400" b="1" i="0" u="sng" strike="noStrike" kern="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400" b="1" i="0" u="sng" strike="noStrike" kern="0" cap="none" spc="0" normalizeH="0" baseline="0" noProof="0" dirty="0">
                <a:ln>
                  <a:noFill/>
                </a:ln>
                <a:solidFill>
                  <a:prstClr val="black"/>
                </a:solidFill>
                <a:effectLst/>
                <a:uLnTx/>
                <a:uFillTx/>
                <a:latin typeface="メイリオ"/>
                <a:ea typeface="メイリオ"/>
                <a:cs typeface="+mn-cs"/>
              </a:endParaRPr>
            </a:p>
          </p:txBody>
        </p:sp>
        <p:sp>
          <p:nvSpPr>
            <p:cNvPr id="18" name="角丸四角形 17"/>
            <p:cNvSpPr/>
            <p:nvPr/>
          </p:nvSpPr>
          <p:spPr>
            <a:xfrm>
              <a:off x="3142867" y="1967088"/>
              <a:ext cx="3038918" cy="119349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24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時間の救命救急医療提供や救急搬送の受入れの一定の実績</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緊急手術の実施</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p:txBody>
        </p:sp>
      </p:grpSp>
      <p:grpSp>
        <p:nvGrpSpPr>
          <p:cNvPr id="6" name="グループ化 5"/>
          <p:cNvGrpSpPr/>
          <p:nvPr/>
        </p:nvGrpSpPr>
        <p:grpSpPr>
          <a:xfrm>
            <a:off x="2837862" y="1613927"/>
            <a:ext cx="3465255" cy="2492989"/>
            <a:chOff x="6443831" y="2039929"/>
            <a:chExt cx="3260569" cy="2616824"/>
          </a:xfrm>
        </p:grpSpPr>
        <p:sp>
          <p:nvSpPr>
            <p:cNvPr id="71" name="テキスト ボックス 70"/>
            <p:cNvSpPr txBox="1"/>
            <p:nvPr/>
          </p:nvSpPr>
          <p:spPr>
            <a:xfrm>
              <a:off x="6443831" y="2039929"/>
              <a:ext cx="3260569" cy="2616824"/>
            </a:xfrm>
            <a:prstGeom prst="rect">
              <a:avLst/>
            </a:prstGeom>
            <a:solidFill>
              <a:schemeClr val="accent2">
                <a:lumMod val="20000"/>
                <a:lumOff val="80000"/>
              </a:schemeClr>
            </a:solidFill>
            <a:ln w="28575" cap="flat" cmpd="sng" algn="ctr">
              <a:solidFill>
                <a:schemeClr val="accent2">
                  <a:lumMod val="60000"/>
                  <a:lumOff val="40000"/>
                </a:schemeClr>
              </a:solidFill>
              <a:prstDash val="solid"/>
              <a:miter lim="800000"/>
            </a:ln>
            <a:effectLst/>
          </p:spPr>
          <p:txBody>
            <a:bodyPr wrap="square" rtlCol="0">
              <a:spAutoFit/>
            </a:bodyPr>
            <a:lstStyle/>
            <a:p>
              <a:pPr marL="266700" marR="0" lvl="0" indent="-266700" algn="l" defTabSz="914400" rtl="0" eaLnBrk="1" fontAlgn="auto" latinLnBrk="0" hangingPunct="1">
                <a:lnSpc>
                  <a:spcPct val="100000"/>
                </a:lnSpc>
                <a:spcBef>
                  <a:spcPts val="0"/>
                </a:spcBef>
                <a:spcAft>
                  <a:spcPts val="0"/>
                </a:spcAft>
                <a:buClrTx/>
                <a:buSzTx/>
                <a:buFontTx/>
                <a:buNone/>
                <a:tabLst/>
                <a:defRPr/>
              </a:pPr>
              <a:endParaRPr kumimoji="0" lang="en-US" altLang="ja-JP" sz="800" b="0" i="0" u="none" strike="noStrike" kern="0" cap="none" spc="0" normalizeH="0" baseline="0" noProof="0" dirty="0">
                <a:ln>
                  <a:noFill/>
                </a:ln>
                <a:solidFill>
                  <a:prstClr val="black"/>
                </a:solidFill>
                <a:effectLst/>
                <a:uLnTx/>
                <a:uFillTx/>
                <a:latin typeface="メイリオ"/>
                <a:ea typeface="メイリオ"/>
                <a:cs typeface="+mn-cs"/>
              </a:endParaRPr>
            </a:p>
            <a:p>
              <a:pPr marL="266700" marR="0" lvl="0" indent="-26670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メイリオ"/>
                  <a:ea typeface="メイリオ"/>
                  <a:cs typeface="+mn-cs"/>
                </a:rPr>
                <a:t>① </a:t>
              </a:r>
              <a:r>
                <a:rPr kumimoji="0" lang="ja-JP" altLang="en-US" sz="1400" b="1" i="0" u="sng" strike="noStrike" kern="0" cap="none" spc="0" normalizeH="0" baseline="0" noProof="0" dirty="0">
                  <a:ln>
                    <a:noFill/>
                  </a:ln>
                  <a:solidFill>
                    <a:prstClr val="black"/>
                  </a:solidFill>
                  <a:effectLst/>
                  <a:uLnTx/>
                  <a:uFillTx/>
                  <a:latin typeface="メイリオ"/>
                  <a:ea typeface="メイリオ"/>
                  <a:cs typeface="+mn-cs"/>
                </a:rPr>
                <a:t>高度かつ専門的な医療の提供</a:t>
              </a:r>
              <a:endParaRPr kumimoji="0" lang="en-US" altLang="ja-JP" sz="1400" b="1" i="0" u="sng" strike="noStrike" kern="0" cap="none" spc="0" normalizeH="0" baseline="0" noProof="0" dirty="0">
                <a:ln>
                  <a:noFill/>
                </a:ln>
                <a:solidFill>
                  <a:prstClr val="black"/>
                </a:solidFill>
                <a:effectLst/>
                <a:uLnTx/>
                <a:uFillTx/>
                <a:latin typeface="メイリオ"/>
                <a:ea typeface="メイリオ"/>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endParaRPr kumimoji="0" lang="en-US" altLang="ja-JP" sz="1400" b="1" i="0" u="sng" strike="noStrike" kern="0" cap="none" spc="0" normalizeH="0" baseline="0" noProof="0" dirty="0">
                <a:ln>
                  <a:noFill/>
                </a:ln>
                <a:solidFill>
                  <a:prstClr val="black"/>
                </a:solidFill>
                <a:effectLst/>
                <a:uLnTx/>
                <a:uFillTx/>
                <a:latin typeface="メイリオ"/>
                <a:ea typeface="メイリオ"/>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endParaRPr kumimoji="0" lang="en-US" altLang="ja-JP" sz="1400" b="1" i="0" u="sng" strike="noStrike" kern="0" cap="none" spc="0" normalizeH="0" baseline="0" noProof="0" dirty="0">
                <a:ln>
                  <a:noFill/>
                </a:ln>
                <a:solidFill>
                  <a:prstClr val="black"/>
                </a:solidFill>
                <a:effectLst/>
                <a:uLnTx/>
                <a:uFillTx/>
                <a:latin typeface="メイリオ"/>
                <a:ea typeface="メイリオ"/>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endParaRPr kumimoji="0" lang="en-US" altLang="ja-JP" sz="1400" b="1" i="0" u="sng" strike="noStrike" kern="0" cap="none" spc="0" normalizeH="0" baseline="0" noProof="0" dirty="0">
                <a:ln>
                  <a:noFill/>
                </a:ln>
                <a:solidFill>
                  <a:prstClr val="black"/>
                </a:solidFill>
                <a:effectLst/>
                <a:uLnTx/>
                <a:uFillTx/>
                <a:latin typeface="メイリオ"/>
                <a:ea typeface="メイリオ"/>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endParaRPr kumimoji="0" lang="en-US" altLang="ja-JP" sz="1400" b="1" i="0" u="sng" strike="noStrike" kern="0" cap="none" spc="0" normalizeH="0" baseline="0" noProof="0" dirty="0">
                <a:ln>
                  <a:noFill/>
                </a:ln>
                <a:solidFill>
                  <a:prstClr val="black"/>
                </a:solidFill>
                <a:effectLst/>
                <a:uLnTx/>
                <a:uFillTx/>
                <a:latin typeface="メイリオ"/>
                <a:ea typeface="メイリオ"/>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endParaRPr kumimoji="0" lang="en-US" altLang="ja-JP" sz="1400" b="1" i="0" u="sng" strike="noStrike" kern="0" cap="none" spc="0" normalizeH="0" baseline="0" noProof="0" dirty="0">
                <a:ln>
                  <a:noFill/>
                </a:ln>
                <a:solidFill>
                  <a:prstClr val="black"/>
                </a:solidFill>
                <a:effectLst/>
                <a:uLnTx/>
                <a:uFillTx/>
                <a:latin typeface="メイリオ"/>
                <a:ea typeface="メイリオ"/>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endParaRPr kumimoji="0" lang="en-US" altLang="ja-JP" sz="1400" b="1" i="0" u="sng" strike="noStrike" kern="0" cap="none" spc="0" normalizeH="0" baseline="0" noProof="0" dirty="0">
                <a:ln>
                  <a:noFill/>
                </a:ln>
                <a:solidFill>
                  <a:prstClr val="black"/>
                </a:solidFill>
                <a:effectLst/>
                <a:uLnTx/>
                <a:uFillTx/>
                <a:latin typeface="メイリオ"/>
                <a:ea typeface="メイリオ"/>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endParaRPr kumimoji="0" lang="en-US" altLang="ja-JP" sz="1400" b="1" i="0" u="sng" strike="noStrike" kern="0" cap="none" spc="0" normalizeH="0" baseline="0" noProof="0" dirty="0">
                <a:ln>
                  <a:noFill/>
                </a:ln>
                <a:solidFill>
                  <a:prstClr val="black"/>
                </a:solidFill>
                <a:effectLst/>
                <a:uLnTx/>
                <a:uFillTx/>
                <a:latin typeface="メイリオ"/>
                <a:ea typeface="メイリオ"/>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endParaRPr kumimoji="0" lang="en-US" altLang="ja-JP" sz="1400" b="1" i="0" u="sng" strike="noStrike" kern="0" cap="none" spc="0" normalizeH="0" baseline="0" noProof="0" dirty="0">
                <a:ln>
                  <a:noFill/>
                </a:ln>
                <a:solidFill>
                  <a:prstClr val="black"/>
                </a:solidFill>
                <a:effectLst/>
                <a:uLnTx/>
                <a:uFillTx/>
                <a:latin typeface="メイリオ"/>
                <a:ea typeface="メイリオ"/>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endParaRPr kumimoji="0" lang="en-US" altLang="ja-JP" sz="1400" b="1" i="0" u="sng" strike="noStrike" kern="0" cap="none" spc="0" normalizeH="0" baseline="0" noProof="0" dirty="0">
                <a:ln>
                  <a:noFill/>
                </a:ln>
                <a:solidFill>
                  <a:prstClr val="black"/>
                </a:solidFill>
                <a:effectLst/>
                <a:uLnTx/>
                <a:uFillTx/>
                <a:latin typeface="メイリオ"/>
                <a:ea typeface="メイリオ"/>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endParaRPr kumimoji="0" lang="en-US" altLang="ja-JP" sz="800" b="1" i="0" u="sng" strike="noStrike" kern="0" cap="none" spc="0" normalizeH="0" baseline="0" noProof="0" dirty="0">
                <a:ln>
                  <a:noFill/>
                </a:ln>
                <a:solidFill>
                  <a:prstClr val="black"/>
                </a:solidFill>
                <a:effectLst/>
                <a:uLnTx/>
                <a:uFillTx/>
                <a:latin typeface="メイリオ"/>
                <a:ea typeface="メイリオ"/>
                <a:cs typeface="+mn-cs"/>
              </a:endParaRPr>
            </a:p>
          </p:txBody>
        </p:sp>
        <p:sp>
          <p:nvSpPr>
            <p:cNvPr id="19" name="角丸四角形 18"/>
            <p:cNvSpPr/>
            <p:nvPr/>
          </p:nvSpPr>
          <p:spPr>
            <a:xfrm>
              <a:off x="6541920" y="2504881"/>
              <a:ext cx="3053424" cy="2059086"/>
            </a:xfrm>
            <a:prstGeom prst="roundRect">
              <a:avLst>
                <a:gd name="adj" fmla="val 1334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全身麻酔の手術等の実施の高い実績</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専門的な知識を有する医療従事者による集中治療の提供</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十分な感染防止に係る取組の実施</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院内心停止を減らす取組を通じた安全な医療の提供を支える仕組み</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早期に回復させる実績</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p:txBody>
        </p:sp>
      </p:grpSp>
      <p:grpSp>
        <p:nvGrpSpPr>
          <p:cNvPr id="7" name="グループ化 6"/>
          <p:cNvGrpSpPr/>
          <p:nvPr/>
        </p:nvGrpSpPr>
        <p:grpSpPr>
          <a:xfrm>
            <a:off x="2326126" y="4439027"/>
            <a:ext cx="5378711" cy="1061694"/>
            <a:chOff x="276937" y="3653603"/>
            <a:chExt cx="3846160" cy="1167829"/>
          </a:xfrm>
        </p:grpSpPr>
        <p:sp>
          <p:nvSpPr>
            <p:cNvPr id="72" name="テキスト ボックス 71"/>
            <p:cNvSpPr txBox="1"/>
            <p:nvPr/>
          </p:nvSpPr>
          <p:spPr>
            <a:xfrm>
              <a:off x="276937" y="3653603"/>
              <a:ext cx="3846160" cy="1167829"/>
            </a:xfrm>
            <a:prstGeom prst="rect">
              <a:avLst/>
            </a:prstGeom>
            <a:solidFill>
              <a:schemeClr val="accent2">
                <a:lumMod val="20000"/>
                <a:lumOff val="80000"/>
              </a:schemeClr>
            </a:solidFill>
            <a:ln w="28575" cap="flat" cmpd="sng" algn="ctr">
              <a:solidFill>
                <a:schemeClr val="accent2">
                  <a:lumMod val="60000"/>
                  <a:lumOff val="40000"/>
                </a:schemeClr>
              </a:solidFill>
              <a:prstDash val="solid"/>
              <a:miter lim="800000"/>
            </a:ln>
            <a:effectLst/>
          </p:spPr>
          <p:txBody>
            <a:bodyPr wrap="square" tIns="0" rtlCol="0">
              <a:spAutoFit/>
            </a:bodyPr>
            <a:lstStyle/>
            <a:p>
              <a:pPr marL="266700" marR="0" lvl="0" indent="-266700" algn="l" defTabSz="914400" rtl="0" eaLnBrk="1" fontAlgn="auto" latinLnBrk="0" hangingPunct="1">
                <a:lnSpc>
                  <a:spcPct val="100000"/>
                </a:lnSpc>
                <a:spcBef>
                  <a:spcPts val="1200"/>
                </a:spcBef>
                <a:spcAft>
                  <a:spcPts val="0"/>
                </a:spcAft>
                <a:buClrTx/>
                <a:buSzTx/>
                <a:buFontTx/>
                <a:buNone/>
                <a:tabLst/>
                <a:defRPr/>
              </a:pPr>
              <a:endParaRPr kumimoji="0" lang="en-US" altLang="ja-JP" sz="800" b="0" i="0" u="none" strike="noStrike" kern="0" cap="none" spc="0" normalizeH="0" baseline="0" noProof="0" dirty="0">
                <a:ln>
                  <a:noFill/>
                </a:ln>
                <a:solidFill>
                  <a:prstClr val="black"/>
                </a:solidFill>
                <a:effectLst/>
                <a:uLnTx/>
                <a:uFillTx/>
                <a:latin typeface="メイリオ"/>
                <a:ea typeface="メイリオ"/>
                <a:cs typeface="+mn-cs"/>
              </a:endParaRPr>
            </a:p>
            <a:p>
              <a:pPr marL="266700" marR="0" lvl="0" indent="-266700" algn="ctr"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③ </a:t>
              </a:r>
              <a:r>
                <a:rPr kumimoji="0" lang="ja-JP" altLang="en-US" sz="1400" b="1" i="0" u="sng" strike="noStrike" kern="0" cap="none" spc="0" normalizeH="0" baseline="0" noProof="0" dirty="0">
                  <a:ln>
                    <a:noFill/>
                  </a:ln>
                  <a:solidFill>
                    <a:prstClr val="black"/>
                  </a:solidFill>
                  <a:effectLst/>
                  <a:uLnTx/>
                  <a:uFillTx/>
                  <a:latin typeface="メイリオ"/>
                  <a:ea typeface="メイリオ"/>
                  <a:cs typeface="+mn-cs"/>
                </a:rPr>
                <a:t>自宅や後方病床等への退院支援する機能</a:t>
              </a:r>
              <a:endParaRPr kumimoji="0" lang="en-US" altLang="ja-JP" sz="1400" b="1" i="0" u="sng" strike="noStrike" kern="0" cap="none" spc="0" normalizeH="0" baseline="0" noProof="0" dirty="0">
                <a:ln>
                  <a:noFill/>
                </a:ln>
                <a:solidFill>
                  <a:prstClr val="black"/>
                </a:solidFill>
                <a:effectLst/>
                <a:uLnTx/>
                <a:uFillTx/>
                <a:latin typeface="メイリオ"/>
                <a:ea typeface="メイリオ"/>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endParaRPr kumimoji="0" lang="en-US" altLang="ja-JP" sz="1400" b="1" i="0" u="sng" strike="noStrike" kern="0" cap="none" spc="0" normalizeH="0" baseline="0" noProof="0" dirty="0">
                <a:ln>
                  <a:noFill/>
                </a:ln>
                <a:solidFill>
                  <a:prstClr val="black"/>
                </a:solidFill>
                <a:effectLst/>
                <a:uLnTx/>
                <a:uFillTx/>
                <a:latin typeface="メイリオ"/>
                <a:ea typeface="メイリオ"/>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endParaRPr kumimoji="0" lang="en-US" altLang="ja-JP" sz="1400" b="1" i="0" u="sng" strike="noStrike" kern="0" cap="none" spc="0" normalizeH="0" baseline="0" noProof="0" dirty="0">
                <a:ln>
                  <a:noFill/>
                </a:ln>
                <a:solidFill>
                  <a:prstClr val="black"/>
                </a:solidFill>
                <a:effectLst/>
                <a:uLnTx/>
                <a:uFillTx/>
                <a:latin typeface="メイリオ"/>
                <a:ea typeface="メイリオ"/>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endParaRPr kumimoji="0" lang="en-US" altLang="ja-JP" sz="1400" b="1" i="0" u="sng" strike="noStrike" kern="0" cap="none" spc="0" normalizeH="0" baseline="0" noProof="0" dirty="0">
                <a:ln>
                  <a:noFill/>
                </a:ln>
                <a:solidFill>
                  <a:prstClr val="black"/>
                </a:solidFill>
                <a:effectLst/>
                <a:uLnTx/>
                <a:uFillTx/>
                <a:latin typeface="メイリオ"/>
                <a:ea typeface="メイリオ"/>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endParaRPr kumimoji="0" lang="en-US" altLang="ja-JP" sz="800" b="1" i="0" u="sng" strike="noStrike" kern="0" cap="none" spc="0" normalizeH="0" baseline="0" noProof="0" dirty="0">
                <a:ln>
                  <a:noFill/>
                </a:ln>
                <a:solidFill>
                  <a:prstClr val="black"/>
                </a:solidFill>
                <a:effectLst/>
                <a:uLnTx/>
                <a:uFillTx/>
                <a:latin typeface="メイリオ"/>
                <a:ea typeface="メイリオ"/>
                <a:cs typeface="+mn-cs"/>
              </a:endParaRPr>
            </a:p>
          </p:txBody>
        </p:sp>
        <p:sp>
          <p:nvSpPr>
            <p:cNvPr id="20" name="角丸四角形 19"/>
            <p:cNvSpPr/>
            <p:nvPr/>
          </p:nvSpPr>
          <p:spPr>
            <a:xfrm>
              <a:off x="370251" y="4070019"/>
              <a:ext cx="3659531" cy="70449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充実した入退院支援</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回復期・慢性期入院医療等を担う地域の医療機関等との役割分担</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p:txBody>
        </p:sp>
      </p:grpSp>
      <p:grpSp>
        <p:nvGrpSpPr>
          <p:cNvPr id="8" name="グループ化 7"/>
          <p:cNvGrpSpPr/>
          <p:nvPr/>
        </p:nvGrpSpPr>
        <p:grpSpPr>
          <a:xfrm>
            <a:off x="327926" y="3156445"/>
            <a:ext cx="2263544" cy="1154816"/>
            <a:chOff x="273672" y="5143557"/>
            <a:chExt cx="3706553" cy="769441"/>
          </a:xfrm>
        </p:grpSpPr>
        <p:sp>
          <p:nvSpPr>
            <p:cNvPr id="22" name="テキスト ボックス 21"/>
            <p:cNvSpPr txBox="1"/>
            <p:nvPr/>
          </p:nvSpPr>
          <p:spPr>
            <a:xfrm>
              <a:off x="273672" y="5143557"/>
              <a:ext cx="3706553" cy="769441"/>
            </a:xfrm>
            <a:prstGeom prst="rect">
              <a:avLst/>
            </a:prstGeom>
            <a:solidFill>
              <a:schemeClr val="accent2">
                <a:lumMod val="20000"/>
                <a:lumOff val="80000"/>
              </a:schemeClr>
            </a:solidFill>
            <a:ln w="28575" cap="flat" cmpd="sng" algn="ctr">
              <a:solidFill>
                <a:schemeClr val="accent2">
                  <a:lumMod val="60000"/>
                  <a:lumOff val="40000"/>
                </a:schemeClr>
              </a:solidFill>
              <a:prstDash val="solid"/>
              <a:miter lim="800000"/>
            </a:ln>
            <a:effectLst/>
          </p:spPr>
          <p:txBody>
            <a:bodyPr wrap="square" rtlCol="0">
              <a:spAutoFit/>
            </a:bodyPr>
            <a:lstStyle/>
            <a:p>
              <a:pPr marL="266700" marR="0" lvl="0" indent="-266700" algn="l" defTabSz="914400" rtl="0" eaLnBrk="1" fontAlgn="auto" latinLnBrk="0" hangingPunct="1">
                <a:lnSpc>
                  <a:spcPct val="100000"/>
                </a:lnSpc>
                <a:spcBef>
                  <a:spcPts val="1200"/>
                </a:spcBef>
                <a:spcAft>
                  <a:spcPts val="0"/>
                </a:spcAft>
                <a:buClrTx/>
                <a:buSzTx/>
                <a:buFontTx/>
                <a:buNone/>
                <a:tabLst/>
                <a:defRPr/>
              </a:pPr>
              <a:endParaRPr kumimoji="0" lang="en-US" altLang="ja-JP" sz="800" b="0" i="0" u="none" strike="noStrike" kern="0" cap="none" spc="0" normalizeH="0" baseline="0" noProof="0" dirty="0">
                <a:ln>
                  <a:noFill/>
                </a:ln>
                <a:solidFill>
                  <a:prstClr val="black"/>
                </a:solidFill>
                <a:effectLst/>
                <a:uLnTx/>
                <a:uFillTx/>
                <a:latin typeface="メイリオ"/>
                <a:ea typeface="メイリオ"/>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endParaRPr kumimoji="0" lang="en-US" altLang="ja-JP" sz="1400" b="1" i="0" u="sng" strike="noStrike" kern="0" cap="none" spc="0" normalizeH="0" baseline="0" noProof="0" dirty="0">
                <a:ln>
                  <a:noFill/>
                </a:ln>
                <a:solidFill>
                  <a:prstClr val="black"/>
                </a:solidFill>
                <a:effectLst/>
                <a:uLnTx/>
                <a:uFillTx/>
                <a:latin typeface="メイリオ"/>
                <a:ea typeface="メイリオ"/>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endParaRPr kumimoji="0" lang="en-US" altLang="ja-JP" sz="1400" b="1" i="0" u="sng" strike="noStrike" kern="0" cap="none" spc="0" normalizeH="0" baseline="0" noProof="0" dirty="0">
                <a:ln>
                  <a:noFill/>
                </a:ln>
                <a:solidFill>
                  <a:prstClr val="black"/>
                </a:solidFill>
                <a:effectLst/>
                <a:uLnTx/>
                <a:uFillTx/>
                <a:latin typeface="メイリオ"/>
                <a:ea typeface="メイリオ"/>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endParaRPr kumimoji="0" lang="en-US" altLang="ja-JP" sz="800" b="1" i="0" u="sng" strike="noStrike" kern="0" cap="none" spc="0" normalizeH="0" baseline="0" noProof="0" dirty="0">
                <a:ln>
                  <a:noFill/>
                </a:ln>
                <a:solidFill>
                  <a:prstClr val="black"/>
                </a:solidFill>
                <a:effectLst/>
                <a:uLnTx/>
                <a:uFillTx/>
                <a:latin typeface="メイリオ"/>
                <a:ea typeface="メイリオ"/>
                <a:cs typeface="+mn-cs"/>
              </a:endParaRPr>
            </a:p>
          </p:txBody>
        </p:sp>
        <p:sp>
          <p:nvSpPr>
            <p:cNvPr id="21" name="角丸四角形 20"/>
            <p:cNvSpPr/>
            <p:nvPr/>
          </p:nvSpPr>
          <p:spPr>
            <a:xfrm>
              <a:off x="384080" y="5241088"/>
              <a:ext cx="3477870" cy="60316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医療機関の外来機能分化に係る取組の実施</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医療従事者の負担軽減に資する取組の実施</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p:txBody>
        </p:sp>
      </p:grpSp>
      <p:pic>
        <p:nvPicPr>
          <p:cNvPr id="27" name="図 2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77233" y="1730132"/>
            <a:ext cx="1210299" cy="851958"/>
          </a:xfrm>
          <a:prstGeom prst="rect">
            <a:avLst/>
          </a:prstGeom>
        </p:spPr>
      </p:pic>
      <p:pic>
        <p:nvPicPr>
          <p:cNvPr id="28" name="Picture 2" descr="C:\Users\kc\AppData\Local\Microsoft\Windows\Temporary Internet Files\Content.IE5\FJAGL89C\MC900426352[1].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843705" y="4243602"/>
            <a:ext cx="1047618" cy="791347"/>
          </a:xfrm>
          <a:prstGeom prst="rect">
            <a:avLst/>
          </a:prstGeom>
          <a:noFill/>
          <a:extLst>
            <a:ext uri="{909E8E84-426E-40DD-AFC4-6F175D3DCCD1}">
              <a14:hiddenFill xmlns:a14="http://schemas.microsoft.com/office/drawing/2010/main">
                <a:solidFill>
                  <a:srgbClr val="FFFFFF"/>
                </a:solidFill>
              </a14:hiddenFill>
            </a:ext>
          </a:extLst>
        </p:spPr>
      </p:pic>
      <p:sp>
        <p:nvSpPr>
          <p:cNvPr id="29" name="スライド番号プレースホルダー 2">
            <a:extLst>
              <a:ext uri="{FF2B5EF4-FFF2-40B4-BE49-F238E27FC236}">
                <a16:creationId xmlns:a16="http://schemas.microsoft.com/office/drawing/2014/main" id="{13323317-411C-431B-AA0E-561DC6D9BD04}"/>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61764793"/>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高度かつ専門的な急性期医療の提供体制に係る評価の新設</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85728" y="793159"/>
            <a:ext cx="9717880" cy="598384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型コロナウイルス感染症の感染拡大において果たした医療機関の役割等も踏まえ、手術や救急医療等の高度かつ専門的な医療及び高度急性期医療の提供に係る体制を十分に確保している場合の評価を新設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57200" marR="0" lvl="1"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　　急性期充実体制加算（１日につき）</a:t>
            </a:r>
            <a:r>
              <a:rPr kumimoji="1" lang="ja-JP" altLang="en-US" sz="14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4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７日以内の期間　　　　　　　　 </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460</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457200" marR="0" lvl="1" indent="348615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８日以上</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11</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日以内の期間  　 　　</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250</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457200" marR="0" lvl="1" indent="348615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12</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日以上</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14</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日以内の期間 　 　　</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180</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4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入院した日から起算して</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日を限度として、急性期一般入院料１又は特定一般病棟入院料に加算する</a:t>
            </a:r>
            <a:r>
              <a:rPr kumimoji="1" lang="ja-JP" altLang="en-US" sz="10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なお、ここでいう入院した日とは、当該患者が当該加算を算定できる病棟に入院又は転棟した日のことをいう。総合入院体制加算は別に算定できない。</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［主な施設基準］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tab pos="1617663" algn="l"/>
              </a:tabLst>
              <a:defRPr/>
            </a:pP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一般病棟入院基本料（</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急性期一般入院料１に限る。</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）を算定する病棟を有する</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保険医療機関であること</a:t>
            </a:r>
            <a:r>
              <a:rPr kumimoji="1" lang="ja-JP" altLang="en-US" sz="10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総合入院体制加算の届出を行っていない</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手術等に係る実績</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について、以下のいずれかを満たしていること。前年度の手術件数等を</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毎年７月に届け出るとともに、院内に掲示</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24</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時間の救急医療提供</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として、救命救急センター若しくは高度救命救急センターを有している、又は救急搬送の件数について実績の基準を満たす。</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精神科に係る体制として、</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自院又は他院の精神科医が速やかに診療に対応できる体制</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を常時整備していること等。</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高度急性期医療の提供として、</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救命救急入院料等の治療室を届け出ている</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　　・ </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感染対策向上加算１の届出</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を行っていること。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画像診断及び検査、調剤を</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時間実施できる体制を確保していること。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精神科リエゾンチーム加算又は認知症ケア加算１若しくは２の届出</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を行っていること。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入院患者の病状の急変の兆候を捉えて対応する体制として</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「院内迅速対応チーム」の整備等</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を行っていること。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外来を縮小する体制</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を確保していること。　　・ </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手術・処置の休日加算１等の施設基準の届出</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を行っていることが望ましい。</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療養病棟又は地ケア病棟の届出を行っていない</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一般病棟の病床数の割合が、許可病床数（精神病棟入院基本料等を除く）の９割</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同一建物内に特別養護老人ホーム等を設置していない</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特定の保険薬局との間で不動産の賃貸借取引がない</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入退院支援加算１又は２を届け出</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ていること。　　・一般病棟における</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平均在院日数が</a:t>
            </a: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14</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日以内</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57200" marR="0" lvl="1" indent="-457200" algn="l" defTabSz="914400" rtl="0" eaLnBrk="1" fontAlgn="auto" latinLnBrk="0" hangingPunct="1">
              <a:lnSpc>
                <a:spcPct val="15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　　精神科充実体制加算（１日につき）　</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30</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endParaRPr>
          </a:p>
        </p:txBody>
      </p:sp>
      <p:sp>
        <p:nvSpPr>
          <p:cNvPr id="3" name="テキスト ボックス 2"/>
          <p:cNvSpPr txBox="1"/>
          <p:nvPr/>
        </p:nvSpPr>
        <p:spPr>
          <a:xfrm>
            <a:off x="416720" y="5989973"/>
            <a:ext cx="9184480" cy="815608"/>
          </a:xfrm>
          <a:prstGeom prst="rect">
            <a:avLst/>
          </a:prstGeom>
          <a:noFill/>
          <a:ln>
            <a:no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精神疾患を有する患者の受入れに係る充実した体制の確保</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につき別に厚生労働大臣が定める施設基準に適合しているものとして届け出た保険医療機関に入院している患者について、</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更に所定点数に加算</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急性期の治療を要する精神疾患を有する患者等に対する診療を行うにつき充実した体制が整備</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されていること。</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精神科を標榜</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する保険医療機関であること。　　・ </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精神病棟入院基本料等の施設基準の届出</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を行っている保険医療機関であること。</a:t>
            </a:r>
            <a:endParaRPr kumimoji="1" lang="ja-JP" altLang="en-US" sz="1400" b="0" i="0" u="none" strike="noStrike" kern="1200" cap="none" spc="0" normalizeH="0" baseline="0" noProof="0" dirty="0">
              <a:ln>
                <a:noFill/>
              </a:ln>
              <a:solidFill>
                <a:prstClr val="black"/>
              </a:solidFill>
              <a:effectLst/>
              <a:uLnTx/>
              <a:uFillTx/>
              <a:latin typeface="Verdana"/>
              <a:ea typeface="メイリオ"/>
              <a:cs typeface="+mn-cs"/>
            </a:endParaRPr>
          </a:p>
        </p:txBody>
      </p:sp>
      <p:sp>
        <p:nvSpPr>
          <p:cNvPr id="4" name="テキスト ボックス 3"/>
          <p:cNvSpPr txBox="1"/>
          <p:nvPr/>
        </p:nvSpPr>
        <p:spPr>
          <a:xfrm>
            <a:off x="416720" y="3152199"/>
            <a:ext cx="9055896" cy="900246"/>
          </a:xfrm>
          <a:prstGeom prst="rect">
            <a:avLst/>
          </a:prstGeom>
          <a:noFill/>
          <a:ln>
            <a:solidFill>
              <a:schemeClr val="tx1"/>
            </a:solidFill>
            <a:prstDash val="sysDot"/>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ア　以下のうち、</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イ</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及び、</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ロ</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から</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へ</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のうち４つ以上において実績の基準を満たす。</a:t>
            </a:r>
            <a:endParaRPr kumimoji="1" lang="en-US" altLang="ja-JP" sz="105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185738"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イ</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全身麻酔による手術　</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ロ</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悪性腫瘍手術　</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ハ</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腹腔鏡下又は胸腔鏡下手術　</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二</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心臓カテーテル法による手術　</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ホ</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消化管内視鏡による手術　</a:t>
            </a:r>
            <a:endParaRPr kumimoji="1" lang="en-US" altLang="ja-JP" sz="105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185738"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へ</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化学療法（外来腫瘍化学療法診療料１の届出を行っており、かつ、レジメンの４割が外来で実施可能であること）</a:t>
            </a:r>
            <a:endParaRPr kumimoji="1" lang="en-US" altLang="ja-JP" sz="105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イ　以下のいずれかを満たし、かつアの</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イ</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及び、</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ロ</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から</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へ</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のうち２つ以上において実績の基準を満たす。</a:t>
            </a:r>
            <a:endParaRPr kumimoji="1" lang="en-US" altLang="ja-JP" sz="105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185738"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イ</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異常分娩　</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ロ</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６歳未満の乳幼児の手術</a:t>
            </a:r>
          </a:p>
        </p:txBody>
      </p:sp>
      <p:sp>
        <p:nvSpPr>
          <p:cNvPr id="7" name="スライド番号プレースホルダー 2">
            <a:extLst>
              <a:ext uri="{FF2B5EF4-FFF2-40B4-BE49-F238E27FC236}">
                <a16:creationId xmlns:a16="http://schemas.microsoft.com/office/drawing/2014/main" id="{39210A63-4E65-472B-BCA4-98B5F90F441A}"/>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803765119"/>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高度かつ専門的な急性期医療の提供体制に係る評価の新設</a:t>
            </a:r>
            <a:endParaRPr kumimoji="1" lang="ja-JP" altLang="en-US" dirty="0">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3815647126"/>
              </p:ext>
            </p:extLst>
          </p:nvPr>
        </p:nvGraphicFramePr>
        <p:xfrm>
          <a:off x="216922" y="771201"/>
          <a:ext cx="9472156" cy="6058224"/>
        </p:xfrm>
        <a:graphic>
          <a:graphicData uri="http://schemas.openxmlformats.org/drawingml/2006/table">
            <a:tbl>
              <a:tblPr>
                <a:tableStyleId>{BDBED569-4797-4DF1-A0F4-6AAB3CD982D8}</a:tableStyleId>
              </a:tblPr>
              <a:tblGrid>
                <a:gridCol w="1493544">
                  <a:extLst>
                    <a:ext uri="{9D8B030D-6E8A-4147-A177-3AD203B41FA5}">
                      <a16:colId xmlns:a16="http://schemas.microsoft.com/office/drawing/2014/main" val="20000"/>
                    </a:ext>
                  </a:extLst>
                </a:gridCol>
                <a:gridCol w="710005">
                  <a:extLst>
                    <a:ext uri="{9D8B030D-6E8A-4147-A177-3AD203B41FA5}">
                      <a16:colId xmlns:a16="http://schemas.microsoft.com/office/drawing/2014/main" val="20001"/>
                    </a:ext>
                  </a:extLst>
                </a:gridCol>
                <a:gridCol w="2366682">
                  <a:extLst>
                    <a:ext uri="{9D8B030D-6E8A-4147-A177-3AD203B41FA5}">
                      <a16:colId xmlns:a16="http://schemas.microsoft.com/office/drawing/2014/main" val="3531844748"/>
                    </a:ext>
                  </a:extLst>
                </a:gridCol>
                <a:gridCol w="4901925">
                  <a:extLst>
                    <a:ext uri="{9D8B030D-6E8A-4147-A177-3AD203B41FA5}">
                      <a16:colId xmlns:a16="http://schemas.microsoft.com/office/drawing/2014/main" val="2208018452"/>
                    </a:ext>
                  </a:extLst>
                </a:gridCol>
              </a:tblGrid>
              <a:tr h="203684">
                <a:tc gridSpan="4">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ja-JP" altLang="en-US" sz="1400" b="1" u="none" strike="noStrike" dirty="0">
                          <a:solidFill>
                            <a:sysClr val="windowText" lastClr="000000"/>
                          </a:solidFill>
                          <a:effectLst/>
                        </a:rPr>
                        <a:t>急性期充実体制加算</a:t>
                      </a:r>
                      <a:endParaRPr lang="en-US" altLang="ja-JP" sz="1400" b="1" u="none" strike="noStrike" dirty="0">
                        <a:solidFill>
                          <a:sysClr val="windowText" lastClr="000000"/>
                        </a:solidFill>
                        <a:effectLst/>
                        <a:latin typeface="+mn-ea"/>
                        <a:ea typeface="+mn-ea"/>
                      </a:endParaRPr>
                    </a:p>
                  </a:txBody>
                  <a:tcPr marL="9525" marR="9525" marT="9525" marB="0" anchor="ctr">
                    <a:solidFill>
                      <a:schemeClr val="accent1">
                        <a:lumMod val="40000"/>
                        <a:lumOff val="60000"/>
                      </a:schemeClr>
                    </a:solidFill>
                  </a:tcPr>
                </a:tc>
                <a:tc h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en-US" altLang="ja-JP" sz="1100" b="1" u="none" strike="noStrike" dirty="0">
                        <a:solidFill>
                          <a:sysClr val="windowText" lastClr="000000"/>
                        </a:solidFill>
                        <a:effectLst/>
                        <a:latin typeface="+mn-ea"/>
                        <a:ea typeface="+mn-ea"/>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455531">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ja-JP" altLang="en-US" sz="1000" b="1" u="none" strike="noStrike" dirty="0">
                          <a:solidFill>
                            <a:schemeClr val="tx1"/>
                          </a:solidFill>
                          <a:effectLst/>
                        </a:rPr>
                        <a:t>入院料等</a:t>
                      </a:r>
                      <a:endParaRPr lang="ja-JP" altLang="en-US" sz="1000" b="1" i="0" u="none" strike="noStrike" dirty="0">
                        <a:solidFill>
                          <a:schemeClr val="tx1"/>
                        </a:solidFill>
                        <a:effectLst/>
                        <a:latin typeface="+mn-ea"/>
                        <a:ea typeface="+mn-ea"/>
                      </a:endParaRPr>
                    </a:p>
                  </a:txBody>
                  <a:tcPr marL="9525" marR="9525" marT="9525" marB="0" anchor="ctr">
                    <a:solidFill>
                      <a:schemeClr val="accent1">
                        <a:lumMod val="40000"/>
                        <a:lumOff val="60000"/>
                      </a:schemeClr>
                    </a:solidFill>
                  </a:tcPr>
                </a:tc>
                <a:tc gridSpan="3">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marL="171450" indent="-171450" algn="l" fontAlgn="ctr">
                        <a:buFont typeface="Arial" panose="020B0604020202020204" pitchFamily="34" charset="0"/>
                        <a:buChar char="•"/>
                      </a:pPr>
                      <a:r>
                        <a:rPr lang="ja-JP" altLang="en-US" sz="1000" b="0" u="none" strike="noStrike" dirty="0">
                          <a:solidFill>
                            <a:schemeClr val="tx1"/>
                          </a:solidFill>
                          <a:effectLst/>
                        </a:rPr>
                        <a:t>急性期一般入院料１を届け出ている（急性期一般入院料１は重症度、医療・看護必要度</a:t>
                      </a:r>
                      <a:r>
                        <a:rPr lang="en-US" altLang="ja-JP" sz="1000" b="0" u="none" strike="noStrike" dirty="0">
                          <a:solidFill>
                            <a:schemeClr val="tx1"/>
                          </a:solidFill>
                          <a:effectLst/>
                        </a:rPr>
                        <a:t>Ⅱ</a:t>
                      </a:r>
                      <a:r>
                        <a:rPr lang="ja-JP" altLang="en-US" sz="1000" b="0" u="none" strike="noStrike" dirty="0">
                          <a:solidFill>
                            <a:schemeClr val="tx1"/>
                          </a:solidFill>
                          <a:effectLst/>
                        </a:rPr>
                        <a:t>を用いて評価を行っている）</a:t>
                      </a:r>
                      <a:endParaRPr lang="en-US" altLang="ja-JP" sz="1000" b="0" u="none" strike="noStrike" dirty="0">
                        <a:solidFill>
                          <a:schemeClr val="tx1"/>
                        </a:solidFill>
                        <a:effectLst/>
                      </a:endParaRPr>
                    </a:p>
                    <a:p>
                      <a:pPr marL="171450" indent="-171450" algn="l" fontAlgn="ctr">
                        <a:buFont typeface="Arial" panose="020B0604020202020204" pitchFamily="34" charset="0"/>
                        <a:buChar char="•"/>
                      </a:pPr>
                      <a:r>
                        <a:rPr lang="ja-JP" altLang="en-US" sz="1000" b="0" u="none" strike="noStrike" dirty="0">
                          <a:solidFill>
                            <a:schemeClr val="tx1"/>
                          </a:solidFill>
                          <a:effectLst/>
                        </a:rPr>
                        <a:t>敷地内禁煙に係る取組を行っている　・日本医療機能評価機構等が行う医療機能評価を受けている病院又はこれに準ずる病院である</a:t>
                      </a:r>
                      <a:endParaRPr lang="en-US" altLang="ja-JP" sz="1000" b="0" u="none" strike="noStrike" dirty="0">
                        <a:solidFill>
                          <a:schemeClr val="tx1"/>
                        </a:solidFill>
                        <a:effectLst/>
                      </a:endParaRPr>
                    </a:p>
                    <a:p>
                      <a:pPr marL="171450" indent="-171450" algn="l" fontAlgn="ctr">
                        <a:buFont typeface="Arial" panose="020B0604020202020204" pitchFamily="34" charset="0"/>
                        <a:buChar char="•"/>
                      </a:pPr>
                      <a:r>
                        <a:rPr lang="ja-JP" altLang="en-US" sz="1000" b="0" u="none" strike="noStrike" dirty="0">
                          <a:solidFill>
                            <a:schemeClr val="tx1"/>
                          </a:solidFill>
                          <a:effectLst/>
                        </a:rPr>
                        <a:t>総合入院体制加算の届出を行っていない</a:t>
                      </a:r>
                      <a:endParaRPr lang="ja-JP" altLang="en-US" sz="1000" b="0" i="0" u="none" strike="noStrike" dirty="0">
                        <a:solidFill>
                          <a:schemeClr val="tx1"/>
                        </a:solidFill>
                        <a:effectLst/>
                        <a:latin typeface="+mn-ea"/>
                        <a:ea typeface="+mn-ea"/>
                      </a:endParaRPr>
                    </a:p>
                  </a:txBody>
                  <a:tcPr marL="9525" marR="9525" marT="9525" marB="0" anchor="ct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1"/>
                  </a:ext>
                </a:extLst>
              </a:tr>
              <a:tr h="36000">
                <a:tc>
                  <a:txBody>
                    <a:bodyPr/>
                    <a:lstStyle/>
                    <a:p>
                      <a:pPr algn="ctr" fontAlgn="ctr"/>
                      <a:endParaRPr lang="ja-JP" altLang="en-US" sz="200" b="1" i="0" u="none" strike="noStrike" dirty="0">
                        <a:solidFill>
                          <a:schemeClr val="tx1"/>
                        </a:solidFill>
                        <a:effectLst/>
                        <a:latin typeface="+mn-ea"/>
                        <a:ea typeface="+mn-ea"/>
                      </a:endParaRPr>
                    </a:p>
                  </a:txBody>
                  <a:tcPr marL="9525" marR="9525" marT="9525" marB="0" anchor="ctr">
                    <a:solidFill>
                      <a:schemeClr val="accent1">
                        <a:lumMod val="40000"/>
                        <a:lumOff val="60000"/>
                      </a:schemeClr>
                    </a:solidFill>
                  </a:tcPr>
                </a:tc>
                <a:tc gridSpan="3">
                  <a:txBody>
                    <a:bodyPr/>
                    <a:lstStyle/>
                    <a:p>
                      <a:pPr marL="171450" indent="-171450" algn="l" fontAlgn="ctr">
                        <a:buFont typeface="Arial" panose="020B0604020202020204" pitchFamily="34" charset="0"/>
                        <a:buChar char="•"/>
                      </a:pPr>
                      <a:endParaRPr lang="ja-JP" altLang="en-US" sz="200" b="0" i="0" u="none" strike="noStrike" dirty="0">
                        <a:solidFill>
                          <a:schemeClr val="tx1"/>
                        </a:solidFill>
                        <a:effectLst/>
                        <a:latin typeface="+mn-ea"/>
                        <a:ea typeface="+mn-ea"/>
                      </a:endParaRPr>
                    </a:p>
                  </a:txBody>
                  <a:tcPr marL="9525" marR="9525" marT="9525" marB="0" anchor="ct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771698222"/>
                  </a:ext>
                </a:extLst>
              </a:tr>
              <a:tr h="158041">
                <a:tc rowSpan="3">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000" b="1" u="none" strike="noStrike" dirty="0">
                          <a:solidFill>
                            <a:schemeClr val="tx1"/>
                          </a:solidFill>
                          <a:effectLst/>
                        </a:rPr>
                        <a:t>24</a:t>
                      </a:r>
                      <a:r>
                        <a:rPr lang="ja-JP" altLang="en-US" sz="1000" b="1" u="none" strike="noStrike" dirty="0">
                          <a:solidFill>
                            <a:schemeClr val="tx1"/>
                          </a:solidFill>
                          <a:effectLst/>
                        </a:rPr>
                        <a:t>時間の救急医療提供</a:t>
                      </a:r>
                      <a:endParaRPr lang="ja-JP" altLang="en-US" sz="1000" b="1" i="0" u="none" strike="noStrike" dirty="0">
                        <a:solidFill>
                          <a:schemeClr val="tx1"/>
                        </a:solidFill>
                        <a:effectLst/>
                        <a:latin typeface="+mn-ea"/>
                        <a:ea typeface="+mn-ea"/>
                      </a:endParaRPr>
                    </a:p>
                  </a:txBody>
                  <a:tcPr marL="9525" marR="9525" marT="9525" marB="0" anchor="ctr">
                    <a:solidFill>
                      <a:schemeClr val="accent1">
                        <a:lumMod val="40000"/>
                        <a:lumOff val="60000"/>
                      </a:schemeClr>
                    </a:solidFill>
                  </a:tcPr>
                </a:tc>
                <a:tc rowSpan="2">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marL="0" marR="0" lvl="0" indent="0" algn="ctr" defTabSz="990570" rtl="0" eaLnBrk="1" fontAlgn="ctr" latinLnBrk="0" hangingPunct="1">
                        <a:lnSpc>
                          <a:spcPct val="100000"/>
                        </a:lnSpc>
                        <a:spcBef>
                          <a:spcPts val="0"/>
                        </a:spcBef>
                        <a:spcAft>
                          <a:spcPts val="0"/>
                        </a:spcAft>
                        <a:buClrTx/>
                        <a:buSzTx/>
                        <a:buFontTx/>
                        <a:buNone/>
                        <a:tabLst/>
                        <a:defRPr/>
                      </a:pPr>
                      <a:r>
                        <a:rPr lang="ja-JP" altLang="en-US" sz="1000" b="0" u="none" strike="noStrike" dirty="0">
                          <a:solidFill>
                            <a:schemeClr val="tx1"/>
                          </a:solidFill>
                          <a:effectLst/>
                        </a:rPr>
                        <a:t>いずれかを満たす</a:t>
                      </a:r>
                      <a:endParaRPr lang="ja-JP" altLang="en-US" sz="1000" b="0" i="0" u="none" strike="noStrike" dirty="0">
                        <a:solidFill>
                          <a:schemeClr val="tx1"/>
                        </a:solidFill>
                        <a:effectLst/>
                        <a:latin typeface="+mn-ea"/>
                        <a:ea typeface="+mn-ea"/>
                      </a:endParaRPr>
                    </a:p>
                  </a:txBody>
                  <a:tcPr marL="9525" marR="9525" marT="9525" marB="0" anchor="ctr"/>
                </a:tc>
                <a:tc gridSpan="2">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lang="ja-JP" altLang="en-US" sz="1000" b="0" u="none" strike="noStrike" dirty="0">
                          <a:solidFill>
                            <a:schemeClr val="tx1"/>
                          </a:solidFill>
                          <a:effectLst/>
                        </a:rPr>
                        <a:t>◆救命救急センター　又は　高度救命救急センター</a:t>
                      </a:r>
                      <a:endParaRPr lang="ja-JP" altLang="en-US" sz="1000" b="0" i="0" u="none" strike="noStrike" dirty="0">
                        <a:solidFill>
                          <a:schemeClr val="tx1"/>
                        </a:solidFill>
                        <a:effectLst/>
                        <a:latin typeface="+mn-ea"/>
                        <a:ea typeface="+mn-ea"/>
                      </a:endParaRPr>
                    </a:p>
                  </a:txBody>
                  <a:tcPr marL="9525" marR="9525" marT="9525" marB="0" anchor="ctr"/>
                </a:tc>
                <a:tc hMerge="1">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endParaRPr lang="ja-JP" altLang="en-US" sz="1000" b="0" i="0" u="none" strike="noStrike" dirty="0">
                        <a:solidFill>
                          <a:schemeClr val="tx1"/>
                        </a:solidFill>
                        <a:effectLst/>
                        <a:latin typeface="+mn-ea"/>
                        <a:ea typeface="+mn-ea"/>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BD6B7"/>
                    </a:solidFill>
                  </a:tcPr>
                </a:tc>
                <a:extLst>
                  <a:ext uri="{0D108BD9-81ED-4DB2-BD59-A6C34878D82A}">
                    <a16:rowId xmlns:a16="http://schemas.microsoft.com/office/drawing/2014/main" val="1409947172"/>
                  </a:ext>
                </a:extLst>
              </a:tr>
              <a:tr h="158041">
                <a:tc vMerge="1">
                  <a:txBody>
                    <a:bodyPr/>
                    <a:lstStyle/>
                    <a:p>
                      <a:endParaRPr kumimoji="1" lang="ja-JP" altLang="en-US"/>
                    </a:p>
                  </a:txBody>
                  <a:tcPr/>
                </a:tc>
                <a:tc vMerge="1">
                  <a:txBody>
                    <a:bodyPr/>
                    <a:lstStyle/>
                    <a:p>
                      <a:endParaRPr kumimoji="1" lang="ja-JP" altLang="en-US"/>
                    </a:p>
                  </a:txBody>
                  <a:tcPr/>
                </a:tc>
                <a:tc gridSpan="2">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lang="ja-JP" altLang="en-US" sz="1000" b="0" u="none" strike="noStrike" dirty="0">
                          <a:solidFill>
                            <a:schemeClr val="tx1"/>
                          </a:solidFill>
                          <a:effectLst/>
                        </a:rPr>
                        <a:t>◆救急搬送件数　</a:t>
                      </a:r>
                      <a:r>
                        <a:rPr lang="en-US" altLang="ja-JP" sz="1000" b="0" u="none" strike="noStrike" dirty="0">
                          <a:solidFill>
                            <a:schemeClr val="tx1"/>
                          </a:solidFill>
                          <a:effectLst/>
                        </a:rPr>
                        <a:t>2,000</a:t>
                      </a:r>
                      <a:r>
                        <a:rPr lang="ja-JP" altLang="en-US" sz="1000" b="0" u="none" strike="noStrike" dirty="0">
                          <a:solidFill>
                            <a:schemeClr val="tx1"/>
                          </a:solidFill>
                          <a:effectLst/>
                        </a:rPr>
                        <a:t>件</a:t>
                      </a:r>
                      <a:r>
                        <a:rPr lang="en-US" altLang="ja-JP" sz="1000" b="0" u="none" strike="noStrike" dirty="0">
                          <a:solidFill>
                            <a:schemeClr val="tx1"/>
                          </a:solidFill>
                          <a:effectLst/>
                        </a:rPr>
                        <a:t>/</a:t>
                      </a:r>
                      <a:r>
                        <a:rPr lang="ja-JP" altLang="en-US" sz="1000" b="0" u="none" strike="noStrike" dirty="0">
                          <a:solidFill>
                            <a:schemeClr val="tx1"/>
                          </a:solidFill>
                          <a:effectLst/>
                        </a:rPr>
                        <a:t>年以上　又は</a:t>
                      </a:r>
                      <a:r>
                        <a:rPr lang="en-US" altLang="ja-JP" sz="1000" b="0" u="none" strike="noStrike" dirty="0">
                          <a:solidFill>
                            <a:schemeClr val="tx1"/>
                          </a:solidFill>
                          <a:effectLst/>
                        </a:rPr>
                        <a:t>300</a:t>
                      </a:r>
                      <a:r>
                        <a:rPr lang="ja-JP" altLang="en-US" sz="1000" b="0" u="none" strike="noStrike" dirty="0">
                          <a:solidFill>
                            <a:schemeClr val="tx1"/>
                          </a:solidFill>
                          <a:effectLst/>
                        </a:rPr>
                        <a:t>床未満：</a:t>
                      </a:r>
                      <a:r>
                        <a:rPr lang="en-US" altLang="ja-JP" sz="1000" b="0" u="none" strike="noStrike" dirty="0">
                          <a:solidFill>
                            <a:schemeClr val="tx1"/>
                          </a:solidFill>
                          <a:effectLst/>
                        </a:rPr>
                        <a:t>6.0</a:t>
                      </a:r>
                      <a:r>
                        <a:rPr lang="ja-JP" altLang="en-US" sz="1000" b="0" u="none" strike="noStrike" dirty="0">
                          <a:solidFill>
                            <a:schemeClr val="tx1"/>
                          </a:solidFill>
                          <a:effectLst/>
                        </a:rPr>
                        <a:t>件</a:t>
                      </a:r>
                      <a:r>
                        <a:rPr lang="en-US" altLang="ja-JP" sz="1000" b="0" u="none" strike="noStrike" dirty="0">
                          <a:solidFill>
                            <a:schemeClr val="tx1"/>
                          </a:solidFill>
                          <a:effectLst/>
                        </a:rPr>
                        <a:t>/</a:t>
                      </a:r>
                      <a:r>
                        <a:rPr lang="ja-JP" altLang="en-US" sz="1000" b="0" u="none" strike="noStrike" dirty="0">
                          <a:solidFill>
                            <a:schemeClr val="tx1"/>
                          </a:solidFill>
                          <a:effectLst/>
                        </a:rPr>
                        <a:t>年</a:t>
                      </a:r>
                      <a:r>
                        <a:rPr lang="en-US" altLang="ja-JP" sz="1000" b="0" u="none" strike="noStrike" dirty="0">
                          <a:solidFill>
                            <a:schemeClr val="tx1"/>
                          </a:solidFill>
                          <a:effectLst/>
                        </a:rPr>
                        <a:t>/</a:t>
                      </a:r>
                      <a:r>
                        <a:rPr lang="ja-JP" altLang="en-US" sz="1000" b="0" u="none" strike="noStrike" dirty="0">
                          <a:solidFill>
                            <a:schemeClr val="tx1"/>
                          </a:solidFill>
                          <a:effectLst/>
                        </a:rPr>
                        <a:t>床以上</a:t>
                      </a:r>
                      <a:endParaRPr lang="en-US" altLang="ja-JP" sz="1000" b="0" i="0" u="none" strike="noStrike" dirty="0">
                        <a:solidFill>
                          <a:schemeClr val="tx1"/>
                        </a:solidFill>
                        <a:effectLst/>
                        <a:latin typeface="+mn-ea"/>
                        <a:ea typeface="+mn-ea"/>
                      </a:endParaRPr>
                    </a:p>
                  </a:txBody>
                  <a:tcPr marL="9525" marR="9525" marT="9525" marB="0" anchor="ctr"/>
                </a:tc>
                <a:tc hMerge="1">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endParaRPr lang="en-US" altLang="ja-JP" sz="1000" b="0" i="0" u="none" strike="noStrike" dirty="0">
                        <a:solidFill>
                          <a:schemeClr val="tx1"/>
                        </a:solidFill>
                        <a:effectLst/>
                        <a:latin typeface="+mn-ea"/>
                        <a:ea typeface="+mn-ea"/>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BD6B7"/>
                    </a:solidFill>
                  </a:tcPr>
                </a:tc>
                <a:extLst>
                  <a:ext uri="{0D108BD9-81ED-4DB2-BD59-A6C34878D82A}">
                    <a16:rowId xmlns:a16="http://schemas.microsoft.com/office/drawing/2014/main" val="2639527131"/>
                  </a:ext>
                </a:extLst>
              </a:tr>
              <a:tr h="455531">
                <a:tc vMerge="1">
                  <a:txBody>
                    <a:bodyPr/>
                    <a:lstStyle/>
                    <a:p>
                      <a:pPr algn="l" fontAlgn="ctr"/>
                      <a:endParaRPr lang="ja-JP" altLang="en-US" sz="1000" b="0" i="0" u="none" strike="noStrike" dirty="0">
                        <a:solidFill>
                          <a:schemeClr val="tx1"/>
                        </a:solidFill>
                        <a:effectLst/>
                        <a:latin typeface="+mn-ea"/>
                        <a:ea typeface="+mn-ea"/>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BD6B7"/>
                    </a:solidFill>
                  </a:tcPr>
                </a:tc>
                <a:tc gridSpan="3">
                  <a:txBody>
                    <a:bodyPr/>
                    <a:lstStyle/>
                    <a:p>
                      <a:pPr marL="171450" indent="-171450" algn="l" rtl="0" fontAlgn="ctr">
                        <a:buFont typeface="Arial" panose="020B0604020202020204" pitchFamily="34" charset="0"/>
                        <a:buChar char="•"/>
                      </a:pPr>
                      <a:r>
                        <a:rPr lang="ja-JP" altLang="en-US" sz="1000" b="0" u="none" strike="noStrike" dirty="0">
                          <a:solidFill>
                            <a:schemeClr val="tx1"/>
                          </a:solidFill>
                          <a:effectLst/>
                        </a:rPr>
                        <a:t>自院又は他院の精神科医が速やかに診療に対応できる体制を常時整備</a:t>
                      </a:r>
                      <a:endParaRPr lang="en-US" altLang="ja-JP" sz="1000" b="0" u="none" strike="noStrike" dirty="0">
                        <a:solidFill>
                          <a:schemeClr val="tx1"/>
                        </a:solidFill>
                        <a:effectLst/>
                      </a:endParaRPr>
                    </a:p>
                    <a:p>
                      <a:pPr marL="171450" indent="-171450" algn="l" rtl="0" fontAlgn="ctr">
                        <a:buFont typeface="Arial" panose="020B0604020202020204" pitchFamily="34" charset="0"/>
                        <a:buChar char="•"/>
                      </a:pPr>
                      <a:r>
                        <a:rPr lang="ja-JP" altLang="en-US" sz="1000" b="0" u="none" strike="noStrike" dirty="0">
                          <a:solidFill>
                            <a:schemeClr val="tx1"/>
                          </a:solidFill>
                          <a:effectLst/>
                        </a:rPr>
                        <a:t>精神疾患診療体制加算２の算定件数又は救急搬送患者の入院３日以内の入院精神療法若しくは精神疾患診断治療初回加算の算定件数が合計で年間</a:t>
                      </a:r>
                      <a:r>
                        <a:rPr lang="en-US" altLang="ja-JP" sz="1000" b="0" u="none" strike="noStrike" dirty="0">
                          <a:solidFill>
                            <a:schemeClr val="tx1"/>
                          </a:solidFill>
                          <a:effectLst/>
                        </a:rPr>
                        <a:t>20</a:t>
                      </a:r>
                      <a:r>
                        <a:rPr lang="ja-JP" altLang="en-US" sz="1000" b="0" u="none" strike="noStrike" dirty="0">
                          <a:solidFill>
                            <a:schemeClr val="tx1"/>
                          </a:solidFill>
                          <a:effectLst/>
                        </a:rPr>
                        <a:t>件以上</a:t>
                      </a:r>
                      <a:endParaRPr lang="ja-JP" altLang="en-US" sz="1000" b="0" i="0" u="none" strike="noStrike" dirty="0">
                        <a:solidFill>
                          <a:schemeClr val="tx1"/>
                        </a:solidFill>
                        <a:effectLst/>
                        <a:latin typeface="+mn-ea"/>
                        <a:ea typeface="+mn-ea"/>
                      </a:endParaRPr>
                    </a:p>
                  </a:txBody>
                  <a:tcPr marL="9525" marR="9525" marT="9525" marB="0" anchor="ctr"/>
                </a:tc>
                <a:tc hMerge="1">
                  <a:txBody>
                    <a:bodyPr/>
                    <a:lstStyle/>
                    <a:p>
                      <a:endParaRPr kumimoji="1" lang="ja-JP" altLang="en-US"/>
                    </a:p>
                  </a:txBody>
                  <a:tcPr/>
                </a:tc>
                <a:tc hMerge="1">
                  <a:txBody>
                    <a:bodyPr/>
                    <a:lstStyle/>
                    <a:p>
                      <a:endParaRPr kumimoji="1" lang="ja-JP" altLang="en-US"/>
                    </a:p>
                  </a:txBody>
                  <a:tcP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D7D31">
                        <a:lumMod val="40000"/>
                        <a:lumOff val="60000"/>
                      </a:srgbClr>
                    </a:solidFill>
                  </a:tcPr>
                </a:tc>
                <a:extLst>
                  <a:ext uri="{0D108BD9-81ED-4DB2-BD59-A6C34878D82A}">
                    <a16:rowId xmlns:a16="http://schemas.microsoft.com/office/drawing/2014/main" val="26220562"/>
                  </a:ext>
                </a:extLst>
              </a:tr>
              <a:tr h="36000">
                <a:tc>
                  <a:txBody>
                    <a:bodyPr/>
                    <a:lstStyle/>
                    <a:p>
                      <a:pPr algn="ctr" fontAlgn="ctr"/>
                      <a:endParaRPr lang="ja-JP" altLang="en-US" sz="200" b="1" i="0" u="none" strike="noStrike" dirty="0">
                        <a:solidFill>
                          <a:schemeClr val="tx1"/>
                        </a:solidFill>
                        <a:effectLst/>
                        <a:latin typeface="+mn-ea"/>
                        <a:ea typeface="+mn-ea"/>
                      </a:endParaRPr>
                    </a:p>
                  </a:txBody>
                  <a:tcPr marL="9525" marR="9525" marT="9525" marB="0" anchor="ctr">
                    <a:solidFill>
                      <a:schemeClr val="accent1">
                        <a:lumMod val="40000"/>
                        <a:lumOff val="60000"/>
                      </a:schemeClr>
                    </a:solidFill>
                  </a:tcPr>
                </a:tc>
                <a:tc gridSpan="3">
                  <a:txBody>
                    <a:bodyPr/>
                    <a:lstStyle/>
                    <a:p>
                      <a:pPr marL="171450" indent="-171450" algn="l" rtl="0" fontAlgn="ctr">
                        <a:buFont typeface="Arial" panose="020B0604020202020204" pitchFamily="34" charset="0"/>
                        <a:buChar char="•"/>
                      </a:pPr>
                      <a:endParaRPr lang="ja-JP" altLang="en-US" sz="200" b="0" i="0" u="none" strike="noStrike" dirty="0">
                        <a:solidFill>
                          <a:schemeClr val="tx1"/>
                        </a:solidFill>
                        <a:effectLst/>
                        <a:latin typeface="+mn-ea"/>
                        <a:ea typeface="+mn-ea"/>
                      </a:endParaRPr>
                    </a:p>
                  </a:txBody>
                  <a:tcPr marL="9525" marR="9525" marT="9525" marB="0" anchor="ct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806513653"/>
                  </a:ext>
                </a:extLst>
              </a:tr>
              <a:tr h="210033">
                <a:tc rowSpan="3">
                  <a:txBody>
                    <a:bodyPr/>
                    <a:lstStyle/>
                    <a:p>
                      <a:pPr algn="ctr" fontAlgn="ctr"/>
                      <a:r>
                        <a:rPr lang="ja-JP" altLang="en-US" sz="1000" b="1" u="none" strike="noStrike" dirty="0">
                          <a:solidFill>
                            <a:schemeClr val="tx1"/>
                          </a:solidFill>
                          <a:effectLst/>
                        </a:rPr>
                        <a:t>手術等の実績</a:t>
                      </a:r>
                      <a:endParaRPr lang="ja-JP" altLang="en-US" sz="1000" b="1" i="0" u="none" strike="noStrike" dirty="0">
                        <a:solidFill>
                          <a:schemeClr val="tx1"/>
                        </a:solidFill>
                        <a:effectLst/>
                        <a:latin typeface="+mn-ea"/>
                        <a:ea typeface="+mn-ea"/>
                      </a:endParaRPr>
                    </a:p>
                  </a:txBody>
                  <a:tcPr marL="9525" marR="9525" marT="9525" marB="0" anchor="ctr">
                    <a:solidFill>
                      <a:schemeClr val="accent1">
                        <a:lumMod val="40000"/>
                        <a:lumOff val="60000"/>
                      </a:schemeClr>
                    </a:solidFill>
                  </a:tcPr>
                </a:tc>
                <a:tc gridSpan="3">
                  <a:txBody>
                    <a:bodyPr/>
                    <a:lstStyle/>
                    <a:p>
                      <a:pPr marL="171450" marR="0" lvl="0" indent="-171450" algn="l" defTabSz="990570" rtl="0" eaLnBrk="1" fontAlgn="ctr" latinLnBrk="0" hangingPunct="1">
                        <a:lnSpc>
                          <a:spcPct val="100000"/>
                        </a:lnSpc>
                        <a:spcBef>
                          <a:spcPts val="0"/>
                        </a:spcBef>
                        <a:spcAft>
                          <a:spcPts val="0"/>
                        </a:spcAft>
                        <a:buClrTx/>
                        <a:buSzTx/>
                        <a:buFont typeface="Arial" panose="020B0604020202020204" pitchFamily="34" charset="0"/>
                        <a:buChar char="•"/>
                        <a:tabLst/>
                        <a:defRPr/>
                      </a:pPr>
                      <a:r>
                        <a:rPr lang="ja-JP" altLang="en-US" sz="1000" b="0" u="none" strike="noStrike" dirty="0">
                          <a:solidFill>
                            <a:schemeClr val="tx1"/>
                          </a:solidFill>
                          <a:effectLst/>
                        </a:rPr>
                        <a:t>全身麻酔による手術　</a:t>
                      </a:r>
                      <a:r>
                        <a:rPr lang="en-US" altLang="ja-JP" sz="1000" b="0" u="none" strike="noStrike" dirty="0">
                          <a:solidFill>
                            <a:schemeClr val="tx1"/>
                          </a:solidFill>
                          <a:effectLst/>
                        </a:rPr>
                        <a:t>2,000</a:t>
                      </a:r>
                      <a:r>
                        <a:rPr lang="ja-JP" altLang="en-US" sz="1000" b="0" u="none" strike="noStrike" dirty="0">
                          <a:solidFill>
                            <a:schemeClr val="tx1"/>
                          </a:solidFill>
                          <a:effectLst/>
                        </a:rPr>
                        <a:t>件</a:t>
                      </a:r>
                      <a:r>
                        <a:rPr lang="en-US" altLang="ja-JP" sz="1000" b="0" u="none" strike="noStrike" dirty="0">
                          <a:solidFill>
                            <a:schemeClr val="tx1"/>
                          </a:solidFill>
                          <a:effectLst/>
                        </a:rPr>
                        <a:t>/</a:t>
                      </a:r>
                      <a:r>
                        <a:rPr lang="ja-JP" altLang="en-US" sz="1000" b="0" u="none" strike="noStrike" dirty="0">
                          <a:solidFill>
                            <a:schemeClr val="tx1"/>
                          </a:solidFill>
                          <a:effectLst/>
                        </a:rPr>
                        <a:t>年以上（緊急手術　</a:t>
                      </a:r>
                      <a:r>
                        <a:rPr lang="en-US" altLang="ja-JP" sz="1000" b="0" u="none" strike="noStrike" dirty="0">
                          <a:solidFill>
                            <a:schemeClr val="tx1"/>
                          </a:solidFill>
                          <a:effectLst/>
                        </a:rPr>
                        <a:t>350</a:t>
                      </a:r>
                      <a:r>
                        <a:rPr lang="ja-JP" altLang="en-US" sz="1000" b="0" u="none" strike="noStrike" dirty="0">
                          <a:solidFill>
                            <a:schemeClr val="tx1"/>
                          </a:solidFill>
                          <a:effectLst/>
                        </a:rPr>
                        <a:t>件</a:t>
                      </a:r>
                      <a:r>
                        <a:rPr lang="en-US" altLang="ja-JP" sz="1000" b="0" u="none" strike="noStrike" dirty="0">
                          <a:solidFill>
                            <a:schemeClr val="tx1"/>
                          </a:solidFill>
                          <a:effectLst/>
                        </a:rPr>
                        <a:t>/</a:t>
                      </a:r>
                      <a:r>
                        <a:rPr lang="ja-JP" altLang="en-US" sz="1000" b="0" u="none" strike="noStrike" dirty="0">
                          <a:solidFill>
                            <a:schemeClr val="tx1"/>
                          </a:solidFill>
                          <a:effectLst/>
                        </a:rPr>
                        <a:t>年以上）又は</a:t>
                      </a:r>
                      <a:r>
                        <a:rPr lang="en-US" altLang="ja-JP" sz="1000" b="0" u="none" strike="noStrike" dirty="0">
                          <a:solidFill>
                            <a:schemeClr val="tx1"/>
                          </a:solidFill>
                          <a:effectLst/>
                        </a:rPr>
                        <a:t>300</a:t>
                      </a:r>
                      <a:r>
                        <a:rPr lang="ja-JP" altLang="en-US" sz="1000" b="0" u="none" strike="noStrike" dirty="0">
                          <a:solidFill>
                            <a:schemeClr val="tx1"/>
                          </a:solidFill>
                          <a:effectLst/>
                        </a:rPr>
                        <a:t>床未満：</a:t>
                      </a:r>
                      <a:r>
                        <a:rPr lang="en-US" altLang="ja-JP" sz="1000" b="0" u="none" strike="noStrike" dirty="0">
                          <a:solidFill>
                            <a:schemeClr val="tx1"/>
                          </a:solidFill>
                          <a:effectLst/>
                        </a:rPr>
                        <a:t>6.5</a:t>
                      </a:r>
                      <a:r>
                        <a:rPr lang="ja-JP" altLang="en-US" sz="1000" b="0" u="none" strike="noStrike" dirty="0">
                          <a:solidFill>
                            <a:schemeClr val="tx1"/>
                          </a:solidFill>
                          <a:effectLst/>
                        </a:rPr>
                        <a:t>件</a:t>
                      </a:r>
                      <a:r>
                        <a:rPr lang="en-US" altLang="ja-JP" sz="1000" b="0" u="none" strike="noStrike" dirty="0">
                          <a:solidFill>
                            <a:schemeClr val="tx1"/>
                          </a:solidFill>
                          <a:effectLst/>
                        </a:rPr>
                        <a:t>/</a:t>
                      </a:r>
                      <a:r>
                        <a:rPr lang="ja-JP" altLang="en-US" sz="1000" b="0" u="none" strike="noStrike" dirty="0">
                          <a:solidFill>
                            <a:schemeClr val="tx1"/>
                          </a:solidFill>
                          <a:effectLst/>
                        </a:rPr>
                        <a:t>年</a:t>
                      </a:r>
                      <a:r>
                        <a:rPr lang="en-US" altLang="ja-JP" sz="1000" b="0" u="none" strike="noStrike" dirty="0">
                          <a:solidFill>
                            <a:schemeClr val="tx1"/>
                          </a:solidFill>
                          <a:effectLst/>
                        </a:rPr>
                        <a:t>/</a:t>
                      </a:r>
                      <a:r>
                        <a:rPr lang="ja-JP" altLang="en-US" sz="1000" b="0" u="none" strike="noStrike" dirty="0">
                          <a:solidFill>
                            <a:schemeClr val="tx1"/>
                          </a:solidFill>
                          <a:effectLst/>
                        </a:rPr>
                        <a:t>床以上（緊急手術　</a:t>
                      </a:r>
                      <a:r>
                        <a:rPr lang="en-US" altLang="ja-JP" sz="1000" b="0" u="none" strike="noStrike" dirty="0">
                          <a:solidFill>
                            <a:schemeClr val="tx1"/>
                          </a:solidFill>
                          <a:effectLst/>
                        </a:rPr>
                        <a:t>1.15</a:t>
                      </a:r>
                      <a:r>
                        <a:rPr lang="ja-JP" altLang="en-US" sz="1000" b="0" u="none" strike="noStrike" dirty="0">
                          <a:solidFill>
                            <a:schemeClr val="tx1"/>
                          </a:solidFill>
                          <a:effectLst/>
                        </a:rPr>
                        <a:t>件</a:t>
                      </a:r>
                      <a:r>
                        <a:rPr lang="en-US" altLang="ja-JP" sz="1000" b="0" u="none" strike="noStrike" dirty="0">
                          <a:solidFill>
                            <a:schemeClr val="tx1"/>
                          </a:solidFill>
                          <a:effectLst/>
                        </a:rPr>
                        <a:t>/</a:t>
                      </a:r>
                      <a:r>
                        <a:rPr lang="ja-JP" altLang="en-US" sz="1000" b="0" u="none" strike="noStrike" dirty="0">
                          <a:solidFill>
                            <a:schemeClr val="tx1"/>
                          </a:solidFill>
                          <a:effectLst/>
                        </a:rPr>
                        <a:t>年以上）</a:t>
                      </a:r>
                      <a:endParaRPr lang="ja-JP" altLang="en-US" sz="1000" b="0" i="0" u="none" strike="noStrike" dirty="0">
                        <a:solidFill>
                          <a:schemeClr val="tx1"/>
                        </a:solidFill>
                        <a:effectLst/>
                        <a:latin typeface="+mn-ea"/>
                        <a:ea typeface="+mn-ea"/>
                      </a:endParaRPr>
                    </a:p>
                  </a:txBody>
                  <a:tcPr marL="9525" marR="9525" marT="9525" marB="0" anchor="ct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19804171"/>
                  </a:ext>
                </a:extLst>
              </a:tr>
              <a:tr h="257769">
                <a:tc vMerge="1">
                  <a:txBody>
                    <a:bodyPr/>
                    <a:lstStyle/>
                    <a:p>
                      <a:pPr algn="ctr" fontAlgn="ctr"/>
                      <a:endParaRPr lang="ja-JP" altLang="en-US" sz="1000" b="0" i="0" u="none" strike="noStrike" dirty="0">
                        <a:solidFill>
                          <a:schemeClr val="tx1"/>
                        </a:solidFill>
                        <a:effectLst/>
                        <a:latin typeface="+mn-ea"/>
                        <a:ea typeface="+mn-ea"/>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BD6B7"/>
                    </a:solidFill>
                  </a:tcPr>
                </a:tc>
                <a:tc rowSpan="2">
                  <a:txBody>
                    <a:bodyPr/>
                    <a:lstStyle/>
                    <a:p>
                      <a:pPr marL="0" indent="0" algn="ctr" fontAlgn="ctr">
                        <a:buFont typeface="Arial" panose="020B0604020202020204" pitchFamily="34" charset="0"/>
                        <a:buNone/>
                      </a:pPr>
                      <a:r>
                        <a:rPr lang="ja-JP" altLang="en-US" sz="1000" b="0" u="none" strike="noStrike" dirty="0">
                          <a:solidFill>
                            <a:schemeClr val="tx1"/>
                          </a:solidFill>
                          <a:effectLst/>
                        </a:rPr>
                        <a:t>いずれかを満たす</a:t>
                      </a:r>
                      <a:endParaRPr lang="en-US" altLang="ja-JP" sz="1000" b="0" i="0" u="none" strike="noStrike" dirty="0">
                        <a:solidFill>
                          <a:schemeClr val="tx1"/>
                        </a:solidFill>
                        <a:effectLst/>
                        <a:latin typeface="+mn-ea"/>
                        <a:ea typeface="+mn-ea"/>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lang="ja-JP" altLang="en-US" sz="1000" b="0" u="none" strike="noStrike" dirty="0">
                          <a:solidFill>
                            <a:schemeClr val="tx1"/>
                          </a:solidFill>
                          <a:effectLst/>
                        </a:rPr>
                        <a:t>ア　右のうち、４つ以上満たす</a:t>
                      </a:r>
                      <a:endParaRPr lang="ja-JP" altLang="en-US" sz="1000" b="0" i="0" u="none" strike="noStrike" dirty="0">
                        <a:solidFill>
                          <a:schemeClr val="tx1"/>
                        </a:solidFill>
                        <a:effectLst/>
                        <a:latin typeface="+mn-ea"/>
                        <a:ea typeface="+mn-ea"/>
                      </a:endParaRPr>
                    </a:p>
                  </a:txBody>
                  <a:tcPr marL="9525" marR="9525" marT="9525" marB="0" anchor="ctr"/>
                </a:tc>
                <a:tc rowSpan="2">
                  <a:txBody>
                    <a:bodyPr/>
                    <a:lstStyle/>
                    <a:p>
                      <a:pPr marL="171450" indent="-171450" algn="l" fontAlgn="ctr">
                        <a:buFont typeface="Wingdings" panose="05000000000000000000" pitchFamily="2" charset="2"/>
                        <a:buChar char="u"/>
                      </a:pPr>
                      <a:r>
                        <a:rPr lang="ja-JP" altLang="en-US" sz="1000" b="0" u="none" strike="noStrike" dirty="0">
                          <a:solidFill>
                            <a:schemeClr val="tx1"/>
                          </a:solidFill>
                          <a:effectLst/>
                        </a:rPr>
                        <a:t>悪性腫瘍手術　</a:t>
                      </a:r>
                      <a:r>
                        <a:rPr lang="en-US" altLang="ja-JP" sz="1000" b="0" u="none" strike="noStrike" dirty="0">
                          <a:solidFill>
                            <a:schemeClr val="tx1"/>
                          </a:solidFill>
                          <a:effectLst/>
                        </a:rPr>
                        <a:t>400</a:t>
                      </a:r>
                      <a:r>
                        <a:rPr lang="ja-JP" altLang="en-US" sz="1000" b="0" u="none" strike="noStrike" dirty="0">
                          <a:solidFill>
                            <a:schemeClr val="tx1"/>
                          </a:solidFill>
                          <a:effectLst/>
                        </a:rPr>
                        <a:t>件</a:t>
                      </a:r>
                      <a:r>
                        <a:rPr lang="en-US" altLang="ja-JP" sz="1000" b="0" u="none" strike="noStrike" dirty="0">
                          <a:solidFill>
                            <a:schemeClr val="tx1"/>
                          </a:solidFill>
                          <a:effectLst/>
                        </a:rPr>
                        <a:t>/</a:t>
                      </a:r>
                      <a:r>
                        <a:rPr lang="ja-JP" altLang="en-US" sz="1000" b="0" u="none" strike="noStrike" dirty="0">
                          <a:solidFill>
                            <a:schemeClr val="tx1"/>
                          </a:solidFill>
                          <a:effectLst/>
                        </a:rPr>
                        <a:t>年以上　又は</a:t>
                      </a:r>
                      <a:r>
                        <a:rPr lang="en-US" altLang="ja-JP" sz="1000" b="0" u="none" strike="noStrike" dirty="0">
                          <a:solidFill>
                            <a:schemeClr val="tx1"/>
                          </a:solidFill>
                          <a:effectLst/>
                        </a:rPr>
                        <a:t>300</a:t>
                      </a:r>
                      <a:r>
                        <a:rPr lang="ja-JP" altLang="en-US" sz="1000" b="0" u="none" strike="noStrike" dirty="0">
                          <a:solidFill>
                            <a:schemeClr val="tx1"/>
                          </a:solidFill>
                          <a:effectLst/>
                        </a:rPr>
                        <a:t>床未満：</a:t>
                      </a:r>
                      <a:r>
                        <a:rPr lang="en-US" altLang="ja-JP" sz="1000" b="0" u="none" strike="noStrike" dirty="0">
                          <a:solidFill>
                            <a:schemeClr val="tx1"/>
                          </a:solidFill>
                          <a:effectLst/>
                        </a:rPr>
                        <a:t>1.0</a:t>
                      </a:r>
                      <a:r>
                        <a:rPr lang="ja-JP" altLang="en-US" sz="1000" b="0" u="none" strike="noStrike" dirty="0">
                          <a:solidFill>
                            <a:schemeClr val="tx1"/>
                          </a:solidFill>
                          <a:effectLst/>
                        </a:rPr>
                        <a:t>件</a:t>
                      </a:r>
                      <a:r>
                        <a:rPr lang="en-US" altLang="ja-JP" sz="1000" b="0" u="none" strike="noStrike" dirty="0">
                          <a:solidFill>
                            <a:schemeClr val="tx1"/>
                          </a:solidFill>
                          <a:effectLst/>
                        </a:rPr>
                        <a:t>/</a:t>
                      </a:r>
                      <a:r>
                        <a:rPr lang="ja-JP" altLang="en-US" sz="1000" b="0" u="none" strike="noStrike" dirty="0">
                          <a:solidFill>
                            <a:schemeClr val="tx1"/>
                          </a:solidFill>
                          <a:effectLst/>
                        </a:rPr>
                        <a:t>年</a:t>
                      </a:r>
                      <a:r>
                        <a:rPr lang="en-US" altLang="ja-JP" sz="1000" b="0" u="none" strike="noStrike" dirty="0">
                          <a:solidFill>
                            <a:schemeClr val="tx1"/>
                          </a:solidFill>
                          <a:effectLst/>
                        </a:rPr>
                        <a:t>/</a:t>
                      </a:r>
                      <a:r>
                        <a:rPr lang="ja-JP" altLang="en-US" sz="1000" b="0" u="none" strike="noStrike" dirty="0">
                          <a:solidFill>
                            <a:schemeClr val="tx1"/>
                          </a:solidFill>
                          <a:effectLst/>
                        </a:rPr>
                        <a:t>床以上</a:t>
                      </a:r>
                      <a:endParaRPr lang="en-US" altLang="ja-JP" sz="1000" b="0" u="none" strike="noStrike" dirty="0">
                        <a:solidFill>
                          <a:schemeClr val="tx1"/>
                        </a:solidFill>
                        <a:effectLst/>
                      </a:endParaRPr>
                    </a:p>
                    <a:p>
                      <a:pPr marL="171450" indent="-171450" algn="l" fontAlgn="ctr">
                        <a:buFont typeface="Wingdings" panose="05000000000000000000" pitchFamily="2" charset="2"/>
                        <a:buChar char="u"/>
                      </a:pPr>
                      <a:r>
                        <a:rPr lang="ja-JP" altLang="en-US" sz="1000" b="0" u="none" strike="noStrike" dirty="0">
                          <a:solidFill>
                            <a:schemeClr val="tx1"/>
                          </a:solidFill>
                          <a:effectLst/>
                        </a:rPr>
                        <a:t>腹腔鏡下又は胸腔鏡下手術　</a:t>
                      </a:r>
                      <a:r>
                        <a:rPr lang="en-US" altLang="ja-JP" sz="1000" b="0" u="none" strike="noStrike" dirty="0">
                          <a:solidFill>
                            <a:schemeClr val="tx1"/>
                          </a:solidFill>
                          <a:effectLst/>
                        </a:rPr>
                        <a:t>400</a:t>
                      </a:r>
                      <a:r>
                        <a:rPr lang="ja-JP" altLang="en-US" sz="1000" b="0" u="none" strike="noStrike" dirty="0">
                          <a:solidFill>
                            <a:schemeClr val="tx1"/>
                          </a:solidFill>
                          <a:effectLst/>
                        </a:rPr>
                        <a:t>件</a:t>
                      </a:r>
                      <a:r>
                        <a:rPr lang="en-US" altLang="ja-JP" sz="1000" b="0" u="none" strike="noStrike" dirty="0">
                          <a:solidFill>
                            <a:schemeClr val="tx1"/>
                          </a:solidFill>
                          <a:effectLst/>
                        </a:rPr>
                        <a:t>/</a:t>
                      </a:r>
                      <a:r>
                        <a:rPr lang="ja-JP" altLang="en-US" sz="1000" b="0" u="none" strike="noStrike" dirty="0">
                          <a:solidFill>
                            <a:schemeClr val="tx1"/>
                          </a:solidFill>
                          <a:effectLst/>
                        </a:rPr>
                        <a:t>年以上</a:t>
                      </a:r>
                      <a:endParaRPr lang="en-US" altLang="ja-JP" sz="1000" b="0" u="none" strike="noStrike" dirty="0">
                        <a:solidFill>
                          <a:schemeClr val="tx1"/>
                        </a:solidFill>
                        <a:effectLst/>
                      </a:endParaRPr>
                    </a:p>
                    <a:p>
                      <a:pPr marL="0" indent="0" algn="l" fontAlgn="ctr">
                        <a:buFont typeface="Wingdings" panose="05000000000000000000" pitchFamily="2" charset="2"/>
                        <a:buNone/>
                      </a:pPr>
                      <a:r>
                        <a:rPr lang="ja-JP" altLang="en-US" sz="1000" b="0" u="none" strike="noStrike" dirty="0">
                          <a:solidFill>
                            <a:schemeClr val="tx1"/>
                          </a:solidFill>
                          <a:effectLst/>
                        </a:rPr>
                        <a:t>　　又は</a:t>
                      </a:r>
                      <a:r>
                        <a:rPr lang="en-US" altLang="ja-JP" sz="1000" b="0" u="none" strike="noStrike" dirty="0">
                          <a:solidFill>
                            <a:schemeClr val="tx1"/>
                          </a:solidFill>
                          <a:effectLst/>
                        </a:rPr>
                        <a:t>300</a:t>
                      </a:r>
                      <a:r>
                        <a:rPr lang="ja-JP" altLang="en-US" sz="1000" b="0" u="none" strike="noStrike" dirty="0">
                          <a:solidFill>
                            <a:schemeClr val="tx1"/>
                          </a:solidFill>
                          <a:effectLst/>
                        </a:rPr>
                        <a:t>床未満：</a:t>
                      </a:r>
                      <a:r>
                        <a:rPr lang="en-US" altLang="ja-JP" sz="1000" b="0" u="none" strike="noStrike" dirty="0">
                          <a:solidFill>
                            <a:schemeClr val="tx1"/>
                          </a:solidFill>
                          <a:effectLst/>
                        </a:rPr>
                        <a:t>1.0</a:t>
                      </a:r>
                      <a:r>
                        <a:rPr lang="ja-JP" altLang="en-US" sz="1000" b="0" u="none" strike="noStrike" dirty="0">
                          <a:solidFill>
                            <a:schemeClr val="tx1"/>
                          </a:solidFill>
                          <a:effectLst/>
                        </a:rPr>
                        <a:t>件</a:t>
                      </a:r>
                      <a:r>
                        <a:rPr lang="en-US" altLang="ja-JP" sz="1000" b="0" u="none" strike="noStrike" dirty="0">
                          <a:solidFill>
                            <a:schemeClr val="tx1"/>
                          </a:solidFill>
                          <a:effectLst/>
                        </a:rPr>
                        <a:t>/</a:t>
                      </a:r>
                      <a:r>
                        <a:rPr lang="ja-JP" altLang="en-US" sz="1000" b="0" u="none" strike="noStrike" dirty="0">
                          <a:solidFill>
                            <a:schemeClr val="tx1"/>
                          </a:solidFill>
                          <a:effectLst/>
                        </a:rPr>
                        <a:t>年</a:t>
                      </a:r>
                      <a:r>
                        <a:rPr lang="en-US" altLang="ja-JP" sz="1000" b="0" u="none" strike="noStrike" dirty="0">
                          <a:solidFill>
                            <a:schemeClr val="tx1"/>
                          </a:solidFill>
                          <a:effectLst/>
                        </a:rPr>
                        <a:t>/</a:t>
                      </a:r>
                      <a:r>
                        <a:rPr lang="ja-JP" altLang="en-US" sz="1000" b="0" u="none" strike="noStrike" dirty="0">
                          <a:solidFill>
                            <a:schemeClr val="tx1"/>
                          </a:solidFill>
                          <a:effectLst/>
                        </a:rPr>
                        <a:t>床以上</a:t>
                      </a:r>
                      <a:endParaRPr lang="en-US" altLang="ja-JP" sz="1000" b="0" u="none" strike="noStrike" dirty="0">
                        <a:solidFill>
                          <a:schemeClr val="tx1"/>
                        </a:solidFill>
                        <a:effectLst/>
                      </a:endParaRPr>
                    </a:p>
                    <a:p>
                      <a:pPr marL="171450" indent="-171450" algn="l" fontAlgn="ctr">
                        <a:buFont typeface="Wingdings" panose="05000000000000000000" pitchFamily="2" charset="2"/>
                        <a:buChar char="u"/>
                      </a:pPr>
                      <a:r>
                        <a:rPr lang="ja-JP" altLang="en-US" sz="1000" b="0" u="none" strike="noStrike" dirty="0">
                          <a:solidFill>
                            <a:schemeClr val="tx1"/>
                          </a:solidFill>
                          <a:effectLst/>
                        </a:rPr>
                        <a:t>心臓カテーテル法手術　</a:t>
                      </a:r>
                      <a:r>
                        <a:rPr lang="en-US" altLang="ja-JP" sz="1000" b="0" u="none" strike="noStrike" dirty="0">
                          <a:solidFill>
                            <a:schemeClr val="tx1"/>
                          </a:solidFill>
                          <a:effectLst/>
                        </a:rPr>
                        <a:t>200</a:t>
                      </a:r>
                      <a:r>
                        <a:rPr lang="ja-JP" altLang="en-US" sz="1000" b="0" u="none" strike="noStrike" dirty="0">
                          <a:solidFill>
                            <a:schemeClr val="tx1"/>
                          </a:solidFill>
                          <a:effectLst/>
                        </a:rPr>
                        <a:t>件</a:t>
                      </a:r>
                      <a:r>
                        <a:rPr lang="en-US" altLang="ja-JP" sz="1000" b="0" u="none" strike="noStrike" dirty="0">
                          <a:solidFill>
                            <a:schemeClr val="tx1"/>
                          </a:solidFill>
                          <a:effectLst/>
                        </a:rPr>
                        <a:t>/</a:t>
                      </a:r>
                      <a:r>
                        <a:rPr lang="ja-JP" altLang="en-US" sz="1000" b="0" u="none" strike="noStrike" dirty="0">
                          <a:solidFill>
                            <a:schemeClr val="tx1"/>
                          </a:solidFill>
                          <a:effectLst/>
                        </a:rPr>
                        <a:t>年以上　又は</a:t>
                      </a:r>
                      <a:r>
                        <a:rPr lang="en-US" altLang="ja-JP" sz="1000" b="0" u="none" strike="noStrike" dirty="0">
                          <a:solidFill>
                            <a:schemeClr val="tx1"/>
                          </a:solidFill>
                          <a:effectLst/>
                        </a:rPr>
                        <a:t>300</a:t>
                      </a:r>
                      <a:r>
                        <a:rPr lang="ja-JP" altLang="en-US" sz="1000" b="0" u="none" strike="noStrike" dirty="0">
                          <a:solidFill>
                            <a:schemeClr val="tx1"/>
                          </a:solidFill>
                          <a:effectLst/>
                        </a:rPr>
                        <a:t>床未満：</a:t>
                      </a:r>
                      <a:r>
                        <a:rPr lang="en-US" altLang="ja-JP" sz="1000" b="0" u="none" strike="noStrike" dirty="0">
                          <a:solidFill>
                            <a:schemeClr val="tx1"/>
                          </a:solidFill>
                          <a:effectLst/>
                        </a:rPr>
                        <a:t>0.6</a:t>
                      </a:r>
                      <a:r>
                        <a:rPr lang="ja-JP" altLang="en-US" sz="1000" b="0" u="none" strike="noStrike" dirty="0">
                          <a:solidFill>
                            <a:schemeClr val="tx1"/>
                          </a:solidFill>
                          <a:effectLst/>
                        </a:rPr>
                        <a:t>件</a:t>
                      </a:r>
                      <a:r>
                        <a:rPr lang="en-US" altLang="ja-JP" sz="1000" b="0" u="none" strike="noStrike" dirty="0">
                          <a:solidFill>
                            <a:schemeClr val="tx1"/>
                          </a:solidFill>
                          <a:effectLst/>
                        </a:rPr>
                        <a:t>/</a:t>
                      </a:r>
                      <a:r>
                        <a:rPr lang="ja-JP" altLang="en-US" sz="1000" b="0" u="none" strike="noStrike" dirty="0">
                          <a:solidFill>
                            <a:schemeClr val="tx1"/>
                          </a:solidFill>
                          <a:effectLst/>
                        </a:rPr>
                        <a:t>年</a:t>
                      </a:r>
                      <a:r>
                        <a:rPr lang="en-US" altLang="ja-JP" sz="1000" b="0" u="none" strike="noStrike" dirty="0">
                          <a:solidFill>
                            <a:schemeClr val="tx1"/>
                          </a:solidFill>
                          <a:effectLst/>
                        </a:rPr>
                        <a:t>/</a:t>
                      </a:r>
                      <a:r>
                        <a:rPr lang="ja-JP" altLang="en-US" sz="1000" b="0" u="none" strike="noStrike" dirty="0">
                          <a:solidFill>
                            <a:schemeClr val="tx1"/>
                          </a:solidFill>
                          <a:effectLst/>
                        </a:rPr>
                        <a:t>床以上</a:t>
                      </a:r>
                      <a:endParaRPr lang="en-US" altLang="ja-JP" sz="1000" b="0" u="none" strike="noStrike" dirty="0">
                        <a:solidFill>
                          <a:schemeClr val="tx1"/>
                        </a:solidFill>
                        <a:effectLst/>
                      </a:endParaRPr>
                    </a:p>
                    <a:p>
                      <a:pPr marL="171450" marR="0" lvl="0" indent="-171450" algn="l" defTabSz="990570" rtl="0" eaLnBrk="1" fontAlgn="ctr" latinLnBrk="0" hangingPunct="1">
                        <a:lnSpc>
                          <a:spcPct val="100000"/>
                        </a:lnSpc>
                        <a:spcBef>
                          <a:spcPts val="0"/>
                        </a:spcBef>
                        <a:spcAft>
                          <a:spcPts val="0"/>
                        </a:spcAft>
                        <a:buClrTx/>
                        <a:buSzTx/>
                        <a:buFont typeface="Wingdings" panose="05000000000000000000" pitchFamily="2" charset="2"/>
                        <a:buChar char="u"/>
                        <a:tabLst/>
                        <a:defRPr/>
                      </a:pPr>
                      <a:r>
                        <a:rPr lang="ja-JP" altLang="en-US" sz="1000" b="0" u="none" strike="noStrike" dirty="0">
                          <a:solidFill>
                            <a:schemeClr val="tx1"/>
                          </a:solidFill>
                          <a:effectLst/>
                        </a:rPr>
                        <a:t>消化管内視鏡手術　</a:t>
                      </a:r>
                      <a:r>
                        <a:rPr lang="en-US" altLang="ja-JP" sz="1000" b="0" u="none" strike="noStrike" dirty="0">
                          <a:solidFill>
                            <a:schemeClr val="tx1"/>
                          </a:solidFill>
                          <a:effectLst/>
                        </a:rPr>
                        <a:t>600</a:t>
                      </a:r>
                      <a:r>
                        <a:rPr lang="ja-JP" altLang="en-US" sz="1000" b="0" u="none" strike="noStrike" dirty="0">
                          <a:solidFill>
                            <a:schemeClr val="tx1"/>
                          </a:solidFill>
                          <a:effectLst/>
                        </a:rPr>
                        <a:t>件</a:t>
                      </a:r>
                      <a:r>
                        <a:rPr lang="en-US" altLang="ja-JP" sz="1000" b="0" u="none" strike="noStrike" dirty="0">
                          <a:solidFill>
                            <a:schemeClr val="tx1"/>
                          </a:solidFill>
                          <a:effectLst/>
                        </a:rPr>
                        <a:t>/</a:t>
                      </a:r>
                      <a:r>
                        <a:rPr lang="ja-JP" altLang="en-US" sz="1000" b="0" u="none" strike="noStrike" dirty="0">
                          <a:solidFill>
                            <a:schemeClr val="tx1"/>
                          </a:solidFill>
                          <a:effectLst/>
                        </a:rPr>
                        <a:t>年以上　又は</a:t>
                      </a:r>
                      <a:r>
                        <a:rPr lang="en-US" altLang="ja-JP" sz="1000" b="0" u="none" strike="noStrike" dirty="0">
                          <a:solidFill>
                            <a:schemeClr val="tx1"/>
                          </a:solidFill>
                          <a:effectLst/>
                        </a:rPr>
                        <a:t>300</a:t>
                      </a:r>
                      <a:r>
                        <a:rPr lang="ja-JP" altLang="en-US" sz="1000" b="0" u="none" strike="noStrike" dirty="0">
                          <a:solidFill>
                            <a:schemeClr val="tx1"/>
                          </a:solidFill>
                          <a:effectLst/>
                        </a:rPr>
                        <a:t>床未満：</a:t>
                      </a:r>
                      <a:r>
                        <a:rPr lang="en-US" altLang="ja-JP" sz="1000" b="0" u="none" strike="noStrike" dirty="0">
                          <a:solidFill>
                            <a:schemeClr val="tx1"/>
                          </a:solidFill>
                          <a:effectLst/>
                        </a:rPr>
                        <a:t>1.5</a:t>
                      </a:r>
                      <a:r>
                        <a:rPr lang="ja-JP" altLang="en-US" sz="1000" b="0" u="none" strike="noStrike" dirty="0">
                          <a:solidFill>
                            <a:schemeClr val="tx1"/>
                          </a:solidFill>
                          <a:effectLst/>
                        </a:rPr>
                        <a:t>件</a:t>
                      </a:r>
                      <a:r>
                        <a:rPr lang="en-US" altLang="ja-JP" sz="1000" b="0" u="none" strike="noStrike" dirty="0">
                          <a:solidFill>
                            <a:schemeClr val="tx1"/>
                          </a:solidFill>
                          <a:effectLst/>
                        </a:rPr>
                        <a:t>/</a:t>
                      </a:r>
                      <a:r>
                        <a:rPr lang="ja-JP" altLang="en-US" sz="1000" b="0" u="none" strike="noStrike" dirty="0">
                          <a:solidFill>
                            <a:schemeClr val="tx1"/>
                          </a:solidFill>
                          <a:effectLst/>
                        </a:rPr>
                        <a:t>年</a:t>
                      </a:r>
                      <a:r>
                        <a:rPr lang="en-US" altLang="ja-JP" sz="1000" b="0" u="none" strike="noStrike" dirty="0">
                          <a:solidFill>
                            <a:schemeClr val="tx1"/>
                          </a:solidFill>
                          <a:effectLst/>
                        </a:rPr>
                        <a:t>/</a:t>
                      </a:r>
                      <a:r>
                        <a:rPr lang="ja-JP" altLang="en-US" sz="1000" b="0" u="none" strike="noStrike" dirty="0">
                          <a:solidFill>
                            <a:schemeClr val="tx1"/>
                          </a:solidFill>
                          <a:effectLst/>
                        </a:rPr>
                        <a:t>床以上</a:t>
                      </a:r>
                      <a:endParaRPr lang="en-US" altLang="ja-JP" sz="1000" b="0" u="none" strike="noStrike" dirty="0">
                        <a:solidFill>
                          <a:schemeClr val="tx1"/>
                        </a:solidFill>
                        <a:effectLst/>
                      </a:endParaRPr>
                    </a:p>
                    <a:p>
                      <a:pPr marL="171450" indent="-171450" algn="l" fontAlgn="ctr">
                        <a:buFont typeface="Wingdings" panose="05000000000000000000" pitchFamily="2" charset="2"/>
                        <a:buChar char="u"/>
                      </a:pPr>
                      <a:r>
                        <a:rPr lang="ja-JP" altLang="en-US" sz="1000" b="0" u="none" strike="noStrike" dirty="0">
                          <a:solidFill>
                            <a:schemeClr val="tx1"/>
                          </a:solidFill>
                          <a:effectLst/>
                        </a:rPr>
                        <a:t>化学療法　</a:t>
                      </a:r>
                      <a:r>
                        <a:rPr lang="en-US" altLang="ja-JP" sz="1000" b="0" u="none" strike="noStrike" dirty="0">
                          <a:solidFill>
                            <a:schemeClr val="tx1"/>
                          </a:solidFill>
                          <a:effectLst/>
                        </a:rPr>
                        <a:t>1,000</a:t>
                      </a:r>
                      <a:r>
                        <a:rPr lang="ja-JP" altLang="en-US" sz="1000" b="0" u="none" strike="noStrike" dirty="0">
                          <a:solidFill>
                            <a:schemeClr val="tx1"/>
                          </a:solidFill>
                          <a:effectLst/>
                        </a:rPr>
                        <a:t>件</a:t>
                      </a:r>
                      <a:r>
                        <a:rPr lang="en-US" altLang="ja-JP" sz="1000" b="0" u="none" strike="noStrike" dirty="0">
                          <a:solidFill>
                            <a:schemeClr val="tx1"/>
                          </a:solidFill>
                          <a:effectLst/>
                        </a:rPr>
                        <a:t>/</a:t>
                      </a:r>
                      <a:r>
                        <a:rPr lang="ja-JP" altLang="en-US" sz="1000" b="0" u="none" strike="noStrike" dirty="0">
                          <a:solidFill>
                            <a:schemeClr val="tx1"/>
                          </a:solidFill>
                          <a:effectLst/>
                        </a:rPr>
                        <a:t>年以上　又は</a:t>
                      </a:r>
                      <a:r>
                        <a:rPr lang="en-US" altLang="ja-JP" sz="1000" b="0" u="none" strike="noStrike" dirty="0">
                          <a:solidFill>
                            <a:schemeClr val="tx1"/>
                          </a:solidFill>
                          <a:effectLst/>
                        </a:rPr>
                        <a:t>300</a:t>
                      </a:r>
                      <a:r>
                        <a:rPr lang="ja-JP" altLang="en-US" sz="1000" b="0" u="none" strike="noStrike" dirty="0">
                          <a:solidFill>
                            <a:schemeClr val="tx1"/>
                          </a:solidFill>
                          <a:effectLst/>
                        </a:rPr>
                        <a:t>床未満：</a:t>
                      </a:r>
                      <a:r>
                        <a:rPr lang="en-US" altLang="ja-JP" sz="1000" b="0" u="none" strike="noStrike" dirty="0">
                          <a:solidFill>
                            <a:schemeClr val="tx1"/>
                          </a:solidFill>
                          <a:effectLst/>
                        </a:rPr>
                        <a:t>3.0</a:t>
                      </a:r>
                      <a:r>
                        <a:rPr lang="ja-JP" altLang="en-US" sz="1000" b="0" u="none" strike="noStrike" dirty="0">
                          <a:solidFill>
                            <a:schemeClr val="tx1"/>
                          </a:solidFill>
                          <a:effectLst/>
                        </a:rPr>
                        <a:t>件</a:t>
                      </a:r>
                      <a:r>
                        <a:rPr lang="en-US" altLang="ja-JP" sz="1000" b="0" u="none" strike="noStrike" dirty="0">
                          <a:solidFill>
                            <a:schemeClr val="tx1"/>
                          </a:solidFill>
                          <a:effectLst/>
                        </a:rPr>
                        <a:t>/</a:t>
                      </a:r>
                      <a:r>
                        <a:rPr lang="ja-JP" altLang="en-US" sz="1000" b="0" u="none" strike="noStrike" dirty="0">
                          <a:solidFill>
                            <a:schemeClr val="tx1"/>
                          </a:solidFill>
                          <a:effectLst/>
                        </a:rPr>
                        <a:t>年</a:t>
                      </a:r>
                      <a:r>
                        <a:rPr lang="en-US" altLang="ja-JP" sz="1000" b="0" u="none" strike="noStrike" dirty="0">
                          <a:solidFill>
                            <a:schemeClr val="tx1"/>
                          </a:solidFill>
                          <a:effectLst/>
                        </a:rPr>
                        <a:t>/</a:t>
                      </a:r>
                      <a:r>
                        <a:rPr lang="ja-JP" altLang="en-US" sz="1000" b="0" u="none" strike="noStrike" dirty="0">
                          <a:solidFill>
                            <a:schemeClr val="tx1"/>
                          </a:solidFill>
                          <a:effectLst/>
                        </a:rPr>
                        <a:t>床以上</a:t>
                      </a:r>
                      <a:endParaRPr lang="en-US" altLang="ja-JP" sz="1000" b="0" u="none" strike="noStrike" dirty="0">
                        <a:solidFill>
                          <a:schemeClr val="tx1"/>
                        </a:solidFill>
                        <a:effectLst/>
                      </a:endParaRPr>
                    </a:p>
                    <a:p>
                      <a:pPr marL="268288" indent="-268288" algn="l" fontAlgn="ctr">
                        <a:buFont typeface="Wingdings" panose="05000000000000000000" pitchFamily="2" charset="2"/>
                        <a:buNone/>
                      </a:pPr>
                      <a:r>
                        <a:rPr lang="ja-JP" altLang="en-US" sz="1000" b="0" u="none" strike="noStrike" dirty="0">
                          <a:solidFill>
                            <a:schemeClr val="tx1"/>
                          </a:solidFill>
                          <a:effectLst/>
                        </a:rPr>
                        <a:t>　　（外来腫瘍化学療法診療料１の届出を行い、化学療法のレジメンの４割は外来で実施可能であること。）</a:t>
                      </a:r>
                      <a:endParaRPr lang="ja-JP" altLang="en-US" sz="1000" b="0" i="0" u="none" strike="noStrike" dirty="0">
                        <a:solidFill>
                          <a:schemeClr val="tx1"/>
                        </a:solidFill>
                        <a:effectLst/>
                        <a:latin typeface="+mn-ea"/>
                        <a:ea typeface="+mn-ea"/>
                      </a:endParaRPr>
                    </a:p>
                  </a:txBody>
                  <a:tcPr marL="9525" marR="9525" marT="9525" marB="0" anchor="ctr"/>
                </a:tc>
                <a:extLst>
                  <a:ext uri="{0D108BD9-81ED-4DB2-BD59-A6C34878D82A}">
                    <a16:rowId xmlns:a16="http://schemas.microsoft.com/office/drawing/2014/main" val="35224837"/>
                  </a:ext>
                </a:extLst>
              </a:tr>
              <a:tr h="941486">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endParaRPr lang="ja-JP" altLang="en-US" sz="1000" b="0" i="0" u="none" strike="noStrike" dirty="0">
                        <a:solidFill>
                          <a:schemeClr val="tx1"/>
                        </a:solidFill>
                        <a:effectLst/>
                        <a:latin typeface="+mn-ea"/>
                        <a:ea typeface="+mn-ea"/>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D7D31">
                        <a:lumMod val="40000"/>
                        <a:lumOff val="60000"/>
                      </a:srgbClr>
                    </a:solidFill>
                  </a:tcP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000" b="0" i="0" u="none" strike="noStrike" dirty="0">
                        <a:solidFill>
                          <a:schemeClr val="tx1"/>
                        </a:solidFill>
                        <a:effectLst/>
                        <a:latin typeface="+mn-ea"/>
                        <a:ea typeface="+mn-ea"/>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D7D31">
                        <a:lumMod val="40000"/>
                        <a:lumOff val="60000"/>
                      </a:srgbClr>
                    </a:solidFill>
                  </a:tcPr>
                </a:tc>
                <a:tc>
                  <a:txBody>
                    <a:bodyPr/>
                    <a:lstStyle/>
                    <a:p>
                      <a:pPr marL="85725" marR="0" lvl="0" indent="-85725" algn="l" defTabSz="990570" rtl="0" eaLnBrk="1" fontAlgn="ctr" latinLnBrk="0" hangingPunct="1">
                        <a:lnSpc>
                          <a:spcPct val="100000"/>
                        </a:lnSpc>
                        <a:spcBef>
                          <a:spcPts val="0"/>
                        </a:spcBef>
                        <a:spcAft>
                          <a:spcPts val="0"/>
                        </a:spcAft>
                        <a:buClrTx/>
                        <a:buSzTx/>
                        <a:buFontTx/>
                        <a:buNone/>
                        <a:tabLst/>
                        <a:defRPr/>
                      </a:pPr>
                      <a:r>
                        <a:rPr lang="ja-JP" altLang="en-US" sz="1000" b="0" u="none" strike="noStrike" dirty="0">
                          <a:solidFill>
                            <a:schemeClr val="tx1"/>
                          </a:solidFill>
                          <a:effectLst/>
                        </a:rPr>
                        <a:t>イ　以下のいずれか、かつ、右のうち、２つ以上を満たす</a:t>
                      </a:r>
                      <a:endParaRPr lang="en-US" altLang="ja-JP" sz="1000" b="0" u="none" strike="noStrike" dirty="0">
                        <a:solidFill>
                          <a:schemeClr val="tx1"/>
                        </a:solidFill>
                        <a:effectLst/>
                      </a:endParaRPr>
                    </a:p>
                    <a:p>
                      <a:pPr marL="0" marR="0" lvl="0" indent="0" algn="l" defTabSz="990570" rtl="0" eaLnBrk="1" fontAlgn="ctr" latinLnBrk="0" hangingPunct="1">
                        <a:lnSpc>
                          <a:spcPct val="100000"/>
                        </a:lnSpc>
                        <a:spcBef>
                          <a:spcPts val="0"/>
                        </a:spcBef>
                        <a:spcAft>
                          <a:spcPts val="0"/>
                        </a:spcAft>
                        <a:buClrTx/>
                        <a:buSzTx/>
                        <a:buFont typeface="Arial" panose="020B0604020202020204" pitchFamily="34" charset="0"/>
                        <a:buNone/>
                        <a:tabLst/>
                        <a:defRPr/>
                      </a:pPr>
                      <a:r>
                        <a:rPr lang="ja-JP" altLang="en-US" sz="1000" b="0" u="none" strike="noStrike" dirty="0">
                          <a:solidFill>
                            <a:schemeClr val="tx1"/>
                          </a:solidFill>
                          <a:effectLst/>
                        </a:rPr>
                        <a:t>◆異常分娩　</a:t>
                      </a:r>
                      <a:r>
                        <a:rPr lang="en-US" altLang="ja-JP" sz="1000" b="0" u="none" strike="noStrike" dirty="0">
                          <a:solidFill>
                            <a:schemeClr val="tx1"/>
                          </a:solidFill>
                          <a:effectLst/>
                        </a:rPr>
                        <a:t>50</a:t>
                      </a:r>
                      <a:r>
                        <a:rPr lang="ja-JP" altLang="en-US" sz="1000" b="0" u="none" strike="noStrike" dirty="0">
                          <a:solidFill>
                            <a:schemeClr val="tx1"/>
                          </a:solidFill>
                          <a:effectLst/>
                        </a:rPr>
                        <a:t>件</a:t>
                      </a:r>
                      <a:r>
                        <a:rPr lang="en-US" altLang="ja-JP" sz="1000" b="0" u="none" strike="noStrike" dirty="0">
                          <a:solidFill>
                            <a:schemeClr val="tx1"/>
                          </a:solidFill>
                          <a:effectLst/>
                        </a:rPr>
                        <a:t>/</a:t>
                      </a:r>
                      <a:r>
                        <a:rPr lang="ja-JP" altLang="en-US" sz="1000" b="0" u="none" strike="noStrike" dirty="0">
                          <a:solidFill>
                            <a:schemeClr val="tx1"/>
                          </a:solidFill>
                          <a:effectLst/>
                        </a:rPr>
                        <a:t>年以上</a:t>
                      </a:r>
                      <a:endParaRPr lang="en-US" altLang="ja-JP" sz="1000" b="0" u="none" strike="noStrike" dirty="0">
                        <a:solidFill>
                          <a:schemeClr val="tx1"/>
                        </a:solidFill>
                        <a:effectLst/>
                      </a:endParaRPr>
                    </a:p>
                    <a:p>
                      <a:pPr marL="0" marR="0" lvl="0" indent="0" algn="l" defTabSz="990570" rtl="0" eaLnBrk="1" fontAlgn="ctr" latinLnBrk="0" hangingPunct="1">
                        <a:lnSpc>
                          <a:spcPct val="100000"/>
                        </a:lnSpc>
                        <a:spcBef>
                          <a:spcPts val="0"/>
                        </a:spcBef>
                        <a:spcAft>
                          <a:spcPts val="0"/>
                        </a:spcAft>
                        <a:buClrTx/>
                        <a:buSzTx/>
                        <a:buFont typeface="Arial" panose="020B0604020202020204" pitchFamily="34" charset="0"/>
                        <a:buNone/>
                        <a:tabLst/>
                        <a:defRPr/>
                      </a:pPr>
                      <a:r>
                        <a:rPr lang="ja-JP" altLang="en-US" sz="1000" b="0" u="none" strike="noStrike" dirty="0">
                          <a:solidFill>
                            <a:schemeClr val="tx1"/>
                          </a:solidFill>
                          <a:effectLst/>
                        </a:rPr>
                        <a:t>　　又は</a:t>
                      </a:r>
                      <a:r>
                        <a:rPr lang="en-US" altLang="ja-JP" sz="1000" b="0" u="none" strike="noStrike" dirty="0">
                          <a:solidFill>
                            <a:schemeClr val="tx1"/>
                          </a:solidFill>
                          <a:effectLst/>
                        </a:rPr>
                        <a:t>300</a:t>
                      </a:r>
                      <a:r>
                        <a:rPr lang="ja-JP" altLang="en-US" sz="1000" b="0" u="none" strike="noStrike" dirty="0">
                          <a:solidFill>
                            <a:schemeClr val="tx1"/>
                          </a:solidFill>
                          <a:effectLst/>
                        </a:rPr>
                        <a:t>床未満：</a:t>
                      </a:r>
                      <a:r>
                        <a:rPr lang="en-US" altLang="ja-JP" sz="1000" b="0" u="none" strike="noStrike" dirty="0">
                          <a:solidFill>
                            <a:schemeClr val="tx1"/>
                          </a:solidFill>
                          <a:effectLst/>
                        </a:rPr>
                        <a:t>0.1</a:t>
                      </a:r>
                      <a:r>
                        <a:rPr lang="ja-JP" altLang="en-US" sz="1000" b="0" u="none" strike="noStrike" dirty="0">
                          <a:solidFill>
                            <a:schemeClr val="tx1"/>
                          </a:solidFill>
                          <a:effectLst/>
                        </a:rPr>
                        <a:t>件</a:t>
                      </a:r>
                      <a:r>
                        <a:rPr lang="en-US" altLang="ja-JP" sz="1000" b="0" u="none" strike="noStrike" dirty="0">
                          <a:solidFill>
                            <a:schemeClr val="tx1"/>
                          </a:solidFill>
                          <a:effectLst/>
                        </a:rPr>
                        <a:t>/</a:t>
                      </a:r>
                      <a:r>
                        <a:rPr lang="ja-JP" altLang="en-US" sz="1000" b="0" u="none" strike="noStrike" dirty="0">
                          <a:solidFill>
                            <a:schemeClr val="tx1"/>
                          </a:solidFill>
                          <a:effectLst/>
                        </a:rPr>
                        <a:t>年</a:t>
                      </a:r>
                      <a:r>
                        <a:rPr lang="en-US" altLang="ja-JP" sz="1000" b="0" u="none" strike="noStrike" dirty="0">
                          <a:solidFill>
                            <a:schemeClr val="tx1"/>
                          </a:solidFill>
                          <a:effectLst/>
                        </a:rPr>
                        <a:t>/</a:t>
                      </a:r>
                      <a:r>
                        <a:rPr lang="ja-JP" altLang="en-US" sz="1000" b="0" u="none" strike="noStrike" dirty="0">
                          <a:solidFill>
                            <a:schemeClr val="tx1"/>
                          </a:solidFill>
                          <a:effectLst/>
                        </a:rPr>
                        <a:t>床以上</a:t>
                      </a:r>
                      <a:endParaRPr lang="en-US" altLang="ja-JP" sz="1000" b="0" u="none" strike="noStrike" dirty="0">
                        <a:solidFill>
                          <a:schemeClr val="tx1"/>
                        </a:solidFill>
                        <a:effectLst/>
                      </a:endParaRPr>
                    </a:p>
                    <a:p>
                      <a:pPr marL="0" marR="0" lvl="0" indent="0" algn="l" defTabSz="990570" rtl="0" eaLnBrk="1" fontAlgn="ctr" latinLnBrk="0" hangingPunct="1">
                        <a:lnSpc>
                          <a:spcPct val="100000"/>
                        </a:lnSpc>
                        <a:spcBef>
                          <a:spcPts val="0"/>
                        </a:spcBef>
                        <a:spcAft>
                          <a:spcPts val="0"/>
                        </a:spcAft>
                        <a:buClrTx/>
                        <a:buSzTx/>
                        <a:buFont typeface="Arial" panose="020B0604020202020204" pitchFamily="34" charset="0"/>
                        <a:buNone/>
                        <a:tabLst/>
                        <a:defRPr/>
                      </a:pPr>
                      <a:r>
                        <a:rPr lang="ja-JP" altLang="en-US" sz="1000" b="0" u="none" strike="noStrike" dirty="0">
                          <a:solidFill>
                            <a:schemeClr val="tx1"/>
                          </a:solidFill>
                          <a:effectLst/>
                        </a:rPr>
                        <a:t>◆６歳未満の手術　</a:t>
                      </a:r>
                      <a:r>
                        <a:rPr lang="en-US" altLang="ja-JP" sz="1000" b="0" u="none" strike="noStrike" dirty="0">
                          <a:solidFill>
                            <a:schemeClr val="tx1"/>
                          </a:solidFill>
                          <a:effectLst/>
                        </a:rPr>
                        <a:t>40</a:t>
                      </a:r>
                      <a:r>
                        <a:rPr lang="ja-JP" altLang="en-US" sz="1000" b="0" u="none" strike="noStrike" dirty="0">
                          <a:solidFill>
                            <a:schemeClr val="tx1"/>
                          </a:solidFill>
                          <a:effectLst/>
                        </a:rPr>
                        <a:t>件</a:t>
                      </a:r>
                      <a:r>
                        <a:rPr lang="en-US" altLang="ja-JP" sz="1000" b="0" u="none" strike="noStrike" dirty="0">
                          <a:solidFill>
                            <a:schemeClr val="tx1"/>
                          </a:solidFill>
                          <a:effectLst/>
                        </a:rPr>
                        <a:t>/</a:t>
                      </a:r>
                      <a:r>
                        <a:rPr lang="ja-JP" altLang="en-US" sz="1000" b="0" u="none" strike="noStrike" dirty="0">
                          <a:solidFill>
                            <a:schemeClr val="tx1"/>
                          </a:solidFill>
                          <a:effectLst/>
                        </a:rPr>
                        <a:t>年以上</a:t>
                      </a:r>
                      <a:endParaRPr lang="en-US" altLang="ja-JP" sz="1000" b="0" u="none" strike="noStrike" dirty="0">
                        <a:solidFill>
                          <a:schemeClr val="tx1"/>
                        </a:solidFill>
                        <a:effectLst/>
                      </a:endParaRPr>
                    </a:p>
                    <a:p>
                      <a:pPr marL="0" marR="0" lvl="0" indent="0" algn="l" defTabSz="990570" rtl="0" eaLnBrk="1" fontAlgn="ctr" latinLnBrk="0" hangingPunct="1">
                        <a:lnSpc>
                          <a:spcPct val="100000"/>
                        </a:lnSpc>
                        <a:spcBef>
                          <a:spcPts val="0"/>
                        </a:spcBef>
                        <a:spcAft>
                          <a:spcPts val="0"/>
                        </a:spcAft>
                        <a:buClrTx/>
                        <a:buSzTx/>
                        <a:buFont typeface="Arial" panose="020B0604020202020204" pitchFamily="34" charset="0"/>
                        <a:buNone/>
                        <a:tabLst/>
                        <a:defRPr/>
                      </a:pPr>
                      <a:r>
                        <a:rPr lang="ja-JP" altLang="en-US" sz="1000" b="0" u="none" strike="noStrike" dirty="0">
                          <a:solidFill>
                            <a:schemeClr val="tx1"/>
                          </a:solidFill>
                          <a:effectLst/>
                        </a:rPr>
                        <a:t>　　又は</a:t>
                      </a:r>
                      <a:r>
                        <a:rPr lang="en-US" altLang="ja-JP" sz="1000" b="0" u="none" strike="noStrike" dirty="0">
                          <a:solidFill>
                            <a:schemeClr val="tx1"/>
                          </a:solidFill>
                          <a:effectLst/>
                        </a:rPr>
                        <a:t>300</a:t>
                      </a:r>
                      <a:r>
                        <a:rPr lang="ja-JP" altLang="en-US" sz="1000" b="0" u="none" strike="noStrike" dirty="0">
                          <a:solidFill>
                            <a:schemeClr val="tx1"/>
                          </a:solidFill>
                          <a:effectLst/>
                        </a:rPr>
                        <a:t>床未満：</a:t>
                      </a:r>
                      <a:r>
                        <a:rPr lang="en-US" altLang="ja-JP" sz="1000" b="0" u="none" strike="noStrike" dirty="0">
                          <a:solidFill>
                            <a:schemeClr val="tx1"/>
                          </a:solidFill>
                          <a:effectLst/>
                        </a:rPr>
                        <a:t>0.1</a:t>
                      </a:r>
                      <a:r>
                        <a:rPr lang="ja-JP" altLang="en-US" sz="1000" b="0" u="none" strike="noStrike" dirty="0">
                          <a:solidFill>
                            <a:schemeClr val="tx1"/>
                          </a:solidFill>
                          <a:effectLst/>
                        </a:rPr>
                        <a:t>件</a:t>
                      </a:r>
                      <a:r>
                        <a:rPr lang="en-US" altLang="ja-JP" sz="1000" b="0" u="none" strike="noStrike" dirty="0">
                          <a:solidFill>
                            <a:schemeClr val="tx1"/>
                          </a:solidFill>
                          <a:effectLst/>
                        </a:rPr>
                        <a:t>/</a:t>
                      </a:r>
                      <a:r>
                        <a:rPr lang="ja-JP" altLang="en-US" sz="1000" b="0" u="none" strike="noStrike" dirty="0">
                          <a:solidFill>
                            <a:schemeClr val="tx1"/>
                          </a:solidFill>
                          <a:effectLst/>
                        </a:rPr>
                        <a:t>年</a:t>
                      </a:r>
                      <a:r>
                        <a:rPr lang="en-US" altLang="ja-JP" sz="1000" b="0" u="none" strike="noStrike" dirty="0">
                          <a:solidFill>
                            <a:schemeClr val="tx1"/>
                          </a:solidFill>
                          <a:effectLst/>
                        </a:rPr>
                        <a:t>/</a:t>
                      </a:r>
                      <a:r>
                        <a:rPr lang="ja-JP" altLang="en-US" sz="1000" b="0" u="none" strike="noStrike" dirty="0">
                          <a:solidFill>
                            <a:schemeClr val="tx1"/>
                          </a:solidFill>
                          <a:effectLst/>
                        </a:rPr>
                        <a:t>床以上</a:t>
                      </a:r>
                      <a:endParaRPr lang="ja-JP" altLang="en-US" sz="1000" b="0" i="0" u="none" strike="noStrike" dirty="0">
                        <a:solidFill>
                          <a:schemeClr val="tx1"/>
                        </a:solidFill>
                        <a:effectLst/>
                        <a:latin typeface="+mn-ea"/>
                        <a:ea typeface="+mn-ea"/>
                      </a:endParaRPr>
                    </a:p>
                  </a:txBody>
                  <a:tcPr marL="9525" marR="9525" marT="9525" marB="0" anchor="ctr"/>
                </a:tc>
                <a:tc vMerge="1">
                  <a:txBody>
                    <a:bodyPr/>
                    <a:lstStyle/>
                    <a:p>
                      <a:pPr algn="ctr" fontAlgn="ctr"/>
                      <a:endParaRPr lang="ja-JP" altLang="en-US" sz="1000" b="0" i="0" u="none" strike="noStrike" dirty="0">
                        <a:solidFill>
                          <a:schemeClr val="tx1"/>
                        </a:solidFill>
                        <a:effectLst/>
                        <a:latin typeface="+mn-ea"/>
                        <a:ea typeface="+mn-ea"/>
                      </a:endParaRP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D7D31">
                        <a:lumMod val="40000"/>
                        <a:lumOff val="60000"/>
                      </a:srgbClr>
                    </a:solidFill>
                  </a:tcPr>
                </a:tc>
                <a:extLst>
                  <a:ext uri="{0D108BD9-81ED-4DB2-BD59-A6C34878D82A}">
                    <a16:rowId xmlns:a16="http://schemas.microsoft.com/office/drawing/2014/main" val="10002"/>
                  </a:ext>
                </a:extLst>
              </a:tr>
              <a:tr h="358851">
                <a:tc>
                  <a:txBody>
                    <a:bodyPr/>
                    <a:lstStyle/>
                    <a:p>
                      <a:pPr algn="ctr" fontAlgn="ctr"/>
                      <a:r>
                        <a:rPr lang="ja-JP" altLang="en-US" sz="1000" b="1" u="none" strike="noStrike" dirty="0">
                          <a:solidFill>
                            <a:schemeClr val="tx1"/>
                          </a:solidFill>
                          <a:effectLst/>
                        </a:rPr>
                        <a:t>高度急性期医療の提供</a:t>
                      </a:r>
                      <a:endParaRPr lang="ja-JP" altLang="en-US" sz="1000" b="1" i="0" u="none" strike="noStrike" dirty="0">
                        <a:solidFill>
                          <a:schemeClr val="tx1"/>
                        </a:solidFill>
                        <a:effectLst/>
                        <a:latin typeface="+mn-ea"/>
                        <a:ea typeface="+mn-ea"/>
                      </a:endParaRPr>
                    </a:p>
                  </a:txBody>
                  <a:tcPr marL="9525" marR="9525" marT="9525" marB="0" anchor="ctr">
                    <a:solidFill>
                      <a:schemeClr val="accent1">
                        <a:lumMod val="40000"/>
                        <a:lumOff val="60000"/>
                      </a:schemeClr>
                    </a:solidFill>
                  </a:tcPr>
                </a:tc>
                <a:tc gridSpan="3">
                  <a:txBody>
                    <a:bodyPr/>
                    <a:lstStyle/>
                    <a:p>
                      <a:pPr marL="171450" indent="-171450" algn="l" rtl="0" fontAlgn="ctr">
                        <a:buFont typeface="Arial" panose="020B0604020202020204" pitchFamily="34" charset="0"/>
                        <a:buChar char="•"/>
                      </a:pPr>
                      <a:r>
                        <a:rPr lang="ja-JP" altLang="en-US" sz="1000" b="0" u="none" strike="noStrike" dirty="0">
                          <a:solidFill>
                            <a:schemeClr val="tx1"/>
                          </a:solidFill>
                          <a:effectLst/>
                        </a:rPr>
                        <a:t>救命救急入院料、特定集中治療室管理料、ハイケアユニット入院医療管理料、脳卒中ケアユニット入院医療管理料、小児特定集中治療室管理料、新生児特定集中治療室管理料、総合周産期特定集中治療室管理料、新生児治療回復室入院医療管理料のいずれかを届け出ている</a:t>
                      </a:r>
                      <a:endParaRPr lang="ja-JP" altLang="en-US" sz="1000" b="0" i="0" u="none" strike="noStrike" dirty="0">
                        <a:solidFill>
                          <a:schemeClr val="tx1"/>
                        </a:solidFill>
                        <a:effectLst/>
                        <a:latin typeface="+mn-ea"/>
                        <a:ea typeface="+mn-ea"/>
                      </a:endParaRPr>
                    </a:p>
                  </a:txBody>
                  <a:tcPr marL="9525" marR="9525" marT="9525" marB="0" anchor="ct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40004099"/>
                  </a:ext>
                </a:extLst>
              </a:tr>
              <a:tr h="205073">
                <a:tc>
                  <a:txBody>
                    <a:bodyPr/>
                    <a:lstStyle/>
                    <a:p>
                      <a:pPr algn="ctr" fontAlgn="ctr"/>
                      <a:r>
                        <a:rPr lang="ja-JP" altLang="en-US" sz="1000" b="1" u="none" strike="noStrike" dirty="0">
                          <a:solidFill>
                            <a:schemeClr val="tx1"/>
                          </a:solidFill>
                          <a:effectLst/>
                        </a:rPr>
                        <a:t>感染防止に係る取組</a:t>
                      </a:r>
                      <a:endParaRPr lang="ja-JP" altLang="en-US" sz="1000" b="1" i="0" u="none" strike="noStrike" dirty="0">
                        <a:solidFill>
                          <a:schemeClr val="tx1"/>
                        </a:solidFill>
                        <a:effectLst/>
                        <a:latin typeface="+mn-ea"/>
                        <a:ea typeface="+mn-ea"/>
                      </a:endParaRPr>
                    </a:p>
                  </a:txBody>
                  <a:tcPr marL="9525" marR="9525" marT="9525" marB="0" anchor="ctr">
                    <a:solidFill>
                      <a:schemeClr val="accent1">
                        <a:lumMod val="40000"/>
                        <a:lumOff val="60000"/>
                      </a:schemeClr>
                    </a:solidFill>
                  </a:tcPr>
                </a:tc>
                <a:tc gridSpan="3">
                  <a:txBody>
                    <a:bodyPr/>
                    <a:lstStyle/>
                    <a:p>
                      <a:pPr marL="171450" indent="-171450" algn="l" rtl="0" fontAlgn="ctr">
                        <a:buFont typeface="Arial" panose="020B0604020202020204" pitchFamily="34" charset="0"/>
                        <a:buChar char="•"/>
                      </a:pPr>
                      <a:r>
                        <a:rPr lang="ja-JP" altLang="en-US" sz="1000" b="0" u="none" strike="noStrike" dirty="0">
                          <a:solidFill>
                            <a:schemeClr val="tx1"/>
                          </a:solidFill>
                          <a:effectLst/>
                        </a:rPr>
                        <a:t>感染対策向上加算１を届け出ている</a:t>
                      </a:r>
                      <a:endParaRPr lang="en-US" altLang="ja-JP" sz="1000" b="0" i="0" u="none" strike="noStrike" dirty="0">
                        <a:solidFill>
                          <a:schemeClr val="tx1"/>
                        </a:solidFill>
                        <a:effectLst/>
                        <a:latin typeface="+mn-ea"/>
                        <a:ea typeface="+mn-ea"/>
                      </a:endParaRPr>
                    </a:p>
                  </a:txBody>
                  <a:tcPr marL="9525" marR="9525" marT="9525" marB="0" anchor="ct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47369077"/>
                  </a:ext>
                </a:extLst>
              </a:tr>
              <a:tr h="343690">
                <a:tc>
                  <a:txBody>
                    <a:bodyPr/>
                    <a:lstStyle/>
                    <a:p>
                      <a:pPr algn="ctr" fontAlgn="ctr"/>
                      <a:r>
                        <a:rPr lang="ja-JP" altLang="en-US" sz="1000" b="1" u="none" strike="noStrike" dirty="0">
                          <a:solidFill>
                            <a:schemeClr val="tx1"/>
                          </a:solidFill>
                          <a:effectLst/>
                        </a:rPr>
                        <a:t>医療の提供に係る要件</a:t>
                      </a:r>
                      <a:endParaRPr lang="ja-JP" altLang="en-US" sz="1000" b="1" i="0" u="none" strike="noStrike" dirty="0">
                        <a:solidFill>
                          <a:schemeClr val="tx1"/>
                        </a:solidFill>
                        <a:effectLst/>
                        <a:latin typeface="+mn-ea"/>
                        <a:ea typeface="+mn-ea"/>
                      </a:endParaRPr>
                    </a:p>
                  </a:txBody>
                  <a:tcPr marL="9525" marR="9525" marT="9525" marB="0" anchor="ctr">
                    <a:solidFill>
                      <a:schemeClr val="accent1">
                        <a:lumMod val="40000"/>
                        <a:lumOff val="60000"/>
                      </a:schemeClr>
                    </a:solidFill>
                  </a:tcPr>
                </a:tc>
                <a:tc gridSpan="3">
                  <a:txBody>
                    <a:bodyPr/>
                    <a:lstStyle/>
                    <a:p>
                      <a:pPr marL="171450" indent="-171450" algn="l" fontAlgn="ctr">
                        <a:buFont typeface="Arial" panose="020B0604020202020204" pitchFamily="34" charset="0"/>
                        <a:buChar char="•"/>
                      </a:pPr>
                      <a:r>
                        <a:rPr lang="ja-JP" altLang="en-US" sz="1000" b="0" u="none" strike="noStrike" dirty="0">
                          <a:solidFill>
                            <a:schemeClr val="tx1"/>
                          </a:solidFill>
                          <a:effectLst/>
                        </a:rPr>
                        <a:t>画像診断及び検査、調剤を</a:t>
                      </a:r>
                      <a:r>
                        <a:rPr lang="en-US" altLang="ja-JP" sz="1000" b="0" u="none" strike="noStrike" dirty="0">
                          <a:solidFill>
                            <a:schemeClr val="tx1"/>
                          </a:solidFill>
                          <a:effectLst/>
                        </a:rPr>
                        <a:t>24</a:t>
                      </a:r>
                      <a:r>
                        <a:rPr lang="ja-JP" altLang="en-US" sz="1000" b="0" u="none" strike="noStrike" dirty="0">
                          <a:solidFill>
                            <a:schemeClr val="tx1"/>
                          </a:solidFill>
                          <a:effectLst/>
                        </a:rPr>
                        <a:t>時間実施できる体制を確保している</a:t>
                      </a:r>
                      <a:endParaRPr lang="en-US" altLang="ja-JP" sz="1000" b="0" u="none" strike="noStrike" dirty="0">
                        <a:solidFill>
                          <a:schemeClr val="tx1"/>
                        </a:solidFill>
                        <a:effectLst/>
                      </a:endParaRPr>
                    </a:p>
                    <a:p>
                      <a:pPr marL="171450" indent="-171450" algn="l" fontAlgn="ctr">
                        <a:buFont typeface="Arial" panose="020B0604020202020204" pitchFamily="34" charset="0"/>
                        <a:buChar char="•"/>
                      </a:pPr>
                      <a:r>
                        <a:rPr lang="ja-JP" altLang="en-US" sz="1000" b="0" u="none" strike="noStrike" dirty="0">
                          <a:solidFill>
                            <a:schemeClr val="tx1"/>
                          </a:solidFill>
                          <a:effectLst/>
                        </a:rPr>
                        <a:t>精神科リエゾンチーム加算又は認知症ケア加算１若しくは２を届け出ている</a:t>
                      </a:r>
                      <a:endParaRPr lang="ja-JP" altLang="en-US" sz="1000" b="0" i="0" u="none" strike="noStrike" dirty="0">
                        <a:solidFill>
                          <a:schemeClr val="tx1"/>
                        </a:solidFill>
                        <a:effectLst/>
                        <a:latin typeface="+mn-ea"/>
                        <a:ea typeface="+mn-ea"/>
                      </a:endParaRPr>
                    </a:p>
                  </a:txBody>
                  <a:tcPr marL="9525" marR="9525" marT="9525" marB="0" anchor="ct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167801682"/>
                  </a:ext>
                </a:extLst>
              </a:tr>
              <a:tr h="229128">
                <a:tc>
                  <a:txBody>
                    <a:bodyPr/>
                    <a:lstStyle/>
                    <a:p>
                      <a:pPr algn="ctr" fontAlgn="ctr"/>
                      <a:r>
                        <a:rPr lang="ja-JP" altLang="en-US" sz="1000" b="1" u="none" strike="noStrike" dirty="0">
                          <a:solidFill>
                            <a:schemeClr val="tx1"/>
                          </a:solidFill>
                          <a:effectLst/>
                        </a:rPr>
                        <a:t>院内心停止を減らす取組</a:t>
                      </a:r>
                      <a:endParaRPr lang="ja-JP" altLang="en-US" sz="1000" b="1" i="0" u="none" strike="noStrike" dirty="0">
                        <a:solidFill>
                          <a:schemeClr val="tx1"/>
                        </a:solidFill>
                        <a:effectLst/>
                        <a:latin typeface="+mn-ea"/>
                        <a:ea typeface="+mn-ea"/>
                      </a:endParaRPr>
                    </a:p>
                  </a:txBody>
                  <a:tcPr marL="9525" marR="9525" marT="9525" marB="0" anchor="ctr">
                    <a:solidFill>
                      <a:schemeClr val="accent1">
                        <a:lumMod val="40000"/>
                        <a:lumOff val="60000"/>
                      </a:schemeClr>
                    </a:solidFill>
                  </a:tcPr>
                </a:tc>
                <a:tc gridSpan="3">
                  <a:txBody>
                    <a:bodyPr/>
                    <a:lstStyle/>
                    <a:p>
                      <a:pPr marL="171450" indent="-171450" algn="l" fontAlgn="ctr">
                        <a:buFont typeface="Arial" panose="020B0604020202020204" pitchFamily="34" charset="0"/>
                        <a:buChar char="•"/>
                      </a:pPr>
                      <a:r>
                        <a:rPr lang="ja-JP" altLang="en-US" sz="1000" b="0" u="none" strike="noStrike" dirty="0">
                          <a:solidFill>
                            <a:schemeClr val="tx1"/>
                          </a:solidFill>
                          <a:effectLst/>
                        </a:rPr>
                        <a:t>院内迅速対応チームの設置、責任者の配置、対応方法のマニュアルの整備、多職種からなる委員会の開催等を行っている</a:t>
                      </a:r>
                      <a:endParaRPr lang="ja-JP" altLang="en-US" sz="1000" b="0" i="0" u="none" strike="noStrike" dirty="0">
                        <a:solidFill>
                          <a:schemeClr val="tx1"/>
                        </a:solidFill>
                        <a:effectLst/>
                        <a:latin typeface="+mn-ea"/>
                        <a:ea typeface="+mn-ea"/>
                      </a:endParaRPr>
                    </a:p>
                  </a:txBody>
                  <a:tcPr marL="9525" marR="9525" marT="9525" marB="0" anchor="ct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536562202"/>
                  </a:ext>
                </a:extLst>
              </a:tr>
              <a:tr h="229128">
                <a:tc>
                  <a:txBody>
                    <a:bodyPr/>
                    <a:lstStyle/>
                    <a:p>
                      <a:pPr algn="ctr" fontAlgn="ctr"/>
                      <a:r>
                        <a:rPr lang="ja-JP" altLang="en-US" sz="1000" b="1" u="none" strike="noStrike" dirty="0">
                          <a:solidFill>
                            <a:schemeClr val="tx1"/>
                          </a:solidFill>
                          <a:effectLst/>
                        </a:rPr>
                        <a:t>早期に回復させる取組</a:t>
                      </a:r>
                      <a:endParaRPr lang="ja-JP" altLang="en-US" sz="1000" b="1" i="0" u="none" strike="noStrike" dirty="0">
                        <a:solidFill>
                          <a:schemeClr val="tx1"/>
                        </a:solidFill>
                        <a:effectLst/>
                        <a:latin typeface="+mn-ea"/>
                        <a:ea typeface="+mn-ea"/>
                      </a:endParaRPr>
                    </a:p>
                  </a:txBody>
                  <a:tcPr marL="9525" marR="9525" marT="9525" marB="0" anchor="ctr">
                    <a:solidFill>
                      <a:schemeClr val="accent1">
                        <a:lumMod val="40000"/>
                        <a:lumOff val="60000"/>
                      </a:schemeClr>
                    </a:solidFill>
                  </a:tcPr>
                </a:tc>
                <a:tc gridSpan="3">
                  <a:txBody>
                    <a:bodyPr/>
                    <a:lstStyle/>
                    <a:p>
                      <a:pPr marL="171450" indent="-171450" algn="l" rtl="0" fontAlgn="ctr">
                        <a:buFont typeface="Arial" panose="020B0604020202020204" pitchFamily="34" charset="0"/>
                        <a:buChar char="•"/>
                      </a:pPr>
                      <a:r>
                        <a:rPr lang="ja-JP" altLang="en-US" sz="1000" b="0" u="none" strike="noStrike" dirty="0">
                          <a:solidFill>
                            <a:schemeClr val="tx1"/>
                          </a:solidFill>
                          <a:effectLst/>
                        </a:rPr>
                        <a:t>一般病棟における平均在院日数が</a:t>
                      </a:r>
                      <a:r>
                        <a:rPr lang="en-US" altLang="ja-JP" sz="1000" b="0" u="none" strike="noStrike" dirty="0">
                          <a:solidFill>
                            <a:schemeClr val="tx1"/>
                          </a:solidFill>
                          <a:effectLst/>
                        </a:rPr>
                        <a:t>14</a:t>
                      </a:r>
                      <a:r>
                        <a:rPr lang="ja-JP" altLang="en-US" sz="1000" b="0" u="none" strike="noStrike" dirty="0">
                          <a:solidFill>
                            <a:schemeClr val="tx1"/>
                          </a:solidFill>
                          <a:effectLst/>
                        </a:rPr>
                        <a:t>日以内　　</a:t>
                      </a:r>
                      <a:endParaRPr lang="en-US" altLang="ja-JP" sz="1000" b="0" u="none" strike="noStrike" dirty="0">
                        <a:solidFill>
                          <a:schemeClr val="tx1"/>
                        </a:solidFill>
                        <a:effectLst/>
                      </a:endParaRPr>
                    </a:p>
                    <a:p>
                      <a:pPr marL="171450" indent="-171450" algn="l" rtl="0" fontAlgn="ctr">
                        <a:buFont typeface="Arial" panose="020B0604020202020204" pitchFamily="34" charset="0"/>
                        <a:buChar char="•"/>
                      </a:pPr>
                      <a:r>
                        <a:rPr lang="ja-JP" altLang="en-US" sz="1000" b="0" u="none" strike="noStrike" dirty="0">
                          <a:solidFill>
                            <a:schemeClr val="tx1"/>
                          </a:solidFill>
                          <a:effectLst/>
                        </a:rPr>
                        <a:t>一般病棟の退棟患者（退院患者を含む）に占める、同一の保険医療機関の一般病棟以外の病棟に転棟したものの割合が、１割未満</a:t>
                      </a:r>
                      <a:endParaRPr lang="ja-JP" altLang="en-US" sz="1000" b="0" i="0" u="none" strike="noStrike" dirty="0">
                        <a:solidFill>
                          <a:schemeClr val="tx1"/>
                        </a:solidFill>
                        <a:effectLst/>
                        <a:latin typeface="+mn-ea"/>
                        <a:ea typeface="+mn-ea"/>
                      </a:endParaRPr>
                    </a:p>
                  </a:txBody>
                  <a:tcPr marL="9525" marR="9525" marT="9525" marB="0" anchor="ct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87396874"/>
                  </a:ext>
                </a:extLst>
              </a:tr>
              <a:tr h="0">
                <a:tc>
                  <a:txBody>
                    <a:bodyPr/>
                    <a:lstStyle/>
                    <a:p>
                      <a:pPr algn="ctr" fontAlgn="ctr"/>
                      <a:endParaRPr lang="ja-JP" altLang="en-US" sz="200" b="1" i="0" u="none" strike="noStrike" dirty="0">
                        <a:solidFill>
                          <a:schemeClr val="tx1"/>
                        </a:solidFill>
                        <a:effectLst/>
                        <a:latin typeface="+mn-ea"/>
                        <a:ea typeface="+mn-ea"/>
                      </a:endParaRPr>
                    </a:p>
                  </a:txBody>
                  <a:tcPr marL="9525" marR="9525" marT="9525" marB="0" anchor="ctr">
                    <a:solidFill>
                      <a:schemeClr val="accent1">
                        <a:lumMod val="40000"/>
                        <a:lumOff val="60000"/>
                      </a:schemeClr>
                    </a:solidFill>
                  </a:tcPr>
                </a:tc>
                <a:tc gridSpan="3">
                  <a:txBody>
                    <a:bodyPr/>
                    <a:lstStyle/>
                    <a:p>
                      <a:pPr marL="171450" indent="-171450" algn="l" fontAlgn="ctr">
                        <a:buFont typeface="Arial" panose="020B0604020202020204" pitchFamily="34" charset="0"/>
                        <a:buChar char="•"/>
                      </a:pPr>
                      <a:endParaRPr lang="ja-JP" altLang="en-US" sz="200" b="0" i="0" u="none" strike="noStrike" dirty="0">
                        <a:solidFill>
                          <a:schemeClr val="tx1"/>
                        </a:solidFill>
                        <a:effectLst/>
                        <a:latin typeface="+mn-ea"/>
                        <a:ea typeface="+mn-ea"/>
                      </a:endParaRPr>
                    </a:p>
                  </a:txBody>
                  <a:tcPr marL="9525" marR="9525" marT="9525" marB="0" anchor="ct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007056799"/>
                  </a:ext>
                </a:extLst>
              </a:tr>
              <a:tr h="306786">
                <a:tc rowSpan="2">
                  <a:txBody>
                    <a:bodyPr/>
                    <a:lstStyle/>
                    <a:p>
                      <a:pPr algn="ctr" fontAlgn="ctr"/>
                      <a:r>
                        <a:rPr lang="ja-JP" altLang="en-US" sz="1000" b="1" dirty="0">
                          <a:solidFill>
                            <a:prstClr val="black"/>
                          </a:solidFill>
                        </a:rPr>
                        <a:t>外来機能分化に係る取組</a:t>
                      </a:r>
                      <a:endParaRPr lang="ja-JP" altLang="en-US" sz="1000" b="1" i="0" u="none" strike="noStrike" dirty="0">
                        <a:solidFill>
                          <a:schemeClr val="tx1"/>
                        </a:solidFill>
                        <a:effectLst/>
                        <a:latin typeface="+mn-ea"/>
                        <a:ea typeface="+mn-ea"/>
                      </a:endParaRPr>
                    </a:p>
                  </a:txBody>
                  <a:tcPr marL="9525" marR="9525" marT="9525" marB="0" anchor="ctr">
                    <a:solidFill>
                      <a:schemeClr val="accent1">
                        <a:lumMod val="40000"/>
                        <a:lumOff val="60000"/>
                      </a:schemeClr>
                    </a:solidFill>
                  </a:tcPr>
                </a:tc>
                <a:tc rowSpan="2">
                  <a:txBody>
                    <a:bodyPr/>
                    <a:lstStyle/>
                    <a:p>
                      <a:pPr marL="0" indent="0" algn="ctr" fontAlgn="ctr">
                        <a:buFont typeface="Arial" panose="020B0604020202020204" pitchFamily="34" charset="0"/>
                        <a:buNone/>
                      </a:pPr>
                      <a:r>
                        <a:rPr lang="ja-JP" altLang="en-US" sz="1000" b="0" u="none" strike="noStrike" dirty="0">
                          <a:solidFill>
                            <a:schemeClr val="tx1"/>
                          </a:solidFill>
                          <a:effectLst/>
                        </a:rPr>
                        <a:t>いずれかを満たす</a:t>
                      </a:r>
                      <a:endParaRPr lang="ja-JP" altLang="en-US" sz="1000" b="0" i="0" u="none" strike="noStrike" dirty="0">
                        <a:solidFill>
                          <a:schemeClr val="tx1"/>
                        </a:solidFill>
                        <a:effectLst/>
                        <a:latin typeface="+mn-ea"/>
                        <a:ea typeface="+mn-ea"/>
                      </a:endParaRPr>
                    </a:p>
                  </a:txBody>
                  <a:tcPr marL="9525" marR="9525" marT="9525" marB="0" anchor="ctr"/>
                </a:tc>
                <a:tc gridSpan="2">
                  <a:txBody>
                    <a:bodyPr/>
                    <a:lstStyle/>
                    <a:p>
                      <a:pPr marL="171450" indent="-171450" algn="l" fontAlgn="ctr">
                        <a:buFont typeface="Wingdings" panose="05000000000000000000" pitchFamily="2" charset="2"/>
                        <a:buChar char="u"/>
                      </a:pPr>
                      <a:r>
                        <a:rPr lang="ja-JP" altLang="en-US" sz="1000" b="0" u="none" strike="noStrike" dirty="0">
                          <a:solidFill>
                            <a:schemeClr val="tx1"/>
                          </a:solidFill>
                          <a:effectLst/>
                        </a:rPr>
                        <a:t>病院の初診に係る選定療養の届出、実費の徴収を実施</a:t>
                      </a:r>
                      <a:endParaRPr lang="en-US" altLang="ja-JP" sz="1000" b="0" u="none" strike="noStrike" dirty="0">
                        <a:solidFill>
                          <a:schemeClr val="tx1"/>
                        </a:solidFill>
                        <a:effectLst/>
                      </a:endParaRPr>
                    </a:p>
                    <a:p>
                      <a:pPr marL="171450" indent="-171450" algn="l" fontAlgn="ctr">
                        <a:buFont typeface="Wingdings" panose="05000000000000000000" pitchFamily="2" charset="2"/>
                        <a:buChar char="u"/>
                      </a:pPr>
                      <a:r>
                        <a:rPr lang="ja-JP" altLang="en-US" sz="1000" b="0" u="none" strike="noStrike" dirty="0">
                          <a:solidFill>
                            <a:schemeClr val="tx1"/>
                          </a:solidFill>
                          <a:effectLst/>
                        </a:rPr>
                        <a:t>紹介割合</a:t>
                      </a:r>
                      <a:r>
                        <a:rPr lang="en-US" altLang="ja-JP" sz="1000" b="0" u="none" strike="noStrike" dirty="0">
                          <a:solidFill>
                            <a:schemeClr val="tx1"/>
                          </a:solidFill>
                          <a:effectLst/>
                        </a:rPr>
                        <a:t>50%</a:t>
                      </a:r>
                      <a:r>
                        <a:rPr lang="ja-JP" altLang="en-US" sz="1000" b="0" u="none" strike="noStrike" dirty="0">
                          <a:solidFill>
                            <a:schemeClr val="tx1"/>
                          </a:solidFill>
                          <a:effectLst/>
                        </a:rPr>
                        <a:t>以上かつ逆紹介割合</a:t>
                      </a:r>
                      <a:r>
                        <a:rPr lang="en-US" altLang="ja-JP" sz="1000" b="0" u="none" strike="noStrike" dirty="0">
                          <a:solidFill>
                            <a:schemeClr val="tx1"/>
                          </a:solidFill>
                          <a:effectLst/>
                        </a:rPr>
                        <a:t>30‰</a:t>
                      </a:r>
                      <a:r>
                        <a:rPr lang="ja-JP" altLang="en-US" sz="1000" b="0" u="none" strike="noStrike" dirty="0">
                          <a:solidFill>
                            <a:schemeClr val="tx1"/>
                          </a:solidFill>
                          <a:effectLst/>
                        </a:rPr>
                        <a:t>以上</a:t>
                      </a:r>
                      <a:endParaRPr lang="ja-JP" altLang="en-US" sz="1000" b="0" i="0" u="none" strike="noStrike" dirty="0">
                        <a:solidFill>
                          <a:schemeClr val="tx1"/>
                        </a:solidFill>
                        <a:effectLst/>
                        <a:latin typeface="+mn-ea"/>
                        <a:ea typeface="+mn-ea"/>
                      </a:endParaRPr>
                    </a:p>
                  </a:txBody>
                  <a:tcPr marL="9525" marR="9525" marT="9525" marB="0" anchor="ctr"/>
                </a:tc>
                <a:tc hMerge="1">
                  <a:txBody>
                    <a:bodyPr/>
                    <a:lstStyle/>
                    <a:p>
                      <a:endParaRPr kumimoji="1" lang="ja-JP" altLang="en-US"/>
                    </a:p>
                  </a:txBody>
                  <a:tcPr/>
                </a:tc>
                <a:extLst>
                  <a:ext uri="{0D108BD9-81ED-4DB2-BD59-A6C34878D82A}">
                    <a16:rowId xmlns:a16="http://schemas.microsoft.com/office/drawing/2014/main" val="4068631178"/>
                  </a:ext>
                </a:extLst>
              </a:tr>
              <a:tr h="214711">
                <a:tc vMerge="1">
                  <a:txBody>
                    <a:bodyPr/>
                    <a:lstStyle/>
                    <a:p>
                      <a:pPr algn="l" fontAlgn="ctr"/>
                      <a:endParaRPr lang="ja-JP" altLang="en-US" sz="1000" b="0" i="0" u="none" strike="noStrike" dirty="0">
                        <a:solidFill>
                          <a:schemeClr val="tx1"/>
                        </a:solidFill>
                        <a:effectLst/>
                        <a:latin typeface="+mn-ea"/>
                        <a:ea typeface="+mn-ea"/>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D7D31">
                        <a:lumMod val="40000"/>
                        <a:lumOff val="60000"/>
                      </a:srgbClr>
                    </a:solidFill>
                  </a:tcPr>
                </a:tc>
                <a:tc vMerge="1">
                  <a:txBody>
                    <a:bodyPr/>
                    <a:lstStyle/>
                    <a:p>
                      <a:pPr marL="171450" indent="-171450" algn="l" fontAlgn="ctr">
                        <a:buFont typeface="Wingdings" panose="05000000000000000000" pitchFamily="2" charset="2"/>
                        <a:buChar char="u"/>
                      </a:pPr>
                      <a:endParaRPr lang="ja-JP" altLang="en-US" sz="1000" b="0" i="0" u="none" strike="noStrike" dirty="0">
                        <a:solidFill>
                          <a:schemeClr val="tx1"/>
                        </a:solidFill>
                        <a:effectLst/>
                        <a:latin typeface="+mn-ea"/>
                        <a:ea typeface="+mn-ea"/>
                      </a:endParaRP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BD6B7"/>
                    </a:solidFill>
                  </a:tcPr>
                </a:tc>
                <a:tc gridSpan="2">
                  <a:txBody>
                    <a:bodyPr/>
                    <a:lstStyle/>
                    <a:p>
                      <a:pPr marL="171450" indent="-171450">
                        <a:buFont typeface="Wingdings" panose="05000000000000000000" pitchFamily="2" charset="2"/>
                        <a:buChar char="u"/>
                      </a:pPr>
                      <a:r>
                        <a:rPr kumimoji="1" lang="ja-JP" altLang="en-US" sz="1000" dirty="0"/>
                        <a:t>紹介受診重点医療機関</a:t>
                      </a:r>
                    </a:p>
                  </a:txBody>
                  <a:tcPr marL="9525" marR="9525" marT="9525" marB="0" anchor="ctr"/>
                </a:tc>
                <a:tc hMerge="1">
                  <a:txBody>
                    <a:bodyPr/>
                    <a:lstStyle/>
                    <a:p>
                      <a:endParaRPr kumimoji="1" lang="ja-JP" altLang="en-US" dirty="0"/>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D7D31">
                        <a:lumMod val="40000"/>
                        <a:lumOff val="60000"/>
                      </a:srgbClr>
                    </a:solidFill>
                  </a:tcPr>
                </a:tc>
                <a:extLst>
                  <a:ext uri="{0D108BD9-81ED-4DB2-BD59-A6C34878D82A}">
                    <a16:rowId xmlns:a16="http://schemas.microsoft.com/office/drawing/2014/main" val="2294188198"/>
                  </a:ext>
                </a:extLst>
              </a:tr>
              <a:tr h="217491">
                <a:tc>
                  <a:txBody>
                    <a:bodyPr/>
                    <a:lstStyle/>
                    <a:p>
                      <a:pPr algn="ctr" fontAlgn="ctr"/>
                      <a:r>
                        <a:rPr lang="ja-JP" altLang="en-US" sz="1000" b="1" u="none" strike="noStrike" dirty="0">
                          <a:solidFill>
                            <a:schemeClr val="tx1"/>
                          </a:solidFill>
                          <a:effectLst/>
                        </a:rPr>
                        <a:t>医療従事者の負担軽減</a:t>
                      </a:r>
                      <a:endParaRPr lang="ja-JP" altLang="en-US" sz="1000" b="1" i="0" u="none" strike="noStrike" dirty="0">
                        <a:solidFill>
                          <a:schemeClr val="tx1"/>
                        </a:solidFill>
                        <a:effectLst/>
                        <a:latin typeface="+mn-ea"/>
                        <a:ea typeface="+mn-ea"/>
                      </a:endParaRPr>
                    </a:p>
                  </a:txBody>
                  <a:tcPr marL="9525" marR="9525" marT="9525" marB="0" anchor="ctr">
                    <a:solidFill>
                      <a:schemeClr val="accent1">
                        <a:lumMod val="40000"/>
                        <a:lumOff val="60000"/>
                      </a:schemeClr>
                    </a:solidFill>
                  </a:tcPr>
                </a:tc>
                <a:tc gridSpan="3">
                  <a:txBody>
                    <a:bodyPr/>
                    <a:lstStyle/>
                    <a:p>
                      <a:pPr marL="171450" indent="-171450" algn="l" rtl="0" fontAlgn="ctr">
                        <a:buFont typeface="Arial" panose="020B0604020202020204" pitchFamily="34" charset="0"/>
                        <a:buChar char="•"/>
                      </a:pPr>
                      <a:r>
                        <a:rPr lang="ja-JP" altLang="en-US" sz="1000" b="0" u="none" strike="noStrike" dirty="0">
                          <a:solidFill>
                            <a:schemeClr val="tx1"/>
                          </a:solidFill>
                          <a:effectLst/>
                        </a:rPr>
                        <a:t>処置の休日加算１、時間外加算１及び深夜加算１の施設基準の届出を行っていることが望ましい</a:t>
                      </a:r>
                      <a:endParaRPr lang="ja-JP" altLang="en-US" sz="1000" b="0" i="0" u="none" strike="noStrike" dirty="0">
                        <a:solidFill>
                          <a:schemeClr val="tx1"/>
                        </a:solidFill>
                        <a:effectLst/>
                        <a:latin typeface="+mn-ea"/>
                        <a:ea typeface="+mn-ea"/>
                      </a:endParaRPr>
                    </a:p>
                  </a:txBody>
                  <a:tcPr marL="9525" marR="9525" marT="9525" marB="0" anchor="ct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809379482"/>
                  </a:ext>
                </a:extLst>
              </a:tr>
              <a:tr h="36000">
                <a:tc>
                  <a:txBody>
                    <a:bodyPr/>
                    <a:lstStyle/>
                    <a:p>
                      <a:pPr algn="ctr" fontAlgn="ctr"/>
                      <a:endParaRPr lang="ja-JP" altLang="en-US" sz="200" b="1" i="0" u="none" strike="noStrike" dirty="0">
                        <a:solidFill>
                          <a:schemeClr val="tx1"/>
                        </a:solidFill>
                        <a:effectLst/>
                        <a:latin typeface="+mn-ea"/>
                        <a:ea typeface="+mn-ea"/>
                      </a:endParaRPr>
                    </a:p>
                  </a:txBody>
                  <a:tcPr marL="9525" marR="9525" marT="9525" marB="0" anchor="ctr">
                    <a:solidFill>
                      <a:schemeClr val="accent1">
                        <a:lumMod val="40000"/>
                        <a:lumOff val="60000"/>
                      </a:schemeClr>
                    </a:solidFill>
                  </a:tcPr>
                </a:tc>
                <a:tc gridSpan="3">
                  <a:txBody>
                    <a:bodyPr/>
                    <a:lstStyle/>
                    <a:p>
                      <a:pPr marL="171450" indent="-171450" algn="l" rtl="0" fontAlgn="ctr">
                        <a:buFont typeface="Arial" panose="020B0604020202020204" pitchFamily="34" charset="0"/>
                        <a:buChar char="•"/>
                      </a:pPr>
                      <a:endParaRPr lang="ja-JP" altLang="en-US" sz="200" b="0" i="0" u="none" strike="noStrike" dirty="0">
                        <a:solidFill>
                          <a:schemeClr val="tx1"/>
                        </a:solidFill>
                        <a:effectLst/>
                        <a:latin typeface="+mn-ea"/>
                        <a:ea typeface="+mn-ea"/>
                      </a:endParaRPr>
                    </a:p>
                  </a:txBody>
                  <a:tcPr marL="9525" marR="9525" marT="9525" marB="0" anchor="ct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635952931"/>
                  </a:ext>
                </a:extLst>
              </a:tr>
              <a:tr h="162542">
                <a:tc>
                  <a:txBody>
                    <a:bodyPr/>
                    <a:lstStyle/>
                    <a:p>
                      <a:pPr algn="ctr" fontAlgn="ctr"/>
                      <a:r>
                        <a:rPr lang="ja-JP" altLang="en-US" sz="1000" b="1" u="none" strike="noStrike" dirty="0">
                          <a:solidFill>
                            <a:schemeClr val="tx1"/>
                          </a:solidFill>
                          <a:effectLst/>
                        </a:rPr>
                        <a:t>充実した入退院支援</a:t>
                      </a:r>
                      <a:endParaRPr lang="ja-JP" altLang="en-US" sz="1000" b="1" i="0" u="none" strike="noStrike" dirty="0">
                        <a:solidFill>
                          <a:schemeClr val="tx1"/>
                        </a:solidFill>
                        <a:effectLst/>
                        <a:latin typeface="+mn-ea"/>
                        <a:ea typeface="+mn-ea"/>
                      </a:endParaRPr>
                    </a:p>
                  </a:txBody>
                  <a:tcPr marL="9525" marR="9525" marT="9525" marB="0" anchor="ctr">
                    <a:solidFill>
                      <a:schemeClr val="accent1">
                        <a:lumMod val="40000"/>
                        <a:lumOff val="60000"/>
                      </a:schemeClr>
                    </a:solidFill>
                  </a:tcPr>
                </a:tc>
                <a:tc gridSpan="3">
                  <a:txBody>
                    <a:bodyPr/>
                    <a:lstStyle/>
                    <a:p>
                      <a:pPr marL="171450" indent="-171450" algn="l" rtl="0" fontAlgn="ctr">
                        <a:buFont typeface="Arial" panose="020B0604020202020204" pitchFamily="34" charset="0"/>
                        <a:buChar char="•"/>
                      </a:pPr>
                      <a:r>
                        <a:rPr lang="ja-JP" altLang="en-US" sz="1000" b="0" u="none" strike="noStrike" baseline="0" dirty="0">
                          <a:solidFill>
                            <a:schemeClr val="tx1"/>
                          </a:solidFill>
                          <a:effectLst/>
                        </a:rPr>
                        <a:t>入退院支援加算１又は２の届出を行っている</a:t>
                      </a:r>
                      <a:endParaRPr lang="en-US" altLang="ja-JP" sz="1000" b="0" i="0" u="none" strike="noStrike" dirty="0">
                        <a:solidFill>
                          <a:schemeClr val="tx1"/>
                        </a:solidFill>
                        <a:effectLst/>
                        <a:latin typeface="+mn-ea"/>
                        <a:ea typeface="+mn-ea"/>
                      </a:endParaRPr>
                    </a:p>
                  </a:txBody>
                  <a:tcPr marL="9525" marR="9525" marT="9525" marB="0" anchor="ct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860920404"/>
                  </a:ext>
                </a:extLst>
              </a:tr>
              <a:tr h="604276">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ja-JP" altLang="en-US" sz="1000" b="1" u="none" strike="noStrike" dirty="0">
                          <a:solidFill>
                            <a:schemeClr val="tx1"/>
                          </a:solidFill>
                          <a:effectLst/>
                        </a:rPr>
                        <a:t>回復期・慢性期を担う医療機関等との役割分担</a:t>
                      </a:r>
                      <a:endParaRPr lang="ja-JP" altLang="en-US" sz="1000" b="1" i="0" u="none" strike="noStrike" dirty="0">
                        <a:solidFill>
                          <a:schemeClr val="tx1"/>
                        </a:solidFill>
                        <a:effectLst/>
                        <a:latin typeface="+mn-ea"/>
                        <a:ea typeface="+mn-ea"/>
                      </a:endParaRPr>
                    </a:p>
                  </a:txBody>
                  <a:tcPr marL="9525" marR="9525" marT="9525" marB="0" anchor="ctr">
                    <a:solidFill>
                      <a:schemeClr val="accent1">
                        <a:lumMod val="40000"/>
                        <a:lumOff val="60000"/>
                      </a:schemeClr>
                    </a:solidFill>
                  </a:tcPr>
                </a:tc>
                <a:tc gridSpan="3">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marL="171450" indent="-171450" algn="l" rtl="0" fontAlgn="ctr">
                        <a:buFont typeface="Arial" panose="020B0604020202020204" pitchFamily="34" charset="0"/>
                        <a:buChar char="•"/>
                      </a:pPr>
                      <a:r>
                        <a:rPr lang="ja-JP" altLang="en-US" sz="1000" b="0" u="none" strike="noStrike" dirty="0">
                          <a:solidFill>
                            <a:schemeClr val="tx1"/>
                          </a:solidFill>
                          <a:effectLst/>
                        </a:rPr>
                        <a:t>療養病棟入院基本料又は地域包括ケア病棟入院料（入院医療管理料を含む）の届出を行っていない</a:t>
                      </a:r>
                      <a:endParaRPr lang="en-US" altLang="ja-JP" sz="1000" b="0" u="none" strike="noStrike" dirty="0">
                        <a:solidFill>
                          <a:schemeClr val="tx1"/>
                        </a:solidFill>
                        <a:effectLst/>
                      </a:endParaRPr>
                    </a:p>
                    <a:p>
                      <a:pPr marL="171450" indent="-171450" algn="l" rtl="0" fontAlgn="ctr">
                        <a:buFont typeface="Arial" panose="020B0604020202020204" pitchFamily="34" charset="0"/>
                        <a:buChar char="•"/>
                      </a:pPr>
                      <a:r>
                        <a:rPr lang="ja-JP" altLang="en-US" sz="1000" b="0" u="none" strike="noStrike" dirty="0">
                          <a:solidFill>
                            <a:schemeClr val="tx1"/>
                          </a:solidFill>
                          <a:effectLst/>
                        </a:rPr>
                        <a:t>一般病棟の病床数の合計が、当該医療機関の許可病床数の総数から精神病棟入院基本料等を除いた病床数の９割以上</a:t>
                      </a:r>
                      <a:endParaRPr lang="en-US" altLang="ja-JP" sz="1000" b="0" u="none" strike="noStrike" dirty="0">
                        <a:solidFill>
                          <a:schemeClr val="tx1"/>
                        </a:solidFill>
                        <a:effectLst/>
                      </a:endParaRPr>
                    </a:p>
                    <a:p>
                      <a:pPr marL="171450" indent="-171450" algn="l" rtl="0" fontAlgn="ctr">
                        <a:buFont typeface="Arial" panose="020B0604020202020204" pitchFamily="34" charset="0"/>
                        <a:buChar char="•"/>
                      </a:pPr>
                      <a:r>
                        <a:rPr lang="ja-JP" altLang="en-US" sz="1000" b="0" u="none" strike="noStrike" dirty="0">
                          <a:solidFill>
                            <a:schemeClr val="tx1"/>
                          </a:solidFill>
                          <a:effectLst/>
                        </a:rPr>
                        <a:t>同一建物内に特別養護老人ホーム、介護老人保健施設、介護医療院又は介護療養型医療施設を設置していない</a:t>
                      </a:r>
                      <a:endParaRPr lang="en-US" altLang="ja-JP" sz="1000" b="0" u="none" strike="noStrike" dirty="0">
                        <a:solidFill>
                          <a:schemeClr val="tx1"/>
                        </a:solidFill>
                        <a:effectLst/>
                      </a:endParaRPr>
                    </a:p>
                    <a:p>
                      <a:pPr marL="171450" indent="-171450" algn="l" rtl="0" fontAlgn="ctr">
                        <a:buFont typeface="Arial" panose="020B0604020202020204" pitchFamily="34" charset="0"/>
                        <a:buChar char="•"/>
                      </a:pPr>
                      <a:r>
                        <a:rPr lang="ja-JP" altLang="en-US" sz="1000" b="0" u="none" strike="noStrike" dirty="0">
                          <a:solidFill>
                            <a:schemeClr val="tx1"/>
                          </a:solidFill>
                          <a:effectLst/>
                        </a:rPr>
                        <a:t>特定の保険薬局との間で不動産の賃貸借取引がない</a:t>
                      </a:r>
                      <a:endParaRPr lang="ja-JP" altLang="en-US" sz="1000" b="0" i="0" u="none" strike="noStrike" dirty="0">
                        <a:solidFill>
                          <a:schemeClr val="tx1"/>
                        </a:solidFill>
                        <a:effectLst/>
                        <a:latin typeface="+mn-ea"/>
                        <a:ea typeface="+mn-ea"/>
                      </a:endParaRPr>
                    </a:p>
                  </a:txBody>
                  <a:tcPr marL="9525" marR="9525" marT="9525" marB="0" anchor="ct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5"/>
                  </a:ext>
                </a:extLst>
              </a:tr>
            </a:tbl>
          </a:graphicData>
        </a:graphic>
      </p:graphicFrame>
      <p:sp>
        <p:nvSpPr>
          <p:cNvPr id="8" name="スライド番号プレースホルダー 3"/>
          <p:cNvSpPr txBox="1">
            <a:spLocks/>
          </p:cNvSpPr>
          <p:nvPr/>
        </p:nvSpPr>
        <p:spPr>
          <a:xfrm>
            <a:off x="7594600" y="6502381"/>
            <a:ext cx="2311400" cy="365125"/>
          </a:xfr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1D1CDC8-59F3-4EBE-8764-82CF74C376BC}" type="slidenum">
              <a:rPr kumimoji="1" lang="ja-JP" altLang="en-US" sz="1400" b="1" i="0" u="none" strike="noStrike" kern="1200" cap="none" spc="0" normalizeH="0" baseline="0" noProof="0" smtClean="0">
                <a:ln>
                  <a:noFill/>
                </a:ln>
                <a:solidFill>
                  <a:prstClr val="black"/>
                </a:solidFill>
                <a:effectLst/>
                <a:uLnTx/>
                <a:uFillTx/>
                <a:latin typeface="メイリオ" panose="020B0604030504040204" pitchFamily="50" charset="-128"/>
                <a:ea typeface="メイリオ" panose="020B060403050404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112697021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88119" y="3779999"/>
            <a:ext cx="9529762" cy="2988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 name="正方形/長方形 7"/>
          <p:cNvSpPr/>
          <p:nvPr/>
        </p:nvSpPr>
        <p:spPr>
          <a:xfrm>
            <a:off x="188119" y="1018800"/>
            <a:ext cx="9529762" cy="245736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手術の実施件数の実態を踏まえ、総合入院体制加算の施設基準として年間実績を求めている手術に「人工心肺を使用しない冠動脈、大動脈バイパス移植術」を追加する。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9" y="783704"/>
            <a:ext cx="3133064"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手術の実績に係る見直し</a:t>
            </a:r>
          </a:p>
        </p:txBody>
      </p:sp>
      <p:sp>
        <p:nvSpPr>
          <p:cNvPr id="16" name="正方形/長方形 15"/>
          <p:cNvSpPr/>
          <p:nvPr/>
        </p:nvSpPr>
        <p:spPr>
          <a:xfrm>
            <a:off x="299247" y="3552260"/>
            <a:ext cx="4432296"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外来を縮小する体制に係る見直し</a:t>
            </a:r>
          </a:p>
        </p:txBody>
      </p:sp>
      <p:sp>
        <p:nvSpPr>
          <p:cNvPr id="85" name="正方形/長方形 84"/>
          <p:cNvSpPr/>
          <p:nvPr/>
        </p:nvSpPr>
        <p:spPr>
          <a:xfrm>
            <a:off x="188119" y="3741360"/>
            <a:ext cx="9529762" cy="3008577"/>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総合入院体制加算の施設基準である外来を縮小する体制を確保しているものとして、紹介受診重点医療機関を含むこととするとともに</a:t>
            </a:r>
            <a:r>
              <a:rPr kumimoji="1" lang="ja-JP" altLang="en-US" sz="16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実績に係る要件を見直す。</a:t>
            </a:r>
          </a:p>
        </p:txBody>
      </p:sp>
      <p:sp>
        <p:nvSpPr>
          <p:cNvPr id="88" name="正方形/長方形 87"/>
          <p:cNvSpPr/>
          <p:nvPr/>
        </p:nvSpPr>
        <p:spPr>
          <a:xfrm>
            <a:off x="5242620" y="1740141"/>
            <a:ext cx="4371398" cy="216000"/>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90" name="右矢印 89"/>
          <p:cNvSpPr/>
          <p:nvPr/>
        </p:nvSpPr>
        <p:spPr>
          <a:xfrm>
            <a:off x="4731543" y="2054457"/>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19029" y="1739193"/>
            <a:ext cx="4371397" cy="216000"/>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311928" y="1996485"/>
            <a:ext cx="4371398" cy="1368000"/>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総合入院体制加算１</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全身麻酔による手術件数が年</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件以上であること。また、以下のアからカまでを全て満たしていること。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人工心肺を用いた手術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件／年以上</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イ～カ　（略）</a:t>
            </a:r>
          </a:p>
        </p:txBody>
      </p:sp>
      <p:sp>
        <p:nvSpPr>
          <p:cNvPr id="21" name="テキスト ボックス 20"/>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 name="タイトル 1"/>
          <p:cNvSpPr>
            <a:spLocks noGrp="1"/>
          </p:cNvSpPr>
          <p:nvPr>
            <p:ph type="title"/>
          </p:nvPr>
        </p:nvSpPr>
        <p:spPr>
          <a:xfrm>
            <a:off x="0" y="274638"/>
            <a:ext cx="9906000" cy="458482"/>
          </a:xfrm>
        </p:spPr>
        <p:txBody>
          <a:bodyPr>
            <a:noAutofit/>
          </a:bodyPr>
          <a:lstStyle/>
          <a:p>
            <a:r>
              <a:rPr lang="ja-JP" altLang="en-US" dirty="0"/>
              <a:t>総合入院体制加算の見直し①</a:t>
            </a:r>
            <a:endParaRPr kumimoji="1" lang="ja-JP" altLang="en-US" dirty="0">
              <a:latin typeface="メイリオ" panose="020B0604030504040204" pitchFamily="50" charset="-128"/>
              <a:ea typeface="メイリオ" panose="020B0604030504040204" pitchFamily="50" charset="-128"/>
            </a:endParaRPr>
          </a:p>
        </p:txBody>
      </p:sp>
      <p:sp>
        <p:nvSpPr>
          <p:cNvPr id="24" name="正方形/長方形 23"/>
          <p:cNvSpPr/>
          <p:nvPr/>
        </p:nvSpPr>
        <p:spPr>
          <a:xfrm>
            <a:off x="5242620" y="2001693"/>
            <a:ext cx="4371398" cy="1368000"/>
          </a:xfrm>
          <a:prstGeom prst="rect">
            <a:avLst/>
          </a:prstGeom>
          <a:solidFill>
            <a:srgbClr val="FDEADA"/>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総合入院体制加算１</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総合入院体制加算２、３も同様）</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全身麻酔による手術件数が年</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件以上であること。また、以下のアからカまでを全て満たしていること。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人工心肺を用いた手術</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及び人工心肺を使用しない冠動脈、</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大動脈バイパス移植術</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件／年以上</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イ～カ　（略）</a:t>
            </a:r>
          </a:p>
        </p:txBody>
      </p:sp>
      <p:sp>
        <p:nvSpPr>
          <p:cNvPr id="19" name="正方形/長方形 18"/>
          <p:cNvSpPr/>
          <p:nvPr/>
        </p:nvSpPr>
        <p:spPr>
          <a:xfrm>
            <a:off x="5249721" y="4503498"/>
            <a:ext cx="4371398" cy="216000"/>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0" name="右矢印 19"/>
          <p:cNvSpPr/>
          <p:nvPr/>
        </p:nvSpPr>
        <p:spPr>
          <a:xfrm>
            <a:off x="4738644" y="4844318"/>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正方形/長方形 21"/>
          <p:cNvSpPr/>
          <p:nvPr/>
        </p:nvSpPr>
        <p:spPr>
          <a:xfrm>
            <a:off x="326130" y="4502550"/>
            <a:ext cx="4371397" cy="216000"/>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5" name="正方形/長方形 24"/>
          <p:cNvSpPr/>
          <p:nvPr/>
        </p:nvSpPr>
        <p:spPr>
          <a:xfrm>
            <a:off x="319029" y="4759843"/>
            <a:ext cx="4371398" cy="1535956"/>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総合入院体制加算１</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外来を縮小するに当たり、</a:t>
            </a:r>
            <a:r>
              <a:rPr kumimoji="1" lang="ja-JP" altLang="en-US" sz="11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次の体制を確保している</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初診に係る選定療養の届出をしており、実費を徴収している。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診療情報提供料</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の注８の加算を算定する退院患者数及び転帰が治癒であり通院の必要のない患者数が直近１か月間の総退院患者数のうち、４割以上である。</a:t>
            </a:r>
          </a:p>
        </p:txBody>
      </p:sp>
      <p:sp>
        <p:nvSpPr>
          <p:cNvPr id="27" name="正方形/長方形 26"/>
          <p:cNvSpPr/>
          <p:nvPr/>
        </p:nvSpPr>
        <p:spPr>
          <a:xfrm>
            <a:off x="5242620" y="4759842"/>
            <a:ext cx="4371398" cy="1919253"/>
          </a:xfrm>
          <a:prstGeom prst="rect">
            <a:avLst/>
          </a:prstGeom>
          <a:solidFill>
            <a:srgbClr val="FDEADA"/>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総合入院体制加算１</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外来を縮小するに当たり、</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ア又はイのいずれかに該当</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次のいずれにも該当すること。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初診に係る選定療養の届出をしており、実費を徴収している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診療情報提供料</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の注８の加算を算定する退院患者数、転帰が治癒であり通院の必要のない患者数</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及び初回外来時に次回以降の通院の必要がないと判断された患者数</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が、直近１か月間の総退院患者数のうち、４割以上である。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紹介受診重点医療機関</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a:t>
            </a:r>
          </a:p>
        </p:txBody>
      </p:sp>
      <p:sp>
        <p:nvSpPr>
          <p:cNvPr id="26" name="スライド番号プレースホルダー 2">
            <a:extLst>
              <a:ext uri="{FF2B5EF4-FFF2-40B4-BE49-F238E27FC236}">
                <a16:creationId xmlns:a16="http://schemas.microsoft.com/office/drawing/2014/main" id="{F0A21D67-1220-4C32-A78D-C611635CF525}"/>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289724161"/>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179838"/>
            <a:ext cx="9906000" cy="317163"/>
          </a:xfrm>
        </p:spPr>
        <p:txBody>
          <a:bodyPr>
            <a:noAutofit/>
          </a:bodyPr>
          <a:lstStyle/>
          <a:p>
            <a:r>
              <a:rPr lang="ja-JP" altLang="en-US" sz="2000" dirty="0"/>
              <a:t>総合入院体制加算の見直し②</a:t>
            </a:r>
            <a:endParaRPr kumimoji="1" lang="ja-JP" altLang="en-US" sz="2000" dirty="0">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0" y="-25281"/>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1802014465"/>
              </p:ext>
            </p:extLst>
          </p:nvPr>
        </p:nvGraphicFramePr>
        <p:xfrm>
          <a:off x="171590" y="520408"/>
          <a:ext cx="9582010" cy="5575248"/>
        </p:xfrm>
        <a:graphic>
          <a:graphicData uri="http://schemas.openxmlformats.org/drawingml/2006/table">
            <a:tbl>
              <a:tblPr>
                <a:tableStyleId>{5940675A-B579-460E-94D1-54222C63F5DA}</a:tableStyleId>
              </a:tblPr>
              <a:tblGrid>
                <a:gridCol w="2014146">
                  <a:extLst>
                    <a:ext uri="{9D8B030D-6E8A-4147-A177-3AD203B41FA5}">
                      <a16:colId xmlns:a16="http://schemas.microsoft.com/office/drawing/2014/main" val="20000"/>
                    </a:ext>
                  </a:extLst>
                </a:gridCol>
                <a:gridCol w="1875820">
                  <a:extLst>
                    <a:ext uri="{9D8B030D-6E8A-4147-A177-3AD203B41FA5}">
                      <a16:colId xmlns:a16="http://schemas.microsoft.com/office/drawing/2014/main" val="20001"/>
                    </a:ext>
                  </a:extLst>
                </a:gridCol>
                <a:gridCol w="2846023">
                  <a:extLst>
                    <a:ext uri="{9D8B030D-6E8A-4147-A177-3AD203B41FA5}">
                      <a16:colId xmlns:a16="http://schemas.microsoft.com/office/drawing/2014/main" val="20002"/>
                    </a:ext>
                  </a:extLst>
                </a:gridCol>
                <a:gridCol w="2846021">
                  <a:extLst>
                    <a:ext uri="{9D8B030D-6E8A-4147-A177-3AD203B41FA5}">
                      <a16:colId xmlns:a16="http://schemas.microsoft.com/office/drawing/2014/main" val="20003"/>
                    </a:ext>
                  </a:extLst>
                </a:gridCol>
              </a:tblGrid>
              <a:tr h="346426">
                <a:tc>
                  <a:txBody>
                    <a:bodyPr/>
                    <a:lstStyle/>
                    <a:p>
                      <a:pPr algn="ctr" fontAlgn="ctr"/>
                      <a:r>
                        <a:rPr lang="ja-JP" altLang="en-US" sz="1050" b="1" u="none" strike="noStrike" dirty="0">
                          <a:solidFill>
                            <a:schemeClr val="tx1"/>
                          </a:solidFill>
                          <a:effectLst/>
                        </a:rPr>
                        <a:t>（１日につき／</a:t>
                      </a:r>
                      <a:r>
                        <a:rPr lang="en-US" altLang="ja-JP" sz="1050" b="1" u="none" strike="noStrike" dirty="0">
                          <a:solidFill>
                            <a:schemeClr val="tx1"/>
                          </a:solidFill>
                          <a:effectLst/>
                        </a:rPr>
                        <a:t>14</a:t>
                      </a:r>
                      <a:r>
                        <a:rPr lang="ja-JP" altLang="en-US" sz="1050" b="1" u="none" strike="noStrike" dirty="0">
                          <a:solidFill>
                            <a:schemeClr val="tx1"/>
                          </a:solidFill>
                          <a:effectLst/>
                        </a:rPr>
                        <a:t>日以内）</a:t>
                      </a:r>
                      <a:endParaRPr lang="ja-JP" altLang="en-US" sz="1050" b="1" i="0" u="none" strike="noStrike" dirty="0">
                        <a:solidFill>
                          <a:schemeClr val="tx1"/>
                        </a:solidFill>
                        <a:effectLst/>
                        <a:latin typeface="+mn-ea"/>
                        <a:ea typeface="+mn-ea"/>
                      </a:endParaRPr>
                    </a:p>
                  </a:txBody>
                  <a:tcPr marL="9525" marR="9525" marT="9525" marB="0" anchor="ctr">
                    <a:solidFill>
                      <a:schemeClr val="accent2">
                        <a:lumMod val="60000"/>
                        <a:lumOff val="40000"/>
                      </a:schemeClr>
                    </a:solidFill>
                  </a:tcPr>
                </a:tc>
                <a:tc>
                  <a:txBody>
                    <a:bodyPr/>
                    <a:lstStyle/>
                    <a:p>
                      <a:pPr algn="ctr" fontAlgn="ctr"/>
                      <a:r>
                        <a:rPr lang="ja-JP" altLang="en-US" sz="1050" b="1" u="none" strike="noStrike" dirty="0">
                          <a:solidFill>
                            <a:schemeClr val="tx1"/>
                          </a:solidFill>
                          <a:effectLst/>
                        </a:rPr>
                        <a:t>総合入院体制加算１</a:t>
                      </a:r>
                      <a:endParaRPr lang="en-US" altLang="ja-JP" sz="1050" b="1" u="none" strike="noStrike" dirty="0">
                        <a:solidFill>
                          <a:schemeClr val="tx1"/>
                        </a:solidFill>
                        <a:effectLst/>
                      </a:endParaRPr>
                    </a:p>
                    <a:p>
                      <a:pPr algn="ctr" fontAlgn="ctr"/>
                      <a:r>
                        <a:rPr lang="en-US" altLang="ja-JP" sz="1050" b="1" u="none" strike="noStrike" dirty="0">
                          <a:solidFill>
                            <a:schemeClr val="tx1"/>
                          </a:solidFill>
                          <a:effectLst/>
                        </a:rPr>
                        <a:t>240</a:t>
                      </a:r>
                      <a:r>
                        <a:rPr lang="ja-JP" altLang="en-US" sz="1050" b="1" u="none" strike="noStrike" dirty="0">
                          <a:solidFill>
                            <a:schemeClr val="tx1"/>
                          </a:solidFill>
                          <a:effectLst/>
                        </a:rPr>
                        <a:t>点</a:t>
                      </a:r>
                      <a:endParaRPr lang="ja-JP" altLang="en-US" sz="1050" b="1" i="0" u="none" strike="noStrike" dirty="0">
                        <a:solidFill>
                          <a:schemeClr val="tx1"/>
                        </a:solidFill>
                        <a:effectLst/>
                        <a:latin typeface="+mn-ea"/>
                        <a:ea typeface="+mn-ea"/>
                      </a:endParaRPr>
                    </a:p>
                  </a:txBody>
                  <a:tcPr marL="9525" marR="9525" marT="9525" marB="0" anchor="ctr">
                    <a:solidFill>
                      <a:schemeClr val="accent2">
                        <a:lumMod val="60000"/>
                        <a:lumOff val="40000"/>
                      </a:schemeClr>
                    </a:solidFill>
                  </a:tcPr>
                </a:tc>
                <a:tc>
                  <a:txBody>
                    <a:bodyPr/>
                    <a:lstStyle/>
                    <a:p>
                      <a:pPr algn="ctr" fontAlgn="ctr"/>
                      <a:r>
                        <a:rPr lang="ja-JP" altLang="en-US" sz="1050" b="1" u="none" strike="noStrike" dirty="0">
                          <a:solidFill>
                            <a:schemeClr val="tx1"/>
                          </a:solidFill>
                          <a:effectLst/>
                        </a:rPr>
                        <a:t>総合入院体制加算２</a:t>
                      </a:r>
                      <a:endParaRPr lang="en-US" altLang="ja-JP" sz="1050" b="1" u="none" strike="noStrike" dirty="0">
                        <a:solidFill>
                          <a:schemeClr val="tx1"/>
                        </a:solidFill>
                        <a:effectLst/>
                      </a:endParaRPr>
                    </a:p>
                    <a:p>
                      <a:pPr algn="ctr" fontAlgn="ctr"/>
                      <a:r>
                        <a:rPr lang="en-US" altLang="ja-JP" sz="1050" b="1" u="none" strike="noStrike" dirty="0">
                          <a:solidFill>
                            <a:schemeClr val="tx1"/>
                          </a:solidFill>
                          <a:effectLst/>
                        </a:rPr>
                        <a:t>180</a:t>
                      </a:r>
                      <a:r>
                        <a:rPr lang="ja-JP" altLang="en-US" sz="1050" b="1" u="none" strike="noStrike" dirty="0">
                          <a:solidFill>
                            <a:schemeClr val="tx1"/>
                          </a:solidFill>
                          <a:effectLst/>
                        </a:rPr>
                        <a:t>点</a:t>
                      </a:r>
                      <a:endParaRPr lang="ja-JP" altLang="en-US" sz="1050" b="1" i="0" u="none" strike="noStrike" dirty="0">
                        <a:solidFill>
                          <a:schemeClr val="tx1"/>
                        </a:solidFill>
                        <a:effectLst/>
                        <a:latin typeface="+mn-ea"/>
                        <a:ea typeface="+mn-ea"/>
                      </a:endParaRPr>
                    </a:p>
                  </a:txBody>
                  <a:tcPr marL="9525" marR="9525" marT="9525" marB="0" anchor="ctr">
                    <a:solidFill>
                      <a:schemeClr val="accent2">
                        <a:lumMod val="60000"/>
                        <a:lumOff val="40000"/>
                      </a:schemeClr>
                    </a:solidFill>
                  </a:tcPr>
                </a:tc>
                <a:tc>
                  <a:txBody>
                    <a:bodyPr/>
                    <a:lstStyle/>
                    <a:p>
                      <a:pPr algn="ctr" fontAlgn="ctr"/>
                      <a:r>
                        <a:rPr lang="ja-JP" altLang="en-US" sz="1050" b="1" u="none" strike="noStrike" dirty="0">
                          <a:solidFill>
                            <a:schemeClr val="tx1"/>
                          </a:solidFill>
                          <a:effectLst/>
                        </a:rPr>
                        <a:t>総合入院体制加算３</a:t>
                      </a:r>
                      <a:endParaRPr lang="en-US" altLang="ja-JP" sz="1050" b="1" u="none" strike="noStrike" dirty="0">
                        <a:solidFill>
                          <a:schemeClr val="tx1"/>
                        </a:solidFill>
                        <a:effectLst/>
                      </a:endParaRPr>
                    </a:p>
                    <a:p>
                      <a:pPr algn="ctr" fontAlgn="ctr"/>
                      <a:r>
                        <a:rPr lang="en-US" altLang="ja-JP" sz="1050" b="1" u="none" strike="noStrike" dirty="0">
                          <a:solidFill>
                            <a:schemeClr val="tx1"/>
                          </a:solidFill>
                          <a:effectLst/>
                        </a:rPr>
                        <a:t>120</a:t>
                      </a:r>
                      <a:r>
                        <a:rPr lang="ja-JP" altLang="en-US" sz="1050" b="1" u="none" strike="noStrike" dirty="0">
                          <a:solidFill>
                            <a:schemeClr val="tx1"/>
                          </a:solidFill>
                          <a:effectLst/>
                        </a:rPr>
                        <a:t>点</a:t>
                      </a:r>
                      <a:endParaRPr lang="ja-JP" altLang="en-US" sz="1050" b="1" i="0" u="none" strike="noStrike" dirty="0">
                        <a:solidFill>
                          <a:schemeClr val="tx1"/>
                        </a:solidFill>
                        <a:effectLst/>
                        <a:latin typeface="+mn-ea"/>
                        <a:ea typeface="+mn-ea"/>
                      </a:endParaRPr>
                    </a:p>
                  </a:txBody>
                  <a:tcPr marL="9525" marR="9525" marT="9525" marB="0" anchor="ctr">
                    <a:solidFill>
                      <a:schemeClr val="accent2">
                        <a:lumMod val="60000"/>
                        <a:lumOff val="40000"/>
                      </a:schemeClr>
                    </a:solidFill>
                  </a:tcPr>
                </a:tc>
                <a:extLst>
                  <a:ext uri="{0D108BD9-81ED-4DB2-BD59-A6C34878D82A}">
                    <a16:rowId xmlns:a16="http://schemas.microsoft.com/office/drawing/2014/main" val="10000"/>
                  </a:ext>
                </a:extLst>
              </a:tr>
              <a:tr h="1215423">
                <a:tc>
                  <a:txBody>
                    <a:bodyPr/>
                    <a:lstStyle/>
                    <a:p>
                      <a:pPr algn="l" fontAlgn="ctr"/>
                      <a:r>
                        <a:rPr lang="ja-JP" altLang="en-US" sz="1050" b="1" u="none" strike="noStrike" dirty="0">
                          <a:solidFill>
                            <a:schemeClr val="tx1"/>
                          </a:solidFill>
                          <a:effectLst/>
                        </a:rPr>
                        <a:t>共通の施設基準</a:t>
                      </a:r>
                      <a:endParaRPr lang="ja-JP" altLang="en-US" sz="1050" b="1" i="0" u="none" strike="noStrike" dirty="0">
                        <a:solidFill>
                          <a:schemeClr val="tx1"/>
                        </a:solidFill>
                        <a:effectLst/>
                        <a:latin typeface="+mn-ea"/>
                        <a:ea typeface="+mn-ea"/>
                      </a:endParaRPr>
                    </a:p>
                  </a:txBody>
                  <a:tcPr marL="9525" marR="9525" marT="9525" marB="0" anchor="ctr">
                    <a:solidFill>
                      <a:schemeClr val="accent2">
                        <a:lumMod val="20000"/>
                        <a:lumOff val="80000"/>
                      </a:schemeClr>
                    </a:solidFill>
                  </a:tcPr>
                </a:tc>
                <a:tc gridSpan="3">
                  <a:txBody>
                    <a:bodyPr/>
                    <a:lstStyle/>
                    <a:p>
                      <a:pPr marL="171450" indent="-171450" algn="l" fontAlgn="ctr">
                        <a:buFont typeface="Arial" panose="020B0604020202020204" pitchFamily="34" charset="0"/>
                        <a:buChar char="•"/>
                      </a:pPr>
                      <a:r>
                        <a:rPr lang="ja-JP" altLang="en-US" sz="1050" b="0" u="none" strike="noStrike" dirty="0">
                          <a:solidFill>
                            <a:schemeClr val="tx1"/>
                          </a:solidFill>
                          <a:effectLst/>
                        </a:rPr>
                        <a:t>一般病棟入院基本料を算定する病棟を有する医療機関である。</a:t>
                      </a:r>
                      <a:endParaRPr lang="en-US" altLang="ja-JP" sz="1050" b="0" u="none" strike="noStrike" dirty="0">
                        <a:solidFill>
                          <a:schemeClr val="tx1"/>
                        </a:solidFill>
                        <a:effectLst/>
                      </a:endParaRPr>
                    </a:p>
                    <a:p>
                      <a:pPr marL="171450" indent="-171450" algn="l" fontAlgn="ctr">
                        <a:buFont typeface="Arial" panose="020B0604020202020204" pitchFamily="34" charset="0"/>
                        <a:buChar char="•"/>
                      </a:pPr>
                      <a:r>
                        <a:rPr lang="ja-JP" altLang="en-US" sz="1050" b="0" u="none" strike="noStrike" dirty="0">
                          <a:solidFill>
                            <a:schemeClr val="tx1"/>
                          </a:solidFill>
                          <a:effectLst/>
                        </a:rPr>
                        <a:t>内科、精神科、小児科、外科、整形外科、脳神経外科及び産科又は産婦人科を標榜（</a:t>
                      </a:r>
                      <a:r>
                        <a:rPr lang="en-US" altLang="ja-JP" sz="1050" b="0" u="none" strike="noStrike" dirty="0">
                          <a:solidFill>
                            <a:schemeClr val="tx1"/>
                          </a:solidFill>
                          <a:effectLst/>
                        </a:rPr>
                        <a:t>※</a:t>
                      </a:r>
                      <a:r>
                        <a:rPr lang="ja-JP" altLang="en-US" sz="1050" b="0" u="none" strike="noStrike" dirty="0">
                          <a:solidFill>
                            <a:schemeClr val="tx1"/>
                          </a:solidFill>
                          <a:effectLst/>
                        </a:rPr>
                        <a:t>）しそれらに係る入院医療を提供している。　（</a:t>
                      </a:r>
                      <a:r>
                        <a:rPr kumimoji="1" lang="en-US" altLang="ja-JP" sz="1050" b="0" u="none" strike="noStrike" kern="1200" cap="none" spc="0" normalizeH="0" baseline="0" noProof="0" dirty="0">
                          <a:ln>
                            <a:noFill/>
                          </a:ln>
                          <a:solidFill>
                            <a:schemeClr val="tx1"/>
                          </a:solidFill>
                          <a:effectLst/>
                          <a:uLnTx/>
                          <a:uFillTx/>
                        </a:rPr>
                        <a:t>※</a:t>
                      </a:r>
                      <a:r>
                        <a:rPr kumimoji="1" lang="ja-JP" altLang="en-US" sz="1050" b="0" u="none" strike="noStrike" kern="1200" cap="none" spc="0" normalizeH="0" baseline="0" noProof="0" dirty="0">
                          <a:ln>
                            <a:noFill/>
                          </a:ln>
                          <a:solidFill>
                            <a:schemeClr val="tx1"/>
                          </a:solidFill>
                          <a:effectLst/>
                          <a:uLnTx/>
                          <a:uFillTx/>
                        </a:rPr>
                        <a:t>地域医療構想調整会議で合意を得た場合に限り、小児科、産科又は産婦人科の標榜及び当該診療科に係る入院医療の提供を行っていなくても良い。）</a:t>
                      </a:r>
                      <a:endParaRPr kumimoji="1" lang="en-US" altLang="ja-JP" sz="1050" b="0" u="none" strike="noStrike" kern="1200" cap="none" spc="0" normalizeH="0" baseline="0" noProof="0" dirty="0">
                        <a:ln>
                          <a:noFill/>
                        </a:ln>
                        <a:solidFill>
                          <a:schemeClr val="tx1"/>
                        </a:solidFill>
                        <a:effectLst/>
                        <a:uLnTx/>
                        <a:uFillTx/>
                      </a:endParaRPr>
                    </a:p>
                    <a:p>
                      <a:pPr marL="171450" indent="-171450" algn="l" fontAlgn="ctr">
                        <a:buFont typeface="Arial" panose="020B0604020202020204" pitchFamily="34" charset="0"/>
                        <a:buChar char="•"/>
                      </a:pPr>
                      <a:r>
                        <a:rPr lang="ja-JP" altLang="en-US" sz="1050" b="0" u="none" strike="noStrike" dirty="0">
                          <a:solidFill>
                            <a:schemeClr val="tx1"/>
                          </a:solidFill>
                          <a:effectLst/>
                        </a:rPr>
                        <a:t>外来を縮小する体制を有すること。</a:t>
                      </a:r>
                      <a:r>
                        <a:rPr lang="ja-JP" altLang="en-US" sz="900" b="1" u="none" strike="noStrike" dirty="0">
                          <a:solidFill>
                            <a:schemeClr val="tx1"/>
                          </a:solidFill>
                          <a:effectLst/>
                        </a:rPr>
                        <a:t>（下記参照）</a:t>
                      </a:r>
                      <a:endParaRPr lang="en-US" altLang="ja-JP" sz="1050" b="1" u="none" strike="noStrike" dirty="0">
                        <a:solidFill>
                          <a:schemeClr val="tx1"/>
                        </a:solidFill>
                        <a:effectLst/>
                      </a:endParaRPr>
                    </a:p>
                    <a:p>
                      <a:pPr marL="171450" indent="-171450" algn="l" fontAlgn="ctr">
                        <a:buFont typeface="Arial" panose="020B0604020202020204" pitchFamily="34" charset="0"/>
                        <a:buChar char="•"/>
                      </a:pPr>
                      <a:r>
                        <a:rPr lang="ja-JP" altLang="en-US" sz="1050" b="0" u="none" strike="noStrike" dirty="0">
                          <a:solidFill>
                            <a:schemeClr val="tx1"/>
                          </a:solidFill>
                          <a:effectLst/>
                        </a:rPr>
                        <a:t>次のいずれにも該当する。</a:t>
                      </a:r>
                      <a:endParaRPr lang="en-US" altLang="ja-JP" sz="1050" b="0" u="none" strike="noStrike" dirty="0">
                        <a:solidFill>
                          <a:schemeClr val="tx1"/>
                        </a:solidFill>
                        <a:effectLst/>
                      </a:endParaRPr>
                    </a:p>
                    <a:p>
                      <a:pPr marL="0" indent="185738" algn="l" fontAlgn="ctr"/>
                      <a:r>
                        <a:rPr lang="ja-JP" altLang="en-US" sz="1050" b="0" u="none" strike="noStrike" dirty="0">
                          <a:solidFill>
                            <a:schemeClr val="tx1"/>
                          </a:solidFill>
                          <a:effectLst/>
                        </a:rPr>
                        <a:t>ア　療養病棟入院基本料又は地域包括ケア病棟入院料の届出を行っていない。</a:t>
                      </a:r>
                    </a:p>
                    <a:p>
                      <a:pPr marL="0" indent="185738" algn="l" fontAlgn="ctr"/>
                      <a:r>
                        <a:rPr lang="ja-JP" altLang="en-US" sz="1050" b="0" u="none" strike="noStrike" dirty="0">
                          <a:solidFill>
                            <a:schemeClr val="tx1"/>
                          </a:solidFill>
                          <a:effectLst/>
                        </a:rPr>
                        <a:t>イ　同一建物内に特別養護老人ホーム、介護老人保健施設、介護医療院又は介護療養型医療施設を設置していない。</a:t>
                      </a:r>
                      <a:endParaRPr lang="en-US" altLang="ja-JP" sz="1050" b="0" u="none" strike="noStrike" dirty="0">
                        <a:solidFill>
                          <a:schemeClr val="tx1"/>
                        </a:solidFill>
                        <a:effectLst/>
                      </a:endParaRPr>
                    </a:p>
                    <a:p>
                      <a:pPr marL="171450" indent="-171450" algn="l" fontAlgn="ctr">
                        <a:buFont typeface="Arial" panose="020B0604020202020204" pitchFamily="34" charset="0"/>
                        <a:buChar char="•"/>
                      </a:pPr>
                      <a:r>
                        <a:rPr lang="ja-JP" altLang="en-US" sz="1050" b="0" u="none" strike="noStrike" dirty="0">
                          <a:solidFill>
                            <a:schemeClr val="tx1"/>
                          </a:solidFill>
                          <a:effectLst/>
                        </a:rPr>
                        <a:t>病院の医療従事者の負担の軽減及び処遇の改善に資する体制を整備していること。</a:t>
                      </a:r>
                      <a:endParaRPr lang="en-US" altLang="ja-JP" sz="1050" b="0" i="0" u="none" strike="noStrike" dirty="0">
                        <a:solidFill>
                          <a:schemeClr val="tx1"/>
                        </a:solidFill>
                        <a:effectLst/>
                        <a:latin typeface="+mn-ea"/>
                        <a:ea typeface="+mn-ea"/>
                      </a:endParaRPr>
                    </a:p>
                  </a:txBody>
                  <a:tcPr marL="9525" marR="9525" marT="9525" marB="0" anchor="ctr"/>
                </a:tc>
                <a:tc hMerge="1">
                  <a:txBody>
                    <a:bodyPr/>
                    <a:lstStyle/>
                    <a:p>
                      <a:pPr algn="ctr" fontAlgn="ctr"/>
                      <a:endParaRPr lang="ja-JP" altLang="en-US" sz="1100" b="0" i="0" u="sng"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solidFill>
                      <a:schemeClr val="accent2">
                        <a:lumMod val="20000"/>
                        <a:lumOff val="80000"/>
                      </a:schemeClr>
                    </a:solidFill>
                  </a:tcPr>
                </a:tc>
                <a:tc hMerge="1">
                  <a:txBody>
                    <a:bodyPr/>
                    <a:lstStyle/>
                    <a:p>
                      <a:pPr algn="ctr" fontAlgn="ctr"/>
                      <a:endParaRPr lang="ja-JP" altLang="en-US" sz="1100" b="0" i="0" u="sng"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solidFill>
                      <a:schemeClr val="accent2">
                        <a:lumMod val="20000"/>
                        <a:lumOff val="80000"/>
                      </a:schemeClr>
                    </a:solidFill>
                  </a:tcPr>
                </a:tc>
                <a:extLst>
                  <a:ext uri="{0D108BD9-81ED-4DB2-BD59-A6C34878D82A}">
                    <a16:rowId xmlns:a16="http://schemas.microsoft.com/office/drawing/2014/main" val="10001"/>
                  </a:ext>
                </a:extLst>
              </a:tr>
              <a:tr h="182011">
                <a:tc rowSpan="3">
                  <a:txBody>
                    <a:bodyPr/>
                    <a:lstStyle/>
                    <a:p>
                      <a:pPr algn="l" fontAlgn="ctr"/>
                      <a:r>
                        <a:rPr lang="ja-JP" altLang="en-US" sz="1050" b="1" u="none" strike="noStrike" dirty="0">
                          <a:solidFill>
                            <a:schemeClr val="tx1"/>
                          </a:solidFill>
                          <a:effectLst/>
                        </a:rPr>
                        <a:t>実績要件</a:t>
                      </a:r>
                      <a:endParaRPr lang="ja-JP" altLang="en-US" sz="1050" b="1" i="0" u="none" strike="noStrike" dirty="0">
                        <a:solidFill>
                          <a:schemeClr val="tx1"/>
                        </a:solidFill>
                        <a:effectLst/>
                        <a:latin typeface="+mn-ea"/>
                        <a:ea typeface="+mn-ea"/>
                      </a:endParaRPr>
                    </a:p>
                  </a:txBody>
                  <a:tcPr marL="9525" marR="9525" marT="9525" marB="0" anchor="ctr">
                    <a:solidFill>
                      <a:schemeClr val="accent2">
                        <a:lumMod val="20000"/>
                        <a:lumOff val="80000"/>
                      </a:schemeClr>
                    </a:solidFill>
                  </a:tcPr>
                </a:tc>
                <a:tc gridSpan="3">
                  <a:txBody>
                    <a:bodyPr/>
                    <a:lstStyle/>
                    <a:p>
                      <a:pPr marL="0" marR="0" lvl="0" indent="0" algn="ctr" defTabSz="990570" rtl="0" eaLnBrk="1" fontAlgn="ctr"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u="none" strike="noStrike" kern="1200" cap="none" spc="0" normalizeH="0" baseline="0" noProof="0" dirty="0">
                          <a:ln>
                            <a:noFill/>
                          </a:ln>
                          <a:solidFill>
                            <a:srgbClr val="000000"/>
                          </a:solidFill>
                          <a:effectLst/>
                          <a:uLnTx/>
                          <a:uFillTx/>
                        </a:rPr>
                        <a:t>（共通要件）</a:t>
                      </a:r>
                      <a:r>
                        <a:rPr lang="ja-JP" altLang="en-US" sz="1050" b="0" u="none" strike="noStrike" dirty="0">
                          <a:solidFill>
                            <a:schemeClr val="tx1"/>
                          </a:solidFill>
                          <a:effectLst/>
                        </a:rPr>
                        <a:t>全身麻酔による手術件数が年</a:t>
                      </a:r>
                      <a:r>
                        <a:rPr lang="en-US" altLang="ja-JP" sz="1050" b="0" u="none" strike="noStrike" dirty="0">
                          <a:solidFill>
                            <a:schemeClr val="tx1"/>
                          </a:solidFill>
                          <a:effectLst/>
                        </a:rPr>
                        <a:t>800</a:t>
                      </a:r>
                      <a:r>
                        <a:rPr lang="ja-JP" altLang="en-US" sz="1050" b="0" u="none" strike="noStrike" dirty="0">
                          <a:solidFill>
                            <a:schemeClr val="tx1"/>
                          </a:solidFill>
                          <a:effectLst/>
                        </a:rPr>
                        <a:t>件以上</a:t>
                      </a:r>
                      <a:endParaRPr lang="ja-JP" altLang="en-US" sz="1050" b="0" i="0" u="none" strike="noStrike" dirty="0">
                        <a:solidFill>
                          <a:schemeClr val="tx1"/>
                        </a:solidFill>
                        <a:effectLst/>
                        <a:latin typeface="+mn-ea"/>
                        <a:ea typeface="+mn-ea"/>
                      </a:endParaRPr>
                    </a:p>
                  </a:txBody>
                  <a:tcPr marL="9525" marR="9525" marT="9525" marB="0" anchor="ct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634986481"/>
                  </a:ext>
                </a:extLst>
              </a:tr>
              <a:tr h="719052">
                <a:tc vMerge="1">
                  <a:txBody>
                    <a:bodyPr/>
                    <a:lstStyle/>
                    <a:p>
                      <a:pPr algn="l" fontAlgn="ctr"/>
                      <a:endParaRPr lang="ja-JP" altLang="en-US" sz="1100" b="0" i="0" u="none" strike="noStrike" dirty="0">
                        <a:solidFill>
                          <a:schemeClr val="tx1"/>
                        </a:solidFill>
                        <a:effectLst/>
                        <a:latin typeface="+mn-ea"/>
                        <a:ea typeface="+mn-ea"/>
                      </a:endParaRPr>
                    </a:p>
                  </a:txBody>
                  <a:tcPr marL="9525" marR="9525" marT="9525" marB="0" anchor="ctr">
                    <a:solidFill>
                      <a:schemeClr val="accent2">
                        <a:lumMod val="40000"/>
                        <a:lumOff val="60000"/>
                      </a:schemeClr>
                    </a:solidFill>
                  </a:tcPr>
                </a:tc>
                <a:tc gridSpan="3">
                  <a:txBody>
                    <a:bodyPr/>
                    <a:lstStyle/>
                    <a:p>
                      <a:pPr algn="ctr" fontAlgn="ctr"/>
                      <a:endParaRPr lang="en-US" altLang="ja-JP" sz="1050" b="0" u="none" strike="noStrike" dirty="0">
                        <a:solidFill>
                          <a:schemeClr val="tx1"/>
                        </a:solidFill>
                        <a:effectLst/>
                      </a:endParaRPr>
                    </a:p>
                    <a:p>
                      <a:pPr algn="ctr" fontAlgn="ctr"/>
                      <a:endParaRPr lang="en-US" altLang="ja-JP" sz="1050" b="0" u="none" strike="noStrike" dirty="0">
                        <a:solidFill>
                          <a:schemeClr val="tx1"/>
                        </a:solidFill>
                        <a:effectLst/>
                      </a:endParaRPr>
                    </a:p>
                    <a:p>
                      <a:pPr algn="ctr" fontAlgn="ctr"/>
                      <a:endParaRPr lang="ja-JP" altLang="en-US" sz="1050" b="0" i="0" u="none" strike="noStrike" dirty="0">
                        <a:solidFill>
                          <a:schemeClr val="tx1"/>
                        </a:solidFill>
                        <a:effectLst/>
                        <a:latin typeface="+mn-ea"/>
                        <a:ea typeface="+mn-ea"/>
                      </a:endParaRPr>
                    </a:p>
                  </a:txBody>
                  <a:tcPr marL="9525" marR="9525" marT="9525" marB="0" anchor="ctr"/>
                </a:tc>
                <a:tc hMerge="1">
                  <a:txBody>
                    <a:bodyPr/>
                    <a:lstStyle/>
                    <a:p>
                      <a:pPr algn="ctr" fontAlgn="ctr"/>
                      <a:endParaRPr lang="ja-JP" altLang="en-US" sz="1100" b="0" i="0" u="sng"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solidFill>
                      <a:schemeClr val="accent2">
                        <a:lumMod val="20000"/>
                        <a:lumOff val="80000"/>
                      </a:schemeClr>
                    </a:solidFill>
                  </a:tcPr>
                </a:tc>
                <a:tc hMerge="1">
                  <a:txBody>
                    <a:bodyPr/>
                    <a:lstStyle/>
                    <a:p>
                      <a:pPr algn="ctr" fontAlgn="ctr"/>
                      <a:endParaRPr lang="ja-JP" altLang="en-US" sz="1100" b="0" i="0" u="sng"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solidFill>
                      <a:schemeClr val="accent2">
                        <a:lumMod val="20000"/>
                        <a:lumOff val="80000"/>
                      </a:schemeClr>
                    </a:solidFill>
                  </a:tcPr>
                </a:tc>
                <a:extLst>
                  <a:ext uri="{0D108BD9-81ED-4DB2-BD59-A6C34878D82A}">
                    <a16:rowId xmlns:a16="http://schemas.microsoft.com/office/drawing/2014/main" val="10002"/>
                  </a:ext>
                </a:extLst>
              </a:tr>
              <a:tr h="0">
                <a:tc vMerge="1">
                  <a:txBody>
                    <a:bodyPr/>
                    <a:lstStyle/>
                    <a:p>
                      <a:endParaRPr kumimoji="1" lang="ja-JP" altLang="en-US"/>
                    </a:p>
                  </a:txBody>
                  <a:tcPr/>
                </a:tc>
                <a:tc>
                  <a:txBody>
                    <a:bodyPr/>
                    <a:lstStyle/>
                    <a:p>
                      <a:pPr algn="ctr" fontAlgn="ctr"/>
                      <a:r>
                        <a:rPr lang="ja-JP" altLang="en-US" sz="1050" b="0" u="none" strike="noStrike" dirty="0">
                          <a:solidFill>
                            <a:schemeClr val="tx1"/>
                          </a:solidFill>
                          <a:effectLst/>
                        </a:rPr>
                        <a:t>上記の全てを満たす</a:t>
                      </a:r>
                      <a:endParaRPr lang="ja-JP" altLang="en-US" sz="1050" b="0" i="0" u="none" strike="noStrike" dirty="0">
                        <a:solidFill>
                          <a:schemeClr val="tx1"/>
                        </a:solidFill>
                        <a:effectLst/>
                        <a:latin typeface="+mn-ea"/>
                        <a:ea typeface="+mn-ea"/>
                      </a:endParaRPr>
                    </a:p>
                  </a:txBody>
                  <a:tcPr marL="9525" marR="9525" marT="9525" marB="0" anchor="ctr"/>
                </a:tc>
                <a:tc>
                  <a:txBody>
                    <a:bodyPr/>
                    <a:lstStyle/>
                    <a:p>
                      <a:pPr algn="ctr" fontAlgn="ctr"/>
                      <a:r>
                        <a:rPr lang="ja-JP" altLang="en-US" sz="1050" b="0" u="none" strike="noStrike" dirty="0">
                          <a:solidFill>
                            <a:schemeClr val="tx1"/>
                          </a:solidFill>
                          <a:effectLst/>
                        </a:rPr>
                        <a:t>上記のうち少なくとも４つ以上を満たす</a:t>
                      </a:r>
                      <a:endParaRPr lang="ja-JP" altLang="en-US" sz="1050" b="0" i="0" u="none" strike="noStrike" dirty="0">
                        <a:solidFill>
                          <a:schemeClr val="tx1"/>
                        </a:solidFill>
                        <a:effectLst/>
                        <a:latin typeface="+mn-ea"/>
                        <a:ea typeface="+mn-ea"/>
                      </a:endParaRPr>
                    </a:p>
                  </a:txBody>
                  <a:tcPr marL="9525" marR="9525" marT="9525" marB="0" anchor="ctr"/>
                </a:tc>
                <a:tc>
                  <a:txBody>
                    <a:bodyPr/>
                    <a:lstStyle/>
                    <a:p>
                      <a:pPr algn="ctr" fontAlgn="ctr"/>
                      <a:r>
                        <a:rPr lang="ja-JP" altLang="en-US" sz="1050" b="0" u="none" strike="noStrike" dirty="0">
                          <a:solidFill>
                            <a:schemeClr val="tx1"/>
                          </a:solidFill>
                          <a:effectLst/>
                        </a:rPr>
                        <a:t>上記のうち少なくとも２つ以上を満たす</a:t>
                      </a:r>
                      <a:endParaRPr lang="ja-JP" altLang="en-US" sz="1050" b="0" i="0" u="none" strike="noStrike" dirty="0">
                        <a:solidFill>
                          <a:schemeClr val="tx1"/>
                        </a:solidFill>
                        <a:effectLst/>
                        <a:latin typeface="+mn-ea"/>
                        <a:ea typeface="+mn-ea"/>
                      </a:endParaRPr>
                    </a:p>
                  </a:txBody>
                  <a:tcPr marL="9525" marR="9525" marT="9525" marB="0" anchor="ctr"/>
                </a:tc>
                <a:extLst>
                  <a:ext uri="{0D108BD9-81ED-4DB2-BD59-A6C34878D82A}">
                    <a16:rowId xmlns:a16="http://schemas.microsoft.com/office/drawing/2014/main" val="1123011884"/>
                  </a:ext>
                </a:extLst>
              </a:tr>
              <a:tr h="177998">
                <a:tc>
                  <a:txBody>
                    <a:bodyPr/>
                    <a:lstStyle/>
                    <a:p>
                      <a:pPr algn="l" fontAlgn="ctr"/>
                      <a:r>
                        <a:rPr lang="ja-JP" altLang="en-US" sz="1050" b="1" u="none" strike="noStrike" dirty="0">
                          <a:solidFill>
                            <a:schemeClr val="tx1"/>
                          </a:solidFill>
                          <a:effectLst/>
                        </a:rPr>
                        <a:t>救急自動車等による搬送件数</a:t>
                      </a:r>
                      <a:endParaRPr lang="ja-JP" altLang="en-US" sz="1050" b="1" i="0" u="none" strike="noStrike" dirty="0">
                        <a:solidFill>
                          <a:schemeClr val="tx1"/>
                        </a:solidFill>
                        <a:effectLst/>
                        <a:latin typeface="+mn-ea"/>
                        <a:ea typeface="+mn-ea"/>
                      </a:endParaRPr>
                    </a:p>
                  </a:txBody>
                  <a:tcPr marL="9525" marR="9525" marT="9525" marB="0" anchor="ctr">
                    <a:solidFill>
                      <a:schemeClr val="accent2">
                        <a:lumMod val="20000"/>
                        <a:lumOff val="80000"/>
                      </a:schemeClr>
                    </a:solidFill>
                  </a:tcPr>
                </a:tc>
                <a:tc>
                  <a:txBody>
                    <a:bodyPr/>
                    <a:lstStyle/>
                    <a:p>
                      <a:pPr algn="ctr" fontAlgn="ctr"/>
                      <a:r>
                        <a:rPr lang="ja-JP" altLang="en-US" sz="1050" b="0" u="none" strike="noStrike" dirty="0">
                          <a:solidFill>
                            <a:schemeClr val="tx1"/>
                          </a:solidFill>
                          <a:effectLst/>
                        </a:rPr>
                        <a:t>－</a:t>
                      </a:r>
                      <a:endParaRPr lang="ja-JP" altLang="en-US" sz="1050" b="0" i="0" u="none" strike="noStrike" dirty="0">
                        <a:solidFill>
                          <a:schemeClr val="tx1"/>
                        </a:solidFill>
                        <a:effectLst/>
                        <a:latin typeface="+mn-ea"/>
                        <a:ea typeface="+mn-ea"/>
                      </a:endParaRPr>
                    </a:p>
                  </a:txBody>
                  <a:tcPr marL="9525" marR="9525" marT="9525" marB="0" anchor="ctr"/>
                </a:tc>
                <a:tc>
                  <a:txBody>
                    <a:bodyPr/>
                    <a:lstStyle/>
                    <a:p>
                      <a:pPr algn="ctr" fontAlgn="ctr"/>
                      <a:r>
                        <a:rPr lang="ja-JP" altLang="en-US" sz="1050" b="0" u="none" strike="noStrike" dirty="0">
                          <a:solidFill>
                            <a:schemeClr val="tx1"/>
                          </a:solidFill>
                          <a:effectLst/>
                        </a:rPr>
                        <a:t>年間</a:t>
                      </a:r>
                      <a:r>
                        <a:rPr lang="en-US" altLang="ja-JP" sz="1050" b="0" u="none" strike="noStrike" dirty="0">
                          <a:solidFill>
                            <a:schemeClr val="tx1"/>
                          </a:solidFill>
                          <a:effectLst/>
                        </a:rPr>
                        <a:t>2,000</a:t>
                      </a:r>
                      <a:r>
                        <a:rPr lang="ja-JP" altLang="en-US" sz="1050" b="0" u="none" strike="noStrike" dirty="0">
                          <a:solidFill>
                            <a:schemeClr val="tx1"/>
                          </a:solidFill>
                          <a:effectLst/>
                        </a:rPr>
                        <a:t>件以上</a:t>
                      </a:r>
                      <a:endParaRPr lang="ja-JP" altLang="en-US" sz="1050" b="0" i="0" u="none" strike="noStrike" dirty="0">
                        <a:solidFill>
                          <a:schemeClr val="tx1"/>
                        </a:solidFill>
                        <a:effectLst/>
                        <a:latin typeface="+mn-ea"/>
                        <a:ea typeface="+mn-ea"/>
                      </a:endParaRPr>
                    </a:p>
                  </a:txBody>
                  <a:tcPr marL="9525" marR="9525" marT="9525" marB="0" anchor="ctr"/>
                </a:tc>
                <a:tc>
                  <a:txBody>
                    <a:bodyPr/>
                    <a:lstStyle/>
                    <a:p>
                      <a:pPr algn="ctr" fontAlgn="ctr"/>
                      <a:r>
                        <a:rPr lang="ja-JP" altLang="en-US" sz="1050" b="0" u="none" strike="noStrike" dirty="0">
                          <a:solidFill>
                            <a:schemeClr val="tx1"/>
                          </a:solidFill>
                          <a:effectLst/>
                        </a:rPr>
                        <a:t>－</a:t>
                      </a:r>
                      <a:endParaRPr lang="ja-JP" altLang="en-US" sz="1050" b="0" i="0" u="none" strike="noStrike" dirty="0">
                        <a:solidFill>
                          <a:schemeClr val="tx1"/>
                        </a:solidFill>
                        <a:effectLst/>
                        <a:latin typeface="+mn-ea"/>
                        <a:ea typeface="+mn-ea"/>
                      </a:endParaRPr>
                    </a:p>
                  </a:txBody>
                  <a:tcPr marL="9525" marR="9525" marT="9525" marB="0" anchor="ctr"/>
                </a:tc>
                <a:extLst>
                  <a:ext uri="{0D108BD9-81ED-4DB2-BD59-A6C34878D82A}">
                    <a16:rowId xmlns:a16="http://schemas.microsoft.com/office/drawing/2014/main" val="10004"/>
                  </a:ext>
                </a:extLst>
              </a:tr>
              <a:tr h="234517">
                <a:tc rowSpan="2">
                  <a:txBody>
                    <a:bodyPr/>
                    <a:lstStyle/>
                    <a:p>
                      <a:pPr algn="l" fontAlgn="ctr"/>
                      <a:r>
                        <a:rPr lang="ja-JP" altLang="en-US" sz="1050" b="1" u="none" strike="noStrike" dirty="0">
                          <a:solidFill>
                            <a:schemeClr val="tx1"/>
                          </a:solidFill>
                          <a:effectLst/>
                        </a:rPr>
                        <a:t>精神科要件</a:t>
                      </a:r>
                      <a:endParaRPr lang="ja-JP" altLang="en-US" sz="1050" b="1" i="0" u="none" strike="noStrike" dirty="0">
                        <a:solidFill>
                          <a:schemeClr val="tx1"/>
                        </a:solidFill>
                        <a:effectLst/>
                        <a:latin typeface="+mn-ea"/>
                        <a:ea typeface="+mn-ea"/>
                      </a:endParaRPr>
                    </a:p>
                  </a:txBody>
                  <a:tcPr marL="9525" marR="9525" marT="9525" marB="0" anchor="ctr">
                    <a:solidFill>
                      <a:schemeClr val="accent2">
                        <a:lumMod val="20000"/>
                        <a:lumOff val="80000"/>
                      </a:schemeClr>
                    </a:solidFill>
                  </a:tcPr>
                </a:tc>
                <a:tc gridSpan="3">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kumimoji="1" lang="ja-JP" altLang="en-US" sz="1050" b="0" u="none" strike="noStrike" kern="1200" cap="none" spc="0" normalizeH="0" baseline="0" noProof="0" dirty="0">
                          <a:ln>
                            <a:noFill/>
                          </a:ln>
                          <a:solidFill>
                            <a:srgbClr val="000000"/>
                          </a:solidFill>
                          <a:effectLst/>
                          <a:uLnTx/>
                          <a:uFillTx/>
                        </a:rPr>
                        <a:t>（共通要件） 精神科につき</a:t>
                      </a:r>
                      <a:r>
                        <a:rPr kumimoji="1" lang="en-US" altLang="ja-JP" sz="1050" b="0" u="none" strike="noStrike" kern="1200" cap="none" spc="0" normalizeH="0" baseline="0" noProof="0" dirty="0">
                          <a:ln>
                            <a:noFill/>
                          </a:ln>
                          <a:solidFill>
                            <a:srgbClr val="000000"/>
                          </a:solidFill>
                          <a:effectLst/>
                          <a:uLnTx/>
                          <a:uFillTx/>
                        </a:rPr>
                        <a:t>24</a:t>
                      </a:r>
                      <a:r>
                        <a:rPr kumimoji="1" lang="ja-JP" altLang="en-US" sz="1050" b="0" u="none" strike="noStrike" kern="1200" cap="none" spc="0" normalizeH="0" baseline="0" noProof="0" dirty="0">
                          <a:ln>
                            <a:noFill/>
                          </a:ln>
                          <a:solidFill>
                            <a:srgbClr val="000000"/>
                          </a:solidFill>
                          <a:effectLst/>
                          <a:uLnTx/>
                          <a:uFillTx/>
                        </a:rPr>
                        <a:t>時間対応できる体制があること</a:t>
                      </a:r>
                      <a:endParaRPr kumimoji="1" lang="ja-JP" altLang="en-US" sz="1050" b="0" i="0" u="none" strike="noStrike" kern="1200" cap="none" spc="0" normalizeH="0" baseline="0" noProof="0" dirty="0">
                        <a:ln>
                          <a:noFill/>
                        </a:ln>
                        <a:solidFill>
                          <a:srgbClr val="000000"/>
                        </a:solidFill>
                        <a:effectLst/>
                        <a:uLnTx/>
                        <a:uFillTx/>
                        <a:latin typeface="+mn-ea"/>
                      </a:endParaRPr>
                    </a:p>
                  </a:txBody>
                  <a:tcPr marL="9525" marR="9525" marT="9525" marB="0" anchor="ctr"/>
                </a:tc>
                <a:tc hMerge="1">
                  <a:txBody>
                    <a:bodyPr/>
                    <a:lstStyle/>
                    <a:p>
                      <a:pPr algn="l" fontAlgn="ctr"/>
                      <a:endParaRPr lang="ja-JP" altLang="en-US" sz="1000" b="0" i="0" u="sng"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solidFill>
                      <a:schemeClr val="accent2">
                        <a:lumMod val="20000"/>
                        <a:lumOff val="80000"/>
                      </a:schemeClr>
                    </a:solidFill>
                  </a:tcPr>
                </a:tc>
                <a:tc hMerge="1">
                  <a:txBody>
                    <a:bodyPr/>
                    <a:lstStyle/>
                    <a:p>
                      <a:pPr algn="l" fontAlgn="ctr"/>
                      <a:endParaRPr lang="ja-JP" altLang="en-US" sz="1000" u="sng" strike="noStrike" dirty="0">
                        <a:effectLst/>
                      </a:endParaRPr>
                    </a:p>
                  </a:txBody>
                  <a:tcPr marL="9525" marR="9525" marT="9525" marB="0" anchor="ctr">
                    <a:solidFill>
                      <a:schemeClr val="accent2">
                        <a:lumMod val="20000"/>
                        <a:lumOff val="80000"/>
                      </a:schemeClr>
                    </a:solidFill>
                  </a:tcPr>
                </a:tc>
                <a:extLst>
                  <a:ext uri="{0D108BD9-81ED-4DB2-BD59-A6C34878D82A}">
                    <a16:rowId xmlns:a16="http://schemas.microsoft.com/office/drawing/2014/main" val="10005"/>
                  </a:ext>
                </a:extLst>
              </a:tr>
              <a:tr h="1076687">
                <a:tc vMerge="1">
                  <a:txBody>
                    <a:bodyPr/>
                    <a:lstStyle/>
                    <a:p>
                      <a:pPr algn="l" fontAlgn="ctr"/>
                      <a:endPar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solidFill>
                      <a:schemeClr val="accent2">
                        <a:lumMod val="20000"/>
                        <a:lumOff val="80000"/>
                      </a:schemeClr>
                    </a:solidFill>
                  </a:tcPr>
                </a:tc>
                <a:tc>
                  <a:txBody>
                    <a:bodyPr/>
                    <a:lstStyle/>
                    <a:p>
                      <a:pPr algn="ctr" rtl="0" fontAlgn="ctr"/>
                      <a:r>
                        <a:rPr lang="ja-JP" altLang="en-US" sz="1050" b="0" u="none" strike="noStrike" dirty="0">
                          <a:solidFill>
                            <a:schemeClr val="tx1"/>
                          </a:solidFill>
                          <a:effectLst/>
                        </a:rPr>
                        <a:t>精神患者の入院受入体制</a:t>
                      </a:r>
                      <a:endParaRPr lang="en-US" altLang="ja-JP" sz="1050" b="0" u="none" strike="noStrike" dirty="0">
                        <a:solidFill>
                          <a:schemeClr val="tx1"/>
                        </a:solidFill>
                        <a:effectLst/>
                      </a:endParaRPr>
                    </a:p>
                    <a:p>
                      <a:pPr algn="ctr" rtl="0" fontAlgn="ctr"/>
                      <a:r>
                        <a:rPr lang="ja-JP" altLang="en-US" sz="1050" b="0" u="none" strike="noStrike" dirty="0">
                          <a:solidFill>
                            <a:schemeClr val="tx1"/>
                          </a:solidFill>
                          <a:effectLst/>
                        </a:rPr>
                        <a:t>がある</a:t>
                      </a:r>
                      <a:endParaRPr lang="ja-JP" altLang="en-US" sz="1050" b="0" i="0" u="none" strike="noStrike" dirty="0">
                        <a:solidFill>
                          <a:schemeClr val="tx1"/>
                        </a:solidFill>
                        <a:effectLst/>
                        <a:latin typeface="+mn-ea"/>
                        <a:ea typeface="+mn-ea"/>
                      </a:endParaRPr>
                    </a:p>
                  </a:txBody>
                  <a:tcPr marL="9525" marR="9525" marT="9525" marB="0" anchor="ctr"/>
                </a:tc>
                <a:tc>
                  <a:txBody>
                    <a:bodyPr/>
                    <a:lstStyle/>
                    <a:p>
                      <a:pPr marL="180975" indent="-180975" algn="l" fontAlgn="ctr"/>
                      <a:r>
                        <a:rPr lang="ja-JP" altLang="en-US" sz="1050" b="0" u="none" strike="noStrike" dirty="0">
                          <a:solidFill>
                            <a:schemeClr val="tx1"/>
                          </a:solidFill>
                          <a:effectLst/>
                        </a:rPr>
                        <a:t>以下の</a:t>
                      </a:r>
                      <a:r>
                        <a:rPr lang="ja-JP" altLang="en-US" sz="1050" b="0" u="sng" strike="noStrike" dirty="0">
                          <a:solidFill>
                            <a:schemeClr val="tx1"/>
                          </a:solidFill>
                          <a:effectLst/>
                        </a:rPr>
                        <a:t>いずれも</a:t>
                      </a:r>
                      <a:r>
                        <a:rPr lang="ja-JP" altLang="en-US" sz="1050" b="0" u="none" strike="noStrike" dirty="0">
                          <a:solidFill>
                            <a:schemeClr val="tx1"/>
                          </a:solidFill>
                          <a:effectLst/>
                        </a:rPr>
                        <a:t>満たす</a:t>
                      </a:r>
                      <a:endParaRPr lang="en-US" altLang="ja-JP" sz="1050" b="0" u="none" strike="noStrike" dirty="0">
                        <a:solidFill>
                          <a:schemeClr val="tx1"/>
                        </a:solidFill>
                        <a:effectLst/>
                      </a:endParaRPr>
                    </a:p>
                    <a:p>
                      <a:pPr marL="180975" indent="-180975" algn="l" fontAlgn="ctr"/>
                      <a:r>
                        <a:rPr lang="ja-JP" altLang="en-US" sz="1050" b="0" u="none" strike="noStrike" dirty="0">
                          <a:solidFill>
                            <a:schemeClr val="tx1"/>
                          </a:solidFill>
                          <a:effectLst/>
                        </a:rPr>
                        <a:t>イ　精神科リエゾンチーム加算又は認知症ケア加算１の届出</a:t>
                      </a:r>
                      <a:endParaRPr lang="en-US" altLang="ja-JP" sz="1050" b="0" u="none" strike="noStrike" dirty="0">
                        <a:solidFill>
                          <a:schemeClr val="tx1"/>
                        </a:solidFill>
                        <a:effectLst/>
                      </a:endParaRPr>
                    </a:p>
                    <a:p>
                      <a:pPr marL="180975" indent="-180975" algn="l" fontAlgn="ctr"/>
                      <a:r>
                        <a:rPr lang="ja-JP" altLang="en-US" sz="1050" b="0" u="none" strike="noStrike" dirty="0">
                          <a:solidFill>
                            <a:schemeClr val="tx1"/>
                          </a:solidFill>
                          <a:effectLst/>
                        </a:rPr>
                        <a:t>ロ　精神疾患診療体制加算２又は救急搬送患者の入院３日以内の入院精神療法若しくは救命救急入院料の注２の加算の算定件数が年間</a:t>
                      </a:r>
                      <a:r>
                        <a:rPr lang="en-US" altLang="ja-JP" sz="1050" b="0" u="none" strike="noStrike" dirty="0">
                          <a:solidFill>
                            <a:schemeClr val="tx1"/>
                          </a:solidFill>
                          <a:effectLst/>
                        </a:rPr>
                        <a:t>20</a:t>
                      </a:r>
                      <a:r>
                        <a:rPr lang="ja-JP" altLang="en-US" sz="1050" b="0" u="none" strike="noStrike" dirty="0">
                          <a:solidFill>
                            <a:schemeClr val="tx1"/>
                          </a:solidFill>
                          <a:effectLst/>
                        </a:rPr>
                        <a:t>件以上</a:t>
                      </a:r>
                      <a:endParaRPr lang="ja-JP" altLang="en-US" sz="1050" b="0" i="0" u="none" strike="noStrike" dirty="0">
                        <a:solidFill>
                          <a:schemeClr val="tx1"/>
                        </a:solidFill>
                        <a:effectLst/>
                        <a:latin typeface="+mn-ea"/>
                        <a:ea typeface="+mn-ea"/>
                      </a:endParaRPr>
                    </a:p>
                  </a:txBody>
                  <a:tcPr marL="9525" marR="9525" marT="9525" marB="0" anchor="ctr"/>
                </a:tc>
                <a:tc>
                  <a:txBody>
                    <a:bodyPr/>
                    <a:lstStyle/>
                    <a:p>
                      <a:pPr marL="180975" indent="-180975" algn="l" fontAlgn="ctr"/>
                      <a:r>
                        <a:rPr lang="ja-JP" altLang="en-US" sz="1050" b="0" u="none" strike="noStrike" dirty="0">
                          <a:solidFill>
                            <a:schemeClr val="tx1"/>
                          </a:solidFill>
                          <a:effectLst/>
                        </a:rPr>
                        <a:t>以下の</a:t>
                      </a:r>
                      <a:r>
                        <a:rPr lang="ja-JP" altLang="en-US" sz="1050" b="0" u="sng" strike="noStrike" dirty="0">
                          <a:solidFill>
                            <a:schemeClr val="tx1"/>
                          </a:solidFill>
                          <a:effectLst/>
                        </a:rPr>
                        <a:t>いずれかを</a:t>
                      </a:r>
                      <a:r>
                        <a:rPr lang="ja-JP" altLang="en-US" sz="1050" b="0" u="none" strike="noStrike" dirty="0">
                          <a:solidFill>
                            <a:schemeClr val="tx1"/>
                          </a:solidFill>
                          <a:effectLst/>
                        </a:rPr>
                        <a:t>満たす</a:t>
                      </a:r>
                      <a:endParaRPr lang="en-US" altLang="ja-JP" sz="1050" b="0" u="none" strike="noStrike" dirty="0">
                        <a:solidFill>
                          <a:schemeClr val="tx1"/>
                        </a:solidFill>
                        <a:effectLst/>
                      </a:endParaRPr>
                    </a:p>
                    <a:p>
                      <a:pPr marL="180975" indent="-180975" algn="l" fontAlgn="ctr"/>
                      <a:r>
                        <a:rPr lang="ja-JP" altLang="en-US" sz="1050" b="0" u="none" strike="noStrike" dirty="0">
                          <a:solidFill>
                            <a:schemeClr val="tx1"/>
                          </a:solidFill>
                          <a:effectLst/>
                        </a:rPr>
                        <a:t>イ　精神科リエゾンチーム加算又は認知症ケア加算１の届出</a:t>
                      </a:r>
                      <a:endParaRPr lang="en-US" altLang="ja-JP" sz="1050" b="0" u="none" strike="noStrike" dirty="0">
                        <a:solidFill>
                          <a:schemeClr val="tx1"/>
                        </a:solidFill>
                        <a:effectLst/>
                      </a:endParaRPr>
                    </a:p>
                    <a:p>
                      <a:pPr marL="180975" indent="-180975" algn="l" fontAlgn="ctr"/>
                      <a:r>
                        <a:rPr lang="ja-JP" altLang="en-US" sz="1050" b="0" u="none" strike="noStrike" dirty="0">
                          <a:solidFill>
                            <a:schemeClr val="tx1"/>
                          </a:solidFill>
                          <a:effectLst/>
                        </a:rPr>
                        <a:t>ロ　精神疾患診療体制加算２又は救急搬送患者の入院３日以内の入院精神療法若しくは救命救急入院料の注２の加算の算定件数が年間</a:t>
                      </a:r>
                      <a:r>
                        <a:rPr lang="en-US" altLang="ja-JP" sz="1050" b="0" u="none" strike="noStrike" dirty="0">
                          <a:solidFill>
                            <a:schemeClr val="tx1"/>
                          </a:solidFill>
                          <a:effectLst/>
                        </a:rPr>
                        <a:t>20</a:t>
                      </a:r>
                      <a:r>
                        <a:rPr lang="ja-JP" altLang="en-US" sz="1050" b="0" u="none" strike="noStrike" dirty="0">
                          <a:solidFill>
                            <a:schemeClr val="tx1"/>
                          </a:solidFill>
                          <a:effectLst/>
                        </a:rPr>
                        <a:t>件以上</a:t>
                      </a:r>
                      <a:endParaRPr lang="ja-JP" altLang="en-US" sz="1050" b="0" i="0" u="none" strike="noStrike" dirty="0">
                        <a:solidFill>
                          <a:schemeClr val="tx1"/>
                        </a:solidFill>
                        <a:effectLst/>
                        <a:latin typeface="+mn-ea"/>
                        <a:ea typeface="+mn-ea"/>
                      </a:endParaRPr>
                    </a:p>
                  </a:txBody>
                  <a:tcPr marL="9525" marR="9525" marT="9525" marB="0" anchor="ctr"/>
                </a:tc>
                <a:extLst>
                  <a:ext uri="{0D108BD9-81ED-4DB2-BD59-A6C34878D82A}">
                    <a16:rowId xmlns:a16="http://schemas.microsoft.com/office/drawing/2014/main" val="10006"/>
                  </a:ext>
                </a:extLst>
              </a:tr>
              <a:tr h="326866">
                <a:tc>
                  <a:txBody>
                    <a:bodyPr/>
                    <a:lstStyle/>
                    <a:p>
                      <a:pPr algn="l" fontAlgn="ctr"/>
                      <a:r>
                        <a:rPr lang="ja-JP" altLang="en-US" sz="1050" b="1" u="none" strike="noStrike" dirty="0">
                          <a:solidFill>
                            <a:schemeClr val="tx1"/>
                          </a:solidFill>
                          <a:effectLst/>
                        </a:rPr>
                        <a:t>日本医療機能評価機構等が行う</a:t>
                      </a:r>
                      <a:endParaRPr lang="en-US" altLang="ja-JP" sz="1050" b="1" u="none" strike="noStrike" dirty="0">
                        <a:solidFill>
                          <a:schemeClr val="tx1"/>
                        </a:solidFill>
                        <a:effectLst/>
                      </a:endParaRPr>
                    </a:p>
                    <a:p>
                      <a:pPr algn="l" fontAlgn="ctr"/>
                      <a:r>
                        <a:rPr lang="ja-JP" altLang="en-US" sz="1050" b="1" u="none" strike="noStrike" dirty="0">
                          <a:solidFill>
                            <a:schemeClr val="tx1"/>
                          </a:solidFill>
                          <a:effectLst/>
                        </a:rPr>
                        <a:t>医療機能評価</a:t>
                      </a:r>
                      <a:endParaRPr lang="ja-JP" altLang="en-US" sz="1050" b="1" i="0" u="none" strike="noStrike" dirty="0">
                        <a:solidFill>
                          <a:schemeClr val="tx1"/>
                        </a:solidFill>
                        <a:effectLst/>
                        <a:latin typeface="+mn-ea"/>
                        <a:ea typeface="+mn-ea"/>
                      </a:endParaRPr>
                    </a:p>
                  </a:txBody>
                  <a:tcPr marL="9525" marR="9525" marT="9525" marB="0" anchor="ctr">
                    <a:solidFill>
                      <a:schemeClr val="accent2">
                        <a:lumMod val="20000"/>
                        <a:lumOff val="80000"/>
                      </a:schemeClr>
                    </a:solidFill>
                  </a:tcPr>
                </a:tc>
                <a:tc>
                  <a:txBody>
                    <a:bodyPr/>
                    <a:lstStyle/>
                    <a:p>
                      <a:pPr algn="ctr" fontAlgn="ctr"/>
                      <a:r>
                        <a:rPr lang="ja-JP" altLang="en-US" sz="1050" b="0" u="none" strike="noStrike" dirty="0">
                          <a:solidFill>
                            <a:schemeClr val="tx1"/>
                          </a:solidFill>
                          <a:effectLst/>
                        </a:rPr>
                        <a:t>〇</a:t>
                      </a:r>
                      <a:endParaRPr lang="ja-JP" altLang="en-US" sz="1050" b="0" i="0" u="none" strike="noStrike" dirty="0">
                        <a:solidFill>
                          <a:schemeClr val="tx1"/>
                        </a:solidFill>
                        <a:effectLst/>
                        <a:latin typeface="+mn-ea"/>
                        <a:ea typeface="+mn-ea"/>
                      </a:endParaRPr>
                    </a:p>
                  </a:txBody>
                  <a:tcPr marL="9525" marR="9525" marT="9525" marB="0" anchor="ctr"/>
                </a:tc>
                <a:tc>
                  <a:txBody>
                    <a:bodyPr/>
                    <a:lstStyle/>
                    <a:p>
                      <a:pPr algn="ctr" fontAlgn="ctr"/>
                      <a:r>
                        <a:rPr lang="ja-JP" altLang="en-US" sz="1050" b="0" u="none" strike="noStrike" dirty="0">
                          <a:solidFill>
                            <a:schemeClr val="tx1"/>
                          </a:solidFill>
                          <a:effectLst/>
                        </a:rPr>
                        <a:t>〇</a:t>
                      </a:r>
                      <a:endParaRPr lang="ja-JP" altLang="en-US" sz="1050" b="0" i="0" u="none" strike="noStrike" dirty="0">
                        <a:solidFill>
                          <a:schemeClr val="tx1"/>
                        </a:solidFill>
                        <a:effectLst/>
                        <a:latin typeface="+mn-ea"/>
                        <a:ea typeface="+mn-ea"/>
                      </a:endParaRPr>
                    </a:p>
                  </a:txBody>
                  <a:tcPr marL="9525" marR="9525" marT="9525" marB="0" anchor="ctr"/>
                </a:tc>
                <a:tc>
                  <a:txBody>
                    <a:bodyPr/>
                    <a:lstStyle/>
                    <a:p>
                      <a:pPr algn="ctr" fontAlgn="ctr"/>
                      <a:r>
                        <a:rPr lang="ja-JP" altLang="en-US" sz="1050" b="0" u="none" strike="noStrike" dirty="0">
                          <a:solidFill>
                            <a:schemeClr val="tx1"/>
                          </a:solidFill>
                          <a:effectLst/>
                        </a:rPr>
                        <a:t>－</a:t>
                      </a:r>
                      <a:endParaRPr lang="ja-JP" altLang="en-US" sz="1050" b="0" i="0" u="none" strike="noStrike" dirty="0">
                        <a:solidFill>
                          <a:schemeClr val="tx1"/>
                        </a:solidFill>
                        <a:effectLst/>
                        <a:latin typeface="+mn-ea"/>
                        <a:ea typeface="+mn-ea"/>
                      </a:endParaRPr>
                    </a:p>
                  </a:txBody>
                  <a:tcPr marL="9525" marR="9525" marT="9525" marB="0" anchor="ctr"/>
                </a:tc>
                <a:extLst>
                  <a:ext uri="{0D108BD9-81ED-4DB2-BD59-A6C34878D82A}">
                    <a16:rowId xmlns:a16="http://schemas.microsoft.com/office/drawing/2014/main" val="10007"/>
                  </a:ext>
                </a:extLst>
              </a:tr>
              <a:tr h="271662">
                <a:tc>
                  <a:txBody>
                    <a:bodyPr/>
                    <a:lstStyle/>
                    <a:p>
                      <a:pPr algn="l" fontAlgn="ctr"/>
                      <a:r>
                        <a:rPr lang="ja-JP" altLang="en-US" sz="1050" b="1" u="none" strike="noStrike" dirty="0">
                          <a:solidFill>
                            <a:schemeClr val="tx1"/>
                          </a:solidFill>
                          <a:effectLst/>
                        </a:rPr>
                        <a:t>救急医療体制</a:t>
                      </a:r>
                      <a:endParaRPr lang="ja-JP" altLang="en-US" sz="1050" b="1" i="0" u="none" strike="noStrike" dirty="0">
                        <a:solidFill>
                          <a:schemeClr val="tx1"/>
                        </a:solidFill>
                        <a:effectLst/>
                        <a:latin typeface="+mn-ea"/>
                        <a:ea typeface="+mn-ea"/>
                      </a:endParaRPr>
                    </a:p>
                  </a:txBody>
                  <a:tcPr marL="9525" marR="9525" marT="9525" marB="0" anchor="ctr">
                    <a:solidFill>
                      <a:schemeClr val="accent2">
                        <a:lumMod val="20000"/>
                        <a:lumOff val="80000"/>
                      </a:schemeClr>
                    </a:solidFill>
                  </a:tcPr>
                </a:tc>
                <a:tc>
                  <a:txBody>
                    <a:bodyPr/>
                    <a:lstStyle/>
                    <a:p>
                      <a:pPr algn="ctr" fontAlgn="ctr"/>
                      <a:r>
                        <a:rPr lang="ja-JP" altLang="en-US" sz="1050" b="0" u="none" strike="noStrike" dirty="0">
                          <a:solidFill>
                            <a:schemeClr val="tx1"/>
                          </a:solidFill>
                          <a:effectLst/>
                        </a:rPr>
                        <a:t>救命救急センター又は</a:t>
                      </a:r>
                      <a:endParaRPr lang="en-US" altLang="ja-JP" sz="1050" b="0" u="none" strike="noStrike" dirty="0">
                        <a:solidFill>
                          <a:schemeClr val="tx1"/>
                        </a:solidFill>
                        <a:effectLst/>
                      </a:endParaRPr>
                    </a:p>
                    <a:p>
                      <a:pPr algn="ctr" fontAlgn="ctr"/>
                      <a:r>
                        <a:rPr lang="ja-JP" altLang="en-US" sz="1050" b="0" u="none" strike="noStrike" dirty="0">
                          <a:solidFill>
                            <a:schemeClr val="tx1"/>
                          </a:solidFill>
                          <a:effectLst/>
                        </a:rPr>
                        <a:t>高度救命救急センターの設置</a:t>
                      </a:r>
                      <a:endParaRPr lang="ja-JP" altLang="en-US" sz="1050" b="0" u="none" strike="noStrike" dirty="0">
                        <a:solidFill>
                          <a:schemeClr val="tx1"/>
                        </a:solidFill>
                        <a:effectLst/>
                        <a:latin typeface="+mn-ea"/>
                        <a:ea typeface="+mn-ea"/>
                      </a:endParaRPr>
                    </a:p>
                  </a:txBody>
                  <a:tcPr marL="9525" marR="9525" marT="9525" marB="0" anchor="ctr"/>
                </a:tc>
                <a:tc>
                  <a:txBody>
                    <a:bodyPr/>
                    <a:lstStyle/>
                    <a:p>
                      <a:pPr algn="ctr" fontAlgn="ctr"/>
                      <a:r>
                        <a:rPr lang="ja-JP" altLang="en-US" sz="1050" b="0" u="none" strike="noStrike" dirty="0">
                          <a:solidFill>
                            <a:schemeClr val="tx1"/>
                          </a:solidFill>
                          <a:effectLst/>
                        </a:rPr>
                        <a:t>２次救急医療機関又は</a:t>
                      </a:r>
                    </a:p>
                    <a:p>
                      <a:pPr algn="ctr" fontAlgn="ctr"/>
                      <a:r>
                        <a:rPr lang="ja-JP" altLang="en-US" sz="1050" b="0" u="none" strike="noStrike" dirty="0">
                          <a:solidFill>
                            <a:schemeClr val="tx1"/>
                          </a:solidFill>
                          <a:effectLst/>
                        </a:rPr>
                        <a:t>救命救急センター等の設置</a:t>
                      </a:r>
                      <a:endParaRPr lang="ja-JP" altLang="en-US" sz="1050" b="0" u="none" strike="noStrike" dirty="0">
                        <a:solidFill>
                          <a:schemeClr val="tx1"/>
                        </a:solidFill>
                        <a:effectLst/>
                        <a:latin typeface="+mn-ea"/>
                        <a:ea typeface="+mn-ea"/>
                      </a:endParaRPr>
                    </a:p>
                  </a:txBody>
                  <a:tcPr marL="9525" marR="9525" marT="9525" marB="0" anchor="ctr"/>
                </a:tc>
                <a:tc>
                  <a:txBody>
                    <a:bodyPr/>
                    <a:lstStyle/>
                    <a:p>
                      <a:pPr algn="ctr" fontAlgn="ctr"/>
                      <a:r>
                        <a:rPr lang="ja-JP" altLang="en-US" sz="1050" b="0" u="none" strike="noStrike" dirty="0">
                          <a:solidFill>
                            <a:schemeClr val="tx1"/>
                          </a:solidFill>
                          <a:effectLst/>
                        </a:rPr>
                        <a:t>２次救急医療機関又は</a:t>
                      </a:r>
                    </a:p>
                    <a:p>
                      <a:pPr algn="ctr" fontAlgn="ctr"/>
                      <a:r>
                        <a:rPr lang="ja-JP" altLang="en-US" sz="1050" b="0" u="none" strike="noStrike" dirty="0">
                          <a:solidFill>
                            <a:schemeClr val="tx1"/>
                          </a:solidFill>
                          <a:effectLst/>
                        </a:rPr>
                        <a:t>救命救急センター等の設置</a:t>
                      </a:r>
                      <a:endParaRPr lang="ja-JP" altLang="en-US" sz="1050" b="0" u="none" strike="noStrike" dirty="0">
                        <a:solidFill>
                          <a:schemeClr val="tx1"/>
                        </a:solidFill>
                        <a:effectLst/>
                        <a:latin typeface="+mn-ea"/>
                        <a:ea typeface="+mn-ea"/>
                      </a:endParaRPr>
                    </a:p>
                  </a:txBody>
                  <a:tcPr marL="9525" marR="9525" marT="9525" marB="0" anchor="ctr"/>
                </a:tc>
                <a:extLst>
                  <a:ext uri="{0D108BD9-81ED-4DB2-BD59-A6C34878D82A}">
                    <a16:rowId xmlns:a16="http://schemas.microsoft.com/office/drawing/2014/main" val="10008"/>
                  </a:ext>
                </a:extLst>
              </a:tr>
              <a:tr h="507199">
                <a:tc>
                  <a:txBody>
                    <a:bodyPr/>
                    <a:lstStyle/>
                    <a:p>
                      <a:pPr algn="l" fontAlgn="ctr"/>
                      <a:r>
                        <a:rPr lang="ja-JP" altLang="en-US" sz="1050" b="1" u="none" strike="noStrike" dirty="0">
                          <a:solidFill>
                            <a:schemeClr val="tx1"/>
                          </a:solidFill>
                          <a:effectLst/>
                        </a:rPr>
                        <a:t> 一般病棟用重症度、医療・看護必要度の該当患者割合</a:t>
                      </a:r>
                      <a:endParaRPr lang="en-US" altLang="ja-JP" sz="1050" b="1" u="none" strike="noStrike" dirty="0">
                        <a:solidFill>
                          <a:schemeClr val="tx1"/>
                        </a:solidFill>
                        <a:effectLst/>
                      </a:endParaRPr>
                    </a:p>
                    <a:p>
                      <a:pPr algn="l" fontAlgn="ctr"/>
                      <a:r>
                        <a:rPr lang="ja-JP" altLang="en-US" sz="1050" b="1" u="none" strike="noStrike" dirty="0">
                          <a:solidFill>
                            <a:schemeClr val="tx1"/>
                          </a:solidFill>
                          <a:effectLst/>
                        </a:rPr>
                        <a:t>（Ａ２点以上又はＣ１点以上）</a:t>
                      </a:r>
                      <a:endParaRPr lang="ja-JP" altLang="en-US" sz="1050" b="1" i="0" u="none" strike="noStrike" dirty="0">
                        <a:solidFill>
                          <a:schemeClr val="tx1"/>
                        </a:solidFill>
                        <a:effectLst/>
                        <a:latin typeface="+mn-ea"/>
                        <a:ea typeface="+mn-ea"/>
                      </a:endParaRPr>
                    </a:p>
                  </a:txBody>
                  <a:tcPr marL="9525" marR="9525" marT="9525" marB="0" anchor="ctr">
                    <a:solidFill>
                      <a:schemeClr val="accent2">
                        <a:lumMod val="20000"/>
                        <a:lumOff val="80000"/>
                      </a:schemeClr>
                    </a:solidFill>
                  </a:tcPr>
                </a:tc>
                <a:tc gridSpan="2">
                  <a:txBody>
                    <a:bodyPr/>
                    <a:lstStyle/>
                    <a:p>
                      <a:pPr algn="ctr" fontAlgn="ctr"/>
                      <a:r>
                        <a:rPr lang="ja-JP" altLang="en-US" sz="1050" b="0" u="none" strike="noStrike" dirty="0">
                          <a:solidFill>
                            <a:schemeClr val="tx1"/>
                          </a:solidFill>
                          <a:effectLst/>
                        </a:rPr>
                        <a:t>必要度</a:t>
                      </a:r>
                      <a:r>
                        <a:rPr lang="en-US" altLang="ja-JP" sz="1050" b="0" u="none" strike="noStrike" dirty="0">
                          <a:solidFill>
                            <a:schemeClr val="tx1"/>
                          </a:solidFill>
                          <a:effectLst/>
                        </a:rPr>
                        <a:t>Ⅰ</a:t>
                      </a:r>
                      <a:r>
                        <a:rPr lang="ja-JP" altLang="en-US" sz="1050" b="0" u="none" strike="noStrike" dirty="0">
                          <a:solidFill>
                            <a:schemeClr val="tx1"/>
                          </a:solidFill>
                          <a:effectLst/>
                        </a:rPr>
                        <a:t>：</a:t>
                      </a:r>
                      <a:r>
                        <a:rPr lang="ja-JP" altLang="en-US" sz="1050" b="1" u="sng" strike="noStrike" dirty="0">
                          <a:solidFill>
                            <a:srgbClr val="0070C0"/>
                          </a:solidFill>
                          <a:effectLst/>
                        </a:rPr>
                        <a:t>３割３分以上</a:t>
                      </a:r>
                    </a:p>
                    <a:p>
                      <a:pPr algn="ctr" fontAlgn="ctr"/>
                      <a:r>
                        <a:rPr lang="ja-JP" altLang="en-US" sz="1050" b="0" u="none" strike="noStrike" dirty="0">
                          <a:solidFill>
                            <a:schemeClr val="tx1"/>
                          </a:solidFill>
                          <a:effectLst/>
                        </a:rPr>
                        <a:t>必要度</a:t>
                      </a:r>
                      <a:r>
                        <a:rPr lang="en-US" altLang="ja-JP" sz="1050" b="0" u="none" strike="noStrike" dirty="0">
                          <a:solidFill>
                            <a:schemeClr val="tx1"/>
                          </a:solidFill>
                          <a:effectLst/>
                        </a:rPr>
                        <a:t>Ⅱ</a:t>
                      </a:r>
                      <a:r>
                        <a:rPr lang="ja-JP" altLang="en-US" sz="1050" b="0" u="none" strike="noStrike" dirty="0">
                          <a:solidFill>
                            <a:schemeClr val="tx1"/>
                          </a:solidFill>
                          <a:effectLst/>
                        </a:rPr>
                        <a:t>：</a:t>
                      </a:r>
                      <a:r>
                        <a:rPr lang="ja-JP" altLang="en-US" sz="1050" b="1" u="sng" strike="noStrike" dirty="0">
                          <a:solidFill>
                            <a:srgbClr val="0070C0"/>
                          </a:solidFill>
                          <a:effectLst/>
                        </a:rPr>
                        <a:t>３割以上</a:t>
                      </a:r>
                      <a:endParaRPr lang="ja-JP" altLang="en-US" sz="1050" b="1" i="0" u="sng" strike="noStrike" dirty="0">
                        <a:solidFill>
                          <a:srgbClr val="0070C0"/>
                        </a:solidFill>
                        <a:effectLst/>
                        <a:latin typeface="+mn-ea"/>
                        <a:ea typeface="+mn-ea"/>
                      </a:endParaRPr>
                    </a:p>
                  </a:txBody>
                  <a:tcPr marL="9525" marR="9525" marT="9525" marB="0" anchor="ctr"/>
                </a:tc>
                <a:tc hMerge="1">
                  <a:txBody>
                    <a:bodyPr/>
                    <a:lstStyle/>
                    <a:p>
                      <a:pPr algn="ctr" fontAlgn="ctr"/>
                      <a:endParaRPr lang="ja-JP"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solidFill>
                      <a:schemeClr val="accent2">
                        <a:lumMod val="20000"/>
                        <a:lumOff val="80000"/>
                      </a:schemeClr>
                    </a:solidFill>
                  </a:tcPr>
                </a:tc>
                <a:tc>
                  <a:txBody>
                    <a:bodyPr/>
                    <a:lstStyle/>
                    <a:p>
                      <a:pPr algn="ctr" fontAlgn="ctr"/>
                      <a:r>
                        <a:rPr lang="ja-JP" altLang="en-US" sz="1050" b="0" u="none" strike="noStrike" dirty="0">
                          <a:solidFill>
                            <a:schemeClr val="tx1"/>
                          </a:solidFill>
                          <a:effectLst/>
                        </a:rPr>
                        <a:t>必要度</a:t>
                      </a:r>
                      <a:r>
                        <a:rPr lang="en-US" altLang="ja-JP" sz="1050" b="0" u="none" strike="noStrike" dirty="0">
                          <a:solidFill>
                            <a:schemeClr val="tx1"/>
                          </a:solidFill>
                          <a:effectLst/>
                        </a:rPr>
                        <a:t>Ⅰ</a:t>
                      </a:r>
                      <a:r>
                        <a:rPr lang="ja-JP" altLang="en-US" sz="1050" b="0" u="none" strike="noStrike" dirty="0">
                          <a:solidFill>
                            <a:schemeClr val="tx1"/>
                          </a:solidFill>
                          <a:effectLst/>
                        </a:rPr>
                        <a:t>：</a:t>
                      </a:r>
                      <a:r>
                        <a:rPr lang="ja-JP" altLang="en-US" sz="1050" b="1" u="sng" strike="noStrike" dirty="0">
                          <a:solidFill>
                            <a:srgbClr val="0070C0"/>
                          </a:solidFill>
                          <a:effectLst/>
                        </a:rPr>
                        <a:t>３割以上</a:t>
                      </a:r>
                    </a:p>
                    <a:p>
                      <a:pPr algn="ctr" fontAlgn="ctr"/>
                      <a:r>
                        <a:rPr lang="ja-JP" altLang="en-US" sz="1050" b="0" u="none" strike="noStrike" dirty="0">
                          <a:solidFill>
                            <a:schemeClr val="tx1"/>
                          </a:solidFill>
                          <a:effectLst/>
                        </a:rPr>
                        <a:t>必要度</a:t>
                      </a:r>
                      <a:r>
                        <a:rPr lang="en-US" altLang="ja-JP" sz="1050" b="0" u="none" strike="noStrike" dirty="0">
                          <a:solidFill>
                            <a:schemeClr val="tx1"/>
                          </a:solidFill>
                          <a:effectLst/>
                        </a:rPr>
                        <a:t>Ⅱ</a:t>
                      </a:r>
                      <a:r>
                        <a:rPr lang="ja-JP" altLang="en-US" sz="1050" b="0" u="none" strike="noStrike" dirty="0">
                          <a:solidFill>
                            <a:schemeClr val="tx1"/>
                          </a:solidFill>
                          <a:effectLst/>
                        </a:rPr>
                        <a:t>：</a:t>
                      </a:r>
                      <a:r>
                        <a:rPr lang="ja-JP" altLang="en-US" sz="1050" b="1" u="sng" strike="noStrike" dirty="0">
                          <a:solidFill>
                            <a:srgbClr val="0070C0"/>
                          </a:solidFill>
                          <a:effectLst/>
                        </a:rPr>
                        <a:t>２割７分以上</a:t>
                      </a:r>
                      <a:endParaRPr lang="ja-JP" altLang="en-US" sz="1050" b="1" i="0" u="sng" strike="noStrike" dirty="0">
                        <a:solidFill>
                          <a:srgbClr val="0070C0"/>
                        </a:solidFill>
                        <a:effectLst/>
                        <a:latin typeface="+mn-ea"/>
                        <a:ea typeface="+mn-ea"/>
                      </a:endParaRPr>
                    </a:p>
                  </a:txBody>
                  <a:tcPr marL="9525" marR="9525" marT="9525" marB="0" anchor="ctr"/>
                </a:tc>
                <a:extLst>
                  <a:ext uri="{0D108BD9-81ED-4DB2-BD59-A6C34878D82A}">
                    <a16:rowId xmlns:a16="http://schemas.microsoft.com/office/drawing/2014/main" val="10009"/>
                  </a:ext>
                </a:extLst>
              </a:tr>
            </a:tbl>
          </a:graphicData>
        </a:graphic>
      </p:graphicFrame>
      <p:sp>
        <p:nvSpPr>
          <p:cNvPr id="6" name="角丸四角形 5"/>
          <p:cNvSpPr/>
          <p:nvPr/>
        </p:nvSpPr>
        <p:spPr>
          <a:xfrm>
            <a:off x="2265081" y="2510437"/>
            <a:ext cx="7325662" cy="57466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srgbClr val="000000"/>
                </a:solidFill>
                <a:effectLst/>
                <a:uLnTx/>
                <a:uFillTx/>
                <a:latin typeface="メイリオ"/>
                <a:ea typeface="メイリオ"/>
                <a:cs typeface="+mn-cs"/>
              </a:rPr>
              <a:t> ア　人工心肺を用いた手術</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及び人工心肺を使用しない冠動脈、大動脈バイパス移植術</a:t>
            </a:r>
            <a:r>
              <a:rPr kumimoji="1" lang="ja-JP" altLang="en-US" sz="1050" b="0" i="0" u="none" strike="noStrike" kern="1200" cap="none" spc="0" normalizeH="0" baseline="0" noProof="0" dirty="0">
                <a:ln>
                  <a:noFill/>
                </a:ln>
                <a:solidFill>
                  <a:srgbClr val="000000"/>
                </a:solidFill>
                <a:effectLst/>
                <a:uLnTx/>
                <a:uFillTx/>
                <a:latin typeface="メイリオ"/>
                <a:ea typeface="メイリオ"/>
                <a:cs typeface="+mn-cs"/>
              </a:rPr>
              <a:t>：</a:t>
            </a:r>
            <a:r>
              <a:rPr kumimoji="1" lang="en-US" altLang="ja-JP" sz="1050" b="0" i="0" u="none" strike="noStrike" kern="1200" cap="none" spc="0" normalizeH="0" baseline="0" noProof="0" dirty="0">
                <a:ln>
                  <a:noFill/>
                </a:ln>
                <a:solidFill>
                  <a:srgbClr val="000000"/>
                </a:solidFill>
                <a:effectLst/>
                <a:uLnTx/>
                <a:uFillTx/>
                <a:latin typeface="メイリオ"/>
                <a:ea typeface="メイリオ"/>
                <a:cs typeface="+mn-cs"/>
              </a:rPr>
              <a:t>40</a:t>
            </a:r>
            <a:r>
              <a:rPr kumimoji="1" lang="ja-JP" altLang="ja-JP" sz="1050" b="0" i="0" u="none" strike="noStrike" kern="1200" cap="none" spc="0" normalizeH="0" baseline="0" noProof="0" dirty="0">
                <a:ln>
                  <a:noFill/>
                </a:ln>
                <a:solidFill>
                  <a:srgbClr val="000000"/>
                </a:solidFill>
                <a:effectLst/>
                <a:uLnTx/>
                <a:uFillTx/>
                <a:latin typeface="メイリオ"/>
                <a:ea typeface="メイリオ"/>
                <a:cs typeface="+mn-cs"/>
              </a:rPr>
              <a:t>件</a:t>
            </a:r>
            <a:r>
              <a:rPr kumimoji="1" lang="en-US" altLang="ja-JP" sz="1050" b="0" i="0" u="none" strike="noStrike" kern="1200" cap="none" spc="0" normalizeH="0" baseline="0" noProof="0" dirty="0">
                <a:ln>
                  <a:noFill/>
                </a:ln>
                <a:solidFill>
                  <a:srgbClr val="000000"/>
                </a:solidFill>
                <a:effectLst/>
                <a:uLnTx/>
                <a:uFillTx/>
                <a:latin typeface="メイリオ"/>
                <a:ea typeface="メイリオ"/>
                <a:cs typeface="+mn-cs"/>
              </a:rPr>
              <a:t>/</a:t>
            </a:r>
            <a:r>
              <a:rPr kumimoji="1" lang="ja-JP" altLang="ja-JP" sz="1050" b="0" i="0" u="none" strike="noStrike" kern="1200" cap="none" spc="0" normalizeH="0" baseline="0" noProof="0" dirty="0">
                <a:ln>
                  <a:noFill/>
                </a:ln>
                <a:solidFill>
                  <a:srgbClr val="000000"/>
                </a:solidFill>
                <a:effectLst/>
                <a:uLnTx/>
                <a:uFillTx/>
                <a:latin typeface="メイリオ"/>
                <a:ea typeface="メイリオ"/>
                <a:cs typeface="+mn-cs"/>
              </a:rPr>
              <a:t>年以上　</a:t>
            </a:r>
            <a:r>
              <a:rPr kumimoji="1" lang="en-US" altLang="ja-JP" sz="1050" b="0" i="0" u="none" strike="noStrike" kern="1200" cap="none" spc="0" normalizeH="0" baseline="0" noProof="0" dirty="0">
                <a:ln>
                  <a:noFill/>
                </a:ln>
                <a:solidFill>
                  <a:srgbClr val="000000"/>
                </a:solidFill>
                <a:effectLst/>
                <a:uLnTx/>
                <a:uFillTx/>
                <a:latin typeface="メイリオ"/>
                <a:ea typeface="メイリオ"/>
                <a:cs typeface="+mn-cs"/>
              </a:rPr>
              <a:t>        </a:t>
            </a:r>
          </a:p>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000000"/>
                </a:solidFill>
                <a:effectLst/>
                <a:uLnTx/>
                <a:uFillTx/>
                <a:latin typeface="メイリオ"/>
                <a:ea typeface="メイリオ"/>
                <a:cs typeface="+mn-cs"/>
              </a:rPr>
              <a:t> </a:t>
            </a:r>
            <a:r>
              <a:rPr kumimoji="1" lang="ja-JP" altLang="ja-JP" sz="1050" b="0" i="0" u="none" strike="noStrike" kern="1200" cap="none" spc="0" normalizeH="0" baseline="0" noProof="0" dirty="0">
                <a:ln>
                  <a:noFill/>
                </a:ln>
                <a:solidFill>
                  <a:srgbClr val="000000"/>
                </a:solidFill>
                <a:effectLst/>
                <a:uLnTx/>
                <a:uFillTx/>
                <a:latin typeface="メイリオ"/>
                <a:ea typeface="メイリオ"/>
                <a:cs typeface="+mn-cs"/>
              </a:rPr>
              <a:t>イ　悪性腫瘍手術</a:t>
            </a:r>
            <a:r>
              <a:rPr kumimoji="1" lang="ja-JP" altLang="en-US" sz="1050" b="0" i="0" u="none" strike="noStrike" kern="1200" cap="none" spc="0" normalizeH="0" baseline="0" noProof="0" dirty="0">
                <a:ln>
                  <a:noFill/>
                </a:ln>
                <a:solidFill>
                  <a:srgbClr val="000000"/>
                </a:solidFill>
                <a:effectLst/>
                <a:uLnTx/>
                <a:uFillTx/>
                <a:latin typeface="メイリオ"/>
                <a:ea typeface="メイリオ"/>
                <a:cs typeface="+mn-cs"/>
              </a:rPr>
              <a:t>：</a:t>
            </a:r>
            <a:r>
              <a:rPr kumimoji="1" lang="en-US" altLang="ja-JP" sz="1050" b="0" i="0" u="none" strike="noStrike" kern="1200" cap="none" spc="0" normalizeH="0" baseline="0" noProof="0" dirty="0">
                <a:ln>
                  <a:noFill/>
                </a:ln>
                <a:solidFill>
                  <a:srgbClr val="000000"/>
                </a:solidFill>
                <a:effectLst/>
                <a:uLnTx/>
                <a:uFillTx/>
                <a:latin typeface="メイリオ"/>
                <a:ea typeface="メイリオ"/>
                <a:cs typeface="+mn-cs"/>
              </a:rPr>
              <a:t>400</a:t>
            </a:r>
            <a:r>
              <a:rPr kumimoji="1" lang="ja-JP" altLang="ja-JP" sz="1050" b="0" i="0" u="none" strike="noStrike" kern="1200" cap="none" spc="0" normalizeH="0" baseline="0" noProof="0" dirty="0">
                <a:ln>
                  <a:noFill/>
                </a:ln>
                <a:solidFill>
                  <a:srgbClr val="000000"/>
                </a:solidFill>
                <a:effectLst/>
                <a:uLnTx/>
                <a:uFillTx/>
                <a:latin typeface="メイリオ"/>
                <a:ea typeface="メイリオ"/>
                <a:cs typeface="+mn-cs"/>
              </a:rPr>
              <a:t>件</a:t>
            </a:r>
            <a:r>
              <a:rPr kumimoji="1" lang="en-US" altLang="ja-JP" sz="1050" b="0" i="0" u="none" strike="noStrike" kern="1200" cap="none" spc="0" normalizeH="0" baseline="0" noProof="0" dirty="0">
                <a:ln>
                  <a:noFill/>
                </a:ln>
                <a:solidFill>
                  <a:srgbClr val="000000"/>
                </a:solidFill>
                <a:effectLst/>
                <a:uLnTx/>
                <a:uFillTx/>
                <a:latin typeface="メイリオ"/>
                <a:ea typeface="メイリオ"/>
                <a:cs typeface="+mn-cs"/>
              </a:rPr>
              <a:t>/</a:t>
            </a:r>
            <a:r>
              <a:rPr kumimoji="1" lang="ja-JP" altLang="ja-JP" sz="1050" b="0" i="0" u="none" strike="noStrike" kern="1200" cap="none" spc="0" normalizeH="0" baseline="0" noProof="0" dirty="0">
                <a:ln>
                  <a:noFill/>
                </a:ln>
                <a:solidFill>
                  <a:srgbClr val="000000"/>
                </a:solidFill>
                <a:effectLst/>
                <a:uLnTx/>
                <a:uFillTx/>
                <a:latin typeface="メイリオ"/>
                <a:ea typeface="メイリオ"/>
                <a:cs typeface="+mn-cs"/>
              </a:rPr>
              <a:t>年以上</a:t>
            </a:r>
            <a:r>
              <a:rPr kumimoji="1" lang="ja-JP" altLang="en-US" sz="1050" b="0" i="0" u="none" strike="noStrike" kern="1200" cap="none" spc="0" normalizeH="0" baseline="0" noProof="0" dirty="0">
                <a:ln>
                  <a:noFill/>
                </a:ln>
                <a:solidFill>
                  <a:srgbClr val="000000"/>
                </a:solidFill>
                <a:effectLst/>
                <a:uLnTx/>
                <a:uFillTx/>
                <a:latin typeface="メイリオ"/>
                <a:ea typeface="メイリオ"/>
                <a:cs typeface="+mn-cs"/>
              </a:rPr>
              <a:t>　</a:t>
            </a:r>
            <a:r>
              <a:rPr kumimoji="1" lang="ja-JP" altLang="ja-JP" sz="1050" b="0" i="0" u="none" strike="noStrike" kern="1200" cap="none" spc="0" normalizeH="0" baseline="0" noProof="0" dirty="0">
                <a:ln>
                  <a:noFill/>
                </a:ln>
                <a:solidFill>
                  <a:srgbClr val="000000"/>
                </a:solidFill>
                <a:effectLst/>
                <a:uLnTx/>
                <a:uFillTx/>
                <a:latin typeface="メイリオ"/>
                <a:ea typeface="メイリオ"/>
                <a:cs typeface="+mn-cs"/>
              </a:rPr>
              <a:t>ウ　腹腔鏡下手術</a:t>
            </a:r>
            <a:r>
              <a:rPr kumimoji="1" lang="ja-JP" altLang="en-US" sz="1050" b="0" i="0" u="none" strike="noStrike" kern="1200" cap="none" spc="0" normalizeH="0" baseline="0" noProof="0" dirty="0">
                <a:ln>
                  <a:noFill/>
                </a:ln>
                <a:solidFill>
                  <a:srgbClr val="000000"/>
                </a:solidFill>
                <a:effectLst/>
                <a:uLnTx/>
                <a:uFillTx/>
                <a:latin typeface="メイリオ"/>
                <a:ea typeface="メイリオ"/>
                <a:cs typeface="+mn-cs"/>
              </a:rPr>
              <a:t>：</a:t>
            </a:r>
            <a:r>
              <a:rPr kumimoji="1" lang="en-US" altLang="ja-JP" sz="1050" b="0" i="0" u="none" strike="noStrike" kern="1200" cap="none" spc="0" normalizeH="0" baseline="0" noProof="0" dirty="0">
                <a:ln>
                  <a:noFill/>
                </a:ln>
                <a:solidFill>
                  <a:srgbClr val="000000"/>
                </a:solidFill>
                <a:effectLst/>
                <a:uLnTx/>
                <a:uFillTx/>
                <a:latin typeface="メイリオ"/>
                <a:ea typeface="メイリオ"/>
                <a:cs typeface="+mn-cs"/>
              </a:rPr>
              <a:t>100</a:t>
            </a:r>
            <a:r>
              <a:rPr kumimoji="1" lang="ja-JP" altLang="ja-JP" sz="1050" b="0" i="0" u="none" strike="noStrike" kern="1200" cap="none" spc="0" normalizeH="0" baseline="0" noProof="0" dirty="0">
                <a:ln>
                  <a:noFill/>
                </a:ln>
                <a:solidFill>
                  <a:srgbClr val="000000"/>
                </a:solidFill>
                <a:effectLst/>
                <a:uLnTx/>
                <a:uFillTx/>
                <a:latin typeface="メイリオ"/>
                <a:ea typeface="メイリオ"/>
                <a:cs typeface="+mn-cs"/>
              </a:rPr>
              <a:t>件</a:t>
            </a:r>
            <a:r>
              <a:rPr kumimoji="1" lang="en-US" altLang="ja-JP" sz="1050" b="0" i="0" u="none" strike="noStrike" kern="1200" cap="none" spc="0" normalizeH="0" baseline="0" noProof="0" dirty="0">
                <a:ln>
                  <a:noFill/>
                </a:ln>
                <a:solidFill>
                  <a:srgbClr val="000000"/>
                </a:solidFill>
                <a:effectLst/>
                <a:uLnTx/>
                <a:uFillTx/>
                <a:latin typeface="メイリオ"/>
                <a:ea typeface="メイリオ"/>
                <a:cs typeface="+mn-cs"/>
              </a:rPr>
              <a:t>/</a:t>
            </a:r>
            <a:r>
              <a:rPr kumimoji="1" lang="ja-JP" altLang="ja-JP" sz="1050" b="0" i="0" u="none" strike="noStrike" kern="1200" cap="none" spc="0" normalizeH="0" baseline="0" noProof="0" dirty="0">
                <a:ln>
                  <a:noFill/>
                </a:ln>
                <a:solidFill>
                  <a:srgbClr val="000000"/>
                </a:solidFill>
                <a:effectLst/>
                <a:uLnTx/>
                <a:uFillTx/>
                <a:latin typeface="メイリオ"/>
                <a:ea typeface="メイリオ"/>
                <a:cs typeface="+mn-cs"/>
              </a:rPr>
              <a:t>年以上</a:t>
            </a:r>
            <a:endParaRPr kumimoji="1" lang="ja-JP" altLang="ja-JP" sz="1050" b="0" i="0" u="none" strike="noStrike" kern="1200" cap="none" spc="0" normalizeH="0" baseline="0" noProof="0" dirty="0">
              <a:ln>
                <a:noFill/>
              </a:ln>
              <a:solidFill>
                <a:prstClr val="white"/>
              </a:solidFill>
              <a:effectLst/>
              <a:uLnTx/>
              <a:uFillTx/>
              <a:latin typeface="メイリオ"/>
              <a:ea typeface="メイリオ"/>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 エ　放射線治療（体外照射法）</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4,000</a:t>
            </a: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件</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年以上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オ　化学療法</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1,000</a:t>
            </a: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件</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年以上</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カ　分娩件数</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100</a:t>
            </a: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件</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年以上</a:t>
            </a:r>
          </a:p>
        </p:txBody>
      </p:sp>
      <p:sp>
        <p:nvSpPr>
          <p:cNvPr id="3" name="正方形/長方形 2"/>
          <p:cNvSpPr/>
          <p:nvPr/>
        </p:nvSpPr>
        <p:spPr>
          <a:xfrm>
            <a:off x="161995" y="6126392"/>
            <a:ext cx="9113492" cy="692497"/>
          </a:xfrm>
          <a:prstGeom prst="rect">
            <a:avLst/>
          </a:prstGeom>
          <a:ln>
            <a:solidFill>
              <a:schemeClr val="tx1"/>
            </a:solidFill>
            <a:prstDash val="sysDash"/>
          </a:ln>
        </p:spPr>
        <p:txBody>
          <a:bodyPr wrap="square" lIns="36000" tIns="0" rIns="3600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次のいずれにも該当すること。</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初診に係る選定療養の届出をしており、実費を徴収している</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の注８の加算を算定する退院患者数、転帰が治癒であり通院の必要のない患者数</a:t>
            </a:r>
            <a:r>
              <a:rPr kumimoji="1" lang="ja-JP" altLang="en-US" sz="9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及び初回外来時に次回以降の通院の必要がないと判断された患者数</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が、直近１か月間の総退院患者数のうち、４割以上である。</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a:t>
            </a:r>
            <a:r>
              <a:rPr kumimoji="1" lang="ja-JP" altLang="en-US" sz="9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紹介受診重点医療機関</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a:t>
            </a:r>
          </a:p>
        </p:txBody>
      </p:sp>
      <p:sp>
        <p:nvSpPr>
          <p:cNvPr id="10"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Tree>
    <p:extLst>
      <p:ext uri="{BB962C8B-B14F-4D97-AF65-F5344CB8AC3E}">
        <p14:creationId xmlns:p14="http://schemas.microsoft.com/office/powerpoint/2010/main" val="4008438745"/>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8" y="1205111"/>
            <a:ext cx="9529762" cy="268672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救急医療管理加算の対象患者の状態について、状態の明確化と状態の追加をするとともに、評価の見直しを行う。</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・救急医療管理加算１の対象となる患者は、</a:t>
            </a:r>
            <a:r>
              <a:rPr kumimoji="1" lang="ja-JP" altLang="en-US" sz="1100" b="1" i="0" u="sng" strike="noStrike" kern="1200" cap="none" spc="0" normalizeH="0" baseline="0" noProof="0" dirty="0">
                <a:ln>
                  <a:noFill/>
                </a:ln>
                <a:solidFill>
                  <a:prstClr val="black"/>
                </a:solidFill>
                <a:effectLst/>
                <a:uLnTx/>
                <a:uFillTx/>
                <a:latin typeface="メイリオ"/>
                <a:ea typeface="メイリオ"/>
                <a:cs typeface="+mn-cs"/>
              </a:rPr>
              <a:t>ア～サのいずれかの状態</a:t>
            </a: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であって、緊急に入院が必要と認められた重症患者。</a:t>
            </a:r>
            <a:endPar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・救急医療管理加算２の対象となる患者は、</a:t>
            </a:r>
            <a:r>
              <a:rPr kumimoji="1" lang="ja-JP" altLang="en-US" sz="1100" b="1" i="0" u="sng" strike="noStrike" kern="1200" cap="none" spc="0" normalizeH="0" baseline="0" noProof="0" dirty="0">
                <a:ln>
                  <a:noFill/>
                </a:ln>
                <a:solidFill>
                  <a:prstClr val="black"/>
                </a:solidFill>
                <a:effectLst/>
                <a:uLnTx/>
                <a:uFillTx/>
                <a:latin typeface="Verdana"/>
                <a:ea typeface="メイリオ"/>
                <a:cs typeface="+mn-cs"/>
              </a:rPr>
              <a:t>ア～サまでに準ずる状態</a:t>
            </a: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又は</a:t>
            </a:r>
            <a:r>
              <a:rPr kumimoji="1" lang="ja-JP" altLang="en-US" sz="1100" b="1" i="0" u="sng" strike="noStrike" kern="1200" cap="none" spc="0" normalizeH="0" baseline="0" noProof="0" dirty="0">
                <a:ln>
                  <a:noFill/>
                </a:ln>
                <a:solidFill>
                  <a:prstClr val="black"/>
                </a:solidFill>
                <a:effectLst/>
                <a:uLnTx/>
                <a:uFillTx/>
                <a:latin typeface="Verdana"/>
                <a:ea typeface="メイリオ"/>
                <a:cs typeface="+mn-cs"/>
              </a:rPr>
              <a:t>シ</a:t>
            </a: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の状態であって、</a:t>
            </a: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緊急に入院が必要と認められた重症患者。</a:t>
            </a:r>
            <a:endPar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救急医療管理加算の見直し</a:t>
            </a:r>
            <a:endParaRPr kumimoji="1" lang="ja-JP" altLang="en-US" dirty="0">
              <a:latin typeface="メイリオ" panose="020B0604030504040204" pitchFamily="50" charset="-128"/>
              <a:ea typeface="メイリオ" panose="020B0604030504040204" pitchFamily="50" charset="-128"/>
            </a:endParaRPr>
          </a:p>
        </p:txBody>
      </p:sp>
      <p:sp>
        <p:nvSpPr>
          <p:cNvPr id="6" name="正方形/長方形 5"/>
          <p:cNvSpPr/>
          <p:nvPr/>
        </p:nvSpPr>
        <p:spPr>
          <a:xfrm>
            <a:off x="169428" y="4131621"/>
            <a:ext cx="9529762" cy="266599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救急医療管理加算の算定において、対象患者の一部の状態について、緊急入院が必要であると判断した医学的根拠を診療報酬明細書の摘要欄に記載することを要件とする。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DPC</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データの入力において、救急医療管理加算の対象患者の一部の状態の状態指標について、状態指標を記載する時点の明確化を行う。</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6" y="1032842"/>
            <a:ext cx="3039178" cy="29434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算定対象となる状態の見直し</a:t>
            </a: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8" name="正方形/長方形 87"/>
          <p:cNvSpPr/>
          <p:nvPr/>
        </p:nvSpPr>
        <p:spPr>
          <a:xfrm>
            <a:off x="5175967" y="1579100"/>
            <a:ext cx="4465973" cy="212303"/>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175967" y="1814269"/>
            <a:ext cx="4465972" cy="567594"/>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CN"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CN"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救急医療管理加算</a:t>
            </a:r>
            <a:r>
              <a:rPr kumimoji="1" lang="en-US" altLang="zh-CN"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（１日につき）（７日まで）</a:t>
            </a:r>
            <a:endParaRPr kumimoji="1" lang="en-US" altLang="zh-CN"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救急医療管理加算１　　</a:t>
            </a:r>
            <a:r>
              <a:rPr kumimoji="1" lang="zh-CN"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1,050</a:t>
            </a:r>
            <a:r>
              <a:rPr kumimoji="1" lang="zh-CN"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救急医療管理加算２　　</a:t>
            </a:r>
            <a:r>
              <a:rPr kumimoji="1" lang="zh-CN"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420</a:t>
            </a:r>
            <a:r>
              <a:rPr kumimoji="1" lang="zh-CN"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p:txBody>
      </p:sp>
      <p:sp>
        <p:nvSpPr>
          <p:cNvPr id="30" name="正方形/長方形 29"/>
          <p:cNvSpPr/>
          <p:nvPr/>
        </p:nvSpPr>
        <p:spPr>
          <a:xfrm>
            <a:off x="240124" y="1575421"/>
            <a:ext cx="4408949" cy="208167"/>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240123" y="1799938"/>
            <a:ext cx="4408949" cy="581925"/>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CN"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CN"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救急医療管理加算</a:t>
            </a:r>
            <a:r>
              <a:rPr kumimoji="1" lang="en-US" altLang="zh-CN"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（１日につき）（７日まで）</a:t>
            </a:r>
            <a:endParaRPr kumimoji="1" lang="en-US" altLang="zh-CN"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救急医療管理加算１　　 </a:t>
            </a:r>
            <a:r>
              <a:rPr kumimoji="1" lang="en-US" altLang="zh-CN"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950</a:t>
            </a:r>
            <a:r>
              <a:rPr kumimoji="1" lang="zh-CN"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救急医療管理加算２　　 </a:t>
            </a:r>
            <a:r>
              <a:rPr kumimoji="1" lang="en-US" altLang="zh-CN"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350</a:t>
            </a:r>
            <a:r>
              <a:rPr kumimoji="1" lang="zh-CN"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p:txBody>
      </p:sp>
      <p:sp>
        <p:nvSpPr>
          <p:cNvPr id="36" name="正方形/長方形 35"/>
          <p:cNvSpPr/>
          <p:nvPr/>
        </p:nvSpPr>
        <p:spPr>
          <a:xfrm>
            <a:off x="266439" y="4992968"/>
            <a:ext cx="9401816" cy="220708"/>
          </a:xfrm>
          <a:prstGeom prst="rect">
            <a:avLst/>
          </a:prstGeom>
          <a:solidFill>
            <a:srgbClr val="FFCE9E"/>
          </a:solidFill>
          <a:ln w="127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37" name="正方形/長方形 36"/>
          <p:cNvSpPr/>
          <p:nvPr/>
        </p:nvSpPr>
        <p:spPr>
          <a:xfrm>
            <a:off x="266439" y="5232321"/>
            <a:ext cx="4694186" cy="1453053"/>
          </a:xfrm>
          <a:prstGeom prst="rect">
            <a:avLst/>
          </a:prstGeom>
          <a:solidFill>
            <a:srgbClr val="FDECD5"/>
          </a:solidFill>
          <a:ln w="12700" cap="flat" cmpd="sng" algn="ctr">
            <a:noFill/>
            <a:prstDash val="solid"/>
          </a:ln>
          <a:effectLst/>
        </p:spPr>
        <p:txBody>
          <a:bodyPr rtlCol="0" anchor="t"/>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［摘要欄記載事項］</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アからサのうち該当する状態</a:t>
            </a:r>
            <a:endParaRPr kumimoji="0" lang="en-US" altLang="ja-JP"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イ、ウ、オ、カ又はキを選択する場合は、それぞれの入院時の状態に係る指標</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900" b="0" i="0" u="none"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0" lang="ja-JP" altLang="en-US" sz="9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イの状態に該当する場合は</a:t>
            </a:r>
            <a:r>
              <a:rPr kumimoji="0" lang="en-US" altLang="ja-JP" sz="9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JCSO</a:t>
            </a:r>
            <a:r>
              <a:rPr kumimoji="0" lang="ja-JP" altLang="en-US" sz="9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の状態、ウの状態に該当する場合は</a:t>
            </a:r>
            <a:r>
              <a:rPr kumimoji="0" lang="en-US" altLang="ja-JP" sz="9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NYHA1</a:t>
            </a:r>
            <a:r>
              <a:rPr kumimoji="0" lang="ja-JP" altLang="en-US" sz="9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又は</a:t>
            </a:r>
            <a:r>
              <a:rPr kumimoji="0" lang="en-US" altLang="ja-JP" sz="9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P/F</a:t>
            </a:r>
            <a:r>
              <a:rPr kumimoji="0" lang="ja-JP" altLang="en-US" sz="9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比</a:t>
            </a:r>
            <a:r>
              <a:rPr kumimoji="0" lang="en-US" altLang="ja-JP" sz="9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400</a:t>
            </a:r>
            <a:r>
              <a:rPr kumimoji="0" lang="ja-JP" altLang="en-US" sz="9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以上の状態及びキの状態（気道熱傷及び顔面熱傷を除く。）に該当する場合は</a:t>
            </a:r>
            <a:r>
              <a:rPr kumimoji="0" lang="en-US" altLang="ja-JP" sz="9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Burn </a:t>
            </a:r>
            <a:r>
              <a:rPr kumimoji="0" lang="en-US" altLang="ja-JP" sz="900" b="1" i="0" u="sng" strike="noStrike" kern="0" cap="none" spc="0" normalizeH="0" baseline="0" noProof="0" dirty="0" err="1">
                <a:ln>
                  <a:noFill/>
                </a:ln>
                <a:solidFill>
                  <a:srgbClr val="0070C0"/>
                </a:solidFill>
                <a:effectLst/>
                <a:uLnTx/>
                <a:uFillTx/>
                <a:latin typeface="メイリオ" panose="020B0604030504040204" pitchFamily="50" charset="-128"/>
                <a:ea typeface="メイリオ" panose="020B0604030504040204" pitchFamily="50" charset="-128"/>
                <a:cs typeface="+mn-cs"/>
              </a:rPr>
              <a:t>IndexO</a:t>
            </a:r>
            <a:r>
              <a:rPr kumimoji="0" lang="ja-JP" altLang="en-US" sz="9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の状態について、緊急入院が必要であると判断した医学的根拠</a:t>
            </a:r>
            <a:r>
              <a:rPr kumimoji="0" lang="ja-JP" altLang="en-US" sz="900" b="1"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（救急医療管理加算２においても、イ、ウ及びキに準ずる状態については同様の取り扱いとする。）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当該重症な状態に対して、入院後３日以内に実施した検査、画像診断、処置又は手術のうち主要なもの</a:t>
            </a:r>
            <a:endParaRPr kumimoji="0" lang="en-US" altLang="ja-JP"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2" name="右矢印 21"/>
          <p:cNvSpPr/>
          <p:nvPr/>
        </p:nvSpPr>
        <p:spPr>
          <a:xfrm>
            <a:off x="4744913" y="1630325"/>
            <a:ext cx="335212"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正方形/長方形 25"/>
          <p:cNvSpPr/>
          <p:nvPr/>
        </p:nvSpPr>
        <p:spPr>
          <a:xfrm>
            <a:off x="299246" y="3920063"/>
            <a:ext cx="2004007" cy="308878"/>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算定要件の見直し</a:t>
            </a:r>
          </a:p>
        </p:txBody>
      </p:sp>
      <p:sp>
        <p:nvSpPr>
          <p:cNvPr id="3" name="テキスト ボックス 2"/>
          <p:cNvSpPr txBox="1"/>
          <p:nvPr/>
        </p:nvSpPr>
        <p:spPr>
          <a:xfrm>
            <a:off x="186015" y="762446"/>
            <a:ext cx="9027610" cy="30777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患者の重症度に応じた質の高い救急医療を適切に評価する観点から、以下の見直しを行う。</a:t>
            </a:r>
          </a:p>
        </p:txBody>
      </p:sp>
      <p:graphicFrame>
        <p:nvGraphicFramePr>
          <p:cNvPr id="7" name="表 6"/>
          <p:cNvGraphicFramePr>
            <a:graphicFrameLocks noGrp="1"/>
          </p:cNvGraphicFramePr>
          <p:nvPr/>
        </p:nvGraphicFramePr>
        <p:xfrm>
          <a:off x="879894" y="2954869"/>
          <a:ext cx="8449704" cy="880110"/>
        </p:xfrm>
        <a:graphic>
          <a:graphicData uri="http://schemas.openxmlformats.org/drawingml/2006/table">
            <a:tbl>
              <a:tblPr/>
              <a:tblGrid>
                <a:gridCol w="3882125">
                  <a:extLst>
                    <a:ext uri="{9D8B030D-6E8A-4147-A177-3AD203B41FA5}">
                      <a16:colId xmlns:a16="http://schemas.microsoft.com/office/drawing/2014/main" val="1143102382"/>
                    </a:ext>
                  </a:extLst>
                </a:gridCol>
                <a:gridCol w="4567579">
                  <a:extLst>
                    <a:ext uri="{9D8B030D-6E8A-4147-A177-3AD203B41FA5}">
                      <a16:colId xmlns:a16="http://schemas.microsoft.com/office/drawing/2014/main" val="2788133430"/>
                    </a:ext>
                  </a:extLst>
                </a:gridCol>
              </a:tblGrid>
              <a:tr h="0">
                <a:tc>
                  <a:txBody>
                    <a:bodyPr/>
                    <a:lstStyle/>
                    <a:p>
                      <a:pPr algn="l" fontAlgn="ctr"/>
                      <a:r>
                        <a:rPr lang="ja-JP" altLang="en-US" sz="900" b="0" i="0" u="none" strike="noStrike" dirty="0">
                          <a:solidFill>
                            <a:srgbClr val="000000"/>
                          </a:solidFill>
                          <a:effectLst/>
                          <a:latin typeface="+mj-ea"/>
                          <a:ea typeface="+mj-ea"/>
                        </a:rPr>
                        <a:t>ア　吐血、喀血又は重篤な脱水で全身状態不良の状態　</a:t>
                      </a:r>
                    </a:p>
                  </a:txBody>
                  <a:tcPr marL="9525" marR="9525" marT="9525" marB="0" anchor="ctr">
                    <a:lnL>
                      <a:noFill/>
                    </a:lnL>
                    <a:lnR>
                      <a:noFill/>
                    </a:lnR>
                    <a:lnT>
                      <a:noFill/>
                    </a:lnT>
                    <a:lnB>
                      <a:noFill/>
                    </a:lnB>
                    <a:solidFill>
                      <a:srgbClr val="E5F2FF"/>
                    </a:solidFill>
                  </a:tcPr>
                </a:tc>
                <a:tc>
                  <a:txBody>
                    <a:bodyPr/>
                    <a:lstStyle/>
                    <a:p>
                      <a:pPr algn="l" fontAlgn="ctr"/>
                      <a:r>
                        <a:rPr lang="ja-JP" altLang="en-US" sz="900" b="0" i="0" u="none" strike="noStrike" dirty="0">
                          <a:solidFill>
                            <a:srgbClr val="000000"/>
                          </a:solidFill>
                          <a:effectLst/>
                          <a:latin typeface="+mj-ea"/>
                          <a:ea typeface="+mj-ea"/>
                        </a:rPr>
                        <a:t>キ　広範囲熱傷</a:t>
                      </a:r>
                      <a:r>
                        <a:rPr lang="ja-JP" altLang="en-US" sz="900" b="1" i="0" u="sng" strike="noStrike" dirty="0">
                          <a:solidFill>
                            <a:schemeClr val="tx2"/>
                          </a:solidFill>
                          <a:effectLst/>
                          <a:latin typeface="+mj-ea"/>
                          <a:ea typeface="+mj-ea"/>
                        </a:rPr>
                        <a:t>、顔面熱傷又は気道熱傷</a:t>
                      </a:r>
                    </a:p>
                  </a:txBody>
                  <a:tcPr marL="9525" marR="9525" marT="9525" marB="0" anchor="ctr">
                    <a:lnL>
                      <a:noFill/>
                    </a:lnL>
                    <a:lnR>
                      <a:noFill/>
                    </a:lnR>
                    <a:lnT>
                      <a:noFill/>
                    </a:lnT>
                    <a:lnB>
                      <a:noFill/>
                    </a:lnB>
                    <a:solidFill>
                      <a:srgbClr val="FFF0E1"/>
                    </a:solidFill>
                  </a:tcPr>
                </a:tc>
                <a:extLst>
                  <a:ext uri="{0D108BD9-81ED-4DB2-BD59-A6C34878D82A}">
                    <a16:rowId xmlns:a16="http://schemas.microsoft.com/office/drawing/2014/main" val="1835675434"/>
                  </a:ext>
                </a:extLst>
              </a:tr>
              <a:tr h="0">
                <a:tc>
                  <a:txBody>
                    <a:bodyPr/>
                    <a:lstStyle/>
                    <a:p>
                      <a:pPr algn="l" fontAlgn="ctr"/>
                      <a:r>
                        <a:rPr lang="ja-JP" altLang="en-US" sz="900" b="0" i="0" u="none" strike="noStrike">
                          <a:solidFill>
                            <a:srgbClr val="000000"/>
                          </a:solidFill>
                          <a:effectLst/>
                          <a:latin typeface="+mj-ea"/>
                          <a:ea typeface="+mj-ea"/>
                        </a:rPr>
                        <a:t>イ　意識障害又は昏睡</a:t>
                      </a:r>
                    </a:p>
                  </a:txBody>
                  <a:tcPr marL="9525" marR="9525" marT="9525" marB="0" anchor="ctr">
                    <a:lnL>
                      <a:noFill/>
                    </a:lnL>
                    <a:lnR>
                      <a:noFill/>
                    </a:lnR>
                    <a:lnT>
                      <a:noFill/>
                    </a:lnT>
                    <a:lnB>
                      <a:noFill/>
                    </a:lnB>
                    <a:solidFill>
                      <a:srgbClr val="E5F2FF"/>
                    </a:solidFill>
                  </a:tcPr>
                </a:tc>
                <a:tc>
                  <a:txBody>
                    <a:bodyPr/>
                    <a:lstStyle/>
                    <a:p>
                      <a:pPr algn="l" fontAlgn="ctr"/>
                      <a:r>
                        <a:rPr lang="ja-JP" altLang="en-US" sz="900" b="0" i="0" u="none" strike="noStrike">
                          <a:solidFill>
                            <a:srgbClr val="000000"/>
                          </a:solidFill>
                          <a:effectLst/>
                          <a:latin typeface="+mj-ea"/>
                          <a:ea typeface="+mj-ea"/>
                        </a:rPr>
                        <a:t>ク　外傷、破傷風等で重篤な状態</a:t>
                      </a:r>
                    </a:p>
                  </a:txBody>
                  <a:tcPr marL="9525" marR="9525" marT="9525" marB="0" anchor="ctr">
                    <a:lnL>
                      <a:noFill/>
                    </a:lnL>
                    <a:lnR>
                      <a:noFill/>
                    </a:lnR>
                    <a:lnT>
                      <a:noFill/>
                    </a:lnT>
                    <a:lnB>
                      <a:noFill/>
                    </a:lnB>
                    <a:solidFill>
                      <a:srgbClr val="E5F2FF"/>
                    </a:solidFill>
                  </a:tcPr>
                </a:tc>
                <a:extLst>
                  <a:ext uri="{0D108BD9-81ED-4DB2-BD59-A6C34878D82A}">
                    <a16:rowId xmlns:a16="http://schemas.microsoft.com/office/drawing/2014/main" val="1333060951"/>
                  </a:ext>
                </a:extLst>
              </a:tr>
              <a:tr h="0">
                <a:tc>
                  <a:txBody>
                    <a:bodyPr/>
                    <a:lstStyle/>
                    <a:p>
                      <a:pPr algn="l" fontAlgn="ctr"/>
                      <a:r>
                        <a:rPr lang="ja-JP" altLang="en-US" sz="900" b="0" i="0" u="none" strike="noStrike" dirty="0">
                          <a:solidFill>
                            <a:srgbClr val="000000"/>
                          </a:solidFill>
                          <a:effectLst/>
                          <a:latin typeface="+mj-ea"/>
                          <a:ea typeface="+mj-ea"/>
                        </a:rPr>
                        <a:t>ウ　呼吸不全又は心不全で重篤な状態</a:t>
                      </a:r>
                    </a:p>
                  </a:txBody>
                  <a:tcPr marL="9525" marR="9525" marT="9525" marB="0" anchor="ctr">
                    <a:lnL>
                      <a:noFill/>
                    </a:lnL>
                    <a:lnR>
                      <a:noFill/>
                    </a:lnR>
                    <a:lnT>
                      <a:noFill/>
                    </a:lnT>
                    <a:lnB>
                      <a:noFill/>
                    </a:lnB>
                    <a:solidFill>
                      <a:srgbClr val="E5F2FF"/>
                    </a:solidFill>
                  </a:tcPr>
                </a:tc>
                <a:tc>
                  <a:txBody>
                    <a:bodyPr/>
                    <a:lstStyle/>
                    <a:p>
                      <a:pPr algn="l" fontAlgn="ctr"/>
                      <a:r>
                        <a:rPr lang="ja-JP" altLang="en-US" sz="900" b="0" i="0" u="none" strike="noStrike" dirty="0">
                          <a:solidFill>
                            <a:srgbClr val="000000"/>
                          </a:solidFill>
                          <a:effectLst/>
                          <a:latin typeface="+mj-ea"/>
                          <a:ea typeface="+mj-ea"/>
                        </a:rPr>
                        <a:t>ケ　緊急手術、緊急カテーテル治療・検査又は</a:t>
                      </a:r>
                      <a:r>
                        <a:rPr lang="en-US" altLang="ja-JP" sz="900" b="0" i="0" u="none" strike="noStrike" dirty="0">
                          <a:solidFill>
                            <a:srgbClr val="000000"/>
                          </a:solidFill>
                          <a:effectLst/>
                          <a:latin typeface="+mj-ea"/>
                          <a:ea typeface="+mj-ea"/>
                        </a:rPr>
                        <a:t>t-PA </a:t>
                      </a:r>
                      <a:r>
                        <a:rPr lang="ja-JP" altLang="en-US" sz="900" b="0" i="0" u="none" strike="noStrike" dirty="0">
                          <a:solidFill>
                            <a:srgbClr val="000000"/>
                          </a:solidFill>
                          <a:effectLst/>
                          <a:latin typeface="+mj-ea"/>
                          <a:ea typeface="+mj-ea"/>
                        </a:rPr>
                        <a:t>療法を必要とする状態</a:t>
                      </a:r>
                    </a:p>
                  </a:txBody>
                  <a:tcPr marL="9525" marR="9525" marT="9525" marB="0" anchor="ctr">
                    <a:lnL>
                      <a:noFill/>
                    </a:lnL>
                    <a:lnR>
                      <a:noFill/>
                    </a:lnR>
                    <a:lnT>
                      <a:noFill/>
                    </a:lnT>
                    <a:lnB>
                      <a:noFill/>
                    </a:lnB>
                    <a:solidFill>
                      <a:srgbClr val="E5F2FF"/>
                    </a:solidFill>
                  </a:tcPr>
                </a:tc>
                <a:extLst>
                  <a:ext uri="{0D108BD9-81ED-4DB2-BD59-A6C34878D82A}">
                    <a16:rowId xmlns:a16="http://schemas.microsoft.com/office/drawing/2014/main" val="2568597937"/>
                  </a:ext>
                </a:extLst>
              </a:tr>
              <a:tr h="0">
                <a:tc>
                  <a:txBody>
                    <a:bodyPr/>
                    <a:lstStyle/>
                    <a:p>
                      <a:pPr algn="l" fontAlgn="ctr"/>
                      <a:r>
                        <a:rPr lang="ja-JP" altLang="en-US" sz="900" b="0" i="0" u="none" strike="noStrike" dirty="0">
                          <a:solidFill>
                            <a:srgbClr val="000000"/>
                          </a:solidFill>
                          <a:effectLst/>
                          <a:latin typeface="+mj-ea"/>
                          <a:ea typeface="+mj-ea"/>
                        </a:rPr>
                        <a:t>エ　急性薬物中毒 </a:t>
                      </a:r>
                    </a:p>
                  </a:txBody>
                  <a:tcPr marL="9525" marR="9525" marT="9525" marB="0" anchor="ctr">
                    <a:lnL>
                      <a:noFill/>
                    </a:lnL>
                    <a:lnR>
                      <a:noFill/>
                    </a:lnR>
                    <a:lnT>
                      <a:noFill/>
                    </a:lnT>
                    <a:lnB>
                      <a:noFill/>
                    </a:lnB>
                    <a:solidFill>
                      <a:srgbClr val="E5F2FF"/>
                    </a:solidFill>
                  </a:tcPr>
                </a:tc>
                <a:tc>
                  <a:txBody>
                    <a:bodyPr/>
                    <a:lstStyle/>
                    <a:p>
                      <a:pPr algn="l" fontAlgn="ctr"/>
                      <a:r>
                        <a:rPr lang="ja-JP" altLang="en-US" sz="900" b="1" i="0" u="sng" strike="noStrike" dirty="0">
                          <a:solidFill>
                            <a:schemeClr val="tx2"/>
                          </a:solidFill>
                          <a:effectLst/>
                          <a:latin typeface="+mj-ea"/>
                          <a:ea typeface="+mj-ea"/>
                        </a:rPr>
                        <a:t>コ　消化器疾患で緊急処置を必要とする重篤な状態</a:t>
                      </a:r>
                    </a:p>
                  </a:txBody>
                  <a:tcPr marL="9525" marR="9525" marT="9525" marB="0" anchor="ctr">
                    <a:lnL>
                      <a:noFill/>
                    </a:lnL>
                    <a:lnR>
                      <a:noFill/>
                    </a:lnR>
                    <a:lnT>
                      <a:noFill/>
                    </a:lnT>
                    <a:lnB>
                      <a:noFill/>
                    </a:lnB>
                    <a:solidFill>
                      <a:srgbClr val="FFF0E1"/>
                    </a:solidFill>
                  </a:tcPr>
                </a:tc>
                <a:extLst>
                  <a:ext uri="{0D108BD9-81ED-4DB2-BD59-A6C34878D82A}">
                    <a16:rowId xmlns:a16="http://schemas.microsoft.com/office/drawing/2014/main" val="2479859122"/>
                  </a:ext>
                </a:extLst>
              </a:tr>
              <a:tr h="0">
                <a:tc>
                  <a:txBody>
                    <a:bodyPr/>
                    <a:lstStyle/>
                    <a:p>
                      <a:pPr algn="l" fontAlgn="ctr"/>
                      <a:r>
                        <a:rPr lang="ja-JP" altLang="en-US" sz="900" b="0" i="0" u="none" strike="noStrike" dirty="0">
                          <a:solidFill>
                            <a:srgbClr val="000000"/>
                          </a:solidFill>
                          <a:effectLst/>
                          <a:latin typeface="+mj-ea"/>
                          <a:ea typeface="+mj-ea"/>
                        </a:rPr>
                        <a:t>オ　ショック</a:t>
                      </a:r>
                    </a:p>
                  </a:txBody>
                  <a:tcPr marL="9525" marR="9525" marT="9525" marB="0" anchor="ctr">
                    <a:lnL>
                      <a:noFill/>
                    </a:lnL>
                    <a:lnR>
                      <a:noFill/>
                    </a:lnR>
                    <a:lnT>
                      <a:noFill/>
                    </a:lnT>
                    <a:lnB>
                      <a:noFill/>
                    </a:lnB>
                    <a:solidFill>
                      <a:srgbClr val="E5F2FF"/>
                    </a:solidFill>
                  </a:tcPr>
                </a:tc>
                <a:tc>
                  <a:txBody>
                    <a:bodyPr/>
                    <a:lstStyle/>
                    <a:p>
                      <a:pPr algn="l" fontAlgn="ctr"/>
                      <a:r>
                        <a:rPr lang="ja-JP" altLang="en-US" sz="900" b="1" i="0" u="sng" strike="noStrike" dirty="0">
                          <a:solidFill>
                            <a:schemeClr val="tx2"/>
                          </a:solidFill>
                          <a:effectLst/>
                          <a:latin typeface="+mj-ea"/>
                          <a:ea typeface="+mj-ea"/>
                        </a:rPr>
                        <a:t>サ　蘇生術を必要とする重篤な状態</a:t>
                      </a:r>
                    </a:p>
                  </a:txBody>
                  <a:tcPr marL="9525" marR="9525" marT="9525" marB="0" anchor="ctr">
                    <a:lnL>
                      <a:noFill/>
                    </a:lnL>
                    <a:lnR>
                      <a:noFill/>
                    </a:lnR>
                    <a:lnT>
                      <a:noFill/>
                    </a:lnT>
                    <a:lnB>
                      <a:noFill/>
                    </a:lnB>
                    <a:solidFill>
                      <a:srgbClr val="FFF0E1"/>
                    </a:solidFill>
                  </a:tcPr>
                </a:tc>
                <a:extLst>
                  <a:ext uri="{0D108BD9-81ED-4DB2-BD59-A6C34878D82A}">
                    <a16:rowId xmlns:a16="http://schemas.microsoft.com/office/drawing/2014/main" val="1788409135"/>
                  </a:ext>
                </a:extLst>
              </a:tr>
              <a:tr h="0">
                <a:tc>
                  <a:txBody>
                    <a:bodyPr/>
                    <a:lstStyle/>
                    <a:p>
                      <a:pPr algn="l" fontAlgn="ctr"/>
                      <a:r>
                        <a:rPr lang="ja-JP" altLang="en-US" sz="900" b="0" i="0" u="none" strike="noStrike" dirty="0">
                          <a:solidFill>
                            <a:srgbClr val="000000"/>
                          </a:solidFill>
                          <a:effectLst/>
                          <a:latin typeface="+mj-ea"/>
                          <a:ea typeface="+mj-ea"/>
                        </a:rPr>
                        <a:t>カ　重篤な代謝障害（肝不全、腎不全、重症糖尿病等）</a:t>
                      </a:r>
                    </a:p>
                  </a:txBody>
                  <a:tcPr marL="9525" marR="9525" marT="9525" marB="0" anchor="ctr">
                    <a:lnL>
                      <a:noFill/>
                    </a:lnL>
                    <a:lnR>
                      <a:noFill/>
                    </a:lnR>
                    <a:lnT>
                      <a:noFill/>
                    </a:lnT>
                    <a:lnB>
                      <a:noFill/>
                    </a:lnB>
                    <a:solidFill>
                      <a:srgbClr val="E5F2FF"/>
                    </a:solidFill>
                  </a:tcPr>
                </a:tc>
                <a:tc>
                  <a:txBody>
                    <a:bodyPr/>
                    <a:lstStyle/>
                    <a:p>
                      <a:pPr algn="l" fontAlgn="ctr"/>
                      <a:r>
                        <a:rPr lang="ja-JP" altLang="en-US" sz="900" b="1" i="0" u="sng" strike="noStrike" dirty="0">
                          <a:solidFill>
                            <a:schemeClr val="tx2"/>
                          </a:solidFill>
                          <a:effectLst/>
                          <a:latin typeface="+mj-ea"/>
                          <a:ea typeface="+mj-ea"/>
                        </a:rPr>
                        <a:t>シ</a:t>
                      </a:r>
                      <a:r>
                        <a:rPr lang="ja-JP" altLang="en-US" sz="900" b="0" i="0" u="none" strike="noStrike" dirty="0">
                          <a:solidFill>
                            <a:srgbClr val="000000"/>
                          </a:solidFill>
                          <a:effectLst/>
                          <a:latin typeface="+mj-ea"/>
                          <a:ea typeface="+mj-ea"/>
                        </a:rPr>
                        <a:t>　その他の重症な状態（加算２のみ）</a:t>
                      </a:r>
                    </a:p>
                  </a:txBody>
                  <a:tcPr marL="9525" marR="9525" marT="9525" marB="0" anchor="ctr">
                    <a:lnL>
                      <a:noFill/>
                    </a:lnL>
                    <a:lnR>
                      <a:noFill/>
                    </a:lnR>
                    <a:lnT>
                      <a:noFill/>
                    </a:lnT>
                    <a:lnB>
                      <a:noFill/>
                    </a:lnB>
                    <a:solidFill>
                      <a:srgbClr val="FFF0E1"/>
                    </a:solidFill>
                  </a:tcPr>
                </a:tc>
                <a:extLst>
                  <a:ext uri="{0D108BD9-81ED-4DB2-BD59-A6C34878D82A}">
                    <a16:rowId xmlns:a16="http://schemas.microsoft.com/office/drawing/2014/main" val="3616108343"/>
                  </a:ext>
                </a:extLst>
              </a:tr>
            </a:tbl>
          </a:graphicData>
        </a:graphic>
      </p:graphicFrame>
      <p:sp>
        <p:nvSpPr>
          <p:cNvPr id="19" name="正方形/長方形 18"/>
          <p:cNvSpPr/>
          <p:nvPr/>
        </p:nvSpPr>
        <p:spPr>
          <a:xfrm>
            <a:off x="5003146" y="5232321"/>
            <a:ext cx="4653522" cy="1440713"/>
          </a:xfrm>
          <a:prstGeom prst="rect">
            <a:avLst/>
          </a:prstGeom>
          <a:solidFill>
            <a:srgbClr val="FDECD5"/>
          </a:solidFill>
          <a:ln w="12700" cap="flat" cmpd="sng" algn="ctr">
            <a:noFill/>
            <a:prstDash val="solid"/>
          </a:ln>
          <a:effectLst/>
        </p:spPr>
        <p:txBody>
          <a:bodyPr rtlCol="0" anchor="t"/>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DPC</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様式１］</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予定・救急医療入院の患者に限る</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21" name="表 20"/>
          <p:cNvGraphicFramePr>
            <a:graphicFrameLocks noGrp="1"/>
          </p:cNvGraphicFramePr>
          <p:nvPr/>
        </p:nvGraphicFramePr>
        <p:xfrm>
          <a:off x="5315208" y="5453459"/>
          <a:ext cx="4187489" cy="1196022"/>
        </p:xfrm>
        <a:graphic>
          <a:graphicData uri="http://schemas.openxmlformats.org/drawingml/2006/table">
            <a:tbl>
              <a:tblPr/>
              <a:tblGrid>
                <a:gridCol w="1306071">
                  <a:extLst>
                    <a:ext uri="{9D8B030D-6E8A-4147-A177-3AD203B41FA5}">
                      <a16:colId xmlns:a16="http://schemas.microsoft.com/office/drawing/2014/main" val="945867990"/>
                    </a:ext>
                  </a:extLst>
                </a:gridCol>
                <a:gridCol w="2881418">
                  <a:extLst>
                    <a:ext uri="{9D8B030D-6E8A-4147-A177-3AD203B41FA5}">
                      <a16:colId xmlns:a16="http://schemas.microsoft.com/office/drawing/2014/main" val="1143102382"/>
                    </a:ext>
                  </a:extLst>
                </a:gridCol>
              </a:tblGrid>
              <a:tr h="164256">
                <a:tc>
                  <a:txBody>
                    <a:bodyPr/>
                    <a:lstStyle/>
                    <a:p>
                      <a:pPr algn="ctr" fontAlgn="ctr"/>
                      <a:r>
                        <a:rPr lang="ja-JP" altLang="en-US" sz="900" b="0" i="0" u="none" strike="noStrike" dirty="0">
                          <a:solidFill>
                            <a:srgbClr val="000000"/>
                          </a:solidFill>
                          <a:effectLst/>
                          <a:latin typeface="+mj-ea"/>
                          <a:ea typeface="+mj-ea"/>
                        </a:rPr>
                        <a:t>患者の状態</a:t>
                      </a:r>
                      <a:r>
                        <a:rPr lang="en-US" altLang="ja-JP" sz="900" b="0" i="0" u="none" strike="noStrike" dirty="0">
                          <a:solidFill>
                            <a:srgbClr val="000000"/>
                          </a:solidFill>
                          <a:effectLst/>
                          <a:latin typeface="+mj-ea"/>
                          <a:ea typeface="+mj-ea"/>
                        </a:rPr>
                        <a:t>/</a:t>
                      </a:r>
                      <a:r>
                        <a:rPr lang="ja-JP" altLang="en-US" sz="900" b="0" i="0" u="none" strike="noStrike" dirty="0">
                          <a:solidFill>
                            <a:srgbClr val="000000"/>
                          </a:solidFill>
                          <a:effectLst/>
                          <a:latin typeface="+mj-ea"/>
                          <a:ea typeface="+mj-ea"/>
                        </a:rPr>
                        <a:t>状態指標</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rgbClr val="000000"/>
                          </a:solidFill>
                          <a:effectLst/>
                          <a:latin typeface="+mj-ea"/>
                          <a:ea typeface="+mj-ea"/>
                        </a:rPr>
                        <a:t>状態指標の記載時点</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835675434"/>
                  </a:ext>
                </a:extLst>
              </a:tr>
              <a:tr h="180231">
                <a:tc>
                  <a:txBody>
                    <a:bodyPr/>
                    <a:lstStyle/>
                    <a:p>
                      <a:pPr algn="l" fontAlgn="ctr"/>
                      <a:r>
                        <a:rPr lang="ja-JP" altLang="en-US" sz="900" b="0" i="0" u="none" strike="noStrike" dirty="0">
                          <a:solidFill>
                            <a:srgbClr val="000000"/>
                          </a:solidFill>
                          <a:effectLst/>
                          <a:latin typeface="+mj-ea"/>
                          <a:ea typeface="+mj-ea"/>
                        </a:rPr>
                        <a:t>意識障害患者</a:t>
                      </a:r>
                      <a:r>
                        <a:rPr lang="en-US" altLang="ja-JP" sz="900" b="0" i="0" u="none" strike="noStrike" dirty="0">
                          <a:solidFill>
                            <a:srgbClr val="000000"/>
                          </a:solidFill>
                          <a:effectLst/>
                          <a:latin typeface="+mj-ea"/>
                          <a:ea typeface="+mj-ea"/>
                        </a:rPr>
                        <a:t>/JCS</a:t>
                      </a:r>
                      <a:endParaRPr lang="ja-JP" altLang="en-US" sz="900" b="0" i="0" u="none" strike="noStrike" dirty="0">
                        <a:solidFill>
                          <a:srgbClr val="000000"/>
                        </a:solidFill>
                        <a:effectLst/>
                        <a:latin typeface="+mj-ea"/>
                        <a:ea typeface="+mj-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900" b="1" i="0" u="sng" strike="noStrike" dirty="0">
                          <a:solidFill>
                            <a:schemeClr val="tx2"/>
                          </a:solidFill>
                          <a:effectLst/>
                          <a:latin typeface="+mj-ea"/>
                          <a:ea typeface="+mj-ea"/>
                        </a:rPr>
                        <a:t>・救急受診時</a:t>
                      </a:r>
                      <a:endParaRPr lang="en-US" altLang="ja-JP" sz="900" b="1" i="0" u="sng" strike="noStrike" dirty="0">
                        <a:solidFill>
                          <a:schemeClr val="tx2"/>
                        </a:solidFill>
                        <a:effectLst/>
                        <a:latin typeface="+mj-ea"/>
                        <a:ea typeface="+mj-ea"/>
                      </a:endParaRPr>
                    </a:p>
                    <a:p>
                      <a:pPr algn="l" fontAlgn="ctr"/>
                      <a:r>
                        <a:rPr lang="ja-JP" altLang="en-US" sz="900" b="1" i="0" u="sng" strike="noStrike" dirty="0">
                          <a:solidFill>
                            <a:schemeClr val="tx2"/>
                          </a:solidFill>
                          <a:effectLst/>
                          <a:latin typeface="+mj-ea"/>
                          <a:ea typeface="+mj-ea"/>
                        </a:rPr>
                        <a:t>・治療室又は病棟入室時</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333060951"/>
                  </a:ext>
                </a:extLst>
              </a:tr>
              <a:tr h="282678">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mj-ea"/>
                          <a:ea typeface="+mn-ea"/>
                          <a:cs typeface="+mn-cs"/>
                        </a:rPr>
                        <a:t>心疾患患者</a:t>
                      </a:r>
                      <a:r>
                        <a:rPr kumimoji="1" lang="en-US" altLang="ja-JP" sz="900" b="0" i="0" u="none" strike="noStrike" kern="1200" dirty="0">
                          <a:solidFill>
                            <a:srgbClr val="000000"/>
                          </a:solidFill>
                          <a:effectLst/>
                          <a:latin typeface="+mj-ea"/>
                          <a:ea typeface="+mn-ea"/>
                          <a:cs typeface="+mn-cs"/>
                        </a:rPr>
                        <a:t>/NYHA</a:t>
                      </a:r>
                      <a:endParaRPr kumimoji="1" lang="ja-JP" altLang="en-US" sz="900" b="0" i="0" u="none" strike="noStrike" kern="1200" dirty="0">
                        <a:solidFill>
                          <a:srgbClr val="000000"/>
                        </a:solidFill>
                        <a:effectLst/>
                        <a:latin typeface="+mj-ea"/>
                        <a:ea typeface="+mn-ea"/>
                        <a:cs typeface="+mn-cs"/>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900" b="1" i="0" u="sng" strike="noStrike" dirty="0">
                          <a:solidFill>
                            <a:schemeClr val="tx2"/>
                          </a:solidFill>
                          <a:effectLst/>
                          <a:latin typeface="+mj-ea"/>
                          <a:ea typeface="+mj-ea"/>
                        </a:rPr>
                        <a:t>・救急受診時</a:t>
                      </a:r>
                      <a:endParaRPr lang="en-US" altLang="ja-JP" sz="900" b="1" i="0" u="sng" strike="noStrike" dirty="0">
                        <a:solidFill>
                          <a:schemeClr val="tx2"/>
                        </a:solidFill>
                        <a:effectLst/>
                        <a:latin typeface="+mj-ea"/>
                        <a:ea typeface="+mj-ea"/>
                      </a:endParaRPr>
                    </a:p>
                    <a:p>
                      <a:pPr algn="l" fontAlgn="ctr"/>
                      <a:r>
                        <a:rPr lang="ja-JP" altLang="en-US" sz="900" b="1" i="0" u="sng" strike="noStrike" dirty="0">
                          <a:solidFill>
                            <a:schemeClr val="tx2"/>
                          </a:solidFill>
                          <a:effectLst/>
                          <a:latin typeface="+mj-ea"/>
                          <a:ea typeface="+mj-ea"/>
                        </a:rPr>
                        <a:t>・治療室又は病棟入室時</a:t>
                      </a:r>
                    </a:p>
                  </a:txBody>
                  <a:tcPr marL="9525" marR="9525" marT="9525"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8597937"/>
                  </a:ext>
                </a:extLst>
              </a:tr>
              <a:tr h="180231">
                <a:tc>
                  <a:txBody>
                    <a:bodyPr/>
                    <a:lstStyle/>
                    <a:p>
                      <a:pPr algn="l" fontAlgn="ctr"/>
                      <a:r>
                        <a:rPr lang="ja-JP" altLang="en-US" sz="900" b="0" i="0" u="none" strike="noStrike" dirty="0">
                          <a:solidFill>
                            <a:srgbClr val="000000"/>
                          </a:solidFill>
                          <a:effectLst/>
                          <a:latin typeface="+mj-ea"/>
                          <a:ea typeface="+mj-ea"/>
                        </a:rPr>
                        <a:t>呼吸不全の患者</a:t>
                      </a:r>
                      <a:r>
                        <a:rPr lang="en-US" altLang="ja-JP" sz="900" b="0" i="0" u="none" strike="noStrike" dirty="0">
                          <a:solidFill>
                            <a:srgbClr val="000000"/>
                          </a:solidFill>
                          <a:effectLst/>
                          <a:latin typeface="+mj-ea"/>
                          <a:ea typeface="+mj-ea"/>
                        </a:rPr>
                        <a:t>/P/F</a:t>
                      </a:r>
                      <a:endParaRPr lang="ja-JP" altLang="en-US" sz="900" b="0" i="0" u="none" strike="noStrike" dirty="0">
                        <a:solidFill>
                          <a:srgbClr val="000000"/>
                        </a:solidFill>
                        <a:effectLst/>
                        <a:latin typeface="+mj-ea"/>
                        <a:ea typeface="+mj-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900" b="1" i="0" u="sng" strike="noStrike" dirty="0">
                          <a:solidFill>
                            <a:schemeClr val="tx2"/>
                          </a:solidFill>
                          <a:effectLst/>
                          <a:latin typeface="+mj-ea"/>
                          <a:ea typeface="+mj-ea"/>
                        </a:rPr>
                        <a:t>・救急受診時</a:t>
                      </a:r>
                      <a:endParaRPr lang="en-US" altLang="ja-JP" sz="900" b="1" i="0" u="sng" strike="noStrike" dirty="0">
                        <a:solidFill>
                          <a:schemeClr val="tx2"/>
                        </a:solidFill>
                        <a:effectLst/>
                        <a:latin typeface="+mj-ea"/>
                        <a:ea typeface="+mj-ea"/>
                      </a:endParaRPr>
                    </a:p>
                    <a:p>
                      <a:pPr algn="l" fontAlgn="ctr"/>
                      <a:r>
                        <a:rPr lang="ja-JP" altLang="en-US" sz="900" b="1" i="0" u="sng" strike="noStrike" dirty="0">
                          <a:solidFill>
                            <a:schemeClr val="tx2"/>
                          </a:solidFill>
                          <a:effectLst/>
                          <a:latin typeface="+mj-ea"/>
                          <a:ea typeface="+mj-ea"/>
                        </a:rPr>
                        <a:t>・治療室又は病棟入室時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79859122"/>
                  </a:ext>
                </a:extLst>
              </a:tr>
              <a:tr h="180231">
                <a:tc>
                  <a:txBody>
                    <a:bodyPr/>
                    <a:lstStyle/>
                    <a:p>
                      <a:pPr algn="l" fontAlgn="ctr"/>
                      <a:r>
                        <a:rPr lang="ja-JP" altLang="en-US" sz="900" b="0" i="0" u="none" strike="noStrike" dirty="0">
                          <a:solidFill>
                            <a:srgbClr val="000000"/>
                          </a:solidFill>
                          <a:effectLst/>
                          <a:latin typeface="+mj-ea"/>
                          <a:ea typeface="+mj-ea"/>
                        </a:rPr>
                        <a:t>熱傷患者</a:t>
                      </a:r>
                      <a:r>
                        <a:rPr lang="en-US" altLang="ja-JP" sz="900" b="0" i="0" u="none" strike="noStrike" dirty="0">
                          <a:solidFill>
                            <a:srgbClr val="000000"/>
                          </a:solidFill>
                          <a:effectLst/>
                          <a:latin typeface="+mj-ea"/>
                          <a:ea typeface="+mj-ea"/>
                        </a:rPr>
                        <a:t>/Burn Index</a:t>
                      </a:r>
                      <a:endParaRPr lang="ja-JP" altLang="en-US" sz="900" b="0" i="0" u="none" strike="noStrike" dirty="0">
                        <a:solidFill>
                          <a:srgbClr val="000000"/>
                        </a:solidFill>
                        <a:effectLst/>
                        <a:latin typeface="+mj-ea"/>
                        <a:ea typeface="+mj-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900" b="1" i="0" u="sng" strike="noStrike" dirty="0">
                          <a:solidFill>
                            <a:schemeClr val="tx2"/>
                          </a:solidFill>
                          <a:effectLst/>
                          <a:latin typeface="+mj-ea"/>
                          <a:ea typeface="+mj-ea"/>
                        </a:rPr>
                        <a:t>・治療室若しくは病棟入室時又は傷病が発生した時点</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88409135"/>
                  </a:ext>
                </a:extLst>
              </a:tr>
            </a:tbl>
          </a:graphicData>
        </a:graphic>
      </p:graphicFrame>
      <p:sp>
        <p:nvSpPr>
          <p:cNvPr id="24"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Tree>
    <p:extLst>
      <p:ext uri="{BB962C8B-B14F-4D97-AF65-F5344CB8AC3E}">
        <p14:creationId xmlns:p14="http://schemas.microsoft.com/office/powerpoint/2010/main" val="340693103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手術後の患者に対する多職種による疼痛管理に係る評価の新設</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18800"/>
            <a:ext cx="9529762" cy="56657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術後患者に対する質の高い疼痛管理を推進する観点から、術後疼痛管理チームによる疼痛管理について、術後疼痛管理チーム加算を新設する。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術後疼痛管理チーム加算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100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点（１日につき）</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別に厚生労働大臣が定める施設基準に適合しているものとして地方厚生局長等に届け出た保険医療機関において、区分番号Ｌ００８に掲げるマスク又は気管内挿管による閉鎖循環式全身麻酔を伴う手術を行った患者であって、継続して手術後の疼痛管理を要するものに対して、当該保険医療機関の麻酔に従事する医師、看護師、薬剤師等が共同して疼痛管理を行った場合に、当該患者（第１節の入院基本料（特別入院基本料等を除く。）又は第３節の特定入院料のうち、術後疼痛管理チーム加算を算定できるものを現に算定している患者に限る。）について、</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手術日の翌日から起算して３日を限度として所定点数に加算する。</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麻酔科を標榜している保険医療機関であること。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手術後の患者の疼痛管理を行うにつき十分な体制が整備されていること。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68000" marR="0" lvl="0" indent="-720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　当該保険医療機関内に、以下の</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３名以上から構成される手術後の患者の疼痛管理に係るチーム（以下「術後疼痛管理チーム」という。）が設置されていること。</a:t>
            </a:r>
          </a:p>
          <a:p>
            <a:pPr marL="0" marR="0" lvl="0" indent="360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麻酔に従事する専任の常勤医師</a:t>
            </a:r>
          </a:p>
          <a:p>
            <a:pPr marL="0" marR="0" lvl="0" indent="360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手術後の患者の疼痛管理に係る所定の研修を修了した専任の常勤看護師</a:t>
            </a:r>
          </a:p>
          <a:p>
            <a:pPr marL="0" marR="0" lvl="0" indent="360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手術後の患者の疼痛管理に係る所定の研修を修了した専任の常勤薬剤師</a:t>
            </a:r>
          </a:p>
          <a:p>
            <a:pPr marL="360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なお、アからウまでのほか、手術後の患者の疼痛管理に係る所定の研修を修了した臨床工学技士が配置されていることが望ましい。</a:t>
            </a:r>
          </a:p>
          <a:p>
            <a:pPr marL="46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　術後疼痛管理チームにより、手術後の患者に係る術後疼痛管理実施計画が作成されること。また、当該患者に対して、当該計画が文書により交付され、説明がなされるものであること。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6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　算定対象となる病棟の見やすい場所に術後疼痛管理チームによる診療が行われている旨の掲示をするなど、患者に対して必要な情報提供がなされていること。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6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6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急性期一般入院基本料、結核病棟入院基本料、特定機能病院入院基本料（一般病棟又は結核病棟に限る。）、専門病院入院基本料、救命救急入院料、特定集中治療室管理料、ハイケアユニット入院医療管理料、小児特定集中治療室管理料、総合周産期特定集中治療室管理料（母体・胎児集中治療室管理料に限る。）、小児入院医療管理料及び特定一般病棟入院料において算定可能</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スライド番号プレースホルダー 2">
            <a:extLst>
              <a:ext uri="{FF2B5EF4-FFF2-40B4-BE49-F238E27FC236}">
                <a16:creationId xmlns:a16="http://schemas.microsoft.com/office/drawing/2014/main" id="{FA79F16C-E6B8-44F1-ADD9-C8623ACD0E77}"/>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6" name="図 5">
            <a:extLst>
              <a:ext uri="{FF2B5EF4-FFF2-40B4-BE49-F238E27FC236}">
                <a16:creationId xmlns:a16="http://schemas.microsoft.com/office/drawing/2014/main" id="{777F69C0-7C0A-4698-B0DB-0E6C9F342C52}"/>
              </a:ext>
            </a:extLst>
          </p:cNvPr>
          <p:cNvPicPr>
            <a:picLocks noChangeAspect="1"/>
          </p:cNvPicPr>
          <p:nvPr/>
        </p:nvPicPr>
        <p:blipFill>
          <a:blip r:embed="rId2"/>
          <a:stretch>
            <a:fillRect/>
          </a:stretch>
        </p:blipFill>
        <p:spPr>
          <a:xfrm>
            <a:off x="7905328" y="1628800"/>
            <a:ext cx="1296144" cy="891024"/>
          </a:xfrm>
          <a:prstGeom prst="rect">
            <a:avLst/>
          </a:prstGeom>
        </p:spPr>
      </p:pic>
    </p:spTree>
    <p:extLst>
      <p:ext uri="{BB962C8B-B14F-4D97-AF65-F5344CB8AC3E}">
        <p14:creationId xmlns:p14="http://schemas.microsoft.com/office/powerpoint/2010/main" val="239975804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73983"/>
            <a:ext cx="6328833" cy="504825"/>
          </a:xfrm>
        </p:spPr>
        <p:txBody>
          <a:bodyPr>
            <a:normAutofit/>
          </a:bodyPr>
          <a:lstStyle/>
          <a:p>
            <a:pPr algn="l" eaLnBrk="1" hangingPunct="1">
              <a:defRPr/>
            </a:pPr>
            <a:r>
              <a:rPr lang="ja-JP" altLang="en-US" sz="2000" dirty="0">
                <a:ea typeface="HG創英角ｺﾞｼｯｸUB" pitchFamily="49" charset="-128"/>
              </a:rPr>
              <a:t>令和４年度診療報酬改定の基本方針</a:t>
            </a:r>
            <a:endParaRPr lang="ja-JP" altLang="en-US" sz="2000" dirty="0">
              <a:latin typeface="+mj-ea"/>
            </a:endParaRPr>
          </a:p>
        </p:txBody>
      </p:sp>
      <p:sp>
        <p:nvSpPr>
          <p:cNvPr id="178179" name="Rectangle 4"/>
          <p:cNvSpPr>
            <a:spLocks noChangeArrowheads="1"/>
          </p:cNvSpPr>
          <p:nvPr/>
        </p:nvSpPr>
        <p:spPr bwMode="auto">
          <a:xfrm>
            <a:off x="340537" y="471862"/>
            <a:ext cx="4180415" cy="354008"/>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２．改定の基本的視点と具体的方向性⑤</a:t>
            </a:r>
            <a:endParaRPr kumimoji="1" lang="en-US" altLang="ja-JP"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6" y="866890"/>
            <a:ext cx="9360827" cy="3323987"/>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1"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0" lang="ja-JP" altLang="en-US" sz="1400" b="1" i="0" u="sng" strike="noStrike" kern="0" cap="none" spc="-5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安心・安全で質の高い医療の実現のための医師等の働き方改革の推進</a:t>
            </a:r>
            <a:r>
              <a:rPr kumimoji="0" lang="en-US" altLang="ja-JP" sz="14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a:t>
            </a:r>
            <a:r>
              <a:rPr kumimoji="0" lang="ja-JP" altLang="en-US" sz="14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重点課題</a:t>
            </a:r>
            <a:r>
              <a:rPr kumimoji="0" lang="en-US" altLang="ja-JP" sz="14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基本的視点</a:t>
            </a: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地域医療構想の実現に向けた取組、実効性のある医師偏在対策、医師等の働き方改革等を推進し、総合的な医</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療提供体制改革を実施していくことが求められている。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医師等の働き方改革等に関しては、</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2024</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年（令和６年）４月から、医師について時間外労働の上限規制が</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適用される予定であり、先般の医療法改正も踏まえ、各医療機関は自らの状況を適切に分析し、労働時間短縮に</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計画的に取り組むことが必要となる。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地域医療介護総合確保基金においては、勤務医の労働時間短縮に向けた体制の整備に関する事業に対して財政</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支援を実施している。診療報酬においてはこれまで、タスク・シェアリング／タスク・シフティングやチーム医</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療の推進等、医療従事者の高い専門性の発揮と医療機関における勤務環境改善に資する取組を評価してきた。ま</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た、令和２年度診療報酬改定では、新たに地域医療の確保を図る観点から、早急に対応が必要な救急医療体制等</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の評価も行ったところ。</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時間外労働の上限規制の適用が開始される</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2024</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年４月に向けての準備期間も考慮すると、実質的に最後の</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改定機会であることも踏まえ、引き続き、今後、総合的な医療提供体制改革の進展の状況、医療の安全や地域医</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療の確保、患者や保険者の視点等を踏まえながら、実効性ある取組について検討する必要がある。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8183" name="Rectangle 2"/>
          <p:cNvSpPr>
            <a:spLocks noChangeArrowheads="1"/>
          </p:cNvSpPr>
          <p:nvPr/>
        </p:nvSpPr>
        <p:spPr bwMode="auto">
          <a:xfrm>
            <a:off x="4341484" y="82957"/>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［令和３年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Rectangle 4">
            <a:extLst>
              <a:ext uri="{FF2B5EF4-FFF2-40B4-BE49-F238E27FC236}">
                <a16:creationId xmlns:a16="http://schemas.microsoft.com/office/drawing/2014/main" id="{EFAD25E5-F4AC-48A4-9A64-AAB323784F28}"/>
              </a:ext>
            </a:extLst>
          </p:cNvPr>
          <p:cNvSpPr>
            <a:spLocks noChangeArrowheads="1"/>
          </p:cNvSpPr>
          <p:nvPr/>
        </p:nvSpPr>
        <p:spPr bwMode="auto">
          <a:xfrm>
            <a:off x="340536" y="4237205"/>
            <a:ext cx="9360827" cy="2462213"/>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具体的方向性の例</a:t>
            </a: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医療機関内における労務管理や労働環境の改善のためのマネジメントシステムの実践に資する取組の推進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各職種がそれぞれの高い専門性を十分に発揮するための勤務環境の改善、タスク・シェアリング／タスク・シ</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フティング、チーム医療の推進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業務の効率化に資する</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ICT</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の利活用の推進、その他長時間労働などの厳しい勤務環境の改善に向けての取組の</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評価</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ICT</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を活用した医療連携の取組を推進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届出・報告の簡略化、業務の効率化・合理化を推進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地域医療の確保を図る観点から早急に対応が必要な救急医療体制等の確保</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令和３年１１月に閣議決定された経済対策を踏まえ、看護の現場で働く方々の収入の引き上げ等に係る必要な</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対応について検討するとともに、負担軽減に資する取組を推進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174548087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23200"/>
            <a:ext cx="9906000" cy="458482"/>
          </a:xfrm>
        </p:spPr>
        <p:txBody>
          <a:bodyPr>
            <a:noAutofit/>
          </a:bodyPr>
          <a:lstStyle/>
          <a:p>
            <a:r>
              <a:rPr kumimoji="1" lang="ja-JP" altLang="en-US" dirty="0">
                <a:latin typeface="メイリオ" panose="020B0604030504040204" pitchFamily="50" charset="-128"/>
                <a:ea typeface="メイリオ" panose="020B0604030504040204" pitchFamily="50" charset="-128"/>
              </a:rPr>
              <a:t>周術期における薬学的管理の評価の新設</a:t>
            </a:r>
          </a:p>
        </p:txBody>
      </p:sp>
      <p:sp>
        <p:nvSpPr>
          <p:cNvPr id="84" name="テキスト ボックス 83"/>
          <p:cNvSpPr txBox="1"/>
          <p:nvPr/>
        </p:nvSpPr>
        <p:spPr>
          <a:xfrm>
            <a:off x="0" y="-2767"/>
            <a:ext cx="9906000" cy="430887"/>
          </a:xfrm>
          <a:prstGeom prst="rect">
            <a:avLst/>
          </a:prstGeom>
          <a:noFill/>
        </p:spPr>
        <p:txBody>
          <a:bodyPr wrap="square" rtlCol="0">
            <a:spAutoFit/>
          </a:bodyPr>
          <a:lstStyle/>
          <a:p>
            <a:pPr marL="2238375" marR="0" lvl="0" indent="-22383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2238375" marR="0" lvl="0" indent="-2238375"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endParaRPr>
          </a:p>
        </p:txBody>
      </p:sp>
      <p:sp>
        <p:nvSpPr>
          <p:cNvPr id="6" name="正方形/長方形 5"/>
          <p:cNvSpPr/>
          <p:nvPr/>
        </p:nvSpPr>
        <p:spPr>
          <a:xfrm>
            <a:off x="188119" y="1018800"/>
            <a:ext cx="9529762" cy="5616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薬剤師による周術期の薬物療法に係る医療安全に関する取組の実態を踏まえ、質の高い周術期医療が行われるよう、手術室の薬剤師が病棟の薬剤師と薬学的管理を連携して実施した場合の評価を新設する。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麻酔管理料（</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）・麻酔管理料（</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マスク又は気管内挿管による閉鎖循環式全身麻酔を行った場合</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　</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周術期薬剤管理</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加算</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75</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専任の薬剤師が周術期における医療従事者の負担軽減及び薬物療法の有効性、安全性の向上に資する周術期薬剤管理を病棟等において薬剤関連業務を実施している薬剤師等と連携して実施した場合に算定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0363" marR="0" lvl="0" indent="-3603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周術期薬剤管理とは、次に掲げるものであること。なお、ア及びイについて、その内容を診療録等に記載すること。</a:t>
            </a:r>
          </a:p>
          <a:p>
            <a:pPr marL="714375" marR="0" lvl="0" indent="-357188" algn="l" defTabSz="914400" rtl="0" eaLnBrk="1" fontAlgn="auto" latinLnBrk="0" hangingPunct="1">
              <a:lnSpc>
                <a:spcPct val="100000"/>
              </a:lnSpc>
              <a:spcBef>
                <a:spcPts val="0"/>
              </a:spcBef>
              <a:spcAft>
                <a:spcPts val="0"/>
              </a:spcAft>
              <a:buClrTx/>
              <a:buSzTx/>
              <a:buFontTx/>
              <a:buNone/>
              <a:tabLst>
                <a:tab pos="630238" algn="l"/>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「現行制度の下で実施可能な範囲におけるタスク・シフト</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シェアの推進について（令和３年９月</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日医政発</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0930</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第</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16</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号）」の３の３）①</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等に基づき、周術期の薬学的管理等を実施すること。</a:t>
            </a:r>
          </a:p>
          <a:p>
            <a:pPr marL="714375" marR="0" lvl="0" indent="-357188" algn="l" defTabSz="914400" rtl="0" eaLnBrk="1" fontAlgn="auto" latinLnBrk="0" hangingPunct="1">
              <a:lnSpc>
                <a:spcPct val="100000"/>
              </a:lnSpc>
              <a:spcBef>
                <a:spcPts val="0"/>
              </a:spcBef>
              <a:spcAft>
                <a:spcPts val="0"/>
              </a:spcAft>
              <a:buClrTx/>
              <a:buSzTx/>
              <a:buFontTx/>
              <a:buNone/>
              <a:tabLst>
                <a:tab pos="630238" algn="l"/>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アについては</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病棟薬剤師等と連携して実施</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a:t>
            </a:r>
          </a:p>
          <a:p>
            <a:pPr marL="714375" marR="0" lvl="0" indent="-357188" algn="l" defTabSz="914400" rtl="0" eaLnBrk="1" fontAlgn="auto" latinLnBrk="0" hangingPunct="1">
              <a:lnSpc>
                <a:spcPct val="100000"/>
              </a:lnSpc>
              <a:spcBef>
                <a:spcPts val="0"/>
              </a:spcBef>
              <a:spcAft>
                <a:spcPts val="0"/>
              </a:spcAft>
              <a:buClrTx/>
              <a:buSzTx/>
              <a:buFontTx/>
              <a:buNone/>
              <a:tabLst>
                <a:tab pos="630238" algn="l"/>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時間外、休日及び深夜においても、当直等の薬剤師と連携し、安全な周術期薬剤管理が提供できる体制を整備</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していること。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0363" marR="0" lvl="0" indent="-3603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また、病棟薬剤師等と連携した周術期薬剤管理の実施に当たっては、「根拠に基づいた周術期患者への薬学的管理ならびに手術室における薬剤師業務のチェックリスト」（日本病院薬剤師会）等を参考にすること。</a:t>
            </a:r>
          </a:p>
          <a:p>
            <a:pPr marL="360363" marR="0" lvl="0" indent="-360363"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［施設基準の概要］</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当該保険医療機関内に周術期の薬学的管理を行うにつき必要な</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専任の薬剤師</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が配置されていること。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病棟薬剤業務実施加算１に係る届出を行っている保険医療機関</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周術期薬剤管理に関する</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プロトコルを整備</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していること。なお、周術期薬剤管理の実施状況を踏まえ、定期的な</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プロトコルの見直し</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を行うこと。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周術期薬剤管理加算の施設基準における専任の薬剤師、病棟薬剤業務実施加算の施設基準における専任の薬剤師及び医薬品情報管理室の薬剤師が必要に応じカンファレンス等を行い、各薬剤師が周術期薬剤管理を実施するにつき必要な情報が提供されてい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医薬品の安全使用や、重複投与・相互作用・アレルギーのリスクを回避するための手順等を盛り込んだ</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薬剤の安全使用に関する手順書（マニュアル）を整備</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必要に応じて当直等の薬剤師と連携</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を行っていること。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スライド番号プレースホルダー 2">
            <a:extLst>
              <a:ext uri="{FF2B5EF4-FFF2-40B4-BE49-F238E27FC236}">
                <a16:creationId xmlns:a16="http://schemas.microsoft.com/office/drawing/2014/main" id="{29995D82-5D44-4D9D-A4AE-07D27288A418}"/>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84763805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18843"/>
            <a:ext cx="9906000" cy="458482"/>
          </a:xfrm>
        </p:spPr>
        <p:txBody>
          <a:bodyPr>
            <a:noAutofit/>
          </a:bodyPr>
          <a:lstStyle/>
          <a:p>
            <a:r>
              <a:rPr lang="ja-JP" altLang="en-US" dirty="0">
                <a:latin typeface="メイリオ" panose="020B0604030504040204" pitchFamily="50" charset="-128"/>
                <a:ea typeface="メイリオ" panose="020B0604030504040204" pitchFamily="50" charset="-128"/>
              </a:rPr>
              <a:t>周術期の栄養管理の推進</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813600"/>
            <a:ext cx="9529762" cy="581297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周術期における適切な栄養管理を推進する観点から、管理栄養士が行う周術期に必要な栄養管理について、周術期栄養管理実施加算を新設する。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周術期栄養管理実施加算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270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点（１手術に１回）</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［算定対象］</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全身麻酔を実施した患者</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別に厚生労働大臣が定める施設基準に適合しているものとして地方厚生局長等に届け出た保険医療機関において、</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手術の前後に必要な栄養管理を行った場合</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であって、区分番号Ｌ００８に掲げるマスク又は気管内挿管による閉鎖循環式</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全身麻酔を伴う手術を行った</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場合は、周術期栄養管理実施加算として、</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270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点を所定点数に加算する。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9875" marR="0" lvl="0" indent="-2698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（１）周術期栄養管理実施加算は、</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専任の管理栄養士が医師と連携</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し、周術期の患者の日々変化する栄養状態を把握した上で、</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術前・術後の栄養管理を適切に実施した場合</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に算定する。</a:t>
            </a:r>
          </a:p>
          <a:p>
            <a:pPr marL="269875" marR="0" lvl="0" indent="-2698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（２）栄養ケア・マネジメントを実施する際には、日本臨床栄養代謝学会の「静脈経腸栄養ガイドライン」又は</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ESPEN</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ESPEN Guideline</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Clinical nutrition in surgery</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」等を参考とし、以下の項目を含めること。なお、必要に応じて入院前からの取組を実施すること。</a:t>
            </a:r>
          </a:p>
          <a:p>
            <a:pPr marL="2698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「栄養スクリーニング」、「栄養アセスメント」、「周術期における栄養管理の計画を作成」、「栄養管理の実施」、「モニタリング」、「再評価及び必要に応じて直接的な指導、計画の見直し」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（３）（２）の栄養ケア・マネジメントを実施する場合には、院内の周術期の栄養管理に精通した医師と連携していることが望ましい。</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この場合において、特定機能病院入院基本料の注</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に規定する</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入院栄養管理体制加算</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並びに救命救急入院料の注９、特定集中治療室管理料の注５、ハイケアユニット入院医療管理料の注４、脳卒中ケアユニット入院医療管理料の注４及び小児特定集中治療室管理料の注４に規定する</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早期栄養介入管理加算は別に算定できない</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（１）当該保険医療機関内に周術期の栄養管理を行うにつき十分な経験を有する</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専任の常勤の管理栄養士が配置</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総合入院体制加算又は急性期充実体制加算に係る届出を行っている保険医療機関</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p:txBody>
      </p:sp>
      <p:sp>
        <p:nvSpPr>
          <p:cNvPr id="5" name="スライド番号プレースホルダー 2">
            <a:extLst>
              <a:ext uri="{FF2B5EF4-FFF2-40B4-BE49-F238E27FC236}">
                <a16:creationId xmlns:a16="http://schemas.microsoft.com/office/drawing/2014/main" id="{389EAF0E-A0DF-4D22-BA07-F92B11594B99}"/>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11988285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28065"/>
            <a:ext cx="9906000" cy="458482"/>
          </a:xfrm>
        </p:spPr>
        <p:txBody>
          <a:bodyPr>
            <a:noAutofit/>
          </a:bodyPr>
          <a:lstStyle/>
          <a:p>
            <a:r>
              <a:rPr kumimoji="1" lang="ja-JP" altLang="en-US" dirty="0">
                <a:latin typeface="メイリオ" panose="020B0604030504040204" pitchFamily="50" charset="-128"/>
                <a:ea typeface="メイリオ" panose="020B0604030504040204" pitchFamily="50" charset="-128"/>
              </a:rPr>
              <a:t>特定集中治療室等における重症患者の対応体制強化に係る評価</a:t>
            </a:r>
          </a:p>
        </p:txBody>
      </p:sp>
      <p:sp>
        <p:nvSpPr>
          <p:cNvPr id="8" name="正方形/長方形 7"/>
          <p:cNvSpPr/>
          <p:nvPr/>
        </p:nvSpPr>
        <p:spPr>
          <a:xfrm>
            <a:off x="197262" y="806335"/>
            <a:ext cx="9529762" cy="76012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bIns="36000"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集中治療領域における重症患者対応の強化及び人材育成の重要性の観点から、特定集中治療室等において重症患者対応を強化し、必要な人材を育成していく体制として、以下のような取組が考えられる。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1" name="テキスト ボックス 10"/>
          <p:cNvSpPr txBox="1"/>
          <p:nvPr/>
        </p:nvSpPr>
        <p:spPr>
          <a:xfrm>
            <a:off x="56456" y="1621416"/>
            <a:ext cx="5328592" cy="369332"/>
          </a:xfrm>
          <a:prstGeom prst="rect">
            <a:avLst/>
          </a:prstGeom>
          <a:solidFill>
            <a:schemeClr val="accent3">
              <a:lumMod val="60000"/>
              <a:lumOff val="40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wrap="squar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メイリオ"/>
                <a:ea typeface="メイリオ"/>
                <a:cs typeface="+mn-cs"/>
              </a:rPr>
              <a:t>特定集中治療室等における重症患者の対応強化</a:t>
            </a:r>
          </a:p>
        </p:txBody>
      </p:sp>
      <p:sp>
        <p:nvSpPr>
          <p:cNvPr id="14" name="角丸四角形 13"/>
          <p:cNvSpPr/>
          <p:nvPr/>
        </p:nvSpPr>
        <p:spPr>
          <a:xfrm>
            <a:off x="145556" y="4965499"/>
            <a:ext cx="9529762" cy="1847877"/>
          </a:xfrm>
          <a:prstGeom prst="roundRect">
            <a:avLst>
              <a:gd name="adj" fmla="val 0"/>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③　重症患者への対応力向上を目的とした院内・院外研修</a:t>
            </a:r>
            <a:endPar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 name="角丸四角形 17"/>
          <p:cNvSpPr/>
          <p:nvPr/>
        </p:nvSpPr>
        <p:spPr>
          <a:xfrm>
            <a:off x="4457490" y="2045704"/>
            <a:ext cx="5400000" cy="2725810"/>
          </a:xfrm>
          <a:prstGeom prst="roundRect">
            <a:avLst>
              <a:gd name="adj" fmla="val 856"/>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　　②　</a:t>
            </a: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専門性の高い看護師・臨床工学技士の手厚い配置</a:t>
            </a:r>
            <a:endPar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7" name="テキスト ボックス 16"/>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 name="テキスト ボックス 15"/>
          <p:cNvSpPr txBox="1"/>
          <p:nvPr/>
        </p:nvSpPr>
        <p:spPr>
          <a:xfrm>
            <a:off x="1386784" y="2084113"/>
            <a:ext cx="2952000" cy="1615827"/>
          </a:xfrm>
          <a:prstGeom prst="rect">
            <a:avLst/>
          </a:prstGeom>
          <a:solidFill>
            <a:schemeClr val="bg1"/>
          </a:solidFill>
          <a:ln>
            <a:solidFill>
              <a:schemeClr val="tx1"/>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特定集中治療室管理料の対象患者</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・意識障害又は昏睡</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・急性期呼吸不全又は慢性呼吸不全の急性増悪</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・急性心不全（心筋梗塞を含む）</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・急性薬物中毒</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・ショック</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・重篤な代謝障害（肝不全、腎不全、重症糖尿病等）</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・広範囲熱傷</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・大手術後</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・救急蘇生後</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・その他外傷、破傷風等で重篤な状態</a:t>
            </a:r>
          </a:p>
        </p:txBody>
      </p:sp>
      <p:sp>
        <p:nvSpPr>
          <p:cNvPr id="13" name="正方形/長方形 12"/>
          <p:cNvSpPr/>
          <p:nvPr/>
        </p:nvSpPr>
        <p:spPr>
          <a:xfrm>
            <a:off x="10576" y="3308898"/>
            <a:ext cx="1441420" cy="307777"/>
          </a:xfrm>
          <a:prstGeom prst="rect">
            <a:avLst/>
          </a:prstGeom>
          <a:noFill/>
          <a:ln>
            <a:noFill/>
          </a:ln>
        </p:spPr>
        <p:style>
          <a:lnRef idx="1">
            <a:schemeClr val="accent6"/>
          </a:lnRef>
          <a:fillRef idx="2">
            <a:schemeClr val="accent6"/>
          </a:fillRef>
          <a:effectRef idx="1">
            <a:schemeClr val="accent6"/>
          </a:effectRef>
          <a:fontRef idx="minor">
            <a:schemeClr val="dk1"/>
          </a:fontRef>
        </p:style>
        <p:txBody>
          <a:bodyPr wrap="none"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特定集中治療室</a:t>
            </a:r>
            <a:endPar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正方形/長方形 6"/>
          <p:cNvSpPr/>
          <p:nvPr/>
        </p:nvSpPr>
        <p:spPr>
          <a:xfrm>
            <a:off x="-303584" y="3523696"/>
            <a:ext cx="4953000" cy="276999"/>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6" name="グループ化 5"/>
          <p:cNvGrpSpPr/>
          <p:nvPr/>
        </p:nvGrpSpPr>
        <p:grpSpPr>
          <a:xfrm>
            <a:off x="115283" y="3751023"/>
            <a:ext cx="4276107" cy="1014995"/>
            <a:chOff x="115283" y="3459675"/>
            <a:chExt cx="4276107" cy="1014995"/>
          </a:xfrm>
        </p:grpSpPr>
        <p:sp>
          <p:nvSpPr>
            <p:cNvPr id="24" name="角丸四角形 23"/>
            <p:cNvSpPr/>
            <p:nvPr/>
          </p:nvSpPr>
          <p:spPr>
            <a:xfrm>
              <a:off x="115283" y="3459675"/>
              <a:ext cx="4276107" cy="1014995"/>
            </a:xfrm>
            <a:prstGeom prst="roundRect">
              <a:avLst>
                <a:gd name="adj" fmla="val 856"/>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　</a:t>
              </a: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　重症患者に対する</a:t>
              </a:r>
              <a:r>
                <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時間体制の医療提供</a:t>
              </a:r>
            </a:p>
            <a:p>
              <a:pPr marL="0" marR="0" lvl="0" indent="0" algn="l" defTabSz="914400" rtl="0" eaLnBrk="1" fontAlgn="auto" latinLnBrk="0" hangingPunct="1">
                <a:lnSpc>
                  <a:spcPct val="100000"/>
                </a:lnSpc>
                <a:spcBef>
                  <a:spcPts val="0"/>
                </a:spcBef>
                <a:spcAft>
                  <a:spcPts val="60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4" name="角丸四角形 3"/>
            <p:cNvSpPr/>
            <p:nvPr/>
          </p:nvSpPr>
          <p:spPr>
            <a:xfrm>
              <a:off x="165336" y="3736376"/>
              <a:ext cx="4176000" cy="664012"/>
            </a:xfrm>
            <a:prstGeom prst="roundRect">
              <a:avLst>
                <a:gd name="adj" fmla="val 28250"/>
              </a:avLst>
            </a:prstGeom>
            <a:solidFill>
              <a:schemeClr val="bg1"/>
            </a:solidFill>
            <a:ln>
              <a:noFill/>
            </a:ln>
          </p:spPr>
          <p:style>
            <a:lnRef idx="2">
              <a:schemeClr val="accent2"/>
            </a:lnRef>
            <a:fillRef idx="1">
              <a:schemeClr val="lt1"/>
            </a:fillRef>
            <a:effectRef idx="0">
              <a:schemeClr val="accent2"/>
            </a:effectRef>
            <a:fontRef idx="minor">
              <a:schemeClr val="dk1"/>
            </a:fontRef>
          </p:style>
          <p:txBody>
            <a:bodyPr wrap="square">
              <a:spAutoFit/>
            </a:bodyPr>
            <a:lstStyle/>
            <a:p>
              <a:pPr marL="171450" marR="0" lvl="0" indent="-171450" algn="l" defTabSz="914400" rtl="0" eaLnBrk="1" fontAlgn="auto" latinLnBrk="0" hangingPunct="1">
                <a:lnSpc>
                  <a:spcPct val="100000"/>
                </a:lnSpc>
                <a:spcBef>
                  <a:spcPts val="0"/>
                </a:spcBef>
                <a:spcAft>
                  <a:spcPts val="600"/>
                </a:spcAft>
                <a:buClrTx/>
                <a:buSzTx/>
                <a:buFont typeface="Wingdings" panose="05000000000000000000" pitchFamily="2" charset="2"/>
                <a:buChar char="Ø"/>
                <a:tabLst/>
                <a:defRPr/>
              </a:pPr>
              <a:r>
                <a:rPr kumimoji="1" lang="ja-JP" altLang="en-US" sz="1200" b="1" i="0" u="sng" strike="noStrike" kern="1200" cap="none" spc="0" normalizeH="0" baseline="0" noProof="0" dirty="0">
                  <a:ln>
                    <a:noFill/>
                  </a:ln>
                  <a:solidFill>
                    <a:prstClr val="black"/>
                  </a:solidFill>
                  <a:effectLst/>
                  <a:uLnTx/>
                  <a:uFillTx/>
                  <a:latin typeface="メイリオ"/>
                  <a:ea typeface="メイリオ"/>
                  <a:cs typeface="+mn-cs"/>
                </a:rPr>
                <a:t>重症患者に対する</a:t>
              </a:r>
              <a:r>
                <a:rPr kumimoji="1" lang="en-US" altLang="ja-JP" sz="1200" b="1" i="0" u="sng" strike="noStrike" kern="1200" cap="none" spc="0" normalizeH="0" baseline="0" noProof="0" dirty="0">
                  <a:ln>
                    <a:noFill/>
                  </a:ln>
                  <a:solidFill>
                    <a:prstClr val="black"/>
                  </a:solidFill>
                  <a:effectLst/>
                  <a:uLnTx/>
                  <a:uFillTx/>
                  <a:latin typeface="メイリオ"/>
                  <a:ea typeface="メイリオ"/>
                  <a:cs typeface="+mn-cs"/>
                </a:rPr>
                <a:t>24</a:t>
              </a:r>
              <a:r>
                <a:rPr kumimoji="1" lang="ja-JP" altLang="en-US" sz="1200" b="1" i="0" u="sng" strike="noStrike" kern="1200" cap="none" spc="0" normalizeH="0" baseline="0" noProof="0" dirty="0">
                  <a:ln>
                    <a:noFill/>
                  </a:ln>
                  <a:solidFill>
                    <a:prstClr val="black"/>
                  </a:solidFill>
                  <a:effectLst/>
                  <a:uLnTx/>
                  <a:uFillTx/>
                  <a:latin typeface="メイリオ"/>
                  <a:ea typeface="メイリオ"/>
                  <a:cs typeface="+mn-cs"/>
                </a:rPr>
                <a:t>時間体制の医療提供の一定の実績</a:t>
              </a:r>
              <a:endParaRPr kumimoji="1" lang="en-US" altLang="ja-JP" sz="1200" b="1" i="0" u="sng"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特定集中治療室用の重症度、医療・看護必要度に係る評価票の「特殊な治療法等」に該当する患者が</a:t>
              </a:r>
              <a:r>
                <a:rPr kumimoji="1" lang="ja-JP" altLang="en-US" sz="800" b="1" i="0" u="sng" strike="noStrike" kern="1200" cap="none" spc="0" normalizeH="0" baseline="0" noProof="0" dirty="0">
                  <a:ln>
                    <a:noFill/>
                  </a:ln>
                  <a:solidFill>
                    <a:prstClr val="black"/>
                  </a:solidFill>
                  <a:effectLst/>
                  <a:uLnTx/>
                  <a:uFillTx/>
                  <a:latin typeface="メイリオ"/>
                  <a:ea typeface="メイリオ"/>
                  <a:cs typeface="+mn-cs"/>
                </a:rPr>
                <a:t>１割５分</a:t>
              </a: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以上</a:t>
              </a:r>
            </a:p>
          </p:txBody>
        </p:sp>
      </p:grpSp>
      <p:sp>
        <p:nvSpPr>
          <p:cNvPr id="3" name="角丸四角形 2"/>
          <p:cNvSpPr/>
          <p:nvPr/>
        </p:nvSpPr>
        <p:spPr>
          <a:xfrm>
            <a:off x="4546590" y="2348880"/>
            <a:ext cx="5220000" cy="2287305"/>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marR="0" lvl="0" indent="-171450" algn="l" defTabSz="914400" rtl="0" eaLnBrk="1" fontAlgn="auto" latinLnBrk="0" hangingPunct="1">
              <a:lnSpc>
                <a:spcPct val="100000"/>
              </a:lnSpc>
              <a:spcBef>
                <a:spcPts val="0"/>
              </a:spcBef>
              <a:spcAft>
                <a:spcPts val="600"/>
              </a:spcAft>
              <a:buClrTx/>
              <a:buSzTx/>
              <a:buFont typeface="Wingdings" panose="05000000000000000000" pitchFamily="2" charset="2"/>
              <a:buChar char="Ø"/>
              <a:tabLst/>
              <a:defRPr/>
            </a:pPr>
            <a:r>
              <a:rPr kumimoji="1" lang="en-US" altLang="ja-JP" sz="1050" b="1" i="0" u="none" strike="noStrike" kern="1200" cap="none" spc="0" normalizeH="0" baseline="0" noProof="0" dirty="0">
                <a:ln>
                  <a:noFill/>
                </a:ln>
                <a:solidFill>
                  <a:prstClr val="black"/>
                </a:solidFill>
                <a:effectLst/>
                <a:uLnTx/>
                <a:uFillTx/>
                <a:latin typeface="メイリオ"/>
                <a:ea typeface="メイリオ"/>
                <a:cs typeface="+mn-cs"/>
              </a:rPr>
              <a:t>ICU</a:t>
            </a:r>
            <a:r>
              <a:rPr kumimoji="1" lang="ja-JP" altLang="en-US" sz="1050" b="1" i="0" u="none" strike="noStrike" kern="1200" cap="none" spc="0" normalizeH="0" baseline="0" noProof="0" dirty="0">
                <a:ln>
                  <a:noFill/>
                </a:ln>
                <a:solidFill>
                  <a:prstClr val="black"/>
                </a:solidFill>
                <a:effectLst/>
                <a:uLnTx/>
                <a:uFillTx/>
                <a:latin typeface="メイリオ"/>
                <a:ea typeface="メイリオ"/>
                <a:cs typeface="+mn-cs"/>
              </a:rPr>
              <a:t>等における</a:t>
            </a:r>
            <a:r>
              <a:rPr kumimoji="1" lang="ja-JP" altLang="en-US" sz="1200" b="1" i="0" u="sng" strike="noStrike" kern="1200" cap="none" spc="0" normalizeH="0" baseline="0" noProof="0" dirty="0">
                <a:ln>
                  <a:noFill/>
                </a:ln>
                <a:solidFill>
                  <a:prstClr val="black"/>
                </a:solidFill>
                <a:effectLst/>
                <a:uLnTx/>
                <a:uFillTx/>
                <a:latin typeface="メイリオ"/>
                <a:ea typeface="メイリオ"/>
                <a:cs typeface="+mn-cs"/>
              </a:rPr>
              <a:t>専門性の高い看護師</a:t>
            </a:r>
            <a:r>
              <a:rPr kumimoji="1" lang="ja-JP" altLang="en-US" sz="1050" b="1" i="0" u="none" strike="noStrike" kern="1200" cap="none" spc="0" normalizeH="0" baseline="0" noProof="0" dirty="0">
                <a:ln>
                  <a:noFill/>
                </a:ln>
                <a:solidFill>
                  <a:prstClr val="black"/>
                </a:solidFill>
                <a:effectLst/>
                <a:uLnTx/>
                <a:uFillTx/>
                <a:latin typeface="メイリオ"/>
                <a:ea typeface="メイリオ"/>
                <a:cs typeface="+mn-cs"/>
              </a:rPr>
              <a:t>（認定・専門・特定行為）の活用</a:t>
            </a:r>
            <a:endParaRPr kumimoji="1" lang="en-US" altLang="ja-JP" sz="1050" b="1"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集中治療を必要とする患者の看護に従事した経験が</a:t>
            </a:r>
            <a:r>
              <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rPr>
              <a:t>5</a:t>
            </a: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年以上かつ集中治療を必要とする看護に関する適切な研修を修了した看護師（専従の常勤看護師　</a:t>
            </a:r>
            <a:r>
              <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rPr>
              <a:t>1</a:t>
            </a: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名以上）</a:t>
            </a: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171450" marR="0" lvl="0" indent="-171450" algn="l" defTabSz="914400" rtl="0" eaLnBrk="1" fontAlgn="auto" latinLnBrk="0" hangingPunct="1">
              <a:lnSpc>
                <a:spcPct val="100000"/>
              </a:lnSpc>
              <a:spcBef>
                <a:spcPts val="0"/>
              </a:spcBef>
              <a:spcAft>
                <a:spcPts val="600"/>
              </a:spcAft>
              <a:buClrTx/>
              <a:buSzTx/>
              <a:buFont typeface="Wingdings" panose="05000000000000000000" pitchFamily="2" charset="2"/>
              <a:buChar char="Ø"/>
              <a:tabLst/>
              <a:defRPr/>
            </a:pPr>
            <a:r>
              <a:rPr kumimoji="1" lang="ja-JP" altLang="en-US" sz="1050" b="1" i="0" u="none" strike="noStrike" kern="1200" cap="none" spc="0" normalizeH="0" baseline="0" noProof="0" dirty="0">
                <a:ln>
                  <a:noFill/>
                </a:ln>
                <a:solidFill>
                  <a:prstClr val="black"/>
                </a:solidFill>
                <a:effectLst/>
                <a:uLnTx/>
                <a:uFillTx/>
                <a:latin typeface="メイリオ"/>
                <a:ea typeface="メイリオ"/>
                <a:cs typeface="+mn-cs"/>
              </a:rPr>
              <a:t>高度な医療機器の管理等を実施する</a:t>
            </a:r>
            <a:r>
              <a:rPr kumimoji="1" lang="ja-JP" altLang="en-US" sz="1200" b="1" i="0" u="sng" strike="noStrike" kern="1200" cap="none" spc="0" normalizeH="0" baseline="0" noProof="0" dirty="0">
                <a:ln>
                  <a:noFill/>
                </a:ln>
                <a:solidFill>
                  <a:prstClr val="black"/>
                </a:solidFill>
                <a:effectLst/>
                <a:uLnTx/>
                <a:uFillTx/>
                <a:latin typeface="メイリオ"/>
                <a:ea typeface="メイリオ"/>
                <a:cs typeface="+mn-cs"/>
              </a:rPr>
              <a:t>臨床工学技士</a:t>
            </a:r>
            <a:r>
              <a:rPr kumimoji="1" lang="ja-JP" altLang="en-US" sz="1050" b="1" i="0" u="none" strike="noStrike" kern="1200" cap="none" spc="0" normalizeH="0" baseline="0" noProof="0" dirty="0">
                <a:ln>
                  <a:noFill/>
                </a:ln>
                <a:solidFill>
                  <a:prstClr val="black"/>
                </a:solidFill>
                <a:effectLst/>
                <a:uLnTx/>
                <a:uFillTx/>
                <a:latin typeface="メイリオ"/>
                <a:ea typeface="メイリオ"/>
                <a:cs typeface="+mn-cs"/>
              </a:rPr>
              <a:t>の活用</a:t>
            </a:r>
            <a:endParaRPr kumimoji="1" lang="en-US" altLang="ja-JP" sz="1050" b="1"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救命救急入院料又は特定集中治療室管理料の届出を行っている医療機関において５年以上勤務した臨床工学技士（専従の常勤臨床工学技士　</a:t>
            </a:r>
            <a:r>
              <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rPr>
              <a:t>1</a:t>
            </a: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名以上）</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171450" marR="0" lvl="0" indent="-171450" algn="l" defTabSz="914400" rtl="0" eaLnBrk="1" fontAlgn="auto" latinLnBrk="0" hangingPunct="1">
              <a:lnSpc>
                <a:spcPct val="100000"/>
              </a:lnSpc>
              <a:spcBef>
                <a:spcPts val="0"/>
              </a:spcBef>
              <a:spcAft>
                <a:spcPts val="600"/>
              </a:spcAft>
              <a:buClrTx/>
              <a:buSzTx/>
              <a:buFont typeface="Wingdings" panose="05000000000000000000" pitchFamily="2" charset="2"/>
              <a:buChar char="Ø"/>
              <a:tabLst/>
              <a:defRPr/>
            </a:pPr>
            <a:r>
              <a:rPr kumimoji="1" lang="ja-JP" altLang="en-US" sz="1050" b="1" i="0" u="none" strike="noStrike" kern="1200" cap="none" spc="0" normalizeH="0" baseline="0" noProof="0" dirty="0">
                <a:ln>
                  <a:noFill/>
                </a:ln>
                <a:solidFill>
                  <a:prstClr val="black"/>
                </a:solidFill>
                <a:effectLst/>
                <a:uLnTx/>
                <a:uFillTx/>
                <a:latin typeface="メイリオ"/>
                <a:ea typeface="メイリオ"/>
                <a:cs typeface="+mn-cs"/>
              </a:rPr>
              <a:t>高水準なケアを維持するための人材育成、</a:t>
            </a:r>
            <a:r>
              <a:rPr kumimoji="1" lang="ja-JP" altLang="en-US" sz="1200" b="1" i="0" u="sng" strike="noStrike" kern="1200" cap="none" spc="0" normalizeH="0" baseline="0" noProof="0" dirty="0">
                <a:ln>
                  <a:noFill/>
                </a:ln>
                <a:solidFill>
                  <a:prstClr val="black"/>
                </a:solidFill>
                <a:effectLst/>
                <a:uLnTx/>
                <a:uFillTx/>
                <a:latin typeface="メイリオ"/>
                <a:ea typeface="メイリオ"/>
                <a:cs typeface="+mn-cs"/>
              </a:rPr>
              <a:t>有事における機動的な人員</a:t>
            </a:r>
            <a:r>
              <a:rPr kumimoji="1" lang="ja-JP" altLang="en-US" sz="1050" b="1" i="0" u="none" strike="noStrike" kern="1200" cap="none" spc="0" normalizeH="0" baseline="0" noProof="0" dirty="0">
                <a:ln>
                  <a:noFill/>
                </a:ln>
                <a:solidFill>
                  <a:prstClr val="black"/>
                </a:solidFill>
                <a:effectLst/>
                <a:uLnTx/>
                <a:uFillTx/>
                <a:latin typeface="メイリオ"/>
                <a:ea typeface="メイリオ"/>
                <a:cs typeface="+mn-cs"/>
              </a:rPr>
              <a:t>配置</a:t>
            </a:r>
            <a:endParaRPr kumimoji="1" lang="en-US" altLang="ja-JP" sz="1050" b="1"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集中治療を必要とする患者の看護に従事した経験が３年以上かつ集中治療を必要とする患者の看護に関する適切な研修を受講（</a:t>
            </a:r>
            <a:r>
              <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rPr>
              <a:t>2</a:t>
            </a: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名以上）</a:t>
            </a: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新興感染症の発生等の有事の際に、都道府県等の要請に応じて、他の医療機関等の支援を行う。（支援にあたる看護師は当該看護師であることが望ましい</a:t>
            </a: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25" name="角丸四角形 24"/>
          <p:cNvSpPr/>
          <p:nvPr/>
        </p:nvSpPr>
        <p:spPr>
          <a:xfrm>
            <a:off x="201618" y="5237746"/>
            <a:ext cx="9394989" cy="1503622"/>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600"/>
              </a:spcAft>
              <a:buClrTx/>
              <a:buSzTx/>
              <a:buFont typeface="Wingdings" panose="05000000000000000000" pitchFamily="2" charset="2"/>
              <a:buChar char="Ø"/>
              <a:tabLst/>
              <a:defRPr/>
            </a:pP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集中治療を必要とする患者の看護に従事する看護職員を対象とした</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院内研修</a:t>
            </a: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を、年１回以上実施。</a:t>
            </a:r>
            <a:endPar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院内研修は、重症患者への看護実践のために必要な知識・技術の習得とその向上を目的とした、以下の内容を含む研修であること。</a:t>
            </a:r>
            <a:endPar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・重症患者の病態生理、全身管理の知識・看護</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・人工呼吸器及び体外式膜型人工肺（</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ECMO</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）を用いた重症患者の看護の実際</a:t>
            </a:r>
          </a:p>
          <a:p>
            <a:pPr marL="228600" marR="0" lvl="0" indent="-228600" algn="l" defTabSz="914400" rtl="0" eaLnBrk="1" fontAlgn="auto" latinLnBrk="0" hangingPunct="1">
              <a:lnSpc>
                <a:spcPct val="100000"/>
              </a:lnSpc>
              <a:spcBef>
                <a:spcPts val="0"/>
              </a:spcBef>
              <a:spcAft>
                <a:spcPts val="600"/>
              </a:spcAft>
              <a:buClrTx/>
              <a:buSzTx/>
              <a:buFont typeface="Wingdings" panose="05000000000000000000" pitchFamily="2" charset="2"/>
              <a:buChar char="Ø"/>
              <a:tabLst/>
              <a:defRPr/>
            </a:pP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地域の医療機関等が主催する</a:t>
            </a: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集中治療を必要とする患者の看護に関する</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研修に講師として参加</a:t>
            </a: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するなど、地域における</a:t>
            </a:r>
            <a:endPar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集中治療の質の向上を目的として、</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地域の医療機関等と協働</a:t>
            </a: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することが望ましい。</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60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p:txBody>
      </p:sp>
      <p:pic>
        <p:nvPicPr>
          <p:cNvPr id="22" name="図 21"/>
          <p:cNvPicPr>
            <a:picLocks noChangeAspect="1"/>
          </p:cNvPicPr>
          <p:nvPr/>
        </p:nvPicPr>
        <p:blipFill>
          <a:blip r:embed="rId2"/>
          <a:stretch>
            <a:fillRect/>
          </a:stretch>
        </p:blipFill>
        <p:spPr>
          <a:xfrm>
            <a:off x="8369724" y="5479819"/>
            <a:ext cx="1124138" cy="1106755"/>
          </a:xfrm>
          <a:prstGeom prst="rect">
            <a:avLst/>
          </a:prstGeom>
        </p:spPr>
      </p:pic>
      <p:pic>
        <p:nvPicPr>
          <p:cNvPr id="1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15283" y="2278098"/>
            <a:ext cx="1399522" cy="1030800"/>
          </a:xfrm>
          <a:prstGeom prst="rect">
            <a:avLst/>
          </a:prstGeom>
          <a:noFill/>
          <a:ln w="9525">
            <a:noFill/>
            <a:miter lim="800000"/>
            <a:headEnd/>
            <a:tailEnd/>
          </a:ln>
          <a:effectLst/>
        </p:spPr>
      </p:pic>
      <p:sp>
        <p:nvSpPr>
          <p:cNvPr id="23" name="下矢印 22"/>
          <p:cNvSpPr/>
          <p:nvPr/>
        </p:nvSpPr>
        <p:spPr>
          <a:xfrm>
            <a:off x="6537176" y="4817884"/>
            <a:ext cx="1440160" cy="443581"/>
          </a:xfrm>
          <a:prstGeom prst="downArrow">
            <a:avLst/>
          </a:prstGeom>
          <a:gradFill flip="none" rotWithShape="1">
            <a:gsLst>
              <a:gs pos="0">
                <a:schemeClr val="accent3">
                  <a:lumMod val="60000"/>
                  <a:lumOff val="40000"/>
                  <a:tint val="66000"/>
                  <a:satMod val="160000"/>
                </a:schemeClr>
              </a:gs>
              <a:gs pos="50000">
                <a:schemeClr val="accent3">
                  <a:lumMod val="60000"/>
                  <a:lumOff val="40000"/>
                  <a:tint val="44500"/>
                  <a:satMod val="160000"/>
                </a:schemeClr>
              </a:gs>
              <a:gs pos="100000">
                <a:schemeClr val="accent3">
                  <a:lumMod val="60000"/>
                  <a:lumOff val="40000"/>
                  <a:tint val="23500"/>
                  <a:satMod val="160000"/>
                </a:schemeClr>
              </a:gs>
            </a:gsLst>
            <a:lin ang="16200000" scaled="1"/>
            <a:tileRect/>
          </a:gradFill>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Verdana"/>
              <a:ea typeface="メイリオ"/>
              <a:cs typeface="+mn-cs"/>
            </a:endParaRPr>
          </a:p>
        </p:txBody>
      </p:sp>
      <p:sp>
        <p:nvSpPr>
          <p:cNvPr id="12" name="正方形/長方形 11"/>
          <p:cNvSpPr/>
          <p:nvPr/>
        </p:nvSpPr>
        <p:spPr>
          <a:xfrm>
            <a:off x="44761" y="2045704"/>
            <a:ext cx="4380814" cy="2772180"/>
          </a:xfrm>
          <a:prstGeom prst="rect">
            <a:avLst/>
          </a:prstGeom>
          <a:noFill/>
          <a:ln w="952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20"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141</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Tree>
    <p:extLst>
      <p:ext uri="{BB962C8B-B14F-4D97-AF65-F5344CB8AC3E}">
        <p14:creationId xmlns:p14="http://schemas.microsoft.com/office/powerpoint/2010/main" val="1352873126"/>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53206"/>
            <a:ext cx="9906000" cy="458482"/>
          </a:xfrm>
        </p:spPr>
        <p:txBody>
          <a:bodyPr>
            <a:noAutofit/>
          </a:bodyPr>
          <a:lstStyle/>
          <a:p>
            <a:r>
              <a:rPr lang="ja-JP" altLang="en-US" dirty="0"/>
              <a:t>特定集中治療室等における重症患者対応体制の強化に係る評価</a:t>
            </a:r>
          </a:p>
        </p:txBody>
      </p:sp>
      <p:sp>
        <p:nvSpPr>
          <p:cNvPr id="8" name="正方形/長方形 7"/>
          <p:cNvSpPr/>
          <p:nvPr/>
        </p:nvSpPr>
        <p:spPr>
          <a:xfrm>
            <a:off x="188119" y="813600"/>
            <a:ext cx="9529762" cy="595092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集中治療領域における重症患者対応の強化及び人材育成の重要性を踏まえ、特定集中治療室等における重症患者対応に係る体制を確保している場合の評価を新設する。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救命救急入院料２・４、特定集中治療室管理料１～４</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重症患者対応体制強化加算　　</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イ　３日以内の期間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750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endParaRPr kumimoji="1" lang="en-US" altLang="ja-JP"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ロ　４日以上７日以内の期間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ハ　８日以上</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14</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日以内の期間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［施設基準の概要］</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3" name="表 2"/>
          <p:cNvGraphicFramePr>
            <a:graphicFrameLocks noGrp="1"/>
          </p:cNvGraphicFramePr>
          <p:nvPr/>
        </p:nvGraphicFramePr>
        <p:xfrm>
          <a:off x="331204" y="2984654"/>
          <a:ext cx="9243589" cy="2700655"/>
        </p:xfrm>
        <a:graphic>
          <a:graphicData uri="http://schemas.openxmlformats.org/drawingml/2006/table">
            <a:tbl>
              <a:tblPr/>
              <a:tblGrid>
                <a:gridCol w="2196843">
                  <a:extLst>
                    <a:ext uri="{9D8B030D-6E8A-4147-A177-3AD203B41FA5}">
                      <a16:colId xmlns:a16="http://schemas.microsoft.com/office/drawing/2014/main" val="4045188050"/>
                    </a:ext>
                  </a:extLst>
                </a:gridCol>
                <a:gridCol w="1748118">
                  <a:extLst>
                    <a:ext uri="{9D8B030D-6E8A-4147-A177-3AD203B41FA5}">
                      <a16:colId xmlns:a16="http://schemas.microsoft.com/office/drawing/2014/main" val="3983790893"/>
                    </a:ext>
                  </a:extLst>
                </a:gridCol>
                <a:gridCol w="2321859">
                  <a:extLst>
                    <a:ext uri="{9D8B030D-6E8A-4147-A177-3AD203B41FA5}">
                      <a16:colId xmlns:a16="http://schemas.microsoft.com/office/drawing/2014/main" val="125988113"/>
                    </a:ext>
                  </a:extLst>
                </a:gridCol>
                <a:gridCol w="2976769">
                  <a:extLst>
                    <a:ext uri="{9D8B030D-6E8A-4147-A177-3AD203B41FA5}">
                      <a16:colId xmlns:a16="http://schemas.microsoft.com/office/drawing/2014/main" val="1617245982"/>
                    </a:ext>
                  </a:extLst>
                </a:gridCol>
              </a:tblGrid>
              <a:tr h="314367">
                <a:tc>
                  <a:txBody>
                    <a:bodyPr/>
                    <a:lstStyle/>
                    <a:p>
                      <a:pPr>
                        <a:lnSpc>
                          <a:spcPts val="1100"/>
                        </a:lnSpc>
                      </a:pPr>
                      <a:r>
                        <a:rPr kumimoji="1" lang="ja-JP" altLang="en-US" sz="1000" dirty="0"/>
                        <a:t>専従の常勤看護師</a:t>
                      </a:r>
                      <a:r>
                        <a:rPr kumimoji="1" lang="ja-JP" altLang="en-US" sz="1000" b="1" u="sng" dirty="0"/>
                        <a:t>１名</a:t>
                      </a:r>
                      <a:r>
                        <a:rPr kumimoji="1" lang="ja-JP" altLang="en-US" sz="1000" dirty="0"/>
                        <a:t>以上</a:t>
                      </a:r>
                    </a:p>
                  </a:txBody>
                  <a:tcPr>
                    <a:lnL w="12700" cmpd="sng">
                      <a:solidFill>
                        <a:schemeClr val="tx1"/>
                      </a:solidFill>
                      <a:prstDash val="solid"/>
                    </a:lnL>
                    <a:lnR w="12700" cap="flat" cmpd="sng" algn="ctr">
                      <a:solidFill>
                        <a:schemeClr val="tx1"/>
                      </a:solidFill>
                      <a:prstDash val="solid"/>
                      <a:round/>
                      <a:headEnd type="none" w="med" len="med"/>
                      <a:tailEnd type="none" w="med" len="med"/>
                    </a:lnR>
                    <a:lnT w="12700" cmpd="sng">
                      <a:solidFill>
                        <a:schemeClr val="tx1"/>
                      </a:solidFill>
                      <a:prstDash val="solid"/>
                    </a:lnT>
                    <a:lnB w="12700" cap="flat" cmpd="sng" algn="ctr">
                      <a:solidFill>
                        <a:schemeClr val="tx1"/>
                      </a:solidFill>
                      <a:prstDash val="solid"/>
                      <a:round/>
                      <a:headEnd type="none" w="med" len="med"/>
                      <a:tailEnd type="none" w="med" len="med"/>
                    </a:lnB>
                  </a:tcPr>
                </a:tc>
                <a:tc gridSpan="3">
                  <a:txBody>
                    <a:bodyPr/>
                    <a:lstStyle/>
                    <a:p>
                      <a:pPr>
                        <a:lnSpc>
                          <a:spcPts val="1100"/>
                        </a:lnSpc>
                      </a:pPr>
                      <a:r>
                        <a:rPr lang="ja-JP" altLang="en-US" sz="1000" dirty="0">
                          <a:solidFill>
                            <a:prstClr val="black"/>
                          </a:solidFill>
                          <a:latin typeface="メイリオ" panose="020B0604030504040204" pitchFamily="50" charset="-128"/>
                          <a:ea typeface="メイリオ" panose="020B0604030504040204" pitchFamily="50" charset="-128"/>
                        </a:rPr>
                        <a:t>・集中治療を必要とする患者の看護に従事した経験が５年以上かつ集中治療を必要とする患者の看護に関する適切な研修</a:t>
                      </a:r>
                      <a:endParaRPr lang="en-US" altLang="ja-JP" sz="1000" dirty="0">
                        <a:solidFill>
                          <a:prstClr val="black"/>
                        </a:solidFill>
                        <a:latin typeface="メイリオ" panose="020B0604030504040204" pitchFamily="50" charset="-128"/>
                        <a:ea typeface="メイリオ" panose="020B0604030504040204" pitchFamily="50" charset="-128"/>
                      </a:endParaRPr>
                    </a:p>
                    <a:p>
                      <a:pPr>
                        <a:lnSpc>
                          <a:spcPts val="1100"/>
                        </a:lnSpc>
                      </a:pPr>
                      <a:r>
                        <a:rPr lang="ja-JP" altLang="en-US" sz="1000" dirty="0">
                          <a:solidFill>
                            <a:prstClr val="black"/>
                          </a:solidFill>
                          <a:latin typeface="メイリオ" panose="020B0604030504040204" pitchFamily="50" charset="-128"/>
                          <a:ea typeface="メイリオ" panose="020B0604030504040204" pitchFamily="50" charset="-128"/>
                        </a:rPr>
                        <a:t>　を修了した看護師</a:t>
                      </a:r>
                      <a:endParaRPr kumimoji="1" lang="ja-JP" alt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solidFill>
                        <a:schemeClr val="tx1"/>
                      </a:solidFill>
                      <a:prstDash val="solid"/>
                    </a:lnT>
                    <a:lnB w="12700" cap="flat" cmpd="sng" algn="ctr">
                      <a:solidFill>
                        <a:schemeClr val="tx1"/>
                      </a:solidFill>
                      <a:prstDash val="solid"/>
                      <a:round/>
                      <a:headEnd type="none" w="med" len="med"/>
                      <a:tailEnd type="none" w="med" len="med"/>
                    </a:lnB>
                  </a:tcPr>
                </a:tc>
                <a:tc hMerge="1">
                  <a:txBody>
                    <a:bodyPr/>
                    <a:lstStyle/>
                    <a:p>
                      <a:endParaRPr kumimoji="1" lang="ja-JP" altLang="en-US" sz="11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solidFill>
                        <a:schemeClr val="tx1"/>
                      </a:solidFill>
                      <a:prstDash val="solid"/>
                    </a:lnT>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val="4093630845"/>
                  </a:ext>
                </a:extLst>
              </a:tr>
              <a:tr h="404202">
                <a:tc>
                  <a:txBody>
                    <a:bodyPr/>
                    <a:lstStyle/>
                    <a:p>
                      <a:pPr>
                        <a:lnSpc>
                          <a:spcPts val="1100"/>
                        </a:lnSpc>
                      </a:pPr>
                      <a:r>
                        <a:rPr kumimoji="1" lang="ja-JP" altLang="en-US" sz="1000" dirty="0"/>
                        <a:t>専従の常勤臨床工学技士</a:t>
                      </a:r>
                      <a:r>
                        <a:rPr kumimoji="1" lang="ja-JP" altLang="en-US" sz="1000" b="1" u="sng" dirty="0"/>
                        <a:t>１名</a:t>
                      </a:r>
                      <a:r>
                        <a:rPr kumimoji="1" lang="ja-JP" altLang="en-US" sz="1000" dirty="0"/>
                        <a:t>以上</a:t>
                      </a:r>
                    </a:p>
                  </a:txBody>
                  <a:tcPr>
                    <a:lnL w="12700" cmpd="sng">
                      <a:solidFill>
                        <a:schemeClr val="tx1"/>
                      </a:solidFill>
                      <a:prstDash val="solid"/>
                    </a:lnL>
                    <a:lnR w="12700" cap="flat" cmpd="sng" algn="ctr">
                      <a:solidFill>
                        <a:schemeClr val="tx1"/>
                      </a:solidFill>
                      <a:prstDash val="solid"/>
                      <a:round/>
                      <a:headEnd type="none" w="med" len="med"/>
                      <a:tailEnd type="none" w="med" len="med"/>
                    </a:lnR>
                    <a:lnT w="12700" cmpd="sng">
                      <a:solidFill>
                        <a:schemeClr val="tx1"/>
                      </a:solidFill>
                      <a:prstDash val="solid"/>
                    </a:lnT>
                    <a:lnB w="12700" cap="flat" cmpd="sng" algn="ctr">
                      <a:solidFill>
                        <a:schemeClr val="tx1"/>
                      </a:solidFill>
                      <a:prstDash val="solid"/>
                      <a:round/>
                      <a:headEnd type="none" w="med" len="med"/>
                      <a:tailEnd type="none" w="med" len="med"/>
                    </a:lnB>
                  </a:tcPr>
                </a:tc>
                <a:tc>
                  <a:txBody>
                    <a:bodyPr/>
                    <a:lstStyle/>
                    <a:p>
                      <a:pPr>
                        <a:lnSpc>
                          <a:spcPts val="1100"/>
                        </a:lnSpc>
                      </a:pPr>
                      <a:r>
                        <a:rPr kumimoji="1" lang="ja-JP" altLang="en-US" sz="1000" dirty="0"/>
                        <a:t>・救命救急入院料</a:t>
                      </a:r>
                      <a:r>
                        <a:rPr kumimoji="1" lang="en-US" altLang="ja-JP" sz="1000" dirty="0"/>
                        <a:t>/</a:t>
                      </a:r>
                      <a:r>
                        <a:rPr kumimoji="1" lang="ja-JP" altLang="en-US" sz="1000" dirty="0"/>
                        <a:t>特定集</a:t>
                      </a:r>
                      <a:endParaRPr kumimoji="1" lang="en-US" altLang="ja-JP" sz="1000" dirty="0"/>
                    </a:p>
                    <a:p>
                      <a:pPr>
                        <a:lnSpc>
                          <a:spcPts val="1100"/>
                        </a:lnSpc>
                      </a:pPr>
                      <a:r>
                        <a:rPr kumimoji="1" lang="ja-JP" altLang="en-US" sz="1000" dirty="0"/>
                        <a:t>　中治療室管理料の届出を　</a:t>
                      </a:r>
                      <a:endParaRPr kumimoji="1" lang="en-US" altLang="ja-JP" sz="1000" dirty="0"/>
                    </a:p>
                    <a:p>
                      <a:pPr>
                        <a:lnSpc>
                          <a:spcPts val="1100"/>
                        </a:lnSpc>
                      </a:pPr>
                      <a:r>
                        <a:rPr kumimoji="1" lang="ja-JP" altLang="en-US" sz="1000" dirty="0"/>
                        <a:t>　行っている医療機関に</a:t>
                      </a:r>
                      <a:r>
                        <a:rPr kumimoji="1" lang="ja-JP" altLang="en-US" sz="1000" dirty="0" err="1"/>
                        <a:t>お</a:t>
                      </a:r>
                      <a:endParaRPr kumimoji="1" lang="en-US" altLang="ja-JP" sz="1000" dirty="0"/>
                    </a:p>
                    <a:p>
                      <a:pPr>
                        <a:lnSpc>
                          <a:spcPts val="1100"/>
                        </a:lnSpc>
                      </a:pPr>
                      <a:r>
                        <a:rPr kumimoji="1" lang="ja-JP" altLang="en-US" sz="1000" dirty="0"/>
                        <a:t>　いて５年以上勤務した臨</a:t>
                      </a:r>
                      <a:endParaRPr kumimoji="1" lang="en-US" altLang="ja-JP" sz="1000" dirty="0"/>
                    </a:p>
                    <a:p>
                      <a:pPr>
                        <a:lnSpc>
                          <a:spcPts val="1100"/>
                        </a:lnSpc>
                      </a:pPr>
                      <a:r>
                        <a:rPr kumimoji="1" lang="ja-JP" altLang="en-US" sz="1000" dirty="0"/>
                        <a:t>　床工学技士</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solidFill>
                        <a:schemeClr val="tx1"/>
                      </a:solidFill>
                      <a:prstDash val="solid"/>
                    </a:lnT>
                    <a:lnB w="12700" cap="flat" cmpd="sng" algn="ctr">
                      <a:solidFill>
                        <a:schemeClr val="tx1"/>
                      </a:solidFill>
                      <a:prstDash val="solid"/>
                      <a:round/>
                      <a:headEnd type="none" w="med" len="med"/>
                      <a:tailEnd type="none" w="med" len="med"/>
                    </a:lnB>
                  </a:tcPr>
                </a:tc>
                <a:tc rowSpan="2">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1000" b="0" dirty="0">
                          <a:effectLst>
                            <a:outerShdw blurRad="38100" dist="38100" dir="2700000" algn="tl">
                              <a:srgbClr val="000000">
                                <a:alpha val="43137"/>
                              </a:srgbClr>
                            </a:outerShdw>
                          </a:effectLst>
                        </a:rPr>
                        <a:t>＊実施業務＊</a:t>
                      </a:r>
                      <a:endParaRPr kumimoji="1" lang="en-US" altLang="ja-JP" sz="1000" b="0" dirty="0">
                        <a:effectLst>
                          <a:outerShdw blurRad="38100" dist="38100" dir="2700000" algn="tl">
                            <a:srgbClr val="000000">
                              <a:alpha val="43137"/>
                            </a:srgbClr>
                          </a:outerShdw>
                        </a:effectLst>
                      </a:endParaRPr>
                    </a:p>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1000" dirty="0"/>
                        <a:t>・集中治療を必要とする患者の看護</a:t>
                      </a:r>
                      <a:endParaRPr kumimoji="1" lang="en-US" altLang="ja-JP" sz="1000" dirty="0"/>
                    </a:p>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1000" dirty="0"/>
                        <a:t>　に従事する看護職員を対象とした</a:t>
                      </a:r>
                      <a:endParaRPr kumimoji="1" lang="en-US" altLang="ja-JP" sz="1000" dirty="0"/>
                    </a:p>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1000" b="1" u="none" dirty="0"/>
                        <a:t>　</a:t>
                      </a:r>
                      <a:r>
                        <a:rPr kumimoji="1" lang="ja-JP" altLang="en-US" sz="1000" b="1" u="sng" dirty="0"/>
                        <a:t>院内研修を、年１回以上実施。</a:t>
                      </a:r>
                      <a:endParaRPr kumimoji="1" lang="en-US" altLang="ja-JP" sz="1000" b="0" u="none" dirty="0"/>
                    </a:p>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1000" dirty="0"/>
                        <a:t>　院内研修は、重症患者への看護実　</a:t>
                      </a:r>
                      <a:endParaRPr kumimoji="1" lang="en-US" altLang="ja-JP" sz="1000" dirty="0"/>
                    </a:p>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1000" dirty="0"/>
                        <a:t>　践のために必要な知識・技術の習</a:t>
                      </a:r>
                      <a:endParaRPr kumimoji="1" lang="en-US" altLang="ja-JP" sz="1000" dirty="0"/>
                    </a:p>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1000" dirty="0"/>
                        <a:t>　得とその向上を目的とした、以下</a:t>
                      </a:r>
                      <a:endParaRPr kumimoji="1" lang="en-US" altLang="ja-JP" sz="1000" dirty="0"/>
                    </a:p>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1000" dirty="0"/>
                        <a:t>　の内容を含む研修であること</a:t>
                      </a:r>
                      <a:endParaRPr kumimoji="1" lang="en-US" altLang="ja-JP" sz="1000" dirty="0"/>
                    </a:p>
                    <a:p>
                      <a:pPr marL="0" marR="0" lvl="0" indent="0" algn="l" defTabSz="990570" rtl="0" eaLnBrk="1" fontAlgn="auto" latinLnBrk="0" hangingPunct="1">
                        <a:lnSpc>
                          <a:spcPts val="1100"/>
                        </a:lnSpc>
                        <a:spcBef>
                          <a:spcPts val="0"/>
                        </a:spcBef>
                        <a:spcAft>
                          <a:spcPts val="0"/>
                        </a:spcAft>
                        <a:buClrTx/>
                        <a:buSzTx/>
                        <a:buFontTx/>
                        <a:buNone/>
                        <a:tabLst/>
                        <a:defRPr/>
                      </a:pPr>
                      <a:endParaRPr kumimoji="1" lang="ja-JP" altLang="en-US" sz="1000" dirty="0"/>
                    </a:p>
                    <a:p>
                      <a:pPr marL="228600" marR="0" lvl="0" indent="-228600" algn="l" defTabSz="990570" rtl="0" eaLnBrk="1" fontAlgn="auto" latinLnBrk="0" hangingPunct="1">
                        <a:lnSpc>
                          <a:spcPts val="1100"/>
                        </a:lnSpc>
                        <a:spcBef>
                          <a:spcPts val="0"/>
                        </a:spcBef>
                        <a:spcAft>
                          <a:spcPts val="0"/>
                        </a:spcAft>
                        <a:buClrTx/>
                        <a:buSzTx/>
                        <a:buFont typeface="+mj-ea"/>
                        <a:buAutoNum type="circleNumDbPlain"/>
                        <a:tabLst/>
                        <a:defRPr/>
                      </a:pPr>
                      <a:r>
                        <a:rPr kumimoji="1" lang="ja-JP" altLang="en-US" sz="1000" dirty="0"/>
                        <a:t>重症患者の病態生理、全身管理の知識・看護</a:t>
                      </a:r>
                      <a:endParaRPr kumimoji="1" lang="en-US" altLang="ja-JP" sz="1000" dirty="0"/>
                    </a:p>
                    <a:p>
                      <a:pPr marL="228600" marR="0" lvl="0" indent="-228600" algn="l" defTabSz="990570" rtl="0" eaLnBrk="1" fontAlgn="auto" latinLnBrk="0" hangingPunct="1">
                        <a:lnSpc>
                          <a:spcPts val="1100"/>
                        </a:lnSpc>
                        <a:spcBef>
                          <a:spcPts val="0"/>
                        </a:spcBef>
                        <a:spcAft>
                          <a:spcPts val="0"/>
                        </a:spcAft>
                        <a:buClrTx/>
                        <a:buSzTx/>
                        <a:buFont typeface="+mj-ea"/>
                        <a:buAutoNum type="circleNumDbPlain"/>
                        <a:tabLst/>
                        <a:defRPr/>
                      </a:pPr>
                      <a:r>
                        <a:rPr kumimoji="1" lang="ja-JP" altLang="en-US" sz="1000" dirty="0"/>
                        <a:t>人工呼吸器及び体外式膜型人工肺（</a:t>
                      </a:r>
                      <a:r>
                        <a:rPr kumimoji="1" lang="en-US" altLang="ja-JP" sz="1000" dirty="0"/>
                        <a:t>ECMO</a:t>
                      </a:r>
                      <a:r>
                        <a:rPr kumimoji="1" lang="ja-JP" altLang="en-US" sz="1000" dirty="0"/>
                        <a:t>）を用いた重症患者の看護の実際</a:t>
                      </a:r>
                    </a:p>
                    <a:p>
                      <a:pPr marL="228600" marR="0" lvl="0" indent="-228600" algn="l" defTabSz="990570" rtl="0" eaLnBrk="1" fontAlgn="auto" latinLnBrk="0" hangingPunct="1">
                        <a:lnSpc>
                          <a:spcPts val="1100"/>
                        </a:lnSpc>
                        <a:spcBef>
                          <a:spcPts val="0"/>
                        </a:spcBef>
                        <a:spcAft>
                          <a:spcPts val="0"/>
                        </a:spcAft>
                        <a:buClrTx/>
                        <a:buSzTx/>
                        <a:buFont typeface="+mj-ea"/>
                        <a:buAutoNum type="circleNumDbPlain"/>
                        <a:tabLst/>
                        <a:defRPr/>
                      </a:pPr>
                      <a:endParaRPr kumimoji="1" lang="ja-JP" altLang="en-US" sz="1000" dirty="0"/>
                    </a:p>
                    <a:p>
                      <a:pPr marL="0" marR="0" lvl="0" indent="0" algn="l" defTabSz="990570" rtl="0" eaLnBrk="1" fontAlgn="auto" latinLnBrk="0" hangingPunct="1">
                        <a:lnSpc>
                          <a:spcPts val="1100"/>
                        </a:lnSpc>
                        <a:spcBef>
                          <a:spcPts val="0"/>
                        </a:spcBef>
                        <a:spcAft>
                          <a:spcPts val="0"/>
                        </a:spcAft>
                        <a:buClrTx/>
                        <a:buSzTx/>
                        <a:buFontTx/>
                        <a:buNone/>
                        <a:tabLst/>
                        <a:defRPr/>
                      </a:pPr>
                      <a:endParaRPr kumimoji="1" lang="en-US" altLang="ja-JP"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90570" rtl="0" eaLnBrk="1" fontAlgn="auto" latinLnBrk="0" hangingPunct="1">
                        <a:lnSpc>
                          <a:spcPts val="1100"/>
                        </a:lnSpc>
                        <a:spcBef>
                          <a:spcPts val="0"/>
                        </a:spcBef>
                        <a:spcAft>
                          <a:spcPts val="0"/>
                        </a:spcAft>
                        <a:buClrTx/>
                        <a:buSzTx/>
                        <a:buFontTx/>
                        <a:buNone/>
                        <a:tabLst/>
                        <a:defRPr/>
                      </a:pPr>
                      <a:endParaRPr kumimoji="1" lang="ja-JP" alt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74875030"/>
                  </a:ext>
                </a:extLst>
              </a:tr>
              <a:tr h="755363">
                <a:tc>
                  <a:txBody>
                    <a:bodyPr/>
                    <a:lstStyle/>
                    <a:p>
                      <a:pPr>
                        <a:lnSpc>
                          <a:spcPts val="1100"/>
                        </a:lnSpc>
                      </a:pPr>
                      <a:r>
                        <a:rPr kumimoji="1" lang="ja-JP" altLang="en-US" sz="1000" dirty="0"/>
                        <a:t>看護師</a:t>
                      </a:r>
                      <a:r>
                        <a:rPr kumimoji="1" lang="ja-JP" altLang="en-US" sz="1000" b="1" u="sng" dirty="0"/>
                        <a:t>２名</a:t>
                      </a:r>
                      <a:r>
                        <a:rPr kumimoji="1" lang="ja-JP" altLang="en-US" sz="1000" dirty="0"/>
                        <a:t>以上</a:t>
                      </a:r>
                      <a:endParaRPr kumimoji="1" lang="en-US" altLang="ja-JP" sz="1000" dirty="0"/>
                    </a:p>
                    <a:p>
                      <a:pPr>
                        <a:lnSpc>
                          <a:spcPts val="1100"/>
                        </a:lnSpc>
                      </a:pPr>
                      <a:endParaRPr kumimoji="1" lang="en-US" altLang="ja-JP" sz="1000" dirty="0"/>
                    </a:p>
                    <a:p>
                      <a:pPr>
                        <a:lnSpc>
                          <a:spcPts val="1100"/>
                        </a:lnSpc>
                      </a:pPr>
                      <a:r>
                        <a:rPr kumimoji="1" lang="en-US" altLang="ja-JP" sz="1000" b="1" u="none" dirty="0"/>
                        <a:t>※</a:t>
                      </a:r>
                      <a:r>
                        <a:rPr kumimoji="1" lang="ja-JP" altLang="ja-JP" sz="1000" b="1" u="sng" kern="1200" dirty="0">
                          <a:solidFill>
                            <a:schemeClr val="tx1"/>
                          </a:solidFill>
                          <a:effectLst/>
                          <a:latin typeface="+mn-lt"/>
                          <a:ea typeface="+mn-ea"/>
                          <a:cs typeface="+mn-cs"/>
                        </a:rPr>
                        <a:t>当該治療室の施設基準に係る看</a:t>
                      </a:r>
                      <a:endParaRPr kumimoji="1" lang="en-US" altLang="ja-JP" sz="1000" b="1" u="sng" kern="1200" dirty="0">
                        <a:solidFill>
                          <a:schemeClr val="tx1"/>
                        </a:solidFill>
                        <a:effectLst/>
                        <a:latin typeface="+mn-lt"/>
                        <a:ea typeface="+mn-ea"/>
                        <a:cs typeface="+mn-cs"/>
                      </a:endParaRPr>
                    </a:p>
                    <a:p>
                      <a:pPr>
                        <a:lnSpc>
                          <a:spcPts val="1100"/>
                        </a:lnSpc>
                      </a:pPr>
                      <a:r>
                        <a:rPr kumimoji="1" lang="ja-JP" altLang="en-US" sz="1000" b="1" u="none" kern="1200" dirty="0">
                          <a:solidFill>
                            <a:schemeClr val="tx1"/>
                          </a:solidFill>
                          <a:effectLst/>
                          <a:latin typeface="+mn-lt"/>
                          <a:ea typeface="+mn-ea"/>
                          <a:cs typeface="+mn-cs"/>
                        </a:rPr>
                        <a:t>　</a:t>
                      </a:r>
                      <a:r>
                        <a:rPr kumimoji="1" lang="ja-JP" altLang="ja-JP" sz="1000" b="1" u="sng" kern="1200" dirty="0">
                          <a:solidFill>
                            <a:schemeClr val="tx1"/>
                          </a:solidFill>
                          <a:effectLst/>
                          <a:latin typeface="+mn-lt"/>
                          <a:ea typeface="+mn-ea"/>
                          <a:cs typeface="+mn-cs"/>
                        </a:rPr>
                        <a:t>護</a:t>
                      </a:r>
                      <a:r>
                        <a:rPr kumimoji="1" lang="ja-JP" altLang="en-US" sz="1000" b="1" u="sng" kern="1200" dirty="0">
                          <a:solidFill>
                            <a:schemeClr val="tx1"/>
                          </a:solidFill>
                          <a:effectLst/>
                          <a:latin typeface="+mn-lt"/>
                          <a:ea typeface="+mn-ea"/>
                          <a:cs typeface="+mn-cs"/>
                        </a:rPr>
                        <a:t>師の数</a:t>
                      </a:r>
                      <a:r>
                        <a:rPr kumimoji="1" lang="ja-JP" altLang="ja-JP" sz="1000" b="1" u="sng" kern="1200" dirty="0">
                          <a:solidFill>
                            <a:schemeClr val="tx1"/>
                          </a:solidFill>
                          <a:effectLst/>
                          <a:latin typeface="+mn-lt"/>
                          <a:ea typeface="+mn-ea"/>
                          <a:cs typeface="+mn-cs"/>
                        </a:rPr>
                        <a:t>に含めないこと。</a:t>
                      </a:r>
                      <a:endParaRPr kumimoji="1" lang="en-US" altLang="ja-JP" sz="1000" b="1" u="sng" kern="1200" dirty="0">
                        <a:solidFill>
                          <a:schemeClr val="tx1"/>
                        </a:solidFill>
                        <a:effectLst/>
                        <a:latin typeface="+mn-lt"/>
                        <a:ea typeface="+mn-ea"/>
                        <a:cs typeface="+mn-cs"/>
                      </a:endParaRPr>
                    </a:p>
                    <a:p>
                      <a:pPr>
                        <a:lnSpc>
                          <a:spcPts val="1100"/>
                        </a:lnSpc>
                      </a:pPr>
                      <a:r>
                        <a:rPr kumimoji="1" lang="en-US" altLang="ja-JP" sz="1000" b="1" u="none" kern="1200" dirty="0">
                          <a:solidFill>
                            <a:schemeClr val="tx1"/>
                          </a:solidFill>
                          <a:effectLst/>
                          <a:latin typeface="+mn-lt"/>
                          <a:ea typeface="+mn-ea"/>
                          <a:cs typeface="+mn-cs"/>
                        </a:rPr>
                        <a:t>※</a:t>
                      </a:r>
                      <a:r>
                        <a:rPr kumimoji="1" lang="ja-JP" altLang="ja-JP" sz="1000" b="1" u="sng" kern="1200" dirty="0">
                          <a:solidFill>
                            <a:schemeClr val="tx1"/>
                          </a:solidFill>
                          <a:effectLst/>
                          <a:latin typeface="+mn-lt"/>
                          <a:ea typeface="+mn-ea"/>
                          <a:cs typeface="+mn-cs"/>
                        </a:rPr>
                        <a:t>当該治療室以外の治療室又は病</a:t>
                      </a:r>
                      <a:endParaRPr kumimoji="1" lang="en-US" altLang="ja-JP" sz="1000" b="1" u="sng" kern="1200" dirty="0">
                        <a:solidFill>
                          <a:schemeClr val="tx1"/>
                        </a:solidFill>
                        <a:effectLst/>
                        <a:latin typeface="+mn-lt"/>
                        <a:ea typeface="+mn-ea"/>
                        <a:cs typeface="+mn-cs"/>
                      </a:endParaRPr>
                    </a:p>
                    <a:p>
                      <a:pPr>
                        <a:lnSpc>
                          <a:spcPts val="1100"/>
                        </a:lnSpc>
                      </a:pPr>
                      <a:r>
                        <a:rPr kumimoji="1" lang="ja-JP" altLang="en-US" sz="1000" b="1" u="none" kern="1200" dirty="0">
                          <a:solidFill>
                            <a:schemeClr val="tx1"/>
                          </a:solidFill>
                          <a:effectLst/>
                          <a:latin typeface="+mn-lt"/>
                          <a:ea typeface="+mn-ea"/>
                          <a:cs typeface="+mn-cs"/>
                        </a:rPr>
                        <a:t>　</a:t>
                      </a:r>
                      <a:r>
                        <a:rPr kumimoji="1" lang="ja-JP" altLang="ja-JP" sz="1000" b="1" u="sng" kern="1200" dirty="0">
                          <a:solidFill>
                            <a:schemeClr val="tx1"/>
                          </a:solidFill>
                          <a:effectLst/>
                          <a:latin typeface="+mn-lt"/>
                          <a:ea typeface="+mn-ea"/>
                          <a:cs typeface="+mn-cs"/>
                        </a:rPr>
                        <a:t>棟において勤務した場合、勤務</a:t>
                      </a:r>
                      <a:r>
                        <a:rPr kumimoji="1" lang="ja-JP" altLang="en-US" sz="1000" b="1" u="sng" kern="1200" dirty="0">
                          <a:solidFill>
                            <a:schemeClr val="tx1"/>
                          </a:solidFill>
                          <a:effectLst/>
                          <a:latin typeface="+mn-lt"/>
                          <a:ea typeface="+mn-ea"/>
                          <a:cs typeface="+mn-cs"/>
                        </a:rPr>
                        <a:t>　</a:t>
                      </a:r>
                      <a:endParaRPr kumimoji="1" lang="en-US" altLang="ja-JP" sz="1000" b="1" u="sng" kern="1200" dirty="0">
                        <a:solidFill>
                          <a:schemeClr val="tx1"/>
                        </a:solidFill>
                        <a:effectLst/>
                        <a:latin typeface="+mn-lt"/>
                        <a:ea typeface="+mn-ea"/>
                        <a:cs typeface="+mn-cs"/>
                      </a:endParaRPr>
                    </a:p>
                    <a:p>
                      <a:pPr>
                        <a:lnSpc>
                          <a:spcPts val="1100"/>
                        </a:lnSpc>
                      </a:pPr>
                      <a:r>
                        <a:rPr kumimoji="1" lang="ja-JP" altLang="en-US" sz="1000" b="1" u="none" kern="1200" dirty="0">
                          <a:solidFill>
                            <a:schemeClr val="tx1"/>
                          </a:solidFill>
                          <a:effectLst/>
                          <a:latin typeface="+mn-lt"/>
                          <a:ea typeface="+mn-ea"/>
                          <a:cs typeface="+mn-cs"/>
                        </a:rPr>
                        <a:t>　</a:t>
                      </a:r>
                      <a:r>
                        <a:rPr kumimoji="1" lang="ja-JP" altLang="ja-JP" sz="1000" b="1" u="sng" kern="1200" dirty="0">
                          <a:solidFill>
                            <a:schemeClr val="tx1"/>
                          </a:solidFill>
                          <a:effectLst/>
                          <a:latin typeface="+mn-lt"/>
                          <a:ea typeface="+mn-ea"/>
                          <a:cs typeface="+mn-cs"/>
                        </a:rPr>
                        <a:t>した治療室又は病棟における看</a:t>
                      </a:r>
                      <a:endParaRPr kumimoji="1" lang="en-US" altLang="ja-JP" sz="1000" b="1" u="sng" kern="1200" dirty="0">
                        <a:solidFill>
                          <a:schemeClr val="tx1"/>
                        </a:solidFill>
                        <a:effectLst/>
                        <a:latin typeface="+mn-lt"/>
                        <a:ea typeface="+mn-ea"/>
                        <a:cs typeface="+mn-cs"/>
                      </a:endParaRPr>
                    </a:p>
                    <a:p>
                      <a:pPr>
                        <a:lnSpc>
                          <a:spcPts val="1100"/>
                        </a:lnSpc>
                      </a:pPr>
                      <a:r>
                        <a:rPr kumimoji="1" lang="ja-JP" altLang="en-US" sz="1000" b="1" u="none" kern="1200" dirty="0">
                          <a:solidFill>
                            <a:schemeClr val="tx1"/>
                          </a:solidFill>
                          <a:effectLst/>
                          <a:latin typeface="+mn-lt"/>
                          <a:ea typeface="+mn-ea"/>
                          <a:cs typeface="+mn-cs"/>
                        </a:rPr>
                        <a:t>　</a:t>
                      </a:r>
                      <a:r>
                        <a:rPr kumimoji="1" lang="ja-JP" altLang="ja-JP" sz="1000" b="1" u="sng" kern="1200" dirty="0">
                          <a:solidFill>
                            <a:schemeClr val="tx1"/>
                          </a:solidFill>
                          <a:effectLst/>
                          <a:latin typeface="+mn-lt"/>
                          <a:ea typeface="+mn-ea"/>
                          <a:cs typeface="+mn-cs"/>
                        </a:rPr>
                        <a:t>護師の数に含めないこと。</a:t>
                      </a:r>
                      <a:endParaRPr kumimoji="1" lang="ja-JP" altLang="en-US" sz="1000" b="1" u="sng" dirty="0"/>
                    </a:p>
                  </a:txBody>
                  <a:tcPr>
                    <a:lnL w="12700" cmpd="sng">
                      <a:solidFill>
                        <a:schemeClr val="tx1"/>
                      </a:solidFill>
                      <a:prstDash val="soli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solid"/>
                    </a:lnB>
                  </a:tcPr>
                </a:tc>
                <a:tc>
                  <a:txBody>
                    <a:bodyPr/>
                    <a:lstStyle/>
                    <a:p>
                      <a:pPr>
                        <a:lnSpc>
                          <a:spcPts val="1100"/>
                        </a:lnSpc>
                      </a:pPr>
                      <a:r>
                        <a:rPr kumimoji="1" lang="ja-JP" altLang="en-US" sz="1000" dirty="0"/>
                        <a:t>・集中治療の看護に従事し</a:t>
                      </a:r>
                      <a:endParaRPr kumimoji="1" lang="en-US" altLang="ja-JP" sz="1000" dirty="0"/>
                    </a:p>
                    <a:p>
                      <a:pPr>
                        <a:lnSpc>
                          <a:spcPts val="1100"/>
                        </a:lnSpc>
                      </a:pPr>
                      <a:r>
                        <a:rPr kumimoji="1" lang="ja-JP" altLang="en-US" sz="1000" dirty="0"/>
                        <a:t>　</a:t>
                      </a:r>
                      <a:r>
                        <a:rPr kumimoji="1" lang="ja-JP" altLang="en-US" sz="1000" dirty="0" err="1"/>
                        <a:t>た</a:t>
                      </a:r>
                      <a:r>
                        <a:rPr kumimoji="1" lang="ja-JP" altLang="en-US" sz="1000" dirty="0"/>
                        <a:t>経験が３年以上かつ集</a:t>
                      </a:r>
                      <a:endParaRPr kumimoji="1" lang="en-US" altLang="ja-JP" sz="1000" dirty="0"/>
                    </a:p>
                    <a:p>
                      <a:pPr>
                        <a:lnSpc>
                          <a:spcPts val="1100"/>
                        </a:lnSpc>
                      </a:pPr>
                      <a:r>
                        <a:rPr kumimoji="1" lang="ja-JP" altLang="en-US" sz="1000" dirty="0"/>
                        <a:t>　中治療を必要とする患者</a:t>
                      </a:r>
                      <a:endParaRPr kumimoji="1" lang="en-US" altLang="ja-JP" sz="1000" dirty="0"/>
                    </a:p>
                    <a:p>
                      <a:pPr>
                        <a:lnSpc>
                          <a:spcPts val="1100"/>
                        </a:lnSpc>
                      </a:pPr>
                      <a:r>
                        <a:rPr kumimoji="1" lang="ja-JP" altLang="en-US" sz="1000" dirty="0"/>
                        <a:t>　の看護に関する適切な研</a:t>
                      </a:r>
                      <a:endParaRPr kumimoji="1" lang="en-US" altLang="ja-JP" sz="1000" dirty="0"/>
                    </a:p>
                    <a:p>
                      <a:pPr>
                        <a:lnSpc>
                          <a:spcPts val="1100"/>
                        </a:lnSpc>
                      </a:pPr>
                      <a:r>
                        <a:rPr kumimoji="1" lang="ja-JP" altLang="en-US" sz="1000" dirty="0"/>
                        <a:t>　修を受講。</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solid"/>
                    </a:lnB>
                  </a:tcPr>
                </a:tc>
                <a:tc vMerge="1">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endParaRPr kumimoji="1" lang="ja-JP" altLang="en-US" sz="11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solidFill>
                        <a:schemeClr val="tx1"/>
                      </a:solidFill>
                      <a:prstDash val="solid"/>
                    </a:lnT>
                    <a:lnB w="12700" cap="flat" cmpd="sng" algn="ctr">
                      <a:solidFill>
                        <a:schemeClr val="tx1"/>
                      </a:solidFill>
                      <a:prstDash val="solid"/>
                      <a:round/>
                      <a:headEnd type="none" w="med" len="med"/>
                      <a:tailEnd type="none" w="med" len="med"/>
                    </a:lnB>
                  </a:tcPr>
                </a:tc>
                <a:tc>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1000" dirty="0">
                          <a:effectLst>
                            <a:outerShdw blurRad="38100" dist="38100" dir="2700000" algn="tl">
                              <a:srgbClr val="000000">
                                <a:alpha val="43137"/>
                              </a:srgbClr>
                            </a:outerShdw>
                          </a:effectLst>
                        </a:rPr>
                        <a:t>＊実施業務＊</a:t>
                      </a:r>
                      <a:endParaRPr kumimoji="1" lang="en-US" altLang="ja-JP" sz="1000" dirty="0">
                        <a:effectLst>
                          <a:outerShdw blurRad="38100" dist="38100" dir="2700000" algn="tl">
                            <a:srgbClr val="000000">
                              <a:alpha val="43137"/>
                            </a:srgbClr>
                          </a:outerShdw>
                        </a:effectLst>
                      </a:endParaRPr>
                    </a:p>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1000" dirty="0"/>
                        <a:t>・</a:t>
                      </a:r>
                      <a:r>
                        <a:rPr lang="ja-JP" altLang="en-US" sz="1000" dirty="0">
                          <a:solidFill>
                            <a:prstClr val="black"/>
                          </a:solidFill>
                          <a:latin typeface="メイリオ" panose="020B0604030504040204" pitchFamily="50" charset="-128"/>
                          <a:ea typeface="メイリオ" panose="020B0604030504040204" pitchFamily="50" charset="-128"/>
                        </a:rPr>
                        <a:t>新興感染症の発生等の有事の際に、都道府県</a:t>
                      </a:r>
                      <a:endParaRPr lang="en-US" altLang="ja-JP" sz="1000" dirty="0">
                        <a:solidFill>
                          <a:prstClr val="black"/>
                        </a:solidFill>
                        <a:latin typeface="メイリオ" panose="020B0604030504040204" pitchFamily="50" charset="-128"/>
                        <a:ea typeface="メイリオ" panose="020B0604030504040204" pitchFamily="50" charset="-128"/>
                      </a:endParaRPr>
                    </a:p>
                    <a:p>
                      <a:pPr marL="0" marR="0" lvl="0" indent="0" algn="l" defTabSz="990570" rtl="0" eaLnBrk="1" fontAlgn="auto" latinLnBrk="0" hangingPunct="1">
                        <a:lnSpc>
                          <a:spcPts val="1100"/>
                        </a:lnSpc>
                        <a:spcBef>
                          <a:spcPts val="0"/>
                        </a:spcBef>
                        <a:spcAft>
                          <a:spcPts val="0"/>
                        </a:spcAft>
                        <a:buClrTx/>
                        <a:buSzTx/>
                        <a:buFontTx/>
                        <a:buNone/>
                        <a:tabLst/>
                        <a:defRPr/>
                      </a:pPr>
                      <a:r>
                        <a:rPr lang="ja-JP" altLang="en-US" sz="1000" dirty="0">
                          <a:solidFill>
                            <a:prstClr val="black"/>
                          </a:solidFill>
                          <a:latin typeface="メイリオ" panose="020B0604030504040204" pitchFamily="50" charset="-128"/>
                          <a:ea typeface="メイリオ" panose="020B0604030504040204" pitchFamily="50" charset="-128"/>
                        </a:rPr>
                        <a:t>　等の要請に応じて、</a:t>
                      </a:r>
                      <a:r>
                        <a:rPr lang="ja-JP" altLang="en-US" sz="1000" b="1" u="sng" dirty="0">
                          <a:solidFill>
                            <a:srgbClr val="0070C0"/>
                          </a:solidFill>
                          <a:latin typeface="メイリオ" panose="020B0604030504040204" pitchFamily="50" charset="-128"/>
                          <a:ea typeface="メイリオ" panose="020B0604030504040204" pitchFamily="50" charset="-128"/>
                        </a:rPr>
                        <a:t>他の医療機関等の支援を　</a:t>
                      </a:r>
                      <a:endParaRPr lang="en-US" altLang="ja-JP" sz="1000" b="1" u="sng" dirty="0">
                        <a:solidFill>
                          <a:srgbClr val="0070C0"/>
                        </a:solidFill>
                        <a:latin typeface="メイリオ" panose="020B0604030504040204" pitchFamily="50" charset="-128"/>
                        <a:ea typeface="メイリオ" panose="020B0604030504040204" pitchFamily="50" charset="-128"/>
                      </a:endParaRPr>
                    </a:p>
                    <a:p>
                      <a:pPr marL="0" marR="0" lvl="0" indent="0" algn="l" defTabSz="990570" rtl="0" eaLnBrk="1" fontAlgn="auto" latinLnBrk="0" hangingPunct="1">
                        <a:lnSpc>
                          <a:spcPts val="1100"/>
                        </a:lnSpc>
                        <a:spcBef>
                          <a:spcPts val="0"/>
                        </a:spcBef>
                        <a:spcAft>
                          <a:spcPts val="0"/>
                        </a:spcAft>
                        <a:buClrTx/>
                        <a:buSzTx/>
                        <a:buFontTx/>
                        <a:buNone/>
                        <a:tabLst/>
                        <a:defRPr/>
                      </a:pPr>
                      <a:r>
                        <a:rPr lang="ja-JP" altLang="en-US" sz="1000" b="1" u="none" dirty="0">
                          <a:solidFill>
                            <a:srgbClr val="0070C0"/>
                          </a:solidFill>
                          <a:latin typeface="メイリオ" panose="020B0604030504040204" pitchFamily="50" charset="-128"/>
                          <a:ea typeface="メイリオ" panose="020B0604030504040204" pitchFamily="50" charset="-128"/>
                        </a:rPr>
                        <a:t>　</a:t>
                      </a:r>
                      <a:r>
                        <a:rPr lang="ja-JP" altLang="en-US" sz="1000" b="1" u="sng" dirty="0">
                          <a:solidFill>
                            <a:srgbClr val="0070C0"/>
                          </a:solidFill>
                          <a:latin typeface="メイリオ" panose="020B0604030504040204" pitchFamily="50" charset="-128"/>
                          <a:ea typeface="メイリオ" panose="020B0604030504040204" pitchFamily="50" charset="-128"/>
                        </a:rPr>
                        <a:t>行う</a:t>
                      </a:r>
                      <a:r>
                        <a:rPr lang="ja-JP" altLang="en-US" sz="1000" dirty="0">
                          <a:solidFill>
                            <a:srgbClr val="0070C0"/>
                          </a:solidFill>
                          <a:latin typeface="メイリオ" panose="020B0604030504040204" pitchFamily="50" charset="-128"/>
                          <a:ea typeface="メイリオ" panose="020B0604030504040204" pitchFamily="50" charset="-128"/>
                        </a:rPr>
                        <a:t>。</a:t>
                      </a:r>
                      <a:r>
                        <a:rPr lang="ja-JP" altLang="en-US" sz="1000" dirty="0">
                          <a:solidFill>
                            <a:prstClr val="black"/>
                          </a:solidFill>
                          <a:latin typeface="メイリオ" panose="020B0604030504040204" pitchFamily="50" charset="-128"/>
                          <a:ea typeface="メイリオ" panose="020B0604030504040204" pitchFamily="50" charset="-128"/>
                        </a:rPr>
                        <a:t>（支援にあたる看護師は当該看護師で</a:t>
                      </a:r>
                      <a:endParaRPr lang="en-US" altLang="ja-JP" sz="1000" dirty="0">
                        <a:solidFill>
                          <a:prstClr val="black"/>
                        </a:solidFill>
                        <a:latin typeface="メイリオ" panose="020B0604030504040204" pitchFamily="50" charset="-128"/>
                        <a:ea typeface="メイリオ" panose="020B0604030504040204" pitchFamily="50" charset="-128"/>
                      </a:endParaRPr>
                    </a:p>
                    <a:p>
                      <a:pPr marL="0" marR="0" lvl="0" indent="0" algn="l" defTabSz="990570" rtl="0" eaLnBrk="1" fontAlgn="auto" latinLnBrk="0" hangingPunct="1">
                        <a:lnSpc>
                          <a:spcPts val="1100"/>
                        </a:lnSpc>
                        <a:spcBef>
                          <a:spcPts val="0"/>
                        </a:spcBef>
                        <a:spcAft>
                          <a:spcPts val="0"/>
                        </a:spcAft>
                        <a:buClrTx/>
                        <a:buSzTx/>
                        <a:buFontTx/>
                        <a:buNone/>
                        <a:tabLst/>
                        <a:defRPr/>
                      </a:pPr>
                      <a:r>
                        <a:rPr lang="ja-JP" altLang="en-US" sz="1000" dirty="0">
                          <a:solidFill>
                            <a:prstClr val="black"/>
                          </a:solidFill>
                          <a:latin typeface="メイリオ" panose="020B0604030504040204" pitchFamily="50" charset="-128"/>
                          <a:ea typeface="メイリオ" panose="020B0604030504040204" pitchFamily="50" charset="-128"/>
                        </a:rPr>
                        <a:t>　あることが望ましい）</a:t>
                      </a:r>
                      <a:endParaRPr kumimoji="1" lang="ja-JP" altLang="en-US" sz="1000" dirty="0"/>
                    </a:p>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1000" dirty="0"/>
                        <a:t>・</a:t>
                      </a:r>
                      <a:r>
                        <a:rPr kumimoji="1" lang="ja-JP" altLang="en-US" sz="1000" b="1" u="sng" dirty="0">
                          <a:solidFill>
                            <a:srgbClr val="0070C0"/>
                          </a:solidFill>
                        </a:rPr>
                        <a:t>地域の医療機関等が主催する</a:t>
                      </a:r>
                      <a:r>
                        <a:rPr kumimoji="1" lang="ja-JP" altLang="en-US" sz="1000" dirty="0"/>
                        <a:t>集中治療を必要</a:t>
                      </a:r>
                      <a:endParaRPr kumimoji="1" lang="en-US" altLang="ja-JP" sz="1000" dirty="0"/>
                    </a:p>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1000" dirty="0"/>
                        <a:t>　とする患者の看護に関する</a:t>
                      </a:r>
                      <a:r>
                        <a:rPr kumimoji="1" lang="ja-JP" altLang="en-US" sz="1000" b="1" u="sng" dirty="0">
                          <a:solidFill>
                            <a:srgbClr val="0070C0"/>
                          </a:solidFill>
                        </a:rPr>
                        <a:t>研修に講師として</a:t>
                      </a:r>
                      <a:endParaRPr kumimoji="1" lang="en-US" altLang="ja-JP" sz="1000" b="1" u="sng" dirty="0">
                        <a:solidFill>
                          <a:srgbClr val="0070C0"/>
                        </a:solidFill>
                      </a:endParaRPr>
                    </a:p>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1000" b="1" u="none" dirty="0">
                          <a:solidFill>
                            <a:srgbClr val="0070C0"/>
                          </a:solidFill>
                        </a:rPr>
                        <a:t>　</a:t>
                      </a:r>
                      <a:r>
                        <a:rPr kumimoji="1" lang="ja-JP" altLang="en-US" sz="1000" b="1" u="sng" dirty="0">
                          <a:solidFill>
                            <a:srgbClr val="0070C0"/>
                          </a:solidFill>
                        </a:rPr>
                        <a:t>参加する</a:t>
                      </a:r>
                      <a:r>
                        <a:rPr kumimoji="1" lang="ja-JP" altLang="en-US" sz="1000" dirty="0"/>
                        <a:t>など、地域における集中治療の質の</a:t>
                      </a:r>
                      <a:endParaRPr kumimoji="1" lang="en-US" altLang="ja-JP" sz="1000" dirty="0"/>
                    </a:p>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1000" dirty="0"/>
                        <a:t>　向上を目的として、</a:t>
                      </a:r>
                      <a:r>
                        <a:rPr kumimoji="1" lang="ja-JP" altLang="en-US" sz="1000" b="1" u="sng" dirty="0">
                          <a:solidFill>
                            <a:srgbClr val="0070C0"/>
                          </a:solidFill>
                        </a:rPr>
                        <a:t>地域の医療機関等と協働</a:t>
                      </a:r>
                      <a:endParaRPr kumimoji="1" lang="en-US" altLang="ja-JP" sz="1000" b="1" u="sng" dirty="0">
                        <a:solidFill>
                          <a:srgbClr val="0070C0"/>
                        </a:solidFill>
                      </a:endParaRPr>
                    </a:p>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1000" b="1" u="none" dirty="0">
                          <a:solidFill>
                            <a:srgbClr val="0070C0"/>
                          </a:solidFill>
                        </a:rPr>
                        <a:t>　</a:t>
                      </a:r>
                      <a:r>
                        <a:rPr kumimoji="1" lang="ja-JP" altLang="en-US" sz="1000" b="1" u="sng" dirty="0">
                          <a:solidFill>
                            <a:srgbClr val="0070C0"/>
                          </a:solidFill>
                        </a:rPr>
                        <a:t>する</a:t>
                      </a:r>
                      <a:r>
                        <a:rPr kumimoji="1" lang="ja-JP" altLang="en-US" sz="1000" dirty="0"/>
                        <a:t>ことが望ましい。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947934982"/>
                  </a:ext>
                </a:extLst>
              </a:tr>
            </a:tbl>
          </a:graphicData>
        </a:graphic>
      </p:graphicFrame>
      <p:graphicFrame>
        <p:nvGraphicFramePr>
          <p:cNvPr id="6" name="表 5"/>
          <p:cNvGraphicFramePr>
            <a:graphicFrameLocks noGrp="1"/>
          </p:cNvGraphicFramePr>
          <p:nvPr/>
        </p:nvGraphicFramePr>
        <p:xfrm>
          <a:off x="331204" y="5755497"/>
          <a:ext cx="9243589" cy="887730"/>
        </p:xfrm>
        <a:graphic>
          <a:graphicData uri="http://schemas.openxmlformats.org/drawingml/2006/table">
            <a:tbl>
              <a:tblPr/>
              <a:tblGrid>
                <a:gridCol w="1619944">
                  <a:extLst>
                    <a:ext uri="{9D8B030D-6E8A-4147-A177-3AD203B41FA5}">
                      <a16:colId xmlns:a16="http://schemas.microsoft.com/office/drawing/2014/main" val="4045188050"/>
                    </a:ext>
                  </a:extLst>
                </a:gridCol>
                <a:gridCol w="7623645">
                  <a:extLst>
                    <a:ext uri="{9D8B030D-6E8A-4147-A177-3AD203B41FA5}">
                      <a16:colId xmlns:a16="http://schemas.microsoft.com/office/drawing/2014/main" val="3983790893"/>
                    </a:ext>
                  </a:extLst>
                </a:gridCol>
              </a:tblGrid>
              <a:tr h="268735">
                <a:tc>
                  <a:txBody>
                    <a:bodyPr/>
                    <a:lstStyle/>
                    <a:p>
                      <a:pPr algn="ctr">
                        <a:lnSpc>
                          <a:spcPts val="1100"/>
                        </a:lnSpc>
                      </a:pPr>
                      <a:r>
                        <a:rPr kumimoji="1" lang="ja-JP" altLang="en-US" sz="1000" dirty="0"/>
                        <a:t>必要な届出</a:t>
                      </a:r>
                    </a:p>
                  </a:txBody>
                  <a:tcPr anchor="ctr">
                    <a:lnL w="12700" cmpd="sng">
                      <a:solidFill>
                        <a:schemeClr val="tx1"/>
                      </a:solidFill>
                      <a:prstDash val="solid"/>
                    </a:lnL>
                    <a:lnR w="12700" cap="flat" cmpd="sng" algn="ctr">
                      <a:solidFill>
                        <a:schemeClr val="tx1"/>
                      </a:solidFill>
                      <a:prstDash val="solid"/>
                      <a:round/>
                      <a:headEnd type="none" w="med" len="med"/>
                      <a:tailEnd type="none" w="med" len="med"/>
                    </a:lnR>
                    <a:lnT w="12700" cmpd="sng">
                      <a:solidFill>
                        <a:schemeClr val="tx1"/>
                      </a:solidFill>
                      <a:prstDash val="solid"/>
                    </a:lnT>
                    <a:lnB w="12700" cap="flat" cmpd="sng" algn="ctr">
                      <a:solidFill>
                        <a:schemeClr val="tx1"/>
                      </a:solidFill>
                      <a:prstDash val="solid"/>
                      <a:round/>
                      <a:headEnd type="none" w="med" len="med"/>
                      <a:tailEnd type="none" w="med" len="med"/>
                    </a:lnB>
                  </a:tcPr>
                </a:tc>
                <a:tc>
                  <a:txBody>
                    <a:bodyPr/>
                    <a:lstStyle/>
                    <a:p>
                      <a:pPr>
                        <a:lnSpc>
                          <a:spcPts val="1100"/>
                        </a:lnSpc>
                      </a:pPr>
                      <a:r>
                        <a:rPr lang="ja-JP" altLang="en-US" sz="1000" dirty="0">
                          <a:solidFill>
                            <a:prstClr val="black"/>
                          </a:solidFill>
                          <a:latin typeface="メイリオ" panose="020B0604030504040204" pitchFamily="50" charset="-128"/>
                          <a:ea typeface="メイリオ" panose="020B0604030504040204" pitchFamily="50" charset="-128"/>
                        </a:rPr>
                        <a:t>・区分番号「Ａ２００－２」急性期充実体制加算　　</a:t>
                      </a:r>
                      <a:r>
                        <a:rPr kumimoji="1" lang="ja-JP" altLang="en-US" sz="1000" dirty="0"/>
                        <a:t>・区分番号</a:t>
                      </a:r>
                      <a:r>
                        <a:rPr lang="ja-JP" altLang="en-US" sz="1000" dirty="0">
                          <a:solidFill>
                            <a:prstClr val="black"/>
                          </a:solidFill>
                          <a:latin typeface="メイリオ" panose="020B0604030504040204" pitchFamily="50" charset="-128"/>
                          <a:ea typeface="メイリオ" panose="020B0604030504040204" pitchFamily="50" charset="-128"/>
                        </a:rPr>
                        <a:t>「Ａ２３４－２」感染対策向上加算</a:t>
                      </a:r>
                      <a:r>
                        <a:rPr lang="en-US" altLang="ja-JP" sz="1000" dirty="0">
                          <a:solidFill>
                            <a:prstClr val="black"/>
                          </a:solidFill>
                          <a:latin typeface="メイリオ" panose="020B0604030504040204" pitchFamily="50" charset="-128"/>
                          <a:ea typeface="メイリオ" panose="020B0604030504040204" pitchFamily="50" charset="-128"/>
                        </a:rPr>
                        <a:t>1</a:t>
                      </a:r>
                    </a:p>
                    <a:p>
                      <a:pPr>
                        <a:lnSpc>
                          <a:spcPts val="1100"/>
                        </a:lnSpc>
                      </a:pPr>
                      <a:r>
                        <a:rPr lang="ja-JP" altLang="en-US" sz="1000" dirty="0">
                          <a:solidFill>
                            <a:prstClr val="black"/>
                          </a:solidFill>
                          <a:latin typeface="メイリオ" panose="020B0604030504040204" pitchFamily="50" charset="-128"/>
                          <a:ea typeface="メイリオ" panose="020B0604030504040204" pitchFamily="50" charset="-128"/>
                        </a:rPr>
                        <a:t>　ただし、急性期一般入院料１に係る届出を行っている保険医療機関については、区分番号「Ａ２００－２」急性期充実体制加算</a:t>
                      </a:r>
                      <a:endParaRPr lang="en-US" altLang="ja-JP" sz="1000" dirty="0">
                        <a:solidFill>
                          <a:prstClr val="black"/>
                        </a:solidFill>
                        <a:latin typeface="メイリオ" panose="020B0604030504040204" pitchFamily="50" charset="-128"/>
                        <a:ea typeface="メイリオ" panose="020B0604030504040204" pitchFamily="50" charset="-128"/>
                      </a:endParaRPr>
                    </a:p>
                    <a:p>
                      <a:pPr>
                        <a:lnSpc>
                          <a:spcPts val="1100"/>
                        </a:lnSpc>
                      </a:pPr>
                      <a:r>
                        <a:rPr lang="ja-JP" altLang="en-US" sz="1000" dirty="0">
                          <a:solidFill>
                            <a:prstClr val="black"/>
                          </a:solidFill>
                          <a:latin typeface="メイリオ" panose="020B0604030504040204" pitchFamily="50" charset="-128"/>
                          <a:ea typeface="メイリオ" panose="020B0604030504040204" pitchFamily="50" charset="-128"/>
                        </a:rPr>
                        <a:t>　に係る届出を行っていない場合であっても、令和５年３月</a:t>
                      </a:r>
                      <a:r>
                        <a:rPr lang="en-US" altLang="ja-JP" sz="1000" dirty="0">
                          <a:solidFill>
                            <a:prstClr val="black"/>
                          </a:solidFill>
                          <a:latin typeface="メイリオ" panose="020B0604030504040204" pitchFamily="50" charset="-128"/>
                          <a:ea typeface="メイリオ" panose="020B0604030504040204" pitchFamily="50" charset="-128"/>
                        </a:rPr>
                        <a:t>31</a:t>
                      </a:r>
                      <a:r>
                        <a:rPr lang="ja-JP" altLang="en-US" sz="1000" dirty="0">
                          <a:solidFill>
                            <a:prstClr val="black"/>
                          </a:solidFill>
                          <a:latin typeface="メイリオ" panose="020B0604030504040204" pitchFamily="50" charset="-128"/>
                          <a:ea typeface="メイリオ" panose="020B0604030504040204" pitchFamily="50" charset="-128"/>
                        </a:rPr>
                        <a:t>日までの間に限り、別添７の様式</a:t>
                      </a:r>
                      <a:r>
                        <a:rPr lang="en-US" altLang="ja-JP" sz="1000" dirty="0">
                          <a:solidFill>
                            <a:prstClr val="black"/>
                          </a:solidFill>
                          <a:latin typeface="メイリオ" panose="020B0604030504040204" pitchFamily="50" charset="-128"/>
                          <a:ea typeface="メイリオ" panose="020B0604030504040204" pitchFamily="50" charset="-128"/>
                        </a:rPr>
                        <a:t>42</a:t>
                      </a:r>
                      <a:r>
                        <a:rPr lang="ja-JP" altLang="en-US" sz="1000" dirty="0">
                          <a:solidFill>
                            <a:prstClr val="black"/>
                          </a:solidFill>
                          <a:latin typeface="メイリオ" panose="020B0604030504040204" pitchFamily="50" charset="-128"/>
                          <a:ea typeface="メイリオ" panose="020B0604030504040204" pitchFamily="50" charset="-128"/>
                        </a:rPr>
                        <a:t>の８にその理由及び今後の届出</a:t>
                      </a:r>
                      <a:endParaRPr lang="en-US" altLang="ja-JP" sz="1000" dirty="0">
                        <a:solidFill>
                          <a:prstClr val="black"/>
                        </a:solidFill>
                        <a:latin typeface="メイリオ" panose="020B0604030504040204" pitchFamily="50" charset="-128"/>
                        <a:ea typeface="メイリオ" panose="020B0604030504040204" pitchFamily="50" charset="-128"/>
                      </a:endParaRPr>
                    </a:p>
                    <a:p>
                      <a:pPr>
                        <a:lnSpc>
                          <a:spcPts val="1100"/>
                        </a:lnSpc>
                      </a:pPr>
                      <a:r>
                        <a:rPr lang="ja-JP" altLang="en-US" sz="1000" dirty="0">
                          <a:solidFill>
                            <a:prstClr val="black"/>
                          </a:solidFill>
                          <a:latin typeface="メイリオ" panose="020B0604030504040204" pitchFamily="50" charset="-128"/>
                          <a:ea typeface="メイリオ" panose="020B0604030504040204" pitchFamily="50" charset="-128"/>
                        </a:rPr>
                        <a:t>　予定を記載することをもって、当該届出を行っているものとみなす。</a:t>
                      </a:r>
                      <a:endParaRPr lang="en-US" altLang="ja-JP" sz="1000" dirty="0">
                        <a:solidFill>
                          <a:prstClr val="black"/>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solidFill>
                        <a:schemeClr val="tx1"/>
                      </a:solidFill>
                      <a:prstDash val="soli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093630845"/>
                  </a:ext>
                </a:extLst>
              </a:tr>
              <a:tr h="181400">
                <a:tc>
                  <a:txBody>
                    <a:bodyPr/>
                    <a:lstStyle/>
                    <a:p>
                      <a:pPr algn="ctr">
                        <a:lnSpc>
                          <a:spcPts val="1100"/>
                        </a:lnSpc>
                      </a:pPr>
                      <a:r>
                        <a:rPr kumimoji="1" lang="ja-JP" altLang="en-US" sz="1000" dirty="0"/>
                        <a:t>実績</a:t>
                      </a:r>
                    </a:p>
                  </a:txBody>
                  <a:tcPr>
                    <a:lnL w="12700" cmpd="sng">
                      <a:solidFill>
                        <a:schemeClr val="tx1"/>
                      </a:solidFill>
                      <a:prstDash val="solid"/>
                    </a:lnL>
                    <a:lnR w="12700" cap="flat" cmpd="sng" algn="ctr">
                      <a:solidFill>
                        <a:schemeClr val="tx1"/>
                      </a:solidFill>
                      <a:prstDash val="solid"/>
                      <a:round/>
                      <a:headEnd type="none" w="med" len="med"/>
                      <a:tailEnd type="none" w="med" len="med"/>
                    </a:lnR>
                    <a:lnT w="12700" cmpd="sng">
                      <a:solidFill>
                        <a:schemeClr val="tx1"/>
                      </a:solidFill>
                      <a:prstDash val="solid"/>
                    </a:lnT>
                    <a:lnB w="12700" cap="flat" cmpd="sng" algn="ctr">
                      <a:solidFill>
                        <a:schemeClr val="tx1"/>
                      </a:solidFill>
                      <a:prstDash val="solid"/>
                      <a:round/>
                      <a:headEnd type="none" w="med" len="med"/>
                      <a:tailEnd type="none" w="med" len="med"/>
                    </a:lnB>
                  </a:tcPr>
                </a:tc>
                <a:tc>
                  <a:txBody>
                    <a:bodyPr/>
                    <a:lstStyle/>
                    <a:p>
                      <a:pPr>
                        <a:lnSpc>
                          <a:spcPts val="1100"/>
                        </a:lnSpc>
                      </a:pPr>
                      <a:r>
                        <a:rPr kumimoji="1" lang="ja-JP" altLang="en-US" sz="1000" dirty="0"/>
                        <a:t>・</a:t>
                      </a:r>
                      <a:r>
                        <a:rPr lang="ja-JP" altLang="en-US" sz="1000" dirty="0">
                          <a:solidFill>
                            <a:prstClr val="black"/>
                          </a:solidFill>
                          <a:latin typeface="メイリオ" panose="020B0604030504040204" pitchFamily="50" charset="-128"/>
                          <a:ea typeface="メイリオ" panose="020B0604030504040204" pitchFamily="50" charset="-128"/>
                        </a:rPr>
                        <a:t>特定集中治療室用の重症度、医療・看護必要度に係る評価票の「特殊な治療法等」に該当する患者が</a:t>
                      </a:r>
                      <a:r>
                        <a:rPr lang="ja-JP" altLang="en-US" sz="1000" b="1" u="sng" dirty="0">
                          <a:solidFill>
                            <a:prstClr val="black"/>
                          </a:solidFill>
                          <a:latin typeface="メイリオ" panose="020B0604030504040204" pitchFamily="50" charset="-128"/>
                          <a:ea typeface="メイリオ" panose="020B0604030504040204" pitchFamily="50" charset="-128"/>
                        </a:rPr>
                        <a:t>１割５分以上</a:t>
                      </a:r>
                      <a:endParaRPr kumimoji="1" lang="ja-JP" altLang="en-US" sz="1000" b="1" u="sng"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solidFill>
                        <a:schemeClr val="tx1"/>
                      </a:solidFill>
                      <a:prstDash val="soli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74875030"/>
                  </a:ext>
                </a:extLst>
              </a:tr>
            </a:tbl>
          </a:graphicData>
        </a:graphic>
      </p:graphicFrame>
      <p:sp>
        <p:nvSpPr>
          <p:cNvPr id="5" name="テキスト ボックス 4"/>
          <p:cNvSpPr txBox="1"/>
          <p:nvPr/>
        </p:nvSpPr>
        <p:spPr>
          <a:xfrm>
            <a:off x="5267960" y="1570629"/>
            <a:ext cx="4306833"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症患者の対応に係る体制につき別に厚生労働大臣が定める施設基準に適合しているものとして地方厚生局長等に届け出た病室に入院している患者について、重症患者対応体制強化加算として、当該患者の入院期間に応じ、それぞれ所定点数に加算する。</a:t>
            </a:r>
            <a:endParaRPr kumimoji="1" lang="ja-JP" altLang="en-US" sz="1200" b="0" i="0" u="none" strike="noStrike" kern="1200" cap="none" spc="0" normalizeH="0" baseline="0" noProof="0" dirty="0">
              <a:ln>
                <a:noFill/>
              </a:ln>
              <a:solidFill>
                <a:prstClr val="black"/>
              </a:solidFill>
              <a:effectLst/>
              <a:uLnTx/>
              <a:uFillTx/>
              <a:latin typeface="Verdana"/>
              <a:ea typeface="メイリオ"/>
              <a:cs typeface="+mn-cs"/>
            </a:endParaRPr>
          </a:p>
        </p:txBody>
      </p:sp>
      <p:sp>
        <p:nvSpPr>
          <p:cNvPr id="9" name="スライド番号プレースホルダー 2">
            <a:extLst>
              <a:ext uri="{FF2B5EF4-FFF2-40B4-BE49-F238E27FC236}">
                <a16:creationId xmlns:a16="http://schemas.microsoft.com/office/drawing/2014/main" id="{98BF7B52-1F34-4EF6-8EE5-FEF0983BD7C7}"/>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970524749"/>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35207"/>
            <a:ext cx="9906000" cy="458482"/>
          </a:xfrm>
        </p:spPr>
        <p:txBody>
          <a:bodyPr>
            <a:noAutofit/>
          </a:bodyPr>
          <a:lstStyle/>
          <a:p>
            <a:r>
              <a:rPr lang="ja-JP" altLang="en-US" dirty="0"/>
              <a:t>重症患者等に対する支援に係る評価の新設</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829372"/>
            <a:ext cx="9529762" cy="584414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集中治療領域において、特に重篤な状態の患者及びその家族等に対する支援を推進する観点から、患者の治療に直接関わらない専任の担当者である「入院時重症患者対応メディエーター」が、当該患者の治療を行う医師・看護師等の他職種とともに、当該患者及びその家族等に対して、治療方針・内容等の理解及び意向の表明を支援する体制を整備している場合の評価を新設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重症患者初期支援充実加算</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300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点（１日につき）</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別に厚生労働大臣が定める施設基準に適合しているものとして地方厚生局長等に届け出た保険医療機関に入院している患者（第３節の特定入院料のうち、重症患者初期支援充実加算を算定できるものを現に算定している患者に限る。）について、</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入院した日から起算して</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日を限度</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として所定点数に加算する。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入院時重症患者対応メディエーターは、以下の業務を行うものとする。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546100" marR="0" lvl="0" indent="-1936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当該患者及びその家族等の同意を得た上で、当該患者及びその家族等が治療方針及びその内容等を理解し、当該治療方針等に係る意向を表明することを、当該患者の治療を行う医師・看護師等の他職種とともに、支援を行う。</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546100" marR="0" lvl="0" indent="-1936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支援の必要性が生じてから</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可能な限り早期に支援</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するよう取り組む。　</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546100" marR="0" lvl="0" indent="-1936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当該患者及びその家族等の</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心理状態に配慮した環境で支援</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を行う。</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546100" marR="0" lvl="0" indent="-1936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エ　当該患者及びその家族等に対して実施した支援の内容及び実施時間について診療録等に記載する。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628650" marR="0" lvl="0" indent="-6286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患者サポート体制充実加算に係る届出を行っていること。</a:t>
            </a:r>
          </a:p>
          <a:p>
            <a:pPr marL="628650" marR="0" lvl="0" indent="-6286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特に重篤な患者及びその家族等に対する支援を行うにつき必要な体制が整備されている</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p>
          <a:p>
            <a:pPr marL="628650" marR="0" lvl="0" indent="-6286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当該患者及びその家族等が治療方針及びその内容等を理解し、治療方針等に係る意向を表明するための支援を行う専任の担当者</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（以下「</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入院時重症患者対応メディエーター</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」という。）を配置していること。なお、支援に当たっては、</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当該患者の診療を担う医師及び看護師等の他職種とともに支援</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を行うこと。</a:t>
            </a:r>
          </a:p>
          <a:p>
            <a:pPr marL="628650" marR="0" lvl="0" indent="-6286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　入院時重症患者対応メディエーターは、</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当該患者の治療に直接関わらない者</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であって、以下のいずれかであること。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628650"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医師、看護師、薬剤師、社会福祉士、公認心理師又はその他医療有資格者</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（医療関係団体等が実施する研修を令和５年３月</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日までに修了していることが望ましい）</a:t>
            </a:r>
          </a:p>
          <a:p>
            <a:pPr marL="628650"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医療有資格者以外の者であって、医療関係団体等が実施する研修を修了し、かつ、支援に係る経験を有する者</a:t>
            </a:r>
          </a:p>
          <a:p>
            <a:pPr marL="628650" marR="0" lvl="0" indent="-6286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　</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支援に係る取組の評価等を行うカンファレンスが月１回程度開催</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されており、入院時重症患者対応メディエーター、集中治療部門の職員等に加え、必要に応じて当該患者の診療を担う医師、看護師等が参加していること。</a:t>
            </a:r>
          </a:p>
          <a:p>
            <a:pPr marL="628650" marR="0" lvl="0" indent="-6286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（６）　</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支援に係る対応体制及び報告体制をマニュアルとして整備</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し、職員に遵守させていること。</a:t>
            </a:r>
          </a:p>
          <a:p>
            <a:pPr marL="628650" marR="0" lvl="0" indent="-6286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（７）　支援の内容その他必要な実績を記録していること。</a:t>
            </a:r>
          </a:p>
          <a:p>
            <a:pPr marL="628650" marR="0" lvl="0" indent="-6286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（８）　定期的に支援体制に関する取組の見直しを行っていること。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スライド番号プレースホルダー 2">
            <a:extLst>
              <a:ext uri="{FF2B5EF4-FFF2-40B4-BE49-F238E27FC236}">
                <a16:creationId xmlns:a16="http://schemas.microsoft.com/office/drawing/2014/main" id="{B511CC24-4EB6-424F-B091-DA24EDBDAA88}"/>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971122414"/>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109817" y="1590101"/>
            <a:ext cx="9726672" cy="334112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早期栄養介入管理加算について、経腸栄養の開始の有無に応じた評価に見直す。</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 name="タイトル 1"/>
          <p:cNvSpPr>
            <a:spLocks noGrp="1"/>
          </p:cNvSpPr>
          <p:nvPr>
            <p:ph type="title"/>
          </p:nvPr>
        </p:nvSpPr>
        <p:spPr>
          <a:xfrm>
            <a:off x="0" y="255856"/>
            <a:ext cx="9906000" cy="458482"/>
          </a:xfrm>
        </p:spPr>
        <p:txBody>
          <a:bodyPr>
            <a:noAutofit/>
          </a:bodyPr>
          <a:lstStyle/>
          <a:p>
            <a:r>
              <a:rPr kumimoji="1" lang="ja-JP" altLang="en-US" dirty="0">
                <a:latin typeface="メイリオ" panose="020B0604030504040204" pitchFamily="50" charset="-128"/>
                <a:ea typeface="メイリオ" panose="020B0604030504040204" pitchFamily="50" charset="-128"/>
              </a:rPr>
              <a:t>早期からの回復に向けた取組への評価</a:t>
            </a:r>
          </a:p>
        </p:txBody>
      </p:sp>
      <p:sp>
        <p:nvSpPr>
          <p:cNvPr id="8" name="正方形/長方形 7"/>
          <p:cNvSpPr/>
          <p:nvPr/>
        </p:nvSpPr>
        <p:spPr>
          <a:xfrm>
            <a:off x="109817" y="5086350"/>
            <a:ext cx="9726672" cy="171410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特定集中治療室以外の治療室においても、患者の入室後早期から離床に向けた総合的な取組を行っている実態及びその効果を踏まえ、早期離床・リハビリテーション加算及び早期栄養介入管理加算の対象となる治療室を見直す。</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・早期離床・リハビリテーション加算　</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点（１日につき）（</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日まで）</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・早期栄養介入管理加算　</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点（１日につき）（７日まで）</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5" name="表 4"/>
          <p:cNvGraphicFramePr>
            <a:graphicFrameLocks noGrp="1"/>
          </p:cNvGraphicFramePr>
          <p:nvPr/>
        </p:nvGraphicFramePr>
        <p:xfrm>
          <a:off x="3732591" y="5985511"/>
          <a:ext cx="2513845" cy="513257"/>
        </p:xfrm>
        <a:graphic>
          <a:graphicData uri="http://schemas.openxmlformats.org/drawingml/2006/table">
            <a:tbl>
              <a:tblPr/>
              <a:tblGrid>
                <a:gridCol w="2513845">
                  <a:extLst>
                    <a:ext uri="{9D8B030D-6E8A-4147-A177-3AD203B41FA5}">
                      <a16:colId xmlns:a16="http://schemas.microsoft.com/office/drawing/2014/main" val="1433283087"/>
                    </a:ext>
                  </a:extLst>
                </a:gridCol>
              </a:tblGrid>
              <a:tr h="513257">
                <a:tc>
                  <a:txBody>
                    <a:bodyPr/>
                    <a:lstStyle/>
                    <a:p>
                      <a:pPr algn="ctr"/>
                      <a:r>
                        <a:rPr kumimoji="1" lang="ja-JP" altLang="en-US" sz="1100" dirty="0"/>
                        <a:t>特定集中治療室管理料１～４</a:t>
                      </a:r>
                    </a:p>
                  </a:txBody>
                  <a:tcPr>
                    <a:lnL w="12700" cmpd="sng">
                      <a:noFill/>
                      <a:prstDash val="solid"/>
                    </a:lnL>
                    <a:lnR w="12700" cmpd="sng">
                      <a:noFill/>
                      <a:prstDash val="solid"/>
                    </a:lnR>
                    <a:lnT w="12700" cmpd="sng">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1F0FF"/>
                    </a:solidFill>
                  </a:tcPr>
                </a:tc>
                <a:extLst>
                  <a:ext uri="{0D108BD9-81ED-4DB2-BD59-A6C34878D82A}">
                    <a16:rowId xmlns:a16="http://schemas.microsoft.com/office/drawing/2014/main" val="1774719582"/>
                  </a:ext>
                </a:extLst>
              </a:tr>
            </a:tbl>
          </a:graphicData>
        </a:graphic>
      </p:graphicFrame>
      <p:sp>
        <p:nvSpPr>
          <p:cNvPr id="6" name="正方形/長方形 5"/>
          <p:cNvSpPr/>
          <p:nvPr/>
        </p:nvSpPr>
        <p:spPr>
          <a:xfrm>
            <a:off x="3732590" y="5799219"/>
            <a:ext cx="2513846" cy="181155"/>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endParaRPr kumimoji="1"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 name="正方形/長方形 8"/>
          <p:cNvSpPr/>
          <p:nvPr/>
        </p:nvSpPr>
        <p:spPr>
          <a:xfrm>
            <a:off x="6833594" y="5638185"/>
            <a:ext cx="2843974" cy="181155"/>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endParaRPr kumimoji="1"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 name="正方形/長方形 16"/>
          <p:cNvSpPr/>
          <p:nvPr/>
        </p:nvSpPr>
        <p:spPr>
          <a:xfrm>
            <a:off x="298800" y="4972685"/>
            <a:ext cx="5811713" cy="279648"/>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早期からの回復に向けた取組について算定対象となる治療室の見直し</a:t>
            </a:r>
          </a:p>
        </p:txBody>
      </p:sp>
      <p:sp>
        <p:nvSpPr>
          <p:cNvPr id="15" name="正方形/長方形 14"/>
          <p:cNvSpPr/>
          <p:nvPr/>
        </p:nvSpPr>
        <p:spPr>
          <a:xfrm>
            <a:off x="4238902" y="1937054"/>
            <a:ext cx="5544000" cy="183664"/>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16" name="正方形/長方形 15"/>
          <p:cNvSpPr/>
          <p:nvPr/>
        </p:nvSpPr>
        <p:spPr>
          <a:xfrm>
            <a:off x="4238903" y="2139943"/>
            <a:ext cx="5544000" cy="2773485"/>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早期栄養</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介入管理加算</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別に厚生労働大臣が定める施設基準に適合しているものとして地方厚生局長等に届け出た病室に入院している患者に対して、入室後早期から必要な栄養管理を行った場合に、早期栄養介入管理加算として、入室した日から起算して７日を限度として</a:t>
            </a: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250</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点（入室後早期から経腸栄養を開始した場合は、当該開始日以降は</a:t>
            </a: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400</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点）を所定点数に加算する。ただし、区分番号Ｂ００１の</a:t>
            </a: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に掲げる入院栄養食事指導料は別に算定できない。</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p>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当該治療室内に集中治療室における栄養管理に関する十分な経験を有する専任の管理栄養士が配置されていること。</a:t>
            </a:r>
          </a:p>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　</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当該治療室において早期から栄養管理を行うにつき十分な体制</a:t>
            </a:r>
            <a:r>
              <a:rPr kumimoji="1" lang="en-US" altLang="ja-JP" sz="105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が整備されていること。</a:t>
            </a:r>
            <a:endPar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179388"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当該治療室において、早期から栄養管理を実施するため日本集中治療医学会の「日本版重症患者の栄養療法ガイドライン」を参考にして</a:t>
            </a:r>
            <a:r>
              <a:rPr kumimoji="1" lang="ja-JP" altLang="en-US" sz="9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院内において栄養管理に係る手順書を作成し、それに従って必要な措置が実施されていること</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。また、栄養アセスメントに基づく計画を対象患者全例について作成し、必要な栄養管理を行っていること。</a:t>
            </a:r>
            <a:endPar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90488"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19" name="右矢印 18"/>
          <p:cNvSpPr/>
          <p:nvPr/>
        </p:nvSpPr>
        <p:spPr>
          <a:xfrm>
            <a:off x="3733852" y="2581846"/>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206276" y="1937054"/>
            <a:ext cx="3465439" cy="164975"/>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1" name="正方形/長方形 20"/>
          <p:cNvSpPr/>
          <p:nvPr/>
        </p:nvSpPr>
        <p:spPr>
          <a:xfrm>
            <a:off x="195944" y="2143485"/>
            <a:ext cx="3475771" cy="2721363"/>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早期栄養介入管理加算</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別に厚生労働大臣が定める施設基準に適合しているものとして地方厚生局長等に届け出た病室に入院している患者に対して、入室後早期から経腸栄養等の必要な栄養管理を行った場合に、早期栄養介入管理加算として、入室した日から起算して７日を限度として</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400</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点を所定点数に加算する。</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・当該治療室内に集中治療室における栄養管理に関する十分な経験を有する専任の管理栄養士が配置されていること。</a:t>
            </a:r>
          </a:p>
        </p:txBody>
      </p:sp>
      <p:sp>
        <p:nvSpPr>
          <p:cNvPr id="22" name="正方形/長方形 21"/>
          <p:cNvSpPr/>
          <p:nvPr/>
        </p:nvSpPr>
        <p:spPr>
          <a:xfrm>
            <a:off x="6825343" y="5830392"/>
            <a:ext cx="2837315" cy="937869"/>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ja-JP" sz="1100" b="0" i="0" u="none" strike="noStrike" kern="1200" cap="none" spc="0" normalizeH="0" baseline="0" noProof="0" dirty="0">
                <a:ln>
                  <a:noFill/>
                </a:ln>
                <a:solidFill>
                  <a:prstClr val="black"/>
                </a:solidFill>
                <a:effectLst/>
                <a:uLnTx/>
                <a:uFillTx/>
                <a:latin typeface="Verdana"/>
                <a:ea typeface="メイリオ"/>
                <a:cs typeface="+mn-cs"/>
              </a:rPr>
              <a:t>特定集中治療室管理料１～４</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ja-JP" sz="1100" b="1" i="0" u="sng" strike="noStrike" kern="1200" cap="none" spc="0" normalizeH="0" baseline="0" noProof="0" dirty="0">
                <a:ln>
                  <a:noFill/>
                </a:ln>
                <a:solidFill>
                  <a:srgbClr val="0070C0"/>
                </a:solidFill>
                <a:effectLst/>
                <a:uLnTx/>
                <a:uFillTx/>
                <a:latin typeface="Verdana"/>
                <a:ea typeface="メイリオ"/>
                <a:cs typeface="+mn-cs"/>
              </a:rPr>
              <a:t>救命救急入院料１～４</a:t>
            </a:r>
            <a:endParaRPr kumimoji="1" lang="ja-JP" altLang="ja-JP" sz="1100" b="0" i="0" u="none" strike="noStrike" kern="1200" cap="none" spc="0" normalizeH="0" baseline="0" noProof="0" dirty="0">
              <a:ln>
                <a:noFill/>
              </a:ln>
              <a:solidFill>
                <a:srgbClr val="0070C0"/>
              </a:solidFill>
              <a:effectLst/>
              <a:uLnTx/>
              <a:uFillTx/>
              <a:latin typeface="Verdana"/>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ja-JP" sz="1100" b="1" i="0" u="sng" strike="noStrike" kern="1200" cap="none" spc="0" normalizeH="0" baseline="0" noProof="0" dirty="0">
                <a:ln>
                  <a:noFill/>
                </a:ln>
                <a:solidFill>
                  <a:srgbClr val="0070C0"/>
                </a:solidFill>
                <a:effectLst/>
                <a:uLnTx/>
                <a:uFillTx/>
                <a:latin typeface="Verdana"/>
                <a:ea typeface="メイリオ"/>
                <a:cs typeface="+mn-cs"/>
              </a:rPr>
              <a:t>ハイケアユニット入院医療管理料１、２</a:t>
            </a:r>
            <a:endParaRPr kumimoji="1" lang="ja-JP" altLang="ja-JP" sz="1100" b="0" i="0" u="none" strike="noStrike" kern="1200" cap="none" spc="0" normalizeH="0" baseline="0" noProof="0" dirty="0">
              <a:ln>
                <a:noFill/>
              </a:ln>
              <a:solidFill>
                <a:srgbClr val="0070C0"/>
              </a:solidFill>
              <a:effectLst/>
              <a:uLnTx/>
              <a:uFillTx/>
              <a:latin typeface="Verdana"/>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ja-JP" sz="1100" b="1" i="0" u="sng" strike="noStrike" kern="1200" cap="none" spc="0" normalizeH="0" baseline="0" noProof="0" dirty="0">
                <a:ln>
                  <a:noFill/>
                </a:ln>
                <a:solidFill>
                  <a:srgbClr val="0070C0"/>
                </a:solidFill>
                <a:effectLst/>
                <a:uLnTx/>
                <a:uFillTx/>
                <a:latin typeface="Verdana"/>
                <a:ea typeface="メイリオ"/>
                <a:cs typeface="+mn-cs"/>
              </a:rPr>
              <a:t>脳卒中ケアユニット入院医療管理料</a:t>
            </a:r>
            <a:endParaRPr kumimoji="1" lang="ja-JP" altLang="ja-JP" sz="1100" b="0" i="0" u="none" strike="noStrike" kern="1200" cap="none" spc="0" normalizeH="0" baseline="0" noProof="0" dirty="0">
              <a:ln>
                <a:noFill/>
              </a:ln>
              <a:solidFill>
                <a:srgbClr val="0070C0"/>
              </a:solidFill>
              <a:effectLst/>
              <a:uLnTx/>
              <a:uFillTx/>
              <a:latin typeface="Verdana"/>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ja-JP" sz="1100" b="1" i="0" u="sng" strike="noStrike" kern="1200" cap="none" spc="0" normalizeH="0" baseline="0" noProof="0" dirty="0">
                <a:ln>
                  <a:noFill/>
                </a:ln>
                <a:solidFill>
                  <a:srgbClr val="0070C0"/>
                </a:solidFill>
                <a:effectLst/>
                <a:uLnTx/>
                <a:uFillTx/>
                <a:latin typeface="Verdana"/>
                <a:ea typeface="メイリオ"/>
                <a:cs typeface="+mn-cs"/>
              </a:rPr>
              <a:t>小児特定集中治療室管理料</a:t>
            </a:r>
            <a:endParaRPr kumimoji="1" lang="ja-JP" altLang="ja-JP" sz="1100" b="0" i="0" u="none" strike="noStrike" kern="1200" cap="none" spc="0" normalizeH="0" baseline="0" noProof="0" dirty="0">
              <a:ln>
                <a:noFill/>
              </a:ln>
              <a:solidFill>
                <a:srgbClr val="0070C0"/>
              </a:solidFill>
              <a:effectLst/>
              <a:uLnTx/>
              <a:uFillTx/>
              <a:latin typeface="Verdana"/>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7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23" name="右矢印 22"/>
          <p:cNvSpPr/>
          <p:nvPr/>
        </p:nvSpPr>
        <p:spPr>
          <a:xfrm>
            <a:off x="6327935" y="5834614"/>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p:cNvSpPr/>
          <p:nvPr/>
        </p:nvSpPr>
        <p:spPr>
          <a:xfrm>
            <a:off x="298800" y="1398973"/>
            <a:ext cx="3634443" cy="268997"/>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早期栄養介入管理加算の算定要件の見直し</a:t>
            </a:r>
          </a:p>
        </p:txBody>
      </p:sp>
      <p:sp>
        <p:nvSpPr>
          <p:cNvPr id="25" name="正方形/長方形 24"/>
          <p:cNvSpPr/>
          <p:nvPr/>
        </p:nvSpPr>
        <p:spPr>
          <a:xfrm>
            <a:off x="109817" y="983309"/>
            <a:ext cx="9726672" cy="38940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入室後早期から実施する離床に向けた取組を更に推進するため、早期離床・リハビリテーションに関わる職種に</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言語聴覚士を追加</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14" name="正方形/長方形 13"/>
          <p:cNvSpPr/>
          <p:nvPr/>
        </p:nvSpPr>
        <p:spPr>
          <a:xfrm>
            <a:off x="298800" y="791967"/>
            <a:ext cx="2568578" cy="274075"/>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職種要件・算定要件の見直し</a:t>
            </a:r>
          </a:p>
        </p:txBody>
      </p:sp>
      <p:sp>
        <p:nvSpPr>
          <p:cNvPr id="27"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Tree>
    <p:extLst>
      <p:ext uri="{BB962C8B-B14F-4D97-AF65-F5344CB8AC3E}">
        <p14:creationId xmlns:p14="http://schemas.microsoft.com/office/powerpoint/2010/main" val="383575461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39790"/>
            <a:ext cx="9906000" cy="458482"/>
          </a:xfrm>
        </p:spPr>
        <p:txBody>
          <a:bodyPr>
            <a:noAutofit/>
          </a:bodyPr>
          <a:lstStyle/>
          <a:p>
            <a:r>
              <a:rPr lang="ja-JP" altLang="en-US" dirty="0">
                <a:latin typeface="メイリオ" panose="020B0604030504040204" pitchFamily="50" charset="-128"/>
                <a:ea typeface="メイリオ" panose="020B0604030504040204" pitchFamily="50" charset="-128"/>
              </a:rPr>
              <a:t>救命救急入院料等に係る要件の見直し</a:t>
            </a:r>
            <a:endParaRPr kumimoji="1" lang="ja-JP" altLang="en-US" dirty="0">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2" name="正方形/長方形 11"/>
          <p:cNvSpPr/>
          <p:nvPr/>
        </p:nvSpPr>
        <p:spPr>
          <a:xfrm>
            <a:off x="137810" y="4595431"/>
            <a:ext cx="9529762" cy="220151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バイオクリーンルーム設置による治療室内における感染症の発症抑制に係る実態を踏まえ、バイオクリーンルームの設置に関する要件の見直しを行う。</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［見直しの対象となる治療室］</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Ａ３００」救命救急入院料２・４、「Ａ３０１」特定集中治療室管理料１～４、「Ａ３０１－４」小児特定集中治療室管理料、「Ａ３０２」新生児特定集中治療室管理料、「Ａ３０３」総合周産期特定集中治療室管理料</a:t>
            </a: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 name="正方形/長方形 12"/>
          <p:cNvSpPr/>
          <p:nvPr/>
        </p:nvSpPr>
        <p:spPr>
          <a:xfrm>
            <a:off x="4902691" y="5224539"/>
            <a:ext cx="4700078" cy="265381"/>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14" name="正方形/長方形 13"/>
          <p:cNvSpPr/>
          <p:nvPr/>
        </p:nvSpPr>
        <p:spPr>
          <a:xfrm>
            <a:off x="4921025" y="5519311"/>
            <a:ext cx="4681744" cy="611739"/>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当該治療室内に、手術室と同程度の空気清浄度を有する個室及び陰圧個室を設置することが望ましいこと。</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右矢印 14"/>
          <p:cNvSpPr/>
          <p:nvPr/>
        </p:nvSpPr>
        <p:spPr>
          <a:xfrm>
            <a:off x="4404733" y="5284897"/>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353186" y="5224539"/>
            <a:ext cx="3922038" cy="265382"/>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17" name="正方形/長方形 16"/>
          <p:cNvSpPr/>
          <p:nvPr/>
        </p:nvSpPr>
        <p:spPr>
          <a:xfrm>
            <a:off x="353185" y="5519311"/>
            <a:ext cx="3932189" cy="611739"/>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原則として、当該治療室内はバイオクリーンルームであること。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 name="正方形/長方形 17"/>
          <p:cNvSpPr/>
          <p:nvPr/>
        </p:nvSpPr>
        <p:spPr>
          <a:xfrm>
            <a:off x="247018" y="4422925"/>
            <a:ext cx="2338849" cy="339674"/>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施設基準の見直し</a:t>
            </a:r>
          </a:p>
        </p:txBody>
      </p:sp>
      <p:sp>
        <p:nvSpPr>
          <p:cNvPr id="28" name="正方形/長方形 27"/>
          <p:cNvSpPr/>
          <p:nvPr/>
        </p:nvSpPr>
        <p:spPr>
          <a:xfrm>
            <a:off x="137810" y="972285"/>
            <a:ext cx="9529762" cy="339217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急性血液浄化又は体外式心肺補助（</a:t>
            </a:r>
            <a:r>
              <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ECMO</a:t>
            </a: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必要とする患者や臓器移植を行った患者について、長期の集中治療管理が必要となる実態を踏まえ、早期から患者の回復に向けた取組を十分に行っている救命救急入院料及び特定集中治療室管理料における当該患者に係る算定上限日数を延長する。</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［算定上限日数に係る施設基準の概要］</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9388" marR="0" lvl="0" indent="-1793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・当該治療室において、</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「早期離床・リハビリテーション加算」</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又は</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「早期栄養介入管理加算」</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の届出を行っていること。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9388" marR="0" lvl="0" indent="-1793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関係学会と連携</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をとって患者の診療を行っていること。</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9" name="正方形/長方形 28"/>
          <p:cNvSpPr/>
          <p:nvPr/>
        </p:nvSpPr>
        <p:spPr>
          <a:xfrm>
            <a:off x="4910810" y="1743512"/>
            <a:ext cx="4601019" cy="24427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32" name="正方形/長方形 31"/>
          <p:cNvSpPr/>
          <p:nvPr/>
        </p:nvSpPr>
        <p:spPr>
          <a:xfrm>
            <a:off x="4918993" y="2000457"/>
            <a:ext cx="4601017" cy="1814247"/>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Ａ３００　救命救急入院料</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Ａ３０１　特定集中治療室管理料</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33" name="正方形/長方形 32"/>
          <p:cNvSpPr/>
          <p:nvPr/>
        </p:nvSpPr>
        <p:spPr>
          <a:xfrm>
            <a:off x="257169" y="1744229"/>
            <a:ext cx="4028205" cy="232759"/>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4" name="正方形/長方形 33"/>
          <p:cNvSpPr/>
          <p:nvPr/>
        </p:nvSpPr>
        <p:spPr>
          <a:xfrm>
            <a:off x="247018" y="2006378"/>
            <a:ext cx="4028205" cy="1616912"/>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Ａ３００　救命救急入院料</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Ａ３０１　特定集中治療室管理料</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１）救命救急入院料３及び４、特定集中治療室管理料２及び４に限る。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35" name="表 34"/>
          <p:cNvGraphicFramePr>
            <a:graphicFrameLocks noGrp="1"/>
          </p:cNvGraphicFramePr>
          <p:nvPr/>
        </p:nvGraphicFramePr>
        <p:xfrm>
          <a:off x="380807" y="2381571"/>
          <a:ext cx="3760626" cy="777240"/>
        </p:xfrm>
        <a:graphic>
          <a:graphicData uri="http://schemas.openxmlformats.org/drawingml/2006/table">
            <a:tbl>
              <a:tblPr>
                <a:tableStyleId>{616DA210-FB5B-4158-B5E0-FEB733F419BA}</a:tableStyleId>
              </a:tblPr>
              <a:tblGrid>
                <a:gridCol w="2734302">
                  <a:extLst>
                    <a:ext uri="{9D8B030D-6E8A-4147-A177-3AD203B41FA5}">
                      <a16:colId xmlns:a16="http://schemas.microsoft.com/office/drawing/2014/main" val="110619966"/>
                    </a:ext>
                  </a:extLst>
                </a:gridCol>
                <a:gridCol w="1026324">
                  <a:extLst>
                    <a:ext uri="{9D8B030D-6E8A-4147-A177-3AD203B41FA5}">
                      <a16:colId xmlns:a16="http://schemas.microsoft.com/office/drawing/2014/main" val="1076192586"/>
                    </a:ext>
                  </a:extLst>
                </a:gridCol>
              </a:tblGrid>
              <a:tr h="244737">
                <a:tc>
                  <a:txBody>
                    <a:bodyPr/>
                    <a:lstStyle/>
                    <a:p>
                      <a:endParaRPr kumimoji="1" lang="ja-JP" altLang="en-US" sz="1100" dirty="0"/>
                    </a:p>
                  </a:txBody>
                  <a:tcPr>
                    <a:solidFill>
                      <a:schemeClr val="bg1"/>
                    </a:solidFill>
                  </a:tcPr>
                </a:tc>
                <a:tc>
                  <a:txBody>
                    <a:bodyPr/>
                    <a:lstStyle/>
                    <a:p>
                      <a:r>
                        <a:rPr kumimoji="1" lang="ja-JP" altLang="en-US" sz="1100" dirty="0"/>
                        <a:t>日数</a:t>
                      </a:r>
                    </a:p>
                  </a:txBody>
                  <a:tcPr>
                    <a:solidFill>
                      <a:schemeClr val="bg1"/>
                    </a:solidFill>
                  </a:tcPr>
                </a:tc>
                <a:extLst>
                  <a:ext uri="{0D108BD9-81ED-4DB2-BD59-A6C34878D82A}">
                    <a16:rowId xmlns:a16="http://schemas.microsoft.com/office/drawing/2014/main" val="4289637154"/>
                  </a:ext>
                </a:extLst>
              </a:tr>
              <a:tr h="0">
                <a:tc>
                  <a:txBody>
                    <a:bodyPr/>
                    <a:lstStyle/>
                    <a:p>
                      <a:r>
                        <a:rPr kumimoji="1" lang="ja-JP" altLang="en-US" sz="1100" dirty="0"/>
                        <a:t>通常</a:t>
                      </a:r>
                    </a:p>
                  </a:txBody>
                  <a:tcPr>
                    <a:solidFill>
                      <a:schemeClr val="bg1"/>
                    </a:solidFill>
                  </a:tcPr>
                </a:tc>
                <a:tc>
                  <a:txBody>
                    <a:bodyPr/>
                    <a:lstStyle/>
                    <a:p>
                      <a:r>
                        <a:rPr kumimoji="1" lang="en-US" altLang="ja-JP" sz="1100" dirty="0"/>
                        <a:t>14</a:t>
                      </a:r>
                      <a:r>
                        <a:rPr kumimoji="1" lang="ja-JP" altLang="en-US" sz="1100" dirty="0"/>
                        <a:t>日</a:t>
                      </a:r>
                    </a:p>
                  </a:txBody>
                  <a:tcPr>
                    <a:solidFill>
                      <a:schemeClr val="bg1"/>
                    </a:solidFill>
                  </a:tcPr>
                </a:tc>
                <a:extLst>
                  <a:ext uri="{0D108BD9-81ED-4DB2-BD59-A6C34878D82A}">
                    <a16:rowId xmlns:a16="http://schemas.microsoft.com/office/drawing/2014/main" val="1910836185"/>
                  </a:ext>
                </a:extLst>
              </a:tr>
              <a:tr h="0">
                <a:tc>
                  <a:txBody>
                    <a:bodyPr/>
                    <a:lstStyle/>
                    <a:p>
                      <a:r>
                        <a:rPr kumimoji="1" lang="ja-JP" altLang="en-US" sz="1100" dirty="0"/>
                        <a:t>重症広範囲熱傷患者（</a:t>
                      </a:r>
                      <a:r>
                        <a:rPr kumimoji="1" lang="en-US" altLang="ja-JP" sz="1100" dirty="0"/>
                        <a:t>※</a:t>
                      </a:r>
                      <a:r>
                        <a:rPr kumimoji="1" lang="ja-JP" altLang="en-US" sz="1100" dirty="0"/>
                        <a:t>１）</a:t>
                      </a:r>
                    </a:p>
                  </a:txBody>
                  <a:tcPr>
                    <a:solidFill>
                      <a:schemeClr val="bg1"/>
                    </a:solidFill>
                  </a:tcPr>
                </a:tc>
                <a:tc>
                  <a:txBody>
                    <a:bodyPr/>
                    <a:lstStyle/>
                    <a:p>
                      <a:r>
                        <a:rPr kumimoji="1" lang="en-US" altLang="ja-JP" sz="1100" dirty="0"/>
                        <a:t>60</a:t>
                      </a:r>
                      <a:r>
                        <a:rPr kumimoji="1" lang="ja-JP" altLang="en-US" sz="1100" dirty="0"/>
                        <a:t>日</a:t>
                      </a:r>
                    </a:p>
                  </a:txBody>
                  <a:tcPr>
                    <a:solidFill>
                      <a:schemeClr val="bg1"/>
                    </a:solidFill>
                  </a:tcPr>
                </a:tc>
                <a:extLst>
                  <a:ext uri="{0D108BD9-81ED-4DB2-BD59-A6C34878D82A}">
                    <a16:rowId xmlns:a16="http://schemas.microsoft.com/office/drawing/2014/main" val="3136070733"/>
                  </a:ext>
                </a:extLst>
              </a:tr>
            </a:tbl>
          </a:graphicData>
        </a:graphic>
      </p:graphicFrame>
      <p:graphicFrame>
        <p:nvGraphicFramePr>
          <p:cNvPr id="36" name="表 35"/>
          <p:cNvGraphicFramePr>
            <a:graphicFrameLocks noGrp="1"/>
          </p:cNvGraphicFramePr>
          <p:nvPr/>
        </p:nvGraphicFramePr>
        <p:xfrm>
          <a:off x="5074372" y="2351664"/>
          <a:ext cx="4289170" cy="1463040"/>
        </p:xfrm>
        <a:graphic>
          <a:graphicData uri="http://schemas.openxmlformats.org/drawingml/2006/table">
            <a:tbl>
              <a:tblPr/>
              <a:tblGrid>
                <a:gridCol w="3561944">
                  <a:extLst>
                    <a:ext uri="{9D8B030D-6E8A-4147-A177-3AD203B41FA5}">
                      <a16:colId xmlns:a16="http://schemas.microsoft.com/office/drawing/2014/main" val="1273585406"/>
                    </a:ext>
                  </a:extLst>
                </a:gridCol>
                <a:gridCol w="727226">
                  <a:extLst>
                    <a:ext uri="{9D8B030D-6E8A-4147-A177-3AD203B41FA5}">
                      <a16:colId xmlns:a16="http://schemas.microsoft.com/office/drawing/2014/main" val="1262315302"/>
                    </a:ext>
                  </a:extLst>
                </a:gridCol>
              </a:tblGrid>
              <a:tr h="122595">
                <a:tc>
                  <a:txBody>
                    <a:bodyPr/>
                    <a:lstStyle/>
                    <a:p>
                      <a:endParaRPr kumimoji="1" lang="ja-JP" altLang="en-US" sz="1100" dirty="0"/>
                    </a:p>
                  </a:txBody>
                  <a:tcPr>
                    <a:lnL w="12700" cmpd="sng">
                      <a:solidFill>
                        <a:schemeClr val="tx1"/>
                      </a:solidFill>
                      <a:prstDash val="solid"/>
                    </a:lnL>
                    <a:lnR w="12700" cap="flat" cmpd="sng" algn="ctr">
                      <a:solidFill>
                        <a:schemeClr val="tx1"/>
                      </a:solidFill>
                      <a:prstDash val="solid"/>
                      <a:round/>
                      <a:headEnd type="none" w="med" len="med"/>
                      <a:tailEnd type="none" w="med" len="med"/>
                    </a:lnR>
                    <a:lnT w="12700" cmpd="sng">
                      <a:solidFill>
                        <a:schemeClr val="tx1"/>
                      </a:solidFill>
                      <a:prstDash val="solid"/>
                    </a:lnT>
                    <a:lnB w="12700" cmpd="sng">
                      <a:solidFill>
                        <a:schemeClr val="tx1"/>
                      </a:solidFill>
                      <a:prstDash val="solid"/>
                    </a:lnB>
                    <a:solidFill>
                      <a:schemeClr val="bg1"/>
                    </a:solidFill>
                  </a:tcPr>
                </a:tc>
                <a:tc>
                  <a:txBody>
                    <a:bodyPr/>
                    <a:lstStyle/>
                    <a:p>
                      <a:r>
                        <a:rPr kumimoji="1" lang="ja-JP" altLang="en-US" sz="1100" dirty="0"/>
                        <a:t>日数</a:t>
                      </a:r>
                    </a:p>
                  </a:txBody>
                  <a:tcPr>
                    <a:lnL w="12700" cap="flat" cmpd="sng" algn="ctr">
                      <a:solidFill>
                        <a:schemeClr val="tx1"/>
                      </a:solidFill>
                      <a:prstDash val="solid"/>
                      <a:round/>
                      <a:headEnd type="none" w="med" len="med"/>
                      <a:tailEnd type="none" w="med" len="med"/>
                    </a:lnL>
                    <a:lnR w="12700" cmpd="sng">
                      <a:solidFill>
                        <a:schemeClr val="tx1"/>
                      </a:solidFill>
                      <a:prstDash val="solid"/>
                    </a:lnR>
                    <a:lnT w="12700" cmpd="sng">
                      <a:solidFill>
                        <a:schemeClr val="tx1"/>
                      </a:solidFill>
                      <a:prstDash val="solid"/>
                    </a:lnT>
                    <a:lnB w="12700" cmpd="sng">
                      <a:solidFill>
                        <a:schemeClr val="tx1"/>
                      </a:solidFill>
                      <a:prstDash val="solid"/>
                    </a:lnB>
                    <a:solidFill>
                      <a:schemeClr val="bg1"/>
                    </a:solidFill>
                  </a:tcPr>
                </a:tc>
                <a:extLst>
                  <a:ext uri="{0D108BD9-81ED-4DB2-BD59-A6C34878D82A}">
                    <a16:rowId xmlns:a16="http://schemas.microsoft.com/office/drawing/2014/main" val="1838850313"/>
                  </a:ext>
                </a:extLst>
              </a:tr>
              <a:tr h="212977">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dirty="0"/>
                        <a:t>通常</a:t>
                      </a:r>
                    </a:p>
                  </a:txBody>
                  <a:tcPr>
                    <a:lnL w="12700" cmpd="sng">
                      <a:solidFill>
                        <a:schemeClr val="tx1"/>
                      </a:solidFill>
                      <a:prstDash val="soli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solid"/>
                    </a:lnB>
                    <a:solidFill>
                      <a:schemeClr val="bg1"/>
                    </a:solidFill>
                  </a:tcPr>
                </a:tc>
                <a:tc>
                  <a:txBody>
                    <a:bodyPr/>
                    <a:lstStyle/>
                    <a:p>
                      <a:r>
                        <a:rPr kumimoji="1" lang="en-US" altLang="ja-JP" sz="1100" dirty="0"/>
                        <a:t>14</a:t>
                      </a:r>
                      <a:r>
                        <a:rPr kumimoji="1" lang="ja-JP" altLang="en-US" sz="1100" dirty="0"/>
                        <a:t>日</a:t>
                      </a:r>
                    </a:p>
                  </a:txBody>
                  <a:tcPr>
                    <a:lnL w="12700" cap="flat" cmpd="sng" algn="ctr">
                      <a:solidFill>
                        <a:schemeClr val="tx1"/>
                      </a:solidFill>
                      <a:prstDash val="solid"/>
                      <a:round/>
                      <a:headEnd type="none" w="med" len="med"/>
                      <a:tailEnd type="none" w="med" len="med"/>
                    </a:lnL>
                    <a:lnR w="12700" cmpd="sng">
                      <a:solidFill>
                        <a:schemeClr val="tx1"/>
                      </a:solidFill>
                      <a:prstDash val="solid"/>
                    </a:lnR>
                    <a:lnT w="12700" cap="flat" cmpd="sng" algn="ctr">
                      <a:solidFill>
                        <a:schemeClr val="tx1"/>
                      </a:solidFill>
                      <a:prstDash val="solid"/>
                      <a:round/>
                      <a:headEnd type="none" w="med" len="med"/>
                      <a:tailEnd type="none" w="med" len="med"/>
                    </a:lnT>
                    <a:lnB w="12700" cmpd="sng">
                      <a:solidFill>
                        <a:schemeClr val="tx1"/>
                      </a:solidFill>
                      <a:prstDash val="solid"/>
                    </a:lnB>
                    <a:solidFill>
                      <a:schemeClr val="bg1"/>
                    </a:solidFill>
                  </a:tcPr>
                </a:tc>
                <a:extLst>
                  <a:ext uri="{0D108BD9-81ED-4DB2-BD59-A6C34878D82A}">
                    <a16:rowId xmlns:a16="http://schemas.microsoft.com/office/drawing/2014/main" val="4054121290"/>
                  </a:ext>
                </a:extLst>
              </a:tr>
              <a:tr h="212977">
                <a:tc>
                  <a:txBody>
                    <a:bodyPr/>
                    <a:lstStyle/>
                    <a:p>
                      <a:r>
                        <a:rPr kumimoji="1" lang="ja-JP" altLang="en-US" sz="1100" dirty="0"/>
                        <a:t>重症広範囲熱傷患者（</a:t>
                      </a:r>
                      <a:r>
                        <a:rPr kumimoji="1" lang="en-US" altLang="ja-JP" sz="1100" dirty="0"/>
                        <a:t>※</a:t>
                      </a:r>
                      <a:r>
                        <a:rPr kumimoji="1" lang="ja-JP" altLang="en-US" sz="1100" dirty="0"/>
                        <a:t>１）</a:t>
                      </a:r>
                    </a:p>
                  </a:txBody>
                  <a:tcPr>
                    <a:lnL w="12700" cmpd="sng">
                      <a:solidFill>
                        <a:schemeClr val="tx1"/>
                      </a:solidFill>
                      <a:prstDash val="soli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solid"/>
                    </a:lnB>
                    <a:solidFill>
                      <a:schemeClr val="bg1"/>
                    </a:solidFill>
                  </a:tcPr>
                </a:tc>
                <a:tc>
                  <a:txBody>
                    <a:bodyPr/>
                    <a:lstStyle/>
                    <a:p>
                      <a:r>
                        <a:rPr kumimoji="1" lang="en-US" altLang="ja-JP" sz="1100" dirty="0"/>
                        <a:t>60</a:t>
                      </a:r>
                      <a:r>
                        <a:rPr kumimoji="1" lang="ja-JP" altLang="en-US" sz="1100" dirty="0"/>
                        <a:t>日</a:t>
                      </a:r>
                    </a:p>
                  </a:txBody>
                  <a:tcPr>
                    <a:lnL w="12700" cap="flat" cmpd="sng" algn="ctr">
                      <a:solidFill>
                        <a:schemeClr val="tx1"/>
                      </a:solidFill>
                      <a:prstDash val="solid"/>
                      <a:round/>
                      <a:headEnd type="none" w="med" len="med"/>
                      <a:tailEnd type="none" w="med" len="med"/>
                    </a:lnL>
                    <a:lnR w="12700" cmpd="sng">
                      <a:solidFill>
                        <a:schemeClr val="tx1"/>
                      </a:solidFill>
                      <a:prstDash val="solid"/>
                    </a:lnR>
                    <a:lnT w="12700" cap="flat" cmpd="sng" algn="ctr">
                      <a:solidFill>
                        <a:schemeClr val="tx1"/>
                      </a:solidFill>
                      <a:prstDash val="solid"/>
                      <a:round/>
                      <a:headEnd type="none" w="med" len="med"/>
                      <a:tailEnd type="none" w="med" len="med"/>
                    </a:lnT>
                    <a:lnB w="12700" cmpd="sng">
                      <a:solidFill>
                        <a:schemeClr val="tx1"/>
                      </a:solidFill>
                      <a:prstDash val="solid"/>
                    </a:lnB>
                    <a:solidFill>
                      <a:schemeClr val="bg1"/>
                    </a:solidFill>
                  </a:tcPr>
                </a:tc>
                <a:extLst>
                  <a:ext uri="{0D108BD9-81ED-4DB2-BD59-A6C34878D82A}">
                    <a16:rowId xmlns:a16="http://schemas.microsoft.com/office/drawing/2014/main" val="2259764389"/>
                  </a:ext>
                </a:extLst>
              </a:tr>
              <a:tr h="356545">
                <a:tc>
                  <a:txBody>
                    <a:bodyPr/>
                    <a:lstStyle/>
                    <a:p>
                      <a:r>
                        <a:rPr kumimoji="1" lang="ja-JP" altLang="en-US" sz="1100" dirty="0"/>
                        <a:t>急性血液浄化（腹膜透析を除く）又は体外式心肺補助（ＥＣＭＯ）を必要とする患者</a:t>
                      </a:r>
                    </a:p>
                  </a:txBody>
                  <a:tcPr>
                    <a:lnL w="12700" cmpd="sng">
                      <a:solidFill>
                        <a:schemeClr val="tx1"/>
                      </a:solidFill>
                      <a:prstDash val="soli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en-US" altLang="ja-JP" sz="1100" b="1" u="sng" dirty="0">
                          <a:solidFill>
                            <a:schemeClr val="tx2"/>
                          </a:solidFill>
                        </a:rPr>
                        <a:t>25</a:t>
                      </a:r>
                      <a:r>
                        <a:rPr kumimoji="1" lang="ja-JP" altLang="en-US" sz="1100" b="1" u="sng" dirty="0">
                          <a:solidFill>
                            <a:schemeClr val="tx2"/>
                          </a:solidFill>
                        </a:rPr>
                        <a:t>日</a:t>
                      </a:r>
                    </a:p>
                  </a:txBody>
                  <a:tcPr>
                    <a:lnL w="12700" cmpd="sng">
                      <a:solidFill>
                        <a:schemeClr val="tx1"/>
                      </a:solidFill>
                      <a:prstDash val="solid"/>
                    </a:lnL>
                    <a:lnR w="12700" cmpd="sng">
                      <a:solidFill>
                        <a:schemeClr val="tx1"/>
                      </a:solid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41045924"/>
                  </a:ext>
                </a:extLst>
              </a:tr>
              <a:tr h="212977">
                <a:tc>
                  <a:txBody>
                    <a:bodyPr/>
                    <a:lstStyle/>
                    <a:p>
                      <a:r>
                        <a:rPr kumimoji="1" lang="ja-JP" altLang="en-US" sz="1100" dirty="0"/>
                        <a:t>臓器移植（心臓、肺、肝臓に限る）を行った患者</a:t>
                      </a:r>
                      <a:endParaRPr kumimoji="1" lang="en-US" altLang="ja-JP" sz="1100" dirty="0"/>
                    </a:p>
                  </a:txBody>
                  <a:tcPr>
                    <a:lnL w="12700" cmpd="sng">
                      <a:solidFill>
                        <a:schemeClr val="tx1"/>
                      </a:solidFill>
                      <a:prstDash val="soli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solid"/>
                    </a:lnB>
                    <a:solidFill>
                      <a:schemeClr val="bg1"/>
                    </a:solidFill>
                  </a:tcPr>
                </a:tc>
                <a:tc>
                  <a:txBody>
                    <a:bodyPr/>
                    <a:lstStyle/>
                    <a:p>
                      <a:r>
                        <a:rPr kumimoji="1" lang="en-US" altLang="ja-JP" sz="1100" b="1" u="sng" dirty="0">
                          <a:solidFill>
                            <a:schemeClr val="tx2"/>
                          </a:solidFill>
                        </a:rPr>
                        <a:t>30</a:t>
                      </a:r>
                      <a:r>
                        <a:rPr kumimoji="1" lang="ja-JP" altLang="en-US" sz="1100" b="1" u="sng" dirty="0">
                          <a:solidFill>
                            <a:schemeClr val="tx2"/>
                          </a:solidFill>
                        </a:rPr>
                        <a:t>日</a:t>
                      </a:r>
                    </a:p>
                  </a:txBody>
                  <a:tcPr>
                    <a:lnL w="12700" cap="flat" cmpd="sng" algn="ctr">
                      <a:solidFill>
                        <a:schemeClr val="tx1"/>
                      </a:solidFill>
                      <a:prstDash val="solid"/>
                      <a:round/>
                      <a:headEnd type="none" w="med" len="med"/>
                      <a:tailEnd type="none" w="med" len="med"/>
                    </a:lnL>
                    <a:lnR w="12700" cmpd="sng">
                      <a:solidFill>
                        <a:schemeClr val="tx1"/>
                      </a:solidFill>
                      <a:prstDash val="solid"/>
                    </a:lnR>
                    <a:lnT w="12700" cap="flat" cmpd="sng" algn="ctr">
                      <a:solidFill>
                        <a:schemeClr val="tx1"/>
                      </a:solidFill>
                      <a:prstDash val="solid"/>
                      <a:round/>
                      <a:headEnd type="none" w="med" len="med"/>
                      <a:tailEnd type="none" w="med" len="med"/>
                    </a:lnT>
                    <a:lnB w="12700" cmpd="sng">
                      <a:solidFill>
                        <a:schemeClr val="tx1"/>
                      </a:solidFill>
                      <a:prstDash val="solid"/>
                    </a:lnB>
                    <a:solidFill>
                      <a:schemeClr val="bg1"/>
                    </a:solidFill>
                  </a:tcPr>
                </a:tc>
                <a:extLst>
                  <a:ext uri="{0D108BD9-81ED-4DB2-BD59-A6C34878D82A}">
                    <a16:rowId xmlns:a16="http://schemas.microsoft.com/office/drawing/2014/main" val="4130363775"/>
                  </a:ext>
                </a:extLst>
              </a:tr>
            </a:tbl>
          </a:graphicData>
        </a:graphic>
      </p:graphicFrame>
      <p:sp>
        <p:nvSpPr>
          <p:cNvPr id="37" name="右矢印 36"/>
          <p:cNvSpPr/>
          <p:nvPr/>
        </p:nvSpPr>
        <p:spPr>
          <a:xfrm>
            <a:off x="4404733" y="1965054"/>
            <a:ext cx="376567" cy="1156062"/>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正方形/長方形 37"/>
          <p:cNvSpPr/>
          <p:nvPr/>
        </p:nvSpPr>
        <p:spPr>
          <a:xfrm>
            <a:off x="5064519" y="3136515"/>
            <a:ext cx="4293599" cy="664247"/>
          </a:xfrm>
          <a:prstGeom prst="rect">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39" name="正方形/長方形 38"/>
          <p:cNvSpPr/>
          <p:nvPr/>
        </p:nvSpPr>
        <p:spPr>
          <a:xfrm>
            <a:off x="247018" y="762510"/>
            <a:ext cx="2338849" cy="339674"/>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算定上限日数の見直し</a:t>
            </a:r>
          </a:p>
        </p:txBody>
      </p:sp>
      <p:sp>
        <p:nvSpPr>
          <p:cNvPr id="23"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145</a:t>
            </a:fld>
            <a:endParaRPr kumimoji="1" lang="en-US" sz="1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98859515"/>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31710"/>
            <a:ext cx="9906000" cy="458482"/>
          </a:xfrm>
        </p:spPr>
        <p:txBody>
          <a:bodyPr>
            <a:noAutofit/>
          </a:bodyPr>
          <a:lstStyle/>
          <a:p>
            <a:r>
              <a:rPr lang="ja-JP" altLang="en-US" dirty="0">
                <a:latin typeface="メイリオ" panose="020B0604030504040204" pitchFamily="50" charset="-128"/>
                <a:ea typeface="メイリオ" panose="020B0604030504040204" pitchFamily="50" charset="-128"/>
              </a:rPr>
              <a:t>重症度、医療・看護必要度の評価項目及び判定基準の見直し</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18801"/>
            <a:ext cx="9529762" cy="578403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高度急性期の入院医療の必要性に応じた適切な評価を行う観点から、特定集中治療室用の重症度、医療・看護必要度について、必要度の判定に係る評価項目及び判定基準を見直す。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28000"/>
            <a:ext cx="4185071"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評価項目及び判定基準の見直し</a:t>
            </a: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8" name="正方形/長方形 87"/>
          <p:cNvSpPr/>
          <p:nvPr/>
        </p:nvSpPr>
        <p:spPr>
          <a:xfrm>
            <a:off x="5233819" y="1740518"/>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33819" y="2070836"/>
            <a:ext cx="4320000" cy="231587"/>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・「心電図モニターの管理」「Ｂ　患者の状況等」の項目を廃止　</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 name="正方形/長方形 23"/>
          <p:cNvSpPr/>
          <p:nvPr/>
        </p:nvSpPr>
        <p:spPr>
          <a:xfrm>
            <a:off x="188119" y="6456910"/>
            <a:ext cx="7547836" cy="3459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経過措置</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令和４年３月</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日時点で特定集中治療室管理料の届出を行っている病棟にあっては、令和４年９月</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日までの間に限り、令和４年度改定前の評価票を用いて評価をしても差し支えない。</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38" name="表 37"/>
          <p:cNvGraphicFramePr>
            <a:graphicFrameLocks noGrp="1"/>
          </p:cNvGraphicFramePr>
          <p:nvPr/>
        </p:nvGraphicFramePr>
        <p:xfrm>
          <a:off x="462062" y="4750760"/>
          <a:ext cx="2440626" cy="1457934"/>
        </p:xfrm>
        <a:graphic>
          <a:graphicData uri="http://schemas.openxmlformats.org/drawingml/2006/table">
            <a:tbl>
              <a:tblPr firstRow="1" firstCol="1" bandRow="1"/>
              <a:tblGrid>
                <a:gridCol w="2440626">
                  <a:extLst>
                    <a:ext uri="{9D8B030D-6E8A-4147-A177-3AD203B41FA5}">
                      <a16:colId xmlns:a16="http://schemas.microsoft.com/office/drawing/2014/main" val="4152001423"/>
                    </a:ext>
                  </a:extLst>
                </a:gridCol>
              </a:tblGrid>
              <a:tr h="173108">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l">
                        <a:lnSpc>
                          <a:spcPts val="800"/>
                        </a:lnSpc>
                        <a:spcAft>
                          <a:spcPts val="0"/>
                        </a:spcAft>
                      </a:pPr>
                      <a:r>
                        <a:rPr lang="en-US" altLang="ja-JP" sz="1000" b="1" kern="100" dirty="0">
                          <a:solidFill>
                            <a:schemeClr val="tx1"/>
                          </a:solidFill>
                          <a:effectLst/>
                          <a:latin typeface="メイリオ" panose="020B0604030504040204" pitchFamily="50" charset="-128"/>
                          <a:ea typeface="メイリオ" panose="020B0604030504040204" pitchFamily="50" charset="-128"/>
                        </a:rPr>
                        <a:t>B</a:t>
                      </a:r>
                      <a:r>
                        <a:rPr lang="ja-JP" altLang="en-US" sz="1000" b="1" kern="100" dirty="0">
                          <a:solidFill>
                            <a:schemeClr val="tx1"/>
                          </a:solidFill>
                          <a:effectLst/>
                          <a:latin typeface="メイリオ" panose="020B0604030504040204" pitchFamily="50" charset="-128"/>
                          <a:ea typeface="メイリオ" panose="020B0604030504040204" pitchFamily="50" charset="-128"/>
                        </a:rPr>
                        <a:t>　</a:t>
                      </a:r>
                      <a:r>
                        <a:rPr lang="ja-JP" sz="1000" b="1" kern="100" dirty="0">
                          <a:solidFill>
                            <a:schemeClr val="tx1"/>
                          </a:solidFill>
                          <a:effectLst/>
                          <a:latin typeface="メイリオ" panose="020B0604030504040204" pitchFamily="50" charset="-128"/>
                          <a:ea typeface="メイリオ" panose="020B0604030504040204" pitchFamily="50" charset="-128"/>
                        </a:rPr>
                        <a:t>患者の</a:t>
                      </a:r>
                      <a:r>
                        <a:rPr lang="ja-JP" altLang="en-US" sz="1000" b="1" kern="100" dirty="0">
                          <a:solidFill>
                            <a:schemeClr val="tx1"/>
                          </a:solidFill>
                          <a:effectLst/>
                          <a:latin typeface="メイリオ" panose="020B0604030504040204" pitchFamily="50" charset="-128"/>
                          <a:ea typeface="メイリオ" panose="020B0604030504040204" pitchFamily="50" charset="-128"/>
                        </a:rPr>
                        <a:t>状況</a:t>
                      </a:r>
                      <a:r>
                        <a:rPr lang="ja-JP" sz="1000" b="1" kern="100" dirty="0">
                          <a:solidFill>
                            <a:schemeClr val="tx1"/>
                          </a:solidFill>
                          <a:effectLst/>
                          <a:latin typeface="メイリオ" panose="020B0604030504040204" pitchFamily="50" charset="-128"/>
                          <a:ea typeface="メイリオ" panose="020B0604030504040204" pitchFamily="50" charset="-128"/>
                        </a:rPr>
                        <a:t>等</a:t>
                      </a:r>
                      <a:endParaRPr lang="ja-JP" sz="1000" b="1" kern="100" dirty="0">
                        <a:solidFill>
                          <a:schemeClr val="tx1"/>
                        </a:solidFill>
                        <a:effectLst/>
                        <a:latin typeface="メイリオ" panose="020B0604030504040204" pitchFamily="50" charset="-128"/>
                        <a:ea typeface="メイリオ" panose="020B0604030504040204" pitchFamily="50" charset="-128"/>
                        <a:cs typeface="Times New Roman" panose="02020603050405020304" pitchFamily="18" charset="0"/>
                      </a:endParaRPr>
                    </a:p>
                  </a:txBody>
                  <a:tcPr marL="68580" marR="68580" marT="0" marB="0" anchor="b">
                    <a:lnL w="6350" cap="flat" cmpd="sng" algn="ctr">
                      <a:solidFill>
                        <a:sysClr val="windowText" lastClr="000000"/>
                      </a:solidFill>
                      <a:prstDash val="solid"/>
                      <a:round/>
                      <a:headEnd type="none" w="med" len="med"/>
                      <a:tailEnd type="none" w="med" len="med"/>
                    </a:lnL>
                    <a:lnR w="6350" cap="flat" cmpd="sng" algn="ctr">
                      <a:solidFill>
                        <a:sysClr val="windowText" lastClr="000000"/>
                      </a:solidFill>
                      <a:prstDash val="solid"/>
                      <a:round/>
                      <a:headEnd type="none" w="med" len="med"/>
                      <a:tailEnd type="none" w="med" len="med"/>
                    </a:lnR>
                    <a:lnT w="19050" cap="flat" cmpd="sng" algn="ctr">
                      <a:solidFill>
                        <a:sysClr val="windowText" lastClr="000000"/>
                      </a:solidFill>
                      <a:prstDash val="solid"/>
                      <a:round/>
                      <a:headEnd type="none" w="med" len="med"/>
                      <a:tailEnd type="none" w="med" len="med"/>
                    </a:lnT>
                    <a:lnB w="635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val="1260905276"/>
                  </a:ext>
                </a:extLst>
              </a:tr>
              <a:tr h="168837">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l">
                        <a:lnSpc>
                          <a:spcPts val="800"/>
                        </a:lnSpc>
                        <a:spcAft>
                          <a:spcPts val="0"/>
                        </a:spcAft>
                      </a:pPr>
                      <a:r>
                        <a:rPr lang="en-US" altLang="ja-JP" sz="1000" kern="100" dirty="0">
                          <a:effectLst/>
                          <a:latin typeface="メイリオ" panose="020B0604030504040204" pitchFamily="50" charset="-128"/>
                          <a:ea typeface="メイリオ" panose="020B0604030504040204" pitchFamily="50" charset="-128"/>
                        </a:rPr>
                        <a:t>10</a:t>
                      </a:r>
                      <a:r>
                        <a:rPr lang="ja-JP" altLang="en-US" sz="1000" kern="100" dirty="0">
                          <a:effectLst/>
                          <a:latin typeface="メイリオ" panose="020B0604030504040204" pitchFamily="50" charset="-128"/>
                          <a:ea typeface="メイリオ" panose="020B0604030504040204" pitchFamily="50" charset="-128"/>
                        </a:rPr>
                        <a:t>　</a:t>
                      </a:r>
                      <a:r>
                        <a:rPr lang="ja-JP" sz="1000" kern="100" dirty="0">
                          <a:effectLst/>
                          <a:latin typeface="メイリオ" panose="020B0604030504040204" pitchFamily="50" charset="-128"/>
                          <a:ea typeface="メイリオ" panose="020B0604030504040204" pitchFamily="50" charset="-128"/>
                        </a:rPr>
                        <a:t>寝返り</a:t>
                      </a:r>
                      <a:endParaRPr lang="ja-JP" sz="1000" kern="100" dirty="0">
                        <a:effectLst/>
                        <a:latin typeface="メイリオ" panose="020B0604030504040204" pitchFamily="50" charset="-128"/>
                        <a:ea typeface="メイリオ" panose="020B0604030504040204" pitchFamily="50" charset="-128"/>
                        <a:cs typeface="Times New Roman" panose="02020603050405020304" pitchFamily="18" charset="0"/>
                      </a:endParaRPr>
                    </a:p>
                  </a:txBody>
                  <a:tcPr marL="68580" marR="68580" marT="0" marB="0" anchor="b">
                    <a:lnL w="6350" cap="flat" cmpd="sng" algn="ctr">
                      <a:solidFill>
                        <a:sysClr val="windowText" lastClr="000000"/>
                      </a:solidFill>
                      <a:prstDash val="solid"/>
                      <a:round/>
                      <a:headEnd type="none" w="med" len="med"/>
                      <a:tailEnd type="none" w="med" len="med"/>
                    </a:lnL>
                    <a:lnR w="6350" cap="flat" cmpd="sng" algn="ctr">
                      <a:solidFill>
                        <a:sysClr val="windowText" lastClr="000000"/>
                      </a:solidFill>
                      <a:prstDash val="solid"/>
                      <a:round/>
                      <a:headEnd type="none" w="med" len="med"/>
                      <a:tailEnd type="none" w="med" len="med"/>
                    </a:lnR>
                    <a:lnT w="6350" cap="flat" cmpd="sng" algn="ctr">
                      <a:solidFill>
                        <a:sysClr val="windowText" lastClr="000000"/>
                      </a:solidFill>
                      <a:prstDash val="solid"/>
                      <a:round/>
                      <a:headEnd type="none" w="med" len="med"/>
                      <a:tailEnd type="none" w="med" len="med"/>
                    </a:lnT>
                    <a:lnB w="635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6836728"/>
                  </a:ext>
                </a:extLst>
              </a:tr>
              <a:tr h="196977">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l">
                        <a:lnSpc>
                          <a:spcPts val="800"/>
                        </a:lnSpc>
                        <a:spcAft>
                          <a:spcPts val="0"/>
                        </a:spcAft>
                      </a:pPr>
                      <a:r>
                        <a:rPr lang="en-US" altLang="ja-JP" sz="1000" kern="100" dirty="0">
                          <a:effectLst/>
                          <a:latin typeface="メイリオ" panose="020B0604030504040204" pitchFamily="50" charset="-128"/>
                          <a:ea typeface="メイリオ" panose="020B0604030504040204" pitchFamily="50" charset="-128"/>
                        </a:rPr>
                        <a:t>11</a:t>
                      </a:r>
                      <a:r>
                        <a:rPr lang="ja-JP" altLang="en-US" sz="1000" kern="100" dirty="0">
                          <a:effectLst/>
                          <a:latin typeface="メイリオ" panose="020B0604030504040204" pitchFamily="50" charset="-128"/>
                          <a:ea typeface="メイリオ" panose="020B0604030504040204" pitchFamily="50" charset="-128"/>
                        </a:rPr>
                        <a:t>　</a:t>
                      </a:r>
                      <a:r>
                        <a:rPr lang="ja-JP" sz="1000" kern="100" dirty="0">
                          <a:effectLst/>
                          <a:latin typeface="メイリオ" panose="020B0604030504040204" pitchFamily="50" charset="-128"/>
                          <a:ea typeface="メイリオ" panose="020B0604030504040204" pitchFamily="50" charset="-128"/>
                        </a:rPr>
                        <a:t>移乗</a:t>
                      </a:r>
                      <a:endParaRPr lang="ja-JP" sz="1000" kern="100" dirty="0">
                        <a:effectLst/>
                        <a:latin typeface="メイリオ" panose="020B0604030504040204" pitchFamily="50" charset="-128"/>
                        <a:ea typeface="メイリオ" panose="020B0604030504040204" pitchFamily="50" charset="-128"/>
                        <a:cs typeface="Times New Roman" panose="02020603050405020304" pitchFamily="18" charset="0"/>
                      </a:endParaRPr>
                    </a:p>
                  </a:txBody>
                  <a:tcPr marL="68580" marR="68580" marT="0" marB="0" anchor="b">
                    <a:lnL w="6350" cap="flat" cmpd="sng" algn="ctr">
                      <a:solidFill>
                        <a:sysClr val="windowText" lastClr="000000"/>
                      </a:solidFill>
                      <a:prstDash val="solid"/>
                      <a:round/>
                      <a:headEnd type="none" w="med" len="med"/>
                      <a:tailEnd type="none" w="med" len="med"/>
                    </a:lnL>
                    <a:lnR w="6350" cap="flat" cmpd="sng" algn="ctr">
                      <a:solidFill>
                        <a:sysClr val="windowText" lastClr="000000"/>
                      </a:solidFill>
                      <a:prstDash val="solid"/>
                      <a:round/>
                      <a:headEnd type="none" w="med" len="med"/>
                      <a:tailEnd type="none" w="med" len="med"/>
                    </a:lnR>
                    <a:lnT w="6350" cap="flat" cmpd="sng" algn="ctr">
                      <a:solidFill>
                        <a:sysClr val="windowText" lastClr="000000"/>
                      </a:solidFill>
                      <a:prstDash val="solid"/>
                      <a:round/>
                      <a:headEnd type="none" w="med" len="med"/>
                      <a:tailEnd type="none" w="med" len="med"/>
                    </a:lnT>
                    <a:lnB w="635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03087291"/>
                  </a:ext>
                </a:extLst>
              </a:tr>
              <a:tr h="178218">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l">
                        <a:lnSpc>
                          <a:spcPts val="800"/>
                        </a:lnSpc>
                        <a:spcAft>
                          <a:spcPts val="0"/>
                        </a:spcAft>
                      </a:pPr>
                      <a:r>
                        <a:rPr lang="en-US" altLang="ja-JP" sz="1000" kern="100" dirty="0">
                          <a:effectLst/>
                          <a:latin typeface="メイリオ" panose="020B0604030504040204" pitchFamily="50" charset="-128"/>
                          <a:ea typeface="メイリオ" panose="020B0604030504040204" pitchFamily="50" charset="-128"/>
                        </a:rPr>
                        <a:t>12</a:t>
                      </a:r>
                      <a:r>
                        <a:rPr lang="ja-JP" altLang="en-US" sz="1000" kern="100" dirty="0">
                          <a:effectLst/>
                          <a:latin typeface="メイリオ" panose="020B0604030504040204" pitchFamily="50" charset="-128"/>
                          <a:ea typeface="メイリオ" panose="020B0604030504040204" pitchFamily="50" charset="-128"/>
                        </a:rPr>
                        <a:t>　</a:t>
                      </a:r>
                      <a:r>
                        <a:rPr lang="ja-JP" sz="1000" kern="100" dirty="0">
                          <a:effectLst/>
                          <a:latin typeface="メイリオ" panose="020B0604030504040204" pitchFamily="50" charset="-128"/>
                          <a:ea typeface="メイリオ" panose="020B0604030504040204" pitchFamily="50" charset="-128"/>
                        </a:rPr>
                        <a:t>口腔清潔</a:t>
                      </a:r>
                      <a:endParaRPr lang="ja-JP" sz="1000" kern="100" dirty="0">
                        <a:effectLst/>
                        <a:latin typeface="メイリオ" panose="020B0604030504040204" pitchFamily="50" charset="-128"/>
                        <a:ea typeface="メイリオ" panose="020B0604030504040204" pitchFamily="50" charset="-128"/>
                        <a:cs typeface="Times New Roman" panose="02020603050405020304" pitchFamily="18" charset="0"/>
                      </a:endParaRPr>
                    </a:p>
                  </a:txBody>
                  <a:tcPr marL="68580" marR="68580" marT="0" marB="0" anchor="b">
                    <a:lnL w="6350" cap="flat" cmpd="sng" algn="ctr">
                      <a:solidFill>
                        <a:sysClr val="windowText" lastClr="000000"/>
                      </a:solidFill>
                      <a:prstDash val="solid"/>
                      <a:round/>
                      <a:headEnd type="none" w="med" len="med"/>
                      <a:tailEnd type="none" w="med" len="med"/>
                    </a:lnL>
                    <a:lnR w="6350" cap="flat" cmpd="sng" algn="ctr">
                      <a:solidFill>
                        <a:sysClr val="windowText" lastClr="000000"/>
                      </a:solidFill>
                      <a:prstDash val="solid"/>
                      <a:round/>
                      <a:headEnd type="none" w="med" len="med"/>
                      <a:tailEnd type="none" w="med" len="med"/>
                    </a:lnR>
                    <a:lnT w="6350" cap="flat" cmpd="sng" algn="ctr">
                      <a:solidFill>
                        <a:sysClr val="windowText" lastClr="000000"/>
                      </a:solidFill>
                      <a:prstDash val="solid"/>
                      <a:round/>
                      <a:headEnd type="none" w="med" len="med"/>
                      <a:tailEnd type="none" w="med" len="med"/>
                    </a:lnT>
                    <a:lnB w="635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15389611"/>
                  </a:ext>
                </a:extLst>
              </a:tr>
              <a:tr h="174368">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l">
                        <a:lnSpc>
                          <a:spcPts val="800"/>
                        </a:lnSpc>
                        <a:spcAft>
                          <a:spcPts val="0"/>
                        </a:spcAft>
                      </a:pPr>
                      <a:r>
                        <a:rPr lang="en-US" altLang="ja-JP" sz="1000" kern="100" dirty="0">
                          <a:effectLst/>
                          <a:latin typeface="メイリオ" panose="020B0604030504040204" pitchFamily="50" charset="-128"/>
                          <a:ea typeface="メイリオ" panose="020B0604030504040204" pitchFamily="50" charset="-128"/>
                        </a:rPr>
                        <a:t>13</a:t>
                      </a:r>
                      <a:r>
                        <a:rPr lang="ja-JP" altLang="en-US" sz="1000" kern="100" dirty="0">
                          <a:effectLst/>
                          <a:latin typeface="メイリオ" panose="020B0604030504040204" pitchFamily="50" charset="-128"/>
                          <a:ea typeface="メイリオ" panose="020B0604030504040204" pitchFamily="50" charset="-128"/>
                        </a:rPr>
                        <a:t>　</a:t>
                      </a:r>
                      <a:r>
                        <a:rPr lang="ja-JP" sz="1000" kern="100" dirty="0">
                          <a:effectLst/>
                          <a:latin typeface="メイリオ" panose="020B0604030504040204" pitchFamily="50" charset="-128"/>
                          <a:ea typeface="メイリオ" panose="020B0604030504040204" pitchFamily="50" charset="-128"/>
                        </a:rPr>
                        <a:t>食事摂取</a:t>
                      </a:r>
                      <a:endParaRPr lang="ja-JP" sz="1000" kern="100" dirty="0">
                        <a:effectLst/>
                        <a:latin typeface="メイリオ" panose="020B0604030504040204" pitchFamily="50" charset="-128"/>
                        <a:ea typeface="メイリオ" panose="020B0604030504040204" pitchFamily="50" charset="-128"/>
                        <a:cs typeface="Times New Roman" panose="02020603050405020304" pitchFamily="18" charset="0"/>
                      </a:endParaRPr>
                    </a:p>
                  </a:txBody>
                  <a:tcPr marL="68580" marR="68580" marT="0" marB="0" anchor="b">
                    <a:lnL w="6350" cap="flat" cmpd="sng" algn="ctr">
                      <a:solidFill>
                        <a:sysClr val="windowText" lastClr="000000"/>
                      </a:solidFill>
                      <a:prstDash val="solid"/>
                      <a:round/>
                      <a:headEnd type="none" w="med" len="med"/>
                      <a:tailEnd type="none" w="med" len="med"/>
                    </a:lnL>
                    <a:lnR w="6350" cap="flat" cmpd="sng" algn="ctr">
                      <a:solidFill>
                        <a:sysClr val="windowText" lastClr="000000"/>
                      </a:solidFill>
                      <a:prstDash val="solid"/>
                      <a:round/>
                      <a:headEnd type="none" w="med" len="med"/>
                      <a:tailEnd type="none" w="med" len="med"/>
                    </a:lnR>
                    <a:lnT w="6350" cap="flat" cmpd="sng" algn="ctr">
                      <a:solidFill>
                        <a:sysClr val="windowText" lastClr="000000"/>
                      </a:solidFill>
                      <a:prstDash val="solid"/>
                      <a:round/>
                      <a:headEnd type="none" w="med" len="med"/>
                      <a:tailEnd type="none" w="med" len="med"/>
                    </a:lnT>
                    <a:lnB w="635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58633630"/>
                  </a:ext>
                </a:extLst>
              </a:tr>
              <a:tr h="182064">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l">
                        <a:lnSpc>
                          <a:spcPts val="800"/>
                        </a:lnSpc>
                        <a:spcAft>
                          <a:spcPts val="0"/>
                        </a:spcAft>
                      </a:pPr>
                      <a:r>
                        <a:rPr lang="en-US" altLang="ja-JP" sz="1000" kern="100" dirty="0">
                          <a:effectLst/>
                          <a:latin typeface="メイリオ" panose="020B0604030504040204" pitchFamily="50" charset="-128"/>
                          <a:ea typeface="メイリオ" panose="020B0604030504040204" pitchFamily="50" charset="-128"/>
                        </a:rPr>
                        <a:t>14</a:t>
                      </a:r>
                      <a:r>
                        <a:rPr lang="ja-JP" altLang="en-US" sz="1000" kern="100" dirty="0">
                          <a:effectLst/>
                          <a:latin typeface="メイリオ" panose="020B0604030504040204" pitchFamily="50" charset="-128"/>
                          <a:ea typeface="メイリオ" panose="020B0604030504040204" pitchFamily="50" charset="-128"/>
                        </a:rPr>
                        <a:t>　</a:t>
                      </a:r>
                      <a:r>
                        <a:rPr lang="ja-JP" sz="1000" kern="100" dirty="0">
                          <a:effectLst/>
                          <a:latin typeface="メイリオ" panose="020B0604030504040204" pitchFamily="50" charset="-128"/>
                          <a:ea typeface="メイリオ" panose="020B0604030504040204" pitchFamily="50" charset="-128"/>
                        </a:rPr>
                        <a:t>衣服の着脱</a:t>
                      </a:r>
                      <a:endParaRPr lang="ja-JP" sz="1000" kern="100" dirty="0">
                        <a:effectLst/>
                        <a:latin typeface="メイリオ" panose="020B0604030504040204" pitchFamily="50" charset="-128"/>
                        <a:ea typeface="メイリオ" panose="020B0604030504040204" pitchFamily="50" charset="-128"/>
                        <a:cs typeface="Times New Roman" panose="02020603050405020304" pitchFamily="18" charset="0"/>
                      </a:endParaRPr>
                    </a:p>
                  </a:txBody>
                  <a:tcPr marL="68580" marR="68580" marT="0" marB="0" anchor="b">
                    <a:lnL w="6350" cap="flat" cmpd="sng" algn="ctr">
                      <a:solidFill>
                        <a:sysClr val="windowText" lastClr="000000"/>
                      </a:solidFill>
                      <a:prstDash val="solid"/>
                      <a:round/>
                      <a:headEnd type="none" w="med" len="med"/>
                      <a:tailEnd type="none" w="med" len="med"/>
                    </a:lnL>
                    <a:lnR w="6350" cap="flat" cmpd="sng" algn="ctr">
                      <a:solidFill>
                        <a:sysClr val="windowText" lastClr="000000"/>
                      </a:solidFill>
                      <a:prstDash val="solid"/>
                      <a:round/>
                      <a:headEnd type="none" w="med" len="med"/>
                      <a:tailEnd type="none" w="med" len="med"/>
                    </a:lnR>
                    <a:lnT w="6350" cap="flat" cmpd="sng" algn="ctr">
                      <a:solidFill>
                        <a:sysClr val="windowText" lastClr="000000"/>
                      </a:solidFill>
                      <a:prstDash val="solid"/>
                      <a:round/>
                      <a:headEnd type="none" w="med" len="med"/>
                      <a:tailEnd type="none" w="med" len="med"/>
                    </a:lnT>
                    <a:lnB w="635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26386624"/>
                  </a:ext>
                </a:extLst>
              </a:tr>
              <a:tr h="196572">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l">
                        <a:lnSpc>
                          <a:spcPts val="800"/>
                        </a:lnSpc>
                        <a:spcAft>
                          <a:spcPts val="0"/>
                        </a:spcAft>
                      </a:pPr>
                      <a:r>
                        <a:rPr lang="en-US" altLang="ja-JP" sz="1000" kern="100" dirty="0">
                          <a:effectLst/>
                          <a:latin typeface="メイリオ" panose="020B0604030504040204" pitchFamily="50" charset="-128"/>
                          <a:ea typeface="メイリオ" panose="020B0604030504040204" pitchFamily="50" charset="-128"/>
                        </a:rPr>
                        <a:t>15</a:t>
                      </a:r>
                      <a:r>
                        <a:rPr lang="ja-JP" altLang="en-US" sz="1000" kern="100" dirty="0">
                          <a:effectLst/>
                          <a:latin typeface="メイリオ" panose="020B0604030504040204" pitchFamily="50" charset="-128"/>
                          <a:ea typeface="メイリオ" panose="020B0604030504040204" pitchFamily="50" charset="-128"/>
                        </a:rPr>
                        <a:t>　</a:t>
                      </a:r>
                      <a:r>
                        <a:rPr lang="ja-JP" sz="1000" kern="100" dirty="0">
                          <a:effectLst/>
                          <a:latin typeface="メイリオ" panose="020B0604030504040204" pitchFamily="50" charset="-128"/>
                          <a:ea typeface="メイリオ" panose="020B0604030504040204" pitchFamily="50" charset="-128"/>
                        </a:rPr>
                        <a:t>診療・療養上の指示が通じる</a:t>
                      </a:r>
                      <a:endParaRPr lang="ja-JP" sz="1000" kern="100" dirty="0">
                        <a:effectLst/>
                        <a:latin typeface="メイリオ" panose="020B0604030504040204" pitchFamily="50" charset="-128"/>
                        <a:ea typeface="メイリオ" panose="020B0604030504040204" pitchFamily="50" charset="-128"/>
                        <a:cs typeface="Times New Roman" panose="02020603050405020304" pitchFamily="18" charset="0"/>
                      </a:endParaRPr>
                    </a:p>
                  </a:txBody>
                  <a:tcPr marL="68580" marR="68580" marT="0" marB="0" anchor="b">
                    <a:lnL w="6350" cap="flat" cmpd="sng" algn="ctr">
                      <a:solidFill>
                        <a:sysClr val="windowText" lastClr="000000"/>
                      </a:solidFill>
                      <a:prstDash val="solid"/>
                      <a:round/>
                      <a:headEnd type="none" w="med" len="med"/>
                      <a:tailEnd type="none" w="med" len="med"/>
                    </a:lnL>
                    <a:lnR w="6350" cap="flat" cmpd="sng" algn="ctr">
                      <a:solidFill>
                        <a:sysClr val="windowText" lastClr="000000"/>
                      </a:solidFill>
                      <a:prstDash val="solid"/>
                      <a:round/>
                      <a:headEnd type="none" w="med" len="med"/>
                      <a:tailEnd type="none" w="med" len="med"/>
                    </a:lnR>
                    <a:lnT w="6350" cap="flat" cmpd="sng" algn="ctr">
                      <a:solidFill>
                        <a:sysClr val="windowText" lastClr="000000"/>
                      </a:solidFill>
                      <a:prstDash val="solid"/>
                      <a:round/>
                      <a:headEnd type="none" w="med" len="med"/>
                      <a:tailEnd type="none" w="med" len="med"/>
                    </a:lnT>
                    <a:lnB w="635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4405605"/>
                  </a:ext>
                </a:extLst>
              </a:tr>
              <a:tr h="187790">
                <a:tc>
                  <a:txBody>
                    <a:bodyPr/>
                    <a:lstStyle/>
                    <a:p>
                      <a:pPr lvl="0" algn="l">
                        <a:lnSpc>
                          <a:spcPts val="800"/>
                        </a:lnSpc>
                        <a:spcAft>
                          <a:spcPts val="0"/>
                        </a:spcAft>
                      </a:pPr>
                      <a:r>
                        <a:rPr lang="en-US" altLang="ja-JP" sz="1000" kern="100" dirty="0">
                          <a:effectLst/>
                          <a:latin typeface="メイリオ" panose="020B0604030504040204" pitchFamily="50" charset="-128"/>
                          <a:ea typeface="メイリオ" panose="020B0604030504040204" pitchFamily="50" charset="-128"/>
                        </a:rPr>
                        <a:t>16</a:t>
                      </a:r>
                      <a:r>
                        <a:rPr lang="ja-JP" altLang="en-US" sz="1000" kern="100" dirty="0">
                          <a:effectLst/>
                          <a:latin typeface="メイリオ" panose="020B0604030504040204" pitchFamily="50" charset="-128"/>
                          <a:ea typeface="メイリオ" panose="020B0604030504040204" pitchFamily="50" charset="-128"/>
                        </a:rPr>
                        <a:t>　</a:t>
                      </a:r>
                      <a:r>
                        <a:rPr lang="ja-JP" sz="1000" kern="100" dirty="0">
                          <a:effectLst/>
                          <a:latin typeface="メイリオ" panose="020B0604030504040204" pitchFamily="50" charset="-128"/>
                          <a:ea typeface="メイリオ" panose="020B0604030504040204" pitchFamily="50" charset="-128"/>
                        </a:rPr>
                        <a:t>危険行動</a:t>
                      </a:r>
                      <a:endParaRPr lang="ja-JP" sz="1000" kern="100" dirty="0">
                        <a:effectLst/>
                        <a:latin typeface="メイリオ" panose="020B0604030504040204" pitchFamily="50" charset="-128"/>
                        <a:ea typeface="メイリオ" panose="020B0604030504040204" pitchFamily="50" charset="-128"/>
                        <a:cs typeface="Times New Roman" panose="02020603050405020304" pitchFamily="18" charset="0"/>
                      </a:endParaRPr>
                    </a:p>
                  </a:txBody>
                  <a:tcPr marL="68580" marR="68580" marT="0" marB="0" anchor="b">
                    <a:lnL w="6350" cap="flat" cmpd="sng" algn="ctr">
                      <a:solidFill>
                        <a:sysClr val="windowText" lastClr="000000"/>
                      </a:solidFill>
                      <a:prstDash val="solid"/>
                      <a:round/>
                      <a:headEnd type="none" w="med" len="med"/>
                      <a:tailEnd type="none" w="med" len="med"/>
                    </a:lnL>
                    <a:lnR w="6350" cap="flat" cmpd="sng" algn="ctr">
                      <a:solidFill>
                        <a:sysClr val="windowText" lastClr="000000"/>
                      </a:solidFill>
                      <a:prstDash val="solid"/>
                      <a:round/>
                      <a:headEnd type="none" w="med" len="med"/>
                      <a:tailEnd type="none" w="med" len="med"/>
                    </a:lnR>
                    <a:lnT w="6350" cap="flat" cmpd="sng" algn="ctr">
                      <a:solidFill>
                        <a:sysClr val="windowText" lastClr="000000"/>
                      </a:solidFill>
                      <a:prstDash val="solid"/>
                      <a:round/>
                      <a:headEnd type="none" w="med" len="med"/>
                      <a:tailEnd type="none" w="med" len="med"/>
                    </a:lnT>
                    <a:lnB w="1905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89206660"/>
                  </a:ext>
                </a:extLst>
              </a:tr>
            </a:tbl>
          </a:graphicData>
        </a:graphic>
      </p:graphicFrame>
      <p:sp>
        <p:nvSpPr>
          <p:cNvPr id="39" name="正方形/長方形 38"/>
          <p:cNvSpPr/>
          <p:nvPr/>
        </p:nvSpPr>
        <p:spPr>
          <a:xfrm>
            <a:off x="393651" y="1744048"/>
            <a:ext cx="4319710"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graphicFrame>
        <p:nvGraphicFramePr>
          <p:cNvPr id="40" name="表 39"/>
          <p:cNvGraphicFramePr>
            <a:graphicFrameLocks noGrp="1"/>
          </p:cNvGraphicFramePr>
          <p:nvPr/>
        </p:nvGraphicFramePr>
        <p:xfrm>
          <a:off x="462062" y="2302423"/>
          <a:ext cx="4126275" cy="2322402"/>
        </p:xfrm>
        <a:graphic>
          <a:graphicData uri="http://schemas.openxmlformats.org/drawingml/2006/table">
            <a:tbl>
              <a:tblPr/>
              <a:tblGrid>
                <a:gridCol w="2337066">
                  <a:extLst>
                    <a:ext uri="{9D8B030D-6E8A-4147-A177-3AD203B41FA5}">
                      <a16:colId xmlns:a16="http://schemas.microsoft.com/office/drawing/2014/main" val="20000"/>
                    </a:ext>
                  </a:extLst>
                </a:gridCol>
                <a:gridCol w="596403">
                  <a:extLst>
                    <a:ext uri="{9D8B030D-6E8A-4147-A177-3AD203B41FA5}">
                      <a16:colId xmlns:a16="http://schemas.microsoft.com/office/drawing/2014/main" val="20001"/>
                    </a:ext>
                  </a:extLst>
                </a:gridCol>
                <a:gridCol w="596403">
                  <a:extLst>
                    <a:ext uri="{9D8B030D-6E8A-4147-A177-3AD203B41FA5}">
                      <a16:colId xmlns:a16="http://schemas.microsoft.com/office/drawing/2014/main" val="20002"/>
                    </a:ext>
                  </a:extLst>
                </a:gridCol>
                <a:gridCol w="596403">
                  <a:extLst>
                    <a:ext uri="{9D8B030D-6E8A-4147-A177-3AD203B41FA5}">
                      <a16:colId xmlns:a16="http://schemas.microsoft.com/office/drawing/2014/main" val="20003"/>
                    </a:ext>
                  </a:extLst>
                </a:gridCol>
              </a:tblGrid>
              <a:tr h="192283">
                <a:tc>
                  <a:txBody>
                    <a:bodyPr/>
                    <a:lstStyle/>
                    <a:p>
                      <a:pPr algn="l" fontAlgn="ctr"/>
                      <a:r>
                        <a:rPr lang="ja-JP" altLang="en-US" sz="1000" b="1" i="0" u="none" strike="noStrike" dirty="0">
                          <a:solidFill>
                            <a:srgbClr val="000000"/>
                          </a:solidFill>
                          <a:effectLst/>
                          <a:latin typeface="メイリオ" panose="020B0604030504040204" pitchFamily="50" charset="-128"/>
                          <a:ea typeface="メイリオ" panose="020B0604030504040204" pitchFamily="50" charset="-128"/>
                        </a:rPr>
                        <a:t>Ａ　モニタリング及び処置等</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０点</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１点</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２点</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0"/>
                  </a:ext>
                </a:extLst>
              </a:tr>
              <a:tr h="192283">
                <a:tc>
                  <a:txBody>
                    <a:bodyPr/>
                    <a:lstStyle/>
                    <a:p>
                      <a:pPr algn="l" fontAlgn="ctr"/>
                      <a:r>
                        <a:rPr lang="ja-JP" altLang="en-US" sz="1000" b="0" i="0" u="none" strike="noStrike">
                          <a:solidFill>
                            <a:srgbClr val="000000"/>
                          </a:solidFill>
                          <a:effectLst/>
                          <a:latin typeface="メイリオ" panose="020B0604030504040204" pitchFamily="50" charset="-128"/>
                          <a:ea typeface="メイリオ" panose="020B0604030504040204" pitchFamily="50" charset="-128"/>
                        </a:rPr>
                        <a:t>１　心電図モニターの管理</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なし</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あり</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extLst>
                  <a:ext uri="{0D108BD9-81ED-4DB2-BD59-A6C34878D82A}">
                    <a16:rowId xmlns:a16="http://schemas.microsoft.com/office/drawing/2014/main" val="10001"/>
                  </a:ext>
                </a:extLst>
              </a:tr>
              <a:tr h="192283">
                <a:tc>
                  <a:txBody>
                    <a:bodyPr/>
                    <a:lstStyle/>
                    <a:p>
                      <a:pPr algn="l" fontAlgn="ctr"/>
                      <a:r>
                        <a:rPr lang="ja-JP" altLang="en-US" sz="1000" b="0" i="0" u="none" strike="noStrike">
                          <a:solidFill>
                            <a:srgbClr val="000000"/>
                          </a:solidFill>
                          <a:effectLst/>
                          <a:latin typeface="メイリオ" panose="020B0604030504040204" pitchFamily="50" charset="-128"/>
                          <a:ea typeface="メイリオ" panose="020B0604030504040204" pitchFamily="50" charset="-128"/>
                        </a:rPr>
                        <a:t>２　輸液ポンプの管理</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effectLst/>
                          <a:latin typeface="メイリオ" panose="020B0604030504040204" pitchFamily="50" charset="-128"/>
                          <a:ea typeface="メイリオ" panose="020B0604030504040204" pitchFamily="50" charset="-128"/>
                        </a:rPr>
                        <a:t>なし</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あり</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extLst>
                  <a:ext uri="{0D108BD9-81ED-4DB2-BD59-A6C34878D82A}">
                    <a16:rowId xmlns:a16="http://schemas.microsoft.com/office/drawing/2014/main" val="10002"/>
                  </a:ext>
                </a:extLst>
              </a:tr>
              <a:tr h="192283">
                <a:tc>
                  <a:txBody>
                    <a:bodyPr/>
                    <a:lstStyle/>
                    <a:p>
                      <a:pPr algn="l"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３　動脈圧測定（動脈ライン）</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effectLst/>
                          <a:latin typeface="メイリオ" panose="020B0604030504040204" pitchFamily="50" charset="-128"/>
                          <a:ea typeface="メイリオ" panose="020B0604030504040204" pitchFamily="50" charset="-128"/>
                        </a:rPr>
                        <a:t>なし</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あり</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92283">
                <a:tc>
                  <a:txBody>
                    <a:bodyPr/>
                    <a:lstStyle/>
                    <a:p>
                      <a:pPr algn="l"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４　シリンジポンプの管理</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effectLst/>
                          <a:latin typeface="メイリオ" panose="020B0604030504040204" pitchFamily="50" charset="-128"/>
                          <a:ea typeface="メイリオ" panose="020B0604030504040204" pitchFamily="50" charset="-128"/>
                        </a:rPr>
                        <a:t>なし</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あり</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extLst>
                  <a:ext uri="{0D108BD9-81ED-4DB2-BD59-A6C34878D82A}">
                    <a16:rowId xmlns:a16="http://schemas.microsoft.com/office/drawing/2014/main" val="10004"/>
                  </a:ext>
                </a:extLst>
              </a:tr>
              <a:tr h="192283">
                <a:tc>
                  <a:txBody>
                    <a:bodyPr/>
                    <a:lstStyle/>
                    <a:p>
                      <a:pPr algn="l"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５　中心静脈圧測定（中心静脈ライン）</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なし</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effectLst/>
                          <a:latin typeface="メイリオ" panose="020B0604030504040204" pitchFamily="50" charset="-128"/>
                          <a:ea typeface="メイリオ" panose="020B0604030504040204" pitchFamily="50" charset="-128"/>
                        </a:rPr>
                        <a:t>　</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あり</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92283">
                <a:tc>
                  <a:txBody>
                    <a:bodyPr/>
                    <a:lstStyle/>
                    <a:p>
                      <a:pPr algn="l"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６　人工呼吸器の管理</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effectLst/>
                          <a:latin typeface="メイリオ" panose="020B0604030504040204" pitchFamily="50" charset="-128"/>
                          <a:ea typeface="メイリオ" panose="020B0604030504040204" pitchFamily="50" charset="-128"/>
                        </a:rPr>
                        <a:t>なし</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effectLst/>
                          <a:latin typeface="メイリオ" panose="020B0604030504040204" pitchFamily="50" charset="-128"/>
                          <a:ea typeface="メイリオ" panose="020B0604030504040204" pitchFamily="50" charset="-128"/>
                        </a:rPr>
                        <a:t>　</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あり</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92283">
                <a:tc>
                  <a:txBody>
                    <a:bodyPr/>
                    <a:lstStyle/>
                    <a:p>
                      <a:pPr algn="l"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７　輸血や血液製剤の管理</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effectLst/>
                          <a:latin typeface="メイリオ" panose="020B0604030504040204" pitchFamily="50" charset="-128"/>
                          <a:ea typeface="メイリオ" panose="020B0604030504040204" pitchFamily="50" charset="-128"/>
                        </a:rPr>
                        <a:t>なし</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effectLst/>
                          <a:latin typeface="メイリオ" panose="020B0604030504040204" pitchFamily="50" charset="-128"/>
                          <a:ea typeface="メイリオ" panose="020B0604030504040204" pitchFamily="50" charset="-128"/>
                        </a:rPr>
                        <a:t>　</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あり</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15424">
                <a:tc>
                  <a:txBody>
                    <a:bodyPr/>
                    <a:lstStyle/>
                    <a:p>
                      <a:pPr algn="l"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８　肺動脈圧測定（スワンガンツカテー</a:t>
                      </a:r>
                      <a:endParaRPr lang="en-US" altLang="ja-JP" sz="1000" b="0" i="0" u="none" strike="noStrike" dirty="0">
                        <a:solidFill>
                          <a:srgbClr val="000000"/>
                        </a:solidFill>
                        <a:effectLst/>
                        <a:latin typeface="メイリオ" panose="020B0604030504040204" pitchFamily="50" charset="-128"/>
                        <a:ea typeface="メイリオ" panose="020B0604030504040204" pitchFamily="50" charset="-128"/>
                      </a:endParaRPr>
                    </a:p>
                    <a:p>
                      <a:pPr algn="l"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テル）</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effectLst/>
                          <a:latin typeface="メイリオ" panose="020B0604030504040204" pitchFamily="50" charset="-128"/>
                          <a:ea typeface="メイリオ" panose="020B0604030504040204" pitchFamily="50" charset="-128"/>
                        </a:rPr>
                        <a:t>なし</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effectLst/>
                          <a:latin typeface="メイリオ" panose="020B0604030504040204" pitchFamily="50" charset="-128"/>
                          <a:ea typeface="メイリオ" panose="020B0604030504040204" pitchFamily="50" charset="-128"/>
                        </a:rPr>
                        <a:t>　</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あり</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468714">
                <a:tc>
                  <a:txBody>
                    <a:bodyPr/>
                    <a:lstStyle/>
                    <a:p>
                      <a:pPr algn="l"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９　特殊な治療法等</a:t>
                      </a:r>
                      <a:b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b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（ＣＨＤＦ、ＩＡＢＰ、ＰＣＰＳ、補助</a:t>
                      </a:r>
                      <a:endParaRPr lang="en-US" altLang="ja-JP" sz="1000" b="0" i="0" u="none" strike="noStrike" dirty="0">
                        <a:solidFill>
                          <a:srgbClr val="000000"/>
                        </a:solidFill>
                        <a:effectLst/>
                        <a:latin typeface="メイリオ" panose="020B0604030504040204" pitchFamily="50" charset="-128"/>
                        <a:ea typeface="メイリオ" panose="020B0604030504040204" pitchFamily="50" charset="-128"/>
                      </a:endParaRPr>
                    </a:p>
                    <a:p>
                      <a:pPr algn="l"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人工心臓、ＩＣＰ測定、ＥＣＭＯ）</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なし</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あり</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graphicFrame>
        <p:nvGraphicFramePr>
          <p:cNvPr id="41" name="表 40"/>
          <p:cNvGraphicFramePr>
            <a:graphicFrameLocks noGrp="1"/>
          </p:cNvGraphicFramePr>
          <p:nvPr/>
        </p:nvGraphicFramePr>
        <p:xfrm>
          <a:off x="5311702" y="2571978"/>
          <a:ext cx="4203610" cy="2353429"/>
        </p:xfrm>
        <a:graphic>
          <a:graphicData uri="http://schemas.openxmlformats.org/drawingml/2006/table">
            <a:tbl>
              <a:tblPr/>
              <a:tblGrid>
                <a:gridCol w="2380870">
                  <a:extLst>
                    <a:ext uri="{9D8B030D-6E8A-4147-A177-3AD203B41FA5}">
                      <a16:colId xmlns:a16="http://schemas.microsoft.com/office/drawing/2014/main" val="20000"/>
                    </a:ext>
                  </a:extLst>
                </a:gridCol>
                <a:gridCol w="607580">
                  <a:extLst>
                    <a:ext uri="{9D8B030D-6E8A-4147-A177-3AD203B41FA5}">
                      <a16:colId xmlns:a16="http://schemas.microsoft.com/office/drawing/2014/main" val="20001"/>
                    </a:ext>
                  </a:extLst>
                </a:gridCol>
                <a:gridCol w="607580">
                  <a:extLst>
                    <a:ext uri="{9D8B030D-6E8A-4147-A177-3AD203B41FA5}">
                      <a16:colId xmlns:a16="http://schemas.microsoft.com/office/drawing/2014/main" val="20002"/>
                    </a:ext>
                  </a:extLst>
                </a:gridCol>
                <a:gridCol w="607580">
                  <a:extLst>
                    <a:ext uri="{9D8B030D-6E8A-4147-A177-3AD203B41FA5}">
                      <a16:colId xmlns:a16="http://schemas.microsoft.com/office/drawing/2014/main" val="20003"/>
                    </a:ext>
                  </a:extLst>
                </a:gridCol>
              </a:tblGrid>
              <a:tr h="197071">
                <a:tc>
                  <a:txBody>
                    <a:bodyPr/>
                    <a:lstStyle/>
                    <a:p>
                      <a:pPr algn="l" fontAlgn="ctr"/>
                      <a:r>
                        <a:rPr lang="ja-JP" altLang="en-US" sz="1000" b="1" i="0" u="none" strike="noStrike" dirty="0">
                          <a:solidFill>
                            <a:srgbClr val="000000"/>
                          </a:solidFill>
                          <a:effectLst/>
                          <a:latin typeface="メイリオ" panose="020B0604030504040204" pitchFamily="50" charset="-128"/>
                          <a:ea typeface="メイリオ" panose="020B0604030504040204" pitchFamily="50" charset="-128"/>
                        </a:rPr>
                        <a:t>Ａ　モニタリング及び処置等</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０点</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１点</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２点</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0"/>
                  </a:ext>
                </a:extLst>
              </a:tr>
              <a:tr h="197071">
                <a:tc>
                  <a:txBody>
                    <a:bodyPr/>
                    <a:lstStyle/>
                    <a:p>
                      <a:pPr algn="l" fontAlgn="ctr"/>
                      <a:r>
                        <a:rPr lang="ja-JP" altLang="en-US" sz="1000" b="1" i="0" u="sng" strike="noStrike" dirty="0">
                          <a:solidFill>
                            <a:srgbClr val="0070C0"/>
                          </a:solidFill>
                          <a:effectLst/>
                          <a:latin typeface="メイリオ" panose="020B0604030504040204" pitchFamily="50" charset="-128"/>
                          <a:ea typeface="メイリオ" panose="020B0604030504040204" pitchFamily="50" charset="-128"/>
                        </a:rPr>
                        <a:t>１</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輸液ポンプの管理</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effectLst/>
                          <a:latin typeface="メイリオ" panose="020B0604030504040204" pitchFamily="50" charset="-128"/>
                          <a:ea typeface="メイリオ" panose="020B0604030504040204" pitchFamily="50" charset="-128"/>
                        </a:rPr>
                        <a:t>なし</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あり</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extLst>
                  <a:ext uri="{0D108BD9-81ED-4DB2-BD59-A6C34878D82A}">
                    <a16:rowId xmlns:a16="http://schemas.microsoft.com/office/drawing/2014/main" val="10002"/>
                  </a:ext>
                </a:extLst>
              </a:tr>
              <a:tr h="197071">
                <a:tc>
                  <a:txBody>
                    <a:bodyPr/>
                    <a:lstStyle/>
                    <a:p>
                      <a:pPr algn="l" fontAlgn="ctr"/>
                      <a:r>
                        <a:rPr lang="ja-JP" altLang="en-US" sz="1000" b="1" i="0" u="sng" strike="noStrike" dirty="0">
                          <a:solidFill>
                            <a:srgbClr val="0070C0"/>
                          </a:solidFill>
                          <a:effectLst/>
                          <a:latin typeface="メイリオ" panose="020B0604030504040204" pitchFamily="50" charset="-128"/>
                          <a:ea typeface="メイリオ" panose="020B0604030504040204" pitchFamily="50" charset="-128"/>
                        </a:rPr>
                        <a:t>２</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動脈圧測定（動脈ライン）</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effectLst/>
                          <a:latin typeface="メイリオ" panose="020B0604030504040204" pitchFamily="50" charset="-128"/>
                          <a:ea typeface="メイリオ" panose="020B0604030504040204" pitchFamily="50" charset="-128"/>
                        </a:rPr>
                        <a:t>なし</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あり</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97071">
                <a:tc>
                  <a:txBody>
                    <a:bodyPr/>
                    <a:lstStyle/>
                    <a:p>
                      <a:pPr algn="l" fontAlgn="ctr"/>
                      <a:r>
                        <a:rPr lang="ja-JP" altLang="en-US" sz="1000" b="1" i="0" u="sng" strike="noStrike" dirty="0">
                          <a:solidFill>
                            <a:srgbClr val="0070C0"/>
                          </a:solidFill>
                          <a:effectLst/>
                          <a:latin typeface="メイリオ" panose="020B0604030504040204" pitchFamily="50" charset="-128"/>
                          <a:ea typeface="メイリオ" panose="020B0604030504040204" pitchFamily="50" charset="-128"/>
                        </a:rPr>
                        <a:t>３</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シリンジポンプの管理</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effectLst/>
                          <a:latin typeface="メイリオ" panose="020B0604030504040204" pitchFamily="50" charset="-128"/>
                          <a:ea typeface="メイリオ" panose="020B0604030504040204" pitchFamily="50" charset="-128"/>
                        </a:rPr>
                        <a:t>なし</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あり</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extLst>
                  <a:ext uri="{0D108BD9-81ED-4DB2-BD59-A6C34878D82A}">
                    <a16:rowId xmlns:a16="http://schemas.microsoft.com/office/drawing/2014/main" val="10004"/>
                  </a:ext>
                </a:extLst>
              </a:tr>
              <a:tr h="197071">
                <a:tc>
                  <a:txBody>
                    <a:bodyPr/>
                    <a:lstStyle/>
                    <a:p>
                      <a:pPr algn="l" fontAlgn="ctr"/>
                      <a:r>
                        <a:rPr lang="ja-JP" altLang="en-US" sz="1000" b="1" i="0" u="sng" strike="noStrike" dirty="0">
                          <a:solidFill>
                            <a:srgbClr val="0070C0"/>
                          </a:solidFill>
                          <a:effectLst/>
                          <a:latin typeface="メイリオ" panose="020B0604030504040204" pitchFamily="50" charset="-128"/>
                          <a:ea typeface="メイリオ" panose="020B0604030504040204" pitchFamily="50" charset="-128"/>
                        </a:rPr>
                        <a:t>４</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中心静脈圧測定（中心静脈ライン）</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なし</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effectLst/>
                          <a:latin typeface="メイリオ" panose="020B0604030504040204" pitchFamily="50" charset="-128"/>
                          <a:ea typeface="メイリオ" panose="020B0604030504040204" pitchFamily="50" charset="-128"/>
                        </a:rPr>
                        <a:t>　</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あり</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97071">
                <a:tc>
                  <a:txBody>
                    <a:bodyPr/>
                    <a:lstStyle/>
                    <a:p>
                      <a:pPr algn="l" fontAlgn="ctr"/>
                      <a:r>
                        <a:rPr lang="ja-JP" altLang="en-US" sz="1000" b="1" i="0" u="sng" strike="noStrike" dirty="0">
                          <a:solidFill>
                            <a:srgbClr val="0070C0"/>
                          </a:solidFill>
                          <a:effectLst/>
                          <a:latin typeface="メイリオ" panose="020B0604030504040204" pitchFamily="50" charset="-128"/>
                          <a:ea typeface="メイリオ" panose="020B0604030504040204" pitchFamily="50" charset="-128"/>
                        </a:rPr>
                        <a:t>５</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人工呼吸器の管理</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effectLst/>
                          <a:latin typeface="メイリオ" panose="020B0604030504040204" pitchFamily="50" charset="-128"/>
                          <a:ea typeface="メイリオ" panose="020B0604030504040204" pitchFamily="50" charset="-128"/>
                        </a:rPr>
                        <a:t>なし</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effectLst/>
                          <a:latin typeface="メイリオ" panose="020B0604030504040204" pitchFamily="50" charset="-128"/>
                          <a:ea typeface="メイリオ" panose="020B0604030504040204" pitchFamily="50" charset="-128"/>
                        </a:rPr>
                        <a:t>　</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あり</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97071">
                <a:tc>
                  <a:txBody>
                    <a:bodyPr/>
                    <a:lstStyle/>
                    <a:p>
                      <a:pPr algn="l" fontAlgn="ctr"/>
                      <a:r>
                        <a:rPr lang="ja-JP" altLang="en-US" sz="1000" b="1" i="0" u="sng" strike="noStrike" dirty="0">
                          <a:solidFill>
                            <a:srgbClr val="0070C0"/>
                          </a:solidFill>
                          <a:effectLst/>
                          <a:latin typeface="メイリオ" panose="020B0604030504040204" pitchFamily="50" charset="-128"/>
                          <a:ea typeface="メイリオ" panose="020B0604030504040204" pitchFamily="50" charset="-128"/>
                        </a:rPr>
                        <a:t>６</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輸血や血液製剤の管理</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effectLst/>
                          <a:latin typeface="メイリオ" panose="020B0604030504040204" pitchFamily="50" charset="-128"/>
                          <a:ea typeface="メイリオ" panose="020B0604030504040204" pitchFamily="50" charset="-128"/>
                        </a:rPr>
                        <a:t>なし</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effectLst/>
                          <a:latin typeface="メイリオ" panose="020B0604030504040204" pitchFamily="50" charset="-128"/>
                          <a:ea typeface="メイリオ" panose="020B0604030504040204" pitchFamily="50" charset="-128"/>
                        </a:rPr>
                        <a:t>　</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あり</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27707">
                <a:tc>
                  <a:txBody>
                    <a:bodyPr/>
                    <a:lstStyle/>
                    <a:p>
                      <a:pPr algn="l" fontAlgn="ctr"/>
                      <a:r>
                        <a:rPr lang="ja-JP" altLang="en-US" sz="1000" b="1" i="0" u="sng" strike="noStrike" dirty="0">
                          <a:solidFill>
                            <a:srgbClr val="0070C0"/>
                          </a:solidFill>
                          <a:effectLst/>
                          <a:latin typeface="メイリオ" panose="020B0604030504040204" pitchFamily="50" charset="-128"/>
                          <a:ea typeface="メイリオ" panose="020B0604030504040204" pitchFamily="50" charset="-128"/>
                        </a:rPr>
                        <a:t>７</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肺動脈圧測定（スワンガンツカテー　</a:t>
                      </a:r>
                      <a:endParaRPr lang="en-US" altLang="ja-JP" sz="1000" b="0" i="0" u="none" strike="noStrike" dirty="0">
                        <a:solidFill>
                          <a:srgbClr val="000000"/>
                        </a:solidFill>
                        <a:effectLst/>
                        <a:latin typeface="メイリオ" panose="020B0604030504040204" pitchFamily="50" charset="-128"/>
                        <a:ea typeface="メイリオ" panose="020B0604030504040204" pitchFamily="50" charset="-128"/>
                      </a:endParaRPr>
                    </a:p>
                    <a:p>
                      <a:pPr algn="l"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テル）</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effectLst/>
                          <a:latin typeface="メイリオ" panose="020B0604030504040204" pitchFamily="50" charset="-128"/>
                          <a:ea typeface="メイリオ" panose="020B0604030504040204" pitchFamily="50" charset="-128"/>
                        </a:rPr>
                        <a:t>なし</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effectLst/>
                          <a:latin typeface="メイリオ" panose="020B0604030504040204" pitchFamily="50" charset="-128"/>
                          <a:ea typeface="メイリオ" panose="020B0604030504040204" pitchFamily="50" charset="-128"/>
                        </a:rPr>
                        <a:t>　</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あり</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646225">
                <a:tc>
                  <a:txBody>
                    <a:bodyPr/>
                    <a:lstStyle/>
                    <a:p>
                      <a:pPr algn="l" fontAlgn="ctr"/>
                      <a:r>
                        <a:rPr lang="ja-JP" altLang="en-US" sz="1000" b="1" i="0" u="sng" strike="noStrike" dirty="0">
                          <a:solidFill>
                            <a:srgbClr val="0070C0"/>
                          </a:solidFill>
                          <a:effectLst/>
                          <a:latin typeface="メイリオ" panose="020B0604030504040204" pitchFamily="50" charset="-128"/>
                          <a:ea typeface="メイリオ" panose="020B0604030504040204" pitchFamily="50" charset="-128"/>
                        </a:rPr>
                        <a:t>８</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特殊な治療法等</a:t>
                      </a:r>
                      <a:b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b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（ＣＨＤＦ、ＩＡＢＰ、ＰＣＰＳ、補助</a:t>
                      </a:r>
                      <a:endParaRPr lang="en-US" altLang="ja-JP" sz="1000" b="0" i="0" u="none" strike="noStrike" dirty="0">
                        <a:solidFill>
                          <a:srgbClr val="000000"/>
                        </a:solidFill>
                        <a:effectLst/>
                        <a:latin typeface="メイリオ" panose="020B0604030504040204" pitchFamily="50" charset="-128"/>
                        <a:ea typeface="メイリオ" panose="020B0604030504040204" pitchFamily="50" charset="-128"/>
                      </a:endParaRPr>
                    </a:p>
                    <a:p>
                      <a:pPr algn="l"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人工心臓、ＩＣＰ測定、ＥＣＭＯ、</a:t>
                      </a:r>
                      <a:endParaRPr lang="en-US" altLang="ja-JP" sz="1000" b="0" i="0" u="none" strike="noStrike" dirty="0">
                        <a:solidFill>
                          <a:srgbClr val="000000"/>
                        </a:solidFill>
                        <a:effectLst/>
                        <a:latin typeface="メイリオ" panose="020B0604030504040204" pitchFamily="50" charset="-128"/>
                        <a:ea typeface="メイリオ" panose="020B0604030504040204" pitchFamily="50" charset="-128"/>
                      </a:endParaRPr>
                    </a:p>
                    <a:p>
                      <a:pPr algn="l" fontAlgn="ctr"/>
                      <a:r>
                        <a:rPr lang="ja-JP" altLang="en-US" sz="1000" b="1" i="0" u="none" strike="noStrike" dirty="0">
                          <a:solidFill>
                            <a:srgbClr val="0070C0"/>
                          </a:solidFill>
                          <a:effectLst/>
                          <a:latin typeface="メイリオ" panose="020B0604030504040204" pitchFamily="50" charset="-128"/>
                          <a:ea typeface="メイリオ" panose="020B0604030504040204" pitchFamily="50" charset="-128"/>
                        </a:rPr>
                        <a:t>　</a:t>
                      </a:r>
                      <a:r>
                        <a:rPr lang="ja-JP" altLang="en-US" sz="1000" b="1" i="0" u="sng" strike="noStrike" dirty="0">
                          <a:solidFill>
                            <a:srgbClr val="0070C0"/>
                          </a:solidFill>
                          <a:effectLst/>
                          <a:latin typeface="メイリオ" panose="020B0604030504040204" pitchFamily="50" charset="-128"/>
                          <a:ea typeface="メイリオ" panose="020B0604030504040204" pitchFamily="50" charset="-128"/>
                        </a:rPr>
                        <a:t>ＩＭＰＥＬＬＡ</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なし</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あり</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
        <p:nvSpPr>
          <p:cNvPr id="10" name="角丸四角形 9"/>
          <p:cNvSpPr/>
          <p:nvPr/>
        </p:nvSpPr>
        <p:spPr>
          <a:xfrm>
            <a:off x="409156" y="2078513"/>
            <a:ext cx="4319710" cy="4255785"/>
          </a:xfrm>
          <a:prstGeom prst="roundRect">
            <a:avLst>
              <a:gd name="adj" fmla="val 2596"/>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42" name="角丸四角形 41"/>
          <p:cNvSpPr/>
          <p:nvPr/>
        </p:nvSpPr>
        <p:spPr>
          <a:xfrm>
            <a:off x="5234109" y="2334052"/>
            <a:ext cx="4319710" cy="2883525"/>
          </a:xfrm>
          <a:prstGeom prst="roundRect">
            <a:avLst>
              <a:gd name="adj" fmla="val 2596"/>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43" name="右矢印 42"/>
          <p:cNvSpPr/>
          <p:nvPr/>
        </p:nvSpPr>
        <p:spPr>
          <a:xfrm>
            <a:off x="4769025" y="3608081"/>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6" name="正方形/長方形 45"/>
          <p:cNvSpPr/>
          <p:nvPr/>
        </p:nvSpPr>
        <p:spPr>
          <a:xfrm>
            <a:off x="4850562" y="5569932"/>
            <a:ext cx="2856883" cy="93482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特定集中治療室用の重症度、医療・看護必要度について、</a:t>
            </a:r>
            <a:r>
              <a:rPr kumimoji="1" lang="ja-JP" altLang="en-US" sz="1200" b="1" i="0" u="sng" strike="noStrike" kern="1200" cap="none" spc="0" normalizeH="0" baseline="0" noProof="0" dirty="0">
                <a:ln>
                  <a:noFill/>
                </a:ln>
                <a:solidFill>
                  <a:srgbClr val="0070C0"/>
                </a:solidFill>
                <a:effectLst/>
                <a:uLnTx/>
                <a:uFillTx/>
                <a:latin typeface="Verdana"/>
                <a:ea typeface="メイリオ"/>
                <a:cs typeface="+mn-cs"/>
              </a:rPr>
              <a:t>レセプト電算処理システム用コードを用いた評価を導入</a:t>
            </a: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する。</a:t>
            </a:r>
          </a:p>
        </p:txBody>
      </p:sp>
      <p:sp>
        <p:nvSpPr>
          <p:cNvPr id="47" name="正方形/長方形 46"/>
          <p:cNvSpPr/>
          <p:nvPr/>
        </p:nvSpPr>
        <p:spPr>
          <a:xfrm>
            <a:off x="4949902" y="5275111"/>
            <a:ext cx="2229831"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評価方法の見直し</a:t>
            </a:r>
          </a:p>
        </p:txBody>
      </p:sp>
      <p:sp>
        <p:nvSpPr>
          <p:cNvPr id="3" name="正方形/長方形 2"/>
          <p:cNvSpPr/>
          <p:nvPr/>
        </p:nvSpPr>
        <p:spPr>
          <a:xfrm>
            <a:off x="329412" y="2064813"/>
            <a:ext cx="1723549"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特定集中治療室用</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22" name="正方形/長方形 21"/>
          <p:cNvSpPr/>
          <p:nvPr/>
        </p:nvSpPr>
        <p:spPr>
          <a:xfrm>
            <a:off x="5195312" y="2340371"/>
            <a:ext cx="1723549"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特定集中治療室用</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graphicFrame>
        <p:nvGraphicFramePr>
          <p:cNvPr id="4" name="表 3"/>
          <p:cNvGraphicFramePr>
            <a:graphicFrameLocks noGrp="1"/>
          </p:cNvGraphicFramePr>
          <p:nvPr/>
        </p:nvGraphicFramePr>
        <p:xfrm>
          <a:off x="2950616" y="4750760"/>
          <a:ext cx="1730322" cy="369439"/>
        </p:xfrm>
        <a:graphic>
          <a:graphicData uri="http://schemas.openxmlformats.org/drawingml/2006/table">
            <a:tbl>
              <a:tblPr firstRow="1" bandRow="1">
                <a:tableStyleId>{5C22544A-7EE6-4342-B048-85BDC9FD1C3A}</a:tableStyleId>
              </a:tblPr>
              <a:tblGrid>
                <a:gridCol w="453975">
                  <a:extLst>
                    <a:ext uri="{9D8B030D-6E8A-4147-A177-3AD203B41FA5}">
                      <a16:colId xmlns:a16="http://schemas.microsoft.com/office/drawing/2014/main" val="543921815"/>
                    </a:ext>
                  </a:extLst>
                </a:gridCol>
                <a:gridCol w="1276347">
                  <a:extLst>
                    <a:ext uri="{9D8B030D-6E8A-4147-A177-3AD203B41FA5}">
                      <a16:colId xmlns:a16="http://schemas.microsoft.com/office/drawing/2014/main" val="1883503541"/>
                    </a:ext>
                  </a:extLst>
                </a:gridCol>
              </a:tblGrid>
              <a:tr h="369439">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900" b="1" u="none" strike="noStrike" dirty="0">
                          <a:solidFill>
                            <a:sysClr val="windowText" lastClr="000000"/>
                          </a:solidFill>
                          <a:effectLst/>
                        </a:rPr>
                        <a:t>基準</a:t>
                      </a:r>
                      <a:endParaRPr lang="ja-JP" altLang="en-US" sz="900" b="1" i="0" u="none" strike="noStrike" dirty="0">
                        <a:solidFill>
                          <a:sysClr val="windowText" lastClr="000000"/>
                        </a:solidFill>
                        <a:effectLst/>
                        <a:latin typeface="ＭＳ 明朝" panose="02020609040205080304" pitchFamily="17" charset="-128"/>
                        <a:ea typeface="ＭＳ 明朝" panose="02020609040205080304" pitchFamily="17"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900" b="0" u="none" strike="noStrike" dirty="0">
                          <a:solidFill>
                            <a:sysClr val="windowText" lastClr="000000"/>
                          </a:solidFill>
                          <a:effectLst/>
                        </a:rPr>
                        <a:t>Ａ得点４点以上かつ</a:t>
                      </a:r>
                      <a:endParaRPr lang="en-US" altLang="ja-JP" sz="900" b="0" u="none" strike="noStrike" dirty="0">
                        <a:solidFill>
                          <a:sysClr val="windowText" lastClr="000000"/>
                        </a:solidFill>
                        <a:effectLst/>
                      </a:endParaRPr>
                    </a:p>
                    <a:p>
                      <a:pPr algn="ctr" fontAlgn="ctr"/>
                      <a:r>
                        <a:rPr lang="ja-JP" altLang="en-US" sz="900" b="0" u="none" strike="noStrike" dirty="0">
                          <a:solidFill>
                            <a:sysClr val="windowText" lastClr="000000"/>
                          </a:solidFill>
                          <a:effectLst/>
                        </a:rPr>
                        <a:t>Ｂ得点３点以上</a:t>
                      </a:r>
                      <a:endParaRPr lang="ja-JP" altLang="en-US" sz="900" b="0" i="0" u="sng" strike="noStrike" dirty="0">
                        <a:solidFill>
                          <a:sysClr val="windowText" lastClr="000000"/>
                        </a:solidFill>
                        <a:effectLst/>
                        <a:latin typeface="ＭＳ 明朝" panose="02020609040205080304" pitchFamily="17" charset="-128"/>
                        <a:ea typeface="ＭＳ 明朝" panose="02020609040205080304" pitchFamily="17"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34030392"/>
                  </a:ext>
                </a:extLst>
              </a:tr>
            </a:tbl>
          </a:graphicData>
        </a:graphic>
      </p:graphicFrame>
      <p:graphicFrame>
        <p:nvGraphicFramePr>
          <p:cNvPr id="25" name="表 24"/>
          <p:cNvGraphicFramePr>
            <a:graphicFrameLocks noGrp="1"/>
          </p:cNvGraphicFramePr>
          <p:nvPr/>
        </p:nvGraphicFramePr>
        <p:xfrm>
          <a:off x="7580206" y="4952396"/>
          <a:ext cx="1935106" cy="259080"/>
        </p:xfrm>
        <a:graphic>
          <a:graphicData uri="http://schemas.openxmlformats.org/drawingml/2006/table">
            <a:tbl>
              <a:tblPr firstRow="1" bandRow="1">
                <a:tableStyleId>{5C22544A-7EE6-4342-B048-85BDC9FD1C3A}</a:tableStyleId>
              </a:tblPr>
              <a:tblGrid>
                <a:gridCol w="547780">
                  <a:extLst>
                    <a:ext uri="{9D8B030D-6E8A-4147-A177-3AD203B41FA5}">
                      <a16:colId xmlns:a16="http://schemas.microsoft.com/office/drawing/2014/main" val="543921815"/>
                    </a:ext>
                  </a:extLst>
                </a:gridCol>
                <a:gridCol w="1387326">
                  <a:extLst>
                    <a:ext uri="{9D8B030D-6E8A-4147-A177-3AD203B41FA5}">
                      <a16:colId xmlns:a16="http://schemas.microsoft.com/office/drawing/2014/main" val="1883503541"/>
                    </a:ext>
                  </a:extLst>
                </a:gridCol>
              </a:tblGrid>
              <a:tr h="21600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1100" b="1" u="none" strike="noStrike" dirty="0">
                          <a:solidFill>
                            <a:sysClr val="windowText" lastClr="000000"/>
                          </a:solidFill>
                          <a:effectLst/>
                        </a:rPr>
                        <a:t>基準</a:t>
                      </a:r>
                      <a:endParaRPr lang="ja-JP" altLang="en-US" sz="1100" b="1" i="0" u="none" strike="noStrike" dirty="0">
                        <a:solidFill>
                          <a:sysClr val="windowText" lastClr="000000"/>
                        </a:solidFill>
                        <a:effectLst/>
                        <a:latin typeface="ＭＳ 明朝" panose="02020609040205080304" pitchFamily="17" charset="-128"/>
                        <a:ea typeface="ＭＳ 明朝" panose="02020609040205080304" pitchFamily="17"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100" b="0" u="none" strike="noStrike" dirty="0">
                          <a:solidFill>
                            <a:sysClr val="windowText" lastClr="000000"/>
                          </a:solidFill>
                          <a:effectLst/>
                        </a:rPr>
                        <a:t>Ａ得点</a:t>
                      </a:r>
                      <a:r>
                        <a:rPr lang="ja-JP" altLang="en-US" sz="1100" b="1" u="sng" strike="noStrike" dirty="0">
                          <a:solidFill>
                            <a:srgbClr val="0070C0"/>
                          </a:solidFill>
                          <a:effectLst/>
                        </a:rPr>
                        <a:t>３点</a:t>
                      </a:r>
                      <a:r>
                        <a:rPr lang="ja-JP" altLang="en-US" sz="1100" b="0" u="none" strike="noStrike" dirty="0">
                          <a:solidFill>
                            <a:sysClr val="windowText" lastClr="000000"/>
                          </a:solidFill>
                          <a:effectLst/>
                        </a:rPr>
                        <a:t>以上</a:t>
                      </a:r>
                      <a:endParaRPr lang="ja-JP" altLang="en-US" sz="1100" b="0" i="0" u="sng" strike="noStrike" dirty="0">
                        <a:solidFill>
                          <a:sysClr val="windowText" lastClr="000000"/>
                        </a:solidFill>
                        <a:effectLst/>
                        <a:latin typeface="ＭＳ 明朝" panose="02020609040205080304" pitchFamily="17" charset="-128"/>
                        <a:ea typeface="ＭＳ 明朝" panose="02020609040205080304" pitchFamily="17"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34030392"/>
                  </a:ext>
                </a:extLst>
              </a:tr>
            </a:tbl>
          </a:graphicData>
        </a:graphic>
      </p:graphicFrame>
      <p:sp>
        <p:nvSpPr>
          <p:cNvPr id="26" name="正方形/長方形 25"/>
          <p:cNvSpPr/>
          <p:nvPr/>
        </p:nvSpPr>
        <p:spPr>
          <a:xfrm>
            <a:off x="7735955" y="5336411"/>
            <a:ext cx="1826177" cy="216070"/>
          </a:xfrm>
          <a:prstGeom prst="rect">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Verdana"/>
                <a:ea typeface="メイリオ"/>
                <a:cs typeface="+mn-cs"/>
              </a:rPr>
              <a:t>重症度、医療・看護必要度（</a:t>
            </a:r>
            <a:r>
              <a:rPr kumimoji="1" lang="en-US" altLang="ja-JP" sz="900" b="1" i="0" u="none" strike="noStrike" kern="1200" cap="none" spc="0" normalizeH="0" baseline="0" noProof="0" dirty="0">
                <a:ln>
                  <a:noFill/>
                </a:ln>
                <a:solidFill>
                  <a:prstClr val="black"/>
                </a:solidFill>
                <a:effectLst/>
                <a:uLnTx/>
                <a:uFillTx/>
                <a:latin typeface="Verdana"/>
                <a:ea typeface="メイリオ"/>
                <a:cs typeface="+mn-cs"/>
              </a:rPr>
              <a:t>Ⅱ</a:t>
            </a:r>
            <a:r>
              <a:rPr kumimoji="1" lang="ja-JP" altLang="en-US" sz="900" b="1" i="0" u="none" strike="noStrike" kern="1200" cap="none" spc="0" normalizeH="0" baseline="0" noProof="0" dirty="0">
                <a:ln>
                  <a:noFill/>
                </a:ln>
                <a:solidFill>
                  <a:prstClr val="black"/>
                </a:solidFill>
                <a:effectLst/>
                <a:uLnTx/>
                <a:uFillTx/>
                <a:latin typeface="Verdana"/>
                <a:ea typeface="メイリオ"/>
                <a:cs typeface="+mn-cs"/>
              </a:rPr>
              <a:t>）</a:t>
            </a:r>
          </a:p>
        </p:txBody>
      </p:sp>
      <p:graphicFrame>
        <p:nvGraphicFramePr>
          <p:cNvPr id="27" name="表 26"/>
          <p:cNvGraphicFramePr>
            <a:graphicFrameLocks noGrp="1"/>
          </p:cNvGraphicFramePr>
          <p:nvPr/>
        </p:nvGraphicFramePr>
        <p:xfrm>
          <a:off x="7740227" y="5574349"/>
          <a:ext cx="1826178" cy="1188940"/>
        </p:xfrm>
        <a:graphic>
          <a:graphicData uri="http://schemas.openxmlformats.org/drawingml/2006/table">
            <a:tbl>
              <a:tblPr firstRow="1" bandRow="1">
                <a:tableStyleId>{5C22544A-7EE6-4342-B048-85BDC9FD1C3A}</a:tableStyleId>
              </a:tblPr>
              <a:tblGrid>
                <a:gridCol w="1247214">
                  <a:extLst>
                    <a:ext uri="{9D8B030D-6E8A-4147-A177-3AD203B41FA5}">
                      <a16:colId xmlns:a16="http://schemas.microsoft.com/office/drawing/2014/main" val="3996324232"/>
                    </a:ext>
                  </a:extLst>
                </a:gridCol>
                <a:gridCol w="578964">
                  <a:extLst>
                    <a:ext uri="{9D8B030D-6E8A-4147-A177-3AD203B41FA5}">
                      <a16:colId xmlns:a16="http://schemas.microsoft.com/office/drawing/2014/main" val="3774736607"/>
                    </a:ext>
                  </a:extLst>
                </a:gridCol>
              </a:tblGrid>
              <a:tr h="147958">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rPr>
                        <a:t>救命救急入院料１</a:t>
                      </a:r>
                    </a:p>
                  </a:txBody>
                  <a:tcPr marL="4892" marR="4892" marT="48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800" b="0" i="0" u="none" strike="noStrike" dirty="0" err="1">
                          <a:solidFill>
                            <a:srgbClr val="000000"/>
                          </a:solidFill>
                          <a:effectLst/>
                          <a:latin typeface="メイリオ" panose="020B0604030504040204" pitchFamily="50" charset="-128"/>
                          <a:ea typeface="メイリオ" panose="020B0604030504040204" pitchFamily="50" charset="-128"/>
                        </a:rPr>
                        <a:t>ー</a:t>
                      </a:r>
                      <a:endParaRPr lang="ja-JP" altLang="en-US" sz="800" b="0" i="0" u="none" strike="noStrike" dirty="0">
                        <a:solidFill>
                          <a:srgbClr val="000000"/>
                        </a:solidFill>
                        <a:effectLst/>
                        <a:latin typeface="メイリオ" panose="020B0604030504040204" pitchFamily="50" charset="-128"/>
                        <a:ea typeface="メイリオ" panose="020B0604030504040204" pitchFamily="50" charset="-128"/>
                      </a:endParaRPr>
                    </a:p>
                  </a:txBody>
                  <a:tcPr marL="4892" marR="4892" marT="48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97051877"/>
                  </a:ext>
                </a:extLst>
              </a:tr>
              <a:tr h="147958">
                <a:tc>
                  <a:txBody>
                    <a:bodyPr/>
                    <a:lstStyle/>
                    <a:p>
                      <a:pPr algn="ctr" fontAlgn="ct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rPr>
                        <a:t>救命救急入院料２</a:t>
                      </a:r>
                    </a:p>
                  </a:txBody>
                  <a:tcPr marL="4892" marR="4892" marT="48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800" b="1" i="0" u="sng" strike="noStrike" dirty="0">
                          <a:solidFill>
                            <a:srgbClr val="0070C0"/>
                          </a:solidFill>
                          <a:effectLst/>
                          <a:latin typeface="メイリオ" panose="020B0604030504040204" pitchFamily="50" charset="-128"/>
                          <a:ea typeface="メイリオ" panose="020B0604030504040204" pitchFamily="50" charset="-128"/>
                        </a:rPr>
                        <a:t>７</a:t>
                      </a: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rPr>
                        <a:t>割</a:t>
                      </a:r>
                    </a:p>
                  </a:txBody>
                  <a:tcPr marL="4892" marR="4892" marT="48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682438958"/>
                  </a:ext>
                </a:extLst>
              </a:tr>
              <a:tr h="147958">
                <a:tc>
                  <a:txBody>
                    <a:bodyPr/>
                    <a:lstStyle/>
                    <a:p>
                      <a:pPr algn="ctr" fontAlgn="ct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rPr>
                        <a:t>救命救急入院料３</a:t>
                      </a:r>
                    </a:p>
                  </a:txBody>
                  <a:tcPr marL="4892" marR="4892" marT="48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800" b="0" i="0" u="none" strike="noStrike" dirty="0" err="1">
                          <a:solidFill>
                            <a:srgbClr val="000000"/>
                          </a:solidFill>
                          <a:effectLst/>
                          <a:latin typeface="メイリオ" panose="020B0604030504040204" pitchFamily="50" charset="-128"/>
                          <a:ea typeface="メイリオ" panose="020B0604030504040204" pitchFamily="50" charset="-128"/>
                        </a:rPr>
                        <a:t>ー</a:t>
                      </a:r>
                      <a:endParaRPr lang="ja-JP" altLang="en-US" sz="800" b="0" i="0" u="none" strike="noStrike" dirty="0">
                        <a:solidFill>
                          <a:srgbClr val="000000"/>
                        </a:solidFill>
                        <a:effectLst/>
                        <a:latin typeface="メイリオ" panose="020B0604030504040204" pitchFamily="50" charset="-128"/>
                        <a:ea typeface="メイリオ" panose="020B0604030504040204" pitchFamily="50" charset="-128"/>
                      </a:endParaRPr>
                    </a:p>
                  </a:txBody>
                  <a:tcPr marL="4892" marR="4892" marT="48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50169888"/>
                  </a:ext>
                </a:extLst>
              </a:tr>
              <a:tr h="147958">
                <a:tc>
                  <a:txBody>
                    <a:bodyPr/>
                    <a:lstStyle/>
                    <a:p>
                      <a:pPr algn="ctr" fontAlgn="ct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rPr>
                        <a:t>救命救急入院料４</a:t>
                      </a:r>
                    </a:p>
                  </a:txBody>
                  <a:tcPr marL="4892" marR="4892" marT="48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800" b="1" i="0" u="sng" strike="noStrike" dirty="0">
                          <a:solidFill>
                            <a:srgbClr val="0070C0"/>
                          </a:solidFill>
                          <a:effectLst/>
                          <a:latin typeface="メイリオ" panose="020B0604030504040204" pitchFamily="50" charset="-128"/>
                          <a:ea typeface="メイリオ" panose="020B0604030504040204" pitchFamily="50" charset="-128"/>
                        </a:rPr>
                        <a:t>７</a:t>
                      </a: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rPr>
                        <a:t>割</a:t>
                      </a:r>
                    </a:p>
                  </a:txBody>
                  <a:tcPr marL="4892" marR="4892" marT="48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67651498"/>
                  </a:ext>
                </a:extLst>
              </a:tr>
              <a:tr h="149277">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kumimoji="1" lang="zh-TW" altLang="en-US" sz="8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特定集中治療室</a:t>
                      </a: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rPr>
                        <a:t>管理料１</a:t>
                      </a:r>
                    </a:p>
                  </a:txBody>
                  <a:tcPr marL="4892" marR="4892" marT="48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ja-JP" altLang="en-US" sz="800" b="1" i="0" u="sng" strike="noStrike" dirty="0">
                          <a:solidFill>
                            <a:srgbClr val="0070C0"/>
                          </a:solidFill>
                          <a:effectLst/>
                          <a:latin typeface="メイリオ" panose="020B0604030504040204" pitchFamily="50" charset="-128"/>
                          <a:ea typeface="メイリオ" panose="020B0604030504040204" pitchFamily="50" charset="-128"/>
                        </a:rPr>
                        <a:t>７</a:t>
                      </a: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rPr>
                        <a:t>割</a:t>
                      </a:r>
                    </a:p>
                  </a:txBody>
                  <a:tcPr marL="4892" marR="4892" marT="48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01261386"/>
                  </a:ext>
                </a:extLst>
              </a:tr>
              <a:tr h="149277">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zh-TW" altLang="en-US" sz="800" b="0" i="0" u="none" strike="noStrike" dirty="0">
                          <a:solidFill>
                            <a:srgbClr val="000000"/>
                          </a:solidFill>
                          <a:effectLst/>
                          <a:latin typeface="メイリオ" panose="020B0604030504040204" pitchFamily="50" charset="-128"/>
                          <a:ea typeface="メイリオ" panose="020B0604030504040204" pitchFamily="50" charset="-128"/>
                        </a:rPr>
                        <a:t>特定集中治療室</a:t>
                      </a: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rPr>
                        <a:t>管理料２</a:t>
                      </a:r>
                    </a:p>
                  </a:txBody>
                  <a:tcPr marL="4892" marR="4892" marT="48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dirty="0"/>
                    </a:p>
                  </a:txBody>
                  <a:tcPr/>
                </a:tc>
                <a:extLst>
                  <a:ext uri="{0D108BD9-81ED-4DB2-BD59-A6C34878D82A}">
                    <a16:rowId xmlns:a16="http://schemas.microsoft.com/office/drawing/2014/main" val="2534620628"/>
                  </a:ext>
                </a:extLst>
              </a:tr>
              <a:tr h="149277">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zh-TW" altLang="en-US" sz="800" b="0" i="0" u="none" strike="noStrike" dirty="0">
                          <a:solidFill>
                            <a:srgbClr val="000000"/>
                          </a:solidFill>
                          <a:effectLst/>
                          <a:latin typeface="メイリオ" panose="020B0604030504040204" pitchFamily="50" charset="-128"/>
                          <a:ea typeface="メイリオ" panose="020B0604030504040204" pitchFamily="50" charset="-128"/>
                        </a:rPr>
                        <a:t>特定集中治療室</a:t>
                      </a: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rPr>
                        <a:t>管理料３</a:t>
                      </a:r>
                    </a:p>
                  </a:txBody>
                  <a:tcPr marL="4892" marR="4892" marT="48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ja-JP" altLang="en-US" sz="800" b="1" i="0" u="sng" strike="noStrike" dirty="0">
                          <a:solidFill>
                            <a:srgbClr val="0070C0"/>
                          </a:solidFill>
                          <a:effectLst/>
                          <a:latin typeface="メイリオ" panose="020B0604030504040204" pitchFamily="50" charset="-128"/>
                          <a:ea typeface="メイリオ" panose="020B0604030504040204" pitchFamily="50" charset="-128"/>
                        </a:rPr>
                        <a:t>６</a:t>
                      </a: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rPr>
                        <a:t>割</a:t>
                      </a:r>
                    </a:p>
                  </a:txBody>
                  <a:tcPr marL="4892" marR="4892" marT="48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13781216"/>
                  </a:ext>
                </a:extLst>
              </a:tr>
              <a:tr h="149277">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zh-TW" altLang="en-US" sz="800" b="0" i="0" u="none" strike="noStrike" dirty="0">
                          <a:solidFill>
                            <a:srgbClr val="000000"/>
                          </a:solidFill>
                          <a:effectLst/>
                          <a:latin typeface="メイリオ" panose="020B0604030504040204" pitchFamily="50" charset="-128"/>
                          <a:ea typeface="メイリオ" panose="020B0604030504040204" pitchFamily="50" charset="-128"/>
                        </a:rPr>
                        <a:t>特定集中治療室</a:t>
                      </a: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rPr>
                        <a:t>管理料４</a:t>
                      </a:r>
                    </a:p>
                  </a:txBody>
                  <a:tcPr marL="4892" marR="4892" marT="489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dirty="0"/>
                    </a:p>
                  </a:txBody>
                  <a:tcPr/>
                </a:tc>
                <a:extLst>
                  <a:ext uri="{0D108BD9-81ED-4DB2-BD59-A6C34878D82A}">
                    <a16:rowId xmlns:a16="http://schemas.microsoft.com/office/drawing/2014/main" val="2331038167"/>
                  </a:ext>
                </a:extLst>
              </a:tr>
            </a:tbl>
          </a:graphicData>
        </a:graphic>
      </p:graphicFrame>
      <p:sp>
        <p:nvSpPr>
          <p:cNvPr id="28" name="スライド番号プレースホルダー 2">
            <a:extLst>
              <a:ext uri="{FF2B5EF4-FFF2-40B4-BE49-F238E27FC236}">
                <a16:creationId xmlns:a16="http://schemas.microsoft.com/office/drawing/2014/main" id="{FA0B2073-2A6B-44BB-B374-70540C1C42BB}"/>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470581165"/>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sz="2100" dirty="0">
                <a:latin typeface="メイリオ" panose="020B0604030504040204" pitchFamily="50" charset="-128"/>
                <a:ea typeface="メイリオ" panose="020B0604030504040204" pitchFamily="50" charset="-128"/>
              </a:rPr>
              <a:t>救命救急入院料１及び３における重症度、医療・看護必要度の評価票の見直し</a:t>
            </a:r>
            <a:endParaRPr kumimoji="1" lang="ja-JP" altLang="en-US" sz="2100"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971059"/>
            <a:ext cx="9529762" cy="421977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度急性期入院医療を必要とする患者の状態に応じた適切な評価を行う観点から、救命救急入院料１及び３における、重症度、医療・看護必要度の測定に用いる評価票について、特定集中治療室の評価票からハイケアユニット用の評価票に変更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763865"/>
            <a:ext cx="6741985"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重症度、医療・看護必要度の測定に用いる評価票の変更</a:t>
            </a: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8" name="正方形/長方形 87"/>
          <p:cNvSpPr/>
          <p:nvPr/>
        </p:nvSpPr>
        <p:spPr>
          <a:xfrm>
            <a:off x="5233819" y="2132856"/>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4" name="正方形/長方形 23"/>
          <p:cNvSpPr/>
          <p:nvPr/>
        </p:nvSpPr>
        <p:spPr>
          <a:xfrm>
            <a:off x="4360292" y="4640689"/>
            <a:ext cx="5504873" cy="38238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経過措置</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令和４年３月</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日時点で救命救急入院料１及び</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の届出を行っている病棟にあっては、</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令和４年９月</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日までの間に限り、令和４年度改定前の評価票を用いて評価をしても差し支えない。</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9" name="正方形/長方形 38"/>
          <p:cNvSpPr/>
          <p:nvPr/>
        </p:nvSpPr>
        <p:spPr>
          <a:xfrm>
            <a:off x="393651" y="2136386"/>
            <a:ext cx="4319710"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graphicFrame>
        <p:nvGraphicFramePr>
          <p:cNvPr id="40" name="表 39"/>
          <p:cNvGraphicFramePr>
            <a:graphicFrameLocks noGrp="1"/>
          </p:cNvGraphicFramePr>
          <p:nvPr/>
        </p:nvGraphicFramePr>
        <p:xfrm>
          <a:off x="746719" y="2491537"/>
          <a:ext cx="3613573" cy="1755288"/>
        </p:xfrm>
        <a:graphic>
          <a:graphicData uri="http://schemas.openxmlformats.org/drawingml/2006/table">
            <a:tbl>
              <a:tblPr/>
              <a:tblGrid>
                <a:gridCol w="767606">
                  <a:extLst>
                    <a:ext uri="{9D8B030D-6E8A-4147-A177-3AD203B41FA5}">
                      <a16:colId xmlns:a16="http://schemas.microsoft.com/office/drawing/2014/main" val="20000"/>
                    </a:ext>
                  </a:extLst>
                </a:gridCol>
                <a:gridCol w="2083967">
                  <a:extLst>
                    <a:ext uri="{9D8B030D-6E8A-4147-A177-3AD203B41FA5}">
                      <a16:colId xmlns:a16="http://schemas.microsoft.com/office/drawing/2014/main" val="20002"/>
                    </a:ext>
                  </a:extLst>
                </a:gridCol>
                <a:gridCol w="762000">
                  <a:extLst>
                    <a:ext uri="{9D8B030D-6E8A-4147-A177-3AD203B41FA5}">
                      <a16:colId xmlns:a16="http://schemas.microsoft.com/office/drawing/2014/main" val="3004427683"/>
                    </a:ext>
                  </a:extLst>
                </a:gridCol>
              </a:tblGrid>
              <a:tr h="257080">
                <a:tc>
                  <a:txBody>
                    <a:bodyPr/>
                    <a:lstStyle/>
                    <a:p>
                      <a:pPr algn="ctr"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入院料</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必要度の測定に用いる評価票</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必要度</a:t>
                      </a:r>
                      <a:r>
                        <a:rPr lang="en-US" altLang="ja-JP" sz="1200" b="0" i="0" u="none" strike="noStrike" dirty="0">
                          <a:solidFill>
                            <a:srgbClr val="000000"/>
                          </a:solidFill>
                          <a:effectLst/>
                          <a:latin typeface="メイリオ" panose="020B0604030504040204" pitchFamily="50" charset="-128"/>
                          <a:ea typeface="メイリオ" panose="020B0604030504040204" pitchFamily="50" charset="-128"/>
                        </a:rPr>
                        <a:t>Ⅰ</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257080">
                <a:tc>
                  <a:txBody>
                    <a:bodyPr/>
                    <a:lstStyle/>
                    <a:p>
                      <a:pPr algn="ctr"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救命救急入院料１</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特定集中治療室用</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57080">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救命救急入院料２</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特定集中治療室用</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200" b="0" i="0" u="none" strike="noStrike" dirty="0">
                          <a:solidFill>
                            <a:srgbClr val="000000"/>
                          </a:solidFill>
                          <a:effectLst/>
                          <a:latin typeface="メイリオ" panose="020B0604030504040204" pitchFamily="50" charset="-128"/>
                          <a:ea typeface="メイリオ" panose="020B0604030504040204" pitchFamily="50" charset="-128"/>
                        </a:rPr>
                        <a:t>8</a:t>
                      </a: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割</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57080">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救命救急入院料３</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特定集中治療室用</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57080">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救命救急入院料４</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特定集中治療室用</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８割</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81193871"/>
                  </a:ext>
                </a:extLst>
              </a:tr>
            </a:tbl>
          </a:graphicData>
        </a:graphic>
      </p:graphicFrame>
      <p:sp>
        <p:nvSpPr>
          <p:cNvPr id="43" name="右矢印 42"/>
          <p:cNvSpPr/>
          <p:nvPr/>
        </p:nvSpPr>
        <p:spPr>
          <a:xfrm>
            <a:off x="4579640" y="2945174"/>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9" name="表 28"/>
          <p:cNvGraphicFramePr>
            <a:graphicFrameLocks noGrp="1"/>
          </p:cNvGraphicFramePr>
          <p:nvPr/>
        </p:nvGraphicFramePr>
        <p:xfrm>
          <a:off x="5241902" y="2478823"/>
          <a:ext cx="4320000" cy="1755288"/>
        </p:xfrm>
        <a:graphic>
          <a:graphicData uri="http://schemas.openxmlformats.org/drawingml/2006/table">
            <a:tbl>
              <a:tblPr/>
              <a:tblGrid>
                <a:gridCol w="767658">
                  <a:extLst>
                    <a:ext uri="{9D8B030D-6E8A-4147-A177-3AD203B41FA5}">
                      <a16:colId xmlns:a16="http://schemas.microsoft.com/office/drawing/2014/main" val="20000"/>
                    </a:ext>
                  </a:extLst>
                </a:gridCol>
                <a:gridCol w="2094534">
                  <a:extLst>
                    <a:ext uri="{9D8B030D-6E8A-4147-A177-3AD203B41FA5}">
                      <a16:colId xmlns:a16="http://schemas.microsoft.com/office/drawing/2014/main" val="20002"/>
                    </a:ext>
                  </a:extLst>
                </a:gridCol>
                <a:gridCol w="770965">
                  <a:extLst>
                    <a:ext uri="{9D8B030D-6E8A-4147-A177-3AD203B41FA5}">
                      <a16:colId xmlns:a16="http://schemas.microsoft.com/office/drawing/2014/main" val="1948804242"/>
                    </a:ext>
                  </a:extLst>
                </a:gridCol>
                <a:gridCol w="686843">
                  <a:extLst>
                    <a:ext uri="{9D8B030D-6E8A-4147-A177-3AD203B41FA5}">
                      <a16:colId xmlns:a16="http://schemas.microsoft.com/office/drawing/2014/main" val="2675182374"/>
                    </a:ext>
                  </a:extLst>
                </a:gridCol>
              </a:tblGrid>
              <a:tr h="257080">
                <a:tc>
                  <a:txBody>
                    <a:bodyPr/>
                    <a:lstStyle/>
                    <a:p>
                      <a:pPr algn="ctr"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入院料</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必要度の測定に用いる評価票</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必要度</a:t>
                      </a:r>
                      <a:r>
                        <a:rPr lang="en-US" altLang="ja-JP" sz="1200" b="0" i="0" u="none" strike="noStrike" dirty="0">
                          <a:solidFill>
                            <a:srgbClr val="000000"/>
                          </a:solidFill>
                          <a:effectLst/>
                          <a:latin typeface="メイリオ" panose="020B0604030504040204" pitchFamily="50" charset="-128"/>
                          <a:ea typeface="メイリオ" panose="020B0604030504040204" pitchFamily="50" charset="-128"/>
                        </a:rPr>
                        <a:t>Ⅰ</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ja-JP" altLang="en-US" sz="1200" b="1" i="0" u="sng" strike="noStrike" dirty="0">
                          <a:solidFill>
                            <a:srgbClr val="0070C0"/>
                          </a:solidFill>
                          <a:effectLst/>
                          <a:latin typeface="メイリオ" panose="020B0604030504040204" pitchFamily="50" charset="-128"/>
                          <a:ea typeface="メイリオ" panose="020B0604030504040204" pitchFamily="50" charset="-128"/>
                        </a:rPr>
                        <a:t>必要度</a:t>
                      </a:r>
                      <a:r>
                        <a:rPr lang="en-US" altLang="ja-JP" sz="1200" b="1" i="0" u="sng" strike="noStrike" dirty="0">
                          <a:solidFill>
                            <a:srgbClr val="0070C0"/>
                          </a:solidFill>
                          <a:effectLst/>
                          <a:latin typeface="メイリオ" panose="020B0604030504040204" pitchFamily="50" charset="-128"/>
                          <a:ea typeface="メイリオ" panose="020B0604030504040204" pitchFamily="50" charset="-128"/>
                        </a:rPr>
                        <a:t>Ⅱ</a:t>
                      </a:r>
                      <a:endParaRPr lang="ja-JP" altLang="en-US" sz="1200" b="1" i="0" u="sng" strike="noStrike" dirty="0">
                        <a:solidFill>
                          <a:srgbClr val="0070C0"/>
                        </a:solidFill>
                        <a:effectLst/>
                        <a:latin typeface="メイリオ" panose="020B0604030504040204" pitchFamily="50" charset="-128"/>
                        <a:ea typeface="メイリオ" panose="020B0604030504040204" pitchFamily="50" charset="-128"/>
                      </a:endParaRP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257080">
                <a:tc>
                  <a:txBody>
                    <a:bodyPr/>
                    <a:lstStyle/>
                    <a:p>
                      <a:pPr algn="ctr"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救命救急入院料１</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1" i="0" u="sng" strike="noStrike" dirty="0">
                          <a:solidFill>
                            <a:srgbClr val="0070C0"/>
                          </a:solidFill>
                          <a:effectLst/>
                          <a:latin typeface="メイリオ" panose="020B0604030504040204" pitchFamily="50" charset="-128"/>
                          <a:ea typeface="メイリオ" panose="020B0604030504040204" pitchFamily="50" charset="-128"/>
                        </a:rPr>
                        <a:t>ハイケアユニット用</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1" i="0" u="none" strike="noStrike" dirty="0">
                          <a:solidFill>
                            <a:srgbClr val="0070C0"/>
                          </a:solidFill>
                          <a:effectLst/>
                          <a:latin typeface="メイリオ" panose="020B0604030504040204" pitchFamily="50" charset="-128"/>
                          <a:ea typeface="メイリオ" panose="020B0604030504040204" pitchFamily="50" charset="-128"/>
                        </a:rPr>
                        <a:t>－</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57080">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救命救急入院料２</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特定集中治療室用</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200" b="0" i="0" u="none" strike="noStrike" dirty="0">
                          <a:solidFill>
                            <a:srgbClr val="000000"/>
                          </a:solidFill>
                          <a:effectLst/>
                          <a:latin typeface="メイリオ" panose="020B0604030504040204" pitchFamily="50" charset="-128"/>
                          <a:ea typeface="メイリオ" panose="020B0604030504040204" pitchFamily="50" charset="-128"/>
                        </a:rPr>
                        <a:t>8</a:t>
                      </a: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割</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1" i="0" u="sng" strike="noStrike" dirty="0">
                          <a:solidFill>
                            <a:srgbClr val="0070C0"/>
                          </a:solidFill>
                          <a:effectLst/>
                          <a:latin typeface="メイリオ" panose="020B0604030504040204" pitchFamily="50" charset="-128"/>
                          <a:ea typeface="メイリオ" panose="020B0604030504040204" pitchFamily="50" charset="-128"/>
                        </a:rPr>
                        <a:t>７割</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57080">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救命救急入院料３</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1" i="0" u="sng" strike="noStrike" dirty="0">
                          <a:solidFill>
                            <a:srgbClr val="0070C0"/>
                          </a:solidFill>
                          <a:effectLst/>
                          <a:latin typeface="メイリオ" panose="020B0604030504040204" pitchFamily="50" charset="-128"/>
                          <a:ea typeface="メイリオ" panose="020B0604030504040204" pitchFamily="50" charset="-128"/>
                        </a:rPr>
                        <a:t>ハイケアユニット用</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1" i="0" u="none" strike="noStrike" dirty="0">
                          <a:solidFill>
                            <a:srgbClr val="0070C0"/>
                          </a:solidFill>
                          <a:effectLst/>
                          <a:latin typeface="メイリオ" panose="020B0604030504040204" pitchFamily="50" charset="-128"/>
                          <a:ea typeface="メイリオ" panose="020B0604030504040204" pitchFamily="50" charset="-128"/>
                        </a:rPr>
                        <a:t>－</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57080">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救命救急入院料４</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特定集中治療室用</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８割</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200" b="1" i="0" u="sng" strike="noStrike" dirty="0">
                          <a:solidFill>
                            <a:srgbClr val="0070C0"/>
                          </a:solidFill>
                          <a:effectLst/>
                          <a:latin typeface="メイリオ" panose="020B0604030504040204" pitchFamily="50" charset="-128"/>
                          <a:ea typeface="メイリオ" panose="020B0604030504040204" pitchFamily="50" charset="-128"/>
                        </a:rPr>
                        <a:t>7</a:t>
                      </a:r>
                      <a:r>
                        <a:rPr lang="ja-JP" altLang="en-US" sz="1200" b="1" i="0" u="sng" strike="noStrike" dirty="0">
                          <a:solidFill>
                            <a:srgbClr val="0070C0"/>
                          </a:solidFill>
                          <a:effectLst/>
                          <a:latin typeface="メイリオ" panose="020B0604030504040204" pitchFamily="50" charset="-128"/>
                          <a:ea typeface="メイリオ" panose="020B0604030504040204" pitchFamily="50" charset="-128"/>
                        </a:rPr>
                        <a:t>割</a:t>
                      </a:r>
                    </a:p>
                  </a:txBody>
                  <a:tcPr marL="9525" marR="9525"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81193871"/>
                  </a:ext>
                </a:extLst>
              </a:tr>
            </a:tbl>
          </a:graphicData>
        </a:graphic>
      </p:graphicFrame>
      <p:sp>
        <p:nvSpPr>
          <p:cNvPr id="12" name="スライド番号プレースホルダー 2">
            <a:extLst>
              <a:ext uri="{FF2B5EF4-FFF2-40B4-BE49-F238E27FC236}">
                <a16:creationId xmlns:a16="http://schemas.microsoft.com/office/drawing/2014/main" id="{F598BF60-1318-429D-BC95-9585F1057E0E}"/>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43567916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救急搬送診療料の見直し</a:t>
            </a: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（再掲）</a:t>
            </a:r>
            <a:endParaRPr kumimoji="1" lang="ja-JP" altLang="en-US" dirty="0">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4" name="グループ化 3"/>
          <p:cNvGrpSpPr/>
          <p:nvPr/>
        </p:nvGrpSpPr>
        <p:grpSpPr>
          <a:xfrm>
            <a:off x="188115" y="3461208"/>
            <a:ext cx="9529762" cy="3347668"/>
            <a:chOff x="149606" y="967215"/>
            <a:chExt cx="9529762" cy="3347668"/>
          </a:xfrm>
        </p:grpSpPr>
        <p:sp>
          <p:nvSpPr>
            <p:cNvPr id="6" name="正方形/長方形 5"/>
            <p:cNvSpPr/>
            <p:nvPr/>
          </p:nvSpPr>
          <p:spPr>
            <a:xfrm>
              <a:off x="149606" y="1114684"/>
              <a:ext cx="9529762" cy="320019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ECMO</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等を装着した重症患者に対する搬送中の専門性の高い診療の必要性を踏まえ、</a:t>
              </a: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関係学会の指針等に基づき、重症患者搬送チームが搬送を行った場合について新たな評価を行う</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救急搬送診療料　　　</a:t>
              </a:r>
              <a:r>
                <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1,300</a:t>
              </a: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（新）重症患者搬送加算</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1,800</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救急搬送中に人工心肺補助装置、補助循環装置又は人工呼吸器を装着し医師による</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集中治療を要する状態の患者</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関係学会の指針等に基づき、重症患者搬送チームが搬送を行った場合に加算する。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施設基準の概要</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（１）当該保険医療機関内に、以下から構成される重症患者搬送チームが設置されていること。</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ア　集中治療の経験を５年以上有する医師　　イ　看護師　　　ウ　臨床工学技士</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（２）（１）のアの医師は、重症の小児患者を搬送する場合、小児の特定集中治療の経験を５年以上有することが望ましい。</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（３）（１）のイの看護師は、集中治療を必要とする患者の看護に従事した経験を５年以上有し、適切な研修を修了した看護師であることが望ましい。</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（４）（１）のウの臨床工学技士は、救命救急入院料等を届け出た病棟を有する保険医療機関で５年以上の経験を有することが望ましい。</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（５）関係学会により認定された施設であること。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（６）日本集中治療医学会が定める指針等に基づき、</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重症患者搬送が適切に実施</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（７）重症患者搬送チームにより、重症患者搬送に関する</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研修を定期的に実施</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56296" y="967215"/>
              <a:ext cx="3479335" cy="295961"/>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重症患者搬送に係る診療への評価の新設</a:t>
              </a:r>
            </a:p>
          </p:txBody>
        </p:sp>
      </p:grpSp>
      <p:grpSp>
        <p:nvGrpSpPr>
          <p:cNvPr id="3" name="グループ化 2"/>
          <p:cNvGrpSpPr/>
          <p:nvPr/>
        </p:nvGrpSpPr>
        <p:grpSpPr>
          <a:xfrm>
            <a:off x="188116" y="753221"/>
            <a:ext cx="9529761" cy="2650520"/>
            <a:chOff x="188118" y="3502692"/>
            <a:chExt cx="9529761" cy="2232767"/>
          </a:xfrm>
        </p:grpSpPr>
        <p:sp>
          <p:nvSpPr>
            <p:cNvPr id="8" name="正方形/長方形 7"/>
            <p:cNvSpPr/>
            <p:nvPr/>
          </p:nvSpPr>
          <p:spPr>
            <a:xfrm>
              <a:off x="188118" y="3628370"/>
              <a:ext cx="9529761" cy="210708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入院患者を転院搬送する際に、救急搬送診療料が算定可能な場合を明確化する。</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救急搬送診療料</a:t>
              </a:r>
              <a:r>
                <a:rPr kumimoji="1" lang="en-US" altLang="ja-JP"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1,300</a:t>
              </a:r>
              <a:r>
                <a:rPr kumimoji="1" lang="ja-JP" altLang="en-US"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 name="正方形/長方形 15"/>
            <p:cNvSpPr/>
            <p:nvPr/>
          </p:nvSpPr>
          <p:spPr>
            <a:xfrm>
              <a:off x="294807" y="3502692"/>
              <a:ext cx="1758112" cy="232764"/>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算定要件の見直し</a:t>
              </a:r>
            </a:p>
          </p:txBody>
        </p:sp>
        <p:sp>
          <p:nvSpPr>
            <p:cNvPr id="88" name="正方形/長方形 87"/>
            <p:cNvSpPr/>
            <p:nvPr/>
          </p:nvSpPr>
          <p:spPr>
            <a:xfrm>
              <a:off x="4156596" y="4084251"/>
              <a:ext cx="5437901" cy="191552"/>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90" name="右矢印 89"/>
            <p:cNvSpPr/>
            <p:nvPr/>
          </p:nvSpPr>
          <p:spPr>
            <a:xfrm>
              <a:off x="3601561" y="4409904"/>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228091" y="4411062"/>
              <a:ext cx="3261346" cy="236897"/>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223735" y="4668493"/>
              <a:ext cx="3265702" cy="520566"/>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・当該保険医療機関の入院患者を他の保険医療機関に搬送した場合、救急搬送診療料は算定できない。</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 name="正方形/長方形 16"/>
            <p:cNvSpPr/>
            <p:nvPr/>
          </p:nvSpPr>
          <p:spPr>
            <a:xfrm>
              <a:off x="4156597" y="4281734"/>
              <a:ext cx="5437901" cy="1396131"/>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救急搬送診療料は、</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救急用の自動車等に同乗して診療を行った医師の所属する保険医療機関において算定する</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入院患者を他の保険医療機関に搬送した場合、救急搬送診療料は算定できない。ただし、</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以下のいずれか</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に該当する場合においては、</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入院患者</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についても救急搬送診療料を算定することができる。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搬送元保険医療機関以外の保険医療機関の医師</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が、救急用の自動車等に同乗して診療を行った場合</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救急搬送中に人工心肺補助装置、補助循環装置又は人工呼吸器を装着し医師による集中治療を要する状態の患者</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関係学会の指針等に基づき</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、患者の搬送を行う場合</a:t>
              </a:r>
            </a:p>
          </p:txBody>
        </p:sp>
      </p:grpSp>
      <p:sp>
        <p:nvSpPr>
          <p:cNvPr id="18" name="スライド番号プレースホルダー 2">
            <a:extLst>
              <a:ext uri="{FF2B5EF4-FFF2-40B4-BE49-F238E27FC236}">
                <a16:creationId xmlns:a16="http://schemas.microsoft.com/office/drawing/2014/main" id="{CE3265CA-5F57-4314-A98E-BB1F82883B93}"/>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19" name="Picture 2" descr="横向きの救急車のイラスト">
            <a:hlinkClick r:id="rId2"/>
            <a:extLst>
              <a:ext uri="{FF2B5EF4-FFF2-40B4-BE49-F238E27FC236}">
                <a16:creationId xmlns:a16="http://schemas.microsoft.com/office/drawing/2014/main" id="{88490963-B5DD-4A8D-92EB-A08F877DFA1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73280" y="869819"/>
            <a:ext cx="881630" cy="617141"/>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救急車で搬送される人のイラスト">
            <a:extLst>
              <a:ext uri="{FF2B5EF4-FFF2-40B4-BE49-F238E27FC236}">
                <a16:creationId xmlns:a16="http://schemas.microsoft.com/office/drawing/2014/main" id="{CB7227F7-C960-4A1F-90BB-FE8E009333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700988" y="4241848"/>
            <a:ext cx="1011042" cy="10110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0016118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78841"/>
            <a:ext cx="6328833" cy="504825"/>
          </a:xfrm>
        </p:spPr>
        <p:txBody>
          <a:bodyPr>
            <a:normAutofit/>
          </a:bodyPr>
          <a:lstStyle/>
          <a:p>
            <a:pPr algn="l" eaLnBrk="1" hangingPunct="1">
              <a:defRPr/>
            </a:pPr>
            <a:r>
              <a:rPr lang="ja-JP" altLang="en-US" sz="2000" dirty="0">
                <a:ea typeface="HG創英角ｺﾞｼｯｸUB" pitchFamily="49" charset="-128"/>
              </a:rPr>
              <a:t>令和４年度診療報酬改定の基本方針</a:t>
            </a:r>
            <a:endParaRPr lang="ja-JP" altLang="en-US" sz="2000" dirty="0">
              <a:latin typeface="+mj-ea"/>
            </a:endParaRPr>
          </a:p>
        </p:txBody>
      </p:sp>
      <p:sp>
        <p:nvSpPr>
          <p:cNvPr id="178179" name="Rectangle 4"/>
          <p:cNvSpPr>
            <a:spLocks noChangeArrowheads="1"/>
          </p:cNvSpPr>
          <p:nvPr/>
        </p:nvSpPr>
        <p:spPr bwMode="auto">
          <a:xfrm>
            <a:off x="345523" y="431051"/>
            <a:ext cx="4175429" cy="354008"/>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２．改定の基本的視点と具体的方向性⑥</a:t>
            </a:r>
            <a:endParaRPr kumimoji="1" lang="en-US" altLang="ja-JP"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836712"/>
            <a:ext cx="9360827" cy="5909310"/>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1"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（３）患者・国民にとって身近であって、</a:t>
            </a:r>
            <a:r>
              <a:rPr kumimoji="0" lang="ja-JP" altLang="en-US" sz="1400" b="1" i="0" u="sng" strike="noStrike" kern="0" cap="none" spc="-5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安心・安全で質の高い医療の実現</a:t>
            </a:r>
            <a:endParaRPr kumimoji="0" lang="en-US" altLang="ja-JP" sz="14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基本的視点</a:t>
            </a: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患者の安心・安全を確保しつつ、医療技術の進展や疾病構造の変化等を踏まえ、第三者による評価やアウトカ</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ム評価など客観的な評価を進めながら、デジタル化への対応、イノベーションの推進、不妊治療の保険適用など</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をはじめとした新たなニーズ等に対応できる医療の実現に資する取組の評価を進める。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また、患者自身が納得して医療を受けられるよう、患者にとって身近で分かりやすい医療を実現していくこと</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が重要である。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具体的方向性の例</a:t>
            </a: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4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患者にとって安心・安全に医療を受けられるための体制の評価や医薬品の安定供給の確保等</a:t>
            </a:r>
            <a:endParaRPr kumimoji="0" lang="en-US" altLang="ja-JP" sz="1400" b="0" i="0" u="none" strike="noStrike" kern="0" cap="none" spc="-4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患者が安心して医療を受けられ、それぞれの実情に応じて住み慣れた地域で継続して生活できるよう、医療</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機関間の連携の強化に資する取組、治療と仕事の両立に資する取組等を推進。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患者の安心・安全を確保するため、臨床上必要性が高い医薬品の安定供給の確保を推進。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革新的な医薬品、医療機器、検査等におけるイノベーションを含む先進的な医療技術の適切な評価。</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生活習慣病の増加等に対応する効率的・効果的な重症化予防、口腔疾患の重症化予防や口腔機能の維持・向</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上のための取組を推進。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医療における</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ICT</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の利活用・デジタル化への対応</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初診を含めたオンライン診療について、患者ニーズを踏まえた適切な普及・促進を図る中で、安全性と信頼</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性の確保を前提に適切に評価。</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医療情報の標準化、</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ICT</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の活用等を通じて、医療連携の取組を進めるとともに、医療の質を向上させるため、</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データを収集・利活用したエビデンスに基づく評価を推進。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アウトカムにも着目した評価の推進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質の高いリハビリテーションの評価など、アウトカムにも着目した評価を推進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重点的な対応が求められる分野について、国民の安心・安全を確保する観点からの適切な評価</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a:t>
            </a:r>
            <a:r>
              <a:rPr kumimoji="0" lang="ja-JP" altLang="en-US"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子どもを持ちたいという方々が安心して有効で安全な不妊治療を受けられるような適切な評価</a:t>
            </a:r>
            <a:endParaRPr kumimoji="0" lang="en-US" altLang="ja-JP"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質の高いがん医療の評価</a:t>
            </a:r>
            <a:r>
              <a:rPr kumimoji="0" lang="en-US" altLang="ja-JP"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認知症の者に対する適切な医療の評価</a:t>
            </a:r>
            <a:endParaRPr kumimoji="0" lang="en-US" altLang="ja-JP"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地域移行・地域生活支援の充実を含む質の高い精神医療の評価</a:t>
            </a:r>
            <a:endParaRPr kumimoji="0" lang="en-US" altLang="ja-JP"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難病患者に対する適切な医療の評価</a:t>
            </a:r>
            <a:r>
              <a:rPr kumimoji="0" lang="en-US" altLang="ja-JP"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小児医療、周産期医療、救急医療の充実　</a:t>
            </a:r>
            <a:endParaRPr kumimoji="0" lang="en-US" altLang="ja-JP"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8183" name="Rectangle 2"/>
          <p:cNvSpPr>
            <a:spLocks noChangeArrowheads="1"/>
          </p:cNvSpPr>
          <p:nvPr/>
        </p:nvSpPr>
        <p:spPr bwMode="auto">
          <a:xfrm>
            <a:off x="4376558" y="62651"/>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［令和３年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436285429"/>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人工呼吸の評価の見直し（再掲）</a:t>
            </a:r>
            <a:endParaRPr kumimoji="1" lang="ja-JP" altLang="en-US" dirty="0">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 name="正方形/長方形 5"/>
          <p:cNvSpPr/>
          <p:nvPr/>
        </p:nvSpPr>
        <p:spPr>
          <a:xfrm>
            <a:off x="188119" y="1018800"/>
            <a:ext cx="9529762" cy="565796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人工呼吸を実施する患者について、開始からの日数に応じた評価とするとともに、自発呼吸トライアル及び自発呼吸トライアルを実施した場合の評価を新設する。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1" name="正方形/長方形 10"/>
          <p:cNvSpPr/>
          <p:nvPr/>
        </p:nvSpPr>
        <p:spPr>
          <a:xfrm>
            <a:off x="4378036" y="1793296"/>
            <a:ext cx="5187458"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12" name="正方形/長方形 11"/>
          <p:cNvSpPr/>
          <p:nvPr/>
        </p:nvSpPr>
        <p:spPr>
          <a:xfrm>
            <a:off x="4378036" y="2152341"/>
            <a:ext cx="5183476" cy="1716166"/>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人工呼吸</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　５時間を超えた場合（１日につき）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イ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14</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日目まで</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950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ロ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15</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日目以降</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815</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30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（１）「３」について、</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他院において人工呼吸器による管理が行われていた患者</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については、</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人工呼吸の算定期間を通算</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（２）「３」について、</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自宅等において人工呼吸器が行われていた患者</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については、</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治療期間にかかわらず、「ロ」の所定点数を算定</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 name="右矢印 12"/>
          <p:cNvSpPr/>
          <p:nvPr/>
        </p:nvSpPr>
        <p:spPr>
          <a:xfrm>
            <a:off x="3833769" y="2210311"/>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319030" y="1789031"/>
            <a:ext cx="3413386"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18" name="正方形/長方形 17"/>
          <p:cNvSpPr/>
          <p:nvPr/>
        </p:nvSpPr>
        <p:spPr>
          <a:xfrm>
            <a:off x="311928" y="2152340"/>
            <a:ext cx="3420487" cy="1716167"/>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人工呼吸</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　５時間を超えた場合（１日につき）</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819</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（新設）</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 name="正方形/長方形 22"/>
          <p:cNvSpPr/>
          <p:nvPr/>
        </p:nvSpPr>
        <p:spPr>
          <a:xfrm>
            <a:off x="188119" y="3934289"/>
            <a:ext cx="4608325" cy="30969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　　覚醒試験加算</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100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点（１日につき）</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24" name="正方形/長方形 23"/>
          <p:cNvSpPr/>
          <p:nvPr/>
        </p:nvSpPr>
        <p:spPr>
          <a:xfrm>
            <a:off x="188119" y="4160858"/>
            <a:ext cx="3901743" cy="250903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［算定要件（抜粋）］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注３　</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気管内挿管が行われている患者</a:t>
            </a:r>
            <a:r>
              <a:rPr kumimoji="1" lang="ja-JP" altLang="en-US" sz="10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に対して、意識状態に係る評価を行った場合</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は、覚醒試験加算として、</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当該治療の開始日から起算して</a:t>
            </a:r>
            <a:r>
              <a:rPr kumimoji="1" lang="en-US" altLang="ja-JP"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a:t>
            </a:r>
            <a:r>
              <a:rPr kumimoji="1" lang="ja-JP" altLang="en-US" sz="10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を限度</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として、１日につき</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点を所定点数に加算する。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（１）「注３」の覚醒試験加算は、人工呼吸器を使用している患者の意識状態に係る評価として、</a:t>
            </a:r>
            <a:r>
              <a:rPr kumimoji="1" lang="ja-JP" altLang="en-US" sz="10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以下の全てを実施した場合</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に算定することができる。なお、</a:t>
            </a:r>
            <a:r>
              <a:rPr kumimoji="1" lang="ja-JP" altLang="en-US" sz="10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実施に当たっては、関係学会が定めるプロトコル等を参考とする</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p>
          <a:p>
            <a:pPr marL="406800" marR="0" lvl="0" indent="-1260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自発覚醒試験を</a:t>
            </a:r>
            <a:r>
              <a:rPr kumimoji="1" lang="ja-JP" altLang="en-US" sz="9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実施できる状態であることを確認</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a:t>
            </a:r>
          </a:p>
          <a:p>
            <a:pPr marL="3960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当該患者の</a:t>
            </a:r>
            <a:r>
              <a:rPr kumimoji="1" lang="ja-JP" altLang="en-US" sz="9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意識状態を評価</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a:t>
            </a:r>
            <a:r>
              <a:rPr kumimoji="1" lang="ja-JP" altLang="en-US" sz="9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自発的に覚醒が得られるか確認</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すること。その際、必要に応じて、鎮静薬を中止又は減量すること。なお、観察時間は、</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分から４時間程度を目安とする。</a:t>
            </a:r>
          </a:p>
          <a:p>
            <a:pPr marL="406800" marR="0" lvl="0" indent="-1260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意識状態の評価に当たっては、</a:t>
            </a:r>
            <a:r>
              <a:rPr kumimoji="1" lang="en-US" altLang="ja-JP"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Richmond Agitation-Sedation Scale(RASS)</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等の指標を用いる</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p>
          <a:p>
            <a:pPr marL="406800" marR="0" lvl="0" indent="-1260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エ　</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評価日時及び評価結果について、診療録に記載する</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endPar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5" name="正方形/長方形 24"/>
          <p:cNvSpPr/>
          <p:nvPr/>
        </p:nvSpPr>
        <p:spPr>
          <a:xfrm>
            <a:off x="4089862" y="4160858"/>
            <a:ext cx="5628019" cy="237663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［算定要件（抜粋）］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注４　注３の場合において、当該患者に対して</a:t>
            </a:r>
            <a:r>
              <a:rPr kumimoji="1" lang="ja-JP" altLang="en-US" sz="10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人工呼吸器からの離脱のために必要な評価を行った場合</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は、離脱試験加算として、１日につき</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点を更に所定点数に加算する。</a:t>
            </a: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（１）「注４」の離脱試験加算は、人工呼吸器の離脱のために必要な評価として、</a:t>
            </a:r>
            <a:r>
              <a:rPr kumimoji="1" lang="ja-JP" altLang="en-US" sz="10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以下の全てを実施した場合</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に算定することができる。なお、</a:t>
            </a:r>
            <a:r>
              <a:rPr kumimoji="1" lang="ja-JP" altLang="en-US" sz="10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実施に当たっては、関係学会が定めるプロトコル等を参考とする</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p>
          <a:p>
            <a:pPr marL="3960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自発覚醒試験の結果、</a:t>
            </a:r>
            <a:r>
              <a:rPr kumimoji="1" lang="ja-JP" altLang="en-US" sz="9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自発呼吸試験を実施できる意識状態であることを確認</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a:t>
            </a:r>
          </a:p>
          <a:p>
            <a:pPr marL="3960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以下のいずれにも該当</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a:t>
            </a:r>
          </a:p>
          <a:p>
            <a:pPr marL="3960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ｲ</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原疾患が改善している又は改善傾向にあること。</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ﾛ</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酸素化が十分であること。　等</a:t>
            </a:r>
          </a:p>
          <a:p>
            <a:pPr marL="3960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人工呼吸器の設定を</a:t>
            </a:r>
            <a:r>
              <a:rPr kumimoji="1" lang="ja-JP" altLang="en-US" sz="9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以下のいずれかに変更し、</a:t>
            </a:r>
            <a:r>
              <a:rPr kumimoji="1" lang="en-US" altLang="ja-JP" sz="9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9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分間経過した後、患者の状態を評価</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a:t>
            </a:r>
          </a:p>
          <a:p>
            <a:pPr marL="3960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ｲ</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吸入酸素濃度（ＦＩＯ２）</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以下、</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CPAP</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PEEP</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≦5cmH2O</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かつ</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PS≦5cmH2O</a:t>
            </a:r>
          </a:p>
          <a:p>
            <a:pPr marL="3960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ﾛ</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ＦＩＯ２</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以下相当かつＴピース</a:t>
            </a:r>
          </a:p>
          <a:p>
            <a:pPr marL="3960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エ　</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ウの</a:t>
            </a:r>
            <a:r>
              <a:rPr kumimoji="1" lang="ja-JP" altLang="en-US" sz="9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評価に当たっては、以下の全てを評価</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a:t>
            </a:r>
          </a:p>
          <a:p>
            <a:pPr marL="3960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ｲ</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酸素化の悪化の有無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ﾛ</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血行動態の悪化の有無　等</a:t>
            </a:r>
          </a:p>
          <a:p>
            <a:pPr marL="3960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オ　</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ウの評価の結果、異常が認められた場合には、その原因について検討し、対策を講じる</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p>
          <a:p>
            <a:pPr marL="3960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カ　</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評価日時及び評価結果について、診療録に記載する</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6" name="正方形/長方形 25"/>
          <p:cNvSpPr/>
          <p:nvPr/>
        </p:nvSpPr>
        <p:spPr>
          <a:xfrm>
            <a:off x="4089862" y="3938554"/>
            <a:ext cx="5628019" cy="30969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　　離脱試験加算</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60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点（１日につき）</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8800" y="779232"/>
            <a:ext cx="3085712"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人工呼吸の評価の見直し</a:t>
            </a:r>
          </a:p>
        </p:txBody>
      </p:sp>
      <p:sp>
        <p:nvSpPr>
          <p:cNvPr id="16" name="スライド番号プレースホルダー 2">
            <a:extLst>
              <a:ext uri="{FF2B5EF4-FFF2-40B4-BE49-F238E27FC236}">
                <a16:creationId xmlns:a16="http://schemas.microsoft.com/office/drawing/2014/main" id="{A350294A-47EF-4AE0-A238-A5518AB27A04}"/>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483418871"/>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図 12"/>
          <p:cNvPicPr>
            <a:picLocks noChangeAspect="1"/>
          </p:cNvPicPr>
          <p:nvPr/>
        </p:nvPicPr>
        <p:blipFill>
          <a:blip r:embed="rId3"/>
          <a:stretch>
            <a:fillRect/>
          </a:stretch>
        </p:blipFill>
        <p:spPr>
          <a:xfrm>
            <a:off x="4760072" y="1390502"/>
            <a:ext cx="1395310" cy="864489"/>
          </a:xfrm>
          <a:prstGeom prst="rect">
            <a:avLst/>
          </a:prstGeom>
        </p:spPr>
      </p:pic>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（１）急性期入院医療・高度急性期入院医療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 name="正方形/長方形 5"/>
          <p:cNvSpPr/>
          <p:nvPr/>
        </p:nvSpPr>
        <p:spPr>
          <a:xfrm>
            <a:off x="188119" y="1018800"/>
            <a:ext cx="9529762" cy="1836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ts val="1700"/>
              </a:lnSpc>
              <a:spcBef>
                <a:spcPts val="0"/>
              </a:spcBef>
              <a:spcAft>
                <a:spcPts val="600"/>
              </a:spcAft>
              <a:buClrTx/>
              <a:buSzTx/>
              <a:buFont typeface="Wingdings" panose="05000000000000000000" pitchFamily="2" charset="2"/>
              <a:buChar char="Ø"/>
              <a:tabLst/>
              <a:defRPr/>
            </a:pP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ECMO</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を用いた重症患者の治療管理について、処置に係る評価を新設し、取扱いを明確化する。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体外式膜型人工肺（１日につき）</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　初日</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30,150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　２日目以降</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3,000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ts val="1700"/>
              </a:lnSpc>
              <a:spcBef>
                <a:spcPts val="0"/>
              </a:spcBef>
              <a:spcAft>
                <a:spcPts val="600"/>
              </a:spcAft>
              <a:buClrTx/>
              <a:buSzTx/>
              <a:buFont typeface="Wingdings" panose="05000000000000000000" pitchFamily="2" charset="2"/>
              <a:buChar char="Ø"/>
              <a:tabLst/>
              <a:defRPr/>
            </a:pP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ECMO</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を用いた重症患者の治療管理について、治療管理に係る評価を新設する。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体外式膜型人工肺管理料（１日につき）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　７日目まで</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4,500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　８日目以降</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14</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日目まで</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4,000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３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15</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日目以降</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3,000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p:txBody>
      </p:sp>
      <p:sp>
        <p:nvSpPr>
          <p:cNvPr id="14" name="正方形/長方形 13"/>
          <p:cNvSpPr/>
          <p:nvPr/>
        </p:nvSpPr>
        <p:spPr>
          <a:xfrm>
            <a:off x="188118" y="2023897"/>
            <a:ext cx="9529763" cy="628003"/>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02400" marR="0" lvl="0" indent="-302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急性呼吸不全又は慢性呼吸不全の急性増悪</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であって、</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人工呼吸器で対応できない患者</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に対して、</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体外式膜型人工肺を使用した場合</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に算定する。</a:t>
            </a:r>
          </a:p>
          <a:p>
            <a:pPr marL="302400" marR="0" lvl="0" indent="-302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（２）実施のために血管を露出し、カニューレ、カテーテル等を挿入した場合の手技料は、所定点数に含まれ、別に算定できない。</a:t>
            </a: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02400" marR="0" lvl="0" indent="-30240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02400" marR="0" lvl="0" indent="-302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あわせて、人工心肺に係る算定要件を整理。</a:t>
            </a:r>
          </a:p>
        </p:txBody>
      </p:sp>
      <p:sp>
        <p:nvSpPr>
          <p:cNvPr id="22" name="正方形/長方形 21"/>
          <p:cNvSpPr/>
          <p:nvPr/>
        </p:nvSpPr>
        <p:spPr>
          <a:xfrm>
            <a:off x="188117" y="4449075"/>
            <a:ext cx="4660107" cy="1360559"/>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02400" marR="0" lvl="0" indent="-302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急性呼吸不全又は慢性呼吸不全の急性増悪</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であって、</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人工呼吸器で対応できない患者</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に対して、</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体外式膜型人工肺を用いて呼吸管理を行った場合</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に算定する。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02400" marR="0" lvl="0" indent="-302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（２）治療開始時においては、</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導入時加算</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として、</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初回に限り</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5,000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を所定点数に加算する。</a:t>
            </a:r>
          </a:p>
          <a:p>
            <a:pPr marL="302400" marR="0" lvl="0" indent="-302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（３）体外式膜型人工肺管理料は、</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区分番号Ｋ６０１－２に掲げる体外式膜型人工肺を算定する場合に限り</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算定する。</a:t>
            </a:r>
          </a:p>
        </p:txBody>
      </p:sp>
      <p:sp>
        <p:nvSpPr>
          <p:cNvPr id="27" name="正方形/長方形 26"/>
          <p:cNvSpPr/>
          <p:nvPr/>
        </p:nvSpPr>
        <p:spPr>
          <a:xfrm>
            <a:off x="4848224" y="4483800"/>
            <a:ext cx="4869657" cy="1284359"/>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02400" marR="0" lvl="0" indent="-302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次のいずれか</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に係る届出を行っている保険医療機関であること。</a:t>
            </a:r>
          </a:p>
          <a:p>
            <a:pPr marL="421200" marR="0" lvl="0" indent="-140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区分番号Ａ３００に掲げる</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救命救急入院料</a:t>
            </a:r>
          </a:p>
          <a:p>
            <a:pPr marL="421200" marR="0" lvl="0" indent="-140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区分番号Ａ３０１に掲げる</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特定集中治療室管理料</a:t>
            </a:r>
          </a:p>
          <a:p>
            <a:pPr marL="421200" marR="0" lvl="0" indent="-140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区分番号Ａ３０１－４に掲げる</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小児特定集中治療室管理料</a:t>
            </a:r>
          </a:p>
          <a:p>
            <a:pPr marL="302400" marR="0" lvl="0" indent="-302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（２）当該保険医療機関内に</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専任の臨床工学技士が常時一名以上配置</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されていること。</a:t>
            </a:r>
          </a:p>
        </p:txBody>
      </p:sp>
      <p:pic>
        <p:nvPicPr>
          <p:cNvPr id="18" name="図 1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748819" y="3630292"/>
            <a:ext cx="1919367" cy="1010866"/>
          </a:xfrm>
          <a:prstGeom prst="rect">
            <a:avLst/>
          </a:prstGeom>
        </p:spPr>
      </p:pic>
      <p:sp>
        <p:nvSpPr>
          <p:cNvPr id="17" name="正方形/長方形 16"/>
          <p:cNvSpPr/>
          <p:nvPr/>
        </p:nvSpPr>
        <p:spPr>
          <a:xfrm>
            <a:off x="298800" y="828000"/>
            <a:ext cx="3085712" cy="3240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ECMO</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の評価の見直し</a:t>
            </a:r>
          </a:p>
        </p:txBody>
      </p:sp>
      <p:sp>
        <p:nvSpPr>
          <p:cNvPr id="3" name="正方形/長方形 2"/>
          <p:cNvSpPr/>
          <p:nvPr/>
        </p:nvSpPr>
        <p:spPr>
          <a:xfrm>
            <a:off x="188117" y="3102007"/>
            <a:ext cx="9529764" cy="2772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Verdana"/>
              <a:ea typeface="メイリオ"/>
              <a:cs typeface="+mn-cs"/>
            </a:endParaRPr>
          </a:p>
        </p:txBody>
      </p:sp>
      <p:sp>
        <p:nvSpPr>
          <p:cNvPr id="23" name="正方形/長方形 22"/>
          <p:cNvSpPr/>
          <p:nvPr/>
        </p:nvSpPr>
        <p:spPr>
          <a:xfrm>
            <a:off x="298800" y="2876518"/>
            <a:ext cx="4478216" cy="3240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ECMO</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の治療管理に係る評価の新設</a:t>
            </a:r>
          </a:p>
        </p:txBody>
      </p:sp>
      <p:graphicFrame>
        <p:nvGraphicFramePr>
          <p:cNvPr id="28" name="表 27"/>
          <p:cNvGraphicFramePr>
            <a:graphicFrameLocks noGrp="1"/>
          </p:cNvGraphicFramePr>
          <p:nvPr/>
        </p:nvGraphicFramePr>
        <p:xfrm>
          <a:off x="319029" y="6516350"/>
          <a:ext cx="6208030" cy="269240"/>
        </p:xfrm>
        <a:graphic>
          <a:graphicData uri="http://schemas.openxmlformats.org/drawingml/2006/table">
            <a:tbl>
              <a:tblPr firstRow="1" bandRow="1">
                <a:tableStyleId>{2D5ABB26-0587-4C30-8999-92F81FD0307C}</a:tableStyleId>
              </a:tblPr>
              <a:tblGrid>
                <a:gridCol w="4500000">
                  <a:extLst>
                    <a:ext uri="{9D8B030D-6E8A-4147-A177-3AD203B41FA5}">
                      <a16:colId xmlns:a16="http://schemas.microsoft.com/office/drawing/2014/main" val="1736590387"/>
                    </a:ext>
                  </a:extLst>
                </a:gridCol>
                <a:gridCol w="1708030">
                  <a:extLst>
                    <a:ext uri="{9D8B030D-6E8A-4147-A177-3AD203B41FA5}">
                      <a16:colId xmlns:a16="http://schemas.microsoft.com/office/drawing/2014/main" val="1137278688"/>
                    </a:ext>
                  </a:extLst>
                </a:gridCol>
              </a:tblGrid>
              <a:tr h="252000">
                <a:tc>
                  <a:txBody>
                    <a:bodyPr/>
                    <a:lstStyle/>
                    <a:p>
                      <a:pPr>
                        <a:lnSpc>
                          <a:spcPts val="1400"/>
                        </a:lnSpc>
                      </a:pPr>
                      <a:r>
                        <a:rPr kumimoji="1" lang="zh-TW" altLang="en-US" sz="1200" dirty="0">
                          <a:latin typeface="+mn-ea"/>
                          <a:ea typeface="+mn-ea"/>
                        </a:rPr>
                        <a:t>経皮的動脈血酸素飽和度測定</a:t>
                      </a:r>
                      <a:r>
                        <a:rPr kumimoji="1" lang="ja-JP" altLang="en-US" sz="1200" dirty="0">
                          <a:latin typeface="+mn-ea"/>
                          <a:ea typeface="+mn-ea"/>
                        </a:rPr>
                        <a:t>（１日につき）</a:t>
                      </a:r>
                    </a:p>
                  </a:txBody>
                  <a:tcPr>
                    <a:lnL w="9525" cap="flat" cmpd="sng" algn="ctr">
                      <a:solidFill>
                        <a:schemeClr val="tx2"/>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EBF5FF"/>
                    </a:solidFill>
                  </a:tcPr>
                </a:tc>
                <a:tc>
                  <a:txBody>
                    <a:bodyPr/>
                    <a:lstStyle/>
                    <a:p>
                      <a:pPr algn="ctr">
                        <a:lnSpc>
                          <a:spcPts val="1400"/>
                        </a:lnSpc>
                      </a:pPr>
                      <a:r>
                        <a:rPr kumimoji="1" lang="en-US" altLang="ja-JP" sz="1200" dirty="0">
                          <a:latin typeface="+mn-ea"/>
                          <a:ea typeface="+mn-ea"/>
                        </a:rPr>
                        <a:t>30</a:t>
                      </a:r>
                      <a:r>
                        <a:rPr kumimoji="1" lang="ja-JP" altLang="en-US" sz="1200" dirty="0">
                          <a:latin typeface="+mn-ea"/>
                          <a:ea typeface="+mn-ea"/>
                        </a:rPr>
                        <a:t>点</a:t>
                      </a:r>
                    </a:p>
                  </a:txBody>
                  <a:tcPr>
                    <a:lnL w="9525" cap="flat" cmpd="sng" algn="ctr">
                      <a:solidFill>
                        <a:schemeClr val="tx2"/>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EBF5FF"/>
                    </a:solidFill>
                  </a:tcPr>
                </a:tc>
                <a:extLst>
                  <a:ext uri="{0D108BD9-81ED-4DB2-BD59-A6C34878D82A}">
                    <a16:rowId xmlns:a16="http://schemas.microsoft.com/office/drawing/2014/main" val="758917707"/>
                  </a:ext>
                </a:extLst>
              </a:tr>
            </a:tbl>
          </a:graphicData>
        </a:graphic>
      </p:graphicFrame>
      <p:sp>
        <p:nvSpPr>
          <p:cNvPr id="29" name="正方形/長方形 28"/>
          <p:cNvSpPr/>
          <p:nvPr/>
        </p:nvSpPr>
        <p:spPr>
          <a:xfrm>
            <a:off x="7602744" y="6304465"/>
            <a:ext cx="1856551" cy="180000"/>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31" name="正方形/長方形 30"/>
          <p:cNvSpPr/>
          <p:nvPr/>
        </p:nvSpPr>
        <p:spPr>
          <a:xfrm>
            <a:off x="319029" y="6306334"/>
            <a:ext cx="6208030" cy="180000"/>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graphicFrame>
        <p:nvGraphicFramePr>
          <p:cNvPr id="32" name="表 31"/>
          <p:cNvGraphicFramePr>
            <a:graphicFrameLocks noGrp="1"/>
          </p:cNvGraphicFramePr>
          <p:nvPr/>
        </p:nvGraphicFramePr>
        <p:xfrm>
          <a:off x="7602745" y="6520626"/>
          <a:ext cx="1856550" cy="270000"/>
        </p:xfrm>
        <a:graphic>
          <a:graphicData uri="http://schemas.openxmlformats.org/drawingml/2006/table">
            <a:tbl>
              <a:tblPr firstRow="1" bandRow="1">
                <a:tableStyleId>{2D5ABB26-0587-4C30-8999-92F81FD0307C}</a:tableStyleId>
              </a:tblPr>
              <a:tblGrid>
                <a:gridCol w="1856550">
                  <a:extLst>
                    <a:ext uri="{9D8B030D-6E8A-4147-A177-3AD203B41FA5}">
                      <a16:colId xmlns:a16="http://schemas.microsoft.com/office/drawing/2014/main" val="1584265878"/>
                    </a:ext>
                  </a:extLst>
                </a:gridCol>
              </a:tblGrid>
              <a:tr h="270000">
                <a:tc>
                  <a:txBody>
                    <a:bodyPr/>
                    <a:lstStyle/>
                    <a:p>
                      <a:pPr algn="ctr">
                        <a:lnSpc>
                          <a:spcPts val="1300"/>
                        </a:lnSpc>
                      </a:pPr>
                      <a:r>
                        <a:rPr kumimoji="1" lang="en-US" altLang="ja-JP" sz="1400" b="1" u="sng" dirty="0">
                          <a:solidFill>
                            <a:schemeClr val="tx2"/>
                          </a:solidFill>
                          <a:latin typeface="+mn-ea"/>
                          <a:ea typeface="+mn-ea"/>
                        </a:rPr>
                        <a:t>35</a:t>
                      </a:r>
                      <a:r>
                        <a:rPr kumimoji="1" lang="ja-JP" altLang="en-US" sz="1400" b="1" u="sng" dirty="0">
                          <a:solidFill>
                            <a:schemeClr val="tx2"/>
                          </a:solidFill>
                          <a:latin typeface="+mn-ea"/>
                          <a:ea typeface="+mn-ea"/>
                        </a:rPr>
                        <a:t>点</a:t>
                      </a:r>
                    </a:p>
                  </a:txBody>
                  <a:tcPr anchor="b">
                    <a:lnL w="9525" cap="flat" cmpd="sng" algn="ctr">
                      <a:solidFill>
                        <a:schemeClr val="accent3"/>
                      </a:solidFill>
                      <a:prstDash val="solid"/>
                      <a:round/>
                      <a:headEnd type="none" w="med" len="med"/>
                      <a:tailEnd type="none" w="med" len="med"/>
                    </a:lnL>
                    <a:lnR w="9525" cap="flat" cmpd="sng" algn="ctr">
                      <a:solidFill>
                        <a:schemeClr val="accent3"/>
                      </a:solidFill>
                      <a:prstDash val="solid"/>
                      <a:round/>
                      <a:headEnd type="none" w="med" len="med"/>
                      <a:tailEnd type="none" w="med" len="med"/>
                    </a:lnR>
                    <a:lnT w="9525" cap="flat" cmpd="sng" algn="ctr">
                      <a:solidFill>
                        <a:schemeClr val="accent3"/>
                      </a:solidFill>
                      <a:prstDash val="solid"/>
                      <a:round/>
                      <a:headEnd type="none" w="med" len="med"/>
                      <a:tailEnd type="none" w="med" len="med"/>
                    </a:lnT>
                    <a:lnB w="9525" cap="flat" cmpd="sng" algn="ctr">
                      <a:solidFill>
                        <a:schemeClr val="accent3"/>
                      </a:solidFill>
                      <a:prstDash val="solid"/>
                      <a:round/>
                      <a:headEnd type="none" w="med" len="med"/>
                      <a:tailEnd type="none" w="med" len="med"/>
                    </a:lnB>
                    <a:solidFill>
                      <a:srgbClr val="FDECD5"/>
                    </a:solidFill>
                  </a:tcPr>
                </a:tc>
                <a:extLst>
                  <a:ext uri="{0D108BD9-81ED-4DB2-BD59-A6C34878D82A}">
                    <a16:rowId xmlns:a16="http://schemas.microsoft.com/office/drawing/2014/main" val="354322477"/>
                  </a:ext>
                </a:extLst>
              </a:tr>
            </a:tbl>
          </a:graphicData>
        </a:graphic>
      </p:graphicFrame>
      <p:sp>
        <p:nvSpPr>
          <p:cNvPr id="33" name="右矢印 32"/>
          <p:cNvSpPr/>
          <p:nvPr/>
        </p:nvSpPr>
        <p:spPr>
          <a:xfrm>
            <a:off x="6909325" y="6342532"/>
            <a:ext cx="442913" cy="3948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p:cNvSpPr/>
          <p:nvPr/>
        </p:nvSpPr>
        <p:spPr>
          <a:xfrm>
            <a:off x="188117" y="6162753"/>
            <a:ext cx="9529764" cy="666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Verdana"/>
              <a:ea typeface="メイリオ"/>
              <a:cs typeface="+mn-cs"/>
            </a:endParaRPr>
          </a:p>
        </p:txBody>
      </p:sp>
      <p:sp>
        <p:nvSpPr>
          <p:cNvPr id="26" name="正方形/長方形 25"/>
          <p:cNvSpPr/>
          <p:nvPr/>
        </p:nvSpPr>
        <p:spPr>
          <a:xfrm>
            <a:off x="298800" y="5929746"/>
            <a:ext cx="5463633" cy="3060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経皮的動脈血酸素飽和度測定の評価の見直し</a:t>
            </a:r>
          </a:p>
        </p:txBody>
      </p:sp>
      <p:sp>
        <p:nvSpPr>
          <p:cNvPr id="24" name="タイトル 1">
            <a:extLst>
              <a:ext uri="{FF2B5EF4-FFF2-40B4-BE49-F238E27FC236}">
                <a16:creationId xmlns:a16="http://schemas.microsoft.com/office/drawing/2014/main" id="{A52A9991-F604-4C5D-B057-75080B0E66D9}"/>
              </a:ext>
            </a:extLst>
          </p:cNvPr>
          <p:cNvSpPr>
            <a:spLocks noGrp="1"/>
          </p:cNvSpPr>
          <p:nvPr>
            <p:ph type="title"/>
          </p:nvPr>
        </p:nvSpPr>
        <p:spPr>
          <a:xfrm>
            <a:off x="0" y="273369"/>
            <a:ext cx="9906000" cy="458482"/>
          </a:xfrm>
        </p:spPr>
        <p:txBody>
          <a:bodyPr>
            <a:noAutofit/>
          </a:bodyPr>
          <a:lstStyle/>
          <a:p>
            <a:r>
              <a:rPr lang="en-US" altLang="ja-JP" sz="2200" dirty="0">
                <a:latin typeface="メイリオ" panose="020B0604030504040204" pitchFamily="50" charset="-128"/>
                <a:ea typeface="メイリオ" panose="020B0604030504040204" pitchFamily="50" charset="-128"/>
              </a:rPr>
              <a:t>ECMO</a:t>
            </a:r>
            <a:r>
              <a:rPr lang="ja-JP" altLang="en-US" sz="2200" dirty="0">
                <a:latin typeface="メイリオ" panose="020B0604030504040204" pitchFamily="50" charset="-128"/>
                <a:ea typeface="メイリオ" panose="020B0604030504040204" pitchFamily="50" charset="-128"/>
              </a:rPr>
              <a:t>（体外式膜型人工肺）を用いた診療等に係る評価の見直し（再掲</a:t>
            </a:r>
            <a:r>
              <a:rPr lang="ja-JP" altLang="en-US" dirty="0">
                <a:latin typeface="メイリオ" panose="020B0604030504040204" pitchFamily="50" charset="-128"/>
                <a:ea typeface="メイリオ" panose="020B0604030504040204" pitchFamily="50" charset="-128"/>
              </a:rPr>
              <a:t>）</a:t>
            </a:r>
            <a:endParaRPr kumimoji="1" lang="ja-JP" altLang="en-US" dirty="0">
              <a:latin typeface="メイリオ" panose="020B0604030504040204" pitchFamily="50" charset="-128"/>
              <a:ea typeface="メイリオ" panose="020B0604030504040204" pitchFamily="50" charset="-128"/>
            </a:endParaRPr>
          </a:p>
        </p:txBody>
      </p:sp>
      <p:sp>
        <p:nvSpPr>
          <p:cNvPr id="20" name="スライド番号プレースホルダー 2">
            <a:extLst>
              <a:ext uri="{FF2B5EF4-FFF2-40B4-BE49-F238E27FC236}">
                <a16:creationId xmlns:a16="http://schemas.microsoft.com/office/drawing/2014/main" id="{EB623C78-B9DD-4747-83DA-DBE2898060B7}"/>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590622660"/>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776536" y="2261772"/>
            <a:ext cx="8604957" cy="954107"/>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a:defRPr/>
            </a:pPr>
            <a:r>
              <a:rPr kumimoji="1" lang="ja-JP" altLang="en-US"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５．入院医療</a:t>
            </a:r>
            <a:endParaRPr kumimoji="1" lang="en-US" altLang="ja-JP"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（２）回復期入院医療</a:t>
            </a:r>
            <a:endParaRPr kumimoji="1" lang="en-US" altLang="ja-JP"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p:txBody>
      </p:sp>
      <p:sp>
        <p:nvSpPr>
          <p:cNvPr id="6" name="正方形/長方形 5">
            <a:extLst>
              <a:ext uri="{FF2B5EF4-FFF2-40B4-BE49-F238E27FC236}">
                <a16:creationId xmlns:a16="http://schemas.microsoft.com/office/drawing/2014/main" id="{D2D02442-F131-4BED-A05B-CB333675530D}"/>
              </a:ext>
            </a:extLst>
          </p:cNvPr>
          <p:cNvSpPr/>
          <p:nvPr/>
        </p:nvSpPr>
        <p:spPr>
          <a:xfrm>
            <a:off x="0" y="3246437"/>
            <a:ext cx="9905999" cy="110555"/>
          </a:xfrm>
          <a:prstGeom prst="rect">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テキスト ボックス 7">
            <a:extLst>
              <a:ext uri="{FF2B5EF4-FFF2-40B4-BE49-F238E27FC236}">
                <a16:creationId xmlns:a16="http://schemas.microsoft.com/office/drawing/2014/main" id="{A646DFB0-382C-4A73-9EA2-4611DAEE4BEB}"/>
              </a:ext>
            </a:extLst>
          </p:cNvPr>
          <p:cNvSpPr txBox="1"/>
          <p:nvPr/>
        </p:nvSpPr>
        <p:spPr>
          <a:xfrm>
            <a:off x="1784648" y="3387550"/>
            <a:ext cx="8604957" cy="954107"/>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①地域包括ケア病棟入院料・入院医療管理料</a:t>
            </a:r>
            <a:endParaRPr kumimoji="1" lang="en-US" altLang="ja-JP"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②回復期リハビリテーション病棟入院料</a:t>
            </a:r>
            <a:endParaRPr kumimoji="1" lang="en-US" altLang="ja-JP"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p:txBody>
      </p:sp>
      <p:sp>
        <p:nvSpPr>
          <p:cNvPr id="10" name="Slide Number Placeholder 5">
            <a:extLst>
              <a:ext uri="{FF2B5EF4-FFF2-40B4-BE49-F238E27FC236}">
                <a16:creationId xmlns:a16="http://schemas.microsoft.com/office/drawing/2014/main" id="{60DD3BD3-3CFF-4A4B-8CD0-F16310D52620}"/>
              </a:ext>
            </a:extLst>
          </p:cNvPr>
          <p:cNvSpPr txBox="1">
            <a:spLocks/>
          </p:cNvSpPr>
          <p:nvPr/>
        </p:nvSpPr>
        <p:spPr>
          <a:xfrm>
            <a:off x="9269362" y="6568985"/>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300" b="0"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1" lang="en-US" sz="1300" b="0"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Tree>
    <p:extLst>
      <p:ext uri="{BB962C8B-B14F-4D97-AF65-F5344CB8AC3E}">
        <p14:creationId xmlns:p14="http://schemas.microsoft.com/office/powerpoint/2010/main" val="4180181141"/>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正方形/長方形 44"/>
          <p:cNvSpPr/>
          <p:nvPr/>
        </p:nvSpPr>
        <p:spPr>
          <a:xfrm>
            <a:off x="2203610" y="3700145"/>
            <a:ext cx="972045" cy="361893"/>
          </a:xfrm>
          <a:prstGeom prst="rect">
            <a:avLst/>
          </a:prstGeom>
          <a:solidFill>
            <a:schemeClr val="accent2">
              <a:lumMod val="20000"/>
              <a:lumOff val="80000"/>
            </a:schemeClr>
          </a:solidFill>
          <a:ln w="22225">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58" name="正方形/長方形 57">
            <a:extLst>
              <a:ext uri="{FF2B5EF4-FFF2-40B4-BE49-F238E27FC236}">
                <a16:creationId xmlns:a16="http://schemas.microsoft.com/office/drawing/2014/main" id="{ED719932-1082-4CEF-88E6-8BE4C4E7C18B}"/>
              </a:ext>
            </a:extLst>
          </p:cNvPr>
          <p:cNvSpPr/>
          <p:nvPr/>
        </p:nvSpPr>
        <p:spPr>
          <a:xfrm>
            <a:off x="2203655" y="4084279"/>
            <a:ext cx="972000" cy="579590"/>
          </a:xfrm>
          <a:prstGeom prst="rect">
            <a:avLst/>
          </a:prstGeom>
          <a:solidFill>
            <a:schemeClr val="accent6">
              <a:lumMod val="20000"/>
              <a:lumOff val="80000"/>
            </a:scheme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59" name="正方形/長方形 58">
            <a:extLst>
              <a:ext uri="{FF2B5EF4-FFF2-40B4-BE49-F238E27FC236}">
                <a16:creationId xmlns:a16="http://schemas.microsoft.com/office/drawing/2014/main" id="{ED719932-1082-4CEF-88E6-8BE4C4E7C18B}"/>
              </a:ext>
            </a:extLst>
          </p:cNvPr>
          <p:cNvSpPr/>
          <p:nvPr/>
        </p:nvSpPr>
        <p:spPr>
          <a:xfrm>
            <a:off x="3635378" y="4084279"/>
            <a:ext cx="972000" cy="591032"/>
          </a:xfrm>
          <a:prstGeom prst="rect">
            <a:avLst/>
          </a:prstGeom>
          <a:solidFill>
            <a:schemeClr val="accent6">
              <a:lumMod val="20000"/>
              <a:lumOff val="80000"/>
            </a:scheme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63" name="正方形/長方形 62">
            <a:extLst>
              <a:ext uri="{FF2B5EF4-FFF2-40B4-BE49-F238E27FC236}">
                <a16:creationId xmlns:a16="http://schemas.microsoft.com/office/drawing/2014/main" id="{ED719932-1082-4CEF-88E6-8BE4C4E7C18B}"/>
              </a:ext>
            </a:extLst>
          </p:cNvPr>
          <p:cNvSpPr/>
          <p:nvPr/>
        </p:nvSpPr>
        <p:spPr>
          <a:xfrm>
            <a:off x="5073269" y="4675308"/>
            <a:ext cx="972000" cy="1934658"/>
          </a:xfrm>
          <a:prstGeom prst="rect">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4" name="正方形/長方形 63">
            <a:extLst>
              <a:ext uri="{FF2B5EF4-FFF2-40B4-BE49-F238E27FC236}">
                <a16:creationId xmlns:a16="http://schemas.microsoft.com/office/drawing/2014/main" id="{ED719932-1082-4CEF-88E6-8BE4C4E7C18B}"/>
              </a:ext>
            </a:extLst>
          </p:cNvPr>
          <p:cNvSpPr/>
          <p:nvPr/>
        </p:nvSpPr>
        <p:spPr>
          <a:xfrm>
            <a:off x="6513957" y="4663870"/>
            <a:ext cx="972000" cy="1946096"/>
          </a:xfrm>
          <a:prstGeom prst="rect">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5" name="正方形/長方形 64"/>
          <p:cNvSpPr/>
          <p:nvPr/>
        </p:nvSpPr>
        <p:spPr>
          <a:xfrm>
            <a:off x="5077480" y="4281568"/>
            <a:ext cx="953854" cy="370286"/>
          </a:xfrm>
          <a:prstGeom prst="rect">
            <a:avLst/>
          </a:prstGeom>
          <a:solidFill>
            <a:schemeClr val="accent2">
              <a:lumMod val="20000"/>
              <a:lumOff val="80000"/>
            </a:schemeClr>
          </a:solidFill>
          <a:ln w="22225">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66" name="正方形/長方形 65">
            <a:extLst>
              <a:ext uri="{FF2B5EF4-FFF2-40B4-BE49-F238E27FC236}">
                <a16:creationId xmlns:a16="http://schemas.microsoft.com/office/drawing/2014/main" id="{ED719932-1082-4CEF-88E6-8BE4C4E7C18B}"/>
              </a:ext>
            </a:extLst>
          </p:cNvPr>
          <p:cNvSpPr/>
          <p:nvPr/>
        </p:nvSpPr>
        <p:spPr>
          <a:xfrm>
            <a:off x="2203612" y="4663869"/>
            <a:ext cx="972043" cy="1946097"/>
          </a:xfrm>
          <a:prstGeom prst="rect">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1" name="正方形/長方形 70">
            <a:extLst>
              <a:ext uri="{FF2B5EF4-FFF2-40B4-BE49-F238E27FC236}">
                <a16:creationId xmlns:a16="http://schemas.microsoft.com/office/drawing/2014/main" id="{ED719932-1082-4CEF-88E6-8BE4C4E7C18B}"/>
              </a:ext>
            </a:extLst>
          </p:cNvPr>
          <p:cNvSpPr/>
          <p:nvPr/>
        </p:nvSpPr>
        <p:spPr>
          <a:xfrm>
            <a:off x="3635378" y="4675308"/>
            <a:ext cx="972000" cy="1934658"/>
          </a:xfrm>
          <a:prstGeom prst="rect">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3" name="テキスト ボックス 72"/>
          <p:cNvSpPr txBox="1"/>
          <p:nvPr/>
        </p:nvSpPr>
        <p:spPr>
          <a:xfrm>
            <a:off x="2295917" y="6609966"/>
            <a:ext cx="80021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入院料１</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5" name="テキスト ボックス 74"/>
          <p:cNvSpPr txBox="1"/>
          <p:nvPr/>
        </p:nvSpPr>
        <p:spPr>
          <a:xfrm>
            <a:off x="3708151" y="6600762"/>
            <a:ext cx="80021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入院料２</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8" name="テキスト ボックス 77"/>
          <p:cNvSpPr txBox="1"/>
          <p:nvPr/>
        </p:nvSpPr>
        <p:spPr>
          <a:xfrm>
            <a:off x="5130462" y="6602941"/>
            <a:ext cx="80021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入院料３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6552773" y="6609966"/>
            <a:ext cx="80021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入院料４</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 name="テキスト ボックス 2"/>
          <p:cNvSpPr txBox="1"/>
          <p:nvPr/>
        </p:nvSpPr>
        <p:spPr>
          <a:xfrm>
            <a:off x="1959921" y="4087630"/>
            <a:ext cx="1472209"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在宅復帰率</a:t>
            </a:r>
            <a:endPar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(72.5</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・室面積</a:t>
            </a:r>
          </a:p>
        </p:txBody>
      </p:sp>
      <p:sp>
        <p:nvSpPr>
          <p:cNvPr id="86" name="テキスト ボックス 85"/>
          <p:cNvSpPr txBox="1"/>
          <p:nvPr/>
        </p:nvSpPr>
        <p:spPr>
          <a:xfrm>
            <a:off x="2142232" y="3766545"/>
            <a:ext cx="1069081"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実績</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88" name="テキスト ボックス 87"/>
          <p:cNvSpPr txBox="1"/>
          <p:nvPr/>
        </p:nvSpPr>
        <p:spPr>
          <a:xfrm>
            <a:off x="5059289" y="4358785"/>
            <a:ext cx="1014113"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実績</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97" name="テキスト ボックス 96"/>
          <p:cNvSpPr txBox="1"/>
          <p:nvPr/>
        </p:nvSpPr>
        <p:spPr>
          <a:xfrm>
            <a:off x="3351731" y="4096962"/>
            <a:ext cx="1472209"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在宅復帰率</a:t>
            </a:r>
            <a:endParaRPr kumimoji="1" lang="en-US" altLang="ja-JP"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(72.5</a:t>
            </a: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en-US" altLang="ja-JP"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・室面積</a:t>
            </a:r>
          </a:p>
        </p:txBody>
      </p:sp>
      <p:sp>
        <p:nvSpPr>
          <p:cNvPr id="30" name="テキスト ボックス 29"/>
          <p:cNvSpPr txBox="1"/>
          <p:nvPr/>
        </p:nvSpPr>
        <p:spPr>
          <a:xfrm>
            <a:off x="2573940" y="4686771"/>
            <a:ext cx="4685093" cy="1200329"/>
          </a:xfrm>
          <a:prstGeom prst="rect">
            <a:avLst/>
          </a:prstGeom>
          <a:solidFill>
            <a:schemeClr val="accent1">
              <a:lumMod val="20000"/>
              <a:lumOff val="80000"/>
              <a:alpha val="69804"/>
            </a:schemeClr>
          </a:solidFill>
          <a:ln>
            <a:solidFill>
              <a:schemeClr val="accent5"/>
            </a:solidFill>
          </a:ln>
        </p:spPr>
        <p:style>
          <a:lnRef idx="2">
            <a:schemeClr val="accent6">
              <a:shade val="50000"/>
            </a:schemeClr>
          </a:lnRef>
          <a:fillRef idx="1">
            <a:schemeClr val="accent6"/>
          </a:fillRef>
          <a:effectRef idx="0">
            <a:schemeClr val="accent6"/>
          </a:effectRef>
          <a:fontRef idx="minor">
            <a:schemeClr val="lt1"/>
          </a:fontRef>
        </p:style>
        <p:txBody>
          <a:bodyPr vert="horz" wrap="square" lIns="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（基本部分）</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看護職員配置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３対１</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在宅復帰に係る職員</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の配置</a:t>
            </a:r>
            <a:endParaRPr kumimoji="1" lang="ja-JP" altLang="ja-JP" sz="18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リハビリテーションに係る職員</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の配置</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救急医療（一般病床の場合）</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在宅復帰率　７割</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7" name="テキスト ボックス 6"/>
          <p:cNvSpPr txBox="1"/>
          <p:nvPr/>
        </p:nvSpPr>
        <p:spPr>
          <a:xfrm>
            <a:off x="6509647" y="3658980"/>
            <a:ext cx="3139450" cy="769441"/>
          </a:xfrm>
          <a:prstGeom prst="rect">
            <a:avLst/>
          </a:prstGeom>
          <a:solidFill>
            <a:schemeClr val="accent2">
              <a:lumMod val="20000"/>
              <a:lumOff val="80000"/>
            </a:schemeClr>
          </a:solidFill>
          <a:ln w="19050">
            <a:solidFill>
              <a:schemeClr val="accent2"/>
            </a:solid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実績部分</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・自宅等からの入棟患者割合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２割以上</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・自宅等からの緊急患者の受入れ</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９人以上</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・在宅医療等の提供等</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２項目以上</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44" name="直線矢印コネクタ 43"/>
          <p:cNvCxnSpPr/>
          <p:nvPr/>
        </p:nvCxnSpPr>
        <p:spPr>
          <a:xfrm>
            <a:off x="3313666" y="3526387"/>
            <a:ext cx="0" cy="1152717"/>
          </a:xfrm>
          <a:prstGeom prst="straightConnector1">
            <a:avLst/>
          </a:prstGeom>
          <a:ln>
            <a:solidFill>
              <a:schemeClr val="accent2"/>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cxnSp>
        <p:nvCxnSpPr>
          <p:cNvPr id="46" name="直線矢印コネクタ 45"/>
          <p:cNvCxnSpPr/>
          <p:nvPr/>
        </p:nvCxnSpPr>
        <p:spPr>
          <a:xfrm>
            <a:off x="4727498" y="3971187"/>
            <a:ext cx="0" cy="738084"/>
          </a:xfrm>
          <a:prstGeom prst="straightConnector1">
            <a:avLst/>
          </a:prstGeom>
          <a:ln>
            <a:solidFill>
              <a:schemeClr val="accent2"/>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cxnSp>
        <p:nvCxnSpPr>
          <p:cNvPr id="49" name="直線矢印コネクタ 48"/>
          <p:cNvCxnSpPr/>
          <p:nvPr/>
        </p:nvCxnSpPr>
        <p:spPr>
          <a:xfrm>
            <a:off x="6145790" y="4273255"/>
            <a:ext cx="0" cy="422922"/>
          </a:xfrm>
          <a:prstGeom prst="straightConnector1">
            <a:avLst/>
          </a:prstGeom>
          <a:ln>
            <a:solidFill>
              <a:schemeClr val="accent2"/>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40" name="テキスト ボックス 39"/>
          <p:cNvSpPr txBox="1"/>
          <p:nvPr/>
        </p:nvSpPr>
        <p:spPr>
          <a:xfrm>
            <a:off x="6615893" y="4444645"/>
            <a:ext cx="87556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2,076</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p:txBody>
      </p:sp>
      <p:sp>
        <p:nvSpPr>
          <p:cNvPr id="41" name="テキスト ボックス 40"/>
          <p:cNvSpPr txBox="1"/>
          <p:nvPr/>
        </p:nvSpPr>
        <p:spPr>
          <a:xfrm>
            <a:off x="5163744" y="4027862"/>
            <a:ext cx="87556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2,285</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p:txBody>
      </p:sp>
      <p:sp>
        <p:nvSpPr>
          <p:cNvPr id="42" name="テキスト ボックス 41"/>
          <p:cNvSpPr txBox="1"/>
          <p:nvPr/>
        </p:nvSpPr>
        <p:spPr>
          <a:xfrm>
            <a:off x="3725781" y="3838450"/>
            <a:ext cx="87556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2,620</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p:txBody>
      </p:sp>
      <p:sp>
        <p:nvSpPr>
          <p:cNvPr id="43" name="テキスト ボックス 42"/>
          <p:cNvSpPr txBox="1"/>
          <p:nvPr/>
        </p:nvSpPr>
        <p:spPr>
          <a:xfrm>
            <a:off x="2295917" y="3456355"/>
            <a:ext cx="87556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2,809</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p:txBody>
      </p:sp>
      <p:sp>
        <p:nvSpPr>
          <p:cNvPr id="53" name="スライド番号プレースホルダー 2"/>
          <p:cNvSpPr txBox="1">
            <a:spLocks/>
          </p:cNvSpPr>
          <p:nvPr/>
        </p:nvSpPr>
        <p:spPr>
          <a:xfrm>
            <a:off x="7677150" y="6537575"/>
            <a:ext cx="222885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600" b="1"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CD7FEE9-580A-4EA0-A7DE-8D177AC2609D}" type="slidenum">
              <a:rPr kumimoji="1" lang="ja-JP" altLang="en-US" sz="1400" b="1" i="0" u="none" strike="noStrike" kern="1200" cap="none" spc="0" normalizeH="0" baseline="0" noProof="0" smtClean="0">
                <a:ln>
                  <a:noFill/>
                </a:ln>
                <a:solidFill>
                  <a:prstClr val="black"/>
                </a:solidFill>
                <a:effectLst/>
                <a:uLnTx/>
                <a:uFillTx/>
                <a:latin typeface="メイリオ" panose="020B0604030504040204" pitchFamily="50" charset="-128"/>
                <a:ea typeface="メイリオ" panose="020B060403050404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152</a:t>
            </a:fld>
            <a:endPar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4" name="タイトル 1"/>
          <p:cNvSpPr txBox="1">
            <a:spLocks/>
          </p:cNvSpPr>
          <p:nvPr/>
        </p:nvSpPr>
        <p:spPr>
          <a:xfrm>
            <a:off x="0" y="274638"/>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06029" rtl="0" eaLnBrk="1" fontAlgn="auto" latinLnBrk="0" hangingPunct="1">
              <a:lnSpc>
                <a:spcPct val="100000"/>
              </a:lnSpc>
              <a:spcBef>
                <a:spcPct val="0"/>
              </a:spcBef>
              <a:spcAft>
                <a:spcPts val="0"/>
              </a:spcAft>
              <a:buClrTx/>
              <a:buSzTx/>
              <a:buFontTx/>
              <a:buNone/>
              <a:tabLst/>
              <a:defRPr/>
            </a:pPr>
            <a:r>
              <a:rPr kumimoji="0" lang="ja-JP" altLang="en-US" sz="2400" b="0" i="0" u="none" strike="noStrike" kern="0" cap="none" spc="0" normalizeH="0" baseline="0" noProof="0" dirty="0">
                <a:ln>
                  <a:noFill/>
                </a:ln>
                <a:solidFill>
                  <a:prstClr val="black"/>
                </a:solidFill>
                <a:effectLst/>
                <a:uLnTx/>
                <a:uFillTx/>
                <a:latin typeface="ＭＳ Ｐゴシック" panose="020B0600070205080204" pitchFamily="50" charset="-128"/>
                <a:ea typeface="メイリオ" panose="020B0604030504040204" pitchFamily="50" charset="-128"/>
                <a:cs typeface="+mj-cs"/>
              </a:rPr>
              <a:t>地域包括ケア病棟入院料の施設基準（イメージ）</a:t>
            </a:r>
          </a:p>
        </p:txBody>
      </p:sp>
      <p:sp>
        <p:nvSpPr>
          <p:cNvPr id="56" name="テキスト ボックス 55"/>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ja-JP" altLang="en-US" sz="1200" b="0"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５．入院医療　（２）回復期入院医療</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4" name="図 3"/>
          <p:cNvPicPr>
            <a:picLocks noChangeAspect="1"/>
          </p:cNvPicPr>
          <p:nvPr/>
        </p:nvPicPr>
        <p:blipFill>
          <a:blip r:embed="rId3"/>
          <a:stretch>
            <a:fillRect/>
          </a:stretch>
        </p:blipFill>
        <p:spPr>
          <a:xfrm>
            <a:off x="1718659" y="771813"/>
            <a:ext cx="6210562" cy="2682289"/>
          </a:xfrm>
          <a:prstGeom prst="rect">
            <a:avLst/>
          </a:prstGeom>
        </p:spPr>
      </p:pic>
      <p:sp>
        <p:nvSpPr>
          <p:cNvPr id="31" name="テキスト ボックス 30"/>
          <p:cNvSpPr txBox="1"/>
          <p:nvPr/>
        </p:nvSpPr>
        <p:spPr>
          <a:xfrm>
            <a:off x="2573939" y="5932243"/>
            <a:ext cx="4685093" cy="646331"/>
          </a:xfrm>
          <a:prstGeom prst="rect">
            <a:avLst/>
          </a:prstGeom>
          <a:solidFill>
            <a:srgbClr val="F3DBE4">
              <a:alpha val="69804"/>
            </a:srgbClr>
          </a:solidFill>
          <a:ln>
            <a:solidFill>
              <a:srgbClr val="FCA2E4"/>
            </a:solidFill>
          </a:ln>
        </p:spPr>
        <p:style>
          <a:lnRef idx="2">
            <a:schemeClr val="accent6">
              <a:shade val="50000"/>
            </a:schemeClr>
          </a:lnRef>
          <a:fillRef idx="1">
            <a:schemeClr val="accent6"/>
          </a:fillRef>
          <a:effectRef idx="0">
            <a:schemeClr val="accent6"/>
          </a:effectRef>
          <a:fontRef idx="minor">
            <a:schemeClr val="lt1"/>
          </a:fontRef>
        </p:style>
        <p:txBody>
          <a:bodyPr vert="horz" wrap="square" lIns="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基本的な実績部分</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重症度、医療・看護必要度</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自院の一般病棟から転棟した患者割合</a:t>
            </a:r>
          </a:p>
        </p:txBody>
      </p:sp>
    </p:spTree>
    <p:extLst>
      <p:ext uri="{BB962C8B-B14F-4D97-AF65-F5344CB8AC3E}">
        <p14:creationId xmlns:p14="http://schemas.microsoft.com/office/powerpoint/2010/main" val="93682934"/>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nvGraphicFramePr>
        <p:xfrm>
          <a:off x="225215" y="803354"/>
          <a:ext cx="9544421" cy="2385762"/>
        </p:xfrm>
        <a:graphic>
          <a:graphicData uri="http://schemas.openxmlformats.org/drawingml/2006/table">
            <a:tbl>
              <a:tblPr firstRow="1" bandRow="1">
                <a:tableStyleId>{BC89EF96-8CEA-46FF-86C4-4CE0E7609802}</a:tableStyleId>
              </a:tblPr>
              <a:tblGrid>
                <a:gridCol w="1675869">
                  <a:extLst>
                    <a:ext uri="{9D8B030D-6E8A-4147-A177-3AD203B41FA5}">
                      <a16:colId xmlns:a16="http://schemas.microsoft.com/office/drawing/2014/main" val="20000"/>
                    </a:ext>
                  </a:extLst>
                </a:gridCol>
                <a:gridCol w="937859">
                  <a:extLst>
                    <a:ext uri="{9D8B030D-6E8A-4147-A177-3AD203B41FA5}">
                      <a16:colId xmlns:a16="http://schemas.microsoft.com/office/drawing/2014/main" val="20001"/>
                    </a:ext>
                  </a:extLst>
                </a:gridCol>
                <a:gridCol w="990099">
                  <a:extLst>
                    <a:ext uri="{9D8B030D-6E8A-4147-A177-3AD203B41FA5}">
                      <a16:colId xmlns:a16="http://schemas.microsoft.com/office/drawing/2014/main" val="20002"/>
                    </a:ext>
                  </a:extLst>
                </a:gridCol>
                <a:gridCol w="990099">
                  <a:extLst>
                    <a:ext uri="{9D8B030D-6E8A-4147-A177-3AD203B41FA5}">
                      <a16:colId xmlns:a16="http://schemas.microsoft.com/office/drawing/2014/main" val="20003"/>
                    </a:ext>
                  </a:extLst>
                </a:gridCol>
                <a:gridCol w="990099">
                  <a:extLst>
                    <a:ext uri="{9D8B030D-6E8A-4147-A177-3AD203B41FA5}">
                      <a16:colId xmlns:a16="http://schemas.microsoft.com/office/drawing/2014/main" val="20004"/>
                    </a:ext>
                  </a:extLst>
                </a:gridCol>
                <a:gridCol w="990099">
                  <a:extLst>
                    <a:ext uri="{9D8B030D-6E8A-4147-A177-3AD203B41FA5}">
                      <a16:colId xmlns:a16="http://schemas.microsoft.com/office/drawing/2014/main" val="20005"/>
                    </a:ext>
                  </a:extLst>
                </a:gridCol>
                <a:gridCol w="990099">
                  <a:extLst>
                    <a:ext uri="{9D8B030D-6E8A-4147-A177-3AD203B41FA5}">
                      <a16:colId xmlns:a16="http://schemas.microsoft.com/office/drawing/2014/main" val="20006"/>
                    </a:ext>
                  </a:extLst>
                </a:gridCol>
                <a:gridCol w="990099">
                  <a:extLst>
                    <a:ext uri="{9D8B030D-6E8A-4147-A177-3AD203B41FA5}">
                      <a16:colId xmlns:a16="http://schemas.microsoft.com/office/drawing/2014/main" val="20007"/>
                    </a:ext>
                  </a:extLst>
                </a:gridCol>
                <a:gridCol w="990099">
                  <a:extLst>
                    <a:ext uri="{9D8B030D-6E8A-4147-A177-3AD203B41FA5}">
                      <a16:colId xmlns:a16="http://schemas.microsoft.com/office/drawing/2014/main" val="20008"/>
                    </a:ext>
                  </a:extLst>
                </a:gridCol>
              </a:tblGrid>
              <a:tr h="172917">
                <a:tc>
                  <a:txBody>
                    <a:bodyPr/>
                    <a:lstStyle/>
                    <a:p>
                      <a:pPr algn="ctr"/>
                      <a:endParaRPr kumimoji="1" lang="ja-JP" altLang="en-US" sz="1050" u="none" dirty="0">
                        <a:latin typeface="メイリオ" panose="020B0604030504040204" pitchFamily="50" charset="-128"/>
                        <a:ea typeface="メイリオ" panose="020B0604030504040204" pitchFamily="50" charset="-128"/>
                      </a:endParaRPr>
                    </a:p>
                  </a:txBody>
                  <a:tcPr marL="54000" marR="54000" marT="36000" marB="36000" anchor="ctr"/>
                </a:tc>
                <a:tc>
                  <a:txBody>
                    <a:bodyPr/>
                    <a:lstStyle/>
                    <a:p>
                      <a:pPr algn="ctr"/>
                      <a:r>
                        <a:rPr kumimoji="1" lang="ja-JP" altLang="en-US" sz="1200" u="none" dirty="0">
                          <a:latin typeface="メイリオ" panose="020B0604030504040204" pitchFamily="50" charset="-128"/>
                          <a:ea typeface="メイリオ" panose="020B0604030504040204" pitchFamily="50" charset="-128"/>
                        </a:rPr>
                        <a:t>入院料１</a:t>
                      </a:r>
                      <a:endParaRPr kumimoji="1" lang="en-US" altLang="ja-JP" sz="1200" u="none" dirty="0">
                        <a:solidFill>
                          <a:schemeClr val="bg1"/>
                        </a:solidFill>
                        <a:latin typeface="メイリオ" panose="020B0604030504040204" pitchFamily="50" charset="-128"/>
                        <a:ea typeface="メイリオ" panose="020B0604030504040204" pitchFamily="50" charset="-128"/>
                      </a:endParaRPr>
                    </a:p>
                  </a:txBody>
                  <a:tcPr marL="54000" marR="54000" marT="36000" marB="36000" anchor="ctr"/>
                </a:tc>
                <a:tc>
                  <a:txBody>
                    <a:bodyPr/>
                    <a:lstStyle/>
                    <a:p>
                      <a:pPr algn="ctr"/>
                      <a:r>
                        <a:rPr kumimoji="1" lang="ja-JP" altLang="en-US" sz="1200" u="none" dirty="0">
                          <a:latin typeface="メイリオ" panose="020B0604030504040204" pitchFamily="50" charset="-128"/>
                          <a:ea typeface="メイリオ" panose="020B0604030504040204" pitchFamily="50" charset="-128"/>
                        </a:rPr>
                        <a:t>管理料１</a:t>
                      </a:r>
                      <a:endParaRPr kumimoji="1" lang="en-US" altLang="ja-JP" sz="1200" u="none" dirty="0">
                        <a:solidFill>
                          <a:schemeClr val="bg1"/>
                        </a:solidFill>
                        <a:latin typeface="メイリオ" panose="020B0604030504040204" pitchFamily="50" charset="-128"/>
                        <a:ea typeface="メイリオ" panose="020B0604030504040204" pitchFamily="50" charset="-128"/>
                      </a:endParaRPr>
                    </a:p>
                  </a:txBody>
                  <a:tcPr marL="54000" marR="54000" marT="36000" marB="36000" anchor="ctr"/>
                </a:tc>
                <a:tc>
                  <a:txBody>
                    <a:bodyPr/>
                    <a:lstStyle/>
                    <a:p>
                      <a:pPr algn="ctr"/>
                      <a:r>
                        <a:rPr kumimoji="1" lang="ja-JP" altLang="en-US" sz="1200" u="none" dirty="0">
                          <a:latin typeface="メイリオ" panose="020B0604030504040204" pitchFamily="50" charset="-128"/>
                          <a:ea typeface="メイリオ" panose="020B0604030504040204" pitchFamily="50" charset="-128"/>
                        </a:rPr>
                        <a:t>入院料２</a:t>
                      </a:r>
                      <a:endParaRPr kumimoji="1" lang="en-US" altLang="ja-JP" sz="1200" u="none" dirty="0">
                        <a:solidFill>
                          <a:schemeClr val="bg1"/>
                        </a:solidFill>
                        <a:latin typeface="メイリオ" panose="020B0604030504040204" pitchFamily="50" charset="-128"/>
                        <a:ea typeface="メイリオ" panose="020B0604030504040204" pitchFamily="50" charset="-128"/>
                      </a:endParaRPr>
                    </a:p>
                  </a:txBody>
                  <a:tcPr marL="54000" marR="54000" marT="36000" marB="36000" anchor="ctr"/>
                </a:tc>
                <a:tc>
                  <a:txBody>
                    <a:bodyPr/>
                    <a:lstStyle/>
                    <a:p>
                      <a:pPr algn="ctr"/>
                      <a:r>
                        <a:rPr kumimoji="1" lang="ja-JP" altLang="en-US" sz="1200" u="none" dirty="0">
                          <a:latin typeface="メイリオ" panose="020B0604030504040204" pitchFamily="50" charset="-128"/>
                          <a:ea typeface="メイリオ" panose="020B0604030504040204" pitchFamily="50" charset="-128"/>
                        </a:rPr>
                        <a:t>管理料２</a:t>
                      </a:r>
                      <a:endParaRPr kumimoji="1" lang="en-US" altLang="ja-JP" sz="1200" u="none" dirty="0">
                        <a:solidFill>
                          <a:schemeClr val="bg1"/>
                        </a:solidFill>
                        <a:latin typeface="メイリオ" panose="020B0604030504040204" pitchFamily="50" charset="-128"/>
                        <a:ea typeface="メイリオ" panose="020B0604030504040204" pitchFamily="50" charset="-128"/>
                      </a:endParaRPr>
                    </a:p>
                  </a:txBody>
                  <a:tcPr marL="54000" marR="54000" marT="36000" marB="36000" anchor="ctr"/>
                </a:tc>
                <a:tc>
                  <a:txBody>
                    <a:bodyPr/>
                    <a:lstStyle/>
                    <a:p>
                      <a:pPr algn="ctr"/>
                      <a:r>
                        <a:rPr kumimoji="1" lang="ja-JP" altLang="en-US" sz="1200" u="none" dirty="0">
                          <a:latin typeface="メイリオ" panose="020B0604030504040204" pitchFamily="50" charset="-128"/>
                          <a:ea typeface="メイリオ" panose="020B0604030504040204" pitchFamily="50" charset="-128"/>
                        </a:rPr>
                        <a:t>入院料３</a:t>
                      </a:r>
                      <a:endParaRPr kumimoji="1" lang="en-US" altLang="ja-JP" sz="1200" u="none" dirty="0">
                        <a:solidFill>
                          <a:schemeClr val="bg1"/>
                        </a:solidFill>
                        <a:latin typeface="メイリオ" panose="020B0604030504040204" pitchFamily="50" charset="-128"/>
                        <a:ea typeface="メイリオ" panose="020B0604030504040204" pitchFamily="50" charset="-128"/>
                      </a:endParaRPr>
                    </a:p>
                  </a:txBody>
                  <a:tcPr marL="54000" marR="54000" marT="36000" marB="36000" anchor="ctr"/>
                </a:tc>
                <a:tc>
                  <a:txBody>
                    <a:bodyPr/>
                    <a:lstStyle/>
                    <a:p>
                      <a:pPr algn="ctr"/>
                      <a:r>
                        <a:rPr kumimoji="1" lang="ja-JP" altLang="en-US" sz="1200" u="none" dirty="0">
                          <a:latin typeface="メイリオ" panose="020B0604030504040204" pitchFamily="50" charset="-128"/>
                          <a:ea typeface="メイリオ" panose="020B0604030504040204" pitchFamily="50" charset="-128"/>
                        </a:rPr>
                        <a:t>管理料３</a:t>
                      </a:r>
                      <a:endParaRPr kumimoji="1" lang="en-US" altLang="ja-JP" sz="1200" u="none" dirty="0">
                        <a:solidFill>
                          <a:schemeClr val="bg1"/>
                        </a:solidFill>
                        <a:latin typeface="メイリオ" panose="020B0604030504040204" pitchFamily="50" charset="-128"/>
                        <a:ea typeface="メイリオ" panose="020B0604030504040204" pitchFamily="50" charset="-128"/>
                      </a:endParaRPr>
                    </a:p>
                  </a:txBody>
                  <a:tcPr marL="54000" marR="54000" marT="36000" marB="36000" anchor="ctr"/>
                </a:tc>
                <a:tc>
                  <a:txBody>
                    <a:bodyPr/>
                    <a:lstStyle/>
                    <a:p>
                      <a:pPr algn="ctr"/>
                      <a:r>
                        <a:rPr kumimoji="1" lang="ja-JP" altLang="en-US" sz="1200" u="none" dirty="0">
                          <a:latin typeface="メイリオ" panose="020B0604030504040204" pitchFamily="50" charset="-128"/>
                          <a:ea typeface="メイリオ" panose="020B0604030504040204" pitchFamily="50" charset="-128"/>
                        </a:rPr>
                        <a:t>入院料４</a:t>
                      </a:r>
                      <a:endParaRPr kumimoji="1" lang="en-US" altLang="ja-JP" sz="1200" u="none" dirty="0">
                        <a:solidFill>
                          <a:schemeClr val="bg1"/>
                        </a:solidFill>
                        <a:latin typeface="メイリオ" panose="020B0604030504040204" pitchFamily="50" charset="-128"/>
                        <a:ea typeface="メイリオ" panose="020B0604030504040204" pitchFamily="50" charset="-128"/>
                      </a:endParaRPr>
                    </a:p>
                  </a:txBody>
                  <a:tcPr marL="54000" marR="54000" marT="36000" marB="36000" anchor="ctr"/>
                </a:tc>
                <a:tc>
                  <a:txBody>
                    <a:bodyPr/>
                    <a:lstStyle/>
                    <a:p>
                      <a:pPr algn="ctr"/>
                      <a:r>
                        <a:rPr kumimoji="1" lang="ja-JP" altLang="en-US" sz="1200" u="none" dirty="0">
                          <a:latin typeface="メイリオ" panose="020B0604030504040204" pitchFamily="50" charset="-128"/>
                          <a:ea typeface="メイリオ" panose="020B0604030504040204" pitchFamily="50" charset="-128"/>
                        </a:rPr>
                        <a:t>管理料４</a:t>
                      </a:r>
                      <a:endParaRPr kumimoji="1" lang="en-US" altLang="ja-JP" sz="1200" u="none" dirty="0">
                        <a:solidFill>
                          <a:schemeClr val="bg1"/>
                        </a:solidFill>
                        <a:latin typeface="メイリオ" panose="020B0604030504040204" pitchFamily="50" charset="-128"/>
                        <a:ea typeface="メイリオ" panose="020B0604030504040204" pitchFamily="50" charset="-128"/>
                      </a:endParaRPr>
                    </a:p>
                  </a:txBody>
                  <a:tcPr marL="54000" marR="54000" marT="36000" marB="36000" anchor="ctr"/>
                </a:tc>
                <a:extLst>
                  <a:ext uri="{0D108BD9-81ED-4DB2-BD59-A6C34878D82A}">
                    <a16:rowId xmlns:a16="http://schemas.microsoft.com/office/drawing/2014/main" val="10000"/>
                  </a:ext>
                </a:extLst>
              </a:tr>
              <a:tr h="267154">
                <a:tc>
                  <a:txBody>
                    <a:bodyPr/>
                    <a:lstStyle/>
                    <a:p>
                      <a:pPr algn="ctr"/>
                      <a:r>
                        <a:rPr kumimoji="1" lang="ja-JP" altLang="en-US" sz="1050" u="none" dirty="0">
                          <a:latin typeface="メイリオ" panose="020B0604030504040204" pitchFamily="50" charset="-128"/>
                          <a:ea typeface="メイリオ" panose="020B0604030504040204" pitchFamily="50" charset="-128"/>
                        </a:rPr>
                        <a:t>看護職員</a:t>
                      </a:r>
                    </a:p>
                  </a:txBody>
                  <a:tcPr marL="54000" marR="54000" marT="36000" marB="36000" anchor="ctr"/>
                </a:tc>
                <a:tc gridSpan="8">
                  <a:txBody>
                    <a:bodyPr/>
                    <a:lstStyle/>
                    <a:p>
                      <a:pPr algn="ctr"/>
                      <a:r>
                        <a:rPr kumimoji="1" lang="ja-JP" altLang="en-US" sz="1050" u="none" dirty="0">
                          <a:latin typeface="メイリオ" panose="020B0604030504040204" pitchFamily="50" charset="-128"/>
                          <a:ea typeface="メイリオ" panose="020B0604030504040204" pitchFamily="50" charset="-128"/>
                        </a:rPr>
                        <a:t>１３対１以上（７割以上が看護師）</a:t>
                      </a: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kumimoji="1" lang="ja-JP" altLang="en-US" sz="11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67154">
                <a:tc>
                  <a:txBody>
                    <a:bodyPr/>
                    <a:lstStyle/>
                    <a:p>
                      <a:pPr algn="ctr"/>
                      <a:r>
                        <a:rPr kumimoji="1" lang="ja-JP" altLang="en-US" sz="1050" u="none" dirty="0">
                          <a:latin typeface="メイリオ" panose="020B0604030504040204" pitchFamily="50" charset="-128"/>
                          <a:ea typeface="メイリオ" panose="020B0604030504040204" pitchFamily="50" charset="-128"/>
                        </a:rPr>
                        <a:t>リハビリ専門職</a:t>
                      </a:r>
                    </a:p>
                  </a:txBody>
                  <a:tcPr marL="54000" marR="54000" marT="36000" marB="36000" anchor="ctr"/>
                </a:tc>
                <a:tc gridSpan="8">
                  <a:txBody>
                    <a:bodyPr/>
                    <a:lstStyle/>
                    <a:p>
                      <a:pPr algn="ctr"/>
                      <a:r>
                        <a:rPr kumimoji="1" lang="ja-JP" altLang="en-US" sz="1050" u="none" dirty="0">
                          <a:latin typeface="メイリオ" panose="020B0604030504040204" pitchFamily="50" charset="-128"/>
                          <a:ea typeface="メイリオ" panose="020B0604030504040204" pitchFamily="50" charset="-128"/>
                        </a:rPr>
                        <a:t>病棟又は病室を有する病棟に常勤の理学療法士、作業療法士又は言語聴覚士を１名以上配置</a:t>
                      </a: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267154">
                <a:tc>
                  <a:txBody>
                    <a:bodyPr/>
                    <a:lstStyle/>
                    <a:p>
                      <a:pPr algn="ctr"/>
                      <a:r>
                        <a:rPr kumimoji="1" lang="ja-JP" altLang="en-US" sz="1050" u="none" dirty="0">
                          <a:latin typeface="メイリオ" panose="020B0604030504040204" pitchFamily="50" charset="-128"/>
                          <a:ea typeface="メイリオ" panose="020B0604030504040204" pitchFamily="50" charset="-128"/>
                        </a:rPr>
                        <a:t>リハビリテーション実施</a:t>
                      </a:r>
                    </a:p>
                  </a:txBody>
                  <a:tcPr marL="54000" marR="54000" marT="36000" marB="36000" anchor="ctr"/>
                </a:tc>
                <a:tc gridSpan="8">
                  <a:txBody>
                    <a:bodyPr/>
                    <a:lstStyle/>
                    <a:p>
                      <a:pPr algn="ctr"/>
                      <a:r>
                        <a:rPr kumimoji="1" lang="ja-JP" altLang="en-US" sz="1050" u="none" dirty="0">
                          <a:latin typeface="メイリオ" panose="020B0604030504040204" pitchFamily="50" charset="-128"/>
                          <a:ea typeface="メイリオ" panose="020B0604030504040204" pitchFamily="50" charset="-128"/>
                        </a:rPr>
                        <a:t>リハビリテーションを提供する患者については１日平均２単位以上提供していること</a:t>
                      </a:r>
                      <a:endParaRPr kumimoji="1" lang="en-US" altLang="ja-JP" sz="1050" u="none" dirty="0">
                        <a:latin typeface="メイリオ" panose="020B0604030504040204" pitchFamily="50" charset="-128"/>
                        <a:ea typeface="メイリオ" panose="020B0604030504040204" pitchFamily="50" charset="-128"/>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256807985"/>
                  </a:ext>
                </a:extLst>
              </a:tr>
              <a:tr h="248940">
                <a:tc>
                  <a:txBody>
                    <a:bodyPr/>
                    <a:lstStyle/>
                    <a:p>
                      <a:pPr algn="ctr"/>
                      <a:r>
                        <a:rPr kumimoji="1" lang="ja-JP" altLang="en-US" sz="1050" u="none" dirty="0">
                          <a:latin typeface="メイリオ" panose="020B0604030504040204" pitchFamily="50" charset="-128"/>
                          <a:ea typeface="メイリオ" panose="020B0604030504040204" pitchFamily="50" charset="-128"/>
                        </a:rPr>
                        <a:t>意思決定支援の指針</a:t>
                      </a:r>
                    </a:p>
                  </a:txBody>
                  <a:tcPr marL="54000" marR="54000" marT="36000" marB="36000" anchor="ctr"/>
                </a:tc>
                <a:tc gridSpan="8">
                  <a:txBody>
                    <a:bodyPr/>
                    <a:lstStyle/>
                    <a:p>
                      <a:pPr algn="ctr"/>
                      <a:r>
                        <a:rPr kumimoji="1" lang="ja-JP" altLang="en-US" sz="1050" u="none" dirty="0">
                          <a:latin typeface="メイリオ" panose="020B0604030504040204" pitchFamily="50" charset="-128"/>
                          <a:ea typeface="メイリオ" panose="020B0604030504040204" pitchFamily="50" charset="-128"/>
                        </a:rPr>
                        <a:t>適切な意思決定支援に係る指針を定めていること</a:t>
                      </a:r>
                      <a:endParaRPr kumimoji="1" lang="en-US" altLang="ja-JP" sz="1050" u="none" dirty="0">
                        <a:latin typeface="メイリオ" panose="020B0604030504040204" pitchFamily="50" charset="-128"/>
                        <a:ea typeface="メイリオ" panose="020B0604030504040204" pitchFamily="50" charset="-128"/>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257264333"/>
                  </a:ext>
                </a:extLst>
              </a:tr>
              <a:tr h="248940">
                <a:tc>
                  <a:txBody>
                    <a:bodyPr/>
                    <a:lstStyle/>
                    <a:p>
                      <a:pPr algn="ctr"/>
                      <a:r>
                        <a:rPr kumimoji="1" lang="ja-JP" altLang="en-US" sz="1050" u="none" dirty="0">
                          <a:latin typeface="メイリオ" panose="020B0604030504040204" pitchFamily="50" charset="-128"/>
                          <a:ea typeface="メイリオ" panose="020B0604030504040204" pitchFamily="50" charset="-128"/>
                        </a:rPr>
                        <a:t>救急の実施</a:t>
                      </a:r>
                    </a:p>
                  </a:txBody>
                  <a:tcPr marL="54000" marR="54000" marT="36000" marB="36000" anchor="ctr"/>
                </a:tc>
                <a:tc gridSpan="8">
                  <a:txBody>
                    <a:bodyPr/>
                    <a:lstStyle/>
                    <a:p>
                      <a:pPr algn="ctr"/>
                      <a:r>
                        <a:rPr kumimoji="1" lang="ja-JP" altLang="en-US" sz="1050" b="1" u="sng" dirty="0">
                          <a:solidFill>
                            <a:srgbClr val="0070C0"/>
                          </a:solidFill>
                          <a:latin typeface="メイリオ" panose="020B0604030504040204" pitchFamily="50" charset="-128"/>
                          <a:ea typeface="メイリオ" panose="020B0604030504040204" pitchFamily="50" charset="-128"/>
                        </a:rPr>
                        <a:t>一般病床において届け出る場合には、第二次救急医療機関又は救急病院等を定める省令に基づく認定された救急病院であること</a:t>
                      </a:r>
                      <a:endParaRPr kumimoji="1" lang="en-US" altLang="ja-JP" sz="1050" b="1" u="sng" dirty="0">
                        <a:solidFill>
                          <a:srgbClr val="0070C0"/>
                        </a:solidFill>
                        <a:latin typeface="メイリオ" panose="020B0604030504040204" pitchFamily="50" charset="-128"/>
                        <a:ea typeface="メイリオ" panose="020B0604030504040204" pitchFamily="50" charset="-128"/>
                      </a:endParaRPr>
                    </a:p>
                    <a:p>
                      <a:pPr algn="ctr"/>
                      <a:r>
                        <a:rPr kumimoji="1" lang="ja-JP" altLang="en-US" sz="1000" b="1" u="sng" dirty="0">
                          <a:solidFill>
                            <a:srgbClr val="0070C0"/>
                          </a:solidFill>
                          <a:latin typeface="メイリオ" panose="020B0604030504040204" pitchFamily="50" charset="-128"/>
                          <a:ea typeface="メイリオ" panose="020B0604030504040204" pitchFamily="50" charset="-128"/>
                        </a:rPr>
                        <a:t>（ただし、</a:t>
                      </a:r>
                      <a:r>
                        <a:rPr kumimoji="1" lang="en-US" altLang="ja-JP" sz="1000" b="1" u="sng" dirty="0">
                          <a:solidFill>
                            <a:srgbClr val="0070C0"/>
                          </a:solidFill>
                          <a:latin typeface="メイリオ" panose="020B0604030504040204" pitchFamily="50" charset="-128"/>
                          <a:ea typeface="メイリオ" panose="020B0604030504040204" pitchFamily="50" charset="-128"/>
                        </a:rPr>
                        <a:t>200</a:t>
                      </a:r>
                      <a:r>
                        <a:rPr kumimoji="1" lang="ja-JP" altLang="en-US" sz="1000" b="1" u="sng" dirty="0">
                          <a:solidFill>
                            <a:srgbClr val="0070C0"/>
                          </a:solidFill>
                          <a:latin typeface="メイリオ" panose="020B0604030504040204" pitchFamily="50" charset="-128"/>
                          <a:ea typeface="メイリオ" panose="020B0604030504040204" pitchFamily="50" charset="-128"/>
                        </a:rPr>
                        <a:t>床未満の場合は救急外来を設置していること又は</a:t>
                      </a:r>
                      <a:r>
                        <a:rPr kumimoji="1" lang="en-US" altLang="ja-JP" sz="1000" b="1" u="sng" dirty="0">
                          <a:solidFill>
                            <a:srgbClr val="0070C0"/>
                          </a:solidFill>
                          <a:latin typeface="メイリオ" panose="020B0604030504040204" pitchFamily="50" charset="-128"/>
                          <a:ea typeface="メイリオ" panose="020B0604030504040204" pitchFamily="50" charset="-128"/>
                        </a:rPr>
                        <a:t>24</a:t>
                      </a:r>
                      <a:r>
                        <a:rPr kumimoji="1" lang="ja-JP" altLang="en-US" sz="1000" b="1" u="sng" dirty="0">
                          <a:solidFill>
                            <a:srgbClr val="0070C0"/>
                          </a:solidFill>
                          <a:latin typeface="メイリオ" panose="020B0604030504040204" pitchFamily="50" charset="-128"/>
                          <a:ea typeface="メイリオ" panose="020B0604030504040204" pitchFamily="50" charset="-128"/>
                        </a:rPr>
                        <a:t>時間の救急医療提供を行っていることで要件を満たす。）</a:t>
                      </a:r>
                      <a:endParaRPr kumimoji="1" lang="en-US" altLang="ja-JP" sz="1000" b="1" u="sng" dirty="0">
                        <a:solidFill>
                          <a:srgbClr val="0070C0"/>
                        </a:solidFill>
                        <a:latin typeface="メイリオ" panose="020B0604030504040204" pitchFamily="50" charset="-128"/>
                        <a:ea typeface="メイリオ" panose="020B0604030504040204" pitchFamily="50" charset="-128"/>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903227031"/>
                  </a:ext>
                </a:extLst>
              </a:tr>
              <a:tr h="162578">
                <a:tc>
                  <a:txBody>
                    <a:bodyPr/>
                    <a:lstStyle/>
                    <a:p>
                      <a:pPr algn="ctr"/>
                      <a:r>
                        <a:rPr kumimoji="1" lang="ja-JP" altLang="en-US" sz="1050" u="none" dirty="0">
                          <a:latin typeface="メイリオ" panose="020B0604030504040204" pitchFamily="50" charset="-128"/>
                          <a:ea typeface="メイリオ" panose="020B0604030504040204" pitchFamily="50" charset="-128"/>
                        </a:rPr>
                        <a:t>届出単位</a:t>
                      </a:r>
                    </a:p>
                  </a:txBody>
                  <a:tcPr marL="54000" marR="54000" marT="36000" marB="36000" anchor="ctr"/>
                </a:tc>
                <a:tc>
                  <a:txBody>
                    <a:bodyPr/>
                    <a:lstStyle/>
                    <a:p>
                      <a:pPr algn="ctr"/>
                      <a:r>
                        <a:rPr kumimoji="1" lang="ja-JP" altLang="en-US" sz="1050" u="none" dirty="0">
                          <a:latin typeface="メイリオ" panose="020B0604030504040204" pitchFamily="50" charset="-128"/>
                          <a:ea typeface="メイリオ" panose="020B0604030504040204" pitchFamily="50" charset="-128"/>
                        </a:rPr>
                        <a:t>病棟</a:t>
                      </a:r>
                      <a:endParaRPr kumimoji="1" lang="ja-JP" altLang="en-US" sz="1050" b="0" u="none" dirty="0">
                        <a:solidFill>
                          <a:schemeClr val="tx1"/>
                        </a:solidFill>
                        <a:latin typeface="メイリオ" panose="020B0604030504040204" pitchFamily="50" charset="-128"/>
                        <a:ea typeface="メイリオ" panose="020B0604030504040204" pitchFamily="50" charset="-128"/>
                      </a:endParaRPr>
                    </a:p>
                  </a:txBody>
                  <a:tcPr marL="54000" marR="54000" marT="36000" marB="36000" anchor="ctr"/>
                </a:tc>
                <a:tc>
                  <a:txBody>
                    <a:bodyPr/>
                    <a:lstStyle/>
                    <a:p>
                      <a:pPr algn="ctr"/>
                      <a:r>
                        <a:rPr kumimoji="1" lang="ja-JP" altLang="en-US" sz="1050" u="none" dirty="0">
                          <a:latin typeface="メイリオ" panose="020B0604030504040204" pitchFamily="50" charset="-128"/>
                          <a:ea typeface="メイリオ" panose="020B0604030504040204" pitchFamily="50" charset="-128"/>
                        </a:rPr>
                        <a:t>病室</a:t>
                      </a:r>
                      <a:endParaRPr kumimoji="1" lang="ja-JP" altLang="en-US" sz="1050" b="0" u="none" dirty="0">
                        <a:solidFill>
                          <a:schemeClr val="tx1"/>
                        </a:solidFill>
                        <a:latin typeface="メイリオ" panose="020B0604030504040204" pitchFamily="50" charset="-128"/>
                        <a:ea typeface="メイリオ" panose="020B0604030504040204" pitchFamily="50" charset="-128"/>
                      </a:endParaRPr>
                    </a:p>
                  </a:txBody>
                  <a:tcPr marL="54000" marR="54000" marT="36000" marB="36000" anchor="ctr"/>
                </a:tc>
                <a:tc>
                  <a:txBody>
                    <a:bodyPr/>
                    <a:lstStyle/>
                    <a:p>
                      <a:pPr algn="ctr"/>
                      <a:r>
                        <a:rPr kumimoji="1" lang="ja-JP" altLang="en-US" sz="1050" u="none" dirty="0">
                          <a:latin typeface="メイリオ" panose="020B0604030504040204" pitchFamily="50" charset="-128"/>
                          <a:ea typeface="メイリオ" panose="020B0604030504040204" pitchFamily="50" charset="-128"/>
                        </a:rPr>
                        <a:t>病棟</a:t>
                      </a:r>
                      <a:endParaRPr kumimoji="1" lang="ja-JP" altLang="en-US" sz="1050" b="0" u="none" dirty="0">
                        <a:solidFill>
                          <a:schemeClr val="tx1"/>
                        </a:solidFill>
                        <a:latin typeface="メイリオ" panose="020B0604030504040204" pitchFamily="50" charset="-128"/>
                        <a:ea typeface="メイリオ" panose="020B0604030504040204" pitchFamily="50" charset="-128"/>
                      </a:endParaRPr>
                    </a:p>
                  </a:txBody>
                  <a:tcPr marL="54000" marR="54000" marT="36000" marB="36000" anchor="ctr"/>
                </a:tc>
                <a:tc>
                  <a:txBody>
                    <a:bodyPr/>
                    <a:lstStyle/>
                    <a:p>
                      <a:pPr algn="ctr"/>
                      <a:r>
                        <a:rPr kumimoji="1" lang="ja-JP" altLang="en-US" sz="1050" u="none" dirty="0">
                          <a:latin typeface="メイリオ" panose="020B0604030504040204" pitchFamily="50" charset="-128"/>
                          <a:ea typeface="メイリオ" panose="020B0604030504040204" pitchFamily="50" charset="-128"/>
                        </a:rPr>
                        <a:t>病室</a:t>
                      </a:r>
                      <a:endParaRPr kumimoji="1" lang="ja-JP" altLang="en-US" sz="1050" b="0" u="none" dirty="0">
                        <a:solidFill>
                          <a:schemeClr val="tx1"/>
                        </a:solidFill>
                        <a:latin typeface="メイリオ" panose="020B0604030504040204" pitchFamily="50" charset="-128"/>
                        <a:ea typeface="メイリオ" panose="020B0604030504040204" pitchFamily="50" charset="-128"/>
                      </a:endParaRPr>
                    </a:p>
                  </a:txBody>
                  <a:tcPr marL="54000" marR="54000" marT="36000" marB="36000" anchor="ctr"/>
                </a:tc>
                <a:tc>
                  <a:txBody>
                    <a:bodyPr/>
                    <a:lstStyle/>
                    <a:p>
                      <a:pPr algn="ctr"/>
                      <a:r>
                        <a:rPr kumimoji="1" lang="ja-JP" altLang="en-US" sz="1050" u="none" dirty="0">
                          <a:latin typeface="メイリオ" panose="020B0604030504040204" pitchFamily="50" charset="-128"/>
                          <a:ea typeface="メイリオ" panose="020B0604030504040204" pitchFamily="50" charset="-128"/>
                        </a:rPr>
                        <a:t>病棟</a:t>
                      </a:r>
                      <a:endParaRPr kumimoji="1" lang="ja-JP" altLang="en-US" sz="1050" b="0" u="none" dirty="0">
                        <a:solidFill>
                          <a:schemeClr val="tx1"/>
                        </a:solidFill>
                        <a:latin typeface="メイリオ" panose="020B0604030504040204" pitchFamily="50" charset="-128"/>
                        <a:ea typeface="メイリオ" panose="020B0604030504040204" pitchFamily="50" charset="-128"/>
                      </a:endParaRPr>
                    </a:p>
                  </a:txBody>
                  <a:tcPr marL="54000" marR="54000" marT="36000" marB="36000" anchor="ctr"/>
                </a:tc>
                <a:tc>
                  <a:txBody>
                    <a:bodyPr/>
                    <a:lstStyle/>
                    <a:p>
                      <a:pPr algn="ctr"/>
                      <a:r>
                        <a:rPr kumimoji="1" lang="ja-JP" altLang="en-US" sz="1050" u="none" dirty="0">
                          <a:latin typeface="メイリオ" panose="020B0604030504040204" pitchFamily="50" charset="-128"/>
                          <a:ea typeface="メイリオ" panose="020B0604030504040204" pitchFamily="50" charset="-128"/>
                        </a:rPr>
                        <a:t>病室</a:t>
                      </a:r>
                      <a:endParaRPr kumimoji="1" lang="ja-JP" altLang="en-US" sz="1050" b="0" u="none" dirty="0">
                        <a:solidFill>
                          <a:schemeClr val="tx1"/>
                        </a:solidFill>
                        <a:latin typeface="メイリオ" panose="020B0604030504040204" pitchFamily="50" charset="-128"/>
                        <a:ea typeface="メイリオ" panose="020B0604030504040204" pitchFamily="50" charset="-128"/>
                      </a:endParaRPr>
                    </a:p>
                  </a:txBody>
                  <a:tcPr marL="54000" marR="54000" marT="36000" marB="36000" anchor="ctr"/>
                </a:tc>
                <a:tc>
                  <a:txBody>
                    <a:bodyPr/>
                    <a:lstStyle/>
                    <a:p>
                      <a:pPr algn="ctr"/>
                      <a:r>
                        <a:rPr kumimoji="1" lang="ja-JP" altLang="en-US" sz="1050" u="none" dirty="0">
                          <a:latin typeface="メイリオ" panose="020B0604030504040204" pitchFamily="50" charset="-128"/>
                          <a:ea typeface="メイリオ" panose="020B0604030504040204" pitchFamily="50" charset="-128"/>
                        </a:rPr>
                        <a:t>病棟</a:t>
                      </a:r>
                      <a:endParaRPr kumimoji="1" lang="ja-JP" altLang="en-US" sz="1050" b="0" u="none" dirty="0">
                        <a:solidFill>
                          <a:schemeClr val="tx1"/>
                        </a:solidFill>
                        <a:latin typeface="メイリオ" panose="020B0604030504040204" pitchFamily="50" charset="-128"/>
                        <a:ea typeface="メイリオ" panose="020B0604030504040204" pitchFamily="50" charset="-128"/>
                      </a:endParaRPr>
                    </a:p>
                  </a:txBody>
                  <a:tcPr marL="54000" marR="54000" marT="36000" marB="36000" anchor="ctr"/>
                </a:tc>
                <a:tc>
                  <a:txBody>
                    <a:bodyPr/>
                    <a:lstStyle/>
                    <a:p>
                      <a:pPr algn="ctr"/>
                      <a:r>
                        <a:rPr kumimoji="1" lang="ja-JP" altLang="en-US" sz="1050" u="none" dirty="0">
                          <a:latin typeface="メイリオ" panose="020B0604030504040204" pitchFamily="50" charset="-128"/>
                          <a:ea typeface="メイリオ" panose="020B0604030504040204" pitchFamily="50" charset="-128"/>
                        </a:rPr>
                        <a:t>病室</a:t>
                      </a:r>
                      <a:endParaRPr kumimoji="1" lang="ja-JP" altLang="en-US" sz="1050" b="0" u="none" dirty="0">
                        <a:solidFill>
                          <a:schemeClr val="tx1"/>
                        </a:solidFill>
                        <a:latin typeface="メイリオ" panose="020B0604030504040204" pitchFamily="50" charset="-128"/>
                        <a:ea typeface="メイリオ" panose="020B0604030504040204" pitchFamily="50" charset="-128"/>
                      </a:endParaRPr>
                    </a:p>
                  </a:txBody>
                  <a:tcPr marL="54000" marR="54000" marT="36000" marB="36000" anchor="ctr"/>
                </a:tc>
                <a:extLst>
                  <a:ext uri="{0D108BD9-81ED-4DB2-BD59-A6C34878D82A}">
                    <a16:rowId xmlns:a16="http://schemas.microsoft.com/office/drawing/2014/main" val="2195303073"/>
                  </a:ext>
                </a:extLst>
              </a:tr>
              <a:tr h="162578">
                <a:tc>
                  <a:txBody>
                    <a:bodyPr/>
                    <a:lstStyle/>
                    <a:p>
                      <a:pPr algn="ctr"/>
                      <a:r>
                        <a:rPr kumimoji="1" lang="ja-JP" altLang="en-US" sz="1050" u="none" dirty="0">
                          <a:latin typeface="メイリオ" panose="020B0604030504040204" pitchFamily="50" charset="-128"/>
                          <a:ea typeface="メイリオ" panose="020B0604030504040204" pitchFamily="50" charset="-128"/>
                        </a:rPr>
                        <a:t>許可病床数</a:t>
                      </a:r>
                      <a:r>
                        <a:rPr kumimoji="1" lang="en-US" altLang="ja-JP" sz="1050" u="none" dirty="0">
                          <a:latin typeface="メイリオ" panose="020B0604030504040204" pitchFamily="50" charset="-128"/>
                          <a:ea typeface="メイリオ" panose="020B0604030504040204" pitchFamily="50" charset="-128"/>
                        </a:rPr>
                        <a:t>200</a:t>
                      </a:r>
                      <a:r>
                        <a:rPr kumimoji="1" lang="ja-JP" altLang="en-US" sz="1050" u="none" dirty="0">
                          <a:latin typeface="メイリオ" panose="020B0604030504040204" pitchFamily="50" charset="-128"/>
                          <a:ea typeface="メイリオ" panose="020B0604030504040204" pitchFamily="50" charset="-128"/>
                        </a:rPr>
                        <a:t>床未満</a:t>
                      </a:r>
                    </a:p>
                  </a:txBody>
                  <a:tcPr marL="54000" marR="54000" marT="36000" marB="36000" anchor="ctr"/>
                </a:tc>
                <a:tc gridSpan="2">
                  <a:txBody>
                    <a:bodyPr/>
                    <a:lstStyle/>
                    <a:p>
                      <a:pPr algn="ctr"/>
                      <a:r>
                        <a:rPr kumimoji="1" lang="ja-JP" altLang="en-US" sz="1050" u="none" dirty="0">
                          <a:latin typeface="メイリオ" panose="020B0604030504040204" pitchFamily="50" charset="-128"/>
                          <a:ea typeface="メイリオ" panose="020B0604030504040204" pitchFamily="50" charset="-128"/>
                        </a:rPr>
                        <a:t>○</a:t>
                      </a: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a:txBody>
                    <a:bodyPr/>
                    <a:lstStyle/>
                    <a:p>
                      <a:pPr algn="ctr"/>
                      <a:r>
                        <a:rPr kumimoji="1" lang="ja-JP" altLang="en-US" sz="1050" u="none" dirty="0">
                          <a:latin typeface="メイリオ" panose="020B0604030504040204" pitchFamily="50" charset="-128"/>
                          <a:ea typeface="メイリオ" panose="020B0604030504040204" pitchFamily="50" charset="-128"/>
                        </a:rPr>
                        <a:t>－</a:t>
                      </a:r>
                    </a:p>
                  </a:txBody>
                  <a:tcPr marL="54000" marR="54000" marT="36000" marB="36000" anchor="ctr"/>
                </a:tc>
                <a:tc>
                  <a:txBody>
                    <a:bodyPr/>
                    <a:lstStyle/>
                    <a:p>
                      <a:pPr algn="ctr"/>
                      <a:r>
                        <a:rPr kumimoji="1" lang="ja-JP" altLang="en-US" sz="1050" u="none" dirty="0">
                          <a:latin typeface="メイリオ" panose="020B0604030504040204" pitchFamily="50" charset="-128"/>
                          <a:ea typeface="メイリオ" panose="020B0604030504040204" pitchFamily="50" charset="-128"/>
                        </a:rPr>
                        <a:t>○</a:t>
                      </a:r>
                    </a:p>
                  </a:txBody>
                  <a:tcPr marL="54000" marR="54000" marT="36000" marB="36000" anchor="ctr"/>
                </a:tc>
                <a:tc gridSpan="2">
                  <a:txBody>
                    <a:bodyPr/>
                    <a:lstStyle/>
                    <a:p>
                      <a:pPr algn="ctr"/>
                      <a:r>
                        <a:rPr kumimoji="1" lang="ja-JP" altLang="en-US" sz="1050" u="none" dirty="0">
                          <a:latin typeface="メイリオ" panose="020B0604030504040204" pitchFamily="50" charset="-128"/>
                          <a:ea typeface="メイリオ" panose="020B0604030504040204" pitchFamily="50" charset="-128"/>
                        </a:rPr>
                        <a:t>○</a:t>
                      </a:r>
                    </a:p>
                  </a:txBody>
                  <a:tcPr marL="54000" marR="54000" marT="36000" marB="36000" anchor="ctr"/>
                </a:tc>
                <a:tc hMerge="1">
                  <a:txBody>
                    <a:bodyPr/>
                    <a:lstStyle/>
                    <a:p>
                      <a:pPr algn="ctr"/>
                      <a:endParaRPr lang="ja-JP" altLang="en-US" sz="1100" dirty="0">
                        <a:latin typeface="+mn-ea"/>
                        <a:ea typeface="+mn-ea"/>
                      </a:endParaRPr>
                    </a:p>
                  </a:txBody>
                  <a:tcPr marL="54000" marR="54000" marT="36000" marB="36000" anchor="ctr"/>
                </a:tc>
                <a:tc>
                  <a:txBody>
                    <a:bodyPr/>
                    <a:lstStyle/>
                    <a:p>
                      <a:pPr algn="ctr"/>
                      <a:r>
                        <a:rPr kumimoji="1" lang="ja-JP" altLang="en-US" sz="1050" u="none" dirty="0">
                          <a:latin typeface="メイリオ" panose="020B0604030504040204" pitchFamily="50" charset="-128"/>
                          <a:ea typeface="メイリオ" panose="020B0604030504040204" pitchFamily="50" charset="-128"/>
                        </a:rPr>
                        <a:t>－</a:t>
                      </a:r>
                    </a:p>
                  </a:txBody>
                  <a:tcPr marL="54000" marR="54000" marT="36000" marB="36000" anchor="ctr"/>
                </a:tc>
                <a:tc>
                  <a:txBody>
                    <a:bodyPr/>
                    <a:lstStyle/>
                    <a:p>
                      <a:pPr algn="ctr"/>
                      <a:r>
                        <a:rPr kumimoji="1" lang="ja-JP" altLang="en-US" sz="1050" u="none" dirty="0">
                          <a:latin typeface="メイリオ" panose="020B0604030504040204" pitchFamily="50" charset="-128"/>
                          <a:ea typeface="メイリオ" panose="020B0604030504040204" pitchFamily="50" charset="-128"/>
                        </a:rPr>
                        <a:t>○</a:t>
                      </a:r>
                    </a:p>
                  </a:txBody>
                  <a:tcPr marL="54000" marR="54000" marT="36000" marB="36000" anchor="ctr"/>
                </a:tc>
                <a:extLst>
                  <a:ext uri="{0D108BD9-81ED-4DB2-BD59-A6C34878D82A}">
                    <a16:rowId xmlns:a16="http://schemas.microsoft.com/office/drawing/2014/main" val="2029950315"/>
                  </a:ext>
                </a:extLst>
              </a:tr>
              <a:tr h="162578">
                <a:tc>
                  <a:txBody>
                    <a:bodyPr/>
                    <a:lstStyle/>
                    <a:p>
                      <a:pPr algn="ctr"/>
                      <a:r>
                        <a:rPr kumimoji="1" lang="ja-JP" altLang="en-US" sz="1050" u="none" dirty="0">
                          <a:latin typeface="メイリオ" panose="020B0604030504040204" pitchFamily="50" charset="-128"/>
                          <a:ea typeface="メイリオ" panose="020B0604030504040204" pitchFamily="50" charset="-128"/>
                        </a:rPr>
                        <a:t>室面積</a:t>
                      </a:r>
                    </a:p>
                  </a:txBody>
                  <a:tcPr marL="54000" marR="54000" marT="36000" marB="36000" anchor="ctr"/>
                </a:tc>
                <a:tc gridSpan="4">
                  <a:txBody>
                    <a:bodyPr/>
                    <a:lstStyle/>
                    <a:p>
                      <a:pPr algn="ctr"/>
                      <a:r>
                        <a:rPr kumimoji="1" lang="en-US" altLang="ja-JP" sz="1050" u="none" dirty="0">
                          <a:latin typeface="メイリオ" panose="020B0604030504040204" pitchFamily="50" charset="-128"/>
                          <a:ea typeface="メイリオ" panose="020B0604030504040204" pitchFamily="50" charset="-128"/>
                        </a:rPr>
                        <a:t>6.4</a:t>
                      </a:r>
                      <a:r>
                        <a:rPr kumimoji="1" lang="ja-JP" altLang="en-US" sz="1050" u="none" dirty="0">
                          <a:latin typeface="メイリオ" panose="020B0604030504040204" pitchFamily="50" charset="-128"/>
                          <a:ea typeface="メイリオ" panose="020B0604030504040204" pitchFamily="50" charset="-128"/>
                        </a:rPr>
                        <a:t>平方メートル以上</a:t>
                      </a:r>
                    </a:p>
                  </a:txBody>
                  <a:tcPr marL="54000" marR="54000" marT="36000" marB="36000" anchor="ctr"/>
                </a:tc>
                <a:tc hMerge="1">
                  <a:txBody>
                    <a:bodyPr/>
                    <a:lstStyle/>
                    <a:p>
                      <a:endParaRPr kumimoji="1" lang="ja-JP" altLang="en-US"/>
                    </a:p>
                  </a:txBody>
                  <a:tcPr/>
                </a:tc>
                <a:tc hMerge="1">
                  <a:txBody>
                    <a:bodyPr/>
                    <a:lstStyle/>
                    <a:p>
                      <a:pPr algn="ctr"/>
                      <a:endParaRPr kumimoji="1" lang="ja-JP" altLang="en-US" sz="1100" u="none" dirty="0">
                        <a:latin typeface="メイリオ" panose="020B0604030504040204" pitchFamily="50" charset="-128"/>
                        <a:ea typeface="メイリオ" panose="020B0604030504040204" pitchFamily="50" charset="-128"/>
                      </a:endParaRPr>
                    </a:p>
                  </a:txBody>
                  <a:tcPr marL="54000" marR="54000" marT="36000" marB="36000" anchor="ctr"/>
                </a:tc>
                <a:tc hMerge="1">
                  <a:txBody>
                    <a:bodyPr/>
                    <a:lstStyle/>
                    <a:p>
                      <a:pPr algn="ctr"/>
                      <a:endParaRPr kumimoji="1" lang="ja-JP" altLang="en-US" sz="1100" u="none" dirty="0">
                        <a:latin typeface="メイリオ" panose="020B0604030504040204" pitchFamily="50" charset="-128"/>
                        <a:ea typeface="メイリオ" panose="020B0604030504040204" pitchFamily="50" charset="-128"/>
                      </a:endParaRPr>
                    </a:p>
                  </a:txBody>
                  <a:tcPr marL="54000" marR="54000" marT="36000" marB="36000" anchor="ctr"/>
                </a:tc>
                <a:tc gridSpan="4">
                  <a:txBody>
                    <a:bodyPr/>
                    <a:lstStyle/>
                    <a:p>
                      <a:pPr algn="ctr"/>
                      <a:r>
                        <a:rPr kumimoji="1" lang="ja-JP" altLang="en-US" sz="1050" u="none" dirty="0" err="1">
                          <a:latin typeface="メイリオ" panose="020B0604030504040204" pitchFamily="50" charset="-128"/>
                          <a:ea typeface="メイリオ" panose="020B0604030504040204" pitchFamily="50" charset="-128"/>
                        </a:rPr>
                        <a:t>ー</a:t>
                      </a:r>
                      <a:endParaRPr kumimoji="1" lang="ja-JP" altLang="en-US" sz="1050" u="none" dirty="0">
                        <a:latin typeface="メイリオ" panose="020B0604030504040204" pitchFamily="50" charset="-128"/>
                        <a:ea typeface="メイリオ" panose="020B0604030504040204" pitchFamily="50" charset="-128"/>
                      </a:endParaRPr>
                    </a:p>
                  </a:txBody>
                  <a:tcPr marL="54000" marR="54000" marT="36000" marB="36000" anchor="ctr"/>
                </a:tc>
                <a:tc hMerge="1">
                  <a:txBody>
                    <a:bodyPr/>
                    <a:lstStyle/>
                    <a:p>
                      <a:endParaRPr kumimoji="1" lang="ja-JP" altLang="en-US"/>
                    </a:p>
                  </a:txBody>
                  <a:tcPr/>
                </a:tc>
                <a:tc hMerge="1">
                  <a:txBody>
                    <a:bodyPr/>
                    <a:lstStyle/>
                    <a:p>
                      <a:pPr algn="ctr"/>
                      <a:endParaRPr kumimoji="1" lang="ja-JP" altLang="en-US" sz="1100" u="none" dirty="0">
                        <a:latin typeface="メイリオ" panose="020B0604030504040204" pitchFamily="50" charset="-128"/>
                        <a:ea typeface="メイリオ" panose="020B0604030504040204" pitchFamily="50" charset="-128"/>
                      </a:endParaRPr>
                    </a:p>
                  </a:txBody>
                  <a:tcPr marL="54000" marR="54000" marT="36000" marB="36000" anchor="ctr"/>
                </a:tc>
                <a:tc hMerge="1">
                  <a:txBody>
                    <a:bodyPr/>
                    <a:lstStyle/>
                    <a:p>
                      <a:pPr algn="ctr"/>
                      <a:endParaRPr kumimoji="1" lang="ja-JP" altLang="en-US" sz="1100" u="none" dirty="0">
                        <a:latin typeface="メイリオ" panose="020B0604030504040204" pitchFamily="50" charset="-128"/>
                        <a:ea typeface="メイリオ" panose="020B0604030504040204" pitchFamily="50" charset="-128"/>
                      </a:endParaRPr>
                    </a:p>
                  </a:txBody>
                  <a:tcPr marL="54000" marR="54000" marT="36000" marB="36000" anchor="ctr"/>
                </a:tc>
                <a:extLst>
                  <a:ext uri="{0D108BD9-81ED-4DB2-BD59-A6C34878D82A}">
                    <a16:rowId xmlns:a16="http://schemas.microsoft.com/office/drawing/2014/main" val="481777757"/>
                  </a:ext>
                </a:extLst>
              </a:tr>
            </a:tbl>
          </a:graphicData>
        </a:graphic>
      </p:graphicFrame>
      <p:graphicFrame>
        <p:nvGraphicFramePr>
          <p:cNvPr id="17" name="表 16"/>
          <p:cNvGraphicFramePr>
            <a:graphicFrameLocks noGrp="1"/>
          </p:cNvGraphicFramePr>
          <p:nvPr/>
        </p:nvGraphicFramePr>
        <p:xfrm>
          <a:off x="219731" y="4155207"/>
          <a:ext cx="9544421" cy="1153260"/>
        </p:xfrm>
        <a:graphic>
          <a:graphicData uri="http://schemas.openxmlformats.org/drawingml/2006/table">
            <a:tbl>
              <a:tblPr firstRow="1" bandRow="1">
                <a:tableStyleId>{E8B1032C-EA38-4F05-BA0D-38AFFFC7BED3}</a:tableStyleId>
              </a:tblPr>
              <a:tblGrid>
                <a:gridCol w="1675869">
                  <a:extLst>
                    <a:ext uri="{9D8B030D-6E8A-4147-A177-3AD203B41FA5}">
                      <a16:colId xmlns:a16="http://schemas.microsoft.com/office/drawing/2014/main" val="20000"/>
                    </a:ext>
                  </a:extLst>
                </a:gridCol>
                <a:gridCol w="1927958">
                  <a:extLst>
                    <a:ext uri="{9D8B030D-6E8A-4147-A177-3AD203B41FA5}">
                      <a16:colId xmlns:a16="http://schemas.microsoft.com/office/drawing/2014/main" val="20001"/>
                    </a:ext>
                  </a:extLst>
                </a:gridCol>
                <a:gridCol w="1980198">
                  <a:extLst>
                    <a:ext uri="{9D8B030D-6E8A-4147-A177-3AD203B41FA5}">
                      <a16:colId xmlns:a16="http://schemas.microsoft.com/office/drawing/2014/main" val="20003"/>
                    </a:ext>
                  </a:extLst>
                </a:gridCol>
                <a:gridCol w="1980198">
                  <a:extLst>
                    <a:ext uri="{9D8B030D-6E8A-4147-A177-3AD203B41FA5}">
                      <a16:colId xmlns:a16="http://schemas.microsoft.com/office/drawing/2014/main" val="20005"/>
                    </a:ext>
                  </a:extLst>
                </a:gridCol>
                <a:gridCol w="1980198">
                  <a:extLst>
                    <a:ext uri="{9D8B030D-6E8A-4147-A177-3AD203B41FA5}">
                      <a16:colId xmlns:a16="http://schemas.microsoft.com/office/drawing/2014/main" val="20007"/>
                    </a:ext>
                  </a:extLst>
                </a:gridCol>
              </a:tblGrid>
              <a:tr h="415280">
                <a:tc>
                  <a:txBody>
                    <a:bodyPr/>
                    <a:lstStyle/>
                    <a:p>
                      <a:pPr algn="ctr"/>
                      <a:r>
                        <a:rPr kumimoji="1" lang="ja-JP" altLang="en-US" sz="1050" b="0" u="none" dirty="0">
                          <a:latin typeface="メイリオ" panose="020B0604030504040204" pitchFamily="50" charset="-128"/>
                          <a:ea typeface="メイリオ" panose="020B0604030504040204" pitchFamily="50" charset="-128"/>
                        </a:rPr>
                        <a:t>自宅等から入棟した</a:t>
                      </a:r>
                      <a:endParaRPr kumimoji="1" lang="en-US" altLang="ja-JP" sz="1050" b="0" u="none" dirty="0">
                        <a:latin typeface="メイリオ" panose="020B0604030504040204" pitchFamily="50" charset="-128"/>
                        <a:ea typeface="メイリオ" panose="020B0604030504040204" pitchFamily="50" charset="-128"/>
                      </a:endParaRPr>
                    </a:p>
                    <a:p>
                      <a:pPr algn="ctr"/>
                      <a:r>
                        <a:rPr kumimoji="1" lang="ja-JP" altLang="en-US" sz="1050" b="0" u="none" dirty="0">
                          <a:latin typeface="メイリオ" panose="020B0604030504040204" pitchFamily="50" charset="-128"/>
                          <a:ea typeface="メイリオ" panose="020B0604030504040204" pitchFamily="50" charset="-128"/>
                        </a:rPr>
                        <a:t>患者割合</a:t>
                      </a:r>
                    </a:p>
                  </a:txBody>
                  <a:tcPr marL="54000" marR="54000" marT="36000" marB="36000" anchor="ctr">
                    <a:lnB w="12700" cap="flat" cmpd="sng" algn="ctr">
                      <a:solidFill>
                        <a:schemeClr val="accent6"/>
                      </a:solidFill>
                      <a:prstDash val="solid"/>
                      <a:round/>
                      <a:headEnd type="none" w="med" len="med"/>
                      <a:tailEnd type="none" w="med" len="med"/>
                    </a:lnB>
                  </a:tcPr>
                </a:tc>
                <a:tc>
                  <a:txBody>
                    <a:bodyPr/>
                    <a:lstStyle/>
                    <a:p>
                      <a:pPr algn="ctr"/>
                      <a:r>
                        <a:rPr kumimoji="1" lang="ja-JP" altLang="en-US" sz="1050" b="1" u="sng" kern="1200" dirty="0">
                          <a:solidFill>
                            <a:srgbClr val="0070C0"/>
                          </a:solidFill>
                          <a:latin typeface="メイリオ" panose="020B0604030504040204" pitchFamily="50" charset="-128"/>
                          <a:ea typeface="メイリオ" panose="020B0604030504040204" pitchFamily="50" charset="-128"/>
                          <a:cs typeface="+mn-cs"/>
                        </a:rPr>
                        <a:t>２割</a:t>
                      </a:r>
                      <a:r>
                        <a:rPr kumimoji="1" lang="ja-JP" altLang="en-US" sz="1050" b="0" u="none" dirty="0">
                          <a:latin typeface="メイリオ" panose="020B0604030504040204" pitchFamily="50" charset="-128"/>
                          <a:ea typeface="メイリオ" panose="020B0604030504040204" pitchFamily="50" charset="-128"/>
                        </a:rPr>
                        <a:t>以上</a:t>
                      </a:r>
                      <a:endParaRPr kumimoji="1" lang="en-US" altLang="ja-JP" sz="1050" b="0" u="none" dirty="0">
                        <a:latin typeface="メイリオ" panose="020B0604030504040204" pitchFamily="50" charset="-128"/>
                        <a:ea typeface="メイリオ" panose="020B0604030504040204" pitchFamily="50" charset="-128"/>
                      </a:endParaRPr>
                    </a:p>
                    <a:p>
                      <a:pPr algn="ctr"/>
                      <a:r>
                        <a:rPr kumimoji="1" lang="ja-JP" altLang="en-US" sz="900" b="0" u="none" dirty="0">
                          <a:latin typeface="メイリオ" panose="020B0604030504040204" pitchFamily="50" charset="-128"/>
                          <a:ea typeface="メイリオ" panose="020B0604030504040204" pitchFamily="50" charset="-128"/>
                        </a:rPr>
                        <a:t>（管理料の場合、</a:t>
                      </a:r>
                      <a:r>
                        <a:rPr kumimoji="1" lang="en-US" altLang="ja-JP" sz="900" b="0" u="none" dirty="0">
                          <a:latin typeface="メイリオ" panose="020B0604030504040204" pitchFamily="50" charset="-128"/>
                          <a:ea typeface="メイリオ" panose="020B0604030504040204" pitchFamily="50" charset="-128"/>
                        </a:rPr>
                        <a:t>10</a:t>
                      </a:r>
                      <a:r>
                        <a:rPr kumimoji="1" lang="ja-JP" altLang="en-US" sz="900" b="0" u="none" dirty="0">
                          <a:latin typeface="メイリオ" panose="020B0604030504040204" pitchFamily="50" charset="-128"/>
                          <a:ea typeface="メイリオ" panose="020B0604030504040204" pitchFamily="50" charset="-128"/>
                        </a:rPr>
                        <a:t>床未満は</a:t>
                      </a:r>
                      <a:endParaRPr kumimoji="1" lang="en-US" altLang="ja-JP" sz="900" b="0" u="none" dirty="0">
                        <a:latin typeface="メイリオ" panose="020B0604030504040204" pitchFamily="50" charset="-128"/>
                        <a:ea typeface="メイリオ" panose="020B0604030504040204" pitchFamily="50" charset="-128"/>
                      </a:endParaRPr>
                    </a:p>
                    <a:p>
                      <a:pPr algn="ctr"/>
                      <a:r>
                        <a:rPr kumimoji="1" lang="ja-JP" altLang="en-US" sz="900" b="0" u="none" dirty="0">
                          <a:latin typeface="メイリオ" panose="020B0604030504040204" pitchFamily="50" charset="-128"/>
                          <a:ea typeface="メイリオ" panose="020B0604030504040204" pitchFamily="50" charset="-128"/>
                        </a:rPr>
                        <a:t>３月で</a:t>
                      </a:r>
                      <a:r>
                        <a:rPr kumimoji="1" lang="ja-JP" altLang="en-US" sz="1050" b="1" u="sng" kern="1200" dirty="0">
                          <a:solidFill>
                            <a:srgbClr val="0070C0"/>
                          </a:solidFill>
                          <a:latin typeface="メイリオ" panose="020B0604030504040204" pitchFamily="50" charset="-128"/>
                          <a:ea typeface="メイリオ" panose="020B0604030504040204" pitchFamily="50" charset="-128"/>
                          <a:cs typeface="+mn-cs"/>
                        </a:rPr>
                        <a:t>８人</a:t>
                      </a:r>
                      <a:r>
                        <a:rPr kumimoji="1" lang="ja-JP" altLang="en-US" sz="900" b="0" u="none" dirty="0">
                          <a:latin typeface="メイリオ" panose="020B0604030504040204" pitchFamily="50" charset="-128"/>
                          <a:ea typeface="メイリオ" panose="020B0604030504040204" pitchFamily="50" charset="-128"/>
                        </a:rPr>
                        <a:t>以上）</a:t>
                      </a:r>
                    </a:p>
                  </a:txBody>
                  <a:tcPr marL="54000" marR="54000" marT="36000" marB="36000" anchor="ctr">
                    <a:lnB w="12700" cap="flat" cmpd="sng" algn="ctr">
                      <a:solidFill>
                        <a:schemeClr val="accent6"/>
                      </a:solidFill>
                      <a:prstDash val="solid"/>
                      <a:round/>
                      <a:headEnd type="none" w="med" len="med"/>
                      <a:tailEnd type="none" w="med" len="med"/>
                    </a:lnB>
                  </a:tcPr>
                </a:tc>
                <a:tc rowSpan="3">
                  <a:txBody>
                    <a:bodyPr/>
                    <a:lstStyle/>
                    <a:p>
                      <a:pPr algn="ctr"/>
                      <a:r>
                        <a:rPr kumimoji="1" lang="ja-JP" altLang="en-US" sz="1050" b="1" u="sng" dirty="0">
                          <a:solidFill>
                            <a:srgbClr val="0070C0"/>
                          </a:solidFill>
                          <a:latin typeface="メイリオ" panose="020B0604030504040204" pitchFamily="50" charset="-128"/>
                          <a:ea typeface="メイリオ" panose="020B0604030504040204" pitchFamily="50" charset="-128"/>
                        </a:rPr>
                        <a:t>いずれか１つ以上</a:t>
                      </a:r>
                      <a:endParaRPr kumimoji="1" lang="en-US" altLang="ja-JP" sz="1050" b="1" u="sng" dirty="0">
                        <a:solidFill>
                          <a:srgbClr val="0070C0"/>
                        </a:solidFill>
                        <a:latin typeface="メイリオ" panose="020B0604030504040204" pitchFamily="50" charset="-128"/>
                        <a:ea typeface="メイリオ" panose="020B0604030504040204" pitchFamily="50" charset="-128"/>
                      </a:endParaRPr>
                    </a:p>
                    <a:p>
                      <a:pPr algn="ctr"/>
                      <a:r>
                        <a:rPr kumimoji="1" lang="ja-JP" altLang="en-US" sz="800" b="1" u="sng" kern="1200" dirty="0">
                          <a:solidFill>
                            <a:srgbClr val="0070C0"/>
                          </a:solidFill>
                          <a:latin typeface="メイリオ" panose="020B0604030504040204" pitchFamily="50" charset="-128"/>
                          <a:ea typeface="メイリオ" panose="020B0604030504040204" pitchFamily="50" charset="-128"/>
                          <a:cs typeface="+mn-cs"/>
                        </a:rPr>
                        <a:t>（満たさない場合</a:t>
                      </a:r>
                      <a:r>
                        <a:rPr kumimoji="1" lang="en-US" altLang="ja-JP" sz="800" b="1" u="sng" kern="1200" dirty="0">
                          <a:solidFill>
                            <a:srgbClr val="0070C0"/>
                          </a:solidFill>
                          <a:latin typeface="メイリオ" panose="020B0604030504040204" pitchFamily="50" charset="-128"/>
                          <a:ea typeface="メイリオ" panose="020B0604030504040204" pitchFamily="50" charset="-128"/>
                          <a:cs typeface="+mn-cs"/>
                        </a:rPr>
                        <a:t>90</a:t>
                      </a:r>
                      <a:r>
                        <a:rPr kumimoji="1" lang="ja-JP" altLang="en-US" sz="800" b="1" u="sng" kern="1200" dirty="0">
                          <a:solidFill>
                            <a:srgbClr val="0070C0"/>
                          </a:solidFill>
                          <a:latin typeface="メイリオ" panose="020B0604030504040204" pitchFamily="50" charset="-128"/>
                          <a:ea typeface="メイリオ" panose="020B0604030504040204" pitchFamily="50" charset="-128"/>
                          <a:cs typeface="+mn-cs"/>
                        </a:rPr>
                        <a:t>／</a:t>
                      </a:r>
                      <a:r>
                        <a:rPr kumimoji="1" lang="en-US" altLang="ja-JP" sz="800" b="1" u="sng" kern="1200" dirty="0">
                          <a:solidFill>
                            <a:srgbClr val="0070C0"/>
                          </a:solidFill>
                          <a:latin typeface="メイリオ" panose="020B0604030504040204" pitchFamily="50" charset="-128"/>
                          <a:ea typeface="メイリオ" panose="020B0604030504040204" pitchFamily="50" charset="-128"/>
                          <a:cs typeface="+mn-cs"/>
                        </a:rPr>
                        <a:t>100</a:t>
                      </a:r>
                      <a:r>
                        <a:rPr kumimoji="1" lang="ja-JP" altLang="en-US" sz="800" b="1" u="sng" kern="1200" dirty="0">
                          <a:solidFill>
                            <a:srgbClr val="0070C0"/>
                          </a:solidFill>
                          <a:latin typeface="メイリオ" panose="020B0604030504040204" pitchFamily="50" charset="-128"/>
                          <a:ea typeface="メイリオ" panose="020B0604030504040204" pitchFamily="50" charset="-128"/>
                          <a:cs typeface="+mn-cs"/>
                        </a:rPr>
                        <a:t>に減算）</a:t>
                      </a:r>
                      <a:endParaRPr kumimoji="1" lang="en-US" altLang="ja-JP" sz="800" b="1" u="sng" kern="1200" dirty="0">
                        <a:solidFill>
                          <a:srgbClr val="0070C0"/>
                        </a:solidFill>
                        <a:latin typeface="メイリオ" panose="020B0604030504040204" pitchFamily="50" charset="-128"/>
                        <a:ea typeface="メイリオ" panose="020B0604030504040204" pitchFamily="50" charset="-128"/>
                        <a:cs typeface="+mn-cs"/>
                      </a:endParaRPr>
                    </a:p>
                    <a:p>
                      <a:pPr algn="ctr"/>
                      <a:r>
                        <a:rPr kumimoji="1" lang="ja-JP" altLang="en-US" sz="800" b="1" u="sng" dirty="0">
                          <a:solidFill>
                            <a:srgbClr val="0070C0"/>
                          </a:solidFill>
                          <a:latin typeface="メイリオ" panose="020B0604030504040204" pitchFamily="50" charset="-128"/>
                          <a:ea typeface="メイリオ" panose="020B0604030504040204" pitchFamily="50" charset="-128"/>
                        </a:rPr>
                        <a:t>（「在宅医療等の実績」については６つのうち１つ以上を満たせばよい）</a:t>
                      </a:r>
                    </a:p>
                  </a:txBody>
                  <a:tcPr marL="54000" marR="54000" marT="36000" marB="36000" anchor="ctr"/>
                </a:tc>
                <a:tc>
                  <a:txBody>
                    <a:bodyPr/>
                    <a:lstStyle/>
                    <a:p>
                      <a:pPr algn="ctr"/>
                      <a:r>
                        <a:rPr kumimoji="1" lang="ja-JP" altLang="en-US" sz="1050" b="1" u="sng" kern="1200" dirty="0">
                          <a:solidFill>
                            <a:srgbClr val="0070C0"/>
                          </a:solidFill>
                          <a:latin typeface="メイリオ" panose="020B0604030504040204" pitchFamily="50" charset="-128"/>
                          <a:ea typeface="メイリオ" panose="020B0604030504040204" pitchFamily="50" charset="-128"/>
                          <a:cs typeface="+mn-cs"/>
                        </a:rPr>
                        <a:t>２割</a:t>
                      </a:r>
                      <a:r>
                        <a:rPr kumimoji="1" lang="ja-JP" altLang="en-US" sz="1050" b="0" u="none" dirty="0">
                          <a:latin typeface="メイリオ" panose="020B0604030504040204" pitchFamily="50" charset="-128"/>
                          <a:ea typeface="メイリオ" panose="020B0604030504040204" pitchFamily="50" charset="-128"/>
                        </a:rPr>
                        <a:t>以上</a:t>
                      </a:r>
                      <a:endParaRPr kumimoji="1" lang="en-US" altLang="ja-JP" sz="1050" b="0" u="none" dirty="0">
                        <a:latin typeface="メイリオ" panose="020B0604030504040204" pitchFamily="50" charset="-128"/>
                        <a:ea typeface="メイリオ" panose="020B0604030504040204" pitchFamily="50" charset="-128"/>
                      </a:endParaRPr>
                    </a:p>
                    <a:p>
                      <a:pPr algn="ctr"/>
                      <a:r>
                        <a:rPr kumimoji="1" lang="ja-JP" altLang="en-US" sz="900" b="0" u="none" dirty="0">
                          <a:latin typeface="メイリオ" panose="020B0604030504040204" pitchFamily="50" charset="-128"/>
                          <a:ea typeface="メイリオ" panose="020B0604030504040204" pitchFamily="50" charset="-128"/>
                        </a:rPr>
                        <a:t>（管理料の場合、</a:t>
                      </a:r>
                      <a:r>
                        <a:rPr kumimoji="1" lang="en-US" altLang="ja-JP" sz="900" b="0" u="none" dirty="0">
                          <a:latin typeface="メイリオ" panose="020B0604030504040204" pitchFamily="50" charset="-128"/>
                          <a:ea typeface="メイリオ" panose="020B0604030504040204" pitchFamily="50" charset="-128"/>
                        </a:rPr>
                        <a:t>10</a:t>
                      </a:r>
                      <a:r>
                        <a:rPr kumimoji="1" lang="ja-JP" altLang="en-US" sz="900" b="0" u="none" dirty="0">
                          <a:latin typeface="メイリオ" panose="020B0604030504040204" pitchFamily="50" charset="-128"/>
                          <a:ea typeface="メイリオ" panose="020B0604030504040204" pitchFamily="50" charset="-128"/>
                        </a:rPr>
                        <a:t>床未満は</a:t>
                      </a:r>
                      <a:endParaRPr kumimoji="1" lang="en-US" altLang="ja-JP" sz="900" b="0" u="none" dirty="0">
                        <a:latin typeface="メイリオ" panose="020B0604030504040204" pitchFamily="50" charset="-128"/>
                        <a:ea typeface="メイリオ" panose="020B0604030504040204" pitchFamily="50" charset="-128"/>
                      </a:endParaRPr>
                    </a:p>
                    <a:p>
                      <a:pPr algn="ctr"/>
                      <a:r>
                        <a:rPr kumimoji="1" lang="ja-JP" altLang="en-US" sz="900" b="0" u="none" dirty="0">
                          <a:latin typeface="メイリオ" panose="020B0604030504040204" pitchFamily="50" charset="-128"/>
                          <a:ea typeface="メイリオ" panose="020B0604030504040204" pitchFamily="50" charset="-128"/>
                        </a:rPr>
                        <a:t>３月で</a:t>
                      </a:r>
                      <a:r>
                        <a:rPr kumimoji="1" lang="ja-JP" altLang="en-US" sz="1050" b="1" u="sng" kern="1200" dirty="0">
                          <a:solidFill>
                            <a:srgbClr val="0070C0"/>
                          </a:solidFill>
                          <a:latin typeface="メイリオ" panose="020B0604030504040204" pitchFamily="50" charset="-128"/>
                          <a:ea typeface="メイリオ" panose="020B0604030504040204" pitchFamily="50" charset="-128"/>
                          <a:cs typeface="+mn-cs"/>
                        </a:rPr>
                        <a:t>８人</a:t>
                      </a:r>
                      <a:r>
                        <a:rPr kumimoji="1" lang="ja-JP" altLang="en-US" sz="900" b="0" u="none" dirty="0">
                          <a:latin typeface="メイリオ" panose="020B0604030504040204" pitchFamily="50" charset="-128"/>
                          <a:ea typeface="メイリオ" panose="020B0604030504040204" pitchFamily="50" charset="-128"/>
                        </a:rPr>
                        <a:t>以上）</a:t>
                      </a:r>
                    </a:p>
                  </a:txBody>
                  <a:tcPr marL="54000" marR="54000" marT="36000" marB="36000" anchor="ctr">
                    <a:lnB w="12700" cap="flat" cmpd="sng" algn="ctr">
                      <a:solidFill>
                        <a:schemeClr val="accent6"/>
                      </a:solidFill>
                      <a:prstDash val="solid"/>
                      <a:round/>
                      <a:headEnd type="none" w="med" len="med"/>
                      <a:tailEnd type="none" w="med" len="med"/>
                    </a:lnB>
                  </a:tcPr>
                </a:tc>
                <a:tc rowSpan="3">
                  <a:txBody>
                    <a:bodyPr/>
                    <a:lstStyle/>
                    <a:p>
                      <a:pPr algn="ctr"/>
                      <a:r>
                        <a:rPr kumimoji="1" lang="ja-JP" altLang="en-US" sz="1050" b="1" u="sng" dirty="0">
                          <a:solidFill>
                            <a:srgbClr val="0070C0"/>
                          </a:solidFill>
                          <a:latin typeface="メイリオ" panose="020B0604030504040204" pitchFamily="50" charset="-128"/>
                          <a:ea typeface="メイリオ" panose="020B0604030504040204" pitchFamily="50" charset="-128"/>
                        </a:rPr>
                        <a:t>いずれか１つ以上</a:t>
                      </a:r>
                      <a:endParaRPr kumimoji="1" lang="en-US" altLang="ja-JP" sz="1050" b="1" u="sng" dirty="0">
                        <a:solidFill>
                          <a:srgbClr val="0070C0"/>
                        </a:solidFill>
                        <a:latin typeface="メイリオ" panose="020B0604030504040204" pitchFamily="50" charset="-128"/>
                        <a:ea typeface="メイリオ" panose="020B0604030504040204" pitchFamily="50" charset="-128"/>
                      </a:endParaRPr>
                    </a:p>
                    <a:p>
                      <a:pPr algn="ctr"/>
                      <a:r>
                        <a:rPr kumimoji="1" lang="ja-JP" altLang="en-US" sz="800" b="1" u="sng" kern="1200" dirty="0">
                          <a:solidFill>
                            <a:srgbClr val="0070C0"/>
                          </a:solidFill>
                          <a:latin typeface="メイリオ" panose="020B0604030504040204" pitchFamily="50" charset="-128"/>
                          <a:ea typeface="メイリオ" panose="020B0604030504040204" pitchFamily="50" charset="-128"/>
                          <a:cs typeface="+mn-cs"/>
                        </a:rPr>
                        <a:t>（満たさない場合</a:t>
                      </a:r>
                      <a:r>
                        <a:rPr kumimoji="1" lang="en-US" altLang="ja-JP" sz="800" b="1" u="sng" kern="1200" dirty="0">
                          <a:solidFill>
                            <a:srgbClr val="0070C0"/>
                          </a:solidFill>
                          <a:latin typeface="メイリオ" panose="020B0604030504040204" pitchFamily="50" charset="-128"/>
                          <a:ea typeface="メイリオ" panose="020B0604030504040204" pitchFamily="50" charset="-128"/>
                          <a:cs typeface="+mn-cs"/>
                        </a:rPr>
                        <a:t>90</a:t>
                      </a:r>
                      <a:r>
                        <a:rPr kumimoji="1" lang="ja-JP" altLang="en-US" sz="800" b="1" u="sng" kern="1200" dirty="0">
                          <a:solidFill>
                            <a:srgbClr val="0070C0"/>
                          </a:solidFill>
                          <a:latin typeface="メイリオ" panose="020B0604030504040204" pitchFamily="50" charset="-128"/>
                          <a:ea typeface="メイリオ" panose="020B0604030504040204" pitchFamily="50" charset="-128"/>
                          <a:cs typeface="+mn-cs"/>
                        </a:rPr>
                        <a:t>／</a:t>
                      </a:r>
                      <a:r>
                        <a:rPr kumimoji="1" lang="en-US" altLang="ja-JP" sz="800" b="1" u="sng" kern="1200" dirty="0">
                          <a:solidFill>
                            <a:srgbClr val="0070C0"/>
                          </a:solidFill>
                          <a:latin typeface="メイリオ" panose="020B0604030504040204" pitchFamily="50" charset="-128"/>
                          <a:ea typeface="メイリオ" panose="020B0604030504040204" pitchFamily="50" charset="-128"/>
                          <a:cs typeface="+mn-cs"/>
                        </a:rPr>
                        <a:t>100</a:t>
                      </a:r>
                      <a:r>
                        <a:rPr kumimoji="1" lang="ja-JP" altLang="en-US" sz="800" b="1" u="sng" kern="1200" dirty="0">
                          <a:solidFill>
                            <a:srgbClr val="0070C0"/>
                          </a:solidFill>
                          <a:latin typeface="メイリオ" panose="020B0604030504040204" pitchFamily="50" charset="-128"/>
                          <a:ea typeface="メイリオ" panose="020B0604030504040204" pitchFamily="50" charset="-128"/>
                          <a:cs typeface="+mn-cs"/>
                        </a:rPr>
                        <a:t>に減算）</a:t>
                      </a:r>
                      <a:endParaRPr kumimoji="1" lang="en-US" altLang="ja-JP" sz="800" b="1" u="sng" kern="1200" dirty="0">
                        <a:solidFill>
                          <a:srgbClr val="0070C0"/>
                        </a:solidFill>
                        <a:latin typeface="メイリオ" panose="020B0604030504040204" pitchFamily="50" charset="-128"/>
                        <a:ea typeface="メイリオ" panose="020B0604030504040204" pitchFamily="50" charset="-128"/>
                        <a:cs typeface="+mn-cs"/>
                      </a:endParaRPr>
                    </a:p>
                    <a:p>
                      <a:pPr algn="ctr"/>
                      <a:r>
                        <a:rPr kumimoji="1" lang="ja-JP" altLang="en-US" sz="800" b="1" u="sng" dirty="0">
                          <a:solidFill>
                            <a:srgbClr val="0070C0"/>
                          </a:solidFill>
                          <a:latin typeface="メイリオ" panose="020B0604030504040204" pitchFamily="50" charset="-128"/>
                          <a:ea typeface="メイリオ" panose="020B0604030504040204" pitchFamily="50" charset="-128"/>
                        </a:rPr>
                        <a:t>（「在宅医療等の実績」については６つのうち１つ以上を満たせばよい）</a:t>
                      </a:r>
                    </a:p>
                  </a:txBody>
                  <a:tcPr marL="54000" marR="54000" marT="36000" marB="36000" anchor="ctr"/>
                </a:tc>
                <a:extLst>
                  <a:ext uri="{0D108BD9-81ED-4DB2-BD59-A6C34878D82A}">
                    <a16:rowId xmlns:a16="http://schemas.microsoft.com/office/drawing/2014/main" val="10007"/>
                  </a:ext>
                </a:extLst>
              </a:tr>
              <a:tr h="310659">
                <a:tc>
                  <a:txBody>
                    <a:bodyPr/>
                    <a:lstStyle/>
                    <a:p>
                      <a:pPr algn="ctr"/>
                      <a:r>
                        <a:rPr kumimoji="1" lang="ja-JP" altLang="en-US" sz="1050" b="0" u="none" dirty="0">
                          <a:latin typeface="メイリオ" panose="020B0604030504040204" pitchFamily="50" charset="-128"/>
                          <a:ea typeface="メイリオ" panose="020B0604030504040204" pitchFamily="50" charset="-128"/>
                        </a:rPr>
                        <a:t>自宅等からの</a:t>
                      </a:r>
                      <a:endParaRPr kumimoji="1" lang="en-US" altLang="ja-JP" sz="1050" b="0" u="none" dirty="0">
                        <a:latin typeface="メイリオ" panose="020B0604030504040204" pitchFamily="50" charset="-128"/>
                        <a:ea typeface="メイリオ" panose="020B0604030504040204" pitchFamily="50" charset="-128"/>
                      </a:endParaRPr>
                    </a:p>
                    <a:p>
                      <a:pPr algn="ctr"/>
                      <a:r>
                        <a:rPr kumimoji="1" lang="ja-JP" altLang="en-US" sz="1050" b="0" u="none" dirty="0">
                          <a:latin typeface="メイリオ" panose="020B0604030504040204" pitchFamily="50" charset="-128"/>
                          <a:ea typeface="メイリオ" panose="020B0604030504040204" pitchFamily="50" charset="-128"/>
                        </a:rPr>
                        <a:t>緊急患者の受入</a:t>
                      </a:r>
                      <a:endParaRPr kumimoji="1" lang="en-US" altLang="ja-JP" sz="1050" b="0" u="none" dirty="0">
                        <a:latin typeface="メイリオ" panose="020B0604030504040204" pitchFamily="50" charset="-128"/>
                        <a:ea typeface="メイリオ" panose="020B0604030504040204" pitchFamily="50" charset="-128"/>
                      </a:endParaRPr>
                    </a:p>
                  </a:txBody>
                  <a:tcPr marL="54000" marR="54000" marT="36000" marB="36000" anchor="ctr">
                    <a:lnT w="12700" cap="flat" cmpd="sng" algn="ctr">
                      <a:solidFill>
                        <a:schemeClr val="accent6"/>
                      </a:solidFill>
                      <a:prstDash val="solid"/>
                      <a:round/>
                      <a:headEnd type="none" w="med" len="med"/>
                      <a:tailEnd type="none" w="med" len="med"/>
                    </a:lnT>
                  </a:tcPr>
                </a:tc>
                <a:tc>
                  <a:txBody>
                    <a:bodyPr/>
                    <a:lstStyle/>
                    <a:p>
                      <a:pPr algn="ctr"/>
                      <a:r>
                        <a:rPr kumimoji="1" lang="ja-JP" altLang="en-US" sz="1050" b="0" u="none" dirty="0">
                          <a:latin typeface="メイリオ" panose="020B0604030504040204" pitchFamily="50" charset="-128"/>
                          <a:ea typeface="メイリオ" panose="020B0604030504040204" pitchFamily="50" charset="-128"/>
                        </a:rPr>
                        <a:t>３月で</a:t>
                      </a:r>
                      <a:r>
                        <a:rPr kumimoji="1" lang="ja-JP" altLang="en-US" sz="1050" b="1" u="sng" dirty="0">
                          <a:solidFill>
                            <a:srgbClr val="0070C0"/>
                          </a:solidFill>
                          <a:latin typeface="メイリオ" panose="020B0604030504040204" pitchFamily="50" charset="-128"/>
                          <a:ea typeface="メイリオ" panose="020B0604030504040204" pitchFamily="50" charset="-128"/>
                        </a:rPr>
                        <a:t>９人</a:t>
                      </a:r>
                      <a:r>
                        <a:rPr kumimoji="1" lang="ja-JP" altLang="en-US" sz="1050" b="0" u="none" dirty="0">
                          <a:latin typeface="メイリオ" panose="020B0604030504040204" pitchFamily="50" charset="-128"/>
                          <a:ea typeface="メイリオ" panose="020B0604030504040204" pitchFamily="50" charset="-128"/>
                        </a:rPr>
                        <a:t>以上</a:t>
                      </a:r>
                    </a:p>
                  </a:txBody>
                  <a:tcPr marL="54000" marR="54000" marT="36000" marB="36000" anchor="ctr">
                    <a:lnT w="12700" cap="flat" cmpd="sng" algn="ctr">
                      <a:solidFill>
                        <a:schemeClr val="accent6"/>
                      </a:solidFill>
                      <a:prstDash val="solid"/>
                      <a:round/>
                      <a:headEnd type="none" w="med" len="med"/>
                      <a:tailEnd type="none" w="med" len="med"/>
                    </a:lnT>
                  </a:tcPr>
                </a:tc>
                <a:tc vMerge="1">
                  <a:txBody>
                    <a:bodyPr/>
                    <a:lstStyle/>
                    <a:p>
                      <a:pPr algn="ctr"/>
                      <a:endParaRPr kumimoji="1" lang="ja-JP" altLang="en-US" sz="1100" b="0" u="none" dirty="0">
                        <a:latin typeface="+mn-ea"/>
                        <a:ea typeface="+mn-ea"/>
                      </a:endParaRPr>
                    </a:p>
                  </a:txBody>
                  <a:tcPr marL="54000" marR="54000" marT="36000" marB="36000" anchor="ctr">
                    <a:lnT w="12700" cap="flat" cmpd="sng" algn="ctr">
                      <a:solidFill>
                        <a:schemeClr val="accent6"/>
                      </a:solidFill>
                      <a:prstDash val="solid"/>
                      <a:round/>
                      <a:headEnd type="none" w="med" len="med"/>
                      <a:tailEnd type="none" w="med" len="med"/>
                    </a:lnT>
                  </a:tcPr>
                </a:tc>
                <a:tc>
                  <a:txBody>
                    <a:bodyPr/>
                    <a:lstStyle/>
                    <a:p>
                      <a:pPr algn="ctr"/>
                      <a:r>
                        <a:rPr kumimoji="1" lang="ja-JP" altLang="en-US" sz="1050" b="0" u="none" dirty="0">
                          <a:latin typeface="メイリオ" panose="020B0604030504040204" pitchFamily="50" charset="-128"/>
                          <a:ea typeface="メイリオ" panose="020B0604030504040204" pitchFamily="50" charset="-128"/>
                        </a:rPr>
                        <a:t>３月で</a:t>
                      </a:r>
                      <a:r>
                        <a:rPr kumimoji="1" lang="ja-JP" altLang="en-US" sz="1050" b="1" u="sng" kern="1200" dirty="0">
                          <a:solidFill>
                            <a:srgbClr val="0070C0"/>
                          </a:solidFill>
                          <a:latin typeface="メイリオ" panose="020B0604030504040204" pitchFamily="50" charset="-128"/>
                          <a:ea typeface="メイリオ" panose="020B0604030504040204" pitchFamily="50" charset="-128"/>
                          <a:cs typeface="+mn-cs"/>
                        </a:rPr>
                        <a:t>９人</a:t>
                      </a:r>
                      <a:r>
                        <a:rPr kumimoji="1" lang="ja-JP" altLang="en-US" sz="1050" b="0" u="none" dirty="0">
                          <a:latin typeface="メイリオ" panose="020B0604030504040204" pitchFamily="50" charset="-128"/>
                          <a:ea typeface="メイリオ" panose="020B0604030504040204" pitchFamily="50" charset="-128"/>
                        </a:rPr>
                        <a:t>以上</a:t>
                      </a:r>
                    </a:p>
                  </a:txBody>
                  <a:tcPr marL="54000" marR="54000" marT="36000" marB="36000" anchor="ctr">
                    <a:lnT w="12700" cap="flat" cmpd="sng" algn="ctr">
                      <a:solidFill>
                        <a:schemeClr val="accent6"/>
                      </a:solidFill>
                      <a:prstDash val="solid"/>
                      <a:round/>
                      <a:headEnd type="none" w="med" len="med"/>
                      <a:tailEnd type="none" w="med" len="med"/>
                    </a:lnT>
                  </a:tcPr>
                </a:tc>
                <a:tc vMerge="1">
                  <a:txBody>
                    <a:bodyPr/>
                    <a:lstStyle/>
                    <a:p>
                      <a:pPr algn="ctr"/>
                      <a:endParaRPr kumimoji="1" lang="ja-JP" altLang="en-US" sz="1100" b="0" u="none" dirty="0">
                        <a:latin typeface="+mn-ea"/>
                        <a:ea typeface="+mn-ea"/>
                      </a:endParaRPr>
                    </a:p>
                  </a:txBody>
                  <a:tcPr marL="54000" marR="54000" marT="36000" marB="36000" anchor="ctr">
                    <a:lnT w="12700" cap="flat" cmpd="sng" algn="ctr">
                      <a:solidFill>
                        <a:schemeClr val="accent6"/>
                      </a:solidFill>
                      <a:prstDash val="solid"/>
                      <a:round/>
                      <a:headEnd type="none" w="med" len="med"/>
                      <a:tailEnd type="none" w="med" len="med"/>
                    </a:lnT>
                  </a:tcPr>
                </a:tc>
                <a:extLst>
                  <a:ext uri="{0D108BD9-81ED-4DB2-BD59-A6C34878D82A}">
                    <a16:rowId xmlns:a16="http://schemas.microsoft.com/office/drawing/2014/main" val="10008"/>
                  </a:ext>
                </a:extLst>
              </a:tr>
              <a:tr h="182789">
                <a:tc>
                  <a:txBody>
                    <a:bodyPr/>
                    <a:lstStyle/>
                    <a:p>
                      <a:pPr algn="ctr"/>
                      <a:r>
                        <a:rPr kumimoji="1" lang="ja-JP" altLang="en-US" sz="1050" b="0" u="none" dirty="0">
                          <a:latin typeface="メイリオ" panose="020B0604030504040204" pitchFamily="50" charset="-128"/>
                          <a:ea typeface="メイリオ" panose="020B0604030504040204" pitchFamily="50" charset="-128"/>
                        </a:rPr>
                        <a:t>在宅医療等の実績</a:t>
                      </a:r>
                      <a:endParaRPr kumimoji="1" lang="ja-JP" altLang="en-US" sz="1050" b="0" u="none" baseline="30000" dirty="0">
                        <a:latin typeface="メイリオ" panose="020B0604030504040204" pitchFamily="50" charset="-128"/>
                        <a:ea typeface="メイリオ" panose="020B0604030504040204" pitchFamily="50" charset="-128"/>
                      </a:endParaRPr>
                    </a:p>
                  </a:txBody>
                  <a:tcPr marL="54000" marR="54000" marT="36000" marB="36000" anchor="ctr"/>
                </a:tc>
                <a:tc>
                  <a:txBody>
                    <a:bodyPr/>
                    <a:lstStyle/>
                    <a:p>
                      <a:pPr algn="ctr"/>
                      <a:r>
                        <a:rPr kumimoji="1" lang="ja-JP" altLang="en-US" sz="1050" b="0" u="none" dirty="0">
                          <a:latin typeface="メイリオ" panose="020B0604030504040204" pitchFamily="50" charset="-128"/>
                          <a:ea typeface="メイリオ" panose="020B0604030504040204" pitchFamily="50" charset="-128"/>
                        </a:rPr>
                        <a:t>○</a:t>
                      </a:r>
                      <a:r>
                        <a:rPr kumimoji="1" lang="ja-JP" altLang="en-US" sz="1050" b="0" u="none" dirty="0">
                          <a:solidFill>
                            <a:schemeClr val="tx1"/>
                          </a:solidFill>
                          <a:latin typeface="メイリオ" panose="020B0604030504040204" pitchFamily="50" charset="-128"/>
                          <a:ea typeface="メイリオ" panose="020B0604030504040204" pitchFamily="50" charset="-128"/>
                        </a:rPr>
                        <a:t>（２つ以上）</a:t>
                      </a:r>
                    </a:p>
                  </a:txBody>
                  <a:tcPr marL="54000" marR="54000" marT="36000" marB="36000" anchor="ctr"/>
                </a:tc>
                <a:tc vMerge="1">
                  <a:txBody>
                    <a:bodyPr/>
                    <a:lstStyle/>
                    <a:p>
                      <a:pPr algn="ctr"/>
                      <a:endParaRPr kumimoji="1" lang="ja-JP" altLang="en-US" sz="1100" b="0" u="none" dirty="0">
                        <a:latin typeface="+mn-ea"/>
                        <a:ea typeface="+mn-ea"/>
                      </a:endParaRPr>
                    </a:p>
                  </a:txBody>
                  <a:tcPr marL="54000" marR="54000" marT="36000" marB="36000" anchor="ctr"/>
                </a:tc>
                <a:tc>
                  <a:txBody>
                    <a:bodyPr/>
                    <a:lstStyle/>
                    <a:p>
                      <a:pPr algn="ctr"/>
                      <a:r>
                        <a:rPr kumimoji="1" lang="ja-JP" altLang="en-US" sz="1050" b="0" u="none" dirty="0">
                          <a:latin typeface="メイリオ" panose="020B0604030504040204" pitchFamily="50" charset="-128"/>
                          <a:ea typeface="メイリオ" panose="020B0604030504040204" pitchFamily="50" charset="-128"/>
                        </a:rPr>
                        <a:t>○</a:t>
                      </a:r>
                      <a:r>
                        <a:rPr kumimoji="1" lang="ja-JP" altLang="en-US" sz="1050" b="0" u="none" dirty="0">
                          <a:solidFill>
                            <a:schemeClr val="tx1"/>
                          </a:solidFill>
                          <a:latin typeface="メイリオ" panose="020B0604030504040204" pitchFamily="50" charset="-128"/>
                          <a:ea typeface="メイリオ" panose="020B0604030504040204" pitchFamily="50" charset="-128"/>
                        </a:rPr>
                        <a:t>（２つ以上）</a:t>
                      </a:r>
                    </a:p>
                  </a:txBody>
                  <a:tcPr marL="54000" marR="54000" marT="36000" marB="36000" anchor="ctr"/>
                </a:tc>
                <a:tc vMerge="1">
                  <a:txBody>
                    <a:bodyPr/>
                    <a:lstStyle/>
                    <a:p>
                      <a:pPr algn="ctr"/>
                      <a:endParaRPr kumimoji="1" lang="ja-JP" altLang="en-US" sz="1100" b="0" u="none" dirty="0">
                        <a:latin typeface="+mn-ea"/>
                        <a:ea typeface="+mn-ea"/>
                      </a:endParaRPr>
                    </a:p>
                  </a:txBody>
                  <a:tcPr marL="54000" marR="54000" marT="36000" marB="36000" anchor="ctr"/>
                </a:tc>
                <a:extLst>
                  <a:ext uri="{0D108BD9-81ED-4DB2-BD59-A6C34878D82A}">
                    <a16:rowId xmlns:a16="http://schemas.microsoft.com/office/drawing/2014/main" val="10009"/>
                  </a:ext>
                </a:extLst>
              </a:tr>
            </a:tbl>
          </a:graphicData>
        </a:graphic>
      </p:graphicFrame>
      <p:graphicFrame>
        <p:nvGraphicFramePr>
          <p:cNvPr id="2" name="表 1"/>
          <p:cNvGraphicFramePr>
            <a:graphicFrameLocks noGrp="1"/>
          </p:cNvGraphicFramePr>
          <p:nvPr/>
        </p:nvGraphicFramePr>
        <p:xfrm>
          <a:off x="219731" y="6157744"/>
          <a:ext cx="9544421" cy="232020"/>
        </p:xfrm>
        <a:graphic>
          <a:graphicData uri="http://schemas.openxmlformats.org/drawingml/2006/table">
            <a:tbl>
              <a:tblPr firstRow="1" bandRow="1">
                <a:tableStyleId>{BC89EF96-8CEA-46FF-86C4-4CE0E7609802}</a:tableStyleId>
              </a:tblPr>
              <a:tblGrid>
                <a:gridCol w="1675869">
                  <a:extLst>
                    <a:ext uri="{9D8B030D-6E8A-4147-A177-3AD203B41FA5}">
                      <a16:colId xmlns:a16="http://schemas.microsoft.com/office/drawing/2014/main" val="942900152"/>
                    </a:ext>
                  </a:extLst>
                </a:gridCol>
                <a:gridCol w="1927958">
                  <a:extLst>
                    <a:ext uri="{9D8B030D-6E8A-4147-A177-3AD203B41FA5}">
                      <a16:colId xmlns:a16="http://schemas.microsoft.com/office/drawing/2014/main" val="2080835490"/>
                    </a:ext>
                  </a:extLst>
                </a:gridCol>
                <a:gridCol w="1980198">
                  <a:extLst>
                    <a:ext uri="{9D8B030D-6E8A-4147-A177-3AD203B41FA5}">
                      <a16:colId xmlns:a16="http://schemas.microsoft.com/office/drawing/2014/main" val="1799041502"/>
                    </a:ext>
                  </a:extLst>
                </a:gridCol>
                <a:gridCol w="1980198">
                  <a:extLst>
                    <a:ext uri="{9D8B030D-6E8A-4147-A177-3AD203B41FA5}">
                      <a16:colId xmlns:a16="http://schemas.microsoft.com/office/drawing/2014/main" val="3286432089"/>
                    </a:ext>
                  </a:extLst>
                </a:gridCol>
                <a:gridCol w="1980198">
                  <a:extLst>
                    <a:ext uri="{9D8B030D-6E8A-4147-A177-3AD203B41FA5}">
                      <a16:colId xmlns:a16="http://schemas.microsoft.com/office/drawing/2014/main" val="639729686"/>
                    </a:ext>
                  </a:extLst>
                </a:gridCol>
              </a:tblGrid>
              <a:tr h="162578">
                <a:tc>
                  <a:txBody>
                    <a:bodyPr/>
                    <a:lstStyle/>
                    <a:p>
                      <a:pPr algn="ctr"/>
                      <a:r>
                        <a:rPr kumimoji="1" lang="ja-JP" altLang="en-US" sz="1050" b="0" dirty="0">
                          <a:latin typeface="メイリオ" panose="020B0604030504040204" pitchFamily="50" charset="-128"/>
                          <a:ea typeface="メイリオ" panose="020B0604030504040204" pitchFamily="50" charset="-128"/>
                        </a:rPr>
                        <a:t>点数（生活療養）</a:t>
                      </a:r>
                      <a:endParaRPr kumimoji="1" lang="en-US" altLang="ja-JP" sz="1050" b="0" dirty="0">
                        <a:latin typeface="メイリオ" panose="020B0604030504040204" pitchFamily="50" charset="-128"/>
                        <a:ea typeface="メイリオ" panose="020B0604030504040204" pitchFamily="50" charset="-128"/>
                      </a:endParaRPr>
                    </a:p>
                  </a:txBody>
                  <a:tcPr marL="54000" marR="54000" marT="36000" marB="36000" anchor="ctr"/>
                </a:tc>
                <a:tc>
                  <a:txBody>
                    <a:bodyPr/>
                    <a:lstStyle/>
                    <a:p>
                      <a:pPr algn="ctr"/>
                      <a:r>
                        <a:rPr kumimoji="1" lang="en-US" altLang="ja-JP" sz="1050" b="0" dirty="0">
                          <a:latin typeface="メイリオ" panose="020B0604030504040204" pitchFamily="50" charset="-128"/>
                          <a:ea typeface="メイリオ" panose="020B0604030504040204" pitchFamily="50" charset="-128"/>
                        </a:rPr>
                        <a:t>2,809</a:t>
                      </a:r>
                      <a:r>
                        <a:rPr kumimoji="1" lang="ja-JP" altLang="en-US" sz="1050" b="0" dirty="0">
                          <a:latin typeface="メイリオ" panose="020B0604030504040204" pitchFamily="50" charset="-128"/>
                          <a:ea typeface="メイリオ" panose="020B0604030504040204" pitchFamily="50" charset="-128"/>
                        </a:rPr>
                        <a:t>点（</a:t>
                      </a:r>
                      <a:r>
                        <a:rPr kumimoji="1" lang="en-US" altLang="ja-JP" sz="1050" b="0" dirty="0">
                          <a:latin typeface="メイリオ" panose="020B0604030504040204" pitchFamily="50" charset="-128"/>
                          <a:ea typeface="メイリオ" panose="020B0604030504040204" pitchFamily="50" charset="-128"/>
                        </a:rPr>
                        <a:t>2,794</a:t>
                      </a:r>
                      <a:r>
                        <a:rPr kumimoji="1" lang="ja-JP" altLang="en-US" sz="1050" b="0" dirty="0">
                          <a:latin typeface="メイリオ" panose="020B0604030504040204" pitchFamily="50" charset="-128"/>
                          <a:ea typeface="メイリオ" panose="020B0604030504040204" pitchFamily="50" charset="-128"/>
                        </a:rPr>
                        <a:t>点）</a:t>
                      </a:r>
                    </a:p>
                  </a:txBody>
                  <a:tcPr marL="54000" marR="54000" marT="36000" marB="36000" anchor="ctr"/>
                </a:tc>
                <a:tc>
                  <a:txBody>
                    <a:bodyPr/>
                    <a:lstStyle/>
                    <a:p>
                      <a:pPr algn="ctr"/>
                      <a:r>
                        <a:rPr kumimoji="1" lang="en-US" altLang="ja-JP" sz="1050" b="0" dirty="0">
                          <a:latin typeface="メイリオ" panose="020B0604030504040204" pitchFamily="50" charset="-128"/>
                          <a:ea typeface="メイリオ" panose="020B0604030504040204" pitchFamily="50" charset="-128"/>
                        </a:rPr>
                        <a:t>2,620</a:t>
                      </a:r>
                      <a:r>
                        <a:rPr kumimoji="1" lang="ja-JP" altLang="en-US" sz="1050" b="0" dirty="0">
                          <a:latin typeface="メイリオ" panose="020B0604030504040204" pitchFamily="50" charset="-128"/>
                          <a:ea typeface="メイリオ" panose="020B0604030504040204" pitchFamily="50" charset="-128"/>
                        </a:rPr>
                        <a:t>点（</a:t>
                      </a:r>
                      <a:r>
                        <a:rPr kumimoji="1" lang="en-US" altLang="ja-JP" sz="1050" b="0" dirty="0">
                          <a:latin typeface="メイリオ" panose="020B0604030504040204" pitchFamily="50" charset="-128"/>
                          <a:ea typeface="メイリオ" panose="020B0604030504040204" pitchFamily="50" charset="-128"/>
                        </a:rPr>
                        <a:t>2,605</a:t>
                      </a:r>
                      <a:r>
                        <a:rPr kumimoji="1" lang="ja-JP" altLang="en-US" sz="1050" b="0" dirty="0">
                          <a:latin typeface="メイリオ" panose="020B0604030504040204" pitchFamily="50" charset="-128"/>
                          <a:ea typeface="メイリオ" panose="020B0604030504040204" pitchFamily="50" charset="-128"/>
                        </a:rPr>
                        <a:t>点）</a:t>
                      </a:r>
                    </a:p>
                  </a:txBody>
                  <a:tcPr marL="54000" marR="54000" marT="36000" marB="36000" anchor="ctr"/>
                </a:tc>
                <a:tc>
                  <a:txBody>
                    <a:bodyPr/>
                    <a:lstStyle/>
                    <a:p>
                      <a:pPr algn="ctr"/>
                      <a:r>
                        <a:rPr kumimoji="1" lang="en-US" altLang="ja-JP" sz="1050" b="0" dirty="0">
                          <a:latin typeface="メイリオ" panose="020B0604030504040204" pitchFamily="50" charset="-128"/>
                          <a:ea typeface="メイリオ" panose="020B0604030504040204" pitchFamily="50" charset="-128"/>
                        </a:rPr>
                        <a:t>2,285</a:t>
                      </a:r>
                      <a:r>
                        <a:rPr kumimoji="1" lang="ja-JP" altLang="en-US" sz="1050" b="0" dirty="0">
                          <a:latin typeface="メイリオ" panose="020B0604030504040204" pitchFamily="50" charset="-128"/>
                          <a:ea typeface="メイリオ" panose="020B0604030504040204" pitchFamily="50" charset="-128"/>
                        </a:rPr>
                        <a:t>点（</a:t>
                      </a:r>
                      <a:r>
                        <a:rPr kumimoji="1" lang="en-US" altLang="ja-JP" sz="1050" b="0" dirty="0">
                          <a:latin typeface="メイリオ" panose="020B0604030504040204" pitchFamily="50" charset="-128"/>
                          <a:ea typeface="メイリオ" panose="020B0604030504040204" pitchFamily="50" charset="-128"/>
                        </a:rPr>
                        <a:t>2,270</a:t>
                      </a:r>
                      <a:r>
                        <a:rPr kumimoji="1" lang="ja-JP" altLang="en-US" sz="1050" b="0" dirty="0">
                          <a:latin typeface="メイリオ" panose="020B0604030504040204" pitchFamily="50" charset="-128"/>
                          <a:ea typeface="メイリオ" panose="020B0604030504040204" pitchFamily="50" charset="-128"/>
                        </a:rPr>
                        <a:t>点）</a:t>
                      </a:r>
                    </a:p>
                  </a:txBody>
                  <a:tcPr marL="54000" marR="54000" marT="36000" marB="36000" anchor="ctr"/>
                </a:tc>
                <a:tc>
                  <a:txBody>
                    <a:bodyPr/>
                    <a:lstStyle/>
                    <a:p>
                      <a:pPr algn="ctr"/>
                      <a:r>
                        <a:rPr kumimoji="1" lang="en-US" altLang="ja-JP" sz="1050" b="0" dirty="0">
                          <a:latin typeface="メイリオ" panose="020B0604030504040204" pitchFamily="50" charset="-128"/>
                          <a:ea typeface="メイリオ" panose="020B0604030504040204" pitchFamily="50" charset="-128"/>
                        </a:rPr>
                        <a:t>2,076</a:t>
                      </a:r>
                      <a:r>
                        <a:rPr kumimoji="1" lang="ja-JP" altLang="en-US" sz="1050" b="0" dirty="0">
                          <a:latin typeface="メイリオ" panose="020B0604030504040204" pitchFamily="50" charset="-128"/>
                          <a:ea typeface="メイリオ" panose="020B0604030504040204" pitchFamily="50" charset="-128"/>
                        </a:rPr>
                        <a:t>点（</a:t>
                      </a:r>
                      <a:r>
                        <a:rPr kumimoji="1" lang="en-US" altLang="ja-JP" sz="1050" b="0" dirty="0">
                          <a:latin typeface="メイリオ" panose="020B0604030504040204" pitchFamily="50" charset="-128"/>
                          <a:ea typeface="メイリオ" panose="020B0604030504040204" pitchFamily="50" charset="-128"/>
                        </a:rPr>
                        <a:t>2,060</a:t>
                      </a:r>
                      <a:r>
                        <a:rPr kumimoji="1" lang="ja-JP" altLang="en-US" sz="1050" b="0" dirty="0">
                          <a:latin typeface="メイリオ" panose="020B0604030504040204" pitchFamily="50" charset="-128"/>
                          <a:ea typeface="メイリオ" panose="020B0604030504040204" pitchFamily="50" charset="-128"/>
                        </a:rPr>
                        <a:t>点）</a:t>
                      </a:r>
                    </a:p>
                  </a:txBody>
                  <a:tcPr marL="54000" marR="54000" marT="36000" marB="36000" anchor="ctr"/>
                </a:tc>
                <a:extLst>
                  <a:ext uri="{0D108BD9-81ED-4DB2-BD59-A6C34878D82A}">
                    <a16:rowId xmlns:a16="http://schemas.microsoft.com/office/drawing/2014/main" val="3704767249"/>
                  </a:ext>
                </a:extLst>
              </a:tr>
            </a:tbl>
          </a:graphicData>
        </a:graphic>
      </p:graphicFrame>
      <p:graphicFrame>
        <p:nvGraphicFramePr>
          <p:cNvPr id="28" name="表 27"/>
          <p:cNvGraphicFramePr>
            <a:graphicFrameLocks noGrp="1"/>
          </p:cNvGraphicFramePr>
          <p:nvPr/>
        </p:nvGraphicFramePr>
        <p:xfrm>
          <a:off x="219731" y="5349073"/>
          <a:ext cx="9544421" cy="761220"/>
        </p:xfrm>
        <a:graphic>
          <a:graphicData uri="http://schemas.openxmlformats.org/drawingml/2006/table">
            <a:tbl>
              <a:tblPr firstRow="1" bandRow="1">
                <a:tableStyleId>{8799B23B-EC83-4686-B30A-512413B5E67A}</a:tableStyleId>
              </a:tblPr>
              <a:tblGrid>
                <a:gridCol w="1675869">
                  <a:extLst>
                    <a:ext uri="{9D8B030D-6E8A-4147-A177-3AD203B41FA5}">
                      <a16:colId xmlns:a16="http://schemas.microsoft.com/office/drawing/2014/main" val="4058201662"/>
                    </a:ext>
                  </a:extLst>
                </a:gridCol>
                <a:gridCol w="3908156">
                  <a:extLst>
                    <a:ext uri="{9D8B030D-6E8A-4147-A177-3AD203B41FA5}">
                      <a16:colId xmlns:a16="http://schemas.microsoft.com/office/drawing/2014/main" val="3673887917"/>
                    </a:ext>
                  </a:extLst>
                </a:gridCol>
                <a:gridCol w="3960396">
                  <a:extLst>
                    <a:ext uri="{9D8B030D-6E8A-4147-A177-3AD203B41FA5}">
                      <a16:colId xmlns:a16="http://schemas.microsoft.com/office/drawing/2014/main" val="3365999024"/>
                    </a:ext>
                  </a:extLst>
                </a:gridCol>
              </a:tblGrid>
              <a:tr h="162578">
                <a:tc>
                  <a:txBody>
                    <a:bodyPr/>
                    <a:lstStyle/>
                    <a:p>
                      <a:pPr algn="ctr"/>
                      <a:r>
                        <a:rPr kumimoji="1" lang="ja-JP" altLang="en-US" sz="1050" b="0" dirty="0">
                          <a:latin typeface="メイリオ" panose="020B0604030504040204" pitchFamily="50" charset="-128"/>
                          <a:ea typeface="メイリオ" panose="020B0604030504040204" pitchFamily="50" charset="-128"/>
                        </a:rPr>
                        <a:t>在宅復帰率 </a:t>
                      </a:r>
                    </a:p>
                  </a:txBody>
                  <a:tcPr marL="54000" marR="54000" marT="36000" marB="36000" anchor="ctr">
                    <a:solidFill>
                      <a:schemeClr val="accent3">
                        <a:lumMod val="20000"/>
                        <a:lumOff val="80000"/>
                      </a:schemeClr>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50" b="1" u="sng" dirty="0">
                          <a:solidFill>
                            <a:srgbClr val="0070C0"/>
                          </a:solidFill>
                          <a:latin typeface="メイリオ" panose="020B0604030504040204" pitchFamily="50" charset="-128"/>
                          <a:ea typeface="メイリオ" panose="020B0604030504040204" pitchFamily="50" charset="-128"/>
                        </a:rPr>
                        <a:t>７割２分５厘</a:t>
                      </a:r>
                      <a:r>
                        <a:rPr kumimoji="1" lang="ja-JP" altLang="en-US" sz="1050" b="0" dirty="0">
                          <a:latin typeface="メイリオ" panose="020B0604030504040204" pitchFamily="50" charset="-128"/>
                          <a:ea typeface="メイリオ" panose="020B0604030504040204" pitchFamily="50" charset="-128"/>
                        </a:rPr>
                        <a:t>以上</a:t>
                      </a:r>
                    </a:p>
                  </a:txBody>
                  <a:tcPr marL="54000" marR="54000" marT="36000" marB="36000" anchor="ctr">
                    <a:solidFill>
                      <a:schemeClr val="accent3">
                        <a:lumMod val="20000"/>
                        <a:lumOff val="80000"/>
                      </a:schemeClr>
                    </a:solidFill>
                  </a:tcPr>
                </a:tc>
                <a:tc>
                  <a:txBody>
                    <a:bodyPr/>
                    <a:lstStyle/>
                    <a:p>
                      <a:pPr algn="ctr"/>
                      <a:r>
                        <a:rPr kumimoji="1" lang="ja-JP" altLang="en-US" sz="1050" b="1" u="sng" dirty="0">
                          <a:solidFill>
                            <a:srgbClr val="0070C0"/>
                          </a:solidFill>
                          <a:latin typeface="メイリオ" panose="020B0604030504040204" pitchFamily="50" charset="-128"/>
                          <a:ea typeface="メイリオ" panose="020B0604030504040204" pitchFamily="50" charset="-128"/>
                        </a:rPr>
                        <a:t>７割以上</a:t>
                      </a:r>
                      <a:r>
                        <a:rPr kumimoji="1" lang="ja-JP" altLang="en-US" sz="900" b="1" u="sng" dirty="0">
                          <a:solidFill>
                            <a:srgbClr val="0070C0"/>
                          </a:solidFill>
                          <a:latin typeface="メイリオ" panose="020B0604030504040204" pitchFamily="50" charset="-128"/>
                          <a:ea typeface="メイリオ" panose="020B0604030504040204" pitchFamily="50" charset="-128"/>
                        </a:rPr>
                        <a:t>（満たさない場合</a:t>
                      </a:r>
                      <a:r>
                        <a:rPr kumimoji="1" lang="en-US" altLang="ja-JP" sz="900" b="1" u="sng" dirty="0">
                          <a:solidFill>
                            <a:srgbClr val="0070C0"/>
                          </a:solidFill>
                          <a:latin typeface="メイリオ" panose="020B0604030504040204" pitchFamily="50" charset="-128"/>
                          <a:ea typeface="メイリオ" panose="020B0604030504040204" pitchFamily="50" charset="-128"/>
                        </a:rPr>
                        <a:t>90</a:t>
                      </a:r>
                      <a:r>
                        <a:rPr kumimoji="1" lang="ja-JP" altLang="en-US" sz="900" b="1" u="sng" dirty="0">
                          <a:solidFill>
                            <a:srgbClr val="0070C0"/>
                          </a:solidFill>
                          <a:latin typeface="メイリオ" panose="020B0604030504040204" pitchFamily="50" charset="-128"/>
                          <a:ea typeface="メイリオ" panose="020B0604030504040204" pitchFamily="50" charset="-128"/>
                        </a:rPr>
                        <a:t>／</a:t>
                      </a:r>
                      <a:r>
                        <a:rPr kumimoji="1" lang="en-US" altLang="ja-JP" sz="900" b="1" u="sng" dirty="0">
                          <a:solidFill>
                            <a:srgbClr val="0070C0"/>
                          </a:solidFill>
                          <a:latin typeface="メイリオ" panose="020B0604030504040204" pitchFamily="50" charset="-128"/>
                          <a:ea typeface="メイリオ" panose="020B0604030504040204" pitchFamily="50" charset="-128"/>
                        </a:rPr>
                        <a:t>100</a:t>
                      </a:r>
                      <a:r>
                        <a:rPr kumimoji="1" lang="ja-JP" altLang="en-US" sz="900" b="1" u="sng" dirty="0">
                          <a:solidFill>
                            <a:srgbClr val="0070C0"/>
                          </a:solidFill>
                          <a:latin typeface="メイリオ" panose="020B0604030504040204" pitchFamily="50" charset="-128"/>
                          <a:ea typeface="メイリオ" panose="020B0604030504040204" pitchFamily="50" charset="-128"/>
                        </a:rPr>
                        <a:t>に減算）</a:t>
                      </a:r>
                    </a:p>
                  </a:txBody>
                  <a:tcPr marL="54000" marR="54000" marT="36000" marB="36000" anchor="ctr">
                    <a:solidFill>
                      <a:schemeClr val="accent3">
                        <a:lumMod val="20000"/>
                        <a:lumOff val="80000"/>
                      </a:schemeClr>
                    </a:solidFill>
                  </a:tcPr>
                </a:tc>
                <a:extLst>
                  <a:ext uri="{0D108BD9-81ED-4DB2-BD59-A6C34878D82A}">
                    <a16:rowId xmlns:a16="http://schemas.microsoft.com/office/drawing/2014/main" val="60130984"/>
                  </a:ext>
                </a:extLst>
              </a:tr>
              <a:tr h="162578">
                <a:tc>
                  <a:txBody>
                    <a:bodyPr/>
                    <a:lstStyle/>
                    <a:p>
                      <a:pPr algn="ctr"/>
                      <a:r>
                        <a:rPr kumimoji="1" lang="ja-JP" altLang="en-US" sz="1050" u="none" dirty="0">
                          <a:latin typeface="メイリオ" panose="020B0604030504040204" pitchFamily="50" charset="-128"/>
                          <a:ea typeface="メイリオ" panose="020B0604030504040204" pitchFamily="50" charset="-128"/>
                        </a:rPr>
                        <a:t>入退院支援部門等</a:t>
                      </a:r>
                      <a:endParaRPr kumimoji="1" lang="en-US" altLang="ja-JP" sz="1050" u="none" dirty="0">
                        <a:latin typeface="メイリオ" panose="020B0604030504040204" pitchFamily="50" charset="-128"/>
                        <a:ea typeface="メイリオ" panose="020B0604030504040204" pitchFamily="50" charset="-128"/>
                      </a:endParaRPr>
                    </a:p>
                  </a:txBody>
                  <a:tcPr marL="54000" marR="54000" marT="36000" marB="36000" anchor="ctr">
                    <a:solidFill>
                      <a:schemeClr val="bg1"/>
                    </a:solidFill>
                  </a:tcPr>
                </a:tc>
                <a:tc gridSpan="2">
                  <a:txBody>
                    <a:bodyPr/>
                    <a:lstStyle/>
                    <a:p>
                      <a:pPr algn="ctr"/>
                      <a:r>
                        <a:rPr kumimoji="1" lang="ja-JP" altLang="en-US" sz="1000" u="none" dirty="0">
                          <a:latin typeface="メイリオ" panose="020B0604030504040204" pitchFamily="50" charset="-128"/>
                          <a:ea typeface="メイリオ" panose="020B0604030504040204" pitchFamily="50" charset="-128"/>
                        </a:rPr>
                        <a:t>入退院支援及び地域連携業務を担う部門が設置されていること</a:t>
                      </a:r>
                      <a:endParaRPr kumimoji="1" lang="en-US" altLang="ja-JP" sz="1000" u="none" dirty="0">
                        <a:latin typeface="メイリオ" panose="020B0604030504040204" pitchFamily="50" charset="-128"/>
                        <a:ea typeface="メイリオ" panose="020B0604030504040204" pitchFamily="50" charset="-128"/>
                      </a:endParaRPr>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00" b="1" u="sng" dirty="0">
                          <a:solidFill>
                            <a:srgbClr val="0070C0"/>
                          </a:solidFill>
                          <a:latin typeface="メイリオ" panose="020B0604030504040204" pitchFamily="50" charset="-128"/>
                          <a:ea typeface="メイリオ" panose="020B0604030504040204" pitchFamily="50" charset="-128"/>
                        </a:rPr>
                        <a:t>入院料及び管理料の１・２については入退院支援加算１を届け出ていること（許可病床数</a:t>
                      </a:r>
                      <a:r>
                        <a:rPr kumimoji="1" lang="en-US" altLang="ja-JP" sz="1000" b="1" u="sng" dirty="0">
                          <a:solidFill>
                            <a:srgbClr val="0070C0"/>
                          </a:solidFill>
                          <a:latin typeface="メイリオ" panose="020B0604030504040204" pitchFamily="50" charset="-128"/>
                          <a:ea typeface="メイリオ" panose="020B0604030504040204" pitchFamily="50" charset="-128"/>
                        </a:rPr>
                        <a:t>100</a:t>
                      </a:r>
                      <a:r>
                        <a:rPr kumimoji="1" lang="ja-JP" altLang="en-US" sz="1000" b="1" u="sng" dirty="0">
                          <a:solidFill>
                            <a:srgbClr val="0070C0"/>
                          </a:solidFill>
                          <a:latin typeface="メイリオ" panose="020B0604030504040204" pitchFamily="50" charset="-128"/>
                          <a:ea typeface="メイリオ" panose="020B0604030504040204" pitchFamily="50" charset="-128"/>
                        </a:rPr>
                        <a:t>床以上の場合）</a:t>
                      </a:r>
                      <a:endParaRPr kumimoji="1" lang="en-US" altLang="ja-JP" sz="1000" b="1" u="sng" dirty="0">
                        <a:solidFill>
                          <a:srgbClr val="0070C0"/>
                        </a:solidFill>
                        <a:latin typeface="メイリオ" panose="020B0604030504040204" pitchFamily="50" charset="-128"/>
                        <a:ea typeface="メイリオ" panose="020B0604030504040204" pitchFamily="50" charset="-128"/>
                      </a:endParaRPr>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00" b="1" u="sng" dirty="0">
                          <a:solidFill>
                            <a:srgbClr val="0070C0"/>
                          </a:solidFill>
                          <a:latin typeface="メイリオ" panose="020B0604030504040204" pitchFamily="50" charset="-128"/>
                          <a:ea typeface="メイリオ" panose="020B0604030504040204" pitchFamily="50" charset="-128"/>
                        </a:rPr>
                        <a:t>（満たさない場合</a:t>
                      </a:r>
                      <a:r>
                        <a:rPr kumimoji="1" lang="en-US" altLang="ja-JP" sz="1000" b="1" u="sng" dirty="0">
                          <a:solidFill>
                            <a:srgbClr val="0070C0"/>
                          </a:solidFill>
                          <a:latin typeface="メイリオ" panose="020B0604030504040204" pitchFamily="50" charset="-128"/>
                          <a:ea typeface="メイリオ" panose="020B0604030504040204" pitchFamily="50" charset="-128"/>
                        </a:rPr>
                        <a:t>90</a:t>
                      </a:r>
                      <a:r>
                        <a:rPr kumimoji="1" lang="ja-JP" altLang="en-US" sz="1000" b="1" u="sng" dirty="0">
                          <a:solidFill>
                            <a:srgbClr val="0070C0"/>
                          </a:solidFill>
                          <a:latin typeface="メイリオ" panose="020B0604030504040204" pitchFamily="50" charset="-128"/>
                          <a:ea typeface="メイリオ" panose="020B0604030504040204" pitchFamily="50" charset="-128"/>
                        </a:rPr>
                        <a:t>／</a:t>
                      </a:r>
                      <a:r>
                        <a:rPr kumimoji="1" lang="en-US" altLang="ja-JP" sz="1000" b="1" u="sng" dirty="0">
                          <a:solidFill>
                            <a:srgbClr val="0070C0"/>
                          </a:solidFill>
                          <a:latin typeface="メイリオ" panose="020B0604030504040204" pitchFamily="50" charset="-128"/>
                          <a:ea typeface="メイリオ" panose="020B0604030504040204" pitchFamily="50" charset="-128"/>
                        </a:rPr>
                        <a:t>100</a:t>
                      </a:r>
                      <a:r>
                        <a:rPr kumimoji="1" lang="ja-JP" altLang="en-US" sz="1000" b="1" u="sng" dirty="0">
                          <a:solidFill>
                            <a:srgbClr val="0070C0"/>
                          </a:solidFill>
                          <a:latin typeface="メイリオ" panose="020B0604030504040204" pitchFamily="50" charset="-128"/>
                          <a:ea typeface="メイリオ" panose="020B0604030504040204" pitchFamily="50" charset="-128"/>
                        </a:rPr>
                        <a:t>に減算）</a:t>
                      </a:r>
                      <a:endParaRPr kumimoji="1" lang="en-US" altLang="ja-JP" sz="1000" b="1" u="sng" dirty="0">
                        <a:solidFill>
                          <a:srgbClr val="0070C0"/>
                        </a:solidFill>
                        <a:latin typeface="メイリオ" panose="020B0604030504040204" pitchFamily="50" charset="-128"/>
                        <a:ea typeface="メイリオ" panose="020B0604030504040204" pitchFamily="50" charset="-128"/>
                      </a:endParaRPr>
                    </a:p>
                  </a:txBody>
                  <a:tcPr marL="54000" marR="54000" marT="36000" marB="36000" anchor="ctr">
                    <a:solidFill>
                      <a:schemeClr val="bg1"/>
                    </a:solidFill>
                  </a:tcPr>
                </a:tc>
                <a:tc hMerge="1">
                  <a:txBody>
                    <a:bodyPr/>
                    <a:lstStyle/>
                    <a:p>
                      <a:pPr algn="ctr"/>
                      <a:endParaRPr kumimoji="1" lang="ja-JP" altLang="en-US" sz="1200" dirty="0">
                        <a:latin typeface="+mn-ea"/>
                        <a:ea typeface="+mn-ea"/>
                      </a:endParaRPr>
                    </a:p>
                  </a:txBody>
                  <a:tcPr marL="54000" marR="54000" marT="36000" marB="36000" anchor="ctr">
                    <a:solidFill>
                      <a:schemeClr val="accent3">
                        <a:lumMod val="20000"/>
                        <a:lumOff val="80000"/>
                      </a:schemeClr>
                    </a:solidFill>
                  </a:tcPr>
                </a:tc>
                <a:extLst>
                  <a:ext uri="{0D108BD9-81ED-4DB2-BD59-A6C34878D82A}">
                    <a16:rowId xmlns:a16="http://schemas.microsoft.com/office/drawing/2014/main" val="988777059"/>
                  </a:ext>
                </a:extLst>
              </a:tr>
            </a:tbl>
          </a:graphicData>
        </a:graphic>
      </p:graphicFrame>
      <p:sp>
        <p:nvSpPr>
          <p:cNvPr id="20" name="角丸四角形 19"/>
          <p:cNvSpPr/>
          <p:nvPr/>
        </p:nvSpPr>
        <p:spPr>
          <a:xfrm>
            <a:off x="219731" y="6444835"/>
            <a:ext cx="9482831" cy="372007"/>
          </a:xfrm>
          <a:prstGeom prst="roundRect">
            <a:avLst/>
          </a:prstGeom>
          <a:solidFill>
            <a:schemeClr val="bg1"/>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療養病床については</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95/100</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の点数を算定</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する。ただし、</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救急告示あり／自宅等から入棟した患者割合が６割以上／自宅等からの緊急患者受け入れ３月で３０人以上のいずれか</a:t>
            </a:r>
            <a:r>
              <a:rPr kumimoji="1" lang="ja-JP" altLang="en-US" sz="10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を満たす場合は</a:t>
            </a:r>
            <a:r>
              <a:rPr kumimoji="1" lang="en-US" altLang="ja-JP" sz="10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100/100</a:t>
            </a:r>
          </a:p>
        </p:txBody>
      </p:sp>
      <p:graphicFrame>
        <p:nvGraphicFramePr>
          <p:cNvPr id="4" name="表 3"/>
          <p:cNvGraphicFramePr>
            <a:graphicFrameLocks noGrp="1"/>
          </p:cNvGraphicFramePr>
          <p:nvPr/>
        </p:nvGraphicFramePr>
        <p:xfrm>
          <a:off x="219731" y="3228947"/>
          <a:ext cx="9544421" cy="890760"/>
        </p:xfrm>
        <a:graphic>
          <a:graphicData uri="http://schemas.openxmlformats.org/drawingml/2006/table">
            <a:tbl>
              <a:tblPr firstRow="1" bandRow="1">
                <a:tableStyleId>{5DA37D80-6434-44D0-A028-1B22A696006F}</a:tableStyleId>
              </a:tblPr>
              <a:tblGrid>
                <a:gridCol w="1675869">
                  <a:extLst>
                    <a:ext uri="{9D8B030D-6E8A-4147-A177-3AD203B41FA5}">
                      <a16:colId xmlns:a16="http://schemas.microsoft.com/office/drawing/2014/main" val="2164332246"/>
                    </a:ext>
                  </a:extLst>
                </a:gridCol>
                <a:gridCol w="1927958">
                  <a:extLst>
                    <a:ext uri="{9D8B030D-6E8A-4147-A177-3AD203B41FA5}">
                      <a16:colId xmlns:a16="http://schemas.microsoft.com/office/drawing/2014/main" val="1259346002"/>
                    </a:ext>
                  </a:extLst>
                </a:gridCol>
                <a:gridCol w="990099">
                  <a:extLst>
                    <a:ext uri="{9D8B030D-6E8A-4147-A177-3AD203B41FA5}">
                      <a16:colId xmlns:a16="http://schemas.microsoft.com/office/drawing/2014/main" val="2219457973"/>
                    </a:ext>
                  </a:extLst>
                </a:gridCol>
                <a:gridCol w="990099">
                  <a:extLst>
                    <a:ext uri="{9D8B030D-6E8A-4147-A177-3AD203B41FA5}">
                      <a16:colId xmlns:a16="http://schemas.microsoft.com/office/drawing/2014/main" val="1860877746"/>
                    </a:ext>
                  </a:extLst>
                </a:gridCol>
                <a:gridCol w="1980198">
                  <a:extLst>
                    <a:ext uri="{9D8B030D-6E8A-4147-A177-3AD203B41FA5}">
                      <a16:colId xmlns:a16="http://schemas.microsoft.com/office/drawing/2014/main" val="872703920"/>
                    </a:ext>
                  </a:extLst>
                </a:gridCol>
                <a:gridCol w="990099">
                  <a:extLst>
                    <a:ext uri="{9D8B030D-6E8A-4147-A177-3AD203B41FA5}">
                      <a16:colId xmlns:a16="http://schemas.microsoft.com/office/drawing/2014/main" val="2648454091"/>
                    </a:ext>
                  </a:extLst>
                </a:gridCol>
                <a:gridCol w="990099">
                  <a:extLst>
                    <a:ext uri="{9D8B030D-6E8A-4147-A177-3AD203B41FA5}">
                      <a16:colId xmlns:a16="http://schemas.microsoft.com/office/drawing/2014/main" val="973472487"/>
                    </a:ext>
                  </a:extLst>
                </a:gridCol>
              </a:tblGrid>
              <a:tr h="162578">
                <a:tc>
                  <a:txBody>
                    <a:bodyPr/>
                    <a:lstStyle/>
                    <a:p>
                      <a:pPr algn="ctr"/>
                      <a:r>
                        <a:rPr kumimoji="1" lang="ja-JP" altLang="en-US" sz="1050" b="0" u="none" dirty="0">
                          <a:latin typeface="メイリオ" panose="020B0604030504040204" pitchFamily="50" charset="-128"/>
                          <a:ea typeface="メイリオ" panose="020B0604030504040204" pitchFamily="50" charset="-128"/>
                        </a:rPr>
                        <a:t>重症患者割合</a:t>
                      </a:r>
                      <a:endParaRPr kumimoji="1" lang="ja-JP" altLang="en-US" sz="1050" b="0" u="none" dirty="0">
                        <a:solidFill>
                          <a:schemeClr val="tx1"/>
                        </a:solidFill>
                        <a:latin typeface="メイリオ" panose="020B0604030504040204" pitchFamily="50" charset="-128"/>
                        <a:ea typeface="メイリオ" panose="020B0604030504040204" pitchFamily="50" charset="-128"/>
                      </a:endParaRPr>
                    </a:p>
                  </a:txBody>
                  <a:tcPr marL="54000" marR="54000" marT="36000" marB="36000" anchor="ctr"/>
                </a:tc>
                <a:tc gridSpan="6">
                  <a:txBody>
                    <a:bodyPr/>
                    <a:lstStyle/>
                    <a:p>
                      <a:pPr algn="ctr"/>
                      <a:r>
                        <a:rPr kumimoji="1" lang="ja-JP" altLang="en-US" sz="1050" b="0" u="none" dirty="0">
                          <a:latin typeface="メイリオ" panose="020B0604030504040204" pitchFamily="50" charset="-128"/>
                          <a:ea typeface="メイリオ" panose="020B0604030504040204" pitchFamily="50" charset="-128"/>
                        </a:rPr>
                        <a:t>重症度、医療・看護必要度</a:t>
                      </a:r>
                      <a:r>
                        <a:rPr kumimoji="1" lang="en-US" altLang="ja-JP" sz="1050" b="0" u="none" dirty="0">
                          <a:latin typeface="メイリオ" panose="020B0604030504040204" pitchFamily="50" charset="-128"/>
                          <a:ea typeface="メイリオ" panose="020B0604030504040204" pitchFamily="50" charset="-128"/>
                        </a:rPr>
                        <a:t>Ⅰ</a:t>
                      </a:r>
                      <a:r>
                        <a:rPr kumimoji="1" lang="ja-JP" altLang="en-US" sz="1050" b="0" u="none" dirty="0">
                          <a:solidFill>
                            <a:srgbClr val="FF0000"/>
                          </a:solidFill>
                          <a:latin typeface="メイリオ" panose="020B0604030504040204" pitchFamily="50" charset="-128"/>
                          <a:ea typeface="メイリオ" panose="020B0604030504040204" pitchFamily="50" charset="-128"/>
                        </a:rPr>
                        <a:t>　</a:t>
                      </a:r>
                      <a:r>
                        <a:rPr kumimoji="1" lang="en-US" altLang="ja-JP" sz="1050" b="1" u="sng" dirty="0">
                          <a:solidFill>
                            <a:srgbClr val="0070C0"/>
                          </a:solidFill>
                          <a:latin typeface="メイリオ" panose="020B0604030504040204" pitchFamily="50" charset="-128"/>
                          <a:ea typeface="メイリオ" panose="020B0604030504040204" pitchFamily="50" charset="-128"/>
                        </a:rPr>
                        <a:t>12%</a:t>
                      </a:r>
                      <a:r>
                        <a:rPr kumimoji="1" lang="ja-JP" altLang="en-US" sz="1050" b="0" u="none" dirty="0">
                          <a:solidFill>
                            <a:schemeClr val="tx1"/>
                          </a:solidFill>
                          <a:latin typeface="メイリオ" panose="020B0604030504040204" pitchFamily="50" charset="-128"/>
                          <a:ea typeface="メイリオ" panose="020B0604030504040204" pitchFamily="50" charset="-128"/>
                        </a:rPr>
                        <a:t>以上</a:t>
                      </a:r>
                      <a:r>
                        <a:rPr kumimoji="1" lang="ja-JP" altLang="en-US" sz="1050" b="0" u="none" dirty="0">
                          <a:latin typeface="メイリオ" panose="020B0604030504040204" pitchFamily="50" charset="-128"/>
                          <a:ea typeface="メイリオ" panose="020B0604030504040204" pitchFamily="50" charset="-128"/>
                        </a:rPr>
                        <a:t>　又は　重症度、医療・看護必要度</a:t>
                      </a:r>
                      <a:r>
                        <a:rPr kumimoji="1" lang="en-US" altLang="ja-JP" sz="1050" b="0" u="none" dirty="0">
                          <a:latin typeface="メイリオ" panose="020B0604030504040204" pitchFamily="50" charset="-128"/>
                          <a:ea typeface="メイリオ" panose="020B0604030504040204" pitchFamily="50" charset="-128"/>
                        </a:rPr>
                        <a:t>Ⅱ</a:t>
                      </a:r>
                      <a:r>
                        <a:rPr kumimoji="1" lang="ja-JP" altLang="en-US" sz="1050" b="0" u="none" dirty="0">
                          <a:latin typeface="メイリオ" panose="020B0604030504040204" pitchFamily="50" charset="-128"/>
                          <a:ea typeface="メイリオ" panose="020B0604030504040204" pitchFamily="50" charset="-128"/>
                        </a:rPr>
                        <a:t>　</a:t>
                      </a:r>
                      <a:r>
                        <a:rPr kumimoji="1" lang="ja-JP" altLang="en-US" sz="1050" b="1" u="sng" kern="1200" dirty="0">
                          <a:solidFill>
                            <a:srgbClr val="0070C0"/>
                          </a:solidFill>
                          <a:latin typeface="メイリオ" panose="020B0604030504040204" pitchFamily="50" charset="-128"/>
                          <a:ea typeface="メイリオ" panose="020B0604030504040204" pitchFamily="50" charset="-128"/>
                          <a:cs typeface="+mn-cs"/>
                        </a:rPr>
                        <a:t>８</a:t>
                      </a:r>
                      <a:r>
                        <a:rPr kumimoji="1" lang="en-US" altLang="ja-JP" sz="1050" b="1" u="sng" dirty="0">
                          <a:solidFill>
                            <a:srgbClr val="0070C0"/>
                          </a:solidFill>
                          <a:latin typeface="メイリオ" panose="020B0604030504040204" pitchFamily="50" charset="-128"/>
                          <a:ea typeface="メイリオ" panose="020B0604030504040204" pitchFamily="50" charset="-128"/>
                        </a:rPr>
                        <a:t>%</a:t>
                      </a:r>
                      <a:r>
                        <a:rPr kumimoji="1" lang="ja-JP" altLang="en-US" sz="1050" b="0" u="none" kern="1200" dirty="0">
                          <a:solidFill>
                            <a:schemeClr val="tx1"/>
                          </a:solidFill>
                          <a:latin typeface="メイリオ" panose="020B0604030504040204" pitchFamily="50" charset="-128"/>
                          <a:ea typeface="メイリオ" panose="020B0604030504040204" pitchFamily="50" charset="-128"/>
                          <a:cs typeface="+mn-cs"/>
                        </a:rPr>
                        <a:t>以上</a:t>
                      </a:r>
                      <a:endParaRPr kumimoji="1" lang="en-US" altLang="ja-JP" sz="1050" b="0" u="none" kern="1200" dirty="0">
                        <a:solidFill>
                          <a:schemeClr val="tx1"/>
                        </a:solidFill>
                        <a:latin typeface="メイリオ" panose="020B0604030504040204" pitchFamily="50" charset="-128"/>
                        <a:ea typeface="メイリオ" panose="020B0604030504040204" pitchFamily="50" charset="-128"/>
                        <a:cs typeface="+mn-cs"/>
                      </a:endParaRPr>
                    </a:p>
                  </a:txBody>
                  <a:tcPr marL="54000" marR="54000" marT="36000" marB="36000" anchor="ctr"/>
                </a:tc>
                <a:tc hMerge="1">
                  <a:txBody>
                    <a:bodyPr/>
                    <a:lstStyle/>
                    <a:p>
                      <a:pPr algn="ctr"/>
                      <a:endParaRPr kumimoji="1" lang="en-US" altLang="ja-JP" sz="1200" dirty="0">
                        <a:latin typeface="+mn-ea"/>
                        <a:ea typeface="+mn-ea"/>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pPr algn="ct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extLst>
                  <a:ext uri="{0D108BD9-81ED-4DB2-BD59-A6C34878D82A}">
                    <a16:rowId xmlns:a16="http://schemas.microsoft.com/office/drawing/2014/main" val="1343569775"/>
                  </a:ext>
                </a:extLst>
              </a:tr>
              <a:tr h="348683">
                <a:tc>
                  <a:txBody>
                    <a:bodyPr/>
                    <a:lstStyle/>
                    <a:p>
                      <a:pPr algn="ctr"/>
                      <a:r>
                        <a:rPr kumimoji="1" lang="ja-JP" altLang="en-US" sz="1050" b="0" dirty="0">
                          <a:latin typeface="メイリオ" panose="020B0604030504040204" pitchFamily="50" charset="-128"/>
                          <a:ea typeface="メイリオ" panose="020B0604030504040204" pitchFamily="50" charset="-128"/>
                        </a:rPr>
                        <a:t>自院の一般病棟から転棟した患者割合</a:t>
                      </a:r>
                      <a:endParaRPr kumimoji="1" lang="ja-JP" altLang="en-US" sz="1050" b="0" baseline="30000" dirty="0">
                        <a:latin typeface="メイリオ" panose="020B0604030504040204" pitchFamily="50" charset="-128"/>
                        <a:ea typeface="メイリオ" panose="020B0604030504040204" pitchFamily="50" charset="-128"/>
                      </a:endParaRPr>
                    </a:p>
                  </a:txBody>
                  <a:tcPr marL="54000" marR="54000" marT="36000" marB="36000" anchor="ctr"/>
                </a:tc>
                <a:tc>
                  <a:txBody>
                    <a:bodyPr/>
                    <a:lstStyle/>
                    <a:p>
                      <a:pPr algn="ctr"/>
                      <a:r>
                        <a:rPr kumimoji="1" lang="ja-JP" altLang="en-US" sz="900" b="0" dirty="0">
                          <a:latin typeface="メイリオ" panose="020B0604030504040204" pitchFamily="50" charset="-128"/>
                          <a:ea typeface="メイリオ" panose="020B0604030504040204" pitchFamily="50" charset="-128"/>
                        </a:rPr>
                        <a:t>－</a:t>
                      </a:r>
                    </a:p>
                  </a:txBody>
                  <a:tcPr marL="54000" marR="54000" marT="36000" marB="36000" anchor="ctr"/>
                </a:tc>
                <a:tc>
                  <a:txBody>
                    <a:bodyPr/>
                    <a:lstStyle/>
                    <a:p>
                      <a:pPr algn="ctr"/>
                      <a:r>
                        <a:rPr kumimoji="1" lang="ja-JP" altLang="en-US" sz="1050" b="0" u="none" dirty="0">
                          <a:solidFill>
                            <a:schemeClr val="tx1"/>
                          </a:solidFill>
                          <a:latin typeface="メイリオ" panose="020B0604030504040204" pitchFamily="50" charset="-128"/>
                          <a:ea typeface="メイリオ" panose="020B0604030504040204" pitchFamily="50" charset="-128"/>
                        </a:rPr>
                        <a:t>６割未</a:t>
                      </a:r>
                      <a:r>
                        <a:rPr kumimoji="1" lang="ja-JP" altLang="en-US" sz="1050" b="0" u="none" dirty="0">
                          <a:latin typeface="メイリオ" panose="020B0604030504040204" pitchFamily="50" charset="-128"/>
                          <a:ea typeface="メイリオ" panose="020B0604030504040204" pitchFamily="50" charset="-128"/>
                        </a:rPr>
                        <a:t>満</a:t>
                      </a:r>
                      <a:endParaRPr kumimoji="1" lang="en-US" altLang="ja-JP" sz="1050" b="0" u="none" dirty="0">
                        <a:latin typeface="メイリオ" panose="020B0604030504040204" pitchFamily="50" charset="-128"/>
                        <a:ea typeface="メイリオ" panose="020B0604030504040204" pitchFamily="50" charset="-128"/>
                      </a:endParaRPr>
                    </a:p>
                    <a:p>
                      <a:pPr algn="ctr"/>
                      <a:r>
                        <a:rPr kumimoji="1" lang="ja-JP" altLang="en-US" sz="700" b="0" dirty="0">
                          <a:latin typeface="メイリオ" panose="020B0604030504040204" pitchFamily="50" charset="-128"/>
                          <a:ea typeface="メイリオ" panose="020B0604030504040204" pitchFamily="50" charset="-128"/>
                        </a:rPr>
                        <a:t>（許可病床数</a:t>
                      </a:r>
                      <a:r>
                        <a:rPr kumimoji="1" lang="en-US" altLang="ja-JP" sz="700" b="1" u="sng" dirty="0">
                          <a:solidFill>
                            <a:srgbClr val="0070C0"/>
                          </a:solidFill>
                          <a:latin typeface="メイリオ" panose="020B0604030504040204" pitchFamily="50" charset="-128"/>
                          <a:ea typeface="メイリオ" panose="020B0604030504040204" pitchFamily="50" charset="-128"/>
                        </a:rPr>
                        <a:t>200</a:t>
                      </a:r>
                      <a:r>
                        <a:rPr kumimoji="1" lang="ja-JP" altLang="en-US" sz="700" b="1" u="sng" dirty="0">
                          <a:solidFill>
                            <a:srgbClr val="0070C0"/>
                          </a:solidFill>
                          <a:latin typeface="メイリオ" panose="020B0604030504040204" pitchFamily="50" charset="-128"/>
                          <a:ea typeface="メイリオ" panose="020B0604030504040204" pitchFamily="50" charset="-128"/>
                        </a:rPr>
                        <a:t>床以上</a:t>
                      </a:r>
                      <a:r>
                        <a:rPr kumimoji="1" lang="ja-JP" altLang="en-US" sz="700" b="0" dirty="0">
                          <a:latin typeface="メイリオ" panose="020B0604030504040204" pitchFamily="50" charset="-128"/>
                          <a:ea typeface="メイリオ" panose="020B0604030504040204" pitchFamily="50" charset="-128"/>
                        </a:rPr>
                        <a:t>の場合）</a:t>
                      </a:r>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700" b="1" u="sng" kern="1200" dirty="0">
                          <a:solidFill>
                            <a:srgbClr val="0070C0"/>
                          </a:solidFill>
                          <a:latin typeface="メイリオ" panose="020B0604030504040204" pitchFamily="50" charset="-128"/>
                          <a:ea typeface="メイリオ" panose="020B0604030504040204" pitchFamily="50" charset="-128"/>
                          <a:cs typeface="+mn-cs"/>
                        </a:rPr>
                        <a:t>（満たさない場合</a:t>
                      </a:r>
                      <a:r>
                        <a:rPr kumimoji="1" lang="en-US" altLang="ja-JP" sz="700" b="1" u="sng" kern="1200" dirty="0">
                          <a:solidFill>
                            <a:srgbClr val="0070C0"/>
                          </a:solidFill>
                          <a:latin typeface="メイリオ" panose="020B0604030504040204" pitchFamily="50" charset="-128"/>
                          <a:ea typeface="メイリオ" panose="020B0604030504040204" pitchFamily="50" charset="-128"/>
                          <a:cs typeface="+mn-cs"/>
                        </a:rPr>
                        <a:t>85</a:t>
                      </a:r>
                      <a:r>
                        <a:rPr kumimoji="1" lang="ja-JP" altLang="en-US" sz="700" b="1" u="sng" kern="1200" dirty="0">
                          <a:solidFill>
                            <a:srgbClr val="0070C0"/>
                          </a:solidFill>
                          <a:latin typeface="メイリオ" panose="020B0604030504040204" pitchFamily="50" charset="-128"/>
                          <a:ea typeface="メイリオ" panose="020B0604030504040204" pitchFamily="50" charset="-128"/>
                          <a:cs typeface="+mn-cs"/>
                        </a:rPr>
                        <a:t>／</a:t>
                      </a:r>
                      <a:r>
                        <a:rPr kumimoji="1" lang="en-US" altLang="ja-JP" sz="700" b="1" u="sng" kern="1200" dirty="0">
                          <a:solidFill>
                            <a:srgbClr val="0070C0"/>
                          </a:solidFill>
                          <a:latin typeface="メイリオ" panose="020B0604030504040204" pitchFamily="50" charset="-128"/>
                          <a:ea typeface="メイリオ" panose="020B0604030504040204" pitchFamily="50" charset="-128"/>
                          <a:cs typeface="+mn-cs"/>
                        </a:rPr>
                        <a:t>100</a:t>
                      </a:r>
                      <a:r>
                        <a:rPr kumimoji="1" lang="ja-JP" altLang="en-US" sz="700" b="1" u="sng" kern="1200" dirty="0">
                          <a:solidFill>
                            <a:srgbClr val="0070C0"/>
                          </a:solidFill>
                          <a:latin typeface="メイリオ" panose="020B0604030504040204" pitchFamily="50" charset="-128"/>
                          <a:ea typeface="メイリオ" panose="020B0604030504040204" pitchFamily="50" charset="-128"/>
                          <a:cs typeface="+mn-cs"/>
                        </a:rPr>
                        <a:t>に減算）</a:t>
                      </a:r>
                    </a:p>
                  </a:txBody>
                  <a:tcPr marL="54000" marR="54000" marT="36000" marB="36000" anchor="ctr"/>
                </a:tc>
                <a:tc>
                  <a:txBody>
                    <a:bodyPr/>
                    <a:lstStyle/>
                    <a:p>
                      <a:pPr algn="ctr"/>
                      <a:r>
                        <a:rPr kumimoji="1" lang="ja-JP" altLang="en-US" sz="900" b="0" dirty="0">
                          <a:latin typeface="メイリオ" panose="020B0604030504040204" pitchFamily="50" charset="-128"/>
                          <a:ea typeface="メイリオ" panose="020B0604030504040204" pitchFamily="50" charset="-128"/>
                        </a:rPr>
                        <a:t>－</a:t>
                      </a:r>
                    </a:p>
                  </a:txBody>
                  <a:tcPr marL="54000" marR="54000" marT="36000" marB="36000" anchor="ctr"/>
                </a:tc>
                <a:tc>
                  <a:txBody>
                    <a:bodyPr/>
                    <a:lstStyle/>
                    <a:p>
                      <a:pPr algn="ctr"/>
                      <a:r>
                        <a:rPr kumimoji="1" lang="ja-JP" altLang="en-US" sz="900" b="0" dirty="0">
                          <a:latin typeface="メイリオ" panose="020B0604030504040204" pitchFamily="50" charset="-128"/>
                          <a:ea typeface="メイリオ" panose="020B0604030504040204" pitchFamily="50" charset="-128"/>
                        </a:rPr>
                        <a:t>－</a:t>
                      </a:r>
                    </a:p>
                  </a:txBody>
                  <a:tcPr marL="54000" marR="54000" marT="36000" marB="36000" anchor="ctr"/>
                </a:tc>
                <a:tc>
                  <a:txBody>
                    <a:bodyPr/>
                    <a:lstStyle/>
                    <a:p>
                      <a:pPr marL="0" algn="ctr" defTabSz="990570" rtl="0" eaLnBrk="1" latinLnBrk="0" hangingPunct="1"/>
                      <a:r>
                        <a:rPr kumimoji="1" lang="ja-JP" altLang="en-US" sz="1050" b="0" u="none" kern="1200" dirty="0">
                          <a:solidFill>
                            <a:schemeClr val="tx1"/>
                          </a:solidFill>
                          <a:latin typeface="メイリオ" panose="020B0604030504040204" pitchFamily="50" charset="-128"/>
                          <a:ea typeface="メイリオ" panose="020B0604030504040204" pitchFamily="50" charset="-128"/>
                          <a:cs typeface="+mn-cs"/>
                        </a:rPr>
                        <a:t>６割未満</a:t>
                      </a:r>
                      <a:endParaRPr kumimoji="1" lang="en-US" altLang="ja-JP" sz="1050" b="0" u="none" kern="1200" dirty="0">
                        <a:solidFill>
                          <a:schemeClr val="tx1"/>
                        </a:solidFill>
                        <a:latin typeface="メイリオ" panose="020B0604030504040204" pitchFamily="50" charset="-128"/>
                        <a:ea typeface="メイリオ" panose="020B0604030504040204" pitchFamily="50" charset="-128"/>
                        <a:cs typeface="+mn-cs"/>
                      </a:endParaRPr>
                    </a:p>
                    <a:p>
                      <a:pPr algn="ctr"/>
                      <a:r>
                        <a:rPr kumimoji="1" lang="ja-JP" altLang="en-US" sz="700" b="0" dirty="0">
                          <a:latin typeface="メイリオ" panose="020B0604030504040204" pitchFamily="50" charset="-128"/>
                          <a:ea typeface="メイリオ" panose="020B0604030504040204" pitchFamily="50" charset="-128"/>
                        </a:rPr>
                        <a:t>（許可病床数</a:t>
                      </a:r>
                      <a:r>
                        <a:rPr kumimoji="1" lang="en-US" altLang="ja-JP" sz="700" b="1" u="sng" dirty="0">
                          <a:solidFill>
                            <a:srgbClr val="0070C0"/>
                          </a:solidFill>
                          <a:latin typeface="メイリオ" panose="020B0604030504040204" pitchFamily="50" charset="-128"/>
                          <a:ea typeface="メイリオ" panose="020B0604030504040204" pitchFamily="50" charset="-128"/>
                        </a:rPr>
                        <a:t>200</a:t>
                      </a:r>
                      <a:r>
                        <a:rPr kumimoji="1" lang="ja-JP" altLang="en-US" sz="700" b="1" u="sng" dirty="0">
                          <a:solidFill>
                            <a:srgbClr val="0070C0"/>
                          </a:solidFill>
                          <a:latin typeface="メイリオ" panose="020B0604030504040204" pitchFamily="50" charset="-128"/>
                          <a:ea typeface="メイリオ" panose="020B0604030504040204" pitchFamily="50" charset="-128"/>
                        </a:rPr>
                        <a:t>床以上</a:t>
                      </a:r>
                      <a:r>
                        <a:rPr kumimoji="1" lang="ja-JP" altLang="en-US" sz="700" b="0" dirty="0">
                          <a:latin typeface="メイリオ" panose="020B0604030504040204" pitchFamily="50" charset="-128"/>
                          <a:ea typeface="メイリオ" panose="020B0604030504040204" pitchFamily="50" charset="-128"/>
                        </a:rPr>
                        <a:t>の場合）</a:t>
                      </a:r>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700" b="1" u="sng" kern="1200" dirty="0">
                          <a:solidFill>
                            <a:srgbClr val="0070C0"/>
                          </a:solidFill>
                          <a:latin typeface="メイリオ" panose="020B0604030504040204" pitchFamily="50" charset="-128"/>
                          <a:ea typeface="メイリオ" panose="020B0604030504040204" pitchFamily="50" charset="-128"/>
                          <a:cs typeface="+mn-cs"/>
                        </a:rPr>
                        <a:t>（満たさない場合</a:t>
                      </a:r>
                      <a:r>
                        <a:rPr kumimoji="1" lang="en-US" altLang="ja-JP" sz="700" b="1" u="sng" kern="1200" dirty="0">
                          <a:solidFill>
                            <a:srgbClr val="0070C0"/>
                          </a:solidFill>
                          <a:latin typeface="メイリオ" panose="020B0604030504040204" pitchFamily="50" charset="-128"/>
                          <a:ea typeface="メイリオ" panose="020B0604030504040204" pitchFamily="50" charset="-128"/>
                          <a:cs typeface="+mn-cs"/>
                        </a:rPr>
                        <a:t>85</a:t>
                      </a:r>
                      <a:r>
                        <a:rPr kumimoji="1" lang="ja-JP" altLang="en-US" sz="700" b="1" u="sng" kern="1200" dirty="0">
                          <a:solidFill>
                            <a:srgbClr val="0070C0"/>
                          </a:solidFill>
                          <a:latin typeface="メイリオ" panose="020B0604030504040204" pitchFamily="50" charset="-128"/>
                          <a:ea typeface="メイリオ" panose="020B0604030504040204" pitchFamily="50" charset="-128"/>
                          <a:cs typeface="+mn-cs"/>
                        </a:rPr>
                        <a:t>／</a:t>
                      </a:r>
                      <a:r>
                        <a:rPr kumimoji="1" lang="en-US" altLang="ja-JP" sz="700" b="1" u="sng" kern="1200" dirty="0">
                          <a:solidFill>
                            <a:srgbClr val="0070C0"/>
                          </a:solidFill>
                          <a:latin typeface="メイリオ" panose="020B0604030504040204" pitchFamily="50" charset="-128"/>
                          <a:ea typeface="メイリオ" panose="020B0604030504040204" pitchFamily="50" charset="-128"/>
                          <a:cs typeface="+mn-cs"/>
                        </a:rPr>
                        <a:t>100</a:t>
                      </a:r>
                      <a:r>
                        <a:rPr kumimoji="1" lang="ja-JP" altLang="en-US" sz="700" b="1" u="sng" kern="1200" dirty="0">
                          <a:solidFill>
                            <a:srgbClr val="0070C0"/>
                          </a:solidFill>
                          <a:latin typeface="メイリオ" panose="020B0604030504040204" pitchFamily="50" charset="-128"/>
                          <a:ea typeface="メイリオ" panose="020B0604030504040204" pitchFamily="50" charset="-128"/>
                          <a:cs typeface="+mn-cs"/>
                        </a:rPr>
                        <a:t>に減算）</a:t>
                      </a:r>
                    </a:p>
                  </a:txBody>
                  <a:tcPr marL="54000" marR="54000" marT="36000" marB="36000" anchor="ctr"/>
                </a:tc>
                <a:tc>
                  <a:txBody>
                    <a:bodyPr/>
                    <a:lstStyle/>
                    <a:p>
                      <a:pPr algn="ctr"/>
                      <a:r>
                        <a:rPr kumimoji="1" lang="ja-JP" altLang="en-US" sz="900" b="0" dirty="0">
                          <a:latin typeface="メイリオ" panose="020B0604030504040204" pitchFamily="50" charset="-128"/>
                          <a:ea typeface="メイリオ" panose="020B0604030504040204" pitchFamily="50" charset="-128"/>
                        </a:rPr>
                        <a:t>－</a:t>
                      </a:r>
                    </a:p>
                  </a:txBody>
                  <a:tcPr marL="54000" marR="54000" marT="36000" marB="36000" anchor="ctr"/>
                </a:tc>
                <a:extLst>
                  <a:ext uri="{0D108BD9-81ED-4DB2-BD59-A6C34878D82A}">
                    <a16:rowId xmlns:a16="http://schemas.microsoft.com/office/drawing/2014/main" val="1705690973"/>
                  </a:ext>
                </a:extLst>
              </a:tr>
            </a:tbl>
          </a:graphicData>
        </a:graphic>
      </p:graphicFrame>
      <p:sp>
        <p:nvSpPr>
          <p:cNvPr id="29" name="タイトル 1"/>
          <p:cNvSpPr txBox="1">
            <a:spLocks/>
          </p:cNvSpPr>
          <p:nvPr/>
        </p:nvSpPr>
        <p:spPr>
          <a:xfrm>
            <a:off x="0" y="274638"/>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地域包括ケア病棟入院料に係る施設基準</a:t>
            </a:r>
          </a:p>
        </p:txBody>
      </p:sp>
      <p:sp>
        <p:nvSpPr>
          <p:cNvPr id="31" name="テキスト ボックス 30"/>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ja-JP" altLang="en-US" sz="1200" b="0"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５．入院医療　（２）回復期入院医療</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33" name="Picture 2" descr="C:\Users\KTIOM\AppData\Local\Microsoft\Windows\Temporary Internet Files\Content.IE5\YO97QDGR\MC900239657[1].wmf"/>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025815" y="563791"/>
            <a:ext cx="809433" cy="465834"/>
          </a:xfrm>
          <a:prstGeom prst="rect">
            <a:avLst/>
          </a:prstGeom>
          <a:noFill/>
          <a:extLst>
            <a:ext uri="{909E8E84-426E-40DD-AFC4-6F175D3DCCD1}">
              <a14:hiddenFill xmlns:a14="http://schemas.microsoft.com/office/drawing/2010/main">
                <a:solidFill>
                  <a:srgbClr val="FFFFFF"/>
                </a:solidFill>
              </a14:hiddenFill>
            </a:ext>
          </a:extLst>
        </p:spPr>
      </p:pic>
      <p:sp>
        <p:nvSpPr>
          <p:cNvPr id="14"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85872"/>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panose="020B0604030504040204" pitchFamily="50" charset="-128"/>
                <a:ea typeface="メイリオ" panose="020B0604030504040204" pitchFamily="50" charset="-128"/>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1" 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anose="020B0604030504040204" pitchFamily="34" charset="0"/>
            </a:endParaRPr>
          </a:p>
        </p:txBody>
      </p:sp>
    </p:spTree>
    <p:extLst>
      <p:ext uri="{BB962C8B-B14F-4D97-AF65-F5344CB8AC3E}">
        <p14:creationId xmlns:p14="http://schemas.microsoft.com/office/powerpoint/2010/main" val="691298815"/>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　　地域包括ケア病棟入院料・入院医療管理料の施設基準</a:t>
            </a:r>
            <a:endParaRPr kumimoji="1" lang="en-US"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endParaRPr>
          </a:p>
        </p:txBody>
      </p:sp>
      <p:sp>
        <p:nvSpPr>
          <p:cNvPr id="6" name="正方形/長方形 5"/>
          <p:cNvSpPr/>
          <p:nvPr/>
        </p:nvSpPr>
        <p:spPr>
          <a:xfrm>
            <a:off x="174467" y="5912589"/>
            <a:ext cx="9387045" cy="923330"/>
          </a:xfrm>
          <a:prstGeom prst="rect">
            <a:avLst/>
          </a:prstGeom>
          <a:ln>
            <a:solidFill>
              <a:schemeClr val="tx1"/>
            </a:solidFill>
            <a:prstDash val="dash"/>
          </a:ln>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①当該保険医療機関において在宅患者訪問診療料（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Ⅰ</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）及び（</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）の算定回数が直近３か月間で</a:t>
            </a:r>
            <a:r>
              <a:rPr kumimoji="1" lang="en-US" altLang="ja-JP"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30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回以上であること。</a:t>
            </a: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②当該保険医療機関において在宅患者訪問看護・指導料、同一建物居住者訪問看護・指導料又は精神科訪問看護・指導料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Ⅰ</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の算定回数が直近３か月間で</a:t>
            </a:r>
            <a:r>
              <a:rPr kumimoji="1" lang="en-US" altLang="ja-JP"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60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回以上であること。</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③同一敷地内</a:t>
            </a:r>
            <a:r>
              <a:rPr kumimoji="1" lang="ja-JP" altLang="en-US"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又は隣接する敷地内</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に位置する訪問看護ステーションにおいて訪問看護基本療養費又は精神科訪問看護基本療養費の算定回数が直近３か月間で</a:t>
            </a:r>
            <a:r>
              <a:rPr kumimoji="1" lang="en-US" altLang="ja-JP"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300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回以上であること。</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④当該保険医療機関において</a:t>
            </a:r>
            <a:r>
              <a:rPr kumimoji="1" lang="ja-JP" altLang="en-US"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在宅患者訪問リハビリテーション指導管理料の算定回数が直近３か月間で</a:t>
            </a:r>
            <a:r>
              <a:rPr kumimoji="1" lang="en-US" altLang="ja-JP"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30</a:t>
            </a:r>
            <a:r>
              <a:rPr kumimoji="1" lang="ja-JP" altLang="en-US"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回以上</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であること。</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⑤同一敷地内</a:t>
            </a:r>
            <a:r>
              <a:rPr kumimoji="1" lang="ja-JP" altLang="en-US"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又は隣接する敷地内</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に位置する事業所が、訪問介護、訪問看護、訪問リハビリテーション、介護予防訪問看護又は介護予防訪問リハビリテーションの</a:t>
            </a:r>
            <a:r>
              <a:rPr kumimoji="1" lang="ja-JP" altLang="en-US"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提供実績を有していること</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⑥当該保険医療機関において</a:t>
            </a:r>
            <a:r>
              <a:rPr kumimoji="1" lang="ja-JP" altLang="en-US"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退院時共同指導料２の算定回数が直近３か月間で６回以上</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であること。</a:t>
            </a:r>
          </a:p>
        </p:txBody>
      </p:sp>
      <p:graphicFrame>
        <p:nvGraphicFramePr>
          <p:cNvPr id="8" name="表 7"/>
          <p:cNvGraphicFramePr>
            <a:graphicFrameLocks noGrp="1"/>
          </p:cNvGraphicFramePr>
          <p:nvPr/>
        </p:nvGraphicFramePr>
        <p:xfrm>
          <a:off x="180787" y="808772"/>
          <a:ext cx="9544421" cy="4890000"/>
        </p:xfrm>
        <a:graphic>
          <a:graphicData uri="http://schemas.openxmlformats.org/drawingml/2006/table">
            <a:tbl>
              <a:tblPr firstRow="1" bandRow="1">
                <a:tableStyleId>{8799B23B-EC83-4686-B30A-512413B5E67A}</a:tableStyleId>
              </a:tblPr>
              <a:tblGrid>
                <a:gridCol w="1675869">
                  <a:extLst>
                    <a:ext uri="{9D8B030D-6E8A-4147-A177-3AD203B41FA5}">
                      <a16:colId xmlns:a16="http://schemas.microsoft.com/office/drawing/2014/main" val="20000"/>
                    </a:ext>
                  </a:extLst>
                </a:gridCol>
                <a:gridCol w="937859">
                  <a:extLst>
                    <a:ext uri="{9D8B030D-6E8A-4147-A177-3AD203B41FA5}">
                      <a16:colId xmlns:a16="http://schemas.microsoft.com/office/drawing/2014/main" val="20001"/>
                    </a:ext>
                  </a:extLst>
                </a:gridCol>
                <a:gridCol w="990099">
                  <a:extLst>
                    <a:ext uri="{9D8B030D-6E8A-4147-A177-3AD203B41FA5}">
                      <a16:colId xmlns:a16="http://schemas.microsoft.com/office/drawing/2014/main" val="20002"/>
                    </a:ext>
                  </a:extLst>
                </a:gridCol>
                <a:gridCol w="990099">
                  <a:extLst>
                    <a:ext uri="{9D8B030D-6E8A-4147-A177-3AD203B41FA5}">
                      <a16:colId xmlns:a16="http://schemas.microsoft.com/office/drawing/2014/main" val="20003"/>
                    </a:ext>
                  </a:extLst>
                </a:gridCol>
                <a:gridCol w="990099">
                  <a:extLst>
                    <a:ext uri="{9D8B030D-6E8A-4147-A177-3AD203B41FA5}">
                      <a16:colId xmlns:a16="http://schemas.microsoft.com/office/drawing/2014/main" val="20004"/>
                    </a:ext>
                  </a:extLst>
                </a:gridCol>
                <a:gridCol w="990099">
                  <a:extLst>
                    <a:ext uri="{9D8B030D-6E8A-4147-A177-3AD203B41FA5}">
                      <a16:colId xmlns:a16="http://schemas.microsoft.com/office/drawing/2014/main" val="20005"/>
                    </a:ext>
                  </a:extLst>
                </a:gridCol>
                <a:gridCol w="990099">
                  <a:extLst>
                    <a:ext uri="{9D8B030D-6E8A-4147-A177-3AD203B41FA5}">
                      <a16:colId xmlns:a16="http://schemas.microsoft.com/office/drawing/2014/main" val="20006"/>
                    </a:ext>
                  </a:extLst>
                </a:gridCol>
                <a:gridCol w="990099">
                  <a:extLst>
                    <a:ext uri="{9D8B030D-6E8A-4147-A177-3AD203B41FA5}">
                      <a16:colId xmlns:a16="http://schemas.microsoft.com/office/drawing/2014/main" val="20007"/>
                    </a:ext>
                  </a:extLst>
                </a:gridCol>
                <a:gridCol w="990099">
                  <a:extLst>
                    <a:ext uri="{9D8B030D-6E8A-4147-A177-3AD203B41FA5}">
                      <a16:colId xmlns:a16="http://schemas.microsoft.com/office/drawing/2014/main" val="20008"/>
                    </a:ext>
                  </a:extLst>
                </a:gridCol>
              </a:tblGrid>
              <a:tr h="172917">
                <a:tc>
                  <a:txBody>
                    <a:bodyPr/>
                    <a:lstStyle/>
                    <a:p>
                      <a:pPr algn="ctr"/>
                      <a:endParaRPr kumimoji="1" lang="ja-JP" altLang="en-US" sz="1100" dirty="0">
                        <a:latin typeface="+mn-ea"/>
                        <a:ea typeface="+mn-ea"/>
                      </a:endParaRPr>
                    </a:p>
                  </a:txBody>
                  <a:tcPr marL="54000" marR="54000" marT="36000" marB="36000" anchor="ctr"/>
                </a:tc>
                <a:tc>
                  <a:txBody>
                    <a:bodyPr/>
                    <a:lstStyle/>
                    <a:p>
                      <a:pPr algn="ctr"/>
                      <a:r>
                        <a:rPr kumimoji="1" lang="ja-JP" altLang="en-US" sz="1400" dirty="0"/>
                        <a:t>入院料１</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t>管理料１</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t>入院料２</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t>管理料２</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t>入院料３</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t>管理料３</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t>入院料４</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t>管理料４</a:t>
                      </a:r>
                      <a:endParaRPr kumimoji="1" lang="en-US" altLang="ja-JP" sz="1400" dirty="0">
                        <a:solidFill>
                          <a:schemeClr val="bg1"/>
                        </a:solidFill>
                        <a:latin typeface="+mn-ea"/>
                        <a:ea typeface="+mn-ea"/>
                      </a:endParaRPr>
                    </a:p>
                  </a:txBody>
                  <a:tcPr marL="54000" marR="54000" marT="36000" marB="36000" anchor="ctr"/>
                </a:tc>
                <a:extLst>
                  <a:ext uri="{0D108BD9-81ED-4DB2-BD59-A6C34878D82A}">
                    <a16:rowId xmlns:a16="http://schemas.microsoft.com/office/drawing/2014/main" val="10000"/>
                  </a:ext>
                </a:extLst>
              </a:tr>
              <a:tr h="276308">
                <a:tc>
                  <a:txBody>
                    <a:bodyPr/>
                    <a:lstStyle/>
                    <a:p>
                      <a:pPr algn="ctr"/>
                      <a:r>
                        <a:rPr kumimoji="1" lang="ja-JP" altLang="en-US" sz="1100" dirty="0"/>
                        <a:t>看護職員</a:t>
                      </a:r>
                      <a:endParaRPr kumimoji="1" lang="ja-JP" altLang="en-US" sz="1100" dirty="0">
                        <a:latin typeface="+mn-ea"/>
                        <a:ea typeface="+mn-ea"/>
                      </a:endParaRPr>
                    </a:p>
                  </a:txBody>
                  <a:tcPr marL="54000" marR="54000" marT="36000" marB="36000" anchor="ctr"/>
                </a:tc>
                <a:tc gridSpan="8">
                  <a:txBody>
                    <a:bodyPr/>
                    <a:lstStyle/>
                    <a:p>
                      <a:pPr algn="ctr"/>
                      <a:r>
                        <a:rPr kumimoji="1" lang="ja-JP" altLang="en-US" sz="1100" dirty="0"/>
                        <a:t>１３対１以上</a:t>
                      </a:r>
                      <a:endParaRPr kumimoji="1" lang="en-US" altLang="ja-JP" sz="1100" dirty="0"/>
                    </a:p>
                    <a:p>
                      <a:pPr algn="ctr"/>
                      <a:r>
                        <a:rPr kumimoji="1" lang="ja-JP" altLang="en-US" sz="1100" dirty="0"/>
                        <a:t>（７割以上が看護師）</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kumimoji="1" lang="ja-JP" altLang="en-US" sz="11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62578">
                <a:tc>
                  <a:txBody>
                    <a:bodyPr/>
                    <a:lstStyle/>
                    <a:p>
                      <a:pPr algn="ctr"/>
                      <a:r>
                        <a:rPr kumimoji="1" lang="ja-JP" altLang="en-US" sz="1100" dirty="0"/>
                        <a:t>重症患者割合</a:t>
                      </a:r>
                      <a:endParaRPr kumimoji="1" lang="ja-JP" altLang="en-US" sz="1100" dirty="0">
                        <a:latin typeface="+mn-ea"/>
                        <a:ea typeface="+mn-ea"/>
                      </a:endParaRPr>
                    </a:p>
                  </a:txBody>
                  <a:tcPr marL="54000" marR="54000" marT="36000" marB="36000" anchor="ctr"/>
                </a:tc>
                <a:tc gridSpan="8">
                  <a:txBody>
                    <a:bodyPr/>
                    <a:lstStyle/>
                    <a:p>
                      <a:pPr algn="ctr"/>
                      <a:r>
                        <a:rPr kumimoji="1" lang="ja-JP" altLang="en-US" sz="1100" dirty="0"/>
                        <a:t>重症度、医療・看護必要度</a:t>
                      </a:r>
                      <a:r>
                        <a:rPr kumimoji="1" lang="en-US" altLang="ja-JP" sz="1100" dirty="0"/>
                        <a:t>Ⅰ</a:t>
                      </a:r>
                      <a:r>
                        <a:rPr kumimoji="1" lang="ja-JP" altLang="en-US" sz="1100" dirty="0"/>
                        <a:t>　</a:t>
                      </a:r>
                      <a:r>
                        <a:rPr kumimoji="1" lang="en-US" altLang="ja-JP" sz="1100" u="sng" dirty="0">
                          <a:solidFill>
                            <a:srgbClr val="0070C0"/>
                          </a:solidFill>
                        </a:rPr>
                        <a:t>14%</a:t>
                      </a:r>
                      <a:r>
                        <a:rPr kumimoji="1" lang="ja-JP" altLang="en-US" sz="1100" dirty="0"/>
                        <a:t>以上　又は　重症度、医療・看護必要度</a:t>
                      </a:r>
                      <a:r>
                        <a:rPr kumimoji="1" lang="en-US" altLang="ja-JP" sz="1100" dirty="0"/>
                        <a:t>Ⅱ</a:t>
                      </a:r>
                      <a:r>
                        <a:rPr kumimoji="1" lang="ja-JP" altLang="en-US" sz="1100" dirty="0"/>
                        <a:t>　</a:t>
                      </a:r>
                      <a:r>
                        <a:rPr kumimoji="1" lang="en-US" altLang="ja-JP" sz="1100" u="sng" dirty="0">
                          <a:solidFill>
                            <a:srgbClr val="0070C0"/>
                          </a:solidFill>
                        </a:rPr>
                        <a:t>11%</a:t>
                      </a:r>
                      <a:r>
                        <a:rPr kumimoji="1" lang="ja-JP" altLang="en-US" sz="1100" dirty="0"/>
                        <a:t>以上</a:t>
                      </a:r>
                      <a:endParaRPr kumimoji="1" lang="en-US" altLang="ja-JP" sz="1100" dirty="0">
                        <a:latin typeface="+mn-ea"/>
                        <a:ea typeface="+mn-ea"/>
                      </a:endParaRPr>
                    </a:p>
                  </a:txBody>
                  <a:tcPr marL="54000" marR="54000" marT="36000" marB="36000" anchor="ctr"/>
                </a:tc>
                <a:tc hMerge="1">
                  <a:txBody>
                    <a:bodyPr/>
                    <a:lstStyle/>
                    <a:p>
                      <a:pPr algn="ctr"/>
                      <a:endParaRPr kumimoji="1" lang="en-US" altLang="ja-JP" sz="1200" dirty="0">
                        <a:latin typeface="+mn-ea"/>
                        <a:ea typeface="+mn-ea"/>
                      </a:endParaRPr>
                    </a:p>
                  </a:txBody>
                  <a:tcPr marL="54000" marR="54000" marT="36000" marB="36000" anchor="ctr"/>
                </a:tc>
                <a:tc hMerge="1">
                  <a:txBody>
                    <a:bodyPr/>
                    <a:lstStyle/>
                    <a:p>
                      <a:pPr algn="ctr"/>
                      <a:endParaRPr kumimoji="1" lang="en-US" altLang="ja-JP" sz="1200" dirty="0">
                        <a:latin typeface="+mn-ea"/>
                        <a:ea typeface="+mn-ea"/>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ct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extLst>
                  <a:ext uri="{0D108BD9-81ED-4DB2-BD59-A6C34878D82A}">
                    <a16:rowId xmlns:a16="http://schemas.microsoft.com/office/drawing/2014/main" val="10002"/>
                  </a:ext>
                </a:extLst>
              </a:tr>
              <a:tr h="162578">
                <a:tc>
                  <a:txBody>
                    <a:bodyPr/>
                    <a:lstStyle/>
                    <a:p>
                      <a:pPr algn="ctr"/>
                      <a:r>
                        <a:rPr kumimoji="1" lang="ja-JP" altLang="en-US" sz="1100"/>
                        <a:t>入退院支援部門</a:t>
                      </a:r>
                      <a:endParaRPr kumimoji="1" lang="en-US" altLang="ja-JP" sz="1100" dirty="0">
                        <a:latin typeface="+mn-ea"/>
                        <a:ea typeface="+mn-ea"/>
                      </a:endParaRPr>
                    </a:p>
                  </a:txBody>
                  <a:tcPr marL="54000" marR="54000" marT="36000" marB="36000" anchor="ctr"/>
                </a:tc>
                <a:tc gridSpan="8">
                  <a:txBody>
                    <a:bodyPr/>
                    <a:lstStyle/>
                    <a:p>
                      <a:pPr algn="ctr"/>
                      <a:r>
                        <a:rPr kumimoji="1" lang="ja-JP" altLang="en-US" sz="1100" u="sng" dirty="0">
                          <a:solidFill>
                            <a:srgbClr val="0070C0"/>
                          </a:solidFill>
                        </a:rPr>
                        <a:t>入退院支援及び地域連携業務を担う部門</a:t>
                      </a:r>
                      <a:r>
                        <a:rPr kumimoji="1" lang="ja-JP" altLang="en-US" sz="1100" u="none" dirty="0"/>
                        <a:t>が設置されていること</a:t>
                      </a:r>
                      <a:endParaRPr kumimoji="1" lang="ja-JP" altLang="en-US" sz="1100" b="0" u="none" dirty="0">
                        <a:solidFill>
                          <a:schemeClr val="tx1"/>
                        </a:solidFill>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62578">
                <a:tc>
                  <a:txBody>
                    <a:bodyPr/>
                    <a:lstStyle/>
                    <a:p>
                      <a:pPr algn="ctr"/>
                      <a:r>
                        <a:rPr kumimoji="1" lang="ja-JP" altLang="en-US" sz="1100" dirty="0"/>
                        <a:t>リハビリ専門職</a:t>
                      </a:r>
                      <a:endParaRPr kumimoji="1" lang="ja-JP" altLang="en-US" sz="1100" dirty="0">
                        <a:latin typeface="+mn-ea"/>
                        <a:ea typeface="+mn-ea"/>
                      </a:endParaRPr>
                    </a:p>
                  </a:txBody>
                  <a:tcPr marL="54000" marR="54000" marT="36000" marB="36000" anchor="ctr"/>
                </a:tc>
                <a:tc gridSpan="8">
                  <a:txBody>
                    <a:bodyPr/>
                    <a:lstStyle/>
                    <a:p>
                      <a:pPr algn="ctr"/>
                      <a:r>
                        <a:rPr kumimoji="1" lang="ja-JP" altLang="en-US" sz="1100" dirty="0"/>
                        <a:t>病棟又は病室を有する病棟に常勤の理学療法士、作業療法士又は言語聴覚士を１名以上配置</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276308">
                <a:tc>
                  <a:txBody>
                    <a:bodyPr/>
                    <a:lstStyle/>
                    <a:p>
                      <a:pPr algn="ctr"/>
                      <a:r>
                        <a:rPr kumimoji="1" lang="ja-JP" altLang="en-US" sz="1100" dirty="0"/>
                        <a:t>リハビリテーション実施</a:t>
                      </a:r>
                      <a:endParaRPr kumimoji="1" lang="ja-JP" altLang="en-US" sz="1100" dirty="0">
                        <a:latin typeface="+mn-ea"/>
                        <a:ea typeface="+mn-ea"/>
                      </a:endParaRPr>
                    </a:p>
                  </a:txBody>
                  <a:tcPr marL="54000" marR="54000" marT="36000" marB="36000" anchor="ctr"/>
                </a:tc>
                <a:tc gridSpan="8">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u="sng" dirty="0">
                          <a:solidFill>
                            <a:srgbClr val="0070C0"/>
                          </a:solidFill>
                        </a:rPr>
                        <a:t>患者の入棟時に測定した</a:t>
                      </a:r>
                      <a:r>
                        <a:rPr kumimoji="1" lang="en-US" altLang="ja-JP" sz="1100" u="sng" dirty="0">
                          <a:solidFill>
                            <a:srgbClr val="0070C0"/>
                          </a:solidFill>
                        </a:rPr>
                        <a:t>ADL</a:t>
                      </a:r>
                      <a:r>
                        <a:rPr kumimoji="1" lang="ja-JP" altLang="en-US" sz="1100" u="sng" dirty="0">
                          <a:solidFill>
                            <a:srgbClr val="0070C0"/>
                          </a:solidFill>
                        </a:rPr>
                        <a:t>スコア等を参考にリハビリテーションの必要性を判断・説明・記録すること</a:t>
                      </a:r>
                      <a:endParaRPr kumimoji="1" lang="en-US" altLang="ja-JP" sz="1100" u="sng" dirty="0">
                        <a:solidFill>
                          <a:srgbClr val="0070C0"/>
                        </a:solidFill>
                      </a:endParaRPr>
                    </a:p>
                    <a:p>
                      <a:pPr algn="ctr"/>
                      <a:r>
                        <a:rPr kumimoji="1" lang="ja-JP" altLang="en-US" sz="1100" dirty="0"/>
                        <a:t>リハビリテーションを提供する患者については１日平均２単位以上提供していること</a:t>
                      </a:r>
                      <a:endParaRPr kumimoji="1" lang="en-US" altLang="ja-JP"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256807985"/>
                  </a:ext>
                </a:extLst>
              </a:tr>
              <a:tr h="162578">
                <a:tc>
                  <a:txBody>
                    <a:bodyPr/>
                    <a:lstStyle/>
                    <a:p>
                      <a:pPr algn="ctr"/>
                      <a:r>
                        <a:rPr kumimoji="1" lang="ja-JP" altLang="en-US" sz="1100" dirty="0"/>
                        <a:t>意思決定支援の指針</a:t>
                      </a:r>
                      <a:endParaRPr kumimoji="1" lang="ja-JP" altLang="en-US" sz="1100" dirty="0">
                        <a:latin typeface="+mn-ea"/>
                        <a:ea typeface="+mn-ea"/>
                      </a:endParaRPr>
                    </a:p>
                  </a:txBody>
                  <a:tcPr marL="54000" marR="54000" marT="36000" marB="36000" anchor="ctr"/>
                </a:tc>
                <a:tc gridSpan="8">
                  <a:txBody>
                    <a:bodyPr/>
                    <a:lstStyle/>
                    <a:p>
                      <a:pPr algn="ctr"/>
                      <a:r>
                        <a:rPr kumimoji="1" lang="ja-JP" altLang="en-US" sz="1100" u="sng" dirty="0">
                          <a:solidFill>
                            <a:srgbClr val="0070C0"/>
                          </a:solidFill>
                        </a:rPr>
                        <a:t>適切な意思決定支援に係る指針</a:t>
                      </a:r>
                      <a:r>
                        <a:rPr kumimoji="1" lang="ja-JP" altLang="en-US" sz="1100" dirty="0"/>
                        <a:t>を定めていること</a:t>
                      </a:r>
                      <a:endParaRPr kumimoji="1" lang="en-US" altLang="ja-JP"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257264333"/>
                  </a:ext>
                </a:extLst>
              </a:tr>
              <a:tr h="162578">
                <a:tc>
                  <a:txBody>
                    <a:bodyPr/>
                    <a:lstStyle/>
                    <a:p>
                      <a:pPr algn="ctr"/>
                      <a:r>
                        <a:rPr kumimoji="1" lang="ja-JP" altLang="en-US" sz="1100" dirty="0"/>
                        <a:t>在宅復帰率 </a:t>
                      </a:r>
                      <a:endParaRPr kumimoji="1" lang="ja-JP" altLang="en-US" sz="1100" dirty="0">
                        <a:latin typeface="+mn-ea"/>
                        <a:ea typeface="+mn-ea"/>
                      </a:endParaRPr>
                    </a:p>
                  </a:txBody>
                  <a:tcPr marL="54000" marR="54000" marT="36000" marB="36000" anchor="ctr"/>
                </a:tc>
                <a:tc gridSpan="4">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７割以上</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gridSpan="4">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en-US" altLang="ja-JP" sz="1100" dirty="0">
                        <a:latin typeface="+mn-ea"/>
                        <a:ea typeface="+mn-ea"/>
                      </a:endParaRPr>
                    </a:p>
                  </a:txBody>
                  <a:tcPr marL="54000" marR="54000" marT="36000" marB="36000" anchor="ctr"/>
                </a:tc>
                <a:extLst>
                  <a:ext uri="{0D108BD9-81ED-4DB2-BD59-A6C34878D82A}">
                    <a16:rowId xmlns:a16="http://schemas.microsoft.com/office/drawing/2014/main" val="10005"/>
                  </a:ext>
                </a:extLst>
              </a:tr>
              <a:tr h="348683">
                <a:tc>
                  <a:txBody>
                    <a:bodyPr/>
                    <a:lstStyle/>
                    <a:p>
                      <a:pPr algn="ctr"/>
                      <a:r>
                        <a:rPr kumimoji="1" lang="ja-JP" altLang="en-US" sz="1100" dirty="0"/>
                        <a:t>一般病棟から転棟した</a:t>
                      </a:r>
                      <a:endParaRPr kumimoji="1" lang="en-US" altLang="ja-JP" sz="1100" dirty="0"/>
                    </a:p>
                    <a:p>
                      <a:pPr algn="ctr"/>
                      <a:r>
                        <a:rPr kumimoji="1" lang="ja-JP" altLang="en-US" sz="1100" dirty="0"/>
                        <a:t>患者割合</a:t>
                      </a:r>
                      <a:r>
                        <a:rPr kumimoji="1" lang="en-US" altLang="ja-JP" sz="1100" baseline="30000" dirty="0"/>
                        <a:t>※</a:t>
                      </a:r>
                      <a:r>
                        <a:rPr kumimoji="1" lang="ja-JP" altLang="en-US" sz="1100" baseline="30000" dirty="0"/>
                        <a:t>１</a:t>
                      </a:r>
                      <a:endParaRPr kumimoji="1" lang="ja-JP" altLang="en-US" sz="1100" baseline="30000" dirty="0">
                        <a:latin typeface="+mn-ea"/>
                        <a:ea typeface="+mn-ea"/>
                      </a:endParaRPr>
                    </a:p>
                  </a:txBody>
                  <a:tcPr marL="54000" marR="54000" marT="36000" marB="36000" anchor="ctr"/>
                </a:tc>
                <a:tc gridSpan="2">
                  <a:txBody>
                    <a:bodyPr/>
                    <a:lstStyle/>
                    <a:p>
                      <a:pPr algn="ctr"/>
                      <a:r>
                        <a:rPr kumimoji="1" lang="ja-JP" altLang="en-US" sz="1000" dirty="0"/>
                        <a:t>－</a:t>
                      </a:r>
                      <a:endParaRPr kumimoji="1" lang="ja-JP" altLang="en-US" sz="1000" dirty="0">
                        <a:latin typeface="+mn-ea"/>
                        <a:ea typeface="+mn-ea"/>
                      </a:endParaRPr>
                    </a:p>
                  </a:txBody>
                  <a:tcPr marL="54000" marR="54000" marT="36000" marB="36000" anchor="ctr"/>
                </a:tc>
                <a:tc hMerge="1">
                  <a:txBody>
                    <a:bodyPr/>
                    <a:lstStyle/>
                    <a:p>
                      <a:endParaRPr kumimoji="1" lang="ja-JP" altLang="en-US"/>
                    </a:p>
                  </a:txBody>
                  <a:tcPr/>
                </a:tc>
                <a:tc>
                  <a:txBody>
                    <a:bodyPr/>
                    <a:lstStyle/>
                    <a:p>
                      <a:pPr algn="ctr"/>
                      <a:r>
                        <a:rPr kumimoji="1" lang="ja-JP" altLang="en-US" sz="1100" u="sng" dirty="0">
                          <a:solidFill>
                            <a:srgbClr val="0070C0"/>
                          </a:solidFill>
                        </a:rPr>
                        <a:t>６割未満</a:t>
                      </a:r>
                      <a:endParaRPr kumimoji="1" lang="en-US" altLang="ja-JP" sz="1100" u="sng" dirty="0">
                        <a:solidFill>
                          <a:srgbClr val="0070C0"/>
                        </a:solidFill>
                      </a:endParaRPr>
                    </a:p>
                    <a:p>
                      <a:pPr algn="ctr"/>
                      <a:r>
                        <a:rPr kumimoji="1" lang="ja-JP" altLang="en-US" sz="900" dirty="0"/>
                        <a:t>（許可病床数</a:t>
                      </a:r>
                      <a:r>
                        <a:rPr kumimoji="1" lang="en-US" altLang="ja-JP" sz="900" dirty="0"/>
                        <a:t>400</a:t>
                      </a:r>
                      <a:r>
                        <a:rPr kumimoji="1" lang="ja-JP" altLang="en-US" sz="900" dirty="0"/>
                        <a:t>床以上の場合）</a:t>
                      </a:r>
                      <a:endParaRPr kumimoji="1" lang="ja-JP" altLang="en-US" sz="900" dirty="0">
                        <a:latin typeface="+mn-ea"/>
                        <a:ea typeface="+mn-ea"/>
                      </a:endParaRPr>
                    </a:p>
                  </a:txBody>
                  <a:tcPr marL="54000" marR="54000" marT="36000" marB="36000" anchor="ctr"/>
                </a:tc>
                <a:tc>
                  <a:txBody>
                    <a:bodyPr/>
                    <a:lstStyle/>
                    <a:p>
                      <a:pPr algn="ctr"/>
                      <a:r>
                        <a:rPr kumimoji="1" lang="ja-JP" altLang="en-US" sz="1000" dirty="0"/>
                        <a:t>－</a:t>
                      </a:r>
                      <a:endParaRPr kumimoji="1" lang="ja-JP" altLang="en-US" sz="1000" dirty="0">
                        <a:latin typeface="+mn-ea"/>
                        <a:ea typeface="+mn-ea"/>
                      </a:endParaRPr>
                    </a:p>
                  </a:txBody>
                  <a:tcPr marL="54000" marR="54000" marT="36000" marB="36000" anchor="ctr"/>
                </a:tc>
                <a:tc gridSpan="2">
                  <a:txBody>
                    <a:bodyPr/>
                    <a:lstStyle/>
                    <a:p>
                      <a:pPr algn="ctr"/>
                      <a:r>
                        <a:rPr kumimoji="1" lang="ja-JP" altLang="en-US" sz="1000" dirty="0"/>
                        <a:t>－</a:t>
                      </a:r>
                      <a:endParaRPr kumimoji="1" lang="ja-JP" altLang="en-US" sz="1000" dirty="0">
                        <a:latin typeface="+mn-ea"/>
                        <a:ea typeface="+mn-ea"/>
                      </a:endParaRPr>
                    </a:p>
                  </a:txBody>
                  <a:tcPr marL="54000" marR="54000" marT="36000" marB="36000" anchor="ctr"/>
                </a:tc>
                <a:tc hMerge="1">
                  <a:txBody>
                    <a:bodyPr/>
                    <a:lstStyle/>
                    <a:p>
                      <a:endParaRPr kumimoji="1" lang="ja-JP" altLang="en-US"/>
                    </a:p>
                  </a:txBody>
                  <a:tcPr/>
                </a:tc>
                <a:tc>
                  <a:txBody>
                    <a:bodyPr/>
                    <a:lstStyle/>
                    <a:p>
                      <a:pPr algn="ctr"/>
                      <a:r>
                        <a:rPr kumimoji="1" lang="ja-JP" altLang="en-US" sz="1100" u="sng" dirty="0">
                          <a:solidFill>
                            <a:srgbClr val="0070C0"/>
                          </a:solidFill>
                        </a:rPr>
                        <a:t>６割未満</a:t>
                      </a:r>
                      <a:endParaRPr kumimoji="1" lang="en-US" altLang="ja-JP" sz="1100" u="sng" dirty="0">
                        <a:solidFill>
                          <a:srgbClr val="0070C0"/>
                        </a:solidFill>
                      </a:endParaRPr>
                    </a:p>
                    <a:p>
                      <a:pPr algn="ctr"/>
                      <a:r>
                        <a:rPr kumimoji="1" lang="ja-JP" altLang="en-US" sz="900" dirty="0"/>
                        <a:t>（許可病床数</a:t>
                      </a:r>
                      <a:r>
                        <a:rPr kumimoji="1" lang="en-US" altLang="ja-JP" sz="900" dirty="0"/>
                        <a:t>400</a:t>
                      </a:r>
                      <a:r>
                        <a:rPr kumimoji="1" lang="ja-JP" altLang="en-US" sz="900" dirty="0"/>
                        <a:t>床以上の場合）</a:t>
                      </a:r>
                      <a:endParaRPr kumimoji="1" lang="ja-JP" altLang="en-US" sz="900" dirty="0">
                        <a:latin typeface="+mn-ea"/>
                        <a:ea typeface="+mn-ea"/>
                      </a:endParaRPr>
                    </a:p>
                  </a:txBody>
                  <a:tcPr marL="54000" marR="54000" marT="36000" marB="36000" anchor="ctr"/>
                </a:tc>
                <a:tc>
                  <a:txBody>
                    <a:bodyPr/>
                    <a:lstStyle/>
                    <a:p>
                      <a:pPr algn="ctr"/>
                      <a:r>
                        <a:rPr kumimoji="1" lang="ja-JP" altLang="en-US" sz="1000" dirty="0"/>
                        <a:t>－</a:t>
                      </a:r>
                      <a:endParaRPr kumimoji="1" lang="ja-JP" altLang="en-US" sz="1000" dirty="0">
                        <a:latin typeface="+mn-ea"/>
                        <a:ea typeface="+mn-ea"/>
                      </a:endParaRPr>
                    </a:p>
                  </a:txBody>
                  <a:tcPr marL="54000" marR="54000" marT="36000" marB="36000" anchor="ctr"/>
                </a:tc>
                <a:extLst>
                  <a:ext uri="{0D108BD9-81ED-4DB2-BD59-A6C34878D82A}">
                    <a16:rowId xmlns:a16="http://schemas.microsoft.com/office/drawing/2014/main" val="3439752695"/>
                  </a:ext>
                </a:extLst>
              </a:tr>
              <a:tr h="369361">
                <a:tc>
                  <a:txBody>
                    <a:bodyPr/>
                    <a:lstStyle/>
                    <a:p>
                      <a:pPr algn="ctr"/>
                      <a:r>
                        <a:rPr kumimoji="1" lang="ja-JP" altLang="en-US" sz="1100" dirty="0"/>
                        <a:t>自宅等から入棟した</a:t>
                      </a:r>
                      <a:endParaRPr kumimoji="1" lang="en-US" altLang="ja-JP" sz="1100" dirty="0"/>
                    </a:p>
                    <a:p>
                      <a:pPr algn="ctr"/>
                      <a:r>
                        <a:rPr kumimoji="1" lang="ja-JP" altLang="en-US" sz="1100" dirty="0"/>
                        <a:t>患者割合</a:t>
                      </a:r>
                      <a:endParaRPr kumimoji="1" lang="ja-JP" altLang="en-US" sz="1100" dirty="0">
                        <a:latin typeface="+mn-ea"/>
                        <a:ea typeface="+mn-ea"/>
                      </a:endParaRPr>
                    </a:p>
                  </a:txBody>
                  <a:tcPr marL="54000" marR="54000" marT="36000" marB="36000" anchor="ctr"/>
                </a:tc>
                <a:tc gridSpan="2">
                  <a:txBody>
                    <a:bodyPr/>
                    <a:lstStyle/>
                    <a:p>
                      <a:pPr algn="ctr"/>
                      <a:r>
                        <a:rPr kumimoji="1" lang="ja-JP" altLang="en-US" sz="1100" dirty="0"/>
                        <a:t>１割</a:t>
                      </a:r>
                      <a:r>
                        <a:rPr kumimoji="1" lang="ja-JP" altLang="en-US" sz="1100" b="0" u="sng" dirty="0">
                          <a:solidFill>
                            <a:srgbClr val="0070C0"/>
                          </a:solidFill>
                        </a:rPr>
                        <a:t>５分</a:t>
                      </a:r>
                      <a:r>
                        <a:rPr kumimoji="1" lang="ja-JP" altLang="en-US" sz="1100" dirty="0"/>
                        <a:t>以上</a:t>
                      </a:r>
                      <a:endParaRPr kumimoji="1" lang="en-US" altLang="ja-JP" sz="1100" dirty="0"/>
                    </a:p>
                    <a:p>
                      <a:pPr algn="ctr"/>
                      <a:r>
                        <a:rPr kumimoji="1" lang="ja-JP" altLang="en-US" sz="1000" dirty="0"/>
                        <a:t>（管理料の場合、</a:t>
                      </a:r>
                      <a:r>
                        <a:rPr kumimoji="1" lang="en-US" altLang="ja-JP" sz="1000" dirty="0"/>
                        <a:t>10</a:t>
                      </a:r>
                      <a:r>
                        <a:rPr kumimoji="1" lang="ja-JP" altLang="en-US" sz="1000" dirty="0"/>
                        <a:t>床未満は</a:t>
                      </a:r>
                      <a:endParaRPr kumimoji="1" lang="en-US" altLang="ja-JP" sz="1000" dirty="0"/>
                    </a:p>
                    <a:p>
                      <a:pPr algn="ctr"/>
                      <a:r>
                        <a:rPr kumimoji="1" lang="ja-JP" altLang="en-US" sz="1000" dirty="0"/>
                        <a:t>３月で</a:t>
                      </a:r>
                      <a:r>
                        <a:rPr kumimoji="1" lang="ja-JP" altLang="en-US" sz="1000" u="sng" dirty="0">
                          <a:solidFill>
                            <a:srgbClr val="0070C0"/>
                          </a:solidFill>
                        </a:rPr>
                        <a:t>６人</a:t>
                      </a:r>
                      <a:r>
                        <a:rPr kumimoji="1" lang="ja-JP" altLang="en-US" sz="1000" dirty="0"/>
                        <a:t>以上）</a:t>
                      </a:r>
                      <a:endParaRPr kumimoji="1" lang="ja-JP" altLang="en-US" sz="10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gridSpan="2">
                  <a:txBody>
                    <a:bodyPr/>
                    <a:lstStyle/>
                    <a:p>
                      <a:pPr algn="ctr"/>
                      <a:r>
                        <a:rPr kumimoji="1" lang="ja-JP" altLang="en-US" sz="1100" dirty="0"/>
                        <a:t>－</a:t>
                      </a:r>
                      <a:endParaRPr kumimoji="1" lang="ja-JP" altLang="en-US" sz="10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gridSpan="2">
                  <a:txBody>
                    <a:bodyPr/>
                    <a:lstStyle/>
                    <a:p>
                      <a:pPr algn="ctr"/>
                      <a:r>
                        <a:rPr kumimoji="1" lang="ja-JP" altLang="en-US" sz="1100" dirty="0"/>
                        <a:t>１割</a:t>
                      </a:r>
                      <a:r>
                        <a:rPr kumimoji="1" lang="ja-JP" altLang="en-US" sz="1100" u="sng" dirty="0">
                          <a:solidFill>
                            <a:srgbClr val="0070C0"/>
                          </a:solidFill>
                        </a:rPr>
                        <a:t>５分</a:t>
                      </a:r>
                      <a:r>
                        <a:rPr kumimoji="1" lang="ja-JP" altLang="en-US" sz="1100" dirty="0"/>
                        <a:t>以上</a:t>
                      </a:r>
                      <a:endParaRPr kumimoji="1" lang="en-US" altLang="ja-JP" sz="1100" dirty="0"/>
                    </a:p>
                    <a:p>
                      <a:pPr algn="ctr"/>
                      <a:r>
                        <a:rPr kumimoji="1" lang="ja-JP" altLang="en-US" sz="1000" dirty="0"/>
                        <a:t>（管理料の場合、</a:t>
                      </a:r>
                      <a:r>
                        <a:rPr kumimoji="1" lang="en-US" altLang="ja-JP" sz="1000" dirty="0"/>
                        <a:t>10</a:t>
                      </a:r>
                      <a:r>
                        <a:rPr kumimoji="1" lang="ja-JP" altLang="en-US" sz="1000" dirty="0"/>
                        <a:t>床未満は</a:t>
                      </a:r>
                      <a:endParaRPr kumimoji="1" lang="en-US" altLang="ja-JP" sz="1000" dirty="0"/>
                    </a:p>
                    <a:p>
                      <a:pPr algn="ctr"/>
                      <a:r>
                        <a:rPr kumimoji="1" lang="ja-JP" altLang="en-US" sz="1000" dirty="0"/>
                        <a:t>３月で</a:t>
                      </a:r>
                      <a:r>
                        <a:rPr kumimoji="1" lang="ja-JP" altLang="en-US" sz="1000" u="sng" dirty="0">
                          <a:solidFill>
                            <a:srgbClr val="0070C0"/>
                          </a:solidFill>
                        </a:rPr>
                        <a:t>６人</a:t>
                      </a:r>
                      <a:r>
                        <a:rPr kumimoji="1" lang="ja-JP" altLang="en-US" sz="1000" dirty="0"/>
                        <a:t>以上）</a:t>
                      </a:r>
                      <a:endParaRPr kumimoji="1" lang="ja-JP" altLang="en-US" sz="10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gridSpan="2">
                  <a:txBody>
                    <a:bodyPr/>
                    <a:lstStyle/>
                    <a:p>
                      <a:pPr algn="ctr"/>
                      <a:r>
                        <a:rPr kumimoji="1" lang="ja-JP" altLang="en-US" sz="1100" dirty="0"/>
                        <a:t>－</a:t>
                      </a:r>
                      <a:endParaRPr kumimoji="1" lang="ja-JP" altLang="en-US" sz="10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extLst>
                  <a:ext uri="{0D108BD9-81ED-4DB2-BD59-A6C34878D82A}">
                    <a16:rowId xmlns:a16="http://schemas.microsoft.com/office/drawing/2014/main" val="10007"/>
                  </a:ext>
                </a:extLst>
              </a:tr>
              <a:tr h="276308">
                <a:tc>
                  <a:txBody>
                    <a:bodyPr/>
                    <a:lstStyle/>
                    <a:p>
                      <a:pPr algn="ctr"/>
                      <a:r>
                        <a:rPr kumimoji="1" lang="ja-JP" altLang="en-US" sz="1100" dirty="0"/>
                        <a:t>自宅等からの</a:t>
                      </a:r>
                      <a:endParaRPr kumimoji="1" lang="en-US" altLang="ja-JP" sz="1100" dirty="0"/>
                    </a:p>
                    <a:p>
                      <a:pPr algn="ctr"/>
                      <a:r>
                        <a:rPr kumimoji="1" lang="ja-JP" altLang="en-US" sz="1100" dirty="0"/>
                        <a:t>緊急患者の受入</a:t>
                      </a:r>
                      <a:endParaRPr kumimoji="1" lang="en-US" altLang="ja-JP" sz="1100" dirty="0">
                        <a:latin typeface="+mn-ea"/>
                        <a:ea typeface="+mn-ea"/>
                      </a:endParaRPr>
                    </a:p>
                  </a:txBody>
                  <a:tcPr marL="54000" marR="54000" marT="36000" marB="36000" anchor="ctr"/>
                </a:tc>
                <a:tc gridSpan="2">
                  <a:txBody>
                    <a:bodyPr/>
                    <a:lstStyle/>
                    <a:p>
                      <a:pPr algn="ctr"/>
                      <a:r>
                        <a:rPr kumimoji="1" lang="ja-JP" altLang="en-US" sz="1100" dirty="0"/>
                        <a:t>３月で</a:t>
                      </a:r>
                      <a:r>
                        <a:rPr kumimoji="1" lang="ja-JP" altLang="en-US" sz="1100" u="sng" dirty="0">
                          <a:solidFill>
                            <a:srgbClr val="0070C0"/>
                          </a:solidFill>
                        </a:rPr>
                        <a:t>６人</a:t>
                      </a:r>
                      <a:r>
                        <a:rPr kumimoji="1" lang="ja-JP" altLang="en-US" sz="1100" dirty="0"/>
                        <a:t>以上</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solidFill>
                      <a:schemeClr val="bg1"/>
                    </a:solidFill>
                  </a:tcPr>
                </a:tc>
                <a:tc gridSpan="2">
                  <a:txBody>
                    <a:bodyPr/>
                    <a:lstStyle/>
                    <a:p>
                      <a:pPr algn="ctr"/>
                      <a:r>
                        <a:rPr kumimoji="1" lang="ja-JP" altLang="en-US" sz="1100" dirty="0"/>
                        <a:t>３月で</a:t>
                      </a:r>
                      <a:r>
                        <a:rPr kumimoji="1" lang="ja-JP" altLang="en-US" sz="1100" u="sng" dirty="0">
                          <a:solidFill>
                            <a:srgbClr val="0070C0"/>
                          </a:solidFill>
                        </a:rPr>
                        <a:t>６人</a:t>
                      </a:r>
                      <a:r>
                        <a:rPr kumimoji="1" lang="ja-JP" altLang="en-US" sz="1100" dirty="0"/>
                        <a:t>以上</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162578">
                <a:tc>
                  <a:txBody>
                    <a:bodyPr/>
                    <a:lstStyle/>
                    <a:p>
                      <a:pPr algn="ctr"/>
                      <a:r>
                        <a:rPr kumimoji="1" lang="ja-JP" altLang="en-US" sz="1100" dirty="0"/>
                        <a:t>地域包括ケアの実績</a:t>
                      </a:r>
                      <a:r>
                        <a:rPr kumimoji="1" lang="en-US" altLang="ja-JP" sz="1100" baseline="30000" dirty="0"/>
                        <a:t>※</a:t>
                      </a:r>
                      <a:r>
                        <a:rPr kumimoji="1" lang="ja-JP" altLang="en-US" sz="1100" baseline="30000" dirty="0"/>
                        <a:t>２</a:t>
                      </a:r>
                      <a:endParaRPr kumimoji="1" lang="ja-JP" altLang="en-US" sz="1100" baseline="30000" dirty="0">
                        <a:latin typeface="+mn-ea"/>
                        <a:ea typeface="+mn-ea"/>
                      </a:endParaRPr>
                    </a:p>
                  </a:txBody>
                  <a:tcPr marL="54000" marR="54000" marT="36000" marB="36000" anchor="ct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solidFill>
                      <a:schemeClr val="bg1"/>
                    </a:solidFill>
                  </a:tcP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162578">
                <a:tc>
                  <a:txBody>
                    <a:bodyPr/>
                    <a:lstStyle/>
                    <a:p>
                      <a:pPr algn="ctr"/>
                      <a:r>
                        <a:rPr kumimoji="1" lang="ja-JP" altLang="en-US" sz="1100" dirty="0"/>
                        <a:t>届出単位</a:t>
                      </a:r>
                      <a:endParaRPr kumimoji="1" lang="ja-JP" altLang="en-US" sz="1100" dirty="0">
                        <a:latin typeface="+mn-ea"/>
                        <a:ea typeface="+mn-ea"/>
                      </a:endParaRPr>
                    </a:p>
                  </a:txBody>
                  <a:tcPr marL="54000" marR="54000" marT="36000" marB="36000" anchor="ctr"/>
                </a:tc>
                <a:tc>
                  <a:txBody>
                    <a:bodyPr/>
                    <a:lstStyle/>
                    <a:p>
                      <a:pPr algn="ctr"/>
                      <a:r>
                        <a:rPr kumimoji="1" lang="ja-JP" altLang="en-US" sz="1100" u="none" dirty="0"/>
                        <a:t>病棟</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t>病室</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t>病棟</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t>病室</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t>病棟</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t>病室</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t>病棟</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t>病室</a:t>
                      </a:r>
                      <a:endParaRPr kumimoji="1" lang="ja-JP" altLang="en-US" sz="1100" b="0" u="none" dirty="0">
                        <a:solidFill>
                          <a:schemeClr val="tx1"/>
                        </a:solidFill>
                        <a:latin typeface="+mn-ea"/>
                        <a:ea typeface="+mn-ea"/>
                      </a:endParaRPr>
                    </a:p>
                  </a:txBody>
                  <a:tcPr marL="54000" marR="54000" marT="36000" marB="36000" anchor="ctr"/>
                </a:tc>
                <a:extLst>
                  <a:ext uri="{0D108BD9-81ED-4DB2-BD59-A6C34878D82A}">
                    <a16:rowId xmlns:a16="http://schemas.microsoft.com/office/drawing/2014/main" val="10011"/>
                  </a:ext>
                </a:extLst>
              </a:tr>
              <a:tr h="276308">
                <a:tc>
                  <a:txBody>
                    <a:bodyPr/>
                    <a:lstStyle/>
                    <a:p>
                      <a:pPr algn="ctr"/>
                      <a:r>
                        <a:rPr kumimoji="1" lang="ja-JP" altLang="en-US" sz="1100" dirty="0"/>
                        <a:t>許可病床数</a:t>
                      </a:r>
                      <a:r>
                        <a:rPr kumimoji="1" lang="en-US" altLang="ja-JP" sz="1100" dirty="0"/>
                        <a:t>200</a:t>
                      </a:r>
                      <a:r>
                        <a:rPr kumimoji="1" lang="ja-JP" altLang="en-US" sz="1100" dirty="0"/>
                        <a:t>床未満のみが対象</a:t>
                      </a:r>
                      <a:endParaRPr kumimoji="1" lang="ja-JP" altLang="en-US" sz="1100" dirty="0">
                        <a:latin typeface="+mn-ea"/>
                        <a:ea typeface="+mn-ea"/>
                      </a:endParaRPr>
                    </a:p>
                  </a:txBody>
                  <a:tcPr marL="54000" marR="54000" marT="36000" marB="36000" anchor="ct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lang="ja-JP" altLang="en-US" sz="1100" dirty="0">
                        <a:latin typeface="+mn-ea"/>
                        <a:ea typeface="+mn-ea"/>
                      </a:endParaRPr>
                    </a:p>
                  </a:txBody>
                  <a:tcPr marL="54000" marR="54000" marT="36000" marB="36000" anchor="ctr"/>
                </a:tc>
                <a:tc>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extLst>
                  <a:ext uri="{0D108BD9-81ED-4DB2-BD59-A6C34878D82A}">
                    <a16:rowId xmlns:a16="http://schemas.microsoft.com/office/drawing/2014/main" val="10012"/>
                  </a:ext>
                </a:extLst>
              </a:tr>
              <a:tr h="162578">
                <a:tc>
                  <a:txBody>
                    <a:bodyPr/>
                    <a:lstStyle/>
                    <a:p>
                      <a:pPr algn="ctr"/>
                      <a:r>
                        <a:rPr kumimoji="1" lang="ja-JP" altLang="en-US" sz="1100" dirty="0"/>
                        <a:t>点数（生活療養）</a:t>
                      </a:r>
                      <a:endParaRPr kumimoji="1" lang="en-US" altLang="ja-JP" sz="1100" dirty="0">
                        <a:latin typeface="+mn-ea"/>
                        <a:ea typeface="+mn-ea"/>
                      </a:endParaRPr>
                    </a:p>
                  </a:txBody>
                  <a:tcPr marL="54000" marR="54000" marT="36000" marB="36000" anchor="ctr"/>
                </a:tc>
                <a:tc gridSpan="2">
                  <a:txBody>
                    <a:bodyPr/>
                    <a:lstStyle/>
                    <a:p>
                      <a:pPr algn="ctr"/>
                      <a:r>
                        <a:rPr kumimoji="1" lang="en-US" altLang="ja-JP" sz="1100" dirty="0"/>
                        <a:t>2,809</a:t>
                      </a:r>
                      <a:r>
                        <a:rPr kumimoji="1" lang="ja-JP" altLang="en-US" sz="1100" dirty="0"/>
                        <a:t>点（</a:t>
                      </a:r>
                      <a:r>
                        <a:rPr kumimoji="1" lang="en-US" altLang="ja-JP" sz="1100" dirty="0"/>
                        <a:t>2,794</a:t>
                      </a:r>
                      <a:r>
                        <a:rPr kumimoji="1" lang="ja-JP" altLang="en-US" sz="1100" dirty="0"/>
                        <a:t>点）</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solidFill>
                      <a:schemeClr val="accent4">
                        <a:lumMod val="60000"/>
                        <a:lumOff val="40000"/>
                      </a:schemeClr>
                    </a:solidFill>
                  </a:tcPr>
                </a:tc>
                <a:tc gridSpan="2">
                  <a:txBody>
                    <a:bodyPr/>
                    <a:lstStyle/>
                    <a:p>
                      <a:pPr algn="ctr"/>
                      <a:r>
                        <a:rPr kumimoji="1" lang="en-US" altLang="ja-JP" sz="1100" dirty="0"/>
                        <a:t>2,620</a:t>
                      </a:r>
                      <a:r>
                        <a:rPr kumimoji="1" lang="ja-JP" altLang="en-US" sz="1100" dirty="0"/>
                        <a:t>点（</a:t>
                      </a:r>
                      <a:r>
                        <a:rPr kumimoji="1" lang="en-US" altLang="ja-JP" sz="1100" dirty="0"/>
                        <a:t>2,605</a:t>
                      </a:r>
                      <a:r>
                        <a:rPr kumimoji="1" lang="ja-JP" altLang="en-US" sz="1100" dirty="0"/>
                        <a:t>点）</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solidFill>
                      <a:schemeClr val="accent4">
                        <a:lumMod val="60000"/>
                        <a:lumOff val="40000"/>
                      </a:schemeClr>
                    </a:solidFill>
                  </a:tcPr>
                </a:tc>
                <a:tc gridSpan="2">
                  <a:txBody>
                    <a:bodyPr/>
                    <a:lstStyle/>
                    <a:p>
                      <a:pPr algn="ctr"/>
                      <a:r>
                        <a:rPr kumimoji="1" lang="en-US" altLang="ja-JP" sz="1100" dirty="0"/>
                        <a:t>2,285</a:t>
                      </a:r>
                      <a:r>
                        <a:rPr kumimoji="1" lang="ja-JP" altLang="en-US" sz="1100" dirty="0"/>
                        <a:t>点（</a:t>
                      </a:r>
                      <a:r>
                        <a:rPr kumimoji="1" lang="en-US" altLang="ja-JP" sz="1100" dirty="0"/>
                        <a:t>2,270</a:t>
                      </a:r>
                      <a:r>
                        <a:rPr kumimoji="1" lang="ja-JP" altLang="en-US" sz="1100" dirty="0"/>
                        <a:t>点）</a:t>
                      </a:r>
                      <a:endParaRPr kumimoji="1" lang="ja-JP" altLang="en-US" sz="1100" dirty="0">
                        <a:latin typeface="+mn-ea"/>
                        <a:ea typeface="+mn-ea"/>
                      </a:endParaRPr>
                    </a:p>
                  </a:txBody>
                  <a:tcPr marL="54000" marR="54000" marT="36000" marB="36000" anchor="ctr"/>
                </a:tc>
                <a:tc hMerge="1">
                  <a:txBody>
                    <a:bodyPr/>
                    <a:lstStyle/>
                    <a:p>
                      <a:pPr algn="ctr"/>
                      <a:endParaRPr lang="ja-JP" altLang="en-US" sz="1200" dirty="0">
                        <a:latin typeface="+mn-ea"/>
                        <a:ea typeface="+mn-ea"/>
                      </a:endParaRPr>
                    </a:p>
                  </a:txBody>
                  <a:tcPr marL="54000" marR="54000" marT="36000" marB="36000" anchor="ctr">
                    <a:solidFill>
                      <a:schemeClr val="accent4">
                        <a:lumMod val="60000"/>
                        <a:lumOff val="40000"/>
                      </a:schemeClr>
                    </a:solidFill>
                  </a:tcPr>
                </a:tc>
                <a:tc gridSpan="2">
                  <a:txBody>
                    <a:bodyPr/>
                    <a:lstStyle/>
                    <a:p>
                      <a:pPr algn="ctr"/>
                      <a:r>
                        <a:rPr kumimoji="1" lang="en-US" altLang="ja-JP" sz="1100" dirty="0"/>
                        <a:t>2,076</a:t>
                      </a:r>
                      <a:r>
                        <a:rPr kumimoji="1" lang="ja-JP" altLang="en-US" sz="1100" dirty="0"/>
                        <a:t>点（</a:t>
                      </a:r>
                      <a:r>
                        <a:rPr kumimoji="1" lang="en-US" altLang="ja-JP" sz="1100" dirty="0"/>
                        <a:t>2,060</a:t>
                      </a:r>
                      <a:r>
                        <a:rPr kumimoji="1" lang="ja-JP" altLang="en-US" sz="1100" dirty="0"/>
                        <a:t>点）</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solidFill>
                      <a:schemeClr val="accent4">
                        <a:lumMod val="60000"/>
                        <a:lumOff val="40000"/>
                      </a:schemeClr>
                    </a:solidFill>
                  </a:tcPr>
                </a:tc>
                <a:extLst>
                  <a:ext uri="{0D108BD9-81ED-4DB2-BD59-A6C34878D82A}">
                    <a16:rowId xmlns:a16="http://schemas.microsoft.com/office/drawing/2014/main" val="10013"/>
                  </a:ext>
                </a:extLst>
              </a:tr>
            </a:tbl>
          </a:graphicData>
        </a:graphic>
      </p:graphicFrame>
      <p:sp>
        <p:nvSpPr>
          <p:cNvPr id="9" name="正方形/長方形 8"/>
          <p:cNvSpPr/>
          <p:nvPr/>
        </p:nvSpPr>
        <p:spPr>
          <a:xfrm>
            <a:off x="174466" y="5679789"/>
            <a:ext cx="3316934"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　以下の①～⑥のうち少なくとも２つを満たしていること</a:t>
            </a:r>
          </a:p>
        </p:txBody>
      </p:sp>
      <p:sp>
        <p:nvSpPr>
          <p:cNvPr id="12" name="テキスト ボックス 11"/>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令和２年度診療報酬改定　</a:t>
            </a:r>
            <a:r>
              <a:rPr kumimoji="1" lang="ja-JP" altLang="en-US" sz="1200" b="0"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５．入院医療　（２）回復期入院医療</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4218043" y="5677722"/>
            <a:ext cx="5493812" cy="246221"/>
          </a:xfrm>
          <a:prstGeom prst="rect">
            <a:avLst/>
          </a:prstGeom>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　満たせないものとして届け出た場合は入院料の所定点数の</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100</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分の</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90</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に相当する点数を算定</a:t>
            </a:r>
          </a:p>
        </p:txBody>
      </p:sp>
      <p:sp>
        <p:nvSpPr>
          <p:cNvPr id="10" name="正方形/長方形 9"/>
          <p:cNvSpPr/>
          <p:nvPr/>
        </p:nvSpPr>
        <p:spPr>
          <a:xfrm>
            <a:off x="183423" y="3621749"/>
            <a:ext cx="9539150" cy="1193031"/>
          </a:xfrm>
          <a:prstGeom prst="rect">
            <a:avLst/>
          </a:prstGeom>
          <a:no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75411" y="3786216"/>
            <a:ext cx="216024" cy="864096"/>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実績部分</a:t>
            </a:r>
          </a:p>
        </p:txBody>
      </p:sp>
      <p:sp>
        <p:nvSpPr>
          <p:cNvPr id="2" name="角丸四角形 1"/>
          <p:cNvSpPr/>
          <p:nvPr/>
        </p:nvSpPr>
        <p:spPr>
          <a:xfrm>
            <a:off x="7849394" y="99753"/>
            <a:ext cx="1884362" cy="642119"/>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参考</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令和２年度改定</a:t>
            </a:r>
          </a:p>
        </p:txBody>
      </p:sp>
      <p:sp>
        <p:nvSpPr>
          <p:cNvPr id="13"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panose="020B0604030504040204" pitchFamily="50" charset="-128"/>
                <a:ea typeface="メイリオ" panose="020B0604030504040204" pitchFamily="50" charset="-128"/>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154</a:t>
            </a:fld>
            <a:endParaRPr kumimoji="1" 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anose="020B0604030504040204" pitchFamily="34" charset="0"/>
            </a:endParaRPr>
          </a:p>
        </p:txBody>
      </p:sp>
    </p:spTree>
    <p:extLst>
      <p:ext uri="{BB962C8B-B14F-4D97-AF65-F5344CB8AC3E}">
        <p14:creationId xmlns:p14="http://schemas.microsoft.com/office/powerpoint/2010/main" val="2519822952"/>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地域包括ケア病棟入院料に係る施設基準</a:t>
            </a:r>
            <a:endParaRPr kumimoji="1" lang="ja-JP" altLang="en-US" dirty="0">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ja-JP" altLang="en-US" sz="1200" b="0"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５．入院医療　（２）回復期入院医療</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 name="正方形/長方形 8"/>
          <p:cNvSpPr/>
          <p:nvPr/>
        </p:nvSpPr>
        <p:spPr>
          <a:xfrm>
            <a:off x="222965" y="1495778"/>
            <a:ext cx="9387045" cy="4139595"/>
          </a:xfrm>
          <a:prstGeom prst="rect">
            <a:avLst/>
          </a:prstGeom>
          <a:ln>
            <a:solidFill>
              <a:schemeClr val="tx1"/>
            </a:solidFill>
            <a:prstDash val="dash"/>
          </a:ln>
        </p:spPr>
        <p:txBody>
          <a:bodyPr wrap="square" anchor="ctr">
            <a:spAutoFit/>
          </a:bodyPr>
          <a:lstStyle/>
          <a:p>
            <a:pPr marL="342900" marR="0" lvl="0" indent="-342900" algn="l" defTabSz="914400" rtl="0" eaLnBrk="1" fontAlgn="auto" latinLnBrk="0" hangingPunct="1">
              <a:lnSpc>
                <a:spcPct val="100000"/>
              </a:lnSpc>
              <a:spcBef>
                <a:spcPts val="1800"/>
              </a:spcBef>
              <a:spcAft>
                <a:spcPts val="600"/>
              </a:spcAft>
              <a:buClrTx/>
              <a:buSzTx/>
              <a:buFont typeface="+mj-ea"/>
              <a:buAutoNum type="circleNumDbPlain"/>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42900" marR="0" lvl="0" indent="-342900" algn="l" defTabSz="914400" rtl="0" eaLnBrk="1" fontAlgn="auto" latinLnBrk="0" hangingPunct="1">
              <a:lnSpc>
                <a:spcPct val="100000"/>
              </a:lnSpc>
              <a:spcBef>
                <a:spcPts val="0"/>
              </a:spcBef>
              <a:spcAft>
                <a:spcPts val="600"/>
              </a:spcAft>
              <a:buClrTx/>
              <a:buSzTx/>
              <a:buFont typeface="+mj-ea"/>
              <a:buAutoNum type="circleNumDbPlain"/>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当該保険医療機関において在宅患者訪問診療料（</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）及び（</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Ⅱ</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）の算定回数が直近３か月間で</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回以上であること。</a:t>
            </a:r>
          </a:p>
          <a:p>
            <a:pPr marL="342900" marR="0" lvl="0" indent="-342900" algn="l" defTabSz="914400" rtl="0" eaLnBrk="1" fontAlgn="auto" latinLnBrk="0" hangingPunct="1">
              <a:lnSpc>
                <a:spcPct val="100000"/>
              </a:lnSpc>
              <a:spcBef>
                <a:spcPts val="600"/>
              </a:spcBef>
              <a:spcAft>
                <a:spcPts val="600"/>
              </a:spcAft>
              <a:buClrTx/>
              <a:buSzTx/>
              <a:buFont typeface="+mj-ea"/>
              <a:buAutoNum type="circleNumDbPlain"/>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当該保険医療機関において在宅患者訪問看護・指導料、同一建物居住者訪問看護・指導料又は精神科訪問看護・指導料</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の算定回数が直近３か月間で</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回以上であること。</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42900" marR="0" lvl="0" indent="-342900" algn="l" defTabSz="914400" rtl="0" eaLnBrk="1" fontAlgn="auto" latinLnBrk="0" hangingPunct="1">
              <a:lnSpc>
                <a:spcPct val="100000"/>
              </a:lnSpc>
              <a:spcBef>
                <a:spcPts val="600"/>
              </a:spcBef>
              <a:spcAft>
                <a:spcPts val="600"/>
              </a:spcAft>
              <a:buClrTx/>
              <a:buSzTx/>
              <a:buFont typeface="+mj-ea"/>
              <a:buAutoNum type="circleNumDbPlain"/>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同一敷地内又は隣接する敷地内に位置する訪問看護ステーションにおいて訪問看護基本療養費又は精神科訪問看護基本療養費の算定回数が直近３か月間で</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300</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回以上であること。</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42900" marR="0" lvl="0" indent="-342900" algn="l" defTabSz="914400" rtl="0" eaLnBrk="1" fontAlgn="auto" latinLnBrk="0" hangingPunct="1">
              <a:lnSpc>
                <a:spcPct val="100000"/>
              </a:lnSpc>
              <a:spcBef>
                <a:spcPts val="600"/>
              </a:spcBef>
              <a:spcAft>
                <a:spcPts val="600"/>
              </a:spcAft>
              <a:buClrTx/>
              <a:buSzTx/>
              <a:buFont typeface="+mj-ea"/>
              <a:buAutoNum type="circleNumDbPlain"/>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当該保険医療機関において在宅患者訪問リハビリテーション指導管理料の算定回数が直近３か月間で</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回以上であること。</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42900" marR="0" lvl="0" indent="-342900" algn="l" defTabSz="914400" rtl="0" eaLnBrk="1" fontAlgn="auto" latinLnBrk="0" hangingPunct="1">
              <a:lnSpc>
                <a:spcPct val="100000"/>
              </a:lnSpc>
              <a:spcBef>
                <a:spcPts val="600"/>
              </a:spcBef>
              <a:spcAft>
                <a:spcPts val="600"/>
              </a:spcAft>
              <a:buClrTx/>
              <a:buSzTx/>
              <a:buFont typeface="+mj-ea"/>
              <a:buAutoNum type="circleNumDbPlain"/>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同一敷地内又は隣接する敷地内に位置する事業所が、訪問介護、訪問看護、訪問リハビリテーション、介護予防訪問看護又は介護予防訪問リハビリテーションの提供実績を有していること。</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42900" marR="0" lvl="0" indent="-342900" algn="l" defTabSz="914400" rtl="0" eaLnBrk="1" fontAlgn="auto" latinLnBrk="0" hangingPunct="1">
              <a:lnSpc>
                <a:spcPct val="100000"/>
              </a:lnSpc>
              <a:spcBef>
                <a:spcPts val="600"/>
              </a:spcBef>
              <a:spcAft>
                <a:spcPts val="600"/>
              </a:spcAft>
              <a:buClrTx/>
              <a:buSzTx/>
              <a:buFont typeface="+mj-ea"/>
              <a:buAutoNum type="circleNumDbPlain"/>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当該保険医療機関において退院時共同指導料２及び</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外来在宅共同指導料１</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の算定回数が直近３か月間で６回以上であること。</a:t>
            </a:r>
          </a:p>
        </p:txBody>
      </p:sp>
      <p:sp>
        <p:nvSpPr>
          <p:cNvPr id="3" name="正方形/長方形 2"/>
          <p:cNvSpPr/>
          <p:nvPr/>
        </p:nvSpPr>
        <p:spPr>
          <a:xfrm>
            <a:off x="356524" y="1332710"/>
            <a:ext cx="2335876" cy="326723"/>
          </a:xfrm>
          <a:prstGeom prst="rect">
            <a:avLst/>
          </a:prstGeom>
          <a:solidFill>
            <a:schemeClr val="accent3">
              <a:lumMod val="20000"/>
              <a:lumOff val="8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在宅医療等の実績</a:t>
            </a:r>
          </a:p>
        </p:txBody>
      </p:sp>
      <p:sp>
        <p:nvSpPr>
          <p:cNvPr id="6" name="スライド番号プレースホルダー 2">
            <a:extLst>
              <a:ext uri="{FF2B5EF4-FFF2-40B4-BE49-F238E27FC236}">
                <a16:creationId xmlns:a16="http://schemas.microsoft.com/office/drawing/2014/main" id="{9DB8759C-217D-4A85-AF9C-5249AAE512CF}"/>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080814912"/>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正方形/長方形 24"/>
          <p:cNvSpPr/>
          <p:nvPr/>
        </p:nvSpPr>
        <p:spPr>
          <a:xfrm>
            <a:off x="187200" y="2647384"/>
            <a:ext cx="9529200" cy="418092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Ø"/>
              <a:tabLst/>
              <a:defRPr/>
            </a:pPr>
            <a:endParaRPr kumimoji="1" lang="en-US" altLang="ja-JP" sz="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重症患者割合の見直し</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重症度、医療・看護必要度の割合について、必要度</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の割合は１割２分以上、必要度</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の割合は０割８分以上へ見直す。</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自院一般病棟からの転棟割合の見直し</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入院料２及び４における自院の一般病棟から転棟した患者割合に係る要件について、</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許可病床数が</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200</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床以上</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400</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床未満の医療機関についても要件化</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するとともに、当該要件を満たしていない場合は、</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所定点数の</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100</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分の</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85</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に相当する点数</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を算定することとする。</a:t>
            </a:r>
            <a:endPar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Ø"/>
              <a:tabLst/>
              <a:defRPr/>
            </a:pPr>
            <a:endPar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地域包括ケア病棟入院料に係る見直し①</a:t>
            </a:r>
            <a:endParaRPr kumimoji="1" lang="ja-JP" altLang="en-US" dirty="0">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ja-JP" altLang="en-US" sz="1200" b="0"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５．入院医療　（２）回復期入院医療</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正方形/長方形 6"/>
          <p:cNvSpPr/>
          <p:nvPr/>
        </p:nvSpPr>
        <p:spPr>
          <a:xfrm>
            <a:off x="5197917" y="3550452"/>
            <a:ext cx="4320000" cy="232812"/>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改定後</a:t>
            </a:r>
          </a:p>
        </p:txBody>
      </p:sp>
      <p:sp>
        <p:nvSpPr>
          <p:cNvPr id="8" name="正方形/長方形 7"/>
          <p:cNvSpPr/>
          <p:nvPr/>
        </p:nvSpPr>
        <p:spPr>
          <a:xfrm>
            <a:off x="5197917" y="3826746"/>
            <a:ext cx="4320000" cy="822585"/>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地域包括ケア病棟入院料</a:t>
            </a: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（抜粋・概要）</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一般病棟用の重症度、医療・看護必要度</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Ⅰ</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の割合　</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１割２分以上</a:t>
            </a:r>
            <a:endPar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一般病棟用の重症度、医療・看護必要度</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Ⅱ</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の割合　</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０割８分以上</a:t>
            </a:r>
            <a:endPar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endParaRPr>
          </a:p>
        </p:txBody>
      </p:sp>
      <p:sp>
        <p:nvSpPr>
          <p:cNvPr id="9" name="正方形/長方形 8"/>
          <p:cNvSpPr/>
          <p:nvPr/>
        </p:nvSpPr>
        <p:spPr>
          <a:xfrm>
            <a:off x="279360" y="3550452"/>
            <a:ext cx="4371397" cy="232812"/>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現行</a:t>
            </a:r>
          </a:p>
        </p:txBody>
      </p:sp>
      <p:sp>
        <p:nvSpPr>
          <p:cNvPr id="10" name="正方形/長方形 9"/>
          <p:cNvSpPr/>
          <p:nvPr/>
        </p:nvSpPr>
        <p:spPr>
          <a:xfrm>
            <a:off x="279360" y="3826746"/>
            <a:ext cx="4371398" cy="822585"/>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地域包括ケア病棟入院料</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（抜粋・概要）</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一般病棟用の重症度、医療・看護必要度</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Ⅰ</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の割合　１割４分以上</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一般病棟用の重症度、医療・看護必要度</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Ⅱ</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の割合　１割１分以上</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1" name="右矢印 10"/>
          <p:cNvSpPr/>
          <p:nvPr/>
        </p:nvSpPr>
        <p:spPr>
          <a:xfrm>
            <a:off x="4695031" y="3666858"/>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メイリオ"/>
              <a:ea typeface="メイリオ"/>
              <a:cs typeface="+mn-cs"/>
            </a:endParaRPr>
          </a:p>
        </p:txBody>
      </p:sp>
      <p:sp>
        <p:nvSpPr>
          <p:cNvPr id="12" name="正方形/長方形 11"/>
          <p:cNvSpPr/>
          <p:nvPr/>
        </p:nvSpPr>
        <p:spPr>
          <a:xfrm>
            <a:off x="5242190" y="5997605"/>
            <a:ext cx="4320000" cy="792000"/>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Ins="72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地域包括ケア病棟入院料</a:t>
            </a: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rPr>
              <a:t>200</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床以上</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の保険医療機関であって「入院患者に占める、当該保険医療機関の一般病棟から転棟したものの割合が６割未満であること」を満たさない場合は所定点数の</a:t>
            </a:r>
            <a:r>
              <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rPr>
              <a:t>100</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分の</a:t>
            </a:r>
            <a:r>
              <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rPr>
              <a:t>85</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に相当する点数を算定する。</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3" name="正方形/長方形 12"/>
          <p:cNvSpPr/>
          <p:nvPr/>
        </p:nvSpPr>
        <p:spPr>
          <a:xfrm>
            <a:off x="323633" y="5997605"/>
            <a:ext cx="4371398" cy="792000"/>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地域包括ケア病棟入院料</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400</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床以上の保険医療機関であって「入院患者に占める、当該保険医療機関の一般病棟から転棟したものの割合が６割未満であること」を満たさない場合は所定点数の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100</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分の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90</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に相当する点数を算定する。</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4" name="右矢印 13"/>
          <p:cNvSpPr/>
          <p:nvPr/>
        </p:nvSpPr>
        <p:spPr>
          <a:xfrm>
            <a:off x="4734373" y="5833829"/>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メイリオ"/>
              <a:ea typeface="メイリオ"/>
              <a:cs typeface="+mn-cs"/>
            </a:endParaRPr>
          </a:p>
        </p:txBody>
      </p:sp>
      <p:sp>
        <p:nvSpPr>
          <p:cNvPr id="15" name="正方形/長方形 14"/>
          <p:cNvSpPr/>
          <p:nvPr/>
        </p:nvSpPr>
        <p:spPr>
          <a:xfrm>
            <a:off x="5242190" y="5722704"/>
            <a:ext cx="4320000" cy="232812"/>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改定後</a:t>
            </a:r>
          </a:p>
        </p:txBody>
      </p:sp>
      <p:sp>
        <p:nvSpPr>
          <p:cNvPr id="16" name="正方形/長方形 15"/>
          <p:cNvSpPr/>
          <p:nvPr/>
        </p:nvSpPr>
        <p:spPr>
          <a:xfrm>
            <a:off x="323633" y="5722704"/>
            <a:ext cx="4371397" cy="232812"/>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現行</a:t>
            </a:r>
          </a:p>
        </p:txBody>
      </p:sp>
      <p:sp>
        <p:nvSpPr>
          <p:cNvPr id="19" name="正方形/長方形 18"/>
          <p:cNvSpPr/>
          <p:nvPr/>
        </p:nvSpPr>
        <p:spPr>
          <a:xfrm>
            <a:off x="187200" y="1119116"/>
            <a:ext cx="9529200" cy="121379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救急体制に係る評価の見直し</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
                <a:prstClr val="black"/>
              </a:buClr>
              <a:buSzTx/>
              <a:buFont typeface="Wingdings" panose="05000000000000000000" pitchFamily="2" charset="2"/>
              <a:buChar char="l"/>
              <a:tabLst/>
              <a:defRPr/>
            </a:pP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一般病床において</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地域包括ケア病棟入院料又は地域包括ケア病棟管理料を算定する場合については、</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第二次救急医療機関であること又は救急病院等を定める省令に基づき認定された救急病院であることを要件</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914400" marR="0" lvl="2" indent="-18000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ただし、</a:t>
            </a:r>
            <a:r>
              <a:rPr kumimoji="1" lang="en-US" altLang="ja-JP"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床未満</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の保険医療機関については、</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当該保険医療機関に救急外来を有していること又は</a:t>
            </a:r>
            <a:r>
              <a:rPr kumimoji="1" lang="en-US" altLang="ja-JP"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時間の救急医療提供を行っていることで要件を満たす</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こととする。</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正方形/長方形 20"/>
          <p:cNvSpPr/>
          <p:nvPr/>
        </p:nvSpPr>
        <p:spPr>
          <a:xfrm>
            <a:off x="298800" y="2385017"/>
            <a:ext cx="2480760"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実績要件の見直し①</a:t>
            </a:r>
          </a:p>
        </p:txBody>
      </p:sp>
      <p:sp>
        <p:nvSpPr>
          <p:cNvPr id="17" name="正方形/長方形 16"/>
          <p:cNvSpPr/>
          <p:nvPr/>
        </p:nvSpPr>
        <p:spPr>
          <a:xfrm>
            <a:off x="298800" y="787542"/>
            <a:ext cx="2480760"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実績要件の見直し①</a:t>
            </a:r>
          </a:p>
        </p:txBody>
      </p:sp>
      <p:sp>
        <p:nvSpPr>
          <p:cNvPr id="20" name="スライド番号プレースホルダー 3">
            <a:extLst>
              <a:ext uri="{FF2B5EF4-FFF2-40B4-BE49-F238E27FC236}">
                <a16:creationId xmlns:a16="http://schemas.microsoft.com/office/drawing/2014/main" id="{1E520600-C410-4987-8D2A-EA471EBD6812}"/>
              </a:ext>
            </a:extLst>
          </p:cNvPr>
          <p:cNvSpPr txBox="1">
            <a:spLocks/>
          </p:cNvSpPr>
          <p:nvPr/>
        </p:nvSpPr>
        <p:spPr>
          <a:xfrm>
            <a:off x="7715790" y="6517252"/>
            <a:ext cx="222885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400" b="1" kern="1200">
                <a:solidFill>
                  <a:schemeClr val="tx1"/>
                </a:solidFill>
                <a:latin typeface="メイリオ" panose="020B0604030504040204" pitchFamily="50" charset="-128"/>
                <a:ea typeface="メイリオ" panose="020B0604030504040204" pitchFamily="50" charset="-128"/>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CD7FEE9-580A-4EA0-A7DE-8D177AC2609D}" type="slidenum">
              <a:rPr kumimoji="1" lang="ja-JP" altLang="en-US" sz="1400" b="1" i="0" u="none" strike="noStrike" kern="1200" cap="none" spc="0" normalizeH="0" baseline="0" noProof="0" smtClean="0">
                <a:ln>
                  <a:noFill/>
                </a:ln>
                <a:solidFill>
                  <a:prstClr val="black"/>
                </a:solidFill>
                <a:effectLst/>
                <a:uLnTx/>
                <a:uFillTx/>
                <a:latin typeface="メイリオ" panose="020B0604030504040204" pitchFamily="50" charset="-128"/>
                <a:ea typeface="メイリオ" panose="020B060403050404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156</a:t>
            </a:fld>
            <a:endPar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3683234939"/>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71967" y="879684"/>
            <a:ext cx="9762065" cy="591300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自宅等から入棟した患者割合及び自宅等からの緊急患者の受入数の見直し</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00100" marR="0" lvl="1"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料１・３、管理料１・３における自宅等から入院した患者割合の要件について、１割５分以上から２割以上に変更するとともに、自宅等からの緊急の入院患者の３月の受入れ人数について、６人以上から９人以上に変更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00100" marR="0" lvl="1"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00100" marR="0" lvl="1"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00100" marR="0" lvl="1"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00100" marR="0" lvl="1"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00100" marR="0" lvl="1"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00100" marR="0" lvl="1"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1" lang="en-US" altLang="ja-JP" sz="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00100" marR="0" lvl="1"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00100" marR="0" lvl="1"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入院料２・４、管理料２・４における自宅等から入院した患者割合の要件について、以下の</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いずれか１つ以上を満たすことを追加</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p>
          <a:p>
            <a:pPr marL="457200" marR="0" lvl="1"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00100" marR="0" lvl="1" indent="-342900" algn="l" defTabSz="914400" rtl="0" eaLnBrk="1" fontAlgn="auto" latinLnBrk="0" hangingPunct="1">
              <a:lnSpc>
                <a:spcPct val="100000"/>
              </a:lnSpc>
              <a:spcBef>
                <a:spcPts val="600"/>
              </a:spcBef>
              <a:spcAft>
                <a:spcPts val="0"/>
              </a:spcAft>
              <a:buClrTx/>
              <a:buSzTx/>
              <a:buFont typeface="+mj-lt"/>
              <a:buAutoNum type="arabicPeriod" startAt="3"/>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在宅医療等の実績における</a:t>
            </a:r>
            <a:r>
              <a:rPr kumimoji="1" lang="ja-JP" altLang="en-US"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退院時共同指導料２の算定回数の実績要件</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外来在宅共同指導料１の実績を加えてもよい</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こととする。</a:t>
            </a:r>
          </a:p>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在宅復帰率の見直し</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入院料１・２、管理料１・２における在宅復帰率の要件について、７割以上から</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７割２分５厘以上</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に変更する。入院料３・４、管理料３・４について、</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７割以上であることを要件に追加</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p>
          <a:p>
            <a:pPr marL="742950" marR="0" lvl="1"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endPar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endPar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endPar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地域包括ケア病棟入院料に係る見直し②</a:t>
            </a:r>
            <a:endParaRPr kumimoji="1" lang="ja-JP" altLang="en-US" dirty="0">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ja-JP" altLang="en-US" sz="1200" b="0"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５．入院医療　（２）回復期入院医療</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2" name="正方形/長方形 11"/>
          <p:cNvSpPr/>
          <p:nvPr/>
        </p:nvSpPr>
        <p:spPr>
          <a:xfrm>
            <a:off x="5277212" y="2193902"/>
            <a:ext cx="4476388" cy="1050129"/>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地域包括ケア病棟入院料１・３、管理料１・３</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ハ　当該病棟において、入院患者に占める、自宅等から入院したもの</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72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の割合が</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２割以上</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であること。（ただし、病床数が</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10</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未満のも　　</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72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のにあっては、自宅等から入院した患者が</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８人以上</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であること。）</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二　当該病棟における自宅等からの緊急の入院患者の受入れ人数が、</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前３月間において</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９人以上</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であること。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3" name="正方形/長方形 12"/>
          <p:cNvSpPr/>
          <p:nvPr/>
        </p:nvSpPr>
        <p:spPr>
          <a:xfrm>
            <a:off x="383177" y="2186820"/>
            <a:ext cx="4451122" cy="1057211"/>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地域包括ケア病棟入院料１・３、管理料１・３</a:t>
            </a: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720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ハ　当該病棟において、入院患者に占める、自宅等から入院したものの</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720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　　割合が１割５分以上であること</a:t>
            </a:r>
            <a:r>
              <a:rPr kumimoji="1" lang="ja-JP" altLang="en-US" sz="1000" b="0" i="0" u="none" strike="noStrike" kern="1200" cap="none" spc="0" normalizeH="0" baseline="0" noProof="0" dirty="0" err="1">
                <a:ln>
                  <a:noFill/>
                </a:ln>
                <a:solidFill>
                  <a:prstClr val="black"/>
                </a:solidFill>
                <a:effectLst/>
                <a:uLnTx/>
                <a:uFillTx/>
                <a:latin typeface="メイリオ"/>
                <a:ea typeface="メイリオ"/>
                <a:cs typeface="+mn-cs"/>
              </a:rPr>
              <a:t>。</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（ただし、病床数が</a:t>
            </a: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10</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未満のもの</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720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　　にあっては、自宅等から入院した患者が６以上であること。）</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360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二　当該病棟における自宅等からの緊急の入院患者の受入れ人数が、前</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360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　　３月間において６人以上であること。</a:t>
            </a:r>
          </a:p>
        </p:txBody>
      </p:sp>
      <p:sp>
        <p:nvSpPr>
          <p:cNvPr id="15" name="正方形/長方形 14"/>
          <p:cNvSpPr/>
          <p:nvPr/>
        </p:nvSpPr>
        <p:spPr>
          <a:xfrm>
            <a:off x="5408690" y="5602589"/>
            <a:ext cx="4188522" cy="955756"/>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地域包括ケア病棟入院料１・２、管理料１・２</a:t>
            </a: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ロ　当該病棟において、退院患者に占める、在宅等に退院するものの</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　　割合が</a:t>
            </a:r>
            <a:r>
              <a:rPr kumimoji="1" lang="ja-JP" altLang="en-US" sz="1000" b="1" i="0" u="sng" strike="noStrike" kern="1200" cap="none" spc="0" normalizeH="0" baseline="0" noProof="0" dirty="0">
                <a:ln>
                  <a:noFill/>
                </a:ln>
                <a:solidFill>
                  <a:srgbClr val="0070C0"/>
                </a:solidFill>
                <a:effectLst/>
                <a:uLnTx/>
                <a:uFillTx/>
                <a:latin typeface="メイリオ"/>
                <a:ea typeface="メイリオ"/>
                <a:cs typeface="+mn-cs"/>
              </a:rPr>
              <a:t>７割２分５厘以上</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であること。</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7200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地域包括ケア病棟入院料３・４、管理料３・４</a:t>
            </a: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720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ロ　当該病棟において、退院患者に占める、在宅等に退院するものの</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720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　　割合が</a:t>
            </a:r>
            <a:r>
              <a:rPr kumimoji="1" lang="ja-JP" altLang="en-US" sz="1000" b="1" i="0" u="sng" strike="noStrike" kern="1200" cap="none" spc="0" normalizeH="0" baseline="0" noProof="0" dirty="0">
                <a:ln>
                  <a:noFill/>
                </a:ln>
                <a:solidFill>
                  <a:srgbClr val="0070C0"/>
                </a:solidFill>
                <a:effectLst/>
                <a:uLnTx/>
                <a:uFillTx/>
                <a:latin typeface="メイリオ"/>
                <a:ea typeface="メイリオ"/>
                <a:cs typeface="+mn-cs"/>
              </a:rPr>
              <a:t>７割以上</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であること。</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6" name="正方形/長方形 15"/>
          <p:cNvSpPr/>
          <p:nvPr/>
        </p:nvSpPr>
        <p:spPr>
          <a:xfrm>
            <a:off x="463136" y="5595171"/>
            <a:ext cx="4371398" cy="963173"/>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地域包括ケア病棟入院料１・２、管理料１・２</a:t>
            </a: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720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ロ　当該病棟において、退院患者に占める、在宅等に退院するものの割　</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720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　　合が７割以上であること。</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7200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地域包括ケア病棟入院料３・４、管理料３・４</a:t>
            </a: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720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（新設）</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72000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9" name="右矢印 18"/>
          <p:cNvSpPr/>
          <p:nvPr/>
        </p:nvSpPr>
        <p:spPr>
          <a:xfrm>
            <a:off x="4834299" y="2112385"/>
            <a:ext cx="442913" cy="822585"/>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メイリオ"/>
              <a:ea typeface="メイリオ"/>
              <a:cs typeface="+mn-cs"/>
            </a:endParaRPr>
          </a:p>
        </p:txBody>
      </p:sp>
      <p:sp>
        <p:nvSpPr>
          <p:cNvPr id="20" name="右矢印 19"/>
          <p:cNvSpPr/>
          <p:nvPr/>
        </p:nvSpPr>
        <p:spPr>
          <a:xfrm>
            <a:off x="4900038" y="5602589"/>
            <a:ext cx="442913" cy="822585"/>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メイリオ"/>
              <a:ea typeface="メイリオ"/>
              <a:cs typeface="+mn-cs"/>
            </a:endParaRPr>
          </a:p>
        </p:txBody>
      </p:sp>
      <p:sp>
        <p:nvSpPr>
          <p:cNvPr id="21" name="正方形/長方形 20"/>
          <p:cNvSpPr/>
          <p:nvPr/>
        </p:nvSpPr>
        <p:spPr>
          <a:xfrm>
            <a:off x="5289845" y="1937222"/>
            <a:ext cx="4451122" cy="220231"/>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改定後</a:t>
            </a:r>
          </a:p>
        </p:txBody>
      </p:sp>
      <p:sp>
        <p:nvSpPr>
          <p:cNvPr id="22" name="正方形/長方形 21"/>
          <p:cNvSpPr/>
          <p:nvPr/>
        </p:nvSpPr>
        <p:spPr>
          <a:xfrm>
            <a:off x="383177" y="1935777"/>
            <a:ext cx="4451122" cy="230057"/>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現行</a:t>
            </a:r>
          </a:p>
        </p:txBody>
      </p:sp>
      <p:sp>
        <p:nvSpPr>
          <p:cNvPr id="3" name="角丸四角形 2"/>
          <p:cNvSpPr/>
          <p:nvPr/>
        </p:nvSpPr>
        <p:spPr>
          <a:xfrm>
            <a:off x="917244" y="3748364"/>
            <a:ext cx="4716000" cy="648000"/>
          </a:xfrm>
          <a:prstGeom prst="round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2" indent="0" algn="l" defTabSz="914400" rtl="0" eaLnBrk="1" fontAlgn="auto" latinLnBrk="0" hangingPunct="1">
              <a:lnSpc>
                <a:spcPct val="100000"/>
              </a:lnSpc>
              <a:spcBef>
                <a:spcPts val="6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自宅等から入棟した患者割合が２割以上であること</a:t>
            </a:r>
          </a:p>
          <a:p>
            <a:pPr marL="914400" marR="0" lvl="2" indent="-914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自宅等からの緊急患者の受入れが３月で９人以上であること</a:t>
            </a:r>
          </a:p>
          <a:p>
            <a:pPr marL="914400" marR="0" lvl="2" indent="-914400" algn="l" defTabSz="914400" rtl="0" eaLnBrk="1" fontAlgn="auto" latinLnBrk="0" hangingPunct="1">
              <a:lnSpc>
                <a:spcPct val="100000"/>
              </a:lnSpc>
              <a:spcBef>
                <a:spcPts val="0"/>
              </a:spcBef>
              <a:spcAft>
                <a:spcPts val="6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在宅医療等の実績を１つ以上有すること</a:t>
            </a:r>
          </a:p>
        </p:txBody>
      </p:sp>
      <p:sp>
        <p:nvSpPr>
          <p:cNvPr id="23" name="正方形/長方形 22"/>
          <p:cNvSpPr/>
          <p:nvPr/>
        </p:nvSpPr>
        <p:spPr>
          <a:xfrm>
            <a:off x="281384" y="764121"/>
            <a:ext cx="2525914" cy="265299"/>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実績要件の見直し②</a:t>
            </a:r>
          </a:p>
        </p:txBody>
      </p:sp>
      <p:sp>
        <p:nvSpPr>
          <p:cNvPr id="4" name="正方形/長方形 3"/>
          <p:cNvSpPr/>
          <p:nvPr/>
        </p:nvSpPr>
        <p:spPr>
          <a:xfrm>
            <a:off x="2203270" y="6531076"/>
            <a:ext cx="8083114" cy="261610"/>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当該要件を満たしていない場合は、</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所定点数の</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分の</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90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に相当する点数を算定することとする。</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正方形/長方形 4"/>
          <p:cNvSpPr/>
          <p:nvPr/>
        </p:nvSpPr>
        <p:spPr>
          <a:xfrm>
            <a:off x="5305023" y="3738521"/>
            <a:ext cx="4292189" cy="430887"/>
          </a:xfrm>
          <a:prstGeom prst="rect">
            <a:avLst/>
          </a:prstGeom>
        </p:spPr>
        <p:txBody>
          <a:bodyPr wrap="square">
            <a:spAutoFit/>
          </a:bodyPr>
          <a:lstStyle/>
          <a:p>
            <a:pPr marL="627063" marR="0" lvl="1" indent="-6270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当該要件を満たしていない場合は、</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所定点数の</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分の</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90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に相当する点数を算定することとする。</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 name="スライド番号プレースホルダー 2">
            <a:extLst>
              <a:ext uri="{FF2B5EF4-FFF2-40B4-BE49-F238E27FC236}">
                <a16:creationId xmlns:a16="http://schemas.microsoft.com/office/drawing/2014/main" id="{18584B85-CDA1-45CE-8251-BC1F43ADA195}"/>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761072678"/>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56456" y="847898"/>
            <a:ext cx="9778781" cy="4190230"/>
          </a:xfrm>
          <a:prstGeom prst="rect">
            <a:avLst/>
          </a:prstGeom>
          <a:noFill/>
          <a:ln w="9525">
            <a:solidFill>
              <a:schemeClr val="tx1"/>
            </a:solidFill>
            <a:miter lim="800000"/>
            <a:headEnd/>
            <a:tailEnd/>
          </a:ln>
        </p:spPr>
        <p:txBody>
          <a:bodyPr/>
          <a:lstStyle/>
          <a:p>
            <a:pPr marL="263525" marR="0" lvl="0" indent="-263525"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地域包括ケア病棟入院料の初期加算について、評価を見直す。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30" name="表 29"/>
          <p:cNvGraphicFramePr>
            <a:graphicFrameLocks noGrp="1"/>
          </p:cNvGraphicFramePr>
          <p:nvPr>
            <p:extLst>
              <p:ext uri="{D42A27DB-BD31-4B8C-83A1-F6EECF244321}">
                <p14:modId xmlns:p14="http://schemas.microsoft.com/office/powerpoint/2010/main" val="3041679344"/>
              </p:ext>
            </p:extLst>
          </p:nvPr>
        </p:nvGraphicFramePr>
        <p:xfrm>
          <a:off x="145583" y="1323350"/>
          <a:ext cx="4501944" cy="2922739"/>
        </p:xfrm>
        <a:graphic>
          <a:graphicData uri="http://schemas.openxmlformats.org/drawingml/2006/table">
            <a:tbl>
              <a:tblPr firstRow="1" bandRow="1">
                <a:tableStyleId>{B301B821-A1FF-4177-AEE7-76D212191A09}</a:tableStyleId>
              </a:tblPr>
              <a:tblGrid>
                <a:gridCol w="4501944">
                  <a:extLst>
                    <a:ext uri="{9D8B030D-6E8A-4147-A177-3AD203B41FA5}">
                      <a16:colId xmlns:a16="http://schemas.microsoft.com/office/drawing/2014/main" val="20000"/>
                    </a:ext>
                  </a:extLst>
                </a:gridCol>
              </a:tblGrid>
              <a:tr h="339195">
                <a:tc>
                  <a:txBody>
                    <a:bodyPr/>
                    <a:lstStyle/>
                    <a:p>
                      <a:pPr algn="ctr"/>
                      <a:r>
                        <a:rPr kumimoji="1" lang="ja-JP" altLang="en-US" sz="1400" dirty="0"/>
                        <a:t>現行</a:t>
                      </a:r>
                      <a:endParaRPr kumimoji="1" lang="ja-JP" altLang="en-US" sz="1400" dirty="0">
                        <a:latin typeface="メイリオ" panose="020B0604030504040204" pitchFamily="50" charset="-128"/>
                        <a:ea typeface="メイリオ" panose="020B0604030504040204" pitchFamily="50" charset="-128"/>
                      </a:endParaRPr>
                    </a:p>
                  </a:txBody>
                  <a:tcPr marL="99060" marR="99060" marT="36000" marB="36000" anchor="ctr"/>
                </a:tc>
                <a:extLst>
                  <a:ext uri="{0D108BD9-81ED-4DB2-BD59-A6C34878D82A}">
                    <a16:rowId xmlns:a16="http://schemas.microsoft.com/office/drawing/2014/main" val="10000"/>
                  </a:ext>
                </a:extLst>
              </a:tr>
              <a:tr h="128480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u="none" strike="noStrike" cap="none" normalizeH="0" baseline="0" dirty="0">
                          <a:ln>
                            <a:noFill/>
                          </a:ln>
                          <a:effectLst/>
                        </a:rPr>
                        <a:t>【</a:t>
                      </a:r>
                      <a:r>
                        <a:rPr kumimoji="1" lang="ja-JP" altLang="en-US" sz="1100" u="none" strike="noStrike" cap="none" normalizeH="0" baseline="0" dirty="0">
                          <a:ln>
                            <a:noFill/>
                          </a:ln>
                          <a:effectLst/>
                        </a:rPr>
                        <a:t>急性期病棟から受入れた患者</a:t>
                      </a:r>
                      <a:r>
                        <a:rPr kumimoji="1" lang="en-US" altLang="ja-JP" sz="1100" u="none" strike="noStrike" cap="none" normalizeH="0" baseline="0" dirty="0">
                          <a:ln>
                            <a:noFill/>
                          </a:ln>
                          <a:effectLst/>
                        </a:rPr>
                        <a:t>】</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u="none" strike="noStrike" cap="none" normalizeH="0" baseline="0" dirty="0">
                          <a:ln>
                            <a:noFill/>
                          </a:ln>
                          <a:effectLst/>
                        </a:rPr>
                        <a:t>当該病棟又は病室に入院している患者のうち、急性期医療を担う他の保険医療機関の一般病棟から転院した患者又は当該保険医療機関（急性期医療を担う保険医療機関に限る。）の一般病棟から転棟した患者については、転院又は転棟した日から起算して</a:t>
                      </a:r>
                      <a:r>
                        <a:rPr kumimoji="1" lang="en-US" altLang="ja-JP" sz="1100" u="none" strike="noStrike" cap="none" normalizeH="0" baseline="0" dirty="0">
                          <a:ln>
                            <a:noFill/>
                          </a:ln>
                          <a:effectLst/>
                        </a:rPr>
                        <a:t>14</a:t>
                      </a:r>
                      <a:r>
                        <a:rPr kumimoji="1" lang="ja-JP" altLang="en-US" sz="1100" u="none" strike="noStrike" cap="none" normalizeH="0" baseline="0" dirty="0">
                          <a:ln>
                            <a:noFill/>
                          </a:ln>
                          <a:effectLst/>
                        </a:rPr>
                        <a:t>日を限度として、急性期患者支援病床初期加算として、１日につき</a:t>
                      </a:r>
                      <a:r>
                        <a:rPr kumimoji="1" lang="en-US" altLang="ja-JP" sz="1100" u="none" strike="noStrike" cap="none" normalizeH="0" baseline="0" dirty="0">
                          <a:ln>
                            <a:noFill/>
                          </a:ln>
                          <a:effectLst/>
                        </a:rPr>
                        <a:t>150</a:t>
                      </a:r>
                      <a:r>
                        <a:rPr kumimoji="1" lang="ja-JP" altLang="en-US" sz="1100" u="none" strike="noStrike" cap="none" normalizeH="0" baseline="0" dirty="0">
                          <a:ln>
                            <a:noFill/>
                          </a:ln>
                          <a:effectLst/>
                        </a:rPr>
                        <a:t>点を所定点数に加算する。</a:t>
                      </a:r>
                      <a:endParaRPr kumimoji="1" lang="ja-JP" altLang="en-US" sz="1100" b="0" i="0" u="none" strike="noStrike" cap="none" normalizeH="0" baseline="0" dirty="0">
                        <a:ln>
                          <a:noFill/>
                        </a:ln>
                        <a:solidFill>
                          <a:schemeClr val="tx1"/>
                        </a:solidFill>
                        <a:effectLst/>
                        <a:latin typeface="メイリオ" panose="020B0604030504040204" pitchFamily="50" charset="-128"/>
                        <a:ea typeface="メイリオ" panose="020B0604030504040204" pitchFamily="50" charset="-128"/>
                        <a:cs typeface="メイリオ" pitchFamily="50" charset="-128"/>
                      </a:endParaRPr>
                    </a:p>
                  </a:txBody>
                  <a:tcPr marL="99060" marR="99060" marT="36000" marB="36000" horzOverflow="overflow"/>
                </a:tc>
                <a:extLst>
                  <a:ext uri="{0D108BD9-81ED-4DB2-BD59-A6C34878D82A}">
                    <a16:rowId xmlns:a16="http://schemas.microsoft.com/office/drawing/2014/main" val="10001"/>
                  </a:ext>
                </a:extLst>
              </a:tr>
              <a:tr h="129874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u="none" strike="noStrike" cap="none" normalizeH="0" baseline="0" dirty="0">
                          <a:ln>
                            <a:noFill/>
                          </a:ln>
                          <a:effectLst/>
                        </a:rPr>
                        <a:t>【</a:t>
                      </a:r>
                      <a:r>
                        <a:rPr kumimoji="1" lang="ja-JP" altLang="en-US" sz="1100" u="none" strike="noStrike" cap="none" normalizeH="0" baseline="0" dirty="0">
                          <a:ln>
                            <a:noFill/>
                          </a:ln>
                          <a:effectLst/>
                        </a:rPr>
                        <a:t>在宅から受入れた患者</a:t>
                      </a:r>
                      <a:r>
                        <a:rPr kumimoji="1" lang="en-US" altLang="ja-JP" sz="1100" u="none" strike="noStrike" cap="none" normalizeH="0" baseline="0" dirty="0">
                          <a:ln>
                            <a:noFill/>
                          </a:ln>
                          <a:effectLst/>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u="none" strike="noStrike" cap="none" normalizeH="0" baseline="0" dirty="0">
                          <a:ln>
                            <a:noFill/>
                          </a:ln>
                          <a:effectLst/>
                        </a:rPr>
                        <a:t>当該病棟又は病室に入院している患者のうち、介護老人保健施設、介護医療院、特別養護老人ホーム、軽費老人ホーム、有料老人ホーム等又は自宅から入院した患者に対し、治療方針に関する患者又はその家族等の意思決定に対する支援を行った場合に、入院した日から起算して</a:t>
                      </a:r>
                      <a:r>
                        <a:rPr kumimoji="1" lang="en-US" altLang="ja-JP" sz="1100" u="none" strike="noStrike" cap="none" normalizeH="0" baseline="0" dirty="0">
                          <a:ln>
                            <a:noFill/>
                          </a:ln>
                          <a:effectLst/>
                        </a:rPr>
                        <a:t>14</a:t>
                      </a:r>
                      <a:r>
                        <a:rPr kumimoji="1" lang="ja-JP" altLang="en-US" sz="1100" u="none" strike="noStrike" cap="none" normalizeH="0" baseline="0" dirty="0">
                          <a:ln>
                            <a:noFill/>
                          </a:ln>
                          <a:effectLst/>
                        </a:rPr>
                        <a:t>日を限度として、在宅患者支援病床初期加算として、１日につき</a:t>
                      </a:r>
                      <a:r>
                        <a:rPr kumimoji="1" lang="en-US" altLang="ja-JP" sz="1100" u="none" strike="noStrike" cap="none" normalizeH="0" baseline="0" dirty="0">
                          <a:ln>
                            <a:noFill/>
                          </a:ln>
                          <a:effectLst/>
                        </a:rPr>
                        <a:t>300</a:t>
                      </a:r>
                      <a:r>
                        <a:rPr kumimoji="1" lang="ja-JP" altLang="en-US" sz="1100" u="none" strike="noStrike" cap="none" normalizeH="0" baseline="0" dirty="0">
                          <a:ln>
                            <a:noFill/>
                          </a:ln>
                          <a:effectLst/>
                        </a:rPr>
                        <a:t>点を所定点数に加算する。</a:t>
                      </a:r>
                      <a:endParaRPr kumimoji="1" lang="ja-JP" altLang="en-US" sz="1100" b="0" i="0" u="none" strike="noStrike" cap="none" normalizeH="0" baseline="0" dirty="0">
                        <a:ln>
                          <a:noFill/>
                        </a:ln>
                        <a:solidFill>
                          <a:schemeClr val="tx1"/>
                        </a:solidFill>
                        <a:effectLst/>
                        <a:latin typeface="メイリオ" panose="020B0604030504040204" pitchFamily="50" charset="-128"/>
                        <a:ea typeface="メイリオ" panose="020B0604030504040204" pitchFamily="50" charset="-128"/>
                        <a:cs typeface="メイリオ" pitchFamily="50" charset="-128"/>
                      </a:endParaRPr>
                    </a:p>
                  </a:txBody>
                  <a:tcPr marL="99060" marR="99060" marT="36000" marB="36000" horzOverflow="overflow"/>
                </a:tc>
                <a:extLst>
                  <a:ext uri="{0D108BD9-81ED-4DB2-BD59-A6C34878D82A}">
                    <a16:rowId xmlns:a16="http://schemas.microsoft.com/office/drawing/2014/main" val="10002"/>
                  </a:ext>
                </a:extLst>
              </a:tr>
            </a:tbl>
          </a:graphicData>
        </a:graphic>
      </p:graphicFrame>
      <p:graphicFrame>
        <p:nvGraphicFramePr>
          <p:cNvPr id="29" name="表 28"/>
          <p:cNvGraphicFramePr>
            <a:graphicFrameLocks noGrp="1"/>
          </p:cNvGraphicFramePr>
          <p:nvPr>
            <p:extLst>
              <p:ext uri="{D42A27DB-BD31-4B8C-83A1-F6EECF244321}">
                <p14:modId xmlns:p14="http://schemas.microsoft.com/office/powerpoint/2010/main" val="2955408146"/>
              </p:ext>
            </p:extLst>
          </p:nvPr>
        </p:nvGraphicFramePr>
        <p:xfrm>
          <a:off x="5258302" y="1332195"/>
          <a:ext cx="4467232" cy="3579840"/>
        </p:xfrm>
        <a:graphic>
          <a:graphicData uri="http://schemas.openxmlformats.org/drawingml/2006/table">
            <a:tbl>
              <a:tblPr firstRow="1" bandRow="1">
                <a:tableStyleId>{10A1B5D5-9B99-4C35-A422-299274C87663}</a:tableStyleId>
              </a:tblPr>
              <a:tblGrid>
                <a:gridCol w="4467232">
                  <a:extLst>
                    <a:ext uri="{9D8B030D-6E8A-4147-A177-3AD203B41FA5}">
                      <a16:colId xmlns:a16="http://schemas.microsoft.com/office/drawing/2014/main" val="20000"/>
                    </a:ext>
                  </a:extLst>
                </a:gridCol>
              </a:tblGrid>
              <a:tr h="231960">
                <a:tc>
                  <a:txBody>
                    <a:bodyPr/>
                    <a:lstStyle/>
                    <a:p>
                      <a:pPr marL="0" algn="ctr" defTabSz="914400" rtl="0" eaLnBrk="1" latinLnBrk="0" hangingPunct="1"/>
                      <a:r>
                        <a:rPr kumimoji="1" lang="ja-JP" altLang="en-US" sz="1400" kern="1200" dirty="0"/>
                        <a:t>改定後</a:t>
                      </a:r>
                      <a:endParaRPr kumimoji="1" lang="ja-JP" altLang="en-US" sz="1400" b="1" kern="1200" dirty="0">
                        <a:solidFill>
                          <a:schemeClr val="tx1"/>
                        </a:solidFill>
                        <a:latin typeface="メイリオ" panose="020B0604030504040204" pitchFamily="50" charset="-128"/>
                        <a:ea typeface="メイリオ" panose="020B0604030504040204" pitchFamily="50" charset="-128"/>
                        <a:cs typeface="+mn-cs"/>
                      </a:endParaRPr>
                    </a:p>
                  </a:txBody>
                  <a:tcPr marL="99060" marR="99060" marT="36000" marB="36000" anchor="ctr"/>
                </a:tc>
                <a:extLst>
                  <a:ext uri="{0D108BD9-81ED-4DB2-BD59-A6C34878D82A}">
                    <a16:rowId xmlns:a16="http://schemas.microsoft.com/office/drawing/2014/main" val="10000"/>
                  </a:ext>
                </a:extLst>
              </a:tr>
              <a:tr h="950471">
                <a:tc>
                  <a:txBody>
                    <a:bodyPr/>
                    <a:lstStyle/>
                    <a:p>
                      <a:pPr marL="0" algn="l" defTabSz="914400" rtl="0" eaLnBrk="1" latinLnBrk="0" hangingPunct="1"/>
                      <a:r>
                        <a:rPr kumimoji="1" lang="ja-JP" altLang="ja-JP" sz="900" kern="1200" dirty="0">
                          <a:solidFill>
                            <a:schemeClr val="dk1"/>
                          </a:solidFill>
                          <a:effectLst/>
                        </a:rPr>
                        <a:t>当該病棟又は病室に入院している患者のうち、急性期医療を担う他の保険医療機関の一般病棟から転院した患者又は当該保険医療機関（急性期医療を担う保険医療機関に限る。）の一般病棟から転棟した患者については、</a:t>
                      </a:r>
                      <a:r>
                        <a:rPr kumimoji="1" lang="ja-JP" altLang="ja-JP" sz="900" u="sng" kern="1200" dirty="0">
                          <a:solidFill>
                            <a:schemeClr val="dk1"/>
                          </a:solidFill>
                          <a:effectLst/>
                        </a:rPr>
                        <a:t>急性期患者支援病床初期加算として、介護老人保健施設、介護医療院、特別養護老人ホーム、軽費老人ホーム、有料老人ホーム等又は自宅から入院した患者については、治療方針に関する患者又はその家族の意思決定に対する支援を行った場合に、在宅患者支援病床初期加算として、転棟若しくは転院又は入院した日から起算して</a:t>
                      </a:r>
                      <a:r>
                        <a:rPr kumimoji="1" lang="en-US" altLang="ja-JP" sz="900" u="sng" kern="1200" dirty="0">
                          <a:solidFill>
                            <a:schemeClr val="dk1"/>
                          </a:solidFill>
                          <a:effectLst/>
                        </a:rPr>
                        <a:t>14</a:t>
                      </a:r>
                      <a:r>
                        <a:rPr kumimoji="1" lang="ja-JP" altLang="ja-JP" sz="900" u="sng" kern="1200" dirty="0">
                          <a:solidFill>
                            <a:schemeClr val="dk1"/>
                          </a:solidFill>
                          <a:effectLst/>
                        </a:rPr>
                        <a:t>日を限度として、次に掲げる点数をそれぞれ１日につき</a:t>
                      </a:r>
                      <a:r>
                        <a:rPr kumimoji="1" lang="ja-JP" altLang="ja-JP" sz="900" kern="1200" dirty="0">
                          <a:solidFill>
                            <a:schemeClr val="dk1"/>
                          </a:solidFill>
                          <a:effectLst/>
                        </a:rPr>
                        <a:t>所定点数に加算する。</a:t>
                      </a:r>
                      <a:endParaRPr kumimoji="1" lang="ja-JP" altLang="en-US" sz="900" b="1" kern="1200" dirty="0">
                        <a:solidFill>
                          <a:schemeClr val="tx1"/>
                        </a:solidFill>
                        <a:latin typeface="メイリオ" panose="020B0604030504040204" pitchFamily="50" charset="-128"/>
                        <a:ea typeface="メイリオ" panose="020B0604030504040204" pitchFamily="50" charset="-128"/>
                        <a:cs typeface="+mn-cs"/>
                      </a:endParaRPr>
                    </a:p>
                  </a:txBody>
                  <a:tcPr marL="99060" marR="99060" marT="36000" marB="36000" anchor="ctr"/>
                </a:tc>
                <a:extLst>
                  <a:ext uri="{0D108BD9-81ED-4DB2-BD59-A6C34878D82A}">
                    <a16:rowId xmlns:a16="http://schemas.microsoft.com/office/drawing/2014/main" val="1392005729"/>
                  </a:ext>
                </a:extLst>
              </a:tr>
              <a:tr h="1173457">
                <a:tc>
                  <a:txBody>
                    <a:bodyPr/>
                    <a:lstStyle/>
                    <a:p>
                      <a:r>
                        <a:rPr kumimoji="1" lang="ja-JP" altLang="en-US" sz="1000" b="1" u="sng" kern="1200" dirty="0">
                          <a:solidFill>
                            <a:srgbClr val="0070C0"/>
                          </a:solidFill>
                          <a:effectLst/>
                        </a:rPr>
                        <a:t>（改）</a:t>
                      </a:r>
                      <a:r>
                        <a:rPr kumimoji="1" lang="ja-JP" altLang="ja-JP" sz="1000" b="1" u="sng" kern="1200" dirty="0">
                          <a:solidFill>
                            <a:srgbClr val="0070C0"/>
                          </a:solidFill>
                          <a:effectLst/>
                        </a:rPr>
                        <a:t>イ</a:t>
                      </a:r>
                      <a:r>
                        <a:rPr kumimoji="1" lang="ja-JP" altLang="ja-JP" sz="1000" b="1" kern="1200" dirty="0">
                          <a:solidFill>
                            <a:srgbClr val="0070C0"/>
                          </a:solidFill>
                          <a:effectLst/>
                        </a:rPr>
                        <a:t>　</a:t>
                      </a:r>
                      <a:r>
                        <a:rPr kumimoji="1" lang="ja-JP" altLang="ja-JP" sz="1000" b="1" u="sng" kern="1200" dirty="0">
                          <a:solidFill>
                            <a:srgbClr val="0070C0"/>
                          </a:solidFill>
                          <a:effectLst/>
                        </a:rPr>
                        <a:t>急性期患者支援病床初期加算</a:t>
                      </a:r>
                      <a:endParaRPr kumimoji="1" lang="ja-JP" altLang="ja-JP" sz="1000" b="1" kern="1200" dirty="0">
                        <a:solidFill>
                          <a:srgbClr val="0070C0"/>
                        </a:solidFill>
                        <a:effectLst/>
                      </a:endParaRPr>
                    </a:p>
                    <a:p>
                      <a:r>
                        <a:rPr kumimoji="1" lang="ja-JP" altLang="ja-JP" sz="1000" b="1" u="sng" kern="1200" dirty="0">
                          <a:solidFill>
                            <a:srgbClr val="0070C0"/>
                          </a:solidFill>
                          <a:effectLst/>
                        </a:rPr>
                        <a:t>（</a:t>
                      </a:r>
                      <a:r>
                        <a:rPr kumimoji="1" lang="en-US" altLang="ja-JP" sz="1000" b="1" u="sng" kern="1200" dirty="0">
                          <a:solidFill>
                            <a:srgbClr val="0070C0"/>
                          </a:solidFill>
                          <a:effectLst/>
                        </a:rPr>
                        <a:t>1</a:t>
                      </a:r>
                      <a:r>
                        <a:rPr kumimoji="1" lang="ja-JP" altLang="ja-JP" sz="1000" b="1" u="sng" kern="1200" dirty="0">
                          <a:solidFill>
                            <a:srgbClr val="0070C0"/>
                          </a:solidFill>
                          <a:effectLst/>
                        </a:rPr>
                        <a:t>）</a:t>
                      </a:r>
                      <a:r>
                        <a:rPr kumimoji="1" lang="ja-JP" altLang="ja-JP" sz="1000" b="1" kern="1200" dirty="0">
                          <a:solidFill>
                            <a:srgbClr val="0070C0"/>
                          </a:solidFill>
                          <a:effectLst/>
                        </a:rPr>
                        <a:t>　</a:t>
                      </a:r>
                      <a:r>
                        <a:rPr kumimoji="1" lang="ja-JP" altLang="ja-JP" sz="1000" b="1" u="sng" kern="1200" dirty="0">
                          <a:solidFill>
                            <a:srgbClr val="0070C0"/>
                          </a:solidFill>
                          <a:effectLst/>
                        </a:rPr>
                        <a:t>許可病床数が</a:t>
                      </a:r>
                      <a:r>
                        <a:rPr kumimoji="1" lang="en-US" altLang="ja-JP" sz="1000" b="1" u="sng" kern="1200" dirty="0">
                          <a:solidFill>
                            <a:srgbClr val="0070C0"/>
                          </a:solidFill>
                          <a:effectLst/>
                        </a:rPr>
                        <a:t>400</a:t>
                      </a:r>
                      <a:r>
                        <a:rPr kumimoji="1" lang="ja-JP" altLang="ja-JP" sz="1000" b="1" u="sng" kern="1200" dirty="0">
                          <a:solidFill>
                            <a:srgbClr val="0070C0"/>
                          </a:solidFill>
                          <a:effectLst/>
                        </a:rPr>
                        <a:t>床以上の保険医療機関の場合</a:t>
                      </a:r>
                      <a:endParaRPr kumimoji="1" lang="en-US" altLang="ja-JP" sz="1000" b="1" u="sng" kern="1200" dirty="0">
                        <a:solidFill>
                          <a:srgbClr val="0070C0"/>
                        </a:solidFill>
                        <a:effectLst/>
                      </a:endParaRPr>
                    </a:p>
                    <a:p>
                      <a:pPr lvl="1"/>
                      <a:r>
                        <a:rPr kumimoji="1" lang="ja-JP" altLang="ja-JP" sz="1000" b="1" u="sng" kern="1200" dirty="0">
                          <a:solidFill>
                            <a:srgbClr val="0070C0"/>
                          </a:solidFill>
                          <a:effectLst/>
                        </a:rPr>
                        <a:t>①　他の保険医療機関（当該保険医療機関と特別の関係にあるものを除く。）の一般病棟から転棟した患者の場合</a:t>
                      </a:r>
                      <a:r>
                        <a:rPr kumimoji="1" lang="ja-JP" altLang="en-US" sz="1000" b="1" u="none" kern="1200" dirty="0">
                          <a:solidFill>
                            <a:srgbClr val="0070C0"/>
                          </a:solidFill>
                          <a:effectLst/>
                        </a:rPr>
                        <a:t>　</a:t>
                      </a:r>
                      <a:r>
                        <a:rPr kumimoji="1" lang="en-US" altLang="ja-JP" sz="1000" b="1" u="none" kern="1200" dirty="0">
                          <a:solidFill>
                            <a:srgbClr val="0070C0"/>
                          </a:solidFill>
                          <a:effectLst/>
                        </a:rPr>
                        <a:t> </a:t>
                      </a:r>
                      <a:r>
                        <a:rPr kumimoji="1" lang="en-US" altLang="ja-JP" sz="1000" b="1" kern="1200" dirty="0">
                          <a:solidFill>
                            <a:srgbClr val="0070C0"/>
                          </a:solidFill>
                          <a:effectLst/>
                        </a:rPr>
                        <a:t> </a:t>
                      </a:r>
                      <a:r>
                        <a:rPr kumimoji="1" lang="en-US" altLang="ja-JP" sz="1000" b="1" u="sng" kern="1200" dirty="0">
                          <a:solidFill>
                            <a:srgbClr val="0070C0"/>
                          </a:solidFill>
                          <a:effectLst/>
                        </a:rPr>
                        <a:t>150</a:t>
                      </a:r>
                      <a:r>
                        <a:rPr kumimoji="1" lang="ja-JP" altLang="ja-JP" sz="1000" b="1" u="sng" kern="1200" dirty="0">
                          <a:solidFill>
                            <a:srgbClr val="0070C0"/>
                          </a:solidFill>
                          <a:effectLst/>
                        </a:rPr>
                        <a:t>点</a:t>
                      </a:r>
                      <a:endParaRPr kumimoji="1" lang="ja-JP" altLang="ja-JP" sz="1000" b="1" kern="1200" dirty="0">
                        <a:solidFill>
                          <a:srgbClr val="0070C0"/>
                        </a:solidFill>
                        <a:effectLst/>
                      </a:endParaRPr>
                    </a:p>
                    <a:p>
                      <a:pPr lvl="1"/>
                      <a:r>
                        <a:rPr kumimoji="1" lang="ja-JP" altLang="ja-JP" sz="1000" b="1" u="sng" kern="1200" dirty="0">
                          <a:solidFill>
                            <a:srgbClr val="0070C0"/>
                          </a:solidFill>
                          <a:effectLst/>
                        </a:rPr>
                        <a:t>②</a:t>
                      </a:r>
                      <a:r>
                        <a:rPr kumimoji="1" lang="ja-JP" altLang="ja-JP" sz="1000" b="1" kern="1200" dirty="0">
                          <a:solidFill>
                            <a:srgbClr val="0070C0"/>
                          </a:solidFill>
                          <a:effectLst/>
                        </a:rPr>
                        <a:t>　</a:t>
                      </a:r>
                      <a:r>
                        <a:rPr kumimoji="1" lang="ja-JP" altLang="ja-JP" sz="1000" b="1" u="sng" kern="1200" dirty="0">
                          <a:solidFill>
                            <a:srgbClr val="0070C0"/>
                          </a:solidFill>
                          <a:effectLst/>
                        </a:rPr>
                        <a:t>①の患者以外の患者の場合</a:t>
                      </a:r>
                      <a:r>
                        <a:rPr kumimoji="1" lang="ja-JP" altLang="en-US" sz="1000" b="1" u="none" kern="1200" dirty="0">
                          <a:solidFill>
                            <a:srgbClr val="0070C0"/>
                          </a:solidFill>
                          <a:effectLst/>
                        </a:rPr>
                        <a:t>　　　</a:t>
                      </a:r>
                      <a:r>
                        <a:rPr kumimoji="1" lang="en-US" altLang="ja-JP" sz="1000" b="1" u="sng" kern="1200" dirty="0">
                          <a:solidFill>
                            <a:srgbClr val="0070C0"/>
                          </a:solidFill>
                          <a:effectLst/>
                        </a:rPr>
                        <a:t>50</a:t>
                      </a:r>
                      <a:r>
                        <a:rPr kumimoji="1" lang="ja-JP" altLang="ja-JP" sz="1000" b="1" u="sng" kern="1200" dirty="0">
                          <a:solidFill>
                            <a:srgbClr val="0070C0"/>
                          </a:solidFill>
                          <a:effectLst/>
                        </a:rPr>
                        <a:t>点</a:t>
                      </a:r>
                    </a:p>
                    <a:p>
                      <a:r>
                        <a:rPr kumimoji="1" lang="ja-JP" altLang="ja-JP" sz="1000" b="1" u="sng" kern="1200" dirty="0">
                          <a:solidFill>
                            <a:srgbClr val="0070C0"/>
                          </a:solidFill>
                          <a:effectLst/>
                        </a:rPr>
                        <a:t>（</a:t>
                      </a:r>
                      <a:r>
                        <a:rPr kumimoji="1" lang="en-US" altLang="ja-JP" sz="1000" b="1" u="sng" kern="1200" dirty="0">
                          <a:solidFill>
                            <a:srgbClr val="0070C0"/>
                          </a:solidFill>
                          <a:effectLst/>
                        </a:rPr>
                        <a:t>2</a:t>
                      </a:r>
                      <a:r>
                        <a:rPr kumimoji="1" lang="ja-JP" altLang="ja-JP" sz="1000" b="1" u="sng" kern="1200" dirty="0">
                          <a:solidFill>
                            <a:srgbClr val="0070C0"/>
                          </a:solidFill>
                          <a:effectLst/>
                        </a:rPr>
                        <a:t>）</a:t>
                      </a:r>
                      <a:r>
                        <a:rPr kumimoji="1" lang="ja-JP" altLang="ja-JP" sz="1000" b="1" kern="1200" dirty="0">
                          <a:solidFill>
                            <a:srgbClr val="0070C0"/>
                          </a:solidFill>
                          <a:effectLst/>
                        </a:rPr>
                        <a:t>　</a:t>
                      </a:r>
                      <a:r>
                        <a:rPr kumimoji="1" lang="ja-JP" altLang="ja-JP" sz="1000" b="1" u="sng" kern="1200" dirty="0">
                          <a:solidFill>
                            <a:srgbClr val="0070C0"/>
                          </a:solidFill>
                          <a:effectLst/>
                        </a:rPr>
                        <a:t>許可病床数</a:t>
                      </a:r>
                      <a:r>
                        <a:rPr kumimoji="1" lang="en-US" altLang="ja-JP" sz="1000" b="1" u="sng" kern="1200" dirty="0">
                          <a:solidFill>
                            <a:srgbClr val="0070C0"/>
                          </a:solidFill>
                          <a:effectLst/>
                        </a:rPr>
                        <a:t>400</a:t>
                      </a:r>
                      <a:r>
                        <a:rPr kumimoji="1" lang="ja-JP" altLang="ja-JP" sz="1000" b="1" u="sng" kern="1200" dirty="0">
                          <a:solidFill>
                            <a:srgbClr val="0070C0"/>
                          </a:solidFill>
                          <a:effectLst/>
                        </a:rPr>
                        <a:t>床未満の保険医療機関</a:t>
                      </a:r>
                      <a:endParaRPr kumimoji="1" lang="ja-JP" altLang="ja-JP" sz="1000" b="1" kern="1200" dirty="0">
                        <a:solidFill>
                          <a:srgbClr val="0070C0"/>
                        </a:solidFill>
                        <a:effectLst/>
                      </a:endParaRPr>
                    </a:p>
                    <a:p>
                      <a:pPr lvl="1"/>
                      <a:r>
                        <a:rPr kumimoji="1" lang="ja-JP" altLang="ja-JP" sz="1000" b="1" u="sng" kern="1200" dirty="0">
                          <a:solidFill>
                            <a:srgbClr val="0070C0"/>
                          </a:solidFill>
                          <a:effectLst/>
                        </a:rPr>
                        <a:t>①</a:t>
                      </a:r>
                      <a:r>
                        <a:rPr kumimoji="1" lang="ja-JP" altLang="ja-JP" sz="1000" b="1" kern="1200" dirty="0">
                          <a:solidFill>
                            <a:srgbClr val="0070C0"/>
                          </a:solidFill>
                          <a:effectLst/>
                        </a:rPr>
                        <a:t>　</a:t>
                      </a:r>
                      <a:r>
                        <a:rPr kumimoji="1" lang="ja-JP" altLang="ja-JP" sz="1000" b="1" u="sng" kern="1200" dirty="0">
                          <a:solidFill>
                            <a:srgbClr val="0070C0"/>
                          </a:solidFill>
                          <a:effectLst/>
                        </a:rPr>
                        <a:t>他の保険医療機関（当該保険医療機関と特別の関係にあるものを除く。）の一般病棟から転棟した患者の場合</a:t>
                      </a:r>
                      <a:r>
                        <a:rPr kumimoji="1" lang="en-US" altLang="ja-JP" sz="1000" b="1" u="none" kern="1200" dirty="0">
                          <a:solidFill>
                            <a:srgbClr val="0070C0"/>
                          </a:solidFill>
                          <a:effectLst/>
                        </a:rPr>
                        <a:t>     </a:t>
                      </a:r>
                      <a:r>
                        <a:rPr kumimoji="1" lang="ja-JP" altLang="ja-JP" sz="1000" b="1" u="none" kern="1200" dirty="0">
                          <a:solidFill>
                            <a:srgbClr val="0070C0"/>
                          </a:solidFill>
                          <a:effectLst/>
                        </a:rPr>
                        <a:t>　</a:t>
                      </a:r>
                      <a:r>
                        <a:rPr kumimoji="1" lang="en-US" altLang="ja-JP" sz="1000" b="1" u="sng" kern="1200" dirty="0">
                          <a:solidFill>
                            <a:srgbClr val="0070C0"/>
                          </a:solidFill>
                          <a:effectLst/>
                        </a:rPr>
                        <a:t>250</a:t>
                      </a:r>
                      <a:r>
                        <a:rPr kumimoji="1" lang="ja-JP" altLang="ja-JP" sz="1000" b="1" u="sng" kern="1200" dirty="0">
                          <a:solidFill>
                            <a:srgbClr val="0070C0"/>
                          </a:solidFill>
                          <a:effectLst/>
                        </a:rPr>
                        <a:t>点</a:t>
                      </a:r>
                    </a:p>
                    <a:p>
                      <a:pPr lvl="1"/>
                      <a:r>
                        <a:rPr kumimoji="1" lang="ja-JP" altLang="ja-JP" sz="1000" b="1" u="sng" kern="1200" dirty="0">
                          <a:solidFill>
                            <a:srgbClr val="0070C0"/>
                          </a:solidFill>
                          <a:effectLst/>
                        </a:rPr>
                        <a:t>②</a:t>
                      </a:r>
                      <a:r>
                        <a:rPr kumimoji="1" lang="ja-JP" altLang="ja-JP" sz="1000" b="1" kern="1200" dirty="0">
                          <a:solidFill>
                            <a:srgbClr val="0070C0"/>
                          </a:solidFill>
                          <a:effectLst/>
                        </a:rPr>
                        <a:t>　</a:t>
                      </a:r>
                      <a:r>
                        <a:rPr kumimoji="1" lang="ja-JP" altLang="ja-JP" sz="1000" b="1" u="sng" kern="1200" dirty="0">
                          <a:solidFill>
                            <a:srgbClr val="0070C0"/>
                          </a:solidFill>
                          <a:effectLst/>
                        </a:rPr>
                        <a:t>①の患者以外の患者の場合</a:t>
                      </a:r>
                      <a:r>
                        <a:rPr kumimoji="1" lang="ja-JP" altLang="en-US" sz="1000" b="1" u="none" kern="1200" dirty="0">
                          <a:solidFill>
                            <a:srgbClr val="0070C0"/>
                          </a:solidFill>
                          <a:effectLst/>
                        </a:rPr>
                        <a:t>　　　　</a:t>
                      </a:r>
                      <a:r>
                        <a:rPr kumimoji="1" lang="en-US" altLang="ja-JP" sz="1000" b="1" u="sng" kern="1200" dirty="0">
                          <a:solidFill>
                            <a:srgbClr val="0070C0"/>
                          </a:solidFill>
                          <a:effectLst/>
                        </a:rPr>
                        <a:t>125</a:t>
                      </a:r>
                      <a:r>
                        <a:rPr kumimoji="1" lang="ja-JP" altLang="ja-JP" sz="1000" b="1" u="sng" kern="1200" dirty="0">
                          <a:solidFill>
                            <a:srgbClr val="0070C0"/>
                          </a:solidFill>
                          <a:effectLst/>
                        </a:rPr>
                        <a:t>点</a:t>
                      </a:r>
                      <a:endParaRPr kumimoji="1" lang="en-US" altLang="ja-JP" sz="1000" b="1" u="sng" kern="1200" dirty="0">
                        <a:solidFill>
                          <a:srgbClr val="0070C0"/>
                        </a:solidFill>
                        <a:effectLst/>
                        <a:latin typeface="メイリオ" panose="020B0604030504040204" pitchFamily="50" charset="-128"/>
                        <a:ea typeface="メイリオ" panose="020B0604030504040204" pitchFamily="50" charset="-128"/>
                        <a:cs typeface="+mn-cs"/>
                      </a:endParaRPr>
                    </a:p>
                  </a:txBody>
                  <a:tcPr marL="99060" marR="99060" marT="36000" marB="36000" horzOverflow="overflow"/>
                </a:tc>
                <a:extLst>
                  <a:ext uri="{0D108BD9-81ED-4DB2-BD59-A6C34878D82A}">
                    <a16:rowId xmlns:a16="http://schemas.microsoft.com/office/drawing/2014/main" val="10001"/>
                  </a:ext>
                </a:extLst>
              </a:tr>
              <a:tr h="651161">
                <a:tc>
                  <a:txBody>
                    <a:bodyPr/>
                    <a:lstStyle/>
                    <a:p>
                      <a:r>
                        <a:rPr kumimoji="1" lang="ja-JP" altLang="en-US" sz="1000" b="1" u="sng" kern="1200" dirty="0">
                          <a:solidFill>
                            <a:srgbClr val="0070C0"/>
                          </a:solidFill>
                          <a:effectLst/>
                        </a:rPr>
                        <a:t>（改）</a:t>
                      </a:r>
                      <a:r>
                        <a:rPr kumimoji="1" lang="ja-JP" altLang="ja-JP" sz="1000" b="1" u="sng" kern="1200" dirty="0">
                          <a:solidFill>
                            <a:srgbClr val="0070C0"/>
                          </a:solidFill>
                          <a:effectLst/>
                        </a:rPr>
                        <a:t>ロ</a:t>
                      </a:r>
                      <a:r>
                        <a:rPr kumimoji="1" lang="ja-JP" altLang="ja-JP" sz="1000" b="1" kern="1200" dirty="0">
                          <a:solidFill>
                            <a:srgbClr val="0070C0"/>
                          </a:solidFill>
                          <a:effectLst/>
                        </a:rPr>
                        <a:t>　</a:t>
                      </a:r>
                      <a:r>
                        <a:rPr kumimoji="1" lang="ja-JP" altLang="ja-JP" sz="1000" b="1" u="sng" kern="1200" dirty="0">
                          <a:solidFill>
                            <a:srgbClr val="0070C0"/>
                          </a:solidFill>
                          <a:effectLst/>
                        </a:rPr>
                        <a:t>在宅患者支援病床初期加算</a:t>
                      </a:r>
                      <a:endParaRPr kumimoji="1" lang="ja-JP" altLang="ja-JP" sz="1000" b="1" kern="1200" dirty="0">
                        <a:solidFill>
                          <a:srgbClr val="0070C0"/>
                        </a:solidFill>
                        <a:effectLst/>
                      </a:endParaRPr>
                    </a:p>
                    <a:p>
                      <a:pPr lvl="1"/>
                      <a:r>
                        <a:rPr kumimoji="1" lang="ja-JP" altLang="ja-JP" sz="1000" b="1" u="sng" kern="1200" dirty="0">
                          <a:solidFill>
                            <a:srgbClr val="0070C0"/>
                          </a:solidFill>
                          <a:effectLst/>
                        </a:rPr>
                        <a:t>①</a:t>
                      </a:r>
                      <a:r>
                        <a:rPr kumimoji="1" lang="ja-JP" altLang="ja-JP" sz="1000" b="1" kern="1200" dirty="0">
                          <a:solidFill>
                            <a:srgbClr val="0070C0"/>
                          </a:solidFill>
                          <a:effectLst/>
                        </a:rPr>
                        <a:t>　</a:t>
                      </a:r>
                      <a:r>
                        <a:rPr kumimoji="1" lang="ja-JP" altLang="ja-JP" sz="1000" b="1" u="sng" kern="1200" dirty="0">
                          <a:solidFill>
                            <a:srgbClr val="0070C0"/>
                          </a:solidFill>
                          <a:effectLst/>
                        </a:rPr>
                        <a:t>介護老人保健施設から入院した患者の場合</a:t>
                      </a:r>
                      <a:r>
                        <a:rPr kumimoji="1" lang="ja-JP" altLang="ja-JP" sz="1000" b="1" kern="1200" dirty="0">
                          <a:solidFill>
                            <a:srgbClr val="0070C0"/>
                          </a:solidFill>
                          <a:effectLst/>
                        </a:rPr>
                        <a:t>　　　　　</a:t>
                      </a:r>
                      <a:r>
                        <a:rPr kumimoji="1" lang="en-US" altLang="ja-JP" sz="1000" b="1" u="sng" kern="1200" dirty="0">
                          <a:solidFill>
                            <a:srgbClr val="0070C0"/>
                          </a:solidFill>
                          <a:effectLst/>
                        </a:rPr>
                        <a:t>500</a:t>
                      </a:r>
                      <a:r>
                        <a:rPr kumimoji="1" lang="ja-JP" altLang="ja-JP" sz="1000" b="1" u="sng" kern="1200" dirty="0">
                          <a:solidFill>
                            <a:srgbClr val="0070C0"/>
                          </a:solidFill>
                          <a:effectLst/>
                        </a:rPr>
                        <a:t>点</a:t>
                      </a:r>
                    </a:p>
                    <a:p>
                      <a:pPr lvl="1"/>
                      <a:r>
                        <a:rPr kumimoji="1" lang="ja-JP" altLang="ja-JP" sz="1000" b="1" u="sng" kern="1200" dirty="0">
                          <a:solidFill>
                            <a:srgbClr val="0070C0"/>
                          </a:solidFill>
                          <a:effectLst/>
                        </a:rPr>
                        <a:t>②</a:t>
                      </a:r>
                      <a:r>
                        <a:rPr kumimoji="1" lang="ja-JP" altLang="ja-JP" sz="1000" b="1" kern="1200" dirty="0">
                          <a:solidFill>
                            <a:srgbClr val="0070C0"/>
                          </a:solidFill>
                          <a:effectLst/>
                        </a:rPr>
                        <a:t>　</a:t>
                      </a:r>
                      <a:r>
                        <a:rPr kumimoji="1" lang="ja-JP" altLang="ja-JP" sz="1000" b="1" u="sng" kern="1200" dirty="0">
                          <a:solidFill>
                            <a:srgbClr val="0070C0"/>
                          </a:solidFill>
                          <a:effectLst/>
                        </a:rPr>
                        <a:t>介護医療院、特別養護老人ホーム、軽費老人ホーム、有料老人ホーム等又は自宅から入院した患者の場合</a:t>
                      </a:r>
                      <a:r>
                        <a:rPr kumimoji="1" lang="ja-JP" altLang="ja-JP" sz="1000" b="1" kern="1200" dirty="0">
                          <a:solidFill>
                            <a:srgbClr val="0070C0"/>
                          </a:solidFill>
                          <a:effectLst/>
                        </a:rPr>
                        <a:t>　　　　　　　</a:t>
                      </a:r>
                      <a:r>
                        <a:rPr kumimoji="1" lang="en-US" altLang="ja-JP" sz="1000" b="1" u="sng" kern="1200" dirty="0">
                          <a:solidFill>
                            <a:srgbClr val="0070C0"/>
                          </a:solidFill>
                          <a:effectLst/>
                        </a:rPr>
                        <a:t>400</a:t>
                      </a:r>
                      <a:r>
                        <a:rPr kumimoji="1" lang="ja-JP" altLang="ja-JP" sz="1000" b="1" u="sng" kern="1200" dirty="0">
                          <a:solidFill>
                            <a:srgbClr val="0070C0"/>
                          </a:solidFill>
                          <a:effectLst/>
                        </a:rPr>
                        <a:t>点</a:t>
                      </a:r>
                      <a:endParaRPr kumimoji="1" lang="en-US" altLang="ja-JP" sz="1000" b="1" u="sng" kern="1200" dirty="0">
                        <a:solidFill>
                          <a:srgbClr val="0070C0"/>
                        </a:solidFill>
                        <a:effectLst/>
                        <a:latin typeface="メイリオ" panose="020B0604030504040204" pitchFamily="50" charset="-128"/>
                        <a:ea typeface="メイリオ" panose="020B0604030504040204" pitchFamily="50" charset="-128"/>
                        <a:cs typeface="+mn-cs"/>
                      </a:endParaRPr>
                    </a:p>
                  </a:txBody>
                  <a:tcPr marL="99060" marR="99060" marT="36000" marB="36000" horzOverflow="overflow"/>
                </a:tc>
                <a:extLst>
                  <a:ext uri="{0D108BD9-81ED-4DB2-BD59-A6C34878D82A}">
                    <a16:rowId xmlns:a16="http://schemas.microsoft.com/office/drawing/2014/main" val="1498579261"/>
                  </a:ext>
                </a:extLst>
              </a:tr>
            </a:tbl>
          </a:graphicData>
        </a:graphic>
      </p:graphicFrame>
      <p:sp>
        <p:nvSpPr>
          <p:cNvPr id="38" name="右矢印 37"/>
          <p:cNvSpPr/>
          <p:nvPr/>
        </p:nvSpPr>
        <p:spPr>
          <a:xfrm>
            <a:off x="4707752" y="2820953"/>
            <a:ext cx="490325" cy="652462"/>
          </a:xfrm>
          <a:prstGeom prst="rightArrow">
            <a:avLst/>
          </a:prstGeom>
          <a:noFill/>
          <a:ln>
            <a:solidFill>
              <a:schemeClr val="tx1"/>
            </a:solidFill>
          </a:ln>
        </p:spPr>
        <p:style>
          <a:lnRef idx="2">
            <a:schemeClr val="accent4"/>
          </a:lnRef>
          <a:fillRef idx="1">
            <a:schemeClr val="lt1"/>
          </a:fillRef>
          <a:effectRef idx="0">
            <a:schemeClr val="accent4"/>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13" name="グループ化 12"/>
          <p:cNvGrpSpPr/>
          <p:nvPr/>
        </p:nvGrpSpPr>
        <p:grpSpPr>
          <a:xfrm>
            <a:off x="4474721" y="2364120"/>
            <a:ext cx="613512" cy="483522"/>
            <a:chOff x="8397664" y="5450749"/>
            <a:chExt cx="1060209" cy="1138342"/>
          </a:xfrm>
        </p:grpSpPr>
        <p:pic>
          <p:nvPicPr>
            <p:cNvPr id="14" name="Picture 2" descr="C:\Users\MKRMP\AppData\Local\Microsoft\Windows\Temporary Internet Files\Content.IE5\XBSXZDFH\MC900438706[1].jpg"/>
            <p:cNvPicPr>
              <a:picLocks noChangeAspect="1" noChangeArrowheads="1"/>
            </p:cNvPicPr>
            <p:nvPr/>
          </p:nvPicPr>
          <p:blipFill>
            <a:blip r:embed="rId3" cstate="print"/>
            <a:srcRect/>
            <a:stretch>
              <a:fillRect/>
            </a:stretch>
          </p:blipFill>
          <p:spPr bwMode="auto">
            <a:xfrm>
              <a:off x="8397664" y="5450749"/>
              <a:ext cx="1060209" cy="1138342"/>
            </a:xfrm>
            <a:prstGeom prst="rect">
              <a:avLst/>
            </a:prstGeom>
            <a:noFill/>
          </p:spPr>
        </p:pic>
        <p:sp>
          <p:nvSpPr>
            <p:cNvPr id="15" name="平行四辺形 14"/>
            <p:cNvSpPr/>
            <p:nvPr/>
          </p:nvSpPr>
          <p:spPr>
            <a:xfrm rot="298429" flipH="1">
              <a:off x="8414445" y="5483503"/>
              <a:ext cx="201600" cy="111600"/>
            </a:xfrm>
            <a:prstGeom prst="parallelogram">
              <a:avLst>
                <a:gd name="adj" fmla="val 41090"/>
              </a:avLst>
            </a:prstGeom>
            <a:solidFill>
              <a:srgbClr val="B8B8B8"/>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pic>
        <p:nvPicPr>
          <p:cNvPr id="18" name="Picture 8" descr="C:\Users\SYUMB\AppData\Local\Microsoft\Windows\Temporary Internet Files\Content.IE5\7QUMZIRJ\MC900441738[1].png"/>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3367624" y="3958992"/>
            <a:ext cx="762547" cy="762549"/>
          </a:xfrm>
          <a:prstGeom prst="rect">
            <a:avLst/>
          </a:prstGeom>
          <a:noFill/>
        </p:spPr>
      </p:pic>
      <p:graphicFrame>
        <p:nvGraphicFramePr>
          <p:cNvPr id="4" name="表 3"/>
          <p:cNvGraphicFramePr>
            <a:graphicFrameLocks noGrp="1"/>
          </p:cNvGraphicFramePr>
          <p:nvPr/>
        </p:nvGraphicFramePr>
        <p:xfrm>
          <a:off x="5087548" y="5416704"/>
          <a:ext cx="4550459" cy="1400534"/>
        </p:xfrm>
        <a:graphic>
          <a:graphicData uri="http://schemas.openxmlformats.org/drawingml/2006/table">
            <a:tbl>
              <a:tblPr>
                <a:tableStyleId>{8A107856-5554-42FB-B03E-39F5DBC370BA}</a:tableStyleId>
              </a:tblPr>
              <a:tblGrid>
                <a:gridCol w="867152">
                  <a:extLst>
                    <a:ext uri="{9D8B030D-6E8A-4147-A177-3AD203B41FA5}">
                      <a16:colId xmlns:a16="http://schemas.microsoft.com/office/drawing/2014/main" val="1929164400"/>
                    </a:ext>
                  </a:extLst>
                </a:gridCol>
                <a:gridCol w="1224325">
                  <a:extLst>
                    <a:ext uri="{9D8B030D-6E8A-4147-A177-3AD203B41FA5}">
                      <a16:colId xmlns:a16="http://schemas.microsoft.com/office/drawing/2014/main" val="970834485"/>
                    </a:ext>
                  </a:extLst>
                </a:gridCol>
                <a:gridCol w="1508064">
                  <a:extLst>
                    <a:ext uri="{9D8B030D-6E8A-4147-A177-3AD203B41FA5}">
                      <a16:colId xmlns:a16="http://schemas.microsoft.com/office/drawing/2014/main" val="1047459436"/>
                    </a:ext>
                  </a:extLst>
                </a:gridCol>
                <a:gridCol w="950918">
                  <a:extLst>
                    <a:ext uri="{9D8B030D-6E8A-4147-A177-3AD203B41FA5}">
                      <a16:colId xmlns:a16="http://schemas.microsoft.com/office/drawing/2014/main" val="2423882194"/>
                    </a:ext>
                  </a:extLst>
                </a:gridCol>
              </a:tblGrid>
              <a:tr h="206551">
                <a:tc rowSpan="4">
                  <a:txBody>
                    <a:bodyPr/>
                    <a:lstStyle/>
                    <a:p>
                      <a:pPr algn="ctr" fontAlgn="ctr"/>
                      <a:r>
                        <a:rPr lang="ja-JP" altLang="en-US" sz="1050" u="none" strike="noStrike" dirty="0">
                          <a:effectLst/>
                          <a:latin typeface="メイリオ" panose="020B0604030504040204" pitchFamily="50" charset="-128"/>
                          <a:ea typeface="メイリオ" panose="020B0604030504040204" pitchFamily="50" charset="-128"/>
                        </a:rPr>
                        <a:t>急性期患者支援病床初期加算</a:t>
                      </a:r>
                      <a:endParaRPr lang="ja-JP" altLang="en-US" sz="105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tc>
                <a:tc rowSpan="2">
                  <a:txBody>
                    <a:bodyPr/>
                    <a:lstStyle/>
                    <a:p>
                      <a:pPr algn="ctr" fontAlgn="ctr"/>
                      <a:r>
                        <a:rPr lang="ja-JP" altLang="en-US" sz="1050" u="none" strike="noStrike" dirty="0">
                          <a:effectLst/>
                          <a:latin typeface="メイリオ" panose="020B0604030504040204" pitchFamily="50" charset="-128"/>
                          <a:ea typeface="メイリオ" panose="020B0604030504040204" pitchFamily="50" charset="-128"/>
                        </a:rPr>
                        <a:t>算定する医療機関が</a:t>
                      </a:r>
                      <a:r>
                        <a:rPr lang="en-US" altLang="ja-JP" sz="1050" u="none" strike="noStrike" dirty="0">
                          <a:effectLst/>
                          <a:latin typeface="メイリオ" panose="020B0604030504040204" pitchFamily="50" charset="-128"/>
                          <a:ea typeface="メイリオ" panose="020B0604030504040204" pitchFamily="50" charset="-128"/>
                        </a:rPr>
                        <a:t>400</a:t>
                      </a:r>
                      <a:r>
                        <a:rPr lang="ja-JP" altLang="en-US" sz="1050" u="none" strike="noStrike" dirty="0">
                          <a:effectLst/>
                          <a:latin typeface="メイリオ" panose="020B0604030504040204" pitchFamily="50" charset="-128"/>
                          <a:ea typeface="メイリオ" panose="020B0604030504040204" pitchFamily="50" charset="-128"/>
                        </a:rPr>
                        <a:t>床</a:t>
                      </a:r>
                      <a:r>
                        <a:rPr lang="ja-JP" altLang="en-US" sz="1050" b="1" u="sng" strike="noStrike" dirty="0">
                          <a:effectLst/>
                          <a:latin typeface="メイリオ" panose="020B0604030504040204" pitchFamily="50" charset="-128"/>
                          <a:ea typeface="メイリオ" panose="020B0604030504040204" pitchFamily="50" charset="-128"/>
                        </a:rPr>
                        <a:t>以上</a:t>
                      </a:r>
                      <a:endParaRPr lang="en-US" altLang="ja-JP" sz="1050" b="1" u="sng" strike="noStrike" dirty="0">
                        <a:effectLst/>
                        <a:latin typeface="メイリオ" panose="020B0604030504040204" pitchFamily="50" charset="-128"/>
                        <a:ea typeface="メイリオ" panose="020B0604030504040204" pitchFamily="50" charset="-128"/>
                      </a:endParaRPr>
                    </a:p>
                    <a:p>
                      <a:pPr algn="ctr" fontAlgn="ctr"/>
                      <a:r>
                        <a:rPr lang="ja-JP" altLang="en-US" sz="1050" u="none" strike="noStrike" dirty="0">
                          <a:effectLst/>
                          <a:latin typeface="メイリオ" panose="020B0604030504040204" pitchFamily="50" charset="-128"/>
                          <a:ea typeface="メイリオ" panose="020B0604030504040204" pitchFamily="50" charset="-128"/>
                        </a:rPr>
                        <a:t>の地ケアの場合</a:t>
                      </a:r>
                      <a:endParaRPr lang="ja-JP" altLang="en-US" sz="105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solidFill>
                      <a:schemeClr val="accent4">
                        <a:lumMod val="20000"/>
                        <a:lumOff val="80000"/>
                      </a:schemeClr>
                    </a:solidFill>
                  </a:tcPr>
                </a:tc>
                <a:tc>
                  <a:txBody>
                    <a:bodyPr/>
                    <a:lstStyle/>
                    <a:p>
                      <a:pPr algn="ctr" fontAlgn="ctr"/>
                      <a:r>
                        <a:rPr lang="ja-JP" altLang="en-US" sz="1050" u="none" strike="noStrike" dirty="0">
                          <a:effectLst/>
                          <a:latin typeface="メイリオ" panose="020B0604030504040204" pitchFamily="50" charset="-128"/>
                          <a:ea typeface="メイリオ" panose="020B0604030504040204" pitchFamily="50" charset="-128"/>
                        </a:rPr>
                        <a:t>自院等の一般病棟</a:t>
                      </a:r>
                      <a:endParaRPr lang="ja-JP" altLang="en-US" sz="105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tc>
                <a:tc>
                  <a:txBody>
                    <a:bodyPr/>
                    <a:lstStyle/>
                    <a:p>
                      <a:pPr marL="0" algn="ctr" defTabSz="914400" rtl="0" eaLnBrk="1" fontAlgn="ctr" latinLnBrk="0" hangingPunct="1"/>
                      <a:r>
                        <a:rPr kumimoji="1" lang="en-US" altLang="ja-JP" sz="1050" b="1" u="sng" kern="1200" dirty="0">
                          <a:solidFill>
                            <a:srgbClr val="0070C0"/>
                          </a:solidFill>
                          <a:effectLst/>
                          <a:latin typeface="メイリオ" panose="020B0604030504040204" pitchFamily="50" charset="-128"/>
                          <a:ea typeface="メイリオ" panose="020B0604030504040204" pitchFamily="50" charset="-128"/>
                        </a:rPr>
                        <a:t>50</a:t>
                      </a:r>
                      <a:r>
                        <a:rPr kumimoji="1" lang="ja-JP" altLang="en-US" sz="1050" b="1" u="sng" kern="1200" dirty="0">
                          <a:solidFill>
                            <a:srgbClr val="0070C0"/>
                          </a:solidFill>
                          <a:effectLst/>
                          <a:latin typeface="メイリオ" panose="020B0604030504040204" pitchFamily="50" charset="-128"/>
                          <a:ea typeface="メイリオ" panose="020B0604030504040204" pitchFamily="50" charset="-128"/>
                        </a:rPr>
                        <a:t>点</a:t>
                      </a:r>
                      <a:endParaRPr kumimoji="1" lang="en-US" altLang="ja-JP" sz="1050" b="1" u="sng" kern="1200" dirty="0">
                        <a:solidFill>
                          <a:srgbClr val="0070C0"/>
                        </a:solidFill>
                        <a:effectLst/>
                        <a:latin typeface="メイリオ" panose="020B0604030504040204" pitchFamily="50" charset="-128"/>
                        <a:ea typeface="メイリオ" panose="020B0604030504040204" pitchFamily="50" charset="-128"/>
                        <a:cs typeface="+mn-cs"/>
                      </a:endParaRPr>
                    </a:p>
                  </a:txBody>
                  <a:tcPr marL="9525" marR="9525" marT="9525" marB="0" anchor="ctr"/>
                </a:tc>
                <a:extLst>
                  <a:ext uri="{0D108BD9-81ED-4DB2-BD59-A6C34878D82A}">
                    <a16:rowId xmlns:a16="http://schemas.microsoft.com/office/drawing/2014/main" val="148363573"/>
                  </a:ext>
                </a:extLst>
              </a:tr>
              <a:tr h="20655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050" u="none" strike="noStrike" dirty="0">
                          <a:effectLst/>
                          <a:latin typeface="メイリオ" panose="020B0604030504040204" pitchFamily="50" charset="-128"/>
                          <a:ea typeface="メイリオ" panose="020B0604030504040204" pitchFamily="50" charset="-128"/>
                        </a:rPr>
                        <a:t>他院の一般病棟</a:t>
                      </a:r>
                      <a:endParaRPr lang="ja-JP" altLang="en-US" sz="105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tc>
                <a:tc>
                  <a:txBody>
                    <a:bodyPr/>
                    <a:lstStyle/>
                    <a:p>
                      <a:pPr algn="ctr" fontAlgn="ctr"/>
                      <a:r>
                        <a:rPr lang="en-US" altLang="ja-JP" sz="1050" u="none" strike="noStrike" dirty="0">
                          <a:effectLst/>
                          <a:latin typeface="メイリオ" panose="020B0604030504040204" pitchFamily="50" charset="-128"/>
                          <a:ea typeface="メイリオ" panose="020B0604030504040204" pitchFamily="50" charset="-128"/>
                        </a:rPr>
                        <a:t>150</a:t>
                      </a:r>
                      <a:r>
                        <a:rPr lang="ja-JP" altLang="en-US" sz="1050" u="none" strike="noStrike" dirty="0">
                          <a:effectLst/>
                          <a:latin typeface="メイリオ" panose="020B0604030504040204" pitchFamily="50" charset="-128"/>
                          <a:ea typeface="メイリオ" panose="020B0604030504040204" pitchFamily="50" charset="-128"/>
                        </a:rPr>
                        <a:t>点</a:t>
                      </a:r>
                      <a:endParaRPr lang="en-US" altLang="ja-JP" sz="1050" b="0" i="0" u="none" strike="noStrike" dirty="0">
                        <a:solidFill>
                          <a:schemeClr val="tx1"/>
                        </a:solidFill>
                        <a:effectLst/>
                        <a:latin typeface="メイリオ" panose="020B0604030504040204" pitchFamily="50" charset="-128"/>
                        <a:ea typeface="メイリオ" panose="020B0604030504040204" pitchFamily="50" charset="-128"/>
                      </a:endParaRPr>
                    </a:p>
                  </a:txBody>
                  <a:tcPr marL="9525" marR="9525" marT="9525" marB="0" anchor="ctr"/>
                </a:tc>
                <a:extLst>
                  <a:ext uri="{0D108BD9-81ED-4DB2-BD59-A6C34878D82A}">
                    <a16:rowId xmlns:a16="http://schemas.microsoft.com/office/drawing/2014/main" val="1252498233"/>
                  </a:ext>
                </a:extLst>
              </a:tr>
              <a:tr h="206551">
                <a:tc vMerge="1">
                  <a:txBody>
                    <a:bodyPr/>
                    <a:lstStyle/>
                    <a:p>
                      <a:endParaRPr kumimoji="1" lang="ja-JP" altLang="en-US"/>
                    </a:p>
                  </a:txBody>
                  <a:tcPr/>
                </a:tc>
                <a:tc rowSpan="2">
                  <a:txBody>
                    <a:bodyPr/>
                    <a:lstStyle/>
                    <a:p>
                      <a:pPr algn="ctr" fontAlgn="ctr"/>
                      <a:r>
                        <a:rPr lang="ja-JP" altLang="en-US" sz="1050" u="none" strike="noStrike" dirty="0">
                          <a:effectLst/>
                          <a:latin typeface="メイリオ" panose="020B0604030504040204" pitchFamily="50" charset="-128"/>
                          <a:ea typeface="メイリオ" panose="020B0604030504040204" pitchFamily="50" charset="-128"/>
                        </a:rPr>
                        <a:t>算定する医療機関</a:t>
                      </a:r>
                      <a:r>
                        <a:rPr lang="en-US" altLang="ja-JP" sz="1050" u="none" strike="noStrike" dirty="0">
                          <a:effectLst/>
                          <a:latin typeface="メイリオ" panose="020B0604030504040204" pitchFamily="50" charset="-128"/>
                          <a:ea typeface="メイリオ" panose="020B0604030504040204" pitchFamily="50" charset="-128"/>
                        </a:rPr>
                        <a:t>400</a:t>
                      </a:r>
                      <a:r>
                        <a:rPr lang="ja-JP" altLang="en-US" sz="1050" u="none" strike="noStrike" dirty="0">
                          <a:effectLst/>
                          <a:latin typeface="メイリオ" panose="020B0604030504040204" pitchFamily="50" charset="-128"/>
                          <a:ea typeface="メイリオ" panose="020B0604030504040204" pitchFamily="50" charset="-128"/>
                        </a:rPr>
                        <a:t>床</a:t>
                      </a:r>
                      <a:r>
                        <a:rPr lang="ja-JP" altLang="en-US" sz="1050" b="1" u="sng" strike="noStrike" dirty="0">
                          <a:effectLst/>
                          <a:latin typeface="メイリオ" panose="020B0604030504040204" pitchFamily="50" charset="-128"/>
                          <a:ea typeface="メイリオ" panose="020B0604030504040204" pitchFamily="50" charset="-128"/>
                        </a:rPr>
                        <a:t>未満</a:t>
                      </a:r>
                      <a:endParaRPr lang="en-US" altLang="ja-JP" sz="1050" b="1" u="sng" strike="noStrike" dirty="0">
                        <a:effectLst/>
                        <a:latin typeface="メイリオ" panose="020B0604030504040204" pitchFamily="50" charset="-128"/>
                        <a:ea typeface="メイリオ" panose="020B0604030504040204" pitchFamily="50" charset="-128"/>
                      </a:endParaRPr>
                    </a:p>
                    <a:p>
                      <a:pPr algn="ctr" fontAlgn="ctr"/>
                      <a:r>
                        <a:rPr lang="ja-JP" altLang="en-US" sz="1050" u="none" strike="noStrike" dirty="0">
                          <a:effectLst/>
                          <a:latin typeface="メイリオ" panose="020B0604030504040204" pitchFamily="50" charset="-128"/>
                          <a:ea typeface="メイリオ" panose="020B0604030504040204" pitchFamily="50" charset="-128"/>
                        </a:rPr>
                        <a:t>の地ケアの場合</a:t>
                      </a:r>
                      <a:endParaRPr lang="ja-JP" altLang="en-US" sz="105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solidFill>
                      <a:schemeClr val="accent4">
                        <a:lumMod val="20000"/>
                        <a:lumOff val="80000"/>
                      </a:schemeClr>
                    </a:solidFill>
                  </a:tcPr>
                </a:tc>
                <a:tc>
                  <a:txBody>
                    <a:bodyPr/>
                    <a:lstStyle/>
                    <a:p>
                      <a:pPr algn="ctr" fontAlgn="ctr"/>
                      <a:r>
                        <a:rPr lang="ja-JP" altLang="en-US" sz="1050" u="none" strike="noStrike" dirty="0">
                          <a:effectLst/>
                          <a:latin typeface="メイリオ" panose="020B0604030504040204" pitchFamily="50" charset="-128"/>
                          <a:ea typeface="メイリオ" panose="020B0604030504040204" pitchFamily="50" charset="-128"/>
                        </a:rPr>
                        <a:t>自院等の一般病棟</a:t>
                      </a:r>
                      <a:endParaRPr lang="ja-JP" altLang="en-US" sz="105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tc>
                <a:tc>
                  <a:txBody>
                    <a:bodyPr/>
                    <a:lstStyle/>
                    <a:p>
                      <a:pPr marL="0" algn="ctr" defTabSz="914400" rtl="0" eaLnBrk="1" fontAlgn="ctr" latinLnBrk="0" hangingPunct="1"/>
                      <a:r>
                        <a:rPr kumimoji="1" lang="en-US" altLang="ja-JP" sz="1050" b="1" u="sng" kern="1200" dirty="0">
                          <a:solidFill>
                            <a:srgbClr val="0070C0"/>
                          </a:solidFill>
                          <a:effectLst/>
                          <a:latin typeface="メイリオ" panose="020B0604030504040204" pitchFamily="50" charset="-128"/>
                          <a:ea typeface="メイリオ" panose="020B0604030504040204" pitchFamily="50" charset="-128"/>
                        </a:rPr>
                        <a:t>125</a:t>
                      </a:r>
                      <a:r>
                        <a:rPr kumimoji="1" lang="ja-JP" altLang="en-US" sz="1050" b="1" u="sng" kern="1200" dirty="0">
                          <a:solidFill>
                            <a:srgbClr val="0070C0"/>
                          </a:solidFill>
                          <a:effectLst/>
                          <a:latin typeface="メイリオ" panose="020B0604030504040204" pitchFamily="50" charset="-128"/>
                          <a:ea typeface="メイリオ" panose="020B0604030504040204" pitchFamily="50" charset="-128"/>
                        </a:rPr>
                        <a:t>点</a:t>
                      </a:r>
                      <a:endParaRPr kumimoji="1" lang="en-US" altLang="ja-JP" sz="1050" b="1" u="sng" kern="1200" dirty="0">
                        <a:solidFill>
                          <a:srgbClr val="0070C0"/>
                        </a:solidFill>
                        <a:effectLst/>
                        <a:latin typeface="メイリオ" panose="020B0604030504040204" pitchFamily="50" charset="-128"/>
                        <a:ea typeface="メイリオ" panose="020B0604030504040204" pitchFamily="50" charset="-128"/>
                        <a:cs typeface="+mn-cs"/>
                      </a:endParaRPr>
                    </a:p>
                  </a:txBody>
                  <a:tcPr marL="9525" marR="9525" marT="9525" marB="0" anchor="ctr"/>
                </a:tc>
                <a:extLst>
                  <a:ext uri="{0D108BD9-81ED-4DB2-BD59-A6C34878D82A}">
                    <a16:rowId xmlns:a16="http://schemas.microsoft.com/office/drawing/2014/main" val="2139069214"/>
                  </a:ext>
                </a:extLst>
              </a:tr>
              <a:tr h="206551">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050" u="none" strike="noStrike" dirty="0">
                          <a:effectLst/>
                          <a:latin typeface="メイリオ" panose="020B0604030504040204" pitchFamily="50" charset="-128"/>
                          <a:ea typeface="メイリオ" panose="020B0604030504040204" pitchFamily="50" charset="-128"/>
                        </a:rPr>
                        <a:t>他院の一般病棟</a:t>
                      </a:r>
                      <a:endParaRPr lang="ja-JP" altLang="en-US" sz="105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tc>
                <a:tc>
                  <a:txBody>
                    <a:bodyPr/>
                    <a:lstStyle/>
                    <a:p>
                      <a:pPr algn="ctr" fontAlgn="ctr"/>
                      <a:r>
                        <a:rPr kumimoji="1" lang="en-US" altLang="ja-JP" sz="1050" b="1" u="sng" kern="1200" dirty="0">
                          <a:solidFill>
                            <a:srgbClr val="0070C0"/>
                          </a:solidFill>
                          <a:effectLst/>
                          <a:latin typeface="メイリオ" panose="020B0604030504040204" pitchFamily="50" charset="-128"/>
                          <a:ea typeface="メイリオ" panose="020B0604030504040204" pitchFamily="50" charset="-128"/>
                        </a:rPr>
                        <a:t>250</a:t>
                      </a:r>
                      <a:r>
                        <a:rPr kumimoji="1" lang="ja-JP" altLang="en-US" sz="1050" b="1" u="sng" kern="1200" dirty="0">
                          <a:solidFill>
                            <a:srgbClr val="0070C0"/>
                          </a:solidFill>
                          <a:effectLst/>
                          <a:latin typeface="メイリオ" panose="020B0604030504040204" pitchFamily="50" charset="-128"/>
                          <a:ea typeface="メイリオ" panose="020B0604030504040204" pitchFamily="50" charset="-128"/>
                        </a:rPr>
                        <a:t>点</a:t>
                      </a:r>
                      <a:endParaRPr kumimoji="1" lang="en-US" altLang="ja-JP" sz="1050" b="1" u="sng" kern="1200" dirty="0">
                        <a:solidFill>
                          <a:srgbClr val="0070C0"/>
                        </a:solidFill>
                        <a:effectLst/>
                        <a:latin typeface="メイリオ" panose="020B0604030504040204" pitchFamily="50" charset="-128"/>
                        <a:ea typeface="メイリオ" panose="020B0604030504040204" pitchFamily="50" charset="-128"/>
                        <a:cs typeface="+mn-cs"/>
                      </a:endParaRPr>
                    </a:p>
                  </a:txBody>
                  <a:tcPr marL="9525" marR="9525" marT="9525" marB="0" anchor="ctr"/>
                </a:tc>
                <a:extLst>
                  <a:ext uri="{0D108BD9-81ED-4DB2-BD59-A6C34878D82A}">
                    <a16:rowId xmlns:a16="http://schemas.microsoft.com/office/drawing/2014/main" val="861489074"/>
                  </a:ext>
                </a:extLst>
              </a:tr>
              <a:tr h="206551">
                <a:tc rowSpan="2">
                  <a:txBody>
                    <a:bodyPr/>
                    <a:lstStyle/>
                    <a:p>
                      <a:pPr algn="ctr" fontAlgn="ctr"/>
                      <a:r>
                        <a:rPr lang="ja-JP" altLang="en-US" sz="1050" u="none" strike="noStrike" dirty="0">
                          <a:effectLst/>
                          <a:latin typeface="メイリオ" panose="020B0604030504040204" pitchFamily="50" charset="-128"/>
                          <a:ea typeface="メイリオ" panose="020B0604030504040204" pitchFamily="50" charset="-128"/>
                        </a:rPr>
                        <a:t>在宅患者支援病床初期加算</a:t>
                      </a:r>
                      <a:endParaRPr lang="ja-JP" altLang="en-US" sz="105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tc>
                <a:tc gridSpan="2">
                  <a:txBody>
                    <a:bodyPr/>
                    <a:lstStyle/>
                    <a:p>
                      <a:pPr algn="ctr" fontAlgn="ctr"/>
                      <a:r>
                        <a:rPr lang="zh-TW" altLang="en-US" sz="1050" u="none" strike="noStrike" dirty="0">
                          <a:effectLst/>
                          <a:latin typeface="メイリオ" panose="020B0604030504040204" pitchFamily="50" charset="-128"/>
                          <a:ea typeface="メイリオ" panose="020B0604030504040204" pitchFamily="50" charset="-128"/>
                        </a:rPr>
                        <a:t>老人保健施設</a:t>
                      </a:r>
                      <a:endParaRPr lang="zh-TW" altLang="en-US" sz="105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tc>
                <a:tc hMerge="1">
                  <a:txBody>
                    <a:bodyPr/>
                    <a:lstStyle/>
                    <a:p>
                      <a:endParaRPr kumimoji="1" lang="ja-JP" altLang="en-US"/>
                    </a:p>
                  </a:txBody>
                  <a:tcPr/>
                </a:tc>
                <a:tc>
                  <a:txBody>
                    <a:bodyPr/>
                    <a:lstStyle/>
                    <a:p>
                      <a:pPr marL="0" algn="ctr" defTabSz="914400" rtl="0" eaLnBrk="1" fontAlgn="ctr" latinLnBrk="0" hangingPunct="1"/>
                      <a:r>
                        <a:rPr kumimoji="1" lang="en-US" altLang="ja-JP" sz="1050" b="1" u="sng" kern="1200" dirty="0">
                          <a:solidFill>
                            <a:srgbClr val="0070C0"/>
                          </a:solidFill>
                          <a:effectLst/>
                          <a:latin typeface="メイリオ" panose="020B0604030504040204" pitchFamily="50" charset="-128"/>
                          <a:ea typeface="メイリオ" panose="020B0604030504040204" pitchFamily="50" charset="-128"/>
                        </a:rPr>
                        <a:t>500</a:t>
                      </a:r>
                      <a:r>
                        <a:rPr kumimoji="1" lang="ja-JP" altLang="en-US" sz="1050" b="1" u="sng" kern="1200" dirty="0">
                          <a:solidFill>
                            <a:srgbClr val="0070C0"/>
                          </a:solidFill>
                          <a:effectLst/>
                          <a:latin typeface="メイリオ" panose="020B0604030504040204" pitchFamily="50" charset="-128"/>
                          <a:ea typeface="メイリオ" panose="020B0604030504040204" pitchFamily="50" charset="-128"/>
                        </a:rPr>
                        <a:t>点</a:t>
                      </a:r>
                      <a:endParaRPr kumimoji="1" lang="en-US" altLang="ja-JP" sz="1050" b="1" u="sng" kern="1200" dirty="0">
                        <a:solidFill>
                          <a:srgbClr val="0070C0"/>
                        </a:solidFill>
                        <a:effectLst/>
                        <a:latin typeface="メイリオ" panose="020B0604030504040204" pitchFamily="50" charset="-128"/>
                        <a:ea typeface="メイリオ" panose="020B0604030504040204" pitchFamily="50" charset="-128"/>
                        <a:cs typeface="+mn-cs"/>
                      </a:endParaRPr>
                    </a:p>
                  </a:txBody>
                  <a:tcPr marL="9525" marR="9525" marT="9525" marB="0" anchor="ctr"/>
                </a:tc>
                <a:extLst>
                  <a:ext uri="{0D108BD9-81ED-4DB2-BD59-A6C34878D82A}">
                    <a16:rowId xmlns:a16="http://schemas.microsoft.com/office/drawing/2014/main" val="3811365000"/>
                  </a:ext>
                </a:extLst>
              </a:tr>
              <a:tr h="214813">
                <a:tc vMerge="1">
                  <a:txBody>
                    <a:bodyPr/>
                    <a:lstStyle/>
                    <a:p>
                      <a:endParaRPr kumimoji="1" lang="ja-JP" altLang="en-US"/>
                    </a:p>
                  </a:txBody>
                  <a:tcPr/>
                </a:tc>
                <a:tc gridSpan="2">
                  <a:txBody>
                    <a:bodyPr/>
                    <a:lstStyle/>
                    <a:p>
                      <a:pPr algn="ctr" fontAlgn="ctr"/>
                      <a:r>
                        <a:rPr lang="ja-JP" altLang="en-US" sz="1050" u="none" strike="noStrike" dirty="0">
                          <a:effectLst/>
                          <a:latin typeface="メイリオ" panose="020B0604030504040204" pitchFamily="50" charset="-128"/>
                          <a:ea typeface="メイリオ" panose="020B0604030504040204" pitchFamily="50" charset="-128"/>
                        </a:rPr>
                        <a:t>自宅・その他施設</a:t>
                      </a:r>
                      <a:endParaRPr lang="ja-JP" altLang="en-US" sz="105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tc>
                <a:tc hMerge="1">
                  <a:txBody>
                    <a:bodyPr/>
                    <a:lstStyle/>
                    <a:p>
                      <a:endParaRPr kumimoji="1" lang="ja-JP" altLang="en-US"/>
                    </a:p>
                  </a:txBody>
                  <a:tcPr/>
                </a:tc>
                <a:tc>
                  <a:txBody>
                    <a:bodyPr/>
                    <a:lstStyle/>
                    <a:p>
                      <a:pPr marL="0" algn="ctr" defTabSz="914400" rtl="0" eaLnBrk="1" fontAlgn="ctr" latinLnBrk="0" hangingPunct="1"/>
                      <a:r>
                        <a:rPr kumimoji="1" lang="en-US" altLang="ja-JP" sz="1050" b="1" u="sng" kern="1200" dirty="0">
                          <a:solidFill>
                            <a:srgbClr val="0070C0"/>
                          </a:solidFill>
                          <a:effectLst/>
                          <a:latin typeface="メイリオ" panose="020B0604030504040204" pitchFamily="50" charset="-128"/>
                          <a:ea typeface="メイリオ" panose="020B0604030504040204" pitchFamily="50" charset="-128"/>
                        </a:rPr>
                        <a:t>400</a:t>
                      </a:r>
                      <a:r>
                        <a:rPr kumimoji="1" lang="ja-JP" altLang="en-US" sz="1050" b="1" u="sng" kern="1200" dirty="0">
                          <a:solidFill>
                            <a:srgbClr val="0070C0"/>
                          </a:solidFill>
                          <a:effectLst/>
                          <a:latin typeface="メイリオ" panose="020B0604030504040204" pitchFamily="50" charset="-128"/>
                          <a:ea typeface="メイリオ" panose="020B0604030504040204" pitchFamily="50" charset="-128"/>
                        </a:rPr>
                        <a:t>点</a:t>
                      </a:r>
                      <a:endParaRPr kumimoji="1" lang="en-US" altLang="ja-JP" sz="1050" b="1" u="sng" kern="1200" dirty="0">
                        <a:solidFill>
                          <a:srgbClr val="0070C0"/>
                        </a:solidFill>
                        <a:effectLst/>
                        <a:latin typeface="メイリオ" panose="020B0604030504040204" pitchFamily="50" charset="-128"/>
                        <a:ea typeface="メイリオ" panose="020B0604030504040204" pitchFamily="50" charset="-128"/>
                        <a:cs typeface="+mn-cs"/>
                      </a:endParaRPr>
                    </a:p>
                  </a:txBody>
                  <a:tcPr marL="9525" marR="9525" marT="9525" marB="0" anchor="ctr"/>
                </a:tc>
                <a:extLst>
                  <a:ext uri="{0D108BD9-81ED-4DB2-BD59-A6C34878D82A}">
                    <a16:rowId xmlns:a16="http://schemas.microsoft.com/office/drawing/2014/main" val="1385683001"/>
                  </a:ext>
                </a:extLst>
              </a:tr>
            </a:tbl>
          </a:graphicData>
        </a:graphic>
      </p:graphicFrame>
      <p:sp>
        <p:nvSpPr>
          <p:cNvPr id="20" name="タイトル 1"/>
          <p:cNvSpPr txBox="1">
            <a:spLocks/>
          </p:cNvSpPr>
          <p:nvPr/>
        </p:nvSpPr>
        <p:spPr>
          <a:xfrm>
            <a:off x="0" y="274638"/>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地域包括ケア病棟入院料の初期加算の見直し</a:t>
            </a:r>
          </a:p>
        </p:txBody>
      </p:sp>
      <p:sp>
        <p:nvSpPr>
          <p:cNvPr id="22" name="テキスト ボックス 21"/>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ja-JP" altLang="en-US" sz="1200" b="0"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５．入院医療　（２）回復期入院医療</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23" name="Picture 7" descr="C:\Users\SYUMB\AppData\Local\Microsoft\Windows\Temporary Internet Files\Content.IE5\D82NEVZQ\MC900431627[1].png"/>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860009" y="4363864"/>
            <a:ext cx="577180" cy="577182"/>
          </a:xfrm>
          <a:prstGeom prst="rect">
            <a:avLst/>
          </a:prstGeom>
          <a:noFill/>
        </p:spPr>
      </p:pic>
      <p:pic>
        <p:nvPicPr>
          <p:cNvPr id="24" name="Picture 2" descr="C:\Users\KTIOM\AppData\Local\Microsoft\Windows\Temporary Internet Files\Content.IE5\YO97QDGR\MC900239657[1].wmf"/>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828574" y="2658340"/>
            <a:ext cx="809433" cy="465834"/>
          </a:xfrm>
          <a:prstGeom prst="rect">
            <a:avLst/>
          </a:prstGeom>
          <a:noFill/>
          <a:extLst>
            <a:ext uri="{909E8E84-426E-40DD-AFC4-6F175D3DCCD1}">
              <a14:hiddenFill xmlns:a14="http://schemas.microsoft.com/office/drawing/2010/main">
                <a:solidFill>
                  <a:srgbClr val="FFFFFF"/>
                </a:solidFill>
              </a14:hiddenFill>
            </a:ext>
          </a:extLst>
        </p:spPr>
      </p:pic>
      <p:sp>
        <p:nvSpPr>
          <p:cNvPr id="21" name="正方形/長方形 20"/>
          <p:cNvSpPr/>
          <p:nvPr/>
        </p:nvSpPr>
        <p:spPr>
          <a:xfrm>
            <a:off x="5087548" y="5108515"/>
            <a:ext cx="4550458" cy="232812"/>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改定後</a:t>
            </a:r>
          </a:p>
        </p:txBody>
      </p:sp>
      <p:sp>
        <p:nvSpPr>
          <p:cNvPr id="26" name="正方形/長方形 25"/>
          <p:cNvSpPr/>
          <p:nvPr/>
        </p:nvSpPr>
        <p:spPr>
          <a:xfrm>
            <a:off x="171365" y="5201335"/>
            <a:ext cx="4371397" cy="232812"/>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現行</a:t>
            </a:r>
          </a:p>
        </p:txBody>
      </p:sp>
      <p:sp>
        <p:nvSpPr>
          <p:cNvPr id="27" name="正方形/長方形 26"/>
          <p:cNvSpPr/>
          <p:nvPr/>
        </p:nvSpPr>
        <p:spPr>
          <a:xfrm>
            <a:off x="174380" y="5481568"/>
            <a:ext cx="4371398" cy="822585"/>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急性期病棟から受入れた患者：急性期患者支援病床初期加算</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150</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点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日を限度とする。）</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在宅から受入れた患者：在宅患者支援病床初期加算</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300</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点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日を限度とする。）</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52" name="スライド番号プレースホルダー 3">
            <a:extLst>
              <a:ext uri="{FF2B5EF4-FFF2-40B4-BE49-F238E27FC236}">
                <a16:creationId xmlns:a16="http://schemas.microsoft.com/office/drawing/2014/main" id="{1E520600-C410-4987-8D2A-EA471EBD6812}"/>
              </a:ext>
            </a:extLst>
          </p:cNvPr>
          <p:cNvSpPr>
            <a:spLocks noGrp="1"/>
          </p:cNvSpPr>
          <p:nvPr>
            <p:ph type="sldNum" sz="quarter" idx="12"/>
          </p:nvPr>
        </p:nvSpPr>
        <p:spPr>
          <a:xfrm>
            <a:off x="7663537" y="6517252"/>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D7FEE9-580A-4EA0-A7DE-8D177AC2609D}" type="slidenum">
              <a:rPr kumimoji="1" lang="ja-JP" altLang="en-US" sz="1400" b="1" i="0" u="none" strike="noStrike" kern="1200" cap="none" spc="0" normalizeH="0" baseline="0" noProof="0" smtClean="0">
                <a:ln>
                  <a:noFill/>
                </a:ln>
                <a:solidFill>
                  <a:prstClr val="black"/>
                </a:solidFill>
                <a:effectLst/>
                <a:uLnTx/>
                <a:uFillTx/>
                <a:latin typeface="メイリオ" panose="020B0604030504040204" pitchFamily="50" charset="-128"/>
                <a:ea typeface="メイリオ" panose="020B060403050404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158</a:t>
            </a:fld>
            <a:endPar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8" name="右矢印 27"/>
          <p:cNvSpPr/>
          <p:nvPr/>
        </p:nvSpPr>
        <p:spPr>
          <a:xfrm>
            <a:off x="4588005" y="5553080"/>
            <a:ext cx="418893" cy="652462"/>
          </a:xfrm>
          <a:prstGeom prst="rightArrow">
            <a:avLst/>
          </a:prstGeom>
          <a:noFill/>
          <a:ln>
            <a:solidFill>
              <a:schemeClr val="tx1"/>
            </a:solidFill>
          </a:ln>
        </p:spPr>
        <p:style>
          <a:lnRef idx="2">
            <a:schemeClr val="accent4"/>
          </a:lnRef>
          <a:fillRef idx="1">
            <a:schemeClr val="lt1"/>
          </a:fillRef>
          <a:effectRef idx="0">
            <a:schemeClr val="accent4"/>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128105373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78841"/>
            <a:ext cx="6328833" cy="504825"/>
          </a:xfrm>
        </p:spPr>
        <p:txBody>
          <a:bodyPr>
            <a:normAutofit/>
          </a:bodyPr>
          <a:lstStyle/>
          <a:p>
            <a:pPr algn="l" eaLnBrk="1" hangingPunct="1">
              <a:defRPr/>
            </a:pPr>
            <a:r>
              <a:rPr lang="ja-JP" altLang="en-US" sz="2000" dirty="0">
                <a:ea typeface="HG創英角ｺﾞｼｯｸUB" pitchFamily="49" charset="-128"/>
              </a:rPr>
              <a:t>令和４年度診療報酬改定の基本方針</a:t>
            </a:r>
            <a:endParaRPr lang="ja-JP" altLang="en-US" sz="2000" dirty="0">
              <a:latin typeface="+mj-ea"/>
            </a:endParaRPr>
          </a:p>
        </p:txBody>
      </p:sp>
      <p:sp>
        <p:nvSpPr>
          <p:cNvPr id="178179" name="Rectangle 4"/>
          <p:cNvSpPr>
            <a:spLocks noChangeArrowheads="1"/>
          </p:cNvSpPr>
          <p:nvPr/>
        </p:nvSpPr>
        <p:spPr bwMode="auto">
          <a:xfrm>
            <a:off x="340537" y="465048"/>
            <a:ext cx="4108407" cy="354008"/>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２．改定の基本的視点と具体的方向性⑦</a:t>
            </a:r>
            <a:endParaRPr kumimoji="1" lang="en-US" altLang="ja-JP"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865321"/>
            <a:ext cx="9360827" cy="4401205"/>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1"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（４）効率的・適正化を通じた制度の安定性・持続可能性の向上</a:t>
            </a:r>
            <a:endParaRPr kumimoji="0" lang="en-US" altLang="ja-JP" sz="1400" b="1"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基本的視点</a:t>
            </a: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高齢化や技術進歩、高額な医薬品の開発等により医療費が増大していくことが見込まれる中、国民皆保険を維</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持するため、医療資源を効率的・重点的に配分するという観点も含め、制度の安定性・持続可能性を高める不断</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の取組が必要である。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医療関係者が共同して、医療サービスの維持・向上を図るとともに、効率化・適正化を図ることが求められて</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いる。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具体的方向性の例</a:t>
            </a: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後発医薬品やバイオ後続品の使用促進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後発品の使用促進について、安定供給の確保の状況等を踏まえつつ、「後発医薬品の数量シェアを、</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2023</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度末までに全ての都道府県で</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80</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％以上とする」という新目標を実現するため、更に取組を推進。また、バイオ</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後続品の使用促進の方策等について検討。</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費用対効果評価制度の活用</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革新性が高く市場規模が大きい、又は著しく単価が高い医薬品・医療機器について、費用対効果評価制度を</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活用し、適正な価格設定を行う。</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市場実勢価格を踏まえた適正な評価等</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医薬品、医療機器、検査等について、市場実勢価格を踏まえた適正な評価を行うとともに、効率的かつ有</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効・安全な利用体制を確保。その際、長期収載品等の医薬品について評価の適正化を行う観点から薬価算定基</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準の見直しを透明性・予見性の確保にも留意しつつ図る。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エビデンスや相対的な臨床的有用性を踏まえた医療技術等の適正な評価を行う。　</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8183" name="Rectangle 2"/>
          <p:cNvSpPr>
            <a:spLocks noChangeArrowheads="1"/>
          </p:cNvSpPr>
          <p:nvPr/>
        </p:nvSpPr>
        <p:spPr bwMode="auto">
          <a:xfrm>
            <a:off x="4376558" y="72821"/>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［令和３年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263606648"/>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地域包括ケア病棟入院料に係る見直し③</a:t>
            </a:r>
            <a:endParaRPr kumimoji="1" lang="ja-JP" altLang="en-US" dirty="0">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ja-JP" altLang="en-US" sz="1200" b="0"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５．入院医療　（２）回復期入院医療</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5" name="正方形/長方形 24"/>
          <p:cNvSpPr/>
          <p:nvPr/>
        </p:nvSpPr>
        <p:spPr>
          <a:xfrm>
            <a:off x="187200" y="1018800"/>
            <a:ext cx="9529762" cy="3276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医療法上の病床種別に係る評価を見直す。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地域包括ケア病棟入院料・入院医療管理料を算定する病棟又は病室に係る病床</a:t>
            </a:r>
            <a:r>
              <a:rPr kumimoji="1" lang="ja-JP" altLang="en-US" sz="16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療養病床</a:t>
            </a:r>
            <a:r>
              <a:rPr kumimoji="1" lang="ja-JP" altLang="en-US" sz="16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である場合には、</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所定点数の</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分の</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95</a:t>
            </a:r>
            <a:r>
              <a:rPr kumimoji="1" lang="ja-JP" altLang="en-US" sz="16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に相当する点数を算定することとする</a:t>
            </a:r>
            <a:r>
              <a:rPr kumimoji="1" lang="ja-JP" altLang="en-US" sz="16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6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ただし、当該病棟又は病室について</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以下のうちいずれかを満たす場合、所定点数（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分の</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6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を算定する。</a:t>
            </a:r>
            <a:endParaRPr kumimoji="1" lang="en-US" altLang="ja-JP" sz="1600" b="0"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
                <a:prstClr val="black"/>
              </a:buClr>
              <a:buSzTx/>
              <a:buFont typeface="Wingdings" panose="05000000000000000000" pitchFamily="2" charset="2"/>
              <a:buChar char="l"/>
              <a:tabLst/>
              <a:defRPr/>
            </a:pP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
                <a:prstClr val="black"/>
              </a:buClr>
              <a:buSzTx/>
              <a:buFont typeface="Wingdings" panose="05000000000000000000" pitchFamily="2" charset="2"/>
              <a:buChar char="l"/>
              <a:tabLst/>
              <a:defRPr/>
            </a:pP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
                <a:prstClr val="black"/>
              </a:buClr>
              <a:buSzTx/>
              <a:buFont typeface="Wingdings" panose="05000000000000000000" pitchFamily="2" charset="2"/>
              <a:buChar char="l"/>
              <a:tabLst/>
              <a:defRPr/>
            </a:pP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
                <a:prstClr val="black"/>
              </a:buClr>
              <a:buSzTx/>
              <a:buFont typeface="Wingdings" panose="05000000000000000000" pitchFamily="2" charset="2"/>
              <a:buChar char="l"/>
              <a:tabLst/>
              <a:defRPr/>
            </a:pP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
                <a:prstClr val="black"/>
              </a:buClr>
              <a:buSzTx/>
              <a:buFont typeface="Wingdings" panose="05000000000000000000" pitchFamily="2" charset="2"/>
              <a:buChar char="l"/>
              <a:tabLst/>
              <a:defRPr/>
            </a:pP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
                <a:prstClr val="black"/>
              </a:buClr>
              <a:buSzTx/>
              <a:buFont typeface="Wingdings" panose="05000000000000000000" pitchFamily="2" charset="2"/>
              <a:buChar char="l"/>
              <a:tabLst/>
              <a:defRPr/>
            </a:pP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
                <a:prstClr val="black"/>
              </a:buClr>
              <a:buSzTx/>
              <a:buFont typeface="Wingdings" panose="05000000000000000000" pitchFamily="2" charset="2"/>
              <a:buChar char="l"/>
              <a:tabLst/>
              <a:defRPr/>
            </a:pP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457200" marR="0" lvl="1" indent="0" algn="l" defTabSz="914400" rtl="0" eaLnBrk="1" fontAlgn="auto" latinLnBrk="0" hangingPunct="1">
              <a:lnSpc>
                <a:spcPct val="100000"/>
              </a:lnSpc>
              <a:spcBef>
                <a:spcPts val="0"/>
              </a:spcBef>
              <a:spcAft>
                <a:spcPts val="0"/>
              </a:spcAft>
              <a:buClr>
                <a:prstClr val="black"/>
              </a:buClr>
              <a:buSzTx/>
              <a:buFontTx/>
              <a:buNone/>
              <a:tabLst/>
              <a:defRPr/>
            </a:pP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26" name="正方形/長方形 25"/>
          <p:cNvSpPr/>
          <p:nvPr/>
        </p:nvSpPr>
        <p:spPr>
          <a:xfrm>
            <a:off x="298800" y="828000"/>
            <a:ext cx="4873710"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医療法上の病床種別に係る評価の見直し</a:t>
            </a:r>
          </a:p>
        </p:txBody>
      </p:sp>
      <p:sp>
        <p:nvSpPr>
          <p:cNvPr id="9" name="正方形/長方形 8"/>
          <p:cNvSpPr/>
          <p:nvPr/>
        </p:nvSpPr>
        <p:spPr>
          <a:xfrm>
            <a:off x="561975" y="2928363"/>
            <a:ext cx="9048035" cy="1138773"/>
          </a:xfrm>
          <a:prstGeom prst="rect">
            <a:avLst/>
          </a:prstGeom>
          <a:ln>
            <a:solidFill>
              <a:schemeClr val="tx1"/>
            </a:solidFill>
            <a:prstDash val="dash"/>
          </a:ln>
        </p:spPr>
        <p:txBody>
          <a:bodyPr wrap="square" anchor="ctr">
            <a:spAutoFit/>
          </a:bodyPr>
          <a:lstStyle/>
          <a:p>
            <a:pPr marL="342900" marR="0" lvl="0" indent="-342900" algn="l" defTabSz="914400" rtl="0" eaLnBrk="1" fontAlgn="auto" latinLnBrk="0" hangingPunct="1">
              <a:lnSpc>
                <a:spcPct val="100000"/>
              </a:lnSpc>
              <a:spcBef>
                <a:spcPts val="600"/>
              </a:spcBef>
              <a:spcAft>
                <a:spcPts val="600"/>
              </a:spcAft>
              <a:buClrTx/>
              <a:buSzTx/>
              <a:buFont typeface="+mj-ea"/>
              <a:buAutoNum type="circleNumDbPlain"/>
              <a:tabLst/>
              <a:defRPr/>
            </a:pPr>
            <a:r>
              <a:rPr kumimoji="1" lang="ja-JP"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自宅等からの入院患者の受入れが</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６</a:t>
            </a:r>
            <a:r>
              <a:rPr kumimoji="1" lang="ja-JP"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割以上</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42900" marR="0" lvl="0" indent="-342900" algn="l" defTabSz="914400" rtl="0" eaLnBrk="1" fontAlgn="auto" latinLnBrk="0" hangingPunct="1">
              <a:lnSpc>
                <a:spcPct val="100000"/>
              </a:lnSpc>
              <a:spcBef>
                <a:spcPts val="600"/>
              </a:spcBef>
              <a:spcAft>
                <a:spcPts val="600"/>
              </a:spcAft>
              <a:buClrTx/>
              <a:buSzTx/>
              <a:buFont typeface="+mj-ea"/>
              <a:buAutoNum type="circleNumDbPlain"/>
              <a:tabLst/>
              <a:defRPr/>
            </a:pPr>
            <a:r>
              <a:rPr kumimoji="1" lang="ja-JP"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自宅等からの緊急の入院患者の受入実績が前</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a:t>
            </a:r>
            <a:r>
              <a:rPr kumimoji="1" lang="ja-JP"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月で</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人以上である場合</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42900" marR="0" lvl="0" indent="-342900" algn="l" defTabSz="914400" rtl="0" eaLnBrk="1" fontAlgn="auto" latinLnBrk="0" hangingPunct="1">
              <a:lnSpc>
                <a:spcPct val="100000"/>
              </a:lnSpc>
              <a:spcBef>
                <a:spcPts val="600"/>
              </a:spcBef>
              <a:spcAft>
                <a:spcPts val="600"/>
              </a:spcAft>
              <a:buClrTx/>
              <a:buSzTx/>
              <a:buFont typeface="+mj-ea"/>
              <a:buAutoNum type="circleNumDbPlain"/>
              <a:tabLst/>
              <a:defRPr/>
            </a:pPr>
            <a:r>
              <a:rPr kumimoji="1" lang="ja-JP"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救急医療を行うにつき必要な体制が届出を行う保険医療機関において整備されている場合</a:t>
            </a:r>
            <a:endPar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スライド番号プレースホルダー 2">
            <a:extLst>
              <a:ext uri="{FF2B5EF4-FFF2-40B4-BE49-F238E27FC236}">
                <a16:creationId xmlns:a16="http://schemas.microsoft.com/office/drawing/2014/main" id="{4DEB2AEA-A0FB-4404-AD55-A6614BFBCC63}"/>
              </a:ext>
            </a:extLst>
          </p:cNvPr>
          <p:cNvSpPr txBox="1">
            <a:spLocks/>
          </p:cNvSpPr>
          <p:nvPr/>
        </p:nvSpPr>
        <p:spPr>
          <a:xfrm>
            <a:off x="7545288" y="6453336"/>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966424800"/>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角丸四角形 68"/>
          <p:cNvSpPr/>
          <p:nvPr/>
        </p:nvSpPr>
        <p:spPr>
          <a:xfrm>
            <a:off x="129021" y="869543"/>
            <a:ext cx="5523769" cy="5737099"/>
          </a:xfrm>
          <a:prstGeom prst="roundRect">
            <a:avLst/>
          </a:prstGeom>
          <a:solidFill>
            <a:srgbClr val="FDEA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67" name="角丸四角形 66"/>
          <p:cNvSpPr/>
          <p:nvPr/>
        </p:nvSpPr>
        <p:spPr>
          <a:xfrm>
            <a:off x="5826814" y="1909855"/>
            <a:ext cx="4039347" cy="4887373"/>
          </a:xfrm>
          <a:prstGeom prst="roundRect">
            <a:avLst/>
          </a:prstGeom>
          <a:solidFill>
            <a:srgbClr val="E1E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 name="タイトル 1"/>
          <p:cNvSpPr>
            <a:spLocks noGrp="1"/>
          </p:cNvSpPr>
          <p:nvPr>
            <p:ph type="title"/>
          </p:nvPr>
        </p:nvSpPr>
        <p:spPr/>
        <p:txBody>
          <a:bodyPr>
            <a:noAutofit/>
          </a:bodyPr>
          <a:lstStyle/>
          <a:p>
            <a:r>
              <a:rPr kumimoji="1" lang="ja-JP" altLang="en-US" dirty="0">
                <a:latin typeface="+mn-ea"/>
                <a:ea typeface="+mn-ea"/>
              </a:rPr>
              <a:t>回復期リハビリテーション病棟入院料の施設基準（イメージ）</a:t>
            </a: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ja-JP" altLang="en-US" sz="1200" b="0"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５．入院医療　（２）回復期入院医療</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2" name="テキスト ボックス 11"/>
          <p:cNvSpPr txBox="1"/>
          <p:nvPr/>
        </p:nvSpPr>
        <p:spPr>
          <a:xfrm>
            <a:off x="1078532" y="6320221"/>
            <a:ext cx="80021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a:ea typeface="メイリオ"/>
                <a:cs typeface="+mn-cs"/>
              </a:rPr>
              <a:t>入院料１</a:t>
            </a:r>
          </a:p>
        </p:txBody>
      </p:sp>
      <p:sp>
        <p:nvSpPr>
          <p:cNvPr id="13" name="テキスト ボックス 12"/>
          <p:cNvSpPr txBox="1"/>
          <p:nvPr/>
        </p:nvSpPr>
        <p:spPr>
          <a:xfrm>
            <a:off x="2008940" y="6302659"/>
            <a:ext cx="80021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a:ea typeface="メイリオ"/>
                <a:cs typeface="+mn-cs"/>
              </a:rPr>
              <a:t>入院料２</a:t>
            </a:r>
          </a:p>
        </p:txBody>
      </p:sp>
      <p:sp>
        <p:nvSpPr>
          <p:cNvPr id="14" name="正方形/長方形 13">
            <a:extLst>
              <a:ext uri="{FF2B5EF4-FFF2-40B4-BE49-F238E27FC236}">
                <a16:creationId xmlns:a16="http://schemas.microsoft.com/office/drawing/2014/main" id="{ED719932-1082-4CEF-88E6-8BE4C4E7C18B}"/>
              </a:ext>
            </a:extLst>
          </p:cNvPr>
          <p:cNvSpPr/>
          <p:nvPr/>
        </p:nvSpPr>
        <p:spPr>
          <a:xfrm>
            <a:off x="2061350" y="4436566"/>
            <a:ext cx="756000" cy="1869301"/>
          </a:xfrm>
          <a:prstGeom prst="rect">
            <a:avLst/>
          </a:prstGeom>
          <a:solidFill>
            <a:srgbClr val="00B050">
              <a:alpha val="65000"/>
            </a:srgbClr>
          </a:solidFill>
          <a:ln w="19050" cap="flat" cmpd="sng" algn="ctr">
            <a:solidFill>
              <a:srgbClr val="00B05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16" name="正方形/長方形 15">
            <a:extLst>
              <a:ext uri="{FF2B5EF4-FFF2-40B4-BE49-F238E27FC236}">
                <a16:creationId xmlns:a16="http://schemas.microsoft.com/office/drawing/2014/main" id="{ED719932-1082-4CEF-88E6-8BE4C4E7C18B}"/>
              </a:ext>
            </a:extLst>
          </p:cNvPr>
          <p:cNvSpPr/>
          <p:nvPr/>
        </p:nvSpPr>
        <p:spPr>
          <a:xfrm>
            <a:off x="1100967" y="4427533"/>
            <a:ext cx="763285" cy="1882015"/>
          </a:xfrm>
          <a:prstGeom prst="rect">
            <a:avLst/>
          </a:prstGeom>
          <a:solidFill>
            <a:srgbClr val="00B050">
              <a:alpha val="65000"/>
            </a:srgbClr>
          </a:solidFill>
          <a:ln w="19050" cap="flat" cmpd="sng" algn="ctr">
            <a:solidFill>
              <a:srgbClr val="00B05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18" name="正方形/長方形 17"/>
          <p:cNvSpPr/>
          <p:nvPr/>
        </p:nvSpPr>
        <p:spPr>
          <a:xfrm>
            <a:off x="1091781" y="2342228"/>
            <a:ext cx="763285" cy="603377"/>
          </a:xfrm>
          <a:prstGeom prst="rect">
            <a:avLst/>
          </a:prstGeom>
          <a:solidFill>
            <a:srgbClr val="C5E0B4"/>
          </a:solidFill>
          <a:ln w="22225" cap="flat" cmpd="sng" algn="ctr">
            <a:solidFill>
              <a:srgbClr val="00B050"/>
            </a:solidFill>
            <a:prstDash val="sysDash"/>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メイリオ"/>
              <a:ea typeface="メイリオ"/>
              <a:cs typeface="+mn-cs"/>
            </a:endParaRPr>
          </a:p>
        </p:txBody>
      </p:sp>
      <p:sp>
        <p:nvSpPr>
          <p:cNvPr id="19" name="正方形/長方形 18"/>
          <p:cNvSpPr/>
          <p:nvPr/>
        </p:nvSpPr>
        <p:spPr>
          <a:xfrm>
            <a:off x="1050319" y="2442430"/>
            <a:ext cx="80021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実績指数</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４０</a:t>
            </a:r>
          </a:p>
        </p:txBody>
      </p:sp>
      <p:sp>
        <p:nvSpPr>
          <p:cNvPr id="20" name="正方形/長方形 19"/>
          <p:cNvSpPr/>
          <p:nvPr/>
        </p:nvSpPr>
        <p:spPr>
          <a:xfrm>
            <a:off x="2061350" y="2956618"/>
            <a:ext cx="756000" cy="533026"/>
          </a:xfrm>
          <a:prstGeom prst="rect">
            <a:avLst/>
          </a:prstGeom>
          <a:solidFill>
            <a:schemeClr val="accent5">
              <a:lumMod val="60000"/>
              <a:lumOff val="40000"/>
            </a:schemeClr>
          </a:solidFill>
          <a:ln w="19050" cap="flat" cmpd="sng" algn="ctr">
            <a:solidFill>
              <a:srgbClr val="00B05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メイリオ"/>
                <a:ea typeface="メイリオ"/>
                <a:cs typeface="+mn-cs"/>
              </a:rPr>
              <a:t>入院料１・２の実績</a:t>
            </a:r>
            <a:endParaRPr kumimoji="0" lang="ja-JP" altLang="en-US" sz="110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21" name="正方形/長方形 20"/>
          <p:cNvSpPr/>
          <p:nvPr/>
        </p:nvSpPr>
        <p:spPr>
          <a:xfrm>
            <a:off x="1093604" y="2965432"/>
            <a:ext cx="765940" cy="524212"/>
          </a:xfrm>
          <a:prstGeom prst="rect">
            <a:avLst/>
          </a:prstGeom>
          <a:solidFill>
            <a:schemeClr val="accent5">
              <a:lumMod val="60000"/>
              <a:lumOff val="40000"/>
            </a:schemeClr>
          </a:solidFill>
          <a:ln w="19050" cap="flat" cmpd="sng" algn="ctr">
            <a:solidFill>
              <a:srgbClr val="00B05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メイリオ"/>
                <a:ea typeface="メイリオ"/>
                <a:cs typeface="+mn-cs"/>
              </a:rPr>
              <a:t>入院料１・２の実績</a:t>
            </a:r>
            <a:endParaRPr kumimoji="0" lang="en-US" altLang="ja-JP" sz="110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23" name="右中かっこ 22"/>
          <p:cNvSpPr/>
          <p:nvPr/>
        </p:nvSpPr>
        <p:spPr>
          <a:xfrm rot="16200000">
            <a:off x="1716749" y="1112666"/>
            <a:ext cx="272456" cy="1910866"/>
          </a:xfrm>
          <a:prstGeom prst="rightBrace">
            <a:avLst/>
          </a:prstGeom>
          <a:noFill/>
          <a:ln w="6350" cap="flat" cmpd="sng" algn="ctr">
            <a:solidFill>
              <a:srgbClr val="70AD47">
                <a:lumMod val="7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メイリオ"/>
              <a:ea typeface="メイリオ"/>
              <a:cs typeface="+mn-cs"/>
            </a:endParaRPr>
          </a:p>
        </p:txBody>
      </p:sp>
      <p:sp>
        <p:nvSpPr>
          <p:cNvPr id="24" name="正方形/長方形 23"/>
          <p:cNvSpPr/>
          <p:nvPr/>
        </p:nvSpPr>
        <p:spPr>
          <a:xfrm>
            <a:off x="999971" y="1050911"/>
            <a:ext cx="1714654" cy="880973"/>
          </a:xfrm>
          <a:prstGeom prst="rect">
            <a:avLst/>
          </a:prstGeom>
          <a:solidFill>
            <a:schemeClr val="accent5">
              <a:lumMod val="60000"/>
              <a:lumOff val="40000"/>
            </a:schemeClr>
          </a:solidFill>
          <a:ln w="19050" cap="flat" cmpd="sng" algn="ctr">
            <a:solidFill>
              <a:srgbClr val="00B050"/>
            </a:solid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000" b="0" i="0" u="none" strike="noStrike" kern="0" cap="none" spc="0" normalizeH="0" baseline="0" noProof="0" dirty="0">
                <a:ln>
                  <a:noFill/>
                </a:ln>
                <a:solidFill>
                  <a:prstClr val="black"/>
                </a:solidFill>
                <a:effectLst/>
                <a:uLnTx/>
                <a:uFillTx/>
                <a:latin typeface="メイリオ"/>
                <a:ea typeface="メイリオ"/>
                <a:cs typeface="+mn-cs"/>
              </a:rPr>
              <a:t>入院料１・２の実績</a:t>
            </a:r>
            <a:r>
              <a:rPr kumimoji="0" lang="en-US" altLang="ja-JP" sz="1000" b="0" i="0" u="none" strike="noStrike" kern="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メイリオ"/>
                <a:ea typeface="メイリオ"/>
                <a:cs typeface="+mn-cs"/>
              </a:rPr>
              <a:t>・　重症割合</a:t>
            </a:r>
            <a:r>
              <a:rPr kumimoji="0" lang="ja-JP" altLang="en-US" sz="1000" b="1" i="0" u="sng" strike="noStrike" kern="0" cap="none" spc="0" normalizeH="0" baseline="0" noProof="0" dirty="0">
                <a:ln>
                  <a:noFill/>
                </a:ln>
                <a:solidFill>
                  <a:srgbClr val="0070C0"/>
                </a:solidFill>
                <a:effectLst/>
                <a:uLnTx/>
                <a:uFillTx/>
                <a:latin typeface="メイリオ"/>
                <a:ea typeface="メイリオ"/>
                <a:cs typeface="+mn-cs"/>
              </a:rPr>
              <a:t>４割</a:t>
            </a:r>
            <a:r>
              <a:rPr kumimoji="0" lang="ja-JP" altLang="en-US" sz="1000" b="0" i="0" u="none" strike="noStrike" kern="0" cap="none" spc="0" normalizeH="0" baseline="0" noProof="0" dirty="0">
                <a:ln>
                  <a:noFill/>
                </a:ln>
                <a:solidFill>
                  <a:prstClr val="black"/>
                </a:solidFill>
                <a:effectLst/>
                <a:uLnTx/>
                <a:uFillTx/>
                <a:latin typeface="メイリオ"/>
                <a:ea typeface="メイリオ"/>
                <a:cs typeface="+mn-cs"/>
              </a:rPr>
              <a:t>以上　</a:t>
            </a:r>
            <a:endParaRPr kumimoji="0" lang="en-US" altLang="ja-JP" sz="1000" b="0" i="0" u="none" strike="noStrike" kern="0" cap="none" spc="0" normalizeH="0" baseline="0" noProof="0" dirty="0">
              <a:ln>
                <a:noFill/>
              </a:ln>
              <a:solidFill>
                <a:prstClr val="black"/>
              </a:solidFill>
              <a:effectLst/>
              <a:uLnTx/>
              <a:uFillTx/>
              <a:latin typeface="メイリオ"/>
              <a:ea typeface="メイリオ"/>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メイリオ"/>
                <a:ea typeface="メイリオ"/>
                <a:cs typeface="+mn-cs"/>
              </a:rPr>
              <a:t>・　重症者の４点以上回復が３割以上</a:t>
            </a:r>
            <a:endParaRPr kumimoji="0" lang="en-US" altLang="ja-JP" sz="10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メイリオ"/>
                <a:ea typeface="メイリオ"/>
                <a:cs typeface="+mn-cs"/>
              </a:rPr>
              <a:t>・　自宅等退院　７割以上</a:t>
            </a:r>
            <a:endParaRPr kumimoji="0" lang="en-US" altLang="ja-JP" sz="100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25" name="テキスト ボックス 24"/>
          <p:cNvSpPr txBox="1"/>
          <p:nvPr/>
        </p:nvSpPr>
        <p:spPr>
          <a:xfrm>
            <a:off x="1098815" y="2134265"/>
            <a:ext cx="77777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2,129</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点</a:t>
            </a:r>
          </a:p>
        </p:txBody>
      </p:sp>
      <p:sp>
        <p:nvSpPr>
          <p:cNvPr id="26" name="テキスト ボックス 25"/>
          <p:cNvSpPr txBox="1"/>
          <p:nvPr/>
        </p:nvSpPr>
        <p:spPr>
          <a:xfrm>
            <a:off x="2061350" y="2705087"/>
            <a:ext cx="77777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2,066</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点</a:t>
            </a:r>
          </a:p>
        </p:txBody>
      </p:sp>
      <p:sp>
        <p:nvSpPr>
          <p:cNvPr id="43" name="テキスト ボックス 42"/>
          <p:cNvSpPr txBox="1"/>
          <p:nvPr/>
        </p:nvSpPr>
        <p:spPr>
          <a:xfrm>
            <a:off x="3330860" y="6313057"/>
            <a:ext cx="80021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a:ea typeface="メイリオ"/>
                <a:cs typeface="+mn-cs"/>
              </a:rPr>
              <a:t>入院料３</a:t>
            </a:r>
          </a:p>
        </p:txBody>
      </p:sp>
      <p:sp>
        <p:nvSpPr>
          <p:cNvPr id="44" name="テキスト ボックス 43"/>
          <p:cNvSpPr txBox="1"/>
          <p:nvPr/>
        </p:nvSpPr>
        <p:spPr>
          <a:xfrm>
            <a:off x="4359243" y="6326770"/>
            <a:ext cx="80021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a:ea typeface="メイリオ"/>
                <a:cs typeface="+mn-cs"/>
              </a:rPr>
              <a:t>入院料４</a:t>
            </a:r>
          </a:p>
        </p:txBody>
      </p:sp>
      <p:sp>
        <p:nvSpPr>
          <p:cNvPr id="45" name="正方形/長方形 44">
            <a:extLst>
              <a:ext uri="{FF2B5EF4-FFF2-40B4-BE49-F238E27FC236}">
                <a16:creationId xmlns:a16="http://schemas.microsoft.com/office/drawing/2014/main" id="{ED719932-1082-4CEF-88E6-8BE4C4E7C18B}"/>
              </a:ext>
            </a:extLst>
          </p:cNvPr>
          <p:cNvSpPr/>
          <p:nvPr/>
        </p:nvSpPr>
        <p:spPr>
          <a:xfrm>
            <a:off x="3358556" y="4428857"/>
            <a:ext cx="756000" cy="1845856"/>
          </a:xfrm>
          <a:prstGeom prst="rect">
            <a:avLst/>
          </a:prstGeom>
          <a:solidFill>
            <a:srgbClr val="00B050">
              <a:alpha val="65000"/>
            </a:srgbClr>
          </a:solidFill>
          <a:ln w="19050" cap="flat" cmpd="sng" algn="ctr">
            <a:solidFill>
              <a:srgbClr val="00B05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altLang="ja-JP" sz="135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46" name="正方形/長方形 45"/>
          <p:cNvSpPr/>
          <p:nvPr/>
        </p:nvSpPr>
        <p:spPr>
          <a:xfrm>
            <a:off x="3359233" y="3191279"/>
            <a:ext cx="756000" cy="497855"/>
          </a:xfrm>
          <a:prstGeom prst="rect">
            <a:avLst/>
          </a:prstGeom>
          <a:solidFill>
            <a:srgbClr val="C5E0B4"/>
          </a:solidFill>
          <a:ln w="22225" cap="flat" cmpd="sng" algn="ctr">
            <a:solidFill>
              <a:srgbClr val="00B050"/>
            </a:solidFill>
            <a:prstDash val="sysDash"/>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メイリオ"/>
              <a:ea typeface="メイリオ"/>
              <a:cs typeface="+mn-cs"/>
            </a:endParaRPr>
          </a:p>
        </p:txBody>
      </p:sp>
      <p:sp>
        <p:nvSpPr>
          <p:cNvPr id="48" name="正方形/長方形 47"/>
          <p:cNvSpPr/>
          <p:nvPr/>
        </p:nvSpPr>
        <p:spPr>
          <a:xfrm>
            <a:off x="3342533" y="3242177"/>
            <a:ext cx="800219" cy="461665"/>
          </a:xfrm>
          <a:prstGeom prst="rect">
            <a:avLst/>
          </a:prstGeom>
          <a:noFill/>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実績指数</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３５</a:t>
            </a:r>
          </a:p>
        </p:txBody>
      </p:sp>
      <p:sp>
        <p:nvSpPr>
          <p:cNvPr id="49" name="正方形/長方形 48">
            <a:extLst>
              <a:ext uri="{FF2B5EF4-FFF2-40B4-BE49-F238E27FC236}">
                <a16:creationId xmlns:a16="http://schemas.microsoft.com/office/drawing/2014/main" id="{ED719932-1082-4CEF-88E6-8BE4C4E7C18B}"/>
              </a:ext>
            </a:extLst>
          </p:cNvPr>
          <p:cNvSpPr/>
          <p:nvPr/>
        </p:nvSpPr>
        <p:spPr>
          <a:xfrm>
            <a:off x="4427011" y="4427533"/>
            <a:ext cx="756000" cy="1843990"/>
          </a:xfrm>
          <a:prstGeom prst="rect">
            <a:avLst/>
          </a:prstGeom>
          <a:solidFill>
            <a:srgbClr val="00B050">
              <a:alpha val="64000"/>
            </a:srgbClr>
          </a:solidFill>
          <a:ln w="19050" cap="flat" cmpd="sng" algn="ctr">
            <a:solidFill>
              <a:srgbClr val="00B05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altLang="ja-JP" sz="135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51" name="正方形/長方形 50"/>
          <p:cNvSpPr/>
          <p:nvPr/>
        </p:nvSpPr>
        <p:spPr>
          <a:xfrm>
            <a:off x="4429012" y="3679064"/>
            <a:ext cx="751997" cy="748469"/>
          </a:xfrm>
          <a:prstGeom prst="rect">
            <a:avLst/>
          </a:prstGeom>
          <a:solidFill>
            <a:schemeClr val="accent5">
              <a:lumMod val="20000"/>
              <a:lumOff val="80000"/>
            </a:schemeClr>
          </a:solidFill>
          <a:ln w="19050" cap="flat" cmpd="sng" algn="ctr">
            <a:solidFill>
              <a:srgbClr val="00B05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入院料</a:t>
            </a:r>
            <a:endParaRPr kumimoji="0" lang="en-US" altLang="ja-JP" sz="12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３・４の実績</a:t>
            </a:r>
          </a:p>
        </p:txBody>
      </p:sp>
      <p:sp>
        <p:nvSpPr>
          <p:cNvPr id="52" name="正方形/長方形 51"/>
          <p:cNvSpPr/>
          <p:nvPr/>
        </p:nvSpPr>
        <p:spPr>
          <a:xfrm>
            <a:off x="3357294" y="3700079"/>
            <a:ext cx="756000" cy="733561"/>
          </a:xfrm>
          <a:prstGeom prst="rect">
            <a:avLst/>
          </a:prstGeom>
          <a:solidFill>
            <a:schemeClr val="accent5">
              <a:lumMod val="20000"/>
              <a:lumOff val="80000"/>
            </a:schemeClr>
          </a:solidFill>
          <a:ln w="19050" cap="flat" cmpd="sng" algn="ctr">
            <a:solidFill>
              <a:srgbClr val="00B05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入院料</a:t>
            </a:r>
            <a:endParaRPr kumimoji="0" lang="en-US" altLang="ja-JP" sz="12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３・４の実績</a:t>
            </a:r>
          </a:p>
        </p:txBody>
      </p:sp>
      <p:sp>
        <p:nvSpPr>
          <p:cNvPr id="55" name="右中かっこ 54"/>
          <p:cNvSpPr/>
          <p:nvPr/>
        </p:nvSpPr>
        <p:spPr>
          <a:xfrm rot="16200000">
            <a:off x="4150065" y="1912380"/>
            <a:ext cx="272456" cy="1910866"/>
          </a:xfrm>
          <a:prstGeom prst="rightBrace">
            <a:avLst/>
          </a:prstGeom>
          <a:noFill/>
          <a:ln w="6350" cap="flat" cmpd="sng" algn="ctr">
            <a:solidFill>
              <a:srgbClr val="00B05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メイリオ"/>
              <a:ea typeface="メイリオ"/>
              <a:cs typeface="+mn-cs"/>
            </a:endParaRPr>
          </a:p>
        </p:txBody>
      </p:sp>
      <p:sp>
        <p:nvSpPr>
          <p:cNvPr id="56" name="テキスト ボックス 55"/>
          <p:cNvSpPr txBox="1"/>
          <p:nvPr/>
        </p:nvSpPr>
        <p:spPr>
          <a:xfrm>
            <a:off x="3348234" y="2949218"/>
            <a:ext cx="77777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1,899</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点</a:t>
            </a:r>
          </a:p>
        </p:txBody>
      </p:sp>
      <p:sp>
        <p:nvSpPr>
          <p:cNvPr id="57" name="テキスト ボックス 56"/>
          <p:cNvSpPr txBox="1"/>
          <p:nvPr/>
        </p:nvSpPr>
        <p:spPr>
          <a:xfrm>
            <a:off x="4390634" y="3413684"/>
            <a:ext cx="77777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1,841</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点</a:t>
            </a:r>
          </a:p>
        </p:txBody>
      </p:sp>
      <p:sp>
        <p:nvSpPr>
          <p:cNvPr id="62" name="テキスト ボックス 61"/>
          <p:cNvSpPr txBox="1"/>
          <p:nvPr/>
        </p:nvSpPr>
        <p:spPr>
          <a:xfrm>
            <a:off x="6381415" y="6302659"/>
            <a:ext cx="80021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a:ea typeface="メイリオ"/>
                <a:cs typeface="+mn-cs"/>
              </a:rPr>
              <a:t>入院料５</a:t>
            </a:r>
          </a:p>
        </p:txBody>
      </p:sp>
      <p:sp>
        <p:nvSpPr>
          <p:cNvPr id="63" name="正方形/長方形 62">
            <a:extLst>
              <a:ext uri="{FF2B5EF4-FFF2-40B4-BE49-F238E27FC236}">
                <a16:creationId xmlns:a16="http://schemas.microsoft.com/office/drawing/2014/main" id="{ED719932-1082-4CEF-88E6-8BE4C4E7C18B}"/>
              </a:ext>
            </a:extLst>
          </p:cNvPr>
          <p:cNvSpPr/>
          <p:nvPr/>
        </p:nvSpPr>
        <p:spPr>
          <a:xfrm>
            <a:off x="6381415" y="4447462"/>
            <a:ext cx="810857" cy="1865595"/>
          </a:xfrm>
          <a:prstGeom prst="rect">
            <a:avLst/>
          </a:prstGeom>
          <a:solidFill>
            <a:srgbClr val="FED2F2">
              <a:alpha val="67000"/>
            </a:srgbClr>
          </a:solidFill>
          <a:ln w="19050" cap="flat" cmpd="sng" algn="ctr">
            <a:solidFill>
              <a:srgbClr val="FCA2E4"/>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64" name="テキスト ボックス 63"/>
          <p:cNvSpPr txBox="1"/>
          <p:nvPr/>
        </p:nvSpPr>
        <p:spPr>
          <a:xfrm>
            <a:off x="6343743" y="4192798"/>
            <a:ext cx="77777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1,678</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点</a:t>
            </a:r>
          </a:p>
        </p:txBody>
      </p:sp>
      <p:sp>
        <p:nvSpPr>
          <p:cNvPr id="5" name="角丸四角形吹き出し 4"/>
          <p:cNvSpPr/>
          <p:nvPr/>
        </p:nvSpPr>
        <p:spPr>
          <a:xfrm>
            <a:off x="7532709" y="5917327"/>
            <a:ext cx="1862051" cy="547942"/>
          </a:xfrm>
          <a:prstGeom prst="wedgeRoundRectCallout">
            <a:avLst>
              <a:gd name="adj1" fmla="val -60119"/>
              <a:gd name="adj2" fmla="val -56785"/>
              <a:gd name="adj3" fmla="val 16667"/>
            </a:avLst>
          </a:prstGeom>
          <a:solidFill>
            <a:srgbClr val="DEF6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入院料５については、届出から</a:t>
            </a:r>
            <a:r>
              <a:rPr kumimoji="1" lang="ja-JP" altLang="en-US" sz="1200" b="1" i="0" u="sng" strike="noStrike" kern="1200" cap="none" spc="0" normalizeH="0" baseline="0" noProof="0" dirty="0">
                <a:ln>
                  <a:noFill/>
                </a:ln>
                <a:solidFill>
                  <a:srgbClr val="FF0000"/>
                </a:solidFill>
                <a:effectLst/>
                <a:uLnTx/>
                <a:uFillTx/>
                <a:latin typeface="メイリオ"/>
                <a:ea typeface="メイリオ"/>
                <a:cs typeface="+mn-cs"/>
              </a:rPr>
              <a:t>２年間に限り届出可</a:t>
            </a: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8" name="左矢印 7"/>
          <p:cNvSpPr/>
          <p:nvPr/>
        </p:nvSpPr>
        <p:spPr>
          <a:xfrm>
            <a:off x="7252579" y="4666857"/>
            <a:ext cx="1535161" cy="535743"/>
          </a:xfrm>
          <a:prstGeom prst="leftArrow">
            <a:avLst/>
          </a:prstGeom>
          <a:solidFill>
            <a:srgbClr val="DEF6FE"/>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66" name="Picture 2" descr="C:\Users\KTIOM\AppData\Local\Microsoft\Windows\Temporary Internet Files\Content.IE5\YO97QDGR\MC900239657[1].wmf"/>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8208828" y="4893159"/>
            <a:ext cx="1585974" cy="912738"/>
          </a:xfrm>
          <a:prstGeom prst="rect">
            <a:avLst/>
          </a:prstGeom>
          <a:noFill/>
          <a:extLst>
            <a:ext uri="{909E8E84-426E-40DD-AFC4-6F175D3DCCD1}">
              <a14:hiddenFill xmlns:a14="http://schemas.microsoft.com/office/drawing/2010/main">
                <a:solidFill>
                  <a:srgbClr val="FFFFFF"/>
                </a:solidFill>
              </a14:hiddenFill>
            </a:ext>
          </a:extLst>
        </p:spPr>
      </p:pic>
      <p:sp>
        <p:nvSpPr>
          <p:cNvPr id="65" name="正方形/長方形 64"/>
          <p:cNvSpPr/>
          <p:nvPr/>
        </p:nvSpPr>
        <p:spPr>
          <a:xfrm>
            <a:off x="7638449" y="4353541"/>
            <a:ext cx="909628" cy="347190"/>
          </a:xfrm>
          <a:prstGeom prst="rect">
            <a:avLst/>
          </a:prstGeom>
          <a:solidFill>
            <a:srgbClr val="DEF6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0000"/>
                </a:solidFill>
                <a:effectLst/>
                <a:uLnTx/>
                <a:uFillTx/>
                <a:latin typeface="メイリオ"/>
                <a:ea typeface="メイリオ"/>
                <a:cs typeface="+mn-cs"/>
              </a:rPr>
              <a:t>新規</a:t>
            </a: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届出</a:t>
            </a:r>
          </a:p>
        </p:txBody>
      </p:sp>
      <p:sp>
        <p:nvSpPr>
          <p:cNvPr id="71" name="テキスト ボックス 70"/>
          <p:cNvSpPr txBox="1"/>
          <p:nvPr/>
        </p:nvSpPr>
        <p:spPr>
          <a:xfrm>
            <a:off x="768194" y="4960850"/>
            <a:ext cx="4729657" cy="680523"/>
          </a:xfrm>
          <a:prstGeom prst="rect">
            <a:avLst/>
          </a:prstGeom>
          <a:solidFill>
            <a:srgbClr val="70AD47">
              <a:lumMod val="20000"/>
              <a:lumOff val="80000"/>
              <a:alpha val="80000"/>
            </a:srgbClr>
          </a:solidFill>
          <a:ln w="12700" cap="flat" cmpd="sng" algn="ctr">
            <a:solidFill>
              <a:srgbClr val="A5A5A5">
                <a:lumMod val="75000"/>
              </a:srgbClr>
            </a:solidFill>
            <a:prstDash val="solid"/>
            <a:miter lim="800000"/>
          </a:ln>
          <a:effectLst/>
        </p:spPr>
        <p:txBody>
          <a:bodyPr rtlCol="0" anchor="ctr"/>
          <a:lstStyle>
            <a:defPPr>
              <a:defRPr lang="ja-JP"/>
            </a:defPPr>
            <a:lvl1pPr algn="ctr" defTabSz="685800">
              <a:defRPr sz="1350">
                <a:solidFill>
                  <a:prstClr val="black"/>
                </a:solidFill>
              </a:defRPr>
            </a:lvl1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基本部分</a:t>
            </a:r>
            <a:r>
              <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rPr>
              <a:t>】</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　　・看護職員配置　１５対１　</a:t>
            </a:r>
            <a:endPar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・ＰＴ２名、ＯＴ１名</a:t>
            </a:r>
            <a:endPar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50" name="左矢印 49"/>
          <p:cNvSpPr/>
          <p:nvPr/>
        </p:nvSpPr>
        <p:spPr>
          <a:xfrm>
            <a:off x="5585840" y="4600369"/>
            <a:ext cx="621551" cy="535743"/>
          </a:xfrm>
          <a:prstGeom prst="leftArrow">
            <a:avLst/>
          </a:prstGeom>
          <a:solidFill>
            <a:srgbClr val="DEF6FE"/>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3" name="角丸四角形吹き出し 2"/>
          <p:cNvSpPr/>
          <p:nvPr/>
        </p:nvSpPr>
        <p:spPr>
          <a:xfrm>
            <a:off x="5482867" y="3609073"/>
            <a:ext cx="2036481" cy="350304"/>
          </a:xfrm>
          <a:prstGeom prst="wedgeRoundRectCallout">
            <a:avLst>
              <a:gd name="adj1" fmla="val -31556"/>
              <a:gd name="adj2" fmla="val 209354"/>
              <a:gd name="adj3" fmla="val 16667"/>
            </a:avLst>
          </a:prstGeom>
          <a:solidFill>
            <a:schemeClr val="bg1"/>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実績要件を満たし届出</a:t>
            </a:r>
          </a:p>
        </p:txBody>
      </p:sp>
      <p:sp>
        <p:nvSpPr>
          <p:cNvPr id="54" name="テキスト ボックス 53"/>
          <p:cNvSpPr txBox="1"/>
          <p:nvPr/>
        </p:nvSpPr>
        <p:spPr>
          <a:xfrm>
            <a:off x="3411814" y="1887228"/>
            <a:ext cx="1769195" cy="861774"/>
          </a:xfrm>
          <a:prstGeom prst="rect">
            <a:avLst/>
          </a:prstGeom>
          <a:solidFill>
            <a:schemeClr val="accent5">
              <a:lumMod val="20000"/>
              <a:lumOff val="80000"/>
            </a:schemeClr>
          </a:solidFill>
          <a:ln w="19050" cap="flat" cmpd="sng" algn="ctr">
            <a:solidFill>
              <a:srgbClr val="00B050"/>
            </a:solidFill>
            <a:prstDash val="solid"/>
            <a:miter lim="800000"/>
          </a:ln>
          <a:effectLst/>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000" b="0" i="0" u="none" strike="noStrike" kern="0" cap="none" spc="0" normalizeH="0" baseline="0" noProof="0" dirty="0">
                <a:ln>
                  <a:noFill/>
                </a:ln>
                <a:solidFill>
                  <a:prstClr val="black"/>
                </a:solidFill>
                <a:effectLst/>
                <a:uLnTx/>
                <a:uFillTx/>
                <a:latin typeface="メイリオ"/>
                <a:ea typeface="メイリオ"/>
                <a:cs typeface="+mn-cs"/>
              </a:rPr>
              <a:t>入院料３・４の実績</a:t>
            </a:r>
            <a:r>
              <a:rPr kumimoji="0" lang="en-US" altLang="ja-JP" sz="1000" b="0" i="0" u="none" strike="noStrike" kern="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メイリオ"/>
                <a:ea typeface="メイリオ"/>
                <a:cs typeface="+mn-cs"/>
              </a:rPr>
              <a:t>・　重症割合</a:t>
            </a:r>
            <a:r>
              <a:rPr kumimoji="0" lang="ja-JP" altLang="en-US" sz="1000" b="1" i="0" u="sng" strike="noStrike" kern="0" cap="none" spc="0" normalizeH="0" baseline="0" noProof="0" dirty="0">
                <a:ln>
                  <a:noFill/>
                </a:ln>
                <a:solidFill>
                  <a:srgbClr val="0070C0"/>
                </a:solidFill>
                <a:effectLst/>
                <a:uLnTx/>
                <a:uFillTx/>
                <a:latin typeface="メイリオ"/>
                <a:ea typeface="メイリオ"/>
                <a:cs typeface="+mn-cs"/>
              </a:rPr>
              <a:t>３割</a:t>
            </a:r>
            <a:r>
              <a:rPr kumimoji="0" lang="ja-JP" altLang="en-US" sz="1000" b="0" i="0" u="none" strike="noStrike" kern="0" cap="none" spc="0" normalizeH="0" baseline="0" noProof="0" dirty="0">
                <a:ln>
                  <a:noFill/>
                </a:ln>
                <a:solidFill>
                  <a:prstClr val="black"/>
                </a:solidFill>
                <a:effectLst/>
                <a:uLnTx/>
                <a:uFillTx/>
                <a:latin typeface="メイリオ"/>
                <a:ea typeface="メイリオ"/>
                <a:cs typeface="+mn-cs"/>
              </a:rPr>
              <a:t>以上　</a:t>
            </a:r>
            <a:endParaRPr kumimoji="0" lang="en-US" altLang="ja-JP" sz="1000" b="0" i="0" u="none" strike="noStrike" kern="0" cap="none" spc="0" normalizeH="0" baseline="0" noProof="0" dirty="0">
              <a:ln>
                <a:noFill/>
              </a:ln>
              <a:solidFill>
                <a:prstClr val="black"/>
              </a:solidFill>
              <a:effectLst/>
              <a:uLnTx/>
              <a:uFillTx/>
              <a:latin typeface="メイリオ"/>
              <a:ea typeface="メイリオ"/>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メイリオ"/>
                <a:ea typeface="メイリオ"/>
                <a:cs typeface="+mn-cs"/>
              </a:rPr>
              <a:t>・　重症者の３点以上回復が３割以上</a:t>
            </a:r>
            <a:endParaRPr kumimoji="0" lang="en-US" altLang="ja-JP" sz="10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メイリオ"/>
                <a:ea typeface="メイリオ"/>
                <a:cs typeface="+mn-cs"/>
              </a:rPr>
              <a:t>・　自宅等退院　７割以上</a:t>
            </a:r>
            <a:endParaRPr kumimoji="0" lang="en-US" altLang="ja-JP" sz="100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42" name="正方形/長方形 41">
            <a:extLst>
              <a:ext uri="{FF2B5EF4-FFF2-40B4-BE49-F238E27FC236}">
                <a16:creationId xmlns:a16="http://schemas.microsoft.com/office/drawing/2014/main" id="{ED719932-1082-4CEF-88E6-8BE4C4E7C18B}"/>
              </a:ext>
            </a:extLst>
          </p:cNvPr>
          <p:cNvSpPr/>
          <p:nvPr/>
        </p:nvSpPr>
        <p:spPr>
          <a:xfrm>
            <a:off x="1096259" y="3484661"/>
            <a:ext cx="763285" cy="941848"/>
          </a:xfrm>
          <a:prstGeom prst="rect">
            <a:avLst/>
          </a:prstGeom>
          <a:solidFill>
            <a:schemeClr val="accent6">
              <a:lumMod val="50000"/>
              <a:alpha val="65000"/>
            </a:schemeClr>
          </a:solidFill>
          <a:ln w="19050" cap="flat" cmpd="sng" algn="ctr">
            <a:solidFill>
              <a:srgbClr val="00B05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47" name="正方形/長方形 46">
            <a:extLst>
              <a:ext uri="{FF2B5EF4-FFF2-40B4-BE49-F238E27FC236}">
                <a16:creationId xmlns:a16="http://schemas.microsoft.com/office/drawing/2014/main" id="{ED719932-1082-4CEF-88E6-8BE4C4E7C18B}"/>
              </a:ext>
            </a:extLst>
          </p:cNvPr>
          <p:cNvSpPr/>
          <p:nvPr/>
        </p:nvSpPr>
        <p:spPr>
          <a:xfrm>
            <a:off x="2055701" y="3499603"/>
            <a:ext cx="763285" cy="941848"/>
          </a:xfrm>
          <a:prstGeom prst="rect">
            <a:avLst/>
          </a:prstGeom>
          <a:solidFill>
            <a:schemeClr val="accent6">
              <a:lumMod val="50000"/>
              <a:alpha val="65000"/>
            </a:schemeClr>
          </a:solidFill>
          <a:ln w="19050" cap="flat" cmpd="sng" algn="ctr">
            <a:solidFill>
              <a:srgbClr val="00B05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22" name="正方形/長方形 21"/>
          <p:cNvSpPr/>
          <p:nvPr/>
        </p:nvSpPr>
        <p:spPr>
          <a:xfrm>
            <a:off x="897543" y="3609073"/>
            <a:ext cx="2141686" cy="722410"/>
          </a:xfrm>
          <a:prstGeom prst="rect">
            <a:avLst/>
          </a:prstGeom>
          <a:solidFill>
            <a:srgbClr val="00B050">
              <a:alpha val="80000"/>
            </a:srgbClr>
          </a:solidFill>
          <a:ln w="9525" cap="flat" cmpd="sng" algn="ctr">
            <a:solidFill>
              <a:srgbClr val="00B050"/>
            </a:solid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1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100" b="0" i="0" u="none" strike="noStrike" kern="0" cap="none" spc="0" normalizeH="0" baseline="0" noProof="0" dirty="0">
                <a:ln>
                  <a:noFill/>
                </a:ln>
                <a:solidFill>
                  <a:prstClr val="black"/>
                </a:solidFill>
                <a:effectLst/>
                <a:uLnTx/>
                <a:uFillTx/>
                <a:latin typeface="メイリオ"/>
                <a:ea typeface="メイリオ"/>
                <a:cs typeface="+mn-cs"/>
              </a:rPr>
              <a:t>入院料１・２の体制</a:t>
            </a:r>
            <a:r>
              <a:rPr kumimoji="0" lang="en-US" altLang="ja-JP" sz="1100" b="0" i="0" u="none" strike="noStrike" kern="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メイリオ"/>
                <a:ea typeface="メイリオ"/>
                <a:cs typeface="+mn-cs"/>
              </a:rPr>
              <a:t>・看護職員</a:t>
            </a:r>
            <a:r>
              <a:rPr kumimoji="0" lang="en-US" altLang="ja-JP" sz="1100" b="0" i="0" u="none" strike="noStrike" kern="0" cap="none" spc="0" normalizeH="0" baseline="0" noProof="0" dirty="0">
                <a:ln>
                  <a:noFill/>
                </a:ln>
                <a:solidFill>
                  <a:prstClr val="black"/>
                </a:solidFill>
                <a:effectLst/>
                <a:uLnTx/>
                <a:uFillTx/>
                <a:latin typeface="メイリオ"/>
                <a:ea typeface="メイリオ"/>
                <a:cs typeface="+mn-cs"/>
              </a:rPr>
              <a:t>13</a:t>
            </a:r>
            <a:r>
              <a:rPr kumimoji="0" lang="ja-JP" altLang="en-US" sz="1100" b="0" i="0" u="none" strike="noStrike" kern="0" cap="none" spc="0" normalizeH="0" baseline="0" noProof="0" dirty="0">
                <a:ln>
                  <a:noFill/>
                </a:ln>
                <a:solidFill>
                  <a:prstClr val="black"/>
                </a:solidFill>
                <a:effectLst/>
                <a:uLnTx/>
                <a:uFillTx/>
                <a:latin typeface="メイリオ"/>
                <a:ea typeface="メイリオ"/>
                <a:cs typeface="+mn-cs"/>
              </a:rPr>
              <a:t>対１</a:t>
            </a:r>
            <a:endParaRPr kumimoji="0" lang="en-US" altLang="ja-JP" sz="11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メイリオ"/>
                <a:ea typeface="メイリオ"/>
                <a:cs typeface="+mn-cs"/>
              </a:rPr>
              <a:t>・社会福祉士１名</a:t>
            </a:r>
            <a:endParaRPr kumimoji="0" lang="en-US" altLang="ja-JP" sz="11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メイリオ"/>
                <a:ea typeface="メイリオ"/>
                <a:cs typeface="+mn-cs"/>
              </a:rPr>
              <a:t>・</a:t>
            </a:r>
            <a:r>
              <a:rPr kumimoji="0" lang="en-US" altLang="ja-JP" sz="1100" b="0" i="0" u="none" strike="noStrike" kern="0" cap="none" spc="0" normalizeH="0" baseline="0" noProof="0" dirty="0">
                <a:ln>
                  <a:noFill/>
                </a:ln>
                <a:solidFill>
                  <a:prstClr val="black"/>
                </a:solidFill>
                <a:effectLst/>
                <a:uLnTx/>
                <a:uFillTx/>
                <a:latin typeface="メイリオ"/>
                <a:ea typeface="メイリオ"/>
                <a:cs typeface="+mn-cs"/>
              </a:rPr>
              <a:t>PT</a:t>
            </a:r>
            <a:r>
              <a:rPr kumimoji="0" lang="ja-JP" altLang="en-US" sz="1100" b="0" i="0" u="none" strike="noStrike" kern="0" cap="none" spc="0" normalizeH="0" baseline="0" noProof="0" dirty="0">
                <a:ln>
                  <a:noFill/>
                </a:ln>
                <a:solidFill>
                  <a:prstClr val="black"/>
                </a:solidFill>
                <a:effectLst/>
                <a:uLnTx/>
                <a:uFillTx/>
                <a:latin typeface="メイリオ"/>
                <a:ea typeface="メイリオ"/>
                <a:cs typeface="+mn-cs"/>
              </a:rPr>
              <a:t>３名、</a:t>
            </a:r>
            <a:r>
              <a:rPr kumimoji="0" lang="en-US" altLang="ja-JP" sz="1100" b="0" i="0" u="none" strike="noStrike" kern="0" cap="none" spc="0" normalizeH="0" baseline="0" noProof="0" dirty="0">
                <a:ln>
                  <a:noFill/>
                </a:ln>
                <a:solidFill>
                  <a:prstClr val="black"/>
                </a:solidFill>
                <a:effectLst/>
                <a:uLnTx/>
                <a:uFillTx/>
                <a:latin typeface="メイリオ"/>
                <a:ea typeface="メイリオ"/>
                <a:cs typeface="+mn-cs"/>
              </a:rPr>
              <a:t>OT</a:t>
            </a:r>
            <a:r>
              <a:rPr kumimoji="0" lang="ja-JP" altLang="en-US" sz="1100" b="0" i="0" u="none" strike="noStrike" kern="0" cap="none" spc="0" normalizeH="0" baseline="0" noProof="0" dirty="0">
                <a:ln>
                  <a:noFill/>
                </a:ln>
                <a:solidFill>
                  <a:prstClr val="black"/>
                </a:solidFill>
                <a:effectLst/>
                <a:uLnTx/>
                <a:uFillTx/>
                <a:latin typeface="メイリオ"/>
                <a:ea typeface="メイリオ"/>
                <a:cs typeface="+mn-cs"/>
              </a:rPr>
              <a:t>２名、</a:t>
            </a:r>
            <a:r>
              <a:rPr kumimoji="0" lang="en-US" altLang="ja-JP" sz="1100" b="0" i="0" u="none" strike="noStrike" kern="0" cap="none" spc="0" normalizeH="0" baseline="0" noProof="0" dirty="0">
                <a:ln>
                  <a:noFill/>
                </a:ln>
                <a:solidFill>
                  <a:prstClr val="black"/>
                </a:solidFill>
                <a:effectLst/>
                <a:uLnTx/>
                <a:uFillTx/>
                <a:latin typeface="メイリオ"/>
                <a:ea typeface="メイリオ"/>
                <a:cs typeface="+mn-cs"/>
              </a:rPr>
              <a:t>ST</a:t>
            </a:r>
            <a:r>
              <a:rPr kumimoji="0" lang="ja-JP" altLang="en-US" sz="1100" b="0" i="0" u="none" strike="noStrike" kern="0" cap="none" spc="0" normalizeH="0" baseline="0" noProof="0" dirty="0">
                <a:ln>
                  <a:noFill/>
                </a:ln>
                <a:solidFill>
                  <a:prstClr val="black"/>
                </a:solidFill>
                <a:effectLst/>
                <a:uLnTx/>
                <a:uFillTx/>
                <a:latin typeface="メイリオ"/>
                <a:ea typeface="メイリオ"/>
                <a:cs typeface="+mn-cs"/>
              </a:rPr>
              <a:t>１名</a:t>
            </a:r>
            <a:endParaRPr kumimoji="0" lang="en-US" altLang="ja-JP" sz="110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53" name="スライド番号プレースホルダー 2">
            <a:extLst>
              <a:ext uri="{FF2B5EF4-FFF2-40B4-BE49-F238E27FC236}">
                <a16:creationId xmlns:a16="http://schemas.microsoft.com/office/drawing/2014/main" id="{BC59F8C2-A51F-47F4-A47B-270A72CBCA16}"/>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653571019"/>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kumimoji="1" lang="ja-JP" altLang="en-US" dirty="0">
                <a:latin typeface="メイリオ" panose="020B0604030504040204" pitchFamily="50" charset="-128"/>
                <a:ea typeface="メイリオ" panose="020B0604030504040204" pitchFamily="50" charset="-128"/>
              </a:rPr>
              <a:t>回復期リハビリテーション病棟入院料（施設基準）</a:t>
            </a: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（２）回復期入院医療</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7" name="表 6"/>
          <p:cNvGraphicFramePr>
            <a:graphicFrameLocks noGrp="1"/>
          </p:cNvGraphicFramePr>
          <p:nvPr/>
        </p:nvGraphicFramePr>
        <p:xfrm>
          <a:off x="200469" y="809618"/>
          <a:ext cx="9525423" cy="2073720"/>
        </p:xfrm>
        <a:graphic>
          <a:graphicData uri="http://schemas.openxmlformats.org/drawingml/2006/table">
            <a:tbl>
              <a:tblPr firstRow="1" bandRow="1"/>
              <a:tblGrid>
                <a:gridCol w="2352513">
                  <a:extLst>
                    <a:ext uri="{9D8B030D-6E8A-4147-A177-3AD203B41FA5}">
                      <a16:colId xmlns:a16="http://schemas.microsoft.com/office/drawing/2014/main" val="20000"/>
                    </a:ext>
                  </a:extLst>
                </a:gridCol>
                <a:gridCol w="1434582">
                  <a:extLst>
                    <a:ext uri="{9D8B030D-6E8A-4147-A177-3AD203B41FA5}">
                      <a16:colId xmlns:a16="http://schemas.microsoft.com/office/drawing/2014/main" val="3556526596"/>
                    </a:ext>
                  </a:extLst>
                </a:gridCol>
                <a:gridCol w="1434582">
                  <a:extLst>
                    <a:ext uri="{9D8B030D-6E8A-4147-A177-3AD203B41FA5}">
                      <a16:colId xmlns:a16="http://schemas.microsoft.com/office/drawing/2014/main" val="294588702"/>
                    </a:ext>
                  </a:extLst>
                </a:gridCol>
                <a:gridCol w="1434582">
                  <a:extLst>
                    <a:ext uri="{9D8B030D-6E8A-4147-A177-3AD203B41FA5}">
                      <a16:colId xmlns:a16="http://schemas.microsoft.com/office/drawing/2014/main" val="20003"/>
                    </a:ext>
                  </a:extLst>
                </a:gridCol>
                <a:gridCol w="1434582">
                  <a:extLst>
                    <a:ext uri="{9D8B030D-6E8A-4147-A177-3AD203B41FA5}">
                      <a16:colId xmlns:a16="http://schemas.microsoft.com/office/drawing/2014/main" val="20004"/>
                    </a:ext>
                  </a:extLst>
                </a:gridCol>
                <a:gridCol w="1434582">
                  <a:extLst>
                    <a:ext uri="{9D8B030D-6E8A-4147-A177-3AD203B41FA5}">
                      <a16:colId xmlns:a16="http://schemas.microsoft.com/office/drawing/2014/main" val="20005"/>
                    </a:ext>
                  </a:extLst>
                </a:gridCol>
              </a:tblGrid>
              <a:tr h="434685">
                <a:tc>
                  <a:txBody>
                    <a:bodyPr/>
                    <a:lstStyle>
                      <a:lvl1pPr marL="0" algn="l" defTabSz="990570" rtl="0" eaLnBrk="1" latinLnBrk="0" hangingPunct="1">
                        <a:defRPr kumimoji="1" sz="1950" b="1" kern="1200">
                          <a:solidFill>
                            <a:schemeClr val="tx1"/>
                          </a:solidFill>
                          <a:latin typeface="Calibri"/>
                        </a:defRPr>
                      </a:lvl1pPr>
                      <a:lvl2pPr marL="495285" algn="l" defTabSz="990570" rtl="0" eaLnBrk="1" latinLnBrk="0" hangingPunct="1">
                        <a:defRPr kumimoji="1" sz="1950" b="1" kern="1200">
                          <a:solidFill>
                            <a:schemeClr val="tx1"/>
                          </a:solidFill>
                          <a:latin typeface="Calibri"/>
                        </a:defRPr>
                      </a:lvl2pPr>
                      <a:lvl3pPr marL="990570" algn="l" defTabSz="990570" rtl="0" eaLnBrk="1" latinLnBrk="0" hangingPunct="1">
                        <a:defRPr kumimoji="1" sz="1950" b="1" kern="1200">
                          <a:solidFill>
                            <a:schemeClr val="tx1"/>
                          </a:solidFill>
                          <a:latin typeface="Calibri"/>
                        </a:defRPr>
                      </a:lvl3pPr>
                      <a:lvl4pPr marL="1485854" algn="l" defTabSz="990570" rtl="0" eaLnBrk="1" latinLnBrk="0" hangingPunct="1">
                        <a:defRPr kumimoji="1" sz="1950" b="1" kern="1200">
                          <a:solidFill>
                            <a:schemeClr val="tx1"/>
                          </a:solidFill>
                          <a:latin typeface="Calibri"/>
                        </a:defRPr>
                      </a:lvl4pPr>
                      <a:lvl5pPr marL="1981139" algn="l" defTabSz="990570" rtl="0" eaLnBrk="1" latinLnBrk="0" hangingPunct="1">
                        <a:defRPr kumimoji="1" sz="1950" b="1" kern="1200">
                          <a:solidFill>
                            <a:schemeClr val="tx1"/>
                          </a:solidFill>
                          <a:latin typeface="Calibri"/>
                        </a:defRPr>
                      </a:lvl5pPr>
                      <a:lvl6pPr marL="2476424" algn="l" defTabSz="990570" rtl="0" eaLnBrk="1" latinLnBrk="0" hangingPunct="1">
                        <a:defRPr kumimoji="1" sz="1950" b="1" kern="1200">
                          <a:solidFill>
                            <a:schemeClr val="tx1"/>
                          </a:solidFill>
                          <a:latin typeface="Calibri"/>
                        </a:defRPr>
                      </a:lvl6pPr>
                      <a:lvl7pPr marL="2971709" algn="l" defTabSz="990570" rtl="0" eaLnBrk="1" latinLnBrk="0" hangingPunct="1">
                        <a:defRPr kumimoji="1" sz="1950" b="1" kern="1200">
                          <a:solidFill>
                            <a:schemeClr val="tx1"/>
                          </a:solidFill>
                          <a:latin typeface="Calibri"/>
                        </a:defRPr>
                      </a:lvl7pPr>
                      <a:lvl8pPr marL="3466993" algn="l" defTabSz="990570" rtl="0" eaLnBrk="1" latinLnBrk="0" hangingPunct="1">
                        <a:defRPr kumimoji="1" sz="1950" b="1" kern="1200">
                          <a:solidFill>
                            <a:schemeClr val="tx1"/>
                          </a:solidFill>
                          <a:latin typeface="Calibri"/>
                        </a:defRPr>
                      </a:lvl8pPr>
                      <a:lvl9pPr marL="3962278" algn="l" defTabSz="990570" rtl="0" eaLnBrk="1" latinLnBrk="0" hangingPunct="1">
                        <a:defRPr kumimoji="1" sz="1950" b="1" kern="1200">
                          <a:solidFill>
                            <a:schemeClr val="tx1"/>
                          </a:solidFill>
                          <a:latin typeface="Calibri"/>
                        </a:defRPr>
                      </a:lvl9pPr>
                    </a:lstStyle>
                    <a:p>
                      <a:pPr algn="ctr"/>
                      <a:endParaRPr kumimoji="1" lang="ja-JP" altLang="en-US" sz="1400" dirty="0">
                        <a:latin typeface="+mn-ea"/>
                        <a:ea typeface="+mn-ea"/>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25400" cmpd="sng">
                      <a:solidFill>
                        <a:srgbClr val="4BACC6"/>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b="1" kern="1200">
                          <a:solidFill>
                            <a:schemeClr val="tx1"/>
                          </a:solidFill>
                          <a:latin typeface="Calibri"/>
                        </a:defRPr>
                      </a:lvl1pPr>
                      <a:lvl2pPr marL="495285" algn="l" defTabSz="990570" rtl="0" eaLnBrk="1" latinLnBrk="0" hangingPunct="1">
                        <a:defRPr kumimoji="1" sz="1950" b="1" kern="1200">
                          <a:solidFill>
                            <a:schemeClr val="tx1"/>
                          </a:solidFill>
                          <a:latin typeface="Calibri"/>
                        </a:defRPr>
                      </a:lvl2pPr>
                      <a:lvl3pPr marL="990570" algn="l" defTabSz="990570" rtl="0" eaLnBrk="1" latinLnBrk="0" hangingPunct="1">
                        <a:defRPr kumimoji="1" sz="1950" b="1" kern="1200">
                          <a:solidFill>
                            <a:schemeClr val="tx1"/>
                          </a:solidFill>
                          <a:latin typeface="Calibri"/>
                        </a:defRPr>
                      </a:lvl3pPr>
                      <a:lvl4pPr marL="1485854" algn="l" defTabSz="990570" rtl="0" eaLnBrk="1" latinLnBrk="0" hangingPunct="1">
                        <a:defRPr kumimoji="1" sz="1950" b="1" kern="1200">
                          <a:solidFill>
                            <a:schemeClr val="tx1"/>
                          </a:solidFill>
                          <a:latin typeface="Calibri"/>
                        </a:defRPr>
                      </a:lvl4pPr>
                      <a:lvl5pPr marL="1981139" algn="l" defTabSz="990570" rtl="0" eaLnBrk="1" latinLnBrk="0" hangingPunct="1">
                        <a:defRPr kumimoji="1" sz="1950" b="1" kern="1200">
                          <a:solidFill>
                            <a:schemeClr val="tx1"/>
                          </a:solidFill>
                          <a:latin typeface="Calibri"/>
                        </a:defRPr>
                      </a:lvl5pPr>
                      <a:lvl6pPr marL="2476424" algn="l" defTabSz="990570" rtl="0" eaLnBrk="1" latinLnBrk="0" hangingPunct="1">
                        <a:defRPr kumimoji="1" sz="1950" b="1" kern="1200">
                          <a:solidFill>
                            <a:schemeClr val="tx1"/>
                          </a:solidFill>
                          <a:latin typeface="Calibri"/>
                        </a:defRPr>
                      </a:lvl6pPr>
                      <a:lvl7pPr marL="2971709" algn="l" defTabSz="990570" rtl="0" eaLnBrk="1" latinLnBrk="0" hangingPunct="1">
                        <a:defRPr kumimoji="1" sz="1950" b="1" kern="1200">
                          <a:solidFill>
                            <a:schemeClr val="tx1"/>
                          </a:solidFill>
                          <a:latin typeface="Calibri"/>
                        </a:defRPr>
                      </a:lvl7pPr>
                      <a:lvl8pPr marL="3466993" algn="l" defTabSz="990570" rtl="0" eaLnBrk="1" latinLnBrk="0" hangingPunct="1">
                        <a:defRPr kumimoji="1" sz="1950" b="1" kern="1200">
                          <a:solidFill>
                            <a:schemeClr val="tx1"/>
                          </a:solidFill>
                          <a:latin typeface="Calibri"/>
                        </a:defRPr>
                      </a:lvl8pPr>
                      <a:lvl9pPr marL="3962278" algn="l" defTabSz="990570" rtl="0" eaLnBrk="1" latinLnBrk="0" hangingPunct="1">
                        <a:defRPr kumimoji="1" sz="1950" b="1" kern="1200">
                          <a:solidFill>
                            <a:schemeClr val="tx1"/>
                          </a:solidFill>
                          <a:latin typeface="Calibri"/>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400" dirty="0"/>
                        <a:t>入院料１</a:t>
                      </a:r>
                      <a:endParaRPr kumimoji="1" lang="en-US" altLang="ja-JP" sz="1400" dirty="0">
                        <a:solidFill>
                          <a:schemeClr val="tx1"/>
                        </a:solidFill>
                        <a:latin typeface="+mn-ea"/>
                        <a:ea typeface="+mn-ea"/>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25400" cmpd="sng">
                      <a:solidFill>
                        <a:srgbClr val="4BACC6"/>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b="1" kern="1200">
                          <a:solidFill>
                            <a:schemeClr val="tx1"/>
                          </a:solidFill>
                          <a:latin typeface="Calibri"/>
                        </a:defRPr>
                      </a:lvl1pPr>
                      <a:lvl2pPr marL="495285" algn="l" defTabSz="990570" rtl="0" eaLnBrk="1" latinLnBrk="0" hangingPunct="1">
                        <a:defRPr kumimoji="1" sz="1950" b="1" kern="1200">
                          <a:solidFill>
                            <a:schemeClr val="tx1"/>
                          </a:solidFill>
                          <a:latin typeface="Calibri"/>
                        </a:defRPr>
                      </a:lvl2pPr>
                      <a:lvl3pPr marL="990570" algn="l" defTabSz="990570" rtl="0" eaLnBrk="1" latinLnBrk="0" hangingPunct="1">
                        <a:defRPr kumimoji="1" sz="1950" b="1" kern="1200">
                          <a:solidFill>
                            <a:schemeClr val="tx1"/>
                          </a:solidFill>
                          <a:latin typeface="Calibri"/>
                        </a:defRPr>
                      </a:lvl3pPr>
                      <a:lvl4pPr marL="1485854" algn="l" defTabSz="990570" rtl="0" eaLnBrk="1" latinLnBrk="0" hangingPunct="1">
                        <a:defRPr kumimoji="1" sz="1950" b="1" kern="1200">
                          <a:solidFill>
                            <a:schemeClr val="tx1"/>
                          </a:solidFill>
                          <a:latin typeface="Calibri"/>
                        </a:defRPr>
                      </a:lvl4pPr>
                      <a:lvl5pPr marL="1981139" algn="l" defTabSz="990570" rtl="0" eaLnBrk="1" latinLnBrk="0" hangingPunct="1">
                        <a:defRPr kumimoji="1" sz="1950" b="1" kern="1200">
                          <a:solidFill>
                            <a:schemeClr val="tx1"/>
                          </a:solidFill>
                          <a:latin typeface="Calibri"/>
                        </a:defRPr>
                      </a:lvl5pPr>
                      <a:lvl6pPr marL="2476424" algn="l" defTabSz="990570" rtl="0" eaLnBrk="1" latinLnBrk="0" hangingPunct="1">
                        <a:defRPr kumimoji="1" sz="1950" b="1" kern="1200">
                          <a:solidFill>
                            <a:schemeClr val="tx1"/>
                          </a:solidFill>
                          <a:latin typeface="Calibri"/>
                        </a:defRPr>
                      </a:lvl6pPr>
                      <a:lvl7pPr marL="2971709" algn="l" defTabSz="990570" rtl="0" eaLnBrk="1" latinLnBrk="0" hangingPunct="1">
                        <a:defRPr kumimoji="1" sz="1950" b="1" kern="1200">
                          <a:solidFill>
                            <a:schemeClr val="tx1"/>
                          </a:solidFill>
                          <a:latin typeface="Calibri"/>
                        </a:defRPr>
                      </a:lvl7pPr>
                      <a:lvl8pPr marL="3466993" algn="l" defTabSz="990570" rtl="0" eaLnBrk="1" latinLnBrk="0" hangingPunct="1">
                        <a:defRPr kumimoji="1" sz="1950" b="1" kern="1200">
                          <a:solidFill>
                            <a:schemeClr val="tx1"/>
                          </a:solidFill>
                          <a:latin typeface="Calibri"/>
                        </a:defRPr>
                      </a:lvl8pPr>
                      <a:lvl9pPr marL="3962278" algn="l" defTabSz="990570" rtl="0" eaLnBrk="1" latinLnBrk="0" hangingPunct="1">
                        <a:defRPr kumimoji="1" sz="1950" b="1" kern="1200">
                          <a:solidFill>
                            <a:schemeClr val="tx1"/>
                          </a:solidFill>
                          <a:latin typeface="Calibri"/>
                        </a:defRPr>
                      </a:lvl9pPr>
                    </a:lstStyle>
                    <a:p>
                      <a:pPr algn="ctr"/>
                      <a:r>
                        <a:rPr kumimoji="1" lang="ja-JP" altLang="en-US" sz="1400" dirty="0"/>
                        <a:t>入院料２</a:t>
                      </a:r>
                      <a:endParaRPr kumimoji="1" lang="en-US" altLang="ja-JP" sz="1400" dirty="0">
                        <a:solidFill>
                          <a:schemeClr val="tx1"/>
                        </a:solidFill>
                        <a:latin typeface="+mn-ea"/>
                        <a:ea typeface="+mn-ea"/>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25400" cmpd="sng">
                      <a:solidFill>
                        <a:srgbClr val="4BACC6"/>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b="1" kern="1200">
                          <a:solidFill>
                            <a:schemeClr val="tx1"/>
                          </a:solidFill>
                          <a:latin typeface="Calibri"/>
                        </a:defRPr>
                      </a:lvl1pPr>
                      <a:lvl2pPr marL="495285" algn="l" defTabSz="990570" rtl="0" eaLnBrk="1" latinLnBrk="0" hangingPunct="1">
                        <a:defRPr kumimoji="1" sz="1950" b="1" kern="1200">
                          <a:solidFill>
                            <a:schemeClr val="tx1"/>
                          </a:solidFill>
                          <a:latin typeface="Calibri"/>
                        </a:defRPr>
                      </a:lvl2pPr>
                      <a:lvl3pPr marL="990570" algn="l" defTabSz="990570" rtl="0" eaLnBrk="1" latinLnBrk="0" hangingPunct="1">
                        <a:defRPr kumimoji="1" sz="1950" b="1" kern="1200">
                          <a:solidFill>
                            <a:schemeClr val="tx1"/>
                          </a:solidFill>
                          <a:latin typeface="Calibri"/>
                        </a:defRPr>
                      </a:lvl3pPr>
                      <a:lvl4pPr marL="1485854" algn="l" defTabSz="990570" rtl="0" eaLnBrk="1" latinLnBrk="0" hangingPunct="1">
                        <a:defRPr kumimoji="1" sz="1950" b="1" kern="1200">
                          <a:solidFill>
                            <a:schemeClr val="tx1"/>
                          </a:solidFill>
                          <a:latin typeface="Calibri"/>
                        </a:defRPr>
                      </a:lvl4pPr>
                      <a:lvl5pPr marL="1981139" algn="l" defTabSz="990570" rtl="0" eaLnBrk="1" latinLnBrk="0" hangingPunct="1">
                        <a:defRPr kumimoji="1" sz="1950" b="1" kern="1200">
                          <a:solidFill>
                            <a:schemeClr val="tx1"/>
                          </a:solidFill>
                          <a:latin typeface="Calibri"/>
                        </a:defRPr>
                      </a:lvl5pPr>
                      <a:lvl6pPr marL="2476424" algn="l" defTabSz="990570" rtl="0" eaLnBrk="1" latinLnBrk="0" hangingPunct="1">
                        <a:defRPr kumimoji="1" sz="1950" b="1" kern="1200">
                          <a:solidFill>
                            <a:schemeClr val="tx1"/>
                          </a:solidFill>
                          <a:latin typeface="Calibri"/>
                        </a:defRPr>
                      </a:lvl6pPr>
                      <a:lvl7pPr marL="2971709" algn="l" defTabSz="990570" rtl="0" eaLnBrk="1" latinLnBrk="0" hangingPunct="1">
                        <a:defRPr kumimoji="1" sz="1950" b="1" kern="1200">
                          <a:solidFill>
                            <a:schemeClr val="tx1"/>
                          </a:solidFill>
                          <a:latin typeface="Calibri"/>
                        </a:defRPr>
                      </a:lvl7pPr>
                      <a:lvl8pPr marL="3466993" algn="l" defTabSz="990570" rtl="0" eaLnBrk="1" latinLnBrk="0" hangingPunct="1">
                        <a:defRPr kumimoji="1" sz="1950" b="1" kern="1200">
                          <a:solidFill>
                            <a:schemeClr val="tx1"/>
                          </a:solidFill>
                          <a:latin typeface="Calibri"/>
                        </a:defRPr>
                      </a:lvl8pPr>
                      <a:lvl9pPr marL="3962278" algn="l" defTabSz="990570" rtl="0" eaLnBrk="1" latinLnBrk="0" hangingPunct="1">
                        <a:defRPr kumimoji="1" sz="1950" b="1" kern="1200">
                          <a:solidFill>
                            <a:schemeClr val="tx1"/>
                          </a:solidFill>
                          <a:latin typeface="Calibri"/>
                        </a:defRPr>
                      </a:lvl9pPr>
                    </a:lstStyle>
                    <a:p>
                      <a:pPr algn="ctr"/>
                      <a:r>
                        <a:rPr kumimoji="1" lang="ja-JP" altLang="en-US" sz="1400" dirty="0"/>
                        <a:t>入院料３</a:t>
                      </a:r>
                      <a:endParaRPr kumimoji="1" lang="en-US" altLang="ja-JP" sz="1400" dirty="0">
                        <a:solidFill>
                          <a:schemeClr val="tx1"/>
                        </a:solidFill>
                        <a:latin typeface="+mn-ea"/>
                        <a:ea typeface="+mn-ea"/>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25400" cmpd="sng">
                      <a:solidFill>
                        <a:srgbClr val="4BACC6"/>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b="1" kern="1200">
                          <a:solidFill>
                            <a:schemeClr val="tx1"/>
                          </a:solidFill>
                          <a:latin typeface="Calibri"/>
                        </a:defRPr>
                      </a:lvl1pPr>
                      <a:lvl2pPr marL="495285" algn="l" defTabSz="990570" rtl="0" eaLnBrk="1" latinLnBrk="0" hangingPunct="1">
                        <a:defRPr kumimoji="1" sz="1950" b="1" kern="1200">
                          <a:solidFill>
                            <a:schemeClr val="tx1"/>
                          </a:solidFill>
                          <a:latin typeface="Calibri"/>
                        </a:defRPr>
                      </a:lvl2pPr>
                      <a:lvl3pPr marL="990570" algn="l" defTabSz="990570" rtl="0" eaLnBrk="1" latinLnBrk="0" hangingPunct="1">
                        <a:defRPr kumimoji="1" sz="1950" b="1" kern="1200">
                          <a:solidFill>
                            <a:schemeClr val="tx1"/>
                          </a:solidFill>
                          <a:latin typeface="Calibri"/>
                        </a:defRPr>
                      </a:lvl3pPr>
                      <a:lvl4pPr marL="1485854" algn="l" defTabSz="990570" rtl="0" eaLnBrk="1" latinLnBrk="0" hangingPunct="1">
                        <a:defRPr kumimoji="1" sz="1950" b="1" kern="1200">
                          <a:solidFill>
                            <a:schemeClr val="tx1"/>
                          </a:solidFill>
                          <a:latin typeface="Calibri"/>
                        </a:defRPr>
                      </a:lvl4pPr>
                      <a:lvl5pPr marL="1981139" algn="l" defTabSz="990570" rtl="0" eaLnBrk="1" latinLnBrk="0" hangingPunct="1">
                        <a:defRPr kumimoji="1" sz="1950" b="1" kern="1200">
                          <a:solidFill>
                            <a:schemeClr val="tx1"/>
                          </a:solidFill>
                          <a:latin typeface="Calibri"/>
                        </a:defRPr>
                      </a:lvl5pPr>
                      <a:lvl6pPr marL="2476424" algn="l" defTabSz="990570" rtl="0" eaLnBrk="1" latinLnBrk="0" hangingPunct="1">
                        <a:defRPr kumimoji="1" sz="1950" b="1" kern="1200">
                          <a:solidFill>
                            <a:schemeClr val="tx1"/>
                          </a:solidFill>
                          <a:latin typeface="Calibri"/>
                        </a:defRPr>
                      </a:lvl6pPr>
                      <a:lvl7pPr marL="2971709" algn="l" defTabSz="990570" rtl="0" eaLnBrk="1" latinLnBrk="0" hangingPunct="1">
                        <a:defRPr kumimoji="1" sz="1950" b="1" kern="1200">
                          <a:solidFill>
                            <a:schemeClr val="tx1"/>
                          </a:solidFill>
                          <a:latin typeface="Calibri"/>
                        </a:defRPr>
                      </a:lvl7pPr>
                      <a:lvl8pPr marL="3466993" algn="l" defTabSz="990570" rtl="0" eaLnBrk="1" latinLnBrk="0" hangingPunct="1">
                        <a:defRPr kumimoji="1" sz="1950" b="1" kern="1200">
                          <a:solidFill>
                            <a:schemeClr val="tx1"/>
                          </a:solidFill>
                          <a:latin typeface="Calibri"/>
                        </a:defRPr>
                      </a:lvl8pPr>
                      <a:lvl9pPr marL="3962278" algn="l" defTabSz="990570" rtl="0" eaLnBrk="1" latinLnBrk="0" hangingPunct="1">
                        <a:defRPr kumimoji="1" sz="1950" b="1" kern="1200">
                          <a:solidFill>
                            <a:schemeClr val="tx1"/>
                          </a:solidFill>
                          <a:latin typeface="Calibri"/>
                        </a:defRPr>
                      </a:lvl9pPr>
                    </a:lstStyle>
                    <a:p>
                      <a:pPr marL="0" marR="0" indent="0" algn="ctr" defTabSz="685800" rtl="0" eaLnBrk="1" fontAlgn="auto" latinLnBrk="0" hangingPunct="1">
                        <a:lnSpc>
                          <a:spcPct val="100000"/>
                        </a:lnSpc>
                        <a:spcBef>
                          <a:spcPts val="0"/>
                        </a:spcBef>
                        <a:spcAft>
                          <a:spcPts val="0"/>
                        </a:spcAft>
                        <a:buClrTx/>
                        <a:buSzTx/>
                        <a:buFontTx/>
                        <a:buNone/>
                        <a:tabLst/>
                        <a:defRPr/>
                      </a:pPr>
                      <a:r>
                        <a:rPr kumimoji="1" lang="ja-JP" altLang="en-US" sz="1400" dirty="0"/>
                        <a:t>入院料４</a:t>
                      </a:r>
                      <a:endParaRPr lang="ja-JP" altLang="en-US" sz="1400" dirty="0">
                        <a:solidFill>
                          <a:schemeClr val="tx1"/>
                        </a:solidFill>
                        <a:latin typeface="+mn-ea"/>
                        <a:ea typeface="+mn-ea"/>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25400" cmpd="sng">
                      <a:solidFill>
                        <a:srgbClr val="4BACC6"/>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b="1" kern="1200">
                          <a:solidFill>
                            <a:schemeClr val="tx1"/>
                          </a:solidFill>
                          <a:latin typeface="Calibri"/>
                        </a:defRPr>
                      </a:lvl1pPr>
                      <a:lvl2pPr marL="495285" algn="l" defTabSz="990570" rtl="0" eaLnBrk="1" latinLnBrk="0" hangingPunct="1">
                        <a:defRPr kumimoji="1" sz="1950" b="1" kern="1200">
                          <a:solidFill>
                            <a:schemeClr val="tx1"/>
                          </a:solidFill>
                          <a:latin typeface="Calibri"/>
                        </a:defRPr>
                      </a:lvl2pPr>
                      <a:lvl3pPr marL="990570" algn="l" defTabSz="990570" rtl="0" eaLnBrk="1" latinLnBrk="0" hangingPunct="1">
                        <a:defRPr kumimoji="1" sz="1950" b="1" kern="1200">
                          <a:solidFill>
                            <a:schemeClr val="tx1"/>
                          </a:solidFill>
                          <a:latin typeface="Calibri"/>
                        </a:defRPr>
                      </a:lvl3pPr>
                      <a:lvl4pPr marL="1485854" algn="l" defTabSz="990570" rtl="0" eaLnBrk="1" latinLnBrk="0" hangingPunct="1">
                        <a:defRPr kumimoji="1" sz="1950" b="1" kern="1200">
                          <a:solidFill>
                            <a:schemeClr val="tx1"/>
                          </a:solidFill>
                          <a:latin typeface="Calibri"/>
                        </a:defRPr>
                      </a:lvl4pPr>
                      <a:lvl5pPr marL="1981139" algn="l" defTabSz="990570" rtl="0" eaLnBrk="1" latinLnBrk="0" hangingPunct="1">
                        <a:defRPr kumimoji="1" sz="1950" b="1" kern="1200">
                          <a:solidFill>
                            <a:schemeClr val="tx1"/>
                          </a:solidFill>
                          <a:latin typeface="Calibri"/>
                        </a:defRPr>
                      </a:lvl5pPr>
                      <a:lvl6pPr marL="2476424" algn="l" defTabSz="990570" rtl="0" eaLnBrk="1" latinLnBrk="0" hangingPunct="1">
                        <a:defRPr kumimoji="1" sz="1950" b="1" kern="1200">
                          <a:solidFill>
                            <a:schemeClr val="tx1"/>
                          </a:solidFill>
                          <a:latin typeface="Calibri"/>
                        </a:defRPr>
                      </a:lvl6pPr>
                      <a:lvl7pPr marL="2971709" algn="l" defTabSz="990570" rtl="0" eaLnBrk="1" latinLnBrk="0" hangingPunct="1">
                        <a:defRPr kumimoji="1" sz="1950" b="1" kern="1200">
                          <a:solidFill>
                            <a:schemeClr val="tx1"/>
                          </a:solidFill>
                          <a:latin typeface="Calibri"/>
                        </a:defRPr>
                      </a:lvl7pPr>
                      <a:lvl8pPr marL="3466993" algn="l" defTabSz="990570" rtl="0" eaLnBrk="1" latinLnBrk="0" hangingPunct="1">
                        <a:defRPr kumimoji="1" sz="1950" b="1" kern="1200">
                          <a:solidFill>
                            <a:schemeClr val="tx1"/>
                          </a:solidFill>
                          <a:latin typeface="Calibri"/>
                        </a:defRPr>
                      </a:lvl8pPr>
                      <a:lvl9pPr marL="3962278" algn="l" defTabSz="990570" rtl="0" eaLnBrk="1" latinLnBrk="0" hangingPunct="1">
                        <a:defRPr kumimoji="1" sz="1950" b="1" kern="1200">
                          <a:solidFill>
                            <a:schemeClr val="tx1"/>
                          </a:solidFill>
                          <a:latin typeface="Calibri"/>
                        </a:defRPr>
                      </a:lvl9pPr>
                    </a:lstStyle>
                    <a:p>
                      <a:pPr algn="ctr"/>
                      <a:r>
                        <a:rPr kumimoji="1" lang="ja-JP" altLang="en-US" sz="1400" u="sng" dirty="0">
                          <a:solidFill>
                            <a:srgbClr val="0070C0"/>
                          </a:solidFill>
                        </a:rPr>
                        <a:t>入院料５</a:t>
                      </a:r>
                      <a:endParaRPr kumimoji="1" lang="en-US" altLang="ja-JP" sz="1400" u="sng" dirty="0">
                        <a:solidFill>
                          <a:srgbClr val="0070C0"/>
                        </a:solidFill>
                      </a:endParaRPr>
                    </a:p>
                    <a:p>
                      <a:pPr algn="ctr"/>
                      <a:r>
                        <a:rPr kumimoji="1" lang="ja-JP" altLang="en-US" sz="1200" u="sng" dirty="0">
                          <a:solidFill>
                            <a:srgbClr val="0070C0"/>
                          </a:solidFill>
                        </a:rPr>
                        <a:t>（</a:t>
                      </a:r>
                      <a:r>
                        <a:rPr kumimoji="1" lang="en-US" altLang="ja-JP" sz="1200" u="sng" dirty="0">
                          <a:solidFill>
                            <a:srgbClr val="0070C0"/>
                          </a:solidFill>
                        </a:rPr>
                        <a:t>※</a:t>
                      </a:r>
                      <a:r>
                        <a:rPr kumimoji="1" lang="ja-JP" altLang="en-US" sz="1200" u="sng" dirty="0">
                          <a:solidFill>
                            <a:srgbClr val="0070C0"/>
                          </a:solidFill>
                        </a:rPr>
                        <a:t>１）</a:t>
                      </a:r>
                      <a:endParaRPr kumimoji="1" lang="en-US" altLang="ja-JP" sz="1200" u="sng" dirty="0">
                        <a:solidFill>
                          <a:srgbClr val="0070C0"/>
                        </a:solidFill>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25400" cmpd="sng">
                      <a:solidFill>
                        <a:srgbClr val="4BACC6"/>
                      </a:solid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22467">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t>医師</a:t>
                      </a:r>
                      <a:endParaRPr kumimoji="1" lang="ja-JP" altLang="en-US" sz="1100" dirty="0">
                        <a:latin typeface="+mn-ea"/>
                        <a:ea typeface="+mn-ea"/>
                      </a:endParaRPr>
                    </a:p>
                  </a:txBody>
                  <a:tcPr marL="54000" marR="54000" marT="36000" marB="36000" anchor="ctr">
                    <a:lnL w="12700" cmpd="sng">
                      <a:solidFill>
                        <a:srgbClr val="4BACC6"/>
                      </a:solidFill>
                    </a:lnL>
                    <a:lnR w="12700" cmpd="sng">
                      <a:solidFill>
                        <a:srgbClr val="4BACC6"/>
                      </a:solidFill>
                    </a:lnR>
                    <a:lnT w="25400" cmpd="sng">
                      <a:solidFill>
                        <a:srgbClr val="4BACC6"/>
                      </a:solidFill>
                    </a:lnT>
                    <a:lnB w="12700" cmpd="sng">
                      <a:solidFill>
                        <a:srgbClr val="4BACC6"/>
                      </a:solidFill>
                    </a:lnB>
                    <a:lnTlToBr w="12700" cmpd="sng">
                      <a:noFill/>
                      <a:prstDash val="solid"/>
                    </a:lnTlToBr>
                    <a:lnBlToTr w="12700" cmpd="sng">
                      <a:noFill/>
                      <a:prstDash val="solid"/>
                    </a:lnBlToTr>
                    <a:solidFill>
                      <a:srgbClr val="4BACC6">
                        <a:alpha val="20000"/>
                      </a:srgbClr>
                    </a:solidFill>
                  </a:tcPr>
                </a:tc>
                <a:tc gridSpan="5">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indent="0" algn="ctr" defTabSz="685800" rtl="0" eaLnBrk="1" fontAlgn="auto" latinLnBrk="0" hangingPunct="1">
                        <a:lnSpc>
                          <a:spcPct val="100000"/>
                        </a:lnSpc>
                        <a:spcBef>
                          <a:spcPts val="0"/>
                        </a:spcBef>
                        <a:spcAft>
                          <a:spcPts val="0"/>
                        </a:spcAft>
                        <a:buClrTx/>
                        <a:buSzTx/>
                        <a:buFontTx/>
                        <a:buNone/>
                        <a:tabLst/>
                        <a:defRPr/>
                      </a:pPr>
                      <a:r>
                        <a:rPr kumimoji="1" lang="ja-JP" altLang="en-US" sz="1100" dirty="0"/>
                        <a:t>専任常勤１名以上</a:t>
                      </a:r>
                      <a:endParaRPr kumimoji="1" lang="ja-JP" altLang="en-US" sz="1100" dirty="0">
                        <a:latin typeface="+mn-ea"/>
                        <a:ea typeface="+mn-ea"/>
                      </a:endParaRPr>
                    </a:p>
                  </a:txBody>
                  <a:tcPr marL="54000" marR="54000" marT="36000" marB="36000" anchor="ctr">
                    <a:lnL w="12700" cmpd="sng">
                      <a:solidFill>
                        <a:srgbClr val="4BACC6"/>
                      </a:solidFill>
                    </a:lnL>
                    <a:lnR w="12700" cmpd="sng">
                      <a:solidFill>
                        <a:srgbClr val="4BACC6"/>
                      </a:solidFill>
                    </a:lnR>
                    <a:lnT w="25400" cmpd="sng">
                      <a:solidFill>
                        <a:srgbClr val="4BACC6"/>
                      </a:solidFill>
                    </a:lnT>
                    <a:lnB w="12700" cmpd="sng">
                      <a:solidFill>
                        <a:srgbClr val="4BACC6"/>
                      </a:solidFill>
                    </a:lnB>
                    <a:lnTlToBr w="12700" cmpd="sng">
                      <a:noFill/>
                      <a:prstDash val="solid"/>
                    </a:lnTlToBr>
                    <a:lnBlToTr w="12700" cmpd="sng">
                      <a:noFill/>
                      <a:prstDash val="solid"/>
                    </a:lnBlToTr>
                    <a:solidFill>
                      <a:srgbClr val="4BACC6">
                        <a:alpha val="20000"/>
                      </a:srgbClr>
                    </a:solidFill>
                  </a:tcPr>
                </a:tc>
                <a:tc hMerge="1">
                  <a:txBody>
                    <a:bodyPr/>
                    <a:lstStyle/>
                    <a:p>
                      <a:pPr marL="0" marR="0" indent="0" algn="ctr" defTabSz="685800" rtl="0" eaLnBrk="1" fontAlgn="auto" latinLnBrk="0" hangingPunct="1">
                        <a:lnSpc>
                          <a:spcPct val="100000"/>
                        </a:lnSpc>
                        <a:spcBef>
                          <a:spcPts val="0"/>
                        </a:spcBef>
                        <a:spcAft>
                          <a:spcPts val="0"/>
                        </a:spcAft>
                        <a:buClrTx/>
                        <a:buSzTx/>
                        <a:buFontTx/>
                        <a:buNone/>
                        <a:tabLst/>
                        <a:defRPr/>
                      </a:pPr>
                      <a:endParaRPr kumimoji="1" lang="ja-JP" altLang="en-US" sz="1100" dirty="0">
                        <a:latin typeface="+mn-ea"/>
                        <a:ea typeface="+mn-ea"/>
                      </a:endParaRPr>
                    </a:p>
                  </a:txBody>
                  <a:tcPr marL="54000" marR="54000" marT="36000" marB="36000" anchor="ctr"/>
                </a:tc>
                <a:tc hMerge="1">
                  <a:txBody>
                    <a:bodyPr/>
                    <a:lstStyle/>
                    <a:p>
                      <a:pPr marL="0" marR="0" indent="0" algn="ctr" defTabSz="685800" rtl="0" eaLnBrk="1" fontAlgn="auto" latinLnBrk="0" hangingPunct="1">
                        <a:lnSpc>
                          <a:spcPct val="100000"/>
                        </a:lnSpc>
                        <a:spcBef>
                          <a:spcPts val="0"/>
                        </a:spcBef>
                        <a:spcAft>
                          <a:spcPts val="0"/>
                        </a:spcAft>
                        <a:buClrTx/>
                        <a:buSzTx/>
                        <a:buFontTx/>
                        <a:buNone/>
                        <a:tabLst/>
                        <a:defRPr/>
                      </a:pPr>
                      <a:endParaRPr kumimoji="1" lang="ja-JP" altLang="en-US" sz="11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hMerge="1">
                  <a:txBody>
                    <a:bodyPr/>
                    <a:lstStyle/>
                    <a:p>
                      <a:endParaRPr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22467">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t>看護職員</a:t>
                      </a:r>
                      <a:endParaRPr kumimoji="1" lang="ja-JP" altLang="en-US" sz="1100" dirty="0">
                        <a:latin typeface="+mn-ea"/>
                        <a:ea typeface="+mn-ea"/>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noFill/>
                  </a:tcPr>
                </a:tc>
                <a:tc gridSpan="2">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１３対１以上（７割以上が看護師）</a:t>
                      </a:r>
                      <a:endParaRPr kumimoji="1" lang="ja-JP" altLang="en-US" sz="1100" dirty="0">
                        <a:latin typeface="+mn-ea"/>
                        <a:ea typeface="+mn-ea"/>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noFill/>
                  </a:tcPr>
                </a:tc>
                <a:tc hMerge="1">
                  <a:txBody>
                    <a:bodyPr/>
                    <a:lstStyle/>
                    <a:p>
                      <a:pPr algn="ctr"/>
                      <a:endParaRPr kumimoji="1" lang="ja-JP" altLang="en-US" sz="1100" dirty="0">
                        <a:latin typeface="+mn-ea"/>
                        <a:ea typeface="+mn-ea"/>
                      </a:endParaRPr>
                    </a:p>
                  </a:txBody>
                  <a:tcPr marL="54000" marR="54000" marT="36000" marB="36000" anchor="ctr"/>
                </a:tc>
                <a:tc gridSpan="3">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t>１５対１以上（４割以上が看護師）</a:t>
                      </a:r>
                      <a:endParaRPr kumimoji="1" lang="ja-JP" altLang="en-US" sz="1100" dirty="0">
                        <a:latin typeface="+mn-ea"/>
                        <a:ea typeface="+mn-ea"/>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pPr algn="ctr"/>
                      <a:endParaRPr kumimoji="1" lang="en-US" altLang="ja-JP" sz="1100" dirty="0">
                        <a:latin typeface="+mn-ea"/>
                        <a:ea typeface="+mn-ea"/>
                      </a:endParaRPr>
                    </a:p>
                  </a:txBody>
                  <a:tcPr marL="54000" marR="54000" marT="36000" marB="36000" anchor="ctr"/>
                </a:tc>
                <a:extLst>
                  <a:ext uri="{0D108BD9-81ED-4DB2-BD59-A6C34878D82A}">
                    <a16:rowId xmlns:a16="http://schemas.microsoft.com/office/drawing/2014/main" val="10002"/>
                  </a:ext>
                </a:extLst>
              </a:tr>
              <a:tr h="222467">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t>看護補助者</a:t>
                      </a:r>
                      <a:endParaRPr kumimoji="1" lang="ja-JP" altLang="en-US" sz="1100" dirty="0">
                        <a:latin typeface="+mn-ea"/>
                        <a:ea typeface="+mn-ea"/>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solidFill>
                      <a:srgbClr val="4BACC6">
                        <a:alpha val="20000"/>
                      </a:srgbClr>
                    </a:solidFill>
                  </a:tcPr>
                </a:tc>
                <a:tc gridSpan="5">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t>３０対１以上</a:t>
                      </a:r>
                      <a:endParaRPr kumimoji="1" lang="en-US" altLang="ja-JP" sz="1100" dirty="0">
                        <a:latin typeface="+mn-ea"/>
                        <a:ea typeface="+mn-ea"/>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solidFill>
                      <a:srgbClr val="4BACC6">
                        <a:alpha val="20000"/>
                      </a:srgbClr>
                    </a:solidFill>
                  </a:tcPr>
                </a:tc>
                <a:tc hMerge="1">
                  <a:txBody>
                    <a:bodyPr/>
                    <a:lstStyle/>
                    <a:p>
                      <a:pPr algn="ctr"/>
                      <a:endParaRPr kumimoji="1" lang="en-US" altLang="ja-JP"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pPr algn="ctr"/>
                      <a:endParaRPr kumimoji="1" lang="ja-JP" altLang="en-US" sz="1100" dirty="0">
                        <a:latin typeface="+mn-ea"/>
                        <a:ea typeface="+mn-ea"/>
                      </a:endParaRPr>
                    </a:p>
                  </a:txBody>
                  <a:tcPr marL="54000" marR="54000" marT="36000" marB="36000" anchor="ctr"/>
                </a:tc>
                <a:extLst>
                  <a:ext uri="{0D108BD9-81ED-4DB2-BD59-A6C34878D82A}">
                    <a16:rowId xmlns:a16="http://schemas.microsoft.com/office/drawing/2014/main" val="10003"/>
                  </a:ext>
                </a:extLst>
              </a:tr>
              <a:tr h="378094">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t>リハビリ専門職</a:t>
                      </a:r>
                      <a:endParaRPr kumimoji="1" lang="en-US" altLang="ja-JP" sz="1100" dirty="0">
                        <a:latin typeface="+mn-ea"/>
                        <a:ea typeface="+mn-ea"/>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noFill/>
                  </a:tcPr>
                </a:tc>
                <a:tc gridSpan="2">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t>専従常勤のＰＴ３名以上、</a:t>
                      </a:r>
                      <a:endParaRPr kumimoji="1" lang="en-US" altLang="ja-JP" sz="1100" dirty="0"/>
                    </a:p>
                    <a:p>
                      <a:pPr algn="ctr"/>
                      <a:r>
                        <a:rPr kumimoji="1" lang="ja-JP" altLang="en-US" sz="1100" dirty="0"/>
                        <a:t>ＯＴ２名以上、ＳＴ１名以上</a:t>
                      </a:r>
                      <a:endParaRPr kumimoji="1" lang="ja-JP" altLang="en-US" sz="1100" dirty="0">
                        <a:latin typeface="+mn-ea"/>
                        <a:ea typeface="+mn-ea"/>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noFill/>
                  </a:tcPr>
                </a:tc>
                <a:tc hMerge="1">
                  <a:txBody>
                    <a:bodyPr/>
                    <a:lstStyle/>
                    <a:p>
                      <a:pPr algn="ctr"/>
                      <a:endParaRPr kumimoji="1" lang="ja-JP" altLang="en-US" sz="1100" dirty="0">
                        <a:latin typeface="+mn-ea"/>
                        <a:ea typeface="+mn-ea"/>
                      </a:endParaRPr>
                    </a:p>
                  </a:txBody>
                  <a:tcPr marL="54000" marR="54000" marT="36000" marB="36000" anchor="ctr"/>
                </a:tc>
                <a:tc gridSpan="3">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t>専従常勤の</a:t>
                      </a:r>
                      <a:endParaRPr kumimoji="1" lang="en-US" altLang="ja-JP" sz="1100" dirty="0"/>
                    </a:p>
                    <a:p>
                      <a:pPr algn="ctr"/>
                      <a:r>
                        <a:rPr kumimoji="1" lang="ja-JP" altLang="en-US" sz="1100" dirty="0"/>
                        <a:t>ＰＴ２名以上、ＯＴ１名以上</a:t>
                      </a:r>
                      <a:endParaRPr kumimoji="1" lang="ja-JP" altLang="en-US" sz="1100" dirty="0">
                        <a:latin typeface="+mn-ea"/>
                        <a:ea typeface="+mn-ea"/>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pPr algn="ctr"/>
                      <a:endParaRPr kumimoji="1" lang="ja-JP" altLang="en-US" sz="1100" dirty="0">
                        <a:latin typeface="+mn-ea"/>
                        <a:ea typeface="+mn-ea"/>
                      </a:endParaRPr>
                    </a:p>
                  </a:txBody>
                  <a:tcPr marL="54000" marR="54000" marT="36000" marB="36000" anchor="ctr"/>
                </a:tc>
                <a:extLst>
                  <a:ext uri="{0D108BD9-81ED-4DB2-BD59-A6C34878D82A}">
                    <a16:rowId xmlns:a16="http://schemas.microsoft.com/office/drawing/2014/main" val="10004"/>
                  </a:ext>
                </a:extLst>
              </a:tr>
              <a:tr h="222467">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t>社会福祉士</a:t>
                      </a:r>
                      <a:endParaRPr kumimoji="1" lang="ja-JP" altLang="en-US" sz="1100" dirty="0">
                        <a:latin typeface="+mn-ea"/>
                        <a:ea typeface="+mn-ea"/>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solidFill>
                      <a:srgbClr val="4BACC6">
                        <a:alpha val="20000"/>
                      </a:srgbClr>
                    </a:solidFill>
                  </a:tcPr>
                </a:tc>
                <a:tc gridSpan="2">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a:t>専任常勤１名以上</a:t>
                      </a:r>
                      <a:endParaRPr kumimoji="1" lang="ja-JP" altLang="en-US" sz="1100" dirty="0">
                        <a:latin typeface="+mn-ea"/>
                        <a:ea typeface="+mn-ea"/>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solidFill>
                      <a:srgbClr val="4BACC6">
                        <a:alpha val="20000"/>
                      </a:srgbClr>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mn-cs"/>
                      </a:endParaRPr>
                    </a:p>
                  </a:txBody>
                  <a:tcPr marL="54000" marR="54000" marT="36000" marB="36000" anchor="ctr"/>
                </a:tc>
                <a:tc gridSpan="3">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u="none" strike="noStrike" kern="1200" cap="none" spc="0" normalizeH="0" baseline="0" noProof="0" dirty="0">
                          <a:ln>
                            <a:noFill/>
                          </a:ln>
                          <a:effectLst/>
                          <a:uLnTx/>
                          <a:uFillTx/>
                        </a:rPr>
                        <a:t>－</a:t>
                      </a:r>
                      <a:endPar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mn-cs"/>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solidFill>
                      <a:srgbClr val="4BACC6">
                        <a:alpha val="20000"/>
                      </a:srgbClr>
                    </a:solidFill>
                  </a:tcPr>
                </a:tc>
                <a:tc hMerge="1">
                  <a:txBody>
                    <a:bodyPr/>
                    <a:lstStyle/>
                    <a:p>
                      <a:endParaRPr kumimoji="1" lang="ja-JP" altLang="en-US"/>
                    </a:p>
                  </a:txBody>
                  <a:tcPr/>
                </a:tc>
                <a:tc hMerge="1">
                  <a:txBody>
                    <a:bodyPr/>
                    <a:lstStyle/>
                    <a:p>
                      <a:pPr algn="ctr"/>
                      <a:endParaRPr kumimoji="1" lang="ja-JP" altLang="en-US" sz="1100" dirty="0">
                        <a:latin typeface="+mn-ea"/>
                        <a:ea typeface="+mn-ea"/>
                      </a:endParaRPr>
                    </a:p>
                  </a:txBody>
                  <a:tcPr marL="54000" marR="54000" marT="36000" marB="36000" anchor="ctr"/>
                </a:tc>
                <a:extLst>
                  <a:ext uri="{0D108BD9-81ED-4DB2-BD59-A6C34878D82A}">
                    <a16:rowId xmlns:a16="http://schemas.microsoft.com/office/drawing/2014/main" val="10005"/>
                  </a:ext>
                </a:extLst>
              </a:tr>
              <a:tr h="222467">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t>管理栄養士 </a:t>
                      </a:r>
                      <a:endParaRPr kumimoji="1" lang="ja-JP" altLang="en-US" sz="1100" dirty="0">
                        <a:latin typeface="+mn-ea"/>
                        <a:ea typeface="+mn-ea"/>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u="none" dirty="0">
                          <a:solidFill>
                            <a:schemeClr val="tx1"/>
                          </a:solidFill>
                        </a:rPr>
                        <a:t>専任常勤１名</a:t>
                      </a:r>
                      <a:endParaRPr kumimoji="1" lang="en-US" altLang="ja-JP" sz="1100" u="none" dirty="0">
                        <a:solidFill>
                          <a:schemeClr val="tx1"/>
                        </a:solidFill>
                        <a:latin typeface="+mn-ea"/>
                        <a:ea typeface="+mn-ea"/>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noFill/>
                  </a:tcPr>
                </a:tc>
                <a:tc gridSpan="4">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050" u="none" dirty="0">
                          <a:solidFill>
                            <a:schemeClr val="tx1"/>
                          </a:solidFill>
                        </a:rPr>
                        <a:t>専任常勤１名の配置が望ましい</a:t>
                      </a:r>
                      <a:endParaRPr kumimoji="1" lang="ja-JP" altLang="en-US" sz="1400" u="none" dirty="0">
                        <a:solidFill>
                          <a:schemeClr val="tx1"/>
                        </a:solidFill>
                        <a:latin typeface="+mn-ea"/>
                        <a:ea typeface="+mn-ea"/>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noFill/>
                  </a:tcP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solidFill>
                      <a:srgbClr val="FFFF55"/>
                    </a:solidFill>
                  </a:tcPr>
                </a:tc>
                <a:tc hMerge="1">
                  <a:txBody>
                    <a:bodyPr/>
                    <a:lstStyle/>
                    <a:p>
                      <a:endParaRPr kumimoji="1" lang="ja-JP" altLang="en-US"/>
                    </a:p>
                  </a:txBody>
                  <a:tcPr/>
                </a:tc>
                <a:tc hMerge="1">
                  <a:txBody>
                    <a:bodyPr/>
                    <a:lstStyle/>
                    <a:p>
                      <a:endParaRPr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9" name="角丸四角形 8"/>
          <p:cNvSpPr/>
          <p:nvPr/>
        </p:nvSpPr>
        <p:spPr>
          <a:xfrm>
            <a:off x="200468" y="6167381"/>
            <a:ext cx="9525419" cy="664309"/>
          </a:xfrm>
          <a:prstGeom prst="roundRect">
            <a:avLst/>
          </a:prstGeom>
          <a:solidFill>
            <a:srgbClr val="9BBB59">
              <a:lumMod val="20000"/>
              <a:lumOff val="80000"/>
            </a:srgbClr>
          </a:solidFill>
          <a:ln w="25400" cap="flat" cmpd="sng" algn="ctr">
            <a:solidFill>
              <a:srgbClr val="9BBB59"/>
            </a:solid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0" lang="ja-JP" altLang="en-US" sz="14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入院料５</a:t>
            </a:r>
            <a:r>
              <a:rPr kumimoji="0" lang="ja-JP" altLang="en-US"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については、</a:t>
            </a:r>
            <a:r>
              <a:rPr kumimoji="0" lang="ja-JP" altLang="en-US" sz="14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届出から２年間</a:t>
            </a:r>
            <a:r>
              <a:rPr kumimoji="0" lang="ja-JP" altLang="en-US"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に限り届け出ることができる。</a:t>
            </a:r>
            <a:endParaRPr kumimoji="0" lang="en-US" altLang="ja-JP"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なお、令和４年３月</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時点において、回復期リハビリテーション病棟入院料５又は６の届出を行っている病棟については、１年間、改定前の医科診療報酬点数表により回復期リハビリテーション病棟入院料５又は６を算定し、その後１年間、新入院料５を算定することができる。</a:t>
            </a:r>
          </a:p>
        </p:txBody>
      </p:sp>
      <p:graphicFrame>
        <p:nvGraphicFramePr>
          <p:cNvPr id="10" name="表 9"/>
          <p:cNvGraphicFramePr>
            <a:graphicFrameLocks noGrp="1"/>
          </p:cNvGraphicFramePr>
          <p:nvPr/>
        </p:nvGraphicFramePr>
        <p:xfrm>
          <a:off x="200468" y="2933979"/>
          <a:ext cx="9525420" cy="2755320"/>
        </p:xfrm>
        <a:graphic>
          <a:graphicData uri="http://schemas.openxmlformats.org/drawingml/2006/table">
            <a:tbl>
              <a:tblPr firstRow="1" bandRow="1"/>
              <a:tblGrid>
                <a:gridCol w="2352515">
                  <a:extLst>
                    <a:ext uri="{9D8B030D-6E8A-4147-A177-3AD203B41FA5}">
                      <a16:colId xmlns:a16="http://schemas.microsoft.com/office/drawing/2014/main" val="20000"/>
                    </a:ext>
                  </a:extLst>
                </a:gridCol>
                <a:gridCol w="1434581">
                  <a:extLst>
                    <a:ext uri="{9D8B030D-6E8A-4147-A177-3AD203B41FA5}">
                      <a16:colId xmlns:a16="http://schemas.microsoft.com/office/drawing/2014/main" val="3556526596"/>
                    </a:ext>
                  </a:extLst>
                </a:gridCol>
                <a:gridCol w="1434581">
                  <a:extLst>
                    <a:ext uri="{9D8B030D-6E8A-4147-A177-3AD203B41FA5}">
                      <a16:colId xmlns:a16="http://schemas.microsoft.com/office/drawing/2014/main" val="294588702"/>
                    </a:ext>
                  </a:extLst>
                </a:gridCol>
                <a:gridCol w="1434581">
                  <a:extLst>
                    <a:ext uri="{9D8B030D-6E8A-4147-A177-3AD203B41FA5}">
                      <a16:colId xmlns:a16="http://schemas.microsoft.com/office/drawing/2014/main" val="20003"/>
                    </a:ext>
                  </a:extLst>
                </a:gridCol>
                <a:gridCol w="1434581">
                  <a:extLst>
                    <a:ext uri="{9D8B030D-6E8A-4147-A177-3AD203B41FA5}">
                      <a16:colId xmlns:a16="http://schemas.microsoft.com/office/drawing/2014/main" val="20004"/>
                    </a:ext>
                  </a:extLst>
                </a:gridCol>
                <a:gridCol w="1434581">
                  <a:extLst>
                    <a:ext uri="{9D8B030D-6E8A-4147-A177-3AD203B41FA5}">
                      <a16:colId xmlns:a16="http://schemas.microsoft.com/office/drawing/2014/main" val="20005"/>
                    </a:ext>
                  </a:extLst>
                </a:gridCol>
              </a:tblGrid>
              <a:tr h="257626">
                <a:tc>
                  <a:txBody>
                    <a:bodyPr/>
                    <a:lstStyle>
                      <a:lvl1pPr marL="0" algn="l" defTabSz="990570" rtl="0" eaLnBrk="1" latinLnBrk="0" hangingPunct="1">
                        <a:defRPr kumimoji="1" sz="1950" b="1" kern="1200">
                          <a:solidFill>
                            <a:schemeClr val="tx1"/>
                          </a:solidFill>
                          <a:latin typeface="Calibri"/>
                        </a:defRPr>
                      </a:lvl1pPr>
                      <a:lvl2pPr marL="495285" algn="l" defTabSz="990570" rtl="0" eaLnBrk="1" latinLnBrk="0" hangingPunct="1">
                        <a:defRPr kumimoji="1" sz="1950" b="1" kern="1200">
                          <a:solidFill>
                            <a:schemeClr val="tx1"/>
                          </a:solidFill>
                          <a:latin typeface="Calibri"/>
                        </a:defRPr>
                      </a:lvl2pPr>
                      <a:lvl3pPr marL="990570" algn="l" defTabSz="990570" rtl="0" eaLnBrk="1" latinLnBrk="0" hangingPunct="1">
                        <a:defRPr kumimoji="1" sz="1950" b="1" kern="1200">
                          <a:solidFill>
                            <a:schemeClr val="tx1"/>
                          </a:solidFill>
                          <a:latin typeface="Calibri"/>
                        </a:defRPr>
                      </a:lvl3pPr>
                      <a:lvl4pPr marL="1485854" algn="l" defTabSz="990570" rtl="0" eaLnBrk="1" latinLnBrk="0" hangingPunct="1">
                        <a:defRPr kumimoji="1" sz="1950" b="1" kern="1200">
                          <a:solidFill>
                            <a:schemeClr val="tx1"/>
                          </a:solidFill>
                          <a:latin typeface="Calibri"/>
                        </a:defRPr>
                      </a:lvl4pPr>
                      <a:lvl5pPr marL="1981139" algn="l" defTabSz="990570" rtl="0" eaLnBrk="1" latinLnBrk="0" hangingPunct="1">
                        <a:defRPr kumimoji="1" sz="1950" b="1" kern="1200">
                          <a:solidFill>
                            <a:schemeClr val="tx1"/>
                          </a:solidFill>
                          <a:latin typeface="Calibri"/>
                        </a:defRPr>
                      </a:lvl5pPr>
                      <a:lvl6pPr marL="2476424" algn="l" defTabSz="990570" rtl="0" eaLnBrk="1" latinLnBrk="0" hangingPunct="1">
                        <a:defRPr kumimoji="1" sz="1950" b="1" kern="1200">
                          <a:solidFill>
                            <a:schemeClr val="tx1"/>
                          </a:solidFill>
                          <a:latin typeface="Calibri"/>
                        </a:defRPr>
                      </a:lvl6pPr>
                      <a:lvl7pPr marL="2971709" algn="l" defTabSz="990570" rtl="0" eaLnBrk="1" latinLnBrk="0" hangingPunct="1">
                        <a:defRPr kumimoji="1" sz="1950" b="1" kern="1200">
                          <a:solidFill>
                            <a:schemeClr val="tx1"/>
                          </a:solidFill>
                          <a:latin typeface="Calibri"/>
                        </a:defRPr>
                      </a:lvl7pPr>
                      <a:lvl8pPr marL="3466993" algn="l" defTabSz="990570" rtl="0" eaLnBrk="1" latinLnBrk="0" hangingPunct="1">
                        <a:defRPr kumimoji="1" sz="1950" b="1" kern="1200">
                          <a:solidFill>
                            <a:schemeClr val="tx1"/>
                          </a:solidFill>
                          <a:latin typeface="Calibri"/>
                        </a:defRPr>
                      </a:lvl8pPr>
                      <a:lvl9pPr marL="3962278" algn="l" defTabSz="990570" rtl="0" eaLnBrk="1" latinLnBrk="0" hangingPunct="1">
                        <a:defRPr kumimoji="1" sz="1950" b="1" kern="1200">
                          <a:solidFill>
                            <a:schemeClr val="tx1"/>
                          </a:solidFill>
                          <a:latin typeface="Calibri"/>
                        </a:defRPr>
                      </a:lvl9pPr>
                    </a:lstStyle>
                    <a:p>
                      <a:pPr algn="ctr"/>
                      <a:r>
                        <a:rPr kumimoji="1" lang="ja-JP" altLang="en-US" sz="1100" b="0" dirty="0">
                          <a:latin typeface="メイリオ" panose="020B0604030504040204" pitchFamily="50" charset="-128"/>
                          <a:ea typeface="メイリオ" panose="020B0604030504040204" pitchFamily="50" charset="-128"/>
                        </a:rPr>
                        <a:t>第三者評価</a:t>
                      </a:r>
                    </a:p>
                  </a:txBody>
                  <a:tcPr marL="54000" marR="54000" marT="36000" marB="36000" anchor="ctr">
                    <a:lnL w="12700" cmpd="sng">
                      <a:solidFill>
                        <a:srgbClr val="4BACC6"/>
                      </a:solidFill>
                    </a:lnL>
                    <a:lnR w="12700" cmpd="sng">
                      <a:solidFill>
                        <a:srgbClr val="4BACC6"/>
                      </a:solidFill>
                    </a:lnR>
                    <a:lnT w="12700" cmpd="sng">
                      <a:solidFill>
                        <a:srgbClr val="4BACC6"/>
                      </a:solidFill>
                    </a:lnT>
                    <a:lnB w="25400" cmpd="sng">
                      <a:solidFill>
                        <a:srgbClr val="4BACC6"/>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b="1" kern="1200">
                          <a:solidFill>
                            <a:schemeClr val="tx1"/>
                          </a:solidFill>
                          <a:latin typeface="Calibri"/>
                        </a:defRPr>
                      </a:lvl1pPr>
                      <a:lvl2pPr marL="495285" algn="l" defTabSz="990570" rtl="0" eaLnBrk="1" latinLnBrk="0" hangingPunct="1">
                        <a:defRPr kumimoji="1" sz="1950" b="1" kern="1200">
                          <a:solidFill>
                            <a:schemeClr val="tx1"/>
                          </a:solidFill>
                          <a:latin typeface="Calibri"/>
                        </a:defRPr>
                      </a:lvl2pPr>
                      <a:lvl3pPr marL="990570" algn="l" defTabSz="990570" rtl="0" eaLnBrk="1" latinLnBrk="0" hangingPunct="1">
                        <a:defRPr kumimoji="1" sz="1950" b="1" kern="1200">
                          <a:solidFill>
                            <a:schemeClr val="tx1"/>
                          </a:solidFill>
                          <a:latin typeface="Calibri"/>
                        </a:defRPr>
                      </a:lvl3pPr>
                      <a:lvl4pPr marL="1485854" algn="l" defTabSz="990570" rtl="0" eaLnBrk="1" latinLnBrk="0" hangingPunct="1">
                        <a:defRPr kumimoji="1" sz="1950" b="1" kern="1200">
                          <a:solidFill>
                            <a:schemeClr val="tx1"/>
                          </a:solidFill>
                          <a:latin typeface="Calibri"/>
                        </a:defRPr>
                      </a:lvl4pPr>
                      <a:lvl5pPr marL="1981139" algn="l" defTabSz="990570" rtl="0" eaLnBrk="1" latinLnBrk="0" hangingPunct="1">
                        <a:defRPr kumimoji="1" sz="1950" b="1" kern="1200">
                          <a:solidFill>
                            <a:schemeClr val="tx1"/>
                          </a:solidFill>
                          <a:latin typeface="Calibri"/>
                        </a:defRPr>
                      </a:lvl5pPr>
                      <a:lvl6pPr marL="2476424" algn="l" defTabSz="990570" rtl="0" eaLnBrk="1" latinLnBrk="0" hangingPunct="1">
                        <a:defRPr kumimoji="1" sz="1950" b="1" kern="1200">
                          <a:solidFill>
                            <a:schemeClr val="tx1"/>
                          </a:solidFill>
                          <a:latin typeface="Calibri"/>
                        </a:defRPr>
                      </a:lvl6pPr>
                      <a:lvl7pPr marL="2971709" algn="l" defTabSz="990570" rtl="0" eaLnBrk="1" latinLnBrk="0" hangingPunct="1">
                        <a:defRPr kumimoji="1" sz="1950" b="1" kern="1200">
                          <a:solidFill>
                            <a:schemeClr val="tx1"/>
                          </a:solidFill>
                          <a:latin typeface="Calibri"/>
                        </a:defRPr>
                      </a:lvl7pPr>
                      <a:lvl8pPr marL="3466993" algn="l" defTabSz="990570" rtl="0" eaLnBrk="1" latinLnBrk="0" hangingPunct="1">
                        <a:defRPr kumimoji="1" sz="1950" b="1" kern="1200">
                          <a:solidFill>
                            <a:schemeClr val="tx1"/>
                          </a:solidFill>
                          <a:latin typeface="Calibri"/>
                        </a:defRPr>
                      </a:lvl8pPr>
                      <a:lvl9pPr marL="3962278" algn="l" defTabSz="990570" rtl="0" eaLnBrk="1" latinLnBrk="0" hangingPunct="1">
                        <a:defRPr kumimoji="1" sz="1950" b="1" kern="1200">
                          <a:solidFill>
                            <a:schemeClr val="tx1"/>
                          </a:solidFill>
                          <a:latin typeface="Calibri"/>
                        </a:defRPr>
                      </a:lvl9pPr>
                    </a:lstStyle>
                    <a:p>
                      <a:pPr algn="ctr"/>
                      <a:r>
                        <a:rPr lang="ja-JP" altLang="en-US" sz="1100" b="1" u="sng" dirty="0">
                          <a:solidFill>
                            <a:srgbClr val="0070C0"/>
                          </a:solidFill>
                          <a:latin typeface="メイリオ" panose="020B0604030504040204" pitchFamily="50" charset="-128"/>
                          <a:ea typeface="メイリオ" panose="020B0604030504040204" pitchFamily="50" charset="-128"/>
                        </a:rPr>
                        <a:t>受けていることが望ましい</a:t>
                      </a:r>
                      <a:endParaRPr lang="ja-JP" altLang="en-US" sz="1000" b="1" u="sng" dirty="0">
                        <a:solidFill>
                          <a:srgbClr val="0070C0"/>
                        </a:solidFill>
                        <a:latin typeface="メイリオ" panose="020B0604030504040204" pitchFamily="50" charset="-128"/>
                        <a:ea typeface="メイリオ" panose="020B0604030504040204" pitchFamily="50" charset="-128"/>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25400" cmpd="sng">
                      <a:solidFill>
                        <a:srgbClr val="4BACC6"/>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b="1" kern="1200">
                          <a:solidFill>
                            <a:schemeClr val="tx1"/>
                          </a:solidFill>
                          <a:latin typeface="Calibri"/>
                        </a:defRPr>
                      </a:lvl1pPr>
                      <a:lvl2pPr marL="495285" algn="l" defTabSz="990570" rtl="0" eaLnBrk="1" latinLnBrk="0" hangingPunct="1">
                        <a:defRPr kumimoji="1" sz="1950" b="1" kern="1200">
                          <a:solidFill>
                            <a:schemeClr val="tx1"/>
                          </a:solidFill>
                          <a:latin typeface="Calibri"/>
                        </a:defRPr>
                      </a:lvl2pPr>
                      <a:lvl3pPr marL="990570" algn="l" defTabSz="990570" rtl="0" eaLnBrk="1" latinLnBrk="0" hangingPunct="1">
                        <a:defRPr kumimoji="1" sz="1950" b="1" kern="1200">
                          <a:solidFill>
                            <a:schemeClr val="tx1"/>
                          </a:solidFill>
                          <a:latin typeface="Calibri"/>
                        </a:defRPr>
                      </a:lvl3pPr>
                      <a:lvl4pPr marL="1485854" algn="l" defTabSz="990570" rtl="0" eaLnBrk="1" latinLnBrk="0" hangingPunct="1">
                        <a:defRPr kumimoji="1" sz="1950" b="1" kern="1200">
                          <a:solidFill>
                            <a:schemeClr val="tx1"/>
                          </a:solidFill>
                          <a:latin typeface="Calibri"/>
                        </a:defRPr>
                      </a:lvl4pPr>
                      <a:lvl5pPr marL="1981139" algn="l" defTabSz="990570" rtl="0" eaLnBrk="1" latinLnBrk="0" hangingPunct="1">
                        <a:defRPr kumimoji="1" sz="1950" b="1" kern="1200">
                          <a:solidFill>
                            <a:schemeClr val="tx1"/>
                          </a:solidFill>
                          <a:latin typeface="Calibri"/>
                        </a:defRPr>
                      </a:lvl5pPr>
                      <a:lvl6pPr marL="2476424" algn="l" defTabSz="990570" rtl="0" eaLnBrk="1" latinLnBrk="0" hangingPunct="1">
                        <a:defRPr kumimoji="1" sz="1950" b="1" kern="1200">
                          <a:solidFill>
                            <a:schemeClr val="tx1"/>
                          </a:solidFill>
                          <a:latin typeface="Calibri"/>
                        </a:defRPr>
                      </a:lvl6pPr>
                      <a:lvl7pPr marL="2971709" algn="l" defTabSz="990570" rtl="0" eaLnBrk="1" latinLnBrk="0" hangingPunct="1">
                        <a:defRPr kumimoji="1" sz="1950" b="1" kern="1200">
                          <a:solidFill>
                            <a:schemeClr val="tx1"/>
                          </a:solidFill>
                          <a:latin typeface="Calibri"/>
                        </a:defRPr>
                      </a:lvl7pPr>
                      <a:lvl8pPr marL="3466993" algn="l" defTabSz="990570" rtl="0" eaLnBrk="1" latinLnBrk="0" hangingPunct="1">
                        <a:defRPr kumimoji="1" sz="1950" b="1" kern="1200">
                          <a:solidFill>
                            <a:schemeClr val="tx1"/>
                          </a:solidFill>
                          <a:latin typeface="Calibri"/>
                        </a:defRPr>
                      </a:lvl8pPr>
                      <a:lvl9pPr marL="3962278" algn="l" defTabSz="990570" rtl="0" eaLnBrk="1" latinLnBrk="0" hangingPunct="1">
                        <a:defRPr kumimoji="1" sz="1950" b="1" kern="1200">
                          <a:solidFill>
                            <a:schemeClr val="tx1"/>
                          </a:solidFill>
                          <a:latin typeface="Calibri"/>
                        </a:defRPr>
                      </a:lvl9pPr>
                    </a:lstStyle>
                    <a:p>
                      <a:pPr algn="ctr"/>
                      <a:r>
                        <a:rPr kumimoji="1" lang="ja-JP" altLang="en-US" sz="1100" b="0" dirty="0">
                          <a:latin typeface="メイリオ" panose="020B0604030504040204" pitchFamily="50" charset="-128"/>
                          <a:ea typeface="メイリオ" panose="020B0604030504040204" pitchFamily="50" charset="-128"/>
                        </a:rPr>
                        <a:t>－</a:t>
                      </a:r>
                    </a:p>
                  </a:txBody>
                  <a:tcPr marL="54000" marR="54000" marT="36000" marB="36000" anchor="ctr">
                    <a:lnL w="12700" cmpd="sng">
                      <a:solidFill>
                        <a:srgbClr val="4BACC6"/>
                      </a:solidFill>
                    </a:lnL>
                    <a:lnR w="12700" cmpd="sng">
                      <a:solidFill>
                        <a:srgbClr val="4BACC6"/>
                      </a:solidFill>
                    </a:lnR>
                    <a:lnT w="12700" cmpd="sng">
                      <a:solidFill>
                        <a:srgbClr val="4BACC6"/>
                      </a:solidFill>
                    </a:lnT>
                    <a:lnB w="25400" cmpd="sng">
                      <a:solidFill>
                        <a:srgbClr val="4BACC6"/>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b="1" kern="1200">
                          <a:solidFill>
                            <a:schemeClr val="tx1"/>
                          </a:solidFill>
                          <a:latin typeface="Calibri"/>
                        </a:defRPr>
                      </a:lvl1pPr>
                      <a:lvl2pPr marL="495285" algn="l" defTabSz="990570" rtl="0" eaLnBrk="1" latinLnBrk="0" hangingPunct="1">
                        <a:defRPr kumimoji="1" sz="1950" b="1" kern="1200">
                          <a:solidFill>
                            <a:schemeClr val="tx1"/>
                          </a:solidFill>
                          <a:latin typeface="Calibri"/>
                        </a:defRPr>
                      </a:lvl2pPr>
                      <a:lvl3pPr marL="990570" algn="l" defTabSz="990570" rtl="0" eaLnBrk="1" latinLnBrk="0" hangingPunct="1">
                        <a:defRPr kumimoji="1" sz="1950" b="1" kern="1200">
                          <a:solidFill>
                            <a:schemeClr val="tx1"/>
                          </a:solidFill>
                          <a:latin typeface="Calibri"/>
                        </a:defRPr>
                      </a:lvl3pPr>
                      <a:lvl4pPr marL="1485854" algn="l" defTabSz="990570" rtl="0" eaLnBrk="1" latinLnBrk="0" hangingPunct="1">
                        <a:defRPr kumimoji="1" sz="1950" b="1" kern="1200">
                          <a:solidFill>
                            <a:schemeClr val="tx1"/>
                          </a:solidFill>
                          <a:latin typeface="Calibri"/>
                        </a:defRPr>
                      </a:lvl4pPr>
                      <a:lvl5pPr marL="1981139" algn="l" defTabSz="990570" rtl="0" eaLnBrk="1" latinLnBrk="0" hangingPunct="1">
                        <a:defRPr kumimoji="1" sz="1950" b="1" kern="1200">
                          <a:solidFill>
                            <a:schemeClr val="tx1"/>
                          </a:solidFill>
                          <a:latin typeface="Calibri"/>
                        </a:defRPr>
                      </a:lvl5pPr>
                      <a:lvl6pPr marL="2476424" algn="l" defTabSz="990570" rtl="0" eaLnBrk="1" latinLnBrk="0" hangingPunct="1">
                        <a:defRPr kumimoji="1" sz="1950" b="1" kern="1200">
                          <a:solidFill>
                            <a:schemeClr val="tx1"/>
                          </a:solidFill>
                          <a:latin typeface="Calibri"/>
                        </a:defRPr>
                      </a:lvl6pPr>
                      <a:lvl7pPr marL="2971709" algn="l" defTabSz="990570" rtl="0" eaLnBrk="1" latinLnBrk="0" hangingPunct="1">
                        <a:defRPr kumimoji="1" sz="1950" b="1" kern="1200">
                          <a:solidFill>
                            <a:schemeClr val="tx1"/>
                          </a:solidFill>
                          <a:latin typeface="Calibri"/>
                        </a:defRPr>
                      </a:lvl7pPr>
                      <a:lvl8pPr marL="3466993" algn="l" defTabSz="990570" rtl="0" eaLnBrk="1" latinLnBrk="0" hangingPunct="1">
                        <a:defRPr kumimoji="1" sz="1950" b="1" kern="1200">
                          <a:solidFill>
                            <a:schemeClr val="tx1"/>
                          </a:solidFill>
                          <a:latin typeface="Calibri"/>
                        </a:defRPr>
                      </a:lvl8pPr>
                      <a:lvl9pPr marL="3962278" algn="l" defTabSz="990570" rtl="0" eaLnBrk="1" latinLnBrk="0" hangingPunct="1">
                        <a:defRPr kumimoji="1" sz="1950" b="1" kern="1200">
                          <a:solidFill>
                            <a:schemeClr val="tx1"/>
                          </a:solidFill>
                          <a:latin typeface="Calibri"/>
                        </a:defRPr>
                      </a:lvl9pPr>
                    </a:lstStyle>
                    <a:p>
                      <a:pPr marL="0" algn="ctr" defTabSz="990570" rtl="0" eaLnBrk="1" latinLnBrk="0" hangingPunct="1"/>
                      <a:r>
                        <a:rPr kumimoji="1" lang="ja-JP" altLang="en-US" sz="1100" b="1" u="sng" kern="1200" dirty="0">
                          <a:solidFill>
                            <a:srgbClr val="0070C0"/>
                          </a:solidFill>
                          <a:latin typeface="メイリオ" panose="020B0604030504040204" pitchFamily="50" charset="-128"/>
                          <a:ea typeface="メイリオ" panose="020B0604030504040204" pitchFamily="50" charset="-128"/>
                          <a:cs typeface="+mn-cs"/>
                        </a:rPr>
                        <a:t>受けていることが望ましい</a:t>
                      </a:r>
                    </a:p>
                  </a:txBody>
                  <a:tcPr marL="54000" marR="54000" marT="36000" marB="36000" anchor="ctr">
                    <a:lnL w="12700" cmpd="sng">
                      <a:solidFill>
                        <a:srgbClr val="4BACC6"/>
                      </a:solidFill>
                    </a:lnL>
                    <a:lnR w="12700" cmpd="sng">
                      <a:solidFill>
                        <a:srgbClr val="4BACC6"/>
                      </a:solidFill>
                    </a:lnR>
                    <a:lnT w="12700" cmpd="sng">
                      <a:solidFill>
                        <a:srgbClr val="4BACC6"/>
                      </a:solidFill>
                    </a:lnT>
                    <a:lnB w="25400" cmpd="sng">
                      <a:solidFill>
                        <a:srgbClr val="4BACC6"/>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b="1" kern="1200">
                          <a:solidFill>
                            <a:schemeClr val="tx1"/>
                          </a:solidFill>
                          <a:latin typeface="Calibri"/>
                        </a:defRPr>
                      </a:lvl1pPr>
                      <a:lvl2pPr marL="495285" algn="l" defTabSz="990570" rtl="0" eaLnBrk="1" latinLnBrk="0" hangingPunct="1">
                        <a:defRPr kumimoji="1" sz="1950" b="1" kern="1200">
                          <a:solidFill>
                            <a:schemeClr val="tx1"/>
                          </a:solidFill>
                          <a:latin typeface="Calibri"/>
                        </a:defRPr>
                      </a:lvl2pPr>
                      <a:lvl3pPr marL="990570" algn="l" defTabSz="990570" rtl="0" eaLnBrk="1" latinLnBrk="0" hangingPunct="1">
                        <a:defRPr kumimoji="1" sz="1950" b="1" kern="1200">
                          <a:solidFill>
                            <a:schemeClr val="tx1"/>
                          </a:solidFill>
                          <a:latin typeface="Calibri"/>
                        </a:defRPr>
                      </a:lvl3pPr>
                      <a:lvl4pPr marL="1485854" algn="l" defTabSz="990570" rtl="0" eaLnBrk="1" latinLnBrk="0" hangingPunct="1">
                        <a:defRPr kumimoji="1" sz="1950" b="1" kern="1200">
                          <a:solidFill>
                            <a:schemeClr val="tx1"/>
                          </a:solidFill>
                          <a:latin typeface="Calibri"/>
                        </a:defRPr>
                      </a:lvl4pPr>
                      <a:lvl5pPr marL="1981139" algn="l" defTabSz="990570" rtl="0" eaLnBrk="1" latinLnBrk="0" hangingPunct="1">
                        <a:defRPr kumimoji="1" sz="1950" b="1" kern="1200">
                          <a:solidFill>
                            <a:schemeClr val="tx1"/>
                          </a:solidFill>
                          <a:latin typeface="Calibri"/>
                        </a:defRPr>
                      </a:lvl5pPr>
                      <a:lvl6pPr marL="2476424" algn="l" defTabSz="990570" rtl="0" eaLnBrk="1" latinLnBrk="0" hangingPunct="1">
                        <a:defRPr kumimoji="1" sz="1950" b="1" kern="1200">
                          <a:solidFill>
                            <a:schemeClr val="tx1"/>
                          </a:solidFill>
                          <a:latin typeface="Calibri"/>
                        </a:defRPr>
                      </a:lvl6pPr>
                      <a:lvl7pPr marL="2971709" algn="l" defTabSz="990570" rtl="0" eaLnBrk="1" latinLnBrk="0" hangingPunct="1">
                        <a:defRPr kumimoji="1" sz="1950" b="1" kern="1200">
                          <a:solidFill>
                            <a:schemeClr val="tx1"/>
                          </a:solidFill>
                          <a:latin typeface="Calibri"/>
                        </a:defRPr>
                      </a:lvl7pPr>
                      <a:lvl8pPr marL="3466993" algn="l" defTabSz="990570" rtl="0" eaLnBrk="1" latinLnBrk="0" hangingPunct="1">
                        <a:defRPr kumimoji="1" sz="1950" b="1" kern="1200">
                          <a:solidFill>
                            <a:schemeClr val="tx1"/>
                          </a:solidFill>
                          <a:latin typeface="Calibri"/>
                        </a:defRPr>
                      </a:lvl8pPr>
                      <a:lvl9pPr marL="3962278" algn="l" defTabSz="990570" rtl="0" eaLnBrk="1" latinLnBrk="0" hangingPunct="1">
                        <a:defRPr kumimoji="1" sz="1950" b="1" kern="1200">
                          <a:solidFill>
                            <a:schemeClr val="tx1"/>
                          </a:solidFill>
                          <a:latin typeface="Calibri"/>
                        </a:defRPr>
                      </a:lvl9pPr>
                    </a:lstStyle>
                    <a:p>
                      <a:pPr algn="ctr"/>
                      <a:r>
                        <a:rPr kumimoji="1" lang="ja-JP" altLang="en-US" sz="1100" b="0" dirty="0">
                          <a:solidFill>
                            <a:schemeClr val="tx1"/>
                          </a:solidFill>
                          <a:latin typeface="メイリオ" panose="020B0604030504040204" pitchFamily="50" charset="-128"/>
                          <a:ea typeface="メイリオ" panose="020B0604030504040204" pitchFamily="50" charset="-128"/>
                        </a:rPr>
                        <a:t>－</a:t>
                      </a:r>
                    </a:p>
                  </a:txBody>
                  <a:tcPr marL="54000" marR="54000" marT="36000" marB="36000" anchor="ctr">
                    <a:lnL w="12700" cmpd="sng">
                      <a:solidFill>
                        <a:srgbClr val="4BACC6"/>
                      </a:solidFill>
                    </a:lnL>
                    <a:lnR w="12700" cmpd="sng">
                      <a:solidFill>
                        <a:srgbClr val="4BACC6"/>
                      </a:solidFill>
                    </a:lnR>
                    <a:lnT w="12700" cmpd="sng">
                      <a:solidFill>
                        <a:srgbClr val="4BACC6"/>
                      </a:solidFill>
                    </a:lnT>
                    <a:lnB w="25400" cmpd="sng">
                      <a:solidFill>
                        <a:srgbClr val="4BACC6"/>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b="1" kern="1200">
                          <a:solidFill>
                            <a:schemeClr val="tx1"/>
                          </a:solidFill>
                          <a:latin typeface="Calibri"/>
                        </a:defRPr>
                      </a:lvl1pPr>
                      <a:lvl2pPr marL="495285" algn="l" defTabSz="990570" rtl="0" eaLnBrk="1" latinLnBrk="0" hangingPunct="1">
                        <a:defRPr kumimoji="1" sz="1950" b="1" kern="1200">
                          <a:solidFill>
                            <a:schemeClr val="tx1"/>
                          </a:solidFill>
                          <a:latin typeface="Calibri"/>
                        </a:defRPr>
                      </a:lvl2pPr>
                      <a:lvl3pPr marL="990570" algn="l" defTabSz="990570" rtl="0" eaLnBrk="1" latinLnBrk="0" hangingPunct="1">
                        <a:defRPr kumimoji="1" sz="1950" b="1" kern="1200">
                          <a:solidFill>
                            <a:schemeClr val="tx1"/>
                          </a:solidFill>
                          <a:latin typeface="Calibri"/>
                        </a:defRPr>
                      </a:lvl3pPr>
                      <a:lvl4pPr marL="1485854" algn="l" defTabSz="990570" rtl="0" eaLnBrk="1" latinLnBrk="0" hangingPunct="1">
                        <a:defRPr kumimoji="1" sz="1950" b="1" kern="1200">
                          <a:solidFill>
                            <a:schemeClr val="tx1"/>
                          </a:solidFill>
                          <a:latin typeface="Calibri"/>
                        </a:defRPr>
                      </a:lvl4pPr>
                      <a:lvl5pPr marL="1981139" algn="l" defTabSz="990570" rtl="0" eaLnBrk="1" latinLnBrk="0" hangingPunct="1">
                        <a:defRPr kumimoji="1" sz="1950" b="1" kern="1200">
                          <a:solidFill>
                            <a:schemeClr val="tx1"/>
                          </a:solidFill>
                          <a:latin typeface="Calibri"/>
                        </a:defRPr>
                      </a:lvl5pPr>
                      <a:lvl6pPr marL="2476424" algn="l" defTabSz="990570" rtl="0" eaLnBrk="1" latinLnBrk="0" hangingPunct="1">
                        <a:defRPr kumimoji="1" sz="1950" b="1" kern="1200">
                          <a:solidFill>
                            <a:schemeClr val="tx1"/>
                          </a:solidFill>
                          <a:latin typeface="Calibri"/>
                        </a:defRPr>
                      </a:lvl6pPr>
                      <a:lvl7pPr marL="2971709" algn="l" defTabSz="990570" rtl="0" eaLnBrk="1" latinLnBrk="0" hangingPunct="1">
                        <a:defRPr kumimoji="1" sz="1950" b="1" kern="1200">
                          <a:solidFill>
                            <a:schemeClr val="tx1"/>
                          </a:solidFill>
                          <a:latin typeface="Calibri"/>
                        </a:defRPr>
                      </a:lvl7pPr>
                      <a:lvl8pPr marL="3466993" algn="l" defTabSz="990570" rtl="0" eaLnBrk="1" latinLnBrk="0" hangingPunct="1">
                        <a:defRPr kumimoji="1" sz="1950" b="1" kern="1200">
                          <a:solidFill>
                            <a:schemeClr val="tx1"/>
                          </a:solidFill>
                          <a:latin typeface="Calibri"/>
                        </a:defRPr>
                      </a:lvl8pPr>
                      <a:lvl9pPr marL="3962278" algn="l" defTabSz="990570" rtl="0" eaLnBrk="1" latinLnBrk="0" hangingPunct="1">
                        <a:defRPr kumimoji="1" sz="1950" b="1"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a:latin typeface="メイリオ" panose="020B0604030504040204" pitchFamily="50" charset="-128"/>
                          <a:ea typeface="メイリオ" panose="020B0604030504040204" pitchFamily="50" charset="-128"/>
                        </a:rPr>
                        <a:t>－</a:t>
                      </a:r>
                    </a:p>
                  </a:txBody>
                  <a:tcPr marL="54000" marR="54000" marT="36000" marB="36000" anchor="ctr">
                    <a:lnL w="12700" cmpd="sng">
                      <a:solidFill>
                        <a:srgbClr val="4BACC6"/>
                      </a:solidFill>
                    </a:lnL>
                    <a:lnR w="12700" cmpd="sng">
                      <a:solidFill>
                        <a:srgbClr val="4BACC6"/>
                      </a:solidFill>
                    </a:lnR>
                    <a:lnT w="12700" cmpd="sng">
                      <a:solidFill>
                        <a:srgbClr val="4BACC6"/>
                      </a:solidFill>
                    </a:lnT>
                    <a:lnB w="25400" cmpd="sng">
                      <a:solidFill>
                        <a:srgbClr val="4BACC6"/>
                      </a:solid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303369">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b="0" dirty="0">
                          <a:latin typeface="メイリオ" panose="020B0604030504040204" pitchFamily="50" charset="-128"/>
                          <a:ea typeface="メイリオ" panose="020B0604030504040204" pitchFamily="50" charset="-128"/>
                        </a:rPr>
                        <a:t>リハビリテーション実績指数等の</a:t>
                      </a:r>
                      <a:endParaRPr kumimoji="1" lang="en-US" altLang="ja-JP" sz="1100" b="0" dirty="0">
                        <a:latin typeface="メイリオ" panose="020B0604030504040204" pitchFamily="50" charset="-128"/>
                        <a:ea typeface="メイリオ" panose="020B0604030504040204" pitchFamily="50" charset="-128"/>
                      </a:endParaRPr>
                    </a:p>
                    <a:p>
                      <a:pPr algn="ctr"/>
                      <a:r>
                        <a:rPr kumimoji="1" lang="ja-JP" altLang="en-US" sz="1100" b="0" dirty="0">
                          <a:latin typeface="メイリオ" panose="020B0604030504040204" pitchFamily="50" charset="-128"/>
                          <a:ea typeface="メイリオ" panose="020B0604030504040204" pitchFamily="50" charset="-128"/>
                        </a:rPr>
                        <a:t>院内掲示等による公開</a:t>
                      </a:r>
                    </a:p>
                  </a:txBody>
                  <a:tcPr marL="54000" marR="54000" marT="36000" marB="36000" anchor="ctr">
                    <a:lnL w="12700" cmpd="sng">
                      <a:solidFill>
                        <a:srgbClr val="4BACC6"/>
                      </a:solidFill>
                    </a:lnL>
                    <a:lnR w="12700" cmpd="sng">
                      <a:solidFill>
                        <a:srgbClr val="4BACC6"/>
                      </a:solidFill>
                    </a:lnR>
                    <a:lnT w="25400" cmpd="sng">
                      <a:solidFill>
                        <a:srgbClr val="4BACC6"/>
                      </a:solidFill>
                    </a:lnT>
                    <a:lnB w="12700" cmpd="sng">
                      <a:solidFill>
                        <a:srgbClr val="4BACC6"/>
                      </a:solidFill>
                    </a:lnB>
                    <a:lnTlToBr w="12700" cmpd="sng">
                      <a:noFill/>
                      <a:prstDash val="solid"/>
                    </a:lnTlToBr>
                    <a:lnBlToTr w="12700" cmpd="sng">
                      <a:noFill/>
                      <a:prstDash val="solid"/>
                    </a:lnBlToTr>
                    <a:solidFill>
                      <a:srgbClr val="4BACC6">
                        <a:alpha val="20000"/>
                      </a:srgbClr>
                    </a:solidFill>
                  </a:tcPr>
                </a:tc>
                <a:tc gridSpan="5">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b="0" dirty="0">
                          <a:latin typeface="メイリオ" panose="020B0604030504040204" pitchFamily="50" charset="-128"/>
                          <a:ea typeface="メイリオ" panose="020B0604030504040204" pitchFamily="50" charset="-128"/>
                        </a:rPr>
                        <a:t>○</a:t>
                      </a:r>
                    </a:p>
                  </a:txBody>
                  <a:tcPr marL="54000" marR="54000" marT="36000" marB="36000" anchor="ctr">
                    <a:lnL w="12700" cmpd="sng">
                      <a:solidFill>
                        <a:srgbClr val="4BACC6"/>
                      </a:solidFill>
                    </a:lnL>
                    <a:lnR w="12700" cmpd="sng">
                      <a:solidFill>
                        <a:srgbClr val="4BACC6"/>
                      </a:solidFill>
                    </a:lnR>
                    <a:lnT w="25400" cmpd="sng">
                      <a:solidFill>
                        <a:srgbClr val="4BACC6"/>
                      </a:solidFill>
                    </a:lnT>
                    <a:lnB w="12700" cmpd="sng">
                      <a:solidFill>
                        <a:srgbClr val="4BACC6"/>
                      </a:solidFill>
                    </a:lnB>
                    <a:lnTlToBr w="12700" cmpd="sng">
                      <a:noFill/>
                      <a:prstDash val="solid"/>
                    </a:lnTlToBr>
                    <a:lnBlToTr w="12700" cmpd="sng">
                      <a:noFill/>
                      <a:prstDash val="solid"/>
                    </a:lnBlToTr>
                    <a:solidFill>
                      <a:srgbClr val="4BACC6">
                        <a:alpha val="20000"/>
                      </a:srgbClr>
                    </a:solidFill>
                  </a:tcPr>
                </a:tc>
                <a:tc hMerge="1">
                  <a:txBody>
                    <a:bodyPr/>
                    <a:lstStyle/>
                    <a:p>
                      <a:pPr algn="ct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11"/>
                  </a:ext>
                </a:extLst>
              </a:tr>
              <a:tr h="205209">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latin typeface="メイリオ" panose="020B0604030504040204" pitchFamily="50" charset="-128"/>
                          <a:ea typeface="メイリオ" panose="020B0604030504040204" pitchFamily="50" charset="-128"/>
                        </a:rPr>
                        <a:t>データ提出加算の届出</a:t>
                      </a: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noFill/>
                  </a:tcPr>
                </a:tc>
                <a:tc gridSpan="4">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u="none" dirty="0">
                          <a:latin typeface="メイリオ" panose="020B0604030504040204" pitchFamily="50" charset="-128"/>
                          <a:ea typeface="メイリオ" panose="020B0604030504040204" pitchFamily="50" charset="-128"/>
                        </a:rPr>
                        <a:t>○</a:t>
                      </a:r>
                      <a:endParaRPr kumimoji="1" lang="ja-JP" altLang="en-US" sz="1100" b="1" u="sng" dirty="0">
                        <a:solidFill>
                          <a:srgbClr val="FF0000"/>
                        </a:solidFill>
                        <a:latin typeface="メイリオ" panose="020B0604030504040204" pitchFamily="50" charset="-128"/>
                        <a:ea typeface="メイリオ" panose="020B0604030504040204" pitchFamily="50" charset="-128"/>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noFill/>
                  </a:tcPr>
                </a:tc>
                <a:tc hMerge="1">
                  <a:txBody>
                    <a:bodyPr/>
                    <a:lstStyle/>
                    <a:p>
                      <a:pPr algn="ctr"/>
                      <a:endParaRPr kumimoji="1" lang="ja-JP" altLang="en-US" sz="1100" b="0" u="sng" dirty="0">
                        <a:solidFill>
                          <a:srgbClr val="0070C0"/>
                        </a:solidFill>
                        <a:latin typeface="+mn-ea"/>
                        <a:ea typeface="+mn-ea"/>
                      </a:endParaRPr>
                    </a:p>
                  </a:txBody>
                  <a:tcPr marL="54000" marR="54000" marT="36000" marB="36000" anchor="ctr"/>
                </a:tc>
                <a:tc hMerge="1">
                  <a:txBody>
                    <a:bodyPr/>
                    <a:lstStyle/>
                    <a:p>
                      <a:pPr algn="ctr"/>
                      <a:endParaRPr kumimoji="1" lang="ja-JP" altLang="en-US" sz="1100" b="1" u="sng" dirty="0">
                        <a:solidFill>
                          <a:srgbClr val="FF0000"/>
                        </a:solidFill>
                        <a:latin typeface="+mn-ea"/>
                        <a:ea typeface="+mn-ea"/>
                      </a:endParaRPr>
                    </a:p>
                  </a:txBody>
                  <a:tcPr marL="54000" marR="54000" marT="36000" marB="36000" anchor="ctr"/>
                </a:tc>
                <a:tc hMerge="1">
                  <a:txBody>
                    <a:bodyPr/>
                    <a:lstStyle/>
                    <a:p>
                      <a:pPr algn="ctr"/>
                      <a:endParaRPr kumimoji="1" lang="ja-JP" altLang="en-US" sz="1100" b="1" u="sng" dirty="0">
                        <a:solidFill>
                          <a:srgbClr val="FF0000"/>
                        </a:solidFill>
                        <a:latin typeface="+mn-ea"/>
                        <a:ea typeface="+mn-ea"/>
                      </a:endParaRPr>
                    </a:p>
                  </a:txBody>
                  <a:tcPr marL="54000" marR="54000" marT="36000" marB="36000"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200" u="none" dirty="0">
                          <a:latin typeface="メイリオ" panose="020B0604030504040204" pitchFamily="50" charset="-128"/>
                          <a:ea typeface="メイリオ" panose="020B0604030504040204" pitchFamily="50" charset="-128"/>
                        </a:rPr>
                        <a:t>○　　　</a:t>
                      </a:r>
                      <a:endParaRPr kumimoji="1" lang="ja-JP" altLang="en-US" sz="1100" b="0" u="sng" dirty="0">
                        <a:solidFill>
                          <a:srgbClr val="0070C0"/>
                        </a:solidFill>
                        <a:latin typeface="メイリオ" panose="020B0604030504040204" pitchFamily="50" charset="-128"/>
                        <a:ea typeface="メイリオ" panose="020B0604030504040204" pitchFamily="50" charset="-128"/>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192939">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latin typeface="メイリオ" panose="020B0604030504040204" pitchFamily="50" charset="-128"/>
                          <a:ea typeface="メイリオ" panose="020B0604030504040204" pitchFamily="50" charset="-128"/>
                        </a:rPr>
                        <a:t>休日リハビリテーション</a:t>
                      </a: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solidFill>
                      <a:srgbClr val="4BACC6">
                        <a:alpha val="20000"/>
                      </a:srgbClr>
                    </a:solidFill>
                  </a:tcPr>
                </a:tc>
                <a:tc gridSpan="2">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lang="ja-JP" altLang="en-US" sz="1100" dirty="0">
                          <a:latin typeface="メイリオ" panose="020B0604030504040204" pitchFamily="50" charset="-128"/>
                          <a:ea typeface="メイリオ" panose="020B0604030504040204" pitchFamily="50" charset="-128"/>
                        </a:rPr>
                        <a:t>○</a:t>
                      </a: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solidFill>
                      <a:srgbClr val="4BACC6">
                        <a:alpha val="20000"/>
                      </a:srgbClr>
                    </a:solidFill>
                  </a:tcPr>
                </a:tc>
                <a:tc hMerge="1">
                  <a:txBody>
                    <a:bodyPr/>
                    <a:lstStyle/>
                    <a:p>
                      <a:pPr algn="ctr"/>
                      <a:endParaRPr lang="ja-JP" altLang="en-US" sz="1200" dirty="0">
                        <a:latin typeface="ＭＳ ゴシック" panose="020B0609070205080204" pitchFamily="49" charset="-128"/>
                        <a:ea typeface="ＭＳ ゴシック" panose="020B0609070205080204" pitchFamily="49" charset="-128"/>
                      </a:endParaRPr>
                    </a:p>
                  </a:txBody>
                  <a:tcPr marT="36000" marB="36000" anchor="ctr"/>
                </a:tc>
                <a:tc gridSpan="3">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latin typeface="メイリオ" panose="020B0604030504040204" pitchFamily="50" charset="-128"/>
                          <a:ea typeface="メイリオ" panose="020B0604030504040204" pitchFamily="50" charset="-128"/>
                        </a:rPr>
                        <a:t>－　</a:t>
                      </a:r>
                      <a:endParaRPr kumimoji="1" lang="ja-JP" altLang="en-US" sz="1100" b="1" u="sng" dirty="0">
                        <a:solidFill>
                          <a:srgbClr val="0070C0"/>
                        </a:solidFill>
                        <a:latin typeface="メイリオ" panose="020B0604030504040204" pitchFamily="50" charset="-128"/>
                        <a:ea typeface="メイリオ" panose="020B0604030504040204" pitchFamily="50" charset="-128"/>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solidFill>
                      <a:srgbClr val="4BACC6">
                        <a:alpha val="20000"/>
                      </a:srgbClr>
                    </a:solidFill>
                  </a:tcPr>
                </a:tc>
                <a:tc hMerge="1">
                  <a:txBody>
                    <a:bodyPr/>
                    <a:lstStyle/>
                    <a:p>
                      <a:endParaRPr kumimoji="1" lang="ja-JP" altLang="en-US"/>
                    </a:p>
                  </a:txBody>
                  <a:tcPr/>
                </a:tc>
                <a:tc hMerge="1">
                  <a:txBody>
                    <a:bodyPr/>
                    <a:lstStyle/>
                    <a:p>
                      <a:pPr algn="ctr"/>
                      <a:endParaRPr lang="ja-JP" altLang="en-US" sz="1100" dirty="0">
                        <a:latin typeface="+mn-ea"/>
                        <a:ea typeface="+mn-ea"/>
                      </a:endParaRPr>
                    </a:p>
                  </a:txBody>
                  <a:tcPr marL="54000" marR="54000" marT="36000" marB="36000" anchor="ctr"/>
                </a:tc>
                <a:extLst>
                  <a:ext uri="{0D108BD9-81ED-4DB2-BD59-A6C34878D82A}">
                    <a16:rowId xmlns:a16="http://schemas.microsoft.com/office/drawing/2014/main" val="10015"/>
                  </a:ext>
                </a:extLst>
              </a:tr>
              <a:tr h="0">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latin typeface="メイリオ" panose="020B0604030504040204" pitchFamily="50" charset="-128"/>
                          <a:ea typeface="メイリオ" panose="020B0604030504040204" pitchFamily="50" charset="-128"/>
                        </a:rPr>
                        <a:t>新規入院患者のうちの、</a:t>
                      </a:r>
                      <a:endParaRPr kumimoji="1" lang="en-US" altLang="ja-JP" sz="1100" dirty="0">
                        <a:latin typeface="メイリオ" panose="020B0604030504040204" pitchFamily="50" charset="-128"/>
                        <a:ea typeface="メイリオ" panose="020B0604030504040204" pitchFamily="50" charset="-128"/>
                      </a:endParaRPr>
                    </a:p>
                    <a:p>
                      <a:pPr algn="ctr"/>
                      <a:r>
                        <a:rPr kumimoji="1" lang="ja-JP" altLang="en-US" sz="1100" dirty="0">
                          <a:latin typeface="メイリオ" panose="020B0604030504040204" pitchFamily="50" charset="-128"/>
                          <a:ea typeface="メイリオ" panose="020B0604030504040204" pitchFamily="50" charset="-128"/>
                        </a:rPr>
                        <a:t>重症の患者の割合</a:t>
                      </a:r>
                      <a:endParaRPr kumimoji="1" lang="en-US" altLang="ja-JP" sz="1100" dirty="0">
                        <a:latin typeface="メイリオ" panose="020B0604030504040204" pitchFamily="50" charset="-128"/>
                        <a:ea typeface="メイリオ" panose="020B0604030504040204" pitchFamily="50" charset="-128"/>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noFill/>
                  </a:tcPr>
                </a:tc>
                <a:tc gridSpan="2">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200" b="0" u="none" kern="1200" dirty="0">
                          <a:solidFill>
                            <a:schemeClr val="tx1"/>
                          </a:solidFill>
                          <a:latin typeface="メイリオ" panose="020B0604030504040204" pitchFamily="50" charset="-128"/>
                          <a:ea typeface="メイリオ" panose="020B0604030504040204" pitchFamily="50" charset="-128"/>
                          <a:cs typeface="+mn-cs"/>
                        </a:rPr>
                        <a:t>３割以上→</a:t>
                      </a:r>
                      <a:r>
                        <a:rPr kumimoji="1" lang="ja-JP" altLang="en-US" sz="1200" b="1" u="sng" kern="1200" dirty="0">
                          <a:solidFill>
                            <a:srgbClr val="0070C0"/>
                          </a:solidFill>
                          <a:latin typeface="メイリオ" panose="020B0604030504040204" pitchFamily="50" charset="-128"/>
                          <a:ea typeface="メイリオ" panose="020B0604030504040204" pitchFamily="50" charset="-128"/>
                          <a:cs typeface="+mn-cs"/>
                        </a:rPr>
                        <a:t>４割以上</a:t>
                      </a: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dirty="0">
                        <a:latin typeface="+mn-ea"/>
                        <a:ea typeface="+mn-ea"/>
                      </a:endParaRPr>
                    </a:p>
                  </a:txBody>
                  <a:tcPr marL="54000" marR="54000" marT="36000" marB="36000" anchor="ctr"/>
                </a:tc>
                <a:tc gridSpan="2">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200" b="0" u="none" kern="1200" dirty="0">
                          <a:solidFill>
                            <a:schemeClr val="tx1"/>
                          </a:solidFill>
                          <a:latin typeface="メイリオ" panose="020B0604030504040204" pitchFamily="50" charset="-128"/>
                          <a:ea typeface="メイリオ" panose="020B0604030504040204" pitchFamily="50" charset="-128"/>
                          <a:cs typeface="+mn-cs"/>
                        </a:rPr>
                        <a:t>２割以上→</a:t>
                      </a:r>
                      <a:r>
                        <a:rPr kumimoji="1" lang="ja-JP" altLang="en-US" sz="1200" b="1" u="sng" kern="1200" dirty="0">
                          <a:solidFill>
                            <a:srgbClr val="0070C0"/>
                          </a:solidFill>
                          <a:latin typeface="メイリオ" panose="020B0604030504040204" pitchFamily="50" charset="-128"/>
                          <a:ea typeface="メイリオ" panose="020B0604030504040204" pitchFamily="50" charset="-128"/>
                          <a:cs typeface="+mn-cs"/>
                        </a:rPr>
                        <a:t>３割以上</a:t>
                      </a: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dirty="0">
                        <a:latin typeface="+mn-ea"/>
                        <a:ea typeface="+mn-ea"/>
                      </a:endParaRPr>
                    </a:p>
                  </a:txBody>
                  <a:tcPr marL="54000" marR="54000" marT="36000" marB="36000"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latin typeface="メイリオ" panose="020B0604030504040204" pitchFamily="50" charset="-128"/>
                          <a:ea typeface="メイリオ" panose="020B0604030504040204" pitchFamily="50" charset="-128"/>
                        </a:rPr>
                        <a:t>－</a:t>
                      </a: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450610">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latin typeface="メイリオ" panose="020B0604030504040204" pitchFamily="50" charset="-128"/>
                          <a:ea typeface="メイリオ" panose="020B0604030504040204" pitchFamily="50" charset="-128"/>
                        </a:rPr>
                        <a:t>入院時に重症であった患者における</a:t>
                      </a:r>
                      <a:endParaRPr kumimoji="1" lang="en-US" altLang="ja-JP" sz="1100" dirty="0">
                        <a:latin typeface="メイリオ" panose="020B0604030504040204" pitchFamily="50" charset="-128"/>
                        <a:ea typeface="メイリオ" panose="020B0604030504040204" pitchFamily="50" charset="-128"/>
                      </a:endParaRPr>
                    </a:p>
                    <a:p>
                      <a:pPr algn="ctr"/>
                      <a:r>
                        <a:rPr kumimoji="1" lang="ja-JP" altLang="en-US" sz="1100" dirty="0">
                          <a:latin typeface="メイリオ" panose="020B0604030504040204" pitchFamily="50" charset="-128"/>
                          <a:ea typeface="メイリオ" panose="020B0604030504040204" pitchFamily="50" charset="-128"/>
                        </a:rPr>
                        <a:t>退院時の日常生活機能評価</a:t>
                      </a:r>
                      <a:endParaRPr kumimoji="1" lang="en-US" altLang="ja-JP" sz="1100" dirty="0">
                        <a:latin typeface="メイリオ" panose="020B0604030504040204" pitchFamily="50" charset="-128"/>
                        <a:ea typeface="メイリオ" panose="020B0604030504040204" pitchFamily="50" charset="-128"/>
                      </a:endParaRPr>
                    </a:p>
                    <a:p>
                      <a:pPr algn="ctr"/>
                      <a:r>
                        <a:rPr kumimoji="1" lang="ja-JP" altLang="en-US" sz="1000" u="none" dirty="0">
                          <a:solidFill>
                            <a:schemeClr val="tx1"/>
                          </a:solidFill>
                          <a:latin typeface="メイリオ" panose="020B0604030504040204" pitchFamily="50" charset="-128"/>
                          <a:ea typeface="メイリオ" panose="020B0604030504040204" pitchFamily="50" charset="-128"/>
                        </a:rPr>
                        <a:t>（）内は</a:t>
                      </a:r>
                      <a:r>
                        <a:rPr kumimoji="1" lang="en-US" altLang="ja-JP" sz="1000" u="none" dirty="0">
                          <a:solidFill>
                            <a:schemeClr val="tx1"/>
                          </a:solidFill>
                          <a:latin typeface="メイリオ" panose="020B0604030504040204" pitchFamily="50" charset="-128"/>
                          <a:ea typeface="メイリオ" panose="020B0604030504040204" pitchFamily="50" charset="-128"/>
                        </a:rPr>
                        <a:t>FIM</a:t>
                      </a:r>
                      <a:r>
                        <a:rPr kumimoji="1" lang="ja-JP" altLang="en-US" sz="1000" u="none" dirty="0">
                          <a:solidFill>
                            <a:schemeClr val="tx1"/>
                          </a:solidFill>
                          <a:latin typeface="メイリオ" panose="020B0604030504040204" pitchFamily="50" charset="-128"/>
                          <a:ea typeface="メイリオ" panose="020B0604030504040204" pitchFamily="50" charset="-128"/>
                        </a:rPr>
                        <a:t>総得点</a:t>
                      </a: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solidFill>
                      <a:srgbClr val="4BACC6">
                        <a:alpha val="20000"/>
                      </a:srgbClr>
                    </a:solidFill>
                  </a:tcPr>
                </a:tc>
                <a:tc gridSpan="2">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b="0" u="none" dirty="0">
                          <a:solidFill>
                            <a:schemeClr val="tx1"/>
                          </a:solidFill>
                          <a:latin typeface="メイリオ" panose="020B0604030504040204" pitchFamily="50" charset="-128"/>
                          <a:ea typeface="メイリオ" panose="020B0604030504040204" pitchFamily="50" charset="-128"/>
                        </a:rPr>
                        <a:t>３割以上が４点（</a:t>
                      </a:r>
                      <a:r>
                        <a:rPr kumimoji="1" lang="en-US" altLang="ja-JP" sz="1100" b="0" u="none" dirty="0">
                          <a:solidFill>
                            <a:schemeClr val="tx1"/>
                          </a:solidFill>
                          <a:latin typeface="メイリオ" panose="020B0604030504040204" pitchFamily="50" charset="-128"/>
                          <a:ea typeface="メイリオ" panose="020B0604030504040204" pitchFamily="50" charset="-128"/>
                        </a:rPr>
                        <a:t>16</a:t>
                      </a:r>
                      <a:r>
                        <a:rPr kumimoji="1" lang="ja-JP" altLang="en-US" sz="1100" b="0" u="none" dirty="0">
                          <a:solidFill>
                            <a:schemeClr val="tx1"/>
                          </a:solidFill>
                          <a:latin typeface="メイリオ" panose="020B0604030504040204" pitchFamily="50" charset="-128"/>
                          <a:ea typeface="メイリオ" panose="020B0604030504040204" pitchFamily="50" charset="-128"/>
                        </a:rPr>
                        <a:t>点）以上改善</a:t>
                      </a: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solidFill>
                      <a:srgbClr val="4BACC6">
                        <a:alpha val="20000"/>
                      </a:srgbClr>
                    </a:solidFill>
                  </a:tcP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tc>
                <a:tc gridSpan="2">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b="0" u="none" dirty="0">
                          <a:solidFill>
                            <a:schemeClr val="tx1"/>
                          </a:solidFill>
                          <a:latin typeface="メイリオ" panose="020B0604030504040204" pitchFamily="50" charset="-128"/>
                          <a:ea typeface="メイリオ" panose="020B0604030504040204" pitchFamily="50" charset="-128"/>
                        </a:rPr>
                        <a:t>３割以上が３点（</a:t>
                      </a:r>
                      <a:r>
                        <a:rPr kumimoji="1" lang="en-US" altLang="ja-JP" sz="1100" b="0" u="none" dirty="0">
                          <a:solidFill>
                            <a:schemeClr val="tx1"/>
                          </a:solidFill>
                          <a:latin typeface="メイリオ" panose="020B0604030504040204" pitchFamily="50" charset="-128"/>
                          <a:ea typeface="メイリオ" panose="020B0604030504040204" pitchFamily="50" charset="-128"/>
                        </a:rPr>
                        <a:t>12</a:t>
                      </a:r>
                      <a:r>
                        <a:rPr kumimoji="1" lang="ja-JP" altLang="en-US" sz="1100" b="0" u="none" dirty="0">
                          <a:solidFill>
                            <a:schemeClr val="tx1"/>
                          </a:solidFill>
                          <a:latin typeface="メイリオ" panose="020B0604030504040204" pitchFamily="50" charset="-128"/>
                          <a:ea typeface="メイリオ" panose="020B0604030504040204" pitchFamily="50" charset="-128"/>
                        </a:rPr>
                        <a:t>点）以上改善</a:t>
                      </a:r>
                      <a:endParaRPr kumimoji="1" lang="en-US" altLang="ja-JP" sz="1100" b="0" u="none" dirty="0">
                        <a:solidFill>
                          <a:schemeClr val="tx1"/>
                        </a:solidFill>
                        <a:latin typeface="メイリオ" panose="020B0604030504040204" pitchFamily="50" charset="-128"/>
                        <a:ea typeface="メイリオ" panose="020B0604030504040204" pitchFamily="50" charset="-128"/>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solidFill>
                      <a:srgbClr val="4BACC6">
                        <a:alpha val="20000"/>
                      </a:srgbClr>
                    </a:solidFill>
                  </a:tcPr>
                </a:tc>
                <a:tc hMerge="1">
                  <a:txBody>
                    <a:bodyPr/>
                    <a:lstStyle/>
                    <a:p>
                      <a:endParaRPr kumimoji="1" lang="ja-JP" altLang="en-US"/>
                    </a:p>
                  </a:txBody>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latin typeface="メイリオ" panose="020B0604030504040204" pitchFamily="50" charset="-128"/>
                          <a:ea typeface="メイリオ" panose="020B0604030504040204" pitchFamily="50" charset="-128"/>
                        </a:rPr>
                        <a:t>－</a:t>
                      </a: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solidFill>
                      <a:srgbClr val="4BACC6">
                        <a:alpha val="20000"/>
                      </a:srgbClr>
                    </a:solidFill>
                  </a:tcPr>
                </a:tc>
                <a:extLst>
                  <a:ext uri="{0D108BD9-81ED-4DB2-BD59-A6C34878D82A}">
                    <a16:rowId xmlns:a16="http://schemas.microsoft.com/office/drawing/2014/main" val="10009"/>
                  </a:ext>
                </a:extLst>
              </a:tr>
              <a:tr h="205209">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latin typeface="メイリオ" panose="020B0604030504040204" pitchFamily="50" charset="-128"/>
                          <a:ea typeface="メイリオ" panose="020B0604030504040204" pitchFamily="50" charset="-128"/>
                        </a:rPr>
                        <a:t>自宅等に退院する割合</a:t>
                      </a: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noFill/>
                  </a:tcPr>
                </a:tc>
                <a:tc gridSpan="4">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latin typeface="メイリオ" panose="020B0604030504040204" pitchFamily="50" charset="-128"/>
                          <a:ea typeface="メイリオ" panose="020B0604030504040204" pitchFamily="50" charset="-128"/>
                        </a:rPr>
                        <a:t>７割以上</a:t>
                      </a: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noFill/>
                  </a:tcP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rPr>
                        <a:t>－</a:t>
                      </a: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2939">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latin typeface="メイリオ" panose="020B0604030504040204" pitchFamily="50" charset="-128"/>
                          <a:ea typeface="メイリオ" panose="020B0604030504040204" pitchFamily="50" charset="-128"/>
                        </a:rPr>
                        <a:t>リハビリテーション実績指数</a:t>
                      </a: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solidFill>
                      <a:srgbClr val="4BACC6">
                        <a:alpha val="20000"/>
                      </a:srgbClr>
                    </a:solidFill>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en-US" altLang="ja-JP" sz="1100" u="none" dirty="0">
                          <a:solidFill>
                            <a:schemeClr val="tx1"/>
                          </a:solidFill>
                          <a:latin typeface="メイリオ" panose="020B0604030504040204" pitchFamily="50" charset="-128"/>
                          <a:ea typeface="メイリオ" panose="020B0604030504040204" pitchFamily="50" charset="-128"/>
                        </a:rPr>
                        <a:t>40</a:t>
                      </a:r>
                      <a:r>
                        <a:rPr kumimoji="1" lang="ja-JP" altLang="en-US" sz="1100" u="none" dirty="0">
                          <a:solidFill>
                            <a:schemeClr val="tx1"/>
                          </a:solidFill>
                          <a:latin typeface="メイリオ" panose="020B0604030504040204" pitchFamily="50" charset="-128"/>
                          <a:ea typeface="メイリオ" panose="020B0604030504040204" pitchFamily="50" charset="-128"/>
                        </a:rPr>
                        <a:t>以上</a:t>
                      </a:r>
                      <a:endParaRPr kumimoji="1" lang="ja-JP" altLang="en-US" sz="1100" b="1" u="none" dirty="0">
                        <a:solidFill>
                          <a:schemeClr val="tx1"/>
                        </a:solidFill>
                        <a:latin typeface="メイリオ" panose="020B0604030504040204" pitchFamily="50" charset="-128"/>
                        <a:ea typeface="メイリオ" panose="020B0604030504040204" pitchFamily="50" charset="-128"/>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solidFill>
                      <a:srgbClr val="4BACC6">
                        <a:alpha val="20000"/>
                      </a:srgbClr>
                    </a:solidFill>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u="none" dirty="0">
                          <a:solidFill>
                            <a:schemeClr val="tx1"/>
                          </a:solidFill>
                          <a:latin typeface="メイリオ" panose="020B0604030504040204" pitchFamily="50" charset="-128"/>
                          <a:ea typeface="メイリオ" panose="020B0604030504040204" pitchFamily="50" charset="-128"/>
                        </a:rPr>
                        <a:t>－</a:t>
                      </a: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solidFill>
                      <a:srgbClr val="4BACC6">
                        <a:alpha val="20000"/>
                      </a:srgbClr>
                    </a:solidFill>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lang="en-US" altLang="ja-JP" sz="1100" u="none" dirty="0">
                          <a:solidFill>
                            <a:schemeClr val="tx1"/>
                          </a:solidFill>
                          <a:latin typeface="メイリオ" panose="020B0604030504040204" pitchFamily="50" charset="-128"/>
                          <a:ea typeface="メイリオ" panose="020B0604030504040204" pitchFamily="50" charset="-128"/>
                        </a:rPr>
                        <a:t>35</a:t>
                      </a:r>
                      <a:r>
                        <a:rPr lang="ja-JP" altLang="en-US" sz="1100" u="none" dirty="0">
                          <a:solidFill>
                            <a:schemeClr val="tx1"/>
                          </a:solidFill>
                          <a:latin typeface="メイリオ" panose="020B0604030504040204" pitchFamily="50" charset="-128"/>
                          <a:ea typeface="メイリオ" panose="020B0604030504040204" pitchFamily="50" charset="-128"/>
                        </a:rPr>
                        <a:t>以上</a:t>
                      </a:r>
                      <a:endParaRPr lang="ja-JP" altLang="en-US" sz="1100" b="1" u="none" dirty="0">
                        <a:solidFill>
                          <a:schemeClr val="tx1"/>
                        </a:solidFill>
                        <a:latin typeface="メイリオ" panose="020B0604030504040204" pitchFamily="50" charset="-128"/>
                        <a:ea typeface="メイリオ" panose="020B0604030504040204" pitchFamily="50" charset="-128"/>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solidFill>
                      <a:srgbClr val="4BACC6">
                        <a:alpha val="20000"/>
                      </a:srgbClr>
                    </a:solidFill>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latin typeface="メイリオ" panose="020B0604030504040204" pitchFamily="50" charset="-128"/>
                          <a:ea typeface="メイリオ" panose="020B0604030504040204" pitchFamily="50" charset="-128"/>
                        </a:rPr>
                        <a:t>－</a:t>
                      </a: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solidFill>
                      <a:srgbClr val="4BACC6">
                        <a:alpha val="20000"/>
                      </a:srgbClr>
                    </a:solidFill>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rPr>
                        <a:t>－</a:t>
                      </a:r>
                    </a:p>
                  </a:txBody>
                  <a:tcPr marL="54000" marR="54000" marT="36000" marB="36000" anchor="ctr">
                    <a:lnL w="12700" cmpd="sng">
                      <a:solidFill>
                        <a:srgbClr val="4BACC6"/>
                      </a:solidFill>
                    </a:lnL>
                    <a:lnR w="12700" cmpd="sng">
                      <a:solidFill>
                        <a:srgbClr val="4BACC6"/>
                      </a:solidFill>
                    </a:lnR>
                    <a:lnT w="12700" cmpd="sng">
                      <a:solidFill>
                        <a:srgbClr val="4BACC6"/>
                      </a:solidFill>
                    </a:lnT>
                    <a:lnB w="12700" cmpd="sng">
                      <a:solidFill>
                        <a:srgbClr val="4BACC6"/>
                      </a:solidFill>
                    </a:lnB>
                    <a:lnTlToBr w="12700" cmpd="sng">
                      <a:noFill/>
                      <a:prstDash val="solid"/>
                    </a:lnTlToBr>
                    <a:lnBlToTr w="12700" cmpd="sng">
                      <a:noFill/>
                      <a:prstDash val="solid"/>
                    </a:lnBlToTr>
                    <a:solidFill>
                      <a:srgbClr val="4BACC6">
                        <a:alpha val="20000"/>
                      </a:srgbClr>
                    </a:solidFill>
                  </a:tcPr>
                </a:tc>
                <a:extLst>
                  <a:ext uri="{0D108BD9-81ED-4DB2-BD59-A6C34878D82A}">
                    <a16:rowId xmlns:a16="http://schemas.microsoft.com/office/drawing/2014/main" val="10013"/>
                  </a:ext>
                </a:extLst>
              </a:tr>
            </a:tbl>
          </a:graphicData>
        </a:graphic>
      </p:graphicFrame>
      <p:graphicFrame>
        <p:nvGraphicFramePr>
          <p:cNvPr id="11" name="表 10"/>
          <p:cNvGraphicFramePr>
            <a:graphicFrameLocks noGrp="1"/>
          </p:cNvGraphicFramePr>
          <p:nvPr/>
        </p:nvGraphicFramePr>
        <p:xfrm>
          <a:off x="200467" y="5709460"/>
          <a:ext cx="9525420" cy="407280"/>
        </p:xfrm>
        <a:graphic>
          <a:graphicData uri="http://schemas.openxmlformats.org/drawingml/2006/table">
            <a:tbl>
              <a:tblPr firstRow="1" bandRow="1"/>
              <a:tblGrid>
                <a:gridCol w="2352515">
                  <a:extLst>
                    <a:ext uri="{9D8B030D-6E8A-4147-A177-3AD203B41FA5}">
                      <a16:colId xmlns:a16="http://schemas.microsoft.com/office/drawing/2014/main" val="20000"/>
                    </a:ext>
                  </a:extLst>
                </a:gridCol>
                <a:gridCol w="1434581">
                  <a:extLst>
                    <a:ext uri="{9D8B030D-6E8A-4147-A177-3AD203B41FA5}">
                      <a16:colId xmlns:a16="http://schemas.microsoft.com/office/drawing/2014/main" val="3556526596"/>
                    </a:ext>
                  </a:extLst>
                </a:gridCol>
                <a:gridCol w="1434581">
                  <a:extLst>
                    <a:ext uri="{9D8B030D-6E8A-4147-A177-3AD203B41FA5}">
                      <a16:colId xmlns:a16="http://schemas.microsoft.com/office/drawing/2014/main" val="294588702"/>
                    </a:ext>
                  </a:extLst>
                </a:gridCol>
                <a:gridCol w="1434581">
                  <a:extLst>
                    <a:ext uri="{9D8B030D-6E8A-4147-A177-3AD203B41FA5}">
                      <a16:colId xmlns:a16="http://schemas.microsoft.com/office/drawing/2014/main" val="20003"/>
                    </a:ext>
                  </a:extLst>
                </a:gridCol>
                <a:gridCol w="1434581">
                  <a:extLst>
                    <a:ext uri="{9D8B030D-6E8A-4147-A177-3AD203B41FA5}">
                      <a16:colId xmlns:a16="http://schemas.microsoft.com/office/drawing/2014/main" val="20004"/>
                    </a:ext>
                  </a:extLst>
                </a:gridCol>
                <a:gridCol w="1434581">
                  <a:extLst>
                    <a:ext uri="{9D8B030D-6E8A-4147-A177-3AD203B41FA5}">
                      <a16:colId xmlns:a16="http://schemas.microsoft.com/office/drawing/2014/main" val="20005"/>
                    </a:ext>
                  </a:extLst>
                </a:gridCol>
              </a:tblGrid>
              <a:tr h="327909">
                <a:tc>
                  <a:txBody>
                    <a:bodyPr/>
                    <a:lstStyle>
                      <a:lvl1pPr marL="0" algn="l" defTabSz="990570" rtl="0" eaLnBrk="1" latinLnBrk="0" hangingPunct="1">
                        <a:defRPr kumimoji="1" sz="1950" b="1" kern="1200">
                          <a:solidFill>
                            <a:schemeClr val="tx1"/>
                          </a:solidFill>
                          <a:latin typeface="Calibri"/>
                        </a:defRPr>
                      </a:lvl1pPr>
                      <a:lvl2pPr marL="495285" algn="l" defTabSz="990570" rtl="0" eaLnBrk="1" latinLnBrk="0" hangingPunct="1">
                        <a:defRPr kumimoji="1" sz="1950" b="1" kern="1200">
                          <a:solidFill>
                            <a:schemeClr val="tx1"/>
                          </a:solidFill>
                          <a:latin typeface="Calibri"/>
                        </a:defRPr>
                      </a:lvl2pPr>
                      <a:lvl3pPr marL="990570" algn="l" defTabSz="990570" rtl="0" eaLnBrk="1" latinLnBrk="0" hangingPunct="1">
                        <a:defRPr kumimoji="1" sz="1950" b="1" kern="1200">
                          <a:solidFill>
                            <a:schemeClr val="tx1"/>
                          </a:solidFill>
                          <a:latin typeface="Calibri"/>
                        </a:defRPr>
                      </a:lvl3pPr>
                      <a:lvl4pPr marL="1485854" algn="l" defTabSz="990570" rtl="0" eaLnBrk="1" latinLnBrk="0" hangingPunct="1">
                        <a:defRPr kumimoji="1" sz="1950" b="1" kern="1200">
                          <a:solidFill>
                            <a:schemeClr val="tx1"/>
                          </a:solidFill>
                          <a:latin typeface="Calibri"/>
                        </a:defRPr>
                      </a:lvl4pPr>
                      <a:lvl5pPr marL="1981139" algn="l" defTabSz="990570" rtl="0" eaLnBrk="1" latinLnBrk="0" hangingPunct="1">
                        <a:defRPr kumimoji="1" sz="1950" b="1" kern="1200">
                          <a:solidFill>
                            <a:schemeClr val="tx1"/>
                          </a:solidFill>
                          <a:latin typeface="Calibri"/>
                        </a:defRPr>
                      </a:lvl5pPr>
                      <a:lvl6pPr marL="2476424" algn="l" defTabSz="990570" rtl="0" eaLnBrk="1" latinLnBrk="0" hangingPunct="1">
                        <a:defRPr kumimoji="1" sz="1950" b="1" kern="1200">
                          <a:solidFill>
                            <a:schemeClr val="tx1"/>
                          </a:solidFill>
                          <a:latin typeface="Calibri"/>
                        </a:defRPr>
                      </a:lvl6pPr>
                      <a:lvl7pPr marL="2971709" algn="l" defTabSz="990570" rtl="0" eaLnBrk="1" latinLnBrk="0" hangingPunct="1">
                        <a:defRPr kumimoji="1" sz="1950" b="1" kern="1200">
                          <a:solidFill>
                            <a:schemeClr val="tx1"/>
                          </a:solidFill>
                          <a:latin typeface="Calibri"/>
                        </a:defRPr>
                      </a:lvl7pPr>
                      <a:lvl8pPr marL="3466993" algn="l" defTabSz="990570" rtl="0" eaLnBrk="1" latinLnBrk="0" hangingPunct="1">
                        <a:defRPr kumimoji="1" sz="1950" b="1" kern="1200">
                          <a:solidFill>
                            <a:schemeClr val="tx1"/>
                          </a:solidFill>
                          <a:latin typeface="Calibri"/>
                        </a:defRPr>
                      </a:lvl8pPr>
                      <a:lvl9pPr marL="3962278" algn="l" defTabSz="990570" rtl="0" eaLnBrk="1" latinLnBrk="0" hangingPunct="1">
                        <a:defRPr kumimoji="1" sz="1950" b="1" kern="1200">
                          <a:solidFill>
                            <a:schemeClr val="tx1"/>
                          </a:solidFill>
                          <a:latin typeface="Calibri"/>
                        </a:defRPr>
                      </a:lvl9pPr>
                    </a:lstStyle>
                    <a:p>
                      <a:pPr algn="ctr"/>
                      <a:r>
                        <a:rPr kumimoji="1" lang="ja-JP" altLang="en-US" sz="1100" b="0" dirty="0">
                          <a:latin typeface="メイリオ" panose="020B0604030504040204" pitchFamily="50" charset="-128"/>
                          <a:ea typeface="メイリオ" panose="020B0604030504040204" pitchFamily="50" charset="-128"/>
                        </a:rPr>
                        <a:t>点数</a:t>
                      </a:r>
                      <a:endParaRPr kumimoji="1" lang="en-US" altLang="ja-JP" sz="1100" b="0" dirty="0">
                        <a:latin typeface="メイリオ" panose="020B0604030504040204" pitchFamily="50" charset="-128"/>
                        <a:ea typeface="メイリオ" panose="020B0604030504040204" pitchFamily="50" charset="-128"/>
                      </a:endParaRPr>
                    </a:p>
                    <a:p>
                      <a:pPr algn="ctr"/>
                      <a:r>
                        <a:rPr kumimoji="1" lang="ja-JP" altLang="en-US" sz="1000" b="0" dirty="0">
                          <a:latin typeface="メイリオ" panose="020B0604030504040204" pitchFamily="50" charset="-128"/>
                          <a:ea typeface="メイリオ" panose="020B0604030504040204" pitchFamily="50" charset="-128"/>
                        </a:rPr>
                        <a:t>（）内は生活療養を受ける場合</a:t>
                      </a:r>
                      <a:endParaRPr kumimoji="1" lang="en-US" altLang="ja-JP" sz="1000" b="0" dirty="0">
                        <a:latin typeface="メイリオ" panose="020B0604030504040204" pitchFamily="50" charset="-128"/>
                        <a:ea typeface="メイリオ" panose="020B0604030504040204" pitchFamily="50" charset="-128"/>
                      </a:endParaRPr>
                    </a:p>
                  </a:txBody>
                  <a:tcPr marL="54000" marR="54000" marT="36000" marB="36000" anchor="ctr">
                    <a:lnL w="12700" cmpd="sng">
                      <a:solidFill>
                        <a:srgbClr val="4BACC6"/>
                      </a:solidFill>
                    </a:lnL>
                    <a:lnR w="12700" cmpd="sng">
                      <a:solidFill>
                        <a:srgbClr val="4BACC6"/>
                      </a:solidFill>
                    </a:lnR>
                    <a:lnT w="12700" cmpd="sng">
                      <a:solidFill>
                        <a:srgbClr val="4BACC6"/>
                      </a:solidFill>
                    </a:lnT>
                    <a:lnB w="25400" cmpd="sng">
                      <a:solidFill>
                        <a:srgbClr val="4BACC6"/>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b="1" kern="1200">
                          <a:solidFill>
                            <a:schemeClr val="tx1"/>
                          </a:solidFill>
                          <a:latin typeface="Calibri"/>
                        </a:defRPr>
                      </a:lvl1pPr>
                      <a:lvl2pPr marL="495285" algn="l" defTabSz="990570" rtl="0" eaLnBrk="1" latinLnBrk="0" hangingPunct="1">
                        <a:defRPr kumimoji="1" sz="1950" b="1" kern="1200">
                          <a:solidFill>
                            <a:schemeClr val="tx1"/>
                          </a:solidFill>
                          <a:latin typeface="Calibri"/>
                        </a:defRPr>
                      </a:lvl2pPr>
                      <a:lvl3pPr marL="990570" algn="l" defTabSz="990570" rtl="0" eaLnBrk="1" latinLnBrk="0" hangingPunct="1">
                        <a:defRPr kumimoji="1" sz="1950" b="1" kern="1200">
                          <a:solidFill>
                            <a:schemeClr val="tx1"/>
                          </a:solidFill>
                          <a:latin typeface="Calibri"/>
                        </a:defRPr>
                      </a:lvl3pPr>
                      <a:lvl4pPr marL="1485854" algn="l" defTabSz="990570" rtl="0" eaLnBrk="1" latinLnBrk="0" hangingPunct="1">
                        <a:defRPr kumimoji="1" sz="1950" b="1" kern="1200">
                          <a:solidFill>
                            <a:schemeClr val="tx1"/>
                          </a:solidFill>
                          <a:latin typeface="Calibri"/>
                        </a:defRPr>
                      </a:lvl4pPr>
                      <a:lvl5pPr marL="1981139" algn="l" defTabSz="990570" rtl="0" eaLnBrk="1" latinLnBrk="0" hangingPunct="1">
                        <a:defRPr kumimoji="1" sz="1950" b="1" kern="1200">
                          <a:solidFill>
                            <a:schemeClr val="tx1"/>
                          </a:solidFill>
                          <a:latin typeface="Calibri"/>
                        </a:defRPr>
                      </a:lvl5pPr>
                      <a:lvl6pPr marL="2476424" algn="l" defTabSz="990570" rtl="0" eaLnBrk="1" latinLnBrk="0" hangingPunct="1">
                        <a:defRPr kumimoji="1" sz="1950" b="1" kern="1200">
                          <a:solidFill>
                            <a:schemeClr val="tx1"/>
                          </a:solidFill>
                          <a:latin typeface="Calibri"/>
                        </a:defRPr>
                      </a:lvl6pPr>
                      <a:lvl7pPr marL="2971709" algn="l" defTabSz="990570" rtl="0" eaLnBrk="1" latinLnBrk="0" hangingPunct="1">
                        <a:defRPr kumimoji="1" sz="1950" b="1" kern="1200">
                          <a:solidFill>
                            <a:schemeClr val="tx1"/>
                          </a:solidFill>
                          <a:latin typeface="Calibri"/>
                        </a:defRPr>
                      </a:lvl7pPr>
                      <a:lvl8pPr marL="3466993" algn="l" defTabSz="990570" rtl="0" eaLnBrk="1" latinLnBrk="0" hangingPunct="1">
                        <a:defRPr kumimoji="1" sz="1950" b="1" kern="1200">
                          <a:solidFill>
                            <a:schemeClr val="tx1"/>
                          </a:solidFill>
                          <a:latin typeface="Calibri"/>
                        </a:defRPr>
                      </a:lvl8pPr>
                      <a:lvl9pPr marL="3962278" algn="l" defTabSz="990570" rtl="0" eaLnBrk="1" latinLnBrk="0" hangingPunct="1">
                        <a:defRPr kumimoji="1" sz="1950" b="1" kern="1200">
                          <a:solidFill>
                            <a:schemeClr val="tx1"/>
                          </a:solidFill>
                          <a:latin typeface="Calibri"/>
                        </a:defRPr>
                      </a:lvl9pPr>
                    </a:lstStyle>
                    <a:p>
                      <a:pPr algn="ctr"/>
                      <a:r>
                        <a:rPr kumimoji="1" lang="en-US" altLang="ja-JP" sz="1100" b="0" dirty="0">
                          <a:latin typeface="メイリオ" panose="020B0604030504040204" pitchFamily="50" charset="-128"/>
                          <a:ea typeface="メイリオ" panose="020B0604030504040204" pitchFamily="50" charset="-128"/>
                        </a:rPr>
                        <a:t>2,129</a:t>
                      </a:r>
                      <a:r>
                        <a:rPr kumimoji="1" lang="ja-JP" altLang="en-US" sz="1100" b="0" dirty="0">
                          <a:latin typeface="メイリオ" panose="020B0604030504040204" pitchFamily="50" charset="-128"/>
                          <a:ea typeface="メイリオ" panose="020B0604030504040204" pitchFamily="50" charset="-128"/>
                        </a:rPr>
                        <a:t>点</a:t>
                      </a:r>
                      <a:endParaRPr kumimoji="1" lang="en-US" altLang="ja-JP" sz="1100" b="0" dirty="0">
                        <a:latin typeface="メイリオ" panose="020B0604030504040204" pitchFamily="50" charset="-128"/>
                        <a:ea typeface="メイリオ" panose="020B0604030504040204" pitchFamily="50" charset="-128"/>
                      </a:endParaRPr>
                    </a:p>
                    <a:p>
                      <a:pPr algn="ctr"/>
                      <a:r>
                        <a:rPr kumimoji="1" lang="ja-JP" altLang="en-US" sz="1100" b="0" dirty="0">
                          <a:latin typeface="メイリオ" panose="020B0604030504040204" pitchFamily="50" charset="-128"/>
                          <a:ea typeface="メイリオ" panose="020B0604030504040204" pitchFamily="50" charset="-128"/>
                        </a:rPr>
                        <a:t>（</a:t>
                      </a:r>
                      <a:r>
                        <a:rPr kumimoji="1" lang="en-US" altLang="ja-JP" sz="1100" b="0" dirty="0">
                          <a:latin typeface="メイリオ" panose="020B0604030504040204" pitchFamily="50" charset="-128"/>
                          <a:ea typeface="メイリオ" panose="020B0604030504040204" pitchFamily="50" charset="-128"/>
                        </a:rPr>
                        <a:t>2,115</a:t>
                      </a:r>
                      <a:r>
                        <a:rPr kumimoji="1" lang="ja-JP" altLang="en-US" sz="1100" b="0" dirty="0">
                          <a:latin typeface="メイリオ" panose="020B0604030504040204" pitchFamily="50" charset="-128"/>
                          <a:ea typeface="メイリオ" panose="020B0604030504040204" pitchFamily="50" charset="-128"/>
                        </a:rPr>
                        <a:t>点）</a:t>
                      </a:r>
                    </a:p>
                  </a:txBody>
                  <a:tcPr marL="54000" marR="54000" marT="36000" marB="36000" anchor="ctr">
                    <a:lnL w="12700" cmpd="sng">
                      <a:solidFill>
                        <a:srgbClr val="4BACC6"/>
                      </a:solidFill>
                    </a:lnL>
                    <a:lnR w="12700" cmpd="sng">
                      <a:solidFill>
                        <a:srgbClr val="4BACC6"/>
                      </a:solidFill>
                    </a:lnR>
                    <a:lnT w="12700" cmpd="sng">
                      <a:solidFill>
                        <a:srgbClr val="4BACC6"/>
                      </a:solidFill>
                    </a:lnT>
                    <a:lnB w="25400" cmpd="sng">
                      <a:solidFill>
                        <a:srgbClr val="4BACC6"/>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b="1" kern="1200">
                          <a:solidFill>
                            <a:schemeClr val="tx1"/>
                          </a:solidFill>
                          <a:latin typeface="Calibri"/>
                        </a:defRPr>
                      </a:lvl1pPr>
                      <a:lvl2pPr marL="495285" algn="l" defTabSz="990570" rtl="0" eaLnBrk="1" latinLnBrk="0" hangingPunct="1">
                        <a:defRPr kumimoji="1" sz="1950" b="1" kern="1200">
                          <a:solidFill>
                            <a:schemeClr val="tx1"/>
                          </a:solidFill>
                          <a:latin typeface="Calibri"/>
                        </a:defRPr>
                      </a:lvl2pPr>
                      <a:lvl3pPr marL="990570" algn="l" defTabSz="990570" rtl="0" eaLnBrk="1" latinLnBrk="0" hangingPunct="1">
                        <a:defRPr kumimoji="1" sz="1950" b="1" kern="1200">
                          <a:solidFill>
                            <a:schemeClr val="tx1"/>
                          </a:solidFill>
                          <a:latin typeface="Calibri"/>
                        </a:defRPr>
                      </a:lvl3pPr>
                      <a:lvl4pPr marL="1485854" algn="l" defTabSz="990570" rtl="0" eaLnBrk="1" latinLnBrk="0" hangingPunct="1">
                        <a:defRPr kumimoji="1" sz="1950" b="1" kern="1200">
                          <a:solidFill>
                            <a:schemeClr val="tx1"/>
                          </a:solidFill>
                          <a:latin typeface="Calibri"/>
                        </a:defRPr>
                      </a:lvl4pPr>
                      <a:lvl5pPr marL="1981139" algn="l" defTabSz="990570" rtl="0" eaLnBrk="1" latinLnBrk="0" hangingPunct="1">
                        <a:defRPr kumimoji="1" sz="1950" b="1" kern="1200">
                          <a:solidFill>
                            <a:schemeClr val="tx1"/>
                          </a:solidFill>
                          <a:latin typeface="Calibri"/>
                        </a:defRPr>
                      </a:lvl5pPr>
                      <a:lvl6pPr marL="2476424" algn="l" defTabSz="990570" rtl="0" eaLnBrk="1" latinLnBrk="0" hangingPunct="1">
                        <a:defRPr kumimoji="1" sz="1950" b="1" kern="1200">
                          <a:solidFill>
                            <a:schemeClr val="tx1"/>
                          </a:solidFill>
                          <a:latin typeface="Calibri"/>
                        </a:defRPr>
                      </a:lvl6pPr>
                      <a:lvl7pPr marL="2971709" algn="l" defTabSz="990570" rtl="0" eaLnBrk="1" latinLnBrk="0" hangingPunct="1">
                        <a:defRPr kumimoji="1" sz="1950" b="1" kern="1200">
                          <a:solidFill>
                            <a:schemeClr val="tx1"/>
                          </a:solidFill>
                          <a:latin typeface="Calibri"/>
                        </a:defRPr>
                      </a:lvl7pPr>
                      <a:lvl8pPr marL="3466993" algn="l" defTabSz="990570" rtl="0" eaLnBrk="1" latinLnBrk="0" hangingPunct="1">
                        <a:defRPr kumimoji="1" sz="1950" b="1" kern="1200">
                          <a:solidFill>
                            <a:schemeClr val="tx1"/>
                          </a:solidFill>
                          <a:latin typeface="Calibri"/>
                        </a:defRPr>
                      </a:lvl8pPr>
                      <a:lvl9pPr marL="3962278" algn="l" defTabSz="990570" rtl="0" eaLnBrk="1" latinLnBrk="0" hangingPunct="1">
                        <a:defRPr kumimoji="1" sz="1950" b="1" kern="1200">
                          <a:solidFill>
                            <a:schemeClr val="tx1"/>
                          </a:solidFill>
                          <a:latin typeface="Calibri"/>
                        </a:defRPr>
                      </a:lvl9pPr>
                    </a:lstStyle>
                    <a:p>
                      <a:pPr algn="ctr"/>
                      <a:r>
                        <a:rPr kumimoji="1" lang="en-US" altLang="ja-JP" sz="1100" b="0" dirty="0">
                          <a:latin typeface="メイリオ" panose="020B0604030504040204" pitchFamily="50" charset="-128"/>
                          <a:ea typeface="メイリオ" panose="020B0604030504040204" pitchFamily="50" charset="-128"/>
                        </a:rPr>
                        <a:t>2,066</a:t>
                      </a:r>
                      <a:r>
                        <a:rPr kumimoji="1" lang="ja-JP" altLang="en-US" sz="1100" b="0" dirty="0">
                          <a:latin typeface="メイリオ" panose="020B0604030504040204" pitchFamily="50" charset="-128"/>
                          <a:ea typeface="メイリオ" panose="020B0604030504040204" pitchFamily="50" charset="-128"/>
                        </a:rPr>
                        <a:t>点</a:t>
                      </a:r>
                      <a:endParaRPr kumimoji="1" lang="en-US" altLang="ja-JP" sz="1100" b="0" dirty="0">
                        <a:latin typeface="メイリオ" panose="020B0604030504040204" pitchFamily="50" charset="-128"/>
                        <a:ea typeface="メイリオ" panose="020B0604030504040204" pitchFamily="50" charset="-128"/>
                      </a:endParaRPr>
                    </a:p>
                    <a:p>
                      <a:pPr algn="ctr"/>
                      <a:r>
                        <a:rPr kumimoji="1" lang="ja-JP" altLang="en-US" sz="1100" b="0" dirty="0">
                          <a:latin typeface="メイリオ" panose="020B0604030504040204" pitchFamily="50" charset="-128"/>
                          <a:ea typeface="メイリオ" panose="020B0604030504040204" pitchFamily="50" charset="-128"/>
                        </a:rPr>
                        <a:t>（</a:t>
                      </a:r>
                      <a:r>
                        <a:rPr kumimoji="1" lang="en-US" altLang="ja-JP" sz="1100" b="0" dirty="0">
                          <a:latin typeface="メイリオ" panose="020B0604030504040204" pitchFamily="50" charset="-128"/>
                          <a:ea typeface="メイリオ" panose="020B0604030504040204" pitchFamily="50" charset="-128"/>
                        </a:rPr>
                        <a:t>2,051</a:t>
                      </a:r>
                      <a:r>
                        <a:rPr kumimoji="1" lang="ja-JP" altLang="en-US" sz="1100" b="0" dirty="0">
                          <a:latin typeface="メイリオ" panose="020B0604030504040204" pitchFamily="50" charset="-128"/>
                          <a:ea typeface="メイリオ" panose="020B0604030504040204" pitchFamily="50" charset="-128"/>
                        </a:rPr>
                        <a:t>点）</a:t>
                      </a:r>
                    </a:p>
                  </a:txBody>
                  <a:tcPr marL="54000" marR="54000" marT="36000" marB="36000" anchor="ctr">
                    <a:lnL w="12700" cmpd="sng">
                      <a:solidFill>
                        <a:srgbClr val="4BACC6"/>
                      </a:solidFill>
                    </a:lnL>
                    <a:lnR w="12700" cmpd="sng">
                      <a:solidFill>
                        <a:srgbClr val="4BACC6"/>
                      </a:solidFill>
                    </a:lnR>
                    <a:lnT w="12700" cmpd="sng">
                      <a:solidFill>
                        <a:srgbClr val="4BACC6"/>
                      </a:solidFill>
                    </a:lnT>
                    <a:lnB w="25400" cmpd="sng">
                      <a:solidFill>
                        <a:srgbClr val="4BACC6"/>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b="1" kern="1200">
                          <a:solidFill>
                            <a:schemeClr val="tx1"/>
                          </a:solidFill>
                          <a:latin typeface="Calibri"/>
                        </a:defRPr>
                      </a:lvl1pPr>
                      <a:lvl2pPr marL="495285" algn="l" defTabSz="990570" rtl="0" eaLnBrk="1" latinLnBrk="0" hangingPunct="1">
                        <a:defRPr kumimoji="1" sz="1950" b="1" kern="1200">
                          <a:solidFill>
                            <a:schemeClr val="tx1"/>
                          </a:solidFill>
                          <a:latin typeface="Calibri"/>
                        </a:defRPr>
                      </a:lvl2pPr>
                      <a:lvl3pPr marL="990570" algn="l" defTabSz="990570" rtl="0" eaLnBrk="1" latinLnBrk="0" hangingPunct="1">
                        <a:defRPr kumimoji="1" sz="1950" b="1" kern="1200">
                          <a:solidFill>
                            <a:schemeClr val="tx1"/>
                          </a:solidFill>
                          <a:latin typeface="Calibri"/>
                        </a:defRPr>
                      </a:lvl3pPr>
                      <a:lvl4pPr marL="1485854" algn="l" defTabSz="990570" rtl="0" eaLnBrk="1" latinLnBrk="0" hangingPunct="1">
                        <a:defRPr kumimoji="1" sz="1950" b="1" kern="1200">
                          <a:solidFill>
                            <a:schemeClr val="tx1"/>
                          </a:solidFill>
                          <a:latin typeface="Calibri"/>
                        </a:defRPr>
                      </a:lvl4pPr>
                      <a:lvl5pPr marL="1981139" algn="l" defTabSz="990570" rtl="0" eaLnBrk="1" latinLnBrk="0" hangingPunct="1">
                        <a:defRPr kumimoji="1" sz="1950" b="1" kern="1200">
                          <a:solidFill>
                            <a:schemeClr val="tx1"/>
                          </a:solidFill>
                          <a:latin typeface="Calibri"/>
                        </a:defRPr>
                      </a:lvl5pPr>
                      <a:lvl6pPr marL="2476424" algn="l" defTabSz="990570" rtl="0" eaLnBrk="1" latinLnBrk="0" hangingPunct="1">
                        <a:defRPr kumimoji="1" sz="1950" b="1" kern="1200">
                          <a:solidFill>
                            <a:schemeClr val="tx1"/>
                          </a:solidFill>
                          <a:latin typeface="Calibri"/>
                        </a:defRPr>
                      </a:lvl6pPr>
                      <a:lvl7pPr marL="2971709" algn="l" defTabSz="990570" rtl="0" eaLnBrk="1" latinLnBrk="0" hangingPunct="1">
                        <a:defRPr kumimoji="1" sz="1950" b="1" kern="1200">
                          <a:solidFill>
                            <a:schemeClr val="tx1"/>
                          </a:solidFill>
                          <a:latin typeface="Calibri"/>
                        </a:defRPr>
                      </a:lvl7pPr>
                      <a:lvl8pPr marL="3466993" algn="l" defTabSz="990570" rtl="0" eaLnBrk="1" latinLnBrk="0" hangingPunct="1">
                        <a:defRPr kumimoji="1" sz="1950" b="1" kern="1200">
                          <a:solidFill>
                            <a:schemeClr val="tx1"/>
                          </a:solidFill>
                          <a:latin typeface="Calibri"/>
                        </a:defRPr>
                      </a:lvl8pPr>
                      <a:lvl9pPr marL="3962278" algn="l" defTabSz="990570" rtl="0" eaLnBrk="1" latinLnBrk="0" hangingPunct="1">
                        <a:defRPr kumimoji="1" sz="1950" b="1" kern="1200">
                          <a:solidFill>
                            <a:schemeClr val="tx1"/>
                          </a:solidFill>
                          <a:latin typeface="Calibri"/>
                        </a:defRPr>
                      </a:lvl9pPr>
                    </a:lstStyle>
                    <a:p>
                      <a:pPr algn="ctr"/>
                      <a:r>
                        <a:rPr lang="en-US" altLang="ja-JP" sz="1100" b="0" dirty="0">
                          <a:latin typeface="メイリオ" panose="020B0604030504040204" pitchFamily="50" charset="-128"/>
                          <a:ea typeface="メイリオ" panose="020B0604030504040204" pitchFamily="50" charset="-128"/>
                        </a:rPr>
                        <a:t>1,899</a:t>
                      </a:r>
                      <a:r>
                        <a:rPr lang="ja-JP" altLang="en-US" sz="1100" b="0" dirty="0">
                          <a:latin typeface="メイリオ" panose="020B0604030504040204" pitchFamily="50" charset="-128"/>
                          <a:ea typeface="メイリオ" panose="020B0604030504040204" pitchFamily="50" charset="-128"/>
                        </a:rPr>
                        <a:t>点</a:t>
                      </a:r>
                      <a:endParaRPr lang="en-US" altLang="ja-JP" sz="1100" b="0" dirty="0">
                        <a:latin typeface="メイリオ" panose="020B0604030504040204" pitchFamily="50" charset="-128"/>
                        <a:ea typeface="メイリオ" panose="020B0604030504040204" pitchFamily="50" charset="-128"/>
                      </a:endParaRPr>
                    </a:p>
                    <a:p>
                      <a:pPr algn="ctr"/>
                      <a:r>
                        <a:rPr lang="ja-JP" altLang="en-US" sz="1100" b="0" dirty="0">
                          <a:latin typeface="メイリオ" panose="020B0604030504040204" pitchFamily="50" charset="-128"/>
                          <a:ea typeface="メイリオ" panose="020B0604030504040204" pitchFamily="50" charset="-128"/>
                        </a:rPr>
                        <a:t>（</a:t>
                      </a:r>
                      <a:r>
                        <a:rPr lang="en-US" altLang="ja-JP" sz="1100" b="0" dirty="0">
                          <a:latin typeface="メイリオ" panose="020B0604030504040204" pitchFamily="50" charset="-128"/>
                          <a:ea typeface="メイリオ" panose="020B0604030504040204" pitchFamily="50" charset="-128"/>
                        </a:rPr>
                        <a:t>1,884</a:t>
                      </a:r>
                      <a:r>
                        <a:rPr lang="ja-JP" altLang="en-US" sz="1100" b="0" dirty="0">
                          <a:latin typeface="メイリオ" panose="020B0604030504040204" pitchFamily="50" charset="-128"/>
                          <a:ea typeface="メイリオ" panose="020B0604030504040204" pitchFamily="50" charset="-128"/>
                        </a:rPr>
                        <a:t>点）</a:t>
                      </a:r>
                    </a:p>
                  </a:txBody>
                  <a:tcPr marL="54000" marR="54000" marT="36000" marB="36000" anchor="ctr">
                    <a:lnL w="12700" cmpd="sng">
                      <a:solidFill>
                        <a:srgbClr val="4BACC6"/>
                      </a:solidFill>
                    </a:lnL>
                    <a:lnR w="12700" cmpd="sng">
                      <a:solidFill>
                        <a:srgbClr val="4BACC6"/>
                      </a:solidFill>
                    </a:lnR>
                    <a:lnT w="12700" cmpd="sng">
                      <a:solidFill>
                        <a:srgbClr val="4BACC6"/>
                      </a:solidFill>
                    </a:lnT>
                    <a:lnB w="25400" cmpd="sng">
                      <a:solidFill>
                        <a:srgbClr val="4BACC6"/>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b="1" kern="1200">
                          <a:solidFill>
                            <a:schemeClr val="tx1"/>
                          </a:solidFill>
                          <a:latin typeface="Calibri"/>
                        </a:defRPr>
                      </a:lvl1pPr>
                      <a:lvl2pPr marL="495285" algn="l" defTabSz="990570" rtl="0" eaLnBrk="1" latinLnBrk="0" hangingPunct="1">
                        <a:defRPr kumimoji="1" sz="1950" b="1" kern="1200">
                          <a:solidFill>
                            <a:schemeClr val="tx1"/>
                          </a:solidFill>
                          <a:latin typeface="Calibri"/>
                        </a:defRPr>
                      </a:lvl2pPr>
                      <a:lvl3pPr marL="990570" algn="l" defTabSz="990570" rtl="0" eaLnBrk="1" latinLnBrk="0" hangingPunct="1">
                        <a:defRPr kumimoji="1" sz="1950" b="1" kern="1200">
                          <a:solidFill>
                            <a:schemeClr val="tx1"/>
                          </a:solidFill>
                          <a:latin typeface="Calibri"/>
                        </a:defRPr>
                      </a:lvl3pPr>
                      <a:lvl4pPr marL="1485854" algn="l" defTabSz="990570" rtl="0" eaLnBrk="1" latinLnBrk="0" hangingPunct="1">
                        <a:defRPr kumimoji="1" sz="1950" b="1" kern="1200">
                          <a:solidFill>
                            <a:schemeClr val="tx1"/>
                          </a:solidFill>
                          <a:latin typeface="Calibri"/>
                        </a:defRPr>
                      </a:lvl4pPr>
                      <a:lvl5pPr marL="1981139" algn="l" defTabSz="990570" rtl="0" eaLnBrk="1" latinLnBrk="0" hangingPunct="1">
                        <a:defRPr kumimoji="1" sz="1950" b="1" kern="1200">
                          <a:solidFill>
                            <a:schemeClr val="tx1"/>
                          </a:solidFill>
                          <a:latin typeface="Calibri"/>
                        </a:defRPr>
                      </a:lvl5pPr>
                      <a:lvl6pPr marL="2476424" algn="l" defTabSz="990570" rtl="0" eaLnBrk="1" latinLnBrk="0" hangingPunct="1">
                        <a:defRPr kumimoji="1" sz="1950" b="1" kern="1200">
                          <a:solidFill>
                            <a:schemeClr val="tx1"/>
                          </a:solidFill>
                          <a:latin typeface="Calibri"/>
                        </a:defRPr>
                      </a:lvl6pPr>
                      <a:lvl7pPr marL="2971709" algn="l" defTabSz="990570" rtl="0" eaLnBrk="1" latinLnBrk="0" hangingPunct="1">
                        <a:defRPr kumimoji="1" sz="1950" b="1" kern="1200">
                          <a:solidFill>
                            <a:schemeClr val="tx1"/>
                          </a:solidFill>
                          <a:latin typeface="Calibri"/>
                        </a:defRPr>
                      </a:lvl7pPr>
                      <a:lvl8pPr marL="3466993" algn="l" defTabSz="990570" rtl="0" eaLnBrk="1" latinLnBrk="0" hangingPunct="1">
                        <a:defRPr kumimoji="1" sz="1950" b="1" kern="1200">
                          <a:solidFill>
                            <a:schemeClr val="tx1"/>
                          </a:solidFill>
                          <a:latin typeface="Calibri"/>
                        </a:defRPr>
                      </a:lvl8pPr>
                      <a:lvl9pPr marL="3962278" algn="l" defTabSz="990570" rtl="0" eaLnBrk="1" latinLnBrk="0" hangingPunct="1">
                        <a:defRPr kumimoji="1" sz="1950" b="1" kern="1200">
                          <a:solidFill>
                            <a:schemeClr val="tx1"/>
                          </a:solidFill>
                          <a:latin typeface="Calibri"/>
                        </a:defRPr>
                      </a:lvl9pPr>
                    </a:lstStyle>
                    <a:p>
                      <a:pPr algn="ctr"/>
                      <a:r>
                        <a:rPr kumimoji="1" lang="en-US" altLang="ja-JP" sz="1100" b="0" dirty="0">
                          <a:latin typeface="メイリオ" panose="020B0604030504040204" pitchFamily="50" charset="-128"/>
                          <a:ea typeface="メイリオ" panose="020B0604030504040204" pitchFamily="50" charset="-128"/>
                        </a:rPr>
                        <a:t>1,841</a:t>
                      </a:r>
                      <a:r>
                        <a:rPr kumimoji="1" lang="ja-JP" altLang="en-US" sz="1100" b="0" dirty="0">
                          <a:latin typeface="メイリオ" panose="020B0604030504040204" pitchFamily="50" charset="-128"/>
                          <a:ea typeface="メイリオ" panose="020B0604030504040204" pitchFamily="50" charset="-128"/>
                        </a:rPr>
                        <a:t>点</a:t>
                      </a:r>
                      <a:endParaRPr kumimoji="1" lang="en-US" altLang="ja-JP" sz="1100" b="0" dirty="0">
                        <a:latin typeface="メイリオ" panose="020B0604030504040204" pitchFamily="50" charset="-128"/>
                        <a:ea typeface="メイリオ" panose="020B0604030504040204" pitchFamily="50" charset="-128"/>
                      </a:endParaRPr>
                    </a:p>
                    <a:p>
                      <a:pPr algn="ctr"/>
                      <a:r>
                        <a:rPr kumimoji="1" lang="ja-JP" altLang="en-US" sz="1100" b="0" dirty="0">
                          <a:latin typeface="メイリオ" panose="020B0604030504040204" pitchFamily="50" charset="-128"/>
                          <a:ea typeface="メイリオ" panose="020B0604030504040204" pitchFamily="50" charset="-128"/>
                        </a:rPr>
                        <a:t>（</a:t>
                      </a:r>
                      <a:r>
                        <a:rPr kumimoji="1" lang="en-US" altLang="ja-JP" sz="1100" b="0" dirty="0">
                          <a:latin typeface="メイリオ" panose="020B0604030504040204" pitchFamily="50" charset="-128"/>
                          <a:ea typeface="メイリオ" panose="020B0604030504040204" pitchFamily="50" charset="-128"/>
                        </a:rPr>
                        <a:t>1,827</a:t>
                      </a:r>
                      <a:r>
                        <a:rPr kumimoji="1" lang="ja-JP" altLang="en-US" sz="1100" b="0" dirty="0">
                          <a:latin typeface="メイリオ" panose="020B0604030504040204" pitchFamily="50" charset="-128"/>
                          <a:ea typeface="メイリオ" panose="020B0604030504040204" pitchFamily="50" charset="-128"/>
                        </a:rPr>
                        <a:t>点）</a:t>
                      </a:r>
                    </a:p>
                  </a:txBody>
                  <a:tcPr marL="54000" marR="54000" marT="36000" marB="36000" anchor="ctr">
                    <a:lnL w="12700" cmpd="sng">
                      <a:solidFill>
                        <a:srgbClr val="4BACC6"/>
                      </a:solidFill>
                    </a:lnL>
                    <a:lnR w="12700" cmpd="sng">
                      <a:solidFill>
                        <a:srgbClr val="4BACC6"/>
                      </a:solidFill>
                    </a:lnR>
                    <a:lnT w="12700" cmpd="sng">
                      <a:solidFill>
                        <a:srgbClr val="4BACC6"/>
                      </a:solidFill>
                    </a:lnT>
                    <a:lnB w="25400" cmpd="sng">
                      <a:solidFill>
                        <a:srgbClr val="4BACC6"/>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b="1" kern="1200">
                          <a:solidFill>
                            <a:schemeClr val="tx1"/>
                          </a:solidFill>
                          <a:latin typeface="Calibri"/>
                        </a:defRPr>
                      </a:lvl1pPr>
                      <a:lvl2pPr marL="495285" algn="l" defTabSz="990570" rtl="0" eaLnBrk="1" latinLnBrk="0" hangingPunct="1">
                        <a:defRPr kumimoji="1" sz="1950" b="1" kern="1200">
                          <a:solidFill>
                            <a:schemeClr val="tx1"/>
                          </a:solidFill>
                          <a:latin typeface="Calibri"/>
                        </a:defRPr>
                      </a:lvl2pPr>
                      <a:lvl3pPr marL="990570" algn="l" defTabSz="990570" rtl="0" eaLnBrk="1" latinLnBrk="0" hangingPunct="1">
                        <a:defRPr kumimoji="1" sz="1950" b="1" kern="1200">
                          <a:solidFill>
                            <a:schemeClr val="tx1"/>
                          </a:solidFill>
                          <a:latin typeface="Calibri"/>
                        </a:defRPr>
                      </a:lvl3pPr>
                      <a:lvl4pPr marL="1485854" algn="l" defTabSz="990570" rtl="0" eaLnBrk="1" latinLnBrk="0" hangingPunct="1">
                        <a:defRPr kumimoji="1" sz="1950" b="1" kern="1200">
                          <a:solidFill>
                            <a:schemeClr val="tx1"/>
                          </a:solidFill>
                          <a:latin typeface="Calibri"/>
                        </a:defRPr>
                      </a:lvl4pPr>
                      <a:lvl5pPr marL="1981139" algn="l" defTabSz="990570" rtl="0" eaLnBrk="1" latinLnBrk="0" hangingPunct="1">
                        <a:defRPr kumimoji="1" sz="1950" b="1" kern="1200">
                          <a:solidFill>
                            <a:schemeClr val="tx1"/>
                          </a:solidFill>
                          <a:latin typeface="Calibri"/>
                        </a:defRPr>
                      </a:lvl5pPr>
                      <a:lvl6pPr marL="2476424" algn="l" defTabSz="990570" rtl="0" eaLnBrk="1" latinLnBrk="0" hangingPunct="1">
                        <a:defRPr kumimoji="1" sz="1950" b="1" kern="1200">
                          <a:solidFill>
                            <a:schemeClr val="tx1"/>
                          </a:solidFill>
                          <a:latin typeface="Calibri"/>
                        </a:defRPr>
                      </a:lvl6pPr>
                      <a:lvl7pPr marL="2971709" algn="l" defTabSz="990570" rtl="0" eaLnBrk="1" latinLnBrk="0" hangingPunct="1">
                        <a:defRPr kumimoji="1" sz="1950" b="1" kern="1200">
                          <a:solidFill>
                            <a:schemeClr val="tx1"/>
                          </a:solidFill>
                          <a:latin typeface="Calibri"/>
                        </a:defRPr>
                      </a:lvl7pPr>
                      <a:lvl8pPr marL="3466993" algn="l" defTabSz="990570" rtl="0" eaLnBrk="1" latinLnBrk="0" hangingPunct="1">
                        <a:defRPr kumimoji="1" sz="1950" b="1" kern="1200">
                          <a:solidFill>
                            <a:schemeClr val="tx1"/>
                          </a:solidFill>
                          <a:latin typeface="Calibri"/>
                        </a:defRPr>
                      </a:lvl8pPr>
                      <a:lvl9pPr marL="3962278" algn="l" defTabSz="990570" rtl="0" eaLnBrk="1" latinLnBrk="0" hangingPunct="1">
                        <a:defRPr kumimoji="1" sz="1950" b="1" kern="1200">
                          <a:solidFill>
                            <a:schemeClr val="tx1"/>
                          </a:solidFill>
                          <a:latin typeface="Calibri"/>
                        </a:defRPr>
                      </a:lvl9pPr>
                    </a:lstStyle>
                    <a:p>
                      <a:pPr algn="ctr"/>
                      <a:r>
                        <a:rPr kumimoji="1" lang="en-US" altLang="ja-JP" sz="1100" b="0" dirty="0">
                          <a:latin typeface="メイリオ" panose="020B0604030504040204" pitchFamily="50" charset="-128"/>
                          <a:ea typeface="メイリオ" panose="020B0604030504040204" pitchFamily="50" charset="-128"/>
                        </a:rPr>
                        <a:t>1,678</a:t>
                      </a:r>
                      <a:r>
                        <a:rPr kumimoji="1" lang="ja-JP" altLang="en-US" sz="1100" b="0" dirty="0">
                          <a:latin typeface="メイリオ" panose="020B0604030504040204" pitchFamily="50" charset="-128"/>
                          <a:ea typeface="メイリオ" panose="020B0604030504040204" pitchFamily="50" charset="-128"/>
                        </a:rPr>
                        <a:t>点</a:t>
                      </a:r>
                      <a:endParaRPr kumimoji="1" lang="en-US" altLang="ja-JP" sz="1100" b="0" dirty="0">
                        <a:latin typeface="メイリオ" panose="020B0604030504040204" pitchFamily="50" charset="-128"/>
                        <a:ea typeface="メイリオ" panose="020B0604030504040204" pitchFamily="50" charset="-128"/>
                      </a:endParaRPr>
                    </a:p>
                    <a:p>
                      <a:pPr algn="ctr"/>
                      <a:r>
                        <a:rPr kumimoji="1" lang="ja-JP" altLang="en-US" sz="1100" b="0" dirty="0">
                          <a:latin typeface="メイリオ" panose="020B0604030504040204" pitchFamily="50" charset="-128"/>
                          <a:ea typeface="メイリオ" panose="020B0604030504040204" pitchFamily="50" charset="-128"/>
                        </a:rPr>
                        <a:t>（</a:t>
                      </a:r>
                      <a:r>
                        <a:rPr kumimoji="1" lang="en-US" altLang="ja-JP" sz="1100" b="0" dirty="0">
                          <a:latin typeface="メイリオ" panose="020B0604030504040204" pitchFamily="50" charset="-128"/>
                          <a:ea typeface="メイリオ" panose="020B0604030504040204" pitchFamily="50" charset="-128"/>
                        </a:rPr>
                        <a:t>1,664</a:t>
                      </a:r>
                      <a:r>
                        <a:rPr kumimoji="1" lang="ja-JP" altLang="en-US" sz="1100" b="0" dirty="0">
                          <a:latin typeface="メイリオ" panose="020B0604030504040204" pitchFamily="50" charset="-128"/>
                          <a:ea typeface="メイリオ" panose="020B0604030504040204" pitchFamily="50" charset="-128"/>
                        </a:rPr>
                        <a:t>点）</a:t>
                      </a:r>
                    </a:p>
                  </a:txBody>
                  <a:tcPr marL="54000" marR="54000" marT="36000" marB="36000" anchor="ctr">
                    <a:lnL w="12700" cmpd="sng">
                      <a:solidFill>
                        <a:srgbClr val="4BACC6"/>
                      </a:solidFill>
                    </a:lnL>
                    <a:lnR w="12700" cmpd="sng">
                      <a:solidFill>
                        <a:srgbClr val="4BACC6"/>
                      </a:solidFill>
                    </a:lnR>
                    <a:lnT w="12700" cmpd="sng">
                      <a:solidFill>
                        <a:srgbClr val="4BACC6"/>
                      </a:solidFill>
                    </a:lnT>
                    <a:lnB w="25400" cmpd="sng">
                      <a:solidFill>
                        <a:srgbClr val="4BACC6"/>
                      </a:solid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bl>
          </a:graphicData>
        </a:graphic>
      </p:graphicFrame>
      <p:sp>
        <p:nvSpPr>
          <p:cNvPr id="13"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161</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Tree>
    <p:extLst>
      <p:ext uri="{BB962C8B-B14F-4D97-AF65-F5344CB8AC3E}">
        <p14:creationId xmlns:p14="http://schemas.microsoft.com/office/powerpoint/2010/main" val="3312448000"/>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回復期リハビリテーション病棟入院料に係る見直し</a:t>
            </a:r>
            <a:endParaRPr kumimoji="1" lang="ja-JP" altLang="en-US" dirty="0">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ja-JP" altLang="en-US" sz="1200" b="0"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５．入院医療　（２）回復期入院医療</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5" name="正方形/長方形 24"/>
          <p:cNvSpPr/>
          <p:nvPr/>
        </p:nvSpPr>
        <p:spPr>
          <a:xfrm>
            <a:off x="187200" y="4049947"/>
            <a:ext cx="9529762" cy="171945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重症の患者割合の見直し</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回復期リハビリテーション病棟入院料１から４までに係る施設基準における新規入院患者のうちの、</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重症の患者の割合を見直し</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、回復期リハビリテーション病棟</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入院料１及び２については４割以上</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、回復期リハビリテーション病棟</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入院料３及び４については３割以上</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とする。</a:t>
            </a:r>
          </a:p>
        </p:txBody>
      </p:sp>
      <p:sp>
        <p:nvSpPr>
          <p:cNvPr id="26" name="正方形/長方形 25"/>
          <p:cNvSpPr/>
          <p:nvPr/>
        </p:nvSpPr>
        <p:spPr>
          <a:xfrm>
            <a:off x="298800" y="3825877"/>
            <a:ext cx="4315219" cy="329203"/>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重症の患者割合に係る要件の見直し</a:t>
            </a:r>
          </a:p>
        </p:txBody>
      </p:sp>
      <p:sp>
        <p:nvSpPr>
          <p:cNvPr id="7" name="正方形/長方形 6"/>
          <p:cNvSpPr/>
          <p:nvPr/>
        </p:nvSpPr>
        <p:spPr>
          <a:xfrm>
            <a:off x="187200" y="940420"/>
            <a:ext cx="9529762" cy="279595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回復期リハビリテーション病棟入院料を再編し、入院料５を廃止するともに、現行の入院料６を新たな入院料５として位置付ける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00100" marR="0" lvl="1"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新たに改定後の回復期リハビリテーション病棟入院料５を算定する場合は、</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算定を開始した日から２年間に限り算定する</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ことができることとする。</a:t>
            </a:r>
          </a:p>
        </p:txBody>
      </p:sp>
      <p:sp>
        <p:nvSpPr>
          <p:cNvPr id="8" name="正方形/長方形 7"/>
          <p:cNvSpPr/>
          <p:nvPr/>
        </p:nvSpPr>
        <p:spPr>
          <a:xfrm>
            <a:off x="298799" y="749620"/>
            <a:ext cx="3427039"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入院料の評価</a:t>
            </a:r>
            <a:r>
              <a:rPr kumimoji="1" lang="ja-JP" altLang="en-US" sz="20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体系の再編</a:t>
            </a:r>
            <a:endPar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 name="テキスト ボックス 8"/>
          <p:cNvSpPr txBox="1"/>
          <p:nvPr/>
        </p:nvSpPr>
        <p:spPr>
          <a:xfrm>
            <a:off x="279359" y="3045964"/>
            <a:ext cx="9297566" cy="630942"/>
          </a:xfrm>
          <a:prstGeom prst="rect">
            <a:avLst/>
          </a:prstGeom>
          <a:noFill/>
          <a:ln w="12700">
            <a:solidFill>
              <a:schemeClr val="accent3"/>
            </a:solidFill>
            <a:prstDash val="lgDash"/>
          </a:ln>
        </p:spPr>
        <p:txBody>
          <a:bodyPr wrap="squar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経過措置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令和</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４</a:t>
            </a: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年３月</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31</a:t>
            </a: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日時点において</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回復期リハビリテーション病棟入院料５又は６の届出を行っている病棟については、令和５年３月</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31</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日までの間、改定前の医科診療報酬点数表により回復期リハビリテーション病棟入院料５又は６を算定できることとする。</a:t>
            </a:r>
            <a:endPar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0" name="テキスト ボックス 9"/>
          <p:cNvSpPr txBox="1"/>
          <p:nvPr/>
        </p:nvSpPr>
        <p:spPr>
          <a:xfrm>
            <a:off x="251265" y="5057378"/>
            <a:ext cx="9297566" cy="630942"/>
          </a:xfrm>
          <a:prstGeom prst="rect">
            <a:avLst/>
          </a:prstGeom>
          <a:noFill/>
          <a:ln w="12700">
            <a:solidFill>
              <a:schemeClr val="accent3"/>
            </a:solidFill>
            <a:prstDash val="lgDash"/>
          </a:ln>
        </p:spPr>
        <p:txBody>
          <a:bodyPr wrap="squar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経過措置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令和</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４</a:t>
            </a: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年３月</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31</a:t>
            </a: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日時点において</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回復期リハビリテーション病棟入院料１、２、３又は４の届出を行っている病棟については、同年９月</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30</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日までの間、当該基準を満たすものとみなす。</a:t>
            </a:r>
          </a:p>
        </p:txBody>
      </p:sp>
      <p:sp>
        <p:nvSpPr>
          <p:cNvPr id="11" name="正方形/長方形 10"/>
          <p:cNvSpPr/>
          <p:nvPr/>
        </p:nvSpPr>
        <p:spPr>
          <a:xfrm>
            <a:off x="188119" y="5980004"/>
            <a:ext cx="9529762" cy="85889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第三者評価について</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回復期リハビリテーション病棟</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入院料１又は３</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公益財団法人日本医療機能評価機構等による第三者の評価を受けていることが望ましいこととする</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12" name="正方形/長方形 11"/>
          <p:cNvSpPr/>
          <p:nvPr/>
        </p:nvSpPr>
        <p:spPr>
          <a:xfrm>
            <a:off x="298800" y="5848824"/>
            <a:ext cx="4636824" cy="32045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医療機関の体制に係る要件等の見直し</a:t>
            </a:r>
          </a:p>
        </p:txBody>
      </p:sp>
      <p:sp>
        <p:nvSpPr>
          <p:cNvPr id="13" name="正方形/長方形 12"/>
          <p:cNvSpPr/>
          <p:nvPr/>
        </p:nvSpPr>
        <p:spPr>
          <a:xfrm>
            <a:off x="5209350" y="1987106"/>
            <a:ext cx="4320000" cy="245722"/>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改定後</a:t>
            </a:r>
          </a:p>
        </p:txBody>
      </p:sp>
      <p:sp>
        <p:nvSpPr>
          <p:cNvPr id="14" name="正方形/長方形 13"/>
          <p:cNvSpPr/>
          <p:nvPr/>
        </p:nvSpPr>
        <p:spPr>
          <a:xfrm>
            <a:off x="5228831" y="2261424"/>
            <a:ext cx="4320000" cy="722917"/>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回復期リハビリテーション病棟入院料</a:t>
            </a: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［算定要件］（概要）</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a:ea typeface="メイリオ"/>
                <a:cs typeface="+mn-cs"/>
              </a:rPr>
              <a:t>（新）５　回復期リハビリテーション病棟入院料５　</a:t>
            </a:r>
            <a:r>
              <a:rPr kumimoji="1" lang="en-US" altLang="ja-JP" sz="1100" b="1" i="0" u="sng" strike="noStrike" kern="1200" cap="none" spc="0" normalizeH="0" baseline="0" noProof="0" dirty="0">
                <a:ln>
                  <a:noFill/>
                </a:ln>
                <a:solidFill>
                  <a:srgbClr val="0070C0"/>
                </a:solidFill>
                <a:effectLst/>
                <a:uLnTx/>
                <a:uFillTx/>
                <a:latin typeface="メイリオ"/>
                <a:ea typeface="メイリオ"/>
                <a:cs typeface="+mn-cs"/>
              </a:rPr>
              <a:t>1,678</a:t>
            </a:r>
            <a:r>
              <a:rPr kumimoji="1" lang="ja-JP" altLang="en-US" sz="1100" b="1" i="0" u="sng" strike="noStrike" kern="1200" cap="none" spc="0" normalizeH="0" baseline="0" noProof="0" dirty="0">
                <a:ln>
                  <a:noFill/>
                </a:ln>
                <a:solidFill>
                  <a:srgbClr val="0070C0"/>
                </a:solidFill>
                <a:effectLst/>
                <a:uLnTx/>
                <a:uFillTx/>
                <a:latin typeface="メイリオ"/>
                <a:ea typeface="メイリオ"/>
                <a:cs typeface="+mn-cs"/>
              </a:rPr>
              <a:t>点</a:t>
            </a:r>
            <a:endParaRPr kumimoji="1" lang="en-US" altLang="ja-JP" sz="1100" b="1" i="0" u="sng" strike="noStrike" kern="1200" cap="none" spc="0" normalizeH="0" baseline="0" noProof="0" dirty="0">
              <a:ln>
                <a:noFill/>
              </a:ln>
              <a:solidFill>
                <a:srgbClr val="0070C0"/>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メイリオ"/>
                <a:ea typeface="メイリオ"/>
                <a:cs typeface="+mn-cs"/>
              </a:rPr>
              <a:t>　</a:t>
            </a:r>
            <a:r>
              <a:rPr kumimoji="1" lang="ja-JP" altLang="en-US" sz="1100" b="1" i="0" u="sng" strike="noStrike" kern="1200" cap="none" spc="0" normalizeH="0" baseline="0" noProof="0" dirty="0">
                <a:ln>
                  <a:noFill/>
                </a:ln>
                <a:solidFill>
                  <a:srgbClr val="0070C0"/>
                </a:solidFill>
                <a:effectLst/>
                <a:uLnTx/>
                <a:uFillTx/>
                <a:latin typeface="メイリオ"/>
                <a:ea typeface="メイリオ"/>
                <a:cs typeface="+mn-cs"/>
              </a:rPr>
              <a:t>（削除）</a:t>
            </a:r>
            <a:endParaRPr kumimoji="1" lang="en-US" altLang="ja-JP" sz="1100" b="1" i="0" u="sng" strike="noStrike" kern="1200" cap="none" spc="0" normalizeH="0" baseline="0" noProof="0" dirty="0">
              <a:ln>
                <a:noFill/>
              </a:ln>
              <a:solidFill>
                <a:srgbClr val="0070C0"/>
              </a:solidFill>
              <a:effectLst/>
              <a:uLnTx/>
              <a:uFillTx/>
              <a:latin typeface="メイリオ"/>
              <a:ea typeface="メイリオ"/>
              <a:cs typeface="+mn-cs"/>
            </a:endParaRPr>
          </a:p>
        </p:txBody>
      </p:sp>
      <p:sp>
        <p:nvSpPr>
          <p:cNvPr id="15" name="右矢印 14"/>
          <p:cNvSpPr/>
          <p:nvPr/>
        </p:nvSpPr>
        <p:spPr>
          <a:xfrm>
            <a:off x="4718862" y="2235506"/>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メイリオ"/>
              <a:ea typeface="メイリオ"/>
              <a:cs typeface="+mn-cs"/>
            </a:endParaRPr>
          </a:p>
        </p:txBody>
      </p:sp>
      <p:sp>
        <p:nvSpPr>
          <p:cNvPr id="16" name="正方形/長方形 15"/>
          <p:cNvSpPr/>
          <p:nvPr/>
        </p:nvSpPr>
        <p:spPr>
          <a:xfrm>
            <a:off x="347464" y="1987105"/>
            <a:ext cx="4371397" cy="217589"/>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現行</a:t>
            </a:r>
          </a:p>
        </p:txBody>
      </p:sp>
      <p:sp>
        <p:nvSpPr>
          <p:cNvPr id="17" name="正方形/長方形 16"/>
          <p:cNvSpPr/>
          <p:nvPr/>
        </p:nvSpPr>
        <p:spPr>
          <a:xfrm>
            <a:off x="347464" y="2261424"/>
            <a:ext cx="4371398" cy="744572"/>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回復期リハビリテーション病棟入院料</a:t>
            </a: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［算定要件］（概要）</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５　回復期リハビリテーション病棟入院料５　　</a:t>
            </a: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1,736</a:t>
            </a: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６　回復期リハビリテーション病棟入院料６　　</a:t>
            </a: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1,678</a:t>
            </a: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点</a:t>
            </a:r>
          </a:p>
        </p:txBody>
      </p:sp>
      <p:sp>
        <p:nvSpPr>
          <p:cNvPr id="18" name="スライド番号プレースホルダー 2">
            <a:extLst>
              <a:ext uri="{FF2B5EF4-FFF2-40B4-BE49-F238E27FC236}">
                <a16:creationId xmlns:a16="http://schemas.microsoft.com/office/drawing/2014/main" id="{FE042E46-E214-4111-AE89-96CA72A19940}"/>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287541497"/>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回復期リハビリテーション病棟入院料に係る見直し</a:t>
            </a:r>
            <a:endParaRPr kumimoji="1" lang="ja-JP" altLang="en-US" dirty="0">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ja-JP" altLang="en-US" sz="1200" b="0"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５．入院医療　（２）回復期入院医療</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正方形/長方形 6"/>
          <p:cNvSpPr/>
          <p:nvPr/>
        </p:nvSpPr>
        <p:spPr>
          <a:xfrm>
            <a:off x="187200" y="1018800"/>
            <a:ext cx="9529762" cy="76253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回復期リハビリテーションを要する状態について、「急性心筋梗塞、狭心症発作その他急性発症した心大血管疾患又は手術後の状態」を追加し、算定上限日数を</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90</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日以内とする。</a:t>
            </a: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 name="正方形/長方形 7"/>
          <p:cNvSpPr/>
          <p:nvPr/>
        </p:nvSpPr>
        <p:spPr>
          <a:xfrm>
            <a:off x="298800" y="828000"/>
            <a:ext cx="5821291"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回復期リハビリテーションを要する状態の見直し</a:t>
            </a:r>
          </a:p>
        </p:txBody>
      </p:sp>
      <p:graphicFrame>
        <p:nvGraphicFramePr>
          <p:cNvPr id="13" name="表 12"/>
          <p:cNvGraphicFramePr>
            <a:graphicFrameLocks noGrp="1"/>
          </p:cNvGraphicFramePr>
          <p:nvPr>
            <p:extLst>
              <p:ext uri="{D42A27DB-BD31-4B8C-83A1-F6EECF244321}">
                <p14:modId xmlns:p14="http://schemas.microsoft.com/office/powerpoint/2010/main" val="511524646"/>
              </p:ext>
            </p:extLst>
          </p:nvPr>
        </p:nvGraphicFramePr>
        <p:xfrm>
          <a:off x="236488" y="2167231"/>
          <a:ext cx="9360000" cy="3968921"/>
        </p:xfrm>
        <a:graphic>
          <a:graphicData uri="http://schemas.openxmlformats.org/drawingml/2006/table">
            <a:tbl>
              <a:tblPr firstRow="1" bandRow="1">
                <a:tableStyleId>{5C22544A-7EE6-4342-B048-85BDC9FD1C3A}</a:tableStyleId>
              </a:tblPr>
              <a:tblGrid>
                <a:gridCol w="1035359">
                  <a:extLst>
                    <a:ext uri="{9D8B030D-6E8A-4147-A177-3AD203B41FA5}">
                      <a16:colId xmlns:a16="http://schemas.microsoft.com/office/drawing/2014/main" val="527144052"/>
                    </a:ext>
                  </a:extLst>
                </a:gridCol>
                <a:gridCol w="5662353">
                  <a:extLst>
                    <a:ext uri="{9D8B030D-6E8A-4147-A177-3AD203B41FA5}">
                      <a16:colId xmlns:a16="http://schemas.microsoft.com/office/drawing/2014/main" val="3549891663"/>
                    </a:ext>
                  </a:extLst>
                </a:gridCol>
                <a:gridCol w="2662288">
                  <a:extLst>
                    <a:ext uri="{9D8B030D-6E8A-4147-A177-3AD203B41FA5}">
                      <a16:colId xmlns:a16="http://schemas.microsoft.com/office/drawing/2014/main" val="4271955356"/>
                    </a:ext>
                  </a:extLst>
                </a:gridCol>
              </a:tblGrid>
              <a:tr h="470473">
                <a:tc>
                  <a:txBody>
                    <a:bodyPr/>
                    <a:lstStyle/>
                    <a:p>
                      <a:pPr algn="ctr"/>
                      <a:endParaRPr kumimoji="1" lang="en-US" altLang="ja-JP" sz="1400" b="0" dirty="0">
                        <a:solidFill>
                          <a:schemeClr val="tx1"/>
                        </a:solidFill>
                        <a:latin typeface="メイリオ" panose="020B0604030504040204" pitchFamily="50" charset="-128"/>
                        <a:ea typeface="メイリオ"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08000" indent="-108000" algn="ctr"/>
                      <a:r>
                        <a:rPr kumimoji="1" lang="ja-JP" altLang="en-US" sz="1200" b="1" dirty="0">
                          <a:solidFill>
                            <a:schemeClr val="tx1"/>
                          </a:solidFill>
                          <a:latin typeface="メイリオ" panose="020B0604030504040204" pitchFamily="50" charset="-128"/>
                          <a:ea typeface="メイリオ" panose="020B0604030504040204" pitchFamily="50" charset="-128"/>
                        </a:rPr>
                        <a:t>回復期リハビリテーションを要する状態</a:t>
                      </a:r>
                      <a:endParaRPr kumimoji="1" lang="en-US" altLang="ja-JP" sz="1200" b="1" dirty="0">
                        <a:solidFill>
                          <a:schemeClr val="tx1"/>
                        </a:solid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1EBE1"/>
                    </a:solidFill>
                  </a:tcPr>
                </a:tc>
                <a:tc>
                  <a:txBody>
                    <a:bodyPr/>
                    <a:lstStyle/>
                    <a:p>
                      <a:pPr algn="ctr"/>
                      <a:r>
                        <a:rPr kumimoji="1" lang="ja-JP" altLang="en-US" sz="1200" b="1" dirty="0">
                          <a:solidFill>
                            <a:schemeClr val="tx1"/>
                          </a:solidFill>
                          <a:latin typeface="メイリオ" panose="020B0604030504040204" pitchFamily="50" charset="-128"/>
                          <a:ea typeface="メイリオ" panose="020B0604030504040204" pitchFamily="50" charset="-128"/>
                        </a:rPr>
                        <a:t>算定上限日数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1EBE1"/>
                    </a:solidFill>
                  </a:tcPr>
                </a:tc>
                <a:extLst>
                  <a:ext uri="{0D108BD9-81ED-4DB2-BD59-A6C34878D82A}">
                    <a16:rowId xmlns:a16="http://schemas.microsoft.com/office/drawing/2014/main" val="2426159326"/>
                  </a:ext>
                </a:extLst>
              </a:tr>
              <a:tr h="1051689">
                <a:tc rowSpan="6">
                  <a:txBody>
                    <a:bodyPr/>
                    <a:lstStyle/>
                    <a:p>
                      <a:pPr algn="ctr"/>
                      <a:r>
                        <a:rPr kumimoji="1" lang="ja-JP" altLang="en-US" sz="1100" b="0" dirty="0">
                          <a:solidFill>
                            <a:schemeClr val="tx1"/>
                          </a:solidFill>
                          <a:latin typeface="メイリオ" panose="020B0604030504040204" pitchFamily="50" charset="-128"/>
                          <a:ea typeface="メイリオ" panose="020B0604030504040204" pitchFamily="50" charset="-128"/>
                        </a:rPr>
                        <a:t>回復期リハビリテーション病棟入院料に入院する患者</a:t>
                      </a:r>
                      <a:endParaRPr kumimoji="1" lang="en-US" altLang="ja-JP" sz="1100" b="0" dirty="0">
                        <a:solidFill>
                          <a:schemeClr val="tx1"/>
                        </a:solid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08000" indent="-108000" algn="l"/>
                      <a:r>
                        <a:rPr kumimoji="1" lang="ja-JP" altLang="en-US" sz="1050" b="0" dirty="0">
                          <a:solidFill>
                            <a:schemeClr val="tx1"/>
                          </a:solidFill>
                          <a:latin typeface="メイリオ" panose="020B0604030504040204" pitchFamily="50" charset="-128"/>
                          <a:ea typeface="メイリオ" panose="020B0604030504040204" pitchFamily="50" charset="-128"/>
                        </a:rPr>
                        <a:t>１　脳血管疾患、脊髄損傷、頭部外傷、くも膜下出血のシャント手術後、脳腫瘍、脳炎、急性脳症、脊髄炎、多発神経炎、多発性硬化症、腕神経叢損傷等の発症後若しくは手術後の状態又は義肢装着訓練を要する状態</a:t>
                      </a:r>
                      <a:endParaRPr kumimoji="1" lang="en-US" altLang="ja-JP" sz="1050" b="0" dirty="0">
                        <a:solidFill>
                          <a:schemeClr val="tx1"/>
                        </a:solid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FDFD"/>
                    </a:solidFill>
                  </a:tcPr>
                </a:tc>
                <a:tc>
                  <a:txBody>
                    <a:bodyPr/>
                    <a:lstStyle/>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メイリオ" panose="020B0604030504040204" pitchFamily="50" charset="-128"/>
                          <a:ea typeface="メイリオ" panose="020B0604030504040204" pitchFamily="50" charset="-128"/>
                        </a:rPr>
                        <a:t>○　</a:t>
                      </a:r>
                      <a:r>
                        <a:rPr kumimoji="1" lang="ja-JP" altLang="en-US" sz="1050" b="0" u="sng" dirty="0">
                          <a:solidFill>
                            <a:schemeClr val="tx1"/>
                          </a:solidFill>
                          <a:latin typeface="メイリオ" panose="020B0604030504040204" pitchFamily="50" charset="-128"/>
                          <a:ea typeface="メイリオ" panose="020B0604030504040204" pitchFamily="50" charset="-128"/>
                        </a:rPr>
                        <a:t>算定開始日から起算して</a:t>
                      </a:r>
                      <a:r>
                        <a:rPr kumimoji="1" lang="en-US" altLang="ja-JP" sz="1050" b="1" u="sng" dirty="0">
                          <a:solidFill>
                            <a:schemeClr val="tx1"/>
                          </a:solidFill>
                          <a:latin typeface="メイリオ" panose="020B0604030504040204" pitchFamily="50" charset="-128"/>
                          <a:ea typeface="メイリオ" panose="020B0604030504040204" pitchFamily="50" charset="-128"/>
                        </a:rPr>
                        <a:t>150</a:t>
                      </a:r>
                      <a:r>
                        <a:rPr kumimoji="1" lang="ja-JP" altLang="en-US" sz="1050" b="1" u="sng" dirty="0">
                          <a:solidFill>
                            <a:schemeClr val="tx1"/>
                          </a:solidFill>
                          <a:latin typeface="メイリオ" panose="020B0604030504040204" pitchFamily="50" charset="-128"/>
                          <a:ea typeface="メイリオ" panose="020B0604030504040204" pitchFamily="50" charset="-128"/>
                        </a:rPr>
                        <a:t>日以内</a:t>
                      </a:r>
                      <a:endParaRPr kumimoji="1" lang="en-US" altLang="ja-JP" sz="1050" b="1" dirty="0">
                        <a:solidFill>
                          <a:schemeClr val="tx1"/>
                        </a:solidFill>
                        <a:latin typeface="メイリオ" panose="020B0604030504040204" pitchFamily="50" charset="-128"/>
                        <a:ea typeface="メイリオ" panose="020B0604030504040204" pitchFamily="50" charset="-128"/>
                      </a:endParaRPr>
                    </a:p>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メイリオ" panose="020B0604030504040204" pitchFamily="50" charset="-128"/>
                          <a:ea typeface="メイリオ" panose="020B0604030504040204" pitchFamily="50" charset="-128"/>
                        </a:rPr>
                        <a:t>○　高次脳機能障害を伴った重症脳血管障害、重度の頸髄損傷及び頭部外傷を含む多部位外傷の場合は、</a:t>
                      </a:r>
                      <a:r>
                        <a:rPr kumimoji="1" lang="ja-JP" altLang="en-US" sz="1050" b="0" u="sng" dirty="0">
                          <a:solidFill>
                            <a:schemeClr val="tx1"/>
                          </a:solidFill>
                          <a:latin typeface="メイリオ" panose="020B0604030504040204" pitchFamily="50" charset="-128"/>
                          <a:ea typeface="メイリオ" panose="020B0604030504040204" pitchFamily="50" charset="-128"/>
                        </a:rPr>
                        <a:t>算定開始日から起算して</a:t>
                      </a:r>
                      <a:r>
                        <a:rPr kumimoji="1" lang="en-US" altLang="ja-JP" sz="1050" b="1" u="sng" dirty="0">
                          <a:solidFill>
                            <a:schemeClr val="tx1"/>
                          </a:solidFill>
                          <a:latin typeface="メイリオ" panose="020B0604030504040204" pitchFamily="50" charset="-128"/>
                          <a:ea typeface="メイリオ" panose="020B0604030504040204" pitchFamily="50" charset="-128"/>
                        </a:rPr>
                        <a:t>180</a:t>
                      </a:r>
                      <a:r>
                        <a:rPr kumimoji="1" lang="ja-JP" altLang="en-US" sz="1050" b="1" u="sng" dirty="0">
                          <a:solidFill>
                            <a:schemeClr val="tx1"/>
                          </a:solidFill>
                          <a:latin typeface="メイリオ" panose="020B0604030504040204" pitchFamily="50" charset="-128"/>
                          <a:ea typeface="メイリオ" panose="020B0604030504040204" pitchFamily="50" charset="-128"/>
                        </a:rPr>
                        <a:t>日以内</a:t>
                      </a:r>
                      <a:endParaRPr kumimoji="1" lang="en-US" altLang="ja-JP" sz="1050" b="1" dirty="0">
                        <a:solidFill>
                          <a:schemeClr val="tx1"/>
                        </a:solid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FDFD"/>
                    </a:solidFill>
                  </a:tcPr>
                </a:tc>
                <a:extLst>
                  <a:ext uri="{0D108BD9-81ED-4DB2-BD59-A6C34878D82A}">
                    <a16:rowId xmlns:a16="http://schemas.microsoft.com/office/drawing/2014/main" val="3361015436"/>
                  </a:ext>
                </a:extLst>
              </a:tr>
              <a:tr h="581221">
                <a:tc vMerge="1">
                  <a:txBody>
                    <a:bodyPr/>
                    <a:lstStyle/>
                    <a:p>
                      <a:pPr algn="ctr"/>
                      <a:endParaRPr kumimoji="1" lang="ja-JP" altLang="en-US" sz="1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メイリオ" panose="020B0604030504040204" pitchFamily="50" charset="-128"/>
                          <a:ea typeface="メイリオ" panose="020B0604030504040204" pitchFamily="50" charset="-128"/>
                        </a:rPr>
                        <a:t>２　大腿骨、骨盤、脊椎、股関節若しくは膝関節の骨折又は２肢以上の多発骨折の発症後又は手術後の状態</a:t>
                      </a:r>
                      <a:endParaRPr kumimoji="1" lang="en-US" altLang="ja-JP" sz="1050" b="0" dirty="0">
                        <a:solidFill>
                          <a:schemeClr val="tx1"/>
                        </a:solid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FDFD"/>
                    </a:solidFill>
                  </a:tcPr>
                </a:tc>
                <a:tc>
                  <a:txBody>
                    <a:bodyPr/>
                    <a:lstStyle/>
                    <a:p>
                      <a:pPr marL="108000" indent="-108000" algn="l"/>
                      <a:r>
                        <a:rPr kumimoji="1" lang="ja-JP" altLang="en-US" sz="1050" b="0" dirty="0">
                          <a:solidFill>
                            <a:schemeClr val="tx1"/>
                          </a:solidFill>
                          <a:latin typeface="メイリオ" panose="020B0604030504040204" pitchFamily="50" charset="-128"/>
                          <a:ea typeface="メイリオ" panose="020B0604030504040204" pitchFamily="50" charset="-128"/>
                        </a:rPr>
                        <a:t>○　</a:t>
                      </a:r>
                      <a:r>
                        <a:rPr kumimoji="1" lang="ja-JP" altLang="en-US" sz="1050" b="0" u="sng" dirty="0">
                          <a:solidFill>
                            <a:schemeClr val="tx1"/>
                          </a:solidFill>
                          <a:latin typeface="メイリオ" panose="020B0604030504040204" pitchFamily="50" charset="-128"/>
                          <a:ea typeface="メイリオ" panose="020B0604030504040204" pitchFamily="50" charset="-128"/>
                        </a:rPr>
                        <a:t>算定開始日から起算して</a:t>
                      </a:r>
                      <a:r>
                        <a:rPr kumimoji="1" lang="en-US" altLang="ja-JP" sz="1050" b="1" u="sng" dirty="0">
                          <a:solidFill>
                            <a:schemeClr val="tx1"/>
                          </a:solidFill>
                          <a:latin typeface="メイリオ" panose="020B0604030504040204" pitchFamily="50" charset="-128"/>
                          <a:ea typeface="メイリオ" panose="020B0604030504040204" pitchFamily="50" charset="-128"/>
                        </a:rPr>
                        <a:t>90</a:t>
                      </a:r>
                      <a:r>
                        <a:rPr kumimoji="1" lang="ja-JP" altLang="en-US" sz="1050" b="1" u="sng" dirty="0">
                          <a:solidFill>
                            <a:schemeClr val="tx1"/>
                          </a:solidFill>
                          <a:latin typeface="メイリオ" panose="020B0604030504040204" pitchFamily="50" charset="-128"/>
                          <a:ea typeface="メイリオ" panose="020B0604030504040204" pitchFamily="50" charset="-128"/>
                        </a:rPr>
                        <a:t>日以内</a:t>
                      </a:r>
                      <a:endParaRPr kumimoji="1" lang="ja-JP" altLang="en-US" sz="1050" b="1" dirty="0">
                        <a:solidFill>
                          <a:schemeClr val="tx1"/>
                        </a:solid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FDFD"/>
                    </a:solidFill>
                  </a:tcPr>
                </a:tc>
                <a:extLst>
                  <a:ext uri="{0D108BD9-81ED-4DB2-BD59-A6C34878D82A}">
                    <a16:rowId xmlns:a16="http://schemas.microsoft.com/office/drawing/2014/main" val="3583726426"/>
                  </a:ext>
                </a:extLst>
              </a:tr>
              <a:tr h="565266">
                <a:tc vMerge="1">
                  <a:txBody>
                    <a:bodyPr/>
                    <a:lstStyle/>
                    <a:p>
                      <a:pPr algn="ctr"/>
                      <a:endParaRPr kumimoji="1" lang="ja-JP" altLang="en-US" sz="1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メイリオ" panose="020B0604030504040204" pitchFamily="50" charset="-128"/>
                          <a:ea typeface="メイリオ" panose="020B0604030504040204" pitchFamily="50" charset="-128"/>
                        </a:rPr>
                        <a:t>３　外科手術後又は肺炎等の治療時の安静により廃用症候群を有しており、手術後又は発症後の状態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FDFD"/>
                    </a:solidFill>
                  </a:tcPr>
                </a:tc>
                <a:tc>
                  <a:txBody>
                    <a:bodyPr/>
                    <a:lstStyle/>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メイリオ" panose="020B0604030504040204" pitchFamily="50" charset="-128"/>
                          <a:ea typeface="メイリオ" panose="020B0604030504040204" pitchFamily="50" charset="-128"/>
                        </a:rPr>
                        <a:t>○　</a:t>
                      </a:r>
                      <a:r>
                        <a:rPr kumimoji="1" lang="ja-JP" altLang="en-US" sz="1050" b="0" u="sng" dirty="0">
                          <a:solidFill>
                            <a:schemeClr val="tx1"/>
                          </a:solidFill>
                          <a:latin typeface="メイリオ" panose="020B0604030504040204" pitchFamily="50" charset="-128"/>
                          <a:ea typeface="メイリオ" panose="020B0604030504040204" pitchFamily="50" charset="-128"/>
                        </a:rPr>
                        <a:t>算定開始日から起算して</a:t>
                      </a:r>
                      <a:r>
                        <a:rPr kumimoji="1" lang="en-US" altLang="ja-JP" sz="1050" b="1" u="sng" dirty="0">
                          <a:solidFill>
                            <a:schemeClr val="tx1"/>
                          </a:solidFill>
                          <a:latin typeface="メイリオ" panose="020B0604030504040204" pitchFamily="50" charset="-128"/>
                          <a:ea typeface="メイリオ" panose="020B0604030504040204" pitchFamily="50" charset="-128"/>
                        </a:rPr>
                        <a:t>90</a:t>
                      </a:r>
                      <a:r>
                        <a:rPr kumimoji="1" lang="ja-JP" altLang="en-US" sz="1050" b="1" u="sng" dirty="0">
                          <a:solidFill>
                            <a:schemeClr val="tx1"/>
                          </a:solidFill>
                          <a:latin typeface="メイリオ" panose="020B0604030504040204" pitchFamily="50" charset="-128"/>
                          <a:ea typeface="メイリオ" panose="020B0604030504040204" pitchFamily="50" charset="-128"/>
                        </a:rPr>
                        <a:t>日以内</a:t>
                      </a:r>
                      <a:endParaRPr kumimoji="1" lang="ja-JP" altLang="en-US" sz="1050" b="1" dirty="0">
                        <a:solidFill>
                          <a:schemeClr val="tx1"/>
                        </a:solid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FDFD"/>
                    </a:solidFill>
                  </a:tcPr>
                </a:tc>
                <a:extLst>
                  <a:ext uri="{0D108BD9-81ED-4DB2-BD59-A6C34878D82A}">
                    <a16:rowId xmlns:a16="http://schemas.microsoft.com/office/drawing/2014/main" val="787062434"/>
                  </a:ext>
                </a:extLst>
              </a:tr>
              <a:tr h="440574">
                <a:tc vMerge="1">
                  <a:txBody>
                    <a:bodyPr/>
                    <a:lstStyle/>
                    <a:p>
                      <a:pPr algn="ctr"/>
                      <a:endParaRPr kumimoji="1" lang="ja-JP" altLang="en-US" sz="1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メイリオ" panose="020B0604030504040204" pitchFamily="50" charset="-128"/>
                          <a:ea typeface="メイリオ" panose="020B0604030504040204" pitchFamily="50" charset="-128"/>
                        </a:rPr>
                        <a:t>４　大腿骨、骨盤、脊椎、股関節又は膝関節の神経、筋又は靱帯損傷後の状態</a:t>
                      </a:r>
                      <a:endParaRPr kumimoji="1" lang="en-US" altLang="ja-JP" sz="1050" b="0" dirty="0">
                        <a:solidFill>
                          <a:schemeClr val="tx1"/>
                        </a:solid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FDFD"/>
                    </a:solidFill>
                  </a:tcPr>
                </a:tc>
                <a:tc>
                  <a:txBody>
                    <a:bodyPr/>
                    <a:lstStyle/>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メイリオ" panose="020B0604030504040204" pitchFamily="50" charset="-128"/>
                          <a:ea typeface="メイリオ" panose="020B0604030504040204" pitchFamily="50" charset="-128"/>
                        </a:rPr>
                        <a:t>○　</a:t>
                      </a:r>
                      <a:r>
                        <a:rPr kumimoji="1" lang="ja-JP" altLang="en-US" sz="1050" b="0" u="sng" dirty="0">
                          <a:solidFill>
                            <a:schemeClr val="tx1"/>
                          </a:solidFill>
                          <a:latin typeface="メイリオ" panose="020B0604030504040204" pitchFamily="50" charset="-128"/>
                          <a:ea typeface="メイリオ" panose="020B0604030504040204" pitchFamily="50" charset="-128"/>
                        </a:rPr>
                        <a:t>算定開始日から起算して</a:t>
                      </a:r>
                      <a:r>
                        <a:rPr kumimoji="1" lang="en-US" altLang="ja-JP" sz="1050" b="1" u="sng" dirty="0">
                          <a:solidFill>
                            <a:schemeClr val="tx1"/>
                          </a:solidFill>
                          <a:latin typeface="メイリオ" panose="020B0604030504040204" pitchFamily="50" charset="-128"/>
                          <a:ea typeface="メイリオ" panose="020B0604030504040204" pitchFamily="50" charset="-128"/>
                        </a:rPr>
                        <a:t>60</a:t>
                      </a:r>
                      <a:r>
                        <a:rPr kumimoji="1" lang="ja-JP" altLang="en-US" sz="1050" b="1" u="sng" dirty="0">
                          <a:solidFill>
                            <a:schemeClr val="tx1"/>
                          </a:solidFill>
                          <a:latin typeface="メイリオ" panose="020B0604030504040204" pitchFamily="50" charset="-128"/>
                          <a:ea typeface="メイリオ" panose="020B0604030504040204" pitchFamily="50" charset="-128"/>
                        </a:rPr>
                        <a:t>日以内</a:t>
                      </a:r>
                      <a:endParaRPr kumimoji="1" lang="ja-JP" altLang="en-US" sz="1050" b="1" dirty="0">
                        <a:solidFill>
                          <a:schemeClr val="tx1"/>
                        </a:solid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FDFD"/>
                    </a:solidFill>
                  </a:tcPr>
                </a:tc>
                <a:extLst>
                  <a:ext uri="{0D108BD9-81ED-4DB2-BD59-A6C34878D82A}">
                    <a16:rowId xmlns:a16="http://schemas.microsoft.com/office/drawing/2014/main" val="3480651439"/>
                  </a:ext>
                </a:extLst>
              </a:tr>
              <a:tr h="402498">
                <a:tc vMerge="1">
                  <a:txBody>
                    <a:bodyPr/>
                    <a:lstStyle/>
                    <a:p>
                      <a:pPr algn="ctr"/>
                      <a:endParaRPr kumimoji="1" lang="ja-JP" altLang="en-US" sz="1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メイリオ" panose="020B0604030504040204" pitchFamily="50" charset="-128"/>
                          <a:ea typeface="メイリオ" panose="020B0604030504040204" pitchFamily="50" charset="-128"/>
                        </a:rPr>
                        <a:t>５　股関節又は膝関節の置換術後の状態</a:t>
                      </a:r>
                      <a:endParaRPr kumimoji="1" lang="en-US" altLang="ja-JP" sz="1050" b="0" dirty="0">
                        <a:solidFill>
                          <a:schemeClr val="tx1"/>
                        </a:solid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FDFD"/>
                    </a:solidFill>
                  </a:tcPr>
                </a:tc>
                <a:tc>
                  <a:txBody>
                    <a:bodyPr/>
                    <a:lstStyle/>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メイリオ" panose="020B0604030504040204" pitchFamily="50" charset="-128"/>
                          <a:ea typeface="メイリオ" panose="020B0604030504040204" pitchFamily="50" charset="-128"/>
                        </a:rPr>
                        <a:t>○　</a:t>
                      </a:r>
                      <a:r>
                        <a:rPr kumimoji="1" lang="ja-JP" altLang="en-US" sz="1050" b="0" u="sng" dirty="0">
                          <a:solidFill>
                            <a:schemeClr val="tx1"/>
                          </a:solidFill>
                          <a:latin typeface="メイリオ" panose="020B0604030504040204" pitchFamily="50" charset="-128"/>
                          <a:ea typeface="メイリオ" panose="020B0604030504040204" pitchFamily="50" charset="-128"/>
                        </a:rPr>
                        <a:t>算定開始日から起算して</a:t>
                      </a:r>
                      <a:r>
                        <a:rPr kumimoji="1" lang="en-US" altLang="ja-JP" sz="1050" b="1" u="sng" dirty="0">
                          <a:solidFill>
                            <a:schemeClr val="tx1"/>
                          </a:solidFill>
                          <a:latin typeface="メイリオ" panose="020B0604030504040204" pitchFamily="50" charset="-128"/>
                          <a:ea typeface="メイリオ" panose="020B0604030504040204" pitchFamily="50" charset="-128"/>
                        </a:rPr>
                        <a:t>90</a:t>
                      </a:r>
                      <a:r>
                        <a:rPr kumimoji="1" lang="ja-JP" altLang="en-US" sz="1050" b="1" u="sng" dirty="0">
                          <a:solidFill>
                            <a:schemeClr val="tx1"/>
                          </a:solidFill>
                          <a:latin typeface="メイリオ" panose="020B0604030504040204" pitchFamily="50" charset="-128"/>
                          <a:ea typeface="メイリオ" panose="020B0604030504040204" pitchFamily="50" charset="-128"/>
                        </a:rPr>
                        <a:t>日以内</a:t>
                      </a:r>
                      <a:endParaRPr kumimoji="1" lang="ja-JP" altLang="en-US" sz="1050" b="1" dirty="0">
                        <a:solidFill>
                          <a:schemeClr val="tx1"/>
                        </a:solid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FDFD"/>
                    </a:solidFill>
                  </a:tcPr>
                </a:tc>
                <a:extLst>
                  <a:ext uri="{0D108BD9-81ED-4DB2-BD59-A6C34878D82A}">
                    <a16:rowId xmlns:a16="http://schemas.microsoft.com/office/drawing/2014/main" val="1946243493"/>
                  </a:ext>
                </a:extLst>
              </a:tr>
              <a:tr h="402498">
                <a:tc vMerge="1">
                  <a:txBody>
                    <a:bodyPr/>
                    <a:lstStyle/>
                    <a:p>
                      <a:pPr algn="ctr"/>
                      <a:endParaRPr kumimoji="1" lang="en-US" altLang="ja-JP" sz="14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200" b="1" u="sng" dirty="0">
                          <a:solidFill>
                            <a:srgbClr val="0070C0"/>
                          </a:solidFill>
                          <a:latin typeface="メイリオ" panose="020B0604030504040204" pitchFamily="50" charset="-128"/>
                          <a:ea typeface="メイリオ" panose="020B0604030504040204" pitchFamily="50" charset="-128"/>
                        </a:rPr>
                        <a:t>（新）</a:t>
                      </a:r>
                      <a:r>
                        <a:rPr kumimoji="1" lang="ja-JP" altLang="en-US" sz="1200" b="1" u="none" kern="1200" dirty="0">
                          <a:solidFill>
                            <a:srgbClr val="0070C0"/>
                          </a:solidFill>
                          <a:latin typeface="メイリオ" panose="020B0604030504040204" pitchFamily="50" charset="-128"/>
                          <a:ea typeface="メイリオ" panose="020B0604030504040204" pitchFamily="50" charset="-128"/>
                          <a:cs typeface="+mn-cs"/>
                        </a:rPr>
                        <a:t>　</a:t>
                      </a:r>
                      <a:r>
                        <a:rPr kumimoji="1" lang="en-US" altLang="ja-JP" sz="1200" b="1" u="sng" kern="1200" dirty="0">
                          <a:solidFill>
                            <a:srgbClr val="0070C0"/>
                          </a:solidFill>
                          <a:latin typeface="メイリオ" panose="020B0604030504040204" pitchFamily="50" charset="-128"/>
                          <a:ea typeface="メイリオ" panose="020B0604030504040204" pitchFamily="50" charset="-128"/>
                          <a:cs typeface="+mn-cs"/>
                        </a:rPr>
                        <a:t>6</a:t>
                      </a:r>
                      <a:r>
                        <a:rPr kumimoji="1" lang="ja-JP" altLang="en-US" sz="1200" b="1" u="sng" kern="1200" dirty="0">
                          <a:solidFill>
                            <a:srgbClr val="0070C0"/>
                          </a:solidFill>
                          <a:latin typeface="メイリオ" panose="020B0604030504040204" pitchFamily="50" charset="-128"/>
                          <a:ea typeface="メイリオ" panose="020B0604030504040204" pitchFamily="50" charset="-128"/>
                          <a:cs typeface="+mn-cs"/>
                        </a:rPr>
                        <a:t>　急</a:t>
                      </a:r>
                      <a:r>
                        <a:rPr lang="ja-JP" altLang="en-US" sz="1200" b="1" u="sng" dirty="0">
                          <a:solidFill>
                            <a:srgbClr val="0070C0"/>
                          </a:solidFill>
                          <a:latin typeface="メイリオ" panose="020B0604030504040204" pitchFamily="50" charset="-128"/>
                          <a:ea typeface="メイリオ" panose="020B0604030504040204" pitchFamily="50" charset="-128"/>
                        </a:rPr>
                        <a:t>性心筋梗塞、狭心症発作その他急性発症した心大血管疾患</a:t>
                      </a:r>
                      <a:endParaRPr lang="en-US" altLang="ja-JP" sz="1200" b="1" u="sng" dirty="0">
                        <a:solidFill>
                          <a:srgbClr val="0070C0"/>
                        </a:solidFill>
                        <a:latin typeface="メイリオ" panose="020B0604030504040204" pitchFamily="50" charset="-128"/>
                        <a:ea typeface="メイリオ" panose="020B0604030504040204" pitchFamily="50" charset="-128"/>
                      </a:endParaRPr>
                    </a:p>
                    <a:p>
                      <a:pPr marL="108000" marR="0" lvl="0" indent="-108000" algn="l" defTabSz="914400" rtl="0" eaLnBrk="1" fontAlgn="auto" latinLnBrk="0" hangingPunct="1">
                        <a:lnSpc>
                          <a:spcPct val="100000"/>
                        </a:lnSpc>
                        <a:spcBef>
                          <a:spcPts val="0"/>
                        </a:spcBef>
                        <a:spcAft>
                          <a:spcPts val="0"/>
                        </a:spcAft>
                        <a:buClrTx/>
                        <a:buSzTx/>
                        <a:buFontTx/>
                        <a:buNone/>
                        <a:tabLst/>
                        <a:defRPr/>
                      </a:pPr>
                      <a:r>
                        <a:rPr lang="ja-JP" altLang="en-US" sz="1200" b="1" u="none" dirty="0">
                          <a:solidFill>
                            <a:srgbClr val="0070C0"/>
                          </a:solidFill>
                          <a:latin typeface="メイリオ" panose="020B0604030504040204" pitchFamily="50" charset="-128"/>
                          <a:ea typeface="メイリオ" panose="020B0604030504040204" pitchFamily="50" charset="-128"/>
                        </a:rPr>
                        <a:t>　　　　　</a:t>
                      </a:r>
                      <a:r>
                        <a:rPr lang="ja-JP" altLang="en-US" sz="1200" b="1" u="none" baseline="0" dirty="0">
                          <a:solidFill>
                            <a:srgbClr val="0070C0"/>
                          </a:solidFill>
                          <a:latin typeface="メイリオ" panose="020B0604030504040204" pitchFamily="50" charset="-128"/>
                          <a:ea typeface="メイリオ" panose="020B0604030504040204" pitchFamily="50" charset="-128"/>
                        </a:rPr>
                        <a:t>  </a:t>
                      </a:r>
                      <a:r>
                        <a:rPr lang="ja-JP" altLang="en-US" sz="1200" b="1" u="sng" dirty="0">
                          <a:solidFill>
                            <a:srgbClr val="0070C0"/>
                          </a:solidFill>
                          <a:latin typeface="メイリオ" panose="020B0604030504040204" pitchFamily="50" charset="-128"/>
                          <a:ea typeface="メイリオ" panose="020B0604030504040204" pitchFamily="50" charset="-128"/>
                        </a:rPr>
                        <a:t>又は手術後の状態</a:t>
                      </a:r>
                      <a:endParaRPr kumimoji="1" lang="en-US" altLang="ja-JP" sz="1200" b="0" dirty="0">
                        <a:solidFill>
                          <a:srgbClr val="0070C0"/>
                        </a:solid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メイリオ" panose="020B0604030504040204" pitchFamily="50" charset="-128"/>
                          <a:ea typeface="メイリオ" panose="020B0604030504040204" pitchFamily="50" charset="-128"/>
                        </a:rPr>
                        <a:t>○　</a:t>
                      </a:r>
                      <a:r>
                        <a:rPr kumimoji="1" lang="ja-JP" altLang="en-US" sz="1200" b="0" u="sng" dirty="0">
                          <a:solidFill>
                            <a:schemeClr val="tx1"/>
                          </a:solidFill>
                          <a:latin typeface="メイリオ" panose="020B0604030504040204" pitchFamily="50" charset="-128"/>
                          <a:ea typeface="メイリオ" panose="020B0604030504040204" pitchFamily="50" charset="-128"/>
                        </a:rPr>
                        <a:t>算定開始日から起算して</a:t>
                      </a:r>
                      <a:r>
                        <a:rPr kumimoji="1" lang="en-US" altLang="ja-JP" sz="1200" b="1" u="sng" kern="1200" dirty="0">
                          <a:solidFill>
                            <a:srgbClr val="0070C0"/>
                          </a:solidFill>
                          <a:latin typeface="メイリオ" panose="020B0604030504040204" pitchFamily="50" charset="-128"/>
                          <a:ea typeface="メイリオ" panose="020B0604030504040204" pitchFamily="50" charset="-128"/>
                          <a:cs typeface="+mn-cs"/>
                        </a:rPr>
                        <a:t>90</a:t>
                      </a:r>
                      <a:r>
                        <a:rPr kumimoji="1" lang="ja-JP" altLang="en-US" sz="1200" b="1" u="sng" kern="1200" dirty="0">
                          <a:solidFill>
                            <a:srgbClr val="0070C0"/>
                          </a:solidFill>
                          <a:latin typeface="メイリオ" panose="020B0604030504040204" pitchFamily="50" charset="-128"/>
                          <a:ea typeface="メイリオ" panose="020B0604030504040204" pitchFamily="50" charset="-128"/>
                          <a:cs typeface="+mn-cs"/>
                        </a:rPr>
                        <a:t>日以内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val="465413305"/>
                  </a:ext>
                </a:extLst>
              </a:tr>
            </a:tbl>
          </a:graphicData>
        </a:graphic>
      </p:graphicFrame>
      <p:sp>
        <p:nvSpPr>
          <p:cNvPr id="9" name="スライド番号プレースホルダー 2">
            <a:extLst>
              <a:ext uri="{FF2B5EF4-FFF2-40B4-BE49-F238E27FC236}">
                <a16:creationId xmlns:a16="http://schemas.microsoft.com/office/drawing/2014/main" id="{C4FB7B4D-27AC-42AC-BA81-6466ECEC8F6F}"/>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302991464"/>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特定機能病院におけるリハビリテーションの評価</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813600"/>
            <a:ext cx="9529762" cy="588496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令和４年３月</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をもって廃止予定であった特定機能病院における回復期リハビリテーション病棟入院料について、現に届出がなされている特定機能病院の病棟において一定程度の役割を果たしていることが確認されることから、特定機能病院におけるリハビリテーションに係る役割を明確化することとし、「特定機能病院リハビリテーション病棟入院料」と位置付け、当該入院料に係る施設基準を見直す。</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1"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　　特定機能病院</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リハビリテーション病棟入院料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2,129</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生活療養を受ける場合にあっては</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2,115</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［算定要件］（概要）</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主として回復期リハビリテーションを行う病棟に関する別に厚生労働大臣が定める施設基準に適合しているものとして保険医療機関（特定機能病院に限る。）が地方厚生局長等に届け出た病棟に入院している患者であって、別に厚生労働大臣が定める回復期リハビリテーションを要する状態にあるものについて、当該病棟に入院した日から起算して、それぞれの状態に応じて別に厚生労働大臣が定める日数を限度として所定点数を算定する。</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endPar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［施設基準］（概要・一部抜粋）</a:t>
            </a:r>
          </a:p>
          <a:p>
            <a:pPr marL="171450" marR="0" lvl="0" indent="-171450" algn="l" defTabSz="914400" rtl="0" eaLnBrk="1" fontAlgn="auto" latinLnBrk="0" hangingPunct="1">
              <a:lnSpc>
                <a:spcPct val="100000"/>
              </a:lnSpc>
              <a:spcBef>
                <a:spcPts val="400"/>
              </a:spcBef>
              <a:spcAft>
                <a:spcPts val="0"/>
              </a:spcAft>
              <a:buClr>
                <a:prstClr val="black"/>
              </a:buClr>
              <a:buSzTx/>
              <a:buFont typeface="Arial" panose="020B0604020202020204" pitchFamily="34" charset="0"/>
              <a:buChar char="•"/>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心大血管疾患リハビリテーション料（</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Ⅰ</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）、脳血管疾患等リハビリテーション料（</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Ⅰ</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）、運動器リハビリテーション料（</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Ⅰ</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）及び呼吸器リハビリテーション料（</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Ⅰ</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）に係る届出を行っている保険医療機関</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400"/>
              </a:spcBef>
              <a:spcAft>
                <a:spcPts val="0"/>
              </a:spcAft>
              <a:buClr>
                <a:prstClr val="black"/>
              </a:buClr>
              <a:buSzTx/>
              <a:buFont typeface="Arial" panose="020B0604020202020204" pitchFamily="34" charset="0"/>
              <a:buChar char="•"/>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専従の常勤医師が１名以上配置</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されていること。</a:t>
            </a:r>
          </a:p>
          <a:p>
            <a:pPr marL="171450" marR="0" lvl="0" indent="-17145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１日に看護を行う看護職員の数は、常時、</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当該病棟の入院患者の数が</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又はその端数を増すごとに１以上</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p>
          <a:p>
            <a:pPr marL="171450" marR="0" lvl="0" indent="-17145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当該病棟において、看護職員の最小必要数の７割以上が看護師であること。</a:t>
            </a:r>
          </a:p>
          <a:p>
            <a:pPr marL="171450" marR="0" lvl="0" indent="-17145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当該病棟に</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専従の常勤の理学療法士が３名以上、専従の常勤の作業療法士が２名以上、専従の常勤の言語聴覚士が１名以上、専従の常勤の管理栄養士が１名以上、在宅復帰支援を担当する専従の常勤の社会福祉士等が１名以上配置</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されていること。</a:t>
            </a:r>
          </a:p>
          <a:p>
            <a:pPr marL="171450" marR="0" lvl="0" indent="-17145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特定機能病院であること。</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（当分の間は、令和４年３月</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31</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日において現に回復期リハビリテーション病棟入院料に係る届出を行っているものに限る。）</a:t>
            </a:r>
          </a:p>
          <a:p>
            <a:pPr marL="171450" marR="0" lvl="0" indent="-17145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休日を含め、週７日間リハビリテーションを提供できる体制</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を有していること。</a:t>
            </a:r>
          </a:p>
          <a:p>
            <a:pPr marL="171450" marR="0" lvl="0" indent="-17145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当該病棟において、</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新規入院患者のうち５割以上が重症の患者</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p>
          <a:p>
            <a:pPr marL="171450" marR="0" lvl="0" indent="-17145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当該病棟において、</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退院患者のうち他の保険医療機関へ転院した者等を除く者の割合が７割以上</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p>
          <a:p>
            <a:pPr marL="171450" marR="0" lvl="0" indent="-17145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リハビリテーションの効果に係る実績の指数が</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以上であること。</a:t>
            </a:r>
          </a:p>
          <a:p>
            <a:pPr marL="171450" marR="0" lvl="0" indent="-17145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他の保険医療機関との連携体制が確保されていること。</a:t>
            </a:r>
          </a:p>
          <a:p>
            <a:pPr marL="171450" marR="0" lvl="0" indent="-17145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早期離床・リハビリテーション加算及び早期栄養介入管理加算に係る届出を行っている保険医療機関であること。</a:t>
            </a:r>
          </a:p>
          <a:p>
            <a:pPr marL="171450" marR="0" lvl="0" indent="-17145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１病棟に限り届出を行うことができること。</a:t>
            </a:r>
            <a:endPar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0"/>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ja-JP" altLang="en-US" sz="1200" b="0"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５．入院医療　（２）回復期入院医療</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スライド番号プレースホルダー 2">
            <a:extLst>
              <a:ext uri="{FF2B5EF4-FFF2-40B4-BE49-F238E27FC236}">
                <a16:creationId xmlns:a16="http://schemas.microsoft.com/office/drawing/2014/main" id="{C124A322-5A6D-487C-A2FD-27BBAC98D99D}"/>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511358330"/>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985786" y="2245619"/>
            <a:ext cx="8604957" cy="954107"/>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a:defRPr/>
            </a:pPr>
            <a:r>
              <a:rPr kumimoji="1" lang="ja-JP" altLang="en-US"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５．入院医療</a:t>
            </a:r>
            <a:endParaRPr kumimoji="1" lang="en-US" altLang="ja-JP"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（３）慢性期入院医療</a:t>
            </a:r>
            <a:endParaRPr kumimoji="1" lang="en-US" altLang="ja-JP"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p:txBody>
      </p:sp>
      <p:sp>
        <p:nvSpPr>
          <p:cNvPr id="6" name="正方形/長方形 5">
            <a:extLst>
              <a:ext uri="{FF2B5EF4-FFF2-40B4-BE49-F238E27FC236}">
                <a16:creationId xmlns:a16="http://schemas.microsoft.com/office/drawing/2014/main" id="{0E07468D-D768-485B-BBD2-96E7E5EF9C36}"/>
              </a:ext>
            </a:extLst>
          </p:cNvPr>
          <p:cNvSpPr/>
          <p:nvPr/>
        </p:nvSpPr>
        <p:spPr>
          <a:xfrm>
            <a:off x="0" y="3246437"/>
            <a:ext cx="9905999" cy="110555"/>
          </a:xfrm>
          <a:prstGeom prst="rect">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テキスト ボックス 7">
            <a:extLst>
              <a:ext uri="{FF2B5EF4-FFF2-40B4-BE49-F238E27FC236}">
                <a16:creationId xmlns:a16="http://schemas.microsoft.com/office/drawing/2014/main" id="{13737BD0-B329-448B-8DE8-FBA20E822F14}"/>
              </a:ext>
            </a:extLst>
          </p:cNvPr>
          <p:cNvSpPr txBox="1"/>
          <p:nvPr/>
        </p:nvSpPr>
        <p:spPr>
          <a:xfrm>
            <a:off x="2288704" y="3379280"/>
            <a:ext cx="8604957" cy="1815882"/>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①療養病棟入院基本料</a:t>
            </a:r>
            <a:endParaRPr kumimoji="1" lang="en-US" altLang="ja-JP"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②障害者施設等入院基本料</a:t>
            </a:r>
            <a:endParaRPr kumimoji="1" lang="en-US" altLang="ja-JP"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③緩和ケア病棟入院料</a:t>
            </a:r>
            <a:endParaRPr kumimoji="1" lang="en-US" altLang="ja-JP"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④有床診療所</a:t>
            </a:r>
            <a:endParaRPr kumimoji="1" lang="en-US" altLang="ja-JP"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p:txBody>
      </p:sp>
      <p:sp>
        <p:nvSpPr>
          <p:cNvPr id="10" name="Slide Number Placeholder 5">
            <a:extLst>
              <a:ext uri="{FF2B5EF4-FFF2-40B4-BE49-F238E27FC236}">
                <a16:creationId xmlns:a16="http://schemas.microsoft.com/office/drawing/2014/main" id="{902021F1-F0E7-4890-960F-B77DD63A5C49}"/>
              </a:ext>
            </a:extLst>
          </p:cNvPr>
          <p:cNvSpPr txBox="1">
            <a:spLocks/>
          </p:cNvSpPr>
          <p:nvPr/>
        </p:nvSpPr>
        <p:spPr>
          <a:xfrm>
            <a:off x="9275487" y="6568048"/>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300" b="0"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165</a:t>
            </a:fld>
            <a:endParaRPr kumimoji="1" lang="en-US" sz="1300" b="0"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Tree>
    <p:extLst>
      <p:ext uri="{BB962C8B-B14F-4D97-AF65-F5344CB8AC3E}">
        <p14:creationId xmlns:p14="http://schemas.microsoft.com/office/powerpoint/2010/main" val="1762620570"/>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療養病棟入院基本料</a:t>
            </a:r>
          </a:p>
        </p:txBody>
      </p:sp>
      <p:sp>
        <p:nvSpPr>
          <p:cNvPr id="84" name="テキスト ボックス 83"/>
          <p:cNvSpPr txBox="1"/>
          <p:nvPr/>
        </p:nvSpPr>
        <p:spPr>
          <a:xfrm>
            <a:off x="689" y="-2361"/>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（３）慢性期入院医療</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 name="正方形/長方形 12"/>
          <p:cNvSpPr/>
          <p:nvPr/>
        </p:nvSpPr>
        <p:spPr>
          <a:xfrm>
            <a:off x="128464" y="1027205"/>
            <a:ext cx="4647426"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①看護配置：２０：１以上　②</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医療区分２・３の患者が８割以上</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正方形/長方形 13"/>
          <p:cNvSpPr/>
          <p:nvPr/>
        </p:nvSpPr>
        <p:spPr>
          <a:xfrm>
            <a:off x="1017433" y="888705"/>
            <a:ext cx="2708691" cy="369332"/>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1F497D">
                    <a:lumMod val="75000"/>
                  </a:srgbClr>
                </a:solidFill>
                <a:effectLst/>
                <a:uLnTx/>
                <a:uFillTx/>
                <a:latin typeface="メイリオ" panose="020B0604030504040204" pitchFamily="50" charset="-128"/>
                <a:ea typeface="メイリオ" panose="020B0604030504040204" pitchFamily="50" charset="-128"/>
                <a:cs typeface="+mn-cs"/>
              </a:rPr>
              <a:t>療養病棟入院料 １</a:t>
            </a:r>
          </a:p>
        </p:txBody>
      </p:sp>
      <p:sp>
        <p:nvSpPr>
          <p:cNvPr id="15" name="正方形/長方形 14"/>
          <p:cNvSpPr/>
          <p:nvPr/>
        </p:nvSpPr>
        <p:spPr>
          <a:xfrm>
            <a:off x="6384036" y="932878"/>
            <a:ext cx="2708691" cy="369332"/>
          </a:xfrm>
          <a:prstGeom prst="rect">
            <a:avLst/>
          </a:prstGeom>
          <a:ln>
            <a:noFill/>
          </a:ln>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4BACC6">
                    <a:lumMod val="75000"/>
                  </a:srgbClr>
                </a:solidFill>
                <a:effectLst/>
                <a:uLnTx/>
                <a:uFillTx/>
                <a:latin typeface="メイリオ" panose="020B0604030504040204" pitchFamily="50" charset="-128"/>
                <a:ea typeface="メイリオ" panose="020B0604030504040204" pitchFamily="50" charset="-128"/>
                <a:cs typeface="+mn-cs"/>
              </a:rPr>
              <a:t>療養病棟入院料 ２</a:t>
            </a:r>
          </a:p>
        </p:txBody>
      </p:sp>
      <p:sp>
        <p:nvSpPr>
          <p:cNvPr id="16" name="正方形/長方形 15"/>
          <p:cNvSpPr/>
          <p:nvPr/>
        </p:nvSpPr>
        <p:spPr>
          <a:xfrm>
            <a:off x="5385048" y="1027205"/>
            <a:ext cx="4520952" cy="646331"/>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①看護配置２０：１以上　②</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医療区分２・３の患者が５割以上</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 name="テキスト ボックス 17"/>
          <p:cNvSpPr txBox="1"/>
          <p:nvPr/>
        </p:nvSpPr>
        <p:spPr>
          <a:xfrm>
            <a:off x="128464" y="2750618"/>
            <a:ext cx="864096" cy="276999"/>
          </a:xfrm>
          <a:prstGeom prst="rect">
            <a:avLst/>
          </a:prstGeom>
        </p:spPr>
        <p:style>
          <a:lnRef idx="2">
            <a:schemeClr val="accent2"/>
          </a:lnRef>
          <a:fillRef idx="1">
            <a:schemeClr val="lt1"/>
          </a:fillRef>
          <a:effectRef idx="0">
            <a:schemeClr val="accent2"/>
          </a:effectRef>
          <a:fontRef idx="minor">
            <a:schemeClr val="dk1"/>
          </a:fontRef>
        </p:style>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医療区分</a:t>
            </a:r>
          </a:p>
        </p:txBody>
      </p:sp>
      <p:graphicFrame>
        <p:nvGraphicFramePr>
          <p:cNvPr id="19" name="表 18"/>
          <p:cNvGraphicFramePr>
            <a:graphicFrameLocks noGrp="1"/>
          </p:cNvGraphicFramePr>
          <p:nvPr/>
        </p:nvGraphicFramePr>
        <p:xfrm>
          <a:off x="6321153" y="4883461"/>
          <a:ext cx="3456384" cy="1659584"/>
        </p:xfrm>
        <a:graphic>
          <a:graphicData uri="http://schemas.openxmlformats.org/drawingml/2006/table">
            <a:tbl>
              <a:tblPr firstRow="1" bandRow="1">
                <a:tableStyleId>{5C22544A-7EE6-4342-B048-85BDC9FD1C3A}</a:tableStyleId>
              </a:tblPr>
              <a:tblGrid>
                <a:gridCol w="1752196">
                  <a:extLst>
                    <a:ext uri="{9D8B030D-6E8A-4147-A177-3AD203B41FA5}">
                      <a16:colId xmlns:a16="http://schemas.microsoft.com/office/drawing/2014/main" val="20000"/>
                    </a:ext>
                  </a:extLst>
                </a:gridCol>
                <a:gridCol w="1704188">
                  <a:extLst>
                    <a:ext uri="{9D8B030D-6E8A-4147-A177-3AD203B41FA5}">
                      <a16:colId xmlns:a16="http://schemas.microsoft.com/office/drawing/2014/main" val="20001"/>
                    </a:ext>
                  </a:extLst>
                </a:gridCol>
              </a:tblGrid>
              <a:tr h="287984">
                <a:tc>
                  <a:txBody>
                    <a:bodyPr/>
                    <a:lstStyle/>
                    <a:p>
                      <a:pPr algn="ctr"/>
                      <a:r>
                        <a:rPr kumimoji="1" lang="ja-JP" altLang="en-US" sz="1200" dirty="0">
                          <a:solidFill>
                            <a:schemeClr val="tx1"/>
                          </a:solidFill>
                        </a:rPr>
                        <a:t>項目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kumimoji="1" lang="ja-JP" altLang="en-US" sz="1200" dirty="0">
                          <a:solidFill>
                            <a:schemeClr val="tx1"/>
                          </a:solidFill>
                        </a:rPr>
                        <a:t>支援のレベル</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2000">
                <a:tc>
                  <a:txBody>
                    <a:bodyPr/>
                    <a:lstStyle/>
                    <a:p>
                      <a:r>
                        <a:rPr kumimoji="1" lang="en-US" altLang="ja-JP" sz="1200" dirty="0">
                          <a:solidFill>
                            <a:schemeClr val="tx1"/>
                          </a:solidFill>
                        </a:rPr>
                        <a:t>a</a:t>
                      </a:r>
                      <a:r>
                        <a:rPr kumimoji="1" lang="ja-JP" altLang="en-US" sz="1200" dirty="0">
                          <a:solidFill>
                            <a:schemeClr val="tx1"/>
                          </a:solidFill>
                        </a:rPr>
                        <a:t>　ベッド上の可動性</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ctr"/>
                      <a:r>
                        <a:rPr kumimoji="1" lang="ja-JP" altLang="en-US" sz="1200" dirty="0">
                          <a:solidFill>
                            <a:schemeClr val="tx1"/>
                          </a:solidFill>
                        </a:rPr>
                        <a:t>０～６</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1"/>
                  </a:ext>
                </a:extLst>
              </a:tr>
              <a:tr h="252000">
                <a:tc>
                  <a:txBody>
                    <a:bodyPr/>
                    <a:lstStyle/>
                    <a:p>
                      <a:r>
                        <a:rPr kumimoji="1" lang="en-US" altLang="ja-JP" sz="1200" dirty="0">
                          <a:solidFill>
                            <a:schemeClr val="tx1"/>
                          </a:solidFill>
                        </a:rPr>
                        <a:t>b</a:t>
                      </a:r>
                      <a:r>
                        <a:rPr kumimoji="1" lang="ja-JP" altLang="en-US" sz="1200" dirty="0">
                          <a:solidFill>
                            <a:schemeClr val="tx1"/>
                          </a:solidFill>
                        </a:rPr>
                        <a:t>　移乗</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０～６</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2"/>
                  </a:ext>
                </a:extLst>
              </a:tr>
              <a:tr h="252000">
                <a:tc>
                  <a:txBody>
                    <a:bodyPr/>
                    <a:lstStyle/>
                    <a:p>
                      <a:r>
                        <a:rPr kumimoji="1" lang="en-US" altLang="ja-JP" sz="1200" dirty="0">
                          <a:solidFill>
                            <a:schemeClr val="tx1"/>
                          </a:solidFill>
                        </a:rPr>
                        <a:t>C</a:t>
                      </a:r>
                      <a:r>
                        <a:rPr kumimoji="1" lang="ja-JP" altLang="en-US" sz="1200" dirty="0">
                          <a:solidFill>
                            <a:schemeClr val="tx1"/>
                          </a:solidFill>
                        </a:rPr>
                        <a:t>　食事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０～６</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3"/>
                  </a:ext>
                </a:extLst>
              </a:tr>
              <a:tr h="252000">
                <a:tc>
                  <a:txBody>
                    <a:bodyPr/>
                    <a:lstStyle/>
                    <a:p>
                      <a:r>
                        <a:rPr kumimoji="1" lang="en-US" altLang="ja-JP" sz="1200" dirty="0">
                          <a:solidFill>
                            <a:schemeClr val="tx1"/>
                          </a:solidFill>
                        </a:rPr>
                        <a:t>d</a:t>
                      </a:r>
                      <a:r>
                        <a:rPr kumimoji="1" lang="ja-JP" altLang="en-US" sz="1200" dirty="0">
                          <a:solidFill>
                            <a:schemeClr val="tx1"/>
                          </a:solidFill>
                        </a:rPr>
                        <a:t>　トイレの使用</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０～６</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52000">
                <a:tc>
                  <a:txBody>
                    <a:bodyPr/>
                    <a:lstStyle/>
                    <a:p>
                      <a:pPr algn="ctr"/>
                      <a:r>
                        <a:rPr kumimoji="1" lang="ja-JP" altLang="en-US" sz="1200" dirty="0">
                          <a:solidFill>
                            <a:schemeClr val="tx1"/>
                          </a:solidFill>
                        </a:rPr>
                        <a:t>（合計点）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kumimoji="1" lang="ja-JP" altLang="en-US" sz="1200" dirty="0">
                          <a:solidFill>
                            <a:schemeClr val="tx1"/>
                          </a:solidFill>
                        </a:rPr>
                        <a:t>０～２４</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5"/>
                  </a:ext>
                </a:extLst>
              </a:tr>
            </a:tbl>
          </a:graphicData>
        </a:graphic>
      </p:graphicFrame>
      <p:sp>
        <p:nvSpPr>
          <p:cNvPr id="20" name="テキスト ボックス 19"/>
          <p:cNvSpPr txBox="1"/>
          <p:nvPr/>
        </p:nvSpPr>
        <p:spPr>
          <a:xfrm>
            <a:off x="6243349" y="2750071"/>
            <a:ext cx="864096" cy="276999"/>
          </a:xfrm>
          <a:prstGeom prst="rect">
            <a:avLst/>
          </a:prstGeom>
        </p:spPr>
        <p:style>
          <a:lnRef idx="2">
            <a:schemeClr val="accent2"/>
          </a:lnRef>
          <a:fillRef idx="1">
            <a:schemeClr val="lt1"/>
          </a:fillRef>
          <a:effectRef idx="0">
            <a:schemeClr val="accent2"/>
          </a:effectRef>
          <a:fontRef idx="minor">
            <a:schemeClr val="dk1"/>
          </a:fontRef>
        </p:style>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ADL</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区分</a:t>
            </a:r>
          </a:p>
        </p:txBody>
      </p:sp>
      <p:sp>
        <p:nvSpPr>
          <p:cNvPr id="21" name="正方形/長方形 20"/>
          <p:cNvSpPr/>
          <p:nvPr/>
        </p:nvSpPr>
        <p:spPr>
          <a:xfrm>
            <a:off x="6177136" y="3679179"/>
            <a:ext cx="3728864" cy="117724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当日を含む過去３日間の全勤務帯における患者に対する支援のレベルについて，下記の４項目に０～６の範囲で最も近いものを記入し合計する。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新入院（転棟）の場合は，入院（転棟）後の状態について評価する。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０．自立、１．準備のみ、２．観察、３．部分的援助、</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４．広範な援助、５．最大の援助、６．全面依存　）</a:t>
            </a:r>
          </a:p>
        </p:txBody>
      </p:sp>
      <p:sp>
        <p:nvSpPr>
          <p:cNvPr id="22" name="テキスト ボックス 21"/>
          <p:cNvSpPr txBox="1"/>
          <p:nvPr/>
        </p:nvSpPr>
        <p:spPr>
          <a:xfrm>
            <a:off x="6248411" y="3102780"/>
            <a:ext cx="2979942" cy="600164"/>
          </a:xfrm>
          <a:prstGeom prst="rect">
            <a:avLst/>
          </a:prstGeom>
          <a:noFill/>
          <a:ln w="19050">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ADL</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区分３：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23</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点以上</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ADL</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区分２：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点以上～</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23</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点未満</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ADL</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区分１：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点未満</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23" name="Group 36"/>
          <p:cNvGraphicFramePr>
            <a:graphicFrameLocks/>
          </p:cNvGraphicFramePr>
          <p:nvPr/>
        </p:nvGraphicFramePr>
        <p:xfrm>
          <a:off x="5462225" y="1472764"/>
          <a:ext cx="4320000" cy="1148947"/>
        </p:xfrm>
        <a:graphic>
          <a:graphicData uri="http://schemas.openxmlformats.org/drawingml/2006/table">
            <a:tbl>
              <a:tblPr/>
              <a:tblGrid>
                <a:gridCol w="1080000">
                  <a:extLst>
                    <a:ext uri="{9D8B030D-6E8A-4147-A177-3AD203B41FA5}">
                      <a16:colId xmlns:a16="http://schemas.microsoft.com/office/drawing/2014/main" val="20000"/>
                    </a:ext>
                  </a:extLst>
                </a:gridCol>
                <a:gridCol w="1080000">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gridCol w="1080000">
                  <a:extLst>
                    <a:ext uri="{9D8B030D-6E8A-4147-A177-3AD203B41FA5}">
                      <a16:colId xmlns:a16="http://schemas.microsoft.com/office/drawing/2014/main" val="20003"/>
                    </a:ext>
                  </a:extLst>
                </a:gridCol>
              </a:tblGrid>
              <a:tr h="21431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ja-JP" sz="800" b="1" i="0" u="none" strike="noStrike" cap="none" normalizeH="0" baseline="0" dirty="0">
                        <a:ln>
                          <a:noFill/>
                        </a:ln>
                        <a:solidFill>
                          <a:schemeClr val="tx1"/>
                        </a:solidFill>
                        <a:effectLst/>
                        <a:latin typeface="+mn-ea"/>
                        <a:ea typeface="+mn-ea"/>
                      </a:endParaRPr>
                    </a:p>
                  </a:txBody>
                  <a:tcPr marL="73362" marR="73362" marT="35213" marB="352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50" b="0" i="0" u="none" strike="noStrike" cap="none" normalizeH="0" baseline="0" dirty="0">
                          <a:ln>
                            <a:noFill/>
                          </a:ln>
                          <a:solidFill>
                            <a:schemeClr val="tx1"/>
                          </a:solidFill>
                          <a:effectLst/>
                          <a:latin typeface="+mn-ea"/>
                          <a:ea typeface="+mn-ea"/>
                        </a:rPr>
                        <a:t>医療区分</a:t>
                      </a:r>
                      <a:r>
                        <a:rPr kumimoji="1" lang="ja-JP" altLang="en-US" sz="1050" b="1" i="0" u="none" strike="noStrike" kern="1200" cap="none" normalizeH="0" baseline="0" dirty="0">
                          <a:ln>
                            <a:noFill/>
                          </a:ln>
                          <a:solidFill>
                            <a:schemeClr val="tx1"/>
                          </a:solidFill>
                          <a:effectLst/>
                          <a:latin typeface="+mn-ea"/>
                          <a:ea typeface="+mn-ea"/>
                          <a:cs typeface="+mn-cs"/>
                        </a:rPr>
                        <a:t>３</a:t>
                      </a:r>
                    </a:p>
                  </a:txBody>
                  <a:tcPr marL="73362" marR="73362" marT="35213" marB="35213" anchor="ctr" horzOverflow="overflow">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50" b="0" i="0" u="none" strike="noStrike" cap="none" normalizeH="0" baseline="0" dirty="0">
                          <a:ln>
                            <a:noFill/>
                          </a:ln>
                          <a:solidFill>
                            <a:schemeClr val="tx1"/>
                          </a:solidFill>
                          <a:effectLst/>
                          <a:latin typeface="+mn-ea"/>
                          <a:ea typeface="+mn-ea"/>
                        </a:rPr>
                        <a:t>医療区分</a:t>
                      </a:r>
                      <a:r>
                        <a:rPr kumimoji="1" lang="ja-JP" altLang="en-US" sz="1050" b="1" i="0" u="none" strike="noStrike" kern="1200" cap="none" normalizeH="0" baseline="0" dirty="0">
                          <a:ln>
                            <a:noFill/>
                          </a:ln>
                          <a:solidFill>
                            <a:schemeClr val="tx1"/>
                          </a:solidFill>
                          <a:effectLst/>
                          <a:latin typeface="+mn-ea"/>
                          <a:ea typeface="+mn-ea"/>
                          <a:cs typeface="+mn-cs"/>
                        </a:rPr>
                        <a:t>２</a:t>
                      </a:r>
                    </a:p>
                  </a:txBody>
                  <a:tcPr marL="73362" marR="73362" marT="35213" marB="35213"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50" b="0" i="0" u="none" strike="noStrike" cap="none" normalizeH="0" baseline="0" dirty="0">
                          <a:ln>
                            <a:noFill/>
                          </a:ln>
                          <a:solidFill>
                            <a:schemeClr val="tx1"/>
                          </a:solidFill>
                          <a:effectLst/>
                          <a:latin typeface="+mn-ea"/>
                          <a:ea typeface="+mn-ea"/>
                        </a:rPr>
                        <a:t>医療区分</a:t>
                      </a:r>
                      <a:r>
                        <a:rPr kumimoji="1" lang="ja-JP" altLang="en-US" sz="1050" b="1" i="0" u="none" strike="noStrike" cap="none" normalizeH="0" baseline="0" dirty="0">
                          <a:ln>
                            <a:noFill/>
                          </a:ln>
                          <a:solidFill>
                            <a:schemeClr val="tx1"/>
                          </a:solidFill>
                          <a:effectLst/>
                          <a:latin typeface="+mn-ea"/>
                          <a:ea typeface="+mn-ea"/>
                        </a:rPr>
                        <a:t>１</a:t>
                      </a:r>
                      <a:endParaRPr kumimoji="1" lang="ja-JP" altLang="en-US" sz="1050" b="0" i="0" u="none" strike="noStrike" cap="none" normalizeH="0" baseline="0" dirty="0">
                        <a:ln>
                          <a:noFill/>
                        </a:ln>
                        <a:solidFill>
                          <a:schemeClr val="tx1"/>
                        </a:solidFill>
                        <a:effectLst/>
                        <a:latin typeface="+mn-ea"/>
                        <a:ea typeface="+mn-ea"/>
                      </a:endParaRPr>
                    </a:p>
                  </a:txBody>
                  <a:tcPr marL="73362" marR="73362" marT="35213" marB="35213" anchor="ctr" horzOverflow="overflow">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10000"/>
                  </a:ext>
                </a:extLst>
              </a:tr>
              <a:tr h="3061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50" b="0" i="0" u="none" strike="noStrike" cap="none" normalizeH="0" baseline="0" dirty="0">
                          <a:ln>
                            <a:noFill/>
                          </a:ln>
                          <a:solidFill>
                            <a:schemeClr val="tx1"/>
                          </a:solidFill>
                          <a:effectLst/>
                          <a:latin typeface="+mn-ea"/>
                          <a:ea typeface="+mn-ea"/>
                        </a:rPr>
                        <a:t>ＡＤＬ区分</a:t>
                      </a:r>
                      <a:r>
                        <a:rPr kumimoji="1" lang="ja-JP" altLang="en-US" sz="1050" b="1" i="0" u="none" strike="noStrike" kern="1200" cap="none" normalizeH="0" baseline="0" dirty="0">
                          <a:ln>
                            <a:noFill/>
                          </a:ln>
                          <a:solidFill>
                            <a:schemeClr val="tx1"/>
                          </a:solidFill>
                          <a:effectLst/>
                          <a:latin typeface="+mn-ea"/>
                          <a:ea typeface="+mn-ea"/>
                          <a:cs typeface="+mn-cs"/>
                        </a:rPr>
                        <a:t>３</a:t>
                      </a:r>
                    </a:p>
                  </a:txBody>
                  <a:tcPr marL="73362" marR="73362" marT="35213" marB="352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b="1" i="0" u="none" strike="noStrike" cap="none" normalizeH="0" baseline="0" dirty="0">
                          <a:ln>
                            <a:noFill/>
                          </a:ln>
                          <a:solidFill>
                            <a:schemeClr val="tx1"/>
                          </a:solidFill>
                          <a:effectLst/>
                          <a:latin typeface="+mn-ea"/>
                          <a:ea typeface="+mn-ea"/>
                        </a:rPr>
                        <a:t>１，７４８点</a:t>
                      </a:r>
                      <a:endParaRPr kumimoji="1" lang="en-US" altLang="ja-JP" sz="1200" b="1" i="0" u="none" strike="noStrike" cap="none" normalizeH="0" baseline="0" dirty="0">
                        <a:ln>
                          <a:noFill/>
                        </a:ln>
                        <a:solidFill>
                          <a:schemeClr val="tx1"/>
                        </a:solidFill>
                        <a:effectLst/>
                        <a:latin typeface="+mn-ea"/>
                        <a:ea typeface="+mn-ea"/>
                      </a:endParaRPr>
                    </a:p>
                  </a:txBody>
                  <a:tcPr marL="74536" marR="74536" marT="34401" marB="34401" anchor="ctr" horzOverflow="overflow">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b="1" i="0" u="none" strike="noStrike" cap="none" normalizeH="0" baseline="0" dirty="0">
                          <a:ln>
                            <a:noFill/>
                          </a:ln>
                          <a:solidFill>
                            <a:schemeClr val="tx1"/>
                          </a:solidFill>
                          <a:effectLst/>
                          <a:latin typeface="+mn-ea"/>
                          <a:ea typeface="+mn-ea"/>
                        </a:rPr>
                        <a:t>１，３４９点</a:t>
                      </a:r>
                      <a:endParaRPr kumimoji="1" lang="en-US" altLang="ja-JP" sz="1200" b="1" i="0" u="none" strike="noStrike" cap="none" normalizeH="0" baseline="0" dirty="0">
                        <a:ln>
                          <a:noFill/>
                        </a:ln>
                        <a:solidFill>
                          <a:schemeClr val="tx1"/>
                        </a:solidFill>
                        <a:effectLst/>
                        <a:latin typeface="+mn-ea"/>
                        <a:ea typeface="+mn-ea"/>
                      </a:endParaRPr>
                    </a:p>
                  </a:txBody>
                  <a:tcPr marL="74536" marR="74536" marT="34401" marB="34401"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b="1" i="0" u="none" strike="noStrike" cap="none" normalizeH="0" baseline="0" dirty="0">
                          <a:ln>
                            <a:noFill/>
                          </a:ln>
                          <a:solidFill>
                            <a:schemeClr val="tx1"/>
                          </a:solidFill>
                          <a:effectLst/>
                          <a:latin typeface="+mn-ea"/>
                          <a:ea typeface="+mn-ea"/>
                        </a:rPr>
                        <a:t>９０３点</a:t>
                      </a:r>
                      <a:endParaRPr kumimoji="1" lang="en-US" altLang="ja-JP" sz="1200" b="1" i="0" u="none" strike="noStrike" cap="none" normalizeH="0" baseline="0" dirty="0">
                        <a:ln>
                          <a:noFill/>
                        </a:ln>
                        <a:solidFill>
                          <a:schemeClr val="tx1"/>
                        </a:solidFill>
                        <a:effectLst/>
                        <a:latin typeface="+mn-ea"/>
                        <a:ea typeface="+mn-ea"/>
                      </a:endParaRPr>
                    </a:p>
                  </a:txBody>
                  <a:tcPr marL="74536" marR="74536" marT="34401" marB="34401" anchor="ctr" horzOverflow="overflow">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3061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50" b="0" i="0" u="none" strike="noStrike" cap="none" normalizeH="0" baseline="0" dirty="0">
                          <a:ln>
                            <a:noFill/>
                          </a:ln>
                          <a:solidFill>
                            <a:schemeClr val="tx1"/>
                          </a:solidFill>
                          <a:effectLst/>
                          <a:latin typeface="+mn-ea"/>
                          <a:ea typeface="+mn-ea"/>
                        </a:rPr>
                        <a:t>ＡＤＬ区分</a:t>
                      </a:r>
                      <a:r>
                        <a:rPr kumimoji="1" lang="ja-JP" altLang="en-US" sz="1050" b="1" i="0" u="none" strike="noStrike" kern="1200" cap="none" normalizeH="0" baseline="0" dirty="0">
                          <a:ln>
                            <a:noFill/>
                          </a:ln>
                          <a:solidFill>
                            <a:schemeClr val="tx1"/>
                          </a:solidFill>
                          <a:effectLst/>
                          <a:latin typeface="+mn-ea"/>
                          <a:ea typeface="+mn-ea"/>
                          <a:cs typeface="+mn-cs"/>
                        </a:rPr>
                        <a:t>２</a:t>
                      </a:r>
                    </a:p>
                  </a:txBody>
                  <a:tcPr marL="73362" marR="73362" marT="35213" marB="352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b="1" i="0" u="none" strike="noStrike" cap="none" normalizeH="0" baseline="0" dirty="0">
                          <a:ln>
                            <a:noFill/>
                          </a:ln>
                          <a:solidFill>
                            <a:schemeClr val="tx1"/>
                          </a:solidFill>
                          <a:effectLst/>
                          <a:latin typeface="+mn-ea"/>
                          <a:ea typeface="+mn-ea"/>
                        </a:rPr>
                        <a:t>１，６９４点</a:t>
                      </a:r>
                      <a:endParaRPr kumimoji="1" lang="en-US" altLang="ja-JP" sz="1200" b="1" i="0" u="none" strike="noStrike" cap="none" normalizeH="0" baseline="0" dirty="0">
                        <a:ln>
                          <a:noFill/>
                        </a:ln>
                        <a:solidFill>
                          <a:schemeClr val="tx1"/>
                        </a:solidFill>
                        <a:effectLst/>
                        <a:latin typeface="+mn-ea"/>
                        <a:ea typeface="+mn-ea"/>
                      </a:endParaRPr>
                    </a:p>
                  </a:txBody>
                  <a:tcPr marL="74536" marR="74536" marT="34401" marB="34401" anchor="ctr" horzOverflow="overflow">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b="1" i="0" u="none" strike="noStrike" cap="none" normalizeH="0" baseline="0" dirty="0">
                          <a:ln>
                            <a:noFill/>
                          </a:ln>
                          <a:solidFill>
                            <a:schemeClr val="tx1"/>
                          </a:solidFill>
                          <a:effectLst/>
                          <a:latin typeface="+mn-ea"/>
                          <a:ea typeface="+mn-ea"/>
                        </a:rPr>
                        <a:t>１，３２２点</a:t>
                      </a:r>
                    </a:p>
                  </a:txBody>
                  <a:tcPr marL="74536" marR="74536" marT="34401" marB="34401"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b="1" i="0" u="none" strike="noStrike" cap="none" normalizeH="0" baseline="0" dirty="0">
                          <a:ln>
                            <a:noFill/>
                          </a:ln>
                          <a:solidFill>
                            <a:schemeClr val="tx1"/>
                          </a:solidFill>
                          <a:effectLst/>
                          <a:latin typeface="+mn-ea"/>
                          <a:ea typeface="+mn-ea"/>
                        </a:rPr>
                        <a:t>８５５点</a:t>
                      </a:r>
                      <a:endParaRPr kumimoji="1" lang="en-US" altLang="ja-JP" sz="1200" b="1" i="0" u="none" strike="noStrike" cap="none" normalizeH="0" baseline="0" dirty="0">
                        <a:ln>
                          <a:noFill/>
                        </a:ln>
                        <a:solidFill>
                          <a:schemeClr val="tx1"/>
                        </a:solidFill>
                        <a:effectLst/>
                        <a:latin typeface="+mn-ea"/>
                        <a:ea typeface="+mn-ea"/>
                      </a:endParaRPr>
                    </a:p>
                  </a:txBody>
                  <a:tcPr marL="74536" marR="74536" marT="34401" marB="34401" anchor="ctr" horzOverflow="overflow">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061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50" b="0" i="0" u="none" strike="noStrike" cap="none" normalizeH="0" baseline="0" dirty="0">
                          <a:ln>
                            <a:noFill/>
                          </a:ln>
                          <a:solidFill>
                            <a:schemeClr val="tx1"/>
                          </a:solidFill>
                          <a:effectLst/>
                          <a:latin typeface="+mn-ea"/>
                          <a:ea typeface="+mn-ea"/>
                        </a:rPr>
                        <a:t>ＡＤＬ区分</a:t>
                      </a:r>
                      <a:r>
                        <a:rPr kumimoji="1" lang="ja-JP" altLang="en-US" sz="1050" b="1" i="0" u="none" strike="noStrike" kern="1200" cap="none" normalizeH="0" baseline="0" dirty="0">
                          <a:ln>
                            <a:noFill/>
                          </a:ln>
                          <a:solidFill>
                            <a:schemeClr val="tx1"/>
                          </a:solidFill>
                          <a:effectLst/>
                          <a:latin typeface="+mn-ea"/>
                          <a:ea typeface="+mn-ea"/>
                          <a:cs typeface="+mn-cs"/>
                        </a:rPr>
                        <a:t>１</a:t>
                      </a:r>
                    </a:p>
                  </a:txBody>
                  <a:tcPr marL="73362" marR="73362" marT="35213" marB="352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b="1" i="0" u="none" strike="noStrike" cap="none" normalizeH="0" baseline="0" dirty="0">
                          <a:ln>
                            <a:noFill/>
                          </a:ln>
                          <a:solidFill>
                            <a:schemeClr val="tx1"/>
                          </a:solidFill>
                          <a:effectLst/>
                          <a:latin typeface="+mn-ea"/>
                          <a:ea typeface="+mn-ea"/>
                        </a:rPr>
                        <a:t>１，４０６点</a:t>
                      </a:r>
                      <a:endParaRPr kumimoji="1" lang="en-US" altLang="ja-JP" sz="1200" b="1" i="0" u="none" strike="noStrike" cap="none" normalizeH="0" baseline="0" dirty="0">
                        <a:ln>
                          <a:noFill/>
                        </a:ln>
                        <a:solidFill>
                          <a:schemeClr val="tx1"/>
                        </a:solidFill>
                        <a:effectLst/>
                        <a:latin typeface="+mn-ea"/>
                        <a:ea typeface="+mn-ea"/>
                      </a:endParaRPr>
                    </a:p>
                  </a:txBody>
                  <a:tcPr marL="74536" marR="74536" marT="34401" marB="34401" anchor="ctr" horzOverflow="overflow">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b="1" i="0" u="none" strike="noStrike" cap="none" normalizeH="0" baseline="0" dirty="0">
                          <a:ln>
                            <a:noFill/>
                          </a:ln>
                          <a:solidFill>
                            <a:schemeClr val="tx1"/>
                          </a:solidFill>
                          <a:effectLst/>
                          <a:latin typeface="+mn-ea"/>
                          <a:ea typeface="+mn-ea"/>
                        </a:rPr>
                        <a:t>１，１６７点</a:t>
                      </a:r>
                      <a:endParaRPr kumimoji="1" lang="en-US" altLang="ja-JP" sz="1200" b="1" i="0" u="none" strike="noStrike" cap="none" normalizeH="0" baseline="0" dirty="0">
                        <a:ln>
                          <a:noFill/>
                        </a:ln>
                        <a:solidFill>
                          <a:schemeClr val="tx1"/>
                        </a:solidFill>
                        <a:effectLst/>
                        <a:latin typeface="+mn-ea"/>
                        <a:ea typeface="+mn-ea"/>
                      </a:endParaRPr>
                    </a:p>
                  </a:txBody>
                  <a:tcPr marL="74536" marR="74536" marT="34401" marB="34401"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b="1" i="0" u="none" strike="noStrike" cap="none" normalizeH="0" baseline="0" dirty="0">
                          <a:ln>
                            <a:noFill/>
                          </a:ln>
                          <a:solidFill>
                            <a:schemeClr val="tx1"/>
                          </a:solidFill>
                          <a:effectLst/>
                          <a:latin typeface="+mn-ea"/>
                          <a:ea typeface="+mn-ea"/>
                        </a:rPr>
                        <a:t>７５１点</a:t>
                      </a:r>
                      <a:endParaRPr kumimoji="1" lang="en-US" altLang="ja-JP" sz="1200" b="1" i="0" u="none" strike="noStrike" cap="none" normalizeH="0" baseline="0" dirty="0">
                        <a:ln>
                          <a:noFill/>
                        </a:ln>
                        <a:solidFill>
                          <a:schemeClr val="tx1"/>
                        </a:solidFill>
                        <a:effectLst/>
                        <a:latin typeface="+mn-ea"/>
                        <a:ea typeface="+mn-ea"/>
                      </a:endParaRPr>
                    </a:p>
                  </a:txBody>
                  <a:tcPr marL="74536" marR="74536" marT="34401" marB="34401" anchor="ctr" horzOverflow="overflow">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bl>
          </a:graphicData>
        </a:graphic>
      </p:graphicFrame>
      <p:graphicFrame>
        <p:nvGraphicFramePr>
          <p:cNvPr id="24" name="Group 36"/>
          <p:cNvGraphicFramePr>
            <a:graphicFrameLocks/>
          </p:cNvGraphicFramePr>
          <p:nvPr/>
        </p:nvGraphicFramePr>
        <p:xfrm>
          <a:off x="164090" y="1472764"/>
          <a:ext cx="4572888" cy="1167199"/>
        </p:xfrm>
        <a:graphic>
          <a:graphicData uri="http://schemas.openxmlformats.org/drawingml/2006/table">
            <a:tbl>
              <a:tblPr/>
              <a:tblGrid>
                <a:gridCol w="1143222">
                  <a:extLst>
                    <a:ext uri="{9D8B030D-6E8A-4147-A177-3AD203B41FA5}">
                      <a16:colId xmlns:a16="http://schemas.microsoft.com/office/drawing/2014/main" val="20000"/>
                    </a:ext>
                  </a:extLst>
                </a:gridCol>
                <a:gridCol w="1143222">
                  <a:extLst>
                    <a:ext uri="{9D8B030D-6E8A-4147-A177-3AD203B41FA5}">
                      <a16:colId xmlns:a16="http://schemas.microsoft.com/office/drawing/2014/main" val="20001"/>
                    </a:ext>
                  </a:extLst>
                </a:gridCol>
                <a:gridCol w="1143222">
                  <a:extLst>
                    <a:ext uri="{9D8B030D-6E8A-4147-A177-3AD203B41FA5}">
                      <a16:colId xmlns:a16="http://schemas.microsoft.com/office/drawing/2014/main" val="20002"/>
                    </a:ext>
                  </a:extLst>
                </a:gridCol>
                <a:gridCol w="1143222">
                  <a:extLst>
                    <a:ext uri="{9D8B030D-6E8A-4147-A177-3AD203B41FA5}">
                      <a16:colId xmlns:a16="http://schemas.microsoft.com/office/drawing/2014/main" val="20003"/>
                    </a:ext>
                  </a:extLst>
                </a:gridCol>
              </a:tblGrid>
              <a:tr h="20625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ja-JP" sz="800" b="1" i="0" u="none" strike="noStrike" cap="none" normalizeH="0" baseline="0" dirty="0">
                        <a:ln>
                          <a:noFill/>
                        </a:ln>
                        <a:solidFill>
                          <a:schemeClr val="bg1"/>
                        </a:solidFill>
                        <a:effectLst/>
                        <a:latin typeface="+mn-ea"/>
                        <a:ea typeface="+mn-ea"/>
                      </a:endParaRPr>
                    </a:p>
                  </a:txBody>
                  <a:tcPr marL="73362" marR="73362" marT="35213" marB="352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50" b="0" i="0" u="none" strike="noStrike" cap="none" normalizeH="0" baseline="0" dirty="0">
                          <a:ln>
                            <a:noFill/>
                          </a:ln>
                          <a:solidFill>
                            <a:schemeClr val="bg1"/>
                          </a:solidFill>
                          <a:effectLst/>
                          <a:latin typeface="+mn-ea"/>
                          <a:ea typeface="+mn-ea"/>
                        </a:rPr>
                        <a:t>医療区分</a:t>
                      </a:r>
                      <a:r>
                        <a:rPr kumimoji="1" lang="ja-JP" altLang="en-US" sz="1050" b="1" i="0" u="none" strike="noStrike" kern="1200" cap="none" normalizeH="0" baseline="0" dirty="0">
                          <a:ln>
                            <a:noFill/>
                          </a:ln>
                          <a:solidFill>
                            <a:schemeClr val="bg1"/>
                          </a:solidFill>
                          <a:effectLst/>
                          <a:latin typeface="+mn-ea"/>
                          <a:ea typeface="+mn-ea"/>
                          <a:cs typeface="+mn-cs"/>
                        </a:rPr>
                        <a:t>３</a:t>
                      </a:r>
                    </a:p>
                  </a:txBody>
                  <a:tcPr marL="73362" marR="73362" marT="35213" marB="35213" anchor="ctr" horzOverflow="overflow">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50" b="0" i="0" u="none" strike="noStrike" cap="none" normalizeH="0" baseline="0" dirty="0">
                          <a:ln>
                            <a:noFill/>
                          </a:ln>
                          <a:solidFill>
                            <a:schemeClr val="bg1"/>
                          </a:solidFill>
                          <a:effectLst/>
                          <a:latin typeface="+mn-ea"/>
                          <a:ea typeface="+mn-ea"/>
                        </a:rPr>
                        <a:t>医療区分</a:t>
                      </a:r>
                      <a:r>
                        <a:rPr kumimoji="1" lang="ja-JP" altLang="en-US" sz="1050" b="1" i="0" u="none" strike="noStrike" kern="1200" cap="none" normalizeH="0" baseline="0" dirty="0">
                          <a:ln>
                            <a:noFill/>
                          </a:ln>
                          <a:solidFill>
                            <a:schemeClr val="bg1"/>
                          </a:solidFill>
                          <a:effectLst/>
                          <a:latin typeface="+mn-ea"/>
                          <a:ea typeface="+mn-ea"/>
                          <a:cs typeface="+mn-cs"/>
                        </a:rPr>
                        <a:t>２</a:t>
                      </a:r>
                    </a:p>
                  </a:txBody>
                  <a:tcPr marL="73362" marR="73362" marT="35213" marB="35213"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50" b="0" i="0" u="none" strike="noStrike" cap="none" normalizeH="0" baseline="0" dirty="0">
                          <a:ln>
                            <a:noFill/>
                          </a:ln>
                          <a:solidFill>
                            <a:schemeClr val="bg1"/>
                          </a:solidFill>
                          <a:effectLst/>
                          <a:latin typeface="+mn-ea"/>
                          <a:ea typeface="+mn-ea"/>
                        </a:rPr>
                        <a:t>医療区分</a:t>
                      </a:r>
                      <a:r>
                        <a:rPr kumimoji="1" lang="ja-JP" altLang="en-US" sz="1050" b="1" i="0" u="none" strike="noStrike" cap="none" normalizeH="0" baseline="0" dirty="0">
                          <a:ln>
                            <a:noFill/>
                          </a:ln>
                          <a:solidFill>
                            <a:schemeClr val="bg1"/>
                          </a:solidFill>
                          <a:effectLst/>
                          <a:latin typeface="+mn-ea"/>
                          <a:ea typeface="+mn-ea"/>
                        </a:rPr>
                        <a:t>１</a:t>
                      </a:r>
                      <a:endParaRPr kumimoji="1" lang="ja-JP" altLang="en-US" sz="1050" b="0" i="0" u="none" strike="noStrike" cap="none" normalizeH="0" baseline="0" dirty="0">
                        <a:ln>
                          <a:noFill/>
                        </a:ln>
                        <a:solidFill>
                          <a:schemeClr val="bg1"/>
                        </a:solidFill>
                        <a:effectLst/>
                        <a:latin typeface="+mn-ea"/>
                        <a:ea typeface="+mn-ea"/>
                      </a:endParaRPr>
                    </a:p>
                  </a:txBody>
                  <a:tcPr marL="73362" marR="73362" marT="35213" marB="35213" anchor="ctr" horzOverflow="overflow">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31225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50" b="0" i="0" u="none" strike="noStrike" cap="none" normalizeH="0" baseline="0" dirty="0">
                          <a:ln>
                            <a:noFill/>
                          </a:ln>
                          <a:solidFill>
                            <a:schemeClr val="bg1"/>
                          </a:solidFill>
                          <a:effectLst/>
                          <a:latin typeface="+mn-ea"/>
                          <a:ea typeface="+mn-ea"/>
                        </a:rPr>
                        <a:t>ＡＤＬ区分</a:t>
                      </a:r>
                      <a:r>
                        <a:rPr kumimoji="1" lang="ja-JP" altLang="en-US" sz="1050" b="1" i="0" u="none" strike="noStrike" kern="1200" cap="none" normalizeH="0" baseline="0" dirty="0">
                          <a:ln>
                            <a:noFill/>
                          </a:ln>
                          <a:solidFill>
                            <a:schemeClr val="bg1"/>
                          </a:solidFill>
                          <a:effectLst/>
                          <a:latin typeface="+mn-ea"/>
                          <a:ea typeface="+mn-ea"/>
                          <a:cs typeface="+mn-cs"/>
                        </a:rPr>
                        <a:t>３</a:t>
                      </a:r>
                    </a:p>
                  </a:txBody>
                  <a:tcPr marL="73362" marR="73362" marT="35213" marB="352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b="1" i="0" u="none" strike="noStrike" cap="none" normalizeH="0" baseline="0" dirty="0">
                          <a:ln>
                            <a:noFill/>
                          </a:ln>
                          <a:solidFill>
                            <a:schemeClr val="tx1"/>
                          </a:solidFill>
                          <a:effectLst/>
                          <a:latin typeface="+mn-ea"/>
                          <a:ea typeface="+mn-ea"/>
                        </a:rPr>
                        <a:t>１，８１３点</a:t>
                      </a:r>
                      <a:endParaRPr kumimoji="1" lang="en-US" altLang="ja-JP" sz="1200" b="1" i="0" u="none" strike="noStrike" cap="none" normalizeH="0" baseline="0" dirty="0">
                        <a:ln>
                          <a:noFill/>
                        </a:ln>
                        <a:solidFill>
                          <a:schemeClr val="tx1"/>
                        </a:solidFill>
                        <a:effectLst/>
                        <a:latin typeface="+mn-ea"/>
                        <a:ea typeface="+mn-ea"/>
                      </a:endParaRPr>
                    </a:p>
                  </a:txBody>
                  <a:tcPr marL="74536" marR="74536" marT="34401" marB="34401" anchor="ctr" horzOverflow="overflow">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b="1" i="0" u="none" strike="noStrike" cap="none" normalizeH="0" baseline="0" dirty="0">
                          <a:ln>
                            <a:noFill/>
                          </a:ln>
                          <a:solidFill>
                            <a:schemeClr val="tx1"/>
                          </a:solidFill>
                          <a:effectLst/>
                          <a:latin typeface="+mn-ea"/>
                          <a:ea typeface="+mn-ea"/>
                        </a:rPr>
                        <a:t>１，４１４点</a:t>
                      </a:r>
                      <a:endParaRPr kumimoji="1" lang="en-US" altLang="ja-JP" sz="1200" b="1" i="0" u="none" strike="noStrike" cap="none" normalizeH="0" baseline="0" dirty="0">
                        <a:ln>
                          <a:noFill/>
                        </a:ln>
                        <a:solidFill>
                          <a:schemeClr val="tx1"/>
                        </a:solidFill>
                        <a:effectLst/>
                        <a:latin typeface="+mn-ea"/>
                        <a:ea typeface="+mn-ea"/>
                      </a:endParaRPr>
                    </a:p>
                  </a:txBody>
                  <a:tcPr marL="74536" marR="74536" marT="34401" marB="34401"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b="1" i="0" u="none" strike="noStrike" cap="none" normalizeH="0" baseline="0" dirty="0">
                          <a:ln>
                            <a:noFill/>
                          </a:ln>
                          <a:solidFill>
                            <a:schemeClr val="tx1"/>
                          </a:solidFill>
                          <a:effectLst/>
                          <a:latin typeface="+mn-ea"/>
                          <a:ea typeface="+mn-ea"/>
                        </a:rPr>
                        <a:t>９６８点</a:t>
                      </a:r>
                      <a:endParaRPr kumimoji="1" lang="en-US" altLang="ja-JP" sz="1200" b="1" i="0" u="none" strike="noStrike" cap="none" normalizeH="0" baseline="0" dirty="0">
                        <a:ln>
                          <a:noFill/>
                        </a:ln>
                        <a:solidFill>
                          <a:schemeClr val="tx1"/>
                        </a:solidFill>
                        <a:effectLst/>
                        <a:latin typeface="+mn-ea"/>
                        <a:ea typeface="+mn-ea"/>
                      </a:endParaRPr>
                    </a:p>
                  </a:txBody>
                  <a:tcPr marL="74536" marR="74536" marT="34401" marB="34401" anchor="ctr" horzOverflow="overflow">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31225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50" b="0" i="0" u="none" strike="noStrike" cap="none" normalizeH="0" baseline="0" dirty="0">
                          <a:ln>
                            <a:noFill/>
                          </a:ln>
                          <a:solidFill>
                            <a:schemeClr val="bg1"/>
                          </a:solidFill>
                          <a:effectLst/>
                          <a:latin typeface="+mn-ea"/>
                          <a:ea typeface="+mn-ea"/>
                        </a:rPr>
                        <a:t>ＡＤＬ区分</a:t>
                      </a:r>
                      <a:r>
                        <a:rPr kumimoji="1" lang="ja-JP" altLang="en-US" sz="1050" b="1" i="0" u="none" strike="noStrike" kern="1200" cap="none" normalizeH="0" baseline="0" dirty="0">
                          <a:ln>
                            <a:noFill/>
                          </a:ln>
                          <a:solidFill>
                            <a:schemeClr val="bg1"/>
                          </a:solidFill>
                          <a:effectLst/>
                          <a:latin typeface="+mn-ea"/>
                          <a:ea typeface="+mn-ea"/>
                          <a:cs typeface="+mn-cs"/>
                        </a:rPr>
                        <a:t>２</a:t>
                      </a:r>
                    </a:p>
                  </a:txBody>
                  <a:tcPr marL="73362" marR="73362" marT="35213" marB="352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b="1" i="0" u="none" strike="noStrike" cap="none" normalizeH="0" baseline="0" dirty="0">
                          <a:ln>
                            <a:noFill/>
                          </a:ln>
                          <a:solidFill>
                            <a:schemeClr val="tx1"/>
                          </a:solidFill>
                          <a:effectLst/>
                          <a:latin typeface="+mn-ea"/>
                          <a:ea typeface="+mn-ea"/>
                        </a:rPr>
                        <a:t>１，７５８点</a:t>
                      </a:r>
                      <a:endParaRPr kumimoji="1" lang="en-US" altLang="ja-JP" sz="1200" b="1" i="0" u="none" strike="noStrike" cap="none" normalizeH="0" baseline="0" dirty="0">
                        <a:ln>
                          <a:noFill/>
                        </a:ln>
                        <a:solidFill>
                          <a:schemeClr val="tx1"/>
                        </a:solidFill>
                        <a:effectLst/>
                        <a:latin typeface="+mn-ea"/>
                        <a:ea typeface="+mn-ea"/>
                      </a:endParaRPr>
                    </a:p>
                  </a:txBody>
                  <a:tcPr marL="74536" marR="74536" marT="34401" marB="34401" anchor="ctr" horzOverflow="overflow">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b="1" i="0" u="none" strike="noStrike" cap="none" normalizeH="0" baseline="0" dirty="0">
                          <a:ln>
                            <a:noFill/>
                          </a:ln>
                          <a:solidFill>
                            <a:schemeClr val="tx1"/>
                          </a:solidFill>
                          <a:effectLst/>
                          <a:latin typeface="+mn-ea"/>
                          <a:ea typeface="+mn-ea"/>
                        </a:rPr>
                        <a:t>１，３８６点</a:t>
                      </a:r>
                      <a:endParaRPr kumimoji="1" lang="en-US" altLang="ja-JP" sz="1200" b="1" i="0" u="none" strike="noStrike" cap="none" normalizeH="0" baseline="0" dirty="0">
                        <a:ln>
                          <a:noFill/>
                        </a:ln>
                        <a:solidFill>
                          <a:schemeClr val="tx1"/>
                        </a:solidFill>
                        <a:effectLst/>
                        <a:latin typeface="+mn-ea"/>
                        <a:ea typeface="+mn-ea"/>
                      </a:endParaRPr>
                    </a:p>
                  </a:txBody>
                  <a:tcPr marL="74536" marR="74536" marT="34401" marB="34401"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b="1" i="0" u="none" strike="noStrike" cap="none" normalizeH="0" baseline="0" dirty="0">
                          <a:ln>
                            <a:noFill/>
                          </a:ln>
                          <a:solidFill>
                            <a:schemeClr val="tx1"/>
                          </a:solidFill>
                          <a:effectLst/>
                          <a:latin typeface="+mn-ea"/>
                          <a:ea typeface="+mn-ea"/>
                        </a:rPr>
                        <a:t>９２０点</a:t>
                      </a:r>
                      <a:endParaRPr kumimoji="1" lang="en-US" altLang="ja-JP" sz="1200" b="1" i="0" u="none" strike="noStrike" cap="none" normalizeH="0" baseline="0" dirty="0">
                        <a:ln>
                          <a:noFill/>
                        </a:ln>
                        <a:solidFill>
                          <a:schemeClr val="tx1"/>
                        </a:solidFill>
                        <a:effectLst/>
                        <a:latin typeface="+mn-ea"/>
                        <a:ea typeface="+mn-ea"/>
                      </a:endParaRPr>
                    </a:p>
                  </a:txBody>
                  <a:tcPr marL="74536" marR="74536" marT="34401" marB="34401" anchor="ctr" horzOverflow="overflow">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1225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50" b="0" i="0" u="none" strike="noStrike" cap="none" normalizeH="0" baseline="0" dirty="0">
                          <a:ln>
                            <a:noFill/>
                          </a:ln>
                          <a:solidFill>
                            <a:schemeClr val="bg1"/>
                          </a:solidFill>
                          <a:effectLst/>
                          <a:latin typeface="+mn-ea"/>
                          <a:ea typeface="+mn-ea"/>
                        </a:rPr>
                        <a:t>ＡＤＬ区分</a:t>
                      </a:r>
                      <a:r>
                        <a:rPr kumimoji="1" lang="ja-JP" altLang="en-US" sz="1050" b="1" i="0" u="none" strike="noStrike" kern="1200" cap="none" normalizeH="0" baseline="0" dirty="0">
                          <a:ln>
                            <a:noFill/>
                          </a:ln>
                          <a:solidFill>
                            <a:schemeClr val="bg1"/>
                          </a:solidFill>
                          <a:effectLst/>
                          <a:latin typeface="+mn-ea"/>
                          <a:ea typeface="+mn-ea"/>
                          <a:cs typeface="+mn-cs"/>
                        </a:rPr>
                        <a:t>１</a:t>
                      </a:r>
                    </a:p>
                  </a:txBody>
                  <a:tcPr marL="73362" marR="73362" marT="35213" marB="352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b="1" i="0" u="none" strike="noStrike" cap="none" normalizeH="0" baseline="0" dirty="0">
                          <a:ln>
                            <a:noFill/>
                          </a:ln>
                          <a:solidFill>
                            <a:schemeClr val="tx1"/>
                          </a:solidFill>
                          <a:effectLst/>
                          <a:latin typeface="+mn-ea"/>
                          <a:ea typeface="+mn-ea"/>
                        </a:rPr>
                        <a:t>１，４７１点</a:t>
                      </a:r>
                      <a:endParaRPr kumimoji="1" lang="en-US" altLang="ja-JP" sz="1200" b="1" i="0" u="none" strike="noStrike" cap="none" normalizeH="0" baseline="0" dirty="0">
                        <a:ln>
                          <a:noFill/>
                        </a:ln>
                        <a:solidFill>
                          <a:schemeClr val="tx1"/>
                        </a:solidFill>
                        <a:effectLst/>
                        <a:latin typeface="+mn-ea"/>
                        <a:ea typeface="+mn-ea"/>
                      </a:endParaRPr>
                    </a:p>
                  </a:txBody>
                  <a:tcPr marL="74536" marR="74536" marT="34401" marB="34401" anchor="ctr" horzOverflow="overflow">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b="1" i="0" u="none" strike="noStrike" cap="none" normalizeH="0" baseline="0" dirty="0">
                          <a:ln>
                            <a:noFill/>
                          </a:ln>
                          <a:solidFill>
                            <a:schemeClr val="tx1"/>
                          </a:solidFill>
                          <a:effectLst/>
                          <a:latin typeface="+mn-ea"/>
                          <a:ea typeface="+mn-ea"/>
                        </a:rPr>
                        <a:t>１，２３２点</a:t>
                      </a:r>
                      <a:endParaRPr kumimoji="1" lang="en-US" altLang="ja-JP" sz="1200" b="1" i="0" u="none" strike="noStrike" cap="none" normalizeH="0" baseline="0" dirty="0">
                        <a:ln>
                          <a:noFill/>
                        </a:ln>
                        <a:solidFill>
                          <a:schemeClr val="tx1"/>
                        </a:solidFill>
                        <a:effectLst/>
                        <a:latin typeface="+mn-ea"/>
                        <a:ea typeface="+mn-ea"/>
                      </a:endParaRPr>
                    </a:p>
                  </a:txBody>
                  <a:tcPr marL="74536" marR="74536" marT="34401" marB="34401"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b="1" i="0" u="none" strike="noStrike" cap="none" normalizeH="0" baseline="0" dirty="0">
                          <a:ln>
                            <a:noFill/>
                          </a:ln>
                          <a:solidFill>
                            <a:schemeClr val="tx1"/>
                          </a:solidFill>
                          <a:effectLst/>
                          <a:latin typeface="+mn-ea"/>
                          <a:ea typeface="+mn-ea"/>
                        </a:rPr>
                        <a:t>８１５点</a:t>
                      </a:r>
                      <a:endParaRPr kumimoji="1" lang="en-US" altLang="ja-JP" sz="1200" b="1" i="0" u="none" strike="noStrike" cap="none" normalizeH="0" baseline="0" dirty="0">
                        <a:ln>
                          <a:noFill/>
                        </a:ln>
                        <a:solidFill>
                          <a:schemeClr val="tx1"/>
                        </a:solidFill>
                        <a:effectLst/>
                        <a:latin typeface="+mn-ea"/>
                        <a:ea typeface="+mn-ea"/>
                      </a:endParaRPr>
                    </a:p>
                  </a:txBody>
                  <a:tcPr marL="74536" marR="74536" marT="34401" marB="34401" anchor="ctr" horzOverflow="overflow">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bl>
          </a:graphicData>
        </a:graphic>
      </p:graphicFrame>
      <p:graphicFrame>
        <p:nvGraphicFramePr>
          <p:cNvPr id="25" name="Group 31"/>
          <p:cNvGraphicFramePr>
            <a:graphicFrameLocks/>
          </p:cNvGraphicFramePr>
          <p:nvPr/>
        </p:nvGraphicFramePr>
        <p:xfrm>
          <a:off x="164090" y="3102780"/>
          <a:ext cx="5891336" cy="3726720"/>
        </p:xfrm>
        <a:graphic>
          <a:graphicData uri="http://schemas.openxmlformats.org/drawingml/2006/table">
            <a:tbl>
              <a:tblPr/>
              <a:tblGrid>
                <a:gridCol w="266314">
                  <a:extLst>
                    <a:ext uri="{9D8B030D-6E8A-4147-A177-3AD203B41FA5}">
                      <a16:colId xmlns:a16="http://schemas.microsoft.com/office/drawing/2014/main" val="20000"/>
                    </a:ext>
                  </a:extLst>
                </a:gridCol>
                <a:gridCol w="1117703">
                  <a:extLst>
                    <a:ext uri="{9D8B030D-6E8A-4147-A177-3AD203B41FA5}">
                      <a16:colId xmlns:a16="http://schemas.microsoft.com/office/drawing/2014/main" val="20001"/>
                    </a:ext>
                  </a:extLst>
                </a:gridCol>
                <a:gridCol w="4507319">
                  <a:extLst>
                    <a:ext uri="{9D8B030D-6E8A-4147-A177-3AD203B41FA5}">
                      <a16:colId xmlns:a16="http://schemas.microsoft.com/office/drawing/2014/main" val="20002"/>
                    </a:ext>
                  </a:extLst>
                </a:gridCol>
              </a:tblGrid>
              <a:tr h="1056481">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1" i="0" u="none" strike="noStrike" cap="none" normalizeH="0" baseline="0" dirty="0">
                          <a:ln>
                            <a:noFill/>
                          </a:ln>
                          <a:solidFill>
                            <a:schemeClr val="tx1"/>
                          </a:solidFill>
                          <a:effectLst/>
                          <a:latin typeface="+mn-ea"/>
                          <a:ea typeface="+mn-ea"/>
                        </a:rPr>
                        <a:t>医</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1" i="0" u="none" strike="noStrike" cap="none" normalizeH="0" baseline="0" dirty="0">
                          <a:ln>
                            <a:noFill/>
                          </a:ln>
                          <a:solidFill>
                            <a:schemeClr val="tx1"/>
                          </a:solidFill>
                          <a:effectLst/>
                          <a:latin typeface="+mn-ea"/>
                          <a:ea typeface="+mn-ea"/>
                        </a:rPr>
                        <a:t>療</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1" i="0" u="none" strike="noStrike" cap="none" normalizeH="0" baseline="0" dirty="0">
                          <a:ln>
                            <a:noFill/>
                          </a:ln>
                          <a:solidFill>
                            <a:schemeClr val="tx1"/>
                          </a:solidFill>
                          <a:effectLst/>
                          <a:latin typeface="+mn-ea"/>
                          <a:ea typeface="+mn-ea"/>
                        </a:rPr>
                        <a:t>区</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1" i="0" u="none" strike="noStrike" cap="none" normalizeH="0" baseline="0" dirty="0">
                          <a:ln>
                            <a:noFill/>
                          </a:ln>
                          <a:solidFill>
                            <a:schemeClr val="tx1"/>
                          </a:solidFill>
                          <a:effectLst/>
                          <a:latin typeface="+mn-ea"/>
                          <a:ea typeface="+mn-ea"/>
                        </a:rPr>
                        <a:t>分</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1" i="0" u="none" strike="noStrike" cap="none" normalizeH="0" baseline="0" dirty="0">
                          <a:ln>
                            <a:noFill/>
                          </a:ln>
                          <a:solidFill>
                            <a:schemeClr val="tx1"/>
                          </a:solidFill>
                          <a:effectLst/>
                          <a:latin typeface="+mn-ea"/>
                          <a:ea typeface="+mn-ea"/>
                        </a:rPr>
                        <a:t>３</a:t>
                      </a:r>
                    </a:p>
                  </a:txBody>
                  <a:tcPr marL="99060" marR="99060" anchor="ctr" horzOverflow="overflow">
                    <a:lnL w="9525"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9525"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chemeClr val="accent4">
                        <a:lumMod val="20000"/>
                        <a:lumOff val="80000"/>
                      </a:schemeClr>
                    </a:solidFill>
                  </a:tcPr>
                </a:tc>
                <a:tc gridSpan="2">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800" b="0" i="0" u="none" strike="noStrike" cap="none" normalizeH="0" baseline="0" dirty="0">
                          <a:ln>
                            <a:noFill/>
                          </a:ln>
                          <a:solidFill>
                            <a:schemeClr val="tx1"/>
                          </a:solidFill>
                          <a:effectLst/>
                          <a:latin typeface="+mn-ea"/>
                          <a:ea typeface="+mn-ea"/>
                        </a:rPr>
                        <a:t>【</a:t>
                      </a:r>
                      <a:r>
                        <a:rPr kumimoji="1" lang="ja-JP" altLang="en-US" sz="800" b="0" i="0" u="none" strike="noStrike" cap="none" normalizeH="0" baseline="0" dirty="0">
                          <a:ln>
                            <a:noFill/>
                          </a:ln>
                          <a:solidFill>
                            <a:schemeClr val="tx1"/>
                          </a:solidFill>
                          <a:effectLst/>
                          <a:latin typeface="+mn-ea"/>
                          <a:ea typeface="+mn-ea"/>
                        </a:rPr>
                        <a:t>疾患・状態</a:t>
                      </a:r>
                      <a:r>
                        <a:rPr kumimoji="1" lang="en-US" altLang="ja-JP" sz="800" b="0" i="0" u="none" strike="noStrike" cap="none" normalizeH="0" baseline="0" dirty="0">
                          <a:ln>
                            <a:noFill/>
                          </a:ln>
                          <a:solidFill>
                            <a:schemeClr val="tx1"/>
                          </a:solidFill>
                          <a:effectLst/>
                          <a:latin typeface="+mn-ea"/>
                          <a:ea typeface="+mn-ea"/>
                        </a:rPr>
                        <a:t>】</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800" b="0" i="0" u="none" strike="noStrike" cap="none" normalizeH="0" baseline="0" dirty="0">
                          <a:ln>
                            <a:noFill/>
                          </a:ln>
                          <a:solidFill>
                            <a:schemeClr val="tx1"/>
                          </a:solidFill>
                          <a:effectLst/>
                          <a:latin typeface="+mn-ea"/>
                          <a:ea typeface="+mn-ea"/>
                        </a:rPr>
                        <a:t>　・スモン　</a:t>
                      </a:r>
                      <a:endParaRPr kumimoji="1" lang="en-US" altLang="ja-JP" sz="800" b="0" i="0" u="none" strike="noStrike" cap="none" normalizeH="0" baseline="0" dirty="0">
                        <a:ln>
                          <a:noFill/>
                        </a:ln>
                        <a:solidFill>
                          <a:schemeClr val="tx1"/>
                        </a:solidFill>
                        <a:effectLst/>
                        <a:latin typeface="+mn-ea"/>
                        <a:ea typeface="+mn-ea"/>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800" b="0" i="0" u="none" strike="noStrike" cap="none" normalizeH="0" baseline="0" dirty="0">
                          <a:ln>
                            <a:noFill/>
                          </a:ln>
                          <a:solidFill>
                            <a:schemeClr val="tx1"/>
                          </a:solidFill>
                          <a:effectLst/>
                          <a:latin typeface="+mn-ea"/>
                          <a:ea typeface="+mn-ea"/>
                        </a:rPr>
                        <a:t>　・医師及び看護師により、常時監視・管理を実施している状態（他に医療区分２又は３に該当する項目がある場合）</a:t>
                      </a: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800" b="0" i="0" u="none" strike="noStrike" cap="none" normalizeH="0" baseline="0" dirty="0">
                          <a:ln>
                            <a:noFill/>
                          </a:ln>
                          <a:solidFill>
                            <a:schemeClr val="tx1"/>
                          </a:solidFill>
                          <a:effectLst/>
                          <a:latin typeface="+mn-ea"/>
                          <a:ea typeface="+mn-ea"/>
                        </a:rPr>
                        <a:t>【</a:t>
                      </a:r>
                      <a:r>
                        <a:rPr kumimoji="1" lang="ja-JP" altLang="en-US" sz="800" b="0" i="0" u="none" strike="noStrike" cap="none" normalizeH="0" baseline="0" dirty="0">
                          <a:ln>
                            <a:noFill/>
                          </a:ln>
                          <a:solidFill>
                            <a:schemeClr val="tx1"/>
                          </a:solidFill>
                          <a:effectLst/>
                          <a:latin typeface="+mn-ea"/>
                          <a:ea typeface="+mn-ea"/>
                        </a:rPr>
                        <a:t>医療処置</a:t>
                      </a:r>
                      <a:r>
                        <a:rPr kumimoji="1" lang="en-US" altLang="ja-JP" sz="800" b="0" i="0" u="none" strike="noStrike" cap="none" normalizeH="0" baseline="0" dirty="0">
                          <a:ln>
                            <a:noFill/>
                          </a:ln>
                          <a:solidFill>
                            <a:schemeClr val="tx1"/>
                          </a:solidFill>
                          <a:effectLst/>
                          <a:latin typeface="+mn-ea"/>
                          <a:ea typeface="+mn-ea"/>
                        </a:rPr>
                        <a:t>】</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800" b="0" i="0" u="none" strike="noStrike" cap="none" normalizeH="0" baseline="0" dirty="0">
                          <a:ln>
                            <a:noFill/>
                          </a:ln>
                          <a:solidFill>
                            <a:schemeClr val="tx1"/>
                          </a:solidFill>
                          <a:effectLst/>
                          <a:latin typeface="+mn-ea"/>
                          <a:ea typeface="+mn-ea"/>
                        </a:rPr>
                        <a:t>　・２４時間持続点滴　</a:t>
                      </a:r>
                      <a:endParaRPr kumimoji="1" lang="en-US" altLang="ja-JP" sz="800" b="0" i="0" u="none" strike="noStrike" cap="none" normalizeH="0" baseline="0" dirty="0">
                        <a:ln>
                          <a:noFill/>
                        </a:ln>
                        <a:solidFill>
                          <a:schemeClr val="tx1"/>
                        </a:solidFill>
                        <a:effectLst/>
                        <a:latin typeface="+mn-ea"/>
                        <a:ea typeface="+mn-ea"/>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800" b="0" i="0" u="none" strike="noStrike" cap="none" normalizeH="0" baseline="0" dirty="0">
                          <a:ln>
                            <a:noFill/>
                          </a:ln>
                          <a:solidFill>
                            <a:schemeClr val="tx1"/>
                          </a:solidFill>
                          <a:effectLst/>
                          <a:latin typeface="+mn-ea"/>
                          <a:ea typeface="+mn-ea"/>
                        </a:rPr>
                        <a:t>　・中心静脈栄養</a:t>
                      </a:r>
                      <a:r>
                        <a:rPr kumimoji="1" lang="ja-JP" altLang="en-US" sz="800" b="1" i="0" u="sng" strike="noStrike" kern="1200" cap="none" normalizeH="0" baseline="0" dirty="0">
                          <a:ln>
                            <a:noFill/>
                          </a:ln>
                          <a:solidFill>
                            <a:srgbClr val="0070C0"/>
                          </a:solidFill>
                          <a:effectLst/>
                          <a:latin typeface="+mn-ea"/>
                          <a:ea typeface="+mn-ea"/>
                          <a:cs typeface=""/>
                        </a:rPr>
                        <a:t>（摂食機能又は嚥下機能の回復に必要な体制を有していない場合においては、療養病棟入院基本料の　　</a:t>
                      </a:r>
                      <a:endParaRPr kumimoji="1" lang="en-US" altLang="ja-JP" sz="800" b="1" i="0" u="sng" strike="noStrike" kern="1200" cap="none" normalizeH="0" baseline="0" dirty="0">
                        <a:ln>
                          <a:noFill/>
                        </a:ln>
                        <a:solidFill>
                          <a:srgbClr val="0070C0"/>
                        </a:solidFill>
                        <a:effectLst/>
                        <a:latin typeface="+mn-ea"/>
                        <a:ea typeface="+mn-ea"/>
                        <a:cs typeface=""/>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800" b="1" i="0" u="none" strike="noStrike" kern="1200" cap="none" normalizeH="0" baseline="0" dirty="0">
                          <a:ln>
                            <a:noFill/>
                          </a:ln>
                          <a:solidFill>
                            <a:srgbClr val="0070C0"/>
                          </a:solidFill>
                          <a:effectLst/>
                          <a:latin typeface="+mn-ea"/>
                          <a:ea typeface="+mn-ea"/>
                          <a:cs typeface=""/>
                        </a:rPr>
                        <a:t>　　</a:t>
                      </a:r>
                      <a:r>
                        <a:rPr kumimoji="1" lang="ja-JP" altLang="en-US" sz="800" b="1" i="0" u="sng" strike="noStrike" kern="1200" cap="none" normalizeH="0" baseline="0" dirty="0">
                          <a:ln>
                            <a:noFill/>
                          </a:ln>
                          <a:solidFill>
                            <a:srgbClr val="0070C0"/>
                          </a:solidFill>
                          <a:effectLst/>
                          <a:latin typeface="+mn-ea"/>
                          <a:ea typeface="+mn-ea"/>
                          <a:cs typeface=""/>
                        </a:rPr>
                        <a:t>医療区分３の場合の点数に代えて、医療区分２の場合に相当する点数を算定）</a:t>
                      </a:r>
                      <a:endParaRPr kumimoji="1" lang="en-US" altLang="ja-JP" sz="800" b="1" i="0" u="sng" strike="noStrike" kern="1200" cap="none" normalizeH="0" baseline="0" dirty="0">
                        <a:ln>
                          <a:noFill/>
                        </a:ln>
                        <a:solidFill>
                          <a:srgbClr val="0070C0"/>
                        </a:solidFill>
                        <a:effectLst/>
                        <a:latin typeface="+mn-ea"/>
                        <a:ea typeface="+mn-ea"/>
                        <a:cs typeface=""/>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800" b="0" i="0" u="none" strike="noStrike" kern="1200" cap="none" normalizeH="0" baseline="0" dirty="0">
                          <a:ln>
                            <a:noFill/>
                          </a:ln>
                          <a:solidFill>
                            <a:schemeClr val="tx1"/>
                          </a:solidFill>
                          <a:effectLst/>
                          <a:latin typeface="+mn-ea"/>
                          <a:ea typeface="+mn-ea"/>
                          <a:cs typeface=""/>
                        </a:rPr>
                        <a:t>　</a:t>
                      </a:r>
                      <a:r>
                        <a:rPr kumimoji="1" lang="ja-JP" altLang="en-US" sz="800" b="0" i="0" u="none" strike="noStrike" cap="none" normalizeH="0" baseline="0" dirty="0">
                          <a:ln>
                            <a:noFill/>
                          </a:ln>
                          <a:solidFill>
                            <a:schemeClr val="tx1"/>
                          </a:solidFill>
                          <a:effectLst/>
                          <a:latin typeface="+mn-ea"/>
                          <a:ea typeface="+mn-ea"/>
                        </a:rPr>
                        <a:t>・人工呼吸器使用　・ドレーン法　・胸腹腔洗浄</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800" b="0" i="0" u="none" strike="noStrike" cap="none" normalizeH="0" baseline="0" dirty="0">
                          <a:ln>
                            <a:noFill/>
                          </a:ln>
                          <a:solidFill>
                            <a:schemeClr val="tx1"/>
                          </a:solidFill>
                          <a:effectLst/>
                          <a:latin typeface="+mn-ea"/>
                          <a:ea typeface="+mn-ea"/>
                        </a:rPr>
                        <a:t>　・発熱を伴う場合の気管切開、気管内挿管　　・感染隔離室における管理</a:t>
                      </a:r>
                      <a:endParaRPr kumimoji="1" lang="en-US" altLang="ja-JP" sz="800" b="0" i="0" u="none" strike="noStrike" cap="none" normalizeH="0" baseline="0" dirty="0">
                        <a:ln>
                          <a:noFill/>
                        </a:ln>
                        <a:solidFill>
                          <a:schemeClr val="tx1"/>
                        </a:solidFill>
                        <a:effectLst/>
                        <a:latin typeface="+mn-ea"/>
                        <a:ea typeface="+mn-ea"/>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cap="none" normalizeH="0" baseline="0" dirty="0">
                          <a:ln>
                            <a:noFill/>
                          </a:ln>
                          <a:solidFill>
                            <a:schemeClr val="tx1"/>
                          </a:solidFill>
                          <a:effectLst/>
                          <a:latin typeface="+mn-ea"/>
                          <a:ea typeface="+mn-ea"/>
                        </a:rPr>
                        <a:t>　・酸素療法（</a:t>
                      </a:r>
                      <a:r>
                        <a:rPr kumimoji="1" lang="ja-JP" altLang="en-US" sz="800" b="0" u="none" kern="1200" dirty="0">
                          <a:solidFill>
                            <a:schemeClr val="tx1"/>
                          </a:solidFill>
                          <a:latin typeface="+mn-ea"/>
                          <a:ea typeface="+mn-ea"/>
                          <a:cs typeface=""/>
                        </a:rPr>
                        <a:t>常時流量３</a:t>
                      </a:r>
                      <a:r>
                        <a:rPr kumimoji="1" lang="en-US" altLang="ja-JP" sz="800" b="0" u="none" kern="1200" dirty="0">
                          <a:solidFill>
                            <a:schemeClr val="tx1"/>
                          </a:solidFill>
                          <a:latin typeface="+mn-ea"/>
                          <a:ea typeface="+mn-ea"/>
                          <a:cs typeface=""/>
                        </a:rPr>
                        <a:t>L/</a:t>
                      </a:r>
                      <a:r>
                        <a:rPr kumimoji="1" lang="ja-JP" altLang="en-US" sz="800" b="0" u="none" kern="1200" dirty="0">
                          <a:solidFill>
                            <a:schemeClr val="tx1"/>
                          </a:solidFill>
                          <a:latin typeface="+mn-ea"/>
                          <a:ea typeface="+mn-ea"/>
                          <a:cs typeface=""/>
                        </a:rPr>
                        <a:t>分以上を必要とする状態等</a:t>
                      </a:r>
                      <a:r>
                        <a:rPr kumimoji="1" lang="ja-JP" altLang="en-US" sz="800" b="0" i="0" u="none" strike="noStrike" cap="none" normalizeH="0" baseline="0" dirty="0">
                          <a:ln>
                            <a:noFill/>
                          </a:ln>
                          <a:solidFill>
                            <a:schemeClr val="tx1"/>
                          </a:solidFill>
                          <a:effectLst/>
                          <a:latin typeface="+mn-ea"/>
                          <a:ea typeface="+mn-ea"/>
                        </a:rPr>
                        <a:t>）　</a:t>
                      </a:r>
                    </a:p>
                  </a:txBody>
                  <a:tcPr marL="99060" marR="99060" horzOverflow="overflow">
                    <a:lnL w="12700" cap="flat" cmpd="sng" algn="ctr">
                      <a:solidFill>
                        <a:sysClr val="windowText" lastClr="000000"/>
                      </a:solidFill>
                      <a:prstDash val="solid"/>
                      <a:round/>
                      <a:headEnd type="none" w="med" len="med"/>
                      <a:tailEnd type="none" w="med" len="med"/>
                    </a:lnL>
                    <a:lnR w="9525" cap="flat" cmpd="sng" algn="ctr">
                      <a:solidFill>
                        <a:sysClr val="windowText" lastClr="000000"/>
                      </a:solidFill>
                      <a:prstDash val="solid"/>
                      <a:round/>
                      <a:headEnd type="none" w="med" len="med"/>
                      <a:tailEnd type="none" w="med" len="med"/>
                    </a:lnR>
                    <a:lnT w="9525"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extLst>
                  <a:ext uri="{0D108BD9-81ED-4DB2-BD59-A6C34878D82A}">
                    <a16:rowId xmlns:a16="http://schemas.microsoft.com/office/drawing/2014/main" val="10000"/>
                  </a:ext>
                </a:extLst>
              </a:tr>
              <a:tr h="2088000">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1" i="0" u="none" strike="noStrike" cap="none" normalizeH="0" baseline="0" dirty="0">
                          <a:ln>
                            <a:noFill/>
                          </a:ln>
                          <a:solidFill>
                            <a:schemeClr val="tx1"/>
                          </a:solidFill>
                          <a:effectLst/>
                          <a:latin typeface="+mn-ea"/>
                          <a:ea typeface="+mn-ea"/>
                        </a:rPr>
                        <a:t>医</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1" i="0" u="none" strike="noStrike" cap="none" normalizeH="0" baseline="0" dirty="0">
                          <a:ln>
                            <a:noFill/>
                          </a:ln>
                          <a:solidFill>
                            <a:schemeClr val="tx1"/>
                          </a:solidFill>
                          <a:effectLst/>
                          <a:latin typeface="+mn-ea"/>
                          <a:ea typeface="+mn-ea"/>
                        </a:rPr>
                        <a:t>療</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1" i="0" u="none" strike="noStrike" cap="none" normalizeH="0" baseline="0" dirty="0">
                          <a:ln>
                            <a:noFill/>
                          </a:ln>
                          <a:solidFill>
                            <a:schemeClr val="tx1"/>
                          </a:solidFill>
                          <a:effectLst/>
                          <a:latin typeface="+mn-ea"/>
                          <a:ea typeface="+mn-ea"/>
                        </a:rPr>
                        <a:t>区</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1" i="0" u="none" strike="noStrike" cap="none" normalizeH="0" baseline="0" dirty="0">
                          <a:ln>
                            <a:noFill/>
                          </a:ln>
                          <a:solidFill>
                            <a:schemeClr val="tx1"/>
                          </a:solidFill>
                          <a:effectLst/>
                          <a:latin typeface="+mn-ea"/>
                          <a:ea typeface="+mn-ea"/>
                        </a:rPr>
                        <a:t>分</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1" i="0" u="none" strike="noStrike" cap="none" normalizeH="0" baseline="0" dirty="0">
                          <a:ln>
                            <a:noFill/>
                          </a:ln>
                          <a:solidFill>
                            <a:schemeClr val="tx1"/>
                          </a:solidFill>
                          <a:effectLst/>
                          <a:latin typeface="+mn-ea"/>
                          <a:ea typeface="+mn-ea"/>
                        </a:rPr>
                        <a:t>２</a:t>
                      </a:r>
                    </a:p>
                  </a:txBody>
                  <a:tcPr marL="99060" marR="99060" anchor="ctr" horzOverflow="overflow">
                    <a:lnL w="9525"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chemeClr val="accent4">
                        <a:lumMod val="20000"/>
                        <a:lumOff val="80000"/>
                      </a:schemeClr>
                    </a:solidFill>
                  </a:tcPr>
                </a:tc>
                <a:tc gridSpan="2">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800" b="0" i="0" u="none" strike="noStrike" cap="none" normalizeH="0" baseline="0" dirty="0">
                          <a:ln>
                            <a:noFill/>
                          </a:ln>
                          <a:solidFill>
                            <a:schemeClr val="tx1"/>
                          </a:solidFill>
                          <a:effectLst/>
                          <a:latin typeface="+mn-ea"/>
                          <a:ea typeface="+mn-ea"/>
                        </a:rPr>
                        <a:t>【</a:t>
                      </a:r>
                      <a:r>
                        <a:rPr kumimoji="1" lang="ja-JP" altLang="en-US" sz="800" b="0" i="0" u="none" strike="noStrike" cap="none" normalizeH="0" baseline="0" dirty="0">
                          <a:ln>
                            <a:noFill/>
                          </a:ln>
                          <a:solidFill>
                            <a:schemeClr val="tx1"/>
                          </a:solidFill>
                          <a:effectLst/>
                          <a:latin typeface="+mn-ea"/>
                          <a:ea typeface="+mn-ea"/>
                        </a:rPr>
                        <a:t>疾患・状態</a:t>
                      </a:r>
                      <a:r>
                        <a:rPr kumimoji="1" lang="en-US" altLang="ja-JP" sz="800" b="0" i="0" u="none" strike="noStrike" cap="none" normalizeH="0" baseline="0" dirty="0">
                          <a:ln>
                            <a:noFill/>
                          </a:ln>
                          <a:solidFill>
                            <a:schemeClr val="tx1"/>
                          </a:solidFill>
                          <a:effectLst/>
                          <a:latin typeface="+mn-ea"/>
                          <a:ea typeface="+mn-ea"/>
                        </a:rPr>
                        <a:t>】</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800" b="0" i="0" u="none" strike="noStrike" cap="none" normalizeH="0" baseline="0" dirty="0">
                          <a:ln>
                            <a:noFill/>
                          </a:ln>
                          <a:solidFill>
                            <a:schemeClr val="tx1"/>
                          </a:solidFill>
                          <a:effectLst/>
                          <a:latin typeface="+mn-ea"/>
                          <a:ea typeface="+mn-ea"/>
                        </a:rPr>
                        <a:t>　・筋ジストロフィー　・多発性硬化症　・筋萎縮性側索硬化症　・パーキンソン病関連疾患</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800" b="0" i="0" u="none" strike="noStrike" cap="none" normalizeH="0" baseline="0" dirty="0">
                          <a:ln>
                            <a:noFill/>
                          </a:ln>
                          <a:solidFill>
                            <a:schemeClr val="tx1"/>
                          </a:solidFill>
                          <a:effectLst/>
                          <a:latin typeface="+mn-ea"/>
                          <a:ea typeface="+mn-ea"/>
                        </a:rPr>
                        <a:t>　・その他の難病（スモンを除く）</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800" b="0" i="0" u="none" strike="noStrike" cap="none" normalizeH="0" baseline="0" dirty="0">
                          <a:ln>
                            <a:noFill/>
                          </a:ln>
                          <a:solidFill>
                            <a:schemeClr val="tx1"/>
                          </a:solidFill>
                          <a:effectLst/>
                          <a:latin typeface="+mn-ea"/>
                          <a:ea typeface="+mn-ea"/>
                        </a:rPr>
                        <a:t>　・脊髄損傷（頸髄損傷）　・慢性閉塞性肺疾患（</a:t>
                      </a:r>
                      <a:r>
                        <a:rPr kumimoji="1" lang="en-US" altLang="ja-JP" sz="800" b="0" i="0" u="none" strike="noStrike" cap="none" normalizeH="0" baseline="0" dirty="0">
                          <a:ln>
                            <a:noFill/>
                          </a:ln>
                          <a:solidFill>
                            <a:schemeClr val="tx1"/>
                          </a:solidFill>
                          <a:effectLst/>
                          <a:latin typeface="+mn-ea"/>
                          <a:ea typeface="+mn-ea"/>
                        </a:rPr>
                        <a:t>COPD</a:t>
                      </a:r>
                      <a:r>
                        <a:rPr kumimoji="1" lang="ja-JP" altLang="en-US" sz="800" b="0" i="0" u="none" strike="noStrike" cap="none" normalizeH="0" baseline="0" dirty="0">
                          <a:ln>
                            <a:noFill/>
                          </a:ln>
                          <a:solidFill>
                            <a:schemeClr val="tx1"/>
                          </a:solidFill>
                          <a:effectLst/>
                          <a:latin typeface="+mn-ea"/>
                          <a:ea typeface="+mn-ea"/>
                        </a:rPr>
                        <a:t>）</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800" b="0" i="0" u="none" strike="noStrike" cap="none" normalizeH="0" baseline="0" dirty="0">
                          <a:ln>
                            <a:noFill/>
                          </a:ln>
                          <a:solidFill>
                            <a:schemeClr val="tx1"/>
                          </a:solidFill>
                          <a:effectLst/>
                          <a:latin typeface="+mn-ea"/>
                          <a:ea typeface="+mn-ea"/>
                        </a:rPr>
                        <a:t>　・疼痛コントロールが必要な悪性腫瘍　・肺炎　・尿路感染症</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800" b="0" i="0" u="none" strike="noStrike" cap="none" normalizeH="0" baseline="0" dirty="0">
                          <a:ln>
                            <a:noFill/>
                          </a:ln>
                          <a:solidFill>
                            <a:schemeClr val="tx1"/>
                          </a:solidFill>
                          <a:effectLst/>
                          <a:latin typeface="+mn-ea"/>
                          <a:ea typeface="+mn-ea"/>
                        </a:rPr>
                        <a:t>　・リハビリテーションが必要な疾患が発症してから</a:t>
                      </a:r>
                      <a:r>
                        <a:rPr kumimoji="1" lang="en-US" altLang="ja-JP" sz="800" b="0" i="0" u="none" strike="noStrike" cap="none" normalizeH="0" baseline="0" dirty="0">
                          <a:ln>
                            <a:noFill/>
                          </a:ln>
                          <a:solidFill>
                            <a:schemeClr val="tx1"/>
                          </a:solidFill>
                          <a:effectLst/>
                          <a:latin typeface="+mn-ea"/>
                          <a:ea typeface="+mn-ea"/>
                        </a:rPr>
                        <a:t>30</a:t>
                      </a:r>
                      <a:r>
                        <a:rPr kumimoji="1" lang="ja-JP" altLang="en-US" sz="800" b="0" i="0" u="none" strike="noStrike" cap="none" normalizeH="0" baseline="0" dirty="0">
                          <a:ln>
                            <a:noFill/>
                          </a:ln>
                          <a:solidFill>
                            <a:schemeClr val="tx1"/>
                          </a:solidFill>
                          <a:effectLst/>
                          <a:latin typeface="+mn-ea"/>
                          <a:ea typeface="+mn-ea"/>
                        </a:rPr>
                        <a:t>日以内（</a:t>
                      </a:r>
                      <a:r>
                        <a:rPr kumimoji="1" lang="ja-JP" altLang="en-US" sz="800" b="1" i="0" u="sng" strike="noStrike" cap="none" normalizeH="0" baseline="0" dirty="0">
                          <a:ln>
                            <a:noFill/>
                          </a:ln>
                          <a:solidFill>
                            <a:srgbClr val="0070C0"/>
                          </a:solidFill>
                          <a:effectLst/>
                          <a:latin typeface="+mn-ea"/>
                          <a:ea typeface="+mn-ea"/>
                        </a:rPr>
                        <a:t>経過措置注</a:t>
                      </a:r>
                      <a:r>
                        <a:rPr kumimoji="1" lang="en-US" altLang="ja-JP" sz="800" b="1" i="0" u="sng" strike="noStrike" cap="none" normalizeH="0" baseline="0" dirty="0">
                          <a:ln>
                            <a:noFill/>
                          </a:ln>
                          <a:solidFill>
                            <a:srgbClr val="0070C0"/>
                          </a:solidFill>
                          <a:effectLst/>
                          <a:latin typeface="+mn-ea"/>
                          <a:ea typeface="+mn-ea"/>
                        </a:rPr>
                        <a:t>11</a:t>
                      </a:r>
                      <a:r>
                        <a:rPr kumimoji="1" lang="ja-JP" altLang="en-US" sz="800" b="1" i="0" u="sng" strike="noStrike" cap="none" normalizeH="0" baseline="0" dirty="0">
                          <a:ln>
                            <a:noFill/>
                          </a:ln>
                          <a:solidFill>
                            <a:srgbClr val="0070C0"/>
                          </a:solidFill>
                          <a:effectLst/>
                          <a:latin typeface="+mn-ea"/>
                          <a:ea typeface="+mn-ea"/>
                        </a:rPr>
                        <a:t>の病棟に入院する患者については、</a:t>
                      </a:r>
                      <a:endParaRPr kumimoji="1" lang="en-US" altLang="ja-JP" sz="800" b="1" i="0" u="sng" strike="noStrike" cap="none" normalizeH="0" baseline="0" dirty="0">
                        <a:ln>
                          <a:noFill/>
                        </a:ln>
                        <a:solidFill>
                          <a:srgbClr val="0070C0"/>
                        </a:solidFill>
                        <a:effectLst/>
                        <a:latin typeface="+mn-ea"/>
                        <a:ea typeface="+mn-ea"/>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800" b="1" i="0" u="none" strike="noStrike" cap="none" normalizeH="0" baseline="0" dirty="0">
                          <a:ln>
                            <a:noFill/>
                          </a:ln>
                          <a:solidFill>
                            <a:srgbClr val="0070C0"/>
                          </a:solidFill>
                          <a:effectLst/>
                          <a:latin typeface="+mn-ea"/>
                          <a:ea typeface="+mn-ea"/>
                        </a:rPr>
                        <a:t>　　</a:t>
                      </a:r>
                      <a:r>
                        <a:rPr kumimoji="1" lang="en-US" altLang="ja-JP" sz="800" b="1" i="0" u="sng" strike="noStrike" cap="none" normalizeH="0" baseline="0" dirty="0">
                          <a:ln>
                            <a:noFill/>
                          </a:ln>
                          <a:solidFill>
                            <a:srgbClr val="0070C0"/>
                          </a:solidFill>
                          <a:effectLst/>
                          <a:latin typeface="+mn-ea"/>
                          <a:ea typeface="+mn-ea"/>
                        </a:rPr>
                        <a:t>FIM</a:t>
                      </a:r>
                      <a:r>
                        <a:rPr kumimoji="1" lang="ja-JP" altLang="en-US" sz="800" b="1" i="0" u="sng" strike="noStrike" cap="none" normalizeH="0" baseline="0" dirty="0">
                          <a:ln>
                            <a:noFill/>
                          </a:ln>
                          <a:solidFill>
                            <a:srgbClr val="0070C0"/>
                          </a:solidFill>
                          <a:effectLst/>
                          <a:latin typeface="+mn-ea"/>
                          <a:ea typeface="+mn-ea"/>
                        </a:rPr>
                        <a:t>の測定を行っていない場合は、医療区分１の場合に相当する点数を算定</a:t>
                      </a:r>
                      <a:r>
                        <a:rPr kumimoji="1" lang="ja-JP" altLang="en-US" sz="800" b="0" i="0" u="none" strike="noStrike" cap="none" normalizeH="0" baseline="0" dirty="0">
                          <a:ln>
                            <a:noFill/>
                          </a:ln>
                          <a:solidFill>
                            <a:schemeClr val="tx1"/>
                          </a:solidFill>
                          <a:effectLst/>
                          <a:latin typeface="+mn-ea"/>
                          <a:ea typeface="+mn-ea"/>
                        </a:rPr>
                        <a:t>）</a:t>
                      </a:r>
                      <a:endParaRPr kumimoji="1" lang="en-US" altLang="ja-JP" sz="800" b="0" i="0" u="none" strike="noStrike" cap="none" normalizeH="0" baseline="0" dirty="0">
                        <a:ln>
                          <a:noFill/>
                        </a:ln>
                        <a:solidFill>
                          <a:schemeClr val="tx1"/>
                        </a:solidFill>
                        <a:effectLst/>
                        <a:latin typeface="+mn-ea"/>
                        <a:ea typeface="+mn-ea"/>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800" b="0" i="0" u="none" strike="noStrike" cap="none" normalizeH="0" baseline="0" dirty="0">
                          <a:ln>
                            <a:noFill/>
                          </a:ln>
                          <a:solidFill>
                            <a:schemeClr val="tx1"/>
                          </a:solidFill>
                          <a:effectLst/>
                          <a:latin typeface="+mn-ea"/>
                          <a:ea typeface="+mn-ea"/>
                        </a:rPr>
                        <a:t>　・脱水かつ発熱を伴う状態　</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800" b="0" i="0" u="none" strike="noStrike" cap="none" normalizeH="0" baseline="0" dirty="0">
                          <a:ln>
                            <a:noFill/>
                          </a:ln>
                          <a:solidFill>
                            <a:schemeClr val="tx1"/>
                          </a:solidFill>
                          <a:effectLst/>
                          <a:latin typeface="+mn-ea"/>
                          <a:ea typeface="+mn-ea"/>
                        </a:rPr>
                        <a:t>　・体内出血　・頻回の嘔吐かつ発熱を伴う状態　・褥瘡　・末梢循環障害による下肢末端開放創</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800" b="0" i="0" u="none" strike="noStrike" cap="none" normalizeH="0" baseline="0" dirty="0">
                          <a:ln>
                            <a:noFill/>
                          </a:ln>
                          <a:solidFill>
                            <a:schemeClr val="tx1"/>
                          </a:solidFill>
                          <a:effectLst/>
                          <a:latin typeface="+mn-ea"/>
                          <a:ea typeface="+mn-ea"/>
                        </a:rPr>
                        <a:t>　・せん妄　・うつ状態　・暴行が毎日みられる状態（原因・治療方針を医師を含め検討）</a:t>
                      </a:r>
                      <a:endParaRPr kumimoji="1" lang="en-US" altLang="ja-JP" sz="800" b="0" i="0" u="none" strike="noStrike" cap="none" normalizeH="0" baseline="0" dirty="0">
                        <a:ln>
                          <a:noFill/>
                        </a:ln>
                        <a:solidFill>
                          <a:schemeClr val="tx1"/>
                        </a:solidFill>
                        <a:effectLst/>
                        <a:latin typeface="+mn-ea"/>
                        <a:ea typeface="+mn-ea"/>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800" b="0" i="0" u="none" strike="noStrike" cap="none" normalizeH="0" baseline="0" dirty="0">
                          <a:ln>
                            <a:noFill/>
                          </a:ln>
                          <a:solidFill>
                            <a:schemeClr val="tx1"/>
                          </a:solidFill>
                          <a:effectLst/>
                          <a:latin typeface="+mn-ea"/>
                          <a:ea typeface="+mn-ea"/>
                        </a:rPr>
                        <a:t>　・医師及び看護師により、常時監視・管理を実施している状態（他に医療区分２又は３に該当する項目　</a:t>
                      </a:r>
                      <a:endParaRPr kumimoji="1" lang="en-US" altLang="ja-JP" sz="800" b="0" i="0" u="none" strike="noStrike" cap="none" normalizeH="0" baseline="0" dirty="0">
                        <a:ln>
                          <a:noFill/>
                        </a:ln>
                        <a:solidFill>
                          <a:schemeClr val="tx1"/>
                        </a:solidFill>
                        <a:effectLst/>
                        <a:latin typeface="+mn-ea"/>
                        <a:ea typeface="+mn-ea"/>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800" b="0" i="0" u="none" strike="noStrike" cap="none" normalizeH="0" baseline="0" dirty="0">
                          <a:ln>
                            <a:noFill/>
                          </a:ln>
                          <a:solidFill>
                            <a:schemeClr val="tx1"/>
                          </a:solidFill>
                          <a:effectLst/>
                          <a:latin typeface="+mn-ea"/>
                          <a:ea typeface="+mn-ea"/>
                        </a:rPr>
                        <a:t>　がない場合）</a:t>
                      </a: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800" b="0" i="0" u="none" strike="noStrike" cap="none" normalizeH="0" baseline="0" dirty="0">
                          <a:ln>
                            <a:noFill/>
                          </a:ln>
                          <a:solidFill>
                            <a:schemeClr val="tx1"/>
                          </a:solidFill>
                          <a:effectLst/>
                          <a:latin typeface="+mn-ea"/>
                          <a:ea typeface="+mn-ea"/>
                        </a:rPr>
                        <a:t>【</a:t>
                      </a:r>
                      <a:r>
                        <a:rPr kumimoji="1" lang="ja-JP" altLang="en-US" sz="800" b="0" i="0" u="none" strike="noStrike" cap="none" normalizeH="0" baseline="0" dirty="0">
                          <a:ln>
                            <a:noFill/>
                          </a:ln>
                          <a:solidFill>
                            <a:schemeClr val="tx1"/>
                          </a:solidFill>
                          <a:effectLst/>
                          <a:latin typeface="+mn-ea"/>
                          <a:ea typeface="+mn-ea"/>
                        </a:rPr>
                        <a:t>医療処置</a:t>
                      </a:r>
                      <a:r>
                        <a:rPr kumimoji="1" lang="en-US" altLang="ja-JP" sz="800" b="0" i="0" u="none" strike="noStrike" cap="none" normalizeH="0" baseline="0" dirty="0">
                          <a:ln>
                            <a:noFill/>
                          </a:ln>
                          <a:solidFill>
                            <a:schemeClr val="tx1"/>
                          </a:solidFill>
                          <a:effectLst/>
                          <a:latin typeface="+mn-ea"/>
                          <a:ea typeface="+mn-ea"/>
                        </a:rPr>
                        <a:t>】</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800" b="0" i="0" u="none" strike="noStrike" cap="none" normalizeH="0" baseline="0" dirty="0">
                          <a:ln>
                            <a:noFill/>
                          </a:ln>
                          <a:solidFill>
                            <a:schemeClr val="tx1"/>
                          </a:solidFill>
                          <a:effectLst/>
                          <a:latin typeface="+mn-ea"/>
                          <a:ea typeface="+mn-ea"/>
                        </a:rPr>
                        <a:t>　・透析　・発熱又は嘔吐を伴う場合の経腸栄養　・喀痰吸引（１日８回以上）　</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800" b="0" i="0" u="none" strike="noStrike" cap="none" normalizeH="0" baseline="0" dirty="0">
                          <a:ln>
                            <a:noFill/>
                          </a:ln>
                          <a:solidFill>
                            <a:schemeClr val="tx1"/>
                          </a:solidFill>
                          <a:effectLst/>
                          <a:latin typeface="+mn-ea"/>
                          <a:ea typeface="+mn-ea"/>
                        </a:rPr>
                        <a:t>　・気管切開・気管内挿管のケア　・頻回の血糖検査</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800" b="0" i="0" u="none" strike="noStrike" cap="none" normalizeH="0" baseline="0" dirty="0">
                          <a:ln>
                            <a:noFill/>
                          </a:ln>
                          <a:solidFill>
                            <a:schemeClr val="tx1"/>
                          </a:solidFill>
                          <a:effectLst/>
                          <a:latin typeface="+mn-ea"/>
                          <a:ea typeface="+mn-ea"/>
                        </a:rPr>
                        <a:t>　・創傷（皮膚潰瘍　・手術創　・創傷処置）</a:t>
                      </a:r>
                      <a:endParaRPr kumimoji="1" lang="en-US" altLang="ja-JP" sz="800" b="0" i="0" u="none" strike="noStrike" cap="none" normalizeH="0" baseline="0" dirty="0">
                        <a:ln>
                          <a:noFill/>
                        </a:ln>
                        <a:solidFill>
                          <a:schemeClr val="tx1"/>
                        </a:solidFill>
                        <a:effectLst/>
                        <a:latin typeface="+mn-ea"/>
                        <a:ea typeface="+mn-ea"/>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cap="none" normalizeH="0" baseline="0" dirty="0">
                          <a:ln>
                            <a:noFill/>
                          </a:ln>
                          <a:solidFill>
                            <a:schemeClr val="tx1"/>
                          </a:solidFill>
                          <a:effectLst/>
                          <a:latin typeface="+mn-ea"/>
                          <a:ea typeface="+mn-ea"/>
                        </a:rPr>
                        <a:t>　・酸素療法（</a:t>
                      </a:r>
                      <a:r>
                        <a:rPr kumimoji="1" lang="ja-JP" altLang="en-US" sz="800" b="0" i="0" u="none" strike="noStrike" kern="1200" cap="none" normalizeH="0" baseline="0" dirty="0">
                          <a:ln>
                            <a:noFill/>
                          </a:ln>
                          <a:solidFill>
                            <a:schemeClr val="tx1"/>
                          </a:solidFill>
                          <a:effectLst/>
                          <a:latin typeface="+mn-ea"/>
                          <a:ea typeface="+mn-ea"/>
                        </a:rPr>
                        <a:t>医療区分３に該当するもの以外のもの</a:t>
                      </a:r>
                      <a:r>
                        <a:rPr kumimoji="1" lang="ja-JP" altLang="en-US" sz="800" b="0" i="0" u="none" strike="noStrike" cap="none" normalizeH="0" baseline="0" dirty="0">
                          <a:ln>
                            <a:noFill/>
                          </a:ln>
                          <a:solidFill>
                            <a:schemeClr val="tx1"/>
                          </a:solidFill>
                          <a:effectLst/>
                          <a:latin typeface="+mn-ea"/>
                          <a:ea typeface="+mn-ea"/>
                        </a:rPr>
                        <a:t>）　</a:t>
                      </a:r>
                    </a:p>
                  </a:txBody>
                  <a:tcPr marL="99060" marR="99060" horzOverflow="overflow">
                    <a:lnL w="12700" cap="flat" cmpd="sng" algn="ctr">
                      <a:solidFill>
                        <a:sysClr val="windowText" lastClr="000000"/>
                      </a:solidFill>
                      <a:prstDash val="solid"/>
                      <a:round/>
                      <a:headEnd type="none" w="med" len="med"/>
                      <a:tailEnd type="none" w="med" len="med"/>
                    </a:lnL>
                    <a:lnR w="9525"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extLst>
                  <a:ext uri="{0D108BD9-81ED-4DB2-BD59-A6C34878D82A}">
                    <a16:rowId xmlns:a16="http://schemas.microsoft.com/office/drawing/2014/main" val="10001"/>
                  </a:ext>
                </a:extLst>
              </a:tr>
              <a:tr h="252000">
                <a:tc gridSpan="2">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1" i="0" u="none" strike="noStrike" cap="none" normalizeH="0" baseline="0" dirty="0">
                          <a:ln>
                            <a:noFill/>
                          </a:ln>
                          <a:solidFill>
                            <a:schemeClr val="tx1"/>
                          </a:solidFill>
                          <a:effectLst/>
                          <a:latin typeface="+mn-ea"/>
                          <a:ea typeface="+mn-ea"/>
                        </a:rPr>
                        <a:t>医療区分１</a:t>
                      </a:r>
                    </a:p>
                  </a:txBody>
                  <a:tcPr marL="99060" marR="99060" anchor="ctr" horzOverflow="overflow">
                    <a:lnL w="9525"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9525" cap="flat" cmpd="sng" algn="ctr">
                      <a:solidFill>
                        <a:sysClr val="windowText" lastClr="000000"/>
                      </a:solidFill>
                      <a:prstDash val="solid"/>
                      <a:round/>
                      <a:headEnd type="none" w="med" len="med"/>
                      <a:tailEnd type="none" w="med" len="med"/>
                    </a:lnB>
                    <a:lnTlToBr>
                      <a:noFill/>
                    </a:lnTlToBr>
                    <a:lnBlToTr>
                      <a:noFill/>
                    </a:lnBlToTr>
                    <a:solidFill>
                      <a:schemeClr val="accent4">
                        <a:lumMod val="20000"/>
                        <a:lumOff val="80000"/>
                      </a:schemeClr>
                    </a:solidFill>
                  </a:tcPr>
                </a:tc>
                <a:tc hMerge="1">
                  <a:txBody>
                    <a:bodyPr/>
                    <a:lstStyle/>
                    <a:p>
                      <a:endParaRPr kumimoji="1" lang="ja-JP" altLang="en-US"/>
                    </a:p>
                  </a:txBody>
                  <a:tcPr/>
                </a:tc>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a:ln>
                            <a:noFill/>
                          </a:ln>
                          <a:solidFill>
                            <a:schemeClr val="tx1"/>
                          </a:solidFill>
                          <a:effectLst/>
                          <a:latin typeface="+mn-ea"/>
                          <a:ea typeface="+mn-ea"/>
                        </a:rPr>
                        <a:t>医療区分２・３に該当しない者</a:t>
                      </a:r>
                    </a:p>
                  </a:txBody>
                  <a:tcPr marL="99060" marR="99060" anchor="ctr" horzOverflow="overflow">
                    <a:lnL w="12700" cap="flat" cmpd="sng" algn="ctr">
                      <a:solidFill>
                        <a:sysClr val="windowText" lastClr="000000"/>
                      </a:solidFill>
                      <a:prstDash val="solid"/>
                      <a:round/>
                      <a:headEnd type="none" w="med" len="med"/>
                      <a:tailEnd type="none" w="med" len="med"/>
                    </a:lnL>
                    <a:lnR w="9525"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9525" cap="flat" cmpd="sng" algn="ctr">
                      <a:solidFill>
                        <a:sysClr val="windowText" lastClr="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7" name="スライド番号プレースホルダー 2">
            <a:extLst>
              <a:ext uri="{FF2B5EF4-FFF2-40B4-BE49-F238E27FC236}">
                <a16:creationId xmlns:a16="http://schemas.microsoft.com/office/drawing/2014/main" id="{38AADCA0-B525-4BE0-9874-4F85520509D5}"/>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42752322"/>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mn-ea"/>
                <a:ea typeface="+mn-ea"/>
              </a:rPr>
              <a:t>療養病棟入院基本料の見直し①</a:t>
            </a:r>
            <a:endParaRPr kumimoji="1" lang="ja-JP" altLang="en-US" dirty="0">
              <a:latin typeface="+mn-ea"/>
              <a:ea typeface="+mn-ea"/>
            </a:endParaRPr>
          </a:p>
        </p:txBody>
      </p:sp>
      <p:sp>
        <p:nvSpPr>
          <p:cNvPr id="8" name="正方形/長方形 7"/>
          <p:cNvSpPr/>
          <p:nvPr/>
        </p:nvSpPr>
        <p:spPr>
          <a:xfrm>
            <a:off x="187200" y="1018800"/>
            <a:ext cx="9529762" cy="379891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療養病棟における中心静脈栄養を実施している状態にある患者について、患者の摂食機能又は嚥下機能の回復に必要な体制を有していない場合においては、療養病棟入院基本料の医療区分３の場合の点数に代えて、医療区分２の場合に相当する点数を算定することとする。</a:t>
            </a:r>
          </a:p>
        </p:txBody>
      </p:sp>
      <p:sp>
        <p:nvSpPr>
          <p:cNvPr id="15" name="正方形/長方形 14"/>
          <p:cNvSpPr/>
          <p:nvPr/>
        </p:nvSpPr>
        <p:spPr>
          <a:xfrm>
            <a:off x="298801" y="828000"/>
            <a:ext cx="2256830"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a:ea typeface="メイリオ"/>
                <a:cs typeface="+mn-cs"/>
              </a:rPr>
              <a:t>医療区分の見直し</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５．入院医療　（３）慢性期入院医療</a:t>
            </a: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88" name="正方形/長方形 87"/>
          <p:cNvSpPr/>
          <p:nvPr/>
        </p:nvSpPr>
        <p:spPr>
          <a:xfrm>
            <a:off x="440575" y="2125192"/>
            <a:ext cx="9128864"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改定後</a:t>
            </a:r>
          </a:p>
        </p:txBody>
      </p:sp>
      <p:sp>
        <p:nvSpPr>
          <p:cNvPr id="89" name="正方形/長方形 88"/>
          <p:cNvSpPr/>
          <p:nvPr/>
        </p:nvSpPr>
        <p:spPr>
          <a:xfrm>
            <a:off x="440575" y="2474712"/>
            <a:ext cx="9124882" cy="978308"/>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療養病棟入院基本料</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［算定要件］（概要・抜粋）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注１　１又は２の入院料Ａ、Ｂ又はＣを算定する場合であって、</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当該病棟において中心静脈栄養を実施している状態にある者の摂食機能又は嚥下機能の回復に必要な体制が確保されていると認められない場合には、それぞれ１又は２の入院料Ｄ、Ｅ又はＦを算定</a:t>
            </a:r>
          </a:p>
        </p:txBody>
      </p:sp>
      <p:sp>
        <p:nvSpPr>
          <p:cNvPr id="28" name="テキスト ボックス 27"/>
          <p:cNvSpPr txBox="1"/>
          <p:nvPr/>
        </p:nvSpPr>
        <p:spPr>
          <a:xfrm>
            <a:off x="320843" y="3544044"/>
            <a:ext cx="9297566" cy="1169551"/>
          </a:xfrm>
          <a:prstGeom prst="rect">
            <a:avLst/>
          </a:prstGeom>
          <a:noFill/>
          <a:ln w="12700">
            <a:solidFill>
              <a:schemeClr val="accent3"/>
            </a:solidFill>
            <a:prstDash val="lgDash"/>
          </a:ln>
        </p:spPr>
        <p:txBody>
          <a:bodyPr wrap="squar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経過措置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p>
          <a:p>
            <a:pPr marL="171450" marR="0" lvl="0" indent="-171450" algn="l" defTabSz="914400" rtl="0" eaLnBrk="1" fontAlgn="auto" latinLnBrk="0" hangingPunct="1">
              <a:lnSpc>
                <a:spcPts val="14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令和４年３月</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31</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日において現に療養病棟入院料１又は２に係る届出を行っている保険医療機関については、同年９月</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30</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日までの間に限り、摂食機能又は嚥下機能の回復に必要な体制が確保されているものとみなす。</a:t>
            </a:r>
          </a:p>
          <a:p>
            <a:pPr marL="171450" marR="0" lvl="0" indent="-171450" algn="l" defTabSz="914400" rtl="0" eaLnBrk="1" fontAlgn="auto" latinLnBrk="0" hangingPunct="1">
              <a:lnSpc>
                <a:spcPts val="14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令和４年３月</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31</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日において現に療養病棟入院料１又は２を算定している患者であって、医療区分３のうち「中心静脈注射を実施している状態」に該当しているものについては、当該患者が入院している病棟における摂食機能又は嚥下機能の回復に必要な体制の確保の状況にかかわらず、当該状態が継続している間に限り、医療区分３に該当する場合の点数を算定できる。</a:t>
            </a:r>
          </a:p>
        </p:txBody>
      </p:sp>
      <p:sp>
        <p:nvSpPr>
          <p:cNvPr id="9" name="スライド番号プレースホルダー 2">
            <a:extLst>
              <a:ext uri="{FF2B5EF4-FFF2-40B4-BE49-F238E27FC236}">
                <a16:creationId xmlns:a16="http://schemas.microsoft.com/office/drawing/2014/main" id="{CFFEB613-1910-4F84-A081-5D9946D77250}"/>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368559584"/>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mn-ea"/>
                <a:ea typeface="+mn-ea"/>
              </a:rPr>
              <a:t>療養病棟入院基本料の見直し②</a:t>
            </a:r>
            <a:endParaRPr kumimoji="1" lang="ja-JP" altLang="en-US" dirty="0">
              <a:latin typeface="+mn-ea"/>
              <a:ea typeface="+mn-ea"/>
            </a:endParaRPr>
          </a:p>
        </p:txBody>
      </p:sp>
      <p:sp>
        <p:nvSpPr>
          <p:cNvPr id="8" name="正方形/長方形 7"/>
          <p:cNvSpPr/>
          <p:nvPr/>
        </p:nvSpPr>
        <p:spPr>
          <a:xfrm>
            <a:off x="188119" y="1018800"/>
            <a:ext cx="9529762" cy="243573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療養病棟入院基本料の注</a:t>
            </a:r>
            <a:r>
              <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rPr>
              <a:t>11</a:t>
            </a: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に規定する経過措置（所定点数の</a:t>
            </a:r>
            <a:r>
              <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rPr>
              <a:t>100</a:t>
            </a: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分の</a:t>
            </a:r>
            <a:r>
              <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rPr>
              <a:t>85</a:t>
            </a: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）について、医療療養病床に係る医療法上の人員配置標準の経過措置の見直し方針及び届出状況を踏まえ、評価を見直した上で、経過措置期間を２年間延長する。</a:t>
            </a:r>
          </a:p>
        </p:txBody>
      </p:sp>
      <p:sp>
        <p:nvSpPr>
          <p:cNvPr id="15" name="正方形/長方形 14"/>
          <p:cNvSpPr/>
          <p:nvPr/>
        </p:nvSpPr>
        <p:spPr>
          <a:xfrm>
            <a:off x="299246" y="828000"/>
            <a:ext cx="7747473"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a:ea typeface="メイリオ"/>
                <a:cs typeface="+mn-cs"/>
              </a:rPr>
              <a:t>療養病棟入院基本料（注</a:t>
            </a:r>
            <a:r>
              <a:rPr kumimoji="1" lang="en-US" altLang="ja-JP" sz="2000" b="0" i="0" u="none" strike="noStrike" kern="1200" cap="none" spc="0" normalizeH="0" baseline="0" noProof="0" dirty="0">
                <a:ln>
                  <a:noFill/>
                </a:ln>
                <a:solidFill>
                  <a:prstClr val="black"/>
                </a:solidFill>
                <a:effectLst/>
                <a:uLnTx/>
                <a:uFillTx/>
                <a:latin typeface="メイリオ"/>
                <a:ea typeface="メイリオ"/>
                <a:cs typeface="+mn-cs"/>
              </a:rPr>
              <a:t>11</a:t>
            </a:r>
            <a:r>
              <a:rPr kumimoji="1" lang="ja-JP" altLang="en-US" sz="2000" b="0" i="0" u="none" strike="noStrike" kern="1200" cap="none" spc="0" normalizeH="0" baseline="0" noProof="0" dirty="0">
                <a:ln>
                  <a:noFill/>
                </a:ln>
                <a:solidFill>
                  <a:prstClr val="black"/>
                </a:solidFill>
                <a:effectLst/>
                <a:uLnTx/>
                <a:uFillTx/>
                <a:latin typeface="メイリオ"/>
                <a:ea typeface="メイリオ"/>
                <a:cs typeface="+mn-cs"/>
              </a:rPr>
              <a:t>に規定する経過措置）の評価の見直し</a:t>
            </a:r>
          </a:p>
        </p:txBody>
      </p:sp>
      <p:sp>
        <p:nvSpPr>
          <p:cNvPr id="88" name="正方形/長方形 87"/>
          <p:cNvSpPr/>
          <p:nvPr/>
        </p:nvSpPr>
        <p:spPr>
          <a:xfrm>
            <a:off x="5178834" y="2147167"/>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改定後</a:t>
            </a:r>
          </a:p>
        </p:txBody>
      </p:sp>
      <p:sp>
        <p:nvSpPr>
          <p:cNvPr id="89" name="正方形/長方形 88"/>
          <p:cNvSpPr/>
          <p:nvPr/>
        </p:nvSpPr>
        <p:spPr>
          <a:xfrm>
            <a:off x="5180400" y="2506212"/>
            <a:ext cx="4320000" cy="880555"/>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療養病棟入院基本料</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［算定要件］（概要）</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注</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11</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療養病棟入院料２のそれぞれの所定点数の</a:t>
            </a:r>
            <a:r>
              <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rPr>
              <a:t>100</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分の</a:t>
            </a:r>
            <a:r>
              <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rPr>
              <a:t>75</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に相当する点数を算定する。</a:t>
            </a:r>
          </a:p>
        </p:txBody>
      </p:sp>
      <p:sp>
        <p:nvSpPr>
          <p:cNvPr id="90" name="右矢印 89"/>
          <p:cNvSpPr/>
          <p:nvPr/>
        </p:nvSpPr>
        <p:spPr>
          <a:xfrm>
            <a:off x="4718862" y="2313886"/>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メイリオ"/>
              <a:ea typeface="メイリオ"/>
              <a:cs typeface="+mn-cs"/>
            </a:endParaRPr>
          </a:p>
        </p:txBody>
      </p:sp>
      <p:sp>
        <p:nvSpPr>
          <p:cNvPr id="30" name="正方形/長方形 29"/>
          <p:cNvSpPr/>
          <p:nvPr/>
        </p:nvSpPr>
        <p:spPr>
          <a:xfrm>
            <a:off x="244800" y="2142902"/>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現行</a:t>
            </a:r>
          </a:p>
        </p:txBody>
      </p:sp>
      <p:sp>
        <p:nvSpPr>
          <p:cNvPr id="31" name="正方形/長方形 30"/>
          <p:cNvSpPr/>
          <p:nvPr/>
        </p:nvSpPr>
        <p:spPr>
          <a:xfrm>
            <a:off x="245268" y="2506211"/>
            <a:ext cx="4371398" cy="880556"/>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療養病棟入院基本料</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［算定要件］（概要）</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注</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11</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療養病棟入院料２のそれぞれの所定点数の</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100</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分の</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85</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に相当する点数を算定する。</a:t>
            </a:r>
          </a:p>
        </p:txBody>
      </p:sp>
      <p:sp>
        <p:nvSpPr>
          <p:cNvPr id="21" name="正方形/長方形 20"/>
          <p:cNvSpPr/>
          <p:nvPr/>
        </p:nvSpPr>
        <p:spPr>
          <a:xfrm>
            <a:off x="188119" y="3864395"/>
            <a:ext cx="9529762" cy="257797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
                <a:prstClr val="black"/>
              </a:buClr>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療養病棟入院基本料の注</a:t>
            </a:r>
            <a:r>
              <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rPr>
              <a:t>11</a:t>
            </a: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に規定する経過措置において、以下の見直しを行う。</a:t>
            </a: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742950" marR="0" lvl="1"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疾患別リハビリテーション料を算定する患者に対して、</a:t>
            </a:r>
            <a:r>
              <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400" b="1" i="0" u="sng" strike="noStrike" kern="1200" cap="none" spc="0" normalizeH="0" baseline="0" noProof="0" dirty="0">
                <a:ln>
                  <a:noFill/>
                </a:ln>
                <a:solidFill>
                  <a:srgbClr val="0070C0"/>
                </a:solidFill>
                <a:effectLst/>
                <a:uLnTx/>
                <a:uFillTx/>
                <a:latin typeface="メイリオ"/>
                <a:ea typeface="メイリオ"/>
                <a:cs typeface="+mn-cs"/>
              </a:rPr>
              <a:t>FIM</a:t>
            </a:r>
            <a:r>
              <a:rPr kumimoji="1" lang="ja-JP" altLang="en-US" sz="1400" b="1" i="0" u="sng" strike="noStrike" kern="1200" cap="none" spc="0" normalizeH="0" baseline="0" noProof="0" dirty="0">
                <a:ln>
                  <a:noFill/>
                </a:ln>
                <a:solidFill>
                  <a:srgbClr val="0070C0"/>
                </a:solidFill>
                <a:effectLst/>
                <a:uLnTx/>
                <a:uFillTx/>
                <a:latin typeface="メイリオ"/>
                <a:ea typeface="メイリオ"/>
                <a:cs typeface="+mn-cs"/>
              </a:rPr>
              <a:t>（機能的自立度評価法）の測定を月に１回以上行っていない場合は、１日につき２単位まで出来高での算定</a:t>
            </a: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とする。</a:t>
            </a:r>
          </a:p>
          <a:p>
            <a:pPr marL="742950" marR="0" lvl="1"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医療区分２の患者であって、疾患別リハビリテーション料を算定する患者に対して、</a:t>
            </a:r>
            <a:r>
              <a:rPr kumimoji="1" lang="en-US" altLang="ja-JP" sz="1400" b="1" i="0" u="sng" strike="noStrike" kern="1200" cap="none" spc="0" normalizeH="0" baseline="0" noProof="0" dirty="0">
                <a:ln>
                  <a:noFill/>
                </a:ln>
                <a:solidFill>
                  <a:srgbClr val="0070C0"/>
                </a:solidFill>
                <a:effectLst/>
                <a:uLnTx/>
                <a:uFillTx/>
                <a:latin typeface="メイリオ"/>
                <a:ea typeface="メイリオ"/>
                <a:cs typeface="+mn-cs"/>
              </a:rPr>
              <a:t>FIM</a:t>
            </a:r>
            <a:r>
              <a:rPr kumimoji="1" lang="ja-JP" altLang="en-US" sz="1400" b="1" i="0" u="sng" strike="noStrike" kern="1200" cap="none" spc="0" normalizeH="0" baseline="0" noProof="0" dirty="0">
                <a:ln>
                  <a:noFill/>
                </a:ln>
                <a:solidFill>
                  <a:srgbClr val="0070C0"/>
                </a:solidFill>
                <a:effectLst/>
                <a:uLnTx/>
                <a:uFillTx/>
                <a:latin typeface="メイリオ"/>
                <a:ea typeface="メイリオ"/>
                <a:cs typeface="+mn-cs"/>
              </a:rPr>
              <a:t>の測定を行っていない場合においては、医療区分１の場合に相当する点数を算定</a:t>
            </a: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することとする。</a:t>
            </a:r>
          </a:p>
        </p:txBody>
      </p:sp>
      <p:sp>
        <p:nvSpPr>
          <p:cNvPr id="22" name="正方形/長方形 21"/>
          <p:cNvSpPr/>
          <p:nvPr/>
        </p:nvSpPr>
        <p:spPr>
          <a:xfrm>
            <a:off x="299246" y="3650695"/>
            <a:ext cx="9304667"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療養病棟入院基本料（注</a:t>
            </a:r>
            <a:r>
              <a:rPr kumimoji="1" lang="en-US" altLang="ja-JP" sz="1800" b="0" i="0" u="none" strike="noStrike" kern="1200" cap="none" spc="0" normalizeH="0" baseline="0" noProof="0" dirty="0">
                <a:ln>
                  <a:noFill/>
                </a:ln>
                <a:solidFill>
                  <a:prstClr val="black"/>
                </a:solidFill>
                <a:effectLst/>
                <a:uLnTx/>
                <a:uFillTx/>
                <a:latin typeface="メイリオ"/>
                <a:ea typeface="メイリオ"/>
                <a:cs typeface="+mn-cs"/>
              </a:rPr>
              <a:t>11</a:t>
            </a: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に規定する経過措置）におけるリハビリテーションについて</a:t>
            </a:r>
          </a:p>
        </p:txBody>
      </p:sp>
      <p:sp>
        <p:nvSpPr>
          <p:cNvPr id="28" name="テキスト ボックス 27"/>
          <p:cNvSpPr txBox="1"/>
          <p:nvPr/>
        </p:nvSpPr>
        <p:spPr>
          <a:xfrm>
            <a:off x="306348" y="5531636"/>
            <a:ext cx="9297566" cy="630942"/>
          </a:xfrm>
          <a:prstGeom prst="rect">
            <a:avLst/>
          </a:prstGeom>
          <a:noFill/>
          <a:ln w="12700">
            <a:solidFill>
              <a:schemeClr val="accent3"/>
            </a:solidFill>
            <a:prstDash val="lgDash"/>
          </a:ln>
        </p:spPr>
        <p:txBody>
          <a:bodyPr wrap="squar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経過措置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p>
          <a:p>
            <a:pPr marL="171450" marR="0" lvl="0" indent="-171450" algn="l" defTabSz="914400" rtl="0" eaLnBrk="1" fontAlgn="auto" latinLnBrk="0" hangingPunct="1">
              <a:lnSpc>
                <a:spcPts val="14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令和４年３月</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31</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日において現に療養病棟入院基本料に係る届出を行っている保険医療機関については、同年９月</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30</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日までの間に限り、</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FIM</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の測定を行っているものとみなす。</a:t>
            </a:r>
            <a:endPar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4" name="スライド番号プレースホルダー 2">
            <a:extLst>
              <a:ext uri="{FF2B5EF4-FFF2-40B4-BE49-F238E27FC236}">
                <a16:creationId xmlns:a16="http://schemas.microsoft.com/office/drawing/2014/main" id="{E5EF2A6C-D816-4627-A8B9-456B783F52D2}"/>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15">
            <a:extLst>
              <a:ext uri="{FF2B5EF4-FFF2-40B4-BE49-F238E27FC236}">
                <a16:creationId xmlns:a16="http://schemas.microsoft.com/office/drawing/2014/main" id="{658CAC7F-CDC4-479E-9B0E-0F23E67A35C7}"/>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５．入院医療　（３）慢性期入院医療</a:t>
            </a: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70191124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71735"/>
            <a:ext cx="6328833" cy="504825"/>
          </a:xfrm>
        </p:spPr>
        <p:txBody>
          <a:bodyPr>
            <a:normAutofit/>
          </a:bodyPr>
          <a:lstStyle/>
          <a:p>
            <a:pPr algn="l" eaLnBrk="1" hangingPunct="1">
              <a:defRPr/>
            </a:pPr>
            <a:r>
              <a:rPr lang="ja-JP" altLang="en-US" sz="2000" dirty="0">
                <a:ea typeface="HG創英角ｺﾞｼｯｸUB" pitchFamily="49" charset="-128"/>
              </a:rPr>
              <a:t>令和４年度診療報酬改定の基本方針</a:t>
            </a:r>
            <a:endParaRPr lang="ja-JP" altLang="en-US" sz="2000" dirty="0">
              <a:latin typeface="+mj-ea"/>
            </a:endParaRPr>
          </a:p>
        </p:txBody>
      </p:sp>
      <p:sp>
        <p:nvSpPr>
          <p:cNvPr id="178179" name="Rectangle 4"/>
          <p:cNvSpPr>
            <a:spLocks noChangeArrowheads="1"/>
          </p:cNvSpPr>
          <p:nvPr/>
        </p:nvSpPr>
        <p:spPr bwMode="auto">
          <a:xfrm>
            <a:off x="340537" y="466039"/>
            <a:ext cx="4180415" cy="354008"/>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２．改定の基本的視点と具体的方向性⑧</a:t>
            </a:r>
            <a:endParaRPr kumimoji="1" lang="en-US" altLang="ja-JP"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852996"/>
            <a:ext cx="9360827" cy="4401205"/>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1"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（４）効率的・適正化を通じた制度の安定性・持続可能性の向上</a:t>
            </a:r>
            <a:endParaRPr kumimoji="0" lang="en-US" altLang="ja-JP" sz="1400" b="1"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具体的方向性の例（続き）</a:t>
            </a: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医療機能や患者の状態に応じた入院医療の評価（再掲）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患者の状態に応じて適切に医療資源が投入され、地域で必要な入院医療が効率的・効果的に提供されるよう、</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医療機能や患者の状態、地域における役割分担に応じた評価を行い、医療機能の分化・強化、連携を推進。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外来医療の機能分化等（再掲）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外来機能報告の導入や医療資源を重点的に活用する外来の明確化を踏まえ、紹介状なしの患者に係る受診時</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定額負担制度の見直しを含め、外来機能の明確化・連携を推進。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重症化予防の取組の推進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生活習慣病の増加等に対応する効率的・効果的な重症化予防。（再掲）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医師・病棟薬剤師と薬局薬剤師の協働の取組による医薬品の適正使用等の推進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重複投薬、ポリファーマシー、残薬への対応や、適正使用のための長期処方の在り方への対応、一定期間内</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に処方箋を反復利用できる方策の検討等医師及び薬剤師の適切な連携による医薬品の効率的かつ安全で有効な</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使用を推進するとともに、</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OTC</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類似医薬品等の既収載の医薬品の保険給付範囲の見直しなど、薬剤給付の適正</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化の観点から更なる対応を検討。</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医学的妥当性や経済性の視点も踏まえた処方を推進。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効率性等に応じた薬局の評価の推進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薬剤調製などの対物中心の業務を適切かつ効率的に実施することを前提に、薬学的管理などの対人中心の業</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務への転換を推進するための所要の重点化と適正化を行う。（再掲）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薬局の収益状況、経営の効率性等も踏まえつつ、薬局の評価の適正化等を推進。</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8183" name="Rectangle 2"/>
          <p:cNvSpPr>
            <a:spLocks noChangeArrowheads="1"/>
          </p:cNvSpPr>
          <p:nvPr/>
        </p:nvSpPr>
        <p:spPr bwMode="auto">
          <a:xfrm>
            <a:off x="4369687" y="87148"/>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［令和３年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920465588"/>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医療区分について（参考）</a:t>
            </a:r>
            <a:endParaRPr kumimoji="1" lang="ja-JP" altLang="en-US" dirty="0">
              <a:latin typeface="メイリオ" panose="020B0604030504040204" pitchFamily="50" charset="-128"/>
              <a:ea typeface="メイリオ" panose="020B0604030504040204" pitchFamily="50" charset="-128"/>
            </a:endParaRPr>
          </a:p>
        </p:txBody>
      </p:sp>
      <p:graphicFrame>
        <p:nvGraphicFramePr>
          <p:cNvPr id="9" name="Group 31"/>
          <p:cNvGraphicFramePr>
            <a:graphicFrameLocks/>
          </p:cNvGraphicFramePr>
          <p:nvPr/>
        </p:nvGraphicFramePr>
        <p:xfrm>
          <a:off x="173176" y="1126058"/>
          <a:ext cx="9559647" cy="5425440"/>
        </p:xfrm>
        <a:graphic>
          <a:graphicData uri="http://schemas.openxmlformats.org/drawingml/2006/table">
            <a:tbl>
              <a:tblPr/>
              <a:tblGrid>
                <a:gridCol w="368193">
                  <a:extLst>
                    <a:ext uri="{9D8B030D-6E8A-4147-A177-3AD203B41FA5}">
                      <a16:colId xmlns:a16="http://schemas.microsoft.com/office/drawing/2014/main" val="20000"/>
                    </a:ext>
                  </a:extLst>
                </a:gridCol>
                <a:gridCol w="1826361">
                  <a:extLst>
                    <a:ext uri="{9D8B030D-6E8A-4147-A177-3AD203B41FA5}">
                      <a16:colId xmlns:a16="http://schemas.microsoft.com/office/drawing/2014/main" val="20001"/>
                    </a:ext>
                  </a:extLst>
                </a:gridCol>
                <a:gridCol w="7365093">
                  <a:extLst>
                    <a:ext uri="{9D8B030D-6E8A-4147-A177-3AD203B41FA5}">
                      <a16:colId xmlns:a16="http://schemas.microsoft.com/office/drawing/2014/main" val="20002"/>
                    </a:ext>
                  </a:extLst>
                </a:gridCol>
              </a:tblGrid>
              <a:tr h="1056481">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400" b="1" i="0" u="none" strike="noStrike" cap="none" normalizeH="0" baseline="0" dirty="0">
                          <a:ln>
                            <a:noFill/>
                          </a:ln>
                          <a:solidFill>
                            <a:schemeClr val="tx1"/>
                          </a:solidFill>
                          <a:effectLst/>
                          <a:latin typeface="+mn-ea"/>
                          <a:ea typeface="+mn-ea"/>
                        </a:rPr>
                        <a:t>医</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400" b="1" i="0" u="none" strike="noStrike" cap="none" normalizeH="0" baseline="0" dirty="0">
                          <a:ln>
                            <a:noFill/>
                          </a:ln>
                          <a:solidFill>
                            <a:schemeClr val="tx1"/>
                          </a:solidFill>
                          <a:effectLst/>
                          <a:latin typeface="+mn-ea"/>
                          <a:ea typeface="+mn-ea"/>
                        </a:rPr>
                        <a:t>療</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400" b="1" i="0" u="none" strike="noStrike" cap="none" normalizeH="0" baseline="0" dirty="0">
                          <a:ln>
                            <a:noFill/>
                          </a:ln>
                          <a:solidFill>
                            <a:schemeClr val="tx1"/>
                          </a:solidFill>
                          <a:effectLst/>
                          <a:latin typeface="+mn-ea"/>
                          <a:ea typeface="+mn-ea"/>
                        </a:rPr>
                        <a:t>区</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400" b="1" i="0" u="none" strike="noStrike" cap="none" normalizeH="0" baseline="0" dirty="0">
                          <a:ln>
                            <a:noFill/>
                          </a:ln>
                          <a:solidFill>
                            <a:schemeClr val="tx1"/>
                          </a:solidFill>
                          <a:effectLst/>
                          <a:latin typeface="+mn-ea"/>
                          <a:ea typeface="+mn-ea"/>
                        </a:rPr>
                        <a:t>分</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400" b="1" i="0" u="none" strike="noStrike" cap="none" normalizeH="0" baseline="0" dirty="0">
                          <a:ln>
                            <a:noFill/>
                          </a:ln>
                          <a:solidFill>
                            <a:schemeClr val="tx1"/>
                          </a:solidFill>
                          <a:effectLst/>
                          <a:latin typeface="+mn-ea"/>
                          <a:ea typeface="+mn-ea"/>
                        </a:rPr>
                        <a:t>３</a:t>
                      </a:r>
                    </a:p>
                  </a:txBody>
                  <a:tcPr marL="99060" marR="99060" anchor="ctr" horzOverflow="overflow">
                    <a:lnL w="9525"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9525"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chemeClr val="accent4">
                        <a:lumMod val="20000"/>
                        <a:lumOff val="80000"/>
                      </a:schemeClr>
                    </a:solidFill>
                  </a:tcPr>
                </a:tc>
                <a:tc gridSpan="2">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mn-ea"/>
                          <a:ea typeface="+mn-ea"/>
                        </a:rPr>
                        <a:t>【</a:t>
                      </a:r>
                      <a:r>
                        <a:rPr kumimoji="1" lang="ja-JP" altLang="en-US" sz="1200" b="0" i="0" u="none" strike="noStrike" cap="none" normalizeH="0" baseline="0" dirty="0">
                          <a:ln>
                            <a:noFill/>
                          </a:ln>
                          <a:solidFill>
                            <a:schemeClr val="tx1"/>
                          </a:solidFill>
                          <a:effectLst/>
                          <a:latin typeface="+mn-ea"/>
                          <a:ea typeface="+mn-ea"/>
                        </a:rPr>
                        <a:t>疾患・状態</a:t>
                      </a:r>
                      <a:r>
                        <a:rPr kumimoji="1" lang="en-US" altLang="ja-JP" sz="1200" b="0" i="0" u="none" strike="noStrike" cap="none" normalizeH="0" baseline="0" dirty="0">
                          <a:ln>
                            <a:noFill/>
                          </a:ln>
                          <a:solidFill>
                            <a:schemeClr val="tx1"/>
                          </a:solidFill>
                          <a:effectLst/>
                          <a:latin typeface="+mn-ea"/>
                          <a:ea typeface="+mn-ea"/>
                        </a:rPr>
                        <a:t>】</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rPr>
                        <a:t>　・スモン　</a:t>
                      </a:r>
                      <a:endParaRPr kumimoji="1" lang="en-US" altLang="ja-JP" sz="1200" b="0" i="0" u="none" strike="noStrike" cap="none" normalizeH="0" baseline="0" dirty="0">
                        <a:ln>
                          <a:noFill/>
                        </a:ln>
                        <a:solidFill>
                          <a:schemeClr val="tx1"/>
                        </a:solidFill>
                        <a:effectLst/>
                        <a:latin typeface="+mn-ea"/>
                        <a:ea typeface="+mn-ea"/>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rPr>
                        <a:t>　・医師及び看護師により、常時監視・管理を実施している状態（他に医療区分２又は３に該当する項目がある場合）</a:t>
                      </a: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mn-ea"/>
                          <a:ea typeface="+mn-ea"/>
                        </a:rPr>
                        <a:t>【</a:t>
                      </a:r>
                      <a:r>
                        <a:rPr kumimoji="1" lang="ja-JP" altLang="en-US" sz="1200" b="0" i="0" u="none" strike="noStrike" cap="none" normalizeH="0" baseline="0" dirty="0">
                          <a:ln>
                            <a:noFill/>
                          </a:ln>
                          <a:solidFill>
                            <a:schemeClr val="tx1"/>
                          </a:solidFill>
                          <a:effectLst/>
                          <a:latin typeface="+mn-ea"/>
                          <a:ea typeface="+mn-ea"/>
                        </a:rPr>
                        <a:t>医療処置</a:t>
                      </a:r>
                      <a:r>
                        <a:rPr kumimoji="1" lang="en-US" altLang="ja-JP" sz="1200" b="0" i="0" u="none" strike="noStrike" cap="none" normalizeH="0" baseline="0" dirty="0">
                          <a:ln>
                            <a:noFill/>
                          </a:ln>
                          <a:solidFill>
                            <a:schemeClr val="tx1"/>
                          </a:solidFill>
                          <a:effectLst/>
                          <a:latin typeface="+mn-ea"/>
                          <a:ea typeface="+mn-ea"/>
                        </a:rPr>
                        <a:t>】</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rPr>
                        <a:t>　・２４時間持続点滴　</a:t>
                      </a:r>
                      <a:endParaRPr kumimoji="1" lang="en-US" altLang="ja-JP" sz="1200" b="0" i="0" u="none" strike="noStrike" cap="none" normalizeH="0" baseline="0" dirty="0">
                        <a:ln>
                          <a:noFill/>
                        </a:ln>
                        <a:solidFill>
                          <a:schemeClr val="tx1"/>
                        </a:solidFill>
                        <a:effectLst/>
                        <a:latin typeface="+mn-ea"/>
                        <a:ea typeface="+mn-ea"/>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rPr>
                        <a:t>　・中心静脈栄養</a:t>
                      </a:r>
                      <a:r>
                        <a:rPr kumimoji="1" lang="ja-JP" altLang="en-US" sz="1200" b="1" i="0" u="sng" strike="noStrike" kern="1200" cap="none" normalizeH="0" baseline="0" dirty="0">
                          <a:ln>
                            <a:noFill/>
                          </a:ln>
                          <a:solidFill>
                            <a:srgbClr val="0070C0"/>
                          </a:solidFill>
                          <a:effectLst/>
                          <a:latin typeface="+mn-ea"/>
                          <a:ea typeface="+mn-ea"/>
                          <a:cs typeface=""/>
                        </a:rPr>
                        <a:t>（摂食機能又は嚥下機能の回復に必要な体制を有していない場合においては、療養病棟入院基本料の医療区分３の</a:t>
                      </a:r>
                      <a:endParaRPr kumimoji="1" lang="en-US" altLang="ja-JP" sz="1200" b="1" i="0" u="sng" strike="noStrike" kern="1200" cap="none" normalizeH="0" baseline="0" dirty="0">
                        <a:ln>
                          <a:noFill/>
                        </a:ln>
                        <a:solidFill>
                          <a:srgbClr val="0070C0"/>
                        </a:solidFill>
                        <a:effectLst/>
                        <a:latin typeface="+mn-ea"/>
                        <a:ea typeface="+mn-ea"/>
                        <a:cs typeface=""/>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1" i="0" u="none" strike="noStrike" kern="1200" cap="none" normalizeH="0" baseline="0" dirty="0">
                          <a:ln>
                            <a:noFill/>
                          </a:ln>
                          <a:solidFill>
                            <a:srgbClr val="0070C0"/>
                          </a:solidFill>
                          <a:effectLst/>
                          <a:latin typeface="+mn-ea"/>
                          <a:ea typeface="+mn-ea"/>
                          <a:cs typeface=""/>
                        </a:rPr>
                        <a:t>　　</a:t>
                      </a:r>
                      <a:r>
                        <a:rPr kumimoji="1" lang="ja-JP" altLang="en-US" sz="1200" b="1" i="0" u="sng" strike="noStrike" kern="1200" cap="none" normalizeH="0" baseline="0" dirty="0">
                          <a:ln>
                            <a:noFill/>
                          </a:ln>
                          <a:solidFill>
                            <a:srgbClr val="0070C0"/>
                          </a:solidFill>
                          <a:effectLst/>
                          <a:latin typeface="+mn-ea"/>
                          <a:ea typeface="+mn-ea"/>
                          <a:cs typeface=""/>
                        </a:rPr>
                        <a:t>場合の点数に代えて、医療区分２の場合に相当する点数を算定）</a:t>
                      </a:r>
                      <a:endParaRPr kumimoji="1" lang="en-US" altLang="ja-JP" sz="1200" b="1" i="0" u="sng" strike="noStrike" kern="1200" cap="none" normalizeH="0" baseline="0" dirty="0">
                        <a:ln>
                          <a:noFill/>
                        </a:ln>
                        <a:solidFill>
                          <a:srgbClr val="0070C0"/>
                        </a:solidFill>
                        <a:effectLst/>
                        <a:latin typeface="+mn-ea"/>
                        <a:ea typeface="+mn-ea"/>
                        <a:cs typeface=""/>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kern="1200" cap="none" normalizeH="0" baseline="0" dirty="0">
                          <a:ln>
                            <a:noFill/>
                          </a:ln>
                          <a:solidFill>
                            <a:schemeClr val="tx1"/>
                          </a:solidFill>
                          <a:effectLst/>
                          <a:latin typeface="+mn-ea"/>
                          <a:ea typeface="+mn-ea"/>
                          <a:cs typeface=""/>
                        </a:rPr>
                        <a:t>　</a:t>
                      </a:r>
                      <a:r>
                        <a:rPr kumimoji="1" lang="ja-JP" altLang="en-US" sz="1200" b="0" i="0" u="none" strike="noStrike" cap="none" normalizeH="0" baseline="0" dirty="0">
                          <a:ln>
                            <a:noFill/>
                          </a:ln>
                          <a:solidFill>
                            <a:schemeClr val="tx1"/>
                          </a:solidFill>
                          <a:effectLst/>
                          <a:latin typeface="+mn-ea"/>
                          <a:ea typeface="+mn-ea"/>
                        </a:rPr>
                        <a:t>・人工呼吸器使用　・ドレーン法　・胸腹腔洗浄</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rPr>
                        <a:t>　・発熱を伴う場合の気管切開、気管内挿管　　・感染隔離室における管理</a:t>
                      </a:r>
                      <a:endParaRPr kumimoji="1" lang="en-US" altLang="ja-JP" sz="1200" b="0" i="0" u="none" strike="noStrike" cap="none" normalizeH="0" baseline="0" dirty="0">
                        <a:ln>
                          <a:noFill/>
                        </a:ln>
                        <a:solidFill>
                          <a:schemeClr val="tx1"/>
                        </a:solidFill>
                        <a:effectLst/>
                        <a:latin typeface="+mn-ea"/>
                        <a:ea typeface="+mn-ea"/>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cap="none" normalizeH="0" baseline="0" dirty="0">
                          <a:ln>
                            <a:noFill/>
                          </a:ln>
                          <a:solidFill>
                            <a:schemeClr val="tx1"/>
                          </a:solidFill>
                          <a:effectLst/>
                          <a:latin typeface="+mn-ea"/>
                          <a:ea typeface="+mn-ea"/>
                        </a:rPr>
                        <a:t>　・酸素療法（</a:t>
                      </a:r>
                      <a:r>
                        <a:rPr kumimoji="1" lang="ja-JP" altLang="en-US" sz="1200" b="0" u="none" kern="1200" dirty="0">
                          <a:solidFill>
                            <a:schemeClr val="tx1"/>
                          </a:solidFill>
                          <a:latin typeface="+mn-ea"/>
                          <a:ea typeface="+mn-ea"/>
                          <a:cs typeface=""/>
                        </a:rPr>
                        <a:t>常時流量３</a:t>
                      </a:r>
                      <a:r>
                        <a:rPr kumimoji="1" lang="en-US" altLang="ja-JP" sz="1200" b="0" u="none" kern="1200" dirty="0">
                          <a:solidFill>
                            <a:schemeClr val="tx1"/>
                          </a:solidFill>
                          <a:latin typeface="+mn-ea"/>
                          <a:ea typeface="+mn-ea"/>
                          <a:cs typeface=""/>
                        </a:rPr>
                        <a:t>L/</a:t>
                      </a:r>
                      <a:r>
                        <a:rPr kumimoji="1" lang="ja-JP" altLang="en-US" sz="1200" b="0" u="none" kern="1200" dirty="0">
                          <a:solidFill>
                            <a:schemeClr val="tx1"/>
                          </a:solidFill>
                          <a:latin typeface="+mn-ea"/>
                          <a:ea typeface="+mn-ea"/>
                          <a:cs typeface=""/>
                        </a:rPr>
                        <a:t>分以上を必要とする状態等</a:t>
                      </a:r>
                      <a:r>
                        <a:rPr kumimoji="1" lang="ja-JP" altLang="en-US" sz="1200" b="0" i="0" u="none" strike="noStrike" cap="none" normalizeH="0" baseline="0" dirty="0">
                          <a:ln>
                            <a:noFill/>
                          </a:ln>
                          <a:solidFill>
                            <a:schemeClr val="tx1"/>
                          </a:solidFill>
                          <a:effectLst/>
                          <a:latin typeface="+mn-ea"/>
                          <a:ea typeface="+mn-ea"/>
                        </a:rPr>
                        <a:t>）　</a:t>
                      </a:r>
                    </a:p>
                  </a:txBody>
                  <a:tcPr marL="99060" marR="99060" horzOverflow="overflow">
                    <a:lnL w="12700" cap="flat" cmpd="sng" algn="ctr">
                      <a:solidFill>
                        <a:sysClr val="windowText" lastClr="000000"/>
                      </a:solidFill>
                      <a:prstDash val="solid"/>
                      <a:round/>
                      <a:headEnd type="none" w="med" len="med"/>
                      <a:tailEnd type="none" w="med" len="med"/>
                    </a:lnL>
                    <a:lnR w="9525" cap="flat" cmpd="sng" algn="ctr">
                      <a:solidFill>
                        <a:sysClr val="windowText" lastClr="000000"/>
                      </a:solidFill>
                      <a:prstDash val="solid"/>
                      <a:round/>
                      <a:headEnd type="none" w="med" len="med"/>
                      <a:tailEnd type="none" w="med" len="med"/>
                    </a:lnR>
                    <a:lnT w="9525"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extLst>
                  <a:ext uri="{0D108BD9-81ED-4DB2-BD59-A6C34878D82A}">
                    <a16:rowId xmlns:a16="http://schemas.microsoft.com/office/drawing/2014/main" val="10000"/>
                  </a:ext>
                </a:extLst>
              </a:tr>
              <a:tr h="2088000">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400" b="1" i="0" u="none" strike="noStrike" cap="none" normalizeH="0" baseline="0" dirty="0">
                          <a:ln>
                            <a:noFill/>
                          </a:ln>
                          <a:solidFill>
                            <a:schemeClr val="tx1"/>
                          </a:solidFill>
                          <a:effectLst/>
                          <a:latin typeface="+mn-ea"/>
                          <a:ea typeface="+mn-ea"/>
                        </a:rPr>
                        <a:t>医</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400" b="1" i="0" u="none" strike="noStrike" cap="none" normalizeH="0" baseline="0" dirty="0">
                          <a:ln>
                            <a:noFill/>
                          </a:ln>
                          <a:solidFill>
                            <a:schemeClr val="tx1"/>
                          </a:solidFill>
                          <a:effectLst/>
                          <a:latin typeface="+mn-ea"/>
                          <a:ea typeface="+mn-ea"/>
                        </a:rPr>
                        <a:t>療</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400" b="1" i="0" u="none" strike="noStrike" cap="none" normalizeH="0" baseline="0" dirty="0">
                          <a:ln>
                            <a:noFill/>
                          </a:ln>
                          <a:solidFill>
                            <a:schemeClr val="tx1"/>
                          </a:solidFill>
                          <a:effectLst/>
                          <a:latin typeface="+mn-ea"/>
                          <a:ea typeface="+mn-ea"/>
                        </a:rPr>
                        <a:t>区</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400" b="1" i="0" u="none" strike="noStrike" cap="none" normalizeH="0" baseline="0" dirty="0">
                          <a:ln>
                            <a:noFill/>
                          </a:ln>
                          <a:solidFill>
                            <a:schemeClr val="tx1"/>
                          </a:solidFill>
                          <a:effectLst/>
                          <a:latin typeface="+mn-ea"/>
                          <a:ea typeface="+mn-ea"/>
                        </a:rPr>
                        <a:t>分</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400" b="1" i="0" u="none" strike="noStrike" cap="none" normalizeH="0" baseline="0" dirty="0">
                          <a:ln>
                            <a:noFill/>
                          </a:ln>
                          <a:solidFill>
                            <a:schemeClr val="tx1"/>
                          </a:solidFill>
                          <a:effectLst/>
                          <a:latin typeface="+mn-ea"/>
                          <a:ea typeface="+mn-ea"/>
                        </a:rPr>
                        <a:t>２</a:t>
                      </a:r>
                    </a:p>
                  </a:txBody>
                  <a:tcPr marL="99060" marR="99060" anchor="ctr" horzOverflow="overflow">
                    <a:lnL w="9525"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chemeClr val="accent4">
                        <a:lumMod val="20000"/>
                        <a:lumOff val="80000"/>
                      </a:schemeClr>
                    </a:solidFill>
                  </a:tcPr>
                </a:tc>
                <a:tc gridSpan="2">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mn-ea"/>
                          <a:ea typeface="+mn-ea"/>
                        </a:rPr>
                        <a:t>【</a:t>
                      </a:r>
                      <a:r>
                        <a:rPr kumimoji="1" lang="ja-JP" altLang="en-US" sz="1200" b="0" i="0" u="none" strike="noStrike" cap="none" normalizeH="0" baseline="0" dirty="0">
                          <a:ln>
                            <a:noFill/>
                          </a:ln>
                          <a:solidFill>
                            <a:schemeClr val="tx1"/>
                          </a:solidFill>
                          <a:effectLst/>
                          <a:latin typeface="+mn-ea"/>
                          <a:ea typeface="+mn-ea"/>
                        </a:rPr>
                        <a:t>疾患・状態</a:t>
                      </a:r>
                      <a:r>
                        <a:rPr kumimoji="1" lang="en-US" altLang="ja-JP" sz="1200" b="0" i="0" u="none" strike="noStrike" cap="none" normalizeH="0" baseline="0" dirty="0">
                          <a:ln>
                            <a:noFill/>
                          </a:ln>
                          <a:solidFill>
                            <a:schemeClr val="tx1"/>
                          </a:solidFill>
                          <a:effectLst/>
                          <a:latin typeface="+mn-ea"/>
                          <a:ea typeface="+mn-ea"/>
                        </a:rPr>
                        <a:t>】</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rPr>
                        <a:t>　・筋ジストロフィー　・多発性硬化症　・筋萎縮性側索硬化症　・パーキンソン病関連疾患</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rPr>
                        <a:t>　・その他の難病（スモンを除く）</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rPr>
                        <a:t>　・脊髄損傷（頸髄損傷）　・慢性閉塞性肺疾患（</a:t>
                      </a:r>
                      <a:r>
                        <a:rPr kumimoji="1" lang="en-US" altLang="ja-JP" sz="1200" b="0" i="0" u="none" strike="noStrike" cap="none" normalizeH="0" baseline="0" dirty="0">
                          <a:ln>
                            <a:noFill/>
                          </a:ln>
                          <a:solidFill>
                            <a:schemeClr val="tx1"/>
                          </a:solidFill>
                          <a:effectLst/>
                          <a:latin typeface="+mn-ea"/>
                          <a:ea typeface="+mn-ea"/>
                        </a:rPr>
                        <a:t>COPD</a:t>
                      </a:r>
                      <a:r>
                        <a:rPr kumimoji="1" lang="ja-JP" altLang="en-US" sz="1200" b="0" i="0" u="none" strike="noStrike" cap="none" normalizeH="0" baseline="0" dirty="0">
                          <a:ln>
                            <a:noFill/>
                          </a:ln>
                          <a:solidFill>
                            <a:schemeClr val="tx1"/>
                          </a:solidFill>
                          <a:effectLst/>
                          <a:latin typeface="+mn-ea"/>
                          <a:ea typeface="+mn-ea"/>
                        </a:rPr>
                        <a:t>）</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rPr>
                        <a:t>　・疼痛コントロールが必要な悪性腫瘍　・肺炎　・尿路感染症</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rPr>
                        <a:t>　・リハビリテーションが必要な疾患が発症してから</a:t>
                      </a:r>
                      <a:r>
                        <a:rPr kumimoji="1" lang="en-US" altLang="ja-JP" sz="1200" b="0" i="0" u="none" strike="noStrike" cap="none" normalizeH="0" baseline="0" dirty="0">
                          <a:ln>
                            <a:noFill/>
                          </a:ln>
                          <a:solidFill>
                            <a:schemeClr val="tx1"/>
                          </a:solidFill>
                          <a:effectLst/>
                          <a:latin typeface="+mn-ea"/>
                          <a:ea typeface="+mn-ea"/>
                        </a:rPr>
                        <a:t>30</a:t>
                      </a:r>
                      <a:r>
                        <a:rPr kumimoji="1" lang="ja-JP" altLang="en-US" sz="1200" b="0" i="0" u="none" strike="noStrike" cap="none" normalizeH="0" baseline="0" dirty="0">
                          <a:ln>
                            <a:noFill/>
                          </a:ln>
                          <a:solidFill>
                            <a:schemeClr val="tx1"/>
                          </a:solidFill>
                          <a:effectLst/>
                          <a:latin typeface="+mn-ea"/>
                          <a:ea typeface="+mn-ea"/>
                        </a:rPr>
                        <a:t>日以内（</a:t>
                      </a:r>
                      <a:r>
                        <a:rPr kumimoji="1" lang="ja-JP" altLang="en-US" sz="1200" b="1" i="0" u="sng" strike="noStrike" cap="none" normalizeH="0" baseline="0" dirty="0">
                          <a:ln>
                            <a:noFill/>
                          </a:ln>
                          <a:solidFill>
                            <a:srgbClr val="0070C0"/>
                          </a:solidFill>
                          <a:effectLst/>
                          <a:latin typeface="+mn-ea"/>
                          <a:ea typeface="+mn-ea"/>
                        </a:rPr>
                        <a:t>経過措置注</a:t>
                      </a:r>
                      <a:r>
                        <a:rPr kumimoji="1" lang="en-US" altLang="ja-JP" sz="1200" b="1" i="0" u="sng" strike="noStrike" cap="none" normalizeH="0" baseline="0" dirty="0">
                          <a:ln>
                            <a:noFill/>
                          </a:ln>
                          <a:solidFill>
                            <a:srgbClr val="0070C0"/>
                          </a:solidFill>
                          <a:effectLst/>
                          <a:latin typeface="+mn-ea"/>
                          <a:ea typeface="+mn-ea"/>
                        </a:rPr>
                        <a:t>11</a:t>
                      </a:r>
                      <a:r>
                        <a:rPr kumimoji="1" lang="ja-JP" altLang="en-US" sz="1200" b="1" i="0" u="sng" strike="noStrike" cap="none" normalizeH="0" baseline="0" dirty="0">
                          <a:ln>
                            <a:noFill/>
                          </a:ln>
                          <a:solidFill>
                            <a:srgbClr val="0070C0"/>
                          </a:solidFill>
                          <a:effectLst/>
                          <a:latin typeface="+mn-ea"/>
                          <a:ea typeface="+mn-ea"/>
                        </a:rPr>
                        <a:t>の病棟に入院する患者については、</a:t>
                      </a:r>
                      <a:r>
                        <a:rPr kumimoji="1" lang="en-US" altLang="ja-JP" sz="1200" b="1" i="0" u="sng" strike="noStrike" cap="none" normalizeH="0" baseline="0" dirty="0">
                          <a:ln>
                            <a:noFill/>
                          </a:ln>
                          <a:solidFill>
                            <a:srgbClr val="0070C0"/>
                          </a:solidFill>
                          <a:effectLst/>
                          <a:latin typeface="+mn-ea"/>
                          <a:ea typeface="+mn-ea"/>
                        </a:rPr>
                        <a:t>FIM</a:t>
                      </a:r>
                      <a:r>
                        <a:rPr kumimoji="1" lang="ja-JP" altLang="en-US" sz="1200" b="1" i="0" u="sng" strike="noStrike" cap="none" normalizeH="0" baseline="0" dirty="0">
                          <a:ln>
                            <a:noFill/>
                          </a:ln>
                          <a:solidFill>
                            <a:srgbClr val="0070C0"/>
                          </a:solidFill>
                          <a:effectLst/>
                          <a:latin typeface="+mn-ea"/>
                          <a:ea typeface="+mn-ea"/>
                        </a:rPr>
                        <a:t>の測定を</a:t>
                      </a:r>
                      <a:endParaRPr kumimoji="1" lang="en-US" altLang="ja-JP" sz="1200" b="1" i="0" u="sng" strike="noStrike" cap="none" normalizeH="0" baseline="0" dirty="0">
                        <a:ln>
                          <a:noFill/>
                        </a:ln>
                        <a:solidFill>
                          <a:srgbClr val="0070C0"/>
                        </a:solidFill>
                        <a:effectLst/>
                        <a:latin typeface="+mn-ea"/>
                        <a:ea typeface="+mn-ea"/>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rPr>
                        <a:t>　　</a:t>
                      </a:r>
                      <a:r>
                        <a:rPr kumimoji="1" lang="ja-JP" altLang="en-US" sz="1200" b="1" i="0" u="sng" strike="noStrike" cap="none" normalizeH="0" baseline="0" dirty="0">
                          <a:ln>
                            <a:noFill/>
                          </a:ln>
                          <a:solidFill>
                            <a:srgbClr val="0070C0"/>
                          </a:solidFill>
                          <a:effectLst/>
                          <a:latin typeface="+mn-ea"/>
                          <a:ea typeface="+mn-ea"/>
                        </a:rPr>
                        <a:t>行っていない場合は、医療区分１の場合に相当する点数を算定</a:t>
                      </a:r>
                      <a:r>
                        <a:rPr kumimoji="1" lang="ja-JP" altLang="en-US" sz="1200" b="0" i="0" u="none" strike="noStrike" cap="none" normalizeH="0" baseline="0" dirty="0">
                          <a:ln>
                            <a:noFill/>
                          </a:ln>
                          <a:solidFill>
                            <a:schemeClr val="tx1"/>
                          </a:solidFill>
                          <a:effectLst/>
                          <a:latin typeface="+mn-ea"/>
                          <a:ea typeface="+mn-ea"/>
                        </a:rPr>
                        <a:t>）</a:t>
                      </a:r>
                      <a:endParaRPr kumimoji="1" lang="en-US" altLang="ja-JP" sz="1200" b="0" i="0" u="none" strike="noStrike" cap="none" normalizeH="0" baseline="0" dirty="0">
                        <a:ln>
                          <a:noFill/>
                        </a:ln>
                        <a:solidFill>
                          <a:schemeClr val="tx1"/>
                        </a:solidFill>
                        <a:effectLst/>
                        <a:latin typeface="+mn-ea"/>
                        <a:ea typeface="+mn-ea"/>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rPr>
                        <a:t>　・脱水かつ発熱を伴う状態　</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rPr>
                        <a:t>　・体内出血　・頻回の嘔吐かつ発熱を伴う状態　・褥瘡　・末梢循環障害による下肢末端開放創</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rPr>
                        <a:t>　・せん妄　・うつ状態　・暴行が毎日みられる状態（原因・治療方針を医師を含め検討）</a:t>
                      </a:r>
                      <a:endParaRPr kumimoji="1" lang="en-US" altLang="ja-JP" sz="1200" b="0" i="0" u="none" strike="noStrike" cap="none" normalizeH="0" baseline="0" dirty="0">
                        <a:ln>
                          <a:noFill/>
                        </a:ln>
                        <a:solidFill>
                          <a:schemeClr val="tx1"/>
                        </a:solidFill>
                        <a:effectLst/>
                        <a:latin typeface="+mn-ea"/>
                        <a:ea typeface="+mn-ea"/>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rPr>
                        <a:t>　・医師及び看護師により、常時監視・管理を実施している状態（他に医療区分２又は３に該当する項目　</a:t>
                      </a:r>
                      <a:endParaRPr kumimoji="1" lang="en-US" altLang="ja-JP" sz="1200" b="0" i="0" u="none" strike="noStrike" cap="none" normalizeH="0" baseline="0" dirty="0">
                        <a:ln>
                          <a:noFill/>
                        </a:ln>
                        <a:solidFill>
                          <a:schemeClr val="tx1"/>
                        </a:solidFill>
                        <a:effectLst/>
                        <a:latin typeface="+mn-ea"/>
                        <a:ea typeface="+mn-ea"/>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rPr>
                        <a:t>　がない場合）</a:t>
                      </a: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mn-ea"/>
                          <a:ea typeface="+mn-ea"/>
                        </a:rPr>
                        <a:t>【</a:t>
                      </a:r>
                      <a:r>
                        <a:rPr kumimoji="1" lang="ja-JP" altLang="en-US" sz="1200" b="0" i="0" u="none" strike="noStrike" cap="none" normalizeH="0" baseline="0" dirty="0">
                          <a:ln>
                            <a:noFill/>
                          </a:ln>
                          <a:solidFill>
                            <a:schemeClr val="tx1"/>
                          </a:solidFill>
                          <a:effectLst/>
                          <a:latin typeface="+mn-ea"/>
                          <a:ea typeface="+mn-ea"/>
                        </a:rPr>
                        <a:t>医療処置</a:t>
                      </a:r>
                      <a:r>
                        <a:rPr kumimoji="1" lang="en-US" altLang="ja-JP" sz="1200" b="0" i="0" u="none" strike="noStrike" cap="none" normalizeH="0" baseline="0" dirty="0">
                          <a:ln>
                            <a:noFill/>
                          </a:ln>
                          <a:solidFill>
                            <a:schemeClr val="tx1"/>
                          </a:solidFill>
                          <a:effectLst/>
                          <a:latin typeface="+mn-ea"/>
                          <a:ea typeface="+mn-ea"/>
                        </a:rPr>
                        <a:t>】</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rPr>
                        <a:t>　・透析　・発熱又は嘔吐を伴う場合の経腸栄養　・喀痰吸引（１日８回以上）　</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rPr>
                        <a:t>　・気管切開・気管内挿管のケア　・頻回の血糖検査</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rPr>
                        <a:t>　・創傷（皮膚潰瘍　・手術創　・創傷処置）</a:t>
                      </a:r>
                      <a:endParaRPr kumimoji="1" lang="en-US" altLang="ja-JP" sz="1200" b="0" i="0" u="none" strike="noStrike" cap="none" normalizeH="0" baseline="0" dirty="0">
                        <a:ln>
                          <a:noFill/>
                        </a:ln>
                        <a:solidFill>
                          <a:schemeClr val="tx1"/>
                        </a:solidFill>
                        <a:effectLst/>
                        <a:latin typeface="+mn-ea"/>
                        <a:ea typeface="+mn-ea"/>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cap="none" normalizeH="0" baseline="0" dirty="0">
                          <a:ln>
                            <a:noFill/>
                          </a:ln>
                          <a:solidFill>
                            <a:schemeClr val="tx1"/>
                          </a:solidFill>
                          <a:effectLst/>
                          <a:latin typeface="+mn-ea"/>
                          <a:ea typeface="+mn-ea"/>
                        </a:rPr>
                        <a:t>　・酸素療法（</a:t>
                      </a:r>
                      <a:r>
                        <a:rPr kumimoji="1" lang="ja-JP" altLang="en-US" sz="1200" b="0" i="0" u="none" strike="noStrike" kern="1200" cap="none" normalizeH="0" baseline="0" dirty="0">
                          <a:ln>
                            <a:noFill/>
                          </a:ln>
                          <a:solidFill>
                            <a:schemeClr val="tx1"/>
                          </a:solidFill>
                          <a:effectLst/>
                          <a:latin typeface="+mn-ea"/>
                          <a:ea typeface="+mn-ea"/>
                        </a:rPr>
                        <a:t>医療区分３に該当するもの以外のもの</a:t>
                      </a:r>
                      <a:r>
                        <a:rPr kumimoji="1" lang="ja-JP" altLang="en-US" sz="1200" b="0" i="0" u="none" strike="noStrike" cap="none" normalizeH="0" baseline="0" dirty="0">
                          <a:ln>
                            <a:noFill/>
                          </a:ln>
                          <a:solidFill>
                            <a:schemeClr val="tx1"/>
                          </a:solidFill>
                          <a:effectLst/>
                          <a:latin typeface="+mn-ea"/>
                          <a:ea typeface="+mn-ea"/>
                        </a:rPr>
                        <a:t>）　</a:t>
                      </a:r>
                    </a:p>
                  </a:txBody>
                  <a:tcPr marL="99060" marR="99060" horzOverflow="overflow">
                    <a:lnL w="12700" cap="flat" cmpd="sng" algn="ctr">
                      <a:solidFill>
                        <a:sysClr val="windowText" lastClr="000000"/>
                      </a:solidFill>
                      <a:prstDash val="solid"/>
                      <a:round/>
                      <a:headEnd type="none" w="med" len="med"/>
                      <a:tailEnd type="none" w="med" len="med"/>
                    </a:lnL>
                    <a:lnR w="9525"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extLst>
                  <a:ext uri="{0D108BD9-81ED-4DB2-BD59-A6C34878D82A}">
                    <a16:rowId xmlns:a16="http://schemas.microsoft.com/office/drawing/2014/main" val="10001"/>
                  </a:ext>
                </a:extLst>
              </a:tr>
              <a:tr h="252000">
                <a:tc gridSpan="2">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400" b="1" i="0" u="none" strike="noStrike" cap="none" normalizeH="0" baseline="0" dirty="0">
                          <a:ln>
                            <a:noFill/>
                          </a:ln>
                          <a:solidFill>
                            <a:schemeClr val="tx1"/>
                          </a:solidFill>
                          <a:effectLst/>
                          <a:latin typeface="+mn-ea"/>
                          <a:ea typeface="+mn-ea"/>
                        </a:rPr>
                        <a:t>医療区分１</a:t>
                      </a:r>
                    </a:p>
                  </a:txBody>
                  <a:tcPr marL="99060" marR="99060" anchor="ctr" horzOverflow="overflow">
                    <a:lnL w="9525"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9525" cap="flat" cmpd="sng" algn="ctr">
                      <a:solidFill>
                        <a:sysClr val="windowText" lastClr="000000"/>
                      </a:solidFill>
                      <a:prstDash val="solid"/>
                      <a:round/>
                      <a:headEnd type="none" w="med" len="med"/>
                      <a:tailEnd type="none" w="med" len="med"/>
                    </a:lnB>
                    <a:lnTlToBr>
                      <a:noFill/>
                    </a:lnTlToBr>
                    <a:lnBlToTr>
                      <a:noFill/>
                    </a:lnBlToTr>
                    <a:solidFill>
                      <a:schemeClr val="accent4">
                        <a:lumMod val="20000"/>
                        <a:lumOff val="80000"/>
                      </a:schemeClr>
                    </a:solidFill>
                  </a:tcPr>
                </a:tc>
                <a:tc hMerge="1">
                  <a:txBody>
                    <a:bodyPr/>
                    <a:lstStyle/>
                    <a:p>
                      <a:endParaRPr kumimoji="1" lang="ja-JP" altLang="en-US"/>
                    </a:p>
                  </a:txBody>
                  <a:tcPr/>
                </a:tc>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医療区分２・３に該当しない者</a:t>
                      </a:r>
                    </a:p>
                  </a:txBody>
                  <a:tcPr marL="99060" marR="99060" anchor="ctr" horzOverflow="overflow">
                    <a:lnL w="12700" cap="flat" cmpd="sng" algn="ctr">
                      <a:solidFill>
                        <a:sysClr val="windowText" lastClr="000000"/>
                      </a:solidFill>
                      <a:prstDash val="solid"/>
                      <a:round/>
                      <a:headEnd type="none" w="med" len="med"/>
                      <a:tailEnd type="none" w="med" len="med"/>
                    </a:lnL>
                    <a:lnR w="9525"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9525" cap="flat" cmpd="sng" algn="ctr">
                      <a:solidFill>
                        <a:sysClr val="windowText" lastClr="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5" name="テキスト ボックス 4">
            <a:extLst>
              <a:ext uri="{FF2B5EF4-FFF2-40B4-BE49-F238E27FC236}">
                <a16:creationId xmlns:a16="http://schemas.microsoft.com/office/drawing/2014/main" id="{A534E0B7-0A10-4EDC-9EA6-F92B47CD23BA}"/>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５．入院医療　（３）慢性期入院医療</a:t>
            </a: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6" name="スライド番号プレースホルダー 2">
            <a:extLst>
              <a:ext uri="{FF2B5EF4-FFF2-40B4-BE49-F238E27FC236}">
                <a16:creationId xmlns:a16="http://schemas.microsoft.com/office/drawing/2014/main" id="{8653FDAD-54E2-473F-AD82-641798471503}"/>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510767183"/>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療養病棟入院基本料の点数（参考）</a:t>
            </a:r>
            <a:endParaRPr kumimoji="1" lang="ja-JP" altLang="en-US" dirty="0">
              <a:latin typeface="メイリオ" panose="020B0604030504040204" pitchFamily="50" charset="-128"/>
              <a:ea typeface="メイリオ" panose="020B0604030504040204" pitchFamily="50" charset="-128"/>
            </a:endParaRPr>
          </a:p>
        </p:txBody>
      </p:sp>
      <p:sp>
        <p:nvSpPr>
          <p:cNvPr id="6" name="正方形/長方形 5"/>
          <p:cNvSpPr/>
          <p:nvPr/>
        </p:nvSpPr>
        <p:spPr>
          <a:xfrm>
            <a:off x="255048" y="1443331"/>
            <a:ext cx="3929281" cy="830997"/>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457200" marR="0" lvl="1"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①看護配置：２０：１以上</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57200" marR="0" lvl="1"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②医療区分２・３の患者が８割以上</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正方形/長方形 6"/>
          <p:cNvSpPr/>
          <p:nvPr/>
        </p:nvSpPr>
        <p:spPr>
          <a:xfrm>
            <a:off x="1096188" y="1194785"/>
            <a:ext cx="2708691" cy="369332"/>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1F497D">
                    <a:lumMod val="75000"/>
                  </a:srgbClr>
                </a:solidFill>
                <a:effectLst/>
                <a:uLnTx/>
                <a:uFillTx/>
                <a:latin typeface="メイリオ" panose="020B0604030504040204" pitchFamily="50" charset="-128"/>
                <a:ea typeface="メイリオ" panose="020B0604030504040204" pitchFamily="50" charset="-128"/>
                <a:cs typeface="+mn-cs"/>
              </a:rPr>
              <a:t>療養病棟入院料 １</a:t>
            </a:r>
          </a:p>
        </p:txBody>
      </p:sp>
      <p:sp>
        <p:nvSpPr>
          <p:cNvPr id="8" name="正方形/長方形 7"/>
          <p:cNvSpPr/>
          <p:nvPr/>
        </p:nvSpPr>
        <p:spPr>
          <a:xfrm>
            <a:off x="6068127" y="1194785"/>
            <a:ext cx="2708691" cy="369332"/>
          </a:xfrm>
          <a:prstGeom prst="rect">
            <a:avLst/>
          </a:prstGeom>
          <a:ln>
            <a:noFill/>
          </a:ln>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4BACC6">
                    <a:lumMod val="75000"/>
                  </a:srgbClr>
                </a:solidFill>
                <a:effectLst/>
                <a:uLnTx/>
                <a:uFillTx/>
                <a:latin typeface="メイリオ" panose="020B0604030504040204" pitchFamily="50" charset="-128"/>
                <a:ea typeface="メイリオ" panose="020B0604030504040204" pitchFamily="50" charset="-128"/>
                <a:cs typeface="+mn-cs"/>
              </a:rPr>
              <a:t>療養病棟入院料 ２</a:t>
            </a:r>
          </a:p>
        </p:txBody>
      </p:sp>
      <p:sp>
        <p:nvSpPr>
          <p:cNvPr id="10" name="正方形/長方形 9"/>
          <p:cNvSpPr/>
          <p:nvPr/>
        </p:nvSpPr>
        <p:spPr>
          <a:xfrm>
            <a:off x="5361749" y="1486721"/>
            <a:ext cx="4520952" cy="83099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457200" marR="0" lvl="1"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①看護配置２０：１以上</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57200" marR="0" lvl="1"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②医療区分２・３の患者が５割以上</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11" name="Group 36"/>
          <p:cNvGraphicFramePr>
            <a:graphicFrameLocks/>
          </p:cNvGraphicFramePr>
          <p:nvPr/>
        </p:nvGraphicFramePr>
        <p:xfrm>
          <a:off x="5173045" y="2317718"/>
          <a:ext cx="4498856" cy="4016580"/>
        </p:xfrm>
        <a:graphic>
          <a:graphicData uri="http://schemas.openxmlformats.org/drawingml/2006/table">
            <a:tbl>
              <a:tblPr/>
              <a:tblGrid>
                <a:gridCol w="1058073">
                  <a:extLst>
                    <a:ext uri="{9D8B030D-6E8A-4147-A177-3AD203B41FA5}">
                      <a16:colId xmlns:a16="http://schemas.microsoft.com/office/drawing/2014/main" val="20000"/>
                    </a:ext>
                  </a:extLst>
                </a:gridCol>
                <a:gridCol w="1178350">
                  <a:extLst>
                    <a:ext uri="{9D8B030D-6E8A-4147-A177-3AD203B41FA5}">
                      <a16:colId xmlns:a16="http://schemas.microsoft.com/office/drawing/2014/main" val="20001"/>
                    </a:ext>
                  </a:extLst>
                </a:gridCol>
                <a:gridCol w="1168924">
                  <a:extLst>
                    <a:ext uri="{9D8B030D-6E8A-4147-A177-3AD203B41FA5}">
                      <a16:colId xmlns:a16="http://schemas.microsoft.com/office/drawing/2014/main" val="20002"/>
                    </a:ext>
                  </a:extLst>
                </a:gridCol>
                <a:gridCol w="1093509">
                  <a:extLst>
                    <a:ext uri="{9D8B030D-6E8A-4147-A177-3AD203B41FA5}">
                      <a16:colId xmlns:a16="http://schemas.microsoft.com/office/drawing/2014/main" val="20003"/>
                    </a:ext>
                  </a:extLst>
                </a:gridCol>
              </a:tblGrid>
              <a:tr h="80561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ja-JP" sz="800" b="1" i="0" u="none" strike="noStrike" cap="none" normalizeH="0" baseline="0" dirty="0">
                        <a:ln>
                          <a:noFill/>
                        </a:ln>
                        <a:solidFill>
                          <a:schemeClr val="bg1"/>
                        </a:solidFill>
                        <a:effectLst/>
                        <a:latin typeface="+mj-ea"/>
                        <a:ea typeface="+mj-ea"/>
                      </a:endParaRPr>
                    </a:p>
                  </a:txBody>
                  <a:tcPr marL="73362" marR="73362" marT="35213" marB="352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800" b="0" i="0" u="none" strike="noStrike" cap="none" normalizeH="0" baseline="0" dirty="0">
                          <a:ln>
                            <a:noFill/>
                          </a:ln>
                          <a:solidFill>
                            <a:schemeClr val="tx1"/>
                          </a:solidFill>
                          <a:effectLst/>
                          <a:latin typeface="+mj-ea"/>
                          <a:ea typeface="+mj-ea"/>
                        </a:rPr>
                        <a:t>医療区分</a:t>
                      </a:r>
                      <a:r>
                        <a:rPr kumimoji="1" lang="ja-JP" altLang="en-US" sz="1800" b="1" i="0" u="none" strike="noStrike" kern="1200" cap="none" normalizeH="0" baseline="0" dirty="0">
                          <a:ln>
                            <a:noFill/>
                          </a:ln>
                          <a:solidFill>
                            <a:schemeClr val="tx1"/>
                          </a:solidFill>
                          <a:effectLst/>
                          <a:latin typeface="+mj-ea"/>
                          <a:ea typeface="+mj-ea"/>
                          <a:cs typeface="+mn-cs"/>
                        </a:rPr>
                        <a:t>３</a:t>
                      </a:r>
                    </a:p>
                  </a:txBody>
                  <a:tcPr marL="73362" marR="73362" marT="35213" marB="35213" anchor="ctr" horzOverflow="overflow">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800" b="0" i="0" u="none" strike="noStrike" cap="none" normalizeH="0" baseline="0" dirty="0">
                          <a:ln>
                            <a:noFill/>
                          </a:ln>
                          <a:solidFill>
                            <a:schemeClr val="tx1"/>
                          </a:solidFill>
                          <a:effectLst/>
                          <a:latin typeface="+mj-ea"/>
                          <a:ea typeface="+mj-ea"/>
                        </a:rPr>
                        <a:t>医療区分</a:t>
                      </a:r>
                      <a:r>
                        <a:rPr kumimoji="1" lang="ja-JP" altLang="en-US" sz="1800" b="1" i="0" u="none" strike="noStrike" kern="1200" cap="none" normalizeH="0" baseline="0" dirty="0">
                          <a:ln>
                            <a:noFill/>
                          </a:ln>
                          <a:solidFill>
                            <a:schemeClr val="tx1"/>
                          </a:solidFill>
                          <a:effectLst/>
                          <a:latin typeface="+mj-ea"/>
                          <a:ea typeface="+mj-ea"/>
                          <a:cs typeface="+mn-cs"/>
                        </a:rPr>
                        <a:t>２</a:t>
                      </a:r>
                    </a:p>
                  </a:txBody>
                  <a:tcPr marL="73362" marR="73362" marT="35213" marB="35213"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800" b="0" i="0" u="none" strike="noStrike" cap="none" normalizeH="0" baseline="0" dirty="0">
                          <a:ln>
                            <a:noFill/>
                          </a:ln>
                          <a:solidFill>
                            <a:schemeClr val="tx1"/>
                          </a:solidFill>
                          <a:effectLst/>
                          <a:latin typeface="+mj-ea"/>
                          <a:ea typeface="+mj-ea"/>
                        </a:rPr>
                        <a:t>医療区分</a:t>
                      </a:r>
                      <a:r>
                        <a:rPr kumimoji="1" lang="ja-JP" altLang="en-US" sz="1800" b="1" i="0" u="none" strike="noStrike" cap="none" normalizeH="0" baseline="0" dirty="0">
                          <a:ln>
                            <a:noFill/>
                          </a:ln>
                          <a:solidFill>
                            <a:schemeClr val="tx1"/>
                          </a:solidFill>
                          <a:effectLst/>
                          <a:latin typeface="+mj-ea"/>
                          <a:ea typeface="+mj-ea"/>
                        </a:rPr>
                        <a:t>１</a:t>
                      </a:r>
                      <a:endParaRPr kumimoji="1" lang="ja-JP" altLang="en-US" sz="1800" b="0" i="0" u="none" strike="noStrike" cap="none" normalizeH="0" baseline="0" dirty="0">
                        <a:ln>
                          <a:noFill/>
                        </a:ln>
                        <a:solidFill>
                          <a:schemeClr val="tx1"/>
                        </a:solidFill>
                        <a:effectLst/>
                        <a:latin typeface="+mj-ea"/>
                        <a:ea typeface="+mj-ea"/>
                      </a:endParaRPr>
                    </a:p>
                  </a:txBody>
                  <a:tcPr marL="73362" marR="73362" marT="35213" marB="35213" anchor="ctr" horzOverflow="overflow">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10000"/>
                  </a:ext>
                </a:extLst>
              </a:tr>
              <a:tr h="107032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0" i="0" u="none" strike="noStrike" cap="none" normalizeH="0" baseline="0" dirty="0">
                          <a:ln>
                            <a:noFill/>
                          </a:ln>
                          <a:solidFill>
                            <a:schemeClr val="tx1"/>
                          </a:solidFill>
                          <a:effectLst/>
                          <a:latin typeface="+mj-ea"/>
                          <a:ea typeface="+mj-ea"/>
                        </a:rPr>
                        <a:t>ＡＤＬ</a:t>
                      </a:r>
                      <a:endParaRPr kumimoji="1" lang="en-US" altLang="ja-JP" sz="1600" b="0" i="0" u="none" strike="noStrike" cap="none" normalizeH="0" baseline="0" dirty="0">
                        <a:ln>
                          <a:noFill/>
                        </a:ln>
                        <a:solidFill>
                          <a:schemeClr val="tx1"/>
                        </a:solidFill>
                        <a:effectLst/>
                        <a:latin typeface="+mj-ea"/>
                        <a:ea typeface="+mj-ea"/>
                      </a:endParaRP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0" i="0" u="none" strike="noStrike" cap="none" normalizeH="0" baseline="0" dirty="0">
                          <a:ln>
                            <a:noFill/>
                          </a:ln>
                          <a:solidFill>
                            <a:schemeClr val="tx1"/>
                          </a:solidFill>
                          <a:effectLst/>
                          <a:latin typeface="+mj-ea"/>
                          <a:ea typeface="+mj-ea"/>
                        </a:rPr>
                        <a:t>区分</a:t>
                      </a:r>
                      <a:r>
                        <a:rPr kumimoji="1" lang="ja-JP" altLang="en-US" sz="1600" b="1" i="0" u="none" strike="noStrike" kern="1200" cap="none" normalizeH="0" baseline="0" dirty="0">
                          <a:ln>
                            <a:noFill/>
                          </a:ln>
                          <a:solidFill>
                            <a:schemeClr val="tx1"/>
                          </a:solidFill>
                          <a:effectLst/>
                          <a:latin typeface="+mj-ea"/>
                          <a:ea typeface="+mj-ea"/>
                          <a:cs typeface="+mn-cs"/>
                        </a:rPr>
                        <a:t>３</a:t>
                      </a:r>
                    </a:p>
                  </a:txBody>
                  <a:tcPr marL="73362" marR="73362" marT="35213" marB="352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mj-ea"/>
                          <a:ea typeface="+mj-ea"/>
                        </a:rPr>
                        <a:t>１，７４８点</a:t>
                      </a:r>
                      <a:endParaRPr kumimoji="1" lang="en-US" altLang="ja-JP" sz="1300" b="1" i="0" u="none" strike="noStrike" cap="none" normalizeH="0" baseline="0" dirty="0">
                        <a:ln>
                          <a:noFill/>
                        </a:ln>
                        <a:solidFill>
                          <a:schemeClr val="tx1"/>
                        </a:solidFill>
                        <a:effectLst/>
                        <a:latin typeface="+mj-ea"/>
                        <a:ea typeface="+mj-ea"/>
                      </a:endParaRPr>
                    </a:p>
                  </a:txBody>
                  <a:tcPr marL="74536" marR="74536" marT="34401" marB="34401" anchor="ctr" horzOverflow="overflow">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mj-ea"/>
                          <a:ea typeface="+mj-ea"/>
                        </a:rPr>
                        <a:t>１，３４９点</a:t>
                      </a:r>
                      <a:endParaRPr kumimoji="1" lang="en-US" altLang="ja-JP" sz="1300" b="1" i="0" u="none" strike="noStrike" cap="none" normalizeH="0" baseline="0" dirty="0">
                        <a:ln>
                          <a:noFill/>
                        </a:ln>
                        <a:solidFill>
                          <a:schemeClr val="tx1"/>
                        </a:solidFill>
                        <a:effectLst/>
                        <a:latin typeface="+mj-ea"/>
                        <a:ea typeface="+mj-ea"/>
                      </a:endParaRPr>
                    </a:p>
                  </a:txBody>
                  <a:tcPr marL="74536" marR="74536" marT="34401" marB="34401"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mj-ea"/>
                          <a:ea typeface="+mj-ea"/>
                        </a:rPr>
                        <a:t>９０３点</a:t>
                      </a:r>
                      <a:endParaRPr kumimoji="1" lang="en-US" altLang="ja-JP" sz="1300" b="1" i="0" u="none" strike="noStrike" cap="none" normalizeH="0" baseline="0" dirty="0">
                        <a:ln>
                          <a:noFill/>
                        </a:ln>
                        <a:solidFill>
                          <a:schemeClr val="tx1"/>
                        </a:solidFill>
                        <a:effectLst/>
                        <a:latin typeface="+mj-ea"/>
                        <a:ea typeface="+mj-ea"/>
                      </a:endParaRPr>
                    </a:p>
                  </a:txBody>
                  <a:tcPr marL="74536" marR="74536" marT="34401" marB="34401" anchor="ctr" horzOverflow="overflow">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107032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0" i="0" u="none" strike="noStrike" cap="none" normalizeH="0" baseline="0" dirty="0">
                          <a:ln>
                            <a:noFill/>
                          </a:ln>
                          <a:solidFill>
                            <a:schemeClr val="tx1"/>
                          </a:solidFill>
                          <a:effectLst/>
                          <a:latin typeface="+mj-ea"/>
                          <a:ea typeface="+mj-ea"/>
                        </a:rPr>
                        <a:t>ＡＤＬ</a:t>
                      </a:r>
                      <a:endParaRPr kumimoji="1" lang="en-US" altLang="ja-JP" sz="1600" b="0" i="0" u="none" strike="noStrike" cap="none" normalizeH="0" baseline="0" dirty="0">
                        <a:ln>
                          <a:noFill/>
                        </a:ln>
                        <a:solidFill>
                          <a:schemeClr val="tx1"/>
                        </a:solidFill>
                        <a:effectLst/>
                        <a:latin typeface="+mj-ea"/>
                        <a:ea typeface="+mj-ea"/>
                      </a:endParaRP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0" i="0" u="none" strike="noStrike" cap="none" normalizeH="0" baseline="0" dirty="0">
                          <a:ln>
                            <a:noFill/>
                          </a:ln>
                          <a:solidFill>
                            <a:schemeClr val="tx1"/>
                          </a:solidFill>
                          <a:effectLst/>
                          <a:latin typeface="+mj-ea"/>
                          <a:ea typeface="+mj-ea"/>
                        </a:rPr>
                        <a:t>区分</a:t>
                      </a:r>
                      <a:r>
                        <a:rPr kumimoji="1" lang="ja-JP" altLang="en-US" sz="1600" b="1" i="0" u="none" strike="noStrike" kern="1200" cap="none" normalizeH="0" baseline="0" dirty="0">
                          <a:ln>
                            <a:noFill/>
                          </a:ln>
                          <a:solidFill>
                            <a:schemeClr val="tx1"/>
                          </a:solidFill>
                          <a:effectLst/>
                          <a:latin typeface="+mj-ea"/>
                          <a:ea typeface="+mj-ea"/>
                          <a:cs typeface="+mn-cs"/>
                        </a:rPr>
                        <a:t>２</a:t>
                      </a:r>
                    </a:p>
                  </a:txBody>
                  <a:tcPr marL="73362" marR="73362" marT="35213" marB="352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mj-ea"/>
                          <a:ea typeface="+mj-ea"/>
                        </a:rPr>
                        <a:t>１，６９４点</a:t>
                      </a:r>
                      <a:endParaRPr kumimoji="1" lang="en-US" altLang="ja-JP" sz="1300" b="1" i="0" u="none" strike="noStrike" cap="none" normalizeH="0" baseline="0" dirty="0">
                        <a:ln>
                          <a:noFill/>
                        </a:ln>
                        <a:solidFill>
                          <a:schemeClr val="tx1"/>
                        </a:solidFill>
                        <a:effectLst/>
                        <a:latin typeface="+mj-ea"/>
                        <a:ea typeface="+mj-ea"/>
                      </a:endParaRPr>
                    </a:p>
                  </a:txBody>
                  <a:tcPr marL="74536" marR="74536" marT="34401" marB="34401" anchor="ctr" horzOverflow="overflow">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mj-ea"/>
                          <a:ea typeface="+mj-ea"/>
                        </a:rPr>
                        <a:t>１，３２２点</a:t>
                      </a:r>
                    </a:p>
                  </a:txBody>
                  <a:tcPr marL="74536" marR="74536" marT="34401" marB="34401"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mj-ea"/>
                          <a:ea typeface="+mj-ea"/>
                        </a:rPr>
                        <a:t>８５５点</a:t>
                      </a:r>
                      <a:endParaRPr kumimoji="1" lang="en-US" altLang="ja-JP" sz="1300" b="1" i="0" u="none" strike="noStrike" cap="none" normalizeH="0" baseline="0" dirty="0">
                        <a:ln>
                          <a:noFill/>
                        </a:ln>
                        <a:solidFill>
                          <a:schemeClr val="tx1"/>
                        </a:solidFill>
                        <a:effectLst/>
                        <a:latin typeface="+mj-ea"/>
                        <a:ea typeface="+mj-ea"/>
                      </a:endParaRPr>
                    </a:p>
                  </a:txBody>
                  <a:tcPr marL="74536" marR="74536" marT="34401" marB="34401" anchor="ctr" horzOverflow="overflow">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07032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0" i="0" u="none" strike="noStrike" cap="none" normalizeH="0" baseline="0" dirty="0">
                          <a:ln>
                            <a:noFill/>
                          </a:ln>
                          <a:solidFill>
                            <a:schemeClr val="tx1"/>
                          </a:solidFill>
                          <a:effectLst/>
                          <a:latin typeface="+mj-ea"/>
                          <a:ea typeface="+mj-ea"/>
                        </a:rPr>
                        <a:t>ＡＤＬ</a:t>
                      </a:r>
                      <a:endParaRPr kumimoji="1" lang="en-US" altLang="ja-JP" sz="1600" b="0" i="0" u="none" strike="noStrike" cap="none" normalizeH="0" baseline="0" dirty="0">
                        <a:ln>
                          <a:noFill/>
                        </a:ln>
                        <a:solidFill>
                          <a:schemeClr val="tx1"/>
                        </a:solidFill>
                        <a:effectLst/>
                        <a:latin typeface="+mj-ea"/>
                        <a:ea typeface="+mj-ea"/>
                      </a:endParaRP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0" i="0" u="none" strike="noStrike" cap="none" normalizeH="0" baseline="0" dirty="0">
                          <a:ln>
                            <a:noFill/>
                          </a:ln>
                          <a:solidFill>
                            <a:schemeClr val="tx1"/>
                          </a:solidFill>
                          <a:effectLst/>
                          <a:latin typeface="+mj-ea"/>
                          <a:ea typeface="+mj-ea"/>
                        </a:rPr>
                        <a:t>区分</a:t>
                      </a:r>
                      <a:r>
                        <a:rPr kumimoji="1" lang="ja-JP" altLang="en-US" sz="1600" b="1" i="0" u="none" strike="noStrike" kern="1200" cap="none" normalizeH="0" baseline="0" dirty="0">
                          <a:ln>
                            <a:noFill/>
                          </a:ln>
                          <a:solidFill>
                            <a:schemeClr val="tx1"/>
                          </a:solidFill>
                          <a:effectLst/>
                          <a:latin typeface="+mj-ea"/>
                          <a:ea typeface="+mj-ea"/>
                          <a:cs typeface="+mn-cs"/>
                        </a:rPr>
                        <a:t>１</a:t>
                      </a:r>
                    </a:p>
                  </a:txBody>
                  <a:tcPr marL="73362" marR="73362" marT="35213" marB="352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mj-ea"/>
                          <a:ea typeface="+mj-ea"/>
                        </a:rPr>
                        <a:t>１，４０６点</a:t>
                      </a:r>
                      <a:endParaRPr kumimoji="1" lang="en-US" altLang="ja-JP" sz="1300" b="1" i="0" u="none" strike="noStrike" cap="none" normalizeH="0" baseline="0" dirty="0">
                        <a:ln>
                          <a:noFill/>
                        </a:ln>
                        <a:solidFill>
                          <a:schemeClr val="tx1"/>
                        </a:solidFill>
                        <a:effectLst/>
                        <a:latin typeface="+mj-ea"/>
                        <a:ea typeface="+mj-ea"/>
                      </a:endParaRPr>
                    </a:p>
                  </a:txBody>
                  <a:tcPr marL="74536" marR="74536" marT="34401" marB="34401" anchor="ctr" horzOverflow="overflow">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mj-ea"/>
                          <a:ea typeface="+mj-ea"/>
                        </a:rPr>
                        <a:t>１，１６７点</a:t>
                      </a:r>
                      <a:endParaRPr kumimoji="1" lang="en-US" altLang="ja-JP" sz="1300" b="1" i="0" u="none" strike="noStrike" cap="none" normalizeH="0" baseline="0" dirty="0">
                        <a:ln>
                          <a:noFill/>
                        </a:ln>
                        <a:solidFill>
                          <a:schemeClr val="tx1"/>
                        </a:solidFill>
                        <a:effectLst/>
                        <a:latin typeface="+mj-ea"/>
                        <a:ea typeface="+mj-ea"/>
                      </a:endParaRPr>
                    </a:p>
                  </a:txBody>
                  <a:tcPr marL="74536" marR="74536" marT="34401" marB="34401"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mj-ea"/>
                          <a:ea typeface="+mj-ea"/>
                        </a:rPr>
                        <a:t>７５１点</a:t>
                      </a:r>
                      <a:endParaRPr kumimoji="1" lang="en-US" altLang="ja-JP" sz="1300" b="1" i="0" u="none" strike="noStrike" cap="none" normalizeH="0" baseline="0" dirty="0">
                        <a:ln>
                          <a:noFill/>
                        </a:ln>
                        <a:solidFill>
                          <a:schemeClr val="tx1"/>
                        </a:solidFill>
                        <a:effectLst/>
                        <a:latin typeface="+mj-ea"/>
                        <a:ea typeface="+mj-ea"/>
                      </a:endParaRPr>
                    </a:p>
                  </a:txBody>
                  <a:tcPr marL="74536" marR="74536" marT="34401" marB="34401" anchor="ctr" horzOverflow="overflow">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bl>
          </a:graphicData>
        </a:graphic>
      </p:graphicFrame>
      <p:graphicFrame>
        <p:nvGraphicFramePr>
          <p:cNvPr id="12" name="Group 36"/>
          <p:cNvGraphicFramePr>
            <a:graphicFrameLocks/>
          </p:cNvGraphicFramePr>
          <p:nvPr/>
        </p:nvGraphicFramePr>
        <p:xfrm>
          <a:off x="164090" y="2317718"/>
          <a:ext cx="4572888" cy="4016580"/>
        </p:xfrm>
        <a:graphic>
          <a:graphicData uri="http://schemas.openxmlformats.org/drawingml/2006/table">
            <a:tbl>
              <a:tblPr/>
              <a:tblGrid>
                <a:gridCol w="1143222">
                  <a:extLst>
                    <a:ext uri="{9D8B030D-6E8A-4147-A177-3AD203B41FA5}">
                      <a16:colId xmlns:a16="http://schemas.microsoft.com/office/drawing/2014/main" val="20000"/>
                    </a:ext>
                  </a:extLst>
                </a:gridCol>
                <a:gridCol w="1143222">
                  <a:extLst>
                    <a:ext uri="{9D8B030D-6E8A-4147-A177-3AD203B41FA5}">
                      <a16:colId xmlns:a16="http://schemas.microsoft.com/office/drawing/2014/main" val="20001"/>
                    </a:ext>
                  </a:extLst>
                </a:gridCol>
                <a:gridCol w="1143222">
                  <a:extLst>
                    <a:ext uri="{9D8B030D-6E8A-4147-A177-3AD203B41FA5}">
                      <a16:colId xmlns:a16="http://schemas.microsoft.com/office/drawing/2014/main" val="20002"/>
                    </a:ext>
                  </a:extLst>
                </a:gridCol>
                <a:gridCol w="1143222">
                  <a:extLst>
                    <a:ext uri="{9D8B030D-6E8A-4147-A177-3AD203B41FA5}">
                      <a16:colId xmlns:a16="http://schemas.microsoft.com/office/drawing/2014/main" val="20003"/>
                    </a:ext>
                  </a:extLst>
                </a:gridCol>
              </a:tblGrid>
              <a:tr h="79301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ja-JP" sz="800" b="1" i="0" u="none" strike="noStrike" cap="none" normalizeH="0" baseline="0" dirty="0">
                        <a:ln>
                          <a:noFill/>
                        </a:ln>
                        <a:solidFill>
                          <a:schemeClr val="bg1"/>
                        </a:solidFill>
                        <a:effectLst/>
                        <a:latin typeface="+mj-ea"/>
                        <a:ea typeface="+mj-ea"/>
                      </a:endParaRPr>
                    </a:p>
                  </a:txBody>
                  <a:tcPr marL="73362" marR="73362" marT="35213" marB="352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40000"/>
                        <a:lumOff val="6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800" b="0" i="0" u="none" strike="noStrike" cap="none" normalizeH="0" baseline="0" dirty="0">
                          <a:ln>
                            <a:noFill/>
                          </a:ln>
                          <a:solidFill>
                            <a:schemeClr val="tx1"/>
                          </a:solidFill>
                          <a:effectLst/>
                          <a:latin typeface="+mj-ea"/>
                          <a:ea typeface="+mj-ea"/>
                        </a:rPr>
                        <a:t>医療区分</a:t>
                      </a:r>
                      <a:r>
                        <a:rPr kumimoji="1" lang="ja-JP" altLang="en-US" sz="1800" b="1" i="0" u="none" strike="noStrike" kern="1200" cap="none" normalizeH="0" baseline="0" dirty="0">
                          <a:ln>
                            <a:noFill/>
                          </a:ln>
                          <a:solidFill>
                            <a:schemeClr val="tx1"/>
                          </a:solidFill>
                          <a:effectLst/>
                          <a:latin typeface="+mj-ea"/>
                          <a:ea typeface="+mj-ea"/>
                          <a:cs typeface="+mn-cs"/>
                        </a:rPr>
                        <a:t>３</a:t>
                      </a:r>
                    </a:p>
                  </a:txBody>
                  <a:tcPr marL="73362" marR="73362" marT="35213" marB="35213" anchor="ctr" horzOverflow="overflow">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40000"/>
                        <a:lumOff val="6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800" b="0" i="0" u="none" strike="noStrike" cap="none" normalizeH="0" baseline="0" dirty="0">
                          <a:ln>
                            <a:noFill/>
                          </a:ln>
                          <a:solidFill>
                            <a:schemeClr val="tx1"/>
                          </a:solidFill>
                          <a:effectLst/>
                          <a:latin typeface="+mj-ea"/>
                          <a:ea typeface="+mj-ea"/>
                        </a:rPr>
                        <a:t>医療区分</a:t>
                      </a:r>
                      <a:r>
                        <a:rPr kumimoji="1" lang="ja-JP" altLang="en-US" sz="1800" b="1" i="0" u="none" strike="noStrike" kern="1200" cap="none" normalizeH="0" baseline="0" dirty="0">
                          <a:ln>
                            <a:noFill/>
                          </a:ln>
                          <a:solidFill>
                            <a:schemeClr val="tx1"/>
                          </a:solidFill>
                          <a:effectLst/>
                          <a:latin typeface="+mj-ea"/>
                          <a:ea typeface="+mj-ea"/>
                          <a:cs typeface="+mn-cs"/>
                        </a:rPr>
                        <a:t>２</a:t>
                      </a:r>
                    </a:p>
                  </a:txBody>
                  <a:tcPr marL="73362" marR="73362" marT="35213" marB="35213"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40000"/>
                        <a:lumOff val="6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800" b="0" i="0" u="none" strike="noStrike" cap="none" normalizeH="0" baseline="0" dirty="0">
                          <a:ln>
                            <a:noFill/>
                          </a:ln>
                          <a:solidFill>
                            <a:schemeClr val="tx1"/>
                          </a:solidFill>
                          <a:effectLst/>
                          <a:latin typeface="+mj-ea"/>
                          <a:ea typeface="+mj-ea"/>
                        </a:rPr>
                        <a:t>医療区分</a:t>
                      </a:r>
                      <a:r>
                        <a:rPr kumimoji="1" lang="ja-JP" altLang="en-US" sz="1800" b="1" i="0" u="none" strike="noStrike" cap="none" normalizeH="0" baseline="0" dirty="0">
                          <a:ln>
                            <a:noFill/>
                          </a:ln>
                          <a:solidFill>
                            <a:schemeClr val="tx1"/>
                          </a:solidFill>
                          <a:effectLst/>
                          <a:latin typeface="+mj-ea"/>
                          <a:ea typeface="+mj-ea"/>
                        </a:rPr>
                        <a:t>１</a:t>
                      </a:r>
                      <a:endParaRPr kumimoji="1" lang="ja-JP" altLang="en-US" sz="1800" b="0" i="0" u="none" strike="noStrike" cap="none" normalizeH="0" baseline="0" dirty="0">
                        <a:ln>
                          <a:noFill/>
                        </a:ln>
                        <a:solidFill>
                          <a:schemeClr val="tx1"/>
                        </a:solidFill>
                        <a:effectLst/>
                        <a:latin typeface="+mj-ea"/>
                        <a:ea typeface="+mj-ea"/>
                      </a:endParaRPr>
                    </a:p>
                  </a:txBody>
                  <a:tcPr marL="73362" marR="73362" marT="35213" marB="35213" anchor="ctr" horzOverflow="overflow">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40000"/>
                        <a:lumOff val="60000"/>
                      </a:schemeClr>
                    </a:solidFill>
                  </a:tcPr>
                </a:tc>
                <a:extLst>
                  <a:ext uri="{0D108BD9-81ED-4DB2-BD59-A6C34878D82A}">
                    <a16:rowId xmlns:a16="http://schemas.microsoft.com/office/drawing/2014/main" val="10000"/>
                  </a:ext>
                </a:extLst>
              </a:tr>
              <a:tr h="107452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800" b="0" i="0" u="none" strike="noStrike" cap="none" normalizeH="0" baseline="0" dirty="0">
                          <a:ln>
                            <a:noFill/>
                          </a:ln>
                          <a:solidFill>
                            <a:schemeClr val="tx1"/>
                          </a:solidFill>
                          <a:effectLst/>
                          <a:latin typeface="+mj-ea"/>
                          <a:ea typeface="+mj-ea"/>
                        </a:rPr>
                        <a:t>ＡＤＬ</a:t>
                      </a:r>
                      <a:endParaRPr kumimoji="1" lang="en-US" altLang="ja-JP" sz="1800" b="0" i="0" u="none" strike="noStrike" cap="none" normalizeH="0" baseline="0" dirty="0">
                        <a:ln>
                          <a:noFill/>
                        </a:ln>
                        <a:solidFill>
                          <a:schemeClr val="tx1"/>
                        </a:solidFill>
                        <a:effectLst/>
                        <a:latin typeface="+mj-ea"/>
                        <a:ea typeface="+mj-ea"/>
                      </a:endParaRP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800" b="0" i="0" u="none" strike="noStrike" cap="none" normalizeH="0" baseline="0" dirty="0">
                          <a:ln>
                            <a:noFill/>
                          </a:ln>
                          <a:solidFill>
                            <a:schemeClr val="tx1"/>
                          </a:solidFill>
                          <a:effectLst/>
                          <a:latin typeface="+mj-ea"/>
                          <a:ea typeface="+mj-ea"/>
                        </a:rPr>
                        <a:t>区分</a:t>
                      </a:r>
                      <a:r>
                        <a:rPr kumimoji="1" lang="ja-JP" altLang="en-US" sz="1800" b="1" i="0" u="none" strike="noStrike" kern="1200" cap="none" normalizeH="0" baseline="0" dirty="0">
                          <a:ln>
                            <a:noFill/>
                          </a:ln>
                          <a:solidFill>
                            <a:schemeClr val="tx1"/>
                          </a:solidFill>
                          <a:effectLst/>
                          <a:latin typeface="+mj-ea"/>
                          <a:ea typeface="+mj-ea"/>
                          <a:cs typeface="+mn-cs"/>
                        </a:rPr>
                        <a:t>３</a:t>
                      </a:r>
                    </a:p>
                  </a:txBody>
                  <a:tcPr marL="73362" marR="73362" marT="35213" marB="352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1">
                        <a:lumMod val="40000"/>
                        <a:lumOff val="6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mj-ea"/>
                          <a:ea typeface="+mj-ea"/>
                        </a:rPr>
                        <a:t>１，８１３点</a:t>
                      </a:r>
                      <a:endParaRPr kumimoji="1" lang="en-US" altLang="ja-JP" sz="1300" b="1" i="0" u="none" strike="noStrike" cap="none" normalizeH="0" baseline="0" dirty="0">
                        <a:ln>
                          <a:noFill/>
                        </a:ln>
                        <a:solidFill>
                          <a:schemeClr val="tx1"/>
                        </a:solidFill>
                        <a:effectLst/>
                        <a:latin typeface="+mj-ea"/>
                        <a:ea typeface="+mj-ea"/>
                      </a:endParaRPr>
                    </a:p>
                  </a:txBody>
                  <a:tcPr marL="74536" marR="74536" marT="34401" marB="34401" anchor="ctr" horzOverflow="overflow">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mj-ea"/>
                          <a:ea typeface="+mj-ea"/>
                        </a:rPr>
                        <a:t>１，４１４点</a:t>
                      </a:r>
                      <a:endParaRPr kumimoji="1" lang="en-US" altLang="ja-JP" sz="1300" b="1" i="0" u="none" strike="noStrike" cap="none" normalizeH="0" baseline="0" dirty="0">
                        <a:ln>
                          <a:noFill/>
                        </a:ln>
                        <a:solidFill>
                          <a:schemeClr val="tx1"/>
                        </a:solidFill>
                        <a:effectLst/>
                        <a:latin typeface="+mj-ea"/>
                        <a:ea typeface="+mj-ea"/>
                      </a:endParaRPr>
                    </a:p>
                  </a:txBody>
                  <a:tcPr marL="74536" marR="74536" marT="34401" marB="34401"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mj-ea"/>
                          <a:ea typeface="+mj-ea"/>
                        </a:rPr>
                        <a:t>９６８点</a:t>
                      </a:r>
                      <a:endParaRPr kumimoji="1" lang="en-US" altLang="ja-JP" sz="1300" b="1" i="0" u="none" strike="noStrike" cap="none" normalizeH="0" baseline="0" dirty="0">
                        <a:ln>
                          <a:noFill/>
                        </a:ln>
                        <a:solidFill>
                          <a:schemeClr val="tx1"/>
                        </a:solidFill>
                        <a:effectLst/>
                        <a:latin typeface="+mj-ea"/>
                        <a:ea typeface="+mj-ea"/>
                      </a:endParaRPr>
                    </a:p>
                  </a:txBody>
                  <a:tcPr marL="74536" marR="74536" marT="34401" marB="34401" anchor="ctr" horzOverflow="overflow">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107452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800" b="0" i="0" u="none" strike="noStrike" cap="none" normalizeH="0" baseline="0" dirty="0">
                          <a:ln>
                            <a:noFill/>
                          </a:ln>
                          <a:solidFill>
                            <a:schemeClr val="tx1"/>
                          </a:solidFill>
                          <a:effectLst/>
                          <a:latin typeface="+mj-ea"/>
                          <a:ea typeface="+mj-ea"/>
                        </a:rPr>
                        <a:t>ＡＤＬ</a:t>
                      </a:r>
                      <a:endParaRPr kumimoji="1" lang="en-US" altLang="ja-JP" sz="1800" b="0" i="0" u="none" strike="noStrike" cap="none" normalizeH="0" baseline="0" dirty="0">
                        <a:ln>
                          <a:noFill/>
                        </a:ln>
                        <a:solidFill>
                          <a:schemeClr val="tx1"/>
                        </a:solidFill>
                        <a:effectLst/>
                        <a:latin typeface="+mj-ea"/>
                        <a:ea typeface="+mj-ea"/>
                      </a:endParaRP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800" b="0" i="0" u="none" strike="noStrike" cap="none" normalizeH="0" baseline="0" dirty="0">
                          <a:ln>
                            <a:noFill/>
                          </a:ln>
                          <a:solidFill>
                            <a:schemeClr val="tx1"/>
                          </a:solidFill>
                          <a:effectLst/>
                          <a:latin typeface="+mj-ea"/>
                          <a:ea typeface="+mj-ea"/>
                        </a:rPr>
                        <a:t>区分</a:t>
                      </a:r>
                      <a:r>
                        <a:rPr kumimoji="1" lang="ja-JP" altLang="en-US" sz="1800" b="1" i="0" u="none" strike="noStrike" kern="1200" cap="none" normalizeH="0" baseline="0" dirty="0">
                          <a:ln>
                            <a:noFill/>
                          </a:ln>
                          <a:solidFill>
                            <a:schemeClr val="tx1"/>
                          </a:solidFill>
                          <a:effectLst/>
                          <a:latin typeface="+mj-ea"/>
                          <a:ea typeface="+mj-ea"/>
                          <a:cs typeface="+mn-cs"/>
                        </a:rPr>
                        <a:t>２</a:t>
                      </a:r>
                    </a:p>
                  </a:txBody>
                  <a:tcPr marL="73362" marR="73362" marT="35213" marB="352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1">
                        <a:lumMod val="40000"/>
                        <a:lumOff val="6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mj-ea"/>
                          <a:ea typeface="+mj-ea"/>
                        </a:rPr>
                        <a:t>１，７５８点</a:t>
                      </a:r>
                      <a:endParaRPr kumimoji="1" lang="en-US" altLang="ja-JP" sz="1300" b="1" i="0" u="none" strike="noStrike" cap="none" normalizeH="0" baseline="0" dirty="0">
                        <a:ln>
                          <a:noFill/>
                        </a:ln>
                        <a:solidFill>
                          <a:schemeClr val="tx1"/>
                        </a:solidFill>
                        <a:effectLst/>
                        <a:latin typeface="+mj-ea"/>
                        <a:ea typeface="+mj-ea"/>
                      </a:endParaRPr>
                    </a:p>
                  </a:txBody>
                  <a:tcPr marL="74536" marR="74536" marT="34401" marB="34401" anchor="ctr" horzOverflow="overflow">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mj-ea"/>
                          <a:ea typeface="+mj-ea"/>
                        </a:rPr>
                        <a:t>１，３８６点</a:t>
                      </a:r>
                      <a:endParaRPr kumimoji="1" lang="en-US" altLang="ja-JP" sz="1300" b="1" i="0" u="none" strike="noStrike" cap="none" normalizeH="0" baseline="0" dirty="0">
                        <a:ln>
                          <a:noFill/>
                        </a:ln>
                        <a:solidFill>
                          <a:schemeClr val="tx1"/>
                        </a:solidFill>
                        <a:effectLst/>
                        <a:latin typeface="+mj-ea"/>
                        <a:ea typeface="+mj-ea"/>
                      </a:endParaRPr>
                    </a:p>
                  </a:txBody>
                  <a:tcPr marL="74536" marR="74536" marT="34401" marB="34401"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mj-ea"/>
                          <a:ea typeface="+mj-ea"/>
                        </a:rPr>
                        <a:t>９２０点</a:t>
                      </a:r>
                      <a:endParaRPr kumimoji="1" lang="en-US" altLang="ja-JP" sz="1300" b="1" i="0" u="none" strike="noStrike" cap="none" normalizeH="0" baseline="0" dirty="0">
                        <a:ln>
                          <a:noFill/>
                        </a:ln>
                        <a:solidFill>
                          <a:schemeClr val="tx1"/>
                        </a:solidFill>
                        <a:effectLst/>
                        <a:latin typeface="+mj-ea"/>
                        <a:ea typeface="+mj-ea"/>
                      </a:endParaRPr>
                    </a:p>
                  </a:txBody>
                  <a:tcPr marL="74536" marR="74536" marT="34401" marB="34401" anchor="ctr" horzOverflow="overflow">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07452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800" b="0" i="0" u="none" strike="noStrike" cap="none" normalizeH="0" baseline="0" dirty="0">
                          <a:ln>
                            <a:noFill/>
                          </a:ln>
                          <a:solidFill>
                            <a:schemeClr val="tx1"/>
                          </a:solidFill>
                          <a:effectLst/>
                          <a:latin typeface="+mj-ea"/>
                          <a:ea typeface="+mj-ea"/>
                        </a:rPr>
                        <a:t>ＡＤＬ</a:t>
                      </a:r>
                      <a:endParaRPr kumimoji="1" lang="en-US" altLang="ja-JP" sz="1800" b="0" i="0" u="none" strike="noStrike" cap="none" normalizeH="0" baseline="0" dirty="0">
                        <a:ln>
                          <a:noFill/>
                        </a:ln>
                        <a:solidFill>
                          <a:schemeClr val="tx1"/>
                        </a:solidFill>
                        <a:effectLst/>
                        <a:latin typeface="+mj-ea"/>
                        <a:ea typeface="+mj-ea"/>
                      </a:endParaRP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800" b="0" i="0" u="none" strike="noStrike" cap="none" normalizeH="0" baseline="0" dirty="0">
                          <a:ln>
                            <a:noFill/>
                          </a:ln>
                          <a:solidFill>
                            <a:schemeClr val="tx1"/>
                          </a:solidFill>
                          <a:effectLst/>
                          <a:latin typeface="+mj-ea"/>
                          <a:ea typeface="+mj-ea"/>
                        </a:rPr>
                        <a:t>区分</a:t>
                      </a:r>
                      <a:r>
                        <a:rPr kumimoji="1" lang="ja-JP" altLang="en-US" sz="1800" b="1" i="0" u="none" strike="noStrike" kern="1200" cap="none" normalizeH="0" baseline="0" dirty="0">
                          <a:ln>
                            <a:noFill/>
                          </a:ln>
                          <a:solidFill>
                            <a:schemeClr val="tx1"/>
                          </a:solidFill>
                          <a:effectLst/>
                          <a:latin typeface="+mj-ea"/>
                          <a:ea typeface="+mj-ea"/>
                          <a:cs typeface="+mn-cs"/>
                        </a:rPr>
                        <a:t>１</a:t>
                      </a:r>
                    </a:p>
                  </a:txBody>
                  <a:tcPr marL="73362" marR="73362" marT="35213" marB="352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40000"/>
                        <a:lumOff val="6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mj-ea"/>
                          <a:ea typeface="+mj-ea"/>
                        </a:rPr>
                        <a:t>１，４７１点</a:t>
                      </a:r>
                      <a:endParaRPr kumimoji="1" lang="en-US" altLang="ja-JP" sz="1300" b="1" i="0" u="none" strike="noStrike" cap="none" normalizeH="0" baseline="0" dirty="0">
                        <a:ln>
                          <a:noFill/>
                        </a:ln>
                        <a:solidFill>
                          <a:schemeClr val="tx1"/>
                        </a:solidFill>
                        <a:effectLst/>
                        <a:latin typeface="+mj-ea"/>
                        <a:ea typeface="+mj-ea"/>
                      </a:endParaRPr>
                    </a:p>
                  </a:txBody>
                  <a:tcPr marL="74536" marR="74536" marT="34401" marB="34401" anchor="ctr" horzOverflow="overflow">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mj-ea"/>
                          <a:ea typeface="+mj-ea"/>
                        </a:rPr>
                        <a:t>１，２３２点</a:t>
                      </a:r>
                      <a:endParaRPr kumimoji="1" lang="en-US" altLang="ja-JP" sz="1300" b="1" i="0" u="none" strike="noStrike" cap="none" normalizeH="0" baseline="0" dirty="0">
                        <a:ln>
                          <a:noFill/>
                        </a:ln>
                        <a:solidFill>
                          <a:schemeClr val="tx1"/>
                        </a:solidFill>
                        <a:effectLst/>
                        <a:latin typeface="+mj-ea"/>
                        <a:ea typeface="+mj-ea"/>
                      </a:endParaRPr>
                    </a:p>
                  </a:txBody>
                  <a:tcPr marL="74536" marR="74536" marT="34401" marB="34401"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mj-ea"/>
                          <a:ea typeface="+mj-ea"/>
                        </a:rPr>
                        <a:t>８１５点</a:t>
                      </a:r>
                      <a:endParaRPr kumimoji="1" lang="en-US" altLang="ja-JP" sz="1300" b="1" i="0" u="none" strike="noStrike" cap="none" normalizeH="0" baseline="0" dirty="0">
                        <a:ln>
                          <a:noFill/>
                        </a:ln>
                        <a:solidFill>
                          <a:schemeClr val="tx1"/>
                        </a:solidFill>
                        <a:effectLst/>
                        <a:latin typeface="+mj-ea"/>
                        <a:ea typeface="+mj-ea"/>
                      </a:endParaRPr>
                    </a:p>
                  </a:txBody>
                  <a:tcPr marL="74536" marR="74536" marT="34401" marB="34401" anchor="ctr" horzOverflow="overflow">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bl>
          </a:graphicData>
        </a:graphic>
      </p:graphicFrame>
      <p:sp>
        <p:nvSpPr>
          <p:cNvPr id="13" name="テキスト ボックス 12">
            <a:extLst>
              <a:ext uri="{FF2B5EF4-FFF2-40B4-BE49-F238E27FC236}">
                <a16:creationId xmlns:a16="http://schemas.microsoft.com/office/drawing/2014/main" id="{67A353E9-970F-4D7B-94A9-B069B19DEE8D}"/>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５．入院医療　（３）慢性期入院医療</a:t>
            </a: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4" name="スライド番号プレースホルダー 2">
            <a:extLst>
              <a:ext uri="{FF2B5EF4-FFF2-40B4-BE49-F238E27FC236}">
                <a16:creationId xmlns:a16="http://schemas.microsoft.com/office/drawing/2014/main" id="{0F17063B-32E4-49BA-BDBA-DDF1B4C44130}"/>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853189577"/>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0" y="260648"/>
            <a:ext cx="9906000" cy="400110"/>
          </a:xfrm>
          <a:prstGeom prst="rect">
            <a:avLst/>
          </a:prstGeom>
          <a:solidFill>
            <a:schemeClr val="accent6">
              <a:lumMod val="60000"/>
              <a:lumOff val="40000"/>
            </a:schemeClr>
          </a:solidFill>
          <a:ln w="19050">
            <a:noFill/>
          </a:ln>
        </p:spPr>
        <p:txBody>
          <a:bodyPr wrap="square" rtlCol="0">
            <a:spAutoFit/>
          </a:body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障害者施設等入院基本料・特殊疾患病棟入院料等の主な施設基準等</a:t>
            </a:r>
          </a:p>
        </p:txBody>
      </p:sp>
      <p:graphicFrame>
        <p:nvGraphicFramePr>
          <p:cNvPr id="6" name="表 5"/>
          <p:cNvGraphicFramePr>
            <a:graphicFrameLocks noGrp="1"/>
          </p:cNvGraphicFramePr>
          <p:nvPr>
            <p:extLst>
              <p:ext uri="{D42A27DB-BD31-4B8C-83A1-F6EECF244321}">
                <p14:modId xmlns:p14="http://schemas.microsoft.com/office/powerpoint/2010/main" val="3770175784"/>
              </p:ext>
            </p:extLst>
          </p:nvPr>
        </p:nvGraphicFramePr>
        <p:xfrm>
          <a:off x="70516" y="760631"/>
          <a:ext cx="9764968" cy="5836721"/>
        </p:xfrm>
        <a:graphic>
          <a:graphicData uri="http://schemas.openxmlformats.org/drawingml/2006/table">
            <a:tbl>
              <a:tblPr firstRow="1" bandRow="1">
                <a:tableStyleId>{5C22544A-7EE6-4342-B048-85BDC9FD1C3A}</a:tableStyleId>
              </a:tblPr>
              <a:tblGrid>
                <a:gridCol w="350487">
                  <a:extLst>
                    <a:ext uri="{9D8B030D-6E8A-4147-A177-3AD203B41FA5}">
                      <a16:colId xmlns:a16="http://schemas.microsoft.com/office/drawing/2014/main" val="20000"/>
                    </a:ext>
                  </a:extLst>
                </a:gridCol>
                <a:gridCol w="134916">
                  <a:extLst>
                    <a:ext uri="{9D8B030D-6E8A-4147-A177-3AD203B41FA5}">
                      <a16:colId xmlns:a16="http://schemas.microsoft.com/office/drawing/2014/main" val="20001"/>
                    </a:ext>
                  </a:extLst>
                </a:gridCol>
                <a:gridCol w="215571">
                  <a:extLst>
                    <a:ext uri="{9D8B030D-6E8A-4147-A177-3AD203B41FA5}">
                      <a16:colId xmlns:a16="http://schemas.microsoft.com/office/drawing/2014/main" val="20002"/>
                    </a:ext>
                  </a:extLst>
                </a:gridCol>
                <a:gridCol w="1152559">
                  <a:extLst>
                    <a:ext uri="{9D8B030D-6E8A-4147-A177-3AD203B41FA5}">
                      <a16:colId xmlns:a16="http://schemas.microsoft.com/office/drawing/2014/main" val="20003"/>
                    </a:ext>
                  </a:extLst>
                </a:gridCol>
                <a:gridCol w="1271191">
                  <a:extLst>
                    <a:ext uri="{9D8B030D-6E8A-4147-A177-3AD203B41FA5}">
                      <a16:colId xmlns:a16="http://schemas.microsoft.com/office/drawing/2014/main" val="20004"/>
                    </a:ext>
                  </a:extLst>
                </a:gridCol>
                <a:gridCol w="1283994">
                  <a:extLst>
                    <a:ext uri="{9D8B030D-6E8A-4147-A177-3AD203B41FA5}">
                      <a16:colId xmlns:a16="http://schemas.microsoft.com/office/drawing/2014/main" val="3455393147"/>
                    </a:ext>
                  </a:extLst>
                </a:gridCol>
                <a:gridCol w="1069996">
                  <a:extLst>
                    <a:ext uri="{9D8B030D-6E8A-4147-A177-3AD203B41FA5}">
                      <a16:colId xmlns:a16="http://schemas.microsoft.com/office/drawing/2014/main" val="1109835367"/>
                    </a:ext>
                  </a:extLst>
                </a:gridCol>
                <a:gridCol w="1141328">
                  <a:extLst>
                    <a:ext uri="{9D8B030D-6E8A-4147-A177-3AD203B41FA5}">
                      <a16:colId xmlns:a16="http://schemas.microsoft.com/office/drawing/2014/main" val="2076308558"/>
                    </a:ext>
                  </a:extLst>
                </a:gridCol>
                <a:gridCol w="1069175">
                  <a:extLst>
                    <a:ext uri="{9D8B030D-6E8A-4147-A177-3AD203B41FA5}">
                      <a16:colId xmlns:a16="http://schemas.microsoft.com/office/drawing/2014/main" val="1070722329"/>
                    </a:ext>
                  </a:extLst>
                </a:gridCol>
                <a:gridCol w="117920">
                  <a:extLst>
                    <a:ext uri="{9D8B030D-6E8A-4147-A177-3AD203B41FA5}">
                      <a16:colId xmlns:a16="http://schemas.microsoft.com/office/drawing/2014/main" val="20009"/>
                    </a:ext>
                  </a:extLst>
                </a:gridCol>
                <a:gridCol w="880742">
                  <a:extLst>
                    <a:ext uri="{9D8B030D-6E8A-4147-A177-3AD203B41FA5}">
                      <a16:colId xmlns:a16="http://schemas.microsoft.com/office/drawing/2014/main" val="2903764239"/>
                    </a:ext>
                  </a:extLst>
                </a:gridCol>
                <a:gridCol w="143486">
                  <a:extLst>
                    <a:ext uri="{9D8B030D-6E8A-4147-A177-3AD203B41FA5}">
                      <a16:colId xmlns:a16="http://schemas.microsoft.com/office/drawing/2014/main" val="20010"/>
                    </a:ext>
                  </a:extLst>
                </a:gridCol>
                <a:gridCol w="933603">
                  <a:extLst>
                    <a:ext uri="{9D8B030D-6E8A-4147-A177-3AD203B41FA5}">
                      <a16:colId xmlns:a16="http://schemas.microsoft.com/office/drawing/2014/main" val="2577721607"/>
                    </a:ext>
                  </a:extLst>
                </a:gridCol>
              </a:tblGrid>
              <a:tr h="365654">
                <a:tc gridSpan="4">
                  <a:txBody>
                    <a:bodyPr/>
                    <a:lstStyle/>
                    <a:p>
                      <a:endParaRPr kumimoji="1" lang="ja-JP" altLang="en-US" sz="1050" dirty="0">
                        <a:latin typeface="+mj-ea"/>
                        <a:ea typeface="+mj-ea"/>
                      </a:endParaRPr>
                    </a:p>
                  </a:txBody>
                  <a:tcPr marL="89856" marR="89856">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sz="1400" dirty="0"/>
                    </a:p>
                  </a:txBody>
                  <a:tcP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solidFill>
                      <a:schemeClr val="tx2">
                        <a:lumMod val="60000"/>
                        <a:lumOff val="40000"/>
                      </a:schemeClr>
                    </a:solidFill>
                  </a:tcPr>
                </a:tc>
                <a:tc hMerge="1">
                  <a:txBody>
                    <a:bodyPr/>
                    <a:lstStyle/>
                    <a:p>
                      <a:endParaRPr kumimoji="1" lang="ja-JP" altLang="en-US"/>
                    </a:p>
                  </a:txBody>
                  <a:tcPr/>
                </a:tc>
                <a:tc hMerge="1">
                  <a:txBody>
                    <a:bodyPr/>
                    <a:lstStyle/>
                    <a:p>
                      <a:endParaRPr kumimoji="1" lang="ja-JP" altLang="en-US"/>
                    </a:p>
                  </a:txBody>
                  <a:tcPr/>
                </a:tc>
                <a:tc>
                  <a:txBody>
                    <a:bodyPr/>
                    <a:lstStyle/>
                    <a:p>
                      <a:pPr algn="ctr"/>
                      <a:r>
                        <a:rPr kumimoji="1" lang="ja-JP" altLang="en-US" sz="1050" dirty="0">
                          <a:latin typeface="+mj-ea"/>
                          <a:ea typeface="+mj-ea"/>
                        </a:rPr>
                        <a:t>障害者施設等</a:t>
                      </a:r>
                      <a:endParaRPr kumimoji="1" lang="en-US" altLang="ja-JP" sz="1050" dirty="0">
                        <a:latin typeface="+mj-ea"/>
                        <a:ea typeface="+mj-ea"/>
                      </a:endParaRPr>
                    </a:p>
                    <a:p>
                      <a:pPr algn="ctr"/>
                      <a:r>
                        <a:rPr kumimoji="1" lang="ja-JP" altLang="en-US" sz="1050" dirty="0">
                          <a:latin typeface="+mj-ea"/>
                          <a:ea typeface="+mj-ea"/>
                        </a:rPr>
                        <a:t>入院基本料</a:t>
                      </a:r>
                      <a:r>
                        <a:rPr kumimoji="1" lang="en-US" altLang="ja-JP" sz="1050" dirty="0">
                          <a:latin typeface="+mj-ea"/>
                          <a:ea typeface="+mj-ea"/>
                        </a:rPr>
                        <a:t>1</a:t>
                      </a:r>
                      <a:endParaRPr kumimoji="1" lang="ja-JP" altLang="en-US" sz="1050" dirty="0">
                        <a:latin typeface="+mj-ea"/>
                        <a:ea typeface="+mj-ea"/>
                      </a:endParaRPr>
                    </a:p>
                  </a:txBody>
                  <a:tcPr marL="89856" marR="89856">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ysDot"/>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solidFill>
                      <a:schemeClr val="tx2">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latin typeface="+mj-ea"/>
                          <a:ea typeface="+mj-ea"/>
                        </a:rPr>
                        <a:t>障害者施設等</a:t>
                      </a:r>
                      <a:endParaRPr kumimoji="1" lang="en-US" altLang="ja-JP" sz="1050" dirty="0">
                        <a:latin typeface="+mj-ea"/>
                        <a:ea typeface="+mj-ea"/>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latin typeface="+mj-ea"/>
                          <a:ea typeface="+mj-ea"/>
                        </a:rPr>
                        <a:t>入院基本料</a:t>
                      </a:r>
                      <a:r>
                        <a:rPr kumimoji="1" lang="en-US" altLang="ja-JP" sz="1050" dirty="0">
                          <a:latin typeface="+mj-ea"/>
                          <a:ea typeface="+mj-ea"/>
                        </a:rPr>
                        <a:t>2</a:t>
                      </a:r>
                      <a:r>
                        <a:rPr kumimoji="1" lang="ja-JP" altLang="en-US" sz="1050" dirty="0">
                          <a:latin typeface="+mj-ea"/>
                          <a:ea typeface="+mj-ea"/>
                        </a:rPr>
                        <a:t>～</a:t>
                      </a:r>
                      <a:r>
                        <a:rPr kumimoji="1" lang="en-US" altLang="ja-JP" sz="1050" dirty="0">
                          <a:latin typeface="+mj-ea"/>
                          <a:ea typeface="+mj-ea"/>
                        </a:rPr>
                        <a:t>4</a:t>
                      </a:r>
                      <a:endParaRPr kumimoji="1" lang="ja-JP" altLang="en-US" sz="1050" dirty="0">
                        <a:latin typeface="+mj-ea"/>
                        <a:ea typeface="+mj-ea"/>
                      </a:endParaRPr>
                    </a:p>
                  </a:txBody>
                  <a:tcPr marL="89856" marR="89856">
                    <a:lnL w="12700" cap="flat" cmpd="sng" algn="ctr">
                      <a:solidFill>
                        <a:schemeClr val="tx1">
                          <a:lumMod val="75000"/>
                          <a:lumOff val="25000"/>
                        </a:schemeClr>
                      </a:solidFill>
                      <a:prstDash val="sysDot"/>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solidFill>
                      <a:schemeClr val="tx2">
                        <a:lumMod val="60000"/>
                        <a:lumOff val="40000"/>
                      </a:schemeClr>
                    </a:solidFill>
                  </a:tcPr>
                </a:tc>
                <a:tc>
                  <a:txBody>
                    <a:bodyPr/>
                    <a:lstStyle/>
                    <a:p>
                      <a:pPr algn="ctr"/>
                      <a:r>
                        <a:rPr kumimoji="1" lang="ja-JP" altLang="en-US" sz="1050" dirty="0">
                          <a:latin typeface="+mj-ea"/>
                          <a:ea typeface="+mj-ea"/>
                        </a:rPr>
                        <a:t>特殊疾患病棟</a:t>
                      </a:r>
                      <a:endParaRPr kumimoji="1" lang="en-US" altLang="ja-JP" sz="1050" dirty="0">
                        <a:latin typeface="+mj-ea"/>
                        <a:ea typeface="+mj-ea"/>
                      </a:endParaRPr>
                    </a:p>
                    <a:p>
                      <a:pPr algn="ctr"/>
                      <a:r>
                        <a:rPr kumimoji="1" lang="ja-JP" altLang="en-US" sz="1050" dirty="0">
                          <a:latin typeface="+mj-ea"/>
                          <a:ea typeface="+mj-ea"/>
                        </a:rPr>
                        <a:t>入院料１</a:t>
                      </a:r>
                    </a:p>
                  </a:txBody>
                  <a:tcPr marL="89856" marR="89856">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ysDot"/>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solidFill>
                      <a:schemeClr val="accent4"/>
                    </a:solidFill>
                  </a:tcPr>
                </a:tc>
                <a:tc>
                  <a:txBody>
                    <a:bodyPr/>
                    <a:lstStyle/>
                    <a:p>
                      <a:pPr algn="ctr"/>
                      <a:r>
                        <a:rPr kumimoji="1" lang="ja-JP" altLang="en-US" sz="1050" dirty="0">
                          <a:latin typeface="+mj-ea"/>
                          <a:ea typeface="+mj-ea"/>
                        </a:rPr>
                        <a:t>特殊疾患病棟入院料２</a:t>
                      </a:r>
                    </a:p>
                  </a:txBody>
                  <a:tcPr marL="89856" marR="89856">
                    <a:lnL w="12700" cap="flat" cmpd="sng" algn="ctr">
                      <a:solidFill>
                        <a:schemeClr val="tx1">
                          <a:lumMod val="75000"/>
                          <a:lumOff val="25000"/>
                        </a:schemeClr>
                      </a:solidFill>
                      <a:prstDash val="sysDot"/>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solidFill>
                      <a:schemeClr val="accent4"/>
                    </a:solidFill>
                  </a:tcPr>
                </a:tc>
                <a:tc>
                  <a:txBody>
                    <a:bodyPr/>
                    <a:lstStyle/>
                    <a:p>
                      <a:pPr algn="ctr"/>
                      <a:r>
                        <a:rPr kumimoji="1" lang="ja-JP" altLang="en-US" sz="1050" dirty="0">
                          <a:latin typeface="+mj-ea"/>
                          <a:ea typeface="+mj-ea"/>
                        </a:rPr>
                        <a:t>特殊疾患入院</a:t>
                      </a:r>
                      <a:endParaRPr kumimoji="1" lang="en-US" altLang="ja-JP" sz="1050" dirty="0">
                        <a:latin typeface="+mj-ea"/>
                        <a:ea typeface="+mj-ea"/>
                      </a:endParaRPr>
                    </a:p>
                    <a:p>
                      <a:pPr algn="ctr"/>
                      <a:r>
                        <a:rPr kumimoji="1" lang="ja-JP" altLang="en-US" sz="1050" dirty="0">
                          <a:latin typeface="+mj-ea"/>
                          <a:ea typeface="+mj-ea"/>
                        </a:rPr>
                        <a:t>医療管理料</a:t>
                      </a:r>
                    </a:p>
                  </a:txBody>
                  <a:tcPr marL="89856" marR="89856">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solidFill>
                      <a:schemeClr val="accent4">
                        <a:lumMod val="75000"/>
                      </a:schemeClr>
                    </a:solidFill>
                  </a:tcPr>
                </a:tc>
                <a:tc gridSpan="3">
                  <a:txBody>
                    <a:bodyPr/>
                    <a:lstStyle/>
                    <a:p>
                      <a:pPr algn="ctr"/>
                      <a:r>
                        <a:rPr kumimoji="1" lang="ja-JP" altLang="en-US" sz="1050" dirty="0">
                          <a:solidFill>
                            <a:schemeClr val="tx1"/>
                          </a:solidFill>
                          <a:latin typeface="+mj-ea"/>
                          <a:ea typeface="+mj-ea"/>
                        </a:rPr>
                        <a:t>療養病棟</a:t>
                      </a:r>
                      <a:endParaRPr kumimoji="1" lang="en-US" altLang="ja-JP" sz="1050" dirty="0">
                        <a:solidFill>
                          <a:schemeClr val="tx1"/>
                        </a:solidFill>
                        <a:latin typeface="+mj-ea"/>
                        <a:ea typeface="+mj-ea"/>
                      </a:endParaRPr>
                    </a:p>
                    <a:p>
                      <a:pPr algn="ctr"/>
                      <a:r>
                        <a:rPr kumimoji="1" lang="ja-JP" altLang="en-US" sz="1050" dirty="0">
                          <a:solidFill>
                            <a:schemeClr val="tx1"/>
                          </a:solidFill>
                          <a:latin typeface="+mj-ea"/>
                          <a:ea typeface="+mj-ea"/>
                        </a:rPr>
                        <a:t>入院料</a:t>
                      </a:r>
                      <a:r>
                        <a:rPr kumimoji="1" lang="en-US" altLang="ja-JP" sz="1050" dirty="0">
                          <a:solidFill>
                            <a:schemeClr val="tx1"/>
                          </a:solidFill>
                          <a:latin typeface="+mj-ea"/>
                          <a:ea typeface="+mj-ea"/>
                        </a:rPr>
                        <a:t>1</a:t>
                      </a:r>
                      <a:endParaRPr kumimoji="1" lang="ja-JP" altLang="en-US" sz="1050" dirty="0">
                        <a:solidFill>
                          <a:schemeClr val="tx1"/>
                        </a:solidFill>
                        <a:latin typeface="+mj-ea"/>
                        <a:ea typeface="+mj-ea"/>
                      </a:endParaRPr>
                    </a:p>
                  </a:txBody>
                  <a:tcPr marL="89856" marR="89856">
                    <a:lnL w="12700" cap="flat" cmpd="sng" algn="ctr">
                      <a:solidFill>
                        <a:schemeClr val="tx1">
                          <a:lumMod val="75000"/>
                          <a:lumOff val="25000"/>
                        </a:schemeClr>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solidFill>
                      <a:schemeClr val="accent6"/>
                    </a:solidFill>
                  </a:tcPr>
                </a:tc>
                <a:tc hMerge="1">
                  <a:txBody>
                    <a:bodyPr/>
                    <a:lstStyle/>
                    <a:p>
                      <a:endParaRPr kumimoji="1" lang="ja-JP" altLang="en-US"/>
                    </a:p>
                  </a:txBody>
                  <a:tcPr/>
                </a:tc>
                <a:tc hMerge="1">
                  <a:txBody>
                    <a:bodyPr/>
                    <a:lstStyle/>
                    <a:p>
                      <a:pPr algn="ctr"/>
                      <a:endParaRPr kumimoji="1" lang="ja-JP" altLang="en-US" sz="1100" dirty="0">
                        <a:latin typeface="+mj-ea"/>
                        <a:ea typeface="+mj-ea"/>
                      </a:endParaRPr>
                    </a:p>
                  </a:txBody>
                  <a:tcPr marL="89856" marR="89856">
                    <a:lnL w="12700" cap="flat" cmpd="sng" algn="ctr">
                      <a:solidFill>
                        <a:schemeClr val="tx1"/>
                      </a:solidFill>
                      <a:prstDash val="sysDot"/>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solidFill>
                      <a:schemeClr val="accent6"/>
                    </a:solidFill>
                  </a:tcPr>
                </a:tc>
                <a:tc>
                  <a:txBody>
                    <a:bodyPr/>
                    <a:lstStyle/>
                    <a:p>
                      <a:pPr algn="ctr"/>
                      <a:r>
                        <a:rPr kumimoji="1" lang="ja-JP" altLang="en-US" sz="1050" dirty="0">
                          <a:solidFill>
                            <a:schemeClr val="tx1"/>
                          </a:solidFill>
                          <a:latin typeface="+mj-ea"/>
                          <a:ea typeface="+mj-ea"/>
                        </a:rPr>
                        <a:t>療養病棟</a:t>
                      </a:r>
                      <a:endParaRPr kumimoji="1" lang="en-US" altLang="ja-JP" sz="1050" dirty="0">
                        <a:solidFill>
                          <a:schemeClr val="tx1"/>
                        </a:solidFill>
                        <a:latin typeface="+mj-ea"/>
                        <a:ea typeface="+mj-ea"/>
                      </a:endParaRPr>
                    </a:p>
                    <a:p>
                      <a:pPr algn="ctr"/>
                      <a:r>
                        <a:rPr kumimoji="1" lang="ja-JP" altLang="en-US" sz="1050" dirty="0">
                          <a:solidFill>
                            <a:schemeClr val="tx1"/>
                          </a:solidFill>
                          <a:latin typeface="+mj-ea"/>
                          <a:ea typeface="+mj-ea"/>
                        </a:rPr>
                        <a:t>入院料</a:t>
                      </a:r>
                      <a:r>
                        <a:rPr kumimoji="1" lang="en-US" altLang="ja-JP" sz="1050" dirty="0">
                          <a:solidFill>
                            <a:schemeClr val="tx1"/>
                          </a:solidFill>
                          <a:latin typeface="+mj-ea"/>
                          <a:ea typeface="+mj-ea"/>
                        </a:rPr>
                        <a:t>2</a:t>
                      </a:r>
                      <a:endParaRPr kumimoji="1" lang="ja-JP" altLang="en-US" sz="1050" dirty="0">
                        <a:solidFill>
                          <a:schemeClr val="tx1"/>
                        </a:solidFill>
                        <a:latin typeface="+mj-ea"/>
                        <a:ea typeface="+mj-ea"/>
                      </a:endParaRPr>
                    </a:p>
                  </a:txBody>
                  <a:tcPr marL="89856" marR="89856">
                    <a:lnL w="12700" cap="flat" cmpd="sng" algn="ctr">
                      <a:solidFill>
                        <a:schemeClr val="tx1"/>
                      </a:solidFill>
                      <a:prstDash val="sysDot"/>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solidFill>
                      <a:schemeClr val="accent6"/>
                    </a:solidFill>
                  </a:tcPr>
                </a:tc>
                <a:extLst>
                  <a:ext uri="{0D108BD9-81ED-4DB2-BD59-A6C34878D82A}">
                    <a16:rowId xmlns:a16="http://schemas.microsoft.com/office/drawing/2014/main" val="10000"/>
                  </a:ext>
                </a:extLst>
              </a:tr>
              <a:tr h="365654">
                <a:tc gridSpan="4">
                  <a:txBody>
                    <a:bodyPr/>
                    <a:lstStyle/>
                    <a:p>
                      <a:r>
                        <a:rPr kumimoji="1" lang="ja-JP" altLang="en-US" sz="1050" dirty="0">
                          <a:solidFill>
                            <a:schemeClr val="tx1"/>
                          </a:solidFill>
                          <a:latin typeface="+mj-ea"/>
                          <a:ea typeface="+mj-ea"/>
                        </a:rPr>
                        <a:t>看護配置</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a:txBody>
                    <a:bodyPr/>
                    <a:lstStyle/>
                    <a:p>
                      <a:endParaRPr kumimoji="1" lang="ja-JP" altLang="en-US" sz="1200" dirty="0">
                        <a:solidFill>
                          <a:schemeClr val="tx1"/>
                        </a:solidFill>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a:txBody>
                    <a:bodyPr/>
                    <a:lstStyle/>
                    <a:p>
                      <a:pPr algn="ctr"/>
                      <a:r>
                        <a:rPr kumimoji="1" lang="ja-JP" altLang="en-US" sz="1050" dirty="0">
                          <a:solidFill>
                            <a:schemeClr val="tx1"/>
                          </a:solidFill>
                          <a:latin typeface="+mj-ea"/>
                          <a:ea typeface="+mj-ea"/>
                        </a:rPr>
                        <a:t>７対１以上</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ysDot"/>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a:txBody>
                    <a:bodyPr/>
                    <a:lstStyle/>
                    <a:p>
                      <a:pPr algn="ctr"/>
                      <a:r>
                        <a:rPr kumimoji="1" lang="en-US" altLang="ja-JP" sz="1050" dirty="0">
                          <a:solidFill>
                            <a:schemeClr val="tx1"/>
                          </a:solidFill>
                          <a:latin typeface="+mj-ea"/>
                          <a:ea typeface="+mj-ea"/>
                        </a:rPr>
                        <a:t>10</a:t>
                      </a:r>
                      <a:r>
                        <a:rPr kumimoji="1" lang="ja-JP" altLang="en-US" sz="1050" dirty="0">
                          <a:solidFill>
                            <a:schemeClr val="tx1"/>
                          </a:solidFill>
                          <a:latin typeface="+mj-ea"/>
                          <a:ea typeface="+mj-ea"/>
                        </a:rPr>
                        <a:t>対１以上～</a:t>
                      </a:r>
                      <a:endParaRPr kumimoji="1" lang="en-US" altLang="ja-JP" sz="1050" dirty="0">
                        <a:solidFill>
                          <a:schemeClr val="tx1"/>
                        </a:solidFill>
                        <a:latin typeface="+mj-ea"/>
                        <a:ea typeface="+mj-ea"/>
                      </a:endParaRPr>
                    </a:p>
                    <a:p>
                      <a:pPr algn="ctr"/>
                      <a:r>
                        <a:rPr kumimoji="1" lang="en-US" altLang="ja-JP" sz="1050" dirty="0">
                          <a:solidFill>
                            <a:schemeClr val="tx1"/>
                          </a:solidFill>
                          <a:latin typeface="+mj-ea"/>
                          <a:ea typeface="+mj-ea"/>
                        </a:rPr>
                        <a:t>15</a:t>
                      </a:r>
                      <a:r>
                        <a:rPr kumimoji="1" lang="ja-JP" altLang="en-US" sz="1050" dirty="0">
                          <a:solidFill>
                            <a:schemeClr val="tx1"/>
                          </a:solidFill>
                          <a:latin typeface="+mj-ea"/>
                          <a:ea typeface="+mj-ea"/>
                        </a:rPr>
                        <a:t>対１以上</a:t>
                      </a:r>
                    </a:p>
                  </a:txBody>
                  <a:tcPr marL="89856" marR="89856" anchor="ctr">
                    <a:lnL w="12700" cap="flat" cmpd="sng" algn="ctr">
                      <a:solidFill>
                        <a:schemeClr val="tx1">
                          <a:lumMod val="75000"/>
                          <a:lumOff val="25000"/>
                        </a:schemeClr>
                      </a:solidFill>
                      <a:prstDash val="sysDot"/>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a:txBody>
                    <a:bodyPr/>
                    <a:lstStyle/>
                    <a:p>
                      <a:pPr algn="ctr"/>
                      <a:r>
                        <a:rPr kumimoji="1" lang="en-US" altLang="ja-JP" sz="1050" dirty="0">
                          <a:solidFill>
                            <a:schemeClr val="tx1"/>
                          </a:solidFill>
                          <a:latin typeface="+mj-ea"/>
                          <a:ea typeface="+mj-ea"/>
                        </a:rPr>
                        <a:t>20</a:t>
                      </a:r>
                      <a:r>
                        <a:rPr kumimoji="1" lang="ja-JP" altLang="en-US" sz="1050" dirty="0">
                          <a:solidFill>
                            <a:schemeClr val="tx1"/>
                          </a:solidFill>
                          <a:latin typeface="+mj-ea"/>
                          <a:ea typeface="+mj-ea"/>
                        </a:rPr>
                        <a:t>対</a:t>
                      </a:r>
                      <a:r>
                        <a:rPr kumimoji="1" lang="en-US" altLang="ja-JP" sz="1050" dirty="0">
                          <a:solidFill>
                            <a:schemeClr val="tx1"/>
                          </a:solidFill>
                          <a:latin typeface="+mj-ea"/>
                          <a:ea typeface="+mj-ea"/>
                        </a:rPr>
                        <a:t>1</a:t>
                      </a:r>
                      <a:r>
                        <a:rPr kumimoji="1" lang="ja-JP" altLang="en-US" sz="1050" dirty="0">
                          <a:solidFill>
                            <a:schemeClr val="tx1"/>
                          </a:solidFill>
                          <a:latin typeface="+mj-ea"/>
                          <a:ea typeface="+mj-ea"/>
                        </a:rPr>
                        <a:t>以上</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ysDot"/>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a:txBody>
                    <a:bodyPr/>
                    <a:lstStyle/>
                    <a:p>
                      <a:pPr algn="ctr"/>
                      <a:r>
                        <a:rPr kumimoji="1" lang="ja-JP" altLang="en-US" sz="1050" dirty="0">
                          <a:latin typeface="+mj-ea"/>
                          <a:ea typeface="+mj-ea"/>
                        </a:rPr>
                        <a:t>－</a:t>
                      </a:r>
                    </a:p>
                  </a:txBody>
                  <a:tcPr marL="89856" marR="89856" anchor="ctr">
                    <a:lnL w="12700" cap="flat" cmpd="sng" algn="ctr">
                      <a:solidFill>
                        <a:schemeClr val="tx1">
                          <a:lumMod val="75000"/>
                          <a:lumOff val="25000"/>
                        </a:schemeClr>
                      </a:solidFill>
                      <a:prstDash val="sysDot"/>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a:txBody>
                    <a:bodyPr/>
                    <a:lstStyle/>
                    <a:p>
                      <a:pPr algn="ctr"/>
                      <a:r>
                        <a:rPr kumimoji="1" lang="en-US" altLang="ja-JP" sz="1050" dirty="0">
                          <a:latin typeface="+mj-ea"/>
                          <a:ea typeface="+mj-ea"/>
                        </a:rPr>
                        <a:t>20</a:t>
                      </a:r>
                      <a:r>
                        <a:rPr kumimoji="1" lang="ja-JP" altLang="en-US" sz="1050" dirty="0">
                          <a:latin typeface="+mj-ea"/>
                          <a:ea typeface="+mj-ea"/>
                        </a:rPr>
                        <a:t>対</a:t>
                      </a:r>
                      <a:r>
                        <a:rPr kumimoji="1" lang="en-US" altLang="ja-JP" sz="1050" dirty="0">
                          <a:latin typeface="+mj-ea"/>
                          <a:ea typeface="+mj-ea"/>
                        </a:rPr>
                        <a:t>1</a:t>
                      </a:r>
                      <a:r>
                        <a:rPr kumimoji="1" lang="ja-JP" altLang="en-US" sz="1050" dirty="0">
                          <a:latin typeface="+mj-ea"/>
                          <a:ea typeface="+mj-ea"/>
                        </a:rPr>
                        <a:t>以上</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gridSpan="4">
                  <a:txBody>
                    <a:bodyPr/>
                    <a:lstStyle/>
                    <a:p>
                      <a:pPr algn="ctr"/>
                      <a:r>
                        <a:rPr kumimoji="1" lang="en-US" altLang="ja-JP" sz="1050" dirty="0">
                          <a:latin typeface="+mj-ea"/>
                          <a:ea typeface="+mj-ea"/>
                        </a:rPr>
                        <a:t>20</a:t>
                      </a:r>
                      <a:r>
                        <a:rPr kumimoji="1" lang="ja-JP" altLang="en-US" sz="1050" dirty="0">
                          <a:latin typeface="+mj-ea"/>
                          <a:ea typeface="+mj-ea"/>
                        </a:rPr>
                        <a:t>対</a:t>
                      </a:r>
                      <a:r>
                        <a:rPr kumimoji="1" lang="en-US" altLang="ja-JP" sz="1050" dirty="0">
                          <a:latin typeface="+mj-ea"/>
                          <a:ea typeface="+mj-ea"/>
                        </a:rPr>
                        <a:t>1</a:t>
                      </a:r>
                      <a:r>
                        <a:rPr kumimoji="1" lang="ja-JP" altLang="en-US" sz="1050" dirty="0">
                          <a:latin typeface="+mj-ea"/>
                          <a:ea typeface="+mj-ea"/>
                        </a:rPr>
                        <a:t>以上</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a:txBody>
                    <a:bodyPr/>
                    <a:lstStyle/>
                    <a:p>
                      <a:endParaRPr kumimoji="1" lang="ja-JP" altLang="en-US"/>
                    </a:p>
                  </a:txBody>
                  <a:tcPr/>
                </a:tc>
                <a:tc hMerge="1">
                  <a:txBody>
                    <a:bodyPr/>
                    <a:lstStyle/>
                    <a:p>
                      <a:pPr algn="ctr"/>
                      <a:endParaRPr kumimoji="1" lang="ja-JP" altLang="en-US" sz="1200" dirty="0">
                        <a:latin typeface="+mj-ea"/>
                        <a:ea typeface="+mj-ea"/>
                      </a:endParaRPr>
                    </a:p>
                  </a:txBody>
                  <a:tcPr marL="89856" marR="89856" anchor="ctr">
                    <a:lnL w="12700" cap="flat" cmpd="sng" algn="ctr">
                      <a:solidFill>
                        <a:schemeClr val="tx1"/>
                      </a:solidFill>
                      <a:prstDash val="sysDot"/>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10001"/>
                  </a:ext>
                </a:extLst>
              </a:tr>
              <a:tr h="650051">
                <a:tc rowSpan="3">
                  <a:txBody>
                    <a:bodyPr/>
                    <a:lstStyle/>
                    <a:p>
                      <a:pPr marL="0" indent="0" algn="l"/>
                      <a:r>
                        <a:rPr kumimoji="1" lang="ja-JP" altLang="en-US" sz="1050" dirty="0">
                          <a:solidFill>
                            <a:schemeClr val="tx1"/>
                          </a:solidFill>
                          <a:latin typeface="+mj-ea"/>
                          <a:ea typeface="+mj-ea"/>
                        </a:rPr>
                        <a:t>どちらか一方を満たす</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gridSpan="3">
                  <a:txBody>
                    <a:bodyPr/>
                    <a:lstStyle/>
                    <a:p>
                      <a:r>
                        <a:rPr kumimoji="1" lang="ja-JP" altLang="en-US" sz="1050" dirty="0">
                          <a:solidFill>
                            <a:schemeClr val="tx1"/>
                          </a:solidFill>
                          <a:latin typeface="+mj-ea"/>
                          <a:ea typeface="+mj-ea"/>
                        </a:rPr>
                        <a:t>施設</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j-ea"/>
                          <a:ea typeface="+mj-ea"/>
                        </a:rPr>
                        <a:t>医療型障害児入所施設又は</a:t>
                      </a:r>
                      <a:endParaRPr kumimoji="1" lang="en-US" altLang="ja-JP" sz="1050" dirty="0">
                        <a:solidFill>
                          <a:schemeClr val="tx1"/>
                        </a:solidFill>
                        <a:latin typeface="+mj-ea"/>
                        <a:ea typeface="+mj-ea"/>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j-ea"/>
                          <a:ea typeface="+mj-ea"/>
                        </a:rPr>
                        <a:t>指定医療機関</a:t>
                      </a:r>
                      <a:r>
                        <a:rPr kumimoji="1" lang="en-US" altLang="ja-JP" sz="1050" dirty="0">
                          <a:solidFill>
                            <a:schemeClr val="tx1"/>
                          </a:solidFill>
                          <a:latin typeface="+mj-ea"/>
                          <a:ea typeface="+mj-ea"/>
                        </a:rPr>
                        <a:t>(</a:t>
                      </a:r>
                      <a:r>
                        <a:rPr kumimoji="1" lang="ja-JP" altLang="en-US" sz="1050" dirty="0">
                          <a:solidFill>
                            <a:schemeClr val="tx1"/>
                          </a:solidFill>
                          <a:latin typeface="+mj-ea"/>
                          <a:ea typeface="+mj-ea"/>
                        </a:rPr>
                        <a:t>児童福祉法</a:t>
                      </a:r>
                      <a:r>
                        <a:rPr kumimoji="1" lang="en-US" altLang="ja-JP" sz="1050" dirty="0">
                          <a:solidFill>
                            <a:schemeClr val="tx1"/>
                          </a:solidFill>
                          <a:latin typeface="+mj-ea"/>
                          <a:ea typeface="+mj-ea"/>
                        </a:rPr>
                        <a:t>)</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a:txBody>
                    <a:bodyPr/>
                    <a:lstStyle/>
                    <a:p>
                      <a:endParaRPr kumimoji="1" lang="ja-JP" alt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j-ea"/>
                          <a:ea typeface="+mj-ea"/>
                        </a:rPr>
                        <a:t>－</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ysDot"/>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j-ea"/>
                          <a:ea typeface="+mj-ea"/>
                        </a:rPr>
                        <a:t>医療型障害児入所施設又は指定医療機関</a:t>
                      </a:r>
                      <a:r>
                        <a:rPr kumimoji="1" lang="en-US" altLang="ja-JP" sz="1050" dirty="0">
                          <a:solidFill>
                            <a:schemeClr val="tx1"/>
                          </a:solidFill>
                          <a:latin typeface="+mj-ea"/>
                          <a:ea typeface="+mj-ea"/>
                        </a:rPr>
                        <a:t>(</a:t>
                      </a:r>
                      <a:r>
                        <a:rPr kumimoji="1" lang="ja-JP" altLang="en-US" sz="1050" dirty="0">
                          <a:solidFill>
                            <a:schemeClr val="tx1"/>
                          </a:solidFill>
                          <a:latin typeface="+mj-ea"/>
                          <a:ea typeface="+mj-ea"/>
                        </a:rPr>
                        <a:t>児童福祉法</a:t>
                      </a:r>
                      <a:r>
                        <a:rPr kumimoji="1" lang="en-US" altLang="ja-JP" sz="1050" dirty="0">
                          <a:solidFill>
                            <a:schemeClr val="tx1"/>
                          </a:solidFill>
                          <a:latin typeface="+mj-ea"/>
                          <a:ea typeface="+mj-ea"/>
                        </a:rPr>
                        <a:t>)</a:t>
                      </a:r>
                    </a:p>
                  </a:txBody>
                  <a:tcPr marL="89856" marR="89856">
                    <a:lnL w="12700" cap="flat" cmpd="sng" algn="ctr">
                      <a:solidFill>
                        <a:schemeClr val="tx1">
                          <a:lumMod val="75000"/>
                          <a:lumOff val="25000"/>
                        </a:schemeClr>
                      </a:solidFill>
                      <a:prstDash val="sysDot"/>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gridSpan="5">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j-ea"/>
                          <a:ea typeface="+mj-ea"/>
                        </a:rPr>
                        <a:t>－</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2"/>
                  </a:ext>
                </a:extLst>
              </a:tr>
              <a:tr h="1076648">
                <a:tc vMerge="1">
                  <a:txBody>
                    <a:bodyPr/>
                    <a:lstStyle/>
                    <a:p>
                      <a:endParaRPr kumimoji="1" lang="ja-JP" altLang="en-US" sz="1200" dirty="0">
                        <a:solidFill>
                          <a:schemeClr val="tx1"/>
                        </a:solidFill>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rowSpan="2" gridSpan="2">
                  <a:txBody>
                    <a:bodyPr/>
                    <a:lstStyle/>
                    <a:p>
                      <a:r>
                        <a:rPr kumimoji="1" lang="ja-JP" altLang="en-US" sz="1050" dirty="0">
                          <a:solidFill>
                            <a:schemeClr val="tx1"/>
                          </a:solidFill>
                          <a:latin typeface="+mj-ea"/>
                          <a:ea typeface="+mj-ea"/>
                        </a:rPr>
                        <a:t>両方を満たす</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rowSpan="2" hMerge="1">
                  <a:txBody>
                    <a:bodyPr/>
                    <a:lstStyle/>
                    <a:p>
                      <a:endParaRPr kumimoji="1" lang="ja-JP" altLang="en-US"/>
                    </a:p>
                  </a:txBody>
                  <a:tcPr/>
                </a:tc>
                <a:tc>
                  <a:txBody>
                    <a:bodyPr/>
                    <a:lstStyle/>
                    <a:p>
                      <a:r>
                        <a:rPr kumimoji="1" lang="ja-JP" altLang="en-US" sz="1050" dirty="0">
                          <a:solidFill>
                            <a:schemeClr val="tx1"/>
                          </a:solidFill>
                          <a:latin typeface="+mj-ea"/>
                          <a:ea typeface="+mj-ea"/>
                        </a:rPr>
                        <a:t>患者像</a:t>
                      </a:r>
                    </a:p>
                  </a:txBody>
                  <a:tcPr marL="89856" marR="89856" anchor="ctr">
                    <a:lnL w="12700" cap="flat" cmpd="sng" algn="ctr">
                      <a:solidFill>
                        <a:schemeClr val="tx1"/>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kern="1200" dirty="0">
                          <a:solidFill>
                            <a:schemeClr val="tx1"/>
                          </a:solidFill>
                          <a:latin typeface="+mj-ea"/>
                          <a:ea typeface="+mn-ea"/>
                          <a:cs typeface="+mn-cs"/>
                        </a:rPr>
                        <a:t>－</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重度の肢体不自由児（者）、脊髄損傷等の重傷障害者、重度の意識障害者、筋ジストロフィー患者、難病患者等が概ね７割以上</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endParaRP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j-ea"/>
                          <a:ea typeface="+mj-ea"/>
                        </a:rPr>
                        <a:t>脊椎損傷等の重度障害者、重度の意識障害者、筋ジストロフィー患者及び難病患者等が概ね８割以上</a:t>
                      </a:r>
                      <a:endParaRPr kumimoji="1" lang="en-US" altLang="ja-JP" sz="1050" dirty="0">
                        <a:solidFill>
                          <a:schemeClr val="tx1"/>
                        </a:solidFill>
                        <a:latin typeface="+mj-ea"/>
                        <a:ea typeface="+mj-ea"/>
                      </a:endParaRP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ctr"/>
                      <a:r>
                        <a:rPr kumimoji="1" lang="ja-JP" altLang="en-US" sz="1050" dirty="0">
                          <a:latin typeface="+mj-ea"/>
                          <a:ea typeface="+mj-ea"/>
                        </a:rPr>
                        <a:t>重度の肢体不自由児</a:t>
                      </a:r>
                      <a:r>
                        <a:rPr kumimoji="1" lang="en-US" altLang="ja-JP" sz="1050" dirty="0">
                          <a:latin typeface="+mj-ea"/>
                          <a:ea typeface="+mj-ea"/>
                        </a:rPr>
                        <a:t>(</a:t>
                      </a:r>
                      <a:r>
                        <a:rPr kumimoji="1" lang="ja-JP" altLang="en-US" sz="1050" dirty="0">
                          <a:latin typeface="+mj-ea"/>
                          <a:ea typeface="+mj-ea"/>
                        </a:rPr>
                        <a:t>者</a:t>
                      </a:r>
                      <a:r>
                        <a:rPr kumimoji="1" lang="en-US" altLang="ja-JP" sz="1050" dirty="0">
                          <a:latin typeface="+mj-ea"/>
                          <a:ea typeface="+mj-ea"/>
                        </a:rPr>
                        <a:t>)</a:t>
                      </a:r>
                      <a:r>
                        <a:rPr kumimoji="1" lang="ja-JP" altLang="en-US" sz="1050" dirty="0" err="1">
                          <a:latin typeface="+mj-ea"/>
                          <a:ea typeface="+mj-ea"/>
                        </a:rPr>
                        <a:t>、</a:t>
                      </a:r>
                      <a:r>
                        <a:rPr kumimoji="1" lang="ja-JP" altLang="en-US" sz="1050" dirty="0">
                          <a:latin typeface="+mj-ea"/>
                          <a:ea typeface="+mj-ea"/>
                        </a:rPr>
                        <a:t>重度の障害者</a:t>
                      </a:r>
                      <a:r>
                        <a:rPr kumimoji="1" lang="en-US" altLang="ja-JP" sz="1050" dirty="0">
                          <a:latin typeface="+mj-ea"/>
                          <a:ea typeface="+mj-ea"/>
                        </a:rPr>
                        <a:t>(</a:t>
                      </a:r>
                      <a:r>
                        <a:rPr kumimoji="1" lang="ja-JP" altLang="en-US" sz="1050" dirty="0">
                          <a:latin typeface="+mj-ea"/>
                          <a:ea typeface="+mj-ea"/>
                        </a:rPr>
                        <a:t>脊髄損傷等を除く</a:t>
                      </a:r>
                      <a:r>
                        <a:rPr kumimoji="1" lang="en-US" altLang="ja-JP" sz="1050" dirty="0">
                          <a:latin typeface="+mj-ea"/>
                          <a:ea typeface="+mj-ea"/>
                        </a:rPr>
                        <a:t>)</a:t>
                      </a:r>
                      <a:r>
                        <a:rPr kumimoji="1" lang="ja-JP" altLang="en-US" sz="1050" dirty="0">
                          <a:latin typeface="+mj-ea"/>
                          <a:ea typeface="+mj-ea"/>
                        </a:rPr>
                        <a:t>が概ね８割以上</a:t>
                      </a:r>
                    </a:p>
                  </a:txBody>
                  <a:tcPr marL="89856" marR="89856" anchor="ct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j-ea"/>
                          <a:ea typeface="+mj-ea"/>
                        </a:rPr>
                        <a:t>脊椎損傷等の重度障害者、重度の意識障害者、筋ジストロフィー患者及び難病患者等が概ね８割以上</a:t>
                      </a:r>
                      <a:endParaRPr kumimoji="1" lang="en-US" altLang="ja-JP" sz="1050" dirty="0">
                        <a:solidFill>
                          <a:schemeClr val="tx1"/>
                        </a:solidFill>
                        <a:latin typeface="+mj-ea"/>
                        <a:ea typeface="+mj-ea"/>
                      </a:endParaRPr>
                    </a:p>
                  </a:txBody>
                  <a:tcPr marL="89856" marR="8985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dirty="0">
                        <a:solidFill>
                          <a:schemeClr val="tx1"/>
                        </a:solidFill>
                        <a:latin typeface="+mj-ea"/>
                        <a:ea typeface="+mj-ea"/>
                      </a:endParaRPr>
                    </a:p>
                  </a:txBody>
                  <a:tcPr marL="89856" marR="89856"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j-ea"/>
                          <a:ea typeface="+mj-ea"/>
                        </a:rPr>
                        <a:t>医療区分２、３の患者が８割以上</a:t>
                      </a:r>
                    </a:p>
                  </a:txBody>
                  <a:tcPr marL="89856" marR="89856"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50" kern="1200" dirty="0">
                          <a:solidFill>
                            <a:schemeClr val="tx1"/>
                          </a:solidFill>
                          <a:latin typeface="+mj-ea"/>
                          <a:ea typeface="+mn-ea"/>
                          <a:cs typeface="+mn-cs"/>
                        </a:rPr>
                        <a:t>医療区分２、３の患者が５割以上</a:t>
                      </a:r>
                    </a:p>
                  </a:txBody>
                  <a:tcPr marL="89856" marR="89856" anchor="ctr">
                    <a:lnL w="12700" cap="flat" cmpd="sng" algn="ctr">
                      <a:solidFill>
                        <a:schemeClr val="tx1"/>
                      </a:solidFill>
                      <a:prstDash val="sysDot"/>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10003"/>
                  </a:ext>
                </a:extLst>
              </a:tr>
              <a:tr h="544619">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a:txBody>
                    <a:bodyPr/>
                    <a:lstStyle/>
                    <a:p>
                      <a:r>
                        <a:rPr kumimoji="1" lang="ja-JP" altLang="en-US" sz="1050" dirty="0">
                          <a:solidFill>
                            <a:schemeClr val="tx1"/>
                          </a:solidFill>
                          <a:latin typeface="+mj-ea"/>
                          <a:ea typeface="+mj-ea"/>
                        </a:rPr>
                        <a:t>看護要員</a:t>
                      </a:r>
                    </a:p>
                  </a:txBody>
                  <a:tcPr marL="89856" marR="89856" anchor="ctr">
                    <a:lnL w="12700" cap="flat" cmpd="sng" algn="ctr">
                      <a:solidFill>
                        <a:schemeClr val="tx1"/>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50" kern="1200" dirty="0">
                          <a:solidFill>
                            <a:schemeClr val="tx1"/>
                          </a:solidFill>
                          <a:latin typeface="+mj-ea"/>
                          <a:ea typeface="+mn-ea"/>
                          <a:cs typeface="+mn-cs"/>
                        </a:rPr>
                        <a:t>－</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10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対</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以上</a:t>
                      </a:r>
                    </a:p>
                  </a:txBody>
                  <a:tcPr marL="89856" marR="89856"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a:txBody>
                    <a:bodyPr/>
                    <a:lstStyle/>
                    <a:p>
                      <a:endParaRPr kumimoji="1" lang="ja-JP" alt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mj-ea"/>
                          <a:ea typeface="+mj-ea"/>
                        </a:rPr>
                        <a:t>10</a:t>
                      </a:r>
                      <a:r>
                        <a:rPr kumimoji="1" lang="ja-JP" altLang="en-US" sz="1050" dirty="0">
                          <a:solidFill>
                            <a:schemeClr val="tx1"/>
                          </a:solidFill>
                          <a:latin typeface="+mj-ea"/>
                          <a:ea typeface="+mj-ea"/>
                        </a:rPr>
                        <a:t>対</a:t>
                      </a:r>
                      <a:r>
                        <a:rPr kumimoji="1" lang="en-US" altLang="ja-JP" sz="1050" dirty="0">
                          <a:solidFill>
                            <a:schemeClr val="tx1"/>
                          </a:solidFill>
                          <a:latin typeface="+mj-ea"/>
                          <a:ea typeface="+mj-ea"/>
                        </a:rPr>
                        <a:t>1</a:t>
                      </a:r>
                      <a:r>
                        <a:rPr kumimoji="1" lang="ja-JP" altLang="en-US" sz="1050" dirty="0">
                          <a:solidFill>
                            <a:schemeClr val="tx1"/>
                          </a:solidFill>
                          <a:latin typeface="+mj-ea"/>
                          <a:ea typeface="+mj-ea"/>
                        </a:rPr>
                        <a:t>以上</a:t>
                      </a:r>
                    </a:p>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mj-ea"/>
                          <a:ea typeface="+mj-ea"/>
                        </a:rPr>
                        <a:t>(</a:t>
                      </a:r>
                      <a:r>
                        <a:rPr kumimoji="1" lang="ja-JP" altLang="en-US" sz="1050" dirty="0">
                          <a:solidFill>
                            <a:schemeClr val="tx1"/>
                          </a:solidFill>
                          <a:latin typeface="+mj-ea"/>
                          <a:ea typeface="+mj-ea"/>
                        </a:rPr>
                        <a:t>うち、看護職員</a:t>
                      </a:r>
                      <a:r>
                        <a:rPr kumimoji="1" lang="en-US" altLang="ja-JP" sz="1050" dirty="0">
                          <a:solidFill>
                            <a:schemeClr val="tx1"/>
                          </a:solidFill>
                          <a:latin typeface="+mj-ea"/>
                          <a:ea typeface="+mj-ea"/>
                        </a:rPr>
                        <a:t>5</a:t>
                      </a:r>
                      <a:r>
                        <a:rPr kumimoji="1" lang="ja-JP" altLang="en-US" sz="1050" dirty="0">
                          <a:solidFill>
                            <a:schemeClr val="tx1"/>
                          </a:solidFill>
                          <a:latin typeface="+mj-ea"/>
                          <a:ea typeface="+mj-ea"/>
                        </a:rPr>
                        <a:t>割以上</a:t>
                      </a:r>
                      <a:r>
                        <a:rPr kumimoji="1" lang="en-US" altLang="ja-JP" sz="1050" dirty="0">
                          <a:solidFill>
                            <a:schemeClr val="tx1"/>
                          </a:solidFill>
                          <a:latin typeface="+mj-ea"/>
                          <a:ea typeface="+mj-ea"/>
                        </a:rPr>
                        <a:t>)</a:t>
                      </a:r>
                      <a:endParaRPr kumimoji="1" lang="ja-JP" altLang="en-US" sz="1050" dirty="0">
                        <a:solidFill>
                          <a:schemeClr val="tx1"/>
                        </a:solidFill>
                        <a:latin typeface="+mj-ea"/>
                        <a:ea typeface="+mj-ea"/>
                      </a:endParaRPr>
                    </a:p>
                  </a:txBody>
                  <a:tcPr marL="89856" marR="89856" anchor="ct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mj-ea"/>
                          <a:ea typeface="+mj-ea"/>
                        </a:rPr>
                        <a:t>10</a:t>
                      </a:r>
                      <a:r>
                        <a:rPr kumimoji="1" lang="ja-JP" altLang="en-US" sz="1050" dirty="0">
                          <a:solidFill>
                            <a:schemeClr val="tx1"/>
                          </a:solidFill>
                          <a:latin typeface="+mj-ea"/>
                          <a:ea typeface="+mj-ea"/>
                        </a:rPr>
                        <a:t>対</a:t>
                      </a:r>
                      <a:r>
                        <a:rPr kumimoji="1" lang="en-US" altLang="ja-JP" sz="1050" dirty="0">
                          <a:solidFill>
                            <a:schemeClr val="tx1"/>
                          </a:solidFill>
                          <a:latin typeface="+mj-ea"/>
                          <a:ea typeface="+mj-ea"/>
                        </a:rPr>
                        <a:t>1</a:t>
                      </a:r>
                      <a:r>
                        <a:rPr kumimoji="1" lang="ja-JP" altLang="en-US" sz="1050" dirty="0">
                          <a:solidFill>
                            <a:schemeClr val="tx1"/>
                          </a:solidFill>
                          <a:latin typeface="+mj-ea"/>
                          <a:ea typeface="+mj-ea"/>
                        </a:rPr>
                        <a:t>以上</a:t>
                      </a:r>
                    </a:p>
                  </a:txBody>
                  <a:tcPr marL="89856" marR="8985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dirty="0">
                        <a:solidFill>
                          <a:schemeClr val="tx1"/>
                        </a:solidFill>
                        <a:latin typeface="+mj-ea"/>
                        <a:ea typeface="+mj-ea"/>
                      </a:endParaRPr>
                    </a:p>
                  </a:txBody>
                  <a:tcPr marL="89856" marR="89856" anchor="ctr">
                    <a:lnL w="12700" cap="flat" cmpd="sng" algn="ctr">
                      <a:solidFill>
                        <a:schemeClr val="tx1"/>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j-ea"/>
                          <a:ea typeface="+mj-ea"/>
                        </a:rPr>
                        <a:t>看護補助者　</a:t>
                      </a:r>
                      <a:r>
                        <a:rPr kumimoji="1" lang="en-US" altLang="ja-JP" sz="1050" dirty="0">
                          <a:solidFill>
                            <a:schemeClr val="tx1"/>
                          </a:solidFill>
                          <a:latin typeface="+mj-ea"/>
                          <a:ea typeface="+mj-ea"/>
                        </a:rPr>
                        <a:t>20</a:t>
                      </a:r>
                      <a:r>
                        <a:rPr kumimoji="1" lang="ja-JP" altLang="en-US" sz="1050" dirty="0">
                          <a:solidFill>
                            <a:schemeClr val="tx1"/>
                          </a:solidFill>
                          <a:latin typeface="+mj-ea"/>
                          <a:ea typeface="+mj-ea"/>
                        </a:rPr>
                        <a:t>対</a:t>
                      </a:r>
                      <a:r>
                        <a:rPr kumimoji="1" lang="en-US" altLang="ja-JP" sz="1050" dirty="0">
                          <a:solidFill>
                            <a:schemeClr val="tx1"/>
                          </a:solidFill>
                          <a:latin typeface="+mj-ea"/>
                          <a:ea typeface="+mj-ea"/>
                        </a:rPr>
                        <a:t>1</a:t>
                      </a:r>
                      <a:r>
                        <a:rPr kumimoji="1" lang="ja-JP" altLang="en-US" sz="1050" dirty="0">
                          <a:solidFill>
                            <a:schemeClr val="tx1"/>
                          </a:solidFill>
                          <a:latin typeface="+mj-ea"/>
                          <a:ea typeface="+mj-ea"/>
                        </a:rPr>
                        <a:t>以上</a:t>
                      </a:r>
                    </a:p>
                  </a:txBody>
                  <a:tcPr marL="89856" marR="89856" anchor="ctr">
                    <a:lnL w="12700" cap="flat" cmpd="sng" algn="ctr">
                      <a:solidFill>
                        <a:schemeClr val="tx1"/>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latin typeface="+mj-ea"/>
                        <a:ea typeface="+mj-ea"/>
                      </a:endParaRPr>
                    </a:p>
                  </a:txBody>
                  <a:tcPr marL="89856" marR="89856" anchor="ctr">
                    <a:lnL w="12700" cap="flat" cmpd="sng" algn="ctr">
                      <a:solidFill>
                        <a:schemeClr val="tx1"/>
                      </a:solidFill>
                      <a:prstDash val="sysDot"/>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10004"/>
                  </a:ext>
                </a:extLst>
              </a:tr>
              <a:tr h="365654">
                <a:tc rowSpan="2" gridSpan="4">
                  <a:txBody>
                    <a:bodyPr/>
                    <a:lstStyle/>
                    <a:p>
                      <a:r>
                        <a:rPr kumimoji="1" lang="ja-JP" altLang="en-US" sz="1050" dirty="0">
                          <a:solidFill>
                            <a:schemeClr val="tx1"/>
                          </a:solidFill>
                          <a:latin typeface="+mj-ea"/>
                          <a:ea typeface="+mj-ea"/>
                        </a:rPr>
                        <a:t>その他</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rowSpan="2" hMerge="1">
                  <a:txBody>
                    <a:bodyPr/>
                    <a:lstStyle/>
                    <a:p>
                      <a:endParaRPr kumimoji="1" lang="ja-JP" altLang="en-US" sz="1200" dirty="0">
                        <a:solidFill>
                          <a:schemeClr val="tx1"/>
                        </a:solidFill>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rowSpan="2" hMerge="1">
                  <a:txBody>
                    <a:bodyPr/>
                    <a:lstStyle/>
                    <a:p>
                      <a:endParaRPr kumimoji="1" lang="ja-JP" altLang="en-US"/>
                    </a:p>
                  </a:txBody>
                  <a:tcPr/>
                </a:tc>
                <a:tc rowSpan="2" hMerge="1">
                  <a:txBody>
                    <a:bodyPr/>
                    <a:lstStyle/>
                    <a:p>
                      <a:endParaRPr kumimoji="1" lang="ja-JP" altLang="en-US"/>
                    </a:p>
                  </a:txBody>
                  <a:tcPr/>
                </a:tc>
                <a:tc gridSpan="3">
                  <a:txBody>
                    <a:bodyPr/>
                    <a:lstStyle/>
                    <a:p>
                      <a:pPr algn="ctr"/>
                      <a:r>
                        <a:rPr kumimoji="1" lang="ja-JP" altLang="en-US" sz="1050" dirty="0">
                          <a:solidFill>
                            <a:schemeClr val="tx1"/>
                          </a:solidFill>
                          <a:latin typeface="+mj-ea"/>
                          <a:ea typeface="+mj-ea"/>
                        </a:rPr>
                        <a:t>一般病棟</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ysDot"/>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a:txBody>
                    <a:bodyPr/>
                    <a:lstStyle/>
                    <a:p>
                      <a:pPr algn="ctr"/>
                      <a:r>
                        <a:rPr kumimoji="1" lang="ja-JP" altLang="en-US" sz="1050" dirty="0">
                          <a:solidFill>
                            <a:schemeClr val="tx1"/>
                          </a:solidFill>
                          <a:latin typeface="+mj-ea"/>
                          <a:ea typeface="+mj-ea"/>
                        </a:rPr>
                        <a:t>一般又は</a:t>
                      </a:r>
                      <a:endParaRPr kumimoji="1" lang="en-US" altLang="ja-JP" sz="1050" dirty="0">
                        <a:solidFill>
                          <a:schemeClr val="tx1"/>
                        </a:solidFill>
                        <a:latin typeface="+mj-ea"/>
                        <a:ea typeface="+mj-ea"/>
                      </a:endParaRPr>
                    </a:p>
                    <a:p>
                      <a:pPr algn="ctr"/>
                      <a:r>
                        <a:rPr kumimoji="1" lang="ja-JP" altLang="en-US" sz="1050" dirty="0">
                          <a:solidFill>
                            <a:schemeClr val="tx1"/>
                          </a:solidFill>
                          <a:latin typeface="+mj-ea"/>
                          <a:ea typeface="+mj-ea"/>
                        </a:rPr>
                        <a:t>精神病棟</a:t>
                      </a:r>
                    </a:p>
                  </a:txBody>
                  <a:tcPr marL="89856" marR="89856" anchor="ctr">
                    <a:lnL w="12700" cap="flat" cmpd="sng" algn="ctr">
                      <a:solidFill>
                        <a:schemeClr val="tx1">
                          <a:lumMod val="75000"/>
                          <a:lumOff val="25000"/>
                        </a:schemeClr>
                      </a:solidFill>
                      <a:prstDash val="sysDot"/>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gridSpan="2">
                  <a:txBody>
                    <a:bodyPr/>
                    <a:lstStyle/>
                    <a:p>
                      <a:pPr algn="ctr"/>
                      <a:r>
                        <a:rPr kumimoji="1" lang="ja-JP" altLang="en-US" sz="1050" dirty="0">
                          <a:solidFill>
                            <a:schemeClr val="tx1"/>
                          </a:solidFill>
                          <a:latin typeface="+mj-ea"/>
                          <a:ea typeface="+mj-ea"/>
                        </a:rPr>
                        <a:t>一般病棟の病室</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a:txBody>
                    <a:bodyPr/>
                    <a:lstStyle/>
                    <a:p>
                      <a:pPr algn="ctr"/>
                      <a:endParaRPr kumimoji="1" lang="ja-JP" altLang="en-US" sz="1100" dirty="0">
                        <a:solidFill>
                          <a:schemeClr val="tx1"/>
                        </a:solidFill>
                        <a:latin typeface="+mj-ea"/>
                        <a:ea typeface="+mj-ea"/>
                      </a:endParaRP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gridSpan="3">
                  <a:txBody>
                    <a:bodyPr/>
                    <a:lstStyle/>
                    <a:p>
                      <a:pPr algn="ctr"/>
                      <a:r>
                        <a:rPr kumimoji="1" lang="ja-JP" altLang="en-US" sz="1050" dirty="0">
                          <a:solidFill>
                            <a:schemeClr val="tx1"/>
                          </a:solidFill>
                          <a:latin typeface="+mj-ea"/>
                          <a:ea typeface="+mj-ea"/>
                        </a:rPr>
                        <a:t>療養病棟</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5"/>
                  </a:ext>
                </a:extLst>
              </a:tr>
              <a:tr h="365654">
                <a:tc gridSpan="4" vMerge="1">
                  <a:txBody>
                    <a:bodyPr/>
                    <a:lstStyle/>
                    <a:p>
                      <a:endParaRPr kumimoji="1" lang="ja-JP" altLang="en-US" sz="1200" dirty="0">
                        <a:solidFill>
                          <a:schemeClr val="tx1"/>
                        </a:solidFill>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j-ea"/>
                          <a:ea typeface="+mj-ea"/>
                        </a:rPr>
                        <a:t>超重症、準超重症児</a:t>
                      </a:r>
                      <a:r>
                        <a:rPr kumimoji="1" lang="en-US" altLang="ja-JP" sz="1050" dirty="0">
                          <a:solidFill>
                            <a:schemeClr val="tx1"/>
                          </a:solidFill>
                          <a:latin typeface="+mj-ea"/>
                          <a:ea typeface="+mj-ea"/>
                        </a:rPr>
                        <a:t>(</a:t>
                      </a:r>
                      <a:r>
                        <a:rPr kumimoji="1" lang="ja-JP" altLang="en-US" sz="1050" dirty="0">
                          <a:solidFill>
                            <a:schemeClr val="tx1"/>
                          </a:solidFill>
                          <a:latin typeface="+mj-ea"/>
                          <a:ea typeface="+mj-ea"/>
                        </a:rPr>
                        <a:t>者</a:t>
                      </a:r>
                      <a:r>
                        <a:rPr kumimoji="1" lang="en-US" altLang="ja-JP" sz="1050" dirty="0">
                          <a:solidFill>
                            <a:schemeClr val="tx1"/>
                          </a:solidFill>
                          <a:latin typeface="+mj-ea"/>
                          <a:ea typeface="+mj-ea"/>
                        </a:rPr>
                        <a:t>)3</a:t>
                      </a:r>
                      <a:r>
                        <a:rPr kumimoji="1" lang="ja-JP" altLang="en-US" sz="1050" dirty="0">
                          <a:solidFill>
                            <a:schemeClr val="tx1"/>
                          </a:solidFill>
                          <a:latin typeface="+mj-ea"/>
                          <a:ea typeface="+mj-ea"/>
                        </a:rPr>
                        <a:t>割以上</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gridSpan="5">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j-ea"/>
                          <a:ea typeface="+mj-ea"/>
                        </a:rPr>
                        <a:t>－</a:t>
                      </a:r>
                    </a:p>
                  </a:txBody>
                  <a:tcPr marL="89856" marR="89856" anchor="ct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dirty="0">
                        <a:solidFill>
                          <a:schemeClr val="tx1"/>
                        </a:solidFill>
                        <a:latin typeface="+mj-ea"/>
                        <a:ea typeface="+mj-ea"/>
                      </a:endParaRPr>
                    </a:p>
                  </a:txBody>
                  <a:tcPr marL="89856" marR="89856" anchor="ctr">
                    <a:lnL w="12700" cap="flat" cmpd="sng" algn="ctr">
                      <a:solidFill>
                        <a:schemeClr val="tx1"/>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j-ea"/>
                          <a:ea typeface="+mj-ea"/>
                        </a:rPr>
                        <a:t>褥瘡の評価</a:t>
                      </a:r>
                    </a:p>
                  </a:txBody>
                  <a:tcPr marL="89856" marR="89856" anchor="ctr">
                    <a:lnL w="12700" cap="flat" cmpd="sng" algn="ctr">
                      <a:solidFill>
                        <a:schemeClr val="tx1"/>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6"/>
                  </a:ext>
                </a:extLst>
              </a:tr>
              <a:tr h="223455">
                <a:tc rowSpan="3" gridSpan="2">
                  <a:txBody>
                    <a:bodyPr/>
                    <a:lstStyle/>
                    <a:p>
                      <a:r>
                        <a:rPr kumimoji="1" lang="ja-JP" altLang="en-US" sz="1050" u="none" dirty="0">
                          <a:solidFill>
                            <a:schemeClr val="tx1"/>
                          </a:solidFill>
                          <a:latin typeface="+mj-ea"/>
                          <a:ea typeface="+mj-ea"/>
                        </a:rPr>
                        <a:t>点数</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rowSpan="3" hMerge="1">
                  <a:txBody>
                    <a:bodyPr/>
                    <a:lstStyle/>
                    <a:p>
                      <a:endParaRPr kumimoji="1" lang="ja-JP" altLang="en-US" sz="1200" dirty="0">
                        <a:solidFill>
                          <a:schemeClr val="tx1"/>
                        </a:solidFill>
                      </a:endParaRPr>
                    </a:p>
                  </a:txBody>
                  <a:tcPr marL="89856" marR="89856" anchor="ctr">
                    <a:lnL w="12700" cap="flat" cmpd="sng" algn="ctr">
                      <a:solidFill>
                        <a:schemeClr val="tx1"/>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gridSpan="2">
                  <a:txBody>
                    <a:bodyPr/>
                    <a:lstStyle/>
                    <a:p>
                      <a:r>
                        <a:rPr kumimoji="1" lang="ja-JP" altLang="en-US" sz="1050" u="none" dirty="0">
                          <a:solidFill>
                            <a:schemeClr val="tx1"/>
                          </a:solidFill>
                          <a:latin typeface="+mj-ea"/>
                          <a:ea typeface="+mj-ea"/>
                        </a:rPr>
                        <a:t>通常</a:t>
                      </a:r>
                    </a:p>
                  </a:txBody>
                  <a:tcPr marL="89856" marR="89856" anchor="ctr">
                    <a:lnL w="12700" cap="flat" cmpd="sng" algn="ctr">
                      <a:solidFill>
                        <a:schemeClr val="tx1"/>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hMerge="1">
                  <a:txBody>
                    <a:bodyPr/>
                    <a:lstStyle/>
                    <a:p>
                      <a:endParaRPr kumimoji="1" lang="ja-JP" altLang="en-US"/>
                    </a:p>
                  </a:txBody>
                  <a:tcPr/>
                </a:tc>
                <a:tc>
                  <a:txBody>
                    <a:bodyPr/>
                    <a:lstStyle/>
                    <a:p>
                      <a:pPr algn="ctr"/>
                      <a:r>
                        <a:rPr kumimoji="1" lang="en-US" altLang="ja-JP" sz="1050" u="none" dirty="0">
                          <a:solidFill>
                            <a:schemeClr val="tx1"/>
                          </a:solidFill>
                          <a:latin typeface="+mj-ea"/>
                          <a:ea typeface="+mj-ea"/>
                        </a:rPr>
                        <a:t>1,615</a:t>
                      </a:r>
                      <a:r>
                        <a:rPr kumimoji="1" lang="ja-JP" altLang="en-US" sz="1050" u="none" dirty="0">
                          <a:solidFill>
                            <a:schemeClr val="tx1"/>
                          </a:solidFill>
                          <a:latin typeface="+mj-ea"/>
                          <a:ea typeface="+mj-ea"/>
                        </a:rPr>
                        <a:t>点</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ysDot"/>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ctr"/>
                      <a:r>
                        <a:rPr kumimoji="1" lang="en-US" altLang="ja-JP" sz="1050" u="none" dirty="0">
                          <a:solidFill>
                            <a:schemeClr val="tx1"/>
                          </a:solidFill>
                          <a:latin typeface="+mj-ea"/>
                          <a:ea typeface="+mj-ea"/>
                        </a:rPr>
                        <a:t>1,356</a:t>
                      </a:r>
                      <a:r>
                        <a:rPr kumimoji="1" lang="ja-JP" altLang="en-US" sz="1050" u="none" dirty="0">
                          <a:solidFill>
                            <a:schemeClr val="tx1"/>
                          </a:solidFill>
                          <a:latin typeface="+mj-ea"/>
                          <a:ea typeface="+mj-ea"/>
                        </a:rPr>
                        <a:t>～</a:t>
                      </a:r>
                      <a:r>
                        <a:rPr kumimoji="1" lang="en-US" altLang="ja-JP" sz="1050" u="none" dirty="0">
                          <a:solidFill>
                            <a:schemeClr val="tx1"/>
                          </a:solidFill>
                          <a:latin typeface="+mj-ea"/>
                          <a:ea typeface="+mj-ea"/>
                        </a:rPr>
                        <a:t>995</a:t>
                      </a:r>
                      <a:r>
                        <a:rPr kumimoji="1" lang="ja-JP" altLang="en-US" sz="1050" u="none" dirty="0">
                          <a:solidFill>
                            <a:schemeClr val="tx1"/>
                          </a:solidFill>
                          <a:latin typeface="+mj-ea"/>
                          <a:ea typeface="+mj-ea"/>
                        </a:rPr>
                        <a:t>点</a:t>
                      </a:r>
                    </a:p>
                  </a:txBody>
                  <a:tcPr marL="89856" marR="89856" anchor="ctr">
                    <a:lnL w="12700" cap="flat" cmpd="sng" algn="ctr">
                      <a:solidFill>
                        <a:schemeClr val="tx1">
                          <a:lumMod val="75000"/>
                          <a:lumOff val="25000"/>
                        </a:schemeClr>
                      </a:solidFill>
                      <a:prstDash val="sysDot"/>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ctr"/>
                      <a:r>
                        <a:rPr kumimoji="1" lang="en-US" altLang="ja-JP" sz="1050" u="none" dirty="0">
                          <a:solidFill>
                            <a:schemeClr val="tx1"/>
                          </a:solidFill>
                          <a:latin typeface="+mj-ea"/>
                          <a:ea typeface="+mj-ea"/>
                        </a:rPr>
                        <a:t>2,070</a:t>
                      </a:r>
                      <a:r>
                        <a:rPr kumimoji="1" lang="ja-JP" altLang="en-US" sz="1050" u="none" dirty="0">
                          <a:solidFill>
                            <a:schemeClr val="tx1"/>
                          </a:solidFill>
                          <a:latin typeface="+mj-ea"/>
                          <a:ea typeface="+mj-ea"/>
                        </a:rPr>
                        <a:t>点</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ysDot"/>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ctr"/>
                      <a:r>
                        <a:rPr kumimoji="1" lang="en-US" altLang="ja-JP" sz="1050" u="none" dirty="0">
                          <a:solidFill>
                            <a:schemeClr val="tx1"/>
                          </a:solidFill>
                          <a:latin typeface="+mj-ea"/>
                          <a:ea typeface="+mj-ea"/>
                        </a:rPr>
                        <a:t>1,675</a:t>
                      </a:r>
                      <a:r>
                        <a:rPr kumimoji="1" lang="ja-JP" altLang="en-US" sz="1050" u="none" dirty="0">
                          <a:solidFill>
                            <a:schemeClr val="tx1"/>
                          </a:solidFill>
                          <a:latin typeface="+mj-ea"/>
                          <a:ea typeface="+mj-ea"/>
                        </a:rPr>
                        <a:t>点</a:t>
                      </a:r>
                    </a:p>
                  </a:txBody>
                  <a:tcPr marL="89856" marR="89856" anchor="ctr">
                    <a:lnL w="12700" cap="flat" cmpd="sng" algn="ctr">
                      <a:solidFill>
                        <a:schemeClr val="tx1">
                          <a:lumMod val="75000"/>
                          <a:lumOff val="25000"/>
                        </a:schemeClr>
                      </a:solidFill>
                      <a:prstDash val="sysDot"/>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gridSpan="2">
                  <a:txBody>
                    <a:bodyPr/>
                    <a:lstStyle/>
                    <a:p>
                      <a:pPr algn="ctr"/>
                      <a:r>
                        <a:rPr kumimoji="1" lang="en-US" altLang="ja-JP" sz="1050" u="none" dirty="0">
                          <a:solidFill>
                            <a:schemeClr val="tx1"/>
                          </a:solidFill>
                          <a:latin typeface="+mj-ea"/>
                          <a:ea typeface="+mj-ea"/>
                        </a:rPr>
                        <a:t>2,070</a:t>
                      </a:r>
                      <a:r>
                        <a:rPr kumimoji="1" lang="ja-JP" altLang="en-US" sz="1050" u="none" dirty="0">
                          <a:solidFill>
                            <a:schemeClr val="tx1"/>
                          </a:solidFill>
                          <a:latin typeface="+mj-ea"/>
                          <a:ea typeface="+mj-ea"/>
                        </a:rPr>
                        <a:t>点</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hMerge="1">
                  <a:txBody>
                    <a:bodyPr/>
                    <a:lstStyle/>
                    <a:p>
                      <a:pPr algn="ctr"/>
                      <a:endParaRPr kumimoji="1" lang="ja-JP" altLang="en-US" sz="1100" dirty="0">
                        <a:solidFill>
                          <a:schemeClr val="tx1"/>
                        </a:solidFill>
                        <a:latin typeface="+mj-ea"/>
                        <a:ea typeface="+mj-ea"/>
                      </a:endParaRP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rowSpan="3">
                  <a:txBody>
                    <a:bodyPr/>
                    <a:lstStyle/>
                    <a:p>
                      <a:pPr algn="ctr"/>
                      <a:r>
                        <a:rPr kumimoji="1" lang="en-US" altLang="ja-JP" sz="1050" dirty="0">
                          <a:solidFill>
                            <a:schemeClr val="tx1"/>
                          </a:solidFill>
                          <a:latin typeface="+mj-ea"/>
                          <a:ea typeface="+mj-ea"/>
                        </a:rPr>
                        <a:t>1,813</a:t>
                      </a:r>
                      <a:r>
                        <a:rPr kumimoji="1" lang="ja-JP" altLang="en-US" sz="1050" dirty="0">
                          <a:solidFill>
                            <a:schemeClr val="tx1"/>
                          </a:solidFill>
                          <a:latin typeface="+mj-ea"/>
                          <a:ea typeface="+mj-ea"/>
                        </a:rPr>
                        <a:t>～</a:t>
                      </a:r>
                      <a:r>
                        <a:rPr kumimoji="1" lang="en-US" altLang="ja-JP" sz="1050" dirty="0">
                          <a:solidFill>
                            <a:schemeClr val="tx1"/>
                          </a:solidFill>
                          <a:latin typeface="+mj-ea"/>
                          <a:ea typeface="+mj-ea"/>
                        </a:rPr>
                        <a:t>815</a:t>
                      </a:r>
                      <a:r>
                        <a:rPr kumimoji="1" lang="ja-JP" altLang="en-US" sz="1050" dirty="0">
                          <a:solidFill>
                            <a:schemeClr val="tx1"/>
                          </a:solidFill>
                          <a:latin typeface="+mj-ea"/>
                          <a:ea typeface="+mj-ea"/>
                        </a:rPr>
                        <a:t>点</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rowSpan="3" gridSpan="2">
                  <a:txBody>
                    <a:bodyPr/>
                    <a:lstStyle/>
                    <a:p>
                      <a:pPr algn="ctr"/>
                      <a:r>
                        <a:rPr kumimoji="1" lang="en-US" altLang="ja-JP" sz="1050" dirty="0">
                          <a:solidFill>
                            <a:schemeClr val="tx1"/>
                          </a:solidFill>
                          <a:latin typeface="+mj-ea"/>
                          <a:ea typeface="+mj-ea"/>
                        </a:rPr>
                        <a:t>1,748</a:t>
                      </a:r>
                      <a:r>
                        <a:rPr kumimoji="1" lang="ja-JP" altLang="en-US" sz="1050" dirty="0">
                          <a:solidFill>
                            <a:schemeClr val="tx1"/>
                          </a:solidFill>
                          <a:latin typeface="+mj-ea"/>
                          <a:ea typeface="+mj-ea"/>
                        </a:rPr>
                        <a:t>～</a:t>
                      </a:r>
                      <a:r>
                        <a:rPr kumimoji="1" lang="en-US" altLang="ja-JP" sz="1050" dirty="0">
                          <a:solidFill>
                            <a:schemeClr val="tx1"/>
                          </a:solidFill>
                          <a:latin typeface="+mj-ea"/>
                          <a:ea typeface="+mj-ea"/>
                        </a:rPr>
                        <a:t>751</a:t>
                      </a:r>
                      <a:r>
                        <a:rPr kumimoji="1" lang="ja-JP" altLang="en-US" sz="1050" dirty="0">
                          <a:solidFill>
                            <a:schemeClr val="tx1"/>
                          </a:solidFill>
                          <a:latin typeface="+mj-ea"/>
                          <a:ea typeface="+mj-ea"/>
                        </a:rPr>
                        <a:t>点</a:t>
                      </a:r>
                    </a:p>
                  </a:txBody>
                  <a:tcPr marL="89856" marR="89856" anchor="ctr">
                    <a:lnL w="12700" cap="flat" cmpd="sng" algn="ctr">
                      <a:solidFill>
                        <a:schemeClr val="tx1"/>
                      </a:solidFill>
                      <a:prstDash val="sysDot"/>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rowSpan="3" hMerge="1">
                  <a:txBody>
                    <a:bodyPr/>
                    <a:lstStyle/>
                    <a:p>
                      <a:endParaRPr kumimoji="1" lang="ja-JP" altLang="en-US"/>
                    </a:p>
                  </a:txBody>
                  <a:tcPr/>
                </a:tc>
                <a:extLst>
                  <a:ext uri="{0D108BD9-81ED-4DB2-BD59-A6C34878D82A}">
                    <a16:rowId xmlns:a16="http://schemas.microsoft.com/office/drawing/2014/main" val="10007"/>
                  </a:ext>
                </a:extLst>
              </a:tr>
              <a:tr h="365654">
                <a:tc gridSpan="2" vMerge="1">
                  <a:txBody>
                    <a:bodyPr/>
                    <a:lstStyle/>
                    <a:p>
                      <a:endParaRPr kumimoji="1" lang="ja-JP" altLang="en-US"/>
                    </a:p>
                  </a:txBody>
                  <a:tcPr/>
                </a:tc>
                <a:tc hMerge="1" vMerge="1">
                  <a:txBody>
                    <a:bodyPr/>
                    <a:lstStyle/>
                    <a:p>
                      <a:endParaRPr kumimoji="1" lang="ja-JP" altLang="en-US" sz="1200" dirty="0">
                        <a:solidFill>
                          <a:schemeClr val="tx1"/>
                        </a:solidFill>
                      </a:endParaRPr>
                    </a:p>
                  </a:txBody>
                  <a:tcPr marL="89856" marR="89856" anchor="ctr">
                    <a:lnL w="12700" cap="flat" cmpd="sng" algn="ctr">
                      <a:solidFill>
                        <a:schemeClr val="tx1"/>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gridSpan="2">
                  <a:txBody>
                    <a:bodyPr/>
                    <a:lstStyle/>
                    <a:p>
                      <a:r>
                        <a:rPr kumimoji="1" lang="ja-JP" altLang="en-US" sz="1050" u="none" dirty="0">
                          <a:solidFill>
                            <a:schemeClr val="tx1"/>
                          </a:solidFill>
                          <a:latin typeface="+mj-ea"/>
                          <a:ea typeface="+mj-ea"/>
                        </a:rPr>
                        <a:t>重度の意識障害者（脳卒中患者）　　　　　　　　　　　　　　　　　　　　　　　　　　　　　　　　　　　　　　　　　　　　　　　　　　　　　　　　　　　　　　　　　　　　　　　　　　　　　　　　　　　　　　　　　　　　　　　　　　　　　　　　　　　　　　　　　　　　　　　　　　　　　　　　　　　　　　　　　　　　　　　　　　　　　　　　　　　　　　　　　　　　　　　　　　　　　　　　　　　　　　　　　　　　　　　　　　　　　　　　　　　　　　　　　　　　　　　　　　　　　　　　　　　　　　　</a:t>
                      </a:r>
                    </a:p>
                  </a:txBody>
                  <a:tcPr marL="89856" marR="89856" anchor="ctr">
                    <a:lnL w="12700" cap="flat" cmpd="sng" algn="ctr">
                      <a:solidFill>
                        <a:schemeClr val="tx1"/>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a:txBody>
                    <a:bodyPr/>
                    <a:lstStyle/>
                    <a:p>
                      <a:endParaRPr kumimoji="1" lang="ja-JP" altLang="en-US"/>
                    </a:p>
                  </a:txBody>
                  <a:tcPr/>
                </a:tc>
                <a:tc>
                  <a:txBody>
                    <a:bodyPr/>
                    <a:lstStyle/>
                    <a:p>
                      <a:pPr algn="ctr"/>
                      <a:r>
                        <a:rPr kumimoji="1" lang="en-US" altLang="ja-JP" sz="1050" u="none" dirty="0">
                          <a:solidFill>
                            <a:schemeClr val="tx1"/>
                          </a:solidFill>
                          <a:latin typeface="+mj-ea"/>
                          <a:ea typeface="+mj-ea"/>
                        </a:rPr>
                        <a:t>1,496, 1,358</a:t>
                      </a:r>
                      <a:r>
                        <a:rPr kumimoji="1" lang="ja-JP" altLang="en-US" sz="1050" u="none" dirty="0">
                          <a:solidFill>
                            <a:schemeClr val="tx1"/>
                          </a:solidFill>
                          <a:latin typeface="+mj-ea"/>
                          <a:ea typeface="+mj-ea"/>
                        </a:rPr>
                        <a:t>点</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a:txBody>
                    <a:bodyPr/>
                    <a:lstStyle/>
                    <a:p>
                      <a:pPr algn="ctr"/>
                      <a:r>
                        <a:rPr kumimoji="1" lang="en-US" altLang="ja-JP" sz="1050" u="none" dirty="0">
                          <a:solidFill>
                            <a:schemeClr val="tx1"/>
                          </a:solidFill>
                          <a:latin typeface="+mj-ea"/>
                          <a:ea typeface="+mj-ea"/>
                        </a:rPr>
                        <a:t>1,496</a:t>
                      </a:r>
                      <a:r>
                        <a:rPr kumimoji="1" lang="ja-JP" altLang="en-US" sz="1050" u="none" dirty="0">
                          <a:solidFill>
                            <a:schemeClr val="tx1"/>
                          </a:solidFill>
                          <a:latin typeface="+mj-ea"/>
                          <a:ea typeface="+mj-ea"/>
                        </a:rPr>
                        <a:t>～</a:t>
                      </a:r>
                      <a:r>
                        <a:rPr kumimoji="1" lang="en-US" altLang="ja-JP" sz="1050" u="none" dirty="0">
                          <a:solidFill>
                            <a:schemeClr val="tx1"/>
                          </a:solidFill>
                          <a:latin typeface="+mj-ea"/>
                          <a:ea typeface="+mj-ea"/>
                        </a:rPr>
                        <a:t>1,107</a:t>
                      </a:r>
                      <a:r>
                        <a:rPr kumimoji="1" lang="ja-JP" altLang="en-US" sz="1050" u="none" dirty="0">
                          <a:solidFill>
                            <a:schemeClr val="tx1"/>
                          </a:solidFill>
                          <a:latin typeface="+mj-ea"/>
                          <a:ea typeface="+mj-ea"/>
                        </a:rPr>
                        <a:t>点</a:t>
                      </a:r>
                    </a:p>
                  </a:txBody>
                  <a:tcPr marL="89856" marR="89856" anchor="ctr">
                    <a:lnL w="12700" cap="flat" cmpd="sng" algn="ctr">
                      <a:solidFill>
                        <a:schemeClr val="tx1">
                          <a:lumMod val="75000"/>
                          <a:lumOff val="25000"/>
                        </a:schemeClr>
                      </a:solidFill>
                      <a:prstDash val="sysDot"/>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50" u="none" baseline="0" dirty="0">
                          <a:solidFill>
                            <a:schemeClr val="tx1"/>
                          </a:solidFill>
                          <a:latin typeface="+mj-ea"/>
                          <a:ea typeface="+mj-ea"/>
                        </a:rPr>
                        <a:t>1,910, </a:t>
                      </a:r>
                      <a:r>
                        <a:rPr kumimoji="1" lang="en-US" altLang="ja-JP" sz="1050" u="none" dirty="0">
                          <a:solidFill>
                            <a:schemeClr val="tx1"/>
                          </a:solidFill>
                          <a:latin typeface="+mj-ea"/>
                          <a:ea typeface="+mj-ea"/>
                        </a:rPr>
                        <a:t>1,745</a:t>
                      </a:r>
                      <a:r>
                        <a:rPr kumimoji="1" lang="ja-JP" altLang="en-US" sz="1050" u="none" baseline="0" dirty="0">
                          <a:solidFill>
                            <a:schemeClr val="tx1"/>
                          </a:solidFill>
                          <a:latin typeface="+mj-ea"/>
                          <a:ea typeface="+mj-ea"/>
                        </a:rPr>
                        <a:t>点</a:t>
                      </a:r>
                      <a:endParaRPr kumimoji="1" lang="ja-JP" altLang="en-US" sz="1050" u="none" dirty="0">
                        <a:solidFill>
                          <a:schemeClr val="tx1"/>
                        </a:solidFill>
                        <a:latin typeface="+mj-ea"/>
                        <a:ea typeface="+mj-ea"/>
                      </a:endParaRP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a:txBody>
                    <a:bodyPr/>
                    <a:lstStyle/>
                    <a:p>
                      <a:pPr algn="ctr"/>
                      <a:r>
                        <a:rPr kumimoji="1" lang="en-US" altLang="ja-JP" sz="1050" u="none" dirty="0">
                          <a:solidFill>
                            <a:schemeClr val="tx1"/>
                          </a:solidFill>
                          <a:latin typeface="+mj-ea"/>
                          <a:ea typeface="+mj-ea"/>
                        </a:rPr>
                        <a:t>1,657, 1,491</a:t>
                      </a:r>
                      <a:r>
                        <a:rPr kumimoji="1" lang="ja-JP" altLang="en-US" sz="1050" u="none" dirty="0">
                          <a:solidFill>
                            <a:schemeClr val="tx1"/>
                          </a:solidFill>
                          <a:latin typeface="+mj-ea"/>
                          <a:ea typeface="+mj-ea"/>
                        </a:rPr>
                        <a:t>点</a:t>
                      </a:r>
                    </a:p>
                  </a:txBody>
                  <a:tcPr marL="89856" marR="89856" anchor="ctr">
                    <a:lnL w="12700" cap="flat" cmpd="sng" algn="ctr">
                      <a:solidFill>
                        <a:schemeClr val="tx1">
                          <a:lumMod val="75000"/>
                          <a:lumOff val="25000"/>
                        </a:schemeClr>
                      </a:solidFill>
                      <a:prstDash val="sysDot"/>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gridSpan="2">
                  <a:txBody>
                    <a:bodyPr/>
                    <a:lstStyle/>
                    <a:p>
                      <a:pPr algn="ctr"/>
                      <a:r>
                        <a:rPr kumimoji="1" lang="en-US" altLang="ja-JP" sz="1050" u="none" baseline="0" dirty="0">
                          <a:solidFill>
                            <a:schemeClr val="tx1"/>
                          </a:solidFill>
                          <a:latin typeface="+mj-ea"/>
                          <a:ea typeface="+mj-ea"/>
                        </a:rPr>
                        <a:t>1,909, </a:t>
                      </a:r>
                      <a:r>
                        <a:rPr kumimoji="1" lang="en-US" altLang="ja-JP" sz="1050" u="none" dirty="0">
                          <a:solidFill>
                            <a:schemeClr val="tx1"/>
                          </a:solidFill>
                          <a:latin typeface="+mj-ea"/>
                          <a:ea typeface="+mj-ea"/>
                        </a:rPr>
                        <a:t>1,743</a:t>
                      </a:r>
                      <a:r>
                        <a:rPr kumimoji="1" lang="ja-JP" altLang="en-US" sz="1050" u="none" baseline="0" dirty="0">
                          <a:solidFill>
                            <a:schemeClr val="tx1"/>
                          </a:solidFill>
                          <a:latin typeface="+mj-ea"/>
                          <a:ea typeface="+mj-ea"/>
                        </a:rPr>
                        <a:t>点</a:t>
                      </a:r>
                      <a:endParaRPr kumimoji="1" lang="ja-JP" altLang="en-US" sz="1050" u="none" dirty="0">
                        <a:solidFill>
                          <a:schemeClr val="tx1"/>
                        </a:solidFill>
                        <a:latin typeface="+mj-ea"/>
                        <a:ea typeface="+mj-ea"/>
                      </a:endParaRP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a:txBody>
                    <a:bodyPr/>
                    <a:lstStyle/>
                    <a:p>
                      <a:endParaRPr kumimoji="1" lang="ja-JP" altLang="en-US"/>
                    </a:p>
                  </a:txBody>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extLst>
                  <a:ext uri="{0D108BD9-81ED-4DB2-BD59-A6C34878D82A}">
                    <a16:rowId xmlns:a16="http://schemas.microsoft.com/office/drawing/2014/main" val="10008"/>
                  </a:ext>
                </a:extLst>
              </a:tr>
              <a:tr h="365654">
                <a:tc gridSpan="2" vMerge="1">
                  <a:txBody>
                    <a:bodyPr/>
                    <a:lstStyle/>
                    <a:p>
                      <a:endParaRPr kumimoji="1" lang="ja-JP" altLang="en-US" sz="1100" u="none" dirty="0">
                        <a:solidFill>
                          <a:schemeClr val="tx1"/>
                        </a:solidFill>
                        <a:latin typeface="+mj-ea"/>
                        <a:ea typeface="+mj-ea"/>
                      </a:endParaRP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vMerge="1">
                  <a:txBody>
                    <a:bodyPr/>
                    <a:lstStyle/>
                    <a:p>
                      <a:endParaRPr kumimoji="1" lang="ja-JP" altLang="en-US"/>
                    </a:p>
                  </a:txBody>
                  <a:tcPr/>
                </a:tc>
                <a:tc gridSpan="2">
                  <a:txBody>
                    <a:bodyPr/>
                    <a:lstStyle/>
                    <a:p>
                      <a:r>
                        <a:rPr kumimoji="1" lang="ja-JP" altLang="en-US" sz="1050" u="none" dirty="0">
                          <a:solidFill>
                            <a:schemeClr val="tx1"/>
                          </a:solidFill>
                          <a:latin typeface="+mj-ea"/>
                          <a:ea typeface="+mj-ea"/>
                        </a:rPr>
                        <a:t>上記以外の脳卒中患者</a:t>
                      </a:r>
                    </a:p>
                  </a:txBody>
                  <a:tcPr marL="89856" marR="89856" anchor="ctr">
                    <a:lnL w="12700" cap="flat" cmpd="sng" algn="ctr">
                      <a:solidFill>
                        <a:schemeClr val="tx1"/>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a:txBody>
                    <a:bodyPr/>
                    <a:lstStyle/>
                    <a:p>
                      <a:endParaRPr kumimoji="1" lang="ja-JP" altLang="en-US"/>
                    </a:p>
                  </a:txBody>
                  <a:tcPr/>
                </a:tc>
                <a:tc>
                  <a:txBody>
                    <a:bodyPr/>
                    <a:lstStyle/>
                    <a:p>
                      <a:pPr algn="ctr"/>
                      <a:r>
                        <a:rPr kumimoji="1" lang="en-US" altLang="ja-JP" sz="1050" u="none" dirty="0">
                          <a:solidFill>
                            <a:schemeClr val="tx1"/>
                          </a:solidFill>
                          <a:latin typeface="+mj-ea"/>
                          <a:ea typeface="+mj-ea"/>
                        </a:rPr>
                        <a:t>1,345, 1,221</a:t>
                      </a:r>
                      <a:r>
                        <a:rPr kumimoji="1" lang="ja-JP" altLang="en-US" sz="1050" u="none" dirty="0">
                          <a:solidFill>
                            <a:schemeClr val="tx1"/>
                          </a:solidFill>
                          <a:latin typeface="+mj-ea"/>
                          <a:ea typeface="+mj-ea"/>
                        </a:rPr>
                        <a:t>点</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ysDot"/>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a:txBody>
                    <a:bodyPr/>
                    <a:lstStyle/>
                    <a:p>
                      <a:pPr algn="ctr"/>
                      <a:r>
                        <a:rPr kumimoji="1" lang="en-US" altLang="ja-JP" sz="1050" u="none" dirty="0">
                          <a:solidFill>
                            <a:schemeClr val="tx1"/>
                          </a:solidFill>
                          <a:latin typeface="+mj-ea"/>
                          <a:ea typeface="+mj-ea"/>
                        </a:rPr>
                        <a:t>1,207</a:t>
                      </a:r>
                      <a:r>
                        <a:rPr kumimoji="1" lang="ja-JP" altLang="en-US" sz="1050" u="none" dirty="0">
                          <a:solidFill>
                            <a:schemeClr val="tx1"/>
                          </a:solidFill>
                          <a:latin typeface="+mj-ea"/>
                          <a:ea typeface="+mj-ea"/>
                        </a:rPr>
                        <a:t>～</a:t>
                      </a:r>
                      <a:r>
                        <a:rPr kumimoji="1" lang="en-US" altLang="ja-JP" sz="1050" u="none" dirty="0">
                          <a:solidFill>
                            <a:schemeClr val="tx1"/>
                          </a:solidFill>
                          <a:latin typeface="+mj-ea"/>
                          <a:ea typeface="+mj-ea"/>
                        </a:rPr>
                        <a:t>995</a:t>
                      </a:r>
                      <a:r>
                        <a:rPr kumimoji="1" lang="ja-JP" altLang="en-US" sz="1050" u="none" dirty="0">
                          <a:solidFill>
                            <a:schemeClr val="tx1"/>
                          </a:solidFill>
                          <a:latin typeface="+mj-ea"/>
                          <a:ea typeface="+mj-ea"/>
                        </a:rPr>
                        <a:t>点</a:t>
                      </a:r>
                    </a:p>
                  </a:txBody>
                  <a:tcPr marL="89856" marR="89856" anchor="ctr">
                    <a:lnL w="12700" cap="flat" cmpd="sng" algn="ctr">
                      <a:solidFill>
                        <a:schemeClr val="tx1">
                          <a:lumMod val="75000"/>
                          <a:lumOff val="25000"/>
                        </a:schemeClr>
                      </a:solidFill>
                      <a:prstDash val="sysDot"/>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50" u="none" baseline="0" dirty="0">
                          <a:solidFill>
                            <a:schemeClr val="tx1"/>
                          </a:solidFill>
                          <a:latin typeface="+mj-ea"/>
                          <a:ea typeface="+mj-ea"/>
                        </a:rPr>
                        <a:t>1,717, </a:t>
                      </a:r>
                      <a:r>
                        <a:rPr kumimoji="1" lang="en-US" altLang="ja-JP" sz="1050" u="none" dirty="0">
                          <a:solidFill>
                            <a:schemeClr val="tx1"/>
                          </a:solidFill>
                          <a:latin typeface="+mj-ea"/>
                          <a:ea typeface="+mj-ea"/>
                        </a:rPr>
                        <a:t>1,569</a:t>
                      </a:r>
                      <a:r>
                        <a:rPr kumimoji="1" lang="ja-JP" altLang="en-US" sz="1050" u="none" baseline="0" dirty="0">
                          <a:solidFill>
                            <a:schemeClr val="tx1"/>
                          </a:solidFill>
                          <a:latin typeface="+mj-ea"/>
                          <a:ea typeface="+mj-ea"/>
                        </a:rPr>
                        <a:t>点</a:t>
                      </a:r>
                      <a:endParaRPr kumimoji="1" lang="ja-JP" altLang="en-US" sz="1050" u="none" dirty="0">
                        <a:solidFill>
                          <a:schemeClr val="tx1"/>
                        </a:solidFill>
                        <a:latin typeface="+mj-ea"/>
                        <a:ea typeface="+mj-ea"/>
                      </a:endParaRP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ysDot"/>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a:txBody>
                    <a:bodyPr/>
                    <a:lstStyle/>
                    <a:p>
                      <a:pPr algn="ctr"/>
                      <a:r>
                        <a:rPr kumimoji="1" lang="en-US" altLang="ja-JP" sz="1050" u="none" dirty="0">
                          <a:solidFill>
                            <a:schemeClr val="tx1"/>
                          </a:solidFill>
                          <a:latin typeface="+mj-ea"/>
                          <a:ea typeface="+mj-ea"/>
                        </a:rPr>
                        <a:t>1,490, 1,341</a:t>
                      </a:r>
                      <a:r>
                        <a:rPr kumimoji="1" lang="ja-JP" altLang="en-US" sz="1050" u="none" dirty="0">
                          <a:solidFill>
                            <a:schemeClr val="tx1"/>
                          </a:solidFill>
                          <a:latin typeface="+mj-ea"/>
                          <a:ea typeface="+mj-ea"/>
                        </a:rPr>
                        <a:t>点</a:t>
                      </a:r>
                    </a:p>
                  </a:txBody>
                  <a:tcPr marL="89856" marR="89856" anchor="ctr">
                    <a:lnL w="12700" cap="flat" cmpd="sng" algn="ctr">
                      <a:solidFill>
                        <a:schemeClr val="tx1">
                          <a:lumMod val="75000"/>
                          <a:lumOff val="25000"/>
                        </a:schemeClr>
                      </a:solidFill>
                      <a:prstDash val="sysDot"/>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gridSpan="2">
                  <a:txBody>
                    <a:bodyPr/>
                    <a:lstStyle/>
                    <a:p>
                      <a:pPr algn="ctr"/>
                      <a:r>
                        <a:rPr kumimoji="1" lang="en-US" altLang="ja-JP" sz="1050" u="none" baseline="0" dirty="0">
                          <a:solidFill>
                            <a:schemeClr val="tx1"/>
                          </a:solidFill>
                          <a:latin typeface="+mj-ea"/>
                          <a:ea typeface="+mj-ea"/>
                        </a:rPr>
                        <a:t>1,717, </a:t>
                      </a:r>
                      <a:r>
                        <a:rPr kumimoji="1" lang="en-US" altLang="ja-JP" sz="1050" u="none" dirty="0">
                          <a:solidFill>
                            <a:schemeClr val="tx1"/>
                          </a:solidFill>
                          <a:latin typeface="+mj-ea"/>
                          <a:ea typeface="+mj-ea"/>
                        </a:rPr>
                        <a:t>1,569</a:t>
                      </a:r>
                      <a:r>
                        <a:rPr kumimoji="1" lang="ja-JP" altLang="en-US" sz="1050" u="none" baseline="0" dirty="0">
                          <a:solidFill>
                            <a:schemeClr val="tx1"/>
                          </a:solidFill>
                          <a:latin typeface="+mj-ea"/>
                          <a:ea typeface="+mj-ea"/>
                        </a:rPr>
                        <a:t>点</a:t>
                      </a:r>
                      <a:endParaRPr kumimoji="1" lang="ja-JP" altLang="en-US" sz="1050" u="none" dirty="0">
                        <a:solidFill>
                          <a:schemeClr val="tx1"/>
                        </a:solidFill>
                        <a:latin typeface="+mj-ea"/>
                        <a:ea typeface="+mj-ea"/>
                      </a:endParaRP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a:txBody>
                    <a:bodyPr/>
                    <a:lstStyle/>
                    <a:p>
                      <a:endParaRPr kumimoji="1" lang="ja-JP" altLang="en-US"/>
                    </a:p>
                  </a:txBody>
                  <a:tcPr/>
                </a:tc>
                <a:tc vMerge="1">
                  <a:txBody>
                    <a:bodyPr/>
                    <a:lstStyle/>
                    <a:p>
                      <a:pPr algn="ctr"/>
                      <a:endParaRPr kumimoji="1" lang="ja-JP" altLang="en-US" sz="1050" dirty="0">
                        <a:solidFill>
                          <a:schemeClr val="tx1"/>
                        </a:solidFill>
                        <a:latin typeface="+mj-ea"/>
                        <a:ea typeface="+mj-ea"/>
                      </a:endParaRP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gridSpan="2" vMerge="1">
                  <a:txBody>
                    <a:bodyPr/>
                    <a:lstStyle/>
                    <a:p>
                      <a:pPr algn="ctr"/>
                      <a:endParaRPr kumimoji="1" lang="ja-JP" altLang="en-US" sz="1050" dirty="0">
                        <a:solidFill>
                          <a:schemeClr val="tx1"/>
                        </a:solidFill>
                        <a:latin typeface="+mj-ea"/>
                        <a:ea typeface="+mj-ea"/>
                      </a:endParaRPr>
                    </a:p>
                  </a:txBody>
                  <a:tcPr marL="89856" marR="89856" anchor="ctr">
                    <a:lnL w="12700" cap="flat" cmpd="sng" algn="ctr">
                      <a:solidFill>
                        <a:schemeClr val="tx1"/>
                      </a:solidFill>
                      <a:prstDash val="sysDot"/>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ysDot"/>
                      <a:round/>
                      <a:headEnd type="none" w="med" len="med"/>
                      <a:tailEnd type="none" w="med" len="med"/>
                    </a:lnB>
                    <a:noFill/>
                  </a:tcPr>
                </a:tc>
                <a:tc hMerge="1" vMerge="1">
                  <a:txBody>
                    <a:bodyPr/>
                    <a:lstStyle/>
                    <a:p>
                      <a:endParaRPr kumimoji="1" lang="ja-JP" altLang="en-US"/>
                    </a:p>
                  </a:txBody>
                  <a:tcPr/>
                </a:tc>
                <a:extLst>
                  <a:ext uri="{0D108BD9-81ED-4DB2-BD59-A6C34878D82A}">
                    <a16:rowId xmlns:a16="http://schemas.microsoft.com/office/drawing/2014/main" val="1893397454"/>
                  </a:ext>
                </a:extLst>
              </a:tr>
              <a:tr h="299215">
                <a:tc rowSpan="2" gridSpan="2">
                  <a:txBody>
                    <a:bodyPr/>
                    <a:lstStyle/>
                    <a:p>
                      <a:r>
                        <a:rPr kumimoji="1" lang="ja-JP" altLang="en-US" sz="1050" u="none" dirty="0">
                          <a:solidFill>
                            <a:schemeClr val="tx1"/>
                          </a:solidFill>
                          <a:latin typeface="+mj-ea"/>
                          <a:ea typeface="+mj-ea"/>
                        </a:rPr>
                        <a:t>包括範囲</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noFill/>
                  </a:tcPr>
                </a:tc>
                <a:tc rowSpan="2" hMerge="1">
                  <a:txBody>
                    <a:bodyPr/>
                    <a:lstStyle/>
                    <a:p>
                      <a:endParaRPr kumimoji="1" lang="ja-JP" altLang="en-US" sz="1200" dirty="0">
                        <a:solidFill>
                          <a:schemeClr val="tx1"/>
                        </a:solidFill>
                      </a:endParaRPr>
                    </a:p>
                  </a:txBody>
                  <a:tcPr marL="89856" marR="89856" anchor="ctr">
                    <a:lnL w="12700" cap="flat" cmpd="sng" algn="ctr">
                      <a:solidFill>
                        <a:schemeClr val="tx1"/>
                      </a:solidFill>
                      <a:prstDash val="sysDot"/>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noFill/>
                  </a:tcPr>
                </a:tc>
                <a:tc gridSpan="2">
                  <a:txBody>
                    <a:bodyPr/>
                    <a:lstStyle/>
                    <a:p>
                      <a:r>
                        <a:rPr kumimoji="1" lang="ja-JP" altLang="en-US" sz="1050" u="none" dirty="0">
                          <a:solidFill>
                            <a:schemeClr val="tx1"/>
                          </a:solidFill>
                          <a:latin typeface="+mj-ea"/>
                          <a:ea typeface="+mj-ea"/>
                        </a:rPr>
                        <a:t>通常</a:t>
                      </a:r>
                    </a:p>
                  </a:txBody>
                  <a:tcPr marL="89856" marR="89856" anchor="ctr">
                    <a:lnL w="12700" cap="flat" cmpd="sng" algn="ctr">
                      <a:solidFill>
                        <a:schemeClr val="tx1"/>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hMerge="1">
                  <a:txBody>
                    <a:bodyPr/>
                    <a:lstStyle/>
                    <a:p>
                      <a:endParaRPr kumimoji="1" lang="ja-JP" altLang="en-US"/>
                    </a:p>
                  </a:txBody>
                  <a:tcPr/>
                </a:tc>
                <a:tc gridSpan="2">
                  <a:txBody>
                    <a:bodyPr/>
                    <a:lstStyle/>
                    <a:p>
                      <a:pPr algn="ctr"/>
                      <a:r>
                        <a:rPr kumimoji="1" lang="ja-JP" altLang="en-US" sz="1050" u="none" dirty="0">
                          <a:solidFill>
                            <a:schemeClr val="tx1"/>
                          </a:solidFill>
                          <a:latin typeface="+mj-ea"/>
                          <a:ea typeface="+mj-ea"/>
                        </a:rPr>
                        <a:t>出来高</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hMerge="1">
                  <a:txBody>
                    <a:bodyPr/>
                    <a:lstStyle/>
                    <a:p>
                      <a:endParaRPr kumimoji="1" lang="ja-JP" altLang="en-US"/>
                    </a:p>
                  </a:txBody>
                  <a:tcPr/>
                </a:tc>
                <a:tc gridSpan="4">
                  <a:txBody>
                    <a:bodyPr/>
                    <a:lstStyle/>
                    <a:p>
                      <a:pPr algn="ctr"/>
                      <a:r>
                        <a:rPr kumimoji="1" lang="ja-JP" altLang="en-US" sz="1050" u="none" dirty="0">
                          <a:solidFill>
                            <a:schemeClr val="tx1"/>
                          </a:solidFill>
                          <a:latin typeface="+mj-ea"/>
                          <a:ea typeface="+mj-ea"/>
                        </a:rPr>
                        <a:t>一部の入院基本料等加算・薬剤等を除き包括</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dirty="0"/>
                    </a:p>
                  </a:txBody>
                  <a:tcPr/>
                </a:tc>
                <a:tc hMerge="1">
                  <a:txBody>
                    <a:bodyPr/>
                    <a:lstStyle/>
                    <a:p>
                      <a:pPr algn="ctr"/>
                      <a:endParaRPr kumimoji="1" lang="ja-JP" altLang="en-US" sz="1100" dirty="0">
                        <a:solidFill>
                          <a:schemeClr val="tx1"/>
                        </a:solidFill>
                        <a:latin typeface="+mj-ea"/>
                        <a:ea typeface="+mj-ea"/>
                      </a:endParaRP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noFill/>
                  </a:tcPr>
                </a:tc>
                <a:tc rowSpan="2" gridSpan="3">
                  <a:txBody>
                    <a:bodyPr/>
                    <a:lstStyle/>
                    <a:p>
                      <a:pPr algn="ctr"/>
                      <a:r>
                        <a:rPr kumimoji="1" lang="ja-JP" altLang="en-US" sz="1050" dirty="0">
                          <a:solidFill>
                            <a:schemeClr val="tx1"/>
                          </a:solidFill>
                          <a:latin typeface="+mj-ea"/>
                          <a:ea typeface="+mj-ea"/>
                        </a:rPr>
                        <a:t>検査・投薬、注射</a:t>
                      </a:r>
                      <a:r>
                        <a:rPr kumimoji="1" lang="en-US" altLang="ja-JP" sz="1050" dirty="0">
                          <a:solidFill>
                            <a:schemeClr val="tx1"/>
                          </a:solidFill>
                          <a:latin typeface="+mj-ea"/>
                          <a:ea typeface="+mj-ea"/>
                        </a:rPr>
                        <a:t>(</a:t>
                      </a:r>
                      <a:r>
                        <a:rPr kumimoji="1" lang="ja-JP" altLang="en-US" sz="1050" dirty="0">
                          <a:solidFill>
                            <a:schemeClr val="tx1"/>
                          </a:solidFill>
                          <a:latin typeface="+mj-ea"/>
                          <a:ea typeface="+mj-ea"/>
                        </a:rPr>
                        <a:t>一部を除く</a:t>
                      </a:r>
                      <a:r>
                        <a:rPr kumimoji="1" lang="en-US" altLang="ja-JP" sz="1050" dirty="0">
                          <a:solidFill>
                            <a:schemeClr val="tx1"/>
                          </a:solidFill>
                          <a:latin typeface="+mj-ea"/>
                          <a:ea typeface="+mj-ea"/>
                        </a:rPr>
                        <a:t>)</a:t>
                      </a:r>
                      <a:r>
                        <a:rPr kumimoji="1" lang="ja-JP" altLang="en-US" sz="1050" dirty="0">
                          <a:solidFill>
                            <a:schemeClr val="tx1"/>
                          </a:solidFill>
                          <a:latin typeface="+mj-ea"/>
                          <a:ea typeface="+mj-ea"/>
                        </a:rPr>
                        <a:t>・病理診断・</a:t>
                      </a:r>
                      <a:r>
                        <a:rPr kumimoji="1" lang="en-US" altLang="ja-JP" sz="1050" dirty="0">
                          <a:solidFill>
                            <a:schemeClr val="tx1"/>
                          </a:solidFill>
                          <a:latin typeface="+mj-ea"/>
                          <a:ea typeface="+mj-ea"/>
                        </a:rPr>
                        <a:t>X</a:t>
                      </a:r>
                      <a:r>
                        <a:rPr kumimoji="1" lang="ja-JP" altLang="en-US" sz="1050" dirty="0">
                          <a:solidFill>
                            <a:schemeClr val="tx1"/>
                          </a:solidFill>
                          <a:latin typeface="+mj-ea"/>
                          <a:ea typeface="+mj-ea"/>
                        </a:rPr>
                        <a:t>線写真等・一部の処置等は包括</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ysDot"/>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noFill/>
                  </a:tcPr>
                </a:tc>
                <a:tc rowSpan="2" hMerge="1">
                  <a:txBody>
                    <a:bodyPr/>
                    <a:lstStyle/>
                    <a:p>
                      <a:endParaRPr kumimoji="1" lang="ja-JP" altLang="en-US"/>
                    </a:p>
                  </a:txBody>
                  <a:tcPr/>
                </a:tc>
                <a:tc rowSpan="2" hMerge="1">
                  <a:txBody>
                    <a:bodyPr/>
                    <a:lstStyle/>
                    <a:p>
                      <a:endParaRPr kumimoji="1" lang="ja-JP" altLang="en-US"/>
                    </a:p>
                  </a:txBody>
                  <a:tcPr/>
                </a:tc>
                <a:extLst>
                  <a:ext uri="{0D108BD9-81ED-4DB2-BD59-A6C34878D82A}">
                    <a16:rowId xmlns:a16="http://schemas.microsoft.com/office/drawing/2014/main" val="10009"/>
                  </a:ext>
                </a:extLst>
              </a:tr>
              <a:tr h="302566">
                <a:tc gridSpan="2" vMerge="1">
                  <a:txBody>
                    <a:bodyPr/>
                    <a:lstStyle/>
                    <a:p>
                      <a:endParaRPr kumimoji="1" lang="ja-JP" altLang="en-US"/>
                    </a:p>
                  </a:txBody>
                  <a:tcPr/>
                </a:tc>
                <a:tc hMerge="1" vMerge="1">
                  <a:txBody>
                    <a:bodyPr/>
                    <a:lstStyle/>
                    <a:p>
                      <a:endParaRPr kumimoji="1" lang="ja-JP" altLang="en-US"/>
                    </a:p>
                  </a:txBody>
                  <a:tcPr/>
                </a:tc>
                <a:tc gridSpan="2">
                  <a:txBody>
                    <a:bodyPr/>
                    <a:lstStyle/>
                    <a:p>
                      <a:r>
                        <a:rPr kumimoji="1" lang="ja-JP" altLang="en-US" sz="1050" u="none" kern="1200" dirty="0">
                          <a:solidFill>
                            <a:schemeClr val="tx1"/>
                          </a:solidFill>
                          <a:latin typeface="+mj-ea"/>
                          <a:ea typeface="+mn-ea"/>
                          <a:cs typeface="+mn-cs"/>
                        </a:rPr>
                        <a:t>脳卒中患者</a:t>
                      </a:r>
                      <a:r>
                        <a:rPr kumimoji="1" lang="ja-JP" altLang="en-US" sz="1050" u="none" dirty="0">
                          <a:solidFill>
                            <a:schemeClr val="tx1"/>
                          </a:solidFill>
                          <a:latin typeface="+mj-ea"/>
                          <a:ea typeface="+mj-ea"/>
                        </a:rPr>
                        <a:t>　　　　　　　　　　　　　　　　　　　　　　　　　　　　　　　　　　　　　　　　　　　　　　　　　　　　　　　　　　　　　　　　　　　　　　　　　　　　　　　　　　　　　　　　　　　　　　　　　　　　　　　　　　　　　　　　　　　　　　　　　　　　　　　　　　　　　　　　　　　　　　　　　　　　　　　　　　　　　　　　　　　　　　　　　　　　　　　　　　　　　　　　　　　　　　　　　　　　　　　　　　　　　　　　　　　　　　　　　　　　　　　　　　　　</a:t>
                      </a:r>
                    </a:p>
                  </a:txBody>
                  <a:tcPr marL="89856" marR="89856" anchor="ctr">
                    <a:lnL w="12700" cap="flat" cmpd="sng" algn="ctr">
                      <a:solidFill>
                        <a:schemeClr val="tx1"/>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noFill/>
                  </a:tcPr>
                </a:tc>
                <a:tc hMerge="1">
                  <a:txBody>
                    <a:bodyPr/>
                    <a:lstStyle/>
                    <a:p>
                      <a:endParaRPr kumimoji="1" lang="ja-JP" altLang="en-US"/>
                    </a:p>
                  </a:txBody>
                  <a:tcPr/>
                </a:tc>
                <a:tc gridSpan="6">
                  <a:txBody>
                    <a:bodyPr/>
                    <a:lstStyle/>
                    <a:p>
                      <a:pPr algn="ctr"/>
                      <a:r>
                        <a:rPr kumimoji="1" lang="ja-JP" altLang="en-US" sz="1050" b="0" u="none" dirty="0">
                          <a:solidFill>
                            <a:schemeClr val="tx1"/>
                          </a:solidFill>
                          <a:latin typeface="+mj-ea"/>
                          <a:ea typeface="+mj-ea"/>
                        </a:rPr>
                        <a:t>療養病棟入院基本料と同様の取扱</a:t>
                      </a:r>
                    </a:p>
                  </a:txBody>
                  <a:tcPr marL="89856" marR="89856"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vMerge="1">
                  <a:txBody>
                    <a:bodyPr/>
                    <a:lstStyle/>
                    <a:p>
                      <a:endParaRPr kumimoji="1" lang="ja-JP" altLang="en-US"/>
                    </a:p>
                  </a:txBody>
                  <a:tcPr/>
                </a:tc>
                <a:tc hMerge="1" vMerge="1">
                  <a:txBody>
                    <a:bodyPr/>
                    <a:lstStyle/>
                    <a:p>
                      <a:endParaRPr kumimoji="1" lang="ja-JP" altLang="en-US" dirty="0"/>
                    </a:p>
                  </a:txBody>
                  <a:tcPr/>
                </a:tc>
                <a:tc hMerge="1" vMerge="1">
                  <a:txBody>
                    <a:bodyPr/>
                    <a:lstStyle/>
                    <a:p>
                      <a:endParaRPr kumimoji="1" lang="ja-JP" altLang="en-US"/>
                    </a:p>
                  </a:txBody>
                  <a:tcPr/>
                </a:tc>
                <a:extLst>
                  <a:ext uri="{0D108BD9-81ED-4DB2-BD59-A6C34878D82A}">
                    <a16:rowId xmlns:a16="http://schemas.microsoft.com/office/drawing/2014/main" val="10010"/>
                  </a:ext>
                </a:extLst>
              </a:tr>
            </a:tbl>
          </a:graphicData>
        </a:graphic>
      </p:graphicFrame>
      <p:sp>
        <p:nvSpPr>
          <p:cNvPr id="4" name="スライド番号プレースホルダー 2">
            <a:extLst>
              <a:ext uri="{FF2B5EF4-FFF2-40B4-BE49-F238E27FC236}">
                <a16:creationId xmlns:a16="http://schemas.microsoft.com/office/drawing/2014/main" id="{C2C0FF2D-6B11-4062-B7E2-21AC76B1D659}"/>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テキスト ボックス 14">
            <a:extLst>
              <a:ext uri="{FF2B5EF4-FFF2-40B4-BE49-F238E27FC236}">
                <a16:creationId xmlns:a16="http://schemas.microsoft.com/office/drawing/2014/main" id="{4628AE6C-9514-418A-91A4-093888C3A4DD}"/>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５．入院医療　（３）慢性期入院医療</a:t>
            </a: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810853263"/>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kumimoji="1" lang="ja-JP" altLang="en-US" dirty="0">
                <a:latin typeface="+mn-ea"/>
                <a:ea typeface="+mn-ea"/>
              </a:rPr>
              <a:t>患者の状態に応じた入院医療の評価について</a:t>
            </a:r>
          </a:p>
        </p:txBody>
      </p:sp>
      <p:sp>
        <p:nvSpPr>
          <p:cNvPr id="8" name="正方形/長方形 7"/>
          <p:cNvSpPr/>
          <p:nvPr/>
        </p:nvSpPr>
        <p:spPr>
          <a:xfrm>
            <a:off x="128464" y="950285"/>
            <a:ext cx="9649072" cy="5112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障害者病棟に入院する重度の意識障害を有さない脳卒中の患者について、療養病棟入院料の評価体系を踏まえた評価に見直す。また、特殊疾患病棟入院料についても同様の取扱いとする。</a:t>
            </a:r>
          </a:p>
        </p:txBody>
      </p:sp>
      <p:sp>
        <p:nvSpPr>
          <p:cNvPr id="15" name="正方形/長方形 14"/>
          <p:cNvSpPr/>
          <p:nvPr/>
        </p:nvSpPr>
        <p:spPr>
          <a:xfrm>
            <a:off x="298800" y="764704"/>
            <a:ext cx="6398878" cy="3600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a:ea typeface="メイリオ"/>
                <a:cs typeface="+mn-cs"/>
              </a:rPr>
              <a:t>障害者施設等入院基本料等における脳卒中患者の評価</a:t>
            </a:r>
          </a:p>
        </p:txBody>
      </p:sp>
      <p:sp>
        <p:nvSpPr>
          <p:cNvPr id="7" name="正方形/長方形 6"/>
          <p:cNvSpPr/>
          <p:nvPr/>
        </p:nvSpPr>
        <p:spPr>
          <a:xfrm>
            <a:off x="4953000" y="1675145"/>
            <a:ext cx="4676243" cy="232812"/>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改定後</a:t>
            </a:r>
          </a:p>
        </p:txBody>
      </p:sp>
      <p:sp>
        <p:nvSpPr>
          <p:cNvPr id="9" name="正方形/長方形 8"/>
          <p:cNvSpPr/>
          <p:nvPr/>
        </p:nvSpPr>
        <p:spPr>
          <a:xfrm>
            <a:off x="4953000" y="1934211"/>
            <a:ext cx="4676243" cy="1912721"/>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a:t>
            </a:r>
            <a:r>
              <a:rPr kumimoji="1" lang="zh-TW" altLang="en-US" sz="1100" b="0" i="0" u="none" strike="noStrike" kern="1200" cap="none" spc="0" normalizeH="0" baseline="0" noProof="0" dirty="0">
                <a:ln>
                  <a:noFill/>
                </a:ln>
                <a:solidFill>
                  <a:prstClr val="black"/>
                </a:solidFill>
                <a:effectLst/>
                <a:uLnTx/>
                <a:uFillTx/>
                <a:latin typeface="メイリオ"/>
                <a:ea typeface="メイリオ"/>
                <a:cs typeface="+mn-cs"/>
              </a:rPr>
              <a:t>障害者施設等入院</a:t>
            </a: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基本料</a:t>
            </a: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［算定要件］（重度の意識障害を有さない脳卒中の患者の場合）</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注</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12</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イ　７対１入院基本料又は</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10</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対１入院基本料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4492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0070C0"/>
                </a:solidFill>
                <a:effectLst/>
                <a:uLnTx/>
                <a:uFillTx/>
                <a:latin typeface="メイリオ"/>
                <a:ea typeface="メイリオ"/>
                <a:cs typeface="+mn-cs"/>
              </a:rPr>
              <a:t>　</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（１）　医療区分２の患者に相当するもの　　　　</a:t>
            </a:r>
            <a:r>
              <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rPr>
              <a:t>1,345</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点</a:t>
            </a:r>
            <a:endPar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endParaRPr>
          </a:p>
          <a:p>
            <a:pPr marL="4492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0070C0"/>
                </a:solidFill>
                <a:effectLst/>
                <a:uLnTx/>
                <a:uFillTx/>
                <a:latin typeface="メイリオ"/>
                <a:ea typeface="メイリオ"/>
                <a:cs typeface="+mn-cs"/>
              </a:rPr>
              <a:t>　</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（２）　医療区分１の患者に相当するもの　　　　</a:t>
            </a:r>
            <a:r>
              <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rPr>
              <a:t>1,221</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点</a:t>
            </a:r>
            <a:endPar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endParaRPr>
          </a:p>
          <a:p>
            <a:pPr marL="4492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ロ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13</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対１入院基本料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4492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0070C0"/>
                </a:solidFill>
                <a:effectLst/>
                <a:uLnTx/>
                <a:uFillTx/>
                <a:latin typeface="メイリオ"/>
                <a:ea typeface="メイリオ"/>
                <a:cs typeface="+mn-cs"/>
              </a:rPr>
              <a:t>　</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（１）　医療区分２の患者に相当するもの　　　　</a:t>
            </a:r>
            <a:r>
              <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rPr>
              <a:t>1,207</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点</a:t>
            </a:r>
            <a:endPar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endParaRPr>
          </a:p>
          <a:p>
            <a:pPr marL="4492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0070C0"/>
                </a:solidFill>
                <a:effectLst/>
                <a:uLnTx/>
                <a:uFillTx/>
                <a:latin typeface="メイリオ"/>
                <a:ea typeface="メイリオ"/>
                <a:cs typeface="+mn-cs"/>
              </a:rPr>
              <a:t>　</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（２）　医療区分１の患者に相当するもの　　　　</a:t>
            </a:r>
            <a:r>
              <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rPr>
              <a:t>1,084</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点</a:t>
            </a:r>
            <a:endPar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endParaRPr>
          </a:p>
          <a:p>
            <a:pPr marL="4492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ハ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15</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対１入院基本料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4492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0070C0"/>
                </a:solidFill>
                <a:effectLst/>
                <a:uLnTx/>
                <a:uFillTx/>
                <a:latin typeface="メイリオ"/>
                <a:ea typeface="メイリオ"/>
                <a:cs typeface="+mn-cs"/>
              </a:rPr>
              <a:t>　</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（１）　医療区分２の患者に相当するもの　　　　</a:t>
            </a:r>
            <a:r>
              <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rPr>
              <a:t>1,118</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点</a:t>
            </a:r>
            <a:endPar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endParaRPr>
          </a:p>
          <a:p>
            <a:pPr marL="4492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0070C0"/>
                </a:solidFill>
                <a:effectLst/>
                <a:uLnTx/>
                <a:uFillTx/>
                <a:latin typeface="メイリオ"/>
                <a:ea typeface="メイリオ"/>
                <a:cs typeface="+mn-cs"/>
              </a:rPr>
              <a:t>　</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（２）　医療区分１の患者に相当するもの　　　　　</a:t>
            </a:r>
            <a:r>
              <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rPr>
              <a:t>995</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点</a:t>
            </a:r>
            <a:endPar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endParaRPr>
          </a:p>
        </p:txBody>
      </p:sp>
      <p:sp>
        <p:nvSpPr>
          <p:cNvPr id="10" name="右矢印 9"/>
          <p:cNvSpPr/>
          <p:nvPr/>
        </p:nvSpPr>
        <p:spPr>
          <a:xfrm>
            <a:off x="4376936" y="2579640"/>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メイリオ"/>
              <a:ea typeface="メイリオ"/>
              <a:cs typeface="+mn-cs"/>
            </a:endParaRPr>
          </a:p>
        </p:txBody>
      </p:sp>
      <p:sp>
        <p:nvSpPr>
          <p:cNvPr id="11" name="正方形/長方形 10"/>
          <p:cNvSpPr/>
          <p:nvPr/>
        </p:nvSpPr>
        <p:spPr>
          <a:xfrm>
            <a:off x="287675" y="1689404"/>
            <a:ext cx="4017253" cy="232812"/>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現行</a:t>
            </a:r>
          </a:p>
        </p:txBody>
      </p:sp>
      <p:sp>
        <p:nvSpPr>
          <p:cNvPr id="12" name="正方形/長方形 11"/>
          <p:cNvSpPr/>
          <p:nvPr/>
        </p:nvSpPr>
        <p:spPr>
          <a:xfrm>
            <a:off x="287674" y="2413057"/>
            <a:ext cx="4017254" cy="1136924"/>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zh-TW" altLang="en-US" sz="1050" b="0" i="0" u="none" strike="noStrike" kern="1200" cap="none" spc="0" normalizeH="0" baseline="0" noProof="0" dirty="0">
                <a:ln>
                  <a:noFill/>
                </a:ln>
                <a:solidFill>
                  <a:prstClr val="black"/>
                </a:solidFill>
                <a:effectLst/>
                <a:uLnTx/>
                <a:uFillTx/>
                <a:latin typeface="メイリオ"/>
                <a:ea typeface="メイリオ"/>
                <a:cs typeface="+mn-cs"/>
              </a:rPr>
              <a:t>障害者施設等入院</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基本料</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［算定要件］（抜粋・例）</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050" b="0" i="0" u="none" strike="noStrike" kern="1200" cap="none" spc="0" normalizeH="0" baseline="0" noProof="0" dirty="0">
                <a:ln>
                  <a:noFill/>
                </a:ln>
                <a:solidFill>
                  <a:prstClr val="black"/>
                </a:solidFill>
                <a:effectLst/>
                <a:uLnTx/>
                <a:uFillTx/>
                <a:latin typeface="メイリオ"/>
                <a:ea typeface="メイリオ"/>
                <a:cs typeface="+mn-cs"/>
              </a:rPr>
              <a:t>１　７対１入院基本料                   </a:t>
            </a:r>
            <a:r>
              <a:rPr kumimoji="1" lang="en-US" altLang="zh-CN" sz="1050" b="0" i="0" u="none" strike="noStrike" kern="1200" cap="none" spc="0" normalizeH="0" baseline="0" noProof="0" dirty="0">
                <a:ln>
                  <a:noFill/>
                </a:ln>
                <a:solidFill>
                  <a:prstClr val="black"/>
                </a:solidFill>
                <a:effectLst/>
                <a:uLnTx/>
                <a:uFillTx/>
                <a:latin typeface="メイリオ"/>
                <a:ea typeface="メイリオ"/>
                <a:cs typeface="+mn-cs"/>
              </a:rPr>
              <a:t>1,615</a:t>
            </a:r>
            <a:r>
              <a:rPr kumimoji="1" lang="zh-CN" altLang="en-US" sz="1050" b="0" i="0" u="none" strike="noStrike" kern="1200" cap="none" spc="0" normalizeH="0" baseline="0" noProof="0" dirty="0">
                <a:ln>
                  <a:noFill/>
                </a:ln>
                <a:solidFill>
                  <a:prstClr val="black"/>
                </a:solidFill>
                <a:effectLst/>
                <a:uLnTx/>
                <a:uFillTx/>
                <a:latin typeface="メイリオ"/>
                <a:ea typeface="メイリオ"/>
                <a:cs typeface="+mn-cs"/>
              </a:rPr>
              <a:t>点</a:t>
            </a:r>
            <a:endParaRPr kumimoji="1" lang="en-US" altLang="zh-CN"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050" b="0" i="0" u="none" strike="noStrike" kern="1200" cap="none" spc="0" normalizeH="0" baseline="0" noProof="0" dirty="0">
                <a:ln>
                  <a:noFill/>
                </a:ln>
                <a:solidFill>
                  <a:prstClr val="black"/>
                </a:solidFill>
                <a:effectLst/>
                <a:uLnTx/>
                <a:uFillTx/>
                <a:latin typeface="メイリオ"/>
                <a:ea typeface="メイリオ"/>
                <a:cs typeface="+mn-cs"/>
              </a:rPr>
              <a:t>２　</a:t>
            </a:r>
            <a:r>
              <a:rPr kumimoji="1" lang="en-US" altLang="zh-CN" sz="1050" b="0" i="0" u="none" strike="noStrike" kern="1200" cap="none" spc="0" normalizeH="0" baseline="0" noProof="0" dirty="0">
                <a:ln>
                  <a:noFill/>
                </a:ln>
                <a:solidFill>
                  <a:prstClr val="black"/>
                </a:solidFill>
                <a:effectLst/>
                <a:uLnTx/>
                <a:uFillTx/>
                <a:latin typeface="メイリオ"/>
                <a:ea typeface="メイリオ"/>
                <a:cs typeface="+mn-cs"/>
              </a:rPr>
              <a:t>10</a:t>
            </a:r>
            <a:r>
              <a:rPr kumimoji="1" lang="zh-CN" altLang="en-US" sz="1050" b="0" i="0" u="none" strike="noStrike" kern="1200" cap="none" spc="0" normalizeH="0" baseline="0" noProof="0" dirty="0">
                <a:ln>
                  <a:noFill/>
                </a:ln>
                <a:solidFill>
                  <a:prstClr val="black"/>
                </a:solidFill>
                <a:effectLst/>
                <a:uLnTx/>
                <a:uFillTx/>
                <a:latin typeface="メイリオ"/>
                <a:ea typeface="メイリオ"/>
                <a:cs typeface="+mn-cs"/>
              </a:rPr>
              <a:t>対１入院基本料                  </a:t>
            </a:r>
            <a:r>
              <a:rPr kumimoji="1" lang="en-US" altLang="zh-CN" sz="1050" b="0" i="0" u="none" strike="noStrike" kern="1200" cap="none" spc="0" normalizeH="0" baseline="0" noProof="0" dirty="0">
                <a:ln>
                  <a:noFill/>
                </a:ln>
                <a:solidFill>
                  <a:prstClr val="black"/>
                </a:solidFill>
                <a:effectLst/>
                <a:uLnTx/>
                <a:uFillTx/>
                <a:latin typeface="メイリオ"/>
                <a:ea typeface="メイリオ"/>
                <a:cs typeface="+mn-cs"/>
              </a:rPr>
              <a:t>1,356</a:t>
            </a:r>
            <a:r>
              <a:rPr kumimoji="1" lang="zh-CN" altLang="en-US" sz="1050" b="0" i="0" u="none" strike="noStrike" kern="1200" cap="none" spc="0" normalizeH="0" baseline="0" noProof="0" dirty="0">
                <a:ln>
                  <a:noFill/>
                </a:ln>
                <a:solidFill>
                  <a:prstClr val="black"/>
                </a:solidFill>
                <a:effectLst/>
                <a:uLnTx/>
                <a:uFillTx/>
                <a:latin typeface="メイリオ"/>
                <a:ea typeface="メイリオ"/>
                <a:cs typeface="+mn-cs"/>
              </a:rPr>
              <a:t>点</a:t>
            </a:r>
            <a:endParaRPr kumimoji="1" lang="en-US" altLang="zh-CN"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050" b="0" i="0" u="none" strike="noStrike" kern="1200" cap="none" spc="0" normalizeH="0" baseline="0" noProof="0" dirty="0">
                <a:ln>
                  <a:noFill/>
                </a:ln>
                <a:solidFill>
                  <a:prstClr val="black"/>
                </a:solidFill>
                <a:effectLst/>
                <a:uLnTx/>
                <a:uFillTx/>
                <a:latin typeface="メイリオ"/>
                <a:ea typeface="メイリオ"/>
                <a:cs typeface="+mn-cs"/>
              </a:rPr>
              <a:t>３　</a:t>
            </a:r>
            <a:r>
              <a:rPr kumimoji="1" lang="en-US" altLang="zh-CN" sz="1050" b="0" i="0" u="none" strike="noStrike" kern="1200" cap="none" spc="0" normalizeH="0" baseline="0" noProof="0" dirty="0">
                <a:ln>
                  <a:noFill/>
                </a:ln>
                <a:solidFill>
                  <a:prstClr val="black"/>
                </a:solidFill>
                <a:effectLst/>
                <a:uLnTx/>
                <a:uFillTx/>
                <a:latin typeface="メイリオ"/>
                <a:ea typeface="メイリオ"/>
                <a:cs typeface="+mn-cs"/>
              </a:rPr>
              <a:t>13</a:t>
            </a:r>
            <a:r>
              <a:rPr kumimoji="1" lang="zh-CN" altLang="en-US" sz="1050" b="0" i="0" u="none" strike="noStrike" kern="1200" cap="none" spc="0" normalizeH="0" baseline="0" noProof="0" dirty="0">
                <a:ln>
                  <a:noFill/>
                </a:ln>
                <a:solidFill>
                  <a:prstClr val="black"/>
                </a:solidFill>
                <a:effectLst/>
                <a:uLnTx/>
                <a:uFillTx/>
                <a:latin typeface="メイリオ"/>
                <a:ea typeface="メイリオ"/>
                <a:cs typeface="+mn-cs"/>
              </a:rPr>
              <a:t>対１入院基本料            </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zh-CN"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zh-CN" sz="1050" b="0" i="0" u="none" strike="noStrike" kern="1200" cap="none" spc="0" normalizeH="0" baseline="0" noProof="0" dirty="0">
                <a:ln>
                  <a:noFill/>
                </a:ln>
                <a:solidFill>
                  <a:prstClr val="black"/>
                </a:solidFill>
                <a:effectLst/>
                <a:uLnTx/>
                <a:uFillTx/>
                <a:latin typeface="メイリオ"/>
                <a:ea typeface="メイリオ"/>
                <a:cs typeface="+mn-cs"/>
              </a:rPr>
              <a:t>1,138</a:t>
            </a:r>
            <a:r>
              <a:rPr kumimoji="1" lang="zh-CN" altLang="en-US" sz="1050" b="0" i="0" u="none" strike="noStrike" kern="1200" cap="none" spc="0" normalizeH="0" baseline="0" noProof="0" dirty="0">
                <a:ln>
                  <a:noFill/>
                </a:ln>
                <a:solidFill>
                  <a:prstClr val="black"/>
                </a:solidFill>
                <a:effectLst/>
                <a:uLnTx/>
                <a:uFillTx/>
                <a:latin typeface="メイリオ"/>
                <a:ea typeface="メイリオ"/>
                <a:cs typeface="+mn-cs"/>
              </a:rPr>
              <a:t>点</a:t>
            </a:r>
            <a:endParaRPr kumimoji="1" lang="en-US" altLang="zh-CN"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050" b="0" i="0" u="none" strike="noStrike" kern="1200" cap="none" spc="0" normalizeH="0" baseline="0" noProof="0" dirty="0">
                <a:ln>
                  <a:noFill/>
                </a:ln>
                <a:solidFill>
                  <a:prstClr val="black"/>
                </a:solidFill>
                <a:effectLst/>
                <a:uLnTx/>
                <a:uFillTx/>
                <a:latin typeface="メイリオ"/>
                <a:ea typeface="メイリオ"/>
                <a:cs typeface="+mn-cs"/>
              </a:rPr>
              <a:t>４　</a:t>
            </a:r>
            <a:r>
              <a:rPr kumimoji="1" lang="en-US" altLang="zh-CN" sz="1050" b="0" i="0" u="none" strike="noStrike" kern="1200" cap="none" spc="0" normalizeH="0" baseline="0" noProof="0" dirty="0">
                <a:ln>
                  <a:noFill/>
                </a:ln>
                <a:solidFill>
                  <a:prstClr val="black"/>
                </a:solidFill>
                <a:effectLst/>
                <a:uLnTx/>
                <a:uFillTx/>
                <a:latin typeface="メイリオ"/>
                <a:ea typeface="メイリオ"/>
                <a:cs typeface="+mn-cs"/>
              </a:rPr>
              <a:t>15</a:t>
            </a:r>
            <a:r>
              <a:rPr kumimoji="1" lang="zh-CN" altLang="en-US" sz="1050" b="0" i="0" u="none" strike="noStrike" kern="1200" cap="none" spc="0" normalizeH="0" baseline="0" noProof="0" dirty="0">
                <a:ln>
                  <a:noFill/>
                </a:ln>
                <a:solidFill>
                  <a:prstClr val="black"/>
                </a:solidFill>
                <a:effectLst/>
                <a:uLnTx/>
                <a:uFillTx/>
                <a:latin typeface="メイリオ"/>
                <a:ea typeface="メイリオ"/>
                <a:cs typeface="+mn-cs"/>
              </a:rPr>
              <a:t>対１入院基本料                  </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zh-CN" sz="1050" b="0" i="0" u="none" strike="noStrike" kern="1200" cap="none" spc="0" normalizeH="0" baseline="0" noProof="0" dirty="0">
                <a:ln>
                  <a:noFill/>
                </a:ln>
                <a:solidFill>
                  <a:prstClr val="black"/>
                </a:solidFill>
                <a:effectLst/>
                <a:uLnTx/>
                <a:uFillTx/>
                <a:latin typeface="メイリオ"/>
                <a:ea typeface="メイリオ"/>
                <a:cs typeface="+mn-cs"/>
              </a:rPr>
              <a:t>995</a:t>
            </a:r>
            <a:r>
              <a:rPr kumimoji="1" lang="zh-CN" altLang="en-US" sz="1050" b="0" i="0" u="none" strike="noStrike" kern="1200" cap="none" spc="0" normalizeH="0" baseline="0" noProof="0" dirty="0">
                <a:ln>
                  <a:noFill/>
                </a:ln>
                <a:solidFill>
                  <a:prstClr val="black"/>
                </a:solidFill>
                <a:effectLst/>
                <a:uLnTx/>
                <a:uFillTx/>
                <a:latin typeface="メイリオ"/>
                <a:ea typeface="メイリオ"/>
                <a:cs typeface="+mn-cs"/>
              </a:rPr>
              <a:t>点</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4" name="正方形/長方形 13"/>
          <p:cNvSpPr/>
          <p:nvPr/>
        </p:nvSpPr>
        <p:spPr>
          <a:xfrm>
            <a:off x="287674" y="3890391"/>
            <a:ext cx="4017254" cy="738179"/>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zh-TW" altLang="en-US" sz="1050" b="0" i="0" u="none" strike="noStrike" kern="1200" cap="none" spc="0" normalizeH="0" baseline="0" noProof="0" dirty="0">
                <a:ln>
                  <a:noFill/>
                </a:ln>
                <a:solidFill>
                  <a:prstClr val="black"/>
                </a:solidFill>
                <a:effectLst/>
                <a:uLnTx/>
                <a:uFillTx/>
                <a:latin typeface="メイリオ"/>
                <a:ea typeface="メイリオ"/>
                <a:cs typeface="+mn-cs"/>
              </a:rPr>
              <a:t>特殊疾患入院医療管理料</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［算定要件］（抜粋・例）</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zh-CN" altLang="en-US" sz="1050" b="0" i="0" u="none" strike="noStrike" kern="1200" cap="none" spc="0" normalizeH="0" baseline="0" noProof="0" dirty="0">
                <a:ln>
                  <a:noFill/>
                </a:ln>
                <a:solidFill>
                  <a:prstClr val="black"/>
                </a:solidFill>
                <a:effectLst/>
                <a:uLnTx/>
                <a:uFillTx/>
                <a:latin typeface="メイリオ"/>
                <a:ea typeface="メイリオ"/>
                <a:cs typeface="+mn-cs"/>
              </a:rPr>
              <a:t>特殊疾患入院医療管理料 </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zh-CN" sz="1050" b="0" i="0" u="none" strike="noStrike" kern="1200" cap="none" spc="0" normalizeH="0" baseline="0" noProof="0" dirty="0">
                <a:ln>
                  <a:noFill/>
                </a:ln>
                <a:solidFill>
                  <a:prstClr val="black"/>
                </a:solidFill>
                <a:effectLst/>
                <a:uLnTx/>
                <a:uFillTx/>
                <a:latin typeface="メイリオ"/>
                <a:ea typeface="メイリオ"/>
                <a:cs typeface="+mn-cs"/>
              </a:rPr>
              <a:t>2,070</a:t>
            </a:r>
            <a:r>
              <a:rPr kumimoji="1" lang="zh-CN" altLang="en-US" sz="1050" b="0" i="0" u="none" strike="noStrike" kern="1200" cap="none" spc="0" normalizeH="0" baseline="0" noProof="0" dirty="0">
                <a:ln>
                  <a:noFill/>
                </a:ln>
                <a:solidFill>
                  <a:prstClr val="black"/>
                </a:solidFill>
                <a:effectLst/>
                <a:uLnTx/>
                <a:uFillTx/>
                <a:latin typeface="メイリオ"/>
                <a:ea typeface="メイリオ"/>
                <a:cs typeface="+mn-cs"/>
              </a:rPr>
              <a:t>点</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6" name="正方形/長方形 15"/>
          <p:cNvSpPr/>
          <p:nvPr/>
        </p:nvSpPr>
        <p:spPr>
          <a:xfrm>
            <a:off x="4953000" y="3890391"/>
            <a:ext cx="4676243" cy="738179"/>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a:t>
            </a:r>
            <a:r>
              <a:rPr kumimoji="1" lang="zh-TW" altLang="en-US" sz="1100" b="0" i="0" u="none" strike="noStrike" kern="1200" cap="none" spc="0" normalizeH="0" baseline="0" noProof="0" dirty="0">
                <a:ln>
                  <a:noFill/>
                </a:ln>
                <a:solidFill>
                  <a:prstClr val="black"/>
                </a:solidFill>
                <a:effectLst/>
                <a:uLnTx/>
                <a:uFillTx/>
                <a:latin typeface="メイリオ"/>
                <a:ea typeface="メイリオ"/>
                <a:cs typeface="+mn-cs"/>
              </a:rPr>
              <a:t>特殊疾患入院医療管理料</a:t>
            </a: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［算定要件］（重度の意識障害を有さない脳卒中の患者の場合）</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注６　</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イ　医療区分２の患者に相当するもの                   　</a:t>
            </a:r>
            <a:r>
              <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rPr>
              <a:t>1,717</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点　　　</a:t>
            </a:r>
            <a:endPar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0070C0"/>
                </a:solidFill>
                <a:effectLst/>
                <a:uLnTx/>
                <a:uFillTx/>
                <a:latin typeface="メイリオ"/>
                <a:ea typeface="メイリオ"/>
                <a:cs typeface="+mn-cs"/>
              </a:rPr>
              <a:t>　　　</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ロ　医療区分１の患者に相当するもの   　　         　 </a:t>
            </a:r>
            <a:r>
              <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rPr>
              <a:t>1,569</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点</a:t>
            </a:r>
            <a:endPar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endParaRPr>
          </a:p>
        </p:txBody>
      </p:sp>
      <p:sp>
        <p:nvSpPr>
          <p:cNvPr id="17" name="正方形/長方形 16"/>
          <p:cNvSpPr/>
          <p:nvPr/>
        </p:nvSpPr>
        <p:spPr>
          <a:xfrm>
            <a:off x="287674" y="4665894"/>
            <a:ext cx="4017254" cy="1136924"/>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zh-TW" altLang="en-US" sz="1050" b="0" i="0" u="none" strike="noStrike" kern="1200" cap="none" spc="0" normalizeH="0" baseline="0" noProof="0" dirty="0">
                <a:ln>
                  <a:noFill/>
                </a:ln>
                <a:solidFill>
                  <a:prstClr val="black"/>
                </a:solidFill>
                <a:effectLst/>
                <a:uLnTx/>
                <a:uFillTx/>
                <a:latin typeface="メイリオ"/>
                <a:ea typeface="メイリオ"/>
                <a:cs typeface="+mn-cs"/>
              </a:rPr>
              <a:t>特殊疾患病棟入院料</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［算定要件］（抜粋・例）</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050" b="0" i="0" u="none" strike="noStrike" kern="1200" cap="none" spc="0" normalizeH="0" baseline="0" noProof="0" dirty="0">
                <a:ln>
                  <a:noFill/>
                </a:ln>
                <a:solidFill>
                  <a:prstClr val="black"/>
                </a:solidFill>
                <a:effectLst/>
                <a:uLnTx/>
                <a:uFillTx/>
                <a:latin typeface="メイリオ"/>
                <a:ea typeface="メイリオ"/>
                <a:cs typeface="+mn-cs"/>
              </a:rPr>
              <a:t>１　特殊疾患病棟入院料１               </a:t>
            </a:r>
            <a:r>
              <a:rPr kumimoji="1" lang="en-US" altLang="zh-CN" sz="1050" b="0" i="0" u="none" strike="noStrike" kern="1200" cap="none" spc="0" normalizeH="0" baseline="0" noProof="0" dirty="0">
                <a:ln>
                  <a:noFill/>
                </a:ln>
                <a:solidFill>
                  <a:prstClr val="black"/>
                </a:solidFill>
                <a:effectLst/>
                <a:uLnTx/>
                <a:uFillTx/>
                <a:latin typeface="メイリオ"/>
                <a:ea typeface="メイリオ"/>
                <a:cs typeface="+mn-cs"/>
              </a:rPr>
              <a:t>2,070</a:t>
            </a:r>
            <a:r>
              <a:rPr kumimoji="1" lang="zh-CN" altLang="en-US" sz="1050" b="0" i="0" u="none" strike="noStrike" kern="1200" cap="none" spc="0" normalizeH="0" baseline="0" noProof="0" dirty="0">
                <a:ln>
                  <a:noFill/>
                </a:ln>
                <a:solidFill>
                  <a:prstClr val="black"/>
                </a:solidFill>
                <a:effectLst/>
                <a:uLnTx/>
                <a:uFillTx/>
                <a:latin typeface="メイリオ"/>
                <a:ea typeface="メイリオ"/>
                <a:cs typeface="+mn-cs"/>
              </a:rPr>
              <a:t>点</a:t>
            </a:r>
            <a:endParaRPr kumimoji="1" lang="en-US" altLang="zh-CN"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050" b="0" i="0" u="none" strike="noStrike" kern="1200" cap="none" spc="0" normalizeH="0" baseline="0" noProof="0" dirty="0">
                <a:ln>
                  <a:noFill/>
                </a:ln>
                <a:solidFill>
                  <a:prstClr val="black"/>
                </a:solidFill>
                <a:effectLst/>
                <a:uLnTx/>
                <a:uFillTx/>
                <a:latin typeface="メイリオ"/>
                <a:ea typeface="メイリオ"/>
                <a:cs typeface="+mn-cs"/>
              </a:rPr>
              <a:t>２　特殊疾患病棟入院料２               </a:t>
            </a:r>
            <a:r>
              <a:rPr kumimoji="1" lang="en-US" altLang="zh-CN" sz="1050" b="0" i="0" u="none" strike="noStrike" kern="1200" cap="none" spc="0" normalizeH="0" baseline="0" noProof="0" dirty="0">
                <a:ln>
                  <a:noFill/>
                </a:ln>
                <a:solidFill>
                  <a:prstClr val="black"/>
                </a:solidFill>
                <a:effectLst/>
                <a:uLnTx/>
                <a:uFillTx/>
                <a:latin typeface="メイリオ"/>
                <a:ea typeface="メイリオ"/>
                <a:cs typeface="+mn-cs"/>
              </a:rPr>
              <a:t>1,675</a:t>
            </a:r>
            <a:r>
              <a:rPr kumimoji="1" lang="zh-CN" altLang="en-US" sz="1050" b="0" i="0" u="none" strike="noStrike" kern="1200" cap="none" spc="0" normalizeH="0" baseline="0" noProof="0" dirty="0">
                <a:ln>
                  <a:noFill/>
                </a:ln>
                <a:solidFill>
                  <a:prstClr val="black"/>
                </a:solidFill>
                <a:effectLst/>
                <a:uLnTx/>
                <a:uFillTx/>
                <a:latin typeface="メイリオ"/>
                <a:ea typeface="メイリオ"/>
                <a:cs typeface="+mn-cs"/>
              </a:rPr>
              <a:t>点</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8" name="正方形/長方形 17"/>
          <p:cNvSpPr/>
          <p:nvPr/>
        </p:nvSpPr>
        <p:spPr>
          <a:xfrm>
            <a:off x="4953000" y="4678913"/>
            <a:ext cx="4676243" cy="1368000"/>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a:t>
            </a:r>
            <a:r>
              <a:rPr kumimoji="1" lang="zh-TW" altLang="en-US" sz="1100" b="0" i="0" u="none" strike="noStrike" kern="1200" cap="none" spc="0" normalizeH="0" baseline="0" noProof="0" dirty="0">
                <a:ln>
                  <a:noFill/>
                </a:ln>
                <a:solidFill>
                  <a:prstClr val="black"/>
                </a:solidFill>
                <a:effectLst/>
                <a:uLnTx/>
                <a:uFillTx/>
                <a:latin typeface="メイリオ"/>
                <a:ea typeface="メイリオ"/>
                <a:cs typeface="+mn-cs"/>
              </a:rPr>
              <a:t>特殊疾患</a:t>
            </a: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病棟</a:t>
            </a:r>
            <a:r>
              <a:rPr kumimoji="1" lang="zh-TW" altLang="en-US" sz="1100" b="0" i="0" u="none" strike="noStrike" kern="1200" cap="none" spc="0" normalizeH="0" baseline="0" noProof="0" dirty="0">
                <a:ln>
                  <a:noFill/>
                </a:ln>
                <a:solidFill>
                  <a:prstClr val="black"/>
                </a:solidFill>
                <a:effectLst/>
                <a:uLnTx/>
                <a:uFillTx/>
                <a:latin typeface="メイリオ"/>
                <a:ea typeface="メイリオ"/>
                <a:cs typeface="+mn-cs"/>
              </a:rPr>
              <a:t>入院料</a:t>
            </a: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［算定要件］（重度の意識障害を有さない脳卒中の患者の場合）</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注６　イ　特殊疾患病棟入院料１</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4492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0070C0"/>
                </a:solidFill>
                <a:effectLst/>
                <a:uLnTx/>
                <a:uFillTx/>
                <a:latin typeface="メイリオ"/>
                <a:ea typeface="メイリオ"/>
                <a:cs typeface="+mn-cs"/>
              </a:rPr>
              <a:t>　</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（１）　医療区分２の患者に相当するもの　　　　</a:t>
            </a:r>
            <a:r>
              <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rPr>
              <a:t>1,717</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点</a:t>
            </a:r>
            <a:endPar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endParaRPr>
          </a:p>
          <a:p>
            <a:pPr marL="4492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0070C0"/>
                </a:solidFill>
                <a:effectLst/>
                <a:uLnTx/>
                <a:uFillTx/>
                <a:latin typeface="メイリオ"/>
                <a:ea typeface="メイリオ"/>
                <a:cs typeface="+mn-cs"/>
              </a:rPr>
              <a:t>　</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（２）　医療区分１の患者に相当するもの　　　　</a:t>
            </a:r>
            <a:r>
              <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rPr>
              <a:t>1,569</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点</a:t>
            </a:r>
            <a:endPar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endParaRPr>
          </a:p>
          <a:p>
            <a:pPr marL="3587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ロ　特殊疾患病棟入院料２</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449263" marR="0" lvl="0" indent="0" algn="l" defTabSz="914400" rtl="0" eaLnBrk="1" fontAlgn="auto" latinLnBrk="0" hangingPunct="1">
              <a:lnSpc>
                <a:spcPct val="100000"/>
              </a:lnSpc>
              <a:spcBef>
                <a:spcPts val="0"/>
              </a:spcBef>
              <a:spcAft>
                <a:spcPts val="0"/>
              </a:spcAft>
              <a:buClrTx/>
              <a:buSzTx/>
              <a:buFontTx/>
              <a:buNone/>
              <a:tabLst>
                <a:tab pos="90488" algn="l"/>
              </a:tabLst>
              <a:defRPr/>
            </a:pPr>
            <a:r>
              <a:rPr kumimoji="1" lang="ja-JP" altLang="en-US" sz="1050" b="0" i="0" u="none" strike="noStrike" kern="1200" cap="none" spc="0" normalizeH="0" baseline="0" noProof="0" dirty="0">
                <a:ln>
                  <a:noFill/>
                </a:ln>
                <a:solidFill>
                  <a:srgbClr val="0070C0"/>
                </a:solidFill>
                <a:effectLst/>
                <a:uLnTx/>
                <a:uFillTx/>
                <a:latin typeface="メイリオ"/>
                <a:ea typeface="メイリオ"/>
                <a:cs typeface="+mn-cs"/>
              </a:rPr>
              <a:t>　</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（１）　医療区分２の患者に相当するもの　　　　</a:t>
            </a:r>
            <a:r>
              <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rPr>
              <a:t>1,490</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点</a:t>
            </a:r>
            <a:endPar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endParaRPr>
          </a:p>
          <a:p>
            <a:pPr marL="4492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0070C0"/>
                </a:solidFill>
                <a:effectLst/>
                <a:uLnTx/>
                <a:uFillTx/>
                <a:latin typeface="メイリオ"/>
                <a:ea typeface="メイリオ"/>
                <a:cs typeface="+mn-cs"/>
              </a:rPr>
              <a:t>　</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（２）　医療区分１の患者に相当するもの　　　　</a:t>
            </a:r>
            <a:r>
              <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rPr>
              <a:t>1,341</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点</a:t>
            </a:r>
            <a:endPar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endParaRPr>
          </a:p>
        </p:txBody>
      </p:sp>
      <p:sp>
        <p:nvSpPr>
          <p:cNvPr id="19" name="正方形/長方形 18"/>
          <p:cNvSpPr/>
          <p:nvPr/>
        </p:nvSpPr>
        <p:spPr>
          <a:xfrm>
            <a:off x="128464" y="6340506"/>
            <a:ext cx="9649072" cy="47667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栄養サポートチーム加算を算定できる病棟に、障害者施設等入院基本料を算定する病棟を加える。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0" name="正方形/長方形 19"/>
          <p:cNvSpPr/>
          <p:nvPr/>
        </p:nvSpPr>
        <p:spPr>
          <a:xfrm>
            <a:off x="298800" y="6134860"/>
            <a:ext cx="4017255" cy="3600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栄養サポートチーム加算の見直し</a:t>
            </a:r>
          </a:p>
        </p:txBody>
      </p:sp>
      <p:sp>
        <p:nvSpPr>
          <p:cNvPr id="21" name="テキスト ボックス 20">
            <a:extLst>
              <a:ext uri="{FF2B5EF4-FFF2-40B4-BE49-F238E27FC236}">
                <a16:creationId xmlns:a16="http://schemas.microsoft.com/office/drawing/2014/main" id="{74EBB643-754B-4A16-9D32-E51792C287C2}"/>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５．入院医療　（３）慢性期入院医療</a:t>
            </a: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22" name="スライド番号プレースホルダー 2">
            <a:extLst>
              <a:ext uri="{FF2B5EF4-FFF2-40B4-BE49-F238E27FC236}">
                <a16:creationId xmlns:a16="http://schemas.microsoft.com/office/drawing/2014/main" id="{406CE7F2-D2E6-45C6-BE9F-A9A49DABBD4E}"/>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113492421"/>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緩和ケア病棟入院料の見直し</a:t>
            </a:r>
            <a:endParaRPr kumimoji="1" lang="ja-JP" altLang="en-US" dirty="0">
              <a:latin typeface="メイリオ" panose="020B0604030504040204" pitchFamily="50" charset="-128"/>
              <a:ea typeface="メイリオ" panose="020B0604030504040204" pitchFamily="50" charset="-128"/>
            </a:endParaRPr>
          </a:p>
        </p:txBody>
      </p:sp>
      <p:sp>
        <p:nvSpPr>
          <p:cNvPr id="5" name="正方形/長方形 4"/>
          <p:cNvSpPr/>
          <p:nvPr/>
        </p:nvSpPr>
        <p:spPr>
          <a:xfrm>
            <a:off x="188118" y="819150"/>
            <a:ext cx="9554397" cy="600262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緩和ケア病棟入院料について、患者の状態に応じた入院医療の提供を更に推進する観点から、疼痛の評価等を実施した場合の評価を新設する。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600"/>
              </a:spcBef>
              <a:spcAft>
                <a:spcPts val="60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緩和ケア病棟入院料</a:t>
            </a: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endParaRPr kumimoji="1" lang="en-US" altLang="ja-JP"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緩和ケア疼痛評価加算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100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［算定要件］（概要）</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緩和ケア病棟入院料を算定する病棟に入院している疼痛を有する患者に対して</a:t>
            </a:r>
            <a:r>
              <a:rPr kumimoji="1" lang="ja-JP" altLang="en-US" sz="12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「がん疼痛薬物療法ガイドライン」（日本緩和医療学会）、「新版 がん緩和ケアガイドブック」（日本医師会監修 厚生労働科学特別研究事業「適切な緩和ケア提供のための緩和ケアガイドブックの改訂に関する研究」班」）等の緩和ケアに関するガイドラインを参考として、</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疼痛の評価その他の療養上必要な指導を行った場合に緩和ケア疼痛評価加算として、１日につき</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点を所定点数に加算</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緩和ケア病棟入院料について、加算の新設にあわせて評価の見直しを行う。</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 name="正方形/長方形 5"/>
          <p:cNvSpPr/>
          <p:nvPr/>
        </p:nvSpPr>
        <p:spPr>
          <a:xfrm>
            <a:off x="5464925" y="4693690"/>
            <a:ext cx="3050770" cy="299118"/>
          </a:xfrm>
          <a:prstGeom prst="rect">
            <a:avLst/>
          </a:prstGeom>
          <a:solidFill>
            <a:srgbClr val="FFCE9E"/>
          </a:solidFill>
          <a:ln w="127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7" name="正方形/長方形 6"/>
          <p:cNvSpPr/>
          <p:nvPr/>
        </p:nvSpPr>
        <p:spPr>
          <a:xfrm>
            <a:off x="5464925" y="5054934"/>
            <a:ext cx="3050770" cy="1704719"/>
          </a:xfrm>
          <a:prstGeom prst="rect">
            <a:avLst/>
          </a:prstGeom>
          <a:solidFill>
            <a:srgbClr val="FDECD5"/>
          </a:solid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緩和ケア病棟入院料</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緩和ケア病棟入院料１</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日以内の                      </a:t>
            </a:r>
            <a:r>
              <a:rPr kumimoji="0" lang="en-US" altLang="ja-JP"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5,107</a:t>
            </a:r>
            <a:r>
              <a:rPr kumimoji="0" lang="ja-JP" altLang="en-US"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0" lang="en-US" altLang="ja-JP"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ロ　</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日以上</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日以内の期間    </a:t>
            </a:r>
            <a:r>
              <a:rPr kumimoji="0" lang="en-US" altLang="ja-JP"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4,554</a:t>
            </a:r>
            <a:r>
              <a:rPr kumimoji="0" lang="ja-JP" altLang="en-US"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0" lang="en-US" altLang="ja-JP"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ハ　</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61</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日以上の期間                </a:t>
            </a:r>
            <a:r>
              <a:rPr kumimoji="0" lang="en-US" altLang="ja-JP"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3,350</a:t>
            </a:r>
            <a:r>
              <a:rPr kumimoji="0" lang="ja-JP" altLang="en-US"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緩和ケア病棟入院料２</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日以内の期間                </a:t>
            </a:r>
            <a:r>
              <a:rPr kumimoji="0" lang="en-US" altLang="ja-JP"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4,870</a:t>
            </a:r>
            <a:r>
              <a:rPr kumimoji="0" lang="ja-JP" altLang="en-US"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0" lang="en-US" altLang="ja-JP"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ロ　</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日以上</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日以内の期間    </a:t>
            </a:r>
            <a:r>
              <a:rPr kumimoji="0" lang="en-US" altLang="ja-JP"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4,401</a:t>
            </a:r>
            <a:r>
              <a:rPr kumimoji="0" lang="ja-JP" altLang="en-US"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0" lang="en-US" altLang="ja-JP"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ハ　</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61</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日以上の期間                </a:t>
            </a:r>
            <a:r>
              <a:rPr kumimoji="0" lang="en-US" altLang="ja-JP"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3,298</a:t>
            </a:r>
            <a:r>
              <a:rPr kumimoji="0" lang="ja-JP" altLang="en-US"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　</a:t>
            </a:r>
          </a:p>
        </p:txBody>
      </p:sp>
      <p:sp>
        <p:nvSpPr>
          <p:cNvPr id="3" name="正方形/長方形 2"/>
          <p:cNvSpPr/>
          <p:nvPr/>
        </p:nvSpPr>
        <p:spPr>
          <a:xfrm>
            <a:off x="257695" y="3640975"/>
            <a:ext cx="9326880" cy="2677135"/>
          </a:xfrm>
          <a:prstGeom prst="rect">
            <a:avLst/>
          </a:prstGeom>
          <a:no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8" name="正方形/長方形 7"/>
          <p:cNvSpPr/>
          <p:nvPr/>
        </p:nvSpPr>
        <p:spPr>
          <a:xfrm>
            <a:off x="946219" y="4693690"/>
            <a:ext cx="3050770"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現行</a:t>
            </a:r>
          </a:p>
        </p:txBody>
      </p:sp>
      <p:sp>
        <p:nvSpPr>
          <p:cNvPr id="9" name="正方形/長方形 8"/>
          <p:cNvSpPr/>
          <p:nvPr/>
        </p:nvSpPr>
        <p:spPr>
          <a:xfrm>
            <a:off x="935587" y="5054431"/>
            <a:ext cx="3061402" cy="1704719"/>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緩和ケア病棟入院料</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緩和ケア病棟入院料１</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日以内の                      </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5,207</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ロ　</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日以上</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日以内の期間    </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4,654</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ハ　</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61</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日以上の期間                </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3,450</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緩和ケア病棟入院料２</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日以内の期間                </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4,970</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ロ　</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日以上</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日以内の期間    </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4,501</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ハ　</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61</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日以上の期間                </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3,398</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p:txBody>
      </p:sp>
      <p:sp>
        <p:nvSpPr>
          <p:cNvPr id="10" name="右矢印 9"/>
          <p:cNvSpPr/>
          <p:nvPr/>
        </p:nvSpPr>
        <p:spPr>
          <a:xfrm>
            <a:off x="4523001" y="5304753"/>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メイリオ"/>
              <a:ea typeface="メイリオ"/>
              <a:cs typeface="+mn-cs"/>
            </a:endParaRPr>
          </a:p>
        </p:txBody>
      </p:sp>
      <p:sp>
        <p:nvSpPr>
          <p:cNvPr id="12" name="正方形/長方形 11"/>
          <p:cNvSpPr/>
          <p:nvPr/>
        </p:nvSpPr>
        <p:spPr>
          <a:xfrm>
            <a:off x="257695" y="3524263"/>
            <a:ext cx="8113439" cy="819099"/>
          </a:xfrm>
          <a:prstGeom prst="rect">
            <a:avLst/>
          </a:prstGeom>
          <a:solidFill>
            <a:schemeClr val="bg1"/>
          </a:solidFill>
          <a:ln w="12700">
            <a:solidFill>
              <a:srgbClr val="00B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13" name="テキスト ボックス 12">
            <a:extLst>
              <a:ext uri="{FF2B5EF4-FFF2-40B4-BE49-F238E27FC236}">
                <a16:creationId xmlns:a16="http://schemas.microsoft.com/office/drawing/2014/main" id="{9CD0AB32-24B2-4287-9FB5-743F48270F8C}"/>
              </a:ext>
            </a:extLst>
          </p:cNvPr>
          <p:cNvSpPr txBox="1"/>
          <p:nvPr/>
        </p:nvSpPr>
        <p:spPr>
          <a:xfrm>
            <a:off x="1959453" y="3773008"/>
            <a:ext cx="1122423" cy="317459"/>
          </a:xfrm>
          <a:prstGeom prst="rect">
            <a:avLst/>
          </a:prstGeom>
          <a:noFill/>
        </p:spPr>
        <p:txBody>
          <a:bodyPr wrap="none" rtlCol="0">
            <a:spAutoFit/>
          </a:bodyPr>
          <a:lstStyle/>
          <a:p>
            <a:pPr marL="0" marR="0" lvl="0" indent="0" algn="l" defTabSz="742950" rtl="0" eaLnBrk="1" fontAlgn="auto" latinLnBrk="0" hangingPunct="1">
              <a:lnSpc>
                <a:spcPct val="100000"/>
              </a:lnSpc>
              <a:spcBef>
                <a:spcPts val="0"/>
              </a:spcBef>
              <a:spcAft>
                <a:spcPts val="0"/>
              </a:spcAft>
              <a:buClrTx/>
              <a:buSzTx/>
              <a:buFontTx/>
              <a:buNone/>
              <a:tabLst/>
              <a:defRPr/>
            </a:pPr>
            <a:r>
              <a:rPr kumimoji="1" lang="ja-JP" altLang="en-US" sz="1463"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心血管疾患</a:t>
            </a:r>
          </a:p>
        </p:txBody>
      </p:sp>
      <p:pic>
        <p:nvPicPr>
          <p:cNvPr id="14" name="図 13"/>
          <p:cNvPicPr>
            <a:picLocks noChangeAspect="1"/>
          </p:cNvPicPr>
          <p:nvPr/>
        </p:nvPicPr>
        <p:blipFill rotWithShape="1">
          <a:blip r:embed="rId3"/>
          <a:srcRect t="22677"/>
          <a:stretch/>
        </p:blipFill>
        <p:spPr>
          <a:xfrm>
            <a:off x="626603" y="3739334"/>
            <a:ext cx="3866302" cy="539526"/>
          </a:xfrm>
          <a:prstGeom prst="rect">
            <a:avLst/>
          </a:prstGeom>
        </p:spPr>
      </p:pic>
      <p:sp>
        <p:nvSpPr>
          <p:cNvPr id="15" name="正方形/長方形 14"/>
          <p:cNvSpPr/>
          <p:nvPr/>
        </p:nvSpPr>
        <p:spPr>
          <a:xfrm>
            <a:off x="4492905" y="3529494"/>
            <a:ext cx="3793410" cy="707886"/>
          </a:xfrm>
          <a:prstGeom prst="rect">
            <a:avLst/>
          </a:prstGeom>
          <a:ln>
            <a:noFill/>
            <a:prstDash val="lgDash"/>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疼痛の強さを</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NRS</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Numerical Rating Scale</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）で表してもらう。現在の強さ、</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24</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時間を平均した場合の強さ、１日のうち最小・最大の強さを聞く。一般的に０</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３点を軽度の疼痛、４</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６</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点を中等度の疼痛、７</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点以上を強い疼痛と考える。</a:t>
            </a: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 name="角丸四角形 15"/>
          <p:cNvSpPr/>
          <p:nvPr/>
        </p:nvSpPr>
        <p:spPr>
          <a:xfrm>
            <a:off x="366824" y="3485825"/>
            <a:ext cx="1752389" cy="238033"/>
          </a:xfrm>
          <a:prstGeom prst="roundRect">
            <a:avLst/>
          </a:prstGeom>
          <a:solidFill>
            <a:schemeClr val="accent3">
              <a:lumMod val="20000"/>
              <a:lumOff val="8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評価の例</a:t>
            </a:r>
          </a:p>
        </p:txBody>
      </p:sp>
      <p:pic>
        <p:nvPicPr>
          <p:cNvPr id="11" name="図 10"/>
          <p:cNvPicPr>
            <a:picLocks noChangeAspect="1"/>
          </p:cNvPicPr>
          <p:nvPr/>
        </p:nvPicPr>
        <p:blipFill>
          <a:blip r:embed="rId4"/>
          <a:stretch>
            <a:fillRect/>
          </a:stretch>
        </p:blipFill>
        <p:spPr>
          <a:xfrm>
            <a:off x="8440711" y="3303217"/>
            <a:ext cx="741499" cy="1160440"/>
          </a:xfrm>
          <a:prstGeom prst="rect">
            <a:avLst/>
          </a:prstGeom>
        </p:spPr>
      </p:pic>
      <p:sp>
        <p:nvSpPr>
          <p:cNvPr id="4" name="正方形/長方形 3"/>
          <p:cNvSpPr/>
          <p:nvPr/>
        </p:nvSpPr>
        <p:spPr>
          <a:xfrm>
            <a:off x="3510253" y="4179316"/>
            <a:ext cx="4999180" cy="1692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出典：</a:t>
            </a:r>
            <a:r>
              <a:rPr kumimoji="1" lang="ja-JP" altLang="en-US"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「新版がん緩和ケアガイドブック」（日本医師会監修、厚生労働科学特別研究事業「適切な緩和ケア提供のための緩和ケアガイドブックの改訂に関する研究」班）</a:t>
            </a:r>
            <a:endParaRPr kumimoji="1" lang="ja-JP" altLang="en-US" sz="5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18" name="テキスト ボックス 17">
            <a:extLst>
              <a:ext uri="{FF2B5EF4-FFF2-40B4-BE49-F238E27FC236}">
                <a16:creationId xmlns:a16="http://schemas.microsoft.com/office/drawing/2014/main" id="{0BD3B7A0-0465-4843-82F1-DE2F1F9AE74C}"/>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５．入院医療　（３）慢性期入院医療</a:t>
            </a: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9" name="スライド番号プレースホルダー 2">
            <a:extLst>
              <a:ext uri="{FF2B5EF4-FFF2-40B4-BE49-F238E27FC236}">
                <a16:creationId xmlns:a16="http://schemas.microsoft.com/office/drawing/2014/main" id="{7E5BEA9A-E35E-478B-AAC4-FF209AD5DB69}"/>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925982748"/>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37586"/>
            <a:ext cx="9906000" cy="458482"/>
          </a:xfrm>
        </p:spPr>
        <p:txBody>
          <a:bodyPr>
            <a:noAutofit/>
          </a:bodyPr>
          <a:lstStyle/>
          <a:p>
            <a:r>
              <a:rPr lang="ja-JP" altLang="en-US" dirty="0"/>
              <a:t>緩和ケア病棟入院料の概要</a:t>
            </a:r>
          </a:p>
        </p:txBody>
      </p:sp>
      <p:sp>
        <p:nvSpPr>
          <p:cNvPr id="17" name="Rectangle 49" descr="25%"/>
          <p:cNvSpPr>
            <a:spLocks noChangeArrowheads="1"/>
          </p:cNvSpPr>
          <p:nvPr/>
        </p:nvSpPr>
        <p:spPr bwMode="auto">
          <a:xfrm>
            <a:off x="309561" y="768407"/>
            <a:ext cx="9286876" cy="1120342"/>
          </a:xfrm>
          <a:prstGeom prst="rect">
            <a:avLst/>
          </a:prstGeom>
          <a:noFill/>
          <a:ln w="9525">
            <a:solidFill>
              <a:schemeClr val="tx1"/>
            </a:solidFill>
            <a:miter lim="800000"/>
            <a:headEnd/>
            <a:tailEnd/>
          </a:ln>
        </p:spPr>
        <p:txBody>
          <a:bodyPr wrap="square" lIns="90604" tIns="10796" rIns="90604" bIns="10796" anchor="ctr"/>
          <a:lstStyle/>
          <a:p>
            <a:pPr marL="285750" marR="0" lvl="0" indent="-285750" algn="l" defTabSz="906029"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緩和ケア病棟は、主として苦痛の緩和を必要とする悪性腫瘍及び後天性免疫不全症候群の患者を入院させ、緩和ケアを行うとともに、外来や在宅への円滑な移行も支援する病棟であり、当該病棟に入院した緩和ケアを要する悪性腫瘍及び後天性免疫不全症候群の患者について算定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06029"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悪性腫瘍の患者及び後天性免疫不全症候群の患者以外の患者が、当該病棟に入院した場合には、一般病棟入院基本料の特別入院基本料を算定する。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26" name="表 25"/>
          <p:cNvGraphicFramePr>
            <a:graphicFrameLocks noGrp="1"/>
          </p:cNvGraphicFramePr>
          <p:nvPr/>
        </p:nvGraphicFramePr>
        <p:xfrm>
          <a:off x="983035" y="1971525"/>
          <a:ext cx="7704856" cy="1319897"/>
        </p:xfrm>
        <a:graphic>
          <a:graphicData uri="http://schemas.openxmlformats.org/drawingml/2006/table">
            <a:tbl>
              <a:tblPr firstRow="1" bandRow="1">
                <a:tableStyleId>{21E4AEA4-8DFA-4A89-87EB-49C32662AFE0}</a:tableStyleId>
              </a:tblPr>
              <a:tblGrid>
                <a:gridCol w="7704856">
                  <a:extLst>
                    <a:ext uri="{9D8B030D-6E8A-4147-A177-3AD203B41FA5}">
                      <a16:colId xmlns:a16="http://schemas.microsoft.com/office/drawing/2014/main" val="1138330514"/>
                    </a:ext>
                  </a:extLst>
                </a:gridCol>
              </a:tblGrid>
              <a:tr h="1319897">
                <a:tc>
                  <a:txBody>
                    <a:bodyPr/>
                    <a:lstStyle/>
                    <a:p>
                      <a:pPr marL="0" marR="0" indent="0" algn="l" defTabSz="914400" rtl="0" eaLnBrk="1" fontAlgn="auto" latinLnBrk="0" hangingPunct="1">
                        <a:lnSpc>
                          <a:spcPct val="110000"/>
                        </a:lnSpc>
                        <a:spcBef>
                          <a:spcPts val="0"/>
                        </a:spcBef>
                        <a:spcAft>
                          <a:spcPts val="0"/>
                        </a:spcAft>
                        <a:buClrTx/>
                        <a:buSzTx/>
                        <a:buFontTx/>
                        <a:buNone/>
                        <a:tabLst/>
                        <a:defRPr/>
                      </a:pPr>
                      <a:r>
                        <a:rPr kumimoji="1" lang="ja-JP" altLang="en-US" sz="1600" b="1" u="none" baseline="0" dirty="0">
                          <a:solidFill>
                            <a:schemeClr val="tx1"/>
                          </a:solidFill>
                          <a:latin typeface="+mn-ea"/>
                          <a:ea typeface="+mn-ea"/>
                        </a:rPr>
                        <a:t>〇　緩和ケア病棟入院料１</a:t>
                      </a:r>
                      <a:endParaRPr kumimoji="1" lang="en-US" altLang="ja-JP" sz="1600" b="1" u="none" baseline="0" dirty="0">
                        <a:solidFill>
                          <a:schemeClr val="tx1"/>
                        </a:solidFill>
                        <a:latin typeface="+mn-ea"/>
                        <a:ea typeface="+mn-ea"/>
                      </a:endParaRPr>
                    </a:p>
                    <a:p>
                      <a:pPr marL="0" marR="0" indent="0" algn="l" defTabSz="914400" rtl="0" eaLnBrk="1" fontAlgn="auto" latinLnBrk="0" hangingPunct="1">
                        <a:lnSpc>
                          <a:spcPct val="110000"/>
                        </a:lnSpc>
                        <a:spcBef>
                          <a:spcPts val="0"/>
                        </a:spcBef>
                        <a:spcAft>
                          <a:spcPts val="0"/>
                        </a:spcAft>
                        <a:buClrTx/>
                        <a:buSzTx/>
                        <a:buFontTx/>
                        <a:buNone/>
                        <a:tabLst/>
                        <a:defRPr/>
                      </a:pPr>
                      <a:r>
                        <a:rPr kumimoji="1" lang="ja-JP" altLang="en-US" sz="1600" b="1" u="none" baseline="0" dirty="0">
                          <a:solidFill>
                            <a:schemeClr val="tx1"/>
                          </a:solidFill>
                          <a:latin typeface="+mn-ea"/>
                          <a:ea typeface="+mn-ea"/>
                        </a:rPr>
                        <a:t>　　 </a:t>
                      </a:r>
                      <a:r>
                        <a:rPr kumimoji="1" lang="en-US" altLang="ja-JP" sz="1600" b="1" u="none" baseline="0" dirty="0">
                          <a:solidFill>
                            <a:schemeClr val="tx1"/>
                          </a:solidFill>
                          <a:latin typeface="+mn-ea"/>
                          <a:ea typeface="+mn-ea"/>
                        </a:rPr>
                        <a:t>30</a:t>
                      </a:r>
                      <a:r>
                        <a:rPr kumimoji="1" lang="ja-JP" altLang="en-US" sz="1600" b="1" u="none" baseline="0" dirty="0">
                          <a:solidFill>
                            <a:schemeClr val="tx1"/>
                          </a:solidFill>
                          <a:latin typeface="+mn-ea"/>
                          <a:ea typeface="+mn-ea"/>
                        </a:rPr>
                        <a:t>日以内　</a:t>
                      </a:r>
                      <a:r>
                        <a:rPr kumimoji="1" lang="en-US" altLang="ja-JP" sz="1600" b="1" u="none" baseline="0" dirty="0">
                          <a:solidFill>
                            <a:schemeClr val="tx1"/>
                          </a:solidFill>
                          <a:latin typeface="+mn-ea"/>
                          <a:ea typeface="+mn-ea"/>
                        </a:rPr>
                        <a:t>5,107</a:t>
                      </a:r>
                      <a:r>
                        <a:rPr kumimoji="1" lang="ja-JP" altLang="en-US" sz="1600" b="1" u="none" baseline="0" dirty="0">
                          <a:solidFill>
                            <a:schemeClr val="tx1"/>
                          </a:solidFill>
                          <a:latin typeface="+mn-ea"/>
                          <a:ea typeface="+mn-ea"/>
                        </a:rPr>
                        <a:t>点　</a:t>
                      </a:r>
                      <a:r>
                        <a:rPr kumimoji="1" lang="en-US" altLang="ja-JP" sz="1600" b="1" u="none" baseline="0" dirty="0">
                          <a:solidFill>
                            <a:schemeClr val="tx1"/>
                          </a:solidFill>
                          <a:latin typeface="+mn-ea"/>
                          <a:ea typeface="+mn-ea"/>
                        </a:rPr>
                        <a:t>31</a:t>
                      </a:r>
                      <a:r>
                        <a:rPr kumimoji="1" lang="ja-JP" altLang="en-US" sz="1600" b="1" u="none" baseline="0" dirty="0">
                          <a:solidFill>
                            <a:schemeClr val="tx1"/>
                          </a:solidFill>
                          <a:latin typeface="+mn-ea"/>
                          <a:ea typeface="+mn-ea"/>
                        </a:rPr>
                        <a:t>日以上</a:t>
                      </a:r>
                      <a:r>
                        <a:rPr kumimoji="1" lang="en-US" altLang="ja-JP" sz="1600" b="1" u="none" baseline="0" dirty="0">
                          <a:solidFill>
                            <a:schemeClr val="tx1"/>
                          </a:solidFill>
                          <a:latin typeface="+mn-ea"/>
                          <a:ea typeface="+mn-ea"/>
                        </a:rPr>
                        <a:t>60</a:t>
                      </a:r>
                      <a:r>
                        <a:rPr kumimoji="1" lang="ja-JP" altLang="en-US" sz="1600" b="1" u="none" baseline="0" dirty="0">
                          <a:solidFill>
                            <a:schemeClr val="tx1"/>
                          </a:solidFill>
                          <a:latin typeface="+mn-ea"/>
                          <a:ea typeface="+mn-ea"/>
                        </a:rPr>
                        <a:t>日以内　</a:t>
                      </a:r>
                      <a:r>
                        <a:rPr kumimoji="1" lang="en-US" altLang="ja-JP" sz="1600" b="1" u="none" baseline="0" dirty="0">
                          <a:solidFill>
                            <a:schemeClr val="tx1"/>
                          </a:solidFill>
                          <a:latin typeface="+mn-ea"/>
                          <a:ea typeface="+mn-ea"/>
                        </a:rPr>
                        <a:t>4,554</a:t>
                      </a:r>
                      <a:r>
                        <a:rPr kumimoji="1" lang="ja-JP" altLang="en-US" sz="1600" b="1" u="none" baseline="0" dirty="0">
                          <a:solidFill>
                            <a:schemeClr val="tx1"/>
                          </a:solidFill>
                          <a:latin typeface="+mn-ea"/>
                          <a:ea typeface="+mn-ea"/>
                        </a:rPr>
                        <a:t>点　</a:t>
                      </a:r>
                      <a:r>
                        <a:rPr kumimoji="1" lang="en-US" altLang="ja-JP" sz="1600" b="1" u="none" baseline="0" dirty="0">
                          <a:solidFill>
                            <a:schemeClr val="tx1"/>
                          </a:solidFill>
                          <a:latin typeface="+mn-ea"/>
                          <a:ea typeface="+mn-ea"/>
                        </a:rPr>
                        <a:t>61</a:t>
                      </a:r>
                      <a:r>
                        <a:rPr kumimoji="1" lang="ja-JP" altLang="en-US" sz="1600" b="1" u="none" baseline="0" dirty="0">
                          <a:solidFill>
                            <a:schemeClr val="tx1"/>
                          </a:solidFill>
                          <a:latin typeface="+mn-ea"/>
                          <a:ea typeface="+mn-ea"/>
                        </a:rPr>
                        <a:t>日以上　</a:t>
                      </a:r>
                      <a:r>
                        <a:rPr kumimoji="1" lang="en-US" altLang="ja-JP" sz="1600" b="1" u="none" baseline="0" dirty="0">
                          <a:solidFill>
                            <a:schemeClr val="tx1"/>
                          </a:solidFill>
                          <a:latin typeface="+mn-ea"/>
                          <a:ea typeface="+mn-ea"/>
                        </a:rPr>
                        <a:t>3,350</a:t>
                      </a:r>
                      <a:r>
                        <a:rPr kumimoji="1" lang="ja-JP" altLang="en-US" sz="1600" b="1" u="none" baseline="0" dirty="0">
                          <a:solidFill>
                            <a:schemeClr val="tx1"/>
                          </a:solidFill>
                          <a:latin typeface="+mn-ea"/>
                          <a:ea typeface="+mn-ea"/>
                        </a:rPr>
                        <a:t>点</a:t>
                      </a:r>
                    </a:p>
                    <a:p>
                      <a:pPr marL="0" marR="0" indent="0" algn="l" defTabSz="914400" rtl="0" eaLnBrk="1" fontAlgn="auto" latinLnBrk="0" hangingPunct="1">
                        <a:lnSpc>
                          <a:spcPct val="110000"/>
                        </a:lnSpc>
                        <a:spcBef>
                          <a:spcPts val="0"/>
                        </a:spcBef>
                        <a:spcAft>
                          <a:spcPts val="0"/>
                        </a:spcAft>
                        <a:buClrTx/>
                        <a:buSzTx/>
                        <a:buFontTx/>
                        <a:buNone/>
                        <a:tabLst/>
                        <a:defRPr/>
                      </a:pPr>
                      <a:r>
                        <a:rPr kumimoji="1" lang="ja-JP" altLang="en-US" sz="1600" b="1" u="none" baseline="0" dirty="0">
                          <a:solidFill>
                            <a:schemeClr val="tx1"/>
                          </a:solidFill>
                          <a:latin typeface="+mn-ea"/>
                          <a:ea typeface="+mn-ea"/>
                        </a:rPr>
                        <a:t>〇  緩和ケア病棟入院料２　</a:t>
                      </a:r>
                      <a:endParaRPr kumimoji="1" lang="en-US" altLang="ja-JP" sz="1600" b="1" u="none" baseline="0" dirty="0">
                        <a:solidFill>
                          <a:schemeClr val="tx1"/>
                        </a:solidFill>
                        <a:latin typeface="+mn-ea"/>
                        <a:ea typeface="+mn-ea"/>
                      </a:endParaRPr>
                    </a:p>
                    <a:p>
                      <a:pPr marL="0" marR="0" indent="0" algn="l" defTabSz="914400" rtl="0" eaLnBrk="1" fontAlgn="auto" latinLnBrk="0" hangingPunct="1">
                        <a:lnSpc>
                          <a:spcPct val="110000"/>
                        </a:lnSpc>
                        <a:spcBef>
                          <a:spcPts val="0"/>
                        </a:spcBef>
                        <a:spcAft>
                          <a:spcPts val="0"/>
                        </a:spcAft>
                        <a:buClrTx/>
                        <a:buSzTx/>
                        <a:buFontTx/>
                        <a:buNone/>
                        <a:tabLst/>
                        <a:defRPr/>
                      </a:pPr>
                      <a:r>
                        <a:rPr kumimoji="1" lang="ja-JP" altLang="en-US" sz="1600" b="1" u="none" baseline="0" dirty="0">
                          <a:solidFill>
                            <a:schemeClr val="tx1"/>
                          </a:solidFill>
                          <a:latin typeface="+mn-ea"/>
                          <a:ea typeface="+mn-ea"/>
                        </a:rPr>
                        <a:t>　   </a:t>
                      </a:r>
                      <a:r>
                        <a:rPr kumimoji="1" lang="en-US" altLang="ja-JP" sz="1600" b="1" u="none" baseline="0" dirty="0">
                          <a:solidFill>
                            <a:schemeClr val="tx1"/>
                          </a:solidFill>
                          <a:latin typeface="+mn-ea"/>
                          <a:ea typeface="+mn-ea"/>
                        </a:rPr>
                        <a:t>30</a:t>
                      </a:r>
                      <a:r>
                        <a:rPr kumimoji="1" lang="ja-JP" altLang="en-US" sz="1600" b="1" u="none" baseline="0" dirty="0">
                          <a:solidFill>
                            <a:schemeClr val="tx1"/>
                          </a:solidFill>
                          <a:latin typeface="+mn-ea"/>
                          <a:ea typeface="+mn-ea"/>
                        </a:rPr>
                        <a:t>日以内　</a:t>
                      </a:r>
                      <a:r>
                        <a:rPr kumimoji="1" lang="en-US" altLang="ja-JP" sz="1600" b="1" u="none" baseline="0" dirty="0">
                          <a:solidFill>
                            <a:schemeClr val="tx1"/>
                          </a:solidFill>
                          <a:latin typeface="+mn-ea"/>
                          <a:ea typeface="+mn-ea"/>
                        </a:rPr>
                        <a:t>4,870</a:t>
                      </a:r>
                      <a:r>
                        <a:rPr kumimoji="1" lang="ja-JP" altLang="en-US" sz="1600" b="1" u="none" baseline="0" dirty="0">
                          <a:solidFill>
                            <a:schemeClr val="tx1"/>
                          </a:solidFill>
                          <a:latin typeface="+mn-ea"/>
                          <a:ea typeface="+mn-ea"/>
                        </a:rPr>
                        <a:t>点　</a:t>
                      </a:r>
                      <a:r>
                        <a:rPr kumimoji="1" lang="en-US" altLang="ja-JP" sz="1600" b="1" u="none" baseline="0" dirty="0">
                          <a:solidFill>
                            <a:schemeClr val="tx1"/>
                          </a:solidFill>
                          <a:latin typeface="+mn-ea"/>
                          <a:ea typeface="+mn-ea"/>
                        </a:rPr>
                        <a:t>31</a:t>
                      </a:r>
                      <a:r>
                        <a:rPr kumimoji="1" lang="ja-JP" altLang="en-US" sz="1600" b="1" u="none" baseline="0" dirty="0">
                          <a:solidFill>
                            <a:schemeClr val="tx1"/>
                          </a:solidFill>
                          <a:latin typeface="+mn-ea"/>
                          <a:ea typeface="+mn-ea"/>
                        </a:rPr>
                        <a:t>日以上</a:t>
                      </a:r>
                      <a:r>
                        <a:rPr kumimoji="1" lang="en-US" altLang="ja-JP" sz="1600" b="1" u="none" baseline="0" dirty="0">
                          <a:solidFill>
                            <a:schemeClr val="tx1"/>
                          </a:solidFill>
                          <a:latin typeface="+mn-ea"/>
                          <a:ea typeface="+mn-ea"/>
                        </a:rPr>
                        <a:t>60</a:t>
                      </a:r>
                      <a:r>
                        <a:rPr kumimoji="1" lang="ja-JP" altLang="en-US" sz="1600" b="1" u="none" baseline="0" dirty="0">
                          <a:solidFill>
                            <a:schemeClr val="tx1"/>
                          </a:solidFill>
                          <a:latin typeface="+mn-ea"/>
                          <a:ea typeface="+mn-ea"/>
                        </a:rPr>
                        <a:t>日以内　</a:t>
                      </a:r>
                      <a:r>
                        <a:rPr kumimoji="1" lang="en-US" altLang="ja-JP" sz="1600" b="1" u="none" baseline="0" dirty="0">
                          <a:solidFill>
                            <a:schemeClr val="tx1"/>
                          </a:solidFill>
                          <a:latin typeface="+mn-ea"/>
                          <a:ea typeface="+mn-ea"/>
                        </a:rPr>
                        <a:t>4,401</a:t>
                      </a:r>
                      <a:r>
                        <a:rPr kumimoji="1" lang="ja-JP" altLang="en-US" sz="1600" b="1" u="none" baseline="0" dirty="0">
                          <a:solidFill>
                            <a:schemeClr val="tx1"/>
                          </a:solidFill>
                          <a:latin typeface="+mn-ea"/>
                          <a:ea typeface="+mn-ea"/>
                        </a:rPr>
                        <a:t>点　</a:t>
                      </a:r>
                      <a:r>
                        <a:rPr kumimoji="1" lang="en-US" altLang="ja-JP" sz="1600" b="1" u="none" baseline="0" dirty="0">
                          <a:solidFill>
                            <a:schemeClr val="tx1"/>
                          </a:solidFill>
                          <a:latin typeface="+mn-ea"/>
                          <a:ea typeface="+mn-ea"/>
                        </a:rPr>
                        <a:t>61</a:t>
                      </a:r>
                      <a:r>
                        <a:rPr kumimoji="1" lang="ja-JP" altLang="en-US" sz="1600" b="1" u="none" baseline="0" dirty="0">
                          <a:solidFill>
                            <a:schemeClr val="tx1"/>
                          </a:solidFill>
                          <a:latin typeface="+mn-ea"/>
                          <a:ea typeface="+mn-ea"/>
                        </a:rPr>
                        <a:t>日以上　</a:t>
                      </a:r>
                      <a:r>
                        <a:rPr kumimoji="1" lang="en-US" altLang="ja-JP" sz="1600" b="1" u="none" baseline="0" dirty="0">
                          <a:solidFill>
                            <a:schemeClr val="tx1"/>
                          </a:solidFill>
                          <a:latin typeface="+mn-ea"/>
                          <a:ea typeface="+mn-ea"/>
                        </a:rPr>
                        <a:t>3,298</a:t>
                      </a:r>
                      <a:r>
                        <a:rPr kumimoji="1" lang="ja-JP" altLang="en-US" sz="1600" b="1" u="none" baseline="0" dirty="0">
                          <a:solidFill>
                            <a:schemeClr val="tx1"/>
                          </a:solidFill>
                          <a:latin typeface="+mn-ea"/>
                          <a:ea typeface="+mn-ea"/>
                        </a:rPr>
                        <a:t>点</a:t>
                      </a:r>
                      <a:endParaRPr kumimoji="1" lang="en-US" altLang="ja-JP" sz="1200" baseline="0" dirty="0">
                        <a:solidFill>
                          <a:schemeClr val="tx1"/>
                        </a:solidFill>
                        <a:latin typeface="+mn-ea"/>
                        <a:ea typeface="+mn-ea"/>
                      </a:endParaRPr>
                    </a:p>
                  </a:txBody>
                  <a:tcPr anchor="ctr">
                    <a:solidFill>
                      <a:schemeClr val="accent5">
                        <a:lumMod val="20000"/>
                        <a:lumOff val="80000"/>
                      </a:schemeClr>
                    </a:solidFill>
                  </a:tcPr>
                </a:tc>
                <a:extLst>
                  <a:ext uri="{0D108BD9-81ED-4DB2-BD59-A6C34878D82A}">
                    <a16:rowId xmlns:a16="http://schemas.microsoft.com/office/drawing/2014/main" val="3157532301"/>
                  </a:ext>
                </a:extLst>
              </a:tr>
            </a:tbl>
          </a:graphicData>
        </a:graphic>
      </p:graphicFrame>
      <p:sp>
        <p:nvSpPr>
          <p:cNvPr id="27" name="正方形/長方形 26"/>
          <p:cNvSpPr/>
          <p:nvPr/>
        </p:nvSpPr>
        <p:spPr>
          <a:xfrm>
            <a:off x="309562" y="4180505"/>
            <a:ext cx="9343272" cy="2292935"/>
          </a:xfrm>
          <a:prstGeom prst="rect">
            <a:avLst/>
          </a:prstGeom>
          <a:noFill/>
          <a:ln>
            <a:solidFill>
              <a:schemeClr val="tx1"/>
            </a:solidFill>
            <a:prstDash val="dash"/>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［入院料１の施設基準］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入院料２の施設基準に加え、以下の要件を満たしていること（一部抜粋）。</a:t>
            </a:r>
          </a:p>
          <a:p>
            <a:pPr marL="177800"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以下のア又はイを満たしていること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7800"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ア）当該病棟の入院患者について、入院の待機に係る期間の平均が</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日未満であること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7800"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イ）直近１年間において、退院患者のうち、他の保険医療機関に転院した患者等以外の患者が</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％以上であること。</a:t>
            </a:r>
          </a:p>
          <a:p>
            <a:pPr marL="0"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次のいずれかに係る届出を行っていること。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①　緩和ケア診療加算</a:t>
            </a:r>
            <a:r>
              <a:rPr kumimoji="1" lang="en-US" altLang="ja-JP" sz="11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②　外来緩和ケア管理料</a:t>
            </a:r>
            <a:r>
              <a:rPr kumimoji="1" lang="en-US" altLang="ja-JP" sz="11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③　在宅がん医療総合診療料</a:t>
            </a:r>
            <a:r>
              <a:rPr kumimoji="1" lang="en-US" altLang="ja-JP" sz="11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endParaRPr kumimoji="1" lang="en-US" altLang="ja-JP" sz="11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［入院料２の施設基準］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7800"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看護配置７対１、緩和ケアを担当する常勤の医師を１名以上配置</a:t>
            </a:r>
            <a:endParaRPr kumimoji="1" lang="en-US" altLang="ja-JP"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9875" marR="0" lvl="0" indent="-17621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がん診療の拠点となる病院若しくは公益財団法人日本医療機能評価機構等が行う医療機能評価を受けている病院</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又はこれらに準ずる病院であること　等</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8" name="テキスト ボックス 27"/>
          <p:cNvSpPr txBox="1"/>
          <p:nvPr/>
        </p:nvSpPr>
        <p:spPr>
          <a:xfrm>
            <a:off x="410512" y="6525202"/>
            <a:ext cx="7937397" cy="338554"/>
          </a:xfrm>
          <a:prstGeom prst="rect">
            <a:avLst/>
          </a:prstGeom>
          <a:noFill/>
        </p:spPr>
        <p:txBody>
          <a:bodyPr wrap="square" rtlCol="0">
            <a:spAutoFit/>
          </a:bodyPr>
          <a:lstStyle/>
          <a:p>
            <a:pPr marL="216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悪性腫瘍等で身体症状等を持つ入院患者又は外来患者について、緩和ケアチームによる診療が行われた場合に算定する。</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16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在宅での療養を行っている通院が困難な悪性腫瘍の患者に、往診及び訪問看護により</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時間対応できる体制を確保し、総合的な医療を提供した場合に算定する。</a:t>
            </a:r>
          </a:p>
        </p:txBody>
      </p:sp>
      <p:sp>
        <p:nvSpPr>
          <p:cNvPr id="3" name="正方形/長方形 2"/>
          <p:cNvSpPr/>
          <p:nvPr/>
        </p:nvSpPr>
        <p:spPr>
          <a:xfrm>
            <a:off x="595312" y="3378322"/>
            <a:ext cx="8715375" cy="630942"/>
          </a:xfrm>
          <a:prstGeom prst="rect">
            <a:avLst/>
          </a:prstGeom>
          <a:solidFill>
            <a:schemeClr val="accent6">
              <a:lumMod val="20000"/>
              <a:lumOff val="80000"/>
            </a:scheme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緩和ケア疼痛評価加算</a:t>
            </a:r>
            <a:r>
              <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100</a:t>
            </a: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緩和ケア病棟入院料を算定する病棟に入院している疼痛を有する患者に対して、</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疼痛の評価その他の療養上必要な指導を行った場合に緩和ケア疼痛評価加算として、１日につき</a:t>
            </a:r>
            <a:r>
              <a:rPr kumimoji="1" lang="en-US" altLang="ja-JP"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点を所定点数に加算</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 name="加算 3"/>
          <p:cNvSpPr/>
          <p:nvPr/>
        </p:nvSpPr>
        <p:spPr>
          <a:xfrm>
            <a:off x="983035" y="3037091"/>
            <a:ext cx="471488" cy="425572"/>
          </a:xfrm>
          <a:prstGeom prst="mathPlus">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9" name="スライド番号プレースホルダー 2">
            <a:extLst>
              <a:ext uri="{FF2B5EF4-FFF2-40B4-BE49-F238E27FC236}">
                <a16:creationId xmlns:a16="http://schemas.microsoft.com/office/drawing/2014/main" id="{6F3C66E6-60BE-4694-A3F5-A867DB361E08}"/>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9">
            <a:extLst>
              <a:ext uri="{FF2B5EF4-FFF2-40B4-BE49-F238E27FC236}">
                <a16:creationId xmlns:a16="http://schemas.microsoft.com/office/drawing/2014/main" id="{6BF1F9F8-32D1-4970-AE1C-AC9CCC0B6C62}"/>
              </a:ext>
            </a:extLst>
          </p:cNvPr>
          <p:cNvSpPr txBox="1"/>
          <p:nvPr/>
        </p:nvSpPr>
        <p:spPr>
          <a:xfrm>
            <a:off x="0" y="132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５．入院医療　（３）慢性期入院医療</a:t>
            </a: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450189290"/>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有床診療所における評価の見直し</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16681" y="903868"/>
            <a:ext cx="9640575" cy="411279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有床診療所一般病床初期加算及び救急・在宅等支援療養病床初期加算について、急性期医療を担う他の医療機関からの患者の受入れと、在宅からの患者の受入れを区別して評価する。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8800" y="750538"/>
            <a:ext cx="3828617" cy="344358"/>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有床診療所入院基本料等の見直し</a:t>
            </a:r>
          </a:p>
        </p:txBody>
      </p:sp>
      <p:sp>
        <p:nvSpPr>
          <p:cNvPr id="24" name="Rectangle 15" descr="25%"/>
          <p:cNvSpPr>
            <a:spLocks noChangeArrowheads="1"/>
          </p:cNvSpPr>
          <p:nvPr/>
        </p:nvSpPr>
        <p:spPr bwMode="auto">
          <a:xfrm>
            <a:off x="221143" y="1746121"/>
            <a:ext cx="3992543" cy="922504"/>
          </a:xfrm>
          <a:prstGeom prst="rect">
            <a:avLst/>
          </a:prstGeom>
          <a:noFill/>
          <a:ln w="12700">
            <a:solidFill>
              <a:srgbClr val="C0504D"/>
            </a:solidFill>
          </a:ln>
        </p:spPr>
        <p:txBody>
          <a:bodyPr wrap="square" lIns="90616" tIns="45311" rIns="90616" bIns="45311"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A108</a:t>
            </a:r>
            <a:r>
              <a:rPr kumimoji="0" lang="ja-JP" altLang="en-US"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有床診療所入院基本料</a:t>
            </a:r>
            <a:endParaRPr kumimoji="0" lang="en-US" altLang="ja-JP"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注３</a:t>
            </a:r>
            <a:r>
              <a:rPr kumimoji="0" lang="en-US" altLang="ja-JP"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有床診療所一般病床初期加算（</a:t>
            </a:r>
            <a:r>
              <a:rPr kumimoji="0" lang="en-US" altLang="ja-JP"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a:t>
            </a:r>
            <a:r>
              <a:rPr kumimoji="0" lang="ja-JP" altLang="en-US"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日を限度）</a:t>
            </a:r>
            <a:r>
              <a:rPr kumimoji="0" lang="en-US" altLang="ja-JP"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150</a:t>
            </a:r>
            <a:r>
              <a:rPr kumimoji="0" lang="ja-JP" altLang="en-US"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している患者のうち、急性期医療を担う他の保険医療機関の一般病棟から転院した患者又は介護老人保健施設、介護医療院、特別養護老人ホーム、軽費老人ホーム、有料老人ホーム等若しくは自宅から入院した患者について、転院又は入院した日から起算して７日を限度として加算する。</a:t>
            </a:r>
            <a:endParaRPr kumimoji="0" lang="en-US" altLang="ja-JP"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5" name="Rectangle 15" descr="25%"/>
          <p:cNvSpPr>
            <a:spLocks noChangeArrowheads="1"/>
          </p:cNvSpPr>
          <p:nvPr/>
        </p:nvSpPr>
        <p:spPr bwMode="auto">
          <a:xfrm>
            <a:off x="206940" y="3311815"/>
            <a:ext cx="3992543" cy="922504"/>
          </a:xfrm>
          <a:prstGeom prst="rect">
            <a:avLst/>
          </a:prstGeom>
          <a:noFill/>
          <a:ln w="12700">
            <a:solidFill>
              <a:srgbClr val="F79646"/>
            </a:solidFill>
          </a:ln>
        </p:spPr>
        <p:txBody>
          <a:bodyPr wrap="square" lIns="90616" tIns="45311" rIns="90616" bIns="45311"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A109</a:t>
            </a:r>
            <a:r>
              <a:rPr kumimoji="0" lang="ja-JP" altLang="en-US"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有床診療所療養病床入院基本料</a:t>
            </a:r>
            <a:endParaRPr kumimoji="0" lang="en-US" altLang="ja-JP"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注６　救急・在宅等支援療養病床初期加算（</a:t>
            </a:r>
            <a:r>
              <a:rPr kumimoji="0" lang="en-US" altLang="ja-JP"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a:t>
            </a:r>
            <a:r>
              <a:rPr kumimoji="0" lang="ja-JP" altLang="en-US"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日を限度）</a:t>
            </a:r>
            <a:r>
              <a:rPr kumimoji="0" lang="en-US" altLang="ja-JP"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150</a:t>
            </a:r>
            <a:r>
              <a:rPr kumimoji="0" lang="ja-JP" altLang="en-US"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0" lang="en-US" altLang="ja-JP"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している患者のうち、急性期医療を担う他の保険医療機関の一般病棟から転院した患者又は介護老人保健施設、介護医療院、特別養護老人ホーム、軽費老人ホーム、有料老人ホーム等若しくは自宅から入院した患者について、転院又は入院した日から起算して</a:t>
            </a:r>
            <a:r>
              <a:rPr kumimoji="0" lang="en-US" altLang="ja-JP"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a:t>
            </a:r>
            <a:r>
              <a:rPr kumimoji="0" lang="ja-JP" altLang="en-US" sz="9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日を限度として加算する</a:t>
            </a:r>
            <a:r>
              <a:rPr kumimoji="0" lang="ja-JP" altLang="en-US" sz="900" b="0" i="0" u="none" strike="noStrike" kern="0" cap="none" spc="0" normalizeH="0" baseline="0" noProof="0" dirty="0">
                <a:ln>
                  <a:noFill/>
                </a:ln>
                <a:solidFill>
                  <a:prstClr val="black"/>
                </a:solidFill>
                <a:effectLst/>
                <a:uLnTx/>
                <a:uFillTx/>
                <a:latin typeface="メイリオ"/>
                <a:ea typeface="メイリオ"/>
                <a:cs typeface="+mn-cs"/>
              </a:rPr>
              <a:t>。</a:t>
            </a:r>
            <a:endParaRPr kumimoji="0" lang="en-US" altLang="ja-JP" sz="90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26" name="右矢印 25"/>
          <p:cNvSpPr/>
          <p:nvPr/>
        </p:nvSpPr>
        <p:spPr>
          <a:xfrm>
            <a:off x="4289741" y="3396451"/>
            <a:ext cx="485002" cy="652462"/>
          </a:xfrm>
          <a:prstGeom prst="rightArrow">
            <a:avLst/>
          </a:prstGeom>
          <a:solidFill>
            <a:schemeClr val="bg1"/>
          </a:solidFill>
          <a:ln w="25400" cap="flat" cmpd="sng" algn="ctr">
            <a:solidFill>
              <a:schemeClr val="tx1"/>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p:txBody>
      </p:sp>
      <p:graphicFrame>
        <p:nvGraphicFramePr>
          <p:cNvPr id="28" name="表 27"/>
          <p:cNvGraphicFramePr>
            <a:graphicFrameLocks noGrp="1"/>
          </p:cNvGraphicFramePr>
          <p:nvPr/>
        </p:nvGraphicFramePr>
        <p:xfrm>
          <a:off x="4813369" y="1567106"/>
          <a:ext cx="4875367" cy="1631008"/>
        </p:xfrm>
        <a:graphic>
          <a:graphicData uri="http://schemas.openxmlformats.org/drawingml/2006/table">
            <a:tbl>
              <a:tblPr firstRow="1" bandRow="1">
                <a:tableStyleId>{72833802-FEF1-4C79-8D5D-14CF1EAF98D9}</a:tableStyleId>
              </a:tblPr>
              <a:tblGrid>
                <a:gridCol w="4875367">
                  <a:extLst>
                    <a:ext uri="{9D8B030D-6E8A-4147-A177-3AD203B41FA5}">
                      <a16:colId xmlns:a16="http://schemas.microsoft.com/office/drawing/2014/main" val="20000"/>
                    </a:ext>
                  </a:extLst>
                </a:gridCol>
              </a:tblGrid>
              <a:tr h="215139">
                <a:tc>
                  <a:txBody>
                    <a:bodyPr/>
                    <a:lstStyle>
                      <a:lvl1pPr marL="0" algn="l" defTabSz="990570" rtl="0" eaLnBrk="1" latinLnBrk="0" hangingPunct="1">
                        <a:defRPr kumimoji="1" sz="1950" b="1" kern="1200">
                          <a:solidFill>
                            <a:schemeClr val="lt1"/>
                          </a:solidFill>
                          <a:latin typeface="Calibri"/>
                        </a:defRPr>
                      </a:lvl1pPr>
                      <a:lvl2pPr marL="495285" algn="l" defTabSz="990570" rtl="0" eaLnBrk="1" latinLnBrk="0" hangingPunct="1">
                        <a:defRPr kumimoji="1" sz="1950" b="1" kern="1200">
                          <a:solidFill>
                            <a:schemeClr val="lt1"/>
                          </a:solidFill>
                          <a:latin typeface="Calibri"/>
                        </a:defRPr>
                      </a:lvl2pPr>
                      <a:lvl3pPr marL="990570" algn="l" defTabSz="990570" rtl="0" eaLnBrk="1" latinLnBrk="0" hangingPunct="1">
                        <a:defRPr kumimoji="1" sz="1950" b="1" kern="1200">
                          <a:solidFill>
                            <a:schemeClr val="lt1"/>
                          </a:solidFill>
                          <a:latin typeface="Calibri"/>
                        </a:defRPr>
                      </a:lvl3pPr>
                      <a:lvl4pPr marL="1485854" algn="l" defTabSz="990570" rtl="0" eaLnBrk="1" latinLnBrk="0" hangingPunct="1">
                        <a:defRPr kumimoji="1" sz="1950" b="1" kern="1200">
                          <a:solidFill>
                            <a:schemeClr val="lt1"/>
                          </a:solidFill>
                          <a:latin typeface="Calibri"/>
                        </a:defRPr>
                      </a:lvl4pPr>
                      <a:lvl5pPr marL="1981139" algn="l" defTabSz="990570" rtl="0" eaLnBrk="1" latinLnBrk="0" hangingPunct="1">
                        <a:defRPr kumimoji="1" sz="1950" b="1" kern="1200">
                          <a:solidFill>
                            <a:schemeClr val="lt1"/>
                          </a:solidFill>
                          <a:latin typeface="Calibri"/>
                        </a:defRPr>
                      </a:lvl5pPr>
                      <a:lvl6pPr marL="2476424" algn="l" defTabSz="990570" rtl="0" eaLnBrk="1" latinLnBrk="0" hangingPunct="1">
                        <a:defRPr kumimoji="1" sz="1950" b="1" kern="1200">
                          <a:solidFill>
                            <a:schemeClr val="lt1"/>
                          </a:solidFill>
                          <a:latin typeface="Calibri"/>
                        </a:defRPr>
                      </a:lvl6pPr>
                      <a:lvl7pPr marL="2971709" algn="l" defTabSz="990570" rtl="0" eaLnBrk="1" latinLnBrk="0" hangingPunct="1">
                        <a:defRPr kumimoji="1" sz="1950" b="1" kern="1200">
                          <a:solidFill>
                            <a:schemeClr val="lt1"/>
                          </a:solidFill>
                          <a:latin typeface="Calibri"/>
                        </a:defRPr>
                      </a:lvl7pPr>
                      <a:lvl8pPr marL="3466993" algn="l" defTabSz="990570" rtl="0" eaLnBrk="1" latinLnBrk="0" hangingPunct="1">
                        <a:defRPr kumimoji="1" sz="1950" b="1" kern="1200">
                          <a:solidFill>
                            <a:schemeClr val="lt1"/>
                          </a:solidFill>
                          <a:latin typeface="Calibri"/>
                        </a:defRPr>
                      </a:lvl8pPr>
                      <a:lvl9pPr marL="3962278" algn="l" defTabSz="990570" rtl="0" eaLnBrk="1" latinLnBrk="0" hangingPunct="1">
                        <a:defRPr kumimoji="1" sz="1950" b="1" kern="1200">
                          <a:solidFill>
                            <a:schemeClr val="lt1"/>
                          </a:solidFill>
                          <a:latin typeface="Calibri"/>
                        </a:defRPr>
                      </a:lvl9pPr>
                    </a:lstStyle>
                    <a:p>
                      <a:pPr algn="ctr"/>
                      <a:r>
                        <a:rPr kumimoji="1" lang="ja-JP" altLang="en-US" sz="1050" dirty="0">
                          <a:latin typeface="+mn-ea"/>
                          <a:ea typeface="+mn-ea"/>
                        </a:rPr>
                        <a:t>改定後</a:t>
                      </a:r>
                    </a:p>
                  </a:txBody>
                  <a:tcPr marL="99060" marR="99060" marT="36000" marB="36000" anchor="ctr"/>
                </a:tc>
                <a:extLst>
                  <a:ext uri="{0D108BD9-81ED-4DB2-BD59-A6C34878D82A}">
                    <a16:rowId xmlns:a16="http://schemas.microsoft.com/office/drawing/2014/main" val="10000"/>
                  </a:ext>
                </a:extLst>
              </a:tr>
              <a:tr h="605943">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1" u="sng" strike="noStrike" cap="none" normalizeH="0" baseline="0" dirty="0">
                          <a:ln>
                            <a:noFill/>
                          </a:ln>
                          <a:solidFill>
                            <a:srgbClr val="0070C0"/>
                          </a:solidFill>
                          <a:effectLst/>
                          <a:latin typeface="+mn-ea"/>
                          <a:ea typeface="+mn-ea"/>
                        </a:rPr>
                        <a:t>有床診療所急性期患者支援病床初期加算</a:t>
                      </a:r>
                      <a:r>
                        <a:rPr kumimoji="0" lang="ja-JP" altLang="en-US" sz="900" b="1" u="sng" strike="noStrike" kern="1200" cap="none" spc="0" normalizeH="0" baseline="0" noProof="0" dirty="0">
                          <a:ln>
                            <a:noFill/>
                          </a:ln>
                          <a:solidFill>
                            <a:srgbClr val="0070C0"/>
                          </a:solidFill>
                          <a:effectLst/>
                          <a:uLnTx/>
                          <a:uFillTx/>
                          <a:latin typeface="+mn-ea"/>
                          <a:ea typeface="+mn-ea"/>
                        </a:rPr>
                        <a:t>（</a:t>
                      </a:r>
                      <a:r>
                        <a:rPr kumimoji="0" lang="en-US" altLang="ja-JP" sz="900" b="1" u="sng" strike="noStrike" kern="1200" cap="none" spc="0" normalizeH="0" baseline="0" noProof="0" dirty="0">
                          <a:ln>
                            <a:noFill/>
                          </a:ln>
                          <a:solidFill>
                            <a:srgbClr val="0070C0"/>
                          </a:solidFill>
                          <a:effectLst/>
                          <a:uLnTx/>
                          <a:uFillTx/>
                          <a:latin typeface="+mn-ea"/>
                          <a:ea typeface="+mn-ea"/>
                        </a:rPr>
                        <a:t>21</a:t>
                      </a:r>
                      <a:r>
                        <a:rPr kumimoji="0" lang="ja-JP" altLang="en-US" sz="900" b="1" u="sng" strike="noStrike" kern="1200" cap="none" spc="0" normalizeH="0" baseline="0" noProof="0" dirty="0">
                          <a:ln>
                            <a:noFill/>
                          </a:ln>
                          <a:solidFill>
                            <a:srgbClr val="0070C0"/>
                          </a:solidFill>
                          <a:effectLst/>
                          <a:uLnTx/>
                          <a:uFillTx/>
                          <a:latin typeface="+mn-ea"/>
                          <a:ea typeface="+mn-ea"/>
                        </a:rPr>
                        <a:t>日を限度）</a:t>
                      </a:r>
                      <a:r>
                        <a:rPr kumimoji="0" lang="en-US" altLang="ja-JP" sz="900" b="1" u="sng" strike="noStrike" kern="1200" cap="none" spc="0" normalizeH="0" baseline="0" noProof="0" dirty="0">
                          <a:ln>
                            <a:noFill/>
                          </a:ln>
                          <a:solidFill>
                            <a:srgbClr val="0070C0"/>
                          </a:solidFill>
                          <a:effectLst/>
                          <a:uLnTx/>
                          <a:uFillTx/>
                          <a:latin typeface="+mn-ea"/>
                          <a:ea typeface="+mn-ea"/>
                        </a:rPr>
                        <a:t>150</a:t>
                      </a:r>
                      <a:r>
                        <a:rPr kumimoji="0" lang="ja-JP" altLang="en-US" sz="900" b="1" u="sng" strike="noStrike" kern="1200" cap="none" spc="0" normalizeH="0" baseline="0" noProof="0" dirty="0">
                          <a:ln>
                            <a:noFill/>
                          </a:ln>
                          <a:solidFill>
                            <a:srgbClr val="0070C0"/>
                          </a:solidFill>
                          <a:effectLst/>
                          <a:uLnTx/>
                          <a:uFillTx/>
                          <a:latin typeface="+mn-ea"/>
                          <a:ea typeface="+mn-ea"/>
                        </a:rPr>
                        <a:t>点</a:t>
                      </a:r>
                      <a:endParaRPr kumimoji="1" lang="en-US" altLang="ja-JP" sz="900" b="1" u="sng" strike="noStrike" cap="none" normalizeH="0" baseline="0" dirty="0">
                        <a:ln>
                          <a:noFill/>
                        </a:ln>
                        <a:solidFill>
                          <a:srgbClr val="0070C0"/>
                        </a:solidFill>
                        <a:effectLst/>
                        <a:latin typeface="+mn-ea"/>
                        <a:ea typeface="+mn-ea"/>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900" u="none" strike="noStrike" cap="none" normalizeH="0" baseline="0" dirty="0">
                          <a:ln>
                            <a:noFill/>
                          </a:ln>
                          <a:effectLst/>
                          <a:latin typeface="+mn-ea"/>
                          <a:ea typeface="+mn-ea"/>
                        </a:rPr>
                        <a:t>【</a:t>
                      </a:r>
                      <a:r>
                        <a:rPr kumimoji="1" lang="ja-JP" altLang="en-US" sz="900" u="none" strike="noStrike" cap="none" normalizeH="0" baseline="0" dirty="0">
                          <a:ln>
                            <a:noFill/>
                          </a:ln>
                          <a:effectLst/>
                          <a:latin typeface="+mn-ea"/>
                          <a:ea typeface="+mn-ea"/>
                        </a:rPr>
                        <a:t>急性期病棟から受入れた患者</a:t>
                      </a:r>
                      <a:r>
                        <a:rPr kumimoji="1" lang="en-US" altLang="ja-JP" sz="900" u="none" strike="noStrike" cap="none" normalizeH="0" baseline="0" dirty="0">
                          <a:ln>
                            <a:noFill/>
                          </a:ln>
                          <a:effectLst/>
                          <a:latin typeface="+mn-ea"/>
                          <a:ea typeface="+mn-ea"/>
                        </a:rPr>
                        <a:t>】</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900" u="sng" strike="noStrike" cap="none" normalizeH="0" baseline="0" dirty="0">
                          <a:ln>
                            <a:noFill/>
                          </a:ln>
                          <a:effectLst/>
                          <a:latin typeface="+mn-ea"/>
                          <a:ea typeface="+mn-ea"/>
                        </a:rPr>
                        <a:t>急性期医療を担う他の保険医療機関の一般病棟から転院した患者</a:t>
                      </a:r>
                      <a:r>
                        <a:rPr kumimoji="1" lang="ja-JP" altLang="en-US" sz="900" u="none" strike="noStrike" cap="none" normalizeH="0" baseline="0" dirty="0">
                          <a:ln>
                            <a:noFill/>
                          </a:ln>
                          <a:effectLst/>
                          <a:latin typeface="+mn-ea"/>
                          <a:ea typeface="+mn-ea"/>
                        </a:rPr>
                        <a:t>からについては、転院した日から起算して</a:t>
                      </a:r>
                      <a:r>
                        <a:rPr kumimoji="1" lang="en-US" altLang="ja-JP" sz="900" b="1" u="sng" strike="noStrike" kern="1200" cap="none" normalizeH="0" baseline="0" dirty="0">
                          <a:ln>
                            <a:noFill/>
                          </a:ln>
                          <a:solidFill>
                            <a:srgbClr val="0070C0"/>
                          </a:solidFill>
                          <a:effectLst/>
                          <a:latin typeface="+mn-ea"/>
                          <a:ea typeface="+mn-ea"/>
                        </a:rPr>
                        <a:t>21</a:t>
                      </a:r>
                      <a:r>
                        <a:rPr kumimoji="1" lang="ja-JP" altLang="en-US" sz="900" b="1" u="sng" strike="noStrike" kern="1200" cap="none" normalizeH="0" baseline="0" dirty="0">
                          <a:ln>
                            <a:noFill/>
                          </a:ln>
                          <a:solidFill>
                            <a:srgbClr val="0070C0"/>
                          </a:solidFill>
                          <a:effectLst/>
                          <a:latin typeface="+mn-ea"/>
                          <a:ea typeface="+mn-ea"/>
                        </a:rPr>
                        <a:t>日</a:t>
                      </a:r>
                      <a:r>
                        <a:rPr kumimoji="1" lang="ja-JP" altLang="en-US" sz="900" b="1" u="sng" strike="noStrike" cap="none" normalizeH="0" baseline="0" dirty="0">
                          <a:ln>
                            <a:noFill/>
                          </a:ln>
                          <a:solidFill>
                            <a:srgbClr val="0070C0"/>
                          </a:solidFill>
                          <a:effectLst/>
                          <a:latin typeface="+mn-ea"/>
                          <a:ea typeface="+mn-ea"/>
                        </a:rPr>
                        <a:t>を限度として加算</a:t>
                      </a:r>
                      <a:r>
                        <a:rPr kumimoji="1" lang="ja-JP" altLang="en-US" sz="900" u="none" strike="noStrike" cap="none" normalizeH="0" baseline="0" dirty="0">
                          <a:ln>
                            <a:noFill/>
                          </a:ln>
                          <a:effectLst/>
                          <a:latin typeface="+mn-ea"/>
                          <a:ea typeface="+mn-ea"/>
                        </a:rPr>
                        <a:t>する。</a:t>
                      </a:r>
                      <a:endParaRPr kumimoji="1" lang="ja-JP" altLang="en-US" sz="900" b="0" i="0" u="none" strike="noStrike" cap="none" normalizeH="0" baseline="0" dirty="0">
                        <a:ln>
                          <a:noFill/>
                        </a:ln>
                        <a:solidFill>
                          <a:schemeClr val="tx1"/>
                        </a:solidFill>
                        <a:effectLst/>
                        <a:latin typeface="+mn-ea"/>
                        <a:ea typeface="+mn-ea"/>
                        <a:cs typeface="メイリオ" pitchFamily="50" charset="-128"/>
                      </a:endParaRPr>
                    </a:p>
                  </a:txBody>
                  <a:tcPr marL="99060" marR="99060" marT="36000" marB="36000" horzOverflow="overflow">
                    <a:solidFill>
                      <a:srgbClr val="FDEADA"/>
                    </a:solidFill>
                  </a:tcPr>
                </a:tc>
                <a:extLst>
                  <a:ext uri="{0D108BD9-81ED-4DB2-BD59-A6C34878D82A}">
                    <a16:rowId xmlns:a16="http://schemas.microsoft.com/office/drawing/2014/main" val="10001"/>
                  </a:ext>
                </a:extLst>
              </a:tr>
              <a:tr h="778348">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1" u="sng" strike="noStrike" kern="1200" cap="none" normalizeH="0" baseline="0" dirty="0">
                          <a:ln>
                            <a:noFill/>
                          </a:ln>
                          <a:solidFill>
                            <a:srgbClr val="0070C0"/>
                          </a:solidFill>
                          <a:effectLst/>
                          <a:latin typeface="+mn-ea"/>
                          <a:ea typeface="+mn-ea"/>
                        </a:rPr>
                        <a:t>有床診療所在宅患者支援病床初期加算</a:t>
                      </a:r>
                      <a:r>
                        <a:rPr kumimoji="0" lang="ja-JP" altLang="en-US" sz="900" b="1" u="sng" strike="noStrike" kern="1200" cap="none" spc="0" normalizeH="0" baseline="0" noProof="0" dirty="0">
                          <a:ln>
                            <a:noFill/>
                          </a:ln>
                          <a:solidFill>
                            <a:srgbClr val="0070C0"/>
                          </a:solidFill>
                          <a:effectLst/>
                          <a:uLnTx/>
                          <a:uFillTx/>
                          <a:latin typeface="+mn-ea"/>
                          <a:ea typeface="+mn-ea"/>
                        </a:rPr>
                        <a:t>（</a:t>
                      </a:r>
                      <a:r>
                        <a:rPr kumimoji="0" lang="en-US" altLang="ja-JP" sz="900" b="1" u="sng" strike="noStrike" kern="1200" cap="none" spc="0" normalizeH="0" baseline="0" noProof="0" dirty="0">
                          <a:ln>
                            <a:noFill/>
                          </a:ln>
                          <a:solidFill>
                            <a:srgbClr val="0070C0"/>
                          </a:solidFill>
                          <a:effectLst/>
                          <a:uLnTx/>
                          <a:uFillTx/>
                          <a:latin typeface="+mn-ea"/>
                          <a:ea typeface="+mn-ea"/>
                        </a:rPr>
                        <a:t>21</a:t>
                      </a:r>
                      <a:r>
                        <a:rPr kumimoji="0" lang="ja-JP" altLang="en-US" sz="900" b="1" u="sng" strike="noStrike" kern="1200" cap="none" spc="0" normalizeH="0" baseline="0" noProof="0" dirty="0">
                          <a:ln>
                            <a:noFill/>
                          </a:ln>
                          <a:solidFill>
                            <a:srgbClr val="0070C0"/>
                          </a:solidFill>
                          <a:effectLst/>
                          <a:uLnTx/>
                          <a:uFillTx/>
                          <a:latin typeface="+mn-ea"/>
                          <a:ea typeface="+mn-ea"/>
                        </a:rPr>
                        <a:t>日を限度）</a:t>
                      </a:r>
                      <a:r>
                        <a:rPr kumimoji="0" lang="en-US" altLang="ja-JP" sz="900" b="1" u="sng" strike="noStrike" kern="1200" cap="none" spc="0" normalizeH="0" baseline="0" noProof="0" dirty="0">
                          <a:ln>
                            <a:noFill/>
                          </a:ln>
                          <a:solidFill>
                            <a:srgbClr val="0070C0"/>
                          </a:solidFill>
                          <a:effectLst/>
                          <a:uLnTx/>
                          <a:uFillTx/>
                          <a:latin typeface="+mn-ea"/>
                          <a:ea typeface="+mn-ea"/>
                        </a:rPr>
                        <a:t>300</a:t>
                      </a:r>
                      <a:r>
                        <a:rPr kumimoji="0" lang="ja-JP" altLang="en-US" sz="900" b="1" u="sng" strike="noStrike" kern="1200" cap="none" spc="0" normalizeH="0" baseline="0" noProof="0" dirty="0">
                          <a:ln>
                            <a:noFill/>
                          </a:ln>
                          <a:solidFill>
                            <a:srgbClr val="0070C0"/>
                          </a:solidFill>
                          <a:effectLst/>
                          <a:uLnTx/>
                          <a:uFillTx/>
                          <a:latin typeface="+mn-ea"/>
                          <a:ea typeface="+mn-ea"/>
                        </a:rPr>
                        <a:t>点</a:t>
                      </a:r>
                      <a:endParaRPr kumimoji="0" lang="en-US" altLang="ja-JP" sz="900" b="1" u="sng" strike="noStrike" kern="1200" cap="none" spc="0" normalizeH="0" baseline="0" dirty="0">
                        <a:ln>
                          <a:noFill/>
                        </a:ln>
                        <a:solidFill>
                          <a:srgbClr val="0070C0"/>
                        </a:solidFill>
                        <a:effectLst/>
                        <a:uLnTx/>
                        <a:uFillTx/>
                        <a:latin typeface="+mn-ea"/>
                        <a:ea typeface="+mn-ea"/>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900" u="none" strike="noStrike" cap="none" normalizeH="0" baseline="0" dirty="0">
                          <a:ln>
                            <a:noFill/>
                          </a:ln>
                          <a:effectLst/>
                          <a:latin typeface="+mn-ea"/>
                          <a:ea typeface="+mn-ea"/>
                        </a:rPr>
                        <a:t>【</a:t>
                      </a:r>
                      <a:r>
                        <a:rPr kumimoji="1" lang="ja-JP" altLang="en-US" sz="900" u="none" strike="noStrike" cap="none" normalizeH="0" baseline="0" dirty="0">
                          <a:ln>
                            <a:noFill/>
                          </a:ln>
                          <a:effectLst/>
                          <a:latin typeface="+mn-ea"/>
                          <a:ea typeface="+mn-ea"/>
                        </a:rPr>
                        <a:t>在宅から受入れた患者</a:t>
                      </a:r>
                      <a:r>
                        <a:rPr kumimoji="1" lang="en-US" altLang="ja-JP" sz="900" u="none" strike="noStrike" cap="none" normalizeH="0" baseline="0" dirty="0">
                          <a:ln>
                            <a:noFill/>
                          </a:ln>
                          <a:effectLst/>
                          <a:latin typeface="+mn-ea"/>
                          <a:ea typeface="+mn-ea"/>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u="none" strike="noStrike" cap="none" normalizeH="0" baseline="0" dirty="0">
                          <a:ln>
                            <a:noFill/>
                          </a:ln>
                          <a:effectLst/>
                          <a:latin typeface="+mn-ea"/>
                          <a:ea typeface="+mn-ea"/>
                        </a:rPr>
                        <a:t>介護老人保健</a:t>
                      </a:r>
                      <a:r>
                        <a:rPr kumimoji="1" lang="ja-JP" altLang="en-US" sz="900" u="none" strike="noStrike" kern="1200" cap="none" normalizeH="0" baseline="0" dirty="0">
                          <a:ln>
                            <a:noFill/>
                          </a:ln>
                          <a:effectLst/>
                          <a:latin typeface="+mn-ea"/>
                          <a:ea typeface="+mn-ea"/>
                        </a:rPr>
                        <a:t>施設、介護医療院、特別養護</a:t>
                      </a:r>
                      <a:r>
                        <a:rPr kumimoji="1" lang="ja-JP" altLang="en-US" sz="900" u="none" strike="noStrike" cap="none" normalizeH="0" baseline="0" dirty="0">
                          <a:ln>
                            <a:noFill/>
                          </a:ln>
                          <a:effectLst/>
                          <a:latin typeface="+mn-ea"/>
                          <a:ea typeface="+mn-ea"/>
                        </a:rPr>
                        <a:t>老人ホーム、軽費老人ホーム、有料老人ホーム等又は自宅から入院した患者に対し、</a:t>
                      </a:r>
                      <a:r>
                        <a:rPr kumimoji="1" lang="ja-JP" altLang="en-US" sz="900" u="sng" strike="noStrike" cap="none" normalizeH="0" baseline="0" dirty="0">
                          <a:ln>
                            <a:noFill/>
                          </a:ln>
                          <a:effectLst/>
                          <a:latin typeface="+mn-ea"/>
                          <a:ea typeface="+mn-ea"/>
                        </a:rPr>
                        <a:t>治療方針に関する患者又はその家族等の意思決定に対する支援を行った場合（</a:t>
                      </a:r>
                      <a:r>
                        <a:rPr kumimoji="1" lang="en-US" altLang="ja-JP" sz="900" u="sng" strike="noStrike" cap="none" normalizeH="0" baseline="0" dirty="0">
                          <a:ln>
                            <a:noFill/>
                          </a:ln>
                          <a:effectLst/>
                          <a:latin typeface="+mn-ea"/>
                          <a:ea typeface="+mn-ea"/>
                        </a:rPr>
                        <a:t>※</a:t>
                      </a:r>
                      <a:r>
                        <a:rPr kumimoji="1" lang="ja-JP" altLang="en-US" sz="900" u="sng" strike="noStrike" cap="none" normalizeH="0" baseline="0" dirty="0">
                          <a:ln>
                            <a:noFill/>
                          </a:ln>
                          <a:effectLst/>
                          <a:latin typeface="+mn-ea"/>
                          <a:ea typeface="+mn-ea"/>
                        </a:rPr>
                        <a:t>）に</a:t>
                      </a:r>
                      <a:r>
                        <a:rPr kumimoji="1" lang="ja-JP" altLang="en-US" sz="900" u="none" strike="noStrike" cap="none" normalizeH="0" baseline="0" dirty="0">
                          <a:ln>
                            <a:noFill/>
                          </a:ln>
                          <a:effectLst/>
                          <a:latin typeface="+mn-ea"/>
                          <a:ea typeface="+mn-ea"/>
                        </a:rPr>
                        <a:t>、入院した日から起算して</a:t>
                      </a:r>
                      <a:r>
                        <a:rPr kumimoji="1" lang="en-US" altLang="ja-JP" sz="900" b="1" u="sng" strike="noStrike" kern="1200" cap="none" normalizeH="0" baseline="0" dirty="0">
                          <a:ln>
                            <a:noFill/>
                          </a:ln>
                          <a:solidFill>
                            <a:srgbClr val="0070C0"/>
                          </a:solidFill>
                          <a:effectLst/>
                          <a:latin typeface="+mn-ea"/>
                          <a:ea typeface="+mn-ea"/>
                          <a:cs typeface="+mn-cs"/>
                        </a:rPr>
                        <a:t>21</a:t>
                      </a:r>
                      <a:r>
                        <a:rPr kumimoji="1" lang="ja-JP" altLang="en-US" sz="900" b="1" u="sng" strike="noStrike" kern="1200" cap="none" normalizeH="0" baseline="0" dirty="0">
                          <a:ln>
                            <a:noFill/>
                          </a:ln>
                          <a:solidFill>
                            <a:srgbClr val="0070C0"/>
                          </a:solidFill>
                          <a:effectLst/>
                          <a:latin typeface="+mn-ea"/>
                          <a:ea typeface="+mn-ea"/>
                          <a:cs typeface="+mn-cs"/>
                        </a:rPr>
                        <a:t>日</a:t>
                      </a:r>
                      <a:r>
                        <a:rPr kumimoji="1" lang="ja-JP" altLang="en-US" sz="900" b="1" u="sng" strike="noStrike" cap="none" normalizeH="0" baseline="0" dirty="0">
                          <a:ln>
                            <a:noFill/>
                          </a:ln>
                          <a:solidFill>
                            <a:srgbClr val="0070C0"/>
                          </a:solidFill>
                          <a:effectLst/>
                          <a:latin typeface="+mn-ea"/>
                          <a:ea typeface="+mn-ea"/>
                        </a:rPr>
                        <a:t>を限度として加算</a:t>
                      </a:r>
                      <a:r>
                        <a:rPr kumimoji="1" lang="ja-JP" altLang="en-US" sz="900" u="none" strike="noStrike" cap="none" normalizeH="0" baseline="0" dirty="0">
                          <a:ln>
                            <a:noFill/>
                          </a:ln>
                          <a:effectLst/>
                          <a:latin typeface="+mn-ea"/>
                          <a:ea typeface="+mn-ea"/>
                        </a:rPr>
                        <a:t>する。</a:t>
                      </a:r>
                      <a:endParaRPr kumimoji="1" lang="ja-JP" altLang="en-US" sz="900" b="0" i="0" u="none" strike="noStrike" cap="none" normalizeH="0" baseline="0" dirty="0">
                        <a:ln>
                          <a:noFill/>
                        </a:ln>
                        <a:solidFill>
                          <a:schemeClr val="tx1"/>
                        </a:solidFill>
                        <a:effectLst/>
                        <a:latin typeface="+mn-ea"/>
                        <a:ea typeface="+mn-ea"/>
                        <a:cs typeface="メイリオ" pitchFamily="50" charset="-128"/>
                      </a:endParaRPr>
                    </a:p>
                  </a:txBody>
                  <a:tcPr marL="99060" marR="99060" marT="36000" marB="36000" horzOverflow="overflow"/>
                </a:tc>
                <a:extLst>
                  <a:ext uri="{0D108BD9-81ED-4DB2-BD59-A6C34878D82A}">
                    <a16:rowId xmlns:a16="http://schemas.microsoft.com/office/drawing/2014/main" val="10002"/>
                  </a:ext>
                </a:extLst>
              </a:tr>
            </a:tbl>
          </a:graphicData>
        </a:graphic>
      </p:graphicFrame>
      <p:graphicFrame>
        <p:nvGraphicFramePr>
          <p:cNvPr id="29" name="表 28"/>
          <p:cNvGraphicFramePr>
            <a:graphicFrameLocks noGrp="1"/>
          </p:cNvGraphicFramePr>
          <p:nvPr>
            <p:extLst>
              <p:ext uri="{D42A27DB-BD31-4B8C-83A1-F6EECF244321}">
                <p14:modId xmlns:p14="http://schemas.microsoft.com/office/powerpoint/2010/main" val="770212358"/>
              </p:ext>
            </p:extLst>
          </p:nvPr>
        </p:nvGraphicFramePr>
        <p:xfrm>
          <a:off x="4813369" y="3263082"/>
          <a:ext cx="4875367" cy="1700483"/>
        </p:xfrm>
        <a:graphic>
          <a:graphicData uri="http://schemas.openxmlformats.org/drawingml/2006/table">
            <a:tbl>
              <a:tblPr firstRow="1" bandRow="1">
                <a:tableStyleId>{10A1B5D5-9B99-4C35-A422-299274C87663}</a:tableStyleId>
              </a:tblPr>
              <a:tblGrid>
                <a:gridCol w="4875367">
                  <a:extLst>
                    <a:ext uri="{9D8B030D-6E8A-4147-A177-3AD203B41FA5}">
                      <a16:colId xmlns:a16="http://schemas.microsoft.com/office/drawing/2014/main" val="20000"/>
                    </a:ext>
                  </a:extLst>
                </a:gridCol>
              </a:tblGrid>
              <a:tr h="145328">
                <a:tc>
                  <a:txBody>
                    <a:bodyPr/>
                    <a:lstStyle>
                      <a:lvl1pPr marL="0" algn="l" defTabSz="990570" rtl="0" eaLnBrk="1" latinLnBrk="0" hangingPunct="1">
                        <a:defRPr kumimoji="1" sz="1950" b="1" kern="1200">
                          <a:solidFill>
                            <a:schemeClr val="lt1"/>
                          </a:solidFill>
                          <a:latin typeface="Calibri"/>
                        </a:defRPr>
                      </a:lvl1pPr>
                      <a:lvl2pPr marL="495285" algn="l" defTabSz="990570" rtl="0" eaLnBrk="1" latinLnBrk="0" hangingPunct="1">
                        <a:defRPr kumimoji="1" sz="1950" b="1" kern="1200">
                          <a:solidFill>
                            <a:schemeClr val="lt1"/>
                          </a:solidFill>
                          <a:latin typeface="Calibri"/>
                        </a:defRPr>
                      </a:lvl2pPr>
                      <a:lvl3pPr marL="990570" algn="l" defTabSz="990570" rtl="0" eaLnBrk="1" latinLnBrk="0" hangingPunct="1">
                        <a:defRPr kumimoji="1" sz="1950" b="1" kern="1200">
                          <a:solidFill>
                            <a:schemeClr val="lt1"/>
                          </a:solidFill>
                          <a:latin typeface="Calibri"/>
                        </a:defRPr>
                      </a:lvl3pPr>
                      <a:lvl4pPr marL="1485854" algn="l" defTabSz="990570" rtl="0" eaLnBrk="1" latinLnBrk="0" hangingPunct="1">
                        <a:defRPr kumimoji="1" sz="1950" b="1" kern="1200">
                          <a:solidFill>
                            <a:schemeClr val="lt1"/>
                          </a:solidFill>
                          <a:latin typeface="Calibri"/>
                        </a:defRPr>
                      </a:lvl4pPr>
                      <a:lvl5pPr marL="1981139" algn="l" defTabSz="990570" rtl="0" eaLnBrk="1" latinLnBrk="0" hangingPunct="1">
                        <a:defRPr kumimoji="1" sz="1950" b="1" kern="1200">
                          <a:solidFill>
                            <a:schemeClr val="lt1"/>
                          </a:solidFill>
                          <a:latin typeface="Calibri"/>
                        </a:defRPr>
                      </a:lvl5pPr>
                      <a:lvl6pPr marL="2476424" algn="l" defTabSz="990570" rtl="0" eaLnBrk="1" latinLnBrk="0" hangingPunct="1">
                        <a:defRPr kumimoji="1" sz="1950" b="1" kern="1200">
                          <a:solidFill>
                            <a:schemeClr val="lt1"/>
                          </a:solidFill>
                          <a:latin typeface="Calibri"/>
                        </a:defRPr>
                      </a:lvl6pPr>
                      <a:lvl7pPr marL="2971709" algn="l" defTabSz="990570" rtl="0" eaLnBrk="1" latinLnBrk="0" hangingPunct="1">
                        <a:defRPr kumimoji="1" sz="1950" b="1" kern="1200">
                          <a:solidFill>
                            <a:schemeClr val="lt1"/>
                          </a:solidFill>
                          <a:latin typeface="Calibri"/>
                        </a:defRPr>
                      </a:lvl7pPr>
                      <a:lvl8pPr marL="3466993" algn="l" defTabSz="990570" rtl="0" eaLnBrk="1" latinLnBrk="0" hangingPunct="1">
                        <a:defRPr kumimoji="1" sz="1950" b="1" kern="1200">
                          <a:solidFill>
                            <a:schemeClr val="lt1"/>
                          </a:solidFill>
                          <a:latin typeface="Calibri"/>
                        </a:defRPr>
                      </a:lvl8pPr>
                      <a:lvl9pPr marL="3962278" algn="l" defTabSz="990570" rtl="0" eaLnBrk="1" latinLnBrk="0" hangingPunct="1">
                        <a:defRPr kumimoji="1" sz="1950" b="1" kern="1200">
                          <a:solidFill>
                            <a:schemeClr val="lt1"/>
                          </a:solidFill>
                          <a:latin typeface="Calibri"/>
                        </a:defRPr>
                      </a:lvl9pPr>
                    </a:lstStyle>
                    <a:p>
                      <a:pPr algn="ctr"/>
                      <a:r>
                        <a:rPr kumimoji="1" lang="ja-JP" altLang="en-US" sz="1050" dirty="0"/>
                        <a:t>改定後</a:t>
                      </a:r>
                      <a:endParaRPr kumimoji="1" lang="ja-JP" altLang="en-US" sz="1050" dirty="0">
                        <a:latin typeface="メイリオ" panose="020B0604030504040204" pitchFamily="50" charset="-128"/>
                        <a:ea typeface="メイリオ" panose="020B0604030504040204" pitchFamily="50" charset="-128"/>
                      </a:endParaRPr>
                    </a:p>
                  </a:txBody>
                  <a:tcPr marL="99060" marR="99060" marT="36000" marB="36000" anchor="ctr"/>
                </a:tc>
                <a:extLst>
                  <a:ext uri="{0D108BD9-81ED-4DB2-BD59-A6C34878D82A}">
                    <a16:rowId xmlns:a16="http://schemas.microsoft.com/office/drawing/2014/main" val="10000"/>
                  </a:ext>
                </a:extLst>
              </a:tr>
              <a:tr h="643957">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1" u="sng" strike="noStrike" cap="none" normalizeH="0" baseline="0" dirty="0">
                          <a:ln>
                            <a:noFill/>
                          </a:ln>
                          <a:solidFill>
                            <a:srgbClr val="0070C0"/>
                          </a:solidFill>
                          <a:effectLst/>
                        </a:rPr>
                        <a:t>有床診療所急性期患者支援療養病床</a:t>
                      </a:r>
                      <a:r>
                        <a:rPr kumimoji="1" lang="ja-JP" altLang="en-US" sz="900" b="1" u="sng" strike="noStrike" kern="1200" cap="none" normalizeH="0" baseline="0" dirty="0">
                          <a:ln>
                            <a:noFill/>
                          </a:ln>
                          <a:solidFill>
                            <a:srgbClr val="0070C0"/>
                          </a:solidFill>
                          <a:effectLst/>
                        </a:rPr>
                        <a:t>初期加算</a:t>
                      </a:r>
                      <a:r>
                        <a:rPr kumimoji="1" lang="ja-JP" altLang="en-US" sz="900" b="1" u="sng" strike="noStrike" kern="1200" cap="none" normalizeH="0" baseline="0" noProof="0" dirty="0">
                          <a:ln>
                            <a:noFill/>
                          </a:ln>
                          <a:solidFill>
                            <a:srgbClr val="0070C0"/>
                          </a:solidFill>
                          <a:effectLst/>
                        </a:rPr>
                        <a:t>（</a:t>
                      </a:r>
                      <a:r>
                        <a:rPr kumimoji="1" lang="en-US" altLang="ja-JP" sz="900" b="1" u="sng" strike="noStrike" kern="1200" cap="none" normalizeH="0" baseline="0" noProof="0" dirty="0">
                          <a:ln>
                            <a:noFill/>
                          </a:ln>
                          <a:solidFill>
                            <a:srgbClr val="0070C0"/>
                          </a:solidFill>
                          <a:effectLst/>
                        </a:rPr>
                        <a:t>21</a:t>
                      </a:r>
                      <a:r>
                        <a:rPr kumimoji="1" lang="ja-JP" altLang="en-US" sz="900" b="1" u="sng" strike="noStrike" kern="1200" cap="none" normalizeH="0" baseline="0" noProof="0" dirty="0">
                          <a:ln>
                            <a:noFill/>
                          </a:ln>
                          <a:solidFill>
                            <a:srgbClr val="0070C0"/>
                          </a:solidFill>
                          <a:effectLst/>
                        </a:rPr>
                        <a:t>日を限度）</a:t>
                      </a:r>
                      <a:r>
                        <a:rPr kumimoji="1" lang="en-US" altLang="ja-JP" sz="900" b="1" u="sng" strike="noStrike" kern="1200" cap="none" normalizeH="0" baseline="0" noProof="0" dirty="0">
                          <a:ln>
                            <a:noFill/>
                          </a:ln>
                          <a:solidFill>
                            <a:srgbClr val="0070C0"/>
                          </a:solidFill>
                          <a:effectLst/>
                        </a:rPr>
                        <a:t>300</a:t>
                      </a:r>
                      <a:r>
                        <a:rPr kumimoji="1" lang="ja-JP" altLang="en-US" sz="900" b="1" u="sng" strike="noStrike" kern="1200" cap="none" normalizeH="0" baseline="0" noProof="0" dirty="0">
                          <a:ln>
                            <a:noFill/>
                          </a:ln>
                          <a:solidFill>
                            <a:srgbClr val="0070C0"/>
                          </a:solidFill>
                          <a:effectLst/>
                        </a:rPr>
                        <a:t>点</a:t>
                      </a:r>
                      <a:endParaRPr kumimoji="1" lang="en-US" altLang="ja-JP" sz="900" b="1" u="sng" strike="noStrike" kern="1200" cap="none" normalizeH="0" baseline="0" dirty="0">
                        <a:ln>
                          <a:noFill/>
                        </a:ln>
                        <a:solidFill>
                          <a:srgbClr val="0070C0"/>
                        </a:solidFill>
                        <a:effectLst/>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900" u="none" strike="noStrike" cap="none" normalizeH="0" baseline="0" dirty="0">
                          <a:ln>
                            <a:noFill/>
                          </a:ln>
                          <a:effectLst/>
                        </a:rPr>
                        <a:t>【</a:t>
                      </a:r>
                      <a:r>
                        <a:rPr kumimoji="1" lang="ja-JP" altLang="en-US" sz="900" u="none" strike="noStrike" cap="none" normalizeH="0" baseline="0" dirty="0">
                          <a:ln>
                            <a:noFill/>
                          </a:ln>
                          <a:effectLst/>
                        </a:rPr>
                        <a:t>急性期病棟から受入れた患者</a:t>
                      </a:r>
                      <a:r>
                        <a:rPr kumimoji="1" lang="en-US" altLang="ja-JP" sz="900" u="none" strike="noStrike" cap="none" normalizeH="0" baseline="0" dirty="0">
                          <a:ln>
                            <a:noFill/>
                          </a:ln>
                          <a:effectLst/>
                        </a:rPr>
                        <a:t>】</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900" u="none" strike="noStrike" cap="none" normalizeH="0" baseline="0" dirty="0">
                          <a:ln>
                            <a:noFill/>
                          </a:ln>
                          <a:effectLst/>
                        </a:rPr>
                        <a:t>急性期医療を担う他の保険医療機関の一般病棟から転院した患者については、転院した日から起算して</a:t>
                      </a:r>
                      <a:r>
                        <a:rPr kumimoji="1" lang="en-US" altLang="ja-JP" sz="900" b="1" u="sng" strike="noStrike" kern="1200" cap="none" normalizeH="0" baseline="0" dirty="0">
                          <a:ln>
                            <a:noFill/>
                          </a:ln>
                          <a:solidFill>
                            <a:srgbClr val="0070C0"/>
                          </a:solidFill>
                          <a:effectLst/>
                        </a:rPr>
                        <a:t>21</a:t>
                      </a:r>
                      <a:r>
                        <a:rPr kumimoji="1" lang="ja-JP" altLang="en-US" sz="900" b="1" u="sng" strike="noStrike" kern="1200" cap="none" normalizeH="0" baseline="0" dirty="0">
                          <a:ln>
                            <a:noFill/>
                          </a:ln>
                          <a:solidFill>
                            <a:srgbClr val="0070C0"/>
                          </a:solidFill>
                          <a:effectLst/>
                        </a:rPr>
                        <a:t>日</a:t>
                      </a:r>
                      <a:r>
                        <a:rPr kumimoji="1" lang="ja-JP" altLang="en-US" sz="900" b="1" u="sng" strike="noStrike" cap="none" normalizeH="0" baseline="0" dirty="0">
                          <a:ln>
                            <a:noFill/>
                          </a:ln>
                          <a:solidFill>
                            <a:srgbClr val="0070C0"/>
                          </a:solidFill>
                          <a:effectLst/>
                        </a:rPr>
                        <a:t>を限度として加算</a:t>
                      </a:r>
                      <a:r>
                        <a:rPr kumimoji="1" lang="ja-JP" altLang="en-US" sz="900" u="none" strike="noStrike" cap="none" normalizeH="0" baseline="0" dirty="0">
                          <a:ln>
                            <a:noFill/>
                          </a:ln>
                          <a:effectLst/>
                        </a:rPr>
                        <a:t>する。</a:t>
                      </a:r>
                      <a:endParaRPr kumimoji="1" lang="ja-JP" altLang="en-US" sz="900" b="0" i="0" u="none" strike="noStrike" cap="none" normalizeH="0" baseline="0" dirty="0">
                        <a:ln>
                          <a:noFill/>
                        </a:ln>
                        <a:solidFill>
                          <a:schemeClr val="tx1"/>
                        </a:solidFill>
                        <a:effectLst/>
                        <a:latin typeface="メイリオ" panose="020B0604030504040204" pitchFamily="50" charset="-128"/>
                        <a:ea typeface="メイリオ" panose="020B0604030504040204" pitchFamily="50" charset="-128"/>
                        <a:cs typeface="メイリオ" pitchFamily="50" charset="-128"/>
                      </a:endParaRPr>
                    </a:p>
                  </a:txBody>
                  <a:tcPr marL="99060" marR="99060" marT="36000" marB="36000" horzOverflow="overflow"/>
                </a:tc>
                <a:extLst>
                  <a:ext uri="{0D108BD9-81ED-4DB2-BD59-A6C34878D82A}">
                    <a16:rowId xmlns:a16="http://schemas.microsoft.com/office/drawing/2014/main" val="10001"/>
                  </a:ext>
                </a:extLst>
              </a:tr>
              <a:tr h="824506">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1" u="sng" strike="noStrike" kern="1200" cap="none" normalizeH="0" baseline="0" dirty="0">
                          <a:ln>
                            <a:noFill/>
                          </a:ln>
                          <a:solidFill>
                            <a:srgbClr val="0070C0"/>
                          </a:solidFill>
                          <a:effectLst/>
                        </a:rPr>
                        <a:t>有床診療所在宅患者支援療養病床初期加算</a:t>
                      </a:r>
                      <a:r>
                        <a:rPr kumimoji="1" lang="ja-JP" altLang="en-US" sz="900" b="1" u="sng" strike="noStrike" kern="1200" cap="none" normalizeH="0" baseline="0" noProof="0" dirty="0">
                          <a:ln>
                            <a:noFill/>
                          </a:ln>
                          <a:solidFill>
                            <a:srgbClr val="0070C0"/>
                          </a:solidFill>
                          <a:effectLst/>
                        </a:rPr>
                        <a:t>（</a:t>
                      </a:r>
                      <a:r>
                        <a:rPr kumimoji="1" lang="en-US" altLang="ja-JP" sz="900" b="1" u="sng" strike="noStrike" kern="1200" cap="none" normalizeH="0" baseline="0" noProof="0" dirty="0">
                          <a:ln>
                            <a:noFill/>
                          </a:ln>
                          <a:solidFill>
                            <a:srgbClr val="0070C0"/>
                          </a:solidFill>
                          <a:effectLst/>
                        </a:rPr>
                        <a:t>21</a:t>
                      </a:r>
                      <a:r>
                        <a:rPr kumimoji="1" lang="ja-JP" altLang="en-US" sz="900" b="1" u="sng" strike="noStrike" kern="1200" cap="none" normalizeH="0" baseline="0" noProof="0" dirty="0">
                          <a:ln>
                            <a:noFill/>
                          </a:ln>
                          <a:solidFill>
                            <a:srgbClr val="0070C0"/>
                          </a:solidFill>
                          <a:effectLst/>
                        </a:rPr>
                        <a:t>日を限度）</a:t>
                      </a:r>
                      <a:r>
                        <a:rPr kumimoji="1" lang="en-US" altLang="ja-JP" sz="900" b="1" u="sng" strike="noStrike" kern="1200" cap="none" normalizeH="0" baseline="0" noProof="0" dirty="0">
                          <a:ln>
                            <a:noFill/>
                          </a:ln>
                          <a:solidFill>
                            <a:srgbClr val="0070C0"/>
                          </a:solidFill>
                          <a:effectLst/>
                        </a:rPr>
                        <a:t>350</a:t>
                      </a:r>
                      <a:r>
                        <a:rPr kumimoji="1" lang="ja-JP" altLang="en-US" sz="900" b="1" u="sng" strike="noStrike" kern="1200" cap="none" normalizeH="0" baseline="0" noProof="0" dirty="0">
                          <a:ln>
                            <a:noFill/>
                          </a:ln>
                          <a:solidFill>
                            <a:srgbClr val="0070C0"/>
                          </a:solidFill>
                          <a:effectLst/>
                        </a:rPr>
                        <a:t>点</a:t>
                      </a:r>
                      <a:endParaRPr kumimoji="1" lang="en-US" altLang="ja-JP" sz="900" b="1" u="sng" strike="noStrike" kern="1200" cap="none" normalizeH="0" baseline="0" dirty="0">
                        <a:ln>
                          <a:noFill/>
                        </a:ln>
                        <a:solidFill>
                          <a:srgbClr val="0070C0"/>
                        </a:solidFill>
                        <a:effectLst/>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900" u="none" strike="noStrike" cap="none" normalizeH="0" baseline="0" dirty="0">
                          <a:ln>
                            <a:noFill/>
                          </a:ln>
                          <a:effectLst/>
                        </a:rPr>
                        <a:t>【</a:t>
                      </a:r>
                      <a:r>
                        <a:rPr kumimoji="1" lang="ja-JP" altLang="en-US" sz="900" u="none" strike="noStrike" cap="none" normalizeH="0" baseline="0" dirty="0">
                          <a:ln>
                            <a:noFill/>
                          </a:ln>
                          <a:effectLst/>
                        </a:rPr>
                        <a:t>在宅から受入れた患者</a:t>
                      </a:r>
                      <a:r>
                        <a:rPr kumimoji="1" lang="en-US" altLang="ja-JP" sz="900" u="none" strike="noStrike" cap="none" normalizeH="0" baseline="0" dirty="0">
                          <a:ln>
                            <a:noFill/>
                          </a:ln>
                          <a:effectLst/>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u="none" strike="noStrike" cap="none" normalizeH="0" baseline="0" dirty="0">
                          <a:ln>
                            <a:noFill/>
                          </a:ln>
                          <a:effectLst/>
                        </a:rPr>
                        <a:t>介護老人</a:t>
                      </a:r>
                      <a:r>
                        <a:rPr kumimoji="1" lang="ja-JP" altLang="en-US" sz="900" u="none" strike="noStrike" kern="1200" cap="none" normalizeH="0" baseline="0" dirty="0">
                          <a:ln>
                            <a:noFill/>
                          </a:ln>
                          <a:effectLst/>
                        </a:rPr>
                        <a:t>保健施設、介護医療院、特別養護</a:t>
                      </a:r>
                      <a:r>
                        <a:rPr kumimoji="1" lang="ja-JP" altLang="en-US" sz="900" u="none" strike="noStrike" cap="none" normalizeH="0" baseline="0" dirty="0">
                          <a:ln>
                            <a:noFill/>
                          </a:ln>
                          <a:effectLst/>
                        </a:rPr>
                        <a:t>老人ホーム、軽費老人ホーム、有料老人ホーム等又は自宅から入院した患者に対し、</a:t>
                      </a:r>
                      <a:r>
                        <a:rPr kumimoji="1" lang="ja-JP" altLang="en-US" sz="900" u="sng" strike="noStrike" cap="none" normalizeH="0" baseline="0" dirty="0">
                          <a:ln>
                            <a:noFill/>
                          </a:ln>
                          <a:effectLst/>
                        </a:rPr>
                        <a:t>治療方針に関する患者又はその家族等の意思決定に対する支援を行った場合（</a:t>
                      </a:r>
                      <a:r>
                        <a:rPr kumimoji="1" lang="en-US" altLang="ja-JP" sz="900" u="sng" strike="noStrike" cap="none" normalizeH="0" baseline="0" dirty="0">
                          <a:ln>
                            <a:noFill/>
                          </a:ln>
                          <a:effectLst/>
                        </a:rPr>
                        <a:t>※</a:t>
                      </a:r>
                      <a:r>
                        <a:rPr kumimoji="1" lang="ja-JP" altLang="en-US" sz="900" u="sng" strike="noStrike" cap="none" normalizeH="0" baseline="0" dirty="0">
                          <a:ln>
                            <a:noFill/>
                          </a:ln>
                          <a:effectLst/>
                        </a:rPr>
                        <a:t>）に</a:t>
                      </a:r>
                      <a:r>
                        <a:rPr kumimoji="1" lang="ja-JP" altLang="en-US" sz="900" u="none" strike="noStrike" cap="none" normalizeH="0" baseline="0" dirty="0">
                          <a:ln>
                            <a:noFill/>
                          </a:ln>
                          <a:effectLst/>
                        </a:rPr>
                        <a:t>、入院した日から起算して</a:t>
                      </a:r>
                      <a:r>
                        <a:rPr kumimoji="1" lang="en-US" altLang="ja-JP" sz="900" b="1" u="sng" strike="noStrike" cap="none" normalizeH="0" baseline="0" dirty="0">
                          <a:ln>
                            <a:noFill/>
                          </a:ln>
                          <a:solidFill>
                            <a:srgbClr val="0070C0"/>
                          </a:solidFill>
                          <a:effectLst/>
                        </a:rPr>
                        <a:t>21</a:t>
                      </a:r>
                      <a:r>
                        <a:rPr kumimoji="1" lang="ja-JP" altLang="en-US" sz="900" b="1" u="sng" strike="noStrike" cap="none" normalizeH="0" baseline="0" dirty="0">
                          <a:ln>
                            <a:noFill/>
                          </a:ln>
                          <a:solidFill>
                            <a:srgbClr val="0070C0"/>
                          </a:solidFill>
                          <a:effectLst/>
                        </a:rPr>
                        <a:t>日を限度として</a:t>
                      </a:r>
                      <a:r>
                        <a:rPr kumimoji="1" lang="ja-JP" altLang="en-US" sz="900" b="1" u="sng" strike="noStrike" kern="1200" cap="none" normalizeH="0" baseline="0" dirty="0">
                          <a:ln>
                            <a:noFill/>
                          </a:ln>
                          <a:solidFill>
                            <a:srgbClr val="0070C0"/>
                          </a:solidFill>
                          <a:effectLst/>
                        </a:rPr>
                        <a:t>加算</a:t>
                      </a:r>
                      <a:r>
                        <a:rPr kumimoji="1" lang="ja-JP" altLang="en-US" sz="900" u="none" strike="noStrike" cap="none" normalizeH="0" baseline="0" dirty="0">
                          <a:ln>
                            <a:noFill/>
                          </a:ln>
                          <a:effectLst/>
                        </a:rPr>
                        <a:t>する。</a:t>
                      </a:r>
                      <a:endParaRPr kumimoji="1" lang="ja-JP" altLang="en-US" sz="900" b="0" i="0" u="none" strike="noStrike" cap="none" normalizeH="0" baseline="0" dirty="0">
                        <a:ln>
                          <a:noFill/>
                        </a:ln>
                        <a:solidFill>
                          <a:schemeClr val="tx1"/>
                        </a:solidFill>
                        <a:effectLst/>
                        <a:latin typeface="メイリオ" panose="020B0604030504040204" pitchFamily="50" charset="-128"/>
                        <a:ea typeface="メイリオ" panose="020B0604030504040204" pitchFamily="50" charset="-128"/>
                        <a:cs typeface="メイリオ" pitchFamily="50" charset="-128"/>
                      </a:endParaRPr>
                    </a:p>
                  </a:txBody>
                  <a:tcPr marL="99060" marR="99060" marT="36000" marB="36000" horzOverflow="overflow"/>
                </a:tc>
                <a:extLst>
                  <a:ext uri="{0D108BD9-81ED-4DB2-BD59-A6C34878D82A}">
                    <a16:rowId xmlns:a16="http://schemas.microsoft.com/office/drawing/2014/main" val="10002"/>
                  </a:ext>
                </a:extLst>
              </a:tr>
            </a:tbl>
          </a:graphicData>
        </a:graphic>
      </p:graphicFrame>
      <p:sp>
        <p:nvSpPr>
          <p:cNvPr id="3" name="正方形/長方形 2"/>
          <p:cNvSpPr/>
          <p:nvPr/>
        </p:nvSpPr>
        <p:spPr>
          <a:xfrm>
            <a:off x="221143" y="4419725"/>
            <a:ext cx="4283675" cy="502702"/>
          </a:xfrm>
          <a:prstGeom prst="rect">
            <a:avLst/>
          </a:prstGeom>
          <a:solidFill>
            <a:srgbClr val="FFF0E1"/>
          </a:solidFill>
          <a:ln>
            <a:solidFill>
              <a:schemeClr val="accent2"/>
            </a:solidFill>
            <a:prstDash val="dash"/>
          </a:ln>
        </p:spPr>
        <p:txBody>
          <a:bodyPr wrap="square">
            <a:spAutoFit/>
          </a:bodyPr>
          <a:lstStyle/>
          <a:p>
            <a:pPr marL="419100" marR="0" lvl="0" indent="-720000" algn="l" defTabSz="914400" rtl="0" eaLnBrk="1" fontAlgn="auto" latinLnBrk="0" hangingPunct="1">
              <a:lnSpc>
                <a:spcPts val="1600"/>
              </a:lnSpc>
              <a:spcBef>
                <a:spcPts val="0"/>
              </a:spcBef>
              <a:spcAft>
                <a:spcPts val="0"/>
              </a:spcAft>
              <a:buClrTx/>
              <a:buSzTx/>
              <a:buFontTx/>
              <a:buNone/>
              <a:tabLst/>
              <a:defRPr/>
            </a:pPr>
            <a:r>
              <a:rPr kumimoji="1" lang="ja-JP" altLang="en-US" sz="1000" b="1" i="0" u="none" strike="noStrike" kern="0" cap="none" spc="0" normalizeH="0" baseline="0" noProof="0" dirty="0">
                <a:ln>
                  <a:noFill/>
                </a:ln>
                <a:solidFill>
                  <a:srgbClr val="0070C0"/>
                </a:solidFill>
                <a:effectLst/>
                <a:uLnTx/>
                <a:uFillTx/>
                <a:latin typeface="メイリオ"/>
                <a:ea typeface="メイリオ"/>
                <a:cs typeface="MS-Gothic"/>
              </a:rPr>
              <a:t>（</a:t>
            </a:r>
            <a:r>
              <a:rPr kumimoji="1" lang="en-US" altLang="ja-JP" sz="1000" b="1" i="0" u="none" strike="noStrike" kern="0" cap="none" spc="0" normalizeH="0" baseline="0" noProof="0" dirty="0">
                <a:ln>
                  <a:noFill/>
                </a:ln>
                <a:solidFill>
                  <a:srgbClr val="0070C0"/>
                </a:solidFill>
                <a:effectLst/>
                <a:uLnTx/>
                <a:uFillTx/>
                <a:latin typeface="メイリオ"/>
                <a:ea typeface="メイリオ"/>
                <a:cs typeface="MS-Gothic"/>
              </a:rPr>
              <a:t>※</a:t>
            </a:r>
            <a:r>
              <a:rPr kumimoji="1" lang="ja-JP" altLang="en-US" sz="1000" b="1" i="0" u="none" strike="noStrike" kern="0" cap="none" spc="0" normalizeH="0" baseline="0" noProof="0" dirty="0">
                <a:ln>
                  <a:noFill/>
                </a:ln>
                <a:solidFill>
                  <a:srgbClr val="0070C0"/>
                </a:solidFill>
                <a:effectLst/>
                <a:uLnTx/>
                <a:uFillTx/>
                <a:latin typeface="メイリオ"/>
                <a:ea typeface="メイリオ"/>
                <a:cs typeface="MS-Gothic"/>
              </a:rPr>
              <a:t>）</a:t>
            </a:r>
            <a:r>
              <a:rPr kumimoji="1" lang="ja-JP" altLang="ja-JP" sz="1000" b="1" i="0" u="sng" strike="noStrike" kern="0" cap="none" spc="0" normalizeH="0" baseline="0" noProof="0" dirty="0">
                <a:ln>
                  <a:noFill/>
                </a:ln>
                <a:solidFill>
                  <a:srgbClr val="0070C0"/>
                </a:solidFill>
                <a:effectLst/>
                <a:uLnTx/>
                <a:uFillTx/>
                <a:latin typeface="メイリオ"/>
                <a:ea typeface="メイリオ"/>
                <a:cs typeface="MS-Gothic"/>
              </a:rPr>
              <a:t>当該診療所において、適切な意思決定支援に関する指針を定めていること</a:t>
            </a:r>
            <a:r>
              <a:rPr kumimoji="1" lang="ja-JP" altLang="en-US" sz="1000" b="1" i="0" u="sng" strike="noStrike" kern="0" cap="none" spc="0" normalizeH="0" baseline="0" noProof="0" dirty="0">
                <a:ln>
                  <a:noFill/>
                </a:ln>
                <a:solidFill>
                  <a:srgbClr val="0070C0"/>
                </a:solidFill>
                <a:effectLst/>
                <a:uLnTx/>
                <a:uFillTx/>
                <a:latin typeface="メイリオ"/>
                <a:ea typeface="メイリオ"/>
                <a:cs typeface="MS-Gothic"/>
              </a:rPr>
              <a:t>を施設基準として求める。</a:t>
            </a:r>
            <a:endParaRPr kumimoji="1" lang="ja-JP" altLang="ja-JP" sz="1050" b="1" i="0" u="none" strike="noStrike" kern="100" cap="none" spc="0" normalizeH="0" baseline="0" noProof="0" dirty="0">
              <a:ln>
                <a:noFill/>
              </a:ln>
              <a:solidFill>
                <a:srgbClr val="0070C0"/>
              </a:solidFill>
              <a:effectLst/>
              <a:uLnTx/>
              <a:uFillTx/>
              <a:latin typeface="メイリオ"/>
              <a:ea typeface="メイリオ"/>
              <a:cs typeface="Times New Roman" panose="02020603050405020304" pitchFamily="18" charset="0"/>
            </a:endParaRPr>
          </a:p>
        </p:txBody>
      </p:sp>
      <p:sp>
        <p:nvSpPr>
          <p:cNvPr id="14" name="右矢印 13"/>
          <p:cNvSpPr/>
          <p:nvPr/>
        </p:nvSpPr>
        <p:spPr>
          <a:xfrm>
            <a:off x="4277687" y="1779736"/>
            <a:ext cx="485002" cy="652462"/>
          </a:xfrm>
          <a:prstGeom prst="rightArrow">
            <a:avLst/>
          </a:prstGeom>
          <a:solidFill>
            <a:schemeClr val="bg1"/>
          </a:solidFill>
          <a:ln w="25400" cap="flat" cmpd="sng" algn="ctr">
            <a:solidFill>
              <a:schemeClr val="tx1"/>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p:txBody>
      </p:sp>
      <p:sp>
        <p:nvSpPr>
          <p:cNvPr id="16" name="正方形/長方形 15"/>
          <p:cNvSpPr/>
          <p:nvPr/>
        </p:nvSpPr>
        <p:spPr>
          <a:xfrm>
            <a:off x="115200" y="5267858"/>
            <a:ext cx="9640800" cy="153087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慢性維持透析患者を受け入れる病床の確保を推進する観点から、有床診療所療養病床入院基本料を算定する診療所において慢性維持透析を実施した場合について、新たな評価を行う。</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有床診療所療養病床入院基本料</a:t>
            </a:r>
            <a:endParaRPr kumimoji="1" lang="zh-CN"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CN"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慢性維持透析管理加算</a:t>
            </a:r>
            <a:r>
              <a:rPr kumimoji="1" lang="zh-CN"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100</a:t>
            </a:r>
            <a:r>
              <a:rPr kumimoji="1" lang="zh-CN"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（１日当たり）</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有床診療所療養病床入院基本料を算定する診療所である保険医療機関に入院している患者</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のうち、</a:t>
            </a:r>
            <a:r>
              <a:rPr kumimoji="1" lang="ja-JP" altLang="en-US" sz="9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当該保険医療機関において、区分番号Ｊ０３８に掲げる人工腎臓、Ｊ０３８－２に掲げる持続緩徐式血液濾過、Ｊ０３９に掲げる血漿交換療法又はＪ０４２に掲げる腹膜灌流を行っている患者</a:t>
            </a:r>
            <a:endParaRPr kumimoji="1" lang="en-US" altLang="ja-JP" sz="9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 name="正方形/長方形 16"/>
          <p:cNvSpPr/>
          <p:nvPr/>
        </p:nvSpPr>
        <p:spPr>
          <a:xfrm>
            <a:off x="298800" y="5061132"/>
            <a:ext cx="5117262" cy="321689"/>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慢性維持透析患者の受け入れに係る評価の新設</a:t>
            </a:r>
          </a:p>
        </p:txBody>
      </p:sp>
      <p:sp>
        <p:nvSpPr>
          <p:cNvPr id="18" name="テキスト ボックス 17">
            <a:extLst>
              <a:ext uri="{FF2B5EF4-FFF2-40B4-BE49-F238E27FC236}">
                <a16:creationId xmlns:a16="http://schemas.microsoft.com/office/drawing/2014/main" id="{FFB534C9-5F7B-4565-8D3F-11BC5B3D5AFB}"/>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５．入院医療　（３）慢性期入院医療</a:t>
            </a: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9" name="スライド番号プレースホルダー 2">
            <a:extLst>
              <a:ext uri="{FF2B5EF4-FFF2-40B4-BE49-F238E27FC236}">
                <a16:creationId xmlns:a16="http://schemas.microsoft.com/office/drawing/2014/main" id="{8B1C93FD-7653-48B8-BE7C-A27CF225950D}"/>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494686366"/>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専門機関との連携分娩管理の評価の新設</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7" y="922716"/>
            <a:ext cx="9586503" cy="584594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妊産婦に対するより安全な分娩管理を推進する観点から、有床診療所において、医療機関が地域周産期母子医療センター等と連携して適切な分娩管理を実施した場合について、新たな評価を行う。</a:t>
            </a:r>
            <a:endParaRPr kumimoji="1" lang="en-US" altLang="ja-JP" sz="1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ハイリスク分娩</a:t>
            </a:r>
            <a:r>
              <a:rPr kumimoji="1" lang="ja-JP" altLang="en-US" sz="15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等</a:t>
            </a:r>
            <a:r>
              <a:rPr kumimoji="1" lang="ja-JP" altLang="en-US" sz="1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管理加算（１日につき）（８日まで）</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１　ハイリスク分娩管理加算　　　</a:t>
            </a:r>
            <a:r>
              <a:rPr kumimoji="1" lang="en-US" altLang="ja-JP" sz="1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3,200</a:t>
            </a:r>
            <a:r>
              <a:rPr kumimoji="1" lang="ja-JP" altLang="en-US" sz="1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（新）２　地域連携分娩管理加算　　　　</a:t>
            </a:r>
            <a:r>
              <a:rPr kumimoji="1" lang="en-US" altLang="ja-JP" sz="15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3,200</a:t>
            </a:r>
            <a:r>
              <a:rPr kumimoji="1" lang="ja-JP" altLang="en-US" sz="15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次に掲げる疾患等の妊産婦であって、保険医療機関の医師が地域連携分娩管理の必要性を認めたもの。</a:t>
            </a:r>
          </a:p>
          <a:p>
            <a:pPr marL="265113" marR="0" lvl="0" indent="-265113"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地域連携分娩管理加算の算定に当たっては、</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分娩を伴う入院前に、</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当該保険医療機関から、</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連携を行っている地域周産期母子医療センター等に当該患者を紹介し、受診させなければならない</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対象患者に該当する妊産婦であっても、</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当該患者が複数の疾患等を有する場合</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においては、</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当該加算は算定できない</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［施設基準の概要］</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（１）当該保険医療機関内に専ら産婦人科又は産科に従事する常勤医師が３名以上配置されていること。</a:t>
            </a:r>
          </a:p>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（２）当該保険医療機関内に常勤の助産師が３名以上配置されていること。なお、</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そのうち</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名以上が、医療関係団体から認証された助産師</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（３）一年間の分娩実施件数が</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件以上であり、かつ、その実施件数等を当該保険医療機関の見やすい場所に掲示していること。</a:t>
            </a:r>
          </a:p>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周産期医療に関する専門の保険医療機関との連携により、分娩管理を行うにつき十分な体制が整備されていること。</a:t>
            </a:r>
          </a:p>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（５）公益財団法人日本医療機能評価機構が定める産科医療補償制度標準補償約款と同一の産科医療補償約款に基づく補償を実施していること。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3" name="表 2"/>
          <p:cNvGraphicFramePr>
            <a:graphicFrameLocks noGrp="1"/>
          </p:cNvGraphicFramePr>
          <p:nvPr>
            <p:extLst>
              <p:ext uri="{D42A27DB-BD31-4B8C-83A1-F6EECF244321}">
                <p14:modId xmlns:p14="http://schemas.microsoft.com/office/powerpoint/2010/main" val="3275002167"/>
              </p:ext>
            </p:extLst>
          </p:nvPr>
        </p:nvGraphicFramePr>
        <p:xfrm>
          <a:off x="299246" y="2973203"/>
          <a:ext cx="9264771" cy="1539240"/>
        </p:xfrm>
        <a:graphic>
          <a:graphicData uri="http://schemas.openxmlformats.org/drawingml/2006/table">
            <a:tbl>
              <a:tblPr/>
              <a:tblGrid>
                <a:gridCol w="2363371">
                  <a:extLst>
                    <a:ext uri="{9D8B030D-6E8A-4147-A177-3AD203B41FA5}">
                      <a16:colId xmlns:a16="http://schemas.microsoft.com/office/drawing/2014/main" val="208864438"/>
                    </a:ext>
                  </a:extLst>
                </a:gridCol>
                <a:gridCol w="6901400">
                  <a:extLst>
                    <a:ext uri="{9D8B030D-6E8A-4147-A177-3AD203B41FA5}">
                      <a16:colId xmlns:a16="http://schemas.microsoft.com/office/drawing/2014/main" val="3539381818"/>
                    </a:ext>
                  </a:extLst>
                </a:gridCol>
              </a:tblGrid>
              <a:tr h="216861">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en-US" altLang="ja-JP" sz="1100" dirty="0">
                          <a:solidFill>
                            <a:prstClr val="black"/>
                          </a:solidFill>
                          <a:latin typeface="メイリオ" panose="020B0604030504040204" pitchFamily="50" charset="-128"/>
                          <a:ea typeface="メイリオ" panose="020B0604030504040204" pitchFamily="50" charset="-128"/>
                        </a:rPr>
                        <a:t>40</a:t>
                      </a:r>
                      <a:r>
                        <a:rPr lang="ja-JP" altLang="en-US" sz="1100" dirty="0">
                          <a:solidFill>
                            <a:prstClr val="black"/>
                          </a:solidFill>
                          <a:latin typeface="メイリオ" panose="020B0604030504040204" pitchFamily="50" charset="-128"/>
                          <a:ea typeface="メイリオ" panose="020B0604030504040204" pitchFamily="50" charset="-128"/>
                        </a:rPr>
                        <a:t>歳以上の初産婦である患者</a:t>
                      </a:r>
                    </a:p>
                  </a:txBody>
                  <a:tcPr>
                    <a:lnL w="12700" cmpd="sng">
                      <a:solidFill>
                        <a:schemeClr val="tx1"/>
                      </a:solidFill>
                      <a:prstDash val="solid"/>
                    </a:lnL>
                    <a:lnR w="12700" cap="flat" cmpd="sng" algn="ctr">
                      <a:solidFill>
                        <a:schemeClr val="tx1"/>
                      </a:solidFill>
                      <a:prstDash val="solid"/>
                      <a:round/>
                      <a:headEnd type="none" w="med" len="med"/>
                      <a:tailEnd type="none" w="med" len="med"/>
                    </a:lnR>
                    <a:lnT w="12700" cmpd="sng">
                      <a:solidFill>
                        <a:schemeClr val="tx1"/>
                      </a:solidFill>
                      <a:prstDash val="solid"/>
                    </a:lnT>
                    <a:lnB w="12700" cap="flat" cmpd="sng" algn="ctr">
                      <a:solidFill>
                        <a:schemeClr val="tx1"/>
                      </a:solidFill>
                      <a:prstDash val="solid"/>
                      <a:round/>
                      <a:headEnd type="none" w="med" len="med"/>
                      <a:tailEnd type="none" w="med" len="med"/>
                    </a:lnB>
                    <a:solidFill>
                      <a:srgbClr val="F4FFC5"/>
                    </a:solidFill>
                  </a:tcPr>
                </a:tc>
                <a:tc>
                  <a:txBody>
                    <a:bodyPr/>
                    <a:lstStyle/>
                    <a:p>
                      <a:r>
                        <a:rPr kumimoji="1" lang="ja-JP" altLang="en-US" sz="1100" dirty="0" err="1"/>
                        <a:t>ー</a:t>
                      </a:r>
                      <a:endParaRPr kumimoji="1" lang="ja-JP" altLang="en-US" sz="1100" dirty="0"/>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ap="flat" cmpd="sng" algn="ctr">
                      <a:solidFill>
                        <a:schemeClr val="tx1"/>
                      </a:solidFill>
                      <a:prstDash val="solid"/>
                      <a:round/>
                      <a:headEnd type="none" w="med" len="med"/>
                      <a:tailEnd type="none" w="med" len="med"/>
                    </a:lnB>
                    <a:solidFill>
                      <a:srgbClr val="F4FFC5"/>
                    </a:solidFill>
                  </a:tcPr>
                </a:tc>
                <a:extLst>
                  <a:ext uri="{0D108BD9-81ED-4DB2-BD59-A6C34878D82A}">
                    <a16:rowId xmlns:a16="http://schemas.microsoft.com/office/drawing/2014/main" val="844155001"/>
                  </a:ext>
                </a:extLst>
              </a:tr>
              <a:tr h="23105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1100" dirty="0">
                          <a:solidFill>
                            <a:prstClr val="black"/>
                          </a:solidFill>
                          <a:latin typeface="メイリオ" panose="020B0604030504040204" pitchFamily="50" charset="-128"/>
                          <a:ea typeface="メイリオ" panose="020B0604030504040204" pitchFamily="50" charset="-128"/>
                        </a:rPr>
                        <a:t>子宮内胎児発育遅延の患者</a:t>
                      </a:r>
                      <a:endParaRPr lang="en-US" altLang="ja-JP" sz="1100" dirty="0">
                        <a:solidFill>
                          <a:prstClr val="black"/>
                        </a:solidFill>
                        <a:latin typeface="メイリオ" panose="020B0604030504040204" pitchFamily="50" charset="-128"/>
                        <a:ea typeface="メイリオ" panose="020B0604030504040204" pitchFamily="50" charset="-128"/>
                      </a:endParaRPr>
                    </a:p>
                  </a:txBody>
                  <a:tcPr>
                    <a:lnL w="12700" cmpd="sng">
                      <a:solidFill>
                        <a:schemeClr val="tx1"/>
                      </a:solidFill>
                      <a:prstDash val="solid"/>
                    </a:lnL>
                    <a:lnR w="12700" cap="flat" cmpd="sng" algn="ctr">
                      <a:solidFill>
                        <a:schemeClr val="tx1"/>
                      </a:solidFill>
                      <a:prstDash val="solid"/>
                      <a:round/>
                      <a:headEnd type="none" w="med" len="med"/>
                      <a:tailEnd type="none" w="med" len="med"/>
                    </a:lnR>
                    <a:lnT w="12700" cmpd="sng">
                      <a:solidFill>
                        <a:schemeClr val="tx1"/>
                      </a:solidFill>
                      <a:prstDash val="solid"/>
                    </a:lnT>
                    <a:lnB w="12700" cap="flat" cmpd="sng" algn="ctr">
                      <a:solidFill>
                        <a:schemeClr val="tx1"/>
                      </a:solidFill>
                      <a:prstDash val="solid"/>
                      <a:round/>
                      <a:headEnd type="none" w="med" len="med"/>
                      <a:tailEnd type="none" w="med" len="med"/>
                    </a:lnB>
                    <a:solidFill>
                      <a:srgbClr val="F4FFC5"/>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1100" b="1" u="sng" dirty="0">
                          <a:solidFill>
                            <a:schemeClr val="tx2"/>
                          </a:solidFill>
                          <a:latin typeface="メイリオ" panose="020B0604030504040204" pitchFamily="50" charset="-128"/>
                          <a:ea typeface="メイリオ" panose="020B0604030504040204" pitchFamily="50" charset="-128"/>
                        </a:rPr>
                        <a:t>重度の子宮内胎児発育遅延の患者以外</a:t>
                      </a:r>
                      <a:r>
                        <a:rPr lang="ja-JP" altLang="en-US" sz="1100" b="0" u="none" dirty="0">
                          <a:solidFill>
                            <a:schemeClr val="tx1"/>
                          </a:solidFill>
                          <a:latin typeface="メイリオ" panose="020B0604030504040204" pitchFamily="50" charset="-128"/>
                          <a:ea typeface="メイリオ" panose="020B0604030504040204" pitchFamily="50" charset="-128"/>
                        </a:rPr>
                        <a:t>の患者であって、</a:t>
                      </a:r>
                      <a:r>
                        <a:rPr lang="ja-JP" altLang="en-US" sz="1100" b="1" u="sng" dirty="0">
                          <a:solidFill>
                            <a:schemeClr val="tx2"/>
                          </a:solidFill>
                          <a:latin typeface="メイリオ" panose="020B0604030504040204" pitchFamily="50" charset="-128"/>
                          <a:ea typeface="メイリオ" panose="020B0604030504040204" pitchFamily="50" charset="-128"/>
                        </a:rPr>
                        <a:t>地域周産期母子医療センター等から</a:t>
                      </a:r>
                      <a:r>
                        <a:rPr lang="ja-JP" altLang="en-US" sz="1100" b="0" u="none" dirty="0">
                          <a:solidFill>
                            <a:schemeClr val="tx1"/>
                          </a:solidFill>
                          <a:latin typeface="メイリオ" panose="020B0604030504040204" pitchFamily="50" charset="-128"/>
                          <a:ea typeface="メイリオ" panose="020B0604030504040204" pitchFamily="50" charset="-128"/>
                        </a:rPr>
                        <a:t>当該保険医療機関に対して</a:t>
                      </a:r>
                      <a:r>
                        <a:rPr lang="ja-JP" altLang="en-US" sz="1100" b="1" u="sng" dirty="0">
                          <a:solidFill>
                            <a:schemeClr val="tx2"/>
                          </a:solidFill>
                          <a:latin typeface="メイリオ" panose="020B0604030504040204" pitchFamily="50" charset="-128"/>
                          <a:ea typeface="メイリオ" panose="020B0604030504040204" pitchFamily="50" charset="-128"/>
                        </a:rPr>
                        <a:t>診療情報が文書により提供されているもの</a:t>
                      </a:r>
                      <a:r>
                        <a:rPr lang="ja-JP" altLang="en-US" sz="1100" b="0" u="none" dirty="0">
                          <a:solidFill>
                            <a:schemeClr val="tx1"/>
                          </a:solidFill>
                          <a:latin typeface="メイリオ" panose="020B0604030504040204" pitchFamily="50" charset="-128"/>
                          <a:ea typeface="メイリオ" panose="020B0604030504040204" pitchFamily="50" charset="-128"/>
                        </a:rPr>
                        <a:t>に限る。</a:t>
                      </a:r>
                    </a:p>
                  </a:txBody>
                  <a:tcPr>
                    <a:lnL w="12700" cap="flat" cmpd="sng" algn="ctr">
                      <a:solidFill>
                        <a:schemeClr val="tx1"/>
                      </a:solidFill>
                      <a:prstDash val="solid"/>
                      <a:round/>
                      <a:headEnd type="none" w="med" len="med"/>
                      <a:tailEnd type="none" w="med" len="med"/>
                    </a:lnL>
                    <a:lnR w="12700" cmpd="sng">
                      <a:solidFill>
                        <a:schemeClr val="tx1"/>
                      </a:solidFill>
                      <a:prstDash val="solid"/>
                    </a:lnR>
                    <a:lnT w="12700" cmpd="sng">
                      <a:solidFill>
                        <a:schemeClr val="tx1"/>
                      </a:solidFill>
                      <a:prstDash val="solid"/>
                    </a:lnT>
                    <a:lnB w="12700" cap="flat" cmpd="sng" algn="ctr">
                      <a:solidFill>
                        <a:schemeClr val="tx1"/>
                      </a:solidFill>
                      <a:prstDash val="solid"/>
                      <a:round/>
                      <a:headEnd type="none" w="med" len="med"/>
                      <a:tailEnd type="none" w="med" len="med"/>
                    </a:lnB>
                    <a:solidFill>
                      <a:srgbClr val="F4FFC5"/>
                    </a:solidFill>
                  </a:tcPr>
                </a:tc>
                <a:extLst>
                  <a:ext uri="{0D108BD9-81ED-4DB2-BD59-A6C34878D82A}">
                    <a16:rowId xmlns:a16="http://schemas.microsoft.com/office/drawing/2014/main" val="2465986493"/>
                  </a:ext>
                </a:extLst>
              </a:tr>
              <a:tr h="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1100" dirty="0">
                          <a:solidFill>
                            <a:schemeClr val="tx1"/>
                          </a:solidFill>
                          <a:latin typeface="メイリオ" panose="020B0604030504040204" pitchFamily="50" charset="-128"/>
                          <a:ea typeface="メイリオ" panose="020B0604030504040204" pitchFamily="50" charset="-128"/>
                        </a:rPr>
                        <a:t>糖尿病の患者</a:t>
                      </a:r>
                      <a:endParaRPr lang="en-US" altLang="ja-JP" sz="1100" dirty="0">
                        <a:solidFill>
                          <a:schemeClr val="tx1"/>
                        </a:solidFill>
                        <a:latin typeface="メイリオ" panose="020B0604030504040204" pitchFamily="50" charset="-128"/>
                        <a:ea typeface="メイリオ" panose="020B0604030504040204" pitchFamily="50" charset="-128"/>
                      </a:endParaRPr>
                    </a:p>
                  </a:txBody>
                  <a:tcPr>
                    <a:lnL w="12700" cmpd="sng">
                      <a:solidFill>
                        <a:schemeClr val="tx1"/>
                      </a:solidFill>
                      <a:prstDash val="solid"/>
                    </a:lnL>
                    <a:lnR w="12700" cap="flat" cmpd="sng" algn="ctr">
                      <a:solidFill>
                        <a:schemeClr val="tx1"/>
                      </a:solidFill>
                      <a:prstDash val="solid"/>
                      <a:round/>
                      <a:headEnd type="none" w="med" len="med"/>
                      <a:tailEnd type="none" w="med" len="med"/>
                    </a:lnR>
                    <a:lnT w="12700" cmpd="sng">
                      <a:solidFill>
                        <a:schemeClr val="tx1"/>
                      </a:solidFill>
                      <a:prstDash val="solid"/>
                    </a:lnT>
                    <a:lnB w="12700" cap="flat" cmpd="sng" algn="ctr">
                      <a:solidFill>
                        <a:schemeClr val="tx1"/>
                      </a:solidFill>
                      <a:prstDash val="solid"/>
                      <a:round/>
                      <a:headEnd type="none" w="med" len="med"/>
                      <a:tailEnd type="none" w="med" len="med"/>
                    </a:lnB>
                    <a:solidFill>
                      <a:srgbClr val="F4FFC5"/>
                    </a:solidFill>
                  </a:tcPr>
                </a:tc>
                <a:tc>
                  <a:txBody>
                    <a:bodyPr/>
                    <a:lstStyle/>
                    <a:p>
                      <a:r>
                        <a:rPr lang="ja-JP" altLang="en-US" sz="1100" b="1" u="sng" dirty="0">
                          <a:solidFill>
                            <a:schemeClr val="tx2"/>
                          </a:solidFill>
                          <a:latin typeface="メイリオ" panose="020B0604030504040204" pitchFamily="50" charset="-128"/>
                          <a:ea typeface="メイリオ" panose="020B0604030504040204" pitchFamily="50" charset="-128"/>
                        </a:rPr>
                        <a:t>２型糖尿病又は妊娠糖尿病の患者</a:t>
                      </a:r>
                      <a:r>
                        <a:rPr lang="ja-JP" altLang="en-US" sz="1100" b="0" u="none" dirty="0">
                          <a:solidFill>
                            <a:schemeClr val="tx1"/>
                          </a:solidFill>
                          <a:latin typeface="メイリオ" panose="020B0604030504040204" pitchFamily="50" charset="-128"/>
                          <a:ea typeface="メイリオ" panose="020B0604030504040204" pitchFamily="50" charset="-128"/>
                        </a:rPr>
                        <a:t>（</a:t>
                      </a:r>
                      <a:r>
                        <a:rPr lang="ja-JP" altLang="en-US" sz="1100" b="1" u="sng" dirty="0">
                          <a:solidFill>
                            <a:schemeClr val="tx2"/>
                          </a:solidFill>
                          <a:latin typeface="メイリオ" panose="020B0604030504040204" pitchFamily="50" charset="-128"/>
                          <a:ea typeface="メイリオ" panose="020B0604030504040204" pitchFamily="50" charset="-128"/>
                        </a:rPr>
                        <a:t>食事療法のみで血糖コントロールが可能なものに</a:t>
                      </a:r>
                      <a:r>
                        <a:rPr lang="ja-JP" altLang="en-US" sz="1100" b="0" u="none" dirty="0">
                          <a:solidFill>
                            <a:schemeClr val="tx1"/>
                          </a:solidFill>
                          <a:latin typeface="メイリオ" panose="020B0604030504040204" pitchFamily="50" charset="-128"/>
                          <a:ea typeface="メイリオ" panose="020B0604030504040204" pitchFamily="50" charset="-128"/>
                        </a:rPr>
                        <a:t>限る。）であって、</a:t>
                      </a:r>
                      <a:r>
                        <a:rPr lang="ja-JP" altLang="en-US" sz="1100" b="1" u="sng" dirty="0">
                          <a:solidFill>
                            <a:schemeClr val="tx2"/>
                          </a:solidFill>
                          <a:latin typeface="メイリオ" panose="020B0604030504040204" pitchFamily="50" charset="-128"/>
                          <a:ea typeface="メイリオ" panose="020B0604030504040204" pitchFamily="50" charset="-128"/>
                        </a:rPr>
                        <a:t>専門医又は専門医療機関から</a:t>
                      </a:r>
                      <a:r>
                        <a:rPr lang="ja-JP" altLang="en-US" sz="1100" b="0" u="none" dirty="0">
                          <a:solidFill>
                            <a:schemeClr val="tx1"/>
                          </a:solidFill>
                          <a:latin typeface="メイリオ" panose="020B0604030504040204" pitchFamily="50" charset="-128"/>
                          <a:ea typeface="メイリオ" panose="020B0604030504040204" pitchFamily="50" charset="-128"/>
                        </a:rPr>
                        <a:t>当該保険医療機関に対して</a:t>
                      </a:r>
                      <a:r>
                        <a:rPr lang="ja-JP" altLang="en-US" sz="1100" b="1" u="sng" dirty="0">
                          <a:solidFill>
                            <a:schemeClr val="tx2"/>
                          </a:solidFill>
                          <a:latin typeface="メイリオ" panose="020B0604030504040204" pitchFamily="50" charset="-128"/>
                          <a:ea typeface="メイリオ" panose="020B0604030504040204" pitchFamily="50" charset="-128"/>
                        </a:rPr>
                        <a:t>診療情報が文書により提出されているもの</a:t>
                      </a:r>
                      <a:r>
                        <a:rPr lang="ja-JP" altLang="en-US" sz="1100" b="0" u="none" dirty="0">
                          <a:solidFill>
                            <a:schemeClr val="tx1"/>
                          </a:solidFill>
                          <a:latin typeface="メイリオ" panose="020B0604030504040204" pitchFamily="50" charset="-128"/>
                          <a:ea typeface="メイリオ" panose="020B0604030504040204" pitchFamily="50" charset="-128"/>
                        </a:rPr>
                        <a:t>に限る。</a:t>
                      </a:r>
                      <a:endParaRPr kumimoji="1" lang="ja-JP" altLang="en-US" sz="1100" b="0" u="none" dirty="0"/>
                    </a:p>
                  </a:txBody>
                  <a:tcPr>
                    <a:lnL w="12700" cap="flat" cmpd="sng" algn="ctr">
                      <a:solidFill>
                        <a:schemeClr val="tx1"/>
                      </a:solidFill>
                      <a:prstDash val="solid"/>
                      <a:round/>
                      <a:headEnd type="none" w="med" len="med"/>
                      <a:tailEnd type="none" w="med" len="med"/>
                    </a:lnL>
                    <a:lnR w="12700" cmpd="sng">
                      <a:solidFill>
                        <a:schemeClr val="tx1"/>
                      </a:solidFill>
                      <a:prstDash val="solid"/>
                    </a:lnR>
                    <a:lnT w="12700" cmpd="sng">
                      <a:solidFill>
                        <a:schemeClr val="tx1"/>
                      </a:solidFill>
                      <a:prstDash val="solid"/>
                    </a:lnT>
                    <a:lnB w="12700" cap="flat" cmpd="sng" algn="ctr">
                      <a:solidFill>
                        <a:schemeClr val="tx1"/>
                      </a:solidFill>
                      <a:prstDash val="solid"/>
                      <a:round/>
                      <a:headEnd type="none" w="med" len="med"/>
                      <a:tailEnd type="none" w="med" len="med"/>
                    </a:lnB>
                    <a:solidFill>
                      <a:srgbClr val="F4FFC5"/>
                    </a:solidFill>
                  </a:tcPr>
                </a:tc>
                <a:extLst>
                  <a:ext uri="{0D108BD9-81ED-4DB2-BD59-A6C34878D82A}">
                    <a16:rowId xmlns:a16="http://schemas.microsoft.com/office/drawing/2014/main" val="754543422"/>
                  </a:ext>
                </a:extLst>
              </a:tr>
              <a:tr h="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1100" dirty="0">
                          <a:solidFill>
                            <a:schemeClr val="tx1"/>
                          </a:solidFill>
                          <a:latin typeface="メイリオ" panose="020B0604030504040204" pitchFamily="50" charset="-128"/>
                          <a:ea typeface="メイリオ" panose="020B0604030504040204" pitchFamily="50" charset="-128"/>
                        </a:rPr>
                        <a:t>精神疾患の患者</a:t>
                      </a:r>
                      <a:endParaRPr lang="en-US" altLang="ja-JP" sz="1100" dirty="0">
                        <a:solidFill>
                          <a:schemeClr val="tx1"/>
                        </a:solidFill>
                        <a:latin typeface="メイリオ" panose="020B0604030504040204" pitchFamily="50" charset="-128"/>
                        <a:ea typeface="メイリオ" panose="020B0604030504040204" pitchFamily="50" charset="-128"/>
                      </a:endParaRPr>
                    </a:p>
                    <a:p>
                      <a:endParaRPr kumimoji="1" lang="ja-JP" altLang="en-US" sz="1100" dirty="0"/>
                    </a:p>
                  </a:txBody>
                  <a:tcPr>
                    <a:lnL w="12700" cmpd="sng">
                      <a:solidFill>
                        <a:schemeClr val="tx1"/>
                      </a:solidFill>
                      <a:prstDash val="solid"/>
                    </a:lnL>
                    <a:lnR w="12700" cap="flat" cmpd="sng" algn="ctr">
                      <a:solidFill>
                        <a:schemeClr val="tx1"/>
                      </a:solidFill>
                      <a:prstDash val="solid"/>
                      <a:round/>
                      <a:headEnd type="none" w="med" len="med"/>
                      <a:tailEnd type="none" w="med" len="med"/>
                    </a:lnR>
                    <a:lnT w="12700" cmpd="sng">
                      <a:solidFill>
                        <a:schemeClr val="tx1"/>
                      </a:solidFill>
                      <a:prstDash val="solid"/>
                    </a:lnT>
                    <a:lnB w="12700" cmpd="sng">
                      <a:solidFill>
                        <a:schemeClr val="tx1"/>
                      </a:solidFill>
                      <a:prstDash val="solid"/>
                    </a:lnB>
                    <a:solidFill>
                      <a:srgbClr val="F4FFC5"/>
                    </a:solidFill>
                  </a:tcPr>
                </a:tc>
                <a:tc>
                  <a:txBody>
                    <a:bodyPr/>
                    <a:lstStyle/>
                    <a:p>
                      <a:r>
                        <a:rPr lang="ja-JP" altLang="en-US" sz="1100" dirty="0">
                          <a:solidFill>
                            <a:schemeClr val="tx1"/>
                          </a:solidFill>
                          <a:latin typeface="メイリオ" panose="020B0604030504040204" pitchFamily="50" charset="-128"/>
                          <a:ea typeface="メイリオ" panose="020B0604030504040204" pitchFamily="50" charset="-128"/>
                        </a:rPr>
                        <a:t>他の保険医療機関において精神療法を実施している者であって当該保険医療機関に対して診療情報が文書により提供されているものに限る。</a:t>
                      </a:r>
                      <a:endParaRPr kumimoji="1" lang="ja-JP" altLang="en-US" sz="1100" dirty="0"/>
                    </a:p>
                  </a:txBody>
                  <a:tcPr>
                    <a:lnL w="12700" cap="flat" cmpd="sng" algn="ctr">
                      <a:solidFill>
                        <a:schemeClr val="tx1"/>
                      </a:solidFill>
                      <a:prstDash val="solid"/>
                      <a:round/>
                      <a:headEnd type="none" w="med" len="med"/>
                      <a:tailEnd type="none" w="med" len="me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F4FFC5"/>
                    </a:solidFill>
                  </a:tcPr>
                </a:tc>
                <a:extLst>
                  <a:ext uri="{0D108BD9-81ED-4DB2-BD59-A6C34878D82A}">
                    <a16:rowId xmlns:a16="http://schemas.microsoft.com/office/drawing/2014/main" val="1153657566"/>
                  </a:ext>
                </a:extLst>
              </a:tr>
            </a:tbl>
          </a:graphicData>
        </a:graphic>
      </p:graphicFrame>
      <p:sp>
        <p:nvSpPr>
          <p:cNvPr id="7" name="正方形/長方形 6"/>
          <p:cNvSpPr/>
          <p:nvPr/>
        </p:nvSpPr>
        <p:spPr>
          <a:xfrm>
            <a:off x="299246" y="756000"/>
            <a:ext cx="3497692"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地域連携分娩管理加算の新設</a:t>
            </a:r>
          </a:p>
        </p:txBody>
      </p:sp>
      <p:sp>
        <p:nvSpPr>
          <p:cNvPr id="10" name="テキスト ボックス 9">
            <a:extLst>
              <a:ext uri="{FF2B5EF4-FFF2-40B4-BE49-F238E27FC236}">
                <a16:creationId xmlns:a16="http://schemas.microsoft.com/office/drawing/2014/main" id="{777C564F-057B-43C0-8DE0-789BF334AD32}"/>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５．入院医療　（３）慢性期入院医療</a:t>
            </a: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9" name="スライド番号プレースホルダー 2">
            <a:extLst>
              <a:ext uri="{FF2B5EF4-FFF2-40B4-BE49-F238E27FC236}">
                <a16:creationId xmlns:a16="http://schemas.microsoft.com/office/drawing/2014/main" id="{E7546A95-980E-4CF7-A17F-00C8642B034E}"/>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708449451"/>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776415" y="2292330"/>
            <a:ext cx="7992888" cy="954107"/>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a:defRPr/>
            </a:pPr>
            <a:r>
              <a:rPr kumimoji="1" lang="ja-JP" altLang="en-US"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５．入院医療</a:t>
            </a:r>
            <a:endParaRPr kumimoji="1" lang="en-US" altLang="ja-JP"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（４）短期滞在手術等基本料、ＤＰＣ／ＰＤＰＳ</a:t>
            </a:r>
            <a:endParaRPr kumimoji="1" lang="en-US" altLang="ja-JP"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p:txBody>
      </p:sp>
      <p:sp>
        <p:nvSpPr>
          <p:cNvPr id="7" name="スライド番号プレースホルダー 2">
            <a:extLst>
              <a:ext uri="{FF2B5EF4-FFF2-40B4-BE49-F238E27FC236}">
                <a16:creationId xmlns:a16="http://schemas.microsoft.com/office/drawing/2014/main" id="{D196653D-306F-4E75-B1E5-26791F5CF483}"/>
              </a:ext>
            </a:extLst>
          </p:cNvPr>
          <p:cNvSpPr txBox="1">
            <a:spLocks/>
          </p:cNvSpPr>
          <p:nvPr/>
        </p:nvSpPr>
        <p:spPr>
          <a:xfrm>
            <a:off x="7613603" y="649411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9EB3C626-DE3B-4982-AC63-82B052006846}"/>
              </a:ext>
            </a:extLst>
          </p:cNvPr>
          <p:cNvSpPr/>
          <p:nvPr/>
        </p:nvSpPr>
        <p:spPr>
          <a:xfrm>
            <a:off x="0" y="3246437"/>
            <a:ext cx="9905999" cy="110555"/>
          </a:xfrm>
          <a:prstGeom prst="rect">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349707533"/>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短期滞在手術等基本料の評価の見直し①</a:t>
            </a:r>
            <a:endParaRPr kumimoji="1" lang="ja-JP" altLang="en-US" dirty="0">
              <a:latin typeface="メイリオ" panose="020B0604030504040204" pitchFamily="50" charset="-128"/>
              <a:ea typeface="メイリオ" panose="020B0604030504040204" pitchFamily="50" charset="-128"/>
            </a:endParaRPr>
          </a:p>
        </p:txBody>
      </p:sp>
      <p:sp>
        <p:nvSpPr>
          <p:cNvPr id="6" name="正方形/長方形 5"/>
          <p:cNvSpPr/>
          <p:nvPr/>
        </p:nvSpPr>
        <p:spPr>
          <a:xfrm>
            <a:off x="188119" y="4856759"/>
            <a:ext cx="9529762" cy="189381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 name="正方形/長方形 7"/>
          <p:cNvSpPr/>
          <p:nvPr/>
        </p:nvSpPr>
        <p:spPr>
          <a:xfrm>
            <a:off x="188119" y="1018800"/>
            <a:ext cx="9529762" cy="358572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麻酔を伴う手術の実施状況等を踏まえ、評価及び麻酔科医の配置に係る要件を見直す。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28000"/>
            <a:ext cx="4082972"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短期滞在手術等基本料１の見直し</a:t>
            </a:r>
          </a:p>
        </p:txBody>
      </p:sp>
      <p:sp>
        <p:nvSpPr>
          <p:cNvPr id="16" name="正方形/長方形 15"/>
          <p:cNvSpPr/>
          <p:nvPr/>
        </p:nvSpPr>
        <p:spPr>
          <a:xfrm>
            <a:off x="299247" y="4667660"/>
            <a:ext cx="4082972"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短期滞在手術等基本料２の見直し</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（４）短期滞在手術等基本料、ＤＰＣ／ＰＤＰＳ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5" name="正方形/長方形 84"/>
          <p:cNvSpPr/>
          <p:nvPr/>
        </p:nvSpPr>
        <p:spPr>
          <a:xfrm>
            <a:off x="188119" y="4856760"/>
            <a:ext cx="9529762" cy="1671778"/>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短期滞在手術等基本料２について、実態を踏まえ、評価を廃止する。</a:t>
            </a:r>
          </a:p>
        </p:txBody>
      </p:sp>
      <p:sp>
        <p:nvSpPr>
          <p:cNvPr id="88" name="正方形/長方形 87"/>
          <p:cNvSpPr/>
          <p:nvPr/>
        </p:nvSpPr>
        <p:spPr>
          <a:xfrm>
            <a:off x="5245494" y="1630074"/>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41512" y="1989119"/>
            <a:ext cx="4320000" cy="1381388"/>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短期滞在手術等基本料１</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短期滞在手術等基本料１（日帰りの場合）</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（改）イ　麻酔を伴う手術を行った場合</a:t>
            </a:r>
            <a:r>
              <a:rPr kumimoji="1" lang="ja-JP" altLang="en-US"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2,947</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（改）ロ　イ以外の場合</a:t>
            </a:r>
            <a:r>
              <a:rPr kumimoji="1" lang="ja-JP" altLang="en-US"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2,718</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短期滞在手術等基本料にかかる手術</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（全身麻酔を伴うものに限る。）</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が行われている日において、麻酔科医が勤務していること。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0" name="右矢印 89"/>
          <p:cNvSpPr/>
          <p:nvPr/>
        </p:nvSpPr>
        <p:spPr>
          <a:xfrm>
            <a:off x="4731543" y="2047089"/>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19029" y="1625809"/>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311928" y="1989117"/>
            <a:ext cx="4371398" cy="1381390"/>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短期滞在手術等基本料１</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短期滞在手術等基本料１（日帰りの場合）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2,947</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短期滞在手術等基本料にかかる手術が行われている日において、麻酔科医が勤務していること。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6" name="正方形/長方形 25"/>
          <p:cNvSpPr/>
          <p:nvPr/>
        </p:nvSpPr>
        <p:spPr>
          <a:xfrm>
            <a:off x="5252594" y="5430030"/>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7" name="正方形/長方形 26"/>
          <p:cNvSpPr/>
          <p:nvPr/>
        </p:nvSpPr>
        <p:spPr>
          <a:xfrm>
            <a:off x="5248612" y="5789075"/>
            <a:ext cx="4320000" cy="739463"/>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（削除）</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28" name="右矢印 27"/>
          <p:cNvSpPr/>
          <p:nvPr/>
        </p:nvSpPr>
        <p:spPr>
          <a:xfrm>
            <a:off x="4731542" y="5724883"/>
            <a:ext cx="442913" cy="584362"/>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正方形/長方形 28"/>
          <p:cNvSpPr/>
          <p:nvPr/>
        </p:nvSpPr>
        <p:spPr>
          <a:xfrm>
            <a:off x="326129" y="5425765"/>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4" name="正方形/長方形 33"/>
          <p:cNvSpPr/>
          <p:nvPr/>
        </p:nvSpPr>
        <p:spPr>
          <a:xfrm>
            <a:off x="319028" y="5789074"/>
            <a:ext cx="4371398" cy="739464"/>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短期滞在手術等基本料２</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短期滞在手術等基本料２（１泊２日の場合）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5,075</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（生活療養を受ける場合にあっては、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5,046</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 name="正方形/長方形 2"/>
          <p:cNvSpPr/>
          <p:nvPr/>
        </p:nvSpPr>
        <p:spPr>
          <a:xfrm>
            <a:off x="221455" y="3498871"/>
            <a:ext cx="9017436" cy="1323439"/>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短期滞在手術等基本料３の対象手術等のうち、入院外での実施割合の高いものについて、短期滞在手術等基本料１の対象とする（</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項目→</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38</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項目）。</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平均在院日数や重症度、医療・看護必要度の評価において、短期滞在手術等基本料１の対象手術等を実施した場合を、評価の対象から除外する。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0" name="スライド番号プレースホルダー 2">
            <a:extLst>
              <a:ext uri="{FF2B5EF4-FFF2-40B4-BE49-F238E27FC236}">
                <a16:creationId xmlns:a16="http://schemas.microsoft.com/office/drawing/2014/main" id="{A52AA9B2-CD7D-413D-823C-F02FF04E314C}"/>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70273300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74927"/>
            <a:ext cx="6328833" cy="504825"/>
          </a:xfrm>
        </p:spPr>
        <p:txBody>
          <a:bodyPr>
            <a:normAutofit/>
          </a:bodyPr>
          <a:lstStyle/>
          <a:p>
            <a:pPr algn="l" eaLnBrk="1" hangingPunct="1">
              <a:defRPr/>
            </a:pPr>
            <a:r>
              <a:rPr lang="ja-JP" altLang="en-US" sz="2000" dirty="0">
                <a:ea typeface="HG創英角ｺﾞｼｯｸUB" pitchFamily="49" charset="-128"/>
              </a:rPr>
              <a:t>令和４年度診療報酬改定の基本方針</a:t>
            </a:r>
            <a:endParaRPr lang="ja-JP" altLang="en-US" sz="2000" dirty="0">
              <a:latin typeface="+mj-ea"/>
            </a:endParaRPr>
          </a:p>
        </p:txBody>
      </p:sp>
      <p:sp>
        <p:nvSpPr>
          <p:cNvPr id="178179" name="Rectangle 4"/>
          <p:cNvSpPr>
            <a:spLocks noChangeArrowheads="1"/>
          </p:cNvSpPr>
          <p:nvPr/>
        </p:nvSpPr>
        <p:spPr bwMode="auto">
          <a:xfrm>
            <a:off x="340537" y="461113"/>
            <a:ext cx="2668247" cy="354008"/>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３．将来を見据えた課題</a:t>
            </a:r>
            <a:endParaRPr kumimoji="1" lang="en-US" altLang="ja-JP"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877550"/>
            <a:ext cx="9360827" cy="2893100"/>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団塊の世代が全て後期高齢者となる</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2025</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年、団塊ジュニア世代が</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65</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歳以上の高齢者となる</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2040</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年と、高齢者</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化の進展に併せて、サービスの担い手（生産年齢人口）が減少する超高齢化・人口減少社会が到来している。ま</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た、地域包括ケアシステムの構築はもちろん、地域に生きる一人一人が尊重され、その可能性が最大限に発揮で</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きる「地域共生社会」の実現に資する取組が求められている。その際、「保険者とかかりつけ医等の協働による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加入者の予防・健康づくりに関するモデル事業」も実施されているところであり、今後、その結果や、かかりつ</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け医機能を含む外来機能の明確化・連携等を更に進めていく方策の検討等も踏まえつつ、地域資源の実情に即し</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た取組を推進すべきである。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我が国の医療制度が直面する様々な課題に対応し、「全世代型社会保障」を実現するためには、診療報酬のみ</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ならず、医療法、医療保険各法等の制度的枠組みや、国や地方自治体の補助金等の予算措置など、総合的な政策</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の構築が不可欠である。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患者自身が納得して医療を受けられるよう、患者にとって身近で分かりやすい医療を実現していくとともに、</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国民の制度に対する納得感を高めるため、政府において、診療報酬制度を分かりやすくするための取組を継続し</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ていくこと、また、国民に対して医療制度に関する丁寧な説明を行っていくことが必要である。　</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8183" name="Rectangle 2"/>
          <p:cNvSpPr>
            <a:spLocks noChangeArrowheads="1"/>
          </p:cNvSpPr>
          <p:nvPr/>
        </p:nvSpPr>
        <p:spPr bwMode="auto">
          <a:xfrm>
            <a:off x="4357880" y="73008"/>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［令和３年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317348128"/>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短期滞在手術等基本料の評価の見直し②</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18800"/>
            <a:ext cx="9529762" cy="571269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疾病の治療法として類型化された手術等を伴う入院医療のうち、在院日数や医療資源の投入量が一定の範囲に収斂しているものがあることを踏まえ、以下の</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38</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項目の手術等について、短期滞在手術等基本料３の対象に追加する（</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19</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項目→</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57</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項目）。既存の手術等については、実態を踏まえ、評価を見直す。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6" y="828000"/>
            <a:ext cx="40824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短期滞在手術等基本料３の見直し</a:t>
            </a:r>
          </a:p>
        </p:txBody>
      </p:sp>
      <p:sp>
        <p:nvSpPr>
          <p:cNvPr id="88" name="正方形/長方形 87"/>
          <p:cNvSpPr/>
          <p:nvPr/>
        </p:nvSpPr>
        <p:spPr>
          <a:xfrm>
            <a:off x="406075" y="2288489"/>
            <a:ext cx="891908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追加する手術等</a:t>
            </a:r>
          </a:p>
        </p:txBody>
      </p:sp>
      <p:sp>
        <p:nvSpPr>
          <p:cNvPr id="89" name="正方形/長方形 88"/>
          <p:cNvSpPr/>
          <p:nvPr/>
        </p:nvSpPr>
        <p:spPr>
          <a:xfrm>
            <a:off x="402092" y="2647533"/>
            <a:ext cx="4454579" cy="3874029"/>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Ｄ２３７　終夜睡眠ポリグラフィー　３　１及び２以外の場合　イ　安全精度管理下で行うもの</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Ｄ２３７　終夜睡眠ポリグラフィー　３　１及び２以外の場合　ロ　その他のもの</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Ｄ２３７－２　反復睡眠潜時試験（ＭＳＬＴ）</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Ｄ２８７　内分泌負荷試験　１　下垂体前葉負荷試験　イ　成長ホルモン（ＧＨ）（一連として）</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Ｋ００７－２　経皮的放射線治療用金属マーカー留置術</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Ｋ０３０　四肢・躯幹軟部腫瘍摘出術　２　手、足（手に限る。）</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Ｋ０４６　骨折観血的手術　２　前腕、下腿、手舟状骨（手舟状骨に限る。）</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Ｋ０４８　骨内異物（挿入物を含む。）除去術　３　前腕、下腿（前腕に限る。）</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Ｋ０４８　骨内異物（挿入物を含む。）除去術　４　鎖骨、膝蓋骨、手、足、指（手、足）その他（鎖骨に限る。）</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Ｋ０４８　骨内異物（挿入物を含む。）除去術　４　鎖骨、膝蓋骨、手、足、指（手、足）その他（手に限る。）</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Ｋ０７０　ガングリオン摘出術　１　手、足、指（手、足）（手に限る。）</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Ｋ２０２　涙管チューブ挿入術　１　涙道内視鏡を用いるもの</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Ｋ２１７　眼瞼内反症手術　２　皮膚切開法</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Ｋ２１９　眼瞼下垂症手術　１　眼瞼挙筋前転法</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Ｋ２１９　眼瞼下垂症手術　３　その他のもの</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Ｋ２２４　翼状片手術（弁の移植を要するもの）</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Ｋ２４２　斜視手術　２　後転法</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Ｋ２４２　斜視手術　３　前転法及び後転法の併施</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Ｋ２５４　治療的角膜切除術　１　エキシマレーザーによるもの（角膜ジストロフィー又は帯状角膜変性に係るものに限る。）</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正方形/長方形 20"/>
          <p:cNvSpPr/>
          <p:nvPr/>
        </p:nvSpPr>
        <p:spPr>
          <a:xfrm>
            <a:off x="4948213" y="2647532"/>
            <a:ext cx="4376942" cy="3874030"/>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Ｋ２６８　緑内障手術　６　水晶体再建術併用眼内ドレーン挿入術</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Ｋ２８２　水晶体再建術　２　眼内レンズを挿入しない場合（片側）</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Ｋ２８２　水晶体再建術　２　眼内レンズを挿入しない場合（両側）</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Ｋ３１８　鼓膜形成手術</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Ｋ３３３　鼻骨骨折整復固定術</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Ｋ３８９　喉頭・声帯ポリープ切除術　２　直達喉頭鏡又はファイバースコープによるもの</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Ｋ４７４　乳腺腫瘍摘出術　２　長径５センチメートル以上</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Ｋ６１７－２　大伏在静脈抜去術</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Ｋ６１７－４　下肢静脈瘤血管内焼灼術</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Ｋ６１７－６　下肢静脈瘤血管内塞栓術</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Ｋ７４７　肛門良性腫瘍、肛門ポリープ、肛門尖圭コンジローム切除術（肛門ポリープ切除術に限る。）</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Ｋ７４７　肛門良性腫瘍、肛門ポリープ、肛門尖圭コンジローム切除術（肛門尖圭コンジローム切除術に限る。）</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Ｋ８２３－６　尿失禁手術（ボツリヌス毒素によるもの）</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Ｋ８３４－３　顕微鏡下精索静脈瘤手術</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Ｋ８７２－３　子宮鏡下有茎粘膜下筋腫切出術、子宮内膜ポリープ切除術　１　電解質溶液利用のもの</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Ｋ８７２－３　子宮鏡下有茎粘膜下筋腫切出術、子宮内膜ポリープ切除術　２　その他のもの</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Ｋ８７３　子宮鏡下子宮筋腫摘出術　１　電解質溶液利用のもの</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Ｋ８７３　子宮鏡下子宮筋腫摘出術　２　その他のもの</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Ｋ８９０－３　腹腔鏡下卵管形成術</a:t>
            </a:r>
          </a:p>
        </p:txBody>
      </p:sp>
      <p:sp>
        <p:nvSpPr>
          <p:cNvPr id="9" name="テキスト ボックス 8">
            <a:extLst>
              <a:ext uri="{FF2B5EF4-FFF2-40B4-BE49-F238E27FC236}">
                <a16:creationId xmlns:a16="http://schemas.microsoft.com/office/drawing/2014/main" id="{CDBB8106-3171-4B7C-89C1-48956874372F}"/>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（４）短期滞在手術等基本料、ＤＰＣ／ＰＤＰＳ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 name="スライド番号プレースホルダー 2">
            <a:extLst>
              <a:ext uri="{FF2B5EF4-FFF2-40B4-BE49-F238E27FC236}">
                <a16:creationId xmlns:a16="http://schemas.microsoft.com/office/drawing/2014/main" id="{2472E2FE-8DF9-4538-BD71-7786CE5FF9FD}"/>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69158902"/>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88119" y="1018799"/>
            <a:ext cx="9529762" cy="572705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DPC</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対象病院の場合</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DPC</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対象病院以外の場合</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 name="タイトル 1"/>
          <p:cNvSpPr>
            <a:spLocks noGrp="1"/>
          </p:cNvSpPr>
          <p:nvPr>
            <p:ph type="title"/>
          </p:nvPr>
        </p:nvSpPr>
        <p:spPr/>
        <p:txBody>
          <a:bodyPr>
            <a:noAutofit/>
          </a:bodyPr>
          <a:lstStyle/>
          <a:p>
            <a:r>
              <a:rPr lang="ja-JP" altLang="en-US" dirty="0"/>
              <a:t>短期滞在手術等基本料の評価の見直し（参考）</a:t>
            </a:r>
            <a:endParaRPr kumimoji="1" lang="ja-JP" altLang="en-US" dirty="0">
              <a:latin typeface="メイリオ" panose="020B0604030504040204" pitchFamily="50" charset="-128"/>
              <a:ea typeface="メイリオ" panose="020B0604030504040204" pitchFamily="50" charset="-128"/>
            </a:endParaRPr>
          </a:p>
        </p:txBody>
      </p:sp>
      <p:sp>
        <p:nvSpPr>
          <p:cNvPr id="15" name="正方形/長方形 14"/>
          <p:cNvSpPr/>
          <p:nvPr/>
        </p:nvSpPr>
        <p:spPr>
          <a:xfrm>
            <a:off x="299247" y="828000"/>
            <a:ext cx="4023371"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短期滞在手術等基本料の取扱い</a:t>
            </a:r>
          </a:p>
        </p:txBody>
      </p:sp>
      <p:graphicFrame>
        <p:nvGraphicFramePr>
          <p:cNvPr id="10" name="表 9"/>
          <p:cNvGraphicFramePr>
            <a:graphicFrameLocks noGrp="1"/>
          </p:cNvGraphicFramePr>
          <p:nvPr>
            <p:extLst>
              <p:ext uri="{D42A27DB-BD31-4B8C-83A1-F6EECF244321}">
                <p14:modId xmlns:p14="http://schemas.microsoft.com/office/powerpoint/2010/main" val="2499940405"/>
              </p:ext>
            </p:extLst>
          </p:nvPr>
        </p:nvGraphicFramePr>
        <p:xfrm>
          <a:off x="299247" y="1512780"/>
          <a:ext cx="9198436" cy="2334601"/>
        </p:xfrm>
        <a:graphic>
          <a:graphicData uri="http://schemas.openxmlformats.org/drawingml/2006/table">
            <a:tbl>
              <a:tblPr firstRow="1" firstCol="1" bandRow="1"/>
              <a:tblGrid>
                <a:gridCol w="2668240">
                  <a:extLst>
                    <a:ext uri="{9D8B030D-6E8A-4147-A177-3AD203B41FA5}">
                      <a16:colId xmlns:a16="http://schemas.microsoft.com/office/drawing/2014/main" val="20000"/>
                    </a:ext>
                  </a:extLst>
                </a:gridCol>
                <a:gridCol w="2176732">
                  <a:extLst>
                    <a:ext uri="{9D8B030D-6E8A-4147-A177-3AD203B41FA5}">
                      <a16:colId xmlns:a16="http://schemas.microsoft.com/office/drawing/2014/main" val="20001"/>
                    </a:ext>
                  </a:extLst>
                </a:gridCol>
                <a:gridCol w="2058838">
                  <a:extLst>
                    <a:ext uri="{9D8B030D-6E8A-4147-A177-3AD203B41FA5}">
                      <a16:colId xmlns:a16="http://schemas.microsoft.com/office/drawing/2014/main" val="20002"/>
                    </a:ext>
                  </a:extLst>
                </a:gridCol>
                <a:gridCol w="2294626">
                  <a:extLst>
                    <a:ext uri="{9D8B030D-6E8A-4147-A177-3AD203B41FA5}">
                      <a16:colId xmlns:a16="http://schemas.microsoft.com/office/drawing/2014/main" val="20003"/>
                    </a:ext>
                  </a:extLst>
                </a:gridCol>
              </a:tblGrid>
              <a:tr h="476702">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endParaRPr lang="ja-JP" sz="1600" b="1"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altLang="en-US" sz="1400" b="1" kern="100" dirty="0">
                          <a:solidFill>
                            <a:schemeClr val="tx1"/>
                          </a:solidFill>
                          <a:effectLst/>
                          <a:latin typeface="+mn-ea"/>
                          <a:ea typeface="+mn-ea"/>
                        </a:rPr>
                        <a:t>短期滞在手術等基本料の算定可否</a:t>
                      </a:r>
                      <a:endParaRPr lang="ja-JP" sz="1050" b="1" kern="100" dirty="0">
                        <a:solidFill>
                          <a:schemeClr val="tx1"/>
                        </a:solidFill>
                        <a:effectLst/>
                        <a:latin typeface="+mn-ea"/>
                        <a:ea typeface="+mn-ea"/>
                        <a:cs typeface="Segoe UI" panose="020B0502040204020203" pitchFamily="34" charset="0"/>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altLang="en-US" sz="1400" b="1" kern="100" dirty="0">
                          <a:solidFill>
                            <a:schemeClr val="tx1"/>
                          </a:solidFill>
                          <a:effectLst/>
                          <a:latin typeface="+mn-ea"/>
                          <a:ea typeface="+mn-ea"/>
                          <a:cs typeface="Times New Roman"/>
                        </a:rPr>
                        <a:t>平均在院日数</a:t>
                      </a:r>
                      <a:endParaRPr lang="ja-JP" sz="1400" b="1"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altLang="en-US" sz="1400" b="1" kern="100" dirty="0">
                          <a:solidFill>
                            <a:schemeClr val="tx1"/>
                          </a:solidFill>
                          <a:effectLst/>
                          <a:latin typeface="+mn-ea"/>
                          <a:ea typeface="+mn-ea"/>
                          <a:cs typeface="+mn-cs"/>
                        </a:rPr>
                        <a:t>重症度、医療・看護必要度</a:t>
                      </a:r>
                      <a:endParaRPr lang="ja-JP" sz="1100" b="1"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E9E"/>
                    </a:solidFill>
                  </a:tcPr>
                </a:tc>
                <a:extLst>
                  <a:ext uri="{0D108BD9-81ED-4DB2-BD59-A6C34878D82A}">
                    <a16:rowId xmlns:a16="http://schemas.microsoft.com/office/drawing/2014/main" val="10000"/>
                  </a:ext>
                </a:extLst>
              </a:tr>
              <a:tr h="563995">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altLang="en-US" sz="1400" b="1" kern="100" dirty="0">
                          <a:solidFill>
                            <a:schemeClr val="tx1"/>
                          </a:solidFill>
                          <a:effectLst/>
                          <a:latin typeface="+mn-ea"/>
                          <a:ea typeface="+mn-ea"/>
                          <a:cs typeface="Times New Roman"/>
                        </a:rPr>
                        <a:t>短期滞在１の対象手術等を</a:t>
                      </a:r>
                      <a:endParaRPr lang="en-US" altLang="ja-JP" sz="1400" b="1" kern="100" dirty="0">
                        <a:solidFill>
                          <a:schemeClr val="tx1"/>
                        </a:solidFill>
                        <a:effectLst/>
                        <a:latin typeface="+mn-ea"/>
                        <a:ea typeface="+mn-ea"/>
                        <a:cs typeface="Times New Roman"/>
                      </a:endParaRPr>
                    </a:p>
                    <a:p>
                      <a:pPr algn="ctr">
                        <a:spcAft>
                          <a:spcPts val="0"/>
                        </a:spcAft>
                      </a:pPr>
                      <a:r>
                        <a:rPr lang="ja-JP" altLang="en-US" sz="1400" b="1" kern="100" dirty="0">
                          <a:solidFill>
                            <a:schemeClr val="tx1"/>
                          </a:solidFill>
                          <a:effectLst/>
                          <a:latin typeface="+mn-ea"/>
                          <a:ea typeface="+mn-ea"/>
                          <a:cs typeface="Times New Roman"/>
                        </a:rPr>
                        <a:t>実施する入院患者</a:t>
                      </a:r>
                      <a:endParaRPr lang="en-US" altLang="ja-JP" sz="1400" b="1"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ja-JP" altLang="en-US" sz="1400" b="1" kern="100" dirty="0">
                          <a:effectLst/>
                          <a:latin typeface="+mn-ea"/>
                          <a:ea typeface="+mn-ea"/>
                          <a:cs typeface="Times New Roman"/>
                        </a:rPr>
                        <a:t>○</a:t>
                      </a:r>
                      <a:endParaRPr lang="ja-JP" sz="1400" b="1"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ja-JP" altLang="en-US" sz="1400" b="1" kern="100" dirty="0">
                          <a:effectLst/>
                          <a:latin typeface="+mn-ea"/>
                          <a:ea typeface="+mn-ea"/>
                          <a:cs typeface="Times New Roman"/>
                        </a:rPr>
                        <a:t>対象　→　</a:t>
                      </a:r>
                      <a:r>
                        <a:rPr lang="ja-JP" altLang="en-US" sz="1400" b="1" u="sng" kern="100" dirty="0">
                          <a:solidFill>
                            <a:srgbClr val="0070C0"/>
                          </a:solidFill>
                          <a:effectLst/>
                          <a:latin typeface="+mn-ea"/>
                          <a:ea typeface="+mn-ea"/>
                          <a:cs typeface="Times New Roman"/>
                        </a:rPr>
                        <a:t>対象外</a:t>
                      </a:r>
                      <a:endParaRPr lang="ja-JP" sz="1400" b="1" u="sng" kern="100" dirty="0">
                        <a:solidFill>
                          <a:srgbClr val="0070C0"/>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ja-JP" altLang="en-US" sz="1400" b="1" kern="100" dirty="0">
                          <a:effectLst/>
                          <a:latin typeface="+mn-ea"/>
                          <a:ea typeface="+mn-ea"/>
                          <a:cs typeface="Times New Roman"/>
                        </a:rPr>
                        <a:t>対象　→　</a:t>
                      </a:r>
                      <a:r>
                        <a:rPr lang="ja-JP" altLang="en-US" sz="1400" b="1" u="sng" kern="100" dirty="0">
                          <a:solidFill>
                            <a:srgbClr val="0070C0"/>
                          </a:solidFill>
                          <a:effectLst/>
                          <a:latin typeface="+mn-ea"/>
                          <a:ea typeface="+mn-ea"/>
                          <a:cs typeface="Times New Roman"/>
                        </a:rPr>
                        <a:t>対象外</a:t>
                      </a:r>
                      <a:endParaRPr lang="ja-JP" sz="1400" b="1" u="sng" kern="100" dirty="0">
                        <a:solidFill>
                          <a:srgbClr val="0070C0"/>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extLst>
                  <a:ext uri="{0D108BD9-81ED-4DB2-BD59-A6C34878D82A}">
                    <a16:rowId xmlns:a16="http://schemas.microsoft.com/office/drawing/2014/main" val="10004"/>
                  </a:ext>
                </a:extLst>
              </a:tr>
              <a:tr h="646952">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altLang="en-US" sz="1400" b="1" kern="100" dirty="0">
                          <a:solidFill>
                            <a:schemeClr val="tx1"/>
                          </a:solidFill>
                          <a:effectLst/>
                          <a:latin typeface="+mn-ea"/>
                          <a:ea typeface="+mn-ea"/>
                          <a:cs typeface="Times New Roman"/>
                        </a:rPr>
                        <a:t>短期滞在３の対象手術等を</a:t>
                      </a:r>
                      <a:endParaRPr lang="en-US" altLang="ja-JP" sz="1400" b="1" kern="100" dirty="0">
                        <a:solidFill>
                          <a:schemeClr val="tx1"/>
                        </a:solidFill>
                        <a:effectLst/>
                        <a:latin typeface="+mn-ea"/>
                        <a:ea typeface="+mn-ea"/>
                        <a:cs typeface="Times New Roman"/>
                      </a:endParaRPr>
                    </a:p>
                    <a:p>
                      <a:pPr algn="ctr">
                        <a:spcAft>
                          <a:spcPts val="0"/>
                        </a:spcAft>
                      </a:pPr>
                      <a:r>
                        <a:rPr lang="ja-JP" altLang="en-US" sz="1400" b="1" kern="100" dirty="0">
                          <a:solidFill>
                            <a:schemeClr val="tx1"/>
                          </a:solidFill>
                          <a:effectLst/>
                          <a:latin typeface="+mn-ea"/>
                          <a:ea typeface="+mn-ea"/>
                          <a:cs typeface="Times New Roman"/>
                        </a:rPr>
                        <a:t>実施する入院患者</a:t>
                      </a:r>
                      <a:endParaRPr lang="en-US" altLang="ja-JP" sz="1400" b="1" kern="100" dirty="0">
                        <a:solidFill>
                          <a:schemeClr val="tx1"/>
                        </a:solidFill>
                        <a:effectLst/>
                        <a:latin typeface="+mn-ea"/>
                        <a:ea typeface="+mn-ea"/>
                        <a:cs typeface="Times New Roman"/>
                      </a:endParaRPr>
                    </a:p>
                    <a:p>
                      <a:pPr algn="ctr">
                        <a:spcAft>
                          <a:spcPts val="0"/>
                        </a:spcAft>
                      </a:pPr>
                      <a:r>
                        <a:rPr lang="ja-JP" altLang="en-US" sz="1000" b="1" kern="100" dirty="0">
                          <a:solidFill>
                            <a:schemeClr val="tx1"/>
                          </a:solidFill>
                          <a:effectLst/>
                          <a:latin typeface="+mn-ea"/>
                          <a:ea typeface="+mn-ea"/>
                          <a:cs typeface="Times New Roman"/>
                        </a:rPr>
                        <a:t>（短期滞在手術等の要件を満たす場合）</a:t>
                      </a:r>
                      <a:endParaRPr lang="ja-JP" sz="1000" b="1"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400" b="1" kern="100" dirty="0">
                          <a:effectLst/>
                          <a:latin typeface="+mn-ea"/>
                          <a:ea typeface="+mn-ea"/>
                          <a:cs typeface="Times New Roman"/>
                        </a:rPr>
                        <a:t>×</a:t>
                      </a:r>
                      <a:r>
                        <a:rPr lang="ja-JP" altLang="en-US" sz="1400" b="1" kern="100" dirty="0">
                          <a:effectLst/>
                          <a:latin typeface="+mn-ea"/>
                          <a:ea typeface="+mn-ea"/>
                          <a:cs typeface="Times New Roman"/>
                        </a:rPr>
                        <a:t>（</a:t>
                      </a:r>
                      <a:r>
                        <a:rPr lang="en-US" altLang="ja-JP" sz="1400" b="1" kern="100" dirty="0">
                          <a:effectLst/>
                          <a:latin typeface="+mn-ea"/>
                          <a:ea typeface="+mn-ea"/>
                          <a:cs typeface="Times New Roman"/>
                        </a:rPr>
                        <a:t>DPC/PDPS</a:t>
                      </a:r>
                      <a:r>
                        <a:rPr lang="ja-JP" altLang="en-US" sz="1400" b="1" kern="100" dirty="0">
                          <a:effectLst/>
                          <a:latin typeface="+mn-ea"/>
                          <a:ea typeface="+mn-ea"/>
                          <a:cs typeface="Times New Roman"/>
                        </a:rPr>
                        <a:t>で算定）</a:t>
                      </a:r>
                      <a:endParaRPr lang="en-US" altLang="ja-JP" sz="1400" b="1" kern="100" dirty="0">
                        <a:effectLst/>
                        <a:latin typeface="+mn-ea"/>
                        <a:ea typeface="+mn-ea"/>
                        <a:cs typeface="Times New Roman"/>
                      </a:endParaRPr>
                    </a:p>
                    <a:p>
                      <a:pPr algn="ctr">
                        <a:spcAft>
                          <a:spcPts val="0"/>
                        </a:spcAft>
                      </a:pPr>
                      <a:r>
                        <a:rPr lang="en-US" altLang="ja-JP" sz="1100" b="1" kern="100" dirty="0">
                          <a:effectLst/>
                          <a:latin typeface="+mn-ea"/>
                          <a:ea typeface="+mn-ea"/>
                          <a:cs typeface="Times New Roman"/>
                        </a:rPr>
                        <a:t>※DPC</a:t>
                      </a:r>
                      <a:r>
                        <a:rPr lang="ja-JP" altLang="en-US" sz="1100" b="1" kern="100" dirty="0">
                          <a:effectLst/>
                          <a:latin typeface="+mn-ea"/>
                          <a:ea typeface="+mn-ea"/>
                          <a:cs typeface="Times New Roman"/>
                        </a:rPr>
                        <a:t>対象病院では</a:t>
                      </a:r>
                      <a:r>
                        <a:rPr lang="en-US" altLang="ja-JP" sz="1100" b="1" kern="100" dirty="0">
                          <a:effectLst/>
                          <a:latin typeface="+mn-ea"/>
                          <a:ea typeface="+mn-ea"/>
                          <a:cs typeface="Times New Roman"/>
                        </a:rPr>
                        <a:t>DPC/PDPS</a:t>
                      </a:r>
                      <a:r>
                        <a:rPr lang="ja-JP" altLang="en-US" sz="1100" b="1" kern="100" dirty="0">
                          <a:effectLst/>
                          <a:latin typeface="+mn-ea"/>
                          <a:ea typeface="+mn-ea"/>
                          <a:cs typeface="Times New Roman"/>
                        </a:rPr>
                        <a:t>による評価を優先するため</a:t>
                      </a: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ja-JP" altLang="en-US" sz="1400" b="1" kern="100" dirty="0">
                          <a:effectLst/>
                          <a:latin typeface="+mn-ea"/>
                          <a:ea typeface="+mn-ea"/>
                          <a:cs typeface="Times New Roman"/>
                        </a:rPr>
                        <a:t>対象外</a:t>
                      </a:r>
                      <a:endParaRPr lang="ja-JP" sz="1400" b="1"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ja-JP" altLang="en-US" sz="1400" b="1" kern="100" dirty="0">
                          <a:effectLst/>
                          <a:latin typeface="+mn-ea"/>
                          <a:ea typeface="+mn-ea"/>
                          <a:cs typeface="Times New Roman"/>
                        </a:rPr>
                        <a:t>対象外</a:t>
                      </a:r>
                      <a:endParaRPr lang="ja-JP" sz="1400" b="1"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646952">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altLang="en-US" sz="1400" b="1" kern="100" dirty="0">
                          <a:solidFill>
                            <a:schemeClr val="tx1"/>
                          </a:solidFill>
                          <a:effectLst/>
                          <a:latin typeface="+mn-ea"/>
                          <a:ea typeface="+mn-ea"/>
                          <a:cs typeface="Times New Roman"/>
                        </a:rPr>
                        <a:t>短期滞在３の対象手術等を</a:t>
                      </a:r>
                      <a:endParaRPr lang="en-US" altLang="ja-JP" sz="1400" b="1" kern="100" dirty="0">
                        <a:solidFill>
                          <a:schemeClr val="tx1"/>
                        </a:solidFill>
                        <a:effectLst/>
                        <a:latin typeface="+mn-ea"/>
                        <a:ea typeface="+mn-ea"/>
                        <a:cs typeface="Times New Roman"/>
                      </a:endParaRPr>
                    </a:p>
                    <a:p>
                      <a:pPr algn="ctr">
                        <a:spcAft>
                          <a:spcPts val="0"/>
                        </a:spcAft>
                      </a:pPr>
                      <a:r>
                        <a:rPr lang="ja-JP" altLang="en-US" sz="1400" b="1" kern="100" dirty="0">
                          <a:solidFill>
                            <a:schemeClr val="tx1"/>
                          </a:solidFill>
                          <a:effectLst/>
                          <a:latin typeface="+mn-ea"/>
                          <a:ea typeface="+mn-ea"/>
                          <a:cs typeface="Times New Roman"/>
                        </a:rPr>
                        <a:t>実施する入院患者</a:t>
                      </a:r>
                      <a:endParaRPr lang="en-US" altLang="ja-JP" sz="1400" b="1" kern="100" dirty="0">
                        <a:solidFill>
                          <a:schemeClr val="tx1"/>
                        </a:solidFill>
                        <a:effectLst/>
                        <a:latin typeface="+mn-ea"/>
                        <a:ea typeface="+mn-ea"/>
                        <a:cs typeface="Times New Roman"/>
                      </a:endParaRPr>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00" b="1" kern="100" dirty="0">
                          <a:solidFill>
                            <a:schemeClr val="tx1"/>
                          </a:solidFill>
                          <a:effectLst/>
                          <a:latin typeface="+mn-ea"/>
                          <a:ea typeface="メイリオ"/>
                          <a:cs typeface="Times New Roman"/>
                        </a:rPr>
                        <a:t>（短期滞在手術等の要件を満たさない場合）</a:t>
                      </a:r>
                      <a:endParaRPr lang="en-US" altLang="ja-JP" sz="1000" b="1"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400" b="1" kern="100" dirty="0">
                          <a:effectLst/>
                          <a:latin typeface="+mn-ea"/>
                          <a:ea typeface="+mn-ea"/>
                          <a:cs typeface="Times New Roman"/>
                        </a:rPr>
                        <a:t>×</a:t>
                      </a:r>
                      <a:r>
                        <a:rPr lang="ja-JP" altLang="en-US" sz="1400" b="1" kern="100" dirty="0">
                          <a:effectLst/>
                          <a:latin typeface="+mn-ea"/>
                          <a:ea typeface="+mn-ea"/>
                          <a:cs typeface="Times New Roman"/>
                        </a:rPr>
                        <a:t>（</a:t>
                      </a:r>
                      <a:r>
                        <a:rPr lang="en-US" altLang="ja-JP" sz="1400" b="1" kern="100" dirty="0">
                          <a:effectLst/>
                          <a:latin typeface="+mn-ea"/>
                          <a:ea typeface="+mn-ea"/>
                          <a:cs typeface="Times New Roman"/>
                        </a:rPr>
                        <a:t>DPC/PDPS</a:t>
                      </a:r>
                      <a:r>
                        <a:rPr lang="ja-JP" altLang="en-US" sz="1400" b="1" kern="100" dirty="0">
                          <a:effectLst/>
                          <a:latin typeface="+mn-ea"/>
                          <a:ea typeface="+mn-ea"/>
                          <a:cs typeface="Times New Roman"/>
                        </a:rPr>
                        <a:t>で算定）</a:t>
                      </a:r>
                      <a:endParaRPr lang="en-US" altLang="ja-JP" sz="1400" b="1"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ja-JP" altLang="en-US" sz="1400" b="1" kern="100" dirty="0">
                          <a:effectLst/>
                          <a:latin typeface="+mn-ea"/>
                          <a:ea typeface="+mn-ea"/>
                          <a:cs typeface="Times New Roman"/>
                        </a:rPr>
                        <a:t>対象</a:t>
                      </a:r>
                      <a:endParaRPr lang="en-US" altLang="ja-JP" sz="1400" b="1"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ja-JP" altLang="en-US" sz="1400" b="1" kern="100" dirty="0">
                          <a:effectLst/>
                          <a:latin typeface="+mn-ea"/>
                          <a:ea typeface="+mn-ea"/>
                          <a:cs typeface="Times New Roman"/>
                        </a:rPr>
                        <a:t>対象</a:t>
                      </a:r>
                      <a:endParaRPr lang="ja-JP" sz="1200" b="1"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extLst>
                  <a:ext uri="{0D108BD9-81ED-4DB2-BD59-A6C34878D82A}">
                    <a16:rowId xmlns:a16="http://schemas.microsoft.com/office/drawing/2014/main" val="10006"/>
                  </a:ext>
                </a:extLst>
              </a:tr>
            </a:tbl>
          </a:graphicData>
        </a:graphic>
      </p:graphicFrame>
      <p:graphicFrame>
        <p:nvGraphicFramePr>
          <p:cNvPr id="7" name="表 6"/>
          <p:cNvGraphicFramePr>
            <a:graphicFrameLocks noGrp="1"/>
          </p:cNvGraphicFramePr>
          <p:nvPr>
            <p:extLst>
              <p:ext uri="{D42A27DB-BD31-4B8C-83A1-F6EECF244321}">
                <p14:modId xmlns:p14="http://schemas.microsoft.com/office/powerpoint/2010/main" val="2408030778"/>
              </p:ext>
            </p:extLst>
          </p:nvPr>
        </p:nvGraphicFramePr>
        <p:xfrm>
          <a:off x="299247" y="4264606"/>
          <a:ext cx="9198437" cy="2334600"/>
        </p:xfrm>
        <a:graphic>
          <a:graphicData uri="http://schemas.openxmlformats.org/drawingml/2006/table">
            <a:tbl>
              <a:tblPr firstRow="1" firstCol="1" bandRow="1"/>
              <a:tblGrid>
                <a:gridCol w="2694119">
                  <a:extLst>
                    <a:ext uri="{9D8B030D-6E8A-4147-A177-3AD203B41FA5}">
                      <a16:colId xmlns:a16="http://schemas.microsoft.com/office/drawing/2014/main" val="20000"/>
                    </a:ext>
                  </a:extLst>
                </a:gridCol>
                <a:gridCol w="2168106">
                  <a:extLst>
                    <a:ext uri="{9D8B030D-6E8A-4147-A177-3AD203B41FA5}">
                      <a16:colId xmlns:a16="http://schemas.microsoft.com/office/drawing/2014/main" val="20001"/>
                    </a:ext>
                  </a:extLst>
                </a:gridCol>
                <a:gridCol w="2050211">
                  <a:extLst>
                    <a:ext uri="{9D8B030D-6E8A-4147-A177-3AD203B41FA5}">
                      <a16:colId xmlns:a16="http://schemas.microsoft.com/office/drawing/2014/main" val="20002"/>
                    </a:ext>
                  </a:extLst>
                </a:gridCol>
                <a:gridCol w="2286001">
                  <a:extLst>
                    <a:ext uri="{9D8B030D-6E8A-4147-A177-3AD203B41FA5}">
                      <a16:colId xmlns:a16="http://schemas.microsoft.com/office/drawing/2014/main" val="20003"/>
                    </a:ext>
                  </a:extLst>
                </a:gridCol>
              </a:tblGrid>
              <a:tr h="476701">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endParaRPr lang="ja-JP" sz="1600" b="1"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altLang="en-US" sz="1400" b="1" kern="100" dirty="0">
                          <a:solidFill>
                            <a:schemeClr val="tx1"/>
                          </a:solidFill>
                          <a:effectLst/>
                          <a:latin typeface="+mn-ea"/>
                          <a:ea typeface="+mn-ea"/>
                        </a:rPr>
                        <a:t>短期滞在手術等基本料の</a:t>
                      </a:r>
                      <a:endParaRPr lang="en-US" altLang="ja-JP" sz="1400" b="1" kern="100" dirty="0">
                        <a:solidFill>
                          <a:schemeClr val="tx1"/>
                        </a:solidFill>
                        <a:effectLst/>
                        <a:latin typeface="+mn-ea"/>
                        <a:ea typeface="+mn-ea"/>
                      </a:endParaRPr>
                    </a:p>
                    <a:p>
                      <a:pPr algn="ctr">
                        <a:spcAft>
                          <a:spcPts val="0"/>
                        </a:spcAft>
                      </a:pPr>
                      <a:r>
                        <a:rPr lang="ja-JP" altLang="en-US" sz="1400" b="1" kern="100" dirty="0">
                          <a:solidFill>
                            <a:schemeClr val="tx1"/>
                          </a:solidFill>
                          <a:effectLst/>
                          <a:latin typeface="+mn-ea"/>
                          <a:ea typeface="+mn-ea"/>
                        </a:rPr>
                        <a:t>算定可否</a:t>
                      </a:r>
                      <a:endParaRPr lang="ja-JP" sz="1050" b="1" kern="100" dirty="0">
                        <a:solidFill>
                          <a:schemeClr val="tx1"/>
                        </a:solidFill>
                        <a:effectLst/>
                        <a:latin typeface="+mn-ea"/>
                        <a:ea typeface="+mn-ea"/>
                        <a:cs typeface="Segoe UI" panose="020B0502040204020203" pitchFamily="34" charset="0"/>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altLang="en-US" sz="1400" b="1" kern="100" dirty="0">
                          <a:solidFill>
                            <a:schemeClr val="tx1"/>
                          </a:solidFill>
                          <a:effectLst/>
                          <a:latin typeface="+mn-ea"/>
                          <a:ea typeface="+mn-ea"/>
                          <a:cs typeface="Times New Roman"/>
                        </a:rPr>
                        <a:t>平均在院日数</a:t>
                      </a:r>
                      <a:endParaRPr lang="ja-JP" sz="1400" b="1"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altLang="en-US" sz="1400" b="1" kern="100" dirty="0">
                          <a:solidFill>
                            <a:schemeClr val="tx1"/>
                          </a:solidFill>
                          <a:effectLst/>
                          <a:latin typeface="+mn-ea"/>
                          <a:ea typeface="+mn-ea"/>
                          <a:cs typeface="+mn-cs"/>
                        </a:rPr>
                        <a:t>重症度、医療・看護必要度</a:t>
                      </a:r>
                      <a:endParaRPr lang="ja-JP" sz="1100" b="1"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E9E"/>
                    </a:solidFill>
                  </a:tcPr>
                </a:tc>
                <a:extLst>
                  <a:ext uri="{0D108BD9-81ED-4DB2-BD59-A6C34878D82A}">
                    <a16:rowId xmlns:a16="http://schemas.microsoft.com/office/drawing/2014/main" val="10000"/>
                  </a:ext>
                </a:extLst>
              </a:tr>
              <a:tr h="563995">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altLang="en-US" sz="1400" b="1" kern="100" dirty="0">
                          <a:solidFill>
                            <a:schemeClr val="tx1"/>
                          </a:solidFill>
                          <a:effectLst/>
                          <a:latin typeface="+mn-ea"/>
                          <a:ea typeface="+mn-ea"/>
                          <a:cs typeface="Times New Roman"/>
                        </a:rPr>
                        <a:t>短期滞在１の対象手術等を</a:t>
                      </a:r>
                      <a:endParaRPr lang="en-US" altLang="ja-JP" sz="1400" b="1" kern="100" dirty="0">
                        <a:solidFill>
                          <a:schemeClr val="tx1"/>
                        </a:solidFill>
                        <a:effectLst/>
                        <a:latin typeface="+mn-ea"/>
                        <a:ea typeface="+mn-ea"/>
                        <a:cs typeface="Times New Roman"/>
                      </a:endParaRPr>
                    </a:p>
                    <a:p>
                      <a:pPr algn="ctr">
                        <a:spcAft>
                          <a:spcPts val="0"/>
                        </a:spcAft>
                      </a:pPr>
                      <a:r>
                        <a:rPr lang="ja-JP" altLang="en-US" sz="1400" b="1" kern="100" dirty="0">
                          <a:solidFill>
                            <a:schemeClr val="tx1"/>
                          </a:solidFill>
                          <a:effectLst/>
                          <a:latin typeface="+mn-ea"/>
                          <a:ea typeface="+mn-ea"/>
                          <a:cs typeface="Times New Roman"/>
                        </a:rPr>
                        <a:t>実施する入院患者</a:t>
                      </a:r>
                      <a:endParaRPr lang="en-US" altLang="ja-JP" sz="1400" b="1"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ja-JP" altLang="en-US" sz="1400" b="1" kern="100" dirty="0">
                          <a:effectLst/>
                          <a:latin typeface="+mn-ea"/>
                          <a:ea typeface="+mn-ea"/>
                          <a:cs typeface="Times New Roman"/>
                        </a:rPr>
                        <a:t>○</a:t>
                      </a:r>
                      <a:endParaRPr lang="ja-JP" sz="1400" b="1"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ja-JP" altLang="en-US" sz="1400" b="1" kern="100" dirty="0">
                          <a:effectLst/>
                          <a:latin typeface="+mn-ea"/>
                          <a:ea typeface="+mn-ea"/>
                          <a:cs typeface="Times New Roman"/>
                        </a:rPr>
                        <a:t>対象　→　</a:t>
                      </a:r>
                      <a:r>
                        <a:rPr lang="ja-JP" altLang="en-US" sz="1400" b="1" u="sng" kern="100" dirty="0">
                          <a:solidFill>
                            <a:srgbClr val="0070C0"/>
                          </a:solidFill>
                          <a:effectLst/>
                          <a:latin typeface="+mn-ea"/>
                          <a:ea typeface="+mn-ea"/>
                          <a:cs typeface="Times New Roman"/>
                        </a:rPr>
                        <a:t>対象外</a:t>
                      </a:r>
                      <a:endParaRPr lang="ja-JP" sz="1400" b="1" u="sng" kern="100" dirty="0">
                        <a:solidFill>
                          <a:srgbClr val="0070C0"/>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ja-JP" altLang="en-US" sz="1400" b="1" kern="100" dirty="0">
                          <a:effectLst/>
                          <a:latin typeface="+mn-ea"/>
                          <a:ea typeface="+mn-ea"/>
                          <a:cs typeface="Times New Roman"/>
                        </a:rPr>
                        <a:t>対象　→　</a:t>
                      </a:r>
                      <a:r>
                        <a:rPr lang="ja-JP" altLang="en-US" sz="1400" b="1" u="sng" kern="100" dirty="0">
                          <a:solidFill>
                            <a:srgbClr val="0070C0"/>
                          </a:solidFill>
                          <a:effectLst/>
                          <a:latin typeface="+mn-ea"/>
                          <a:ea typeface="+mn-ea"/>
                          <a:cs typeface="Times New Roman"/>
                        </a:rPr>
                        <a:t>対象外</a:t>
                      </a:r>
                      <a:endParaRPr lang="ja-JP" sz="1400" b="1" u="sng" kern="100" dirty="0">
                        <a:solidFill>
                          <a:srgbClr val="0070C0"/>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extLst>
                  <a:ext uri="{0D108BD9-81ED-4DB2-BD59-A6C34878D82A}">
                    <a16:rowId xmlns:a16="http://schemas.microsoft.com/office/drawing/2014/main" val="10004"/>
                  </a:ext>
                </a:extLst>
              </a:tr>
              <a:tr h="646952">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altLang="en-US" sz="1400" b="1" kern="100" dirty="0">
                          <a:solidFill>
                            <a:schemeClr val="tx1"/>
                          </a:solidFill>
                          <a:effectLst/>
                          <a:latin typeface="+mn-ea"/>
                          <a:ea typeface="+mn-ea"/>
                          <a:cs typeface="Times New Roman"/>
                        </a:rPr>
                        <a:t>短期滞在３の対象手術等を</a:t>
                      </a:r>
                      <a:endParaRPr lang="en-US" altLang="ja-JP" sz="1400" b="1" kern="100" dirty="0">
                        <a:solidFill>
                          <a:schemeClr val="tx1"/>
                        </a:solidFill>
                        <a:effectLst/>
                        <a:latin typeface="+mn-ea"/>
                        <a:ea typeface="+mn-ea"/>
                        <a:cs typeface="Times New Roman"/>
                      </a:endParaRPr>
                    </a:p>
                    <a:p>
                      <a:pPr algn="ctr">
                        <a:spcAft>
                          <a:spcPts val="0"/>
                        </a:spcAft>
                      </a:pPr>
                      <a:r>
                        <a:rPr lang="ja-JP" altLang="en-US" sz="1400" b="1" kern="100" dirty="0">
                          <a:solidFill>
                            <a:schemeClr val="tx1"/>
                          </a:solidFill>
                          <a:effectLst/>
                          <a:latin typeface="+mn-ea"/>
                          <a:ea typeface="+mn-ea"/>
                          <a:cs typeface="Times New Roman"/>
                        </a:rPr>
                        <a:t>実施する入院患者</a:t>
                      </a:r>
                      <a:endParaRPr lang="en-US" altLang="ja-JP" sz="1400" b="1" kern="100" dirty="0">
                        <a:solidFill>
                          <a:schemeClr val="tx1"/>
                        </a:solidFill>
                        <a:effectLst/>
                        <a:latin typeface="+mn-ea"/>
                        <a:ea typeface="+mn-ea"/>
                        <a:cs typeface="Times New Roman"/>
                      </a:endParaRPr>
                    </a:p>
                    <a:p>
                      <a:pPr algn="ctr">
                        <a:spcAft>
                          <a:spcPts val="0"/>
                        </a:spcAft>
                      </a:pPr>
                      <a:r>
                        <a:rPr lang="ja-JP" altLang="en-US" sz="1000" b="1" kern="100" dirty="0">
                          <a:solidFill>
                            <a:schemeClr val="tx1"/>
                          </a:solidFill>
                          <a:effectLst/>
                          <a:latin typeface="+mn-ea"/>
                          <a:ea typeface="+mn-ea"/>
                          <a:cs typeface="Times New Roman"/>
                        </a:rPr>
                        <a:t>（短期滞在手術等の要件を満たす場合）</a:t>
                      </a:r>
                      <a:endParaRPr lang="ja-JP" sz="1000" b="1"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ja-JP" altLang="en-US" sz="1400" b="1" kern="100" dirty="0">
                          <a:effectLst/>
                          <a:latin typeface="+mn-ea"/>
                          <a:ea typeface="+mn-ea"/>
                          <a:cs typeface="Times New Roman"/>
                        </a:rPr>
                        <a:t>○（原則、短期滞在３を算定する）</a:t>
                      </a:r>
                      <a:endParaRPr lang="ja-JP" sz="1400" b="1"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ja-JP" altLang="en-US" sz="1400" b="1" kern="100" dirty="0">
                          <a:effectLst/>
                          <a:latin typeface="+mn-ea"/>
                          <a:ea typeface="+mn-ea"/>
                          <a:cs typeface="Times New Roman"/>
                        </a:rPr>
                        <a:t>対象外</a:t>
                      </a:r>
                      <a:endParaRPr lang="en-US" altLang="ja-JP" sz="1400" b="1"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ja-JP" altLang="en-US" sz="1400" b="1" kern="100" dirty="0">
                          <a:effectLst/>
                          <a:latin typeface="+mn-ea"/>
                          <a:ea typeface="+mn-ea"/>
                          <a:cs typeface="Times New Roman"/>
                        </a:rPr>
                        <a:t>対象外</a:t>
                      </a:r>
                      <a:endParaRPr lang="ja-JP" sz="1400" b="1"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646952">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altLang="en-US" sz="1400" b="1" kern="100" dirty="0">
                          <a:solidFill>
                            <a:schemeClr val="tx1"/>
                          </a:solidFill>
                          <a:effectLst/>
                          <a:latin typeface="+mn-ea"/>
                          <a:ea typeface="+mn-ea"/>
                          <a:cs typeface="Times New Roman"/>
                        </a:rPr>
                        <a:t>短期滞在３の対象手術等を</a:t>
                      </a:r>
                      <a:endParaRPr lang="en-US" altLang="ja-JP" sz="1400" b="1" kern="100" dirty="0">
                        <a:solidFill>
                          <a:schemeClr val="tx1"/>
                        </a:solidFill>
                        <a:effectLst/>
                        <a:latin typeface="+mn-ea"/>
                        <a:ea typeface="+mn-ea"/>
                        <a:cs typeface="Times New Roman"/>
                      </a:endParaRPr>
                    </a:p>
                    <a:p>
                      <a:pPr algn="ctr">
                        <a:spcAft>
                          <a:spcPts val="0"/>
                        </a:spcAft>
                      </a:pPr>
                      <a:r>
                        <a:rPr lang="ja-JP" altLang="en-US" sz="1400" b="1" kern="100" dirty="0">
                          <a:solidFill>
                            <a:schemeClr val="tx1"/>
                          </a:solidFill>
                          <a:effectLst/>
                          <a:latin typeface="+mn-ea"/>
                          <a:ea typeface="+mn-ea"/>
                          <a:cs typeface="Times New Roman"/>
                        </a:rPr>
                        <a:t>実施する入院患者</a:t>
                      </a:r>
                      <a:endParaRPr lang="en-US" altLang="ja-JP" sz="1400" b="1" kern="100" dirty="0">
                        <a:solidFill>
                          <a:schemeClr val="tx1"/>
                        </a:solidFill>
                        <a:effectLst/>
                        <a:latin typeface="+mn-ea"/>
                        <a:ea typeface="+mn-ea"/>
                        <a:cs typeface="Times New Roman"/>
                      </a:endParaRPr>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00" b="1" kern="100" dirty="0">
                          <a:solidFill>
                            <a:schemeClr val="tx1"/>
                          </a:solidFill>
                          <a:effectLst/>
                          <a:latin typeface="+mn-ea"/>
                          <a:ea typeface="メイリオ"/>
                          <a:cs typeface="Times New Roman"/>
                        </a:rPr>
                        <a:t>（短期滞在手術等の要件を満たさない場合）</a:t>
                      </a:r>
                      <a:endParaRPr lang="en-US" altLang="ja-JP" sz="1000" b="1"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400" b="1" kern="100" dirty="0">
                          <a:effectLst/>
                          <a:latin typeface="+mn-ea"/>
                          <a:ea typeface="+mn-ea"/>
                          <a:cs typeface="Times New Roman"/>
                        </a:rPr>
                        <a:t>×</a:t>
                      </a:r>
                      <a:endParaRPr lang="ja-JP" sz="1400" b="1"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ja-JP" altLang="en-US" sz="1400" b="1" kern="100" dirty="0">
                          <a:effectLst/>
                          <a:latin typeface="+mn-ea"/>
                          <a:ea typeface="+mn-ea"/>
                          <a:cs typeface="Times New Roman"/>
                        </a:rPr>
                        <a:t>対象</a:t>
                      </a:r>
                      <a:endParaRPr lang="ja-JP" sz="1200" b="1"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ja-JP" altLang="en-US" sz="1400" b="1" kern="100" dirty="0">
                          <a:effectLst/>
                          <a:latin typeface="+mn-ea"/>
                          <a:ea typeface="+mn-ea"/>
                          <a:cs typeface="Times New Roman"/>
                        </a:rPr>
                        <a:t>対象</a:t>
                      </a:r>
                      <a:endParaRPr lang="ja-JP" sz="1400" b="1"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extLst>
                  <a:ext uri="{0D108BD9-81ED-4DB2-BD59-A6C34878D82A}">
                    <a16:rowId xmlns:a16="http://schemas.microsoft.com/office/drawing/2014/main" val="10006"/>
                  </a:ext>
                </a:extLst>
              </a:tr>
            </a:tbl>
          </a:graphicData>
        </a:graphic>
      </p:graphicFrame>
      <p:sp>
        <p:nvSpPr>
          <p:cNvPr id="8" name="テキスト ボックス 7">
            <a:extLst>
              <a:ext uri="{FF2B5EF4-FFF2-40B4-BE49-F238E27FC236}">
                <a16:creationId xmlns:a16="http://schemas.microsoft.com/office/drawing/2014/main" id="{4BE81E1C-11E3-4D98-A80E-0F43EFB6C447}"/>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（４）短期滞在手術等基本料、ＤＰＣ／ＰＤＰＳ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 name="スライド番号プレースホルダー 2">
            <a:extLst>
              <a:ext uri="{FF2B5EF4-FFF2-40B4-BE49-F238E27FC236}">
                <a16:creationId xmlns:a16="http://schemas.microsoft.com/office/drawing/2014/main" id="{2C74FCE5-AF37-4BB1-9408-D86669BF8CAF}"/>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924910829"/>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短期滞在手術等基本料の対象手術等（参考）</a:t>
            </a:r>
            <a:endParaRPr kumimoji="1" lang="ja-JP" altLang="en-US" dirty="0">
              <a:latin typeface="メイリオ" panose="020B0604030504040204" pitchFamily="50" charset="-128"/>
              <a:ea typeface="メイリオ" panose="020B0604030504040204" pitchFamily="50" charset="-128"/>
            </a:endParaRPr>
          </a:p>
        </p:txBody>
      </p:sp>
      <p:sp>
        <p:nvSpPr>
          <p:cNvPr id="11" name="正方形/長方形 10"/>
          <p:cNvSpPr/>
          <p:nvPr/>
        </p:nvSpPr>
        <p:spPr>
          <a:xfrm>
            <a:off x="178594" y="1123527"/>
            <a:ext cx="9374043" cy="5582073"/>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Ｄ２８７　内分泌負荷試験　１　下垂体前葉負荷試験　イ　成長ホルモン（ＧＨ）（一連として）</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Ｄ２９１</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小児食物アレルギー負荷検査</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Ｋ００５　皮膚、皮下腫瘍摘出術（露出部）　３　長径四センチメートル以上（六歳未満に限る。）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Ｋ００６　皮膚、皮下腫瘍摘出術（露出部以外）　３　長径六センチメートル以上十二センチメートル未満（六歳未満に限る。）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Ｋ００６　皮膚、皮下腫瘍摘出術（露出部以外）　４　長径十二センチメートル以上（六歳未満に限る。）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Ｋ００８　腋臭症手術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Ｋ０３０　四肢・躯幹軟部腫瘍摘出術　２　手、足（手に限る。）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Ｋ０４８　骨内異物（挿入物を含む。）除去術　４　鎖骨、膝蓋骨、手、足、指（手、足）その他（手に限る。）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Ｋ０６８　半月板切除術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Ｋ０６８</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関節鏡下半月板切除術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Ｋ０７０　ガングリオン摘出術　１　手、足、指（手、足）（手に限る。）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Ｋ０９３　手根管開放手術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Ｋ０９３</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関節鏡下手根管開放手術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Ｋ２０２　涙管チューブ挿入術　１　涙道内視鏡を用いるもの</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Ｋ２１７　眼瞼内反症手術　２　皮膚切開法</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Ｋ２１９　眼瞼下垂症手術　１　眼瞼挙筋前転法</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Ｋ２１９　眼瞼下垂症手術　３　その他のもの</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Ｋ２２４　翼状片手術（弁の移植を要するもの）</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Ｋ２５４　治療的角膜切除術　１　エキシマレーザーによるもの（角膜ジストロフィー又は帯状角膜変性に係るものに限る。）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Ｋ２６８　緑内障手術　６　水晶体再建術併用眼内ドレーン挿入術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Ｋ２８２　水晶体再建術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Ｋ４７４　乳腺腫瘍摘出術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Ｋ５０８　気管支狭窄拡張術（気管支鏡によるもの）</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Ｋ５１０　気管支腫瘍摘出術（気管支鏡又は気管支ファイバースコープによるもの）</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Ｋ６１６</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　経皮的シャント拡張術・血栓除去術　１　初回</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Ｋ６１６</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　経皮的シャント拡張術・血栓除去術　２　１の実施後３月以内に実施する場合</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Ｋ６１７　下肢静脈瘤手術　１　抜去切除術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Ｋ６１７　下肢静脈瘤手術　２　硬化療法（一連として）</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Ｋ６１７　下肢静脈瘤手術　３　高位結紮術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Ｋ６１７</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　下肢静脈瘤血管内焼灼術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Ｋ６１７</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６　下肢静脈瘤血管内塞栓術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Ｋ６５３　内視鏡的胃、十二指腸ポリープ・粘膜切除術　１　早期悪性腫瘍粘膜切除術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Ｋ７２１　内視鏡的大腸ポリープ・粘膜切除術　１　長径二センチメートル未満</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Ｋ７４３　痔核手術（脱肛を含む。）　２　硬化療法（四段階注射法によるもの）</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Ｋ７４７　肛門良性腫瘍、肛門ポリープ、肛門尖圭コンジローム切除術（肛門ポリープ、肛門尖圭コンジローム切除術に限る。）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Ｋ８２３</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６　尿失禁手術（ボツリヌス毒素によるもの）</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Ｋ８３４</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　顕微鏡下精索静脈瘤手術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Ｋ８４１</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経尿道的レーザー前立腺・蒸散術</a:t>
            </a: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 name="正方形/長方形 12"/>
          <p:cNvSpPr/>
          <p:nvPr/>
        </p:nvSpPr>
        <p:spPr>
          <a:xfrm>
            <a:off x="178594" y="791681"/>
            <a:ext cx="9374043" cy="293224"/>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短期滞在手術等基本料１の対象手術等（</a:t>
            </a:r>
            <a:r>
              <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38</a:t>
            </a: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項目）</a:t>
            </a:r>
          </a:p>
        </p:txBody>
      </p:sp>
      <p:sp>
        <p:nvSpPr>
          <p:cNvPr id="6" name="テキスト ボックス 5">
            <a:extLst>
              <a:ext uri="{FF2B5EF4-FFF2-40B4-BE49-F238E27FC236}">
                <a16:creationId xmlns:a16="http://schemas.microsoft.com/office/drawing/2014/main" id="{408089EF-3FE6-4583-BC86-77A01EC6E0AA}"/>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（４）短期滞在手術等基本料、ＤＰＣ／ＰＤＰＳ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スライド番号プレースホルダー 2">
            <a:extLst>
              <a:ext uri="{FF2B5EF4-FFF2-40B4-BE49-F238E27FC236}">
                <a16:creationId xmlns:a16="http://schemas.microsoft.com/office/drawing/2014/main" id="{3B01695E-6747-416D-A22D-D910A8E8BF37}"/>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390686274"/>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短期滞在手術等基本料の対象手術等（参考）</a:t>
            </a:r>
            <a:endParaRPr kumimoji="1" lang="ja-JP" altLang="en-US" dirty="0">
              <a:latin typeface="メイリオ" panose="020B0604030504040204" pitchFamily="50" charset="-128"/>
              <a:ea typeface="メイリオ" panose="020B0604030504040204" pitchFamily="50" charset="-128"/>
            </a:endParaRPr>
          </a:p>
        </p:txBody>
      </p:sp>
      <p:sp>
        <p:nvSpPr>
          <p:cNvPr id="11" name="正方形/長方形 10"/>
          <p:cNvSpPr/>
          <p:nvPr/>
        </p:nvSpPr>
        <p:spPr>
          <a:xfrm>
            <a:off x="178594" y="1123527"/>
            <a:ext cx="4678077" cy="5706763"/>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Ｄ２３７　終夜睡眠ポリグラフィー　３　１及び２以外の場合　イ　安全精度管理下で行うもの</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Ｄ２３７　終夜睡眠ポリグラフィー　３　１及び２以外の場合　ロ　その他のもの</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Ｄ２３７－２　反復睡眠潜時試験（ＭＳＬＴ）</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Ｄ２８７　内分泌負荷試験　１　下垂体前葉負荷試験　イ　成長ホルモン（ＧＨ）（一連として）</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Ｄ２９１－２　小児食物アレルギー負荷検査</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Ｄ４１３　前立腺針生検法　２　その他のもの</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Ｋ００７－２　経皮的放射線治療用金属マーカー留置術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Ｋ０３０　四肢・躯幹軟部腫瘍摘出術の　２　手、足（手に限る。）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Ｋ０４６　骨折観血的手術　２　前腕、下腿、手舟状骨（手舟状骨に限る。）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Ｋ０４８　骨内異物（挿入物を含む。）除去術　３　前腕、下腿（前腕に限る。）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Ｋ０４８　骨内異物（挿入物を含む。）除去術　４　鎖骨、膝蓋骨、手、足、指（手、足）その他（鎖骨に限る。）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Ｋ０４８　骨内異物（挿入物を含む。）除去術　４　鎖骨、膝蓋骨、手、足、指（手、足）その他（手に限る。）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Ｋ０７０　ガングリオン摘出術　１　手、足、指（手、足）（手に限る。）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Ｋ０９３－２　関節鏡下手根管開放手術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Ｋ１９６－２　胸腔鏡下交感神経節切除術（両側）</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Ｋ２０２　涙管チューブ挿入術　１　涙道内視鏡を用いるもの</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Ｋ２１７　眼瞼内反症手術の　２　皮膚切開法</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Ｋ２１９　眼瞼下垂症手術　１　眼瞼挙筋前転法</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Ｋ２１９　眼瞼下垂症手術の　３　その他のもの</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Ｋ２２４　翼状片手術（弁の移植を要するもの）</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Ｋ２４２　斜視手術　２　後転法</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Ｋ２４２　斜視手術　３　前転法及び後転法の併施</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Ｋ２５４　治療的角膜切除術　１　エキシマレーザーによるもの（角膜ジストロフィー又は帯状角膜変性に係るものに限る。）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Ｋ２６８　緑内障手術　６　水晶体再建術併用眼内ドレーン挿入術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Ｋ２８２　水晶体再建術　１　眼内レンズを挿入する場合　ロ　その他のもの（片側）</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Ｋ２８２　水晶体再建術　１　眼内レンズを挿入する場合　ロ　その他のもの（両側）</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Ｋ２８２　水晶体再建術　２　眼内レンズを挿入しない場合（片側）</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Ｋ２８２　水晶体再建術　２　眼内レンズを挿入しない場合（両側）</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Ｋ３１８　鼓膜形成手術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Ｋ３３３　鼻骨骨折整復固定術</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Ｋ３８９　喉頭・声帯ポリープ切除術　２　直達喉頭鏡又はファイバースコープによるもの</a:t>
            </a:r>
          </a:p>
        </p:txBody>
      </p:sp>
      <p:sp>
        <p:nvSpPr>
          <p:cNvPr id="13" name="正方形/長方形 12"/>
          <p:cNvSpPr/>
          <p:nvPr/>
        </p:nvSpPr>
        <p:spPr>
          <a:xfrm>
            <a:off x="178594" y="791681"/>
            <a:ext cx="9374043" cy="293224"/>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短期滞在手術等基本料３の対象手術等（</a:t>
            </a:r>
            <a:r>
              <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57</a:t>
            </a: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項目）</a:t>
            </a:r>
          </a:p>
        </p:txBody>
      </p:sp>
      <p:sp>
        <p:nvSpPr>
          <p:cNvPr id="14" name="正方形/長方形 13"/>
          <p:cNvSpPr/>
          <p:nvPr/>
        </p:nvSpPr>
        <p:spPr>
          <a:xfrm>
            <a:off x="4948213" y="1123527"/>
            <a:ext cx="4604424" cy="5706763"/>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Ｋ４７４　乳腺腫瘍摘出術　１　長径５センチメートル未満</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Ｋ４７４　乳腺腫瘍摘出術　２　長径５センチメートル以上</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Ｋ６１６－４　経皮的シャント拡張術・血栓除去術　１　初回</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Ｋ６１６－４　経皮的シャント拡張術・血栓除去術　２　１の実施後３月以内に実施する患者</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Ｋ６１７　下肢静脈瘤手術　１　抜去切除術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Ｋ６１７　下肢静脈瘤手術　２　硬化療法（一連として）</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Ｋ６１７　下肢静脈瘤手術　３　高位結紮術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Ｋ６１７－２　大伏在静脈抜去術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Ｋ６１７－４　下肢静脈瘤血管内焼灼術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Ｋ６１７－６　下肢静脈瘤血管内塞栓術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Ｋ６３３　ヘルニア手術　５　鼠径ヘルニア（３歳未満に限る。）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Ｋ６３３　ヘルニア手術　５　鼠径ヘルニア（３歳以上６歳未満に限る。）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Ｋ６３３　ヘルニア手術　５　鼠径ヘルニア（６歳以上</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歳未満に限る。）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Ｋ６３３　ヘルニア手術　５　鼠径ヘルニア（</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歳以上に限る。）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Ｋ６３４　腹腔鏡下鼠径ヘルニア手術（両側）（３歳未満に限る。）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Ｋ６３４　腹腔鏡下鼠径ヘルニア手術（両側）（３歳以上６歳未満に限る。）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Ｋ６３４　腹腔鏡下鼠径ヘルニア手術（両側）（６歳以上</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歳未満に限る。）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Ｋ６３４　腹腔鏡下鼠径ヘルニア手術（両側）（</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歳以上に限る。）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Ｋ７２１　内視鏡的大腸ポリープ・粘膜切除術　１　長径２センチメートル未満</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Ｋ７２１　内視鏡的大腸ポリープ・粘膜切除術　２　長径２センチメートル以上</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Ｋ７４３　痔核手術（脱肛を含む。）の「２」硬化療法</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四段階注射法によるもの</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Ｋ７４７　肛門良性腫瘍、肛門ポリープ、肛門尖圭コンジローム切除術（肛門ポリープ切除術に限る。）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Ｋ７４７　肛門良性腫瘍、肛門ポリープ、肛門尖圭コンジローム切除術（肛門尖圭コンジローム切除術に限る。）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Ｋ７６８　体外衝撃波腎・尿管結石破砕術（一連につき）</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Ｋ８２３－６　尿失禁手術（ボツリヌス毒素によるもの）</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Ｋ８３４－３　顕微鏡下精索静脈瘤手術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Ｋ８６７　子宮頸部</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腟部</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切除術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Ｋ８７２－３　子宮鏡下有茎粘膜下筋腫切出術、子宮内膜ポリープ切除術　１　電解質溶液利用のもの</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Ｋ８７２－３　子宮鏡下有茎粘膜下筋腫切出術、子宮内膜ポリープ切除術　２　その他のもの</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Ｋ８７３　子宮鏡下子宮筋腫摘出術　１　電解質溶液利用のもの</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Ｋ８７３　子宮鏡下子宮筋腫摘出術　２　その他のもの</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Ｋ８９０－３　腹腔鏡下卵管形成術</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Ｍ００１－２　ガンマナイフによる定位放射線治療</a:t>
            </a:r>
          </a:p>
        </p:txBody>
      </p:sp>
      <p:sp>
        <p:nvSpPr>
          <p:cNvPr id="7" name="テキスト ボックス 6">
            <a:extLst>
              <a:ext uri="{FF2B5EF4-FFF2-40B4-BE49-F238E27FC236}">
                <a16:creationId xmlns:a16="http://schemas.microsoft.com/office/drawing/2014/main" id="{D50F01F7-76D7-4540-AA77-BB608F3F0149}"/>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（４）短期滞在手術等基本料、ＤＰＣ／ＰＤＰＳ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 name="スライド番号プレースホルダー 2">
            <a:extLst>
              <a:ext uri="{FF2B5EF4-FFF2-40B4-BE49-F238E27FC236}">
                <a16:creationId xmlns:a16="http://schemas.microsoft.com/office/drawing/2014/main" id="{36B0F1E2-C938-4B1A-8F61-35FA45B063AE}"/>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097906360"/>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正方形/長方形 21"/>
          <p:cNvSpPr/>
          <p:nvPr/>
        </p:nvSpPr>
        <p:spPr>
          <a:xfrm>
            <a:off x="105508" y="1077818"/>
            <a:ext cx="9680330" cy="326939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13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基礎係数（医療機関群）</a:t>
            </a: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：現行の３つの医療機関群の設定方法と、４つの評価基準（</a:t>
            </a:r>
            <a:r>
              <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DPC</a:t>
            </a: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特定病院群）を維持する。</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13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機能評価係数</a:t>
            </a:r>
            <a:r>
              <a:rPr kumimoji="1" lang="en-US" altLang="ja-JP" sz="13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Ⅰ</a:t>
            </a: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：従前の評価方法を維持する。</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13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機能評価係数</a:t>
            </a:r>
            <a:r>
              <a:rPr kumimoji="1" lang="en-US" altLang="ja-JP" sz="13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Ⅱ</a:t>
            </a: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：従前の６つの評価項目を維持する。地域医療指数における体制評価指数は、医療計画に係る取組等を踏まえ、以下のとおり見直す。</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612900" marR="0" lvl="0" indent="-1612900"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startAt="4"/>
              <a:tabLst/>
              <a:defRPr/>
            </a:pPr>
            <a:r>
              <a:rPr kumimoji="1" lang="ja-JP" altLang="en-US" sz="13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激変緩和係数</a:t>
            </a: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：診療報酬改定に伴う激変緩和に対応した、激変緩和係数を設定する（改定年度の１年間のみ）。</a:t>
            </a:r>
          </a:p>
        </p:txBody>
      </p:sp>
      <p:sp>
        <p:nvSpPr>
          <p:cNvPr id="2" name="タイトル 1"/>
          <p:cNvSpPr>
            <a:spLocks noGrp="1"/>
          </p:cNvSpPr>
          <p:nvPr>
            <p:ph type="title"/>
          </p:nvPr>
        </p:nvSpPr>
        <p:spPr/>
        <p:txBody>
          <a:bodyPr>
            <a:noAutofit/>
          </a:bodyPr>
          <a:lstStyle/>
          <a:p>
            <a:r>
              <a:rPr lang="en-US" altLang="ja-JP" dirty="0"/>
              <a:t>DPC/PDPS</a:t>
            </a:r>
            <a:r>
              <a:rPr lang="ja-JP" altLang="en-US" dirty="0"/>
              <a:t>の見直し</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05508" y="773877"/>
            <a:ext cx="9529762" cy="174882"/>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医療機関別係数の見直し</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8" name="正方形/長方形 87"/>
          <p:cNvSpPr/>
          <p:nvPr/>
        </p:nvSpPr>
        <p:spPr>
          <a:xfrm>
            <a:off x="5132717" y="1922053"/>
            <a:ext cx="4475910" cy="24373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132717" y="2195325"/>
            <a:ext cx="4471928" cy="1797710"/>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体制評価指数</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従前の９項目に</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感染症</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を追加</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＜災害＞</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ＢＣＰの策定</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（災害拠点病院以外）</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＜へき地＞「</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へき地医療拠点病院の指定かつ主要３事業を年</a:t>
            </a: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12</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回以上</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」又は「社会医療法人認可におけるへき地医療の要件を満たしていること」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「へき地医療拠点病院の指定</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（主要３事業を年</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回以上実施している場合を除く。）</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感染症</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＞新型インフルエンザ対策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新型コロナウイルス感染症対策</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（病床確保、ＧＭＩＳ）</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0" name="右矢印 89"/>
          <p:cNvSpPr/>
          <p:nvPr/>
        </p:nvSpPr>
        <p:spPr>
          <a:xfrm>
            <a:off x="4882553" y="2632681"/>
            <a:ext cx="207034"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62162" y="1922053"/>
            <a:ext cx="4477261" cy="24373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355061" y="2195325"/>
            <a:ext cx="4484362" cy="1797710"/>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体制評価指数</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がん、脳卒中、心血管疾患、精神疾患、災害、周産期、へき地、救急、その他の９項目で評価</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＜災害＞（新設）</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＜へき地＞「へき地医療拠点病院の指定」又は「社会医療法人認可におけるへき地医療の要件を満たしていること」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＜その他＞新型インフルエンザ対策</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 name="正方形/長方形 3"/>
          <p:cNvSpPr/>
          <p:nvPr/>
        </p:nvSpPr>
        <p:spPr>
          <a:xfrm>
            <a:off x="105508" y="4662152"/>
            <a:ext cx="9680330" cy="100009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ＭＳ Ｐゴシック" panose="020B0600070205080204" pitchFamily="50" charset="-128"/>
                <a:cs typeface="+mn-cs"/>
              </a:rPr>
              <a:t>１．</a:t>
            </a:r>
            <a:r>
              <a:rPr kumimoji="1" lang="ja-JP" altLang="en-US" sz="1200" b="1" i="0" u="sng" strike="noStrike" kern="1200" cap="none" spc="0" normalizeH="0" baseline="0" noProof="0" dirty="0">
                <a:ln>
                  <a:noFill/>
                </a:ln>
                <a:solidFill>
                  <a:srgbClr val="0070C0"/>
                </a:solidFill>
                <a:effectLst/>
                <a:uLnTx/>
                <a:uFillTx/>
                <a:latin typeface="メイリオ"/>
                <a:ea typeface="ＭＳ Ｐゴシック" panose="020B0600070205080204" pitchFamily="50" charset="-128"/>
                <a:cs typeface="+mn-cs"/>
              </a:rPr>
              <a:t>短期滞在手術等基本料３に該当する診断群分類等について</a:t>
            </a:r>
            <a:r>
              <a:rPr kumimoji="1" lang="ja-JP" altLang="en-US" sz="1200" b="0" i="0" u="none" strike="noStrike" kern="1200" cap="none" spc="0" normalizeH="0" baseline="0" noProof="0" dirty="0">
                <a:ln>
                  <a:noFill/>
                </a:ln>
                <a:solidFill>
                  <a:prstClr val="black"/>
                </a:solidFill>
                <a:effectLst/>
                <a:uLnTx/>
                <a:uFillTx/>
                <a:latin typeface="メイリオ"/>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メイリオ"/>
                <a:ea typeface="ＭＳ Ｐゴシック" panose="020B0600070205080204" pitchFamily="50" charset="-128"/>
                <a:cs typeface="+mn-cs"/>
              </a:rPr>
              <a:t>DPC/PDPS</a:t>
            </a:r>
            <a:r>
              <a:rPr kumimoji="1" lang="ja-JP" altLang="en-US" sz="1200" b="0" i="0" u="none" strike="noStrike" kern="1200" cap="none" spc="0" normalizeH="0" baseline="0" noProof="0" dirty="0">
                <a:ln>
                  <a:noFill/>
                </a:ln>
                <a:solidFill>
                  <a:prstClr val="black"/>
                </a:solidFill>
                <a:effectLst/>
                <a:uLnTx/>
                <a:uFillTx/>
                <a:latin typeface="メイリオ"/>
                <a:ea typeface="ＭＳ Ｐゴシック" panose="020B0600070205080204" pitchFamily="50" charset="-128"/>
                <a:cs typeface="+mn-cs"/>
              </a:rPr>
              <a:t>の</a:t>
            </a:r>
            <a:r>
              <a:rPr kumimoji="1" lang="ja-JP" altLang="en-US" sz="1200" b="1" i="0" u="sng" strike="noStrike" kern="1200" cap="none" spc="0" normalizeH="0" baseline="0" noProof="0" dirty="0">
                <a:ln>
                  <a:noFill/>
                </a:ln>
                <a:solidFill>
                  <a:srgbClr val="0070C0"/>
                </a:solidFill>
                <a:effectLst/>
                <a:uLnTx/>
                <a:uFillTx/>
                <a:latin typeface="メイリオ"/>
                <a:ea typeface="ＭＳ Ｐゴシック" panose="020B0600070205080204" pitchFamily="50" charset="-128"/>
                <a:cs typeface="+mn-cs"/>
              </a:rPr>
              <a:t>点数設定方式</a:t>
            </a:r>
            <a:r>
              <a:rPr kumimoji="1" lang="en-US" altLang="ja-JP" sz="1200" b="1" i="0" u="sng" strike="noStrike" kern="1200" cap="none" spc="0" normalizeH="0" baseline="0" noProof="0" dirty="0">
                <a:ln>
                  <a:noFill/>
                </a:ln>
                <a:solidFill>
                  <a:srgbClr val="0070C0"/>
                </a:solidFill>
                <a:effectLst/>
                <a:uLnTx/>
                <a:uFillTx/>
                <a:latin typeface="メイリオ"/>
                <a:ea typeface="ＭＳ Ｐゴシック" panose="020B0600070205080204" pitchFamily="50" charset="-128"/>
                <a:cs typeface="+mn-cs"/>
              </a:rPr>
              <a:t>D</a:t>
            </a:r>
            <a:r>
              <a:rPr kumimoji="1" lang="ja-JP" altLang="en-US" sz="1200" b="1" i="0" u="sng" strike="noStrike" kern="1200" cap="none" spc="0" normalizeH="0" baseline="0" noProof="0" dirty="0">
                <a:ln>
                  <a:noFill/>
                </a:ln>
                <a:solidFill>
                  <a:srgbClr val="0070C0"/>
                </a:solidFill>
                <a:effectLst/>
                <a:uLnTx/>
                <a:uFillTx/>
                <a:latin typeface="メイリオ"/>
                <a:ea typeface="ＭＳ Ｐゴシック" panose="020B0600070205080204" pitchFamily="50" charset="-128"/>
                <a:cs typeface="+mn-cs"/>
              </a:rPr>
              <a:t>により設定する</a:t>
            </a:r>
            <a:r>
              <a:rPr kumimoji="1" lang="ja-JP" altLang="en-US" sz="1200" b="0" i="0" u="none" strike="noStrike" kern="1200" cap="none" spc="0" normalizeH="0" baseline="0" noProof="0" dirty="0">
                <a:ln>
                  <a:noFill/>
                </a:ln>
                <a:solidFill>
                  <a:prstClr val="black"/>
                </a:solidFill>
                <a:effectLst/>
                <a:uLnTx/>
                <a:uFillTx/>
                <a:latin typeface="メイリオ"/>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メイリオ"/>
              <a:ea typeface="ＭＳ Ｐゴシック" panose="020B0600070205080204" pitchFamily="50" charset="-128"/>
              <a:cs typeface="+mn-cs"/>
            </a:endParaRPr>
          </a:p>
          <a:p>
            <a:pPr marL="273050" marR="0" lvl="0" indent="-27305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ＭＳ Ｐゴシック" panose="020B0600070205080204" pitchFamily="50" charset="-128"/>
                <a:cs typeface="+mn-cs"/>
              </a:rPr>
              <a:t>２．</a:t>
            </a:r>
            <a:r>
              <a:rPr kumimoji="1" lang="ja-JP" altLang="en-US" sz="1200" b="1" i="0" u="sng" strike="noStrike" kern="1200" cap="none" spc="0" normalizeH="0" baseline="0" noProof="0" dirty="0">
                <a:ln>
                  <a:noFill/>
                </a:ln>
                <a:solidFill>
                  <a:srgbClr val="0070C0"/>
                </a:solidFill>
                <a:effectLst/>
                <a:uLnTx/>
                <a:uFillTx/>
                <a:latin typeface="メイリオ"/>
                <a:ea typeface="ＭＳ Ｐゴシック" panose="020B0600070205080204" pitchFamily="50" charset="-128"/>
                <a:cs typeface="+mn-cs"/>
              </a:rPr>
              <a:t>疾患の頻度が高く、医療内容の標準化が進んでいると考えられる疾患で、手術が定義されていない診断群分類について</a:t>
            </a:r>
            <a:r>
              <a:rPr kumimoji="1" lang="ja-JP" altLang="en-US" sz="1200" b="0" i="0" u="none" strike="noStrike" kern="1200" cap="none" spc="0" normalizeH="0" baseline="0" noProof="0" dirty="0">
                <a:ln>
                  <a:noFill/>
                </a:ln>
                <a:solidFill>
                  <a:prstClr val="black"/>
                </a:solidFill>
                <a:effectLst/>
                <a:uLnTx/>
                <a:uFillTx/>
                <a:latin typeface="メイリオ"/>
                <a:ea typeface="ＭＳ Ｐゴシック" panose="020B0600070205080204" pitchFamily="50" charset="-128"/>
                <a:cs typeface="+mn-cs"/>
              </a:rPr>
              <a:t>、医療資源投入量の相違を踏まえ、</a:t>
            </a:r>
            <a:r>
              <a:rPr kumimoji="1" lang="ja-JP" altLang="en-US" sz="1200" b="1" i="0" u="sng" strike="noStrike" kern="1200" cap="none" spc="0" normalizeH="0" baseline="0" noProof="0" dirty="0">
                <a:ln>
                  <a:noFill/>
                </a:ln>
                <a:solidFill>
                  <a:srgbClr val="0070C0"/>
                </a:solidFill>
                <a:effectLst/>
                <a:uLnTx/>
                <a:uFillTx/>
                <a:latin typeface="メイリオ"/>
                <a:ea typeface="ＭＳ Ｐゴシック" panose="020B0600070205080204" pitchFamily="50" charset="-128"/>
                <a:cs typeface="+mn-cs"/>
              </a:rPr>
              <a:t>他院からの転院の有無により評価を区別する</a:t>
            </a:r>
            <a:r>
              <a:rPr kumimoji="1" lang="ja-JP" altLang="en-US" sz="1200" b="0" i="0" u="none" strike="noStrike" kern="1200" cap="none" spc="0" normalizeH="0" baseline="0" noProof="0" dirty="0">
                <a:ln>
                  <a:noFill/>
                </a:ln>
                <a:solidFill>
                  <a:prstClr val="black"/>
                </a:solidFill>
                <a:effectLst/>
                <a:uLnTx/>
                <a:uFillTx/>
                <a:latin typeface="メイリオ"/>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メイリオ"/>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ＭＳ Ｐゴシック" panose="020B0600070205080204" pitchFamily="50" charset="-128"/>
                <a:cs typeface="+mn-cs"/>
              </a:rPr>
              <a:t>３．</a:t>
            </a:r>
            <a:r>
              <a:rPr kumimoji="1" lang="ja-JP" altLang="en-US" sz="1200" b="1" i="0" u="sng" strike="noStrike" kern="1200" cap="none" spc="0" normalizeH="0" baseline="0" noProof="0" dirty="0">
                <a:ln>
                  <a:noFill/>
                </a:ln>
                <a:solidFill>
                  <a:srgbClr val="0070C0"/>
                </a:solidFill>
                <a:effectLst/>
                <a:uLnTx/>
                <a:uFillTx/>
                <a:latin typeface="メイリオ"/>
                <a:ea typeface="ＭＳ Ｐゴシック" panose="020B0600070205080204" pitchFamily="50" charset="-128"/>
                <a:cs typeface="+mn-cs"/>
              </a:rPr>
              <a:t>入院初期の医療資源投入量が増加傾向</a:t>
            </a:r>
            <a:r>
              <a:rPr kumimoji="1" lang="ja-JP" altLang="en-US" sz="1200" b="0" i="0" u="none" strike="noStrike" kern="1200" cap="none" spc="0" normalizeH="0" baseline="0" noProof="0" dirty="0">
                <a:ln>
                  <a:noFill/>
                </a:ln>
                <a:solidFill>
                  <a:prstClr val="black"/>
                </a:solidFill>
                <a:effectLst/>
                <a:uLnTx/>
                <a:uFillTx/>
                <a:latin typeface="メイリオ"/>
                <a:ea typeface="ＭＳ Ｐゴシック" panose="020B0600070205080204" pitchFamily="50" charset="-128"/>
                <a:cs typeface="+mn-cs"/>
              </a:rPr>
              <a:t>であることを踏まえ、</a:t>
            </a:r>
            <a:r>
              <a:rPr kumimoji="1" lang="ja-JP" altLang="en-US" sz="1200" b="1" i="0" u="sng" strike="noStrike" kern="1200" cap="none" spc="0" normalizeH="0" baseline="0" noProof="0" dirty="0">
                <a:ln>
                  <a:noFill/>
                </a:ln>
                <a:solidFill>
                  <a:srgbClr val="0070C0"/>
                </a:solidFill>
                <a:effectLst/>
                <a:uLnTx/>
                <a:uFillTx/>
                <a:latin typeface="メイリオ"/>
                <a:ea typeface="ＭＳ Ｐゴシック" panose="020B0600070205080204" pitchFamily="50" charset="-128"/>
                <a:cs typeface="+mn-cs"/>
              </a:rPr>
              <a:t>点数設定方式</a:t>
            </a:r>
            <a:r>
              <a:rPr kumimoji="1" lang="en-US" altLang="ja-JP" sz="1200" b="1" i="0" u="sng" strike="noStrike" kern="1200" cap="none" spc="0" normalizeH="0" baseline="0" noProof="0" dirty="0">
                <a:ln>
                  <a:noFill/>
                </a:ln>
                <a:solidFill>
                  <a:srgbClr val="0070C0"/>
                </a:solidFill>
                <a:effectLst/>
                <a:uLnTx/>
                <a:uFillTx/>
                <a:latin typeface="メイリオ"/>
                <a:ea typeface="ＭＳ Ｐゴシック" panose="020B0600070205080204" pitchFamily="50" charset="-128"/>
                <a:cs typeface="+mn-cs"/>
              </a:rPr>
              <a:t>A</a:t>
            </a:r>
            <a:r>
              <a:rPr kumimoji="1" lang="ja-JP" altLang="en-US" sz="1200" b="1" i="0" u="sng" strike="noStrike" kern="1200" cap="none" spc="0" normalizeH="0" baseline="0" noProof="0" dirty="0">
                <a:ln>
                  <a:noFill/>
                </a:ln>
                <a:solidFill>
                  <a:srgbClr val="0070C0"/>
                </a:solidFill>
                <a:effectLst/>
                <a:uLnTx/>
                <a:uFillTx/>
                <a:latin typeface="メイリオ"/>
                <a:ea typeface="ＭＳ Ｐゴシック" panose="020B0600070205080204" pitchFamily="50" charset="-128"/>
                <a:cs typeface="+mn-cs"/>
              </a:rPr>
              <a:t>について、入院初期をより重点的に評価する体系に見直す</a:t>
            </a:r>
            <a:r>
              <a:rPr kumimoji="1" lang="ja-JP" altLang="en-US" sz="1200" b="0" i="0" u="none" strike="noStrike" kern="1200" cap="none" spc="0" normalizeH="0" baseline="0" noProof="0" dirty="0">
                <a:ln>
                  <a:noFill/>
                </a:ln>
                <a:solidFill>
                  <a:prstClr val="black"/>
                </a:solidFill>
                <a:effectLst/>
                <a:uLnTx/>
                <a:uFillTx/>
                <a:latin typeface="メイリオ"/>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メイリオ"/>
              <a:ea typeface="ＭＳ Ｐゴシック" panose="020B0600070205080204" pitchFamily="50" charset="-128"/>
              <a:cs typeface="+mn-cs"/>
            </a:endParaRPr>
          </a:p>
        </p:txBody>
      </p:sp>
      <p:sp>
        <p:nvSpPr>
          <p:cNvPr id="14" name="正方形/長方形 13"/>
          <p:cNvSpPr/>
          <p:nvPr/>
        </p:nvSpPr>
        <p:spPr>
          <a:xfrm>
            <a:off x="105508" y="5978341"/>
            <a:ext cx="9680330" cy="77415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6700" marR="0" lvl="0" indent="-26670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ＭＳ Ｐゴシック" panose="020B0600070205080204" pitchFamily="50" charset="-128"/>
                <a:cs typeface="+mn-cs"/>
              </a:rPr>
              <a:t>１．入院医療を担う医療機関の機能や役割を分析・評価するため、診療行為や薬材料等が包括されている外来診療に係る評価について、実施された診療行為を外来</a:t>
            </a:r>
            <a:r>
              <a:rPr kumimoji="1" lang="en-US" altLang="ja-JP" sz="1200" b="0" i="0" u="none" strike="noStrike" kern="1200" cap="none" spc="0" normalizeH="0" baseline="0" noProof="0" dirty="0">
                <a:ln>
                  <a:noFill/>
                </a:ln>
                <a:solidFill>
                  <a:prstClr val="black"/>
                </a:solidFill>
                <a:effectLst/>
                <a:uLnTx/>
                <a:uFillTx/>
                <a:latin typeface="メイリオ"/>
                <a:ea typeface="ＭＳ Ｐゴシック" panose="020B0600070205080204" pitchFamily="50" charset="-128"/>
                <a:cs typeface="+mn-cs"/>
              </a:rPr>
              <a:t>EF</a:t>
            </a:r>
            <a:r>
              <a:rPr kumimoji="1" lang="ja-JP" altLang="en-US" sz="1200" b="0" i="0" u="none" strike="noStrike" kern="1200" cap="none" spc="0" normalizeH="0" baseline="0" noProof="0" dirty="0">
                <a:ln>
                  <a:noFill/>
                </a:ln>
                <a:solidFill>
                  <a:prstClr val="black"/>
                </a:solidFill>
                <a:effectLst/>
                <a:uLnTx/>
                <a:uFillTx/>
                <a:latin typeface="メイリオ"/>
                <a:ea typeface="ＭＳ Ｐゴシック" panose="020B0600070205080204" pitchFamily="50" charset="-128"/>
                <a:cs typeface="+mn-cs"/>
              </a:rPr>
              <a:t>ファイルで提出することとする。</a:t>
            </a:r>
            <a:endParaRPr kumimoji="1" lang="en-US" altLang="ja-JP" sz="1200" b="0" i="0" u="none" strike="noStrike" kern="1200" cap="none" spc="0" normalizeH="0" baseline="0" noProof="0" dirty="0">
              <a:ln>
                <a:noFill/>
              </a:ln>
              <a:solidFill>
                <a:prstClr val="black"/>
              </a:solidFill>
              <a:effectLst/>
              <a:uLnTx/>
              <a:uFillTx/>
              <a:latin typeface="メイリオ"/>
              <a:ea typeface="ＭＳ Ｐゴシック" panose="020B0600070205080204" pitchFamily="50" charset="-128"/>
              <a:cs typeface="+mn-cs"/>
            </a:endParaRPr>
          </a:p>
          <a:p>
            <a:pPr marL="266700" marR="0" lvl="0" indent="-26670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ＭＳ Ｐゴシック" panose="020B0600070205080204" pitchFamily="50" charset="-128"/>
                <a:cs typeface="+mn-cs"/>
              </a:rPr>
              <a:t>２．調査項目の見直し等の必要な措置を講ずる。</a:t>
            </a:r>
            <a:endParaRPr kumimoji="1" lang="en-US" altLang="ja-JP" sz="1200" b="0" i="0" u="none" strike="noStrike" kern="1200" cap="none" spc="0" normalizeH="0" baseline="0" noProof="0" dirty="0">
              <a:ln>
                <a:noFill/>
              </a:ln>
              <a:solidFill>
                <a:prstClr val="black"/>
              </a:solidFill>
              <a:effectLst/>
              <a:uLnTx/>
              <a:uFillTx/>
              <a:latin typeface="メイリオ"/>
              <a:ea typeface="ＭＳ Ｐゴシック" panose="020B0600070205080204" pitchFamily="50" charset="-128"/>
              <a:cs typeface="+mn-cs"/>
            </a:endParaRPr>
          </a:p>
        </p:txBody>
      </p:sp>
      <p:sp>
        <p:nvSpPr>
          <p:cNvPr id="16" name="正方形/長方形 15"/>
          <p:cNvSpPr/>
          <p:nvPr/>
        </p:nvSpPr>
        <p:spPr>
          <a:xfrm>
            <a:off x="105508" y="4364757"/>
            <a:ext cx="9529762" cy="174882"/>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算定ルールの見直し</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 name="正方形/長方形 16"/>
          <p:cNvSpPr/>
          <p:nvPr/>
        </p:nvSpPr>
        <p:spPr>
          <a:xfrm>
            <a:off x="105508" y="5662247"/>
            <a:ext cx="9529762" cy="174882"/>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退院患者調査の見直し</a:t>
            </a:r>
          </a:p>
        </p:txBody>
      </p:sp>
      <p:sp>
        <p:nvSpPr>
          <p:cNvPr id="15" name="テキスト ボックス 14">
            <a:extLst>
              <a:ext uri="{FF2B5EF4-FFF2-40B4-BE49-F238E27FC236}">
                <a16:creationId xmlns:a16="http://schemas.microsoft.com/office/drawing/2014/main" id="{797FF737-7C1A-452D-9B7D-E27DFF29770D}"/>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（４）短期滞在手術等基本料、ＤＰＣ／ＰＤＰＳ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 name="スライド番号プレースホルダー 2">
            <a:extLst>
              <a:ext uri="{FF2B5EF4-FFF2-40B4-BE49-F238E27FC236}">
                <a16:creationId xmlns:a16="http://schemas.microsoft.com/office/drawing/2014/main" id="{DC591C81-E1BB-4C5D-A7C8-92DB7E19BBC9}"/>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23515787"/>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医療機関別係数の見直し</a:t>
            </a:r>
            <a:endParaRPr kumimoji="1" lang="ja-JP" altLang="en-US" dirty="0">
              <a:latin typeface="メイリオ" panose="020B0604030504040204" pitchFamily="50" charset="-128"/>
              <a:ea typeface="メイリオ" panose="020B0604030504040204" pitchFamily="50" charset="-128"/>
            </a:endParaRPr>
          </a:p>
        </p:txBody>
      </p:sp>
      <p:sp>
        <p:nvSpPr>
          <p:cNvPr id="14" name="正方形/長方形 13"/>
          <p:cNvSpPr/>
          <p:nvPr/>
        </p:nvSpPr>
        <p:spPr>
          <a:xfrm>
            <a:off x="224030" y="987283"/>
            <a:ext cx="9529762" cy="183045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現行の設定方法を維持し、医療機関群等を設定する。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実績要件について、大学病院本院群の最低値（外れ値を除く）より高い医療機関を</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DPC</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特定病院群とする。</a:t>
            </a:r>
          </a:p>
          <a:p>
            <a:pPr marL="0" marR="0" lvl="0" indent="26987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診療密度は、外的要因の補正のため、後発医薬品のある医薬品については後発医薬品の最も安価なものに置き換えて算出</a:t>
            </a:r>
          </a:p>
          <a:p>
            <a:pPr marL="0" marR="0" lvl="0" indent="26987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外保連手術指数及び特定内科診療の内容は最新版を反映</a:t>
            </a:r>
          </a:p>
        </p:txBody>
      </p:sp>
      <p:sp>
        <p:nvSpPr>
          <p:cNvPr id="15" name="正方形/長方形 14"/>
          <p:cNvSpPr/>
          <p:nvPr/>
        </p:nvSpPr>
        <p:spPr>
          <a:xfrm>
            <a:off x="293634" y="826065"/>
            <a:ext cx="2817314" cy="335747"/>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基礎係数（医療機関群）</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 name="正方形/長方形 15"/>
          <p:cNvSpPr/>
          <p:nvPr/>
        </p:nvSpPr>
        <p:spPr>
          <a:xfrm>
            <a:off x="224030" y="3056625"/>
            <a:ext cx="9529762" cy="89527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現行の評価手法を維持し、医科点数表の改定に応じて機能評価係数</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に反映する。</a:t>
            </a:r>
          </a:p>
          <a:p>
            <a:pPr marL="0" marR="0" lvl="0" indent="2698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各項目の評価の見直しに伴う対応</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 name="正方形/長方形 16"/>
          <p:cNvSpPr/>
          <p:nvPr/>
        </p:nvSpPr>
        <p:spPr>
          <a:xfrm>
            <a:off x="293634" y="2888260"/>
            <a:ext cx="2211094" cy="335747"/>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機能評価係数</a:t>
            </a:r>
            <a:r>
              <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p>
        </p:txBody>
      </p:sp>
      <p:sp>
        <p:nvSpPr>
          <p:cNvPr id="18" name="正方形/長方形 17"/>
          <p:cNvSpPr/>
          <p:nvPr/>
        </p:nvSpPr>
        <p:spPr>
          <a:xfrm>
            <a:off x="224030" y="4190781"/>
            <a:ext cx="9529762" cy="106498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現行の６つの係数（保険診療係数、効率性係数、複雑性係数、カバー率係数、救急医療係数、地域医療係数）を維持し、令和２年</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月</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日から令和３年</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月</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日までの実績等を基に設定する。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地域医療係数の一部の項目について、評価項目の実態等を踏まえた要件を見直しや項目の新設を実施する。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9" name="正方形/長方形 18"/>
          <p:cNvSpPr/>
          <p:nvPr/>
        </p:nvSpPr>
        <p:spPr>
          <a:xfrm>
            <a:off x="295200" y="4022908"/>
            <a:ext cx="2211094" cy="335747"/>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機能評価係数</a:t>
            </a:r>
            <a:r>
              <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Ⅱ</a:t>
            </a:r>
          </a:p>
        </p:txBody>
      </p:sp>
      <p:sp>
        <p:nvSpPr>
          <p:cNvPr id="20" name="正方形/長方形 19"/>
          <p:cNvSpPr/>
          <p:nvPr/>
        </p:nvSpPr>
        <p:spPr>
          <a:xfrm>
            <a:off x="227478" y="5506290"/>
            <a:ext cx="9529762" cy="80444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現行の設定方法を維持し、診療報酬改定がある年度については改定に伴う変動に関して、推計診療報酬変動率（出来高部分も含む）が</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％を超えて変動しないよう激変緩和係数を設定する。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正方形/長方形 20"/>
          <p:cNvSpPr/>
          <p:nvPr/>
        </p:nvSpPr>
        <p:spPr>
          <a:xfrm>
            <a:off x="293634" y="5338417"/>
            <a:ext cx="2211094" cy="335747"/>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激変緩和係数</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23" name="表 22"/>
          <p:cNvGraphicFramePr>
            <a:graphicFrameLocks noGrp="1"/>
          </p:cNvGraphicFramePr>
          <p:nvPr/>
        </p:nvGraphicFramePr>
        <p:xfrm>
          <a:off x="560512" y="2030888"/>
          <a:ext cx="5586821" cy="736100"/>
        </p:xfrm>
        <a:graphic>
          <a:graphicData uri="http://schemas.openxmlformats.org/drawingml/2006/table">
            <a:tbl>
              <a:tblPr firstRow="1" firstCol="1" bandRow="1"/>
              <a:tblGrid>
                <a:gridCol w="2467598">
                  <a:extLst>
                    <a:ext uri="{9D8B030D-6E8A-4147-A177-3AD203B41FA5}">
                      <a16:colId xmlns:a16="http://schemas.microsoft.com/office/drawing/2014/main" val="20000"/>
                    </a:ext>
                  </a:extLst>
                </a:gridCol>
                <a:gridCol w="1663585">
                  <a:extLst>
                    <a:ext uri="{9D8B030D-6E8A-4147-A177-3AD203B41FA5}">
                      <a16:colId xmlns:a16="http://schemas.microsoft.com/office/drawing/2014/main" val="20001"/>
                    </a:ext>
                  </a:extLst>
                </a:gridCol>
                <a:gridCol w="1455638">
                  <a:extLst>
                    <a:ext uri="{9D8B030D-6E8A-4147-A177-3AD203B41FA5}">
                      <a16:colId xmlns:a16="http://schemas.microsoft.com/office/drawing/2014/main" val="20002"/>
                    </a:ext>
                  </a:extLst>
                </a:gridCol>
              </a:tblGrid>
              <a:tr h="146456">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ctr">
                        <a:spcAft>
                          <a:spcPts val="0"/>
                        </a:spcAft>
                      </a:pPr>
                      <a:r>
                        <a:rPr lang="ja-JP" sz="1050" kern="100" dirty="0">
                          <a:effectLst/>
                          <a:latin typeface="+mn-ea"/>
                          <a:ea typeface="+mn-ea"/>
                          <a:cs typeface="Arial"/>
                        </a:rPr>
                        <a:t>医療機関群</a:t>
                      </a:r>
                      <a:endParaRPr lang="ja-JP" sz="1000" kern="100" dirty="0">
                        <a:effectLst/>
                        <a:latin typeface="+mn-ea"/>
                        <a:ea typeface="+mn-ea"/>
                        <a:cs typeface="Times New Roman"/>
                      </a:endParaRPr>
                    </a:p>
                  </a:txBody>
                  <a:tcPr marL="68104" marR="68104"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ctr">
                        <a:spcAft>
                          <a:spcPts val="0"/>
                        </a:spcAft>
                      </a:pPr>
                      <a:r>
                        <a:rPr lang="ja-JP" sz="1050" kern="100" dirty="0">
                          <a:effectLst/>
                          <a:latin typeface="+mn-ea"/>
                          <a:ea typeface="+mn-ea"/>
                          <a:cs typeface="Arial"/>
                        </a:rPr>
                        <a:t>施設数</a:t>
                      </a:r>
                      <a:endParaRPr lang="ja-JP" sz="1000" kern="100" dirty="0">
                        <a:effectLst/>
                        <a:latin typeface="+mn-ea"/>
                        <a:ea typeface="+mn-ea"/>
                        <a:cs typeface="Times New Roman"/>
                      </a:endParaRPr>
                    </a:p>
                  </a:txBody>
                  <a:tcPr marL="68104" marR="68104"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ctr">
                        <a:spcAft>
                          <a:spcPts val="0"/>
                        </a:spcAft>
                      </a:pPr>
                      <a:r>
                        <a:rPr lang="ja-JP" sz="1050" kern="100" dirty="0">
                          <a:effectLst/>
                          <a:latin typeface="+mn-ea"/>
                          <a:ea typeface="+mn-ea"/>
                          <a:cs typeface="Arial"/>
                        </a:rPr>
                        <a:t>基礎係数</a:t>
                      </a:r>
                      <a:endParaRPr lang="ja-JP" sz="1000" kern="100" dirty="0">
                        <a:effectLst/>
                        <a:latin typeface="+mn-ea"/>
                        <a:ea typeface="+mn-ea"/>
                        <a:cs typeface="Times New Roman"/>
                      </a:endParaRPr>
                    </a:p>
                  </a:txBody>
                  <a:tcPr marL="68104" marR="68104"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DECD5"/>
                    </a:solidFill>
                  </a:tcPr>
                </a:tc>
                <a:extLst>
                  <a:ext uri="{0D108BD9-81ED-4DB2-BD59-A6C34878D82A}">
                    <a16:rowId xmlns:a16="http://schemas.microsoft.com/office/drawing/2014/main" val="10000"/>
                  </a:ext>
                </a:extLst>
              </a:tr>
              <a:tr h="169215">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just">
                        <a:spcAft>
                          <a:spcPts val="0"/>
                        </a:spcAft>
                      </a:pPr>
                      <a:r>
                        <a:rPr kumimoji="1" lang="en-US" sz="1050" b="0" kern="1200" dirty="0">
                          <a:solidFill>
                            <a:schemeClr val="tx1"/>
                          </a:solidFill>
                          <a:latin typeface="+mn-ea"/>
                          <a:ea typeface="+mn-ea"/>
                          <a:cs typeface="+mj-cs"/>
                        </a:rPr>
                        <a:t>DPC</a:t>
                      </a:r>
                      <a:r>
                        <a:rPr kumimoji="1" lang="ja-JP" altLang="en-US" sz="1050" b="0" kern="1200" dirty="0">
                          <a:solidFill>
                            <a:schemeClr val="tx1"/>
                          </a:solidFill>
                          <a:latin typeface="+mn-ea"/>
                          <a:ea typeface="+mn-ea"/>
                          <a:cs typeface="+mj-cs"/>
                        </a:rPr>
                        <a:t>標準病院群</a:t>
                      </a:r>
                      <a:endParaRPr kumimoji="1" lang="ja-JP" sz="1050" b="0" kern="1200" dirty="0">
                        <a:solidFill>
                          <a:schemeClr val="tx1"/>
                        </a:solidFill>
                        <a:latin typeface="+mn-ea"/>
                        <a:ea typeface="+mn-ea"/>
                        <a:cs typeface="+mj-cs"/>
                      </a:endParaRPr>
                    </a:p>
                  </a:txBody>
                  <a:tcPr marL="68104" marR="68104"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r" fontAlgn="ctr"/>
                      <a:r>
                        <a:rPr kumimoji="1" lang="en-US" altLang="ja-JP" sz="1050" b="0" kern="1200" dirty="0">
                          <a:solidFill>
                            <a:schemeClr val="tx1"/>
                          </a:solidFill>
                          <a:latin typeface="+mn-ea"/>
                          <a:ea typeface="+mn-ea"/>
                          <a:cs typeface="+mj-cs"/>
                        </a:rPr>
                        <a:t>1,501</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r" fontAlgn="ctr"/>
                      <a:r>
                        <a:rPr kumimoji="1" lang="en-US" altLang="ja-JP" sz="1050" b="0" kern="1200" dirty="0">
                          <a:solidFill>
                            <a:schemeClr val="tx1"/>
                          </a:solidFill>
                          <a:latin typeface="+mn-ea"/>
                          <a:ea typeface="+mn-ea"/>
                          <a:cs typeface="+mj-cs"/>
                        </a:rPr>
                        <a:t>1.0395</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06796">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just">
                        <a:spcAft>
                          <a:spcPts val="0"/>
                        </a:spcAft>
                      </a:pPr>
                      <a:r>
                        <a:rPr kumimoji="1" lang="ja-JP" altLang="en-US" sz="1050" b="0" kern="1200" dirty="0">
                          <a:solidFill>
                            <a:schemeClr val="tx1"/>
                          </a:solidFill>
                          <a:latin typeface="+mn-ea"/>
                          <a:ea typeface="+mn-ea"/>
                          <a:cs typeface="+mj-cs"/>
                        </a:rPr>
                        <a:t>大学病院本院群</a:t>
                      </a:r>
                      <a:endParaRPr kumimoji="1" lang="ja-JP" sz="1050" b="0" kern="1200" dirty="0">
                        <a:solidFill>
                          <a:schemeClr val="tx1"/>
                        </a:solidFill>
                        <a:latin typeface="+mn-ea"/>
                        <a:ea typeface="+mn-ea"/>
                        <a:cs typeface="+mj-cs"/>
                      </a:endParaRPr>
                    </a:p>
                  </a:txBody>
                  <a:tcPr marL="68104" marR="68104"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r" fontAlgn="ctr"/>
                      <a:r>
                        <a:rPr kumimoji="1" lang="en-US" altLang="ja-JP" sz="1050" b="0" kern="1200" dirty="0">
                          <a:solidFill>
                            <a:schemeClr val="tx1"/>
                          </a:solidFill>
                          <a:latin typeface="+mn-ea"/>
                          <a:ea typeface="+mn-ea"/>
                          <a:cs typeface="+mj-cs"/>
                        </a:rPr>
                        <a:t>82</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r" fontAlgn="ctr"/>
                      <a:r>
                        <a:rPr kumimoji="1" lang="en-US" altLang="ja-JP" sz="1050" b="0" kern="1200" dirty="0">
                          <a:solidFill>
                            <a:schemeClr val="tx1"/>
                          </a:solidFill>
                          <a:latin typeface="+mn-ea"/>
                          <a:ea typeface="+mn-ea"/>
                          <a:cs typeface="+mj-cs"/>
                        </a:rPr>
                        <a:t>1.1249</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99739">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just">
                        <a:spcAft>
                          <a:spcPts val="0"/>
                        </a:spcAft>
                      </a:pPr>
                      <a:r>
                        <a:rPr kumimoji="1" lang="en-US" sz="1050" b="0" kern="1200" dirty="0">
                          <a:solidFill>
                            <a:schemeClr val="tx1"/>
                          </a:solidFill>
                          <a:latin typeface="+mn-ea"/>
                          <a:ea typeface="+mn-ea"/>
                          <a:cs typeface="+mj-cs"/>
                        </a:rPr>
                        <a:t>DPC</a:t>
                      </a:r>
                      <a:r>
                        <a:rPr kumimoji="1" lang="ja-JP" altLang="en-US" sz="1050" b="0" kern="1200" dirty="0">
                          <a:solidFill>
                            <a:schemeClr val="tx1"/>
                          </a:solidFill>
                          <a:latin typeface="+mn-ea"/>
                          <a:ea typeface="+mn-ea"/>
                          <a:cs typeface="+mj-cs"/>
                        </a:rPr>
                        <a:t>特定病院群</a:t>
                      </a:r>
                      <a:endParaRPr kumimoji="1" lang="ja-JP" sz="1050" b="0" kern="1200" dirty="0">
                        <a:solidFill>
                          <a:schemeClr val="tx1"/>
                        </a:solidFill>
                        <a:latin typeface="+mn-ea"/>
                        <a:ea typeface="+mn-ea"/>
                        <a:cs typeface="+mj-cs"/>
                      </a:endParaRPr>
                    </a:p>
                  </a:txBody>
                  <a:tcPr marL="68104" marR="68104"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r" fontAlgn="ctr"/>
                      <a:r>
                        <a:rPr kumimoji="1" lang="en-US" altLang="ja-JP" sz="1050" b="0" kern="1200" dirty="0">
                          <a:solidFill>
                            <a:schemeClr val="tx1"/>
                          </a:solidFill>
                          <a:latin typeface="+mn-ea"/>
                          <a:ea typeface="+mn-ea"/>
                          <a:cs typeface="+mj-cs"/>
                        </a:rPr>
                        <a:t>181</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r" fontAlgn="ctr"/>
                      <a:r>
                        <a:rPr kumimoji="1" lang="en-US" altLang="ja-JP" sz="1050" b="0" kern="1200" dirty="0">
                          <a:solidFill>
                            <a:schemeClr val="tx1"/>
                          </a:solidFill>
                          <a:latin typeface="+mn-ea"/>
                          <a:ea typeface="+mn-ea"/>
                          <a:cs typeface="+mj-cs"/>
                        </a:rPr>
                        <a:t>1.0680</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13" name="テキスト ボックス 12">
            <a:extLst>
              <a:ext uri="{FF2B5EF4-FFF2-40B4-BE49-F238E27FC236}">
                <a16:creationId xmlns:a16="http://schemas.microsoft.com/office/drawing/2014/main" id="{8A2B28A7-11AA-47B9-B835-F627D0B5602B}"/>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（４）短期滞在手術等基本料、ＤＰＣ／ＰＤＰＳ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2" name="スライド番号プレースホルダー 2">
            <a:extLst>
              <a:ext uri="{FF2B5EF4-FFF2-40B4-BE49-F238E27FC236}">
                <a16:creationId xmlns:a16="http://schemas.microsoft.com/office/drawing/2014/main" id="{10961DD5-312F-4BD8-AED6-503215380603}"/>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76130155"/>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機能評価係数</a:t>
            </a:r>
            <a:r>
              <a:rPr lang="en-US" altLang="ja-JP" dirty="0"/>
              <a:t>Ⅱ</a:t>
            </a:r>
            <a:r>
              <a:rPr lang="ja-JP" altLang="en-US" dirty="0"/>
              <a:t>の評価内容①</a:t>
            </a:r>
          </a:p>
        </p:txBody>
      </p:sp>
      <p:graphicFrame>
        <p:nvGraphicFramePr>
          <p:cNvPr id="22" name="表 21"/>
          <p:cNvGraphicFramePr>
            <a:graphicFrameLocks noGrp="1"/>
          </p:cNvGraphicFramePr>
          <p:nvPr/>
        </p:nvGraphicFramePr>
        <p:xfrm>
          <a:off x="187200" y="910800"/>
          <a:ext cx="9588189" cy="5069246"/>
        </p:xfrm>
        <a:graphic>
          <a:graphicData uri="http://schemas.openxmlformats.org/drawingml/2006/table">
            <a:tbl>
              <a:tblPr firstRow="1" bandRow="1">
                <a:tableStyleId>{F2DE63D5-997A-4646-A377-4702673A728D}</a:tableStyleId>
              </a:tblPr>
              <a:tblGrid>
                <a:gridCol w="1162588">
                  <a:extLst>
                    <a:ext uri="{9D8B030D-6E8A-4147-A177-3AD203B41FA5}">
                      <a16:colId xmlns:a16="http://schemas.microsoft.com/office/drawing/2014/main" val="20000"/>
                    </a:ext>
                  </a:extLst>
                </a:gridCol>
                <a:gridCol w="8425601">
                  <a:extLst>
                    <a:ext uri="{9D8B030D-6E8A-4147-A177-3AD203B41FA5}">
                      <a16:colId xmlns:a16="http://schemas.microsoft.com/office/drawing/2014/main" val="20001"/>
                    </a:ext>
                  </a:extLst>
                </a:gridCol>
              </a:tblGrid>
              <a:tr h="287112">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algn="ctr"/>
                      <a:r>
                        <a:rPr kumimoji="1" lang="ja-JP" altLang="en-US" sz="1200" kern="1200" dirty="0">
                          <a:solidFill>
                            <a:schemeClr val="tx1"/>
                          </a:solidFill>
                          <a:effectLst/>
                          <a:latin typeface="+mj-ea"/>
                          <a:ea typeface="+mj-ea"/>
                        </a:rPr>
                        <a:t>指数</a:t>
                      </a:r>
                      <a:endParaRPr kumimoji="1" lang="ja-JP" altLang="en-US" sz="1200" kern="1200" dirty="0">
                        <a:solidFill>
                          <a:schemeClr val="tx1"/>
                        </a:solidFill>
                        <a:effectLst/>
                        <a:latin typeface="+mj-ea"/>
                        <a:ea typeface="+mj-ea"/>
                        <a:cs typeface="+mn-cs"/>
                      </a:endParaRPr>
                    </a:p>
                  </a:txBody>
                  <a:tcPr marL="99060" marR="99060">
                    <a:lnL w="12700" cap="flat" cmpd="sng" algn="ctr">
                      <a:solidFill>
                        <a:schemeClr val="accent3"/>
                      </a:solid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solidFill>
                      <a:srgbClr val="FFCE9E"/>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algn="ctr"/>
                      <a:r>
                        <a:rPr kumimoji="1" lang="ja-JP" altLang="ja-JP" sz="1200" kern="1200" dirty="0">
                          <a:solidFill>
                            <a:schemeClr val="tx1"/>
                          </a:solidFill>
                          <a:effectLst/>
                          <a:latin typeface="+mj-ea"/>
                          <a:ea typeface="+mj-ea"/>
                        </a:rPr>
                        <a:t>評価</a:t>
                      </a:r>
                      <a:r>
                        <a:rPr kumimoji="1" lang="ja-JP" altLang="en-US" sz="1200" kern="1200" dirty="0">
                          <a:solidFill>
                            <a:schemeClr val="tx1"/>
                          </a:solidFill>
                          <a:effectLst/>
                          <a:latin typeface="+mj-ea"/>
                          <a:ea typeface="+mj-ea"/>
                        </a:rPr>
                        <a:t>内容</a:t>
                      </a:r>
                      <a:endParaRPr kumimoji="1" lang="ja-JP" altLang="en-US" sz="1200" kern="1200" dirty="0">
                        <a:solidFill>
                          <a:schemeClr val="tx1"/>
                        </a:solidFill>
                        <a:effectLst/>
                        <a:latin typeface="+mj-ea"/>
                        <a:ea typeface="+mj-ea"/>
                        <a:cs typeface="+mn-cs"/>
                      </a:endParaRPr>
                    </a:p>
                  </a:txBody>
                  <a:tcPr marL="99060" marR="99060">
                    <a:lnL w="12700" cap="flat" cmpd="sng" algn="ctr">
                      <a:solidFill>
                        <a:schemeClr val="accent3"/>
                      </a:solid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solidFill>
                      <a:srgbClr val="FFCE9E"/>
                    </a:solidFill>
                  </a:tcPr>
                </a:tc>
                <a:extLst>
                  <a:ext uri="{0D108BD9-81ED-4DB2-BD59-A6C34878D82A}">
                    <a16:rowId xmlns:a16="http://schemas.microsoft.com/office/drawing/2014/main" val="10000"/>
                  </a:ext>
                </a:extLst>
              </a:tr>
              <a:tr h="2467197">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ja-JP" sz="1200" kern="1200" dirty="0">
                          <a:effectLst/>
                          <a:latin typeface="+mj-ea"/>
                          <a:ea typeface="+mj-ea"/>
                        </a:rPr>
                        <a:t>保険診療指</a:t>
                      </a:r>
                      <a:r>
                        <a:rPr kumimoji="1" lang="ja-JP" altLang="en-US" sz="1200" kern="1200" dirty="0">
                          <a:effectLst/>
                          <a:latin typeface="+mj-ea"/>
                          <a:ea typeface="+mj-ea"/>
                        </a:rPr>
                        <a:t>数</a:t>
                      </a:r>
                      <a:endParaRPr kumimoji="1" lang="ja-JP" altLang="en-US" sz="1200" b="1" dirty="0">
                        <a:solidFill>
                          <a:schemeClr val="tx1"/>
                        </a:solidFill>
                        <a:latin typeface="+mj-ea"/>
                        <a:ea typeface="+mj-ea"/>
                      </a:endParaRPr>
                    </a:p>
                  </a:txBody>
                  <a:tcPr marL="99060" marR="99060">
                    <a:lnL w="12700" cap="flat" cmpd="sng" algn="ctr">
                      <a:solidFill>
                        <a:schemeClr val="accent3"/>
                      </a:solid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en-US" altLang="ja-JP" sz="1200" u="none" dirty="0">
                          <a:effectLst/>
                          <a:latin typeface="+mj-ea"/>
                          <a:ea typeface="+mj-ea"/>
                        </a:rPr>
                        <a:t>【</a:t>
                      </a:r>
                      <a:r>
                        <a:rPr lang="ja-JP" sz="1200" u="none" dirty="0">
                          <a:effectLst/>
                          <a:latin typeface="+mj-ea"/>
                          <a:ea typeface="+mj-ea"/>
                        </a:rPr>
                        <a:t>適切な</a:t>
                      </a:r>
                      <a:r>
                        <a:rPr lang="en-US" sz="1200" u="none" dirty="0">
                          <a:effectLst/>
                          <a:latin typeface="+mj-ea"/>
                          <a:ea typeface="+mj-ea"/>
                        </a:rPr>
                        <a:t>DPC</a:t>
                      </a:r>
                      <a:r>
                        <a:rPr lang="ja-JP" sz="1200" u="none" dirty="0">
                          <a:effectLst/>
                          <a:latin typeface="+mj-ea"/>
                          <a:ea typeface="+mj-ea"/>
                        </a:rPr>
                        <a:t>データの作成</a:t>
                      </a:r>
                      <a:r>
                        <a:rPr lang="en-US" altLang="ja-JP" sz="1200" u="none" dirty="0">
                          <a:effectLst/>
                          <a:latin typeface="+mj-ea"/>
                          <a:ea typeface="+mj-ea"/>
                        </a:rPr>
                        <a:t>】</a:t>
                      </a:r>
                      <a:endParaRPr lang="ja-JP" sz="1200" u="none" dirty="0">
                        <a:effectLst/>
                        <a:latin typeface="+mj-ea"/>
                        <a:ea typeface="+mj-ea"/>
                      </a:endParaRPr>
                    </a:p>
                    <a:p>
                      <a:pPr marL="142875" indent="-76200" algn="l">
                        <a:lnSpc>
                          <a:spcPts val="2300"/>
                        </a:lnSpc>
                      </a:pPr>
                      <a:r>
                        <a:rPr lang="ja-JP" sz="1050" u="none" dirty="0">
                          <a:effectLst/>
                          <a:latin typeface="+mj-ea"/>
                          <a:ea typeface="+mj-ea"/>
                        </a:rPr>
                        <a:t>・「部位不明・詳細不明コード」の使用割合が</a:t>
                      </a:r>
                      <a:r>
                        <a:rPr lang="en-US" sz="1050" u="none" dirty="0">
                          <a:effectLst/>
                          <a:latin typeface="+mj-ea"/>
                          <a:ea typeface="+mj-ea"/>
                        </a:rPr>
                        <a:t>10%</a:t>
                      </a:r>
                      <a:r>
                        <a:rPr lang="ja-JP" sz="1050" u="none" dirty="0">
                          <a:effectLst/>
                          <a:latin typeface="+mj-ea"/>
                          <a:ea typeface="+mj-ea"/>
                        </a:rPr>
                        <a:t>以上の場合、</a:t>
                      </a:r>
                      <a:r>
                        <a:rPr lang="en-US" sz="1050" u="none" dirty="0">
                          <a:effectLst/>
                          <a:latin typeface="+mj-ea"/>
                          <a:ea typeface="+mj-ea"/>
                        </a:rPr>
                        <a:t>0.05</a:t>
                      </a:r>
                      <a:r>
                        <a:rPr lang="ja-JP" sz="1050" u="none" dirty="0">
                          <a:effectLst/>
                          <a:latin typeface="+mj-ea"/>
                          <a:ea typeface="+mj-ea"/>
                        </a:rPr>
                        <a:t>点減算する。</a:t>
                      </a:r>
                    </a:p>
                    <a:p>
                      <a:pPr marL="142875" indent="-76200" algn="l">
                        <a:lnSpc>
                          <a:spcPts val="2300"/>
                        </a:lnSpc>
                      </a:pPr>
                      <a:r>
                        <a:rPr lang="ja-JP" sz="1050" u="none" dirty="0">
                          <a:effectLst/>
                          <a:latin typeface="+mj-ea"/>
                          <a:ea typeface="+mj-ea"/>
                        </a:rPr>
                        <a:t>・</a:t>
                      </a:r>
                      <a:r>
                        <a:rPr lang="en-US" sz="1050" u="none" dirty="0">
                          <a:effectLst/>
                          <a:latin typeface="+mj-ea"/>
                          <a:ea typeface="+mj-ea"/>
                        </a:rPr>
                        <a:t>DPC</a:t>
                      </a:r>
                      <a:r>
                        <a:rPr lang="ja-JP" sz="1050" u="none" dirty="0">
                          <a:effectLst/>
                          <a:latin typeface="+mj-ea"/>
                          <a:ea typeface="+mj-ea"/>
                        </a:rPr>
                        <a:t>データの様式間の記載矛盾のあるデータの件数が全体の</a:t>
                      </a:r>
                      <a:r>
                        <a:rPr lang="en-US" sz="1050" u="none" dirty="0">
                          <a:effectLst/>
                          <a:latin typeface="+mj-ea"/>
                          <a:ea typeface="+mj-ea"/>
                        </a:rPr>
                        <a:t>1</a:t>
                      </a:r>
                      <a:r>
                        <a:rPr lang="ja-JP" sz="1050" u="none" dirty="0">
                          <a:effectLst/>
                          <a:latin typeface="+mj-ea"/>
                          <a:ea typeface="+mj-ea"/>
                        </a:rPr>
                        <a:t>％以上の場合、</a:t>
                      </a:r>
                      <a:r>
                        <a:rPr lang="en-US" sz="1050" u="none" dirty="0">
                          <a:effectLst/>
                          <a:latin typeface="+mj-ea"/>
                          <a:ea typeface="+mj-ea"/>
                        </a:rPr>
                        <a:t>0.05</a:t>
                      </a:r>
                      <a:r>
                        <a:rPr lang="ja-JP" sz="1050" u="none" dirty="0">
                          <a:effectLst/>
                          <a:latin typeface="+mj-ea"/>
                          <a:ea typeface="+mj-ea"/>
                        </a:rPr>
                        <a:t>点減算する。</a:t>
                      </a:r>
                    </a:p>
                    <a:p>
                      <a:pPr marL="142875" indent="-76200" algn="l">
                        <a:lnSpc>
                          <a:spcPts val="2300"/>
                        </a:lnSpc>
                      </a:pPr>
                      <a:r>
                        <a:rPr lang="ja-JP" sz="1050" u="none" dirty="0">
                          <a:effectLst/>
                          <a:latin typeface="+mj-ea"/>
                          <a:ea typeface="+mj-ea"/>
                        </a:rPr>
                        <a:t>　様式１の親様式・子様式間（データ属性等（郵便番号、性別、生年月日等）、様式１と</a:t>
                      </a:r>
                      <a:r>
                        <a:rPr lang="en-US" sz="1050" u="none" dirty="0">
                          <a:effectLst/>
                          <a:latin typeface="+mj-ea"/>
                          <a:ea typeface="+mj-ea"/>
                        </a:rPr>
                        <a:t>EF</a:t>
                      </a:r>
                      <a:r>
                        <a:rPr lang="ja-JP" sz="1050" u="none" dirty="0">
                          <a:effectLst/>
                          <a:latin typeface="+mj-ea"/>
                          <a:ea typeface="+mj-ea"/>
                        </a:rPr>
                        <a:t>ファイル間（入院日数入院料の算定回数の</a:t>
                      </a:r>
                      <a:endParaRPr lang="en-US" altLang="ja-JP" sz="1050" u="none" dirty="0">
                        <a:effectLst/>
                        <a:latin typeface="+mj-ea"/>
                        <a:ea typeface="+mj-ea"/>
                      </a:endParaRPr>
                    </a:p>
                    <a:p>
                      <a:pPr marL="142875" indent="-76200" algn="l">
                        <a:lnSpc>
                          <a:spcPts val="2300"/>
                        </a:lnSpc>
                      </a:pPr>
                      <a:r>
                        <a:rPr lang="ja-JP" altLang="en-US" sz="1050" u="none" dirty="0">
                          <a:effectLst/>
                          <a:latin typeface="+mj-ea"/>
                          <a:ea typeface="+mj-ea"/>
                        </a:rPr>
                        <a:t>　</a:t>
                      </a:r>
                      <a:r>
                        <a:rPr lang="ja-JP" sz="1050" u="none" dirty="0">
                          <a:effectLst/>
                          <a:latin typeface="+mj-ea"/>
                          <a:ea typeface="+mj-ea"/>
                        </a:rPr>
                        <a:t>矛盾）、様式４と</a:t>
                      </a:r>
                      <a:r>
                        <a:rPr lang="en-US" sz="1050" u="none" dirty="0">
                          <a:effectLst/>
                          <a:latin typeface="+mj-ea"/>
                          <a:ea typeface="+mj-ea"/>
                        </a:rPr>
                        <a:t>EF</a:t>
                      </a:r>
                      <a:r>
                        <a:rPr lang="ja-JP" sz="1050" u="none" dirty="0">
                          <a:effectLst/>
                          <a:latin typeface="+mj-ea"/>
                          <a:ea typeface="+mj-ea"/>
                        </a:rPr>
                        <a:t>ファイル（医科保険情報と先進医療等情報の矛盾）、</a:t>
                      </a:r>
                      <a:r>
                        <a:rPr lang="en-US" sz="1050" u="none" dirty="0">
                          <a:effectLst/>
                          <a:latin typeface="+mj-ea"/>
                          <a:ea typeface="+mj-ea"/>
                        </a:rPr>
                        <a:t>D</a:t>
                      </a:r>
                      <a:r>
                        <a:rPr lang="ja-JP" sz="1050" u="none" dirty="0">
                          <a:effectLst/>
                          <a:latin typeface="+mj-ea"/>
                          <a:ea typeface="+mj-ea"/>
                        </a:rPr>
                        <a:t>ファイルと</a:t>
                      </a:r>
                      <a:r>
                        <a:rPr lang="en-US" sz="1050" u="none" dirty="0">
                          <a:effectLst/>
                          <a:latin typeface="+mj-ea"/>
                          <a:ea typeface="+mj-ea"/>
                        </a:rPr>
                        <a:t>EF</a:t>
                      </a:r>
                      <a:r>
                        <a:rPr lang="ja-JP" sz="1050" u="none" dirty="0">
                          <a:effectLst/>
                          <a:latin typeface="+mj-ea"/>
                          <a:ea typeface="+mj-ea"/>
                        </a:rPr>
                        <a:t>ファイル（記入されている入院料等の矛盾）</a:t>
                      </a:r>
                    </a:p>
                    <a:p>
                      <a:pPr marL="142875" indent="-76200" algn="l">
                        <a:lnSpc>
                          <a:spcPts val="2300"/>
                        </a:lnSpc>
                      </a:pPr>
                      <a:r>
                        <a:rPr lang="ja-JP" sz="1050" u="none" dirty="0">
                          <a:effectLst/>
                          <a:latin typeface="+mj-ea"/>
                          <a:ea typeface="+mj-ea"/>
                        </a:rPr>
                        <a:t>・未コード化傷病名である傷病名の割合が</a:t>
                      </a:r>
                      <a:r>
                        <a:rPr kumimoji="1" lang="en-US" sz="1050" u="none" kern="1200" dirty="0">
                          <a:effectLst/>
                          <a:latin typeface="+mj-ea"/>
                          <a:ea typeface="+mj-ea"/>
                        </a:rPr>
                        <a:t>2</a:t>
                      </a:r>
                      <a:r>
                        <a:rPr kumimoji="1" lang="ja-JP" sz="1050" u="none" kern="1200" dirty="0">
                          <a:effectLst/>
                          <a:latin typeface="+mj-ea"/>
                          <a:ea typeface="+mj-ea"/>
                        </a:rPr>
                        <a:t>％</a:t>
                      </a:r>
                      <a:r>
                        <a:rPr lang="ja-JP" sz="1050" u="none" dirty="0">
                          <a:effectLst/>
                          <a:latin typeface="+mj-ea"/>
                          <a:ea typeface="+mj-ea"/>
                        </a:rPr>
                        <a:t>以上の場合、</a:t>
                      </a:r>
                      <a:r>
                        <a:rPr lang="en-US" sz="1050" u="none" dirty="0">
                          <a:effectLst/>
                          <a:latin typeface="+mj-ea"/>
                          <a:ea typeface="+mj-ea"/>
                        </a:rPr>
                        <a:t>0.05</a:t>
                      </a:r>
                      <a:r>
                        <a:rPr lang="ja-JP" sz="1050" u="none" dirty="0">
                          <a:effectLst/>
                          <a:latin typeface="+mj-ea"/>
                          <a:ea typeface="+mj-ea"/>
                        </a:rPr>
                        <a:t>点減算する。（様式１で評価）</a:t>
                      </a:r>
                    </a:p>
                    <a:p>
                      <a:pPr marL="142875" indent="-76200" algn="l">
                        <a:lnSpc>
                          <a:spcPts val="2300"/>
                        </a:lnSpc>
                      </a:pPr>
                      <a:r>
                        <a:rPr kumimoji="1" lang="en-US" altLang="ja-JP" sz="1200" u="none" kern="1200" dirty="0">
                          <a:effectLst/>
                          <a:latin typeface="+mj-ea"/>
                          <a:ea typeface="+mj-ea"/>
                        </a:rPr>
                        <a:t>【</a:t>
                      </a:r>
                      <a:r>
                        <a:rPr kumimoji="1" lang="ja-JP" sz="1200" u="none" kern="1200" dirty="0">
                          <a:effectLst/>
                          <a:latin typeface="+mj-ea"/>
                          <a:ea typeface="+mj-ea"/>
                        </a:rPr>
                        <a:t>病院情報の公表</a:t>
                      </a:r>
                      <a:r>
                        <a:rPr kumimoji="1" lang="en-US" altLang="ja-JP" sz="1200" u="none" kern="1200" dirty="0">
                          <a:effectLst/>
                          <a:latin typeface="+mj-ea"/>
                          <a:ea typeface="+mj-ea"/>
                        </a:rPr>
                        <a:t>】</a:t>
                      </a:r>
                      <a:r>
                        <a:rPr lang="ja-JP" altLang="en-US" sz="1050" u="none" dirty="0">
                          <a:effectLst/>
                          <a:latin typeface="+mj-ea"/>
                          <a:ea typeface="+mj-ea"/>
                        </a:rPr>
                        <a:t>　</a:t>
                      </a:r>
                      <a:r>
                        <a:rPr lang="ja-JP" sz="1050" u="none" dirty="0">
                          <a:effectLst/>
                          <a:latin typeface="+mj-ea"/>
                          <a:ea typeface="+mj-ea"/>
                        </a:rPr>
                        <a:t>自院のホームページで公表した場合に</a:t>
                      </a:r>
                      <a:r>
                        <a:rPr lang="en-US" sz="1050" u="none" dirty="0">
                          <a:effectLst/>
                          <a:latin typeface="+mj-ea"/>
                          <a:ea typeface="+mj-ea"/>
                        </a:rPr>
                        <a:t>0.05</a:t>
                      </a:r>
                      <a:r>
                        <a:rPr lang="ja-JP" sz="1050" u="none" dirty="0">
                          <a:effectLst/>
                          <a:latin typeface="+mj-ea"/>
                          <a:ea typeface="+mj-ea"/>
                        </a:rPr>
                        <a:t>点加算する。</a:t>
                      </a:r>
                      <a:endParaRPr lang="en-US" altLang="ja-JP" sz="1050" u="none" dirty="0">
                        <a:effectLst/>
                        <a:latin typeface="+mj-ea"/>
                        <a:ea typeface="+mj-ea"/>
                      </a:endParaRPr>
                    </a:p>
                    <a:p>
                      <a:pPr marL="142875" indent="-76200" algn="l">
                        <a:lnSpc>
                          <a:spcPts val="2300"/>
                        </a:lnSpc>
                      </a:pPr>
                      <a:r>
                        <a:rPr kumimoji="1" lang="ja-JP" altLang="ja-JP" sz="1050" u="none" kern="1200" dirty="0">
                          <a:effectLst/>
                          <a:latin typeface="+mj-ea"/>
                          <a:ea typeface="+mj-ea"/>
                        </a:rPr>
                        <a:t>（</a:t>
                      </a:r>
                      <a:r>
                        <a:rPr kumimoji="1" lang="en-US" altLang="ja-JP" sz="1050" u="none" kern="1200" dirty="0">
                          <a:effectLst/>
                          <a:latin typeface="+mj-ea"/>
                          <a:ea typeface="+mj-ea"/>
                        </a:rPr>
                        <a:t>【</a:t>
                      </a:r>
                      <a:r>
                        <a:rPr kumimoji="1" lang="ja-JP" altLang="ja-JP" sz="1050" u="none" kern="1200" dirty="0">
                          <a:effectLst/>
                          <a:latin typeface="+mj-ea"/>
                          <a:ea typeface="+mj-ea"/>
                        </a:rPr>
                        <a:t>保険診療の</a:t>
                      </a:r>
                      <a:r>
                        <a:rPr kumimoji="1" lang="ja-JP" altLang="en-US" sz="1050" u="none" kern="1200" dirty="0">
                          <a:effectLst/>
                          <a:latin typeface="+mj-ea"/>
                          <a:ea typeface="+mj-ea"/>
                        </a:rPr>
                        <a:t>質的改善に向けた</a:t>
                      </a:r>
                      <a:r>
                        <a:rPr kumimoji="1" lang="ja-JP" altLang="ja-JP" sz="1050" u="none" kern="1200" dirty="0">
                          <a:effectLst/>
                          <a:latin typeface="+mj-ea"/>
                          <a:ea typeface="+mj-ea"/>
                        </a:rPr>
                        <a:t>取組</a:t>
                      </a:r>
                      <a:r>
                        <a:rPr kumimoji="1" lang="ja-JP" altLang="en-US" sz="1050" u="none" kern="1200" dirty="0">
                          <a:effectLst/>
                          <a:latin typeface="+mj-ea"/>
                          <a:ea typeface="+mj-ea"/>
                        </a:rPr>
                        <a:t>み</a:t>
                      </a:r>
                      <a:r>
                        <a:rPr kumimoji="1" lang="en-US" altLang="ja-JP" sz="1050" u="none" kern="1200" dirty="0">
                          <a:effectLst/>
                          <a:latin typeface="+mj-ea"/>
                          <a:ea typeface="+mj-ea"/>
                        </a:rPr>
                        <a:t>】</a:t>
                      </a:r>
                      <a:r>
                        <a:rPr kumimoji="1" lang="ja-JP" altLang="ja-JP" sz="1050" u="none" kern="1200" dirty="0">
                          <a:effectLst/>
                          <a:latin typeface="+mj-ea"/>
                          <a:ea typeface="+mj-ea"/>
                        </a:rPr>
                        <a:t>：</a:t>
                      </a:r>
                      <a:r>
                        <a:rPr kumimoji="1" lang="ja-JP" altLang="en-US" sz="1050" u="none" kern="1200" dirty="0">
                          <a:effectLst/>
                          <a:latin typeface="+mj-ea"/>
                          <a:ea typeface="+mj-ea"/>
                        </a:rPr>
                        <a:t>令和</a:t>
                      </a:r>
                      <a:r>
                        <a:rPr kumimoji="1" lang="en-US" altLang="ja-JP" sz="1050" u="none" kern="1200" dirty="0">
                          <a:effectLst/>
                          <a:latin typeface="+mj-ea"/>
                          <a:ea typeface="+mj-ea"/>
                        </a:rPr>
                        <a:t>6</a:t>
                      </a:r>
                      <a:r>
                        <a:rPr kumimoji="1" lang="ja-JP" altLang="ja-JP" sz="1050" kern="1200" dirty="0">
                          <a:effectLst/>
                          <a:latin typeface="+mj-ea"/>
                          <a:ea typeface="+mj-ea"/>
                        </a:rPr>
                        <a:t>年度からの評価を検討）</a:t>
                      </a:r>
                      <a:endParaRPr lang="ja-JP" sz="1050" dirty="0">
                        <a:solidFill>
                          <a:schemeClr val="tx1"/>
                        </a:solidFill>
                        <a:effectLst/>
                        <a:latin typeface="+mj-ea"/>
                        <a:ea typeface="+mj-ea"/>
                      </a:endParaRPr>
                    </a:p>
                  </a:txBody>
                  <a:tcPr marL="97684" marR="97684" marT="0" marB="0">
                    <a:lnL w="12700" cap="flat" cmpd="sng" algn="ctr">
                      <a:solidFill>
                        <a:schemeClr val="accent3"/>
                      </a:solid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tcPr>
                </a:tc>
                <a:extLst>
                  <a:ext uri="{0D108BD9-81ED-4DB2-BD59-A6C34878D82A}">
                    <a16:rowId xmlns:a16="http://schemas.microsoft.com/office/drawing/2014/main" val="10001"/>
                  </a:ext>
                </a:extLst>
              </a:tr>
              <a:tr h="1261641">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l">
                        <a:lnSpc>
                          <a:spcPts val="2300"/>
                        </a:lnSpc>
                      </a:pPr>
                      <a:r>
                        <a:rPr lang="ja-JP" sz="1200" dirty="0">
                          <a:effectLst/>
                          <a:latin typeface="+mj-ea"/>
                          <a:ea typeface="+mj-ea"/>
                        </a:rPr>
                        <a:t>地域医療指数</a:t>
                      </a:r>
                      <a:endParaRPr lang="ja-JP" sz="1200" b="1" dirty="0">
                        <a:effectLst/>
                        <a:latin typeface="+mj-ea"/>
                        <a:ea typeface="+mj-ea"/>
                      </a:endParaRPr>
                    </a:p>
                  </a:txBody>
                  <a:tcPr marL="97684" marR="97684" marT="0" marB="0">
                    <a:lnL w="12700" cap="flat" cmpd="sng" algn="ctr">
                      <a:solidFill>
                        <a:schemeClr val="accent3"/>
                      </a:solid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l">
                        <a:lnSpc>
                          <a:spcPts val="2300"/>
                        </a:lnSpc>
                      </a:pPr>
                      <a:r>
                        <a:rPr kumimoji="1" lang="ja-JP" altLang="en-US" sz="1200" u="none" kern="1200" dirty="0">
                          <a:effectLst/>
                          <a:latin typeface="+mj-ea"/>
                          <a:ea typeface="+mj-ea"/>
                        </a:rPr>
                        <a:t>体</a:t>
                      </a:r>
                      <a:r>
                        <a:rPr kumimoji="1" lang="ja-JP" sz="1200" u="none" kern="1200" dirty="0">
                          <a:effectLst/>
                          <a:latin typeface="+mj-ea"/>
                          <a:ea typeface="+mj-ea"/>
                        </a:rPr>
                        <a:t>制評価指数</a:t>
                      </a:r>
                      <a:r>
                        <a:rPr lang="ja-JP" sz="1050" dirty="0">
                          <a:effectLst/>
                          <a:latin typeface="+mj-ea"/>
                          <a:ea typeface="+mj-ea"/>
                        </a:rPr>
                        <a:t>：</a:t>
                      </a:r>
                      <a:r>
                        <a:rPr lang="en-US" sz="1050" dirty="0">
                          <a:effectLst/>
                          <a:latin typeface="+mj-ea"/>
                          <a:ea typeface="+mj-ea"/>
                        </a:rPr>
                        <a:t>5</a:t>
                      </a:r>
                      <a:r>
                        <a:rPr lang="ja-JP" sz="1050" dirty="0">
                          <a:effectLst/>
                          <a:latin typeface="+mj-ea"/>
                          <a:ea typeface="+mj-ea"/>
                        </a:rPr>
                        <a:t>疾病</a:t>
                      </a:r>
                      <a:r>
                        <a:rPr lang="en-US" sz="1050" dirty="0">
                          <a:effectLst/>
                          <a:latin typeface="+mj-ea"/>
                          <a:ea typeface="+mj-ea"/>
                        </a:rPr>
                        <a:t>5</a:t>
                      </a:r>
                      <a:r>
                        <a:rPr lang="ja-JP" sz="1050" dirty="0">
                          <a:effectLst/>
                          <a:latin typeface="+mj-ea"/>
                          <a:ea typeface="+mj-ea"/>
                        </a:rPr>
                        <a:t>事業等における急性期入院医療を評価</a:t>
                      </a:r>
                    </a:p>
                    <a:p>
                      <a:pPr algn="l">
                        <a:lnSpc>
                          <a:spcPts val="2300"/>
                        </a:lnSpc>
                      </a:pPr>
                      <a:r>
                        <a:rPr kumimoji="1" lang="ja-JP" sz="1200" u="none" kern="1200" dirty="0">
                          <a:effectLst/>
                          <a:latin typeface="+mj-ea"/>
                          <a:ea typeface="+mj-ea"/>
                        </a:rPr>
                        <a:t>定量評価指数</a:t>
                      </a:r>
                      <a:r>
                        <a:rPr lang="ja-JP" sz="1050" dirty="0">
                          <a:effectLst/>
                          <a:latin typeface="+mj-ea"/>
                          <a:ea typeface="+mj-ea"/>
                        </a:rPr>
                        <a:t>：〔当該医療機関の所属地域における担当</a:t>
                      </a:r>
                      <a:r>
                        <a:rPr kumimoji="1" lang="ja-JP" sz="1050" kern="1200" dirty="0">
                          <a:effectLst/>
                          <a:latin typeface="+mj-ea"/>
                          <a:ea typeface="+mj-ea"/>
                        </a:rPr>
                        <a:t>患者数〕／〔当該医療機関の所属地域における発生患者数〕</a:t>
                      </a:r>
                      <a:endParaRPr kumimoji="1" lang="en-US" altLang="ja-JP" sz="1050" kern="1200" dirty="0">
                        <a:effectLst/>
                        <a:latin typeface="+mj-ea"/>
                        <a:ea typeface="+mj-ea"/>
                      </a:endParaRPr>
                    </a:p>
                    <a:p>
                      <a:pPr algn="l">
                        <a:lnSpc>
                          <a:spcPts val="2300"/>
                        </a:lnSpc>
                      </a:pPr>
                      <a:r>
                        <a:rPr kumimoji="1" lang="ja-JP" altLang="en-US" sz="1050" kern="1200" dirty="0">
                          <a:effectLst/>
                          <a:latin typeface="+mj-ea"/>
                          <a:ea typeface="+mj-ea"/>
                        </a:rPr>
                        <a:t>　</a:t>
                      </a:r>
                      <a:r>
                        <a:rPr kumimoji="1" lang="en-US" sz="1050" kern="1200" dirty="0">
                          <a:effectLst/>
                          <a:latin typeface="+mj-ea"/>
                          <a:ea typeface="+mj-ea"/>
                        </a:rPr>
                        <a:t>1) </a:t>
                      </a:r>
                      <a:r>
                        <a:rPr kumimoji="1" lang="ja-JP" sz="1050" kern="1200" dirty="0">
                          <a:effectLst/>
                          <a:latin typeface="+mj-ea"/>
                          <a:ea typeface="+mj-ea"/>
                        </a:rPr>
                        <a:t>小児（</a:t>
                      </a:r>
                      <a:r>
                        <a:rPr kumimoji="1" lang="en-US" sz="1050" kern="1200" dirty="0">
                          <a:effectLst/>
                          <a:latin typeface="+mj-ea"/>
                          <a:ea typeface="+mj-ea"/>
                        </a:rPr>
                        <a:t>15</a:t>
                      </a:r>
                      <a:r>
                        <a:rPr kumimoji="1" lang="ja-JP" sz="1050" kern="1200" dirty="0">
                          <a:effectLst/>
                          <a:latin typeface="+mj-ea"/>
                          <a:ea typeface="+mj-ea"/>
                        </a:rPr>
                        <a:t>歳未満）と</a:t>
                      </a:r>
                      <a:r>
                        <a:rPr kumimoji="1" lang="en-US" sz="1050" kern="1200" dirty="0">
                          <a:effectLst/>
                          <a:latin typeface="+mj-ea"/>
                          <a:ea typeface="+mj-ea"/>
                        </a:rPr>
                        <a:t>2) </a:t>
                      </a:r>
                      <a:r>
                        <a:rPr kumimoji="1" lang="ja-JP" sz="1050" kern="1200" dirty="0">
                          <a:effectLst/>
                          <a:latin typeface="+mj-ea"/>
                          <a:ea typeface="+mj-ea"/>
                        </a:rPr>
                        <a:t>それ以外（</a:t>
                      </a:r>
                      <a:r>
                        <a:rPr kumimoji="1" lang="en-US" sz="1050" kern="1200" dirty="0">
                          <a:effectLst/>
                          <a:latin typeface="+mj-ea"/>
                          <a:ea typeface="+mj-ea"/>
                        </a:rPr>
                        <a:t>15</a:t>
                      </a:r>
                      <a:r>
                        <a:rPr kumimoji="1" lang="ja-JP" sz="1050" kern="1200" dirty="0">
                          <a:effectLst/>
                          <a:latin typeface="+mj-ea"/>
                          <a:ea typeface="+mj-ea"/>
                        </a:rPr>
                        <a:t>歳以上）に</a:t>
                      </a:r>
                      <a:r>
                        <a:rPr kumimoji="1" lang="ja-JP" altLang="en-US" sz="1050" kern="1200" dirty="0">
                          <a:effectLst/>
                          <a:latin typeface="+mj-ea"/>
                          <a:ea typeface="+mj-ea"/>
                        </a:rPr>
                        <a:t>ついて</a:t>
                      </a:r>
                      <a:r>
                        <a:rPr kumimoji="1" lang="ja-JP" sz="1050" kern="1200" dirty="0">
                          <a:effectLst/>
                          <a:latin typeface="+mj-ea"/>
                          <a:ea typeface="+mj-ea"/>
                        </a:rPr>
                        <a:t>それぞれ</a:t>
                      </a:r>
                      <a:r>
                        <a:rPr kumimoji="1" lang="ja-JP" altLang="en-US" sz="1050" kern="1200" dirty="0">
                          <a:effectLst/>
                          <a:latin typeface="+mj-ea"/>
                          <a:ea typeface="+mj-ea"/>
                        </a:rPr>
                        <a:t>同配分で</a:t>
                      </a:r>
                      <a:r>
                        <a:rPr kumimoji="1" lang="ja-JP" sz="1050" kern="1200" dirty="0">
                          <a:effectLst/>
                          <a:latin typeface="+mj-ea"/>
                          <a:ea typeface="+mj-ea"/>
                        </a:rPr>
                        <a:t>評価。</a:t>
                      </a:r>
                      <a:endParaRPr kumimoji="1" lang="en-US" altLang="ja-JP" sz="1050" kern="1200" dirty="0">
                        <a:effectLst/>
                        <a:latin typeface="+mj-ea"/>
                        <a:ea typeface="+mj-ea"/>
                      </a:endParaRPr>
                    </a:p>
                    <a:p>
                      <a:pPr marL="142875" indent="-76200" algn="l">
                        <a:lnSpc>
                          <a:spcPts val="2300"/>
                        </a:lnSpc>
                      </a:pPr>
                      <a:r>
                        <a:rPr kumimoji="1" lang="ja-JP" altLang="en-US" sz="1050" kern="1200" dirty="0">
                          <a:effectLst/>
                          <a:latin typeface="+mj-ea"/>
                          <a:ea typeface="+mj-ea"/>
                        </a:rPr>
                        <a:t> </a:t>
                      </a:r>
                      <a:r>
                        <a:rPr kumimoji="1" lang="en-US" altLang="ja-JP" sz="1050" kern="1200" dirty="0">
                          <a:effectLst/>
                          <a:latin typeface="+mj-ea"/>
                          <a:ea typeface="+mj-ea"/>
                        </a:rPr>
                        <a:t>DPC</a:t>
                      </a:r>
                      <a:r>
                        <a:rPr kumimoji="1" lang="ja-JP" altLang="ja-JP" sz="1050" kern="1200" dirty="0">
                          <a:effectLst/>
                          <a:latin typeface="+mj-ea"/>
                          <a:ea typeface="+mj-ea"/>
                        </a:rPr>
                        <a:t>標準病院群は</a:t>
                      </a:r>
                      <a:r>
                        <a:rPr kumimoji="1" lang="en-US" altLang="ja-JP" sz="1050" kern="1200" dirty="0">
                          <a:effectLst/>
                          <a:latin typeface="+mj-ea"/>
                          <a:ea typeface="+mj-ea"/>
                        </a:rPr>
                        <a:t>2</a:t>
                      </a:r>
                      <a:r>
                        <a:rPr kumimoji="1" lang="ja-JP" altLang="ja-JP" sz="1050" kern="1200" dirty="0">
                          <a:effectLst/>
                          <a:latin typeface="+mj-ea"/>
                          <a:ea typeface="+mj-ea"/>
                        </a:rPr>
                        <a:t>次医療圏、大学病院本院群及び</a:t>
                      </a:r>
                      <a:r>
                        <a:rPr kumimoji="1" lang="en-US" altLang="ja-JP" sz="1050" kern="1200" dirty="0">
                          <a:effectLst/>
                          <a:latin typeface="+mj-ea"/>
                          <a:ea typeface="+mj-ea"/>
                        </a:rPr>
                        <a:t>DPC</a:t>
                      </a:r>
                      <a:r>
                        <a:rPr kumimoji="1" lang="ja-JP" altLang="ja-JP" sz="1050" kern="1200" dirty="0">
                          <a:effectLst/>
                          <a:latin typeface="+mj-ea"/>
                          <a:ea typeface="+mj-ea"/>
                        </a:rPr>
                        <a:t>特定病院は</a:t>
                      </a:r>
                      <a:r>
                        <a:rPr kumimoji="1" lang="en-US" altLang="ja-JP" sz="1050" kern="1200" dirty="0">
                          <a:effectLst/>
                          <a:latin typeface="+mj-ea"/>
                          <a:ea typeface="+mj-ea"/>
                        </a:rPr>
                        <a:t>3</a:t>
                      </a:r>
                      <a:r>
                        <a:rPr kumimoji="1" lang="ja-JP" altLang="ja-JP" sz="1050" kern="1200" dirty="0">
                          <a:effectLst/>
                          <a:latin typeface="+mj-ea"/>
                          <a:ea typeface="+mj-ea"/>
                        </a:rPr>
                        <a:t>次医療圏の</a:t>
                      </a:r>
                      <a:r>
                        <a:rPr kumimoji="1" lang="en-US" altLang="ja-JP" sz="1050" kern="1200" dirty="0">
                          <a:effectLst/>
                          <a:latin typeface="+mj-ea"/>
                          <a:ea typeface="+mj-ea"/>
                        </a:rPr>
                        <a:t>DPC</a:t>
                      </a:r>
                      <a:r>
                        <a:rPr kumimoji="1" lang="ja-JP" altLang="ja-JP" sz="1050" kern="1200" dirty="0">
                          <a:effectLst/>
                          <a:latin typeface="+mj-ea"/>
                          <a:ea typeface="+mj-ea"/>
                        </a:rPr>
                        <a:t>対象病院に入院した患者を対象とする。</a:t>
                      </a:r>
                      <a:endParaRPr lang="ja-JP" sz="1050" dirty="0">
                        <a:effectLst/>
                        <a:latin typeface="+mj-ea"/>
                        <a:ea typeface="+mj-ea"/>
                      </a:endParaRPr>
                    </a:p>
                  </a:txBody>
                  <a:tcPr marL="97684" marR="97684" marT="0" marB="0">
                    <a:lnL w="12700" cap="flat" cmpd="sng" algn="ctr">
                      <a:solidFill>
                        <a:schemeClr val="accent3"/>
                      </a:solid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tcPr>
                </a:tc>
                <a:extLst>
                  <a:ext uri="{0D108BD9-81ED-4DB2-BD59-A6C34878D82A}">
                    <a16:rowId xmlns:a16="http://schemas.microsoft.com/office/drawing/2014/main" val="10002"/>
                  </a:ext>
                </a:extLst>
              </a:tr>
              <a:tr h="1053296">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0" algn="l" defTabSz="914400" rtl="0" eaLnBrk="1" latinLnBrk="0" hangingPunct="1">
                        <a:lnSpc>
                          <a:spcPts val="2300"/>
                        </a:lnSpc>
                      </a:pPr>
                      <a:r>
                        <a:rPr kumimoji="1" lang="ja-JP" sz="1200" kern="1200" dirty="0">
                          <a:effectLst/>
                          <a:latin typeface="+mj-ea"/>
                          <a:ea typeface="+mj-ea"/>
                        </a:rPr>
                        <a:t>効率性指数</a:t>
                      </a:r>
                      <a:endParaRPr kumimoji="1" lang="ja-JP" sz="1200" b="1" kern="1200" dirty="0">
                        <a:solidFill>
                          <a:schemeClr val="tx1"/>
                        </a:solidFill>
                        <a:effectLst/>
                        <a:latin typeface="+mj-ea"/>
                        <a:ea typeface="+mj-ea"/>
                        <a:cs typeface="+mn-cs"/>
                      </a:endParaRPr>
                    </a:p>
                  </a:txBody>
                  <a:tcPr marL="74295" marR="74295" marT="9525" marB="0">
                    <a:lnL w="12700" cap="flat" cmpd="sng" algn="ctr">
                      <a:solidFill>
                        <a:schemeClr val="accent3"/>
                      </a:solid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0" indent="-76200" algn="l" defTabSz="914400" rtl="0" eaLnBrk="1" latinLnBrk="0" hangingPunct="1">
                        <a:lnSpc>
                          <a:spcPts val="2300"/>
                        </a:lnSpc>
                      </a:pPr>
                      <a:r>
                        <a:rPr kumimoji="1" lang="ja-JP" sz="1050" kern="1200" dirty="0">
                          <a:effectLst/>
                          <a:latin typeface="+mj-ea"/>
                          <a:ea typeface="+mj-ea"/>
                        </a:rPr>
                        <a:t>〔全</a:t>
                      </a:r>
                      <a:r>
                        <a:rPr kumimoji="1" lang="en-US" sz="1050" kern="1200" dirty="0">
                          <a:effectLst/>
                          <a:latin typeface="+mj-ea"/>
                          <a:ea typeface="+mj-ea"/>
                        </a:rPr>
                        <a:t>DPC/PDPS</a:t>
                      </a:r>
                      <a:r>
                        <a:rPr kumimoji="1" lang="ja-JP" sz="1050" kern="1200" dirty="0">
                          <a:effectLst/>
                          <a:latin typeface="+mj-ea"/>
                          <a:ea typeface="+mj-ea"/>
                        </a:rPr>
                        <a:t>対象病院の平均在院日数〕／〔当該医療機関の患者構成が、全</a:t>
                      </a:r>
                      <a:r>
                        <a:rPr kumimoji="1" lang="en-US" sz="1050" kern="1200" dirty="0">
                          <a:effectLst/>
                          <a:latin typeface="+mj-ea"/>
                          <a:ea typeface="+mj-ea"/>
                        </a:rPr>
                        <a:t>DPC/PDPS</a:t>
                      </a:r>
                      <a:r>
                        <a:rPr kumimoji="1" lang="ja-JP" sz="1050" kern="1200" dirty="0">
                          <a:effectLst/>
                          <a:latin typeface="+mj-ea"/>
                          <a:ea typeface="+mj-ea"/>
                        </a:rPr>
                        <a:t>対象病院と同じと仮定した場合の平均在院日数〕</a:t>
                      </a:r>
                    </a:p>
                    <a:p>
                      <a:pPr marL="0" indent="-76200" algn="l" defTabSz="914400" rtl="0" eaLnBrk="1" latinLnBrk="0" hangingPunct="1">
                        <a:lnSpc>
                          <a:spcPts val="2300"/>
                        </a:lnSpc>
                      </a:pPr>
                      <a:r>
                        <a:rPr kumimoji="1" lang="ja-JP" sz="1050" kern="1200" dirty="0">
                          <a:effectLst/>
                          <a:latin typeface="+mj-ea"/>
                          <a:ea typeface="+mj-ea"/>
                        </a:rPr>
                        <a:t>※　当該医療機関において、</a:t>
                      </a:r>
                      <a:r>
                        <a:rPr kumimoji="1" lang="en-US" sz="1050" kern="1200" dirty="0">
                          <a:effectLst/>
                          <a:latin typeface="+mj-ea"/>
                          <a:ea typeface="+mj-ea"/>
                        </a:rPr>
                        <a:t>12</a:t>
                      </a:r>
                      <a:r>
                        <a:rPr kumimoji="1" lang="ja-JP" sz="1050" kern="1200" dirty="0">
                          <a:effectLst/>
                          <a:latin typeface="+mj-ea"/>
                          <a:ea typeface="+mj-ea"/>
                        </a:rPr>
                        <a:t>症例（</a:t>
                      </a:r>
                      <a:r>
                        <a:rPr kumimoji="1" lang="en-US" sz="1050" kern="1200" dirty="0">
                          <a:effectLst/>
                          <a:latin typeface="+mj-ea"/>
                          <a:ea typeface="+mj-ea"/>
                        </a:rPr>
                        <a:t>1</a:t>
                      </a:r>
                      <a:r>
                        <a:rPr kumimoji="1" lang="ja-JP" sz="1050" kern="1200" dirty="0">
                          <a:effectLst/>
                          <a:latin typeface="+mj-ea"/>
                          <a:ea typeface="+mj-ea"/>
                        </a:rPr>
                        <a:t>症例</a:t>
                      </a:r>
                      <a:r>
                        <a:rPr kumimoji="1" lang="en-US" sz="1050" kern="1200" dirty="0">
                          <a:effectLst/>
                          <a:latin typeface="+mj-ea"/>
                          <a:ea typeface="+mj-ea"/>
                        </a:rPr>
                        <a:t>/</a:t>
                      </a:r>
                      <a:r>
                        <a:rPr kumimoji="1" lang="ja-JP" sz="1050" kern="1200" dirty="0">
                          <a:effectLst/>
                          <a:latin typeface="+mj-ea"/>
                          <a:ea typeface="+mj-ea"/>
                        </a:rPr>
                        <a:t>月）以上ある診断群分類のみを計算対象とする。</a:t>
                      </a:r>
                    </a:p>
                    <a:p>
                      <a:pPr marL="0" indent="-76200" algn="l" defTabSz="914400" rtl="0" eaLnBrk="1" latinLnBrk="0" hangingPunct="1">
                        <a:lnSpc>
                          <a:spcPts val="2300"/>
                        </a:lnSpc>
                      </a:pPr>
                      <a:r>
                        <a:rPr kumimoji="1" lang="ja-JP" sz="1050" kern="1200" dirty="0">
                          <a:effectLst/>
                          <a:latin typeface="+mj-ea"/>
                          <a:ea typeface="+mj-ea"/>
                        </a:rPr>
                        <a:t>※　包括評価の対象となっている診断群分類のみを計算対象とする。</a:t>
                      </a:r>
                      <a:endParaRPr kumimoji="1" lang="ja-JP" sz="1050" kern="1200" dirty="0">
                        <a:solidFill>
                          <a:schemeClr val="tx1"/>
                        </a:solidFill>
                        <a:effectLst/>
                        <a:latin typeface="+mj-ea"/>
                        <a:ea typeface="+mj-ea"/>
                        <a:cs typeface="+mn-cs"/>
                      </a:endParaRPr>
                    </a:p>
                  </a:txBody>
                  <a:tcPr marL="74295" marR="74295" marT="9525" marB="0">
                    <a:lnL w="12700" cap="flat" cmpd="sng" algn="ctr">
                      <a:solidFill>
                        <a:schemeClr val="accent3"/>
                      </a:solid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5" name="テキスト ボックス 4">
            <a:extLst>
              <a:ext uri="{FF2B5EF4-FFF2-40B4-BE49-F238E27FC236}">
                <a16:creationId xmlns:a16="http://schemas.microsoft.com/office/drawing/2014/main" id="{80C511DC-5CDD-4294-828D-6C5946349380}"/>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（４）短期滞在手術等基本料、ＤＰＣ／ＰＤＰＳ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 name="スライド番号プレースホルダー 2">
            <a:extLst>
              <a:ext uri="{FF2B5EF4-FFF2-40B4-BE49-F238E27FC236}">
                <a16:creationId xmlns:a16="http://schemas.microsoft.com/office/drawing/2014/main" id="{79ED2A12-5C8E-4CC3-A82E-0712A58FFD3F}"/>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010004539"/>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機能評価係数</a:t>
            </a:r>
            <a:r>
              <a:rPr lang="en-US" altLang="ja-JP" dirty="0"/>
              <a:t>Ⅱ</a:t>
            </a:r>
            <a:r>
              <a:rPr lang="ja-JP" altLang="en-US" dirty="0"/>
              <a:t>の評価内容②</a:t>
            </a:r>
          </a:p>
        </p:txBody>
      </p:sp>
      <p:graphicFrame>
        <p:nvGraphicFramePr>
          <p:cNvPr id="5" name="表 4"/>
          <p:cNvGraphicFramePr>
            <a:graphicFrameLocks noGrp="1"/>
          </p:cNvGraphicFramePr>
          <p:nvPr/>
        </p:nvGraphicFramePr>
        <p:xfrm>
          <a:off x="187458" y="910817"/>
          <a:ext cx="9531084" cy="4741126"/>
        </p:xfrm>
        <a:graphic>
          <a:graphicData uri="http://schemas.openxmlformats.org/drawingml/2006/table">
            <a:tbl>
              <a:tblPr firstRow="1" bandRow="1">
                <a:tableStyleId>{F2DE63D5-997A-4646-A377-4702673A728D}</a:tableStyleId>
              </a:tblPr>
              <a:tblGrid>
                <a:gridCol w="1162588">
                  <a:extLst>
                    <a:ext uri="{9D8B030D-6E8A-4147-A177-3AD203B41FA5}">
                      <a16:colId xmlns:a16="http://schemas.microsoft.com/office/drawing/2014/main" val="20000"/>
                    </a:ext>
                  </a:extLst>
                </a:gridCol>
                <a:gridCol w="8368496">
                  <a:extLst>
                    <a:ext uri="{9D8B030D-6E8A-4147-A177-3AD203B41FA5}">
                      <a16:colId xmlns:a16="http://schemas.microsoft.com/office/drawing/2014/main" val="20001"/>
                    </a:ext>
                  </a:extLst>
                </a:gridCol>
              </a:tblGrid>
              <a:tr h="287112">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algn="ctr"/>
                      <a:r>
                        <a:rPr kumimoji="1" lang="ja-JP" altLang="en-US" sz="1200" kern="1200" dirty="0">
                          <a:solidFill>
                            <a:schemeClr val="tx1"/>
                          </a:solidFill>
                          <a:effectLst/>
                          <a:latin typeface="+mj-ea"/>
                          <a:ea typeface="+mj-ea"/>
                        </a:rPr>
                        <a:t>指数</a:t>
                      </a:r>
                      <a:endParaRPr kumimoji="1" lang="ja-JP" altLang="en-US" sz="1200" kern="1200" dirty="0">
                        <a:solidFill>
                          <a:schemeClr val="tx1"/>
                        </a:solidFill>
                        <a:effectLst/>
                        <a:latin typeface="+mj-ea"/>
                        <a:ea typeface="+mj-ea"/>
                        <a:cs typeface="+mn-cs"/>
                      </a:endParaRPr>
                    </a:p>
                  </a:txBody>
                  <a:tcPr marL="99060" marR="99060">
                    <a:lnL w="12700" cap="flat" cmpd="sng" algn="ctr">
                      <a:solidFill>
                        <a:schemeClr val="accent3"/>
                      </a:solid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solidFill>
                      <a:srgbClr val="FFCE9E"/>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algn="ctr"/>
                      <a:r>
                        <a:rPr kumimoji="1" lang="ja-JP" altLang="ja-JP" sz="1200" kern="1200" dirty="0">
                          <a:solidFill>
                            <a:schemeClr val="tx1"/>
                          </a:solidFill>
                          <a:effectLst/>
                          <a:latin typeface="+mj-ea"/>
                          <a:ea typeface="+mj-ea"/>
                        </a:rPr>
                        <a:t>評価</a:t>
                      </a:r>
                      <a:r>
                        <a:rPr kumimoji="1" lang="ja-JP" altLang="en-US" sz="1200" kern="1200" dirty="0">
                          <a:solidFill>
                            <a:schemeClr val="tx1"/>
                          </a:solidFill>
                          <a:effectLst/>
                          <a:latin typeface="+mj-ea"/>
                          <a:ea typeface="+mj-ea"/>
                        </a:rPr>
                        <a:t>内容</a:t>
                      </a:r>
                      <a:endParaRPr kumimoji="1" lang="ja-JP" altLang="en-US" sz="1200" kern="1200" dirty="0">
                        <a:solidFill>
                          <a:schemeClr val="tx1"/>
                        </a:solidFill>
                        <a:effectLst/>
                        <a:latin typeface="+mj-ea"/>
                        <a:ea typeface="+mj-ea"/>
                        <a:cs typeface="+mn-cs"/>
                      </a:endParaRPr>
                    </a:p>
                  </a:txBody>
                  <a:tcPr marL="99060" marR="99060">
                    <a:lnL w="12700" cap="flat" cmpd="sng" algn="ctr">
                      <a:solidFill>
                        <a:schemeClr val="accent3"/>
                      </a:solid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solidFill>
                      <a:srgbClr val="FFCE9E"/>
                    </a:solidFill>
                  </a:tcPr>
                </a:tc>
                <a:extLst>
                  <a:ext uri="{0D108BD9-81ED-4DB2-BD59-A6C34878D82A}">
                    <a16:rowId xmlns:a16="http://schemas.microsoft.com/office/drawing/2014/main" val="10000"/>
                  </a:ext>
                </a:extLst>
              </a:tr>
              <a:tr h="1367602">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l">
                        <a:lnSpc>
                          <a:spcPts val="2300"/>
                        </a:lnSpc>
                      </a:pPr>
                      <a:r>
                        <a:rPr kumimoji="1" lang="ja-JP" sz="1200" kern="1200" dirty="0">
                          <a:effectLst/>
                          <a:latin typeface="+mj-ea"/>
                          <a:ea typeface="+mj-ea"/>
                        </a:rPr>
                        <a:t>複雑性指数</a:t>
                      </a:r>
                      <a:endParaRPr kumimoji="1" lang="ja-JP" sz="1200" b="1" kern="1200" dirty="0">
                        <a:solidFill>
                          <a:schemeClr val="tx1"/>
                        </a:solidFill>
                        <a:effectLst/>
                        <a:latin typeface="+mj-ea"/>
                        <a:ea typeface="+mj-ea"/>
                        <a:cs typeface="+mn-cs"/>
                      </a:endParaRPr>
                    </a:p>
                  </a:txBody>
                  <a:tcPr marL="74295" marR="74295" marT="9525" marB="0">
                    <a:lnL w="12700" cap="flat" cmpd="sng" algn="ctr">
                      <a:solidFill>
                        <a:schemeClr val="accent3"/>
                      </a:solid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latin typeface="+mj-ea"/>
                          <a:ea typeface="+mj-ea"/>
                        </a:rPr>
                        <a:t>〔当該医療機関の包括範囲出来高点数（一入院当たり）を、診断群分類ごとに全病院の平均包括範囲出来高点数に置換えた点数〕</a:t>
                      </a:r>
                      <a:endParaRPr lang="en-US" altLang="ja-JP" sz="1050" kern="100" dirty="0">
                        <a:effectLst/>
                        <a:latin typeface="+mj-ea"/>
                        <a:ea typeface="+mj-ea"/>
                      </a:endParaRPr>
                    </a:p>
                    <a:p>
                      <a:pPr marL="142875" indent="-76200" algn="l">
                        <a:lnSpc>
                          <a:spcPts val="2300"/>
                        </a:lnSpc>
                      </a:pPr>
                      <a:r>
                        <a:rPr lang="ja-JP" altLang="en-US" sz="1050" kern="100" dirty="0">
                          <a:effectLst/>
                          <a:latin typeface="+mj-ea"/>
                          <a:ea typeface="+mj-ea"/>
                        </a:rPr>
                        <a:t>　　</a:t>
                      </a:r>
                      <a:r>
                        <a:rPr lang="ja-JP" sz="1050" kern="100" dirty="0">
                          <a:effectLst/>
                          <a:latin typeface="+mj-ea"/>
                          <a:ea typeface="+mj-ea"/>
                        </a:rPr>
                        <a:t>／〔全病院の平均一入院あたり包括点数〕</a:t>
                      </a:r>
                    </a:p>
                    <a:p>
                      <a:pPr marL="142875" indent="-76200" algn="l">
                        <a:lnSpc>
                          <a:spcPts val="2300"/>
                        </a:lnSpc>
                      </a:pPr>
                      <a:r>
                        <a:rPr lang="ja-JP" sz="1050" kern="100" dirty="0">
                          <a:effectLst/>
                          <a:latin typeface="+mj-ea"/>
                          <a:ea typeface="+mj-ea"/>
                        </a:rPr>
                        <a:t>※　当該医療機関において、</a:t>
                      </a:r>
                      <a:r>
                        <a:rPr lang="en-US" sz="1050" kern="100" dirty="0">
                          <a:effectLst/>
                          <a:latin typeface="+mj-ea"/>
                          <a:ea typeface="+mj-ea"/>
                        </a:rPr>
                        <a:t>12</a:t>
                      </a:r>
                      <a:r>
                        <a:rPr lang="ja-JP" sz="1050" kern="100" dirty="0">
                          <a:effectLst/>
                          <a:latin typeface="+mj-ea"/>
                          <a:ea typeface="+mj-ea"/>
                        </a:rPr>
                        <a:t>症例（</a:t>
                      </a:r>
                      <a:r>
                        <a:rPr lang="en-US" sz="1050" kern="100" dirty="0">
                          <a:effectLst/>
                          <a:latin typeface="+mj-ea"/>
                          <a:ea typeface="+mj-ea"/>
                        </a:rPr>
                        <a:t>1</a:t>
                      </a:r>
                      <a:r>
                        <a:rPr lang="ja-JP" sz="1050" kern="100" dirty="0">
                          <a:effectLst/>
                          <a:latin typeface="+mj-ea"/>
                          <a:ea typeface="+mj-ea"/>
                        </a:rPr>
                        <a:t>症例</a:t>
                      </a:r>
                      <a:r>
                        <a:rPr lang="en-US" sz="1050" kern="100" dirty="0">
                          <a:effectLst/>
                          <a:latin typeface="+mj-ea"/>
                          <a:ea typeface="+mj-ea"/>
                        </a:rPr>
                        <a:t>/</a:t>
                      </a:r>
                      <a:r>
                        <a:rPr lang="ja-JP" sz="1050" kern="100" dirty="0">
                          <a:effectLst/>
                          <a:latin typeface="+mj-ea"/>
                          <a:ea typeface="+mj-ea"/>
                        </a:rPr>
                        <a:t>月）以上ある診断群分類のみを計算対象とする。</a:t>
                      </a:r>
                    </a:p>
                    <a:p>
                      <a:pPr marL="142875" indent="-76200" algn="l">
                        <a:lnSpc>
                          <a:spcPts val="2300"/>
                        </a:lnSpc>
                      </a:pPr>
                      <a:r>
                        <a:rPr lang="ja-JP" sz="1050" kern="100" dirty="0">
                          <a:effectLst/>
                          <a:latin typeface="+mj-ea"/>
                          <a:ea typeface="+mj-ea"/>
                        </a:rPr>
                        <a:t>※　包括評価の対象となっている診断群分類のみを計算対象とする。</a:t>
                      </a:r>
                    </a:p>
                  </a:txBody>
                  <a:tcPr marL="74295" marR="74295" marT="9525" marB="0">
                    <a:lnL w="12700" cap="flat" cmpd="sng" algn="ctr">
                      <a:solidFill>
                        <a:schemeClr val="accent3"/>
                      </a:solid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tcPr>
                </a:tc>
                <a:extLst>
                  <a:ext uri="{0D108BD9-81ED-4DB2-BD59-A6C34878D82A}">
                    <a16:rowId xmlns:a16="http://schemas.microsoft.com/office/drawing/2014/main" val="10001"/>
                  </a:ext>
                </a:extLst>
              </a:tr>
              <a:tr h="1076446">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l">
                        <a:lnSpc>
                          <a:spcPts val="2300"/>
                        </a:lnSpc>
                      </a:pPr>
                      <a:r>
                        <a:rPr kumimoji="1" lang="ja-JP" sz="1200" kern="1200" dirty="0">
                          <a:effectLst/>
                          <a:latin typeface="+mj-ea"/>
                          <a:ea typeface="+mj-ea"/>
                        </a:rPr>
                        <a:t>カバー率指数</a:t>
                      </a:r>
                    </a:p>
                    <a:p>
                      <a:pPr marL="142875" indent="-76200" algn="l">
                        <a:lnSpc>
                          <a:spcPts val="2300"/>
                        </a:lnSpc>
                      </a:pPr>
                      <a:r>
                        <a:rPr kumimoji="1" lang="en-US" sz="1200" kern="1200" dirty="0">
                          <a:effectLst/>
                          <a:latin typeface="+mj-ea"/>
                          <a:ea typeface="+mj-ea"/>
                        </a:rPr>
                        <a:t> </a:t>
                      </a:r>
                      <a:endParaRPr kumimoji="1" lang="ja-JP" sz="1200" b="1" kern="1200" dirty="0">
                        <a:solidFill>
                          <a:schemeClr val="tx1"/>
                        </a:solidFill>
                        <a:effectLst/>
                        <a:latin typeface="+mj-ea"/>
                        <a:ea typeface="+mj-ea"/>
                        <a:cs typeface="+mn-cs"/>
                      </a:endParaRPr>
                    </a:p>
                  </a:txBody>
                  <a:tcPr marL="74295" marR="74295" marT="9525" marB="0">
                    <a:lnL w="12700" cap="flat" cmpd="sng" algn="ctr">
                      <a:solidFill>
                        <a:schemeClr val="accent3"/>
                      </a:solid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latin typeface="+mj-ea"/>
                          <a:ea typeface="+mj-ea"/>
                        </a:rPr>
                        <a:t>〔当該医療機関で一定症例数以上算定している</a:t>
                      </a:r>
                      <a:r>
                        <a:rPr lang="ja-JP" altLang="en-US" sz="1050" kern="100" dirty="0">
                          <a:effectLst/>
                          <a:latin typeface="+mj-ea"/>
                          <a:ea typeface="+mj-ea"/>
                        </a:rPr>
                        <a:t>診断群分類</a:t>
                      </a:r>
                      <a:r>
                        <a:rPr lang="ja-JP" sz="1050" kern="100" dirty="0">
                          <a:effectLst/>
                          <a:latin typeface="+mj-ea"/>
                          <a:ea typeface="+mj-ea"/>
                        </a:rPr>
                        <a:t>数〕／〔全</a:t>
                      </a:r>
                      <a:r>
                        <a:rPr lang="ja-JP" altLang="en-US" sz="1050" kern="100" dirty="0">
                          <a:effectLst/>
                          <a:latin typeface="+mj-ea"/>
                          <a:ea typeface="+mj-ea"/>
                        </a:rPr>
                        <a:t>診断群分類</a:t>
                      </a:r>
                      <a:r>
                        <a:rPr lang="ja-JP" sz="1050" kern="100" dirty="0">
                          <a:effectLst/>
                          <a:latin typeface="+mj-ea"/>
                          <a:ea typeface="+mj-ea"/>
                        </a:rPr>
                        <a:t>数〕</a:t>
                      </a:r>
                    </a:p>
                    <a:p>
                      <a:pPr marL="142875" indent="-76200" algn="l">
                        <a:lnSpc>
                          <a:spcPts val="2300"/>
                        </a:lnSpc>
                      </a:pPr>
                      <a:r>
                        <a:rPr lang="ja-JP" sz="1050" kern="100" dirty="0">
                          <a:effectLst/>
                          <a:latin typeface="+mj-ea"/>
                          <a:ea typeface="+mj-ea"/>
                        </a:rPr>
                        <a:t>※　当該医療機関において、</a:t>
                      </a:r>
                      <a:r>
                        <a:rPr lang="en-US" sz="1050" kern="100" dirty="0">
                          <a:effectLst/>
                          <a:latin typeface="+mj-ea"/>
                          <a:ea typeface="+mj-ea"/>
                        </a:rPr>
                        <a:t>12</a:t>
                      </a:r>
                      <a:r>
                        <a:rPr lang="ja-JP" sz="1050" kern="100" dirty="0">
                          <a:effectLst/>
                          <a:latin typeface="+mj-ea"/>
                          <a:ea typeface="+mj-ea"/>
                        </a:rPr>
                        <a:t>症例（</a:t>
                      </a:r>
                      <a:r>
                        <a:rPr lang="en-US" sz="1050" kern="100" dirty="0">
                          <a:effectLst/>
                          <a:latin typeface="+mj-ea"/>
                          <a:ea typeface="+mj-ea"/>
                        </a:rPr>
                        <a:t>1</a:t>
                      </a:r>
                      <a:r>
                        <a:rPr lang="ja-JP" sz="1050" kern="100" dirty="0">
                          <a:effectLst/>
                          <a:latin typeface="+mj-ea"/>
                          <a:ea typeface="+mj-ea"/>
                        </a:rPr>
                        <a:t>症例</a:t>
                      </a:r>
                      <a:r>
                        <a:rPr lang="en-US" sz="1050" kern="100" dirty="0">
                          <a:effectLst/>
                          <a:latin typeface="+mj-ea"/>
                          <a:ea typeface="+mj-ea"/>
                        </a:rPr>
                        <a:t>/</a:t>
                      </a:r>
                      <a:r>
                        <a:rPr lang="ja-JP" sz="1050" kern="100" dirty="0">
                          <a:effectLst/>
                          <a:latin typeface="+mj-ea"/>
                          <a:ea typeface="+mj-ea"/>
                        </a:rPr>
                        <a:t>月）以上ある診断群分類のみを計算対象とする。</a:t>
                      </a:r>
                    </a:p>
                    <a:p>
                      <a:pPr marL="142875" indent="-76200" algn="l">
                        <a:lnSpc>
                          <a:spcPts val="2300"/>
                        </a:lnSpc>
                      </a:pPr>
                      <a:r>
                        <a:rPr lang="ja-JP" sz="1050" kern="100" dirty="0">
                          <a:effectLst/>
                          <a:latin typeface="+mj-ea"/>
                          <a:ea typeface="+mj-ea"/>
                        </a:rPr>
                        <a:t>※　すべて（包括評価の対象・対象外の両方を含む）の支払い分類を計算対象とする。</a:t>
                      </a:r>
                    </a:p>
                  </a:txBody>
                  <a:tcPr marL="74295" marR="74295" marT="9525" marB="0">
                    <a:lnL w="12700" cap="flat" cmpd="sng" algn="ctr">
                      <a:solidFill>
                        <a:schemeClr val="accent3"/>
                      </a:solid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tcPr>
                </a:tc>
                <a:extLst>
                  <a:ext uri="{0D108BD9-81ED-4DB2-BD59-A6C34878D82A}">
                    <a16:rowId xmlns:a16="http://schemas.microsoft.com/office/drawing/2014/main" val="10002"/>
                  </a:ext>
                </a:extLst>
              </a:tr>
              <a:tr h="1053296">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l">
                        <a:lnSpc>
                          <a:spcPts val="2300"/>
                        </a:lnSpc>
                      </a:pPr>
                      <a:r>
                        <a:rPr kumimoji="1" lang="ja-JP" sz="1200" kern="1200" dirty="0">
                          <a:effectLst/>
                          <a:latin typeface="+mj-ea"/>
                          <a:ea typeface="+mj-ea"/>
                        </a:rPr>
                        <a:t>救急医療指数</a:t>
                      </a:r>
                    </a:p>
                    <a:p>
                      <a:pPr marL="142875" indent="-76200" algn="l">
                        <a:lnSpc>
                          <a:spcPts val="2300"/>
                        </a:lnSpc>
                      </a:pPr>
                      <a:r>
                        <a:rPr kumimoji="1" lang="en-US" sz="1200" kern="1200" dirty="0">
                          <a:effectLst/>
                          <a:latin typeface="+mj-ea"/>
                          <a:ea typeface="+mj-ea"/>
                        </a:rPr>
                        <a:t> </a:t>
                      </a:r>
                      <a:endParaRPr kumimoji="1" lang="ja-JP" sz="1200" b="1" kern="1200" dirty="0">
                        <a:solidFill>
                          <a:schemeClr val="tx1"/>
                        </a:solidFill>
                        <a:effectLst/>
                        <a:latin typeface="+mj-ea"/>
                        <a:ea typeface="+mj-ea"/>
                        <a:cs typeface="+mn-cs"/>
                      </a:endParaRPr>
                    </a:p>
                  </a:txBody>
                  <a:tcPr marL="74295" marR="74295" marT="9525" marB="0">
                    <a:lnL w="12700" cap="flat" cmpd="sng" algn="ctr">
                      <a:solidFill>
                        <a:schemeClr val="accent3"/>
                      </a:solid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en-US" sz="1050" kern="100" dirty="0">
                          <a:effectLst/>
                          <a:latin typeface="+mj-ea"/>
                          <a:ea typeface="+mj-ea"/>
                        </a:rPr>
                        <a:t>1</a:t>
                      </a:r>
                      <a:r>
                        <a:rPr lang="ja-JP" sz="1050" kern="100" dirty="0">
                          <a:effectLst/>
                          <a:latin typeface="+mj-ea"/>
                          <a:ea typeface="+mj-ea"/>
                        </a:rPr>
                        <a:t>症例あたり〔以下の患者について、入院後二日間までの包括範囲出来高点数と診断群分類点数表の点数との差額の総和〕</a:t>
                      </a:r>
                      <a:endParaRPr lang="en-US" altLang="ja-JP" sz="1050" kern="100" dirty="0">
                        <a:effectLst/>
                        <a:latin typeface="+mj-ea"/>
                        <a:ea typeface="+mj-ea"/>
                      </a:endParaRPr>
                    </a:p>
                    <a:p>
                      <a:pPr marL="142875" indent="-76200" algn="l">
                        <a:lnSpc>
                          <a:spcPts val="2300"/>
                        </a:lnSpc>
                      </a:pPr>
                      <a:r>
                        <a:rPr lang="ja-JP" sz="1050" kern="100" dirty="0">
                          <a:effectLst/>
                          <a:latin typeface="+mj-ea"/>
                          <a:ea typeface="+mj-ea"/>
                        </a:rPr>
                        <a:t>※救急医療管理加算</a:t>
                      </a:r>
                      <a:r>
                        <a:rPr lang="en-US" sz="1050" kern="100" dirty="0">
                          <a:effectLst/>
                          <a:latin typeface="+mj-ea"/>
                          <a:ea typeface="+mj-ea"/>
                        </a:rPr>
                        <a:t>2</a:t>
                      </a:r>
                      <a:r>
                        <a:rPr lang="ja-JP" altLang="en-US" sz="1050" kern="100" dirty="0">
                          <a:effectLst/>
                          <a:latin typeface="+mj-ea"/>
                          <a:ea typeface="+mj-ea"/>
                        </a:rPr>
                        <a:t>に相当する</a:t>
                      </a:r>
                      <a:r>
                        <a:rPr lang="ja-JP" sz="1050" kern="100" dirty="0">
                          <a:effectLst/>
                          <a:latin typeface="+mj-ea"/>
                          <a:ea typeface="+mj-ea"/>
                        </a:rPr>
                        <a:t>患者の指数値は</a:t>
                      </a:r>
                      <a:r>
                        <a:rPr lang="en-US" sz="1050" kern="100" dirty="0">
                          <a:effectLst/>
                          <a:latin typeface="+mj-ea"/>
                          <a:ea typeface="+mj-ea"/>
                        </a:rPr>
                        <a:t>1/2</a:t>
                      </a:r>
                      <a:endParaRPr lang="ja-JP" sz="1050" kern="100" dirty="0">
                        <a:effectLst/>
                        <a:latin typeface="+mj-ea"/>
                        <a:ea typeface="+mj-ea"/>
                      </a:endParaRPr>
                    </a:p>
                    <a:p>
                      <a:pPr marL="142875" indent="-76200" algn="l">
                        <a:lnSpc>
                          <a:spcPts val="2300"/>
                        </a:lnSpc>
                      </a:pPr>
                      <a:r>
                        <a:rPr lang="ja-JP" sz="1050" kern="100" dirty="0">
                          <a:effectLst/>
                          <a:latin typeface="+mj-ea"/>
                          <a:ea typeface="+mj-ea"/>
                        </a:rPr>
                        <a:t>【</a:t>
                      </a:r>
                      <a:r>
                        <a:rPr lang="en-US" sz="1050" kern="100" dirty="0">
                          <a:effectLst/>
                          <a:latin typeface="+mj-ea"/>
                          <a:ea typeface="+mj-ea"/>
                        </a:rPr>
                        <a:t>A205</a:t>
                      </a:r>
                      <a:r>
                        <a:rPr lang="ja-JP" sz="1050" kern="100" dirty="0">
                          <a:effectLst/>
                          <a:latin typeface="+mj-ea"/>
                          <a:ea typeface="+mj-ea"/>
                        </a:rPr>
                        <a:t>救急医療管理加算の施設基準</a:t>
                      </a:r>
                      <a:r>
                        <a:rPr lang="ja-JP" altLang="en-US" sz="1050" kern="100" dirty="0">
                          <a:effectLst/>
                          <a:latin typeface="+mj-ea"/>
                          <a:ea typeface="+mj-ea"/>
                        </a:rPr>
                        <a:t>のある</a:t>
                      </a:r>
                      <a:r>
                        <a:rPr lang="ja-JP" sz="1050" kern="100" dirty="0">
                          <a:effectLst/>
                          <a:latin typeface="+mj-ea"/>
                          <a:ea typeface="+mj-ea"/>
                        </a:rPr>
                        <a:t>施設】</a:t>
                      </a:r>
                    </a:p>
                    <a:p>
                      <a:pPr marL="142875" indent="-76200" algn="l">
                        <a:lnSpc>
                          <a:spcPts val="2300"/>
                        </a:lnSpc>
                      </a:pPr>
                      <a:r>
                        <a:rPr lang="ja-JP" sz="1050" kern="100" dirty="0">
                          <a:effectLst/>
                          <a:latin typeface="+mj-ea"/>
                          <a:ea typeface="+mj-ea"/>
                        </a:rPr>
                        <a:t>・救急医療入院かつ以下のいずれかを入院初日から算定している患者</a:t>
                      </a:r>
                    </a:p>
                    <a:p>
                      <a:pPr marL="136525" indent="-69850" algn="l">
                        <a:lnSpc>
                          <a:spcPts val="2300"/>
                        </a:lnSpc>
                      </a:pPr>
                      <a:r>
                        <a:rPr lang="ja-JP" sz="1050" kern="100" dirty="0">
                          <a:effectLst/>
                          <a:latin typeface="+mj-ea"/>
                          <a:ea typeface="+mj-ea"/>
                        </a:rPr>
                        <a:t>・</a:t>
                      </a:r>
                      <a:r>
                        <a:rPr lang="en-US" sz="1050" kern="100" dirty="0">
                          <a:effectLst/>
                          <a:latin typeface="+mj-ea"/>
                          <a:ea typeface="+mj-ea"/>
                        </a:rPr>
                        <a:t>A205</a:t>
                      </a:r>
                      <a:r>
                        <a:rPr lang="ja-JP" sz="1050" kern="100" dirty="0">
                          <a:effectLst/>
                          <a:latin typeface="+mj-ea"/>
                          <a:ea typeface="+mj-ea"/>
                        </a:rPr>
                        <a:t>救急医療管理加算、</a:t>
                      </a:r>
                      <a:r>
                        <a:rPr lang="en-US" sz="1050" kern="100" dirty="0">
                          <a:effectLst/>
                          <a:latin typeface="+mj-ea"/>
                          <a:ea typeface="+mj-ea"/>
                        </a:rPr>
                        <a:t>A301-3</a:t>
                      </a:r>
                      <a:r>
                        <a:rPr lang="ja-JP" sz="1050" kern="100" dirty="0">
                          <a:effectLst/>
                          <a:latin typeface="+mj-ea"/>
                          <a:ea typeface="+mj-ea"/>
                        </a:rPr>
                        <a:t>脳卒中ケアユニット入院医療管理料、</a:t>
                      </a:r>
                      <a:r>
                        <a:rPr lang="en-US" sz="1050" kern="100" dirty="0">
                          <a:effectLst/>
                          <a:latin typeface="+mj-ea"/>
                          <a:ea typeface="+mj-ea"/>
                        </a:rPr>
                        <a:t>A300</a:t>
                      </a:r>
                      <a:r>
                        <a:rPr lang="ja-JP" sz="1050" kern="100" dirty="0">
                          <a:effectLst/>
                          <a:latin typeface="+mj-ea"/>
                          <a:ea typeface="+mj-ea"/>
                        </a:rPr>
                        <a:t>救命救急入院料、</a:t>
                      </a:r>
                      <a:r>
                        <a:rPr lang="en-US" sz="1050" kern="100" dirty="0">
                          <a:effectLst/>
                          <a:latin typeface="+mj-ea"/>
                          <a:ea typeface="+mj-ea"/>
                        </a:rPr>
                        <a:t>A301-4</a:t>
                      </a:r>
                      <a:r>
                        <a:rPr lang="ja-JP" sz="1050" kern="100" dirty="0">
                          <a:effectLst/>
                          <a:latin typeface="+mj-ea"/>
                          <a:ea typeface="+mj-ea"/>
                        </a:rPr>
                        <a:t>小児特定集中治療室管理料、</a:t>
                      </a:r>
                      <a:r>
                        <a:rPr lang="en-US" sz="1050" kern="100" dirty="0">
                          <a:effectLst/>
                          <a:latin typeface="+mj-ea"/>
                          <a:ea typeface="+mj-ea"/>
                        </a:rPr>
                        <a:t>A301</a:t>
                      </a:r>
                      <a:r>
                        <a:rPr lang="ja-JP" sz="1050" kern="100" dirty="0">
                          <a:effectLst/>
                          <a:latin typeface="+mj-ea"/>
                          <a:ea typeface="+mj-ea"/>
                        </a:rPr>
                        <a:t>特定集中治療室管理料、</a:t>
                      </a:r>
                      <a:r>
                        <a:rPr lang="en-US" sz="1050" kern="100" dirty="0">
                          <a:effectLst/>
                          <a:latin typeface="+mj-ea"/>
                          <a:ea typeface="+mj-ea"/>
                        </a:rPr>
                        <a:t>A302</a:t>
                      </a:r>
                      <a:r>
                        <a:rPr lang="ja-JP" sz="1050" kern="100" dirty="0">
                          <a:effectLst/>
                          <a:latin typeface="+mj-ea"/>
                          <a:ea typeface="+mj-ea"/>
                        </a:rPr>
                        <a:t>新生児特定集中治療室管理料、</a:t>
                      </a:r>
                      <a:r>
                        <a:rPr lang="en-US" sz="1050" kern="100" dirty="0">
                          <a:effectLst/>
                          <a:latin typeface="+mj-ea"/>
                          <a:ea typeface="+mj-ea"/>
                        </a:rPr>
                        <a:t>A301-2</a:t>
                      </a:r>
                      <a:r>
                        <a:rPr lang="ja-JP" sz="1050" kern="100" dirty="0">
                          <a:effectLst/>
                          <a:latin typeface="+mj-ea"/>
                          <a:ea typeface="+mj-ea"/>
                        </a:rPr>
                        <a:t>ハイケアユニット入院医療管理料</a:t>
                      </a:r>
                      <a:r>
                        <a:rPr lang="ja-JP" altLang="en-US" sz="1050" kern="100" dirty="0">
                          <a:effectLst/>
                          <a:latin typeface="+mj-ea"/>
                          <a:ea typeface="+mj-ea"/>
                        </a:rPr>
                        <a:t>、</a:t>
                      </a:r>
                      <a:r>
                        <a:rPr lang="en-US" sz="1050" kern="100" dirty="0">
                          <a:effectLst/>
                          <a:latin typeface="+mj-ea"/>
                          <a:ea typeface="+mj-ea"/>
                        </a:rPr>
                        <a:t>A303</a:t>
                      </a:r>
                      <a:r>
                        <a:rPr lang="ja-JP" sz="1050" kern="100" dirty="0">
                          <a:effectLst/>
                          <a:latin typeface="+mj-ea"/>
                          <a:ea typeface="+mj-ea"/>
                        </a:rPr>
                        <a:t>総合周産期特定集中治療室管理料</a:t>
                      </a:r>
                    </a:p>
                    <a:p>
                      <a:pPr marL="142875" indent="-76200" algn="l">
                        <a:lnSpc>
                          <a:spcPts val="2300"/>
                        </a:lnSpc>
                      </a:pPr>
                      <a:r>
                        <a:rPr lang="ja-JP" sz="1050" kern="100" dirty="0">
                          <a:effectLst/>
                          <a:latin typeface="+mj-ea"/>
                          <a:ea typeface="+mj-ea"/>
                        </a:rPr>
                        <a:t>【「</a:t>
                      </a:r>
                      <a:r>
                        <a:rPr lang="en-US" sz="1050" kern="100" dirty="0">
                          <a:effectLst/>
                          <a:latin typeface="+mj-ea"/>
                          <a:ea typeface="+mj-ea"/>
                        </a:rPr>
                        <a:t>A205</a:t>
                      </a:r>
                      <a:r>
                        <a:rPr lang="ja-JP" sz="1050" kern="100" dirty="0">
                          <a:effectLst/>
                          <a:latin typeface="+mj-ea"/>
                          <a:ea typeface="+mj-ea"/>
                        </a:rPr>
                        <a:t>救急医療管理加算」の施設基準</a:t>
                      </a:r>
                      <a:r>
                        <a:rPr lang="ja-JP" altLang="en-US" sz="1050" kern="100" dirty="0">
                          <a:effectLst/>
                          <a:latin typeface="+mj-ea"/>
                          <a:ea typeface="+mj-ea"/>
                        </a:rPr>
                        <a:t>のない</a:t>
                      </a:r>
                      <a:r>
                        <a:rPr lang="ja-JP" sz="1050" kern="100" dirty="0">
                          <a:effectLst/>
                          <a:latin typeface="+mj-ea"/>
                          <a:ea typeface="+mj-ea"/>
                        </a:rPr>
                        <a:t>施設】：救急医療入院の患者</a:t>
                      </a:r>
                    </a:p>
                  </a:txBody>
                  <a:tcPr marL="74295" marR="74295" marT="9525" marB="0">
                    <a:lnL w="12700" cap="flat" cmpd="sng" algn="ctr">
                      <a:solidFill>
                        <a:schemeClr val="accent3"/>
                      </a:solid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6" name="テキスト ボックス 5">
            <a:extLst>
              <a:ext uri="{FF2B5EF4-FFF2-40B4-BE49-F238E27FC236}">
                <a16:creationId xmlns:a16="http://schemas.microsoft.com/office/drawing/2014/main" id="{80F57F63-104D-4FF4-8BF8-1D4195F83031}"/>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（４）短期滞在手術等基本料、ＤＰＣ／ＰＤＰＳ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スライド番号プレースホルダー 2">
            <a:extLst>
              <a:ext uri="{FF2B5EF4-FFF2-40B4-BE49-F238E27FC236}">
                <a16:creationId xmlns:a16="http://schemas.microsoft.com/office/drawing/2014/main" id="{0979BD25-4DB6-4DF7-9E63-FB3B4D70B68F}"/>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072225337"/>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機能評価係数</a:t>
            </a:r>
            <a:r>
              <a:rPr lang="en-US" altLang="ja-JP" dirty="0"/>
              <a:t>Ⅱ</a:t>
            </a:r>
            <a:r>
              <a:rPr lang="ja-JP" altLang="en-US" dirty="0"/>
              <a:t>の評価内容③（地域医療係数）</a:t>
            </a:r>
          </a:p>
        </p:txBody>
      </p:sp>
      <p:graphicFrame>
        <p:nvGraphicFramePr>
          <p:cNvPr id="6" name="表 5"/>
          <p:cNvGraphicFramePr>
            <a:graphicFrameLocks noGrp="1"/>
          </p:cNvGraphicFramePr>
          <p:nvPr/>
        </p:nvGraphicFramePr>
        <p:xfrm>
          <a:off x="171506" y="826376"/>
          <a:ext cx="9562987" cy="5651119"/>
        </p:xfrm>
        <a:graphic>
          <a:graphicData uri="http://schemas.openxmlformats.org/drawingml/2006/table">
            <a:tbl>
              <a:tblPr firstRow="1" bandRow="1"/>
              <a:tblGrid>
                <a:gridCol w="936104">
                  <a:extLst>
                    <a:ext uri="{9D8B030D-6E8A-4147-A177-3AD203B41FA5}">
                      <a16:colId xmlns:a16="http://schemas.microsoft.com/office/drawing/2014/main" val="20000"/>
                    </a:ext>
                  </a:extLst>
                </a:gridCol>
                <a:gridCol w="3545597">
                  <a:extLst>
                    <a:ext uri="{9D8B030D-6E8A-4147-A177-3AD203B41FA5}">
                      <a16:colId xmlns:a16="http://schemas.microsoft.com/office/drawing/2014/main" val="20001"/>
                    </a:ext>
                  </a:extLst>
                </a:gridCol>
                <a:gridCol w="1944547">
                  <a:extLst>
                    <a:ext uri="{9D8B030D-6E8A-4147-A177-3AD203B41FA5}">
                      <a16:colId xmlns:a16="http://schemas.microsoft.com/office/drawing/2014/main" val="20002"/>
                    </a:ext>
                  </a:extLst>
                </a:gridCol>
                <a:gridCol w="3136739">
                  <a:extLst>
                    <a:ext uri="{9D8B030D-6E8A-4147-A177-3AD203B41FA5}">
                      <a16:colId xmlns:a16="http://schemas.microsoft.com/office/drawing/2014/main" val="20003"/>
                    </a:ext>
                  </a:extLst>
                </a:gridCol>
              </a:tblGrid>
              <a:tr h="370840">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ja-JP" sz="1050" kern="100" dirty="0">
                          <a:solidFill>
                            <a:schemeClr val="tx1"/>
                          </a:solidFill>
                          <a:effectLst/>
                        </a:rPr>
                        <a:t>評価項目</a:t>
                      </a:r>
                      <a:endParaRPr lang="ja-JP" sz="1050" b="0" kern="100" dirty="0">
                        <a:solidFill>
                          <a:schemeClr val="tx1"/>
                        </a:solidFill>
                        <a:effectLst/>
                        <a:latin typeface="Century"/>
                      </a:endParaRPr>
                    </a:p>
                  </a:txBody>
                  <a:tcPr marL="68104" marR="68104" marT="9525"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CE5FF"/>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en-US" sz="1050" kern="100" dirty="0">
                          <a:solidFill>
                            <a:schemeClr val="tx1"/>
                          </a:solidFill>
                          <a:effectLst/>
                        </a:rPr>
                        <a:t>DPC</a:t>
                      </a:r>
                      <a:r>
                        <a:rPr lang="ja-JP" sz="1050" kern="100" dirty="0">
                          <a:solidFill>
                            <a:schemeClr val="tx1"/>
                          </a:solidFill>
                          <a:effectLst/>
                        </a:rPr>
                        <a:t>標準病院群</a:t>
                      </a:r>
                      <a:endParaRPr lang="ja-JP" sz="1050" b="0" kern="100" dirty="0">
                        <a:solidFill>
                          <a:schemeClr val="tx1"/>
                        </a:solidFill>
                        <a:effectLst/>
                        <a:latin typeface="Century"/>
                      </a:endParaRPr>
                    </a:p>
                  </a:txBody>
                  <a:tcPr marL="68104" marR="68104" marT="9525"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CE5FF"/>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ja-JP" sz="1050" kern="100" dirty="0">
                          <a:solidFill>
                            <a:schemeClr val="tx1"/>
                          </a:solidFill>
                          <a:effectLst/>
                        </a:rPr>
                        <a:t>大学病院本院群</a:t>
                      </a:r>
                      <a:endParaRPr lang="ja-JP" sz="1050" b="0" kern="100" dirty="0">
                        <a:solidFill>
                          <a:schemeClr val="tx1"/>
                        </a:solidFill>
                        <a:effectLst/>
                        <a:latin typeface="Century"/>
                      </a:endParaRPr>
                    </a:p>
                  </a:txBody>
                  <a:tcPr marL="68104" marR="68104" marT="9525"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CE5FF"/>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en-US" sz="1050" kern="100" dirty="0">
                          <a:solidFill>
                            <a:schemeClr val="tx1"/>
                          </a:solidFill>
                          <a:effectLst/>
                        </a:rPr>
                        <a:t>DPC</a:t>
                      </a:r>
                      <a:r>
                        <a:rPr lang="ja-JP" sz="1050" kern="100" dirty="0">
                          <a:solidFill>
                            <a:schemeClr val="tx1"/>
                          </a:solidFill>
                          <a:effectLst/>
                        </a:rPr>
                        <a:t>特定病院群</a:t>
                      </a:r>
                      <a:endParaRPr lang="ja-JP" sz="1050" b="0" kern="100" dirty="0">
                        <a:solidFill>
                          <a:schemeClr val="tx1"/>
                        </a:solidFill>
                        <a:effectLst/>
                        <a:latin typeface="Century"/>
                      </a:endParaRPr>
                    </a:p>
                  </a:txBody>
                  <a:tcPr marL="68104" marR="68104" marT="9525"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CE5FF"/>
                    </a:solidFill>
                  </a:tcPr>
                </a:tc>
                <a:extLst>
                  <a:ext uri="{0D108BD9-81ED-4DB2-BD59-A6C34878D82A}">
                    <a16:rowId xmlns:a16="http://schemas.microsoft.com/office/drawing/2014/main" val="10000"/>
                  </a:ext>
                </a:extLst>
              </a:tr>
              <a:tr h="370840">
                <a:tc row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がん</a:t>
                      </a:r>
                      <a:endParaRPr lang="ja-JP" sz="1050" kern="100" dirty="0">
                        <a:effectLst/>
                        <a:latin typeface="Century"/>
                      </a:endParaRP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marR="0" indent="-76200" algn="l" defTabSz="914400" rtl="0" eaLnBrk="1" fontAlgn="auto" latinLnBrk="0" hangingPunct="1">
                        <a:lnSpc>
                          <a:spcPts val="2300"/>
                        </a:lnSpc>
                        <a:spcBef>
                          <a:spcPts val="0"/>
                        </a:spcBef>
                        <a:spcAft>
                          <a:spcPts val="0"/>
                        </a:spcAft>
                        <a:buClrTx/>
                        <a:buSzTx/>
                        <a:buFontTx/>
                        <a:buNone/>
                        <a:tabLst/>
                        <a:defRPr/>
                      </a:pPr>
                      <a:r>
                        <a:rPr lang="ja-JP" altLang="en-US" sz="1050" kern="100" dirty="0">
                          <a:effectLst/>
                        </a:rPr>
                        <a:t>退院患者の</a:t>
                      </a:r>
                      <a:r>
                        <a:rPr lang="ja-JP" sz="1050" kern="100" dirty="0">
                          <a:effectLst/>
                        </a:rPr>
                        <a:t>〔「</a:t>
                      </a:r>
                      <a:r>
                        <a:rPr lang="en-US" sz="1050" kern="100" dirty="0">
                          <a:effectLst/>
                        </a:rPr>
                        <a:t>B005-6</a:t>
                      </a:r>
                      <a:r>
                        <a:rPr lang="ja-JP" sz="1050" kern="100" dirty="0">
                          <a:effectLst/>
                        </a:rPr>
                        <a:t>がん治療連携計画策定料」を算定した患者数〕／〔医療資源病名が悪性腫瘍に関連する病名である患者数〕</a:t>
                      </a:r>
                      <a:r>
                        <a:rPr lang="ja-JP" altLang="ja-JP" sz="1050" kern="100" dirty="0">
                          <a:effectLst/>
                        </a:rPr>
                        <a:t>（</a:t>
                      </a:r>
                      <a:r>
                        <a:rPr lang="en-US" altLang="ja-JP" sz="1050" kern="100" dirty="0">
                          <a:effectLst/>
                        </a:rPr>
                        <a:t>0.5P</a:t>
                      </a:r>
                      <a:r>
                        <a:rPr lang="ja-JP" altLang="ja-JP" sz="1050" kern="100" dirty="0">
                          <a:effectLst/>
                        </a:rPr>
                        <a:t>）</a:t>
                      </a: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「がん診療連携拠点病院の指定」、「小児がん拠点病院の指定」、「地域がん診療病院」、「特定領域がん診療連携拠点病院」（いずれかで</a:t>
                      </a:r>
                      <a:r>
                        <a:rPr lang="en-US" sz="1050" kern="100" dirty="0">
                          <a:effectLst/>
                        </a:rPr>
                        <a:t>0.5P</a:t>
                      </a:r>
                      <a:r>
                        <a:rPr lang="ja-JP" sz="1050" kern="100" dirty="0">
                          <a:effectLst/>
                        </a:rPr>
                        <a:t>）</a:t>
                      </a:r>
                      <a:endParaRPr lang="ja-JP" sz="1050" kern="100" dirty="0">
                        <a:effectLst/>
                        <a:latin typeface="Century"/>
                      </a:endParaRP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「都道府県がん診療連携拠点の指定」又は「小児がん拠点病院」の指定（</a:t>
                      </a:r>
                      <a:r>
                        <a:rPr lang="en-US" sz="1050" kern="100" dirty="0">
                          <a:effectLst/>
                        </a:rPr>
                        <a:t>0.5P</a:t>
                      </a:r>
                      <a:r>
                        <a:rPr lang="ja-JP" sz="1050" kern="100" dirty="0">
                          <a:effectLst/>
                        </a:rPr>
                        <a:t>）</a:t>
                      </a:r>
                    </a:p>
                    <a:p>
                      <a:pPr marL="142875" indent="-76200" algn="l">
                        <a:lnSpc>
                          <a:spcPts val="2300"/>
                        </a:lnSpc>
                      </a:pPr>
                      <a:r>
                        <a:rPr lang="ja-JP" sz="1050" kern="100" dirty="0">
                          <a:effectLst/>
                        </a:rPr>
                        <a:t>「地域がん診療連携拠点病院の指定」 </a:t>
                      </a:r>
                      <a:r>
                        <a:rPr lang="en-US" sz="1050" kern="100" dirty="0">
                          <a:effectLst/>
                        </a:rPr>
                        <a:t>(0.25P)</a:t>
                      </a:r>
                      <a:endParaRPr lang="ja-JP" sz="1050" kern="100" dirty="0">
                        <a:effectLst/>
                        <a:latin typeface="Century"/>
                      </a:endParaRP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脳卒中</a:t>
                      </a:r>
                      <a:endParaRPr lang="ja-JP" sz="1050" kern="100" dirty="0">
                        <a:effectLst/>
                        <a:latin typeface="Century"/>
                      </a:endParaRP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u="none" kern="100" dirty="0">
                          <a:effectLst/>
                        </a:rPr>
                        <a:t>・</a:t>
                      </a:r>
                      <a:r>
                        <a:rPr lang="en-US" sz="1050" u="none" kern="100" dirty="0">
                          <a:effectLst/>
                        </a:rPr>
                        <a:t>t-PA</a:t>
                      </a:r>
                      <a:r>
                        <a:rPr lang="ja-JP" sz="1050" u="none" kern="100" dirty="0">
                          <a:effectLst/>
                        </a:rPr>
                        <a:t>療法の実施</a:t>
                      </a:r>
                      <a:r>
                        <a:rPr lang="en-US" sz="1050" u="none" kern="100" dirty="0">
                          <a:effectLst/>
                        </a:rPr>
                        <a:t>(0.25P)</a:t>
                      </a:r>
                      <a:endParaRPr lang="ja-JP" sz="1050" u="none" kern="100" dirty="0">
                        <a:effectLst/>
                      </a:endParaRPr>
                    </a:p>
                    <a:p>
                      <a:pPr marL="142875" indent="-76200" algn="l">
                        <a:lnSpc>
                          <a:spcPts val="2300"/>
                        </a:lnSpc>
                      </a:pPr>
                      <a:r>
                        <a:rPr lang="ja-JP" sz="1050" u="none" kern="100" dirty="0">
                          <a:effectLst/>
                        </a:rPr>
                        <a:t>・</a:t>
                      </a:r>
                      <a:r>
                        <a:rPr lang="en-US" sz="1050" u="none" kern="100" dirty="0">
                          <a:effectLst/>
                        </a:rPr>
                        <a:t>A205-2</a:t>
                      </a:r>
                      <a:r>
                        <a:rPr lang="ja-JP" sz="1050" u="none" kern="100" dirty="0">
                          <a:effectLst/>
                        </a:rPr>
                        <a:t>超急性期脳卒中加算の算定実績又は血管内治療の実施実績を評価</a:t>
                      </a:r>
                      <a:r>
                        <a:rPr lang="en-US" sz="1050" u="none" kern="100" dirty="0">
                          <a:effectLst/>
                        </a:rPr>
                        <a:t>(0.5P)</a:t>
                      </a:r>
                      <a:endParaRPr lang="ja-JP" sz="1050" u="none" kern="100" dirty="0">
                        <a:effectLst/>
                      </a:endParaRPr>
                    </a:p>
                    <a:p>
                      <a:pPr marL="142875" indent="-76200" algn="l">
                        <a:lnSpc>
                          <a:spcPts val="2300"/>
                        </a:lnSpc>
                      </a:pPr>
                      <a:r>
                        <a:rPr lang="ja-JP" sz="1050" u="none" kern="100" dirty="0">
                          <a:effectLst/>
                        </a:rPr>
                        <a:t>・</a:t>
                      </a:r>
                      <a:r>
                        <a:rPr lang="en-US" sz="1050" u="none" kern="100" dirty="0">
                          <a:effectLst/>
                        </a:rPr>
                        <a:t> A205-2</a:t>
                      </a:r>
                      <a:r>
                        <a:rPr lang="ja-JP" sz="1050" u="none" kern="100" dirty="0">
                          <a:effectLst/>
                        </a:rPr>
                        <a:t>超急性期脳卒中加算の算定実績及び血管内治療の実施実績を評価（</a:t>
                      </a:r>
                      <a:r>
                        <a:rPr lang="en-US" sz="1050" u="none" kern="100" dirty="0">
                          <a:effectLst/>
                        </a:rPr>
                        <a:t>1P</a:t>
                      </a:r>
                      <a:r>
                        <a:rPr lang="ja-JP" sz="1050" u="none" kern="100" dirty="0">
                          <a:effectLst/>
                        </a:rPr>
                        <a:t>）</a:t>
                      </a:r>
                    </a:p>
                    <a:p>
                      <a:pPr marL="142875" indent="-76200" algn="l">
                        <a:lnSpc>
                          <a:spcPts val="2300"/>
                        </a:lnSpc>
                      </a:pPr>
                      <a:r>
                        <a:rPr lang="ja-JP" sz="1050" u="none" kern="100" dirty="0">
                          <a:effectLst/>
                        </a:rPr>
                        <a:t>（血管内治療</a:t>
                      </a:r>
                      <a:r>
                        <a:rPr lang="ja-JP" altLang="en-US" sz="1050" u="none" kern="100" dirty="0">
                          <a:effectLst/>
                        </a:rPr>
                        <a:t>の実施</a:t>
                      </a:r>
                      <a:r>
                        <a:rPr lang="ja-JP" sz="1050" u="none" kern="100" dirty="0">
                          <a:effectLst/>
                        </a:rPr>
                        <a:t>：入院</a:t>
                      </a:r>
                      <a:r>
                        <a:rPr lang="en-US" sz="1050" u="none" kern="100" dirty="0">
                          <a:effectLst/>
                        </a:rPr>
                        <a:t>2</a:t>
                      </a:r>
                      <a:r>
                        <a:rPr lang="ja-JP" sz="1050" u="none" kern="100" dirty="0">
                          <a:effectLst/>
                        </a:rPr>
                        <a:t>日目までに</a:t>
                      </a:r>
                      <a:r>
                        <a:rPr lang="en-US" sz="1050" u="none" kern="100" dirty="0">
                          <a:effectLst/>
                        </a:rPr>
                        <a:t>K178-31,K178-32,K178-4</a:t>
                      </a:r>
                      <a:r>
                        <a:rPr lang="ja-JP" sz="1050" u="none" kern="100" dirty="0">
                          <a:effectLst/>
                        </a:rPr>
                        <a:t>のいずれかが算定されている症例の診療実績）</a:t>
                      </a:r>
                      <a:endParaRPr lang="en-US" altLang="ja-JP" sz="1050" u="none" kern="100" dirty="0">
                        <a:effectLst/>
                      </a:endParaRPr>
                    </a:p>
                    <a:p>
                      <a:pPr marL="142875" indent="-76200" algn="l">
                        <a:lnSpc>
                          <a:spcPts val="2300"/>
                        </a:lnSpc>
                      </a:pPr>
                      <a:r>
                        <a:rPr lang="ja-JP" sz="1050" u="none" kern="100" dirty="0">
                          <a:effectLst/>
                        </a:rPr>
                        <a:t>　</a:t>
                      </a:r>
                      <a:r>
                        <a:rPr lang="ja-JP" altLang="en-US" sz="1050" u="none" kern="100" dirty="0">
                          <a:effectLst/>
                        </a:rPr>
                        <a:t>　</a:t>
                      </a:r>
                      <a:r>
                        <a:rPr lang="en-US" altLang="ja-JP" sz="1050" u="none" kern="100" dirty="0">
                          <a:effectLst/>
                        </a:rPr>
                        <a:t>※</a:t>
                      </a:r>
                      <a:r>
                        <a:rPr lang="ja-JP" sz="1050" u="none" kern="100" dirty="0">
                          <a:effectLst/>
                        </a:rPr>
                        <a:t> いずれか最大値</a:t>
                      </a:r>
                      <a:r>
                        <a:rPr lang="ja-JP" altLang="en-US" sz="1050" u="none" kern="100" dirty="0">
                          <a:effectLst/>
                        </a:rPr>
                        <a:t>で評価</a:t>
                      </a:r>
                      <a:r>
                        <a:rPr lang="ja-JP" sz="1050" u="none" kern="100" dirty="0">
                          <a:effectLst/>
                        </a:rPr>
                        <a:t>。</a:t>
                      </a:r>
                      <a:endParaRPr lang="ja-JP" sz="1050" u="none" kern="100" dirty="0">
                        <a:effectLst/>
                        <a:latin typeface="Century"/>
                        <a:ea typeface="ＭＳ 明朝"/>
                        <a:cs typeface="Times New Roman"/>
                      </a:endParaRP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row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ctr">
                        <a:lnSpc>
                          <a:spcPts val="2300"/>
                        </a:lnSpc>
                      </a:pPr>
                      <a:r>
                        <a:rPr lang="ja-JP" sz="1050" kern="100" dirty="0">
                          <a:effectLst/>
                        </a:rPr>
                        <a:t>心血管疾患</a:t>
                      </a:r>
                      <a:endParaRPr lang="ja-JP" sz="1050" kern="100" dirty="0">
                        <a:effectLst/>
                        <a:latin typeface="Century"/>
                      </a:endParaRP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marR="0" indent="-76200" algn="l" defTabSz="914400" rtl="0" eaLnBrk="1" fontAlgn="auto" latinLnBrk="0" hangingPunct="1">
                        <a:lnSpc>
                          <a:spcPts val="2300"/>
                        </a:lnSpc>
                        <a:spcBef>
                          <a:spcPts val="0"/>
                        </a:spcBef>
                        <a:spcAft>
                          <a:spcPts val="0"/>
                        </a:spcAft>
                        <a:buClrTx/>
                        <a:buSzTx/>
                        <a:buFontTx/>
                        <a:buNone/>
                        <a:tabLst/>
                        <a:defRPr/>
                      </a:pPr>
                      <a:r>
                        <a:rPr lang="ja-JP" altLang="en-US" sz="1050" kern="100" dirty="0">
                          <a:effectLst/>
                        </a:rPr>
                        <a:t>　</a:t>
                      </a:r>
                      <a:r>
                        <a:rPr lang="ja-JP" sz="1050" kern="100" dirty="0">
                          <a:effectLst/>
                        </a:rPr>
                        <a:t>医療資源を最も投入した傷病名が「急性心筋梗塞」であり、予定外の入院</a:t>
                      </a:r>
                      <a:r>
                        <a:rPr lang="ja-JP" sz="1050" kern="100" dirty="0">
                          <a:solidFill>
                            <a:schemeClr val="tx1"/>
                          </a:solidFill>
                          <a:effectLst/>
                        </a:rPr>
                        <a:t>であって</a:t>
                      </a:r>
                      <a:r>
                        <a:rPr lang="ja-JP" altLang="en-US" sz="1050" kern="100" dirty="0">
                          <a:solidFill>
                            <a:schemeClr val="tx1"/>
                          </a:solidFill>
                          <a:effectLst/>
                        </a:rPr>
                        <a:t>手術に係る</a:t>
                      </a:r>
                      <a:r>
                        <a:rPr lang="ja-JP" sz="1050" kern="100" dirty="0">
                          <a:solidFill>
                            <a:schemeClr val="tx1"/>
                          </a:solidFill>
                          <a:effectLst/>
                        </a:rPr>
                        <a:t>時間外対応加</a:t>
                      </a:r>
                      <a:r>
                        <a:rPr lang="ja-JP" sz="1050" kern="100" dirty="0">
                          <a:effectLst/>
                        </a:rPr>
                        <a:t>算（特例を含む）・休日加算・深夜加算が算定され、入院２日目までに経皮的冠動脈形成術等（</a:t>
                      </a:r>
                      <a:r>
                        <a:rPr lang="en-US" sz="1050" kern="100" dirty="0">
                          <a:effectLst/>
                        </a:rPr>
                        <a:t>K546</a:t>
                      </a:r>
                      <a:r>
                        <a:rPr lang="ja-JP" sz="1050" kern="100" dirty="0" err="1">
                          <a:effectLst/>
                        </a:rPr>
                        <a:t>、</a:t>
                      </a:r>
                      <a:r>
                        <a:rPr lang="en-US" sz="1050" kern="100" dirty="0">
                          <a:effectLst/>
                        </a:rPr>
                        <a:t>K547</a:t>
                      </a:r>
                      <a:r>
                        <a:rPr lang="ja-JP" sz="1050" kern="100" dirty="0" err="1">
                          <a:effectLst/>
                        </a:rPr>
                        <a:t>、</a:t>
                      </a:r>
                      <a:r>
                        <a:rPr lang="en-US" sz="1050" kern="100" dirty="0">
                          <a:effectLst/>
                        </a:rPr>
                        <a:t>K548</a:t>
                      </a:r>
                      <a:r>
                        <a:rPr lang="ja-JP" sz="1050" kern="100" dirty="0" err="1">
                          <a:effectLst/>
                        </a:rPr>
                        <a:t>、</a:t>
                      </a:r>
                      <a:r>
                        <a:rPr lang="en-US" sz="1050" kern="100" dirty="0">
                          <a:effectLst/>
                        </a:rPr>
                        <a:t>K549</a:t>
                      </a:r>
                      <a:r>
                        <a:rPr lang="ja-JP" sz="1050" kern="100" dirty="0" err="1">
                          <a:effectLst/>
                        </a:rPr>
                        <a:t>、</a:t>
                      </a:r>
                      <a:r>
                        <a:rPr lang="en-US" sz="1050" kern="100" dirty="0">
                          <a:effectLst/>
                        </a:rPr>
                        <a:t>K550</a:t>
                      </a:r>
                      <a:r>
                        <a:rPr lang="ja-JP" sz="1050" kern="100" dirty="0" err="1">
                          <a:effectLst/>
                        </a:rPr>
                        <a:t>、</a:t>
                      </a:r>
                      <a:r>
                        <a:rPr lang="en-US" sz="1050" kern="100" dirty="0">
                          <a:effectLst/>
                        </a:rPr>
                        <a:t>K550-2</a:t>
                      </a:r>
                      <a:r>
                        <a:rPr lang="ja-JP" sz="1050" kern="100" dirty="0" err="1">
                          <a:effectLst/>
                        </a:rPr>
                        <a:t>、</a:t>
                      </a:r>
                      <a:r>
                        <a:rPr lang="en-US" sz="1050" kern="100" dirty="0">
                          <a:effectLst/>
                        </a:rPr>
                        <a:t>K551</a:t>
                      </a:r>
                      <a:r>
                        <a:rPr lang="ja-JP" sz="1050" kern="100" dirty="0" err="1">
                          <a:effectLst/>
                        </a:rPr>
                        <a:t>、</a:t>
                      </a:r>
                      <a:r>
                        <a:rPr lang="en-US" sz="1050" kern="100" dirty="0">
                          <a:effectLst/>
                        </a:rPr>
                        <a:t>K552</a:t>
                      </a:r>
                      <a:r>
                        <a:rPr lang="ja-JP" sz="1050" kern="100" dirty="0" err="1">
                          <a:effectLst/>
                        </a:rPr>
                        <a:t>、</a:t>
                      </a:r>
                      <a:r>
                        <a:rPr lang="en-US" sz="1050" kern="100" dirty="0">
                          <a:effectLst/>
                        </a:rPr>
                        <a:t>K552-2</a:t>
                      </a:r>
                      <a:r>
                        <a:rPr lang="ja-JP" sz="1050" kern="100" dirty="0">
                          <a:effectLst/>
                        </a:rPr>
                        <a:t>）のいずれかが算定されている症例の診療実績により評価</a:t>
                      </a:r>
                      <a:r>
                        <a:rPr lang="en-US" altLang="ja-JP" sz="1050" kern="100" dirty="0">
                          <a:effectLst/>
                        </a:rPr>
                        <a:t>(0.5P)</a:t>
                      </a:r>
                      <a:endParaRPr lang="ja-JP" altLang="ja-JP" sz="1050" kern="100" dirty="0">
                        <a:effectLst/>
                      </a:endParaRP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4"/>
                  </a:ext>
                </a:extLst>
              </a:tr>
              <a:tr h="370840">
                <a:tc vMerge="1">
                  <a:txBody>
                    <a:bodyPr/>
                    <a:lstStyle/>
                    <a:p>
                      <a:endParaRPr kumimoji="1" lang="ja-JP" altLang="en-US"/>
                    </a:p>
                  </a:txBody>
                  <a:tcPr>
                    <a:lnR w="952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tcPr>
                </a:tc>
                <a:tc grid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altLang="en-US" sz="1050" u="none" kern="100" dirty="0">
                          <a:effectLst/>
                        </a:rPr>
                        <a:t>　</a:t>
                      </a:r>
                      <a:r>
                        <a:rPr lang="ja-JP" sz="1050" u="none" kern="100" dirty="0">
                          <a:effectLst/>
                        </a:rPr>
                        <a:t>入院中に</a:t>
                      </a:r>
                      <a:r>
                        <a:rPr lang="ja-JP" altLang="en-US" sz="1050" u="none" kern="100" dirty="0">
                          <a:effectLst/>
                        </a:rPr>
                        <a:t>大動脈解離に対する手術（</a:t>
                      </a:r>
                      <a:r>
                        <a:rPr lang="en-US" sz="1050" u="none" kern="100" dirty="0">
                          <a:effectLst/>
                        </a:rPr>
                        <a:t>K5601,K5602,K5603,K5604,K5605,K560-21,K560-22,K560-23,K5612</a:t>
                      </a:r>
                      <a:r>
                        <a:rPr lang="ja-JP" altLang="en-US" sz="1050" u="none" kern="100" dirty="0">
                          <a:effectLst/>
                        </a:rPr>
                        <a:t>ｲ</a:t>
                      </a:r>
                      <a:r>
                        <a:rPr lang="ja-JP" sz="1050" u="none" kern="100" dirty="0">
                          <a:effectLst/>
                        </a:rPr>
                        <a:t>のいずれかが算定されている症例</a:t>
                      </a:r>
                      <a:r>
                        <a:rPr lang="ja-JP" altLang="en-US" sz="1050" u="none" kern="100" dirty="0">
                          <a:effectLst/>
                        </a:rPr>
                        <a:t>）</a:t>
                      </a:r>
                      <a:r>
                        <a:rPr lang="ja-JP" sz="1050" u="none" kern="100" dirty="0">
                          <a:effectLst/>
                        </a:rPr>
                        <a:t>の診療実績（</a:t>
                      </a:r>
                      <a:r>
                        <a:rPr lang="en-US" sz="1050" u="none" kern="100" dirty="0">
                          <a:effectLst/>
                        </a:rPr>
                        <a:t>25%tile</a:t>
                      </a:r>
                      <a:r>
                        <a:rPr lang="ja-JP" sz="1050" u="none" kern="100" dirty="0">
                          <a:effectLst/>
                        </a:rPr>
                        <a:t>値以上の医療機関を</a:t>
                      </a:r>
                      <a:r>
                        <a:rPr lang="en-US" sz="1050" u="none" kern="100" dirty="0">
                          <a:effectLst/>
                        </a:rPr>
                        <a:t>0.5P</a:t>
                      </a:r>
                      <a:r>
                        <a:rPr lang="ja-JP" sz="1050" u="none" kern="100" dirty="0" err="1">
                          <a:effectLst/>
                        </a:rPr>
                        <a:t>、</a:t>
                      </a:r>
                      <a:r>
                        <a:rPr lang="ja-JP" sz="1050" u="none" kern="100" dirty="0">
                          <a:effectLst/>
                        </a:rPr>
                        <a:t>その他は</a:t>
                      </a:r>
                      <a:r>
                        <a:rPr lang="en-US" sz="1050" u="none" kern="100" dirty="0">
                          <a:effectLst/>
                        </a:rPr>
                        <a:t>0P</a:t>
                      </a:r>
                      <a:r>
                        <a:rPr lang="ja-JP" sz="1050" u="none" kern="100" dirty="0">
                          <a:effectLst/>
                        </a:rPr>
                        <a:t>）</a:t>
                      </a:r>
                      <a:endParaRPr lang="ja-JP" sz="1050" u="none" kern="100" dirty="0">
                        <a:effectLst/>
                        <a:latin typeface="Century"/>
                      </a:endParaRP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5"/>
                  </a:ext>
                </a:extLst>
              </a:tr>
              <a:tr h="37084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精神疾患</a:t>
                      </a:r>
                      <a:endParaRPr lang="ja-JP" sz="1050" kern="100" dirty="0">
                        <a:effectLst/>
                        <a:latin typeface="Century"/>
                      </a:endParaRP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en-US" sz="1050" kern="100" dirty="0">
                          <a:effectLst/>
                        </a:rPr>
                        <a:t>A230-3</a:t>
                      </a:r>
                      <a:r>
                        <a:rPr lang="ja-JP" sz="1050" kern="100" dirty="0">
                          <a:effectLst/>
                        </a:rPr>
                        <a:t>精神科身体合併症管理加算の算定実績</a:t>
                      </a:r>
                      <a:r>
                        <a:rPr lang="en-US" sz="1050" kern="100" dirty="0">
                          <a:effectLst/>
                        </a:rPr>
                        <a:t>(0.5P)</a:t>
                      </a:r>
                      <a:r>
                        <a:rPr lang="ja-JP" altLang="en-US" sz="1050" kern="100" dirty="0" err="1">
                          <a:effectLst/>
                        </a:rPr>
                        <a:t>、</a:t>
                      </a:r>
                      <a:r>
                        <a:rPr lang="en-US" sz="1050" kern="100" dirty="0">
                          <a:effectLst/>
                        </a:rPr>
                        <a:t>A311-3</a:t>
                      </a:r>
                      <a:r>
                        <a:rPr lang="ja-JP" sz="1050" kern="100" dirty="0">
                          <a:effectLst/>
                        </a:rPr>
                        <a:t>精神科救急・合併症入院料の</a:t>
                      </a:r>
                      <a:r>
                        <a:rPr lang="en-US" sz="1050" kern="100" dirty="0">
                          <a:effectLst/>
                        </a:rPr>
                        <a:t>1</a:t>
                      </a:r>
                      <a:r>
                        <a:rPr lang="ja-JP" sz="1050" kern="100" dirty="0">
                          <a:effectLst/>
                        </a:rPr>
                        <a:t>件以上の算定実績</a:t>
                      </a:r>
                      <a:r>
                        <a:rPr lang="en-US" sz="1050" kern="100" dirty="0">
                          <a:effectLst/>
                        </a:rPr>
                        <a:t>(1P)</a:t>
                      </a:r>
                      <a:endParaRPr lang="ja-JP" sz="1050" kern="100" dirty="0">
                        <a:effectLst/>
                        <a:latin typeface="Century"/>
                      </a:endParaRP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6"/>
                  </a:ext>
                </a:extLst>
              </a:tr>
              <a:tr h="37084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へき地</a:t>
                      </a:r>
                      <a:endParaRPr lang="ja-JP" sz="1050" kern="100" dirty="0">
                        <a:effectLst/>
                        <a:latin typeface="Century"/>
                      </a:endParaRP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altLang="ja-JP" sz="1050" kern="100" dirty="0">
                          <a:effectLst/>
                          <a:ea typeface="ＭＳ ゴシック" panose="020B0609070205080204" pitchFamily="49" charset="-128"/>
                          <a:cs typeface="Times New Roman" panose="02020603050405020304" pitchFamily="18" charset="0"/>
                        </a:rPr>
                        <a:t>・</a:t>
                      </a:r>
                      <a:r>
                        <a:rPr lang="ja-JP" sz="1050" kern="100" dirty="0">
                          <a:effectLst/>
                        </a:rPr>
                        <a:t>「へき地医療拠点病院の指定</a:t>
                      </a:r>
                      <a:r>
                        <a:rPr lang="ja-JP" altLang="ja-JP" sz="1050" b="1" u="sng" kern="100" dirty="0">
                          <a:solidFill>
                            <a:srgbClr val="0070C0"/>
                          </a:solidFill>
                          <a:effectLst/>
                          <a:latin typeface="+mj-ea"/>
                          <a:ea typeface="+mj-ea"/>
                          <a:cs typeface="Times New Roman" panose="02020603050405020304" pitchFamily="18" charset="0"/>
                        </a:rPr>
                        <a:t>かつ巡回診療、医師派遣、代診医派遣を合算で年</a:t>
                      </a:r>
                      <a:r>
                        <a:rPr lang="en-US" altLang="ja-JP" sz="1050" b="1" u="sng" kern="100" dirty="0">
                          <a:solidFill>
                            <a:srgbClr val="0070C0"/>
                          </a:solidFill>
                          <a:effectLst/>
                          <a:latin typeface="+mj-ea"/>
                          <a:ea typeface="+mj-ea"/>
                          <a:cs typeface="Times New Roman" panose="02020603050405020304" pitchFamily="18" charset="0"/>
                        </a:rPr>
                        <a:t>12</a:t>
                      </a:r>
                      <a:r>
                        <a:rPr lang="ja-JP" altLang="ja-JP" sz="1050" b="1" u="sng" kern="100" dirty="0">
                          <a:solidFill>
                            <a:srgbClr val="0070C0"/>
                          </a:solidFill>
                          <a:effectLst/>
                          <a:latin typeface="+mj-ea"/>
                          <a:ea typeface="+mj-ea"/>
                          <a:cs typeface="Times New Roman" panose="02020603050405020304" pitchFamily="18" charset="0"/>
                        </a:rPr>
                        <a:t>回以上実施していること</a:t>
                      </a:r>
                      <a:r>
                        <a:rPr lang="ja-JP" sz="1050" kern="100" dirty="0">
                          <a:effectLst/>
                        </a:rPr>
                        <a:t>」又は社会医療法人認可におけるへき地医療の要件を満たしていることを評価（いずれかで</a:t>
                      </a:r>
                      <a:r>
                        <a:rPr lang="en-US" sz="1050" kern="100" dirty="0">
                          <a:effectLst/>
                        </a:rPr>
                        <a:t>1P</a:t>
                      </a:r>
                      <a:r>
                        <a:rPr lang="ja-JP" sz="1050" kern="100" dirty="0">
                          <a:effectLst/>
                        </a:rPr>
                        <a:t>）</a:t>
                      </a:r>
                      <a:endParaRPr lang="en-US" altLang="ja-JP" sz="1050" kern="100" dirty="0">
                        <a:effectLst/>
                      </a:endParaRPr>
                    </a:p>
                    <a:p>
                      <a:pPr marL="142875" indent="-76200" algn="l">
                        <a:lnSpc>
                          <a:spcPts val="2300"/>
                        </a:lnSpc>
                      </a:pPr>
                      <a:r>
                        <a:rPr lang="ja-JP" altLang="ja-JP" sz="1050" kern="100" dirty="0">
                          <a:effectLst/>
                          <a:ea typeface="ＭＳ ゴシック" panose="020B0609070205080204" pitchFamily="49" charset="-128"/>
                          <a:cs typeface="Times New Roman" panose="02020603050405020304" pitchFamily="18" charset="0"/>
                        </a:rPr>
                        <a:t>・</a:t>
                      </a:r>
                      <a:r>
                        <a:rPr lang="ja-JP" altLang="ja-JP" sz="1050" b="1" u="sng" kern="100" dirty="0">
                          <a:solidFill>
                            <a:srgbClr val="0070C0"/>
                          </a:solidFill>
                          <a:effectLst/>
                          <a:latin typeface="+mj-ea"/>
                          <a:ea typeface="+mj-ea"/>
                          <a:cs typeface="Times New Roman" panose="02020603050405020304" pitchFamily="18" charset="0"/>
                        </a:rPr>
                        <a:t>「へき地医療拠点病院の指定（巡回診療、医師派遣、代診医派遣を合算で年</a:t>
                      </a:r>
                      <a:r>
                        <a:rPr lang="en-US" altLang="ja-JP" sz="1050" b="1" u="sng" kern="100" dirty="0">
                          <a:solidFill>
                            <a:srgbClr val="0070C0"/>
                          </a:solidFill>
                          <a:effectLst/>
                          <a:latin typeface="+mj-ea"/>
                          <a:ea typeface="+mj-ea"/>
                          <a:cs typeface="Times New Roman" panose="02020603050405020304" pitchFamily="18" charset="0"/>
                        </a:rPr>
                        <a:t>12</a:t>
                      </a:r>
                      <a:r>
                        <a:rPr lang="ja-JP" altLang="ja-JP" sz="1050" b="1" u="sng" kern="100" dirty="0">
                          <a:solidFill>
                            <a:srgbClr val="0070C0"/>
                          </a:solidFill>
                          <a:effectLst/>
                          <a:latin typeface="+mj-ea"/>
                          <a:ea typeface="+mj-ea"/>
                          <a:cs typeface="Times New Roman" panose="02020603050405020304" pitchFamily="18" charset="0"/>
                        </a:rPr>
                        <a:t>回以上実施している場合を除く）」を評価（</a:t>
                      </a:r>
                      <a:r>
                        <a:rPr lang="en-US" altLang="ja-JP" sz="1050" b="1" u="sng" kern="100" dirty="0">
                          <a:solidFill>
                            <a:srgbClr val="0070C0"/>
                          </a:solidFill>
                          <a:effectLst/>
                          <a:latin typeface="+mj-ea"/>
                          <a:ea typeface="+mj-ea"/>
                          <a:cs typeface="Times New Roman" panose="02020603050405020304" pitchFamily="18" charset="0"/>
                        </a:rPr>
                        <a:t>0.5P</a:t>
                      </a:r>
                      <a:r>
                        <a:rPr lang="ja-JP" altLang="ja-JP" sz="1050" b="1" u="sng" kern="100" dirty="0">
                          <a:solidFill>
                            <a:srgbClr val="0070C0"/>
                          </a:solidFill>
                          <a:effectLst/>
                          <a:latin typeface="+mj-ea"/>
                          <a:ea typeface="+mj-ea"/>
                          <a:cs typeface="Times New Roman" panose="02020603050405020304" pitchFamily="18" charset="0"/>
                        </a:rPr>
                        <a:t>）</a:t>
                      </a:r>
                      <a:endParaRPr lang="ja-JP" sz="1050" kern="100" dirty="0">
                        <a:solidFill>
                          <a:srgbClr val="0070C0"/>
                        </a:solidFill>
                        <a:effectLst/>
                        <a:latin typeface="+mj-ea"/>
                        <a:ea typeface="+mj-ea"/>
                      </a:endParaRP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7"/>
                  </a:ext>
                </a:extLst>
              </a:tr>
            </a:tbl>
          </a:graphicData>
        </a:graphic>
      </p:graphicFrame>
      <p:sp>
        <p:nvSpPr>
          <p:cNvPr id="5" name="テキスト ボックス 4">
            <a:extLst>
              <a:ext uri="{FF2B5EF4-FFF2-40B4-BE49-F238E27FC236}">
                <a16:creationId xmlns:a16="http://schemas.microsoft.com/office/drawing/2014/main" id="{39198791-A7DC-4918-99DB-CAD4EC941E12}"/>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（４）短期滞在手術等基本料、ＤＰＣ／ＰＤＰＳ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スライド番号プレースホルダー 2">
            <a:extLst>
              <a:ext uri="{FF2B5EF4-FFF2-40B4-BE49-F238E27FC236}">
                <a16:creationId xmlns:a16="http://schemas.microsoft.com/office/drawing/2014/main" id="{81BA9C7F-357F-49F5-992D-217E39788B54}"/>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104310854"/>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機能評価係数</a:t>
            </a:r>
            <a:r>
              <a:rPr lang="en-US" altLang="ja-JP" dirty="0"/>
              <a:t>Ⅱ</a:t>
            </a:r>
            <a:r>
              <a:rPr lang="ja-JP" altLang="en-US" dirty="0"/>
              <a:t>の評価内容④（地域医療係数）</a:t>
            </a:r>
          </a:p>
        </p:txBody>
      </p:sp>
      <p:graphicFrame>
        <p:nvGraphicFramePr>
          <p:cNvPr id="5" name="表 4"/>
          <p:cNvGraphicFramePr>
            <a:graphicFrameLocks noGrp="1"/>
          </p:cNvGraphicFramePr>
          <p:nvPr/>
        </p:nvGraphicFramePr>
        <p:xfrm>
          <a:off x="234000" y="802121"/>
          <a:ext cx="9435666" cy="5235323"/>
        </p:xfrm>
        <a:graphic>
          <a:graphicData uri="http://schemas.openxmlformats.org/drawingml/2006/table">
            <a:tbl>
              <a:tblPr firstRow="1" bandRow="1"/>
              <a:tblGrid>
                <a:gridCol w="915806">
                  <a:extLst>
                    <a:ext uri="{9D8B030D-6E8A-4147-A177-3AD203B41FA5}">
                      <a16:colId xmlns:a16="http://schemas.microsoft.com/office/drawing/2014/main" val="20000"/>
                    </a:ext>
                  </a:extLst>
                </a:gridCol>
                <a:gridCol w="3635344">
                  <a:extLst>
                    <a:ext uri="{9D8B030D-6E8A-4147-A177-3AD203B41FA5}">
                      <a16:colId xmlns:a16="http://schemas.microsoft.com/office/drawing/2014/main" val="20001"/>
                    </a:ext>
                  </a:extLst>
                </a:gridCol>
                <a:gridCol w="2338086">
                  <a:extLst>
                    <a:ext uri="{9D8B030D-6E8A-4147-A177-3AD203B41FA5}">
                      <a16:colId xmlns:a16="http://schemas.microsoft.com/office/drawing/2014/main" val="20002"/>
                    </a:ext>
                  </a:extLst>
                </a:gridCol>
                <a:gridCol w="2546430">
                  <a:extLst>
                    <a:ext uri="{9D8B030D-6E8A-4147-A177-3AD203B41FA5}">
                      <a16:colId xmlns:a16="http://schemas.microsoft.com/office/drawing/2014/main" val="20003"/>
                    </a:ext>
                  </a:extLst>
                </a:gridCol>
              </a:tblGrid>
              <a:tr h="370840">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ja-JP" sz="1050" kern="100" dirty="0">
                          <a:solidFill>
                            <a:schemeClr val="tx1"/>
                          </a:solidFill>
                          <a:effectLst/>
                          <a:latin typeface="+mj-ea"/>
                          <a:ea typeface="+mj-ea"/>
                        </a:rPr>
                        <a:t>評価項目</a:t>
                      </a:r>
                      <a:endParaRPr lang="ja-JP" sz="1050" b="0" kern="100" dirty="0">
                        <a:solidFill>
                          <a:schemeClr val="tx1"/>
                        </a:solidFill>
                        <a:effectLst/>
                        <a:latin typeface="+mj-ea"/>
                        <a:ea typeface="+mj-ea"/>
                      </a:endParaRPr>
                    </a:p>
                  </a:txBody>
                  <a:tcPr marL="68104" marR="68104" marT="9525"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CE5FF"/>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en-US" sz="1050" kern="100" dirty="0">
                          <a:solidFill>
                            <a:schemeClr val="tx1"/>
                          </a:solidFill>
                          <a:effectLst/>
                          <a:latin typeface="+mj-ea"/>
                          <a:ea typeface="+mj-ea"/>
                        </a:rPr>
                        <a:t>DPC</a:t>
                      </a:r>
                      <a:r>
                        <a:rPr lang="ja-JP" sz="1050" kern="100" dirty="0">
                          <a:solidFill>
                            <a:schemeClr val="tx1"/>
                          </a:solidFill>
                          <a:effectLst/>
                          <a:latin typeface="+mj-ea"/>
                          <a:ea typeface="+mj-ea"/>
                        </a:rPr>
                        <a:t>標準病院群</a:t>
                      </a:r>
                      <a:endParaRPr lang="ja-JP" sz="1050" b="0" kern="100" dirty="0">
                        <a:solidFill>
                          <a:schemeClr val="tx1"/>
                        </a:solidFill>
                        <a:effectLst/>
                        <a:latin typeface="+mj-ea"/>
                        <a:ea typeface="+mj-ea"/>
                      </a:endParaRPr>
                    </a:p>
                  </a:txBody>
                  <a:tcPr marL="68104" marR="68104" marT="9525"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CE5FF"/>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ja-JP" sz="1050" kern="100" dirty="0">
                          <a:solidFill>
                            <a:schemeClr val="tx1"/>
                          </a:solidFill>
                          <a:effectLst/>
                          <a:latin typeface="+mj-ea"/>
                          <a:ea typeface="+mj-ea"/>
                        </a:rPr>
                        <a:t>大学病院本院群</a:t>
                      </a:r>
                      <a:endParaRPr lang="ja-JP" sz="1050" b="0" kern="100" dirty="0">
                        <a:solidFill>
                          <a:schemeClr val="tx1"/>
                        </a:solidFill>
                        <a:effectLst/>
                        <a:latin typeface="+mj-ea"/>
                        <a:ea typeface="+mj-ea"/>
                      </a:endParaRPr>
                    </a:p>
                  </a:txBody>
                  <a:tcPr marL="0" marR="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CE5FF"/>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en-US" sz="1050" kern="100" dirty="0">
                          <a:solidFill>
                            <a:schemeClr val="tx1"/>
                          </a:solidFill>
                          <a:effectLst/>
                          <a:latin typeface="+mj-ea"/>
                          <a:ea typeface="+mj-ea"/>
                        </a:rPr>
                        <a:t>DPC</a:t>
                      </a:r>
                      <a:r>
                        <a:rPr lang="ja-JP" sz="1050" kern="100" dirty="0">
                          <a:solidFill>
                            <a:schemeClr val="tx1"/>
                          </a:solidFill>
                          <a:effectLst/>
                          <a:latin typeface="+mj-ea"/>
                          <a:ea typeface="+mj-ea"/>
                        </a:rPr>
                        <a:t>特定病院群</a:t>
                      </a:r>
                      <a:endParaRPr lang="ja-JP" sz="1050" b="0" kern="100" dirty="0">
                        <a:solidFill>
                          <a:schemeClr val="tx1"/>
                        </a:solidFill>
                        <a:effectLst/>
                        <a:latin typeface="+mj-ea"/>
                        <a:ea typeface="+mj-ea"/>
                      </a:endParaRPr>
                    </a:p>
                  </a:txBody>
                  <a:tcPr marL="0" marR="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CE5FF"/>
                    </a:solidFill>
                  </a:tcPr>
                </a:tc>
                <a:extLst>
                  <a:ext uri="{0D108BD9-81ED-4DB2-BD59-A6C34878D82A}">
                    <a16:rowId xmlns:a16="http://schemas.microsoft.com/office/drawing/2014/main" val="10000"/>
                  </a:ext>
                </a:extLst>
              </a:tr>
              <a:tr h="37084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latin typeface="+mj-ea"/>
                          <a:ea typeface="+mj-ea"/>
                        </a:rPr>
                        <a:t>災害</a:t>
                      </a: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latin typeface="+mj-ea"/>
                          <a:ea typeface="+mj-ea"/>
                        </a:rPr>
                        <a:t>・災害拠点病院の指定（</a:t>
                      </a:r>
                      <a:r>
                        <a:rPr lang="en-US" sz="1050" kern="100" dirty="0">
                          <a:effectLst/>
                          <a:latin typeface="+mj-ea"/>
                          <a:ea typeface="+mj-ea"/>
                        </a:rPr>
                        <a:t>0.5P</a:t>
                      </a:r>
                      <a:r>
                        <a:rPr lang="ja-JP" sz="1050" kern="100" dirty="0">
                          <a:effectLst/>
                          <a:latin typeface="+mj-ea"/>
                          <a:ea typeface="+mj-ea"/>
                        </a:rPr>
                        <a:t>）</a:t>
                      </a:r>
                      <a:r>
                        <a:rPr lang="ja-JP" altLang="en-US" sz="1050" kern="100" dirty="0">
                          <a:effectLst/>
                          <a:latin typeface="+mj-ea"/>
                          <a:ea typeface="+mj-ea"/>
                        </a:rPr>
                        <a:t>、</a:t>
                      </a:r>
                      <a:r>
                        <a:rPr lang="en-US" sz="1050" kern="100" dirty="0">
                          <a:effectLst/>
                          <a:latin typeface="+mj-ea"/>
                          <a:ea typeface="+mj-ea"/>
                        </a:rPr>
                        <a:t>DMAT</a:t>
                      </a:r>
                      <a:r>
                        <a:rPr lang="ja-JP" sz="1050" kern="100" dirty="0">
                          <a:effectLst/>
                          <a:latin typeface="+mj-ea"/>
                          <a:ea typeface="+mj-ea"/>
                        </a:rPr>
                        <a:t>の指定（</a:t>
                      </a:r>
                      <a:r>
                        <a:rPr lang="en-US" sz="1050" kern="100" dirty="0">
                          <a:effectLst/>
                          <a:latin typeface="+mj-ea"/>
                          <a:ea typeface="+mj-ea"/>
                        </a:rPr>
                        <a:t>0.25P</a:t>
                      </a:r>
                      <a:r>
                        <a:rPr lang="ja-JP" sz="1050" kern="100" dirty="0">
                          <a:effectLst/>
                          <a:latin typeface="+mj-ea"/>
                          <a:ea typeface="+mj-ea"/>
                        </a:rPr>
                        <a:t>）</a:t>
                      </a:r>
                      <a:r>
                        <a:rPr lang="ja-JP" altLang="en-US" sz="1050" kern="100" dirty="0">
                          <a:effectLst/>
                          <a:latin typeface="+mj-ea"/>
                          <a:ea typeface="+mj-ea"/>
                        </a:rPr>
                        <a:t>、</a:t>
                      </a:r>
                      <a:r>
                        <a:rPr lang="en-US" sz="1050" kern="100" dirty="0">
                          <a:effectLst/>
                          <a:latin typeface="+mj-ea"/>
                          <a:ea typeface="+mj-ea"/>
                        </a:rPr>
                        <a:t>EMIS</a:t>
                      </a:r>
                      <a:r>
                        <a:rPr lang="ja-JP" sz="1050" kern="100" dirty="0" err="1">
                          <a:effectLst/>
                          <a:latin typeface="+mj-ea"/>
                          <a:ea typeface="+mj-ea"/>
                        </a:rPr>
                        <a:t>への</a:t>
                      </a:r>
                      <a:r>
                        <a:rPr lang="ja-JP" sz="1050" kern="100" dirty="0">
                          <a:effectLst/>
                          <a:latin typeface="+mj-ea"/>
                          <a:ea typeface="+mj-ea"/>
                        </a:rPr>
                        <a:t>参加（</a:t>
                      </a:r>
                      <a:r>
                        <a:rPr lang="en-US" sz="1050" kern="100" dirty="0">
                          <a:effectLst/>
                          <a:latin typeface="+mj-ea"/>
                          <a:ea typeface="+mj-ea"/>
                        </a:rPr>
                        <a:t>0.25P</a:t>
                      </a:r>
                      <a:r>
                        <a:rPr lang="ja-JP" sz="1050" kern="100" dirty="0">
                          <a:effectLst/>
                          <a:latin typeface="+mj-ea"/>
                          <a:ea typeface="+mj-ea"/>
                        </a:rPr>
                        <a:t>）</a:t>
                      </a:r>
                      <a:r>
                        <a:rPr lang="ja-JP" altLang="en-US" sz="1050" kern="100" dirty="0">
                          <a:effectLst/>
                          <a:latin typeface="+mj-ea"/>
                          <a:ea typeface="+mj-ea"/>
                        </a:rPr>
                        <a:t>、</a:t>
                      </a:r>
                      <a:r>
                        <a:rPr lang="en-US" altLang="ja-JP" sz="1050" b="1" u="sng" kern="100" dirty="0">
                          <a:solidFill>
                            <a:srgbClr val="0070C0"/>
                          </a:solidFill>
                          <a:effectLst/>
                          <a:latin typeface="+mj-ea"/>
                          <a:ea typeface="+mj-ea"/>
                          <a:cs typeface="Times New Roman" panose="02020603050405020304" pitchFamily="18" charset="0"/>
                        </a:rPr>
                        <a:t>BCP</a:t>
                      </a:r>
                      <a:r>
                        <a:rPr lang="ja-JP" altLang="ja-JP" sz="1050" b="1" u="sng" kern="100" dirty="0">
                          <a:solidFill>
                            <a:srgbClr val="0070C0"/>
                          </a:solidFill>
                          <a:effectLst/>
                          <a:latin typeface="+mj-ea"/>
                          <a:ea typeface="+mj-ea"/>
                          <a:cs typeface="Times New Roman" panose="02020603050405020304" pitchFamily="18" charset="0"/>
                        </a:rPr>
                        <a:t>の策定（災害拠点病院に指定されている場合を除く）（</a:t>
                      </a:r>
                      <a:r>
                        <a:rPr lang="en-US" altLang="ja-JP" sz="1050" b="1" u="sng" kern="100" dirty="0">
                          <a:solidFill>
                            <a:srgbClr val="0070C0"/>
                          </a:solidFill>
                          <a:effectLst/>
                          <a:latin typeface="+mj-ea"/>
                          <a:ea typeface="+mj-ea"/>
                          <a:cs typeface="Times New Roman" panose="02020603050405020304" pitchFamily="18" charset="0"/>
                        </a:rPr>
                        <a:t>0.25P</a:t>
                      </a:r>
                      <a:r>
                        <a:rPr lang="ja-JP" altLang="ja-JP" sz="1050" b="1" u="sng" kern="100" dirty="0">
                          <a:solidFill>
                            <a:srgbClr val="0070C0"/>
                          </a:solidFill>
                          <a:effectLst/>
                          <a:latin typeface="+mj-ea"/>
                          <a:ea typeface="+mj-ea"/>
                          <a:cs typeface="Times New Roman" panose="02020603050405020304" pitchFamily="18" charset="0"/>
                        </a:rPr>
                        <a:t>）</a:t>
                      </a:r>
                      <a:endParaRPr lang="en-US" altLang="ja-JP" sz="1050" b="1" kern="100" dirty="0">
                        <a:solidFill>
                          <a:srgbClr val="0070C0"/>
                        </a:solidFill>
                        <a:effectLst/>
                        <a:latin typeface="+mj-ea"/>
                        <a:ea typeface="+mj-ea"/>
                      </a:endParaRP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latin typeface="+mj-ea"/>
                          <a:ea typeface="+mj-ea"/>
                        </a:rPr>
                        <a:t>周産期</a:t>
                      </a: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latin typeface="+mj-ea"/>
                          <a:ea typeface="+mj-ea"/>
                        </a:rPr>
                        <a:t>「総合周産期母子医療センターの指定」、「地域周産期母子医療センターの指定」を評価（いずれかで</a:t>
                      </a:r>
                      <a:r>
                        <a:rPr lang="en-US" sz="1050" kern="100" dirty="0">
                          <a:effectLst/>
                          <a:latin typeface="+mj-ea"/>
                          <a:ea typeface="+mj-ea"/>
                        </a:rPr>
                        <a:t>1P</a:t>
                      </a:r>
                      <a:r>
                        <a:rPr lang="ja-JP" sz="1050" kern="100" dirty="0">
                          <a:effectLst/>
                          <a:latin typeface="+mj-ea"/>
                          <a:ea typeface="+mj-ea"/>
                        </a:rPr>
                        <a:t>）</a:t>
                      </a: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latin typeface="+mj-ea"/>
                          <a:ea typeface="+mj-ea"/>
                        </a:rPr>
                        <a:t>・「総合周産期母子医療センターの指定」を重点的に評価（</a:t>
                      </a:r>
                      <a:r>
                        <a:rPr lang="en-US" sz="1050" kern="100" dirty="0">
                          <a:effectLst/>
                          <a:latin typeface="+mj-ea"/>
                          <a:ea typeface="+mj-ea"/>
                        </a:rPr>
                        <a:t>1P</a:t>
                      </a:r>
                      <a:r>
                        <a:rPr lang="ja-JP" sz="1050" kern="100" dirty="0">
                          <a:effectLst/>
                          <a:latin typeface="+mj-ea"/>
                          <a:ea typeface="+mj-ea"/>
                        </a:rPr>
                        <a:t>）</a:t>
                      </a:r>
                    </a:p>
                    <a:p>
                      <a:pPr marL="142875" indent="-76200" algn="l">
                        <a:lnSpc>
                          <a:spcPts val="2300"/>
                        </a:lnSpc>
                      </a:pPr>
                      <a:r>
                        <a:rPr lang="ja-JP" sz="1050" kern="100" dirty="0">
                          <a:effectLst/>
                          <a:latin typeface="+mj-ea"/>
                          <a:ea typeface="+mj-ea"/>
                        </a:rPr>
                        <a:t>・「地域周産期母子医療センターの指定」は</a:t>
                      </a:r>
                      <a:r>
                        <a:rPr lang="en-US" sz="1050" kern="100" dirty="0">
                          <a:effectLst/>
                          <a:latin typeface="+mj-ea"/>
                          <a:ea typeface="+mj-ea"/>
                        </a:rPr>
                        <a:t>0.5P</a:t>
                      </a:r>
                      <a:endParaRPr lang="ja-JP" sz="1050" kern="100" dirty="0">
                        <a:solidFill>
                          <a:srgbClr val="FF0000"/>
                        </a:solidFill>
                        <a:effectLst/>
                        <a:latin typeface="+mj-ea"/>
                        <a:ea typeface="+mj-ea"/>
                      </a:endParaRPr>
                    </a:p>
                  </a:txBody>
                  <a:tcPr marL="0" marR="0" marT="0"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row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latin typeface="+mj-ea"/>
                          <a:ea typeface="+mj-ea"/>
                        </a:rPr>
                        <a:t>救急</a:t>
                      </a: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latin typeface="+mj-ea"/>
                          <a:ea typeface="+mj-ea"/>
                        </a:rPr>
                        <a:t>二次救急医療機関であって病院群輪番制への参加施設、共同利用型の施設又は救命救急センターを評価</a:t>
                      </a:r>
                      <a:r>
                        <a:rPr lang="en-US" sz="1050" kern="100" dirty="0">
                          <a:effectLst/>
                          <a:latin typeface="+mj-ea"/>
                          <a:ea typeface="+mj-ea"/>
                        </a:rPr>
                        <a:t>(0.1P)</a:t>
                      </a:r>
                      <a:endParaRPr lang="ja-JP" sz="1050" kern="100" dirty="0">
                        <a:effectLst/>
                        <a:latin typeface="+mj-ea"/>
                        <a:ea typeface="+mj-ea"/>
                      </a:endParaRP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latin typeface="+mj-ea"/>
                          <a:ea typeface="+mj-ea"/>
                        </a:rPr>
                        <a:t>救命救急センター（</a:t>
                      </a:r>
                      <a:r>
                        <a:rPr lang="en-US" sz="1050" kern="100" dirty="0">
                          <a:effectLst/>
                          <a:latin typeface="+mj-ea"/>
                          <a:ea typeface="+mj-ea"/>
                        </a:rPr>
                        <a:t>0.5P</a:t>
                      </a:r>
                      <a:r>
                        <a:rPr lang="ja-JP" sz="1050" kern="100" dirty="0">
                          <a:effectLst/>
                          <a:latin typeface="+mj-ea"/>
                          <a:ea typeface="+mj-ea"/>
                        </a:rPr>
                        <a:t>）</a:t>
                      </a:r>
                    </a:p>
                    <a:p>
                      <a:pPr marL="142875" indent="-76200" algn="l">
                        <a:lnSpc>
                          <a:spcPts val="2300"/>
                        </a:lnSpc>
                      </a:pPr>
                      <a:r>
                        <a:rPr lang="ja-JP" sz="1050" kern="100" dirty="0">
                          <a:effectLst/>
                          <a:latin typeface="+mj-ea"/>
                          <a:ea typeface="+mj-ea"/>
                        </a:rPr>
                        <a:t>二次救急医療機関であって病院群輪番制への参加施設、共同利用型の施設（</a:t>
                      </a:r>
                      <a:r>
                        <a:rPr lang="en-US" sz="1050" kern="100" dirty="0">
                          <a:effectLst/>
                          <a:latin typeface="+mj-ea"/>
                          <a:ea typeface="+mj-ea"/>
                        </a:rPr>
                        <a:t>0.1P</a:t>
                      </a:r>
                      <a:r>
                        <a:rPr lang="ja-JP" sz="1050" kern="100" dirty="0">
                          <a:effectLst/>
                          <a:latin typeface="+mj-ea"/>
                          <a:ea typeface="+mj-ea"/>
                        </a:rPr>
                        <a:t>）</a:t>
                      </a: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10003"/>
                  </a:ext>
                </a:extLst>
              </a:tr>
              <a:tr h="370840">
                <a:tc vMerge="1">
                  <a:txBody>
                    <a:bodyPr/>
                    <a:lstStyle/>
                    <a:p>
                      <a:endParaRPr kumimoji="1" lang="ja-JP" altLang="en-US"/>
                    </a:p>
                  </a:txBody>
                  <a:tcPr>
                    <a:lnR w="9525" cap="flat" cmpd="sng" algn="ctr">
                      <a:solidFill>
                        <a:schemeClr val="accent6"/>
                      </a:solidFill>
                      <a:prstDash val="solid"/>
                      <a:round/>
                      <a:headEnd type="none" w="med" len="med"/>
                      <a:tailEnd type="none" w="med" len="med"/>
                    </a:lnR>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altLang="en-US" sz="1050" kern="100" dirty="0">
                          <a:effectLst/>
                          <a:latin typeface="+mj-ea"/>
                          <a:ea typeface="+mj-ea"/>
                        </a:rPr>
                        <a:t>上記体制を前提とし、</a:t>
                      </a:r>
                      <a:r>
                        <a:rPr lang="ja-JP" sz="1050" kern="100" dirty="0">
                          <a:effectLst/>
                          <a:latin typeface="+mj-ea"/>
                          <a:ea typeface="+mj-ea"/>
                        </a:rPr>
                        <a:t>救急車で来院し、入院となった患者数（最大</a:t>
                      </a:r>
                      <a:r>
                        <a:rPr lang="en-US" sz="1050" kern="100" dirty="0">
                          <a:effectLst/>
                          <a:latin typeface="+mj-ea"/>
                          <a:ea typeface="+mj-ea"/>
                        </a:rPr>
                        <a:t>0.9P</a:t>
                      </a:r>
                      <a:r>
                        <a:rPr lang="ja-JP" sz="1050" kern="100" dirty="0">
                          <a:effectLst/>
                          <a:latin typeface="+mj-ea"/>
                          <a:ea typeface="+mj-ea"/>
                        </a:rPr>
                        <a:t>）</a:t>
                      </a: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altLang="en-US" sz="1050" kern="100" dirty="0">
                          <a:effectLst/>
                          <a:latin typeface="+mj-ea"/>
                          <a:ea typeface="+mj-ea"/>
                        </a:rPr>
                        <a:t>上記体制を前提とし、</a:t>
                      </a:r>
                      <a:r>
                        <a:rPr lang="ja-JP" sz="1050" kern="100" dirty="0">
                          <a:effectLst/>
                          <a:latin typeface="+mj-ea"/>
                          <a:ea typeface="+mj-ea"/>
                        </a:rPr>
                        <a:t>救急車で来院し、入院となった患者数（救急医療入院に限る）（最大</a:t>
                      </a:r>
                      <a:r>
                        <a:rPr lang="en-US" sz="1050" kern="100" dirty="0">
                          <a:effectLst/>
                          <a:latin typeface="+mj-ea"/>
                          <a:ea typeface="+mj-ea"/>
                        </a:rPr>
                        <a:t>0.5P</a:t>
                      </a:r>
                      <a:r>
                        <a:rPr lang="ja-JP" sz="1050" kern="100" dirty="0">
                          <a:effectLst/>
                          <a:latin typeface="+mj-ea"/>
                          <a:ea typeface="+mj-ea"/>
                        </a:rPr>
                        <a:t>）</a:t>
                      </a: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10004"/>
                  </a:ext>
                </a:extLst>
              </a:tr>
              <a:tr h="370840">
                <a:tc>
                  <a:txBody>
                    <a:bodyPr/>
                    <a:lstStyle/>
                    <a:p>
                      <a:pPr marL="142875" indent="-76200" algn="l">
                        <a:lnSpc>
                          <a:spcPts val="2300"/>
                        </a:lnSpc>
                      </a:pPr>
                      <a:r>
                        <a:rPr lang="ja-JP" altLang="en-US" sz="1050" b="1" u="sng" kern="100" dirty="0">
                          <a:solidFill>
                            <a:schemeClr val="tx2"/>
                          </a:solidFill>
                          <a:effectLst/>
                          <a:latin typeface="+mj-ea"/>
                          <a:ea typeface="+mj-ea"/>
                        </a:rPr>
                        <a:t>感染症</a:t>
                      </a:r>
                      <a:endParaRPr lang="ja-JP" sz="1050" b="1" u="sng" kern="100" dirty="0">
                        <a:solidFill>
                          <a:schemeClr val="tx2"/>
                        </a:solidFill>
                        <a:effectLst/>
                        <a:latin typeface="+mj-ea"/>
                        <a:ea typeface="+mj-ea"/>
                      </a:endParaRP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marL="142875" indent="-76200" algn="l">
                        <a:lnSpc>
                          <a:spcPts val="2300"/>
                        </a:lnSpc>
                      </a:pPr>
                      <a:r>
                        <a:rPr lang="ja-JP" altLang="en-US" sz="1050" kern="100" dirty="0">
                          <a:effectLst/>
                          <a:latin typeface="+mj-ea"/>
                          <a:ea typeface="+mj-ea"/>
                        </a:rPr>
                        <a:t>・新型インフルエンザ患者入院医療機関に該当（</a:t>
                      </a:r>
                      <a:r>
                        <a:rPr lang="en-US" altLang="ja-JP" sz="1050" kern="100" dirty="0">
                          <a:effectLst/>
                          <a:latin typeface="+mj-ea"/>
                          <a:ea typeface="+mj-ea"/>
                        </a:rPr>
                        <a:t>0.25P</a:t>
                      </a:r>
                      <a:r>
                        <a:rPr lang="ja-JP" altLang="en-US" sz="1050" kern="100" dirty="0">
                          <a:effectLst/>
                          <a:latin typeface="+mj-ea"/>
                          <a:ea typeface="+mj-ea"/>
                        </a:rPr>
                        <a:t>）</a:t>
                      </a:r>
                    </a:p>
                    <a:p>
                      <a:pPr marL="142875" indent="-76200" algn="l">
                        <a:lnSpc>
                          <a:spcPts val="2300"/>
                        </a:lnSpc>
                      </a:pPr>
                      <a:r>
                        <a:rPr lang="ja-JP" altLang="en-US" sz="1050" b="1" u="sng" kern="100" dirty="0">
                          <a:solidFill>
                            <a:schemeClr val="tx2"/>
                          </a:solidFill>
                          <a:effectLst/>
                          <a:latin typeface="+mj-ea"/>
                          <a:ea typeface="+mj-ea"/>
                        </a:rPr>
                        <a:t>・新型コロナウイルス感染症に係る病床確保を行っていること（</a:t>
                      </a:r>
                      <a:r>
                        <a:rPr lang="en-US" altLang="ja-JP" sz="1050" b="1" u="sng" kern="100" dirty="0">
                          <a:solidFill>
                            <a:schemeClr val="tx2"/>
                          </a:solidFill>
                          <a:effectLst/>
                          <a:latin typeface="+mj-ea"/>
                          <a:ea typeface="+mj-ea"/>
                        </a:rPr>
                        <a:t>0.25P</a:t>
                      </a:r>
                      <a:r>
                        <a:rPr lang="ja-JP" altLang="en-US" sz="1050" b="1" u="sng" kern="100" dirty="0">
                          <a:solidFill>
                            <a:schemeClr val="tx2"/>
                          </a:solidFill>
                          <a:effectLst/>
                          <a:latin typeface="+mj-ea"/>
                          <a:ea typeface="+mj-ea"/>
                        </a:rPr>
                        <a:t>）</a:t>
                      </a:r>
                    </a:p>
                    <a:p>
                      <a:pPr marL="142875" marR="0" lvl="0" indent="-76200" algn="l" defTabSz="990570" rtl="0" eaLnBrk="1" fontAlgn="auto" latinLnBrk="0" hangingPunct="1">
                        <a:lnSpc>
                          <a:spcPts val="2300"/>
                        </a:lnSpc>
                        <a:spcBef>
                          <a:spcPts val="0"/>
                        </a:spcBef>
                        <a:spcAft>
                          <a:spcPts val="0"/>
                        </a:spcAft>
                        <a:buClrTx/>
                        <a:buSzTx/>
                        <a:buFontTx/>
                        <a:buNone/>
                        <a:tabLst/>
                        <a:defRPr/>
                      </a:pPr>
                      <a:r>
                        <a:rPr lang="ja-JP" altLang="en-US" sz="1050" b="1" u="none" kern="100" dirty="0">
                          <a:solidFill>
                            <a:schemeClr val="tx2"/>
                          </a:solidFill>
                          <a:effectLst/>
                          <a:latin typeface="+mj-ea"/>
                          <a:ea typeface="+mj-ea"/>
                        </a:rPr>
                        <a:t>　</a:t>
                      </a:r>
                      <a:r>
                        <a:rPr lang="en-US" altLang="ja-JP" sz="1050" b="1" u="sng" kern="100" dirty="0">
                          <a:solidFill>
                            <a:schemeClr val="tx2"/>
                          </a:solidFill>
                          <a:effectLst/>
                          <a:latin typeface="+mj-ea"/>
                          <a:ea typeface="+mj-ea"/>
                        </a:rPr>
                        <a:t>※</a:t>
                      </a:r>
                      <a:r>
                        <a:rPr lang="ja-JP" altLang="en-US" sz="1050" b="1" u="sng" kern="100" dirty="0">
                          <a:solidFill>
                            <a:schemeClr val="tx2"/>
                          </a:solidFill>
                          <a:effectLst/>
                          <a:latin typeface="+mj-ea"/>
                          <a:ea typeface="+mj-ea"/>
                        </a:rPr>
                        <a:t>　上記のいずれも満たした場合</a:t>
                      </a:r>
                      <a:r>
                        <a:rPr kumimoji="1" lang="ja-JP" altLang="en-US" sz="1050" b="1" u="sng" kern="100" dirty="0">
                          <a:solidFill>
                            <a:schemeClr val="tx2"/>
                          </a:solidFill>
                          <a:effectLst/>
                          <a:latin typeface="+mj-ea"/>
                          <a:ea typeface="+mj-ea"/>
                          <a:cs typeface="+mn-cs"/>
                        </a:rPr>
                        <a:t>（</a:t>
                      </a:r>
                      <a:r>
                        <a:rPr lang="en-US" altLang="ja-JP" sz="1050" b="1" u="sng" kern="100" dirty="0">
                          <a:solidFill>
                            <a:schemeClr val="tx2"/>
                          </a:solidFill>
                          <a:effectLst/>
                          <a:latin typeface="+mj-ea"/>
                          <a:ea typeface="+mj-ea"/>
                        </a:rPr>
                        <a:t>0.75P</a:t>
                      </a:r>
                      <a:r>
                        <a:rPr kumimoji="1" lang="ja-JP" altLang="en-US" sz="1050" b="1" u="sng" kern="100" dirty="0">
                          <a:solidFill>
                            <a:schemeClr val="tx2"/>
                          </a:solidFill>
                          <a:effectLst/>
                          <a:latin typeface="+mj-ea"/>
                          <a:ea typeface="+mj-ea"/>
                          <a:cs typeface="+mn-cs"/>
                        </a:rPr>
                        <a:t>）</a:t>
                      </a:r>
                      <a:endParaRPr lang="en-US" altLang="ja-JP" sz="1050" b="1" u="sng" kern="100" dirty="0">
                        <a:solidFill>
                          <a:schemeClr val="tx2"/>
                        </a:solidFill>
                        <a:effectLst/>
                        <a:latin typeface="+mj-ea"/>
                        <a:ea typeface="+mj-ea"/>
                      </a:endParaRPr>
                    </a:p>
                    <a:p>
                      <a:pPr marL="142875" indent="-76200" algn="l">
                        <a:lnSpc>
                          <a:spcPts val="2300"/>
                        </a:lnSpc>
                      </a:pPr>
                      <a:r>
                        <a:rPr lang="ja-JP" altLang="en-US" sz="1050" b="1" u="sng" kern="100" dirty="0">
                          <a:solidFill>
                            <a:schemeClr val="tx2"/>
                          </a:solidFill>
                          <a:effectLst/>
                          <a:latin typeface="+mj-ea"/>
                          <a:ea typeface="+mj-ea"/>
                        </a:rPr>
                        <a:t>・</a:t>
                      </a:r>
                      <a:r>
                        <a:rPr lang="en-US" altLang="ja-JP" sz="1050" b="1" u="sng" kern="100" dirty="0">
                          <a:solidFill>
                            <a:schemeClr val="tx2"/>
                          </a:solidFill>
                          <a:effectLst/>
                          <a:latin typeface="+mj-ea"/>
                          <a:ea typeface="+mj-ea"/>
                        </a:rPr>
                        <a:t>GMIS</a:t>
                      </a:r>
                      <a:r>
                        <a:rPr lang="ja-JP" altLang="en-US" sz="1050" b="1" u="sng" kern="100" dirty="0" err="1">
                          <a:solidFill>
                            <a:schemeClr val="tx2"/>
                          </a:solidFill>
                          <a:effectLst/>
                          <a:latin typeface="+mj-ea"/>
                          <a:ea typeface="+mj-ea"/>
                        </a:rPr>
                        <a:t>への</a:t>
                      </a:r>
                      <a:r>
                        <a:rPr lang="ja-JP" altLang="en-US" sz="1050" b="1" u="sng" kern="100" dirty="0">
                          <a:solidFill>
                            <a:schemeClr val="tx2"/>
                          </a:solidFill>
                          <a:effectLst/>
                          <a:latin typeface="+mj-ea"/>
                          <a:ea typeface="+mj-ea"/>
                        </a:rPr>
                        <a:t>参加（日次調査への年間の参加割合を線形で評価）（最大</a:t>
                      </a:r>
                      <a:r>
                        <a:rPr lang="en-US" altLang="ja-JP" sz="1050" b="1" u="sng" kern="100" dirty="0">
                          <a:solidFill>
                            <a:schemeClr val="tx2"/>
                          </a:solidFill>
                          <a:effectLst/>
                          <a:latin typeface="+mj-ea"/>
                          <a:ea typeface="+mj-ea"/>
                        </a:rPr>
                        <a:t>0.25P</a:t>
                      </a:r>
                      <a:r>
                        <a:rPr lang="ja-JP" altLang="en-US" sz="1050" b="1" u="sng" kern="100" dirty="0">
                          <a:solidFill>
                            <a:schemeClr val="tx2"/>
                          </a:solidFill>
                          <a:effectLst/>
                          <a:latin typeface="+mj-ea"/>
                          <a:ea typeface="+mj-ea"/>
                        </a:rPr>
                        <a:t>）</a:t>
                      </a:r>
                      <a:endParaRPr lang="ja-JP" sz="1050" b="1" u="sng" kern="100" dirty="0">
                        <a:solidFill>
                          <a:schemeClr val="tx2"/>
                        </a:solidFill>
                        <a:effectLst/>
                        <a:latin typeface="+mj-ea"/>
                        <a:ea typeface="+mj-ea"/>
                      </a:endParaRP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142875" indent="-76200" algn="l">
                        <a:lnSpc>
                          <a:spcPts val="2300"/>
                        </a:lnSpc>
                      </a:pPr>
                      <a:endParaRPr lang="ja-JP" sz="1050" kern="100" dirty="0">
                        <a:effectLst/>
                        <a:latin typeface="Century"/>
                      </a:endParaRPr>
                    </a:p>
                  </a:txBody>
                  <a:tcPr marL="68104" marR="68104" marT="9525" marB="0">
                    <a:lnL w="12700" cap="flat" cmpd="sng" algn="ctr">
                      <a:solidFill>
                        <a:srgbClr val="F79646"/>
                      </a:solidFill>
                      <a:prstDash val="dot"/>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round/>
                      <a:headEnd type="none" w="med" len="med"/>
                      <a:tailEnd type="none" w="med" len="me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4054666418"/>
                  </a:ext>
                </a:extLst>
              </a:tr>
              <a:tr h="37084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latin typeface="+mj-ea"/>
                          <a:ea typeface="+mj-ea"/>
                        </a:rPr>
                        <a:t>その他</a:t>
                      </a: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latin typeface="+mj-ea"/>
                          <a:ea typeface="+mj-ea"/>
                        </a:rPr>
                        <a:t>右記のいずれか</a:t>
                      </a:r>
                      <a:r>
                        <a:rPr lang="en-US" sz="1050" kern="100" dirty="0">
                          <a:effectLst/>
                          <a:latin typeface="+mj-ea"/>
                          <a:ea typeface="+mj-ea"/>
                        </a:rPr>
                        <a:t>1</a:t>
                      </a:r>
                      <a:r>
                        <a:rPr lang="ja-JP" sz="1050" kern="100" dirty="0">
                          <a:effectLst/>
                          <a:latin typeface="+mj-ea"/>
                          <a:ea typeface="+mj-ea"/>
                        </a:rPr>
                        <a:t>項目を満たした場合</a:t>
                      </a:r>
                      <a:r>
                        <a:rPr lang="ja-JP" altLang="ja-JP" sz="1050" kern="100" dirty="0">
                          <a:solidFill>
                            <a:schemeClr val="tx1"/>
                          </a:solidFill>
                          <a:effectLst/>
                          <a:latin typeface="+mj-ea"/>
                          <a:ea typeface="+mj-ea"/>
                        </a:rPr>
                        <a:t>（</a:t>
                      </a:r>
                      <a:r>
                        <a:rPr lang="en-US" altLang="ja-JP" sz="1050" kern="100" dirty="0">
                          <a:solidFill>
                            <a:schemeClr val="tx1"/>
                          </a:solidFill>
                          <a:effectLst/>
                          <a:latin typeface="+mj-ea"/>
                          <a:ea typeface="+mj-ea"/>
                        </a:rPr>
                        <a:t>0.1P</a:t>
                      </a:r>
                      <a:r>
                        <a:rPr lang="ja-JP" altLang="ja-JP" sz="1050" kern="100" dirty="0">
                          <a:solidFill>
                            <a:schemeClr val="tx1"/>
                          </a:solidFill>
                          <a:effectLst/>
                          <a:latin typeface="+mj-ea"/>
                          <a:ea typeface="+mj-ea"/>
                        </a:rPr>
                        <a:t>）</a:t>
                      </a: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latin typeface="+mj-ea"/>
                          <a:ea typeface="+mj-ea"/>
                        </a:rPr>
                        <a:t>治験等の実施</a:t>
                      </a:r>
                    </a:p>
                    <a:p>
                      <a:pPr marL="142875" indent="-76200" algn="l">
                        <a:lnSpc>
                          <a:spcPts val="2300"/>
                        </a:lnSpc>
                      </a:pPr>
                      <a:r>
                        <a:rPr lang="ja-JP" sz="1050" b="0" u="none" kern="100" dirty="0">
                          <a:solidFill>
                            <a:schemeClr val="tx1"/>
                          </a:solidFill>
                          <a:effectLst/>
                          <a:latin typeface="+mj-ea"/>
                          <a:ea typeface="+mj-ea"/>
                        </a:rPr>
                        <a:t>・</a:t>
                      </a:r>
                      <a:r>
                        <a:rPr lang="ja-JP" altLang="en-US" sz="1050" b="0" u="none" kern="100" dirty="0">
                          <a:solidFill>
                            <a:schemeClr val="tx1"/>
                          </a:solidFill>
                          <a:effectLst/>
                          <a:latin typeface="+mj-ea"/>
                          <a:ea typeface="+mj-ea"/>
                        </a:rPr>
                        <a:t>過去３カ年において、主導的に実施した医師主導治験が８件以上、又は主導的に実施した医師主導治験が４件以上かつ主導的に実施した臨床研究実績が</a:t>
                      </a:r>
                      <a:r>
                        <a:rPr lang="en-US" altLang="ja-JP" sz="1050" b="0" u="none" kern="100" dirty="0">
                          <a:solidFill>
                            <a:schemeClr val="tx1"/>
                          </a:solidFill>
                          <a:effectLst/>
                          <a:latin typeface="+mj-ea"/>
                          <a:ea typeface="+mj-ea"/>
                        </a:rPr>
                        <a:t>40</a:t>
                      </a:r>
                      <a:r>
                        <a:rPr lang="ja-JP" altLang="en-US" sz="1050" b="0" u="none" kern="100" dirty="0">
                          <a:solidFill>
                            <a:schemeClr val="tx1"/>
                          </a:solidFill>
                          <a:effectLst/>
                          <a:latin typeface="+mj-ea"/>
                          <a:ea typeface="+mj-ea"/>
                        </a:rPr>
                        <a:t>件以上</a:t>
                      </a:r>
                      <a:r>
                        <a:rPr lang="ja-JP" sz="1050" b="0" u="none" kern="100" dirty="0">
                          <a:solidFill>
                            <a:schemeClr val="tx1"/>
                          </a:solidFill>
                          <a:effectLst/>
                          <a:latin typeface="+mj-ea"/>
                          <a:ea typeface="+mj-ea"/>
                        </a:rPr>
                        <a:t>（</a:t>
                      </a:r>
                      <a:r>
                        <a:rPr lang="en-US" sz="1050" b="0" u="none" kern="100" dirty="0">
                          <a:solidFill>
                            <a:schemeClr val="tx1"/>
                          </a:solidFill>
                          <a:effectLst/>
                          <a:latin typeface="+mj-ea"/>
                          <a:ea typeface="+mj-ea"/>
                        </a:rPr>
                        <a:t>1P</a:t>
                      </a:r>
                      <a:r>
                        <a:rPr lang="ja-JP" sz="1050" b="0" u="none" kern="100" dirty="0">
                          <a:solidFill>
                            <a:schemeClr val="tx1"/>
                          </a:solidFill>
                          <a:effectLst/>
                          <a:latin typeface="+mj-ea"/>
                          <a:ea typeface="+mj-ea"/>
                        </a:rPr>
                        <a:t>）</a:t>
                      </a:r>
                    </a:p>
                    <a:p>
                      <a:pPr marL="142875" indent="-76200" algn="l">
                        <a:lnSpc>
                          <a:spcPts val="2300"/>
                        </a:lnSpc>
                      </a:pPr>
                      <a:r>
                        <a:rPr lang="ja-JP" sz="1050" kern="100" dirty="0">
                          <a:effectLst/>
                          <a:latin typeface="+mj-ea"/>
                          <a:ea typeface="+mj-ea"/>
                        </a:rPr>
                        <a:t>・</a:t>
                      </a:r>
                      <a:r>
                        <a:rPr lang="en-US" sz="1050" kern="100" dirty="0">
                          <a:effectLst/>
                          <a:latin typeface="+mj-ea"/>
                          <a:ea typeface="+mj-ea"/>
                        </a:rPr>
                        <a:t>20</a:t>
                      </a:r>
                      <a:r>
                        <a:rPr lang="ja-JP" sz="1050" kern="100" dirty="0">
                          <a:effectLst/>
                          <a:latin typeface="+mj-ea"/>
                          <a:ea typeface="+mj-ea"/>
                        </a:rPr>
                        <a:t>例以上の治験（</a:t>
                      </a:r>
                      <a:r>
                        <a:rPr lang="en-US" sz="1050" kern="100" dirty="0">
                          <a:effectLst/>
                          <a:latin typeface="+mj-ea"/>
                          <a:ea typeface="+mj-ea"/>
                        </a:rPr>
                        <a:t>※</a:t>
                      </a:r>
                      <a:r>
                        <a:rPr lang="ja-JP" sz="1050" kern="100" dirty="0">
                          <a:effectLst/>
                          <a:latin typeface="+mj-ea"/>
                          <a:ea typeface="+mj-ea"/>
                        </a:rPr>
                        <a:t>）の実施、</a:t>
                      </a:r>
                      <a:r>
                        <a:rPr lang="en-US" sz="1050" kern="100" dirty="0">
                          <a:effectLst/>
                          <a:latin typeface="+mj-ea"/>
                          <a:ea typeface="+mj-ea"/>
                        </a:rPr>
                        <a:t>10</a:t>
                      </a:r>
                      <a:r>
                        <a:rPr lang="ja-JP" sz="1050" kern="100" dirty="0">
                          <a:effectLst/>
                          <a:latin typeface="+mj-ea"/>
                          <a:ea typeface="+mj-ea"/>
                        </a:rPr>
                        <a:t>例以上の先進医療の実施または</a:t>
                      </a:r>
                      <a:r>
                        <a:rPr lang="en-US" sz="1050" kern="100" dirty="0">
                          <a:effectLst/>
                          <a:latin typeface="+mj-ea"/>
                          <a:ea typeface="+mj-ea"/>
                        </a:rPr>
                        <a:t>10</a:t>
                      </a:r>
                      <a:r>
                        <a:rPr lang="ja-JP" sz="1050" kern="100" dirty="0">
                          <a:effectLst/>
                          <a:latin typeface="+mj-ea"/>
                          <a:ea typeface="+mj-ea"/>
                        </a:rPr>
                        <a:t>例以上の患者申出療養の実施</a:t>
                      </a:r>
                      <a:r>
                        <a:rPr lang="en-US" sz="1050" kern="100" dirty="0">
                          <a:effectLst/>
                          <a:latin typeface="+mj-ea"/>
                          <a:ea typeface="+mj-ea"/>
                        </a:rPr>
                        <a:t>(0.5P)</a:t>
                      </a:r>
                      <a:r>
                        <a:rPr lang="ja-JP" sz="1050" kern="100" dirty="0">
                          <a:effectLst/>
                          <a:latin typeface="+mj-ea"/>
                          <a:ea typeface="+mj-ea"/>
                        </a:rPr>
                        <a:t>（</a:t>
                      </a:r>
                      <a:r>
                        <a:rPr lang="en-US" sz="1050" kern="100" dirty="0">
                          <a:effectLst/>
                          <a:latin typeface="+mj-ea"/>
                          <a:ea typeface="+mj-ea"/>
                        </a:rPr>
                        <a:t>※</a:t>
                      </a:r>
                      <a:r>
                        <a:rPr lang="ja-JP" sz="1050" kern="100" dirty="0">
                          <a:effectLst/>
                          <a:latin typeface="+mj-ea"/>
                          <a:ea typeface="+mj-ea"/>
                        </a:rPr>
                        <a:t>）協力施設としての治験の実施を含む。</a:t>
                      </a:r>
                    </a:p>
                  </a:txBody>
                  <a:tcPr marL="68104" marR="68104" marT="9525" marB="0">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10005"/>
                  </a:ext>
                </a:extLst>
              </a:tr>
            </a:tbl>
          </a:graphicData>
        </a:graphic>
      </p:graphicFrame>
      <p:sp>
        <p:nvSpPr>
          <p:cNvPr id="6" name="テキスト ボックス 5">
            <a:extLst>
              <a:ext uri="{FF2B5EF4-FFF2-40B4-BE49-F238E27FC236}">
                <a16:creationId xmlns:a16="http://schemas.microsoft.com/office/drawing/2014/main" id="{4676B39A-D7A7-4C76-AA72-CBD513EF0B1E}"/>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（４）短期滞在手術等基本料、ＤＰＣ／ＰＤＰＳ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スライド番号プレースホルダー 2">
            <a:extLst>
              <a:ext uri="{FF2B5EF4-FFF2-40B4-BE49-F238E27FC236}">
                <a16:creationId xmlns:a16="http://schemas.microsoft.com/office/drawing/2014/main" id="{4089EC9C-577A-4F51-B289-4F413455E474}"/>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3393852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7">
            <a:extLst>
              <a:ext uri="{FF2B5EF4-FFF2-40B4-BE49-F238E27FC236}">
                <a16:creationId xmlns:a16="http://schemas.microsoft.com/office/drawing/2014/main" id="{56F84BF7-E770-4368-BCE9-A8556C88FDAA}"/>
              </a:ext>
            </a:extLst>
          </p:cNvPr>
          <p:cNvSpPr>
            <a:spLocks noChangeArrowheads="1"/>
          </p:cNvSpPr>
          <p:nvPr/>
        </p:nvSpPr>
        <p:spPr bwMode="auto">
          <a:xfrm>
            <a:off x="212725" y="625475"/>
            <a:ext cx="9480550" cy="1384300"/>
          </a:xfrm>
          <a:prstGeom prst="rect">
            <a:avLst/>
          </a:prstGeom>
          <a:ln>
            <a:headEnd/>
            <a:tailEnd/>
          </a:ln>
        </p:spPr>
        <p:style>
          <a:lnRef idx="1">
            <a:schemeClr val="accent3"/>
          </a:lnRef>
          <a:fillRef idx="2">
            <a:schemeClr val="accent3"/>
          </a:fillRef>
          <a:effectRef idx="1">
            <a:schemeClr val="accent3"/>
          </a:effectRef>
          <a:fontRef idx="minor">
            <a:schemeClr val="dk1"/>
          </a:fontRef>
        </p:style>
        <p:txBody>
          <a:bodyPr>
            <a:spAutoFit/>
          </a:bodyPr>
          <a:lstStyle/>
          <a:p>
            <a:pPr marL="538163" marR="0" lvl="0" indent="-538163" algn="just" defTabSz="914400" rtl="0" eaLnBrk="1" fontAlgn="auto" latinLnBrk="0" hangingPunct="1">
              <a:lnSpc>
                <a:spcPts val="18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診療報酬改定の役割分担</a:t>
            </a:r>
            <a:r>
              <a:rPr kumimoji="1" lang="en-US" altLang="ja-JP"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538163" marR="0" lvl="0" indent="-538163" algn="just" defTabSz="914400" rtl="0" eaLnBrk="1" fontAlgn="auto" latinLnBrk="0" hangingPunct="1">
              <a:lnSpc>
                <a:spcPts val="1800"/>
              </a:lnSpc>
              <a:spcBef>
                <a:spcPct val="4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　① 予算編成過程を通じて内閣が改定率を決める</a:t>
            </a:r>
          </a:p>
          <a:p>
            <a:pPr marL="538163" marR="0" lvl="0" indent="-538163" algn="just" defTabSz="914400" rtl="0" eaLnBrk="1" fontAlgn="auto" latinLnBrk="0" hangingPunct="1">
              <a:lnSpc>
                <a:spcPts val="1800"/>
              </a:lnSpc>
              <a:spcBef>
                <a:spcPct val="4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　② 社会保障審議会（医療保険部会・医療部会）が「診療報酬改定の基本方針」を策定</a:t>
            </a:r>
          </a:p>
          <a:p>
            <a:pPr marL="538163" marR="0" lvl="0" indent="-538163" algn="just" defTabSz="914400" rtl="0" eaLnBrk="1" fontAlgn="auto" latinLnBrk="0" hangingPunct="1">
              <a:lnSpc>
                <a:spcPts val="1800"/>
              </a:lnSpc>
              <a:spcBef>
                <a:spcPct val="4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　③ ①②を踏まえ、中医協において、個々の具体的な診療報酬点数の設定を決める</a:t>
            </a:r>
            <a:endParaRPr kumimoji="1" lang="en-US" altLang="ja-JP"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p:txBody>
      </p:sp>
      <p:sp>
        <p:nvSpPr>
          <p:cNvPr id="59395" name="Rectangle 10">
            <a:extLst>
              <a:ext uri="{FF2B5EF4-FFF2-40B4-BE49-F238E27FC236}">
                <a16:creationId xmlns:a16="http://schemas.microsoft.com/office/drawing/2014/main" id="{B732C18E-457C-4563-8DB8-81B149A46E8F}"/>
              </a:ext>
            </a:extLst>
          </p:cNvPr>
          <p:cNvSpPr>
            <a:spLocks noChangeArrowheads="1"/>
          </p:cNvSpPr>
          <p:nvPr/>
        </p:nvSpPr>
        <p:spPr bwMode="auto">
          <a:xfrm>
            <a:off x="5354638" y="4090988"/>
            <a:ext cx="4371975" cy="1947862"/>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lstStyle>
            <a:lvl1pPr marL="176213" indent="-176213" algn="l" eaLnBrk="0" hangingPunct="0">
              <a:buChar char="•"/>
              <a:defRPr kumimoji="1" sz="3200">
                <a:solidFill>
                  <a:schemeClr val="tx1"/>
                </a:solidFill>
                <a:latin typeface="Times New Roman" pitchFamily="18" charset="0"/>
                <a:ea typeface="ＭＳ Ｐゴシック" charset="-128"/>
              </a:defRPr>
            </a:lvl1pPr>
            <a:lvl2pPr marL="742950" indent="-285750" algn="l" eaLnBrk="0" hangingPunct="0">
              <a:buChar char="–"/>
              <a:defRPr kumimoji="1" sz="2800">
                <a:solidFill>
                  <a:schemeClr val="tx1"/>
                </a:solidFill>
                <a:latin typeface="Times New Roman" pitchFamily="18" charset="0"/>
                <a:ea typeface="ＭＳ Ｐゴシック" charset="-128"/>
              </a:defRPr>
            </a:lvl2pPr>
            <a:lvl3pPr marL="1143000" indent="-228600" algn="l" eaLnBrk="0" hangingPunct="0">
              <a:buChar char="•"/>
              <a:defRPr kumimoji="1" sz="2400">
                <a:solidFill>
                  <a:schemeClr val="tx1"/>
                </a:solidFill>
                <a:latin typeface="Times New Roman" pitchFamily="18" charset="0"/>
                <a:ea typeface="ＭＳ Ｐゴシック" charset="-128"/>
              </a:defRPr>
            </a:lvl3pPr>
            <a:lvl4pPr marL="1600200" indent="-228600" algn="l" eaLnBrk="0" hangingPunct="0">
              <a:buChar char="–"/>
              <a:defRPr kumimoji="1" sz="2000">
                <a:solidFill>
                  <a:schemeClr val="tx1"/>
                </a:solidFill>
                <a:latin typeface="Times New Roman" pitchFamily="18" charset="0"/>
                <a:ea typeface="ＭＳ Ｐゴシック" charset="-128"/>
              </a:defRPr>
            </a:lvl4pPr>
            <a:lvl5pPr marL="2057400" indent="-228600" algn="l" eaLnBrk="0" hangingPunct="0">
              <a:buChar char="»"/>
              <a:defRPr kumimoji="1" sz="2000">
                <a:solidFill>
                  <a:schemeClr val="tx1"/>
                </a:solidFill>
                <a:latin typeface="Times New Roman" pitchFamily="18"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9pPr>
          </a:lstStyle>
          <a:p>
            <a:pPr marL="176213" marR="0" lvl="0" indent="-176213" algn="just" defTabSz="914400" rtl="0" eaLnBrk="1" fontAlgn="auto" latinLnBrk="0" hangingPunct="1">
              <a:lnSpc>
                <a:spcPct val="100000"/>
              </a:lnSpc>
              <a:spcBef>
                <a:spcPts val="0"/>
              </a:spcBef>
              <a:spcAft>
                <a:spcPts val="0"/>
              </a:spcAft>
              <a:buClrTx/>
              <a:buSzTx/>
              <a:buFontTx/>
              <a:buNone/>
              <a:tabLst/>
              <a:defRPr/>
            </a:pPr>
            <a:endParaRPr kumimoji="1" lang="en-US" altLang="ja-JP" sz="24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endParaRP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a:t>
            </a:r>
            <a:r>
              <a:rPr kumimoji="1" lang="ja-JP" altLang="en-US"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 改定率を所与の前提とし、医療保険部会・医療部会で決定された「改定の基本方針」に基づき審議</a:t>
            </a: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 個別の診療報酬項目に関する点数設定や</a:t>
            </a:r>
            <a:endParaRPr kumimoji="1" lang="en-US" altLang="ja-JP"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endParaRP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   </a:t>
            </a:r>
            <a:r>
              <a:rPr kumimoji="1" lang="ja-JP" altLang="en-US"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算定条件等について議論</a:t>
            </a:r>
            <a:endParaRPr kumimoji="1" lang="en-US" altLang="ja-JP"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endParaRP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charset="-128"/>
                <a:cs typeface="+mn-cs"/>
              </a:rPr>
              <a:t>　　　国民の声：パブリックコメント募集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charset="-128"/>
              <a:cs typeface="+mn-cs"/>
            </a:endParaRP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charset="-128"/>
                <a:cs typeface="+mn-cs"/>
              </a:rPr>
              <a:t>　　　　　　　　　　公聴会の開催</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charset="-128"/>
              <a:cs typeface="+mn-cs"/>
            </a:endParaRPr>
          </a:p>
          <a:p>
            <a:pPr marL="176213" marR="0" lvl="0" indent="-176213" algn="just"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endParaRPr>
          </a:p>
        </p:txBody>
      </p:sp>
      <p:sp>
        <p:nvSpPr>
          <p:cNvPr id="59396" name="AutoShape 11">
            <a:extLst>
              <a:ext uri="{FF2B5EF4-FFF2-40B4-BE49-F238E27FC236}">
                <a16:creationId xmlns:a16="http://schemas.microsoft.com/office/drawing/2014/main" id="{ADC233C1-1BE0-4EF8-B91F-0B546602721C}"/>
              </a:ext>
            </a:extLst>
          </p:cNvPr>
          <p:cNvSpPr>
            <a:spLocks noChangeArrowheads="1"/>
          </p:cNvSpPr>
          <p:nvPr/>
        </p:nvSpPr>
        <p:spPr bwMode="auto">
          <a:xfrm>
            <a:off x="6253163" y="3724275"/>
            <a:ext cx="2574925" cy="525463"/>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wrap="none" anchor="ctr"/>
          <a:lstStyle>
            <a:lvl1pPr algn="l" eaLnBrk="0" hangingPunct="0">
              <a:buChar char="•"/>
              <a:defRPr kumimoji="1" sz="3200">
                <a:solidFill>
                  <a:schemeClr val="tx1"/>
                </a:solidFill>
                <a:latin typeface="Times New Roman" pitchFamily="18" charset="0"/>
                <a:ea typeface="ＭＳ Ｐゴシック" charset="-128"/>
              </a:defRPr>
            </a:lvl1pPr>
            <a:lvl2pPr marL="742950" indent="-285750" algn="l" eaLnBrk="0" hangingPunct="0">
              <a:buChar char="–"/>
              <a:defRPr kumimoji="1" sz="2800">
                <a:solidFill>
                  <a:schemeClr val="tx1"/>
                </a:solidFill>
                <a:latin typeface="Times New Roman" pitchFamily="18" charset="0"/>
                <a:ea typeface="ＭＳ Ｐゴシック" charset="-128"/>
              </a:defRPr>
            </a:lvl2pPr>
            <a:lvl3pPr marL="1143000" indent="-228600" algn="l" eaLnBrk="0" hangingPunct="0">
              <a:buChar char="•"/>
              <a:defRPr kumimoji="1" sz="2400">
                <a:solidFill>
                  <a:schemeClr val="tx1"/>
                </a:solidFill>
                <a:latin typeface="Times New Roman" pitchFamily="18" charset="0"/>
                <a:ea typeface="ＭＳ Ｐゴシック" charset="-128"/>
              </a:defRPr>
            </a:lvl3pPr>
            <a:lvl4pPr marL="1600200" indent="-228600" algn="l" eaLnBrk="0" hangingPunct="0">
              <a:buChar char="–"/>
              <a:defRPr kumimoji="1" sz="2000">
                <a:solidFill>
                  <a:schemeClr val="tx1"/>
                </a:solidFill>
                <a:latin typeface="Times New Roman" pitchFamily="18" charset="0"/>
                <a:ea typeface="ＭＳ Ｐゴシック" charset="-128"/>
              </a:defRPr>
            </a:lvl4pPr>
            <a:lvl5pPr marL="2057400" indent="-228600" algn="l" eaLnBrk="0" hangingPunct="0">
              <a:buChar char="»"/>
              <a:defRPr kumimoji="1" sz="2000">
                <a:solidFill>
                  <a:schemeClr val="tx1"/>
                </a:solidFill>
                <a:latin typeface="Times New Roman" pitchFamily="18"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中 医 協</a:t>
            </a:r>
          </a:p>
        </p:txBody>
      </p:sp>
      <p:sp>
        <p:nvSpPr>
          <p:cNvPr id="59397" name="Rectangle 12">
            <a:extLst>
              <a:ext uri="{FF2B5EF4-FFF2-40B4-BE49-F238E27FC236}">
                <a16:creationId xmlns:a16="http://schemas.microsoft.com/office/drawing/2014/main" id="{2A96270A-5330-4C33-A581-365781B4E670}"/>
              </a:ext>
            </a:extLst>
          </p:cNvPr>
          <p:cNvSpPr>
            <a:spLocks noChangeArrowheads="1"/>
          </p:cNvSpPr>
          <p:nvPr/>
        </p:nvSpPr>
        <p:spPr bwMode="auto">
          <a:xfrm>
            <a:off x="212725" y="4119563"/>
            <a:ext cx="4195763" cy="1871662"/>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lstStyle>
            <a:lvl1pPr marL="176213" indent="-176213" algn="l" eaLnBrk="0" hangingPunct="0">
              <a:buChar char="•"/>
              <a:defRPr kumimoji="1" sz="3200">
                <a:solidFill>
                  <a:schemeClr val="tx1"/>
                </a:solidFill>
                <a:latin typeface="Times New Roman" pitchFamily="18" charset="0"/>
                <a:ea typeface="ＭＳ Ｐゴシック" charset="-128"/>
              </a:defRPr>
            </a:lvl1pPr>
            <a:lvl2pPr marL="742950" indent="-285750" algn="l" eaLnBrk="0" hangingPunct="0">
              <a:buChar char="–"/>
              <a:defRPr kumimoji="1" sz="2800">
                <a:solidFill>
                  <a:schemeClr val="tx1"/>
                </a:solidFill>
                <a:latin typeface="Times New Roman" pitchFamily="18" charset="0"/>
                <a:ea typeface="ＭＳ Ｐゴシック" charset="-128"/>
              </a:defRPr>
            </a:lvl2pPr>
            <a:lvl3pPr marL="1143000" indent="-228600" algn="l" eaLnBrk="0" hangingPunct="0">
              <a:buChar char="•"/>
              <a:defRPr kumimoji="1" sz="2400">
                <a:solidFill>
                  <a:schemeClr val="tx1"/>
                </a:solidFill>
                <a:latin typeface="Times New Roman" pitchFamily="18" charset="0"/>
                <a:ea typeface="ＭＳ Ｐゴシック" charset="-128"/>
              </a:defRPr>
            </a:lvl3pPr>
            <a:lvl4pPr marL="1600200" indent="-228600" algn="l" eaLnBrk="0" hangingPunct="0">
              <a:buChar char="–"/>
              <a:defRPr kumimoji="1" sz="2000">
                <a:solidFill>
                  <a:schemeClr val="tx1"/>
                </a:solidFill>
                <a:latin typeface="Times New Roman" pitchFamily="18" charset="0"/>
                <a:ea typeface="ＭＳ Ｐゴシック" charset="-128"/>
              </a:defRPr>
            </a:lvl4pPr>
            <a:lvl5pPr marL="2057400" indent="-228600" algn="l" eaLnBrk="0" hangingPunct="0">
              <a:buChar char="»"/>
              <a:defRPr kumimoji="1" sz="2000">
                <a:solidFill>
                  <a:schemeClr val="tx1"/>
                </a:solidFill>
                <a:latin typeface="Times New Roman" pitchFamily="18"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9pPr>
          </a:lstStyle>
          <a:p>
            <a:pPr marL="176213" marR="0" lvl="0" indent="-176213" algn="just" defTabSz="914400" rtl="0" eaLnBrk="1" fontAlgn="auto" latinLnBrk="0" hangingPunct="1">
              <a:lnSpc>
                <a:spcPct val="100000"/>
              </a:lnSpc>
              <a:spcBef>
                <a:spcPts val="0"/>
              </a:spcBef>
              <a:spcAft>
                <a:spcPts val="0"/>
              </a:spcAft>
              <a:buClrTx/>
              <a:buSzTx/>
              <a:buFontTx/>
              <a:buNone/>
              <a:tabLst/>
              <a:defRPr/>
            </a:pPr>
            <a:endParaRPr kumimoji="1" lang="en-US" altLang="ja-JP" sz="24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endParaRP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a:t>
            </a:r>
            <a:r>
              <a:rPr kumimoji="1" lang="ja-JP" altLang="en-US"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 基本的な医療政策について審議</a:t>
            </a: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 診療報酬改定に係る「基本方針」を策定</a:t>
            </a:r>
          </a:p>
        </p:txBody>
      </p:sp>
      <p:sp>
        <p:nvSpPr>
          <p:cNvPr id="59398" name="AutoShape 13">
            <a:extLst>
              <a:ext uri="{FF2B5EF4-FFF2-40B4-BE49-F238E27FC236}">
                <a16:creationId xmlns:a16="http://schemas.microsoft.com/office/drawing/2014/main" id="{72B8D704-AD99-4E2D-A156-F0CFC5B10366}"/>
              </a:ext>
            </a:extLst>
          </p:cNvPr>
          <p:cNvSpPr>
            <a:spLocks noChangeArrowheads="1"/>
          </p:cNvSpPr>
          <p:nvPr/>
        </p:nvSpPr>
        <p:spPr bwMode="auto">
          <a:xfrm>
            <a:off x="1092200" y="4071938"/>
            <a:ext cx="2574925" cy="576262"/>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wrap="none" anchor="ctr"/>
          <a:lstStyle>
            <a:lvl1pPr algn="l" eaLnBrk="0" hangingPunct="0">
              <a:buChar char="•"/>
              <a:defRPr kumimoji="1" sz="3200">
                <a:solidFill>
                  <a:schemeClr val="tx1"/>
                </a:solidFill>
                <a:latin typeface="Times New Roman" pitchFamily="18" charset="0"/>
                <a:ea typeface="ＭＳ Ｐゴシック" charset="-128"/>
              </a:defRPr>
            </a:lvl1pPr>
            <a:lvl2pPr marL="742950" indent="-285750" algn="l" eaLnBrk="0" hangingPunct="0">
              <a:buChar char="–"/>
              <a:defRPr kumimoji="1" sz="2800">
                <a:solidFill>
                  <a:schemeClr val="tx1"/>
                </a:solidFill>
                <a:latin typeface="Times New Roman" pitchFamily="18" charset="0"/>
                <a:ea typeface="ＭＳ Ｐゴシック" charset="-128"/>
              </a:defRPr>
            </a:lvl2pPr>
            <a:lvl3pPr marL="1143000" indent="-228600" algn="l" eaLnBrk="0" hangingPunct="0">
              <a:buChar char="•"/>
              <a:defRPr kumimoji="1" sz="2400">
                <a:solidFill>
                  <a:schemeClr val="tx1"/>
                </a:solidFill>
                <a:latin typeface="Times New Roman" pitchFamily="18" charset="0"/>
                <a:ea typeface="ＭＳ Ｐゴシック" charset="-128"/>
              </a:defRPr>
            </a:lvl3pPr>
            <a:lvl4pPr marL="1600200" indent="-228600" algn="l" eaLnBrk="0" hangingPunct="0">
              <a:buChar char="–"/>
              <a:defRPr kumimoji="1" sz="2000">
                <a:solidFill>
                  <a:schemeClr val="tx1"/>
                </a:solidFill>
                <a:latin typeface="Times New Roman" pitchFamily="18" charset="0"/>
                <a:ea typeface="ＭＳ Ｐゴシック" charset="-128"/>
              </a:defRPr>
            </a:lvl4pPr>
            <a:lvl5pPr marL="2057400" indent="-228600" algn="l" eaLnBrk="0" hangingPunct="0">
              <a:buChar char="»"/>
              <a:defRPr kumimoji="1" sz="2000">
                <a:solidFill>
                  <a:schemeClr val="tx1"/>
                </a:solidFill>
                <a:latin typeface="Times New Roman" pitchFamily="18"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社会保障審議会</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医療保険部会・医療部会</a:t>
            </a:r>
          </a:p>
        </p:txBody>
      </p:sp>
      <p:sp>
        <p:nvSpPr>
          <p:cNvPr id="64519" name="AutoShape 14">
            <a:extLst>
              <a:ext uri="{FF2B5EF4-FFF2-40B4-BE49-F238E27FC236}">
                <a16:creationId xmlns:a16="http://schemas.microsoft.com/office/drawing/2014/main" id="{5BD0DE52-EA70-414C-8156-6B522AD2D92C}"/>
              </a:ext>
            </a:extLst>
          </p:cNvPr>
          <p:cNvSpPr>
            <a:spLocks noChangeArrowheads="1"/>
          </p:cNvSpPr>
          <p:nvPr/>
        </p:nvSpPr>
        <p:spPr bwMode="auto">
          <a:xfrm>
            <a:off x="4649788" y="4595813"/>
            <a:ext cx="600075" cy="917575"/>
          </a:xfrm>
          <a:prstGeom prst="rightArrow">
            <a:avLst>
              <a:gd name="adj1" fmla="val 50000"/>
              <a:gd name="adj2" fmla="val 55514"/>
            </a:avLst>
          </a:prstGeom>
          <a:solidFill>
            <a:srgbClr val="FF0000"/>
          </a:solidFill>
          <a:ln w="9525">
            <a:solidFill>
              <a:srgbClr val="FF0000"/>
            </a:solidFill>
            <a:miter lim="800000"/>
            <a:headEnd/>
            <a:tailEnd/>
          </a:ln>
        </p:spPr>
        <p:txBody>
          <a:bodyPr wrap="none"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ゴシック" panose="020B0609070205080204" pitchFamily="49" charset="-128"/>
              <a:cs typeface="+mn-cs"/>
            </a:endParaRPr>
          </a:p>
        </p:txBody>
      </p:sp>
      <p:sp>
        <p:nvSpPr>
          <p:cNvPr id="59400" name="Rectangle 15">
            <a:extLst>
              <a:ext uri="{FF2B5EF4-FFF2-40B4-BE49-F238E27FC236}">
                <a16:creationId xmlns:a16="http://schemas.microsoft.com/office/drawing/2014/main" id="{A8B78429-6AFD-4BC4-8520-91D745154CCB}"/>
              </a:ext>
            </a:extLst>
          </p:cNvPr>
          <p:cNvSpPr>
            <a:spLocks noChangeArrowheads="1"/>
          </p:cNvSpPr>
          <p:nvPr/>
        </p:nvSpPr>
        <p:spPr bwMode="auto">
          <a:xfrm>
            <a:off x="2466975" y="3028950"/>
            <a:ext cx="4022725" cy="647700"/>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lstStyle>
            <a:lvl1pPr marL="176213" indent="-176213" algn="l" eaLnBrk="0" hangingPunct="0">
              <a:buChar char="•"/>
              <a:defRPr kumimoji="1" sz="3200">
                <a:solidFill>
                  <a:schemeClr val="tx1"/>
                </a:solidFill>
                <a:latin typeface="Times New Roman" pitchFamily="18" charset="0"/>
                <a:ea typeface="ＭＳ Ｐゴシック" charset="-128"/>
              </a:defRPr>
            </a:lvl1pPr>
            <a:lvl2pPr marL="742950" indent="-285750" algn="l" eaLnBrk="0" hangingPunct="0">
              <a:buChar char="–"/>
              <a:defRPr kumimoji="1" sz="2800">
                <a:solidFill>
                  <a:schemeClr val="tx1"/>
                </a:solidFill>
                <a:latin typeface="Times New Roman" pitchFamily="18" charset="0"/>
                <a:ea typeface="ＭＳ Ｐゴシック" charset="-128"/>
              </a:defRPr>
            </a:lvl2pPr>
            <a:lvl3pPr marL="1143000" indent="-228600" algn="l" eaLnBrk="0" hangingPunct="0">
              <a:buChar char="•"/>
              <a:defRPr kumimoji="1" sz="2400">
                <a:solidFill>
                  <a:schemeClr val="tx1"/>
                </a:solidFill>
                <a:latin typeface="Times New Roman" pitchFamily="18" charset="0"/>
                <a:ea typeface="ＭＳ Ｐゴシック" charset="-128"/>
              </a:defRPr>
            </a:lvl3pPr>
            <a:lvl4pPr marL="1600200" indent="-228600" algn="l" eaLnBrk="0" hangingPunct="0">
              <a:buChar char="–"/>
              <a:defRPr kumimoji="1" sz="2000">
                <a:solidFill>
                  <a:schemeClr val="tx1"/>
                </a:solidFill>
                <a:latin typeface="Times New Roman" pitchFamily="18" charset="0"/>
                <a:ea typeface="ＭＳ Ｐゴシック" charset="-128"/>
              </a:defRPr>
            </a:lvl4pPr>
            <a:lvl5pPr marL="2057400" indent="-228600" algn="l" eaLnBrk="0" hangingPunct="0">
              <a:buChar char="»"/>
              <a:defRPr kumimoji="1" sz="2000">
                <a:solidFill>
                  <a:schemeClr val="tx1"/>
                </a:solidFill>
                <a:latin typeface="Times New Roman" pitchFamily="18"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9pPr>
          </a:lstStyle>
          <a:p>
            <a:pPr marL="176213" marR="0" lvl="0" indent="-176213" algn="just"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endParaRP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a:t>
            </a:r>
            <a:r>
              <a:rPr kumimoji="1" lang="ja-JP" altLang="en-US"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　予算編成過程を通じて改定率を決定</a:t>
            </a:r>
          </a:p>
        </p:txBody>
      </p:sp>
      <p:sp>
        <p:nvSpPr>
          <p:cNvPr id="59401" name="AutoShape 16">
            <a:extLst>
              <a:ext uri="{FF2B5EF4-FFF2-40B4-BE49-F238E27FC236}">
                <a16:creationId xmlns:a16="http://schemas.microsoft.com/office/drawing/2014/main" id="{A472C7EB-B72F-4DAC-80BF-43EBA13155CA}"/>
              </a:ext>
            </a:extLst>
          </p:cNvPr>
          <p:cNvSpPr>
            <a:spLocks noChangeArrowheads="1"/>
          </p:cNvSpPr>
          <p:nvPr/>
        </p:nvSpPr>
        <p:spPr bwMode="auto">
          <a:xfrm>
            <a:off x="3617913" y="2768600"/>
            <a:ext cx="1795462" cy="431800"/>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wrap="none" anchor="ctr"/>
          <a:lstStyle>
            <a:lvl1pPr algn="l" eaLnBrk="0" hangingPunct="0">
              <a:buChar char="•"/>
              <a:defRPr kumimoji="1" sz="3200">
                <a:solidFill>
                  <a:schemeClr val="tx1"/>
                </a:solidFill>
                <a:latin typeface="Times New Roman" pitchFamily="18" charset="0"/>
                <a:ea typeface="ＭＳ Ｐゴシック" charset="-128"/>
              </a:defRPr>
            </a:lvl1pPr>
            <a:lvl2pPr marL="742950" indent="-285750" algn="l" eaLnBrk="0" hangingPunct="0">
              <a:buChar char="–"/>
              <a:defRPr kumimoji="1" sz="2800">
                <a:solidFill>
                  <a:schemeClr val="tx1"/>
                </a:solidFill>
                <a:latin typeface="Times New Roman" pitchFamily="18" charset="0"/>
                <a:ea typeface="ＭＳ Ｐゴシック" charset="-128"/>
              </a:defRPr>
            </a:lvl2pPr>
            <a:lvl3pPr marL="1143000" indent="-228600" algn="l" eaLnBrk="0" hangingPunct="0">
              <a:buChar char="•"/>
              <a:defRPr kumimoji="1" sz="2400">
                <a:solidFill>
                  <a:schemeClr val="tx1"/>
                </a:solidFill>
                <a:latin typeface="Times New Roman" pitchFamily="18" charset="0"/>
                <a:ea typeface="ＭＳ Ｐゴシック" charset="-128"/>
              </a:defRPr>
            </a:lvl3pPr>
            <a:lvl4pPr marL="1600200" indent="-228600" algn="l" eaLnBrk="0" hangingPunct="0">
              <a:buChar char="–"/>
              <a:defRPr kumimoji="1" sz="2000">
                <a:solidFill>
                  <a:schemeClr val="tx1"/>
                </a:solidFill>
                <a:latin typeface="Times New Roman" pitchFamily="18" charset="0"/>
                <a:ea typeface="ＭＳ Ｐゴシック" charset="-128"/>
              </a:defRPr>
            </a:lvl4pPr>
            <a:lvl5pPr marL="2057400" indent="-228600" algn="l" eaLnBrk="0" hangingPunct="0">
              <a:buChar char="»"/>
              <a:defRPr kumimoji="1" sz="2000">
                <a:solidFill>
                  <a:schemeClr val="tx1"/>
                </a:solidFill>
                <a:latin typeface="Times New Roman" pitchFamily="18"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内 閣</a:t>
            </a:r>
          </a:p>
        </p:txBody>
      </p:sp>
      <p:sp>
        <p:nvSpPr>
          <p:cNvPr id="64522" name="AutoShape 17">
            <a:extLst>
              <a:ext uri="{FF2B5EF4-FFF2-40B4-BE49-F238E27FC236}">
                <a16:creationId xmlns:a16="http://schemas.microsoft.com/office/drawing/2014/main" id="{6A6A5172-3F9A-45AF-9C56-AD5751C5F676}"/>
              </a:ext>
            </a:extLst>
          </p:cNvPr>
          <p:cNvSpPr>
            <a:spLocks noChangeArrowheads="1"/>
          </p:cNvSpPr>
          <p:nvPr/>
        </p:nvSpPr>
        <p:spPr bwMode="auto">
          <a:xfrm rot="5400000">
            <a:off x="6619876" y="2874962"/>
            <a:ext cx="863600" cy="936625"/>
          </a:xfrm>
          <a:custGeom>
            <a:avLst/>
            <a:gdLst>
              <a:gd name="T0" fmla="*/ 2147483646 w 21600"/>
              <a:gd name="T1" fmla="*/ 0 h 21600"/>
              <a:gd name="T2" fmla="*/ 2147483646 w 21600"/>
              <a:gd name="T3" fmla="*/ 2147483646 h 21600"/>
              <a:gd name="T4" fmla="*/ 2147483646 w 21600"/>
              <a:gd name="T5" fmla="*/ 2147483646 h 21600"/>
              <a:gd name="T6" fmla="*/ 2147483646 w 21600"/>
              <a:gd name="T7" fmla="*/ 2147483646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bg1"/>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 name="角丸四角形吹き出し 1">
            <a:extLst>
              <a:ext uri="{FF2B5EF4-FFF2-40B4-BE49-F238E27FC236}">
                <a16:creationId xmlns:a16="http://schemas.microsoft.com/office/drawing/2014/main" id="{004BEAC5-521D-4DDA-8C7E-64B9CC9B40A5}"/>
              </a:ext>
            </a:extLst>
          </p:cNvPr>
          <p:cNvSpPr/>
          <p:nvPr/>
        </p:nvSpPr>
        <p:spPr>
          <a:xfrm>
            <a:off x="4737100" y="2265363"/>
            <a:ext cx="2195513" cy="430212"/>
          </a:xfrm>
          <a:prstGeom prst="wedgeRoundRectCallout">
            <a:avLst>
              <a:gd name="adj1" fmla="val -39455"/>
              <a:gd name="adj2" fmla="val 110714"/>
              <a:gd name="adj3" fmla="val 16667"/>
            </a:avLst>
          </a:prstGeom>
        </p:spPr>
        <p:style>
          <a:lnRef idx="2">
            <a:schemeClr val="accent2"/>
          </a:lnRef>
          <a:fillRef idx="1">
            <a:schemeClr val="lt1"/>
          </a:fillRef>
          <a:effectRef idx="0">
            <a:schemeClr val="accent2"/>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医療費総額の決定</a:t>
            </a:r>
          </a:p>
        </p:txBody>
      </p:sp>
      <p:sp>
        <p:nvSpPr>
          <p:cNvPr id="14" name="角丸四角形吹き出し 13">
            <a:extLst>
              <a:ext uri="{FF2B5EF4-FFF2-40B4-BE49-F238E27FC236}">
                <a16:creationId xmlns:a16="http://schemas.microsoft.com/office/drawing/2014/main" id="{7D6E4F0C-8DB6-4DDF-A5AC-6061EB291D5A}"/>
              </a:ext>
            </a:extLst>
          </p:cNvPr>
          <p:cNvSpPr/>
          <p:nvPr/>
        </p:nvSpPr>
        <p:spPr>
          <a:xfrm>
            <a:off x="7654925" y="3201988"/>
            <a:ext cx="2066925" cy="430212"/>
          </a:xfrm>
          <a:prstGeom prst="wedgeRoundRectCallout">
            <a:avLst>
              <a:gd name="adj1" fmla="val -37142"/>
              <a:gd name="adj2" fmla="val 111082"/>
              <a:gd name="adj3" fmla="val 16667"/>
            </a:avLst>
          </a:prstGeom>
        </p:spPr>
        <p:style>
          <a:lnRef idx="2">
            <a:schemeClr val="accent2"/>
          </a:lnRef>
          <a:fillRef idx="1">
            <a:schemeClr val="lt1"/>
          </a:fillRef>
          <a:effectRef idx="0">
            <a:schemeClr val="accent2"/>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医療費分配の決定</a:t>
            </a:r>
          </a:p>
        </p:txBody>
      </p:sp>
      <p:sp>
        <p:nvSpPr>
          <p:cNvPr id="15" name="角丸四角形吹き出し 14">
            <a:extLst>
              <a:ext uri="{FF2B5EF4-FFF2-40B4-BE49-F238E27FC236}">
                <a16:creationId xmlns:a16="http://schemas.microsoft.com/office/drawing/2014/main" id="{0EBB4C6A-3DC5-46B7-9591-523E91254A95}"/>
              </a:ext>
            </a:extLst>
          </p:cNvPr>
          <p:cNvSpPr/>
          <p:nvPr/>
        </p:nvSpPr>
        <p:spPr>
          <a:xfrm>
            <a:off x="74613" y="3432175"/>
            <a:ext cx="2309812" cy="430213"/>
          </a:xfrm>
          <a:prstGeom prst="wedgeRoundRectCallout">
            <a:avLst>
              <a:gd name="adj1" fmla="val 36532"/>
              <a:gd name="adj2" fmla="val 102800"/>
              <a:gd name="adj3" fmla="val 16667"/>
            </a:avLst>
          </a:prstGeom>
        </p:spPr>
        <p:style>
          <a:lnRef idx="2">
            <a:schemeClr val="accent2"/>
          </a:lnRef>
          <a:fillRef idx="1">
            <a:schemeClr val="lt1"/>
          </a:fillRef>
          <a:effectRef idx="0">
            <a:schemeClr val="accent2"/>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医療政策の方針決定</a:t>
            </a:r>
          </a:p>
        </p:txBody>
      </p:sp>
      <p:sp>
        <p:nvSpPr>
          <p:cNvPr id="64526" name="テキスト ボックス 15">
            <a:extLst>
              <a:ext uri="{FF2B5EF4-FFF2-40B4-BE49-F238E27FC236}">
                <a16:creationId xmlns:a16="http://schemas.microsoft.com/office/drawing/2014/main" id="{44E5F272-2E32-41A8-83AA-1F9A31C10073}"/>
              </a:ext>
            </a:extLst>
          </p:cNvPr>
          <p:cNvSpPr txBox="1">
            <a:spLocks noChangeArrowheads="1"/>
          </p:cNvSpPr>
          <p:nvPr/>
        </p:nvSpPr>
        <p:spPr bwMode="auto">
          <a:xfrm>
            <a:off x="1108075" y="104775"/>
            <a:ext cx="76835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ＭＳ Ｐゴシック" panose="020B0600070205080204" pitchFamily="50" charset="-128"/>
                <a:ea typeface="メイリオ" panose="020B0604030504040204" pitchFamily="50" charset="-128"/>
                <a:cs typeface="+mn-cs"/>
              </a:rPr>
              <a:t>診療報酬改定の流れ</a:t>
            </a:r>
          </a:p>
        </p:txBody>
      </p:sp>
      <p:sp>
        <p:nvSpPr>
          <p:cNvPr id="64527" name="正方形/長方形 2">
            <a:extLst>
              <a:ext uri="{FF2B5EF4-FFF2-40B4-BE49-F238E27FC236}">
                <a16:creationId xmlns:a16="http://schemas.microsoft.com/office/drawing/2014/main" id="{55ECF335-E29F-4A50-A515-B2F7EF3F6DDA}"/>
              </a:ext>
            </a:extLst>
          </p:cNvPr>
          <p:cNvSpPr>
            <a:spLocks noChangeArrowheads="1"/>
          </p:cNvSpPr>
          <p:nvPr/>
        </p:nvSpPr>
        <p:spPr bwMode="auto">
          <a:xfrm>
            <a:off x="461963" y="6086475"/>
            <a:ext cx="9231312" cy="62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ts val="2200"/>
              </a:lnSpc>
              <a:spcBef>
                <a:spcPct val="0"/>
              </a:spcBef>
              <a:spcAft>
                <a:spcPts val="0"/>
              </a:spcAft>
              <a:buClrTx/>
              <a:buSzTx/>
              <a:buFontTx/>
              <a:buNone/>
              <a:tabLst/>
              <a:defRPr/>
            </a:pPr>
            <a:r>
              <a:rPr kumimoji="1" lang="en-US" altLang="ja-JP" sz="1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診療報酬改定は、中医協で</a:t>
            </a:r>
            <a:r>
              <a:rPr kumimoji="1" lang="ja-JP" altLang="en-US" sz="1800" b="0" i="0" u="none" strike="noStrike" kern="1200" cap="none" spc="0" normalizeH="0" baseline="0" noProof="0" dirty="0">
                <a:ln>
                  <a:noFill/>
                </a:ln>
                <a:solidFill>
                  <a:srgbClr val="0000FF"/>
                </a:solidFill>
                <a:effectLst/>
                <a:uLnTx/>
                <a:uFillTx/>
                <a:latin typeface="ＭＳ Ｐゴシック" panose="020B0600070205080204" pitchFamily="50" charset="-128"/>
                <a:ea typeface="ＭＳ Ｐゴシック" panose="020B0600070205080204" pitchFamily="50" charset="-128"/>
                <a:cs typeface="+mn-cs"/>
              </a:rPr>
              <a:t>エビデンス</a:t>
            </a:r>
            <a:r>
              <a:rPr kumimoji="1" lang="ja-JP" altLang="en-US" sz="1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に基づく評価がなされ、さらには前回の改定結果を</a:t>
            </a:r>
            <a:endParaRPr kumimoji="1" lang="en-US" altLang="ja-JP" sz="1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200"/>
              </a:lnSpc>
              <a:spcBef>
                <a:spcPct val="0"/>
              </a:spcBef>
              <a:spcAft>
                <a:spcPts val="0"/>
              </a:spcAft>
              <a:buClrTx/>
              <a:buSzTx/>
              <a:buFontTx/>
              <a:buNone/>
              <a:tabLst/>
              <a:defRPr/>
            </a:pPr>
            <a:r>
              <a:rPr kumimoji="1" lang="en-US" altLang="ja-JP" sz="1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調査・検証</a:t>
            </a:r>
            <a:r>
              <a:rPr kumimoji="1" lang="ja-JP" altLang="en-US" sz="1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した上で、次回改定で</a:t>
            </a:r>
            <a:r>
              <a:rPr kumimoji="1" lang="ja-JP" altLang="en-US" sz="1800" b="0" i="0" u="none" strike="noStrike" kern="1200" cap="none" spc="0" normalizeH="0" baseline="0" noProof="0" dirty="0">
                <a:ln>
                  <a:noFill/>
                </a:ln>
                <a:solidFill>
                  <a:srgbClr val="0000FF"/>
                </a:solidFill>
                <a:effectLst/>
                <a:uLnTx/>
                <a:uFillTx/>
                <a:latin typeface="ＭＳ Ｐゴシック" panose="020B0600070205080204" pitchFamily="50" charset="-128"/>
                <a:ea typeface="ＭＳ Ｐゴシック" panose="020B0600070205080204" pitchFamily="50" charset="-128"/>
                <a:cs typeface="+mn-cs"/>
              </a:rPr>
              <a:t>修正</a:t>
            </a:r>
            <a:r>
              <a:rPr kumimoji="1" lang="ja-JP" altLang="en-US" sz="1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するという</a:t>
            </a:r>
            <a:r>
              <a:rPr kumimoji="1" lang="ja-JP" altLang="en-US" sz="18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流れ</a:t>
            </a:r>
            <a:r>
              <a:rPr kumimoji="1" lang="ja-JP" altLang="en-US" sz="1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が確立している</a:t>
            </a:r>
            <a:endParaRPr kumimoji="1" lang="en-US" altLang="ja-JP" sz="1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4528" name="スライド番号プレースホルダー 2">
            <a:extLst>
              <a:ext uri="{FF2B5EF4-FFF2-40B4-BE49-F238E27FC236}">
                <a16:creationId xmlns:a16="http://schemas.microsoft.com/office/drawing/2014/main" id="{3FB39614-2C7D-4BBD-B3B8-0CDD6D65F53F}"/>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6198BAB3-D209-40F4-980A-55A769DD7957}" type="slidenum">
              <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18</a:t>
            </a:fld>
            <a:endPar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17" name="正方形/長方形 2">
            <a:extLst>
              <a:ext uri="{FF2B5EF4-FFF2-40B4-BE49-F238E27FC236}">
                <a16:creationId xmlns:a16="http://schemas.microsoft.com/office/drawing/2014/main" id="{28CB1768-BAF4-40DC-A8C8-94956DDA3FC9}"/>
              </a:ext>
            </a:extLst>
          </p:cNvPr>
          <p:cNvSpPr>
            <a:spLocks noChangeArrowheads="1"/>
          </p:cNvSpPr>
          <p:nvPr/>
        </p:nvSpPr>
        <p:spPr bwMode="auto">
          <a:xfrm>
            <a:off x="7262813" y="2695575"/>
            <a:ext cx="2574924"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ts val="1000"/>
              </a:lnSpc>
              <a:spcBef>
                <a:spcPct val="0"/>
              </a:spcBef>
              <a:spcAft>
                <a:spcPts val="0"/>
              </a:spcAft>
              <a:buClrTx/>
              <a:buSzTx/>
              <a:buFontTx/>
              <a:buNone/>
              <a:tabLst/>
              <a:defRPr/>
            </a:pPr>
            <a:r>
              <a:rPr kumimoji="1" lang="en-US" altLang="ja-JP" sz="105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r>
              <a:rPr kumimoji="1" lang="ja-JP" altLang="en-US" sz="105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改定のたびに対応すべき項目が</a:t>
            </a:r>
            <a:endParaRPr kumimoji="1" lang="en-US" altLang="ja-JP" sz="105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914400" rtl="0" eaLnBrk="1" fontAlgn="auto" latinLnBrk="0" hangingPunct="1">
              <a:lnSpc>
                <a:spcPts val="1000"/>
              </a:lnSpc>
              <a:spcBef>
                <a:spcPct val="0"/>
              </a:spcBef>
              <a:spcAft>
                <a:spcPts val="0"/>
              </a:spcAft>
              <a:buClrTx/>
              <a:buSzTx/>
              <a:buFontTx/>
              <a:buNone/>
              <a:tabLst/>
              <a:defRPr/>
            </a:pPr>
            <a:r>
              <a:rPr kumimoji="1" lang="en-US" altLang="ja-JP" sz="105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a:t>
            </a:r>
            <a:r>
              <a:rPr kumimoji="1" lang="ja-JP" altLang="en-US" sz="105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具体化され、財源も紐付きとなって、</a:t>
            </a:r>
            <a:endParaRPr kumimoji="1" lang="en-US" altLang="ja-JP" sz="105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914400" rtl="0" eaLnBrk="1" fontAlgn="auto" latinLnBrk="0" hangingPunct="1">
              <a:lnSpc>
                <a:spcPts val="1000"/>
              </a:lnSpc>
              <a:spcBef>
                <a:spcPct val="0"/>
              </a:spcBef>
              <a:spcAft>
                <a:spcPts val="0"/>
              </a:spcAft>
              <a:buClrTx/>
              <a:buSzTx/>
              <a:buFontTx/>
              <a:buNone/>
              <a:tabLst/>
              <a:defRPr/>
            </a:pPr>
            <a:r>
              <a:rPr kumimoji="1" lang="en-US" altLang="ja-JP" sz="105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a:t>
            </a:r>
            <a:r>
              <a:rPr kumimoji="1" lang="ja-JP" altLang="en-US" sz="105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中医協の裁量が縮小している　</a:t>
            </a:r>
            <a:endParaRPr kumimoji="1" lang="en-US" altLang="ja-JP" sz="105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p:txBody>
      </p:sp>
    </p:spTree>
    <p:extLst>
      <p:ext uri="{BB962C8B-B14F-4D97-AF65-F5344CB8AC3E}">
        <p14:creationId xmlns:p14="http://schemas.microsoft.com/office/powerpoint/2010/main" val="312742438"/>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kumimoji="1" lang="ja-JP" altLang="en-US" dirty="0">
                <a:latin typeface="メイリオ" panose="020B0604030504040204" pitchFamily="50" charset="-128"/>
                <a:ea typeface="メイリオ" panose="020B0604030504040204" pitchFamily="50" charset="-128"/>
              </a:rPr>
              <a:t>診断群分類点数表の見直し①</a:t>
            </a:r>
          </a:p>
        </p:txBody>
      </p:sp>
      <p:graphicFrame>
        <p:nvGraphicFramePr>
          <p:cNvPr id="414" name="表 413"/>
          <p:cNvGraphicFramePr>
            <a:graphicFrameLocks noGrp="1"/>
          </p:cNvGraphicFramePr>
          <p:nvPr/>
        </p:nvGraphicFramePr>
        <p:xfrm>
          <a:off x="324764" y="1798602"/>
          <a:ext cx="9314084" cy="4032288"/>
        </p:xfrm>
        <a:graphic>
          <a:graphicData uri="http://schemas.openxmlformats.org/drawingml/2006/table">
            <a:tbl>
              <a:tblPr firstRow="1" firstCol="1" bandRow="1"/>
              <a:tblGrid>
                <a:gridCol w="1752589">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202725">
                  <a:extLst>
                    <a:ext uri="{9D8B030D-6E8A-4147-A177-3AD203B41FA5}">
                      <a16:colId xmlns:a16="http://schemas.microsoft.com/office/drawing/2014/main" val="20002"/>
                    </a:ext>
                  </a:extLst>
                </a:gridCol>
                <a:gridCol w="1613227">
                  <a:extLst>
                    <a:ext uri="{9D8B030D-6E8A-4147-A177-3AD203B41FA5}">
                      <a16:colId xmlns:a16="http://schemas.microsoft.com/office/drawing/2014/main" val="20003"/>
                    </a:ext>
                  </a:extLst>
                </a:gridCol>
                <a:gridCol w="1539869">
                  <a:extLst>
                    <a:ext uri="{9D8B030D-6E8A-4147-A177-3AD203B41FA5}">
                      <a16:colId xmlns:a16="http://schemas.microsoft.com/office/drawing/2014/main" val="20004"/>
                    </a:ext>
                  </a:extLst>
                </a:gridCol>
                <a:gridCol w="88705">
                  <a:extLst>
                    <a:ext uri="{9D8B030D-6E8A-4147-A177-3AD203B41FA5}">
                      <a16:colId xmlns:a16="http://schemas.microsoft.com/office/drawing/2014/main" val="20005"/>
                    </a:ext>
                  </a:extLst>
                </a:gridCol>
                <a:gridCol w="1669169">
                  <a:extLst>
                    <a:ext uri="{9D8B030D-6E8A-4147-A177-3AD203B41FA5}">
                      <a16:colId xmlns:a16="http://schemas.microsoft.com/office/drawing/2014/main" val="2460948317"/>
                    </a:ext>
                  </a:extLst>
                </a:gridCol>
              </a:tblGrid>
              <a:tr h="493632">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endParaRPr lang="ja-JP" sz="1800" b="0"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en-US" sz="1800" b="0" kern="100" dirty="0">
                          <a:solidFill>
                            <a:schemeClr val="tx1"/>
                          </a:solidFill>
                          <a:effectLst/>
                          <a:latin typeface="+mn-ea"/>
                          <a:ea typeface="+mn-ea"/>
                        </a:rPr>
                        <a:t>MDC</a:t>
                      </a:r>
                      <a:r>
                        <a:rPr lang="ja-JP" sz="1800" b="0" kern="100" dirty="0">
                          <a:solidFill>
                            <a:schemeClr val="tx1"/>
                          </a:solidFill>
                          <a:effectLst/>
                          <a:latin typeface="+mn-ea"/>
                          <a:ea typeface="+mn-ea"/>
                        </a:rPr>
                        <a:t>数</a:t>
                      </a:r>
                      <a:r>
                        <a:rPr lang="en-US" altLang="ja-JP" sz="1200" b="0" kern="100" dirty="0">
                          <a:solidFill>
                            <a:schemeClr val="tx1"/>
                          </a:solidFill>
                          <a:effectLst/>
                          <a:latin typeface="+mn-ea"/>
                          <a:ea typeface="+mn-ea"/>
                          <a:cs typeface="Segoe UI" panose="020B0502040204020203" pitchFamily="34" charset="0"/>
                        </a:rPr>
                        <a:t>※</a:t>
                      </a:r>
                      <a:r>
                        <a:rPr lang="ja-JP" altLang="en-US" sz="1200" b="0" kern="100" dirty="0">
                          <a:solidFill>
                            <a:schemeClr val="tx1"/>
                          </a:solidFill>
                          <a:effectLst/>
                          <a:latin typeface="+mn-ea"/>
                          <a:ea typeface="+mn-ea"/>
                          <a:cs typeface="Segoe UI" panose="020B0502040204020203" pitchFamily="34" charset="0"/>
                        </a:rPr>
                        <a:t>１</a:t>
                      </a:r>
                      <a:endParaRPr lang="ja-JP" sz="1200" b="0" kern="100" dirty="0">
                        <a:solidFill>
                          <a:schemeClr val="tx1"/>
                        </a:solidFill>
                        <a:effectLst/>
                        <a:latin typeface="+mn-ea"/>
                        <a:ea typeface="+mn-ea"/>
                        <a:cs typeface="Segoe UI" panose="020B0502040204020203" pitchFamily="34" charset="0"/>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sz="1800" b="0" kern="100" dirty="0">
                          <a:solidFill>
                            <a:schemeClr val="tx1"/>
                          </a:solidFill>
                          <a:effectLst/>
                          <a:latin typeface="+mn-ea"/>
                          <a:ea typeface="+mn-ea"/>
                        </a:rPr>
                        <a:t>傷病名数</a:t>
                      </a:r>
                      <a:endParaRPr lang="ja-JP" sz="1800" b="0"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altLang="en-US" sz="1800" b="0" kern="100" dirty="0">
                          <a:solidFill>
                            <a:schemeClr val="tx1"/>
                          </a:solidFill>
                          <a:effectLst/>
                          <a:latin typeface="+mn-ea"/>
                          <a:ea typeface="+mn-ea"/>
                          <a:cs typeface="+mn-cs"/>
                        </a:rPr>
                        <a:t>診断群分類数</a:t>
                      </a:r>
                      <a:endParaRPr lang="ja-JP" sz="1400" b="0"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gridSpan="2">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kumimoji="1" lang="ja-JP" altLang="ja-JP" sz="1800" b="0" kern="100" dirty="0">
                          <a:solidFill>
                            <a:schemeClr val="tx1"/>
                          </a:solidFill>
                          <a:effectLst/>
                          <a:latin typeface="+mn-ea"/>
                          <a:ea typeface="+mn-ea"/>
                          <a:cs typeface="+mn-cs"/>
                        </a:rPr>
                        <a:t>包括対象</a:t>
                      </a:r>
                      <a:r>
                        <a:rPr kumimoji="1" lang="en-US" altLang="ja-JP" sz="1200" b="0" kern="100" dirty="0">
                          <a:solidFill>
                            <a:schemeClr val="tx1"/>
                          </a:solidFill>
                          <a:effectLst/>
                          <a:latin typeface="+mn-ea"/>
                          <a:ea typeface="+mn-ea"/>
                          <a:cs typeface="Segoe UI" panose="020B0502040204020203" pitchFamily="34" charset="0"/>
                        </a:rPr>
                        <a:t>※</a:t>
                      </a:r>
                      <a:r>
                        <a:rPr kumimoji="1" lang="ja-JP" altLang="en-US" sz="1200" b="0" kern="100" dirty="0">
                          <a:solidFill>
                            <a:schemeClr val="tx1"/>
                          </a:solidFill>
                          <a:effectLst/>
                          <a:latin typeface="+mn-ea"/>
                          <a:ea typeface="+mn-ea"/>
                          <a:cs typeface="Segoe UI" panose="020B0502040204020203" pitchFamily="34" charset="0"/>
                        </a:rPr>
                        <a:t>２</a:t>
                      </a:r>
                      <a:endParaRPr kumimoji="1" lang="en-US" altLang="ja-JP" sz="1200" b="0" kern="100" dirty="0">
                        <a:solidFill>
                          <a:schemeClr val="tx1"/>
                        </a:solidFill>
                        <a:effectLst/>
                        <a:latin typeface="+mn-ea"/>
                        <a:ea typeface="+mn-ea"/>
                        <a:cs typeface="Segoe UI" panose="020B0502040204020203" pitchFamily="34" charset="0"/>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hMerge="1">
                  <a:txBody>
                    <a:bodyPr/>
                    <a:lstStyle/>
                    <a:p>
                      <a:pPr algn="ctr">
                        <a:spcAft>
                          <a:spcPts val="0"/>
                        </a:spcAft>
                      </a:pPr>
                      <a:endParaRPr lang="ja-JP" sz="1800" kern="100" dirty="0">
                        <a:effectLst/>
                        <a:latin typeface="+mj-ea"/>
                        <a:ea typeface="+mj-ea"/>
                        <a:cs typeface="Times New Roman"/>
                      </a:endParaRPr>
                    </a:p>
                  </a:txBody>
                  <a:tcPr marL="63305" marR="63305" marT="0" marB="0" anchor="ctr"/>
                </a:tc>
                <a:tc>
                  <a:txBody>
                    <a:bodyPr/>
                    <a:lstStyle/>
                    <a:p>
                      <a:pPr algn="ctr">
                        <a:spcAft>
                          <a:spcPts val="0"/>
                        </a:spcAft>
                      </a:pPr>
                      <a:r>
                        <a:rPr kumimoji="1" lang="ja-JP" altLang="en-US" sz="1800" b="0" kern="100" dirty="0">
                          <a:solidFill>
                            <a:schemeClr val="tx1"/>
                          </a:solidFill>
                          <a:effectLst/>
                          <a:latin typeface="+mn-ea"/>
                          <a:ea typeface="+mn-ea"/>
                          <a:cs typeface="+mn-cs"/>
                        </a:rPr>
                        <a:t>支払い分類</a:t>
                      </a:r>
                      <a:r>
                        <a:rPr kumimoji="1" lang="en-US" altLang="ja-JP" sz="1200" b="0" kern="100" dirty="0">
                          <a:solidFill>
                            <a:schemeClr val="tx1"/>
                          </a:solidFill>
                          <a:effectLst/>
                          <a:latin typeface="+mn-ea"/>
                          <a:ea typeface="+mn-ea"/>
                          <a:cs typeface="+mn-cs"/>
                        </a:rPr>
                        <a:t>※3</a:t>
                      </a:r>
                      <a:endParaRPr kumimoji="1" lang="ja-JP" altLang="ja-JP" sz="1800" b="0" kern="100" dirty="0">
                        <a:solidFill>
                          <a:schemeClr val="tx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E9E"/>
                    </a:solidFill>
                  </a:tcPr>
                </a:tc>
                <a:extLst>
                  <a:ext uri="{0D108BD9-81ED-4DB2-BD59-A6C34878D82A}">
                    <a16:rowId xmlns:a16="http://schemas.microsoft.com/office/drawing/2014/main" val="10000"/>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sz="1600" b="0" kern="100" dirty="0">
                          <a:solidFill>
                            <a:schemeClr val="tx1"/>
                          </a:solidFill>
                          <a:effectLst/>
                          <a:latin typeface="+mn-ea"/>
                          <a:ea typeface="+mn-ea"/>
                        </a:rPr>
                        <a:t>平成</a:t>
                      </a:r>
                      <a:r>
                        <a:rPr lang="en-US" altLang="ja-JP" sz="1600" b="0" kern="100" dirty="0">
                          <a:solidFill>
                            <a:schemeClr val="tx1"/>
                          </a:solidFill>
                          <a:effectLst/>
                          <a:latin typeface="+mn-ea"/>
                          <a:ea typeface="+mn-ea"/>
                        </a:rPr>
                        <a:t>15</a:t>
                      </a:r>
                      <a:r>
                        <a:rPr lang="ja-JP" sz="1600" b="0" kern="100" dirty="0">
                          <a:solidFill>
                            <a:schemeClr val="tx1"/>
                          </a:solidFill>
                          <a:effectLst/>
                          <a:latin typeface="+mn-ea"/>
                          <a:ea typeface="+mn-ea"/>
                        </a:rPr>
                        <a:t>年４月</a:t>
                      </a:r>
                      <a:endParaRPr lang="ja-JP" sz="1600" b="0"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16</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575</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2,552</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1,860</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c hMerge="1">
                  <a:txBody>
                    <a:bodyPr/>
                    <a:lstStyle/>
                    <a:p>
                      <a:endParaRPr kumimoji="1" lang="ja-JP" altLang="en-US"/>
                    </a:p>
                  </a:txBody>
                  <a:tcPr/>
                </a:tc>
                <a:extLst>
                  <a:ext uri="{0D108BD9-81ED-4DB2-BD59-A6C34878D82A}">
                    <a16:rowId xmlns:a16="http://schemas.microsoft.com/office/drawing/2014/main" val="10003"/>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sz="1600" b="0" kern="100" dirty="0">
                          <a:solidFill>
                            <a:schemeClr val="tx1"/>
                          </a:solidFill>
                          <a:effectLst/>
                          <a:latin typeface="+mn-ea"/>
                          <a:ea typeface="+mn-ea"/>
                        </a:rPr>
                        <a:t>平成</a:t>
                      </a:r>
                      <a:r>
                        <a:rPr lang="en-US" altLang="ja-JP" sz="1600" b="0" kern="100" dirty="0">
                          <a:solidFill>
                            <a:schemeClr val="tx1"/>
                          </a:solidFill>
                          <a:effectLst/>
                          <a:latin typeface="+mn-ea"/>
                          <a:ea typeface="+mn-ea"/>
                        </a:rPr>
                        <a:t>16</a:t>
                      </a:r>
                      <a:r>
                        <a:rPr lang="ja-JP" sz="1600" b="0" kern="100" dirty="0">
                          <a:solidFill>
                            <a:schemeClr val="tx1"/>
                          </a:solidFill>
                          <a:effectLst/>
                          <a:latin typeface="+mn-ea"/>
                          <a:ea typeface="+mn-ea"/>
                        </a:rPr>
                        <a:t>年４月</a:t>
                      </a:r>
                      <a:endParaRPr lang="ja-JP" sz="1600" b="0"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16</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591</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3,074</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gridSpan="3">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1,726</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c hMerge="1">
                  <a:txBody>
                    <a:bodyPr/>
                    <a:lstStyle/>
                    <a:p>
                      <a:endParaRPr kumimoji="1" lang="ja-JP" altLang="en-US"/>
                    </a:p>
                  </a:txBody>
                  <a:tcPr/>
                </a:tc>
                <a:extLst>
                  <a:ext uri="{0D108BD9-81ED-4DB2-BD59-A6C34878D82A}">
                    <a16:rowId xmlns:a16="http://schemas.microsoft.com/office/drawing/2014/main" val="10004"/>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sz="1600" b="0" kern="100" dirty="0">
                          <a:solidFill>
                            <a:schemeClr val="tx1"/>
                          </a:solidFill>
                          <a:effectLst/>
                          <a:latin typeface="+mn-ea"/>
                          <a:ea typeface="+mn-ea"/>
                        </a:rPr>
                        <a:t>平成</a:t>
                      </a:r>
                      <a:r>
                        <a:rPr lang="en-US" altLang="ja-JP" sz="1600" b="0" kern="100" dirty="0">
                          <a:solidFill>
                            <a:schemeClr val="tx1"/>
                          </a:solidFill>
                          <a:effectLst/>
                          <a:latin typeface="+mn-ea"/>
                          <a:ea typeface="+mn-ea"/>
                        </a:rPr>
                        <a:t>18</a:t>
                      </a:r>
                      <a:r>
                        <a:rPr lang="ja-JP" sz="1600" b="0" kern="100" dirty="0">
                          <a:solidFill>
                            <a:schemeClr val="tx1"/>
                          </a:solidFill>
                          <a:effectLst/>
                          <a:latin typeface="+mn-ea"/>
                          <a:ea typeface="+mn-ea"/>
                        </a:rPr>
                        <a:t>年４月</a:t>
                      </a:r>
                      <a:endParaRPr lang="ja-JP" sz="1600" b="0"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16</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516</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2,347</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1,438</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c hMerge="1">
                  <a:txBody>
                    <a:bodyPr/>
                    <a:lstStyle/>
                    <a:p>
                      <a:endParaRPr kumimoji="1" lang="ja-JP" altLang="en-US"/>
                    </a:p>
                  </a:txBody>
                  <a:tcPr/>
                </a:tc>
                <a:extLst>
                  <a:ext uri="{0D108BD9-81ED-4DB2-BD59-A6C34878D82A}">
                    <a16:rowId xmlns:a16="http://schemas.microsoft.com/office/drawing/2014/main" val="10005"/>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sz="1600" b="0" kern="100" dirty="0">
                          <a:solidFill>
                            <a:schemeClr val="tx1"/>
                          </a:solidFill>
                          <a:effectLst/>
                          <a:latin typeface="+mn-ea"/>
                          <a:ea typeface="+mn-ea"/>
                        </a:rPr>
                        <a:t>平成</a:t>
                      </a:r>
                      <a:r>
                        <a:rPr lang="en-US" altLang="ja-JP" sz="1600" b="0" kern="100" dirty="0">
                          <a:solidFill>
                            <a:schemeClr val="tx1"/>
                          </a:solidFill>
                          <a:effectLst/>
                          <a:latin typeface="+mn-ea"/>
                          <a:ea typeface="+mn-ea"/>
                        </a:rPr>
                        <a:t>20</a:t>
                      </a:r>
                      <a:r>
                        <a:rPr lang="ja-JP" sz="1600" b="0" kern="100" dirty="0">
                          <a:solidFill>
                            <a:schemeClr val="tx1"/>
                          </a:solidFill>
                          <a:effectLst/>
                          <a:latin typeface="+mn-ea"/>
                          <a:ea typeface="+mn-ea"/>
                        </a:rPr>
                        <a:t>年４月</a:t>
                      </a:r>
                      <a:endParaRPr lang="ja-JP" sz="1600" b="0"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18</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506</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2,451</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gridSpan="3">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1,572</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c hMerge="1">
                  <a:txBody>
                    <a:bodyPr/>
                    <a:lstStyle/>
                    <a:p>
                      <a:endParaRPr kumimoji="1" lang="ja-JP" altLang="en-US"/>
                    </a:p>
                  </a:txBody>
                  <a:tcPr/>
                </a:tc>
                <a:extLst>
                  <a:ext uri="{0D108BD9-81ED-4DB2-BD59-A6C34878D82A}">
                    <a16:rowId xmlns:a16="http://schemas.microsoft.com/office/drawing/2014/main" val="10006"/>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sz="1600" b="0" kern="100" dirty="0">
                          <a:solidFill>
                            <a:schemeClr val="tx1"/>
                          </a:solidFill>
                          <a:effectLst/>
                          <a:latin typeface="+mn-ea"/>
                          <a:ea typeface="+mn-ea"/>
                        </a:rPr>
                        <a:t>平成</a:t>
                      </a:r>
                      <a:r>
                        <a:rPr lang="en-US" altLang="ja-JP" sz="1600" b="0" kern="100" dirty="0">
                          <a:solidFill>
                            <a:schemeClr val="tx1"/>
                          </a:solidFill>
                          <a:effectLst/>
                          <a:latin typeface="+mn-ea"/>
                          <a:ea typeface="+mn-ea"/>
                        </a:rPr>
                        <a:t>22</a:t>
                      </a:r>
                      <a:r>
                        <a:rPr lang="ja-JP" sz="1600" b="0" kern="100" dirty="0">
                          <a:solidFill>
                            <a:schemeClr val="tx1"/>
                          </a:solidFill>
                          <a:effectLst/>
                          <a:latin typeface="+mn-ea"/>
                          <a:ea typeface="+mn-ea"/>
                        </a:rPr>
                        <a:t>年４月</a:t>
                      </a:r>
                      <a:endParaRPr lang="ja-JP" sz="1600" b="0"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18</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507</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2,658</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1,880</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c hMerge="1">
                  <a:txBody>
                    <a:bodyPr/>
                    <a:lstStyle/>
                    <a:p>
                      <a:endParaRPr kumimoji="1" lang="ja-JP" altLang="en-US"/>
                    </a:p>
                  </a:txBody>
                  <a:tcPr/>
                </a:tc>
                <a:extLst>
                  <a:ext uri="{0D108BD9-81ED-4DB2-BD59-A6C34878D82A}">
                    <a16:rowId xmlns:a16="http://schemas.microsoft.com/office/drawing/2014/main" val="10007"/>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sz="1600" b="0" kern="100" dirty="0">
                          <a:solidFill>
                            <a:schemeClr val="tx1"/>
                          </a:solidFill>
                          <a:effectLst/>
                          <a:latin typeface="+mn-ea"/>
                          <a:ea typeface="+mn-ea"/>
                        </a:rPr>
                        <a:t>平成</a:t>
                      </a:r>
                      <a:r>
                        <a:rPr lang="en-US" altLang="ja-JP" sz="1600" b="0" kern="100" dirty="0">
                          <a:solidFill>
                            <a:schemeClr val="tx1"/>
                          </a:solidFill>
                          <a:effectLst/>
                          <a:latin typeface="+mn-ea"/>
                          <a:ea typeface="+mn-ea"/>
                        </a:rPr>
                        <a:t>24</a:t>
                      </a:r>
                      <a:r>
                        <a:rPr lang="ja-JP" sz="1600" b="0" kern="100" dirty="0">
                          <a:solidFill>
                            <a:schemeClr val="tx1"/>
                          </a:solidFill>
                          <a:effectLst/>
                          <a:latin typeface="+mn-ea"/>
                          <a:ea typeface="+mn-ea"/>
                        </a:rPr>
                        <a:t>年４月</a:t>
                      </a:r>
                      <a:endParaRPr lang="ja-JP" sz="1600" b="0"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18</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516</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2,927</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gridSpan="3">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2,241</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c hMerge="1">
                  <a:txBody>
                    <a:bodyPr/>
                    <a:lstStyle/>
                    <a:p>
                      <a:endParaRPr kumimoji="1" lang="ja-JP" altLang="en-US"/>
                    </a:p>
                  </a:txBody>
                  <a:tcPr/>
                </a:tc>
                <a:extLst>
                  <a:ext uri="{0D108BD9-81ED-4DB2-BD59-A6C34878D82A}">
                    <a16:rowId xmlns:a16="http://schemas.microsoft.com/office/drawing/2014/main" val="10008"/>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kumimoji="1" lang="ja-JP" altLang="en-US" sz="1600" b="0" kern="100" dirty="0">
                          <a:solidFill>
                            <a:schemeClr val="tx1"/>
                          </a:solidFill>
                          <a:effectLst/>
                          <a:latin typeface="+mn-ea"/>
                          <a:ea typeface="+mn-ea"/>
                          <a:cs typeface="+mn-cs"/>
                        </a:rPr>
                        <a:t>平成</a:t>
                      </a:r>
                      <a:r>
                        <a:rPr kumimoji="1" lang="en-US" altLang="ja-JP" sz="1600" b="0" kern="100" dirty="0">
                          <a:solidFill>
                            <a:schemeClr val="tx1"/>
                          </a:solidFill>
                          <a:effectLst/>
                          <a:latin typeface="+mn-ea"/>
                          <a:ea typeface="+mn-ea"/>
                          <a:cs typeface="+mn-cs"/>
                        </a:rPr>
                        <a:t>26</a:t>
                      </a:r>
                      <a:r>
                        <a:rPr kumimoji="1" lang="ja-JP" altLang="en-US" sz="1600" b="0" kern="100" dirty="0">
                          <a:solidFill>
                            <a:schemeClr val="tx1"/>
                          </a:solidFill>
                          <a:effectLst/>
                          <a:latin typeface="+mn-ea"/>
                          <a:ea typeface="+mn-ea"/>
                          <a:cs typeface="+mn-cs"/>
                        </a:rPr>
                        <a:t>年４月</a:t>
                      </a:r>
                      <a:endParaRPr kumimoji="1" lang="ja-JP" sz="1600" b="0" kern="100" dirty="0">
                        <a:solidFill>
                          <a:schemeClr val="tx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18</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504</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2,873</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2,309</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spcAft>
                          <a:spcPts val="0"/>
                        </a:spcAft>
                      </a:pPr>
                      <a:endParaRPr lang="ja-JP" sz="2000" u="sng" kern="100" dirty="0">
                        <a:solidFill>
                          <a:schemeClr val="bg1"/>
                        </a:solidFill>
                        <a:effectLst/>
                        <a:latin typeface="+mn-lt"/>
                        <a:ea typeface="ＭＳ 明朝"/>
                        <a:cs typeface="Times New Roman"/>
                      </a:endParaRPr>
                    </a:p>
                  </a:txBody>
                  <a:tcPr marL="63305" marR="63305" marT="0" marB="0" anchor="ctr"/>
                </a:tc>
                <a:tc hMerge="1">
                  <a:txBody>
                    <a:bodyPr/>
                    <a:lstStyle/>
                    <a:p>
                      <a:endParaRPr kumimoji="1" lang="ja-JP" altLang="en-US"/>
                    </a:p>
                  </a:txBody>
                  <a:tcPr/>
                </a:tc>
                <a:extLst>
                  <a:ext uri="{0D108BD9-81ED-4DB2-BD59-A6C34878D82A}">
                    <a16:rowId xmlns:a16="http://schemas.microsoft.com/office/drawing/2014/main" val="10009"/>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kern="100" dirty="0">
                          <a:solidFill>
                            <a:schemeClr val="tx1"/>
                          </a:solidFill>
                          <a:effectLst/>
                          <a:latin typeface="+mn-ea"/>
                          <a:ea typeface="+mn-ea"/>
                          <a:cs typeface="+mn-cs"/>
                        </a:rPr>
                        <a:t>平成</a:t>
                      </a:r>
                      <a:r>
                        <a:rPr kumimoji="1" lang="en-US" altLang="ja-JP" sz="1600" b="0" kern="100" dirty="0">
                          <a:solidFill>
                            <a:schemeClr val="tx1"/>
                          </a:solidFill>
                          <a:effectLst/>
                          <a:latin typeface="+mn-ea"/>
                          <a:ea typeface="+mn-ea"/>
                          <a:cs typeface="+mn-cs"/>
                        </a:rPr>
                        <a:t>28</a:t>
                      </a:r>
                      <a:r>
                        <a:rPr kumimoji="1" lang="ja-JP" altLang="en-US" sz="1600" b="0" kern="100" dirty="0">
                          <a:solidFill>
                            <a:schemeClr val="tx1"/>
                          </a:solidFill>
                          <a:effectLst/>
                          <a:latin typeface="+mn-ea"/>
                          <a:ea typeface="+mn-ea"/>
                          <a:cs typeface="+mn-cs"/>
                        </a:rPr>
                        <a:t>年４月</a:t>
                      </a:r>
                      <a:endParaRPr kumimoji="1" lang="ja-JP" altLang="ja-JP" sz="1600" b="0" kern="100" dirty="0">
                        <a:solidFill>
                          <a:schemeClr val="tx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18</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506</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4,918</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4,244</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gridSpan="2">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2,410</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hMerge="1">
                  <a:txBody>
                    <a:bodyPr/>
                    <a:lstStyle/>
                    <a:p>
                      <a:endParaRPr kumimoji="1" lang="ja-JP" altLang="en-US"/>
                    </a:p>
                  </a:txBody>
                  <a:tcPr/>
                </a:tc>
                <a:extLst>
                  <a:ext uri="{0D108BD9-81ED-4DB2-BD59-A6C34878D82A}">
                    <a16:rowId xmlns:a16="http://schemas.microsoft.com/office/drawing/2014/main" val="10010"/>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kern="100" dirty="0">
                          <a:solidFill>
                            <a:schemeClr val="tx1"/>
                          </a:solidFill>
                          <a:effectLst/>
                          <a:latin typeface="+mn-ea"/>
                          <a:ea typeface="+mn-ea"/>
                          <a:cs typeface="+mn-cs"/>
                        </a:rPr>
                        <a:t>平成</a:t>
                      </a:r>
                      <a:r>
                        <a:rPr kumimoji="1" lang="en-US" altLang="ja-JP" sz="1600" b="0" kern="100" dirty="0">
                          <a:solidFill>
                            <a:schemeClr val="tx1"/>
                          </a:solidFill>
                          <a:effectLst/>
                          <a:latin typeface="+mn-ea"/>
                          <a:ea typeface="+mn-ea"/>
                          <a:cs typeface="+mn-cs"/>
                        </a:rPr>
                        <a:t>30</a:t>
                      </a:r>
                      <a:r>
                        <a:rPr kumimoji="1" lang="ja-JP" altLang="en-US" sz="1600" b="0" kern="100" dirty="0">
                          <a:solidFill>
                            <a:schemeClr val="tx1"/>
                          </a:solidFill>
                          <a:effectLst/>
                          <a:latin typeface="+mn-ea"/>
                          <a:ea typeface="+mn-ea"/>
                          <a:cs typeface="+mn-cs"/>
                        </a:rPr>
                        <a:t>年４月</a:t>
                      </a:r>
                      <a:endParaRPr kumimoji="1" lang="ja-JP" altLang="ja-JP" sz="1600" b="0" kern="100" dirty="0">
                        <a:solidFill>
                          <a:schemeClr val="tx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600" kern="100" dirty="0">
                          <a:solidFill>
                            <a:schemeClr val="dk1"/>
                          </a:solidFill>
                          <a:effectLst/>
                          <a:latin typeface="+mn-ea"/>
                          <a:ea typeface="+mn-ea"/>
                          <a:cs typeface="+mn-cs"/>
                        </a:rPr>
                        <a:t>18</a:t>
                      </a:r>
                      <a:endParaRPr kumimoji="1" lang="ja-JP" alt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505</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4,955</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4,296</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2,462</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10011"/>
                  </a:ext>
                </a:extLst>
              </a:tr>
              <a:tr h="3216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kern="100" dirty="0">
                          <a:solidFill>
                            <a:schemeClr val="tx1"/>
                          </a:solidFill>
                          <a:effectLst/>
                          <a:latin typeface="+mn-ea"/>
                          <a:ea typeface="+mn-ea"/>
                          <a:cs typeface="+mn-cs"/>
                        </a:rPr>
                        <a:t>令和２年４月</a:t>
                      </a:r>
                      <a:endParaRPr kumimoji="1" lang="ja-JP" altLang="ja-JP" sz="1600" b="0" kern="100" dirty="0">
                        <a:solidFill>
                          <a:schemeClr val="tx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600" kern="100" dirty="0">
                          <a:solidFill>
                            <a:schemeClr val="dk1"/>
                          </a:solidFill>
                          <a:effectLst/>
                          <a:latin typeface="+mn-ea"/>
                          <a:ea typeface="+mn-ea"/>
                          <a:cs typeface="+mn-cs"/>
                        </a:rPr>
                        <a:t>18</a:t>
                      </a:r>
                      <a:endParaRPr kumimoji="1" lang="ja-JP" alt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502</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4,557</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3,990</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gridSpan="2">
                  <a:txBody>
                    <a:body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2,260</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hMerge="1">
                  <a:txBody>
                    <a:bodyPr/>
                    <a:lstStyle/>
                    <a:p>
                      <a:endParaRPr kumimoji="1" lang="ja-JP" altLang="en-US"/>
                    </a:p>
                  </a:txBody>
                  <a:tcPr/>
                </a:tc>
                <a:extLst>
                  <a:ext uri="{0D108BD9-81ED-4DB2-BD59-A6C34878D82A}">
                    <a16:rowId xmlns:a16="http://schemas.microsoft.com/office/drawing/2014/main" val="702090749"/>
                  </a:ext>
                </a:extLst>
              </a:tr>
              <a:tr h="3216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kern="100" dirty="0">
                          <a:solidFill>
                            <a:schemeClr val="tx1"/>
                          </a:solidFill>
                          <a:effectLst/>
                          <a:latin typeface="+mn-ea"/>
                          <a:ea typeface="+mn-ea"/>
                          <a:cs typeface="+mn-cs"/>
                        </a:rPr>
                        <a:t>令和４年４月</a:t>
                      </a:r>
                      <a:endParaRPr kumimoji="1" lang="ja-JP" altLang="ja-JP" sz="1600" b="0" kern="100" dirty="0">
                        <a:solidFill>
                          <a:schemeClr val="tx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600" kern="100" dirty="0">
                          <a:solidFill>
                            <a:schemeClr val="dk1"/>
                          </a:solidFill>
                          <a:effectLst/>
                          <a:latin typeface="+mn-ea"/>
                          <a:ea typeface="+mn-ea"/>
                          <a:cs typeface="+mn-cs"/>
                        </a:rPr>
                        <a:t>18</a:t>
                      </a:r>
                      <a:endParaRPr kumimoji="1" lang="ja-JP" alt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502</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4,726</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4,064</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2,334</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159071026"/>
                  </a:ext>
                </a:extLst>
              </a:tr>
            </a:tbl>
          </a:graphicData>
        </a:graphic>
      </p:graphicFrame>
      <p:sp>
        <p:nvSpPr>
          <p:cNvPr id="415" name="テキスト ボックス 414"/>
          <p:cNvSpPr txBox="1"/>
          <p:nvPr/>
        </p:nvSpPr>
        <p:spPr>
          <a:xfrm>
            <a:off x="632520" y="5983863"/>
            <a:ext cx="7526015" cy="73866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ja-JP" sz="1400" b="0" i="0" u="none" strike="noStrike" kern="1200" cap="none" spc="0" normalizeH="0" baseline="0" noProof="0" dirty="0">
                <a:ln>
                  <a:noFill/>
                </a:ln>
                <a:solidFill>
                  <a:prstClr val="black"/>
                </a:solidFill>
                <a:effectLst/>
                <a:uLnTx/>
                <a:uFillTx/>
                <a:latin typeface="Segoe UI"/>
                <a:ea typeface="メイリオ"/>
                <a:cs typeface="+mn-cs"/>
              </a:rPr>
              <a:t>※１　</a:t>
            </a:r>
            <a:r>
              <a:rPr kumimoji="0" lang="en-US" altLang="ja-JP" sz="1400" b="0" i="0" u="none" strike="noStrike" kern="1200" cap="none" spc="0" normalizeH="0" baseline="0" noProof="0" dirty="0">
                <a:ln>
                  <a:noFill/>
                </a:ln>
                <a:solidFill>
                  <a:prstClr val="black"/>
                </a:solidFill>
                <a:effectLst/>
                <a:uLnTx/>
                <a:uFillTx/>
                <a:latin typeface="Segoe UI"/>
                <a:ea typeface="メイリオ"/>
                <a:cs typeface="+mn-cs"/>
              </a:rPr>
              <a:t>MDC</a:t>
            </a:r>
            <a:r>
              <a:rPr kumimoji="0" lang="ja-JP" altLang="ja-JP" sz="1400" b="0" i="0" u="none" strike="noStrike" kern="1200" cap="none" spc="0" normalizeH="0" baseline="0" noProof="0" dirty="0">
                <a:ln>
                  <a:noFill/>
                </a:ln>
                <a:solidFill>
                  <a:prstClr val="black"/>
                </a:solidFill>
                <a:effectLst/>
                <a:uLnTx/>
                <a:uFillTx/>
                <a:latin typeface="Segoe UI"/>
                <a:ea typeface="メイリオ"/>
                <a:cs typeface="+mn-cs"/>
              </a:rPr>
              <a:t>：</a:t>
            </a:r>
            <a:r>
              <a:rPr kumimoji="0" lang="en-US" altLang="ja-JP" sz="1400" b="0" i="0" u="none" strike="noStrike" kern="1200" cap="none" spc="0" normalizeH="0" baseline="0" noProof="0" dirty="0">
                <a:ln>
                  <a:noFill/>
                </a:ln>
                <a:solidFill>
                  <a:prstClr val="black"/>
                </a:solidFill>
                <a:effectLst/>
                <a:uLnTx/>
                <a:uFillTx/>
                <a:latin typeface="Segoe UI"/>
                <a:ea typeface="メイリオ"/>
                <a:cs typeface="+mn-cs"/>
              </a:rPr>
              <a:t>Major Diagnostic Category</a:t>
            </a:r>
            <a:r>
              <a:rPr kumimoji="0" lang="ja-JP" altLang="ja-JP" sz="1400" b="0" i="0" u="none" strike="noStrike" kern="1200" cap="none" spc="0" normalizeH="0" baseline="0" noProof="0" dirty="0">
                <a:ln>
                  <a:noFill/>
                </a:ln>
                <a:solidFill>
                  <a:prstClr val="black"/>
                </a:solidFill>
                <a:effectLst/>
                <a:uLnTx/>
                <a:uFillTx/>
                <a:latin typeface="Segoe UI"/>
                <a:ea typeface="メイリオ"/>
                <a:cs typeface="+mn-cs"/>
              </a:rPr>
              <a:t>　主要診断群</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ja-JP" sz="1400" b="0" i="0" u="none" strike="noStrike" kern="1200" cap="none" spc="0" normalizeH="0" baseline="0" noProof="0" dirty="0">
                <a:ln>
                  <a:noFill/>
                </a:ln>
                <a:solidFill>
                  <a:prstClr val="black"/>
                </a:solidFill>
                <a:effectLst/>
                <a:uLnTx/>
                <a:uFillTx/>
                <a:latin typeface="Segoe UI"/>
                <a:ea typeface="メイリオ"/>
                <a:cs typeface="+mn-cs"/>
              </a:rPr>
              <a:t>※２　包括対象となる</a:t>
            </a:r>
            <a:r>
              <a:rPr kumimoji="0" lang="en-US" altLang="ja-JP" sz="1400" b="0" i="0" u="none" strike="noStrike" kern="1200" cap="none" spc="0" normalizeH="0" baseline="0" noProof="0" dirty="0">
                <a:ln>
                  <a:noFill/>
                </a:ln>
                <a:solidFill>
                  <a:prstClr val="black"/>
                </a:solidFill>
                <a:effectLst/>
                <a:uLnTx/>
                <a:uFillTx/>
                <a:latin typeface="Segoe UI"/>
                <a:ea typeface="メイリオ"/>
                <a:cs typeface="+mn-cs"/>
              </a:rPr>
              <a:t>DPC</a:t>
            </a:r>
            <a:r>
              <a:rPr kumimoji="0" lang="ja-JP" altLang="ja-JP" sz="1400" b="0" i="0" u="none" strike="noStrike" kern="1200" cap="none" spc="0" normalizeH="0" baseline="0" noProof="0" dirty="0">
                <a:ln>
                  <a:noFill/>
                </a:ln>
                <a:solidFill>
                  <a:prstClr val="black"/>
                </a:solidFill>
                <a:effectLst/>
                <a:uLnTx/>
                <a:uFillTx/>
                <a:latin typeface="Segoe UI"/>
                <a:ea typeface="メイリオ"/>
                <a:cs typeface="+mn-cs"/>
              </a:rPr>
              <a:t>数</a:t>
            </a:r>
            <a:endParaRPr kumimoji="0" lang="en-US" altLang="ja-JP" sz="1400" b="0" i="0" u="none" strike="noStrike" kern="1200" cap="none" spc="0" normalizeH="0" baseline="0" noProof="0" dirty="0">
              <a:ln>
                <a:noFill/>
              </a:ln>
              <a:solidFill>
                <a:prstClr val="black"/>
              </a:solidFill>
              <a:effectLst/>
              <a:uLnTx/>
              <a:uFillTx/>
              <a:latin typeface="Segoe UI"/>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0" i="0" u="none" strike="noStrike" kern="1200" cap="none" spc="0" normalizeH="0" baseline="0" noProof="0" dirty="0">
                <a:ln>
                  <a:noFill/>
                </a:ln>
                <a:solidFill>
                  <a:prstClr val="black"/>
                </a:solidFill>
                <a:effectLst/>
                <a:uLnTx/>
                <a:uFillTx/>
                <a:latin typeface="Segoe UI"/>
                <a:ea typeface="メイリオ"/>
                <a:cs typeface="+mn-cs"/>
              </a:rPr>
              <a:t>※</a:t>
            </a:r>
            <a:r>
              <a:rPr kumimoji="0" lang="ja-JP" altLang="en-US" sz="1400" b="0" i="0" u="none" strike="noStrike" kern="1200" cap="none" spc="0" normalizeH="0" baseline="0" noProof="0" dirty="0">
                <a:ln>
                  <a:noFill/>
                </a:ln>
                <a:solidFill>
                  <a:prstClr val="black"/>
                </a:solidFill>
                <a:effectLst/>
                <a:uLnTx/>
                <a:uFillTx/>
                <a:latin typeface="Segoe UI"/>
                <a:ea typeface="メイリオ"/>
                <a:cs typeface="+mn-cs"/>
              </a:rPr>
              <a:t>３　</a:t>
            </a:r>
            <a:r>
              <a:rPr kumimoji="0" lang="en-US" altLang="ja-JP" sz="1400" b="0" i="0" u="none" strike="noStrike" kern="1200" cap="none" spc="0" normalizeH="0" baseline="0" noProof="0" dirty="0">
                <a:ln>
                  <a:noFill/>
                </a:ln>
                <a:solidFill>
                  <a:prstClr val="black"/>
                </a:solidFill>
                <a:effectLst/>
                <a:uLnTx/>
                <a:uFillTx/>
                <a:latin typeface="Segoe UI"/>
                <a:ea typeface="メイリオ"/>
                <a:cs typeface="+mn-cs"/>
              </a:rPr>
              <a:t>CCP</a:t>
            </a:r>
            <a:r>
              <a:rPr kumimoji="0" lang="ja-JP" altLang="en-US" sz="1400" b="0" i="0" u="none" strike="noStrike" kern="1200" cap="none" spc="0" normalizeH="0" baseline="0" noProof="0" dirty="0">
                <a:ln>
                  <a:noFill/>
                </a:ln>
                <a:solidFill>
                  <a:prstClr val="black"/>
                </a:solidFill>
                <a:effectLst/>
                <a:uLnTx/>
                <a:uFillTx/>
                <a:latin typeface="Segoe UI"/>
                <a:ea typeface="メイリオ"/>
                <a:cs typeface="+mn-cs"/>
              </a:rPr>
              <a:t>マトリックスを導入した分類は、複数の診断群分類が同一の支払い分類となる。</a:t>
            </a:r>
          </a:p>
        </p:txBody>
      </p:sp>
      <p:sp>
        <p:nvSpPr>
          <p:cNvPr id="417" name="正方形/長方形 416"/>
          <p:cNvSpPr/>
          <p:nvPr/>
        </p:nvSpPr>
        <p:spPr>
          <a:xfrm>
            <a:off x="200472" y="912542"/>
            <a:ext cx="9529762" cy="60570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医療資源の同等性、臨床的類似等の観点から、診断群分類の見直しを行い、令和４年度診療報酬改定においては以下のとおりとなった。</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テキスト ボックス 6">
            <a:extLst>
              <a:ext uri="{FF2B5EF4-FFF2-40B4-BE49-F238E27FC236}">
                <a16:creationId xmlns:a16="http://schemas.microsoft.com/office/drawing/2014/main" id="{D6AF48A6-F8F1-46E6-9B91-A3702390DA6C}"/>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（４）短期滞在手術等基本料、ＤＰＣ／ＰＤＰＳ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 name="スライド番号プレースホルダー 2">
            <a:extLst>
              <a:ext uri="{FF2B5EF4-FFF2-40B4-BE49-F238E27FC236}">
                <a16:creationId xmlns:a16="http://schemas.microsoft.com/office/drawing/2014/main" id="{A4CA073C-A3E3-45BE-BB16-266C2C2DA164}"/>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268858249"/>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kumimoji="1" lang="ja-JP" altLang="en-US" dirty="0">
                <a:latin typeface="メイリオ" panose="020B0604030504040204" pitchFamily="50" charset="-128"/>
                <a:ea typeface="メイリオ" panose="020B0604030504040204" pitchFamily="50" charset="-128"/>
              </a:rPr>
              <a:t>診断群分類点数表の見直し②</a:t>
            </a:r>
          </a:p>
        </p:txBody>
      </p:sp>
      <p:sp>
        <p:nvSpPr>
          <p:cNvPr id="8" name="正方形/長方形 7"/>
          <p:cNvSpPr/>
          <p:nvPr/>
        </p:nvSpPr>
        <p:spPr>
          <a:xfrm>
            <a:off x="200472" y="1124744"/>
            <a:ext cx="9529762" cy="5544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短期滞在手術等基本料３に相当する診断群分類や、その他の手術等に係る診断群分類であって、一定の要件を満たすものについては、点数設定方式Ｄにより設定する。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具体的には、以下の診断群分類等について、点数設定方式Ｄにより設定する。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点数設定方式Ｄで設定する診断群分類（例）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なお、点数設定方式Ｄにより設定する診断群分類は、</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95</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分類→</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153</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分類となる。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36712"/>
            <a:ext cx="5618474"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点数設定方式Ｄで設定する診断群分類の見直し</a:t>
            </a:r>
          </a:p>
        </p:txBody>
      </p:sp>
      <p:graphicFrame>
        <p:nvGraphicFramePr>
          <p:cNvPr id="9" name="表 8"/>
          <p:cNvGraphicFramePr>
            <a:graphicFrameLocks noGrp="1"/>
          </p:cNvGraphicFramePr>
          <p:nvPr/>
        </p:nvGraphicFramePr>
        <p:xfrm>
          <a:off x="823336" y="2381351"/>
          <a:ext cx="8284034" cy="2922000"/>
        </p:xfrm>
        <a:graphic>
          <a:graphicData uri="http://schemas.openxmlformats.org/drawingml/2006/table">
            <a:tbl>
              <a:tblPr firstRow="1" firstCol="1" bandRow="1"/>
              <a:tblGrid>
                <a:gridCol w="1619820">
                  <a:extLst>
                    <a:ext uri="{9D8B030D-6E8A-4147-A177-3AD203B41FA5}">
                      <a16:colId xmlns:a16="http://schemas.microsoft.com/office/drawing/2014/main" val="20000"/>
                    </a:ext>
                  </a:extLst>
                </a:gridCol>
                <a:gridCol w="2256118">
                  <a:extLst>
                    <a:ext uri="{9D8B030D-6E8A-4147-A177-3AD203B41FA5}">
                      <a16:colId xmlns:a16="http://schemas.microsoft.com/office/drawing/2014/main" val="720529239"/>
                    </a:ext>
                  </a:extLst>
                </a:gridCol>
                <a:gridCol w="4408096">
                  <a:extLst>
                    <a:ext uri="{9D8B030D-6E8A-4147-A177-3AD203B41FA5}">
                      <a16:colId xmlns:a16="http://schemas.microsoft.com/office/drawing/2014/main" val="20001"/>
                    </a:ext>
                  </a:extLst>
                </a:gridCol>
              </a:tblGrid>
              <a:tr h="272052">
                <a:tc>
                  <a:txBody>
                    <a:bodyPr/>
                    <a:lstStyle/>
                    <a:p>
                      <a:pPr algn="ctr">
                        <a:spcAft>
                          <a:spcPts val="0"/>
                        </a:spcAft>
                      </a:pPr>
                      <a:r>
                        <a:rPr lang="ja-JP" altLang="en-US" sz="1200" kern="0" dirty="0">
                          <a:solidFill>
                            <a:srgbClr val="000000"/>
                          </a:solidFill>
                          <a:effectLst/>
                          <a:latin typeface="+mj-ea"/>
                          <a:ea typeface="+mj-ea"/>
                          <a:cs typeface="ＭＳ Ｐゴシック"/>
                        </a:rPr>
                        <a:t>改定後の診断群分類</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CD5"/>
                    </a:solidFill>
                  </a:tcPr>
                </a:tc>
                <a:tc>
                  <a:txBody>
                    <a:bodyPr/>
                    <a:lstStyle/>
                    <a:p>
                      <a:pPr algn="ctr">
                        <a:spcAft>
                          <a:spcPts val="0"/>
                        </a:spcAft>
                      </a:pPr>
                      <a:r>
                        <a:rPr lang="ja-JP" altLang="en-US" sz="1200" kern="100" dirty="0">
                          <a:effectLst/>
                          <a:latin typeface="+mj-ea"/>
                          <a:ea typeface="+mj-ea"/>
                          <a:cs typeface="Times New Roman"/>
                        </a:rPr>
                        <a:t>診断群分類の名称</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CD5"/>
                    </a:solidFill>
                  </a:tcPr>
                </a:tc>
                <a:tc>
                  <a:txBody>
                    <a:bodyPr/>
                    <a:lstStyle/>
                    <a:p>
                      <a:pPr algn="ctr">
                        <a:spcAft>
                          <a:spcPts val="0"/>
                        </a:spcAft>
                      </a:pPr>
                      <a:r>
                        <a:rPr lang="ja-JP" altLang="en-US" sz="1200" kern="100" dirty="0">
                          <a:effectLst/>
                          <a:latin typeface="+mj-ea"/>
                          <a:ea typeface="+mj-ea"/>
                          <a:cs typeface="Times New Roman"/>
                        </a:rPr>
                        <a:t>手術、処置等</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CD5"/>
                    </a:solidFill>
                  </a:tcPr>
                </a:tc>
                <a:extLst>
                  <a:ext uri="{0D108BD9-81ED-4DB2-BD59-A6C34878D82A}">
                    <a16:rowId xmlns:a16="http://schemas.microsoft.com/office/drawing/2014/main" val="10000"/>
                  </a:ext>
                </a:extLst>
              </a:tr>
              <a:tr h="441658">
                <a:tc>
                  <a:txBody>
                    <a:bodyPr/>
                    <a:lstStyle/>
                    <a:p>
                      <a:pPr algn="ctr">
                        <a:spcAft>
                          <a:spcPts val="0"/>
                        </a:spcAft>
                      </a:pPr>
                      <a:r>
                        <a:rPr lang="en-US" altLang="ja-JP" sz="1200" kern="100" dirty="0">
                          <a:effectLst/>
                          <a:latin typeface="+mj-ea"/>
                          <a:ea typeface="+mj-ea"/>
                          <a:cs typeface="Times New Roman"/>
                        </a:rPr>
                        <a:t>010010xx9906xx</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altLang="en-US" sz="1200" kern="100" dirty="0">
                          <a:effectLst/>
                          <a:latin typeface="+mj-ea"/>
                          <a:ea typeface="+mj-ea"/>
                          <a:cs typeface="Times New Roman"/>
                        </a:rPr>
                        <a:t>脳腫瘍</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altLang="en-US" sz="1200" kern="100" dirty="0">
                          <a:effectLst/>
                          <a:latin typeface="+mj-ea"/>
                          <a:ea typeface="+mj-ea"/>
                          <a:cs typeface="Times New Roman"/>
                        </a:rPr>
                        <a:t>手術なし、ガンマナイフによる定位放射線治療あり</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41658">
                <a:tc>
                  <a:txBody>
                    <a:bodyPr/>
                    <a:lstStyle/>
                    <a:p>
                      <a:pPr algn="ctr">
                        <a:spcAft>
                          <a:spcPts val="0"/>
                        </a:spcAft>
                      </a:pPr>
                      <a:r>
                        <a:rPr lang="en-US" sz="1200" kern="0" dirty="0">
                          <a:solidFill>
                            <a:srgbClr val="000000"/>
                          </a:solidFill>
                          <a:effectLst/>
                          <a:latin typeface="+mj-ea"/>
                          <a:ea typeface="+mj-ea"/>
                          <a:cs typeface="ＭＳ Ｐゴシック"/>
                        </a:rPr>
                        <a:t>030250xx991xxx</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kumimoji="1" lang="ja-JP" altLang="en-US" sz="1200" kern="100" dirty="0">
                          <a:solidFill>
                            <a:schemeClr val="tx1"/>
                          </a:solidFill>
                          <a:effectLst/>
                          <a:latin typeface="+mj-ea"/>
                          <a:ea typeface="+mn-ea"/>
                          <a:cs typeface="Times New Roman"/>
                        </a:rPr>
                        <a:t>睡眠時無呼吸</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altLang="en-US" sz="1200" kern="100" dirty="0">
                          <a:effectLst/>
                          <a:latin typeface="+mj-ea"/>
                          <a:ea typeface="+mj-ea"/>
                          <a:cs typeface="Times New Roman"/>
                        </a:rPr>
                        <a:t>手術なし、終夜睡眠ポリグラフィーあり</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41658">
                <a:tc>
                  <a:txBody>
                    <a:bodyPr/>
                    <a:lstStyle/>
                    <a:p>
                      <a:pPr algn="ctr">
                        <a:spcAft>
                          <a:spcPts val="0"/>
                        </a:spcAft>
                      </a:pPr>
                      <a:r>
                        <a:rPr lang="en-US" sz="1200" kern="0" dirty="0">
                          <a:solidFill>
                            <a:srgbClr val="000000"/>
                          </a:solidFill>
                          <a:effectLst/>
                          <a:latin typeface="+mj-ea"/>
                          <a:ea typeface="+mj-ea"/>
                          <a:cs typeface="ＭＳ Ｐゴシック"/>
                        </a:rPr>
                        <a:t>030440xx02xxxx</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kern="100" dirty="0">
                          <a:solidFill>
                            <a:schemeClr val="tx1"/>
                          </a:solidFill>
                          <a:effectLst/>
                          <a:latin typeface="+mj-ea"/>
                          <a:ea typeface="+mn-ea"/>
                          <a:cs typeface="Times New Roman"/>
                        </a:rPr>
                        <a:t>慢性化膿性中耳炎・中耳真珠腫</a:t>
                      </a:r>
                      <a:endParaRPr kumimoji="1" lang="ja-JP" altLang="ja-JP" sz="1200" kern="100" dirty="0">
                        <a:solidFill>
                          <a:schemeClr val="tx1"/>
                        </a:solidFill>
                        <a:effectLst/>
                        <a:latin typeface="+mj-ea"/>
                        <a:ea typeface="+mn-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kern="100" dirty="0">
                          <a:solidFill>
                            <a:schemeClr val="tx1"/>
                          </a:solidFill>
                          <a:effectLst/>
                          <a:latin typeface="+mj-ea"/>
                          <a:ea typeface="+mn-ea"/>
                          <a:cs typeface="Times New Roman"/>
                        </a:rPr>
                        <a:t>鼓膜形成手術あり</a:t>
                      </a:r>
                      <a:endParaRPr kumimoji="1" lang="ja-JP" altLang="ja-JP" sz="1200" kern="100" dirty="0">
                        <a:solidFill>
                          <a:schemeClr val="tx1"/>
                        </a:solidFill>
                        <a:effectLst/>
                        <a:latin typeface="+mj-ea"/>
                        <a:ea typeface="+mn-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441658">
                <a:tc>
                  <a:txBody>
                    <a:bodyPr/>
                    <a:lstStyle/>
                    <a:p>
                      <a:pPr algn="ctr">
                        <a:spcAft>
                          <a:spcPts val="0"/>
                        </a:spcAft>
                      </a:pPr>
                      <a:r>
                        <a:rPr lang="en-US" sz="1200" kern="0" dirty="0">
                          <a:solidFill>
                            <a:srgbClr val="000000"/>
                          </a:solidFill>
                          <a:effectLst/>
                          <a:latin typeface="+mj-ea"/>
                          <a:ea typeface="+mj-ea"/>
                          <a:cs typeface="ＭＳ Ｐゴシック"/>
                        </a:rPr>
                        <a:t>060035xx05xx0x</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kern="100" dirty="0">
                          <a:solidFill>
                            <a:schemeClr val="tx1"/>
                          </a:solidFill>
                          <a:effectLst/>
                          <a:latin typeface="+mj-ea"/>
                          <a:ea typeface="+mn-ea"/>
                          <a:cs typeface="Times New Roman"/>
                        </a:rPr>
                        <a:t>結腸（虫垂を含む。）の悪性腫瘍</a:t>
                      </a:r>
                      <a:endParaRPr kumimoji="1" lang="ja-JP" altLang="ja-JP" sz="1200" kern="100" dirty="0">
                        <a:solidFill>
                          <a:schemeClr val="tx1"/>
                        </a:solidFill>
                        <a:effectLst/>
                        <a:latin typeface="+mj-ea"/>
                        <a:ea typeface="+mn-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kern="100" dirty="0">
                          <a:solidFill>
                            <a:schemeClr val="tx1"/>
                          </a:solidFill>
                          <a:effectLst/>
                          <a:latin typeface="+mj-ea"/>
                          <a:ea typeface="+mn-ea"/>
                          <a:cs typeface="Times New Roman"/>
                        </a:rPr>
                        <a:t>内視鏡的大腸ポリープ・粘膜切除術あり</a:t>
                      </a:r>
                      <a:endParaRPr kumimoji="1" lang="ja-JP" altLang="ja-JP" sz="1200" kern="100" dirty="0">
                        <a:solidFill>
                          <a:schemeClr val="tx1"/>
                        </a:solidFill>
                        <a:effectLst/>
                        <a:latin typeface="+mj-ea"/>
                        <a:ea typeface="+mn-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441658">
                <a:tc>
                  <a:txBody>
                    <a:bodyPr/>
                    <a:lstStyle/>
                    <a:p>
                      <a:pPr algn="ctr">
                        <a:spcAft>
                          <a:spcPts val="0"/>
                        </a:spcAft>
                      </a:pPr>
                      <a:r>
                        <a:rPr lang="en-US" altLang="ja-JP" sz="1200" kern="100" dirty="0">
                          <a:effectLst/>
                          <a:latin typeface="+mj-ea"/>
                          <a:ea typeface="+mj-ea"/>
                          <a:cs typeface="Times New Roman"/>
                        </a:rPr>
                        <a:t>110080xx03xxxx</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kern="100" dirty="0">
                          <a:solidFill>
                            <a:schemeClr val="tx1"/>
                          </a:solidFill>
                          <a:effectLst/>
                          <a:latin typeface="+mj-ea"/>
                          <a:ea typeface="+mn-ea"/>
                          <a:cs typeface="Times New Roman"/>
                        </a:rPr>
                        <a:t>前立腺の悪性腫瘍</a:t>
                      </a:r>
                      <a:endParaRPr kumimoji="1" lang="ja-JP" altLang="ja-JP" sz="1200" kern="100" dirty="0">
                        <a:solidFill>
                          <a:schemeClr val="tx1"/>
                        </a:solidFill>
                        <a:effectLst/>
                        <a:latin typeface="+mj-ea"/>
                        <a:ea typeface="+mn-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kern="100" dirty="0">
                          <a:solidFill>
                            <a:schemeClr val="tx1"/>
                          </a:solidFill>
                          <a:effectLst/>
                          <a:latin typeface="+mj-ea"/>
                          <a:ea typeface="+mn-ea"/>
                          <a:cs typeface="Times New Roman"/>
                        </a:rPr>
                        <a:t>経皮的放射線治療用金属マーカー留置術あり</a:t>
                      </a:r>
                      <a:endParaRPr kumimoji="1" lang="ja-JP" altLang="ja-JP" sz="1200" kern="100" dirty="0">
                        <a:solidFill>
                          <a:schemeClr val="tx1"/>
                        </a:solidFill>
                        <a:effectLst/>
                        <a:latin typeface="+mj-ea"/>
                        <a:ea typeface="+mn-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46082662"/>
                  </a:ext>
                </a:extLst>
              </a:tr>
              <a:tr h="441658">
                <a:tc>
                  <a:txBody>
                    <a:bodyPr/>
                    <a:lstStyle/>
                    <a:p>
                      <a:pPr algn="ctr">
                        <a:spcAft>
                          <a:spcPts val="0"/>
                        </a:spcAft>
                      </a:pPr>
                      <a:r>
                        <a:rPr lang="en-US" altLang="ja-JP" sz="1200" kern="100" dirty="0">
                          <a:effectLst/>
                          <a:latin typeface="+mj-ea"/>
                          <a:ea typeface="+mj-ea"/>
                          <a:cs typeface="Times New Roman"/>
                        </a:rPr>
                        <a:t>130030xx99x8xx</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kern="100" dirty="0">
                          <a:solidFill>
                            <a:schemeClr val="tx1"/>
                          </a:solidFill>
                          <a:effectLst/>
                          <a:latin typeface="+mj-ea"/>
                          <a:ea typeface="+mn-ea"/>
                          <a:cs typeface="Times New Roman"/>
                        </a:rPr>
                        <a:t>非ホジキンリンパ腫</a:t>
                      </a:r>
                      <a:endParaRPr kumimoji="1" lang="ja-JP" altLang="ja-JP" sz="1200" kern="100" dirty="0">
                        <a:solidFill>
                          <a:schemeClr val="tx1"/>
                        </a:solidFill>
                        <a:effectLst/>
                        <a:latin typeface="+mj-ea"/>
                        <a:ea typeface="+mn-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kern="100" dirty="0">
                          <a:solidFill>
                            <a:schemeClr val="tx1"/>
                          </a:solidFill>
                          <a:effectLst/>
                          <a:latin typeface="+mj-ea"/>
                          <a:ea typeface="+mn-ea"/>
                          <a:cs typeface="Times New Roman"/>
                        </a:rPr>
                        <a:t>手術なし、化学療法（モガムリズマブ又はデニロイキンジフチトクス）あり</a:t>
                      </a:r>
                      <a:endParaRPr kumimoji="1" lang="ja-JP" altLang="ja-JP" sz="1200" kern="100" dirty="0">
                        <a:solidFill>
                          <a:schemeClr val="tx1"/>
                        </a:solidFill>
                        <a:effectLst/>
                        <a:latin typeface="+mj-ea"/>
                        <a:ea typeface="+mn-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05863939"/>
                  </a:ext>
                </a:extLst>
              </a:tr>
            </a:tbl>
          </a:graphicData>
        </a:graphic>
      </p:graphicFrame>
      <p:sp>
        <p:nvSpPr>
          <p:cNvPr id="7" name="正方形/長方形 6"/>
          <p:cNvSpPr/>
          <p:nvPr/>
        </p:nvSpPr>
        <p:spPr>
          <a:xfrm>
            <a:off x="5071912" y="5752198"/>
            <a:ext cx="4492478"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10" name="右矢印 9"/>
          <p:cNvSpPr/>
          <p:nvPr/>
        </p:nvSpPr>
        <p:spPr>
          <a:xfrm>
            <a:off x="4531339" y="5819135"/>
            <a:ext cx="442913" cy="576000"/>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0"/>
          <p:cNvSpPr/>
          <p:nvPr/>
        </p:nvSpPr>
        <p:spPr>
          <a:xfrm>
            <a:off x="299249" y="5752198"/>
            <a:ext cx="4152574"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12" name="正方形/長方形 11"/>
          <p:cNvSpPr/>
          <p:nvPr/>
        </p:nvSpPr>
        <p:spPr>
          <a:xfrm>
            <a:off x="5071912" y="6095460"/>
            <a:ext cx="4492478" cy="457741"/>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診断群分類</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D</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方式</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153</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分類</a:t>
            </a: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13" name="正方形/長方形 12"/>
          <p:cNvSpPr/>
          <p:nvPr/>
        </p:nvSpPr>
        <p:spPr>
          <a:xfrm>
            <a:off x="299247" y="6095460"/>
            <a:ext cx="4152576" cy="452473"/>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診断群分類</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D</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方式</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95</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分類</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 name="テキスト ボックス 15">
            <a:extLst>
              <a:ext uri="{FF2B5EF4-FFF2-40B4-BE49-F238E27FC236}">
                <a16:creationId xmlns:a16="http://schemas.microsoft.com/office/drawing/2014/main" id="{EE2AD9BE-93D3-454F-9949-1A1E61413DB4}"/>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（４）短期滞在手術等基本料、ＤＰＣ／ＰＤＰＳ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スライド番号プレースホルダー 2">
            <a:extLst>
              <a:ext uri="{FF2B5EF4-FFF2-40B4-BE49-F238E27FC236}">
                <a16:creationId xmlns:a16="http://schemas.microsoft.com/office/drawing/2014/main" id="{B182AD5F-2CF1-43AC-812E-B96C388C9A41}"/>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850000674"/>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kumimoji="1" lang="ja-JP" altLang="en-US" dirty="0">
                <a:latin typeface="メイリオ" panose="020B0604030504040204" pitchFamily="50" charset="-128"/>
                <a:ea typeface="メイリオ" panose="020B0604030504040204" pitchFamily="50" charset="-128"/>
              </a:rPr>
              <a:t>診断群分類点数表の見直し③</a:t>
            </a:r>
          </a:p>
        </p:txBody>
      </p:sp>
      <p:sp>
        <p:nvSpPr>
          <p:cNvPr id="8" name="正方形/長方形 7"/>
          <p:cNvSpPr/>
          <p:nvPr/>
        </p:nvSpPr>
        <p:spPr>
          <a:xfrm>
            <a:off x="200472" y="1124744"/>
            <a:ext cx="9529762" cy="543995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治療目的での手術等が定義されている診断群分類以外の場合には、他院から退院してきた症例と、自院に直接入院した症例において医療資源投入量の傾向に相違が見られることから、疾患の頻度が高く、かつ医療内容の標準化が進んでいると考えられる疾患であって、手術が定義されていない診断群分類において、他院からの転院の有無により評価を区別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具体的には、以下の診断群分類について、転院の有無で評価を区別する。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36712"/>
            <a:ext cx="5518257"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他院からの転院の有無に応じた評価の見直し</a:t>
            </a:r>
          </a:p>
        </p:txBody>
      </p:sp>
      <p:graphicFrame>
        <p:nvGraphicFramePr>
          <p:cNvPr id="410" name="表 409"/>
          <p:cNvGraphicFramePr>
            <a:graphicFrameLocks noGrp="1"/>
          </p:cNvGraphicFramePr>
          <p:nvPr/>
        </p:nvGraphicFramePr>
        <p:xfrm>
          <a:off x="810983" y="3116491"/>
          <a:ext cx="8284034" cy="2922000"/>
        </p:xfrm>
        <a:graphic>
          <a:graphicData uri="http://schemas.openxmlformats.org/drawingml/2006/table">
            <a:tbl>
              <a:tblPr firstRow="1" firstCol="1" bandRow="1"/>
              <a:tblGrid>
                <a:gridCol w="1619820">
                  <a:extLst>
                    <a:ext uri="{9D8B030D-6E8A-4147-A177-3AD203B41FA5}">
                      <a16:colId xmlns:a16="http://schemas.microsoft.com/office/drawing/2014/main" val="20000"/>
                    </a:ext>
                  </a:extLst>
                </a:gridCol>
                <a:gridCol w="2256118">
                  <a:extLst>
                    <a:ext uri="{9D8B030D-6E8A-4147-A177-3AD203B41FA5}">
                      <a16:colId xmlns:a16="http://schemas.microsoft.com/office/drawing/2014/main" val="720529239"/>
                    </a:ext>
                  </a:extLst>
                </a:gridCol>
                <a:gridCol w="4408096">
                  <a:extLst>
                    <a:ext uri="{9D8B030D-6E8A-4147-A177-3AD203B41FA5}">
                      <a16:colId xmlns:a16="http://schemas.microsoft.com/office/drawing/2014/main" val="20001"/>
                    </a:ext>
                  </a:extLst>
                </a:gridCol>
              </a:tblGrid>
              <a:tr h="272052">
                <a:tc>
                  <a:txBody>
                    <a:bodyPr/>
                    <a:lstStyle/>
                    <a:p>
                      <a:pPr algn="ctr">
                        <a:spcAft>
                          <a:spcPts val="0"/>
                        </a:spcAft>
                      </a:pPr>
                      <a:r>
                        <a:rPr lang="ja-JP" altLang="en-US" sz="1200" kern="0" dirty="0">
                          <a:solidFill>
                            <a:srgbClr val="000000"/>
                          </a:solidFill>
                          <a:effectLst/>
                          <a:latin typeface="+mj-ea"/>
                          <a:ea typeface="+mj-ea"/>
                          <a:cs typeface="ＭＳ Ｐゴシック"/>
                        </a:rPr>
                        <a:t>現行の診断群分類</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CD5"/>
                    </a:solidFill>
                  </a:tcPr>
                </a:tc>
                <a:tc>
                  <a:txBody>
                    <a:bodyPr/>
                    <a:lstStyle/>
                    <a:p>
                      <a:pPr algn="ctr">
                        <a:spcAft>
                          <a:spcPts val="0"/>
                        </a:spcAft>
                      </a:pPr>
                      <a:r>
                        <a:rPr lang="ja-JP" altLang="en-US" sz="1200" kern="100" dirty="0">
                          <a:effectLst/>
                          <a:latin typeface="+mj-ea"/>
                          <a:ea typeface="+mj-ea"/>
                          <a:cs typeface="Times New Roman"/>
                        </a:rPr>
                        <a:t>診断群分類の名称</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CD5"/>
                    </a:solidFill>
                  </a:tcPr>
                </a:tc>
                <a:tc>
                  <a:txBody>
                    <a:bodyPr/>
                    <a:lstStyle/>
                    <a:p>
                      <a:pPr algn="ctr">
                        <a:spcAft>
                          <a:spcPts val="0"/>
                        </a:spcAft>
                      </a:pPr>
                      <a:r>
                        <a:rPr lang="ja-JP" altLang="en-US" sz="1200" kern="100" dirty="0">
                          <a:effectLst/>
                          <a:latin typeface="+mj-ea"/>
                          <a:ea typeface="+mj-ea"/>
                          <a:cs typeface="Times New Roman"/>
                        </a:rPr>
                        <a:t>手術、処置等</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CD5"/>
                    </a:solidFill>
                  </a:tcPr>
                </a:tc>
                <a:extLst>
                  <a:ext uri="{0D108BD9-81ED-4DB2-BD59-A6C34878D82A}">
                    <a16:rowId xmlns:a16="http://schemas.microsoft.com/office/drawing/2014/main" val="10000"/>
                  </a:ext>
                </a:extLst>
              </a:tr>
              <a:tr h="441658">
                <a:tc>
                  <a:txBody>
                    <a:bodyPr/>
                    <a:lstStyle/>
                    <a:p>
                      <a:pPr algn="ctr">
                        <a:spcAft>
                          <a:spcPts val="0"/>
                        </a:spcAft>
                      </a:pPr>
                      <a:r>
                        <a:rPr lang="en-US" sz="1200" kern="0" dirty="0">
                          <a:solidFill>
                            <a:srgbClr val="000000"/>
                          </a:solidFill>
                          <a:effectLst/>
                          <a:latin typeface="+mj-ea"/>
                          <a:ea typeface="+mj-ea"/>
                          <a:cs typeface="ＭＳ Ｐゴシック"/>
                        </a:rPr>
                        <a:t>050030xx99000x</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kumimoji="1" lang="ja-JP" altLang="en-US" sz="1200" kern="100" dirty="0">
                          <a:solidFill>
                            <a:schemeClr val="tx1"/>
                          </a:solidFill>
                          <a:effectLst/>
                          <a:latin typeface="+mj-ea"/>
                          <a:ea typeface="+mn-ea"/>
                          <a:cs typeface="Times New Roman"/>
                        </a:rPr>
                        <a:t>急性心筋梗塞</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altLang="en-US" sz="1200" kern="100" dirty="0">
                          <a:effectLst/>
                          <a:latin typeface="+mj-ea"/>
                          <a:ea typeface="+mj-ea"/>
                          <a:cs typeface="Times New Roman"/>
                        </a:rPr>
                        <a:t>手術、処置等なし</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41658">
                <a:tc>
                  <a:txBody>
                    <a:bodyPr/>
                    <a:lstStyle/>
                    <a:p>
                      <a:pPr algn="ctr">
                        <a:spcAft>
                          <a:spcPts val="0"/>
                        </a:spcAft>
                      </a:pPr>
                      <a:r>
                        <a:rPr lang="en-US" sz="1200" kern="0" dirty="0">
                          <a:solidFill>
                            <a:srgbClr val="000000"/>
                          </a:solidFill>
                          <a:effectLst/>
                          <a:latin typeface="+mj-ea"/>
                          <a:ea typeface="+mj-ea"/>
                          <a:cs typeface="ＭＳ Ｐゴシック"/>
                        </a:rPr>
                        <a:t>050050xx9900xx</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kumimoji="1" lang="ja-JP" altLang="en-US" sz="1200" kern="100" dirty="0">
                          <a:solidFill>
                            <a:schemeClr val="tx1"/>
                          </a:solidFill>
                          <a:effectLst/>
                          <a:latin typeface="+mj-ea"/>
                          <a:ea typeface="+mn-ea"/>
                          <a:cs typeface="Times New Roman"/>
                        </a:rPr>
                        <a:t>狭心症、慢性虚血性心疾患</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altLang="en-US" sz="1200" kern="100" dirty="0">
                          <a:effectLst/>
                          <a:latin typeface="+mj-ea"/>
                          <a:ea typeface="+mj-ea"/>
                          <a:cs typeface="Times New Roman"/>
                        </a:rPr>
                        <a:t>手術、処置等なし</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41658">
                <a:tc>
                  <a:txBody>
                    <a:bodyPr/>
                    <a:lstStyle/>
                    <a:p>
                      <a:pPr algn="ctr">
                        <a:spcAft>
                          <a:spcPts val="0"/>
                        </a:spcAft>
                      </a:pPr>
                      <a:r>
                        <a:rPr lang="en-US" sz="1200" kern="0" dirty="0">
                          <a:solidFill>
                            <a:srgbClr val="000000"/>
                          </a:solidFill>
                          <a:effectLst/>
                          <a:latin typeface="+mj-ea"/>
                          <a:ea typeface="+mj-ea"/>
                          <a:cs typeface="ＭＳ Ｐゴシック"/>
                        </a:rPr>
                        <a:t>050050xx9910xx</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kern="100" dirty="0">
                          <a:solidFill>
                            <a:schemeClr val="tx1"/>
                          </a:solidFill>
                          <a:effectLst/>
                          <a:latin typeface="+mj-ea"/>
                          <a:ea typeface="+mn-ea"/>
                          <a:cs typeface="Times New Roman"/>
                        </a:rPr>
                        <a:t>狭心症、慢性虚血性心疾患</a:t>
                      </a:r>
                      <a:endParaRPr kumimoji="1" lang="ja-JP" altLang="ja-JP" sz="1200" kern="100" dirty="0">
                        <a:solidFill>
                          <a:schemeClr val="tx1"/>
                        </a:solidFill>
                        <a:effectLst/>
                        <a:latin typeface="+mj-ea"/>
                        <a:ea typeface="+mn-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kern="100" dirty="0">
                          <a:solidFill>
                            <a:schemeClr val="tx1"/>
                          </a:solidFill>
                          <a:effectLst/>
                          <a:latin typeface="+mj-ea"/>
                          <a:ea typeface="+mn-ea"/>
                          <a:cs typeface="Times New Roman"/>
                        </a:rPr>
                        <a:t>手術なし、心臓カテーテル法による諸検査あり</a:t>
                      </a:r>
                      <a:endParaRPr kumimoji="1" lang="ja-JP" altLang="ja-JP" sz="1200" kern="100" dirty="0">
                        <a:solidFill>
                          <a:schemeClr val="tx1"/>
                        </a:solidFill>
                        <a:effectLst/>
                        <a:latin typeface="+mj-ea"/>
                        <a:ea typeface="+mn-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441658">
                <a:tc>
                  <a:txBody>
                    <a:bodyPr/>
                    <a:lstStyle/>
                    <a:p>
                      <a:pPr algn="ctr">
                        <a:spcAft>
                          <a:spcPts val="0"/>
                        </a:spcAft>
                      </a:pPr>
                      <a:r>
                        <a:rPr lang="en-US" sz="1200" kern="0" dirty="0">
                          <a:solidFill>
                            <a:srgbClr val="000000"/>
                          </a:solidFill>
                          <a:effectLst/>
                          <a:latin typeface="+mj-ea"/>
                          <a:ea typeface="+mj-ea"/>
                          <a:cs typeface="ＭＳ Ｐゴシック"/>
                        </a:rPr>
                        <a:t>050050xx9920xx</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kern="100" dirty="0">
                          <a:solidFill>
                            <a:schemeClr val="tx1"/>
                          </a:solidFill>
                          <a:effectLst/>
                          <a:latin typeface="+mj-ea"/>
                          <a:ea typeface="+mn-ea"/>
                          <a:cs typeface="Times New Roman"/>
                        </a:rPr>
                        <a:t>狭心症、慢性虚血性心疾患</a:t>
                      </a:r>
                      <a:endParaRPr kumimoji="1" lang="ja-JP" altLang="ja-JP" sz="1200" kern="100" dirty="0">
                        <a:solidFill>
                          <a:schemeClr val="tx1"/>
                        </a:solidFill>
                        <a:effectLst/>
                        <a:latin typeface="+mj-ea"/>
                        <a:ea typeface="+mn-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kern="100" dirty="0">
                          <a:solidFill>
                            <a:schemeClr val="tx1"/>
                          </a:solidFill>
                          <a:effectLst/>
                          <a:latin typeface="+mj-ea"/>
                          <a:ea typeface="+mn-ea"/>
                          <a:cs typeface="Times New Roman"/>
                        </a:rPr>
                        <a:t>手術なし、心臓カテーテル法による諸検査＋血管内超音波検査等あり</a:t>
                      </a:r>
                      <a:endParaRPr kumimoji="1" lang="ja-JP" altLang="ja-JP" sz="1200" kern="100" dirty="0">
                        <a:solidFill>
                          <a:schemeClr val="tx1"/>
                        </a:solidFill>
                        <a:effectLst/>
                        <a:latin typeface="+mj-ea"/>
                        <a:ea typeface="+mn-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441658">
                <a:tc>
                  <a:txBody>
                    <a:bodyPr/>
                    <a:lstStyle/>
                    <a:p>
                      <a:pPr algn="ctr">
                        <a:spcAft>
                          <a:spcPts val="0"/>
                        </a:spcAft>
                      </a:pPr>
                      <a:r>
                        <a:rPr lang="en-US" altLang="ja-JP" sz="1200" kern="100" dirty="0">
                          <a:effectLst/>
                          <a:latin typeface="+mj-ea"/>
                          <a:ea typeface="+mj-ea"/>
                          <a:cs typeface="Times New Roman"/>
                        </a:rPr>
                        <a:t>050130xx9900xx</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kern="100" dirty="0">
                          <a:solidFill>
                            <a:schemeClr val="tx1"/>
                          </a:solidFill>
                          <a:effectLst/>
                          <a:latin typeface="+mj-ea"/>
                          <a:ea typeface="+mn-ea"/>
                          <a:cs typeface="Times New Roman"/>
                        </a:rPr>
                        <a:t>心不全</a:t>
                      </a:r>
                      <a:endParaRPr kumimoji="1" lang="ja-JP" altLang="ja-JP" sz="1200" kern="100" dirty="0">
                        <a:solidFill>
                          <a:schemeClr val="tx1"/>
                        </a:solidFill>
                        <a:effectLst/>
                        <a:latin typeface="+mj-ea"/>
                        <a:ea typeface="+mn-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kern="100" dirty="0">
                          <a:solidFill>
                            <a:schemeClr val="tx1"/>
                          </a:solidFill>
                          <a:effectLst/>
                          <a:latin typeface="+mj-ea"/>
                          <a:ea typeface="+mn-ea"/>
                          <a:cs typeface="Times New Roman"/>
                        </a:rPr>
                        <a:t>手術、処置等なし</a:t>
                      </a:r>
                      <a:endParaRPr kumimoji="1" lang="ja-JP" altLang="ja-JP" sz="1200" kern="100" dirty="0">
                        <a:solidFill>
                          <a:schemeClr val="tx1"/>
                        </a:solidFill>
                        <a:effectLst/>
                        <a:latin typeface="+mj-ea"/>
                        <a:ea typeface="+mn-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46082662"/>
                  </a:ext>
                </a:extLst>
              </a:tr>
              <a:tr h="441658">
                <a:tc>
                  <a:txBody>
                    <a:bodyPr/>
                    <a:lstStyle/>
                    <a:p>
                      <a:pPr algn="ctr">
                        <a:spcAft>
                          <a:spcPts val="0"/>
                        </a:spcAft>
                      </a:pPr>
                      <a:r>
                        <a:rPr lang="en-US" altLang="ja-JP" sz="1200" kern="100" dirty="0">
                          <a:effectLst/>
                          <a:latin typeface="+mj-ea"/>
                          <a:ea typeface="+mj-ea"/>
                          <a:cs typeface="Times New Roman"/>
                        </a:rPr>
                        <a:t>160800xx99xxxx</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kern="100" dirty="0">
                          <a:solidFill>
                            <a:schemeClr val="tx1"/>
                          </a:solidFill>
                          <a:effectLst/>
                          <a:latin typeface="+mj-ea"/>
                          <a:ea typeface="+mn-ea"/>
                          <a:cs typeface="Times New Roman"/>
                        </a:rPr>
                        <a:t>股関節・大腿近位の骨折</a:t>
                      </a:r>
                      <a:endParaRPr kumimoji="1" lang="ja-JP" altLang="ja-JP" sz="1200" kern="100" dirty="0">
                        <a:solidFill>
                          <a:schemeClr val="tx1"/>
                        </a:solidFill>
                        <a:effectLst/>
                        <a:latin typeface="+mj-ea"/>
                        <a:ea typeface="+mn-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kern="100" dirty="0">
                          <a:solidFill>
                            <a:schemeClr val="tx1"/>
                          </a:solidFill>
                          <a:effectLst/>
                          <a:latin typeface="+mj-ea"/>
                          <a:ea typeface="+mn-ea"/>
                          <a:cs typeface="Times New Roman"/>
                        </a:rPr>
                        <a:t>手術なし</a:t>
                      </a:r>
                      <a:endParaRPr kumimoji="1" lang="ja-JP" altLang="ja-JP" sz="1200" kern="100" dirty="0">
                        <a:solidFill>
                          <a:schemeClr val="tx1"/>
                        </a:solidFill>
                        <a:effectLst/>
                        <a:latin typeface="+mj-ea"/>
                        <a:ea typeface="+mn-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05863939"/>
                  </a:ext>
                </a:extLst>
              </a:tr>
            </a:tbl>
          </a:graphicData>
        </a:graphic>
      </p:graphicFrame>
      <p:sp>
        <p:nvSpPr>
          <p:cNvPr id="7" name="テキスト ボックス 6">
            <a:extLst>
              <a:ext uri="{FF2B5EF4-FFF2-40B4-BE49-F238E27FC236}">
                <a16:creationId xmlns:a16="http://schemas.microsoft.com/office/drawing/2014/main" id="{6B3F94A9-10F3-4562-9D3D-1B4D20B8A26E}"/>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（４）短期滞在手術等基本料、ＤＰＣ／ＰＤＰＳ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 name="スライド番号プレースホルダー 2">
            <a:extLst>
              <a:ext uri="{FF2B5EF4-FFF2-40B4-BE49-F238E27FC236}">
                <a16:creationId xmlns:a16="http://schemas.microsoft.com/office/drawing/2014/main" id="{D344907E-241C-4B04-99B3-55FE677046FF}"/>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229034761"/>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kumimoji="1" lang="ja-JP" altLang="en-US" dirty="0">
                <a:latin typeface="メイリオ" panose="020B0604030504040204" pitchFamily="50" charset="-128"/>
                <a:ea typeface="メイリオ" panose="020B0604030504040204" pitchFamily="50" charset="-128"/>
              </a:rPr>
              <a:t>診断群分類点数表の見直し④</a:t>
            </a:r>
          </a:p>
        </p:txBody>
      </p:sp>
      <p:sp>
        <p:nvSpPr>
          <p:cNvPr id="8" name="正方形/長方形 7"/>
          <p:cNvSpPr/>
          <p:nvPr/>
        </p:nvSpPr>
        <p:spPr>
          <a:xfrm>
            <a:off x="200472" y="1124744"/>
            <a:ext cx="9529762" cy="543995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入院初期に投じられる医療資源投入量は、経年的に増加が見られる実態を踏まえ、標準的な点数設定方式Ａについて、入院初期（入院期間</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）をより重点的に評価する体系に見直す。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8" y="836712"/>
            <a:ext cx="2873444"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点数設定方式の見直し</a:t>
            </a:r>
          </a:p>
        </p:txBody>
      </p:sp>
      <p:pic>
        <p:nvPicPr>
          <p:cNvPr id="31" name="Picture 1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2228" y="1879899"/>
            <a:ext cx="4117477" cy="20105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2" name="テキスト ボックス 31"/>
          <p:cNvSpPr txBox="1"/>
          <p:nvPr/>
        </p:nvSpPr>
        <p:spPr>
          <a:xfrm>
            <a:off x="2429419" y="1903393"/>
            <a:ext cx="2103375" cy="307777"/>
          </a:xfrm>
          <a:prstGeom prst="rect">
            <a:avLst/>
          </a:prstGeom>
          <a:noFill/>
          <a:ln>
            <a:solidFill>
              <a:sysClr val="windowText" lastClr="00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Segoe UI"/>
                <a:ea typeface="メイリオ"/>
                <a:cs typeface="+mn-cs"/>
              </a:rPr>
              <a:t>現行の点数設定方式Ａ</a:t>
            </a:r>
            <a:endParaRPr kumimoji="0" lang="en-US" altLang="ja-JP" sz="1400" b="0" i="0" u="none" strike="noStrike" kern="0" cap="none" spc="0" normalizeH="0" baseline="0" noProof="0" dirty="0">
              <a:ln>
                <a:noFill/>
              </a:ln>
              <a:solidFill>
                <a:prstClr val="black"/>
              </a:solidFill>
              <a:effectLst/>
              <a:uLnTx/>
              <a:uFillTx/>
              <a:latin typeface="Segoe UI"/>
              <a:ea typeface="メイリオ"/>
              <a:cs typeface="+mn-cs"/>
            </a:endParaRPr>
          </a:p>
        </p:txBody>
      </p:sp>
      <p:pic>
        <p:nvPicPr>
          <p:cNvPr id="399" name="図 398"/>
          <p:cNvPicPr>
            <a:picLocks noChangeAspect="1"/>
          </p:cNvPicPr>
          <p:nvPr/>
        </p:nvPicPr>
        <p:blipFill>
          <a:blip r:embed="rId3"/>
          <a:stretch>
            <a:fillRect/>
          </a:stretch>
        </p:blipFill>
        <p:spPr>
          <a:xfrm>
            <a:off x="3721040" y="3196787"/>
            <a:ext cx="6034711" cy="3419669"/>
          </a:xfrm>
          <a:prstGeom prst="rect">
            <a:avLst/>
          </a:prstGeom>
        </p:spPr>
      </p:pic>
      <p:sp>
        <p:nvSpPr>
          <p:cNvPr id="400" name="テキスト ボックス 399"/>
          <p:cNvSpPr txBox="1"/>
          <p:nvPr/>
        </p:nvSpPr>
        <p:spPr>
          <a:xfrm>
            <a:off x="6386203" y="2948981"/>
            <a:ext cx="3008140" cy="615553"/>
          </a:xfrm>
          <a:prstGeom prst="rect">
            <a:avLst/>
          </a:prstGeom>
          <a:noFill/>
          <a:ln>
            <a:solidFill>
              <a:sysClr val="windowText" lastClr="00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Segoe UI"/>
                <a:ea typeface="メイリオ"/>
                <a:cs typeface="+mn-cs"/>
              </a:rPr>
              <a:t>見直し後の点数設定方式Ａ</a:t>
            </a:r>
            <a:endParaRPr kumimoji="0" lang="en-US" altLang="ja-JP" sz="1800" b="0" i="0" u="none" strike="noStrike" kern="0" cap="none" spc="0" normalizeH="0" baseline="0" noProof="0" dirty="0">
              <a:ln>
                <a:noFill/>
              </a:ln>
              <a:solidFill>
                <a:prstClr val="black"/>
              </a:solidFill>
              <a:effectLst/>
              <a:uLnTx/>
              <a:uFillTx/>
              <a:latin typeface="Segoe UI"/>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Segoe UI"/>
                <a:ea typeface="メイリオ"/>
                <a:cs typeface="+mn-cs"/>
              </a:rPr>
              <a:t>（現行の点数設定は</a:t>
            </a:r>
            <a:r>
              <a:rPr kumimoji="0" lang="ja-JP" altLang="en-US" sz="1600" b="0" i="0" u="none" strike="noStrike" kern="0" cap="none" spc="0" normalizeH="0" baseline="0" noProof="0" dirty="0">
                <a:ln>
                  <a:noFill/>
                </a:ln>
                <a:solidFill>
                  <a:srgbClr val="FF0000"/>
                </a:solidFill>
                <a:effectLst/>
                <a:uLnTx/>
                <a:uFillTx/>
                <a:latin typeface="Segoe UI"/>
                <a:ea typeface="メイリオ"/>
                <a:cs typeface="+mn-cs"/>
              </a:rPr>
              <a:t>赤線</a:t>
            </a:r>
            <a:r>
              <a:rPr kumimoji="0" lang="ja-JP" altLang="en-US" sz="1600" b="0" i="0" u="none" strike="noStrike" kern="0" cap="none" spc="0" normalizeH="0" baseline="0" noProof="0" dirty="0">
                <a:ln>
                  <a:noFill/>
                </a:ln>
                <a:solidFill>
                  <a:prstClr val="black"/>
                </a:solidFill>
                <a:effectLst/>
                <a:uLnTx/>
                <a:uFillTx/>
                <a:latin typeface="Segoe UI"/>
                <a:ea typeface="メイリオ"/>
                <a:cs typeface="+mn-cs"/>
              </a:rPr>
              <a:t>）</a:t>
            </a:r>
            <a:endParaRPr kumimoji="0" lang="en-US" altLang="ja-JP" sz="1600" b="0" i="0" u="none" strike="noStrike" kern="0" cap="none" spc="0" normalizeH="0" baseline="0" noProof="0" dirty="0">
              <a:ln>
                <a:noFill/>
              </a:ln>
              <a:solidFill>
                <a:prstClr val="black"/>
              </a:solidFill>
              <a:effectLst/>
              <a:uLnTx/>
              <a:uFillTx/>
              <a:latin typeface="Segoe UI"/>
              <a:ea typeface="メイリオ"/>
              <a:cs typeface="+mn-cs"/>
            </a:endParaRPr>
          </a:p>
        </p:txBody>
      </p:sp>
      <p:sp>
        <p:nvSpPr>
          <p:cNvPr id="404" name="屈折矢印 403"/>
          <p:cNvSpPr/>
          <p:nvPr/>
        </p:nvSpPr>
        <p:spPr>
          <a:xfrm flipV="1">
            <a:off x="4114800" y="2576916"/>
            <a:ext cx="1435100" cy="719934"/>
          </a:xfrm>
          <a:prstGeom prst="bentUp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405" name="正方形/長方形 404"/>
          <p:cNvSpPr/>
          <p:nvPr/>
        </p:nvSpPr>
        <p:spPr>
          <a:xfrm>
            <a:off x="1260743" y="5114568"/>
            <a:ext cx="3200402" cy="845582"/>
          </a:xfrm>
          <a:prstGeom prst="rect">
            <a:avLst/>
          </a:prstGeom>
          <a:noFill/>
          <a:ln w="12700">
            <a:solidFill>
              <a:schemeClr val="accent3"/>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0" i="0" u="sng" strike="noStrike" kern="1200" cap="none" spc="0" normalizeH="0" baseline="0" noProof="0" dirty="0">
                <a:ln>
                  <a:noFill/>
                </a:ln>
                <a:solidFill>
                  <a:prstClr val="black"/>
                </a:solidFill>
                <a:effectLst/>
                <a:uLnTx/>
                <a:uFillTx/>
                <a:latin typeface="Verdana"/>
                <a:ea typeface="メイリオ"/>
                <a:cs typeface="+mn-cs"/>
              </a:rPr>
              <a:t>2,334</a:t>
            </a:r>
            <a:r>
              <a:rPr kumimoji="0" lang="ja-JP" altLang="en-US" sz="1400" b="0" i="0" u="sng" strike="noStrike" kern="1200" cap="none" spc="0" normalizeH="0" baseline="0" noProof="0" dirty="0">
                <a:ln>
                  <a:noFill/>
                </a:ln>
                <a:solidFill>
                  <a:prstClr val="black"/>
                </a:solidFill>
                <a:effectLst/>
                <a:uLnTx/>
                <a:uFillTx/>
                <a:latin typeface="Verdana"/>
                <a:ea typeface="メイリオ"/>
                <a:cs typeface="+mn-cs"/>
              </a:rPr>
              <a:t>種類</a:t>
            </a:r>
            <a:r>
              <a:rPr kumimoji="0" lang="ja-JP" altLang="en-US" sz="1400" b="0" i="0" u="none" strike="noStrike" kern="1200" cap="none" spc="0" normalizeH="0" baseline="0" noProof="0" dirty="0">
                <a:ln>
                  <a:noFill/>
                </a:ln>
                <a:solidFill>
                  <a:prstClr val="black"/>
                </a:solidFill>
                <a:effectLst/>
                <a:uLnTx/>
                <a:uFillTx/>
                <a:latin typeface="Verdana"/>
                <a:ea typeface="メイリオ"/>
                <a:cs typeface="+mn-cs"/>
              </a:rPr>
              <a:t>の支払分類のうち、点数設定法方Ａで設定される</a:t>
            </a:r>
            <a:r>
              <a:rPr kumimoji="0" lang="en-US" altLang="ja-JP" sz="1400" b="1" i="0" u="sng" strike="noStrike" kern="1200" cap="none" spc="0" normalizeH="0" baseline="0" noProof="0" dirty="0">
                <a:ln>
                  <a:noFill/>
                </a:ln>
                <a:solidFill>
                  <a:srgbClr val="0070C0"/>
                </a:solidFill>
                <a:effectLst/>
                <a:uLnTx/>
                <a:uFillTx/>
                <a:latin typeface="Verdana"/>
                <a:ea typeface="メイリオ"/>
                <a:cs typeface="+mn-cs"/>
              </a:rPr>
              <a:t>1,688</a:t>
            </a:r>
            <a:r>
              <a:rPr kumimoji="0" lang="ja-JP" altLang="en-US" sz="1400" b="1" i="0" u="sng" strike="noStrike" kern="1200" cap="none" spc="0" normalizeH="0" baseline="0" noProof="0" dirty="0">
                <a:ln>
                  <a:noFill/>
                </a:ln>
                <a:solidFill>
                  <a:srgbClr val="0070C0"/>
                </a:solidFill>
                <a:effectLst/>
                <a:uLnTx/>
                <a:uFillTx/>
                <a:latin typeface="Verdana"/>
                <a:ea typeface="メイリオ"/>
                <a:cs typeface="+mn-cs"/>
              </a:rPr>
              <a:t>種類（約</a:t>
            </a:r>
            <a:r>
              <a:rPr kumimoji="0" lang="en-US" altLang="ja-JP" sz="1400" b="1" i="0" u="sng" strike="noStrike" kern="1200" cap="none" spc="0" normalizeH="0" baseline="0" noProof="0" dirty="0">
                <a:ln>
                  <a:noFill/>
                </a:ln>
                <a:solidFill>
                  <a:srgbClr val="0070C0"/>
                </a:solidFill>
                <a:effectLst/>
                <a:uLnTx/>
                <a:uFillTx/>
                <a:latin typeface="Verdana"/>
                <a:ea typeface="メイリオ"/>
                <a:cs typeface="+mn-cs"/>
              </a:rPr>
              <a:t>72</a:t>
            </a:r>
            <a:r>
              <a:rPr kumimoji="0" lang="ja-JP" altLang="en-US" sz="1400" b="1" i="0" u="sng" strike="noStrike" kern="1200" cap="none" spc="0" normalizeH="0" baseline="0" noProof="0" dirty="0">
                <a:ln>
                  <a:noFill/>
                </a:ln>
                <a:solidFill>
                  <a:srgbClr val="0070C0"/>
                </a:solidFill>
                <a:effectLst/>
                <a:uLnTx/>
                <a:uFillTx/>
                <a:latin typeface="Verdana"/>
                <a:ea typeface="メイリオ"/>
                <a:cs typeface="+mn-cs"/>
              </a:rPr>
              <a:t>％）</a:t>
            </a:r>
            <a:r>
              <a:rPr kumimoji="0" lang="ja-JP" altLang="en-US" sz="1400" b="0" i="0" u="none" strike="noStrike" kern="1200" cap="none" spc="0" normalizeH="0" baseline="0" noProof="0" dirty="0">
                <a:ln>
                  <a:noFill/>
                </a:ln>
                <a:solidFill>
                  <a:prstClr val="black"/>
                </a:solidFill>
                <a:effectLst/>
                <a:uLnTx/>
                <a:uFillTx/>
                <a:latin typeface="Verdana"/>
                <a:ea typeface="メイリオ"/>
                <a:cs typeface="+mn-cs"/>
              </a:rPr>
              <a:t>の支払分類において、適用となる。</a:t>
            </a:r>
            <a:r>
              <a:rPr kumimoji="1" lang="en-US" altLang="ja-JP" sz="1400" b="0" i="0" u="none" strike="noStrike" kern="1200" cap="none" spc="0" normalizeH="0" baseline="0" noProof="0" dirty="0">
                <a:ln>
                  <a:noFill/>
                </a:ln>
                <a:solidFill>
                  <a:prstClr val="black"/>
                </a:solidFill>
                <a:effectLst/>
                <a:uLnTx/>
                <a:uFillTx/>
                <a:latin typeface="Verdana"/>
                <a:ea typeface="メイリオ"/>
                <a:cs typeface="+mn-cs"/>
              </a:rPr>
              <a:t> </a:t>
            </a:r>
          </a:p>
        </p:txBody>
      </p:sp>
      <p:sp>
        <p:nvSpPr>
          <p:cNvPr id="406" name="テキスト ボックス 405"/>
          <p:cNvSpPr txBox="1"/>
          <p:nvPr/>
        </p:nvSpPr>
        <p:spPr>
          <a:xfrm>
            <a:off x="5817505" y="3616292"/>
            <a:ext cx="743315" cy="600164"/>
          </a:xfrm>
          <a:prstGeom prst="rect">
            <a:avLst/>
          </a:prstGeom>
          <a:no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Segoe UI"/>
                <a:ea typeface="メイリオ"/>
                <a:cs typeface="+mn-cs"/>
              </a:rPr>
              <a:t>入院初期を重点的に評価</a:t>
            </a:r>
            <a:endParaRPr kumimoji="0" lang="en-US" altLang="ja-JP" sz="1100" b="0" i="0" u="none" strike="noStrike" kern="0" cap="none" spc="0" normalizeH="0" baseline="0" noProof="0" dirty="0">
              <a:ln>
                <a:noFill/>
              </a:ln>
              <a:solidFill>
                <a:prstClr val="black"/>
              </a:solidFill>
              <a:effectLst/>
              <a:uLnTx/>
              <a:uFillTx/>
              <a:latin typeface="Segoe UI"/>
              <a:ea typeface="メイリオ"/>
              <a:cs typeface="+mn-cs"/>
            </a:endParaRPr>
          </a:p>
        </p:txBody>
      </p:sp>
      <p:sp>
        <p:nvSpPr>
          <p:cNvPr id="13" name="テキスト ボックス 12">
            <a:extLst>
              <a:ext uri="{FF2B5EF4-FFF2-40B4-BE49-F238E27FC236}">
                <a16:creationId xmlns:a16="http://schemas.microsoft.com/office/drawing/2014/main" id="{5C1C02DA-A091-41B2-8A95-BE7C243410FD}"/>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（４）短期滞在手術等基本料、ＤＰＣ／ＰＤＰＳ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スライド番号プレースホルダー 2">
            <a:extLst>
              <a:ext uri="{FF2B5EF4-FFF2-40B4-BE49-F238E27FC236}">
                <a16:creationId xmlns:a16="http://schemas.microsoft.com/office/drawing/2014/main" id="{D3E56227-D30A-400F-A251-7000000B13CA}"/>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958225257"/>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kumimoji="1" lang="ja-JP" altLang="en-US" dirty="0">
                <a:latin typeface="メイリオ" panose="020B0604030504040204" pitchFamily="50" charset="-128"/>
                <a:ea typeface="メイリオ" panose="020B0604030504040204" pitchFamily="50" charset="-128"/>
              </a:rPr>
              <a:t>退院患者調査の見直し①</a:t>
            </a:r>
          </a:p>
        </p:txBody>
      </p:sp>
      <p:sp>
        <p:nvSpPr>
          <p:cNvPr id="15" name="正方形/長方形 14"/>
          <p:cNvSpPr/>
          <p:nvPr/>
        </p:nvSpPr>
        <p:spPr>
          <a:xfrm>
            <a:off x="299248" y="836712"/>
            <a:ext cx="2167907"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様式１の見直し</a:t>
            </a:r>
          </a:p>
        </p:txBody>
      </p:sp>
      <p:graphicFrame>
        <p:nvGraphicFramePr>
          <p:cNvPr id="17" name="コンテンツ プレースホルダー 6"/>
          <p:cNvGraphicFramePr>
            <a:graphicFrameLocks/>
          </p:cNvGraphicFramePr>
          <p:nvPr/>
        </p:nvGraphicFramePr>
        <p:xfrm>
          <a:off x="344487" y="1410573"/>
          <a:ext cx="9217026" cy="4872532"/>
        </p:xfrm>
        <a:graphic>
          <a:graphicData uri="http://schemas.openxmlformats.org/drawingml/2006/table">
            <a:tbl>
              <a:tblPr firstRow="1" bandRow="1">
                <a:tableStyleId>{1FECB4D8-DB02-4DC6-A0A2-4F2EBAE1DC90}</a:tableStyleId>
              </a:tblPr>
              <a:tblGrid>
                <a:gridCol w="2520280">
                  <a:extLst>
                    <a:ext uri="{9D8B030D-6E8A-4147-A177-3AD203B41FA5}">
                      <a16:colId xmlns:a16="http://schemas.microsoft.com/office/drawing/2014/main" val="20000"/>
                    </a:ext>
                  </a:extLst>
                </a:gridCol>
                <a:gridCol w="6696746">
                  <a:extLst>
                    <a:ext uri="{9D8B030D-6E8A-4147-A177-3AD203B41FA5}">
                      <a16:colId xmlns:a16="http://schemas.microsoft.com/office/drawing/2014/main" val="20001"/>
                    </a:ext>
                  </a:extLst>
                </a:gridCol>
              </a:tblGrid>
              <a:tr h="429212">
                <a:tc>
                  <a:txBody>
                    <a:bodyPr/>
                    <a:lstStyle/>
                    <a:p>
                      <a:pPr algn="ctr"/>
                      <a:r>
                        <a:rPr kumimoji="1" lang="ja-JP" altLang="en-US" sz="1400" b="0" kern="100" dirty="0">
                          <a:solidFill>
                            <a:schemeClr val="tx1"/>
                          </a:solidFill>
                          <a:effectLst/>
                          <a:latin typeface="+mn-ea"/>
                          <a:ea typeface="+mn-ea"/>
                          <a:cs typeface="Times New Roman"/>
                        </a:rPr>
                        <a:t>項目名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p>
                      <a:pPr algn="ctr"/>
                      <a:r>
                        <a:rPr kumimoji="1" lang="ja-JP" altLang="en-US" sz="1400" b="0" kern="100" dirty="0">
                          <a:solidFill>
                            <a:schemeClr val="tx1"/>
                          </a:solidFill>
                          <a:effectLst/>
                          <a:latin typeface="+mn-ea"/>
                          <a:ea typeface="+mn-ea"/>
                          <a:cs typeface="Times New Roman"/>
                        </a:rPr>
                        <a:t>見直しの内容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E9E"/>
                    </a:solidFill>
                  </a:tcPr>
                </a:tc>
                <a:extLst>
                  <a:ext uri="{0D108BD9-81ED-4DB2-BD59-A6C34878D82A}">
                    <a16:rowId xmlns:a16="http://schemas.microsoft.com/office/drawing/2014/main" val="10000"/>
                  </a:ext>
                </a:extLst>
              </a:tr>
              <a:tr h="44433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kern="100" dirty="0">
                          <a:solidFill>
                            <a:schemeClr val="tx1"/>
                          </a:solidFill>
                          <a:effectLst/>
                          <a:latin typeface="+mn-ea"/>
                          <a:ea typeface="+mn-ea"/>
                          <a:cs typeface="Times New Roman"/>
                        </a:rPr>
                        <a:t>【</a:t>
                      </a:r>
                      <a:r>
                        <a:rPr kumimoji="1" lang="ja-JP" altLang="en-US" sz="1200" b="0" kern="100" dirty="0">
                          <a:solidFill>
                            <a:schemeClr val="tx1"/>
                          </a:solidFill>
                          <a:effectLst/>
                          <a:latin typeface="+mn-ea"/>
                          <a:ea typeface="+mn-ea"/>
                          <a:cs typeface="Times New Roman"/>
                        </a:rPr>
                        <a:t>新</a:t>
                      </a:r>
                      <a:r>
                        <a:rPr kumimoji="1" lang="en-US" altLang="ja-JP" sz="1200" b="0" kern="100" dirty="0">
                          <a:solidFill>
                            <a:schemeClr val="tx1"/>
                          </a:solidFill>
                          <a:effectLst/>
                          <a:latin typeface="+mn-ea"/>
                          <a:ea typeface="+mn-ea"/>
                          <a:cs typeface="Times New Roman"/>
                        </a:rPr>
                        <a:t>】</a:t>
                      </a:r>
                      <a:r>
                        <a:rPr kumimoji="1" lang="ja-JP" altLang="en-US" sz="1200" b="1" u="sng" kern="100" dirty="0">
                          <a:solidFill>
                            <a:srgbClr val="0070C0"/>
                          </a:solidFill>
                          <a:effectLst/>
                          <a:latin typeface="+mn-ea"/>
                          <a:ea typeface="+mn-ea"/>
                          <a:cs typeface="Times New Roman"/>
                        </a:rPr>
                        <a:t>Ｐ／Ｆ比、呼吸補助の有無</a:t>
                      </a:r>
                      <a:endParaRPr kumimoji="1" lang="ja-JP" altLang="ja-JP" sz="1200" b="1" u="sng" kern="100" dirty="0">
                        <a:solidFill>
                          <a:srgbClr val="0070C0"/>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spcAft>
                          <a:spcPts val="0"/>
                        </a:spcAft>
                      </a:pPr>
                      <a:r>
                        <a:rPr kumimoji="1" lang="ja-JP" altLang="en-US" sz="1200" b="0" kern="100" dirty="0">
                          <a:solidFill>
                            <a:schemeClr val="tx1"/>
                          </a:solidFill>
                          <a:effectLst/>
                          <a:latin typeface="+mn-ea"/>
                          <a:ea typeface="+mn-ea"/>
                          <a:cs typeface="Times New Roman"/>
                        </a:rPr>
                        <a:t>救急医療入院の場合であって、医療資源病名が</a:t>
                      </a:r>
                      <a:r>
                        <a:rPr kumimoji="1" lang="en-US" altLang="ja-JP" sz="1200" b="0" kern="100" dirty="0">
                          <a:solidFill>
                            <a:schemeClr val="tx1"/>
                          </a:solidFill>
                          <a:effectLst/>
                          <a:latin typeface="+mn-ea"/>
                          <a:ea typeface="+mn-ea"/>
                          <a:cs typeface="Times New Roman"/>
                        </a:rPr>
                        <a:t>040130</a:t>
                      </a:r>
                      <a:r>
                        <a:rPr kumimoji="1" lang="ja-JP" altLang="en-US" sz="1200" b="0" kern="100" dirty="0">
                          <a:solidFill>
                            <a:schemeClr val="tx1"/>
                          </a:solidFill>
                          <a:effectLst/>
                          <a:latin typeface="+mn-ea"/>
                          <a:ea typeface="+mn-ea"/>
                          <a:cs typeface="Times New Roman"/>
                        </a:rPr>
                        <a:t>（呼吸不全）に定義される傷病名になる場合、「救急受診時」及び「治療室又は病棟入室時」の入力を必須とする。</a:t>
                      </a:r>
                      <a:endParaRPr kumimoji="1" 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44332">
                <a:tc>
                  <a:txBody>
                    <a:bodyPr/>
                    <a:lstStyle/>
                    <a:p>
                      <a:pPr algn="l">
                        <a:spcAft>
                          <a:spcPts val="0"/>
                        </a:spcAft>
                      </a:pPr>
                      <a:r>
                        <a:rPr kumimoji="1" lang="en-US" altLang="ja-JP" sz="1200" b="0" kern="100" dirty="0">
                          <a:solidFill>
                            <a:schemeClr val="tx1"/>
                          </a:solidFill>
                          <a:effectLst/>
                          <a:latin typeface="+mn-ea"/>
                          <a:ea typeface="+mn-ea"/>
                          <a:cs typeface="Times New Roman"/>
                        </a:rPr>
                        <a:t>【</a:t>
                      </a:r>
                      <a:r>
                        <a:rPr kumimoji="1" lang="ja-JP" altLang="en-US" sz="1200" b="0" kern="100" dirty="0">
                          <a:solidFill>
                            <a:schemeClr val="tx1"/>
                          </a:solidFill>
                          <a:effectLst/>
                          <a:latin typeface="+mn-ea"/>
                          <a:ea typeface="+mn-ea"/>
                          <a:cs typeface="Times New Roman"/>
                        </a:rPr>
                        <a:t>新</a:t>
                      </a:r>
                      <a:r>
                        <a:rPr kumimoji="1" lang="en-US" altLang="ja-JP" sz="1200" b="0" kern="100" dirty="0">
                          <a:solidFill>
                            <a:schemeClr val="tx1"/>
                          </a:solidFill>
                          <a:effectLst/>
                          <a:latin typeface="+mn-ea"/>
                          <a:ea typeface="+mn-ea"/>
                          <a:cs typeface="Times New Roman"/>
                        </a:rPr>
                        <a:t>】</a:t>
                      </a:r>
                      <a:r>
                        <a:rPr kumimoji="1" lang="ja-JP" altLang="en-US" sz="1200" b="1" u="sng" kern="100" dirty="0">
                          <a:solidFill>
                            <a:srgbClr val="0070C0"/>
                          </a:solidFill>
                          <a:effectLst/>
                          <a:latin typeface="+mn-ea"/>
                          <a:ea typeface="+mn-ea"/>
                          <a:cs typeface="Times New Roman"/>
                        </a:rPr>
                        <a:t>急性心筋梗塞患者情報</a:t>
                      </a:r>
                      <a:endParaRPr kumimoji="1" lang="ja-JP" sz="1200" b="1" u="sng" kern="100" dirty="0">
                        <a:solidFill>
                          <a:srgbClr val="0070C0"/>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p>
                      <a:pPr algn="l">
                        <a:spcAft>
                          <a:spcPts val="0"/>
                        </a:spcAft>
                      </a:pPr>
                      <a:r>
                        <a:rPr kumimoji="1" lang="ja-JP" altLang="en-US" sz="1200" b="0" kern="100" dirty="0">
                          <a:solidFill>
                            <a:schemeClr val="tx1"/>
                          </a:solidFill>
                          <a:effectLst/>
                          <a:latin typeface="+mn-ea"/>
                          <a:ea typeface="+mn-ea"/>
                          <a:cs typeface="Times New Roman"/>
                        </a:rPr>
                        <a:t>医療資源病名が</a:t>
                      </a:r>
                      <a:r>
                        <a:rPr kumimoji="1" lang="en-US" altLang="ja-JP" sz="1200" b="0" kern="100" dirty="0">
                          <a:solidFill>
                            <a:schemeClr val="tx1"/>
                          </a:solidFill>
                          <a:effectLst/>
                          <a:latin typeface="+mn-ea"/>
                          <a:ea typeface="+mn-ea"/>
                          <a:cs typeface="Times New Roman"/>
                        </a:rPr>
                        <a:t>050030</a:t>
                      </a:r>
                      <a:r>
                        <a:rPr kumimoji="1" lang="ja-JP" altLang="en-US" sz="1200" b="0" kern="100" dirty="0">
                          <a:solidFill>
                            <a:schemeClr val="tx1"/>
                          </a:solidFill>
                          <a:effectLst/>
                          <a:latin typeface="+mn-ea"/>
                          <a:ea typeface="+mn-ea"/>
                          <a:cs typeface="Times New Roman"/>
                        </a:rPr>
                        <a:t>（急性心筋梗塞）に定義される傷病名になる場合、発症の時期を入力する。</a:t>
                      </a:r>
                      <a:endParaRPr kumimoji="1" 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extLst>
                  <a:ext uri="{0D108BD9-81ED-4DB2-BD59-A6C34878D82A}">
                    <a16:rowId xmlns:a16="http://schemas.microsoft.com/office/drawing/2014/main" val="877662035"/>
                  </a:ext>
                </a:extLst>
              </a:tr>
              <a:tr h="444332">
                <a:tc>
                  <a:txBody>
                    <a:bodyPr/>
                    <a:lstStyle/>
                    <a:p>
                      <a:pPr algn="l">
                        <a:spcAft>
                          <a:spcPts val="0"/>
                        </a:spcAft>
                      </a:pPr>
                      <a:r>
                        <a:rPr kumimoji="1" lang="en-US" altLang="ja-JP" sz="1200" b="0" kern="100" dirty="0">
                          <a:solidFill>
                            <a:schemeClr val="tx1"/>
                          </a:solidFill>
                          <a:effectLst/>
                          <a:latin typeface="+mn-ea"/>
                          <a:ea typeface="+mn-ea"/>
                          <a:cs typeface="Times New Roman"/>
                        </a:rPr>
                        <a:t>【</a:t>
                      </a:r>
                      <a:r>
                        <a:rPr kumimoji="1" lang="ja-JP" altLang="en-US" sz="1200" b="0" kern="100" dirty="0">
                          <a:solidFill>
                            <a:schemeClr val="tx1"/>
                          </a:solidFill>
                          <a:effectLst/>
                          <a:latin typeface="+mn-ea"/>
                          <a:ea typeface="+mn-ea"/>
                          <a:cs typeface="Times New Roman"/>
                        </a:rPr>
                        <a:t>新</a:t>
                      </a:r>
                      <a:r>
                        <a:rPr kumimoji="1" lang="en-US" altLang="ja-JP" sz="1200" b="0" kern="100" dirty="0">
                          <a:solidFill>
                            <a:schemeClr val="tx1"/>
                          </a:solidFill>
                          <a:effectLst/>
                          <a:latin typeface="+mn-ea"/>
                          <a:ea typeface="+mn-ea"/>
                          <a:cs typeface="Times New Roman"/>
                        </a:rPr>
                        <a:t>】</a:t>
                      </a:r>
                      <a:r>
                        <a:rPr kumimoji="1" lang="ja-JP" altLang="en-US" sz="1200" b="1" u="sng" kern="100" dirty="0">
                          <a:solidFill>
                            <a:srgbClr val="0070C0"/>
                          </a:solidFill>
                          <a:effectLst/>
                          <a:latin typeface="+mn-ea"/>
                          <a:ea typeface="+mn-ea"/>
                          <a:cs typeface="Times New Roman"/>
                        </a:rPr>
                        <a:t>左室区出率</a:t>
                      </a:r>
                      <a:endParaRPr kumimoji="1" lang="ja-JP" sz="1200" b="1" u="sng" kern="100" dirty="0">
                        <a:solidFill>
                          <a:srgbClr val="0070C0"/>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spcAft>
                          <a:spcPts val="0"/>
                        </a:spcAft>
                      </a:pPr>
                      <a:r>
                        <a:rPr kumimoji="1" lang="ja-JP" altLang="en-US" sz="1200" b="0" kern="100" dirty="0">
                          <a:solidFill>
                            <a:schemeClr val="tx1"/>
                          </a:solidFill>
                          <a:effectLst/>
                          <a:latin typeface="+mn-ea"/>
                          <a:ea typeface="+mn-ea"/>
                          <a:cs typeface="Times New Roman"/>
                        </a:rPr>
                        <a:t>医療資源病名が</a:t>
                      </a:r>
                      <a:r>
                        <a:rPr kumimoji="1" lang="en-US" altLang="ja-JP" sz="1200" b="0" kern="100" dirty="0">
                          <a:solidFill>
                            <a:schemeClr val="tx1"/>
                          </a:solidFill>
                          <a:effectLst/>
                          <a:latin typeface="+mn-ea"/>
                          <a:ea typeface="+mn-ea"/>
                          <a:cs typeface="Times New Roman"/>
                        </a:rPr>
                        <a:t>050130</a:t>
                      </a:r>
                      <a:r>
                        <a:rPr kumimoji="1" lang="ja-JP" altLang="en-US" sz="1200" b="0" kern="100" dirty="0">
                          <a:solidFill>
                            <a:schemeClr val="tx1"/>
                          </a:solidFill>
                          <a:effectLst/>
                          <a:latin typeface="+mn-ea"/>
                          <a:ea typeface="+mn-ea"/>
                          <a:cs typeface="Times New Roman"/>
                        </a:rPr>
                        <a:t>（心不全）に定義される傷病名になる場合、左室区出率を入力する。</a:t>
                      </a:r>
                      <a:endParaRPr kumimoji="1" 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50756330"/>
                  </a:ext>
                </a:extLst>
              </a:tr>
              <a:tr h="444332">
                <a:tc>
                  <a:txBody>
                    <a:bodyPr/>
                    <a:lstStyle/>
                    <a:p>
                      <a:pPr algn="l">
                        <a:spcAft>
                          <a:spcPts val="0"/>
                        </a:spcAft>
                      </a:pPr>
                      <a:r>
                        <a:rPr kumimoji="1" lang="ja-JP" sz="1200" b="0" kern="100" dirty="0">
                          <a:solidFill>
                            <a:schemeClr val="tx1"/>
                          </a:solidFill>
                          <a:effectLst/>
                          <a:latin typeface="+mn-ea"/>
                          <a:ea typeface="+mn-ea"/>
                          <a:cs typeface="Times New Roman"/>
                        </a:rPr>
                        <a:t>【</a:t>
                      </a:r>
                      <a:r>
                        <a:rPr kumimoji="1" lang="ja-JP" altLang="en-US" sz="1200" b="0" kern="100" dirty="0">
                          <a:solidFill>
                            <a:schemeClr val="tx1"/>
                          </a:solidFill>
                          <a:effectLst/>
                          <a:latin typeface="+mn-ea"/>
                          <a:ea typeface="+mn-ea"/>
                          <a:cs typeface="Times New Roman"/>
                        </a:rPr>
                        <a:t>新</a:t>
                      </a:r>
                      <a:r>
                        <a:rPr kumimoji="1" lang="ja-JP" sz="1200" b="0" kern="100" dirty="0">
                          <a:solidFill>
                            <a:schemeClr val="tx1"/>
                          </a:solidFill>
                          <a:effectLst/>
                          <a:latin typeface="+mn-ea"/>
                          <a:ea typeface="+mn-ea"/>
                          <a:cs typeface="Times New Roman"/>
                        </a:rPr>
                        <a:t>】</a:t>
                      </a:r>
                      <a:r>
                        <a:rPr kumimoji="1" lang="ja-JP" altLang="en-US" sz="1200" b="1" u="sng" kern="100" dirty="0">
                          <a:solidFill>
                            <a:srgbClr val="0070C0"/>
                          </a:solidFill>
                          <a:effectLst/>
                          <a:latin typeface="+mn-ea"/>
                          <a:ea typeface="+mn-ea"/>
                          <a:cs typeface="Times New Roman"/>
                        </a:rPr>
                        <a:t>解離性大動脈瘤情報</a:t>
                      </a:r>
                      <a:endParaRPr kumimoji="1" lang="ja-JP" sz="1200" b="1" u="sng" kern="100" dirty="0">
                        <a:solidFill>
                          <a:srgbClr val="0070C0"/>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p>
                      <a:pPr algn="l">
                        <a:spcAft>
                          <a:spcPts val="0"/>
                        </a:spcAft>
                      </a:pPr>
                      <a:r>
                        <a:rPr kumimoji="1" lang="ja-JP" altLang="en-US" sz="1200" b="0" kern="100" dirty="0">
                          <a:solidFill>
                            <a:schemeClr val="tx1"/>
                          </a:solidFill>
                          <a:effectLst/>
                          <a:latin typeface="+mn-ea"/>
                          <a:ea typeface="+mn-ea"/>
                          <a:cs typeface="Times New Roman"/>
                        </a:rPr>
                        <a:t>主傷病等が解離性大動脈瘤の場合、スタンフォード分類を入力する。</a:t>
                      </a:r>
                      <a:endParaRPr kumimoji="1" 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extLst>
                  <a:ext uri="{0D108BD9-81ED-4DB2-BD59-A6C34878D82A}">
                    <a16:rowId xmlns:a16="http://schemas.microsoft.com/office/drawing/2014/main" val="10002"/>
                  </a:ext>
                </a:extLst>
              </a:tr>
              <a:tr h="444332">
                <a:tc>
                  <a:txBody>
                    <a:bodyPr/>
                    <a:lstStyle/>
                    <a:p>
                      <a:pPr algn="l">
                        <a:spcAft>
                          <a:spcPts val="0"/>
                        </a:spcAft>
                      </a:pPr>
                      <a:r>
                        <a:rPr kumimoji="1" lang="ja-JP" altLang="en-US" sz="1200" b="0" kern="100" dirty="0">
                          <a:solidFill>
                            <a:schemeClr val="tx1"/>
                          </a:solidFill>
                          <a:effectLst/>
                          <a:latin typeface="+mn-ea"/>
                          <a:ea typeface="+mn-ea"/>
                          <a:cs typeface="Times New Roman"/>
                        </a:rPr>
                        <a:t>ＮＹＨＡ</a:t>
                      </a:r>
                      <a:endParaRPr kumimoji="1" 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spcAft>
                          <a:spcPts val="0"/>
                        </a:spcAft>
                      </a:pPr>
                      <a:r>
                        <a:rPr kumimoji="1" lang="ja-JP" altLang="en-US" sz="1200" b="0" kern="100" dirty="0">
                          <a:solidFill>
                            <a:schemeClr val="tx1"/>
                          </a:solidFill>
                          <a:effectLst/>
                          <a:latin typeface="+mn-ea"/>
                          <a:ea typeface="+mn-ea"/>
                          <a:cs typeface="Times New Roman"/>
                        </a:rPr>
                        <a:t>救急医療入院の場合であって、主傷病等が心不全等の場合、「</a:t>
                      </a:r>
                      <a:r>
                        <a:rPr kumimoji="1" lang="ja-JP" altLang="en-US" sz="1200" b="1" u="sng" kern="100" dirty="0">
                          <a:solidFill>
                            <a:srgbClr val="0070C0"/>
                          </a:solidFill>
                          <a:effectLst/>
                          <a:latin typeface="+mn-ea"/>
                          <a:ea typeface="+mn-ea"/>
                          <a:cs typeface="Times New Roman"/>
                        </a:rPr>
                        <a:t>救急受診時</a:t>
                      </a:r>
                      <a:r>
                        <a:rPr kumimoji="1" lang="ja-JP" altLang="en-US" sz="1200" b="0" kern="100" dirty="0">
                          <a:solidFill>
                            <a:schemeClr val="tx1"/>
                          </a:solidFill>
                          <a:effectLst/>
                          <a:latin typeface="+mn-ea"/>
                          <a:ea typeface="+mn-ea"/>
                          <a:cs typeface="Times New Roman"/>
                        </a:rPr>
                        <a:t>」及び「</a:t>
                      </a:r>
                      <a:r>
                        <a:rPr kumimoji="1" lang="ja-JP" altLang="en-US" sz="1200" b="1" u="sng" kern="100" dirty="0">
                          <a:solidFill>
                            <a:srgbClr val="0070C0"/>
                          </a:solidFill>
                          <a:effectLst/>
                          <a:latin typeface="+mn-ea"/>
                          <a:ea typeface="+mn-ea"/>
                          <a:cs typeface="Times New Roman"/>
                        </a:rPr>
                        <a:t>治療室又は病棟入室時</a:t>
                      </a:r>
                      <a:r>
                        <a:rPr kumimoji="1" lang="ja-JP" altLang="en-US" sz="1200" b="0" kern="100" dirty="0">
                          <a:solidFill>
                            <a:schemeClr val="tx1"/>
                          </a:solidFill>
                          <a:effectLst/>
                          <a:latin typeface="+mn-ea"/>
                          <a:ea typeface="+mn-ea"/>
                          <a:cs typeface="Times New Roman"/>
                        </a:rPr>
                        <a:t>」の入力を必須とする。</a:t>
                      </a:r>
                      <a:endParaRPr kumimoji="1" 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44332">
                <a:tc>
                  <a:txBody>
                    <a:bodyPr/>
                    <a:lstStyle/>
                    <a:p>
                      <a:pPr algn="l">
                        <a:spcAft>
                          <a:spcPts val="0"/>
                        </a:spcAft>
                      </a:pPr>
                      <a:r>
                        <a:rPr kumimoji="1" lang="ja-JP" altLang="en-US" sz="1200" b="0" kern="100" dirty="0">
                          <a:solidFill>
                            <a:schemeClr val="tx1"/>
                          </a:solidFill>
                          <a:effectLst/>
                          <a:latin typeface="+mn-ea"/>
                          <a:ea typeface="+mn-ea"/>
                          <a:cs typeface="Times New Roman"/>
                        </a:rPr>
                        <a:t>ＪＣＳ</a:t>
                      </a:r>
                      <a:endParaRPr kumimoji="1" 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p>
                      <a:pPr algn="l">
                        <a:spcAft>
                          <a:spcPts val="0"/>
                        </a:spcAft>
                      </a:pPr>
                      <a:r>
                        <a:rPr kumimoji="1" lang="ja-JP" altLang="en-US" sz="1200" b="0" kern="100" dirty="0">
                          <a:solidFill>
                            <a:schemeClr val="tx1"/>
                          </a:solidFill>
                          <a:effectLst/>
                          <a:latin typeface="+mn-ea"/>
                          <a:ea typeface="+mn-ea"/>
                          <a:cs typeface="Times New Roman"/>
                        </a:rPr>
                        <a:t>救急医療入院の場合であって、意識障害がある場合、「</a:t>
                      </a:r>
                      <a:r>
                        <a:rPr kumimoji="1" lang="ja-JP" altLang="en-US" sz="1200" b="1" u="sng" kern="100" dirty="0">
                          <a:solidFill>
                            <a:srgbClr val="0070C0"/>
                          </a:solidFill>
                          <a:effectLst/>
                          <a:latin typeface="+mn-ea"/>
                          <a:ea typeface="+mn-ea"/>
                          <a:cs typeface="Times New Roman"/>
                        </a:rPr>
                        <a:t>救急受診時</a:t>
                      </a:r>
                      <a:r>
                        <a:rPr kumimoji="1" lang="ja-JP" altLang="en-US" sz="1200" b="0" kern="100" dirty="0">
                          <a:solidFill>
                            <a:schemeClr val="tx1"/>
                          </a:solidFill>
                          <a:effectLst/>
                          <a:latin typeface="+mn-ea"/>
                          <a:ea typeface="+mn-ea"/>
                          <a:cs typeface="Times New Roman"/>
                        </a:rPr>
                        <a:t>」及び「</a:t>
                      </a:r>
                      <a:r>
                        <a:rPr kumimoji="1" lang="ja-JP" altLang="en-US" sz="1200" b="1" u="sng" kern="100" dirty="0">
                          <a:solidFill>
                            <a:srgbClr val="0070C0"/>
                          </a:solidFill>
                          <a:effectLst/>
                          <a:latin typeface="+mn-ea"/>
                          <a:ea typeface="+mn-ea"/>
                          <a:cs typeface="Times New Roman"/>
                        </a:rPr>
                        <a:t>治療室又は病棟入室時</a:t>
                      </a:r>
                      <a:r>
                        <a:rPr kumimoji="1" lang="ja-JP" altLang="en-US" sz="1200" b="0" kern="100" dirty="0">
                          <a:solidFill>
                            <a:schemeClr val="tx1"/>
                          </a:solidFill>
                          <a:effectLst/>
                          <a:latin typeface="+mn-ea"/>
                          <a:ea typeface="+mn-ea"/>
                          <a:cs typeface="Times New Roman"/>
                        </a:rPr>
                        <a:t>」の入力を必須とする。</a:t>
                      </a:r>
                      <a:endParaRPr kumimoji="1" 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extLst>
                  <a:ext uri="{0D108BD9-81ED-4DB2-BD59-A6C34878D82A}">
                    <a16:rowId xmlns:a16="http://schemas.microsoft.com/office/drawing/2014/main" val="10004"/>
                  </a:ext>
                </a:extLst>
              </a:tr>
              <a:tr h="444332">
                <a:tc>
                  <a:txBody>
                    <a:bodyPr/>
                    <a:lstStyle/>
                    <a:p>
                      <a:pPr algn="l">
                        <a:spcAft>
                          <a:spcPts val="0"/>
                        </a:spcAft>
                      </a:pPr>
                      <a:r>
                        <a:rPr kumimoji="1" lang="ja-JP" altLang="en-US" sz="1200" b="0" kern="100" dirty="0">
                          <a:solidFill>
                            <a:schemeClr val="tx1"/>
                          </a:solidFill>
                          <a:effectLst/>
                          <a:latin typeface="+mn-ea"/>
                          <a:ea typeface="+mn-ea"/>
                          <a:cs typeface="Times New Roman"/>
                        </a:rPr>
                        <a:t>ＦＩＭ</a:t>
                      </a:r>
                      <a:endParaRPr kumimoji="1" 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spcAft>
                          <a:spcPts val="0"/>
                        </a:spcAft>
                      </a:pPr>
                      <a:r>
                        <a:rPr kumimoji="1" lang="ja-JP" altLang="en-US" sz="1200" b="0" u="none" kern="100" dirty="0">
                          <a:solidFill>
                            <a:schemeClr val="tx1"/>
                          </a:solidFill>
                          <a:effectLst/>
                          <a:latin typeface="+mn-ea"/>
                          <a:ea typeface="+mn-ea"/>
                          <a:cs typeface="Times New Roman"/>
                        </a:rPr>
                        <a:t>回復期リハビリテーション病棟入院料を算定する患者に加え、</a:t>
                      </a:r>
                      <a:r>
                        <a:rPr kumimoji="1" lang="ja-JP" altLang="en-US" sz="1200" b="1" u="sng" kern="100" dirty="0">
                          <a:solidFill>
                            <a:srgbClr val="0070C0"/>
                          </a:solidFill>
                          <a:effectLst/>
                          <a:latin typeface="+mn-ea"/>
                          <a:ea typeface="+mn-ea"/>
                          <a:cs typeface="Times New Roman"/>
                        </a:rPr>
                        <a:t>特定機能病院</a:t>
                      </a:r>
                      <a:r>
                        <a:rPr kumimoji="1" lang="ja-JP" sz="1200" b="1" u="sng" kern="100" dirty="0">
                          <a:solidFill>
                            <a:srgbClr val="0070C0"/>
                          </a:solidFill>
                          <a:effectLst/>
                          <a:latin typeface="+mn-ea"/>
                          <a:ea typeface="+mn-ea"/>
                          <a:cs typeface="Times New Roman"/>
                        </a:rPr>
                        <a:t>リハビリテーション入院料</a:t>
                      </a:r>
                      <a:r>
                        <a:rPr kumimoji="1" lang="ja-JP" sz="1200" b="0" kern="100" dirty="0">
                          <a:solidFill>
                            <a:schemeClr val="tx1"/>
                          </a:solidFill>
                          <a:effectLst/>
                          <a:latin typeface="+mn-ea"/>
                          <a:ea typeface="+mn-ea"/>
                          <a:cs typeface="Times New Roman"/>
                        </a:rPr>
                        <a:t>を算定する患者について</a:t>
                      </a:r>
                      <a:r>
                        <a:rPr kumimoji="1" lang="ja-JP" altLang="en-US" sz="1200" b="0" kern="100" dirty="0">
                          <a:solidFill>
                            <a:schemeClr val="tx1"/>
                          </a:solidFill>
                          <a:effectLst/>
                          <a:latin typeface="+mn-ea"/>
                          <a:ea typeface="+mn-ea"/>
                          <a:cs typeface="Times New Roman"/>
                        </a:rPr>
                        <a:t>も</a:t>
                      </a:r>
                      <a:r>
                        <a:rPr kumimoji="1" lang="ja-JP" sz="1200" b="0" kern="100" dirty="0">
                          <a:solidFill>
                            <a:schemeClr val="tx1"/>
                          </a:solidFill>
                          <a:effectLst/>
                          <a:latin typeface="+mn-ea"/>
                          <a:ea typeface="+mn-ea"/>
                          <a:cs typeface="Times New Roman"/>
                        </a:rPr>
                        <a:t>、</a:t>
                      </a:r>
                      <a:r>
                        <a:rPr kumimoji="1" lang="ja-JP" altLang="en-US" sz="1200" b="0" kern="100" dirty="0">
                          <a:solidFill>
                            <a:schemeClr val="tx1"/>
                          </a:solidFill>
                          <a:effectLst/>
                          <a:latin typeface="+mn-ea"/>
                          <a:ea typeface="+mn-ea"/>
                          <a:cs typeface="Times New Roman"/>
                        </a:rPr>
                        <a:t>入力必須とする。</a:t>
                      </a:r>
                      <a:endParaRPr kumimoji="1" 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79535527"/>
                  </a:ext>
                </a:extLst>
              </a:tr>
              <a:tr h="444332">
                <a:tc>
                  <a:txBody>
                    <a:bodyPr/>
                    <a:lstStyle/>
                    <a:p>
                      <a:pPr algn="l">
                        <a:spcAft>
                          <a:spcPts val="0"/>
                        </a:spcAft>
                      </a:pPr>
                      <a:r>
                        <a:rPr kumimoji="1" lang="ja-JP" altLang="en-US" sz="1200" b="0" kern="100" dirty="0">
                          <a:solidFill>
                            <a:schemeClr val="tx1"/>
                          </a:solidFill>
                          <a:effectLst/>
                          <a:latin typeface="+mn-ea"/>
                          <a:ea typeface="+mn-ea"/>
                          <a:cs typeface="Times New Roman"/>
                        </a:rPr>
                        <a:t>自傷行為・自殺企図の有無</a:t>
                      </a:r>
                      <a:endParaRPr kumimoji="1" 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p>
                      <a:pPr algn="l">
                        <a:spcAft>
                          <a:spcPts val="0"/>
                        </a:spcAft>
                      </a:pPr>
                      <a:r>
                        <a:rPr kumimoji="1" lang="ja-JP" altLang="en-US" sz="1200" b="0" kern="100" dirty="0">
                          <a:solidFill>
                            <a:schemeClr val="tx1"/>
                          </a:solidFill>
                          <a:effectLst/>
                          <a:latin typeface="+mn-ea"/>
                          <a:ea typeface="+mn-ea"/>
                          <a:cs typeface="Times New Roman"/>
                        </a:rPr>
                        <a:t>医療資源を最も投入した傷病名が</a:t>
                      </a:r>
                      <a:r>
                        <a:rPr kumimoji="1" lang="en-US" altLang="ja-JP" sz="1200" b="0" kern="100" dirty="0">
                          <a:solidFill>
                            <a:schemeClr val="tx1"/>
                          </a:solidFill>
                          <a:effectLst/>
                          <a:latin typeface="+mn-ea"/>
                          <a:ea typeface="+mn-ea"/>
                          <a:cs typeface="Times New Roman"/>
                        </a:rPr>
                        <a:t>MDC17</a:t>
                      </a:r>
                      <a:r>
                        <a:rPr kumimoji="1" lang="ja-JP" altLang="en-US" sz="1200" b="0" kern="100" dirty="0">
                          <a:solidFill>
                            <a:schemeClr val="tx1"/>
                          </a:solidFill>
                          <a:effectLst/>
                          <a:latin typeface="+mn-ea"/>
                          <a:ea typeface="+mn-ea"/>
                          <a:cs typeface="Times New Roman"/>
                        </a:rPr>
                        <a:t>に定義する傷病名の場合を入力対象に追加する</a:t>
                      </a:r>
                      <a:r>
                        <a:rPr kumimoji="1" lang="ja-JP" sz="1200" b="0" kern="100" dirty="0">
                          <a:solidFill>
                            <a:schemeClr val="tx1"/>
                          </a:solidFill>
                          <a:effectLst/>
                          <a:latin typeface="+mn-ea"/>
                          <a:ea typeface="+mn-ea"/>
                          <a:cs typeface="Times New Roman"/>
                        </a:rPr>
                        <a:t>。</a:t>
                      </a:r>
                      <a:r>
                        <a:rPr kumimoji="1" lang="ja-JP" altLang="en-US" sz="1200" b="1" u="sng" kern="100" dirty="0">
                          <a:solidFill>
                            <a:srgbClr val="0070C0"/>
                          </a:solidFill>
                          <a:effectLst/>
                          <a:latin typeface="+mn-ea"/>
                          <a:ea typeface="+mn-ea"/>
                          <a:cs typeface="Times New Roman"/>
                        </a:rPr>
                        <a:t>入力項目を見直す</a:t>
                      </a:r>
                      <a:r>
                        <a:rPr kumimoji="1" lang="ja-JP" altLang="en-US" sz="1200" b="0" kern="100" dirty="0">
                          <a:solidFill>
                            <a:schemeClr val="tx1"/>
                          </a:solidFill>
                          <a:effectLst/>
                          <a:latin typeface="+mn-ea"/>
                          <a:ea typeface="+mn-ea"/>
                          <a:cs typeface="Times New Roman"/>
                        </a:rPr>
                        <a:t>。</a:t>
                      </a:r>
                      <a:endParaRPr kumimoji="1" 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extLst>
                  <a:ext uri="{0D108BD9-81ED-4DB2-BD59-A6C34878D82A}">
                    <a16:rowId xmlns:a16="http://schemas.microsoft.com/office/drawing/2014/main" val="1636832320"/>
                  </a:ext>
                </a:extLst>
              </a:tr>
              <a:tr h="444332">
                <a:tc>
                  <a:txBody>
                    <a:bodyPr/>
                    <a:lstStyle/>
                    <a:p>
                      <a:pPr algn="l">
                        <a:spcAft>
                          <a:spcPts val="0"/>
                        </a:spcAft>
                      </a:pPr>
                      <a:r>
                        <a:rPr kumimoji="1" lang="en-US" altLang="ja-JP" sz="1200" b="0" kern="100" dirty="0">
                          <a:solidFill>
                            <a:schemeClr val="tx1"/>
                          </a:solidFill>
                          <a:effectLst/>
                          <a:latin typeface="+mn-ea"/>
                          <a:ea typeface="+mn-ea"/>
                          <a:cs typeface="Times New Roman"/>
                        </a:rPr>
                        <a:t>【</a:t>
                      </a:r>
                      <a:r>
                        <a:rPr kumimoji="1" lang="ja-JP" altLang="en-US" sz="1200" b="0" kern="100" dirty="0">
                          <a:solidFill>
                            <a:schemeClr val="tx1"/>
                          </a:solidFill>
                          <a:effectLst/>
                          <a:latin typeface="+mn-ea"/>
                          <a:ea typeface="+mn-ea"/>
                          <a:cs typeface="Times New Roman"/>
                        </a:rPr>
                        <a:t>新</a:t>
                      </a:r>
                      <a:r>
                        <a:rPr kumimoji="1" lang="en-US" altLang="ja-JP" sz="1200" b="0" kern="100" dirty="0">
                          <a:solidFill>
                            <a:schemeClr val="tx1"/>
                          </a:solidFill>
                          <a:effectLst/>
                          <a:latin typeface="+mn-ea"/>
                          <a:ea typeface="+mn-ea"/>
                          <a:cs typeface="Times New Roman"/>
                        </a:rPr>
                        <a:t>】</a:t>
                      </a:r>
                      <a:r>
                        <a:rPr kumimoji="1" lang="ja-JP" altLang="en-US" sz="1200" b="1" u="sng" kern="100" dirty="0">
                          <a:solidFill>
                            <a:srgbClr val="0070C0"/>
                          </a:solidFill>
                          <a:effectLst/>
                          <a:latin typeface="+mn-ea"/>
                          <a:ea typeface="+mn-ea"/>
                          <a:cs typeface="Times New Roman"/>
                        </a:rPr>
                        <a:t>過去の自傷行為・自殺企図</a:t>
                      </a:r>
                      <a:endParaRPr kumimoji="1" lang="ja-JP" sz="1200" b="1" u="sng" kern="100" dirty="0">
                        <a:solidFill>
                          <a:srgbClr val="0070C0"/>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spcAft>
                          <a:spcPts val="0"/>
                        </a:spcAft>
                      </a:pPr>
                      <a:r>
                        <a:rPr kumimoji="1" lang="ja-JP" altLang="en-US" sz="1200" b="0" kern="100" dirty="0">
                          <a:solidFill>
                            <a:schemeClr val="tx1"/>
                          </a:solidFill>
                          <a:effectLst/>
                          <a:latin typeface="+mn-ea"/>
                          <a:ea typeface="+mn-ea"/>
                          <a:cs typeface="Times New Roman"/>
                        </a:rPr>
                        <a:t>「自傷行為・自殺企図の有無」が「無」以外の場合に入力する。</a:t>
                      </a:r>
                      <a:endParaRPr kumimoji="1" lang="en-US" alt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444332">
                <a:tc>
                  <a:txBody>
                    <a:bodyPr/>
                    <a:lstStyle/>
                    <a:p>
                      <a:pPr algn="l">
                        <a:spcAft>
                          <a:spcPts val="0"/>
                        </a:spcAft>
                      </a:pPr>
                      <a:r>
                        <a:rPr kumimoji="1" lang="en-US" altLang="ja-JP" sz="1200" b="0" kern="100" dirty="0">
                          <a:solidFill>
                            <a:schemeClr val="tx1"/>
                          </a:solidFill>
                          <a:effectLst/>
                          <a:latin typeface="+mn-ea"/>
                          <a:ea typeface="+mn-ea"/>
                          <a:cs typeface="Times New Roman"/>
                        </a:rPr>
                        <a:t>【</a:t>
                      </a:r>
                      <a:r>
                        <a:rPr kumimoji="1" lang="ja-JP" altLang="en-US" sz="1200" b="0" kern="100" dirty="0">
                          <a:solidFill>
                            <a:schemeClr val="tx1"/>
                          </a:solidFill>
                          <a:effectLst/>
                          <a:latin typeface="+mn-ea"/>
                          <a:ea typeface="+mn-ea"/>
                          <a:cs typeface="Times New Roman"/>
                        </a:rPr>
                        <a:t>簡</a:t>
                      </a:r>
                      <a:r>
                        <a:rPr kumimoji="1" lang="en-US" altLang="ja-JP" sz="1200" b="0" kern="100" dirty="0">
                          <a:solidFill>
                            <a:schemeClr val="tx1"/>
                          </a:solidFill>
                          <a:effectLst/>
                          <a:latin typeface="+mn-ea"/>
                          <a:ea typeface="+mn-ea"/>
                          <a:cs typeface="Times New Roman"/>
                        </a:rPr>
                        <a:t>】</a:t>
                      </a:r>
                      <a:r>
                        <a:rPr kumimoji="1" lang="ja-JP" altLang="en-US" sz="1200" b="0" kern="100" dirty="0">
                          <a:solidFill>
                            <a:schemeClr val="tx1"/>
                          </a:solidFill>
                          <a:effectLst/>
                          <a:latin typeface="+mn-ea"/>
                          <a:ea typeface="+mn-ea"/>
                          <a:cs typeface="Times New Roman"/>
                        </a:rPr>
                        <a:t>要介護度</a:t>
                      </a:r>
                      <a:endParaRPr kumimoji="1" 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p>
                      <a:pPr algn="l">
                        <a:spcAft>
                          <a:spcPts val="0"/>
                        </a:spcAft>
                      </a:pPr>
                      <a:r>
                        <a:rPr kumimoji="1" lang="en-US" altLang="ja-JP" sz="1200" b="0" kern="100" dirty="0">
                          <a:solidFill>
                            <a:schemeClr val="tx1"/>
                          </a:solidFill>
                          <a:effectLst/>
                          <a:latin typeface="+mn-ea"/>
                          <a:ea typeface="+mn-ea"/>
                          <a:cs typeface="Times New Roman"/>
                        </a:rPr>
                        <a:t>60</a:t>
                      </a:r>
                      <a:r>
                        <a:rPr kumimoji="1" lang="ja-JP" altLang="en-US" sz="1200" b="0" kern="100" dirty="0">
                          <a:solidFill>
                            <a:schemeClr val="tx1"/>
                          </a:solidFill>
                          <a:effectLst/>
                          <a:latin typeface="+mn-ea"/>
                          <a:ea typeface="+mn-ea"/>
                          <a:cs typeface="Times New Roman"/>
                        </a:rPr>
                        <a:t>歳未満の患者又は</a:t>
                      </a:r>
                      <a:r>
                        <a:rPr kumimoji="1" lang="en-US" altLang="ja-JP" sz="1200" b="0" kern="100" dirty="0">
                          <a:solidFill>
                            <a:schemeClr val="tx1"/>
                          </a:solidFill>
                          <a:effectLst/>
                          <a:latin typeface="+mn-ea"/>
                          <a:ea typeface="+mn-ea"/>
                          <a:cs typeface="Times New Roman"/>
                        </a:rPr>
                        <a:t>40</a:t>
                      </a:r>
                      <a:r>
                        <a:rPr kumimoji="1" lang="ja-JP" altLang="en-US" sz="1200" b="0" kern="100" dirty="0">
                          <a:solidFill>
                            <a:schemeClr val="tx1"/>
                          </a:solidFill>
                          <a:effectLst/>
                          <a:latin typeface="+mn-ea"/>
                          <a:ea typeface="+mn-ea"/>
                          <a:cs typeface="Times New Roman"/>
                        </a:rPr>
                        <a:t>歳未満の介護保険が適用されていない患者は</a:t>
                      </a:r>
                      <a:r>
                        <a:rPr kumimoji="1" lang="ja-JP" altLang="en-US" sz="1200" b="1" u="sng" kern="100" dirty="0">
                          <a:solidFill>
                            <a:srgbClr val="0070C0"/>
                          </a:solidFill>
                          <a:effectLst/>
                          <a:latin typeface="+mn-ea"/>
                          <a:ea typeface="+mn-ea"/>
                          <a:cs typeface="Times New Roman"/>
                        </a:rPr>
                        <a:t>入力不要とする</a:t>
                      </a:r>
                      <a:r>
                        <a:rPr kumimoji="1" lang="ja-JP" altLang="en-US" sz="1200" b="0" kern="100" dirty="0">
                          <a:solidFill>
                            <a:schemeClr val="tx1"/>
                          </a:solidFill>
                          <a:effectLst/>
                          <a:latin typeface="+mn-ea"/>
                          <a:ea typeface="+mn-ea"/>
                          <a:cs typeface="Times New Roman"/>
                        </a:rPr>
                        <a:t>。</a:t>
                      </a:r>
                      <a:endParaRPr kumimoji="1" 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extLst>
                  <a:ext uri="{0D108BD9-81ED-4DB2-BD59-A6C34878D82A}">
                    <a16:rowId xmlns:a16="http://schemas.microsoft.com/office/drawing/2014/main" val="10008"/>
                  </a:ext>
                </a:extLst>
              </a:tr>
            </a:tbl>
          </a:graphicData>
        </a:graphic>
      </p:graphicFrame>
      <p:sp>
        <p:nvSpPr>
          <p:cNvPr id="18" name="テキスト ボックス 17"/>
          <p:cNvSpPr txBox="1"/>
          <p:nvPr/>
        </p:nvSpPr>
        <p:spPr>
          <a:xfrm>
            <a:off x="344487" y="6550223"/>
            <a:ext cx="6912768"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ja-JP" sz="1400" b="0" i="0" u="none" strike="noStrike" kern="1200" cap="none" spc="0" normalizeH="0" baseline="0" noProof="0" dirty="0">
                <a:ln>
                  <a:noFill/>
                </a:ln>
                <a:solidFill>
                  <a:prstClr val="black"/>
                </a:solidFill>
                <a:effectLst/>
                <a:uLnTx/>
                <a:uFillTx/>
                <a:latin typeface="Verdana"/>
                <a:ea typeface="メイリオ"/>
                <a:cs typeface="+mn-cs"/>
              </a:rPr>
              <a:t>【簡】：入力の簡素化、【新】：新規追加項目、無印：既存項目の変更、その他</a:t>
            </a:r>
            <a:endParaRPr kumimoji="0" lang="ja-JP" altLang="en-US" sz="1400" b="0" i="0" u="none" strike="noStrike" kern="1200" cap="none" spc="0" normalizeH="0" baseline="0" noProof="0" dirty="0">
              <a:ln>
                <a:noFill/>
              </a:ln>
              <a:solidFill>
                <a:prstClr val="black"/>
              </a:solidFill>
              <a:effectLst/>
              <a:uLnTx/>
              <a:uFillTx/>
              <a:latin typeface="Verdana"/>
              <a:ea typeface="メイリオ"/>
              <a:cs typeface="+mn-cs"/>
            </a:endParaRPr>
          </a:p>
        </p:txBody>
      </p:sp>
      <p:sp>
        <p:nvSpPr>
          <p:cNvPr id="7" name="テキスト ボックス 6">
            <a:extLst>
              <a:ext uri="{FF2B5EF4-FFF2-40B4-BE49-F238E27FC236}">
                <a16:creationId xmlns:a16="http://schemas.microsoft.com/office/drawing/2014/main" id="{F163915E-7DC4-455E-94B8-BCBAC6972067}"/>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（４）短期滞在手術等基本料、ＤＰＣ／ＰＤＰＳ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 name="スライド番号プレースホルダー 2">
            <a:extLst>
              <a:ext uri="{FF2B5EF4-FFF2-40B4-BE49-F238E27FC236}">
                <a16:creationId xmlns:a16="http://schemas.microsoft.com/office/drawing/2014/main" id="{6C6B7268-BB72-4F04-BA28-D899B8924424}"/>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992278985"/>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kumimoji="1" lang="ja-JP" altLang="en-US" dirty="0">
                <a:latin typeface="メイリオ" panose="020B0604030504040204" pitchFamily="50" charset="-128"/>
                <a:ea typeface="メイリオ" panose="020B0604030504040204" pitchFamily="50" charset="-128"/>
              </a:rPr>
              <a:t>退院患者調査の見直し②</a:t>
            </a:r>
          </a:p>
        </p:txBody>
      </p:sp>
      <p:sp>
        <p:nvSpPr>
          <p:cNvPr id="15" name="正方形/長方形 14"/>
          <p:cNvSpPr/>
          <p:nvPr/>
        </p:nvSpPr>
        <p:spPr>
          <a:xfrm>
            <a:off x="299248" y="836712"/>
            <a:ext cx="353088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外来ＥＦファイル等の見直し</a:t>
            </a:r>
          </a:p>
        </p:txBody>
      </p:sp>
      <p:graphicFrame>
        <p:nvGraphicFramePr>
          <p:cNvPr id="17" name="コンテンツ プレースホルダー 6"/>
          <p:cNvGraphicFramePr>
            <a:graphicFrameLocks/>
          </p:cNvGraphicFramePr>
          <p:nvPr/>
        </p:nvGraphicFramePr>
        <p:xfrm>
          <a:off x="344487" y="1410572"/>
          <a:ext cx="9217026" cy="2717807"/>
        </p:xfrm>
        <a:graphic>
          <a:graphicData uri="http://schemas.openxmlformats.org/drawingml/2006/table">
            <a:tbl>
              <a:tblPr firstRow="1" bandRow="1">
                <a:tableStyleId>{1FECB4D8-DB02-4DC6-A0A2-4F2EBAE1DC90}</a:tableStyleId>
              </a:tblPr>
              <a:tblGrid>
                <a:gridCol w="1556741">
                  <a:extLst>
                    <a:ext uri="{9D8B030D-6E8A-4147-A177-3AD203B41FA5}">
                      <a16:colId xmlns:a16="http://schemas.microsoft.com/office/drawing/2014/main" val="20000"/>
                    </a:ext>
                  </a:extLst>
                </a:gridCol>
                <a:gridCol w="959667">
                  <a:extLst>
                    <a:ext uri="{9D8B030D-6E8A-4147-A177-3AD203B41FA5}">
                      <a16:colId xmlns:a16="http://schemas.microsoft.com/office/drawing/2014/main" val="20001"/>
                    </a:ext>
                  </a:extLst>
                </a:gridCol>
                <a:gridCol w="4345663">
                  <a:extLst>
                    <a:ext uri="{9D8B030D-6E8A-4147-A177-3AD203B41FA5}">
                      <a16:colId xmlns:a16="http://schemas.microsoft.com/office/drawing/2014/main" val="1420249956"/>
                    </a:ext>
                  </a:extLst>
                </a:gridCol>
                <a:gridCol w="2354955">
                  <a:extLst>
                    <a:ext uri="{9D8B030D-6E8A-4147-A177-3AD203B41FA5}">
                      <a16:colId xmlns:a16="http://schemas.microsoft.com/office/drawing/2014/main" val="1070633153"/>
                    </a:ext>
                  </a:extLst>
                </a:gridCol>
              </a:tblGrid>
              <a:tr h="498492">
                <a:tc>
                  <a:txBody>
                    <a:bodyPr/>
                    <a:lstStyle/>
                    <a:p>
                      <a:pPr algn="ctr"/>
                      <a:r>
                        <a:rPr kumimoji="1" lang="ja-JP" altLang="en-US" sz="1400" b="0" kern="100" dirty="0">
                          <a:solidFill>
                            <a:schemeClr val="tx1"/>
                          </a:solidFill>
                          <a:effectLst/>
                          <a:latin typeface="+mn-ea"/>
                          <a:ea typeface="+mn-ea"/>
                          <a:cs typeface="Times New Roman"/>
                        </a:rPr>
                        <a:t>ファイル</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p>
                      <a:pPr algn="ctr"/>
                      <a:r>
                        <a:rPr kumimoji="1" lang="ja-JP" altLang="en-US" sz="1400" b="0" kern="100" dirty="0">
                          <a:solidFill>
                            <a:schemeClr val="tx1"/>
                          </a:solidFill>
                          <a:effectLst/>
                          <a:latin typeface="+mn-ea"/>
                          <a:ea typeface="+mn-ea"/>
                          <a:cs typeface="Times New Roman"/>
                        </a:rPr>
                        <a:t>対象</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p>
                      <a:pPr algn="ctr"/>
                      <a:r>
                        <a:rPr kumimoji="1" lang="ja-JP" altLang="en-US" sz="1400" b="0" kern="100" dirty="0">
                          <a:solidFill>
                            <a:schemeClr val="tx1"/>
                          </a:solidFill>
                          <a:effectLst/>
                          <a:latin typeface="+mn-ea"/>
                          <a:ea typeface="+mn-ea"/>
                          <a:cs typeface="Times New Roman"/>
                        </a:rPr>
                        <a:t>見直しの内容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E9E"/>
                    </a:solidFill>
                  </a:tcPr>
                </a:tc>
                <a:tc>
                  <a:txBody>
                    <a:bodyPr/>
                    <a:lstStyle/>
                    <a:p>
                      <a:pPr algn="ctr"/>
                      <a:r>
                        <a:rPr kumimoji="1" lang="ja-JP" altLang="en-US" sz="1400" b="0" kern="100" dirty="0">
                          <a:solidFill>
                            <a:schemeClr val="tx1"/>
                          </a:solidFill>
                          <a:effectLst/>
                          <a:latin typeface="+mn-ea"/>
                          <a:ea typeface="+mn-ea"/>
                          <a:cs typeface="Times New Roman"/>
                        </a:rPr>
                        <a:t>経過措置期間</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E9E"/>
                    </a:solidFill>
                  </a:tcPr>
                </a:tc>
                <a:extLst>
                  <a:ext uri="{0D108BD9-81ED-4DB2-BD59-A6C34878D82A}">
                    <a16:rowId xmlns:a16="http://schemas.microsoft.com/office/drawing/2014/main" val="10000"/>
                  </a:ext>
                </a:extLst>
              </a:tr>
              <a:tr h="1720823">
                <a:tc>
                  <a:txBody>
                    <a:bodyPr/>
                    <a:lstStyle/>
                    <a:p>
                      <a:pPr algn="l">
                        <a:spcAft>
                          <a:spcPts val="0"/>
                        </a:spcAft>
                      </a:pPr>
                      <a:r>
                        <a:rPr kumimoji="1" lang="ja-JP" altLang="en-US" sz="1200" b="0" kern="100" dirty="0">
                          <a:solidFill>
                            <a:schemeClr val="tx1"/>
                          </a:solidFill>
                          <a:effectLst/>
                          <a:latin typeface="+mn-ea"/>
                          <a:ea typeface="+mn-ea"/>
                          <a:cs typeface="Times New Roman"/>
                        </a:rPr>
                        <a:t>外来ＥＦファイル</a:t>
                      </a:r>
                      <a:endParaRPr kumimoji="1" 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spcAft>
                          <a:spcPts val="0"/>
                        </a:spcAft>
                      </a:pPr>
                      <a:r>
                        <a:rPr kumimoji="1" lang="ja-JP" altLang="en-US" sz="1200" b="0" kern="100" dirty="0">
                          <a:solidFill>
                            <a:schemeClr val="tx1"/>
                          </a:solidFill>
                          <a:effectLst/>
                          <a:latin typeface="+mn-ea"/>
                          <a:ea typeface="+mn-ea"/>
                          <a:cs typeface="Times New Roman"/>
                        </a:rPr>
                        <a:t>全ての患者</a:t>
                      </a:r>
                      <a:endParaRPr kumimoji="1" 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spcAft>
                          <a:spcPts val="0"/>
                        </a:spcAft>
                      </a:pPr>
                      <a:r>
                        <a:rPr kumimoji="1" lang="ja-JP" altLang="en-US" sz="1200" b="0" kern="100" dirty="0">
                          <a:solidFill>
                            <a:schemeClr val="tx1"/>
                          </a:solidFill>
                          <a:effectLst/>
                          <a:latin typeface="+mn-ea"/>
                          <a:ea typeface="+mn-ea"/>
                          <a:cs typeface="Times New Roman"/>
                        </a:rPr>
                        <a:t>診療行為や薬剤料等が包括されている外来診療に係る評価（小児科外来診療料、慢性維持透析患者外来医学管理料、地域包括診療料、認知症地域包括診療料、小児かかりつけ診療料、生活習慣病管理料、手術前医学管理料、在宅時医学総合管理料、施設入居時等医学総合管理料、在宅癌医療総合診療料）について、</a:t>
                      </a:r>
                      <a:r>
                        <a:rPr kumimoji="1" lang="ja-JP" altLang="en-US" sz="1200" b="1" u="sng" kern="100" dirty="0">
                          <a:solidFill>
                            <a:srgbClr val="0070C0"/>
                          </a:solidFill>
                          <a:effectLst/>
                          <a:latin typeface="+mn-ea"/>
                          <a:ea typeface="+mn-ea"/>
                          <a:cs typeface="Times New Roman"/>
                        </a:rPr>
                        <a:t>実施された診療行為等をＥＦファイルに出力する</a:t>
                      </a:r>
                      <a:r>
                        <a:rPr kumimoji="1" lang="ja-JP" altLang="en-US" sz="1200" b="0" kern="100" dirty="0">
                          <a:solidFill>
                            <a:schemeClr val="tx1"/>
                          </a:solidFill>
                          <a:effectLst/>
                          <a:latin typeface="+mn-ea"/>
                          <a:ea typeface="+mn-ea"/>
                          <a:cs typeface="Times New Roman"/>
                        </a:rPr>
                        <a:t>。</a:t>
                      </a:r>
                      <a:endParaRPr kumimoji="1" 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1" lang="ja-JP" altLang="en-US" sz="1200" b="0" kern="100" dirty="0">
                          <a:solidFill>
                            <a:schemeClr val="tx1"/>
                          </a:solidFill>
                          <a:effectLst/>
                          <a:latin typeface="+mn-ea"/>
                          <a:ea typeface="+mn-ea"/>
                          <a:cs typeface="Times New Roman"/>
                        </a:rPr>
                        <a:t>令和４年９月末まで（６ヶ月）</a:t>
                      </a:r>
                      <a:endParaRPr kumimoji="1" 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984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kern="100" dirty="0">
                          <a:solidFill>
                            <a:schemeClr val="tx1"/>
                          </a:solidFill>
                          <a:effectLst/>
                          <a:latin typeface="+mn-ea"/>
                          <a:ea typeface="+mn-ea"/>
                          <a:cs typeface="Times New Roman"/>
                        </a:rPr>
                        <a:t>Ｋファイル</a:t>
                      </a:r>
                      <a:endParaRPr kumimoji="1" lang="ja-JP" alt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p>
                      <a:pPr algn="l">
                        <a:spcAft>
                          <a:spcPts val="0"/>
                        </a:spcAft>
                      </a:pPr>
                      <a:r>
                        <a:rPr kumimoji="1" lang="ja-JP" altLang="en-US" sz="1200" b="0" kern="100" dirty="0">
                          <a:solidFill>
                            <a:schemeClr val="tx1"/>
                          </a:solidFill>
                          <a:effectLst/>
                          <a:latin typeface="+mn-ea"/>
                          <a:ea typeface="+mn-ea"/>
                          <a:cs typeface="Times New Roman"/>
                        </a:rPr>
                        <a:t>全ての患者</a:t>
                      </a:r>
                      <a:endParaRPr kumimoji="1" 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p>
                      <a:pPr algn="l">
                        <a:spcAft>
                          <a:spcPts val="0"/>
                        </a:spcAft>
                      </a:pPr>
                      <a:r>
                        <a:rPr kumimoji="1" lang="ja-JP" altLang="en-US" sz="1200" b="1" u="sng" kern="100" dirty="0">
                          <a:solidFill>
                            <a:srgbClr val="0070C0"/>
                          </a:solidFill>
                          <a:effectLst/>
                          <a:latin typeface="+mn-ea"/>
                          <a:ea typeface="+mn-ea"/>
                          <a:cs typeface="Times New Roman"/>
                        </a:rPr>
                        <a:t>被保険者番号等を追加</a:t>
                      </a:r>
                      <a:r>
                        <a:rPr kumimoji="1" lang="ja-JP" altLang="en-US" sz="1200" b="0" kern="100" dirty="0">
                          <a:solidFill>
                            <a:schemeClr val="tx1"/>
                          </a:solidFill>
                          <a:effectLst/>
                          <a:latin typeface="+mn-ea"/>
                          <a:ea typeface="+mn-ea"/>
                          <a:cs typeface="Times New Roman"/>
                        </a:rPr>
                        <a:t>する。</a:t>
                      </a:r>
                      <a:endParaRPr kumimoji="1" 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tc>
                  <a:txBody>
                    <a:bodyPr/>
                    <a:lstStyle/>
                    <a:p>
                      <a:pPr algn="ctr">
                        <a:spcAft>
                          <a:spcPts val="0"/>
                        </a:spcAft>
                      </a:pPr>
                      <a:r>
                        <a:rPr kumimoji="1" lang="ja-JP" altLang="en-US" sz="1200" b="0" kern="100" dirty="0">
                          <a:solidFill>
                            <a:schemeClr val="tx1"/>
                          </a:solidFill>
                          <a:effectLst/>
                          <a:latin typeface="+mn-ea"/>
                          <a:ea typeface="+mn-ea"/>
                          <a:cs typeface="Times New Roman"/>
                        </a:rPr>
                        <a:t>－</a:t>
                      </a:r>
                      <a:endParaRPr kumimoji="1" lang="ja-JP" sz="1200" b="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extLst>
                  <a:ext uri="{0D108BD9-81ED-4DB2-BD59-A6C34878D82A}">
                    <a16:rowId xmlns:a16="http://schemas.microsoft.com/office/drawing/2014/main" val="10002"/>
                  </a:ext>
                </a:extLst>
              </a:tr>
            </a:tbl>
          </a:graphicData>
        </a:graphic>
      </p:graphicFrame>
      <p:sp>
        <p:nvSpPr>
          <p:cNvPr id="6" name="テキスト ボックス 5">
            <a:extLst>
              <a:ext uri="{FF2B5EF4-FFF2-40B4-BE49-F238E27FC236}">
                <a16:creationId xmlns:a16="http://schemas.microsoft.com/office/drawing/2014/main" id="{D977A2ED-FEEE-471D-BFC0-AC2962123C9A}"/>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（４）短期滞在手術等基本料、ＤＰＣ／ＰＤＰＳ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スライド番号プレースホルダー 2">
            <a:extLst>
              <a:ext uri="{FF2B5EF4-FFF2-40B4-BE49-F238E27FC236}">
                <a16:creationId xmlns:a16="http://schemas.microsoft.com/office/drawing/2014/main" id="{175E754A-8249-44D9-9C7D-616D49AF35A4}"/>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958190900"/>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kumimoji="1" lang="en-US" altLang="ja-JP" dirty="0">
                <a:latin typeface="メイリオ" panose="020B0604030504040204" pitchFamily="50" charset="-128"/>
                <a:ea typeface="メイリオ" panose="020B0604030504040204" pitchFamily="50" charset="-128"/>
              </a:rPr>
              <a:t>DPC/PDPS</a:t>
            </a:r>
            <a:r>
              <a:rPr kumimoji="1" lang="ja-JP" altLang="en-US" dirty="0">
                <a:latin typeface="メイリオ" panose="020B0604030504040204" pitchFamily="50" charset="-128"/>
                <a:ea typeface="メイリオ" panose="020B0604030504040204" pitchFamily="50" charset="-128"/>
              </a:rPr>
              <a:t>の算定対象とならない患者</a:t>
            </a:r>
          </a:p>
        </p:txBody>
      </p:sp>
      <p:sp>
        <p:nvSpPr>
          <p:cNvPr id="7" name="正方形/長方形 6"/>
          <p:cNvSpPr/>
          <p:nvPr/>
        </p:nvSpPr>
        <p:spPr>
          <a:xfrm>
            <a:off x="188119" y="834905"/>
            <a:ext cx="9529762" cy="54532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診療報酬改定において新たに保険収載される手術等について、包括評価の可否が可能となるデータが集まる次回改定までの間は、当該入院については出来高算定としている。</a:t>
            </a:r>
          </a:p>
        </p:txBody>
      </p:sp>
      <p:sp>
        <p:nvSpPr>
          <p:cNvPr id="8" name="正方形/長方形 7"/>
          <p:cNvSpPr/>
          <p:nvPr/>
        </p:nvSpPr>
        <p:spPr>
          <a:xfrm>
            <a:off x="406075" y="1486239"/>
            <a:ext cx="891908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該当の新規手術等</a:t>
            </a:r>
          </a:p>
        </p:txBody>
      </p:sp>
      <p:sp>
        <p:nvSpPr>
          <p:cNvPr id="9" name="正方形/長方形 8"/>
          <p:cNvSpPr/>
          <p:nvPr/>
        </p:nvSpPr>
        <p:spPr>
          <a:xfrm>
            <a:off x="402092" y="1830988"/>
            <a:ext cx="4454579" cy="4913844"/>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80975" marR="0" lvl="0" indent="-180975"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Ｄ４１３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前立腺針生検法</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ＭＲＩ撮影及び超音波検査融合画像によるもの</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Ｋ０１９－２</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自家脂肪注入</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Ｋ０５４－２</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脛</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骨近位骨切り術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Ｋ０８０－７</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上腕二頭筋</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腱</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固定術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Ｋ１４２－８</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顕微鏡下腰部脊柱管拡大減圧術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Ｋ１４５－２</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皮下髄液貯溜槽留置術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Ｋ１６９－２</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内視鏡下脳腫瘍生検術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Ｋ１６９－３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内視鏡下脳腫瘍摘出術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Ｋ１７４</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水頭症手術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シャント再建術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Ｋ１９０－８</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舌下神経電気刺激装置植込術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Ｋ２１７</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眼</a:t>
            </a:r>
            <a:r>
              <a:rPr kumimoji="1" lang="en-US" altLang="ja-JP" sz="9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瞼内反症手術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３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眼</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瞼</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下制筋前転法</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Ｋ２２５－４</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角結膜悪性腫瘍切除術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Ｋ２４２</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斜視手術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６</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調節糸法</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Ｋ２５９－２</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自家培養上皮移植術</a:t>
            </a:r>
          </a:p>
          <a:p>
            <a:pPr marL="180975" marR="0" lvl="0" indent="-180975"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Ｋ２６８</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緑内障手術（２流出路再建術</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イ眼内法及び</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７</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濾</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過胞再建術（</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needle</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法）に限る。）</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Ｋ３０５－２</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植込型骨導補聴器（直接振動型）植込術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Ｋ３０８－３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耳管用補</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綴</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材挿入術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Ｋ３１９－２</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経外耳道的内視鏡下鼓室形成術</a:t>
            </a:r>
          </a:p>
          <a:p>
            <a:pPr marL="180975" marR="0" lvl="0" indent="-180975"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Ｋ３４３－２</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経鼻内視鏡下鼻副鼻</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腔</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悪性腫瘍手術（頭蓋底郭清、再建を伴うもの）</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Ｋ３８８－３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内喉頭筋内注入術（ボツリヌス毒素によるもの）</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Ｋ４７０－２</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頭</a:t>
            </a:r>
            <a:r>
              <a:rPr kumimoji="1" lang="en-US" altLang="ja-JP" sz="9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頸部悪性腫瘍光線力学療法</a:t>
            </a:r>
            <a:endPar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Ｋ４９４－２</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胸</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腔</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鏡下胸</a:t>
            </a:r>
            <a:r>
              <a:rPr kumimoji="1" lang="en-US" altLang="ja-JP" sz="9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腔内（胸膜内）血腫除去術</a:t>
            </a:r>
            <a:endPar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Ｋ５１４－２</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胸</a:t>
            </a:r>
            <a:r>
              <a:rPr kumimoji="1" lang="en-US" altLang="ja-JP" sz="9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腔鏡下肺悪性腫瘍手術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気管支形成を伴う肺切除</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Ｋ５２９－４</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再建胃管悪性腫瘍手術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Ｋ５３３－３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内視鏡的胃静脈</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瘤</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組織接着剤注入術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Ｋ５５５－２</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経カテーテル弁置換術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経皮的肺動脈弁置換術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Ｋ５９４</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不整脈手術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左心耳閉鎖術</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胸</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腔</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鏡下によるもの</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Ｋ６１６－７</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ステントグラフト内挿術（シャント）</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Ｋ６１６－８</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吸着式潰瘍治療法（１日につき）</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Ｋ６１７</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下肢静脈</a:t>
            </a:r>
            <a:r>
              <a:rPr kumimoji="1" lang="en-US" altLang="ja-JP" sz="9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瘤手術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静脈</a:t>
            </a:r>
            <a:r>
              <a:rPr kumimoji="1" lang="en-US" altLang="ja-JP" sz="9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瘤切除術</a:t>
            </a:r>
            <a:endPar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 name="正方形/長方形 9"/>
          <p:cNvSpPr/>
          <p:nvPr/>
        </p:nvSpPr>
        <p:spPr>
          <a:xfrm>
            <a:off x="4948213" y="1830988"/>
            <a:ext cx="4376942" cy="4913844"/>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Ｋ６２７－２</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腹</a:t>
            </a:r>
            <a:r>
              <a:rPr kumimoji="1" lang="en-US" altLang="ja-JP" sz="9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腔鏡下リンパ節群郭清術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側方</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Ｋ６５３－６</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内視鏡的逆流防止粘膜切除術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Ｋ６７５－２</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腹</a:t>
            </a:r>
            <a:r>
              <a:rPr kumimoji="1" lang="en-US" altLang="ja-JP" sz="9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腔鏡下胆嚢悪性腫瘍手術（胆嚢</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床切除を伴うもの）</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Ｋ６９７－４</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移植用部分肝採取術（生体）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腹</a:t>
            </a:r>
            <a:r>
              <a:rPr kumimoji="1" lang="en-US" altLang="ja-JP" sz="9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腔鏡によるもの</a:t>
            </a:r>
            <a:endPar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Ｋ７２１－５</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内視鏡的小腸ポリープ切除術</a:t>
            </a:r>
          </a:p>
          <a:p>
            <a:pPr marL="180975" marR="0" lvl="0" indent="-180975"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Ｋ７３２－２</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腹</a:t>
            </a:r>
            <a:r>
              <a:rPr kumimoji="1" lang="en-US" altLang="ja-JP" sz="9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腔鏡下人工肛門閉鎖術（直腸切除術後のものに限る</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（悪性腫瘍に対するものを除く。）</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Ｋ７４０－２</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腹</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腔鏡下直腸切除・切断術（３</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超低位前方切除術及び４経</a:t>
            </a:r>
            <a:r>
              <a:rPr kumimoji="1" lang="en-US" altLang="ja-JP" sz="9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肛門吻合を伴う切除術に限る</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p>
          <a:p>
            <a:pPr marL="180975" marR="0" lvl="0" indent="-180975"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Ｋ７４６－３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9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痔瘻</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手術（注入療法）</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Ｋ７５５－３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副腎腫瘍ラジオ波焼</a:t>
            </a:r>
            <a:r>
              <a:rPr kumimoji="1" lang="en-US" altLang="ja-JP" sz="9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灼療法（一連として</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180975" marR="0" lvl="0" indent="-180975"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Ｋ７７３－５</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腹</a:t>
            </a:r>
            <a:r>
              <a:rPr kumimoji="1" lang="en-US" altLang="ja-JP" sz="9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腔鏡下腎悪性腫瘍手術（内視鏡手術用支援機器を用いるもの</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その他のもの</a:t>
            </a:r>
            <a:endPar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Ｋ７７３－６</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腹</a:t>
            </a:r>
            <a:r>
              <a:rPr kumimoji="1" lang="en-US" altLang="ja-JP" sz="9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腔鏡下尿管悪性腫瘍手術（内視鏡手術用支援機器を用いるもの</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180975" marR="0" lvl="0" indent="-180975"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Ｋ８００－４</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ハンナ型間質性</a:t>
            </a:r>
            <a:r>
              <a:rPr kumimoji="1" lang="en-US" altLang="ja-JP" sz="9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膀胱</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炎手術（経尿道）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Ｋ８２３－７</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9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膀胱頸</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部形成術（</a:t>
            </a:r>
            <a:r>
              <a:rPr kumimoji="1" lang="en-US" altLang="ja-JP" sz="9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膀胱頸</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部吊上術以外）</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Ｋ８２８－３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埋没陰茎手術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Ｋ８３８－２</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精巣内精子採取術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Ｋ８４１－６</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経尿道的前立腺吊上術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Ｋ８６０－３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腹</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腔</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鏡下</a:t>
            </a:r>
            <a:r>
              <a:rPr kumimoji="1" lang="en-US"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腟</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断端挙上術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Ｋ８８２－</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腹</a:t>
            </a:r>
            <a:r>
              <a:rPr kumimoji="1" lang="en-US" altLang="ja-JP" sz="9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腔鏡下子宮瘢</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痕部修復術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Ｋ８８４－２</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人工授精</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Ｋ８８４－３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胚移植術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Ｋ８９０－４</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採卵術</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Ｋ９１６</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体外式膜型人工肺管理料（１日につき）</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Ｋ９１７</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体外受精・顕微授精管理料</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Ｋ９１７－２</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受精卵・胚培養管理料</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Ｋ９１７－３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胚凍結保存管理料</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Ｋ９２２－３</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自己骨髄由来間葉系幹細胞投与（一連につき）</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Ｋ９３９－９</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切開創局所陰圧閉鎖処置機器加算</a:t>
            </a:r>
          </a:p>
          <a:p>
            <a:pPr marL="0" marR="0" lvl="0" indent="0" algn="l" defTabSz="457200" rtl="0" eaLnBrk="1" fontAlgn="t" latinLnBrk="0" hangingPunct="1">
              <a:lnSpc>
                <a:spcPct val="100000"/>
              </a:lnSpc>
              <a:spcBef>
                <a:spcPts val="0"/>
              </a:spcBef>
              <a:spcAft>
                <a:spcPts val="0"/>
              </a:spcAft>
              <a:buClrTx/>
              <a:buSzTx/>
              <a:buFontTx/>
              <a:buNone/>
              <a:tabLst/>
              <a:defRPr/>
            </a:pP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Ｍ００１－５</a:t>
            </a:r>
            <a:r>
              <a:rPr kumimoji="1" lang="ja-JP" altLang="en-US"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ホウ素中性子捕捉療法（一連につき）</a:t>
            </a:r>
          </a:p>
          <a:p>
            <a:pPr marL="0" marR="0" lvl="0" indent="0" algn="l" defTabSz="457200" rtl="0" eaLnBrk="1" fontAlgn="t" latinLnBrk="0" hangingPunct="1">
              <a:lnSpc>
                <a:spcPct val="100000"/>
              </a:lnSpc>
              <a:spcBef>
                <a:spcPts val="0"/>
              </a:spcBef>
              <a:spcAft>
                <a:spcPts val="0"/>
              </a:spcAft>
              <a:buClrTx/>
              <a:buSzTx/>
              <a:buFontTx/>
              <a:buNone/>
              <a:tabLst/>
              <a:defRPr/>
            </a:pPr>
            <a:endParaRPr kumimoji="1" lang="ja-JP" altLang="ja-JP" sz="9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1" name="テキスト ボックス 10">
            <a:extLst>
              <a:ext uri="{FF2B5EF4-FFF2-40B4-BE49-F238E27FC236}">
                <a16:creationId xmlns:a16="http://schemas.microsoft.com/office/drawing/2014/main" id="{DBA671A9-004F-41C2-AABA-2ED4472F67B4}"/>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（４）短期滞在手術等基本料、ＤＰＣ／ＰＤＰＳ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2" name="スライド番号プレースホルダー 2">
            <a:extLst>
              <a:ext uri="{FF2B5EF4-FFF2-40B4-BE49-F238E27FC236}">
                <a16:creationId xmlns:a16="http://schemas.microsoft.com/office/drawing/2014/main" id="{E0076F05-755A-46C4-B98D-59988F08FB8A}"/>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372705232"/>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kumimoji="1" lang="ja-JP" altLang="en-US" dirty="0">
                <a:latin typeface="メイリオ" panose="020B0604030504040204" pitchFamily="50" charset="-128"/>
                <a:ea typeface="メイリオ" panose="020B0604030504040204" pitchFamily="50" charset="-128"/>
              </a:rPr>
              <a:t>３月</a:t>
            </a:r>
            <a:r>
              <a:rPr kumimoji="1" lang="en-US" altLang="ja-JP" dirty="0">
                <a:latin typeface="メイリオ" panose="020B0604030504040204" pitchFamily="50" charset="-128"/>
                <a:ea typeface="メイリオ" panose="020B0604030504040204" pitchFamily="50" charset="-128"/>
              </a:rPr>
              <a:t>31</a:t>
            </a:r>
            <a:r>
              <a:rPr kumimoji="1" lang="ja-JP" altLang="en-US" dirty="0">
                <a:latin typeface="メイリオ" panose="020B0604030504040204" pitchFamily="50" charset="-128"/>
                <a:ea typeface="メイリオ" panose="020B0604030504040204" pitchFamily="50" charset="-128"/>
              </a:rPr>
              <a:t>日以前から入院している患者の取扱い</a:t>
            </a:r>
          </a:p>
        </p:txBody>
      </p:sp>
      <p:sp>
        <p:nvSpPr>
          <p:cNvPr id="6" name="Rectangle 37"/>
          <p:cNvSpPr>
            <a:spLocks noChangeArrowheads="1"/>
          </p:cNvSpPr>
          <p:nvPr/>
        </p:nvSpPr>
        <p:spPr bwMode="auto">
          <a:xfrm>
            <a:off x="220001" y="1086118"/>
            <a:ext cx="9469173" cy="5406756"/>
          </a:xfrm>
          <a:prstGeom prst="rect">
            <a:avLst/>
          </a:prstGeom>
          <a:noFill/>
          <a:ln w="9525">
            <a:solidFill>
              <a:sysClr val="windowText" lastClr="000000"/>
            </a:solidFill>
            <a:miter lim="800000"/>
            <a:headEnd/>
            <a:tailEnd/>
          </a:ln>
        </p:spPr>
        <p:txBody>
          <a:bodyPr/>
          <a:lstStyle/>
          <a:p>
            <a:pPr marL="285750" marR="0" lvl="0" indent="-285750" algn="l" defTabSz="914400" rtl="0" eaLnBrk="1" fontAlgn="auto" latinLnBrk="0" hangingPunct="1">
              <a:lnSpc>
                <a:spcPts val="2400"/>
              </a:lnSpc>
              <a:spcBef>
                <a:spcPts val="0"/>
              </a:spcBef>
              <a:spcAft>
                <a:spcPts val="0"/>
              </a:spcAft>
              <a:buClrTx/>
              <a:buSzTx/>
              <a:buFont typeface="Wingdings" panose="05000000000000000000"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令和４年</a:t>
            </a:r>
            <a:r>
              <a:rPr kumimoji="0" lang="ja-JP" altLang="ja-JP" sz="1600" b="0" i="0" u="none" strike="noStrike" kern="0" cap="none" spc="0" normalizeH="0" baseline="0" noProof="0" dirty="0">
                <a:ln>
                  <a:noFill/>
                </a:ln>
                <a:solidFill>
                  <a:prstClr val="black"/>
                </a:solidFill>
                <a:effectLst/>
                <a:uLnTx/>
                <a:uFillTx/>
                <a:latin typeface="メイリオ"/>
                <a:ea typeface="メイリオ"/>
                <a:cs typeface="+mn-cs"/>
              </a:rPr>
              <a:t>３月までの診断群分類点数表による算定は見直し前の診断群分類点数表により行い、</a:t>
            </a: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令和４年</a:t>
            </a:r>
            <a:r>
              <a:rPr kumimoji="0" lang="ja-JP" altLang="ja-JP" sz="1600" b="0" i="0" u="none" strike="noStrike" kern="0" cap="none" spc="0" normalizeH="0" baseline="0" noProof="0" dirty="0">
                <a:ln>
                  <a:noFill/>
                </a:ln>
                <a:solidFill>
                  <a:prstClr val="black"/>
                </a:solidFill>
                <a:effectLst/>
                <a:uLnTx/>
                <a:uFillTx/>
                <a:latin typeface="メイリオ"/>
                <a:ea typeface="メイリオ"/>
                <a:cs typeface="+mn-cs"/>
              </a:rPr>
              <a:t>４月からの算定は見直し後の診断群分類点数表により行う。</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269875" algn="l" defTabSz="914400" rtl="0" eaLnBrk="1" fontAlgn="auto" latinLnBrk="0" hangingPunct="1">
              <a:lnSpc>
                <a:spcPts val="24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具体的な取扱いは以下の通り。</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ts val="2400"/>
              </a:lnSpc>
              <a:spcBef>
                <a:spcPts val="0"/>
              </a:spcBef>
              <a:spcAft>
                <a:spcPts val="0"/>
              </a:spcAft>
              <a:buClrTx/>
              <a:buSzTx/>
              <a:buFont typeface="Wingdings" panose="05000000000000000000" pitchFamily="2" charset="2"/>
              <a:buChar char="Ø"/>
              <a:tabLst/>
              <a:defRPr/>
            </a:pP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742950" marR="0" lvl="1" indent="-285750" algn="l" defTabSz="914400" rtl="0" eaLnBrk="1" fontAlgn="auto" latinLnBrk="0" hangingPunct="1">
              <a:lnSpc>
                <a:spcPts val="2400"/>
              </a:lnSpc>
              <a:spcBef>
                <a:spcPts val="0"/>
              </a:spcBef>
              <a:spcAft>
                <a:spcPts val="0"/>
              </a:spcAft>
              <a:buClrTx/>
              <a:buSzTx/>
              <a:buFont typeface="Wingdings" panose="05000000000000000000" pitchFamily="2" charset="2"/>
              <a:buChar char="l"/>
              <a:tabLst/>
              <a:defRPr/>
            </a:pPr>
            <a:r>
              <a:rPr kumimoji="0" lang="ja-JP" altLang="en-US" sz="1600" b="0" i="0" u="none" strike="noStrike" kern="100" cap="none" spc="0" normalizeH="0" baseline="0" noProof="0" dirty="0">
                <a:ln>
                  <a:noFill/>
                </a:ln>
                <a:solidFill>
                  <a:prstClr val="black"/>
                </a:solidFill>
                <a:effectLst/>
                <a:uLnTx/>
                <a:uFillTx/>
                <a:latin typeface="メイリオ"/>
                <a:ea typeface="メイリオ"/>
                <a:cs typeface="Times New Roman"/>
              </a:rPr>
              <a:t>包括→包括の場合</a:t>
            </a:r>
            <a:endParaRPr kumimoji="0" lang="en-US" altLang="ja-JP" sz="1600" b="0" i="0" u="none" strike="noStrike" kern="100" cap="none" spc="0" normalizeH="0" baseline="0" noProof="0" dirty="0">
              <a:ln>
                <a:noFill/>
              </a:ln>
              <a:solidFill>
                <a:prstClr val="black"/>
              </a:solidFill>
              <a:effectLst/>
              <a:uLnTx/>
              <a:uFillTx/>
              <a:latin typeface="メイリオ"/>
              <a:ea typeface="メイリオ"/>
              <a:cs typeface="Times New Roman"/>
            </a:endParaRPr>
          </a:p>
          <a:p>
            <a:pPr marL="1200150" marR="0" lvl="2" indent="-28575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prstClr val="black"/>
                </a:solidFill>
                <a:effectLst/>
                <a:uLnTx/>
                <a:uFillTx/>
                <a:latin typeface="メイリオ"/>
                <a:ea typeface="メイリオ"/>
                <a:cs typeface="Times New Roman"/>
              </a:rPr>
              <a:t>４月分の請求は見直し後</a:t>
            </a:r>
            <a:r>
              <a:rPr kumimoji="0" lang="ja-JP" altLang="en-US" sz="1600" b="0" i="0" u="none" strike="noStrike" kern="100" cap="none" spc="0" normalizeH="0" baseline="0" noProof="0" dirty="0">
                <a:ln>
                  <a:noFill/>
                </a:ln>
                <a:solidFill>
                  <a:srgbClr val="000000"/>
                </a:solidFill>
                <a:effectLst/>
                <a:uLnTx/>
                <a:uFillTx/>
                <a:latin typeface="メイリオ"/>
                <a:ea typeface="メイリオ"/>
                <a:cs typeface="Times New Roman"/>
              </a:rPr>
              <a:t>の診断群分類とし、算定の起算日は入院日とする。</a:t>
            </a:r>
          </a:p>
          <a:p>
            <a:pPr marL="1200150" marR="0" lvl="2" indent="-28575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メイリオ"/>
                <a:ea typeface="メイリオ"/>
                <a:cs typeface="Times New Roman"/>
              </a:rPr>
              <a:t>３月までの間で診断群分類の変更があった場合は、３月３１日に差額調整を行う。</a:t>
            </a:r>
          </a:p>
          <a:p>
            <a:pPr marL="1200150" marR="0" lvl="2" indent="-28575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メイリオ"/>
                <a:ea typeface="メイリオ"/>
                <a:cs typeface="Times New Roman"/>
              </a:rPr>
              <a:t>４月以降に診断群分類の変更がある場合は、４月１日以降の請求額の差額調整を行う。</a:t>
            </a:r>
            <a:endParaRPr kumimoji="0" lang="en-US" altLang="ja-JP" sz="1600" b="0" i="0" u="none" strike="noStrike" kern="100" cap="none" spc="0" normalizeH="0" baseline="0" noProof="0" dirty="0">
              <a:ln>
                <a:noFill/>
              </a:ln>
              <a:solidFill>
                <a:srgbClr val="000000"/>
              </a:solidFill>
              <a:effectLst/>
              <a:uLnTx/>
              <a:uFillTx/>
              <a:latin typeface="メイリオ"/>
              <a:ea typeface="メイリオ"/>
              <a:cs typeface="Times New Roman"/>
            </a:endParaRPr>
          </a:p>
          <a:p>
            <a:pPr marL="1200150" marR="0" lvl="2" indent="-28575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endParaRPr kumimoji="0" lang="en-US" altLang="ja-JP" sz="1600" b="0" i="0" u="none" strike="noStrike" kern="100" cap="none" spc="0" normalizeH="0" baseline="0" noProof="0" dirty="0">
              <a:ln>
                <a:noFill/>
              </a:ln>
              <a:solidFill>
                <a:srgbClr val="000000"/>
              </a:solidFill>
              <a:effectLst/>
              <a:uLnTx/>
              <a:uFillTx/>
              <a:latin typeface="メイリオ"/>
              <a:ea typeface="メイリオ"/>
              <a:cs typeface="Times New Roman"/>
            </a:endParaRPr>
          </a:p>
          <a:p>
            <a:pPr marL="742950" marR="0" lvl="1" indent="-285750" algn="l" defTabSz="914400" rtl="0" eaLnBrk="1" fontAlgn="auto" latinLnBrk="0" hangingPunct="1">
              <a:lnSpc>
                <a:spcPts val="2400"/>
              </a:lnSpc>
              <a:spcBef>
                <a:spcPts val="0"/>
              </a:spcBef>
              <a:spcAft>
                <a:spcPts val="0"/>
              </a:spcAft>
              <a:buClrTx/>
              <a:buSzTx/>
              <a:buFont typeface="Wingdings" panose="05000000000000000000" pitchFamily="2" charset="2"/>
              <a:buChar char="l"/>
              <a:tabLst/>
              <a:defRPr/>
            </a:pPr>
            <a:r>
              <a:rPr kumimoji="0" lang="ja-JP" altLang="en-US" sz="1600" b="0" i="0" u="none" strike="noStrike" kern="100" cap="none" spc="0" normalizeH="0" baseline="0" noProof="0" dirty="0">
                <a:ln>
                  <a:noFill/>
                </a:ln>
                <a:solidFill>
                  <a:srgbClr val="000000"/>
                </a:solidFill>
                <a:effectLst/>
                <a:uLnTx/>
                <a:uFillTx/>
                <a:latin typeface="メイリオ"/>
                <a:ea typeface="メイリオ"/>
                <a:cs typeface="Times New Roman"/>
              </a:rPr>
              <a:t>包括→出来高の場合</a:t>
            </a:r>
            <a:endParaRPr kumimoji="0" lang="en-US" altLang="ja-JP" sz="1600" b="0" i="0" u="none" strike="noStrike" kern="100" cap="none" spc="0" normalizeH="0" baseline="0" noProof="0" dirty="0">
              <a:ln>
                <a:noFill/>
              </a:ln>
              <a:solidFill>
                <a:srgbClr val="000000"/>
              </a:solidFill>
              <a:effectLst/>
              <a:uLnTx/>
              <a:uFillTx/>
              <a:latin typeface="メイリオ"/>
              <a:ea typeface="メイリオ"/>
              <a:cs typeface="Times New Roman"/>
            </a:endParaRPr>
          </a:p>
          <a:p>
            <a:pPr marL="1257300" marR="0" lvl="2" indent="-34290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メイリオ"/>
                <a:ea typeface="メイリオ"/>
                <a:cs typeface="Times New Roman"/>
              </a:rPr>
              <a:t>４月分の請求は出来高で行う。</a:t>
            </a:r>
          </a:p>
          <a:p>
            <a:pPr marL="1257300" marR="0" lvl="2" indent="-34290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メイリオ"/>
                <a:ea typeface="メイリオ"/>
                <a:cs typeface="Times New Roman"/>
              </a:rPr>
              <a:t>３月までの間で診断群分類の変更があった場合は、３月３１日に差額調整を行う。</a:t>
            </a:r>
            <a:endParaRPr kumimoji="0" lang="en-US" altLang="ja-JP" sz="1600" b="0" i="0" u="none" strike="noStrike" kern="100" cap="none" spc="0" normalizeH="0" baseline="0" noProof="0" dirty="0">
              <a:ln>
                <a:noFill/>
              </a:ln>
              <a:solidFill>
                <a:srgbClr val="000000"/>
              </a:solidFill>
              <a:effectLst/>
              <a:uLnTx/>
              <a:uFillTx/>
              <a:latin typeface="メイリオ"/>
              <a:ea typeface="メイリオ"/>
              <a:cs typeface="Times New Roman"/>
            </a:endParaRPr>
          </a:p>
          <a:p>
            <a:pPr marL="1257300" marR="0" lvl="2" indent="-34290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メイリオ"/>
                <a:ea typeface="メイリオ"/>
                <a:cs typeface="Times New Roman"/>
              </a:rPr>
              <a:t>４月以降に出来高→包括の変更がある場合は、４月１日以降の請求額の差額調整を行う。</a:t>
            </a:r>
            <a:endParaRPr kumimoji="0" lang="en-US" altLang="ja-JP" sz="1600" b="0" i="0" u="none" strike="noStrike" kern="100" cap="none" spc="0" normalizeH="0" baseline="0" noProof="0" dirty="0">
              <a:ln>
                <a:noFill/>
              </a:ln>
              <a:solidFill>
                <a:srgbClr val="000000"/>
              </a:solidFill>
              <a:effectLst/>
              <a:uLnTx/>
              <a:uFillTx/>
              <a:latin typeface="メイリオ"/>
              <a:ea typeface="メイリオ"/>
              <a:cs typeface="Times New Roman"/>
            </a:endParaRPr>
          </a:p>
          <a:p>
            <a:pPr marL="1257300" marR="0" lvl="2" indent="-34290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endParaRPr kumimoji="0" lang="en-US" altLang="ja-JP" sz="1600" b="0" i="0" u="none" strike="noStrike" kern="100" cap="none" spc="0" normalizeH="0" baseline="0" noProof="0" dirty="0">
              <a:ln>
                <a:noFill/>
              </a:ln>
              <a:solidFill>
                <a:srgbClr val="000000"/>
              </a:solidFill>
              <a:effectLst/>
              <a:uLnTx/>
              <a:uFillTx/>
              <a:latin typeface="メイリオ"/>
              <a:ea typeface="メイリオ"/>
              <a:cs typeface="Times New Roman"/>
            </a:endParaRPr>
          </a:p>
          <a:p>
            <a:pPr marL="800100" marR="0" lvl="1" indent="-342900" algn="l" defTabSz="914400" rtl="0" eaLnBrk="1" fontAlgn="auto" latinLnBrk="0" hangingPunct="1">
              <a:lnSpc>
                <a:spcPts val="2400"/>
              </a:lnSpc>
              <a:spcBef>
                <a:spcPts val="0"/>
              </a:spcBef>
              <a:spcAft>
                <a:spcPts val="0"/>
              </a:spcAft>
              <a:buClrTx/>
              <a:buSzTx/>
              <a:buFont typeface="Wingdings" panose="05000000000000000000" pitchFamily="2" charset="2"/>
              <a:buChar char="l"/>
              <a:tabLst/>
              <a:defRPr/>
            </a:pPr>
            <a:r>
              <a:rPr kumimoji="0" lang="ja-JP" altLang="en-US" sz="1600" b="0" i="0" u="none" strike="noStrike" kern="100" cap="none" spc="0" normalizeH="0" baseline="0" noProof="0" dirty="0">
                <a:ln>
                  <a:noFill/>
                </a:ln>
                <a:solidFill>
                  <a:srgbClr val="000000"/>
                </a:solidFill>
                <a:effectLst/>
                <a:uLnTx/>
                <a:uFillTx/>
                <a:latin typeface="メイリオ"/>
                <a:ea typeface="メイリオ"/>
                <a:cs typeface="Times New Roman"/>
              </a:rPr>
              <a:t>出来高→包括の場合</a:t>
            </a:r>
            <a:endParaRPr kumimoji="0" lang="en-US" altLang="ja-JP" sz="1600" b="0" i="0" u="none" strike="noStrike" kern="100" cap="none" spc="0" normalizeH="0" baseline="0" noProof="0" dirty="0">
              <a:ln>
                <a:noFill/>
              </a:ln>
              <a:solidFill>
                <a:srgbClr val="000000"/>
              </a:solidFill>
              <a:effectLst/>
              <a:uLnTx/>
              <a:uFillTx/>
              <a:latin typeface="メイリオ"/>
              <a:ea typeface="メイリオ"/>
              <a:cs typeface="Times New Roman"/>
            </a:endParaRPr>
          </a:p>
          <a:p>
            <a:pPr marL="1257300" marR="0" lvl="2" indent="-34290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メイリオ"/>
                <a:ea typeface="メイリオ"/>
                <a:cs typeface="Times New Roman"/>
              </a:rPr>
              <a:t>４月分の請求は見直し後の診断群分類とし、算定の起算日は入院日とする。</a:t>
            </a:r>
          </a:p>
          <a:p>
            <a:pPr marL="1257300" marR="0" lvl="2" indent="-34290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メイリオ"/>
                <a:ea typeface="メイリオ"/>
                <a:cs typeface="Times New Roman"/>
              </a:rPr>
              <a:t>４月以降に診断群分類の変更がある場合は、４月１日以降の請求額の差額調整を行う。</a:t>
            </a:r>
          </a:p>
          <a:p>
            <a:pPr marL="0" marR="0" lvl="2" indent="0" algn="l" defTabSz="914400" rtl="0" eaLnBrk="1" fontAlgn="auto" latinLnBrk="0" hangingPunct="1">
              <a:lnSpc>
                <a:spcPts val="2400"/>
              </a:lnSpc>
              <a:spcBef>
                <a:spcPts val="0"/>
              </a:spcBef>
              <a:spcAft>
                <a:spcPts val="0"/>
              </a:spcAft>
              <a:buClrTx/>
              <a:buSzTx/>
              <a:buFontTx/>
              <a:buNone/>
              <a:tabLst/>
              <a:defRPr/>
            </a:pPr>
            <a:endParaRPr kumimoji="0" lang="en-US" altLang="ja-JP" sz="1600" b="0" i="0" u="none" strike="noStrike" kern="100" cap="none" spc="0" normalizeH="0" baseline="0" noProof="0" dirty="0">
              <a:ln>
                <a:noFill/>
              </a:ln>
              <a:solidFill>
                <a:srgbClr val="000000"/>
              </a:solidFill>
              <a:effectLst/>
              <a:uLnTx/>
              <a:uFillTx/>
              <a:latin typeface="メイリオ"/>
              <a:ea typeface="メイリオ"/>
              <a:cs typeface="Times New Roman"/>
            </a:endParaRPr>
          </a:p>
          <a:p>
            <a:pPr marL="742950" marR="0" lvl="1" indent="-285750" algn="l" defTabSz="914400" rtl="0" eaLnBrk="1" fontAlgn="auto" latinLnBrk="0" hangingPunct="1">
              <a:lnSpc>
                <a:spcPts val="2400"/>
              </a:lnSpc>
              <a:spcBef>
                <a:spcPts val="0"/>
              </a:spcBef>
              <a:spcAft>
                <a:spcPts val="0"/>
              </a:spcAft>
              <a:buClrTx/>
              <a:buSzTx/>
              <a:buFont typeface="Wingdings" panose="05000000000000000000" pitchFamily="2" charset="2"/>
              <a:buChar char="Ø"/>
              <a:tabLst/>
              <a:defRPr/>
            </a:pPr>
            <a:endParaRPr kumimoji="0" lang="en-US" altLang="ja-JP" sz="1600" b="0" i="0" u="none" strike="noStrike" kern="100" cap="none" spc="0" normalizeH="0" baseline="0" noProof="0" dirty="0">
              <a:ln>
                <a:noFill/>
              </a:ln>
              <a:solidFill>
                <a:srgbClr val="000000"/>
              </a:solidFill>
              <a:effectLst/>
              <a:uLnTx/>
              <a:uFillTx/>
              <a:latin typeface="メイリオ"/>
              <a:ea typeface="メイリオ"/>
              <a:cs typeface="Times New Roman"/>
            </a:endParaRPr>
          </a:p>
          <a:p>
            <a:pPr marL="285750" marR="0" lvl="0" indent="-285750" algn="l" defTabSz="914400" rtl="0" eaLnBrk="1" fontAlgn="auto" latinLnBrk="0" hangingPunct="1">
              <a:lnSpc>
                <a:spcPts val="2400"/>
              </a:lnSpc>
              <a:spcBef>
                <a:spcPts val="0"/>
              </a:spcBef>
              <a:spcAft>
                <a:spcPts val="0"/>
              </a:spcAft>
              <a:buClrTx/>
              <a:buSzTx/>
              <a:buFont typeface="Wingdings" panose="05000000000000000000" pitchFamily="2" charset="2"/>
              <a:buChar char="Ø"/>
              <a:tabLst/>
              <a:defRPr/>
            </a:pPr>
            <a:endParaRPr kumimoji="0" lang="en-US" altLang="ja-JP" sz="1600" b="0" i="0" u="none" strike="noStrike" kern="100" cap="none" spc="0" normalizeH="0" baseline="0" noProof="0" dirty="0">
              <a:ln>
                <a:noFill/>
              </a:ln>
              <a:solidFill>
                <a:srgbClr val="000000"/>
              </a:solidFill>
              <a:effectLst/>
              <a:uLnTx/>
              <a:uFillTx/>
              <a:latin typeface="メイリオ"/>
              <a:ea typeface="メイリオ"/>
              <a:cs typeface="Times New Roman"/>
            </a:endParaRPr>
          </a:p>
        </p:txBody>
      </p:sp>
      <p:sp>
        <p:nvSpPr>
          <p:cNvPr id="5" name="テキスト ボックス 4">
            <a:extLst>
              <a:ext uri="{FF2B5EF4-FFF2-40B4-BE49-F238E27FC236}">
                <a16:creationId xmlns:a16="http://schemas.microsoft.com/office/drawing/2014/main" id="{F8A8963D-68E1-4AE1-8E5F-B6B0C33C9FBD}"/>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（４）短期滞在手術等基本料、ＤＰＣ／ＰＤＰＳ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スライド番号プレースホルダー 2">
            <a:extLst>
              <a:ext uri="{FF2B5EF4-FFF2-40B4-BE49-F238E27FC236}">
                <a16:creationId xmlns:a16="http://schemas.microsoft.com/office/drawing/2014/main" id="{37168371-6CC5-4386-BFD5-7ED6CD1CADC4}"/>
              </a:ext>
            </a:extLst>
          </p:cNvPr>
          <p:cNvSpPr txBox="1">
            <a:spLocks/>
          </p:cNvSpPr>
          <p:nvPr/>
        </p:nvSpPr>
        <p:spPr>
          <a:xfrm>
            <a:off x="7545288" y="64801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957293864"/>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2969675" y="2260021"/>
            <a:ext cx="3966647" cy="954107"/>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a:defRPr/>
            </a:pPr>
            <a:r>
              <a:rPr kumimoji="1" lang="ja-JP" altLang="en-US"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５．入院医療</a:t>
            </a:r>
            <a:endParaRPr kumimoji="1" lang="en-US" altLang="ja-JP"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（５）横断的個別事項</a:t>
            </a:r>
            <a:endParaRPr kumimoji="1" lang="en-US" altLang="ja-JP" sz="2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p:txBody>
      </p:sp>
      <p:sp>
        <p:nvSpPr>
          <p:cNvPr id="7" name="スライド番号プレースホルダー 2">
            <a:extLst>
              <a:ext uri="{FF2B5EF4-FFF2-40B4-BE49-F238E27FC236}">
                <a16:creationId xmlns:a16="http://schemas.microsoft.com/office/drawing/2014/main" id="{D196653D-306F-4E75-B1E5-26791F5CF483}"/>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 name="正方形/長方形 5">
            <a:extLst>
              <a:ext uri="{FF2B5EF4-FFF2-40B4-BE49-F238E27FC236}">
                <a16:creationId xmlns:a16="http://schemas.microsoft.com/office/drawing/2014/main" id="{5E39EBE7-5930-440D-BF04-A4EA153EDBF1}"/>
              </a:ext>
            </a:extLst>
          </p:cNvPr>
          <p:cNvSpPr/>
          <p:nvPr/>
        </p:nvSpPr>
        <p:spPr>
          <a:xfrm>
            <a:off x="0" y="3246437"/>
            <a:ext cx="9905999" cy="110555"/>
          </a:xfrm>
          <a:prstGeom prst="rect">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993238817"/>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14234"/>
            <a:ext cx="9906000" cy="458482"/>
          </a:xfrm>
        </p:spPr>
        <p:txBody>
          <a:bodyPr>
            <a:noAutofit/>
          </a:bodyPr>
          <a:lstStyle/>
          <a:p>
            <a:r>
              <a:rPr lang="ja-JP" altLang="en-US" dirty="0">
                <a:latin typeface="メイリオ" panose="020B0604030504040204" pitchFamily="50" charset="-128"/>
                <a:ea typeface="メイリオ" panose="020B0604030504040204" pitchFamily="50" charset="-128"/>
              </a:rPr>
              <a:t>褥瘡対策の見直し</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993261"/>
            <a:ext cx="9529762" cy="580758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入院患者に対する褥瘡対策を推進する観点から、褥瘡対策の実施内容を明確化する。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779564"/>
            <a:ext cx="2824953"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褥瘡対策基準の見直し</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（５）横断的個別事項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8" name="正方形/長方形 87"/>
          <p:cNvSpPr/>
          <p:nvPr/>
        </p:nvSpPr>
        <p:spPr>
          <a:xfrm>
            <a:off x="5245494" y="1453694"/>
            <a:ext cx="4408674"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41512" y="1812736"/>
            <a:ext cx="4408674" cy="2688926"/>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入院基本料及び特定入院料に係る褥瘡対策</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　褥瘡対策の基準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略</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（変更なし）</a:t>
            </a:r>
          </a:p>
          <a:p>
            <a:pPr marL="179388" marR="0" lvl="0" indent="-179388" algn="l" defTabSz="91440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褥瘡対策の診療計画における薬学的管理に関する事項及び栄養管理に関する事項については、当該患者の状態に応じて記載すること。必要に応じて、薬剤師又は管理栄養士と連携して、当該事項を記載すること。なお、診療所において、薬学的管理及び栄養管理を実施している場合について、当該事項を記載しておくことが望ましい。</a:t>
            </a:r>
          </a:p>
          <a:p>
            <a:pPr marL="179388" marR="0" lvl="0" indent="-179388" algn="l" defTabSz="91440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栄養管理に関する事項については、栄養管理計画書をもって記載を省略することができること。ただし、この場合は、当該栄養管理計画書において、体重減少、浮腫等の有無等の別添６の別紙３に示す褥瘡対策に必要な事項を記載していること。</a:t>
            </a:r>
          </a:p>
          <a:p>
            <a:pPr marL="179388" marR="0" lvl="0" indent="-179388"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略</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（変更なし）</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0" name="右矢印 89"/>
          <p:cNvSpPr/>
          <p:nvPr/>
        </p:nvSpPr>
        <p:spPr>
          <a:xfrm>
            <a:off x="4707051" y="1854382"/>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270045" y="1449429"/>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262944" y="1812737"/>
            <a:ext cx="4371398" cy="759013"/>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入院基本料及び特定入院料に係る褥瘡対策</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　褥瘡対策の基準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（新設）</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19" name="図 18"/>
          <p:cNvPicPr>
            <a:picLocks noChangeAspect="1"/>
          </p:cNvPicPr>
          <p:nvPr/>
        </p:nvPicPr>
        <p:blipFill>
          <a:blip r:embed="rId2"/>
          <a:stretch>
            <a:fillRect/>
          </a:stretch>
        </p:blipFill>
        <p:spPr>
          <a:xfrm>
            <a:off x="236817" y="2650921"/>
            <a:ext cx="4999990" cy="4058557"/>
          </a:xfrm>
          <a:prstGeom prst="rect">
            <a:avLst/>
          </a:prstGeom>
        </p:spPr>
      </p:pic>
      <p:sp>
        <p:nvSpPr>
          <p:cNvPr id="14" name="スライド番号プレースホルダー 2">
            <a:extLst>
              <a:ext uri="{FF2B5EF4-FFF2-40B4-BE49-F238E27FC236}">
                <a16:creationId xmlns:a16="http://schemas.microsoft.com/office/drawing/2014/main" id="{D3E5CAD2-782B-430A-8074-10A93C2597E2}"/>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30982495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a:extLst>
              <a:ext uri="{FF2B5EF4-FFF2-40B4-BE49-F238E27FC236}">
                <a16:creationId xmlns:a16="http://schemas.microsoft.com/office/drawing/2014/main" id="{60966BC9-A69A-4E7C-947D-1B29FE434F5E}"/>
              </a:ext>
            </a:extLst>
          </p:cNvPr>
          <p:cNvSpPr>
            <a:spLocks noGrp="1"/>
          </p:cNvSpPr>
          <p:nvPr>
            <p:ph idx="1"/>
          </p:nvPr>
        </p:nvSpPr>
        <p:spPr>
          <a:xfrm>
            <a:off x="851942" y="2276872"/>
            <a:ext cx="8202116" cy="2304256"/>
          </a:xfrm>
          <a:ln>
            <a:solidFill>
              <a:srgbClr val="002060"/>
            </a:solidFill>
            <a:prstDash val="dash"/>
          </a:ln>
        </p:spPr>
        <p:txBody>
          <a:bodyPr>
            <a:normAutofit fontScale="92500" lnSpcReduction="10000"/>
          </a:bodyPr>
          <a:lstStyle/>
          <a:p>
            <a:pPr marL="444500" marR="0" lvl="0" indent="-444500" algn="l" defTabSz="990570" rtl="0" eaLnBrk="1" fontAlgn="auto" latinLnBrk="0" hangingPunct="1">
              <a:lnSpc>
                <a:spcPct val="110000"/>
              </a:lnSpc>
              <a:spcBef>
                <a:spcPct val="20000"/>
              </a:spcBef>
              <a:spcAft>
                <a:spcPts val="0"/>
              </a:spcAft>
              <a:buClrTx/>
              <a:buSzTx/>
              <a:buFont typeface="Arial" pitchFamily="34" charset="0"/>
              <a:buNone/>
              <a:tabLst/>
              <a:defRPr/>
            </a:pPr>
            <a:r>
              <a:rPr kumimoji="1" lang="en-US"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本資料は現時点での改定の概要をご紹介するためのものであり、必ずしも最終的な施行内容が反映されていない場合等があります。算定要件・施設基準等の詳細については、関連する告示・通知等をご確認ください。</a:t>
            </a:r>
            <a:endParaRPr kumimoji="1" lang="en-US"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44500" marR="0" lvl="0" indent="-444500" algn="l" defTabSz="990570" rtl="0" eaLnBrk="1" fontAlgn="auto" latinLnBrk="0" hangingPunct="1">
              <a:lnSpc>
                <a:spcPct val="110000"/>
              </a:lnSpc>
              <a:spcBef>
                <a:spcPct val="20000"/>
              </a:spcBef>
              <a:spcAft>
                <a:spcPts val="0"/>
              </a:spcAft>
              <a:buClrTx/>
              <a:buSzTx/>
              <a:buFont typeface="Arial" pitchFamily="34" charset="0"/>
              <a:buNone/>
              <a:tabLst/>
              <a:defRPr/>
            </a:pPr>
            <a:endParaRPr kumimoji="1" lang="en-US"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44500" marR="0" lvl="0" indent="-444500" algn="l" defTabSz="990570" rtl="0" eaLnBrk="1" fontAlgn="auto" latinLnBrk="0" hangingPunct="1">
              <a:lnSpc>
                <a:spcPct val="110000"/>
              </a:lnSpc>
              <a:spcBef>
                <a:spcPct val="20000"/>
              </a:spcBef>
              <a:spcAft>
                <a:spcPts val="0"/>
              </a:spcAft>
              <a:buClrTx/>
              <a:buSzTx/>
              <a:buFont typeface="Arial" pitchFamily="34" charset="0"/>
              <a:buNone/>
              <a:tabLst/>
              <a:defRPr/>
            </a:pPr>
            <a:r>
              <a:rPr kumimoji="1" lang="en-US"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本資料は、ＨＰ掲載後に適宜修正する場合がありますのでご留意ください。</a:t>
            </a:r>
            <a:endParaRPr kumimoji="1" lang="en-US"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 name="スライド番号プレースホルダー 2">
            <a:extLst>
              <a:ext uri="{FF2B5EF4-FFF2-40B4-BE49-F238E27FC236}">
                <a16:creationId xmlns:a16="http://schemas.microsoft.com/office/drawing/2014/main" id="{A3BEF234-817A-4ED8-81A8-1AF301A19F07}"/>
              </a:ext>
            </a:extLst>
          </p:cNvPr>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25169541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ext Box 17">
            <a:extLst>
              <a:ext uri="{FF2B5EF4-FFF2-40B4-BE49-F238E27FC236}">
                <a16:creationId xmlns:a16="http://schemas.microsoft.com/office/drawing/2014/main" id="{871902B4-A428-48B4-BA1F-FA4CB4AA6AE4}"/>
              </a:ext>
            </a:extLst>
          </p:cNvPr>
          <p:cNvSpPr txBox="1">
            <a:spLocks noChangeArrowheads="1"/>
          </p:cNvSpPr>
          <p:nvPr/>
        </p:nvSpPr>
        <p:spPr bwMode="auto">
          <a:xfrm>
            <a:off x="34485" y="77527"/>
            <a:ext cx="9906000" cy="523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5" tIns="45680" rIns="91355" bIns="45680">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令和４年度診療報酬改定の大まかな流れ</a:t>
            </a:r>
          </a:p>
        </p:txBody>
      </p:sp>
      <p:sp>
        <p:nvSpPr>
          <p:cNvPr id="65539" name="AutoShape 11">
            <a:extLst>
              <a:ext uri="{FF2B5EF4-FFF2-40B4-BE49-F238E27FC236}">
                <a16:creationId xmlns:a16="http://schemas.microsoft.com/office/drawing/2014/main" id="{B9A7A634-6031-4830-895D-49E355665249}"/>
              </a:ext>
            </a:extLst>
          </p:cNvPr>
          <p:cNvSpPr>
            <a:spLocks noChangeArrowheads="1"/>
          </p:cNvSpPr>
          <p:nvPr/>
        </p:nvSpPr>
        <p:spPr bwMode="auto">
          <a:xfrm flipH="1">
            <a:off x="4960615" y="4472529"/>
            <a:ext cx="209550" cy="719138"/>
          </a:xfrm>
          <a:prstGeom prst="leftArrow">
            <a:avLst>
              <a:gd name="adj1" fmla="val 50000"/>
              <a:gd name="adj2" fmla="val 37569"/>
            </a:avLst>
          </a:prstGeom>
          <a:solidFill>
            <a:srgbClr val="00B0F0"/>
          </a:solidFill>
          <a:ln w="9525">
            <a:solidFill>
              <a:srgbClr val="00B0F0"/>
            </a:solidFill>
            <a:miter lim="800000"/>
            <a:headEnd/>
            <a:tailEnd/>
          </a:ln>
        </p:spPr>
        <p:txBody>
          <a:bodyPr wrap="none" lIns="91355" tIns="45680" rIns="91355" bIns="45680"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65540" name="AutoShape 16">
            <a:extLst>
              <a:ext uri="{FF2B5EF4-FFF2-40B4-BE49-F238E27FC236}">
                <a16:creationId xmlns:a16="http://schemas.microsoft.com/office/drawing/2014/main" id="{9D2068DD-0BC2-450C-8803-52EB9907FAA6}"/>
              </a:ext>
            </a:extLst>
          </p:cNvPr>
          <p:cNvSpPr>
            <a:spLocks noChangeArrowheads="1"/>
          </p:cNvSpPr>
          <p:nvPr/>
        </p:nvSpPr>
        <p:spPr bwMode="auto">
          <a:xfrm flipH="1">
            <a:off x="4964113" y="5768975"/>
            <a:ext cx="209550" cy="649288"/>
          </a:xfrm>
          <a:prstGeom prst="rightArrow">
            <a:avLst>
              <a:gd name="adj1" fmla="val 50000"/>
              <a:gd name="adj2" fmla="val 37569"/>
            </a:avLst>
          </a:prstGeom>
          <a:solidFill>
            <a:srgbClr val="FF0000"/>
          </a:solidFill>
          <a:ln w="9525">
            <a:solidFill>
              <a:srgbClr val="FF0000"/>
            </a:solidFill>
            <a:miter lim="800000"/>
            <a:headEnd/>
            <a:tailEnd/>
          </a:ln>
        </p:spPr>
        <p:txBody>
          <a:bodyPr wrap="none" lIns="91355" tIns="45680" rIns="91355" bIns="45680"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65541" name="AutoShape 11">
            <a:extLst>
              <a:ext uri="{FF2B5EF4-FFF2-40B4-BE49-F238E27FC236}">
                <a16:creationId xmlns:a16="http://schemas.microsoft.com/office/drawing/2014/main" id="{0E084A7A-21AB-47AF-AD9D-91B8F6DEC014}"/>
              </a:ext>
            </a:extLst>
          </p:cNvPr>
          <p:cNvSpPr>
            <a:spLocks noChangeArrowheads="1"/>
          </p:cNvSpPr>
          <p:nvPr/>
        </p:nvSpPr>
        <p:spPr bwMode="auto">
          <a:xfrm flipH="1">
            <a:off x="4930132" y="2029416"/>
            <a:ext cx="228600" cy="647700"/>
          </a:xfrm>
          <a:prstGeom prst="leftArrow">
            <a:avLst>
              <a:gd name="adj1" fmla="val 50000"/>
              <a:gd name="adj2" fmla="val 37431"/>
            </a:avLst>
          </a:prstGeom>
          <a:solidFill>
            <a:srgbClr val="00B0F0"/>
          </a:solidFill>
          <a:ln w="9525">
            <a:solidFill>
              <a:srgbClr val="00B0F0"/>
            </a:solidFill>
            <a:miter lim="800000"/>
            <a:headEnd/>
            <a:tailEnd/>
          </a:ln>
        </p:spPr>
        <p:txBody>
          <a:bodyPr wrap="none" lIns="91355" tIns="45680" rIns="91355" bIns="45680"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2051" name="Rectangle 3">
            <a:extLst>
              <a:ext uri="{FF2B5EF4-FFF2-40B4-BE49-F238E27FC236}">
                <a16:creationId xmlns:a16="http://schemas.microsoft.com/office/drawing/2014/main" id="{EB3ECE42-7D62-4925-9A14-4DA0F66C6510}"/>
              </a:ext>
            </a:extLst>
          </p:cNvPr>
          <p:cNvSpPr>
            <a:spLocks noChangeArrowheads="1"/>
          </p:cNvSpPr>
          <p:nvPr/>
        </p:nvSpPr>
        <p:spPr bwMode="auto">
          <a:xfrm>
            <a:off x="108595" y="1970679"/>
            <a:ext cx="4752975" cy="765175"/>
          </a:xfrm>
          <a:prstGeom prst="rect">
            <a:avLst/>
          </a:prstGeom>
          <a:solidFill>
            <a:schemeClr val="accent6">
              <a:lumMod val="20000"/>
              <a:lumOff val="80000"/>
            </a:schemeClr>
          </a:solidFill>
          <a:ln w="9525">
            <a:solidFill>
              <a:schemeClr val="tx1"/>
            </a:solidFill>
            <a:miter lim="800000"/>
            <a:headEnd/>
            <a:tailEnd/>
          </a:ln>
        </p:spPr>
        <p:txBody>
          <a:bodyPr anchor="ctr"/>
          <a:lstStyle/>
          <a:p>
            <a:pPr marL="271206" marR="0" lvl="0" indent="-271206"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９月～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12</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診療報酬改定の基本方針の議論</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271206" algn="l" defTabSz="914400" rtl="0" eaLnBrk="1" fontAlgn="auto" latinLnBrk="0" hangingPunct="1">
              <a:lnSpc>
                <a:spcPct val="100000"/>
              </a:lnSpc>
              <a:spcBef>
                <a:spcPts val="0"/>
              </a:spcBef>
              <a:spcAft>
                <a:spcPts val="0"/>
              </a:spcAft>
              <a:buClrTx/>
              <a:buSzTx/>
              <a:buFontTx/>
              <a:buNone/>
              <a:tabLst/>
              <a:defRPr/>
            </a:pPr>
            <a:r>
              <a:rPr kumimoji="1" lang="en-US" altLang="zh-TW" sz="1500" b="0" i="0" u="none" strike="noStrike" kern="1200" cap="none" spc="0" normalizeH="0" baseline="0" noProof="0" dirty="0">
                <a:ln>
                  <a:noFill/>
                </a:ln>
                <a:solidFill>
                  <a:prstClr val="black"/>
                </a:solidFill>
                <a:effectLst/>
                <a:uLnTx/>
                <a:uFillTx/>
                <a:latin typeface="ＭＳ Ｐゴシック"/>
                <a:ea typeface="新細明體" panose="02020500000000000000" pitchFamily="18" charset="-120"/>
                <a:cs typeface="+mn-cs"/>
              </a:rPr>
              <a:t>12</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10</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 令和４</a:t>
            </a:r>
            <a:r>
              <a:rPr kumimoji="1" lang="zh-TW" altLang="en-US" sz="1500" b="0" i="0" u="none" strike="noStrike" kern="1200" cap="none" spc="0" normalizeH="0" baseline="0" noProof="0" dirty="0">
                <a:ln>
                  <a:noFill/>
                </a:ln>
                <a:solidFill>
                  <a:prstClr val="black"/>
                </a:solidFill>
                <a:effectLst/>
                <a:uLnTx/>
                <a:uFillTx/>
                <a:latin typeface="ＭＳ Ｐゴシック"/>
                <a:ea typeface="ＭＳ Ｐゴシック"/>
                <a:cs typeface="+mn-cs"/>
              </a:rPr>
              <a:t>年度診療報酬改定</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の</a:t>
            </a:r>
            <a:r>
              <a:rPr kumimoji="1" lang="zh-TW" altLang="en-US" sz="1500" b="0" i="0" u="none" strike="noStrike" kern="1200" cap="none" spc="0" normalizeH="0" baseline="0" noProof="0" dirty="0">
                <a:ln>
                  <a:noFill/>
                </a:ln>
                <a:solidFill>
                  <a:prstClr val="black"/>
                </a:solidFill>
                <a:effectLst/>
                <a:uLnTx/>
                <a:uFillTx/>
                <a:latin typeface="ＭＳ Ｐゴシック"/>
                <a:ea typeface="ＭＳ Ｐゴシック"/>
                <a:cs typeface="+mn-cs"/>
              </a:rPr>
              <a:t>基本方針</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の策定</a:t>
            </a:r>
          </a:p>
        </p:txBody>
      </p:sp>
      <p:sp>
        <p:nvSpPr>
          <p:cNvPr id="2053" name="AutoShape 7">
            <a:extLst>
              <a:ext uri="{FF2B5EF4-FFF2-40B4-BE49-F238E27FC236}">
                <a16:creationId xmlns:a16="http://schemas.microsoft.com/office/drawing/2014/main" id="{BECE2F12-C405-4D80-8C67-FA345BF59A9C}"/>
              </a:ext>
            </a:extLst>
          </p:cNvPr>
          <p:cNvSpPr>
            <a:spLocks noChangeArrowheads="1"/>
          </p:cNvSpPr>
          <p:nvPr/>
        </p:nvSpPr>
        <p:spPr bwMode="auto">
          <a:xfrm>
            <a:off x="1447800" y="2796663"/>
            <a:ext cx="2016125" cy="358775"/>
          </a:xfrm>
          <a:prstGeom prst="roundRect">
            <a:avLst>
              <a:gd name="adj" fmla="val 16667"/>
            </a:avLst>
          </a:prstGeom>
          <a:solidFill>
            <a:schemeClr val="accent6">
              <a:lumMod val="60000"/>
              <a:lumOff val="40000"/>
            </a:schemeClr>
          </a:solidFill>
          <a:ln w="9525">
            <a:solidFill>
              <a:schemeClr val="tx1"/>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内　　閣</a:t>
            </a:r>
          </a:p>
        </p:txBody>
      </p:sp>
      <p:sp>
        <p:nvSpPr>
          <p:cNvPr id="2054" name="AutoShape 8">
            <a:extLst>
              <a:ext uri="{FF2B5EF4-FFF2-40B4-BE49-F238E27FC236}">
                <a16:creationId xmlns:a16="http://schemas.microsoft.com/office/drawing/2014/main" id="{A5C1D5EF-757B-4BC1-B04D-CC6BFBFD9BAA}"/>
              </a:ext>
            </a:extLst>
          </p:cNvPr>
          <p:cNvSpPr>
            <a:spLocks noChangeArrowheads="1"/>
          </p:cNvSpPr>
          <p:nvPr/>
        </p:nvSpPr>
        <p:spPr bwMode="auto">
          <a:xfrm>
            <a:off x="432594" y="1605980"/>
            <a:ext cx="4184650" cy="358775"/>
          </a:xfrm>
          <a:prstGeom prst="roundRect">
            <a:avLst>
              <a:gd name="adj" fmla="val 16667"/>
            </a:avLst>
          </a:prstGeom>
          <a:solidFill>
            <a:schemeClr val="accent6">
              <a:lumMod val="60000"/>
              <a:lumOff val="40000"/>
            </a:schemeClr>
          </a:solidFill>
          <a:ln w="9525">
            <a:solidFill>
              <a:schemeClr val="tx1"/>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社会保障審議会（医療保険部会、医療部会）</a:t>
            </a:r>
          </a:p>
        </p:txBody>
      </p:sp>
      <p:sp>
        <p:nvSpPr>
          <p:cNvPr id="2056" name="Rectangle 12">
            <a:extLst>
              <a:ext uri="{FF2B5EF4-FFF2-40B4-BE49-F238E27FC236}">
                <a16:creationId xmlns:a16="http://schemas.microsoft.com/office/drawing/2014/main" id="{DA13F9ED-A755-40ED-8FE6-F4643D9EBADD}"/>
              </a:ext>
            </a:extLst>
          </p:cNvPr>
          <p:cNvSpPr>
            <a:spLocks noChangeArrowheads="1"/>
          </p:cNvSpPr>
          <p:nvPr/>
        </p:nvSpPr>
        <p:spPr bwMode="auto">
          <a:xfrm>
            <a:off x="128588" y="4105867"/>
            <a:ext cx="4752975" cy="1369421"/>
          </a:xfrm>
          <a:prstGeom prst="rect">
            <a:avLst/>
          </a:prstGeom>
          <a:solidFill>
            <a:schemeClr val="accent6">
              <a:lumMod val="20000"/>
              <a:lumOff val="80000"/>
            </a:schemeClr>
          </a:solidFill>
          <a:ln w="9525">
            <a:solidFill>
              <a:schemeClr val="tx1"/>
            </a:solidFill>
            <a:miter lim="800000"/>
            <a:headEnd/>
            <a:tailEnd/>
          </a:ln>
        </p:spPr>
        <p:txBody>
          <a:bodyPr lIns="36000" rIns="0"/>
          <a:lstStyle/>
          <a:p>
            <a:pPr marL="271206" marR="0" lvl="0" indent="-271206" algn="l" defTabSz="914400" rtl="0" eaLnBrk="1" fontAlgn="auto" latinLnBrk="0" hangingPunct="1">
              <a:lnSpc>
                <a:spcPts val="16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１月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14</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a:t>
            </a:r>
          </a:p>
          <a:p>
            <a:pPr marL="271206" marR="0" lvl="0" indent="-271206" algn="l" defTabSz="914400" rtl="0" eaLnBrk="1" fontAlgn="auto" latinLnBrk="0" hangingPunct="1">
              <a:lnSpc>
                <a:spcPts val="16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中医協に対し、</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98331" algn="l" defTabSz="914400" rtl="0" eaLnBrk="1" fontAlgn="auto" latinLnBrk="0" hangingPunct="1">
              <a:lnSpc>
                <a:spcPts val="16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内閣が決定した「診療報酬改定について」</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98331" algn="l" defTabSz="914400" rtl="0" eaLnBrk="1" fontAlgn="auto" latinLnBrk="0" hangingPunct="1">
              <a:lnSpc>
                <a:spcPts val="16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社会保障審議会で策定された「令和４年度診療報酬改定の基本方針」</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95160" algn="l" defTabSz="914400" rtl="0" eaLnBrk="1" fontAlgn="auto" latinLnBrk="0" hangingPunct="1">
              <a:lnSpc>
                <a:spcPts val="16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に基づき行うよう諮問</a:t>
            </a:r>
          </a:p>
        </p:txBody>
      </p:sp>
      <p:sp>
        <p:nvSpPr>
          <p:cNvPr id="2057" name="AutoShape 13">
            <a:extLst>
              <a:ext uri="{FF2B5EF4-FFF2-40B4-BE49-F238E27FC236}">
                <a16:creationId xmlns:a16="http://schemas.microsoft.com/office/drawing/2014/main" id="{13D25918-E8DA-405C-AF5F-34C3C02571F5}"/>
              </a:ext>
            </a:extLst>
          </p:cNvPr>
          <p:cNvSpPr>
            <a:spLocks noChangeArrowheads="1"/>
          </p:cNvSpPr>
          <p:nvPr/>
        </p:nvSpPr>
        <p:spPr bwMode="auto">
          <a:xfrm>
            <a:off x="1477813" y="3737310"/>
            <a:ext cx="2014538" cy="355600"/>
          </a:xfrm>
          <a:prstGeom prst="roundRect">
            <a:avLst>
              <a:gd name="adj" fmla="val 16667"/>
            </a:avLst>
          </a:prstGeom>
          <a:solidFill>
            <a:schemeClr val="accent6">
              <a:lumMod val="60000"/>
              <a:lumOff val="40000"/>
            </a:schemeClr>
          </a:solidFill>
          <a:ln w="9525">
            <a:solidFill>
              <a:schemeClr val="tx1"/>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厚生労働大臣</a:t>
            </a:r>
          </a:p>
        </p:txBody>
      </p:sp>
      <p:sp>
        <p:nvSpPr>
          <p:cNvPr id="2058" name="Rectangle 14">
            <a:extLst>
              <a:ext uri="{FF2B5EF4-FFF2-40B4-BE49-F238E27FC236}">
                <a16:creationId xmlns:a16="http://schemas.microsoft.com/office/drawing/2014/main" id="{DD14E715-0EEC-452B-B930-3CCC8E8D0769}"/>
              </a:ext>
            </a:extLst>
          </p:cNvPr>
          <p:cNvSpPr>
            <a:spLocks noChangeArrowheads="1"/>
          </p:cNvSpPr>
          <p:nvPr/>
        </p:nvSpPr>
        <p:spPr bwMode="auto">
          <a:xfrm>
            <a:off x="128588" y="5911850"/>
            <a:ext cx="4752975" cy="381000"/>
          </a:xfrm>
          <a:prstGeom prst="rect">
            <a:avLst/>
          </a:prstGeom>
          <a:solidFill>
            <a:schemeClr val="accent6">
              <a:lumMod val="20000"/>
              <a:lumOff val="80000"/>
            </a:schemeClr>
          </a:solidFill>
          <a:ln w="9525">
            <a:solidFill>
              <a:schemeClr val="tx1"/>
            </a:solidFill>
            <a:miter lim="800000"/>
            <a:headEnd/>
            <a:tailEnd/>
          </a:ln>
        </p:spPr>
        <p:txBody>
          <a:bodyPr anchor="ctr"/>
          <a:lstStyle/>
          <a:p>
            <a:pPr marL="271206" marR="0" lvl="0" indent="-271206"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３月　診療報酬改定に係る告示･通知の発出</a:t>
            </a:r>
          </a:p>
        </p:txBody>
      </p:sp>
      <p:sp>
        <p:nvSpPr>
          <p:cNvPr id="2059" name="AutoShape 15">
            <a:extLst>
              <a:ext uri="{FF2B5EF4-FFF2-40B4-BE49-F238E27FC236}">
                <a16:creationId xmlns:a16="http://schemas.microsoft.com/office/drawing/2014/main" id="{186D25BF-72ED-4C89-8AF7-3F2F34311772}"/>
              </a:ext>
            </a:extLst>
          </p:cNvPr>
          <p:cNvSpPr>
            <a:spLocks noChangeArrowheads="1"/>
          </p:cNvSpPr>
          <p:nvPr/>
        </p:nvSpPr>
        <p:spPr bwMode="auto">
          <a:xfrm>
            <a:off x="1447800" y="5553075"/>
            <a:ext cx="2014538" cy="358775"/>
          </a:xfrm>
          <a:prstGeom prst="roundRect">
            <a:avLst>
              <a:gd name="adj" fmla="val 16667"/>
            </a:avLst>
          </a:prstGeom>
          <a:solidFill>
            <a:schemeClr val="accent6">
              <a:lumMod val="60000"/>
              <a:lumOff val="40000"/>
            </a:schemeClr>
          </a:solidFill>
          <a:ln w="9525">
            <a:solidFill>
              <a:schemeClr val="tx1"/>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厚生労働大臣</a:t>
            </a:r>
          </a:p>
        </p:txBody>
      </p:sp>
      <p:sp>
        <p:nvSpPr>
          <p:cNvPr id="2050" name="Rectangle 2">
            <a:extLst>
              <a:ext uri="{FF2B5EF4-FFF2-40B4-BE49-F238E27FC236}">
                <a16:creationId xmlns:a16="http://schemas.microsoft.com/office/drawing/2014/main" id="{69A60B15-C3CD-4B26-9E5F-245D939803F7}"/>
              </a:ext>
            </a:extLst>
          </p:cNvPr>
          <p:cNvSpPr>
            <a:spLocks noChangeArrowheads="1"/>
          </p:cNvSpPr>
          <p:nvPr/>
        </p:nvSpPr>
        <p:spPr bwMode="auto">
          <a:xfrm>
            <a:off x="5253980" y="1533525"/>
            <a:ext cx="4543425" cy="1463427"/>
          </a:xfrm>
          <a:prstGeom prst="rect">
            <a:avLst/>
          </a:prstGeom>
          <a:solidFill>
            <a:schemeClr val="accent5">
              <a:lumMod val="20000"/>
              <a:lumOff val="80000"/>
            </a:schemeClr>
          </a:solidFill>
          <a:ln w="9525">
            <a:solidFill>
              <a:schemeClr val="tx1"/>
            </a:solidFill>
            <a:miter lim="800000"/>
            <a:headEnd/>
            <a:tailEnd/>
          </a:ln>
        </p:spPr>
        <p:txBody>
          <a:bodyPr lIns="36000" tIns="36000" rIns="0" bIns="36000"/>
          <a:lstStyle/>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第１シーズン</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７月～９月</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コロナ・感染症対応・外来・在宅・入院・個別事項・</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歯科・調剤　</a:t>
            </a:r>
            <a:r>
              <a:rPr kumimoji="1" lang="ja-JP" altLang="en-US" sz="1400" b="1" i="0" u="none" strike="noStrike" kern="1200" cap="none" spc="0" normalizeH="0" baseline="0" noProof="0" dirty="0">
                <a:ln>
                  <a:noFill/>
                </a:ln>
                <a:solidFill>
                  <a:srgbClr val="00B0F0"/>
                </a:solidFill>
                <a:effectLst/>
                <a:uLnTx/>
                <a:uFillTx/>
                <a:latin typeface="ＭＳ Ｐゴシック"/>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９月８日 中間とりまとめ</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第２シーズン</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１０月～１月</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外来・入院・在宅・個別事項・歯科・調剤</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薬価制度・保険医療材料制度・費用対効果評価制度改革</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改定の基本方針を踏まえた対応</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055" name="AutoShape 9">
            <a:extLst>
              <a:ext uri="{FF2B5EF4-FFF2-40B4-BE49-F238E27FC236}">
                <a16:creationId xmlns:a16="http://schemas.microsoft.com/office/drawing/2014/main" id="{5FA5753F-01B6-4508-84AC-144A1F4BBA9D}"/>
              </a:ext>
            </a:extLst>
          </p:cNvPr>
          <p:cNvSpPr>
            <a:spLocks noChangeArrowheads="1"/>
          </p:cNvSpPr>
          <p:nvPr/>
        </p:nvSpPr>
        <p:spPr bwMode="auto">
          <a:xfrm>
            <a:off x="6246019" y="604382"/>
            <a:ext cx="2871787" cy="346075"/>
          </a:xfrm>
          <a:prstGeom prst="roundRect">
            <a:avLst>
              <a:gd name="adj" fmla="val 16667"/>
            </a:avLst>
          </a:prstGeom>
          <a:solidFill>
            <a:schemeClr val="accent5">
              <a:lumMod val="40000"/>
              <a:lumOff val="60000"/>
            </a:schemeClr>
          </a:solidFill>
          <a:ln w="9525">
            <a:solidFill>
              <a:schemeClr val="tx1"/>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中医協</a:t>
            </a:r>
          </a:p>
        </p:txBody>
      </p:sp>
      <p:sp>
        <p:nvSpPr>
          <p:cNvPr id="29" name="正方形/長方形 28">
            <a:extLst>
              <a:ext uri="{FF2B5EF4-FFF2-40B4-BE49-F238E27FC236}">
                <a16:creationId xmlns:a16="http://schemas.microsoft.com/office/drawing/2014/main" id="{6CA85473-39BD-4F91-AA86-F5A9B9F4CEB8}"/>
              </a:ext>
            </a:extLst>
          </p:cNvPr>
          <p:cNvSpPr/>
          <p:nvPr/>
        </p:nvSpPr>
        <p:spPr>
          <a:xfrm>
            <a:off x="123825" y="6396037"/>
            <a:ext cx="9582150" cy="333375"/>
          </a:xfrm>
          <a:prstGeom prst="rect">
            <a:avLst/>
          </a:prstGeom>
          <a:solidFill>
            <a:srgbClr val="CC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355" tIns="45680" rIns="91355" bIns="4568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令和４年４月１日　施行</a:t>
            </a:r>
          </a:p>
        </p:txBody>
      </p:sp>
      <p:sp>
        <p:nvSpPr>
          <p:cNvPr id="65552" name="テキスト ボックス 1">
            <a:extLst>
              <a:ext uri="{FF2B5EF4-FFF2-40B4-BE49-F238E27FC236}">
                <a16:creationId xmlns:a16="http://schemas.microsoft.com/office/drawing/2014/main" id="{E8ADF90F-662F-478E-A49A-E68FF8B48F15}"/>
              </a:ext>
            </a:extLst>
          </p:cNvPr>
          <p:cNvSpPr txBox="1">
            <a:spLocks noChangeArrowheads="1"/>
          </p:cNvSpPr>
          <p:nvPr/>
        </p:nvSpPr>
        <p:spPr bwMode="auto">
          <a:xfrm>
            <a:off x="77314" y="1227339"/>
            <a:ext cx="1238250" cy="369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5" tIns="45680" rIns="91355" bIns="45680">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令和３年</a:t>
            </a:r>
          </a:p>
        </p:txBody>
      </p:sp>
      <p:sp>
        <p:nvSpPr>
          <p:cNvPr id="65553" name="テキスト ボックス 25">
            <a:extLst>
              <a:ext uri="{FF2B5EF4-FFF2-40B4-BE49-F238E27FC236}">
                <a16:creationId xmlns:a16="http://schemas.microsoft.com/office/drawing/2014/main" id="{65EEA3BA-6445-4746-B18E-D9168E7CA34E}"/>
              </a:ext>
            </a:extLst>
          </p:cNvPr>
          <p:cNvSpPr txBox="1">
            <a:spLocks noChangeArrowheads="1"/>
          </p:cNvSpPr>
          <p:nvPr/>
        </p:nvSpPr>
        <p:spPr bwMode="auto">
          <a:xfrm>
            <a:off x="94532" y="3754553"/>
            <a:ext cx="1323975" cy="369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5" tIns="45680" rIns="91355" bIns="45680">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令和４年</a:t>
            </a:r>
          </a:p>
        </p:txBody>
      </p:sp>
      <p:sp>
        <p:nvSpPr>
          <p:cNvPr id="2052" name="Rectangle 6">
            <a:extLst>
              <a:ext uri="{FF2B5EF4-FFF2-40B4-BE49-F238E27FC236}">
                <a16:creationId xmlns:a16="http://schemas.microsoft.com/office/drawing/2014/main" id="{AA332E1B-008C-4CD0-BCCD-477B1233D06C}"/>
              </a:ext>
            </a:extLst>
          </p:cNvPr>
          <p:cNvSpPr>
            <a:spLocks noChangeArrowheads="1"/>
          </p:cNvSpPr>
          <p:nvPr/>
        </p:nvSpPr>
        <p:spPr bwMode="auto">
          <a:xfrm>
            <a:off x="123825" y="3181755"/>
            <a:ext cx="4752975" cy="504528"/>
          </a:xfrm>
          <a:prstGeom prst="rect">
            <a:avLst/>
          </a:prstGeom>
          <a:solidFill>
            <a:schemeClr val="accent6">
              <a:lumMod val="20000"/>
              <a:lumOff val="80000"/>
            </a:schemeClr>
          </a:solidFill>
          <a:ln w="9525">
            <a:solidFill>
              <a:schemeClr val="tx1"/>
            </a:solidFill>
            <a:miter lim="800000"/>
            <a:headEnd/>
            <a:tailEnd/>
          </a:ln>
        </p:spPr>
        <p:txBody>
          <a:bodyPr anchor="ctr"/>
          <a:lstStyle/>
          <a:p>
            <a:pPr marL="264861" marR="0" lvl="0" indent="-264861" algn="l" defTabSz="914400" rtl="0" eaLnBrk="1" fontAlgn="auto" latinLnBrk="0" hangingPunct="1">
              <a:lnSpc>
                <a:spcPct val="1000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12</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22</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　</a:t>
            </a:r>
            <a:r>
              <a:rPr kumimoji="1" lang="ja-JP" altLang="en-US" sz="1500" b="0" i="0" u="none" strike="noStrike" kern="1200" cap="none" spc="-40" normalizeH="0" baseline="0" noProof="0" dirty="0">
                <a:ln>
                  <a:noFill/>
                </a:ln>
                <a:solidFill>
                  <a:prstClr val="black"/>
                </a:solidFill>
                <a:effectLst/>
                <a:uLnTx/>
                <a:uFillTx/>
                <a:latin typeface="ＭＳ Ｐゴシック"/>
                <a:ea typeface="ＭＳ Ｐゴシック" panose="020B0600070205080204" pitchFamily="50" charset="-128"/>
                <a:cs typeface="+mn-cs"/>
              </a:rPr>
              <a:t>予算大臣折衝を踏まえ、診療報酬の改定率、改革を着実に進める７つの課題を決定</a:t>
            </a:r>
          </a:p>
        </p:txBody>
      </p:sp>
      <p:sp>
        <p:nvSpPr>
          <p:cNvPr id="65555" name="スライド番号プレースホルダー 2">
            <a:extLst>
              <a:ext uri="{FF2B5EF4-FFF2-40B4-BE49-F238E27FC236}">
                <a16:creationId xmlns:a16="http://schemas.microsoft.com/office/drawing/2014/main" id="{AF2BEDCE-F14F-45C0-878D-EF1D558EADA4}"/>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D021D839-8F9E-4E57-98DD-93CD312D9A7F}" type="slidenum">
              <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19</a:t>
            </a:fld>
            <a:endPar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21" name="Rectangle 2">
            <a:extLst>
              <a:ext uri="{FF2B5EF4-FFF2-40B4-BE49-F238E27FC236}">
                <a16:creationId xmlns:a16="http://schemas.microsoft.com/office/drawing/2014/main" id="{86573372-A68E-4B1A-9734-8B848308C1CC}"/>
              </a:ext>
            </a:extLst>
          </p:cNvPr>
          <p:cNvSpPr>
            <a:spLocks noChangeArrowheads="1"/>
          </p:cNvSpPr>
          <p:nvPr/>
        </p:nvSpPr>
        <p:spPr bwMode="auto">
          <a:xfrm>
            <a:off x="5253979" y="4669378"/>
            <a:ext cx="4543425" cy="1659985"/>
          </a:xfrm>
          <a:prstGeom prst="rect">
            <a:avLst/>
          </a:prstGeom>
          <a:solidFill>
            <a:schemeClr val="accent5">
              <a:lumMod val="20000"/>
              <a:lumOff val="80000"/>
            </a:schemeClr>
          </a:solidFill>
          <a:ln w="9525">
            <a:solidFill>
              <a:schemeClr val="tx1"/>
            </a:solidFill>
            <a:miter lim="800000"/>
            <a:headEnd/>
            <a:tailEnd/>
          </a:ln>
        </p:spPr>
        <p:txBody>
          <a:bodyPr lIns="36000" tIns="36000" rIns="0" bIns="36000"/>
          <a:lstStyle/>
          <a:p>
            <a:pPr marL="358775" marR="0" lvl="0" indent="-358775" algn="l" defTabSz="914400" rtl="0" eaLnBrk="1" fontAlgn="auto" latinLnBrk="0" hangingPunct="1">
              <a:lnSpc>
                <a:spcPts val="17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１月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14</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　厚生労働大臣の諮問を受け、</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58775" marR="0" lvl="0" indent="-358775" algn="r" defTabSz="914400" rtl="0" eaLnBrk="1" fontAlgn="auto" latinLnBrk="0" hangingPunct="1">
              <a:lnSpc>
                <a:spcPts val="17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具体的な診療報酬点数設定に係る審議</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271206" algn="l" defTabSz="914400" rtl="0" eaLnBrk="1" fontAlgn="auto" latinLnBrk="0" hangingPunct="1">
              <a:lnSpc>
                <a:spcPts val="17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「令和４年度改定に係るこれまでの議論の整理」　</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271206" algn="l" defTabSz="914400" rtl="0" eaLnBrk="1" fontAlgn="auto" latinLnBrk="0" hangingPunct="1">
              <a:lnSpc>
                <a:spcPts val="17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パブリックコメント募集～１月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21</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271206" algn="l" defTabSz="914400" rtl="0" eaLnBrk="1" fontAlgn="auto" latinLnBrk="0" hangingPunct="1">
              <a:lnSpc>
                <a:spcPts val="17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１月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21</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  公聴会の開催（オンライン形式）</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271206" algn="l" defTabSz="914400" rtl="0" eaLnBrk="1" fontAlgn="auto" latinLnBrk="0" hangingPunct="1">
              <a:lnSpc>
                <a:spcPts val="17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１月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26</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日～２月９日　個別改定項目（短冊）の集中審議</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271206" algn="l" defTabSz="914400" rtl="0" eaLnBrk="1" fontAlgn="auto" latinLnBrk="0" hangingPunct="1">
              <a:lnSpc>
                <a:spcPts val="17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２月９日  厚生労働大臣に対し、改定案を答申</a:t>
            </a:r>
          </a:p>
        </p:txBody>
      </p:sp>
      <p:sp>
        <p:nvSpPr>
          <p:cNvPr id="22" name="Rectangle 2">
            <a:extLst>
              <a:ext uri="{FF2B5EF4-FFF2-40B4-BE49-F238E27FC236}">
                <a16:creationId xmlns:a16="http://schemas.microsoft.com/office/drawing/2014/main" id="{467E35B1-6F25-4314-BD5D-AAF9C95F205A}"/>
              </a:ext>
            </a:extLst>
          </p:cNvPr>
          <p:cNvSpPr>
            <a:spLocks noChangeArrowheads="1"/>
          </p:cNvSpPr>
          <p:nvPr/>
        </p:nvSpPr>
        <p:spPr bwMode="auto">
          <a:xfrm>
            <a:off x="5253979" y="3036587"/>
            <a:ext cx="4543425" cy="1595739"/>
          </a:xfrm>
          <a:prstGeom prst="rect">
            <a:avLst/>
          </a:prstGeom>
          <a:solidFill>
            <a:schemeClr val="accent5">
              <a:lumMod val="20000"/>
              <a:lumOff val="80000"/>
            </a:schemeClr>
          </a:solidFill>
          <a:ln w="9525">
            <a:solidFill>
              <a:schemeClr val="tx1"/>
            </a:solidFill>
            <a:miter lim="800000"/>
            <a:headEnd/>
            <a:tailEnd/>
          </a:ln>
        </p:spPr>
        <p:txBody>
          <a:bodyPr lIns="36000" tIns="36000" rIns="0" bIns="36000"/>
          <a:lstStyle/>
          <a:p>
            <a:pPr marL="723900" marR="0" lvl="0" indent="-723900" algn="l" defTabSz="914400" rtl="0" eaLnBrk="1" fontAlgn="auto" latinLnBrk="0" hangingPunct="1">
              <a:lnSpc>
                <a:spcPts val="1700"/>
              </a:lnSpc>
              <a:spcBef>
                <a:spcPts val="0"/>
              </a:spcBef>
              <a:spcAft>
                <a:spcPts val="0"/>
              </a:spcAft>
              <a:buClrTx/>
              <a:buSzTx/>
              <a:buFontTx/>
              <a:buNone/>
              <a:tabLst/>
              <a:defRPr/>
            </a:pPr>
            <a:r>
              <a:rPr kumimoji="1" lang="ja-JP" altLang="en-US" sz="1500" b="0" i="0" u="none" strike="noStrike" kern="1200" cap="none" spc="-140" normalizeH="0" baseline="0" noProof="0" dirty="0">
                <a:ln>
                  <a:noFill/>
                </a:ln>
                <a:solidFill>
                  <a:prstClr val="black"/>
                </a:solidFill>
                <a:effectLst/>
                <a:uLnTx/>
                <a:uFillTx/>
                <a:latin typeface="ＭＳ Ｐゴシック"/>
                <a:ea typeface="ＭＳ Ｐゴシック" panose="020B0600070205080204" pitchFamily="50" charset="-128"/>
                <a:cs typeface="+mn-cs"/>
              </a:rPr>
              <a:t>５月～７月</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医療経済実態調査の実施</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7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11</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24</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 医療経済実態調査の結果報告</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7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12</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 ２日 消費税率</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10</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％補てん状況把握結果</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7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12</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 ３日 薬価調査・材料価格調査の速報報告</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7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医療経済実態調査結果に対する見解</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7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12</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 ８日 診療報酬改定に関する両側の見解</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7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12</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10</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 診療報酬改定への意見　</a:t>
            </a:r>
            <a:r>
              <a:rPr kumimoji="1" lang="ja-JP" altLang="en-US" sz="15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中医協</a:t>
            </a:r>
            <a:r>
              <a:rPr kumimoji="1" lang="ja-JP" altLang="en-US" sz="1500" b="1" i="0" u="none" strike="noStrike" kern="1200" cap="none" spc="-100" normalizeH="0" baseline="0" noProof="0" dirty="0">
                <a:ln>
                  <a:noFill/>
                </a:ln>
                <a:solidFill>
                  <a:srgbClr val="00B0F0"/>
                </a:solidFill>
                <a:effectLst/>
                <a:uLnTx/>
                <a:uFillTx/>
                <a:latin typeface="ＭＳ Ｐゴシック"/>
                <a:ea typeface="ＭＳ Ｐゴシック" panose="020B0600070205080204" pitchFamily="50" charset="-128"/>
                <a:cs typeface="+mn-cs"/>
              </a:rPr>
              <a:t>→</a:t>
            </a:r>
            <a:r>
              <a:rPr kumimoji="1" lang="ja-JP" altLang="en-US" sz="15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厚労大臣</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3" name="Rectangle 2">
            <a:extLst>
              <a:ext uri="{FF2B5EF4-FFF2-40B4-BE49-F238E27FC236}">
                <a16:creationId xmlns:a16="http://schemas.microsoft.com/office/drawing/2014/main" id="{3E2D0687-77ED-470A-A34F-03B0EDB86156}"/>
              </a:ext>
            </a:extLst>
          </p:cNvPr>
          <p:cNvSpPr>
            <a:spLocks noChangeArrowheads="1"/>
          </p:cNvSpPr>
          <p:nvPr/>
        </p:nvSpPr>
        <p:spPr bwMode="auto">
          <a:xfrm>
            <a:off x="5244682" y="955474"/>
            <a:ext cx="4543425" cy="558800"/>
          </a:xfrm>
          <a:prstGeom prst="rect">
            <a:avLst/>
          </a:prstGeom>
          <a:solidFill>
            <a:schemeClr val="accent5">
              <a:lumMod val="20000"/>
              <a:lumOff val="80000"/>
            </a:schemeClr>
          </a:solidFill>
          <a:ln w="9525">
            <a:solidFill>
              <a:schemeClr val="tx1"/>
            </a:solidFill>
            <a:miter lim="800000"/>
            <a:headEnd/>
            <a:tailEnd/>
          </a:ln>
        </p:spPr>
        <p:txBody>
          <a:bodyPr lIns="36000" tIns="36000" rIns="0" bIns="36000"/>
          <a:lstStyle/>
          <a:p>
            <a:pPr marL="723900" marR="0" lvl="0" indent="-72390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令和２年度</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「答申書」附帯意見に基づく検証調査等の実施</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4" name="Rectangle 2">
            <a:extLst>
              <a:ext uri="{FF2B5EF4-FFF2-40B4-BE49-F238E27FC236}">
                <a16:creationId xmlns:a16="http://schemas.microsoft.com/office/drawing/2014/main" id="{4B59B502-E8B2-4307-B401-1A0BBEA11343}"/>
              </a:ext>
            </a:extLst>
          </p:cNvPr>
          <p:cNvSpPr>
            <a:spLocks noChangeArrowheads="1"/>
          </p:cNvSpPr>
          <p:nvPr/>
        </p:nvSpPr>
        <p:spPr bwMode="auto">
          <a:xfrm>
            <a:off x="432594" y="604382"/>
            <a:ext cx="4664422" cy="584482"/>
          </a:xfrm>
          <a:prstGeom prst="rect">
            <a:avLst/>
          </a:prstGeom>
          <a:solidFill>
            <a:srgbClr val="CCECFF"/>
          </a:solidFill>
          <a:ln w="9525">
            <a:solidFill>
              <a:schemeClr val="tx1"/>
            </a:solidFill>
            <a:miter lim="800000"/>
            <a:headEnd/>
            <a:tailEnd/>
          </a:ln>
        </p:spPr>
        <p:txBody>
          <a:bodyPr lIns="36000" tIns="36000" rIns="0" bIns="36000"/>
          <a:lstStyle/>
          <a:p>
            <a:pPr marL="723900" marR="0" lvl="0" indent="-723900" algn="l" defTabSz="914400" rtl="0" eaLnBrk="1" fontAlgn="auto" latinLnBrk="0" hangingPunct="1">
              <a:lnSpc>
                <a:spcPct val="100000"/>
              </a:lnSpc>
              <a:spcBef>
                <a:spcPts val="0"/>
              </a:spcBef>
              <a:spcAft>
                <a:spcPts val="0"/>
              </a:spcAft>
              <a:buClrTx/>
              <a:buSzTx/>
              <a:buFontTx/>
              <a:buNone/>
              <a:tabLst/>
              <a:defRPr/>
            </a:pPr>
            <a:r>
              <a:rPr kumimoji="1" lang="ja-JP" altLang="en-US" sz="1500" b="1"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新型コロナウイルス感染症に伴う医療保険制度の対応</a:t>
            </a:r>
            <a:endParaRPr kumimoji="1" lang="en-US" altLang="ja-JP" sz="1500" b="1"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723900" marR="0" lvl="0" indent="-723900" algn="ctr"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診療報酬上の特例、補助金</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5" name="正方形/長方形 2">
            <a:extLst>
              <a:ext uri="{FF2B5EF4-FFF2-40B4-BE49-F238E27FC236}">
                <a16:creationId xmlns:a16="http://schemas.microsoft.com/office/drawing/2014/main" id="{A5FF56F5-9088-402E-9415-4122DF27DA38}"/>
              </a:ext>
            </a:extLst>
          </p:cNvPr>
          <p:cNvSpPr>
            <a:spLocks noChangeArrowheads="1"/>
          </p:cNvSpPr>
          <p:nvPr/>
        </p:nvSpPr>
        <p:spPr bwMode="auto">
          <a:xfrm>
            <a:off x="3516734" y="2716916"/>
            <a:ext cx="1737245" cy="502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ts val="8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看護処遇改善　　　　＋</a:t>
            </a:r>
            <a:r>
              <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0.2</a:t>
            </a: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914400" rtl="0" eaLnBrk="1" fontAlgn="auto" latinLnBrk="0" hangingPunct="1">
              <a:lnSpc>
                <a:spcPts val="8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リフィル処方箋　　　▲</a:t>
            </a:r>
            <a:r>
              <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0.1</a:t>
            </a: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914400" rtl="0" eaLnBrk="1" fontAlgn="auto" latinLnBrk="0" hangingPunct="1">
              <a:lnSpc>
                <a:spcPts val="8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不妊治療の保険適用　＋</a:t>
            </a:r>
            <a:r>
              <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0.2</a:t>
            </a: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914400" rtl="0" eaLnBrk="1" fontAlgn="auto" latinLnBrk="0" hangingPunct="1">
              <a:lnSpc>
                <a:spcPts val="8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小児感染防止対策加算▲</a:t>
            </a:r>
            <a:r>
              <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0.1</a:t>
            </a: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p:txBody>
      </p:sp>
      <p:sp>
        <p:nvSpPr>
          <p:cNvPr id="2" name="大かっこ 1">
            <a:extLst>
              <a:ext uri="{FF2B5EF4-FFF2-40B4-BE49-F238E27FC236}">
                <a16:creationId xmlns:a16="http://schemas.microsoft.com/office/drawing/2014/main" id="{04948D4D-1B41-41C8-A56D-53F293D50563}"/>
              </a:ext>
            </a:extLst>
          </p:cNvPr>
          <p:cNvSpPr/>
          <p:nvPr/>
        </p:nvSpPr>
        <p:spPr>
          <a:xfrm>
            <a:off x="3516733" y="2735855"/>
            <a:ext cx="1653432" cy="431542"/>
          </a:xfrm>
          <a:prstGeom prst="bracketPair">
            <a:avLst/>
          </a:prstGeom>
          <a:ln w="127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 name="正方形/長方形 2">
            <a:extLst>
              <a:ext uri="{FF2B5EF4-FFF2-40B4-BE49-F238E27FC236}">
                <a16:creationId xmlns:a16="http://schemas.microsoft.com/office/drawing/2014/main" id="{72CD479E-BCD5-4BEC-9590-DC5829FE8B0E}"/>
              </a:ext>
            </a:extLst>
          </p:cNvPr>
          <p:cNvSpPr>
            <a:spLocks noChangeArrowheads="1"/>
          </p:cNvSpPr>
          <p:nvPr/>
        </p:nvSpPr>
        <p:spPr bwMode="auto">
          <a:xfrm>
            <a:off x="3492351" y="5512340"/>
            <a:ext cx="180128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ts val="800"/>
              </a:lnSpc>
              <a:spcBef>
                <a:spcPct val="0"/>
              </a:spcBef>
              <a:spcAft>
                <a:spcPts val="0"/>
              </a:spcAft>
              <a:buClrTx/>
              <a:buSzTx/>
              <a:buFontTx/>
              <a:buNone/>
              <a:tabLst/>
              <a:defRPr/>
            </a:pPr>
            <a:r>
              <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公益裁定（１月２６日）</a:t>
            </a:r>
            <a:r>
              <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p>
          <a:p>
            <a:pPr marL="0" marR="0" lvl="0" indent="0" algn="l" defTabSz="914400" rtl="0" eaLnBrk="1" fontAlgn="auto" latinLnBrk="0" hangingPunct="1">
              <a:lnSpc>
                <a:spcPts val="8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・重症度、医療・看護必要度</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914400" rtl="0" eaLnBrk="1" fontAlgn="auto" latinLnBrk="0" hangingPunct="1">
              <a:lnSpc>
                <a:spcPts val="8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・オンライン診療</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p:txBody>
      </p:sp>
    </p:spTree>
    <p:extLst>
      <p:ext uri="{BB962C8B-B14F-4D97-AF65-F5344CB8AC3E}">
        <p14:creationId xmlns:p14="http://schemas.microsoft.com/office/powerpoint/2010/main" val="2886906659"/>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27042"/>
            <a:ext cx="9906000" cy="458482"/>
          </a:xfrm>
        </p:spPr>
        <p:txBody>
          <a:bodyPr>
            <a:noAutofit/>
          </a:bodyPr>
          <a:lstStyle/>
          <a:p>
            <a:r>
              <a:rPr lang="ja-JP" altLang="en-US" dirty="0"/>
              <a:t>入退院支援の推進</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8" y="871944"/>
            <a:ext cx="9529762" cy="595936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8800" y="693648"/>
            <a:ext cx="4592154"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入退院支援加算の評価・要件の見直し</a:t>
            </a:r>
          </a:p>
        </p:txBody>
      </p:sp>
      <p:sp>
        <p:nvSpPr>
          <p:cNvPr id="88" name="正方形/長方形 87"/>
          <p:cNvSpPr/>
          <p:nvPr/>
        </p:nvSpPr>
        <p:spPr>
          <a:xfrm>
            <a:off x="5213024" y="1383623"/>
            <a:ext cx="4420496" cy="222785"/>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90" name="右矢印 89"/>
          <p:cNvSpPr/>
          <p:nvPr/>
        </p:nvSpPr>
        <p:spPr>
          <a:xfrm>
            <a:off x="4731542" y="1939600"/>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296371" y="1383623"/>
            <a:ext cx="4368598" cy="222785"/>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1" name="正方形/長方形 20"/>
          <p:cNvSpPr/>
          <p:nvPr/>
        </p:nvSpPr>
        <p:spPr>
          <a:xfrm>
            <a:off x="242417" y="3800817"/>
            <a:ext cx="4432334" cy="2536408"/>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入退院支援加算１及び２</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退院困難な要因</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悪性腫瘍、認知症又は誤嚥性肺炎等の急性呼吸器感染症のいずれかであること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緊急入院であること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要介護状態であるとの疑いがあるが要介護認定が未申請であること（介護保険　</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法施行令（平成</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年政令第</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412</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号）第２条各号に規定する特定疾病を有する　</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40</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歳以上</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65</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歳未満の者及び</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65</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歳以上の者に限る。）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エ　家族又は同居者から虐待を受けている又はその疑いがあること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オ　生活困窮者であること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カ　入院前に比べＡＤＬが低下し、退院後の生活様式の再編が必要であること（必</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要と推測されること。）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キ　排泄に介助を要すること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ク　同居者の有無に関わらず、必要な養育又は介護を十分に提供できる状況にない</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ケ　退院後に医療処置（胃瘻等の経管栄養法を含む。）が必要なこと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コ　入退院を繰り返していること</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サ　その他患者の状況から判断してアからコまでに準ずると認められる場合</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2" name="正方形/長方形 21"/>
          <p:cNvSpPr/>
          <p:nvPr/>
        </p:nvSpPr>
        <p:spPr>
          <a:xfrm>
            <a:off x="5169024" y="3800816"/>
            <a:ext cx="4464496" cy="3003307"/>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入退院支援加算１及び２</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退院困難な要因</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悪性腫瘍、認知症又は誤嚥性肺炎等の急性呼吸器感染症のいずれかであること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緊急入院であること</a:t>
            </a: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要介護状態であるとの疑いがあるが要介護認定が未申請であること（介護保険法施行令（平成</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年政令第</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412</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号）第２条各号に規定する特定疾病を有する</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40</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歳以上</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65</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歳未満の者及び</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65</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歳以上の者に限る。）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エ　家族又は同居者から虐待を受けている又はその疑いがあること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オ　生活困窮者であること</a:t>
            </a: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カ　入院前に比べＡＤＬが低下し、退院後の生活様式の再編が必要であること（必要と推測されること。）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キ　排泄に介助を要すること</a:t>
            </a: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ク　同居者の有無に関わらず、必要な養育又は介護を十分に提供できる状況にないこと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ケ　退院後に医療処置（胃瘻等の経管栄養法を含む。）が必要なこと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コ　入退院を繰り返していること</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サ</a:t>
            </a: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入院治療を行っても長期的な低栄養状態になることが見込まれること</a:t>
            </a:r>
            <a:endPar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シ</a:t>
            </a: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家族に対する介助や介護等を日常的に行っている児童等であること</a:t>
            </a: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ス</a:t>
            </a: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児童等の家族から、介助や介護等を日常的に受けていること</a:t>
            </a: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セ</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その他患者の状況から判断して</a:t>
            </a:r>
            <a:r>
              <a:rPr kumimoji="1" lang="ja-JP" altLang="en-US" sz="9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アからスまでに</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準ずると認められる場合</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7" name="正方形/長方形 26"/>
          <p:cNvSpPr/>
          <p:nvPr/>
        </p:nvSpPr>
        <p:spPr>
          <a:xfrm>
            <a:off x="242417" y="3523427"/>
            <a:ext cx="4422515" cy="246677"/>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8" name="正方形/長方形 27"/>
          <p:cNvSpPr/>
          <p:nvPr/>
        </p:nvSpPr>
        <p:spPr>
          <a:xfrm>
            <a:off x="5169024" y="3523427"/>
            <a:ext cx="4464496" cy="246677"/>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9" name="正方形/長方形 28"/>
          <p:cNvSpPr/>
          <p:nvPr/>
        </p:nvSpPr>
        <p:spPr>
          <a:xfrm>
            <a:off x="5213024" y="1629088"/>
            <a:ext cx="4420496" cy="1440160"/>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入退院支援加算１</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一般病棟入院基本料等の場合　　</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700</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　療養病棟入院基本料等の場合　</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1,300</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・「連携機関」の数が</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25</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以上</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・それぞれの連携機関の職員が年３回以上の頻度で</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対面又はリアルタイムでの画像を介したコミュニケーション（ビデオ通話）が可能な機器を用いて</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面会し、情報の共有等を行っていること</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4" name="正方形/長方形 33"/>
          <p:cNvSpPr/>
          <p:nvPr/>
        </p:nvSpPr>
        <p:spPr>
          <a:xfrm>
            <a:off x="296369" y="1629087"/>
            <a:ext cx="4368599" cy="1440161"/>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入退院支援加算１</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一般病棟入院基本料等の場合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600</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　療養病棟入院基本料等の場合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1,200</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・「連携機関」の数が</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以上であること。</a:t>
            </a: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・それぞれの連携機関の職員が年３回以上の頻度で面会し、情報の共有等を行っていること</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5" name="右矢印 34"/>
          <p:cNvSpPr/>
          <p:nvPr/>
        </p:nvSpPr>
        <p:spPr>
          <a:xfrm>
            <a:off x="4731714" y="4601427"/>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0" name="Picture 2" descr="看護師の会議のイラスト">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136491" y="1449302"/>
            <a:ext cx="1281005" cy="1024835"/>
          </a:xfrm>
          <a:prstGeom prst="rect">
            <a:avLst/>
          </a:prstGeom>
          <a:noFill/>
          <a:extLst>
            <a:ext uri="{909E8E84-426E-40DD-AFC4-6F175D3DCCD1}">
              <a14:hiddenFill xmlns:a14="http://schemas.microsoft.com/office/drawing/2010/main">
                <a:solidFill>
                  <a:srgbClr val="FFFFFF"/>
                </a:solidFill>
              </a14:hiddenFill>
            </a:ext>
          </a:extLst>
        </p:spPr>
      </p:pic>
      <p:sp>
        <p:nvSpPr>
          <p:cNvPr id="4" name="正方形/長方形 3"/>
          <p:cNvSpPr/>
          <p:nvPr/>
        </p:nvSpPr>
        <p:spPr>
          <a:xfrm>
            <a:off x="242243" y="3071849"/>
            <a:ext cx="9421510" cy="523220"/>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入院時支援加算の対象に合わせて明確化を図るため、入退院支援加算１及び２の対象者にサを追加するとともに、ヤングケアラーの実態を踏まえ、入退院支援加算１及び２の対象患者にシ及びスを追加する。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正方形/長方形 4"/>
          <p:cNvSpPr/>
          <p:nvPr/>
        </p:nvSpPr>
        <p:spPr>
          <a:xfrm>
            <a:off x="296368" y="1110813"/>
            <a:ext cx="9065344" cy="307777"/>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質の高い入退院支援を推進する観点から、入退院支援加算１の評価及び要件を見直す</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199</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
        <p:nvSpPr>
          <p:cNvPr id="23" name="テキスト ボックス 22">
            <a:extLst>
              <a:ext uri="{FF2B5EF4-FFF2-40B4-BE49-F238E27FC236}">
                <a16:creationId xmlns:a16="http://schemas.microsoft.com/office/drawing/2014/main" id="{2949B70F-C250-4D37-A728-42841BCAEBCD}"/>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（５）横断的個別事項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481215326"/>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53754"/>
            <a:ext cx="9906000" cy="458482"/>
          </a:xfrm>
        </p:spPr>
        <p:txBody>
          <a:bodyPr>
            <a:noAutofit/>
          </a:bodyPr>
          <a:lstStyle/>
          <a:p>
            <a:r>
              <a:rPr lang="ja-JP" altLang="en-US" dirty="0"/>
              <a:t>データ提出に係る届出を要件とする入院料の見直し</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813600"/>
            <a:ext cx="9529762" cy="596085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データに基づくアウトカム評価を推進する観点から、データ提出加算の要件の範囲を拡大する。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21" name="表 20"/>
          <p:cNvGraphicFramePr>
            <a:graphicFrameLocks noGrp="1"/>
          </p:cNvGraphicFramePr>
          <p:nvPr/>
        </p:nvGraphicFramePr>
        <p:xfrm>
          <a:off x="405442" y="1135668"/>
          <a:ext cx="9100866" cy="3089030"/>
        </p:xfrm>
        <a:graphic>
          <a:graphicData uri="http://schemas.openxmlformats.org/drawingml/2006/table">
            <a:tbl>
              <a:tblPr firstRow="1" bandRow="1"/>
              <a:tblGrid>
                <a:gridCol w="2770060">
                  <a:extLst>
                    <a:ext uri="{9D8B030D-6E8A-4147-A177-3AD203B41FA5}">
                      <a16:colId xmlns:a16="http://schemas.microsoft.com/office/drawing/2014/main" val="3404287087"/>
                    </a:ext>
                  </a:extLst>
                </a:gridCol>
                <a:gridCol w="3119100">
                  <a:extLst>
                    <a:ext uri="{9D8B030D-6E8A-4147-A177-3AD203B41FA5}">
                      <a16:colId xmlns:a16="http://schemas.microsoft.com/office/drawing/2014/main" val="1281745685"/>
                    </a:ext>
                  </a:extLst>
                </a:gridCol>
                <a:gridCol w="3211706">
                  <a:extLst>
                    <a:ext uri="{9D8B030D-6E8A-4147-A177-3AD203B41FA5}">
                      <a16:colId xmlns:a16="http://schemas.microsoft.com/office/drawing/2014/main" val="3874134773"/>
                    </a:ext>
                  </a:extLst>
                </a:gridCol>
              </a:tblGrid>
              <a:tr h="453970">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r>
                        <a:rPr kumimoji="1" lang="ja-JP" altLang="en-US" sz="1050" b="0" dirty="0">
                          <a:solidFill>
                            <a:schemeClr val="tx1"/>
                          </a:solidFill>
                          <a:latin typeface="+mj-ea"/>
                          <a:ea typeface="+mj-ea"/>
                        </a:rPr>
                        <a:t>　　　　　　　</a:t>
                      </a:r>
                      <a:r>
                        <a:rPr kumimoji="1" lang="ja-JP" altLang="en-US" sz="1100" b="0" dirty="0">
                          <a:solidFill>
                            <a:schemeClr val="tx1"/>
                          </a:solidFill>
                          <a:latin typeface="+mj-ea"/>
                          <a:ea typeface="+mj-ea"/>
                        </a:rPr>
                        <a:t>　</a:t>
                      </a:r>
                      <a:r>
                        <a:rPr kumimoji="1" lang="ja-JP" altLang="en-US" sz="1000" b="0" dirty="0">
                          <a:solidFill>
                            <a:schemeClr val="tx1"/>
                          </a:solidFill>
                          <a:latin typeface="+mj-ea"/>
                          <a:ea typeface="+mj-ea"/>
                        </a:rPr>
                        <a:t>許可病床数</a:t>
                      </a:r>
                      <a:endParaRPr kumimoji="1" lang="en-US" altLang="ja-JP" sz="1050" b="0" dirty="0">
                        <a:solidFill>
                          <a:schemeClr val="tx1"/>
                        </a:solidFill>
                        <a:latin typeface="+mj-ea"/>
                        <a:ea typeface="+mj-ea"/>
                      </a:endParaRPr>
                    </a:p>
                    <a:p>
                      <a:endParaRPr kumimoji="1" lang="en-US" altLang="ja-JP" sz="1000" b="0" dirty="0">
                        <a:solidFill>
                          <a:schemeClr val="tx1"/>
                        </a:solidFill>
                        <a:latin typeface="+mj-ea"/>
                        <a:ea typeface="+mj-ea"/>
                      </a:endParaRPr>
                    </a:p>
                    <a:p>
                      <a:r>
                        <a:rPr kumimoji="1" lang="ja-JP" altLang="en-US" sz="1000" b="0" dirty="0">
                          <a:solidFill>
                            <a:schemeClr val="tx1"/>
                          </a:solidFill>
                          <a:latin typeface="+mj-ea"/>
                          <a:ea typeface="+mj-ea"/>
                        </a:rPr>
                        <a:t>病棟</a:t>
                      </a:r>
                    </a:p>
                  </a:txBody>
                  <a:tcPr marL="84406" marR="84406" marT="42203" marB="4220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ap="flat" cmpd="sng" algn="ctr">
                      <a:solidFill>
                        <a:sysClr val="windowText" lastClr="000000"/>
                      </a:solidFill>
                      <a:prstDash val="solid"/>
                      <a:round/>
                      <a:headEnd type="none" w="med" len="med"/>
                      <a:tailEnd type="none" w="med" len="med"/>
                    </a:lnTlToBr>
                    <a:lnBlToTr w="12700" cmpd="sng">
                      <a:noFill/>
                      <a:prstDash val="solid"/>
                    </a:lnBlToTr>
                    <a:solidFill>
                      <a:srgbClr val="FDEADA"/>
                    </a:solidFill>
                  </a:tcPr>
                </a:tc>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r>
                        <a:rPr kumimoji="1" lang="en-US" altLang="ja-JP" sz="1400" b="0" dirty="0">
                          <a:solidFill>
                            <a:schemeClr val="tx1"/>
                          </a:solidFill>
                          <a:latin typeface="+mj-ea"/>
                          <a:ea typeface="+mj-ea"/>
                        </a:rPr>
                        <a:t>200</a:t>
                      </a:r>
                      <a:r>
                        <a:rPr kumimoji="1" lang="ja-JP" altLang="en-US" sz="1400" b="0" dirty="0">
                          <a:solidFill>
                            <a:schemeClr val="tx1"/>
                          </a:solidFill>
                          <a:latin typeface="+mj-ea"/>
                          <a:ea typeface="+mj-ea"/>
                        </a:rPr>
                        <a:t>床以上</a:t>
                      </a:r>
                    </a:p>
                  </a:txBody>
                  <a:tcPr marL="84406" marR="84406" marT="42203" marB="4220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r>
                        <a:rPr kumimoji="1" lang="en-US" altLang="ja-JP" sz="1400" b="0" dirty="0">
                          <a:solidFill>
                            <a:schemeClr val="tx1"/>
                          </a:solidFill>
                          <a:latin typeface="+mj-ea"/>
                          <a:ea typeface="+mj-ea"/>
                        </a:rPr>
                        <a:t>200</a:t>
                      </a:r>
                      <a:r>
                        <a:rPr kumimoji="1" lang="ja-JP" altLang="en-US" sz="1400" b="0" dirty="0">
                          <a:solidFill>
                            <a:schemeClr val="tx1"/>
                          </a:solidFill>
                          <a:latin typeface="+mj-ea"/>
                          <a:ea typeface="+mj-ea"/>
                        </a:rPr>
                        <a:t>床未満</a:t>
                      </a:r>
                      <a:endParaRPr kumimoji="1" lang="en-US" altLang="ja-JP" sz="1400" b="0" dirty="0">
                        <a:solidFill>
                          <a:schemeClr val="tx1"/>
                        </a:solidFill>
                        <a:latin typeface="+mj-ea"/>
                        <a:ea typeface="+mj-ea"/>
                      </a:endParaRPr>
                    </a:p>
                  </a:txBody>
                  <a:tcPr marL="84406" marR="84406" marT="42203" marB="4220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DEADA"/>
                    </a:solidFill>
                  </a:tcPr>
                </a:tc>
                <a:extLst>
                  <a:ext uri="{0D108BD9-81ED-4DB2-BD59-A6C34878D82A}">
                    <a16:rowId xmlns:a16="http://schemas.microsoft.com/office/drawing/2014/main" val="1539955564"/>
                  </a:ext>
                </a:extLst>
              </a:tr>
              <a:tr h="690034">
                <a:tc>
                  <a: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j-ea"/>
                          <a:ea typeface="+mj-ea"/>
                          <a:cs typeface="+mn-cs"/>
                        </a:rPr>
                        <a:t>急性期一般入院料１～</a:t>
                      </a:r>
                      <a:r>
                        <a:rPr kumimoji="1" lang="ja-JP" altLang="en-US" sz="1000" b="1" i="0" u="sng" strike="noStrike" kern="1200" cap="none" spc="0" normalizeH="0" baseline="0" noProof="0" dirty="0">
                          <a:ln>
                            <a:noFill/>
                          </a:ln>
                          <a:solidFill>
                            <a:srgbClr val="0070C0"/>
                          </a:solidFill>
                          <a:effectLst/>
                          <a:uLnTx/>
                          <a:uFillTx/>
                          <a:latin typeface="+mj-ea"/>
                          <a:ea typeface="+mj-ea"/>
                          <a:cs typeface="+mn-cs"/>
                        </a:rPr>
                        <a:t>６</a:t>
                      </a:r>
                      <a:endParaRPr kumimoji="1" lang="en-US" altLang="ja-JP" sz="1000" b="1" i="0" u="sng" strike="noStrike" kern="1200" cap="none" spc="0" normalizeH="0" baseline="0" noProof="0" dirty="0">
                        <a:ln>
                          <a:noFill/>
                        </a:ln>
                        <a:solidFill>
                          <a:srgbClr val="0070C0"/>
                        </a:solidFill>
                        <a:effectLst/>
                        <a:uLnTx/>
                        <a:uFillTx/>
                        <a:latin typeface="+mj-ea"/>
                        <a:ea typeface="+mj-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j-ea"/>
                          <a:ea typeface="+mj-ea"/>
                          <a:cs typeface="+mn-cs"/>
                        </a:rPr>
                        <a:t>特定機能病院入院基本料（７対１、</a:t>
                      </a:r>
                      <a:r>
                        <a:rPr kumimoji="1" lang="en-US" altLang="ja-JP" sz="1000" b="0" i="0" u="none" strike="noStrike" kern="1200" cap="none" spc="0" normalizeH="0" baseline="0" noProof="0" dirty="0">
                          <a:ln>
                            <a:noFill/>
                          </a:ln>
                          <a:solidFill>
                            <a:schemeClr val="tx1"/>
                          </a:solidFill>
                          <a:effectLst/>
                          <a:uLnTx/>
                          <a:uFillTx/>
                          <a:latin typeface="+mj-ea"/>
                          <a:ea typeface="+mj-ea"/>
                          <a:cs typeface="+mn-cs"/>
                        </a:rPr>
                        <a:t>10</a:t>
                      </a:r>
                      <a:r>
                        <a:rPr kumimoji="1" lang="ja-JP" altLang="en-US" sz="1000" b="0" i="0" u="none" strike="noStrike" kern="1200" cap="none" spc="0" normalizeH="0" baseline="0" noProof="0" dirty="0">
                          <a:ln>
                            <a:noFill/>
                          </a:ln>
                          <a:solidFill>
                            <a:schemeClr val="tx1"/>
                          </a:solidFill>
                          <a:effectLst/>
                          <a:uLnTx/>
                          <a:uFillTx/>
                          <a:latin typeface="+mj-ea"/>
                          <a:ea typeface="+mj-ea"/>
                          <a:cs typeface="+mn-cs"/>
                        </a:rPr>
                        <a:t>対１）</a:t>
                      </a:r>
                      <a:endParaRPr kumimoji="1" lang="en-US" altLang="ja-JP" sz="1000" b="0" i="0" u="none" strike="noStrike" kern="1200" cap="none" spc="0" normalizeH="0" baseline="0" noProof="0" dirty="0">
                        <a:ln>
                          <a:noFill/>
                        </a:ln>
                        <a:solidFill>
                          <a:schemeClr val="tx1"/>
                        </a:solidFill>
                        <a:effectLst/>
                        <a:uLnTx/>
                        <a:uFillTx/>
                        <a:latin typeface="+mj-ea"/>
                        <a:ea typeface="+mj-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j-ea"/>
                          <a:ea typeface="+mj-ea"/>
                          <a:cs typeface="+mn-cs"/>
                        </a:rPr>
                        <a:t>専門病院入院基本料（７対１、</a:t>
                      </a:r>
                      <a:r>
                        <a:rPr kumimoji="1" lang="en-US" altLang="ja-JP" sz="1000" b="0" i="0" u="none" strike="noStrike" kern="1200" cap="none" spc="0" normalizeH="0" baseline="0" noProof="0" dirty="0">
                          <a:ln>
                            <a:noFill/>
                          </a:ln>
                          <a:solidFill>
                            <a:schemeClr val="tx1"/>
                          </a:solidFill>
                          <a:effectLst/>
                          <a:uLnTx/>
                          <a:uFillTx/>
                          <a:latin typeface="+mj-ea"/>
                          <a:ea typeface="+mj-ea"/>
                          <a:cs typeface="+mn-cs"/>
                        </a:rPr>
                        <a:t>10</a:t>
                      </a:r>
                      <a:r>
                        <a:rPr kumimoji="1" lang="ja-JP" altLang="en-US" sz="1000" b="0" i="0" u="none" strike="noStrike" kern="1200" cap="none" spc="0" normalizeH="0" baseline="0" noProof="0" dirty="0">
                          <a:ln>
                            <a:noFill/>
                          </a:ln>
                          <a:solidFill>
                            <a:schemeClr val="tx1"/>
                          </a:solidFill>
                          <a:effectLst/>
                          <a:uLnTx/>
                          <a:uFillTx/>
                          <a:latin typeface="+mj-ea"/>
                          <a:ea typeface="+mj-ea"/>
                          <a:cs typeface="+mn-cs"/>
                        </a:rPr>
                        <a:t>対１）</a:t>
                      </a:r>
                      <a:endParaRPr kumimoji="1" lang="en-US" altLang="ja-JP" sz="1000" b="0" i="0" u="none" strike="noStrike" kern="1200" cap="none" spc="0" normalizeH="0" baseline="0" noProof="0" dirty="0">
                        <a:ln>
                          <a:noFill/>
                        </a:ln>
                        <a:solidFill>
                          <a:schemeClr val="tx1"/>
                        </a:solidFill>
                        <a:effectLst/>
                        <a:uLnTx/>
                        <a:uFillTx/>
                        <a:latin typeface="+mj-ea"/>
                        <a:ea typeface="+mj-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j-ea"/>
                          <a:ea typeface="+mj-ea"/>
                          <a:cs typeface="+mn-cs"/>
                        </a:rPr>
                        <a:t>地域包括ケア病棟入院料</a:t>
                      </a:r>
                      <a:endParaRPr kumimoji="1" lang="en-US" altLang="ja-JP" sz="1000" b="0" i="0" u="none" strike="noStrike" kern="1200" cap="none" spc="0" normalizeH="0" baseline="0" noProof="0" dirty="0">
                        <a:ln>
                          <a:noFill/>
                        </a:ln>
                        <a:solidFill>
                          <a:schemeClr val="tx1"/>
                        </a:solidFill>
                        <a:effectLst/>
                        <a:uLnTx/>
                        <a:uFillTx/>
                        <a:latin typeface="+mj-ea"/>
                        <a:ea typeface="+mj-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j-ea"/>
                          <a:ea typeface="+mj-ea"/>
                          <a:cs typeface="+mn-cs"/>
                        </a:rPr>
                        <a:t>回復期リハビリテーション病棟入院料１～４</a:t>
                      </a:r>
                      <a:endParaRPr kumimoji="1" lang="en-US" altLang="ja-JP" sz="1000" b="0" i="0" u="none" strike="noStrike" kern="1200" cap="none" spc="0" normalizeH="0" baseline="0" noProof="0" dirty="0">
                        <a:ln>
                          <a:noFill/>
                        </a:ln>
                        <a:solidFill>
                          <a:schemeClr val="tx1"/>
                        </a:solidFill>
                        <a:effectLst/>
                        <a:uLnTx/>
                        <a:uFillTx/>
                        <a:latin typeface="+mj-ea"/>
                        <a:ea typeface="+mj-ea"/>
                        <a:cs typeface="+mn-cs"/>
                      </a:endParaRPr>
                    </a:p>
                  </a:txBody>
                  <a:tcPr marL="84406" marR="84406" marT="42203" marB="4220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gridSpan="2">
                  <a:txBody>
                    <a:bodyPr/>
                    <a:lstStyle/>
                    <a:p>
                      <a:pPr algn="ctr"/>
                      <a:r>
                        <a:rPr kumimoji="1" lang="ja-JP" altLang="en-US" sz="1400" dirty="0">
                          <a:latin typeface="+mj-ea"/>
                          <a:ea typeface="+mj-ea"/>
                        </a:rPr>
                        <a:t>データの提出が必須</a:t>
                      </a:r>
                    </a:p>
                  </a:txBody>
                  <a:tcPr marL="84406" marR="84406" marT="42203" marB="4220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3051663131"/>
                  </a:ext>
                </a:extLst>
              </a:tr>
              <a:tr h="317301">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j-ea"/>
                          <a:ea typeface="+mj-ea"/>
                          <a:cs typeface="+mn-cs"/>
                        </a:rPr>
                        <a:t>回復期リハビリテーション病棟</a:t>
                      </a:r>
                      <a:r>
                        <a:rPr kumimoji="1" lang="ja-JP" altLang="en-US" sz="1000" b="1" i="0" u="sng" strike="noStrike" kern="1200" cap="none" spc="0" normalizeH="0" baseline="0" noProof="0" dirty="0">
                          <a:ln>
                            <a:noFill/>
                          </a:ln>
                          <a:solidFill>
                            <a:srgbClr val="0070C0"/>
                          </a:solidFill>
                          <a:effectLst/>
                          <a:uLnTx/>
                          <a:uFillTx/>
                          <a:latin typeface="+mj-ea"/>
                          <a:ea typeface="+mj-ea"/>
                          <a:cs typeface="+mn-cs"/>
                        </a:rPr>
                        <a:t>５</a:t>
                      </a:r>
                      <a:endParaRPr lang="en-US" altLang="ja-JP" sz="1000" b="1" u="sng" dirty="0">
                        <a:solidFill>
                          <a:srgbClr val="0070C0"/>
                        </a:solidFill>
                        <a:latin typeface="+mj-ea"/>
                        <a:ea typeface="+mj-ea"/>
                      </a:endParaRPr>
                    </a:p>
                    <a:p>
                      <a:pPr marL="0" marR="0" lvl="0" indent="0" algn="l" defTabSz="914400" rtl="0" eaLnBrk="0" fontAlgn="base" latinLnBrk="0" hangingPunct="0">
                        <a:lnSpc>
                          <a:spcPct val="100000"/>
                        </a:lnSpc>
                        <a:spcBef>
                          <a:spcPct val="0"/>
                        </a:spcBef>
                        <a:spcAft>
                          <a:spcPct val="0"/>
                        </a:spcAft>
                        <a:buClrTx/>
                        <a:buSzTx/>
                        <a:buFontTx/>
                        <a:buNone/>
                        <a:tabLst/>
                        <a:defRPr/>
                      </a:pPr>
                      <a:r>
                        <a:rPr lang="ja-JP" altLang="en-US" sz="1000" b="0" dirty="0">
                          <a:solidFill>
                            <a:schemeClr val="tx1"/>
                          </a:solidFill>
                          <a:latin typeface="+mj-ea"/>
                          <a:ea typeface="+mj-ea"/>
                        </a:rPr>
                        <a:t>療養病棟入院基本料</a:t>
                      </a:r>
                      <a:endParaRPr kumimoji="1" lang="en-US" altLang="ja-JP" sz="1000" b="0" i="0" u="none" strike="noStrike" kern="1200" cap="none" spc="0" normalizeH="0" baseline="0" noProof="0" dirty="0">
                        <a:ln>
                          <a:noFill/>
                        </a:ln>
                        <a:solidFill>
                          <a:schemeClr val="tx1"/>
                        </a:solidFill>
                        <a:effectLst/>
                        <a:uLnTx/>
                        <a:uFillTx/>
                        <a:latin typeface="+mj-ea"/>
                        <a:ea typeface="+mj-ea"/>
                        <a:cs typeface="+mn-cs"/>
                      </a:endParaRPr>
                    </a:p>
                  </a:txBody>
                  <a:tcPr marL="84406" marR="84406" marT="42203" marB="4220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gridSpan="2">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r>
                        <a:rPr kumimoji="1" lang="ja-JP" altLang="en-US" sz="1400" b="0" baseline="0" dirty="0">
                          <a:latin typeface="+mj-ea"/>
                          <a:ea typeface="+mj-ea"/>
                        </a:rPr>
                        <a:t>データの提出が必須（経過措置③）</a:t>
                      </a:r>
                      <a:endParaRPr kumimoji="1" lang="en-US" altLang="ja-JP" sz="1400" b="1" u="sng" baseline="0" dirty="0">
                        <a:latin typeface="+mj-ea"/>
                        <a:ea typeface="+mj-ea"/>
                      </a:endParaRPr>
                    </a:p>
                  </a:txBody>
                  <a:tcPr marL="84406" marR="84406" marT="42203" marB="4220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u="none" dirty="0">
                        <a:solidFill>
                          <a:schemeClr val="tx1"/>
                        </a:solidFill>
                        <a:latin typeface="+mj-ea"/>
                        <a:ea typeface="+mj-ea"/>
                      </a:endParaRPr>
                    </a:p>
                  </a:txBody>
                  <a:tcPr marL="84406" marR="84406" marT="42203" marB="4220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FFFFF"/>
                    </a:solidFill>
                  </a:tcPr>
                </a:tc>
                <a:extLst>
                  <a:ext uri="{0D108BD9-81ED-4DB2-BD59-A6C34878D82A}">
                    <a16:rowId xmlns:a16="http://schemas.microsoft.com/office/drawing/2014/main" val="1930299417"/>
                  </a:ext>
                </a:extLst>
              </a:tr>
              <a:tr h="814279">
                <a:tc>
                  <a: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mj-ea"/>
                          <a:ea typeface="+mn-ea"/>
                          <a:cs typeface="+mn-cs"/>
                        </a:rPr>
                        <a:t>地域一般入院料１～３</a:t>
                      </a:r>
                      <a:endParaRPr kumimoji="1" lang="en-US" altLang="ja-JP" sz="1000" b="1" i="0" u="sng" strike="noStrike" kern="1200" cap="none" spc="0" normalizeH="0" baseline="0" noProof="0" dirty="0">
                        <a:ln>
                          <a:noFill/>
                        </a:ln>
                        <a:solidFill>
                          <a:srgbClr val="0070C0"/>
                        </a:solidFill>
                        <a:effectLst/>
                        <a:uLnTx/>
                        <a:uFillTx/>
                        <a:latin typeface="+mj-ea"/>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mj-ea"/>
                          <a:ea typeface="+mn-ea"/>
                          <a:cs typeface="+mn-cs"/>
                        </a:rPr>
                        <a:t>専門病院入院基本料（</a:t>
                      </a:r>
                      <a:r>
                        <a:rPr kumimoji="1" lang="en-US" altLang="ja-JP" sz="1000" b="1" i="0" u="sng" strike="noStrike" kern="1200" cap="none" spc="0" normalizeH="0" baseline="0" noProof="0" dirty="0">
                          <a:ln>
                            <a:noFill/>
                          </a:ln>
                          <a:solidFill>
                            <a:srgbClr val="0070C0"/>
                          </a:solidFill>
                          <a:effectLst/>
                          <a:uLnTx/>
                          <a:uFillTx/>
                          <a:latin typeface="+mj-ea"/>
                          <a:ea typeface="+mn-ea"/>
                          <a:cs typeface="+mn-cs"/>
                        </a:rPr>
                        <a:t>13</a:t>
                      </a:r>
                      <a:r>
                        <a:rPr kumimoji="1" lang="ja-JP" altLang="en-US" sz="1000" b="1" i="0" u="sng" strike="noStrike" kern="1200" cap="none" spc="0" normalizeH="0" baseline="0" noProof="0" dirty="0">
                          <a:ln>
                            <a:noFill/>
                          </a:ln>
                          <a:solidFill>
                            <a:srgbClr val="0070C0"/>
                          </a:solidFill>
                          <a:effectLst/>
                          <a:uLnTx/>
                          <a:uFillTx/>
                          <a:latin typeface="+mj-ea"/>
                          <a:ea typeface="+mn-ea"/>
                          <a:cs typeface="+mn-cs"/>
                        </a:rPr>
                        <a:t>対１）</a:t>
                      </a:r>
                      <a:endParaRPr kumimoji="1" lang="en-US" altLang="ja-JP" sz="1000" b="1" i="0" u="sng" strike="noStrike" kern="1200" cap="none" spc="0" normalizeH="0" baseline="0" noProof="0" dirty="0">
                        <a:ln>
                          <a:noFill/>
                        </a:ln>
                        <a:solidFill>
                          <a:srgbClr val="0070C0"/>
                        </a:solidFill>
                        <a:effectLst/>
                        <a:uLnTx/>
                        <a:uFillTx/>
                        <a:latin typeface="+mj-ea"/>
                        <a:ea typeface="+mj-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mj-ea"/>
                          <a:ea typeface="+mj-ea"/>
                          <a:cs typeface="+mn-cs"/>
                        </a:rPr>
                        <a:t>障害者施設等入院基本料</a:t>
                      </a:r>
                      <a:endParaRPr kumimoji="1" lang="en-US" altLang="ja-JP" sz="1000" b="1" i="0" u="sng" strike="noStrike" kern="1200" cap="none" spc="0" normalizeH="0" baseline="0" noProof="0" dirty="0">
                        <a:ln>
                          <a:noFill/>
                        </a:ln>
                        <a:solidFill>
                          <a:srgbClr val="0070C0"/>
                        </a:solidFill>
                        <a:effectLst/>
                        <a:uLnTx/>
                        <a:uFillTx/>
                        <a:latin typeface="+mj-ea"/>
                        <a:ea typeface="+mj-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mj-ea"/>
                          <a:ea typeface="+mj-ea"/>
                          <a:cs typeface="+mn-cs"/>
                        </a:rPr>
                        <a:t>特殊疾患入院医療管理料</a:t>
                      </a:r>
                      <a:endParaRPr kumimoji="1" lang="en-US" altLang="ja-JP" sz="1000" b="1" i="0" u="sng" strike="noStrike" kern="1200" cap="none" spc="0" normalizeH="0" baseline="0" noProof="0" dirty="0">
                        <a:ln>
                          <a:noFill/>
                        </a:ln>
                        <a:solidFill>
                          <a:srgbClr val="0070C0"/>
                        </a:solidFill>
                        <a:effectLst/>
                        <a:uLnTx/>
                        <a:uFillTx/>
                        <a:latin typeface="+mj-ea"/>
                        <a:ea typeface="+mj-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mj-ea"/>
                          <a:ea typeface="+mj-ea"/>
                          <a:cs typeface="+mn-cs"/>
                        </a:rPr>
                        <a:t>特殊疾患病棟入院料</a:t>
                      </a:r>
                      <a:endParaRPr kumimoji="1" lang="en-US" altLang="ja-JP" sz="1000" b="1" i="0" u="sng" strike="noStrike" kern="1200" cap="none" spc="0" normalizeH="0" baseline="0" noProof="0" dirty="0">
                        <a:ln>
                          <a:noFill/>
                        </a:ln>
                        <a:solidFill>
                          <a:srgbClr val="0070C0"/>
                        </a:solidFill>
                        <a:effectLst/>
                        <a:uLnTx/>
                        <a:uFillTx/>
                        <a:latin typeface="+mj-ea"/>
                        <a:ea typeface="+mj-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mj-ea"/>
                          <a:ea typeface="+mj-ea"/>
                          <a:cs typeface="+mn-cs"/>
                        </a:rPr>
                        <a:t>緩和ケア病棟入院料</a:t>
                      </a:r>
                      <a:endParaRPr kumimoji="1" lang="en-US" altLang="ja-JP" sz="1000" b="1" i="0" u="sng" strike="noStrike" kern="1200" cap="none" spc="0" normalizeH="0" baseline="0" noProof="0" dirty="0">
                        <a:ln>
                          <a:noFill/>
                        </a:ln>
                        <a:solidFill>
                          <a:srgbClr val="0070C0"/>
                        </a:solidFill>
                        <a:effectLst/>
                        <a:uLnTx/>
                        <a:uFillTx/>
                        <a:latin typeface="+mj-ea"/>
                        <a:ea typeface="+mj-ea"/>
                        <a:cs typeface="+mn-cs"/>
                      </a:endParaRPr>
                    </a:p>
                  </a:txBody>
                  <a:tcPr marL="84406" marR="84406" marT="42203" marB="42203">
                    <a:lnL w="12700" cap="flat" cmpd="sng" algn="ctr">
                      <a:solidFill>
                        <a:sysClr val="windowText" lastClr="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mn-ea"/>
                          <a:cs typeface="+mn-cs"/>
                        </a:rPr>
                        <a:t>規定なし　→　</a:t>
                      </a:r>
                      <a:r>
                        <a:rPr kumimoji="1" lang="ja-JP" altLang="en-US" sz="1400" b="1" i="0" u="sng" strike="noStrike" kern="1200" cap="none" spc="0" normalizeH="0" baseline="0" noProof="0" dirty="0">
                          <a:ln>
                            <a:noFill/>
                          </a:ln>
                          <a:solidFill>
                            <a:srgbClr val="0070C0"/>
                          </a:solidFill>
                          <a:effectLst/>
                          <a:uLnTx/>
                          <a:uFillTx/>
                          <a:latin typeface="メイリオ"/>
                          <a:ea typeface="+mn-ea"/>
                          <a:cs typeface="+mn-cs"/>
                        </a:rPr>
                        <a:t>データの提出が必須</a:t>
                      </a:r>
                      <a:endParaRPr kumimoji="1" lang="en-US" altLang="ja-JP" sz="1400" b="1" i="0" u="sng" strike="noStrike" kern="1200" cap="none" spc="0" normalizeH="0" baseline="0" noProof="0" dirty="0">
                        <a:ln>
                          <a:noFill/>
                        </a:ln>
                        <a:solidFill>
                          <a:srgbClr val="0070C0"/>
                        </a:solidFill>
                        <a:effectLst/>
                        <a:uLnTx/>
                        <a:uFillTx/>
                        <a:latin typeface="メイリオ"/>
                        <a:ea typeface="+mn-ea"/>
                        <a:cs typeface="+mn-cs"/>
                      </a:endParaRPr>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mn-ea"/>
                          <a:cs typeface="+mn-cs"/>
                        </a:rPr>
                        <a:t>　　　　　　　（経過措置①、③）</a:t>
                      </a:r>
                      <a:endParaRPr kumimoji="1" lang="en-US" altLang="ja-JP" sz="1400" b="0" i="0" u="none" strike="noStrike" kern="1200" cap="none" spc="0" normalizeH="0" baseline="0" noProof="0" dirty="0">
                        <a:ln>
                          <a:noFill/>
                        </a:ln>
                        <a:solidFill>
                          <a:prstClr val="black"/>
                        </a:solidFill>
                        <a:effectLst/>
                        <a:uLnTx/>
                        <a:uFillTx/>
                        <a:latin typeface="メイリオ"/>
                        <a:ea typeface="+mn-ea"/>
                        <a:cs typeface="+mn-cs"/>
                      </a:endParaRP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mn-ea"/>
                          <a:cs typeface="+mn-cs"/>
                        </a:rPr>
                        <a:t>規定なし　→　</a:t>
                      </a:r>
                      <a:r>
                        <a:rPr kumimoji="1" lang="ja-JP" altLang="en-US" sz="1400" b="1" i="0" u="sng" strike="noStrike" kern="1200" cap="none" spc="0" normalizeH="0" baseline="0" noProof="0" dirty="0">
                          <a:ln>
                            <a:noFill/>
                          </a:ln>
                          <a:solidFill>
                            <a:srgbClr val="0070C0"/>
                          </a:solidFill>
                          <a:effectLst/>
                          <a:uLnTx/>
                          <a:uFillTx/>
                          <a:latin typeface="メイリオ"/>
                          <a:ea typeface="+mn-ea"/>
                          <a:cs typeface="+mn-cs"/>
                        </a:rPr>
                        <a:t>データの提出が必須</a:t>
                      </a:r>
                      <a:endParaRPr kumimoji="1" lang="en-US" altLang="ja-JP" sz="1400" b="1" i="0" u="sng" strike="noStrike" kern="1200" cap="none" spc="0" normalizeH="0" baseline="0" noProof="0" dirty="0">
                        <a:ln>
                          <a:noFill/>
                        </a:ln>
                        <a:solidFill>
                          <a:srgbClr val="0070C0"/>
                        </a:solidFill>
                        <a:effectLst/>
                        <a:uLnTx/>
                        <a:uFillTx/>
                        <a:latin typeface="メイリオ"/>
                        <a:ea typeface="+mn-ea"/>
                        <a:cs typeface="+mn-cs"/>
                      </a:endParaRPr>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mn-ea"/>
                          <a:cs typeface="+mn-cs"/>
                        </a:rPr>
                        <a:t>　　　　　　　（経過措置②、③）</a:t>
                      </a:r>
                      <a:endParaRPr kumimoji="1" lang="ja-JP" altLang="en-US" sz="1050" b="0" i="0" u="none" strike="noStrike" kern="1200" cap="none" spc="0" normalizeH="0" baseline="0" noProof="0" dirty="0">
                        <a:ln>
                          <a:noFill/>
                        </a:ln>
                        <a:solidFill>
                          <a:srgbClr val="FF0000"/>
                        </a:solidFill>
                        <a:effectLst/>
                        <a:uLnTx/>
                        <a:uFillTx/>
                        <a:latin typeface="メイリオ"/>
                        <a:ea typeface="+mn-ea"/>
                        <a:cs typeface="+mn-cs"/>
                      </a:endParaRP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89660763"/>
                  </a:ext>
                </a:extLst>
              </a:tr>
              <a:tr h="242754">
                <a:tc>
                  <a: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mj-ea"/>
                          <a:ea typeface="+mj-ea"/>
                          <a:cs typeface="+mn-cs"/>
                        </a:rPr>
                        <a:t>精神科救急急性期医療入院料</a:t>
                      </a:r>
                    </a:p>
                  </a:txBody>
                  <a:tcPr marL="84406" marR="84406" marT="42203" marB="42203">
                    <a:lnL w="12700" cap="flat" cmpd="sng" algn="ctr">
                      <a:solidFill>
                        <a:sysClr val="windowText" lastClr="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gridSpan="2">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mn-ea"/>
                          <a:cs typeface="+mn-cs"/>
                        </a:rPr>
                        <a:t>規定なし　→　</a:t>
                      </a:r>
                      <a:r>
                        <a:rPr kumimoji="1" lang="ja-JP" altLang="en-US" sz="1400" b="1" i="0" u="sng" strike="noStrike" kern="1200" cap="none" spc="0" normalizeH="0" baseline="0" noProof="0" dirty="0">
                          <a:ln>
                            <a:noFill/>
                          </a:ln>
                          <a:solidFill>
                            <a:srgbClr val="0070C0"/>
                          </a:solidFill>
                          <a:effectLst/>
                          <a:uLnTx/>
                          <a:uFillTx/>
                          <a:latin typeface="メイリオ"/>
                          <a:ea typeface="+mn-ea"/>
                          <a:cs typeface="+mn-cs"/>
                        </a:rPr>
                        <a:t>データの提出が必須</a:t>
                      </a:r>
                      <a:r>
                        <a:rPr kumimoji="1" lang="ja-JP" altLang="en-US" sz="1400" b="0" i="0" u="none" strike="noStrike" kern="1200" cap="none" spc="0" normalizeH="0" baseline="0" noProof="0" dirty="0">
                          <a:ln>
                            <a:noFill/>
                          </a:ln>
                          <a:solidFill>
                            <a:prstClr val="black"/>
                          </a:solidFill>
                          <a:effectLst/>
                          <a:uLnTx/>
                          <a:uFillTx/>
                          <a:latin typeface="メイリオ"/>
                          <a:ea typeface="+mn-ea"/>
                          <a:cs typeface="+mn-cs"/>
                        </a:rPr>
                        <a:t>（経過措置③、④）</a:t>
                      </a:r>
                      <a:endParaRPr kumimoji="1" lang="ja-JP" altLang="en-US" sz="1050" b="0" i="0" u="none" strike="noStrike" kern="1200" cap="none" spc="0" normalizeH="0" baseline="0" noProof="0" dirty="0">
                        <a:ln>
                          <a:noFill/>
                        </a:ln>
                        <a:solidFill>
                          <a:srgbClr val="FF0000"/>
                        </a:solidFill>
                        <a:effectLst/>
                        <a:uLnTx/>
                        <a:uFillTx/>
                        <a:latin typeface="メイリオ"/>
                        <a:ea typeface="+mn-ea"/>
                        <a:cs typeface="+mn-cs"/>
                      </a:endParaRP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0" u="none" kern="1200" baseline="0" dirty="0">
                        <a:solidFill>
                          <a:schemeClr val="tx1"/>
                        </a:solidFill>
                        <a:latin typeface="ＭＳ Ｐゴシック" panose="020B0600070205080204" pitchFamily="50" charset="-128"/>
                        <a:ea typeface="ＭＳ Ｐゴシック" panose="020B0600070205080204" pitchFamily="50" charset="-128"/>
                        <a:cs typeface="+mn-cs"/>
                      </a:endParaRP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5938723"/>
                  </a:ext>
                </a:extLst>
              </a:tr>
            </a:tbl>
          </a:graphicData>
        </a:graphic>
      </p:graphicFrame>
      <p:sp>
        <p:nvSpPr>
          <p:cNvPr id="3" name="正方形/長方形 2"/>
          <p:cNvSpPr/>
          <p:nvPr/>
        </p:nvSpPr>
        <p:spPr>
          <a:xfrm>
            <a:off x="292956" y="4282952"/>
            <a:ext cx="9325500" cy="249299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［経過措置］</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　令和４年３月</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日において、現に地域一般入院基本料、専門病院入院基本料（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対１）、障害者施設等入院基本料、特殊疾患入院医療管理料、特殊疾患病棟入院料又は緩和ケア病棟入院料に係る届出を行っている保険医療機関で、許可病床数が</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床以上のものにあっては</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令和５年３月</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31</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日まで</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の経過措置を設ける。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②　令和４年３月</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日において、現に地域一般入院基本料、専門病院入院基本料（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対１）、障害者施設等入院基本料、特殊疾患入院医療管理料、特殊疾患病棟入院料又は緩和ケア病棟入院料に係る届出を行っている保険医療機関で、許可病床数が</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床未満のものにあっては</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令和６年３月</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31</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日まで</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の経過措置を設ける。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③　</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令和４年３月</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31</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日において、病床数によらず、データ提出加算の届出が要件となっている入院料をいずれも有していない保険医療機関であって、地域一般入院料、療養病棟入院基本料、専門病院入院基本料（</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対１）、障害者施設等入院基本料、特殊疾患入院医療管理料、回復期リハビリテーション病棟入院料５、特殊疾患病棟入院料、緩和ケア病棟入院料、精神科救急急性期医療入院料のいずれかを有するもののうち、これらの病棟の病床数の合計が</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200</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床未満であり、かつ、データ提出加算の届出を行うことが困難であることについて正当な理由があるものについては、</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当分の間</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、データ提出加算に係る要件を満たしているものとみなす。</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④　精神科救急急性期医療入院料については、</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令和６年３月</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31</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日まで</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の間に限り、データ提出加算に係る要件を満たすものとみなす。</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テキスト ボックス 6">
            <a:extLst>
              <a:ext uri="{FF2B5EF4-FFF2-40B4-BE49-F238E27FC236}">
                <a16:creationId xmlns:a16="http://schemas.microsoft.com/office/drawing/2014/main" id="{CD4C4979-6037-47AA-AC7D-790FCB486E12}"/>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（５）横断的個別事項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 name="スライド番号プレースホルダー 2">
            <a:extLst>
              <a:ext uri="{FF2B5EF4-FFF2-40B4-BE49-F238E27FC236}">
                <a16:creationId xmlns:a16="http://schemas.microsoft.com/office/drawing/2014/main" id="{0DDF4651-32EB-4367-AF36-9BC1177F9E74}"/>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875093656"/>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pPr algn="ctr"/>
            <a:r>
              <a:rPr lang="ja-JP" altLang="ja-JP" dirty="0"/>
              <a:t>画像診断情報等の適切な管理による医療安全対策に係る評価の新設</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29791" y="1018800"/>
            <a:ext cx="9646417" cy="543415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ja-JP" sz="1600" b="0" i="0" u="none" strike="noStrike" kern="1200" cap="none" spc="0" normalizeH="0" baseline="0" noProof="0" dirty="0">
                <a:ln>
                  <a:noFill/>
                </a:ln>
                <a:solidFill>
                  <a:prstClr val="black"/>
                </a:solidFill>
                <a:effectLst/>
                <a:uLnTx/>
                <a:uFillTx/>
                <a:latin typeface="メイリオ"/>
                <a:ea typeface="メイリオ"/>
                <a:cs typeface="+mn-cs"/>
              </a:rPr>
              <a:t>安心・安全で質の高い医療の提供を推進する</a:t>
            </a: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の観点から、</a:t>
            </a:r>
            <a:r>
              <a:rPr kumimoji="1" lang="ja-JP" altLang="ja-JP" sz="1600" b="0" i="0" u="none" strike="noStrike" kern="1200" cap="none" spc="0" normalizeH="0" baseline="0" noProof="0" dirty="0">
                <a:ln>
                  <a:noFill/>
                </a:ln>
                <a:solidFill>
                  <a:prstClr val="black"/>
                </a:solidFill>
                <a:effectLst/>
                <a:uLnTx/>
                <a:uFillTx/>
                <a:latin typeface="メイリオ"/>
                <a:ea typeface="メイリオ"/>
                <a:cs typeface="+mn-cs"/>
              </a:rPr>
              <a:t>医療機関の画像診断部門や病理診断部門が医療安全管理部門と連携し、画像診断報告書や病理診断報告書の確認漏れ等の対策を講じ、診断又は治療開始の遅延を防止するための体制を整備している場合の評価を新設する。</a:t>
            </a: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報告書管理体制加算（退院時１回）</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７点</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a:t>
            </a:r>
            <a:r>
              <a:rPr kumimoji="1" lang="ja-JP" altLang="ja-JP" sz="1200" b="0" i="0" u="none" strike="noStrike" kern="1200" cap="none" spc="0" normalizeH="0" baseline="0" noProof="0" dirty="0">
                <a:ln>
                  <a:noFill/>
                </a:ln>
                <a:solidFill>
                  <a:prstClr val="black"/>
                </a:solidFill>
                <a:effectLst/>
                <a:uLnTx/>
                <a:uFillTx/>
                <a:latin typeface="メイリオ"/>
                <a:ea typeface="メイリオ"/>
                <a:cs typeface="+mn-cs"/>
              </a:rPr>
              <a:t>組織的な医療安全対策の実施状況の確認につき別に厚生労働大臣が定める施設基準に適合しているものとして地方厚生局長等に届け出た保険医療機関に入院している患者であって、当該入院中に第４部画像診断又は第</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13</a:t>
            </a:r>
            <a:r>
              <a:rPr kumimoji="1" lang="ja-JP" altLang="ja-JP" sz="1200" b="0" i="0" u="none" strike="noStrike" kern="1200" cap="none" spc="0" normalizeH="0" baseline="0" noProof="0" dirty="0">
                <a:ln>
                  <a:noFill/>
                </a:ln>
                <a:solidFill>
                  <a:prstClr val="black"/>
                </a:solidFill>
                <a:effectLst/>
                <a:uLnTx/>
                <a:uFillTx/>
                <a:latin typeface="メイリオ"/>
                <a:ea typeface="メイリオ"/>
                <a:cs typeface="+mn-cs"/>
              </a:rPr>
              <a:t>部病理診断に掲げる診療料を算定したもの（第１節の入院基本料（特別入院基本料等を除く。）又は第３節の特定入院料のうち、報告書管理体制加算を算定できるものを現に算定している患者に限る。）について、</a:t>
            </a:r>
            <a:r>
              <a:rPr kumimoji="1" lang="ja-JP" altLang="ja-JP" sz="1200" b="1" i="0" u="sng" strike="noStrike" kern="1200" cap="none" spc="0" normalizeH="0" baseline="0" noProof="0" dirty="0">
                <a:ln>
                  <a:noFill/>
                </a:ln>
                <a:solidFill>
                  <a:srgbClr val="0070C0"/>
                </a:solidFill>
                <a:effectLst/>
                <a:uLnTx/>
                <a:uFillTx/>
                <a:latin typeface="メイリオ"/>
                <a:ea typeface="メイリオ"/>
                <a:cs typeface="+mn-cs"/>
              </a:rPr>
              <a:t>退院時</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１</a:t>
            </a:r>
            <a:r>
              <a:rPr kumimoji="1" lang="ja-JP" altLang="ja-JP" sz="1200" b="1" i="0" u="sng" strike="noStrike" kern="1200" cap="none" spc="0" normalizeH="0" baseline="0" noProof="0" dirty="0">
                <a:ln>
                  <a:noFill/>
                </a:ln>
                <a:solidFill>
                  <a:srgbClr val="0070C0"/>
                </a:solidFill>
                <a:effectLst/>
                <a:uLnTx/>
                <a:uFillTx/>
                <a:latin typeface="メイリオ"/>
                <a:ea typeface="メイリオ"/>
                <a:cs typeface="+mn-cs"/>
              </a:rPr>
              <a:t>回に限り、所定点数に加算</a:t>
            </a:r>
            <a:r>
              <a:rPr kumimoji="1" lang="ja-JP" altLang="ja-JP" sz="1200" b="0" i="0" u="none" strike="noStrike" kern="1200" cap="none" spc="0" normalizeH="0" baseline="0" noProof="0" dirty="0">
                <a:ln>
                  <a:noFill/>
                </a:ln>
                <a:solidFill>
                  <a:prstClr val="black"/>
                </a:solidFill>
                <a:effectLst/>
                <a:uLnTx/>
                <a:uFillTx/>
                <a:latin typeface="メイリオ"/>
                <a:ea typeface="メイリオ"/>
                <a:cs typeface="+mn-cs"/>
              </a:rPr>
              <a:t>する。</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［施設基準の概要］</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（１）　</a:t>
            </a:r>
            <a:r>
              <a:rPr kumimoji="1" lang="ja-JP" altLang="ja-JP" sz="1200" b="0" i="0" u="none" strike="noStrike" kern="1200" cap="none" spc="0" normalizeH="0" baseline="0" noProof="0" dirty="0">
                <a:ln>
                  <a:noFill/>
                </a:ln>
                <a:solidFill>
                  <a:prstClr val="black"/>
                </a:solidFill>
                <a:effectLst/>
                <a:uLnTx/>
                <a:uFillTx/>
                <a:latin typeface="メイリオ"/>
                <a:ea typeface="メイリオ"/>
                <a:cs typeface="+mn-cs"/>
              </a:rPr>
              <a:t>放射線科又は病理診断科を標榜する保険医療機関であること。</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（２）　</a:t>
            </a:r>
            <a:r>
              <a:rPr kumimoji="1" lang="ja-JP" altLang="ja-JP" sz="1200" b="1" i="0" u="sng" strike="noStrike" kern="1200" cap="none" spc="0" normalizeH="0" baseline="0" noProof="0" dirty="0">
                <a:ln>
                  <a:noFill/>
                </a:ln>
                <a:solidFill>
                  <a:prstClr val="black"/>
                </a:solidFill>
                <a:effectLst/>
                <a:uLnTx/>
                <a:uFillTx/>
                <a:latin typeface="Verdana"/>
                <a:ea typeface="メイリオ"/>
                <a:cs typeface="+mn-cs"/>
              </a:rPr>
              <a:t>医療安全対策加算１又は２の施設基準に係る届出を行っている保険医療機関</a:t>
            </a: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であること。</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（３）　</a:t>
            </a:r>
            <a:r>
              <a:rPr kumimoji="1" lang="ja-JP" altLang="ja-JP" sz="1200" b="1" i="0" u="sng" strike="noStrike" kern="1200" cap="none" spc="0" normalizeH="0" baseline="0" noProof="0" dirty="0">
                <a:ln>
                  <a:noFill/>
                </a:ln>
                <a:solidFill>
                  <a:prstClr val="black"/>
                </a:solidFill>
                <a:effectLst/>
                <a:uLnTx/>
                <a:uFillTx/>
                <a:latin typeface="Verdana"/>
                <a:ea typeface="メイリオ"/>
                <a:cs typeface="+mn-cs"/>
              </a:rPr>
              <a:t>画像診断管理加算２若しくは３又は病理診断管理加算１若しくは２の施設基準に係る届出を行っている保険医療機関</a:t>
            </a: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であること。</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（４）　</a:t>
            </a:r>
            <a:r>
              <a:rPr kumimoji="1" lang="ja-JP" altLang="ja-JP" sz="1200" b="1" i="0" u="sng" strike="noStrike" kern="1200" cap="none" spc="0" normalizeH="0" baseline="0" noProof="0" dirty="0">
                <a:ln>
                  <a:noFill/>
                </a:ln>
                <a:solidFill>
                  <a:srgbClr val="0070C0"/>
                </a:solidFill>
                <a:effectLst/>
                <a:uLnTx/>
                <a:uFillTx/>
                <a:latin typeface="Verdana"/>
                <a:ea typeface="メイリオ"/>
                <a:cs typeface="+mn-cs"/>
              </a:rPr>
              <a:t>医療安全対策に係る研修を受けた専任の臨床検査技師又は専任の診療放射線技師等が報告書</a:t>
            </a:r>
            <a:r>
              <a:rPr kumimoji="1" lang="ja-JP" altLang="en-US" sz="1200" b="1" i="0" u="sng" strike="noStrike" kern="1200" cap="none" spc="0" normalizeH="0" baseline="0" noProof="0" dirty="0">
                <a:ln>
                  <a:noFill/>
                </a:ln>
                <a:solidFill>
                  <a:srgbClr val="0070C0"/>
                </a:solidFill>
                <a:effectLst/>
                <a:uLnTx/>
                <a:uFillTx/>
                <a:latin typeface="Verdana"/>
                <a:ea typeface="メイリオ"/>
                <a:cs typeface="+mn-cs"/>
              </a:rPr>
              <a:t>確認</a:t>
            </a:r>
            <a:r>
              <a:rPr kumimoji="1" lang="ja-JP" altLang="ja-JP" sz="1200" b="1" i="0" u="sng" strike="noStrike" kern="1200" cap="none" spc="0" normalizeH="0" baseline="0" noProof="0" dirty="0">
                <a:ln>
                  <a:noFill/>
                </a:ln>
                <a:solidFill>
                  <a:srgbClr val="0070C0"/>
                </a:solidFill>
                <a:effectLst/>
                <a:uLnTx/>
                <a:uFillTx/>
                <a:latin typeface="Verdana"/>
                <a:ea typeface="メイリオ"/>
                <a:cs typeface="+mn-cs"/>
              </a:rPr>
              <a:t>管理者として配置</a:t>
            </a: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されていること。</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（５）　</a:t>
            </a: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当該保険医療機関において、報告書確認管理者、画像診断を担当する医師、病理診断を担当する医師、医療安全管理部門の医師等</a:t>
            </a:r>
            <a:endParaRPr kumimoji="1" lang="en-US" altLang="ja-JP" sz="120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　　　　</a:t>
            </a: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から構成される</a:t>
            </a:r>
            <a:r>
              <a:rPr kumimoji="1" lang="ja-JP" altLang="ja-JP" sz="1200" b="1" i="0" u="sng" strike="noStrike" kern="1200" cap="none" spc="0" normalizeH="0" baseline="0" noProof="0" dirty="0">
                <a:ln>
                  <a:noFill/>
                </a:ln>
                <a:solidFill>
                  <a:srgbClr val="0070C0"/>
                </a:solidFill>
                <a:effectLst/>
                <a:uLnTx/>
                <a:uFillTx/>
                <a:latin typeface="Verdana"/>
                <a:ea typeface="メイリオ"/>
                <a:cs typeface="+mn-cs"/>
              </a:rPr>
              <a:t>報告書</a:t>
            </a:r>
            <a:r>
              <a:rPr kumimoji="1" lang="ja-JP" altLang="en-US" sz="1200" b="1" i="0" u="sng" strike="noStrike" kern="1200" cap="none" spc="0" normalizeH="0" baseline="0" noProof="0" dirty="0">
                <a:ln>
                  <a:noFill/>
                </a:ln>
                <a:solidFill>
                  <a:srgbClr val="0070C0"/>
                </a:solidFill>
                <a:effectLst/>
                <a:uLnTx/>
                <a:uFillTx/>
                <a:latin typeface="Verdana"/>
                <a:ea typeface="メイリオ"/>
                <a:cs typeface="+mn-cs"/>
              </a:rPr>
              <a:t>確認対策</a:t>
            </a:r>
            <a:r>
              <a:rPr kumimoji="1" lang="ja-JP" altLang="ja-JP" sz="1200" b="1" i="0" u="sng" strike="noStrike" kern="1200" cap="none" spc="0" normalizeH="0" baseline="0" noProof="0" dirty="0">
                <a:ln>
                  <a:noFill/>
                </a:ln>
                <a:solidFill>
                  <a:srgbClr val="0070C0"/>
                </a:solidFill>
                <a:effectLst/>
                <a:uLnTx/>
                <a:uFillTx/>
                <a:latin typeface="Verdana"/>
                <a:ea typeface="メイリオ"/>
                <a:cs typeface="+mn-cs"/>
              </a:rPr>
              <a:t>チームが設置</a:t>
            </a: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されていること</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628650" marR="0" lvl="0" indent="-6286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（６）　</a:t>
            </a:r>
            <a:r>
              <a:rPr kumimoji="1" lang="zh-TW" altLang="en-US" sz="1200" b="0" i="0" u="none" strike="noStrike" kern="1200" cap="none" spc="0" normalizeH="0" baseline="0" noProof="0" dirty="0">
                <a:ln>
                  <a:noFill/>
                </a:ln>
                <a:solidFill>
                  <a:prstClr val="black"/>
                </a:solidFill>
                <a:effectLst/>
                <a:uLnTx/>
                <a:uFillTx/>
                <a:latin typeface="メイリオ"/>
                <a:ea typeface="メイリオ"/>
                <a:cs typeface="+mn-cs"/>
              </a:rPr>
              <a:t>報告書確認管理者</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が行う業務（報告書管理に係る企画立案、各部門との調整、各部門への支援、</a:t>
            </a:r>
            <a:r>
              <a:rPr kumimoji="1" lang="ja-JP" altLang="en-US" sz="1200" b="1" i="0" u="sng" strike="noStrike" kern="1200" cap="none" spc="0" normalizeH="0" baseline="0" noProof="0" dirty="0">
                <a:ln>
                  <a:noFill/>
                </a:ln>
                <a:solidFill>
                  <a:prstClr val="black"/>
                </a:solidFill>
                <a:effectLst/>
                <a:uLnTx/>
                <a:uFillTx/>
                <a:latin typeface="メイリオ"/>
                <a:ea typeface="メイリオ"/>
                <a:cs typeface="+mn-cs"/>
              </a:rPr>
              <a:t>報告書作成から概ね２週間後に主治医等による当該報告書の確認状況の確認</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200" b="1" i="0" u="sng" strike="noStrike" kern="1200" cap="none" spc="0" normalizeH="0" baseline="0" noProof="0" dirty="0">
                <a:ln>
                  <a:noFill/>
                </a:ln>
                <a:solidFill>
                  <a:prstClr val="black"/>
                </a:solidFill>
                <a:effectLst/>
                <a:uLnTx/>
                <a:uFillTx/>
                <a:latin typeface="メイリオ"/>
                <a:ea typeface="メイリオ"/>
                <a:cs typeface="+mn-cs"/>
              </a:rPr>
              <a:t>未確認報告書の把握</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200" b="1" i="0" u="sng" strike="noStrike" kern="1200" cap="none" spc="0" normalizeH="0" baseline="0" noProof="0" dirty="0">
                <a:ln>
                  <a:noFill/>
                </a:ln>
                <a:solidFill>
                  <a:prstClr val="black"/>
                </a:solidFill>
                <a:effectLst/>
                <a:uLnTx/>
                <a:uFillTx/>
                <a:latin typeface="メイリオ"/>
                <a:ea typeface="メイリオ"/>
                <a:cs typeface="+mn-cs"/>
              </a:rPr>
              <a:t>未確認報告書のうち、医学的な対応が必要とされるものについて対応状況の確認</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等）</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628650" marR="0" lvl="0" indent="-6286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（７）　報告書確認対策チームが行う業務（各部門における報告書管理の実施状況の評価、報告書管理のための業務改善計画書の作成、</a:t>
            </a:r>
            <a:r>
              <a:rPr kumimoji="1" lang="ja-JP" altLang="ja-JP" sz="1200" b="1" i="0" u="sng" strike="noStrike" kern="1200" cap="none" spc="0" normalizeH="0" baseline="0" noProof="0" dirty="0">
                <a:ln>
                  <a:noFill/>
                </a:ln>
                <a:solidFill>
                  <a:prstClr val="black"/>
                </a:solidFill>
                <a:effectLst/>
                <a:uLnTx/>
                <a:uFillTx/>
                <a:latin typeface="Verdana"/>
                <a:ea typeface="メイリオ"/>
                <a:cs typeface="+mn-cs"/>
              </a:rPr>
              <a:t>報告書</a:t>
            </a:r>
            <a:r>
              <a:rPr kumimoji="1" lang="ja-JP" altLang="en-US" sz="1200" b="1" i="0" u="sng" strike="noStrike" kern="1200" cap="none" spc="0" normalizeH="0" baseline="0" noProof="0" dirty="0">
                <a:ln>
                  <a:noFill/>
                </a:ln>
                <a:solidFill>
                  <a:prstClr val="black"/>
                </a:solidFill>
                <a:effectLst/>
                <a:uLnTx/>
                <a:uFillTx/>
                <a:latin typeface="Verdana"/>
                <a:ea typeface="メイリオ"/>
                <a:cs typeface="+mn-cs"/>
              </a:rPr>
              <a:t>管理</a:t>
            </a:r>
            <a:r>
              <a:rPr kumimoji="1" lang="ja-JP" altLang="ja-JP" sz="1200" b="1" i="0" u="sng" strike="noStrike" kern="1200" cap="none" spc="0" normalizeH="0" baseline="0" noProof="0" dirty="0">
                <a:ln>
                  <a:noFill/>
                </a:ln>
                <a:solidFill>
                  <a:prstClr val="black"/>
                </a:solidFill>
                <a:effectLst/>
                <a:uLnTx/>
                <a:uFillTx/>
                <a:latin typeface="Verdana"/>
                <a:ea typeface="メイリオ"/>
                <a:cs typeface="+mn-cs"/>
              </a:rPr>
              <a:t>を目的とした院内研修を少なくとも年１回程度実施</a:t>
            </a: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ja-JP" sz="1200" b="1" i="0" u="sng" strike="noStrike" kern="1200" cap="none" spc="0" normalizeH="0" baseline="0" noProof="0" dirty="0">
                <a:ln>
                  <a:noFill/>
                </a:ln>
                <a:solidFill>
                  <a:prstClr val="black"/>
                </a:solidFill>
                <a:effectLst/>
                <a:uLnTx/>
                <a:uFillTx/>
                <a:latin typeface="Verdana"/>
                <a:ea typeface="メイリオ"/>
                <a:cs typeface="+mn-cs"/>
              </a:rPr>
              <a:t>報告書</a:t>
            </a:r>
            <a:r>
              <a:rPr kumimoji="1" lang="ja-JP" altLang="en-US" sz="1200" b="1" i="0" u="sng" strike="noStrike" kern="1200" cap="none" spc="0" normalizeH="0" baseline="0" noProof="0" dirty="0">
                <a:ln>
                  <a:noFill/>
                </a:ln>
                <a:solidFill>
                  <a:prstClr val="black"/>
                </a:solidFill>
                <a:effectLst/>
                <a:uLnTx/>
                <a:uFillTx/>
                <a:latin typeface="Verdana"/>
                <a:ea typeface="メイリオ"/>
                <a:cs typeface="+mn-cs"/>
              </a:rPr>
              <a:t>管理</a:t>
            </a:r>
            <a:r>
              <a:rPr kumimoji="1" lang="ja-JP" altLang="ja-JP" sz="1200" b="1" i="0" u="sng" strike="noStrike" kern="1200" cap="none" spc="0" normalizeH="0" baseline="0" noProof="0" dirty="0">
                <a:ln>
                  <a:noFill/>
                </a:ln>
                <a:solidFill>
                  <a:prstClr val="black"/>
                </a:solidFill>
                <a:effectLst/>
                <a:uLnTx/>
                <a:uFillTx/>
                <a:latin typeface="Verdana"/>
                <a:ea typeface="メイリオ"/>
                <a:cs typeface="+mn-cs"/>
              </a:rPr>
              <a:t>の評価に係るカンファレンス</a:t>
            </a:r>
            <a:r>
              <a:rPr kumimoji="1" lang="ja-JP" altLang="en-US" sz="1200" b="1" i="0" u="sng" strike="noStrike" kern="1200" cap="none" spc="0" normalizeH="0" baseline="0" noProof="0" dirty="0">
                <a:ln>
                  <a:noFill/>
                </a:ln>
                <a:solidFill>
                  <a:prstClr val="black"/>
                </a:solidFill>
                <a:effectLst/>
                <a:uLnTx/>
                <a:uFillTx/>
                <a:latin typeface="Verdana"/>
                <a:ea typeface="メイリオ"/>
                <a:cs typeface="+mn-cs"/>
              </a:rPr>
              <a:t>の</a:t>
            </a:r>
            <a:r>
              <a:rPr kumimoji="1" lang="ja-JP" altLang="ja-JP" sz="1200" b="1" i="0" u="sng" strike="noStrike" kern="1200" cap="none" spc="0" normalizeH="0" baseline="0" noProof="0" dirty="0">
                <a:ln>
                  <a:noFill/>
                </a:ln>
                <a:solidFill>
                  <a:prstClr val="black"/>
                </a:solidFill>
                <a:effectLst/>
                <a:uLnTx/>
                <a:uFillTx/>
                <a:latin typeface="Verdana"/>
                <a:ea typeface="メイリオ"/>
                <a:cs typeface="+mn-cs"/>
              </a:rPr>
              <a:t>月１回程度開催</a:t>
            </a: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等）</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628650" marR="0" lvl="0" indent="-6286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（８）　</a:t>
            </a: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医療事故が発生した際に適切に報告する体制を整備していることが望ましいこと。</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テキスト ボックス 4">
            <a:extLst>
              <a:ext uri="{FF2B5EF4-FFF2-40B4-BE49-F238E27FC236}">
                <a16:creationId xmlns:a16="http://schemas.microsoft.com/office/drawing/2014/main" id="{DD90ED70-5B27-4E4D-926E-650089D2BBC0}"/>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（５）横断的個別事項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 name="スライド番号プレースホルダー 2">
            <a:extLst>
              <a:ext uri="{FF2B5EF4-FFF2-40B4-BE49-F238E27FC236}">
                <a16:creationId xmlns:a16="http://schemas.microsoft.com/office/drawing/2014/main" id="{4BB568D0-B5C1-419F-BAF6-3DA7F72EEA0B}"/>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128402212"/>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病棟における栄養管理体制に対する評価の新設</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813600"/>
            <a:ext cx="9529762" cy="5904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患者の病態・状態に応じた栄養管理を推進する観点から、特定機能病院において、管理栄養士が患者の状態に応じたきめ細かな栄養管理を行う体制について、入院栄養管理体制加算を新設する。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退院後の栄養食事管理に関する指導を行い、入院中の栄養管理に関する情報を他の保険医療機関等に提供した場合について評価する。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入院栄養管理体制加算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270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点（入院初日及び退院時）</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特定機能病院入院基本料を算定している患者</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（１）特定機能病院入院基本料を現に算定している患者に対して、</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管理栄養士が必要な栄養管理を行った場合</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に、入院初日及び退院時にそれぞれ１回に限り所定点数に加算する。この場合において、</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栄養サポートチーム加算</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及び</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入院栄養食事指導料</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は別に算定できない。</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9048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入院栄養管理体制加算については、病棟に常勤管理栄養士を配置して患者の病態・状態に応じた栄養管理を実施できる体制を確保していることを評価したものであり、</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病棟の管理栄養士は、次に掲げる管理を実施</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a:t>
            </a:r>
          </a:p>
          <a:p>
            <a:pPr marL="449263" marR="0" lvl="0" indent="-1793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入院前の食生活等の情報収集、入退院支援部門との連携、入院患者に対する栄養スクリーニング、食物アレルギーの確認、栄養状態の評価及び栄養管理計画の策定</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を行う。</a:t>
            </a:r>
          </a:p>
          <a:p>
            <a:pPr marL="449263" marR="0" lvl="0" indent="-1793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当該病棟に入院している患者に対して、</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栄養状態に関する定期的な評価、必要に応じたミールラウンド、栄養食事指導又は当該患者の病態等に応じた食事内容の調整等の栄養管理</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を行う。</a:t>
            </a:r>
          </a:p>
          <a:p>
            <a:pPr marL="2698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医師、看護師等</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と連携し、当該患者の</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栄養管理状況等について共有</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を行う。</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8775" marR="0" lvl="0" indent="-358775"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8775" marR="0" lvl="0" indent="-3587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別に厚生労働大臣が定める患者に対して、退院後の栄養食事管理について指導するとともに、入院中の栄養管理に関する情報を示す文書を用いて患者に説明し、これを他の保険医療機関、介護老人保健施設等又は指定障害者支援施設等若しくは福祉型障害児入所施設と共有した場合に、退院時１回に限り、</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栄養情報提供加算</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として</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を更に所定点数に加算する。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（１）当該病棟において、</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専従の常勤の管理栄養士が</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名以上配置</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入院時支援加算に係る届出を行っている保険医療機関</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p>
          <a:p>
            <a:pPr marL="358775" marR="0" lvl="0" indent="-3587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栄養情報提供加算の対象患者は、疾病治療の直接手段として、医師の発行する食事箋に基づき提供された適切な栄養量及び内容を有する特掲診療料の施設基準等別表第三に掲げる特別食を必要とする患者、がん患者、摂食機能若しくは嚥下機能が低下した患者又は低栄養状態にある患者であること。</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テキスト ボックス 4">
            <a:extLst>
              <a:ext uri="{FF2B5EF4-FFF2-40B4-BE49-F238E27FC236}">
                <a16:creationId xmlns:a16="http://schemas.microsoft.com/office/drawing/2014/main" id="{F3C464EC-2A5B-4806-A6F8-AB5ABEFFE143}"/>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（５）横断的個別事項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 name="スライド番号プレースホルダー 2">
            <a:extLst>
              <a:ext uri="{FF2B5EF4-FFF2-40B4-BE49-F238E27FC236}">
                <a16:creationId xmlns:a16="http://schemas.microsoft.com/office/drawing/2014/main" id="{A011162C-93AC-4325-9EF2-542CE0BA7107}"/>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7" name="図 6">
            <a:extLst>
              <a:ext uri="{FF2B5EF4-FFF2-40B4-BE49-F238E27FC236}">
                <a16:creationId xmlns:a16="http://schemas.microsoft.com/office/drawing/2014/main" id="{06882599-730B-4A3D-BF85-0F90D83A64C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53400" y="2060848"/>
            <a:ext cx="934607" cy="897222"/>
          </a:xfrm>
          <a:prstGeom prst="rect">
            <a:avLst/>
          </a:prstGeom>
        </p:spPr>
      </p:pic>
      <p:pic>
        <p:nvPicPr>
          <p:cNvPr id="9" name="図 8">
            <a:extLst>
              <a:ext uri="{FF2B5EF4-FFF2-40B4-BE49-F238E27FC236}">
                <a16:creationId xmlns:a16="http://schemas.microsoft.com/office/drawing/2014/main" id="{F9735E94-FF47-41B3-9034-A647C08A53B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113240" y="1876949"/>
            <a:ext cx="897330" cy="1081121"/>
          </a:xfrm>
          <a:prstGeom prst="rect">
            <a:avLst/>
          </a:prstGeom>
        </p:spPr>
      </p:pic>
      <p:pic>
        <p:nvPicPr>
          <p:cNvPr id="10" name="図 9">
            <a:extLst>
              <a:ext uri="{FF2B5EF4-FFF2-40B4-BE49-F238E27FC236}">
                <a16:creationId xmlns:a16="http://schemas.microsoft.com/office/drawing/2014/main" id="{7959D0A0-F6A5-45D8-8DB4-35BE8BA405E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934483" y="1880853"/>
            <a:ext cx="778086" cy="713893"/>
          </a:xfrm>
          <a:prstGeom prst="rect">
            <a:avLst/>
          </a:prstGeom>
        </p:spPr>
      </p:pic>
    </p:spTree>
    <p:extLst>
      <p:ext uri="{BB962C8B-B14F-4D97-AF65-F5344CB8AC3E}">
        <p14:creationId xmlns:p14="http://schemas.microsoft.com/office/powerpoint/2010/main" val="144921339"/>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摂食嚥下支援加算の見直し①</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50410"/>
            <a:ext cx="9529762" cy="575043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中心静脈栄養や鼻腔栄養等を実施している患者の経口摂取回復に係る効果的な取組を更に推進する観点から、摂食嚥下</a:t>
            </a:r>
            <a:r>
              <a:rPr kumimoji="1" lang="ja-JP" altLang="en-US"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支援加算について</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、名称、要件及び評価を見直す。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12962"/>
            <a:ext cx="3241122"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摂食嚥下支援加算の見直し</a:t>
            </a:r>
          </a:p>
        </p:txBody>
      </p:sp>
      <p:sp>
        <p:nvSpPr>
          <p:cNvPr id="88" name="正方形/長方形 87"/>
          <p:cNvSpPr/>
          <p:nvPr/>
        </p:nvSpPr>
        <p:spPr>
          <a:xfrm>
            <a:off x="3898345" y="1779664"/>
            <a:ext cx="5731329"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3894363" y="2138707"/>
            <a:ext cx="5731329" cy="4628889"/>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（改）</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摂食嚥下機能回復体制加算（摂食機能療法）</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摂食嚥下機能回復体制加算１</a:t>
            </a: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210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点（週１回）</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摂食嚥下機能回復体制加算２</a:t>
            </a:r>
            <a:r>
              <a:rPr kumimoji="1" lang="ja-JP" altLang="en-US"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190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点（週１回）</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摂食嚥下機能回復体制加算３</a:t>
            </a:r>
            <a:r>
              <a:rPr kumimoji="1" lang="ja-JP" altLang="en-US"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120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点（週１回）</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①内視鏡下機能検査又は嚥下造影の結果に基づいて、摂食嚥下支援計画書を作成</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②嚥下造影又は内視鏡下嚥下機能検査を実施（月</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回以上）</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③検査結果等を踏まえカンファレンスを実施（週</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回以上）</a:t>
            </a:r>
          </a:p>
          <a:p>
            <a:pPr marL="269875" marR="0" lvl="0" indent="-2698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④カンファレンスの結果に基づき、摂食嚥下支援計画書の見直し、嚥下調整食の見直し等を実施</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9875" marR="0" lvl="0" indent="-269875"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0" name="右矢印 89"/>
          <p:cNvSpPr/>
          <p:nvPr/>
        </p:nvSpPr>
        <p:spPr>
          <a:xfrm>
            <a:off x="3392898" y="2984455"/>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19030" y="1775399"/>
            <a:ext cx="3019100"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311928" y="2138706"/>
            <a:ext cx="3019101" cy="4571741"/>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摂食嚥下支援加算（摂食機能療法）</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摂食嚥下支援加算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点（週１回）</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・摂食嚥下支援チームにより、内視鏡下嚥下機能検査又は嚥下造影の結果に基づいて、摂食嚥下支援計画書を作成</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・内視鏡嚥下機能検査又は嚥下造影を実施（月１回以上）</a:t>
            </a:r>
          </a:p>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・検査結果を踏まえ、チームカンファレンスを実施（週１回以上）</a:t>
            </a:r>
          </a:p>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・カンファレンスの結果に基づき、摂食嚥下支援計画書の見直し、嚥下調整食の見直し等を実施　　　　　等</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摂食嚥下支援チームを設置</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入院時及び退院時の嚥下機能の評価等について報告</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3" name="表 2"/>
          <p:cNvGraphicFramePr>
            <a:graphicFrameLocks noGrp="1"/>
          </p:cNvGraphicFramePr>
          <p:nvPr>
            <p:extLst>
              <p:ext uri="{D42A27DB-BD31-4B8C-83A1-F6EECF244321}">
                <p14:modId xmlns:p14="http://schemas.microsoft.com/office/powerpoint/2010/main" val="2008318753"/>
              </p:ext>
            </p:extLst>
          </p:nvPr>
        </p:nvGraphicFramePr>
        <p:xfrm>
          <a:off x="3940856" y="4202924"/>
          <a:ext cx="5630459" cy="2499360"/>
        </p:xfrm>
        <a:graphic>
          <a:graphicData uri="http://schemas.openxmlformats.org/drawingml/2006/table">
            <a:tbl>
              <a:tblPr firstRow="1" bandRow="1">
                <a:tableStyleId>{93296810-A885-4BE3-A3E7-6D5BEEA58F35}</a:tableStyleId>
              </a:tblPr>
              <a:tblGrid>
                <a:gridCol w="1763489">
                  <a:extLst>
                    <a:ext uri="{9D8B030D-6E8A-4147-A177-3AD203B41FA5}">
                      <a16:colId xmlns:a16="http://schemas.microsoft.com/office/drawing/2014/main" val="3626919267"/>
                    </a:ext>
                  </a:extLst>
                </a:gridCol>
                <a:gridCol w="1363435">
                  <a:extLst>
                    <a:ext uri="{9D8B030D-6E8A-4147-A177-3AD203B41FA5}">
                      <a16:colId xmlns:a16="http://schemas.microsoft.com/office/drawing/2014/main" val="3920553344"/>
                    </a:ext>
                  </a:extLst>
                </a:gridCol>
                <a:gridCol w="2503535">
                  <a:extLst>
                    <a:ext uri="{9D8B030D-6E8A-4147-A177-3AD203B41FA5}">
                      <a16:colId xmlns:a16="http://schemas.microsoft.com/office/drawing/2014/main" val="528816603"/>
                    </a:ext>
                  </a:extLst>
                </a:gridCol>
              </a:tblGrid>
              <a:tr h="205155">
                <a:tc>
                  <a:txBody>
                    <a:bodyPr/>
                    <a:lstStyle/>
                    <a:p>
                      <a:r>
                        <a:rPr kumimoji="1" lang="ja-JP" altLang="en-US" sz="1000" dirty="0">
                          <a:solidFill>
                            <a:schemeClr val="tx1"/>
                          </a:solidFill>
                        </a:rPr>
                        <a:t>加算１</a:t>
                      </a:r>
                    </a:p>
                  </a:txBody>
                  <a:tcPr/>
                </a:tc>
                <a:tc>
                  <a:txBody>
                    <a:bodyPr/>
                    <a:lstStyle/>
                    <a:p>
                      <a:r>
                        <a:rPr kumimoji="1" lang="ja-JP" altLang="en-US" sz="1000" dirty="0">
                          <a:solidFill>
                            <a:schemeClr val="tx1"/>
                          </a:solidFill>
                        </a:rPr>
                        <a:t>加算２</a:t>
                      </a:r>
                    </a:p>
                  </a:txBody>
                  <a:tcPr/>
                </a:tc>
                <a:tc>
                  <a:txBody>
                    <a:bodyPr/>
                    <a:lstStyle/>
                    <a:p>
                      <a:r>
                        <a:rPr kumimoji="1" lang="ja-JP" altLang="en-US" sz="1000" dirty="0">
                          <a:solidFill>
                            <a:schemeClr val="tx1"/>
                          </a:solidFill>
                        </a:rPr>
                        <a:t>加算３</a:t>
                      </a:r>
                    </a:p>
                  </a:txBody>
                  <a:tcPr/>
                </a:tc>
                <a:extLst>
                  <a:ext uri="{0D108BD9-81ED-4DB2-BD59-A6C34878D82A}">
                    <a16:rowId xmlns:a16="http://schemas.microsoft.com/office/drawing/2014/main" val="1836845456"/>
                  </a:ext>
                </a:extLst>
              </a:tr>
              <a:tr h="574433">
                <a:tc gridSpan="2">
                  <a:txBody>
                    <a:bodyPr/>
                    <a:lstStyle/>
                    <a:p>
                      <a:r>
                        <a:rPr kumimoji="1" lang="ja-JP" altLang="ja-JP" sz="1000" b="1" u="sng" kern="1200" dirty="0">
                          <a:solidFill>
                            <a:srgbClr val="0070C0"/>
                          </a:solidFill>
                          <a:effectLst/>
                        </a:rPr>
                        <a:t>摂食嚥下支援チーム</a:t>
                      </a:r>
                      <a:r>
                        <a:rPr kumimoji="1" lang="ja-JP" altLang="en-US" sz="1000" b="1" u="sng" kern="1200" dirty="0">
                          <a:solidFill>
                            <a:srgbClr val="0070C0"/>
                          </a:solidFill>
                          <a:effectLst/>
                        </a:rPr>
                        <a:t>の設置</a:t>
                      </a:r>
                      <a:r>
                        <a:rPr kumimoji="1" lang="ja-JP" altLang="en-US" sz="1000" b="0" kern="1200" dirty="0">
                          <a:solidFill>
                            <a:schemeClr val="tx1"/>
                          </a:solidFill>
                          <a:effectLst/>
                        </a:rPr>
                        <a:t>（</a:t>
                      </a:r>
                      <a:r>
                        <a:rPr kumimoji="1" lang="en-US" altLang="ja-JP" sz="1000" b="0" kern="1200" dirty="0">
                          <a:solidFill>
                            <a:schemeClr val="tx1"/>
                          </a:solidFill>
                          <a:effectLst/>
                        </a:rPr>
                        <a:t>ST</a:t>
                      </a:r>
                      <a:r>
                        <a:rPr kumimoji="1" lang="ja-JP" altLang="en-US" sz="1000" b="0" kern="1200" dirty="0">
                          <a:solidFill>
                            <a:schemeClr val="tx1"/>
                          </a:solidFill>
                          <a:effectLst/>
                        </a:rPr>
                        <a:t>以外は全員専任）</a:t>
                      </a:r>
                      <a:endParaRPr kumimoji="1" lang="en-US" altLang="ja-JP" sz="1000" b="0" kern="1200" dirty="0">
                        <a:solidFill>
                          <a:schemeClr val="tx1"/>
                        </a:solidFill>
                        <a:effectLst/>
                      </a:endParaRPr>
                    </a:p>
                    <a:p>
                      <a:pPr marL="90488" marR="0" lvl="0" indent="-90488" algn="l" defTabSz="990570" rtl="0" eaLnBrk="1" fontAlgn="auto" latinLnBrk="0" hangingPunct="1">
                        <a:lnSpc>
                          <a:spcPct val="100000"/>
                        </a:lnSpc>
                        <a:spcBef>
                          <a:spcPts val="0"/>
                        </a:spcBef>
                        <a:spcAft>
                          <a:spcPts val="0"/>
                        </a:spcAft>
                        <a:buClrTx/>
                        <a:buSzTx/>
                        <a:buFontTx/>
                        <a:buNone/>
                        <a:tabLst/>
                        <a:defRPr/>
                      </a:pPr>
                      <a:r>
                        <a:rPr kumimoji="1" lang="ja-JP" altLang="en-US" sz="1000" b="1" kern="1200" dirty="0">
                          <a:solidFill>
                            <a:schemeClr val="tx1"/>
                          </a:solidFill>
                          <a:effectLst/>
                        </a:rPr>
                        <a:t>・</a:t>
                      </a:r>
                      <a:r>
                        <a:rPr kumimoji="1" lang="ja-JP" altLang="ja-JP" sz="1000" b="1" u="sng" kern="1200" dirty="0">
                          <a:solidFill>
                            <a:srgbClr val="0070C0"/>
                          </a:solidFill>
                          <a:effectLst/>
                        </a:rPr>
                        <a:t>医師</a:t>
                      </a:r>
                      <a:r>
                        <a:rPr kumimoji="1" lang="ja-JP" altLang="en-US" sz="1000" b="1" u="sng" kern="1200" dirty="0">
                          <a:solidFill>
                            <a:srgbClr val="0070C0"/>
                          </a:solidFill>
                          <a:effectLst/>
                        </a:rPr>
                        <a:t>又は歯科医師、適切な研修を修了した</a:t>
                      </a:r>
                      <a:r>
                        <a:rPr kumimoji="1" lang="ja-JP" altLang="ja-JP" sz="1000" b="1" u="sng" kern="1200" dirty="0">
                          <a:solidFill>
                            <a:srgbClr val="0070C0"/>
                          </a:solidFill>
                          <a:effectLst/>
                        </a:rPr>
                        <a:t>看護師</a:t>
                      </a:r>
                      <a:r>
                        <a:rPr kumimoji="1" lang="ja-JP" altLang="en-US" sz="1000" b="1" u="sng" kern="1200" dirty="0">
                          <a:solidFill>
                            <a:srgbClr val="0070C0"/>
                          </a:solidFill>
                          <a:effectLst/>
                        </a:rPr>
                        <a:t>又は専従の言語聴覚士、</a:t>
                      </a:r>
                      <a:r>
                        <a:rPr kumimoji="1" lang="ja-JP" altLang="ja-JP" sz="1000" b="1" u="sng" kern="1200" dirty="0">
                          <a:solidFill>
                            <a:srgbClr val="0070C0"/>
                          </a:solidFill>
                          <a:effectLst/>
                        </a:rPr>
                        <a:t>管理栄養士</a:t>
                      </a:r>
                      <a:endParaRPr lang="ja-JP" altLang="ja-JP" sz="1000" b="1" u="sng" dirty="0">
                        <a:solidFill>
                          <a:srgbClr val="0070C0"/>
                        </a:solidFill>
                        <a:effectLst/>
                      </a:endParaRPr>
                    </a:p>
                    <a:p>
                      <a:r>
                        <a:rPr kumimoji="1" lang="ja-JP" altLang="en-US" sz="1000" kern="1200" dirty="0">
                          <a:solidFill>
                            <a:schemeClr val="tx1"/>
                          </a:solidFill>
                          <a:effectLst/>
                        </a:rPr>
                        <a:t>・</a:t>
                      </a:r>
                      <a:r>
                        <a:rPr kumimoji="1" lang="ja-JP" altLang="ja-JP" sz="1000" kern="1200" dirty="0">
                          <a:solidFill>
                            <a:schemeClr val="tx1"/>
                          </a:solidFill>
                          <a:effectLst/>
                        </a:rPr>
                        <a:t>カンファレンスに参加：</a:t>
                      </a:r>
                      <a:r>
                        <a:rPr kumimoji="1" lang="ja-JP" altLang="en-US" sz="1000" kern="1200" dirty="0">
                          <a:solidFill>
                            <a:schemeClr val="tx1"/>
                          </a:solidFill>
                          <a:effectLst/>
                        </a:rPr>
                        <a:t>必要に応じて</a:t>
                      </a:r>
                      <a:r>
                        <a:rPr kumimoji="1" lang="ja-JP" altLang="ja-JP" sz="1000" kern="1200" dirty="0">
                          <a:solidFill>
                            <a:schemeClr val="tx1"/>
                          </a:solidFill>
                          <a:effectLst/>
                        </a:rPr>
                        <a:t>その他職種</a:t>
                      </a:r>
                      <a:endParaRPr lang="ja-JP" altLang="ja-JP" sz="1000" dirty="0">
                        <a:solidFill>
                          <a:schemeClr val="tx1"/>
                        </a:solidFill>
                        <a:effectLst/>
                      </a:endParaRPr>
                    </a:p>
                  </a:txBody>
                  <a:tcPr/>
                </a:tc>
                <a:tc hMerge="1">
                  <a:txBody>
                    <a:bodyPr/>
                    <a:lstStyle/>
                    <a:p>
                      <a:endParaRPr kumimoji="1" lang="ja-JP" altLang="en-US"/>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b="1" u="sng" dirty="0">
                          <a:solidFill>
                            <a:srgbClr val="0070C0"/>
                          </a:solidFill>
                        </a:rPr>
                        <a:t>専任の医師、看護師又は言語聴覚士</a:t>
                      </a:r>
                    </a:p>
                  </a:txBody>
                  <a:tcPr/>
                </a:tc>
                <a:extLst>
                  <a:ext uri="{0D108BD9-81ED-4DB2-BD59-A6C34878D82A}">
                    <a16:rowId xmlns:a16="http://schemas.microsoft.com/office/drawing/2014/main" val="2814756456"/>
                  </a:ext>
                </a:extLst>
              </a:tr>
              <a:tr h="312119">
                <a:tc gridSpan="2">
                  <a:txBody>
                    <a:bodyPr/>
                    <a:lstStyle/>
                    <a:p>
                      <a:r>
                        <a:rPr kumimoji="1" lang="ja-JP" altLang="en-US" sz="1000" dirty="0"/>
                        <a:t>摂食機能療法の算定可能医療機関</a:t>
                      </a:r>
                    </a:p>
                  </a:txBody>
                  <a:tcPr/>
                </a:tc>
                <a:tc hMerge="1">
                  <a:txBody>
                    <a:bodyPr/>
                    <a:lstStyle/>
                    <a:p>
                      <a:endParaRPr kumimoji="1" lang="ja-JP" altLang="en-US"/>
                    </a:p>
                  </a:txBody>
                  <a:tcPr/>
                </a:tc>
                <a:tc>
                  <a:txBody>
                    <a:bodyPr/>
                    <a:lstStyle/>
                    <a:p>
                      <a:r>
                        <a:rPr kumimoji="1" lang="ja-JP" altLang="en-US" sz="1000" dirty="0"/>
                        <a:t>療養病棟入院基本料のうち、療養病棟入院料１又は入院料２を算定している病棟</a:t>
                      </a:r>
                    </a:p>
                  </a:txBody>
                  <a:tcPr/>
                </a:tc>
                <a:extLst>
                  <a:ext uri="{0D108BD9-81ED-4DB2-BD59-A6C34878D82A}">
                    <a16:rowId xmlns:a16="http://schemas.microsoft.com/office/drawing/2014/main" val="700286562"/>
                  </a:ext>
                </a:extLst>
              </a:tr>
              <a:tr h="1066805">
                <a:tc>
                  <a:txBody>
                    <a:bodyPr/>
                    <a:lstStyle/>
                    <a:p>
                      <a:r>
                        <a:rPr kumimoji="1" lang="ja-JP" altLang="en-US" sz="1000" dirty="0"/>
                        <a:t>・鼻腔栄養、胃瘻、又は中心静脈栄養の患者の</a:t>
                      </a:r>
                      <a:r>
                        <a:rPr kumimoji="1" lang="ja-JP" altLang="en-US" sz="1000" b="1" u="sng" dirty="0">
                          <a:solidFill>
                            <a:srgbClr val="0070C0"/>
                          </a:solidFill>
                        </a:rPr>
                        <a:t>経口摂取回復率</a:t>
                      </a:r>
                      <a:r>
                        <a:rPr kumimoji="1" lang="en-US" altLang="ja-JP" sz="1000" b="1" u="sng" dirty="0">
                          <a:solidFill>
                            <a:srgbClr val="0070C0"/>
                          </a:solidFill>
                        </a:rPr>
                        <a:t>35</a:t>
                      </a:r>
                      <a:r>
                        <a:rPr kumimoji="1" lang="ja-JP" altLang="en-US" sz="1000" b="1" u="sng" dirty="0">
                          <a:solidFill>
                            <a:srgbClr val="0070C0"/>
                          </a:solidFill>
                        </a:rPr>
                        <a:t>％以上</a:t>
                      </a:r>
                    </a:p>
                    <a:p>
                      <a:r>
                        <a:rPr kumimoji="1" lang="ja-JP" altLang="en-US" sz="1000" b="1" dirty="0"/>
                        <a:t>・</a:t>
                      </a:r>
                      <a:r>
                        <a:rPr lang="ja-JP" altLang="en-US" sz="1000" b="1" u="sng" dirty="0">
                          <a:solidFill>
                            <a:srgbClr val="0070C0"/>
                          </a:solidFill>
                        </a:rPr>
                        <a:t>摂食機能又は嚥下機能に係る療養についての実績等を地方厚生局長等に報告</a:t>
                      </a:r>
                      <a:endParaRPr kumimoji="1" lang="ja-JP" altLang="en-US" sz="1000" b="1" dirty="0"/>
                    </a:p>
                  </a:txBody>
                  <a:tcPr/>
                </a:tc>
                <a:tc>
                  <a:txBody>
                    <a:bodyPr/>
                    <a:lstStyle/>
                    <a:p>
                      <a:r>
                        <a:rPr kumimoji="1" lang="ja-JP" altLang="en-US" sz="1000" dirty="0"/>
                        <a:t>・</a:t>
                      </a:r>
                      <a:r>
                        <a:rPr lang="ja-JP" altLang="en-US" sz="1000" b="1" u="sng" dirty="0">
                          <a:solidFill>
                            <a:srgbClr val="0070C0"/>
                          </a:solidFill>
                        </a:rPr>
                        <a:t>摂食機能又は嚥下機能に係る療養について実績等を地方厚生局長等に報告</a:t>
                      </a:r>
                      <a:endParaRPr kumimoji="1" lang="ja-JP" altLang="en-US" sz="1000" b="1" dirty="0"/>
                    </a:p>
                  </a:txBody>
                  <a:tcPr/>
                </a:tc>
                <a:tc>
                  <a:txBody>
                    <a:bodyPr/>
                    <a:lstStyle/>
                    <a:p>
                      <a:r>
                        <a:rPr kumimoji="1" lang="ja-JP" altLang="en-US" sz="1000" dirty="0"/>
                        <a:t>・</a:t>
                      </a:r>
                      <a:r>
                        <a:rPr kumimoji="1" lang="ja-JP" altLang="en-US" sz="1000" b="1" u="sng" dirty="0">
                          <a:solidFill>
                            <a:srgbClr val="0070C0"/>
                          </a:solidFill>
                        </a:rPr>
                        <a:t>中心静脈栄養を実施している患者のうち、「嚥下機能評価を実施の上、嚥下リハビリテーション等を行い、嚥下機能が回復し、中心静脈栄養を終了した患者」が１年に２人以上</a:t>
                      </a:r>
                    </a:p>
                    <a:p>
                      <a:r>
                        <a:rPr kumimoji="1" lang="ja-JP" altLang="en-US" sz="1000" dirty="0"/>
                        <a:t>・</a:t>
                      </a:r>
                      <a:r>
                        <a:rPr lang="ja-JP" altLang="en-US" sz="1000" b="1" u="sng" dirty="0">
                          <a:solidFill>
                            <a:srgbClr val="0070C0"/>
                          </a:solidFill>
                        </a:rPr>
                        <a:t>摂食機能又は嚥下機能に係る療養についての実績等を地方厚生局長等に報告</a:t>
                      </a:r>
                      <a:endParaRPr kumimoji="1" lang="ja-JP" altLang="en-US" sz="1000" b="1" dirty="0"/>
                    </a:p>
                  </a:txBody>
                  <a:tcPr/>
                </a:tc>
                <a:extLst>
                  <a:ext uri="{0D108BD9-81ED-4DB2-BD59-A6C34878D82A}">
                    <a16:rowId xmlns:a16="http://schemas.microsoft.com/office/drawing/2014/main" val="86109542"/>
                  </a:ext>
                </a:extLst>
              </a:tr>
            </a:tbl>
          </a:graphicData>
        </a:graphic>
      </p:graphicFrame>
      <p:sp>
        <p:nvSpPr>
          <p:cNvPr id="13" name="正方形/長方形 12"/>
          <p:cNvSpPr/>
          <p:nvPr/>
        </p:nvSpPr>
        <p:spPr>
          <a:xfrm>
            <a:off x="1114218" y="6151112"/>
            <a:ext cx="2258249"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＊の職種は、カンファレンスの参加が必須</a:t>
            </a:r>
          </a:p>
        </p:txBody>
      </p:sp>
      <p:sp>
        <p:nvSpPr>
          <p:cNvPr id="14" name="角丸四角形 13"/>
          <p:cNvSpPr/>
          <p:nvPr/>
        </p:nvSpPr>
        <p:spPr>
          <a:xfrm>
            <a:off x="373823" y="5231137"/>
            <a:ext cx="2618759" cy="940468"/>
          </a:xfrm>
          <a:prstGeom prst="roundRect">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415261" y="5246073"/>
            <a:ext cx="2826638" cy="954107"/>
          </a:xfrm>
          <a:prstGeom prst="rect">
            <a:avLst/>
          </a:prstGeom>
        </p:spPr>
        <p:txBody>
          <a:bodyPr wrap="square">
            <a:spAutoFit/>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専任の常勤医師又は常勤歯科医師 ＊</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専任の常勤看護師（経験５年かつ研修修了）＊</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専任の常勤言語聴覚士 ＊</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専任の常勤薬剤師＊</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専任の常勤管理栄養士＊</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専任の歯科衛生士</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専任の理学療法士又は作業療法士</a:t>
            </a:r>
          </a:p>
        </p:txBody>
      </p:sp>
      <p:sp>
        <p:nvSpPr>
          <p:cNvPr id="18"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203</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
        <p:nvSpPr>
          <p:cNvPr id="17" name="テキスト ボックス 16">
            <a:extLst>
              <a:ext uri="{FF2B5EF4-FFF2-40B4-BE49-F238E27FC236}">
                <a16:creationId xmlns:a16="http://schemas.microsoft.com/office/drawing/2014/main" id="{76CA4281-31E6-4A3D-BEB8-3C990575A50D}"/>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（５）横断的個別事項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1084541066"/>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摂食嚥下支援加算の見直し②</a:t>
            </a:r>
            <a:endParaRPr kumimoji="1" lang="ja-JP" altLang="en-US" dirty="0">
              <a:latin typeface="メイリオ" panose="020B0604030504040204" pitchFamily="50" charset="-128"/>
              <a:ea typeface="メイリオ" panose="020B0604030504040204" pitchFamily="50" charset="-128"/>
            </a:endParaRPr>
          </a:p>
        </p:txBody>
      </p:sp>
      <p:sp>
        <p:nvSpPr>
          <p:cNvPr id="18"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204</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graphicFrame>
        <p:nvGraphicFramePr>
          <p:cNvPr id="20" name="表 19"/>
          <p:cNvGraphicFramePr>
            <a:graphicFrameLocks noGrp="1"/>
          </p:cNvGraphicFramePr>
          <p:nvPr>
            <p:extLst>
              <p:ext uri="{D42A27DB-BD31-4B8C-83A1-F6EECF244321}">
                <p14:modId xmlns:p14="http://schemas.microsoft.com/office/powerpoint/2010/main" val="1304595850"/>
              </p:ext>
            </p:extLst>
          </p:nvPr>
        </p:nvGraphicFramePr>
        <p:xfrm>
          <a:off x="75541" y="1729264"/>
          <a:ext cx="9760585" cy="4867627"/>
        </p:xfrm>
        <a:graphic>
          <a:graphicData uri="http://schemas.openxmlformats.org/drawingml/2006/table">
            <a:tbl>
              <a:tblPr firstRow="1" bandRow="1">
                <a:tableStyleId>{93296810-A885-4BE3-A3E7-6D5BEEA58F35}</a:tableStyleId>
              </a:tblPr>
              <a:tblGrid>
                <a:gridCol w="841070">
                  <a:extLst>
                    <a:ext uri="{9D8B030D-6E8A-4147-A177-3AD203B41FA5}">
                      <a16:colId xmlns:a16="http://schemas.microsoft.com/office/drawing/2014/main" val="3705726586"/>
                    </a:ext>
                  </a:extLst>
                </a:gridCol>
                <a:gridCol w="1375302">
                  <a:extLst>
                    <a:ext uri="{9D8B030D-6E8A-4147-A177-3AD203B41FA5}">
                      <a16:colId xmlns:a16="http://schemas.microsoft.com/office/drawing/2014/main" val="3382177510"/>
                    </a:ext>
                  </a:extLst>
                </a:gridCol>
                <a:gridCol w="2400876">
                  <a:extLst>
                    <a:ext uri="{9D8B030D-6E8A-4147-A177-3AD203B41FA5}">
                      <a16:colId xmlns:a16="http://schemas.microsoft.com/office/drawing/2014/main" val="2137853725"/>
                    </a:ext>
                  </a:extLst>
                </a:gridCol>
                <a:gridCol w="118171">
                  <a:extLst>
                    <a:ext uri="{9D8B030D-6E8A-4147-A177-3AD203B41FA5}">
                      <a16:colId xmlns:a16="http://schemas.microsoft.com/office/drawing/2014/main" val="1554143956"/>
                    </a:ext>
                  </a:extLst>
                </a:gridCol>
                <a:gridCol w="2328946">
                  <a:extLst>
                    <a:ext uri="{9D8B030D-6E8A-4147-A177-3AD203B41FA5}">
                      <a16:colId xmlns:a16="http://schemas.microsoft.com/office/drawing/2014/main" val="1323654654"/>
                    </a:ext>
                  </a:extLst>
                </a:gridCol>
                <a:gridCol w="2696220">
                  <a:extLst>
                    <a:ext uri="{9D8B030D-6E8A-4147-A177-3AD203B41FA5}">
                      <a16:colId xmlns:a16="http://schemas.microsoft.com/office/drawing/2014/main" val="1126967215"/>
                    </a:ext>
                  </a:extLst>
                </a:gridCol>
              </a:tblGrid>
              <a:tr h="251932">
                <a:tc gridSpan="2">
                  <a:txBody>
                    <a:bodyPr/>
                    <a:lstStyle/>
                    <a:p>
                      <a:endParaRPr kumimoji="1" lang="ja-JP" altLang="en-US" sz="1100" dirty="0">
                        <a:solidFill>
                          <a:schemeClr val="tx1"/>
                        </a:solidFill>
                        <a:latin typeface="+mn-ea"/>
                        <a:ea typeface="+mn-ea"/>
                      </a:endParaRPr>
                    </a:p>
                  </a:txBody>
                  <a:tcPr/>
                </a:tc>
                <a:tc hMerge="1">
                  <a:txBody>
                    <a:bodyPr/>
                    <a:lstStyle/>
                    <a:p>
                      <a:endParaRPr kumimoji="1" lang="ja-JP" altLang="en-US" sz="1600" dirty="0"/>
                    </a:p>
                  </a:txBody>
                  <a:tcPr/>
                </a:tc>
                <a:tc>
                  <a:txBody>
                    <a:bodyPr/>
                    <a:lstStyle/>
                    <a:p>
                      <a:r>
                        <a:rPr kumimoji="1" lang="ja-JP" altLang="en-US" sz="1100" dirty="0">
                          <a:solidFill>
                            <a:schemeClr val="tx1"/>
                          </a:solidFill>
                        </a:rPr>
                        <a:t>摂食嚥下機能回復体制加算１</a:t>
                      </a:r>
                      <a:endParaRPr kumimoji="1" lang="ja-JP" altLang="en-US" sz="1100" dirty="0">
                        <a:solidFill>
                          <a:schemeClr val="tx1"/>
                        </a:solidFill>
                        <a:latin typeface="+mn-ea"/>
                        <a:ea typeface="+mn-ea"/>
                      </a:endParaRPr>
                    </a:p>
                  </a:txBody>
                  <a:tcPr/>
                </a:tc>
                <a:tc gridSpan="2">
                  <a:txBody>
                    <a:bodyPr/>
                    <a:lstStyle/>
                    <a:p>
                      <a:r>
                        <a:rPr kumimoji="1" lang="zh-TW" altLang="en-US" sz="1100" dirty="0">
                          <a:solidFill>
                            <a:schemeClr val="tx1"/>
                          </a:solidFill>
                        </a:rPr>
                        <a:t>摂食嚥下機能回復体制加算</a:t>
                      </a:r>
                      <a:r>
                        <a:rPr kumimoji="1" lang="ja-JP" altLang="en-US" sz="1100" dirty="0">
                          <a:solidFill>
                            <a:schemeClr val="tx1"/>
                          </a:solidFill>
                        </a:rPr>
                        <a:t>２</a:t>
                      </a:r>
                      <a:endParaRPr kumimoji="1" lang="ja-JP" altLang="en-US" sz="1100" dirty="0">
                        <a:solidFill>
                          <a:schemeClr val="tx1"/>
                        </a:solidFill>
                        <a:latin typeface="+mn-ea"/>
                        <a:ea typeface="+mn-ea"/>
                      </a:endParaRPr>
                    </a:p>
                  </a:txBody>
                  <a:tcPr/>
                </a:tc>
                <a:tc hMerge="1">
                  <a:txBody>
                    <a:bodyPr/>
                    <a:lstStyle/>
                    <a:p>
                      <a:endParaRPr kumimoji="1" lang="ja-JP" altLang="en-US"/>
                    </a:p>
                  </a:txBody>
                  <a:tcPr/>
                </a:tc>
                <a:tc>
                  <a:txBody>
                    <a:bodyPr/>
                    <a:lstStyle/>
                    <a:p>
                      <a:r>
                        <a:rPr kumimoji="1" lang="zh-TW" altLang="en-US" sz="1100" dirty="0">
                          <a:solidFill>
                            <a:schemeClr val="tx1"/>
                          </a:solidFill>
                        </a:rPr>
                        <a:t>摂食嚥下機能回復体制加算</a:t>
                      </a:r>
                      <a:r>
                        <a:rPr kumimoji="1" lang="ja-JP" altLang="en-US" sz="1100" dirty="0">
                          <a:solidFill>
                            <a:schemeClr val="tx1"/>
                          </a:solidFill>
                        </a:rPr>
                        <a:t>３</a:t>
                      </a:r>
                      <a:endParaRPr kumimoji="1" lang="ja-JP" altLang="en-US" sz="1100" dirty="0">
                        <a:solidFill>
                          <a:schemeClr val="tx1"/>
                        </a:solidFill>
                        <a:latin typeface="+mn-ea"/>
                        <a:ea typeface="+mn-ea"/>
                      </a:endParaRPr>
                    </a:p>
                  </a:txBody>
                  <a:tcPr/>
                </a:tc>
                <a:extLst>
                  <a:ext uri="{0D108BD9-81ED-4DB2-BD59-A6C34878D82A}">
                    <a16:rowId xmlns:a16="http://schemas.microsoft.com/office/drawing/2014/main" val="3271367963"/>
                  </a:ext>
                </a:extLst>
              </a:tr>
              <a:tr h="250080">
                <a:tc rowSpan="4">
                  <a:txBody>
                    <a:bodyPr/>
                    <a:lstStyle/>
                    <a:p>
                      <a:r>
                        <a:rPr kumimoji="1" lang="ja-JP" altLang="en-US" sz="1100" dirty="0"/>
                        <a:t>算定要件</a:t>
                      </a:r>
                      <a:endParaRPr kumimoji="1" lang="en-US" altLang="ja-JP" sz="1100" dirty="0">
                        <a:latin typeface="+mn-ea"/>
                        <a:ea typeface="+mn-ea"/>
                      </a:endParaRPr>
                    </a:p>
                  </a:txBody>
                  <a:tcPr/>
                </a:tc>
                <a:tc>
                  <a:txBody>
                    <a:bodyPr/>
                    <a:lstStyle/>
                    <a:p>
                      <a:pPr>
                        <a:lnSpc>
                          <a:spcPts val="1320"/>
                        </a:lnSpc>
                      </a:pPr>
                      <a:r>
                        <a:rPr kumimoji="1" lang="ja-JP" altLang="en-US" sz="1100" dirty="0"/>
                        <a:t>対象患者</a:t>
                      </a:r>
                      <a:endParaRPr kumimoji="1" lang="en-US" altLang="ja-JP" sz="1100" dirty="0"/>
                    </a:p>
                  </a:txBody>
                  <a:tcPr anchor="ctr"/>
                </a:tc>
                <a:tc gridSpan="4">
                  <a:txBody>
                    <a:bodyPr/>
                    <a:lstStyle/>
                    <a:p>
                      <a:pPr marL="0" marR="0" lvl="0" indent="0" algn="l" defTabSz="914400" rtl="0" eaLnBrk="1" fontAlgn="auto" latinLnBrk="0" hangingPunct="1">
                        <a:lnSpc>
                          <a:spcPts val="1320"/>
                        </a:lnSpc>
                        <a:spcBef>
                          <a:spcPts val="0"/>
                        </a:spcBef>
                        <a:spcAft>
                          <a:spcPts val="0"/>
                        </a:spcAft>
                        <a:buClrTx/>
                        <a:buSzTx/>
                        <a:buFontTx/>
                        <a:buNone/>
                        <a:tabLst/>
                        <a:defRPr/>
                      </a:pPr>
                      <a:r>
                        <a:rPr kumimoji="1" lang="ja-JP" altLang="ja-JP" sz="1100" kern="1200" dirty="0">
                          <a:effectLst/>
                        </a:rPr>
                        <a:t>摂食嚥下支援チームによる摂食・嚥下機能回復に係る取組によって摂食機能又は嚥下機能の回復が見込まれる患者</a:t>
                      </a:r>
                      <a:endParaRPr kumimoji="1" lang="en-US" altLang="ja-JP" sz="1100" kern="1200" dirty="0">
                        <a:effectLst/>
                      </a:endParaRPr>
                    </a:p>
                  </a:txBody>
                  <a:tcPr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412832399"/>
                  </a:ext>
                </a:extLst>
              </a:tr>
              <a:tr h="1037368">
                <a:tc vMerge="1">
                  <a:txBody>
                    <a:bodyPr/>
                    <a:lstStyle/>
                    <a:p>
                      <a:endParaRPr kumimoji="1" lang="ja-JP" altLang="en-US" sz="11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t>算定可能な従事者</a:t>
                      </a:r>
                    </a:p>
                    <a:p>
                      <a:endParaRPr kumimoji="1" lang="ja-JP" altLang="en-US" sz="1100" dirty="0">
                        <a:latin typeface="+mn-ea"/>
                        <a:ea typeface="+mn-ea"/>
                      </a:endParaRPr>
                    </a:p>
                  </a:txBody>
                  <a:tcPr/>
                </a:tc>
                <a:tc gridSpan="3">
                  <a:txBody>
                    <a:bodyPr/>
                    <a:lstStyle/>
                    <a:p>
                      <a:pPr marL="171450" indent="-171450">
                        <a:buFont typeface="Wingdings" panose="05000000000000000000" pitchFamily="2" charset="2"/>
                        <a:buChar char="u"/>
                      </a:pPr>
                      <a:r>
                        <a:rPr kumimoji="1" lang="ja-JP" altLang="ja-JP" sz="1100" kern="1200" dirty="0">
                          <a:effectLst/>
                        </a:rPr>
                        <a:t>摂食嚥下支援チーム</a:t>
                      </a:r>
                      <a:r>
                        <a:rPr kumimoji="1" lang="ja-JP" altLang="en-US" sz="1100" kern="1200" dirty="0">
                          <a:effectLst/>
                        </a:rPr>
                        <a:t>の設置（</a:t>
                      </a:r>
                      <a:r>
                        <a:rPr kumimoji="1" lang="en-US" altLang="ja-JP" sz="1100" kern="1200" dirty="0">
                          <a:effectLst/>
                        </a:rPr>
                        <a:t>ST</a:t>
                      </a:r>
                      <a:r>
                        <a:rPr kumimoji="1" lang="ja-JP" altLang="en-US" sz="1100" kern="1200" dirty="0">
                          <a:effectLst/>
                        </a:rPr>
                        <a:t>以外は全員専任）</a:t>
                      </a:r>
                      <a:endParaRPr kumimoji="1" lang="en-US" altLang="ja-JP" sz="1100" kern="1200" dirty="0">
                        <a:effectLst/>
                      </a:endParaRPr>
                    </a:p>
                    <a:p>
                      <a:r>
                        <a:rPr kumimoji="1" lang="ja-JP" altLang="en-US" sz="1100" kern="1200" dirty="0">
                          <a:effectLst/>
                        </a:rPr>
                        <a:t>・</a:t>
                      </a:r>
                      <a:r>
                        <a:rPr kumimoji="1" lang="ja-JP" altLang="ja-JP" sz="1100" kern="1200" dirty="0">
                          <a:effectLst/>
                        </a:rPr>
                        <a:t>医師</a:t>
                      </a:r>
                      <a:r>
                        <a:rPr kumimoji="1" lang="ja-JP" altLang="en-US" sz="1100" kern="1200" dirty="0">
                          <a:effectLst/>
                        </a:rPr>
                        <a:t>又は歯科医師</a:t>
                      </a:r>
                      <a:endParaRPr kumimoji="1" lang="en-US" altLang="ja-JP" sz="1100" kern="1200" dirty="0">
                        <a:effectLst/>
                      </a:endParaRPr>
                    </a:p>
                    <a:p>
                      <a:r>
                        <a:rPr kumimoji="1" lang="ja-JP" altLang="en-US" sz="1100" kern="1200" dirty="0">
                          <a:effectLst/>
                        </a:rPr>
                        <a:t>・適切な研修を修了した</a:t>
                      </a:r>
                      <a:r>
                        <a:rPr kumimoji="1" lang="ja-JP" altLang="ja-JP" sz="1100" kern="1200" dirty="0">
                          <a:effectLst/>
                        </a:rPr>
                        <a:t>看護師</a:t>
                      </a:r>
                      <a:r>
                        <a:rPr kumimoji="1" lang="en-US" altLang="ja-JP" sz="1100" kern="1200" baseline="30000" dirty="0">
                          <a:effectLst/>
                        </a:rPr>
                        <a:t>※</a:t>
                      </a:r>
                      <a:r>
                        <a:rPr kumimoji="1" lang="ja-JP" altLang="en-US" sz="1100" kern="1200" baseline="0" dirty="0">
                          <a:effectLst/>
                        </a:rPr>
                        <a:t>専従の言語聴覚士</a:t>
                      </a:r>
                      <a:endParaRPr kumimoji="1" lang="en-US" altLang="ja-JP" sz="1100" kern="1200" baseline="0" dirty="0">
                        <a:effectLst/>
                      </a:endParaRPr>
                    </a:p>
                    <a:p>
                      <a:r>
                        <a:rPr kumimoji="1" lang="ja-JP" altLang="en-US" sz="900" kern="1200" dirty="0">
                          <a:effectLst/>
                        </a:rPr>
                        <a:t>（</a:t>
                      </a:r>
                      <a:r>
                        <a:rPr kumimoji="1" lang="en-US" altLang="ja-JP" sz="900" kern="1200" dirty="0">
                          <a:effectLst/>
                        </a:rPr>
                        <a:t>※</a:t>
                      </a:r>
                      <a:r>
                        <a:rPr kumimoji="1" lang="ja-JP" altLang="en-US" sz="900" kern="1200" dirty="0">
                          <a:effectLst/>
                        </a:rPr>
                        <a:t>摂食・嚥下障害看護認定看護師、</a:t>
                      </a:r>
                      <a:r>
                        <a:rPr kumimoji="1" lang="ja-JP" altLang="ja-JP" sz="900" kern="1200" dirty="0">
                          <a:effectLst/>
                        </a:rPr>
                        <a:t>脳卒中リハビリテーション看護</a:t>
                      </a:r>
                      <a:r>
                        <a:rPr kumimoji="1" lang="ja-JP" altLang="en-US" sz="900" kern="1200" dirty="0">
                          <a:effectLst/>
                        </a:rPr>
                        <a:t>認定看看護師）</a:t>
                      </a:r>
                      <a:endParaRPr kumimoji="1" lang="en-US" altLang="ja-JP" sz="900" kern="1200" dirty="0">
                        <a:effectLst/>
                      </a:endParaRPr>
                    </a:p>
                    <a:p>
                      <a:r>
                        <a:rPr kumimoji="1" lang="ja-JP" altLang="en-US" sz="1100" kern="1200" dirty="0">
                          <a:effectLst/>
                        </a:rPr>
                        <a:t>・</a:t>
                      </a:r>
                      <a:r>
                        <a:rPr kumimoji="1" lang="ja-JP" altLang="ja-JP" sz="1100" kern="1200" dirty="0">
                          <a:effectLst/>
                        </a:rPr>
                        <a:t>管理栄養士</a:t>
                      </a:r>
                      <a:endParaRPr lang="ja-JP" altLang="ja-JP" sz="1100" dirty="0">
                        <a:effectLst/>
                      </a:endParaRPr>
                    </a:p>
                    <a:p>
                      <a:pPr marL="171450" indent="-171450">
                        <a:buFont typeface="Wingdings" panose="05000000000000000000" pitchFamily="2" charset="2"/>
                        <a:buChar char="u"/>
                      </a:pPr>
                      <a:r>
                        <a:rPr kumimoji="1" lang="ja-JP" altLang="ja-JP" sz="1100" kern="1200" dirty="0">
                          <a:effectLst/>
                        </a:rPr>
                        <a:t>カンファレンスに参加：その他職種も</a:t>
                      </a:r>
                      <a:endParaRPr lang="ja-JP" altLang="ja-JP" sz="1100" dirty="0">
                        <a:effectLst/>
                        <a:latin typeface="+mn-ea"/>
                        <a:ea typeface="+mn-ea"/>
                      </a:endParaRPr>
                    </a:p>
                  </a:txBody>
                  <a:tcPr/>
                </a:tc>
                <a:tc hMerge="1">
                  <a:txBody>
                    <a:bodyPr/>
                    <a:lstStyle/>
                    <a:p>
                      <a:endParaRPr kumimoji="1" lang="ja-JP" altLang="en-US" dirty="0"/>
                    </a:p>
                  </a:txBody>
                  <a:tcPr/>
                </a:tc>
                <a:tc hMerge="1">
                  <a:txBody>
                    <a:bodyPr/>
                    <a:lstStyle/>
                    <a:p>
                      <a:endParaRPr kumimoji="1" lang="ja-JP" altLang="en-US"/>
                    </a:p>
                  </a:txBody>
                  <a:tcPr/>
                </a:tc>
                <a:tc>
                  <a:txBody>
                    <a:bodyPr/>
                    <a:lstStyle/>
                    <a:p>
                      <a:pPr marL="171450" indent="-171450">
                        <a:buFont typeface="Wingdings" panose="05000000000000000000" pitchFamily="2" charset="2"/>
                        <a:buChar char="u"/>
                      </a:pPr>
                      <a:r>
                        <a:rPr kumimoji="1" lang="ja-JP" altLang="en-US" sz="1100" dirty="0"/>
                        <a:t>専任の医師、看護師又は言語聴覚士</a:t>
                      </a:r>
                      <a:endParaRPr kumimoji="1" lang="ja-JP" altLang="en-US" sz="1100" dirty="0">
                        <a:latin typeface="+mn-ea"/>
                        <a:ea typeface="+mn-ea"/>
                      </a:endParaRPr>
                    </a:p>
                  </a:txBody>
                  <a:tcPr/>
                </a:tc>
                <a:extLst>
                  <a:ext uri="{0D108BD9-81ED-4DB2-BD59-A6C34878D82A}">
                    <a16:rowId xmlns:a16="http://schemas.microsoft.com/office/drawing/2014/main" val="1702141317"/>
                  </a:ext>
                </a:extLst>
              </a:tr>
              <a:tr h="740977">
                <a:tc vMerge="1">
                  <a:txBody>
                    <a:bodyPr/>
                    <a:lstStyle/>
                    <a:p>
                      <a:endParaRPr kumimoji="1" lang="ja-JP" altLang="en-US" sz="1100" dirty="0"/>
                    </a:p>
                  </a:txBody>
                  <a:tcPr/>
                </a:tc>
                <a:tc>
                  <a:txBody>
                    <a:bodyPr/>
                    <a:lstStyle/>
                    <a:p>
                      <a:r>
                        <a:rPr kumimoji="1" lang="ja-JP" altLang="en-US" sz="1100" dirty="0"/>
                        <a:t>算定対象とする医療サービスの内容</a:t>
                      </a:r>
                      <a:endParaRPr kumimoji="1" lang="ja-JP" altLang="en-US" sz="1100" dirty="0">
                        <a:latin typeface="+mn-ea"/>
                        <a:ea typeface="+mn-ea"/>
                      </a:endParaRPr>
                    </a:p>
                  </a:txBody>
                  <a:tcPr/>
                </a:tc>
                <a:tc gridSpan="4">
                  <a:txBody>
                    <a:bodyPr/>
                    <a:lstStyle/>
                    <a:p>
                      <a:r>
                        <a:rPr kumimoji="1" lang="ja-JP" altLang="ja-JP" sz="1100" kern="1200" dirty="0">
                          <a:effectLst/>
                        </a:rPr>
                        <a:t>①内視鏡下機能検査又は嚥下造影の結果に基づいて、摂食嚥下支援計画書を作成</a:t>
                      </a:r>
                    </a:p>
                    <a:p>
                      <a:r>
                        <a:rPr kumimoji="1" lang="ja-JP" altLang="ja-JP" sz="1100" kern="1200" dirty="0">
                          <a:effectLst/>
                        </a:rPr>
                        <a:t>②嚥下造影又は内視鏡下嚥下機能検査を実施（月</a:t>
                      </a:r>
                      <a:r>
                        <a:rPr kumimoji="1" lang="en-US" altLang="ja-JP" sz="1100" kern="1200" dirty="0">
                          <a:effectLst/>
                        </a:rPr>
                        <a:t>1</a:t>
                      </a:r>
                      <a:r>
                        <a:rPr kumimoji="1" lang="ja-JP" altLang="ja-JP" sz="1100" kern="1200" dirty="0">
                          <a:effectLst/>
                        </a:rPr>
                        <a:t>回以上）</a:t>
                      </a:r>
                    </a:p>
                    <a:p>
                      <a:r>
                        <a:rPr kumimoji="1" lang="ja-JP" altLang="ja-JP" sz="1100" kern="1200" dirty="0">
                          <a:effectLst/>
                        </a:rPr>
                        <a:t>③検査結果</a:t>
                      </a:r>
                      <a:r>
                        <a:rPr kumimoji="1" lang="ja-JP" altLang="en-US" sz="1100" kern="1200" dirty="0">
                          <a:effectLst/>
                        </a:rPr>
                        <a:t>等</a:t>
                      </a:r>
                      <a:r>
                        <a:rPr kumimoji="1" lang="ja-JP" altLang="ja-JP" sz="1100" kern="1200" dirty="0">
                          <a:effectLst/>
                        </a:rPr>
                        <a:t>を踏まえカンファレンスを実施（週</a:t>
                      </a:r>
                      <a:r>
                        <a:rPr kumimoji="1" lang="en-US" altLang="ja-JP" sz="1100" kern="1200" dirty="0">
                          <a:effectLst/>
                        </a:rPr>
                        <a:t>1</a:t>
                      </a:r>
                      <a:r>
                        <a:rPr kumimoji="1" lang="ja-JP" altLang="ja-JP" sz="1100" kern="1200" dirty="0">
                          <a:effectLst/>
                        </a:rPr>
                        <a:t>回以上）</a:t>
                      </a:r>
                    </a:p>
                    <a:p>
                      <a:r>
                        <a:rPr kumimoji="1" lang="ja-JP" altLang="ja-JP" sz="1100" kern="1200" dirty="0">
                          <a:effectLst/>
                        </a:rPr>
                        <a:t>④カンファレンスの結果に基づき、摂食嚥下支援計画書の見直し、嚥下調整食の見直し等を実施</a:t>
                      </a:r>
                      <a:endParaRPr lang="ja-JP" altLang="ja-JP" sz="1100" dirty="0">
                        <a:effectLst/>
                        <a:latin typeface="+mn-ea"/>
                        <a:ea typeface="+mn-ea"/>
                      </a:endParaRPr>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246602212"/>
                  </a:ext>
                </a:extLst>
              </a:tr>
              <a:tr h="251932">
                <a:tc vMerge="1">
                  <a:txBody>
                    <a:bodyPr/>
                    <a:lstStyle/>
                    <a:p>
                      <a:endParaRPr kumimoji="1" lang="en-US" altLang="ja-JP" sz="1100" dirty="0"/>
                    </a:p>
                  </a:txBody>
                  <a:tcPr/>
                </a:tc>
                <a:tc>
                  <a:txBody>
                    <a:bodyPr/>
                    <a:lstStyle/>
                    <a:p>
                      <a:r>
                        <a:rPr kumimoji="1" lang="ja-JP" altLang="en-US" sz="1100" dirty="0"/>
                        <a:t>日数・回数の要件</a:t>
                      </a:r>
                      <a:endParaRPr kumimoji="1" lang="en-US" altLang="ja-JP" sz="1100" dirty="0">
                        <a:latin typeface="+mn-ea"/>
                        <a:ea typeface="+mn-ea"/>
                      </a:endParaRPr>
                    </a:p>
                  </a:txBody>
                  <a:tcPr/>
                </a:tc>
                <a:tc gridSpan="4">
                  <a:txBody>
                    <a:bodyPr/>
                    <a:lstStyle/>
                    <a:p>
                      <a:r>
                        <a:rPr kumimoji="1" lang="en-US" altLang="ja-JP" sz="1100" dirty="0"/>
                        <a:t>1</a:t>
                      </a:r>
                      <a:r>
                        <a:rPr kumimoji="1" lang="ja-JP" altLang="en-US" sz="1100" dirty="0"/>
                        <a:t>回／週</a:t>
                      </a:r>
                      <a:endParaRPr kumimoji="1" lang="ja-JP" altLang="en-US" sz="1100" dirty="0">
                        <a:latin typeface="+mn-ea"/>
                        <a:ea typeface="+mn-ea"/>
                      </a:endParaRPr>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sz="1200" dirty="0"/>
                    </a:p>
                  </a:txBody>
                  <a:tcPr/>
                </a:tc>
                <a:extLst>
                  <a:ext uri="{0D108BD9-81ED-4DB2-BD59-A6C34878D82A}">
                    <a16:rowId xmlns:a16="http://schemas.microsoft.com/office/drawing/2014/main" val="2056850599"/>
                  </a:ext>
                </a:extLst>
              </a:tr>
              <a:tr h="577962">
                <a:tc rowSpan="2">
                  <a:txBody>
                    <a:bodyPr/>
                    <a:lstStyle/>
                    <a:p>
                      <a:r>
                        <a:rPr kumimoji="1" lang="ja-JP" altLang="en-US" sz="1100" dirty="0"/>
                        <a:t>施設基準</a:t>
                      </a:r>
                      <a:endParaRPr kumimoji="1" lang="en-US" altLang="ja-JP" sz="1100" dirty="0">
                        <a:latin typeface="+mn-ea"/>
                        <a:ea typeface="+mn-ea"/>
                      </a:endParaRPr>
                    </a:p>
                  </a:txBody>
                  <a:tcPr/>
                </a:tc>
                <a:tc>
                  <a:txBody>
                    <a:bodyPr/>
                    <a:lstStyle/>
                    <a:p>
                      <a:r>
                        <a:rPr kumimoji="1" lang="ja-JP" altLang="en-US" sz="1100" dirty="0"/>
                        <a:t>対象病棟・病床</a:t>
                      </a:r>
                      <a:endParaRPr kumimoji="1" lang="en-US" altLang="ja-JP" sz="1100" dirty="0">
                        <a:latin typeface="+mn-ea"/>
                        <a:ea typeface="+mn-ea"/>
                      </a:endParaRPr>
                    </a:p>
                  </a:txBody>
                  <a:tcPr/>
                </a:tc>
                <a:tc gridSpan="3">
                  <a:txBody>
                    <a:bodyPr/>
                    <a:lstStyle/>
                    <a:p>
                      <a:r>
                        <a:rPr kumimoji="1" lang="ja-JP" altLang="en-US" sz="1100" dirty="0"/>
                        <a:t>摂食機能療法の算定可能医療機関</a:t>
                      </a:r>
                      <a:endParaRPr kumimoji="1" lang="ja-JP" altLang="en-US" sz="1100" dirty="0">
                        <a:latin typeface="+mn-ea"/>
                        <a:ea typeface="+mn-ea"/>
                      </a:endParaRPr>
                    </a:p>
                  </a:txBody>
                  <a:tcPr/>
                </a:tc>
                <a:tc hMerge="1">
                  <a:txBody>
                    <a:bodyPr/>
                    <a:lstStyle/>
                    <a:p>
                      <a:endParaRPr kumimoji="1" lang="ja-JP" altLang="en-US" dirty="0"/>
                    </a:p>
                  </a:txBody>
                  <a:tcPr/>
                </a:tc>
                <a:tc hMerge="1">
                  <a:txBody>
                    <a:bodyPr/>
                    <a:lstStyle/>
                    <a:p>
                      <a:endParaRPr kumimoji="1" lang="ja-JP" altLang="en-US"/>
                    </a:p>
                  </a:txBody>
                  <a:tcPr/>
                </a:tc>
                <a:tc>
                  <a:txBody>
                    <a:bodyPr/>
                    <a:lstStyle/>
                    <a:p>
                      <a:r>
                        <a:rPr kumimoji="1" lang="ja-JP" altLang="en-US" sz="1100" dirty="0"/>
                        <a:t>療養病床入院基本料のうち、療養病棟入院料１又は入院料２を算定している病床</a:t>
                      </a:r>
                      <a:endParaRPr kumimoji="1" lang="ja-JP" altLang="en-US" sz="1100" dirty="0">
                        <a:latin typeface="+mn-ea"/>
                        <a:ea typeface="+mn-ea"/>
                      </a:endParaRPr>
                    </a:p>
                  </a:txBody>
                  <a:tcPr/>
                </a:tc>
                <a:extLst>
                  <a:ext uri="{0D108BD9-81ED-4DB2-BD59-A6C34878D82A}">
                    <a16:rowId xmlns:a16="http://schemas.microsoft.com/office/drawing/2014/main" val="3239201488"/>
                  </a:ext>
                </a:extLst>
              </a:tr>
              <a:tr h="1230022">
                <a:tc vMerge="1">
                  <a:txBody>
                    <a:bodyPr/>
                    <a:lstStyle/>
                    <a:p>
                      <a:endParaRPr kumimoji="1" lang="en-US" altLang="ja-JP" sz="1100" dirty="0"/>
                    </a:p>
                  </a:txBody>
                  <a:tcPr/>
                </a:tc>
                <a:tc>
                  <a:txBody>
                    <a:bodyPr/>
                    <a:lstStyle/>
                    <a:p>
                      <a:r>
                        <a:rPr kumimoji="1" lang="ja-JP" altLang="en-US" sz="1100" dirty="0"/>
                        <a:t>実績等</a:t>
                      </a:r>
                      <a:endParaRPr kumimoji="1" lang="en-US" altLang="ja-JP" sz="1100" dirty="0">
                        <a:latin typeface="+mn-ea"/>
                        <a:ea typeface="+mn-ea"/>
                      </a:endParaRPr>
                    </a:p>
                  </a:txBody>
                  <a:tcPr/>
                </a:tc>
                <a:tc gridSpan="2">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kern="1200" dirty="0">
                          <a:effectLst/>
                        </a:rPr>
                        <a:t>・</a:t>
                      </a:r>
                      <a:r>
                        <a:rPr kumimoji="1" lang="ja-JP" altLang="ja-JP" sz="1100" b="1" u="sng" kern="1200" dirty="0">
                          <a:solidFill>
                            <a:srgbClr val="0070C0"/>
                          </a:solidFill>
                          <a:effectLst/>
                        </a:rPr>
                        <a:t>鼻腔栄養、胃瘻、又は中心静脈</a:t>
                      </a:r>
                      <a:endParaRPr kumimoji="1" lang="en-US" altLang="ja-JP" sz="1100" b="1" u="sng" kern="1200" dirty="0">
                        <a:solidFill>
                          <a:srgbClr val="0070C0"/>
                        </a:solidFill>
                        <a:effectLst/>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b="1" u="none" kern="1200" dirty="0">
                          <a:solidFill>
                            <a:srgbClr val="0070C0"/>
                          </a:solidFill>
                          <a:effectLst/>
                        </a:rPr>
                        <a:t>　</a:t>
                      </a:r>
                      <a:r>
                        <a:rPr kumimoji="1" lang="ja-JP" altLang="ja-JP" sz="1100" b="1" u="sng" kern="1200" dirty="0">
                          <a:solidFill>
                            <a:srgbClr val="0070C0"/>
                          </a:solidFill>
                          <a:effectLst/>
                        </a:rPr>
                        <a:t>栄養の患者の経口摂取回復率</a:t>
                      </a:r>
                      <a:r>
                        <a:rPr kumimoji="1" lang="ja-JP" altLang="en-US" sz="1100" b="1" u="sng" kern="1200" dirty="0">
                          <a:solidFill>
                            <a:srgbClr val="0070C0"/>
                          </a:solidFill>
                          <a:effectLst/>
                        </a:rPr>
                        <a:t>　</a:t>
                      </a:r>
                      <a:endParaRPr kumimoji="1" lang="en-US" altLang="ja-JP" sz="1100" b="1" u="sng" kern="1200" dirty="0">
                        <a:solidFill>
                          <a:srgbClr val="0070C0"/>
                        </a:solidFill>
                        <a:effectLst/>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b="1" u="none" kern="1200" dirty="0">
                          <a:solidFill>
                            <a:srgbClr val="0070C0"/>
                          </a:solidFill>
                          <a:effectLst/>
                        </a:rPr>
                        <a:t>　</a:t>
                      </a:r>
                      <a:r>
                        <a:rPr kumimoji="1" lang="en-US" altLang="ja-JP" sz="1100" b="1" u="sng" kern="1200" dirty="0">
                          <a:solidFill>
                            <a:srgbClr val="0070C0"/>
                          </a:solidFill>
                          <a:effectLst/>
                        </a:rPr>
                        <a:t>35</a:t>
                      </a:r>
                      <a:r>
                        <a:rPr kumimoji="1" lang="ja-JP" altLang="ja-JP" sz="1100" b="1" u="sng" kern="1200" dirty="0">
                          <a:solidFill>
                            <a:srgbClr val="0070C0"/>
                          </a:solidFill>
                          <a:effectLst/>
                        </a:rPr>
                        <a:t>％以上</a:t>
                      </a:r>
                      <a:endParaRPr lang="ja-JP" altLang="ja-JP" sz="1100" b="1" u="sng" dirty="0">
                        <a:solidFill>
                          <a:srgbClr val="0070C0"/>
                        </a:solidFill>
                        <a:effectLst/>
                      </a:endParaRPr>
                    </a:p>
                    <a:p>
                      <a:r>
                        <a:rPr kumimoji="1" lang="ja-JP" altLang="en-US" sz="1100" kern="1200" dirty="0">
                          <a:effectLst/>
                        </a:rPr>
                        <a:t>・</a:t>
                      </a:r>
                      <a:r>
                        <a:rPr kumimoji="1" lang="ja-JP" altLang="ja-JP" sz="1100" b="1" u="sng" kern="1200" dirty="0">
                          <a:solidFill>
                            <a:srgbClr val="0070C0"/>
                          </a:solidFill>
                          <a:effectLst/>
                        </a:rPr>
                        <a:t>実績（</a:t>
                      </a:r>
                      <a:r>
                        <a:rPr kumimoji="1" lang="en-US" altLang="ja-JP" sz="1100" b="1" u="sng" kern="1200" dirty="0">
                          <a:solidFill>
                            <a:srgbClr val="0070C0"/>
                          </a:solidFill>
                          <a:effectLst/>
                        </a:rPr>
                        <a:t>FIM</a:t>
                      </a:r>
                      <a:r>
                        <a:rPr lang="en-US" altLang="ja-JP" sz="1100" b="1" u="sng" dirty="0">
                          <a:solidFill>
                            <a:srgbClr val="0070C0"/>
                          </a:solidFill>
                          <a:effectLst/>
                        </a:rPr>
                        <a:t>  </a:t>
                      </a:r>
                      <a:r>
                        <a:rPr kumimoji="1" lang="ja-JP" altLang="ja-JP" sz="1100" b="1" u="sng" kern="1200" dirty="0">
                          <a:solidFill>
                            <a:srgbClr val="0070C0"/>
                          </a:solidFill>
                          <a:effectLst/>
                        </a:rPr>
                        <a:t>及び</a:t>
                      </a:r>
                      <a:r>
                        <a:rPr kumimoji="1" lang="en-US" altLang="ja-JP" sz="1100" b="1" u="sng" kern="1200" dirty="0">
                          <a:solidFill>
                            <a:srgbClr val="0070C0"/>
                          </a:solidFill>
                          <a:effectLst/>
                        </a:rPr>
                        <a:t>FOIS</a:t>
                      </a:r>
                      <a:r>
                        <a:rPr kumimoji="1" lang="ja-JP" altLang="ja-JP" sz="1100" b="1" u="sng" kern="1200" dirty="0">
                          <a:solidFill>
                            <a:srgbClr val="0070C0"/>
                          </a:solidFill>
                          <a:effectLst/>
                        </a:rPr>
                        <a:t>）の記録（全員・月に１回以上）</a:t>
                      </a:r>
                      <a:endParaRPr lang="ja-JP" altLang="ja-JP" sz="1100" b="1" u="sng" dirty="0">
                        <a:solidFill>
                          <a:srgbClr val="0070C0"/>
                        </a:solidFill>
                        <a:effectLst/>
                      </a:endParaRPr>
                    </a:p>
                  </a:txBody>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ja-JP" sz="1200" dirty="0">
                        <a:effectLst/>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a:effectLst/>
                        </a:rPr>
                        <a:t>・</a:t>
                      </a:r>
                      <a:r>
                        <a:rPr kumimoji="1" lang="ja-JP" altLang="ja-JP" sz="1100" b="1" u="sng" kern="1200" dirty="0">
                          <a:solidFill>
                            <a:srgbClr val="0070C0"/>
                          </a:solidFill>
                          <a:effectLst/>
                        </a:rPr>
                        <a:t>実績（</a:t>
                      </a:r>
                      <a:r>
                        <a:rPr kumimoji="1" lang="en-US" altLang="ja-JP" sz="1100" b="1" u="sng" kern="1200" dirty="0">
                          <a:solidFill>
                            <a:srgbClr val="0070C0"/>
                          </a:solidFill>
                          <a:effectLst/>
                        </a:rPr>
                        <a:t>FIM</a:t>
                      </a:r>
                      <a:r>
                        <a:rPr kumimoji="1" lang="ja-JP" altLang="ja-JP" sz="1100" b="1" u="sng" kern="1200" dirty="0">
                          <a:solidFill>
                            <a:srgbClr val="0070C0"/>
                          </a:solidFill>
                          <a:effectLst/>
                        </a:rPr>
                        <a:t>及び</a:t>
                      </a:r>
                      <a:r>
                        <a:rPr kumimoji="1" lang="en-US" altLang="ja-JP" sz="1100" b="1" u="sng" kern="1200" dirty="0">
                          <a:solidFill>
                            <a:srgbClr val="0070C0"/>
                          </a:solidFill>
                          <a:effectLst/>
                        </a:rPr>
                        <a:t>FOIS</a:t>
                      </a:r>
                      <a:r>
                        <a:rPr kumimoji="1" lang="ja-JP" altLang="ja-JP" sz="1100" b="1" u="sng" kern="1200" dirty="0">
                          <a:solidFill>
                            <a:srgbClr val="0070C0"/>
                          </a:solidFill>
                          <a:effectLst/>
                        </a:rPr>
                        <a:t>）の記録（全員・月に１回以上）</a:t>
                      </a:r>
                      <a:endParaRPr lang="ja-JP" altLang="ja-JP" sz="1100" b="1" u="sng" dirty="0">
                        <a:solidFill>
                          <a:srgbClr val="0070C0"/>
                        </a:solidFill>
                        <a:effectLst/>
                        <a:latin typeface="+mn-ea"/>
                        <a:ea typeface="+mn-ea"/>
                      </a:endParaRP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kern="1200" dirty="0">
                          <a:effectLst/>
                        </a:rPr>
                        <a:t>・</a:t>
                      </a:r>
                      <a:r>
                        <a:rPr kumimoji="1" lang="ja-JP" altLang="ja-JP" sz="1100" b="1" u="sng" kern="1200" dirty="0">
                          <a:solidFill>
                            <a:srgbClr val="0070C0"/>
                          </a:solidFill>
                          <a:effectLst/>
                        </a:rPr>
                        <a:t>中心静脈栄養を実施している患者の</a:t>
                      </a:r>
                      <a:endParaRPr kumimoji="1" lang="en-US" altLang="ja-JP" sz="1100" b="1" u="sng" kern="1200" dirty="0">
                        <a:solidFill>
                          <a:srgbClr val="0070C0"/>
                        </a:solidFill>
                        <a:effectLst/>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b="1" u="none" kern="1200" dirty="0">
                          <a:solidFill>
                            <a:srgbClr val="0070C0"/>
                          </a:solidFill>
                          <a:effectLst/>
                        </a:rPr>
                        <a:t>　</a:t>
                      </a:r>
                      <a:r>
                        <a:rPr kumimoji="1" lang="ja-JP" altLang="ja-JP" sz="1100" b="1" u="none" kern="1200" dirty="0">
                          <a:solidFill>
                            <a:srgbClr val="0070C0"/>
                          </a:solidFill>
                          <a:effectLst/>
                        </a:rPr>
                        <a:t>うち、「嚥下機能評価を実施の上、</a:t>
                      </a:r>
                      <a:endParaRPr kumimoji="1" lang="en-US" altLang="ja-JP" sz="1100" b="1" u="none" kern="1200" dirty="0">
                        <a:solidFill>
                          <a:srgbClr val="0070C0"/>
                        </a:solidFill>
                        <a:effectLst/>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b="1" u="none" kern="1200" dirty="0">
                          <a:solidFill>
                            <a:srgbClr val="0070C0"/>
                          </a:solidFill>
                          <a:effectLst/>
                        </a:rPr>
                        <a:t>　</a:t>
                      </a:r>
                      <a:r>
                        <a:rPr kumimoji="1" lang="ja-JP" altLang="ja-JP" sz="1100" b="1" u="sng" kern="1200" dirty="0">
                          <a:solidFill>
                            <a:srgbClr val="0070C0"/>
                          </a:solidFill>
                          <a:effectLst/>
                        </a:rPr>
                        <a:t>嚥下リハビリテーション等を行い、</a:t>
                      </a:r>
                      <a:endParaRPr kumimoji="1" lang="en-US" altLang="ja-JP" sz="1100" b="1" u="sng" kern="1200" dirty="0">
                        <a:solidFill>
                          <a:srgbClr val="0070C0"/>
                        </a:solidFill>
                        <a:effectLst/>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b="1" u="none" kern="1200" dirty="0">
                          <a:solidFill>
                            <a:srgbClr val="0070C0"/>
                          </a:solidFill>
                          <a:effectLst/>
                        </a:rPr>
                        <a:t>　</a:t>
                      </a:r>
                      <a:r>
                        <a:rPr kumimoji="1" lang="ja-JP" altLang="ja-JP" sz="1100" b="1" u="sng" kern="1200" dirty="0">
                          <a:solidFill>
                            <a:srgbClr val="0070C0"/>
                          </a:solidFill>
                          <a:effectLst/>
                        </a:rPr>
                        <a:t>嚥下機能が回復し、中心静脈栄養を</a:t>
                      </a:r>
                      <a:endParaRPr kumimoji="1" lang="en-US" altLang="ja-JP" sz="1100" b="1" u="sng" kern="1200" dirty="0">
                        <a:solidFill>
                          <a:srgbClr val="0070C0"/>
                        </a:solidFill>
                        <a:effectLst/>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b="1" u="none" kern="1200" dirty="0">
                          <a:solidFill>
                            <a:srgbClr val="0070C0"/>
                          </a:solidFill>
                          <a:effectLst/>
                        </a:rPr>
                        <a:t>　</a:t>
                      </a:r>
                      <a:r>
                        <a:rPr kumimoji="1" lang="ja-JP" altLang="ja-JP" sz="1100" b="1" u="sng" kern="1200" dirty="0">
                          <a:solidFill>
                            <a:srgbClr val="0070C0"/>
                          </a:solidFill>
                          <a:effectLst/>
                        </a:rPr>
                        <a:t>終了した患者」が１年に</a:t>
                      </a:r>
                      <a:r>
                        <a:rPr kumimoji="1" lang="en-US" altLang="ja-JP" sz="1100" b="1" u="sng" kern="1200" dirty="0">
                          <a:solidFill>
                            <a:srgbClr val="0070C0"/>
                          </a:solidFill>
                          <a:effectLst/>
                        </a:rPr>
                        <a:t>2</a:t>
                      </a:r>
                      <a:r>
                        <a:rPr kumimoji="1" lang="ja-JP" altLang="ja-JP" sz="1100" b="1" u="sng" kern="1200" dirty="0">
                          <a:solidFill>
                            <a:srgbClr val="0070C0"/>
                          </a:solidFill>
                          <a:effectLst/>
                        </a:rPr>
                        <a:t>人以上</a:t>
                      </a:r>
                      <a:endParaRPr kumimoji="1" lang="ja-JP" altLang="en-US" sz="1100" b="1" u="sng" dirty="0">
                        <a:solidFill>
                          <a:srgbClr val="0070C0"/>
                        </a:solidFill>
                      </a:endParaRPr>
                    </a:p>
                    <a:p>
                      <a:r>
                        <a:rPr kumimoji="1" lang="ja-JP" altLang="en-US" sz="1100" kern="1200" dirty="0">
                          <a:effectLst/>
                        </a:rPr>
                        <a:t>・</a:t>
                      </a:r>
                      <a:r>
                        <a:rPr kumimoji="1" lang="ja-JP" altLang="ja-JP" sz="1100" b="1" u="sng" kern="1200" dirty="0">
                          <a:solidFill>
                            <a:srgbClr val="0070C0"/>
                          </a:solidFill>
                          <a:effectLst/>
                        </a:rPr>
                        <a:t>実績（</a:t>
                      </a:r>
                      <a:r>
                        <a:rPr kumimoji="1" lang="en-US" altLang="ja-JP" sz="1100" b="1" u="sng" kern="1200" dirty="0">
                          <a:solidFill>
                            <a:srgbClr val="0070C0"/>
                          </a:solidFill>
                          <a:effectLst/>
                        </a:rPr>
                        <a:t>FIM</a:t>
                      </a:r>
                      <a:r>
                        <a:rPr kumimoji="1" lang="ja-JP" altLang="ja-JP" sz="1100" b="1" u="sng" kern="1200" dirty="0">
                          <a:solidFill>
                            <a:srgbClr val="0070C0"/>
                          </a:solidFill>
                          <a:effectLst/>
                        </a:rPr>
                        <a:t>及び</a:t>
                      </a:r>
                      <a:r>
                        <a:rPr kumimoji="1" lang="en-US" altLang="ja-JP" sz="1100" b="1" u="sng" kern="1200" dirty="0">
                          <a:solidFill>
                            <a:srgbClr val="0070C0"/>
                          </a:solidFill>
                          <a:effectLst/>
                        </a:rPr>
                        <a:t>FOIS</a:t>
                      </a:r>
                      <a:r>
                        <a:rPr kumimoji="1" lang="ja-JP" altLang="ja-JP" sz="1100" b="1" u="sng" kern="1200" dirty="0">
                          <a:solidFill>
                            <a:srgbClr val="0070C0"/>
                          </a:solidFill>
                          <a:effectLst/>
                        </a:rPr>
                        <a:t>）の記録</a:t>
                      </a:r>
                      <a:endParaRPr kumimoji="1" lang="en-US" altLang="ja-JP" sz="1100" b="1" u="sng" kern="1200" dirty="0">
                        <a:solidFill>
                          <a:srgbClr val="0070C0"/>
                        </a:solidFill>
                        <a:effectLst/>
                      </a:endParaRPr>
                    </a:p>
                    <a:p>
                      <a:r>
                        <a:rPr kumimoji="1" lang="ja-JP" altLang="ja-JP" sz="1100" b="1" u="sng" kern="1200" dirty="0">
                          <a:solidFill>
                            <a:srgbClr val="0070C0"/>
                          </a:solidFill>
                          <a:effectLst/>
                        </a:rPr>
                        <a:t>（全員</a:t>
                      </a:r>
                      <a:r>
                        <a:rPr kumimoji="1" lang="ja-JP" altLang="en-US" sz="1100" b="1" u="sng" kern="1200" dirty="0">
                          <a:solidFill>
                            <a:srgbClr val="0070C0"/>
                          </a:solidFill>
                          <a:effectLst/>
                        </a:rPr>
                        <a:t>・月に</a:t>
                      </a:r>
                      <a:r>
                        <a:rPr kumimoji="1" lang="en-US" altLang="ja-JP" sz="1100" b="1" u="sng" kern="1200" dirty="0">
                          <a:solidFill>
                            <a:srgbClr val="0070C0"/>
                          </a:solidFill>
                          <a:effectLst/>
                        </a:rPr>
                        <a:t>1</a:t>
                      </a:r>
                      <a:r>
                        <a:rPr kumimoji="1" lang="ja-JP" altLang="en-US" sz="1100" b="1" u="sng" kern="1200" dirty="0">
                          <a:solidFill>
                            <a:srgbClr val="0070C0"/>
                          </a:solidFill>
                          <a:effectLst/>
                        </a:rPr>
                        <a:t>回以上</a:t>
                      </a:r>
                      <a:r>
                        <a:rPr kumimoji="1" lang="ja-JP" altLang="ja-JP" sz="1100" b="1" u="sng" kern="1200" dirty="0">
                          <a:solidFill>
                            <a:srgbClr val="0070C0"/>
                          </a:solidFill>
                          <a:effectLst/>
                        </a:rPr>
                        <a:t>）</a:t>
                      </a:r>
                      <a:endParaRPr lang="ja-JP" altLang="ja-JP" sz="1100" b="1" u="sng" dirty="0">
                        <a:solidFill>
                          <a:srgbClr val="0070C0"/>
                        </a:solidFill>
                        <a:effectLst/>
                      </a:endParaRPr>
                    </a:p>
                  </a:txBody>
                  <a:tcPr/>
                </a:tc>
                <a:extLst>
                  <a:ext uri="{0D108BD9-81ED-4DB2-BD59-A6C34878D82A}">
                    <a16:rowId xmlns:a16="http://schemas.microsoft.com/office/drawing/2014/main" val="3393644199"/>
                  </a:ext>
                </a:extLst>
              </a:tr>
              <a:tr h="421245">
                <a:tc gridSpan="2">
                  <a:txBody>
                    <a:bodyPr/>
                    <a:lstStyle/>
                    <a:p>
                      <a:r>
                        <a:rPr kumimoji="1" lang="ja-JP" altLang="en-US" sz="1100" dirty="0"/>
                        <a:t>経過措置</a:t>
                      </a:r>
                      <a:endParaRPr kumimoji="1" lang="en-US" altLang="ja-JP" sz="1100" dirty="0">
                        <a:latin typeface="+mn-ea"/>
                        <a:ea typeface="+mn-ea"/>
                      </a:endParaRPr>
                    </a:p>
                  </a:txBody>
                  <a:tcPr/>
                </a:tc>
                <a:tc hMerge="1">
                  <a:txBody>
                    <a:bodyPr/>
                    <a:lstStyle/>
                    <a:p>
                      <a:endParaRPr kumimoji="1" lang="en-US" altLang="ja-JP" sz="1100" dirty="0">
                        <a:latin typeface="+mn-ea"/>
                        <a:ea typeface="+mn-ea"/>
                      </a:endParaRPr>
                    </a:p>
                  </a:txBody>
                  <a:tcPr/>
                </a:tc>
                <a:tc gridSpan="4">
                  <a:txBody>
                    <a:bodyPr/>
                    <a:lstStyle/>
                    <a:p>
                      <a:r>
                        <a:rPr lang="ja-JP" altLang="en-US" sz="1100" dirty="0">
                          <a:effectLst/>
                        </a:rPr>
                        <a:t>現に摂食嚥下支援加算を算定している医療機関については、半年間に限り、引き続き加算１を算定できる。</a:t>
                      </a:r>
                      <a:endParaRPr lang="ja-JP" altLang="ja-JP" sz="1100" dirty="0">
                        <a:effectLst/>
                      </a:endParaRPr>
                    </a:p>
                  </a:txBody>
                  <a:tcPr anchor="ctr"/>
                </a:tc>
                <a:tc hMerge="1">
                  <a:txBody>
                    <a:bodyPr/>
                    <a:lstStyle/>
                    <a:p>
                      <a:endParaRPr kumimoji="1" lang="ja-JP" altLang="en-US"/>
                    </a:p>
                  </a:txBody>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ja-JP" sz="1100" dirty="0">
                        <a:effectLst/>
                        <a:latin typeface="+mn-ea"/>
                        <a:ea typeface="+mn-ea"/>
                      </a:endParaRPr>
                    </a:p>
                  </a:txBody>
                  <a:tcPr/>
                </a:tc>
                <a:tc hMerge="1">
                  <a:txBody>
                    <a:bodyPr/>
                    <a:lstStyle/>
                    <a:p>
                      <a:endParaRPr lang="ja-JP" altLang="ja-JP" sz="1100" dirty="0">
                        <a:effectLst/>
                      </a:endParaRPr>
                    </a:p>
                  </a:txBody>
                  <a:tcPr/>
                </a:tc>
                <a:extLst>
                  <a:ext uri="{0D108BD9-81ED-4DB2-BD59-A6C34878D82A}">
                    <a16:rowId xmlns:a16="http://schemas.microsoft.com/office/drawing/2014/main" val="1843416352"/>
                  </a:ext>
                </a:extLst>
              </a:tr>
            </a:tbl>
          </a:graphicData>
        </a:graphic>
      </p:graphicFrame>
      <p:sp>
        <p:nvSpPr>
          <p:cNvPr id="21" name="テキスト ボックス 20"/>
          <p:cNvSpPr txBox="1"/>
          <p:nvPr/>
        </p:nvSpPr>
        <p:spPr>
          <a:xfrm>
            <a:off x="88959" y="836712"/>
            <a:ext cx="9650620" cy="584775"/>
          </a:xfrm>
          <a:prstGeom prst="rect">
            <a:avLst/>
          </a:prstGeom>
          <a:noFill/>
          <a:ln>
            <a:solidFill>
              <a:schemeClr val="tx1"/>
            </a:solidFill>
          </a:ln>
        </p:spPr>
        <p:txBody>
          <a:bodyPr wrap="square" rtlCol="0" anchor="ctr">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経口摂取回復に係る効果的な取組を更に推進する観点から、要件及び評価を見直し、名称を摂食嚥下機能回復体制加算に変更する。</a:t>
            </a:r>
          </a:p>
        </p:txBody>
      </p:sp>
      <p:sp>
        <p:nvSpPr>
          <p:cNvPr id="4" name="テキスト ボックス 3"/>
          <p:cNvSpPr txBox="1"/>
          <p:nvPr/>
        </p:nvSpPr>
        <p:spPr>
          <a:xfrm>
            <a:off x="75541" y="1476886"/>
            <a:ext cx="316835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Verdana"/>
                <a:ea typeface="メイリオ"/>
                <a:cs typeface="+mn-cs"/>
              </a:rPr>
              <a:t>摂食嚥下機能回復体制加算</a:t>
            </a:r>
          </a:p>
        </p:txBody>
      </p:sp>
      <p:sp>
        <p:nvSpPr>
          <p:cNvPr id="8" name="テキスト ボックス 7">
            <a:extLst>
              <a:ext uri="{FF2B5EF4-FFF2-40B4-BE49-F238E27FC236}">
                <a16:creationId xmlns:a16="http://schemas.microsoft.com/office/drawing/2014/main" id="{71F6EAB4-AB9D-4C8B-9481-430F70F14EF4}"/>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（５）横断的個別事項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2732456977"/>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摂食嚥下支援加算の見直し③</a:t>
            </a:r>
            <a:endParaRPr kumimoji="1" lang="ja-JP" altLang="en-US" dirty="0"/>
          </a:p>
        </p:txBody>
      </p:sp>
      <p:sp>
        <p:nvSpPr>
          <p:cNvPr id="8" name="正方形/長方形 7"/>
          <p:cNvSpPr/>
          <p:nvPr/>
        </p:nvSpPr>
        <p:spPr>
          <a:xfrm>
            <a:off x="76912" y="1050410"/>
            <a:ext cx="9767843" cy="575043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6" y="828000"/>
            <a:ext cx="5614443"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（経口摂取に回復させている割合の計算方法）</a:t>
            </a:r>
          </a:p>
        </p:txBody>
      </p:sp>
      <p:sp>
        <p:nvSpPr>
          <p:cNvPr id="18"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panose="020B0604030504040204" pitchFamily="50" charset="-128"/>
                <a:ea typeface="メイリオ" panose="020B0604030504040204" pitchFamily="50" charset="-128"/>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205</a:t>
            </a:fld>
            <a:endParaRPr kumimoji="1" 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anose="020B0604030504040204" pitchFamily="34" charset="0"/>
            </a:endParaRPr>
          </a:p>
        </p:txBody>
      </p:sp>
      <p:sp>
        <p:nvSpPr>
          <p:cNvPr id="20" name="正方形/長方形 19"/>
          <p:cNvSpPr/>
          <p:nvPr/>
        </p:nvSpPr>
        <p:spPr>
          <a:xfrm>
            <a:off x="155656" y="1317808"/>
            <a:ext cx="1194579" cy="43088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経口摂取に回復した患者数</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21" name="直線コネクタ 20"/>
          <p:cNvCxnSpPr/>
          <p:nvPr/>
        </p:nvCxnSpPr>
        <p:spPr>
          <a:xfrm>
            <a:off x="1622085" y="1734185"/>
            <a:ext cx="7833206" cy="49058"/>
          </a:xfrm>
          <a:prstGeom prst="line">
            <a:avLst/>
          </a:prstGeom>
          <a:ln w="28575"/>
        </p:spPr>
        <p:style>
          <a:lnRef idx="1">
            <a:schemeClr val="dk1"/>
          </a:lnRef>
          <a:fillRef idx="0">
            <a:schemeClr val="dk1"/>
          </a:fillRef>
          <a:effectRef idx="0">
            <a:schemeClr val="dk1"/>
          </a:effectRef>
          <a:fontRef idx="minor">
            <a:schemeClr val="tx1"/>
          </a:fontRef>
        </p:style>
      </p:cxnSp>
      <p:sp>
        <p:nvSpPr>
          <p:cNvPr id="22" name="正方形/長方形 21"/>
          <p:cNvSpPr/>
          <p:nvPr/>
        </p:nvSpPr>
        <p:spPr>
          <a:xfrm>
            <a:off x="1481461" y="1974230"/>
            <a:ext cx="391454"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24" name="正方形/長方形 23"/>
          <p:cNvSpPr/>
          <p:nvPr/>
        </p:nvSpPr>
        <p:spPr>
          <a:xfrm>
            <a:off x="1175683" y="1533187"/>
            <a:ext cx="492443"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25" name="正方形/長方形 24"/>
          <p:cNvSpPr/>
          <p:nvPr/>
        </p:nvSpPr>
        <p:spPr>
          <a:xfrm>
            <a:off x="1529550" y="1414158"/>
            <a:ext cx="8494659"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栄養方法が経口摂取のみの状態に回復した患者</a:t>
            </a:r>
            <a:r>
              <a:rPr kumimoji="1" lang="ja-JP" altLang="en-US" sz="105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05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05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か月以上栄養方法が経口摂取のみの患者）</a:t>
            </a:r>
            <a:r>
              <a:rPr kumimoji="1" lang="ja-JP" altLang="en-US" sz="1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［１年以内</a:t>
            </a:r>
            <a:r>
              <a:rPr kumimoji="1" lang="ja-JP" altLang="en-US" sz="1400" b="0" i="0" u="sng"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a:t>
            </a:r>
            <a:r>
              <a:rPr kumimoji="1" lang="ja-JP" altLang="en-US" sz="1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26" name="正方形/長方形 25"/>
          <p:cNvSpPr/>
          <p:nvPr/>
        </p:nvSpPr>
        <p:spPr>
          <a:xfrm>
            <a:off x="1697619" y="1783243"/>
            <a:ext cx="7672097"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自院で新たに「鼻腔栄養導入」、「胃瘻造設」、「中心静脈栄養開始」</a:t>
            </a:r>
            <a:endParaRPr kumimoji="1" lang="en-US" altLang="ja-JP"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正方形/長方形 26"/>
          <p:cNvSpPr/>
          <p:nvPr/>
        </p:nvSpPr>
        <p:spPr>
          <a:xfrm>
            <a:off x="239254" y="5246791"/>
            <a:ext cx="9451677" cy="707886"/>
          </a:xfrm>
          <a:prstGeom prst="rect">
            <a:avLst/>
          </a:prstGeom>
        </p:spPr>
        <p:txBody>
          <a:bodyPr wrap="square">
            <a:spAutoFit/>
          </a:bodyPr>
          <a:lstStyle/>
          <a:p>
            <a:pPr marL="987425" marR="0" lvl="0" indent="-1527175" algn="l" defTabSz="914400" rtl="0" eaLnBrk="1" fontAlgn="auto" latinLnBrk="0" hangingPunct="1">
              <a:lnSpc>
                <a:spcPts val="1200"/>
              </a:lnSpc>
              <a:spcBef>
                <a:spcPts val="0"/>
              </a:spcBef>
              <a:spcAft>
                <a:spcPts val="0"/>
              </a:spcAft>
              <a:buClrTx/>
              <a:buSzTx/>
              <a:buFontTx/>
              <a:buNone/>
              <a:tabLst/>
              <a:defRPr/>
            </a:pPr>
            <a:r>
              <a:rPr kumimoji="1" lang="en-US" altLang="ja-JP" sz="12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a:t>
            </a:r>
            <a:r>
              <a:rPr kumimoji="1" lang="ja-JP" altLang="en-US" sz="12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新規届出の場合</a:t>
            </a:r>
            <a:r>
              <a:rPr kumimoji="1" lang="en-US" altLang="ja-JP" sz="12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a:t>
            </a:r>
            <a:r>
              <a:rPr kumimoji="1" lang="ja-JP" altLang="en-US" sz="12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　</a:t>
            </a:r>
            <a:r>
              <a:rPr kumimoji="1" lang="ja-JP" altLang="en-US" sz="12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直近</a:t>
            </a:r>
            <a:r>
              <a:rPr kumimoji="1" lang="en-US" altLang="ja-JP" sz="12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2</a:t>
            </a:r>
            <a:r>
              <a:rPr kumimoji="1" lang="ja-JP" altLang="en-US" sz="12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年のいずれかの</a:t>
            </a:r>
            <a:r>
              <a:rPr kumimoji="1" lang="en-US" altLang="ja-JP" sz="12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4</a:t>
            </a:r>
            <a:r>
              <a:rPr kumimoji="1" lang="ja-JP" altLang="en-US" sz="12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月～</a:t>
            </a:r>
            <a:r>
              <a:rPr kumimoji="1" lang="en-US" altLang="ja-JP" sz="12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6</a:t>
            </a:r>
            <a:r>
              <a:rPr kumimoji="1" lang="ja-JP" altLang="en-US" sz="12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月に胃瘻等実施した患者の回復率で届出可。</a:t>
            </a:r>
            <a:endParaRPr kumimoji="1" lang="en-US" altLang="ja-JP" sz="12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a:p>
            <a:pPr marL="0" marR="0" lvl="0" indent="-539750" algn="l" defTabSz="914400" rtl="0" eaLnBrk="1" fontAlgn="auto" latinLnBrk="0" hangingPunct="1">
              <a:lnSpc>
                <a:spcPts val="1200"/>
              </a:lnSpc>
              <a:spcBef>
                <a:spcPts val="0"/>
              </a:spcBef>
              <a:spcAft>
                <a:spcPts val="0"/>
              </a:spcAft>
              <a:buClrTx/>
              <a:buSzTx/>
              <a:buFontTx/>
              <a:buNone/>
              <a:tabLst/>
              <a:defRPr/>
            </a:pPr>
            <a:r>
              <a:rPr kumimoji="1" lang="ja-JP" altLang="en-US" sz="9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　　　（例）</a:t>
            </a:r>
            <a:endParaRPr kumimoji="1" lang="en-US" altLang="ja-JP" sz="900" b="1" i="0" u="sng"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a:p>
            <a:pPr marL="447675" marR="0" lvl="0" indent="-85725" algn="just"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　①令和４年４月～６月に胃瘻等実施した患者の回復率で届出可。（令和３年４月～６月でも可）</a:t>
            </a:r>
            <a:endParaRPr kumimoji="1" lang="en-US" altLang="ja-JP" sz="11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a:p>
            <a:pPr marL="447675" marR="0" lvl="0" indent="-85725" algn="just"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　②継続は、令和４年１月～</a:t>
            </a:r>
            <a:r>
              <a:rPr kumimoji="1" lang="en-US" altLang="ja-JP" sz="11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12</a:t>
            </a:r>
            <a:r>
              <a:rPr kumimoji="1" lang="ja-JP" altLang="en-US" sz="11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月に胃瘻等実施した患者の回復率で判断（令和３年１月～</a:t>
            </a:r>
            <a:r>
              <a:rPr kumimoji="1" lang="en-US" altLang="ja-JP" sz="11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12</a:t>
            </a:r>
            <a:r>
              <a:rPr kumimoji="1" lang="ja-JP" altLang="en-US" sz="11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月でも可）</a:t>
            </a:r>
            <a:endParaRPr kumimoji="1" lang="en-US" altLang="ja-JP" sz="11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p:txBody>
      </p:sp>
      <p:cxnSp>
        <p:nvCxnSpPr>
          <p:cNvPr id="28" name="直線矢印コネクタ 27"/>
          <p:cNvCxnSpPr/>
          <p:nvPr/>
        </p:nvCxnSpPr>
        <p:spPr>
          <a:xfrm flipV="1">
            <a:off x="657946" y="6388930"/>
            <a:ext cx="8609427" cy="25400"/>
          </a:xfrm>
          <a:prstGeom prst="straightConnector1">
            <a:avLst/>
          </a:prstGeom>
          <a:ln w="28575">
            <a:tailEnd type="triangle"/>
          </a:ln>
        </p:spPr>
        <p:style>
          <a:lnRef idx="1">
            <a:schemeClr val="dk1"/>
          </a:lnRef>
          <a:fillRef idx="0">
            <a:schemeClr val="dk1"/>
          </a:fillRef>
          <a:effectRef idx="0">
            <a:schemeClr val="dk1"/>
          </a:effectRef>
          <a:fontRef idx="minor">
            <a:schemeClr val="tx1"/>
          </a:fontRef>
        </p:style>
      </p:cxnSp>
      <p:cxnSp>
        <p:nvCxnSpPr>
          <p:cNvPr id="29" name="直線コネクタ 28"/>
          <p:cNvCxnSpPr/>
          <p:nvPr/>
        </p:nvCxnSpPr>
        <p:spPr>
          <a:xfrm>
            <a:off x="1792511" y="6173674"/>
            <a:ext cx="0" cy="319292"/>
          </a:xfrm>
          <a:prstGeom prst="line">
            <a:avLst/>
          </a:prstGeom>
          <a:ln w="28575"/>
        </p:spPr>
        <p:style>
          <a:lnRef idx="1">
            <a:schemeClr val="dk1"/>
          </a:lnRef>
          <a:fillRef idx="0">
            <a:schemeClr val="dk1"/>
          </a:fillRef>
          <a:effectRef idx="0">
            <a:schemeClr val="dk1"/>
          </a:effectRef>
          <a:fontRef idx="minor">
            <a:schemeClr val="tx1"/>
          </a:fontRef>
        </p:style>
      </p:cxnSp>
      <p:cxnSp>
        <p:nvCxnSpPr>
          <p:cNvPr id="32" name="直線コネクタ 31"/>
          <p:cNvCxnSpPr/>
          <p:nvPr/>
        </p:nvCxnSpPr>
        <p:spPr>
          <a:xfrm>
            <a:off x="2765826" y="6173674"/>
            <a:ext cx="0" cy="319292"/>
          </a:xfrm>
          <a:prstGeom prst="line">
            <a:avLst/>
          </a:prstGeom>
          <a:ln w="28575"/>
        </p:spPr>
        <p:style>
          <a:lnRef idx="1">
            <a:schemeClr val="dk1"/>
          </a:lnRef>
          <a:fillRef idx="0">
            <a:schemeClr val="dk1"/>
          </a:fillRef>
          <a:effectRef idx="0">
            <a:schemeClr val="dk1"/>
          </a:effectRef>
          <a:fontRef idx="minor">
            <a:schemeClr val="tx1"/>
          </a:fontRef>
        </p:style>
      </p:cxnSp>
      <p:cxnSp>
        <p:nvCxnSpPr>
          <p:cNvPr id="33" name="直線コネクタ 32"/>
          <p:cNvCxnSpPr/>
          <p:nvPr/>
        </p:nvCxnSpPr>
        <p:spPr>
          <a:xfrm>
            <a:off x="5346714" y="6173674"/>
            <a:ext cx="0" cy="319292"/>
          </a:xfrm>
          <a:prstGeom prst="line">
            <a:avLst/>
          </a:prstGeom>
          <a:ln w="28575"/>
        </p:spPr>
        <p:style>
          <a:lnRef idx="1">
            <a:schemeClr val="dk1"/>
          </a:lnRef>
          <a:fillRef idx="0">
            <a:schemeClr val="dk1"/>
          </a:fillRef>
          <a:effectRef idx="0">
            <a:schemeClr val="dk1"/>
          </a:effectRef>
          <a:fontRef idx="minor">
            <a:schemeClr val="tx1"/>
          </a:fontRef>
        </p:style>
      </p:cxnSp>
      <p:cxnSp>
        <p:nvCxnSpPr>
          <p:cNvPr id="34" name="直線コネクタ 33"/>
          <p:cNvCxnSpPr/>
          <p:nvPr/>
        </p:nvCxnSpPr>
        <p:spPr>
          <a:xfrm>
            <a:off x="7108839" y="6173674"/>
            <a:ext cx="0" cy="319292"/>
          </a:xfrm>
          <a:prstGeom prst="line">
            <a:avLst/>
          </a:prstGeom>
          <a:ln w="28575"/>
        </p:spPr>
        <p:style>
          <a:lnRef idx="1">
            <a:schemeClr val="dk1"/>
          </a:lnRef>
          <a:fillRef idx="0">
            <a:schemeClr val="dk1"/>
          </a:fillRef>
          <a:effectRef idx="0">
            <a:schemeClr val="dk1"/>
          </a:effectRef>
          <a:fontRef idx="minor">
            <a:schemeClr val="tx1"/>
          </a:fontRef>
        </p:style>
      </p:cxnSp>
      <p:sp>
        <p:nvSpPr>
          <p:cNvPr id="35" name="正方形/長方形 34"/>
          <p:cNvSpPr/>
          <p:nvPr/>
        </p:nvSpPr>
        <p:spPr>
          <a:xfrm>
            <a:off x="1481178" y="6436124"/>
            <a:ext cx="800219"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４月１日</a:t>
            </a:r>
          </a:p>
        </p:txBody>
      </p:sp>
      <p:sp>
        <p:nvSpPr>
          <p:cNvPr id="36" name="正方形/長方形 35"/>
          <p:cNvSpPr/>
          <p:nvPr/>
        </p:nvSpPr>
        <p:spPr>
          <a:xfrm>
            <a:off x="2445869" y="6443705"/>
            <a:ext cx="646331"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６月末</a:t>
            </a:r>
          </a:p>
        </p:txBody>
      </p:sp>
      <p:sp>
        <p:nvSpPr>
          <p:cNvPr id="37" name="正方形/長方形 36"/>
          <p:cNvSpPr/>
          <p:nvPr/>
        </p:nvSpPr>
        <p:spPr>
          <a:xfrm>
            <a:off x="5114389" y="6442836"/>
            <a:ext cx="546945"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12</a:t>
            </a:r>
            <a:r>
              <a:rPr kumimoji="1" lang="ja-JP" altLang="en-US" sz="12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月</a:t>
            </a:r>
          </a:p>
        </p:txBody>
      </p:sp>
      <p:cxnSp>
        <p:nvCxnSpPr>
          <p:cNvPr id="38" name="直線コネクタ 37"/>
          <p:cNvCxnSpPr/>
          <p:nvPr/>
        </p:nvCxnSpPr>
        <p:spPr>
          <a:xfrm>
            <a:off x="954119" y="6173674"/>
            <a:ext cx="0" cy="319292"/>
          </a:xfrm>
          <a:prstGeom prst="line">
            <a:avLst/>
          </a:prstGeom>
          <a:ln w="28575"/>
        </p:spPr>
        <p:style>
          <a:lnRef idx="1">
            <a:schemeClr val="dk1"/>
          </a:lnRef>
          <a:fillRef idx="0">
            <a:schemeClr val="dk1"/>
          </a:fillRef>
          <a:effectRef idx="0">
            <a:schemeClr val="dk1"/>
          </a:effectRef>
          <a:fontRef idx="minor">
            <a:schemeClr val="tx1"/>
          </a:fontRef>
        </p:style>
      </p:cxnSp>
      <p:sp>
        <p:nvSpPr>
          <p:cNvPr id="39" name="正方形/長方形 38"/>
          <p:cNvSpPr/>
          <p:nvPr/>
        </p:nvSpPr>
        <p:spPr>
          <a:xfrm>
            <a:off x="479440" y="6432558"/>
            <a:ext cx="800219"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４年１月</a:t>
            </a:r>
          </a:p>
        </p:txBody>
      </p:sp>
      <p:cxnSp>
        <p:nvCxnSpPr>
          <p:cNvPr id="40" name="直線コネクタ 39"/>
          <p:cNvCxnSpPr/>
          <p:nvPr/>
        </p:nvCxnSpPr>
        <p:spPr>
          <a:xfrm>
            <a:off x="3972326" y="6173674"/>
            <a:ext cx="0" cy="319292"/>
          </a:xfrm>
          <a:prstGeom prst="line">
            <a:avLst/>
          </a:prstGeom>
          <a:ln w="28575"/>
        </p:spPr>
        <p:style>
          <a:lnRef idx="1">
            <a:schemeClr val="dk1"/>
          </a:lnRef>
          <a:fillRef idx="0">
            <a:schemeClr val="dk1"/>
          </a:fillRef>
          <a:effectRef idx="0">
            <a:schemeClr val="dk1"/>
          </a:effectRef>
          <a:fontRef idx="minor">
            <a:schemeClr val="tx1"/>
          </a:fontRef>
        </p:style>
      </p:cxnSp>
      <p:sp>
        <p:nvSpPr>
          <p:cNvPr id="41" name="正方形/長方形 40"/>
          <p:cNvSpPr/>
          <p:nvPr/>
        </p:nvSpPr>
        <p:spPr>
          <a:xfrm>
            <a:off x="1745864" y="6002056"/>
            <a:ext cx="1107996"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①この期間に</a:t>
            </a:r>
            <a:endParaRPr kumimoji="1" lang="en-US" altLang="ja-JP" sz="8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胃瘻等実施した患者</a:t>
            </a:r>
          </a:p>
        </p:txBody>
      </p:sp>
      <p:cxnSp>
        <p:nvCxnSpPr>
          <p:cNvPr id="42" name="直線矢印コネクタ 41"/>
          <p:cNvCxnSpPr/>
          <p:nvPr/>
        </p:nvCxnSpPr>
        <p:spPr>
          <a:xfrm>
            <a:off x="3969900" y="6322473"/>
            <a:ext cx="3138939"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43" name="正方形/長方形 42"/>
          <p:cNvSpPr/>
          <p:nvPr/>
        </p:nvSpPr>
        <p:spPr>
          <a:xfrm>
            <a:off x="4052719" y="6076252"/>
            <a:ext cx="954107"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算定可能期間</a:t>
            </a:r>
            <a:endParaRPr kumimoji="1" lang="ja-JP" altLang="en-US" sz="18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p:txBody>
      </p:sp>
      <p:sp>
        <p:nvSpPr>
          <p:cNvPr id="44" name="正方形/長方形 43"/>
          <p:cNvSpPr/>
          <p:nvPr/>
        </p:nvSpPr>
        <p:spPr>
          <a:xfrm>
            <a:off x="3601093" y="5984571"/>
            <a:ext cx="466794" cy="2616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届出</a:t>
            </a:r>
            <a:endParaRPr kumimoji="1"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45" name="直線矢印コネクタ 44"/>
          <p:cNvCxnSpPr/>
          <p:nvPr/>
        </p:nvCxnSpPr>
        <p:spPr>
          <a:xfrm>
            <a:off x="3895340" y="6234622"/>
            <a:ext cx="74560" cy="15430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46" name="正方形/長方形 45"/>
          <p:cNvSpPr/>
          <p:nvPr/>
        </p:nvSpPr>
        <p:spPr>
          <a:xfrm>
            <a:off x="155656" y="3763000"/>
            <a:ext cx="8945615" cy="615553"/>
          </a:xfrm>
          <a:prstGeom prst="rect">
            <a:avLst/>
          </a:prstGeom>
        </p:spPr>
        <p:txBody>
          <a:bodyPr wrap="square">
            <a:spAutoFit/>
          </a:bodyPr>
          <a:lstStyle/>
          <a:p>
            <a:pPr marL="0" marR="0" lvl="0" indent="-53975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（届出に関する取り扱い）</a:t>
            </a:r>
            <a:endParaRPr kumimoji="1" lang="en-US" altLang="ja-JP" sz="12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a:p>
            <a:pPr marL="0" marR="0" lvl="0" indent="-5397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　</a:t>
            </a:r>
            <a:r>
              <a:rPr kumimoji="1" lang="en-US" altLang="ja-JP" sz="12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a:t>
            </a:r>
            <a:r>
              <a:rPr kumimoji="1" lang="ja-JP" altLang="en-US" sz="12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通常の場合</a:t>
            </a:r>
            <a:r>
              <a:rPr kumimoji="1" lang="en-US" altLang="ja-JP" sz="12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a:t>
            </a:r>
            <a:r>
              <a:rPr kumimoji="1" lang="ja-JP" altLang="en-US" sz="12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　</a:t>
            </a:r>
            <a:r>
              <a:rPr kumimoji="1" lang="ja-JP" altLang="en-US" sz="12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前々年の１月～</a:t>
            </a:r>
            <a:r>
              <a:rPr kumimoji="1" lang="en-US" altLang="ja-JP" sz="12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12</a:t>
            </a:r>
            <a:r>
              <a:rPr kumimoji="1" lang="ja-JP" altLang="en-US" sz="12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月に胃瘻等実施した患者の回復率で届出</a:t>
            </a:r>
            <a:endParaRPr kumimoji="1" lang="en-US" altLang="ja-JP" sz="12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a:p>
            <a:pPr marL="447675" marR="0" lvl="0" indent="-92075" algn="just" defTabSz="914400" rtl="0" eaLnBrk="1" fontAlgn="auto" latinLnBrk="0" hangingPunct="1">
              <a:lnSpc>
                <a:spcPts val="1200"/>
              </a:lnSpc>
              <a:spcBef>
                <a:spcPts val="0"/>
              </a:spcBef>
              <a:spcAft>
                <a:spcPts val="0"/>
              </a:spcAft>
              <a:buClrTx/>
              <a:buSzTx/>
              <a:buFontTx/>
              <a:buNone/>
              <a:tabLst/>
              <a:defRPr/>
            </a:pPr>
            <a:endParaRPr kumimoji="1" lang="en-US" altLang="ja-JP" sz="12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p:txBody>
      </p:sp>
      <p:cxnSp>
        <p:nvCxnSpPr>
          <p:cNvPr id="47" name="直線矢印コネクタ 46"/>
          <p:cNvCxnSpPr/>
          <p:nvPr/>
        </p:nvCxnSpPr>
        <p:spPr>
          <a:xfrm flipV="1">
            <a:off x="634108" y="4803725"/>
            <a:ext cx="8609427" cy="25400"/>
          </a:xfrm>
          <a:prstGeom prst="straightConnector1">
            <a:avLst/>
          </a:prstGeom>
          <a:ln w="28575">
            <a:tailEnd type="triangle"/>
          </a:ln>
        </p:spPr>
        <p:style>
          <a:lnRef idx="1">
            <a:schemeClr val="dk1"/>
          </a:lnRef>
          <a:fillRef idx="0">
            <a:schemeClr val="dk1"/>
          </a:fillRef>
          <a:effectRef idx="0">
            <a:schemeClr val="dk1"/>
          </a:effectRef>
          <a:fontRef idx="minor">
            <a:schemeClr val="tx1"/>
          </a:fontRef>
        </p:style>
      </p:cxnSp>
      <p:cxnSp>
        <p:nvCxnSpPr>
          <p:cNvPr id="48" name="直線コネクタ 47"/>
          <p:cNvCxnSpPr/>
          <p:nvPr/>
        </p:nvCxnSpPr>
        <p:spPr>
          <a:xfrm>
            <a:off x="2741988" y="4588469"/>
            <a:ext cx="0" cy="319292"/>
          </a:xfrm>
          <a:prstGeom prst="line">
            <a:avLst/>
          </a:prstGeom>
          <a:ln w="28575"/>
        </p:spPr>
        <p:style>
          <a:lnRef idx="1">
            <a:schemeClr val="dk1"/>
          </a:lnRef>
          <a:fillRef idx="0">
            <a:schemeClr val="dk1"/>
          </a:fillRef>
          <a:effectRef idx="0">
            <a:schemeClr val="dk1"/>
          </a:effectRef>
          <a:fontRef idx="minor">
            <a:schemeClr val="tx1"/>
          </a:fontRef>
        </p:style>
      </p:cxnSp>
      <p:cxnSp>
        <p:nvCxnSpPr>
          <p:cNvPr id="49" name="直線コネクタ 48"/>
          <p:cNvCxnSpPr/>
          <p:nvPr/>
        </p:nvCxnSpPr>
        <p:spPr>
          <a:xfrm>
            <a:off x="7723984" y="4588469"/>
            <a:ext cx="0" cy="319292"/>
          </a:xfrm>
          <a:prstGeom prst="line">
            <a:avLst/>
          </a:prstGeom>
          <a:ln w="28575"/>
        </p:spPr>
        <p:style>
          <a:lnRef idx="1">
            <a:schemeClr val="dk1"/>
          </a:lnRef>
          <a:fillRef idx="0">
            <a:schemeClr val="dk1"/>
          </a:fillRef>
          <a:effectRef idx="0">
            <a:schemeClr val="dk1"/>
          </a:effectRef>
          <a:fontRef idx="minor">
            <a:schemeClr val="tx1"/>
          </a:fontRef>
        </p:style>
      </p:cxnSp>
      <p:sp>
        <p:nvSpPr>
          <p:cNvPr id="50" name="正方形/長方形 49"/>
          <p:cNvSpPr/>
          <p:nvPr/>
        </p:nvSpPr>
        <p:spPr>
          <a:xfrm>
            <a:off x="2422031" y="4896600"/>
            <a:ext cx="1107996"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３年１月１日</a:t>
            </a:r>
          </a:p>
        </p:txBody>
      </p:sp>
      <p:sp>
        <p:nvSpPr>
          <p:cNvPr id="51" name="正方形/長方形 50"/>
          <p:cNvSpPr/>
          <p:nvPr/>
        </p:nvSpPr>
        <p:spPr>
          <a:xfrm>
            <a:off x="7210274" y="4874913"/>
            <a:ext cx="1107996"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５年３月末日</a:t>
            </a:r>
          </a:p>
        </p:txBody>
      </p:sp>
      <p:cxnSp>
        <p:nvCxnSpPr>
          <p:cNvPr id="52" name="直線コネクタ 51"/>
          <p:cNvCxnSpPr/>
          <p:nvPr/>
        </p:nvCxnSpPr>
        <p:spPr>
          <a:xfrm>
            <a:off x="930281" y="4588469"/>
            <a:ext cx="0" cy="319292"/>
          </a:xfrm>
          <a:prstGeom prst="line">
            <a:avLst/>
          </a:prstGeom>
          <a:ln w="28575"/>
        </p:spPr>
        <p:style>
          <a:lnRef idx="1">
            <a:schemeClr val="dk1"/>
          </a:lnRef>
          <a:fillRef idx="0">
            <a:schemeClr val="dk1"/>
          </a:fillRef>
          <a:effectRef idx="0">
            <a:schemeClr val="dk1"/>
          </a:effectRef>
          <a:fontRef idx="minor">
            <a:schemeClr val="tx1"/>
          </a:fontRef>
        </p:style>
      </p:cxnSp>
      <p:sp>
        <p:nvSpPr>
          <p:cNvPr id="53" name="正方形/長方形 52"/>
          <p:cNvSpPr/>
          <p:nvPr/>
        </p:nvSpPr>
        <p:spPr>
          <a:xfrm>
            <a:off x="455602" y="4885453"/>
            <a:ext cx="1107996"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２年１月１日</a:t>
            </a:r>
          </a:p>
        </p:txBody>
      </p:sp>
      <p:cxnSp>
        <p:nvCxnSpPr>
          <p:cNvPr id="54" name="直線コネクタ 53"/>
          <p:cNvCxnSpPr/>
          <p:nvPr/>
        </p:nvCxnSpPr>
        <p:spPr>
          <a:xfrm>
            <a:off x="5424863" y="4588469"/>
            <a:ext cx="0" cy="319292"/>
          </a:xfrm>
          <a:prstGeom prst="line">
            <a:avLst/>
          </a:prstGeom>
          <a:ln w="28575"/>
        </p:spPr>
        <p:style>
          <a:lnRef idx="1">
            <a:schemeClr val="dk1"/>
          </a:lnRef>
          <a:fillRef idx="0">
            <a:schemeClr val="dk1"/>
          </a:fillRef>
          <a:effectRef idx="0">
            <a:schemeClr val="dk1"/>
          </a:effectRef>
          <a:fontRef idx="minor">
            <a:schemeClr val="tx1"/>
          </a:fontRef>
        </p:style>
      </p:cxnSp>
      <p:sp>
        <p:nvSpPr>
          <p:cNvPr id="55" name="右中かっこ 54"/>
          <p:cNvSpPr/>
          <p:nvPr/>
        </p:nvSpPr>
        <p:spPr>
          <a:xfrm rot="16200000">
            <a:off x="1750436" y="3855824"/>
            <a:ext cx="166265" cy="1735723"/>
          </a:xfrm>
          <a:prstGeom prst="rightBrace">
            <a:avLst>
              <a:gd name="adj1" fmla="val 64637"/>
              <a:gd name="adj2" fmla="val 50000"/>
            </a:avLst>
          </a:prstGeom>
          <a:ln w="28575">
            <a:prstDash val="sysDot"/>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6" name="正方形/長方形 55"/>
          <p:cNvSpPr/>
          <p:nvPr/>
        </p:nvSpPr>
        <p:spPr>
          <a:xfrm>
            <a:off x="902142" y="4445517"/>
            <a:ext cx="1915909" cy="2308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この期間に胃瘻等を実施した患者</a:t>
            </a:r>
            <a:endParaRPr kumimoji="1" lang="ja-JP" altLang="en-US" sz="18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p:txBody>
      </p:sp>
      <p:cxnSp>
        <p:nvCxnSpPr>
          <p:cNvPr id="57" name="直線矢印コネクタ 56"/>
          <p:cNvCxnSpPr/>
          <p:nvPr/>
        </p:nvCxnSpPr>
        <p:spPr>
          <a:xfrm>
            <a:off x="5422437" y="4742589"/>
            <a:ext cx="2301547"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58" name="正方形/長方形 57"/>
          <p:cNvSpPr/>
          <p:nvPr/>
        </p:nvSpPr>
        <p:spPr>
          <a:xfrm>
            <a:off x="5907093" y="4472531"/>
            <a:ext cx="954107"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算定可能期間</a:t>
            </a:r>
            <a:endParaRPr kumimoji="1" lang="ja-JP" altLang="en-US" sz="18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p:txBody>
      </p:sp>
      <p:sp>
        <p:nvSpPr>
          <p:cNvPr id="59" name="正方形/長方形 58"/>
          <p:cNvSpPr/>
          <p:nvPr/>
        </p:nvSpPr>
        <p:spPr>
          <a:xfrm>
            <a:off x="4846453" y="4547477"/>
            <a:ext cx="466794" cy="2616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届出</a:t>
            </a:r>
            <a:endParaRPr kumimoji="1"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60" name="直線矢印コネクタ 59"/>
          <p:cNvCxnSpPr/>
          <p:nvPr/>
        </p:nvCxnSpPr>
        <p:spPr>
          <a:xfrm>
            <a:off x="5245461" y="4714060"/>
            <a:ext cx="176976" cy="89665"/>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61" name="直線コネクタ 60"/>
          <p:cNvCxnSpPr/>
          <p:nvPr/>
        </p:nvCxnSpPr>
        <p:spPr>
          <a:xfrm>
            <a:off x="4551738" y="4588469"/>
            <a:ext cx="0" cy="319292"/>
          </a:xfrm>
          <a:prstGeom prst="line">
            <a:avLst/>
          </a:prstGeom>
          <a:ln w="28575"/>
        </p:spPr>
        <p:style>
          <a:lnRef idx="1">
            <a:schemeClr val="dk1"/>
          </a:lnRef>
          <a:fillRef idx="0">
            <a:schemeClr val="dk1"/>
          </a:fillRef>
          <a:effectRef idx="0">
            <a:schemeClr val="dk1"/>
          </a:effectRef>
          <a:fontRef idx="minor">
            <a:schemeClr val="tx1"/>
          </a:fontRef>
        </p:style>
      </p:cxnSp>
      <p:sp>
        <p:nvSpPr>
          <p:cNvPr id="62" name="正方形/長方形 61"/>
          <p:cNvSpPr/>
          <p:nvPr/>
        </p:nvSpPr>
        <p:spPr>
          <a:xfrm>
            <a:off x="4101933" y="4897820"/>
            <a:ext cx="1107996"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４年１月１日</a:t>
            </a:r>
          </a:p>
        </p:txBody>
      </p:sp>
      <p:sp>
        <p:nvSpPr>
          <p:cNvPr id="63" name="正方形/長方形 62"/>
          <p:cNvSpPr/>
          <p:nvPr/>
        </p:nvSpPr>
        <p:spPr>
          <a:xfrm>
            <a:off x="2959450" y="4420461"/>
            <a:ext cx="1295547" cy="323165"/>
          </a:xfrm>
          <a:prstGeom prst="rect">
            <a:avLst/>
          </a:prstGeom>
        </p:spPr>
        <p:txBody>
          <a:bodyPr wrap="none">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en-US" altLang="ja-JP" sz="9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1</a:t>
            </a:r>
            <a:r>
              <a:rPr kumimoji="1" lang="ja-JP" altLang="en-US" sz="9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年以内に経口摂取に</a:t>
            </a:r>
            <a:endParaRPr kumimoji="1" lang="en-US" altLang="ja-JP" sz="9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回復した割合</a:t>
            </a:r>
          </a:p>
        </p:txBody>
      </p:sp>
      <p:sp>
        <p:nvSpPr>
          <p:cNvPr id="64" name="正方形/長方形 63"/>
          <p:cNvSpPr/>
          <p:nvPr/>
        </p:nvSpPr>
        <p:spPr>
          <a:xfrm>
            <a:off x="2843652" y="6062827"/>
            <a:ext cx="877163"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経口摂取に</a:t>
            </a:r>
            <a:endParaRPr kumimoji="1" lang="en-US" altLang="ja-JP" sz="9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回復した割合</a:t>
            </a:r>
          </a:p>
        </p:txBody>
      </p:sp>
      <p:sp>
        <p:nvSpPr>
          <p:cNvPr id="65" name="正方形/長方形 64"/>
          <p:cNvSpPr/>
          <p:nvPr/>
        </p:nvSpPr>
        <p:spPr>
          <a:xfrm>
            <a:off x="5129253" y="4878063"/>
            <a:ext cx="800219"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４年４月</a:t>
            </a:r>
          </a:p>
        </p:txBody>
      </p:sp>
      <p:cxnSp>
        <p:nvCxnSpPr>
          <p:cNvPr id="66" name="直線コネクタ 65"/>
          <p:cNvCxnSpPr/>
          <p:nvPr/>
        </p:nvCxnSpPr>
        <p:spPr>
          <a:xfrm>
            <a:off x="175678" y="1734540"/>
            <a:ext cx="1090596" cy="8265"/>
          </a:xfrm>
          <a:prstGeom prst="line">
            <a:avLst/>
          </a:prstGeom>
          <a:ln w="28575"/>
        </p:spPr>
        <p:style>
          <a:lnRef idx="1">
            <a:schemeClr val="dk1"/>
          </a:lnRef>
          <a:fillRef idx="0">
            <a:schemeClr val="dk1"/>
          </a:fillRef>
          <a:effectRef idx="0">
            <a:schemeClr val="dk1"/>
          </a:effectRef>
          <a:fontRef idx="minor">
            <a:schemeClr val="tx1"/>
          </a:fontRef>
        </p:style>
      </p:cxnSp>
      <p:sp>
        <p:nvSpPr>
          <p:cNvPr id="67" name="正方形/長方形 66"/>
          <p:cNvSpPr/>
          <p:nvPr/>
        </p:nvSpPr>
        <p:spPr>
          <a:xfrm>
            <a:off x="136727" y="1745602"/>
            <a:ext cx="1162233" cy="43088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自院導入患者数</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紹介患者数</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8" name="正方形/長方形 67"/>
          <p:cNvSpPr/>
          <p:nvPr/>
        </p:nvSpPr>
        <p:spPr>
          <a:xfrm>
            <a:off x="3008120" y="2219843"/>
            <a:ext cx="6780774"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注）回復率は、</a:t>
            </a:r>
            <a:r>
              <a:rPr kumimoji="1" lang="ja-JP"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鼻腔栄養導入</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胃瘻造設</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a:t>
            </a:r>
            <a:r>
              <a:rPr kumimoji="1" lang="ja-JP"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た日</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又は中心静脈栄養を開始した日</a:t>
            </a:r>
            <a:r>
              <a:rPr kumimoji="1" lang="ja-JP"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から起算</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して１年以内に回復したもので計算する。</a:t>
            </a:r>
          </a:p>
        </p:txBody>
      </p:sp>
      <p:sp>
        <p:nvSpPr>
          <p:cNvPr id="69" name="下カーブ矢印 68"/>
          <p:cNvSpPr/>
          <p:nvPr/>
        </p:nvSpPr>
        <p:spPr>
          <a:xfrm rot="21405795">
            <a:off x="2539031" y="4329922"/>
            <a:ext cx="675677" cy="142886"/>
          </a:xfrm>
          <a:prstGeom prst="curvedDownArrow">
            <a:avLst>
              <a:gd name="adj1" fmla="val 25000"/>
              <a:gd name="adj2" fmla="val 90041"/>
              <a:gd name="adj3" fmla="val 25000"/>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0" name="右中かっこ 69"/>
          <p:cNvSpPr/>
          <p:nvPr/>
        </p:nvSpPr>
        <p:spPr>
          <a:xfrm rot="16200000">
            <a:off x="2185015" y="5886525"/>
            <a:ext cx="172261" cy="956876"/>
          </a:xfrm>
          <a:prstGeom prst="rightBrace">
            <a:avLst>
              <a:gd name="adj1" fmla="val 64637"/>
              <a:gd name="adj2" fmla="val 50000"/>
            </a:avLst>
          </a:prstGeom>
          <a:ln w="28575">
            <a:prstDash val="sysDot"/>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1" name="下カーブ矢印 70"/>
          <p:cNvSpPr/>
          <p:nvPr/>
        </p:nvSpPr>
        <p:spPr>
          <a:xfrm rot="21405795">
            <a:off x="2464134" y="6005349"/>
            <a:ext cx="675677" cy="142886"/>
          </a:xfrm>
          <a:prstGeom prst="curvedDownArrow">
            <a:avLst>
              <a:gd name="adj1" fmla="val 25000"/>
              <a:gd name="adj2" fmla="val 90041"/>
              <a:gd name="adj3" fmla="val 25000"/>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72" name="カギ線コネクタ 71"/>
          <p:cNvCxnSpPr/>
          <p:nvPr/>
        </p:nvCxnSpPr>
        <p:spPr>
          <a:xfrm>
            <a:off x="4183800" y="4498385"/>
            <a:ext cx="769202" cy="101300"/>
          </a:xfrm>
          <a:prstGeom prst="bentConnector3">
            <a:avLst>
              <a:gd name="adj1" fmla="val 100151"/>
            </a:avLst>
          </a:prstGeom>
          <a:ln>
            <a:tailEnd type="triangle"/>
          </a:ln>
        </p:spPr>
        <p:style>
          <a:lnRef idx="1">
            <a:schemeClr val="dk1"/>
          </a:lnRef>
          <a:fillRef idx="0">
            <a:schemeClr val="dk1"/>
          </a:fillRef>
          <a:effectRef idx="0">
            <a:schemeClr val="dk1"/>
          </a:effectRef>
          <a:fontRef idx="minor">
            <a:schemeClr val="tx1"/>
          </a:fontRef>
        </p:style>
      </p:cxnSp>
      <p:cxnSp>
        <p:nvCxnSpPr>
          <p:cNvPr id="73" name="直線矢印コネクタ 72"/>
          <p:cNvCxnSpPr/>
          <p:nvPr/>
        </p:nvCxnSpPr>
        <p:spPr>
          <a:xfrm flipV="1">
            <a:off x="3496224" y="6135979"/>
            <a:ext cx="193184" cy="115277"/>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74" name="正方形/長方形 73"/>
          <p:cNvSpPr/>
          <p:nvPr/>
        </p:nvSpPr>
        <p:spPr>
          <a:xfrm>
            <a:off x="409816" y="4146362"/>
            <a:ext cx="569387"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（例）</a:t>
            </a: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6" name="正方形/長方形 75"/>
          <p:cNvSpPr/>
          <p:nvPr/>
        </p:nvSpPr>
        <p:spPr>
          <a:xfrm>
            <a:off x="1695354" y="1987572"/>
            <a:ext cx="8123763"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紹介された「鼻腔栄養」、「胃瘻」「中心静脈栄養」の患者</a:t>
            </a:r>
            <a:r>
              <a:rPr kumimoji="1" lang="ja-JP" altLang="en-US" sz="105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（「自院で摂食機能療法を実施した患者に限る」）</a:t>
            </a:r>
          </a:p>
        </p:txBody>
      </p:sp>
      <p:sp>
        <p:nvSpPr>
          <p:cNvPr id="77" name="正方形/長方形 76"/>
          <p:cNvSpPr/>
          <p:nvPr/>
        </p:nvSpPr>
        <p:spPr>
          <a:xfrm>
            <a:off x="6681662" y="6460118"/>
            <a:ext cx="1107996"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５年３月末日</a:t>
            </a:r>
          </a:p>
        </p:txBody>
      </p:sp>
      <p:sp>
        <p:nvSpPr>
          <p:cNvPr id="78" name="正方形/長方形 77"/>
          <p:cNvSpPr/>
          <p:nvPr/>
        </p:nvSpPr>
        <p:spPr>
          <a:xfrm>
            <a:off x="170505" y="2464472"/>
            <a:ext cx="9584308" cy="1277273"/>
          </a:xfrm>
          <a:prstGeom prst="rect">
            <a:avLst/>
          </a:prstGeom>
          <a:ln>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分子及び分母から除くもの</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①   </a:t>
            </a:r>
            <a:r>
              <a:rPr kumimoji="1" lang="ja-JP"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１年以内</a:t>
            </a:r>
            <a:r>
              <a:rPr kumimoji="1" lang="en-US" altLang="ja-JP" sz="11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に死亡した患者</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（ただし、栄養方法が経口摂取のみの状態に回復した上で死亡した患者は</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、分子分母に加える</a:t>
            </a:r>
            <a:r>
              <a:rPr kumimoji="1" lang="ja-JP"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ja-JP"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②   </a:t>
            </a:r>
            <a:r>
              <a:rPr kumimoji="1" lang="ja-JP"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１か月以内</a:t>
            </a:r>
            <a:r>
              <a:rPr kumimoji="1" lang="en-US" altLang="ja-JP" sz="11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に</a:t>
            </a:r>
            <a:r>
              <a:rPr kumimoji="1" lang="ja-JP"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経口摂取</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に</a:t>
            </a:r>
            <a:r>
              <a:rPr kumimoji="1" lang="ja-JP"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回復した患者</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ja-JP"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③　１</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年以上</a:t>
            </a:r>
            <a:r>
              <a:rPr kumimoji="1" lang="en-US" altLang="ja-JP" sz="11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経過してから</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、他の保険医療機関から紹介された患者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鼻腔栄養を導入した日</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胃瘻を造設した日</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又は中心静脈栄養を開始した日</a:t>
            </a:r>
            <a:r>
              <a:rPr kumimoji="1" lang="ja-JP"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から起算</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④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減圧ドレナージ目的</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（消化器疾患等の患者で胃瘻造設を行う場合に限る。）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⑤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成分栄養剤の経路目的</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（炎症性腸疾患の患者で胃瘻造設を行う場合に限る。）</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⑥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食道、胃噴門部の狭窄等</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 name="テキスト ボックス 74">
            <a:extLst>
              <a:ext uri="{FF2B5EF4-FFF2-40B4-BE49-F238E27FC236}">
                <a16:creationId xmlns:a16="http://schemas.microsoft.com/office/drawing/2014/main" id="{64C43DBE-5A51-4839-BD3F-EBE8D46613D4}"/>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（５）横断的個別事項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1720904344"/>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継続的な二次性骨折予防に係る評価の新設</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804240"/>
            <a:ext cx="9529762" cy="59436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大腿骨近位部骨折の患者に対して、関係学会のガイドラインに沿って継続的に骨粗鬆症の評価を行い、必要な治療等を実施した場合の評価を新設する。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00" b="1" i="1"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　二次性骨折予防継続管理料</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イ　二次性骨折予防継続管理料１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 </a:t>
            </a: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（入院中１回・手術治療を担う一般病棟において算定）</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ロ　二次性骨折予防継続管理料２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750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 </a:t>
            </a: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（入院中１回・リハビリテーション等を担う病棟において算定）</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ハ　二次性骨折予防継続管理料３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 </a:t>
            </a: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（１年を限度として月に１回・外来において算定）</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大腿骨近位部骨折を発症し、手術治療を担う保険医療機関の一般病棟に入院している患者であって、骨粗鬆症の有無に関する評価及び必要な治療等を実施</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たもの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ロ：</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イを算定していた患者であって、</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リハビリテーション医療等を担う病棟において継続的に骨粗鬆症に関する評価及び治療等を実施</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したもの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ハ：</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イを算定していた患者であって、</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外来において継続的に骨粗鬆症に関する評価及び治療等を実施</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したもの</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については、別に厚生労働大臣が定める施設基準に適合しているものとして保険医療機関が地方厚生局長等に届け出た病棟に入院している患者であって、大腿骨近位部骨折に対する手術を行ったものに対して、二次性骨折の予防を目的として、骨粗鬆症の計画的な評価及び治療等を行った場合に、当該入院中１回に限り算定する。</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については、別に厚生労働大臣が定める施設基準に適合しているものとして保険医療機関が地方厚生局長等に届け出た病棟に入院している患者であって、他の保険医療機関においてイを算定したものに対して、継続して骨粗鬆症の計画的な評価及び治療等を行った場合に、当該入院中１回に限り算定する。</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ハについては、別に厚生労働大臣が定める施設基準に適合しているものとして地方厚生局長等に届け出た保険医療機関において、入院中の患者以外の患者であって、イを算定したものに対して、継続して骨粗鬆症の計画的な評価及び治療等を行った場合に、初回算定日の属する月から起算して１年を限度として、月１回に限り算定する。</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イについては、関係学会より示されている「骨折リエゾンサービス（</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FLS</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）クリニカルスタンダード」及び「骨粗鬆症の予防と治療ガイドライン」に沿った適切な評価及び治療等が実施された場合に算定する。</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ロ及びハについては、関係学会より示されている「骨折リエゾンサービス（</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FLS</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）クリニカルスタンダード」及び「骨粗鬆症の予防と治療ガイドライン」に沿った適切な評価及び骨粗鬆症の治療効果の判定等、必要な治療を継続して実施した場合に算定する。</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診療に当たっては、骨量測定、骨代謝マーカ－、脊椎エックス線写真等による必要な評価を行うこと。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骨粗鬆症の診療を行うにつき十分な体制が整備されていること。</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当該体制において、骨粗鬆症の診療を担当する医師、看護師及び薬剤師が適切に配置されていること</a:t>
            </a:r>
            <a:r>
              <a:rPr kumimoji="1" lang="ja-JP" altLang="en-US" sz="9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なお、薬剤師については、当該保険医療機関内に常勤の薬剤師が配置されていない場合に限り、地域の保険医療機関等と連携し、診療を行う体制が整備されていることで差し支えない。</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イの施設基準に係る病棟については、急性期一般入院基本料、地域一般入院基本料又は７対１入院基本料若しくは</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対１入院基本料（特定機能病院入院基本料（一般病棟に限る。）又は専門病院入院基本料に限る。）に係る届出を行っている保険医療機関の病棟であること。</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ロの施設基準に係る病棟ついては、地域包括ケア病棟入院料、地域包括ケア病棟入院医療管理料又は回復期リハビリテーション病棟入院料に係る届出を行っている保険医療機関の病棟であること。</a:t>
            </a:r>
          </a:p>
        </p:txBody>
      </p:sp>
      <p:sp>
        <p:nvSpPr>
          <p:cNvPr id="5" name="スライド番号プレースホルダー 2">
            <a:extLst>
              <a:ext uri="{FF2B5EF4-FFF2-40B4-BE49-F238E27FC236}">
                <a16:creationId xmlns:a16="http://schemas.microsoft.com/office/drawing/2014/main" id="{DA0B629D-4ADE-464E-9305-835480A97056}"/>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 name="テキスト ボックス 5">
            <a:extLst>
              <a:ext uri="{FF2B5EF4-FFF2-40B4-BE49-F238E27FC236}">
                <a16:creationId xmlns:a16="http://schemas.microsoft.com/office/drawing/2014/main" id="{AE316156-749F-4393-88BB-2D63B84F7813}"/>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（５）横断的個別事項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157722395"/>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医療資源の少ない地域に配慮した評価の見直し</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50411"/>
            <a:ext cx="9529762" cy="482939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退院支援加算における医療資源の少ない地域に配慮した評価に係る要件について、常勤の看護師又は社会福祉士の配置に代えて、非常勤の看護師又は社会福祉士を複数人配置した場合であっても当該要件を満たすこととする。</a:t>
            </a:r>
            <a:endParaRPr kumimoji="1" lang="en-US"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8" y="836712"/>
            <a:ext cx="3368986"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入退院支援加算の見直し</a:t>
            </a:r>
          </a:p>
        </p:txBody>
      </p:sp>
      <p:sp>
        <p:nvSpPr>
          <p:cNvPr id="88" name="正方形/長方形 87"/>
          <p:cNvSpPr/>
          <p:nvPr/>
        </p:nvSpPr>
        <p:spPr>
          <a:xfrm>
            <a:off x="5232814" y="2192002"/>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32814" y="2513591"/>
            <a:ext cx="4320000" cy="2681864"/>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入退院支援加算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　入退院支援加算の「注５」に規定する施設基準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当該入退院支援部門に、入退院支援に関する十分な経験を有する専任の看護師及び専任の社会福祉士が配置されていること。</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なお、当該専任の看護師及び専任の社会福祉士については、週３日以上常態として勤務しており、かつ、所定労働時間が週</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22</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時間以上の勤務を行っている専任の非常勤看護師又は専任の非常勤社会福祉士（入退院支援に関する十分な経験を有するものに限る。）をそれぞれ２名以上組み合わせることにより、常勤看護師又は常勤社会福祉士と同じ時間帯にこれらの非常勤看護師又は非常勤社会福祉士が配置されている場合には、当該要件を満たしているとみなすことができる。</a:t>
            </a:r>
          </a:p>
        </p:txBody>
      </p:sp>
      <p:sp>
        <p:nvSpPr>
          <p:cNvPr id="90" name="右矢印 89"/>
          <p:cNvSpPr/>
          <p:nvPr/>
        </p:nvSpPr>
        <p:spPr>
          <a:xfrm>
            <a:off x="4718863" y="2609017"/>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06349" y="2187737"/>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299248" y="2551046"/>
            <a:ext cx="4371398" cy="2644409"/>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入退院支援加算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　入退院支援加算の「注５」に規定する施設基準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当該入退院支援部門に、入退院支援に関する十分な経験を有する専任の看護師及び専任の社会福祉士が配置されていること</a:t>
            </a:r>
          </a:p>
        </p:txBody>
      </p:sp>
      <p:sp>
        <p:nvSpPr>
          <p:cNvPr id="11" name="テキスト ボックス 10">
            <a:extLst>
              <a:ext uri="{FF2B5EF4-FFF2-40B4-BE49-F238E27FC236}">
                <a16:creationId xmlns:a16="http://schemas.microsoft.com/office/drawing/2014/main" id="{FA74B5C8-F4E2-4E81-98C3-449F4A3423C7}"/>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（５）横断的個別事項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2" name="スライド番号プレースホルダー 2">
            <a:extLst>
              <a:ext uri="{FF2B5EF4-FFF2-40B4-BE49-F238E27FC236}">
                <a16:creationId xmlns:a16="http://schemas.microsoft.com/office/drawing/2014/main" id="{A013CD5B-3920-4095-936E-053C684AE5CF}"/>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612402727"/>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49" descr="25%"/>
          <p:cNvSpPr>
            <a:spLocks noChangeArrowheads="1"/>
          </p:cNvSpPr>
          <p:nvPr/>
        </p:nvSpPr>
        <p:spPr bwMode="auto">
          <a:xfrm>
            <a:off x="200477" y="892384"/>
            <a:ext cx="9505055" cy="236002"/>
          </a:xfrm>
          <a:prstGeom prst="rect">
            <a:avLst/>
          </a:prstGeom>
          <a:noFill/>
          <a:ln w="9525">
            <a:solidFill>
              <a:schemeClr val="tx1"/>
            </a:solidFill>
            <a:miter lim="800000"/>
            <a:headEnd/>
            <a:tailEnd/>
          </a:ln>
        </p:spPr>
        <p:txBody>
          <a:bodyPr wrap="square" lIns="90604" tIns="10796" rIns="90604" bIns="10796" anchor="ctr">
            <a:noAutofit/>
          </a:bodyPr>
          <a:lstStyle/>
          <a:p>
            <a:pPr marL="180975" marR="0" lvl="0" indent="-180975" algn="l" defTabSz="906029"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医療資源の少ない地域においては、入院料の算定、人員配置基準、夜勤の要件、病床数の要件等が一部緩和されている。</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9"/>
          <p:cNvSpPr txBox="1"/>
          <p:nvPr/>
        </p:nvSpPr>
        <p:spPr>
          <a:xfrm>
            <a:off x="10" y="286827"/>
            <a:ext cx="9905990" cy="400110"/>
          </a:xfrm>
          <a:prstGeom prst="rect">
            <a:avLst/>
          </a:prstGeom>
          <a:solidFill>
            <a:schemeClr val="accent6">
              <a:lumMod val="60000"/>
              <a:lumOff val="40000"/>
            </a:schemeClr>
          </a:solidFill>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white"/>
                </a:solidFill>
                <a:effectLst/>
                <a:uLnTx/>
                <a:uFillTx/>
                <a:latin typeface="メイリオ"/>
                <a:ea typeface="メイリオ"/>
                <a:cs typeface="メイリオ" panose="020B0604030504040204" pitchFamily="50" charset="-128"/>
              </a:rPr>
              <a:t>　　　</a:t>
            </a:r>
            <a:r>
              <a:rPr kumimoji="1" lang="ja-JP" altLang="en-US" sz="2000" b="0" i="0" u="none"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rPr>
              <a:t>医療資源の少ない地域に配慮した診療報酬上の要件緩和（概要）</a:t>
            </a:r>
          </a:p>
        </p:txBody>
      </p:sp>
      <p:graphicFrame>
        <p:nvGraphicFramePr>
          <p:cNvPr id="11" name="表 10"/>
          <p:cNvGraphicFramePr>
            <a:graphicFrameLocks noGrp="1"/>
          </p:cNvGraphicFramePr>
          <p:nvPr/>
        </p:nvGraphicFramePr>
        <p:xfrm>
          <a:off x="179762" y="1230175"/>
          <a:ext cx="9505055" cy="5010840"/>
        </p:xfrm>
        <a:graphic>
          <a:graphicData uri="http://schemas.openxmlformats.org/drawingml/2006/table">
            <a:tbl>
              <a:tblPr/>
              <a:tblGrid>
                <a:gridCol w="2520279">
                  <a:extLst>
                    <a:ext uri="{9D8B030D-6E8A-4147-A177-3AD203B41FA5}">
                      <a16:colId xmlns:a16="http://schemas.microsoft.com/office/drawing/2014/main" val="780492128"/>
                    </a:ext>
                  </a:extLst>
                </a:gridCol>
                <a:gridCol w="5904656">
                  <a:extLst>
                    <a:ext uri="{9D8B030D-6E8A-4147-A177-3AD203B41FA5}">
                      <a16:colId xmlns:a16="http://schemas.microsoft.com/office/drawing/2014/main" val="1711972023"/>
                    </a:ext>
                  </a:extLst>
                </a:gridCol>
                <a:gridCol w="1080120">
                  <a:extLst>
                    <a:ext uri="{9D8B030D-6E8A-4147-A177-3AD203B41FA5}">
                      <a16:colId xmlns:a16="http://schemas.microsoft.com/office/drawing/2014/main" val="2917893789"/>
                    </a:ext>
                  </a:extLst>
                </a:gridCol>
              </a:tblGrid>
              <a:tr h="243290">
                <a:tc>
                  <a:txBody>
                    <a:bodyPr/>
                    <a:lstStyle/>
                    <a:p>
                      <a:pPr algn="ctr" fontAlgn="ctr"/>
                      <a:r>
                        <a:rPr lang="ja-JP" altLang="en-US" sz="1000" b="1" i="0" u="none" strike="noStrike" dirty="0">
                          <a:solidFill>
                            <a:schemeClr val="tx1"/>
                          </a:solidFill>
                          <a:effectLst/>
                          <a:latin typeface="メイリオ" panose="020B0604030504040204" pitchFamily="50" charset="-128"/>
                          <a:ea typeface="メイリオ" panose="020B0604030504040204" pitchFamily="50" charset="-128"/>
                        </a:rPr>
                        <a:t>項目名</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FEED6"/>
                    </a:solidFill>
                  </a:tcPr>
                </a:tc>
                <a:tc>
                  <a:txBody>
                    <a:bodyPr/>
                    <a:lstStyle/>
                    <a:p>
                      <a:pPr algn="ctr" fontAlgn="ctr"/>
                      <a:r>
                        <a:rPr lang="ja-JP" altLang="en-US" sz="1000" b="1" i="0" u="none" strike="noStrike" dirty="0">
                          <a:solidFill>
                            <a:schemeClr val="tx1"/>
                          </a:solidFill>
                          <a:effectLst/>
                          <a:latin typeface="メイリオ" panose="020B0604030504040204" pitchFamily="50" charset="-128"/>
                          <a:ea typeface="メイリオ" panose="020B0604030504040204" pitchFamily="50" charset="-128"/>
                        </a:rPr>
                        <a:t>医療資源の少ない地域に配慮した主な要件緩和等</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FEED6"/>
                    </a:solidFill>
                  </a:tcPr>
                </a:tc>
                <a:tc>
                  <a:txBody>
                    <a:bodyPr/>
                    <a:lstStyle/>
                    <a:p>
                      <a:pPr algn="ctr" fontAlgn="ctr"/>
                      <a:r>
                        <a:rPr lang="ja-JP" altLang="en-US" sz="1000" b="1" i="0" u="none" strike="noStrike" dirty="0">
                          <a:solidFill>
                            <a:schemeClr val="tx1"/>
                          </a:solidFill>
                          <a:effectLst/>
                          <a:latin typeface="メイリオ" panose="020B0604030504040204" pitchFamily="50" charset="-128"/>
                          <a:ea typeface="メイリオ" panose="020B0604030504040204" pitchFamily="50" charset="-128"/>
                        </a:rPr>
                        <a:t>緩和の対象</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FEED6"/>
                    </a:solidFill>
                  </a:tcPr>
                </a:tc>
                <a:extLst>
                  <a:ext uri="{0D108BD9-81ED-4DB2-BD59-A6C34878D82A}">
                    <a16:rowId xmlns:a16="http://schemas.microsoft.com/office/drawing/2014/main" val="3971630239"/>
                  </a:ext>
                </a:extLst>
              </a:tr>
              <a:tr h="243290">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　Ａ１００　一般病棟入院基本料*</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病棟ごとに違う区分の入院基本料の算定が可能</a:t>
                      </a:r>
                    </a:p>
                  </a:txBody>
                  <a:tcPr marL="36000"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入院料の算定</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60420239"/>
                  </a:ext>
                </a:extLst>
              </a:tr>
              <a:tr h="292819">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　Ａ１０８　有床診療所入院基本料</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入院基本料１～３の施設基準の一つとして、医療資源の少ない地域（特定地域）に所在する有床診療所であること</a:t>
                      </a:r>
                    </a:p>
                  </a:txBody>
                  <a:tcPr marL="36000"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（入院料の要件）</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50597969"/>
                  </a:ext>
                </a:extLst>
              </a:tr>
              <a:tr h="292819">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　</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rPr>
                        <a:t>A</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２０７</a:t>
                      </a:r>
                      <a:r>
                        <a:rPr lang="ja-JP" altLang="en-US" sz="900" b="0" i="0" u="none" strike="noStrike" baseline="0" dirty="0">
                          <a:solidFill>
                            <a:srgbClr val="000000"/>
                          </a:solidFill>
                          <a:effectLst/>
                          <a:latin typeface="メイリオ" panose="020B0604030504040204" pitchFamily="50" charset="-128"/>
                          <a:ea typeface="メイリオ" panose="020B0604030504040204" pitchFamily="50" charset="-128"/>
                        </a:rPr>
                        <a:t> </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　医師事務補助体制加算</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kumimoji="1" lang="en-US" altLang="ja-JP" sz="900" b="0" i="0" u="none" strike="noStrike" kern="1200" dirty="0">
                          <a:solidFill>
                            <a:srgbClr val="000000"/>
                          </a:solidFill>
                          <a:effectLst/>
                          <a:latin typeface="メイリオ" panose="020B0604030504040204" pitchFamily="50" charset="-128"/>
                          <a:ea typeface="メイリオ" panose="020B0604030504040204" pitchFamily="50" charset="-128"/>
                          <a:cs typeface="+mn-cs"/>
                        </a:rPr>
                        <a:t>20</a:t>
                      </a:r>
                      <a:r>
                        <a:rPr kumimoji="1" lang="ja-JP" altLang="en-US" sz="900" b="0" i="0" u="none" strike="noStrike" kern="1200" dirty="0">
                          <a:solidFill>
                            <a:srgbClr val="000000"/>
                          </a:solidFill>
                          <a:effectLst/>
                          <a:latin typeface="メイリオ" panose="020B0604030504040204" pitchFamily="50" charset="-128"/>
                          <a:ea typeface="メイリオ" panose="020B0604030504040204" pitchFamily="50" charset="-128"/>
                          <a:cs typeface="+mn-cs"/>
                        </a:rPr>
                        <a:t>対１から</a:t>
                      </a:r>
                      <a:r>
                        <a:rPr kumimoji="1" lang="en-US" altLang="ja-JP" sz="900" b="0" i="0" u="none" strike="noStrike" kern="1200" dirty="0">
                          <a:solidFill>
                            <a:srgbClr val="000000"/>
                          </a:solidFill>
                          <a:effectLst/>
                          <a:latin typeface="メイリオ" panose="020B0604030504040204" pitchFamily="50" charset="-128"/>
                          <a:ea typeface="メイリオ" panose="020B0604030504040204" pitchFamily="50" charset="-128"/>
                          <a:cs typeface="+mn-cs"/>
                        </a:rPr>
                        <a:t>100</a:t>
                      </a:r>
                      <a:r>
                        <a:rPr kumimoji="1" lang="ja-JP" altLang="en-US" sz="900" b="0" i="0" u="none" strike="noStrike" kern="1200" dirty="0">
                          <a:solidFill>
                            <a:srgbClr val="000000"/>
                          </a:solidFill>
                          <a:effectLst/>
                          <a:latin typeface="メイリオ" panose="020B0604030504040204" pitchFamily="50" charset="-128"/>
                          <a:ea typeface="メイリオ" panose="020B0604030504040204" pitchFamily="50" charset="-128"/>
                          <a:cs typeface="+mn-cs"/>
                        </a:rPr>
                        <a:t>対１までについて、医療資源の少ない地域に所在する医療機関であれば、要件を満たす（</a:t>
                      </a:r>
                      <a:r>
                        <a:rPr kumimoji="1" lang="en-US" altLang="ja-JP" sz="900" b="0" i="0" u="none" strike="noStrike" kern="1200" dirty="0">
                          <a:solidFill>
                            <a:srgbClr val="000000"/>
                          </a:solidFill>
                          <a:effectLst/>
                          <a:latin typeface="メイリオ" panose="020B0604030504040204" pitchFamily="50" charset="-128"/>
                          <a:ea typeface="メイリオ" panose="020B0604030504040204" pitchFamily="50" charset="-128"/>
                          <a:cs typeface="+mn-cs"/>
                        </a:rPr>
                        <a:t>※</a:t>
                      </a:r>
                      <a:r>
                        <a:rPr kumimoji="1" lang="ja-JP" altLang="en-US" sz="900" b="0" i="0" u="none" strike="noStrike" kern="1200" dirty="0">
                          <a:solidFill>
                            <a:srgbClr val="000000"/>
                          </a:solidFill>
                          <a:effectLst/>
                          <a:latin typeface="メイリオ" panose="020B0604030504040204" pitchFamily="50" charset="-128"/>
                          <a:ea typeface="メイリオ" panose="020B0604030504040204" pitchFamily="50" charset="-128"/>
                          <a:cs typeface="+mn-cs"/>
                        </a:rPr>
                        <a:t>）こととする</a:t>
                      </a:r>
                    </a:p>
                  </a:txBody>
                  <a:tcPr marL="36000"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施設基準の要件</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32394016"/>
                  </a:ext>
                </a:extLst>
              </a:tr>
              <a:tr h="243290">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　Ａ２２６－２　緩和ケア診療加算*</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医師・看護師・薬剤師の常勤要件の緩和及び医師・看護師・薬剤師の専従要件等の緩和</a:t>
                      </a:r>
                    </a:p>
                  </a:txBody>
                  <a:tcPr marL="36000"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人員配置</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7450849"/>
                  </a:ext>
                </a:extLst>
              </a:tr>
              <a:tr h="243290">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　Ａ２３３－２　栄養サポートチーム加算*</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看護師・薬剤師・管理栄養士の常勤要件の緩和及び医師・看護師・薬剤師・管理栄養士の専従要件等の緩和</a:t>
                      </a:r>
                    </a:p>
                  </a:txBody>
                  <a:tcPr marL="36000"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人員配置</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72075658"/>
                  </a:ext>
                </a:extLst>
              </a:tr>
              <a:tr h="243290">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　Ａ２３６　褥瘡ハイリスク患者ケア加算*</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看護師等の専従要件の緩和</a:t>
                      </a:r>
                    </a:p>
                  </a:txBody>
                  <a:tcPr marL="36000"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人員配置</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09944898"/>
                  </a:ext>
                </a:extLst>
              </a:tr>
              <a:tr h="243290">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　Ａ２４６　</a:t>
                      </a:r>
                      <a:r>
                        <a:rPr lang="pt-BR" sz="900" b="0" i="0" u="none" strike="noStrike" dirty="0">
                          <a:solidFill>
                            <a:srgbClr val="000000"/>
                          </a:solidFill>
                          <a:effectLst/>
                          <a:latin typeface="メイリオ" panose="020B0604030504040204" pitchFamily="50" charset="-128"/>
                          <a:ea typeface="メイリオ" panose="020B0604030504040204" pitchFamily="50" charset="-128"/>
                        </a:rPr>
                        <a:t>入退院支援加算*</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1" i="0" u="sng" strike="noStrike" dirty="0">
                          <a:solidFill>
                            <a:srgbClr val="0070C0"/>
                          </a:solidFill>
                          <a:effectLst/>
                          <a:latin typeface="メイリオ" panose="020B0604030504040204" pitchFamily="50" charset="-128"/>
                          <a:ea typeface="メイリオ" panose="020B0604030504040204" pitchFamily="50" charset="-128"/>
                        </a:rPr>
                        <a:t>看護師・社会福祉士の要件の緩和</a:t>
                      </a:r>
                    </a:p>
                  </a:txBody>
                  <a:tcPr marL="36000"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人員配置</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50385779"/>
                  </a:ext>
                </a:extLst>
              </a:tr>
              <a:tr h="721766">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　Ａ３０８－３　地域包括ケア病棟入院料</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Bef>
                          <a:spcPts val="0"/>
                        </a:spcBef>
                      </a:pP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看護職員配置が</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rPr>
                        <a:t>15</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対１以上</a:t>
                      </a:r>
                      <a:r>
                        <a:rPr lang="en-US" altLang="ja-JP" sz="900" b="0" i="0" u="none" strike="noStrike" baseline="50000" dirty="0">
                          <a:solidFill>
                            <a:srgbClr val="000000"/>
                          </a:solidFill>
                          <a:effectLst/>
                          <a:latin typeface="メイリオ" panose="020B0604030504040204" pitchFamily="50" charset="-128"/>
                          <a:ea typeface="メイリオ" panose="020B0604030504040204" pitchFamily="50" charset="-128"/>
                        </a:rPr>
                        <a:t>※</a:t>
                      </a:r>
                      <a:r>
                        <a:rPr lang="ja-JP" altLang="en-US" sz="900" b="0" i="0" u="none" strike="noStrike" baseline="50000" dirty="0">
                          <a:solidFill>
                            <a:srgbClr val="000000"/>
                          </a:solidFill>
                          <a:effectLst/>
                          <a:latin typeface="メイリオ" panose="020B0604030504040204" pitchFamily="50" charset="-128"/>
                          <a:ea typeface="メイリオ" panose="020B0604030504040204" pitchFamily="50" charset="-128"/>
                        </a:rPr>
                        <a:t>１</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看護職員の最小必要数の４割以上</a:t>
                      </a:r>
                      <a:r>
                        <a:rPr lang="en-US" altLang="ja-JP" sz="900" b="0" i="0" u="none" strike="noStrike" baseline="50000" dirty="0">
                          <a:solidFill>
                            <a:srgbClr val="000000"/>
                          </a:solidFill>
                          <a:effectLst/>
                          <a:latin typeface="メイリオ" panose="020B0604030504040204" pitchFamily="50" charset="-128"/>
                          <a:ea typeface="メイリオ" panose="020B0604030504040204" pitchFamily="50" charset="-128"/>
                        </a:rPr>
                        <a:t>※</a:t>
                      </a:r>
                      <a:r>
                        <a:rPr lang="ja-JP" altLang="en-US" sz="900" b="0" i="0" u="none" strike="noStrike" baseline="50000" dirty="0">
                          <a:solidFill>
                            <a:srgbClr val="000000"/>
                          </a:solidFill>
                          <a:effectLst/>
                          <a:latin typeface="メイリオ" panose="020B0604030504040204" pitchFamily="50" charset="-128"/>
                          <a:ea typeface="メイリオ" panose="020B0604030504040204" pitchFamily="50" charset="-128"/>
                        </a:rPr>
                        <a:t>２</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が看護師、理学療法士等の専従要件の緩和</a:t>
                      </a:r>
                      <a:endParaRPr lang="en-US" altLang="ja-JP" sz="900" b="0" i="0" u="none" strike="noStrike" dirty="0">
                        <a:solidFill>
                          <a:srgbClr val="000000"/>
                        </a:solidFill>
                        <a:effectLst/>
                        <a:latin typeface="メイリオ" panose="020B0604030504040204" pitchFamily="50" charset="-128"/>
                        <a:ea typeface="メイリオ" panose="020B0604030504040204" pitchFamily="50" charset="-128"/>
                      </a:endParaRPr>
                    </a:p>
                    <a:p>
                      <a:pPr algn="l" fontAlgn="ctr">
                        <a:spcBef>
                          <a:spcPts val="0"/>
                        </a:spcBef>
                        <a:spcAft>
                          <a:spcPts val="0"/>
                        </a:spcAft>
                      </a:pP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１　特定地域以外では</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rPr>
                        <a:t>13</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対１以上　　</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２　特定地域以外では７割以上</a:t>
                      </a:r>
                      <a:endParaRPr lang="en-US" altLang="ja-JP" sz="900" b="0" i="0" u="none" strike="noStrike" dirty="0">
                        <a:solidFill>
                          <a:srgbClr val="000000"/>
                        </a:solidFill>
                        <a:effectLst/>
                        <a:latin typeface="メイリオ" panose="020B0604030504040204" pitchFamily="50" charset="-128"/>
                        <a:ea typeface="メイリオ" panose="020B0604030504040204" pitchFamily="50" charset="-128"/>
                      </a:endParaRPr>
                    </a:p>
                    <a:p>
                      <a:pPr algn="l" fontAlgn="ctr">
                        <a:spcBef>
                          <a:spcPts val="600"/>
                        </a:spcBef>
                        <a:spcAft>
                          <a:spcPts val="0"/>
                        </a:spcAft>
                      </a:pP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許可病床数</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rPr>
                        <a:t>200</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床未満に限るとされている基準について、</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rPr>
                        <a:t>280</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床未満とする</a:t>
                      </a:r>
                      <a:b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b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（地域包括ケア病棟入院医療管理料１、２、３及び４、地域包括ケア病棟入院料１及び３）</a:t>
                      </a:r>
                    </a:p>
                  </a:txBody>
                  <a:tcPr marL="36000"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人員配置</a:t>
                      </a:r>
                      <a:endParaRPr lang="en-US" altLang="ja-JP" sz="900" b="0" i="0" u="none" strike="noStrike" dirty="0">
                        <a:solidFill>
                          <a:srgbClr val="000000"/>
                        </a:solidFill>
                        <a:effectLst/>
                        <a:latin typeface="メイリオ" panose="020B0604030504040204" pitchFamily="50" charset="-128"/>
                        <a:ea typeface="メイリオ" panose="020B0604030504040204" pitchFamily="50" charset="-128"/>
                      </a:endParaRPr>
                    </a:p>
                    <a:p>
                      <a:pPr algn="ctr" fontAlgn="ctr"/>
                      <a:b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b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病床数</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0302636"/>
                  </a:ext>
                </a:extLst>
              </a:tr>
              <a:tr h="540646">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　Ａ３１７　</a:t>
                      </a:r>
                      <a:r>
                        <a:rPr lang="zh-TW" altLang="en-US" sz="900" b="0" i="0" u="none" strike="noStrike" dirty="0">
                          <a:solidFill>
                            <a:srgbClr val="000000"/>
                          </a:solidFill>
                          <a:effectLst/>
                          <a:latin typeface="メイリオ" panose="020B0604030504040204" pitchFamily="50" charset="-128"/>
                          <a:ea typeface="メイリオ" panose="020B0604030504040204" pitchFamily="50" charset="-128"/>
                        </a:rPr>
                        <a:t>特定一般病棟入院料</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一般病棟が１病棟のみ（</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rPr>
                        <a:t>DPC</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対象病院を除く）</a:t>
                      </a:r>
                      <a:b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b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看護職員配置が</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rPr>
                        <a:t>13</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対１以上又は</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rPr>
                        <a:t>15</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対１以上</a:t>
                      </a:r>
                      <a:b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b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看護要員１人当たりの月平均夜勤</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rPr>
                        <a:t>72</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時間要件なし</a:t>
                      </a:r>
                    </a:p>
                  </a:txBody>
                  <a:tcPr marL="36000"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人員配置</a:t>
                      </a:r>
                      <a:b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b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夜勤の要件</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67115385"/>
                  </a:ext>
                </a:extLst>
              </a:tr>
              <a:tr h="243290">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　Ａ２４８　</a:t>
                      </a:r>
                      <a:r>
                        <a:rPr lang="zh-TW" altLang="en-US" sz="900" b="0" i="0" u="none" strike="noStrike" dirty="0">
                          <a:solidFill>
                            <a:srgbClr val="000000"/>
                          </a:solidFill>
                          <a:effectLst/>
                          <a:latin typeface="メイリオ" panose="020B0604030504040204" pitchFamily="50" charset="-128"/>
                          <a:ea typeface="メイリオ" panose="020B0604030504040204" pitchFamily="50" charset="-128"/>
                        </a:rPr>
                        <a:t>精神疾患診療体制加算</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許可病床数</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rPr>
                        <a:t>80</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床以上（特定地域以外は許可病床数</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rPr>
                        <a:t>100</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床以上）</a:t>
                      </a:r>
                    </a:p>
                  </a:txBody>
                  <a:tcPr marL="36000"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病床数</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72901922"/>
                  </a:ext>
                </a:extLst>
              </a:tr>
              <a:tr h="243290">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　 </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rPr>
                        <a:t>A</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２４９　精神科急性期医師配置加算</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許可病床数</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rPr>
                        <a:t>80</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床以上（特定地域以外は許可病床数</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rPr>
                        <a:t>100</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床以上）</a:t>
                      </a:r>
                    </a:p>
                  </a:txBody>
                  <a:tcPr marL="36000"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病床数</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24332783"/>
                  </a:ext>
                </a:extLst>
              </a:tr>
              <a:tr h="243290">
                <a:tc>
                  <a:txBody>
                    <a:bodyPr/>
                    <a:lstStyle/>
                    <a:p>
                      <a:pPr algn="l" fontAlgn="ctr"/>
                      <a:r>
                        <a:rPr lang="zh-TW" altLang="en-US" sz="900" b="0" i="0" u="none" strike="noStrike" dirty="0">
                          <a:solidFill>
                            <a:srgbClr val="000000"/>
                          </a:solidFill>
                          <a:effectLst/>
                          <a:latin typeface="メイリオ" panose="020B0604030504040204" pitchFamily="50" charset="-128"/>
                          <a:ea typeface="メイリオ" panose="020B0604030504040204" pitchFamily="50" charset="-128"/>
                        </a:rPr>
                        <a:t>　在宅療養支援病院</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許可病床数</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rPr>
                        <a:t>280</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床未満（特定地域以外は許可病床数</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rPr>
                        <a:t>200</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床未満）</a:t>
                      </a:r>
                    </a:p>
                  </a:txBody>
                  <a:tcPr marL="36000"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病床数</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68681961"/>
                  </a:ext>
                </a:extLst>
              </a:tr>
              <a:tr h="243295">
                <a:tc>
                  <a:txBody>
                    <a:bodyPr/>
                    <a:lstStyle/>
                    <a:p>
                      <a:pPr algn="l" fontAlgn="ctr"/>
                      <a:r>
                        <a:rPr lang="zh-TW" altLang="en-US" sz="900" b="0" i="0" u="none" strike="noStrike" dirty="0">
                          <a:solidFill>
                            <a:srgbClr val="000000"/>
                          </a:solidFill>
                          <a:effectLst/>
                          <a:latin typeface="メイリオ" panose="020B0604030504040204" pitchFamily="50" charset="-128"/>
                          <a:ea typeface="メイリオ" panose="020B0604030504040204" pitchFamily="50" charset="-128"/>
                        </a:rPr>
                        <a:t>　在宅療養後方支援病院</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許可病床数</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rPr>
                        <a:t>160</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床以上（特定地域以外は許可病床数</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rPr>
                        <a:t>200</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床以上）</a:t>
                      </a:r>
                    </a:p>
                  </a:txBody>
                  <a:tcPr marL="36000"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病床数</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63992378"/>
                  </a:ext>
                </a:extLst>
              </a:tr>
              <a:tr h="243295">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　Ｂ００１　２４　外来緩和ケア管理料*</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医師・看護師の常勤要件の緩和及び医師・看護師・薬剤師の専従要件等の緩和</a:t>
                      </a:r>
                    </a:p>
                  </a:txBody>
                  <a:tcPr marL="36000"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人員配置</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35885531"/>
                  </a:ext>
                </a:extLst>
              </a:tr>
              <a:tr h="243295">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　Ｂ００１　２７　</a:t>
                      </a:r>
                      <a:r>
                        <a:rPr lang="zh-TW" altLang="en-US" sz="900" b="0" i="0" u="none" strike="noStrike" dirty="0">
                          <a:solidFill>
                            <a:srgbClr val="000000"/>
                          </a:solidFill>
                          <a:effectLst/>
                          <a:latin typeface="メイリオ" panose="020B0604030504040204" pitchFamily="50" charset="-128"/>
                          <a:ea typeface="メイリオ" panose="020B0604030504040204" pitchFamily="50" charset="-128"/>
                        </a:rPr>
                        <a:t>糖尿病透析予防指導管理料*</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医師・看護師又は保健師・管理栄養士の専任要件・常勤要件の緩和</a:t>
                      </a:r>
                    </a:p>
                  </a:txBody>
                  <a:tcPr marL="36000"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人員配置</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8234546"/>
                  </a:ext>
                </a:extLst>
              </a:tr>
              <a:tr h="243295">
                <a:tc>
                  <a:txBody>
                    <a:bodyPr/>
                    <a:lstStyle/>
                    <a:p>
                      <a:pPr algn="l"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　</a:t>
                      </a:r>
                      <a:r>
                        <a:rPr lang="en-US" altLang="zh-TW" sz="900" b="0" i="0" u="none" strike="noStrike" dirty="0">
                          <a:solidFill>
                            <a:srgbClr val="000000"/>
                          </a:solidFill>
                          <a:effectLst/>
                          <a:latin typeface="メイリオ" panose="020B0604030504040204" pitchFamily="50" charset="-128"/>
                          <a:ea typeface="メイリオ" panose="020B0604030504040204" pitchFamily="50" charset="-128"/>
                        </a:rPr>
                        <a:t>24</a:t>
                      </a:r>
                      <a:r>
                        <a:rPr lang="zh-TW" altLang="en-US" sz="900" b="0" i="0" u="none" strike="noStrike" dirty="0">
                          <a:solidFill>
                            <a:srgbClr val="000000"/>
                          </a:solidFill>
                          <a:effectLst/>
                          <a:latin typeface="メイリオ" panose="020B0604030504040204" pitchFamily="50" charset="-128"/>
                          <a:ea typeface="メイリオ" panose="020B0604030504040204" pitchFamily="50" charset="-128"/>
                        </a:rPr>
                        <a:t>時間対応体制加算（訪問看護管理療養費）</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kumimoji="1" lang="ja-JP" altLang="en-US" sz="900" b="0" i="0" u="none" strike="noStrike" kern="1200" noProof="0" dirty="0">
                          <a:solidFill>
                            <a:srgbClr val="000000"/>
                          </a:solidFill>
                          <a:effectLst/>
                          <a:latin typeface="メイリオ" panose="020B0604030504040204" pitchFamily="50" charset="-128"/>
                          <a:ea typeface="メイリオ" panose="020B0604030504040204" pitchFamily="50" charset="-128"/>
                          <a:cs typeface="+mn-cs"/>
                        </a:rPr>
                        <a:t>複数の訪問看護ステーションが連携して体制を確保した場合の対象地域を、医療資源の少ない地域にも拡大</a:t>
                      </a:r>
                      <a:endParaRPr kumimoji="1" lang="ja-JP" altLang="en-US" sz="900" b="0" i="0" u="none" strike="noStrike" kern="1200" dirty="0">
                        <a:solidFill>
                          <a:srgbClr val="000000"/>
                        </a:solidFill>
                        <a:effectLst/>
                        <a:latin typeface="メイリオ" panose="020B0604030504040204" pitchFamily="50" charset="-128"/>
                        <a:ea typeface="メイリオ" panose="020B0604030504040204" pitchFamily="50" charset="-128"/>
                        <a:cs typeface="+mn-cs"/>
                      </a:endParaRPr>
                    </a:p>
                  </a:txBody>
                  <a:tcPr marL="36000"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rPr>
                        <a:t>施設基準の要件</a:t>
                      </a:r>
                    </a:p>
                  </a:txBody>
                  <a:tcPr marL="5462" marR="5462" marT="546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31082644"/>
                  </a:ext>
                </a:extLst>
              </a:tr>
            </a:tbl>
          </a:graphicData>
        </a:graphic>
      </p:graphicFrame>
      <p:sp>
        <p:nvSpPr>
          <p:cNvPr id="14" name="テキスト ボックス 13"/>
          <p:cNvSpPr txBox="1"/>
          <p:nvPr/>
        </p:nvSpPr>
        <p:spPr>
          <a:xfrm>
            <a:off x="179762" y="6241015"/>
            <a:ext cx="9525766" cy="584775"/>
          </a:xfrm>
          <a:prstGeom prst="rect">
            <a:avLst/>
          </a:prstGeom>
          <a:noFill/>
        </p:spPr>
        <p:txBody>
          <a:bodyPr wrap="square" rtlCol="0">
            <a:spAutoFit/>
          </a:bodyPr>
          <a:lstStyle/>
          <a:p>
            <a:pPr marL="79133" marR="0" lvl="0" indent="-79133" algn="l" defTabSz="836355"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*医療資源の少ない地域に所在する保険医療機関（特定機能病院、許可病床数が</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400</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床以上の病院、</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DPC</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対象病院及び急性期一般入院料１を算定している病院を除く）の一般病棟が対象。</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79133" marR="0" lvl="0" indent="-79133" algn="l" defTabSz="836355"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遠隔画像診断、処置の休日加算１、時間外加算１及び深夜加算１、手術の休日加算１、時間外加算１及び深夜加算１、保険医療機関間の連携による病理診断（受診側）、保険医療機関間の連携におけるデジタル病理画像による術中迅速病理組織標本作製（受信側）、保険医療機関間の連携におけるデジタル病理画像による迅速細胞診（受信側）についても同様。</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79133" marR="0" lvl="0" indent="-79133" algn="l" defTabSz="836355"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注）</a:t>
            </a:r>
            <a:r>
              <a:rPr kumimoji="1" lang="ja-JP" altLang="en-US" sz="800" b="0"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下線部</a:t>
            </a:r>
            <a:r>
              <a:rPr kumimoji="1" lang="ja-JP" altLang="en-US" sz="8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については、令和４年度診療報酬改定において、見直しがあったもの。</a:t>
            </a:r>
            <a:endParaRPr kumimoji="1" lang="en-US" altLang="ja-JP" sz="8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 name="スライド番号プレースホルダー 1"/>
          <p:cNvSpPr>
            <a:spLocks noGrp="1"/>
          </p:cNvSpPr>
          <p:nvPr>
            <p:ph type="sldNum" sz="quarter" idx="4294967295"/>
          </p:nvPr>
        </p:nvSpPr>
        <p:spPr>
          <a:xfrm>
            <a:off x="7473280" y="6463882"/>
            <a:ext cx="2311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C5B50B-0CC5-4E0D-B0F4-3D72D8B936A5}" type="slidenum">
              <a:rPr kumimoji="1" lang="ja-JP" altLang="en-US" sz="180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208</a:t>
            </a:fld>
            <a:endParaRPr kumimoji="1" lang="ja-JP" altLang="en-US" sz="180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テキスト ボックス 11">
            <a:extLst>
              <a:ext uri="{FF2B5EF4-FFF2-40B4-BE49-F238E27FC236}">
                <a16:creationId xmlns:a16="http://schemas.microsoft.com/office/drawing/2014/main" id="{143ABDCF-0C18-41B2-B46C-97B4B3D39349}"/>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５．入院医療　（５）横断的個別事項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244681710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175100" y="0"/>
            <a:ext cx="9536573" cy="446164"/>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前回、令和２年度「答申書」附帯意見（２０項目）①</a:t>
            </a:r>
          </a:p>
        </p:txBody>
      </p:sp>
      <p:sp>
        <p:nvSpPr>
          <p:cNvPr id="6" name="正方形/長方形 5"/>
          <p:cNvSpPr/>
          <p:nvPr/>
        </p:nvSpPr>
        <p:spPr>
          <a:xfrm>
            <a:off x="6612633" y="445351"/>
            <a:ext cx="3066865"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令和２年２月７日　中央社会保険医療協議会</a:t>
            </a:r>
          </a:p>
        </p:txBody>
      </p:sp>
      <p:sp>
        <p:nvSpPr>
          <p:cNvPr id="8" name="Rectangle 37"/>
          <p:cNvSpPr>
            <a:spLocks noChangeArrowheads="1"/>
          </p:cNvSpPr>
          <p:nvPr/>
        </p:nvSpPr>
        <p:spPr bwMode="auto">
          <a:xfrm>
            <a:off x="52884" y="742540"/>
            <a:ext cx="9730903" cy="5926820"/>
          </a:xfrm>
          <a:prstGeom prst="rect">
            <a:avLst/>
          </a:prstGeom>
          <a:no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5B9BD5"/>
                </a:solidFill>
                <a:effectLst/>
                <a:uLnTx/>
                <a:uFillTx/>
                <a:latin typeface="Calibri" panose="020F0502020204030204"/>
                <a:ea typeface="ＭＳ Ｐゴシック" panose="020B0600070205080204" pitchFamily="50" charset="-128"/>
                <a:cs typeface="+mn-cs"/>
              </a:rPr>
              <a:t>　　　</a:t>
            </a:r>
            <a:endParaRPr kumimoji="1" lang="en-US" altLang="ja-JP" sz="1800" b="1" i="0" u="none" strike="noStrike" kern="1200" cap="none" spc="0" normalizeH="0" baseline="0" noProof="0" dirty="0">
              <a:ln>
                <a:noFill/>
              </a:ln>
              <a:solidFill>
                <a:srgbClr val="5B9BD5"/>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正方形/長方形 10"/>
          <p:cNvSpPr/>
          <p:nvPr/>
        </p:nvSpPr>
        <p:spPr>
          <a:xfrm>
            <a:off x="87548" y="800574"/>
            <a:ext cx="9730903" cy="5733942"/>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全般的事項</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近年、診療報酬体系が複雑化していることを踏まえ、患者をはじめとする関係者にとって分かりやすいものとなるよう検討する</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働き方改革</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医師・医療従事者の働き方改革を推進し、地域医療を確保するための取組に係る今回改定での対応について、その効果等を</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検証・調査するとともに、適切な評価の在り方について</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引き続き</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検討</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すること。</a:t>
            </a:r>
          </a:p>
          <a:p>
            <a:pPr marL="0" marR="0" lvl="0" indent="0" algn="l" defTabSz="914400" rtl="0" eaLnBrk="1" fontAlgn="auto" latinLnBrk="0" hangingPunct="1">
              <a:lnSpc>
                <a:spcPts val="1800"/>
              </a:lnSpc>
              <a:spcBef>
                <a:spcPts val="30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入院医療</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一般病棟入院基本料、療養病棟入院基本料等の入院基本料や、特定集中治療室管理料、地域包括ケア病棟入院料、回復</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期リハビリテーション病棟入院料等の特定入院料に係る、入院患者のより適切な評価指標や測定方法等について、引き続き検</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討すること。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救急医療管理加算の見直しの影響を調査・検証し、患者の重症度等に応じた救急医療の適切な評価の在り方について</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引き</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続き検討すること。</a:t>
            </a:r>
          </a:p>
          <a:p>
            <a:pPr marL="0" marR="0" lvl="0" indent="0" algn="l" defTabSz="914400" rtl="0" eaLnBrk="1" fontAlgn="auto" latinLnBrk="0" hangingPunct="1">
              <a:lnSpc>
                <a:spcPts val="1800"/>
              </a:lnSpc>
              <a:spcBef>
                <a:spcPts val="30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ＤＰＣ／ＰＤＰＳ</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５</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急性期の医療の標準化をすすめるため、病院ごとの診療実態を把握するとともに、医療資源投入量等の指標とその活用方法</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について</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引き続き検討すること。</a:t>
            </a:r>
          </a:p>
          <a:p>
            <a:pPr marL="0" marR="0" lvl="0" indent="0" algn="l" defTabSz="914400" rtl="0" eaLnBrk="1" fontAlgn="auto" latinLnBrk="0" hangingPunct="1">
              <a:lnSpc>
                <a:spcPts val="1800"/>
              </a:lnSpc>
              <a:spcBef>
                <a:spcPts val="30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かかりつけ機能、精神医療、</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生活習慣病等）</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　かかりつけ医機能を有する医療機関との連携の評価の新設等の影響を調査・検証すること。また、かかりつけ医機能を有する</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医療機関と専門医療機関との機能分化・連携強化に資する評価の在り方について引き続き検討すること。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地域における質の高い在宅医療と訪問看護の提供体制の確保に資する評価の在り方について、引き続き検討すること</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　妊産婦に対する診療の適切な評価について引き続き検討すること。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９　地域移行・地域生活支援の充実を含む質の高い精神医療の評価について引き続き検討すること。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１０　依存症に対する管理料等の評価の見直しの影響を調査・検証し、適切な評価の在り方について引き続き検討すること。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１１　オンライン診療料の見直しや、オンライン服薬指導の評価の新設に係る影響を調査・検証し、ＩＣＴを活用した診療や薬学的</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管理等の評価の在り方について引き続き検討すること。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Tree>
    <p:extLst>
      <p:ext uri="{BB962C8B-B14F-4D97-AF65-F5344CB8AC3E}">
        <p14:creationId xmlns:p14="http://schemas.microsoft.com/office/powerpoint/2010/main" val="3614616552"/>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888120" y="1124744"/>
            <a:ext cx="8280920" cy="1200329"/>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６．医療従事者の負担軽減・</a:t>
            </a:r>
            <a:endParaRPr kumimoji="1" lang="en-US" altLang="ja-JP"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働き方改革の推進</a:t>
            </a:r>
          </a:p>
        </p:txBody>
      </p:sp>
      <p:sp>
        <p:nvSpPr>
          <p:cNvPr id="8" name="正方形/長方形 7">
            <a:extLst>
              <a:ext uri="{FF2B5EF4-FFF2-40B4-BE49-F238E27FC236}">
                <a16:creationId xmlns:a16="http://schemas.microsoft.com/office/drawing/2014/main" id="{B5EDF8A8-8EE3-4CA8-9D87-430490D800A6}"/>
              </a:ext>
            </a:extLst>
          </p:cNvPr>
          <p:cNvSpPr/>
          <p:nvPr/>
        </p:nvSpPr>
        <p:spPr>
          <a:xfrm>
            <a:off x="0" y="6168"/>
            <a:ext cx="768152" cy="6851832"/>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a:extLst>
              <a:ext uri="{FF2B5EF4-FFF2-40B4-BE49-F238E27FC236}">
                <a16:creationId xmlns:a16="http://schemas.microsoft.com/office/drawing/2014/main" id="{722CFD54-A74B-47C9-8DD6-BA746BEAB816}"/>
              </a:ext>
            </a:extLst>
          </p:cNvPr>
          <p:cNvSpPr txBox="1"/>
          <p:nvPr/>
        </p:nvSpPr>
        <p:spPr>
          <a:xfrm>
            <a:off x="2288704" y="2426664"/>
            <a:ext cx="5911800" cy="3293209"/>
          </a:xfrm>
          <a:prstGeom prst="rect">
            <a:avLst/>
          </a:prstGeom>
          <a:noFill/>
          <a:ln w="19050">
            <a:solidFill>
              <a:schemeClr val="accent5">
                <a:lumMod val="75000"/>
              </a:schemeClr>
            </a:solidFill>
            <a:prstDash val="sysDash"/>
          </a:ln>
        </p:spPr>
        <p:style>
          <a:lnRef idx="2">
            <a:schemeClr val="dk1"/>
          </a:lnRef>
          <a:fillRef idx="1">
            <a:schemeClr val="lt1"/>
          </a:fillRef>
          <a:effectRef idx="0">
            <a:schemeClr val="dk1"/>
          </a:effectRef>
          <a:fontRef idx="minor">
            <a:schemeClr val="dk1"/>
          </a:fontRef>
        </p:style>
        <p:txBody>
          <a:bodyPr wrap="square" rtlCol="0">
            <a:spAutoFit/>
          </a:bodyPr>
          <a:lstStyle/>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（１）地域医療体制確保加算の見直し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（２）医師事務作業補助体制加算の評価の充実</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（３）勤務医の負担軽減の取組の推進</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（４）夜間の看護配置に係る評価及び業務管理等の項目の見直し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（５）特定行為研修修了者の活用の推進</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（６）看護補助者の更なる活用に係る評価の新設</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p:txBody>
      </p:sp>
      <p:sp>
        <p:nvSpPr>
          <p:cNvPr id="7" name="スライド番号プレースホルダー 2">
            <a:extLst>
              <a:ext uri="{FF2B5EF4-FFF2-40B4-BE49-F238E27FC236}">
                <a16:creationId xmlns:a16="http://schemas.microsoft.com/office/drawing/2014/main" id="{E9011376-2117-4F40-94EB-939196583CC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761527648"/>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（１）</a:t>
            </a:r>
            <a:r>
              <a:rPr kumimoji="1" lang="ja-JP" altLang="en-US" dirty="0">
                <a:latin typeface="メイリオ" panose="020B0604030504040204" pitchFamily="50" charset="-128"/>
                <a:ea typeface="メイリオ" panose="020B0604030504040204" pitchFamily="50" charset="-128"/>
              </a:rPr>
              <a:t>地域医療体制確保加算の見直し</a:t>
            </a:r>
          </a:p>
        </p:txBody>
      </p:sp>
      <p:sp>
        <p:nvSpPr>
          <p:cNvPr id="8" name="正方形/長方形 7"/>
          <p:cNvSpPr/>
          <p:nvPr/>
        </p:nvSpPr>
        <p:spPr>
          <a:xfrm>
            <a:off x="187200" y="1018800"/>
            <a:ext cx="9529200" cy="549070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地域医療の確保を図り、医師の働き方改革を実効的に進める観点から、地域医療体制確保加算について対象となる医療機関を追加するとともに、医師労働時間短縮計画の作成を要件に追加し、評価を見直す。</a:t>
            </a:r>
          </a:p>
        </p:txBody>
      </p:sp>
      <p:sp>
        <p:nvSpPr>
          <p:cNvPr id="15" name="正方形/長方形 14"/>
          <p:cNvSpPr/>
          <p:nvPr/>
        </p:nvSpPr>
        <p:spPr>
          <a:xfrm>
            <a:off x="299247" y="828000"/>
            <a:ext cx="3780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地域医療体制確保加算の見直し</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６．医療従事者の負担軽減・働き方改革の推進</a:t>
            </a:r>
          </a:p>
        </p:txBody>
      </p:sp>
      <p:grpSp>
        <p:nvGrpSpPr>
          <p:cNvPr id="3" name="グループ化 2"/>
          <p:cNvGrpSpPr/>
          <p:nvPr/>
        </p:nvGrpSpPr>
        <p:grpSpPr>
          <a:xfrm>
            <a:off x="4608000" y="2152186"/>
            <a:ext cx="5008647" cy="4122603"/>
            <a:chOff x="4691818" y="2152186"/>
            <a:chExt cx="5008647" cy="4122603"/>
          </a:xfrm>
        </p:grpSpPr>
        <p:sp>
          <p:nvSpPr>
            <p:cNvPr id="21" name="正方形/長方形 20"/>
            <p:cNvSpPr/>
            <p:nvPr/>
          </p:nvSpPr>
          <p:spPr>
            <a:xfrm>
              <a:off x="4691818" y="2152186"/>
              <a:ext cx="5008647" cy="292960"/>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2" name="正方形/長方形 21"/>
            <p:cNvSpPr/>
            <p:nvPr/>
          </p:nvSpPr>
          <p:spPr>
            <a:xfrm>
              <a:off x="4691818" y="2528902"/>
              <a:ext cx="5008647" cy="3745887"/>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地域医療体制確保加算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地域医療体制確保加算　　　　　　　　　　　　　</a:t>
              </a: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620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「医師労働時間短縮計画作成ガイドライン」に基づき、「医師労働時間短縮計画」を作成</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以下のアからウまでのいずれかを満たしていること。</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ア</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救急医療に係る実績として、救急用の自動車又は救急医療用ヘリコプターによる搬送件数が、年間で</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件以上であること。</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イ</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救急医療に係る実績として、救急用の自動車又は救急医療用ヘリコプターによる搬送件数が、年間で</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1,000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件以上であり、かつ、区分番号「Ａ２３７」ハイリスク分娩等管理加算（ハイリスク分娩管理加算に限る。）若しくは区分番号「Ａ３０３」総合周産期特定集中治療室管理料又は区分番号「Ａ３０１－４」小児特定集中治療室管理料若しくは区分番号「Ａ３０２」新生児特定集中治療室管理料に係る届出を行っている保険医療機関であること。</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ウ</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「疾病・事業及び在宅医療に係る医療提供体制について」（平成</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29</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年３月</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31</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日医政地発</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0331</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第３号）に規定する総合周産期母子医療センター又は地域周産期母子医療センターのいずれかであること。</a:t>
              </a:r>
            </a:p>
          </p:txBody>
        </p:sp>
      </p:grpSp>
      <p:sp>
        <p:nvSpPr>
          <p:cNvPr id="23" name="右矢印 22"/>
          <p:cNvSpPr/>
          <p:nvPr/>
        </p:nvSpPr>
        <p:spPr>
          <a:xfrm>
            <a:off x="3991817" y="3686466"/>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p:cNvSpPr/>
          <p:nvPr/>
        </p:nvSpPr>
        <p:spPr>
          <a:xfrm>
            <a:off x="378773" y="2169353"/>
            <a:ext cx="3430176"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5" name="正方形/長方形 24"/>
          <p:cNvSpPr/>
          <p:nvPr/>
        </p:nvSpPr>
        <p:spPr>
          <a:xfrm>
            <a:off x="378773" y="2526503"/>
            <a:ext cx="3430176" cy="3745887"/>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地域医療体制確保加算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地域医療体制確保加算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520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「病院勤務医の負担の軽減及び処遇の改善に資する計画」を作成すること。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救急医療に係る実績として、救急用の自動車又は救急医療用ヘリコプターによる搬送件数が、年間で</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件以上であること。</a:t>
            </a:r>
          </a:p>
        </p:txBody>
      </p:sp>
      <p:pic>
        <p:nvPicPr>
          <p:cNvPr id="12" name="図 11">
            <a:extLst>
              <a:ext uri="{FF2B5EF4-FFF2-40B4-BE49-F238E27FC236}">
                <a16:creationId xmlns:a16="http://schemas.microsoft.com/office/drawing/2014/main" id="{34B7D1D2-CFDA-4DBB-B2AD-91F3EAC1DF5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586971" y="4417367"/>
            <a:ext cx="872409" cy="782987"/>
          </a:xfrm>
          <a:prstGeom prst="rect">
            <a:avLst/>
          </a:prstGeom>
        </p:spPr>
      </p:pic>
      <p:pic>
        <p:nvPicPr>
          <p:cNvPr id="13" name="図 12">
            <a:extLst>
              <a:ext uri="{FF2B5EF4-FFF2-40B4-BE49-F238E27FC236}">
                <a16:creationId xmlns:a16="http://schemas.microsoft.com/office/drawing/2014/main" id="{64DD7659-B6B3-48A8-A250-D7F844B6D09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4672" y="5580182"/>
            <a:ext cx="792088" cy="586145"/>
          </a:xfrm>
          <a:prstGeom prst="rect">
            <a:avLst/>
          </a:prstGeom>
        </p:spPr>
      </p:pic>
      <p:pic>
        <p:nvPicPr>
          <p:cNvPr id="14" name="図 13">
            <a:extLst>
              <a:ext uri="{FF2B5EF4-FFF2-40B4-BE49-F238E27FC236}">
                <a16:creationId xmlns:a16="http://schemas.microsoft.com/office/drawing/2014/main" id="{81995D4C-4E8E-41F5-8B26-798C9E534BF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94236" y="5160497"/>
            <a:ext cx="1736767" cy="978379"/>
          </a:xfrm>
          <a:prstGeom prst="rect">
            <a:avLst/>
          </a:prstGeom>
        </p:spPr>
      </p:pic>
      <p:sp>
        <p:nvSpPr>
          <p:cNvPr id="16" name="スライド番号プレースホルダー 2">
            <a:extLst>
              <a:ext uri="{FF2B5EF4-FFF2-40B4-BE49-F238E27FC236}">
                <a16:creationId xmlns:a16="http://schemas.microsoft.com/office/drawing/2014/main" id="{E2F0785D-7799-4411-AF6F-3EE0605C02F1}"/>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432702185"/>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a:extLst>
              <a:ext uri="{FF2B5EF4-FFF2-40B4-BE49-F238E27FC236}">
                <a16:creationId xmlns:a16="http://schemas.microsoft.com/office/drawing/2014/main" id="{2D33C00C-76DC-482B-AB77-6AE6362DAE8A}"/>
              </a:ext>
            </a:extLst>
          </p:cNvPr>
          <p:cNvSpPr/>
          <p:nvPr/>
        </p:nvSpPr>
        <p:spPr>
          <a:xfrm>
            <a:off x="187200" y="1019909"/>
            <a:ext cx="9529200" cy="556345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医師の働き方改革をより実効的に進める観点から、「医師労働時間短縮計画作成ガイドライン」に基づく、「医師労働時間短縮計画」作成を求めることとし、 「実績」「取込目標」等の記載を求める。</a:t>
            </a:r>
          </a:p>
        </p:txBody>
      </p:sp>
      <p:sp>
        <p:nvSpPr>
          <p:cNvPr id="9" name="タイトル 1">
            <a:extLst>
              <a:ext uri="{FF2B5EF4-FFF2-40B4-BE49-F238E27FC236}">
                <a16:creationId xmlns:a16="http://schemas.microsoft.com/office/drawing/2014/main" id="{03A4C313-66EA-4670-A6CF-F501C014A5AE}"/>
              </a:ext>
            </a:extLst>
          </p:cNvPr>
          <p:cNvSpPr txBox="1">
            <a:spLocks/>
          </p:cNvSpPr>
          <p:nvPr/>
        </p:nvSpPr>
        <p:spPr>
          <a:xfrm>
            <a:off x="0" y="-43088"/>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（１）地域医療体制確保加算の見直し</a:t>
            </a:r>
          </a:p>
        </p:txBody>
      </p:sp>
      <p:sp>
        <p:nvSpPr>
          <p:cNvPr id="12" name="正方形/長方形 11">
            <a:extLst>
              <a:ext uri="{FF2B5EF4-FFF2-40B4-BE49-F238E27FC236}">
                <a16:creationId xmlns:a16="http://schemas.microsoft.com/office/drawing/2014/main" id="{6F2CC238-4706-4745-9A70-B838BD0F7C1E}"/>
              </a:ext>
            </a:extLst>
          </p:cNvPr>
          <p:cNvSpPr/>
          <p:nvPr/>
        </p:nvSpPr>
        <p:spPr>
          <a:xfrm>
            <a:off x="203922" y="677744"/>
            <a:ext cx="3780000"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医師労働時間短縮計画について</a:t>
            </a:r>
          </a:p>
        </p:txBody>
      </p:sp>
      <p:graphicFrame>
        <p:nvGraphicFramePr>
          <p:cNvPr id="16" name="表 15">
            <a:extLst>
              <a:ext uri="{FF2B5EF4-FFF2-40B4-BE49-F238E27FC236}">
                <a16:creationId xmlns:a16="http://schemas.microsoft.com/office/drawing/2014/main" id="{6136D34D-2DCF-4888-B3BB-1B1DD2C061AE}"/>
              </a:ext>
            </a:extLst>
          </p:cNvPr>
          <p:cNvGraphicFramePr>
            <a:graphicFrameLocks noGrp="1"/>
          </p:cNvGraphicFramePr>
          <p:nvPr/>
        </p:nvGraphicFramePr>
        <p:xfrm>
          <a:off x="378659" y="2075740"/>
          <a:ext cx="5698912" cy="4453729"/>
        </p:xfrm>
        <a:graphic>
          <a:graphicData uri="http://schemas.openxmlformats.org/drawingml/2006/table">
            <a:tbl>
              <a:tblPr firstRow="1" bandRow="1">
                <a:tableStyleId>{5940675A-B579-460E-94D1-54222C63F5DA}</a:tableStyleId>
              </a:tblPr>
              <a:tblGrid>
                <a:gridCol w="5698912">
                  <a:extLst>
                    <a:ext uri="{9D8B030D-6E8A-4147-A177-3AD203B41FA5}">
                      <a16:colId xmlns:a16="http://schemas.microsoft.com/office/drawing/2014/main" val="2521512218"/>
                    </a:ext>
                  </a:extLst>
                </a:gridCol>
              </a:tblGrid>
              <a:tr h="190372">
                <a:tc>
                  <a:txBody>
                    <a:bodyPr/>
                    <a:lstStyle/>
                    <a:p>
                      <a:pPr marL="0" marR="0" lvl="0" indent="0" algn="l" defTabSz="844083" rtl="0" eaLnBrk="1" fontAlgn="auto" latinLnBrk="0" hangingPunct="1">
                        <a:lnSpc>
                          <a:spcPct val="100000"/>
                        </a:lnSpc>
                        <a:spcBef>
                          <a:spcPts val="0"/>
                        </a:spcBef>
                        <a:spcAft>
                          <a:spcPts val="30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○労働時間と組織管理（共通記載事項）</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marL="36000" marR="36000" marT="36000" marB="36000">
                    <a:lnB w="12700" cap="flat" cmpd="sng" algn="ctr">
                      <a:solidFill>
                        <a:schemeClr val="tx1"/>
                      </a:solidFill>
                      <a:prstDash val="sysDash"/>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508710318"/>
                  </a:ext>
                </a:extLst>
              </a:tr>
              <a:tr h="788209">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lang="zh-TW" altLang="en-US" sz="900" dirty="0">
                          <a:solidFill>
                            <a:prstClr val="black"/>
                          </a:solidFill>
                          <a:latin typeface="メイリオ" panose="020B0604030504040204" pitchFamily="50" charset="-128"/>
                          <a:ea typeface="メイリオ" panose="020B0604030504040204" pitchFamily="50" charset="-128"/>
                        </a:rPr>
                        <a:t>（１）労働時間数</a:t>
                      </a:r>
                      <a:endParaRPr lang="en-US" altLang="zh-TW" sz="900" dirty="0">
                        <a:solidFill>
                          <a:prstClr val="black"/>
                        </a:solidFill>
                        <a:latin typeface="メイリオ" panose="020B0604030504040204" pitchFamily="50" charset="-128"/>
                        <a:ea typeface="メイリオ" panose="020B0604030504040204" pitchFamily="50" charset="-128"/>
                      </a:endParaRPr>
                    </a:p>
                    <a:p>
                      <a:pPr marL="0" marR="0" lvl="0" indent="0" algn="l" defTabSz="914395" rtl="0" eaLnBrk="1" fontAlgn="auto" latinLnBrk="0" hangingPunct="1">
                        <a:lnSpc>
                          <a:spcPct val="100000"/>
                        </a:lnSpc>
                        <a:spcBef>
                          <a:spcPts val="0"/>
                        </a:spcBef>
                        <a:spcAft>
                          <a:spcPts val="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rPr>
                        <a:t>　</a:t>
                      </a:r>
                      <a:r>
                        <a:rPr lang="ja-JP" altLang="en-US" sz="900" u="sng" dirty="0">
                          <a:solidFill>
                            <a:prstClr val="black"/>
                          </a:solidFill>
                          <a:latin typeface="メイリオ" panose="020B0604030504040204" pitchFamily="50" charset="-128"/>
                          <a:ea typeface="メイリオ" panose="020B0604030504040204" pitchFamily="50" charset="-128"/>
                        </a:rPr>
                        <a:t>以下の全ての項目</a:t>
                      </a:r>
                      <a:r>
                        <a:rPr lang="ja-JP" altLang="en-US" sz="900" dirty="0">
                          <a:solidFill>
                            <a:prstClr val="black"/>
                          </a:solidFill>
                          <a:latin typeface="メイリオ" panose="020B0604030504040204" pitchFamily="50" charset="-128"/>
                          <a:ea typeface="メイリオ" panose="020B0604030504040204" pitchFamily="50" charset="-128"/>
                        </a:rPr>
                        <a:t>について、</a:t>
                      </a:r>
                      <a:r>
                        <a:rPr lang="ja-JP" altLang="en-US" sz="900" b="1" u="sng" dirty="0">
                          <a:solidFill>
                            <a:srgbClr val="0070C0"/>
                          </a:solidFill>
                          <a:latin typeface="メイリオ" panose="020B0604030504040204" pitchFamily="50" charset="-128"/>
                          <a:ea typeface="メイリオ" panose="020B0604030504040204" pitchFamily="50" charset="-128"/>
                        </a:rPr>
                        <a:t>①前年度実績、②当年度目標及び③計画期間終了年度の目標を記載</a:t>
                      </a:r>
                      <a:endParaRPr lang="en-US" altLang="zh-TW" sz="900" b="1" u="sng" dirty="0">
                        <a:solidFill>
                          <a:srgbClr val="0070C0"/>
                        </a:solidFill>
                        <a:latin typeface="メイリオ" panose="020B0604030504040204" pitchFamily="50" charset="-128"/>
                        <a:ea typeface="メイリオ" panose="020B0604030504040204" pitchFamily="50" charset="-128"/>
                      </a:endParaRPr>
                    </a:p>
                    <a:p>
                      <a:pPr marL="263525" marR="0" lvl="0" indent="-263525" algn="l" defTabSz="914395" rtl="0" eaLnBrk="1" fontAlgn="auto" latinLnBrk="0" hangingPunct="1">
                        <a:lnSpc>
                          <a:spcPct val="100000"/>
                        </a:lnSpc>
                        <a:spcBef>
                          <a:spcPts val="0"/>
                        </a:spcBef>
                        <a:spcAft>
                          <a:spcPts val="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rPr>
                        <a:t>　・ 年間の時間外・休日労働時間数の平均・最長</a:t>
                      </a:r>
                    </a:p>
                    <a:p>
                      <a:pPr marL="263525" marR="0" lvl="0" indent="-263525" algn="l" defTabSz="914395" rtl="0" eaLnBrk="1" fontAlgn="auto" latinLnBrk="0" hangingPunct="1">
                        <a:lnSpc>
                          <a:spcPct val="100000"/>
                        </a:lnSpc>
                        <a:spcBef>
                          <a:spcPts val="0"/>
                        </a:spcBef>
                        <a:spcAft>
                          <a:spcPts val="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rPr>
                        <a:t>　・ 年間の時間外・休日労働時間数</a:t>
                      </a:r>
                      <a:r>
                        <a:rPr lang="en-US" altLang="ja-JP" sz="900" dirty="0">
                          <a:solidFill>
                            <a:prstClr val="black"/>
                          </a:solidFill>
                          <a:latin typeface="メイリオ" panose="020B0604030504040204" pitchFamily="50" charset="-128"/>
                          <a:ea typeface="メイリオ" panose="020B0604030504040204" pitchFamily="50" charset="-128"/>
                        </a:rPr>
                        <a:t>960 </a:t>
                      </a:r>
                      <a:r>
                        <a:rPr lang="ja-JP" altLang="en-US" sz="900" dirty="0">
                          <a:solidFill>
                            <a:prstClr val="black"/>
                          </a:solidFill>
                          <a:latin typeface="メイリオ" panose="020B0604030504040204" pitchFamily="50" charset="-128"/>
                          <a:ea typeface="メイリオ" panose="020B0604030504040204" pitchFamily="50" charset="-128"/>
                        </a:rPr>
                        <a:t>時間超～</a:t>
                      </a:r>
                      <a:r>
                        <a:rPr lang="en-US" altLang="ja-JP" sz="900" dirty="0">
                          <a:solidFill>
                            <a:prstClr val="black"/>
                          </a:solidFill>
                          <a:latin typeface="メイリオ" panose="020B0604030504040204" pitchFamily="50" charset="-128"/>
                          <a:ea typeface="メイリオ" panose="020B0604030504040204" pitchFamily="50" charset="-128"/>
                        </a:rPr>
                        <a:t>1,860 </a:t>
                      </a:r>
                      <a:r>
                        <a:rPr lang="ja-JP" altLang="en-US" sz="900" dirty="0">
                          <a:solidFill>
                            <a:prstClr val="black"/>
                          </a:solidFill>
                          <a:latin typeface="メイリオ" panose="020B0604030504040204" pitchFamily="50" charset="-128"/>
                          <a:ea typeface="メイリオ" panose="020B0604030504040204" pitchFamily="50" charset="-128"/>
                        </a:rPr>
                        <a:t>時間の人数・割合</a:t>
                      </a:r>
                    </a:p>
                    <a:p>
                      <a:pPr marL="263525" marR="0" lvl="0" indent="-263525" algn="l" defTabSz="914395" rtl="0" eaLnBrk="1" fontAlgn="auto" latinLnBrk="0" hangingPunct="1">
                        <a:lnSpc>
                          <a:spcPct val="100000"/>
                        </a:lnSpc>
                        <a:spcBef>
                          <a:spcPts val="0"/>
                        </a:spcBef>
                        <a:spcAft>
                          <a:spcPts val="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rPr>
                        <a:t>　・ 年間の時間外・休日労働時間数</a:t>
                      </a:r>
                      <a:r>
                        <a:rPr lang="en-US" altLang="ja-JP" sz="900" dirty="0">
                          <a:solidFill>
                            <a:prstClr val="black"/>
                          </a:solidFill>
                          <a:latin typeface="メイリオ" panose="020B0604030504040204" pitchFamily="50" charset="-128"/>
                          <a:ea typeface="メイリオ" panose="020B0604030504040204" pitchFamily="50" charset="-128"/>
                        </a:rPr>
                        <a:t>1,860 </a:t>
                      </a:r>
                      <a:r>
                        <a:rPr lang="ja-JP" altLang="en-US" sz="900" dirty="0">
                          <a:solidFill>
                            <a:prstClr val="black"/>
                          </a:solidFill>
                          <a:latin typeface="メイリオ" panose="020B0604030504040204" pitchFamily="50" charset="-128"/>
                          <a:ea typeface="メイリオ" panose="020B0604030504040204" pitchFamily="50" charset="-128"/>
                        </a:rPr>
                        <a:t>時間超の人数・割合</a:t>
                      </a:r>
                    </a:p>
                  </a:txBody>
                  <a:tcPr marL="36000" marR="36000" marT="36000" marB="36000">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1709621801"/>
                  </a:ext>
                </a:extLst>
              </a:tr>
              <a:tr h="949062">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rPr>
                        <a:t>（２）労務管理・健康管理</a:t>
                      </a:r>
                      <a:endParaRPr lang="en-US" altLang="ja-JP" sz="900" dirty="0">
                        <a:solidFill>
                          <a:prstClr val="black"/>
                        </a:solidFill>
                        <a:latin typeface="メイリオ" panose="020B0604030504040204" pitchFamily="50" charset="-128"/>
                        <a:ea typeface="メイリオ" panose="020B0604030504040204" pitchFamily="50" charset="-128"/>
                      </a:endParaRPr>
                    </a:p>
                    <a:p>
                      <a:pPr marL="0" marR="0" lvl="0" indent="0" algn="l" defTabSz="914395" rtl="0" eaLnBrk="1" fontAlgn="auto" latinLnBrk="0" hangingPunct="1">
                        <a:lnSpc>
                          <a:spcPct val="100000"/>
                        </a:lnSpc>
                        <a:spcBef>
                          <a:spcPts val="0"/>
                        </a:spcBef>
                        <a:spcAft>
                          <a:spcPts val="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rPr>
                        <a:t>　</a:t>
                      </a:r>
                      <a:r>
                        <a:rPr lang="ja-JP" altLang="en-US" sz="900" u="sng" dirty="0">
                          <a:solidFill>
                            <a:prstClr val="black"/>
                          </a:solidFill>
                          <a:latin typeface="メイリオ" panose="020B0604030504040204" pitchFamily="50" charset="-128"/>
                          <a:ea typeface="メイリオ" panose="020B0604030504040204" pitchFamily="50" charset="-128"/>
                        </a:rPr>
                        <a:t>以下の全ての項目</a:t>
                      </a:r>
                      <a:r>
                        <a:rPr lang="ja-JP" altLang="en-US" sz="900" dirty="0">
                          <a:solidFill>
                            <a:prstClr val="black"/>
                          </a:solidFill>
                          <a:latin typeface="メイリオ" panose="020B0604030504040204" pitchFamily="50" charset="-128"/>
                          <a:ea typeface="メイリオ" panose="020B0604030504040204" pitchFamily="50" charset="-128"/>
                        </a:rPr>
                        <a:t>について、</a:t>
                      </a:r>
                      <a:r>
                        <a:rPr kumimoji="1" lang="ja-JP" altLang="en-US" sz="900" b="1" u="sng" kern="1200" dirty="0">
                          <a:solidFill>
                            <a:srgbClr val="0070C0"/>
                          </a:solidFill>
                          <a:latin typeface="メイリオ" panose="020B0604030504040204" pitchFamily="50" charset="-128"/>
                          <a:ea typeface="メイリオ" panose="020B0604030504040204" pitchFamily="50" charset="-128"/>
                          <a:cs typeface="+mn-cs"/>
                        </a:rPr>
                        <a:t>①前年度の取組実績、②当年度の取組目標及び③計画期間中の取組目標を記載</a:t>
                      </a:r>
                      <a:endParaRPr kumimoji="1" lang="en-US" altLang="ja-JP" sz="900" b="1" u="sng" kern="1200" dirty="0">
                        <a:solidFill>
                          <a:srgbClr val="0070C0"/>
                        </a:solidFill>
                        <a:latin typeface="メイリオ" panose="020B0604030504040204" pitchFamily="50" charset="-128"/>
                        <a:ea typeface="メイリオ" panose="020B0604030504040204" pitchFamily="50" charset="-128"/>
                        <a:cs typeface="+mn-cs"/>
                      </a:endParaRPr>
                    </a:p>
                    <a:p>
                      <a:pPr marL="263525" marR="0" lvl="0" indent="-263525" algn="l" defTabSz="914395" rtl="0" eaLnBrk="1" fontAlgn="auto" latinLnBrk="0" hangingPunct="1">
                        <a:lnSpc>
                          <a:spcPct val="100000"/>
                        </a:lnSpc>
                        <a:spcBef>
                          <a:spcPts val="0"/>
                        </a:spcBef>
                        <a:spcAft>
                          <a:spcPts val="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rPr>
                        <a:t>　・ 労働時間管理方法、宿日直許可の有無を踏まえた時間管理</a:t>
                      </a:r>
                      <a:endParaRPr lang="en-US" altLang="ja-JP" sz="900" dirty="0">
                        <a:solidFill>
                          <a:prstClr val="black"/>
                        </a:solidFill>
                        <a:latin typeface="メイリオ" panose="020B0604030504040204" pitchFamily="50" charset="-128"/>
                        <a:ea typeface="メイリオ" panose="020B0604030504040204" pitchFamily="50" charset="-128"/>
                      </a:endParaRPr>
                    </a:p>
                    <a:p>
                      <a:pPr marL="263525" marR="0" lvl="0" indent="-263525" algn="l" defTabSz="914395" rtl="0" eaLnBrk="1" fontAlgn="auto" latinLnBrk="0" hangingPunct="1">
                        <a:lnSpc>
                          <a:spcPct val="100000"/>
                        </a:lnSpc>
                        <a:spcBef>
                          <a:spcPts val="0"/>
                        </a:spcBef>
                        <a:spcAft>
                          <a:spcPts val="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rPr>
                        <a:t>　・ 医師の研鑚の労働時間該当性を明確化するための手続等</a:t>
                      </a:r>
                      <a:endParaRPr lang="en-US" altLang="ja-JP" sz="900" dirty="0">
                        <a:solidFill>
                          <a:prstClr val="black"/>
                        </a:solidFill>
                        <a:latin typeface="メイリオ" panose="020B0604030504040204" pitchFamily="50" charset="-128"/>
                        <a:ea typeface="メイリオ" panose="020B0604030504040204" pitchFamily="50" charset="-128"/>
                      </a:endParaRPr>
                    </a:p>
                    <a:p>
                      <a:pPr marL="263525" marR="0" lvl="0" indent="-263525" algn="l" defTabSz="914395" rtl="0" eaLnBrk="1" fontAlgn="auto" latinLnBrk="0" hangingPunct="1">
                        <a:lnSpc>
                          <a:spcPct val="100000"/>
                        </a:lnSpc>
                        <a:spcBef>
                          <a:spcPts val="0"/>
                        </a:spcBef>
                        <a:spcAft>
                          <a:spcPts val="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rPr>
                        <a:t>　・ 労使の話し合い、</a:t>
                      </a:r>
                      <a:r>
                        <a:rPr lang="en-US" altLang="ja-JP" sz="900" dirty="0">
                          <a:solidFill>
                            <a:prstClr val="black"/>
                          </a:solidFill>
                          <a:latin typeface="メイリオ" panose="020B0604030504040204" pitchFamily="50" charset="-128"/>
                          <a:ea typeface="メイリオ" panose="020B0604030504040204" pitchFamily="50" charset="-128"/>
                        </a:rPr>
                        <a:t>36 </a:t>
                      </a:r>
                      <a:r>
                        <a:rPr lang="ja-JP" altLang="en-US" sz="900" dirty="0">
                          <a:solidFill>
                            <a:prstClr val="black"/>
                          </a:solidFill>
                          <a:latin typeface="メイリオ" panose="020B0604030504040204" pitchFamily="50" charset="-128"/>
                          <a:ea typeface="メイリオ" panose="020B0604030504040204" pitchFamily="50" charset="-128"/>
                        </a:rPr>
                        <a:t>協定の締結</a:t>
                      </a:r>
                      <a:endParaRPr lang="en-US" altLang="ja-JP" sz="900" dirty="0">
                        <a:solidFill>
                          <a:prstClr val="black"/>
                        </a:solidFill>
                        <a:latin typeface="メイリオ" panose="020B0604030504040204" pitchFamily="50" charset="-128"/>
                        <a:ea typeface="メイリオ" panose="020B0604030504040204" pitchFamily="50" charset="-128"/>
                      </a:endParaRPr>
                    </a:p>
                    <a:p>
                      <a:pPr marL="263525" marR="0" lvl="0" indent="-263525" algn="l" defTabSz="914395" rtl="0" eaLnBrk="1" fontAlgn="auto" latinLnBrk="0" hangingPunct="1">
                        <a:lnSpc>
                          <a:spcPct val="100000"/>
                        </a:lnSpc>
                        <a:spcBef>
                          <a:spcPts val="0"/>
                        </a:spcBef>
                        <a:spcAft>
                          <a:spcPts val="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rPr>
                        <a:t>　・ 衛生委員会、産業医等の活用、面接指導の実施体制</a:t>
                      </a:r>
                      <a:endParaRPr lang="en-US" altLang="ja-JP" sz="900" dirty="0">
                        <a:solidFill>
                          <a:prstClr val="black"/>
                        </a:solidFill>
                        <a:latin typeface="メイリオ" panose="020B0604030504040204" pitchFamily="50" charset="-128"/>
                        <a:ea typeface="メイリオ" panose="020B0604030504040204" pitchFamily="50" charset="-128"/>
                      </a:endParaRPr>
                    </a:p>
                    <a:p>
                      <a:pPr marL="263525" marR="0" lvl="0" indent="-263525" algn="l" defTabSz="914395" rtl="0" eaLnBrk="1" fontAlgn="auto" latinLnBrk="0" hangingPunct="1">
                        <a:lnSpc>
                          <a:spcPct val="100000"/>
                        </a:lnSpc>
                        <a:spcBef>
                          <a:spcPts val="0"/>
                        </a:spcBef>
                        <a:spcAft>
                          <a:spcPts val="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rPr>
                        <a:t>　・ 追加的健康確保措置の実施</a:t>
                      </a:r>
                      <a:r>
                        <a:rPr lang="en-US" altLang="ja-JP" sz="900" dirty="0">
                          <a:solidFill>
                            <a:prstClr val="black"/>
                          </a:solidFill>
                          <a:latin typeface="メイリオ" panose="020B0604030504040204" pitchFamily="50" charset="-128"/>
                          <a:ea typeface="メイリオ" panose="020B0604030504040204" pitchFamily="50" charset="-128"/>
                        </a:rPr>
                        <a:t>(</a:t>
                      </a:r>
                      <a:r>
                        <a:rPr lang="ja-JP" altLang="en-US" sz="900" dirty="0">
                          <a:solidFill>
                            <a:prstClr val="black"/>
                          </a:solidFill>
                          <a:latin typeface="メイリオ" panose="020B0604030504040204" pitchFamily="50" charset="-128"/>
                          <a:ea typeface="メイリオ" panose="020B0604030504040204" pitchFamily="50" charset="-128"/>
                        </a:rPr>
                        <a:t>連続勤務時間制限、勤務間インターバル、代償休息、面接指導等</a:t>
                      </a:r>
                      <a:r>
                        <a:rPr lang="en-US" altLang="ja-JP" sz="900" dirty="0">
                          <a:solidFill>
                            <a:prstClr val="black"/>
                          </a:solidFill>
                          <a:latin typeface="メイリオ" panose="020B0604030504040204" pitchFamily="50" charset="-128"/>
                          <a:ea typeface="メイリオ" panose="020B0604030504040204" pitchFamily="50" charset="-128"/>
                        </a:rPr>
                        <a:t>)</a:t>
                      </a:r>
                      <a:endParaRPr lang="ja-JP" altLang="en-US" sz="900" dirty="0">
                        <a:solidFill>
                          <a:prstClr val="black"/>
                        </a:solidFill>
                        <a:latin typeface="メイリオ" panose="020B0604030504040204" pitchFamily="50" charset="-128"/>
                        <a:ea typeface="メイリオ" panose="020B0604030504040204" pitchFamily="50" charset="-128"/>
                      </a:endParaRPr>
                    </a:p>
                  </a:txBody>
                  <a:tcPr marL="36000" marR="36000" marT="36000" marB="36000">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332182557"/>
                  </a:ext>
                </a:extLst>
              </a:tr>
              <a:tr h="814568">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rPr>
                        <a:t>（３）意識改革・啓発</a:t>
                      </a:r>
                      <a:endParaRPr lang="en-US" altLang="ja-JP" sz="900" dirty="0">
                        <a:solidFill>
                          <a:prstClr val="black"/>
                        </a:solidFill>
                        <a:latin typeface="メイリオ" panose="020B0604030504040204" pitchFamily="50" charset="-128"/>
                        <a:ea typeface="メイリオ" panose="020B0604030504040204" pitchFamily="50" charset="-128"/>
                      </a:endParaRPr>
                    </a:p>
                    <a:p>
                      <a:pPr marL="0" marR="0" lvl="0" indent="0" algn="l" defTabSz="914395" rtl="0" eaLnBrk="1" fontAlgn="auto" latinLnBrk="0" hangingPunct="1">
                        <a:lnSpc>
                          <a:spcPct val="100000"/>
                        </a:lnSpc>
                        <a:spcBef>
                          <a:spcPts val="0"/>
                        </a:spcBef>
                        <a:spcAft>
                          <a:spcPts val="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rPr>
                        <a:t>　</a:t>
                      </a:r>
                      <a:r>
                        <a:rPr lang="ja-JP" altLang="en-US" sz="900" u="sng" dirty="0">
                          <a:solidFill>
                            <a:prstClr val="black"/>
                          </a:solidFill>
                          <a:latin typeface="メイリオ" panose="020B0604030504040204" pitchFamily="50" charset="-128"/>
                          <a:ea typeface="メイリオ" panose="020B0604030504040204" pitchFamily="50" charset="-128"/>
                        </a:rPr>
                        <a:t>以下の項目のうち、最低１つの取組</a:t>
                      </a:r>
                      <a:r>
                        <a:rPr lang="ja-JP" altLang="en-US" sz="900" dirty="0">
                          <a:solidFill>
                            <a:prstClr val="black"/>
                          </a:solidFill>
                          <a:latin typeface="メイリオ" panose="020B0604030504040204" pitchFamily="50" charset="-128"/>
                          <a:ea typeface="メイリオ" panose="020B0604030504040204" pitchFamily="50" charset="-128"/>
                        </a:rPr>
                        <a:t>について、</a:t>
                      </a:r>
                      <a:r>
                        <a:rPr kumimoji="1" lang="ja-JP" altLang="en-US" sz="900" b="1" u="sng" kern="1200" dirty="0">
                          <a:solidFill>
                            <a:srgbClr val="0070C0"/>
                          </a:solidFill>
                          <a:latin typeface="メイリオ" panose="020B0604030504040204" pitchFamily="50" charset="-128"/>
                          <a:ea typeface="メイリオ" panose="020B0604030504040204" pitchFamily="50" charset="-128"/>
                          <a:cs typeface="+mn-cs"/>
                        </a:rPr>
                        <a:t>①前年度の取組実績、②当年度の取組目標及び③計画期間中</a:t>
                      </a:r>
                      <a:r>
                        <a:rPr lang="ja-JP" altLang="en-US" sz="900" dirty="0">
                          <a:solidFill>
                            <a:prstClr val="black"/>
                          </a:solidFill>
                          <a:latin typeface="メイリオ" panose="020B0604030504040204" pitchFamily="50" charset="-128"/>
                          <a:ea typeface="メイリオ" panose="020B0604030504040204" pitchFamily="50" charset="-128"/>
                        </a:rPr>
                        <a:t>の取組目標を計画に記載</a:t>
                      </a:r>
                      <a:endParaRPr lang="en-US" altLang="ja-JP" sz="900" dirty="0">
                        <a:solidFill>
                          <a:prstClr val="black"/>
                        </a:solidFill>
                        <a:latin typeface="メイリオ" panose="020B0604030504040204" pitchFamily="50" charset="-128"/>
                        <a:ea typeface="メイリオ" panose="020B0604030504040204" pitchFamily="50" charset="-128"/>
                      </a:endParaRPr>
                    </a:p>
                    <a:p>
                      <a:pPr marL="0" marR="0" lvl="0" indent="0" algn="l" defTabSz="914395" rtl="0" eaLnBrk="1" fontAlgn="auto" latinLnBrk="0" hangingPunct="1">
                        <a:lnSpc>
                          <a:spcPct val="100000"/>
                        </a:lnSpc>
                        <a:spcBef>
                          <a:spcPts val="0"/>
                        </a:spcBef>
                        <a:spcAft>
                          <a:spcPts val="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rPr>
                        <a:t>　・ 管理者マネジメント研修</a:t>
                      </a:r>
                      <a:endParaRPr lang="en-US" altLang="ja-JP" sz="900" dirty="0">
                        <a:solidFill>
                          <a:prstClr val="black"/>
                        </a:solidFill>
                        <a:latin typeface="メイリオ" panose="020B0604030504040204" pitchFamily="50" charset="-128"/>
                        <a:ea typeface="メイリオ" panose="020B0604030504040204" pitchFamily="50" charset="-128"/>
                      </a:endParaRPr>
                    </a:p>
                    <a:p>
                      <a:pPr marL="0" marR="0" lvl="0" indent="0" algn="l" defTabSz="914395" rtl="0" eaLnBrk="1" fontAlgn="auto" latinLnBrk="0" hangingPunct="1">
                        <a:lnSpc>
                          <a:spcPct val="100000"/>
                        </a:lnSpc>
                        <a:spcBef>
                          <a:spcPts val="0"/>
                        </a:spcBef>
                        <a:spcAft>
                          <a:spcPts val="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rPr>
                        <a:t>　・ 働き方改革に関する医師の意識改革</a:t>
                      </a:r>
                      <a:endParaRPr lang="en-US" altLang="ja-JP" sz="900" dirty="0">
                        <a:solidFill>
                          <a:prstClr val="black"/>
                        </a:solidFill>
                        <a:latin typeface="メイリオ" panose="020B0604030504040204" pitchFamily="50" charset="-128"/>
                        <a:ea typeface="メイリオ" panose="020B0604030504040204" pitchFamily="50" charset="-128"/>
                      </a:endParaRPr>
                    </a:p>
                    <a:p>
                      <a:pPr marL="182563" marR="0" lvl="0" indent="-182563" algn="l" defTabSz="914395" rtl="0" eaLnBrk="1" fontAlgn="auto" latinLnBrk="0" hangingPunct="1">
                        <a:lnSpc>
                          <a:spcPct val="100000"/>
                        </a:lnSpc>
                        <a:spcBef>
                          <a:spcPts val="0"/>
                        </a:spcBef>
                        <a:spcAft>
                          <a:spcPts val="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rPr>
                        <a:t>　・ 医療を受ける者やその家族等への医師の働き方改革に関する説明</a:t>
                      </a:r>
                    </a:p>
                  </a:txBody>
                  <a:tcPr marL="36000" marR="36000" marT="36000" marB="36000">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312449398"/>
                  </a:ext>
                </a:extLst>
              </a:tr>
              <a:tr h="440050">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lang="ja-JP" altLang="en-US" sz="900" b="1" dirty="0">
                          <a:solidFill>
                            <a:prstClr val="black"/>
                          </a:solidFill>
                          <a:latin typeface="メイリオ" panose="020B0604030504040204" pitchFamily="50" charset="-128"/>
                          <a:ea typeface="メイリオ" panose="020B0604030504040204" pitchFamily="50" charset="-128"/>
                        </a:rPr>
                        <a:t>○労働時間短縮に向けた取組（項目ごとに任意の取組を記載）</a:t>
                      </a:r>
                      <a:endParaRPr lang="en-US" altLang="ja-JP" sz="900" b="1" dirty="0">
                        <a:solidFill>
                          <a:prstClr val="black"/>
                        </a:solidFill>
                        <a:latin typeface="メイリオ" panose="020B0604030504040204" pitchFamily="50" charset="-128"/>
                        <a:ea typeface="メイリオ" panose="020B0604030504040204" pitchFamily="50" charset="-128"/>
                      </a:endParaRPr>
                    </a:p>
                    <a:p>
                      <a:pPr marL="0" marR="0" lvl="0" indent="0" algn="l" defTabSz="914395" rtl="0" eaLnBrk="1" fontAlgn="auto" latinLnBrk="0" hangingPunct="1">
                        <a:lnSpc>
                          <a:spcPct val="100000"/>
                        </a:lnSpc>
                        <a:spcBef>
                          <a:spcPts val="0"/>
                        </a:spcBef>
                        <a:spcAft>
                          <a:spcPts val="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rPr>
                        <a:t>　</a:t>
                      </a:r>
                      <a:r>
                        <a:rPr lang="ja-JP" altLang="en-US" sz="900" b="1" u="sng" dirty="0">
                          <a:solidFill>
                            <a:prstClr val="black"/>
                          </a:solidFill>
                          <a:latin typeface="メイリオ" panose="020B0604030504040204" pitchFamily="50" charset="-128"/>
                          <a:ea typeface="メイリオ" panose="020B0604030504040204" pitchFamily="50" charset="-128"/>
                        </a:rPr>
                        <a:t>⑴～⑸それぞれにおいて、最低１つの取組</a:t>
                      </a:r>
                      <a:r>
                        <a:rPr lang="ja-JP" altLang="en-US" sz="900" dirty="0">
                          <a:solidFill>
                            <a:prstClr val="black"/>
                          </a:solidFill>
                          <a:latin typeface="メイリオ" panose="020B0604030504040204" pitchFamily="50" charset="-128"/>
                          <a:ea typeface="メイリオ" panose="020B0604030504040204" pitchFamily="50" charset="-128"/>
                        </a:rPr>
                        <a:t>について</a:t>
                      </a:r>
                      <a:r>
                        <a:rPr kumimoji="1" lang="ja-JP" altLang="en-US" sz="900" b="1" u="sng" kern="1200" dirty="0">
                          <a:solidFill>
                            <a:srgbClr val="0070C0"/>
                          </a:solidFill>
                          <a:latin typeface="メイリオ" panose="020B0604030504040204" pitchFamily="50" charset="-128"/>
                          <a:ea typeface="メイリオ" panose="020B0604030504040204" pitchFamily="50" charset="-128"/>
                          <a:cs typeface="+mn-cs"/>
                        </a:rPr>
                        <a:t>①計画作成時点における取組実績と②計画期間中の取組目標を計画に記載</a:t>
                      </a:r>
                    </a:p>
                  </a:txBody>
                  <a:tcPr marL="36000" marR="36000" marT="36000" marB="36000">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71693422"/>
                  </a:ext>
                </a:extLst>
              </a:tr>
              <a:tr h="190372">
                <a:tc>
                  <a:txBody>
                    <a:bodyPr/>
                    <a:lstStyle/>
                    <a:p>
                      <a:pPr marL="92075" indent="-92075" defTabSz="844083">
                        <a:spcAft>
                          <a:spcPts val="300"/>
                        </a:spcAft>
                      </a:pPr>
                      <a:r>
                        <a:rPr lang="ja-JP" altLang="en-US" sz="900" dirty="0">
                          <a:solidFill>
                            <a:prstClr val="black"/>
                          </a:solidFill>
                          <a:latin typeface="メイリオ" panose="020B0604030504040204" pitchFamily="50" charset="-128"/>
                          <a:ea typeface="メイリオ" panose="020B0604030504040204" pitchFamily="50" charset="-128"/>
                        </a:rPr>
                        <a:t>（１） タスク・シフト／シェア</a:t>
                      </a:r>
                    </a:p>
                  </a:txBody>
                  <a:tcPr marL="36000" marR="36000" marT="36000" marB="36000">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3538459098"/>
                  </a:ext>
                </a:extLst>
              </a:tr>
              <a:tr h="190372">
                <a:tc>
                  <a:txBody>
                    <a:bodyPr/>
                    <a:lstStyle/>
                    <a:p>
                      <a:pPr marL="92075" marR="0" lvl="0" indent="-92075" algn="l" defTabSz="844083" rtl="0" eaLnBrk="1" fontAlgn="auto" latinLnBrk="0" hangingPunct="1">
                        <a:lnSpc>
                          <a:spcPct val="100000"/>
                        </a:lnSpc>
                        <a:spcBef>
                          <a:spcPts val="0"/>
                        </a:spcBef>
                        <a:spcAft>
                          <a:spcPts val="30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rPr>
                        <a:t>（２） 医師の業務の見直し</a:t>
                      </a:r>
                    </a:p>
                  </a:txBody>
                  <a:tcPr marL="36000" marR="36000" marT="36000" marB="36000">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3589966900"/>
                  </a:ext>
                </a:extLst>
              </a:tr>
              <a:tr h="190372">
                <a:tc>
                  <a:txBody>
                    <a:bodyPr/>
                    <a:lstStyle/>
                    <a:p>
                      <a:pPr marL="92075" marR="0" lvl="0" indent="-92075" algn="l" defTabSz="844083" rtl="0" eaLnBrk="1" fontAlgn="auto" latinLnBrk="0" hangingPunct="1">
                        <a:lnSpc>
                          <a:spcPct val="100000"/>
                        </a:lnSpc>
                        <a:spcBef>
                          <a:spcPts val="0"/>
                        </a:spcBef>
                        <a:spcAft>
                          <a:spcPts val="30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rPr>
                        <a:t>（３） その他の勤務環境改善</a:t>
                      </a:r>
                      <a:r>
                        <a:rPr lang="en-US" altLang="ja-JP" sz="900" dirty="0">
                          <a:solidFill>
                            <a:prstClr val="black"/>
                          </a:solidFill>
                          <a:latin typeface="メイリオ" panose="020B0604030504040204" pitchFamily="50" charset="-128"/>
                          <a:ea typeface="メイリオ" panose="020B0604030504040204" pitchFamily="50" charset="-128"/>
                        </a:rPr>
                        <a:t>(ICT</a:t>
                      </a:r>
                      <a:r>
                        <a:rPr lang="ja-JP" altLang="en-US" sz="900" dirty="0">
                          <a:solidFill>
                            <a:prstClr val="black"/>
                          </a:solidFill>
                          <a:latin typeface="メイリオ" panose="020B0604030504040204" pitchFamily="50" charset="-128"/>
                          <a:ea typeface="メイリオ" panose="020B0604030504040204" pitchFamily="50" charset="-128"/>
                        </a:rPr>
                        <a:t>活用、</a:t>
                      </a:r>
                      <a:r>
                        <a:rPr lang="en-US" altLang="ja-JP" sz="900" dirty="0">
                          <a:solidFill>
                            <a:prstClr val="black"/>
                          </a:solidFill>
                          <a:latin typeface="メイリオ" panose="020B0604030504040204" pitchFamily="50" charset="-128"/>
                          <a:ea typeface="メイリオ" panose="020B0604030504040204" pitchFamily="50" charset="-128"/>
                        </a:rPr>
                        <a:t>WLB</a:t>
                      </a:r>
                      <a:r>
                        <a:rPr lang="ja-JP" altLang="en-US" sz="900" dirty="0">
                          <a:solidFill>
                            <a:prstClr val="black"/>
                          </a:solidFill>
                          <a:latin typeface="メイリオ" panose="020B0604030504040204" pitchFamily="50" charset="-128"/>
                          <a:ea typeface="メイリオ" panose="020B0604030504040204" pitchFamily="50" charset="-128"/>
                        </a:rPr>
                        <a:t>推進等</a:t>
                      </a:r>
                      <a:r>
                        <a:rPr lang="en-US" altLang="ja-JP" sz="900" dirty="0">
                          <a:solidFill>
                            <a:prstClr val="black"/>
                          </a:solidFill>
                          <a:latin typeface="メイリオ" panose="020B0604030504040204" pitchFamily="50" charset="-128"/>
                          <a:ea typeface="メイリオ" panose="020B0604030504040204" pitchFamily="50" charset="-128"/>
                        </a:rPr>
                        <a:t>)</a:t>
                      </a:r>
                      <a:endParaRPr lang="ja-JP" altLang="en-US" sz="900" dirty="0">
                        <a:solidFill>
                          <a:prstClr val="black"/>
                        </a:solidFill>
                        <a:latin typeface="メイリオ" panose="020B0604030504040204" pitchFamily="50" charset="-128"/>
                        <a:ea typeface="メイリオ" panose="020B0604030504040204" pitchFamily="50" charset="-128"/>
                      </a:endParaRPr>
                    </a:p>
                  </a:txBody>
                  <a:tcPr marL="36000" marR="36000" marT="36000" marB="36000">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759756368"/>
                  </a:ext>
                </a:extLst>
              </a:tr>
              <a:tr h="190372">
                <a:tc>
                  <a:txBody>
                    <a:bodyPr/>
                    <a:lstStyle/>
                    <a:p>
                      <a:pPr marL="92075" marR="0" lvl="0" indent="-92075" algn="l" defTabSz="844083" rtl="0" eaLnBrk="1" fontAlgn="auto" latinLnBrk="0" hangingPunct="1">
                        <a:lnSpc>
                          <a:spcPct val="100000"/>
                        </a:lnSpc>
                        <a:spcBef>
                          <a:spcPts val="0"/>
                        </a:spcBef>
                        <a:spcAft>
                          <a:spcPts val="30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rPr>
                        <a:t>（４）副業・兼業を行う医師の労働時間の管理</a:t>
                      </a:r>
                    </a:p>
                  </a:txBody>
                  <a:tcPr marL="36000" marR="36000" marT="36000" marB="36000">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3402248008"/>
                  </a:ext>
                </a:extLst>
              </a:tr>
              <a:tr h="190372">
                <a:tc>
                  <a:txBody>
                    <a:bodyPr/>
                    <a:lstStyle/>
                    <a:p>
                      <a:pPr marL="92075" marR="0" lvl="0" indent="-92075" algn="l" defTabSz="844083" rtl="0" eaLnBrk="1" fontAlgn="auto" latinLnBrk="0" hangingPunct="1">
                        <a:lnSpc>
                          <a:spcPct val="100000"/>
                        </a:lnSpc>
                        <a:spcBef>
                          <a:spcPts val="0"/>
                        </a:spcBef>
                        <a:spcAft>
                          <a:spcPts val="30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rPr>
                        <a:t>（５）Ｃ</a:t>
                      </a:r>
                      <a:r>
                        <a:rPr lang="en-US" altLang="ja-JP" sz="900" dirty="0">
                          <a:solidFill>
                            <a:prstClr val="black"/>
                          </a:solidFill>
                          <a:latin typeface="メイリオ" panose="020B0604030504040204" pitchFamily="50" charset="-128"/>
                          <a:ea typeface="メイリオ" panose="020B0604030504040204" pitchFamily="50" charset="-128"/>
                        </a:rPr>
                        <a:t>-</a:t>
                      </a:r>
                      <a:r>
                        <a:rPr lang="ja-JP" altLang="en-US" sz="900" dirty="0">
                          <a:solidFill>
                            <a:prstClr val="black"/>
                          </a:solidFill>
                          <a:latin typeface="メイリオ" panose="020B0604030504040204" pitchFamily="50" charset="-128"/>
                          <a:ea typeface="メイリオ" panose="020B0604030504040204" pitchFamily="50" charset="-128"/>
                        </a:rPr>
                        <a:t>１水準を適用する臨床研修医及び専攻医の研修の効率化</a:t>
                      </a:r>
                    </a:p>
                  </a:txBody>
                  <a:tcPr marL="36000" marR="36000" marT="36000" marB="36000">
                    <a:lnT w="12700" cap="flat" cmpd="sng" algn="ctr">
                      <a:solidFill>
                        <a:schemeClr val="tx1"/>
                      </a:solidFill>
                      <a:prstDash val="sysDash"/>
                      <a:round/>
                      <a:headEnd type="none" w="med" len="med"/>
                      <a:tailEnd type="none" w="med" len="med"/>
                    </a:lnT>
                  </a:tcPr>
                </a:tc>
                <a:extLst>
                  <a:ext uri="{0D108BD9-81ED-4DB2-BD59-A6C34878D82A}">
                    <a16:rowId xmlns:a16="http://schemas.microsoft.com/office/drawing/2014/main" val="1006453128"/>
                  </a:ext>
                </a:extLst>
              </a:tr>
            </a:tbl>
          </a:graphicData>
        </a:graphic>
      </p:graphicFrame>
      <p:sp>
        <p:nvSpPr>
          <p:cNvPr id="17" name="テキスト ボックス 16">
            <a:extLst>
              <a:ext uri="{FF2B5EF4-FFF2-40B4-BE49-F238E27FC236}">
                <a16:creationId xmlns:a16="http://schemas.microsoft.com/office/drawing/2014/main" id="{57788C9B-FFBD-401A-BBFD-D1664069D78E}"/>
              </a:ext>
            </a:extLst>
          </p:cNvPr>
          <p:cNvSpPr txBox="1"/>
          <p:nvPr/>
        </p:nvSpPr>
        <p:spPr>
          <a:xfrm>
            <a:off x="6195848" y="2021650"/>
            <a:ext cx="2890546" cy="430887"/>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＜参考＞現行の要件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地域医療体制確保加算</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graphicFrame>
        <p:nvGraphicFramePr>
          <p:cNvPr id="20" name="表 19">
            <a:extLst>
              <a:ext uri="{FF2B5EF4-FFF2-40B4-BE49-F238E27FC236}">
                <a16:creationId xmlns:a16="http://schemas.microsoft.com/office/drawing/2014/main" id="{F05367C0-55E3-428B-BB72-DA22809B320A}"/>
              </a:ext>
            </a:extLst>
          </p:cNvPr>
          <p:cNvGraphicFramePr>
            <a:graphicFrameLocks noGrp="1"/>
          </p:cNvGraphicFramePr>
          <p:nvPr/>
        </p:nvGraphicFramePr>
        <p:xfrm>
          <a:off x="6195848" y="2416861"/>
          <a:ext cx="3489207" cy="4134119"/>
        </p:xfrm>
        <a:graphic>
          <a:graphicData uri="http://schemas.openxmlformats.org/drawingml/2006/table">
            <a:tbl>
              <a:tblPr firstRow="1" bandRow="1">
                <a:tableStyleId>{5940675A-B579-460E-94D1-54222C63F5DA}</a:tableStyleId>
              </a:tblPr>
              <a:tblGrid>
                <a:gridCol w="3489207">
                  <a:extLst>
                    <a:ext uri="{9D8B030D-6E8A-4147-A177-3AD203B41FA5}">
                      <a16:colId xmlns:a16="http://schemas.microsoft.com/office/drawing/2014/main" val="2521512218"/>
                    </a:ext>
                  </a:extLst>
                </a:gridCol>
              </a:tblGrid>
              <a:tr h="560792">
                <a:tc>
                  <a:txBody>
                    <a:bodyPr/>
                    <a:lstStyle/>
                    <a:p>
                      <a:pPr marL="90488" marR="0" lvl="0" indent="-90488" algn="l" defTabSz="914395" rtl="0" eaLnBrk="1" fontAlgn="auto" latinLnBrk="0" hangingPunct="1">
                        <a:lnSpc>
                          <a:spcPct val="100000"/>
                        </a:lnSpc>
                        <a:spcBef>
                          <a:spcPts val="0"/>
                        </a:spcBef>
                        <a:spcAft>
                          <a:spcPts val="0"/>
                        </a:spcAft>
                        <a:buClrTx/>
                        <a:buSzTx/>
                        <a:buFontTx/>
                        <a:buNone/>
                        <a:tabLst/>
                        <a:defRPr/>
                      </a:pPr>
                      <a:r>
                        <a:rPr lang="ja-JP" altLang="en-US" sz="1100" dirty="0">
                          <a:solidFill>
                            <a:prstClr val="black"/>
                          </a:solidFill>
                          <a:latin typeface="メイリオ" panose="020B0604030504040204" pitchFamily="50" charset="-128"/>
                          <a:ea typeface="メイリオ" panose="020B0604030504040204" pitchFamily="50" charset="-128"/>
                        </a:rPr>
                        <a:t>① 病院勤務医の負担の軽減及び処遇の改善のため、病院勤務医の勤務状況の把握とその改善の必要性等について提言するための責任者を配置すること。</a:t>
                      </a:r>
                    </a:p>
                  </a:txBody>
                  <a:tcPr marL="36000" marR="36000" marT="36000" marB="36000">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1709621801"/>
                  </a:ext>
                </a:extLst>
              </a:tr>
              <a:tr h="397272">
                <a:tc>
                  <a:txBody>
                    <a:bodyPr/>
                    <a:lstStyle/>
                    <a:p>
                      <a:pPr marL="90488" marR="0" lvl="0" indent="-90488" algn="l" defTabSz="914395" rtl="0" eaLnBrk="1" fontAlgn="auto" latinLnBrk="0" hangingPunct="1">
                        <a:lnSpc>
                          <a:spcPct val="100000"/>
                        </a:lnSpc>
                        <a:spcBef>
                          <a:spcPts val="0"/>
                        </a:spcBef>
                        <a:spcAft>
                          <a:spcPts val="0"/>
                        </a:spcAft>
                        <a:buClrTx/>
                        <a:buSzTx/>
                        <a:buFontTx/>
                        <a:buNone/>
                        <a:tabLst/>
                        <a:defRPr/>
                      </a:pPr>
                      <a:r>
                        <a:rPr lang="ja-JP" altLang="en-US" sz="1100" dirty="0">
                          <a:solidFill>
                            <a:prstClr val="black"/>
                          </a:solidFill>
                          <a:latin typeface="メイリオ" panose="020B0604030504040204" pitchFamily="50" charset="-128"/>
                          <a:ea typeface="メイリオ" panose="020B0604030504040204" pitchFamily="50" charset="-128"/>
                        </a:rPr>
                        <a:t>② 病院勤務医の勤務時間及び当直を含めた夜間の勤務状況を把握していること。</a:t>
                      </a:r>
                      <a:endParaRPr lang="en-US" altLang="ja-JP" sz="1100" dirty="0">
                        <a:solidFill>
                          <a:prstClr val="black"/>
                        </a:solidFill>
                        <a:latin typeface="メイリオ" panose="020B0604030504040204" pitchFamily="50" charset="-128"/>
                        <a:ea typeface="メイリオ" panose="020B0604030504040204" pitchFamily="50" charset="-128"/>
                      </a:endParaRPr>
                    </a:p>
                  </a:txBody>
                  <a:tcPr marL="36000" marR="36000" marT="36000" marB="36000">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332182557"/>
                  </a:ext>
                </a:extLst>
              </a:tr>
              <a:tr h="1051354">
                <a:tc>
                  <a:txBody>
                    <a:bodyPr/>
                    <a:lstStyle/>
                    <a:p>
                      <a:pPr marL="90488" marR="0" lvl="0" indent="-90488" algn="l" defTabSz="914395" rtl="0" eaLnBrk="1" fontAlgn="auto" latinLnBrk="0" hangingPunct="1">
                        <a:lnSpc>
                          <a:spcPct val="100000"/>
                        </a:lnSpc>
                        <a:spcBef>
                          <a:spcPts val="0"/>
                        </a:spcBef>
                        <a:spcAft>
                          <a:spcPts val="0"/>
                        </a:spcAft>
                        <a:buClrTx/>
                        <a:buSzTx/>
                        <a:buFontTx/>
                        <a:buNone/>
                        <a:tabLst/>
                        <a:defRPr/>
                      </a:pPr>
                      <a:r>
                        <a:rPr lang="ja-JP" altLang="en-US" sz="1100" dirty="0">
                          <a:solidFill>
                            <a:prstClr val="black"/>
                          </a:solidFill>
                          <a:latin typeface="メイリオ" panose="020B0604030504040204" pitchFamily="50" charset="-128"/>
                          <a:ea typeface="メイリオ" panose="020B0604030504040204" pitchFamily="50" charset="-128"/>
                        </a:rPr>
                        <a:t>③ 当該保険医療機関内に、多職種からなる役割分担推進のための委員会又は会議を設置し、「病院勤務医の負担の軽減及び処遇の改善に資する計画」を作成すること。また、当該委員会等は、当該計画の達成状況の評価を行う際、その他適宜必要に応じて開催していること。</a:t>
                      </a:r>
                    </a:p>
                  </a:txBody>
                  <a:tcPr marL="36000" marR="36000" marT="36000" marB="36000">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3312449398"/>
                  </a:ext>
                </a:extLst>
              </a:tr>
              <a:tr h="887833">
                <a:tc>
                  <a:txBody>
                    <a:bodyPr/>
                    <a:lstStyle/>
                    <a:p>
                      <a:pPr marL="90488" marR="0" lvl="0" indent="-90488" algn="l" defTabSz="914395" rtl="0" eaLnBrk="1" fontAlgn="auto" latinLnBrk="0" hangingPunct="1">
                        <a:lnSpc>
                          <a:spcPct val="100000"/>
                        </a:lnSpc>
                        <a:spcBef>
                          <a:spcPts val="0"/>
                        </a:spcBef>
                        <a:spcAft>
                          <a:spcPts val="0"/>
                        </a:spcAft>
                        <a:buClrTx/>
                        <a:buSzTx/>
                        <a:buFontTx/>
                        <a:buNone/>
                        <a:tabLst/>
                        <a:defRPr/>
                      </a:pPr>
                      <a:r>
                        <a:rPr lang="ja-JP" altLang="en-US" sz="1100" dirty="0">
                          <a:solidFill>
                            <a:prstClr val="black"/>
                          </a:solidFill>
                          <a:latin typeface="メイリオ" panose="020B0604030504040204" pitchFamily="50" charset="-128"/>
                          <a:ea typeface="メイリオ" panose="020B0604030504040204" pitchFamily="50" charset="-128"/>
                        </a:rPr>
                        <a:t>④ ③の計画は、現状の病院勤務医の勤務状況等を把握し、問題点を抽出した上で、具体的な取組み内容と目標達成年次等を含めた病院勤務医の負担の軽減及び処遇の改善に資する計画とするとともに、定期的に評価し、見直しを行うこと。</a:t>
                      </a:r>
                    </a:p>
                  </a:txBody>
                  <a:tcPr marL="36000" marR="36000" marT="36000" marB="36000">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1471693422"/>
                  </a:ext>
                </a:extLst>
              </a:tr>
              <a:tr h="588959">
                <a:tc>
                  <a:txBody>
                    <a:bodyPr/>
                    <a:lstStyle/>
                    <a:p>
                      <a:pPr marL="92075" indent="-92075" defTabSz="844083">
                        <a:spcAft>
                          <a:spcPts val="300"/>
                        </a:spcAft>
                      </a:pPr>
                      <a:r>
                        <a:rPr lang="ja-JP" altLang="en-US" sz="1100" dirty="0">
                          <a:solidFill>
                            <a:prstClr val="black"/>
                          </a:solidFill>
                          <a:latin typeface="メイリオ" panose="020B0604030504040204" pitchFamily="50" charset="-128"/>
                          <a:ea typeface="メイリオ" panose="020B0604030504040204" pitchFamily="50" charset="-128"/>
                        </a:rPr>
                        <a:t>⑤ ③の計画の作成に当たっては、次に掲げるア～キの項目を踏まえ検討した上で、</a:t>
                      </a:r>
                      <a:r>
                        <a:rPr lang="ja-JP" altLang="en-US" sz="1100" b="1" u="sng" dirty="0">
                          <a:solidFill>
                            <a:prstClr val="black"/>
                          </a:solidFill>
                          <a:latin typeface="メイリオ" panose="020B0604030504040204" pitchFamily="50" charset="-128"/>
                          <a:ea typeface="メイリオ" panose="020B0604030504040204" pitchFamily="50" charset="-128"/>
                        </a:rPr>
                        <a:t>必要な事項を記載</a:t>
                      </a:r>
                      <a:r>
                        <a:rPr lang="ja-JP" altLang="en-US" sz="1100" dirty="0">
                          <a:solidFill>
                            <a:prstClr val="black"/>
                          </a:solidFill>
                          <a:latin typeface="メイリオ" panose="020B0604030504040204" pitchFamily="50" charset="-128"/>
                          <a:ea typeface="メイリオ" panose="020B0604030504040204" pitchFamily="50" charset="-128"/>
                        </a:rPr>
                        <a:t>すること。（</a:t>
                      </a:r>
                      <a:r>
                        <a:rPr lang="en-US" altLang="ja-JP" sz="1100" dirty="0">
                          <a:solidFill>
                            <a:prstClr val="black"/>
                          </a:solidFill>
                          <a:latin typeface="メイリオ" panose="020B0604030504040204" pitchFamily="50" charset="-128"/>
                          <a:ea typeface="メイリオ" panose="020B0604030504040204" pitchFamily="50" charset="-128"/>
                        </a:rPr>
                        <a:t>※</a:t>
                      </a:r>
                      <a:r>
                        <a:rPr lang="ja-JP" altLang="en-US" sz="1100" dirty="0">
                          <a:solidFill>
                            <a:prstClr val="black"/>
                          </a:solidFill>
                          <a:latin typeface="メイリオ" panose="020B0604030504040204" pitchFamily="50" charset="-128"/>
                          <a:ea typeface="メイリオ" panose="020B0604030504040204" pitchFamily="50" charset="-128"/>
                        </a:rPr>
                        <a:t>例示は省略）</a:t>
                      </a:r>
                    </a:p>
                  </a:txBody>
                  <a:tcPr marL="36000" marR="36000" marT="36000" marB="36000">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3538459098"/>
                  </a:ext>
                </a:extLst>
              </a:tr>
              <a:tr h="560792">
                <a:tc>
                  <a:txBody>
                    <a:bodyPr/>
                    <a:lstStyle/>
                    <a:p>
                      <a:pPr marL="92075" marR="0" lvl="0" indent="-92075" algn="l" defTabSz="844083" rtl="0" eaLnBrk="1" fontAlgn="auto" latinLnBrk="0" hangingPunct="1">
                        <a:lnSpc>
                          <a:spcPct val="100000"/>
                        </a:lnSpc>
                        <a:spcBef>
                          <a:spcPts val="0"/>
                        </a:spcBef>
                        <a:spcAft>
                          <a:spcPts val="300"/>
                        </a:spcAft>
                        <a:buClrTx/>
                        <a:buSzTx/>
                        <a:buFontTx/>
                        <a:buNone/>
                        <a:tabLst/>
                        <a:defRPr/>
                      </a:pPr>
                      <a:r>
                        <a:rPr lang="ja-JP" altLang="en-US" sz="1100" dirty="0">
                          <a:solidFill>
                            <a:prstClr val="black"/>
                          </a:solidFill>
                          <a:latin typeface="メイリオ" panose="020B0604030504040204" pitchFamily="50" charset="-128"/>
                          <a:ea typeface="メイリオ" panose="020B0604030504040204" pitchFamily="50" charset="-128"/>
                        </a:rPr>
                        <a:t>⑥ 病院勤務医の負担の軽減及び処遇の改善に関する取組事項を当該保険医療機関内に掲示する等の方法で公開すること。</a:t>
                      </a:r>
                    </a:p>
                  </a:txBody>
                  <a:tcPr marL="36000" marR="36000" marT="36000" marB="36000">
                    <a:lnT w="12700" cap="flat" cmpd="sng" algn="ctr">
                      <a:solidFill>
                        <a:schemeClr val="tx1"/>
                      </a:solidFill>
                      <a:prstDash val="sysDash"/>
                      <a:round/>
                      <a:headEnd type="none" w="med" len="med"/>
                      <a:tailEnd type="none" w="med" len="med"/>
                    </a:lnT>
                  </a:tcPr>
                </a:tc>
                <a:extLst>
                  <a:ext uri="{0D108BD9-81ED-4DB2-BD59-A6C34878D82A}">
                    <a16:rowId xmlns:a16="http://schemas.microsoft.com/office/drawing/2014/main" val="3589966900"/>
                  </a:ext>
                </a:extLst>
              </a:tr>
            </a:tbl>
          </a:graphicData>
        </a:graphic>
      </p:graphicFrame>
      <p:sp>
        <p:nvSpPr>
          <p:cNvPr id="10" name="テキスト ボックス 9">
            <a:extLst>
              <a:ext uri="{FF2B5EF4-FFF2-40B4-BE49-F238E27FC236}">
                <a16:creationId xmlns:a16="http://schemas.microsoft.com/office/drawing/2014/main" id="{1C387B42-0375-4C1C-BA5A-EDD67278B9D6}"/>
              </a:ext>
            </a:extLst>
          </p:cNvPr>
          <p:cNvSpPr txBox="1"/>
          <p:nvPr/>
        </p:nvSpPr>
        <p:spPr>
          <a:xfrm>
            <a:off x="6210800" y="685678"/>
            <a:ext cx="36004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経過措置</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令和４年９月３０日まで</a:t>
            </a:r>
          </a:p>
        </p:txBody>
      </p:sp>
      <p:pic>
        <p:nvPicPr>
          <p:cNvPr id="14" name="図 13">
            <a:extLst>
              <a:ext uri="{FF2B5EF4-FFF2-40B4-BE49-F238E27FC236}">
                <a16:creationId xmlns:a16="http://schemas.microsoft.com/office/drawing/2014/main" id="{09C33606-36E8-43B0-A2F0-DF386D79FA1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254340" y="453695"/>
            <a:ext cx="956460" cy="887030"/>
          </a:xfrm>
          <a:prstGeom prst="rect">
            <a:avLst/>
          </a:prstGeom>
        </p:spPr>
      </p:pic>
      <p:sp>
        <p:nvSpPr>
          <p:cNvPr id="15" name="Slide Number Placeholder 5">
            <a:extLst>
              <a:ext uri="{FF2B5EF4-FFF2-40B4-BE49-F238E27FC236}">
                <a16:creationId xmlns:a16="http://schemas.microsoft.com/office/drawing/2014/main" id="{EBB21614-D362-41F5-8F10-16B714BE026F}"/>
              </a:ext>
            </a:extLst>
          </p:cNvPr>
          <p:cNvSpPr txBox="1">
            <a:spLocks/>
          </p:cNvSpPr>
          <p:nvPr/>
        </p:nvSpPr>
        <p:spPr>
          <a:xfrm>
            <a:off x="9275487" y="6568048"/>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300" b="0"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211</a:t>
            </a:fld>
            <a:endParaRPr kumimoji="1" lang="en-US" sz="1300" b="0"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Tree>
    <p:extLst>
      <p:ext uri="{BB962C8B-B14F-4D97-AF65-F5344CB8AC3E}">
        <p14:creationId xmlns:p14="http://schemas.microsoft.com/office/powerpoint/2010/main" val="813819039"/>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39631"/>
            <a:ext cx="9906000" cy="458482"/>
          </a:xfrm>
        </p:spPr>
        <p:txBody>
          <a:bodyPr>
            <a:noAutofit/>
          </a:bodyPr>
          <a:lstStyle/>
          <a:p>
            <a:r>
              <a:rPr lang="ja-JP" altLang="en-US" dirty="0"/>
              <a:t>（２）医師事務作業補助体制加算の評価の充実</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4106217"/>
            <a:ext cx="9529762" cy="271426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医師事務作業補助体制加算について、評価を見直す。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8800" y="3993308"/>
            <a:ext cx="5406609" cy="299119"/>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医師事務作業補助者の配置に係る評価の充実</a:t>
            </a:r>
          </a:p>
        </p:txBody>
      </p:sp>
      <p:sp>
        <p:nvSpPr>
          <p:cNvPr id="88" name="正方形/長方形 87"/>
          <p:cNvSpPr/>
          <p:nvPr/>
        </p:nvSpPr>
        <p:spPr>
          <a:xfrm>
            <a:off x="5328545" y="4637056"/>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90" name="右矢印 89"/>
          <p:cNvSpPr/>
          <p:nvPr/>
        </p:nvSpPr>
        <p:spPr>
          <a:xfrm>
            <a:off x="4945552" y="5157664"/>
            <a:ext cx="268187"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299247" y="4650285"/>
            <a:ext cx="4592854"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1" name="正方形/長方形 20"/>
          <p:cNvSpPr/>
          <p:nvPr/>
        </p:nvSpPr>
        <p:spPr>
          <a:xfrm>
            <a:off x="188119" y="1029284"/>
            <a:ext cx="9529762" cy="290185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医師事務作業補助者が実施可能な業務に係る整理等を踏まえ、医師事務作業補助体制加算１及び２について、医師事務作業補助者の経験年数に着目した評価とする。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2" name="正方形/長方形 21"/>
          <p:cNvSpPr/>
          <p:nvPr/>
        </p:nvSpPr>
        <p:spPr>
          <a:xfrm>
            <a:off x="283252" y="798984"/>
            <a:ext cx="5539292"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医師事務作業補助者の配置に係る要件の見直し</a:t>
            </a:r>
          </a:p>
        </p:txBody>
      </p:sp>
      <p:sp>
        <p:nvSpPr>
          <p:cNvPr id="23" name="正方形/長方形 22"/>
          <p:cNvSpPr/>
          <p:nvPr/>
        </p:nvSpPr>
        <p:spPr>
          <a:xfrm>
            <a:off x="5232814" y="1751669"/>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4" name="正方形/長方形 23"/>
          <p:cNvSpPr/>
          <p:nvPr/>
        </p:nvSpPr>
        <p:spPr>
          <a:xfrm>
            <a:off x="5232814" y="2110715"/>
            <a:ext cx="4320000" cy="1265492"/>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医師事務作業補助体制加算１の施設基準</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（削除）</a:t>
            </a:r>
            <a:endPar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当該保険医療機関における３年以上の勤務経験を有する医師事務作業補助者が、それぞれの配置区分ごとに５割以上配置されていること。</a:t>
            </a:r>
            <a:endPar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zh-TW"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医師事務作業補助体制加算</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２については上記要件を設けない</a:t>
            </a:r>
          </a:p>
          <a:p>
            <a:pPr marL="0" marR="0" lvl="0" indent="0" algn="l" defTabSz="941388"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5" name="右矢印 24"/>
          <p:cNvSpPr/>
          <p:nvPr/>
        </p:nvSpPr>
        <p:spPr>
          <a:xfrm>
            <a:off x="4686303" y="2177165"/>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正方形/長方形 25"/>
          <p:cNvSpPr/>
          <p:nvPr/>
        </p:nvSpPr>
        <p:spPr>
          <a:xfrm>
            <a:off x="306349" y="1747404"/>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7" name="正方形/長方形 26"/>
          <p:cNvSpPr/>
          <p:nvPr/>
        </p:nvSpPr>
        <p:spPr>
          <a:xfrm>
            <a:off x="299248" y="2110712"/>
            <a:ext cx="4378498" cy="1265492"/>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医師事務作業補助体制加算１の施設基準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医師事務作業補助者の延べ勤務時間数の８割以上の時間において、医師事務作業補助の業務が病棟又は外来において行われており、かつ、それぞれの配置区分ごとに基準を満たしていること。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（新設）</a:t>
            </a:r>
          </a:p>
        </p:txBody>
      </p:sp>
      <p:graphicFrame>
        <p:nvGraphicFramePr>
          <p:cNvPr id="4" name="表 3">
            <a:extLst>
              <a:ext uri="{FF2B5EF4-FFF2-40B4-BE49-F238E27FC236}">
                <a16:creationId xmlns:a16="http://schemas.microsoft.com/office/drawing/2014/main" id="{00B85D99-4C2A-4C6E-9F32-83A1290005C6}"/>
              </a:ext>
            </a:extLst>
          </p:cNvPr>
          <p:cNvGraphicFramePr>
            <a:graphicFrameLocks noGrp="1"/>
          </p:cNvGraphicFramePr>
          <p:nvPr>
            <p:extLst>
              <p:ext uri="{D42A27DB-BD31-4B8C-83A1-F6EECF244321}">
                <p14:modId xmlns:p14="http://schemas.microsoft.com/office/powerpoint/2010/main" val="1308994027"/>
              </p:ext>
            </p:extLst>
          </p:nvPr>
        </p:nvGraphicFramePr>
        <p:xfrm>
          <a:off x="306349" y="4991098"/>
          <a:ext cx="4585752" cy="1767220"/>
        </p:xfrm>
        <a:graphic>
          <a:graphicData uri="http://schemas.openxmlformats.org/drawingml/2006/table">
            <a:tbl>
              <a:tblPr>
                <a:tableStyleId>{5C22544A-7EE6-4342-B048-85BDC9FD1C3A}</a:tableStyleId>
              </a:tblPr>
              <a:tblGrid>
                <a:gridCol w="1781207">
                  <a:extLst>
                    <a:ext uri="{9D8B030D-6E8A-4147-A177-3AD203B41FA5}">
                      <a16:colId xmlns:a16="http://schemas.microsoft.com/office/drawing/2014/main" val="1210372332"/>
                    </a:ext>
                  </a:extLst>
                </a:gridCol>
                <a:gridCol w="1423000">
                  <a:extLst>
                    <a:ext uri="{9D8B030D-6E8A-4147-A177-3AD203B41FA5}">
                      <a16:colId xmlns:a16="http://schemas.microsoft.com/office/drawing/2014/main" val="416259982"/>
                    </a:ext>
                  </a:extLst>
                </a:gridCol>
                <a:gridCol w="1381545">
                  <a:extLst>
                    <a:ext uri="{9D8B030D-6E8A-4147-A177-3AD203B41FA5}">
                      <a16:colId xmlns:a16="http://schemas.microsoft.com/office/drawing/2014/main" val="292451726"/>
                    </a:ext>
                  </a:extLst>
                </a:gridCol>
              </a:tblGrid>
              <a:tr h="198956">
                <a:tc>
                  <a:txBody>
                    <a:bodyPr/>
                    <a:lstStyle/>
                    <a:p>
                      <a:pPr algn="ctr" fontAlgn="ctr"/>
                      <a:r>
                        <a:rPr lang="ja-JP" altLang="en-US" sz="1050" u="none" strike="noStrike" dirty="0">
                          <a:effectLst/>
                        </a:rPr>
                        <a:t>医師事務作業補助者の配置</a:t>
                      </a:r>
                      <a:endParaRPr lang="ja-JP" altLang="en-US" sz="1050" b="0" i="0" u="none" strike="noStrike" dirty="0">
                        <a:solidFill>
                          <a:srgbClr val="000000"/>
                        </a:solidFill>
                        <a:effectLst/>
                        <a:latin typeface="+mj-ea"/>
                        <a:ea typeface="+mj-ea"/>
                      </a:endParaRPr>
                    </a:p>
                  </a:txBody>
                  <a:tcPr marL="9525" marR="9525" marT="9525" marB="0" anchor="ctr"/>
                </a:tc>
                <a:tc>
                  <a:txBody>
                    <a:bodyPr/>
                    <a:lstStyle/>
                    <a:p>
                      <a:pPr algn="ctr" fontAlgn="ctr"/>
                      <a:r>
                        <a:rPr lang="ja-JP" altLang="en-US" sz="1050" u="none" strike="noStrike" dirty="0">
                          <a:effectLst/>
                        </a:rPr>
                        <a:t>加算１</a:t>
                      </a:r>
                      <a:endParaRPr lang="ja-JP" altLang="en-US" sz="1050" b="0" i="0" u="none" strike="noStrike" dirty="0">
                        <a:solidFill>
                          <a:srgbClr val="000000"/>
                        </a:solidFill>
                        <a:effectLst/>
                        <a:latin typeface="+mj-ea"/>
                        <a:ea typeface="+mj-ea"/>
                      </a:endParaRPr>
                    </a:p>
                  </a:txBody>
                  <a:tcPr marL="9525" marR="9525" marT="9525" marB="0" anchor="ctr"/>
                </a:tc>
                <a:tc>
                  <a:txBody>
                    <a:bodyPr/>
                    <a:lstStyle/>
                    <a:p>
                      <a:pPr algn="ctr" fontAlgn="ctr"/>
                      <a:r>
                        <a:rPr lang="ja-JP" altLang="en-US" sz="1050" u="none" strike="noStrike" dirty="0">
                          <a:effectLst/>
                        </a:rPr>
                        <a:t>加算２</a:t>
                      </a:r>
                      <a:endParaRPr lang="ja-JP" altLang="en-US" sz="1050" b="0" i="0" u="none" strike="noStrike"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51653429"/>
                  </a:ext>
                </a:extLst>
              </a:tr>
              <a:tr h="196033">
                <a:tc>
                  <a:txBody>
                    <a:bodyPr/>
                    <a:lstStyle/>
                    <a:p>
                      <a:pPr algn="ctr" fontAlgn="ctr"/>
                      <a:r>
                        <a:rPr lang="ja-JP" altLang="en-US" sz="1050" u="none" strike="noStrike" dirty="0">
                          <a:effectLst/>
                        </a:rPr>
                        <a:t>１５対１</a:t>
                      </a:r>
                      <a:endParaRPr lang="ja-JP" altLang="en-US" sz="1050" b="0" i="0" u="none" strike="noStrike" dirty="0">
                        <a:solidFill>
                          <a:srgbClr val="000000"/>
                        </a:solidFill>
                        <a:effectLst/>
                        <a:latin typeface="+mj-ea"/>
                        <a:ea typeface="+mj-ea"/>
                      </a:endParaRPr>
                    </a:p>
                  </a:txBody>
                  <a:tcPr marL="9525" marR="9525" marT="9525" marB="0" anchor="ctr"/>
                </a:tc>
                <a:tc>
                  <a:txBody>
                    <a:bodyPr/>
                    <a:lstStyle/>
                    <a:p>
                      <a:pPr algn="ctr" fontAlgn="ctr"/>
                      <a:r>
                        <a:rPr lang="zh-CN" altLang="en-US" sz="1050" u="none" strike="noStrike" dirty="0">
                          <a:effectLst/>
                          <a:latin typeface="ＭＳ Ｐゴシック" panose="020B0600070205080204" pitchFamily="50" charset="-128"/>
                          <a:ea typeface="ＭＳ Ｐゴシック" panose="020B0600070205080204" pitchFamily="50" charset="-128"/>
                        </a:rPr>
                        <a:t>９７０点</a:t>
                      </a:r>
                      <a:endParaRPr lang="zh-CN"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lang="zh-CN" altLang="en-US" sz="1050" u="none" strike="noStrike" dirty="0">
                          <a:effectLst/>
                          <a:latin typeface="ＭＳ Ｐゴシック" panose="020B0600070205080204" pitchFamily="50" charset="-128"/>
                          <a:ea typeface="ＭＳ Ｐゴシック" panose="020B0600070205080204" pitchFamily="50" charset="-128"/>
                        </a:rPr>
                        <a:t>９１０点</a:t>
                      </a:r>
                      <a:endParaRPr lang="zh-CN"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extLst>
                  <a:ext uri="{0D108BD9-81ED-4DB2-BD59-A6C34878D82A}">
                    <a16:rowId xmlns:a16="http://schemas.microsoft.com/office/drawing/2014/main" val="142491272"/>
                  </a:ext>
                </a:extLst>
              </a:tr>
              <a:tr h="196033">
                <a:tc>
                  <a:txBody>
                    <a:bodyPr/>
                    <a:lstStyle/>
                    <a:p>
                      <a:pPr algn="ctr" fontAlgn="ctr"/>
                      <a:r>
                        <a:rPr lang="ja-JP" altLang="en-US" sz="1050" u="none" strike="noStrike" dirty="0">
                          <a:effectLst/>
                        </a:rPr>
                        <a:t>２０対１</a:t>
                      </a:r>
                      <a:endParaRPr lang="ja-JP" altLang="en-US" sz="1050" b="0" i="0" u="none" strike="noStrike" dirty="0">
                        <a:solidFill>
                          <a:srgbClr val="000000"/>
                        </a:solidFill>
                        <a:effectLst/>
                        <a:latin typeface="+mj-ea"/>
                        <a:ea typeface="+mj-ea"/>
                      </a:endParaRPr>
                    </a:p>
                  </a:txBody>
                  <a:tcPr marL="9525" marR="9525" marT="9525" marB="0" anchor="ctr"/>
                </a:tc>
                <a:tc>
                  <a:txBody>
                    <a:bodyPr/>
                    <a:lstStyle/>
                    <a:p>
                      <a:pPr algn="ctr" fontAlgn="ctr"/>
                      <a:r>
                        <a:rPr lang="zh-CN" altLang="en-US" sz="1050" u="none" strike="noStrike" dirty="0">
                          <a:effectLst/>
                          <a:latin typeface="ＭＳ Ｐゴシック" panose="020B0600070205080204" pitchFamily="50" charset="-128"/>
                          <a:ea typeface="ＭＳ Ｐゴシック" panose="020B0600070205080204" pitchFamily="50" charset="-128"/>
                        </a:rPr>
                        <a:t>７５８点</a:t>
                      </a:r>
                      <a:endParaRPr lang="zh-CN"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lang="zh-CN" altLang="en-US" sz="1050" u="none" strike="noStrike" dirty="0">
                          <a:effectLst/>
                          <a:latin typeface="ＭＳ Ｐゴシック" panose="020B0600070205080204" pitchFamily="50" charset="-128"/>
                          <a:ea typeface="ＭＳ Ｐゴシック" panose="020B0600070205080204" pitchFamily="50" charset="-128"/>
                        </a:rPr>
                        <a:t>７１０点</a:t>
                      </a:r>
                      <a:endParaRPr lang="zh-CN"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extLst>
                  <a:ext uri="{0D108BD9-81ED-4DB2-BD59-A6C34878D82A}">
                    <a16:rowId xmlns:a16="http://schemas.microsoft.com/office/drawing/2014/main" val="2748443821"/>
                  </a:ext>
                </a:extLst>
              </a:tr>
              <a:tr h="196033">
                <a:tc>
                  <a:txBody>
                    <a:bodyPr/>
                    <a:lstStyle/>
                    <a:p>
                      <a:pPr algn="ctr" fontAlgn="ctr"/>
                      <a:r>
                        <a:rPr lang="ja-JP" altLang="en-US" sz="1050" u="none" strike="noStrike" dirty="0">
                          <a:effectLst/>
                        </a:rPr>
                        <a:t>２５対１</a:t>
                      </a:r>
                      <a:endParaRPr lang="ja-JP" altLang="en-US" sz="1050" b="0" i="0" u="none" strike="noStrike" dirty="0">
                        <a:solidFill>
                          <a:srgbClr val="000000"/>
                        </a:solidFill>
                        <a:effectLst/>
                        <a:latin typeface="+mj-ea"/>
                        <a:ea typeface="+mj-ea"/>
                      </a:endParaRPr>
                    </a:p>
                  </a:txBody>
                  <a:tcPr marL="9525" marR="9525" marT="9525" marB="0" anchor="ctr"/>
                </a:tc>
                <a:tc>
                  <a:txBody>
                    <a:bodyPr/>
                    <a:lstStyle/>
                    <a:p>
                      <a:pPr algn="ctr" fontAlgn="ctr"/>
                      <a:r>
                        <a:rPr lang="zh-CN" altLang="en-US" sz="1050" u="none" strike="noStrike" dirty="0">
                          <a:effectLst/>
                          <a:latin typeface="ＭＳ Ｐゴシック" panose="020B0600070205080204" pitchFamily="50" charset="-128"/>
                          <a:ea typeface="ＭＳ Ｐゴシック" panose="020B0600070205080204" pitchFamily="50" charset="-128"/>
                        </a:rPr>
                        <a:t>６３０点</a:t>
                      </a:r>
                      <a:endParaRPr lang="zh-CN"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lang="zh-CN" altLang="en-US" sz="1050" u="none" strike="noStrike" dirty="0">
                          <a:effectLst/>
                          <a:latin typeface="ＭＳ Ｐゴシック" panose="020B0600070205080204" pitchFamily="50" charset="-128"/>
                          <a:ea typeface="ＭＳ Ｐゴシック" panose="020B0600070205080204" pitchFamily="50" charset="-128"/>
                        </a:rPr>
                        <a:t>５９０点</a:t>
                      </a:r>
                      <a:endParaRPr lang="zh-CN"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extLst>
                  <a:ext uri="{0D108BD9-81ED-4DB2-BD59-A6C34878D82A}">
                    <a16:rowId xmlns:a16="http://schemas.microsoft.com/office/drawing/2014/main" val="1840442396"/>
                  </a:ext>
                </a:extLst>
              </a:tr>
              <a:tr h="196033">
                <a:tc>
                  <a:txBody>
                    <a:bodyPr/>
                    <a:lstStyle/>
                    <a:p>
                      <a:pPr algn="ctr" fontAlgn="ctr"/>
                      <a:r>
                        <a:rPr lang="ja-JP" altLang="en-US" sz="1050" u="none" strike="noStrike" dirty="0">
                          <a:effectLst/>
                        </a:rPr>
                        <a:t>３０対１</a:t>
                      </a:r>
                      <a:endParaRPr lang="ja-JP" altLang="en-US" sz="1050" b="0" i="0" u="none" strike="noStrike" dirty="0">
                        <a:solidFill>
                          <a:srgbClr val="000000"/>
                        </a:solidFill>
                        <a:effectLst/>
                        <a:latin typeface="+mj-ea"/>
                        <a:ea typeface="+mj-ea"/>
                      </a:endParaRPr>
                    </a:p>
                  </a:txBody>
                  <a:tcPr marL="9525" marR="9525" marT="9525" marB="0" anchor="ctr"/>
                </a:tc>
                <a:tc>
                  <a:txBody>
                    <a:bodyPr/>
                    <a:lstStyle/>
                    <a:p>
                      <a:pPr algn="ctr" fontAlgn="ctr"/>
                      <a:r>
                        <a:rPr lang="zh-CN" altLang="en-US" sz="1050" u="none" strike="noStrike" dirty="0">
                          <a:effectLst/>
                          <a:latin typeface="ＭＳ Ｐゴシック" panose="020B0600070205080204" pitchFamily="50" charset="-128"/>
                          <a:ea typeface="ＭＳ Ｐゴシック" panose="020B0600070205080204" pitchFamily="50" charset="-128"/>
                        </a:rPr>
                        <a:t>５４５点</a:t>
                      </a:r>
                      <a:endParaRPr lang="zh-CN"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lang="zh-CN" altLang="en-US" sz="1050" u="none" strike="noStrike" dirty="0">
                          <a:effectLst/>
                          <a:latin typeface="ＭＳ Ｐゴシック" panose="020B0600070205080204" pitchFamily="50" charset="-128"/>
                          <a:ea typeface="ＭＳ Ｐゴシック" panose="020B0600070205080204" pitchFamily="50" charset="-128"/>
                        </a:rPr>
                        <a:t>５１０点</a:t>
                      </a:r>
                      <a:endParaRPr lang="zh-CN"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extLst>
                  <a:ext uri="{0D108BD9-81ED-4DB2-BD59-A6C34878D82A}">
                    <a16:rowId xmlns:a16="http://schemas.microsoft.com/office/drawing/2014/main" val="811954634"/>
                  </a:ext>
                </a:extLst>
              </a:tr>
              <a:tr h="196033">
                <a:tc>
                  <a:txBody>
                    <a:bodyPr/>
                    <a:lstStyle/>
                    <a:p>
                      <a:pPr algn="ctr" fontAlgn="ctr"/>
                      <a:r>
                        <a:rPr lang="ja-JP" altLang="en-US" sz="1050" u="none" strike="noStrike">
                          <a:effectLst/>
                        </a:rPr>
                        <a:t>４０対１</a:t>
                      </a:r>
                      <a:endParaRPr lang="ja-JP" altLang="en-US" sz="1050" b="0" i="0" u="none" strike="noStrike">
                        <a:solidFill>
                          <a:srgbClr val="000000"/>
                        </a:solidFill>
                        <a:effectLst/>
                        <a:latin typeface="+mj-ea"/>
                        <a:ea typeface="+mj-ea"/>
                      </a:endParaRPr>
                    </a:p>
                  </a:txBody>
                  <a:tcPr marL="9525" marR="9525" marT="9525" marB="0" anchor="ctr"/>
                </a:tc>
                <a:tc>
                  <a:txBody>
                    <a:bodyPr/>
                    <a:lstStyle/>
                    <a:p>
                      <a:pPr algn="ctr" fontAlgn="ctr"/>
                      <a:r>
                        <a:rPr lang="zh-CN" altLang="en-US" sz="1050" u="none" strike="noStrike" dirty="0">
                          <a:effectLst/>
                          <a:latin typeface="ＭＳ Ｐゴシック" panose="020B0600070205080204" pitchFamily="50" charset="-128"/>
                          <a:ea typeface="ＭＳ Ｐゴシック" panose="020B0600070205080204" pitchFamily="50" charset="-128"/>
                        </a:rPr>
                        <a:t>４５５点</a:t>
                      </a:r>
                      <a:endParaRPr lang="zh-CN"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lang="zh-CN" altLang="en-US" sz="1050" u="none" strike="noStrike" dirty="0">
                          <a:effectLst/>
                          <a:latin typeface="ＭＳ Ｐゴシック" panose="020B0600070205080204" pitchFamily="50" charset="-128"/>
                          <a:ea typeface="ＭＳ Ｐゴシック" panose="020B0600070205080204" pitchFamily="50" charset="-128"/>
                        </a:rPr>
                        <a:t>４３０点</a:t>
                      </a:r>
                      <a:endParaRPr lang="zh-CN"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extLst>
                  <a:ext uri="{0D108BD9-81ED-4DB2-BD59-A6C34878D82A}">
                    <a16:rowId xmlns:a16="http://schemas.microsoft.com/office/drawing/2014/main" val="4184524862"/>
                  </a:ext>
                </a:extLst>
              </a:tr>
              <a:tr h="196033">
                <a:tc>
                  <a:txBody>
                    <a:bodyPr/>
                    <a:lstStyle/>
                    <a:p>
                      <a:pPr algn="ctr" fontAlgn="ctr"/>
                      <a:r>
                        <a:rPr lang="ja-JP" altLang="en-US" sz="1050" u="none" strike="noStrike">
                          <a:effectLst/>
                        </a:rPr>
                        <a:t>５０対１</a:t>
                      </a:r>
                      <a:endParaRPr lang="ja-JP" altLang="en-US" sz="1050" b="0" i="0" u="none" strike="noStrike">
                        <a:solidFill>
                          <a:srgbClr val="000000"/>
                        </a:solidFill>
                        <a:effectLst/>
                        <a:latin typeface="+mj-ea"/>
                        <a:ea typeface="+mj-ea"/>
                      </a:endParaRPr>
                    </a:p>
                  </a:txBody>
                  <a:tcPr marL="9525" marR="9525" marT="9525" marB="0" anchor="ctr"/>
                </a:tc>
                <a:tc>
                  <a:txBody>
                    <a:bodyPr/>
                    <a:lstStyle/>
                    <a:p>
                      <a:pPr algn="ctr" fontAlgn="ctr"/>
                      <a:r>
                        <a:rPr lang="zh-CN" altLang="en-US" sz="1050" u="none" strike="noStrike" dirty="0">
                          <a:effectLst/>
                          <a:latin typeface="ＭＳ Ｐゴシック" panose="020B0600070205080204" pitchFamily="50" charset="-128"/>
                          <a:ea typeface="ＭＳ Ｐゴシック" panose="020B0600070205080204" pitchFamily="50" charset="-128"/>
                        </a:rPr>
                        <a:t>３７５点</a:t>
                      </a:r>
                      <a:endParaRPr lang="zh-CN"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lang="zh-CN" altLang="en-US" sz="1050" u="none" strike="noStrike" dirty="0">
                          <a:effectLst/>
                          <a:latin typeface="ＭＳ Ｐゴシック" panose="020B0600070205080204" pitchFamily="50" charset="-128"/>
                          <a:ea typeface="ＭＳ Ｐゴシック" panose="020B0600070205080204" pitchFamily="50" charset="-128"/>
                        </a:rPr>
                        <a:t>３５５点</a:t>
                      </a:r>
                      <a:endParaRPr lang="zh-CN"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extLst>
                  <a:ext uri="{0D108BD9-81ED-4DB2-BD59-A6C34878D82A}">
                    <a16:rowId xmlns:a16="http://schemas.microsoft.com/office/drawing/2014/main" val="3459883313"/>
                  </a:ext>
                </a:extLst>
              </a:tr>
              <a:tr h="196033">
                <a:tc>
                  <a:txBody>
                    <a:bodyPr/>
                    <a:lstStyle/>
                    <a:p>
                      <a:pPr algn="ctr" fontAlgn="ctr"/>
                      <a:r>
                        <a:rPr lang="ja-JP" altLang="en-US" sz="1050" u="none" strike="noStrike">
                          <a:effectLst/>
                        </a:rPr>
                        <a:t>７５対１</a:t>
                      </a:r>
                      <a:endParaRPr lang="ja-JP" altLang="en-US" sz="1050" b="0" i="0" u="none" strike="noStrike">
                        <a:solidFill>
                          <a:srgbClr val="000000"/>
                        </a:solidFill>
                        <a:effectLst/>
                        <a:latin typeface="+mj-ea"/>
                        <a:ea typeface="+mj-ea"/>
                      </a:endParaRPr>
                    </a:p>
                  </a:txBody>
                  <a:tcPr marL="9525" marR="9525" marT="9525" marB="0" anchor="ctr"/>
                </a:tc>
                <a:tc>
                  <a:txBody>
                    <a:bodyPr/>
                    <a:lstStyle/>
                    <a:p>
                      <a:pPr algn="ctr" fontAlgn="ctr"/>
                      <a:r>
                        <a:rPr lang="zh-CN" altLang="en-US" sz="1050" u="none" strike="noStrike" dirty="0">
                          <a:effectLst/>
                          <a:latin typeface="ＭＳ Ｐゴシック" panose="020B0600070205080204" pitchFamily="50" charset="-128"/>
                          <a:ea typeface="ＭＳ Ｐゴシック" panose="020B0600070205080204" pitchFamily="50" charset="-128"/>
                        </a:rPr>
                        <a:t>２９５点</a:t>
                      </a:r>
                      <a:endParaRPr lang="zh-CN"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lang="zh-CN" altLang="en-US" sz="1050" u="none" strike="noStrike" dirty="0">
                          <a:effectLst/>
                          <a:latin typeface="ＭＳ Ｐゴシック" panose="020B0600070205080204" pitchFamily="50" charset="-128"/>
                          <a:ea typeface="ＭＳ Ｐゴシック" panose="020B0600070205080204" pitchFamily="50" charset="-128"/>
                        </a:rPr>
                        <a:t>２８０点</a:t>
                      </a:r>
                      <a:endParaRPr lang="zh-CN"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extLst>
                  <a:ext uri="{0D108BD9-81ED-4DB2-BD59-A6C34878D82A}">
                    <a16:rowId xmlns:a16="http://schemas.microsoft.com/office/drawing/2014/main" val="3497515972"/>
                  </a:ext>
                </a:extLst>
              </a:tr>
              <a:tr h="196033">
                <a:tc>
                  <a:txBody>
                    <a:bodyPr/>
                    <a:lstStyle/>
                    <a:p>
                      <a:pPr algn="ctr" fontAlgn="ctr"/>
                      <a:r>
                        <a:rPr lang="ja-JP" altLang="en-US" sz="1050" u="none" strike="noStrike">
                          <a:effectLst/>
                        </a:rPr>
                        <a:t>１００対１</a:t>
                      </a:r>
                      <a:endParaRPr lang="ja-JP" altLang="en-US" sz="1050" b="0" i="0" u="none" strike="noStrike">
                        <a:solidFill>
                          <a:srgbClr val="000000"/>
                        </a:solidFill>
                        <a:effectLst/>
                        <a:latin typeface="+mj-ea"/>
                        <a:ea typeface="+mj-ea"/>
                      </a:endParaRPr>
                    </a:p>
                  </a:txBody>
                  <a:tcPr marL="9525" marR="9525" marT="9525" marB="0" anchor="ctr"/>
                </a:tc>
                <a:tc>
                  <a:txBody>
                    <a:bodyPr/>
                    <a:lstStyle/>
                    <a:p>
                      <a:pPr algn="ctr" fontAlgn="ctr"/>
                      <a:r>
                        <a:rPr lang="zh-CN" altLang="en-US" sz="1050" u="none" strike="noStrike" dirty="0">
                          <a:effectLst/>
                          <a:latin typeface="ＭＳ Ｐゴシック" panose="020B0600070205080204" pitchFamily="50" charset="-128"/>
                          <a:ea typeface="ＭＳ Ｐゴシック" panose="020B0600070205080204" pitchFamily="50" charset="-128"/>
                        </a:rPr>
                        <a:t>２４８点</a:t>
                      </a:r>
                      <a:endParaRPr lang="zh-CN"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lang="zh-CN" altLang="en-US" sz="1050" u="none" strike="noStrike" dirty="0">
                          <a:effectLst/>
                          <a:latin typeface="ＭＳ Ｐゴシック" panose="020B0600070205080204" pitchFamily="50" charset="-128"/>
                          <a:ea typeface="ＭＳ Ｐゴシック" panose="020B0600070205080204" pitchFamily="50" charset="-128"/>
                        </a:rPr>
                        <a:t>２３８点</a:t>
                      </a:r>
                      <a:endParaRPr lang="zh-CN" altLang="en-US" sz="10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extLst>
                  <a:ext uri="{0D108BD9-81ED-4DB2-BD59-A6C34878D82A}">
                    <a16:rowId xmlns:a16="http://schemas.microsoft.com/office/drawing/2014/main" val="3907860366"/>
                  </a:ext>
                </a:extLst>
              </a:tr>
            </a:tbl>
          </a:graphicData>
        </a:graphic>
      </p:graphicFrame>
      <p:graphicFrame>
        <p:nvGraphicFramePr>
          <p:cNvPr id="5" name="表 4">
            <a:extLst>
              <a:ext uri="{FF2B5EF4-FFF2-40B4-BE49-F238E27FC236}">
                <a16:creationId xmlns:a16="http://schemas.microsoft.com/office/drawing/2014/main" id="{AD13E6AD-7A54-404F-BFAD-B9C490DE699D}"/>
              </a:ext>
            </a:extLst>
          </p:cNvPr>
          <p:cNvGraphicFramePr>
            <a:graphicFrameLocks noGrp="1"/>
          </p:cNvGraphicFramePr>
          <p:nvPr>
            <p:extLst>
              <p:ext uri="{D42A27DB-BD31-4B8C-83A1-F6EECF244321}">
                <p14:modId xmlns:p14="http://schemas.microsoft.com/office/powerpoint/2010/main" val="1266565424"/>
              </p:ext>
            </p:extLst>
          </p:nvPr>
        </p:nvGraphicFramePr>
        <p:xfrm>
          <a:off x="5328544" y="5011575"/>
          <a:ext cx="4320001" cy="1746738"/>
        </p:xfrm>
        <a:graphic>
          <a:graphicData uri="http://schemas.openxmlformats.org/drawingml/2006/table">
            <a:tbl>
              <a:tblPr>
                <a:tableStyleId>{F5AB1C69-6EDB-4FF4-983F-18BD219EF322}</a:tableStyleId>
              </a:tblPr>
              <a:tblGrid>
                <a:gridCol w="1924059">
                  <a:extLst>
                    <a:ext uri="{9D8B030D-6E8A-4147-A177-3AD203B41FA5}">
                      <a16:colId xmlns:a16="http://schemas.microsoft.com/office/drawing/2014/main" val="993814524"/>
                    </a:ext>
                  </a:extLst>
                </a:gridCol>
                <a:gridCol w="1140302">
                  <a:extLst>
                    <a:ext uri="{9D8B030D-6E8A-4147-A177-3AD203B41FA5}">
                      <a16:colId xmlns:a16="http://schemas.microsoft.com/office/drawing/2014/main" val="2842498347"/>
                    </a:ext>
                  </a:extLst>
                </a:gridCol>
                <a:gridCol w="1255640">
                  <a:extLst>
                    <a:ext uri="{9D8B030D-6E8A-4147-A177-3AD203B41FA5}">
                      <a16:colId xmlns:a16="http://schemas.microsoft.com/office/drawing/2014/main" val="288309949"/>
                    </a:ext>
                  </a:extLst>
                </a:gridCol>
              </a:tblGrid>
              <a:tr h="194082">
                <a:tc>
                  <a:txBody>
                    <a:bodyPr/>
                    <a:lstStyle/>
                    <a:p>
                      <a:pPr algn="ctr" fontAlgn="ctr"/>
                      <a:r>
                        <a:rPr lang="ja-JP" altLang="en-US" sz="1050" u="none" strike="noStrike" dirty="0">
                          <a:effectLst/>
                        </a:rPr>
                        <a:t>医師事務作業補助者の配置</a:t>
                      </a:r>
                      <a:endParaRPr lang="ja-JP" altLang="en-US" sz="1050" b="0" i="0" u="none" strike="noStrike" dirty="0">
                        <a:solidFill>
                          <a:srgbClr val="000000"/>
                        </a:solidFill>
                        <a:effectLst/>
                        <a:latin typeface="+mj-ea"/>
                        <a:ea typeface="+mj-ea"/>
                      </a:endParaRPr>
                    </a:p>
                  </a:txBody>
                  <a:tcPr marL="9525" marR="9525" marT="9525" marB="0" anchor="ctr"/>
                </a:tc>
                <a:tc>
                  <a:txBody>
                    <a:bodyPr/>
                    <a:lstStyle/>
                    <a:p>
                      <a:pPr algn="ctr" fontAlgn="ctr"/>
                      <a:r>
                        <a:rPr lang="ja-JP" altLang="en-US" sz="1050" u="none" strike="noStrike" dirty="0">
                          <a:effectLst/>
                        </a:rPr>
                        <a:t>加算１</a:t>
                      </a:r>
                      <a:endParaRPr lang="ja-JP" altLang="en-US" sz="1050" b="0" i="0" u="none" strike="noStrike" dirty="0">
                        <a:solidFill>
                          <a:srgbClr val="000000"/>
                        </a:solidFill>
                        <a:effectLst/>
                        <a:latin typeface="+mj-ea"/>
                        <a:ea typeface="+mj-ea"/>
                      </a:endParaRPr>
                    </a:p>
                  </a:txBody>
                  <a:tcPr marL="9525" marR="9525" marT="9525" marB="0" anchor="ctr"/>
                </a:tc>
                <a:tc>
                  <a:txBody>
                    <a:bodyPr/>
                    <a:lstStyle/>
                    <a:p>
                      <a:pPr algn="ctr" fontAlgn="ctr"/>
                      <a:r>
                        <a:rPr kumimoji="1" lang="ja-JP" altLang="en-US" sz="1050" u="none" strike="noStrike" kern="1200" dirty="0">
                          <a:effectLst/>
                        </a:rPr>
                        <a:t>加算２</a:t>
                      </a:r>
                      <a:endParaRPr lang="ja-JP" altLang="en-US" sz="1050" b="0" i="0" u="none" strike="noStrike"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2056985849"/>
                  </a:ext>
                </a:extLst>
              </a:tr>
              <a:tr h="194082">
                <a:tc>
                  <a:txBody>
                    <a:bodyPr/>
                    <a:lstStyle/>
                    <a:p>
                      <a:pPr algn="ctr" fontAlgn="ctr"/>
                      <a:r>
                        <a:rPr lang="ja-JP" altLang="en-US" sz="1050" u="none" strike="noStrike" dirty="0">
                          <a:effectLst/>
                        </a:rPr>
                        <a:t>１５対１</a:t>
                      </a:r>
                      <a:endParaRPr lang="ja-JP" altLang="en-US" sz="1050" b="0" i="0" u="none" strike="noStrike" dirty="0">
                        <a:solidFill>
                          <a:srgbClr val="000000"/>
                        </a:solidFill>
                        <a:effectLst/>
                        <a:latin typeface="+mj-ea"/>
                        <a:ea typeface="+mj-ea"/>
                      </a:endParaRPr>
                    </a:p>
                  </a:txBody>
                  <a:tcPr marL="9525" marR="9525" marT="9525" marB="0" anchor="ctr"/>
                </a:tc>
                <a:tc>
                  <a:txBody>
                    <a:bodyPr/>
                    <a:lstStyle/>
                    <a:p>
                      <a:pPr algn="ctr" fontAlgn="ctr"/>
                      <a:r>
                        <a:rPr lang="zh-CN" altLang="en-US" sz="1050" b="1" u="sng" strike="noStrike" dirty="0">
                          <a:solidFill>
                            <a:srgbClr val="0070C0"/>
                          </a:solidFill>
                          <a:effectLst/>
                          <a:latin typeface="ＭＳ Ｐゴシック" panose="020B0600070205080204" pitchFamily="50" charset="-128"/>
                          <a:ea typeface="ＭＳ Ｐゴシック" panose="020B0600070205080204" pitchFamily="50" charset="-128"/>
                        </a:rPr>
                        <a:t>１，０５０点</a:t>
                      </a:r>
                      <a:endParaRPr lang="zh-CN" altLang="en-US" sz="1050" b="1" i="0" u="sng" strike="noStrike" dirty="0">
                        <a:solidFill>
                          <a:srgbClr val="0070C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kumimoji="1" lang="zh-CN" altLang="en-US" sz="1050" b="1" u="sng" strike="noStrike" kern="1200" dirty="0">
                          <a:solidFill>
                            <a:srgbClr val="0070C0"/>
                          </a:solidFill>
                          <a:effectLst/>
                          <a:latin typeface="ＭＳ Ｐゴシック" panose="020B0600070205080204" pitchFamily="50" charset="-128"/>
                          <a:ea typeface="ＭＳ Ｐゴシック" panose="020B0600070205080204" pitchFamily="50" charset="-128"/>
                        </a:rPr>
                        <a:t>９７５点</a:t>
                      </a:r>
                      <a:endParaRPr lang="zh-CN" altLang="en-US" sz="1050" b="1" i="0" u="sng" strike="noStrike" dirty="0">
                        <a:solidFill>
                          <a:srgbClr val="0070C0"/>
                        </a:solidFill>
                        <a:effectLst/>
                        <a:latin typeface="ＭＳ Ｐゴシック" panose="020B0600070205080204" pitchFamily="50" charset="-128"/>
                        <a:ea typeface="ＭＳ Ｐゴシック" panose="020B0600070205080204" pitchFamily="50" charset="-128"/>
                      </a:endParaRPr>
                    </a:p>
                  </a:txBody>
                  <a:tcPr marL="9525" marR="9525" marT="9525" marB="0" anchor="ctr"/>
                </a:tc>
                <a:extLst>
                  <a:ext uri="{0D108BD9-81ED-4DB2-BD59-A6C34878D82A}">
                    <a16:rowId xmlns:a16="http://schemas.microsoft.com/office/drawing/2014/main" val="3345849326"/>
                  </a:ext>
                </a:extLst>
              </a:tr>
              <a:tr h="194082">
                <a:tc>
                  <a:txBody>
                    <a:bodyPr/>
                    <a:lstStyle/>
                    <a:p>
                      <a:pPr algn="ctr" fontAlgn="ctr"/>
                      <a:r>
                        <a:rPr lang="ja-JP" altLang="en-US" sz="1050" u="none" strike="noStrike" dirty="0">
                          <a:effectLst/>
                        </a:rPr>
                        <a:t>２０対１</a:t>
                      </a:r>
                      <a:endParaRPr lang="ja-JP" altLang="en-US" sz="1050" b="0" i="0" u="none" strike="noStrike" dirty="0">
                        <a:solidFill>
                          <a:srgbClr val="000000"/>
                        </a:solidFill>
                        <a:effectLst/>
                        <a:latin typeface="+mj-ea"/>
                        <a:ea typeface="+mj-ea"/>
                      </a:endParaRPr>
                    </a:p>
                  </a:txBody>
                  <a:tcPr marL="9525" marR="9525" marT="9525" marB="0" anchor="ctr"/>
                </a:tc>
                <a:tc>
                  <a:txBody>
                    <a:bodyPr/>
                    <a:lstStyle/>
                    <a:p>
                      <a:pPr algn="ctr" fontAlgn="ctr"/>
                      <a:r>
                        <a:rPr lang="zh-CN" altLang="en-US" sz="1050" b="1" u="sng" strike="noStrike" dirty="0">
                          <a:solidFill>
                            <a:srgbClr val="0070C0"/>
                          </a:solidFill>
                          <a:effectLst/>
                          <a:latin typeface="ＭＳ Ｐゴシック" panose="020B0600070205080204" pitchFamily="50" charset="-128"/>
                          <a:ea typeface="ＭＳ Ｐゴシック" panose="020B0600070205080204" pitchFamily="50" charset="-128"/>
                        </a:rPr>
                        <a:t>８３５点</a:t>
                      </a:r>
                      <a:endParaRPr lang="zh-CN" altLang="en-US" sz="1050" b="1" i="0" u="sng" strike="noStrike" dirty="0">
                        <a:solidFill>
                          <a:srgbClr val="0070C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kumimoji="1" lang="zh-CN" altLang="en-US" sz="1050" b="1" u="sng" strike="noStrike" kern="1200" dirty="0">
                          <a:solidFill>
                            <a:srgbClr val="0070C0"/>
                          </a:solidFill>
                          <a:effectLst/>
                          <a:latin typeface="ＭＳ Ｐゴシック" panose="020B0600070205080204" pitchFamily="50" charset="-128"/>
                          <a:ea typeface="ＭＳ Ｐゴシック" panose="020B0600070205080204" pitchFamily="50" charset="-128"/>
                        </a:rPr>
                        <a:t>７７０点</a:t>
                      </a:r>
                      <a:endParaRPr lang="zh-CN" altLang="en-US" sz="1050" b="1" i="0" u="sng" strike="noStrike" dirty="0">
                        <a:solidFill>
                          <a:srgbClr val="0070C0"/>
                        </a:solidFill>
                        <a:effectLst/>
                        <a:latin typeface="ＭＳ Ｐゴシック" panose="020B0600070205080204" pitchFamily="50" charset="-128"/>
                        <a:ea typeface="ＭＳ Ｐゴシック" panose="020B0600070205080204" pitchFamily="50" charset="-128"/>
                      </a:endParaRPr>
                    </a:p>
                  </a:txBody>
                  <a:tcPr marL="9525" marR="9525" marT="9525" marB="0" anchor="ctr"/>
                </a:tc>
                <a:extLst>
                  <a:ext uri="{0D108BD9-81ED-4DB2-BD59-A6C34878D82A}">
                    <a16:rowId xmlns:a16="http://schemas.microsoft.com/office/drawing/2014/main" val="3695750648"/>
                  </a:ext>
                </a:extLst>
              </a:tr>
              <a:tr h="194082">
                <a:tc>
                  <a:txBody>
                    <a:bodyPr/>
                    <a:lstStyle/>
                    <a:p>
                      <a:pPr algn="ctr" fontAlgn="ctr"/>
                      <a:r>
                        <a:rPr lang="ja-JP" altLang="en-US" sz="1050" u="none" strike="noStrike" dirty="0">
                          <a:effectLst/>
                        </a:rPr>
                        <a:t>２５対１</a:t>
                      </a:r>
                      <a:endParaRPr lang="ja-JP" altLang="en-US" sz="1050" b="0" i="0" u="none" strike="noStrike" dirty="0">
                        <a:solidFill>
                          <a:srgbClr val="000000"/>
                        </a:solidFill>
                        <a:effectLst/>
                        <a:latin typeface="+mj-ea"/>
                        <a:ea typeface="+mj-ea"/>
                      </a:endParaRPr>
                    </a:p>
                  </a:txBody>
                  <a:tcPr marL="9525" marR="9525" marT="9525" marB="0" anchor="ctr"/>
                </a:tc>
                <a:tc>
                  <a:txBody>
                    <a:bodyPr/>
                    <a:lstStyle/>
                    <a:p>
                      <a:pPr algn="ctr" fontAlgn="ctr"/>
                      <a:r>
                        <a:rPr lang="zh-CN" altLang="en-US" sz="1050" b="1" u="sng" strike="noStrike" dirty="0">
                          <a:solidFill>
                            <a:srgbClr val="0070C0"/>
                          </a:solidFill>
                          <a:effectLst/>
                          <a:latin typeface="ＭＳ Ｐゴシック" panose="020B0600070205080204" pitchFamily="50" charset="-128"/>
                          <a:ea typeface="ＭＳ Ｐゴシック" panose="020B0600070205080204" pitchFamily="50" charset="-128"/>
                        </a:rPr>
                        <a:t>７０５点</a:t>
                      </a:r>
                      <a:endParaRPr lang="zh-CN" altLang="en-US" sz="1050" b="1" i="0" u="sng" strike="noStrike" dirty="0">
                        <a:solidFill>
                          <a:srgbClr val="0070C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kumimoji="1" lang="zh-CN" altLang="en-US" sz="1050" b="1" u="sng" strike="noStrike" kern="1200" dirty="0">
                          <a:solidFill>
                            <a:srgbClr val="0070C0"/>
                          </a:solidFill>
                          <a:effectLst/>
                          <a:latin typeface="ＭＳ Ｐゴシック" panose="020B0600070205080204" pitchFamily="50" charset="-128"/>
                          <a:ea typeface="ＭＳ Ｐゴシック" panose="020B0600070205080204" pitchFamily="50" charset="-128"/>
                        </a:rPr>
                        <a:t>６４５点</a:t>
                      </a:r>
                      <a:endParaRPr lang="zh-CN" altLang="en-US" sz="1050" b="1" i="0" u="sng" strike="noStrike" dirty="0">
                        <a:solidFill>
                          <a:srgbClr val="0070C0"/>
                        </a:solidFill>
                        <a:effectLst/>
                        <a:latin typeface="ＭＳ Ｐゴシック" panose="020B0600070205080204" pitchFamily="50" charset="-128"/>
                        <a:ea typeface="ＭＳ Ｐゴシック" panose="020B0600070205080204" pitchFamily="50" charset="-128"/>
                      </a:endParaRPr>
                    </a:p>
                  </a:txBody>
                  <a:tcPr marL="9525" marR="9525" marT="9525" marB="0" anchor="ctr"/>
                </a:tc>
                <a:extLst>
                  <a:ext uri="{0D108BD9-81ED-4DB2-BD59-A6C34878D82A}">
                    <a16:rowId xmlns:a16="http://schemas.microsoft.com/office/drawing/2014/main" val="1559404819"/>
                  </a:ext>
                </a:extLst>
              </a:tr>
              <a:tr h="194082">
                <a:tc>
                  <a:txBody>
                    <a:bodyPr/>
                    <a:lstStyle/>
                    <a:p>
                      <a:pPr algn="ctr" fontAlgn="ctr"/>
                      <a:r>
                        <a:rPr lang="ja-JP" altLang="en-US" sz="1050" u="none" strike="noStrike">
                          <a:effectLst/>
                        </a:rPr>
                        <a:t>３０対１</a:t>
                      </a:r>
                      <a:endParaRPr lang="ja-JP" altLang="en-US" sz="1050" b="0" i="0" u="none" strike="noStrike">
                        <a:solidFill>
                          <a:srgbClr val="000000"/>
                        </a:solidFill>
                        <a:effectLst/>
                        <a:latin typeface="+mj-ea"/>
                        <a:ea typeface="+mj-ea"/>
                      </a:endParaRPr>
                    </a:p>
                  </a:txBody>
                  <a:tcPr marL="9525" marR="9525" marT="9525" marB="0" anchor="ctr"/>
                </a:tc>
                <a:tc>
                  <a:txBody>
                    <a:bodyPr/>
                    <a:lstStyle/>
                    <a:p>
                      <a:pPr algn="ctr" fontAlgn="ctr"/>
                      <a:r>
                        <a:rPr lang="zh-CN" altLang="en-US" sz="1050" b="1" u="sng" strike="noStrike" dirty="0">
                          <a:solidFill>
                            <a:srgbClr val="0070C0"/>
                          </a:solidFill>
                          <a:effectLst/>
                          <a:latin typeface="ＭＳ Ｐゴシック" panose="020B0600070205080204" pitchFamily="50" charset="-128"/>
                          <a:ea typeface="ＭＳ Ｐゴシック" panose="020B0600070205080204" pitchFamily="50" charset="-128"/>
                        </a:rPr>
                        <a:t>６１０点</a:t>
                      </a:r>
                      <a:endParaRPr lang="zh-CN" altLang="en-US" sz="1050" b="1" i="0" u="sng" strike="noStrike" dirty="0">
                        <a:solidFill>
                          <a:srgbClr val="0070C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kumimoji="1" lang="zh-CN" altLang="en-US" sz="1050" b="1" u="sng" strike="noStrike" kern="1200" dirty="0">
                          <a:solidFill>
                            <a:srgbClr val="0070C0"/>
                          </a:solidFill>
                          <a:effectLst/>
                          <a:latin typeface="ＭＳ Ｐゴシック" panose="020B0600070205080204" pitchFamily="50" charset="-128"/>
                          <a:ea typeface="ＭＳ Ｐゴシック" panose="020B0600070205080204" pitchFamily="50" charset="-128"/>
                        </a:rPr>
                        <a:t>５６０点</a:t>
                      </a:r>
                      <a:endParaRPr lang="zh-CN" altLang="en-US" sz="1050" b="1" i="0" u="sng" strike="noStrike" dirty="0">
                        <a:solidFill>
                          <a:srgbClr val="0070C0"/>
                        </a:solidFill>
                        <a:effectLst/>
                        <a:latin typeface="ＭＳ Ｐゴシック" panose="020B0600070205080204" pitchFamily="50" charset="-128"/>
                        <a:ea typeface="ＭＳ Ｐゴシック" panose="020B0600070205080204" pitchFamily="50" charset="-128"/>
                      </a:endParaRPr>
                    </a:p>
                  </a:txBody>
                  <a:tcPr marL="9525" marR="9525" marT="9525" marB="0" anchor="ctr"/>
                </a:tc>
                <a:extLst>
                  <a:ext uri="{0D108BD9-81ED-4DB2-BD59-A6C34878D82A}">
                    <a16:rowId xmlns:a16="http://schemas.microsoft.com/office/drawing/2014/main" val="1690724502"/>
                  </a:ext>
                </a:extLst>
              </a:tr>
              <a:tr h="194082">
                <a:tc>
                  <a:txBody>
                    <a:bodyPr/>
                    <a:lstStyle/>
                    <a:p>
                      <a:pPr algn="ctr" fontAlgn="ctr"/>
                      <a:r>
                        <a:rPr lang="ja-JP" altLang="en-US" sz="1050" u="none" strike="noStrike">
                          <a:effectLst/>
                        </a:rPr>
                        <a:t>４０対１</a:t>
                      </a:r>
                      <a:endParaRPr lang="ja-JP" altLang="en-US" sz="1050" b="0" i="0" u="none" strike="noStrike">
                        <a:solidFill>
                          <a:srgbClr val="000000"/>
                        </a:solidFill>
                        <a:effectLst/>
                        <a:latin typeface="+mj-ea"/>
                        <a:ea typeface="+mj-ea"/>
                      </a:endParaRPr>
                    </a:p>
                  </a:txBody>
                  <a:tcPr marL="9525" marR="9525" marT="9525" marB="0" anchor="ctr"/>
                </a:tc>
                <a:tc>
                  <a:txBody>
                    <a:bodyPr/>
                    <a:lstStyle/>
                    <a:p>
                      <a:pPr algn="ctr" fontAlgn="ctr"/>
                      <a:r>
                        <a:rPr lang="zh-CN" altLang="en-US" sz="1050" b="1" u="sng" strike="noStrike" dirty="0">
                          <a:solidFill>
                            <a:srgbClr val="0070C0"/>
                          </a:solidFill>
                          <a:effectLst/>
                          <a:latin typeface="ＭＳ Ｐゴシック" panose="020B0600070205080204" pitchFamily="50" charset="-128"/>
                          <a:ea typeface="ＭＳ Ｐゴシック" panose="020B0600070205080204" pitchFamily="50" charset="-128"/>
                        </a:rPr>
                        <a:t>５１０点</a:t>
                      </a:r>
                      <a:endParaRPr lang="zh-CN" altLang="en-US" sz="1050" b="1" i="0" u="sng" strike="noStrike" dirty="0">
                        <a:solidFill>
                          <a:srgbClr val="0070C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kumimoji="1" lang="zh-CN" altLang="en-US" sz="1050" b="1" u="sng" strike="noStrike" kern="1200" dirty="0">
                          <a:solidFill>
                            <a:srgbClr val="0070C0"/>
                          </a:solidFill>
                          <a:effectLst/>
                          <a:latin typeface="ＭＳ Ｐゴシック" panose="020B0600070205080204" pitchFamily="50" charset="-128"/>
                          <a:ea typeface="ＭＳ Ｐゴシック" panose="020B0600070205080204" pitchFamily="50" charset="-128"/>
                        </a:rPr>
                        <a:t>４７５点</a:t>
                      </a:r>
                      <a:endParaRPr lang="zh-CN" altLang="en-US" sz="1050" b="1" i="0" u="sng" strike="noStrike" dirty="0">
                        <a:solidFill>
                          <a:srgbClr val="0070C0"/>
                        </a:solidFill>
                        <a:effectLst/>
                        <a:latin typeface="ＭＳ Ｐゴシック" panose="020B0600070205080204" pitchFamily="50" charset="-128"/>
                        <a:ea typeface="ＭＳ Ｐゴシック" panose="020B0600070205080204" pitchFamily="50" charset="-128"/>
                      </a:endParaRPr>
                    </a:p>
                  </a:txBody>
                  <a:tcPr marL="9525" marR="9525" marT="9525" marB="0" anchor="ctr"/>
                </a:tc>
                <a:extLst>
                  <a:ext uri="{0D108BD9-81ED-4DB2-BD59-A6C34878D82A}">
                    <a16:rowId xmlns:a16="http://schemas.microsoft.com/office/drawing/2014/main" val="981956950"/>
                  </a:ext>
                </a:extLst>
              </a:tr>
              <a:tr h="194082">
                <a:tc>
                  <a:txBody>
                    <a:bodyPr/>
                    <a:lstStyle/>
                    <a:p>
                      <a:pPr algn="ctr" fontAlgn="ctr"/>
                      <a:r>
                        <a:rPr lang="ja-JP" altLang="en-US" sz="1050" u="none" strike="noStrike">
                          <a:effectLst/>
                        </a:rPr>
                        <a:t>５０対１</a:t>
                      </a:r>
                      <a:endParaRPr lang="ja-JP" altLang="en-US" sz="1050" b="0" i="0" u="none" strike="noStrike">
                        <a:solidFill>
                          <a:srgbClr val="000000"/>
                        </a:solidFill>
                        <a:effectLst/>
                        <a:latin typeface="+mj-ea"/>
                        <a:ea typeface="+mj-ea"/>
                      </a:endParaRPr>
                    </a:p>
                  </a:txBody>
                  <a:tcPr marL="9525" marR="9525" marT="9525" marB="0" anchor="ctr"/>
                </a:tc>
                <a:tc>
                  <a:txBody>
                    <a:bodyPr/>
                    <a:lstStyle/>
                    <a:p>
                      <a:pPr algn="ctr" fontAlgn="ctr"/>
                      <a:r>
                        <a:rPr lang="zh-CN" altLang="en-US" sz="1050" b="1" u="sng" strike="noStrike" dirty="0">
                          <a:solidFill>
                            <a:srgbClr val="0070C0"/>
                          </a:solidFill>
                          <a:effectLst/>
                          <a:latin typeface="ＭＳ Ｐゴシック" panose="020B0600070205080204" pitchFamily="50" charset="-128"/>
                          <a:ea typeface="ＭＳ Ｐゴシック" panose="020B0600070205080204" pitchFamily="50" charset="-128"/>
                        </a:rPr>
                        <a:t>４３０点</a:t>
                      </a:r>
                      <a:endParaRPr lang="zh-CN" altLang="en-US" sz="1050" b="1" i="0" u="sng" strike="noStrike" dirty="0">
                        <a:solidFill>
                          <a:srgbClr val="0070C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kumimoji="1" lang="zh-CN" altLang="en-US" sz="1050" b="1" u="sng" strike="noStrike" kern="1200" dirty="0">
                          <a:solidFill>
                            <a:srgbClr val="0070C0"/>
                          </a:solidFill>
                          <a:effectLst/>
                          <a:latin typeface="ＭＳ Ｐゴシック" panose="020B0600070205080204" pitchFamily="50" charset="-128"/>
                          <a:ea typeface="ＭＳ Ｐゴシック" panose="020B0600070205080204" pitchFamily="50" charset="-128"/>
                        </a:rPr>
                        <a:t>３９５点</a:t>
                      </a:r>
                      <a:endParaRPr lang="zh-CN" altLang="en-US" sz="1050" b="1" i="0" u="sng" strike="noStrike" dirty="0">
                        <a:solidFill>
                          <a:srgbClr val="0070C0"/>
                        </a:solidFill>
                        <a:effectLst/>
                        <a:latin typeface="ＭＳ Ｐゴシック" panose="020B0600070205080204" pitchFamily="50" charset="-128"/>
                        <a:ea typeface="ＭＳ Ｐゴシック" panose="020B0600070205080204" pitchFamily="50" charset="-128"/>
                      </a:endParaRPr>
                    </a:p>
                  </a:txBody>
                  <a:tcPr marL="9525" marR="9525" marT="9525" marB="0" anchor="ctr"/>
                </a:tc>
                <a:extLst>
                  <a:ext uri="{0D108BD9-81ED-4DB2-BD59-A6C34878D82A}">
                    <a16:rowId xmlns:a16="http://schemas.microsoft.com/office/drawing/2014/main" val="2560176100"/>
                  </a:ext>
                </a:extLst>
              </a:tr>
              <a:tr h="194082">
                <a:tc>
                  <a:txBody>
                    <a:bodyPr/>
                    <a:lstStyle/>
                    <a:p>
                      <a:pPr algn="ctr" fontAlgn="ctr"/>
                      <a:r>
                        <a:rPr lang="ja-JP" altLang="en-US" sz="1050" u="none" strike="noStrike">
                          <a:effectLst/>
                        </a:rPr>
                        <a:t>７５対１</a:t>
                      </a:r>
                      <a:endParaRPr lang="ja-JP" altLang="en-US" sz="1050" b="0" i="0" u="none" strike="noStrike">
                        <a:solidFill>
                          <a:srgbClr val="000000"/>
                        </a:solidFill>
                        <a:effectLst/>
                        <a:latin typeface="+mj-ea"/>
                        <a:ea typeface="+mj-ea"/>
                      </a:endParaRPr>
                    </a:p>
                  </a:txBody>
                  <a:tcPr marL="9525" marR="9525" marT="9525" marB="0" anchor="ctr"/>
                </a:tc>
                <a:tc>
                  <a:txBody>
                    <a:bodyPr/>
                    <a:lstStyle/>
                    <a:p>
                      <a:pPr algn="ctr" fontAlgn="ctr"/>
                      <a:r>
                        <a:rPr lang="zh-CN" altLang="en-US" sz="1050" b="1" u="sng" strike="noStrike" dirty="0">
                          <a:solidFill>
                            <a:srgbClr val="0070C0"/>
                          </a:solidFill>
                          <a:effectLst/>
                          <a:latin typeface="ＭＳ Ｐゴシック" panose="020B0600070205080204" pitchFamily="50" charset="-128"/>
                          <a:ea typeface="ＭＳ Ｐゴシック" panose="020B0600070205080204" pitchFamily="50" charset="-128"/>
                        </a:rPr>
                        <a:t>３５０点</a:t>
                      </a:r>
                      <a:endParaRPr lang="zh-CN" altLang="en-US" sz="1050" b="1" i="0" u="sng" strike="noStrike" dirty="0">
                        <a:solidFill>
                          <a:srgbClr val="0070C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kumimoji="1" lang="zh-CN" altLang="en-US" sz="1050" b="1" u="sng" strike="noStrike" kern="1200" dirty="0">
                          <a:solidFill>
                            <a:srgbClr val="0070C0"/>
                          </a:solidFill>
                          <a:effectLst/>
                          <a:latin typeface="ＭＳ Ｐゴシック" panose="020B0600070205080204" pitchFamily="50" charset="-128"/>
                          <a:ea typeface="ＭＳ Ｐゴシック" panose="020B0600070205080204" pitchFamily="50" charset="-128"/>
                        </a:rPr>
                        <a:t>３１５点</a:t>
                      </a:r>
                      <a:endParaRPr lang="zh-CN" altLang="en-US" sz="1050" b="1" i="0" u="sng" strike="noStrike" dirty="0">
                        <a:solidFill>
                          <a:srgbClr val="0070C0"/>
                        </a:solidFill>
                        <a:effectLst/>
                        <a:latin typeface="ＭＳ Ｐゴシック" panose="020B0600070205080204" pitchFamily="50" charset="-128"/>
                        <a:ea typeface="ＭＳ Ｐゴシック" panose="020B0600070205080204" pitchFamily="50" charset="-128"/>
                      </a:endParaRPr>
                    </a:p>
                  </a:txBody>
                  <a:tcPr marL="9525" marR="9525" marT="9525" marB="0" anchor="ctr"/>
                </a:tc>
                <a:extLst>
                  <a:ext uri="{0D108BD9-81ED-4DB2-BD59-A6C34878D82A}">
                    <a16:rowId xmlns:a16="http://schemas.microsoft.com/office/drawing/2014/main" val="2694320425"/>
                  </a:ext>
                </a:extLst>
              </a:tr>
              <a:tr h="194082">
                <a:tc>
                  <a:txBody>
                    <a:bodyPr/>
                    <a:lstStyle/>
                    <a:p>
                      <a:pPr algn="ctr" fontAlgn="ctr"/>
                      <a:r>
                        <a:rPr lang="ja-JP" altLang="en-US" sz="1050" u="none" strike="noStrike">
                          <a:effectLst/>
                        </a:rPr>
                        <a:t>１００対１</a:t>
                      </a:r>
                      <a:endParaRPr lang="ja-JP" altLang="en-US" sz="1050" b="0" i="0" u="none" strike="noStrike">
                        <a:solidFill>
                          <a:srgbClr val="000000"/>
                        </a:solidFill>
                        <a:effectLst/>
                        <a:latin typeface="+mj-ea"/>
                        <a:ea typeface="+mj-ea"/>
                      </a:endParaRPr>
                    </a:p>
                  </a:txBody>
                  <a:tcPr marL="9525" marR="9525" marT="9525" marB="0" anchor="ctr"/>
                </a:tc>
                <a:tc>
                  <a:txBody>
                    <a:bodyPr/>
                    <a:lstStyle/>
                    <a:p>
                      <a:pPr algn="ctr" fontAlgn="ctr"/>
                      <a:r>
                        <a:rPr lang="zh-CN" altLang="en-US" sz="1050" b="1" u="sng" strike="noStrike" dirty="0">
                          <a:solidFill>
                            <a:srgbClr val="0070C0"/>
                          </a:solidFill>
                          <a:effectLst/>
                          <a:latin typeface="ＭＳ Ｐゴシック" panose="020B0600070205080204" pitchFamily="50" charset="-128"/>
                          <a:ea typeface="ＭＳ Ｐゴシック" panose="020B0600070205080204" pitchFamily="50" charset="-128"/>
                        </a:rPr>
                        <a:t>３００点</a:t>
                      </a:r>
                      <a:endParaRPr lang="zh-CN" altLang="en-US" sz="1050" b="1" i="0" u="sng" strike="noStrike" dirty="0">
                        <a:solidFill>
                          <a:srgbClr val="0070C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kumimoji="1" lang="zh-CN" altLang="en-US" sz="1050" b="1" u="sng" strike="noStrike" kern="1200" dirty="0">
                          <a:solidFill>
                            <a:srgbClr val="0070C0"/>
                          </a:solidFill>
                          <a:effectLst/>
                          <a:latin typeface="ＭＳ Ｐゴシック" panose="020B0600070205080204" pitchFamily="50" charset="-128"/>
                          <a:ea typeface="ＭＳ Ｐゴシック" panose="020B0600070205080204" pitchFamily="50" charset="-128"/>
                        </a:rPr>
                        <a:t>２６０点</a:t>
                      </a:r>
                      <a:endParaRPr lang="zh-CN" altLang="en-US" sz="1050" b="1" i="0" u="sng" strike="noStrike" dirty="0">
                        <a:solidFill>
                          <a:srgbClr val="0070C0"/>
                        </a:solidFill>
                        <a:effectLst/>
                        <a:latin typeface="ＭＳ Ｐゴシック" panose="020B0600070205080204" pitchFamily="50" charset="-128"/>
                        <a:ea typeface="ＭＳ Ｐゴシック" panose="020B0600070205080204" pitchFamily="50" charset="-128"/>
                      </a:endParaRPr>
                    </a:p>
                  </a:txBody>
                  <a:tcPr marL="9525" marR="9525" marT="9525" marB="0" anchor="ctr"/>
                </a:tc>
                <a:extLst>
                  <a:ext uri="{0D108BD9-81ED-4DB2-BD59-A6C34878D82A}">
                    <a16:rowId xmlns:a16="http://schemas.microsoft.com/office/drawing/2014/main" val="1110030686"/>
                  </a:ext>
                </a:extLst>
              </a:tr>
            </a:tbl>
          </a:graphicData>
        </a:graphic>
      </p:graphicFrame>
      <p:sp>
        <p:nvSpPr>
          <p:cNvPr id="3" name="正方形/長方形 2">
            <a:extLst>
              <a:ext uri="{FF2B5EF4-FFF2-40B4-BE49-F238E27FC236}">
                <a16:creationId xmlns:a16="http://schemas.microsoft.com/office/drawing/2014/main" id="{247A233E-5069-4A4D-A3E0-5CF377CA0AC5}"/>
              </a:ext>
            </a:extLst>
          </p:cNvPr>
          <p:cNvSpPr/>
          <p:nvPr/>
        </p:nvSpPr>
        <p:spPr>
          <a:xfrm>
            <a:off x="210192" y="3392370"/>
            <a:ext cx="9404667"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Verdana"/>
                <a:ea typeface="メイリオ"/>
                <a:cs typeface="+mn-cs"/>
              </a:rPr>
              <a:t>（</a:t>
            </a:r>
            <a:r>
              <a:rPr kumimoji="1" lang="en-US" altLang="ja-JP" sz="80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800" b="0" i="0" u="none" strike="noStrike" kern="1200" cap="none" spc="0" normalizeH="0" baseline="0" noProof="0" dirty="0">
                <a:ln>
                  <a:noFill/>
                </a:ln>
                <a:solidFill>
                  <a:prstClr val="black"/>
                </a:solidFill>
                <a:effectLst/>
                <a:uLnTx/>
                <a:uFillTx/>
                <a:latin typeface="Verdana"/>
                <a:ea typeface="メイリオ"/>
                <a:cs typeface="+mn-cs"/>
              </a:rPr>
              <a:t>）医師事務作業補助者の業務は、医師（歯科医師を含む。）の指示の下に、診断書等の文書作成補助、診療記録への代行入力、医療の質の向上に資する事務作業（診療に関するデータ整理、院内がん登録等の統計・調査、教育や研修・カンファレンスのための準備作業等）、入院時の案内等の病棟における患者対応業務及び行政上の業務（救急医療情報システムへの入力、感染症サーベイランス事業に係る入力等）への対応に限定するものであること。なお、医師以外の職種の指示の下に行う業務、診療報酬の請求事務（ＤＰＣのコーディングに係る業務を含む。）、窓口・受付業務、医療機関の経営、運営のためのデータ収集業務、看護業務の補助及び物品運搬業務等については医師事務作業補助者の業務としないこと。</a:t>
            </a:r>
          </a:p>
        </p:txBody>
      </p:sp>
      <p:sp>
        <p:nvSpPr>
          <p:cNvPr id="20"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panose="020B0604030504040204" pitchFamily="50" charset="-128"/>
                <a:ea typeface="メイリオ" panose="020B0604030504040204" pitchFamily="50" charset="-128"/>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212</a:t>
            </a:fld>
            <a:endParaRPr kumimoji="1" 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anose="020B0604030504040204" pitchFamily="34" charset="0"/>
            </a:endParaRPr>
          </a:p>
        </p:txBody>
      </p:sp>
      <p:sp>
        <p:nvSpPr>
          <p:cNvPr id="28" name="テキスト ボックス 27">
            <a:extLst>
              <a:ext uri="{FF2B5EF4-FFF2-40B4-BE49-F238E27FC236}">
                <a16:creationId xmlns:a16="http://schemas.microsoft.com/office/drawing/2014/main" id="{FB397F8F-D9E7-4337-8C91-79B9041DB994}"/>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６．医療従事者の負担軽減・働き方改革の推進</a:t>
            </a:r>
          </a:p>
        </p:txBody>
      </p:sp>
      <p:pic>
        <p:nvPicPr>
          <p:cNvPr id="29" name="Picture 2" descr="事務">
            <a:extLst>
              <a:ext uri="{FF2B5EF4-FFF2-40B4-BE49-F238E27FC236}">
                <a16:creationId xmlns:a16="http://schemas.microsoft.com/office/drawing/2014/main" id="{A95950C8-404F-462B-91DE-C0B006C61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14414" y="3920665"/>
            <a:ext cx="1081126" cy="10811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87364001"/>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（３）勤務医の負担軽減の取組の推進</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8" y="1034556"/>
            <a:ext cx="9418635" cy="554880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手術及び処置の休日加算１、時間外加算１及び深夜加算１の要件について</a:t>
            </a:r>
            <a:r>
              <a:rPr kumimoji="1" lang="ja-JP" altLang="en-US" sz="16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機関内における労務管理や労働環境の改善のためのマネジメントシステムの実践の観点から、手術前日の当直回数に加え、連続当直の回数に係る上限を追加するとともに、診療科全体における当直回数から、医師１人当たりの当直回数に要件を変更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28000"/>
            <a:ext cx="6170133"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手術及び処置の時間外加算１等に係る要件の見直し</a:t>
            </a:r>
            <a:endPar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8" name="正方形/長方形 87"/>
          <p:cNvSpPr/>
          <p:nvPr/>
        </p:nvSpPr>
        <p:spPr>
          <a:xfrm>
            <a:off x="5232813" y="2693760"/>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28831" y="3049815"/>
            <a:ext cx="4320000" cy="3073512"/>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時間外加算１・休日加算１・深夜加算１</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手術の前日の夜勤時間帯（午後</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時から翌日の午前５時まで）に当直、夜勤及び緊急呼出し当番を行った日数</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及び２日以上連続で夜勤時間帯に当直を行った日数</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のアの当直等を行った日が、それぞれについて届出を行っている診療科の</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各医師について年間４日以内</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であり、</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かつ、</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のイの２日以上連続で当直を行った回数が、それぞれについて届出を行っている診療科の各医師について年間４回以内であること。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90" name="右矢印 89"/>
          <p:cNvSpPr/>
          <p:nvPr/>
        </p:nvSpPr>
        <p:spPr>
          <a:xfrm>
            <a:off x="4731543" y="3857009"/>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06348" y="2689495"/>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299247" y="3052803"/>
            <a:ext cx="4371398" cy="3070523"/>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時間外加算１・休日加算１・深夜加算１</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手術の前日の夜勤時間帯（午後</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時から翌日の午前５時まで）に当直、夜勤及び緊急呼出し当番を行った日数</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届出を行っている診療科全体で年間</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日以内（ただし、当直医師を毎日６人以上（集中治療室等に勤務する医師を除く。）配置する保険医療機関が、全ての診療科について届出を行う場合にあっては年間</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日以内）であること。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2" name="テキスト ボックス 11">
            <a:extLst>
              <a:ext uri="{FF2B5EF4-FFF2-40B4-BE49-F238E27FC236}">
                <a16:creationId xmlns:a16="http://schemas.microsoft.com/office/drawing/2014/main" id="{2FC1ABE6-D59D-41F5-9C82-BCAD49DDF2A2}"/>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６．医療従事者の負担軽減・働き方改革の推進</a:t>
            </a:r>
          </a:p>
        </p:txBody>
      </p:sp>
      <p:pic>
        <p:nvPicPr>
          <p:cNvPr id="13" name="図 12">
            <a:extLst>
              <a:ext uri="{FF2B5EF4-FFF2-40B4-BE49-F238E27FC236}">
                <a16:creationId xmlns:a16="http://schemas.microsoft.com/office/drawing/2014/main" id="{0ADDCE33-0424-4564-BB27-F392FF2A2AA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115185" y="4860556"/>
            <a:ext cx="1152128" cy="1722806"/>
          </a:xfrm>
          <a:prstGeom prst="rect">
            <a:avLst/>
          </a:prstGeom>
        </p:spPr>
      </p:pic>
      <p:sp>
        <p:nvSpPr>
          <p:cNvPr id="14" name="スライド番号プレースホルダー 2">
            <a:extLst>
              <a:ext uri="{FF2B5EF4-FFF2-40B4-BE49-F238E27FC236}">
                <a16:creationId xmlns:a16="http://schemas.microsoft.com/office/drawing/2014/main" id="{10A5B62E-201E-4AE2-9477-D4C5E8033B96}"/>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097867785"/>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 y="232191"/>
            <a:ext cx="9906000" cy="458482"/>
          </a:xfrm>
        </p:spPr>
        <p:txBody>
          <a:bodyPr>
            <a:noAutofit/>
          </a:bodyPr>
          <a:lstStyle/>
          <a:p>
            <a:r>
              <a:rPr lang="ja-JP" altLang="en-US" dirty="0"/>
              <a:t>（４）夜間の看護配置に係る評価及び業務管理等の項目の見直し①</a:t>
            </a:r>
            <a:endParaRPr kumimoji="1" lang="ja-JP" altLang="en-US" dirty="0"/>
          </a:p>
        </p:txBody>
      </p:sp>
      <p:sp>
        <p:nvSpPr>
          <p:cNvPr id="8" name="正方形/長方形 7"/>
          <p:cNvSpPr/>
          <p:nvPr/>
        </p:nvSpPr>
        <p:spPr>
          <a:xfrm>
            <a:off x="188119" y="1051200"/>
            <a:ext cx="9529762" cy="549755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看護職員の夜間における看護業務の負担軽減を一層促進する観点から、業務管理等の項目を見直す。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①「ア　</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時間以上の勤務間隔の確保」又は「ウ　連続する夜勤の回数が２回以下」のいずれかを満たしている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ことを</a:t>
            </a:r>
            <a:r>
              <a:rPr kumimoji="1" lang="ja-JP" altLang="en-US"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必須化</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47675" marR="0" lvl="0" indent="-4476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②看護職員夜間配置加算（精神科救急急性期医療入院料及び精神科救急・合併症入院料）の施設基準における満たすべき項目の数について、</a:t>
            </a:r>
            <a:r>
              <a:rPr kumimoji="1" lang="ja-JP" altLang="en-US"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２項目以上から３項目以上に変更</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64000"/>
            <a:ext cx="8108773"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夜間における看護業務の負担軽減に資する業務管理等の項目の見直し</a:t>
            </a:r>
          </a:p>
        </p:txBody>
      </p:sp>
      <p:graphicFrame>
        <p:nvGraphicFramePr>
          <p:cNvPr id="21" name="表 20"/>
          <p:cNvGraphicFramePr>
            <a:graphicFrameLocks noGrp="1"/>
          </p:cNvGraphicFramePr>
          <p:nvPr/>
        </p:nvGraphicFramePr>
        <p:xfrm>
          <a:off x="297451" y="2580530"/>
          <a:ext cx="9311097" cy="3898898"/>
        </p:xfrm>
        <a:graphic>
          <a:graphicData uri="http://schemas.openxmlformats.org/drawingml/2006/table">
            <a:tbl>
              <a:tblPr firstRow="1" bandRow="1"/>
              <a:tblGrid>
                <a:gridCol w="3444657">
                  <a:extLst>
                    <a:ext uri="{9D8B030D-6E8A-4147-A177-3AD203B41FA5}">
                      <a16:colId xmlns:a16="http://schemas.microsoft.com/office/drawing/2014/main" val="3670742527"/>
                    </a:ext>
                  </a:extLst>
                </a:gridCol>
                <a:gridCol w="1015058">
                  <a:extLst>
                    <a:ext uri="{9D8B030D-6E8A-4147-A177-3AD203B41FA5}">
                      <a16:colId xmlns:a16="http://schemas.microsoft.com/office/drawing/2014/main" val="2967723645"/>
                    </a:ext>
                  </a:extLst>
                </a:gridCol>
                <a:gridCol w="1163574">
                  <a:extLst>
                    <a:ext uri="{9D8B030D-6E8A-4147-A177-3AD203B41FA5}">
                      <a16:colId xmlns:a16="http://schemas.microsoft.com/office/drawing/2014/main" val="2137469285"/>
                    </a:ext>
                  </a:extLst>
                </a:gridCol>
                <a:gridCol w="1163574">
                  <a:extLst>
                    <a:ext uri="{9D8B030D-6E8A-4147-A177-3AD203B41FA5}">
                      <a16:colId xmlns:a16="http://schemas.microsoft.com/office/drawing/2014/main" val="4040815087"/>
                    </a:ext>
                  </a:extLst>
                </a:gridCol>
                <a:gridCol w="1163574">
                  <a:extLst>
                    <a:ext uri="{9D8B030D-6E8A-4147-A177-3AD203B41FA5}">
                      <a16:colId xmlns:a16="http://schemas.microsoft.com/office/drawing/2014/main" val="2825480835"/>
                    </a:ext>
                  </a:extLst>
                </a:gridCol>
                <a:gridCol w="1360660">
                  <a:extLst>
                    <a:ext uri="{9D8B030D-6E8A-4147-A177-3AD203B41FA5}">
                      <a16:colId xmlns:a16="http://schemas.microsoft.com/office/drawing/2014/main" val="2337686148"/>
                    </a:ext>
                  </a:extLst>
                </a:gridCol>
              </a:tblGrid>
              <a:tr h="731943">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nSpc>
                          <a:spcPts val="1000"/>
                        </a:lnSpc>
                      </a:pPr>
                      <a:r>
                        <a:rPr kumimoji="1" lang="en-US" altLang="ja-JP" sz="800" dirty="0">
                          <a:latin typeface="メイリオ" panose="020B0604030504040204" pitchFamily="50" charset="-128"/>
                          <a:ea typeface="メイリオ" panose="020B0604030504040204" pitchFamily="50" charset="-128"/>
                        </a:rPr>
                        <a:t>※</a:t>
                      </a:r>
                      <a:r>
                        <a:rPr kumimoji="1" lang="ja-JP" altLang="en-US" sz="800" dirty="0">
                          <a:latin typeface="メイリオ" panose="020B0604030504040204" pitchFamily="50" charset="-128"/>
                          <a:ea typeface="メイリオ" panose="020B0604030504040204" pitchFamily="50" charset="-128"/>
                        </a:rPr>
                        <a:t>１</a:t>
                      </a:r>
                      <a:r>
                        <a:rPr kumimoji="1" lang="en-US" altLang="ja-JP" sz="800" baseline="0" dirty="0">
                          <a:latin typeface="メイリオ" panose="020B0604030504040204" pitchFamily="50" charset="-128"/>
                          <a:ea typeface="メイリオ" panose="020B0604030504040204" pitchFamily="50" charset="-128"/>
                        </a:rPr>
                        <a:t> </a:t>
                      </a:r>
                      <a:r>
                        <a:rPr kumimoji="1" lang="ja-JP" altLang="en-US" sz="800" dirty="0">
                          <a:latin typeface="メイリオ" panose="020B0604030504040204" pitchFamily="50" charset="-128"/>
                          <a:ea typeface="メイリオ" panose="020B0604030504040204" pitchFamily="50" charset="-128"/>
                        </a:rPr>
                        <a:t>３交代制勤務又は変則３交代勤務の病棟のみが対象</a:t>
                      </a:r>
                      <a:endParaRPr kumimoji="1" lang="en-US" altLang="ja-JP" sz="800" dirty="0">
                        <a:latin typeface="メイリオ" panose="020B0604030504040204" pitchFamily="50" charset="-128"/>
                        <a:ea typeface="メイリオ" panose="020B0604030504040204" pitchFamily="50" charset="-128"/>
                      </a:endParaRPr>
                    </a:p>
                    <a:p>
                      <a:pPr>
                        <a:lnSpc>
                          <a:spcPts val="1000"/>
                        </a:lnSpc>
                      </a:pPr>
                      <a:r>
                        <a:rPr kumimoji="1" lang="en-US" altLang="ja-JP" sz="800" dirty="0">
                          <a:latin typeface="メイリオ" panose="020B0604030504040204" pitchFamily="50" charset="-128"/>
                          <a:ea typeface="メイリオ" panose="020B0604030504040204" pitchFamily="50" charset="-128"/>
                        </a:rPr>
                        <a:t>※</a:t>
                      </a:r>
                      <a:r>
                        <a:rPr kumimoji="1" lang="ja-JP" altLang="en-US" sz="800" dirty="0">
                          <a:latin typeface="メイリオ" panose="020B0604030504040204" pitchFamily="50" charset="-128"/>
                          <a:ea typeface="メイリオ" panose="020B0604030504040204" pitchFamily="50" charset="-128"/>
                        </a:rPr>
                        <a:t>２ 夜間</a:t>
                      </a:r>
                      <a:r>
                        <a:rPr kumimoji="1" lang="en-US" altLang="ja-JP" sz="800" dirty="0">
                          <a:latin typeface="メイリオ" panose="020B0604030504040204" pitchFamily="50" charset="-128"/>
                          <a:ea typeface="メイリオ" panose="020B0604030504040204" pitchFamily="50" charset="-128"/>
                        </a:rPr>
                        <a:t>30</a:t>
                      </a:r>
                      <a:r>
                        <a:rPr kumimoji="1" lang="ja-JP" altLang="en-US" sz="800" dirty="0">
                          <a:latin typeface="メイリオ" panose="020B0604030504040204" pitchFamily="50" charset="-128"/>
                          <a:ea typeface="メイリオ" panose="020B0604030504040204" pitchFamily="50" charset="-128"/>
                        </a:rPr>
                        <a:t>・</a:t>
                      </a:r>
                      <a:r>
                        <a:rPr kumimoji="1" lang="en-US" altLang="ja-JP" sz="800" dirty="0">
                          <a:latin typeface="メイリオ" panose="020B0604030504040204" pitchFamily="50" charset="-128"/>
                          <a:ea typeface="メイリオ" panose="020B0604030504040204" pitchFamily="50" charset="-128"/>
                        </a:rPr>
                        <a:t>50</a:t>
                      </a:r>
                      <a:r>
                        <a:rPr kumimoji="1" lang="ja-JP" altLang="en-US" sz="800" dirty="0">
                          <a:latin typeface="メイリオ" panose="020B0604030504040204" pitchFamily="50" charset="-128"/>
                          <a:ea typeface="メイリオ" panose="020B0604030504040204" pitchFamily="50" charset="-128"/>
                        </a:rPr>
                        <a:t>・</a:t>
                      </a:r>
                      <a:r>
                        <a:rPr kumimoji="1" lang="en-US" altLang="ja-JP" sz="800" dirty="0">
                          <a:latin typeface="メイリオ" panose="020B0604030504040204" pitchFamily="50" charset="-128"/>
                          <a:ea typeface="メイリオ" panose="020B0604030504040204" pitchFamily="50" charset="-128"/>
                        </a:rPr>
                        <a:t>100</a:t>
                      </a:r>
                      <a:r>
                        <a:rPr kumimoji="1" lang="ja-JP" altLang="en-US" sz="800" dirty="0">
                          <a:latin typeface="メイリオ" panose="020B0604030504040204" pitchFamily="50" charset="-128"/>
                          <a:ea typeface="メイリオ" panose="020B0604030504040204" pitchFamily="50" charset="-128"/>
                        </a:rPr>
                        <a:t>対１急性期看護補助体制加算の届出が該当</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看護職員夜間</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1000" b="1" dirty="0">
                          <a:latin typeface="メイリオ" panose="020B0604030504040204" pitchFamily="50" charset="-128"/>
                          <a:ea typeface="メイリオ" panose="020B0604030504040204" pitchFamily="50" charset="-128"/>
                        </a:rPr>
                        <a:t>配置加算</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en-US" altLang="ja-JP" sz="700" dirty="0">
                          <a:latin typeface="メイリオ" panose="020B0604030504040204" pitchFamily="50" charset="-128"/>
                          <a:ea typeface="メイリオ" panose="020B0604030504040204" pitchFamily="50" charset="-128"/>
                        </a:rPr>
                        <a:t>12</a:t>
                      </a:r>
                      <a:r>
                        <a:rPr kumimoji="1" lang="ja-JP" altLang="en-US" sz="700" dirty="0">
                          <a:latin typeface="メイリオ" panose="020B0604030504040204" pitchFamily="50" charset="-128"/>
                          <a:ea typeface="メイリオ" panose="020B0604030504040204" pitchFamily="50" charset="-128"/>
                        </a:rPr>
                        <a:t>対１加算１</a:t>
                      </a:r>
                      <a:endParaRPr kumimoji="1" lang="en-US" altLang="ja-JP" sz="700" dirty="0">
                        <a:latin typeface="メイリオ" panose="020B0604030504040204" pitchFamily="50" charset="-128"/>
                        <a:ea typeface="メイリオ" panose="020B0604030504040204" pitchFamily="50" charset="-128"/>
                      </a:endParaRPr>
                    </a:p>
                    <a:p>
                      <a:pPr algn="ctr">
                        <a:lnSpc>
                          <a:spcPts val="1000"/>
                        </a:lnSpc>
                      </a:pPr>
                      <a:r>
                        <a:rPr kumimoji="1" lang="en-US" altLang="ja-JP" sz="700" dirty="0">
                          <a:latin typeface="メイリオ" panose="020B0604030504040204" pitchFamily="50" charset="-128"/>
                          <a:ea typeface="メイリオ" panose="020B0604030504040204" pitchFamily="50" charset="-128"/>
                        </a:rPr>
                        <a:t>16</a:t>
                      </a:r>
                      <a:r>
                        <a:rPr kumimoji="1" lang="ja-JP" altLang="en-US" sz="700" dirty="0">
                          <a:latin typeface="メイリオ" panose="020B0604030504040204" pitchFamily="50" charset="-128"/>
                          <a:ea typeface="メイリオ" panose="020B0604030504040204" pitchFamily="50" charset="-128"/>
                        </a:rPr>
                        <a:t>対１加算１</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AF9FE"/>
                    </a:solidFill>
                  </a:tcPr>
                </a:tc>
                <a:tc>
                  <a:txBody>
                    <a:body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夜間看護体制</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1000" b="1" dirty="0">
                          <a:latin typeface="メイリオ" panose="020B0604030504040204" pitchFamily="50" charset="-128"/>
                          <a:ea typeface="メイリオ" panose="020B0604030504040204" pitchFamily="50" charset="-128"/>
                        </a:rPr>
                        <a:t>加算</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700" dirty="0">
                          <a:latin typeface="メイリオ" panose="020B0604030504040204" pitchFamily="50" charset="-128"/>
                          <a:ea typeface="メイリオ" panose="020B0604030504040204" pitchFamily="50" charset="-128"/>
                        </a:rPr>
                        <a:t>急性期看護補助体制加算</a:t>
                      </a:r>
                      <a:endParaRPr kumimoji="1" lang="en-US" altLang="ja-JP" sz="700" dirty="0">
                        <a:latin typeface="メイリオ" panose="020B0604030504040204" pitchFamily="50" charset="-128"/>
                        <a:ea typeface="メイリオ" panose="020B0604030504040204" pitchFamily="50" charset="-128"/>
                      </a:endParaRPr>
                    </a:p>
                    <a:p>
                      <a:pPr algn="ctr">
                        <a:lnSpc>
                          <a:spcPts val="1000"/>
                        </a:lnSpc>
                      </a:pPr>
                      <a:r>
                        <a:rPr kumimoji="1" lang="ja-JP" altLang="en-US" sz="700" dirty="0">
                          <a:latin typeface="メイリオ" panose="020B0604030504040204" pitchFamily="50" charset="-128"/>
                          <a:ea typeface="メイリオ" panose="020B0604030504040204" pitchFamily="50" charset="-128"/>
                        </a:rPr>
                        <a:t>の注加算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AF9FE"/>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夜間看護体制</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1000" b="1" dirty="0">
                          <a:latin typeface="メイリオ" panose="020B0604030504040204" pitchFamily="50" charset="-128"/>
                          <a:ea typeface="メイリオ" panose="020B0604030504040204" pitchFamily="50" charset="-128"/>
                        </a:rPr>
                        <a:t>加算</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700" dirty="0">
                          <a:latin typeface="メイリオ" panose="020B0604030504040204" pitchFamily="50" charset="-128"/>
                          <a:ea typeface="メイリオ" panose="020B0604030504040204" pitchFamily="50" charset="-128"/>
                        </a:rPr>
                        <a:t>看護補助加算の注加算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AF9FE"/>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夜間看護体制</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1000" b="1" dirty="0">
                          <a:latin typeface="メイリオ" panose="020B0604030504040204" pitchFamily="50" charset="-128"/>
                          <a:ea typeface="メイリオ" panose="020B0604030504040204" pitchFamily="50" charset="-128"/>
                        </a:rPr>
                        <a:t>加算</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700" dirty="0">
                          <a:latin typeface="メイリオ" panose="020B0604030504040204" pitchFamily="50" charset="-128"/>
                          <a:ea typeface="メイリオ" panose="020B0604030504040204" pitchFamily="50" charset="-128"/>
                        </a:rPr>
                        <a:t>障害者施設等入院基本料</a:t>
                      </a:r>
                      <a:endParaRPr kumimoji="1" lang="en-US" altLang="ja-JP" sz="700" dirty="0">
                        <a:latin typeface="メイリオ" panose="020B0604030504040204" pitchFamily="50" charset="-128"/>
                        <a:ea typeface="メイリオ" panose="020B0604030504040204" pitchFamily="50" charset="-128"/>
                      </a:endParaRPr>
                    </a:p>
                    <a:p>
                      <a:pPr algn="ctr">
                        <a:lnSpc>
                          <a:spcPts val="1000"/>
                        </a:lnSpc>
                      </a:pPr>
                      <a:r>
                        <a:rPr kumimoji="1" lang="ja-JP" altLang="en-US" sz="700" dirty="0">
                          <a:latin typeface="メイリオ" panose="020B0604030504040204" pitchFamily="50" charset="-128"/>
                          <a:ea typeface="メイリオ" panose="020B0604030504040204" pitchFamily="50" charset="-128"/>
                        </a:rPr>
                        <a:t>の注加算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AF9FE"/>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看護職員夜間</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1000" b="1" dirty="0">
                          <a:latin typeface="メイリオ" panose="020B0604030504040204" pitchFamily="50" charset="-128"/>
                          <a:ea typeface="メイリオ" panose="020B0604030504040204" pitchFamily="50" charset="-128"/>
                        </a:rPr>
                        <a:t>配置加算</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700" b="1" u="sng" dirty="0">
                          <a:solidFill>
                            <a:srgbClr val="0070C0"/>
                          </a:solidFill>
                          <a:latin typeface="メイリオ" panose="020B0604030504040204" pitchFamily="50" charset="-128"/>
                          <a:ea typeface="メイリオ" panose="020B0604030504040204" pitchFamily="50" charset="-128"/>
                        </a:rPr>
                        <a:t>精神科救急急性期医療入院料</a:t>
                      </a:r>
                      <a:r>
                        <a:rPr kumimoji="1" lang="ja-JP" altLang="en-US" sz="700" dirty="0">
                          <a:latin typeface="メイリオ" panose="020B0604030504040204" pitchFamily="50" charset="-128"/>
                          <a:ea typeface="メイリオ" panose="020B0604030504040204" pitchFamily="50" charset="-128"/>
                        </a:rPr>
                        <a:t>、精神科救急・合併症入院料の注加算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AF9FE"/>
                    </a:solidFill>
                  </a:tcPr>
                </a:tc>
                <a:extLst>
                  <a:ext uri="{0D108BD9-81ED-4DB2-BD59-A6C34878D82A}">
                    <a16:rowId xmlns:a16="http://schemas.microsoft.com/office/drawing/2014/main" val="2624799533"/>
                  </a:ext>
                </a:extLst>
              </a:tr>
              <a:tr h="214527">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250825" indent="-250825">
                        <a:lnSpc>
                          <a:spcPts val="900"/>
                        </a:lnSpc>
                      </a:pPr>
                      <a:r>
                        <a:rPr kumimoji="1" lang="ja-JP" altLang="en-US" sz="1000" b="1" dirty="0">
                          <a:latin typeface="メイリオ" panose="020B0604030504040204" pitchFamily="50" charset="-128"/>
                          <a:ea typeface="メイリオ" panose="020B0604030504040204" pitchFamily="50" charset="-128"/>
                        </a:rPr>
                        <a:t>満たす必要がある項目数</a:t>
                      </a:r>
                      <a:r>
                        <a:rPr kumimoji="1" lang="ja-JP" altLang="en-US" sz="1000" b="1" u="sng" dirty="0">
                          <a:solidFill>
                            <a:srgbClr val="0070C0"/>
                          </a:solidFill>
                          <a:latin typeface="メイリオ" panose="020B0604030504040204" pitchFamily="50" charset="-128"/>
                          <a:ea typeface="メイリオ" panose="020B0604030504040204" pitchFamily="50" charset="-128"/>
                        </a:rPr>
                        <a:t>（ア又はウを含むこと）</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AF9FE"/>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b="1" dirty="0">
                          <a:latin typeface="メイリオ" panose="020B0604030504040204" pitchFamily="50" charset="-128"/>
                          <a:ea typeface="メイリオ" panose="020B0604030504040204" pitchFamily="50" charset="-128"/>
                        </a:rPr>
                        <a:t>４項目以上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AF9FE"/>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b="1" dirty="0">
                          <a:latin typeface="メイリオ" panose="020B0604030504040204" pitchFamily="50" charset="-128"/>
                          <a:ea typeface="メイリオ" panose="020B0604030504040204" pitchFamily="50" charset="-128"/>
                        </a:rPr>
                        <a:t>３項目以上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AF9FE"/>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b="1" dirty="0">
                          <a:latin typeface="メイリオ" panose="020B0604030504040204" pitchFamily="50" charset="-128"/>
                          <a:ea typeface="メイリオ" panose="020B0604030504040204" pitchFamily="50" charset="-128"/>
                        </a:rPr>
                        <a:t>４項目以上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AF9FE"/>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b="1" dirty="0">
                          <a:latin typeface="メイリオ" panose="020B0604030504040204" pitchFamily="50" charset="-128"/>
                          <a:ea typeface="メイリオ" panose="020B0604030504040204" pitchFamily="50" charset="-128"/>
                        </a:rPr>
                        <a:t>４項目以上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AF9FE"/>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b="1" u="sng" dirty="0">
                          <a:solidFill>
                            <a:srgbClr val="0070C0"/>
                          </a:solidFill>
                          <a:latin typeface="メイリオ" panose="020B0604030504040204" pitchFamily="50" charset="-128"/>
                          <a:ea typeface="メイリオ" panose="020B0604030504040204" pitchFamily="50" charset="-128"/>
                        </a:rPr>
                        <a:t>３</a:t>
                      </a:r>
                      <a:r>
                        <a:rPr kumimoji="1" lang="ja-JP" altLang="en-US" sz="1000" b="1" dirty="0">
                          <a:latin typeface="メイリオ" panose="020B0604030504040204" pitchFamily="50" charset="-128"/>
                          <a:ea typeface="メイリオ" panose="020B0604030504040204" pitchFamily="50" charset="-128"/>
                        </a:rPr>
                        <a:t>項目以上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AF9FE"/>
                    </a:solidFill>
                  </a:tcPr>
                </a:tc>
                <a:extLst>
                  <a:ext uri="{0D108BD9-81ED-4DB2-BD59-A6C34878D82A}">
                    <a16:rowId xmlns:a16="http://schemas.microsoft.com/office/drawing/2014/main" val="4150526109"/>
                  </a:ext>
                </a:extLst>
              </a:tr>
              <a:tr h="24566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250825" indent="-250825">
                        <a:lnSpc>
                          <a:spcPts val="900"/>
                        </a:lnSpc>
                      </a:pPr>
                      <a:r>
                        <a:rPr kumimoji="1" lang="ja-JP" altLang="en-US" sz="1000" b="1" u="sng" dirty="0">
                          <a:solidFill>
                            <a:srgbClr val="0070C0"/>
                          </a:solidFill>
                          <a:latin typeface="メイリオ" panose="020B0604030504040204" pitchFamily="50" charset="-128"/>
                          <a:ea typeface="メイリオ" panose="020B0604030504040204" pitchFamily="50" charset="-128"/>
                        </a:rPr>
                        <a:t>ア　</a:t>
                      </a:r>
                      <a:r>
                        <a:rPr kumimoji="1" lang="en-US" altLang="ja-JP" sz="1000" b="1" u="sng" dirty="0">
                          <a:solidFill>
                            <a:srgbClr val="0070C0"/>
                          </a:solidFill>
                          <a:latin typeface="メイリオ" panose="020B0604030504040204" pitchFamily="50" charset="-128"/>
                          <a:ea typeface="メイリオ" panose="020B0604030504040204" pitchFamily="50" charset="-128"/>
                        </a:rPr>
                        <a:t>11</a:t>
                      </a:r>
                      <a:r>
                        <a:rPr kumimoji="1" lang="ja-JP" altLang="en-US" sz="1000" b="1" u="sng" dirty="0">
                          <a:solidFill>
                            <a:srgbClr val="0070C0"/>
                          </a:solidFill>
                          <a:latin typeface="メイリオ" panose="020B0604030504040204" pitchFamily="50" charset="-128"/>
                          <a:ea typeface="メイリオ" panose="020B0604030504040204" pitchFamily="50" charset="-128"/>
                        </a:rPr>
                        <a:t>時間以上の勤務間隔の確保</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b="0" u="none" dirty="0">
                          <a:solidFill>
                            <a:schemeClr val="tx1"/>
                          </a:solidFill>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b="0" u="none" dirty="0">
                          <a:solidFill>
                            <a:schemeClr val="tx1"/>
                          </a:solidFill>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b="0" u="none" dirty="0">
                          <a:solidFill>
                            <a:schemeClr val="tx1"/>
                          </a:solidFill>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90570" rtl="0" eaLnBrk="1" fontAlgn="auto" latinLnBrk="0" hangingPunct="1">
                        <a:lnSpc>
                          <a:spcPts val="900"/>
                        </a:lnSpc>
                        <a:spcBef>
                          <a:spcPts val="0"/>
                        </a:spcBef>
                        <a:spcAft>
                          <a:spcPts val="0"/>
                        </a:spcAft>
                        <a:buClrTx/>
                        <a:buSzTx/>
                        <a:buFontTx/>
                        <a:buNone/>
                        <a:tabLst/>
                        <a:defRPr/>
                      </a:pPr>
                      <a:r>
                        <a:rPr kumimoji="1" lang="ja-JP" altLang="en-US" sz="1000" b="0" u="none" dirty="0">
                          <a:solidFill>
                            <a:schemeClr val="tx1"/>
                          </a:solidFill>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b="0" u="none" dirty="0">
                          <a:solidFill>
                            <a:schemeClr val="tx1"/>
                          </a:solidFill>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5258272"/>
                  </a:ext>
                </a:extLst>
              </a:tr>
              <a:tr h="266974">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250825" indent="-250825" algn="l">
                        <a:lnSpc>
                          <a:spcPts val="900"/>
                        </a:lnSpc>
                      </a:pPr>
                      <a:r>
                        <a:rPr kumimoji="1" lang="ja-JP" altLang="en-US" sz="1000" dirty="0">
                          <a:latin typeface="メイリオ" panose="020B0604030504040204" pitchFamily="50" charset="-128"/>
                          <a:ea typeface="メイリオ" panose="020B0604030504040204" pitchFamily="50" charset="-128"/>
                        </a:rPr>
                        <a:t>イ　正循環の交代周期の確保（</a:t>
                      </a:r>
                      <a:r>
                        <a:rPr kumimoji="1" lang="en-US" altLang="ja-JP" sz="1000" dirty="0">
                          <a:latin typeface="メイリオ" panose="020B0604030504040204" pitchFamily="50" charset="-128"/>
                          <a:ea typeface="メイリオ" panose="020B0604030504040204" pitchFamily="50" charset="-128"/>
                        </a:rPr>
                        <a:t>※</a:t>
                      </a:r>
                      <a:r>
                        <a:rPr kumimoji="1" lang="ja-JP" altLang="en-US" sz="1000" dirty="0">
                          <a:latin typeface="メイリオ" panose="020B0604030504040204" pitchFamily="50" charset="-128"/>
                          <a:ea typeface="メイリオ" panose="020B0604030504040204" pitchFamily="50" charset="-128"/>
                        </a:rPr>
                        <a:t>１）</a:t>
                      </a:r>
                      <a:endParaRPr kumimoji="1" lang="en-US" altLang="ja-JP"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u="none" dirty="0">
                          <a:solidFill>
                            <a:schemeClr val="tx1"/>
                          </a:solidFill>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u="none" dirty="0">
                          <a:solidFill>
                            <a:schemeClr val="tx1"/>
                          </a:solidFill>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u="none" dirty="0">
                          <a:solidFill>
                            <a:schemeClr val="tx1"/>
                          </a:solidFill>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90570" rtl="0" eaLnBrk="1" fontAlgn="auto" latinLnBrk="0" hangingPunct="1">
                        <a:lnSpc>
                          <a:spcPts val="900"/>
                        </a:lnSpc>
                        <a:spcBef>
                          <a:spcPts val="0"/>
                        </a:spcBef>
                        <a:spcAft>
                          <a:spcPts val="0"/>
                        </a:spcAft>
                        <a:buClrTx/>
                        <a:buSzTx/>
                        <a:buFontTx/>
                        <a:buNone/>
                        <a:tabLst/>
                        <a:defRPr/>
                      </a:pPr>
                      <a:r>
                        <a:rPr kumimoji="1" lang="ja-JP" altLang="en-US" sz="1000" u="none" dirty="0">
                          <a:solidFill>
                            <a:schemeClr val="tx1"/>
                          </a:solidFill>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u="none" dirty="0">
                          <a:solidFill>
                            <a:schemeClr val="tx1"/>
                          </a:solidFill>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50273355"/>
                  </a:ext>
                </a:extLst>
              </a:tr>
              <a:tr h="276447">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254000" indent="-254000">
                        <a:lnSpc>
                          <a:spcPts val="900"/>
                        </a:lnSpc>
                      </a:pPr>
                      <a:r>
                        <a:rPr kumimoji="1" lang="ja-JP" altLang="en-US" sz="1000" b="1" u="sng" dirty="0">
                          <a:solidFill>
                            <a:srgbClr val="0070C0"/>
                          </a:solidFill>
                          <a:latin typeface="メイリオ" panose="020B0604030504040204" pitchFamily="50" charset="-128"/>
                          <a:ea typeface="メイリオ" panose="020B0604030504040204" pitchFamily="50" charset="-128"/>
                        </a:rPr>
                        <a:t>ウ　夜勤の連続回数が２連続（２回）まで</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i="0" u="none" dirty="0">
                          <a:solidFill>
                            <a:schemeClr val="tx1"/>
                          </a:solidFill>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i="0" u="none" dirty="0">
                          <a:solidFill>
                            <a:schemeClr val="tx1"/>
                          </a:solidFill>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i="0" u="none" dirty="0">
                          <a:solidFill>
                            <a:schemeClr val="tx1"/>
                          </a:solidFill>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90570" rtl="0" eaLnBrk="1" fontAlgn="auto" latinLnBrk="0" hangingPunct="1">
                        <a:lnSpc>
                          <a:spcPts val="900"/>
                        </a:lnSpc>
                        <a:spcBef>
                          <a:spcPts val="0"/>
                        </a:spcBef>
                        <a:spcAft>
                          <a:spcPts val="0"/>
                        </a:spcAft>
                        <a:buClrTx/>
                        <a:buSzTx/>
                        <a:buFontTx/>
                        <a:buNone/>
                        <a:tabLst/>
                        <a:defRPr/>
                      </a:pPr>
                      <a:r>
                        <a:rPr kumimoji="1" lang="ja-JP" altLang="en-US" sz="1000" i="0" u="none" dirty="0">
                          <a:solidFill>
                            <a:schemeClr val="tx1"/>
                          </a:solidFill>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i="0" u="none" dirty="0">
                          <a:solidFill>
                            <a:schemeClr val="tx1"/>
                          </a:solidFill>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39458169"/>
                  </a:ext>
                </a:extLst>
              </a:tr>
              <a:tr h="257115">
                <a:tc>
                  <a:txBody>
                    <a:bodyPr/>
                    <a:lstStyle/>
                    <a:p>
                      <a:pPr marL="254000" indent="-254000">
                        <a:lnSpc>
                          <a:spcPts val="900"/>
                        </a:lnSpc>
                      </a:pPr>
                      <a:r>
                        <a:rPr kumimoji="1" lang="ja-JP" altLang="en-US" sz="1000" dirty="0">
                          <a:solidFill>
                            <a:schemeClr val="tx1"/>
                          </a:solidFill>
                          <a:latin typeface="メイリオ" panose="020B0604030504040204" pitchFamily="50" charset="-128"/>
                          <a:ea typeface="メイリオ" panose="020B0604030504040204" pitchFamily="50" charset="-128"/>
                        </a:rPr>
                        <a:t>エ　</a:t>
                      </a:r>
                      <a:r>
                        <a:rPr kumimoji="1" lang="ja-JP" altLang="en-US" sz="1000" b="0" u="none" dirty="0">
                          <a:solidFill>
                            <a:schemeClr val="tx1"/>
                          </a:solidFill>
                          <a:latin typeface="メイリオ" panose="020B0604030504040204" pitchFamily="50" charset="-128"/>
                          <a:ea typeface="メイリオ" panose="020B0604030504040204" pitchFamily="50" charset="-128"/>
                        </a:rPr>
                        <a:t>夜勤後の暦日の休日確保</a:t>
                      </a:r>
                      <a:r>
                        <a:rPr kumimoji="1" lang="ja-JP" altLang="en-US" sz="1000" b="0" u="none" baseline="0" dirty="0">
                          <a:solidFill>
                            <a:schemeClr val="tx1"/>
                          </a:solidFill>
                          <a:latin typeface="メイリオ" panose="020B0604030504040204" pitchFamily="50" charset="-128"/>
                          <a:ea typeface="メイリオ" panose="020B0604030504040204" pitchFamily="50" charset="-128"/>
                        </a:rPr>
                        <a:t> </a:t>
                      </a:r>
                      <a:endParaRPr kumimoji="1" lang="ja-JP" altLang="en-US" sz="1000" b="0" u="none" dirty="0">
                        <a:solidFill>
                          <a:schemeClr val="tx1"/>
                        </a:solidFill>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1848277"/>
                  </a:ext>
                </a:extLst>
              </a:tr>
              <a:tr h="256258">
                <a:tc>
                  <a:txBody>
                    <a:bodyPr/>
                    <a:lstStyle/>
                    <a:p>
                      <a:pPr marL="254000" marR="0" lvl="0" indent="-254000" algn="l" defTabSz="742950" rtl="0" eaLnBrk="1" fontAlgn="auto" latinLnBrk="0" hangingPunct="1">
                        <a:lnSpc>
                          <a:spcPts val="900"/>
                        </a:lnSpc>
                        <a:spcBef>
                          <a:spcPts val="0"/>
                        </a:spcBef>
                        <a:spcAft>
                          <a:spcPts val="0"/>
                        </a:spcAft>
                        <a:buClrTx/>
                        <a:buSzTx/>
                        <a:buFontTx/>
                        <a:buNone/>
                        <a:tabLst/>
                        <a:defRPr/>
                      </a:pPr>
                      <a:r>
                        <a:rPr kumimoji="1" lang="ja-JP" altLang="en-US" sz="1000" dirty="0">
                          <a:solidFill>
                            <a:schemeClr val="tx1"/>
                          </a:solidFill>
                          <a:latin typeface="メイリオ" panose="020B0604030504040204" pitchFamily="50" charset="-128"/>
                          <a:ea typeface="メイリオ" panose="020B0604030504040204" pitchFamily="50" charset="-128"/>
                        </a:rPr>
                        <a:t>オ　</a:t>
                      </a:r>
                      <a:r>
                        <a:rPr kumimoji="1" lang="ja-JP" altLang="en-US" sz="1000" b="0" u="none" dirty="0">
                          <a:solidFill>
                            <a:schemeClr val="tx1"/>
                          </a:solidFill>
                          <a:latin typeface="メイリオ" panose="020B0604030504040204" pitchFamily="50" charset="-128"/>
                          <a:ea typeface="メイリオ" panose="020B0604030504040204" pitchFamily="50" charset="-128"/>
                        </a:rPr>
                        <a:t>夜勤帯のニーズに対応した柔軟な勤務体制の工夫 </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0865477"/>
                  </a:ext>
                </a:extLst>
              </a:tr>
              <a:tr h="306046">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92075" marR="0" lvl="0" indent="-92075" algn="l" defTabSz="91440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カ　夜間を含めた各部署の業務量を把握・調整する</a:t>
                      </a:r>
                      <a:endParaRPr kumimoji="1" lang="en-US" altLang="ja-JP" sz="1000" dirty="0">
                        <a:latin typeface="メイリオ" panose="020B0604030504040204" pitchFamily="50" charset="-128"/>
                        <a:ea typeface="メイリオ" panose="020B0604030504040204" pitchFamily="50" charset="-128"/>
                      </a:endParaRPr>
                    </a:p>
                    <a:p>
                      <a:pPr marL="92075" marR="0" lvl="0" indent="-92075" algn="l" defTabSz="91440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　　システムの構築</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9057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8814416"/>
                  </a:ext>
                </a:extLst>
              </a:tr>
              <a:tr h="257114">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254000" indent="-254000">
                        <a:lnSpc>
                          <a:spcPts val="900"/>
                        </a:lnSpc>
                      </a:pPr>
                      <a:r>
                        <a:rPr kumimoji="1" lang="ja-JP" altLang="en-US" sz="1000" dirty="0">
                          <a:latin typeface="メイリオ" panose="020B0604030504040204" pitchFamily="50" charset="-128"/>
                          <a:ea typeface="メイリオ" panose="020B0604030504040204" pitchFamily="50" charset="-128"/>
                        </a:rPr>
                        <a:t>キ　看護補助業務のうち５割以上が療養生活上の世話</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ysClr val="windowText" lastClr="000000"/>
                      </a:solidFill>
                      <a:prstDash val="solid"/>
                      <a:round/>
                      <a:headEnd type="none" w="med" len="med"/>
                      <a:tailEnd type="none" w="med" len="med"/>
                    </a:lnTlToBr>
                    <a:lnBlToTr w="12700" cmpd="sng">
                      <a:noFill/>
                      <a:prstDash val="solid"/>
                    </a:lnBlToTr>
                    <a:noFill/>
                  </a:tcPr>
                </a:tc>
                <a:extLst>
                  <a:ext uri="{0D108BD9-81ED-4DB2-BD59-A6C34878D82A}">
                    <a16:rowId xmlns:a16="http://schemas.microsoft.com/office/drawing/2014/main" val="2743712573"/>
                  </a:ext>
                </a:extLst>
              </a:tr>
              <a:tr h="257114">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250825" indent="-250825">
                        <a:lnSpc>
                          <a:spcPts val="900"/>
                        </a:lnSpc>
                      </a:pPr>
                      <a:r>
                        <a:rPr kumimoji="1" lang="ja-JP" altLang="en-US" sz="1000" dirty="0">
                          <a:latin typeface="メイリオ" panose="020B0604030504040204" pitchFamily="50" charset="-128"/>
                          <a:ea typeface="メイリオ" panose="020B0604030504040204" pitchFamily="50" charset="-128"/>
                        </a:rPr>
                        <a:t>ク　看護補助者の夜間配置（</a:t>
                      </a:r>
                      <a:r>
                        <a:rPr kumimoji="1" lang="en-US" altLang="ja-JP" sz="1000" dirty="0">
                          <a:latin typeface="メイリオ" panose="020B0604030504040204" pitchFamily="50" charset="-128"/>
                          <a:ea typeface="メイリオ" panose="020B0604030504040204" pitchFamily="50" charset="-128"/>
                        </a:rPr>
                        <a:t>※</a:t>
                      </a:r>
                      <a:r>
                        <a:rPr kumimoji="1" lang="ja-JP" altLang="en-US" sz="1000" dirty="0">
                          <a:latin typeface="メイリオ" panose="020B0604030504040204" pitchFamily="50" charset="-128"/>
                          <a:ea typeface="メイリオ" panose="020B0604030504040204" pitchFamily="50" charset="-128"/>
                        </a:rPr>
                        <a:t>２）</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noFill/>
                      <a:prstDash val="solid"/>
                      <a:round/>
                      <a:headEnd type="none" w="med" len="med"/>
                      <a:tailEnd type="none" w="med" len="me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ysClr val="windowText" lastClr="000000"/>
                      </a:solidFill>
                      <a:prstDash val="solid"/>
                      <a:round/>
                      <a:headEnd type="none" w="med" len="med"/>
                      <a:tailEnd type="none" w="med" len="med"/>
                    </a:lnTlToBr>
                    <a:lnBlToTr w="12700" cmpd="sng">
                      <a:noFill/>
                      <a:prstDash val="solid"/>
                    </a:lnBlToTr>
                    <a:noFill/>
                  </a:tcPr>
                </a:tc>
                <a:extLst>
                  <a:ext uri="{0D108BD9-81ED-4DB2-BD59-A6C34878D82A}">
                    <a16:rowId xmlns:a16="http://schemas.microsoft.com/office/drawing/2014/main" val="1870354347"/>
                  </a:ext>
                </a:extLst>
              </a:tr>
              <a:tr h="258982">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254000" indent="-254000">
                        <a:lnSpc>
                          <a:spcPts val="900"/>
                        </a:lnSpc>
                      </a:pPr>
                      <a:r>
                        <a:rPr kumimoji="1" lang="ja-JP" altLang="en-US" sz="1000" dirty="0">
                          <a:latin typeface="メイリオ" panose="020B0604030504040204" pitchFamily="50" charset="-128"/>
                          <a:ea typeface="メイリオ" panose="020B0604030504040204" pitchFamily="50" charset="-128"/>
                        </a:rPr>
                        <a:t>ケ　みなし看護補助者を除いた看護補助者比率５割以上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9057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ysClr val="windowText" lastClr="000000"/>
                      </a:solidFill>
                      <a:prstDash val="solid"/>
                      <a:round/>
                      <a:headEnd type="none" w="med" len="med"/>
                      <a:tailEnd type="none" w="med" len="med"/>
                    </a:lnTlToBr>
                    <a:lnBlToTr w="12700" cmpd="sng">
                      <a:noFill/>
                      <a:prstDash val="solid"/>
                    </a:lnBlToTr>
                    <a:noFill/>
                  </a:tcPr>
                </a:tc>
                <a:extLst>
                  <a:ext uri="{0D108BD9-81ED-4DB2-BD59-A6C34878D82A}">
                    <a16:rowId xmlns:a16="http://schemas.microsoft.com/office/drawing/2014/main" val="2967349553"/>
                  </a:ext>
                </a:extLst>
              </a:tr>
              <a:tr h="318977">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nSpc>
                          <a:spcPts val="900"/>
                        </a:lnSpc>
                      </a:pPr>
                      <a:r>
                        <a:rPr kumimoji="1" lang="ja-JP" altLang="en-US" sz="1000" dirty="0">
                          <a:latin typeface="メイリオ" panose="020B0604030504040204" pitchFamily="50" charset="-128"/>
                          <a:ea typeface="メイリオ" panose="020B0604030504040204" pitchFamily="50" charset="-128"/>
                        </a:rPr>
                        <a:t>コ　夜間院内保育所の設置、</a:t>
                      </a:r>
                      <a:r>
                        <a:rPr kumimoji="1" lang="ja-JP" altLang="en-US" sz="1000" b="0" u="none" dirty="0">
                          <a:solidFill>
                            <a:schemeClr val="tx1"/>
                          </a:solidFill>
                          <a:latin typeface="メイリオ" panose="020B0604030504040204" pitchFamily="50" charset="-128"/>
                          <a:ea typeface="メイリオ" panose="020B0604030504040204" pitchFamily="50" charset="-128"/>
                        </a:rPr>
                        <a:t>夜勤従事者の利用実績</a:t>
                      </a:r>
                      <a:endParaRPr kumimoji="1" lang="en-US" altLang="ja-JP" sz="1000" b="0" u="none" dirty="0">
                        <a:solidFill>
                          <a:schemeClr val="tx1"/>
                        </a:solidFill>
                        <a:latin typeface="メイリオ" panose="020B0604030504040204" pitchFamily="50" charset="-128"/>
                        <a:ea typeface="メイリオ" panose="020B0604030504040204" pitchFamily="50" charset="-128"/>
                      </a:endParaRPr>
                    </a:p>
                    <a:p>
                      <a:pPr>
                        <a:lnSpc>
                          <a:spcPts val="900"/>
                        </a:lnSpc>
                      </a:pPr>
                      <a:r>
                        <a:rPr kumimoji="1" lang="ja-JP" altLang="en-US" sz="1000" b="0" u="none" dirty="0">
                          <a:solidFill>
                            <a:schemeClr val="tx1"/>
                          </a:solidFill>
                          <a:latin typeface="メイリオ" panose="020B0604030504040204" pitchFamily="50" charset="-128"/>
                          <a:ea typeface="メイリオ" panose="020B0604030504040204" pitchFamily="50" charset="-128"/>
                        </a:rPr>
                        <a:t>　</a:t>
                      </a:r>
                      <a:r>
                        <a:rPr kumimoji="1" lang="ja-JP" altLang="en-US" sz="900" b="0" u="none" dirty="0">
                          <a:solidFill>
                            <a:schemeClr val="tx1"/>
                          </a:solidFill>
                          <a:latin typeface="メイリオ" panose="020B0604030504040204" pitchFamily="50" charset="-128"/>
                          <a:ea typeface="メイリオ" panose="020B0604030504040204" pitchFamily="50" charset="-128"/>
                        </a:rPr>
                        <a:t>　</a:t>
                      </a:r>
                      <a:r>
                        <a:rPr kumimoji="1" lang="en-US" altLang="ja-JP" sz="900" b="0" u="none" dirty="0">
                          <a:solidFill>
                            <a:schemeClr val="tx1"/>
                          </a:solidFill>
                          <a:latin typeface="メイリオ" panose="020B0604030504040204" pitchFamily="50" charset="-128"/>
                          <a:ea typeface="メイリオ" panose="020B0604030504040204" pitchFamily="50" charset="-128"/>
                        </a:rPr>
                        <a:t>※</a:t>
                      </a:r>
                      <a:r>
                        <a:rPr kumimoji="1" lang="ja-JP" altLang="en-US" sz="900" b="0" u="none" dirty="0">
                          <a:solidFill>
                            <a:schemeClr val="tx1"/>
                          </a:solidFill>
                          <a:latin typeface="メイリオ" panose="020B0604030504040204" pitchFamily="50" charset="-128"/>
                          <a:ea typeface="メイリオ" panose="020B0604030504040204" pitchFamily="50" charset="-128"/>
                        </a:rPr>
                        <a:t>ただし、利用者がいない日の開所は求めない</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9057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38865835"/>
                  </a:ext>
                </a:extLst>
              </a:tr>
              <a:tr h="216896">
                <a:tc>
                  <a:txBody>
                    <a:bodyPr/>
                    <a:lstStyle/>
                    <a:p>
                      <a:pPr>
                        <a:lnSpc>
                          <a:spcPts val="900"/>
                        </a:lnSpc>
                      </a:pPr>
                      <a:r>
                        <a:rPr kumimoji="1" lang="ja-JP" altLang="en-US" sz="1000" dirty="0">
                          <a:latin typeface="メイリオ" panose="020B0604030504040204" pitchFamily="50" charset="-128"/>
                          <a:ea typeface="メイリオ" panose="020B0604030504040204" pitchFamily="50" charset="-128"/>
                        </a:rPr>
                        <a:t>サ　</a:t>
                      </a:r>
                      <a:r>
                        <a:rPr kumimoji="1" lang="en-US" altLang="ja-JP" sz="1000" b="0" u="none" dirty="0">
                          <a:solidFill>
                            <a:schemeClr val="tx1"/>
                          </a:solidFill>
                          <a:latin typeface="メイリオ" panose="020B0604030504040204" pitchFamily="50" charset="-128"/>
                          <a:ea typeface="メイリオ" panose="020B0604030504040204" pitchFamily="50" charset="-128"/>
                        </a:rPr>
                        <a:t>ICT</a:t>
                      </a:r>
                      <a:r>
                        <a:rPr kumimoji="1" lang="ja-JP" altLang="en-US" sz="1000" b="0" u="none" dirty="0" err="1">
                          <a:solidFill>
                            <a:schemeClr val="tx1"/>
                          </a:solidFill>
                          <a:latin typeface="メイリオ" panose="020B0604030504040204" pitchFamily="50" charset="-128"/>
                          <a:ea typeface="メイリオ" panose="020B0604030504040204" pitchFamily="50" charset="-128"/>
                        </a:rPr>
                        <a:t>、</a:t>
                      </a:r>
                      <a:r>
                        <a:rPr kumimoji="1" lang="en-US" altLang="ja-JP" sz="1000" b="0" u="none" dirty="0">
                          <a:solidFill>
                            <a:schemeClr val="tx1"/>
                          </a:solidFill>
                          <a:latin typeface="メイリオ" panose="020B0604030504040204" pitchFamily="50" charset="-128"/>
                          <a:ea typeface="メイリオ" panose="020B0604030504040204" pitchFamily="50" charset="-128"/>
                        </a:rPr>
                        <a:t>AI</a:t>
                      </a:r>
                      <a:r>
                        <a:rPr kumimoji="1" lang="ja-JP" altLang="en-US" sz="1000" b="0" u="none" dirty="0" err="1">
                          <a:solidFill>
                            <a:schemeClr val="tx1"/>
                          </a:solidFill>
                          <a:latin typeface="メイリオ" panose="020B0604030504040204" pitchFamily="50" charset="-128"/>
                          <a:ea typeface="メイリオ" panose="020B0604030504040204" pitchFamily="50" charset="-128"/>
                        </a:rPr>
                        <a:t>、</a:t>
                      </a:r>
                      <a:r>
                        <a:rPr kumimoji="1" lang="en-US" altLang="ja-JP" sz="1000" b="0" u="none" dirty="0" err="1">
                          <a:solidFill>
                            <a:schemeClr val="tx1"/>
                          </a:solidFill>
                          <a:latin typeface="メイリオ" panose="020B0604030504040204" pitchFamily="50" charset="-128"/>
                          <a:ea typeface="メイリオ" panose="020B0604030504040204" pitchFamily="50" charset="-128"/>
                        </a:rPr>
                        <a:t>IoT</a:t>
                      </a:r>
                      <a:r>
                        <a:rPr kumimoji="1" lang="ja-JP" altLang="en-US" sz="1000" b="0" u="none" dirty="0">
                          <a:solidFill>
                            <a:schemeClr val="tx1"/>
                          </a:solidFill>
                          <a:latin typeface="メイリオ" panose="020B0604030504040204" pitchFamily="50" charset="-128"/>
                          <a:ea typeface="メイリオ" panose="020B0604030504040204" pitchFamily="50" charset="-128"/>
                        </a:rPr>
                        <a:t>等の活用による業務負担軽減 </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93593315"/>
                  </a:ext>
                </a:extLst>
              </a:tr>
            </a:tbl>
          </a:graphicData>
        </a:graphic>
      </p:graphicFrame>
      <p:sp>
        <p:nvSpPr>
          <p:cNvPr id="7" name="テキスト ボックス 6">
            <a:extLst>
              <a:ext uri="{FF2B5EF4-FFF2-40B4-BE49-F238E27FC236}">
                <a16:creationId xmlns:a16="http://schemas.microsoft.com/office/drawing/2014/main" id="{F52CD031-DE51-4ADF-83A2-DD00BD047B8B}"/>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６．医療従事者の負担軽減・働き方改革の推進</a:t>
            </a:r>
          </a:p>
        </p:txBody>
      </p:sp>
      <p:pic>
        <p:nvPicPr>
          <p:cNvPr id="9" name="Picture 2" descr="夜のイラスト">
            <a:hlinkClick r:id="rId2"/>
            <a:extLst>
              <a:ext uri="{FF2B5EF4-FFF2-40B4-BE49-F238E27FC236}">
                <a16:creationId xmlns:a16="http://schemas.microsoft.com/office/drawing/2014/main" id="{67ABF9E9-29A9-4355-997E-0C7B4D1C2464}"/>
              </a:ext>
            </a:extLst>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a:off x="9004998" y="607471"/>
            <a:ext cx="824011" cy="76221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10" name="スライド番号プレースホルダー 2">
            <a:extLst>
              <a:ext uri="{FF2B5EF4-FFF2-40B4-BE49-F238E27FC236}">
                <a16:creationId xmlns:a16="http://schemas.microsoft.com/office/drawing/2014/main" id="{859C176F-361E-432F-982E-39C445290F36}"/>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701149951"/>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0221"/>
            <a:ext cx="9906000" cy="458482"/>
          </a:xfrm>
        </p:spPr>
        <p:txBody>
          <a:bodyPr>
            <a:noAutofit/>
          </a:bodyPr>
          <a:lstStyle/>
          <a:p>
            <a:r>
              <a:rPr lang="ja-JP" altLang="en-US" dirty="0"/>
              <a:t>（４）夜間の看護配置に係る評価及び業務管理等の項目の見直し②</a:t>
            </a:r>
            <a:endParaRPr kumimoji="1" lang="ja-JP" altLang="en-US" dirty="0"/>
          </a:p>
        </p:txBody>
      </p:sp>
      <p:sp>
        <p:nvSpPr>
          <p:cNvPr id="8" name="正方形/長方形 7"/>
          <p:cNvSpPr/>
          <p:nvPr/>
        </p:nvSpPr>
        <p:spPr>
          <a:xfrm>
            <a:off x="188119" y="1050410"/>
            <a:ext cx="9529762" cy="568784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看護職員の夜間における看護業務の負担軽減を一層促進する観点から、夜間の看護配置に係る評価を見直す。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777073"/>
            <a:ext cx="4260269"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夜間の看護配置に係る評価の見直し</a:t>
            </a:r>
          </a:p>
        </p:txBody>
      </p:sp>
      <p:sp>
        <p:nvSpPr>
          <p:cNvPr id="88" name="正方形/長方形 87"/>
          <p:cNvSpPr/>
          <p:nvPr/>
        </p:nvSpPr>
        <p:spPr>
          <a:xfrm>
            <a:off x="5225660" y="1779486"/>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90" name="右矢印 89"/>
          <p:cNvSpPr/>
          <p:nvPr/>
        </p:nvSpPr>
        <p:spPr>
          <a:xfrm>
            <a:off x="4786488" y="3552178"/>
            <a:ext cx="381711"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57630" y="1779486"/>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graphicFrame>
        <p:nvGraphicFramePr>
          <p:cNvPr id="4" name="表 3"/>
          <p:cNvGraphicFramePr>
            <a:graphicFrameLocks noGrp="1"/>
          </p:cNvGraphicFramePr>
          <p:nvPr/>
        </p:nvGraphicFramePr>
        <p:xfrm>
          <a:off x="357630" y="2134816"/>
          <a:ext cx="4371397" cy="1822208"/>
        </p:xfrm>
        <a:graphic>
          <a:graphicData uri="http://schemas.openxmlformats.org/drawingml/2006/table">
            <a:tbl>
              <a:tblPr firstRow="1" bandRow="1">
                <a:tableStyleId>{D7AC3CCA-C797-4891-BE02-D94E43425B78}</a:tableStyleId>
              </a:tblPr>
              <a:tblGrid>
                <a:gridCol w="426141">
                  <a:extLst>
                    <a:ext uri="{9D8B030D-6E8A-4147-A177-3AD203B41FA5}">
                      <a16:colId xmlns:a16="http://schemas.microsoft.com/office/drawing/2014/main" val="2345181073"/>
                    </a:ext>
                  </a:extLst>
                </a:gridCol>
                <a:gridCol w="3945256">
                  <a:extLst>
                    <a:ext uri="{9D8B030D-6E8A-4147-A177-3AD203B41FA5}">
                      <a16:colId xmlns:a16="http://schemas.microsoft.com/office/drawing/2014/main" val="1455239141"/>
                    </a:ext>
                  </a:extLst>
                </a:gridCol>
              </a:tblGrid>
              <a:tr h="944458">
                <a:tc rowSpan="2">
                  <a:txBody>
                    <a:bodyPr/>
                    <a:lstStyle/>
                    <a:p>
                      <a:pPr algn="ctr"/>
                      <a:r>
                        <a:rPr kumimoji="1" lang="ja-JP" altLang="en-US" sz="1300" b="0" dirty="0">
                          <a:latin typeface="メイリオ" panose="020B0604030504040204" pitchFamily="50" charset="-128"/>
                          <a:ea typeface="メイリオ" panose="020B0604030504040204" pitchFamily="50" charset="-128"/>
                        </a:rPr>
                        <a:t>看護職員の配置に</a:t>
                      </a:r>
                      <a:endParaRPr kumimoji="1" lang="en-US" altLang="ja-JP" sz="1300" b="0" dirty="0">
                        <a:latin typeface="メイリオ" panose="020B0604030504040204" pitchFamily="50" charset="-128"/>
                        <a:ea typeface="メイリオ" panose="020B0604030504040204" pitchFamily="50" charset="-128"/>
                      </a:endParaRPr>
                    </a:p>
                    <a:p>
                      <a:pPr algn="ctr"/>
                      <a:r>
                        <a:rPr kumimoji="1" lang="ja-JP" altLang="en-US" sz="1300" b="0" dirty="0">
                          <a:latin typeface="メイリオ" panose="020B0604030504040204" pitchFamily="50" charset="-128"/>
                          <a:ea typeface="メイリオ" panose="020B0604030504040204" pitchFamily="50" charset="-128"/>
                        </a:rPr>
                        <a:t>係る加算</a:t>
                      </a:r>
                    </a:p>
                  </a:txBody>
                  <a:tcPr vert="eaVert" anchor="ctr">
                    <a:lnL w="12700" cmpd="sng">
                      <a:noFill/>
                    </a:lnL>
                    <a:lnR w="28575"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DFF9BD"/>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a:t>
                      </a:r>
                      <a:r>
                        <a:rPr kumimoji="1" lang="ja-JP" altLang="en-US" sz="12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看護職員夜間配置加算</a:t>
                      </a:r>
                      <a:r>
                        <a:rPr kumimoji="1" lang="en-US" altLang="ja-JP" sz="12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a:t>
                      </a:r>
                      <a:endParaRPr kumimoji="1" lang="en-US" altLang="ja-JP"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　看護職員夜間</a:t>
                      </a:r>
                      <a:r>
                        <a:rPr kumimoji="1" lang="en-US" altLang="ja-JP"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12</a:t>
                      </a:r>
                      <a:r>
                        <a:rPr kumimoji="1" lang="ja-JP" altLang="en-US"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対１配置加算１　　　　　　   　 </a:t>
                      </a:r>
                      <a:r>
                        <a:rPr kumimoji="1" lang="en-US" altLang="ja-JP"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105</a:t>
                      </a:r>
                      <a:r>
                        <a:rPr kumimoji="1" lang="ja-JP" altLang="en-US"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　看護職員夜間</a:t>
                      </a:r>
                      <a:r>
                        <a:rPr kumimoji="1" lang="en-US" altLang="ja-JP"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12</a:t>
                      </a:r>
                      <a:r>
                        <a:rPr kumimoji="1" lang="ja-JP" altLang="en-US"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対１配置加算２　　　　　　 　　  </a:t>
                      </a:r>
                      <a:r>
                        <a:rPr kumimoji="1" lang="en-US" altLang="ja-JP"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85</a:t>
                      </a:r>
                      <a:r>
                        <a:rPr kumimoji="1" lang="ja-JP" altLang="en-US"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　看護職員夜間</a:t>
                      </a:r>
                      <a:r>
                        <a:rPr kumimoji="1" lang="en-US" altLang="ja-JP"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16</a:t>
                      </a:r>
                      <a:r>
                        <a:rPr kumimoji="1" lang="ja-JP" altLang="en-US"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対１配置加算１　　　　　　 　　  </a:t>
                      </a:r>
                      <a:r>
                        <a:rPr kumimoji="1" lang="en-US" altLang="ja-JP"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65</a:t>
                      </a:r>
                      <a:r>
                        <a:rPr kumimoji="1" lang="ja-JP" altLang="en-US"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　看護職員夜間</a:t>
                      </a:r>
                      <a:r>
                        <a:rPr kumimoji="1" lang="en-US" altLang="ja-JP"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16</a:t>
                      </a:r>
                      <a:r>
                        <a:rPr kumimoji="1" lang="ja-JP" altLang="en-US"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対１配置加算２　　　　　　 　　  </a:t>
                      </a:r>
                      <a:r>
                        <a:rPr kumimoji="1" lang="en-US" altLang="ja-JP"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40</a:t>
                      </a:r>
                      <a:r>
                        <a:rPr kumimoji="1" lang="ja-JP" altLang="en-US"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点</a:t>
                      </a: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lnL w="28575" cap="flat" cmpd="sng" algn="ctr">
                      <a:solidFill>
                        <a:schemeClr val="bg1"/>
                      </a:solidFill>
                      <a:prstDash val="solid"/>
                      <a:round/>
                      <a:headEnd type="none" w="med" len="med"/>
                      <a:tailEnd type="none" w="med" len="med"/>
                    </a:lnL>
                    <a:lnR w="12700" cmpd="sng">
                      <a:noFill/>
                    </a:lnR>
                    <a:lnT w="127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extLst>
                  <a:ext uri="{0D108BD9-81ED-4DB2-BD59-A6C34878D82A}">
                    <a16:rowId xmlns:a16="http://schemas.microsoft.com/office/drawing/2014/main" val="3061966259"/>
                  </a:ext>
                </a:extLst>
              </a:tr>
              <a:tr h="846848">
                <a:tc vMerge="1">
                  <a:txBody>
                    <a:bodyPr/>
                    <a:lstStyle/>
                    <a:p>
                      <a:endParaRPr kumimoji="1" lang="ja-JP" altLang="en-US"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a:t>
                      </a:r>
                      <a:r>
                        <a:rPr kumimoji="1" lang="ja-JP" altLang="en-US" sz="120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注加算の看護職員夜間配置加算</a:t>
                      </a:r>
                      <a:r>
                        <a:rPr kumimoji="1" lang="en-US" altLang="ja-JP" sz="120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　地域包括ケア病棟入院料　　　　　              　 　</a:t>
                      </a:r>
                      <a:r>
                        <a:rPr kumimoji="1" lang="en-US" altLang="ja-JP" sz="110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65</a:t>
                      </a:r>
                      <a:r>
                        <a:rPr kumimoji="1" lang="ja-JP" altLang="en-US" sz="110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点</a:t>
                      </a:r>
                      <a:endParaRPr kumimoji="1" lang="en-US" altLang="ja-JP" sz="110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　精神科救急入院料　　　　　                       　 　</a:t>
                      </a:r>
                      <a:r>
                        <a:rPr kumimoji="1" lang="en-US" altLang="ja-JP" sz="110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65</a:t>
                      </a:r>
                      <a:r>
                        <a:rPr kumimoji="1" lang="ja-JP" altLang="en-US" sz="110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点</a:t>
                      </a:r>
                      <a:endParaRPr kumimoji="1" lang="en-US" altLang="ja-JP" sz="110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　精神科救急・合併症入院料　　                        　</a:t>
                      </a:r>
                      <a:r>
                        <a:rPr kumimoji="1" lang="en-US" altLang="ja-JP" sz="110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65</a:t>
                      </a:r>
                      <a:r>
                        <a:rPr kumimoji="1" lang="ja-JP" altLang="en-US" sz="110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lnL w="28575" cap="flat" cmpd="sng" algn="ctr">
                      <a:solidFill>
                        <a:schemeClr val="bg1"/>
                      </a:solidFill>
                      <a:prstDash val="solid"/>
                      <a:round/>
                      <a:headEnd type="none" w="med" len="med"/>
                      <a:tailEnd type="none" w="med" len="med"/>
                    </a:lnL>
                    <a:lnR w="12700" cmpd="sng">
                      <a:noFill/>
                    </a:lnR>
                    <a:lnT w="2857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EBF5FF"/>
                    </a:solidFill>
                  </a:tcPr>
                </a:tc>
                <a:extLst>
                  <a:ext uri="{0D108BD9-81ED-4DB2-BD59-A6C34878D82A}">
                    <a16:rowId xmlns:a16="http://schemas.microsoft.com/office/drawing/2014/main" val="2650036942"/>
                  </a:ext>
                </a:extLst>
              </a:tr>
            </a:tbl>
          </a:graphicData>
        </a:graphic>
      </p:graphicFrame>
      <p:graphicFrame>
        <p:nvGraphicFramePr>
          <p:cNvPr id="5" name="表 4"/>
          <p:cNvGraphicFramePr>
            <a:graphicFrameLocks noGrp="1"/>
          </p:cNvGraphicFramePr>
          <p:nvPr/>
        </p:nvGraphicFramePr>
        <p:xfrm>
          <a:off x="357631" y="4029380"/>
          <a:ext cx="4371396" cy="2651760"/>
        </p:xfrm>
        <a:graphic>
          <a:graphicData uri="http://schemas.openxmlformats.org/drawingml/2006/table">
            <a:tbl>
              <a:tblPr firstRow="1" bandRow="1">
                <a:tableStyleId>{D7AC3CCA-C797-4891-BE02-D94E43425B78}</a:tableStyleId>
              </a:tblPr>
              <a:tblGrid>
                <a:gridCol w="426141">
                  <a:extLst>
                    <a:ext uri="{9D8B030D-6E8A-4147-A177-3AD203B41FA5}">
                      <a16:colId xmlns:a16="http://schemas.microsoft.com/office/drawing/2014/main" val="2373997687"/>
                    </a:ext>
                  </a:extLst>
                </a:gridCol>
                <a:gridCol w="3945255">
                  <a:extLst>
                    <a:ext uri="{9D8B030D-6E8A-4147-A177-3AD203B41FA5}">
                      <a16:colId xmlns:a16="http://schemas.microsoft.com/office/drawing/2014/main" val="1691614204"/>
                    </a:ext>
                  </a:extLst>
                </a:gridCol>
              </a:tblGrid>
              <a:tr h="370840">
                <a:tc rowSpan="3">
                  <a:txBody>
                    <a:bodyPr/>
                    <a:lstStyle/>
                    <a:p>
                      <a:pPr algn="ctr"/>
                      <a:r>
                        <a:rPr kumimoji="1" lang="ja-JP" altLang="en-US" sz="1300" b="0" dirty="0">
                          <a:latin typeface="メイリオ" panose="020B0604030504040204" pitchFamily="50" charset="-128"/>
                          <a:ea typeface="メイリオ" panose="020B0604030504040204" pitchFamily="50" charset="-128"/>
                        </a:rPr>
                        <a:t>看護補助者の配置に係る加算</a:t>
                      </a:r>
                      <a:endParaRPr kumimoji="1" lang="en-US" altLang="ja-JP" sz="1300" b="0" dirty="0">
                        <a:latin typeface="メイリオ" panose="020B0604030504040204" pitchFamily="50" charset="-128"/>
                        <a:ea typeface="メイリオ" panose="020B0604030504040204" pitchFamily="50" charset="-128"/>
                      </a:endParaRPr>
                    </a:p>
                  </a:txBody>
                  <a:tcPr vert="eaVert" anchor="ctr">
                    <a:lnL w="28575"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66CC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急性期看護補助体制加算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夜間</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対１急性期看護補助体制加算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夜間</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対１急性期看護補助体制加算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115</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夜間</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対１急性期看護補助体制加算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txBody>
                  <a:tcPr>
                    <a:lnL w="28575"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extLst>
                  <a:ext uri="{0D108BD9-81ED-4DB2-BD59-A6C34878D82A}">
                    <a16:rowId xmlns:a16="http://schemas.microsoft.com/office/drawing/2014/main" val="2114609689"/>
                  </a:ext>
                </a:extLst>
              </a:tr>
              <a:tr h="370840">
                <a:tc vMerge="1">
                  <a:txBody>
                    <a:bodyPr/>
                    <a:lstStyle/>
                    <a:p>
                      <a:endParaRPr kumimoji="1" lang="ja-JP" altLang="en-US"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看護補助加算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夜間</a:t>
                      </a:r>
                      <a:r>
                        <a:rPr kumimoji="1" lang="en-US" altLang="zh-TW"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75</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対１看護補助加算</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ja-JP" altLang="en-US" dirty="0">
                        <a:latin typeface="メイリオ" panose="020B0604030504040204" pitchFamily="50" charset="-128"/>
                        <a:ea typeface="メイリオ" panose="020B0604030504040204" pitchFamily="50" charset="-128"/>
                      </a:endParaRPr>
                    </a:p>
                  </a:txBody>
                  <a:tcPr>
                    <a:lnL w="28575"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extLst>
                  <a:ext uri="{0D108BD9-81ED-4DB2-BD59-A6C34878D82A}">
                    <a16:rowId xmlns:a16="http://schemas.microsoft.com/office/drawing/2014/main" val="3686421821"/>
                  </a:ext>
                </a:extLst>
              </a:tr>
              <a:tr h="370840">
                <a:tc vMerge="1">
                  <a:txBody>
                    <a:bodyPr/>
                    <a:lstStyle/>
                    <a:p>
                      <a:endParaRPr kumimoji="1" lang="ja-JP" altLang="en-US"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夜間看護加算</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（療養病棟入院基本料の注加算）</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45</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看護補助加算</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（障害者施設等入院基本料の注加算）</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日以内の期間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141</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ロ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日以上</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日以内の期間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116</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夜間看護配置加算</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（有床診療所入院基本料の注加算）　</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ハ　夜間看護配置加算１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ニ　夜間看護配置加算２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lnL w="28575"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EBF5FF"/>
                    </a:solidFill>
                  </a:tcPr>
                </a:tc>
                <a:extLst>
                  <a:ext uri="{0D108BD9-81ED-4DB2-BD59-A6C34878D82A}">
                    <a16:rowId xmlns:a16="http://schemas.microsoft.com/office/drawing/2014/main" val="2273071506"/>
                  </a:ext>
                </a:extLst>
              </a:tr>
            </a:tbl>
          </a:graphicData>
        </a:graphic>
      </p:graphicFrame>
      <p:graphicFrame>
        <p:nvGraphicFramePr>
          <p:cNvPr id="22" name="表 21"/>
          <p:cNvGraphicFramePr>
            <a:graphicFrameLocks noGrp="1"/>
          </p:cNvGraphicFramePr>
          <p:nvPr/>
        </p:nvGraphicFramePr>
        <p:xfrm>
          <a:off x="5225660" y="2134816"/>
          <a:ext cx="4320000" cy="1822208"/>
        </p:xfrm>
        <a:graphic>
          <a:graphicData uri="http://schemas.openxmlformats.org/drawingml/2006/table">
            <a:tbl>
              <a:tblPr firstRow="1" bandRow="1">
                <a:tableStyleId>{D7AC3CCA-C797-4891-BE02-D94E43425B78}</a:tableStyleId>
              </a:tblPr>
              <a:tblGrid>
                <a:gridCol w="413139">
                  <a:extLst>
                    <a:ext uri="{9D8B030D-6E8A-4147-A177-3AD203B41FA5}">
                      <a16:colId xmlns:a16="http://schemas.microsoft.com/office/drawing/2014/main" val="2345181073"/>
                    </a:ext>
                  </a:extLst>
                </a:gridCol>
                <a:gridCol w="3906861">
                  <a:extLst>
                    <a:ext uri="{9D8B030D-6E8A-4147-A177-3AD203B41FA5}">
                      <a16:colId xmlns:a16="http://schemas.microsoft.com/office/drawing/2014/main" val="1455239141"/>
                    </a:ext>
                  </a:extLst>
                </a:gridCol>
              </a:tblGrid>
              <a:tr h="944458">
                <a:tc rowSpan="2">
                  <a:txBody>
                    <a:bodyPr/>
                    <a:lstStyle/>
                    <a:p>
                      <a:pPr algn="ctr"/>
                      <a:r>
                        <a:rPr kumimoji="1" lang="ja-JP" altLang="en-US" sz="1300" b="0" dirty="0">
                          <a:latin typeface="メイリオ" panose="020B0604030504040204" pitchFamily="50" charset="-128"/>
                          <a:ea typeface="メイリオ" panose="020B0604030504040204" pitchFamily="50" charset="-128"/>
                        </a:rPr>
                        <a:t>看護職員の配置に</a:t>
                      </a:r>
                      <a:endParaRPr kumimoji="1" lang="en-US" altLang="ja-JP" sz="1300" b="0" dirty="0">
                        <a:latin typeface="メイリオ" panose="020B0604030504040204" pitchFamily="50" charset="-128"/>
                        <a:ea typeface="メイリオ" panose="020B0604030504040204" pitchFamily="50" charset="-128"/>
                      </a:endParaRPr>
                    </a:p>
                    <a:p>
                      <a:pPr algn="ctr"/>
                      <a:r>
                        <a:rPr kumimoji="1" lang="ja-JP" altLang="en-US" sz="1300" b="0" dirty="0">
                          <a:latin typeface="メイリオ" panose="020B0604030504040204" pitchFamily="50" charset="-128"/>
                          <a:ea typeface="メイリオ" panose="020B0604030504040204" pitchFamily="50" charset="-128"/>
                        </a:rPr>
                        <a:t>係る加算</a:t>
                      </a:r>
                    </a:p>
                  </a:txBody>
                  <a:tcPr vert="eaVert" anchor="ctr">
                    <a:lnL w="12700" cmpd="sng">
                      <a:noFill/>
                    </a:lnL>
                    <a:lnR w="28575"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DFF9BD"/>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a:t>
                      </a:r>
                      <a:r>
                        <a:rPr kumimoji="1" lang="ja-JP" altLang="en-US" sz="12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看護職員夜間配置加算</a:t>
                      </a:r>
                      <a:r>
                        <a:rPr kumimoji="1" lang="en-US" altLang="ja-JP" sz="12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a:t>
                      </a:r>
                      <a:endParaRPr kumimoji="1" lang="en-US" altLang="ja-JP"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　看護職員夜間</a:t>
                      </a:r>
                      <a:r>
                        <a:rPr kumimoji="1" lang="en-US" altLang="ja-JP"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12</a:t>
                      </a:r>
                      <a:r>
                        <a:rPr kumimoji="1" lang="ja-JP" altLang="en-US"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対１配置加算１　　　　      </a:t>
                      </a:r>
                      <a:r>
                        <a:rPr kumimoji="1" lang="ja-JP" altLang="en-US" sz="1100" b="1"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      </a:t>
                      </a:r>
                      <a:r>
                        <a:rPr kumimoji="1" lang="en-US" altLang="ja-JP" sz="1100" b="1"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110</a:t>
                      </a:r>
                      <a:r>
                        <a:rPr kumimoji="1" lang="ja-JP" altLang="en-US" sz="1100" b="1"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　看護職員夜間</a:t>
                      </a:r>
                      <a:r>
                        <a:rPr kumimoji="1" lang="en-US" altLang="ja-JP"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12</a:t>
                      </a:r>
                      <a:r>
                        <a:rPr kumimoji="1" lang="ja-JP" altLang="en-US"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対１配置加算２　　　　 　　  </a:t>
                      </a:r>
                      <a:r>
                        <a:rPr kumimoji="1" lang="ja-JP" altLang="en-US" sz="1100" b="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     </a:t>
                      </a:r>
                      <a:r>
                        <a:rPr kumimoji="1" lang="en-US" altLang="ja-JP" sz="1100" b="1"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90</a:t>
                      </a:r>
                      <a:r>
                        <a:rPr kumimoji="1" lang="ja-JP" altLang="en-US" sz="1100" b="1"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　看護職員夜間</a:t>
                      </a:r>
                      <a:r>
                        <a:rPr kumimoji="1" lang="en-US" altLang="ja-JP"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16</a:t>
                      </a:r>
                      <a:r>
                        <a:rPr kumimoji="1" lang="ja-JP" altLang="en-US"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対１配置加算１　　　　 　　     </a:t>
                      </a:r>
                      <a:r>
                        <a:rPr kumimoji="1" lang="ja-JP" altLang="en-US" sz="1100" b="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 </a:t>
                      </a:r>
                      <a:r>
                        <a:rPr kumimoji="1" lang="ja-JP" altLang="en-US" sz="1100" b="1"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 </a:t>
                      </a:r>
                      <a:r>
                        <a:rPr kumimoji="1" lang="en-US" altLang="ja-JP" sz="1100" b="1"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70</a:t>
                      </a:r>
                      <a:r>
                        <a:rPr kumimoji="1" lang="ja-JP" altLang="en-US" sz="1100" b="1"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　看護職員夜間</a:t>
                      </a:r>
                      <a:r>
                        <a:rPr kumimoji="1" lang="en-US" altLang="ja-JP"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16</a:t>
                      </a:r>
                      <a:r>
                        <a:rPr kumimoji="1" lang="ja-JP" altLang="en-US" sz="11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対１配置加算２　　　　 　  </a:t>
                      </a:r>
                      <a:r>
                        <a:rPr kumimoji="1" lang="ja-JP" altLang="en-US" sz="1100" b="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　     </a:t>
                      </a:r>
                      <a:r>
                        <a:rPr kumimoji="1" lang="en-US" altLang="ja-JP" sz="1100" b="1"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45</a:t>
                      </a:r>
                      <a:r>
                        <a:rPr kumimoji="1" lang="ja-JP" altLang="en-US" sz="1100" b="1"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点</a:t>
                      </a:r>
                      <a:endPar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txBody>
                  <a:tcPr>
                    <a:lnL w="28575" cap="flat" cmpd="sng" algn="ctr">
                      <a:solidFill>
                        <a:schemeClr val="bg1"/>
                      </a:solidFill>
                      <a:prstDash val="solid"/>
                      <a:round/>
                      <a:headEnd type="none" w="med" len="med"/>
                      <a:tailEnd type="none" w="med" len="med"/>
                    </a:lnL>
                    <a:lnR w="12700" cmpd="sng">
                      <a:noFill/>
                    </a:lnR>
                    <a:lnT w="127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extLst>
                  <a:ext uri="{0D108BD9-81ED-4DB2-BD59-A6C34878D82A}">
                    <a16:rowId xmlns:a16="http://schemas.microsoft.com/office/drawing/2014/main" val="3061966259"/>
                  </a:ext>
                </a:extLst>
              </a:tr>
              <a:tr h="846848">
                <a:tc vMerge="1">
                  <a:txBody>
                    <a:bodyPr/>
                    <a:lstStyle/>
                    <a:p>
                      <a:endParaRPr kumimoji="1" lang="ja-JP" altLang="en-US"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a:t>
                      </a:r>
                      <a:r>
                        <a:rPr kumimoji="1" lang="ja-JP" altLang="en-US" sz="120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注加算の看護職員夜間配置加算</a:t>
                      </a:r>
                      <a:r>
                        <a:rPr kumimoji="1" lang="en-US" altLang="ja-JP" sz="120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　地域包括ケア病棟入院料　　　　　         　    </a:t>
                      </a:r>
                      <a:r>
                        <a:rPr kumimoji="1" lang="ja-JP" altLang="en-US" sz="120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　</a:t>
                      </a:r>
                      <a:r>
                        <a:rPr kumimoji="1" lang="ja-JP" altLang="en-US" sz="110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 </a:t>
                      </a:r>
                      <a:r>
                        <a:rPr kumimoji="1" lang="en-US" altLang="ja-JP" sz="1100" b="1"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70</a:t>
                      </a:r>
                      <a:r>
                        <a:rPr kumimoji="1" lang="ja-JP" altLang="en-US" sz="1100" b="1"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点</a:t>
                      </a:r>
                      <a:endParaRPr kumimoji="1" lang="en-US" altLang="ja-JP" sz="1100" b="1"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　</a:t>
                      </a:r>
                      <a:r>
                        <a:rPr kumimoji="1" lang="ja-JP" altLang="en-US" sz="1100" b="0" u="none" dirty="0">
                          <a:solidFill>
                            <a:schemeClr val="tx1"/>
                          </a:solidFill>
                          <a:latin typeface="メイリオ" panose="020B0604030504040204" pitchFamily="50" charset="-128"/>
                          <a:ea typeface="メイリオ" panose="020B0604030504040204" pitchFamily="50" charset="-128"/>
                        </a:rPr>
                        <a:t>精神科救急急性期医療入院料</a:t>
                      </a:r>
                      <a:r>
                        <a:rPr kumimoji="1" lang="ja-JP" altLang="en-US" sz="110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　　          　       </a:t>
                      </a:r>
                      <a:r>
                        <a:rPr kumimoji="1" lang="ja-JP" altLang="en-US" sz="110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　</a:t>
                      </a:r>
                      <a:r>
                        <a:rPr kumimoji="1" lang="en-US" altLang="ja-JP" sz="1100" b="1"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70</a:t>
                      </a:r>
                      <a:r>
                        <a:rPr kumimoji="1" lang="ja-JP" altLang="en-US" sz="1100" b="1"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点</a:t>
                      </a:r>
                      <a:endParaRPr kumimoji="1" lang="en-US" altLang="ja-JP" sz="1100" b="1"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rPr>
                        <a:t>　精神科救急・合併症入院料　　                       </a:t>
                      </a:r>
                      <a:r>
                        <a:rPr kumimoji="1" lang="ja-JP" altLang="en-US" sz="110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　</a:t>
                      </a:r>
                      <a:r>
                        <a:rPr kumimoji="1" lang="en-US" altLang="ja-JP" sz="1100" b="1"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70</a:t>
                      </a:r>
                      <a:r>
                        <a:rPr kumimoji="1" lang="ja-JP" altLang="en-US" sz="1100" b="1"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rPr>
                        <a:t>点</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txBody>
                  <a:tcPr>
                    <a:lnL w="28575" cap="flat" cmpd="sng" algn="ctr">
                      <a:solidFill>
                        <a:schemeClr val="bg1"/>
                      </a:solidFill>
                      <a:prstDash val="solid"/>
                      <a:round/>
                      <a:headEnd type="none" w="med" len="med"/>
                      <a:tailEnd type="none" w="med" len="med"/>
                    </a:lnL>
                    <a:lnR w="12700" cmpd="sng">
                      <a:noFill/>
                    </a:lnR>
                    <a:lnT w="2857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DECD5"/>
                    </a:solidFill>
                  </a:tcPr>
                </a:tc>
                <a:extLst>
                  <a:ext uri="{0D108BD9-81ED-4DB2-BD59-A6C34878D82A}">
                    <a16:rowId xmlns:a16="http://schemas.microsoft.com/office/drawing/2014/main" val="2650036942"/>
                  </a:ext>
                </a:extLst>
              </a:tr>
            </a:tbl>
          </a:graphicData>
        </a:graphic>
      </p:graphicFrame>
      <p:graphicFrame>
        <p:nvGraphicFramePr>
          <p:cNvPr id="23" name="表 22"/>
          <p:cNvGraphicFramePr>
            <a:graphicFrameLocks noGrp="1"/>
          </p:cNvGraphicFramePr>
          <p:nvPr/>
        </p:nvGraphicFramePr>
        <p:xfrm>
          <a:off x="5225660" y="4029380"/>
          <a:ext cx="4320000" cy="2621280"/>
        </p:xfrm>
        <a:graphic>
          <a:graphicData uri="http://schemas.openxmlformats.org/drawingml/2006/table">
            <a:tbl>
              <a:tblPr firstRow="1" bandRow="1">
                <a:tableStyleId>{D7AC3CCA-C797-4891-BE02-D94E43425B78}</a:tableStyleId>
              </a:tblPr>
              <a:tblGrid>
                <a:gridCol w="413140">
                  <a:extLst>
                    <a:ext uri="{9D8B030D-6E8A-4147-A177-3AD203B41FA5}">
                      <a16:colId xmlns:a16="http://schemas.microsoft.com/office/drawing/2014/main" val="2373997687"/>
                    </a:ext>
                  </a:extLst>
                </a:gridCol>
                <a:gridCol w="3906860">
                  <a:extLst>
                    <a:ext uri="{9D8B030D-6E8A-4147-A177-3AD203B41FA5}">
                      <a16:colId xmlns:a16="http://schemas.microsoft.com/office/drawing/2014/main" val="1691614204"/>
                    </a:ext>
                  </a:extLst>
                </a:gridCol>
              </a:tblGrid>
              <a:tr h="370840">
                <a:tc rowSpan="3">
                  <a:txBody>
                    <a:bodyPr/>
                    <a:lstStyle/>
                    <a:p>
                      <a:pPr algn="ctr"/>
                      <a:r>
                        <a:rPr kumimoji="1" lang="ja-JP" altLang="en-US" sz="1300" b="0" dirty="0">
                          <a:latin typeface="メイリオ" panose="020B0604030504040204" pitchFamily="50" charset="-128"/>
                          <a:ea typeface="メイリオ" panose="020B0604030504040204" pitchFamily="50" charset="-128"/>
                        </a:rPr>
                        <a:t>看護補助者の配置に係る加算</a:t>
                      </a:r>
                    </a:p>
                  </a:txBody>
                  <a:tcPr vert="eaVert" anchor="ctr">
                    <a:lnL w="12700" cmpd="sng">
                      <a:noFill/>
                    </a:lnL>
                    <a:lnR w="28575"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66CC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急性期看護補助体制加算</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夜間</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対１急性期看護補助体制加算　　     　   </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125</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夜間</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対１急性期看護補助体制加算　　　       </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120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夜間</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対１急性期看護補助体制加算　　     </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105</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txBody>
                  <a:tcPr>
                    <a:lnL w="28575" cap="flat" cmpd="sng" algn="ctr">
                      <a:solidFill>
                        <a:schemeClr val="bg1"/>
                      </a:solidFill>
                      <a:prstDash val="solid"/>
                      <a:round/>
                      <a:headEnd type="none" w="med" len="med"/>
                      <a:tailEnd type="none" w="med" len="med"/>
                    </a:lnL>
                    <a:lnR w="12700" cmpd="sng">
                      <a:noFill/>
                    </a:lnR>
                    <a:lnT w="127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extLst>
                  <a:ext uri="{0D108BD9-81ED-4DB2-BD59-A6C34878D82A}">
                    <a16:rowId xmlns:a16="http://schemas.microsoft.com/office/drawing/2014/main" val="2114609689"/>
                  </a:ext>
                </a:extLst>
              </a:tr>
              <a:tr h="370840">
                <a:tc vMerge="1">
                  <a:txBody>
                    <a:bodyPr/>
                    <a:lstStyle/>
                    <a:p>
                      <a:endParaRPr kumimoji="1" lang="ja-JP" altLang="en-US"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看護補助加算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夜間</a:t>
                      </a:r>
                      <a:r>
                        <a:rPr kumimoji="1" lang="en-US" altLang="zh-TW"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75</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対１看護補助加算</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55</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ja-JP" altLang="en-US" sz="1100" b="1" u="sng" dirty="0">
                        <a:solidFill>
                          <a:srgbClr val="0070C0"/>
                        </a:solidFill>
                        <a:latin typeface="メイリオ" panose="020B0604030504040204" pitchFamily="50" charset="-128"/>
                        <a:ea typeface="メイリオ" panose="020B0604030504040204" pitchFamily="50" charset="-128"/>
                      </a:endParaRPr>
                    </a:p>
                  </a:txBody>
                  <a:tcPr>
                    <a:lnL w="28575" cap="flat" cmpd="sng" algn="ctr">
                      <a:solidFill>
                        <a:schemeClr val="bg1"/>
                      </a:solidFill>
                      <a:prstDash val="solid"/>
                      <a:round/>
                      <a:headEnd type="none" w="med" len="med"/>
                      <a:tailEnd type="none" w="med" len="med"/>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DECD5"/>
                    </a:solidFill>
                  </a:tcPr>
                </a:tc>
                <a:extLst>
                  <a:ext uri="{0D108BD9-81ED-4DB2-BD59-A6C34878D82A}">
                    <a16:rowId xmlns:a16="http://schemas.microsoft.com/office/drawing/2014/main" val="3686421821"/>
                  </a:ext>
                </a:extLst>
              </a:tr>
              <a:tr h="370840">
                <a:tc vMerge="1">
                  <a:txBody>
                    <a:bodyPr/>
                    <a:lstStyle/>
                    <a:p>
                      <a:endParaRPr kumimoji="1" lang="ja-JP" altLang="en-US"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夜間看護加算</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（療養病棟入院基本料の注加算）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看護補助加算</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（障害者施設等入院基本料の注加算）</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イ（１）</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日以内の期間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146</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（２）</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日以上</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日以内の期間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121</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夜間看護配置加算</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（有床診療所入院基本料の注加算）　</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ハ　夜間看護配置加算１　　　　 　　　　　     </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105</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ニ　夜間看護配置加算２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55</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txBody>
                  <a:tcPr>
                    <a:lnL w="28575" cap="flat" cmpd="sng" algn="ctr">
                      <a:solidFill>
                        <a:schemeClr val="bg1"/>
                      </a:solidFill>
                      <a:prstDash val="solid"/>
                      <a:round/>
                      <a:headEnd type="none" w="med" len="med"/>
                      <a:tailEnd type="none" w="med" len="med"/>
                    </a:lnL>
                    <a:lnR w="12700" cmpd="sng">
                      <a:noFill/>
                    </a:lnR>
                    <a:lnT w="2857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DECD5"/>
                    </a:solidFill>
                  </a:tcPr>
                </a:tc>
                <a:extLst>
                  <a:ext uri="{0D108BD9-81ED-4DB2-BD59-A6C34878D82A}">
                    <a16:rowId xmlns:a16="http://schemas.microsoft.com/office/drawing/2014/main" val="2273071506"/>
                  </a:ext>
                </a:extLst>
              </a:tr>
            </a:tbl>
          </a:graphicData>
        </a:graphic>
      </p:graphicFrame>
      <p:sp>
        <p:nvSpPr>
          <p:cNvPr id="13" name="テキスト ボックス 12">
            <a:extLst>
              <a:ext uri="{FF2B5EF4-FFF2-40B4-BE49-F238E27FC236}">
                <a16:creationId xmlns:a16="http://schemas.microsoft.com/office/drawing/2014/main" id="{D6A5157A-0574-4A25-BFA5-19146C5EC0CE}"/>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６．医療従事者の負担軽減・働き方改革の推進</a:t>
            </a:r>
          </a:p>
        </p:txBody>
      </p:sp>
      <p:pic>
        <p:nvPicPr>
          <p:cNvPr id="14" name="図 13">
            <a:extLst>
              <a:ext uri="{FF2B5EF4-FFF2-40B4-BE49-F238E27FC236}">
                <a16:creationId xmlns:a16="http://schemas.microsoft.com/office/drawing/2014/main" id="{B0D32C27-3FCE-468D-BC54-3B0512FD999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275142" y="1560551"/>
            <a:ext cx="541035" cy="934833"/>
          </a:xfrm>
          <a:prstGeom prst="rect">
            <a:avLst/>
          </a:prstGeom>
        </p:spPr>
      </p:pic>
      <p:pic>
        <p:nvPicPr>
          <p:cNvPr id="16" name="Picture 2" descr="夜のイラスト">
            <a:hlinkClick r:id="rId4"/>
            <a:extLst>
              <a:ext uri="{FF2B5EF4-FFF2-40B4-BE49-F238E27FC236}">
                <a16:creationId xmlns:a16="http://schemas.microsoft.com/office/drawing/2014/main" id="{F5EA6DBD-AA0F-44E5-848F-8522AEC0BA6E}"/>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a:off x="8819952" y="1637029"/>
            <a:ext cx="631385" cy="584031"/>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17" name="スライド番号プレースホルダー 2">
            <a:extLst>
              <a:ext uri="{FF2B5EF4-FFF2-40B4-BE49-F238E27FC236}">
                <a16:creationId xmlns:a16="http://schemas.microsoft.com/office/drawing/2014/main" id="{9DE429AC-D503-4267-92CB-52C7403081A6}"/>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166430891"/>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304946"/>
            <a:ext cx="9906000" cy="458482"/>
          </a:xfrm>
        </p:spPr>
        <p:txBody>
          <a:bodyPr>
            <a:noAutofit/>
          </a:bodyPr>
          <a:lstStyle/>
          <a:p>
            <a:r>
              <a:rPr lang="ja-JP" altLang="en-US" dirty="0">
                <a:latin typeface="メイリオ" panose="020B0604030504040204" pitchFamily="50" charset="-128"/>
                <a:ea typeface="メイリオ" panose="020B0604030504040204" pitchFamily="50" charset="-128"/>
              </a:rPr>
              <a:t>（５）特定行為研修修了者の活用の推進</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94400"/>
            <a:ext cx="9529762" cy="292023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精神科リエゾンチーム加算、栄養サポートチーム加算、褥瘡ハイリスク患者ケア加算、 呼吸ケアチーム加算の算定に係る適切な研修に、特定行為に係る研修を追加する。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5" y="900000"/>
            <a:ext cx="2358893"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研修要件の見直し</a:t>
            </a:r>
          </a:p>
        </p:txBody>
      </p:sp>
      <p:sp>
        <p:nvSpPr>
          <p:cNvPr id="90" name="右矢印 89"/>
          <p:cNvSpPr/>
          <p:nvPr/>
        </p:nvSpPr>
        <p:spPr>
          <a:xfrm>
            <a:off x="4701093" y="2186215"/>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3" name="グループ化 2"/>
          <p:cNvGrpSpPr/>
          <p:nvPr/>
        </p:nvGrpSpPr>
        <p:grpSpPr>
          <a:xfrm>
            <a:off x="299245" y="1864699"/>
            <a:ext cx="4371398" cy="1376368"/>
            <a:chOff x="299245" y="1864699"/>
            <a:chExt cx="4371398" cy="1376368"/>
          </a:xfrm>
        </p:grpSpPr>
        <p:sp>
          <p:nvSpPr>
            <p:cNvPr id="30" name="正方形/長方形 29"/>
            <p:cNvSpPr/>
            <p:nvPr/>
          </p:nvSpPr>
          <p:spPr>
            <a:xfrm>
              <a:off x="299245" y="1864699"/>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12" name="正方形/長方形 11"/>
            <p:cNvSpPr/>
            <p:nvPr/>
          </p:nvSpPr>
          <p:spPr>
            <a:xfrm>
              <a:off x="299245" y="2163817"/>
              <a:ext cx="4371398" cy="1077250"/>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精神科リエゾンチーム加算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国又は医療関係団体等が主催する研修であること（</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時間以</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上の研修期間であって、修了証が交付されるもの）。</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grpSp>
        <p:nvGrpSpPr>
          <p:cNvPr id="5" name="グループ化 4"/>
          <p:cNvGrpSpPr/>
          <p:nvPr/>
        </p:nvGrpSpPr>
        <p:grpSpPr>
          <a:xfrm>
            <a:off x="5174456" y="1864699"/>
            <a:ext cx="4414044" cy="1381076"/>
            <a:chOff x="5174456" y="1864699"/>
            <a:chExt cx="4414044" cy="1381076"/>
          </a:xfrm>
        </p:grpSpPr>
        <p:sp>
          <p:nvSpPr>
            <p:cNvPr id="88" name="正方形/長方形 87"/>
            <p:cNvSpPr/>
            <p:nvPr/>
          </p:nvSpPr>
          <p:spPr>
            <a:xfrm>
              <a:off x="5174456" y="1864699"/>
              <a:ext cx="4414044" cy="321516"/>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17" name="正方形/長方形 16"/>
            <p:cNvSpPr/>
            <p:nvPr/>
          </p:nvSpPr>
          <p:spPr>
            <a:xfrm>
              <a:off x="5174456" y="2163817"/>
              <a:ext cx="4414044" cy="1081958"/>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精神科リエゾンチーム加算</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国又は医療関係団体等が主催する</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600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時間以上の研修（修了　　　</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証が交付されるもの）又は</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保健師助産師看護師法（昭和</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23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年法　</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律第</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203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号）第</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37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条の２第２項第５号の規定による指定研修機</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関において行われる研修</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sp>
        <p:nvSpPr>
          <p:cNvPr id="4" name="正方形/長方形 3"/>
          <p:cNvSpPr/>
          <p:nvPr/>
        </p:nvSpPr>
        <p:spPr>
          <a:xfrm>
            <a:off x="299245" y="3306641"/>
            <a:ext cx="7452271" cy="870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Verdana"/>
                <a:ea typeface="メイリオ"/>
                <a:cs typeface="+mn-cs"/>
              </a:rPr>
              <a:t>※</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栄養サポートチーム加算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褥瘡ハイリスク患者ケア加算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呼吸ケアチーム加算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についても同様</a:t>
            </a:r>
            <a:endParaRPr kumimoji="1" lang="en-US" altLang="ja-JP"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Verdana"/>
              <a:ea typeface="メイリオ"/>
              <a:cs typeface="+mn-cs"/>
            </a:endParaRPr>
          </a:p>
        </p:txBody>
      </p:sp>
      <p:sp>
        <p:nvSpPr>
          <p:cNvPr id="14" name="テキスト ボックス 13">
            <a:extLst>
              <a:ext uri="{FF2B5EF4-FFF2-40B4-BE49-F238E27FC236}">
                <a16:creationId xmlns:a16="http://schemas.microsoft.com/office/drawing/2014/main" id="{8B6C86A0-F301-4DEA-AA51-AB4935BA857D}"/>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６．医療従事者の負担軽減・働き方改革の推進</a:t>
            </a:r>
          </a:p>
        </p:txBody>
      </p:sp>
      <p:pic>
        <p:nvPicPr>
          <p:cNvPr id="16" name="図 15">
            <a:extLst>
              <a:ext uri="{FF2B5EF4-FFF2-40B4-BE49-F238E27FC236}">
                <a16:creationId xmlns:a16="http://schemas.microsoft.com/office/drawing/2014/main" id="{36A88026-F7E9-45BD-83FD-AE997E5A6F31}"/>
              </a:ext>
            </a:extLst>
          </p:cNvPr>
          <p:cNvPicPr>
            <a:picLocks noChangeAspect="1"/>
          </p:cNvPicPr>
          <p:nvPr/>
        </p:nvPicPr>
        <p:blipFill>
          <a:blip r:embed="rId2"/>
          <a:stretch>
            <a:fillRect/>
          </a:stretch>
        </p:blipFill>
        <p:spPr>
          <a:xfrm>
            <a:off x="8871309" y="3138660"/>
            <a:ext cx="807010" cy="841306"/>
          </a:xfrm>
          <a:prstGeom prst="rect">
            <a:avLst/>
          </a:prstGeom>
        </p:spPr>
      </p:pic>
      <p:sp>
        <p:nvSpPr>
          <p:cNvPr id="18" name="スライド番号プレースホルダー 2">
            <a:extLst>
              <a:ext uri="{FF2B5EF4-FFF2-40B4-BE49-F238E27FC236}">
                <a16:creationId xmlns:a16="http://schemas.microsoft.com/office/drawing/2014/main" id="{497C3535-E40E-4248-8D3E-18C08C756DAE}"/>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102766241"/>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81006"/>
            <a:ext cx="9906000" cy="458482"/>
          </a:xfrm>
        </p:spPr>
        <p:txBody>
          <a:bodyPr>
            <a:noAutofit/>
          </a:bodyPr>
          <a:lstStyle/>
          <a:p>
            <a:r>
              <a:rPr lang="ja-JP" altLang="en-US" kern="100" dirty="0">
                <a:cs typeface="Times New Roman" panose="02020603050405020304" pitchFamily="18" charset="0"/>
              </a:rPr>
              <a:t>（６）</a:t>
            </a:r>
            <a:r>
              <a:rPr lang="ja-JP" altLang="ja-JP" kern="100" dirty="0">
                <a:cs typeface="Times New Roman" panose="02020603050405020304" pitchFamily="18" charset="0"/>
              </a:rPr>
              <a:t>看護補助者の更なる活用に係る評価の新設</a:t>
            </a:r>
            <a:r>
              <a:rPr lang="ja-JP" altLang="en-US" kern="100" dirty="0">
                <a:cs typeface="Times New Roman" panose="02020603050405020304" pitchFamily="18" charset="0"/>
              </a:rPr>
              <a:t>①</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50018" y="1101969"/>
            <a:ext cx="9592497" cy="560535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看護補助体制充実加算（１日につき）</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・看護職員の負担の軽減及び処遇の改善に資する十分な体制が整備されていること。</a:t>
            </a: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正方形/長方形 4"/>
          <p:cNvSpPr/>
          <p:nvPr/>
        </p:nvSpPr>
        <p:spPr>
          <a:xfrm>
            <a:off x="298800" y="864000"/>
            <a:ext cx="5521565"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看護補助者の更なる活用に係る評価の新設</a:t>
            </a:r>
          </a:p>
        </p:txBody>
      </p:sp>
      <p:sp>
        <p:nvSpPr>
          <p:cNvPr id="3" name="正方形/長方形 2"/>
          <p:cNvSpPr/>
          <p:nvPr/>
        </p:nvSpPr>
        <p:spPr>
          <a:xfrm>
            <a:off x="208037" y="1323548"/>
            <a:ext cx="9480352" cy="584775"/>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ja-JP" sz="1600" b="0"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看護職員及び看護補助者の業務分担・協働を更に推進する観点から、看護職員及び看護補助者に対してより充実した研修を実施した場合等について、新たな評価を行う。</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 name="正方形/長方形 8"/>
          <p:cNvSpPr/>
          <p:nvPr/>
        </p:nvSpPr>
        <p:spPr>
          <a:xfrm>
            <a:off x="5070764" y="2921217"/>
            <a:ext cx="4617625" cy="1056027"/>
          </a:xfrm>
          <a:prstGeom prst="rect">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急性期看護補助体制加算</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看護補助体制充実加算として、</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日につき</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点を更に所定点数に加算</a:t>
            </a:r>
            <a:endPar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25</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対１急性期看護補助体制加算（看護補助者５割以上）   　          </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245</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25</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対１急性期看護補助体制加算（看護補助者５割未満）  　           </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225</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対１急性期看護補助体制加算　　　　　　　　　　　　　　　    </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205</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75</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対１急性期看護補助体制加算　　　　　　　　　　　　　　　    </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165</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 name="正方形/長方形 9"/>
          <p:cNvSpPr/>
          <p:nvPr/>
        </p:nvSpPr>
        <p:spPr>
          <a:xfrm>
            <a:off x="5070764" y="4024348"/>
            <a:ext cx="4617626" cy="930036"/>
          </a:xfrm>
          <a:prstGeom prst="rect">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看護補助加算</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看護補助体制充実加算として、</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日につき５点を更に所定点数に加算</a:t>
            </a:r>
            <a:endPar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看護補助加算１　　　　　　　　　　　　　　　　　　　　　　　 </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146</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看護補助加算２　　　　　　　　　　　　　　　　　　　　　　　 </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121</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看護補助加算３　　  　　　　　　　　　　　　　　　　　　　　　 </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93</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0"/>
          <p:cNvSpPr/>
          <p:nvPr/>
        </p:nvSpPr>
        <p:spPr>
          <a:xfrm>
            <a:off x="5070764" y="5001488"/>
            <a:ext cx="4617626" cy="1636901"/>
          </a:xfrm>
          <a:prstGeom prst="rect">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夜間看護加算（療養病棟入院基本料の注加算）　　　　　　</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ロ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看護補助体制充実加算</a:t>
            </a: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55</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看護補助加算（障害者施設等入院基本料の注加算）</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（１）</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日以内の期間　　　　　　　　　　　　　　　　　</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146</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（２）</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日以上</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日以内の期間　　　　　　　　　　　　  </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121</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（新）ロ</a:t>
            </a: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看護補助体制充実加算</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14</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日以内の期間</a:t>
            </a: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151</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15</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日以上</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30</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日以内の期間</a:t>
            </a: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126</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看護補助者配置加算（地域包括ケア病棟入院料の注加算</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160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（新）ロ　看護補助体制充実加算</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165</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2" name="右矢印 11"/>
          <p:cNvSpPr/>
          <p:nvPr/>
        </p:nvSpPr>
        <p:spPr>
          <a:xfrm>
            <a:off x="4664451" y="3031901"/>
            <a:ext cx="381711"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右矢印 12"/>
          <p:cNvSpPr/>
          <p:nvPr/>
        </p:nvSpPr>
        <p:spPr>
          <a:xfrm>
            <a:off x="4664451" y="4146736"/>
            <a:ext cx="381711"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右矢印 13"/>
          <p:cNvSpPr/>
          <p:nvPr/>
        </p:nvSpPr>
        <p:spPr>
          <a:xfrm>
            <a:off x="4664451" y="5419559"/>
            <a:ext cx="381711"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5070764" y="2603834"/>
            <a:ext cx="4617626"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16" name="正方形/長方形 15">
            <a:extLst>
              <a:ext uri="{FF2B5EF4-FFF2-40B4-BE49-F238E27FC236}">
                <a16:creationId xmlns:a16="http://schemas.microsoft.com/office/drawing/2014/main" id="{FB6B4134-2B7E-4A7A-878E-7851B8D03C09}"/>
              </a:ext>
            </a:extLst>
          </p:cNvPr>
          <p:cNvSpPr/>
          <p:nvPr/>
        </p:nvSpPr>
        <p:spPr>
          <a:xfrm>
            <a:off x="245953" y="2921217"/>
            <a:ext cx="4347166" cy="1043954"/>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急性期看護補助体制加算</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25</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対１急性期看護補助体制加算（看護補助者５割以上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25</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対１急性期看護補助体制加算（看護補助者５割未満）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220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50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対１急性期看護補助体制加算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75</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対１急性期看護補助体制加算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160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　　　　　</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 name="正方形/長方形 16"/>
          <p:cNvSpPr/>
          <p:nvPr/>
        </p:nvSpPr>
        <p:spPr>
          <a:xfrm>
            <a:off x="245953" y="2603834"/>
            <a:ext cx="434716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18" name="正方形/長方形 17"/>
          <p:cNvSpPr/>
          <p:nvPr/>
        </p:nvSpPr>
        <p:spPr>
          <a:xfrm>
            <a:off x="245952" y="4024347"/>
            <a:ext cx="4347167" cy="930037"/>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看護補助加算</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看護補助加算１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141</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看護補助加算２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116</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看護補助加算３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88</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265010" y="5012402"/>
            <a:ext cx="4328109" cy="1636901"/>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夜間看護加算（療養病棟入院基本料の注加算）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45</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 </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看護補助加算（障害者施設等入院基本料の注加算）</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（１）</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日以内の期間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141</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（２）</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日以上</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日以内の期間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116</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看護補助者配置加算（地域包括ケア病棟入院料の注加算</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160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p>
        </p:txBody>
      </p:sp>
      <p:sp>
        <p:nvSpPr>
          <p:cNvPr id="22"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0"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217</a:t>
            </a:fld>
            <a:endParaRPr kumimoji="1" lang="en-US" sz="1400" b="0"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
        <p:nvSpPr>
          <p:cNvPr id="19" name="テキスト ボックス 18">
            <a:extLst>
              <a:ext uri="{FF2B5EF4-FFF2-40B4-BE49-F238E27FC236}">
                <a16:creationId xmlns:a16="http://schemas.microsoft.com/office/drawing/2014/main" id="{0CECD33C-A1F2-4F0B-8D08-11A7C8172AC1}"/>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６．医療従事者の負担軽減・働き方改革の推進</a:t>
            </a:r>
          </a:p>
        </p:txBody>
      </p:sp>
      <p:pic>
        <p:nvPicPr>
          <p:cNvPr id="21" name="図 20">
            <a:extLst>
              <a:ext uri="{FF2B5EF4-FFF2-40B4-BE49-F238E27FC236}">
                <a16:creationId xmlns:a16="http://schemas.microsoft.com/office/drawing/2014/main" id="{E3A96B79-0B13-4676-8A9D-FA7A00A552C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049344" y="1982671"/>
            <a:ext cx="534480" cy="614346"/>
          </a:xfrm>
          <a:prstGeom prst="rect">
            <a:avLst/>
          </a:prstGeom>
        </p:spPr>
      </p:pic>
      <p:pic>
        <p:nvPicPr>
          <p:cNvPr id="23" name="図 22">
            <a:extLst>
              <a:ext uri="{FF2B5EF4-FFF2-40B4-BE49-F238E27FC236}">
                <a16:creationId xmlns:a16="http://schemas.microsoft.com/office/drawing/2014/main" id="{54231693-9A81-42C9-9E99-345F3DFCECC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22821" y="1906955"/>
            <a:ext cx="631171" cy="700329"/>
          </a:xfrm>
          <a:prstGeom prst="rect">
            <a:avLst/>
          </a:prstGeom>
        </p:spPr>
      </p:pic>
    </p:spTree>
    <p:extLst>
      <p:ext uri="{BB962C8B-B14F-4D97-AF65-F5344CB8AC3E}">
        <p14:creationId xmlns:p14="http://schemas.microsoft.com/office/powerpoint/2010/main" val="676858489"/>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734" y="229376"/>
            <a:ext cx="9906000" cy="458482"/>
          </a:xfrm>
        </p:spPr>
        <p:txBody>
          <a:bodyPr>
            <a:noAutofit/>
          </a:bodyPr>
          <a:lstStyle/>
          <a:p>
            <a:r>
              <a:rPr lang="ja-JP" altLang="en-US" kern="100" dirty="0">
                <a:cs typeface="Times New Roman" panose="02020603050405020304" pitchFamily="18" charset="0"/>
              </a:rPr>
              <a:t>（６）</a:t>
            </a:r>
            <a:r>
              <a:rPr lang="ja-JP" altLang="ja-JP" kern="100" dirty="0">
                <a:cs typeface="Times New Roman" panose="02020603050405020304" pitchFamily="18" charset="0"/>
              </a:rPr>
              <a:t>看護補助者の更なる活用に係る評価の新設</a:t>
            </a:r>
            <a:r>
              <a:rPr lang="ja-JP" altLang="en-US" kern="100" dirty="0">
                <a:cs typeface="Times New Roman" panose="02020603050405020304" pitchFamily="18" charset="0"/>
              </a:rPr>
              <a:t>②</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7200" y="1018800"/>
            <a:ext cx="9529200" cy="413590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endParaRPr kumimoji="1" lang="en-US" altLang="ja-JP"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正方形/長方形 4"/>
          <p:cNvSpPr/>
          <p:nvPr/>
        </p:nvSpPr>
        <p:spPr>
          <a:xfrm>
            <a:off x="298800" y="828000"/>
            <a:ext cx="5112000"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看護補助者の更なる活用に係る評価の新設</a:t>
            </a:r>
          </a:p>
        </p:txBody>
      </p:sp>
      <p:sp>
        <p:nvSpPr>
          <p:cNvPr id="22"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218</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graphicFrame>
        <p:nvGraphicFramePr>
          <p:cNvPr id="4" name="表 3"/>
          <p:cNvGraphicFramePr>
            <a:graphicFrameLocks noGrp="1"/>
          </p:cNvGraphicFramePr>
          <p:nvPr/>
        </p:nvGraphicFramePr>
        <p:xfrm>
          <a:off x="298800" y="1524657"/>
          <a:ext cx="5616625" cy="2860550"/>
        </p:xfrm>
        <a:graphic>
          <a:graphicData uri="http://schemas.openxmlformats.org/drawingml/2006/table">
            <a:tbl>
              <a:tblPr firstRow="1" firstCol="1" bandRow="1">
                <a:tableStyleId>{9DCAF9ED-07DC-4A11-8D7F-57B35C25682E}</a:tableStyleId>
              </a:tblPr>
              <a:tblGrid>
                <a:gridCol w="936104">
                  <a:extLst>
                    <a:ext uri="{9D8B030D-6E8A-4147-A177-3AD203B41FA5}">
                      <a16:colId xmlns:a16="http://schemas.microsoft.com/office/drawing/2014/main" val="1789742030"/>
                    </a:ext>
                  </a:extLst>
                </a:gridCol>
                <a:gridCol w="4680521">
                  <a:extLst>
                    <a:ext uri="{9D8B030D-6E8A-4147-A177-3AD203B41FA5}">
                      <a16:colId xmlns:a16="http://schemas.microsoft.com/office/drawing/2014/main" val="2237588441"/>
                    </a:ext>
                  </a:extLst>
                </a:gridCol>
              </a:tblGrid>
              <a:tr h="316253">
                <a:tc>
                  <a:txBody>
                    <a:bodyPr/>
                    <a:lstStyle/>
                    <a:p>
                      <a:pPr algn="ctr">
                        <a:lnSpc>
                          <a:spcPct val="100000"/>
                        </a:lnSpc>
                        <a:spcAft>
                          <a:spcPts val="0"/>
                        </a:spcAft>
                      </a:pPr>
                      <a:r>
                        <a:rPr lang="ja-JP" sz="1200" b="1" kern="100" dirty="0">
                          <a:solidFill>
                            <a:schemeClr val="bg1"/>
                          </a:solidFill>
                          <a:effectLst/>
                        </a:rPr>
                        <a:t>研修対象</a:t>
                      </a:r>
                      <a:endParaRPr lang="ja-JP" sz="1200" b="1" kern="100" dirty="0">
                        <a:solidFill>
                          <a:schemeClr val="bg1"/>
                        </a:solidFill>
                        <a:effectLst/>
                        <a:latin typeface="+mn-ea"/>
                        <a:ea typeface="+mn-ea"/>
                        <a:cs typeface="Times New Roman" panose="02020603050405020304" pitchFamily="18" charset="0"/>
                      </a:endParaRPr>
                    </a:p>
                  </a:txBody>
                  <a:tcPr marL="65968" marR="65968" marT="0" marB="0" anchor="ctr">
                    <a:lnR w="12700" cap="flat" cmpd="sng" algn="ctr">
                      <a:solidFill>
                        <a:schemeClr val="accent2">
                          <a:lumMod val="60000"/>
                          <a:lumOff val="40000"/>
                        </a:schemeClr>
                      </a:solidFill>
                      <a:prstDash val="solid"/>
                      <a:round/>
                      <a:headEnd type="none" w="med" len="med"/>
                      <a:tailEnd type="none" w="med" len="med"/>
                    </a:lnR>
                  </a:tcPr>
                </a:tc>
                <a:tc>
                  <a:txBody>
                    <a:bodyPr/>
                    <a:lstStyle/>
                    <a:p>
                      <a:pPr algn="ctr">
                        <a:lnSpc>
                          <a:spcPct val="100000"/>
                        </a:lnSpc>
                        <a:spcAft>
                          <a:spcPts val="0"/>
                        </a:spcAft>
                      </a:pPr>
                      <a:r>
                        <a:rPr lang="ja-JP" sz="1200" b="1" kern="100" dirty="0">
                          <a:solidFill>
                            <a:schemeClr val="bg1"/>
                          </a:solidFill>
                          <a:effectLst/>
                        </a:rPr>
                        <a:t>研修内容</a:t>
                      </a:r>
                      <a:endParaRPr lang="ja-JP" sz="1200" b="1" kern="100" dirty="0">
                        <a:solidFill>
                          <a:schemeClr val="bg1"/>
                        </a:solidFill>
                        <a:effectLst/>
                        <a:latin typeface="+mn-ea"/>
                        <a:ea typeface="+mn-ea"/>
                        <a:cs typeface="Times New Roman" panose="02020603050405020304" pitchFamily="18" charset="0"/>
                      </a:endParaRPr>
                    </a:p>
                  </a:txBody>
                  <a:tcPr marL="65968" marR="65968" marT="0" marB="0" anchor="ctr">
                    <a:lnL w="12700" cap="flat" cmpd="sng" algn="ctr">
                      <a:solidFill>
                        <a:schemeClr val="accent2">
                          <a:lumMod val="60000"/>
                          <a:lumOff val="40000"/>
                        </a:schemeClr>
                      </a:solidFill>
                      <a:prstDash val="solid"/>
                      <a:round/>
                      <a:headEnd type="none" w="med" len="med"/>
                      <a:tailEnd type="none" w="med" len="med"/>
                    </a:lnL>
                  </a:tcPr>
                </a:tc>
                <a:extLst>
                  <a:ext uri="{0D108BD9-81ED-4DB2-BD59-A6C34878D82A}">
                    <a16:rowId xmlns:a16="http://schemas.microsoft.com/office/drawing/2014/main" val="3273349967"/>
                  </a:ext>
                </a:extLst>
              </a:tr>
              <a:tr h="420862">
                <a:tc>
                  <a:txBody>
                    <a:bodyPr/>
                    <a:lstStyle/>
                    <a:p>
                      <a:pPr algn="just">
                        <a:lnSpc>
                          <a:spcPct val="100000"/>
                        </a:lnSpc>
                        <a:spcAft>
                          <a:spcPts val="0"/>
                        </a:spcAft>
                      </a:pPr>
                      <a:r>
                        <a:rPr lang="ja-JP" sz="1200" b="0" kern="100" dirty="0">
                          <a:solidFill>
                            <a:schemeClr val="tx1"/>
                          </a:solidFill>
                          <a:effectLst/>
                        </a:rPr>
                        <a:t>看護師長等</a:t>
                      </a:r>
                      <a:endParaRPr lang="ja-JP" sz="1200" b="0" kern="100" dirty="0">
                        <a:solidFill>
                          <a:schemeClr val="tx1"/>
                        </a:solidFill>
                        <a:effectLst/>
                        <a:latin typeface="+mn-ea"/>
                        <a:ea typeface="+mn-ea"/>
                        <a:cs typeface="Times New Roman" panose="02020603050405020304" pitchFamily="18" charset="0"/>
                      </a:endParaRPr>
                    </a:p>
                  </a:txBody>
                  <a:tcPr marL="65968" marR="65968" marT="0" marB="0" anchor="ctr">
                    <a:lnR w="12700" cap="flat" cmpd="sng" algn="ctr">
                      <a:solidFill>
                        <a:schemeClr val="accent2">
                          <a:lumMod val="60000"/>
                          <a:lumOff val="40000"/>
                        </a:schemeClr>
                      </a:solidFill>
                      <a:prstDash val="solid"/>
                      <a:round/>
                      <a:headEnd type="none" w="med" len="med"/>
                      <a:tailEnd type="none" w="med" len="med"/>
                    </a:lnR>
                  </a:tcPr>
                </a:tc>
                <a:tc>
                  <a:txBody>
                    <a:bodyPr/>
                    <a:lstStyle/>
                    <a:p>
                      <a:pPr algn="l">
                        <a:lnSpc>
                          <a:spcPct val="100000"/>
                        </a:lnSpc>
                        <a:spcAft>
                          <a:spcPts val="0"/>
                        </a:spcAft>
                      </a:pPr>
                      <a:r>
                        <a:rPr lang="ja-JP" altLang="en-US" sz="1200" b="0" kern="100" dirty="0">
                          <a:solidFill>
                            <a:schemeClr val="tx1"/>
                          </a:solidFill>
                          <a:effectLst/>
                        </a:rPr>
                        <a:t>所定の研修</a:t>
                      </a:r>
                      <a:r>
                        <a:rPr lang="en-US" altLang="ja-JP" sz="1200" b="0" kern="100" baseline="30000" dirty="0">
                          <a:solidFill>
                            <a:schemeClr val="tx1"/>
                          </a:solidFill>
                          <a:effectLst/>
                        </a:rPr>
                        <a:t>※</a:t>
                      </a:r>
                      <a:r>
                        <a:rPr lang="ja-JP" altLang="en-US" sz="1200" b="0" kern="100" baseline="30000" dirty="0">
                          <a:solidFill>
                            <a:schemeClr val="tx1"/>
                          </a:solidFill>
                          <a:effectLst/>
                        </a:rPr>
                        <a:t>１</a:t>
                      </a:r>
                      <a:r>
                        <a:rPr lang="ja-JP" altLang="en-US" sz="1200" b="0" kern="100" dirty="0">
                          <a:solidFill>
                            <a:schemeClr val="tx1"/>
                          </a:solidFill>
                          <a:effectLst/>
                        </a:rPr>
                        <a:t>を修了していること。</a:t>
                      </a:r>
                      <a:endParaRPr lang="ja-JP" sz="1200" b="0" kern="100" dirty="0">
                        <a:solidFill>
                          <a:schemeClr val="tx1"/>
                        </a:solidFill>
                        <a:effectLst/>
                        <a:latin typeface="+mn-ea"/>
                        <a:ea typeface="+mn-ea"/>
                        <a:cs typeface="Times New Roman" panose="02020603050405020304" pitchFamily="18" charset="0"/>
                      </a:endParaRPr>
                    </a:p>
                  </a:txBody>
                  <a:tcPr marL="65968" marR="65968" marT="0" marB="0" anchor="ctr">
                    <a:lnL w="12700" cap="flat" cmpd="sng" algn="ctr">
                      <a:solidFill>
                        <a:schemeClr val="accent2">
                          <a:lumMod val="60000"/>
                          <a:lumOff val="40000"/>
                        </a:schemeClr>
                      </a:solidFill>
                      <a:prstDash val="solid"/>
                      <a:round/>
                      <a:headEnd type="none" w="med" len="med"/>
                      <a:tailEnd type="none" w="med" len="med"/>
                    </a:lnL>
                  </a:tcPr>
                </a:tc>
                <a:extLst>
                  <a:ext uri="{0D108BD9-81ED-4DB2-BD59-A6C34878D82A}">
                    <a16:rowId xmlns:a16="http://schemas.microsoft.com/office/drawing/2014/main" val="3139816748"/>
                  </a:ext>
                </a:extLst>
              </a:tr>
              <a:tr h="1447354">
                <a:tc>
                  <a:txBody>
                    <a:bodyPr/>
                    <a:lstStyle/>
                    <a:p>
                      <a:pPr algn="just">
                        <a:lnSpc>
                          <a:spcPct val="100000"/>
                        </a:lnSpc>
                        <a:spcAft>
                          <a:spcPts val="0"/>
                        </a:spcAft>
                      </a:pPr>
                      <a:r>
                        <a:rPr lang="ja-JP" sz="1200" b="0" u="sng" kern="100" dirty="0">
                          <a:solidFill>
                            <a:schemeClr val="tx1"/>
                          </a:solidFill>
                          <a:effectLst/>
                        </a:rPr>
                        <a:t>看護職員</a:t>
                      </a:r>
                      <a:endParaRPr lang="ja-JP" sz="1200" b="0" kern="100" dirty="0">
                        <a:solidFill>
                          <a:schemeClr val="tx1"/>
                        </a:solidFill>
                        <a:effectLst/>
                        <a:latin typeface="+mn-ea"/>
                        <a:ea typeface="+mn-ea"/>
                        <a:cs typeface="Times New Roman" panose="02020603050405020304" pitchFamily="18" charset="0"/>
                      </a:endParaRPr>
                    </a:p>
                  </a:txBody>
                  <a:tcPr marL="65968" marR="65968" marT="0" marB="0" anchor="ctr">
                    <a:lnR w="12700" cap="flat" cmpd="sng" algn="ctr">
                      <a:solidFill>
                        <a:schemeClr val="accent2">
                          <a:lumMod val="60000"/>
                          <a:lumOff val="40000"/>
                        </a:schemeClr>
                      </a:solidFill>
                      <a:prstDash val="solid"/>
                      <a:round/>
                      <a:headEnd type="none" w="med" len="med"/>
                      <a:tailEnd type="none" w="med" len="med"/>
                    </a:lnR>
                  </a:tcPr>
                </a:tc>
                <a:tc>
                  <a:txBody>
                    <a:bodyPr/>
                    <a:lstStyle/>
                    <a:p>
                      <a:pPr algn="just">
                        <a:lnSpc>
                          <a:spcPct val="100000"/>
                        </a:lnSpc>
                        <a:spcAft>
                          <a:spcPts val="0"/>
                        </a:spcAft>
                      </a:pPr>
                      <a:r>
                        <a:rPr lang="ja-JP" altLang="en-US" sz="1200" b="0" u="sng" kern="100" dirty="0">
                          <a:solidFill>
                            <a:schemeClr val="tx1"/>
                          </a:solidFill>
                          <a:effectLst/>
                        </a:rPr>
                        <a:t>全ての看護職員が、所定の研修を修了していること。</a:t>
                      </a:r>
                      <a:endParaRPr lang="en-US" altLang="ja-JP" sz="1200" b="0" u="sng" kern="100" dirty="0">
                        <a:solidFill>
                          <a:schemeClr val="tx1"/>
                        </a:solidFill>
                        <a:effectLst/>
                      </a:endParaRPr>
                    </a:p>
                    <a:p>
                      <a:pPr algn="just">
                        <a:lnSpc>
                          <a:spcPct val="100000"/>
                        </a:lnSpc>
                        <a:spcAft>
                          <a:spcPts val="0"/>
                        </a:spcAft>
                      </a:pPr>
                      <a:r>
                        <a:rPr lang="ja-JP" altLang="en-US" sz="1200" b="0" u="sng" kern="100" dirty="0">
                          <a:solidFill>
                            <a:schemeClr val="tx1"/>
                          </a:solidFill>
                          <a:effectLst/>
                        </a:rPr>
                        <a:t>研修は、</a:t>
                      </a:r>
                      <a:r>
                        <a:rPr lang="ja-JP" sz="1200" b="0" u="sng" kern="100" dirty="0">
                          <a:solidFill>
                            <a:schemeClr val="tx1"/>
                          </a:solidFill>
                          <a:effectLst/>
                        </a:rPr>
                        <a:t>講義及び演習により、次の項目を行う研修であること</a:t>
                      </a:r>
                      <a:r>
                        <a:rPr lang="ja-JP" altLang="en-US" sz="1200" b="0" u="sng" kern="100" dirty="0">
                          <a:solidFill>
                            <a:schemeClr val="tx1"/>
                          </a:solidFill>
                          <a:effectLst/>
                        </a:rPr>
                        <a:t>。</a:t>
                      </a:r>
                      <a:endParaRPr lang="en-US" altLang="ja-JP" sz="1200" b="0" u="sng" kern="100" dirty="0">
                        <a:solidFill>
                          <a:schemeClr val="tx1"/>
                        </a:solidFill>
                        <a:effectLst/>
                      </a:endParaRPr>
                    </a:p>
                    <a:p>
                      <a:pPr algn="just">
                        <a:lnSpc>
                          <a:spcPct val="100000"/>
                        </a:lnSpc>
                        <a:spcAft>
                          <a:spcPts val="0"/>
                        </a:spcAft>
                      </a:pPr>
                      <a:r>
                        <a:rPr lang="ja-JP" altLang="en-US" sz="1200" b="0" kern="100" dirty="0">
                          <a:solidFill>
                            <a:schemeClr val="tx1"/>
                          </a:solidFill>
                          <a:effectLst/>
                        </a:rPr>
                        <a:t>イ（イ）看護補助者との協働の必要性　　                         </a:t>
                      </a:r>
                      <a:endParaRPr lang="en-US" altLang="ja-JP" sz="1200" b="0" kern="100" dirty="0">
                        <a:solidFill>
                          <a:schemeClr val="tx1"/>
                        </a:solidFill>
                        <a:effectLst/>
                      </a:endParaRPr>
                    </a:p>
                    <a:p>
                      <a:pPr algn="just">
                        <a:lnSpc>
                          <a:spcPct val="100000"/>
                        </a:lnSpc>
                        <a:spcAft>
                          <a:spcPts val="0"/>
                        </a:spcAft>
                      </a:pPr>
                      <a:r>
                        <a:rPr lang="ja-JP" altLang="en-US" sz="1200" b="0" kern="100" dirty="0">
                          <a:solidFill>
                            <a:schemeClr val="tx1"/>
                          </a:solidFill>
                          <a:effectLst/>
                        </a:rPr>
                        <a:t>　（ロ）看護補助者の制度的な位置づけ　</a:t>
                      </a:r>
                      <a:endParaRPr lang="en-US" altLang="ja-JP" sz="1200" b="0" kern="100" dirty="0">
                        <a:solidFill>
                          <a:schemeClr val="tx1"/>
                        </a:solidFill>
                        <a:effectLst/>
                      </a:endParaRPr>
                    </a:p>
                    <a:p>
                      <a:pPr algn="just">
                        <a:lnSpc>
                          <a:spcPct val="100000"/>
                        </a:lnSpc>
                        <a:spcAft>
                          <a:spcPts val="0"/>
                        </a:spcAft>
                      </a:pPr>
                      <a:r>
                        <a:rPr lang="ja-JP" altLang="en-US" sz="1200" b="0" kern="100" dirty="0">
                          <a:solidFill>
                            <a:schemeClr val="tx1"/>
                          </a:solidFill>
                          <a:effectLst/>
                        </a:rPr>
                        <a:t>　（ハ）看護補助者と協働する看護業務の基本的な考え方　</a:t>
                      </a:r>
                      <a:endParaRPr lang="en-US" altLang="ja-JP" sz="1200" b="0" kern="100" dirty="0">
                        <a:solidFill>
                          <a:schemeClr val="tx1"/>
                        </a:solidFill>
                        <a:effectLst/>
                      </a:endParaRPr>
                    </a:p>
                    <a:p>
                      <a:pPr algn="just">
                        <a:lnSpc>
                          <a:spcPct val="100000"/>
                        </a:lnSpc>
                        <a:spcAft>
                          <a:spcPts val="0"/>
                        </a:spcAft>
                      </a:pPr>
                      <a:r>
                        <a:rPr lang="ja-JP" altLang="en-US" sz="1200" b="0" kern="100" dirty="0">
                          <a:solidFill>
                            <a:schemeClr val="tx1"/>
                          </a:solidFill>
                          <a:effectLst/>
                        </a:rPr>
                        <a:t>　（ニ）看護補助者との協働のためのコミュニケーション</a:t>
                      </a:r>
                    </a:p>
                    <a:p>
                      <a:pPr algn="just">
                        <a:lnSpc>
                          <a:spcPct val="100000"/>
                        </a:lnSpc>
                        <a:spcAft>
                          <a:spcPts val="0"/>
                        </a:spcAft>
                      </a:pPr>
                      <a:r>
                        <a:rPr lang="ja-JP" altLang="en-US" sz="1200" b="0" kern="100" dirty="0">
                          <a:solidFill>
                            <a:schemeClr val="tx1"/>
                          </a:solidFill>
                          <a:effectLst/>
                        </a:rPr>
                        <a:t>   （ホ）自施設における看護補助者に係る規定及び運用</a:t>
                      </a:r>
                    </a:p>
                  </a:txBody>
                  <a:tcPr marL="65968" marR="65968" marT="0" marB="0" anchor="ctr">
                    <a:lnL w="12700" cap="flat" cmpd="sng" algn="ctr">
                      <a:solidFill>
                        <a:schemeClr val="accent2">
                          <a:lumMod val="60000"/>
                          <a:lumOff val="40000"/>
                        </a:schemeClr>
                      </a:solidFill>
                      <a:prstDash val="solid"/>
                      <a:round/>
                      <a:headEnd type="none" w="med" len="med"/>
                      <a:tailEnd type="none" w="med" len="med"/>
                    </a:lnL>
                  </a:tcPr>
                </a:tc>
                <a:extLst>
                  <a:ext uri="{0D108BD9-81ED-4DB2-BD59-A6C34878D82A}">
                    <a16:rowId xmlns:a16="http://schemas.microsoft.com/office/drawing/2014/main" val="948044145"/>
                  </a:ext>
                </a:extLst>
              </a:tr>
              <a:tr h="676081">
                <a:tc>
                  <a:txBody>
                    <a:bodyPr/>
                    <a:lstStyle/>
                    <a:p>
                      <a:pPr algn="just">
                        <a:lnSpc>
                          <a:spcPct val="100000"/>
                        </a:lnSpc>
                        <a:spcAft>
                          <a:spcPts val="0"/>
                        </a:spcAft>
                      </a:pPr>
                      <a:r>
                        <a:rPr lang="ja-JP" sz="1200" b="0" kern="100" dirty="0">
                          <a:solidFill>
                            <a:schemeClr val="tx1"/>
                          </a:solidFill>
                          <a:effectLst/>
                        </a:rPr>
                        <a:t>看護補助者</a:t>
                      </a:r>
                      <a:endParaRPr lang="en-US" altLang="ja-JP" sz="1200" b="0" kern="100" dirty="0">
                        <a:solidFill>
                          <a:schemeClr val="tx1"/>
                        </a:solidFill>
                        <a:effectLst/>
                      </a:endParaRPr>
                    </a:p>
                  </a:txBody>
                  <a:tcPr marL="65968" marR="65968" marT="0" marB="0" anchor="ctr">
                    <a:lnR w="12700" cap="flat" cmpd="sng" algn="ctr">
                      <a:solidFill>
                        <a:schemeClr val="accent2">
                          <a:lumMod val="60000"/>
                          <a:lumOff val="40000"/>
                        </a:schemeClr>
                      </a:solidFill>
                      <a:prstDash val="solid"/>
                      <a:round/>
                      <a:headEnd type="none" w="med" len="med"/>
                      <a:tailEnd type="none" w="med" len="med"/>
                    </a:lnR>
                  </a:tcPr>
                </a:tc>
                <a:tc>
                  <a:txBody>
                    <a:bodyPr/>
                    <a:lstStyle/>
                    <a:p>
                      <a:pPr algn="just">
                        <a:lnSpc>
                          <a:spcPct val="100000"/>
                        </a:lnSpc>
                        <a:spcAft>
                          <a:spcPts val="0"/>
                        </a:spcAft>
                      </a:pPr>
                      <a:r>
                        <a:rPr lang="ja-JP" sz="1200" b="0" kern="100" dirty="0">
                          <a:solidFill>
                            <a:schemeClr val="tx1"/>
                          </a:solidFill>
                          <a:effectLst/>
                        </a:rPr>
                        <a:t>現行の研修内容</a:t>
                      </a:r>
                      <a:r>
                        <a:rPr lang="en-US" altLang="ja-JP" sz="1200" b="0" kern="100" baseline="30000" dirty="0">
                          <a:solidFill>
                            <a:schemeClr val="tx1"/>
                          </a:solidFill>
                          <a:effectLst/>
                        </a:rPr>
                        <a:t>※</a:t>
                      </a:r>
                      <a:r>
                        <a:rPr lang="ja-JP" altLang="en-US" sz="1200" b="0" kern="100" baseline="30000" dirty="0">
                          <a:solidFill>
                            <a:schemeClr val="tx1"/>
                          </a:solidFill>
                          <a:effectLst/>
                        </a:rPr>
                        <a:t>２</a:t>
                      </a:r>
                      <a:r>
                        <a:rPr lang="ja-JP" sz="1200" b="0" kern="100" dirty="0">
                          <a:solidFill>
                            <a:schemeClr val="tx1"/>
                          </a:solidFill>
                          <a:effectLst/>
                        </a:rPr>
                        <a:t>のうち、</a:t>
                      </a:r>
                      <a:r>
                        <a:rPr lang="ja-JP" sz="1200" b="0" u="sng" kern="100" dirty="0">
                          <a:solidFill>
                            <a:schemeClr val="tx1"/>
                          </a:solidFill>
                          <a:effectLst/>
                        </a:rPr>
                        <a:t>エ（日常生活にかかわる業務）について業務内容毎に業務範囲、実施手順、留意事項等について示した業務マニュアルを作成し、それを用いて研修を実施</a:t>
                      </a:r>
                      <a:r>
                        <a:rPr lang="ja-JP" altLang="en-US" sz="1200" b="0" u="sng" kern="100" dirty="0">
                          <a:solidFill>
                            <a:schemeClr val="tx1"/>
                          </a:solidFill>
                          <a:effectLst/>
                        </a:rPr>
                        <a:t>すること</a:t>
                      </a:r>
                      <a:r>
                        <a:rPr lang="ja-JP" sz="1200" b="0" kern="100" dirty="0">
                          <a:solidFill>
                            <a:schemeClr val="tx1"/>
                          </a:solidFill>
                          <a:effectLst/>
                        </a:rPr>
                        <a:t>。</a:t>
                      </a:r>
                      <a:endParaRPr lang="en-US" altLang="ja-JP" sz="1200" b="0" kern="100" dirty="0">
                        <a:solidFill>
                          <a:schemeClr val="tx1"/>
                        </a:solidFill>
                        <a:effectLst/>
                      </a:endParaRPr>
                    </a:p>
                  </a:txBody>
                  <a:tcPr marL="65968" marR="65968" marT="0" marB="0" anchor="ctr">
                    <a:lnL w="12700" cap="flat" cmpd="sng" algn="ctr">
                      <a:solidFill>
                        <a:schemeClr val="accent2">
                          <a:lumMod val="60000"/>
                          <a:lumOff val="40000"/>
                        </a:schemeClr>
                      </a:solidFill>
                      <a:prstDash val="solid"/>
                      <a:round/>
                      <a:headEnd type="none" w="med" len="med"/>
                      <a:tailEnd type="none" w="med" len="med"/>
                    </a:lnL>
                  </a:tcPr>
                </a:tc>
                <a:extLst>
                  <a:ext uri="{0D108BD9-81ED-4DB2-BD59-A6C34878D82A}">
                    <a16:rowId xmlns:a16="http://schemas.microsoft.com/office/drawing/2014/main" val="3422945954"/>
                  </a:ext>
                </a:extLst>
              </a:tr>
            </a:tbl>
          </a:graphicData>
        </a:graphic>
      </p:graphicFrame>
      <p:sp>
        <p:nvSpPr>
          <p:cNvPr id="6" name="テキスト ボックス 5"/>
          <p:cNvSpPr txBox="1"/>
          <p:nvPr/>
        </p:nvSpPr>
        <p:spPr>
          <a:xfrm>
            <a:off x="6045379" y="2350021"/>
            <a:ext cx="3559886" cy="2031325"/>
          </a:xfrm>
          <a:prstGeom prst="rect">
            <a:avLst/>
          </a:prstGeom>
          <a:noFill/>
          <a:ln>
            <a:solidFill>
              <a:schemeClr val="accent2">
                <a:lumMod val="60000"/>
                <a:lumOff val="40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１（イ）国、都道府県又は医療関係団体等が主催する研修で</a:t>
            </a:r>
            <a:endParaRPr kumimoji="1" lang="en-US" altLang="ja-JP" sz="90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Verdana"/>
                <a:ea typeface="メイリオ"/>
                <a:cs typeface="+mn-cs"/>
              </a:rPr>
              <a:t>            </a:t>
            </a: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 あること（５時間程度）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      （ロ）講義及び演習により、次の項目を行う研修であること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          ①　看護補助者の活用に関する制度等の概要</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          ②　看護職員との連携と業務整理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          ③　看護補助者の育成・研修・能力評価</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          ④　看護補助者の雇用形態と処遇等</a:t>
            </a:r>
            <a:endParaRPr kumimoji="1" lang="en-US" altLang="ja-JP" sz="90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２   ア　医療制度の概要及び病院の機能と組織の理解</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         イ　医療チーム及び看護チームの一員としての看護補助</a:t>
            </a:r>
            <a:endParaRPr kumimoji="1" lang="en-US" altLang="ja-JP" sz="90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Verdana"/>
                <a:ea typeface="メイリオ"/>
                <a:cs typeface="+mn-cs"/>
              </a:rPr>
              <a:t>               </a:t>
            </a: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業務の理解</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         ウ　看護補助業務を遂行するための基礎的な知識・技術</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         エ　日常生活にかかわる業務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         オ　守秘義務、個人情報の保護</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         カ　看護補助業務における医療安全と感染防止　等</a:t>
            </a:r>
          </a:p>
        </p:txBody>
      </p:sp>
      <p:sp>
        <p:nvSpPr>
          <p:cNvPr id="9" name="テキスト ボックス 8">
            <a:extLst>
              <a:ext uri="{FF2B5EF4-FFF2-40B4-BE49-F238E27FC236}">
                <a16:creationId xmlns:a16="http://schemas.microsoft.com/office/drawing/2014/main" id="{860CA04C-944C-44FC-A1F9-AF9DC39FC0ED}"/>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６．医療従事者の負担軽減・働き方改革の推進</a:t>
            </a:r>
          </a:p>
        </p:txBody>
      </p:sp>
      <p:pic>
        <p:nvPicPr>
          <p:cNvPr id="10" name="図 9">
            <a:extLst>
              <a:ext uri="{FF2B5EF4-FFF2-40B4-BE49-F238E27FC236}">
                <a16:creationId xmlns:a16="http://schemas.microsoft.com/office/drawing/2014/main" id="{931506F4-8A8D-4776-BD83-5066F611AA2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393160" y="1299085"/>
            <a:ext cx="852057" cy="945418"/>
          </a:xfrm>
          <a:prstGeom prst="rect">
            <a:avLst/>
          </a:prstGeom>
        </p:spPr>
      </p:pic>
      <p:pic>
        <p:nvPicPr>
          <p:cNvPr id="11" name="図 10">
            <a:extLst>
              <a:ext uri="{FF2B5EF4-FFF2-40B4-BE49-F238E27FC236}">
                <a16:creationId xmlns:a16="http://schemas.microsoft.com/office/drawing/2014/main" id="{1ED5D436-79D4-41BC-B08A-BE9CB6A4021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45288" y="1290098"/>
            <a:ext cx="822512" cy="945418"/>
          </a:xfrm>
          <a:prstGeom prst="rect">
            <a:avLst/>
          </a:prstGeom>
        </p:spPr>
      </p:pic>
    </p:spTree>
    <p:extLst>
      <p:ext uri="{BB962C8B-B14F-4D97-AF65-F5344CB8AC3E}">
        <p14:creationId xmlns:p14="http://schemas.microsoft.com/office/powerpoint/2010/main" val="241476498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77935" y="732499"/>
            <a:ext cx="9730903" cy="6042611"/>
          </a:xfrm>
          <a:prstGeom prst="rect">
            <a:avLst/>
          </a:prstGeom>
          <a:no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5B9BD5"/>
                </a:solidFill>
                <a:effectLst/>
                <a:uLnTx/>
                <a:uFillTx/>
                <a:latin typeface="Calibri" panose="020F0502020204030204"/>
                <a:ea typeface="ＭＳ Ｐゴシック" panose="020B0600070205080204" pitchFamily="50" charset="-128"/>
                <a:cs typeface="+mn-cs"/>
              </a:rPr>
              <a:t>　　　</a:t>
            </a:r>
            <a:endParaRPr kumimoji="1" lang="en-US" altLang="ja-JP" sz="1800" b="1" i="0" u="none" strike="noStrike" kern="1200" cap="none" spc="0" normalizeH="0" baseline="0" noProof="0" dirty="0">
              <a:ln>
                <a:noFill/>
              </a:ln>
              <a:solidFill>
                <a:srgbClr val="5B9BD5"/>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正方形/長方形 10"/>
          <p:cNvSpPr/>
          <p:nvPr/>
        </p:nvSpPr>
        <p:spPr>
          <a:xfrm>
            <a:off x="89752" y="741514"/>
            <a:ext cx="9730903" cy="6066597"/>
          </a:xfrm>
          <a:prstGeom prst="rect">
            <a:avLst/>
          </a:prstGeom>
        </p:spPr>
        <p:txBody>
          <a:bodyPr wrap="square">
            <a:spAutoFit/>
          </a:bodyPr>
          <a:lstStyle/>
          <a:p>
            <a:pPr marL="0" marR="0" lvl="0" indent="0" algn="l" defTabSz="914400" rtl="0" eaLnBrk="1" fontAlgn="auto" latinLnBrk="0" hangingPunct="1">
              <a:lnSpc>
                <a:spcPts val="1800"/>
              </a:lnSpc>
              <a:spcBef>
                <a:spcPts val="60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（医薬品の適正使用）</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１２　重複投薬、ポリファーマシー及び残薬等への対応に関して、影響を調査・検証し、引き続き検討すること。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１３　ＡＭＲアクションプランの進捗状況及び抗微生物学薬適正使用の手引きの見直し状況等を踏まえ、外来における抗菌薬の処</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方状況等について把握・分析し、抗菌薬の適正使用のための新たな方策を講ずる等抗菌薬の使用量の更なる削減を推進す</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１４　病院内における医学的妥当性や経済性の視点も踏まえた処方の取組について、院内における実施体制や実施方法等の実</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態把握や分析等を進めること。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60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（歯科診療報酬）</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１５　院内感染防止対策に係る初診料・再診料の見直しの影響を把握し、院内感染防止対策の推進に資する評価の在り方につ</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いて引き続き検討すること。</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１６　口腔疾患の長期的な管理を含めた継続的管理の実施状況等を調査・検証するとともに、診診連携及び病診連携の在り方等</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30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（調剤報酬）</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１７　調剤基本料、調剤料及び薬学管理料の評価の見直しによる影響や、かかりつけ薬剤師・薬局の取組状況を調査・検証し、薬</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局の地域におけるかかりつけ機能に応じた適切な評価、対物業務から対人業務への構造的な転換を推進するための調剤報</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酬の在り方について引き続き検討すること。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30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（後発医薬品の使用促進）</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１８　バイオ後続品を含む後発医薬品使用の更なる推進のために、医療機関や薬局における使用状況を調査・検証し、薬価の在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り方や診療報酬における更なる使用促進策について引き続き検討すること。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30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（医療技術の評価）</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１９　医療技術の高度化や専門化に対応して、費用対効果の観点を踏まえつつ、イノベーションの評価等がより適切となるよう引</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き続き検討すること。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30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（その他）</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２０　医療機関と関係機関との連携の下で提供される医療について、その実態に応じた報酬の在り方について引き続き検討する</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0" name="Rectangle 2"/>
          <p:cNvSpPr txBox="1">
            <a:spLocks noChangeArrowheads="1"/>
          </p:cNvSpPr>
          <p:nvPr/>
        </p:nvSpPr>
        <p:spPr>
          <a:xfrm>
            <a:off x="175100" y="0"/>
            <a:ext cx="9536573" cy="446164"/>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前回、令和２年度「答申書」附帯意見（２０項目）②</a:t>
            </a: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7" name="正方形/長方形 6"/>
          <p:cNvSpPr/>
          <p:nvPr/>
        </p:nvSpPr>
        <p:spPr>
          <a:xfrm>
            <a:off x="6612633" y="445351"/>
            <a:ext cx="3066865"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令和２年２月７日　中央社会保険医療協議会</a:t>
            </a:r>
          </a:p>
        </p:txBody>
      </p:sp>
    </p:spTree>
    <p:extLst>
      <p:ext uri="{BB962C8B-B14F-4D97-AF65-F5344CB8AC3E}">
        <p14:creationId xmlns:p14="http://schemas.microsoft.com/office/powerpoint/2010/main" val="1789955599"/>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812540" y="1846381"/>
            <a:ext cx="8280920" cy="646331"/>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７．在宅医療・訪問看護</a:t>
            </a:r>
          </a:p>
        </p:txBody>
      </p:sp>
      <p:sp>
        <p:nvSpPr>
          <p:cNvPr id="7" name="正方形/長方形 6">
            <a:extLst>
              <a:ext uri="{FF2B5EF4-FFF2-40B4-BE49-F238E27FC236}">
                <a16:creationId xmlns:a16="http://schemas.microsoft.com/office/drawing/2014/main" id="{8AEF6470-773E-4B4B-812C-3E449AFFB5C7}"/>
              </a:ext>
            </a:extLst>
          </p:cNvPr>
          <p:cNvSpPr/>
          <p:nvPr/>
        </p:nvSpPr>
        <p:spPr>
          <a:xfrm>
            <a:off x="0" y="6168"/>
            <a:ext cx="768152" cy="6851832"/>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a:extLst>
              <a:ext uri="{FF2B5EF4-FFF2-40B4-BE49-F238E27FC236}">
                <a16:creationId xmlns:a16="http://schemas.microsoft.com/office/drawing/2014/main" id="{CF75F0FF-626D-4CE6-94CF-D9999C0356A7}"/>
              </a:ext>
            </a:extLst>
          </p:cNvPr>
          <p:cNvSpPr txBox="1"/>
          <p:nvPr/>
        </p:nvSpPr>
        <p:spPr>
          <a:xfrm>
            <a:off x="2360712" y="2790415"/>
            <a:ext cx="5911800" cy="2800767"/>
          </a:xfrm>
          <a:prstGeom prst="rect">
            <a:avLst/>
          </a:prstGeom>
          <a:noFill/>
          <a:ln w="19050">
            <a:solidFill>
              <a:schemeClr val="accent5">
                <a:lumMod val="75000"/>
              </a:schemeClr>
            </a:solidFill>
            <a:prstDash val="sysDash"/>
          </a:ln>
        </p:spPr>
        <p:style>
          <a:lnRef idx="2">
            <a:schemeClr val="dk1"/>
          </a:lnRef>
          <a:fillRef idx="1">
            <a:schemeClr val="lt1"/>
          </a:fillRef>
          <a:effectRef idx="0">
            <a:schemeClr val="dk1"/>
          </a:effectRef>
          <a:fontRef idx="minor">
            <a:schemeClr val="dk1"/>
          </a:fontRef>
        </p:style>
        <p:txBody>
          <a:bodyPr wrap="square" rtlCol="0">
            <a:spAutoFit/>
          </a:bodyPr>
          <a:lstStyle/>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（１）継続診療加算の見直し（在宅療養移行加算）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（２）外来在宅共同指導料の新設（再掲）</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（３）在宅データ提出加算の新設</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（４）在支診・在支病の施設基準の見直し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（５）小児に対する在宅医療の評価の見直し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（６）訪問看護の評価</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p:txBody>
      </p:sp>
      <p:sp>
        <p:nvSpPr>
          <p:cNvPr id="8" name="スライド番号プレースホルダー 2">
            <a:extLst>
              <a:ext uri="{FF2B5EF4-FFF2-40B4-BE49-F238E27FC236}">
                <a16:creationId xmlns:a16="http://schemas.microsoft.com/office/drawing/2014/main" id="{E84FA362-A65D-403D-8184-1EEAC621585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613225546"/>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7200" y="1078728"/>
            <a:ext cx="9529200" cy="559987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継続診療加算について、名称を在宅療養移行加算に変更する。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従来の継続診療加算に加えて、市町村や地域医師会との協力により、往診が必要な患者に対し、当該医療機関又は連携する他の医療機関が往診を提供する体制を有している場合の評価を新設する。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6" y="887928"/>
            <a:ext cx="3108971"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在宅療養移行加算の新設</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７．在宅医療・訪問看護</a:t>
            </a:r>
          </a:p>
        </p:txBody>
      </p:sp>
      <p:sp>
        <p:nvSpPr>
          <p:cNvPr id="27" name="正方形/長方形 26"/>
          <p:cNvSpPr/>
          <p:nvPr/>
        </p:nvSpPr>
        <p:spPr>
          <a:xfrm>
            <a:off x="5284800" y="2274080"/>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8" name="正方形/長方形 27"/>
          <p:cNvSpPr/>
          <p:nvPr/>
        </p:nvSpPr>
        <p:spPr>
          <a:xfrm>
            <a:off x="5285584" y="2633125"/>
            <a:ext cx="4320000" cy="3985546"/>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在宅療養移行加算</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在宅療養移行加算１ 　</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216</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在宅療養移行加算２ 　</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116</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在宅療養移行加算１</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時間の往診体制及び</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時間の連絡体制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訪問看護が必要な患者に対し、訪問看護ステーション　</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が訪問看護を提供する体制を確保している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当該医療機関又は連携する医療機関の連絡担当者の氏</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名、診療時間内及び診療時間外の連絡先電話番号等、</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緊急時の注意事項等並びに往診担当医の氏名等につい</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て、患者又は患者の家族に文書により提供し、説明</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在宅療養移行加算２</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a:t>
            </a:r>
            <a:r>
              <a:rPr kumimoji="1" lang="ja-JP"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当該医療機関又は連携する他の医療機関が</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往診を提供する</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体制</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を有していること。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時間の連絡体制を有していること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prstClr val="black"/>
                </a:solidFill>
                <a:latin typeface="メイリオ" panose="020B0604030504040204" pitchFamily="50" charset="-128"/>
                <a:ea typeface="メイリオ" panose="020B0604030504040204" pitchFamily="50" charset="-128"/>
              </a:rPr>
              <a:t>ウ</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訪問看護が必要な患者に対し、訪問看護ステーション　</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が訪問看護を提供する体制を確保している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prstClr val="black"/>
                </a:solidFill>
                <a:latin typeface="メイリオ" panose="020B0604030504040204" pitchFamily="50" charset="-128"/>
                <a:ea typeface="メイリオ" panose="020B0604030504040204" pitchFamily="50" charset="-128"/>
              </a:rPr>
              <a:t>エ</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当該医療機関又は連携する医療機関の連絡担当者の氏</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名、診療時間内及び診療時間外の連絡先電話番号等、</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緊急時の注意事項等並びに往診担当医の氏名等につい</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て、患者又は患者の家族に文書により提供し、説明</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9" name="右矢印 28"/>
          <p:cNvSpPr/>
          <p:nvPr/>
        </p:nvSpPr>
        <p:spPr>
          <a:xfrm>
            <a:off x="4799799" y="2568933"/>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p:cNvSpPr/>
          <p:nvPr/>
        </p:nvSpPr>
        <p:spPr>
          <a:xfrm>
            <a:off x="385530" y="2269815"/>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5" name="正方形/長方形 34"/>
          <p:cNvSpPr/>
          <p:nvPr/>
        </p:nvSpPr>
        <p:spPr>
          <a:xfrm>
            <a:off x="385529" y="2633125"/>
            <a:ext cx="4371398" cy="3985546"/>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継続診療加算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継続診療加算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216</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継続診療加算</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時間の往診体制及び</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時間の連絡体制を有していること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訪問看護が必要な患者に対し、訪問看護ステーション　</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が訪問看護を提供する体制を確保している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当該医療機関又は連携する医療機関の連絡担当者の氏</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名、診療時間内及び診療時間外の連絡先電話番号等、</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緊急時の注意事項等並びに往診担当医の氏名等につい</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て、患者又は患者の家族に文書により提供し、説明</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 name="タイトル 1">
            <a:extLst>
              <a:ext uri="{FF2B5EF4-FFF2-40B4-BE49-F238E27FC236}">
                <a16:creationId xmlns:a16="http://schemas.microsoft.com/office/drawing/2014/main" id="{46B9DF55-B701-4849-88C5-892C5C95775B}"/>
              </a:ext>
            </a:extLst>
          </p:cNvPr>
          <p:cNvSpPr>
            <a:spLocks noGrp="1"/>
          </p:cNvSpPr>
          <p:nvPr>
            <p:ph type="title"/>
          </p:nvPr>
        </p:nvSpPr>
        <p:spPr>
          <a:xfrm>
            <a:off x="-1860" y="239329"/>
            <a:ext cx="9906000" cy="584407"/>
          </a:xfrm>
        </p:spPr>
        <p:txBody>
          <a:bodyPr>
            <a:noAutofit/>
          </a:bodyPr>
          <a:lstStyle/>
          <a:p>
            <a:pPr defTabSz="906029">
              <a:defRPr/>
            </a:pPr>
            <a:r>
              <a:rPr kumimoji="0" lang="ja-JP" altLang="en-US" sz="2200" kern="0" dirty="0">
                <a:solidFill>
                  <a:prstClr val="black"/>
                </a:solidFill>
                <a:latin typeface="ＭＳ Ｐゴシック" panose="020B0600070205080204" pitchFamily="50" charset="-128"/>
              </a:rPr>
              <a:t>（１）継続診療加算の見直し</a:t>
            </a:r>
            <a:br>
              <a:rPr kumimoji="0" lang="en-US" altLang="ja-JP" kern="0" dirty="0">
                <a:solidFill>
                  <a:prstClr val="black"/>
                </a:solidFill>
                <a:latin typeface="ＭＳ Ｐゴシック" panose="020B0600070205080204" pitchFamily="50" charset="-128"/>
              </a:rPr>
            </a:b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メイリオ" panose="020B0604030504040204" pitchFamily="50" charset="-128"/>
                <a:cs typeface="+mj-cs"/>
              </a:rPr>
              <a:t>（在宅療養支援診療所以外の診療所の訪問診療に対する評価）</a:t>
            </a:r>
            <a:endParaRPr kumimoji="0" lang="ja-JP" altLang="en-US" sz="1600" kern="0" dirty="0">
              <a:solidFill>
                <a:prstClr val="black"/>
              </a:solidFill>
              <a:latin typeface="ＭＳ Ｐゴシック" panose="020B0600070205080204" pitchFamily="50" charset="-128"/>
            </a:endParaRPr>
          </a:p>
        </p:txBody>
      </p:sp>
      <p:sp>
        <p:nvSpPr>
          <p:cNvPr id="11" name="スライド番号プレースホルダー 2">
            <a:extLst>
              <a:ext uri="{FF2B5EF4-FFF2-40B4-BE49-F238E27FC236}">
                <a16:creationId xmlns:a16="http://schemas.microsoft.com/office/drawing/2014/main" id="{3CFB8676-CBC9-48BD-A0DE-AA35CD3B57D3}"/>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220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781916629"/>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表 11"/>
          <p:cNvGraphicFramePr>
            <a:graphicFrameLocks noGrp="1"/>
          </p:cNvGraphicFramePr>
          <p:nvPr>
            <p:extLst>
              <p:ext uri="{D42A27DB-BD31-4B8C-83A1-F6EECF244321}">
                <p14:modId xmlns:p14="http://schemas.microsoft.com/office/powerpoint/2010/main" val="2866773090"/>
              </p:ext>
            </p:extLst>
          </p:nvPr>
        </p:nvGraphicFramePr>
        <p:xfrm>
          <a:off x="494023" y="1362798"/>
          <a:ext cx="8906848" cy="3335133"/>
        </p:xfrm>
        <a:graphic>
          <a:graphicData uri="http://schemas.openxmlformats.org/drawingml/2006/table">
            <a:tbl>
              <a:tblPr/>
              <a:tblGrid>
                <a:gridCol w="1292848">
                  <a:extLst>
                    <a:ext uri="{9D8B030D-6E8A-4147-A177-3AD203B41FA5}">
                      <a16:colId xmlns:a16="http://schemas.microsoft.com/office/drawing/2014/main" val="1257514761"/>
                    </a:ext>
                  </a:extLst>
                </a:gridCol>
                <a:gridCol w="1008112">
                  <a:extLst>
                    <a:ext uri="{9D8B030D-6E8A-4147-A177-3AD203B41FA5}">
                      <a16:colId xmlns:a16="http://schemas.microsoft.com/office/drawing/2014/main" val="3814116634"/>
                    </a:ext>
                  </a:extLst>
                </a:gridCol>
                <a:gridCol w="692324">
                  <a:extLst>
                    <a:ext uri="{9D8B030D-6E8A-4147-A177-3AD203B41FA5}">
                      <a16:colId xmlns:a16="http://schemas.microsoft.com/office/drawing/2014/main" val="2392690797"/>
                    </a:ext>
                  </a:extLst>
                </a:gridCol>
                <a:gridCol w="985594">
                  <a:extLst>
                    <a:ext uri="{9D8B030D-6E8A-4147-A177-3AD203B41FA5}">
                      <a16:colId xmlns:a16="http://schemas.microsoft.com/office/drawing/2014/main" val="109655533"/>
                    </a:ext>
                  </a:extLst>
                </a:gridCol>
                <a:gridCol w="985594">
                  <a:extLst>
                    <a:ext uri="{9D8B030D-6E8A-4147-A177-3AD203B41FA5}">
                      <a16:colId xmlns:a16="http://schemas.microsoft.com/office/drawing/2014/main" val="3067946757"/>
                    </a:ext>
                  </a:extLst>
                </a:gridCol>
                <a:gridCol w="985594">
                  <a:extLst>
                    <a:ext uri="{9D8B030D-6E8A-4147-A177-3AD203B41FA5}">
                      <a16:colId xmlns:a16="http://schemas.microsoft.com/office/drawing/2014/main" val="909242703"/>
                    </a:ext>
                  </a:extLst>
                </a:gridCol>
                <a:gridCol w="985594">
                  <a:extLst>
                    <a:ext uri="{9D8B030D-6E8A-4147-A177-3AD203B41FA5}">
                      <a16:colId xmlns:a16="http://schemas.microsoft.com/office/drawing/2014/main" val="2290096210"/>
                    </a:ext>
                  </a:extLst>
                </a:gridCol>
                <a:gridCol w="985594">
                  <a:extLst>
                    <a:ext uri="{9D8B030D-6E8A-4147-A177-3AD203B41FA5}">
                      <a16:colId xmlns:a16="http://schemas.microsoft.com/office/drawing/2014/main" val="987167347"/>
                    </a:ext>
                  </a:extLst>
                </a:gridCol>
                <a:gridCol w="985594">
                  <a:extLst>
                    <a:ext uri="{9D8B030D-6E8A-4147-A177-3AD203B41FA5}">
                      <a16:colId xmlns:a16="http://schemas.microsoft.com/office/drawing/2014/main" val="3121531222"/>
                    </a:ext>
                  </a:extLst>
                </a:gridCol>
              </a:tblGrid>
              <a:tr h="310801">
                <a:tc rowSpan="3" gridSpan="3">
                  <a:txBody>
                    <a:bodyPr/>
                    <a:lstStyle/>
                    <a:p>
                      <a:pPr algn="ctr" fontAlgn="ctr"/>
                      <a:r>
                        <a:rPr lang="ja-JP" altLang="en-US" sz="1400" b="0" i="0" u="none" strike="noStrike" dirty="0">
                          <a:solidFill>
                            <a:schemeClr val="tx1"/>
                          </a:solidFill>
                          <a:effectLst/>
                          <a:latin typeface="+mn-ea"/>
                          <a:ea typeface="+mn-ea"/>
                        </a:rPr>
                        <a:t>　</a:t>
                      </a:r>
                    </a:p>
                  </a:txBody>
                  <a:tcPr marL="9525" marR="9525" marT="9525" marB="0" anchor="ctr">
                    <a:lnL w="12700" cap="flat" cmpd="sng"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rowSpan="3" hMerge="1">
                  <a:txBody>
                    <a:bodyPr/>
                    <a:lstStyle/>
                    <a:p>
                      <a:endParaRPr kumimoji="1" lang="ja-JP" altLang="en-US"/>
                    </a:p>
                  </a:txBody>
                  <a:tcPr/>
                </a:tc>
                <a:tc rowSpan="3" hMerge="1">
                  <a:txBody>
                    <a:bodyPr/>
                    <a:lstStyle/>
                    <a:p>
                      <a:endParaRPr kumimoji="1" lang="ja-JP" altLang="en-US"/>
                    </a:p>
                  </a:txBody>
                  <a:tcPr/>
                </a:tc>
                <a:tc gridSpan="6">
                  <a:txBody>
                    <a:bodyPr/>
                    <a:lstStyle/>
                    <a:p>
                      <a:pPr algn="ctr" fontAlgn="ctr"/>
                      <a:r>
                        <a:rPr lang="en-US" altLang="ja-JP" sz="1400" b="1" i="0" u="none" strike="noStrike" dirty="0">
                          <a:solidFill>
                            <a:schemeClr val="tx1"/>
                          </a:solidFill>
                          <a:effectLst/>
                          <a:latin typeface="+mn-ea"/>
                          <a:ea typeface="+mn-ea"/>
                        </a:rPr>
                        <a:t>24</a:t>
                      </a:r>
                      <a:r>
                        <a:rPr lang="ja-JP" altLang="en-US" sz="1400" b="1" i="0" u="none" strike="noStrike" dirty="0">
                          <a:solidFill>
                            <a:schemeClr val="tx1"/>
                          </a:solidFill>
                          <a:effectLst/>
                          <a:latin typeface="+mn-ea"/>
                          <a:ea typeface="+mn-ea"/>
                        </a:rPr>
                        <a:t>時間要件</a:t>
                      </a:r>
                    </a:p>
                  </a:txBody>
                  <a:tcPr marL="9525" marR="9525" marT="9525" marB="0" anchor="ctr">
                    <a:lnL w="381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52663236"/>
                  </a:ext>
                </a:extLst>
              </a:tr>
              <a:tr h="298847">
                <a:tc gridSpan="3"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gridSpan="2">
                  <a:txBody>
                    <a:bodyPr/>
                    <a:lstStyle/>
                    <a:p>
                      <a:pPr algn="ctr" fontAlgn="ctr"/>
                      <a:r>
                        <a:rPr lang="ja-JP" altLang="en-US" sz="1400" b="0" i="0" u="none" strike="noStrike" dirty="0">
                          <a:solidFill>
                            <a:schemeClr val="tx1"/>
                          </a:solidFill>
                          <a:effectLst/>
                          <a:latin typeface="+mn-ea"/>
                          <a:ea typeface="+mn-ea"/>
                        </a:rPr>
                        <a:t>往診を行う体制</a:t>
                      </a:r>
                    </a:p>
                  </a:txBody>
                  <a:tcPr marL="9525" marR="9525" marT="9525"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fontAlgn="ctr"/>
                      <a:r>
                        <a:rPr lang="ja-JP" altLang="en-US" sz="1400" b="0" i="0" u="none" strike="noStrike" dirty="0">
                          <a:solidFill>
                            <a:schemeClr val="tx1"/>
                          </a:solidFill>
                          <a:effectLst/>
                          <a:latin typeface="+mn-ea"/>
                          <a:ea typeface="+mn-ea"/>
                        </a:rPr>
                        <a:t>訪問看護を行う体制</a:t>
                      </a:r>
                    </a:p>
                  </a:txBody>
                  <a:tcPr marL="9525" marR="9525" marT="9525"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fontAlgn="ctr"/>
                      <a:r>
                        <a:rPr lang="ja-JP" altLang="en-US" sz="1400" b="0" i="0" u="none" strike="noStrike" dirty="0">
                          <a:solidFill>
                            <a:schemeClr val="tx1"/>
                          </a:solidFill>
                          <a:effectLst/>
                          <a:latin typeface="+mn-ea"/>
                          <a:ea typeface="+mn-ea"/>
                        </a:rPr>
                        <a:t>連絡を受ける体制</a:t>
                      </a:r>
                    </a:p>
                  </a:txBody>
                  <a:tcPr marL="9525" marR="9525" marT="9525" marB="0" anchor="ctr">
                    <a:lnL w="381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val="607817310"/>
                  </a:ext>
                </a:extLst>
              </a:tr>
              <a:tr h="310801">
                <a:tc gridSpan="3"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fontAlgn="ctr"/>
                      <a:r>
                        <a:rPr lang="ja-JP" altLang="en-US" sz="1400" b="0" i="0" u="none" strike="noStrike">
                          <a:solidFill>
                            <a:schemeClr val="tx1"/>
                          </a:solidFill>
                          <a:effectLst/>
                          <a:latin typeface="+mn-ea"/>
                          <a:ea typeface="+mn-ea"/>
                        </a:rPr>
                        <a:t>単独</a:t>
                      </a:r>
                    </a:p>
                  </a:txBody>
                  <a:tcPr marL="9525" marR="9525" marT="9525" marB="0" anchor="ctr">
                    <a:lnL w="381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fontAlgn="ctr"/>
                      <a:r>
                        <a:rPr lang="ja-JP" altLang="en-US" sz="1400" b="0" i="0" u="none" strike="noStrike" dirty="0">
                          <a:solidFill>
                            <a:schemeClr val="tx1"/>
                          </a:solidFill>
                          <a:effectLst/>
                          <a:latin typeface="+mn-ea"/>
                          <a:ea typeface="+mn-ea"/>
                        </a:rPr>
                        <a:t>連携</a:t>
                      </a:r>
                    </a:p>
                  </a:txBody>
                  <a:tcPr marL="9525" marR="9525" marT="9525" marB="0" anchor="ctr">
                    <a:lnL w="6350" cap="flat" cmpd="sng"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fontAlgn="ctr"/>
                      <a:r>
                        <a:rPr lang="ja-JP" altLang="en-US" sz="1400" b="0" i="0" u="none" strike="noStrike">
                          <a:solidFill>
                            <a:schemeClr val="tx1"/>
                          </a:solidFill>
                          <a:effectLst/>
                          <a:latin typeface="+mn-ea"/>
                          <a:ea typeface="+mn-ea"/>
                        </a:rPr>
                        <a:t>単独</a:t>
                      </a:r>
                    </a:p>
                  </a:txBody>
                  <a:tcPr marL="9525" marR="9525" marT="9525" marB="0" anchor="ctr">
                    <a:lnL w="381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fontAlgn="ctr"/>
                      <a:r>
                        <a:rPr lang="ja-JP" altLang="en-US" sz="1400" b="0" i="0" u="none" strike="noStrike">
                          <a:solidFill>
                            <a:schemeClr val="tx1"/>
                          </a:solidFill>
                          <a:effectLst/>
                          <a:latin typeface="+mn-ea"/>
                          <a:ea typeface="+mn-ea"/>
                        </a:rPr>
                        <a:t>連携</a:t>
                      </a:r>
                    </a:p>
                  </a:txBody>
                  <a:tcPr marL="9525" marR="9525" marT="9525" marB="0" anchor="ctr">
                    <a:lnL w="6350" cap="flat" cmpd="sng"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fontAlgn="ctr"/>
                      <a:r>
                        <a:rPr lang="ja-JP" altLang="en-US" sz="1400" b="0" i="0" u="none" strike="noStrike" dirty="0">
                          <a:solidFill>
                            <a:schemeClr val="tx1"/>
                          </a:solidFill>
                          <a:effectLst/>
                          <a:latin typeface="+mn-ea"/>
                          <a:ea typeface="+mn-ea"/>
                        </a:rPr>
                        <a:t>単独</a:t>
                      </a:r>
                    </a:p>
                  </a:txBody>
                  <a:tcPr marL="9525" marR="9525" marT="9525" marB="0" anchor="ctr">
                    <a:lnL w="381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fontAlgn="ctr"/>
                      <a:r>
                        <a:rPr lang="ja-JP" altLang="en-US" sz="1400" b="0" i="0" u="none" strike="noStrike">
                          <a:solidFill>
                            <a:schemeClr val="tx1"/>
                          </a:solidFill>
                          <a:effectLst/>
                          <a:latin typeface="+mn-ea"/>
                          <a:ea typeface="+mn-ea"/>
                        </a:rPr>
                        <a:t>連携</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23463856"/>
                  </a:ext>
                </a:extLst>
              </a:tr>
              <a:tr h="298847">
                <a:tc rowSpan="3">
                  <a:txBody>
                    <a:bodyPr/>
                    <a:lstStyle/>
                    <a:p>
                      <a:pPr algn="ctr" fontAlgn="ctr"/>
                      <a:r>
                        <a:rPr lang="zh-TW" altLang="en-US" sz="1400" b="0" i="0" u="none" strike="noStrike" dirty="0">
                          <a:solidFill>
                            <a:schemeClr val="tx1"/>
                          </a:solidFill>
                          <a:effectLst/>
                          <a:latin typeface="ＭＳ Ｐゴシック" panose="020B0600070205080204" pitchFamily="50" charset="-128"/>
                          <a:ea typeface="ＭＳ Ｐゴシック" panose="020B0600070205080204" pitchFamily="50" charset="-128"/>
                        </a:rPr>
                        <a:t>在宅療養支援</a:t>
                      </a:r>
                      <a:endParaRPr lang="en-US" altLang="zh-TW" sz="14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p>
                      <a:pPr algn="ctr" fontAlgn="ctr"/>
                      <a:r>
                        <a:rPr lang="zh-TW" altLang="en-US" sz="1400" b="0" i="0" u="none" strike="noStrike" dirty="0">
                          <a:solidFill>
                            <a:schemeClr val="tx1"/>
                          </a:solidFill>
                          <a:effectLst/>
                          <a:latin typeface="ＭＳ Ｐゴシック" panose="020B0600070205080204" pitchFamily="50" charset="-128"/>
                          <a:ea typeface="ＭＳ Ｐゴシック" panose="020B0600070205080204" pitchFamily="50" charset="-128"/>
                        </a:rPr>
                        <a:t>診療所</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400" b="0" i="0" u="none" strike="noStrike" dirty="0">
                          <a:solidFill>
                            <a:schemeClr val="tx1"/>
                          </a:solidFill>
                          <a:effectLst/>
                          <a:latin typeface="+mn-ea"/>
                          <a:ea typeface="+mn-ea"/>
                        </a:rPr>
                        <a:t>機能強化型</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chemeClr val="tx1"/>
                          </a:solidFill>
                          <a:effectLst/>
                          <a:latin typeface="+mn-ea"/>
                          <a:ea typeface="+mn-ea"/>
                        </a:rPr>
                        <a:t>単独型</a:t>
                      </a:r>
                    </a:p>
                  </a:txBody>
                  <a:tcPr marL="9525" marR="9525" marT="9525" marB="0" anchor="ctr">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400" b="0" i="0" u="none" strike="noStrike" dirty="0">
                          <a:solidFill>
                            <a:schemeClr val="tx1"/>
                          </a:solidFill>
                          <a:effectLst/>
                          <a:latin typeface="+mn-ea"/>
                          <a:ea typeface="+mn-ea"/>
                        </a:rPr>
                        <a:t>◎</a:t>
                      </a:r>
                    </a:p>
                  </a:txBody>
                  <a:tcPr marL="9525" marR="9525" marT="9525" marB="0" anchor="ctr">
                    <a:lnL w="381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400" b="0" i="0" u="none" strike="noStrike" dirty="0">
                          <a:solidFill>
                            <a:schemeClr val="tx1"/>
                          </a:solidFill>
                          <a:effectLst/>
                          <a:latin typeface="+mn-ea"/>
                          <a:ea typeface="+mn-ea"/>
                        </a:rPr>
                        <a:t>×</a:t>
                      </a:r>
                      <a:endParaRPr lang="ja-JP" altLang="en-US" sz="1400" b="0" i="0" u="none" strike="noStrike" dirty="0">
                        <a:solidFill>
                          <a:schemeClr val="tx1"/>
                        </a:solidFill>
                        <a:effectLst/>
                        <a:latin typeface="+mn-ea"/>
                        <a:ea typeface="+mn-ea"/>
                      </a:endParaRPr>
                    </a:p>
                  </a:txBody>
                  <a:tcPr marL="9525" marR="9525" marT="9525" marB="0" anchor="ctr">
                    <a:lnL w="6350" cap="flat" cmpd="sng"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75000"/>
                      </a:schemeClr>
                    </a:solidFill>
                  </a:tcPr>
                </a:tc>
                <a:tc gridSpan="2">
                  <a:txBody>
                    <a:bodyPr/>
                    <a:lstStyle/>
                    <a:p>
                      <a:pPr algn="ctr" fontAlgn="ctr"/>
                      <a:r>
                        <a:rPr lang="ja-JP" altLang="en-US" sz="1400" b="0" i="0" u="none" strike="noStrike" dirty="0">
                          <a:solidFill>
                            <a:schemeClr val="tx1"/>
                          </a:solidFill>
                          <a:effectLst/>
                          <a:latin typeface="+mn-ea"/>
                          <a:ea typeface="+mn-ea"/>
                        </a:rPr>
                        <a:t>○</a:t>
                      </a:r>
                    </a:p>
                  </a:txBody>
                  <a:tcPr marL="9525" marR="9525" marT="9525"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ja-JP" altLang="en-US" sz="14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400" b="0" i="0" u="none" strike="noStrike" dirty="0">
                          <a:solidFill>
                            <a:schemeClr val="tx1"/>
                          </a:solidFill>
                          <a:effectLst/>
                          <a:latin typeface="+mn-ea"/>
                          <a:ea typeface="+mn-ea"/>
                        </a:rPr>
                        <a:t>◎</a:t>
                      </a:r>
                    </a:p>
                  </a:txBody>
                  <a:tcPr marL="9525" marR="9525" marT="9525" marB="0" anchor="ctr">
                    <a:lnL w="381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400" b="0" i="0" u="none" strike="noStrike" dirty="0">
                          <a:solidFill>
                            <a:schemeClr val="tx1"/>
                          </a:solidFill>
                          <a:effectLst/>
                          <a:latin typeface="+mn-ea"/>
                          <a:ea typeface="+mn-ea"/>
                        </a:rPr>
                        <a:t>×</a:t>
                      </a:r>
                      <a:endParaRPr lang="ja-JP" altLang="en-US" sz="1400" b="0" i="0" u="none" strike="noStrike" dirty="0">
                        <a:solidFill>
                          <a:schemeClr val="tx1"/>
                        </a:solidFill>
                        <a:effectLst/>
                        <a:latin typeface="+mn-ea"/>
                        <a:ea typeface="+mn-ea"/>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3549116974"/>
                  </a:ext>
                </a:extLst>
              </a:tr>
              <a:tr h="298847">
                <a:tc vMerge="1">
                  <a:txBody>
                    <a:bodyPr/>
                    <a:lstStyle/>
                    <a:p>
                      <a:endParaRPr kumimoji="1" lang="ja-JP" altLang="en-US"/>
                    </a:p>
                  </a:txBody>
                  <a:tcPr/>
                </a:tc>
                <a:tc vMerge="1">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endParaRPr lang="ja-JP" altLang="en-US" sz="14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chemeClr val="tx1"/>
                          </a:solidFill>
                          <a:effectLst/>
                          <a:latin typeface="+mn-ea"/>
                          <a:ea typeface="+mn-ea"/>
                        </a:rPr>
                        <a:t>連携型</a:t>
                      </a:r>
                    </a:p>
                  </a:txBody>
                  <a:tcPr marL="9525" marR="9525" marT="9525" marB="0" anchor="ctr">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ja-JP" altLang="en-US" sz="1400" b="0" i="0" u="none" strike="noStrike" dirty="0">
                          <a:solidFill>
                            <a:schemeClr val="tx1"/>
                          </a:solidFill>
                          <a:effectLst/>
                          <a:latin typeface="+mn-ea"/>
                          <a:ea typeface="+mn-ea"/>
                        </a:rPr>
                        <a:t>　　　○</a:t>
                      </a:r>
                      <a:r>
                        <a:rPr lang="ja-JP" altLang="en-US" sz="900" b="0" i="0" u="none" strike="noStrike" dirty="0">
                          <a:solidFill>
                            <a:schemeClr val="tx1"/>
                          </a:solidFill>
                          <a:effectLst/>
                          <a:latin typeface="+mn-ea"/>
                          <a:ea typeface="+mn-ea"/>
                        </a:rPr>
                        <a:t>（＜</a:t>
                      </a:r>
                      <a:r>
                        <a:rPr lang="en-US" altLang="ja-JP" sz="900" b="0" i="0" u="none" strike="noStrike" dirty="0">
                          <a:solidFill>
                            <a:schemeClr val="tx1"/>
                          </a:solidFill>
                          <a:effectLst/>
                          <a:latin typeface="+mn-ea"/>
                          <a:ea typeface="+mn-ea"/>
                        </a:rPr>
                        <a:t>10</a:t>
                      </a:r>
                      <a:r>
                        <a:rPr lang="ja-JP" altLang="en-US" sz="900" b="0" i="0" u="none" strike="noStrike" dirty="0">
                          <a:solidFill>
                            <a:schemeClr val="tx1"/>
                          </a:solidFill>
                          <a:effectLst/>
                          <a:latin typeface="+mn-ea"/>
                          <a:ea typeface="+mn-ea"/>
                        </a:rPr>
                        <a:t>）</a:t>
                      </a:r>
                    </a:p>
                  </a:txBody>
                  <a:tcPr marL="9525" marR="9525" marT="9525"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ja-JP" altLang="en-US" sz="14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chemeClr val="tx1"/>
                          </a:solidFill>
                          <a:effectLst/>
                          <a:latin typeface="+mn-ea"/>
                          <a:ea typeface="+mn-ea"/>
                        </a:rPr>
                        <a:t>　　　○</a:t>
                      </a:r>
                      <a:r>
                        <a:rPr kumimoji="1" lang="ja-JP" altLang="en-US" sz="900" b="0" i="0" u="none" strike="noStrike" kern="1200" dirty="0">
                          <a:solidFill>
                            <a:schemeClr val="tx1"/>
                          </a:solidFill>
                          <a:effectLst/>
                          <a:latin typeface="+mn-ea"/>
                          <a:ea typeface="+mn-ea"/>
                          <a:cs typeface="+mn-cs"/>
                        </a:rPr>
                        <a:t>（＜</a:t>
                      </a:r>
                      <a:r>
                        <a:rPr kumimoji="1" lang="en-US" altLang="ja-JP" sz="900" b="0" i="0" u="none" strike="noStrike" kern="1200" dirty="0">
                          <a:solidFill>
                            <a:schemeClr val="tx1"/>
                          </a:solidFill>
                          <a:effectLst/>
                          <a:latin typeface="+mn-ea"/>
                          <a:ea typeface="+mn-ea"/>
                          <a:cs typeface="+mn-cs"/>
                        </a:rPr>
                        <a:t>10</a:t>
                      </a:r>
                      <a:r>
                        <a:rPr kumimoji="1" lang="ja-JP" altLang="en-US" sz="900" b="0" i="0" u="none" strike="noStrike" kern="1200" dirty="0">
                          <a:solidFill>
                            <a:schemeClr val="tx1"/>
                          </a:solidFill>
                          <a:effectLst/>
                          <a:latin typeface="+mn-ea"/>
                          <a:ea typeface="+mn-ea"/>
                          <a:cs typeface="+mn-cs"/>
                        </a:rPr>
                        <a:t>）</a:t>
                      </a:r>
                    </a:p>
                  </a:txBody>
                  <a:tcPr marL="9525" marR="9525" marT="9525"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marL="0" algn="ctr" defTabSz="990570" rtl="0" eaLnBrk="1" fontAlgn="ctr" latinLnBrk="0" hangingPunct="1"/>
                      <a:r>
                        <a:rPr lang="ja-JP" altLang="en-US" sz="1400" b="0" i="0" u="none" strike="noStrike" dirty="0">
                          <a:solidFill>
                            <a:schemeClr val="tx1"/>
                          </a:solidFill>
                          <a:effectLst/>
                          <a:latin typeface="+mn-ea"/>
                          <a:ea typeface="+mn-ea"/>
                        </a:rPr>
                        <a:t>　　　○</a:t>
                      </a:r>
                      <a:r>
                        <a:rPr kumimoji="1" lang="ja-JP" altLang="en-US" sz="900" b="0" i="0" u="none" strike="noStrike" kern="1200" dirty="0">
                          <a:solidFill>
                            <a:schemeClr val="tx1"/>
                          </a:solidFill>
                          <a:effectLst/>
                          <a:latin typeface="+mn-ea"/>
                          <a:ea typeface="+mn-ea"/>
                          <a:cs typeface="+mn-cs"/>
                        </a:rPr>
                        <a:t>（＜</a:t>
                      </a:r>
                      <a:r>
                        <a:rPr kumimoji="1" lang="en-US" altLang="ja-JP" sz="900" b="0" i="0" u="none" strike="noStrike" kern="1200" dirty="0">
                          <a:solidFill>
                            <a:schemeClr val="tx1"/>
                          </a:solidFill>
                          <a:effectLst/>
                          <a:latin typeface="+mn-ea"/>
                          <a:ea typeface="+mn-ea"/>
                          <a:cs typeface="+mn-cs"/>
                        </a:rPr>
                        <a:t>10</a:t>
                      </a:r>
                      <a:r>
                        <a:rPr kumimoji="1" lang="ja-JP" altLang="en-US" sz="900" b="0" i="0" u="none" strike="noStrike" kern="1200" dirty="0">
                          <a:solidFill>
                            <a:schemeClr val="tx1"/>
                          </a:solidFill>
                          <a:effectLst/>
                          <a:latin typeface="+mn-ea"/>
                          <a:ea typeface="+mn-ea"/>
                          <a:cs typeface="+mn-cs"/>
                        </a:rPr>
                        <a:t>）</a:t>
                      </a:r>
                    </a:p>
                  </a:txBody>
                  <a:tcPr marL="9525" marR="9525" marT="9525" marB="0" anchor="ctr">
                    <a:lnL w="381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ja-JP" altLang="en-US" sz="14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6319549"/>
                  </a:ext>
                </a:extLst>
              </a:tr>
              <a:tr h="298847">
                <a:tc vMerge="1">
                  <a:txBody>
                    <a:bodyPr/>
                    <a:lstStyle/>
                    <a:p>
                      <a:endParaRPr kumimoji="1" lang="ja-JP" altLang="en-US"/>
                    </a:p>
                  </a:txBody>
                  <a:tcPr/>
                </a:tc>
                <a:tc gridSpan="2">
                  <a:txBody>
                    <a:bodyPr/>
                    <a:lstStyle/>
                    <a:p>
                      <a:pPr algn="ctr" fontAlgn="ctr"/>
                      <a:r>
                        <a:rPr lang="ja-JP" altLang="en-US" sz="1400" b="0" i="0" u="none" strike="noStrike" dirty="0">
                          <a:solidFill>
                            <a:schemeClr val="tx1"/>
                          </a:solidFill>
                          <a:effectLst/>
                          <a:latin typeface="+mn-ea"/>
                          <a:ea typeface="+mn-ea"/>
                        </a:rPr>
                        <a:t>その他</a:t>
                      </a:r>
                    </a:p>
                  </a:txBody>
                  <a:tcPr marL="9525" marR="9525" marT="9525" marB="0" anchor="ctr">
                    <a:lnL w="6350" cap="flat" cmpd="sng"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ja-JP" altLang="en-US" sz="14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ja-JP" altLang="en-US" sz="1400" b="0" i="0" u="none" strike="noStrike" dirty="0">
                          <a:solidFill>
                            <a:schemeClr val="tx1"/>
                          </a:solidFill>
                          <a:effectLst/>
                          <a:latin typeface="+mn-ea"/>
                          <a:ea typeface="+mn-ea"/>
                        </a:rPr>
                        <a:t>○</a:t>
                      </a:r>
                    </a:p>
                  </a:txBody>
                  <a:tcPr marL="9525" marR="9525" marT="9525"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ja-JP" altLang="en-US" sz="14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ja-JP" altLang="en-US" sz="1400" b="0" i="0" u="none" strike="noStrike" dirty="0">
                          <a:solidFill>
                            <a:schemeClr val="tx1"/>
                          </a:solidFill>
                          <a:effectLst/>
                          <a:latin typeface="+mn-ea"/>
                          <a:ea typeface="+mn-ea"/>
                        </a:rPr>
                        <a:t>○</a:t>
                      </a:r>
                    </a:p>
                  </a:txBody>
                  <a:tcPr marL="9525" marR="9525" marT="9525"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ja-JP" altLang="en-US" sz="14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400" b="0" i="0" u="none" strike="noStrike" dirty="0">
                          <a:solidFill>
                            <a:schemeClr val="tx1"/>
                          </a:solidFill>
                          <a:effectLst/>
                          <a:latin typeface="+mn-ea"/>
                          <a:ea typeface="+mn-ea"/>
                        </a:rPr>
                        <a:t>◎</a:t>
                      </a:r>
                      <a:endParaRPr lang="en-US" altLang="ja-JP" sz="1400" b="0" i="0" u="none" strike="noStrike" dirty="0">
                        <a:solidFill>
                          <a:schemeClr val="tx1"/>
                        </a:solidFill>
                        <a:effectLst/>
                        <a:latin typeface="+mn-ea"/>
                        <a:ea typeface="+mn-ea"/>
                      </a:endParaRPr>
                    </a:p>
                  </a:txBody>
                  <a:tcPr marL="9525" marR="9525" marT="9525" marB="0" anchor="ctr">
                    <a:lnL w="381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400" b="0" i="0" u="none" strike="noStrike" dirty="0">
                          <a:solidFill>
                            <a:schemeClr val="tx1"/>
                          </a:solidFill>
                          <a:effectLst/>
                          <a:latin typeface="+mn-ea"/>
                          <a:ea typeface="+mn-ea"/>
                        </a:rPr>
                        <a:t>×</a:t>
                      </a:r>
                      <a:endParaRPr lang="ja-JP" altLang="en-US" sz="1400" b="0" i="0" u="none" strike="noStrike" dirty="0">
                        <a:solidFill>
                          <a:schemeClr val="tx1"/>
                        </a:solidFill>
                        <a:effectLst/>
                        <a:latin typeface="+mn-ea"/>
                        <a:ea typeface="+mn-ea"/>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2060989627"/>
                  </a:ext>
                </a:extLst>
              </a:tr>
              <a:tr h="298847">
                <a:tc rowSpan="3">
                  <a:txBody>
                    <a:bodyPr/>
                    <a:lstStyle/>
                    <a:p>
                      <a:pPr algn="ctr" fontAlgn="ctr"/>
                      <a:r>
                        <a:rPr lang="zh-TW" altLang="en-US" sz="1400" b="0" i="0" u="none" strike="noStrike" dirty="0">
                          <a:solidFill>
                            <a:schemeClr val="tx1"/>
                          </a:solidFill>
                          <a:effectLst/>
                          <a:latin typeface="ＭＳ Ｐゴシック" panose="020B0600070205080204" pitchFamily="50" charset="-128"/>
                          <a:ea typeface="ＭＳ Ｐゴシック" panose="020B0600070205080204" pitchFamily="50" charset="-128"/>
                        </a:rPr>
                        <a:t>在宅療養支援</a:t>
                      </a:r>
                      <a:endParaRPr lang="en-US" altLang="zh-TW" sz="14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p>
                      <a:pPr algn="ctr" fontAlgn="ctr"/>
                      <a:r>
                        <a:rPr lang="zh-TW" altLang="en-US" sz="1400" b="0" i="0" u="none" strike="noStrike" dirty="0">
                          <a:solidFill>
                            <a:schemeClr val="tx1"/>
                          </a:solidFill>
                          <a:effectLst/>
                          <a:latin typeface="ＭＳ Ｐゴシック" panose="020B0600070205080204" pitchFamily="50" charset="-128"/>
                          <a:ea typeface="ＭＳ Ｐゴシック" panose="020B0600070205080204" pitchFamily="50" charset="-128"/>
                        </a:rPr>
                        <a:t>病院</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400" b="0" i="0" u="none" strike="noStrike" dirty="0">
                          <a:solidFill>
                            <a:schemeClr val="tx1"/>
                          </a:solidFill>
                          <a:effectLst/>
                          <a:latin typeface="+mn-ea"/>
                          <a:ea typeface="+mn-ea"/>
                        </a:rPr>
                        <a:t>機能強化型</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chemeClr val="tx1"/>
                          </a:solidFill>
                          <a:effectLst/>
                          <a:latin typeface="+mn-ea"/>
                          <a:ea typeface="+mn-ea"/>
                        </a:rPr>
                        <a:t>単独型</a:t>
                      </a:r>
                    </a:p>
                  </a:txBody>
                  <a:tcPr marL="9525" marR="9525" marT="9525" marB="0" anchor="ctr">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fontAlgn="ctr"/>
                      <a:r>
                        <a:rPr lang="ja-JP" altLang="en-US" sz="1400" b="0" i="0" u="none" strike="noStrike" dirty="0">
                          <a:solidFill>
                            <a:schemeClr val="tx1"/>
                          </a:solidFill>
                          <a:effectLst/>
                          <a:latin typeface="+mn-ea"/>
                          <a:ea typeface="+mn-ea"/>
                        </a:rPr>
                        <a:t>◎</a:t>
                      </a:r>
                    </a:p>
                  </a:txBody>
                  <a:tcPr marL="9525" marR="9525" marT="9525" marB="0" anchor="ctr">
                    <a:lnL w="381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400" b="0" i="0" u="none" strike="noStrike" dirty="0">
                          <a:solidFill>
                            <a:schemeClr val="tx1"/>
                          </a:solidFill>
                          <a:effectLst/>
                          <a:latin typeface="+mn-ea"/>
                          <a:ea typeface="+mn-ea"/>
                        </a:rPr>
                        <a:t>×</a:t>
                      </a:r>
                      <a:endParaRPr lang="ja-JP" altLang="en-US" sz="1400" b="0" i="0" u="none" strike="noStrike" dirty="0">
                        <a:solidFill>
                          <a:schemeClr val="tx1"/>
                        </a:solidFill>
                        <a:effectLst/>
                        <a:latin typeface="+mn-ea"/>
                        <a:ea typeface="+mn-ea"/>
                      </a:endParaRPr>
                    </a:p>
                  </a:txBody>
                  <a:tcPr marL="9525" marR="9525" marT="9525" marB="0" anchor="ctr">
                    <a:lnL w="6350" cap="flat" cmpd="sng"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75000"/>
                      </a:schemeClr>
                    </a:solidFill>
                  </a:tcPr>
                </a:tc>
                <a:tc gridSpan="2">
                  <a:txBody>
                    <a:bodyPr/>
                    <a:lstStyle/>
                    <a:p>
                      <a:pPr algn="ctr" fontAlgn="ctr"/>
                      <a:r>
                        <a:rPr lang="ja-JP" altLang="en-US" sz="1400" b="0" i="0" u="none" strike="noStrike" dirty="0">
                          <a:solidFill>
                            <a:schemeClr val="tx1"/>
                          </a:solidFill>
                          <a:effectLst/>
                          <a:latin typeface="+mn-ea"/>
                          <a:ea typeface="+mn-ea"/>
                        </a:rPr>
                        <a:t>○</a:t>
                      </a:r>
                    </a:p>
                  </a:txBody>
                  <a:tcPr marL="9525" marR="9525" marT="9525"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ja-JP" altLang="en-US" sz="14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400" b="0" i="0" u="none" strike="noStrike" dirty="0">
                          <a:solidFill>
                            <a:schemeClr val="tx1"/>
                          </a:solidFill>
                          <a:effectLst/>
                          <a:latin typeface="+mn-ea"/>
                          <a:ea typeface="+mn-ea"/>
                        </a:rPr>
                        <a:t>◎</a:t>
                      </a:r>
                    </a:p>
                  </a:txBody>
                  <a:tcPr marL="9525" marR="9525" marT="9525" marB="0" anchor="ctr">
                    <a:lnL w="381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400" b="0" i="0" u="none" strike="noStrike" dirty="0">
                          <a:solidFill>
                            <a:schemeClr val="tx1"/>
                          </a:solidFill>
                          <a:effectLst/>
                          <a:latin typeface="+mn-ea"/>
                          <a:ea typeface="+mn-ea"/>
                        </a:rPr>
                        <a:t>×</a:t>
                      </a:r>
                      <a:endParaRPr lang="ja-JP" altLang="en-US" sz="1400" b="0" i="0" u="none" strike="noStrike" dirty="0">
                        <a:solidFill>
                          <a:schemeClr val="tx1"/>
                        </a:solidFill>
                        <a:effectLst/>
                        <a:latin typeface="+mn-ea"/>
                        <a:ea typeface="+mn-ea"/>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3670794152"/>
                  </a:ext>
                </a:extLst>
              </a:tr>
              <a:tr h="298847">
                <a:tc vMerge="1">
                  <a:txBody>
                    <a:bodyPr/>
                    <a:lstStyle/>
                    <a:p>
                      <a:endParaRPr kumimoji="1" lang="ja-JP" altLang="en-US"/>
                    </a:p>
                  </a:txBody>
                  <a:tcPr/>
                </a:tc>
                <a:tc vMerge="1">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endParaRPr lang="ja-JP" altLang="en-US" sz="14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chemeClr val="tx1"/>
                          </a:solidFill>
                          <a:effectLst/>
                          <a:latin typeface="+mn-ea"/>
                          <a:ea typeface="+mn-ea"/>
                        </a:rPr>
                        <a:t>連携型</a:t>
                      </a:r>
                    </a:p>
                  </a:txBody>
                  <a:tcPr marL="9525" marR="9525" marT="9525" marB="0" anchor="ctr">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gridSpan="2">
                  <a:txBody>
                    <a:bodyPr/>
                    <a:lstStyle/>
                    <a:p>
                      <a:pPr marL="0" algn="ctr" defTabSz="990570" rtl="0" eaLnBrk="1" fontAlgn="ctr" latinLnBrk="0" hangingPunct="1"/>
                      <a:r>
                        <a:rPr lang="ja-JP" altLang="en-US" sz="1400" b="0" i="0" u="none" strike="noStrike" dirty="0">
                          <a:solidFill>
                            <a:schemeClr val="tx1"/>
                          </a:solidFill>
                          <a:effectLst/>
                          <a:latin typeface="+mn-ea"/>
                          <a:ea typeface="+mn-ea"/>
                        </a:rPr>
                        <a:t>　　　○</a:t>
                      </a:r>
                      <a:r>
                        <a:rPr kumimoji="1" lang="ja-JP" altLang="en-US" sz="900" b="0" i="0" u="none" strike="noStrike" kern="1200" dirty="0">
                          <a:solidFill>
                            <a:schemeClr val="tx1"/>
                          </a:solidFill>
                          <a:effectLst/>
                          <a:latin typeface="+mn-ea"/>
                          <a:ea typeface="+mn-ea"/>
                          <a:cs typeface="+mn-cs"/>
                        </a:rPr>
                        <a:t>（＜</a:t>
                      </a:r>
                      <a:r>
                        <a:rPr kumimoji="1" lang="en-US" altLang="ja-JP" sz="900" b="0" i="0" u="none" strike="noStrike" kern="1200" dirty="0">
                          <a:solidFill>
                            <a:schemeClr val="tx1"/>
                          </a:solidFill>
                          <a:effectLst/>
                          <a:latin typeface="+mn-ea"/>
                          <a:ea typeface="+mn-ea"/>
                          <a:cs typeface="+mn-cs"/>
                        </a:rPr>
                        <a:t>10</a:t>
                      </a:r>
                      <a:r>
                        <a:rPr kumimoji="1" lang="ja-JP" altLang="en-US" sz="900" b="0" i="0" u="none" strike="noStrike" kern="1200" dirty="0">
                          <a:solidFill>
                            <a:schemeClr val="tx1"/>
                          </a:solidFill>
                          <a:effectLst/>
                          <a:latin typeface="+mn-ea"/>
                          <a:ea typeface="+mn-ea"/>
                          <a:cs typeface="+mn-cs"/>
                        </a:rPr>
                        <a:t>）</a:t>
                      </a:r>
                    </a:p>
                  </a:txBody>
                  <a:tcPr marL="9525" marR="9525" marT="9525"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ja-JP" altLang="en-US" sz="14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chemeClr val="tx1"/>
                          </a:solidFill>
                          <a:effectLst/>
                          <a:latin typeface="+mn-ea"/>
                          <a:ea typeface="+mn-ea"/>
                        </a:rPr>
                        <a:t>　　　○</a:t>
                      </a:r>
                      <a:r>
                        <a:rPr kumimoji="1" lang="ja-JP" altLang="en-US" sz="900" b="0" i="0" u="none" strike="noStrike" kern="1200" dirty="0">
                          <a:solidFill>
                            <a:schemeClr val="tx1"/>
                          </a:solidFill>
                          <a:effectLst/>
                          <a:latin typeface="+mn-ea"/>
                          <a:ea typeface="+mn-ea"/>
                          <a:cs typeface="+mn-cs"/>
                        </a:rPr>
                        <a:t>（＜</a:t>
                      </a:r>
                      <a:r>
                        <a:rPr kumimoji="1" lang="en-US" altLang="ja-JP" sz="900" b="0" i="0" u="none" strike="noStrike" kern="1200" dirty="0">
                          <a:solidFill>
                            <a:schemeClr val="tx1"/>
                          </a:solidFill>
                          <a:effectLst/>
                          <a:latin typeface="+mn-ea"/>
                          <a:ea typeface="+mn-ea"/>
                          <a:cs typeface="+mn-cs"/>
                        </a:rPr>
                        <a:t>10</a:t>
                      </a:r>
                      <a:r>
                        <a:rPr kumimoji="1" lang="ja-JP" altLang="en-US" sz="900" b="0" i="0" u="none" strike="noStrike" kern="1200" dirty="0">
                          <a:solidFill>
                            <a:schemeClr val="tx1"/>
                          </a:solidFill>
                          <a:effectLst/>
                          <a:latin typeface="+mn-ea"/>
                          <a:ea typeface="+mn-ea"/>
                          <a:cs typeface="+mn-cs"/>
                        </a:rPr>
                        <a:t>）</a:t>
                      </a:r>
                    </a:p>
                  </a:txBody>
                  <a:tcPr marL="9525" marR="9525" marT="9525"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marL="0" algn="ctr" defTabSz="990570" rtl="0" eaLnBrk="1" fontAlgn="ctr" latinLnBrk="0" hangingPunct="1"/>
                      <a:r>
                        <a:rPr lang="ja-JP" altLang="en-US" sz="1400" b="0" i="0" u="none" strike="noStrike" dirty="0">
                          <a:solidFill>
                            <a:schemeClr val="tx1"/>
                          </a:solidFill>
                          <a:effectLst/>
                          <a:latin typeface="+mn-ea"/>
                          <a:ea typeface="+mn-ea"/>
                        </a:rPr>
                        <a:t>　　　○</a:t>
                      </a:r>
                      <a:r>
                        <a:rPr kumimoji="1" lang="ja-JP" altLang="en-US" sz="900" b="0" i="0" u="none" strike="noStrike" kern="1200" dirty="0">
                          <a:solidFill>
                            <a:schemeClr val="tx1"/>
                          </a:solidFill>
                          <a:effectLst/>
                          <a:latin typeface="+mn-ea"/>
                          <a:ea typeface="+mn-ea"/>
                          <a:cs typeface="+mn-cs"/>
                        </a:rPr>
                        <a:t>（＜</a:t>
                      </a:r>
                      <a:r>
                        <a:rPr kumimoji="1" lang="en-US" altLang="ja-JP" sz="900" b="0" i="0" u="none" strike="noStrike" kern="1200" dirty="0">
                          <a:solidFill>
                            <a:schemeClr val="tx1"/>
                          </a:solidFill>
                          <a:effectLst/>
                          <a:latin typeface="+mn-ea"/>
                          <a:ea typeface="+mn-ea"/>
                          <a:cs typeface="+mn-cs"/>
                        </a:rPr>
                        <a:t>10</a:t>
                      </a:r>
                      <a:r>
                        <a:rPr kumimoji="1" lang="ja-JP" altLang="en-US" sz="900" b="0" i="0" u="none" strike="noStrike" kern="1200" dirty="0">
                          <a:solidFill>
                            <a:schemeClr val="tx1"/>
                          </a:solidFill>
                          <a:effectLst/>
                          <a:latin typeface="+mn-ea"/>
                          <a:ea typeface="+mn-ea"/>
                          <a:cs typeface="+mn-cs"/>
                        </a:rPr>
                        <a:t>）</a:t>
                      </a:r>
                    </a:p>
                  </a:txBody>
                  <a:tcPr marL="9525" marR="9525" marT="9525" marB="0" anchor="ctr">
                    <a:lnL w="381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ja-JP" altLang="en-US" sz="14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33200872"/>
                  </a:ext>
                </a:extLst>
              </a:tr>
              <a:tr h="298847">
                <a:tc vMerge="1">
                  <a:txBody>
                    <a:bodyPr/>
                    <a:lstStyle/>
                    <a:p>
                      <a:endParaRPr kumimoji="1" lang="ja-JP" altLang="en-US"/>
                    </a:p>
                  </a:txBody>
                  <a:tcPr/>
                </a:tc>
                <a:tc gridSpan="2">
                  <a:txBody>
                    <a:bodyPr/>
                    <a:lstStyle/>
                    <a:p>
                      <a:pPr algn="ctr" fontAlgn="ctr"/>
                      <a:r>
                        <a:rPr lang="ja-JP" altLang="en-US" sz="1400" b="0" i="0" u="none" strike="noStrike" dirty="0">
                          <a:solidFill>
                            <a:schemeClr val="tx1"/>
                          </a:solidFill>
                          <a:effectLst/>
                          <a:latin typeface="+mn-ea"/>
                          <a:ea typeface="+mn-ea"/>
                        </a:rPr>
                        <a:t>その他</a:t>
                      </a:r>
                    </a:p>
                  </a:txBody>
                  <a:tcPr marL="9525" marR="9525" marT="9525" marB="0" anchor="ctr">
                    <a:lnL w="6350" cap="flat" cmpd="sng"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1400" b="0" i="0" u="none" strike="noStrike" dirty="0">
                          <a:solidFill>
                            <a:schemeClr val="tx1"/>
                          </a:solidFill>
                          <a:effectLst/>
                          <a:latin typeface="+mn-ea"/>
                          <a:ea typeface="+mn-ea"/>
                        </a:rPr>
                        <a:t>◎</a:t>
                      </a:r>
                    </a:p>
                  </a:txBody>
                  <a:tcPr marL="9525" marR="9525" marT="9525" marB="0" anchor="ctr">
                    <a:lnL w="381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400" b="0" i="0" u="none" strike="noStrike" dirty="0">
                          <a:solidFill>
                            <a:schemeClr val="tx1"/>
                          </a:solidFill>
                          <a:effectLst/>
                          <a:latin typeface="+mn-ea"/>
                          <a:ea typeface="+mn-ea"/>
                        </a:rPr>
                        <a:t>×</a:t>
                      </a:r>
                      <a:endParaRPr lang="ja-JP" altLang="en-US" sz="1400" b="0" i="0" u="none" strike="noStrike" dirty="0">
                        <a:solidFill>
                          <a:schemeClr val="tx1"/>
                        </a:solidFill>
                        <a:effectLst/>
                        <a:latin typeface="+mn-ea"/>
                        <a:ea typeface="+mn-ea"/>
                      </a:endParaRPr>
                    </a:p>
                  </a:txBody>
                  <a:tcPr marL="9525" marR="9525" marT="9525" marB="0" anchor="ctr">
                    <a:lnL w="6350" cap="flat" cmpd="sng"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75000"/>
                      </a:schemeClr>
                    </a:solidFill>
                  </a:tcPr>
                </a:tc>
                <a:tc gridSpan="2">
                  <a:txBody>
                    <a:bodyPr/>
                    <a:lstStyle/>
                    <a:p>
                      <a:pPr algn="ctr" fontAlgn="ctr"/>
                      <a:r>
                        <a:rPr lang="ja-JP" altLang="en-US" sz="1400" b="0" i="0" u="none" strike="noStrike" dirty="0">
                          <a:solidFill>
                            <a:schemeClr val="tx1"/>
                          </a:solidFill>
                          <a:effectLst/>
                          <a:latin typeface="+mn-ea"/>
                          <a:ea typeface="+mn-ea"/>
                        </a:rPr>
                        <a:t>○</a:t>
                      </a:r>
                    </a:p>
                  </a:txBody>
                  <a:tcPr marL="9525" marR="9525" marT="9525"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ja-JP" altLang="en-US" sz="14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400" b="0" i="0" u="none" strike="noStrike" dirty="0">
                          <a:solidFill>
                            <a:schemeClr val="tx1"/>
                          </a:solidFill>
                          <a:effectLst/>
                          <a:latin typeface="+mn-ea"/>
                          <a:ea typeface="+mn-ea"/>
                        </a:rPr>
                        <a:t>◎</a:t>
                      </a:r>
                    </a:p>
                  </a:txBody>
                  <a:tcPr marL="9525" marR="9525" marT="9525" marB="0" anchor="ctr">
                    <a:lnL w="381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400" b="0" i="0" u="none" strike="noStrike" dirty="0">
                          <a:solidFill>
                            <a:schemeClr val="tx1"/>
                          </a:solidFill>
                          <a:effectLst/>
                          <a:latin typeface="+mn-ea"/>
                          <a:ea typeface="+mn-ea"/>
                        </a:rPr>
                        <a:t>×</a:t>
                      </a:r>
                      <a:endParaRPr lang="ja-JP" altLang="en-US" sz="1400" b="0" i="0" u="none" strike="noStrike" dirty="0">
                        <a:solidFill>
                          <a:schemeClr val="tx1"/>
                        </a:solidFill>
                        <a:effectLst/>
                        <a:latin typeface="+mn-ea"/>
                        <a:ea typeface="+mn-ea"/>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579165413"/>
                  </a:ext>
                </a:extLst>
              </a:tr>
              <a:tr h="310801">
                <a:tc gridSpan="3">
                  <a:txBody>
                    <a:bodyPr/>
                    <a:lstStyle/>
                    <a:p>
                      <a:pPr algn="ctr" fontAlgn="ctr"/>
                      <a:r>
                        <a:rPr lang="ja-JP" altLang="en-US" sz="1400" b="1" i="0" u="sng" strike="noStrike" dirty="0">
                          <a:solidFill>
                            <a:srgbClr val="0070C0"/>
                          </a:solidFill>
                          <a:effectLst/>
                          <a:latin typeface="+mn-ea"/>
                          <a:ea typeface="+mn-ea"/>
                        </a:rPr>
                        <a:t>（新）在宅療養移行加算１</a:t>
                      </a:r>
                      <a:endParaRPr lang="zh-TW" altLang="en-US" sz="1400" b="1" i="0" u="sng" strike="noStrike" dirty="0">
                        <a:solidFill>
                          <a:srgbClr val="0070C0"/>
                        </a:solidFill>
                        <a:effectLst/>
                        <a:latin typeface="+mn-ea"/>
                        <a:ea typeface="+mn-ea"/>
                      </a:endParaRPr>
                    </a:p>
                  </a:txBody>
                  <a:tcPr marL="9525" marR="9525" marT="9525" marB="0" anchor="ctr">
                    <a:lnL w="12700" cap="flat" cmpd="sng"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gridSpan="2">
                  <a:txBody>
                    <a:bodyPr/>
                    <a:lstStyle/>
                    <a:p>
                      <a:pPr marL="0" algn="ctr" defTabSz="990570" rtl="0" eaLnBrk="1" fontAlgn="ctr" latinLnBrk="0" hangingPunct="1"/>
                      <a:r>
                        <a:rPr lang="ja-JP" altLang="en-US" sz="1400" b="0" i="0" u="none" strike="noStrike" dirty="0">
                          <a:solidFill>
                            <a:schemeClr val="tx1"/>
                          </a:solidFill>
                          <a:effectLst/>
                          <a:latin typeface="+mn-ea"/>
                          <a:ea typeface="+mn-ea"/>
                        </a:rPr>
                        <a:t>　　○</a:t>
                      </a:r>
                      <a:r>
                        <a:rPr kumimoji="1" lang="en-US" altLang="ja-JP" sz="900" b="0" i="0" u="none" strike="noStrike" kern="1200" dirty="0">
                          <a:solidFill>
                            <a:schemeClr val="tx1"/>
                          </a:solidFill>
                          <a:effectLst/>
                          <a:latin typeface="+mn-ea"/>
                          <a:ea typeface="+mn-ea"/>
                          <a:cs typeface="+mn-cs"/>
                        </a:rPr>
                        <a:t>※</a:t>
                      </a:r>
                      <a:r>
                        <a:rPr kumimoji="1" lang="ja-JP" altLang="en-US" sz="900" b="0" i="0" u="none" strike="noStrike" kern="1200" dirty="0">
                          <a:solidFill>
                            <a:schemeClr val="tx1"/>
                          </a:solidFill>
                          <a:effectLst/>
                          <a:latin typeface="+mn-ea"/>
                          <a:ea typeface="+mn-ea"/>
                          <a:cs typeface="+mn-cs"/>
                        </a:rPr>
                        <a:t>１</a:t>
                      </a:r>
                    </a:p>
                  </a:txBody>
                  <a:tcPr marL="9525" marR="9525" marT="9525"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ja-JP" altLang="en-US" sz="14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ja-JP" altLang="en-US" sz="1400" b="0" i="0" u="none" strike="noStrike" dirty="0">
                          <a:solidFill>
                            <a:schemeClr val="tx1"/>
                          </a:solidFill>
                          <a:effectLst/>
                          <a:latin typeface="+mn-ea"/>
                          <a:ea typeface="+mn-ea"/>
                        </a:rPr>
                        <a:t>－</a:t>
                      </a:r>
                    </a:p>
                  </a:txBody>
                  <a:tcPr marL="9525" marR="9525" marT="9525"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ja-JP" altLang="en-US" sz="14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marL="0" algn="ctr" defTabSz="990570" rtl="0" eaLnBrk="1" fontAlgn="ctr" latinLnBrk="0" hangingPunct="1"/>
                      <a:r>
                        <a:rPr lang="ja-JP" altLang="en-US" sz="1400" b="0" i="0" u="none" strike="noStrike" dirty="0">
                          <a:solidFill>
                            <a:schemeClr val="tx1"/>
                          </a:solidFill>
                          <a:effectLst/>
                          <a:latin typeface="+mn-ea"/>
                          <a:ea typeface="+mn-ea"/>
                        </a:rPr>
                        <a:t>　○</a:t>
                      </a:r>
                      <a:r>
                        <a:rPr kumimoji="1" lang="en-US" altLang="ja-JP" sz="900" b="0" i="0" u="none" strike="noStrike" kern="1200" dirty="0">
                          <a:solidFill>
                            <a:schemeClr val="tx1"/>
                          </a:solidFill>
                          <a:effectLst/>
                          <a:latin typeface="+mn-ea"/>
                          <a:ea typeface="+mn-ea"/>
                          <a:cs typeface="+mn-cs"/>
                        </a:rPr>
                        <a:t>※</a:t>
                      </a:r>
                      <a:r>
                        <a:rPr kumimoji="1" lang="ja-JP" altLang="en-US" sz="900" b="0" i="0" u="none" strike="noStrike" kern="1200" dirty="0">
                          <a:solidFill>
                            <a:schemeClr val="tx1"/>
                          </a:solidFill>
                          <a:effectLst/>
                          <a:latin typeface="+mn-ea"/>
                          <a:ea typeface="+mn-ea"/>
                          <a:cs typeface="+mn-cs"/>
                        </a:rPr>
                        <a:t>１</a:t>
                      </a:r>
                    </a:p>
                  </a:txBody>
                  <a:tcPr marL="9525" marR="9525" marT="9525" marB="0" anchor="ctr">
                    <a:lnL w="381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ja-JP" altLang="en-US" sz="14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11087134"/>
                  </a:ext>
                </a:extLst>
              </a:tr>
              <a:tr h="310801">
                <a:tc gridSpan="3">
                  <a:txBody>
                    <a:bodyPr/>
                    <a:lstStyle/>
                    <a:p>
                      <a:pPr algn="ctr" fontAlgn="ctr"/>
                      <a:r>
                        <a:rPr lang="ja-JP" altLang="en-US" sz="1400" b="1" i="0" u="sng" strike="noStrike" dirty="0">
                          <a:solidFill>
                            <a:srgbClr val="0070C0"/>
                          </a:solidFill>
                          <a:effectLst/>
                          <a:latin typeface="+mn-ea"/>
                          <a:ea typeface="+mn-ea"/>
                        </a:rPr>
                        <a:t>（新）在宅療養移行加算２</a:t>
                      </a:r>
                      <a:endParaRPr lang="zh-TW" altLang="en-US" sz="1400" b="1" i="0" u="sng" strike="noStrike" dirty="0">
                        <a:solidFill>
                          <a:srgbClr val="0070C0"/>
                        </a:solidFill>
                        <a:effectLst/>
                        <a:latin typeface="+mn-ea"/>
                        <a:ea typeface="+mn-ea"/>
                      </a:endParaRPr>
                    </a:p>
                  </a:txBody>
                  <a:tcPr marL="9525" marR="9525" marT="9525" marB="0" anchor="ctr">
                    <a:lnL w="12700" cap="flat" cmpd="sng"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gridSpan="2">
                  <a:txBody>
                    <a:bodyPr/>
                    <a:lstStyle/>
                    <a:p>
                      <a:pPr marL="0" algn="ctr" defTabSz="990570" rtl="0" eaLnBrk="1" fontAlgn="ctr" latinLnBrk="0" hangingPunct="1"/>
                      <a:r>
                        <a:rPr lang="en-US" altLang="ja-JP" sz="1400" b="1" i="0" u="sng" strike="noStrike" dirty="0">
                          <a:solidFill>
                            <a:srgbClr val="0070C0"/>
                          </a:solidFill>
                          <a:effectLst/>
                          <a:latin typeface="+mn-ea"/>
                          <a:ea typeface="+mn-ea"/>
                        </a:rPr>
                        <a:t>※</a:t>
                      </a:r>
                      <a:r>
                        <a:rPr lang="ja-JP" altLang="en-US" sz="1400" b="1" i="0" u="sng" strike="noStrike" dirty="0">
                          <a:solidFill>
                            <a:srgbClr val="0070C0"/>
                          </a:solidFill>
                          <a:effectLst/>
                          <a:latin typeface="+mn-ea"/>
                          <a:ea typeface="+mn-ea"/>
                        </a:rPr>
                        <a:t>２</a:t>
                      </a:r>
                      <a:endParaRPr kumimoji="1" lang="ja-JP" altLang="en-US" sz="900" b="1" i="0" u="sng" strike="noStrike" kern="1200" dirty="0">
                        <a:solidFill>
                          <a:srgbClr val="0070C0"/>
                        </a:solidFill>
                        <a:effectLst/>
                        <a:latin typeface="+mn-ea"/>
                        <a:ea typeface="+mn-ea"/>
                        <a:cs typeface="+mn-cs"/>
                      </a:endParaRPr>
                    </a:p>
                  </a:txBody>
                  <a:tcPr marL="9525" marR="9525" marT="9525"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ja-JP" altLang="en-US" sz="1400" b="0" i="0" u="none" strike="noStrike" dirty="0">
                        <a:solidFill>
                          <a:srgbClr val="FF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ctr"/>
                      <a:r>
                        <a:rPr lang="ja-JP" altLang="en-US" sz="1400" b="0" i="0" u="none" strike="noStrike" dirty="0">
                          <a:solidFill>
                            <a:schemeClr val="tx1"/>
                          </a:solidFill>
                          <a:effectLst/>
                          <a:latin typeface="+mn-ea"/>
                          <a:ea typeface="+mn-ea"/>
                        </a:rPr>
                        <a:t>－</a:t>
                      </a:r>
                    </a:p>
                  </a:txBody>
                  <a:tcPr marL="9525" marR="9525" marT="9525"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ja-JP" altLang="en-US" sz="14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gridSpan="2">
                  <a:txBody>
                    <a:bodyPr/>
                    <a:lstStyle/>
                    <a:p>
                      <a:pPr algn="ctr" fontAlgn="ctr"/>
                      <a:r>
                        <a:rPr lang="ja-JP" altLang="en-US" sz="1400" b="0" i="0" u="none" strike="noStrike" dirty="0">
                          <a:solidFill>
                            <a:schemeClr val="tx1"/>
                          </a:solidFill>
                          <a:effectLst/>
                          <a:latin typeface="+mn-ea"/>
                          <a:ea typeface="+mn-ea"/>
                        </a:rPr>
                        <a:t>　○</a:t>
                      </a:r>
                      <a:r>
                        <a:rPr kumimoji="1" lang="en-US" altLang="ja-JP" sz="900" b="0" i="0" u="none" strike="noStrike" kern="1200" dirty="0">
                          <a:solidFill>
                            <a:schemeClr val="tx1"/>
                          </a:solidFill>
                          <a:effectLst/>
                          <a:latin typeface="+mn-ea"/>
                          <a:ea typeface="+mn-ea"/>
                          <a:cs typeface="+mn-cs"/>
                        </a:rPr>
                        <a:t>※</a:t>
                      </a:r>
                      <a:r>
                        <a:rPr kumimoji="1" lang="ja-JP" altLang="en-US" sz="900" b="0" i="0" u="none" strike="noStrike" kern="1200" dirty="0">
                          <a:solidFill>
                            <a:schemeClr val="tx1"/>
                          </a:solidFill>
                          <a:effectLst/>
                          <a:latin typeface="+mn-ea"/>
                          <a:ea typeface="+mn-ea"/>
                          <a:cs typeface="+mn-cs"/>
                        </a:rPr>
                        <a:t>１</a:t>
                      </a:r>
                    </a:p>
                  </a:txBody>
                  <a:tcPr marL="9525" marR="9525" marT="9525" marB="0" anchor="ctr">
                    <a:lnL w="381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ja-JP" altLang="en-US" sz="14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14820574"/>
                  </a:ext>
                </a:extLst>
              </a:tr>
            </a:tbl>
          </a:graphicData>
        </a:graphic>
      </p:graphicFrame>
      <p:sp>
        <p:nvSpPr>
          <p:cNvPr id="13" name="テキスト ボックス 12"/>
          <p:cNvSpPr txBox="1"/>
          <p:nvPr/>
        </p:nvSpPr>
        <p:spPr>
          <a:xfrm>
            <a:off x="598517" y="1378715"/>
            <a:ext cx="2520506" cy="830997"/>
          </a:xfrm>
          <a:prstGeom prst="rect">
            <a:avLst/>
          </a:prstGeom>
          <a:noFill/>
          <a:ln>
            <a:solidFill>
              <a:schemeClr val="tx1"/>
            </a:solid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○：どちらでもよい</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◎：必ず満たす必要がある</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✕：要件を満たさない</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－：施設基準上の要件ではない</a:t>
            </a:r>
          </a:p>
        </p:txBody>
      </p:sp>
      <p:sp>
        <p:nvSpPr>
          <p:cNvPr id="14" name="正方形/長方形 13"/>
          <p:cNvSpPr/>
          <p:nvPr/>
        </p:nvSpPr>
        <p:spPr>
          <a:xfrm>
            <a:off x="166691" y="5116608"/>
            <a:ext cx="9561512" cy="900246"/>
          </a:xfrm>
          <a:prstGeom prst="rect">
            <a:avLst/>
          </a:prstGeom>
          <a:ln>
            <a:solidFill>
              <a:schemeClr val="tx1"/>
            </a:solidFill>
            <a:prstDash val="sysDash"/>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000000"/>
                </a:solidFill>
                <a:effectLst/>
                <a:uLnTx/>
                <a:uFillTx/>
                <a:latin typeface="メイリオ"/>
                <a:ea typeface="メイリオ"/>
                <a:cs typeface="ＭＳ ゴシック" panose="020B0609070205080204" pitchFamily="49" charset="-128"/>
              </a:rPr>
              <a:t>※</a:t>
            </a:r>
            <a:r>
              <a:rPr kumimoji="1" lang="ja-JP" altLang="en-US" sz="1050" b="0" i="0" u="none" strike="noStrike" kern="1200" cap="none" spc="0" normalizeH="0" baseline="0" noProof="0" dirty="0">
                <a:ln>
                  <a:noFill/>
                </a:ln>
                <a:solidFill>
                  <a:srgbClr val="000000"/>
                </a:solidFill>
                <a:effectLst/>
                <a:uLnTx/>
                <a:uFillTx/>
                <a:latin typeface="メイリオ"/>
                <a:ea typeface="メイリオ"/>
                <a:cs typeface="ＭＳ ゴシック" panose="020B0609070205080204" pitchFamily="49" charset="-128"/>
              </a:rPr>
              <a:t>１：</a:t>
            </a:r>
            <a:r>
              <a:rPr kumimoji="1" lang="ja-JP" altLang="ja-JP" sz="1050" b="0" i="0" u="none" strike="noStrike" kern="1200" cap="none" spc="0" normalizeH="0" baseline="0" noProof="0" dirty="0">
                <a:ln>
                  <a:noFill/>
                </a:ln>
                <a:solidFill>
                  <a:srgbClr val="000000"/>
                </a:solidFill>
                <a:effectLst/>
                <a:uLnTx/>
                <a:uFillTx/>
                <a:latin typeface="メイリオ"/>
                <a:ea typeface="メイリオ"/>
                <a:cs typeface="ＭＳ ゴシック" panose="020B0609070205080204" pitchFamily="49" charset="-128"/>
              </a:rPr>
              <a:t>地域医師会等の協力を得て規定する体制を確保することでも差し支えない。</a:t>
            </a:r>
            <a:r>
              <a:rPr kumimoji="1" lang="ja-JP" altLang="en-US" sz="1050" b="0" i="0" u="none" strike="noStrike" kern="1200" cap="none" spc="0" normalizeH="0" baseline="0" noProof="0" dirty="0">
                <a:ln>
                  <a:noFill/>
                </a:ln>
                <a:solidFill>
                  <a:srgbClr val="000000"/>
                </a:solidFill>
                <a:effectLst/>
                <a:uLnTx/>
                <a:uFillTx/>
                <a:latin typeface="メイリオ"/>
                <a:ea typeface="メイリオ"/>
                <a:cs typeface="ＭＳ ゴシック" panose="020B0609070205080204" pitchFamily="49" charset="-128"/>
              </a:rPr>
              <a:t>（協力してもよい旨を明記しているのみであり、</a:t>
            </a:r>
            <a:r>
              <a:rPr kumimoji="1" lang="en-US" altLang="ja-JP" sz="1050" b="0" i="0" u="none" strike="noStrike" kern="1200" cap="none" spc="0" normalizeH="0" baseline="0" noProof="0" dirty="0">
                <a:ln>
                  <a:noFill/>
                </a:ln>
                <a:solidFill>
                  <a:srgbClr val="000000"/>
                </a:solidFill>
                <a:effectLst/>
                <a:uLnTx/>
                <a:uFillTx/>
                <a:latin typeface="メイリオ"/>
                <a:ea typeface="メイリオ"/>
                <a:cs typeface="ＭＳ ゴシック" panose="020B0609070205080204" pitchFamily="49" charset="-128"/>
              </a:rPr>
              <a:t>24</a:t>
            </a:r>
            <a:r>
              <a:rPr kumimoji="1" lang="ja-JP" altLang="en-US" sz="1050" b="0" i="0" u="none" strike="noStrike" kern="1200" cap="none" spc="0" normalizeH="0" baseline="0" noProof="0" dirty="0">
                <a:ln>
                  <a:noFill/>
                </a:ln>
                <a:solidFill>
                  <a:srgbClr val="000000"/>
                </a:solidFill>
                <a:effectLst/>
                <a:uLnTx/>
                <a:uFillTx/>
                <a:latin typeface="メイリオ"/>
                <a:ea typeface="メイリオ"/>
                <a:cs typeface="ＭＳ ゴシック" panose="020B0609070205080204" pitchFamily="49" charset="-128"/>
              </a:rPr>
              <a:t>時間の体制は在支診等</a:t>
            </a:r>
            <a:endParaRPr kumimoji="1" lang="en-US" altLang="ja-JP" sz="1050" b="0" i="0" u="none" strike="noStrike" kern="1200" cap="none" spc="0" normalizeH="0" baseline="0" noProof="0" dirty="0">
              <a:ln>
                <a:noFill/>
              </a:ln>
              <a:solidFill>
                <a:srgbClr val="000000"/>
              </a:solidFill>
              <a:effectLst/>
              <a:uLnTx/>
              <a:uFillTx/>
              <a:latin typeface="メイリオ"/>
              <a:ea typeface="メイリオ"/>
              <a:cs typeface="ＭＳ ゴシック" panose="020B0609070205080204"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メイリオ"/>
                <a:ea typeface="メイリオ"/>
                <a:cs typeface="ＭＳ ゴシック" panose="020B0609070205080204" pitchFamily="49" charset="-128"/>
              </a:rPr>
              <a:t>　　　と同様に満たす必要がある。）</a:t>
            </a:r>
            <a:endParaRPr kumimoji="1" lang="en-US" altLang="ja-JP" sz="1050" b="0" i="0" u="none" strike="noStrike" kern="1200" cap="none" spc="0" normalizeH="0" baseline="0" noProof="0" dirty="0">
              <a:ln>
                <a:noFill/>
              </a:ln>
              <a:solidFill>
                <a:srgbClr val="000000"/>
              </a:solidFill>
              <a:effectLst/>
              <a:uLnTx/>
              <a:uFillTx/>
              <a:latin typeface="メイリオ"/>
              <a:ea typeface="メイリオ"/>
              <a:cs typeface="ＭＳ ゴシック" panose="020B0609070205080204"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ＭＳ ゴシック" panose="020B0609070205080204" pitchFamily="49" charset="-128"/>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ＭＳ ゴシック" panose="020B0609070205080204" pitchFamily="49" charset="-128"/>
              </a:rPr>
              <a:t>２</a:t>
            </a:r>
            <a:r>
              <a:rPr kumimoji="1" lang="ja-JP" altLang="en-US" sz="1050" b="0" i="0" u="none" strike="noStrike" kern="1200" cap="none" spc="0" normalizeH="0" baseline="0" noProof="0" dirty="0">
                <a:ln>
                  <a:noFill/>
                </a:ln>
                <a:solidFill>
                  <a:srgbClr val="000000"/>
                </a:solidFill>
                <a:effectLst/>
                <a:uLnTx/>
                <a:uFillTx/>
                <a:latin typeface="メイリオ"/>
                <a:ea typeface="メイリオ"/>
                <a:cs typeface="ＭＳ ゴシック" panose="020B0609070205080204" pitchFamily="49" charset="-128"/>
              </a:rPr>
              <a:t>：「２４時間体制の往診を行う体制」は求めないが、</a:t>
            </a:r>
            <a:r>
              <a:rPr kumimoji="1" lang="ja-JP" altLang="ja-JP" sz="1050" b="0" i="0" u="sng" strike="noStrike" kern="1200" cap="none" spc="0" normalizeH="0" baseline="0" noProof="0" dirty="0">
                <a:ln>
                  <a:noFill/>
                </a:ln>
                <a:solidFill>
                  <a:srgbClr val="000000"/>
                </a:solidFill>
                <a:effectLst/>
                <a:uLnTx/>
                <a:uFillTx/>
                <a:latin typeface="メイリオ"/>
                <a:ea typeface="メイリオ"/>
                <a:cs typeface="ＭＳ ゴシック" panose="020B0609070205080204" pitchFamily="49" charset="-128"/>
              </a:rPr>
              <a:t>市町村や地域医師会との協力により</a:t>
            </a:r>
            <a:r>
              <a:rPr kumimoji="1" lang="ja-JP" altLang="en-US" sz="1050" b="0" i="0" u="sng" strike="noStrike" kern="1200" cap="none" spc="0" normalizeH="0" baseline="0" noProof="0" dirty="0">
                <a:ln>
                  <a:noFill/>
                </a:ln>
                <a:solidFill>
                  <a:srgbClr val="000000"/>
                </a:solidFill>
                <a:effectLst/>
                <a:uLnTx/>
                <a:uFillTx/>
                <a:latin typeface="メイリオ"/>
                <a:ea typeface="メイリオ"/>
                <a:cs typeface="ＭＳ ゴシック" panose="020B0609070205080204" pitchFamily="49" charset="-128"/>
              </a:rPr>
              <a:t>、</a:t>
            </a:r>
            <a:r>
              <a:rPr kumimoji="1" lang="ja-JP" altLang="ja-JP" sz="1050" b="1" i="0" u="sng" strike="noStrike" kern="1200" cap="none" spc="0" normalizeH="0" baseline="0" noProof="0" dirty="0">
                <a:ln>
                  <a:noFill/>
                </a:ln>
                <a:solidFill>
                  <a:srgbClr val="0070C0"/>
                </a:solidFill>
                <a:effectLst/>
                <a:uLnTx/>
                <a:uFillTx/>
                <a:latin typeface="メイリオ"/>
                <a:ea typeface="メイリオ"/>
                <a:cs typeface="ＭＳ ゴシック" panose="020B0609070205080204" pitchFamily="49" charset="-128"/>
              </a:rPr>
              <a:t>往診が必要な患者に対し、当該医療機関又は連携する他の医</a:t>
            </a:r>
            <a:endParaRPr kumimoji="1" lang="en-US" altLang="ja-JP" sz="1050" b="1" i="0" u="sng" strike="noStrike" kern="1200" cap="none" spc="0" normalizeH="0" baseline="0" noProof="0" dirty="0">
              <a:ln>
                <a:noFill/>
              </a:ln>
              <a:solidFill>
                <a:srgbClr val="0070C0"/>
              </a:solidFill>
              <a:effectLst/>
              <a:uLnTx/>
              <a:uFillTx/>
              <a:latin typeface="メイリオ"/>
              <a:ea typeface="メイリオ"/>
              <a:cs typeface="ＭＳ ゴシック" panose="020B0609070205080204"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0070C0"/>
                </a:solidFill>
                <a:effectLst/>
                <a:uLnTx/>
                <a:uFillTx/>
                <a:latin typeface="メイリオ"/>
                <a:ea typeface="メイリオ"/>
                <a:cs typeface="ＭＳ ゴシック" panose="020B0609070205080204" pitchFamily="49" charset="-128"/>
              </a:rPr>
              <a:t>　　　</a:t>
            </a:r>
            <a:r>
              <a:rPr kumimoji="1" lang="ja-JP" altLang="ja-JP" sz="1050" b="1" i="0" u="sng" strike="noStrike" kern="1200" cap="none" spc="0" normalizeH="0" baseline="0" noProof="0" dirty="0">
                <a:ln>
                  <a:noFill/>
                </a:ln>
                <a:solidFill>
                  <a:srgbClr val="0070C0"/>
                </a:solidFill>
                <a:effectLst/>
                <a:uLnTx/>
                <a:uFillTx/>
                <a:latin typeface="メイリオ"/>
                <a:ea typeface="メイリオ"/>
                <a:cs typeface="ＭＳ ゴシック" panose="020B0609070205080204" pitchFamily="49" charset="-128"/>
              </a:rPr>
              <a:t>療機関が往診を提供する体制を有していること</a:t>
            </a:r>
            <a:r>
              <a:rPr kumimoji="1" lang="ja-JP" altLang="en-US" sz="1050" b="0" i="0" u="none" strike="noStrike" kern="1200" cap="none" spc="0" normalizeH="0" baseline="0" noProof="0" dirty="0">
                <a:ln>
                  <a:noFill/>
                </a:ln>
                <a:solidFill>
                  <a:srgbClr val="000000"/>
                </a:solidFill>
                <a:effectLst/>
                <a:uLnTx/>
                <a:uFillTx/>
                <a:latin typeface="メイリオ"/>
                <a:ea typeface="メイリオ"/>
                <a:cs typeface="ＭＳ ゴシック" panose="020B0609070205080204" pitchFamily="49" charset="-128"/>
              </a:rPr>
              <a:t>を要件とする。</a:t>
            </a:r>
            <a:endParaRPr kumimoji="1" lang="en-US" altLang="ja-JP" sz="1050" b="0" i="0" u="none" strike="noStrike" kern="1200" cap="none" spc="0" normalizeH="0" baseline="0" noProof="0" dirty="0">
              <a:ln>
                <a:noFill/>
              </a:ln>
              <a:solidFill>
                <a:srgbClr val="000000"/>
              </a:solidFill>
              <a:effectLst/>
              <a:uLnTx/>
              <a:uFillTx/>
              <a:latin typeface="メイリオ"/>
              <a:ea typeface="メイリオ"/>
              <a:cs typeface="ＭＳ ゴシック" panose="020B0609070205080204"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メイリオ"/>
                <a:ea typeface="メイリオ"/>
                <a:cs typeface="ＭＳ ゴシック" panose="020B0609070205080204" pitchFamily="49" charset="-128"/>
              </a:rPr>
              <a:t>＜</a:t>
            </a:r>
            <a:r>
              <a:rPr kumimoji="1" lang="en-US" altLang="ja-JP" sz="1050" b="0" i="0" u="none" strike="noStrike" kern="1200" cap="none" spc="0" normalizeH="0" baseline="0" noProof="0" dirty="0">
                <a:ln>
                  <a:noFill/>
                </a:ln>
                <a:solidFill>
                  <a:srgbClr val="000000"/>
                </a:solidFill>
                <a:effectLst/>
                <a:uLnTx/>
                <a:uFillTx/>
                <a:latin typeface="メイリオ"/>
                <a:ea typeface="メイリオ"/>
                <a:cs typeface="ＭＳ ゴシック" panose="020B0609070205080204" pitchFamily="49" charset="-128"/>
              </a:rPr>
              <a:t>10</a:t>
            </a:r>
            <a:r>
              <a:rPr kumimoji="1" lang="ja-JP" altLang="en-US" sz="1050" b="0" i="0" u="none" strike="noStrike" kern="1200" cap="none" spc="0" normalizeH="0" baseline="0" noProof="0" dirty="0">
                <a:ln>
                  <a:noFill/>
                </a:ln>
                <a:solidFill>
                  <a:srgbClr val="000000"/>
                </a:solidFill>
                <a:effectLst/>
                <a:uLnTx/>
                <a:uFillTx/>
                <a:latin typeface="メイリオ"/>
                <a:ea typeface="メイリオ"/>
                <a:cs typeface="ＭＳ ゴシック" panose="020B0609070205080204" pitchFamily="49" charset="-128"/>
              </a:rPr>
              <a:t>：連携医療機関数が</a:t>
            </a:r>
            <a:r>
              <a:rPr kumimoji="1" lang="en-US" altLang="ja-JP" sz="1050" b="0" i="0" u="none" strike="noStrike" kern="1200" cap="none" spc="0" normalizeH="0" baseline="0" noProof="0" dirty="0">
                <a:ln>
                  <a:noFill/>
                </a:ln>
                <a:solidFill>
                  <a:srgbClr val="000000"/>
                </a:solidFill>
                <a:effectLst/>
                <a:uLnTx/>
                <a:uFillTx/>
                <a:latin typeface="メイリオ"/>
                <a:ea typeface="メイリオ"/>
                <a:cs typeface="ＭＳ ゴシック" panose="020B0609070205080204" pitchFamily="49" charset="-128"/>
              </a:rPr>
              <a:t>10</a:t>
            </a:r>
            <a:r>
              <a:rPr kumimoji="1" lang="ja-JP" altLang="en-US" sz="1050" b="0" i="0" u="none" strike="noStrike" kern="1200" cap="none" spc="0" normalizeH="0" baseline="0" noProof="0" dirty="0">
                <a:ln>
                  <a:noFill/>
                </a:ln>
                <a:solidFill>
                  <a:srgbClr val="000000"/>
                </a:solidFill>
                <a:effectLst/>
                <a:uLnTx/>
                <a:uFillTx/>
                <a:latin typeface="メイリオ"/>
                <a:ea typeface="メイリオ"/>
                <a:cs typeface="ＭＳ ゴシック" panose="020B0609070205080204" pitchFamily="49" charset="-128"/>
              </a:rPr>
              <a:t>未満であること。</a:t>
            </a:r>
          </a:p>
        </p:txBody>
      </p:sp>
      <p:sp>
        <p:nvSpPr>
          <p:cNvPr id="3" name="角丸四角形 2"/>
          <p:cNvSpPr/>
          <p:nvPr/>
        </p:nvSpPr>
        <p:spPr>
          <a:xfrm>
            <a:off x="3516284" y="4056616"/>
            <a:ext cx="1903614" cy="654158"/>
          </a:xfrm>
          <a:prstGeom prst="roundRect">
            <a:avLst/>
          </a:prstGeom>
          <a:noFill/>
          <a:ln w="28575">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10" name="テキスト ボックス 9">
            <a:extLst>
              <a:ext uri="{FF2B5EF4-FFF2-40B4-BE49-F238E27FC236}">
                <a16:creationId xmlns:a16="http://schemas.microsoft.com/office/drawing/2014/main" id="{EB6D034C-8D9A-42AD-8F52-9C4AD7B50959}"/>
              </a:ext>
            </a:extLst>
          </p:cNvPr>
          <p:cNvSpPr txBox="1"/>
          <p:nvPr/>
        </p:nvSpPr>
        <p:spPr>
          <a:xfrm>
            <a:off x="-19396" y="-15204"/>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７．在宅医療・訪問看護</a:t>
            </a:r>
          </a:p>
        </p:txBody>
      </p:sp>
      <p:sp>
        <p:nvSpPr>
          <p:cNvPr id="11" name="タイトル 1">
            <a:extLst>
              <a:ext uri="{FF2B5EF4-FFF2-40B4-BE49-F238E27FC236}">
                <a16:creationId xmlns:a16="http://schemas.microsoft.com/office/drawing/2014/main" id="{8FFD91C2-B83F-4B45-9A68-64C152F72161}"/>
              </a:ext>
            </a:extLst>
          </p:cNvPr>
          <p:cNvSpPr>
            <a:spLocks noGrp="1"/>
          </p:cNvSpPr>
          <p:nvPr>
            <p:ph type="title"/>
          </p:nvPr>
        </p:nvSpPr>
        <p:spPr>
          <a:xfrm>
            <a:off x="8705" y="245605"/>
            <a:ext cx="9906000" cy="595541"/>
          </a:xfrm>
        </p:spPr>
        <p:txBody>
          <a:bodyPr>
            <a:noAutofit/>
          </a:bodyPr>
          <a:lstStyle/>
          <a:p>
            <a:pPr defTabSz="906029">
              <a:defRPr/>
            </a:pPr>
            <a:r>
              <a:rPr kumimoji="0" lang="ja-JP" altLang="en-US" kern="0" dirty="0">
                <a:solidFill>
                  <a:prstClr val="black"/>
                </a:solidFill>
                <a:latin typeface="ＭＳ Ｐゴシック" panose="020B0600070205080204" pitchFamily="50" charset="-128"/>
              </a:rPr>
              <a:t>（１）継続診療加算の見直し</a:t>
            </a:r>
            <a:br>
              <a:rPr kumimoji="0" lang="en-US" altLang="ja-JP" kern="0" dirty="0">
                <a:solidFill>
                  <a:prstClr val="black"/>
                </a:solidFill>
                <a:latin typeface="ＭＳ Ｐゴシック" panose="020B0600070205080204" pitchFamily="50" charset="-128"/>
              </a:rPr>
            </a:b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メイリオ" panose="020B0604030504040204" pitchFamily="50" charset="-128"/>
                <a:cs typeface="+mj-cs"/>
              </a:rPr>
              <a:t>（在宅療養支援診療所以外の診療所の訪問診療に対する評価）</a:t>
            </a:r>
            <a:endParaRPr kumimoji="0" lang="ja-JP" altLang="en-US" sz="1600" kern="0" dirty="0">
              <a:solidFill>
                <a:prstClr val="black"/>
              </a:solidFill>
              <a:latin typeface="ＭＳ Ｐゴシック" panose="020B0600070205080204" pitchFamily="50" charset="-128"/>
            </a:endParaRPr>
          </a:p>
        </p:txBody>
      </p:sp>
      <p:sp>
        <p:nvSpPr>
          <p:cNvPr id="8" name="スライド番号プレースホルダー 2">
            <a:extLst>
              <a:ext uri="{FF2B5EF4-FFF2-40B4-BE49-F238E27FC236}">
                <a16:creationId xmlns:a16="http://schemas.microsoft.com/office/drawing/2014/main" id="{A8A77865-83C2-4D37-B13F-64A56B721322}"/>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221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572715714"/>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7200" y="1018800"/>
            <a:ext cx="9529762" cy="533376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通院患者のスムーズな在宅医療への移行を推進する観点から、外来在宅共同指導料を新設する。</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　　外来在宅共同指導料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CN"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外来在宅共同指導料１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400</a:t>
            </a:r>
            <a:r>
              <a:rPr kumimoji="1" lang="zh-CN"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（在宅療養を担う保険医療機関において算定）</a:t>
            </a:r>
            <a:endParaRPr kumimoji="1" lang="zh-CN"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CN"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外来在宅共同指導料２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600</a:t>
            </a:r>
            <a:r>
              <a:rPr kumimoji="1" lang="zh-CN"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（外来において診療を行う保険医療機関において算定）</a:t>
            </a:r>
            <a:endParaRPr kumimoji="1" lang="zh-CN"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外来において継続的に診療（継続して４回以上外来を受診）を受けている患者であって、在宅での療養を行う患者</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他の保険医療機関、社会福祉施設、介護老人保健施設、介護医療院、特別養護老人ホーム、軽費老人ホーム、有料老人ホーム又はサービス付き高齢者向け住宅その他施設等に入院若しくは入所する患者については、対象とはならない。）</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外来在宅共同指導料１</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保険医療機関の外来において継続的に診療を受けている患者について、</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当該患者の在宅療養を担う保険医療機関</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保険医が、当該患者の同意を得て、患家等を訪問して、在宅での療養上必要な説明及び指導を、外来において当該患者に対して継続的に診療を行っている保険医療機関の保険医と共同して行った上で、文書により情報提供した場合に、患者１人につき１回に限り、当該患者の在宅療養を担う保険医療機関において算定する。</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外来在宅共同指導料２</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外来において当該患者に対して継続的に診療を行っている保険医療機関</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において、患者１人につき１回に限り算定する。なお、当該保険医療機関の保険医が、在宅での療養上必要な説明及び指導を情報通信機器を用いて行った場合においても算定できる。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10" name="Picture 12" descr="訪問看護・訪問介護のイラスト（男性）">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3234" y="5713302"/>
            <a:ext cx="1467299" cy="12586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4" descr="問診のイラスト「お医者さんとお爺さん」"/>
          <p:cNvPicPr>
            <a:picLocks noChangeArrowheads="1"/>
          </p:cNvPicPr>
          <p:nvPr/>
        </p:nvPicPr>
        <p:blipFill rotWithShape="1">
          <a:blip r:embed="rId4" cstate="print">
            <a:extLst>
              <a:ext uri="{BEBA8EAE-BF5A-486C-A8C5-ECC9F3942E4B}">
                <a14:imgProps xmlns:a14="http://schemas.microsoft.com/office/drawing/2010/main">
                  <a14:imgLayer r:embed="rId5">
                    <a14:imgEffect>
                      <a14:backgroundRemoval t="1500" b="97000" l="41250" r="98250">
                        <a14:foregroundMark x1="67000" y1="19750" x2="67000" y2="19750"/>
                        <a14:foregroundMark x1="78250" y1="19500" x2="78250" y2="19500"/>
                        <a14:foregroundMark x1="68000" y1="24750" x2="68000" y2="24750"/>
                        <a14:foregroundMark x1="78000" y1="25000" x2="78000" y2="25000"/>
                        <a14:foregroundMark x1="61000" y1="93500" x2="61000" y2="93500"/>
                        <a14:foregroundMark x1="58750" y1="93750" x2="58750" y2="93750"/>
                        <a14:foregroundMark x1="57250" y1="94250" x2="57250" y2="94250"/>
                        <a14:foregroundMark x1="71500" y1="93500" x2="71500" y2="93500"/>
                        <a14:foregroundMark x1="69250" y1="94250" x2="69250" y2="94250"/>
                      </a14:backgroundRemoval>
                    </a14:imgEffect>
                  </a14:imgLayer>
                </a14:imgProps>
              </a:ext>
              <a:ext uri="{28A0092B-C50C-407E-A947-70E740481C1C}">
                <a14:useLocalDpi xmlns:a14="http://schemas.microsoft.com/office/drawing/2010/main" val="0"/>
              </a:ext>
            </a:extLst>
          </a:blip>
          <a:srcRect l="37537"/>
          <a:stretch/>
        </p:blipFill>
        <p:spPr bwMode="auto">
          <a:xfrm>
            <a:off x="8329343" y="5763100"/>
            <a:ext cx="587641" cy="1027753"/>
          </a:xfrm>
          <a:prstGeom prst="rect">
            <a:avLst/>
          </a:prstGeom>
          <a:noFill/>
          <a:extLst>
            <a:ext uri="{909E8E84-426E-40DD-AFC4-6F175D3DCCD1}">
              <a14:hiddenFill xmlns:a14="http://schemas.microsoft.com/office/drawing/2010/main">
                <a:solidFill>
                  <a:srgbClr val="FFFFFF"/>
                </a:solidFill>
              </a14:hiddenFill>
            </a:ext>
          </a:extLst>
        </p:spPr>
      </p:pic>
      <p:sp>
        <p:nvSpPr>
          <p:cNvPr id="7" name="テキスト ボックス 6">
            <a:extLst>
              <a:ext uri="{FF2B5EF4-FFF2-40B4-BE49-F238E27FC236}">
                <a16:creationId xmlns:a16="http://schemas.microsoft.com/office/drawing/2014/main" id="{CFE3BFD5-23A7-410F-A5A4-BC25631E6B60}"/>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７．在宅医療・訪問看護</a:t>
            </a:r>
          </a:p>
        </p:txBody>
      </p:sp>
      <p:sp>
        <p:nvSpPr>
          <p:cNvPr id="11" name="タイトル 1">
            <a:extLst>
              <a:ext uri="{FF2B5EF4-FFF2-40B4-BE49-F238E27FC236}">
                <a16:creationId xmlns:a16="http://schemas.microsoft.com/office/drawing/2014/main" id="{2C4994F0-99B9-40BB-B2B8-5F556B9B87D9}"/>
              </a:ext>
            </a:extLst>
          </p:cNvPr>
          <p:cNvSpPr>
            <a:spLocks noGrp="1"/>
          </p:cNvSpPr>
          <p:nvPr>
            <p:ph type="title"/>
          </p:nvPr>
        </p:nvSpPr>
        <p:spPr>
          <a:xfrm>
            <a:off x="-919" y="274232"/>
            <a:ext cx="9906000" cy="692696"/>
          </a:xfrm>
        </p:spPr>
        <p:txBody>
          <a:bodyPr>
            <a:noAutofit/>
          </a:bodyPr>
          <a:lstStyle/>
          <a:p>
            <a:r>
              <a:rPr lang="ja-JP" altLang="en-US" sz="2000" dirty="0"/>
              <a:t>（２）外来在宅共同指導料の新設（再掲）</a:t>
            </a:r>
            <a:br>
              <a:rPr lang="en-US" altLang="ja-JP" sz="2000" dirty="0"/>
            </a:br>
            <a:r>
              <a:rPr lang="ja-JP" altLang="en-US" sz="1600" dirty="0"/>
              <a:t>（外来医療を担う医師と在宅医療を担う医師が共同して行う指導の評価）</a:t>
            </a:r>
            <a:endParaRPr kumimoji="1" lang="ja-JP" altLang="en-US" sz="1600" dirty="0">
              <a:latin typeface="メイリオ" panose="020B0604030504040204" pitchFamily="50" charset="-128"/>
              <a:ea typeface="メイリオ" panose="020B0604030504040204" pitchFamily="50" charset="-128"/>
            </a:endParaRPr>
          </a:p>
        </p:txBody>
      </p:sp>
      <p:sp>
        <p:nvSpPr>
          <p:cNvPr id="9" name="スライド番号プレースホルダー 2">
            <a:extLst>
              <a:ext uri="{FF2B5EF4-FFF2-40B4-BE49-F238E27FC236}">
                <a16:creationId xmlns:a16="http://schemas.microsoft.com/office/drawing/2014/main" id="{ACFC99EB-2862-4E75-90EE-550CE7AA8DD7}"/>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222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618869537"/>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1018800"/>
            <a:ext cx="9529762" cy="554130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医療、在宅医療及びリハビリテーション医療について、データに基づく適切な評価を推進する観点から、生活習慣病管理料、在宅時医学総合管理料、疾患別リハビリテーション料等において、保険医療機関が診療報酬の請求状況、治療管理の状況等の診療の内容に関するデータを継続して厚生労働省に提出している場合の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生活習慣病管理料</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外来データ提出加算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点（月１回）</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在宅時医学総合管理料、施設入居時等医学総合管理料及び在宅がん医療総合診療料</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在宅データ提出加算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点（月１回）</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185738"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疾患別リハビリテーション料</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リハビリテーションデータ提出加算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点（月１回）</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在宅データ提出加算とリハビリテーションデータ提出加算の算定要件・施設基準は外来データ提出加算と同様。</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 name="正方形/長方形 2"/>
          <p:cNvSpPr/>
          <p:nvPr/>
        </p:nvSpPr>
        <p:spPr>
          <a:xfrm>
            <a:off x="622998" y="2988000"/>
            <a:ext cx="8631534" cy="1671637"/>
          </a:xfrm>
          <a:prstGeom prst="rect">
            <a:avLst/>
          </a:prstGeom>
          <a:solidFill>
            <a:schemeClr val="bg1"/>
          </a:solidFill>
          <a:ln w="190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別に厚生労働大臣が定める施設基準に適合しているものとして地方厚生局長等に届け出た保険医療機関において、当該保険医療機関における</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診療報酬の請求状況、生活習慣病の治療管理の状況等の診療の内容に関するデータを継続して厚生労働省に提出している場合</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は、外来データ提出加算として、</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点を所定点数に加算する。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外来患者に係る診療内容に関するデータを継続的かつ適切に提出</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するために必要な体制が整備されていること。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データ提出加算に係る届出を行っていない保険医療機関であること。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 name="テキスト ボックス 5">
            <a:extLst>
              <a:ext uri="{FF2B5EF4-FFF2-40B4-BE49-F238E27FC236}">
                <a16:creationId xmlns:a16="http://schemas.microsoft.com/office/drawing/2014/main" id="{7ED40F10-A88C-4D3D-9D4C-9E1100F47B3B}"/>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７．在宅医療・訪問看護</a:t>
            </a:r>
          </a:p>
        </p:txBody>
      </p:sp>
      <p:sp>
        <p:nvSpPr>
          <p:cNvPr id="7" name="四角形: 角を丸くする 6">
            <a:extLst>
              <a:ext uri="{FF2B5EF4-FFF2-40B4-BE49-F238E27FC236}">
                <a16:creationId xmlns:a16="http://schemas.microsoft.com/office/drawing/2014/main" id="{585F81F3-0F5C-419B-9901-67263F873E76}"/>
              </a:ext>
            </a:extLst>
          </p:cNvPr>
          <p:cNvSpPr/>
          <p:nvPr/>
        </p:nvSpPr>
        <p:spPr>
          <a:xfrm>
            <a:off x="323033" y="4703650"/>
            <a:ext cx="9259934" cy="741574"/>
          </a:xfrm>
          <a:prstGeom prst="roundRect">
            <a:avLst>
              <a:gd name="adj" fmla="val 6746"/>
            </a:avLst>
          </a:prstGeom>
          <a:solidFill>
            <a:srgbClr val="FF0000">
              <a:alpha val="11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タイトル 1">
            <a:extLst>
              <a:ext uri="{FF2B5EF4-FFF2-40B4-BE49-F238E27FC236}">
                <a16:creationId xmlns:a16="http://schemas.microsoft.com/office/drawing/2014/main" id="{E7CD2B4C-69F7-46C4-8F48-487AC4B65688}"/>
              </a:ext>
            </a:extLst>
          </p:cNvPr>
          <p:cNvSpPr>
            <a:spLocks noGrp="1"/>
          </p:cNvSpPr>
          <p:nvPr>
            <p:ph type="title"/>
          </p:nvPr>
        </p:nvSpPr>
        <p:spPr>
          <a:xfrm>
            <a:off x="-14235" y="258014"/>
            <a:ext cx="9906000" cy="716773"/>
          </a:xfrm>
        </p:spPr>
        <p:txBody>
          <a:bodyPr>
            <a:noAutofit/>
          </a:bodyPr>
          <a:lstStyle/>
          <a:p>
            <a:r>
              <a:rPr lang="ja-JP" altLang="en-US" dirty="0"/>
              <a:t>（３）在宅データ提出加算の新設</a:t>
            </a:r>
            <a:br>
              <a:rPr lang="ja-JP" altLang="en-US" dirty="0"/>
            </a:br>
            <a:r>
              <a:rPr lang="ja-JP" altLang="en-US" sz="1800" dirty="0"/>
              <a:t>（外来医療等におけるデータ提出に係る評価の新設（再掲））</a:t>
            </a:r>
            <a:endParaRPr kumimoji="1" lang="ja-JP" altLang="en-US" sz="1800" dirty="0">
              <a:latin typeface="メイリオ" panose="020B0604030504040204" pitchFamily="50" charset="-128"/>
              <a:ea typeface="メイリオ" panose="020B0604030504040204" pitchFamily="50" charset="-128"/>
            </a:endParaRPr>
          </a:p>
        </p:txBody>
      </p:sp>
      <p:sp>
        <p:nvSpPr>
          <p:cNvPr id="9" name="スライド番号プレースホルダー 2">
            <a:extLst>
              <a:ext uri="{FF2B5EF4-FFF2-40B4-BE49-F238E27FC236}">
                <a16:creationId xmlns:a16="http://schemas.microsoft.com/office/drawing/2014/main" id="{6F05002B-946D-4D1C-8105-572C7942184A}"/>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223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1597306"/>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sz="2000" dirty="0"/>
              <a:t>外来医療等のデータ提出を始める医療機関のスケジュール（イメージ）（再掲）</a:t>
            </a:r>
          </a:p>
        </p:txBody>
      </p:sp>
      <p:sp>
        <p:nvSpPr>
          <p:cNvPr id="6" name="角丸四角形 5"/>
          <p:cNvSpPr/>
          <p:nvPr/>
        </p:nvSpPr>
        <p:spPr>
          <a:xfrm>
            <a:off x="73000" y="3513612"/>
            <a:ext cx="9759094" cy="1567302"/>
          </a:xfrm>
          <a:prstGeom prst="roundRect">
            <a:avLst/>
          </a:prstGeom>
          <a:solidFill>
            <a:srgbClr val="F79646">
              <a:lumMod val="20000"/>
              <a:lumOff val="80000"/>
            </a:srgbClr>
          </a:solidFill>
          <a:ln w="25400"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メイリオ"/>
              <a:ea typeface="メイリオ"/>
              <a:cs typeface="+mn-cs"/>
            </a:endParaRPr>
          </a:p>
        </p:txBody>
      </p:sp>
      <p:sp>
        <p:nvSpPr>
          <p:cNvPr id="7" name="角丸四角形 6"/>
          <p:cNvSpPr/>
          <p:nvPr/>
        </p:nvSpPr>
        <p:spPr>
          <a:xfrm>
            <a:off x="73000" y="912450"/>
            <a:ext cx="9759094" cy="2403762"/>
          </a:xfrm>
          <a:prstGeom prst="roundRect">
            <a:avLst/>
          </a:prstGeom>
          <a:solidFill>
            <a:srgbClr val="4F81BD">
              <a:lumMod val="20000"/>
              <a:lumOff val="80000"/>
            </a:srgbClr>
          </a:solidFill>
          <a:ln w="25400"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メイリオ"/>
              <a:ea typeface="メイリオ"/>
              <a:cs typeface="+mn-cs"/>
            </a:endParaRPr>
          </a:p>
        </p:txBody>
      </p:sp>
      <p:cxnSp>
        <p:nvCxnSpPr>
          <p:cNvPr id="9" name="直線矢印コネクタ 8"/>
          <p:cNvCxnSpPr/>
          <p:nvPr/>
        </p:nvCxnSpPr>
        <p:spPr>
          <a:xfrm flipV="1">
            <a:off x="233022" y="5425655"/>
            <a:ext cx="9439049" cy="0"/>
          </a:xfrm>
          <a:prstGeom prst="straightConnector1">
            <a:avLst/>
          </a:prstGeom>
          <a:noFill/>
          <a:ln w="19050" cap="flat" cmpd="sng" algn="ctr">
            <a:solidFill>
              <a:sysClr val="windowText" lastClr="000000"/>
            </a:solidFill>
            <a:prstDash val="solid"/>
            <a:tailEnd type="arrow"/>
          </a:ln>
          <a:effectLst/>
        </p:spPr>
      </p:cxnSp>
      <p:sp>
        <p:nvSpPr>
          <p:cNvPr id="10" name="テキスト ボックス 9"/>
          <p:cNvSpPr txBox="1"/>
          <p:nvPr/>
        </p:nvSpPr>
        <p:spPr>
          <a:xfrm>
            <a:off x="2688881" y="5442529"/>
            <a:ext cx="1946850"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６～７月</a:t>
            </a:r>
          </a:p>
        </p:txBody>
      </p:sp>
      <p:sp>
        <p:nvSpPr>
          <p:cNvPr id="11" name="テキスト ボックス 10"/>
          <p:cNvSpPr txBox="1"/>
          <p:nvPr/>
        </p:nvSpPr>
        <p:spPr>
          <a:xfrm>
            <a:off x="6993308" y="5451359"/>
            <a:ext cx="1065430"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１０月</a:t>
            </a:r>
          </a:p>
        </p:txBody>
      </p:sp>
      <p:sp>
        <p:nvSpPr>
          <p:cNvPr id="12" name="テキスト ボックス 11"/>
          <p:cNvSpPr txBox="1"/>
          <p:nvPr/>
        </p:nvSpPr>
        <p:spPr>
          <a:xfrm>
            <a:off x="4508302" y="5449665"/>
            <a:ext cx="1255863"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８月</a:t>
            </a:r>
          </a:p>
        </p:txBody>
      </p:sp>
      <p:sp>
        <p:nvSpPr>
          <p:cNvPr id="13" name="角丸四角形 12"/>
          <p:cNvSpPr/>
          <p:nvPr/>
        </p:nvSpPr>
        <p:spPr>
          <a:xfrm>
            <a:off x="2006682" y="1247832"/>
            <a:ext cx="1882860" cy="1720553"/>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②６</a:t>
            </a:r>
            <a:r>
              <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７月分のデータ</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（試行データ）</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を作成</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連続する少なくとも</a:t>
            </a:r>
            <a:endParaRPr kumimoji="0" lang="en-US" altLang="ja-JP" sz="12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２か月分のデータ</a:t>
            </a:r>
          </a:p>
        </p:txBody>
      </p:sp>
      <p:sp>
        <p:nvSpPr>
          <p:cNvPr id="14" name="上矢印 13"/>
          <p:cNvSpPr/>
          <p:nvPr/>
        </p:nvSpPr>
        <p:spPr>
          <a:xfrm flipV="1">
            <a:off x="4576451" y="2867684"/>
            <a:ext cx="533584" cy="1078165"/>
          </a:xfrm>
          <a:prstGeom prst="upArrow">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メイリオ"/>
              <a:ea typeface="メイリオ"/>
              <a:cs typeface="+mn-cs"/>
            </a:endParaRPr>
          </a:p>
        </p:txBody>
      </p:sp>
      <p:sp>
        <p:nvSpPr>
          <p:cNvPr id="15" name="円/楕円 37"/>
          <p:cNvSpPr/>
          <p:nvPr/>
        </p:nvSpPr>
        <p:spPr>
          <a:xfrm>
            <a:off x="4167460" y="4038836"/>
            <a:ext cx="1459035" cy="613248"/>
          </a:xfrm>
          <a:prstGeom prst="ellipse">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メイリオ"/>
                <a:ea typeface="メイリオ"/>
                <a:cs typeface="+mn-cs"/>
              </a:rPr>
              <a:t>⑤判定</a:t>
            </a:r>
          </a:p>
        </p:txBody>
      </p:sp>
      <p:sp>
        <p:nvSpPr>
          <p:cNvPr id="16" name="上矢印 15"/>
          <p:cNvSpPr/>
          <p:nvPr/>
        </p:nvSpPr>
        <p:spPr>
          <a:xfrm>
            <a:off x="6056795" y="3004232"/>
            <a:ext cx="604010" cy="956133"/>
          </a:xfrm>
          <a:prstGeom prst="upArrow">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メイリオ"/>
                <a:ea typeface="メイリオ"/>
                <a:cs typeface="+mn-cs"/>
              </a:rPr>
              <a:t>⑥通知</a:t>
            </a:r>
          </a:p>
        </p:txBody>
      </p:sp>
      <p:sp>
        <p:nvSpPr>
          <p:cNvPr id="17" name="テキスト ボックス 16"/>
          <p:cNvSpPr txBox="1"/>
          <p:nvPr/>
        </p:nvSpPr>
        <p:spPr>
          <a:xfrm>
            <a:off x="6056794" y="727783"/>
            <a:ext cx="3849206"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１０月からは、３か月毎に提出</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３）</a:t>
            </a: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a:t>
            </a:r>
          </a:p>
        </p:txBody>
      </p:sp>
      <p:cxnSp>
        <p:nvCxnSpPr>
          <p:cNvPr id="18" name="直線コネクタ 17"/>
          <p:cNvCxnSpPr/>
          <p:nvPr/>
        </p:nvCxnSpPr>
        <p:spPr>
          <a:xfrm flipV="1">
            <a:off x="7006713" y="1008628"/>
            <a:ext cx="0" cy="4172259"/>
          </a:xfrm>
          <a:prstGeom prst="line">
            <a:avLst/>
          </a:prstGeom>
          <a:noFill/>
          <a:ln w="28575" cap="flat" cmpd="sng" algn="ctr">
            <a:solidFill>
              <a:sysClr val="windowText" lastClr="000000">
                <a:shade val="95000"/>
                <a:satMod val="105000"/>
              </a:sysClr>
            </a:solidFill>
            <a:prstDash val="dash"/>
          </a:ln>
          <a:effectLst/>
        </p:spPr>
      </p:cxnSp>
      <p:sp>
        <p:nvSpPr>
          <p:cNvPr id="19" name="右矢印 18"/>
          <p:cNvSpPr/>
          <p:nvPr/>
        </p:nvSpPr>
        <p:spPr>
          <a:xfrm>
            <a:off x="7050693" y="1329653"/>
            <a:ext cx="2769508" cy="1098703"/>
          </a:xfrm>
          <a:prstGeom prst="rightArrow">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1" i="0" u="none" strike="noStrike" kern="0" cap="none" spc="0" normalizeH="0" baseline="0" noProof="0" dirty="0">
                <a:ln>
                  <a:noFill/>
                </a:ln>
                <a:solidFill>
                  <a:srgbClr val="FF0000"/>
                </a:solidFill>
                <a:effectLst/>
                <a:uLnTx/>
                <a:uFillTx/>
                <a:latin typeface="メイリオ"/>
                <a:ea typeface="メイリオ"/>
                <a:cs typeface="+mn-cs"/>
              </a:rPr>
              <a:t>⑧外来データ提出加算等</a:t>
            </a:r>
            <a:endParaRPr kumimoji="0" lang="en-US" altLang="ja-JP" sz="1600" b="1" i="0" u="none" strike="noStrike" kern="0" cap="none" spc="0" normalizeH="0" baseline="0" noProof="0" dirty="0">
              <a:ln>
                <a:noFill/>
              </a:ln>
              <a:solidFill>
                <a:srgbClr val="FF0000"/>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1" i="0" u="none" strike="noStrike" kern="0" cap="none" spc="0" normalizeH="0" baseline="0" noProof="0" dirty="0">
                <a:ln>
                  <a:noFill/>
                </a:ln>
                <a:solidFill>
                  <a:srgbClr val="FF0000"/>
                </a:solidFill>
                <a:effectLst/>
                <a:uLnTx/>
                <a:uFillTx/>
                <a:latin typeface="メイリオ"/>
                <a:ea typeface="メイリオ"/>
                <a:cs typeface="+mn-cs"/>
              </a:rPr>
              <a:t>算定</a:t>
            </a:r>
          </a:p>
        </p:txBody>
      </p:sp>
      <p:sp>
        <p:nvSpPr>
          <p:cNvPr id="20" name="テキスト ボックス 19"/>
          <p:cNvSpPr txBox="1"/>
          <p:nvPr/>
        </p:nvSpPr>
        <p:spPr>
          <a:xfrm>
            <a:off x="7496147" y="1247832"/>
            <a:ext cx="2028225"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FF0000"/>
                </a:solidFill>
                <a:effectLst/>
                <a:uLnTx/>
                <a:uFillTx/>
                <a:latin typeface="メイリオ"/>
                <a:ea typeface="メイリオ"/>
                <a:cs typeface="+mn-cs"/>
              </a:rPr>
              <a:t>１０月１日より</a:t>
            </a:r>
          </a:p>
        </p:txBody>
      </p:sp>
      <p:sp>
        <p:nvSpPr>
          <p:cNvPr id="21" name="角丸四角形 20"/>
          <p:cNvSpPr/>
          <p:nvPr/>
        </p:nvSpPr>
        <p:spPr>
          <a:xfrm>
            <a:off x="624004" y="1247832"/>
            <a:ext cx="1338700" cy="1722898"/>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sng" strike="noStrike" kern="0" cap="none" spc="0" normalizeH="0" baseline="0" noProof="0" dirty="0">
                <a:ln>
                  <a:noFill/>
                </a:ln>
                <a:solidFill>
                  <a:prstClr val="black"/>
                </a:solidFill>
                <a:effectLst/>
                <a:uLnTx/>
                <a:uFillTx/>
                <a:latin typeface="メイリオ"/>
                <a:ea typeface="メイリオ"/>
                <a:cs typeface="+mn-cs"/>
              </a:rPr>
              <a:t>①データ作成開始前</a:t>
            </a: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に</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保険局医療課に届出</a:t>
            </a: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a:t>
            </a:r>
            <a:r>
              <a:rPr kumimoji="0" lang="en-US" altLang="ja-JP" sz="1200" b="0" i="0" u="none" strike="noStrike" kern="0" cap="none" spc="0" normalizeH="0" baseline="0" noProof="0" dirty="0">
                <a:ln>
                  <a:noFill/>
                </a:ln>
                <a:solidFill>
                  <a:prstClr val="black"/>
                </a:solidFill>
                <a:effectLst/>
                <a:uLnTx/>
                <a:uFillTx/>
                <a:latin typeface="メイリオ"/>
                <a:ea typeface="メイリオ"/>
                <a:cs typeface="+mn-cs"/>
              </a:rPr>
              <a:t>※1</a:t>
            </a: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a:t>
            </a:r>
          </a:p>
        </p:txBody>
      </p:sp>
      <p:sp>
        <p:nvSpPr>
          <p:cNvPr id="22" name="角丸四角形 21"/>
          <p:cNvSpPr/>
          <p:nvPr/>
        </p:nvSpPr>
        <p:spPr>
          <a:xfrm>
            <a:off x="5801800" y="1278823"/>
            <a:ext cx="1124488" cy="1701401"/>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⑦通知を元に厚生局に届出</a:t>
            </a:r>
          </a:p>
        </p:txBody>
      </p:sp>
      <p:cxnSp>
        <p:nvCxnSpPr>
          <p:cNvPr id="23" name="直線矢印コネクタ 22"/>
          <p:cNvCxnSpPr/>
          <p:nvPr/>
        </p:nvCxnSpPr>
        <p:spPr>
          <a:xfrm>
            <a:off x="1346099" y="2980224"/>
            <a:ext cx="0" cy="965625"/>
          </a:xfrm>
          <a:prstGeom prst="straightConnector1">
            <a:avLst/>
          </a:prstGeom>
          <a:noFill/>
          <a:ln w="25400" cap="flat" cmpd="sng" algn="ctr">
            <a:solidFill>
              <a:srgbClr val="4BACC6"/>
            </a:solidFill>
            <a:prstDash val="solid"/>
            <a:tailEnd type="arrow"/>
          </a:ln>
          <a:effectLst>
            <a:outerShdw blurRad="40000" dist="20000" dir="5400000" rotWithShape="0">
              <a:srgbClr val="000000">
                <a:alpha val="38000"/>
              </a:srgbClr>
            </a:outerShdw>
          </a:effectLst>
        </p:spPr>
      </p:cxnSp>
      <p:sp>
        <p:nvSpPr>
          <p:cNvPr id="24" name="テキスト ボックス 23"/>
          <p:cNvSpPr txBox="1"/>
          <p:nvPr/>
        </p:nvSpPr>
        <p:spPr>
          <a:xfrm>
            <a:off x="6056794" y="6021551"/>
            <a:ext cx="3741419" cy="738664"/>
          </a:xfrm>
          <a:prstGeom prst="rect">
            <a:avLst/>
          </a:prstGeom>
          <a:noFill/>
          <a:ln>
            <a:solidFill>
              <a:sysClr val="windowText" lastClr="000000"/>
            </a:solidFill>
          </a:ln>
        </p:spPr>
        <p:txBody>
          <a:bodyPr wrap="square" rtlCol="0">
            <a:spAutoFit/>
          </a:bodyPr>
          <a:lstStyle/>
          <a:p>
            <a:pPr marL="177800" marR="0" lvl="0" indent="-17780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３　提出データについては、より詳細な点検を厚生労働省（調査事務局）にて実施し、データの追加提出を求める場合がある。</a:t>
            </a:r>
            <a:endPar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25" name="テキスト ボックス 24"/>
          <p:cNvSpPr txBox="1"/>
          <p:nvPr/>
        </p:nvSpPr>
        <p:spPr>
          <a:xfrm>
            <a:off x="49367" y="6021551"/>
            <a:ext cx="2426452" cy="738664"/>
          </a:xfrm>
          <a:prstGeom prst="rect">
            <a:avLst/>
          </a:prstGeom>
          <a:solidFill>
            <a:sysClr val="window" lastClr="FFFFFF"/>
          </a:solidFill>
          <a:ln>
            <a:solidFill>
              <a:sysClr val="windowText" lastClr="000000"/>
            </a:solidFill>
          </a:ln>
        </p:spPr>
        <p:txBody>
          <a:bodyPr wrap="square" rtlCol="0">
            <a:spAutoFit/>
          </a:bodyPr>
          <a:lstStyle/>
          <a:p>
            <a:pPr marL="85725" marR="0" lvl="0" indent="-85725"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１　</a:t>
            </a:r>
            <a:r>
              <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rPr>
              <a:t>5/20</a:t>
            </a:r>
            <a:r>
              <a:rPr kumimoji="0" lang="ja-JP" altLang="en-US" sz="1400" b="0" i="0" u="none" strike="noStrike" kern="0" cap="none" spc="0" normalizeH="0" baseline="0" noProof="0" dirty="0" err="1">
                <a:ln>
                  <a:noFill/>
                </a:ln>
                <a:solidFill>
                  <a:prstClr val="black"/>
                </a:solidFill>
                <a:effectLst/>
                <a:uLnTx/>
                <a:uFillTx/>
                <a:latin typeface="メイリオ"/>
                <a:ea typeface="メイリオ"/>
                <a:cs typeface="+mn-cs"/>
              </a:rPr>
              <a:t>までに</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厚生局を経由して届出（施設の状況により若干時期が異なる）</a:t>
            </a:r>
          </a:p>
        </p:txBody>
      </p:sp>
      <p:sp>
        <p:nvSpPr>
          <p:cNvPr id="26" name="テキスト ボックス 25"/>
          <p:cNvSpPr txBox="1"/>
          <p:nvPr/>
        </p:nvSpPr>
        <p:spPr>
          <a:xfrm>
            <a:off x="2549173" y="6021551"/>
            <a:ext cx="3434266" cy="738664"/>
          </a:xfrm>
          <a:prstGeom prst="rect">
            <a:avLst/>
          </a:prstGeom>
          <a:solidFill>
            <a:sysClr val="window" lastClr="FFFFFF"/>
          </a:solidFill>
          <a:ln>
            <a:solidFill>
              <a:sysClr val="windowText" lastClr="000000"/>
            </a:solidFill>
          </a:ln>
        </p:spPr>
        <p:txBody>
          <a:bodyPr wrap="square" rtlCol="0">
            <a:spAutoFit/>
          </a:bodyPr>
          <a:lstStyle/>
          <a:p>
            <a:pPr marL="85725" marR="0" lvl="0" indent="-85725"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２　自己チェック用のソフトは厚生労働省が追って作成・配付。医療機関側で提出前にチェックを実施（必須）。</a:t>
            </a:r>
          </a:p>
        </p:txBody>
      </p:sp>
      <p:sp>
        <p:nvSpPr>
          <p:cNvPr id="27" name="正方形/長方形 26"/>
          <p:cNvSpPr/>
          <p:nvPr/>
        </p:nvSpPr>
        <p:spPr>
          <a:xfrm>
            <a:off x="391871" y="4701937"/>
            <a:ext cx="1879381" cy="659759"/>
          </a:xfrm>
          <a:prstGeom prst="rect">
            <a:avLst/>
          </a:prstGeom>
          <a:solidFill>
            <a:sysClr val="window" lastClr="FFFFFF"/>
          </a:solidFill>
          <a:ln w="25400" cap="flat" cmpd="sng" algn="ctr">
            <a:solidFill>
              <a:srgbClr val="F7964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srgbClr val="F79646">
                    <a:lumMod val="50000"/>
                  </a:srgbClr>
                </a:solidFill>
                <a:effectLst/>
                <a:uLnTx/>
                <a:uFillTx/>
                <a:latin typeface="メイリオ"/>
                <a:ea typeface="メイリオ"/>
                <a:cs typeface="+mn-cs"/>
              </a:rPr>
              <a:t>厚生労働省</a:t>
            </a:r>
            <a:endParaRPr kumimoji="0" lang="en-US" altLang="ja-JP" sz="1800" b="0" i="0" u="none" strike="noStrike" kern="0" cap="none" spc="0" normalizeH="0" baseline="0" noProof="0" dirty="0">
              <a:ln>
                <a:noFill/>
              </a:ln>
              <a:solidFill>
                <a:srgbClr val="F79646">
                  <a:lumMod val="50000"/>
                </a:srgbClr>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srgbClr val="F79646">
                    <a:lumMod val="50000"/>
                  </a:srgbClr>
                </a:solidFill>
                <a:effectLst/>
                <a:uLnTx/>
                <a:uFillTx/>
                <a:latin typeface="メイリオ"/>
                <a:ea typeface="メイリオ"/>
                <a:cs typeface="+mn-cs"/>
              </a:rPr>
              <a:t>（調査事務局）</a:t>
            </a:r>
          </a:p>
        </p:txBody>
      </p:sp>
      <p:sp>
        <p:nvSpPr>
          <p:cNvPr id="28" name="角丸四角形 27"/>
          <p:cNvSpPr/>
          <p:nvPr/>
        </p:nvSpPr>
        <p:spPr>
          <a:xfrm>
            <a:off x="7050692" y="2438566"/>
            <a:ext cx="2709393" cy="605307"/>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⑨１０～１２月分を作成</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→令和６年１月提出</a:t>
            </a:r>
          </a:p>
        </p:txBody>
      </p:sp>
      <p:sp>
        <p:nvSpPr>
          <p:cNvPr id="29" name="テキスト ボックス 28"/>
          <p:cNvSpPr txBox="1"/>
          <p:nvPr/>
        </p:nvSpPr>
        <p:spPr>
          <a:xfrm>
            <a:off x="5575295" y="4051219"/>
            <a:ext cx="1500471"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内容が適切であれば通知</a:t>
            </a:r>
          </a:p>
        </p:txBody>
      </p:sp>
      <p:sp>
        <p:nvSpPr>
          <p:cNvPr id="30" name="正方形/長方形 29"/>
          <p:cNvSpPr/>
          <p:nvPr/>
        </p:nvSpPr>
        <p:spPr>
          <a:xfrm>
            <a:off x="391871" y="786925"/>
            <a:ext cx="1535369" cy="360040"/>
          </a:xfrm>
          <a:prstGeom prst="rect">
            <a:avLst/>
          </a:prstGeom>
          <a:solidFill>
            <a:sysClr val="window" lastClr="FFFFFF"/>
          </a:solidFill>
          <a:ln w="25400" cap="flat" cmpd="sng" algn="ctr">
            <a:solidFill>
              <a:srgbClr val="4F81BD"/>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srgbClr val="4F81BD"/>
                </a:solidFill>
                <a:effectLst/>
                <a:uLnTx/>
                <a:uFillTx/>
                <a:latin typeface="メイリオ"/>
                <a:ea typeface="メイリオ"/>
                <a:cs typeface="+mn-cs"/>
              </a:rPr>
              <a:t>医療機関</a:t>
            </a:r>
          </a:p>
        </p:txBody>
      </p:sp>
      <p:sp>
        <p:nvSpPr>
          <p:cNvPr id="31" name="テキスト ボックス 30"/>
          <p:cNvSpPr txBox="1"/>
          <p:nvPr/>
        </p:nvSpPr>
        <p:spPr>
          <a:xfrm>
            <a:off x="687891" y="5449665"/>
            <a:ext cx="1745112"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令和５年５月</a:t>
            </a:r>
          </a:p>
        </p:txBody>
      </p:sp>
      <p:sp>
        <p:nvSpPr>
          <p:cNvPr id="32" name="角丸四角形 31"/>
          <p:cNvSpPr/>
          <p:nvPr/>
        </p:nvSpPr>
        <p:spPr>
          <a:xfrm>
            <a:off x="3944974" y="1265848"/>
            <a:ext cx="1769464" cy="1090251"/>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③ソフトウェアによる試行データの自己チェックを行う</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33" name="テキスト ボックス 32"/>
          <p:cNvSpPr txBox="1"/>
          <p:nvPr/>
        </p:nvSpPr>
        <p:spPr>
          <a:xfrm>
            <a:off x="85212" y="3846931"/>
            <a:ext cx="1063575" cy="83099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調査実施説明資料を公表</a:t>
            </a:r>
          </a:p>
        </p:txBody>
      </p:sp>
      <p:sp>
        <p:nvSpPr>
          <p:cNvPr id="34" name="角丸四角形 33"/>
          <p:cNvSpPr/>
          <p:nvPr/>
        </p:nvSpPr>
        <p:spPr>
          <a:xfrm>
            <a:off x="3963448" y="2438565"/>
            <a:ext cx="1769464" cy="541659"/>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④試行データを</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事務局に提出</a:t>
            </a:r>
          </a:p>
        </p:txBody>
      </p:sp>
      <p:sp>
        <p:nvSpPr>
          <p:cNvPr id="35" name="テキスト ボックス 34"/>
          <p:cNvSpPr txBox="1"/>
          <p:nvPr/>
        </p:nvSpPr>
        <p:spPr>
          <a:xfrm>
            <a:off x="6056794" y="5449665"/>
            <a:ext cx="975653"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９月</a:t>
            </a:r>
          </a:p>
        </p:txBody>
      </p:sp>
      <p:sp>
        <p:nvSpPr>
          <p:cNvPr id="36" name="テキスト ボックス 35">
            <a:extLst>
              <a:ext uri="{FF2B5EF4-FFF2-40B4-BE49-F238E27FC236}">
                <a16:creationId xmlns:a16="http://schemas.microsoft.com/office/drawing/2014/main" id="{8D045475-317D-4A7E-B7CD-7252E76F2EBE}"/>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７．在宅医療・訪問看護</a:t>
            </a:r>
          </a:p>
        </p:txBody>
      </p:sp>
      <p:sp>
        <p:nvSpPr>
          <p:cNvPr id="37" name="スライド番号プレースホルダー 2">
            <a:extLst>
              <a:ext uri="{FF2B5EF4-FFF2-40B4-BE49-F238E27FC236}">
                <a16:creationId xmlns:a16="http://schemas.microsoft.com/office/drawing/2014/main" id="{70040468-D2B2-4859-A0FA-9A05309178B0}"/>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224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903617618"/>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2499010"/>
            <a:ext cx="9529762" cy="93594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機能強化型の在支診及び在支病について、市町村が実施する在宅医療・介護連携推進事業等において在宅療養支援診療所以外の診療所等と連携することや、地域において</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時間体制での在宅医療の提供に係る積極的役割を担うことが望ましい旨を施設基準に明記する。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8800" y="2301342"/>
            <a:ext cx="5855369"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機能強化型在支診・在支病等の地域との協力推進</a:t>
            </a:r>
          </a:p>
        </p:txBody>
      </p:sp>
      <p:sp>
        <p:nvSpPr>
          <p:cNvPr id="88" name="正方形/長方形 87"/>
          <p:cNvSpPr/>
          <p:nvPr/>
        </p:nvSpPr>
        <p:spPr>
          <a:xfrm>
            <a:off x="5231727" y="4385065"/>
            <a:ext cx="4434339" cy="232812"/>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21018" y="4676068"/>
            <a:ext cx="4445048" cy="2032301"/>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在宅療養支援病院</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［施設基準］（抜粋・例）</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arenBoth"/>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病院であって、当該病院単独で以下の要件のいずれにも該当し、緊急時の連絡体制及び</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時間往診できる体制等を確保していること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ア～サ　（略）</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シ　以下のいずれかの要件を満たすこと。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過去１年間の緊急の往診の実績を</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件以上有すること。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在支診等からの要請により患者の受入れを行う病床を常に確保し、在宅療養支援診療所等からの要請により患者の緊急の受入れを行った実績が過去１年間で</a:t>
            </a: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31</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件以上あること。</a:t>
            </a:r>
            <a:endPar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地域包括ケア病棟入院料・管理料１又は３を届け出ていること。</a:t>
            </a:r>
            <a:endPar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ス　（略）</a:t>
            </a:r>
          </a:p>
        </p:txBody>
      </p:sp>
      <p:sp>
        <p:nvSpPr>
          <p:cNvPr id="90" name="右矢印 89"/>
          <p:cNvSpPr/>
          <p:nvPr/>
        </p:nvSpPr>
        <p:spPr>
          <a:xfrm>
            <a:off x="4726291" y="4898462"/>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251265" y="4602013"/>
            <a:ext cx="4371397" cy="232812"/>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251264" y="4896296"/>
            <a:ext cx="4371398" cy="1130432"/>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在宅療養支援病院</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［施設基準］（抜粋・例）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arenBoth"/>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病院であって、当該病院単独で以下の要件のいずれにも該当し、緊急時の連絡体制及び</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時間往診できる体制等を確保していること。</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ア～サ　（略）</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arenBoth"/>
              <a:tabLst/>
              <a:defRPr/>
            </a:pPr>
            <a:endParaRPr kumimoji="1" lang="en-US" altLang="ja-JP" sz="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シ　過去１年間の緊急の往診の実績を</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件以上有すること。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ス　（略）</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 name="正方形/長方形 22"/>
          <p:cNvSpPr/>
          <p:nvPr/>
        </p:nvSpPr>
        <p:spPr>
          <a:xfrm>
            <a:off x="188119" y="1018800"/>
            <a:ext cx="9529762" cy="111481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全ての在支診・在支病について、厚生労働省「人生の最終段階における医療・ケアの決定プロセスに関するガイドライン」等の内容を踏まえた適切な意思決定支援に係る指針を作成していることを要件と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 name="正方形/長方形 23"/>
          <p:cNvSpPr/>
          <p:nvPr/>
        </p:nvSpPr>
        <p:spPr>
          <a:xfrm>
            <a:off x="298800" y="828000"/>
            <a:ext cx="3308477"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適切な意思決定支援の推進</a:t>
            </a:r>
          </a:p>
        </p:txBody>
      </p:sp>
      <p:sp>
        <p:nvSpPr>
          <p:cNvPr id="25" name="テキスト ボックス 24"/>
          <p:cNvSpPr txBox="1"/>
          <p:nvPr/>
        </p:nvSpPr>
        <p:spPr>
          <a:xfrm>
            <a:off x="251264" y="1656000"/>
            <a:ext cx="9297566" cy="451406"/>
          </a:xfrm>
          <a:prstGeom prst="rect">
            <a:avLst/>
          </a:prstGeom>
          <a:noFill/>
          <a:ln w="12700">
            <a:noFill/>
            <a:prstDash val="lgDash"/>
          </a:ln>
        </p:spPr>
        <p:txBody>
          <a:bodyPr wrap="squar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経過措置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令和</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４</a:t>
            </a: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年３月</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31</a:t>
            </a: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日時点において</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在宅療養支援診療所等であるもの</a:t>
            </a: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については、令和</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４</a:t>
            </a: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年９月</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30</a:t>
            </a: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日までの間に限り、当該基準を満たすものとみなす。</a:t>
            </a:r>
          </a:p>
        </p:txBody>
      </p:sp>
      <p:sp>
        <p:nvSpPr>
          <p:cNvPr id="26" name="正方形/長方形 25"/>
          <p:cNvSpPr/>
          <p:nvPr/>
        </p:nvSpPr>
        <p:spPr>
          <a:xfrm>
            <a:off x="188119" y="3767635"/>
            <a:ext cx="9529762" cy="299892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医療を支える入院機能の充実を図る観点から、機能強化型在宅療養支援病院の要件を見直し、緊急の往診の実績に代えて、後方ベッドの確保及び緊急の入院患者の受入実績又は地域包括ケア病棟入院料・入院医療管理料１若しくは３の届出により要件を満たすことと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4" name="正方形/長方形 33"/>
          <p:cNvSpPr/>
          <p:nvPr/>
        </p:nvSpPr>
        <p:spPr>
          <a:xfrm>
            <a:off x="298800" y="3525598"/>
            <a:ext cx="3998880"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機能強化型在支病の要件の見直し</a:t>
            </a:r>
          </a:p>
        </p:txBody>
      </p:sp>
      <p:sp>
        <p:nvSpPr>
          <p:cNvPr id="17"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225</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
        <p:nvSpPr>
          <p:cNvPr id="18" name="テキスト ボックス 17">
            <a:extLst>
              <a:ext uri="{FF2B5EF4-FFF2-40B4-BE49-F238E27FC236}">
                <a16:creationId xmlns:a16="http://schemas.microsoft.com/office/drawing/2014/main" id="{40FC5876-5D44-46FE-9471-AE7E0B0290BC}"/>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７．在宅医療・訪問看護</a:t>
            </a:r>
          </a:p>
        </p:txBody>
      </p:sp>
      <p:pic>
        <p:nvPicPr>
          <p:cNvPr id="19" name="Picture 2" descr="訪問診療のイラスト「お医者さん」">
            <a:hlinkClick r:id="rId3"/>
            <a:extLst>
              <a:ext uri="{FF2B5EF4-FFF2-40B4-BE49-F238E27FC236}">
                <a16:creationId xmlns:a16="http://schemas.microsoft.com/office/drawing/2014/main" id="{B308B132-B233-493C-8316-785C1CAD0AE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67063" y="5773046"/>
            <a:ext cx="796059" cy="903412"/>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人工呼吸器のイラスト">
            <a:extLst>
              <a:ext uri="{FF2B5EF4-FFF2-40B4-BE49-F238E27FC236}">
                <a16:creationId xmlns:a16="http://schemas.microsoft.com/office/drawing/2014/main" id="{BBF19D60-8035-407E-B405-221FD09DDB9F}"/>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03058" y="6026728"/>
            <a:ext cx="662627" cy="555134"/>
          </a:xfrm>
          <a:prstGeom prst="rect">
            <a:avLst/>
          </a:prstGeom>
          <a:noFill/>
          <a:extLst>
            <a:ext uri="{909E8E84-426E-40DD-AFC4-6F175D3DCCD1}">
              <a14:hiddenFill xmlns:a14="http://schemas.microsoft.com/office/drawing/2010/main">
                <a:solidFill>
                  <a:srgbClr val="FFFFFF"/>
                </a:solidFill>
              </a14:hiddenFill>
            </a:ext>
          </a:extLst>
        </p:spPr>
      </p:pic>
      <p:sp>
        <p:nvSpPr>
          <p:cNvPr id="22" name="タイトル 1">
            <a:extLst>
              <a:ext uri="{FF2B5EF4-FFF2-40B4-BE49-F238E27FC236}">
                <a16:creationId xmlns:a16="http://schemas.microsoft.com/office/drawing/2014/main" id="{64458CEC-40AD-47A1-9151-C926F130DFD9}"/>
              </a:ext>
            </a:extLst>
          </p:cNvPr>
          <p:cNvSpPr>
            <a:spLocks noGrp="1"/>
          </p:cNvSpPr>
          <p:nvPr>
            <p:ph type="title"/>
          </p:nvPr>
        </p:nvSpPr>
        <p:spPr>
          <a:xfrm>
            <a:off x="0" y="317519"/>
            <a:ext cx="9906000" cy="458482"/>
          </a:xfrm>
        </p:spPr>
        <p:txBody>
          <a:bodyPr>
            <a:noAutofit/>
          </a:bodyPr>
          <a:lstStyle/>
          <a:p>
            <a:r>
              <a:rPr kumimoji="1" lang="ja-JP" altLang="en-US" dirty="0">
                <a:latin typeface="メイリオ" panose="020B0604030504040204" pitchFamily="50" charset="-128"/>
                <a:ea typeface="メイリオ" panose="020B0604030504040204" pitchFamily="50" charset="-128"/>
              </a:rPr>
              <a:t>（４）在支診・在支病の施設基準の見直し</a:t>
            </a:r>
          </a:p>
        </p:txBody>
      </p:sp>
    </p:spTree>
    <p:extLst>
      <p:ext uri="{BB962C8B-B14F-4D97-AF65-F5344CB8AC3E}">
        <p14:creationId xmlns:p14="http://schemas.microsoft.com/office/powerpoint/2010/main" val="2445463297"/>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766205191"/>
              </p:ext>
            </p:extLst>
          </p:nvPr>
        </p:nvGraphicFramePr>
        <p:xfrm>
          <a:off x="116083" y="858018"/>
          <a:ext cx="9673834" cy="5759437"/>
        </p:xfrm>
        <a:graphic>
          <a:graphicData uri="http://schemas.openxmlformats.org/drawingml/2006/table">
            <a:tbl>
              <a:tblPr firstRow="1" bandRow="1">
                <a:tableStyleId>{5940675A-B579-460E-94D1-54222C63F5DA}</a:tableStyleId>
              </a:tblPr>
              <a:tblGrid>
                <a:gridCol w="1105116">
                  <a:extLst>
                    <a:ext uri="{9D8B030D-6E8A-4147-A177-3AD203B41FA5}">
                      <a16:colId xmlns:a16="http://schemas.microsoft.com/office/drawing/2014/main" val="20000"/>
                    </a:ext>
                  </a:extLst>
                </a:gridCol>
                <a:gridCol w="1292152">
                  <a:extLst>
                    <a:ext uri="{9D8B030D-6E8A-4147-A177-3AD203B41FA5}">
                      <a16:colId xmlns:a16="http://schemas.microsoft.com/office/drawing/2014/main" val="20001"/>
                    </a:ext>
                  </a:extLst>
                </a:gridCol>
                <a:gridCol w="1940223">
                  <a:extLst>
                    <a:ext uri="{9D8B030D-6E8A-4147-A177-3AD203B41FA5}">
                      <a16:colId xmlns:a16="http://schemas.microsoft.com/office/drawing/2014/main" val="1416494878"/>
                    </a:ext>
                  </a:extLst>
                </a:gridCol>
                <a:gridCol w="1224136">
                  <a:extLst>
                    <a:ext uri="{9D8B030D-6E8A-4147-A177-3AD203B41FA5}">
                      <a16:colId xmlns:a16="http://schemas.microsoft.com/office/drawing/2014/main" val="2562590793"/>
                    </a:ext>
                  </a:extLst>
                </a:gridCol>
                <a:gridCol w="1872208">
                  <a:extLst>
                    <a:ext uri="{9D8B030D-6E8A-4147-A177-3AD203B41FA5}">
                      <a16:colId xmlns:a16="http://schemas.microsoft.com/office/drawing/2014/main" val="61171280"/>
                    </a:ext>
                  </a:extLst>
                </a:gridCol>
                <a:gridCol w="864097">
                  <a:extLst>
                    <a:ext uri="{9D8B030D-6E8A-4147-A177-3AD203B41FA5}">
                      <a16:colId xmlns:a16="http://schemas.microsoft.com/office/drawing/2014/main" val="1442853839"/>
                    </a:ext>
                  </a:extLst>
                </a:gridCol>
                <a:gridCol w="1375902">
                  <a:extLst>
                    <a:ext uri="{9D8B030D-6E8A-4147-A177-3AD203B41FA5}">
                      <a16:colId xmlns:a16="http://schemas.microsoft.com/office/drawing/2014/main" val="3251964465"/>
                    </a:ext>
                  </a:extLst>
                </a:gridCol>
              </a:tblGrid>
              <a:tr h="242979">
                <a:tc rowSpan="3">
                  <a:txBody>
                    <a:bodyPr/>
                    <a:lstStyle/>
                    <a:p>
                      <a:endParaRPr kumimoji="1" lang="ja-JP" altLang="en-US" sz="1600" b="1" dirty="0">
                        <a:solidFill>
                          <a:schemeClr val="tx1"/>
                        </a:solidFill>
                        <a:latin typeface="メイリオ" panose="020B0604030504040204" pitchFamily="50" charset="-128"/>
                        <a:ea typeface="メイリオ" panose="020B0604030504040204" pitchFamily="50" charset="-128"/>
                      </a:endParaRPr>
                    </a:p>
                  </a:txBody>
                  <a:tcPr anchor="ctr">
                    <a:solidFill>
                      <a:schemeClr val="accent6">
                        <a:lumMod val="20000"/>
                        <a:lumOff val="80000"/>
                      </a:schemeClr>
                    </a:solidFill>
                  </a:tcPr>
                </a:tc>
                <a:tc gridSpan="4">
                  <a:txBody>
                    <a:bodyPr/>
                    <a:lstStyle/>
                    <a:p>
                      <a:pPr algn="ctr"/>
                      <a:r>
                        <a:rPr kumimoji="1" lang="ja-JP" altLang="en-US" sz="1200" b="1" dirty="0">
                          <a:solidFill>
                            <a:schemeClr val="tx1"/>
                          </a:solidFill>
                          <a:latin typeface="メイリオ" panose="020B0604030504040204" pitchFamily="50" charset="-128"/>
                          <a:ea typeface="メイリオ" panose="020B0604030504040204" pitchFamily="50" charset="-128"/>
                        </a:rPr>
                        <a:t>機能強化型在支診・在支病</a:t>
                      </a:r>
                    </a:p>
                  </a:txBody>
                  <a:tcPr anchor="ctr">
                    <a:solidFill>
                      <a:schemeClr val="accent6">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rowSpan="3">
                  <a:txBody>
                    <a:bodyPr/>
                    <a:lstStyle/>
                    <a:p>
                      <a:pPr algn="ctr"/>
                      <a:r>
                        <a:rPr kumimoji="1" lang="ja-JP" altLang="en-US" sz="1100" b="1" dirty="0">
                          <a:solidFill>
                            <a:schemeClr val="tx1"/>
                          </a:solidFill>
                          <a:latin typeface="メイリオ" panose="020B0604030504040204" pitchFamily="50" charset="-128"/>
                          <a:ea typeface="メイリオ" panose="020B0604030504040204" pitchFamily="50" charset="-128"/>
                        </a:rPr>
                        <a:t>在支診・在支病</a:t>
                      </a:r>
                    </a:p>
                  </a:txBody>
                  <a:tcPr anchor="ctr">
                    <a:solidFill>
                      <a:schemeClr val="accent6">
                        <a:lumMod val="20000"/>
                        <a:lumOff val="80000"/>
                      </a:schemeClr>
                    </a:solidFill>
                  </a:tcPr>
                </a:tc>
                <a:tc rowSpan="3">
                  <a:txBody>
                    <a:bodyPr/>
                    <a:lstStyle/>
                    <a:p>
                      <a:pPr algn="ctr"/>
                      <a:r>
                        <a:rPr kumimoji="1" lang="ja-JP" altLang="en-US" sz="1100" b="1" dirty="0">
                          <a:solidFill>
                            <a:schemeClr val="tx1"/>
                          </a:solidFill>
                          <a:latin typeface="メイリオ" panose="020B0604030504040204" pitchFamily="50" charset="-128"/>
                          <a:ea typeface="メイリオ" panose="020B0604030504040204" pitchFamily="50" charset="-128"/>
                        </a:rPr>
                        <a:t>（参考）在宅療養後方支援病院</a:t>
                      </a:r>
                      <a:endParaRPr kumimoji="1" lang="ja-JP" altLang="en-US" sz="1200" b="1" dirty="0">
                        <a:solidFill>
                          <a:schemeClr val="tx1"/>
                        </a:solidFill>
                        <a:latin typeface="メイリオ" panose="020B0604030504040204" pitchFamily="50" charset="-128"/>
                        <a:ea typeface="メイリオ" panose="020B0604030504040204" pitchFamily="50" charset="-128"/>
                      </a:endParaRPr>
                    </a:p>
                  </a:txBody>
                  <a:tcPr anchor="ctr">
                    <a:solidFill>
                      <a:schemeClr val="accent6">
                        <a:lumMod val="20000"/>
                        <a:lumOff val="80000"/>
                      </a:schemeClr>
                    </a:solidFill>
                  </a:tcPr>
                </a:tc>
                <a:extLst>
                  <a:ext uri="{0D108BD9-81ED-4DB2-BD59-A6C34878D82A}">
                    <a16:rowId xmlns:a16="http://schemas.microsoft.com/office/drawing/2014/main" val="10000"/>
                  </a:ext>
                </a:extLst>
              </a:tr>
              <a:tr h="242979">
                <a:tc vMerge="1">
                  <a:txBody>
                    <a:bodyPr/>
                    <a:lstStyle/>
                    <a:p>
                      <a:endParaRPr kumimoji="1" lang="ja-JP" altLang="en-US"/>
                    </a:p>
                  </a:txBody>
                  <a:tcPr/>
                </a:tc>
                <a:tc gridSpan="2">
                  <a:txBody>
                    <a:bodyPr/>
                    <a:lstStyle/>
                    <a:p>
                      <a:pPr algn="ctr"/>
                      <a:r>
                        <a:rPr kumimoji="1" lang="ja-JP" altLang="en-US" sz="1200" b="1" dirty="0">
                          <a:solidFill>
                            <a:schemeClr val="tx1"/>
                          </a:solidFill>
                          <a:latin typeface="メイリオ" panose="020B0604030504040204" pitchFamily="50" charset="-128"/>
                          <a:ea typeface="メイリオ" panose="020B0604030504040204" pitchFamily="50" charset="-128"/>
                        </a:rPr>
                        <a:t>単独型</a:t>
                      </a:r>
                    </a:p>
                  </a:txBody>
                  <a:tcPr anchor="ctr">
                    <a:solidFill>
                      <a:schemeClr val="accent6">
                        <a:lumMod val="20000"/>
                        <a:lumOff val="80000"/>
                      </a:schemeClr>
                    </a:solidFill>
                  </a:tcPr>
                </a:tc>
                <a:tc hMerge="1">
                  <a:txBody>
                    <a:bodyPr/>
                    <a:lstStyle/>
                    <a:p>
                      <a:pPr algn="ctr"/>
                      <a:endParaRPr kumimoji="1" lang="ja-JP" altLang="en-US" sz="2000" b="1" dirty="0">
                        <a:solidFill>
                          <a:schemeClr val="tx1"/>
                        </a:solidFill>
                        <a:latin typeface="+mn-lt"/>
                      </a:endParaRPr>
                    </a:p>
                  </a:txBody>
                  <a:tcPr anchor="ctr">
                    <a:solidFill>
                      <a:schemeClr val="accent5">
                        <a:lumMod val="40000"/>
                        <a:lumOff val="60000"/>
                      </a:schemeClr>
                    </a:solidFill>
                  </a:tcPr>
                </a:tc>
                <a:tc gridSpan="2">
                  <a:txBody>
                    <a:bodyPr/>
                    <a:lstStyle/>
                    <a:p>
                      <a:pPr algn="ctr"/>
                      <a:r>
                        <a:rPr kumimoji="1" lang="ja-JP" altLang="en-US" sz="1200" b="1" dirty="0">
                          <a:solidFill>
                            <a:schemeClr val="tx1"/>
                          </a:solidFill>
                          <a:latin typeface="メイリオ" panose="020B0604030504040204" pitchFamily="50" charset="-128"/>
                          <a:ea typeface="メイリオ" panose="020B0604030504040204" pitchFamily="50" charset="-128"/>
                        </a:rPr>
                        <a:t>連携型</a:t>
                      </a:r>
                    </a:p>
                  </a:txBody>
                  <a:tcPr anchor="ctr">
                    <a:solidFill>
                      <a:schemeClr val="accent6">
                        <a:lumMod val="20000"/>
                        <a:lumOff val="80000"/>
                      </a:schemeClr>
                    </a:solidFill>
                  </a:tcPr>
                </a:tc>
                <a:tc h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0001"/>
                  </a:ext>
                </a:extLst>
              </a:tr>
              <a:tr h="242979">
                <a:tc vMerge="1">
                  <a:txBody>
                    <a:bodyPr/>
                    <a:lstStyle/>
                    <a:p>
                      <a:endParaRPr kumimoji="1" lang="ja-JP" altLang="en-US"/>
                    </a:p>
                  </a:txBody>
                  <a:tcPr/>
                </a:tc>
                <a:tc>
                  <a:txBody>
                    <a:bodyPr/>
                    <a:lstStyle/>
                    <a:p>
                      <a:pPr algn="ctr"/>
                      <a:r>
                        <a:rPr kumimoji="1" lang="ja-JP" altLang="en-US" sz="1200" b="1" dirty="0">
                          <a:solidFill>
                            <a:schemeClr val="tx1"/>
                          </a:solidFill>
                          <a:latin typeface="メイリオ" panose="020B0604030504040204" pitchFamily="50" charset="-128"/>
                          <a:ea typeface="メイリオ" panose="020B0604030504040204" pitchFamily="50" charset="-128"/>
                        </a:rPr>
                        <a:t>診療所</a:t>
                      </a:r>
                    </a:p>
                  </a:txBody>
                  <a:tcPr anchor="ctr">
                    <a:solidFill>
                      <a:schemeClr val="accent6">
                        <a:lumMod val="20000"/>
                        <a:lumOff val="80000"/>
                      </a:schemeClr>
                    </a:solidFill>
                  </a:tcPr>
                </a:tc>
                <a:tc>
                  <a:txBody>
                    <a:bodyPr/>
                    <a:lstStyle/>
                    <a:p>
                      <a:pPr algn="ctr"/>
                      <a:r>
                        <a:rPr kumimoji="1" lang="ja-JP" altLang="en-US" sz="1200" b="1" dirty="0">
                          <a:solidFill>
                            <a:schemeClr val="tx1"/>
                          </a:solidFill>
                          <a:latin typeface="メイリオ" panose="020B0604030504040204" pitchFamily="50" charset="-128"/>
                          <a:ea typeface="メイリオ" panose="020B0604030504040204" pitchFamily="50" charset="-128"/>
                        </a:rPr>
                        <a:t>病院</a:t>
                      </a:r>
                      <a:endParaRPr kumimoji="1" lang="en-US" altLang="ja-JP" sz="1200" b="1" dirty="0">
                        <a:solidFill>
                          <a:schemeClr val="tx1"/>
                        </a:solidFill>
                        <a:latin typeface="メイリオ" panose="020B0604030504040204" pitchFamily="50" charset="-128"/>
                        <a:ea typeface="メイリオ" panose="020B0604030504040204" pitchFamily="50" charset="-128"/>
                      </a:endParaRPr>
                    </a:p>
                  </a:txBody>
                  <a:tcPr anchor="ctr">
                    <a:solidFill>
                      <a:schemeClr val="accent6">
                        <a:lumMod val="20000"/>
                        <a:lumOff val="80000"/>
                      </a:schemeClr>
                    </a:solidFill>
                  </a:tcPr>
                </a:tc>
                <a:tc>
                  <a:txBody>
                    <a:bodyPr/>
                    <a:lstStyle/>
                    <a:p>
                      <a:pPr algn="ctr"/>
                      <a:r>
                        <a:rPr kumimoji="1" lang="ja-JP" altLang="en-US" sz="1200" b="1" dirty="0">
                          <a:solidFill>
                            <a:schemeClr val="tx1"/>
                          </a:solidFill>
                          <a:latin typeface="メイリオ" panose="020B0604030504040204" pitchFamily="50" charset="-128"/>
                          <a:ea typeface="メイリオ" panose="020B0604030504040204" pitchFamily="50" charset="-128"/>
                        </a:rPr>
                        <a:t>診療所</a:t>
                      </a:r>
                    </a:p>
                  </a:txBody>
                  <a:tcPr anchor="ctr">
                    <a:solidFill>
                      <a:schemeClr val="accent6">
                        <a:lumMod val="20000"/>
                        <a:lumOff val="80000"/>
                      </a:schemeClr>
                    </a:solidFill>
                  </a:tcPr>
                </a:tc>
                <a:tc>
                  <a:txBody>
                    <a:bodyPr/>
                    <a:lstStyle/>
                    <a:p>
                      <a:pPr algn="ctr"/>
                      <a:r>
                        <a:rPr kumimoji="1" lang="ja-JP" altLang="en-US" sz="1200" b="1" dirty="0">
                          <a:solidFill>
                            <a:schemeClr val="tx1"/>
                          </a:solidFill>
                          <a:latin typeface="メイリオ" panose="020B0604030504040204" pitchFamily="50" charset="-128"/>
                          <a:ea typeface="メイリオ" panose="020B0604030504040204" pitchFamily="50" charset="-128"/>
                        </a:rPr>
                        <a:t>病院</a:t>
                      </a:r>
                    </a:p>
                  </a:txBody>
                  <a:tcPr anchor="ctr">
                    <a:solidFill>
                      <a:schemeClr val="accent6">
                        <a:lumMod val="20000"/>
                        <a:lumOff val="80000"/>
                      </a:schemeClr>
                    </a:solidFill>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2410989898"/>
                  </a:ext>
                </a:extLst>
              </a:tr>
              <a:tr h="775957">
                <a:tc>
                  <a:txBody>
                    <a:bodyPr/>
                    <a:lstStyle/>
                    <a:p>
                      <a:pPr algn="ctr"/>
                      <a:r>
                        <a:rPr kumimoji="1" lang="ja-JP" altLang="en-US" sz="1400" dirty="0">
                          <a:latin typeface="メイリオ" panose="020B0604030504040204" pitchFamily="50" charset="-128"/>
                          <a:ea typeface="メイリオ" panose="020B0604030504040204" pitchFamily="50" charset="-128"/>
                        </a:rPr>
                        <a:t>全ての在支診・在支病の基準</a:t>
                      </a:r>
                    </a:p>
                  </a:txBody>
                  <a:tcPr anchor="ctr">
                    <a:noFill/>
                  </a:tcPr>
                </a:tc>
                <a:tc gridSpan="5">
                  <a:txBody>
                    <a:bodyPr/>
                    <a:lstStyle/>
                    <a:p>
                      <a:pPr lvl="4"/>
                      <a:r>
                        <a:rPr kumimoji="1" lang="ja-JP" altLang="en-US" sz="900" dirty="0">
                          <a:latin typeface="メイリオ" panose="020B0604030504040204" pitchFamily="50" charset="-128"/>
                          <a:ea typeface="メイリオ" panose="020B0604030504040204" pitchFamily="50" charset="-128"/>
                        </a:rPr>
                        <a:t>　①　</a:t>
                      </a:r>
                      <a:r>
                        <a:rPr kumimoji="1" lang="en-US" altLang="ja-JP" sz="900" dirty="0">
                          <a:latin typeface="メイリオ" panose="020B0604030504040204" pitchFamily="50" charset="-128"/>
                          <a:ea typeface="メイリオ" panose="020B0604030504040204" pitchFamily="50" charset="-128"/>
                        </a:rPr>
                        <a:t>24</a:t>
                      </a:r>
                      <a:r>
                        <a:rPr kumimoji="1" lang="ja-JP" altLang="en-US" sz="900" dirty="0">
                          <a:latin typeface="メイリオ" panose="020B0604030504040204" pitchFamily="50" charset="-128"/>
                          <a:ea typeface="メイリオ" panose="020B0604030504040204" pitchFamily="50" charset="-128"/>
                        </a:rPr>
                        <a:t>時間連絡を受ける体制の確保　　　②　</a:t>
                      </a:r>
                      <a:r>
                        <a:rPr kumimoji="1" lang="en-US" altLang="ja-JP" sz="900" dirty="0">
                          <a:latin typeface="メイリオ" panose="020B0604030504040204" pitchFamily="50" charset="-128"/>
                          <a:ea typeface="メイリオ" panose="020B0604030504040204" pitchFamily="50" charset="-128"/>
                        </a:rPr>
                        <a:t>24</a:t>
                      </a:r>
                      <a:r>
                        <a:rPr kumimoji="1" lang="ja-JP" altLang="en-US" sz="900" dirty="0">
                          <a:latin typeface="メイリオ" panose="020B0604030504040204" pitchFamily="50" charset="-128"/>
                          <a:ea typeface="メイリオ" panose="020B0604030504040204" pitchFamily="50" charset="-128"/>
                        </a:rPr>
                        <a:t>時間の往診体制</a:t>
                      </a:r>
                    </a:p>
                    <a:p>
                      <a:pPr lvl="4"/>
                      <a:r>
                        <a:rPr kumimoji="1" lang="ja-JP" altLang="en-US" sz="900" dirty="0">
                          <a:latin typeface="メイリオ" panose="020B0604030504040204" pitchFamily="50" charset="-128"/>
                          <a:ea typeface="メイリオ" panose="020B0604030504040204" pitchFamily="50" charset="-128"/>
                        </a:rPr>
                        <a:t>　③　</a:t>
                      </a:r>
                      <a:r>
                        <a:rPr kumimoji="1" lang="en-US" altLang="ja-JP" sz="900" dirty="0">
                          <a:latin typeface="メイリオ" panose="020B0604030504040204" pitchFamily="50" charset="-128"/>
                          <a:ea typeface="メイリオ" panose="020B0604030504040204" pitchFamily="50" charset="-128"/>
                        </a:rPr>
                        <a:t>24</a:t>
                      </a:r>
                      <a:r>
                        <a:rPr kumimoji="1" lang="ja-JP" altLang="en-US" sz="900" dirty="0">
                          <a:latin typeface="メイリオ" panose="020B0604030504040204" pitchFamily="50" charset="-128"/>
                          <a:ea typeface="メイリオ" panose="020B0604030504040204" pitchFamily="50" charset="-128"/>
                        </a:rPr>
                        <a:t>時間の訪問看護体制　　　　　　　④　緊急時の入院体制</a:t>
                      </a:r>
                    </a:p>
                    <a:p>
                      <a:pPr lvl="4"/>
                      <a:r>
                        <a:rPr kumimoji="1" lang="ja-JP" altLang="en-US" sz="900" dirty="0">
                          <a:latin typeface="メイリオ" panose="020B0604030504040204" pitchFamily="50" charset="-128"/>
                          <a:ea typeface="メイリオ" panose="020B0604030504040204" pitchFamily="50" charset="-128"/>
                        </a:rPr>
                        <a:t>　⑤　連携する医療機関等への情報提供　　</a:t>
                      </a:r>
                      <a:r>
                        <a:rPr kumimoji="1" lang="ja-JP" altLang="en-US" sz="900" baseline="0" dirty="0">
                          <a:latin typeface="メイリオ" panose="020B0604030504040204" pitchFamily="50" charset="-128"/>
                          <a:ea typeface="メイリオ" panose="020B0604030504040204" pitchFamily="50" charset="-128"/>
                        </a:rPr>
                        <a:t> </a:t>
                      </a:r>
                      <a:r>
                        <a:rPr kumimoji="1" lang="ja-JP" altLang="en-US" sz="900" dirty="0">
                          <a:latin typeface="メイリオ" panose="020B0604030504040204" pitchFamily="50" charset="-128"/>
                          <a:ea typeface="メイリオ" panose="020B0604030504040204" pitchFamily="50" charset="-128"/>
                        </a:rPr>
                        <a:t>⑥　年に１回、看取り数等を報告している</a:t>
                      </a:r>
                      <a:endParaRPr kumimoji="1" lang="en-US" altLang="ja-JP" sz="900" dirty="0">
                        <a:latin typeface="メイリオ" panose="020B0604030504040204" pitchFamily="50" charset="-128"/>
                        <a:ea typeface="メイリオ" panose="020B0604030504040204" pitchFamily="50" charset="-128"/>
                      </a:endParaRPr>
                    </a:p>
                    <a:p>
                      <a:pPr lvl="4"/>
                      <a:r>
                        <a:rPr kumimoji="1" lang="ja-JP" altLang="en-US" sz="900" b="1" u="sng" dirty="0">
                          <a:solidFill>
                            <a:srgbClr val="0070C0"/>
                          </a:solidFill>
                          <a:latin typeface="メイリオ" panose="020B0604030504040204" pitchFamily="50" charset="-128"/>
                          <a:ea typeface="メイリオ" panose="020B0604030504040204" pitchFamily="50" charset="-128"/>
                        </a:rPr>
                        <a:t>　⑦　適切な意思決定支援に係る指針を作成していること</a:t>
                      </a:r>
                    </a:p>
                  </a:txBody>
                  <a:tcPr anchor="c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rowSpan="6">
                  <a:txBody>
                    <a:bodyPr/>
                    <a:lstStyle/>
                    <a:p>
                      <a:pPr marL="144000" indent="-144000"/>
                      <a:r>
                        <a:rPr kumimoji="1" lang="ja-JP" altLang="en-US" sz="900" dirty="0">
                          <a:latin typeface="メイリオ" panose="020B0604030504040204" pitchFamily="50" charset="-128"/>
                          <a:ea typeface="メイリオ" panose="020B0604030504040204" pitchFamily="50" charset="-128"/>
                        </a:rPr>
                        <a:t>○　許可病床数</a:t>
                      </a:r>
                      <a:r>
                        <a:rPr kumimoji="1" lang="en-US" altLang="ja-JP" sz="900" dirty="0">
                          <a:latin typeface="メイリオ" panose="020B0604030504040204" pitchFamily="50" charset="-128"/>
                          <a:ea typeface="メイリオ" panose="020B0604030504040204" pitchFamily="50" charset="-128"/>
                        </a:rPr>
                        <a:t>200</a:t>
                      </a:r>
                      <a:r>
                        <a:rPr kumimoji="1" lang="ja-JP" altLang="en-US" sz="900" dirty="0">
                          <a:latin typeface="メイリオ" panose="020B0604030504040204" pitchFamily="50" charset="-128"/>
                          <a:ea typeface="メイリオ" panose="020B0604030504040204" pitchFamily="50" charset="-128"/>
                        </a:rPr>
                        <a:t>床以上</a:t>
                      </a:r>
                      <a:endParaRPr kumimoji="1" lang="en-US" altLang="ja-JP" sz="900" dirty="0">
                        <a:latin typeface="メイリオ" panose="020B0604030504040204" pitchFamily="50" charset="-128"/>
                        <a:ea typeface="メイリオ" panose="020B0604030504040204" pitchFamily="50" charset="-128"/>
                      </a:endParaRPr>
                    </a:p>
                    <a:p>
                      <a:pPr marL="144000" indent="-144000"/>
                      <a:r>
                        <a:rPr kumimoji="1" lang="ja-JP" altLang="en-US" sz="900" dirty="0">
                          <a:latin typeface="メイリオ" panose="020B0604030504040204" pitchFamily="50" charset="-128"/>
                          <a:ea typeface="メイリオ" panose="020B0604030504040204" pitchFamily="50" charset="-128"/>
                        </a:rPr>
                        <a:t>○　在宅医療を提供する医療機関と連携し、</a:t>
                      </a:r>
                      <a:r>
                        <a:rPr kumimoji="1" lang="en-US" altLang="ja-JP" sz="900" dirty="0">
                          <a:latin typeface="メイリオ" panose="020B0604030504040204" pitchFamily="50" charset="-128"/>
                          <a:ea typeface="メイリオ" panose="020B0604030504040204" pitchFamily="50" charset="-128"/>
                        </a:rPr>
                        <a:t>24</a:t>
                      </a:r>
                      <a:r>
                        <a:rPr kumimoji="1" lang="ja-JP" altLang="en-US" sz="900" dirty="0">
                          <a:latin typeface="メイリオ" panose="020B0604030504040204" pitchFamily="50" charset="-128"/>
                          <a:ea typeface="メイリオ" panose="020B0604030504040204" pitchFamily="50" charset="-128"/>
                        </a:rPr>
                        <a:t>時間連絡を受ける体制を確保</a:t>
                      </a:r>
                      <a:endParaRPr kumimoji="1" lang="en-US" altLang="ja-JP" sz="900" dirty="0">
                        <a:latin typeface="メイリオ" panose="020B0604030504040204" pitchFamily="50" charset="-128"/>
                        <a:ea typeface="メイリオ" panose="020B0604030504040204" pitchFamily="50" charset="-128"/>
                      </a:endParaRPr>
                    </a:p>
                    <a:p>
                      <a:pPr marL="144000" indent="-144000"/>
                      <a:r>
                        <a:rPr kumimoji="1" lang="ja-JP" altLang="en-US" sz="900" dirty="0">
                          <a:latin typeface="メイリオ" panose="020B0604030504040204" pitchFamily="50" charset="-128"/>
                          <a:ea typeface="メイリオ" panose="020B0604030504040204" pitchFamily="50" charset="-128"/>
                        </a:rPr>
                        <a:t>○　連携医療機関の求めに応じて入院希望患者の診療が</a:t>
                      </a:r>
                      <a:r>
                        <a:rPr kumimoji="1" lang="en-US" altLang="ja-JP" sz="900" dirty="0">
                          <a:latin typeface="メイリオ" panose="020B0604030504040204" pitchFamily="50" charset="-128"/>
                          <a:ea typeface="メイリオ" panose="020B0604030504040204" pitchFamily="50" charset="-128"/>
                        </a:rPr>
                        <a:t>24</a:t>
                      </a:r>
                      <a:r>
                        <a:rPr kumimoji="1" lang="ja-JP" altLang="en-US" sz="900" dirty="0">
                          <a:latin typeface="メイリオ" panose="020B0604030504040204" pitchFamily="50" charset="-128"/>
                          <a:ea typeface="メイリオ" panose="020B0604030504040204" pitchFamily="50" charset="-128"/>
                        </a:rPr>
                        <a:t>時間可能な体制を確保（病床の確保を含む）</a:t>
                      </a:r>
                      <a:endParaRPr kumimoji="1" lang="en-US" altLang="ja-JP" sz="900" dirty="0">
                        <a:latin typeface="メイリオ" panose="020B0604030504040204" pitchFamily="50" charset="-128"/>
                        <a:ea typeface="メイリオ" panose="020B0604030504040204" pitchFamily="50" charset="-128"/>
                      </a:endParaRPr>
                    </a:p>
                    <a:p>
                      <a:pPr marL="252000" indent="-108000"/>
                      <a:r>
                        <a:rPr kumimoji="1" lang="en-US" altLang="ja-JP" sz="900" dirty="0">
                          <a:latin typeface="メイリオ" panose="020B0604030504040204" pitchFamily="50" charset="-128"/>
                          <a:ea typeface="メイリオ" panose="020B0604030504040204" pitchFamily="50" charset="-128"/>
                        </a:rPr>
                        <a:t>※</a:t>
                      </a:r>
                      <a:r>
                        <a:rPr kumimoji="1" lang="ja-JP" altLang="en-US" sz="900" dirty="0">
                          <a:latin typeface="メイリオ" panose="020B0604030504040204" pitchFamily="50" charset="-128"/>
                          <a:ea typeface="メイリオ" panose="020B0604030504040204" pitchFamily="50" charset="-128"/>
                        </a:rPr>
                        <a:t>　やむを得ず当該病院に入院させることができなかった場合は、対応可能な病院を探し紹介すること</a:t>
                      </a:r>
                      <a:endParaRPr kumimoji="1" lang="en-US" altLang="ja-JP" sz="900" dirty="0">
                        <a:latin typeface="メイリオ" panose="020B0604030504040204" pitchFamily="50" charset="-128"/>
                        <a:ea typeface="メイリオ" panose="020B0604030504040204" pitchFamily="50" charset="-128"/>
                      </a:endParaRPr>
                    </a:p>
                    <a:p>
                      <a:pPr marL="144000" indent="-144000"/>
                      <a:r>
                        <a:rPr kumimoji="1" lang="ja-JP" altLang="en-US" sz="900" dirty="0">
                          <a:latin typeface="メイリオ" panose="020B0604030504040204" pitchFamily="50" charset="-128"/>
                          <a:ea typeface="メイリオ" panose="020B0604030504040204" pitchFamily="50" charset="-128"/>
                        </a:rPr>
                        <a:t>○　連携医療機関との間で、３月に１回以上、患者の診療情報の交換を行い、入院希望患者の一覧表を作成</a:t>
                      </a:r>
                      <a:endParaRPr kumimoji="1" lang="en-US" altLang="ja-JP" sz="900" dirty="0">
                        <a:latin typeface="メイリオ" panose="020B0604030504040204" pitchFamily="50" charset="-128"/>
                        <a:ea typeface="メイリオ" panose="020B0604030504040204" pitchFamily="50" charset="-128"/>
                      </a:endParaRPr>
                    </a:p>
                  </a:txBody>
                  <a:tcPr anchor="ctr">
                    <a:noFill/>
                  </a:tcPr>
                </a:tc>
                <a:extLst>
                  <a:ext uri="{0D108BD9-81ED-4DB2-BD59-A6C34878D82A}">
                    <a16:rowId xmlns:a16="http://schemas.microsoft.com/office/drawing/2014/main" val="10002"/>
                  </a:ext>
                </a:extLst>
              </a:tr>
              <a:tr h="596984">
                <a:tc>
                  <a:txBody>
                    <a:bodyPr/>
                    <a:lstStyle/>
                    <a:p>
                      <a:pPr algn="ctr"/>
                      <a:r>
                        <a:rPr kumimoji="1" lang="ja-JP" altLang="en-US" sz="1400" dirty="0">
                          <a:latin typeface="メイリオ" panose="020B0604030504040204" pitchFamily="50" charset="-128"/>
                          <a:ea typeface="メイリオ" panose="020B0604030504040204" pitchFamily="50" charset="-128"/>
                        </a:rPr>
                        <a:t>全ての</a:t>
                      </a:r>
                      <a:r>
                        <a:rPr kumimoji="1" lang="ja-JP" altLang="en-US" sz="1400" u="sng" dirty="0">
                          <a:latin typeface="メイリオ" panose="020B0604030504040204" pitchFamily="50" charset="-128"/>
                          <a:ea typeface="メイリオ" panose="020B0604030504040204" pitchFamily="50" charset="-128"/>
                        </a:rPr>
                        <a:t>在支病</a:t>
                      </a:r>
                      <a:r>
                        <a:rPr kumimoji="1" lang="ja-JP" altLang="en-US" sz="1400" dirty="0">
                          <a:latin typeface="メイリオ" panose="020B0604030504040204" pitchFamily="50" charset="-128"/>
                          <a:ea typeface="メイリオ" panose="020B0604030504040204" pitchFamily="50" charset="-128"/>
                        </a:rPr>
                        <a:t>の基準</a:t>
                      </a:r>
                    </a:p>
                  </a:txBody>
                  <a:tcPr anchor="ctr">
                    <a:noFill/>
                  </a:tcPr>
                </a:tc>
                <a:tc gridSpan="5">
                  <a:txBody>
                    <a:bodyPr/>
                    <a:lstStyle/>
                    <a:p>
                      <a:pPr defTabSz="914395"/>
                      <a:r>
                        <a:rPr lang="ja-JP" altLang="en-US" sz="900" dirty="0">
                          <a:solidFill>
                            <a:prstClr val="black"/>
                          </a:solidFill>
                          <a:latin typeface="メイリオ" panose="020B0604030504040204" pitchFamily="50" charset="-128"/>
                          <a:ea typeface="メイリオ" panose="020B0604030504040204" pitchFamily="50" charset="-128"/>
                        </a:rPr>
                        <a:t>「在宅療養支援病院」の施設基準は、上記に加え、以下の要件を満たすこと。</a:t>
                      </a:r>
                      <a:endParaRPr lang="en-US" altLang="ja-JP" sz="900" dirty="0">
                        <a:solidFill>
                          <a:prstClr val="black"/>
                        </a:solidFill>
                        <a:latin typeface="メイリオ" panose="020B0604030504040204" pitchFamily="50" charset="-128"/>
                        <a:ea typeface="メイリオ" panose="020B0604030504040204" pitchFamily="50" charset="-128"/>
                      </a:endParaRPr>
                    </a:p>
                    <a:p>
                      <a:pPr defTabSz="914395"/>
                      <a:r>
                        <a:rPr lang="ja-JP" altLang="en-US" sz="900" dirty="0">
                          <a:solidFill>
                            <a:prstClr val="black"/>
                          </a:solidFill>
                          <a:latin typeface="メイリオ" panose="020B0604030504040204" pitchFamily="50" charset="-128"/>
                          <a:ea typeface="メイリオ" panose="020B0604030504040204" pitchFamily="50" charset="-128"/>
                        </a:rPr>
                        <a:t>（１）許可病床</a:t>
                      </a:r>
                      <a:r>
                        <a:rPr lang="en-US" altLang="ja-JP" sz="900" dirty="0">
                          <a:solidFill>
                            <a:prstClr val="black"/>
                          </a:solidFill>
                          <a:latin typeface="メイリオ" panose="020B0604030504040204" pitchFamily="50" charset="-128"/>
                          <a:ea typeface="メイリオ" panose="020B0604030504040204" pitchFamily="50" charset="-128"/>
                        </a:rPr>
                        <a:t>200</a:t>
                      </a:r>
                      <a:r>
                        <a:rPr lang="ja-JP" altLang="en-US" sz="900" dirty="0">
                          <a:solidFill>
                            <a:prstClr val="black"/>
                          </a:solidFill>
                          <a:latin typeface="メイリオ" panose="020B0604030504040204" pitchFamily="50" charset="-128"/>
                          <a:ea typeface="メイリオ" panose="020B0604030504040204" pitchFamily="50" charset="-128"/>
                        </a:rPr>
                        <a:t>床未満</a:t>
                      </a:r>
                      <a:r>
                        <a:rPr lang="en-US" altLang="ja-JP" sz="900" baseline="30000" dirty="0">
                          <a:solidFill>
                            <a:prstClr val="black"/>
                          </a:solidFill>
                          <a:latin typeface="メイリオ" panose="020B0604030504040204" pitchFamily="50" charset="-128"/>
                          <a:ea typeface="メイリオ" panose="020B0604030504040204" pitchFamily="50" charset="-128"/>
                        </a:rPr>
                        <a:t>※</a:t>
                      </a:r>
                      <a:r>
                        <a:rPr lang="ja-JP" altLang="en-US" sz="900" dirty="0">
                          <a:solidFill>
                            <a:prstClr val="black"/>
                          </a:solidFill>
                          <a:latin typeface="メイリオ" panose="020B0604030504040204" pitchFamily="50" charset="-128"/>
                          <a:ea typeface="メイリオ" panose="020B0604030504040204" pitchFamily="50" charset="-128"/>
                        </a:rPr>
                        <a:t>であること又は当該病院を中心とした半径４</a:t>
                      </a:r>
                      <a:r>
                        <a:rPr lang="en-US" altLang="ja-JP" sz="900" dirty="0">
                          <a:solidFill>
                            <a:prstClr val="black"/>
                          </a:solidFill>
                          <a:latin typeface="メイリオ" panose="020B0604030504040204" pitchFamily="50" charset="-128"/>
                          <a:ea typeface="メイリオ" panose="020B0604030504040204" pitchFamily="50" charset="-128"/>
                        </a:rPr>
                        <a:t>km</a:t>
                      </a:r>
                      <a:r>
                        <a:rPr lang="ja-JP" altLang="en-US" sz="900" dirty="0">
                          <a:solidFill>
                            <a:prstClr val="black"/>
                          </a:solidFill>
                          <a:latin typeface="メイリオ" panose="020B0604030504040204" pitchFamily="50" charset="-128"/>
                          <a:ea typeface="メイリオ" panose="020B0604030504040204" pitchFamily="50" charset="-128"/>
                        </a:rPr>
                        <a:t>以内に診療所が存在しないこと</a:t>
                      </a:r>
                      <a:endParaRPr lang="en-US" altLang="ja-JP" sz="900" dirty="0">
                        <a:solidFill>
                          <a:prstClr val="black"/>
                        </a:solidFill>
                        <a:latin typeface="メイリオ" panose="020B0604030504040204" pitchFamily="50" charset="-128"/>
                        <a:ea typeface="メイリオ" panose="020B0604030504040204" pitchFamily="50" charset="-128"/>
                      </a:endParaRPr>
                    </a:p>
                    <a:p>
                      <a:pPr defTabSz="914395"/>
                      <a:r>
                        <a:rPr lang="ja-JP" altLang="en-US" sz="900" dirty="0">
                          <a:solidFill>
                            <a:prstClr val="black"/>
                          </a:solidFill>
                          <a:latin typeface="メイリオ" panose="020B0604030504040204" pitchFamily="50" charset="-128"/>
                          <a:ea typeface="メイリオ" panose="020B0604030504040204" pitchFamily="50" charset="-128"/>
                        </a:rPr>
                        <a:t>（２）往診を担当する医師は、当該病院の当直体制を担う医師と別であること</a:t>
                      </a:r>
                      <a:endParaRPr lang="en-US" altLang="ja-JP" sz="900" dirty="0">
                        <a:solidFill>
                          <a:prstClr val="black"/>
                        </a:solidFill>
                        <a:latin typeface="メイリオ" panose="020B0604030504040204" pitchFamily="50" charset="-128"/>
                        <a:ea typeface="メイリオ" panose="020B0604030504040204" pitchFamily="50" charset="-128"/>
                      </a:endParaRPr>
                    </a:p>
                    <a:p>
                      <a:pPr defTabSz="914395"/>
                      <a:r>
                        <a:rPr lang="ja-JP" altLang="en-US" sz="900" dirty="0">
                          <a:solidFill>
                            <a:prstClr val="black"/>
                          </a:solidFill>
                          <a:latin typeface="メイリオ" panose="020B0604030504040204" pitchFamily="50" charset="-128"/>
                          <a:ea typeface="メイリオ" panose="020B0604030504040204" pitchFamily="50" charset="-128"/>
                        </a:rPr>
                        <a:t>　　</a:t>
                      </a:r>
                      <a:r>
                        <a:rPr lang="en-US" altLang="ja-JP" sz="900" dirty="0">
                          <a:solidFill>
                            <a:prstClr val="black"/>
                          </a:solidFill>
                          <a:latin typeface="メイリオ" panose="020B0604030504040204" pitchFamily="50" charset="-128"/>
                          <a:ea typeface="メイリオ" panose="020B0604030504040204" pitchFamily="50" charset="-128"/>
                        </a:rPr>
                        <a:t>※</a:t>
                      </a:r>
                      <a:r>
                        <a:rPr lang="ja-JP" altLang="en-US" sz="900" dirty="0">
                          <a:solidFill>
                            <a:prstClr val="black"/>
                          </a:solidFill>
                          <a:latin typeface="メイリオ" panose="020B0604030504040204" pitchFamily="50" charset="-128"/>
                          <a:ea typeface="メイリオ" panose="020B0604030504040204" pitchFamily="50" charset="-128"/>
                        </a:rPr>
                        <a:t>　医療資源の少ない地域に所在する保険医療機関にあっては</a:t>
                      </a:r>
                      <a:r>
                        <a:rPr lang="en-US" altLang="ja-JP" sz="900" dirty="0">
                          <a:solidFill>
                            <a:prstClr val="black"/>
                          </a:solidFill>
                          <a:latin typeface="メイリオ" panose="020B0604030504040204" pitchFamily="50" charset="-128"/>
                          <a:ea typeface="メイリオ" panose="020B0604030504040204" pitchFamily="50" charset="-128"/>
                        </a:rPr>
                        <a:t>280</a:t>
                      </a:r>
                      <a:r>
                        <a:rPr lang="ja-JP" altLang="en-US" sz="900" dirty="0">
                          <a:solidFill>
                            <a:prstClr val="black"/>
                          </a:solidFill>
                          <a:latin typeface="メイリオ" panose="020B0604030504040204" pitchFamily="50" charset="-128"/>
                          <a:ea typeface="メイリオ" panose="020B0604030504040204" pitchFamily="50" charset="-128"/>
                        </a:rPr>
                        <a:t>床未満</a:t>
                      </a:r>
                    </a:p>
                  </a:txBody>
                  <a:tcPr anchor="c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vMerge="1">
                  <a:txBody>
                    <a:bodyPr/>
                    <a:lstStyle/>
                    <a:p>
                      <a:endParaRPr kumimoji="1" lang="ja-JP" altLang="en-US" sz="1400" dirty="0"/>
                    </a:p>
                  </a:txBody>
                  <a:tcPr anchor="ctr">
                    <a:noFill/>
                  </a:tcPr>
                </a:tc>
                <a:extLst>
                  <a:ext uri="{0D108BD9-81ED-4DB2-BD59-A6C34878D82A}">
                    <a16:rowId xmlns:a16="http://schemas.microsoft.com/office/drawing/2014/main" val="1773578318"/>
                  </a:ext>
                </a:extLst>
              </a:tr>
              <a:tr h="323971">
                <a:tc rowSpan="4">
                  <a:txBody>
                    <a:bodyPr/>
                    <a:lstStyle/>
                    <a:p>
                      <a:pPr algn="ctr"/>
                      <a:endParaRPr kumimoji="1" lang="en-US" altLang="ja-JP" sz="1400" dirty="0">
                        <a:latin typeface="メイリオ" panose="020B0604030504040204" pitchFamily="50" charset="-128"/>
                        <a:ea typeface="メイリオ" panose="020B0604030504040204" pitchFamily="50" charset="-128"/>
                      </a:endParaRPr>
                    </a:p>
                    <a:p>
                      <a:pPr algn="ctr"/>
                      <a:r>
                        <a:rPr kumimoji="1" lang="ja-JP" altLang="en-US" sz="1400" dirty="0">
                          <a:latin typeface="メイリオ" panose="020B0604030504040204" pitchFamily="50" charset="-128"/>
                          <a:ea typeface="メイリオ" panose="020B0604030504040204" pitchFamily="50" charset="-128"/>
                        </a:rPr>
                        <a:t>機能強化型</a:t>
                      </a:r>
                      <a:endParaRPr kumimoji="1" lang="en-US" altLang="ja-JP" sz="1400" dirty="0">
                        <a:latin typeface="メイリオ" panose="020B0604030504040204" pitchFamily="50" charset="-128"/>
                        <a:ea typeface="メイリオ" panose="020B0604030504040204" pitchFamily="50" charset="-128"/>
                      </a:endParaRPr>
                    </a:p>
                    <a:p>
                      <a:pPr algn="ctr"/>
                      <a:r>
                        <a:rPr kumimoji="1" lang="ja-JP" altLang="en-US" sz="1400" dirty="0">
                          <a:latin typeface="メイリオ" panose="020B0604030504040204" pitchFamily="50" charset="-128"/>
                          <a:ea typeface="メイリオ" panose="020B0604030504040204" pitchFamily="50" charset="-128"/>
                        </a:rPr>
                        <a:t>在支診・在支病の基準</a:t>
                      </a:r>
                    </a:p>
                  </a:txBody>
                  <a:tcPr anchor="ctr">
                    <a:noFill/>
                  </a:tcPr>
                </a:tc>
                <a:tc gridSpan="2">
                  <a:txBody>
                    <a:bodyPr/>
                    <a:lstStyle/>
                    <a:p>
                      <a:pPr marL="288000" indent="-144000" algn="l"/>
                      <a:r>
                        <a:rPr kumimoji="1" lang="ja-JP" altLang="en-US" sz="900" dirty="0">
                          <a:latin typeface="メイリオ" panose="020B0604030504040204" pitchFamily="50" charset="-128"/>
                          <a:ea typeface="メイリオ" panose="020B0604030504040204" pitchFamily="50" charset="-128"/>
                        </a:rPr>
                        <a:t>⑦　在宅医療を担当する常勤の医師</a:t>
                      </a:r>
                      <a:br>
                        <a:rPr kumimoji="1" lang="en-US" altLang="ja-JP" sz="900" dirty="0">
                          <a:latin typeface="メイリオ" panose="020B0604030504040204" pitchFamily="50" charset="-128"/>
                          <a:ea typeface="メイリオ" panose="020B0604030504040204" pitchFamily="50" charset="-128"/>
                        </a:rPr>
                      </a:br>
                      <a:r>
                        <a:rPr kumimoji="1" lang="ja-JP" altLang="en-US" sz="900" dirty="0">
                          <a:latin typeface="メイリオ" panose="020B0604030504040204" pitchFamily="50" charset="-128"/>
                          <a:ea typeface="メイリオ" panose="020B0604030504040204" pitchFamily="50" charset="-128"/>
                        </a:rPr>
                        <a:t>３人以上</a:t>
                      </a:r>
                    </a:p>
                  </a:txBody>
                  <a:tcPr marL="36000" marR="36000" anchor="ctr">
                    <a:noFill/>
                  </a:tcPr>
                </a:tc>
                <a:tc hMerge="1">
                  <a:txBody>
                    <a:bodyPr/>
                    <a:lstStyle/>
                    <a:p>
                      <a:endParaRPr kumimoji="1" lang="ja-JP" altLang="en-US"/>
                    </a:p>
                  </a:txBody>
                  <a:tcPr/>
                </a:tc>
                <a:tc gridSpan="2">
                  <a:txBody>
                    <a:bodyPr/>
                    <a:lstStyle/>
                    <a:p>
                      <a:pPr marL="288000" indent="-144000" algn="l"/>
                      <a:r>
                        <a:rPr kumimoji="1" lang="ja-JP" altLang="en-US" sz="900" dirty="0">
                          <a:latin typeface="メイリオ" panose="020B0604030504040204" pitchFamily="50" charset="-128"/>
                          <a:ea typeface="メイリオ" panose="020B0604030504040204" pitchFamily="50" charset="-128"/>
                        </a:rPr>
                        <a:t>⑦　在宅医療を担当する常勤の医師</a:t>
                      </a:r>
                      <a:br>
                        <a:rPr kumimoji="1" lang="en-US" altLang="ja-JP" sz="900" dirty="0">
                          <a:latin typeface="メイリオ" panose="020B0604030504040204" pitchFamily="50" charset="-128"/>
                          <a:ea typeface="メイリオ" panose="020B0604030504040204" pitchFamily="50" charset="-128"/>
                        </a:rPr>
                      </a:br>
                      <a:r>
                        <a:rPr kumimoji="1" lang="ja-JP" altLang="en-US" sz="900" dirty="0">
                          <a:latin typeface="メイリオ" panose="020B0604030504040204" pitchFamily="50" charset="-128"/>
                          <a:ea typeface="メイリオ" panose="020B0604030504040204" pitchFamily="50" charset="-128"/>
                        </a:rPr>
                        <a:t>連携内で３人以上</a:t>
                      </a:r>
                    </a:p>
                  </a:txBody>
                  <a:tcPr marL="36000" marR="36000" anchor="ctr">
                    <a:noFill/>
                  </a:tcPr>
                </a:tc>
                <a:tc hMerge="1">
                  <a:txBody>
                    <a:bodyPr/>
                    <a:lstStyle/>
                    <a:p>
                      <a:endParaRPr kumimoji="1" lang="ja-JP" altLang="en-US"/>
                    </a:p>
                  </a:txBody>
                  <a:tcPr/>
                </a:tc>
                <a:tc rowSpan="4">
                  <a:txBody>
                    <a:bodyPr/>
                    <a:lstStyle/>
                    <a:p>
                      <a:endParaRPr kumimoji="1" lang="ja-JP" altLang="en-US" sz="900" dirty="0">
                        <a:latin typeface="メイリオ" panose="020B0604030504040204" pitchFamily="50" charset="-128"/>
                        <a:ea typeface="メイリオ" panose="020B0604030504040204" pitchFamily="50" charset="-128"/>
                      </a:endParaRPr>
                    </a:p>
                  </a:txBody>
                  <a:tcPr anchor="ctr">
                    <a:lnBlToTr w="12700" cap="flat" cmpd="sng" algn="ctr">
                      <a:solidFill>
                        <a:schemeClr val="tx1"/>
                      </a:solidFill>
                      <a:prstDash val="solid"/>
                      <a:round/>
                      <a:headEnd type="none" w="med" len="med"/>
                      <a:tailEnd type="none" w="med" len="med"/>
                    </a:lnBlToTr>
                    <a:noFill/>
                  </a:tcPr>
                </a:tc>
                <a:tc vMerge="1">
                  <a:txBody>
                    <a:bodyPr/>
                    <a:lstStyle/>
                    <a:p>
                      <a:endParaRPr kumimoji="1" lang="ja-JP" altLang="en-US" sz="1400" dirty="0"/>
                    </a:p>
                  </a:txBody>
                  <a:tcPr anchor="ctr">
                    <a:noFill/>
                  </a:tcPr>
                </a:tc>
                <a:extLst>
                  <a:ext uri="{0D108BD9-81ED-4DB2-BD59-A6C34878D82A}">
                    <a16:rowId xmlns:a16="http://schemas.microsoft.com/office/drawing/2014/main" val="10003"/>
                  </a:ext>
                </a:extLst>
              </a:tr>
              <a:tr h="1781843">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dirty="0"/>
                    </a:p>
                  </a:txBody>
                  <a:tcPr anchor="ctr">
                    <a:solidFill>
                      <a:schemeClr val="accent4">
                        <a:lumMod val="40000"/>
                        <a:lumOff val="60000"/>
                      </a:schemeClr>
                    </a:solidFill>
                  </a:tcPr>
                </a:tc>
                <a:tc>
                  <a:txBody>
                    <a:bodyPr/>
                    <a:lstStyle/>
                    <a:p>
                      <a:pPr marL="288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900" dirty="0">
                          <a:latin typeface="メイリオ" panose="020B0604030504040204" pitchFamily="50" charset="-128"/>
                          <a:ea typeface="メイリオ" panose="020B0604030504040204" pitchFamily="50" charset="-128"/>
                        </a:rPr>
                        <a:t>⑧　過去１年間の緊急往診の実績</a:t>
                      </a:r>
                      <a:br>
                        <a:rPr kumimoji="1" lang="en-US" altLang="ja-JP" sz="900" dirty="0">
                          <a:latin typeface="メイリオ" panose="020B0604030504040204" pitchFamily="50" charset="-128"/>
                          <a:ea typeface="メイリオ" panose="020B0604030504040204" pitchFamily="50" charset="-128"/>
                        </a:rPr>
                      </a:br>
                      <a:r>
                        <a:rPr kumimoji="1" lang="en-US" altLang="ja-JP" sz="900" dirty="0">
                          <a:latin typeface="メイリオ" panose="020B0604030504040204" pitchFamily="50" charset="-128"/>
                          <a:ea typeface="メイリオ" panose="020B0604030504040204" pitchFamily="50" charset="-128"/>
                        </a:rPr>
                        <a:t>10</a:t>
                      </a:r>
                      <a:r>
                        <a:rPr kumimoji="1" lang="ja-JP" altLang="en-US" sz="900" dirty="0">
                          <a:latin typeface="メイリオ" panose="020B0604030504040204" pitchFamily="50" charset="-128"/>
                          <a:ea typeface="メイリオ" panose="020B0604030504040204" pitchFamily="50" charset="-128"/>
                        </a:rPr>
                        <a:t>件以上</a:t>
                      </a:r>
                    </a:p>
                  </a:txBody>
                  <a:tcPr marL="36000" marR="36000" anchor="ctr">
                    <a:noFill/>
                  </a:tcPr>
                </a:tc>
                <a:tc>
                  <a:txBody>
                    <a:bodyPr/>
                    <a:lstStyle/>
                    <a:p>
                      <a:pPr marL="288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900" dirty="0">
                          <a:latin typeface="メイリオ" panose="020B0604030504040204" pitchFamily="50" charset="-128"/>
                          <a:ea typeface="メイリオ" panose="020B0604030504040204" pitchFamily="50" charset="-128"/>
                        </a:rPr>
                        <a:t>⑧　次のうちいずれか１つ</a:t>
                      </a:r>
                      <a:endParaRPr kumimoji="1" lang="en-US" altLang="ja-JP" sz="900" dirty="0">
                        <a:latin typeface="メイリオ" panose="020B0604030504040204" pitchFamily="50" charset="-128"/>
                        <a:ea typeface="メイリオ" panose="020B0604030504040204" pitchFamily="50" charset="-128"/>
                      </a:endParaRPr>
                    </a:p>
                    <a:p>
                      <a:pPr marL="288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900" kern="1200" dirty="0">
                          <a:solidFill>
                            <a:schemeClr val="tx1"/>
                          </a:solidFill>
                          <a:latin typeface="メイリオ" panose="020B0604030504040204" pitchFamily="50" charset="-128"/>
                          <a:ea typeface="メイリオ" panose="020B0604030504040204" pitchFamily="50" charset="-128"/>
                          <a:cs typeface="+mn-cs"/>
                        </a:rPr>
                        <a:t>・過去１年間の緊急往診の実績</a:t>
                      </a:r>
                      <a:br>
                        <a:rPr kumimoji="1" lang="en-US" altLang="ja-JP" sz="900" kern="1200" dirty="0">
                          <a:solidFill>
                            <a:schemeClr val="tx1"/>
                          </a:solidFill>
                          <a:latin typeface="メイリオ" panose="020B0604030504040204" pitchFamily="50" charset="-128"/>
                          <a:ea typeface="メイリオ" panose="020B0604030504040204" pitchFamily="50" charset="-128"/>
                          <a:cs typeface="+mn-cs"/>
                        </a:rPr>
                      </a:br>
                      <a:r>
                        <a:rPr kumimoji="1" lang="en-US" altLang="ja-JP" sz="900" kern="1200" dirty="0">
                          <a:solidFill>
                            <a:schemeClr val="tx1"/>
                          </a:solidFill>
                          <a:latin typeface="メイリオ" panose="020B0604030504040204" pitchFamily="50" charset="-128"/>
                          <a:ea typeface="メイリオ" panose="020B0604030504040204" pitchFamily="50" charset="-128"/>
                          <a:cs typeface="+mn-cs"/>
                        </a:rPr>
                        <a:t>10</a:t>
                      </a:r>
                      <a:r>
                        <a:rPr kumimoji="1" lang="ja-JP" altLang="en-US" sz="900" kern="1200" dirty="0">
                          <a:solidFill>
                            <a:schemeClr val="tx1"/>
                          </a:solidFill>
                          <a:latin typeface="メイリオ" panose="020B0604030504040204" pitchFamily="50" charset="-128"/>
                          <a:ea typeface="メイリオ" panose="020B0604030504040204" pitchFamily="50" charset="-128"/>
                          <a:cs typeface="+mn-cs"/>
                        </a:rPr>
                        <a:t>件以上</a:t>
                      </a:r>
                      <a:endParaRPr kumimoji="1" lang="en-US" altLang="ja-JP" sz="900" kern="1200" dirty="0">
                        <a:solidFill>
                          <a:schemeClr val="tx1"/>
                        </a:solidFill>
                        <a:latin typeface="メイリオ" panose="020B0604030504040204" pitchFamily="50" charset="-128"/>
                        <a:ea typeface="メイリオ" panose="020B0604030504040204" pitchFamily="50" charset="-128"/>
                        <a:cs typeface="+mn-cs"/>
                      </a:endParaRPr>
                    </a:p>
                    <a:p>
                      <a:pPr marL="288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900" b="1" u="sng" kern="1200" dirty="0">
                          <a:solidFill>
                            <a:srgbClr val="0070C0"/>
                          </a:solidFill>
                          <a:latin typeface="メイリオ" panose="020B0604030504040204" pitchFamily="50" charset="-128"/>
                          <a:ea typeface="メイリオ" panose="020B0604030504040204" pitchFamily="50" charset="-128"/>
                          <a:cs typeface="+mn-cs"/>
                        </a:rPr>
                        <a:t>・在宅療養支援診療所等からの要請により患者の受入を行う病床を常に確保していること及び在宅支援診療所等からの要請により患者の緊急受入を行った実績が直近１年間で</a:t>
                      </a:r>
                      <a:r>
                        <a:rPr kumimoji="1" lang="en-US" altLang="ja-JP" sz="900" b="1" u="sng" kern="1200" dirty="0">
                          <a:solidFill>
                            <a:srgbClr val="0070C0"/>
                          </a:solidFill>
                          <a:latin typeface="メイリオ" panose="020B0604030504040204" pitchFamily="50" charset="-128"/>
                          <a:ea typeface="メイリオ" panose="020B0604030504040204" pitchFamily="50" charset="-128"/>
                          <a:cs typeface="+mn-cs"/>
                        </a:rPr>
                        <a:t>31</a:t>
                      </a:r>
                      <a:r>
                        <a:rPr kumimoji="1" lang="ja-JP" altLang="en-US" sz="900" b="1" u="sng" kern="1200" dirty="0">
                          <a:solidFill>
                            <a:srgbClr val="0070C0"/>
                          </a:solidFill>
                          <a:latin typeface="メイリオ" panose="020B0604030504040204" pitchFamily="50" charset="-128"/>
                          <a:ea typeface="メイリオ" panose="020B0604030504040204" pitchFamily="50" charset="-128"/>
                          <a:cs typeface="+mn-cs"/>
                        </a:rPr>
                        <a:t>件以上</a:t>
                      </a:r>
                      <a:endParaRPr kumimoji="1" lang="en-US" altLang="ja-JP" sz="900" b="1" u="sng" kern="1200" dirty="0">
                        <a:solidFill>
                          <a:srgbClr val="0070C0"/>
                        </a:solidFill>
                        <a:latin typeface="メイリオ" panose="020B0604030504040204" pitchFamily="50" charset="-128"/>
                        <a:ea typeface="メイリオ" panose="020B0604030504040204" pitchFamily="50" charset="-128"/>
                        <a:cs typeface="+mn-cs"/>
                      </a:endParaRPr>
                    </a:p>
                    <a:p>
                      <a:pPr marL="288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900" b="1" u="sng" kern="1200" dirty="0">
                          <a:solidFill>
                            <a:srgbClr val="0070C0"/>
                          </a:solidFill>
                          <a:latin typeface="メイリオ" panose="020B0604030504040204" pitchFamily="50" charset="-128"/>
                          <a:ea typeface="メイリオ" panose="020B0604030504040204" pitchFamily="50" charset="-128"/>
                          <a:cs typeface="+mn-cs"/>
                        </a:rPr>
                        <a:t>・地域包括ケア病棟入院料・入院医療管理料１又は３を届け出ている</a:t>
                      </a:r>
                    </a:p>
                  </a:txBody>
                  <a:tcPr marL="36000" marR="36000" anchor="ctr">
                    <a:noFill/>
                  </a:tcPr>
                </a:tc>
                <a:tc>
                  <a:txBody>
                    <a:bodyPr/>
                    <a:lstStyle/>
                    <a:p>
                      <a:pPr marL="288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900" dirty="0">
                          <a:latin typeface="メイリオ" panose="020B0604030504040204" pitchFamily="50" charset="-128"/>
                          <a:ea typeface="メイリオ" panose="020B0604030504040204" pitchFamily="50" charset="-128"/>
                        </a:rPr>
                        <a:t>⑧　過去１年間の緊急往診の実績</a:t>
                      </a:r>
                      <a:br>
                        <a:rPr kumimoji="1" lang="en-US" altLang="ja-JP" sz="900" dirty="0">
                          <a:latin typeface="メイリオ" panose="020B0604030504040204" pitchFamily="50" charset="-128"/>
                          <a:ea typeface="メイリオ" panose="020B0604030504040204" pitchFamily="50" charset="-128"/>
                        </a:rPr>
                      </a:br>
                      <a:r>
                        <a:rPr kumimoji="1" lang="ja-JP" altLang="en-US" sz="900" dirty="0">
                          <a:latin typeface="メイリオ" panose="020B0604030504040204" pitchFamily="50" charset="-128"/>
                          <a:ea typeface="メイリオ" panose="020B0604030504040204" pitchFamily="50" charset="-128"/>
                        </a:rPr>
                        <a:t>連携内で</a:t>
                      </a:r>
                      <a:r>
                        <a:rPr kumimoji="1" lang="en-US" altLang="ja-JP" sz="900" dirty="0">
                          <a:latin typeface="メイリオ" panose="020B0604030504040204" pitchFamily="50" charset="-128"/>
                          <a:ea typeface="メイリオ" panose="020B0604030504040204" pitchFamily="50" charset="-128"/>
                        </a:rPr>
                        <a:t>10</a:t>
                      </a:r>
                      <a:r>
                        <a:rPr kumimoji="1" lang="ja-JP" altLang="en-US" sz="900" dirty="0">
                          <a:latin typeface="メイリオ" panose="020B0604030504040204" pitchFamily="50" charset="-128"/>
                          <a:ea typeface="メイリオ" panose="020B0604030504040204" pitchFamily="50" charset="-128"/>
                        </a:rPr>
                        <a:t>件以上</a:t>
                      </a:r>
                      <a:br>
                        <a:rPr kumimoji="1" lang="en-US" altLang="ja-JP" sz="900" dirty="0">
                          <a:latin typeface="メイリオ" panose="020B0604030504040204" pitchFamily="50" charset="-128"/>
                          <a:ea typeface="メイリオ" panose="020B0604030504040204" pitchFamily="50" charset="-128"/>
                        </a:rPr>
                      </a:br>
                      <a:r>
                        <a:rPr kumimoji="1" lang="ja-JP" altLang="en-US" sz="900" dirty="0">
                          <a:latin typeface="メイリオ" panose="020B0604030504040204" pitchFamily="50" charset="-128"/>
                          <a:ea typeface="メイリオ" panose="020B0604030504040204" pitchFamily="50" charset="-128"/>
                        </a:rPr>
                        <a:t>各医療機関で４件以上</a:t>
                      </a:r>
                    </a:p>
                  </a:txBody>
                  <a:tcPr marL="36000" marR="36000" anchor="ctr">
                    <a:noFill/>
                  </a:tcPr>
                </a:tc>
                <a:tc>
                  <a:txBody>
                    <a:bodyPr/>
                    <a:lstStyle/>
                    <a:p>
                      <a:pPr marL="288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900" dirty="0">
                          <a:latin typeface="メイリオ" panose="020B0604030504040204" pitchFamily="50" charset="-128"/>
                          <a:ea typeface="メイリオ" panose="020B0604030504040204" pitchFamily="50" charset="-128"/>
                        </a:rPr>
                        <a:t>⑧　次のうちいずれか１つ</a:t>
                      </a:r>
                      <a:endParaRPr kumimoji="1" lang="en-US" altLang="ja-JP" sz="900" dirty="0">
                        <a:latin typeface="メイリオ" panose="020B0604030504040204" pitchFamily="50" charset="-128"/>
                        <a:ea typeface="メイリオ" panose="020B0604030504040204" pitchFamily="50" charset="-128"/>
                      </a:endParaRPr>
                    </a:p>
                    <a:p>
                      <a:pPr marL="288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900" kern="1200" dirty="0">
                          <a:solidFill>
                            <a:schemeClr val="tx1"/>
                          </a:solidFill>
                          <a:latin typeface="メイリオ" panose="020B0604030504040204" pitchFamily="50" charset="-128"/>
                          <a:ea typeface="メイリオ" panose="020B0604030504040204" pitchFamily="50" charset="-128"/>
                          <a:cs typeface="+mn-cs"/>
                        </a:rPr>
                        <a:t>・過去１年間の緊急往診の実績</a:t>
                      </a:r>
                      <a:br>
                        <a:rPr kumimoji="1" lang="en-US" altLang="ja-JP" sz="900" kern="1200" dirty="0">
                          <a:solidFill>
                            <a:schemeClr val="tx1"/>
                          </a:solidFill>
                          <a:latin typeface="メイリオ" panose="020B0604030504040204" pitchFamily="50" charset="-128"/>
                          <a:ea typeface="メイリオ" panose="020B0604030504040204" pitchFamily="50" charset="-128"/>
                          <a:cs typeface="+mn-cs"/>
                        </a:rPr>
                      </a:br>
                      <a:r>
                        <a:rPr kumimoji="1" lang="en-US" altLang="ja-JP" sz="900" kern="1200" dirty="0">
                          <a:solidFill>
                            <a:schemeClr val="tx1"/>
                          </a:solidFill>
                          <a:latin typeface="メイリオ" panose="020B0604030504040204" pitchFamily="50" charset="-128"/>
                          <a:ea typeface="メイリオ" panose="020B0604030504040204" pitchFamily="50" charset="-128"/>
                          <a:cs typeface="+mn-cs"/>
                        </a:rPr>
                        <a:t>10</a:t>
                      </a:r>
                      <a:r>
                        <a:rPr kumimoji="1" lang="ja-JP" altLang="en-US" sz="900" kern="1200" dirty="0">
                          <a:solidFill>
                            <a:schemeClr val="tx1"/>
                          </a:solidFill>
                          <a:latin typeface="メイリオ" panose="020B0604030504040204" pitchFamily="50" charset="-128"/>
                          <a:ea typeface="メイリオ" panose="020B0604030504040204" pitchFamily="50" charset="-128"/>
                          <a:cs typeface="+mn-cs"/>
                        </a:rPr>
                        <a:t>件以上各医療機関で４件以上</a:t>
                      </a:r>
                      <a:endParaRPr kumimoji="1" lang="en-US" altLang="ja-JP" sz="900" kern="1200" dirty="0">
                        <a:solidFill>
                          <a:schemeClr val="tx1"/>
                        </a:solidFill>
                        <a:latin typeface="メイリオ" panose="020B0604030504040204" pitchFamily="50" charset="-128"/>
                        <a:ea typeface="メイリオ" panose="020B0604030504040204" pitchFamily="50" charset="-128"/>
                        <a:cs typeface="+mn-cs"/>
                      </a:endParaRPr>
                    </a:p>
                    <a:p>
                      <a:pPr marL="288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900" b="1" u="sng" kern="1200" dirty="0">
                          <a:solidFill>
                            <a:srgbClr val="0070C0"/>
                          </a:solidFill>
                          <a:latin typeface="メイリオ" panose="020B0604030504040204" pitchFamily="50" charset="-128"/>
                          <a:ea typeface="メイリオ" panose="020B0604030504040204" pitchFamily="50" charset="-128"/>
                          <a:cs typeface="+mn-cs"/>
                        </a:rPr>
                        <a:t>・在宅療養支援診療所等からの要請により患者の受入を行う病床を常に確保していること及び在宅支援診療所等からの要請により患者の緊急受入を行った実績が直近１年間で</a:t>
                      </a:r>
                      <a:r>
                        <a:rPr kumimoji="1" lang="en-US" altLang="ja-JP" sz="900" b="1" u="sng" kern="1200" dirty="0">
                          <a:solidFill>
                            <a:srgbClr val="0070C0"/>
                          </a:solidFill>
                          <a:latin typeface="メイリオ" panose="020B0604030504040204" pitchFamily="50" charset="-128"/>
                          <a:ea typeface="メイリオ" panose="020B0604030504040204" pitchFamily="50" charset="-128"/>
                          <a:cs typeface="+mn-cs"/>
                        </a:rPr>
                        <a:t>31</a:t>
                      </a:r>
                      <a:r>
                        <a:rPr kumimoji="1" lang="ja-JP" altLang="en-US" sz="900" b="1" u="sng" kern="1200" dirty="0">
                          <a:solidFill>
                            <a:srgbClr val="0070C0"/>
                          </a:solidFill>
                          <a:latin typeface="メイリオ" panose="020B0604030504040204" pitchFamily="50" charset="-128"/>
                          <a:ea typeface="メイリオ" panose="020B0604030504040204" pitchFamily="50" charset="-128"/>
                          <a:cs typeface="+mn-cs"/>
                        </a:rPr>
                        <a:t>件以上</a:t>
                      </a:r>
                      <a:endParaRPr kumimoji="1" lang="en-US" altLang="ja-JP" sz="900" b="1" u="sng" kern="1200" dirty="0">
                        <a:solidFill>
                          <a:srgbClr val="0070C0"/>
                        </a:solidFill>
                        <a:latin typeface="メイリオ" panose="020B0604030504040204" pitchFamily="50" charset="-128"/>
                        <a:ea typeface="メイリオ" panose="020B0604030504040204" pitchFamily="50" charset="-128"/>
                        <a:cs typeface="+mn-cs"/>
                      </a:endParaRPr>
                    </a:p>
                    <a:p>
                      <a:pPr marL="288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900" b="1" u="sng" kern="1200" dirty="0">
                          <a:solidFill>
                            <a:srgbClr val="0070C0"/>
                          </a:solidFill>
                          <a:latin typeface="メイリオ" panose="020B0604030504040204" pitchFamily="50" charset="-128"/>
                          <a:ea typeface="メイリオ" panose="020B0604030504040204" pitchFamily="50" charset="-128"/>
                          <a:cs typeface="+mn-cs"/>
                        </a:rPr>
                        <a:t>・地域包括ケア病棟入院料・入院医療管理料１又は３を届け出ている</a:t>
                      </a:r>
                    </a:p>
                  </a:txBody>
                  <a:tcPr marL="36000" marR="36000" anchor="ctr">
                    <a:noFill/>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0004"/>
                  </a:ext>
                </a:extLst>
              </a:tr>
              <a:tr h="688439">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dirty="0"/>
                    </a:p>
                  </a:txBody>
                  <a:tcPr anchor="ctr">
                    <a:solidFill>
                      <a:schemeClr val="accent4">
                        <a:lumMod val="40000"/>
                        <a:lumOff val="60000"/>
                      </a:schemeClr>
                    </a:solidFill>
                  </a:tcPr>
                </a:tc>
                <a:tc gridSpan="2">
                  <a:txBody>
                    <a:bodyPr/>
                    <a:lstStyle/>
                    <a:p>
                      <a:pPr marL="288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900" dirty="0">
                          <a:latin typeface="メイリオ" panose="020B0604030504040204" pitchFamily="50" charset="-128"/>
                          <a:ea typeface="メイリオ" panose="020B0604030504040204" pitchFamily="50" charset="-128"/>
                        </a:rPr>
                        <a:t>⑨　過去１年間の看取りの実績又は</a:t>
                      </a:r>
                      <a:r>
                        <a:rPr kumimoji="1" lang="ja-JP" altLang="en-US" sz="900" u="none" dirty="0">
                          <a:latin typeface="メイリオ" panose="020B0604030504040204" pitchFamily="50" charset="-128"/>
                          <a:ea typeface="メイリオ" panose="020B0604030504040204" pitchFamily="50" charset="-128"/>
                        </a:rPr>
                        <a:t>超・準超重症児の医学管理の実績</a:t>
                      </a:r>
                      <a:br>
                        <a:rPr kumimoji="1" lang="en-US" altLang="ja-JP" sz="900" u="none" dirty="0">
                          <a:latin typeface="メイリオ" panose="020B0604030504040204" pitchFamily="50" charset="-128"/>
                          <a:ea typeface="メイリオ" panose="020B0604030504040204" pitchFamily="50" charset="-128"/>
                        </a:rPr>
                      </a:br>
                      <a:r>
                        <a:rPr kumimoji="1" lang="ja-JP" altLang="en-US" sz="900" u="none" dirty="0">
                          <a:latin typeface="メイリオ" panose="020B0604030504040204" pitchFamily="50" charset="-128"/>
                          <a:ea typeface="メイリオ" panose="020B0604030504040204" pitchFamily="50" charset="-128"/>
                        </a:rPr>
                        <a:t>いずれか</a:t>
                      </a:r>
                      <a:r>
                        <a:rPr kumimoji="1" lang="ja-JP" altLang="en-US" sz="900" dirty="0">
                          <a:latin typeface="メイリオ" panose="020B0604030504040204" pitchFamily="50" charset="-128"/>
                          <a:ea typeface="メイリオ" panose="020B0604030504040204" pitchFamily="50" charset="-128"/>
                        </a:rPr>
                        <a:t>４件以上</a:t>
                      </a:r>
                    </a:p>
                  </a:txBody>
                  <a:tcPr marL="36000" marR="36000" anchor="ctr">
                    <a:noFill/>
                  </a:tcPr>
                </a:tc>
                <a:tc hMerge="1">
                  <a:txBody>
                    <a:bodyPr/>
                    <a:lstStyle/>
                    <a:p>
                      <a:endParaRPr kumimoji="1" lang="ja-JP" altLang="en-US"/>
                    </a:p>
                  </a:txBody>
                  <a:tcPr/>
                </a:tc>
                <a:tc gridSpan="2">
                  <a:txBody>
                    <a:bodyPr/>
                    <a:lstStyle/>
                    <a:p>
                      <a:pPr marL="288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900" dirty="0">
                          <a:latin typeface="メイリオ" panose="020B0604030504040204" pitchFamily="50" charset="-128"/>
                          <a:ea typeface="メイリオ" panose="020B0604030504040204" pitchFamily="50" charset="-128"/>
                        </a:rPr>
                        <a:t>⑨　過去１年間の看取りの実績</a:t>
                      </a:r>
                      <a:br>
                        <a:rPr kumimoji="1" lang="en-US" altLang="ja-JP" sz="900" dirty="0">
                          <a:latin typeface="メイリオ" panose="020B0604030504040204" pitchFamily="50" charset="-128"/>
                          <a:ea typeface="メイリオ" panose="020B0604030504040204" pitchFamily="50" charset="-128"/>
                        </a:rPr>
                      </a:br>
                      <a:r>
                        <a:rPr kumimoji="1" lang="ja-JP" altLang="en-US" sz="900" dirty="0">
                          <a:latin typeface="メイリオ" panose="020B0604030504040204" pitchFamily="50" charset="-128"/>
                          <a:ea typeface="メイリオ" panose="020B0604030504040204" pitchFamily="50" charset="-128"/>
                        </a:rPr>
                        <a:t>連携内で４件以上</a:t>
                      </a:r>
                      <a:br>
                        <a:rPr kumimoji="1" lang="en-US" altLang="ja-JP" sz="900" dirty="0">
                          <a:latin typeface="メイリオ" panose="020B0604030504040204" pitchFamily="50" charset="-128"/>
                          <a:ea typeface="メイリオ" panose="020B0604030504040204" pitchFamily="50" charset="-128"/>
                        </a:rPr>
                      </a:br>
                      <a:r>
                        <a:rPr kumimoji="1" lang="ja-JP" altLang="en-US" sz="900" dirty="0">
                          <a:latin typeface="メイリオ" panose="020B0604030504040204" pitchFamily="50" charset="-128"/>
                          <a:ea typeface="メイリオ" panose="020B0604030504040204" pitchFamily="50" charset="-128"/>
                        </a:rPr>
                        <a:t>かつ、各医療機関において、看取りの実績又は超・準超重症児の医学管理の実績</a:t>
                      </a:r>
                      <a:br>
                        <a:rPr kumimoji="1" lang="en-US" altLang="ja-JP" sz="900" dirty="0">
                          <a:latin typeface="メイリオ" panose="020B0604030504040204" pitchFamily="50" charset="-128"/>
                          <a:ea typeface="メイリオ" panose="020B0604030504040204" pitchFamily="50" charset="-128"/>
                        </a:rPr>
                      </a:br>
                      <a:r>
                        <a:rPr kumimoji="1" lang="ja-JP" altLang="en-US" sz="900" dirty="0">
                          <a:latin typeface="メイリオ" panose="020B0604030504040204" pitchFamily="50" charset="-128"/>
                          <a:ea typeface="メイリオ" panose="020B0604030504040204" pitchFamily="50" charset="-128"/>
                        </a:rPr>
                        <a:t>いずれか２件以上</a:t>
                      </a:r>
                    </a:p>
                  </a:txBody>
                  <a:tcPr marL="36000" marR="36000" anchor="ctr">
                    <a:noFill/>
                  </a:tcPr>
                </a:tc>
                <a:tc h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0005"/>
                  </a:ext>
                </a:extLst>
              </a:tr>
              <a:tr h="323971">
                <a:tc vMerge="1">
                  <a:txBody>
                    <a:bodyPr/>
                    <a:lstStyle/>
                    <a:p>
                      <a:endParaRPr kumimoji="1" lang="ja-JP" altLang="en-US"/>
                    </a:p>
                  </a:txBody>
                  <a:tcPr/>
                </a:tc>
                <a:tc gridSpan="4">
                  <a:txBody>
                    <a:bodyPr/>
                    <a:lstStyle/>
                    <a:p>
                      <a:pPr marL="288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900" b="1" u="sng" kern="1200" dirty="0">
                          <a:solidFill>
                            <a:srgbClr val="0070C0"/>
                          </a:solidFill>
                          <a:latin typeface="メイリオ" panose="020B0604030504040204" pitchFamily="50" charset="-128"/>
                          <a:ea typeface="メイリオ" panose="020B0604030504040204" pitchFamily="50" charset="-128"/>
                          <a:cs typeface="+mn-cs"/>
                        </a:rPr>
                        <a:t>➉　市町村が実施する在宅医療・介護連携推進事業等において在宅療養支援診療所以外の診療所等と連携することや、地域において</a:t>
                      </a:r>
                      <a:r>
                        <a:rPr kumimoji="1" lang="en-US" altLang="ja-JP" sz="900" b="1" u="sng" kern="1200" dirty="0">
                          <a:solidFill>
                            <a:srgbClr val="0070C0"/>
                          </a:solidFill>
                          <a:latin typeface="メイリオ" panose="020B0604030504040204" pitchFamily="50" charset="-128"/>
                          <a:ea typeface="メイリオ" panose="020B0604030504040204" pitchFamily="50" charset="-128"/>
                          <a:cs typeface="+mn-cs"/>
                        </a:rPr>
                        <a:t>24</a:t>
                      </a:r>
                      <a:r>
                        <a:rPr kumimoji="1" lang="ja-JP" altLang="en-US" sz="900" b="1" u="sng" kern="1200" dirty="0">
                          <a:solidFill>
                            <a:srgbClr val="0070C0"/>
                          </a:solidFill>
                          <a:latin typeface="メイリオ" panose="020B0604030504040204" pitchFamily="50" charset="-128"/>
                          <a:ea typeface="メイリオ" panose="020B0604030504040204" pitchFamily="50" charset="-128"/>
                          <a:cs typeface="+mn-cs"/>
                        </a:rPr>
                        <a:t>時間体制での在宅医療の提供に係る積極的役割を担うことが望ましい</a:t>
                      </a:r>
                    </a:p>
                  </a:txBody>
                  <a:tcPr marL="36000" marR="36000" anchor="ctr">
                    <a:noFill/>
                  </a:tcPr>
                </a:tc>
                <a:tc hMerge="1">
                  <a:txBody>
                    <a:bodyPr/>
                    <a:lstStyle/>
                    <a:p>
                      <a:endParaRPr kumimoji="1" lang="ja-JP" altLang="en-US"/>
                    </a:p>
                  </a:txBody>
                  <a:tcPr/>
                </a:tc>
                <a:tc hMerge="1">
                  <a:txBody>
                    <a:bodyPr/>
                    <a:lstStyle/>
                    <a:p>
                      <a:pPr marL="288000" marR="0" lvl="0" indent="-144000" algn="l" defTabSz="914400" rtl="0" eaLnBrk="1" fontAlgn="auto" latinLnBrk="0" hangingPunct="1">
                        <a:lnSpc>
                          <a:spcPct val="100000"/>
                        </a:lnSpc>
                        <a:spcBef>
                          <a:spcPts val="0"/>
                        </a:spcBef>
                        <a:spcAft>
                          <a:spcPts val="0"/>
                        </a:spcAft>
                        <a:buClrTx/>
                        <a:buSzTx/>
                        <a:buFontTx/>
                        <a:buNone/>
                        <a:tabLst/>
                        <a:defRPr/>
                      </a:pPr>
                      <a:endParaRPr kumimoji="1" lang="ja-JP" altLang="en-US" sz="900" b="1" u="sng" dirty="0">
                        <a:solidFill>
                          <a:srgbClr val="0070C0"/>
                        </a:solidFill>
                        <a:latin typeface="メイリオ" panose="020B0604030504040204" pitchFamily="50" charset="-128"/>
                        <a:ea typeface="メイリオ" panose="020B0604030504040204" pitchFamily="50" charset="-128"/>
                      </a:endParaRPr>
                    </a:p>
                  </a:txBody>
                  <a:tcPr marL="36000" marR="36000" anchor="ctr">
                    <a:noFill/>
                  </a:tcPr>
                </a:tc>
                <a:tc h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3139816961"/>
                  </a:ext>
                </a:extLst>
              </a:tr>
            </a:tbl>
          </a:graphicData>
        </a:graphic>
      </p:graphicFrame>
      <p:sp>
        <p:nvSpPr>
          <p:cNvPr id="3" name="テキスト ボックス 2"/>
          <p:cNvSpPr txBox="1"/>
          <p:nvPr/>
        </p:nvSpPr>
        <p:spPr>
          <a:xfrm>
            <a:off x="-74815" y="6657945"/>
            <a:ext cx="8163098"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7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青字</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は令和４年度診療報酬改定における変更点</a:t>
            </a:r>
          </a:p>
        </p:txBody>
      </p:sp>
      <p:sp>
        <p:nvSpPr>
          <p:cNvPr id="6" name="テキスト ボックス 5">
            <a:extLst>
              <a:ext uri="{FF2B5EF4-FFF2-40B4-BE49-F238E27FC236}">
                <a16:creationId xmlns:a16="http://schemas.microsoft.com/office/drawing/2014/main" id="{73D023CE-27E9-4D72-91B2-EFF8BED238E0}"/>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７．在宅医療・訪問看護</a:t>
            </a:r>
          </a:p>
        </p:txBody>
      </p:sp>
      <p:sp>
        <p:nvSpPr>
          <p:cNvPr id="7" name="タイトル 1">
            <a:extLst>
              <a:ext uri="{FF2B5EF4-FFF2-40B4-BE49-F238E27FC236}">
                <a16:creationId xmlns:a16="http://schemas.microsoft.com/office/drawing/2014/main" id="{5D786069-20A5-4974-867B-1931FB3281BE}"/>
              </a:ext>
            </a:extLst>
          </p:cNvPr>
          <p:cNvSpPr txBox="1">
            <a:spLocks/>
          </p:cNvSpPr>
          <p:nvPr/>
        </p:nvSpPr>
        <p:spPr>
          <a:xfrm>
            <a:off x="0" y="240545"/>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（４）在支診・在支病の施設基準（参考）</a:t>
            </a:r>
          </a:p>
        </p:txBody>
      </p:sp>
      <p:sp>
        <p:nvSpPr>
          <p:cNvPr id="8" name="スライド番号プレースホルダー 2">
            <a:extLst>
              <a:ext uri="{FF2B5EF4-FFF2-40B4-BE49-F238E27FC236}">
                <a16:creationId xmlns:a16="http://schemas.microsoft.com/office/drawing/2014/main" id="{1E13F478-EEF7-4EDB-9EFF-5D34CD052485}"/>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226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481941869"/>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7200" y="1018800"/>
            <a:ext cx="9529762" cy="208348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在宅医療における小児がん診療のニーズが高まっていることを踏まえ、在宅がん医療総合診療料について小児に係る加算を新設する。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600"/>
              </a:spcBef>
              <a:spcAft>
                <a:spcPts val="60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在宅がん医療総合診療料</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　小児加算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1,000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点（週に１回に限る）</a:t>
            </a: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歳未満の小児（児童福祉法第６条の２第３項に規定する小児慢性特定疾病医療支援の対象である場合は、</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歳未満の者）に対して総合的な医療を提供した場合に算定する。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正方形/長方形 4"/>
          <p:cNvSpPr/>
          <p:nvPr/>
        </p:nvSpPr>
        <p:spPr>
          <a:xfrm>
            <a:off x="187200" y="3532691"/>
            <a:ext cx="9529762" cy="305098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緊急往診加算について、小児に対する在宅医療を適切に評価する観点から、緊急往診加算について要件を見直し、小児特有の速やかな往診が必要な場合を明確にする。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 name="正方形/長方形 5"/>
          <p:cNvSpPr/>
          <p:nvPr/>
        </p:nvSpPr>
        <p:spPr>
          <a:xfrm>
            <a:off x="298800" y="3324874"/>
            <a:ext cx="2826338"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緊急往診加算の見直し</a:t>
            </a:r>
          </a:p>
        </p:txBody>
      </p:sp>
      <p:sp>
        <p:nvSpPr>
          <p:cNvPr id="7" name="正方形/長方形 6"/>
          <p:cNvSpPr/>
          <p:nvPr/>
        </p:nvSpPr>
        <p:spPr>
          <a:xfrm>
            <a:off x="5257751" y="4232833"/>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9" name="正方形/長方形 8"/>
          <p:cNvSpPr/>
          <p:nvPr/>
        </p:nvSpPr>
        <p:spPr>
          <a:xfrm>
            <a:off x="5253769" y="4591878"/>
            <a:ext cx="4320000" cy="1858798"/>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入退院支援加算３</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緊急に行う往診とは、患者又は現にその看護に当たっている者からの訴えにより、速やかに往診しなければならないと判断した場合をいい、</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具体的には、往診の結果、急性心筋梗塞、脳血管障害、急性腹症等が予想される場合</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15</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歳未満の小児（児童福祉法第６条の２第３項に規定する小児慢性特定疾病医療支援の対象である場合は、</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歳未満の者）については、これに加えて、低体温、けいれん、意識障害、急性呼吸不全等が予想される場合）</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をいう。</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 name="右矢印 9"/>
          <p:cNvSpPr/>
          <p:nvPr/>
        </p:nvSpPr>
        <p:spPr>
          <a:xfrm>
            <a:off x="4743800" y="4649848"/>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0"/>
          <p:cNvSpPr/>
          <p:nvPr/>
        </p:nvSpPr>
        <p:spPr>
          <a:xfrm>
            <a:off x="331286" y="4228568"/>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12" name="正方形/長方形 11"/>
          <p:cNvSpPr/>
          <p:nvPr/>
        </p:nvSpPr>
        <p:spPr>
          <a:xfrm>
            <a:off x="324185" y="4591877"/>
            <a:ext cx="4371398" cy="1381387"/>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往診料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緊急に行う往診とは、患者又は現にその看護に当たっている者からの訴えにより、速やかに往診しなければならないと判断した場合をいい、</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具体的には、往診の結果、急性心筋梗塞、脳血管障害、急性腹症等が予想される場合</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をいう。</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正方形/長方形 13"/>
          <p:cNvSpPr/>
          <p:nvPr/>
        </p:nvSpPr>
        <p:spPr>
          <a:xfrm>
            <a:off x="298800" y="828000"/>
            <a:ext cx="4085631"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在宅がん医療総合診療料の見直し</a:t>
            </a:r>
          </a:p>
        </p:txBody>
      </p:sp>
      <p:sp>
        <p:nvSpPr>
          <p:cNvPr id="13" name="テキスト ボックス 12">
            <a:extLst>
              <a:ext uri="{FF2B5EF4-FFF2-40B4-BE49-F238E27FC236}">
                <a16:creationId xmlns:a16="http://schemas.microsoft.com/office/drawing/2014/main" id="{50407AEC-3245-46AA-B71C-B34050486017}"/>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７．在宅医療・訪問看護</a:t>
            </a:r>
          </a:p>
        </p:txBody>
      </p:sp>
      <p:sp>
        <p:nvSpPr>
          <p:cNvPr id="16" name="タイトル 1">
            <a:extLst>
              <a:ext uri="{FF2B5EF4-FFF2-40B4-BE49-F238E27FC236}">
                <a16:creationId xmlns:a16="http://schemas.microsoft.com/office/drawing/2014/main" id="{4BABA8D5-96FA-4EF3-A675-920B15CA2AF8}"/>
              </a:ext>
            </a:extLst>
          </p:cNvPr>
          <p:cNvSpPr>
            <a:spLocks noGrp="1"/>
          </p:cNvSpPr>
          <p:nvPr>
            <p:ph type="title"/>
          </p:nvPr>
        </p:nvSpPr>
        <p:spPr>
          <a:xfrm>
            <a:off x="12256" y="276353"/>
            <a:ext cx="9906000" cy="458482"/>
          </a:xfrm>
        </p:spPr>
        <p:txBody>
          <a:bodyPr>
            <a:noAutofit/>
          </a:bodyPr>
          <a:lstStyle/>
          <a:p>
            <a:r>
              <a:rPr lang="ja-JP" altLang="en-US" dirty="0"/>
              <a:t>（５）小児に対する在宅医療の評価の見直し</a:t>
            </a:r>
            <a:endParaRPr lang="ja-JP" altLang="ja-JP" dirty="0"/>
          </a:p>
        </p:txBody>
      </p:sp>
      <p:sp>
        <p:nvSpPr>
          <p:cNvPr id="15" name="スライド番号プレースホルダー 2">
            <a:extLst>
              <a:ext uri="{FF2B5EF4-FFF2-40B4-BE49-F238E27FC236}">
                <a16:creationId xmlns:a16="http://schemas.microsoft.com/office/drawing/2014/main" id="{1E4D91DB-1A62-401E-B593-684DC3296C7E}"/>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227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7" name="Picture 2" descr="訪問診療のイラスト「お医者さん」">
            <a:hlinkClick r:id="rId3"/>
            <a:extLst>
              <a:ext uri="{FF2B5EF4-FFF2-40B4-BE49-F238E27FC236}">
                <a16:creationId xmlns:a16="http://schemas.microsoft.com/office/drawing/2014/main" id="{6404D486-E13B-4963-B402-7219DE10E9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90654" y="5680268"/>
            <a:ext cx="796059" cy="903412"/>
          </a:xfrm>
          <a:prstGeom prst="rect">
            <a:avLst/>
          </a:prstGeom>
          <a:noFill/>
          <a:extLst>
            <a:ext uri="{909E8E84-426E-40DD-AFC4-6F175D3DCCD1}">
              <a14:hiddenFill xmlns:a14="http://schemas.microsoft.com/office/drawing/2010/main">
                <a:solidFill>
                  <a:srgbClr val="FFFFFF"/>
                </a:solidFill>
              </a14:hiddenFill>
            </a:ext>
          </a:extLst>
        </p:spPr>
      </p:pic>
      <p:grpSp>
        <p:nvGrpSpPr>
          <p:cNvPr id="18" name="グループ化 17">
            <a:extLst>
              <a:ext uri="{FF2B5EF4-FFF2-40B4-BE49-F238E27FC236}">
                <a16:creationId xmlns:a16="http://schemas.microsoft.com/office/drawing/2014/main" id="{0B93416C-0142-471D-9EC5-1EF297B59BB9}"/>
              </a:ext>
            </a:extLst>
          </p:cNvPr>
          <p:cNvGrpSpPr/>
          <p:nvPr/>
        </p:nvGrpSpPr>
        <p:grpSpPr>
          <a:xfrm>
            <a:off x="2072583" y="5896535"/>
            <a:ext cx="1152129" cy="611484"/>
            <a:chOff x="9427417" y="4568603"/>
            <a:chExt cx="2284413" cy="1470294"/>
          </a:xfrm>
        </p:grpSpPr>
        <p:pic>
          <p:nvPicPr>
            <p:cNvPr id="19" name="Picture 2" descr="経鼻栄養のイラスト">
              <a:hlinkClick r:id="rId5"/>
              <a:extLst>
                <a:ext uri="{FF2B5EF4-FFF2-40B4-BE49-F238E27FC236}">
                  <a16:creationId xmlns:a16="http://schemas.microsoft.com/office/drawing/2014/main" id="{F2D4130C-5E96-4FF2-BC14-42D9F21AA543}"/>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b="21509"/>
            <a:stretch/>
          </p:blipFill>
          <p:spPr bwMode="auto">
            <a:xfrm>
              <a:off x="9427417" y="4568603"/>
              <a:ext cx="2284413" cy="1470294"/>
            </a:xfrm>
            <a:prstGeom prst="rect">
              <a:avLst/>
            </a:prstGeom>
            <a:noFill/>
            <a:extLst>
              <a:ext uri="{909E8E84-426E-40DD-AFC4-6F175D3DCCD1}">
                <a14:hiddenFill xmlns:a14="http://schemas.microsoft.com/office/drawing/2010/main">
                  <a:solidFill>
                    <a:srgbClr val="FFFFFF"/>
                  </a:solidFill>
                </a14:hiddenFill>
              </a:ext>
            </a:extLst>
          </p:spPr>
        </p:pic>
        <p:sp>
          <p:nvSpPr>
            <p:cNvPr id="20" name="二等辺三角形 19">
              <a:extLst>
                <a:ext uri="{FF2B5EF4-FFF2-40B4-BE49-F238E27FC236}">
                  <a16:creationId xmlns:a16="http://schemas.microsoft.com/office/drawing/2014/main" id="{772E61E2-53A1-48BA-B3B7-631A22836535}"/>
                </a:ext>
              </a:extLst>
            </p:cNvPr>
            <p:cNvSpPr/>
            <p:nvPr/>
          </p:nvSpPr>
          <p:spPr>
            <a:xfrm rot="18060000">
              <a:off x="10445322" y="4877262"/>
              <a:ext cx="95285" cy="144000"/>
            </a:xfrm>
            <a:prstGeom prst="triangle">
              <a:avLst/>
            </a:prstGeom>
            <a:solidFill>
              <a:sysClr val="windowText" lastClr="000000"/>
            </a:solidFill>
            <a:ln w="12700" cap="flat" cmpd="sng" algn="ctr">
              <a:solidFill>
                <a:sysClr val="windowText" lastClr="000000">
                  <a:shade val="50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1" name="二等辺三角形 20">
              <a:extLst>
                <a:ext uri="{FF2B5EF4-FFF2-40B4-BE49-F238E27FC236}">
                  <a16:creationId xmlns:a16="http://schemas.microsoft.com/office/drawing/2014/main" id="{1AC3C60D-914C-41A6-90EF-B67DAF4A9033}"/>
                </a:ext>
              </a:extLst>
            </p:cNvPr>
            <p:cNvSpPr/>
            <p:nvPr/>
          </p:nvSpPr>
          <p:spPr>
            <a:xfrm rot="19500000">
              <a:off x="10536909" y="4878842"/>
              <a:ext cx="108000" cy="144000"/>
            </a:xfrm>
            <a:prstGeom prst="triangle">
              <a:avLst/>
            </a:prstGeom>
            <a:solidFill>
              <a:sysClr val="windowText" lastClr="000000"/>
            </a:solidFill>
            <a:ln w="12700" cap="flat" cmpd="sng" algn="ctr">
              <a:solidFill>
                <a:sysClr val="windowText" lastClr="000000">
                  <a:shade val="50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2" name="二等辺三角形 21">
              <a:extLst>
                <a:ext uri="{FF2B5EF4-FFF2-40B4-BE49-F238E27FC236}">
                  <a16:creationId xmlns:a16="http://schemas.microsoft.com/office/drawing/2014/main" id="{E103D72E-57FE-4B3C-B73D-1833F3757C3F}"/>
                </a:ext>
              </a:extLst>
            </p:cNvPr>
            <p:cNvSpPr/>
            <p:nvPr/>
          </p:nvSpPr>
          <p:spPr>
            <a:xfrm rot="21060000">
              <a:off x="10643906" y="4888694"/>
              <a:ext cx="95285" cy="144000"/>
            </a:xfrm>
            <a:prstGeom prst="triangle">
              <a:avLst/>
            </a:prstGeom>
            <a:solidFill>
              <a:sysClr val="windowText" lastClr="000000"/>
            </a:solidFill>
            <a:ln w="12700" cap="flat" cmpd="sng" algn="ctr">
              <a:solidFill>
                <a:sysClr val="windowText" lastClr="000000">
                  <a:shade val="50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Tree>
    <p:extLst>
      <p:ext uri="{BB962C8B-B14F-4D97-AF65-F5344CB8AC3E}">
        <p14:creationId xmlns:p14="http://schemas.microsoft.com/office/powerpoint/2010/main" val="2506899951"/>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200472" y="851715"/>
            <a:ext cx="9410700" cy="2833392"/>
          </a:xfrm>
          <a:prstGeom prst="rect">
            <a:avLst/>
          </a:prstGeom>
          <a:solidFill>
            <a:srgbClr val="FEE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prstClr val="white"/>
              </a:solidFill>
              <a:effectLst/>
              <a:uLnTx/>
              <a:uFillTx/>
              <a:latin typeface="Verdana"/>
              <a:ea typeface="メイリオ"/>
              <a:cs typeface="+mn-cs"/>
            </a:endParaRPr>
          </a:p>
        </p:txBody>
      </p:sp>
      <p:sp>
        <p:nvSpPr>
          <p:cNvPr id="12" name="正方形/長方形 11"/>
          <p:cNvSpPr/>
          <p:nvPr/>
        </p:nvSpPr>
        <p:spPr>
          <a:xfrm>
            <a:off x="87315" y="807297"/>
            <a:ext cx="9656063" cy="581270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在宅がん医療総合診療料　（１日につき）</a:t>
            </a:r>
          </a:p>
          <a:p>
            <a:pPr marL="0"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機能強化型の在支診・在支病</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57200" marR="0" lvl="1" indent="265113"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病床を有する場合</a:t>
            </a:r>
          </a:p>
          <a:p>
            <a:pPr marL="457200" marR="0" lvl="1" indent="712788"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処方箋を交付する場合　　　</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1,800</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457200" marR="0" lvl="1" indent="712788"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処方箋を交付しない場合　　</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2,000</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57200" marR="0" lvl="1" indent="265113"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病床を有しない場合</a:t>
            </a:r>
          </a:p>
          <a:p>
            <a:pPr marL="457200" marR="0" lvl="1" indent="712788"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処方箋を交付する場合　　　</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1,650</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457200" marR="0" lvl="1" indent="712788"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処方箋を交付しない場合　　</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1,850</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0"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機能強化型以外の在支診・在支病</a:t>
            </a:r>
          </a:p>
          <a:p>
            <a:pPr marL="0" marR="0" lvl="0" indent="712788"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処方箋を交付する場合　　　</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1,495</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0" marR="0" lvl="0" indent="712788"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　処方箋を交付しない場合　　</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1,685</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 name="正方形/長方形 1"/>
          <p:cNvSpPr/>
          <p:nvPr/>
        </p:nvSpPr>
        <p:spPr>
          <a:xfrm>
            <a:off x="200472" y="3573016"/>
            <a:ext cx="9781032" cy="304698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［算定要件］（抜粋）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在宅での療養を行っている末期の悪性腫瘍の患者</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であって通院が困難なものについて算定する。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000" marR="0" lvl="0" indent="-180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計画的な医学管理の下に、次に掲げる基準のいずれにも該当する総合的な医療を提供した場合に、１週間を単位として当該基準を全て満たした日に算定する。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637200" marR="0" lvl="1" indent="-180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当該患者に対し、</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訪問診療又は訪問看護を行う日が合わせて週４日以上</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637200" marR="0" lvl="1" indent="-180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訪問診療の回数が週１回以上であること。</a:t>
            </a:r>
          </a:p>
          <a:p>
            <a:pPr marL="637200" marR="0" lvl="1" indent="-180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訪問看護の回数が週１回以上であること。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［施設基準］（抜粋）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居宅において療養を行っている末期の悪性腫瘍患者であって通院が困難なものに対して、計画的な医学管理の下に</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総合的な医療を提供できること。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患者に対し、定期的に訪問診療及び訪問看護を実施できる体制があること。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患者の症状急変等により、患者等から求めがあった場合に、常時対応ができる体制があること。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小児加算は</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歳未満の小児（児童福祉法第６条の２第３項に規定する小児慢性特定疾病医療支援の対象である場合は、</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歳未満の者）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について算定。</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正方形/長方形 4"/>
          <p:cNvSpPr/>
          <p:nvPr/>
        </p:nvSpPr>
        <p:spPr>
          <a:xfrm>
            <a:off x="6798890" y="2499936"/>
            <a:ext cx="2618510" cy="948353"/>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Verdana"/>
                <a:ea typeface="メイリオ"/>
                <a:cs typeface="+mn-cs"/>
              </a:rPr>
              <a:t>小児加算</a:t>
            </a:r>
            <a:endParaRPr kumimoji="1" lang="en-US" altLang="ja-JP" sz="1800" b="1" i="0" u="sng" strike="noStrike" kern="1200" cap="none" spc="0" normalizeH="0" baseline="0" noProof="0" dirty="0">
              <a:ln>
                <a:noFill/>
              </a:ln>
              <a:solidFill>
                <a:srgbClr val="0070C0"/>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sng" strike="noStrike" kern="1200" cap="none" spc="0" normalizeH="0" baseline="0" noProof="0" dirty="0">
                <a:ln>
                  <a:noFill/>
                </a:ln>
                <a:solidFill>
                  <a:srgbClr val="0070C0"/>
                </a:solidFill>
                <a:effectLst/>
                <a:uLnTx/>
                <a:uFillTx/>
                <a:latin typeface="Verdana"/>
                <a:ea typeface="メイリオ"/>
                <a:cs typeface="+mn-cs"/>
              </a:rPr>
              <a:t>1,000</a:t>
            </a:r>
            <a:r>
              <a:rPr kumimoji="1" lang="ja-JP" altLang="en-US" sz="1800" b="1" i="0" u="sng" strike="noStrike" kern="1200" cap="none" spc="0" normalizeH="0" baseline="0" noProof="0" dirty="0">
                <a:ln>
                  <a:noFill/>
                </a:ln>
                <a:solidFill>
                  <a:srgbClr val="0070C0"/>
                </a:solidFill>
                <a:effectLst/>
                <a:uLnTx/>
                <a:uFillTx/>
                <a:latin typeface="Verdana"/>
                <a:ea typeface="メイリオ"/>
                <a:cs typeface="+mn-cs"/>
              </a:rPr>
              <a:t>点</a:t>
            </a:r>
            <a:r>
              <a:rPr kumimoji="1" lang="en-US" altLang="ja-JP" sz="1800" b="1" i="0" u="sng" strike="noStrike" kern="1200" cap="none" spc="0" normalizeH="0" baseline="0" noProof="0" dirty="0">
                <a:ln>
                  <a:noFill/>
                </a:ln>
                <a:solidFill>
                  <a:srgbClr val="0070C0"/>
                </a:solidFill>
                <a:effectLst/>
                <a:uLnTx/>
                <a:uFillTx/>
                <a:latin typeface="Verdana"/>
                <a:ea typeface="メイリオ"/>
                <a:cs typeface="+mn-cs"/>
              </a:rPr>
              <a:t>(</a:t>
            </a:r>
            <a:r>
              <a:rPr kumimoji="1" lang="ja-JP" altLang="en-US" sz="1800" b="1" i="0" u="sng" strike="noStrike" kern="1200" cap="none" spc="0" normalizeH="0" baseline="0" noProof="0" dirty="0">
                <a:ln>
                  <a:noFill/>
                </a:ln>
                <a:solidFill>
                  <a:srgbClr val="0070C0"/>
                </a:solidFill>
                <a:effectLst/>
                <a:uLnTx/>
                <a:uFillTx/>
                <a:latin typeface="Verdana"/>
                <a:ea typeface="メイリオ"/>
                <a:cs typeface="+mn-cs"/>
              </a:rPr>
              <a:t>週に１回</a:t>
            </a:r>
            <a:r>
              <a:rPr kumimoji="1" lang="en-US" altLang="ja-JP" sz="1800" b="1" i="0" u="sng" strike="noStrike" kern="1200" cap="none" spc="0" normalizeH="0" baseline="0" noProof="0" dirty="0">
                <a:ln>
                  <a:noFill/>
                </a:ln>
                <a:solidFill>
                  <a:srgbClr val="0070C0"/>
                </a:solidFill>
                <a:effectLst/>
                <a:uLnTx/>
                <a:uFillTx/>
                <a:latin typeface="Verdana"/>
                <a:ea typeface="メイリオ"/>
                <a:cs typeface="+mn-cs"/>
              </a:rPr>
              <a:t>)</a:t>
            </a:r>
            <a:endParaRPr kumimoji="1" lang="ja-JP" altLang="en-US" sz="1800" b="1" i="0" u="sng" strike="noStrike" kern="1200" cap="none" spc="0" normalizeH="0" baseline="0" noProof="0" dirty="0">
              <a:ln>
                <a:noFill/>
              </a:ln>
              <a:solidFill>
                <a:srgbClr val="0070C0"/>
              </a:solidFill>
              <a:effectLst/>
              <a:uLnTx/>
              <a:uFillTx/>
              <a:latin typeface="Verdana"/>
              <a:ea typeface="メイリオ"/>
              <a:cs typeface="+mn-cs"/>
            </a:endParaRPr>
          </a:p>
        </p:txBody>
      </p:sp>
      <p:sp>
        <p:nvSpPr>
          <p:cNvPr id="9" name="加算 8"/>
          <p:cNvSpPr/>
          <p:nvPr/>
        </p:nvSpPr>
        <p:spPr>
          <a:xfrm>
            <a:off x="6270824" y="2639239"/>
            <a:ext cx="471488" cy="425572"/>
          </a:xfrm>
          <a:prstGeom prst="mathPlus">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17" name="タイトル 1">
            <a:extLst>
              <a:ext uri="{FF2B5EF4-FFF2-40B4-BE49-F238E27FC236}">
                <a16:creationId xmlns:a16="http://schemas.microsoft.com/office/drawing/2014/main" id="{E9E7E1AE-E0A1-4CA1-AB82-D871F055A574}"/>
              </a:ext>
            </a:extLst>
          </p:cNvPr>
          <p:cNvSpPr txBox="1">
            <a:spLocks/>
          </p:cNvSpPr>
          <p:nvPr/>
        </p:nvSpPr>
        <p:spPr>
          <a:xfrm>
            <a:off x="0" y="237996"/>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（５）小児に対する在宅医療の評価の見直し</a:t>
            </a:r>
            <a:endParaRPr kumimoji="1" lang="ja-JP" altLang="ja-JP"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endParaRPr>
          </a:p>
        </p:txBody>
      </p:sp>
      <p:sp>
        <p:nvSpPr>
          <p:cNvPr id="8" name="スライド番号プレースホルダー 2">
            <a:extLst>
              <a:ext uri="{FF2B5EF4-FFF2-40B4-BE49-F238E27FC236}">
                <a16:creationId xmlns:a16="http://schemas.microsoft.com/office/drawing/2014/main" id="{A84C1D7E-23BB-49B1-BC7D-5069B191FF22}"/>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228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テキスト ボックス 9">
            <a:extLst>
              <a:ext uri="{FF2B5EF4-FFF2-40B4-BE49-F238E27FC236}">
                <a16:creationId xmlns:a16="http://schemas.microsoft.com/office/drawing/2014/main" id="{E47D98BE-5C86-4F8A-9447-378C069125AB}"/>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７．在宅医療・訪問看護</a:t>
            </a:r>
          </a:p>
        </p:txBody>
      </p:sp>
    </p:spTree>
    <p:extLst>
      <p:ext uri="{BB962C8B-B14F-4D97-AF65-F5344CB8AC3E}">
        <p14:creationId xmlns:p14="http://schemas.microsoft.com/office/powerpoint/2010/main" val="343409289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0" y="1628775"/>
            <a:ext cx="9539288" cy="2189163"/>
          </a:xfrm>
          <a:solidFill>
            <a:srgbClr val="00B0F0">
              <a:alpha val="30000"/>
            </a:srgbClr>
          </a:solidFill>
          <a:ln w="12700">
            <a:solidFill>
              <a:schemeClr val="tx1"/>
            </a:solidFill>
            <a:prstDash val="solid"/>
          </a:ln>
        </p:spPr>
        <p:txBody>
          <a:bodyPr rtlCol="0">
            <a:noAutofit/>
          </a:bodyPr>
          <a:lstStyle/>
          <a:p>
            <a:pPr marL="271463" indent="-271463" eaLnBrk="1" fontAlgn="auto" hangingPunct="1">
              <a:lnSpc>
                <a:spcPts val="2300"/>
              </a:lnSpc>
              <a:spcBef>
                <a:spcPts val="0"/>
              </a:spcBef>
              <a:spcAft>
                <a:spcPts val="0"/>
              </a:spcAft>
              <a:buFont typeface="Arial" pitchFamily="34" charset="0"/>
              <a:buNone/>
              <a:defRPr/>
            </a:pPr>
            <a:r>
              <a:rPr lang="en-US" altLang="ja-JP" sz="2000" dirty="0">
                <a:solidFill>
                  <a:prstClr val="black"/>
                </a:solidFill>
                <a:latin typeface="+mn-ea"/>
              </a:rPr>
              <a:t>《</a:t>
            </a:r>
            <a:r>
              <a:rPr lang="ja-JP" altLang="en-US" sz="2000" dirty="0">
                <a:solidFill>
                  <a:prstClr val="black"/>
                </a:solidFill>
                <a:latin typeface="+mn-ea"/>
              </a:rPr>
              <a:t>令和２年度実施</a:t>
            </a:r>
            <a:r>
              <a:rPr lang="en-US" altLang="ja-JP" sz="2000" dirty="0">
                <a:solidFill>
                  <a:prstClr val="black"/>
                </a:solidFill>
                <a:latin typeface="+mn-ea"/>
              </a:rPr>
              <a:t>》</a:t>
            </a:r>
          </a:p>
          <a:p>
            <a:pPr marL="277813" lvl="0" indent="-277813" eaLnBrk="1" fontAlgn="auto" hangingPunct="1">
              <a:lnSpc>
                <a:spcPts val="2300"/>
              </a:lnSpc>
              <a:spcBef>
                <a:spcPts val="0"/>
              </a:spcBef>
              <a:spcAft>
                <a:spcPts val="0"/>
              </a:spcAft>
              <a:buNone/>
            </a:pPr>
            <a:r>
              <a:rPr lang="ja-JP" altLang="en-US" sz="2000" dirty="0">
                <a:solidFill>
                  <a:prstClr val="black"/>
                </a:solidFill>
                <a:latin typeface="+mn-ea"/>
              </a:rPr>
              <a:t> （１） かかりつけ医機能等の外来医療に係る評価等に関する</a:t>
            </a:r>
            <a:r>
              <a:rPr lang="ja-JP" altLang="en-US" sz="2000" kern="100" dirty="0">
                <a:solidFill>
                  <a:srgbClr val="000000"/>
                </a:solidFill>
                <a:latin typeface="ＭＳ Ｐゴシック"/>
                <a:cs typeface="Times New Roman"/>
              </a:rPr>
              <a:t>実施状況調査（その１）</a:t>
            </a:r>
            <a:endParaRPr lang="en-US" altLang="ja-JP" sz="2000" kern="100" dirty="0">
              <a:solidFill>
                <a:srgbClr val="000000"/>
              </a:solidFill>
              <a:latin typeface="ＭＳ Ｐゴシック"/>
              <a:cs typeface="Times New Roman"/>
            </a:endParaRPr>
          </a:p>
          <a:p>
            <a:pPr marL="277813" lvl="0" indent="-277813" eaLnBrk="1" fontAlgn="auto" hangingPunct="1">
              <a:lnSpc>
                <a:spcPts val="2300"/>
              </a:lnSpc>
              <a:spcBef>
                <a:spcPts val="0"/>
              </a:spcBef>
              <a:spcAft>
                <a:spcPts val="0"/>
              </a:spcAft>
              <a:buNone/>
            </a:pPr>
            <a:r>
              <a:rPr lang="ja-JP" altLang="en-US" sz="2000" kern="100" dirty="0">
                <a:solidFill>
                  <a:srgbClr val="000000"/>
                </a:solidFill>
                <a:latin typeface="ＭＳ Ｐゴシック"/>
                <a:cs typeface="Times New Roman"/>
              </a:rPr>
              <a:t> （２） 精神医療等の実施状況調査（その１）</a:t>
            </a:r>
            <a:endParaRPr lang="en-US" altLang="ja-JP" sz="2000" kern="100" dirty="0">
              <a:solidFill>
                <a:srgbClr val="000000"/>
              </a:solidFill>
              <a:latin typeface="ＭＳ Ｐゴシック"/>
              <a:cs typeface="Times New Roman"/>
            </a:endParaRPr>
          </a:p>
          <a:p>
            <a:pPr marL="277813" indent="-277813">
              <a:lnSpc>
                <a:spcPts val="2300"/>
              </a:lnSpc>
              <a:spcBef>
                <a:spcPts val="0"/>
              </a:spcBef>
              <a:buNone/>
            </a:pPr>
            <a:r>
              <a:rPr lang="en-US" altLang="ja-JP" sz="2000" kern="100" dirty="0">
                <a:solidFill>
                  <a:srgbClr val="000000"/>
                </a:solidFill>
                <a:latin typeface="ＭＳ Ｐゴシック"/>
                <a:cs typeface="Times New Roman"/>
              </a:rPr>
              <a:t> </a:t>
            </a:r>
            <a:r>
              <a:rPr lang="ja-JP" altLang="en-US" sz="2000" kern="100" dirty="0">
                <a:solidFill>
                  <a:srgbClr val="000000"/>
                </a:solidFill>
                <a:latin typeface="ＭＳ Ｐゴシック"/>
                <a:cs typeface="Times New Roman"/>
              </a:rPr>
              <a:t>（３） 在宅医療と訪問看護に係る評価等に関する</a:t>
            </a:r>
            <a:r>
              <a:rPr lang="ja-JP" altLang="en-US" sz="2000" kern="100" spc="-40" dirty="0">
                <a:solidFill>
                  <a:srgbClr val="000000"/>
                </a:solidFill>
                <a:latin typeface="ＭＳ Ｐゴシック"/>
                <a:cs typeface="Times New Roman"/>
              </a:rPr>
              <a:t>実施状況調査</a:t>
            </a:r>
            <a:endParaRPr lang="en-US" altLang="ja-JP" sz="2000" kern="100" spc="-40" dirty="0">
              <a:solidFill>
                <a:srgbClr val="000000"/>
              </a:solidFill>
              <a:latin typeface="ＭＳ Ｐゴシック"/>
              <a:cs typeface="Times New Roman"/>
            </a:endParaRPr>
          </a:p>
          <a:p>
            <a:pPr marL="277813" lvl="0" indent="-277813">
              <a:lnSpc>
                <a:spcPts val="2300"/>
              </a:lnSpc>
              <a:spcBef>
                <a:spcPts val="0"/>
              </a:spcBef>
              <a:buNone/>
            </a:pPr>
            <a:r>
              <a:rPr lang="ja-JP" altLang="en-US" sz="2000" kern="100" dirty="0">
                <a:solidFill>
                  <a:srgbClr val="000000"/>
                </a:solidFill>
                <a:latin typeface="ＭＳ Ｐゴシック"/>
                <a:cs typeface="Times New Roman"/>
              </a:rPr>
              <a:t> （４） 医療従事者の負担軽減、医師等の働き方改革の推進に係る評価等に関する実施  </a:t>
            </a:r>
            <a:endParaRPr lang="en-US" altLang="ja-JP" sz="2000" kern="100" dirty="0">
              <a:solidFill>
                <a:srgbClr val="000000"/>
              </a:solidFill>
              <a:latin typeface="ＭＳ Ｐゴシック"/>
              <a:cs typeface="Times New Roman"/>
            </a:endParaRPr>
          </a:p>
          <a:p>
            <a:pPr marL="277813" lvl="0" indent="-277813">
              <a:lnSpc>
                <a:spcPts val="2300"/>
              </a:lnSpc>
              <a:spcBef>
                <a:spcPts val="0"/>
              </a:spcBef>
              <a:buNone/>
            </a:pPr>
            <a:r>
              <a:rPr lang="en-US" altLang="ja-JP" sz="2000" kern="100" dirty="0">
                <a:solidFill>
                  <a:srgbClr val="000000"/>
                </a:solidFill>
                <a:latin typeface="ＭＳ Ｐゴシック"/>
                <a:cs typeface="Times New Roman"/>
              </a:rPr>
              <a:t>     </a:t>
            </a:r>
            <a:r>
              <a:rPr lang="ja-JP" altLang="en-US" sz="2000" kern="100" dirty="0">
                <a:solidFill>
                  <a:srgbClr val="000000"/>
                </a:solidFill>
                <a:latin typeface="ＭＳ Ｐゴシック"/>
                <a:cs typeface="Times New Roman"/>
              </a:rPr>
              <a:t>状況調査（その１）</a:t>
            </a:r>
            <a:endParaRPr lang="en-US" altLang="ja-JP" sz="2000" kern="100" dirty="0">
              <a:solidFill>
                <a:srgbClr val="000000"/>
              </a:solidFill>
              <a:latin typeface="ＭＳ Ｐゴシック"/>
              <a:cs typeface="Times New Roman"/>
            </a:endParaRPr>
          </a:p>
          <a:p>
            <a:pPr marL="277813" lvl="0" indent="-277813">
              <a:lnSpc>
                <a:spcPts val="2300"/>
              </a:lnSpc>
              <a:spcBef>
                <a:spcPts val="0"/>
              </a:spcBef>
              <a:buNone/>
            </a:pPr>
            <a:r>
              <a:rPr lang="en-US" altLang="ja-JP" sz="2000" kern="100" dirty="0">
                <a:solidFill>
                  <a:srgbClr val="000000"/>
                </a:solidFill>
                <a:latin typeface="ＭＳ Ｐゴシック"/>
                <a:cs typeface="Times New Roman"/>
              </a:rPr>
              <a:t> </a:t>
            </a:r>
            <a:r>
              <a:rPr lang="ja-JP" altLang="en-US" sz="2000" kern="100" dirty="0">
                <a:solidFill>
                  <a:srgbClr val="000000"/>
                </a:solidFill>
                <a:latin typeface="ＭＳ Ｐゴシック"/>
                <a:cs typeface="Times New Roman"/>
              </a:rPr>
              <a:t>（５） </a:t>
            </a:r>
            <a:r>
              <a:rPr lang="ja-JP" altLang="en-US" sz="2000" dirty="0">
                <a:latin typeface="+mn-ea"/>
              </a:rPr>
              <a:t>後発医薬品の使用促進策の影響及び実施状況調査</a:t>
            </a:r>
            <a:endParaRPr lang="ja-JP" altLang="en-US" sz="2000" dirty="0">
              <a:solidFill>
                <a:prstClr val="black"/>
              </a:solidFill>
              <a:latin typeface="+mn-ea"/>
            </a:endParaRPr>
          </a:p>
        </p:txBody>
      </p:sp>
      <p:sp>
        <p:nvSpPr>
          <p:cNvPr id="5" name="タイトル 1"/>
          <p:cNvSpPr txBox="1">
            <a:spLocks/>
          </p:cNvSpPr>
          <p:nvPr/>
        </p:nvSpPr>
        <p:spPr>
          <a:xfrm>
            <a:off x="741231" y="115899"/>
            <a:ext cx="8420100" cy="504825"/>
          </a:xfrm>
          <a:prstGeom prst="rect">
            <a:avLst/>
          </a:prstGeom>
          <a:no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令和２年度診療報酬改定の結果検証に係る特別調査の実施</a:t>
            </a:r>
            <a:endPar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endParaRPr>
          </a:p>
        </p:txBody>
      </p:sp>
      <p:sp>
        <p:nvSpPr>
          <p:cNvPr id="6"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タイトル 1"/>
          <p:cNvSpPr txBox="1">
            <a:spLocks/>
          </p:cNvSpPr>
          <p:nvPr/>
        </p:nvSpPr>
        <p:spPr>
          <a:xfrm>
            <a:off x="128463" y="620724"/>
            <a:ext cx="9733827" cy="1008112"/>
          </a:xfrm>
          <a:prstGeom prst="rect">
            <a:avLst/>
          </a:prstGeom>
          <a:noFill/>
          <a:ln w="0">
            <a:no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r>
              <a:rPr kumimoji="1" lang="ja-JP" altLang="en-US"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診療報酬改定結果検証部会</a:t>
            </a:r>
            <a:r>
              <a:rPr kumimoji="1" lang="en-US" altLang="ja-JP"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　令和２年度と３年度の２か年に分けて実施。経過措置が設けられているなど改定の効果が明らかになるまで一定程度の期間が必要な項目については令和３年度に実施</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endParaRPr>
          </a:p>
        </p:txBody>
      </p:sp>
      <p:sp>
        <p:nvSpPr>
          <p:cNvPr id="8" name="Rectangle 3"/>
          <p:cNvSpPr txBox="1">
            <a:spLocks noChangeArrowheads="1"/>
          </p:cNvSpPr>
          <p:nvPr/>
        </p:nvSpPr>
        <p:spPr>
          <a:xfrm>
            <a:off x="181720" y="3939091"/>
            <a:ext cx="9550804" cy="2803010"/>
          </a:xfrm>
          <a:prstGeom prst="rect">
            <a:avLst/>
          </a:prstGeom>
          <a:solidFill>
            <a:srgbClr val="00B0F0">
              <a:alpha val="30000"/>
            </a:srgbClr>
          </a:solidFill>
          <a:ln w="12700">
            <a:solidFill>
              <a:schemeClr val="tx1"/>
            </a:solidFill>
            <a:prstDash val="solid"/>
          </a:ln>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271463" marR="0" lvl="0" indent="-27146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令和３年度実施</a:t>
            </a: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277813" marR="0" lvl="0" indent="-27781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（６） かかりつけ医機能等の外来医療に係る評価等に関する</a:t>
            </a: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実施状況調査（その２）</a:t>
            </a:r>
            <a:endPar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277813" marR="0" lvl="0" indent="-27781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a:t>
            </a: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（７） 精神医療等の実施状況調査（その２）</a:t>
            </a:r>
            <a:endPar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277813" marR="0" lvl="0" indent="-27781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（８） 医療従事者の負担軽減、医師等の働き方改革の推進に係る評価等に関する実施</a:t>
            </a:r>
            <a:endPar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277813" marR="0" lvl="0" indent="-27781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a:t>
            </a: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状況調査（その２）</a:t>
            </a:r>
            <a:endParaRPr kumimoji="1" lang="en-US" altLang="ja-JP" sz="2000" b="0" i="0" u="none" strike="noStrike" kern="100" cap="none" spc="-4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277813" marR="0" lvl="0" indent="-27781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（９） かかりつけ歯科医機能の評価や歯科疾患管理料の評価の見直しの影響及び</a:t>
            </a:r>
            <a:endPar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277813" marR="0" lvl="0" indent="-27781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a:t>
            </a: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歯科疾患の継続的管理等の実施状況調査</a:t>
            </a:r>
            <a:endPar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277813" marR="0" lvl="0" indent="-27781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a:t>
            </a:r>
            <a:r>
              <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10</a:t>
            </a: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かかりつけ薬剤師・薬局の評価を含む調剤報酬改定の影響及び実施状況調査</a:t>
            </a:r>
            <a:endPar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277813" marR="0" lvl="0" indent="-27781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a:t>
            </a: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a:t>
            </a:r>
            <a:r>
              <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11</a:t>
            </a: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後発医薬品の使用促進策の影響及び実施状況調査</a:t>
            </a:r>
          </a:p>
        </p:txBody>
      </p:sp>
    </p:spTree>
    <p:extLst>
      <p:ext uri="{BB962C8B-B14F-4D97-AF65-F5344CB8AC3E}">
        <p14:creationId xmlns:p14="http://schemas.microsoft.com/office/powerpoint/2010/main" val="2844128343"/>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3272884"/>
            <a:ext cx="9529762" cy="353431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利用者が安心して</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時間対応を受けられる体制の整備を促進する観点から、複数の訪問看護ステーションが連携することで</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時間対応体制加算を算定できる場合の要件について、自治体や医療関係団体等が整備する地域の連携体制に参画している場合を追加する</a:t>
            </a:r>
            <a:r>
              <a:rPr kumimoji="1" lang="ja-JP" altLang="en-US" sz="14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3060000"/>
            <a:ext cx="7298982"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複数の訪問看護ステーションによる</a:t>
            </a:r>
            <a:r>
              <a:rPr kumimoji="1" lang="en-US"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時間対応体制の見直し</a:t>
            </a:r>
          </a:p>
        </p:txBody>
      </p:sp>
      <p:sp>
        <p:nvSpPr>
          <p:cNvPr id="88" name="正方形/長方形 87"/>
          <p:cNvSpPr/>
          <p:nvPr/>
        </p:nvSpPr>
        <p:spPr>
          <a:xfrm>
            <a:off x="3168503" y="4188833"/>
            <a:ext cx="6396991"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3168503" y="4547879"/>
            <a:ext cx="6393010" cy="2168354"/>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zh-TW"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時間対応体制加算（訪問看護管理療養費）</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２つの訪問看護ステーションが連携することによって</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時間対応体制加算を算定できる場合</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特別地域に所在する訪問看護ステーション</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医療を提供しているが医療資源の少ない地域に所在する訪問看護ステーション</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業務継続計画を策定した上で自然災害等の発生に備えた地域の相互支援ネットワークに参画している訪問看護ステーション</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自然災害等の発生に備えた地域の相互支援ネットワークは次のいずれにも該当するもの</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ア</a:t>
            </a:r>
            <a:r>
              <a:rPr kumimoji="1" lang="ja-JP" altLang="en-US"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都道府県、市町村又は医療関係団体等（ウにおいて「都道府県等」という。）が主催する事業</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イ</a:t>
            </a:r>
            <a:r>
              <a:rPr kumimoji="1" lang="ja-JP" altLang="en-US"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自然災害や感染症等の発生により業務継続が困難な事態を想定して整備された事業</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ウ</a:t>
            </a:r>
            <a:r>
              <a:rPr kumimoji="1" lang="ja-JP" altLang="en-US"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都道府県等が当該事業の調整等を行う事務局を設置し、当該事業に参画する訪問看護ステーション等の連絡先を管理している</a:t>
            </a:r>
          </a:p>
        </p:txBody>
      </p:sp>
      <p:sp>
        <p:nvSpPr>
          <p:cNvPr id="90" name="右矢印 89"/>
          <p:cNvSpPr/>
          <p:nvPr/>
        </p:nvSpPr>
        <p:spPr>
          <a:xfrm>
            <a:off x="2668812" y="4605848"/>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19031" y="4184568"/>
            <a:ext cx="2293003"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319029" y="4547878"/>
            <a:ext cx="2293005" cy="2168355"/>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zh-TW"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zh-TW"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時間対応体制加算</a:t>
            </a:r>
            <a:endParaRPr kumimoji="1" lang="en-US" altLang="zh-TW"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（訪問看護管理療養費）</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２つの訪問看護テーションが連携することによって</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時間対応体制加算を算定できる場合</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特別地域に所在する訪問看護ステーション</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医療を提供しているが医療資源の少ない地域に所在する訪問看護ステーション</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9" name="正方形/長方形 18"/>
          <p:cNvSpPr/>
          <p:nvPr/>
        </p:nvSpPr>
        <p:spPr>
          <a:xfrm>
            <a:off x="188119" y="922818"/>
            <a:ext cx="9529762" cy="210900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感染症や災害が発生した場合であっても、必要な訪問看護サービスが継続的に提供できる体制を構築する観点から、訪問看護ステーションにおける業務継続に向けた計画等の策定、研修の実施、訓練（シミュレーション）の実施等を義務化する</a:t>
            </a:r>
            <a:r>
              <a:rPr kumimoji="1" lang="ja-JP" altLang="en-US" sz="14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指定訪問看護の事業の人員及び運営に関する基準</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（業務継続計画の策定等）</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第二十二条の二　指定訪問看護事業者は、</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感染症及び非常災害の発生時において、利用者に対する指定訪問看護の提供を継続的に実施するための、及び非常時の体制で早期の業務再開を図るための計画</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（以下この条において「</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業務継続計画</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」という。）</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を策定</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し、当該業務継続計画に従い必要な措置を講じなければならない。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指定訪問看護事業者は、看護師等に対し、</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業務継続計画について周知</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するとともに、</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必要な研修及び訓練を定期的に実施</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しなければならない。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　指定訪問看護事業者は、</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定期的に業務継続計画の見直し</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を行い、必要に応じて業務継続計画の変更を行うものとする。</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0" name="正方形/長方形 19"/>
          <p:cNvSpPr/>
          <p:nvPr/>
        </p:nvSpPr>
        <p:spPr>
          <a:xfrm>
            <a:off x="319029" y="756000"/>
            <a:ext cx="4316766"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業務継続に向けた取組強化の推進</a:t>
            </a:r>
          </a:p>
        </p:txBody>
      </p:sp>
      <p:sp>
        <p:nvSpPr>
          <p:cNvPr id="13" name="テキスト ボックス 12">
            <a:extLst>
              <a:ext uri="{FF2B5EF4-FFF2-40B4-BE49-F238E27FC236}">
                <a16:creationId xmlns:a16="http://schemas.microsoft.com/office/drawing/2014/main" id="{AEEFD5F4-645E-41A8-A19E-0043CED0ECE3}"/>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７．在宅医療・訪問看護</a:t>
            </a:r>
          </a:p>
        </p:txBody>
      </p:sp>
      <p:sp>
        <p:nvSpPr>
          <p:cNvPr id="16" name="タイトル 1">
            <a:extLst>
              <a:ext uri="{FF2B5EF4-FFF2-40B4-BE49-F238E27FC236}">
                <a16:creationId xmlns:a16="http://schemas.microsoft.com/office/drawing/2014/main" id="{4D976EA2-FC79-4919-93EF-77413E4EC513}"/>
              </a:ext>
            </a:extLst>
          </p:cNvPr>
          <p:cNvSpPr>
            <a:spLocks noGrp="1"/>
          </p:cNvSpPr>
          <p:nvPr>
            <p:ph type="title"/>
          </p:nvPr>
        </p:nvSpPr>
        <p:spPr>
          <a:xfrm>
            <a:off x="0" y="235603"/>
            <a:ext cx="9906000" cy="458482"/>
          </a:xfrm>
        </p:spPr>
        <p:txBody>
          <a:bodyPr>
            <a:noAutofit/>
          </a:bodyPr>
          <a:lstStyle/>
          <a:p>
            <a:r>
              <a:rPr lang="ja-JP" altLang="en-US" sz="2000" dirty="0"/>
              <a:t>（６）</a:t>
            </a:r>
            <a:r>
              <a:rPr lang="en-US" altLang="ja-JP" sz="2000" dirty="0"/>
              <a:t>【</a:t>
            </a:r>
            <a:r>
              <a:rPr lang="ja-JP" altLang="en-US" sz="2000" dirty="0"/>
              <a:t>訪問看護</a:t>
            </a:r>
            <a:r>
              <a:rPr lang="en-US" altLang="ja-JP" sz="2000" dirty="0"/>
              <a:t>】</a:t>
            </a:r>
            <a:r>
              <a:rPr lang="ja-JP" altLang="en-US" sz="2000" dirty="0"/>
              <a:t>利用者が安心して</a:t>
            </a:r>
            <a:r>
              <a:rPr lang="en-US" altLang="ja-JP" sz="2000" dirty="0"/>
              <a:t>24</a:t>
            </a:r>
            <a:r>
              <a:rPr lang="ja-JP" altLang="en-US" sz="2000" dirty="0"/>
              <a:t>時間対応等を受けられる体制の整備</a:t>
            </a:r>
          </a:p>
        </p:txBody>
      </p:sp>
      <p:sp>
        <p:nvSpPr>
          <p:cNvPr id="14" name="スライド番号プレースホルダー 2">
            <a:extLst>
              <a:ext uri="{FF2B5EF4-FFF2-40B4-BE49-F238E27FC236}">
                <a16:creationId xmlns:a16="http://schemas.microsoft.com/office/drawing/2014/main" id="{944E1F8D-376C-461D-A07B-840A7F13A918}"/>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229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7" name="Picture 2" descr="親の介護をする夫婦のイラスト">
            <a:hlinkClick r:id="rId3"/>
            <a:extLst>
              <a:ext uri="{FF2B5EF4-FFF2-40B4-BE49-F238E27FC236}">
                <a16:creationId xmlns:a16="http://schemas.microsoft.com/office/drawing/2014/main" id="{1C2326E2-2CDC-4E66-A84C-C4482437B243}"/>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913448" y="4032301"/>
            <a:ext cx="914235" cy="849222"/>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0" descr="http://3.bp.blogspot.com/-Hk8GT73fNYI/V2ub1Q5oBnI/AAAAAAAA7sg/HTl1cOqftOAjp3hU--jPGpGnRxLIBMwuwCLcB/s800/houmon_shinryou_nocap_nurse.png">
            <a:extLst>
              <a:ext uri="{FF2B5EF4-FFF2-40B4-BE49-F238E27FC236}">
                <a16:creationId xmlns:a16="http://schemas.microsoft.com/office/drawing/2014/main" id="{F706E9E1-53EB-4C7D-B94B-854B982DA5C6}"/>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825865" y="3941334"/>
            <a:ext cx="541228" cy="820041"/>
          </a:xfrm>
          <a:prstGeom prst="rect">
            <a:avLst/>
          </a:prstGeom>
          <a:noFill/>
          <a:extLst>
            <a:ext uri="{909E8E84-426E-40DD-AFC4-6F175D3DCCD1}">
              <a14:hiddenFill xmlns:a14="http://schemas.microsoft.com/office/drawing/2010/main">
                <a:solidFill>
                  <a:srgbClr val="FFFFFF"/>
                </a:solidFill>
              </a14:hiddenFill>
            </a:ext>
          </a:extLst>
        </p:spPr>
      </p:pic>
      <p:grpSp>
        <p:nvGrpSpPr>
          <p:cNvPr id="21" name="グループ化 20">
            <a:extLst>
              <a:ext uri="{FF2B5EF4-FFF2-40B4-BE49-F238E27FC236}">
                <a16:creationId xmlns:a16="http://schemas.microsoft.com/office/drawing/2014/main" id="{53AA8553-1F01-4B0E-A586-C841395B12AA}"/>
              </a:ext>
            </a:extLst>
          </p:cNvPr>
          <p:cNvGrpSpPr/>
          <p:nvPr/>
        </p:nvGrpSpPr>
        <p:grpSpPr>
          <a:xfrm>
            <a:off x="7382403" y="3960030"/>
            <a:ext cx="709632" cy="645818"/>
            <a:chOff x="8841544" y="4758843"/>
            <a:chExt cx="684000" cy="632700"/>
          </a:xfrm>
        </p:grpSpPr>
        <p:sp>
          <p:nvSpPr>
            <p:cNvPr id="22" name="正方形/長方形 21">
              <a:extLst>
                <a:ext uri="{FF2B5EF4-FFF2-40B4-BE49-F238E27FC236}">
                  <a16:creationId xmlns:a16="http://schemas.microsoft.com/office/drawing/2014/main" id="{3794A241-608F-4B2C-951E-7D8368AAF295}"/>
                </a:ext>
              </a:extLst>
            </p:cNvPr>
            <p:cNvSpPr/>
            <p:nvPr/>
          </p:nvSpPr>
          <p:spPr>
            <a:xfrm>
              <a:off x="8896418" y="4881546"/>
              <a:ext cx="574252" cy="108652"/>
            </a:xfrm>
            <a:prstGeom prst="rect">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23" name="正方形/長方形 22">
              <a:extLst>
                <a:ext uri="{FF2B5EF4-FFF2-40B4-BE49-F238E27FC236}">
                  <a16:creationId xmlns:a16="http://schemas.microsoft.com/office/drawing/2014/main" id="{6C4415F3-DDEC-4A90-BAAB-91459D599B0A}"/>
                </a:ext>
              </a:extLst>
            </p:cNvPr>
            <p:cNvSpPr/>
            <p:nvPr/>
          </p:nvSpPr>
          <p:spPr>
            <a:xfrm>
              <a:off x="8896418" y="5084209"/>
              <a:ext cx="574252" cy="108652"/>
            </a:xfrm>
            <a:prstGeom prst="rect">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pic>
          <p:nvPicPr>
            <p:cNvPr id="24" name="Picture 2" descr="夜のイラスト">
              <a:hlinkClick r:id="rId6"/>
              <a:extLst>
                <a:ext uri="{FF2B5EF4-FFF2-40B4-BE49-F238E27FC236}">
                  <a16:creationId xmlns:a16="http://schemas.microsoft.com/office/drawing/2014/main" id="{B82ECA5A-A53C-44F7-A2F6-66259233A7D7}"/>
                </a:ext>
              </a:extLst>
            </p:cNvPr>
            <p:cNvPicPr>
              <a:picLocks noChangeAspect="1" noChangeArrowheads="1"/>
            </p:cNvPicPr>
            <p:nvPr/>
          </p:nvPicPr>
          <p:blipFill>
            <a:blip r:embed="rId7" cstate="print">
              <a:extLst>
                <a:ext uri="{BEBA8EAE-BF5A-486C-A8C5-ECC9F3942E4B}">
                  <a14:imgProps xmlns:a14="http://schemas.microsoft.com/office/drawing/2010/main">
                    <a14:imgLayer r:embed="rId8">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a:off x="8841544" y="4758843"/>
              <a:ext cx="684000" cy="63270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449711836"/>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1050410"/>
            <a:ext cx="9529762" cy="568505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機能強化型訪問看護療養費１及び２について、他の訪問看護ステーション等に対する研修等の実施及び相談の対応実施を必須の要件とするとともに、評価を見直す。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28000"/>
            <a:ext cx="4942265"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機能強化型訪問看護管理療養費の見直し</a:t>
            </a:r>
          </a:p>
        </p:txBody>
      </p:sp>
      <p:sp>
        <p:nvSpPr>
          <p:cNvPr id="85" name="正方形/長方形 84"/>
          <p:cNvSpPr/>
          <p:nvPr/>
        </p:nvSpPr>
        <p:spPr>
          <a:xfrm>
            <a:off x="188119" y="4701398"/>
            <a:ext cx="9529762" cy="2034064"/>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機能強化型訪問看護管理療養費１から３までについて、専門の研修を受けた看護師が配置されていることが望ましいこととして、要件に追加する。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8" name="正方形/長方形 87"/>
          <p:cNvSpPr/>
          <p:nvPr/>
        </p:nvSpPr>
        <p:spPr>
          <a:xfrm>
            <a:off x="5132760" y="1766198"/>
            <a:ext cx="4474702" cy="296691"/>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90" name="右矢印 89"/>
          <p:cNvSpPr/>
          <p:nvPr/>
        </p:nvSpPr>
        <p:spPr>
          <a:xfrm>
            <a:off x="4618809" y="2183213"/>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19029" y="1761933"/>
            <a:ext cx="4256145" cy="300956"/>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311928" y="2125242"/>
            <a:ext cx="4263246" cy="2748220"/>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機能強化型訪問看護管理療養費１及び２</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機能強化型訪問看護管理療養費１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12,530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円</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機能強化型訪問看護管理療養費２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9,500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円</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ア～キ　略</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ク　地域住民等に対する情報提供や相談、人材育成のための研修を実施していることが望ましい。</a:t>
            </a:r>
          </a:p>
        </p:txBody>
      </p:sp>
      <p:sp>
        <p:nvSpPr>
          <p:cNvPr id="89" name="正方形/長方形 88"/>
          <p:cNvSpPr/>
          <p:nvPr/>
        </p:nvSpPr>
        <p:spPr>
          <a:xfrm>
            <a:off x="5141303" y="2125243"/>
            <a:ext cx="4466159" cy="2748219"/>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機能強化型訪問看護管理療養費１ 及び２</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（改）</a:t>
            </a:r>
            <a:r>
              <a:rPr kumimoji="1" lang="zh-TW"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機能強化型訪問看護管理療養費</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 　</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12,830</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（改）</a:t>
            </a:r>
            <a:r>
              <a:rPr kumimoji="1" lang="zh-TW"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機能強化型訪問看護管理療養費</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 　  </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9,800</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円</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ア～キ　略</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ク</a:t>
            </a:r>
            <a:r>
              <a:rPr kumimoji="1" lang="ja-JP" altLang="en-US"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直近１年間に、人材育成のための研修等を実施していること。</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ケ</a:t>
            </a:r>
            <a:r>
              <a:rPr kumimoji="1" lang="ja-JP" altLang="en-US"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直近１年間に、地域の保険医療機関、訪問看護ステーション又は住民等に対して、訪問看護に関する情報提供又は相談に応じている実績があること。</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［経過措置］</a:t>
            </a:r>
          </a:p>
          <a:p>
            <a:pPr marL="85725"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令和４年３月</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日において現に機能強化型訪問看護管理療養費１又は２を届け出ているものについては、令和４年９月</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日までの間に限り、当該基準を満たすものとみなす。</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2" name="正方形/長方形 21"/>
          <p:cNvSpPr/>
          <p:nvPr/>
        </p:nvSpPr>
        <p:spPr>
          <a:xfrm>
            <a:off x="1059558" y="5454188"/>
            <a:ext cx="7709865" cy="299118"/>
          </a:xfrm>
          <a:prstGeom prst="rect">
            <a:avLst/>
          </a:prstGeom>
          <a:solidFill>
            <a:srgbClr val="FFCE9E"/>
          </a:solidFill>
          <a:ln w="127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3" name="正方形/長方形 22"/>
          <p:cNvSpPr/>
          <p:nvPr/>
        </p:nvSpPr>
        <p:spPr>
          <a:xfrm>
            <a:off x="1064568" y="5815659"/>
            <a:ext cx="7704856" cy="766292"/>
          </a:xfrm>
          <a:prstGeom prst="rect">
            <a:avLst/>
          </a:prstGeom>
          <a:solidFill>
            <a:srgbClr val="FDECD5"/>
          </a:solid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機能強化型訪問看護管理療養費</a:t>
            </a:r>
            <a:r>
              <a:rPr kumimoji="0" lang="en-US" altLang="ja-JP"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0" lang="ja-JP" altLang="en-US" sz="14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コ　専門の研修を受けた看護師が配置されていることが望ましい。</a:t>
            </a:r>
            <a:endParaRPr kumimoji="0" lang="en-US" altLang="ja-JP" sz="14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14" name="テキスト ボックス 13">
            <a:extLst>
              <a:ext uri="{FF2B5EF4-FFF2-40B4-BE49-F238E27FC236}">
                <a16:creationId xmlns:a16="http://schemas.microsoft.com/office/drawing/2014/main" id="{B0C42CE3-4499-4D4D-9632-A92D600159F4}"/>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７．在宅医療・訪問看護</a:t>
            </a:r>
          </a:p>
        </p:txBody>
      </p:sp>
      <p:sp>
        <p:nvSpPr>
          <p:cNvPr id="17" name="タイトル 1">
            <a:extLst>
              <a:ext uri="{FF2B5EF4-FFF2-40B4-BE49-F238E27FC236}">
                <a16:creationId xmlns:a16="http://schemas.microsoft.com/office/drawing/2014/main" id="{692AE384-3AFF-4ABD-9422-33865EF31062}"/>
              </a:ext>
            </a:extLst>
          </p:cNvPr>
          <p:cNvSpPr>
            <a:spLocks noGrp="1"/>
          </p:cNvSpPr>
          <p:nvPr>
            <p:ph type="title"/>
          </p:nvPr>
        </p:nvSpPr>
        <p:spPr>
          <a:xfrm>
            <a:off x="0" y="240865"/>
            <a:ext cx="9906000" cy="458482"/>
          </a:xfrm>
        </p:spPr>
        <p:txBody>
          <a:bodyPr>
            <a:noAutofit/>
          </a:bodyPr>
          <a:lstStyle/>
          <a:p>
            <a:r>
              <a:rPr lang="ja-JP" altLang="en-US" dirty="0"/>
              <a:t>（６）</a:t>
            </a:r>
            <a:r>
              <a:rPr lang="en-US" altLang="ja-JP" dirty="0"/>
              <a:t>【</a:t>
            </a:r>
            <a:r>
              <a:rPr lang="ja-JP" altLang="en-US" dirty="0"/>
              <a:t>訪問看護</a:t>
            </a:r>
            <a:r>
              <a:rPr lang="en-US" altLang="ja-JP" dirty="0"/>
              <a:t>】</a:t>
            </a:r>
            <a:r>
              <a:rPr kumimoji="1" lang="ja-JP" altLang="en-US" dirty="0">
                <a:latin typeface="メイリオ" panose="020B0604030504040204" pitchFamily="50" charset="-128"/>
                <a:ea typeface="メイリオ" panose="020B0604030504040204" pitchFamily="50" charset="-128"/>
              </a:rPr>
              <a:t>機能強化型訪問看護ステーションの見直し</a:t>
            </a:r>
          </a:p>
        </p:txBody>
      </p:sp>
      <p:sp>
        <p:nvSpPr>
          <p:cNvPr id="16" name="スライド番号プレースホルダー 2">
            <a:extLst>
              <a:ext uri="{FF2B5EF4-FFF2-40B4-BE49-F238E27FC236}">
                <a16:creationId xmlns:a16="http://schemas.microsoft.com/office/drawing/2014/main" id="{8B072870-40F3-446C-B1EE-C975E94068B8}"/>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8" name="Picture 2" descr="親の介護をする夫婦のイラスト">
            <a:hlinkClick r:id="rId2"/>
            <a:extLst>
              <a:ext uri="{FF2B5EF4-FFF2-40B4-BE49-F238E27FC236}">
                <a16:creationId xmlns:a16="http://schemas.microsoft.com/office/drawing/2014/main" id="{4E5552BA-E3B8-43CC-894D-99B8D6679B7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29651" y="3959169"/>
            <a:ext cx="1045523" cy="971174"/>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0" descr="http://3.bp.blogspot.com/-Hk8GT73fNYI/V2ub1Q5oBnI/AAAAAAAA7sg/HTl1cOqftOAjp3hU--jPGpGnRxLIBMwuwCLcB/s800/houmon_shinryou_nocap_nurse.png">
            <a:extLst>
              <a:ext uri="{FF2B5EF4-FFF2-40B4-BE49-F238E27FC236}">
                <a16:creationId xmlns:a16="http://schemas.microsoft.com/office/drawing/2014/main" id="{CF93FC13-8F4B-4EF7-AD0B-049A02D1854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20494" y="3885990"/>
            <a:ext cx="541228" cy="82004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45085754"/>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正方形/長方形 84"/>
          <p:cNvSpPr/>
          <p:nvPr/>
        </p:nvSpPr>
        <p:spPr>
          <a:xfrm>
            <a:off x="188119" y="4701398"/>
            <a:ext cx="9529762" cy="2034064"/>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17" name="表 16"/>
          <p:cNvGraphicFramePr>
            <a:graphicFrameLocks noGrp="1"/>
          </p:cNvGraphicFramePr>
          <p:nvPr>
            <p:extLst>
              <p:ext uri="{D42A27DB-BD31-4B8C-83A1-F6EECF244321}">
                <p14:modId xmlns:p14="http://schemas.microsoft.com/office/powerpoint/2010/main" val="1916268638"/>
              </p:ext>
            </p:extLst>
          </p:nvPr>
        </p:nvGraphicFramePr>
        <p:xfrm>
          <a:off x="218737" y="956927"/>
          <a:ext cx="9467528" cy="5463572"/>
        </p:xfrm>
        <a:graphic>
          <a:graphicData uri="http://schemas.openxmlformats.org/drawingml/2006/table">
            <a:tbl>
              <a:tblPr firstRow="1" bandRow="1">
                <a:tableStyleId>{5C22544A-7EE6-4342-B048-85BDC9FD1C3A}</a:tableStyleId>
              </a:tblPr>
              <a:tblGrid>
                <a:gridCol w="1356440">
                  <a:extLst>
                    <a:ext uri="{9D8B030D-6E8A-4147-A177-3AD203B41FA5}">
                      <a16:colId xmlns:a16="http://schemas.microsoft.com/office/drawing/2014/main" val="1511875940"/>
                    </a:ext>
                  </a:extLst>
                </a:gridCol>
                <a:gridCol w="2637615">
                  <a:extLst>
                    <a:ext uri="{9D8B030D-6E8A-4147-A177-3AD203B41FA5}">
                      <a16:colId xmlns:a16="http://schemas.microsoft.com/office/drawing/2014/main" val="1501598494"/>
                    </a:ext>
                  </a:extLst>
                </a:gridCol>
                <a:gridCol w="2627419">
                  <a:extLst>
                    <a:ext uri="{9D8B030D-6E8A-4147-A177-3AD203B41FA5}">
                      <a16:colId xmlns:a16="http://schemas.microsoft.com/office/drawing/2014/main" val="177530450"/>
                    </a:ext>
                  </a:extLst>
                </a:gridCol>
                <a:gridCol w="2846054">
                  <a:extLst>
                    <a:ext uri="{9D8B030D-6E8A-4147-A177-3AD203B41FA5}">
                      <a16:colId xmlns:a16="http://schemas.microsoft.com/office/drawing/2014/main" val="3765767381"/>
                    </a:ext>
                  </a:extLst>
                </a:gridCol>
              </a:tblGrid>
              <a:tr h="267408">
                <a:tc rowSpan="2">
                  <a:txBody>
                    <a:bodyPr/>
                    <a:lstStyle/>
                    <a:p>
                      <a:pPr>
                        <a:lnSpc>
                          <a:spcPts val="1100"/>
                        </a:lnSpc>
                      </a:pPr>
                      <a:endParaRPr kumimoji="1" lang="ja-JP" altLang="en-US" sz="800" b="0" dirty="0">
                        <a:solidFill>
                          <a:schemeClr val="tx1"/>
                        </a:solidFill>
                        <a:latin typeface="メイリオ" panose="020B0604030504040204" pitchFamily="50" charset="-128"/>
                        <a:ea typeface="メイリオ" panose="020B0604030504040204" pitchFamily="50" charset="-128"/>
                      </a:endParaRPr>
                    </a:p>
                  </a:txBody>
                  <a:tcPr marL="72000" marR="72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ctr">
                        <a:lnSpc>
                          <a:spcPts val="1100"/>
                        </a:lnSpc>
                      </a:pPr>
                      <a:r>
                        <a:rPr kumimoji="1" lang="ja-JP" altLang="en-US" sz="1000" b="1" u="none" dirty="0">
                          <a:solidFill>
                            <a:schemeClr val="bg1"/>
                          </a:solidFill>
                          <a:latin typeface="メイリオ" panose="020B0604030504040204" pitchFamily="50" charset="-128"/>
                          <a:ea typeface="メイリオ" panose="020B0604030504040204" pitchFamily="50" charset="-128"/>
                        </a:rPr>
                        <a:t>機能強化型１</a:t>
                      </a:r>
                      <a:endParaRPr kumimoji="1" lang="en-US" altLang="ja-JP" sz="1000" b="1" u="none" dirty="0">
                        <a:solidFill>
                          <a:schemeClr val="bg1"/>
                        </a:solidFill>
                        <a:latin typeface="メイリオ" panose="020B0604030504040204" pitchFamily="50" charset="-128"/>
                        <a:ea typeface="メイリオ" panose="020B0604030504040204" pitchFamily="50" charset="-128"/>
                      </a:endParaRPr>
                    </a:p>
                  </a:txBody>
                  <a:tcPr marL="72000" marR="72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lnSpc>
                          <a:spcPts val="1100"/>
                        </a:lnSpc>
                      </a:pPr>
                      <a:r>
                        <a:rPr kumimoji="1" lang="ja-JP" altLang="en-US" sz="1000" b="1" u="none" dirty="0">
                          <a:solidFill>
                            <a:schemeClr val="bg1"/>
                          </a:solidFill>
                          <a:latin typeface="メイリオ" panose="020B0604030504040204" pitchFamily="50" charset="-128"/>
                          <a:ea typeface="メイリオ" panose="020B0604030504040204" pitchFamily="50" charset="-128"/>
                        </a:rPr>
                        <a:t>機能強化型２</a:t>
                      </a:r>
                      <a:endParaRPr kumimoji="1" lang="en-US" altLang="ja-JP" sz="1000" b="1" u="sng" dirty="0">
                        <a:solidFill>
                          <a:schemeClr val="bg1"/>
                        </a:solidFill>
                        <a:latin typeface="メイリオ" panose="020B0604030504040204" pitchFamily="50" charset="-128"/>
                        <a:ea typeface="メイリオ" panose="020B0604030504040204" pitchFamily="50" charset="-128"/>
                      </a:endParaRPr>
                    </a:p>
                  </a:txBody>
                  <a:tcPr marL="72000" marR="72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lnSpc>
                          <a:spcPts val="1100"/>
                        </a:lnSpc>
                      </a:pPr>
                      <a:r>
                        <a:rPr kumimoji="1" lang="ja-JP" altLang="en-US" sz="1000" b="1" u="none" dirty="0">
                          <a:solidFill>
                            <a:schemeClr val="bg1"/>
                          </a:solidFill>
                          <a:latin typeface="メイリオ" panose="020B0604030504040204" pitchFamily="50" charset="-128"/>
                          <a:ea typeface="メイリオ" panose="020B0604030504040204" pitchFamily="50" charset="-128"/>
                        </a:rPr>
                        <a:t>機能強化型３</a:t>
                      </a:r>
                    </a:p>
                  </a:txBody>
                  <a:tcPr marL="72000" marR="72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75000"/>
                      </a:schemeClr>
                    </a:solidFill>
                  </a:tcPr>
                </a:tc>
                <a:extLst>
                  <a:ext uri="{0D108BD9-81ED-4DB2-BD59-A6C34878D82A}">
                    <a16:rowId xmlns:a16="http://schemas.microsoft.com/office/drawing/2014/main" val="2350511318"/>
                  </a:ext>
                </a:extLst>
              </a:tr>
              <a:tr h="254908">
                <a:tc vMerge="1">
                  <a:txBody>
                    <a:bodyPr/>
                    <a:lstStyle/>
                    <a:p>
                      <a:endParaRPr kumimoji="1" lang="ja-JP" altLang="en-US"/>
                    </a:p>
                  </a:txBody>
                  <a:tcPr/>
                </a:tc>
                <a:tc gridSpan="2">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900" b="1" u="none" dirty="0">
                          <a:solidFill>
                            <a:schemeClr val="tx1"/>
                          </a:solidFill>
                          <a:latin typeface="メイリオ" panose="020B0604030504040204" pitchFamily="50" charset="-128"/>
                          <a:ea typeface="メイリオ" panose="020B0604030504040204" pitchFamily="50" charset="-128"/>
                        </a:rPr>
                        <a:t>ターミナルケアの実施や、重症児の受入れ等を積極的に行う手厚い体制を評価</a:t>
                      </a:r>
                    </a:p>
                  </a:txBody>
                  <a:tcPr marL="72000" marR="72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40000"/>
                        <a:lumOff val="60000"/>
                      </a:schemeClr>
                    </a:solidFill>
                  </a:tcPr>
                </a:tc>
                <a:tc hMerge="1">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endParaRPr kumimoji="1" lang="ja-JP" altLang="en-US" sz="1100" b="1" u="sng" dirty="0">
                        <a:solidFill>
                          <a:srgbClr val="0070C0"/>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a:lnSpc>
                          <a:spcPts val="1100"/>
                        </a:lnSpc>
                      </a:pPr>
                      <a:r>
                        <a:rPr kumimoji="1" lang="ja-JP" altLang="en-US" sz="900" b="1" u="none" dirty="0">
                          <a:solidFill>
                            <a:schemeClr val="tx1"/>
                          </a:solidFill>
                          <a:latin typeface="メイリオ" panose="020B0604030504040204" pitchFamily="50" charset="-128"/>
                          <a:ea typeface="メイリオ" panose="020B0604030504040204" pitchFamily="50" charset="-128"/>
                        </a:rPr>
                        <a:t>地域の訪問看護の人材育成等の役割を評価</a:t>
                      </a:r>
                    </a:p>
                  </a:txBody>
                  <a:tcPr marL="72000" marR="72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3518458222"/>
                  </a:ext>
                </a:extLst>
              </a:tr>
              <a:tr h="307336">
                <a:tc>
                  <a:txBody>
                    <a:bodyPr/>
                    <a:lstStyle/>
                    <a:p>
                      <a:pPr>
                        <a:lnSpc>
                          <a:spcPts val="1100"/>
                        </a:lnSpc>
                      </a:pPr>
                      <a:r>
                        <a:rPr kumimoji="1" lang="ja-JP" altLang="en-US" sz="900" b="0" dirty="0">
                          <a:solidFill>
                            <a:schemeClr val="tx1"/>
                          </a:solidFill>
                          <a:latin typeface="メイリオ" panose="020B0604030504040204" pitchFamily="50" charset="-128"/>
                          <a:ea typeface="メイリオ" panose="020B0604030504040204" pitchFamily="50" charset="-128"/>
                        </a:rPr>
                        <a:t>月の初日の額</a:t>
                      </a:r>
                      <a:r>
                        <a:rPr kumimoji="1" lang="en-US" altLang="ja-JP" sz="900" b="0" baseline="30000" dirty="0">
                          <a:solidFill>
                            <a:schemeClr val="tx1"/>
                          </a:solidFill>
                          <a:latin typeface="メイリオ" panose="020B0604030504040204" pitchFamily="50" charset="-128"/>
                          <a:ea typeface="メイリオ" panose="020B0604030504040204" pitchFamily="50" charset="-128"/>
                        </a:rPr>
                        <a:t>※</a:t>
                      </a:r>
                      <a:r>
                        <a:rPr kumimoji="1" lang="ja-JP" altLang="en-US" sz="900" b="0" baseline="30000" dirty="0">
                          <a:solidFill>
                            <a:schemeClr val="tx1"/>
                          </a:solidFill>
                          <a:latin typeface="メイリオ" panose="020B0604030504040204" pitchFamily="50" charset="-128"/>
                          <a:ea typeface="メイリオ" panose="020B0604030504040204" pitchFamily="50" charset="-128"/>
                        </a:rPr>
                        <a:t>１</a:t>
                      </a: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ctr">
                        <a:lnSpc>
                          <a:spcPts val="1100"/>
                        </a:lnSpc>
                      </a:pPr>
                      <a:r>
                        <a:rPr kumimoji="1" lang="en-US" altLang="ja-JP" sz="1100" b="1" u="sng" dirty="0">
                          <a:solidFill>
                            <a:srgbClr val="0070C0"/>
                          </a:solidFill>
                          <a:latin typeface="メイリオ" panose="020B0604030504040204" pitchFamily="50" charset="-128"/>
                          <a:ea typeface="メイリオ" panose="020B0604030504040204" pitchFamily="50" charset="-128"/>
                        </a:rPr>
                        <a:t>12,830</a:t>
                      </a:r>
                      <a:r>
                        <a:rPr kumimoji="1" lang="ja-JP" altLang="en-US" sz="1100" b="1" u="sng" dirty="0">
                          <a:solidFill>
                            <a:srgbClr val="0070C0"/>
                          </a:solidFill>
                          <a:latin typeface="メイリオ" panose="020B0604030504040204" pitchFamily="50" charset="-128"/>
                          <a:ea typeface="メイリオ" panose="020B0604030504040204" pitchFamily="50" charset="-128"/>
                        </a:rPr>
                        <a:t>円</a:t>
                      </a: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en-US" altLang="ja-JP" sz="1100" b="1" u="sng" dirty="0">
                          <a:solidFill>
                            <a:srgbClr val="0070C0"/>
                          </a:solidFill>
                          <a:latin typeface="メイリオ" panose="020B0604030504040204" pitchFamily="50" charset="-128"/>
                          <a:ea typeface="メイリオ" panose="020B0604030504040204" pitchFamily="50" charset="-128"/>
                        </a:rPr>
                        <a:t>9,800</a:t>
                      </a:r>
                      <a:r>
                        <a:rPr kumimoji="1" lang="ja-JP" altLang="en-US" sz="1100" b="1" u="sng" dirty="0">
                          <a:solidFill>
                            <a:srgbClr val="0070C0"/>
                          </a:solidFill>
                          <a:latin typeface="メイリオ" panose="020B0604030504040204" pitchFamily="50" charset="-128"/>
                          <a:ea typeface="メイリオ" panose="020B0604030504040204" pitchFamily="50" charset="-128"/>
                        </a:rPr>
                        <a:t>円</a:t>
                      </a: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en-US" altLang="ja-JP" sz="1100" b="0" u="none" dirty="0">
                          <a:solidFill>
                            <a:schemeClr val="tx1"/>
                          </a:solidFill>
                          <a:latin typeface="メイリオ" panose="020B0604030504040204" pitchFamily="50" charset="-128"/>
                          <a:ea typeface="メイリオ" panose="020B0604030504040204" pitchFamily="50" charset="-128"/>
                        </a:rPr>
                        <a:t>8,470</a:t>
                      </a:r>
                      <a:r>
                        <a:rPr kumimoji="1" lang="ja-JP" altLang="en-US" sz="1100" b="0" u="none" dirty="0">
                          <a:solidFill>
                            <a:schemeClr val="tx1"/>
                          </a:solidFill>
                          <a:latin typeface="メイリオ" panose="020B0604030504040204" pitchFamily="50" charset="-128"/>
                          <a:ea typeface="メイリオ" panose="020B0604030504040204" pitchFamily="50" charset="-128"/>
                        </a:rPr>
                        <a:t>円</a:t>
                      </a: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04020792"/>
                  </a:ext>
                </a:extLst>
              </a:tr>
              <a:tr h="307336">
                <a:tc>
                  <a:txBody>
                    <a:bodyPr/>
                    <a:lstStyle/>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900" b="0" baseline="0" dirty="0">
                          <a:solidFill>
                            <a:schemeClr val="tx1"/>
                          </a:solidFill>
                          <a:latin typeface="メイリオ" panose="020B0604030504040204" pitchFamily="50" charset="-128"/>
                          <a:ea typeface="メイリオ" panose="020B0604030504040204" pitchFamily="50" charset="-128"/>
                        </a:rPr>
                        <a:t>看護職員の数・割合</a:t>
                      </a:r>
                      <a:r>
                        <a:rPr kumimoji="1" lang="en-US" altLang="ja-JP" sz="900" b="0" baseline="30000" dirty="0">
                          <a:solidFill>
                            <a:schemeClr val="tx1"/>
                          </a:solidFill>
                          <a:latin typeface="メイリオ" panose="020B0604030504040204" pitchFamily="50" charset="-128"/>
                          <a:ea typeface="メイリオ" panose="020B0604030504040204" pitchFamily="50" charset="-128"/>
                        </a:rPr>
                        <a:t>※</a:t>
                      </a:r>
                      <a:r>
                        <a:rPr kumimoji="1" lang="ja-JP" altLang="en-US" sz="900" b="0" baseline="30000" dirty="0">
                          <a:solidFill>
                            <a:schemeClr val="tx1"/>
                          </a:solidFill>
                          <a:latin typeface="メイリオ" panose="020B0604030504040204" pitchFamily="50" charset="-128"/>
                          <a:ea typeface="メイリオ" panose="020B0604030504040204" pitchFamily="50" charset="-128"/>
                        </a:rPr>
                        <a:t>２</a:t>
                      </a: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ctr">
                        <a:lnSpc>
                          <a:spcPts val="1100"/>
                        </a:lnSpc>
                      </a:pPr>
                      <a:r>
                        <a:rPr kumimoji="1" lang="ja-JP" altLang="en-US" sz="900" b="0" u="none" dirty="0">
                          <a:solidFill>
                            <a:schemeClr val="tx1"/>
                          </a:solidFill>
                          <a:latin typeface="メイリオ" panose="020B0604030504040204" pitchFamily="50" charset="-128"/>
                          <a:ea typeface="メイリオ" panose="020B0604030504040204" pitchFamily="50" charset="-128"/>
                        </a:rPr>
                        <a:t>常勤７人以上（１人は常勤換算可）、６割以上</a:t>
                      </a: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ja-JP" altLang="en-US" sz="900" b="0" u="none" dirty="0">
                          <a:solidFill>
                            <a:schemeClr val="tx1"/>
                          </a:solidFill>
                          <a:latin typeface="メイリオ" panose="020B0604030504040204" pitchFamily="50" charset="-128"/>
                          <a:ea typeface="メイリオ" panose="020B0604030504040204" pitchFamily="50" charset="-128"/>
                        </a:rPr>
                        <a:t>５人以上（１人は常勤換算可）、６割以上</a:t>
                      </a: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900" b="0" u="none" dirty="0">
                          <a:solidFill>
                            <a:schemeClr val="tx1"/>
                          </a:solidFill>
                          <a:latin typeface="メイリオ" panose="020B0604030504040204" pitchFamily="50" charset="-128"/>
                          <a:ea typeface="メイリオ" panose="020B0604030504040204" pitchFamily="50" charset="-128"/>
                        </a:rPr>
                        <a:t>４人以上、６割以上</a:t>
                      </a: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41537444"/>
                  </a:ext>
                </a:extLst>
              </a:tr>
              <a:tr h="307336">
                <a:tc>
                  <a:txBody>
                    <a:bodyPr/>
                    <a:lstStyle/>
                    <a:p>
                      <a:pPr>
                        <a:lnSpc>
                          <a:spcPts val="1100"/>
                        </a:lnSpc>
                      </a:pPr>
                      <a:r>
                        <a:rPr kumimoji="1" lang="en-US" altLang="ja-JP" sz="900" b="0" dirty="0">
                          <a:solidFill>
                            <a:schemeClr val="tx1"/>
                          </a:solidFill>
                          <a:latin typeface="メイリオ" panose="020B0604030504040204" pitchFamily="50" charset="-128"/>
                          <a:ea typeface="メイリオ" panose="020B0604030504040204" pitchFamily="50" charset="-128"/>
                        </a:rPr>
                        <a:t>24</a:t>
                      </a:r>
                      <a:r>
                        <a:rPr kumimoji="1" lang="ja-JP" altLang="en-US" sz="900" b="0" dirty="0">
                          <a:solidFill>
                            <a:schemeClr val="tx1"/>
                          </a:solidFill>
                          <a:latin typeface="メイリオ" panose="020B0604030504040204" pitchFamily="50" charset="-128"/>
                          <a:ea typeface="メイリオ" panose="020B0604030504040204" pitchFamily="50" charset="-128"/>
                        </a:rPr>
                        <a:t>時間対応</a:t>
                      </a: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40000"/>
                        <a:lumOff val="60000"/>
                      </a:schemeClr>
                    </a:solidFill>
                  </a:tcPr>
                </a:tc>
                <a:tc gridSpan="3">
                  <a:txBody>
                    <a:bodyPr/>
                    <a:lstStyle/>
                    <a:p>
                      <a:pPr algn="ctr">
                        <a:lnSpc>
                          <a:spcPts val="1100"/>
                        </a:lnSpc>
                      </a:pPr>
                      <a:r>
                        <a:rPr kumimoji="1" lang="en-US" altLang="ja-JP" sz="900" b="0" dirty="0">
                          <a:solidFill>
                            <a:schemeClr val="tx1"/>
                          </a:solidFill>
                          <a:latin typeface="メイリオ" panose="020B0604030504040204" pitchFamily="50" charset="-128"/>
                          <a:ea typeface="メイリオ" panose="020B0604030504040204" pitchFamily="50" charset="-128"/>
                        </a:rPr>
                        <a:t>24</a:t>
                      </a:r>
                      <a:r>
                        <a:rPr kumimoji="1" lang="ja-JP" altLang="en-US" sz="900" b="0" dirty="0">
                          <a:solidFill>
                            <a:schemeClr val="tx1"/>
                          </a:solidFill>
                          <a:latin typeface="メイリオ" panose="020B0604030504040204" pitchFamily="50" charset="-128"/>
                          <a:ea typeface="メイリオ" panose="020B0604030504040204" pitchFamily="50" charset="-128"/>
                        </a:rPr>
                        <a:t>時間対応体制加算の届出 ＋ 休日、祝日等も含めた計画的な訪問看護の実施</a:t>
                      </a: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sz="1200" b="0" dirty="0">
                        <a:solidFill>
                          <a:schemeClr val="tx1"/>
                        </a:solidFill>
                        <a:latin typeface="ＭＳ Ｐゴシック" panose="020B0600070205080204" pitchFamily="50" charset="-128"/>
                        <a:ea typeface="ＭＳ Ｐゴシック" panose="020B0600070205080204" pitchFamily="50" charset="-128"/>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4279315531"/>
                  </a:ext>
                </a:extLst>
              </a:tr>
              <a:tr h="418049">
                <a:tc>
                  <a:txBody>
                    <a:bodyPr/>
                    <a:lstStyle/>
                    <a:p>
                      <a:pPr>
                        <a:lnSpc>
                          <a:spcPts val="1100"/>
                        </a:lnSpc>
                      </a:pPr>
                      <a:r>
                        <a:rPr kumimoji="1" lang="ja-JP" altLang="en-US" sz="900" b="0" dirty="0">
                          <a:solidFill>
                            <a:schemeClr val="tx1"/>
                          </a:solidFill>
                          <a:latin typeface="メイリオ" panose="020B0604030504040204" pitchFamily="50" charset="-128"/>
                          <a:ea typeface="メイリオ" panose="020B0604030504040204" pitchFamily="50" charset="-128"/>
                        </a:rPr>
                        <a:t>重症度の高い利用者の受入れ</a:t>
                      </a: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nSpc>
                          <a:spcPts val="1100"/>
                        </a:lnSpc>
                      </a:pPr>
                      <a:r>
                        <a:rPr kumimoji="1" lang="ja-JP" altLang="en-US" sz="900" b="0" dirty="0">
                          <a:solidFill>
                            <a:schemeClr val="tx1"/>
                          </a:solidFill>
                          <a:latin typeface="メイリオ" panose="020B0604030504040204" pitchFamily="50" charset="-128"/>
                          <a:ea typeface="メイリオ" panose="020B0604030504040204" pitchFamily="50" charset="-128"/>
                        </a:rPr>
                        <a:t>別表７の利用者　月</a:t>
                      </a:r>
                      <a:r>
                        <a:rPr kumimoji="1" lang="en-US" altLang="ja-JP" sz="900" b="0" dirty="0">
                          <a:solidFill>
                            <a:schemeClr val="tx1"/>
                          </a:solidFill>
                          <a:latin typeface="メイリオ" panose="020B0604030504040204" pitchFamily="50" charset="-128"/>
                          <a:ea typeface="メイリオ" panose="020B0604030504040204" pitchFamily="50" charset="-128"/>
                        </a:rPr>
                        <a:t>10</a:t>
                      </a:r>
                      <a:r>
                        <a:rPr kumimoji="1" lang="ja-JP" altLang="en-US" sz="900" b="0" dirty="0">
                          <a:solidFill>
                            <a:schemeClr val="tx1"/>
                          </a:solidFill>
                          <a:latin typeface="メイリオ" panose="020B0604030504040204" pitchFamily="50" charset="-128"/>
                          <a:ea typeface="メイリオ" panose="020B0604030504040204" pitchFamily="50" charset="-128"/>
                        </a:rPr>
                        <a:t>人以上</a:t>
                      </a:r>
                      <a:endParaRPr kumimoji="1" lang="en-US" altLang="ja-JP" sz="900" b="0" dirty="0">
                        <a:solidFill>
                          <a:schemeClr val="tx1"/>
                        </a:solidFill>
                        <a:latin typeface="メイリオ" panose="020B0604030504040204" pitchFamily="50" charset="-128"/>
                        <a:ea typeface="メイリオ" panose="020B0604030504040204" pitchFamily="50" charset="-128"/>
                      </a:endParaRP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メイリオ" panose="020B0604030504040204" pitchFamily="50" charset="-128"/>
                          <a:ea typeface="メイリオ" panose="020B0604030504040204" pitchFamily="50" charset="-128"/>
                        </a:rPr>
                        <a:t>別表７の利用者　月</a:t>
                      </a:r>
                      <a:r>
                        <a:rPr kumimoji="1" lang="en-US" altLang="ja-JP" sz="900" b="0" dirty="0">
                          <a:solidFill>
                            <a:schemeClr val="tx1"/>
                          </a:solidFill>
                          <a:latin typeface="メイリオ" panose="020B0604030504040204" pitchFamily="50" charset="-128"/>
                          <a:ea typeface="メイリオ" panose="020B0604030504040204" pitchFamily="50" charset="-128"/>
                        </a:rPr>
                        <a:t>7</a:t>
                      </a:r>
                      <a:r>
                        <a:rPr kumimoji="1" lang="ja-JP" altLang="en-US" sz="900" b="0" dirty="0">
                          <a:solidFill>
                            <a:schemeClr val="tx1"/>
                          </a:solidFill>
                          <a:latin typeface="メイリオ" panose="020B0604030504040204" pitchFamily="50" charset="-128"/>
                          <a:ea typeface="メイリオ" panose="020B0604030504040204" pitchFamily="50" charset="-128"/>
                        </a:rPr>
                        <a:t>人以上</a:t>
                      </a:r>
                      <a:endParaRPr kumimoji="1" lang="en-US" altLang="ja-JP" sz="900" b="0" dirty="0">
                        <a:solidFill>
                          <a:schemeClr val="tx1"/>
                        </a:solidFill>
                        <a:latin typeface="メイリオ" panose="020B0604030504040204" pitchFamily="50" charset="-128"/>
                        <a:ea typeface="メイリオ" panose="020B0604030504040204" pitchFamily="50" charset="-128"/>
                      </a:endParaRP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メイリオ" panose="020B0604030504040204" pitchFamily="50" charset="-128"/>
                          <a:ea typeface="メイリオ" panose="020B0604030504040204" pitchFamily="50" charset="-128"/>
                        </a:rPr>
                        <a:t>別表７・８の利用者、精神科重症患者又は</a:t>
                      </a:r>
                      <a:r>
                        <a:rPr kumimoji="1" lang="ja-JP" altLang="en-US" sz="900" b="0" baseline="0" dirty="0">
                          <a:solidFill>
                            <a:schemeClr val="tx1"/>
                          </a:solidFill>
                          <a:latin typeface="メイリオ" panose="020B0604030504040204" pitchFamily="50" charset="-128"/>
                          <a:ea typeface="メイリオ" panose="020B0604030504040204" pitchFamily="50" charset="-128"/>
                        </a:rPr>
                        <a:t>複数の訪看</a:t>
                      </a:r>
                      <a:r>
                        <a:rPr kumimoji="1" lang="en-US" altLang="ja-JP" sz="900" b="0" baseline="0" dirty="0">
                          <a:solidFill>
                            <a:schemeClr val="tx1"/>
                          </a:solidFill>
                          <a:latin typeface="メイリオ" panose="020B0604030504040204" pitchFamily="50" charset="-128"/>
                          <a:ea typeface="メイリオ" panose="020B0604030504040204" pitchFamily="50" charset="-128"/>
                        </a:rPr>
                        <a:t>ST</a:t>
                      </a:r>
                      <a:r>
                        <a:rPr kumimoji="1" lang="ja-JP" altLang="en-US" sz="900" b="0" baseline="0" dirty="0">
                          <a:solidFill>
                            <a:schemeClr val="tx1"/>
                          </a:solidFill>
                          <a:latin typeface="メイリオ" panose="020B0604030504040204" pitchFamily="50" charset="-128"/>
                          <a:ea typeface="メイリオ" panose="020B0604030504040204" pitchFamily="50" charset="-128"/>
                        </a:rPr>
                        <a:t>が共同して訪問する利用者　月</a:t>
                      </a:r>
                      <a:r>
                        <a:rPr kumimoji="1" lang="en-US" altLang="ja-JP" sz="900" b="0" baseline="0" dirty="0">
                          <a:solidFill>
                            <a:schemeClr val="tx1"/>
                          </a:solidFill>
                          <a:latin typeface="メイリオ" panose="020B0604030504040204" pitchFamily="50" charset="-128"/>
                          <a:ea typeface="メイリオ" panose="020B0604030504040204" pitchFamily="50" charset="-128"/>
                        </a:rPr>
                        <a:t>10</a:t>
                      </a:r>
                      <a:r>
                        <a:rPr kumimoji="1" lang="ja-JP" altLang="en-US" sz="900" b="0" baseline="0" dirty="0">
                          <a:solidFill>
                            <a:schemeClr val="tx1"/>
                          </a:solidFill>
                          <a:latin typeface="メイリオ" panose="020B0604030504040204" pitchFamily="50" charset="-128"/>
                          <a:ea typeface="メイリオ" panose="020B0604030504040204" pitchFamily="50" charset="-128"/>
                        </a:rPr>
                        <a:t>人</a:t>
                      </a:r>
                      <a:r>
                        <a:rPr kumimoji="1" lang="ja-JP" altLang="en-US" sz="900" b="0" dirty="0">
                          <a:solidFill>
                            <a:schemeClr val="tx1"/>
                          </a:solidFill>
                          <a:latin typeface="メイリオ" panose="020B0604030504040204" pitchFamily="50" charset="-128"/>
                          <a:ea typeface="メイリオ" panose="020B0604030504040204" pitchFamily="50" charset="-128"/>
                        </a:rPr>
                        <a:t>以上</a:t>
                      </a: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09774853"/>
                  </a:ext>
                </a:extLst>
              </a:tr>
              <a:tr h="802073">
                <a:tc>
                  <a:txBody>
                    <a:bodyPr/>
                    <a:lstStyle/>
                    <a:p>
                      <a:pPr>
                        <a:lnSpc>
                          <a:spcPts val="1100"/>
                        </a:lnSpc>
                      </a:pPr>
                      <a:r>
                        <a:rPr kumimoji="1" lang="ja-JP" altLang="en-US" sz="900" b="0" dirty="0">
                          <a:solidFill>
                            <a:schemeClr val="tx1"/>
                          </a:solidFill>
                          <a:latin typeface="メイリオ" panose="020B0604030504040204" pitchFamily="50" charset="-128"/>
                          <a:ea typeface="メイリオ" panose="020B0604030504040204" pitchFamily="50" charset="-128"/>
                        </a:rPr>
                        <a:t>ターミナルケアの実施、</a:t>
                      </a:r>
                      <a:endParaRPr kumimoji="1" lang="en-US" altLang="ja-JP" sz="900" b="0" dirty="0">
                        <a:solidFill>
                          <a:schemeClr val="tx1"/>
                        </a:solidFill>
                        <a:latin typeface="メイリオ" panose="020B0604030504040204" pitchFamily="50" charset="-128"/>
                        <a:ea typeface="メイリオ" panose="020B0604030504040204" pitchFamily="50" charset="-128"/>
                      </a:endParaRPr>
                    </a:p>
                    <a:p>
                      <a:pPr>
                        <a:lnSpc>
                          <a:spcPts val="1100"/>
                        </a:lnSpc>
                      </a:pPr>
                      <a:r>
                        <a:rPr kumimoji="1" lang="ja-JP" altLang="en-US" sz="900" b="0" dirty="0">
                          <a:solidFill>
                            <a:schemeClr val="tx1"/>
                          </a:solidFill>
                          <a:latin typeface="メイリオ" panose="020B0604030504040204" pitchFamily="50" charset="-128"/>
                          <a:ea typeface="メイリオ" panose="020B0604030504040204" pitchFamily="50" charset="-128"/>
                        </a:rPr>
                        <a:t>重症児の受入れ</a:t>
                      </a:r>
                      <a:r>
                        <a:rPr kumimoji="1" lang="en-US" altLang="ja-JP" sz="900" b="0" baseline="30000" dirty="0">
                          <a:solidFill>
                            <a:schemeClr val="tx1"/>
                          </a:solidFill>
                          <a:latin typeface="メイリオ" panose="020B0604030504040204" pitchFamily="50" charset="-128"/>
                          <a:ea typeface="メイリオ" panose="020B0604030504040204" pitchFamily="50" charset="-128"/>
                        </a:rPr>
                        <a:t>※</a:t>
                      </a:r>
                      <a:r>
                        <a:rPr kumimoji="1" lang="ja-JP" altLang="en-US" sz="900" b="0" baseline="30000" dirty="0">
                          <a:solidFill>
                            <a:schemeClr val="tx1"/>
                          </a:solidFill>
                          <a:latin typeface="メイリオ" panose="020B0604030504040204" pitchFamily="50" charset="-128"/>
                          <a:ea typeface="メイリオ" panose="020B0604030504040204" pitchFamily="50" charset="-128"/>
                        </a:rPr>
                        <a:t>３</a:t>
                      </a:r>
                      <a:endParaRPr kumimoji="1" lang="ja-JP" altLang="en-US" sz="900" b="0" dirty="0">
                        <a:solidFill>
                          <a:schemeClr val="tx1"/>
                        </a:solidFill>
                        <a:latin typeface="メイリオ" panose="020B0604030504040204" pitchFamily="50" charset="-128"/>
                        <a:ea typeface="メイリオ" panose="020B0604030504040204" pitchFamily="50" charset="-128"/>
                      </a:endParaRP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nSpc>
                          <a:spcPts val="1100"/>
                        </a:lnSpc>
                      </a:pPr>
                      <a:r>
                        <a:rPr kumimoji="1" lang="ja-JP" altLang="en-US" sz="900" b="0" u="none" dirty="0">
                          <a:solidFill>
                            <a:schemeClr val="tx1"/>
                          </a:solidFill>
                          <a:latin typeface="メイリオ" panose="020B0604030504040204" pitchFamily="50" charset="-128"/>
                          <a:ea typeface="メイリオ" panose="020B0604030504040204" pitchFamily="50" charset="-128"/>
                        </a:rPr>
                        <a:t>以下のいずれか</a:t>
                      </a:r>
                      <a:endParaRPr kumimoji="1" lang="en-US" altLang="ja-JP" sz="900" b="0" u="none" dirty="0">
                        <a:solidFill>
                          <a:schemeClr val="tx1"/>
                        </a:solidFill>
                        <a:latin typeface="メイリオ" panose="020B0604030504040204" pitchFamily="50" charset="-128"/>
                        <a:ea typeface="メイリオ" panose="020B0604030504040204" pitchFamily="50" charset="-128"/>
                      </a:endParaRPr>
                    </a:p>
                    <a:p>
                      <a:pPr>
                        <a:lnSpc>
                          <a:spcPts val="1100"/>
                        </a:lnSpc>
                      </a:pPr>
                      <a:r>
                        <a:rPr kumimoji="1" lang="ja-JP" altLang="en-US" sz="900" b="0" u="none" dirty="0">
                          <a:solidFill>
                            <a:schemeClr val="tx1"/>
                          </a:solidFill>
                          <a:latin typeface="メイリオ" panose="020B0604030504040204" pitchFamily="50" charset="-128"/>
                          <a:ea typeface="メイリオ" panose="020B0604030504040204" pitchFamily="50" charset="-128"/>
                        </a:rPr>
                        <a:t>・ターミナル　前年度</a:t>
                      </a:r>
                      <a:r>
                        <a:rPr kumimoji="1" lang="en-US" altLang="ja-JP" sz="900" b="0" u="none" dirty="0">
                          <a:solidFill>
                            <a:schemeClr val="tx1"/>
                          </a:solidFill>
                          <a:latin typeface="メイリオ" panose="020B0604030504040204" pitchFamily="50" charset="-128"/>
                          <a:ea typeface="メイリオ" panose="020B0604030504040204" pitchFamily="50" charset="-128"/>
                        </a:rPr>
                        <a:t>20</a:t>
                      </a:r>
                      <a:r>
                        <a:rPr kumimoji="1" lang="ja-JP" altLang="en-US" sz="900" b="0" u="none" dirty="0">
                          <a:solidFill>
                            <a:schemeClr val="tx1"/>
                          </a:solidFill>
                          <a:latin typeface="メイリオ" panose="020B0604030504040204" pitchFamily="50" charset="-128"/>
                          <a:ea typeface="メイリオ" panose="020B0604030504040204" pitchFamily="50" charset="-128"/>
                        </a:rPr>
                        <a:t>件以上</a:t>
                      </a:r>
                      <a:endParaRPr kumimoji="1" lang="en-US" altLang="ja-JP" sz="900" b="0" u="none" dirty="0">
                        <a:solidFill>
                          <a:schemeClr val="tx1"/>
                        </a:solidFill>
                        <a:latin typeface="メイリオ" panose="020B0604030504040204" pitchFamily="50" charset="-128"/>
                        <a:ea typeface="メイリオ" panose="020B0604030504040204" pitchFamily="50" charset="-128"/>
                      </a:endParaRPr>
                    </a:p>
                    <a:p>
                      <a:pPr>
                        <a:lnSpc>
                          <a:spcPts val="1100"/>
                        </a:lnSpc>
                      </a:pPr>
                      <a:r>
                        <a:rPr kumimoji="1" lang="ja-JP" altLang="en-US" sz="900" b="0" u="none" dirty="0">
                          <a:solidFill>
                            <a:schemeClr val="tx1"/>
                          </a:solidFill>
                          <a:latin typeface="メイリオ" panose="020B0604030504040204" pitchFamily="50" charset="-128"/>
                          <a:ea typeface="メイリオ" panose="020B0604030504040204" pitchFamily="50" charset="-128"/>
                        </a:rPr>
                        <a:t>・ターミナル　前年度</a:t>
                      </a:r>
                      <a:r>
                        <a:rPr kumimoji="1" lang="en-US" altLang="ja-JP" sz="900" b="0" u="none" dirty="0">
                          <a:solidFill>
                            <a:schemeClr val="tx1"/>
                          </a:solidFill>
                          <a:latin typeface="メイリオ" panose="020B0604030504040204" pitchFamily="50" charset="-128"/>
                          <a:ea typeface="メイリオ" panose="020B0604030504040204" pitchFamily="50" charset="-128"/>
                        </a:rPr>
                        <a:t>15</a:t>
                      </a:r>
                      <a:r>
                        <a:rPr kumimoji="1" lang="ja-JP" altLang="en-US" sz="900" b="0" u="none" dirty="0">
                          <a:solidFill>
                            <a:schemeClr val="tx1"/>
                          </a:solidFill>
                          <a:latin typeface="メイリオ" panose="020B0604030504040204" pitchFamily="50" charset="-128"/>
                          <a:ea typeface="メイリオ" panose="020B0604030504040204" pitchFamily="50" charset="-128"/>
                        </a:rPr>
                        <a:t>件以上</a:t>
                      </a:r>
                      <a:endParaRPr kumimoji="1" lang="en-US" altLang="ja-JP" sz="900" b="0" u="none" baseline="0" dirty="0">
                        <a:solidFill>
                          <a:schemeClr val="tx1"/>
                        </a:solidFill>
                        <a:latin typeface="メイリオ" panose="020B0604030504040204" pitchFamily="50" charset="-128"/>
                        <a:ea typeface="メイリオ" panose="020B0604030504040204" pitchFamily="50" charset="-128"/>
                      </a:endParaRPr>
                    </a:p>
                    <a:p>
                      <a:pPr>
                        <a:lnSpc>
                          <a:spcPts val="1100"/>
                        </a:lnSpc>
                      </a:pPr>
                      <a:r>
                        <a:rPr kumimoji="1" lang="ja-JP" altLang="en-US" sz="900" b="0" u="none" dirty="0">
                          <a:solidFill>
                            <a:schemeClr val="tx1"/>
                          </a:solidFill>
                          <a:latin typeface="メイリオ" panose="020B0604030504040204" pitchFamily="50" charset="-128"/>
                          <a:ea typeface="メイリオ" panose="020B0604030504040204" pitchFamily="50" charset="-128"/>
                        </a:rPr>
                        <a:t>　　　　　　　＋　重症児　</a:t>
                      </a:r>
                      <a:r>
                        <a:rPr kumimoji="1" lang="ja-JP" altLang="en-US" sz="900" b="0" u="none" baseline="0" dirty="0">
                          <a:solidFill>
                            <a:schemeClr val="tx1"/>
                          </a:solidFill>
                          <a:latin typeface="メイリオ" panose="020B0604030504040204" pitchFamily="50" charset="-128"/>
                          <a:ea typeface="メイリオ" panose="020B0604030504040204" pitchFamily="50" charset="-128"/>
                        </a:rPr>
                        <a:t>常時４人以上</a:t>
                      </a:r>
                      <a:endParaRPr kumimoji="1" lang="en-US" altLang="ja-JP" sz="900" b="0" u="none" baseline="0" dirty="0">
                        <a:solidFill>
                          <a:schemeClr val="tx1"/>
                        </a:solidFill>
                        <a:latin typeface="メイリオ" panose="020B0604030504040204" pitchFamily="50" charset="-128"/>
                        <a:ea typeface="メイリオ" panose="020B0604030504040204" pitchFamily="50" charset="-128"/>
                      </a:endParaRPr>
                    </a:p>
                    <a:p>
                      <a:pPr>
                        <a:lnSpc>
                          <a:spcPts val="1100"/>
                        </a:lnSpc>
                      </a:pPr>
                      <a:r>
                        <a:rPr kumimoji="1" lang="ja-JP" altLang="en-US" sz="900" b="0" u="none" baseline="0" dirty="0">
                          <a:solidFill>
                            <a:schemeClr val="tx1"/>
                          </a:solidFill>
                          <a:latin typeface="メイリオ" panose="020B0604030504040204" pitchFamily="50" charset="-128"/>
                          <a:ea typeface="メイリオ" panose="020B0604030504040204" pitchFamily="50" charset="-128"/>
                        </a:rPr>
                        <a:t>・重症児　　常時６人以上</a:t>
                      </a:r>
                      <a:endParaRPr kumimoji="1" lang="en-US" altLang="ja-JP" sz="900" b="0" u="none" dirty="0">
                        <a:solidFill>
                          <a:schemeClr val="tx1"/>
                        </a:solidFill>
                        <a:latin typeface="メイリオ" panose="020B0604030504040204" pitchFamily="50" charset="-128"/>
                        <a:ea typeface="メイリオ" panose="020B0604030504040204" pitchFamily="50" charset="-128"/>
                      </a:endParaRP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u="none" dirty="0">
                          <a:solidFill>
                            <a:schemeClr val="tx1"/>
                          </a:solidFill>
                          <a:latin typeface="メイリオ" panose="020B0604030504040204" pitchFamily="50" charset="-128"/>
                          <a:ea typeface="メイリオ" panose="020B0604030504040204" pitchFamily="50" charset="-128"/>
                        </a:rPr>
                        <a:t>以下のいずれか</a:t>
                      </a:r>
                      <a:endParaRPr kumimoji="1" lang="en-US" altLang="ja-JP" sz="900" b="0" u="none" dirty="0">
                        <a:solidFill>
                          <a:schemeClr val="tx1"/>
                        </a:solidFill>
                        <a:latin typeface="メイリオ" panose="020B0604030504040204" pitchFamily="50" charset="-128"/>
                        <a:ea typeface="メイリオ" panose="020B0604030504040204" pitchFamily="50" charset="-128"/>
                      </a:endParaRPr>
                    </a:p>
                    <a:p>
                      <a:pPr>
                        <a:lnSpc>
                          <a:spcPts val="1100"/>
                        </a:lnSpc>
                      </a:pPr>
                      <a:r>
                        <a:rPr kumimoji="1" lang="ja-JP" altLang="en-US" sz="900" b="0" u="none" dirty="0">
                          <a:solidFill>
                            <a:schemeClr val="tx1"/>
                          </a:solidFill>
                          <a:latin typeface="メイリオ" panose="020B0604030504040204" pitchFamily="50" charset="-128"/>
                          <a:ea typeface="メイリオ" panose="020B0604030504040204" pitchFamily="50" charset="-128"/>
                        </a:rPr>
                        <a:t>・ターミナル　前年度</a:t>
                      </a:r>
                      <a:r>
                        <a:rPr kumimoji="1" lang="en-US" altLang="ja-JP" sz="900" b="0" u="none" dirty="0">
                          <a:solidFill>
                            <a:schemeClr val="tx1"/>
                          </a:solidFill>
                          <a:latin typeface="メイリオ" panose="020B0604030504040204" pitchFamily="50" charset="-128"/>
                          <a:ea typeface="メイリオ" panose="020B0604030504040204" pitchFamily="50" charset="-128"/>
                        </a:rPr>
                        <a:t>15</a:t>
                      </a:r>
                      <a:r>
                        <a:rPr kumimoji="1" lang="ja-JP" altLang="en-US" sz="900" b="0" u="none" dirty="0">
                          <a:solidFill>
                            <a:schemeClr val="tx1"/>
                          </a:solidFill>
                          <a:latin typeface="メイリオ" panose="020B0604030504040204" pitchFamily="50" charset="-128"/>
                          <a:ea typeface="メイリオ" panose="020B0604030504040204" pitchFamily="50" charset="-128"/>
                        </a:rPr>
                        <a:t>件以上</a:t>
                      </a:r>
                      <a:endParaRPr kumimoji="1" lang="en-US" altLang="ja-JP" sz="900" b="0" u="none" dirty="0">
                        <a:solidFill>
                          <a:schemeClr val="tx1"/>
                        </a:solidFill>
                        <a:latin typeface="メイリオ" panose="020B0604030504040204" pitchFamily="50" charset="-128"/>
                        <a:ea typeface="メイリオ" panose="020B0604030504040204" pitchFamily="50" charset="-128"/>
                      </a:endParaRPr>
                    </a:p>
                    <a:p>
                      <a:pPr>
                        <a:lnSpc>
                          <a:spcPts val="1100"/>
                        </a:lnSpc>
                      </a:pPr>
                      <a:r>
                        <a:rPr kumimoji="1" lang="ja-JP" altLang="en-US" sz="900" b="0" u="none" dirty="0">
                          <a:solidFill>
                            <a:schemeClr val="tx1"/>
                          </a:solidFill>
                          <a:latin typeface="メイリオ" panose="020B0604030504040204" pitchFamily="50" charset="-128"/>
                          <a:ea typeface="メイリオ" panose="020B0604030504040204" pitchFamily="50" charset="-128"/>
                        </a:rPr>
                        <a:t>・ターミナル　前年度</a:t>
                      </a:r>
                      <a:r>
                        <a:rPr kumimoji="1" lang="en-US" altLang="ja-JP" sz="900" b="0" u="none" dirty="0">
                          <a:solidFill>
                            <a:schemeClr val="tx1"/>
                          </a:solidFill>
                          <a:latin typeface="メイリオ" panose="020B0604030504040204" pitchFamily="50" charset="-128"/>
                          <a:ea typeface="メイリオ" panose="020B0604030504040204" pitchFamily="50" charset="-128"/>
                        </a:rPr>
                        <a:t>10</a:t>
                      </a:r>
                      <a:r>
                        <a:rPr kumimoji="1" lang="ja-JP" altLang="en-US" sz="900" b="0" u="none" dirty="0">
                          <a:solidFill>
                            <a:schemeClr val="tx1"/>
                          </a:solidFill>
                          <a:latin typeface="メイリオ" panose="020B0604030504040204" pitchFamily="50" charset="-128"/>
                          <a:ea typeface="メイリオ" panose="020B0604030504040204" pitchFamily="50" charset="-128"/>
                        </a:rPr>
                        <a:t>件以上</a:t>
                      </a:r>
                      <a:endParaRPr kumimoji="1" lang="en-US" altLang="ja-JP" sz="900" b="0" u="none" baseline="0" dirty="0">
                        <a:solidFill>
                          <a:schemeClr val="tx1"/>
                        </a:solidFill>
                        <a:latin typeface="メイリオ" panose="020B0604030504040204" pitchFamily="50" charset="-128"/>
                        <a:ea typeface="メイリオ" panose="020B0604030504040204" pitchFamily="50" charset="-128"/>
                      </a:endParaRPr>
                    </a:p>
                    <a:p>
                      <a:pPr>
                        <a:lnSpc>
                          <a:spcPts val="1100"/>
                        </a:lnSpc>
                      </a:pPr>
                      <a:r>
                        <a:rPr kumimoji="1" lang="ja-JP" altLang="en-US" sz="900" b="0" u="none" dirty="0">
                          <a:solidFill>
                            <a:schemeClr val="tx1"/>
                          </a:solidFill>
                          <a:latin typeface="メイリオ" panose="020B0604030504040204" pitchFamily="50" charset="-128"/>
                          <a:ea typeface="メイリオ" panose="020B0604030504040204" pitchFamily="50" charset="-128"/>
                        </a:rPr>
                        <a:t>　　　　　　　＋　重症児　</a:t>
                      </a:r>
                      <a:r>
                        <a:rPr kumimoji="1" lang="ja-JP" altLang="en-US" sz="900" b="0" u="none" baseline="0" dirty="0">
                          <a:solidFill>
                            <a:schemeClr val="tx1"/>
                          </a:solidFill>
                          <a:latin typeface="メイリオ" panose="020B0604030504040204" pitchFamily="50" charset="-128"/>
                          <a:ea typeface="メイリオ" panose="020B0604030504040204" pitchFamily="50" charset="-128"/>
                        </a:rPr>
                        <a:t>常時３人以上</a:t>
                      </a:r>
                      <a:endParaRPr kumimoji="1" lang="en-US" altLang="ja-JP" sz="900" b="0" u="none" baseline="0" dirty="0">
                        <a:solidFill>
                          <a:schemeClr val="tx1"/>
                        </a:solidFill>
                        <a:latin typeface="メイリオ" panose="020B0604030504040204" pitchFamily="50" charset="-128"/>
                        <a:ea typeface="メイリオ" panose="020B0604030504040204" pitchFamily="50" charset="-128"/>
                      </a:endParaRPr>
                    </a:p>
                    <a:p>
                      <a:pPr>
                        <a:lnSpc>
                          <a:spcPts val="1100"/>
                        </a:lnSpc>
                      </a:pPr>
                      <a:r>
                        <a:rPr kumimoji="1" lang="ja-JP" altLang="en-US" sz="900" b="0" u="none" baseline="0" dirty="0">
                          <a:solidFill>
                            <a:schemeClr val="tx1"/>
                          </a:solidFill>
                          <a:latin typeface="メイリオ" panose="020B0604030504040204" pitchFamily="50" charset="-128"/>
                          <a:ea typeface="メイリオ" panose="020B0604030504040204" pitchFamily="50" charset="-128"/>
                        </a:rPr>
                        <a:t>・重症児　　常時５人以上</a:t>
                      </a:r>
                      <a:endParaRPr kumimoji="1" lang="en-US" altLang="ja-JP" sz="900" b="0" u="none" dirty="0">
                        <a:solidFill>
                          <a:schemeClr val="tx1"/>
                        </a:solidFill>
                        <a:latin typeface="メイリオ" panose="020B0604030504040204" pitchFamily="50" charset="-128"/>
                        <a:ea typeface="メイリオ" panose="020B0604030504040204" pitchFamily="50" charset="-128"/>
                      </a:endParaRP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endParaRPr kumimoji="1" lang="ja-JP" altLang="en-US" sz="900" b="0" dirty="0">
                        <a:solidFill>
                          <a:schemeClr val="tx1"/>
                        </a:solidFill>
                        <a:latin typeface="メイリオ" panose="020B0604030504040204" pitchFamily="50" charset="-128"/>
                        <a:ea typeface="メイリオ" panose="020B0604030504040204" pitchFamily="50" charset="-128"/>
                      </a:endParaRP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noFill/>
                  </a:tcPr>
                </a:tc>
                <a:extLst>
                  <a:ext uri="{0D108BD9-81ED-4DB2-BD59-A6C34878D82A}">
                    <a16:rowId xmlns:a16="http://schemas.microsoft.com/office/drawing/2014/main" val="693230876"/>
                  </a:ext>
                </a:extLst>
              </a:tr>
              <a:tr h="1085764">
                <a:tc>
                  <a:txBody>
                    <a:bodyPr/>
                    <a:lstStyle/>
                    <a:p>
                      <a:pPr>
                        <a:lnSpc>
                          <a:spcPts val="1100"/>
                        </a:lnSpc>
                      </a:pPr>
                      <a:r>
                        <a:rPr kumimoji="1" lang="ja-JP" altLang="en-US" sz="900" b="0" dirty="0">
                          <a:solidFill>
                            <a:schemeClr val="tx1"/>
                          </a:solidFill>
                          <a:latin typeface="メイリオ" panose="020B0604030504040204" pitchFamily="50" charset="-128"/>
                          <a:ea typeface="メイリオ" panose="020B0604030504040204" pitchFamily="50" charset="-128"/>
                        </a:rPr>
                        <a:t>介護・障害サービスの</a:t>
                      </a:r>
                      <a:endParaRPr kumimoji="1" lang="en-US" altLang="ja-JP" sz="900" b="0" dirty="0">
                        <a:solidFill>
                          <a:schemeClr val="tx1"/>
                        </a:solidFill>
                        <a:latin typeface="メイリオ" panose="020B0604030504040204" pitchFamily="50" charset="-128"/>
                        <a:ea typeface="メイリオ" panose="020B0604030504040204" pitchFamily="50" charset="-128"/>
                      </a:endParaRPr>
                    </a:p>
                    <a:p>
                      <a:pPr>
                        <a:lnSpc>
                          <a:spcPts val="1100"/>
                        </a:lnSpc>
                      </a:pPr>
                      <a:r>
                        <a:rPr kumimoji="1" lang="ja-JP" altLang="en-US" sz="900" b="0" dirty="0">
                          <a:solidFill>
                            <a:schemeClr val="tx1"/>
                          </a:solidFill>
                          <a:latin typeface="メイリオ" panose="020B0604030504040204" pitchFamily="50" charset="-128"/>
                          <a:ea typeface="メイリオ" panose="020B0604030504040204" pitchFamily="50" charset="-128"/>
                        </a:rPr>
                        <a:t>計画作成</a:t>
                      </a: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40000"/>
                        <a:lumOff val="60000"/>
                      </a:schemeClr>
                    </a:solidFill>
                  </a:tcPr>
                </a:tc>
                <a:tc gridSpan="2">
                  <a:txBody>
                    <a:bodyPr/>
                    <a:lstStyle/>
                    <a:p>
                      <a:pPr>
                        <a:lnSpc>
                          <a:spcPts val="1100"/>
                        </a:lnSpc>
                      </a:pPr>
                      <a:r>
                        <a:rPr kumimoji="1" lang="ja-JP" altLang="en-US" sz="900" b="0" dirty="0">
                          <a:solidFill>
                            <a:schemeClr val="tx1"/>
                          </a:solidFill>
                          <a:latin typeface="メイリオ" panose="020B0604030504040204" pitchFamily="50" charset="-128"/>
                          <a:ea typeface="メイリオ" panose="020B0604030504040204" pitchFamily="50" charset="-128"/>
                        </a:rPr>
                        <a:t>以下のいずれか</a:t>
                      </a:r>
                      <a:endParaRPr kumimoji="1" lang="en-US" altLang="ja-JP" sz="900" b="0" dirty="0">
                        <a:solidFill>
                          <a:schemeClr val="tx1"/>
                        </a:solidFill>
                        <a:latin typeface="メイリオ" panose="020B0604030504040204" pitchFamily="50" charset="-128"/>
                        <a:ea typeface="メイリオ" panose="020B0604030504040204" pitchFamily="50" charset="-128"/>
                      </a:endParaRPr>
                    </a:p>
                    <a:p>
                      <a:pPr>
                        <a:lnSpc>
                          <a:spcPts val="1100"/>
                        </a:lnSpc>
                      </a:pPr>
                      <a:r>
                        <a:rPr kumimoji="1" lang="ja-JP" altLang="en-US" sz="900" b="0" dirty="0">
                          <a:solidFill>
                            <a:schemeClr val="tx1"/>
                          </a:solidFill>
                          <a:latin typeface="メイリオ" panose="020B0604030504040204" pitchFamily="50" charset="-128"/>
                          <a:ea typeface="メイリオ" panose="020B0604030504040204" pitchFamily="50" charset="-128"/>
                        </a:rPr>
                        <a:t>・居宅介護支援事業所を同一敷地内に設置</a:t>
                      </a:r>
                      <a:endParaRPr kumimoji="1" lang="en-US" altLang="ja-JP" sz="900" b="0" dirty="0">
                        <a:solidFill>
                          <a:schemeClr val="tx1"/>
                        </a:solidFill>
                        <a:latin typeface="メイリオ" panose="020B0604030504040204" pitchFamily="50" charset="-128"/>
                        <a:ea typeface="メイリオ" panose="020B0604030504040204" pitchFamily="50" charset="-128"/>
                      </a:endParaRPr>
                    </a:p>
                    <a:p>
                      <a:pPr marL="446088" indent="-84138">
                        <a:lnSpc>
                          <a:spcPts val="1100"/>
                        </a:lnSpc>
                      </a:pPr>
                      <a:r>
                        <a:rPr kumimoji="1" lang="ja-JP" altLang="en-US" sz="900" b="0" dirty="0">
                          <a:solidFill>
                            <a:schemeClr val="tx1"/>
                          </a:solidFill>
                          <a:latin typeface="メイリオ" panose="020B0604030504040204" pitchFamily="50" charset="-128"/>
                          <a:ea typeface="メイリオ" panose="020B0604030504040204" pitchFamily="50" charset="-128"/>
                        </a:rPr>
                        <a:t>＋特に医療的な管理が必要な利用者の１割程度について、介護サービス等計画又は介護予防サービス計画を作成</a:t>
                      </a:r>
                      <a:endParaRPr kumimoji="1" lang="en-US" altLang="ja-JP" sz="900" b="0" dirty="0">
                        <a:solidFill>
                          <a:schemeClr val="tx1"/>
                        </a:solidFill>
                        <a:latin typeface="メイリオ" panose="020B0604030504040204" pitchFamily="50" charset="-128"/>
                        <a:ea typeface="メイリオ" panose="020B0604030504040204" pitchFamily="50" charset="-128"/>
                      </a:endParaRPr>
                    </a:p>
                    <a:p>
                      <a:pPr>
                        <a:lnSpc>
                          <a:spcPts val="1100"/>
                        </a:lnSpc>
                      </a:pPr>
                      <a:r>
                        <a:rPr kumimoji="1" lang="ja-JP" altLang="en-US" sz="900" b="0" dirty="0">
                          <a:solidFill>
                            <a:schemeClr val="tx1"/>
                          </a:solidFill>
                          <a:latin typeface="メイリオ" panose="020B0604030504040204" pitchFamily="50" charset="-128"/>
                          <a:ea typeface="メイリオ" panose="020B0604030504040204" pitchFamily="50" charset="-128"/>
                        </a:rPr>
                        <a:t>・特定相談支援事業所</a:t>
                      </a:r>
                      <a:r>
                        <a:rPr kumimoji="1" lang="ja-JP" altLang="en-US" sz="900" b="0" baseline="0" dirty="0">
                          <a:solidFill>
                            <a:schemeClr val="tx1"/>
                          </a:solidFill>
                          <a:latin typeface="メイリオ" panose="020B0604030504040204" pitchFamily="50" charset="-128"/>
                          <a:ea typeface="メイリオ" panose="020B0604030504040204" pitchFamily="50" charset="-128"/>
                        </a:rPr>
                        <a:t>又は障害児相談支援事業所を同一敷地内に設置</a:t>
                      </a:r>
                      <a:endParaRPr kumimoji="1" lang="en-US" altLang="ja-JP" sz="900" b="0" baseline="0" dirty="0">
                        <a:solidFill>
                          <a:schemeClr val="tx1"/>
                        </a:solidFill>
                        <a:latin typeface="メイリオ" panose="020B0604030504040204" pitchFamily="50" charset="-128"/>
                        <a:ea typeface="メイリオ" panose="020B0604030504040204" pitchFamily="50" charset="-128"/>
                      </a:endParaRPr>
                    </a:p>
                    <a:p>
                      <a:pPr marL="446088" indent="-84138">
                        <a:lnSpc>
                          <a:spcPts val="1100"/>
                        </a:lnSpc>
                      </a:pPr>
                      <a:r>
                        <a:rPr kumimoji="1" lang="ja-JP" altLang="en-US" sz="900" b="0" baseline="0" dirty="0">
                          <a:solidFill>
                            <a:schemeClr val="tx1"/>
                          </a:solidFill>
                          <a:latin typeface="メイリオ" panose="020B0604030504040204" pitchFamily="50" charset="-128"/>
                          <a:ea typeface="メイリオ" panose="020B0604030504040204" pitchFamily="50" charset="-128"/>
                        </a:rPr>
                        <a:t>＋サービス等利用計画又は障害児支援利用計画の作成が必要な利用者の１割程度について、計画を作成</a:t>
                      </a:r>
                      <a:endParaRPr kumimoji="1" lang="en-US" altLang="ja-JP" sz="900" b="0" dirty="0">
                        <a:solidFill>
                          <a:schemeClr val="tx1"/>
                        </a:solidFill>
                        <a:latin typeface="メイリオ" panose="020B0604030504040204" pitchFamily="50" charset="-128"/>
                        <a:ea typeface="メイリオ" panose="020B0604030504040204" pitchFamily="50" charset="-128"/>
                      </a:endParaRP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pPr>
                        <a:lnSpc>
                          <a:spcPts val="1100"/>
                        </a:lnSpc>
                      </a:pPr>
                      <a:endParaRPr kumimoji="1" lang="en-US" altLang="ja-JP" sz="8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endParaRPr kumimoji="1" lang="ja-JP" altLang="en-US" sz="900" b="0" dirty="0">
                        <a:solidFill>
                          <a:schemeClr val="tx1"/>
                        </a:solidFill>
                        <a:latin typeface="メイリオ" panose="020B0604030504040204" pitchFamily="50" charset="-128"/>
                        <a:ea typeface="メイリオ" panose="020B0604030504040204" pitchFamily="50" charset="-128"/>
                      </a:endParaRP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noFill/>
                  </a:tcPr>
                </a:tc>
                <a:extLst>
                  <a:ext uri="{0D108BD9-81ED-4DB2-BD59-A6C34878D82A}">
                    <a16:rowId xmlns:a16="http://schemas.microsoft.com/office/drawing/2014/main" val="569558041"/>
                  </a:ext>
                </a:extLst>
              </a:tr>
              <a:tr h="660227">
                <a:tc>
                  <a:txBody>
                    <a:bodyPr/>
                    <a:lstStyle/>
                    <a:p>
                      <a:pPr>
                        <a:lnSpc>
                          <a:spcPts val="1100"/>
                        </a:lnSpc>
                      </a:pPr>
                      <a:r>
                        <a:rPr kumimoji="1" lang="ja-JP" altLang="en-US" sz="900" b="0" dirty="0">
                          <a:solidFill>
                            <a:schemeClr val="tx1"/>
                          </a:solidFill>
                          <a:latin typeface="メイリオ" panose="020B0604030504040204" pitchFamily="50" charset="-128"/>
                          <a:ea typeface="メイリオ" panose="020B0604030504040204" pitchFamily="50" charset="-128"/>
                        </a:rPr>
                        <a:t>地域における</a:t>
                      </a:r>
                      <a:endParaRPr kumimoji="1" lang="en-US" altLang="ja-JP" sz="900" b="0" dirty="0">
                        <a:solidFill>
                          <a:schemeClr val="tx1"/>
                        </a:solidFill>
                        <a:latin typeface="メイリオ" panose="020B0604030504040204" pitchFamily="50" charset="-128"/>
                        <a:ea typeface="メイリオ" panose="020B0604030504040204" pitchFamily="50" charset="-128"/>
                      </a:endParaRPr>
                    </a:p>
                    <a:p>
                      <a:pPr>
                        <a:lnSpc>
                          <a:spcPts val="1100"/>
                        </a:lnSpc>
                      </a:pPr>
                      <a:r>
                        <a:rPr kumimoji="1" lang="ja-JP" altLang="en-US" sz="900" b="0" dirty="0">
                          <a:solidFill>
                            <a:schemeClr val="tx1"/>
                          </a:solidFill>
                          <a:latin typeface="メイリオ" panose="020B0604030504040204" pitchFamily="50" charset="-128"/>
                          <a:ea typeface="メイリオ" panose="020B0604030504040204" pitchFamily="50" charset="-128"/>
                        </a:rPr>
                        <a:t>人材育成等</a:t>
                      </a: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40000"/>
                        <a:lumOff val="60000"/>
                      </a:schemeClr>
                    </a:solidFill>
                  </a:tcPr>
                </a:tc>
                <a:tc gridSpan="2">
                  <a:txBody>
                    <a:bodyPr/>
                    <a:lstStyle/>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900" b="1" u="sng" dirty="0">
                          <a:solidFill>
                            <a:srgbClr val="0070C0"/>
                          </a:solidFill>
                          <a:latin typeface="メイリオ" panose="020B0604030504040204" pitchFamily="50" charset="-128"/>
                          <a:ea typeface="メイリオ" panose="020B0604030504040204" pitchFamily="50" charset="-128"/>
                        </a:rPr>
                        <a:t>以下のいずれも満たす</a:t>
                      </a:r>
                      <a:endParaRPr kumimoji="1" lang="en-US" altLang="ja-JP" sz="900" b="1" u="sng" dirty="0">
                        <a:solidFill>
                          <a:srgbClr val="0070C0"/>
                        </a:solidFill>
                        <a:latin typeface="メイリオ" panose="020B0604030504040204" pitchFamily="50" charset="-128"/>
                        <a:ea typeface="メイリオ" panose="020B0604030504040204" pitchFamily="50" charset="-128"/>
                      </a:endParaRPr>
                    </a:p>
                    <a:p>
                      <a:pPr>
                        <a:lnSpc>
                          <a:spcPts val="1100"/>
                        </a:lnSpc>
                      </a:pPr>
                      <a:r>
                        <a:rPr kumimoji="1" lang="ja-JP" altLang="en-US" sz="900" b="1" u="none" dirty="0">
                          <a:solidFill>
                            <a:srgbClr val="0070C0"/>
                          </a:solidFill>
                          <a:latin typeface="メイリオ" panose="020B0604030504040204" pitchFamily="50" charset="-128"/>
                          <a:ea typeface="メイリオ" panose="020B0604030504040204" pitchFamily="50" charset="-128"/>
                        </a:rPr>
                        <a:t>・</a:t>
                      </a:r>
                      <a:r>
                        <a:rPr kumimoji="1" lang="ja-JP" altLang="en-US" sz="900" b="1" u="sng" dirty="0">
                          <a:solidFill>
                            <a:srgbClr val="0070C0"/>
                          </a:solidFill>
                          <a:latin typeface="メイリオ" panose="020B0604030504040204" pitchFamily="50" charset="-128"/>
                          <a:ea typeface="メイリオ" panose="020B0604030504040204" pitchFamily="50" charset="-128"/>
                        </a:rPr>
                        <a:t>人材育成のための研修等の実施</a:t>
                      </a:r>
                      <a:endParaRPr kumimoji="1" lang="en-US" altLang="ja-JP" sz="900" b="1" u="sng" dirty="0">
                        <a:solidFill>
                          <a:srgbClr val="0070C0"/>
                        </a:solidFill>
                        <a:latin typeface="メイリオ" panose="020B0604030504040204" pitchFamily="50" charset="-128"/>
                        <a:ea typeface="メイリオ" panose="020B0604030504040204" pitchFamily="50" charset="-128"/>
                      </a:endParaRPr>
                    </a:p>
                    <a:p>
                      <a:pPr>
                        <a:lnSpc>
                          <a:spcPts val="1100"/>
                        </a:lnSpc>
                      </a:pPr>
                      <a:r>
                        <a:rPr kumimoji="1" lang="ja-JP" altLang="en-US" sz="900" b="1" u="none" dirty="0">
                          <a:solidFill>
                            <a:srgbClr val="0070C0"/>
                          </a:solidFill>
                          <a:latin typeface="メイリオ" panose="020B0604030504040204" pitchFamily="50" charset="-128"/>
                          <a:ea typeface="メイリオ" panose="020B0604030504040204" pitchFamily="50" charset="-128"/>
                        </a:rPr>
                        <a:t>・</a:t>
                      </a:r>
                      <a:r>
                        <a:rPr kumimoji="1" lang="ja-JP" altLang="en-US" sz="900" b="1" u="sng" dirty="0">
                          <a:solidFill>
                            <a:srgbClr val="0070C0"/>
                          </a:solidFill>
                          <a:latin typeface="メイリオ" panose="020B0604030504040204" pitchFamily="50" charset="-128"/>
                          <a:ea typeface="メイリオ" panose="020B0604030504040204" pitchFamily="50" charset="-128"/>
                        </a:rPr>
                        <a:t>地域の医療機関、訪看</a:t>
                      </a:r>
                      <a:r>
                        <a:rPr kumimoji="1" lang="en-US" altLang="ja-JP" sz="900" b="1" u="sng" dirty="0">
                          <a:solidFill>
                            <a:srgbClr val="0070C0"/>
                          </a:solidFill>
                          <a:latin typeface="メイリオ" panose="020B0604030504040204" pitchFamily="50" charset="-128"/>
                          <a:ea typeface="メイリオ" panose="020B0604030504040204" pitchFamily="50" charset="-128"/>
                        </a:rPr>
                        <a:t>ST</a:t>
                      </a:r>
                      <a:r>
                        <a:rPr kumimoji="1" lang="ja-JP" altLang="en-US" sz="900" b="1" u="sng" dirty="0" err="1">
                          <a:solidFill>
                            <a:srgbClr val="0070C0"/>
                          </a:solidFill>
                          <a:latin typeface="メイリオ" panose="020B0604030504040204" pitchFamily="50" charset="-128"/>
                          <a:ea typeface="メイリオ" panose="020B0604030504040204" pitchFamily="50" charset="-128"/>
                        </a:rPr>
                        <a:t>、</a:t>
                      </a:r>
                      <a:r>
                        <a:rPr kumimoji="1" lang="ja-JP" altLang="en-US" sz="900" b="1" u="sng" dirty="0">
                          <a:solidFill>
                            <a:srgbClr val="0070C0"/>
                          </a:solidFill>
                          <a:latin typeface="メイリオ" panose="020B0604030504040204" pitchFamily="50" charset="-128"/>
                          <a:ea typeface="メイリオ" panose="020B0604030504040204" pitchFamily="50" charset="-128"/>
                        </a:rPr>
                        <a:t>住民等に対する情報提供又は相談の実績</a:t>
                      </a:r>
                      <a:endParaRPr kumimoji="1" lang="en-US" altLang="ja-JP" sz="900" b="1" u="sng" dirty="0">
                        <a:solidFill>
                          <a:srgbClr val="0070C0"/>
                        </a:solidFill>
                        <a:latin typeface="メイリオ" panose="020B0604030504040204" pitchFamily="50" charset="-128"/>
                        <a:ea typeface="メイリオ" panose="020B0604030504040204" pitchFamily="50" charset="-128"/>
                      </a:endParaRP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a:lnSpc>
                          <a:spcPts val="1100"/>
                        </a:lnSpc>
                      </a:pPr>
                      <a:r>
                        <a:rPr kumimoji="1" lang="ja-JP" altLang="en-US" sz="900" b="0" dirty="0">
                          <a:solidFill>
                            <a:schemeClr val="tx1"/>
                          </a:solidFill>
                          <a:latin typeface="メイリオ" panose="020B0604030504040204" pitchFamily="50" charset="-128"/>
                          <a:ea typeface="メイリオ" panose="020B0604030504040204" pitchFamily="50" charset="-128"/>
                        </a:rPr>
                        <a:t>以下のいずれも満たす</a:t>
                      </a:r>
                      <a:endParaRPr kumimoji="1" lang="en-US" altLang="ja-JP" sz="900" b="0" dirty="0">
                        <a:solidFill>
                          <a:schemeClr val="tx1"/>
                        </a:solidFill>
                        <a:latin typeface="メイリオ" panose="020B0604030504040204" pitchFamily="50" charset="-128"/>
                        <a:ea typeface="メイリオ" panose="020B0604030504040204" pitchFamily="50" charset="-128"/>
                      </a:endParaRPr>
                    </a:p>
                    <a:p>
                      <a:pPr>
                        <a:lnSpc>
                          <a:spcPts val="1100"/>
                        </a:lnSpc>
                      </a:pPr>
                      <a:r>
                        <a:rPr kumimoji="1" lang="ja-JP" altLang="en-US" sz="900" b="0" dirty="0">
                          <a:solidFill>
                            <a:schemeClr val="tx1"/>
                          </a:solidFill>
                          <a:latin typeface="メイリオ" panose="020B0604030504040204" pitchFamily="50" charset="-128"/>
                          <a:ea typeface="メイリオ" panose="020B0604030504040204" pitchFamily="50" charset="-128"/>
                        </a:rPr>
                        <a:t>・地域の医療機関や訪看</a:t>
                      </a:r>
                      <a:r>
                        <a:rPr kumimoji="1" lang="en-US" altLang="ja-JP" sz="900" b="0" dirty="0">
                          <a:solidFill>
                            <a:schemeClr val="tx1"/>
                          </a:solidFill>
                          <a:latin typeface="メイリオ" panose="020B0604030504040204" pitchFamily="50" charset="-128"/>
                          <a:ea typeface="メイリオ" panose="020B0604030504040204" pitchFamily="50" charset="-128"/>
                        </a:rPr>
                        <a:t>ST</a:t>
                      </a:r>
                      <a:r>
                        <a:rPr kumimoji="1" lang="ja-JP" altLang="en-US" sz="900" b="0" dirty="0">
                          <a:solidFill>
                            <a:schemeClr val="tx1"/>
                          </a:solidFill>
                          <a:latin typeface="メイリオ" panose="020B0604030504040204" pitchFamily="50" charset="-128"/>
                          <a:ea typeface="メイリオ" panose="020B0604030504040204" pitchFamily="50" charset="-128"/>
                        </a:rPr>
                        <a:t>を対象とした研修</a:t>
                      </a:r>
                      <a:r>
                        <a:rPr kumimoji="1" lang="ja-JP" altLang="en-US" sz="900" b="0" baseline="0" dirty="0">
                          <a:solidFill>
                            <a:schemeClr val="tx1"/>
                          </a:solidFill>
                          <a:latin typeface="メイリオ" panose="020B0604030504040204" pitchFamily="50" charset="-128"/>
                          <a:ea typeface="メイリオ" panose="020B0604030504040204" pitchFamily="50" charset="-128"/>
                        </a:rPr>
                        <a:t> </a:t>
                      </a:r>
                      <a:r>
                        <a:rPr kumimoji="1" lang="ja-JP" altLang="en-US" sz="900" b="0" dirty="0">
                          <a:solidFill>
                            <a:schemeClr val="tx1"/>
                          </a:solidFill>
                          <a:latin typeface="メイリオ" panose="020B0604030504040204" pitchFamily="50" charset="-128"/>
                          <a:ea typeface="メイリオ" panose="020B0604030504040204" pitchFamily="50" charset="-128"/>
                        </a:rPr>
                        <a:t>年２回</a:t>
                      </a:r>
                      <a:endParaRPr kumimoji="1" lang="en-US" altLang="ja-JP" sz="900" b="0" dirty="0">
                        <a:solidFill>
                          <a:schemeClr val="tx1"/>
                        </a:solidFill>
                        <a:latin typeface="メイリオ" panose="020B0604030504040204" pitchFamily="50" charset="-128"/>
                        <a:ea typeface="メイリオ" panose="020B0604030504040204" pitchFamily="50" charset="-128"/>
                      </a:endParaRPr>
                    </a:p>
                    <a:p>
                      <a:pPr>
                        <a:lnSpc>
                          <a:spcPts val="1100"/>
                        </a:lnSpc>
                      </a:pPr>
                      <a:r>
                        <a:rPr kumimoji="1" lang="ja-JP" altLang="en-US" sz="900" b="0" dirty="0">
                          <a:solidFill>
                            <a:schemeClr val="tx1"/>
                          </a:solidFill>
                          <a:latin typeface="メイリオ" panose="020B0604030504040204" pitchFamily="50" charset="-128"/>
                          <a:ea typeface="メイリオ" panose="020B0604030504040204" pitchFamily="50" charset="-128"/>
                        </a:rPr>
                        <a:t>・地域の訪看</a:t>
                      </a:r>
                      <a:r>
                        <a:rPr kumimoji="1" lang="en-US" altLang="ja-JP" sz="900" b="0" dirty="0">
                          <a:solidFill>
                            <a:schemeClr val="tx1"/>
                          </a:solidFill>
                          <a:latin typeface="メイリオ" panose="020B0604030504040204" pitchFamily="50" charset="-128"/>
                          <a:ea typeface="メイリオ" panose="020B0604030504040204" pitchFamily="50" charset="-128"/>
                        </a:rPr>
                        <a:t>ST</a:t>
                      </a:r>
                      <a:r>
                        <a:rPr kumimoji="1" lang="ja-JP" altLang="en-US" sz="900" b="0" dirty="0">
                          <a:solidFill>
                            <a:schemeClr val="tx1"/>
                          </a:solidFill>
                          <a:latin typeface="メイリオ" panose="020B0604030504040204" pitchFamily="50" charset="-128"/>
                          <a:ea typeface="メイリオ" panose="020B0604030504040204" pitchFamily="50" charset="-128"/>
                        </a:rPr>
                        <a:t>や住民等への情報提供・相談の実績</a:t>
                      </a:r>
                      <a:endParaRPr kumimoji="1" lang="en-US" altLang="ja-JP" sz="900" b="0" dirty="0">
                        <a:solidFill>
                          <a:schemeClr val="tx1"/>
                        </a:solidFill>
                        <a:latin typeface="メイリオ" panose="020B0604030504040204" pitchFamily="50" charset="-128"/>
                        <a:ea typeface="メイリオ" panose="020B0604030504040204" pitchFamily="50" charset="-128"/>
                      </a:endParaRPr>
                    </a:p>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900" b="0" dirty="0">
                          <a:solidFill>
                            <a:schemeClr val="tx1"/>
                          </a:solidFill>
                          <a:latin typeface="メイリオ" panose="020B0604030504040204" pitchFamily="50" charset="-128"/>
                          <a:ea typeface="メイリオ" panose="020B0604030504040204" pitchFamily="50" charset="-128"/>
                        </a:rPr>
                        <a:t>・地域の医療機関の看護職員の一定期間の勤務実績</a:t>
                      </a: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56773966"/>
                  </a:ext>
                </a:extLst>
              </a:tr>
              <a:tr h="660227">
                <a:tc>
                  <a:txBody>
                    <a:bodyPr/>
                    <a:lstStyle/>
                    <a:p>
                      <a:pPr>
                        <a:lnSpc>
                          <a:spcPts val="1100"/>
                        </a:lnSpc>
                      </a:pPr>
                      <a:r>
                        <a:rPr kumimoji="1" lang="ja-JP" altLang="en-US" sz="900" b="0" dirty="0">
                          <a:solidFill>
                            <a:schemeClr val="tx1"/>
                          </a:solidFill>
                          <a:latin typeface="メイリオ" panose="020B0604030504040204" pitchFamily="50" charset="-128"/>
                          <a:ea typeface="メイリオ" panose="020B0604030504040204" pitchFamily="50" charset="-128"/>
                        </a:rPr>
                        <a:t>医療機関との共同</a:t>
                      </a: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40000"/>
                        <a:lumOff val="60000"/>
                      </a:schemeClr>
                    </a:solidFill>
                  </a:tcPr>
                </a:tc>
                <a:tc gridSpan="2">
                  <a:txBody>
                    <a:bodyPr/>
                    <a:lstStyle/>
                    <a:p>
                      <a:pPr>
                        <a:lnSpc>
                          <a:spcPts val="1100"/>
                        </a:lnSpc>
                      </a:pPr>
                      <a:endParaRPr kumimoji="1" lang="en-US" altLang="ja-JP" sz="900" b="0" dirty="0">
                        <a:solidFill>
                          <a:schemeClr val="tx1"/>
                        </a:solidFill>
                        <a:latin typeface="メイリオ" panose="020B0604030504040204" pitchFamily="50" charset="-128"/>
                        <a:ea typeface="メイリオ" panose="020B0604030504040204" pitchFamily="50" charset="-128"/>
                      </a:endParaRP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noFill/>
                  </a:tcPr>
                </a:tc>
                <a:tc hMerge="1">
                  <a:txBody>
                    <a:bodyPr/>
                    <a:lstStyle/>
                    <a:p>
                      <a:endParaRPr kumimoji="1" lang="ja-JP" altLang="en-US"/>
                    </a:p>
                  </a:txBody>
                  <a:tcPr/>
                </a:tc>
                <a:tc>
                  <a:txBody>
                    <a:bodyPr/>
                    <a:lstStyle/>
                    <a:p>
                      <a:pPr>
                        <a:lnSpc>
                          <a:spcPts val="1100"/>
                        </a:lnSpc>
                      </a:pPr>
                      <a:r>
                        <a:rPr kumimoji="1" lang="ja-JP" altLang="en-US" sz="900" b="0" dirty="0">
                          <a:solidFill>
                            <a:schemeClr val="tx1"/>
                          </a:solidFill>
                          <a:latin typeface="メイリオ" panose="020B0604030504040204" pitchFamily="50" charset="-128"/>
                          <a:ea typeface="メイリオ" panose="020B0604030504040204" pitchFamily="50" charset="-128"/>
                        </a:rPr>
                        <a:t>以下のいずれも満たす</a:t>
                      </a:r>
                      <a:endParaRPr kumimoji="1" lang="en-US" altLang="ja-JP" sz="900" b="0" dirty="0">
                        <a:solidFill>
                          <a:schemeClr val="tx1"/>
                        </a:solidFill>
                        <a:latin typeface="メイリオ" panose="020B0604030504040204" pitchFamily="50" charset="-128"/>
                        <a:ea typeface="メイリオ" panose="020B0604030504040204" pitchFamily="50" charset="-128"/>
                      </a:endParaRPr>
                    </a:p>
                    <a:p>
                      <a:pPr>
                        <a:lnSpc>
                          <a:spcPts val="1100"/>
                        </a:lnSpc>
                      </a:pPr>
                      <a:r>
                        <a:rPr kumimoji="1" lang="ja-JP" altLang="en-US" sz="900" b="0" dirty="0">
                          <a:solidFill>
                            <a:schemeClr val="tx1"/>
                          </a:solidFill>
                          <a:latin typeface="メイリオ" panose="020B0604030504040204" pitchFamily="50" charset="-128"/>
                          <a:ea typeface="メイリオ" panose="020B0604030504040204" pitchFamily="50" charset="-128"/>
                        </a:rPr>
                        <a:t>・退院時共同指導の実績</a:t>
                      </a:r>
                      <a:endParaRPr kumimoji="1" lang="en-US" altLang="ja-JP" sz="900" b="0" dirty="0">
                        <a:solidFill>
                          <a:schemeClr val="tx1"/>
                        </a:solidFill>
                        <a:latin typeface="メイリオ" panose="020B0604030504040204" pitchFamily="50" charset="-128"/>
                        <a:ea typeface="メイリオ" panose="020B0604030504040204" pitchFamily="50" charset="-128"/>
                      </a:endParaRPr>
                    </a:p>
                    <a:p>
                      <a:pPr marL="85725" indent="-85725">
                        <a:lnSpc>
                          <a:spcPts val="1100"/>
                        </a:lnSpc>
                      </a:pPr>
                      <a:r>
                        <a:rPr kumimoji="1" lang="ja-JP" altLang="en-US" sz="900" b="0" dirty="0">
                          <a:solidFill>
                            <a:schemeClr val="tx1"/>
                          </a:solidFill>
                          <a:latin typeface="メイリオ" panose="020B0604030504040204" pitchFamily="50" charset="-128"/>
                          <a:ea typeface="メイリオ" panose="020B0604030504040204" pitchFamily="50" charset="-128"/>
                        </a:rPr>
                        <a:t>・併設医療機関以外の医師を主治医とする利用者が１割以上</a:t>
                      </a: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76895327"/>
                  </a:ext>
                </a:extLst>
              </a:tr>
              <a:tr h="392908">
                <a:tc>
                  <a:txBody>
                    <a:bodyPr/>
                    <a:lstStyle/>
                    <a:p>
                      <a:pPr>
                        <a:lnSpc>
                          <a:spcPts val="1100"/>
                        </a:lnSpc>
                      </a:pPr>
                      <a:r>
                        <a:rPr kumimoji="1" lang="ja-JP" altLang="en-US" sz="900" b="1" u="sng" dirty="0">
                          <a:solidFill>
                            <a:srgbClr val="0070C0"/>
                          </a:solidFill>
                          <a:latin typeface="メイリオ" panose="020B0604030504040204" pitchFamily="50" charset="-128"/>
                          <a:ea typeface="メイリオ" panose="020B0604030504040204" pitchFamily="50" charset="-128"/>
                        </a:rPr>
                        <a:t>専門の研修を受けた看護師の配置</a:t>
                      </a: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40000"/>
                        <a:lumOff val="60000"/>
                      </a:schemeClr>
                    </a:solidFill>
                  </a:tcPr>
                </a:tc>
                <a:tc gridSpan="3">
                  <a:txBody>
                    <a:bodyPr/>
                    <a:lstStyle/>
                    <a:p>
                      <a:pPr algn="ctr">
                        <a:lnSpc>
                          <a:spcPts val="1100"/>
                        </a:lnSpc>
                      </a:pPr>
                      <a:r>
                        <a:rPr kumimoji="1" lang="ja-JP" altLang="en-US" sz="900" b="1" u="sng" dirty="0">
                          <a:solidFill>
                            <a:srgbClr val="0070C0"/>
                          </a:solidFill>
                          <a:latin typeface="メイリオ" panose="020B0604030504040204" pitchFamily="50" charset="-128"/>
                          <a:ea typeface="メイリオ" panose="020B0604030504040204" pitchFamily="50" charset="-128"/>
                        </a:rPr>
                        <a:t>専門の研修を受けた看護師が配置されていること（望ましい）</a:t>
                      </a:r>
                      <a:endParaRPr kumimoji="1" lang="en-US" altLang="ja-JP" sz="900" b="1" u="sng" dirty="0">
                        <a:solidFill>
                          <a:srgbClr val="0070C0"/>
                        </a:solidFill>
                        <a:latin typeface="メイリオ" panose="020B0604030504040204" pitchFamily="50" charset="-128"/>
                        <a:ea typeface="メイリオ" panose="020B0604030504040204" pitchFamily="50" charset="-128"/>
                      </a:endParaRP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BlToTr w="12700" cap="flat" cmpd="sng" algn="ctr">
                      <a:noFill/>
                      <a:prstDash val="solid"/>
                      <a:round/>
                      <a:headEnd type="none" w="med" len="med"/>
                      <a:tailEnd type="none" w="med" len="med"/>
                    </a:lnBlToTr>
                    <a:noFill/>
                  </a:tcPr>
                </a:tc>
                <a:tc hMerge="1">
                  <a:txBody>
                    <a:bodyPr/>
                    <a:lstStyle/>
                    <a:p>
                      <a:endParaRPr kumimoji="1" lang="ja-JP" altLang="en-US"/>
                    </a:p>
                  </a:txBody>
                  <a:tcPr/>
                </a:tc>
                <a:tc hMerge="1">
                  <a:txBody>
                    <a:bodyPr/>
                    <a:lstStyle/>
                    <a:p>
                      <a:pPr marL="85725" indent="-85725">
                        <a:lnSpc>
                          <a:spcPts val="1100"/>
                        </a:lnSpc>
                      </a:pPr>
                      <a:endParaRPr kumimoji="1" lang="ja-JP" altLang="en-US" sz="900" b="0" dirty="0">
                        <a:solidFill>
                          <a:schemeClr val="tx1"/>
                        </a:solidFill>
                        <a:latin typeface="メイリオ" panose="020B0604030504040204" pitchFamily="50" charset="-128"/>
                        <a:ea typeface="メイリオ" panose="020B0604030504040204" pitchFamily="50" charset="-128"/>
                      </a:endParaRPr>
                    </a:p>
                  </a:txBody>
                  <a:tcPr marL="72000" marR="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85667048"/>
                  </a:ext>
                </a:extLst>
              </a:tr>
            </a:tbl>
          </a:graphicData>
        </a:graphic>
      </p:graphicFrame>
      <p:sp>
        <p:nvSpPr>
          <p:cNvPr id="6" name="テキスト ボックス 5">
            <a:extLst>
              <a:ext uri="{FF2B5EF4-FFF2-40B4-BE49-F238E27FC236}">
                <a16:creationId xmlns:a16="http://schemas.microsoft.com/office/drawing/2014/main" id="{9102190C-3727-450F-ACE7-2EEE0EB99132}"/>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７．在宅医療・訪問看護</a:t>
            </a:r>
          </a:p>
        </p:txBody>
      </p:sp>
      <p:sp>
        <p:nvSpPr>
          <p:cNvPr id="12" name="タイトル 1">
            <a:extLst>
              <a:ext uri="{FF2B5EF4-FFF2-40B4-BE49-F238E27FC236}">
                <a16:creationId xmlns:a16="http://schemas.microsoft.com/office/drawing/2014/main" id="{C2CE8D30-5F35-49DD-93FF-E6CCDB78F2AA}"/>
              </a:ext>
            </a:extLst>
          </p:cNvPr>
          <p:cNvSpPr>
            <a:spLocks noGrp="1"/>
          </p:cNvSpPr>
          <p:nvPr>
            <p:ph type="title"/>
          </p:nvPr>
        </p:nvSpPr>
        <p:spPr>
          <a:xfrm>
            <a:off x="0" y="388410"/>
            <a:ext cx="9906000" cy="458482"/>
          </a:xfrm>
        </p:spPr>
        <p:txBody>
          <a:bodyPr>
            <a:noAutofit/>
          </a:bodyPr>
          <a:lstStyle/>
          <a:p>
            <a:r>
              <a:rPr lang="ja-JP" altLang="en-US" sz="2200" dirty="0"/>
              <a:t>（６）</a:t>
            </a:r>
            <a:r>
              <a:rPr lang="en-US" altLang="ja-JP" sz="2200" dirty="0"/>
              <a:t>【</a:t>
            </a:r>
            <a:r>
              <a:rPr lang="ja-JP" altLang="en-US" sz="2200" dirty="0"/>
              <a:t>訪問看護</a:t>
            </a:r>
            <a:r>
              <a:rPr lang="en-US" altLang="ja-JP" sz="2200" dirty="0"/>
              <a:t>】</a:t>
            </a:r>
            <a:r>
              <a:rPr lang="ja-JP" altLang="en-US" sz="2200" dirty="0"/>
              <a:t>機能強化型訪問看護ステーションの要件等（参考）</a:t>
            </a:r>
          </a:p>
        </p:txBody>
      </p:sp>
      <p:sp>
        <p:nvSpPr>
          <p:cNvPr id="7" name="スライド番号プレースホルダー 2">
            <a:extLst>
              <a:ext uri="{FF2B5EF4-FFF2-40B4-BE49-F238E27FC236}">
                <a16:creationId xmlns:a16="http://schemas.microsoft.com/office/drawing/2014/main" id="{D2E16884-E3A3-40F0-B80B-16B56BE022C6}"/>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614150642"/>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923460"/>
            <a:ext cx="9529762" cy="289352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訪問看護情報提供療養費１について、情報提供先に</a:t>
            </a:r>
            <a:r>
              <a:rPr kumimoji="1" lang="zh-TW"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指定特定相談支援事業者</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及び</a:t>
            </a:r>
            <a:r>
              <a:rPr kumimoji="1" lang="zh-TW"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指定障害児相談支援事業者</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を追加する</a:t>
            </a:r>
            <a:r>
              <a:rPr kumimoji="1" lang="ja-JP" altLang="en-US" sz="16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26797"/>
            <a:ext cx="4942265" cy="261618"/>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自治体等への情報提供の見直し</a:t>
            </a:r>
          </a:p>
        </p:txBody>
      </p:sp>
      <p:sp>
        <p:nvSpPr>
          <p:cNvPr id="88" name="正方形/長方形 87"/>
          <p:cNvSpPr/>
          <p:nvPr/>
        </p:nvSpPr>
        <p:spPr>
          <a:xfrm>
            <a:off x="5245494" y="1621870"/>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41512" y="1963664"/>
            <a:ext cx="4320000" cy="1805818"/>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訪問看護情報提供療養費１</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・市町村　　　　　　　　　　・都道府県</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指定特定相談支援事業者</a:t>
            </a:r>
            <a:r>
              <a:rPr kumimoji="1" lang="ja-JP" altLang="en-US" sz="10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指定障害児相談支援事業者</a:t>
            </a:r>
            <a:endPar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に対して、当該市町村等からの求めに応じて、当該利用者に係る保健福祉サ－ビスに必要な情報を提供</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［算定対象］</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（１）特掲診療料の施設基準等別表第７に掲げる疾病等の者</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（２）特掲診療料の施設基準等別表第８に掲げる者</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（３）精神障害を有する者又はその家族等</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18</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歳</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未満の</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児童</a:t>
            </a:r>
          </a:p>
        </p:txBody>
      </p:sp>
      <p:sp>
        <p:nvSpPr>
          <p:cNvPr id="90" name="右矢印 89"/>
          <p:cNvSpPr/>
          <p:nvPr/>
        </p:nvSpPr>
        <p:spPr>
          <a:xfrm>
            <a:off x="4731543" y="2021633"/>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19029" y="1617605"/>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1" name="正方形/長方形 20"/>
          <p:cNvSpPr/>
          <p:nvPr/>
        </p:nvSpPr>
        <p:spPr>
          <a:xfrm>
            <a:off x="188119" y="3989339"/>
            <a:ext cx="9529762" cy="281969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訪問看護情報提供療養費２について、情報提供先に高等学校等を追加する。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2" name="正方形/長方形 21"/>
          <p:cNvSpPr/>
          <p:nvPr/>
        </p:nvSpPr>
        <p:spPr>
          <a:xfrm>
            <a:off x="299247" y="3877432"/>
            <a:ext cx="4942265" cy="294853"/>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学校等への情報提供の見直し</a:t>
            </a:r>
          </a:p>
        </p:txBody>
      </p:sp>
      <p:sp>
        <p:nvSpPr>
          <p:cNvPr id="23" name="正方形/長方形 22"/>
          <p:cNvSpPr/>
          <p:nvPr/>
        </p:nvSpPr>
        <p:spPr>
          <a:xfrm>
            <a:off x="5245494" y="4447392"/>
            <a:ext cx="4348576" cy="294853"/>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4" name="正方形/長方形 23"/>
          <p:cNvSpPr/>
          <p:nvPr/>
        </p:nvSpPr>
        <p:spPr>
          <a:xfrm>
            <a:off x="5241512" y="4789184"/>
            <a:ext cx="4352558" cy="1836000"/>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tIns="18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訪問看護情報提供療養費</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・保育所等（</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）・幼稚園　・小学校　・中学校　</a:t>
            </a: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高等学校</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・義務教育校　</a:t>
            </a: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中等教育学校</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特別支援学校</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高等専門学校</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専修学校</a:t>
            </a:r>
            <a:endPar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へ通園又は通学する利用者について、当該学校等からの求めに応じて、必要な情報を提供</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［算定対象］</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18</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歳</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未満の超重症児又は準超重症児</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18</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歳</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未満の特掲診療料の施設基準等別表第７に掲げる疾病等の者</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18</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歳</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未満の特掲診療料の施設基準等別表第８に掲げる者</a:t>
            </a:r>
          </a:p>
        </p:txBody>
      </p:sp>
      <p:sp>
        <p:nvSpPr>
          <p:cNvPr id="25" name="右矢印 24"/>
          <p:cNvSpPr/>
          <p:nvPr/>
        </p:nvSpPr>
        <p:spPr>
          <a:xfrm>
            <a:off x="4731543" y="4847155"/>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正方形/長方形 25"/>
          <p:cNvSpPr/>
          <p:nvPr/>
        </p:nvSpPr>
        <p:spPr>
          <a:xfrm>
            <a:off x="319029" y="4443127"/>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7" name="正方形/長方形 26"/>
          <p:cNvSpPr/>
          <p:nvPr/>
        </p:nvSpPr>
        <p:spPr>
          <a:xfrm>
            <a:off x="311928" y="4789182"/>
            <a:ext cx="4371398" cy="1798793"/>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訪問看護情報提供療養費</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・保育所等（</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）・幼稚園　・小学校　・中学校　・義務教育校</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・中等教育学校（前期課程）・特別支援学校（小学部、中学部）</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へ通園又は通学する利用者について、当該学校等からの求めに応じて、必要な情報を提供</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［算定対象］</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歳未満の超重症児又は準超重症児</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歳未満の特掲診療料の施設基準等別表第７に掲げる疾病等の者</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歳未満の特掲診療料の施設基準等別表第８に掲げる者</a:t>
            </a:r>
          </a:p>
        </p:txBody>
      </p:sp>
      <p:sp>
        <p:nvSpPr>
          <p:cNvPr id="31" name="正方形/長方形 30"/>
          <p:cNvSpPr/>
          <p:nvPr/>
        </p:nvSpPr>
        <p:spPr>
          <a:xfrm>
            <a:off x="311928" y="1963661"/>
            <a:ext cx="4371398" cy="1805821"/>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訪問看護情報提供療養費１</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・市町村　　　　　　　　　　・都道府県</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に対して、当該市町村等からの求めに応じて、当該利用者に係る保健福祉サ－ビスに必要な情報を提供</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［算定対象］</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（１）特掲診療料の施設基準等別表第７に掲げる疾病等の者</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（２）特掲診療料の施設基準等別表第８に掲げる者</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（３）精神障害を有する者又はその家族等</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歳未満の小児</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8" name="正方形/長方形 27"/>
          <p:cNvSpPr/>
          <p:nvPr/>
        </p:nvSpPr>
        <p:spPr>
          <a:xfrm>
            <a:off x="585551" y="6608681"/>
            <a:ext cx="8734896"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）保育所、認定こども園、家庭的保育事業を行う者、小規模保育事業を行う者、事業所内保育事業を行う者</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9" name="テキスト ボックス 18">
            <a:extLst>
              <a:ext uri="{FF2B5EF4-FFF2-40B4-BE49-F238E27FC236}">
                <a16:creationId xmlns:a16="http://schemas.microsoft.com/office/drawing/2014/main" id="{34B0DF10-A6C2-4C30-92D7-BB3C910F6D3A}"/>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７．在宅医療・訪問看護</a:t>
            </a:r>
          </a:p>
        </p:txBody>
      </p:sp>
      <p:sp>
        <p:nvSpPr>
          <p:cNvPr id="32" name="タイトル 1">
            <a:extLst>
              <a:ext uri="{FF2B5EF4-FFF2-40B4-BE49-F238E27FC236}">
                <a16:creationId xmlns:a16="http://schemas.microsoft.com/office/drawing/2014/main" id="{55DA6ED5-1378-4BA4-A2B2-5075417197D5}"/>
              </a:ext>
            </a:extLst>
          </p:cNvPr>
          <p:cNvSpPr>
            <a:spLocks noGrp="1"/>
          </p:cNvSpPr>
          <p:nvPr>
            <p:ph type="title"/>
          </p:nvPr>
        </p:nvSpPr>
        <p:spPr>
          <a:xfrm>
            <a:off x="0" y="277505"/>
            <a:ext cx="9906000" cy="458482"/>
          </a:xfrm>
        </p:spPr>
        <p:txBody>
          <a:bodyPr>
            <a:noAutofit/>
          </a:bodyPr>
          <a:lstStyle/>
          <a:p>
            <a:r>
              <a:rPr lang="ja-JP" altLang="en-US" dirty="0"/>
              <a:t>（６）</a:t>
            </a:r>
            <a:r>
              <a:rPr lang="en-US" altLang="ja-JP" dirty="0"/>
              <a:t>【</a:t>
            </a:r>
            <a:r>
              <a:rPr lang="ja-JP" altLang="en-US" dirty="0"/>
              <a:t>訪問看護</a:t>
            </a:r>
            <a:r>
              <a:rPr lang="en-US" altLang="ja-JP" dirty="0"/>
              <a:t>】</a:t>
            </a:r>
            <a:r>
              <a:rPr kumimoji="1" lang="ja-JP" altLang="en-US" dirty="0">
                <a:latin typeface="メイリオ" panose="020B0604030504040204" pitchFamily="50" charset="-128"/>
                <a:ea typeface="メイリオ" panose="020B0604030504040204" pitchFamily="50" charset="-128"/>
              </a:rPr>
              <a:t>訪問看護に係る関係機関との連携強化</a:t>
            </a:r>
          </a:p>
        </p:txBody>
      </p:sp>
      <p:sp>
        <p:nvSpPr>
          <p:cNvPr id="20" name="スライド番号プレースホルダー 2">
            <a:extLst>
              <a:ext uri="{FF2B5EF4-FFF2-40B4-BE49-F238E27FC236}">
                <a16:creationId xmlns:a16="http://schemas.microsoft.com/office/drawing/2014/main" id="{4F31DFCE-EE25-4C32-8D24-86304EFE748D}"/>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106174401"/>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正方形/長方形 27"/>
          <p:cNvSpPr/>
          <p:nvPr/>
        </p:nvSpPr>
        <p:spPr>
          <a:xfrm>
            <a:off x="266561" y="6092349"/>
            <a:ext cx="924490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１）保育所等：保育所、認定こども園、家庭的保育事業を行う者、小規模保育事業を行う者、事業所内保育事業を行う者</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２）主治医が利用者の入院・入所する保険医療機関等に対して情報提供を行うにあたり、訪問看護ステーションから主治医に対して情報提供を行う</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19" name="表 18"/>
          <p:cNvGraphicFramePr>
            <a:graphicFrameLocks noGrp="1"/>
          </p:cNvGraphicFramePr>
          <p:nvPr>
            <p:extLst>
              <p:ext uri="{D42A27DB-BD31-4B8C-83A1-F6EECF244321}">
                <p14:modId xmlns:p14="http://schemas.microsoft.com/office/powerpoint/2010/main" val="977430433"/>
              </p:ext>
            </p:extLst>
          </p:nvPr>
        </p:nvGraphicFramePr>
        <p:xfrm>
          <a:off x="273308" y="986886"/>
          <a:ext cx="9359381" cy="5019103"/>
        </p:xfrm>
        <a:graphic>
          <a:graphicData uri="http://schemas.openxmlformats.org/drawingml/2006/table">
            <a:tbl>
              <a:tblPr firstRow="1" bandRow="1">
                <a:tableStyleId>{5940675A-B579-460E-94D1-54222C63F5DA}</a:tableStyleId>
              </a:tblPr>
              <a:tblGrid>
                <a:gridCol w="2969429">
                  <a:extLst>
                    <a:ext uri="{9D8B030D-6E8A-4147-A177-3AD203B41FA5}">
                      <a16:colId xmlns:a16="http://schemas.microsoft.com/office/drawing/2014/main" val="2866181873"/>
                    </a:ext>
                  </a:extLst>
                </a:gridCol>
                <a:gridCol w="2129984">
                  <a:extLst>
                    <a:ext uri="{9D8B030D-6E8A-4147-A177-3AD203B41FA5}">
                      <a16:colId xmlns:a16="http://schemas.microsoft.com/office/drawing/2014/main" val="922144624"/>
                    </a:ext>
                  </a:extLst>
                </a:gridCol>
                <a:gridCol w="2129984">
                  <a:extLst>
                    <a:ext uri="{9D8B030D-6E8A-4147-A177-3AD203B41FA5}">
                      <a16:colId xmlns:a16="http://schemas.microsoft.com/office/drawing/2014/main" val="2920634330"/>
                    </a:ext>
                  </a:extLst>
                </a:gridCol>
                <a:gridCol w="2129984">
                  <a:extLst>
                    <a:ext uri="{9D8B030D-6E8A-4147-A177-3AD203B41FA5}">
                      <a16:colId xmlns:a16="http://schemas.microsoft.com/office/drawing/2014/main" val="1197697680"/>
                    </a:ext>
                  </a:extLst>
                </a:gridCol>
              </a:tblGrid>
              <a:tr h="373703">
                <a:tc>
                  <a:txBody>
                    <a:bodyPr/>
                    <a:lstStyle/>
                    <a:p>
                      <a:endParaRPr kumimoji="1" lang="ja-JP" altLang="en-US" sz="1600" dirty="0">
                        <a:latin typeface="メイリオ" panose="020B0604030504040204" pitchFamily="50" charset="-128"/>
                        <a:ea typeface="メイリオ" panose="020B0604030504040204" pitchFamily="50" charset="-128"/>
                      </a:endParaRPr>
                    </a:p>
                  </a:txBody>
                  <a:tcPr marL="36000" marR="36000" marT="36000" marB="36000">
                    <a:solidFill>
                      <a:schemeClr val="accent6">
                        <a:lumMod val="20000"/>
                        <a:lumOff val="80000"/>
                      </a:schemeClr>
                    </a:solidFill>
                  </a:tcPr>
                </a:tc>
                <a:tc>
                  <a:txBody>
                    <a:bodyPr/>
                    <a:lstStyle/>
                    <a:p>
                      <a:pPr algn="ctr"/>
                      <a:r>
                        <a:rPr kumimoji="1" lang="ja-JP" altLang="en-US" sz="1600" dirty="0">
                          <a:latin typeface="メイリオ" panose="020B0604030504040204" pitchFamily="50" charset="-128"/>
                          <a:ea typeface="メイリオ" panose="020B0604030504040204" pitchFamily="50" charset="-128"/>
                        </a:rPr>
                        <a:t>情報提供療養費１</a:t>
                      </a:r>
                    </a:p>
                  </a:txBody>
                  <a:tcPr marL="36000" marR="36000" marT="36000" marB="36000" anchor="ctr">
                    <a:solidFill>
                      <a:schemeClr val="accent6">
                        <a:lumMod val="60000"/>
                        <a:lumOff val="40000"/>
                      </a:schemeClr>
                    </a:solidFill>
                  </a:tcPr>
                </a:tc>
                <a:tc>
                  <a:txBody>
                    <a:bodyPr/>
                    <a:lstStyle/>
                    <a:p>
                      <a:pPr algn="ctr"/>
                      <a:r>
                        <a:rPr kumimoji="1" lang="ja-JP" altLang="en-US" sz="1600" dirty="0">
                          <a:latin typeface="メイリオ" panose="020B0604030504040204" pitchFamily="50" charset="-128"/>
                          <a:ea typeface="メイリオ" panose="020B0604030504040204" pitchFamily="50" charset="-128"/>
                        </a:rPr>
                        <a:t>情報提供療養費２</a:t>
                      </a:r>
                    </a:p>
                  </a:txBody>
                  <a:tcPr marL="36000" marR="36000" marT="36000" marB="36000" anchor="ctr">
                    <a:solidFill>
                      <a:schemeClr val="accent6">
                        <a:lumMod val="60000"/>
                        <a:lumOff val="40000"/>
                      </a:schemeClr>
                    </a:solidFill>
                  </a:tcPr>
                </a:tc>
                <a:tc>
                  <a:txBody>
                    <a:bodyPr/>
                    <a:lstStyle/>
                    <a:p>
                      <a:pPr algn="ctr"/>
                      <a:r>
                        <a:rPr kumimoji="1" lang="ja-JP" altLang="en-US" sz="1600" dirty="0">
                          <a:latin typeface="メイリオ" panose="020B0604030504040204" pitchFamily="50" charset="-128"/>
                          <a:ea typeface="メイリオ" panose="020B0604030504040204" pitchFamily="50" charset="-128"/>
                        </a:rPr>
                        <a:t>情報提供療養費３</a:t>
                      </a:r>
                    </a:p>
                  </a:txBody>
                  <a:tcPr marL="36000" marR="36000" marT="36000" marB="36000" anchor="ctr">
                    <a:solidFill>
                      <a:schemeClr val="accent6">
                        <a:lumMod val="60000"/>
                        <a:lumOff val="40000"/>
                      </a:schemeClr>
                    </a:solidFill>
                  </a:tcPr>
                </a:tc>
                <a:extLst>
                  <a:ext uri="{0D108BD9-81ED-4DB2-BD59-A6C34878D82A}">
                    <a16:rowId xmlns:a16="http://schemas.microsoft.com/office/drawing/2014/main" val="3140038761"/>
                  </a:ext>
                </a:extLst>
              </a:tr>
              <a:tr h="1147204">
                <a:tc>
                  <a:txBody>
                    <a:bodyPr/>
                    <a:lstStyle/>
                    <a:p>
                      <a:r>
                        <a:rPr kumimoji="1" lang="ja-JP" altLang="en-US" sz="1200" dirty="0">
                          <a:latin typeface="メイリオ" panose="020B0604030504040204" pitchFamily="50" charset="-128"/>
                          <a:ea typeface="メイリオ" panose="020B0604030504040204" pitchFamily="50" charset="-128"/>
                        </a:rPr>
                        <a:t>　　　　　　　　　　　　　　</a:t>
                      </a:r>
                      <a:r>
                        <a:rPr kumimoji="1" lang="ja-JP" altLang="en-US" sz="1200" dirty="0">
                          <a:solidFill>
                            <a:schemeClr val="tx1"/>
                          </a:solidFill>
                          <a:latin typeface="メイリオ" panose="020B0604030504040204" pitchFamily="50" charset="-128"/>
                          <a:ea typeface="メイリオ" panose="020B0604030504040204" pitchFamily="50" charset="-128"/>
                        </a:rPr>
                        <a:t>対象者</a:t>
                      </a:r>
                      <a:endParaRPr kumimoji="1" lang="en-US" altLang="ja-JP" sz="1200" dirty="0">
                        <a:solidFill>
                          <a:schemeClr val="tx1"/>
                        </a:solidFill>
                        <a:latin typeface="メイリオ" panose="020B0604030504040204" pitchFamily="50" charset="-128"/>
                        <a:ea typeface="メイリオ" panose="020B0604030504040204" pitchFamily="50" charset="-128"/>
                      </a:endParaRPr>
                    </a:p>
                    <a:p>
                      <a:r>
                        <a:rPr kumimoji="1" lang="ja-JP" altLang="en-US" sz="1200" dirty="0">
                          <a:solidFill>
                            <a:schemeClr val="tx1"/>
                          </a:solidFill>
                          <a:latin typeface="メイリオ" panose="020B0604030504040204" pitchFamily="50" charset="-128"/>
                          <a:ea typeface="メイリオ" panose="020B0604030504040204" pitchFamily="50" charset="-128"/>
                        </a:rPr>
                        <a:t>情報提供先</a:t>
                      </a:r>
                    </a:p>
                  </a:txBody>
                  <a:tcPr marL="36000" marR="36000" marT="36000" marB="36000" anchor="ctr">
                    <a:lnTlToBr w="12700" cap="flat" cmpd="sng" algn="ctr">
                      <a:solidFill>
                        <a:schemeClr val="tx1"/>
                      </a:solidFill>
                      <a:prstDash val="solid"/>
                      <a:round/>
                      <a:headEnd type="none" w="med" len="med"/>
                      <a:tailEnd type="none" w="med" len="med"/>
                    </a:lnTlToBr>
                    <a:solidFill>
                      <a:schemeClr val="accent6">
                        <a:lumMod val="20000"/>
                        <a:lumOff val="80000"/>
                      </a:schemeClr>
                    </a:solidFill>
                  </a:tcPr>
                </a:tc>
                <a:tc>
                  <a:txBody>
                    <a:bodyPr/>
                    <a:lstStyle/>
                    <a:p>
                      <a:pPr marL="361950" indent="-361950" algn="l"/>
                      <a:r>
                        <a:rPr kumimoji="1" lang="ja-JP" altLang="en-US" sz="1200" dirty="0">
                          <a:latin typeface="メイリオ" panose="020B0604030504040204" pitchFamily="50" charset="-128"/>
                          <a:ea typeface="メイリオ" panose="020B0604030504040204" pitchFamily="50" charset="-128"/>
                        </a:rPr>
                        <a:t>・別表第７該当者　</a:t>
                      </a:r>
                      <a:endParaRPr kumimoji="1" lang="en-US" altLang="ja-JP" sz="1200" dirty="0">
                        <a:latin typeface="メイリオ" panose="020B0604030504040204" pitchFamily="50" charset="-128"/>
                        <a:ea typeface="メイリオ" panose="020B0604030504040204" pitchFamily="50" charset="-128"/>
                      </a:endParaRPr>
                    </a:p>
                    <a:p>
                      <a:pPr marL="361950" indent="-361950" algn="l"/>
                      <a:r>
                        <a:rPr kumimoji="1" lang="ja-JP" altLang="en-US" sz="1200" dirty="0">
                          <a:latin typeface="メイリオ" panose="020B0604030504040204" pitchFamily="50" charset="-128"/>
                          <a:ea typeface="メイリオ" panose="020B0604030504040204" pitchFamily="50" charset="-128"/>
                        </a:rPr>
                        <a:t>・別表第８該当者</a:t>
                      </a:r>
                    </a:p>
                    <a:p>
                      <a:pPr marL="361950" indent="-361950" algn="l"/>
                      <a:r>
                        <a:rPr kumimoji="1" lang="ja-JP" altLang="en-US" sz="1200" dirty="0">
                          <a:latin typeface="メイリオ" panose="020B0604030504040204" pitchFamily="50" charset="-128"/>
                          <a:ea typeface="メイリオ" panose="020B0604030504040204" pitchFamily="50" charset="-128"/>
                        </a:rPr>
                        <a:t>・精神障害を有する者、　　</a:t>
                      </a:r>
                      <a:endParaRPr kumimoji="1" lang="en-US" altLang="ja-JP" sz="1200" dirty="0">
                        <a:latin typeface="メイリオ" panose="020B0604030504040204" pitchFamily="50" charset="-128"/>
                        <a:ea typeface="メイリオ" panose="020B0604030504040204" pitchFamily="50" charset="-128"/>
                      </a:endParaRPr>
                    </a:p>
                    <a:p>
                      <a:pPr marL="361950" indent="-361950" algn="l"/>
                      <a:r>
                        <a:rPr kumimoji="1" lang="ja-JP" altLang="en-US" sz="1200" dirty="0">
                          <a:latin typeface="メイリオ" panose="020B0604030504040204" pitchFamily="50" charset="-128"/>
                          <a:ea typeface="メイリオ" panose="020B0604030504040204" pitchFamily="50" charset="-128"/>
                        </a:rPr>
                        <a:t>　　　　　　　その家族等</a:t>
                      </a:r>
                    </a:p>
                    <a:p>
                      <a:pPr marL="361950" indent="-361950" algn="l"/>
                      <a:r>
                        <a:rPr kumimoji="1" lang="ja-JP" altLang="en-US" sz="1200" dirty="0">
                          <a:latin typeface="メイリオ" panose="020B0604030504040204" pitchFamily="50" charset="-128"/>
                          <a:ea typeface="メイリオ" panose="020B0604030504040204" pitchFamily="50" charset="-128"/>
                        </a:rPr>
                        <a:t>・</a:t>
                      </a:r>
                      <a:r>
                        <a:rPr kumimoji="1" lang="en-US" altLang="ja-JP" sz="1200" b="1" u="sng" dirty="0">
                          <a:solidFill>
                            <a:srgbClr val="0070C0"/>
                          </a:solidFill>
                          <a:latin typeface="メイリオ" panose="020B0604030504040204" pitchFamily="50" charset="-128"/>
                          <a:ea typeface="メイリオ" panose="020B0604030504040204" pitchFamily="50" charset="-128"/>
                        </a:rPr>
                        <a:t>18</a:t>
                      </a:r>
                      <a:r>
                        <a:rPr kumimoji="1" lang="ja-JP" altLang="en-US" sz="1200" b="1" u="sng" dirty="0">
                          <a:solidFill>
                            <a:srgbClr val="0070C0"/>
                          </a:solidFill>
                          <a:latin typeface="メイリオ" panose="020B0604030504040204" pitchFamily="50" charset="-128"/>
                          <a:ea typeface="メイリオ" panose="020B0604030504040204" pitchFamily="50" charset="-128"/>
                        </a:rPr>
                        <a:t>歳</a:t>
                      </a:r>
                      <a:r>
                        <a:rPr kumimoji="1" lang="ja-JP" altLang="en-US" sz="1200" dirty="0">
                          <a:latin typeface="メイリオ" panose="020B0604030504040204" pitchFamily="50" charset="-128"/>
                          <a:ea typeface="メイリオ" panose="020B0604030504040204" pitchFamily="50" charset="-128"/>
                        </a:rPr>
                        <a:t>未満の</a:t>
                      </a:r>
                      <a:r>
                        <a:rPr kumimoji="1" lang="ja-JP" altLang="en-US" sz="1200" b="1" u="sng" dirty="0">
                          <a:solidFill>
                            <a:srgbClr val="0070C0"/>
                          </a:solidFill>
                          <a:latin typeface="メイリオ" panose="020B0604030504040204" pitchFamily="50" charset="-128"/>
                          <a:ea typeface="メイリオ" panose="020B0604030504040204" pitchFamily="50" charset="-128"/>
                        </a:rPr>
                        <a:t>児童</a:t>
                      </a:r>
                    </a:p>
                  </a:txBody>
                  <a:tcPr marL="36000" marR="36000" marT="36000" marB="36000" anchor="ctr">
                    <a:solidFill>
                      <a:schemeClr val="accent6">
                        <a:lumMod val="20000"/>
                        <a:lumOff val="80000"/>
                      </a:schemeClr>
                    </a:solidFill>
                  </a:tcPr>
                </a:tc>
                <a:tc>
                  <a:txBody>
                    <a:bodyPr/>
                    <a:lstStyle/>
                    <a:p>
                      <a:pPr marL="361950" indent="-361950" algn="l"/>
                      <a:r>
                        <a:rPr kumimoji="1" lang="ja-JP" altLang="en-US" sz="1200" dirty="0">
                          <a:latin typeface="メイリオ" panose="020B0604030504040204" pitchFamily="50" charset="-128"/>
                          <a:ea typeface="メイリオ" panose="020B0604030504040204" pitchFamily="50" charset="-128"/>
                        </a:rPr>
                        <a:t>・</a:t>
                      </a:r>
                      <a:r>
                        <a:rPr kumimoji="1" lang="en-US" altLang="ja-JP" sz="1200" b="1" u="sng" dirty="0">
                          <a:solidFill>
                            <a:srgbClr val="0070C0"/>
                          </a:solidFill>
                          <a:latin typeface="メイリオ" panose="020B0604030504040204" pitchFamily="50" charset="-128"/>
                          <a:ea typeface="メイリオ" panose="020B0604030504040204" pitchFamily="50" charset="-128"/>
                        </a:rPr>
                        <a:t>18</a:t>
                      </a:r>
                      <a:r>
                        <a:rPr kumimoji="1" lang="ja-JP" altLang="en-US" sz="1200" b="1" u="sng" dirty="0">
                          <a:solidFill>
                            <a:srgbClr val="0070C0"/>
                          </a:solidFill>
                          <a:latin typeface="メイリオ" panose="020B0604030504040204" pitchFamily="50" charset="-128"/>
                          <a:ea typeface="メイリオ" panose="020B0604030504040204" pitchFamily="50" charset="-128"/>
                        </a:rPr>
                        <a:t>歳</a:t>
                      </a:r>
                      <a:r>
                        <a:rPr kumimoji="1" lang="ja-JP" altLang="en-US" sz="1200" dirty="0">
                          <a:latin typeface="メイリオ" panose="020B0604030504040204" pitchFamily="50" charset="-128"/>
                          <a:ea typeface="メイリオ" panose="020B0604030504040204" pitchFamily="50" charset="-128"/>
                        </a:rPr>
                        <a:t>未満の超重症児、　　　　　　</a:t>
                      </a:r>
                      <a:endParaRPr kumimoji="1" lang="en-US" altLang="ja-JP" sz="1200" dirty="0">
                        <a:latin typeface="メイリオ" panose="020B0604030504040204" pitchFamily="50" charset="-128"/>
                        <a:ea typeface="メイリオ" panose="020B0604030504040204" pitchFamily="50" charset="-128"/>
                      </a:endParaRPr>
                    </a:p>
                    <a:p>
                      <a:pPr marL="361950" indent="-361950" algn="l"/>
                      <a:r>
                        <a:rPr kumimoji="1" lang="ja-JP" altLang="en-US" sz="1200" dirty="0">
                          <a:latin typeface="メイリオ" panose="020B0604030504040204" pitchFamily="50" charset="-128"/>
                          <a:ea typeface="メイリオ" panose="020B0604030504040204" pitchFamily="50" charset="-128"/>
                        </a:rPr>
                        <a:t>　　　　　　　　準超重症児</a:t>
                      </a:r>
                    </a:p>
                    <a:p>
                      <a:pPr marL="361950" indent="-361950" algn="l"/>
                      <a:r>
                        <a:rPr kumimoji="1" lang="ja-JP" altLang="en-US" sz="1200" dirty="0">
                          <a:latin typeface="メイリオ" panose="020B0604030504040204" pitchFamily="50" charset="-128"/>
                          <a:ea typeface="メイリオ" panose="020B0604030504040204" pitchFamily="50" charset="-128"/>
                        </a:rPr>
                        <a:t>・</a:t>
                      </a:r>
                      <a:r>
                        <a:rPr kumimoji="1" lang="en-US" altLang="ja-JP" sz="1200" b="1" u="sng" dirty="0">
                          <a:solidFill>
                            <a:srgbClr val="0070C0"/>
                          </a:solidFill>
                          <a:latin typeface="メイリオ" panose="020B0604030504040204" pitchFamily="50" charset="-128"/>
                          <a:ea typeface="メイリオ" panose="020B0604030504040204" pitchFamily="50" charset="-128"/>
                        </a:rPr>
                        <a:t>18</a:t>
                      </a:r>
                      <a:r>
                        <a:rPr kumimoji="1" lang="ja-JP" altLang="en-US" sz="1200" b="1" u="sng" dirty="0">
                          <a:solidFill>
                            <a:srgbClr val="0070C0"/>
                          </a:solidFill>
                          <a:latin typeface="メイリオ" panose="020B0604030504040204" pitchFamily="50" charset="-128"/>
                          <a:ea typeface="メイリオ" panose="020B0604030504040204" pitchFamily="50" charset="-128"/>
                        </a:rPr>
                        <a:t>歳</a:t>
                      </a:r>
                      <a:r>
                        <a:rPr kumimoji="1" lang="ja-JP" altLang="en-US" sz="1200" dirty="0">
                          <a:latin typeface="メイリオ" panose="020B0604030504040204" pitchFamily="50" charset="-128"/>
                          <a:ea typeface="メイリオ" panose="020B0604030504040204" pitchFamily="50" charset="-128"/>
                        </a:rPr>
                        <a:t>未満の別表第７該当者</a:t>
                      </a:r>
                    </a:p>
                    <a:p>
                      <a:pPr marL="361950" indent="-361950" algn="l"/>
                      <a:r>
                        <a:rPr kumimoji="1" lang="ja-JP" altLang="en-US" sz="1200" dirty="0">
                          <a:latin typeface="メイリオ" panose="020B0604030504040204" pitchFamily="50" charset="-128"/>
                          <a:ea typeface="メイリオ" panose="020B0604030504040204" pitchFamily="50" charset="-128"/>
                        </a:rPr>
                        <a:t>・</a:t>
                      </a:r>
                      <a:r>
                        <a:rPr kumimoji="1" lang="en-US" altLang="ja-JP" sz="1200" b="1" u="sng" dirty="0">
                          <a:solidFill>
                            <a:srgbClr val="0070C0"/>
                          </a:solidFill>
                          <a:latin typeface="メイリオ" panose="020B0604030504040204" pitchFamily="50" charset="-128"/>
                          <a:ea typeface="メイリオ" panose="020B0604030504040204" pitchFamily="50" charset="-128"/>
                        </a:rPr>
                        <a:t>18</a:t>
                      </a:r>
                      <a:r>
                        <a:rPr kumimoji="1" lang="ja-JP" altLang="en-US" sz="1200" b="1" u="sng" dirty="0">
                          <a:solidFill>
                            <a:srgbClr val="0070C0"/>
                          </a:solidFill>
                          <a:latin typeface="メイリオ" panose="020B0604030504040204" pitchFamily="50" charset="-128"/>
                          <a:ea typeface="メイリオ" panose="020B0604030504040204" pitchFamily="50" charset="-128"/>
                        </a:rPr>
                        <a:t>歳</a:t>
                      </a:r>
                      <a:r>
                        <a:rPr kumimoji="1" lang="ja-JP" altLang="en-US" sz="1200" dirty="0">
                          <a:latin typeface="メイリオ" panose="020B0604030504040204" pitchFamily="50" charset="-128"/>
                          <a:ea typeface="メイリオ" panose="020B0604030504040204" pitchFamily="50" charset="-128"/>
                        </a:rPr>
                        <a:t>未満の別表第８該当者</a:t>
                      </a:r>
                    </a:p>
                  </a:txBody>
                  <a:tcPr marL="36000" marR="36000" marT="36000" marB="36000" anchor="ctr">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l"/>
                      <a:r>
                        <a:rPr kumimoji="1" lang="ja-JP" altLang="en-US" sz="1200" dirty="0">
                          <a:latin typeface="メイリオ" panose="020B0604030504040204" pitchFamily="50" charset="-128"/>
                          <a:ea typeface="メイリオ" panose="020B0604030504040204" pitchFamily="50" charset="-128"/>
                        </a:rPr>
                        <a:t>・入院・入所する利用者</a:t>
                      </a:r>
                    </a:p>
                  </a:txBody>
                  <a:tcPr marL="36000" marR="36000" marT="36000" marB="36000" anchor="ctr">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641692847"/>
                  </a:ext>
                </a:extLst>
              </a:tr>
              <a:tr h="339731">
                <a:tc>
                  <a:txBody>
                    <a:bodyPr/>
                    <a:lstStyle/>
                    <a:p>
                      <a:pPr algn="l"/>
                      <a:r>
                        <a:rPr kumimoji="1" lang="ja-JP" altLang="en-US" sz="1200" dirty="0">
                          <a:latin typeface="メイリオ" panose="020B0604030504040204" pitchFamily="50" charset="-128"/>
                          <a:ea typeface="メイリオ" panose="020B0604030504040204" pitchFamily="50" charset="-128"/>
                        </a:rPr>
                        <a:t>市町村・都道府県</a:t>
                      </a:r>
                    </a:p>
                  </a:txBody>
                  <a:tcPr marL="36000" marR="36000" marT="36000" marB="36000" anchor="ctr">
                    <a:lnB w="12700" cap="flat" cmpd="sng" algn="ctr">
                      <a:solidFill>
                        <a:schemeClr val="tx1"/>
                      </a:solidFill>
                      <a:prstDash val="sysDot"/>
                      <a:round/>
                      <a:headEnd type="none" w="med" len="med"/>
                      <a:tailEnd type="none" w="med" len="med"/>
                    </a:lnB>
                    <a:noFill/>
                  </a:tcPr>
                </a:tc>
                <a:tc>
                  <a:txBody>
                    <a:bodyPr/>
                    <a:lstStyle/>
                    <a:p>
                      <a:pPr algn="ctr"/>
                      <a:r>
                        <a:rPr kumimoji="1" lang="ja-JP" altLang="en-US" sz="1400" dirty="0">
                          <a:latin typeface="メイリオ" panose="020B0604030504040204" pitchFamily="50" charset="-128"/>
                          <a:ea typeface="メイリオ" panose="020B0604030504040204" pitchFamily="50" charset="-128"/>
                        </a:rPr>
                        <a:t>○</a:t>
                      </a:r>
                    </a:p>
                  </a:txBody>
                  <a:tcPr marL="36000" marR="36000" marT="36000" marB="36000" anchor="ctr">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pPr algn="ctr"/>
                      <a:r>
                        <a:rPr kumimoji="1" lang="ja-JP" altLang="en-US" sz="1400" dirty="0">
                          <a:latin typeface="メイリオ" panose="020B0604030504040204" pitchFamily="50" charset="-128"/>
                          <a:ea typeface="メイリオ" panose="020B0604030504040204" pitchFamily="50" charset="-128"/>
                        </a:rPr>
                        <a:t>ー</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lumMod val="85000"/>
                      </a:schemeClr>
                    </a:solidFill>
                  </a:tcPr>
                </a:tc>
                <a:tc>
                  <a:txBody>
                    <a:bodyPr/>
                    <a:lstStyle/>
                    <a:p>
                      <a:pPr algn="ctr"/>
                      <a:r>
                        <a:rPr kumimoji="1" lang="ja-JP" altLang="en-US" sz="1400" dirty="0">
                          <a:latin typeface="メイリオ" panose="020B0604030504040204" pitchFamily="50" charset="-128"/>
                          <a:ea typeface="メイリオ" panose="020B0604030504040204" pitchFamily="50" charset="-128"/>
                        </a:rPr>
                        <a:t>ー</a:t>
                      </a:r>
                      <a:endParaRPr kumimoji="1" lang="en-US" altLang="ja-JP" sz="1400" dirty="0">
                        <a:latin typeface="メイリオ" panose="020B0604030504040204" pitchFamily="50" charset="-128"/>
                        <a:ea typeface="メイリオ"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lumMod val="85000"/>
                      </a:schemeClr>
                    </a:solidFill>
                  </a:tcPr>
                </a:tc>
                <a:extLst>
                  <a:ext uri="{0D108BD9-81ED-4DB2-BD59-A6C34878D82A}">
                    <a16:rowId xmlns:a16="http://schemas.microsoft.com/office/drawing/2014/main" val="2020151964"/>
                  </a:ext>
                </a:extLst>
              </a:tr>
              <a:tr h="339731">
                <a:tc>
                  <a:txBody>
                    <a:bodyPr/>
                    <a:lstStyle/>
                    <a:p>
                      <a:pPr algn="l"/>
                      <a:r>
                        <a:rPr kumimoji="1" lang="zh-TW" altLang="en-US" sz="1200" b="1" u="sng" dirty="0">
                          <a:solidFill>
                            <a:srgbClr val="0070C0"/>
                          </a:solidFill>
                          <a:latin typeface="メイリオ" panose="020B0604030504040204" pitchFamily="50" charset="-128"/>
                          <a:ea typeface="メイリオ" panose="020B0604030504040204" pitchFamily="50" charset="-128"/>
                        </a:rPr>
                        <a:t>指定特定相談支援事業者</a:t>
                      </a:r>
                      <a:endParaRPr kumimoji="1" lang="ja-JP" altLang="en-US" sz="1200" b="1" u="sng" dirty="0">
                        <a:solidFill>
                          <a:srgbClr val="0070C0"/>
                        </a:solidFill>
                        <a:latin typeface="メイリオ" panose="020B0604030504040204" pitchFamily="50" charset="-128"/>
                        <a:ea typeface="メイリオ" panose="020B0604030504040204" pitchFamily="50" charset="-128"/>
                      </a:endParaRPr>
                    </a:p>
                  </a:txBody>
                  <a:tcPr marL="36000" marR="36000" marT="36000" marB="36000" anchor="ct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ctr"/>
                      <a:r>
                        <a:rPr kumimoji="1" lang="en-US" altLang="ja-JP" sz="1600" b="1" u="sng" dirty="0">
                          <a:solidFill>
                            <a:srgbClr val="0070C0"/>
                          </a:solidFill>
                          <a:latin typeface="メイリオ" panose="020B0604030504040204" pitchFamily="50" charset="-128"/>
                          <a:ea typeface="メイリオ" panose="020B0604030504040204" pitchFamily="50" charset="-128"/>
                        </a:rPr>
                        <a:t>×</a:t>
                      </a:r>
                      <a:r>
                        <a:rPr kumimoji="1" lang="ja-JP" altLang="en-US" sz="1600" b="1" u="sng" dirty="0">
                          <a:solidFill>
                            <a:srgbClr val="0070C0"/>
                          </a:solidFill>
                          <a:latin typeface="メイリオ" panose="020B0604030504040204" pitchFamily="50" charset="-128"/>
                          <a:ea typeface="メイリオ" panose="020B0604030504040204" pitchFamily="50" charset="-128"/>
                        </a:rPr>
                        <a:t>⇒</a:t>
                      </a:r>
                      <a:r>
                        <a:rPr kumimoji="1" lang="en-US" altLang="ja-JP" sz="1600" b="1" u="sng" dirty="0">
                          <a:solidFill>
                            <a:srgbClr val="0070C0"/>
                          </a:solidFill>
                          <a:latin typeface="メイリオ" panose="020B0604030504040204" pitchFamily="50" charset="-128"/>
                          <a:ea typeface="メイリオ" panose="020B0604030504040204" pitchFamily="50" charset="-128"/>
                        </a:rPr>
                        <a:t>○</a:t>
                      </a: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ctr"/>
                      <a:r>
                        <a:rPr kumimoji="1" lang="ja-JP" altLang="en-US" sz="1400" dirty="0">
                          <a:latin typeface="メイリオ" panose="020B0604030504040204" pitchFamily="50" charset="-128"/>
                          <a:ea typeface="メイリオ" panose="020B0604030504040204" pitchFamily="50" charset="-128"/>
                        </a:rPr>
                        <a:t>ー</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kumimoji="1" lang="ja-JP" altLang="en-US" sz="1400" dirty="0">
                          <a:latin typeface="メイリオ" panose="020B0604030504040204" pitchFamily="50" charset="-128"/>
                          <a:ea typeface="メイリオ" panose="020B0604030504040204" pitchFamily="50" charset="-128"/>
                        </a:rPr>
                        <a:t>ー</a:t>
                      </a:r>
                      <a:endParaRPr kumimoji="1" lang="en-US" altLang="ja-JP" sz="1400" dirty="0">
                        <a:latin typeface="メイリオ" panose="020B0604030504040204" pitchFamily="50" charset="-128"/>
                        <a:ea typeface="メイリオ"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618328094"/>
                  </a:ext>
                </a:extLst>
              </a:tr>
              <a:tr h="339731">
                <a:tc>
                  <a:txBody>
                    <a:bodyPr/>
                    <a:lstStyle/>
                    <a:p>
                      <a:pPr algn="l"/>
                      <a:r>
                        <a:rPr kumimoji="1" lang="zh-TW" altLang="en-US" sz="1200" b="1" u="sng" dirty="0">
                          <a:solidFill>
                            <a:srgbClr val="0070C0"/>
                          </a:solidFill>
                          <a:latin typeface="メイリオ" panose="020B0604030504040204" pitchFamily="50" charset="-128"/>
                          <a:ea typeface="メイリオ" panose="020B0604030504040204" pitchFamily="50" charset="-128"/>
                        </a:rPr>
                        <a:t>指定障害児相談支援事業者</a:t>
                      </a:r>
                      <a:endParaRPr kumimoji="1" lang="ja-JP" altLang="en-US" sz="1200" b="1" u="sng" dirty="0">
                        <a:solidFill>
                          <a:srgbClr val="0070C0"/>
                        </a:solidFill>
                        <a:latin typeface="メイリオ" panose="020B0604030504040204" pitchFamily="50" charset="-128"/>
                        <a:ea typeface="メイリオ" panose="020B0604030504040204" pitchFamily="50" charset="-128"/>
                      </a:endParaRPr>
                    </a:p>
                  </a:txBody>
                  <a:tcPr marL="36000" marR="36000" marT="36000" marB="36000" anchor="ctr">
                    <a:lnT w="12700" cap="flat" cmpd="sng" algn="ctr">
                      <a:solidFill>
                        <a:schemeClr val="tx1"/>
                      </a:solidFill>
                      <a:prstDash val="sysDot"/>
                      <a:round/>
                      <a:headEnd type="none" w="med" len="med"/>
                      <a:tailEnd type="none" w="med" len="med"/>
                    </a:lnT>
                  </a:tcPr>
                </a:tc>
                <a:tc>
                  <a:txBody>
                    <a:bodyPr/>
                    <a:lstStyle/>
                    <a:p>
                      <a:pPr algn="ctr"/>
                      <a:r>
                        <a:rPr kumimoji="1" lang="en-US" altLang="ja-JP" sz="1600" b="1" u="sng" dirty="0">
                          <a:solidFill>
                            <a:srgbClr val="0070C0"/>
                          </a:solidFill>
                          <a:latin typeface="メイリオ" panose="020B0604030504040204" pitchFamily="50" charset="-128"/>
                          <a:ea typeface="メイリオ" panose="020B0604030504040204" pitchFamily="50" charset="-128"/>
                        </a:rPr>
                        <a:t>×</a:t>
                      </a:r>
                      <a:r>
                        <a:rPr kumimoji="1" lang="ja-JP" altLang="en-US" sz="1600" b="1" u="sng" dirty="0">
                          <a:solidFill>
                            <a:srgbClr val="0070C0"/>
                          </a:solidFill>
                          <a:latin typeface="メイリオ" panose="020B0604030504040204" pitchFamily="50" charset="-128"/>
                          <a:ea typeface="メイリオ" panose="020B0604030504040204" pitchFamily="50" charset="-128"/>
                        </a:rPr>
                        <a:t>⇒○</a:t>
                      </a: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メイリオ" panose="020B0604030504040204" pitchFamily="50" charset="-128"/>
                          <a:ea typeface="メイリオ" panose="020B0604030504040204" pitchFamily="50" charset="-128"/>
                        </a:rPr>
                        <a:t>ー</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kumimoji="1" lang="ja-JP" altLang="en-US" sz="1400" dirty="0">
                          <a:latin typeface="メイリオ" panose="020B0604030504040204" pitchFamily="50" charset="-128"/>
                          <a:ea typeface="メイリオ" panose="020B0604030504040204" pitchFamily="50" charset="-128"/>
                        </a:rPr>
                        <a:t>ー</a:t>
                      </a:r>
                      <a:endParaRPr kumimoji="1" lang="en-US" altLang="ja-JP" sz="1400" dirty="0">
                        <a:latin typeface="メイリオ" panose="020B0604030504040204" pitchFamily="50" charset="-128"/>
                        <a:ea typeface="メイリオ"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2570457168"/>
                  </a:ext>
                </a:extLst>
              </a:tr>
              <a:tr h="729905">
                <a:tc>
                  <a:txBody>
                    <a:bodyPr/>
                    <a:lstStyle/>
                    <a:p>
                      <a:pPr algn="l"/>
                      <a:r>
                        <a:rPr kumimoji="1" lang="ja-JP" altLang="en-US" sz="1200" dirty="0">
                          <a:latin typeface="メイリオ" panose="020B0604030504040204" pitchFamily="50" charset="-128"/>
                          <a:ea typeface="メイリオ" panose="020B0604030504040204" pitchFamily="50" charset="-128"/>
                        </a:rPr>
                        <a:t>保育所等</a:t>
                      </a:r>
                      <a:r>
                        <a:rPr kumimoji="1" lang="ja-JP" altLang="en-US" sz="1200" baseline="30000" dirty="0">
                          <a:latin typeface="メイリオ" panose="020B0604030504040204" pitchFamily="50" charset="-128"/>
                          <a:ea typeface="メイリオ" panose="020B0604030504040204" pitchFamily="50" charset="-128"/>
                        </a:rPr>
                        <a:t>（</a:t>
                      </a:r>
                      <a:r>
                        <a:rPr kumimoji="1" lang="en-US" altLang="ja-JP" sz="1200" baseline="30000" dirty="0">
                          <a:latin typeface="メイリオ" panose="020B0604030504040204" pitchFamily="50" charset="-128"/>
                          <a:ea typeface="メイリオ" panose="020B0604030504040204" pitchFamily="50" charset="-128"/>
                        </a:rPr>
                        <a:t>※</a:t>
                      </a:r>
                      <a:r>
                        <a:rPr kumimoji="1" lang="ja-JP" altLang="en-US" sz="1200" baseline="30000" dirty="0">
                          <a:latin typeface="メイリオ" panose="020B0604030504040204" pitchFamily="50" charset="-128"/>
                          <a:ea typeface="メイリオ" panose="020B0604030504040204" pitchFamily="50" charset="-128"/>
                        </a:rPr>
                        <a:t>１）</a:t>
                      </a:r>
                      <a:r>
                        <a:rPr kumimoji="1" lang="ja-JP" altLang="en-US" sz="1200" dirty="0">
                          <a:latin typeface="メイリオ" panose="020B0604030504040204" pitchFamily="50" charset="-128"/>
                          <a:ea typeface="メイリオ" panose="020B0604030504040204" pitchFamily="50" charset="-128"/>
                        </a:rPr>
                        <a:t>、幼稚園、小学校、中学校、義務教育学校、中等教育学校（前期課程）、特別支援学校（小学部、中学部）</a:t>
                      </a:r>
                    </a:p>
                  </a:txBody>
                  <a:tcPr marL="36000" marR="36000" marT="36000" marB="36000" anchor="ctr">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pPr algn="ctr"/>
                      <a:r>
                        <a:rPr kumimoji="1" lang="ja-JP" altLang="en-US" sz="1400" dirty="0">
                          <a:latin typeface="メイリオ" panose="020B0604030504040204" pitchFamily="50" charset="-128"/>
                          <a:ea typeface="メイリオ" panose="020B0604030504040204" pitchFamily="50" charset="-128"/>
                        </a:rPr>
                        <a:t>ー</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lumMod val="85000"/>
                      </a:schemeClr>
                    </a:solidFill>
                  </a:tcPr>
                </a:tc>
                <a:tc>
                  <a:txBody>
                    <a:bodyPr/>
                    <a:lstStyle/>
                    <a:p>
                      <a:pPr algn="ctr"/>
                      <a:r>
                        <a:rPr kumimoji="1" lang="ja-JP" altLang="en-US" sz="1400" dirty="0">
                          <a:latin typeface="メイリオ" panose="020B0604030504040204" pitchFamily="50" charset="-128"/>
                          <a:ea typeface="メイリオ" panose="020B0604030504040204" pitchFamily="50" charset="-128"/>
                        </a:rPr>
                        <a:t>○</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latin typeface="メイリオ" panose="020B0604030504040204" pitchFamily="50" charset="-128"/>
                          <a:ea typeface="メイリオ" panose="020B0604030504040204" pitchFamily="50" charset="-128"/>
                        </a:rPr>
                        <a:t>ー</a:t>
                      </a:r>
                      <a:endParaRPr kumimoji="1" lang="en-US" altLang="ja-JP" sz="1400" dirty="0">
                        <a:latin typeface="メイリオ" panose="020B0604030504040204" pitchFamily="50" charset="-128"/>
                        <a:ea typeface="メイリオ"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lumMod val="85000"/>
                      </a:schemeClr>
                    </a:solidFill>
                  </a:tcPr>
                </a:tc>
                <a:extLst>
                  <a:ext uri="{0D108BD9-81ED-4DB2-BD59-A6C34878D82A}">
                    <a16:rowId xmlns:a16="http://schemas.microsoft.com/office/drawing/2014/main" val="1690913589"/>
                  </a:ext>
                </a:extLst>
              </a:tr>
              <a:tr h="729905">
                <a:tc>
                  <a:txBody>
                    <a:bodyPr/>
                    <a:lstStyle/>
                    <a:p>
                      <a:pPr algn="l"/>
                      <a:r>
                        <a:rPr kumimoji="1" lang="ja-JP" altLang="en-US" sz="1200" b="1" u="sng" dirty="0">
                          <a:solidFill>
                            <a:srgbClr val="0070C0"/>
                          </a:solidFill>
                          <a:latin typeface="メイリオ" panose="020B0604030504040204" pitchFamily="50" charset="-128"/>
                          <a:ea typeface="メイリオ" panose="020B0604030504040204" pitchFamily="50" charset="-128"/>
                        </a:rPr>
                        <a:t>特別支援学校（幼稚部、高等部）、高等学校、中等教育学校（後期課程）、高等専門学校、専修学校</a:t>
                      </a:r>
                      <a:endParaRPr kumimoji="1" lang="en-US" altLang="ja-JP" sz="1200" b="1" u="sng" dirty="0">
                        <a:solidFill>
                          <a:srgbClr val="0070C0"/>
                        </a:solidFill>
                        <a:latin typeface="メイリオ" panose="020B0604030504040204" pitchFamily="50" charset="-128"/>
                        <a:ea typeface="メイリオ"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tcPr>
                </a:tc>
                <a:tc>
                  <a:txBody>
                    <a:bodyPr/>
                    <a:lstStyle/>
                    <a:p>
                      <a:pPr algn="ctr"/>
                      <a:r>
                        <a:rPr kumimoji="1" lang="ja-JP" altLang="en-US" sz="1400" dirty="0">
                          <a:latin typeface="メイリオ" panose="020B0604030504040204" pitchFamily="50" charset="-128"/>
                          <a:ea typeface="メイリオ" panose="020B0604030504040204" pitchFamily="50" charset="-128"/>
                        </a:rPr>
                        <a:t>ー</a:t>
                      </a:r>
                      <a:endParaRPr kumimoji="1" lang="en-US" altLang="ja-JP" sz="1400" dirty="0">
                        <a:latin typeface="メイリオ" panose="020B0604030504040204" pitchFamily="50" charset="-128"/>
                        <a:ea typeface="メイリオ"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kumimoji="1" lang="en-US" altLang="ja-JP" sz="1600" b="1" u="sng" dirty="0">
                          <a:solidFill>
                            <a:srgbClr val="0070C0"/>
                          </a:solidFill>
                          <a:latin typeface="メイリオ" panose="020B0604030504040204" pitchFamily="50" charset="-128"/>
                          <a:ea typeface="メイリオ" panose="020B0604030504040204" pitchFamily="50" charset="-128"/>
                        </a:rPr>
                        <a:t>×</a:t>
                      </a:r>
                      <a:r>
                        <a:rPr kumimoji="1" lang="ja-JP" altLang="en-US" sz="1600" b="1" u="sng" dirty="0">
                          <a:solidFill>
                            <a:srgbClr val="0070C0"/>
                          </a:solidFill>
                          <a:latin typeface="メイリオ" panose="020B0604030504040204" pitchFamily="50" charset="-128"/>
                          <a:ea typeface="メイリオ" panose="020B0604030504040204" pitchFamily="50" charset="-128"/>
                        </a:rPr>
                        <a:t>⇒○</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メイリオ" panose="020B0604030504040204" pitchFamily="50" charset="-128"/>
                          <a:ea typeface="メイリオ" panose="020B0604030504040204" pitchFamily="50" charset="-128"/>
                        </a:rPr>
                        <a:t>ー</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251471188"/>
                  </a:ext>
                </a:extLst>
              </a:tr>
              <a:tr h="339731">
                <a:tc>
                  <a:txBody>
                    <a:bodyPr/>
                    <a:lstStyle/>
                    <a:p>
                      <a:pPr algn="l"/>
                      <a:r>
                        <a:rPr kumimoji="1" lang="ja-JP" altLang="en-US" sz="1200" dirty="0">
                          <a:latin typeface="メイリオ" panose="020B0604030504040204" pitchFamily="50" charset="-128"/>
                          <a:ea typeface="メイリオ" panose="020B0604030504040204" pitchFamily="50" charset="-128"/>
                        </a:rPr>
                        <a:t>保</a:t>
                      </a:r>
                      <a:r>
                        <a:rPr kumimoji="1" lang="ja-JP" altLang="en-US" sz="1200" dirty="0">
                          <a:solidFill>
                            <a:schemeClr val="tx1"/>
                          </a:solidFill>
                          <a:latin typeface="メイリオ" panose="020B0604030504040204" pitchFamily="50" charset="-128"/>
                          <a:ea typeface="メイリオ" panose="020B0604030504040204" pitchFamily="50" charset="-128"/>
                        </a:rPr>
                        <a:t>険</a:t>
                      </a:r>
                      <a:r>
                        <a:rPr kumimoji="1" lang="ja-JP" altLang="en-US" sz="1200" dirty="0">
                          <a:latin typeface="メイリオ" panose="020B0604030504040204" pitchFamily="50" charset="-128"/>
                          <a:ea typeface="メイリオ" panose="020B0604030504040204" pitchFamily="50" charset="-128"/>
                        </a:rPr>
                        <a:t>医療機関</a:t>
                      </a:r>
                      <a:r>
                        <a:rPr kumimoji="1" lang="ja-JP" altLang="en-US" sz="1200" baseline="30000" dirty="0">
                          <a:latin typeface="メイリオ" panose="020B0604030504040204" pitchFamily="50" charset="-128"/>
                          <a:ea typeface="メイリオ" panose="020B0604030504040204" pitchFamily="50" charset="-128"/>
                        </a:rPr>
                        <a:t>（</a:t>
                      </a:r>
                      <a:r>
                        <a:rPr kumimoji="1" lang="en-US" altLang="ja-JP" sz="1200" baseline="30000" dirty="0">
                          <a:latin typeface="メイリオ" panose="020B0604030504040204" pitchFamily="50" charset="-128"/>
                          <a:ea typeface="メイリオ" panose="020B0604030504040204" pitchFamily="50" charset="-128"/>
                        </a:rPr>
                        <a:t>※</a:t>
                      </a:r>
                      <a:r>
                        <a:rPr kumimoji="1" lang="ja-JP" altLang="en-US" sz="1200" baseline="30000" dirty="0">
                          <a:latin typeface="メイリオ" panose="020B0604030504040204" pitchFamily="50" charset="-128"/>
                          <a:ea typeface="メイリオ" panose="020B0604030504040204" pitchFamily="50" charset="-128"/>
                        </a:rPr>
                        <a:t>２）</a:t>
                      </a:r>
                    </a:p>
                  </a:txBody>
                  <a:tcPr marL="36000" marR="36000" marT="36000" marB="36000" anchor="ctr">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pPr algn="ctr"/>
                      <a:r>
                        <a:rPr kumimoji="1" lang="ja-JP" altLang="en-US" sz="1400" dirty="0">
                          <a:latin typeface="メイリオ" panose="020B0604030504040204" pitchFamily="50" charset="-128"/>
                          <a:ea typeface="メイリオ" panose="020B0604030504040204" pitchFamily="50" charset="-128"/>
                        </a:rPr>
                        <a:t>ー</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lumMod val="85000"/>
                      </a:schemeClr>
                    </a:solidFill>
                  </a:tcPr>
                </a:tc>
                <a:tc>
                  <a:txBody>
                    <a:bodyPr/>
                    <a:lstStyle/>
                    <a:p>
                      <a:pPr algn="ctr"/>
                      <a:r>
                        <a:rPr kumimoji="1" lang="ja-JP" altLang="en-US" sz="1400" dirty="0">
                          <a:latin typeface="メイリオ" panose="020B0604030504040204" pitchFamily="50" charset="-128"/>
                          <a:ea typeface="メイリオ" panose="020B0604030504040204" pitchFamily="50" charset="-128"/>
                        </a:rPr>
                        <a:t>ー</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lumMod val="85000"/>
                      </a:schemeClr>
                    </a:solidFill>
                  </a:tcPr>
                </a:tc>
                <a:tc>
                  <a:txBody>
                    <a:bodyPr/>
                    <a:lstStyle/>
                    <a:p>
                      <a:pPr algn="ctr"/>
                      <a:r>
                        <a:rPr kumimoji="1" lang="ja-JP" altLang="en-US" sz="1400" dirty="0">
                          <a:latin typeface="メイリオ" panose="020B0604030504040204" pitchFamily="50" charset="-128"/>
                          <a:ea typeface="メイリオ" panose="020B0604030504040204" pitchFamily="50" charset="-128"/>
                        </a:rPr>
                        <a:t>○</a:t>
                      </a:r>
                    </a:p>
                  </a:txBody>
                  <a:tcPr marL="36000" marR="36000" marT="36000" marB="3600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2434551266"/>
                  </a:ext>
                </a:extLst>
              </a:tr>
              <a:tr h="339731">
                <a:tc>
                  <a:txBody>
                    <a:bodyPr/>
                    <a:lstStyle/>
                    <a:p>
                      <a:pPr algn="l"/>
                      <a:r>
                        <a:rPr kumimoji="1" lang="ja-JP" altLang="en-US" sz="1200" dirty="0">
                          <a:latin typeface="メイリオ" panose="020B0604030504040204" pitchFamily="50" charset="-128"/>
                          <a:ea typeface="メイリオ" panose="020B0604030504040204" pitchFamily="50" charset="-128"/>
                        </a:rPr>
                        <a:t>介護老人保健施設</a:t>
                      </a:r>
                      <a:r>
                        <a:rPr kumimoji="1" lang="ja-JP" altLang="en-US" sz="1200" baseline="30000" dirty="0">
                          <a:latin typeface="メイリオ" panose="020B0604030504040204" pitchFamily="50" charset="-128"/>
                          <a:ea typeface="メイリオ" panose="020B0604030504040204" pitchFamily="50" charset="-128"/>
                        </a:rPr>
                        <a:t>（</a:t>
                      </a:r>
                      <a:r>
                        <a:rPr kumimoji="1" lang="en-US" altLang="ja-JP" sz="1200" baseline="30000" dirty="0">
                          <a:latin typeface="メイリオ" panose="020B0604030504040204" pitchFamily="50" charset="-128"/>
                          <a:ea typeface="メイリオ" panose="020B0604030504040204" pitchFamily="50" charset="-128"/>
                        </a:rPr>
                        <a:t>※</a:t>
                      </a:r>
                      <a:r>
                        <a:rPr kumimoji="1" lang="ja-JP" altLang="en-US" sz="1200" baseline="30000" dirty="0">
                          <a:latin typeface="メイリオ" panose="020B0604030504040204" pitchFamily="50" charset="-128"/>
                          <a:ea typeface="メイリオ" panose="020B0604030504040204" pitchFamily="50" charset="-128"/>
                        </a:rPr>
                        <a:t>２）</a:t>
                      </a:r>
                      <a:endParaRPr kumimoji="1" lang="ja-JP" altLang="en-US" sz="1200" dirty="0">
                        <a:latin typeface="メイリオ" panose="020B0604030504040204" pitchFamily="50" charset="-128"/>
                        <a:ea typeface="メイリオ"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ctr"/>
                      <a:r>
                        <a:rPr kumimoji="1" lang="ja-JP" altLang="en-US" sz="1400" dirty="0">
                          <a:latin typeface="メイリオ" panose="020B0604030504040204" pitchFamily="50" charset="-128"/>
                          <a:ea typeface="メイリオ" panose="020B0604030504040204" pitchFamily="50" charset="-128"/>
                        </a:rPr>
                        <a:t>ー</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lumMod val="85000"/>
                      </a:schemeClr>
                    </a:solidFill>
                  </a:tcPr>
                </a:tc>
                <a:tc>
                  <a:txBody>
                    <a:bodyPr/>
                    <a:lstStyle/>
                    <a:p>
                      <a:pPr algn="ctr"/>
                      <a:r>
                        <a:rPr kumimoji="1" lang="ja-JP" altLang="en-US" sz="1400">
                          <a:latin typeface="メイリオ" panose="020B0604030504040204" pitchFamily="50" charset="-128"/>
                          <a:ea typeface="メイリオ" panose="020B0604030504040204" pitchFamily="50" charset="-128"/>
                        </a:rPr>
                        <a:t>ー</a:t>
                      </a:r>
                      <a:endParaRPr kumimoji="1" lang="ja-JP" altLang="en-US" sz="1400" dirty="0">
                        <a:latin typeface="メイリオ" panose="020B0604030504040204" pitchFamily="50" charset="-128"/>
                        <a:ea typeface="メイリオ"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lumMod val="85000"/>
                      </a:schemeClr>
                    </a:solidFill>
                  </a:tcPr>
                </a:tc>
                <a:tc>
                  <a:txBody>
                    <a:bodyPr/>
                    <a:lstStyle/>
                    <a:p>
                      <a:pPr algn="ctr"/>
                      <a:r>
                        <a:rPr kumimoji="1" lang="ja-JP" altLang="en-US" sz="1400" dirty="0">
                          <a:latin typeface="メイリオ" panose="020B0604030504040204" pitchFamily="50" charset="-128"/>
                          <a:ea typeface="メイリオ" panose="020B0604030504040204" pitchFamily="50" charset="-128"/>
                        </a:rPr>
                        <a:t>○</a:t>
                      </a:r>
                    </a:p>
                  </a:txBody>
                  <a:tcPr marL="36000" marR="36000" marT="36000" marB="36000" anchor="ctr">
                    <a:lnL w="12700"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2271311930"/>
                  </a:ext>
                </a:extLst>
              </a:tr>
              <a:tr h="339731">
                <a:tc>
                  <a:txBody>
                    <a:bodyPr/>
                    <a:lstStyle/>
                    <a:p>
                      <a:pPr algn="l"/>
                      <a:r>
                        <a:rPr kumimoji="1" lang="ja-JP" altLang="en-US" sz="1200" dirty="0">
                          <a:latin typeface="メイリオ" panose="020B0604030504040204" pitchFamily="50" charset="-128"/>
                          <a:ea typeface="メイリオ" panose="020B0604030504040204" pitchFamily="50" charset="-128"/>
                        </a:rPr>
                        <a:t>介護医療院</a:t>
                      </a:r>
                      <a:r>
                        <a:rPr kumimoji="1" lang="ja-JP" altLang="en-US" sz="1200" baseline="30000" dirty="0">
                          <a:latin typeface="メイリオ" panose="020B0604030504040204" pitchFamily="50" charset="-128"/>
                          <a:ea typeface="メイリオ" panose="020B0604030504040204" pitchFamily="50" charset="-128"/>
                        </a:rPr>
                        <a:t>（</a:t>
                      </a:r>
                      <a:r>
                        <a:rPr kumimoji="1" lang="en-US" altLang="ja-JP" sz="1200" baseline="30000" dirty="0">
                          <a:latin typeface="メイリオ" panose="020B0604030504040204" pitchFamily="50" charset="-128"/>
                          <a:ea typeface="メイリオ" panose="020B0604030504040204" pitchFamily="50" charset="-128"/>
                        </a:rPr>
                        <a:t>※</a:t>
                      </a:r>
                      <a:r>
                        <a:rPr kumimoji="1" lang="ja-JP" altLang="en-US" sz="1200" baseline="30000" dirty="0">
                          <a:latin typeface="メイリオ" panose="020B0604030504040204" pitchFamily="50" charset="-128"/>
                          <a:ea typeface="メイリオ" panose="020B0604030504040204" pitchFamily="50" charset="-128"/>
                        </a:rPr>
                        <a:t>２）</a:t>
                      </a:r>
                      <a:endParaRPr kumimoji="1" lang="ja-JP" altLang="en-US" sz="1200" dirty="0">
                        <a:latin typeface="メイリオ" panose="020B0604030504040204" pitchFamily="50" charset="-128"/>
                        <a:ea typeface="メイリオ"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pPr algn="ctr"/>
                      <a:r>
                        <a:rPr kumimoji="1" lang="ja-JP" altLang="en-US" sz="1400" dirty="0">
                          <a:latin typeface="メイリオ" panose="020B0604030504040204" pitchFamily="50" charset="-128"/>
                          <a:ea typeface="メイリオ" panose="020B0604030504040204" pitchFamily="50" charset="-128"/>
                        </a:rPr>
                        <a:t>ー</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lumMod val="85000"/>
                      </a:schemeClr>
                    </a:solidFill>
                  </a:tcPr>
                </a:tc>
                <a:tc>
                  <a:txBody>
                    <a:bodyPr/>
                    <a:lstStyle/>
                    <a:p>
                      <a:pPr algn="ctr"/>
                      <a:r>
                        <a:rPr kumimoji="1" lang="ja-JP" altLang="en-US" sz="1400">
                          <a:latin typeface="メイリオ" panose="020B0604030504040204" pitchFamily="50" charset="-128"/>
                          <a:ea typeface="メイリオ" panose="020B0604030504040204" pitchFamily="50" charset="-128"/>
                        </a:rPr>
                        <a:t>ー</a:t>
                      </a:r>
                      <a:endParaRPr kumimoji="1" lang="ja-JP" altLang="en-US" sz="1400" dirty="0">
                        <a:latin typeface="メイリオ" panose="020B0604030504040204" pitchFamily="50" charset="-128"/>
                        <a:ea typeface="メイリオ"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lumMod val="85000"/>
                      </a:schemeClr>
                    </a:solidFill>
                  </a:tcPr>
                </a:tc>
                <a:tc>
                  <a:txBody>
                    <a:bodyPr/>
                    <a:lstStyle/>
                    <a:p>
                      <a:pPr algn="ctr"/>
                      <a:r>
                        <a:rPr kumimoji="1" lang="ja-JP" altLang="en-US" sz="1400" dirty="0">
                          <a:latin typeface="メイリオ" panose="020B0604030504040204" pitchFamily="50" charset="-128"/>
                          <a:ea typeface="メイリオ" panose="020B0604030504040204" pitchFamily="50" charset="-128"/>
                        </a:rPr>
                        <a:t>○</a:t>
                      </a:r>
                    </a:p>
                  </a:txBody>
                  <a:tcPr marL="36000" marR="36000" marT="36000" marB="36000" anchor="ctr">
                    <a:lnL w="12700"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noFill/>
                  </a:tcPr>
                </a:tc>
                <a:extLst>
                  <a:ext uri="{0D108BD9-81ED-4DB2-BD59-A6C34878D82A}">
                    <a16:rowId xmlns:a16="http://schemas.microsoft.com/office/drawing/2014/main" val="3179953241"/>
                  </a:ext>
                </a:extLst>
              </a:tr>
            </a:tbl>
          </a:graphicData>
        </a:graphic>
      </p:graphicFrame>
      <p:sp>
        <p:nvSpPr>
          <p:cNvPr id="6" name="テキスト ボックス 5">
            <a:extLst>
              <a:ext uri="{FF2B5EF4-FFF2-40B4-BE49-F238E27FC236}">
                <a16:creationId xmlns:a16="http://schemas.microsoft.com/office/drawing/2014/main" id="{D337165E-C00B-4F4A-911B-54E5CE2F58CB}"/>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７．在宅医療・訪問看護</a:t>
            </a:r>
          </a:p>
        </p:txBody>
      </p:sp>
      <p:sp>
        <p:nvSpPr>
          <p:cNvPr id="12" name="タイトル 1">
            <a:extLst>
              <a:ext uri="{FF2B5EF4-FFF2-40B4-BE49-F238E27FC236}">
                <a16:creationId xmlns:a16="http://schemas.microsoft.com/office/drawing/2014/main" id="{74B120BB-6E28-465C-AD8C-5CF4E002A2B0}"/>
              </a:ext>
            </a:extLst>
          </p:cNvPr>
          <p:cNvSpPr>
            <a:spLocks noGrp="1"/>
          </p:cNvSpPr>
          <p:nvPr>
            <p:ph type="title"/>
          </p:nvPr>
        </p:nvSpPr>
        <p:spPr>
          <a:xfrm>
            <a:off x="0" y="212803"/>
            <a:ext cx="9906000" cy="458482"/>
          </a:xfrm>
        </p:spPr>
        <p:txBody>
          <a:bodyPr>
            <a:noAutofit/>
          </a:bodyPr>
          <a:lstStyle/>
          <a:p>
            <a:pPr lvl="0">
              <a:defRPr/>
            </a:pPr>
            <a:r>
              <a:rPr lang="ja-JP" altLang="en-US" sz="2000" dirty="0"/>
              <a:t>（６）</a:t>
            </a:r>
            <a:r>
              <a:rPr lang="en-US" altLang="ja-JP" sz="2000" dirty="0"/>
              <a:t>【</a:t>
            </a:r>
            <a:r>
              <a:rPr lang="ja-JP" altLang="en-US" sz="2000" dirty="0"/>
              <a:t>訪問看護</a:t>
            </a:r>
            <a:r>
              <a:rPr lang="en-US" altLang="ja-JP" sz="2000" dirty="0"/>
              <a:t>】</a:t>
            </a:r>
            <a:r>
              <a:rPr lang="ja-JP" altLang="en-US" sz="2000" dirty="0">
                <a:solidFill>
                  <a:prstClr val="black"/>
                </a:solidFill>
              </a:rPr>
              <a:t>訪問看護情報提供療養費における情報提供先（参考）</a:t>
            </a:r>
          </a:p>
        </p:txBody>
      </p:sp>
      <p:sp>
        <p:nvSpPr>
          <p:cNvPr id="7" name="スライド番号プレースホルダー 2">
            <a:extLst>
              <a:ext uri="{FF2B5EF4-FFF2-40B4-BE49-F238E27FC236}">
                <a16:creationId xmlns:a16="http://schemas.microsoft.com/office/drawing/2014/main" id="{E4805E61-DF61-4FF1-885C-EA93520C26F7}"/>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73938731"/>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1018800"/>
            <a:ext cx="9529762" cy="5040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複数名訪問看護加算（複数名訪問看護・指導加算）における看護補助者が同行する場合の加算について、看護師等が同行する場合も算定可能とする。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28000"/>
            <a:ext cx="3666697"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複数名訪問看護加算の見直し</a:t>
            </a:r>
          </a:p>
        </p:txBody>
      </p:sp>
      <p:sp>
        <p:nvSpPr>
          <p:cNvPr id="88" name="正方形/長方形 87"/>
          <p:cNvSpPr/>
          <p:nvPr/>
        </p:nvSpPr>
        <p:spPr>
          <a:xfrm>
            <a:off x="5245494" y="1768297"/>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41512" y="2127341"/>
            <a:ext cx="4320000" cy="3626479"/>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複数名訪問看護加算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訪問看護ステーションの看護職員が、当該訪問看護ステーションの他の看護師等又は看護補助者と同時に指定訪問看護を行った場合に算定</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看護師等</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　准看護師</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ハ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その他職員</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（別表７･８、特別指示以外）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ニ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その他職員</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（別表７･８、特別指示）</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［算定対象］</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特掲診療料の施設基準等別表第７に掲げる疾病等の者</a:t>
            </a: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　特掲診療料の施設基準等別表第８に掲げる者</a:t>
            </a: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ハ　特別訪問看護指示書に係る指定訪問看護を受けている者</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ニ　暴力行為、著しい迷惑行為、器物破損行為等が認められる者</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ホ　利用者の身体的理由により一人の看護師等による訪問看護が困難と認められる者（</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訪問看護基本療養費の注</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12</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のハに該当する</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場合に限る。）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へ　その他利用者の状況等から判断して、イからホまでのいずれかに準ずると認められる者（</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訪問看護基本療養費の注</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12</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のハに該当する</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場合に限る。）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0" name="右矢印 89"/>
          <p:cNvSpPr/>
          <p:nvPr/>
        </p:nvSpPr>
        <p:spPr>
          <a:xfrm>
            <a:off x="4731543" y="2185312"/>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19029" y="1764032"/>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311928" y="2127340"/>
            <a:ext cx="4371398" cy="3626481"/>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複数名訪問看護加算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訪問看護ステーションの看護職員が、当該訪問看護ステーションの他の看護師等又は看護補助者と同時に指定訪問看護を行った場合に算定</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看護師等</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　准看護師</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ハ　看護補助者（別表７･８、特別指示以外）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ニ　看護補助者（別表７･８、特別指示）</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［算定対象］</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特掲診療料の施設基準等別表第７に掲げる疾病等の者</a:t>
            </a: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　特掲診療料の施設基準等別表第８に掲げる者</a:t>
            </a: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ハ　特別訪問看護指示書に係る指定訪問看護を受けている者</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ニ　暴力行為、著しい迷惑行為、器物破損行為等が認められる者</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ホ　利用者の身体的理由により一人の看護師等による訪問看護が困難と認められる者（看護職員が看護補助者と同時に指定訪問看護を行う場合に限る。）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へ　その他利用者の状況等から判断して、イからホまでのいずれかに準ずると認められる者（看護職員が看護補助者と同時に指定訪問看護を行う場合に限る。）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5" name="正方形/長方形 24"/>
          <p:cNvSpPr/>
          <p:nvPr/>
        </p:nvSpPr>
        <p:spPr>
          <a:xfrm>
            <a:off x="3338417" y="5822766"/>
            <a:ext cx="6280029" cy="14475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6000" bIns="36000" rtlCol="0" anchor="t"/>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在宅患者訪問看護・指導料の注７及び同一建物居住者訪問看護・指導料の注４に規定する複数名訪問看護・指導加算についても同様</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 name="テキスト ボックス 16"/>
          <p:cNvSpPr txBox="1"/>
          <p:nvPr/>
        </p:nvSpPr>
        <p:spPr>
          <a:xfrm>
            <a:off x="6889315" y="3709748"/>
            <a:ext cx="2672197"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i="0" u="sng" strike="noStrike" kern="1200" cap="none" spc="0" normalizeH="0" baseline="0" noProof="0" dirty="0">
                <a:ln>
                  <a:noFill/>
                </a:ln>
                <a:solidFill>
                  <a:srgbClr val="0070C0"/>
                </a:solidFill>
                <a:effectLst/>
                <a:uLnTx/>
                <a:uFillTx/>
                <a:latin typeface="Verdana"/>
                <a:ea typeface="メイリオ"/>
                <a:cs typeface="+mn-cs"/>
              </a:rPr>
              <a:t>※</a:t>
            </a:r>
            <a:r>
              <a:rPr kumimoji="1" lang="ja-JP" altLang="en-US" sz="1050" b="1" i="0" u="sng" strike="noStrike" kern="1200" cap="none" spc="0" normalizeH="0" baseline="0" noProof="0" dirty="0">
                <a:ln>
                  <a:noFill/>
                </a:ln>
                <a:solidFill>
                  <a:srgbClr val="0070C0"/>
                </a:solidFill>
                <a:effectLst/>
                <a:uLnTx/>
                <a:uFillTx/>
                <a:latin typeface="Verdana"/>
                <a:ea typeface="メイリオ"/>
                <a:cs typeface="+mn-cs"/>
              </a:rPr>
              <a:t>その他職員：看護師等又は看護補助者</a:t>
            </a:r>
          </a:p>
        </p:txBody>
      </p:sp>
      <p:pic>
        <p:nvPicPr>
          <p:cNvPr id="16" name="Picture 10" descr="http://3.bp.blogspot.com/-Hk8GT73fNYI/V2ub1Q5oBnI/AAAAAAAA7sg/HTl1cOqftOAjp3hU--jPGpGnRxLIBMwuwCLcB/s800/houmon_shinryou_nocap_nurse.png">
            <a:extLst>
              <a:ext uri="{FF2B5EF4-FFF2-40B4-BE49-F238E27FC236}">
                <a16:creationId xmlns:a16="http://schemas.microsoft.com/office/drawing/2014/main" id="{F43122B3-ACFC-4977-A80B-3811995E3819}"/>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005549" y="3112461"/>
            <a:ext cx="541228" cy="82004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6" descr="http://3.bp.blogspot.com/-qg77VZduUQk/V2ub12BzJmI/AAAAAAAA7sk/6jW0yuZUngkXKin5Yp0HvUrmh8iBIwmlgCLcB/s800/houmon_shinryou_shifuku.png">
            <a:extLst>
              <a:ext uri="{FF2B5EF4-FFF2-40B4-BE49-F238E27FC236}">
                <a16:creationId xmlns:a16="http://schemas.microsoft.com/office/drawing/2014/main" id="{45D9A02E-D851-4CF2-8442-B1A834056EA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8256728" y="2937106"/>
            <a:ext cx="622281" cy="824706"/>
          </a:xfrm>
          <a:prstGeom prst="rect">
            <a:avLst/>
          </a:prstGeom>
          <a:noFill/>
          <a:extLst>
            <a:ext uri="{909E8E84-426E-40DD-AFC4-6F175D3DCCD1}">
              <a14:hiddenFill xmlns:a14="http://schemas.microsoft.com/office/drawing/2010/main">
                <a:solidFill>
                  <a:srgbClr val="FFFFFF"/>
                </a:solidFill>
              </a14:hiddenFill>
            </a:ext>
          </a:extLst>
        </p:spPr>
      </p:pic>
      <p:sp>
        <p:nvSpPr>
          <p:cNvPr id="19" name="タイトル 1">
            <a:extLst>
              <a:ext uri="{FF2B5EF4-FFF2-40B4-BE49-F238E27FC236}">
                <a16:creationId xmlns:a16="http://schemas.microsoft.com/office/drawing/2014/main" id="{DEDCDFF1-4EFE-4B31-AC84-49C0C525F395}"/>
              </a:ext>
            </a:extLst>
          </p:cNvPr>
          <p:cNvSpPr>
            <a:spLocks noGrp="1"/>
          </p:cNvSpPr>
          <p:nvPr>
            <p:ph type="title"/>
          </p:nvPr>
        </p:nvSpPr>
        <p:spPr>
          <a:xfrm>
            <a:off x="1987" y="261424"/>
            <a:ext cx="9906000" cy="458482"/>
          </a:xfrm>
        </p:spPr>
        <p:txBody>
          <a:bodyPr>
            <a:noAutofit/>
          </a:bodyPr>
          <a:lstStyle/>
          <a:p>
            <a:r>
              <a:rPr lang="ja-JP" altLang="en-US" dirty="0"/>
              <a:t>（６）</a:t>
            </a:r>
            <a:r>
              <a:rPr lang="en-US" altLang="ja-JP" dirty="0"/>
              <a:t>【</a:t>
            </a:r>
            <a:r>
              <a:rPr lang="ja-JP" altLang="en-US" dirty="0"/>
              <a:t>訪問看護</a:t>
            </a:r>
            <a:r>
              <a:rPr lang="en-US" altLang="ja-JP" dirty="0"/>
              <a:t>】</a:t>
            </a:r>
            <a:r>
              <a:rPr kumimoji="1" lang="ja-JP" altLang="en-US" dirty="0">
                <a:latin typeface="メイリオ" panose="020B0604030504040204" pitchFamily="50" charset="-128"/>
                <a:ea typeface="メイリオ" panose="020B0604030504040204" pitchFamily="50" charset="-128"/>
              </a:rPr>
              <a:t>複数名訪問看護加算の見直し</a:t>
            </a:r>
          </a:p>
        </p:txBody>
      </p:sp>
      <p:sp>
        <p:nvSpPr>
          <p:cNvPr id="20" name="スライド番号プレースホルダー 2">
            <a:extLst>
              <a:ext uri="{FF2B5EF4-FFF2-40B4-BE49-F238E27FC236}">
                <a16:creationId xmlns:a16="http://schemas.microsoft.com/office/drawing/2014/main" id="{EAC72388-3BE8-40BC-8533-E46A06F7C538}"/>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テキスト ボックス 20">
            <a:extLst>
              <a:ext uri="{FF2B5EF4-FFF2-40B4-BE49-F238E27FC236}">
                <a16:creationId xmlns:a16="http://schemas.microsoft.com/office/drawing/2014/main" id="{A0BE3784-EF77-493D-B8DE-39B84AF219E5}"/>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７．在宅医療・訪問看護</a:t>
            </a:r>
          </a:p>
        </p:txBody>
      </p:sp>
    </p:spTree>
    <p:extLst>
      <p:ext uri="{BB962C8B-B14F-4D97-AF65-F5344CB8AC3E}">
        <p14:creationId xmlns:p14="http://schemas.microsoft.com/office/powerpoint/2010/main" val="2663963088"/>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1018800"/>
            <a:ext cx="9529762" cy="577226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師の指示に基づき、医療的ニーズの高い利用者に対する理学療法士等による訪問看護が適切に提供されるよう、理学療法士等が訪問看護の一環として実施するリハビリテーションに係る訪問看護指示書の記載欄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28000"/>
            <a:ext cx="3996708"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訪問看護指示書の記載欄の見直し</a:t>
            </a:r>
          </a:p>
        </p:txBody>
      </p:sp>
      <p:sp>
        <p:nvSpPr>
          <p:cNvPr id="88" name="正方形/長方形 87"/>
          <p:cNvSpPr/>
          <p:nvPr/>
        </p:nvSpPr>
        <p:spPr>
          <a:xfrm>
            <a:off x="3428298" y="4944034"/>
            <a:ext cx="6227176"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90" name="右矢印 89"/>
          <p:cNvSpPr/>
          <p:nvPr/>
        </p:nvSpPr>
        <p:spPr>
          <a:xfrm rot="5400000">
            <a:off x="6366460" y="4290552"/>
            <a:ext cx="350851" cy="777668"/>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428298" y="2618030"/>
            <a:ext cx="6227176"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graphicFrame>
        <p:nvGraphicFramePr>
          <p:cNvPr id="16" name="表 15"/>
          <p:cNvGraphicFramePr>
            <a:graphicFrameLocks noGrp="1"/>
          </p:cNvGraphicFramePr>
          <p:nvPr/>
        </p:nvGraphicFramePr>
        <p:xfrm>
          <a:off x="5094902" y="2028246"/>
          <a:ext cx="2873829" cy="497840"/>
        </p:xfrm>
        <a:graphic>
          <a:graphicData uri="http://schemas.openxmlformats.org/drawingml/2006/table">
            <a:tbl>
              <a:tblPr firstRow="1" bandRow="1">
                <a:tableStyleId>{5940675A-B579-460E-94D1-54222C63F5DA}</a:tableStyleId>
              </a:tblPr>
              <a:tblGrid>
                <a:gridCol w="2873829">
                  <a:extLst>
                    <a:ext uri="{9D8B030D-6E8A-4147-A177-3AD203B41FA5}">
                      <a16:colId xmlns:a16="http://schemas.microsoft.com/office/drawing/2014/main" val="3833160895"/>
                    </a:ext>
                  </a:extLst>
                </a:gridCol>
              </a:tblGrid>
              <a:tr h="449229">
                <a:tc>
                  <a:txBody>
                    <a:bodyPr/>
                    <a:lstStyle/>
                    <a:p>
                      <a:pPr algn="dist">
                        <a:lnSpc>
                          <a:spcPts val="1600"/>
                        </a:lnSpc>
                        <a:spcAft>
                          <a:spcPts val="0"/>
                        </a:spcAft>
                      </a:pPr>
                      <a:r>
                        <a:rPr lang="zh-TW" altLang="en-US" sz="1200" kern="100" dirty="0">
                          <a:effectLst/>
                          <a:latin typeface="メイリオ" panose="020B0604030504040204" pitchFamily="50" charset="-128"/>
                          <a:ea typeface="メイリオ" panose="020B0604030504040204" pitchFamily="50" charset="-128"/>
                          <a:cs typeface="Times New Roman" panose="02020603050405020304" pitchFamily="18" charset="0"/>
                        </a:rPr>
                        <a:t>訪問看護指示書</a:t>
                      </a:r>
                    </a:p>
                    <a:p>
                      <a:pPr algn="dist">
                        <a:lnSpc>
                          <a:spcPts val="1600"/>
                        </a:lnSpc>
                        <a:spcAft>
                          <a:spcPts val="0"/>
                        </a:spcAft>
                      </a:pPr>
                      <a:r>
                        <a:rPr lang="zh-TW" altLang="en-US" sz="1200" kern="100" dirty="0">
                          <a:effectLst/>
                          <a:latin typeface="メイリオ" panose="020B0604030504040204" pitchFamily="50" charset="-128"/>
                          <a:ea typeface="メイリオ" panose="020B0604030504040204" pitchFamily="50" charset="-128"/>
                          <a:cs typeface="Times New Roman" panose="02020603050405020304" pitchFamily="18" charset="0"/>
                        </a:rPr>
                        <a:t>在宅患者訪問点滴注射</a:t>
                      </a:r>
                      <a:r>
                        <a:rPr lang="ja-JP" altLang="en-US" sz="1200" kern="100" dirty="0">
                          <a:effectLst/>
                          <a:latin typeface="メイリオ" panose="020B0604030504040204" pitchFamily="50" charset="-128"/>
                          <a:ea typeface="メイリオ" panose="020B0604030504040204" pitchFamily="50" charset="-128"/>
                          <a:cs typeface="Times New Roman" panose="02020603050405020304" pitchFamily="18" charset="0"/>
                        </a:rPr>
                        <a:t>指示書</a:t>
                      </a:r>
                      <a:endParaRPr lang="zh-TW" altLang="en-US" sz="1200" kern="100" dirty="0">
                        <a:effectLst/>
                        <a:latin typeface="メイリオ" panose="020B0604030504040204" pitchFamily="50" charset="-128"/>
                        <a:ea typeface="メイリオ" panose="020B0604030504040204" pitchFamily="50" charset="-128"/>
                        <a:cs typeface="Times New Roman" panose="02020603050405020304" pitchFamily="18"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491964449"/>
                  </a:ext>
                </a:extLst>
              </a:tr>
            </a:tbl>
          </a:graphicData>
        </a:graphic>
      </p:graphicFrame>
      <p:graphicFrame>
        <p:nvGraphicFramePr>
          <p:cNvPr id="17" name="表 16"/>
          <p:cNvGraphicFramePr>
            <a:graphicFrameLocks noGrp="1"/>
          </p:cNvGraphicFramePr>
          <p:nvPr/>
        </p:nvGraphicFramePr>
        <p:xfrm>
          <a:off x="3434424" y="2982464"/>
          <a:ext cx="6221051" cy="1453896"/>
        </p:xfrm>
        <a:graphic>
          <a:graphicData uri="http://schemas.openxmlformats.org/drawingml/2006/table">
            <a:tbl>
              <a:tblPr firstRow="1" bandRow="1">
                <a:tableStyleId>{5940675A-B579-460E-94D1-54222C63F5DA}</a:tableStyleId>
              </a:tblPr>
              <a:tblGrid>
                <a:gridCol w="6221051">
                  <a:extLst>
                    <a:ext uri="{9D8B030D-6E8A-4147-A177-3AD203B41FA5}">
                      <a16:colId xmlns:a16="http://schemas.microsoft.com/office/drawing/2014/main" val="3833160895"/>
                    </a:ext>
                  </a:extLst>
                </a:gridCol>
              </a:tblGrid>
              <a:tr h="1408862">
                <a:tc>
                  <a:txBody>
                    <a:bodyPr/>
                    <a:lstStyle/>
                    <a:p>
                      <a:pPr algn="just">
                        <a:lnSpc>
                          <a:spcPct val="115000"/>
                        </a:lnSpc>
                        <a:spcAft>
                          <a:spcPts val="0"/>
                        </a:spcAft>
                      </a:pPr>
                      <a:r>
                        <a:rPr lang="ja-JP"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rPr>
                        <a:t>Ⅱ　１．リハビリテーション</a:t>
                      </a:r>
                      <a:endParaRPr lang="en-US" altLang="ja-JP" sz="1400" kern="100" dirty="0">
                        <a:effectLst/>
                        <a:latin typeface="メイリオ" panose="020B0604030504040204" pitchFamily="50" charset="-128"/>
                        <a:ea typeface="メイリオ" panose="020B0604030504040204" pitchFamily="50" charset="-128"/>
                        <a:cs typeface="Times New Roman" panose="02020603050405020304" pitchFamily="18" charset="0"/>
                      </a:endParaRPr>
                    </a:p>
                    <a:p>
                      <a:pPr algn="just">
                        <a:lnSpc>
                          <a:spcPct val="115000"/>
                        </a:lnSpc>
                        <a:spcAft>
                          <a:spcPts val="0"/>
                        </a:spcAft>
                      </a:pPr>
                      <a:r>
                        <a:rPr lang="ja-JP" altLang="en-US" sz="1200" kern="100" dirty="0">
                          <a:effectLst/>
                          <a:latin typeface="メイリオ" panose="020B0604030504040204" pitchFamily="50" charset="-128"/>
                          <a:ea typeface="メイリオ" panose="020B0604030504040204" pitchFamily="50" charset="-128"/>
                          <a:cs typeface="Times New Roman" panose="02020603050405020304" pitchFamily="18" charset="0"/>
                        </a:rPr>
                        <a:t>　</a:t>
                      </a:r>
                      <a:r>
                        <a:rPr lang="ja-JP"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rPr>
                        <a:t>理学療法士・作業療法士・言語聴覚士が訪問看護の一環として行うものについて</a:t>
                      </a:r>
                      <a:endParaRPr lang="en-US" altLang="ja-JP" sz="1400" kern="100" dirty="0">
                        <a:effectLst/>
                        <a:latin typeface="メイリオ" panose="020B0604030504040204" pitchFamily="50" charset="-128"/>
                        <a:ea typeface="メイリオ" panose="020B0604030504040204" pitchFamily="50" charset="-128"/>
                        <a:cs typeface="Times New Roman" panose="02020603050405020304" pitchFamily="18" charset="0"/>
                      </a:endParaRPr>
                    </a:p>
                    <a:p>
                      <a:pPr algn="just">
                        <a:lnSpc>
                          <a:spcPct val="115000"/>
                        </a:lnSpc>
                        <a:spcAft>
                          <a:spcPts val="0"/>
                        </a:spcAft>
                      </a:pPr>
                      <a:r>
                        <a:rPr lang="ja-JP"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rPr>
                        <a:t>１日あたり</a:t>
                      </a:r>
                      <a:r>
                        <a:rPr lang="en-US"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rPr>
                        <a:t>20</a:t>
                      </a:r>
                      <a:r>
                        <a:rPr lang="ja-JP" altLang="en-US" sz="1200" kern="100" dirty="0">
                          <a:effectLst/>
                          <a:latin typeface="メイリオ" panose="020B0604030504040204" pitchFamily="50" charset="-128"/>
                          <a:ea typeface="メイリオ" panose="020B0604030504040204" pitchFamily="50" charset="-128"/>
                          <a:cs typeface="Times New Roman" panose="02020603050405020304" pitchFamily="18" charset="0"/>
                        </a:rPr>
                        <a:t>･</a:t>
                      </a:r>
                      <a:r>
                        <a:rPr lang="en-US"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rPr>
                        <a:t>40</a:t>
                      </a:r>
                      <a:r>
                        <a:rPr lang="ja-JP" altLang="en-US" sz="1200" kern="100" dirty="0">
                          <a:effectLst/>
                          <a:latin typeface="メイリオ" panose="020B0604030504040204" pitchFamily="50" charset="-128"/>
                          <a:ea typeface="メイリオ" panose="020B0604030504040204" pitchFamily="50" charset="-128"/>
                          <a:cs typeface="Times New Roman" panose="02020603050405020304" pitchFamily="18" charset="0"/>
                        </a:rPr>
                        <a:t>･</a:t>
                      </a:r>
                      <a:r>
                        <a:rPr lang="en-US"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rPr>
                        <a:t>60</a:t>
                      </a:r>
                      <a:r>
                        <a:rPr lang="ja-JP" altLang="en-US" sz="1200" kern="100" dirty="0">
                          <a:effectLst/>
                          <a:latin typeface="メイリオ" panose="020B0604030504040204" pitchFamily="50" charset="-128"/>
                          <a:ea typeface="メイリオ" panose="020B0604030504040204" pitchFamily="50" charset="-128"/>
                          <a:cs typeface="Times New Roman" panose="02020603050405020304" pitchFamily="18" charset="0"/>
                        </a:rPr>
                        <a:t>･</a:t>
                      </a:r>
                      <a:r>
                        <a:rPr lang="en-US"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rPr>
                        <a:t>(</a:t>
                      </a:r>
                      <a:r>
                        <a:rPr lang="ja-JP" altLang="en-US" sz="1200" kern="100" dirty="0">
                          <a:effectLst/>
                          <a:latin typeface="メイリオ" panose="020B0604030504040204" pitchFamily="50" charset="-128"/>
                          <a:ea typeface="メイリオ" panose="020B0604030504040204" pitchFamily="50" charset="-128"/>
                          <a:cs typeface="Times New Roman" panose="02020603050405020304" pitchFamily="18" charset="0"/>
                        </a:rPr>
                        <a:t>　</a:t>
                      </a:r>
                      <a:r>
                        <a:rPr lang="en-US"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rPr>
                        <a:t>)</a:t>
                      </a:r>
                      <a:r>
                        <a:rPr lang="ja-JP"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rPr>
                        <a:t>分を週</a:t>
                      </a:r>
                      <a:r>
                        <a:rPr lang="en-US"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rPr>
                        <a:t>(</a:t>
                      </a:r>
                      <a:r>
                        <a:rPr lang="ja-JP" altLang="en-US" sz="1200" kern="100" dirty="0">
                          <a:effectLst/>
                          <a:latin typeface="メイリオ" panose="020B0604030504040204" pitchFamily="50" charset="-128"/>
                          <a:ea typeface="メイリオ" panose="020B0604030504040204" pitchFamily="50" charset="-128"/>
                          <a:cs typeface="Times New Roman" panose="02020603050405020304" pitchFamily="18" charset="0"/>
                        </a:rPr>
                        <a:t>　</a:t>
                      </a:r>
                      <a:r>
                        <a:rPr lang="en-US"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rPr>
                        <a:t>)</a:t>
                      </a:r>
                      <a:r>
                        <a:rPr lang="ja-JP"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rPr>
                        <a:t>回（注：</a:t>
                      </a:r>
                      <a:r>
                        <a:rPr lang="ja-JP" altLang="ja-JP" sz="1200" u="sng" kern="100" dirty="0">
                          <a:effectLst/>
                          <a:latin typeface="メイリオ" panose="020B0604030504040204" pitchFamily="50" charset="-128"/>
                          <a:ea typeface="メイリオ" panose="020B0604030504040204" pitchFamily="50" charset="-128"/>
                          <a:cs typeface="Times New Roman" panose="02020603050405020304" pitchFamily="18" charset="0"/>
                        </a:rPr>
                        <a:t>介護保険の訪問看護を行う場合に記載</a:t>
                      </a:r>
                      <a:r>
                        <a:rPr lang="ja-JP"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rPr>
                        <a:t>）</a:t>
                      </a:r>
                      <a:endParaRPr lang="en-US"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endParaRPr>
                    </a:p>
                    <a:p>
                      <a:pPr indent="508000" algn="just">
                        <a:lnSpc>
                          <a:spcPct val="100000"/>
                        </a:lnSpc>
                        <a:spcBef>
                          <a:spcPts val="0"/>
                        </a:spcBef>
                        <a:spcAft>
                          <a:spcPts val="0"/>
                        </a:spcAft>
                      </a:pPr>
                      <a:endParaRPr lang="en-US"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endParaRPr>
                    </a:p>
                    <a:p>
                      <a:pPr algn="just">
                        <a:lnSpc>
                          <a:spcPct val="100000"/>
                        </a:lnSpc>
                        <a:spcBef>
                          <a:spcPts val="0"/>
                        </a:spcBef>
                        <a:spcAft>
                          <a:spcPts val="0"/>
                        </a:spcAft>
                      </a:pPr>
                      <a:r>
                        <a:rPr lang="ja-JP"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rPr>
                        <a:t>　　２．褥瘡の処置等</a:t>
                      </a:r>
                      <a:endParaRPr lang="ja-JP" altLang="ja-JP" sz="1400" kern="100" dirty="0">
                        <a:effectLst/>
                        <a:latin typeface="メイリオ" panose="020B0604030504040204" pitchFamily="50" charset="-128"/>
                        <a:ea typeface="メイリオ" panose="020B0604030504040204" pitchFamily="50" charset="-128"/>
                        <a:cs typeface="Times New Roman" panose="02020603050405020304" pitchFamily="18" charset="0"/>
                      </a:endParaRPr>
                    </a:p>
                    <a:p>
                      <a:pPr algn="just">
                        <a:lnSpc>
                          <a:spcPct val="100000"/>
                        </a:lnSpc>
                        <a:spcAft>
                          <a:spcPts val="0"/>
                        </a:spcAft>
                      </a:pPr>
                      <a:r>
                        <a:rPr lang="ja-JP"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rPr>
                        <a:t>　　３．装着・使用医療機器等の操作援助・管理</a:t>
                      </a:r>
                      <a:endParaRPr lang="ja-JP" altLang="ja-JP" sz="1400" kern="100" dirty="0">
                        <a:effectLst/>
                        <a:latin typeface="メイリオ" panose="020B0604030504040204" pitchFamily="50" charset="-128"/>
                        <a:ea typeface="メイリオ" panose="020B0604030504040204" pitchFamily="50" charset="-128"/>
                        <a:cs typeface="Times New Roman" panose="02020603050405020304" pitchFamily="18" charset="0"/>
                      </a:endParaRPr>
                    </a:p>
                    <a:p>
                      <a:pPr>
                        <a:lnSpc>
                          <a:spcPct val="100000"/>
                        </a:lnSpc>
                      </a:pPr>
                      <a:r>
                        <a:rPr lang="ja-JP" altLang="ja-JP" sz="1200" dirty="0">
                          <a:effectLst/>
                          <a:latin typeface="メイリオ" panose="020B0604030504040204" pitchFamily="50" charset="-128"/>
                          <a:ea typeface="メイリオ" panose="020B0604030504040204" pitchFamily="50" charset="-128"/>
                          <a:cs typeface="Times New Roman" panose="02020603050405020304" pitchFamily="18" charset="0"/>
                        </a:rPr>
                        <a:t>　　４．その他</a:t>
                      </a:r>
                      <a:endParaRPr lang="ja-JP"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491964449"/>
                  </a:ext>
                </a:extLst>
              </a:tr>
            </a:tbl>
          </a:graphicData>
        </a:graphic>
      </p:graphicFrame>
      <p:graphicFrame>
        <p:nvGraphicFramePr>
          <p:cNvPr id="18" name="表 17"/>
          <p:cNvGraphicFramePr>
            <a:graphicFrameLocks noGrp="1"/>
          </p:cNvGraphicFramePr>
          <p:nvPr/>
        </p:nvGraphicFramePr>
        <p:xfrm>
          <a:off x="3428298" y="5319199"/>
          <a:ext cx="6227176" cy="1249680"/>
        </p:xfrm>
        <a:graphic>
          <a:graphicData uri="http://schemas.openxmlformats.org/drawingml/2006/table">
            <a:tbl>
              <a:tblPr firstRow="1" bandRow="1">
                <a:tableStyleId>{5940675A-B579-460E-94D1-54222C63F5DA}</a:tableStyleId>
              </a:tblPr>
              <a:tblGrid>
                <a:gridCol w="6227176">
                  <a:extLst>
                    <a:ext uri="{9D8B030D-6E8A-4147-A177-3AD203B41FA5}">
                      <a16:colId xmlns:a16="http://schemas.microsoft.com/office/drawing/2014/main" val="3833160895"/>
                    </a:ext>
                  </a:extLst>
                </a:gridCol>
              </a:tblGrid>
              <a:tr h="1181228">
                <a:tc>
                  <a:txBody>
                    <a:bodyPr/>
                    <a:lstStyle/>
                    <a:p>
                      <a:pPr algn="just">
                        <a:lnSpc>
                          <a:spcPct val="100000"/>
                        </a:lnSpc>
                        <a:spcBef>
                          <a:spcPts val="0"/>
                        </a:spcBef>
                        <a:spcAft>
                          <a:spcPts val="0"/>
                        </a:spcAft>
                      </a:pPr>
                      <a:r>
                        <a:rPr lang="ja-JP"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rPr>
                        <a:t>Ⅱ　１</a:t>
                      </a:r>
                      <a:r>
                        <a:rPr lang="ja-JP" altLang="ja-JP" sz="1400" kern="100" dirty="0">
                          <a:effectLst/>
                          <a:latin typeface="メイリオ" panose="020B0604030504040204" pitchFamily="50" charset="-128"/>
                          <a:ea typeface="メイリオ" panose="020B0604030504040204" pitchFamily="50" charset="-128"/>
                          <a:cs typeface="Times New Roman" panose="02020603050405020304" pitchFamily="18" charset="0"/>
                        </a:rPr>
                        <a:t>．</a:t>
                      </a:r>
                      <a:r>
                        <a:rPr lang="ja-JP" altLang="ja-JP" sz="1400" b="1" u="sng" kern="100"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理学療法士・作業療法士・言語聴覚士が行う訪問看護</a:t>
                      </a:r>
                      <a:endParaRPr lang="ja-JP" altLang="ja-JP" sz="1400" kern="100" dirty="0">
                        <a:effectLst/>
                        <a:latin typeface="メイリオ" panose="020B0604030504040204" pitchFamily="50" charset="-128"/>
                        <a:ea typeface="メイリオ" panose="020B0604030504040204" pitchFamily="50" charset="-128"/>
                        <a:cs typeface="Times New Roman" panose="02020603050405020304" pitchFamily="18" charset="0"/>
                      </a:endParaRPr>
                    </a:p>
                    <a:p>
                      <a:pPr indent="509905" algn="just">
                        <a:lnSpc>
                          <a:spcPct val="100000"/>
                        </a:lnSpc>
                        <a:spcBef>
                          <a:spcPts val="0"/>
                        </a:spcBef>
                        <a:spcAft>
                          <a:spcPts val="0"/>
                        </a:spcAft>
                      </a:pPr>
                      <a:r>
                        <a:rPr lang="ja-JP" altLang="en-US" sz="1400" b="1" u="none" kern="100"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　</a:t>
                      </a:r>
                      <a:r>
                        <a:rPr lang="ja-JP" altLang="ja-JP" sz="1400" b="1" u="sng" kern="100"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rPr>
                        <a:t>１日あたり（　　　　　）分を週（　　　　　）回</a:t>
                      </a:r>
                      <a:endParaRPr lang="en-US" altLang="ja-JP" sz="1400" b="1" u="sng" kern="100" dirty="0">
                        <a:solidFill>
                          <a:srgbClr val="0070C0"/>
                        </a:solidFill>
                        <a:effectLst/>
                        <a:latin typeface="メイリオ" panose="020B0604030504040204" pitchFamily="50" charset="-128"/>
                        <a:ea typeface="メイリオ" panose="020B0604030504040204" pitchFamily="50" charset="-128"/>
                        <a:cs typeface="Times New Roman" panose="02020603050405020304" pitchFamily="18" charset="0"/>
                      </a:endParaRPr>
                    </a:p>
                    <a:p>
                      <a:pPr indent="509905" algn="just">
                        <a:lnSpc>
                          <a:spcPct val="100000"/>
                        </a:lnSpc>
                        <a:spcBef>
                          <a:spcPts val="0"/>
                        </a:spcBef>
                        <a:spcAft>
                          <a:spcPts val="0"/>
                        </a:spcAft>
                      </a:pPr>
                      <a:endParaRPr lang="ja-JP"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endParaRPr>
                    </a:p>
                    <a:p>
                      <a:pPr algn="just">
                        <a:lnSpc>
                          <a:spcPct val="100000"/>
                        </a:lnSpc>
                        <a:spcBef>
                          <a:spcPts val="0"/>
                        </a:spcBef>
                        <a:spcAft>
                          <a:spcPts val="0"/>
                        </a:spcAft>
                      </a:pPr>
                      <a:r>
                        <a:rPr lang="ja-JP"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rPr>
                        <a:t>　　２．褥瘡の処置等</a:t>
                      </a:r>
                      <a:endParaRPr lang="ja-JP" altLang="ja-JP" sz="1400" kern="100" dirty="0">
                        <a:effectLst/>
                        <a:latin typeface="メイリオ" panose="020B0604030504040204" pitchFamily="50" charset="-128"/>
                        <a:ea typeface="メイリオ" panose="020B0604030504040204" pitchFamily="50" charset="-128"/>
                        <a:cs typeface="Times New Roman" panose="02020603050405020304" pitchFamily="18" charset="0"/>
                      </a:endParaRPr>
                    </a:p>
                    <a:p>
                      <a:pPr algn="just">
                        <a:lnSpc>
                          <a:spcPct val="100000"/>
                        </a:lnSpc>
                        <a:spcAft>
                          <a:spcPts val="0"/>
                        </a:spcAft>
                      </a:pPr>
                      <a:r>
                        <a:rPr lang="ja-JP"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rPr>
                        <a:t>　　３．装着・使用医療機器等の操作援助・管理</a:t>
                      </a:r>
                      <a:endParaRPr lang="ja-JP" altLang="ja-JP" sz="1400" kern="100" dirty="0">
                        <a:effectLst/>
                        <a:latin typeface="メイリオ" panose="020B0604030504040204" pitchFamily="50" charset="-128"/>
                        <a:ea typeface="メイリオ" panose="020B0604030504040204" pitchFamily="50" charset="-128"/>
                        <a:cs typeface="Times New Roman" panose="02020603050405020304" pitchFamily="18" charset="0"/>
                      </a:endParaRPr>
                    </a:p>
                    <a:p>
                      <a:pPr>
                        <a:lnSpc>
                          <a:spcPct val="100000"/>
                        </a:lnSpc>
                      </a:pPr>
                      <a:r>
                        <a:rPr lang="ja-JP" altLang="ja-JP" sz="1200" dirty="0">
                          <a:effectLst/>
                          <a:latin typeface="メイリオ" panose="020B0604030504040204" pitchFamily="50" charset="-128"/>
                          <a:ea typeface="メイリオ" panose="020B0604030504040204" pitchFamily="50" charset="-128"/>
                          <a:cs typeface="Times New Roman" panose="02020603050405020304" pitchFamily="18" charset="0"/>
                        </a:rPr>
                        <a:t>　　４．その他</a:t>
                      </a:r>
                      <a:endParaRPr lang="ja-JP" altLang="ja-JP" sz="1200" kern="100" dirty="0">
                        <a:effectLst/>
                        <a:latin typeface="メイリオ" panose="020B0604030504040204" pitchFamily="50" charset="-128"/>
                        <a:ea typeface="メイリオ" panose="020B0604030504040204" pitchFamily="50" charset="-128"/>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491964449"/>
                  </a:ext>
                </a:extLst>
              </a:tr>
            </a:tbl>
          </a:graphicData>
        </a:graphic>
      </p:graphicFrame>
      <p:sp>
        <p:nvSpPr>
          <p:cNvPr id="19" name="大かっこ 18"/>
          <p:cNvSpPr/>
          <p:nvPr/>
        </p:nvSpPr>
        <p:spPr>
          <a:xfrm>
            <a:off x="3492135" y="3260798"/>
            <a:ext cx="6088508" cy="567231"/>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Verdana"/>
              <a:ea typeface="メイリオ"/>
              <a:cs typeface="+mn-cs"/>
            </a:endParaRPr>
          </a:p>
        </p:txBody>
      </p:sp>
      <p:sp>
        <p:nvSpPr>
          <p:cNvPr id="20" name="大かっこ 19"/>
          <p:cNvSpPr/>
          <p:nvPr/>
        </p:nvSpPr>
        <p:spPr>
          <a:xfrm>
            <a:off x="4026527" y="5566965"/>
            <a:ext cx="5554116" cy="379714"/>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Verdana"/>
              <a:ea typeface="メイリオ"/>
              <a:cs typeface="+mn-cs"/>
            </a:endParaRPr>
          </a:p>
        </p:txBody>
      </p:sp>
      <p:sp>
        <p:nvSpPr>
          <p:cNvPr id="3" name="正方形/長方形 2"/>
          <p:cNvSpPr/>
          <p:nvPr/>
        </p:nvSpPr>
        <p:spPr>
          <a:xfrm>
            <a:off x="355600" y="4449787"/>
            <a:ext cx="2943226" cy="668314"/>
          </a:xfrm>
          <a:prstGeom prst="rect">
            <a:avLst/>
          </a:prstGeom>
          <a:no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graphicFrame>
        <p:nvGraphicFramePr>
          <p:cNvPr id="22" name="表 21"/>
          <p:cNvGraphicFramePr>
            <a:graphicFrameLocks noGrp="1"/>
          </p:cNvGraphicFramePr>
          <p:nvPr/>
        </p:nvGraphicFramePr>
        <p:xfrm>
          <a:off x="7952900" y="2110706"/>
          <a:ext cx="857748" cy="294640"/>
        </p:xfrm>
        <a:graphic>
          <a:graphicData uri="http://schemas.openxmlformats.org/drawingml/2006/table">
            <a:tbl>
              <a:tblPr firstRow="1" bandRow="1">
                <a:tableStyleId>{5940675A-B579-460E-94D1-54222C63F5DA}</a:tableStyleId>
              </a:tblPr>
              <a:tblGrid>
                <a:gridCol w="857748">
                  <a:extLst>
                    <a:ext uri="{9D8B030D-6E8A-4147-A177-3AD203B41FA5}">
                      <a16:colId xmlns:a16="http://schemas.microsoft.com/office/drawing/2014/main" val="3833160895"/>
                    </a:ext>
                  </a:extLst>
                </a:gridCol>
              </a:tblGrid>
              <a:tr h="275827">
                <a:tc>
                  <a:txBody>
                    <a:bodyPr/>
                    <a:lstStyle/>
                    <a:p>
                      <a:pPr algn="dist">
                        <a:lnSpc>
                          <a:spcPts val="1600"/>
                        </a:lnSpc>
                        <a:spcAft>
                          <a:spcPts val="0"/>
                        </a:spcAft>
                      </a:pPr>
                      <a:r>
                        <a:rPr lang="ja-JP" altLang="en-US" sz="1200" kern="100" dirty="0">
                          <a:effectLst/>
                          <a:latin typeface="メイリオ" panose="020B0604030504040204" pitchFamily="50" charset="-128"/>
                          <a:ea typeface="メイリオ" panose="020B0604030504040204" pitchFamily="50" charset="-128"/>
                          <a:cs typeface="Times New Roman" panose="02020603050405020304" pitchFamily="18" charset="0"/>
                        </a:rPr>
                        <a:t>（抜粋）</a:t>
                      </a:r>
                      <a:endParaRPr lang="zh-TW" altLang="en-US" sz="1200" kern="100" dirty="0">
                        <a:effectLst/>
                        <a:latin typeface="メイリオ" panose="020B0604030504040204" pitchFamily="50" charset="-128"/>
                        <a:ea typeface="メイリオ" panose="020B0604030504040204" pitchFamily="50" charset="-128"/>
                        <a:cs typeface="Times New Roman" panose="02020603050405020304" pitchFamily="18"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491964449"/>
                  </a:ext>
                </a:extLst>
              </a:tr>
            </a:tbl>
          </a:graphicData>
        </a:graphic>
      </p:graphicFrame>
      <p:graphicFrame>
        <p:nvGraphicFramePr>
          <p:cNvPr id="4" name="オブジェクト 3"/>
          <p:cNvGraphicFramePr>
            <a:graphicFrameLocks noChangeAspect="1"/>
          </p:cNvGraphicFramePr>
          <p:nvPr/>
        </p:nvGraphicFramePr>
        <p:xfrm>
          <a:off x="306731" y="1955978"/>
          <a:ext cx="3024727" cy="4738737"/>
        </p:xfrm>
        <a:graphic>
          <a:graphicData uri="http://schemas.openxmlformats.org/presentationml/2006/ole">
            <mc:AlternateContent xmlns:mc="http://schemas.openxmlformats.org/markup-compatibility/2006">
              <mc:Choice xmlns:v="urn:schemas-microsoft-com:vml" Requires="v">
                <p:oleObj spid="_x0000_s1071" name="文書" r:id="rId4" imgW="6473321" imgH="10142026" progId="Word.Document.12">
                  <p:embed/>
                </p:oleObj>
              </mc:Choice>
              <mc:Fallback>
                <p:oleObj name="文書" r:id="rId4" imgW="6473321" imgH="10142026" progId="Word.Document.12">
                  <p:embed/>
                  <p:pic>
                    <p:nvPicPr>
                      <p:cNvPr id="4" name="オブジェクト 3"/>
                      <p:cNvPicPr/>
                      <p:nvPr/>
                    </p:nvPicPr>
                    <p:blipFill>
                      <a:blip r:embed="rId5"/>
                      <a:stretch>
                        <a:fillRect/>
                      </a:stretch>
                    </p:blipFill>
                    <p:spPr>
                      <a:xfrm>
                        <a:off x="306731" y="1955978"/>
                        <a:ext cx="3024727" cy="4738737"/>
                      </a:xfrm>
                      <a:prstGeom prst="rect">
                        <a:avLst/>
                      </a:prstGeom>
                      <a:ln w="3175">
                        <a:solidFill>
                          <a:schemeClr val="tx1"/>
                        </a:solidFill>
                      </a:ln>
                    </p:spPr>
                  </p:pic>
                </p:oleObj>
              </mc:Fallback>
            </mc:AlternateContent>
          </a:graphicData>
        </a:graphic>
      </p:graphicFrame>
      <p:sp>
        <p:nvSpPr>
          <p:cNvPr id="21" name="テキスト ボックス 20">
            <a:extLst>
              <a:ext uri="{FF2B5EF4-FFF2-40B4-BE49-F238E27FC236}">
                <a16:creationId xmlns:a16="http://schemas.microsoft.com/office/drawing/2014/main" id="{F62293A9-1B6E-4B6F-99EE-706B8945DB31}"/>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７．在宅医療・訪問看護</a:t>
            </a:r>
          </a:p>
        </p:txBody>
      </p:sp>
      <p:sp>
        <p:nvSpPr>
          <p:cNvPr id="23" name="タイトル 1">
            <a:extLst>
              <a:ext uri="{FF2B5EF4-FFF2-40B4-BE49-F238E27FC236}">
                <a16:creationId xmlns:a16="http://schemas.microsoft.com/office/drawing/2014/main" id="{B335E8A9-FAD6-4975-9453-3411373B4A36}"/>
              </a:ext>
            </a:extLst>
          </p:cNvPr>
          <p:cNvSpPr>
            <a:spLocks noGrp="1"/>
          </p:cNvSpPr>
          <p:nvPr>
            <p:ph type="title"/>
          </p:nvPr>
        </p:nvSpPr>
        <p:spPr>
          <a:xfrm>
            <a:off x="0" y="298828"/>
            <a:ext cx="9906000" cy="458482"/>
          </a:xfrm>
        </p:spPr>
        <p:txBody>
          <a:bodyPr>
            <a:noAutofit/>
          </a:bodyPr>
          <a:lstStyle/>
          <a:p>
            <a:r>
              <a:rPr lang="ja-JP" altLang="en-US" dirty="0"/>
              <a:t>（６）</a:t>
            </a:r>
            <a:r>
              <a:rPr lang="en-US" altLang="ja-JP" dirty="0"/>
              <a:t>【</a:t>
            </a:r>
            <a:r>
              <a:rPr lang="ja-JP" altLang="en-US" dirty="0"/>
              <a:t>訪問看護</a:t>
            </a:r>
            <a:r>
              <a:rPr lang="en-US" altLang="ja-JP" dirty="0"/>
              <a:t>】</a:t>
            </a:r>
            <a:r>
              <a:rPr lang="ja-JP" altLang="en-US" dirty="0"/>
              <a:t>訪問看護指示書の記載欄の見直し</a:t>
            </a:r>
            <a:endParaRPr kumimoji="1" lang="ja-JP" altLang="en-US" dirty="0">
              <a:latin typeface="メイリオ" panose="020B0604030504040204" pitchFamily="50" charset="-128"/>
              <a:ea typeface="メイリオ" panose="020B0604030504040204" pitchFamily="50" charset="-128"/>
            </a:endParaRPr>
          </a:p>
        </p:txBody>
      </p:sp>
      <p:sp>
        <p:nvSpPr>
          <p:cNvPr id="24" name="スライド番号プレースホルダー 2">
            <a:extLst>
              <a:ext uri="{FF2B5EF4-FFF2-40B4-BE49-F238E27FC236}">
                <a16:creationId xmlns:a16="http://schemas.microsoft.com/office/drawing/2014/main" id="{D8098A83-D8BF-4001-B4A2-E52654C14F09}"/>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735309190"/>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（６）</a:t>
            </a:r>
            <a:r>
              <a:rPr lang="en-US" altLang="ja-JP" dirty="0"/>
              <a:t>【</a:t>
            </a:r>
            <a:r>
              <a:rPr lang="ja-JP" altLang="en-US" dirty="0"/>
              <a:t>訪問看護</a:t>
            </a:r>
            <a:r>
              <a:rPr lang="en-US" altLang="ja-JP" dirty="0"/>
              <a:t>】</a:t>
            </a:r>
            <a:r>
              <a:rPr lang="ja-JP" altLang="en-US" dirty="0"/>
              <a:t>専門性の高い看護師による訪問看護の評価の推進</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993400"/>
            <a:ext cx="9529762" cy="212275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褥瘡ケアに係る専門の研修に特定行為研修を追加する。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8800" y="802600"/>
            <a:ext cx="5357274"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専門性の高い看護師による同行訪問の見直し</a:t>
            </a:r>
          </a:p>
        </p:txBody>
      </p:sp>
      <p:sp>
        <p:nvSpPr>
          <p:cNvPr id="88" name="正方形/長方形 87"/>
          <p:cNvSpPr/>
          <p:nvPr/>
        </p:nvSpPr>
        <p:spPr>
          <a:xfrm>
            <a:off x="5245494" y="1478981"/>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41512" y="1838026"/>
            <a:ext cx="4320000" cy="1060918"/>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訪問看護基本療養費</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(Ⅱ)】</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褥瘡ケアに係る専門の研修</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国又は医療関係団体等が主催する研修であって、必要な褥瘡等の創傷ケア知識・技術が習得できる</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時間以上の研修期間</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特定行為研修（創傷管理関連）</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90" name="右矢印 89"/>
          <p:cNvSpPr/>
          <p:nvPr/>
        </p:nvSpPr>
        <p:spPr>
          <a:xfrm>
            <a:off x="4731543" y="1895996"/>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19029" y="1474716"/>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311928" y="1838025"/>
            <a:ext cx="4371398" cy="1060919"/>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訪問看護基本療養費</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(Ⅱ)】</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褥瘡ケアに係る専門の研修</a:t>
            </a: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国又は医療関係団体等が主催する研修であって、必要な褥瘡等の創傷ケア知識・技術が習得できる</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時間以上の研修期間</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正方形/長方形 20"/>
          <p:cNvSpPr/>
          <p:nvPr/>
        </p:nvSpPr>
        <p:spPr>
          <a:xfrm>
            <a:off x="5544273" y="2941518"/>
            <a:ext cx="4130127" cy="12833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6000" bIns="36000" rtlCol="0" anchor="t"/>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在宅患者訪問看護・指導料３、同一建物居住者訪問看護・指導料３についても同様</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2" name="正方形/長方形 11"/>
          <p:cNvSpPr/>
          <p:nvPr/>
        </p:nvSpPr>
        <p:spPr>
          <a:xfrm>
            <a:off x="188119" y="3389132"/>
            <a:ext cx="9529762" cy="341552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専門の研修を受けた看護師が、専門的な管理を含む訪問看護を実施する場合の評価を新設する。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専門管理加算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2,500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円（１月に１回）</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別に厚生労働大臣が定める基準に適合しているものとして地方厚生局長等に届け出た訪問看護ステーションの緩和ケア、褥瘡ケア若しくは人工肛門ケア及び人工膀胱ケアに係る専門の研修を受けた看護師又は特定行為研修を修了した看護師が、指定訪問看護の実施に関する計画的な管理を行った場合には、所定額に加算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［算定対象］</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緩和ケア、褥瘡ケア又は人工肛門ケア及び人工膀胱ケアに係る専門の研修を受けた看護師が計画的な管理を行った場合</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5725" marR="0" lvl="0" indent="0" algn="l" defTabSz="914400" rtl="0" eaLnBrk="1" fontAlgn="auto" latinLnBrk="0" hangingPunct="1">
              <a:lnSpc>
                <a:spcPct val="100000"/>
              </a:lnSpc>
              <a:spcBef>
                <a:spcPts val="0"/>
              </a:spcBef>
              <a:spcAft>
                <a:spcPts val="0"/>
              </a:spcAft>
              <a:buClrTx/>
              <a:buSzTx/>
              <a:buFontTx/>
              <a:buNone/>
              <a:tabLst>
                <a:tab pos="85725" algn="l"/>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悪性腫瘍の鎮痛療法若しくは化学療法を行っている利用者　　　　　 ・真皮を越える褥瘡の状態にある利用者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5725" marR="0" lvl="0" indent="0" algn="l" defTabSz="914400" rtl="0" eaLnBrk="1" fontAlgn="auto" latinLnBrk="0" hangingPunct="1">
              <a:lnSpc>
                <a:spcPct val="100000"/>
              </a:lnSpc>
              <a:spcBef>
                <a:spcPts val="0"/>
              </a:spcBef>
              <a:spcAft>
                <a:spcPts val="0"/>
              </a:spcAft>
              <a:buClrTx/>
              <a:buSzTx/>
              <a:buFontTx/>
              <a:buNone/>
              <a:tabLst>
                <a:tab pos="85725" algn="l"/>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人工肛門若しくは人工膀胱を造設している者で管理が困難な利用者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　特定行為研修を修了した看護師が計画的な管理を行った場合</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・手順書加算を算定する利用者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249363" marR="0" lvl="0" indent="-1163638"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249363" marR="0" lvl="0" indent="-1163638"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対象の特定行為：気管カニューレの交換、胃</a:t>
            </a:r>
            <a:r>
              <a:rPr kumimoji="1" lang="ja-JP" altLang="en-US" sz="10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ろう</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カテーテル若しくは腸ろうカテーテル又は胃ろうボタンの交換、膀胱ろうカテーテルの交換、褥瘡又は慢性創傷の治療における血流のない壊死組織の除去、創傷に対する陰圧閉鎖療法、持続点滴中の高カロリー輸液の投与量の調整、脱水症状に対する輸液による補正</a:t>
            </a:r>
          </a:p>
          <a:p>
            <a:pPr marL="85725"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 name="正方形/長方形 12"/>
          <p:cNvSpPr/>
          <p:nvPr/>
        </p:nvSpPr>
        <p:spPr>
          <a:xfrm>
            <a:off x="5544273" y="6620718"/>
            <a:ext cx="3939428" cy="13926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6000" bIns="36000" rtlCol="0" anchor="t"/>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在宅患者訪問看護・指導料、同一建物居住者訪問看護・指導料についても同様</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正方形/長方形 13"/>
          <p:cNvSpPr/>
          <p:nvPr/>
        </p:nvSpPr>
        <p:spPr>
          <a:xfrm>
            <a:off x="298800" y="3170300"/>
            <a:ext cx="8495362"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専門性の高い看護師による訪問看護における専門的な管理の評価の新設</a:t>
            </a:r>
          </a:p>
        </p:txBody>
      </p:sp>
      <p:sp>
        <p:nvSpPr>
          <p:cNvPr id="16" name="テキスト ボックス 15">
            <a:extLst>
              <a:ext uri="{FF2B5EF4-FFF2-40B4-BE49-F238E27FC236}">
                <a16:creationId xmlns:a16="http://schemas.microsoft.com/office/drawing/2014/main" id="{CC60EF3C-BA64-4732-97FD-274294FB2AF4}"/>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７．在宅医療・訪問看護</a:t>
            </a:r>
          </a:p>
        </p:txBody>
      </p:sp>
      <p:sp>
        <p:nvSpPr>
          <p:cNvPr id="17" name="スライド番号プレースホルダー 2">
            <a:extLst>
              <a:ext uri="{FF2B5EF4-FFF2-40B4-BE49-F238E27FC236}">
                <a16:creationId xmlns:a16="http://schemas.microsoft.com/office/drawing/2014/main" id="{1669A0D9-7B9C-48C7-BFBA-99DA295B4DE5}"/>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4238988934"/>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1018800"/>
            <a:ext cx="9529762" cy="432966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質の高い訪問看護の提供を推進する観点から</a:t>
            </a:r>
            <a:r>
              <a:rPr kumimoji="1" lang="ja-JP" altLang="en-US" sz="16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訪問看護ステーション等の看護師に対して、医師が特定行為の実施に係る手順書を交付した場合の評価を新設する。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手順書加算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１５０点（６月に１回）</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当該患者に対する診療を担う保険医療機関の保険医が、診療に基づき、特定行為（訪問看護において専門の管理を必要とするものに限る。）に係る管理の必要を認め、当該患者の同意を得て当該患者の選定する訪問看護ステーション等の看護師（指定研修機関において行われる研修を修了した者に限る。）に対して、手順書を交付した場合に、所定点数に加算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訪問看護において専門の管理を必要とするもの</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気管カニューレの交換</a:t>
            </a:r>
          </a:p>
          <a:p>
            <a:pPr marL="3619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胃</a:t>
            </a:r>
            <a:r>
              <a:rPr kumimoji="1" lang="ja-JP" altLang="en-US" sz="12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ろう</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カテーテル若しくは腸ろうカテーテル又は胃ろうボタンの交換</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膀胱</a:t>
            </a:r>
            <a:r>
              <a:rPr kumimoji="1" lang="ja-JP" altLang="en-US" sz="12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ろう</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カテーテルの交換</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褥瘡又は慢性創傷の治療における血流のない壊死組織の除去</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創傷に対する陰圧閉鎖療法</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持続点滴中の高カロリー輸液の投与量の調整</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脱水症状に対する輸液による補正</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テキスト ボックス 4">
            <a:extLst>
              <a:ext uri="{FF2B5EF4-FFF2-40B4-BE49-F238E27FC236}">
                <a16:creationId xmlns:a16="http://schemas.microsoft.com/office/drawing/2014/main" id="{AF469B5C-7346-478B-AF3F-515AC77A9F0C}"/>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７．在宅医療・訪問看護</a:t>
            </a:r>
          </a:p>
        </p:txBody>
      </p:sp>
      <p:sp>
        <p:nvSpPr>
          <p:cNvPr id="9" name="タイトル 1">
            <a:extLst>
              <a:ext uri="{FF2B5EF4-FFF2-40B4-BE49-F238E27FC236}">
                <a16:creationId xmlns:a16="http://schemas.microsoft.com/office/drawing/2014/main" id="{AE334F12-D0CA-4876-B253-577E7178D728}"/>
              </a:ext>
            </a:extLst>
          </p:cNvPr>
          <p:cNvSpPr>
            <a:spLocks noGrp="1"/>
          </p:cNvSpPr>
          <p:nvPr>
            <p:ph type="title"/>
          </p:nvPr>
        </p:nvSpPr>
        <p:spPr>
          <a:xfrm>
            <a:off x="0" y="417275"/>
            <a:ext cx="9906000" cy="458482"/>
          </a:xfrm>
        </p:spPr>
        <p:txBody>
          <a:bodyPr>
            <a:noAutofit/>
          </a:bodyPr>
          <a:lstStyle/>
          <a:p>
            <a:r>
              <a:rPr lang="ja-JP" altLang="en-US" sz="2000" dirty="0"/>
              <a:t>（６）</a:t>
            </a:r>
            <a:r>
              <a:rPr lang="en-US" altLang="ja-JP" sz="2000" dirty="0"/>
              <a:t>【</a:t>
            </a:r>
            <a:r>
              <a:rPr lang="ja-JP" altLang="en-US" sz="2000" dirty="0"/>
              <a:t>訪問看護</a:t>
            </a:r>
            <a:r>
              <a:rPr lang="en-US" altLang="ja-JP" sz="2000" dirty="0"/>
              <a:t>】</a:t>
            </a:r>
            <a:r>
              <a:rPr lang="ja-JP" altLang="en-US" sz="2000" dirty="0"/>
              <a:t>訪問看護における特定行為の手順書の交付に係る評価の新設</a:t>
            </a:r>
            <a:endParaRPr kumimoji="1" lang="ja-JP" altLang="en-US" sz="2000" dirty="0">
              <a:latin typeface="メイリオ" panose="020B0604030504040204" pitchFamily="50" charset="-128"/>
              <a:ea typeface="メイリオ" panose="020B0604030504040204" pitchFamily="50" charset="-128"/>
            </a:endParaRPr>
          </a:p>
        </p:txBody>
      </p:sp>
      <p:sp>
        <p:nvSpPr>
          <p:cNvPr id="6" name="スライド番号プレースホルダー 2">
            <a:extLst>
              <a:ext uri="{FF2B5EF4-FFF2-40B4-BE49-F238E27FC236}">
                <a16:creationId xmlns:a16="http://schemas.microsoft.com/office/drawing/2014/main" id="{35C7C41A-987B-4C47-A67F-94D863EA0D0D}"/>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7" name="Picture 8" descr="お医者さんのイラスト（全身）">
            <a:hlinkClick r:id="rId2"/>
            <a:extLst>
              <a:ext uri="{FF2B5EF4-FFF2-40B4-BE49-F238E27FC236}">
                <a16:creationId xmlns:a16="http://schemas.microsoft.com/office/drawing/2014/main" id="{15AFCC32-3B5B-47FC-B91A-770E7CEB4CB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02397" y="3948416"/>
            <a:ext cx="646904" cy="97035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10" descr="http://3.bp.blogspot.com/-Hk8GT73fNYI/V2ub1Q5oBnI/AAAAAAAA7sg/HTl1cOqftOAjp3hU--jPGpGnRxLIBMwuwCLcB/s800/houmon_shinryou_nocap_nurse.png">
            <a:extLst>
              <a:ext uri="{FF2B5EF4-FFF2-40B4-BE49-F238E27FC236}">
                <a16:creationId xmlns:a16="http://schemas.microsoft.com/office/drawing/2014/main" id="{95810714-9D2A-4305-AE09-25D13FE2FFB0}"/>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545288" y="3954209"/>
            <a:ext cx="646904" cy="98015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書類と封筒のイラスト">
            <a:hlinkClick r:id="rId5"/>
            <a:extLst>
              <a:ext uri="{FF2B5EF4-FFF2-40B4-BE49-F238E27FC236}">
                <a16:creationId xmlns:a16="http://schemas.microsoft.com/office/drawing/2014/main" id="{041D6BE4-98F2-4C64-9366-C532098C332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352800" y="4234640"/>
            <a:ext cx="384975" cy="3979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56274985"/>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1018800"/>
            <a:ext cx="9529762" cy="482939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退院日の利用者の状態及び訪問看護の提供状況に応じた評価を行う観点から、退院日に看護師等が長時間の退院支援指導を行った場合の評価を新設する。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8" y="828000"/>
            <a:ext cx="3368986"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退院支援指導加算の見直し</a:t>
            </a:r>
          </a:p>
        </p:txBody>
      </p:sp>
      <p:sp>
        <p:nvSpPr>
          <p:cNvPr id="88" name="正方形/長方形 87"/>
          <p:cNvSpPr/>
          <p:nvPr/>
        </p:nvSpPr>
        <p:spPr>
          <a:xfrm>
            <a:off x="5245494" y="1828679"/>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41512" y="2187723"/>
            <a:ext cx="4320000" cy="2107831"/>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退院支援指導加算（訪問看護管理療養費）</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指定訪問看護を受けようとする者が、退院支援指導を要する者として別に厚生労働大臣が定める者に該当する場合に、保険医療機関から退院するに当たって、訪問看護ステーションの看護師等（准看護師を除く。）が、退院日に当該保険医療機関以外において療養上必要な指導を行ったときには、退院支援指導加算として、退院日の翌日以降初日の指定訪問看護が行われた際に</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円</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（区分番号０１の注</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に規定する別に厚生労働大臣が定める長時間の訪問を要する者に対し、長時間にわたる療養上必要な指導を行ったときにあっては、</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8,400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円）</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を加算する。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0" name="右矢印 89"/>
          <p:cNvSpPr/>
          <p:nvPr/>
        </p:nvSpPr>
        <p:spPr>
          <a:xfrm>
            <a:off x="4731543" y="2245694"/>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19029" y="1824414"/>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311928" y="2187723"/>
            <a:ext cx="4371398" cy="2107831"/>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退院支援指導加算（訪問看護管理療養費）</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指定訪問看護を受けようとする者が、退院支援指導を要する者として別に厚生労働大臣が定める者に該当する場合に、保険医療機関から退院するに当たって、訪問看護ステーションの看護師等（准看護師を除く。）が、退院日に当該保険医療機関以外において療養上必要な指導を行ったときには、退院支援指導加算として、退院日の翌日以降初日の指定訪問看護が行われた際に</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円を加算する。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正方形/長方形 20"/>
          <p:cNvSpPr/>
          <p:nvPr/>
        </p:nvSpPr>
        <p:spPr>
          <a:xfrm>
            <a:off x="882501" y="4699597"/>
            <a:ext cx="8176439" cy="901227"/>
          </a:xfrm>
          <a:prstGeom prst="rect">
            <a:avLst/>
          </a:prstGeom>
          <a:ln w="9525"/>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長時間の訪問看護を要する利用者であって、次のいずれかに該当するもの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15</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歳未満の超重症児又は準超重症児</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 特掲診療料の施設基準等別表第８に掲げる者</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 特別訪問看護指示書又は精神科特別訪問看護指示書に係る指定訪問看護を受けている者</a:t>
            </a:r>
          </a:p>
        </p:txBody>
      </p:sp>
      <p:sp>
        <p:nvSpPr>
          <p:cNvPr id="22" name="正方形/長方形 21"/>
          <p:cNvSpPr/>
          <p:nvPr/>
        </p:nvSpPr>
        <p:spPr>
          <a:xfrm>
            <a:off x="2349843" y="4585854"/>
            <a:ext cx="5206311" cy="218956"/>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（参考）別に厚生労働大臣が定める長時間の訪問を要する者</a:t>
            </a:r>
          </a:p>
        </p:txBody>
      </p:sp>
      <p:sp>
        <p:nvSpPr>
          <p:cNvPr id="13" name="テキスト ボックス 12">
            <a:extLst>
              <a:ext uri="{FF2B5EF4-FFF2-40B4-BE49-F238E27FC236}">
                <a16:creationId xmlns:a16="http://schemas.microsoft.com/office/drawing/2014/main" id="{5182DA7C-8BF4-490E-BE60-5D49715E721B}"/>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７．在宅医療・訪問看護</a:t>
            </a:r>
          </a:p>
        </p:txBody>
      </p:sp>
      <p:sp>
        <p:nvSpPr>
          <p:cNvPr id="16" name="タイトル 1">
            <a:extLst>
              <a:ext uri="{FF2B5EF4-FFF2-40B4-BE49-F238E27FC236}">
                <a16:creationId xmlns:a16="http://schemas.microsoft.com/office/drawing/2014/main" id="{B6EC66CB-57F0-4017-A167-F7B693798F20}"/>
              </a:ext>
            </a:extLst>
          </p:cNvPr>
          <p:cNvSpPr>
            <a:spLocks noGrp="1"/>
          </p:cNvSpPr>
          <p:nvPr>
            <p:ph type="title"/>
          </p:nvPr>
        </p:nvSpPr>
        <p:spPr>
          <a:xfrm>
            <a:off x="29277" y="337453"/>
            <a:ext cx="9906000" cy="458482"/>
          </a:xfrm>
        </p:spPr>
        <p:txBody>
          <a:bodyPr>
            <a:noAutofit/>
          </a:bodyPr>
          <a:lstStyle/>
          <a:p>
            <a:r>
              <a:rPr lang="ja-JP" altLang="en-US" dirty="0"/>
              <a:t>（６）</a:t>
            </a:r>
            <a:r>
              <a:rPr lang="en-US" altLang="ja-JP" dirty="0"/>
              <a:t>【</a:t>
            </a:r>
            <a:r>
              <a:rPr lang="ja-JP" altLang="en-US" dirty="0"/>
              <a:t>訪問看護</a:t>
            </a:r>
            <a:r>
              <a:rPr lang="en-US" altLang="ja-JP" dirty="0"/>
              <a:t>】</a:t>
            </a:r>
            <a:r>
              <a:rPr lang="ja-JP" altLang="en-US" dirty="0"/>
              <a:t>医療的ニーズの高い利用者の退院支援の見直し</a:t>
            </a:r>
            <a:endParaRPr kumimoji="1" lang="ja-JP" altLang="en-US" dirty="0">
              <a:latin typeface="メイリオ" panose="020B0604030504040204" pitchFamily="50" charset="-128"/>
              <a:ea typeface="メイリオ" panose="020B0604030504040204" pitchFamily="50" charset="-128"/>
            </a:endParaRPr>
          </a:p>
        </p:txBody>
      </p:sp>
      <p:sp>
        <p:nvSpPr>
          <p:cNvPr id="14" name="スライド番号プレースホルダー 2">
            <a:extLst>
              <a:ext uri="{FF2B5EF4-FFF2-40B4-BE49-F238E27FC236}">
                <a16:creationId xmlns:a16="http://schemas.microsoft.com/office/drawing/2014/main" id="{21A6E63A-0443-49FF-9E31-FC801550A7F7}"/>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80652963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Rectangle 15">
            <a:extLst>
              <a:ext uri="{FF2B5EF4-FFF2-40B4-BE49-F238E27FC236}">
                <a16:creationId xmlns:a16="http://schemas.microsoft.com/office/drawing/2014/main" id="{B282C468-95ED-422E-A737-E1C5C7CE4421}"/>
              </a:ext>
            </a:extLst>
          </p:cNvPr>
          <p:cNvSpPr>
            <a:spLocks noChangeArrowheads="1"/>
          </p:cNvSpPr>
          <p:nvPr/>
        </p:nvSpPr>
        <p:spPr bwMode="auto">
          <a:xfrm>
            <a:off x="273050" y="1943100"/>
            <a:ext cx="9432925" cy="914400"/>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en-US" altLang="ja-JP"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所掌事務</a:t>
            </a:r>
            <a:r>
              <a:rPr kumimoji="1" lang="en-US" altLang="ja-JP"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a:t>
            </a: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中央社会保険医療協議会は、診療報酬点数の改定等について、厚生労働大臣の</a:t>
            </a:r>
            <a:r>
              <a:rPr kumimoji="1" lang="ja-JP" altLang="en-US" sz="1800" b="0" i="0" u="none" strike="noStrike" kern="1200" cap="none" spc="0" normalizeH="0" baseline="0" noProof="0" dirty="0">
                <a:ln>
                  <a:noFill/>
                </a:ln>
                <a:solidFill>
                  <a:srgbClr val="FF0000"/>
                </a:solidFill>
                <a:effectLst/>
                <a:uLnTx/>
                <a:uFillTx/>
                <a:latin typeface="Arial" charset="0"/>
                <a:ea typeface="ＭＳ Ｐゴシック" panose="020B0600070205080204" pitchFamily="50" charset="-128"/>
                <a:cs typeface="+mn-cs"/>
              </a:rPr>
              <a:t>諮問</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に</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応じて審議</a:t>
            </a:r>
            <a:r>
              <a:rPr kumimoji="1" lang="ja-JP" altLang="en-US" sz="1800" b="0" i="0" u="none" strike="noStrike" kern="1200" cap="none" spc="0" normalizeH="0" baseline="0" noProof="0" dirty="0">
                <a:ln>
                  <a:noFill/>
                </a:ln>
                <a:solidFill>
                  <a:srgbClr val="FF0000"/>
                </a:solidFill>
                <a:effectLst/>
                <a:uLnTx/>
                <a:uFillTx/>
                <a:latin typeface="Arial" charset="0"/>
                <a:ea typeface="ＭＳ Ｐゴシック" panose="020B0600070205080204" pitchFamily="50" charset="-128"/>
                <a:cs typeface="+mn-cs"/>
              </a:rPr>
              <a:t>答申</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するほか、自ら厚生労働大臣に</a:t>
            </a:r>
            <a:r>
              <a:rPr kumimoji="1" lang="ja-JP" altLang="en-US" sz="1800" b="0" i="0" u="none" strike="noStrike" kern="1200" cap="none" spc="0" normalizeH="0" baseline="0" noProof="0" dirty="0">
                <a:ln>
                  <a:noFill/>
                </a:ln>
                <a:solidFill>
                  <a:srgbClr val="FF0000"/>
                </a:solidFill>
                <a:effectLst/>
                <a:uLnTx/>
                <a:uFillTx/>
                <a:latin typeface="Arial" charset="0"/>
                <a:ea typeface="ＭＳ Ｐゴシック" panose="020B0600070205080204" pitchFamily="50" charset="-128"/>
                <a:cs typeface="+mn-cs"/>
              </a:rPr>
              <a:t>建議</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することができる。</a:t>
            </a:r>
          </a:p>
        </p:txBody>
      </p:sp>
      <p:sp>
        <p:nvSpPr>
          <p:cNvPr id="16388" name="Rectangle 16">
            <a:extLst>
              <a:ext uri="{FF2B5EF4-FFF2-40B4-BE49-F238E27FC236}">
                <a16:creationId xmlns:a16="http://schemas.microsoft.com/office/drawing/2014/main" id="{09B6BC7C-8245-41D8-86BE-8A003D23EADC}"/>
              </a:ext>
            </a:extLst>
          </p:cNvPr>
          <p:cNvSpPr>
            <a:spLocks noChangeArrowheads="1"/>
          </p:cNvSpPr>
          <p:nvPr/>
        </p:nvSpPr>
        <p:spPr bwMode="auto">
          <a:xfrm>
            <a:off x="273050" y="2933700"/>
            <a:ext cx="9432925" cy="2819400"/>
          </a:xfrm>
          <a:prstGeom prst="rect">
            <a:avLst/>
          </a:prstGeom>
          <a:ln>
            <a:headEnd/>
            <a:tailEnd/>
          </a:ln>
        </p:spPr>
        <p:style>
          <a:lnRef idx="2">
            <a:schemeClr val="dk1"/>
          </a:lnRef>
          <a:fillRef idx="1">
            <a:schemeClr val="lt1"/>
          </a:fillRef>
          <a:effectRef idx="0">
            <a:schemeClr val="dk1"/>
          </a:effectRef>
          <a:fontRef idx="minor">
            <a:schemeClr val="dk1"/>
          </a:fontRef>
        </p:style>
        <p:txBody>
          <a:bodyPr>
            <a:spAutoFit/>
          </a:bodyPr>
          <a:lstStyle/>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en-US" altLang="ja-JP"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三者構成</a:t>
            </a:r>
            <a:r>
              <a:rPr kumimoji="1" lang="en-US" altLang="ja-JP"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a:t>
            </a: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支払側委員と診療側委員とが保険契約の両当事者として協議</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し、公益委員がこの両者を</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調整するという、いわゆる「三者構成」をとっている。任期は２年（３期６年が上限）。</a:t>
            </a:r>
          </a:p>
          <a:p>
            <a:pPr marL="538163" marR="0" lvl="0" indent="-538163" algn="l" defTabSz="914400" rtl="0" eaLnBrk="1" fontAlgn="auto" latinLnBrk="0" hangingPunct="1">
              <a:lnSpc>
                <a:spcPct val="90000"/>
              </a:lnSpc>
              <a:spcBef>
                <a:spcPct val="300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①　支払側委員（保険者、被保険者の代表）　　　　　　７名</a:t>
            </a: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②　診療側委員（医師、歯科医師、薬剤師の代表）　　７名</a:t>
            </a: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③　公益代表　　　　　　　　　　　　　　　　　　　　　　　　　６名（国会同意人事）</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90000"/>
              </a:lnSpc>
              <a:spcBef>
                <a:spcPts val="6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　会長は、公益代表から委員の選挙にて１人置く。</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　</a:t>
            </a: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中央協議会の公益を代表する委員は、会議の日程及び議題その他の中央協議会の運営</a:t>
            </a: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に関する事項について協議を行い、支払側委員、診療側委員は、その協議の結果を</a:t>
            </a:r>
            <a:r>
              <a:rPr kumimoji="1" lang="ja-JP" altLang="en-US" sz="1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50" charset="-128"/>
                <a:cs typeface="+mn-cs"/>
              </a:rPr>
              <a:t>尊重す</a:t>
            </a: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るものとする。 </a:t>
            </a:r>
            <a:endPar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p:txBody>
      </p:sp>
      <p:sp>
        <p:nvSpPr>
          <p:cNvPr id="7" name="Rectangle 15">
            <a:extLst>
              <a:ext uri="{FF2B5EF4-FFF2-40B4-BE49-F238E27FC236}">
                <a16:creationId xmlns:a16="http://schemas.microsoft.com/office/drawing/2014/main" id="{6BBFA5B4-5682-408B-B25B-7B4C4C568BE1}"/>
              </a:ext>
            </a:extLst>
          </p:cNvPr>
          <p:cNvSpPr>
            <a:spLocks noChangeArrowheads="1"/>
          </p:cNvSpPr>
          <p:nvPr/>
        </p:nvSpPr>
        <p:spPr bwMode="auto">
          <a:xfrm>
            <a:off x="273050" y="5800725"/>
            <a:ext cx="9432925" cy="974725"/>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en-US" altLang="ja-JP"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専門事項の審議</a:t>
            </a:r>
            <a:r>
              <a:rPr kumimoji="1" lang="en-US" altLang="ja-JP"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a:t>
            </a:r>
          </a:p>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厚生労働大臣は、専門の事項を審議するため必要があると認めるときは、その都度、</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各１０人以内の専門委員（大臣任命）を置くことができる。</a:t>
            </a:r>
          </a:p>
        </p:txBody>
      </p:sp>
      <p:sp>
        <p:nvSpPr>
          <p:cNvPr id="66565" name="テキスト ボックス 7">
            <a:extLst>
              <a:ext uri="{FF2B5EF4-FFF2-40B4-BE49-F238E27FC236}">
                <a16:creationId xmlns:a16="http://schemas.microsoft.com/office/drawing/2014/main" id="{B7149403-7EF0-4F15-ACE6-58D80F680F26}"/>
              </a:ext>
            </a:extLst>
          </p:cNvPr>
          <p:cNvSpPr txBox="1">
            <a:spLocks noChangeArrowheads="1"/>
          </p:cNvSpPr>
          <p:nvPr/>
        </p:nvSpPr>
        <p:spPr bwMode="auto">
          <a:xfrm>
            <a:off x="1111250" y="68263"/>
            <a:ext cx="76835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a:ln>
                  <a:noFill/>
                </a:ln>
                <a:solidFill>
                  <a:srgbClr val="000000"/>
                </a:solidFill>
                <a:effectLst/>
                <a:uLnTx/>
                <a:uFillTx/>
                <a:latin typeface="ＭＳ Ｐゴシック" panose="020B0600070205080204" pitchFamily="50" charset="-128"/>
                <a:ea typeface="メイリオ" panose="020B0604030504040204" pitchFamily="50" charset="-128"/>
                <a:cs typeface="+mn-cs"/>
              </a:rPr>
              <a:t>中央社会保険医療協議会（中医協）について</a:t>
            </a:r>
          </a:p>
        </p:txBody>
      </p:sp>
      <p:grpSp>
        <p:nvGrpSpPr>
          <p:cNvPr id="66566" name="グループ化 8">
            <a:extLst>
              <a:ext uri="{FF2B5EF4-FFF2-40B4-BE49-F238E27FC236}">
                <a16:creationId xmlns:a16="http://schemas.microsoft.com/office/drawing/2014/main" id="{0F211FB1-511E-4C71-BF71-C9B8D3FFAA15}"/>
              </a:ext>
            </a:extLst>
          </p:cNvPr>
          <p:cNvGrpSpPr>
            <a:grpSpLocks/>
          </p:cNvGrpSpPr>
          <p:nvPr/>
        </p:nvGrpSpPr>
        <p:grpSpPr bwMode="auto">
          <a:xfrm>
            <a:off x="-39688" y="481013"/>
            <a:ext cx="9948863" cy="66675"/>
            <a:chOff x="-108520" y="2589251"/>
            <a:chExt cx="9361384" cy="63276"/>
          </a:xfrm>
        </p:grpSpPr>
        <p:sp>
          <p:nvSpPr>
            <p:cNvPr id="10" name="正方形/長方形 9">
              <a:extLst>
                <a:ext uri="{FF2B5EF4-FFF2-40B4-BE49-F238E27FC236}">
                  <a16:creationId xmlns:a16="http://schemas.microsoft.com/office/drawing/2014/main" id="{8AFB9B99-928B-4335-9807-4079CE4FD622}"/>
                </a:ext>
              </a:extLst>
            </p:cNvPr>
            <p:cNvSpPr/>
            <p:nvPr/>
          </p:nvSpPr>
          <p:spPr>
            <a:xfrm>
              <a:off x="-108520" y="2589251"/>
              <a:ext cx="9361384" cy="1807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 name="正方形/長方形 10">
              <a:extLst>
                <a:ext uri="{FF2B5EF4-FFF2-40B4-BE49-F238E27FC236}">
                  <a16:creationId xmlns:a16="http://schemas.microsoft.com/office/drawing/2014/main" id="{11C1D316-46F6-44A1-BC39-EF88D8645945}"/>
                </a:ext>
              </a:extLst>
            </p:cNvPr>
            <p:cNvSpPr/>
            <p:nvPr/>
          </p:nvSpPr>
          <p:spPr>
            <a:xfrm>
              <a:off x="-108520" y="2619382"/>
              <a:ext cx="9361384" cy="3314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66567" name="スライド番号プレースホルダー 2">
            <a:extLst>
              <a:ext uri="{FF2B5EF4-FFF2-40B4-BE49-F238E27FC236}">
                <a16:creationId xmlns:a16="http://schemas.microsoft.com/office/drawing/2014/main" id="{7C7D06BC-1A6B-42D2-A84D-0AA4FDD997B8}"/>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158CEE30-CBBB-4164-957E-2F8E79CFD841}" type="slidenum">
              <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23</a:t>
            </a:fld>
            <a:endPar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14" name="Rectangle 15">
            <a:extLst>
              <a:ext uri="{FF2B5EF4-FFF2-40B4-BE49-F238E27FC236}">
                <a16:creationId xmlns:a16="http://schemas.microsoft.com/office/drawing/2014/main" id="{10B2B4BF-A255-4D5A-BD71-B69A112F27F4}"/>
              </a:ext>
            </a:extLst>
          </p:cNvPr>
          <p:cNvSpPr>
            <a:spLocks noChangeArrowheads="1"/>
          </p:cNvSpPr>
          <p:nvPr/>
        </p:nvSpPr>
        <p:spPr bwMode="auto">
          <a:xfrm>
            <a:off x="273050" y="601663"/>
            <a:ext cx="9432925" cy="1265237"/>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社会保険医療協議会法（昭和</a:t>
            </a: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年法律第</a:t>
            </a: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47</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a:t>
            </a: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第１条　厚生労働省に、中央社会保険医療協議会（以下「中央協議会」という。）を置く。</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２　各地方厚生局（地方厚生支局を含む。）に、地方社会保険医療協議会（以下「地方協議会」と</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いう。）を置く。</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p:txBody>
      </p:sp>
    </p:spTree>
    <p:extLst>
      <p:ext uri="{BB962C8B-B14F-4D97-AF65-F5344CB8AC3E}">
        <p14:creationId xmlns:p14="http://schemas.microsoft.com/office/powerpoint/2010/main" val="3006796437"/>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1182438"/>
            <a:ext cx="9529762" cy="368107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死亡日及び死亡日前</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日以内に２回以上実施することとしている訪問看護について、退院日の退院支援指導を含めて判断できることとする。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28000"/>
            <a:ext cx="5070195"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訪問看護ターミナルケア療養費の見直し</a:t>
            </a:r>
          </a:p>
        </p:txBody>
      </p:sp>
      <p:sp>
        <p:nvSpPr>
          <p:cNvPr id="88" name="正方形/長方形 87"/>
          <p:cNvSpPr/>
          <p:nvPr/>
        </p:nvSpPr>
        <p:spPr>
          <a:xfrm>
            <a:off x="5245494" y="1928519"/>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41512" y="2287563"/>
            <a:ext cx="4320000" cy="2458708"/>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訪問看護ターミナルケア療養費</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訪問看護基本療養費及び精神科訪問看護基本療養費を算定すべき指定訪問看護を行っている訪問看護ステーションの看護師等が、在宅で死亡した利用者又は特別養護老人ホーム等で死亡した利用者に対して、その主治医の指示により、その死亡日及び死亡日前</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日以内に、２回以上指定訪問看護</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（区分番号０２の注７に規定する退院支援指導加算の算定に係る療養上必要な指導を含む。）</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を実施し、かつ、訪問看護におけるターミナルケアに係る支援体制について利用者及びその家族等に対して説明した上でターミナルケアを行った場合に算定する。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tab pos="85725" algn="l"/>
              </a:tabLst>
              <a:defRPr/>
            </a:pP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１回を退院支援指導加算とする場合は、退院日にターミナルケアに係る療養上必要な指導を行っていること。</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0" name="右矢印 89"/>
          <p:cNvSpPr/>
          <p:nvPr/>
        </p:nvSpPr>
        <p:spPr>
          <a:xfrm>
            <a:off x="4731543" y="2345534"/>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19029" y="1924254"/>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311928" y="2287562"/>
            <a:ext cx="4371398" cy="2458709"/>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訪問看護ターミナルケア療養費</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訪問看護基本療養費及び精神科訪問看護基本療養費を算定すべき指定訪問看護を行っている訪問看護ステーションの看護師等が、在宅で死亡した利用者又は特別養護老人ホーム等で死亡した利用者に対して、その主治医の指示により、その死亡日及び死亡日前</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日以内に、２回以上指定訪問看護を実施し、かつ、訪問看護におけるターミナルケアに係る支援体制について利用者及びその家族等に対して説明した上でターミナルケアを行った場合に算定する。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1" name="テキスト ボックス 10">
            <a:extLst>
              <a:ext uri="{FF2B5EF4-FFF2-40B4-BE49-F238E27FC236}">
                <a16:creationId xmlns:a16="http://schemas.microsoft.com/office/drawing/2014/main" id="{1D9C6E0F-3816-41F5-98A3-017F6E467DBE}"/>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７．在宅医療・訪問看護</a:t>
            </a:r>
          </a:p>
        </p:txBody>
      </p:sp>
      <p:sp>
        <p:nvSpPr>
          <p:cNvPr id="14" name="タイトル 1">
            <a:extLst>
              <a:ext uri="{FF2B5EF4-FFF2-40B4-BE49-F238E27FC236}">
                <a16:creationId xmlns:a16="http://schemas.microsoft.com/office/drawing/2014/main" id="{9DCF1D94-297A-42F7-AAD0-735F2E4E5ED2}"/>
              </a:ext>
            </a:extLst>
          </p:cNvPr>
          <p:cNvSpPr>
            <a:spLocks noGrp="1"/>
          </p:cNvSpPr>
          <p:nvPr>
            <p:ph type="title"/>
          </p:nvPr>
        </p:nvSpPr>
        <p:spPr>
          <a:xfrm>
            <a:off x="0" y="334158"/>
            <a:ext cx="9906000" cy="458482"/>
          </a:xfrm>
        </p:spPr>
        <p:txBody>
          <a:bodyPr>
            <a:noAutofit/>
          </a:bodyPr>
          <a:lstStyle/>
          <a:p>
            <a:r>
              <a:rPr lang="ja-JP" altLang="en-US" dirty="0"/>
              <a:t>（６）</a:t>
            </a:r>
            <a:r>
              <a:rPr lang="en-US" altLang="ja-JP" dirty="0"/>
              <a:t>【</a:t>
            </a:r>
            <a:r>
              <a:rPr lang="ja-JP" altLang="en-US" dirty="0"/>
              <a:t>訪問看護</a:t>
            </a:r>
            <a:r>
              <a:rPr lang="en-US" altLang="ja-JP" dirty="0"/>
              <a:t>】</a:t>
            </a:r>
            <a:r>
              <a:rPr kumimoji="1" lang="ja-JP" altLang="en-US" dirty="0">
                <a:latin typeface="メイリオ" panose="020B0604030504040204" pitchFamily="50" charset="-128"/>
                <a:ea typeface="メイリオ" panose="020B0604030504040204" pitchFamily="50" charset="-128"/>
              </a:rPr>
              <a:t>退院日のターミナルケアの見直し</a:t>
            </a:r>
          </a:p>
        </p:txBody>
      </p:sp>
      <p:sp>
        <p:nvSpPr>
          <p:cNvPr id="12" name="スライド番号プレースホルダー 2">
            <a:extLst>
              <a:ext uri="{FF2B5EF4-FFF2-40B4-BE49-F238E27FC236}">
                <a16:creationId xmlns:a16="http://schemas.microsoft.com/office/drawing/2014/main" id="{2CCC9D50-35A2-473E-B7DA-F6A297354D7A}"/>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337605570"/>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sz="2000" dirty="0"/>
              <a:t>（６）</a:t>
            </a:r>
            <a:r>
              <a:rPr lang="en-US" altLang="ja-JP" sz="2000" dirty="0"/>
              <a:t>【</a:t>
            </a:r>
            <a:r>
              <a:rPr lang="ja-JP" altLang="en-US" sz="2000" dirty="0"/>
              <a:t>訪問看護</a:t>
            </a:r>
            <a:r>
              <a:rPr lang="en-US" altLang="ja-JP" sz="2000" dirty="0"/>
              <a:t>】 ICT</a:t>
            </a:r>
            <a:r>
              <a:rPr lang="ja-JP" altLang="en-US" sz="2000" dirty="0"/>
              <a:t>を活用した遠隔死亡診断の補助に対する評価の新設</a:t>
            </a:r>
            <a:endParaRPr kumimoji="1" lang="ja-JP" altLang="en-US" sz="2000"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202160" y="903363"/>
            <a:ext cx="9529762" cy="567999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医師が行う死亡診断等について、</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ICT</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を活用した在宅での看取りに関する研修を受けた看護師が補助した場合の評価として、訪問看護ターミナルケア療養費に遠隔死亡診断補助加算を新設する。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遠隔死亡診断補助加算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1,500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円</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別に厚生労働大臣が定める基準に適合しているものとして地方厚生局長等に届け出た訪問看護ステーションの情報通信機器を用いた在宅での看取りに係る研修を受けた看護師が、医科点数表の区分番号Ｃ００１の注８（区分番号Ｃ００１－２の注６の規定により準用する場合を含む。）に規定する死亡診断加算を算定する利用者（別に厚生労働大臣が定める地域に居住する利用者に限る。）について、その主治医の指示に基づき、情報通信機器を用いて医師の死亡診断の補助を行った場合は、遠隔死亡診断補助加算として、所定額に加算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情報通信機器を用いた在宅での看取りに係る研修を受けた看護師が配置されていること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 name="正方形/長方形 2"/>
          <p:cNvSpPr/>
          <p:nvPr/>
        </p:nvSpPr>
        <p:spPr>
          <a:xfrm>
            <a:off x="333018" y="4181884"/>
            <a:ext cx="6442140" cy="2332027"/>
          </a:xfrm>
          <a:prstGeom prst="rect">
            <a:avLst/>
          </a:prstGeom>
          <a:ln w="9525"/>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Ｃ００１ </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　在宅患者訪問診療料</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(Ⅰ)</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　　　注８　死亡診断加算　</a:t>
            </a:r>
            <a:r>
              <a:rPr kumimoji="1" lang="ja-JP" altLang="en-US" sz="1050" b="0" i="0" u="none" strike="noStrike" kern="1200" cap="none" spc="0" normalizeH="0" baseline="0" noProof="0">
                <a:ln>
                  <a:noFill/>
                </a:ln>
                <a:solidFill>
                  <a:prstClr val="black"/>
                </a:solidFill>
                <a:effectLst/>
                <a:uLnTx/>
                <a:uFillTx/>
                <a:latin typeface="Verdana"/>
                <a:ea typeface="メイリオ"/>
                <a:cs typeface="+mn-cs"/>
              </a:rPr>
              <a:t>　</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200</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点</a:t>
            </a:r>
            <a:endParaRPr kumimoji="1" lang="en-US" altLang="ja-JP" sz="105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　</a:t>
            </a:r>
            <a:endParaRPr kumimoji="1" lang="en-US" altLang="ja-JP" sz="105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以下の要件を満たしている場合であって、「情報通信機器（ＩＣＴ）を利用した死亡診断等ガイドライン（平成</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29 </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年９月厚生労働省）」に基づき、ＩＣＴを利用した看護師との連携による死亡診断を行う場合には、往診又は訪問診療の際に死亡診断を行っていない場合でも、死亡診断加算のみを算定可能。</a:t>
            </a:r>
            <a:endParaRPr kumimoji="1" lang="en-US" altLang="ja-JP" sz="105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00" b="0" i="0" u="none" strike="noStrike" kern="1200" cap="none" spc="0" normalizeH="0" baseline="0" noProof="0" dirty="0">
              <a:ln>
                <a:noFill/>
              </a:ln>
              <a:solidFill>
                <a:prstClr val="black"/>
              </a:solidFill>
              <a:effectLst/>
              <a:uLnTx/>
              <a:uFillTx/>
              <a:latin typeface="Verdana"/>
              <a:ea typeface="メイリオ"/>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ア　当該患者に対して定期的・計画的な訪問診療を行っていたこと。</a:t>
            </a:r>
          </a:p>
          <a:p>
            <a:pPr marL="180975" marR="0" lvl="0" indent="-180975"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イ　正当な理由のために、医師が直接対面での死亡診断等を行うまでに</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12 </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時間以上を要することが見込まれる状況であること。</a:t>
            </a:r>
          </a:p>
          <a:p>
            <a:pPr marL="180975" marR="0" lvl="0" indent="-180975"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ウ　特掲診療料の施設基準等の第四の四の三の三に規定する地域に居住している患者であって、連携する他の保険医療機関において区分番号「Ｃ００５」在宅患者訪問看護・指導料の在宅ターミナルケア加算若しくは「Ｃ００５－１－２」同一建物居住者訪問看護・指導料又は連携する訪問看護ステーションにおいて訪問看護ターミナルケア療養費を算定していること。</a:t>
            </a:r>
          </a:p>
        </p:txBody>
      </p:sp>
      <p:sp>
        <p:nvSpPr>
          <p:cNvPr id="11" name="正方形/長方形 10"/>
          <p:cNvSpPr/>
          <p:nvPr/>
        </p:nvSpPr>
        <p:spPr>
          <a:xfrm>
            <a:off x="1561818" y="4061097"/>
            <a:ext cx="4089896" cy="218956"/>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（参考）死亡診断加算（</a:t>
            </a:r>
            <a:r>
              <a:rPr kumimoji="1" lang="zh-TW"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在宅患者訪問診療料</a:t>
            </a: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grpSp>
        <p:nvGrpSpPr>
          <p:cNvPr id="20" name="グループ化 19"/>
          <p:cNvGrpSpPr/>
          <p:nvPr/>
        </p:nvGrpSpPr>
        <p:grpSpPr>
          <a:xfrm>
            <a:off x="7011372" y="4082054"/>
            <a:ext cx="2503857" cy="2361942"/>
            <a:chOff x="6997331" y="4229100"/>
            <a:chExt cx="2503857" cy="2361942"/>
          </a:xfrm>
        </p:grpSpPr>
        <p:pic>
          <p:nvPicPr>
            <p:cNvPr id="10" name="図 9"/>
            <p:cNvPicPr>
              <a:picLocks noChangeAspect="1"/>
            </p:cNvPicPr>
            <p:nvPr/>
          </p:nvPicPr>
          <p:blipFill rotWithShape="1">
            <a:blip r:embed="rId2"/>
            <a:srcRect t="5438"/>
            <a:stretch/>
          </p:blipFill>
          <p:spPr>
            <a:xfrm>
              <a:off x="7810515" y="5313994"/>
              <a:ext cx="1091685" cy="833952"/>
            </a:xfrm>
            <a:prstGeom prst="rect">
              <a:avLst/>
            </a:prstGeom>
          </p:spPr>
        </p:pic>
        <p:pic>
          <p:nvPicPr>
            <p:cNvPr id="7" name="図 6"/>
            <p:cNvPicPr>
              <a:picLocks noChangeAspect="1"/>
            </p:cNvPicPr>
            <p:nvPr/>
          </p:nvPicPr>
          <p:blipFill>
            <a:blip r:embed="rId3"/>
            <a:stretch>
              <a:fillRect/>
            </a:stretch>
          </p:blipFill>
          <p:spPr>
            <a:xfrm>
              <a:off x="7085886" y="5801370"/>
              <a:ext cx="743799" cy="789672"/>
            </a:xfrm>
            <a:prstGeom prst="rect">
              <a:avLst/>
            </a:prstGeom>
          </p:spPr>
        </p:pic>
        <p:pic>
          <p:nvPicPr>
            <p:cNvPr id="5" name="図 4"/>
            <p:cNvPicPr>
              <a:picLocks noChangeAspect="1"/>
            </p:cNvPicPr>
            <p:nvPr/>
          </p:nvPicPr>
          <p:blipFill>
            <a:blip r:embed="rId4"/>
            <a:stretch>
              <a:fillRect/>
            </a:stretch>
          </p:blipFill>
          <p:spPr>
            <a:xfrm>
              <a:off x="7009072" y="4246573"/>
              <a:ext cx="2475170" cy="1000341"/>
            </a:xfrm>
            <a:prstGeom prst="rect">
              <a:avLst/>
            </a:prstGeom>
            <a:ln w="19050">
              <a:solidFill>
                <a:schemeClr val="accent2">
                  <a:lumMod val="75000"/>
                </a:schemeClr>
              </a:solidFill>
            </a:ln>
          </p:spPr>
        </p:pic>
        <p:pic>
          <p:nvPicPr>
            <p:cNvPr id="9" name="図 8"/>
            <p:cNvPicPr>
              <a:picLocks noChangeAspect="1"/>
            </p:cNvPicPr>
            <p:nvPr/>
          </p:nvPicPr>
          <p:blipFill>
            <a:blip r:embed="rId5"/>
            <a:stretch>
              <a:fillRect/>
            </a:stretch>
          </p:blipFill>
          <p:spPr>
            <a:xfrm>
              <a:off x="8714643" y="5813172"/>
              <a:ext cx="734819" cy="751295"/>
            </a:xfrm>
            <a:prstGeom prst="rect">
              <a:avLst/>
            </a:prstGeom>
          </p:spPr>
        </p:pic>
        <p:sp>
          <p:nvSpPr>
            <p:cNvPr id="19" name="正方形/長方形 18"/>
            <p:cNvSpPr/>
            <p:nvPr/>
          </p:nvSpPr>
          <p:spPr>
            <a:xfrm>
              <a:off x="6997331" y="4229100"/>
              <a:ext cx="2503857" cy="1017814"/>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4" name="正方形/長方形 3"/>
            <p:cNvSpPr/>
            <p:nvPr/>
          </p:nvSpPr>
          <p:spPr>
            <a:xfrm>
              <a:off x="7014278" y="4229100"/>
              <a:ext cx="2481705" cy="2335968"/>
            </a:xfrm>
            <a:prstGeom prst="rect">
              <a:avLst/>
            </a:prstGeom>
            <a:noFill/>
            <a:ln w="19050">
              <a:solidFill>
                <a:schemeClr val="accent3"/>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Verdana"/>
                <a:ea typeface="メイリオ"/>
                <a:cs typeface="+mn-cs"/>
              </a:endParaRPr>
            </a:p>
          </p:txBody>
        </p:sp>
      </p:grpSp>
      <p:sp>
        <p:nvSpPr>
          <p:cNvPr id="14" name="テキスト ボックス 13">
            <a:extLst>
              <a:ext uri="{FF2B5EF4-FFF2-40B4-BE49-F238E27FC236}">
                <a16:creationId xmlns:a16="http://schemas.microsoft.com/office/drawing/2014/main" id="{53BF76DA-B49D-4F7B-AA00-8717F5087992}"/>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４年度診療報酬改定　７．在宅医療・訪問看護</a:t>
            </a:r>
          </a:p>
        </p:txBody>
      </p:sp>
      <p:sp>
        <p:nvSpPr>
          <p:cNvPr id="15" name="スライド番号プレースホルダー 2">
            <a:extLst>
              <a:ext uri="{FF2B5EF4-FFF2-40B4-BE49-F238E27FC236}">
                <a16:creationId xmlns:a16="http://schemas.microsoft.com/office/drawing/2014/main" id="{01211071-D5A8-4611-BC38-2E6459B244B8}"/>
              </a:ext>
            </a:extLst>
          </p:cNvPr>
          <p:cNvSpPr txBox="1">
            <a:spLocks/>
          </p:cNvSpPr>
          <p:nvPr/>
        </p:nvSpPr>
        <p:spPr>
          <a:xfrm>
            <a:off x="7608641" y="6342356"/>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643733786"/>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920552" y="1916832"/>
            <a:ext cx="8280920" cy="646331"/>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８．不妊治療の保険適用</a:t>
            </a:r>
          </a:p>
        </p:txBody>
      </p:sp>
      <p:sp>
        <p:nvSpPr>
          <p:cNvPr id="8" name="正方形/長方形 7">
            <a:extLst>
              <a:ext uri="{FF2B5EF4-FFF2-40B4-BE49-F238E27FC236}">
                <a16:creationId xmlns:a16="http://schemas.microsoft.com/office/drawing/2014/main" id="{AF8EDA23-932B-4329-B3A7-0B32D42B711B}"/>
              </a:ext>
            </a:extLst>
          </p:cNvPr>
          <p:cNvSpPr/>
          <p:nvPr/>
        </p:nvSpPr>
        <p:spPr>
          <a:xfrm>
            <a:off x="0" y="6168"/>
            <a:ext cx="768152" cy="6851832"/>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a:extLst>
              <a:ext uri="{FF2B5EF4-FFF2-40B4-BE49-F238E27FC236}">
                <a16:creationId xmlns:a16="http://schemas.microsoft.com/office/drawing/2014/main" id="{2F7C1F52-9BD5-42E1-9717-21E0154965E3}"/>
              </a:ext>
            </a:extLst>
          </p:cNvPr>
          <p:cNvSpPr txBox="1"/>
          <p:nvPr/>
        </p:nvSpPr>
        <p:spPr>
          <a:xfrm>
            <a:off x="3080792" y="2852936"/>
            <a:ext cx="4435707" cy="2308324"/>
          </a:xfrm>
          <a:prstGeom prst="rect">
            <a:avLst/>
          </a:prstGeom>
          <a:noFill/>
          <a:ln w="19050">
            <a:solidFill>
              <a:schemeClr val="accent5">
                <a:lumMod val="75000"/>
              </a:schemeClr>
            </a:solidFill>
            <a:prstDash val="sysDash"/>
          </a:ln>
        </p:spPr>
        <p:style>
          <a:lnRef idx="2">
            <a:schemeClr val="dk1"/>
          </a:lnRef>
          <a:fillRef idx="1">
            <a:schemeClr val="lt1"/>
          </a:fillRef>
          <a:effectRef idx="0">
            <a:schemeClr val="dk1"/>
          </a:effectRef>
          <a:fontRef idx="minor">
            <a:schemeClr val="dk1"/>
          </a:fontRef>
        </p:style>
        <p:txBody>
          <a:bodyPr wrap="square" rtlCol="0">
            <a:spAutoFit/>
          </a:bodyPr>
          <a:lstStyle/>
          <a:p>
            <a:pPr marL="542925" marR="0" lvl="0" indent="-542925" algn="ctr"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（１）不妊治療の保険適用の概要</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（２）先進医療の検討状況　</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（３）不妊治療に必要な医薬品への対応状況</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lang="en-US" altLang="ja-JP" sz="1600" b="1" dirty="0">
              <a:solidFill>
                <a:srgbClr val="002060"/>
              </a:solidFill>
              <a:latin typeface="Meiryo UI" panose="020B0604030504040204" pitchFamily="50" charset="-128"/>
              <a:ea typeface="Meiryo UI" panose="020B0604030504040204" pitchFamily="50" charset="-128"/>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（４）移行期における助成金の取扱い</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　</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p:txBody>
      </p:sp>
      <p:sp>
        <p:nvSpPr>
          <p:cNvPr id="7" name="スライド番号プレースホルダー 2">
            <a:extLst>
              <a:ext uri="{FF2B5EF4-FFF2-40B4-BE49-F238E27FC236}">
                <a16:creationId xmlns:a16="http://schemas.microsoft.com/office/drawing/2014/main" id="{7665DBC0-B724-4D34-8064-9A7657D1893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717885781"/>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タイトル 1">
            <a:extLst>
              <a:ext uri="{FF2B5EF4-FFF2-40B4-BE49-F238E27FC236}">
                <a16:creationId xmlns:a16="http://schemas.microsoft.com/office/drawing/2014/main" id="{7956CA35-9718-4F93-BB2E-926B73215843}"/>
              </a:ext>
            </a:extLst>
          </p:cNvPr>
          <p:cNvSpPr txBox="1">
            <a:spLocks/>
          </p:cNvSpPr>
          <p:nvPr/>
        </p:nvSpPr>
        <p:spPr>
          <a:xfrm>
            <a:off x="-662" y="196858"/>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（１）不妊治療の保険適用の概要</a:t>
            </a:r>
            <a:endPar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endParaRPr>
          </a:p>
        </p:txBody>
      </p:sp>
      <p:sp>
        <p:nvSpPr>
          <p:cNvPr id="15" name="スライド番号プレースホルダー 1">
            <a:extLst>
              <a:ext uri="{FF2B5EF4-FFF2-40B4-BE49-F238E27FC236}">
                <a16:creationId xmlns:a16="http://schemas.microsoft.com/office/drawing/2014/main" id="{2112BE59-E3A8-475E-9B7C-87D4022F15AC}"/>
              </a:ext>
            </a:extLst>
          </p:cNvPr>
          <p:cNvSpPr txBox="1">
            <a:spLocks/>
          </p:cNvSpPr>
          <p:nvPr/>
        </p:nvSpPr>
        <p:spPr>
          <a:xfrm>
            <a:off x="9199932" y="6544325"/>
            <a:ext cx="630513" cy="278421"/>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F63A3B-78C7-47BE-AE5E-E10140E04643}"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メイリオ"/>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242</a:t>
            </a:fld>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メイリオ"/>
              <a:cs typeface="Arial" panose="020B0604020202020204" pitchFamily="34" charset="0"/>
            </a:endParaRPr>
          </a:p>
        </p:txBody>
      </p:sp>
      <p:sp>
        <p:nvSpPr>
          <p:cNvPr id="16" name="正方形/長方形 15">
            <a:extLst>
              <a:ext uri="{FF2B5EF4-FFF2-40B4-BE49-F238E27FC236}">
                <a16:creationId xmlns:a16="http://schemas.microsoft.com/office/drawing/2014/main" id="{7A2D6258-20C8-451B-81BA-1754DB4FEE4F}"/>
              </a:ext>
            </a:extLst>
          </p:cNvPr>
          <p:cNvSpPr/>
          <p:nvPr/>
        </p:nvSpPr>
        <p:spPr>
          <a:xfrm>
            <a:off x="0" y="750103"/>
            <a:ext cx="9906000" cy="5352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ysClr val="windowText" lastClr="000000"/>
              </a:solidFill>
              <a:effectLst/>
              <a:uLnTx/>
              <a:uFillTx/>
              <a:latin typeface="Segoe UI"/>
              <a:ea typeface="メイリオ"/>
              <a:cs typeface="+mn-cs"/>
            </a:endParaRPr>
          </a:p>
        </p:txBody>
      </p:sp>
      <p:sp>
        <p:nvSpPr>
          <p:cNvPr id="18" name="正方形/長方形 17">
            <a:extLst>
              <a:ext uri="{FF2B5EF4-FFF2-40B4-BE49-F238E27FC236}">
                <a16:creationId xmlns:a16="http://schemas.microsoft.com/office/drawing/2014/main" id="{36CD3851-04AF-4E2D-AC88-E33C48E5AD44}"/>
              </a:ext>
            </a:extLst>
          </p:cNvPr>
          <p:cNvSpPr/>
          <p:nvPr/>
        </p:nvSpPr>
        <p:spPr>
          <a:xfrm>
            <a:off x="67154" y="1124744"/>
            <a:ext cx="9763291" cy="4994600"/>
          </a:xfrm>
          <a:prstGeom prst="rect">
            <a:avLst/>
          </a:prstGeom>
          <a:ln w="28575">
            <a:solidFill>
              <a:schemeClr val="tx2">
                <a:lumMod val="50000"/>
              </a:schemeClr>
            </a:solidFill>
          </a:ln>
        </p:spPr>
        <p:style>
          <a:lnRef idx="2">
            <a:schemeClr val="accent1"/>
          </a:lnRef>
          <a:fillRef idx="1">
            <a:schemeClr val="lt1"/>
          </a:fillRef>
          <a:effectRef idx="0">
            <a:schemeClr val="accent1"/>
          </a:effectRef>
          <a:fontRef idx="minor">
            <a:schemeClr val="dk1"/>
          </a:fontRef>
        </p:style>
        <p:txBody>
          <a:bodyPr lIns="66716" tIns="33358" rIns="66716" bIns="33358" rtlCol="0" anchor="ctr"/>
          <a:lstStyle/>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１．診療報酬　　　　＋０．４３％</a:t>
            </a:r>
            <a:endParaRPr kumimoji="1" lang="en-US" altLang="ja-JP"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うち、</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２～５を除く改定分　＋０．２３％</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各科改定率　　　　　　　医科　＋０．２６％</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歯科　＋０．２９％</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調剤　＋０．０８％</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うち、看護の処遇改善のための特例的な対応　＋０．２０％</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うち、リフィル処方箋（反復利用できる処方箋）の導入・活用促進による効率化　▲０．１０％</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（症状が安定している患者について、医師の処方により、医療機関に行かずとも、医師及び薬剤師の</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適切な連携の下、一定期間内に処方箋を反復利用できる、分割調剤とは異なる実効的な方策を</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導入することにより、再診の効率化につなげ、その効果について検証を行う）</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600" b="0" i="0" u="none" strike="noStrike" kern="1200" cap="none" spc="0" normalizeH="0" baseline="0" noProof="0" dirty="0">
                <a:ln>
                  <a:noFill/>
                </a:ln>
                <a:solidFill>
                  <a:srgbClr val="000000"/>
                </a:solidFill>
                <a:effectLst/>
                <a:uLnTx/>
                <a:uFill>
                  <a:solidFill>
                    <a:srgbClr val="FF0000"/>
                  </a:solidFill>
                </a:uFill>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srgbClr val="000000"/>
                </a:solidFill>
                <a:effectLst/>
                <a:uLnTx/>
                <a:uFill>
                  <a:solidFill>
                    <a:srgbClr val="FF0000"/>
                  </a:solidFill>
                </a:uFill>
                <a:latin typeface="Meiryo UI" panose="020B0604030504040204" pitchFamily="50" charset="-128"/>
                <a:ea typeface="Meiryo UI" panose="020B0604030504040204" pitchFamily="50" charset="-128"/>
                <a:cs typeface="+mn-cs"/>
              </a:rPr>
              <a:t>４　うち、不妊治療の保険適用のための特例的な対応　＋０．２０％</a:t>
            </a:r>
            <a:endParaRPr kumimoji="1" lang="en-US" altLang="ja-JP" sz="1600" b="0" i="0" u="none" strike="noStrike" kern="1200" cap="none" spc="0" normalizeH="0" baseline="0" noProof="0" dirty="0">
              <a:ln>
                <a:noFill/>
              </a:ln>
              <a:solidFill>
                <a:srgbClr val="000000"/>
              </a:solidFill>
              <a:effectLst/>
              <a:uLnTx/>
              <a:uFill>
                <a:solidFill>
                  <a:srgbClr val="FF0000"/>
                </a:solidFill>
              </a:uFill>
              <a:latin typeface="Meiryo UI" panose="020B0604030504040204" pitchFamily="50" charset="-128"/>
              <a:ea typeface="Meiryo UI" panose="020B0604030504040204" pitchFamily="50" charset="-128"/>
              <a:cs typeface="+mn-cs"/>
            </a:endParaRPr>
          </a:p>
          <a:p>
            <a:pPr marL="638175" marR="0" lvl="1" indent="-45720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000000"/>
              </a:solidFill>
              <a:effectLst/>
              <a:uLnTx/>
              <a:uFill>
                <a:solidFill>
                  <a:srgbClr val="FF0000"/>
                </a:solidFill>
              </a:uFill>
              <a:latin typeface="Meiryo UI" panose="020B0604030504040204" pitchFamily="50" charset="-128"/>
              <a:ea typeface="Meiryo UI" panose="020B0604030504040204" pitchFamily="50" charset="-128"/>
              <a:cs typeface="+mn-cs"/>
            </a:endParaRPr>
          </a:p>
          <a:p>
            <a:pPr marL="638175" marR="0" lvl="1"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うち、小児の感染防止対策に係る加算措置（医科分）の期限到来　▲０．１０％</a:t>
            </a:r>
          </a:p>
          <a:p>
            <a:pPr marL="638175" marR="0" lvl="1"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なお、歯科・調剤分については、感染防止等の必要な対応に充てるものとする。</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457200" algn="l" defTabSz="914400" rtl="0" eaLnBrk="1" fontAlgn="auto" latinLnBrk="0" hangingPunct="1">
              <a:lnSpc>
                <a:spcPts val="15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角丸四角形 12">
            <a:extLst>
              <a:ext uri="{FF2B5EF4-FFF2-40B4-BE49-F238E27FC236}">
                <a16:creationId xmlns:a16="http://schemas.microsoft.com/office/drawing/2014/main" id="{4C1949CF-EA0C-4CBB-8C05-43C3BA5BA493}"/>
              </a:ext>
            </a:extLst>
          </p:cNvPr>
          <p:cNvSpPr/>
          <p:nvPr/>
        </p:nvSpPr>
        <p:spPr>
          <a:xfrm>
            <a:off x="67154" y="821051"/>
            <a:ext cx="4156720" cy="348297"/>
          </a:xfrm>
          <a:prstGeom prst="roundRect">
            <a:avLst>
              <a:gd name="adj" fmla="val 0"/>
            </a:avLst>
          </a:prstGeom>
          <a:solidFill>
            <a:schemeClr val="tx2"/>
          </a:solidFill>
          <a:ln w="12700">
            <a:solidFill>
              <a:schemeClr val="bg1"/>
            </a:solidFill>
          </a:ln>
        </p:spPr>
        <p:txBody>
          <a:bodyPr anchor="ctr"/>
          <a:lstStyle/>
          <a:p>
            <a:pPr marL="0" marR="0" lvl="0" indent="0" algn="ctr" defTabSz="591055" rtl="0" eaLnBrk="1" fontAlgn="auto" latinLnBrk="0" hangingPunct="1">
              <a:lnSpc>
                <a:spcPct val="130000"/>
              </a:lnSpc>
              <a:spcBef>
                <a:spcPts val="0"/>
              </a:spcBef>
              <a:spcAft>
                <a:spcPts val="796"/>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（参考）　令和４年度診療報酬改定について</a:t>
            </a:r>
            <a:endParaRPr kumimoji="0" lang="ja-JP" altLang="en-US" sz="1600" b="1" i="0" u="none" strike="noStrike" kern="1200" cap="none" spc="239" normalizeH="0" baseline="0" noProof="0" dirty="0">
              <a:ln>
                <a:noFill/>
              </a:ln>
              <a:solidFill>
                <a:srgbClr val="FFFFFF"/>
              </a:solidFill>
              <a:effectLst/>
              <a:uLnTx/>
              <a:uFillTx/>
              <a:latin typeface="メイリオ"/>
              <a:ea typeface="メイリオ"/>
              <a:cs typeface="Noto Sans CJK JP DemiLight" charset="-128"/>
            </a:endParaRPr>
          </a:p>
        </p:txBody>
      </p:sp>
      <p:sp>
        <p:nvSpPr>
          <p:cNvPr id="22" name="四角形: 角を丸くする 21">
            <a:extLst>
              <a:ext uri="{FF2B5EF4-FFF2-40B4-BE49-F238E27FC236}">
                <a16:creationId xmlns:a16="http://schemas.microsoft.com/office/drawing/2014/main" id="{10690E2E-E1B0-4CAC-852E-689734FFD6DB}"/>
              </a:ext>
            </a:extLst>
          </p:cNvPr>
          <p:cNvSpPr/>
          <p:nvPr/>
        </p:nvSpPr>
        <p:spPr>
          <a:xfrm>
            <a:off x="297411" y="4645624"/>
            <a:ext cx="8928992" cy="509922"/>
          </a:xfrm>
          <a:prstGeom prst="roundRect">
            <a:avLst/>
          </a:prstGeom>
          <a:solidFill>
            <a:srgbClr val="FF0000">
              <a:alpha val="11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 name="テキスト ボックス 7">
            <a:extLst>
              <a:ext uri="{FF2B5EF4-FFF2-40B4-BE49-F238E27FC236}">
                <a16:creationId xmlns:a16="http://schemas.microsoft.com/office/drawing/2014/main" id="{A543057E-5212-4058-AB3E-64AC0652F9E2}"/>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８．不妊治療の保険適用</a:t>
            </a:r>
          </a:p>
        </p:txBody>
      </p:sp>
    </p:spTree>
    <p:extLst>
      <p:ext uri="{BB962C8B-B14F-4D97-AF65-F5344CB8AC3E}">
        <p14:creationId xmlns:p14="http://schemas.microsoft.com/office/powerpoint/2010/main" val="4245837248"/>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32079"/>
            <a:ext cx="9906000" cy="650730"/>
          </a:xfrm>
        </p:spPr>
        <p:txBody>
          <a:bodyPr>
            <a:noAutofit/>
          </a:bodyPr>
          <a:lstStyle/>
          <a:p>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（１）不妊治療の保険適用の概要</a:t>
            </a:r>
            <a:b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br>
            <a:r>
              <a:rPr kumimoji="1" lang="ja-JP" altLang="en-US" sz="16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a:t>
            </a:r>
            <a:r>
              <a:rPr lang="ja-JP" altLang="en-US" sz="1600" dirty="0"/>
              <a:t>不妊治療の保険適用に係る政府方針）</a:t>
            </a:r>
            <a:endParaRPr kumimoji="1" lang="ja-JP" altLang="en-US" sz="1600" dirty="0">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８．不妊治療の保険適用</a:t>
            </a:r>
          </a:p>
        </p:txBody>
      </p:sp>
      <p:sp>
        <p:nvSpPr>
          <p:cNvPr id="11" name="正方形/長方形 10"/>
          <p:cNvSpPr/>
          <p:nvPr/>
        </p:nvSpPr>
        <p:spPr>
          <a:xfrm>
            <a:off x="4946073" y="2876728"/>
            <a:ext cx="4771808" cy="3966004"/>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02400" marR="0" lvl="0" indent="-30240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1" name="角丸四角形 60"/>
          <p:cNvSpPr/>
          <p:nvPr/>
        </p:nvSpPr>
        <p:spPr>
          <a:xfrm>
            <a:off x="200472" y="1106656"/>
            <a:ext cx="9433048" cy="1512000"/>
          </a:xfrm>
          <a:prstGeom prst="roundRect">
            <a:avLst>
              <a:gd name="adj" fmla="val 4437"/>
            </a:avLst>
          </a:prstGeom>
          <a:noFill/>
          <a:ln w="19050" cap="flat" cmpd="sng" algn="ctr">
            <a:solidFill>
              <a:srgbClr val="F79646">
                <a:lumMod val="60000"/>
                <a:lumOff val="40000"/>
              </a:srgbClr>
            </a:solidFill>
            <a:prstDash val="solid"/>
          </a:ln>
          <a:effectLst/>
        </p:spPr>
        <p:txBody>
          <a:bodyPr lIns="72000" tIns="0" rIns="72000" b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2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（不妊治療等への支援）</a:t>
            </a:r>
            <a:endPar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不妊治療に係る経済的負担の軽減等</a:t>
            </a:r>
          </a:p>
          <a:p>
            <a:pPr marL="295200" marR="0" lvl="0" indent="-15120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不妊治療の経済的負担の軽減を図るため、高額の医療費がかかる不妊治療（体外受精、顕微授精）に要する費用に対する助成を行うとともに、</a:t>
            </a:r>
            <a:r>
              <a:rPr kumimoji="0" lang="ja-JP" altLang="en-US" sz="12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適応症と効果が明らかな治療には広く医療保険の適用を検討</a:t>
            </a: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し、支援を拡充する。そのため、まずは</a:t>
            </a:r>
            <a:r>
              <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2020</a:t>
            </a: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年度に調査研究等を通じて不妊治療に関する実態把握を行うとともに、</a:t>
            </a:r>
            <a:r>
              <a:rPr kumimoji="0" lang="ja-JP" altLang="en-US" sz="12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効果的な治療に対する医療保険の適用の在り方を含め</a:t>
            </a: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2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不妊治療の経済的負担の軽減を図る方策等についての検討のための調査研究を行う</a:t>
            </a: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。あわせて、不妊治療における安全管理のための体制の確保が図られるようにする。</a:t>
            </a:r>
          </a:p>
        </p:txBody>
      </p:sp>
      <p:sp>
        <p:nvSpPr>
          <p:cNvPr id="62" name="角丸四角形 61"/>
          <p:cNvSpPr/>
          <p:nvPr/>
        </p:nvSpPr>
        <p:spPr>
          <a:xfrm>
            <a:off x="125736" y="983413"/>
            <a:ext cx="5688632" cy="310050"/>
          </a:xfrm>
          <a:prstGeom prst="roundRect">
            <a:avLst>
              <a:gd name="adj" fmla="val 23360"/>
            </a:avLst>
          </a:prstGeom>
          <a:solidFill>
            <a:srgbClr val="F79646">
              <a:lumMod val="60000"/>
              <a:lumOff val="40000"/>
            </a:srgbClr>
          </a:solidFill>
          <a:ln w="19050" cap="flat" cmpd="sng" algn="ctr">
            <a:noFill/>
            <a:prstDash val="solid"/>
          </a:ln>
          <a:effectLst/>
        </p:spPr>
        <p:txBody>
          <a:bodyPr lIns="0" tIns="7200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　少子化社会対策大綱</a:t>
            </a:r>
            <a:r>
              <a:rPr kumimoji="0" lang="zh-TW" altLang="en-US" sz="1400" b="0" i="0" u="none" strike="noStrike" kern="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（令和</a:t>
            </a:r>
            <a:r>
              <a:rPr kumimoji="0" lang="en-US" altLang="zh-TW" sz="1400" b="0" i="0" u="none" strike="noStrike" kern="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2</a:t>
            </a:r>
            <a:r>
              <a:rPr kumimoji="0" lang="zh-TW" altLang="en-US" sz="1400" b="0" i="0" u="none" strike="noStrike" kern="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年</a:t>
            </a:r>
            <a:r>
              <a:rPr kumimoji="0" lang="en-US" altLang="zh-TW" sz="1400" b="0" i="0" u="none" strike="noStrike" kern="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5</a:t>
            </a:r>
            <a:r>
              <a:rPr kumimoji="0" lang="zh-TW" altLang="en-US" sz="1400" b="0" i="0" u="none" strike="noStrike" kern="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月</a:t>
            </a:r>
            <a:r>
              <a:rPr kumimoji="0" lang="en-US" altLang="zh-TW" sz="1400" b="0" i="0" u="none" strike="noStrike" kern="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29</a:t>
            </a:r>
            <a:r>
              <a:rPr kumimoji="0" lang="zh-TW" altLang="en-US" sz="1400" b="0" i="0" u="none" strike="noStrike" kern="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日閣議決定）</a:t>
            </a:r>
            <a:r>
              <a:rPr kumimoji="0" lang="ja-JP" altLang="en-US" sz="1400" b="0" i="0" u="none" strike="noStrike" kern="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（抄）</a:t>
            </a:r>
          </a:p>
        </p:txBody>
      </p:sp>
      <p:sp>
        <p:nvSpPr>
          <p:cNvPr id="63" name="角丸四角形 62"/>
          <p:cNvSpPr/>
          <p:nvPr/>
        </p:nvSpPr>
        <p:spPr>
          <a:xfrm>
            <a:off x="200472" y="2990010"/>
            <a:ext cx="9394316" cy="954019"/>
          </a:xfrm>
          <a:prstGeom prst="roundRect">
            <a:avLst>
              <a:gd name="adj" fmla="val 8431"/>
            </a:avLst>
          </a:prstGeom>
          <a:noFill/>
          <a:ln w="19050" cap="flat" cmpd="sng" algn="ctr">
            <a:solidFill>
              <a:srgbClr val="F79646">
                <a:lumMod val="60000"/>
                <a:lumOff val="40000"/>
              </a:srgbClr>
            </a:solidFill>
            <a:prstDash val="solid"/>
          </a:ln>
          <a:effectLst/>
        </p:spPr>
        <p:txBody>
          <a:bodyPr lIns="72000" tIns="0" rIns="72000" bIns="0" rtlCol="0" anchor="t"/>
          <a:lstStyle/>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４．少子化に対処し安心の社会保障を構築</a:t>
            </a:r>
          </a:p>
          <a:p>
            <a:pPr marL="151200" marR="0" lvl="0" indent="-15120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喫緊の課題である少子化に対処し、誰もが安心できる社会保障制度を構築するため改革に取り組む。そのため、</a:t>
            </a:r>
            <a:r>
              <a:rPr kumimoji="0" lang="ja-JP" altLang="en-US" sz="12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不妊治療への保険適用を実現し</a:t>
            </a: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、保育サービスの拡充により、待機児童問題を終わらせて、安心して子どもを生み育てられる環境をつくる。さらに、制度の不公平・非効率を是正し、次世代に制度を引き継いでいく。</a:t>
            </a:r>
          </a:p>
        </p:txBody>
      </p:sp>
      <p:sp>
        <p:nvSpPr>
          <p:cNvPr id="64" name="角丸四角形 63"/>
          <p:cNvSpPr/>
          <p:nvPr/>
        </p:nvSpPr>
        <p:spPr>
          <a:xfrm>
            <a:off x="125736" y="2857575"/>
            <a:ext cx="5691360" cy="300895"/>
          </a:xfrm>
          <a:prstGeom prst="roundRect">
            <a:avLst>
              <a:gd name="adj" fmla="val 23360"/>
            </a:avLst>
          </a:prstGeom>
          <a:solidFill>
            <a:srgbClr val="F79646">
              <a:lumMod val="60000"/>
              <a:lumOff val="40000"/>
            </a:srgbClr>
          </a:solidFill>
          <a:ln w="19050" cap="flat" cmpd="sng" algn="ctr">
            <a:noFill/>
            <a:prstDash val="solid"/>
          </a:ln>
          <a:effectLst/>
        </p:spPr>
        <p:txBody>
          <a:bodyPr lIns="0" tIns="7200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　菅内閣の基本方針（令和２年９月</a:t>
            </a:r>
            <a:r>
              <a:rPr kumimoji="0" lang="en-US" altLang="ja-JP" sz="1400" b="0" i="0" u="none" strike="noStrike" kern="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16</a:t>
            </a:r>
            <a:r>
              <a:rPr kumimoji="0" lang="ja-JP" altLang="en-US" sz="1400" b="0" i="0" u="none" strike="noStrike" kern="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日閣議決定）（抄）</a:t>
            </a:r>
          </a:p>
        </p:txBody>
      </p:sp>
      <p:sp>
        <p:nvSpPr>
          <p:cNvPr id="65" name="角丸四角形 64"/>
          <p:cNvSpPr/>
          <p:nvPr/>
        </p:nvSpPr>
        <p:spPr>
          <a:xfrm>
            <a:off x="583869" y="2617001"/>
            <a:ext cx="8989267" cy="251992"/>
          </a:xfrm>
          <a:prstGeom prst="roundRect">
            <a:avLst>
              <a:gd name="adj" fmla="val 23360"/>
            </a:avLst>
          </a:prstGeom>
          <a:noFill/>
          <a:ln w="19050" cap="flat" cmpd="sng" algn="ctr">
            <a:noFill/>
            <a:prstDash val="solid"/>
          </a:ln>
          <a:effectLst/>
        </p:spPr>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zh-TW" altLang="en-US"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全世代型社会保障検討会議 第２次中間報告</a:t>
            </a:r>
            <a:r>
              <a:rPr kumimoji="0" lang="ja-JP" altLang="en-US"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（令和２年６月</a:t>
            </a:r>
            <a:r>
              <a:rPr kumimoji="0" lang="en-US" altLang="ja-JP"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25</a:t>
            </a:r>
            <a:r>
              <a:rPr kumimoji="0" lang="ja-JP" altLang="en-US"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 全世代型社会保障検討会議決定）においても同様の記載あり</a:t>
            </a:r>
          </a:p>
        </p:txBody>
      </p:sp>
      <p:sp>
        <p:nvSpPr>
          <p:cNvPr id="66" name="角丸四角形 65"/>
          <p:cNvSpPr/>
          <p:nvPr/>
        </p:nvSpPr>
        <p:spPr>
          <a:xfrm>
            <a:off x="200472" y="4153335"/>
            <a:ext cx="9394316" cy="2664000"/>
          </a:xfrm>
          <a:prstGeom prst="roundRect">
            <a:avLst>
              <a:gd name="adj" fmla="val 3380"/>
            </a:avLst>
          </a:prstGeom>
          <a:noFill/>
          <a:ln w="19050" cap="flat" cmpd="sng" algn="ctr">
            <a:solidFill>
              <a:srgbClr val="F79646">
                <a:lumMod val="60000"/>
                <a:lumOff val="40000"/>
              </a:srgbClr>
            </a:solidFill>
            <a:prstDash val="solid"/>
          </a:ln>
          <a:effectLst/>
        </p:spPr>
        <p:txBody>
          <a:bodyPr lIns="72000" tIns="0" rIns="72000" bIns="0" rtlCol="0" anchor="t" anchorCtr="0"/>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51200" marR="0" lvl="0" indent="15120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子供を持ちたいという方々の気持ちに寄り添い、不妊治療への保険適用を早急に実現する。具体的には、令和３年度（</a:t>
            </a:r>
            <a:r>
              <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2021</a:t>
            </a: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年度）中に詳細を決定し、</a:t>
            </a:r>
            <a:r>
              <a:rPr kumimoji="0" lang="ja-JP" altLang="en-US" sz="1200" b="1"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a:t>
            </a:r>
            <a:r>
              <a:rPr kumimoji="0" lang="en-US" altLang="ja-JP" sz="1200" b="1"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2022</a:t>
            </a:r>
            <a:r>
              <a:rPr kumimoji="0" lang="ja-JP" altLang="en-US" sz="1200" b="1"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年度）当初から保険適用を実施する</a:t>
            </a: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こととし、工程表に基づき、保険適用までの作業を進める。保険適用までの間、現行の不妊治療の助成制度について、所得制限の撤廃や助成額の増額（１回</a:t>
            </a:r>
            <a:r>
              <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万円）等、対象拡大を前提に大幅な拡充を行い、経済的負担の軽減を図る。また、不育症の検査やがん治療に伴う不妊についても、新たな支援を行う。</a:t>
            </a:r>
          </a:p>
        </p:txBody>
      </p:sp>
      <p:sp>
        <p:nvSpPr>
          <p:cNvPr id="67" name="角丸四角形 66"/>
          <p:cNvSpPr/>
          <p:nvPr/>
        </p:nvSpPr>
        <p:spPr>
          <a:xfrm>
            <a:off x="125736" y="4015568"/>
            <a:ext cx="5691360" cy="310290"/>
          </a:xfrm>
          <a:prstGeom prst="roundRect">
            <a:avLst>
              <a:gd name="adj" fmla="val 23360"/>
            </a:avLst>
          </a:prstGeom>
          <a:solidFill>
            <a:srgbClr val="F79646">
              <a:lumMod val="60000"/>
              <a:lumOff val="40000"/>
            </a:srgbClr>
          </a:solidFill>
          <a:ln w="19050" cap="flat" cmpd="sng" algn="ctr">
            <a:noFill/>
            <a:prstDash val="solid"/>
          </a:ln>
          <a:effectLst/>
        </p:spPr>
        <p:txBody>
          <a:bodyPr lIns="0" tIns="7200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　全世代型社会保障改革の方針（令和２年</a:t>
            </a:r>
            <a:r>
              <a:rPr kumimoji="0" lang="en-US" altLang="ja-JP" sz="1400" b="0" i="0" u="none" strike="noStrike" kern="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12</a:t>
            </a:r>
            <a:r>
              <a:rPr kumimoji="0" lang="ja-JP" altLang="en-US" sz="1400" b="0" i="0" u="none" strike="noStrike" kern="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月</a:t>
            </a:r>
            <a:r>
              <a:rPr kumimoji="0" lang="en-US" altLang="ja-JP" sz="1400" b="0" i="0" u="none" strike="noStrike" kern="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15</a:t>
            </a:r>
            <a:r>
              <a:rPr kumimoji="0" lang="ja-JP" altLang="en-US" sz="1400" b="0" i="0" u="none" strike="noStrike" kern="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日閣議決定）（抄）</a:t>
            </a:r>
          </a:p>
        </p:txBody>
      </p:sp>
      <p:pic>
        <p:nvPicPr>
          <p:cNvPr id="68" name="図 67"/>
          <p:cNvPicPr>
            <a:picLocks noChangeAspect="1"/>
          </p:cNvPicPr>
          <p:nvPr/>
        </p:nvPicPr>
        <p:blipFill rotWithShape="1">
          <a:blip r:embed="rId2"/>
          <a:srcRect t="11959"/>
          <a:stretch/>
        </p:blipFill>
        <p:spPr>
          <a:xfrm>
            <a:off x="1466779" y="5080703"/>
            <a:ext cx="6905798" cy="1710097"/>
          </a:xfrm>
          <a:prstGeom prst="rect">
            <a:avLst/>
          </a:prstGeom>
        </p:spPr>
      </p:pic>
      <p:sp>
        <p:nvSpPr>
          <p:cNvPr id="13" name="スライド番号プレースホルダー 2">
            <a:extLst>
              <a:ext uri="{FF2B5EF4-FFF2-40B4-BE49-F238E27FC236}">
                <a16:creationId xmlns:a16="http://schemas.microsoft.com/office/drawing/2014/main" id="{6AA78B3C-BC7C-4C51-8F43-408DEF5AD7EC}"/>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287787791"/>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33650"/>
            <a:ext cx="9906000" cy="671499"/>
          </a:xfrm>
        </p:spPr>
        <p:txBody>
          <a:bodyPr>
            <a:noAutofit/>
          </a:bodyPr>
          <a:lstStyle/>
          <a:p>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（１）不妊治療の保険適用の概要</a:t>
            </a:r>
            <a:b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br>
            <a:r>
              <a:rPr lang="ja-JP" altLang="en-US" sz="1600" dirty="0"/>
              <a:t>（不妊治療の全体像）</a:t>
            </a:r>
            <a:endParaRPr kumimoji="1" lang="ja-JP" altLang="en-US" sz="1600" dirty="0">
              <a:latin typeface="メイリオ" panose="020B0604030504040204" pitchFamily="50" charset="-128"/>
              <a:ea typeface="メイリオ" panose="020B0604030504040204" pitchFamily="50" charset="-128"/>
            </a:endParaRPr>
          </a:p>
        </p:txBody>
      </p:sp>
      <p:sp>
        <p:nvSpPr>
          <p:cNvPr id="11" name="正方形/長方形 10"/>
          <p:cNvSpPr/>
          <p:nvPr/>
        </p:nvSpPr>
        <p:spPr>
          <a:xfrm>
            <a:off x="4946073" y="2876728"/>
            <a:ext cx="4771808" cy="3966004"/>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02400" marR="0" lvl="0" indent="-30240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2" name="Line 46"/>
          <p:cNvSpPr>
            <a:spLocks noChangeShapeType="1"/>
          </p:cNvSpPr>
          <p:nvPr/>
        </p:nvSpPr>
        <p:spPr bwMode="auto">
          <a:xfrm>
            <a:off x="405871" y="2707935"/>
            <a:ext cx="0" cy="288032"/>
          </a:xfrm>
          <a:prstGeom prst="line">
            <a:avLst/>
          </a:prstGeom>
          <a:noFill/>
          <a:ln w="9525">
            <a:solidFill>
              <a:schemeClr val="tx1"/>
            </a:solidFill>
            <a:round/>
            <a:headEnd/>
            <a:tailEnd type="triangle" w="med" len="med"/>
          </a:ln>
        </p:spPr>
        <p:txBody>
          <a:bodyPr lIns="102387" tIns="51192" rIns="102387" bIns="51192"/>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 name="角丸四角形 12"/>
          <p:cNvSpPr/>
          <p:nvPr/>
        </p:nvSpPr>
        <p:spPr>
          <a:xfrm>
            <a:off x="2463304" y="5746800"/>
            <a:ext cx="1960218" cy="432000"/>
          </a:xfrm>
          <a:prstGeom prst="roundRect">
            <a:avLst>
              <a:gd name="adj" fmla="val 15331"/>
            </a:avLst>
          </a:prstGeom>
          <a:gradFill>
            <a:gsLst>
              <a:gs pos="0">
                <a:schemeClr val="bg1">
                  <a:lumMod val="85000"/>
                </a:schemeClr>
              </a:gs>
              <a:gs pos="35000">
                <a:schemeClr val="bg1">
                  <a:lumMod val="95000"/>
                </a:schemeClr>
              </a:gs>
              <a:gs pos="100000">
                <a:schemeClr val="bg1"/>
              </a:gs>
            </a:gsLst>
          </a:gradFill>
          <a:ln/>
        </p:spPr>
        <p:style>
          <a:lnRef idx="1">
            <a:schemeClr val="dk1"/>
          </a:lnRef>
          <a:fillRef idx="2">
            <a:schemeClr val="dk1"/>
          </a:fillRef>
          <a:effectRef idx="1">
            <a:schemeClr val="dk1"/>
          </a:effectRef>
          <a:fontRef idx="minor">
            <a:schemeClr val="dk1"/>
          </a:fontRef>
        </p:style>
        <p:txBody>
          <a:bodyPr lIns="102387" tIns="51192" rIns="102387" bIns="51192"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第三者の精子提供による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人工授精（</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AID</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14" name="正方形/長方形 13"/>
          <p:cNvSpPr/>
          <p:nvPr/>
        </p:nvSpPr>
        <p:spPr>
          <a:xfrm>
            <a:off x="3577693" y="3575432"/>
            <a:ext cx="4820317" cy="43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2387" tIns="108000" rIns="102387" bIns="5119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精液を注入器で直接子宮に注入し、妊娠を図る技術。主に、夫側の精液の異常、性交障害等の場合に用いられる。比較的安価。</a:t>
            </a:r>
            <a:endParaRPr kumimoji="1" lang="ja-JP" altLang="en-US" sz="12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6" name="角丸四角形 15"/>
          <p:cNvSpPr/>
          <p:nvPr/>
        </p:nvSpPr>
        <p:spPr>
          <a:xfrm>
            <a:off x="2463304" y="6232800"/>
            <a:ext cx="1960218" cy="252000"/>
          </a:xfrm>
          <a:prstGeom prst="roundRect">
            <a:avLst>
              <a:gd name="adj" fmla="val 19610"/>
            </a:avLst>
          </a:prstGeom>
          <a:gradFill>
            <a:gsLst>
              <a:gs pos="0">
                <a:schemeClr val="bg1">
                  <a:lumMod val="85000"/>
                </a:schemeClr>
              </a:gs>
              <a:gs pos="35000">
                <a:schemeClr val="bg1">
                  <a:lumMod val="95000"/>
                </a:schemeClr>
              </a:gs>
              <a:gs pos="100000">
                <a:schemeClr val="bg1"/>
              </a:gs>
            </a:gsLst>
          </a:gradFill>
          <a:ln/>
        </p:spPr>
        <p:style>
          <a:lnRef idx="1">
            <a:schemeClr val="dk1"/>
          </a:lnRef>
          <a:fillRef idx="2">
            <a:schemeClr val="dk1"/>
          </a:fillRef>
          <a:effectRef idx="1">
            <a:schemeClr val="dk1"/>
          </a:effectRef>
          <a:fontRef idx="minor">
            <a:schemeClr val="dk1"/>
          </a:fontRef>
        </p:style>
        <p:txBody>
          <a:bodyPr lIns="102387" tIns="51192" rIns="102387" bIns="51192"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第三者の卵子・胚提供</a:t>
            </a:r>
          </a:p>
        </p:txBody>
      </p:sp>
      <p:sp>
        <p:nvSpPr>
          <p:cNvPr id="17" name="角丸四角形 16"/>
          <p:cNvSpPr/>
          <p:nvPr/>
        </p:nvSpPr>
        <p:spPr>
          <a:xfrm>
            <a:off x="2463304" y="6538800"/>
            <a:ext cx="1960218" cy="252000"/>
          </a:xfrm>
          <a:prstGeom prst="roundRect">
            <a:avLst>
              <a:gd name="adj" fmla="val 23034"/>
            </a:avLst>
          </a:prstGeom>
          <a:gradFill>
            <a:gsLst>
              <a:gs pos="0">
                <a:schemeClr val="bg1">
                  <a:lumMod val="85000"/>
                </a:schemeClr>
              </a:gs>
              <a:gs pos="35000">
                <a:schemeClr val="bg1">
                  <a:lumMod val="95000"/>
                </a:schemeClr>
              </a:gs>
              <a:gs pos="100000">
                <a:schemeClr val="bg1"/>
              </a:gs>
            </a:gsLst>
          </a:gradFill>
          <a:ln/>
        </p:spPr>
        <p:style>
          <a:lnRef idx="1">
            <a:schemeClr val="dk1"/>
          </a:lnRef>
          <a:fillRef idx="2">
            <a:schemeClr val="dk1"/>
          </a:fillRef>
          <a:effectRef idx="1">
            <a:schemeClr val="dk1"/>
          </a:effectRef>
          <a:fontRef idx="minor">
            <a:schemeClr val="dk1"/>
          </a:fontRef>
        </p:style>
        <p:txBody>
          <a:bodyPr lIns="102387" tIns="51192" rIns="102387" bIns="51192"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代理懐胎</a:t>
            </a:r>
          </a:p>
        </p:txBody>
      </p:sp>
      <p:sp>
        <p:nvSpPr>
          <p:cNvPr id="18" name="右中かっこ 17"/>
          <p:cNvSpPr/>
          <p:nvPr/>
        </p:nvSpPr>
        <p:spPr>
          <a:xfrm>
            <a:off x="4541200" y="5766479"/>
            <a:ext cx="144016" cy="994175"/>
          </a:xfrm>
          <a:prstGeom prst="rightBrace">
            <a:avLst/>
          </a:prstGeom>
        </p:spPr>
        <p:style>
          <a:lnRef idx="1">
            <a:schemeClr val="dk1"/>
          </a:lnRef>
          <a:fillRef idx="0">
            <a:schemeClr val="dk1"/>
          </a:fillRef>
          <a:effectRef idx="0">
            <a:schemeClr val="dk1"/>
          </a:effectRef>
          <a:fontRef idx="minor">
            <a:schemeClr val="tx1"/>
          </a:fontRef>
        </p:style>
        <p:txBody>
          <a:bodyPr lIns="102387" tIns="51192" rIns="102387" bIns="51192"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9" name="テキスト ボックス 18"/>
          <p:cNvSpPr txBox="1"/>
          <p:nvPr/>
        </p:nvSpPr>
        <p:spPr>
          <a:xfrm>
            <a:off x="4802894" y="5767937"/>
            <a:ext cx="4776121" cy="1026714"/>
          </a:xfrm>
          <a:prstGeom prst="rect">
            <a:avLst/>
          </a:prstGeom>
          <a:noFill/>
        </p:spPr>
        <p:txBody>
          <a:bodyPr wrap="square" lIns="102387" tIns="51192" rIns="102387" bIns="51192" rtlCol="0">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「生殖補助医療の提供等及びこれにより出生した子の親子関係に関する民法の特例に関する法律」（令和３年３月</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日施行）の附則第３条に基づき、配偶子又は胚の提供及びあっせんに関する規制等の在り方等について国会において議論がなされているところであるため、</a:t>
            </a:r>
            <a:r>
              <a:rPr kumimoji="1" lang="ja-JP" altLang="en-US" sz="1200" b="1" i="0" u="sng"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保険適用の対象外。</a:t>
            </a:r>
          </a:p>
        </p:txBody>
      </p:sp>
      <p:sp>
        <p:nvSpPr>
          <p:cNvPr id="20" name="テキスト ボックス 19"/>
          <p:cNvSpPr txBox="1"/>
          <p:nvPr/>
        </p:nvSpPr>
        <p:spPr>
          <a:xfrm>
            <a:off x="596087" y="2711486"/>
            <a:ext cx="8982927" cy="318827"/>
          </a:xfrm>
          <a:prstGeom prst="rect">
            <a:avLst/>
          </a:prstGeom>
          <a:noFill/>
        </p:spPr>
        <p:txBody>
          <a:bodyPr wrap="square" lIns="102387" tIns="51192" rIns="102387" bIns="51192"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原因不明の不妊や治療が奏功しないもの</a:t>
            </a:r>
            <a:r>
              <a:rPr kumimoji="1" lang="en-US" altLang="ja-JP" sz="1400" b="1"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a:t>
            </a:r>
            <a:r>
              <a:rPr kumimoji="1" lang="ja-JP" altLang="en-US" sz="1400" b="1"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令和４年４月から新たに保険適用</a:t>
            </a:r>
            <a:r>
              <a:rPr kumimoji="1" lang="en-US" altLang="ja-JP" sz="1400" b="1"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令和４年３月までは保険適用外</a:t>
            </a:r>
          </a:p>
        </p:txBody>
      </p:sp>
      <p:sp>
        <p:nvSpPr>
          <p:cNvPr id="21" name="角丸四角形 20"/>
          <p:cNvSpPr/>
          <p:nvPr/>
        </p:nvSpPr>
        <p:spPr>
          <a:xfrm>
            <a:off x="2463304" y="4620662"/>
            <a:ext cx="1009250" cy="432000"/>
          </a:xfrm>
          <a:prstGeom prst="roundRect">
            <a:avLst>
              <a:gd name="adj" fmla="val 9341"/>
            </a:avLst>
          </a:prstGeom>
          <a:gradFill>
            <a:gsLst>
              <a:gs pos="0">
                <a:schemeClr val="accent6">
                  <a:lumMod val="40000"/>
                  <a:lumOff val="60000"/>
                </a:schemeClr>
              </a:gs>
              <a:gs pos="35000">
                <a:schemeClr val="accent6">
                  <a:lumMod val="20000"/>
                  <a:lumOff val="80000"/>
                </a:schemeClr>
              </a:gs>
              <a:gs pos="100000">
                <a:schemeClr val="bg1"/>
              </a:gs>
            </a:gsLst>
          </a:gradFill>
          <a:ln>
            <a:solidFill>
              <a:schemeClr val="accent6"/>
            </a:solidFill>
          </a:ln>
        </p:spPr>
        <p:style>
          <a:lnRef idx="1">
            <a:schemeClr val="accent3"/>
          </a:lnRef>
          <a:fillRef idx="2">
            <a:schemeClr val="accent3"/>
          </a:fillRef>
          <a:effectRef idx="1">
            <a:schemeClr val="accent3"/>
          </a:effectRef>
          <a:fontRef idx="minor">
            <a:schemeClr val="dk1"/>
          </a:fontRef>
        </p:style>
        <p:txBody>
          <a:bodyPr tIns="10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顕微授精</a:t>
            </a:r>
          </a:p>
        </p:txBody>
      </p:sp>
      <p:sp>
        <p:nvSpPr>
          <p:cNvPr id="22" name="正方形/長方形 21"/>
          <p:cNvSpPr/>
          <p:nvPr/>
        </p:nvSpPr>
        <p:spPr>
          <a:xfrm>
            <a:off x="3577693" y="4116662"/>
            <a:ext cx="3903341" cy="43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108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精子と卵子を採取した上で体外で受精させ（シャーレ上で受精を促すなど）、子宮に戻して妊娠を図る技術。</a:t>
            </a:r>
          </a:p>
        </p:txBody>
      </p:sp>
      <p:sp>
        <p:nvSpPr>
          <p:cNvPr id="23" name="正方形/長方形 22"/>
          <p:cNvSpPr/>
          <p:nvPr/>
        </p:nvSpPr>
        <p:spPr>
          <a:xfrm>
            <a:off x="3577693" y="4620662"/>
            <a:ext cx="3903341" cy="43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108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体外受精のうち、卵子に注射針等で精子を注入するなど人工的な方法で受精させる技術。</a:t>
            </a:r>
          </a:p>
        </p:txBody>
      </p:sp>
      <p:sp>
        <p:nvSpPr>
          <p:cNvPr id="24" name="正方形/長方形 23"/>
          <p:cNvSpPr/>
          <p:nvPr/>
        </p:nvSpPr>
        <p:spPr>
          <a:xfrm>
            <a:off x="3577693" y="5124662"/>
            <a:ext cx="4964329" cy="43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108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射精が困難な場合等に、手術用顕微鏡を用いて精巣内より精子を回収する技術（精巣内精子採取術（</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TESE</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））等。→顕微授精につながる</a:t>
            </a:r>
          </a:p>
        </p:txBody>
      </p:sp>
      <p:sp>
        <p:nvSpPr>
          <p:cNvPr id="25" name="角丸四角形 24"/>
          <p:cNvSpPr/>
          <p:nvPr/>
        </p:nvSpPr>
        <p:spPr>
          <a:xfrm>
            <a:off x="2463304" y="4116662"/>
            <a:ext cx="989116" cy="432000"/>
          </a:xfrm>
          <a:prstGeom prst="roundRect">
            <a:avLst>
              <a:gd name="adj" fmla="val 9341"/>
            </a:avLst>
          </a:prstGeom>
          <a:gradFill>
            <a:gsLst>
              <a:gs pos="0">
                <a:schemeClr val="accent6">
                  <a:lumMod val="40000"/>
                  <a:lumOff val="60000"/>
                </a:schemeClr>
              </a:gs>
              <a:gs pos="35000">
                <a:schemeClr val="accent6">
                  <a:lumMod val="20000"/>
                  <a:lumOff val="80000"/>
                </a:schemeClr>
              </a:gs>
              <a:gs pos="100000">
                <a:schemeClr val="bg1"/>
              </a:gs>
            </a:gsLst>
          </a:gradFill>
          <a:ln>
            <a:solidFill>
              <a:schemeClr val="accent6"/>
            </a:solidFill>
          </a:ln>
        </p:spPr>
        <p:style>
          <a:lnRef idx="1">
            <a:schemeClr val="accent3"/>
          </a:lnRef>
          <a:fillRef idx="2">
            <a:schemeClr val="accent3"/>
          </a:fillRef>
          <a:effectRef idx="1">
            <a:schemeClr val="accent3"/>
          </a:effectRef>
          <a:fontRef idx="minor">
            <a:schemeClr val="dk1"/>
          </a:fontRef>
        </p:style>
        <p:txBody>
          <a:bodyPr tIns="10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体外受精</a:t>
            </a:r>
          </a:p>
        </p:txBody>
      </p:sp>
      <p:sp>
        <p:nvSpPr>
          <p:cNvPr id="26" name="角丸四角形 25"/>
          <p:cNvSpPr/>
          <p:nvPr/>
        </p:nvSpPr>
        <p:spPr>
          <a:xfrm>
            <a:off x="2463304" y="5124662"/>
            <a:ext cx="1009250" cy="432000"/>
          </a:xfrm>
          <a:prstGeom prst="roundRect">
            <a:avLst>
              <a:gd name="adj" fmla="val 9341"/>
            </a:avLst>
          </a:prstGeom>
          <a:gradFill>
            <a:gsLst>
              <a:gs pos="0">
                <a:schemeClr val="accent6">
                  <a:lumMod val="40000"/>
                  <a:lumOff val="60000"/>
                </a:schemeClr>
              </a:gs>
              <a:gs pos="35000">
                <a:schemeClr val="accent6">
                  <a:lumMod val="20000"/>
                  <a:lumOff val="80000"/>
                </a:schemeClr>
              </a:gs>
              <a:gs pos="100000">
                <a:schemeClr val="bg1"/>
              </a:gs>
            </a:gsLst>
          </a:gradFill>
          <a:ln>
            <a:solidFill>
              <a:schemeClr val="accent6"/>
            </a:solidFill>
          </a:ln>
        </p:spPr>
        <p:style>
          <a:lnRef idx="1">
            <a:schemeClr val="accent3"/>
          </a:lnRef>
          <a:fillRef idx="2">
            <a:schemeClr val="accent3"/>
          </a:fillRef>
          <a:effectRef idx="1">
            <a:schemeClr val="accent3"/>
          </a:effectRef>
          <a:fontRef idx="minor">
            <a:schemeClr val="dk1"/>
          </a:fontRef>
        </p:style>
        <p:txBody>
          <a:bodyPr tIns="10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男性不妊</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の手術</a:t>
            </a:r>
            <a:endParaRPr kumimoji="1" lang="ja-JP" altLang="en-US" sz="1200" b="0" i="0" u="none" strike="dbl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endParaRPr>
          </a:p>
        </p:txBody>
      </p:sp>
      <p:sp>
        <p:nvSpPr>
          <p:cNvPr id="27" name="角丸四角形 26"/>
          <p:cNvSpPr/>
          <p:nvPr/>
        </p:nvSpPr>
        <p:spPr>
          <a:xfrm>
            <a:off x="285135" y="1222716"/>
            <a:ext cx="2052000" cy="348202"/>
          </a:xfrm>
          <a:prstGeom prst="roundRect">
            <a:avLst>
              <a:gd name="adj" fmla="val 26848"/>
            </a:avLst>
          </a:prstGeom>
          <a:ln>
            <a:solidFill>
              <a:schemeClr val="accent3">
                <a:lumMod val="75000"/>
              </a:schemeClr>
            </a:solidFill>
          </a:ln>
        </p:spPr>
        <p:style>
          <a:lnRef idx="1">
            <a:schemeClr val="accent3"/>
          </a:lnRef>
          <a:fillRef idx="2">
            <a:schemeClr val="accent3"/>
          </a:fillRef>
          <a:effectRef idx="1">
            <a:schemeClr val="accent3"/>
          </a:effectRef>
          <a:fontRef idx="minor">
            <a:schemeClr val="dk1"/>
          </a:fontRef>
        </p:style>
        <p:txBody>
          <a:bodyPr lIns="102387" tIns="51192" rIns="102387" bIns="51192"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検査</a:t>
            </a:r>
            <a:r>
              <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原因検索</a:t>
            </a:r>
            <a:r>
              <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8" name="角丸四角形 27"/>
          <p:cNvSpPr/>
          <p:nvPr/>
        </p:nvSpPr>
        <p:spPr>
          <a:xfrm>
            <a:off x="285135" y="1670622"/>
            <a:ext cx="2052000" cy="936000"/>
          </a:xfrm>
          <a:prstGeom prst="roundRect">
            <a:avLst>
              <a:gd name="adj" fmla="val 9341"/>
            </a:avLst>
          </a:prstGeom>
          <a:ln>
            <a:solidFill>
              <a:schemeClr val="accent3">
                <a:lumMod val="75000"/>
              </a:schemeClr>
            </a:solidFill>
          </a:ln>
        </p:spPr>
        <p:style>
          <a:lnRef idx="1">
            <a:schemeClr val="accent3"/>
          </a:lnRef>
          <a:fillRef idx="2">
            <a:schemeClr val="accent3"/>
          </a:fillRef>
          <a:effectRef idx="1">
            <a:schemeClr val="accent3"/>
          </a:effectRef>
          <a:fontRef idx="minor">
            <a:schemeClr val="dk1"/>
          </a:fontRef>
        </p:style>
        <p:txBody>
          <a:bodyPr lIns="102387" tIns="51192" rIns="102387" bIns="51192"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原因疾患への治療</a:t>
            </a:r>
          </a:p>
        </p:txBody>
      </p:sp>
      <p:sp>
        <p:nvSpPr>
          <p:cNvPr id="29" name="右矢印 28"/>
          <p:cNvSpPr/>
          <p:nvPr/>
        </p:nvSpPr>
        <p:spPr>
          <a:xfrm>
            <a:off x="2643587" y="1302252"/>
            <a:ext cx="427276" cy="189131"/>
          </a:xfrm>
          <a:prstGeom prst="rightArrow">
            <a:avLst/>
          </a:prstGeom>
          <a:solidFill>
            <a:schemeClr val="tx2">
              <a:lumMod val="40000"/>
              <a:lumOff val="60000"/>
            </a:schemeClr>
          </a:solidFill>
          <a:ln w="1905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102387" tIns="51192" rIns="102387" bIns="51192"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30" name="テキスト ボックス 29"/>
          <p:cNvSpPr txBox="1"/>
          <p:nvPr/>
        </p:nvSpPr>
        <p:spPr>
          <a:xfrm>
            <a:off x="3101044" y="1168154"/>
            <a:ext cx="6609184" cy="457327"/>
          </a:xfrm>
          <a:prstGeom prst="rect">
            <a:avLst/>
          </a:prstGeom>
          <a:noFill/>
        </p:spPr>
        <p:txBody>
          <a:bodyPr wrap="square" lIns="102387" tIns="51192" rIns="102387" bIns="51192"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①男性不妊、②女性不妊、③原因が分からない機能性不妊に大別される。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512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診察所見、精子の所見、画像検査や血液検査等を用いて診断する。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1" name="角丸四角形 30"/>
          <p:cNvSpPr/>
          <p:nvPr/>
        </p:nvSpPr>
        <p:spPr>
          <a:xfrm>
            <a:off x="2463304" y="1670622"/>
            <a:ext cx="1542339" cy="432000"/>
          </a:xfrm>
          <a:prstGeom prst="roundRect">
            <a:avLst>
              <a:gd name="adj" fmla="val 9341"/>
            </a:avLst>
          </a:prstGeom>
          <a:ln>
            <a:solidFill>
              <a:schemeClr val="accent3">
                <a:lumMod val="75000"/>
              </a:schemeClr>
            </a:solidFill>
          </a:ln>
        </p:spPr>
        <p:style>
          <a:lnRef idx="1">
            <a:schemeClr val="accent3"/>
          </a:lnRef>
          <a:fillRef idx="2">
            <a:schemeClr val="accent3"/>
          </a:fillRef>
          <a:effectRef idx="1">
            <a:schemeClr val="accent3"/>
          </a:effectRef>
          <a:fontRef idx="minor">
            <a:schemeClr val="dk1"/>
          </a:fontRef>
        </p:style>
        <p:txBody>
          <a:bodyPr lIns="102387" tIns="51192" rIns="102387" bIns="51192"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①男性側に原因</a:t>
            </a:r>
          </a:p>
        </p:txBody>
      </p:sp>
      <p:sp>
        <p:nvSpPr>
          <p:cNvPr id="32" name="角丸四角形 31"/>
          <p:cNvSpPr/>
          <p:nvPr/>
        </p:nvSpPr>
        <p:spPr>
          <a:xfrm>
            <a:off x="2463304" y="2174622"/>
            <a:ext cx="1542339" cy="432000"/>
          </a:xfrm>
          <a:prstGeom prst="roundRect">
            <a:avLst>
              <a:gd name="adj" fmla="val 9341"/>
            </a:avLst>
          </a:prstGeom>
          <a:ln>
            <a:solidFill>
              <a:schemeClr val="accent3">
                <a:lumMod val="75000"/>
              </a:schemeClr>
            </a:solidFill>
          </a:ln>
        </p:spPr>
        <p:style>
          <a:lnRef idx="1">
            <a:schemeClr val="accent3"/>
          </a:lnRef>
          <a:fillRef idx="2">
            <a:schemeClr val="accent3"/>
          </a:fillRef>
          <a:effectRef idx="1">
            <a:schemeClr val="accent3"/>
          </a:effectRef>
          <a:fontRef idx="minor">
            <a:schemeClr val="dk1"/>
          </a:fontRef>
        </p:style>
        <p:txBody>
          <a:bodyPr lIns="102387" tIns="51192" rIns="102387" bIns="51192"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②女性側に原因</a:t>
            </a:r>
          </a:p>
        </p:txBody>
      </p:sp>
      <p:sp>
        <p:nvSpPr>
          <p:cNvPr id="33" name="正方形/長方形 32"/>
          <p:cNvSpPr/>
          <p:nvPr/>
        </p:nvSpPr>
        <p:spPr>
          <a:xfrm>
            <a:off x="4109579" y="1670622"/>
            <a:ext cx="5449171" cy="43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2387" tIns="51192" rIns="102387" bIns="5119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精管閉塞、先天性の形態異常、逆行性射精、造精機能障害など。</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手術療法や薬物療法が行われる。</a:t>
            </a:r>
            <a:endPar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4" name="正方形/長方形 33"/>
          <p:cNvSpPr/>
          <p:nvPr/>
        </p:nvSpPr>
        <p:spPr>
          <a:xfrm>
            <a:off x="4109579" y="2174622"/>
            <a:ext cx="5449170" cy="43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2387" tIns="51192" rIns="102387" bIns="5119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子宮奇形や、感染症による卵管の癒着、子宮内膜症による癒着、ホルモンの異常による排卵障害や無月経など。手術療法や薬物療法が行われる。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5" name="正方形/長方形 34"/>
          <p:cNvSpPr/>
          <p:nvPr/>
        </p:nvSpPr>
        <p:spPr>
          <a:xfrm>
            <a:off x="183000" y="1152797"/>
            <a:ext cx="9540000" cy="1548000"/>
          </a:xfrm>
          <a:prstGeom prst="rect">
            <a:avLst/>
          </a:prstGeom>
          <a:no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36" name="Line 46"/>
          <p:cNvSpPr>
            <a:spLocks noChangeShapeType="1"/>
          </p:cNvSpPr>
          <p:nvPr/>
        </p:nvSpPr>
        <p:spPr bwMode="auto">
          <a:xfrm>
            <a:off x="405871" y="1529282"/>
            <a:ext cx="0" cy="198324"/>
          </a:xfrm>
          <a:prstGeom prst="line">
            <a:avLst/>
          </a:prstGeom>
          <a:noFill/>
          <a:ln w="9525">
            <a:solidFill>
              <a:schemeClr val="tx1"/>
            </a:solidFill>
            <a:round/>
            <a:headEnd/>
            <a:tailEnd type="triangle" w="med" len="med"/>
          </a:ln>
        </p:spPr>
        <p:txBody>
          <a:bodyPr lIns="102387" tIns="51192" rIns="102387" bIns="51192"/>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37" name="図 36"/>
          <p:cNvPicPr>
            <a:picLocks noChangeAspect="1"/>
          </p:cNvPicPr>
          <p:nvPr/>
        </p:nvPicPr>
        <p:blipFill rotWithShape="1">
          <a:blip r:embed="rId2"/>
          <a:srcRect r="4336"/>
          <a:stretch/>
        </p:blipFill>
        <p:spPr>
          <a:xfrm>
            <a:off x="8778206" y="4589234"/>
            <a:ext cx="803798" cy="494856"/>
          </a:xfrm>
          <a:prstGeom prst="rect">
            <a:avLst/>
          </a:prstGeom>
        </p:spPr>
      </p:pic>
      <p:pic>
        <p:nvPicPr>
          <p:cNvPr id="3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60902" t="67742" r="16546" b="9325"/>
          <a:stretch/>
        </p:blipFill>
        <p:spPr bwMode="auto">
          <a:xfrm>
            <a:off x="8784780" y="4038999"/>
            <a:ext cx="790650" cy="537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 name="図 3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90770" y="5093099"/>
            <a:ext cx="578670" cy="503443"/>
          </a:xfrm>
          <a:prstGeom prst="rect">
            <a:avLst/>
          </a:prstGeom>
        </p:spPr>
      </p:pic>
      <p:sp>
        <p:nvSpPr>
          <p:cNvPr id="40" name="角丸四角形 39"/>
          <p:cNvSpPr/>
          <p:nvPr/>
        </p:nvSpPr>
        <p:spPr>
          <a:xfrm>
            <a:off x="285135" y="5746800"/>
            <a:ext cx="2052000" cy="1044000"/>
          </a:xfrm>
          <a:prstGeom prst="roundRect">
            <a:avLst>
              <a:gd name="adj" fmla="val 6341"/>
            </a:avLst>
          </a:prstGeom>
          <a:gradFill>
            <a:gsLst>
              <a:gs pos="0">
                <a:schemeClr val="bg1">
                  <a:lumMod val="85000"/>
                </a:schemeClr>
              </a:gs>
              <a:gs pos="35000">
                <a:schemeClr val="bg1">
                  <a:lumMod val="95000"/>
                </a:schemeClr>
              </a:gs>
              <a:gs pos="100000">
                <a:schemeClr val="bg1"/>
              </a:gs>
            </a:gsLst>
          </a:gradFill>
          <a:ln/>
        </p:spPr>
        <p:style>
          <a:lnRef idx="1">
            <a:schemeClr val="dk1"/>
          </a:lnRef>
          <a:fillRef idx="2">
            <a:schemeClr val="dk1"/>
          </a:fillRef>
          <a:effectRef idx="1">
            <a:schemeClr val="dk1"/>
          </a:effectRef>
          <a:fontRef idx="minor">
            <a:schemeClr val="dk1"/>
          </a:fontRef>
        </p:style>
        <p:txBody>
          <a:bodyPr lIns="102387" tIns="51192" rIns="102387" bIns="51192"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第三者の精子･卵子等を用いた生殖補助医療</a:t>
            </a:r>
          </a:p>
        </p:txBody>
      </p:sp>
      <p:sp>
        <p:nvSpPr>
          <p:cNvPr id="41" name="Rectangle 36"/>
          <p:cNvSpPr>
            <a:spLocks noChangeArrowheads="1"/>
          </p:cNvSpPr>
          <p:nvPr/>
        </p:nvSpPr>
        <p:spPr bwMode="auto">
          <a:xfrm>
            <a:off x="183000" y="2999295"/>
            <a:ext cx="9540000" cy="2657954"/>
          </a:xfrm>
          <a:prstGeom prst="rect">
            <a:avLst/>
          </a:prstGeom>
          <a:noFill/>
          <a:ln w="28575">
            <a:solidFill>
              <a:srgbClr val="FF0000"/>
            </a:solidFill>
            <a:prstDash val="solid"/>
            <a:headEnd/>
            <a:tailEnd/>
          </a:ln>
        </p:spPr>
        <p:style>
          <a:lnRef idx="2">
            <a:schemeClr val="dk1"/>
          </a:lnRef>
          <a:fillRef idx="1">
            <a:schemeClr val="lt1"/>
          </a:fillRef>
          <a:effectRef idx="0">
            <a:schemeClr val="dk1"/>
          </a:effectRef>
          <a:fontRef idx="minor">
            <a:schemeClr val="dk1"/>
          </a:fontRef>
        </p:style>
        <p:txBody>
          <a:bodyPr wrap="none" lIns="102387" tIns="51192" rIns="102387" bIns="51192"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2" name="角丸四角形 41"/>
          <p:cNvSpPr/>
          <p:nvPr/>
        </p:nvSpPr>
        <p:spPr>
          <a:xfrm>
            <a:off x="285135" y="4116662"/>
            <a:ext cx="2052000" cy="1440000"/>
          </a:xfrm>
          <a:prstGeom prst="roundRect">
            <a:avLst>
              <a:gd name="adj" fmla="val 7429"/>
            </a:avLst>
          </a:prstGeom>
          <a:gradFill>
            <a:gsLst>
              <a:gs pos="0">
                <a:schemeClr val="accent6">
                  <a:lumMod val="40000"/>
                  <a:lumOff val="60000"/>
                </a:schemeClr>
              </a:gs>
              <a:gs pos="35000">
                <a:schemeClr val="accent6">
                  <a:lumMod val="20000"/>
                  <a:lumOff val="80000"/>
                </a:schemeClr>
              </a:gs>
              <a:gs pos="100000">
                <a:schemeClr val="bg1"/>
              </a:gs>
            </a:gsLst>
          </a:gradFill>
          <a:ln>
            <a:solidFill>
              <a:schemeClr val="accent6"/>
            </a:solid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生殖補助医療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令和４年３月までは助成金の対象</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。助成金事業では「特定不妊治療」という名称を使用</a:t>
            </a:r>
          </a:p>
        </p:txBody>
      </p:sp>
      <p:sp>
        <p:nvSpPr>
          <p:cNvPr id="43" name="テキスト ボックス 42"/>
          <p:cNvSpPr txBox="1"/>
          <p:nvPr/>
        </p:nvSpPr>
        <p:spPr>
          <a:xfrm>
            <a:off x="222167" y="913119"/>
            <a:ext cx="3218586" cy="288050"/>
          </a:xfrm>
          <a:prstGeom prst="rect">
            <a:avLst/>
          </a:prstGeom>
          <a:noFill/>
        </p:spPr>
        <p:txBody>
          <a:bodyPr wrap="square" lIns="102387" tIns="51192" rIns="102387" bIns="51192"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令和４年３月以前から保険適用</a:t>
            </a:r>
          </a:p>
        </p:txBody>
      </p:sp>
      <p:sp>
        <p:nvSpPr>
          <p:cNvPr id="44" name="正方形/長方形 43"/>
          <p:cNvSpPr/>
          <p:nvPr/>
        </p:nvSpPr>
        <p:spPr>
          <a:xfrm>
            <a:off x="3577693" y="3071432"/>
            <a:ext cx="4820317" cy="43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2387" tIns="36000" rIns="102387"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排卵のタイミングに合わせて性交を行うよう指導する</a:t>
            </a:r>
            <a:r>
              <a:rPr kumimoji="1" lang="ja-JP" altLang="en-US" sz="12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45" name="図 44"/>
          <p:cNvPicPr>
            <a:picLocks noChangeAspect="1"/>
          </p:cNvPicPr>
          <p:nvPr/>
        </p:nvPicPr>
        <p:blipFill>
          <a:blip r:embed="rId5"/>
          <a:stretch>
            <a:fillRect/>
          </a:stretch>
        </p:blipFill>
        <p:spPr>
          <a:xfrm>
            <a:off x="8533966" y="3042939"/>
            <a:ext cx="1045048" cy="580221"/>
          </a:xfrm>
          <a:prstGeom prst="rect">
            <a:avLst/>
          </a:prstGeom>
        </p:spPr>
      </p:pic>
      <p:pic>
        <p:nvPicPr>
          <p:cNvPr id="46" name="図 45"/>
          <p:cNvPicPr>
            <a:picLocks noChangeAspect="1"/>
          </p:cNvPicPr>
          <p:nvPr/>
        </p:nvPicPr>
        <p:blipFill rotWithShape="1">
          <a:blip r:embed="rId6"/>
          <a:srcRect t="6683" r="1190" b="25257"/>
          <a:stretch/>
        </p:blipFill>
        <p:spPr>
          <a:xfrm>
            <a:off x="8986621" y="3652847"/>
            <a:ext cx="623652" cy="384824"/>
          </a:xfrm>
          <a:prstGeom prst="rect">
            <a:avLst/>
          </a:prstGeom>
        </p:spPr>
      </p:pic>
      <p:pic>
        <p:nvPicPr>
          <p:cNvPr id="47" name="図 46"/>
          <p:cNvPicPr>
            <a:picLocks noChangeAspect="1"/>
          </p:cNvPicPr>
          <p:nvPr/>
        </p:nvPicPr>
        <p:blipFill>
          <a:blip r:embed="rId7"/>
          <a:stretch>
            <a:fillRect/>
          </a:stretch>
        </p:blipFill>
        <p:spPr>
          <a:xfrm rot="15770213" flipH="1">
            <a:off x="8765596" y="3713069"/>
            <a:ext cx="111946" cy="548018"/>
          </a:xfrm>
          <a:prstGeom prst="rect">
            <a:avLst/>
          </a:prstGeom>
        </p:spPr>
      </p:pic>
      <p:sp>
        <p:nvSpPr>
          <p:cNvPr id="48" name="テキスト ボックス 47"/>
          <p:cNvSpPr txBox="1"/>
          <p:nvPr/>
        </p:nvSpPr>
        <p:spPr>
          <a:xfrm>
            <a:off x="7711572" y="4209697"/>
            <a:ext cx="984517" cy="749715"/>
          </a:xfrm>
          <a:prstGeom prst="rect">
            <a:avLst/>
          </a:prstGeom>
          <a:noFill/>
        </p:spPr>
        <p:txBody>
          <a:bodyPr wrap="square" lIns="0" tIns="51192" rIns="0" bIns="51192"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胚移植の段階で、以下に分かれる</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・新鮮胚移植</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・凍結胚移植</a:t>
            </a:r>
          </a:p>
        </p:txBody>
      </p:sp>
      <p:sp>
        <p:nvSpPr>
          <p:cNvPr id="49" name="右中かっこ 48"/>
          <p:cNvSpPr/>
          <p:nvPr/>
        </p:nvSpPr>
        <p:spPr>
          <a:xfrm>
            <a:off x="7515960" y="4166686"/>
            <a:ext cx="161645" cy="834994"/>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0" name="角丸四角形 49"/>
          <p:cNvSpPr/>
          <p:nvPr/>
        </p:nvSpPr>
        <p:spPr>
          <a:xfrm>
            <a:off x="285135" y="3071432"/>
            <a:ext cx="2052000" cy="936000"/>
          </a:xfrm>
          <a:prstGeom prst="roundRect">
            <a:avLst>
              <a:gd name="adj" fmla="val 9341"/>
            </a:avLst>
          </a:prstGeom>
          <a:ln>
            <a:solidFill>
              <a:schemeClr val="accent3">
                <a:lumMod val="75000"/>
              </a:schemeClr>
            </a:solidFill>
          </a:ln>
        </p:spPr>
        <p:style>
          <a:lnRef idx="1">
            <a:schemeClr val="accent3"/>
          </a:lnRef>
          <a:fillRef idx="2">
            <a:schemeClr val="accent3"/>
          </a:fillRef>
          <a:effectRef idx="1">
            <a:schemeClr val="accent3"/>
          </a:effectRef>
          <a:fontRef idx="minor">
            <a:schemeClr val="dk1"/>
          </a:fontRef>
        </p:style>
        <p:txBody>
          <a:bodyPr lIns="102387" tIns="51192" rIns="102387" bIns="51192"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一般不妊治療</a:t>
            </a:r>
          </a:p>
        </p:txBody>
      </p:sp>
      <p:sp>
        <p:nvSpPr>
          <p:cNvPr id="51" name="角丸四角形 50"/>
          <p:cNvSpPr/>
          <p:nvPr/>
        </p:nvSpPr>
        <p:spPr>
          <a:xfrm>
            <a:off x="2463304" y="3071432"/>
            <a:ext cx="1032435" cy="432000"/>
          </a:xfrm>
          <a:prstGeom prst="roundRect">
            <a:avLst>
              <a:gd name="adj" fmla="val 9341"/>
            </a:avLst>
          </a:prstGeom>
          <a:ln>
            <a:solidFill>
              <a:schemeClr val="accent3">
                <a:lumMod val="75000"/>
              </a:schemeClr>
            </a:solidFill>
          </a:ln>
        </p:spPr>
        <p:style>
          <a:lnRef idx="1">
            <a:schemeClr val="accent3"/>
          </a:lnRef>
          <a:fillRef idx="2">
            <a:schemeClr val="accent3"/>
          </a:fillRef>
          <a:effectRef idx="1">
            <a:schemeClr val="accent3"/>
          </a:effectRef>
          <a:fontRef idx="minor">
            <a:schemeClr val="dk1"/>
          </a:fontRef>
        </p:style>
        <p:txBody>
          <a:bodyPr lIns="36000" tIns="108000" rIns="36000" bIns="51192"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ﾀｲﾐﾝｸﾞ法</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2" name="角丸四角形 51"/>
          <p:cNvSpPr/>
          <p:nvPr/>
        </p:nvSpPr>
        <p:spPr>
          <a:xfrm>
            <a:off x="2463304" y="3575432"/>
            <a:ext cx="1032435" cy="432000"/>
          </a:xfrm>
          <a:prstGeom prst="roundRect">
            <a:avLst>
              <a:gd name="adj" fmla="val 9341"/>
            </a:avLst>
          </a:prstGeom>
          <a:ln>
            <a:solidFill>
              <a:schemeClr val="accent3">
                <a:lumMod val="75000"/>
              </a:schemeClr>
            </a:solidFill>
          </a:ln>
        </p:spPr>
        <p:style>
          <a:lnRef idx="1">
            <a:schemeClr val="accent3"/>
          </a:lnRef>
          <a:fillRef idx="2">
            <a:schemeClr val="accent3"/>
          </a:fillRef>
          <a:effectRef idx="1">
            <a:schemeClr val="accent3"/>
          </a:effectRef>
          <a:fontRef idx="minor">
            <a:schemeClr val="dk1"/>
          </a:fontRef>
        </p:style>
        <p:txBody>
          <a:bodyPr lIns="36000" tIns="108000" rIns="36000" bIns="51192"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人工授精</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3" name="テキスト ボックス 52">
            <a:extLst>
              <a:ext uri="{FF2B5EF4-FFF2-40B4-BE49-F238E27FC236}">
                <a16:creationId xmlns:a16="http://schemas.microsoft.com/office/drawing/2014/main" id="{34E26A5A-65B1-448C-8DDB-9F066E20C203}"/>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８．不妊治療の保険適用</a:t>
            </a:r>
          </a:p>
        </p:txBody>
      </p:sp>
      <p:sp>
        <p:nvSpPr>
          <p:cNvPr id="54" name="スライド番号プレースホルダー 2">
            <a:extLst>
              <a:ext uri="{FF2B5EF4-FFF2-40B4-BE49-F238E27FC236}">
                <a16:creationId xmlns:a16="http://schemas.microsoft.com/office/drawing/2014/main" id="{6298435A-4DB9-4C28-BEB6-C8275B9256FB}"/>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943321967"/>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正方形/長方形 32"/>
          <p:cNvSpPr/>
          <p:nvPr/>
        </p:nvSpPr>
        <p:spPr>
          <a:xfrm>
            <a:off x="379317" y="2179890"/>
            <a:ext cx="4350630" cy="763598"/>
          </a:xfrm>
          <a:prstGeom prst="rect">
            <a:avLst/>
          </a:prstGeom>
          <a:ln w="19050">
            <a:solidFill>
              <a:schemeClr val="tx1"/>
            </a:solidFill>
          </a:ln>
        </p:spPr>
        <p:style>
          <a:lnRef idx="2">
            <a:schemeClr val="accent2"/>
          </a:lnRef>
          <a:fillRef idx="1">
            <a:schemeClr val="lt1"/>
          </a:fillRef>
          <a:effectRef idx="0">
            <a:schemeClr val="accent2"/>
          </a:effectRef>
          <a:fontRef idx="minor">
            <a:schemeClr val="dk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一般不妊治療管理料</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人工授精</a:t>
            </a:r>
            <a:endPar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 name="タイトル 1"/>
          <p:cNvSpPr>
            <a:spLocks noGrp="1"/>
          </p:cNvSpPr>
          <p:nvPr>
            <p:ph type="title"/>
          </p:nvPr>
        </p:nvSpPr>
        <p:spPr>
          <a:xfrm>
            <a:off x="0" y="241068"/>
            <a:ext cx="9906000" cy="458482"/>
          </a:xfrm>
        </p:spPr>
        <p:txBody>
          <a:bodyPr>
            <a:noAutofit/>
          </a:bodyPr>
          <a:lstStyle/>
          <a:p>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（１）不妊治療の保険適用の概要</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18533"/>
            <a:ext cx="9529762" cy="76039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120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子どもを持ちたいという方々に対して有効で安全な不妊治療を提供する観点から、以下のとおり、不妊治療に係る医療技術等の評価を新設する。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2" name="正方形/長方形 31"/>
          <p:cNvSpPr/>
          <p:nvPr/>
        </p:nvSpPr>
        <p:spPr>
          <a:xfrm>
            <a:off x="490445" y="1990789"/>
            <a:ext cx="3915306"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一般不妊治療に係る評価の新設</a:t>
            </a:r>
          </a:p>
        </p:txBody>
      </p:sp>
      <p:sp>
        <p:nvSpPr>
          <p:cNvPr id="34" name="正方形/長方形 33"/>
          <p:cNvSpPr/>
          <p:nvPr/>
        </p:nvSpPr>
        <p:spPr>
          <a:xfrm>
            <a:off x="379317" y="3224997"/>
            <a:ext cx="4350630" cy="2336218"/>
          </a:xfrm>
          <a:prstGeom prst="rect">
            <a:avLst/>
          </a:prstGeom>
          <a:ln w="19050">
            <a:solidFill>
              <a:schemeClr val="tx1"/>
            </a:solidFill>
          </a:ln>
        </p:spPr>
        <p:style>
          <a:lnRef idx="2">
            <a:schemeClr val="accent2"/>
          </a:lnRef>
          <a:fillRef idx="1">
            <a:schemeClr val="lt1"/>
          </a:fillRef>
          <a:effectRef idx="0">
            <a:schemeClr val="accent2"/>
          </a:effectRef>
          <a:fontRef idx="minor">
            <a:schemeClr val="dk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生殖補助医療管理料</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抗ミュラー管ホルモン（ＡＭＨ）</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採卵術</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体外受精・顕微授精管理料</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56880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卵子調整加算、採取精子調整加算</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受精卵・胚培養管理料</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胚凍結保存管理料</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胚移植術</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56880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アシステッドハッチング</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56880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高濃度ヒアルロン酸含有培養液を用いた前処置</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5" name="正方形/長方形 34"/>
          <p:cNvSpPr/>
          <p:nvPr/>
        </p:nvSpPr>
        <p:spPr>
          <a:xfrm>
            <a:off x="490445" y="3035897"/>
            <a:ext cx="3915306"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生殖補助医療に係る評価の新設</a:t>
            </a:r>
          </a:p>
        </p:txBody>
      </p:sp>
      <p:sp>
        <p:nvSpPr>
          <p:cNvPr id="36" name="正方形/長方形 35"/>
          <p:cNvSpPr/>
          <p:nvPr/>
        </p:nvSpPr>
        <p:spPr>
          <a:xfrm>
            <a:off x="379317" y="5853019"/>
            <a:ext cx="4350630" cy="763913"/>
          </a:xfrm>
          <a:prstGeom prst="rect">
            <a:avLst/>
          </a:prstGeom>
          <a:ln w="19050">
            <a:solidFill>
              <a:schemeClr val="tx1"/>
            </a:solidFill>
          </a:ln>
        </p:spPr>
        <p:style>
          <a:lnRef idx="2">
            <a:schemeClr val="accent2"/>
          </a:lnRef>
          <a:fillRef idx="1">
            <a:schemeClr val="lt1"/>
          </a:fillRef>
          <a:effectRef idx="0">
            <a:schemeClr val="accent2"/>
          </a:effectRef>
          <a:fontRef idx="minor">
            <a:schemeClr val="dk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Ｙ染色体微小欠失検査</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精巣内精子採取術</a:t>
            </a:r>
            <a:endPar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7" name="正方形/長方形 36"/>
          <p:cNvSpPr/>
          <p:nvPr/>
        </p:nvSpPr>
        <p:spPr>
          <a:xfrm>
            <a:off x="490445" y="5663919"/>
            <a:ext cx="3915306"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男性不妊治療に係る評価の新設</a:t>
            </a:r>
          </a:p>
        </p:txBody>
      </p:sp>
      <p:pic>
        <p:nvPicPr>
          <p:cNvPr id="31" name="図 30"/>
          <p:cNvPicPr>
            <a:picLocks noChangeAspect="1"/>
          </p:cNvPicPr>
          <p:nvPr/>
        </p:nvPicPr>
        <p:blipFill>
          <a:blip r:embed="rId2"/>
          <a:stretch>
            <a:fillRect/>
          </a:stretch>
        </p:blipFill>
        <p:spPr>
          <a:xfrm>
            <a:off x="7674583" y="2943487"/>
            <a:ext cx="1246755" cy="607256"/>
          </a:xfrm>
          <a:prstGeom prst="rect">
            <a:avLst/>
          </a:prstGeom>
        </p:spPr>
      </p:pic>
      <p:pic>
        <p:nvPicPr>
          <p:cNvPr id="39" name="図 38"/>
          <p:cNvPicPr>
            <a:picLocks noChangeAspect="1"/>
          </p:cNvPicPr>
          <p:nvPr/>
        </p:nvPicPr>
        <p:blipFill>
          <a:blip r:embed="rId3"/>
          <a:stretch>
            <a:fillRect/>
          </a:stretch>
        </p:blipFill>
        <p:spPr>
          <a:xfrm>
            <a:off x="7709772" y="2241344"/>
            <a:ext cx="1176376" cy="601841"/>
          </a:xfrm>
          <a:prstGeom prst="rect">
            <a:avLst/>
          </a:prstGeom>
        </p:spPr>
      </p:pic>
      <p:pic>
        <p:nvPicPr>
          <p:cNvPr id="40" name="図 3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093421" y="2374021"/>
            <a:ext cx="1059205" cy="1138932"/>
          </a:xfrm>
          <a:prstGeom prst="rect">
            <a:avLst/>
          </a:prstGeom>
        </p:spPr>
      </p:pic>
      <p:sp>
        <p:nvSpPr>
          <p:cNvPr id="38" name="角丸四角形吹き出し 37"/>
          <p:cNvSpPr/>
          <p:nvPr/>
        </p:nvSpPr>
        <p:spPr>
          <a:xfrm>
            <a:off x="7406640" y="2199778"/>
            <a:ext cx="1620982" cy="1404000"/>
          </a:xfrm>
          <a:prstGeom prst="wedgeRoundRectCallout">
            <a:avLst>
              <a:gd name="adj1" fmla="val -63910"/>
              <a:gd name="adj2" fmla="val 19871"/>
              <a:gd name="adj3" fmla="val 16667"/>
            </a:avLst>
          </a:prstGeom>
          <a:noFill/>
          <a:ln>
            <a:solidFill>
              <a:srgbClr val="CCE5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pic>
        <p:nvPicPr>
          <p:cNvPr id="41" name="図 40"/>
          <p:cNvPicPr>
            <a:picLocks noChangeAspect="1"/>
          </p:cNvPicPr>
          <p:nvPr/>
        </p:nvPicPr>
        <p:blipFill>
          <a:blip r:embed="rId5"/>
          <a:stretch>
            <a:fillRect/>
          </a:stretch>
        </p:blipFill>
        <p:spPr>
          <a:xfrm>
            <a:off x="4935385" y="3933377"/>
            <a:ext cx="4782496" cy="2147865"/>
          </a:xfrm>
          <a:prstGeom prst="rect">
            <a:avLst/>
          </a:prstGeom>
        </p:spPr>
      </p:pic>
      <p:sp>
        <p:nvSpPr>
          <p:cNvPr id="16" name="テキスト ボックス 15">
            <a:extLst>
              <a:ext uri="{FF2B5EF4-FFF2-40B4-BE49-F238E27FC236}">
                <a16:creationId xmlns:a16="http://schemas.microsoft.com/office/drawing/2014/main" id="{56A7B08C-0315-4BDB-8D9F-A0B72656E993}"/>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８．不妊治療の保険適用</a:t>
            </a:r>
          </a:p>
        </p:txBody>
      </p:sp>
      <p:sp>
        <p:nvSpPr>
          <p:cNvPr id="17" name="スライド番号プレースホルダー 2">
            <a:extLst>
              <a:ext uri="{FF2B5EF4-FFF2-40B4-BE49-F238E27FC236}">
                <a16:creationId xmlns:a16="http://schemas.microsoft.com/office/drawing/2014/main" id="{B702470C-80F9-40C4-8586-900156EA4B46}"/>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982424628"/>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56026" y="2712917"/>
            <a:ext cx="5145008" cy="1958965"/>
          </a:xfrm>
          <a:prstGeom prst="roundRect">
            <a:avLst>
              <a:gd name="adj" fmla="val 0"/>
            </a:avLst>
          </a:prstGeom>
          <a:solidFill>
            <a:srgbClr val="ED7D31">
              <a:lumMod val="20000"/>
              <a:lumOff val="80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cxnSp>
        <p:nvCxnSpPr>
          <p:cNvPr id="35" name="カギ線コネクタ 34"/>
          <p:cNvCxnSpPr>
            <a:stCxn id="19" idx="3"/>
            <a:endCxn id="24" idx="3"/>
          </p:cNvCxnSpPr>
          <p:nvPr/>
        </p:nvCxnSpPr>
        <p:spPr>
          <a:xfrm>
            <a:off x="1387844" y="3011723"/>
            <a:ext cx="8675" cy="1391668"/>
          </a:xfrm>
          <a:prstGeom prst="bentConnector3">
            <a:avLst>
              <a:gd name="adj1" fmla="val 10690352"/>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5" name="角丸四角形 4"/>
          <p:cNvSpPr/>
          <p:nvPr/>
        </p:nvSpPr>
        <p:spPr>
          <a:xfrm>
            <a:off x="6628009" y="5225673"/>
            <a:ext cx="3024000" cy="360000"/>
          </a:xfrm>
          <a:prstGeom prst="roundRect">
            <a:avLst>
              <a:gd name="adj" fmla="val 0"/>
            </a:avLst>
          </a:prstGeom>
          <a:solidFill>
            <a:srgbClr val="ED7D31">
              <a:lumMod val="20000"/>
              <a:lumOff val="80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6" name="角丸四角形 5"/>
          <p:cNvSpPr/>
          <p:nvPr/>
        </p:nvSpPr>
        <p:spPr>
          <a:xfrm>
            <a:off x="4875601" y="5225673"/>
            <a:ext cx="1116000" cy="203604"/>
          </a:xfrm>
          <a:prstGeom prst="roundRect">
            <a:avLst>
              <a:gd name="adj" fmla="val 0"/>
            </a:avLst>
          </a:prstGeom>
          <a:solidFill>
            <a:srgbClr val="ED7D31">
              <a:lumMod val="20000"/>
              <a:lumOff val="80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47" name="テキスト ボックス 46"/>
          <p:cNvSpPr txBox="1"/>
          <p:nvPr/>
        </p:nvSpPr>
        <p:spPr>
          <a:xfrm>
            <a:off x="4663033" y="5016513"/>
            <a:ext cx="1748936" cy="830997"/>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③とセット</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a:t>
            </a: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卵子活性化</a:t>
            </a:r>
            <a:endParaRPr kumimoji="1" lang="en-US" altLang="ja-JP" sz="1200" b="0" i="0" u="sng"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IMSI</a:t>
            </a: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PICSI</a:t>
            </a:r>
          </a:p>
        </p:txBody>
      </p:sp>
      <p:sp>
        <p:nvSpPr>
          <p:cNvPr id="49" name="テキスト ボックス 48"/>
          <p:cNvSpPr txBox="1"/>
          <p:nvPr/>
        </p:nvSpPr>
        <p:spPr>
          <a:xfrm>
            <a:off x="6414936" y="5016513"/>
            <a:ext cx="3118373" cy="1754326"/>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⑥とセット</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a:t>
            </a: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　アシステッドハッチング</a:t>
            </a:r>
            <a:endParaRPr kumimoji="1" lang="en-US" altLang="ja-JP" sz="1200" b="0" i="0" u="sng" strike="noStrike" kern="1200" cap="none" spc="0" normalizeH="0" baseline="0" noProof="0" dirty="0">
              <a:ln>
                <a:noFill/>
              </a:ln>
              <a:solidFill>
                <a:prstClr val="black"/>
              </a:solidFill>
              <a:effectLst/>
              <a:uLnTx/>
              <a:uFillTx/>
              <a:latin typeface="Calibri"/>
              <a:ea typeface="メイリオ" panose="020B0604030504040204" pitchFamily="50" charset="-128"/>
              <a:cs typeface="+mn-cs"/>
            </a:endParaRP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　高濃度ヒアルロン酸含有培養液</a:t>
            </a:r>
            <a:endParaRPr kumimoji="1" lang="en-US" altLang="ja-JP" sz="1200" b="0" i="0" u="sng" strike="noStrike" kern="1200" cap="none" spc="0" normalizeH="0" baseline="0" noProof="0" dirty="0">
              <a:ln>
                <a:noFill/>
              </a:ln>
              <a:solidFill>
                <a:prstClr val="black"/>
              </a:solidFill>
              <a:effectLst/>
              <a:uLnTx/>
              <a:uFillTx/>
              <a:latin typeface="Calibri"/>
              <a:ea typeface="メイリオ" panose="020B0604030504040204" pitchFamily="50" charset="-128"/>
              <a:cs typeface="+mn-cs"/>
            </a:endParaRP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子宮内膜受容能検査</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子宮内細菌叢検査</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SEET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法</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子宮内膜スクラッチ</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PGT</a:t>
            </a: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反復着床不全に対する投薬</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45" name="正方形/長方形 44"/>
          <p:cNvSpPr/>
          <p:nvPr/>
        </p:nvSpPr>
        <p:spPr>
          <a:xfrm>
            <a:off x="4755241" y="4746163"/>
            <a:ext cx="4968000" cy="1980000"/>
          </a:xfrm>
          <a:prstGeom prst="rect">
            <a:avLst/>
          </a:prstGeom>
          <a:noFill/>
          <a:ln w="12700">
            <a:solidFill>
              <a:schemeClr val="tx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2" name="タイトル 1"/>
          <p:cNvSpPr>
            <a:spLocks noGrp="1"/>
          </p:cNvSpPr>
          <p:nvPr>
            <p:ph type="title"/>
          </p:nvPr>
        </p:nvSpPr>
        <p:spPr>
          <a:xfrm>
            <a:off x="0" y="239696"/>
            <a:ext cx="9906000" cy="677683"/>
          </a:xfrm>
        </p:spPr>
        <p:txBody>
          <a:bodyPr>
            <a:noAutofit/>
          </a:bodyPr>
          <a:lstStyle/>
          <a:p>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（１）不妊治療の保険適用の概要</a:t>
            </a:r>
            <a:b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br>
            <a:r>
              <a:rPr kumimoji="1" lang="ja-JP" altLang="en-US" sz="16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a:t>
            </a:r>
            <a:r>
              <a:rPr lang="ja-JP" altLang="en-US" sz="1600" dirty="0"/>
              <a:t>不妊治療の診療の流れと保険適用の範囲（令和４年４月以降））</a:t>
            </a:r>
            <a:endParaRPr kumimoji="1" lang="ja-JP" altLang="en-US" sz="1600" dirty="0">
              <a:latin typeface="メイリオ" panose="020B0604030504040204" pitchFamily="50" charset="-128"/>
              <a:ea typeface="メイリオ" panose="020B0604030504040204" pitchFamily="50" charset="-128"/>
            </a:endParaRPr>
          </a:p>
        </p:txBody>
      </p:sp>
      <p:sp>
        <p:nvSpPr>
          <p:cNvPr id="8" name="角丸四角形 7"/>
          <p:cNvSpPr/>
          <p:nvPr/>
        </p:nvSpPr>
        <p:spPr>
          <a:xfrm>
            <a:off x="552091" y="2712917"/>
            <a:ext cx="4140000" cy="2700000"/>
          </a:xfrm>
          <a:prstGeom prst="roundRect">
            <a:avLst>
              <a:gd name="adj" fmla="val 0"/>
            </a:avLst>
          </a:prstGeom>
          <a:solidFill>
            <a:srgbClr val="ED7D31">
              <a:lumMod val="20000"/>
              <a:lumOff val="80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9" name="角丸四角形 8"/>
          <p:cNvSpPr/>
          <p:nvPr/>
        </p:nvSpPr>
        <p:spPr>
          <a:xfrm>
            <a:off x="556077" y="951418"/>
            <a:ext cx="4824000" cy="1656000"/>
          </a:xfrm>
          <a:prstGeom prst="roundRect">
            <a:avLst>
              <a:gd name="adj" fmla="val 0"/>
            </a:avLst>
          </a:prstGeom>
          <a:solidFill>
            <a:srgbClr val="ED7D31">
              <a:lumMod val="20000"/>
              <a:lumOff val="80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pic>
        <p:nvPicPr>
          <p:cNvPr id="10" name="図 9"/>
          <p:cNvPicPr>
            <a:picLocks noChangeAspect="1"/>
          </p:cNvPicPr>
          <p:nvPr/>
        </p:nvPicPr>
        <p:blipFill>
          <a:blip r:embed="rId2"/>
          <a:stretch>
            <a:fillRect/>
          </a:stretch>
        </p:blipFill>
        <p:spPr>
          <a:xfrm>
            <a:off x="1082783" y="5475195"/>
            <a:ext cx="3207295" cy="1311286"/>
          </a:xfrm>
          <a:prstGeom prst="rect">
            <a:avLst/>
          </a:prstGeom>
        </p:spPr>
      </p:pic>
      <p:cxnSp>
        <p:nvCxnSpPr>
          <p:cNvPr id="12" name="カギ線コネクタ 11"/>
          <p:cNvCxnSpPr>
            <a:stCxn id="43" idx="3"/>
            <a:endCxn id="23" idx="1"/>
          </p:cNvCxnSpPr>
          <p:nvPr/>
        </p:nvCxnSpPr>
        <p:spPr>
          <a:xfrm>
            <a:off x="7627913" y="3029723"/>
            <a:ext cx="805892" cy="815050"/>
          </a:xfrm>
          <a:prstGeom prst="bentConnector3">
            <a:avLst>
              <a:gd name="adj1" fmla="val 82112"/>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8061964" y="3943489"/>
            <a:ext cx="1368000" cy="684000"/>
          </a:xfrm>
          <a:prstGeom prst="rect">
            <a:avLst/>
          </a:prstGeom>
          <a:solidFill>
            <a:schemeClr val="bg1"/>
          </a:solidFill>
          <a:ln w="19050">
            <a:solidFill>
              <a:srgbClr val="C0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14" name="正方形/長方形 13"/>
          <p:cNvSpPr/>
          <p:nvPr/>
        </p:nvSpPr>
        <p:spPr>
          <a:xfrm>
            <a:off x="4848435" y="3943489"/>
            <a:ext cx="1368000" cy="684000"/>
          </a:xfrm>
          <a:prstGeom prst="rect">
            <a:avLst/>
          </a:prstGeom>
          <a:solidFill>
            <a:schemeClr val="bg1"/>
          </a:solidFill>
          <a:ln w="19050">
            <a:solidFill>
              <a:srgbClr val="C0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15" name="正方形/長方形 14"/>
          <p:cNvSpPr/>
          <p:nvPr/>
        </p:nvSpPr>
        <p:spPr>
          <a:xfrm>
            <a:off x="2541035" y="3485752"/>
            <a:ext cx="2104296" cy="1854829"/>
          </a:xfrm>
          <a:prstGeom prst="rect">
            <a:avLst/>
          </a:prstGeom>
          <a:solidFill>
            <a:schemeClr val="bg1"/>
          </a:solidFill>
          <a:ln w="19050">
            <a:solidFill>
              <a:srgbClr val="C0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16" name="正方形/長方形 15"/>
          <p:cNvSpPr/>
          <p:nvPr/>
        </p:nvSpPr>
        <p:spPr>
          <a:xfrm>
            <a:off x="674079" y="4552923"/>
            <a:ext cx="1528519" cy="684968"/>
          </a:xfrm>
          <a:prstGeom prst="rect">
            <a:avLst/>
          </a:prstGeom>
          <a:solidFill>
            <a:schemeClr val="bg1"/>
          </a:solidFill>
          <a:ln w="19050">
            <a:solidFill>
              <a:srgbClr val="C0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17" name="正方形/長方形 16"/>
          <p:cNvSpPr/>
          <p:nvPr/>
        </p:nvSpPr>
        <p:spPr>
          <a:xfrm>
            <a:off x="674079" y="3077555"/>
            <a:ext cx="1528519" cy="850697"/>
          </a:xfrm>
          <a:prstGeom prst="rect">
            <a:avLst/>
          </a:prstGeom>
          <a:solidFill>
            <a:schemeClr val="bg1"/>
          </a:solidFill>
          <a:ln w="19050">
            <a:solidFill>
              <a:srgbClr val="C0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18" name="テキスト ボックス 17"/>
          <p:cNvSpPr txBox="1"/>
          <p:nvPr/>
        </p:nvSpPr>
        <p:spPr>
          <a:xfrm>
            <a:off x="585500" y="3191426"/>
            <a:ext cx="1609736" cy="774315"/>
          </a:xfrm>
          <a:prstGeom prst="rect">
            <a:avLst/>
          </a:prstGeom>
          <a:noFill/>
        </p:spPr>
        <p:txBody>
          <a:bodyPr wrap="non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いずれかを実施</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a:t>
            </a: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調整卵巣刺激法</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低卵巣刺激法</a:t>
            </a:r>
            <a:endParaRPr kumimoji="1" lang="en-US" altLang="ja-JP" sz="1100" b="0" i="0" u="none" strike="dbl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自然周期</a:t>
            </a:r>
            <a:endParaRPr kumimoji="1" lang="en-US" altLang="ja-JP" sz="1100" b="0" i="0" u="none" strike="dbl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19" name="角丸四角形 18"/>
          <p:cNvSpPr/>
          <p:nvPr/>
        </p:nvSpPr>
        <p:spPr>
          <a:xfrm>
            <a:off x="806751" y="2813723"/>
            <a:ext cx="581093" cy="396000"/>
          </a:xfrm>
          <a:prstGeom prst="round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採卵</a:t>
            </a:r>
          </a:p>
        </p:txBody>
      </p:sp>
      <p:sp>
        <p:nvSpPr>
          <p:cNvPr id="20" name="角丸四角形 19"/>
          <p:cNvSpPr/>
          <p:nvPr/>
        </p:nvSpPr>
        <p:spPr>
          <a:xfrm>
            <a:off x="2884902" y="3143528"/>
            <a:ext cx="908652" cy="432000"/>
          </a:xfrm>
          <a:prstGeom prst="round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体外受精</a:t>
            </a:r>
          </a:p>
        </p:txBody>
      </p:sp>
      <p:sp>
        <p:nvSpPr>
          <p:cNvPr id="21" name="角丸四角形 20"/>
          <p:cNvSpPr/>
          <p:nvPr/>
        </p:nvSpPr>
        <p:spPr>
          <a:xfrm>
            <a:off x="2884902" y="3693607"/>
            <a:ext cx="908652" cy="427886"/>
          </a:xfrm>
          <a:prstGeom prst="round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顕微授精</a:t>
            </a:r>
          </a:p>
        </p:txBody>
      </p:sp>
      <p:sp>
        <p:nvSpPr>
          <p:cNvPr id="22" name="角丸四角形 21"/>
          <p:cNvSpPr/>
          <p:nvPr/>
        </p:nvSpPr>
        <p:spPr>
          <a:xfrm>
            <a:off x="4948733" y="3628773"/>
            <a:ext cx="925876" cy="432000"/>
          </a:xfrm>
          <a:prstGeom prst="round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受精卵・胚培養</a:t>
            </a:r>
          </a:p>
        </p:txBody>
      </p:sp>
      <p:sp>
        <p:nvSpPr>
          <p:cNvPr id="23" name="角丸四角形 22"/>
          <p:cNvSpPr/>
          <p:nvPr/>
        </p:nvSpPr>
        <p:spPr>
          <a:xfrm>
            <a:off x="8433805" y="3628773"/>
            <a:ext cx="898153" cy="432000"/>
          </a:xfrm>
          <a:prstGeom prst="round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胚移植</a:t>
            </a:r>
            <a:endParaRPr kumimoji="1" lang="en-US" altLang="ja-JP" sz="12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p:txBody>
      </p:sp>
      <p:sp>
        <p:nvSpPr>
          <p:cNvPr id="24" name="角丸四角形 23"/>
          <p:cNvSpPr/>
          <p:nvPr/>
        </p:nvSpPr>
        <p:spPr>
          <a:xfrm>
            <a:off x="815426" y="4187391"/>
            <a:ext cx="581093" cy="432000"/>
          </a:xfrm>
          <a:prstGeom prst="round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採精</a:t>
            </a:r>
          </a:p>
        </p:txBody>
      </p:sp>
      <p:cxnSp>
        <p:nvCxnSpPr>
          <p:cNvPr id="25" name="カギ線コネクタ 24"/>
          <p:cNvCxnSpPr>
            <a:endCxn id="21" idx="1"/>
          </p:cNvCxnSpPr>
          <p:nvPr/>
        </p:nvCxnSpPr>
        <p:spPr>
          <a:xfrm rot="16200000" flipH="1">
            <a:off x="2474596" y="3497244"/>
            <a:ext cx="421798" cy="398814"/>
          </a:xfrm>
          <a:prstGeom prst="bentConnector2">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26" name="直線矢印コネクタ 25"/>
          <p:cNvCxnSpPr>
            <a:stCxn id="22" idx="3"/>
            <a:endCxn id="23" idx="1"/>
          </p:cNvCxnSpPr>
          <p:nvPr/>
        </p:nvCxnSpPr>
        <p:spPr>
          <a:xfrm>
            <a:off x="5874610" y="3844773"/>
            <a:ext cx="2559195" cy="0"/>
          </a:xfrm>
          <a:prstGeom prst="straightConnector1">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27" name="楕円 26"/>
          <p:cNvSpPr/>
          <p:nvPr/>
        </p:nvSpPr>
        <p:spPr>
          <a:xfrm>
            <a:off x="740282" y="2753981"/>
            <a:ext cx="199385" cy="199385"/>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１</a:t>
            </a:r>
          </a:p>
        </p:txBody>
      </p:sp>
      <p:sp>
        <p:nvSpPr>
          <p:cNvPr id="28" name="楕円 27"/>
          <p:cNvSpPr/>
          <p:nvPr/>
        </p:nvSpPr>
        <p:spPr>
          <a:xfrm>
            <a:off x="740282" y="4149024"/>
            <a:ext cx="199385" cy="199385"/>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２</a:t>
            </a:r>
          </a:p>
        </p:txBody>
      </p:sp>
      <p:sp>
        <p:nvSpPr>
          <p:cNvPr id="29" name="楕円 28"/>
          <p:cNvSpPr/>
          <p:nvPr/>
        </p:nvSpPr>
        <p:spPr>
          <a:xfrm>
            <a:off x="2800818" y="3519384"/>
            <a:ext cx="199385" cy="199385"/>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３</a:t>
            </a:r>
          </a:p>
        </p:txBody>
      </p:sp>
      <p:sp>
        <p:nvSpPr>
          <p:cNvPr id="30" name="楕円 29"/>
          <p:cNvSpPr/>
          <p:nvPr/>
        </p:nvSpPr>
        <p:spPr>
          <a:xfrm>
            <a:off x="4882287" y="3580918"/>
            <a:ext cx="199385" cy="199385"/>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４</a:t>
            </a:r>
          </a:p>
        </p:txBody>
      </p:sp>
      <p:sp>
        <p:nvSpPr>
          <p:cNvPr id="31" name="楕円 30"/>
          <p:cNvSpPr/>
          <p:nvPr/>
        </p:nvSpPr>
        <p:spPr>
          <a:xfrm>
            <a:off x="8367335" y="3596029"/>
            <a:ext cx="199385" cy="199385"/>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６</a:t>
            </a:r>
          </a:p>
        </p:txBody>
      </p:sp>
      <p:cxnSp>
        <p:nvCxnSpPr>
          <p:cNvPr id="32" name="カギ線コネクタ 31"/>
          <p:cNvCxnSpPr>
            <a:endCxn id="20" idx="1"/>
          </p:cNvCxnSpPr>
          <p:nvPr/>
        </p:nvCxnSpPr>
        <p:spPr>
          <a:xfrm rot="5400000" flipH="1" flipV="1">
            <a:off x="2485935" y="3359685"/>
            <a:ext cx="399125" cy="398812"/>
          </a:xfrm>
          <a:prstGeom prst="bentConnector2">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33" name="カギ線コネクタ 32"/>
          <p:cNvCxnSpPr>
            <a:stCxn id="20" idx="3"/>
            <a:endCxn id="22" idx="1"/>
          </p:cNvCxnSpPr>
          <p:nvPr/>
        </p:nvCxnSpPr>
        <p:spPr>
          <a:xfrm>
            <a:off x="3793554" y="3359528"/>
            <a:ext cx="1155179" cy="485245"/>
          </a:xfrm>
          <a:prstGeom prst="bentConnector3">
            <a:avLst>
              <a:gd name="adj1" fmla="val 82857"/>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34" name="カギ線コネクタ 33"/>
          <p:cNvCxnSpPr>
            <a:stCxn id="21" idx="3"/>
            <a:endCxn id="22" idx="1"/>
          </p:cNvCxnSpPr>
          <p:nvPr/>
        </p:nvCxnSpPr>
        <p:spPr>
          <a:xfrm flipV="1">
            <a:off x="3793554" y="3844773"/>
            <a:ext cx="1155179" cy="62777"/>
          </a:xfrm>
          <a:prstGeom prst="bentConnector3">
            <a:avLst>
              <a:gd name="adj1" fmla="val 82858"/>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p:nvPr/>
        </p:nvCxnSpPr>
        <p:spPr>
          <a:xfrm>
            <a:off x="2322345" y="3632104"/>
            <a:ext cx="166154"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585502" y="4634984"/>
            <a:ext cx="1595309" cy="600164"/>
          </a:xfrm>
          <a:prstGeom prst="rect">
            <a:avLst/>
          </a:prstGeom>
          <a:noFill/>
        </p:spPr>
        <p:txBody>
          <a:bodyPr wrap="none" rtlCol="0">
            <a:spAutoFit/>
          </a:bodyPr>
          <a:lstStyle/>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○男性不妊の手術</a:t>
            </a: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精巣内精子採取術</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TESE</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38" name="テキスト ボックス 37"/>
          <p:cNvSpPr txBox="1"/>
          <p:nvPr/>
        </p:nvSpPr>
        <p:spPr>
          <a:xfrm>
            <a:off x="2452458" y="4131562"/>
            <a:ext cx="2203567" cy="1184940"/>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いずれかを実施</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a:t>
            </a: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体外受精</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顕微授精</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Split insemination</a:t>
            </a:r>
          </a:p>
          <a:p>
            <a:pPr marL="396000" marR="0" lvl="0" indent="-115200" algn="l" defTabSz="844083"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複数個採取できた卵子を分けて、体外受精と顕微授精をそれぞれ実施する手法</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39" name="テキスト ボックス 38"/>
          <p:cNvSpPr txBox="1"/>
          <p:nvPr/>
        </p:nvSpPr>
        <p:spPr>
          <a:xfrm>
            <a:off x="4759858" y="4068063"/>
            <a:ext cx="1546400" cy="603820"/>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いずれかを実施</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a:t>
            </a: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初期胚まで</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胚盤胞まで</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40" name="テキスト ボックス 39"/>
          <p:cNvSpPr txBox="1"/>
          <p:nvPr/>
        </p:nvSpPr>
        <p:spPr>
          <a:xfrm>
            <a:off x="7973387" y="4068063"/>
            <a:ext cx="1546400" cy="603820"/>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いずれかを実施</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a:t>
            </a: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新鮮胚移植</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凍結胚移植</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41" name="正方形/長方形 40"/>
          <p:cNvSpPr/>
          <p:nvPr/>
        </p:nvSpPr>
        <p:spPr>
          <a:xfrm>
            <a:off x="6093775" y="3135886"/>
            <a:ext cx="2128618" cy="665898"/>
          </a:xfrm>
          <a:prstGeom prst="rect">
            <a:avLst/>
          </a:prstGeom>
          <a:solidFill>
            <a:schemeClr val="bg1"/>
          </a:solidFill>
          <a:ln w="19050">
            <a:solidFill>
              <a:srgbClr val="C0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42" name="テキスト ボックス 41"/>
          <p:cNvSpPr txBox="1"/>
          <p:nvPr/>
        </p:nvSpPr>
        <p:spPr>
          <a:xfrm>
            <a:off x="6000746" y="3243765"/>
            <a:ext cx="2366588" cy="603820"/>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いずれかの場合に実施</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a:t>
            </a: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複数の胚が作成できた場合</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全胚凍結周期である場合</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43" name="角丸四角形 42"/>
          <p:cNvSpPr/>
          <p:nvPr/>
        </p:nvSpPr>
        <p:spPr>
          <a:xfrm>
            <a:off x="6680501" y="2813723"/>
            <a:ext cx="947412" cy="432000"/>
          </a:xfrm>
          <a:prstGeom prst="round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胚凍結保存</a:t>
            </a:r>
          </a:p>
        </p:txBody>
      </p:sp>
      <p:cxnSp>
        <p:nvCxnSpPr>
          <p:cNvPr id="44" name="カギ線コネクタ 43"/>
          <p:cNvCxnSpPr>
            <a:stCxn id="22" idx="3"/>
            <a:endCxn id="43" idx="1"/>
          </p:cNvCxnSpPr>
          <p:nvPr/>
        </p:nvCxnSpPr>
        <p:spPr>
          <a:xfrm flipV="1">
            <a:off x="5874609" y="3029723"/>
            <a:ext cx="805892" cy="815050"/>
          </a:xfrm>
          <a:prstGeom prst="bentConnector3">
            <a:avLst>
              <a:gd name="adj1" fmla="val 10394"/>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46" name="テキスト ボックス 45"/>
          <p:cNvSpPr txBox="1"/>
          <p:nvPr/>
        </p:nvSpPr>
        <p:spPr>
          <a:xfrm>
            <a:off x="4822434" y="4709479"/>
            <a:ext cx="2448000" cy="252000"/>
          </a:xfrm>
          <a:prstGeom prst="rect">
            <a:avLst/>
          </a:prstGeom>
          <a:solidFill>
            <a:schemeClr val="bg1"/>
          </a:solidFill>
          <a:ln w="12700">
            <a:solidFill>
              <a:schemeClr val="tx2"/>
            </a:solidFill>
            <a:prstDash val="sysDash"/>
          </a:ln>
        </p:spPr>
        <p:txBody>
          <a:bodyPr wrap="square" rtlCol="0" anchor="t">
            <a:no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追加的に実施される場合があるもの</a:t>
            </a:r>
            <a:endParaRPr kumimoji="1" lang="en-US" altLang="ja-JP" sz="1108"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48" name="テキスト ボックス 47"/>
          <p:cNvSpPr txBox="1"/>
          <p:nvPr/>
        </p:nvSpPr>
        <p:spPr>
          <a:xfrm>
            <a:off x="4663033" y="5927469"/>
            <a:ext cx="1748936" cy="461665"/>
          </a:xfrm>
          <a:prstGeom prst="rect">
            <a:avLst/>
          </a:prstGeom>
          <a:noFill/>
          <a:ln w="9525">
            <a:noFill/>
            <a:prstDash val="sysDash"/>
          </a:ln>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④とセット</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a:t>
            </a:r>
          </a:p>
          <a:p>
            <a:pPr marL="279145" marR="0" lvl="0" indent="-139573"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タイムラプス</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50" name="正方形/長方形 49"/>
          <p:cNvSpPr/>
          <p:nvPr/>
        </p:nvSpPr>
        <p:spPr>
          <a:xfrm>
            <a:off x="1735263" y="3804379"/>
            <a:ext cx="432000" cy="252000"/>
          </a:xfrm>
          <a:prstGeom prst="rect">
            <a:avLst/>
          </a:prstGeom>
          <a:effectLst/>
        </p:spPr>
        <p:style>
          <a:lnRef idx="1">
            <a:schemeClr val="accent3"/>
          </a:lnRef>
          <a:fillRef idx="2">
            <a:schemeClr val="accent3"/>
          </a:fillRef>
          <a:effectRef idx="1">
            <a:schemeClr val="accent3"/>
          </a:effectRef>
          <a:fontRef idx="minor">
            <a:schemeClr val="dk1"/>
          </a:fontRef>
        </p:style>
        <p:txBody>
          <a:bodyPr lIns="33231" tIns="33231" rIns="33231" bIns="33231"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推奨度</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Ａ～Ｂ</a:t>
            </a:r>
          </a:p>
        </p:txBody>
      </p:sp>
      <p:sp>
        <p:nvSpPr>
          <p:cNvPr id="51" name="正方形/長方形 50"/>
          <p:cNvSpPr/>
          <p:nvPr/>
        </p:nvSpPr>
        <p:spPr>
          <a:xfrm>
            <a:off x="1735263" y="5106224"/>
            <a:ext cx="432000" cy="252000"/>
          </a:xfrm>
          <a:prstGeom prst="rect">
            <a:avLst/>
          </a:prstGeom>
          <a:effectLst/>
        </p:spPr>
        <p:style>
          <a:lnRef idx="1">
            <a:schemeClr val="accent3"/>
          </a:lnRef>
          <a:fillRef idx="2">
            <a:schemeClr val="accent3"/>
          </a:fillRef>
          <a:effectRef idx="1">
            <a:schemeClr val="accent3"/>
          </a:effectRef>
          <a:fontRef idx="minor">
            <a:schemeClr val="dk1"/>
          </a:fontRef>
        </p:style>
        <p:txBody>
          <a:bodyPr lIns="33231" tIns="33231" rIns="33231" bIns="33231"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推奨度</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Ａ～Ｂ</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52" name="正方形/長方形 51"/>
          <p:cNvSpPr/>
          <p:nvPr/>
        </p:nvSpPr>
        <p:spPr>
          <a:xfrm>
            <a:off x="9246806" y="4293880"/>
            <a:ext cx="432000" cy="252000"/>
          </a:xfrm>
          <a:prstGeom prst="rect">
            <a:avLst/>
          </a:prstGeom>
          <a:effectLst/>
        </p:spPr>
        <p:style>
          <a:lnRef idx="1">
            <a:schemeClr val="accent3"/>
          </a:lnRef>
          <a:fillRef idx="2">
            <a:schemeClr val="accent3"/>
          </a:fillRef>
          <a:effectRef idx="1">
            <a:schemeClr val="accent3"/>
          </a:effectRef>
          <a:fontRef idx="minor">
            <a:schemeClr val="dk1"/>
          </a:fontRef>
        </p:style>
        <p:txBody>
          <a:bodyPr lIns="33231" tIns="33231" rIns="33231" bIns="33231"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推奨度</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Ａ～Ｂ</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53" name="正方形/長方形 52"/>
          <p:cNvSpPr/>
          <p:nvPr/>
        </p:nvSpPr>
        <p:spPr>
          <a:xfrm>
            <a:off x="6009272" y="5240912"/>
            <a:ext cx="498462" cy="149538"/>
          </a:xfrm>
          <a:prstGeom prst="rect">
            <a:avLst/>
          </a:prstGeom>
          <a:effectLst/>
        </p:spPr>
        <p:style>
          <a:lnRef idx="1">
            <a:schemeClr val="accent3"/>
          </a:lnRef>
          <a:fillRef idx="2">
            <a:schemeClr val="accent3"/>
          </a:fillRef>
          <a:effectRef idx="1">
            <a:schemeClr val="accent3"/>
          </a:effectRef>
          <a:fontRef idx="minor">
            <a:schemeClr val="dk1"/>
          </a:fontRef>
        </p:style>
        <p:txBody>
          <a:bodyPr lIns="33231" tIns="33231" rIns="33231" bIns="33231"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推奨度Ｂ</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54" name="正方形/長方形 53"/>
          <p:cNvSpPr/>
          <p:nvPr/>
        </p:nvSpPr>
        <p:spPr>
          <a:xfrm>
            <a:off x="5601409" y="5440470"/>
            <a:ext cx="498462" cy="149538"/>
          </a:xfrm>
          <a:prstGeom prst="rect">
            <a:avLst/>
          </a:prstGeom>
          <a:effectLst/>
        </p:spPr>
        <p:style>
          <a:lnRef idx="1">
            <a:schemeClr val="accent3"/>
          </a:lnRef>
          <a:fillRef idx="2">
            <a:schemeClr val="accent3"/>
          </a:fillRef>
          <a:effectRef idx="1">
            <a:schemeClr val="accent3"/>
          </a:effectRef>
          <a:fontRef idx="minor">
            <a:schemeClr val="dk1"/>
          </a:fontRef>
        </p:style>
        <p:txBody>
          <a:bodyPr lIns="33231" tIns="33231" rIns="33231" bIns="33231"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推奨度Ｃ</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55" name="正方形/長方形 54"/>
          <p:cNvSpPr/>
          <p:nvPr/>
        </p:nvSpPr>
        <p:spPr>
          <a:xfrm>
            <a:off x="6124263" y="6154972"/>
            <a:ext cx="498462" cy="149538"/>
          </a:xfrm>
          <a:prstGeom prst="rect">
            <a:avLst/>
          </a:prstGeom>
          <a:effectLst/>
        </p:spPr>
        <p:style>
          <a:lnRef idx="1">
            <a:schemeClr val="accent3"/>
          </a:lnRef>
          <a:fillRef idx="2">
            <a:schemeClr val="accent3"/>
          </a:fillRef>
          <a:effectRef idx="1">
            <a:schemeClr val="accent3"/>
          </a:effectRef>
          <a:fontRef idx="minor">
            <a:schemeClr val="dk1"/>
          </a:fontRef>
        </p:style>
        <p:txBody>
          <a:bodyPr lIns="33231" tIns="33231" rIns="33231" bIns="33231"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推奨度Ｃ</a:t>
            </a:r>
          </a:p>
        </p:txBody>
      </p:sp>
      <p:sp>
        <p:nvSpPr>
          <p:cNvPr id="56" name="正方形/長方形 55"/>
          <p:cNvSpPr/>
          <p:nvPr/>
        </p:nvSpPr>
        <p:spPr>
          <a:xfrm>
            <a:off x="7748255" y="3106189"/>
            <a:ext cx="432000" cy="252000"/>
          </a:xfrm>
          <a:prstGeom prst="rect">
            <a:avLst/>
          </a:prstGeom>
          <a:effectLst/>
        </p:spPr>
        <p:style>
          <a:lnRef idx="1">
            <a:schemeClr val="accent3"/>
          </a:lnRef>
          <a:fillRef idx="2">
            <a:schemeClr val="accent3"/>
          </a:fillRef>
          <a:effectRef idx="1">
            <a:schemeClr val="accent3"/>
          </a:effectRef>
          <a:fontRef idx="minor">
            <a:schemeClr val="dk1"/>
          </a:fontRef>
        </p:style>
        <p:txBody>
          <a:bodyPr lIns="33231" tIns="33231" rIns="33231" bIns="33231"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推奨度</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Ａ～Ｂ</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57" name="正方形/長方形 56"/>
          <p:cNvSpPr/>
          <p:nvPr/>
        </p:nvSpPr>
        <p:spPr>
          <a:xfrm>
            <a:off x="6055781" y="4293880"/>
            <a:ext cx="432000" cy="252000"/>
          </a:xfrm>
          <a:prstGeom prst="rect">
            <a:avLst/>
          </a:prstGeom>
          <a:effectLst/>
        </p:spPr>
        <p:style>
          <a:lnRef idx="1">
            <a:schemeClr val="accent3"/>
          </a:lnRef>
          <a:fillRef idx="2">
            <a:schemeClr val="accent3"/>
          </a:fillRef>
          <a:effectRef idx="1">
            <a:schemeClr val="accent3"/>
          </a:effectRef>
          <a:fontRef idx="minor">
            <a:schemeClr val="dk1"/>
          </a:fontRef>
        </p:style>
        <p:txBody>
          <a:bodyPr lIns="33231" tIns="33231" rIns="33231" bIns="33231"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推奨度</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Ａ～Ｂ</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58" name="正方形/長方形 57"/>
          <p:cNvSpPr/>
          <p:nvPr/>
        </p:nvSpPr>
        <p:spPr>
          <a:xfrm>
            <a:off x="8716923" y="5240912"/>
            <a:ext cx="498462" cy="149538"/>
          </a:xfrm>
          <a:prstGeom prst="rect">
            <a:avLst/>
          </a:prstGeom>
          <a:effectLst/>
        </p:spPr>
        <p:style>
          <a:lnRef idx="1">
            <a:schemeClr val="accent3"/>
          </a:lnRef>
          <a:fillRef idx="2">
            <a:schemeClr val="accent3"/>
          </a:fillRef>
          <a:effectRef idx="1">
            <a:schemeClr val="accent3"/>
          </a:effectRef>
          <a:fontRef idx="minor">
            <a:schemeClr val="dk1"/>
          </a:fontRef>
        </p:style>
        <p:txBody>
          <a:bodyPr lIns="33231" tIns="33231" rIns="33231" bIns="33231"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推奨度Ｂ</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59" name="正方形/長方形 58"/>
          <p:cNvSpPr/>
          <p:nvPr/>
        </p:nvSpPr>
        <p:spPr>
          <a:xfrm>
            <a:off x="8245627" y="5789348"/>
            <a:ext cx="498462" cy="149538"/>
          </a:xfrm>
          <a:prstGeom prst="rect">
            <a:avLst/>
          </a:prstGeom>
          <a:effectLst/>
        </p:spPr>
        <p:style>
          <a:lnRef idx="1">
            <a:schemeClr val="accent3"/>
          </a:lnRef>
          <a:fillRef idx="2">
            <a:schemeClr val="accent3"/>
          </a:fillRef>
          <a:effectRef idx="1">
            <a:schemeClr val="accent3"/>
          </a:effectRef>
          <a:fontRef idx="minor">
            <a:schemeClr val="dk1"/>
          </a:fontRef>
        </p:style>
        <p:txBody>
          <a:bodyPr lIns="33231" tIns="33231" rIns="33231" bIns="33231"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推奨度Ｃ</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60" name="正方形/長方形 59"/>
          <p:cNvSpPr/>
          <p:nvPr/>
        </p:nvSpPr>
        <p:spPr>
          <a:xfrm>
            <a:off x="8397394" y="5606536"/>
            <a:ext cx="498462" cy="149538"/>
          </a:xfrm>
          <a:prstGeom prst="rect">
            <a:avLst/>
          </a:prstGeom>
          <a:effectLst/>
        </p:spPr>
        <p:style>
          <a:lnRef idx="1">
            <a:schemeClr val="accent3"/>
          </a:lnRef>
          <a:fillRef idx="2">
            <a:schemeClr val="accent3"/>
          </a:fillRef>
          <a:effectRef idx="1">
            <a:schemeClr val="accent3"/>
          </a:effectRef>
          <a:fontRef idx="minor">
            <a:schemeClr val="dk1"/>
          </a:fontRef>
        </p:style>
        <p:txBody>
          <a:bodyPr lIns="33231" tIns="33231" rIns="33231" bIns="33231"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推奨度Ｃ</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61" name="正方形/長方形 60"/>
          <p:cNvSpPr/>
          <p:nvPr/>
        </p:nvSpPr>
        <p:spPr>
          <a:xfrm>
            <a:off x="7466842" y="5972160"/>
            <a:ext cx="498462" cy="149538"/>
          </a:xfrm>
          <a:prstGeom prst="rect">
            <a:avLst/>
          </a:prstGeom>
          <a:effectLst/>
        </p:spPr>
        <p:style>
          <a:lnRef idx="1">
            <a:schemeClr val="accent3"/>
          </a:lnRef>
          <a:fillRef idx="2">
            <a:schemeClr val="accent3"/>
          </a:fillRef>
          <a:effectRef idx="1">
            <a:schemeClr val="accent3"/>
          </a:effectRef>
          <a:fontRef idx="minor">
            <a:schemeClr val="dk1"/>
          </a:fontRef>
        </p:style>
        <p:txBody>
          <a:bodyPr lIns="33231" tIns="33231" rIns="33231" bIns="33231"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推奨度Ｃ</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62" name="正方形/長方形 61"/>
          <p:cNvSpPr/>
          <p:nvPr/>
        </p:nvSpPr>
        <p:spPr>
          <a:xfrm>
            <a:off x="8368110" y="6154972"/>
            <a:ext cx="498462" cy="149538"/>
          </a:xfrm>
          <a:prstGeom prst="rect">
            <a:avLst/>
          </a:prstGeom>
          <a:effectLst/>
        </p:spPr>
        <p:style>
          <a:lnRef idx="1">
            <a:schemeClr val="accent3"/>
          </a:lnRef>
          <a:fillRef idx="2">
            <a:schemeClr val="accent3"/>
          </a:fillRef>
          <a:effectRef idx="1">
            <a:schemeClr val="accent3"/>
          </a:effectRef>
          <a:fontRef idx="minor">
            <a:schemeClr val="dk1"/>
          </a:fontRef>
        </p:style>
        <p:txBody>
          <a:bodyPr lIns="33231" tIns="33231" rIns="33231" bIns="33231"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推奨度Ｃ</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63" name="正方形/長方形 62"/>
          <p:cNvSpPr/>
          <p:nvPr/>
        </p:nvSpPr>
        <p:spPr>
          <a:xfrm>
            <a:off x="7351669" y="6337784"/>
            <a:ext cx="498462" cy="149538"/>
          </a:xfrm>
          <a:prstGeom prst="rect">
            <a:avLst/>
          </a:prstGeom>
          <a:effectLst/>
        </p:spPr>
        <p:style>
          <a:lnRef idx="1">
            <a:schemeClr val="accent3"/>
          </a:lnRef>
          <a:fillRef idx="2">
            <a:schemeClr val="accent3"/>
          </a:fillRef>
          <a:effectRef idx="1">
            <a:schemeClr val="accent3"/>
          </a:effectRef>
          <a:fontRef idx="minor">
            <a:schemeClr val="dk1"/>
          </a:fontRef>
        </p:style>
        <p:txBody>
          <a:bodyPr lIns="33231" tIns="33231" rIns="33231" bIns="33231"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推奨度Ｂ</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64" name="正方形/長方形 63"/>
          <p:cNvSpPr/>
          <p:nvPr/>
        </p:nvSpPr>
        <p:spPr>
          <a:xfrm>
            <a:off x="5601409" y="5622279"/>
            <a:ext cx="498462" cy="149538"/>
          </a:xfrm>
          <a:prstGeom prst="rect">
            <a:avLst/>
          </a:prstGeom>
          <a:effectLst/>
        </p:spPr>
        <p:style>
          <a:lnRef idx="1">
            <a:schemeClr val="accent3"/>
          </a:lnRef>
          <a:fillRef idx="2">
            <a:schemeClr val="accent3"/>
          </a:fillRef>
          <a:effectRef idx="1">
            <a:schemeClr val="accent3"/>
          </a:effectRef>
          <a:fontRef idx="minor">
            <a:schemeClr val="dk1"/>
          </a:fontRef>
        </p:style>
        <p:txBody>
          <a:bodyPr lIns="33231" tIns="33231" rIns="33231" bIns="33231"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推奨度Ｃ</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65" name="正方形/長方形 64"/>
          <p:cNvSpPr/>
          <p:nvPr/>
        </p:nvSpPr>
        <p:spPr>
          <a:xfrm>
            <a:off x="9126162" y="5423724"/>
            <a:ext cx="498462" cy="149538"/>
          </a:xfrm>
          <a:prstGeom prst="rect">
            <a:avLst/>
          </a:prstGeom>
          <a:effectLst/>
        </p:spPr>
        <p:style>
          <a:lnRef idx="1">
            <a:schemeClr val="accent3"/>
          </a:lnRef>
          <a:fillRef idx="2">
            <a:schemeClr val="accent3"/>
          </a:fillRef>
          <a:effectRef idx="1">
            <a:schemeClr val="accent3"/>
          </a:effectRef>
          <a:fontRef idx="minor">
            <a:schemeClr val="dk1"/>
          </a:fontRef>
        </p:style>
        <p:txBody>
          <a:bodyPr lIns="33231" tIns="33231" rIns="33231" bIns="33231"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推奨度Ｂ</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66" name="正方形/長方形 65"/>
          <p:cNvSpPr/>
          <p:nvPr/>
        </p:nvSpPr>
        <p:spPr>
          <a:xfrm>
            <a:off x="4181800" y="5106224"/>
            <a:ext cx="432000" cy="252000"/>
          </a:xfrm>
          <a:prstGeom prst="rect">
            <a:avLst/>
          </a:prstGeom>
          <a:effectLst/>
        </p:spPr>
        <p:style>
          <a:lnRef idx="1">
            <a:schemeClr val="accent3"/>
          </a:lnRef>
          <a:fillRef idx="2">
            <a:schemeClr val="accent3"/>
          </a:fillRef>
          <a:effectRef idx="1">
            <a:schemeClr val="accent3"/>
          </a:effectRef>
          <a:fontRef idx="minor">
            <a:schemeClr val="dk1"/>
          </a:fontRef>
        </p:style>
        <p:txBody>
          <a:bodyPr lIns="33231" tIns="33231" rIns="33231" bIns="33231"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推奨度</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Ａ～Ｂ</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67" name="テキスト ボックス 66"/>
          <p:cNvSpPr txBox="1"/>
          <p:nvPr/>
        </p:nvSpPr>
        <p:spPr>
          <a:xfrm>
            <a:off x="6220237" y="1132516"/>
            <a:ext cx="3431772" cy="1443691"/>
          </a:xfrm>
          <a:prstGeom prst="rect">
            <a:avLst/>
          </a:prstGeom>
          <a:noFill/>
          <a:ln>
            <a:solidFill>
              <a:schemeClr val="accent6">
                <a:lumMod val="75000"/>
              </a:schemeClr>
            </a:solidFill>
            <a:prstDash val="sysDash"/>
          </a:ln>
        </p:spPr>
        <p:txBody>
          <a:bodyPr wrap="square" rtlCol="0">
            <a:noAutofit/>
          </a:bodyPr>
          <a:lstStyle/>
          <a:p>
            <a:pPr marL="0" marR="0" lvl="0" indent="0" algn="l" defTabSz="844083" rtl="0" eaLnBrk="1" fontAlgn="auto" latinLnBrk="0" hangingPunct="1">
              <a:lnSpc>
                <a:spcPct val="100000"/>
              </a:lnSpc>
              <a:spcBef>
                <a:spcPts val="0"/>
              </a:spcBef>
              <a:spcAft>
                <a:spcPts val="6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＜「生殖補助医療」の補足＞</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133200" marR="0" lvl="0" indent="-133200" algn="l" defTabSz="844083" rtl="0" eaLnBrk="1" fontAlgn="auto" latinLnBrk="0" hangingPunct="1">
              <a:lnSpc>
                <a:spcPct val="100000"/>
              </a:lnSpc>
              <a:spcBef>
                <a:spcPts val="0"/>
              </a:spcBef>
              <a:spcAft>
                <a:spcPts val="30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下記診療の流れは、生殖医療ガイドラインに記載されている医療技術等について整理したもの。</a:t>
            </a:r>
            <a:endParaRPr kumimoji="1" lang="en-US" altLang="ja-JP" sz="105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133200" marR="0" lvl="0" indent="-133200" algn="l" defTabSz="844083"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　推奨度ごとの考え方は、以下のとおり。</a:t>
            </a:r>
            <a:endParaRPr kumimoji="1" lang="en-US" altLang="ja-JP" sz="105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68" name="正方形/長方形 67"/>
          <p:cNvSpPr/>
          <p:nvPr/>
        </p:nvSpPr>
        <p:spPr>
          <a:xfrm>
            <a:off x="6554274" y="2002068"/>
            <a:ext cx="2252040" cy="527001"/>
          </a:xfrm>
          <a:prstGeom prst="rect">
            <a:avLst/>
          </a:prstGeom>
          <a:ln w="12700">
            <a:prstDash val="sysDash"/>
          </a:ln>
        </p:spPr>
        <p:style>
          <a:lnRef idx="2">
            <a:schemeClr val="accent3"/>
          </a:lnRef>
          <a:fillRef idx="1">
            <a:schemeClr val="lt1"/>
          </a:fillRef>
          <a:effectRef idx="0">
            <a:schemeClr val="accent3"/>
          </a:effectRef>
          <a:fontRef idx="minor">
            <a:schemeClr val="dk1"/>
          </a:fontRef>
        </p:style>
        <p:txBody>
          <a:bodyPr lIns="33231" tIns="33231" rIns="33231" bIns="33231" rtlCol="0" anchor="ctr"/>
          <a:lstStyle/>
          <a:p>
            <a:pPr marL="13320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推奨度Ａ：実施を強く推奨</a:t>
            </a:r>
            <a:endParaRPr kumimoji="1" lang="en-US" altLang="ja-JP" sz="1050" b="1"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13320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推奨度Ｂ：実施を推奨</a:t>
            </a:r>
            <a:endParaRPr kumimoji="1" lang="en-US" altLang="ja-JP" sz="1050" b="1"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13320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推奨度Ｃ：実施を考慮</a:t>
            </a:r>
            <a:endParaRPr kumimoji="1" lang="en-US" altLang="ja-JP" sz="1050" b="1"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69" name="正方形/長方形 68"/>
          <p:cNvSpPr/>
          <p:nvPr/>
        </p:nvSpPr>
        <p:spPr>
          <a:xfrm>
            <a:off x="8847104" y="6520596"/>
            <a:ext cx="498462" cy="149538"/>
          </a:xfrm>
          <a:prstGeom prst="rect">
            <a:avLst/>
          </a:prstGeom>
          <a:effectLst/>
        </p:spPr>
        <p:style>
          <a:lnRef idx="1">
            <a:schemeClr val="accent3"/>
          </a:lnRef>
          <a:fillRef idx="2">
            <a:schemeClr val="accent3"/>
          </a:fillRef>
          <a:effectRef idx="1">
            <a:schemeClr val="accent3"/>
          </a:effectRef>
          <a:fontRef idx="minor">
            <a:schemeClr val="dk1"/>
          </a:fontRef>
        </p:style>
        <p:txBody>
          <a:bodyPr lIns="33231" tIns="33231" rIns="33231" bIns="33231"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推奨度Ｃ</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70" name="角丸四角形 69"/>
          <p:cNvSpPr/>
          <p:nvPr/>
        </p:nvSpPr>
        <p:spPr>
          <a:xfrm>
            <a:off x="97981" y="2712917"/>
            <a:ext cx="361382" cy="4068000"/>
          </a:xfrm>
          <a:prstGeom prst="roundRect">
            <a:avLst>
              <a:gd name="adj" fmla="val 5615"/>
            </a:avLst>
          </a:prstGeom>
          <a:gradFill>
            <a:gsLst>
              <a:gs pos="0">
                <a:schemeClr val="accent6">
                  <a:lumMod val="40000"/>
                  <a:lumOff val="60000"/>
                </a:schemeClr>
              </a:gs>
              <a:gs pos="35000">
                <a:schemeClr val="accent6">
                  <a:lumMod val="20000"/>
                  <a:lumOff val="80000"/>
                </a:schemeClr>
              </a:gs>
              <a:gs pos="100000">
                <a:schemeClr val="bg1"/>
              </a:gs>
            </a:gsLst>
          </a:gradFill>
          <a:ln>
            <a:solidFill>
              <a:schemeClr val="accent6"/>
            </a:solid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生殖補助医療</a:t>
            </a:r>
          </a:p>
        </p:txBody>
      </p:sp>
      <p:sp>
        <p:nvSpPr>
          <p:cNvPr id="71" name="角丸四角形 70"/>
          <p:cNvSpPr/>
          <p:nvPr/>
        </p:nvSpPr>
        <p:spPr>
          <a:xfrm>
            <a:off x="81201" y="951418"/>
            <a:ext cx="360000" cy="1656000"/>
          </a:xfrm>
          <a:prstGeom prst="roundRect">
            <a:avLst>
              <a:gd name="adj" fmla="val 9341"/>
            </a:avLst>
          </a:prstGeom>
          <a:ln>
            <a:solidFill>
              <a:schemeClr val="accent3">
                <a:lumMod val="75000"/>
              </a:schemeClr>
            </a:solidFill>
          </a:ln>
        </p:spPr>
        <p:style>
          <a:lnRef idx="1">
            <a:schemeClr val="accent3"/>
          </a:lnRef>
          <a:fillRef idx="2">
            <a:schemeClr val="accent3"/>
          </a:fillRef>
          <a:effectRef idx="1">
            <a:schemeClr val="accent3"/>
          </a:effectRef>
          <a:fontRef idx="minor">
            <a:schemeClr val="dk1"/>
          </a:fontRef>
        </p:style>
        <p:txBody>
          <a:bodyPr lIns="102387" tIns="51192" rIns="102387" bIns="51192"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一般不妊治療</a:t>
            </a:r>
          </a:p>
        </p:txBody>
      </p:sp>
      <p:sp>
        <p:nvSpPr>
          <p:cNvPr id="72" name="角丸四角形 71"/>
          <p:cNvSpPr/>
          <p:nvPr/>
        </p:nvSpPr>
        <p:spPr>
          <a:xfrm>
            <a:off x="709606" y="1162773"/>
            <a:ext cx="925673" cy="432000"/>
          </a:xfrm>
          <a:prstGeom prst="round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ﾀｲﾐﾝｸﾞ法</a:t>
            </a: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3" name="角丸四角形 72"/>
          <p:cNvSpPr/>
          <p:nvPr/>
        </p:nvSpPr>
        <p:spPr>
          <a:xfrm>
            <a:off x="3144505" y="1163631"/>
            <a:ext cx="918165" cy="430284"/>
          </a:xfrm>
          <a:prstGeom prst="round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人工授精</a:t>
            </a: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74" name="図 73"/>
          <p:cNvPicPr>
            <a:picLocks noChangeAspect="1"/>
          </p:cNvPicPr>
          <p:nvPr/>
        </p:nvPicPr>
        <p:blipFill>
          <a:blip r:embed="rId3"/>
          <a:stretch>
            <a:fillRect/>
          </a:stretch>
        </p:blipFill>
        <p:spPr>
          <a:xfrm>
            <a:off x="728453" y="1634957"/>
            <a:ext cx="1973423" cy="938268"/>
          </a:xfrm>
          <a:prstGeom prst="rect">
            <a:avLst/>
          </a:prstGeom>
        </p:spPr>
      </p:pic>
      <p:pic>
        <p:nvPicPr>
          <p:cNvPr id="75" name="図 74"/>
          <p:cNvPicPr>
            <a:picLocks noChangeAspect="1"/>
          </p:cNvPicPr>
          <p:nvPr/>
        </p:nvPicPr>
        <p:blipFill rotWithShape="1">
          <a:blip r:embed="rId4"/>
          <a:srcRect t="6683" r="1190" b="25257"/>
          <a:stretch/>
        </p:blipFill>
        <p:spPr>
          <a:xfrm>
            <a:off x="4009437" y="1665801"/>
            <a:ext cx="1119686" cy="690901"/>
          </a:xfrm>
          <a:prstGeom prst="rect">
            <a:avLst/>
          </a:prstGeom>
        </p:spPr>
      </p:pic>
      <p:pic>
        <p:nvPicPr>
          <p:cNvPr id="76" name="図 75"/>
          <p:cNvPicPr>
            <a:picLocks noChangeAspect="1"/>
          </p:cNvPicPr>
          <p:nvPr/>
        </p:nvPicPr>
        <p:blipFill>
          <a:blip r:embed="rId5"/>
          <a:stretch>
            <a:fillRect/>
          </a:stretch>
        </p:blipFill>
        <p:spPr>
          <a:xfrm rot="15770213" flipH="1">
            <a:off x="3710907" y="1843920"/>
            <a:ext cx="195727" cy="958158"/>
          </a:xfrm>
          <a:prstGeom prst="rect">
            <a:avLst/>
          </a:prstGeom>
        </p:spPr>
      </p:pic>
      <p:sp>
        <p:nvSpPr>
          <p:cNvPr id="77" name="正方形/長方形 76"/>
          <p:cNvSpPr/>
          <p:nvPr/>
        </p:nvSpPr>
        <p:spPr>
          <a:xfrm>
            <a:off x="2221737" y="929386"/>
            <a:ext cx="1572368" cy="309076"/>
          </a:xfrm>
          <a:prstGeom prst="rect">
            <a:avLst/>
          </a:prstGeom>
          <a:noFill/>
          <a:ln w="19050" cap="flat" cmpd="sng" algn="ctr">
            <a:noFill/>
            <a:prstDash val="solid"/>
            <a:miter lim="800000"/>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a:t>
            </a:r>
            <a:r>
              <a:rPr kumimoji="0" lang="ja-JP" altLang="en-US" sz="12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新たに保険適用</a:t>
            </a:r>
            <a:r>
              <a:rPr kumimoji="0" lang="en-US" altLang="ja-JP" sz="12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a:t>
            </a:r>
            <a:endParaRPr kumimoji="0" lang="ja-JP" altLang="en-US" sz="12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endParaRPr>
          </a:p>
        </p:txBody>
      </p:sp>
      <p:sp>
        <p:nvSpPr>
          <p:cNvPr id="78" name="正方形/長方形 77"/>
          <p:cNvSpPr/>
          <p:nvPr/>
        </p:nvSpPr>
        <p:spPr>
          <a:xfrm>
            <a:off x="1593459" y="1181755"/>
            <a:ext cx="941387" cy="394036"/>
          </a:xfrm>
          <a:prstGeom prst="rect">
            <a:avLst/>
          </a:prstGeom>
          <a:noFill/>
          <a:ln w="19050" cap="flat" cmpd="sng" algn="ctr">
            <a:no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管理料で</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包括評価</a:t>
            </a:r>
          </a:p>
        </p:txBody>
      </p:sp>
      <p:sp>
        <p:nvSpPr>
          <p:cNvPr id="79" name="正方形/長方形 78"/>
          <p:cNvSpPr/>
          <p:nvPr/>
        </p:nvSpPr>
        <p:spPr>
          <a:xfrm>
            <a:off x="4106733" y="1248917"/>
            <a:ext cx="1091741" cy="257997"/>
          </a:xfrm>
          <a:prstGeom prst="rect">
            <a:avLst/>
          </a:prstGeom>
          <a:noFill/>
          <a:ln w="19050" cap="flat" cmpd="sng" algn="ctr">
            <a:no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評価を新設</a:t>
            </a:r>
          </a:p>
        </p:txBody>
      </p:sp>
      <p:sp>
        <p:nvSpPr>
          <p:cNvPr id="80" name="正方形/長方形 79"/>
          <p:cNvSpPr/>
          <p:nvPr/>
        </p:nvSpPr>
        <p:spPr>
          <a:xfrm>
            <a:off x="2411554" y="2734411"/>
            <a:ext cx="3507404" cy="425187"/>
          </a:xfrm>
          <a:prstGeom prst="rect">
            <a:avLst/>
          </a:prstGeom>
          <a:noFill/>
          <a:ln w="19050" cap="flat" cmpd="sng" algn="ctr">
            <a:noFill/>
            <a:prstDash val="solid"/>
            <a:miter lim="800000"/>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a:t>
            </a:r>
            <a:r>
              <a:rPr kumimoji="0" lang="ja-JP" altLang="en-US" sz="12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新たに保険適用</a:t>
            </a:r>
            <a:r>
              <a:rPr kumimoji="0" lang="en-US" altLang="ja-JP" sz="12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a:t>
            </a:r>
          </a:p>
          <a:p>
            <a:pPr marL="15120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 </a:t>
            </a:r>
            <a:r>
              <a:rPr kumimoji="1" lang="ja-JP" altLang="en-US" sz="1050" b="0"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年齢･回数制限、施設基準等は助成金と概ね同様</a:t>
            </a:r>
            <a:endParaRPr kumimoji="1" lang="en-US" altLang="ja-JP" sz="1050" b="0"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endParaRPr>
          </a:p>
        </p:txBody>
      </p:sp>
      <p:sp>
        <p:nvSpPr>
          <p:cNvPr id="81" name="正方形/長方形 80"/>
          <p:cNvSpPr/>
          <p:nvPr/>
        </p:nvSpPr>
        <p:spPr>
          <a:xfrm>
            <a:off x="675462" y="5422668"/>
            <a:ext cx="1930678" cy="273584"/>
          </a:xfrm>
          <a:prstGeom prst="rect">
            <a:avLst/>
          </a:prstGeom>
          <a:noFill/>
          <a:ln w="19050">
            <a:noFill/>
          </a:ln>
        </p:spPr>
        <p:style>
          <a:lnRef idx="2">
            <a:schemeClr val="accent2"/>
          </a:lnRef>
          <a:fillRef idx="1">
            <a:schemeClr val="lt1"/>
          </a:fillRef>
          <a:effectRef idx="0">
            <a:schemeClr val="accent2"/>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lumMod val="50000"/>
                    <a:lumOff val="50000"/>
                  </a:prstClr>
                </a:solidFill>
                <a:effectLst/>
                <a:uLnTx/>
                <a:uFillTx/>
                <a:latin typeface="メイリオ" panose="020B0604030504040204" pitchFamily="50" charset="-128"/>
                <a:ea typeface="メイリオ" panose="020B0604030504040204" pitchFamily="50" charset="-128"/>
                <a:cs typeface="+mn-cs"/>
              </a:rPr>
              <a:t>生殖補助医療のイメージ図</a:t>
            </a:r>
          </a:p>
        </p:txBody>
      </p:sp>
      <p:cxnSp>
        <p:nvCxnSpPr>
          <p:cNvPr id="82" name="直線コネクタ 81"/>
          <p:cNvCxnSpPr/>
          <p:nvPr/>
        </p:nvCxnSpPr>
        <p:spPr>
          <a:xfrm flipV="1">
            <a:off x="138315" y="2668275"/>
            <a:ext cx="5292000" cy="0"/>
          </a:xfrm>
          <a:prstGeom prst="line">
            <a:avLst/>
          </a:prstGeom>
          <a:noFill/>
          <a:ln w="19050" cap="flat" cmpd="sng" algn="ctr">
            <a:solidFill>
              <a:srgbClr val="0070C0"/>
            </a:solidFill>
            <a:prstDash val="sysDot"/>
          </a:ln>
          <a:effectLst/>
        </p:spPr>
      </p:cxnSp>
      <p:cxnSp>
        <p:nvCxnSpPr>
          <p:cNvPr id="83" name="直線コネクタ 82"/>
          <p:cNvCxnSpPr/>
          <p:nvPr/>
        </p:nvCxnSpPr>
        <p:spPr>
          <a:xfrm>
            <a:off x="5430315" y="943439"/>
            <a:ext cx="0" cy="1728000"/>
          </a:xfrm>
          <a:prstGeom prst="line">
            <a:avLst/>
          </a:prstGeom>
          <a:noFill/>
          <a:ln w="19050" cap="flat" cmpd="sng" algn="ctr">
            <a:solidFill>
              <a:srgbClr val="0070C0"/>
            </a:solidFill>
            <a:prstDash val="sysDot"/>
          </a:ln>
          <a:effectLst/>
        </p:spPr>
      </p:cxnSp>
      <p:sp>
        <p:nvSpPr>
          <p:cNvPr id="85" name="楕円 84"/>
          <p:cNvSpPr/>
          <p:nvPr/>
        </p:nvSpPr>
        <p:spPr>
          <a:xfrm>
            <a:off x="6591471" y="2753981"/>
            <a:ext cx="199385" cy="199385"/>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５</a:t>
            </a:r>
          </a:p>
        </p:txBody>
      </p:sp>
      <p:sp>
        <p:nvSpPr>
          <p:cNvPr id="86" name="楕円 85"/>
          <p:cNvSpPr/>
          <p:nvPr/>
        </p:nvSpPr>
        <p:spPr>
          <a:xfrm>
            <a:off x="1623298" y="6449096"/>
            <a:ext cx="182143" cy="162950"/>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６</a:t>
            </a:r>
          </a:p>
        </p:txBody>
      </p:sp>
      <p:sp>
        <p:nvSpPr>
          <p:cNvPr id="92" name="正方形/長方形 91"/>
          <p:cNvSpPr/>
          <p:nvPr/>
        </p:nvSpPr>
        <p:spPr>
          <a:xfrm>
            <a:off x="7627913" y="4740967"/>
            <a:ext cx="2062818" cy="496163"/>
          </a:xfrm>
          <a:prstGeom prst="rect">
            <a:avLst/>
          </a:prstGeom>
          <a:noFill/>
          <a:ln w="19050" cap="flat" cmpd="sng" algn="ctr">
            <a:noFill/>
            <a:prstDash val="solid"/>
            <a:miter lim="800000"/>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下線部は保険適用</a:t>
            </a:r>
            <a:endParaRPr kumimoji="0" lang="en-US" altLang="ja-JP" sz="10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その他は先進医療とする方針</a:t>
            </a:r>
            <a:endParaRPr kumimoji="0" lang="en-US" altLang="ja-JP" sz="10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endParaRPr>
          </a:p>
          <a:p>
            <a:pPr marL="12600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900" b="0"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a:t>
            </a:r>
            <a:r>
              <a:rPr kumimoji="0" lang="ja-JP" altLang="en-US" sz="900" b="0"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　先進医療は随時申請が可能</a:t>
            </a:r>
          </a:p>
        </p:txBody>
      </p:sp>
      <p:cxnSp>
        <p:nvCxnSpPr>
          <p:cNvPr id="93" name="カギ線コネクタ 92"/>
          <p:cNvCxnSpPr>
            <a:stCxn id="19" idx="3"/>
            <a:endCxn id="24" idx="3"/>
          </p:cNvCxnSpPr>
          <p:nvPr/>
        </p:nvCxnSpPr>
        <p:spPr>
          <a:xfrm>
            <a:off x="1387844" y="3011723"/>
            <a:ext cx="8675" cy="1391668"/>
          </a:xfrm>
          <a:prstGeom prst="bentConnector3">
            <a:avLst>
              <a:gd name="adj1" fmla="val 10789798"/>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87" name="テキスト ボックス 86">
            <a:extLst>
              <a:ext uri="{FF2B5EF4-FFF2-40B4-BE49-F238E27FC236}">
                <a16:creationId xmlns:a16="http://schemas.microsoft.com/office/drawing/2014/main" id="{57B7E3D4-3794-48CC-A25B-821719C995DB}"/>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８．不妊治療の保険適用</a:t>
            </a:r>
          </a:p>
        </p:txBody>
      </p:sp>
      <p:sp>
        <p:nvSpPr>
          <p:cNvPr id="88" name="スライド番号プレースホルダー 2">
            <a:extLst>
              <a:ext uri="{FF2B5EF4-FFF2-40B4-BE49-F238E27FC236}">
                <a16:creationId xmlns:a16="http://schemas.microsoft.com/office/drawing/2014/main" id="{1E7DD4F4-5CCE-4847-A2E0-D084FD8620D9}"/>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509236006"/>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63332"/>
            <a:ext cx="9906000" cy="673711"/>
          </a:xfrm>
        </p:spPr>
        <p:txBody>
          <a:bodyPr>
            <a:noAutofit/>
          </a:bodyPr>
          <a:lstStyle/>
          <a:p>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（１）不妊治療の保険適用の概要</a:t>
            </a:r>
            <a:b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br>
            <a:r>
              <a:rPr kumimoji="1" lang="ja-JP" altLang="en-US" sz="16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a:t>
            </a:r>
            <a:r>
              <a:rPr lang="ja-JP" altLang="en-US" sz="1600" dirty="0"/>
              <a:t>不妊治療の診療の流れと診療報酬点数（令和４年４月以降））</a:t>
            </a:r>
            <a:endParaRPr kumimoji="1" lang="ja-JP" altLang="en-US" sz="1600" dirty="0">
              <a:latin typeface="メイリオ" panose="020B0604030504040204" pitchFamily="50" charset="-128"/>
              <a:ea typeface="メイリオ" panose="020B0604030504040204" pitchFamily="50" charset="-128"/>
            </a:endParaRPr>
          </a:p>
        </p:txBody>
      </p:sp>
      <p:sp>
        <p:nvSpPr>
          <p:cNvPr id="11" name="正方形/長方形 10"/>
          <p:cNvSpPr/>
          <p:nvPr/>
        </p:nvSpPr>
        <p:spPr>
          <a:xfrm>
            <a:off x="4946073" y="2108978"/>
            <a:ext cx="4771808" cy="3966004"/>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02400" marR="0" lvl="0" indent="-30240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1" name="正方形/長方形 70"/>
          <p:cNvSpPr/>
          <p:nvPr/>
        </p:nvSpPr>
        <p:spPr>
          <a:xfrm>
            <a:off x="1630082" y="1072852"/>
            <a:ext cx="1889494" cy="432000"/>
          </a:xfrm>
          <a:prstGeom prst="rect">
            <a:avLst/>
          </a:prstGeom>
          <a:noFill/>
          <a:ln w="19050">
            <a:noFill/>
          </a:ln>
        </p:spPr>
        <p:style>
          <a:lnRef idx="2">
            <a:schemeClr val="accent2"/>
          </a:lnRef>
          <a:fillRef idx="1">
            <a:schemeClr val="lt1"/>
          </a:fillRef>
          <a:effectRef idx="0">
            <a:schemeClr val="accent2"/>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一般不妊治療管理料</a:t>
            </a:r>
            <a:endParaRPr kumimoji="1" lang="en-US" altLang="ja-JP"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250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点（３月に１回）</a:t>
            </a:r>
            <a:endPar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p>
        </p:txBody>
      </p:sp>
      <p:sp>
        <p:nvSpPr>
          <p:cNvPr id="72" name="正方形/長方形 71"/>
          <p:cNvSpPr/>
          <p:nvPr/>
        </p:nvSpPr>
        <p:spPr>
          <a:xfrm>
            <a:off x="4338583" y="1072852"/>
            <a:ext cx="1047638" cy="432000"/>
          </a:xfrm>
          <a:prstGeom prst="rect">
            <a:avLst/>
          </a:prstGeom>
          <a:noFill/>
          <a:ln w="19050">
            <a:noFill/>
          </a:ln>
        </p:spPr>
        <p:style>
          <a:lnRef idx="2">
            <a:schemeClr val="accent2"/>
          </a:lnRef>
          <a:fillRef idx="1">
            <a:schemeClr val="lt1"/>
          </a:fillRef>
          <a:effectRef idx="0">
            <a:schemeClr val="accent2"/>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人工授精</a:t>
            </a:r>
            <a:endParaRPr kumimoji="1" lang="en-US" altLang="ja-JP"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1,820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73" name="正方形/長方形 72"/>
          <p:cNvSpPr/>
          <p:nvPr/>
        </p:nvSpPr>
        <p:spPr>
          <a:xfrm>
            <a:off x="709606" y="4531553"/>
            <a:ext cx="2468781" cy="441863"/>
          </a:xfrm>
          <a:prstGeom prst="rect">
            <a:avLst/>
          </a:prstGeom>
          <a:noFill/>
          <a:ln w="19050">
            <a:noFill/>
          </a:ln>
        </p:spPr>
        <p:style>
          <a:lnRef idx="2">
            <a:schemeClr val="accent2"/>
          </a:lnRef>
          <a:fillRef idx="1">
            <a:schemeClr val="lt1"/>
          </a:fillRef>
          <a:effectRef idx="0">
            <a:schemeClr val="accent2"/>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抗ミュラー管ホルモン（</a:t>
            </a:r>
            <a:r>
              <a:rPr kumimoji="1" lang="en-US" altLang="ja-JP"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AMH</a:t>
            </a: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endParaRPr kumimoji="1" lang="en-US" altLang="ja-JP"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600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点（６月に１回）</a:t>
            </a:r>
          </a:p>
        </p:txBody>
      </p:sp>
      <p:sp>
        <p:nvSpPr>
          <p:cNvPr id="74" name="正方形/長方形 73"/>
          <p:cNvSpPr/>
          <p:nvPr/>
        </p:nvSpPr>
        <p:spPr>
          <a:xfrm>
            <a:off x="709605" y="3987908"/>
            <a:ext cx="2271477" cy="562662"/>
          </a:xfrm>
          <a:prstGeom prst="rect">
            <a:avLst/>
          </a:prstGeom>
          <a:noFill/>
          <a:ln w="19050">
            <a:noFill/>
          </a:ln>
        </p:spPr>
        <p:style>
          <a:lnRef idx="2">
            <a:schemeClr val="accent2"/>
          </a:lnRef>
          <a:fillRef idx="1">
            <a:schemeClr val="lt1"/>
          </a:fillRef>
          <a:effectRef idx="0">
            <a:schemeClr val="accent2"/>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採卵術</a:t>
            </a:r>
            <a:endParaRPr kumimoji="1" lang="en-US" altLang="ja-JP"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3,200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+2,400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7,200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1404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（採卵数に応じ加算）</a:t>
            </a:r>
            <a:endParaRPr kumimoji="1" lang="ja-JP" altLang="en-US" sz="12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75" name="正方形/長方形 74"/>
          <p:cNvSpPr/>
          <p:nvPr/>
        </p:nvSpPr>
        <p:spPr>
          <a:xfrm>
            <a:off x="709606" y="6125346"/>
            <a:ext cx="2678986" cy="612648"/>
          </a:xfrm>
          <a:prstGeom prst="rect">
            <a:avLst/>
          </a:prstGeom>
          <a:noFill/>
          <a:ln w="19050">
            <a:noFill/>
          </a:ln>
        </p:spPr>
        <p:style>
          <a:lnRef idx="2">
            <a:schemeClr val="accent2"/>
          </a:lnRef>
          <a:fillRef idx="1">
            <a:schemeClr val="lt1"/>
          </a:fillRef>
          <a:effectRef idx="0">
            <a:schemeClr val="accent2"/>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精巣内精子採取術</a:t>
            </a:r>
            <a:endParaRPr kumimoji="1" lang="en-US" altLang="zh-TW"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１：単純なもの　</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12,400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２：顕微鏡を用いたもの　</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24,600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zh-TW"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76" name="正方形/長方形 75"/>
          <p:cNvSpPr/>
          <p:nvPr/>
        </p:nvSpPr>
        <p:spPr>
          <a:xfrm>
            <a:off x="709605" y="5727766"/>
            <a:ext cx="2678987" cy="420659"/>
          </a:xfrm>
          <a:prstGeom prst="rect">
            <a:avLst/>
          </a:prstGeom>
          <a:noFill/>
          <a:ln w="19050">
            <a:noFill/>
          </a:ln>
        </p:spPr>
        <p:style>
          <a:lnRef idx="2">
            <a:schemeClr val="accent2"/>
          </a:lnRef>
          <a:fillRef idx="1">
            <a:schemeClr val="lt1"/>
          </a:fillRef>
          <a:effectRef idx="0">
            <a:schemeClr val="accent2"/>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Ｙ染色体微小欠失検査</a:t>
            </a:r>
            <a:endParaRPr kumimoji="1" lang="en-US" altLang="ja-JP"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3,770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点（患者につき１回）</a:t>
            </a:r>
          </a:p>
        </p:txBody>
      </p:sp>
      <p:sp>
        <p:nvSpPr>
          <p:cNvPr id="77" name="正方形/長方形 76"/>
          <p:cNvSpPr/>
          <p:nvPr/>
        </p:nvSpPr>
        <p:spPr>
          <a:xfrm>
            <a:off x="3115388" y="5454027"/>
            <a:ext cx="2534653" cy="1058880"/>
          </a:xfrm>
          <a:prstGeom prst="rect">
            <a:avLst/>
          </a:prstGeom>
          <a:noFill/>
          <a:ln w="19050">
            <a:noFill/>
          </a:ln>
        </p:spPr>
        <p:style>
          <a:lnRef idx="2">
            <a:schemeClr val="accent2"/>
          </a:lnRef>
          <a:fillRef idx="1">
            <a:schemeClr val="lt1"/>
          </a:fillRef>
          <a:effectRef idx="0">
            <a:schemeClr val="accent2"/>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体外受精・顕微授精管理料</a:t>
            </a:r>
            <a:endParaRPr kumimoji="1" lang="en-US" altLang="ja-JP"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１：体外受精　</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4,200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２：顕微授精　</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4,800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12,800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1404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（個数に応じ評価）</a:t>
            </a:r>
            <a:endParaRPr kumimoji="1" lang="en-US" altLang="ja-JP" sz="12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1404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＋採取精子調整加算　</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5,000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1404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＋卵子調整加算　</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1,000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　　</a:t>
            </a:r>
            <a:endParaRPr kumimoji="1" lang="ja-JP" altLang="en-US" sz="12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78" name="正方形/長方形 77"/>
          <p:cNvSpPr/>
          <p:nvPr/>
        </p:nvSpPr>
        <p:spPr>
          <a:xfrm>
            <a:off x="4989674" y="4748250"/>
            <a:ext cx="2777796" cy="764232"/>
          </a:xfrm>
          <a:prstGeom prst="rect">
            <a:avLst/>
          </a:prstGeom>
          <a:noFill/>
          <a:ln w="19050">
            <a:noFill/>
          </a:ln>
        </p:spPr>
        <p:style>
          <a:lnRef idx="2">
            <a:schemeClr val="accent2"/>
          </a:lnRef>
          <a:fillRef idx="1">
            <a:schemeClr val="lt1"/>
          </a:fillRef>
          <a:effectRef idx="0">
            <a:schemeClr val="accent2"/>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受精卵･胚培養管理料</a:t>
            </a:r>
            <a:endParaRPr kumimoji="1" lang="en-US" altLang="ja-JP"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4,500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10,500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9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（個数に応じ評価）</a:t>
            </a:r>
            <a:endParaRPr kumimoji="1" lang="en-US" altLang="ja-JP" sz="12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1404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＋胚盤胞に向けた管理</a:t>
            </a:r>
            <a:endPar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28080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1,500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3,000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9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（個数に応じ加算）</a:t>
            </a:r>
          </a:p>
        </p:txBody>
      </p:sp>
      <p:sp>
        <p:nvSpPr>
          <p:cNvPr id="79" name="正方形/長方形 78"/>
          <p:cNvSpPr/>
          <p:nvPr/>
        </p:nvSpPr>
        <p:spPr>
          <a:xfrm>
            <a:off x="7123942" y="3165434"/>
            <a:ext cx="2707702" cy="946221"/>
          </a:xfrm>
          <a:prstGeom prst="rect">
            <a:avLst/>
          </a:prstGeom>
          <a:solidFill>
            <a:schemeClr val="bg1">
              <a:alpha val="50000"/>
            </a:schemeClr>
          </a:solidFill>
          <a:ln w="19050">
            <a:noFill/>
          </a:ln>
        </p:spPr>
        <p:style>
          <a:lnRef idx="2">
            <a:schemeClr val="accent2"/>
          </a:lnRef>
          <a:fillRef idx="1">
            <a:schemeClr val="lt1"/>
          </a:fillRef>
          <a:effectRef idx="0">
            <a:schemeClr val="accent2"/>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胚凍結保存管理料</a:t>
            </a:r>
            <a:endParaRPr kumimoji="1" lang="en-US" altLang="zh-TW"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１：胚凍結保存管理料（導入時）</a:t>
            </a:r>
            <a:endPar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5,000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13,000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9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（個数に応じ評価）</a:t>
            </a:r>
            <a:endPar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２：胚凍結保存維持管理料</a:t>
            </a:r>
            <a:endPar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3,500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点（年に１回）</a:t>
            </a:r>
            <a:endParaRPr kumimoji="1" lang="zh-TW" altLang="en-US" sz="12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80" name="正方形/長方形 79"/>
          <p:cNvSpPr/>
          <p:nvPr/>
        </p:nvSpPr>
        <p:spPr>
          <a:xfrm>
            <a:off x="7086090" y="5595963"/>
            <a:ext cx="2756435" cy="929448"/>
          </a:xfrm>
          <a:prstGeom prst="rect">
            <a:avLst/>
          </a:prstGeom>
          <a:noFill/>
          <a:ln w="19050">
            <a:noFill/>
          </a:ln>
        </p:spPr>
        <p:style>
          <a:lnRef idx="2">
            <a:schemeClr val="accent2"/>
          </a:lnRef>
          <a:fillRef idx="1">
            <a:schemeClr val="lt1"/>
          </a:fillRef>
          <a:effectRef idx="0">
            <a:schemeClr val="accent2"/>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胚移植術</a:t>
            </a:r>
            <a:endParaRPr kumimoji="1" lang="en-US" altLang="ja-JP"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１：新鮮胚移植　</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7,500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２：凍結･融解胚移植　</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12,000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1404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zh-TW"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ｱｼｽﾃｯﾄﾞﾊｯﾁﾝｸﾞ</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1,000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zh-TW"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1404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zh-TW"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高濃度ﾋｱﾙﾛﾝ酸含有培養液</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1,000</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zh-TW"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81" name="正方形/長方形 80"/>
          <p:cNvSpPr/>
          <p:nvPr/>
        </p:nvSpPr>
        <p:spPr>
          <a:xfrm>
            <a:off x="709606" y="2728344"/>
            <a:ext cx="2965895" cy="598330"/>
          </a:xfrm>
          <a:prstGeom prst="rect">
            <a:avLst/>
          </a:prstGeom>
          <a:noFill/>
          <a:ln w="19050">
            <a:noFill/>
          </a:ln>
        </p:spPr>
        <p:style>
          <a:lnRef idx="2">
            <a:schemeClr val="accent2"/>
          </a:lnRef>
          <a:fillRef idx="1">
            <a:schemeClr val="lt1"/>
          </a:fillRef>
          <a:effectRef idx="0">
            <a:schemeClr val="accent2"/>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生殖補助医療管理料</a:t>
            </a: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（月に１回）</a:t>
            </a:r>
            <a:endParaRPr kumimoji="1" lang="en-US" altLang="zh-TW"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a:t>
            </a:r>
            <a:r>
              <a:rPr kumimoji="1" lang="en-US" altLang="ja-JP" sz="12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300</a:t>
            </a:r>
            <a:r>
              <a:rPr kumimoji="1" lang="ja-JP" altLang="en-US" sz="12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点（相談対応の専任者を配置）</a:t>
            </a:r>
            <a:endParaRPr kumimoji="1" lang="en-US" altLang="ja-JP" sz="12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a:t>
            </a:r>
            <a:r>
              <a:rPr kumimoji="1" lang="en-US" altLang="ja-JP" sz="12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250</a:t>
            </a:r>
            <a:r>
              <a:rPr kumimoji="1" lang="ja-JP" altLang="en-US" sz="12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点（上記以外）</a:t>
            </a:r>
            <a:endParaRPr kumimoji="1" lang="zh-TW" altLang="en-US" sz="12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cxnSp>
        <p:nvCxnSpPr>
          <p:cNvPr id="82" name="直線コネクタ 81"/>
          <p:cNvCxnSpPr>
            <a:stCxn id="157" idx="2"/>
          </p:cNvCxnSpPr>
          <p:nvPr/>
        </p:nvCxnSpPr>
        <p:spPr>
          <a:xfrm flipH="1">
            <a:off x="3286673" y="5081688"/>
            <a:ext cx="785316" cy="383061"/>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pic>
        <p:nvPicPr>
          <p:cNvPr id="83" name="図 82"/>
          <p:cNvPicPr>
            <a:picLocks noChangeAspect="1"/>
          </p:cNvPicPr>
          <p:nvPr/>
        </p:nvPicPr>
        <p:blipFill>
          <a:blip r:embed="rId2"/>
          <a:stretch>
            <a:fillRect/>
          </a:stretch>
        </p:blipFill>
        <p:spPr>
          <a:xfrm>
            <a:off x="6177816" y="1201639"/>
            <a:ext cx="3522224" cy="1542874"/>
          </a:xfrm>
          <a:prstGeom prst="rect">
            <a:avLst/>
          </a:prstGeom>
        </p:spPr>
      </p:pic>
      <p:sp>
        <p:nvSpPr>
          <p:cNvPr id="85" name="正方形/長方形 84"/>
          <p:cNvSpPr/>
          <p:nvPr/>
        </p:nvSpPr>
        <p:spPr>
          <a:xfrm>
            <a:off x="6112125" y="1136882"/>
            <a:ext cx="1930678" cy="273584"/>
          </a:xfrm>
          <a:prstGeom prst="rect">
            <a:avLst/>
          </a:prstGeom>
          <a:noFill/>
          <a:ln w="19050">
            <a:noFill/>
          </a:ln>
        </p:spPr>
        <p:style>
          <a:lnRef idx="2">
            <a:schemeClr val="accent2"/>
          </a:lnRef>
          <a:fillRef idx="1">
            <a:schemeClr val="lt1"/>
          </a:fillRef>
          <a:effectRef idx="0">
            <a:schemeClr val="accent2"/>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lumMod val="50000"/>
                    <a:lumOff val="50000"/>
                  </a:prstClr>
                </a:solidFill>
                <a:effectLst/>
                <a:uLnTx/>
                <a:uFillTx/>
                <a:latin typeface="メイリオ" panose="020B0604030504040204" pitchFamily="50" charset="-128"/>
                <a:ea typeface="メイリオ" panose="020B0604030504040204" pitchFamily="50" charset="-128"/>
                <a:cs typeface="+mn-cs"/>
              </a:rPr>
              <a:t>生殖補助医療のイメージ図</a:t>
            </a:r>
          </a:p>
        </p:txBody>
      </p:sp>
      <p:cxnSp>
        <p:nvCxnSpPr>
          <p:cNvPr id="89" name="直線コネクタ 88"/>
          <p:cNvCxnSpPr/>
          <p:nvPr/>
        </p:nvCxnSpPr>
        <p:spPr>
          <a:xfrm flipH="1">
            <a:off x="870659" y="5384343"/>
            <a:ext cx="157070" cy="352049"/>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90" name="直線コネクタ 89"/>
          <p:cNvCxnSpPr>
            <a:stCxn id="129" idx="2"/>
          </p:cNvCxnSpPr>
          <p:nvPr/>
        </p:nvCxnSpPr>
        <p:spPr>
          <a:xfrm flipH="1">
            <a:off x="879403" y="3796291"/>
            <a:ext cx="120750" cy="191617"/>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92" name="直線コネクタ 91"/>
          <p:cNvCxnSpPr>
            <a:stCxn id="132" idx="2"/>
          </p:cNvCxnSpPr>
          <p:nvPr/>
        </p:nvCxnSpPr>
        <p:spPr>
          <a:xfrm flipH="1">
            <a:off x="5161916" y="4647341"/>
            <a:ext cx="353267" cy="106585"/>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94" name="直線コネクタ 93"/>
          <p:cNvCxnSpPr>
            <a:stCxn id="98" idx="1"/>
          </p:cNvCxnSpPr>
          <p:nvPr/>
        </p:nvCxnSpPr>
        <p:spPr>
          <a:xfrm flipH="1">
            <a:off x="7253801" y="4759839"/>
            <a:ext cx="921894" cy="837041"/>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96" name="テキスト ボックス 95"/>
          <p:cNvSpPr txBox="1"/>
          <p:nvPr/>
        </p:nvSpPr>
        <p:spPr>
          <a:xfrm>
            <a:off x="3388592" y="4778188"/>
            <a:ext cx="1366793" cy="257369"/>
          </a:xfrm>
          <a:prstGeom prst="rect">
            <a:avLst/>
          </a:prstGeom>
          <a:solidFill>
            <a:sysClr val="window" lastClr="FFFFFF"/>
          </a:solidFill>
          <a:ln w="19050">
            <a:solidFill>
              <a:srgbClr val="44546A"/>
            </a:solidFill>
            <a:prstDash val="sysDot"/>
          </a:ln>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＋卵子活性化処理</a:t>
            </a:r>
            <a:endPar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7" name="テキスト ボックス 96"/>
          <p:cNvSpPr txBox="1"/>
          <p:nvPr/>
        </p:nvSpPr>
        <p:spPr>
          <a:xfrm>
            <a:off x="8316586" y="4696188"/>
            <a:ext cx="1346132" cy="626701"/>
          </a:xfrm>
          <a:prstGeom prst="rect">
            <a:avLst/>
          </a:prstGeom>
          <a:solidFill>
            <a:sysClr val="window" lastClr="FFFFFF"/>
          </a:solidFill>
          <a:ln w="19050">
            <a:solidFill>
              <a:srgbClr val="44546A"/>
            </a:solidFill>
            <a:prstDash val="sysDot"/>
          </a:ln>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＋ｱｼｽﾃｯﾄﾞﾊｯﾁﾝｸﾞ</a:t>
            </a:r>
          </a:p>
          <a:p>
            <a:pPr marL="151200" marR="0" lvl="0" indent="-15120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＋高濃度ﾋｱﾙﾛﾝ酸含有培養液</a:t>
            </a:r>
          </a:p>
        </p:txBody>
      </p:sp>
      <p:sp>
        <p:nvSpPr>
          <p:cNvPr id="98" name="角丸四角形 97"/>
          <p:cNvSpPr/>
          <p:nvPr/>
        </p:nvSpPr>
        <p:spPr>
          <a:xfrm>
            <a:off x="8175695" y="4162096"/>
            <a:ext cx="1581912" cy="1195486"/>
          </a:xfrm>
          <a:prstGeom prst="roundRect">
            <a:avLst>
              <a:gd name="adj" fmla="val 5694"/>
            </a:avLst>
          </a:prstGeom>
          <a:noFill/>
          <a:ln w="19050">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10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0" name="楕円 99"/>
          <p:cNvSpPr/>
          <p:nvPr/>
        </p:nvSpPr>
        <p:spPr>
          <a:xfrm>
            <a:off x="6802730" y="2340958"/>
            <a:ext cx="182143" cy="162950"/>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６</a:t>
            </a:r>
          </a:p>
        </p:txBody>
      </p:sp>
      <p:cxnSp>
        <p:nvCxnSpPr>
          <p:cNvPr id="126" name="カギ線コネクタ 125"/>
          <p:cNvCxnSpPr>
            <a:stCxn id="129" idx="3"/>
            <a:endCxn id="134" idx="3"/>
          </p:cNvCxnSpPr>
          <p:nvPr/>
        </p:nvCxnSpPr>
        <p:spPr>
          <a:xfrm>
            <a:off x="1290699" y="3598291"/>
            <a:ext cx="12700" cy="1650458"/>
          </a:xfrm>
          <a:prstGeom prst="bentConnector3">
            <a:avLst>
              <a:gd name="adj1" fmla="val 13347173"/>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7" name="カギ線コネクタ 126"/>
          <p:cNvCxnSpPr>
            <a:stCxn id="145" idx="3"/>
            <a:endCxn id="133" idx="1"/>
          </p:cNvCxnSpPr>
          <p:nvPr/>
        </p:nvCxnSpPr>
        <p:spPr>
          <a:xfrm>
            <a:off x="7166736" y="4108756"/>
            <a:ext cx="1198061" cy="322585"/>
          </a:xfrm>
          <a:prstGeom prst="bentConnector3">
            <a:avLst>
              <a:gd name="adj1" fmla="val 50000"/>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129" name="角丸四角形 128"/>
          <p:cNvSpPr/>
          <p:nvPr/>
        </p:nvSpPr>
        <p:spPr>
          <a:xfrm>
            <a:off x="709606" y="3400291"/>
            <a:ext cx="581093" cy="396000"/>
          </a:xfrm>
          <a:prstGeom prst="round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採卵</a:t>
            </a:r>
          </a:p>
        </p:txBody>
      </p:sp>
      <p:sp>
        <p:nvSpPr>
          <p:cNvPr id="130" name="角丸四角形 129"/>
          <p:cNvSpPr/>
          <p:nvPr/>
        </p:nvSpPr>
        <p:spPr>
          <a:xfrm>
            <a:off x="3617662" y="3730096"/>
            <a:ext cx="908652" cy="432000"/>
          </a:xfrm>
          <a:prstGeom prst="round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体外受精</a:t>
            </a:r>
          </a:p>
        </p:txBody>
      </p:sp>
      <p:sp>
        <p:nvSpPr>
          <p:cNvPr id="131" name="角丸四角形 130"/>
          <p:cNvSpPr/>
          <p:nvPr/>
        </p:nvSpPr>
        <p:spPr>
          <a:xfrm>
            <a:off x="3616685" y="4280175"/>
            <a:ext cx="909629" cy="427886"/>
          </a:xfrm>
          <a:prstGeom prst="round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顕微授精</a:t>
            </a:r>
          </a:p>
        </p:txBody>
      </p:sp>
      <p:sp>
        <p:nvSpPr>
          <p:cNvPr id="132" name="角丸四角形 131"/>
          <p:cNvSpPr/>
          <p:nvPr/>
        </p:nvSpPr>
        <p:spPr>
          <a:xfrm>
            <a:off x="5052245" y="4215341"/>
            <a:ext cx="925876" cy="432000"/>
          </a:xfrm>
          <a:prstGeom prst="round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受精卵・胚培養</a:t>
            </a:r>
          </a:p>
        </p:txBody>
      </p:sp>
      <p:sp>
        <p:nvSpPr>
          <p:cNvPr id="133" name="角丸四角形 132"/>
          <p:cNvSpPr/>
          <p:nvPr/>
        </p:nvSpPr>
        <p:spPr>
          <a:xfrm>
            <a:off x="8364797" y="4215341"/>
            <a:ext cx="898153" cy="432000"/>
          </a:xfrm>
          <a:prstGeom prst="round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胚移植</a:t>
            </a: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4" name="角丸四角形 133"/>
          <p:cNvSpPr/>
          <p:nvPr/>
        </p:nvSpPr>
        <p:spPr>
          <a:xfrm>
            <a:off x="709606" y="5032749"/>
            <a:ext cx="581093" cy="432000"/>
          </a:xfrm>
          <a:prstGeom prst="round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採精</a:t>
            </a:r>
          </a:p>
        </p:txBody>
      </p:sp>
      <p:cxnSp>
        <p:nvCxnSpPr>
          <p:cNvPr id="135" name="カギ線コネクタ 134"/>
          <p:cNvCxnSpPr>
            <a:endCxn id="131" idx="1"/>
          </p:cNvCxnSpPr>
          <p:nvPr/>
        </p:nvCxnSpPr>
        <p:spPr>
          <a:xfrm>
            <a:off x="2997948" y="4222868"/>
            <a:ext cx="618737" cy="271250"/>
          </a:xfrm>
          <a:prstGeom prst="bentConnector3">
            <a:avLst>
              <a:gd name="adj1" fmla="val 31527"/>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136" name="直線矢印コネクタ 135"/>
          <p:cNvCxnSpPr>
            <a:stCxn id="132" idx="3"/>
            <a:endCxn id="133" idx="1"/>
          </p:cNvCxnSpPr>
          <p:nvPr/>
        </p:nvCxnSpPr>
        <p:spPr>
          <a:xfrm>
            <a:off x="5978121" y="4431341"/>
            <a:ext cx="2386676" cy="0"/>
          </a:xfrm>
          <a:prstGeom prst="straightConnector1">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137" name="楕円 136"/>
          <p:cNvSpPr/>
          <p:nvPr/>
        </p:nvSpPr>
        <p:spPr>
          <a:xfrm>
            <a:off x="671274" y="4994382"/>
            <a:ext cx="199385" cy="199385"/>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p>
        </p:txBody>
      </p:sp>
      <p:sp>
        <p:nvSpPr>
          <p:cNvPr id="138" name="楕円 137"/>
          <p:cNvSpPr/>
          <p:nvPr/>
        </p:nvSpPr>
        <p:spPr>
          <a:xfrm>
            <a:off x="3510312" y="4113572"/>
            <a:ext cx="199385" cy="199385"/>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a:t>
            </a:r>
          </a:p>
        </p:txBody>
      </p:sp>
      <p:sp>
        <p:nvSpPr>
          <p:cNvPr id="139" name="楕円 138"/>
          <p:cNvSpPr/>
          <p:nvPr/>
        </p:nvSpPr>
        <p:spPr>
          <a:xfrm>
            <a:off x="4985799" y="4167486"/>
            <a:ext cx="199385" cy="199385"/>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a:t>
            </a:r>
          </a:p>
        </p:txBody>
      </p:sp>
      <p:sp>
        <p:nvSpPr>
          <p:cNvPr id="140" name="楕円 139"/>
          <p:cNvSpPr/>
          <p:nvPr/>
        </p:nvSpPr>
        <p:spPr>
          <a:xfrm>
            <a:off x="8298327" y="4182597"/>
            <a:ext cx="199385" cy="199385"/>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６</a:t>
            </a:r>
          </a:p>
        </p:txBody>
      </p:sp>
      <p:cxnSp>
        <p:nvCxnSpPr>
          <p:cNvPr id="141" name="カギ線コネクタ 140"/>
          <p:cNvCxnSpPr>
            <a:endCxn id="130" idx="1"/>
          </p:cNvCxnSpPr>
          <p:nvPr/>
        </p:nvCxnSpPr>
        <p:spPr>
          <a:xfrm flipV="1">
            <a:off x="2997948" y="3946096"/>
            <a:ext cx="619714" cy="273307"/>
          </a:xfrm>
          <a:prstGeom prst="bentConnector3">
            <a:avLst>
              <a:gd name="adj1" fmla="val 31556"/>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142" name="カギ線コネクタ 141"/>
          <p:cNvCxnSpPr>
            <a:stCxn id="130" idx="3"/>
            <a:endCxn id="132" idx="1"/>
          </p:cNvCxnSpPr>
          <p:nvPr/>
        </p:nvCxnSpPr>
        <p:spPr>
          <a:xfrm>
            <a:off x="4526314" y="3946096"/>
            <a:ext cx="525931" cy="485245"/>
          </a:xfrm>
          <a:prstGeom prst="bentConnector3">
            <a:avLst>
              <a:gd name="adj1" fmla="val 50000"/>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143" name="カギ線コネクタ 142"/>
          <p:cNvCxnSpPr>
            <a:stCxn id="131" idx="3"/>
            <a:endCxn id="132" idx="1"/>
          </p:cNvCxnSpPr>
          <p:nvPr/>
        </p:nvCxnSpPr>
        <p:spPr>
          <a:xfrm flipV="1">
            <a:off x="4526314" y="4431341"/>
            <a:ext cx="525931" cy="62777"/>
          </a:xfrm>
          <a:prstGeom prst="bentConnector3">
            <a:avLst>
              <a:gd name="adj1" fmla="val 50000"/>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145" name="角丸四角形 144"/>
          <p:cNvSpPr/>
          <p:nvPr/>
        </p:nvSpPr>
        <p:spPr>
          <a:xfrm>
            <a:off x="6219324" y="3892756"/>
            <a:ext cx="947412" cy="432000"/>
          </a:xfrm>
          <a:prstGeom prst="round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胚凍結保存</a:t>
            </a:r>
          </a:p>
        </p:txBody>
      </p:sp>
      <p:cxnSp>
        <p:nvCxnSpPr>
          <p:cNvPr id="146" name="カギ線コネクタ 145"/>
          <p:cNvCxnSpPr>
            <a:stCxn id="132" idx="3"/>
            <a:endCxn id="145" idx="1"/>
          </p:cNvCxnSpPr>
          <p:nvPr/>
        </p:nvCxnSpPr>
        <p:spPr>
          <a:xfrm flipV="1">
            <a:off x="5978121" y="4108756"/>
            <a:ext cx="241203" cy="322585"/>
          </a:xfrm>
          <a:prstGeom prst="bentConnector3">
            <a:avLst>
              <a:gd name="adj1" fmla="val 50000"/>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148" name="角丸四角形 147"/>
          <p:cNvSpPr/>
          <p:nvPr/>
        </p:nvSpPr>
        <p:spPr>
          <a:xfrm>
            <a:off x="709606" y="1072852"/>
            <a:ext cx="925673" cy="432000"/>
          </a:xfrm>
          <a:prstGeom prst="round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ﾀｲﾐﾝｸﾞ法</a:t>
            </a: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9" name="角丸四角形 148"/>
          <p:cNvSpPr/>
          <p:nvPr/>
        </p:nvSpPr>
        <p:spPr>
          <a:xfrm>
            <a:off x="3411914" y="1073710"/>
            <a:ext cx="918165" cy="430284"/>
          </a:xfrm>
          <a:prstGeom prst="round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人工授精</a:t>
            </a: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150" name="図 149"/>
          <p:cNvPicPr>
            <a:picLocks noChangeAspect="1"/>
          </p:cNvPicPr>
          <p:nvPr/>
        </p:nvPicPr>
        <p:blipFill>
          <a:blip r:embed="rId3"/>
          <a:stretch>
            <a:fillRect/>
          </a:stretch>
        </p:blipFill>
        <p:spPr>
          <a:xfrm>
            <a:off x="728453" y="1531445"/>
            <a:ext cx="1973423" cy="938268"/>
          </a:xfrm>
          <a:prstGeom prst="rect">
            <a:avLst/>
          </a:prstGeom>
        </p:spPr>
      </p:pic>
      <p:pic>
        <p:nvPicPr>
          <p:cNvPr id="151" name="図 150"/>
          <p:cNvPicPr>
            <a:picLocks noChangeAspect="1"/>
          </p:cNvPicPr>
          <p:nvPr/>
        </p:nvPicPr>
        <p:blipFill rotWithShape="1">
          <a:blip r:embed="rId4"/>
          <a:srcRect t="6683" r="1190" b="25257"/>
          <a:stretch/>
        </p:blipFill>
        <p:spPr>
          <a:xfrm>
            <a:off x="4009437" y="1562289"/>
            <a:ext cx="1119686" cy="690901"/>
          </a:xfrm>
          <a:prstGeom prst="rect">
            <a:avLst/>
          </a:prstGeom>
        </p:spPr>
      </p:pic>
      <p:pic>
        <p:nvPicPr>
          <p:cNvPr id="152" name="図 151"/>
          <p:cNvPicPr>
            <a:picLocks noChangeAspect="1"/>
          </p:cNvPicPr>
          <p:nvPr/>
        </p:nvPicPr>
        <p:blipFill>
          <a:blip r:embed="rId5"/>
          <a:stretch>
            <a:fillRect/>
          </a:stretch>
        </p:blipFill>
        <p:spPr>
          <a:xfrm rot="15770213" flipH="1">
            <a:off x="3710907" y="1740408"/>
            <a:ext cx="195727" cy="958158"/>
          </a:xfrm>
          <a:prstGeom prst="rect">
            <a:avLst/>
          </a:prstGeom>
        </p:spPr>
      </p:pic>
      <p:sp>
        <p:nvSpPr>
          <p:cNvPr id="153" name="角丸四角形 152"/>
          <p:cNvSpPr/>
          <p:nvPr/>
        </p:nvSpPr>
        <p:spPr>
          <a:xfrm>
            <a:off x="97981" y="2712917"/>
            <a:ext cx="361382" cy="4068000"/>
          </a:xfrm>
          <a:prstGeom prst="roundRect">
            <a:avLst>
              <a:gd name="adj" fmla="val 5615"/>
            </a:avLst>
          </a:prstGeom>
          <a:gradFill>
            <a:gsLst>
              <a:gs pos="0">
                <a:schemeClr val="accent6">
                  <a:lumMod val="40000"/>
                  <a:lumOff val="60000"/>
                </a:schemeClr>
              </a:gs>
              <a:gs pos="35000">
                <a:schemeClr val="accent6">
                  <a:lumMod val="20000"/>
                  <a:lumOff val="80000"/>
                </a:schemeClr>
              </a:gs>
              <a:gs pos="100000">
                <a:schemeClr val="bg1"/>
              </a:gs>
            </a:gsLst>
          </a:gradFill>
          <a:ln>
            <a:solidFill>
              <a:schemeClr val="accent6"/>
            </a:solid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生殖補助医療</a:t>
            </a:r>
          </a:p>
        </p:txBody>
      </p:sp>
      <p:sp>
        <p:nvSpPr>
          <p:cNvPr id="154" name="角丸四角形 153"/>
          <p:cNvSpPr/>
          <p:nvPr/>
        </p:nvSpPr>
        <p:spPr>
          <a:xfrm>
            <a:off x="81201" y="951418"/>
            <a:ext cx="360000" cy="1656000"/>
          </a:xfrm>
          <a:prstGeom prst="roundRect">
            <a:avLst>
              <a:gd name="adj" fmla="val 9341"/>
            </a:avLst>
          </a:prstGeom>
          <a:ln>
            <a:solidFill>
              <a:schemeClr val="accent3">
                <a:lumMod val="75000"/>
              </a:schemeClr>
            </a:solidFill>
          </a:ln>
        </p:spPr>
        <p:style>
          <a:lnRef idx="1">
            <a:schemeClr val="accent3"/>
          </a:lnRef>
          <a:fillRef idx="2">
            <a:schemeClr val="accent3"/>
          </a:fillRef>
          <a:effectRef idx="1">
            <a:schemeClr val="accent3"/>
          </a:effectRef>
          <a:fontRef idx="minor">
            <a:schemeClr val="dk1"/>
          </a:fontRef>
        </p:style>
        <p:txBody>
          <a:bodyPr lIns="102387" tIns="51192" rIns="102387" bIns="51192"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一般不妊治療</a:t>
            </a:r>
          </a:p>
        </p:txBody>
      </p:sp>
      <p:cxnSp>
        <p:nvCxnSpPr>
          <p:cNvPr id="155" name="直線コネクタ 154"/>
          <p:cNvCxnSpPr/>
          <p:nvPr/>
        </p:nvCxnSpPr>
        <p:spPr>
          <a:xfrm flipV="1">
            <a:off x="138315" y="2668275"/>
            <a:ext cx="5292000" cy="0"/>
          </a:xfrm>
          <a:prstGeom prst="line">
            <a:avLst/>
          </a:prstGeom>
          <a:noFill/>
          <a:ln w="19050" cap="flat" cmpd="sng" algn="ctr">
            <a:solidFill>
              <a:srgbClr val="0070C0"/>
            </a:solidFill>
            <a:prstDash val="sysDot"/>
          </a:ln>
          <a:effectLst/>
        </p:spPr>
      </p:cxnSp>
      <p:cxnSp>
        <p:nvCxnSpPr>
          <p:cNvPr id="156" name="直線コネクタ 155"/>
          <p:cNvCxnSpPr/>
          <p:nvPr/>
        </p:nvCxnSpPr>
        <p:spPr>
          <a:xfrm>
            <a:off x="5430315" y="943439"/>
            <a:ext cx="0" cy="1728000"/>
          </a:xfrm>
          <a:prstGeom prst="line">
            <a:avLst/>
          </a:prstGeom>
          <a:noFill/>
          <a:ln w="19050" cap="flat" cmpd="sng" algn="ctr">
            <a:solidFill>
              <a:srgbClr val="0070C0"/>
            </a:solidFill>
            <a:prstDash val="sysDot"/>
          </a:ln>
          <a:effectLst/>
        </p:spPr>
      </p:cxnSp>
      <p:sp>
        <p:nvSpPr>
          <p:cNvPr id="157" name="角丸四角形 156"/>
          <p:cNvSpPr/>
          <p:nvPr/>
        </p:nvSpPr>
        <p:spPr>
          <a:xfrm>
            <a:off x="3299373" y="3652054"/>
            <a:ext cx="1545231" cy="1429634"/>
          </a:xfrm>
          <a:prstGeom prst="roundRect">
            <a:avLst>
              <a:gd name="adj" fmla="val 5694"/>
            </a:avLst>
          </a:prstGeom>
          <a:noFill/>
          <a:ln w="19050">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10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171" name="直線コネクタ 170"/>
          <p:cNvCxnSpPr>
            <a:endCxn id="145" idx="0"/>
          </p:cNvCxnSpPr>
          <p:nvPr/>
        </p:nvCxnSpPr>
        <p:spPr>
          <a:xfrm flipH="1">
            <a:off x="6693030" y="3274705"/>
            <a:ext cx="473706" cy="618051"/>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178" name="楕円 177"/>
          <p:cNvSpPr/>
          <p:nvPr/>
        </p:nvSpPr>
        <p:spPr>
          <a:xfrm>
            <a:off x="671274" y="3343814"/>
            <a:ext cx="199385" cy="199385"/>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p>
        </p:txBody>
      </p:sp>
      <p:sp>
        <p:nvSpPr>
          <p:cNvPr id="58" name="テキスト ボックス 57">
            <a:extLst>
              <a:ext uri="{FF2B5EF4-FFF2-40B4-BE49-F238E27FC236}">
                <a16:creationId xmlns:a16="http://schemas.microsoft.com/office/drawing/2014/main" id="{6C40A0EC-C0C2-4699-AC96-41164A5D9A8B}"/>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８．不妊治療の保険適用</a:t>
            </a:r>
          </a:p>
        </p:txBody>
      </p:sp>
      <p:sp>
        <p:nvSpPr>
          <p:cNvPr id="59" name="スライド番号プレースホルダー 2">
            <a:extLst>
              <a:ext uri="{FF2B5EF4-FFF2-40B4-BE49-F238E27FC236}">
                <a16:creationId xmlns:a16="http://schemas.microsoft.com/office/drawing/2014/main" id="{58BA9170-02A1-42C1-8C34-A4D03E867211}"/>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859419669"/>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232"/>
            <a:ext cx="9906000" cy="643148"/>
          </a:xfrm>
        </p:spPr>
        <p:txBody>
          <a:bodyPr>
            <a:noAutofit/>
          </a:bodyPr>
          <a:lstStyle/>
          <a:p>
            <a:r>
              <a:rPr lang="ja-JP" altLang="en-US" dirty="0"/>
              <a:t>（２）先進医療の検討状況</a:t>
            </a:r>
            <a:br>
              <a:rPr lang="en-US" altLang="ja-JP" dirty="0"/>
            </a:br>
            <a:r>
              <a:rPr lang="ja-JP" altLang="en-US" sz="1600" dirty="0"/>
              <a:t>（先進医療として告示されている不妊治療関連の技術（令和４年３月４日時点））</a:t>
            </a:r>
            <a:endParaRPr kumimoji="1" lang="ja-JP" altLang="en-US" sz="1600" dirty="0">
              <a:latin typeface="メイリオ" panose="020B0604030504040204" pitchFamily="50" charset="-128"/>
              <a:ea typeface="メイリオ" panose="020B0604030504040204" pitchFamily="50" charset="-128"/>
            </a:endParaRPr>
          </a:p>
        </p:txBody>
      </p:sp>
      <p:graphicFrame>
        <p:nvGraphicFramePr>
          <p:cNvPr id="4" name="表 3"/>
          <p:cNvGraphicFramePr>
            <a:graphicFrameLocks noGrp="1"/>
          </p:cNvGraphicFramePr>
          <p:nvPr/>
        </p:nvGraphicFramePr>
        <p:xfrm>
          <a:off x="380998" y="1054005"/>
          <a:ext cx="9134477" cy="5677492"/>
        </p:xfrm>
        <a:graphic>
          <a:graphicData uri="http://schemas.openxmlformats.org/drawingml/2006/table">
            <a:tbl>
              <a:tblPr firstRow="1" bandRow="1"/>
              <a:tblGrid>
                <a:gridCol w="1315801">
                  <a:extLst>
                    <a:ext uri="{9D8B030D-6E8A-4147-A177-3AD203B41FA5}">
                      <a16:colId xmlns:a16="http://schemas.microsoft.com/office/drawing/2014/main" val="1000913948"/>
                    </a:ext>
                  </a:extLst>
                </a:gridCol>
                <a:gridCol w="1826895">
                  <a:extLst>
                    <a:ext uri="{9D8B030D-6E8A-4147-A177-3AD203B41FA5}">
                      <a16:colId xmlns:a16="http://schemas.microsoft.com/office/drawing/2014/main" val="3368310686"/>
                    </a:ext>
                  </a:extLst>
                </a:gridCol>
                <a:gridCol w="2534206">
                  <a:extLst>
                    <a:ext uri="{9D8B030D-6E8A-4147-A177-3AD203B41FA5}">
                      <a16:colId xmlns:a16="http://schemas.microsoft.com/office/drawing/2014/main" val="3111161253"/>
                    </a:ext>
                  </a:extLst>
                </a:gridCol>
                <a:gridCol w="1485900">
                  <a:extLst>
                    <a:ext uri="{9D8B030D-6E8A-4147-A177-3AD203B41FA5}">
                      <a16:colId xmlns:a16="http://schemas.microsoft.com/office/drawing/2014/main" val="3038590036"/>
                    </a:ext>
                  </a:extLst>
                </a:gridCol>
                <a:gridCol w="1971675">
                  <a:extLst>
                    <a:ext uri="{9D8B030D-6E8A-4147-A177-3AD203B41FA5}">
                      <a16:colId xmlns:a16="http://schemas.microsoft.com/office/drawing/2014/main" val="1620011772"/>
                    </a:ext>
                  </a:extLst>
                </a:gridCol>
              </a:tblGrid>
              <a:tr h="347398">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1431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lumMod val="75000"/>
                              <a:lumOff val="25000"/>
                            </a:prstClr>
                          </a:solidFill>
                          <a:effectLst/>
                          <a:uLnTx/>
                          <a:uFillTx/>
                          <a:latin typeface="メイリオ" panose="020B0604030504040204" pitchFamily="50" charset="-128"/>
                          <a:ea typeface="メイリオ" panose="020B0604030504040204" pitchFamily="50" charset="-128"/>
                          <a:cs typeface="+mn-cs"/>
                        </a:rPr>
                        <a:t>先進医療の類型</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20000"/>
                        <a:lumOff val="80000"/>
                      </a:srgbClr>
                    </a:solidFill>
                  </a:tcPr>
                </a:tc>
                <a:tc>
                  <a:txBody>
                    <a:bodyPr/>
                    <a:lstStyle>
                      <a:lvl1pPr marL="0" algn="l" defTabSz="914400" rtl="0" eaLnBrk="1" latinLnBrk="0" hangingPunct="1">
                        <a:defRPr kumimoji="1" sz="1800" b="1" kern="1200">
                          <a:solidFill>
                            <a:schemeClr val="lt1"/>
                          </a:solidFill>
                          <a:latin typeface="Verdana"/>
                          <a:ea typeface="メイリオ"/>
                        </a:defRPr>
                      </a:lvl1pPr>
                      <a:lvl2pPr marL="457200" algn="l" defTabSz="914400" rtl="0" eaLnBrk="1" latinLnBrk="0" hangingPunct="1">
                        <a:defRPr kumimoji="1" sz="1800" b="1" kern="1200">
                          <a:solidFill>
                            <a:schemeClr val="lt1"/>
                          </a:solidFill>
                          <a:latin typeface="Verdana"/>
                          <a:ea typeface="メイリオ"/>
                        </a:defRPr>
                      </a:lvl2pPr>
                      <a:lvl3pPr marL="914400" algn="l" defTabSz="914400" rtl="0" eaLnBrk="1" latinLnBrk="0" hangingPunct="1">
                        <a:defRPr kumimoji="1" sz="1800" b="1" kern="1200">
                          <a:solidFill>
                            <a:schemeClr val="lt1"/>
                          </a:solidFill>
                          <a:latin typeface="Verdana"/>
                          <a:ea typeface="メイリオ"/>
                        </a:defRPr>
                      </a:lvl3pPr>
                      <a:lvl4pPr marL="1371600" algn="l" defTabSz="914400" rtl="0" eaLnBrk="1" latinLnBrk="0" hangingPunct="1">
                        <a:defRPr kumimoji="1" sz="1800" b="1" kern="1200">
                          <a:solidFill>
                            <a:schemeClr val="lt1"/>
                          </a:solidFill>
                          <a:latin typeface="Verdana"/>
                          <a:ea typeface="メイリオ"/>
                        </a:defRPr>
                      </a:lvl4pPr>
                      <a:lvl5pPr marL="1828800" algn="l" defTabSz="914400" rtl="0" eaLnBrk="1" latinLnBrk="0" hangingPunct="1">
                        <a:defRPr kumimoji="1" sz="1800" b="1" kern="1200">
                          <a:solidFill>
                            <a:schemeClr val="lt1"/>
                          </a:solidFill>
                          <a:latin typeface="Verdana"/>
                          <a:ea typeface="メイリオ"/>
                        </a:defRPr>
                      </a:lvl5pPr>
                      <a:lvl6pPr marL="2286000" algn="l" defTabSz="914400" rtl="0" eaLnBrk="1" latinLnBrk="0" hangingPunct="1">
                        <a:defRPr kumimoji="1" sz="1800" b="1" kern="1200">
                          <a:solidFill>
                            <a:schemeClr val="lt1"/>
                          </a:solidFill>
                          <a:latin typeface="Verdana"/>
                          <a:ea typeface="メイリオ"/>
                        </a:defRPr>
                      </a:lvl6pPr>
                      <a:lvl7pPr marL="2743200" algn="l" defTabSz="914400" rtl="0" eaLnBrk="1" latinLnBrk="0" hangingPunct="1">
                        <a:defRPr kumimoji="1" sz="1800" b="1" kern="1200">
                          <a:solidFill>
                            <a:schemeClr val="lt1"/>
                          </a:solidFill>
                          <a:latin typeface="Verdana"/>
                          <a:ea typeface="メイリオ"/>
                        </a:defRPr>
                      </a:lvl7pPr>
                      <a:lvl8pPr marL="3200400" algn="l" defTabSz="914400" rtl="0" eaLnBrk="1" latinLnBrk="0" hangingPunct="1">
                        <a:defRPr kumimoji="1" sz="1800" b="1" kern="1200">
                          <a:solidFill>
                            <a:schemeClr val="lt1"/>
                          </a:solidFill>
                          <a:latin typeface="Verdana"/>
                          <a:ea typeface="メイリオ"/>
                        </a:defRPr>
                      </a:lvl8pPr>
                      <a:lvl9pPr marL="3657600" algn="l" defTabSz="914400" rtl="0" eaLnBrk="1" latinLnBrk="0" hangingPunct="1">
                        <a:defRPr kumimoji="1" sz="1800" b="1" kern="1200">
                          <a:solidFill>
                            <a:schemeClr val="lt1"/>
                          </a:solidFill>
                          <a:latin typeface="Verdana"/>
                          <a:ea typeface="メイリオ"/>
                        </a:defRPr>
                      </a:lvl9pPr>
                    </a:lstStyle>
                    <a:p>
                      <a:pPr algn="ctr"/>
                      <a:r>
                        <a:rPr kumimoji="1" lang="ja-JP" altLang="en-US" sz="1200" b="0" dirty="0">
                          <a:solidFill>
                            <a:schemeClr val="tx1">
                              <a:lumMod val="75000"/>
                              <a:lumOff val="25000"/>
                            </a:schemeClr>
                          </a:solidFill>
                          <a:latin typeface="メイリオ" panose="020B0604030504040204" pitchFamily="50" charset="-128"/>
                          <a:ea typeface="メイリオ" panose="020B0604030504040204" pitchFamily="50" charset="-128"/>
                        </a:rPr>
                        <a:t>先進医療技術名</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20000"/>
                        <a:lumOff val="80000"/>
                      </a:srgbClr>
                    </a:solidFill>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1431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lumMod val="75000"/>
                              <a:lumOff val="25000"/>
                            </a:prstClr>
                          </a:solidFill>
                          <a:effectLst/>
                          <a:uLnTx/>
                          <a:uFillTx/>
                          <a:latin typeface="メイリオ" panose="020B0604030504040204" pitchFamily="50" charset="-128"/>
                          <a:ea typeface="メイリオ" panose="020B0604030504040204" pitchFamily="50" charset="-128"/>
                          <a:cs typeface="+mn-cs"/>
                        </a:rPr>
                        <a:t>適応症</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20000"/>
                        <a:lumOff val="80000"/>
                      </a:srgbClr>
                    </a:solidFill>
                  </a:tcPr>
                </a:tc>
                <a:tc>
                  <a:txBody>
                    <a:bodyPr/>
                    <a:lstStyle>
                      <a:lvl1pPr marL="0" algn="l" defTabSz="914400" rtl="0" eaLnBrk="1" latinLnBrk="0" hangingPunct="1">
                        <a:defRPr kumimoji="1" sz="1800" b="1" kern="1200">
                          <a:solidFill>
                            <a:schemeClr val="lt1"/>
                          </a:solidFill>
                          <a:latin typeface="Verdana"/>
                          <a:ea typeface="メイリオ"/>
                        </a:defRPr>
                      </a:lvl1pPr>
                      <a:lvl2pPr marL="457200" algn="l" defTabSz="914400" rtl="0" eaLnBrk="1" latinLnBrk="0" hangingPunct="1">
                        <a:defRPr kumimoji="1" sz="1800" b="1" kern="1200">
                          <a:solidFill>
                            <a:schemeClr val="lt1"/>
                          </a:solidFill>
                          <a:latin typeface="Verdana"/>
                          <a:ea typeface="メイリオ"/>
                        </a:defRPr>
                      </a:lvl2pPr>
                      <a:lvl3pPr marL="914400" algn="l" defTabSz="914400" rtl="0" eaLnBrk="1" latinLnBrk="0" hangingPunct="1">
                        <a:defRPr kumimoji="1" sz="1800" b="1" kern="1200">
                          <a:solidFill>
                            <a:schemeClr val="lt1"/>
                          </a:solidFill>
                          <a:latin typeface="Verdana"/>
                          <a:ea typeface="メイリオ"/>
                        </a:defRPr>
                      </a:lvl3pPr>
                      <a:lvl4pPr marL="1371600" algn="l" defTabSz="914400" rtl="0" eaLnBrk="1" latinLnBrk="0" hangingPunct="1">
                        <a:defRPr kumimoji="1" sz="1800" b="1" kern="1200">
                          <a:solidFill>
                            <a:schemeClr val="lt1"/>
                          </a:solidFill>
                          <a:latin typeface="Verdana"/>
                          <a:ea typeface="メイリオ"/>
                        </a:defRPr>
                      </a:lvl4pPr>
                      <a:lvl5pPr marL="1828800" algn="l" defTabSz="914400" rtl="0" eaLnBrk="1" latinLnBrk="0" hangingPunct="1">
                        <a:defRPr kumimoji="1" sz="1800" b="1" kern="1200">
                          <a:solidFill>
                            <a:schemeClr val="lt1"/>
                          </a:solidFill>
                          <a:latin typeface="Verdana"/>
                          <a:ea typeface="メイリオ"/>
                        </a:defRPr>
                      </a:lvl5pPr>
                      <a:lvl6pPr marL="2286000" algn="l" defTabSz="914400" rtl="0" eaLnBrk="1" latinLnBrk="0" hangingPunct="1">
                        <a:defRPr kumimoji="1" sz="1800" b="1" kern="1200">
                          <a:solidFill>
                            <a:schemeClr val="lt1"/>
                          </a:solidFill>
                          <a:latin typeface="Verdana"/>
                          <a:ea typeface="メイリオ"/>
                        </a:defRPr>
                      </a:lvl6pPr>
                      <a:lvl7pPr marL="2743200" algn="l" defTabSz="914400" rtl="0" eaLnBrk="1" latinLnBrk="0" hangingPunct="1">
                        <a:defRPr kumimoji="1" sz="1800" b="1" kern="1200">
                          <a:solidFill>
                            <a:schemeClr val="lt1"/>
                          </a:solidFill>
                          <a:latin typeface="Verdana"/>
                          <a:ea typeface="メイリオ"/>
                        </a:defRPr>
                      </a:lvl7pPr>
                      <a:lvl8pPr marL="3200400" algn="l" defTabSz="914400" rtl="0" eaLnBrk="1" latinLnBrk="0" hangingPunct="1">
                        <a:defRPr kumimoji="1" sz="1800" b="1" kern="1200">
                          <a:solidFill>
                            <a:schemeClr val="lt1"/>
                          </a:solidFill>
                          <a:latin typeface="Verdana"/>
                          <a:ea typeface="メイリオ"/>
                        </a:defRPr>
                      </a:lvl8pPr>
                      <a:lvl9pPr marL="3657600" algn="l" defTabSz="914400" rtl="0" eaLnBrk="1" latinLnBrk="0" hangingPunct="1">
                        <a:defRPr kumimoji="1" sz="1800" b="1" kern="1200">
                          <a:solidFill>
                            <a:schemeClr val="lt1"/>
                          </a:solidFill>
                          <a:latin typeface="Verdana"/>
                          <a:ea typeface="メイリオ"/>
                        </a:defRPr>
                      </a:lvl9pPr>
                    </a:lstStyle>
                    <a:p>
                      <a:pPr algn="ctr"/>
                      <a:r>
                        <a:rPr kumimoji="1" lang="ja-JP" altLang="en-US" sz="1200" b="0" dirty="0">
                          <a:solidFill>
                            <a:schemeClr val="tx1">
                              <a:lumMod val="75000"/>
                              <a:lumOff val="25000"/>
                            </a:schemeClr>
                          </a:solidFill>
                          <a:latin typeface="メイリオ" panose="020B0604030504040204" pitchFamily="50" charset="-128"/>
                          <a:ea typeface="メイリオ" panose="020B0604030504040204" pitchFamily="50" charset="-128"/>
                        </a:rPr>
                        <a:t>申請技術名</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20000"/>
                        <a:lumOff val="80000"/>
                      </a:srgbClr>
                    </a:solidFill>
                  </a:tcPr>
                </a:tc>
                <a:tc>
                  <a:txBody>
                    <a:bodyPr/>
                    <a:lstStyle>
                      <a:lvl1pPr marL="0" algn="l" defTabSz="914400" rtl="0" eaLnBrk="1" latinLnBrk="0" hangingPunct="1">
                        <a:defRPr kumimoji="1" sz="1800" b="1" kern="1200">
                          <a:solidFill>
                            <a:schemeClr val="lt1"/>
                          </a:solidFill>
                          <a:latin typeface="Verdana"/>
                          <a:ea typeface="メイリオ"/>
                        </a:defRPr>
                      </a:lvl1pPr>
                      <a:lvl2pPr marL="457200" algn="l" defTabSz="914400" rtl="0" eaLnBrk="1" latinLnBrk="0" hangingPunct="1">
                        <a:defRPr kumimoji="1" sz="1800" b="1" kern="1200">
                          <a:solidFill>
                            <a:schemeClr val="lt1"/>
                          </a:solidFill>
                          <a:latin typeface="Verdana"/>
                          <a:ea typeface="メイリオ"/>
                        </a:defRPr>
                      </a:lvl2pPr>
                      <a:lvl3pPr marL="914400" algn="l" defTabSz="914400" rtl="0" eaLnBrk="1" latinLnBrk="0" hangingPunct="1">
                        <a:defRPr kumimoji="1" sz="1800" b="1" kern="1200">
                          <a:solidFill>
                            <a:schemeClr val="lt1"/>
                          </a:solidFill>
                          <a:latin typeface="Verdana"/>
                          <a:ea typeface="メイリオ"/>
                        </a:defRPr>
                      </a:lvl3pPr>
                      <a:lvl4pPr marL="1371600" algn="l" defTabSz="914400" rtl="0" eaLnBrk="1" latinLnBrk="0" hangingPunct="1">
                        <a:defRPr kumimoji="1" sz="1800" b="1" kern="1200">
                          <a:solidFill>
                            <a:schemeClr val="lt1"/>
                          </a:solidFill>
                          <a:latin typeface="Verdana"/>
                          <a:ea typeface="メイリオ"/>
                        </a:defRPr>
                      </a:lvl4pPr>
                      <a:lvl5pPr marL="1828800" algn="l" defTabSz="914400" rtl="0" eaLnBrk="1" latinLnBrk="0" hangingPunct="1">
                        <a:defRPr kumimoji="1" sz="1800" b="1" kern="1200">
                          <a:solidFill>
                            <a:schemeClr val="lt1"/>
                          </a:solidFill>
                          <a:latin typeface="Verdana"/>
                          <a:ea typeface="メイリオ"/>
                        </a:defRPr>
                      </a:lvl5pPr>
                      <a:lvl6pPr marL="2286000" algn="l" defTabSz="914400" rtl="0" eaLnBrk="1" latinLnBrk="0" hangingPunct="1">
                        <a:defRPr kumimoji="1" sz="1800" b="1" kern="1200">
                          <a:solidFill>
                            <a:schemeClr val="lt1"/>
                          </a:solidFill>
                          <a:latin typeface="Verdana"/>
                          <a:ea typeface="メイリオ"/>
                        </a:defRPr>
                      </a:lvl6pPr>
                      <a:lvl7pPr marL="2743200" algn="l" defTabSz="914400" rtl="0" eaLnBrk="1" latinLnBrk="0" hangingPunct="1">
                        <a:defRPr kumimoji="1" sz="1800" b="1" kern="1200">
                          <a:solidFill>
                            <a:schemeClr val="lt1"/>
                          </a:solidFill>
                          <a:latin typeface="Verdana"/>
                          <a:ea typeface="メイリオ"/>
                        </a:defRPr>
                      </a:lvl7pPr>
                      <a:lvl8pPr marL="3200400" algn="l" defTabSz="914400" rtl="0" eaLnBrk="1" latinLnBrk="0" hangingPunct="1">
                        <a:defRPr kumimoji="1" sz="1800" b="1" kern="1200">
                          <a:solidFill>
                            <a:schemeClr val="lt1"/>
                          </a:solidFill>
                          <a:latin typeface="Verdana"/>
                          <a:ea typeface="メイリオ"/>
                        </a:defRPr>
                      </a:lvl8pPr>
                      <a:lvl9pPr marL="3657600" algn="l" defTabSz="914400" rtl="0" eaLnBrk="1" latinLnBrk="0" hangingPunct="1">
                        <a:defRPr kumimoji="1" sz="1800" b="1" kern="1200">
                          <a:solidFill>
                            <a:schemeClr val="lt1"/>
                          </a:solidFill>
                          <a:latin typeface="Verdana"/>
                          <a:ea typeface="メイリオ"/>
                        </a:defRPr>
                      </a:lvl9pPr>
                    </a:lstStyle>
                    <a:p>
                      <a:pPr algn="ctr"/>
                      <a:r>
                        <a:rPr kumimoji="1" lang="ja-JP" altLang="en-US" sz="1200" b="0" dirty="0">
                          <a:solidFill>
                            <a:schemeClr val="tx1">
                              <a:lumMod val="75000"/>
                              <a:lumOff val="25000"/>
                            </a:schemeClr>
                          </a:solidFill>
                          <a:latin typeface="メイリオ" panose="020B0604030504040204" pitchFamily="50" charset="-128"/>
                          <a:ea typeface="メイリオ" panose="020B0604030504040204" pitchFamily="50" charset="-128"/>
                        </a:rPr>
                        <a:t>技術の概要</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9BBB59">
                        <a:lumMod val="20000"/>
                        <a:lumOff val="80000"/>
                      </a:srgbClr>
                    </a:solidFill>
                  </a:tcPr>
                </a:tc>
                <a:extLst>
                  <a:ext uri="{0D108BD9-81ED-4DB2-BD59-A6C34878D82A}">
                    <a16:rowId xmlns:a16="http://schemas.microsoft.com/office/drawing/2014/main" val="2403894515"/>
                  </a:ext>
                </a:extLst>
              </a:tr>
              <a:tr h="1045178">
                <a:tc rowSpan="6">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1431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先進医療</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a:t>
                      </a: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ja-JP" altLang="en-US" sz="1050" dirty="0">
                          <a:latin typeface="メイリオ" panose="020B0604030504040204" pitchFamily="50" charset="-128"/>
                          <a:ea typeface="メイリオ" panose="020B0604030504040204" pitchFamily="50" charset="-128"/>
                        </a:rPr>
                        <a:t>ヒアルロン酸を用いた</a:t>
                      </a:r>
                      <a:endParaRPr kumimoji="1" lang="en-US" altLang="ja-JP" sz="1050" dirty="0">
                        <a:latin typeface="メイリオ" panose="020B0604030504040204" pitchFamily="50" charset="-128"/>
                        <a:ea typeface="メイリオ" panose="020B0604030504040204" pitchFamily="50" charset="-128"/>
                      </a:endParaRPr>
                    </a:p>
                    <a:p>
                      <a:pPr algn="ctr"/>
                      <a:r>
                        <a:rPr kumimoji="1" lang="ja-JP" altLang="en-US" sz="1050" dirty="0">
                          <a:latin typeface="メイリオ" panose="020B0604030504040204" pitchFamily="50" charset="-128"/>
                          <a:ea typeface="メイリオ" panose="020B0604030504040204" pitchFamily="50" charset="-128"/>
                        </a:rPr>
                        <a:t>生理学的精子選択術</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r>
                        <a:rPr kumimoji="1" lang="ja-JP" altLang="en-US" sz="1050" dirty="0">
                          <a:latin typeface="メイリオ" panose="020B0604030504040204" pitchFamily="50" charset="-128"/>
                          <a:ea typeface="メイリオ" panose="020B0604030504040204" pitchFamily="50" charset="-128"/>
                        </a:rPr>
                        <a:t>不妊症（卵管性不妊、男性不妊、機能性不妊又は一般不妊治療が無効であるものであって、これまで反復して着床又は妊娠に至っていない患者に係るものに限る。）</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en-US" altLang="ja-JP" sz="1050" dirty="0">
                          <a:latin typeface="メイリオ" panose="020B0604030504040204" pitchFamily="50" charset="-128"/>
                          <a:ea typeface="メイリオ" panose="020B0604030504040204" pitchFamily="50" charset="-128"/>
                        </a:rPr>
                        <a:t>PICSI</a:t>
                      </a:r>
                      <a:endParaRPr kumimoji="1" lang="ja-JP" altLang="en-US" sz="1050" dirty="0">
                        <a:latin typeface="メイリオ" panose="020B0604030504040204" pitchFamily="50" charset="-128"/>
                        <a:ea typeface="メイリオ" panose="020B0604030504040204" pitchFamily="50" charset="-128"/>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r>
                        <a:rPr kumimoji="1" lang="ja-JP" altLang="en-US" sz="1050" dirty="0">
                          <a:latin typeface="メイリオ" panose="020B0604030504040204" pitchFamily="50" charset="-128"/>
                          <a:ea typeface="メイリオ" panose="020B0604030504040204" pitchFamily="50" charset="-128"/>
                        </a:rPr>
                        <a:t>ヒアルロン酸を含有する培地を用いて、成熟精子の選択を行う技術。</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9155876"/>
                  </a:ext>
                </a:extLst>
              </a:tr>
              <a:tr h="727080">
                <a:tc vMerge="1">
                  <a:txBody>
                    <a:bodyPr/>
                    <a:lstStyle/>
                    <a:p>
                      <a:pPr algn="ctr"/>
                      <a:endParaRPr kumimoji="1" lang="ja-JP" altLang="en-US" sz="105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ja-JP" altLang="en-US" sz="1050" dirty="0">
                          <a:latin typeface="メイリオ" panose="020B0604030504040204" pitchFamily="50" charset="-128"/>
                          <a:ea typeface="メイリオ" panose="020B0604030504040204" pitchFamily="50" charset="-128"/>
                        </a:rPr>
                        <a:t>タイムラプス撮像法による</a:t>
                      </a:r>
                      <a:endParaRPr kumimoji="1" lang="en-US" altLang="ja-JP" sz="1050" dirty="0">
                        <a:latin typeface="メイリオ" panose="020B0604030504040204" pitchFamily="50" charset="-128"/>
                        <a:ea typeface="メイリオ" panose="020B0604030504040204" pitchFamily="50" charset="-128"/>
                      </a:endParaRPr>
                    </a:p>
                    <a:p>
                      <a:pPr algn="ctr"/>
                      <a:r>
                        <a:rPr kumimoji="1" lang="ja-JP" altLang="en-US" sz="1050" dirty="0">
                          <a:latin typeface="メイリオ" panose="020B0604030504040204" pitchFamily="50" charset="-128"/>
                          <a:ea typeface="メイリオ" panose="020B0604030504040204" pitchFamily="50" charset="-128"/>
                        </a:rPr>
                        <a:t>受精卵・胚培養</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r>
                        <a:rPr kumimoji="1" lang="ja-JP" altLang="en-US" sz="1050" dirty="0">
                          <a:latin typeface="メイリオ" panose="020B0604030504040204" pitchFamily="50" charset="-128"/>
                          <a:ea typeface="メイリオ" panose="020B0604030504040204" pitchFamily="50" charset="-128"/>
                        </a:rPr>
                        <a:t>不妊症（卵管性不妊、男性不妊、機能性不妊又は一般不妊治療が無効であるものに限る。）</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ja-JP" altLang="en-US" sz="1050" dirty="0">
                          <a:latin typeface="メイリオ" panose="020B0604030504040204" pitchFamily="50" charset="-128"/>
                          <a:ea typeface="メイリオ" panose="020B0604030504040204" pitchFamily="50" charset="-128"/>
                        </a:rPr>
                        <a:t>タイムラプス</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r>
                        <a:rPr kumimoji="1" lang="ja-JP" altLang="en-US" sz="1050" dirty="0">
                          <a:latin typeface="メイリオ" panose="020B0604030504040204" pitchFamily="50" charset="-128"/>
                          <a:ea typeface="メイリオ" panose="020B0604030504040204" pitchFamily="50" charset="-128"/>
                        </a:rPr>
                        <a:t>培養器に内蔵されたカメラによって、胚培養中の胚を一定間隔で自動撮影し、培養器から取り出すことなく、正確な胚の評価が可能となる技術。</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39508996"/>
                  </a:ext>
                </a:extLst>
              </a:tr>
              <a:tr h="568032">
                <a:tc vMerge="1">
                  <a:txBody>
                    <a:bodyPr/>
                    <a:lstStyle/>
                    <a:p>
                      <a:pPr algn="ctr"/>
                      <a:endParaRPr kumimoji="1" lang="ja-JP" altLang="en-US" sz="105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ja-JP" altLang="en-US" sz="1050" dirty="0">
                          <a:latin typeface="メイリオ" panose="020B0604030504040204" pitchFamily="50" charset="-128"/>
                          <a:ea typeface="メイリオ" panose="020B0604030504040204" pitchFamily="50" charset="-128"/>
                        </a:rPr>
                        <a:t>子宮内細菌叢検査</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r>
                        <a:rPr kumimoji="1" lang="ja-JP" altLang="en-US" sz="1050" dirty="0">
                          <a:latin typeface="メイリオ" panose="020B0604030504040204" pitchFamily="50" charset="-128"/>
                          <a:ea typeface="メイリオ" panose="020B0604030504040204" pitchFamily="50" charset="-128"/>
                        </a:rPr>
                        <a:t>慢性子宮内膜炎が疑われるもの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ja-JP" altLang="en-US" sz="1050" dirty="0">
                          <a:latin typeface="メイリオ" panose="020B0604030504040204" pitchFamily="50" charset="-128"/>
                          <a:ea typeface="メイリオ" panose="020B0604030504040204" pitchFamily="50" charset="-128"/>
                        </a:rPr>
                        <a:t>子宮内細菌叢検査（</a:t>
                      </a:r>
                      <a:r>
                        <a:rPr kumimoji="1" lang="en-US" altLang="ja-JP" sz="1050" dirty="0">
                          <a:latin typeface="メイリオ" panose="020B0604030504040204" pitchFamily="50" charset="-128"/>
                          <a:ea typeface="メイリオ" panose="020B0604030504040204" pitchFamily="50" charset="-128"/>
                        </a:rPr>
                        <a:t>EMMA/ALICE</a:t>
                      </a:r>
                      <a:r>
                        <a:rPr kumimoji="1" lang="ja-JP" altLang="en-US" sz="1050" dirty="0">
                          <a:latin typeface="メイリオ" panose="020B0604030504040204" pitchFamily="50" charset="-128"/>
                          <a:ea typeface="メイリオ" panose="020B0604030504040204"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r>
                        <a:rPr kumimoji="1" lang="ja-JP" altLang="en-US" sz="1050" dirty="0">
                          <a:latin typeface="メイリオ" panose="020B0604030504040204" pitchFamily="50" charset="-128"/>
                          <a:ea typeface="メイリオ" panose="020B0604030504040204" pitchFamily="50" charset="-128"/>
                        </a:rPr>
                        <a:t>子宮内の細菌叢が、正常であるのか、異常であるのか</a:t>
                      </a:r>
                      <a:r>
                        <a:rPr kumimoji="1" lang="ja-JP" altLang="en-US" sz="1050" dirty="0">
                          <a:solidFill>
                            <a:schemeClr val="tx1"/>
                          </a:solidFill>
                          <a:latin typeface="メイリオ" panose="020B0604030504040204" pitchFamily="50" charset="-128"/>
                          <a:ea typeface="メイリオ" panose="020B0604030504040204" pitchFamily="50" charset="-128"/>
                        </a:rPr>
                        <a:t>、またその菌の種類の組成</a:t>
                      </a:r>
                      <a:r>
                        <a:rPr kumimoji="1" lang="ja-JP" altLang="en-US" sz="1050" dirty="0">
                          <a:latin typeface="メイリオ" panose="020B0604030504040204" pitchFamily="50" charset="-128"/>
                          <a:ea typeface="メイリオ" panose="020B0604030504040204" pitchFamily="50" charset="-128"/>
                        </a:rPr>
                        <a:t>を判断する検査。</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02078071"/>
                  </a:ext>
                </a:extLst>
              </a:tr>
              <a:tr h="568032">
                <a:tc vMerge="1">
                  <a:txBody>
                    <a:bodyPr/>
                    <a:lstStyle/>
                    <a:p>
                      <a:pPr algn="ctr"/>
                      <a:endParaRPr kumimoji="1" lang="ja-JP" altLang="en-US" sz="105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ja-JP" altLang="en-US" sz="1050" dirty="0">
                          <a:latin typeface="メイリオ" panose="020B0604030504040204" pitchFamily="50" charset="-128"/>
                          <a:ea typeface="メイリオ" panose="020B0604030504040204" pitchFamily="50" charset="-128"/>
                        </a:rPr>
                        <a:t>子宮内膜刺激術</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r>
                        <a:rPr kumimoji="1" lang="ja-JP" altLang="en-US" sz="1050" dirty="0">
                          <a:latin typeface="メイリオ" panose="020B0604030504040204" pitchFamily="50" charset="-128"/>
                          <a:ea typeface="メイリオ" panose="020B0604030504040204" pitchFamily="50" charset="-128"/>
                        </a:rPr>
                        <a:t>不妊症（卵管性不妊、男性不妊、機能性不妊又は一般不妊治療が無効であるものに限る。）</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en-US" altLang="ja-JP" sz="1050" dirty="0">
                          <a:latin typeface="メイリオ" panose="020B0604030504040204" pitchFamily="50" charset="-128"/>
                          <a:ea typeface="メイリオ" panose="020B0604030504040204" pitchFamily="50" charset="-128"/>
                        </a:rPr>
                        <a:t>SEET</a:t>
                      </a:r>
                      <a:r>
                        <a:rPr kumimoji="1" lang="ja-JP" altLang="en-US" sz="1050" dirty="0">
                          <a:latin typeface="メイリオ" panose="020B0604030504040204" pitchFamily="50" charset="-128"/>
                          <a:ea typeface="メイリオ" panose="020B0604030504040204" pitchFamily="50" charset="-128"/>
                        </a:rPr>
                        <a:t>法</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r>
                        <a:rPr kumimoji="1" lang="ja-JP" altLang="en-US" sz="1050" dirty="0">
                          <a:latin typeface="メイリオ" panose="020B0604030504040204" pitchFamily="50" charset="-128"/>
                          <a:ea typeface="メイリオ" panose="020B0604030504040204" pitchFamily="50" charset="-128"/>
                        </a:rPr>
                        <a:t>胚培養液を胚移植数日前に子宮に注入し、受精卵の着床に適した環境を作り出す技術。</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64288542"/>
                  </a:ext>
                </a:extLst>
              </a:tr>
              <a:tr h="1045178">
                <a:tc vMerge="1">
                  <a:txBody>
                    <a:bodyPr/>
                    <a:lstStyle/>
                    <a:p>
                      <a:pPr algn="ctr"/>
                      <a:endParaRPr kumimoji="1" lang="ja-JP" altLang="en-US" sz="105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ja-JP" altLang="en-US" sz="1050" dirty="0">
                          <a:latin typeface="メイリオ" panose="020B0604030504040204" pitchFamily="50" charset="-128"/>
                          <a:ea typeface="メイリオ" panose="020B0604030504040204" pitchFamily="50" charset="-128"/>
                        </a:rPr>
                        <a:t>子宮内膜受容能検査</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r>
                        <a:rPr kumimoji="1" lang="ja-JP" altLang="en-US" sz="1050" dirty="0">
                          <a:latin typeface="メイリオ" panose="020B0604030504040204" pitchFamily="50" charset="-128"/>
                          <a:ea typeface="メイリオ" panose="020B0604030504040204" pitchFamily="50" charset="-128"/>
                        </a:rPr>
                        <a:t>不妊症（卵管性不妊、男性不妊、機能性不妊又は一般不妊治療が無効であるものであって、これまで反復して着床又は妊娠に至っていない患者に係るものに限る。）</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ja-JP" altLang="en-US" sz="1050" dirty="0">
                          <a:latin typeface="メイリオ" panose="020B0604030504040204" pitchFamily="50" charset="-128"/>
                          <a:ea typeface="メイリオ" panose="020B0604030504040204" pitchFamily="50" charset="-128"/>
                        </a:rPr>
                        <a:t>子宮内膜受容能検査（</a:t>
                      </a:r>
                      <a:r>
                        <a:rPr kumimoji="1" lang="en-US" altLang="ja-JP" sz="1050" dirty="0">
                          <a:latin typeface="メイリオ" panose="020B0604030504040204" pitchFamily="50" charset="-128"/>
                          <a:ea typeface="メイリオ" panose="020B0604030504040204" pitchFamily="50" charset="-128"/>
                        </a:rPr>
                        <a:t>ERA</a:t>
                      </a:r>
                      <a:r>
                        <a:rPr kumimoji="1" lang="ja-JP" altLang="en-US" sz="1050" dirty="0">
                          <a:latin typeface="メイリオ" panose="020B0604030504040204" pitchFamily="50" charset="-128"/>
                          <a:ea typeface="メイリオ" panose="020B0604030504040204"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r>
                        <a:rPr kumimoji="1" lang="ja-JP" altLang="en-US" sz="1050" dirty="0">
                          <a:latin typeface="メイリオ" panose="020B0604030504040204" pitchFamily="50" charset="-128"/>
                          <a:ea typeface="メイリオ" panose="020B0604030504040204" pitchFamily="50" charset="-128"/>
                        </a:rPr>
                        <a:t>子宮内膜を採取し、次世代シークエンサーを用いて遺伝子の</a:t>
                      </a:r>
                      <a:r>
                        <a:rPr kumimoji="1" lang="ja-JP" altLang="en-US" sz="1050" dirty="0">
                          <a:solidFill>
                            <a:schemeClr val="tx1"/>
                          </a:solidFill>
                          <a:latin typeface="メイリオ" panose="020B0604030504040204" pitchFamily="50" charset="-128"/>
                          <a:ea typeface="メイリオ" panose="020B0604030504040204" pitchFamily="50" charset="-128"/>
                        </a:rPr>
                        <a:t>発現</a:t>
                      </a:r>
                      <a:r>
                        <a:rPr kumimoji="1" lang="ja-JP" altLang="en-US" sz="1050" dirty="0">
                          <a:latin typeface="メイリオ" panose="020B0604030504040204" pitchFamily="50" charset="-128"/>
                          <a:ea typeface="メイリオ" panose="020B0604030504040204" pitchFamily="50" charset="-128"/>
                        </a:rPr>
                        <a:t>を解析し、内膜組織が着床に適した状態であるのかを評価する検査。</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78562129"/>
                  </a:ext>
                </a:extLst>
              </a:tr>
              <a:tr h="1045178">
                <a:tc vMerge="1">
                  <a:txBody>
                    <a:bodyPr/>
                    <a:lstStyle/>
                    <a:p>
                      <a:pPr algn="ctr"/>
                      <a:endParaRPr kumimoji="1" lang="ja-JP" altLang="en-US" sz="105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zh-TW" altLang="en-US" sz="1050" dirty="0">
                          <a:latin typeface="メイリオ" panose="020B0604030504040204" pitchFamily="50" charset="-128"/>
                          <a:ea typeface="メイリオ" panose="020B0604030504040204" pitchFamily="50" charset="-128"/>
                        </a:rPr>
                        <a:t>子宮内膜擦過術</a:t>
                      </a:r>
                      <a:endParaRPr kumimoji="1" lang="ja-JP" altLang="en-US" sz="1050" dirty="0">
                        <a:latin typeface="メイリオ" panose="020B0604030504040204" pitchFamily="50" charset="-128"/>
                        <a:ea typeface="メイリオ" panose="020B0604030504040204" pitchFamily="50" charset="-128"/>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r>
                        <a:rPr kumimoji="1" lang="ja-JP" altLang="en-US" sz="1050" dirty="0">
                          <a:latin typeface="メイリオ" panose="020B0604030504040204" pitchFamily="50" charset="-128"/>
                          <a:ea typeface="メイリオ" panose="020B0604030504040204" pitchFamily="50" charset="-128"/>
                        </a:rPr>
                        <a:t>不妊症（卵管性不妊、男性不妊、機能性不妊又は一般不妊治療が無効であるものであって、これまで反復して着床又は妊娠に至っていない患者に係るものに限る。）</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ja-JP" altLang="en-US" sz="1050" dirty="0">
                          <a:latin typeface="メイリオ" panose="020B0604030504040204" pitchFamily="50" charset="-128"/>
                          <a:ea typeface="メイリオ" panose="020B0604030504040204" pitchFamily="50" charset="-128"/>
                        </a:rPr>
                        <a:t>子宮内膜スクラッチ</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r>
                        <a:rPr kumimoji="1" lang="ja-JP" altLang="en-US" sz="1050" dirty="0">
                          <a:latin typeface="メイリオ" panose="020B0604030504040204" pitchFamily="50" charset="-128"/>
                          <a:ea typeface="メイリオ" panose="020B0604030504040204" pitchFamily="50" charset="-128"/>
                        </a:rPr>
                        <a:t>胚移植を行う予定の前周期に子宮内膜のスクラッチ（局所内膜損傷を与える）を行い、翌周期に胚移植を行う技術。</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1567381"/>
                  </a:ext>
                </a:extLst>
              </a:tr>
            </a:tbl>
          </a:graphicData>
        </a:graphic>
      </p:graphicFrame>
      <p:sp>
        <p:nvSpPr>
          <p:cNvPr id="5" name="テキスト ボックス 4">
            <a:extLst>
              <a:ext uri="{FF2B5EF4-FFF2-40B4-BE49-F238E27FC236}">
                <a16:creationId xmlns:a16="http://schemas.microsoft.com/office/drawing/2014/main" id="{F35905FF-FC1E-4EEC-AC4B-FAD26247B1E2}"/>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８．不妊治療の保険適用</a:t>
            </a:r>
          </a:p>
        </p:txBody>
      </p:sp>
      <p:sp>
        <p:nvSpPr>
          <p:cNvPr id="6" name="スライド番号プレースホルダー 2">
            <a:extLst>
              <a:ext uri="{FF2B5EF4-FFF2-40B4-BE49-F238E27FC236}">
                <a16:creationId xmlns:a16="http://schemas.microsoft.com/office/drawing/2014/main" id="{DB3D17F9-F74C-435A-A900-E20073AD5877}"/>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47923940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 4">
            <a:extLst>
              <a:ext uri="{FF2B5EF4-FFF2-40B4-BE49-F238E27FC236}">
                <a16:creationId xmlns:a16="http://schemas.microsoft.com/office/drawing/2014/main" id="{DA119A97-B913-4F78-90EF-59F65D1773BB}"/>
              </a:ext>
            </a:extLst>
          </p:cNvPr>
          <p:cNvGraphicFramePr>
            <a:graphicFrameLocks noGrp="1"/>
          </p:cNvGraphicFramePr>
          <p:nvPr/>
        </p:nvGraphicFramePr>
        <p:xfrm>
          <a:off x="776288" y="0"/>
          <a:ext cx="8569325" cy="6880226"/>
        </p:xfrm>
        <a:graphic>
          <a:graphicData uri="http://schemas.openxmlformats.org/drawingml/2006/table">
            <a:tbl>
              <a:tblPr/>
              <a:tblGrid>
                <a:gridCol w="1973262">
                  <a:extLst>
                    <a:ext uri="{9D8B030D-6E8A-4147-A177-3AD203B41FA5}">
                      <a16:colId xmlns:a16="http://schemas.microsoft.com/office/drawing/2014/main" val="2867948345"/>
                    </a:ext>
                  </a:extLst>
                </a:gridCol>
                <a:gridCol w="204788">
                  <a:extLst>
                    <a:ext uri="{9D8B030D-6E8A-4147-A177-3AD203B41FA5}">
                      <a16:colId xmlns:a16="http://schemas.microsoft.com/office/drawing/2014/main" val="4199669273"/>
                    </a:ext>
                  </a:extLst>
                </a:gridCol>
                <a:gridCol w="665162">
                  <a:extLst>
                    <a:ext uri="{9D8B030D-6E8A-4147-A177-3AD203B41FA5}">
                      <a16:colId xmlns:a16="http://schemas.microsoft.com/office/drawing/2014/main" val="3895074431"/>
                    </a:ext>
                  </a:extLst>
                </a:gridCol>
                <a:gridCol w="195263">
                  <a:extLst>
                    <a:ext uri="{9D8B030D-6E8A-4147-A177-3AD203B41FA5}">
                      <a16:colId xmlns:a16="http://schemas.microsoft.com/office/drawing/2014/main" val="1422482809"/>
                    </a:ext>
                  </a:extLst>
                </a:gridCol>
                <a:gridCol w="5530850">
                  <a:extLst>
                    <a:ext uri="{9D8B030D-6E8A-4147-A177-3AD203B41FA5}">
                      <a16:colId xmlns:a16="http://schemas.microsoft.com/office/drawing/2014/main" val="3555670274"/>
                    </a:ext>
                  </a:extLst>
                </a:gridCol>
              </a:tblGrid>
              <a:tr h="393700">
                <a:tc gridSpan="5">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zh-TW" altLang="en-US" sz="24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中医協  委員名簿</a:t>
                      </a:r>
                    </a:p>
                  </a:txBody>
                  <a:tcPr marL="4693" marR="4693" marT="4693" marB="0" anchor="ctr" horzOverflow="overflow">
                    <a:lnL>
                      <a:noFill/>
                    </a:lnL>
                    <a:lnR>
                      <a:noFill/>
                    </a:lnR>
                    <a:lnT>
                      <a:noFill/>
                    </a:lnT>
                    <a:lnB>
                      <a:noFill/>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606703915"/>
                  </a:ext>
                </a:extLst>
              </a:tr>
              <a:tr h="231775">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ctr"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1" lang="ja-JP" altLang="en-US" sz="14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令和３</a:t>
                      </a:r>
                      <a:r>
                        <a:rPr kumimoji="1" lang="zh-TW" altLang="en-US" sz="14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年</a:t>
                      </a:r>
                      <a:r>
                        <a:rPr kumimoji="1" lang="en-US" altLang="zh-TW" sz="14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11</a:t>
                      </a:r>
                      <a:r>
                        <a:rPr kumimoji="1" lang="zh-TW" altLang="en-US" sz="14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月</a:t>
                      </a:r>
                      <a:r>
                        <a:rPr kumimoji="1" lang="en-US" altLang="ja-JP" sz="14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5</a:t>
                      </a:r>
                      <a:r>
                        <a:rPr kumimoji="1" lang="zh-TW" altLang="en-US" sz="14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日現在</a:t>
                      </a: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176866539"/>
                  </a:ext>
                </a:extLst>
              </a:tr>
              <a:tr h="231775">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代表区分</a:t>
                      </a:r>
                    </a:p>
                  </a:txBody>
                  <a:tcPr marL="4693" marR="4693" marT="4693"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ctr"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氏名</a:t>
                      </a:r>
                    </a:p>
                  </a:txBody>
                  <a:tcPr marL="4693" marR="4693" marT="4693" marB="0" anchor="ct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ctr"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現役職名</a:t>
                      </a:r>
                    </a:p>
                  </a:txBody>
                  <a:tcPr marL="4693" marR="4693" marT="4693"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058111292"/>
                  </a:ext>
                </a:extLst>
              </a:tr>
              <a:tr h="223838">
                <a:tc rowSpan="7">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１．健康保険、船員保険及び国民健康保険の保険者並びに被保険者、事業主及び船舶所有者を代表する委員</a:t>
                      </a:r>
                    </a:p>
                  </a:txBody>
                  <a:tcPr marL="4693" marR="4693" marT="4693"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安藤伸樹</a:t>
                      </a: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全国健康保険協会</a:t>
                      </a: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理事長</a:t>
                      </a:r>
                      <a:endPar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414973112"/>
                  </a:ext>
                </a:extLst>
              </a:tr>
              <a:tr h="15875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松本真人</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TW"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健康保険組合連合会理事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4105336396"/>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佐保昌一</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TW"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日本労働組合総連合会総合政策局長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009352201"/>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間宮　清</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日本労働組合総連合会「患者本位の医療を確立する連絡会」委員</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273116116"/>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眞田亨</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日本経済団体連合会社会保障委員会医療・介護改革部会部会長代理</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262576909"/>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鈴木順三</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TW"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全日本海員組合</a:t>
                      </a: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総務局長</a:t>
                      </a:r>
                      <a:endParaRPr kumimoji="1" lang="zh-TW"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70581363"/>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末松則子</a:t>
                      </a: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三重</a:t>
                      </a:r>
                      <a:r>
                        <a:rPr kumimoji="1" lang="zh-TW"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県</a:t>
                      </a: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鈴鹿</a:t>
                      </a:r>
                      <a:r>
                        <a:rPr kumimoji="1" lang="zh-TW"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市長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918582039"/>
                  </a:ext>
                </a:extLst>
              </a:tr>
              <a:tr h="190500">
                <a:tc rowSpan="7">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２．医師、歯科医師及び薬剤師を代表する委員</a:t>
                      </a:r>
                    </a:p>
                  </a:txBody>
                  <a:tcPr marL="4693" marR="4693" marT="4693"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城守国斗</a:t>
                      </a: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日本医師会常任理事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177701228"/>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長島公之</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日本医師会</a:t>
                      </a: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常任理事</a:t>
                      </a:r>
                      <a:endPar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398244819"/>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江澤和彦</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日本医師会常任理事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896991457"/>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島 弘志</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全日本病院協会会長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814225074"/>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池端幸彦</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日本</a:t>
                      </a: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慢性期医療協会</a:t>
                      </a: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副会長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460765765"/>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林 正純</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日本歯科医師会常務理事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510669188"/>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有澤賢二</a:t>
                      </a: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日本薬剤師会常務理事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698845841"/>
                  </a:ext>
                </a:extLst>
              </a:tr>
              <a:tr h="190500">
                <a:tc rowSpan="6">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３．公益を代表する委員</a:t>
                      </a:r>
                    </a:p>
                  </a:txBody>
                  <a:tcPr marL="4693" marR="4693" marT="4693"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rPr>
                        <a:t>秋山美紀</a:t>
                      </a: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rPr>
                        <a:t>慶應義塾</a:t>
                      </a:r>
                      <a:r>
                        <a:rPr kumimoji="1" lang="zh-CN" altLang="en-US" sz="1000" b="0" i="0" u="none" strike="noStrike" kern="120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rPr>
                        <a:t>大学</a:t>
                      </a:r>
                      <a:r>
                        <a:rPr kumimoji="1" lang="ja-JP" altLang="en-US" sz="1000" b="0" i="0" u="none" strike="noStrike" kern="120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rPr>
                        <a:t>環境情報学部</a:t>
                      </a:r>
                      <a:r>
                        <a:rPr kumimoji="1" lang="zh-CN" altLang="en-US" sz="1000" b="0" i="0" u="none" strike="noStrike" kern="120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rPr>
                        <a:t>教授</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2270531717"/>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飯塚敏晃</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東京大学大学院経済学研究科</a:t>
                      </a: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教授</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950496604"/>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小塩隆士</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一橋</a:t>
                      </a: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大学</a:t>
                      </a: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経済研究所</a:t>
                      </a: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教授</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195657776"/>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関ふ佐子　</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横浜国立</a:t>
                      </a:r>
                      <a:r>
                        <a:rPr kumimoji="1" lang="zh-TW"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大学大学院</a:t>
                      </a: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国際社会科学研究院</a:t>
                      </a:r>
                      <a:r>
                        <a:rPr kumimoji="1" lang="zh-TW"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教授</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773294313"/>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永瀬伸子</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お茶の水女子</a:t>
                      </a: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大学</a:t>
                      </a: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基幹研究院人間科学系</a:t>
                      </a: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教授</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70853234"/>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中村 洋</a:t>
                      </a: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慶應義塾</a:t>
                      </a: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大学</a:t>
                      </a: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大学院経営管理研究科</a:t>
                      </a: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教授</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14111924"/>
                  </a:ext>
                </a:extLst>
              </a:tr>
              <a:tr h="190500">
                <a:tc rowSpan="10">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TW"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４．専門委員</a:t>
                      </a:r>
                    </a:p>
                  </a:txBody>
                  <a:tcPr marL="4693" marR="4693" marT="4693"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羽田健一郎</a:t>
                      </a: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長野</a:t>
                      </a:r>
                      <a:r>
                        <a:rPr kumimoji="1" lang="zh-TW"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県</a:t>
                      </a: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長和</a:t>
                      </a:r>
                      <a:r>
                        <a:rPr kumimoji="1" lang="zh-TW"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町長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3085225882"/>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吉川久美子</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TW"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日本看護協会常任理事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663339569"/>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中村春基</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チーム医療推進協議会代表</a:t>
                      </a:r>
                      <a:endParaRPr kumimoji="1" lang="zh-TW"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847582643"/>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田村文誉</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日本歯科</a:t>
                      </a: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大学口腔</a:t>
                      </a: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リハビリテーション多摩クリニック口腔リハビリテーション科</a:t>
                      </a: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教授</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468065192"/>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赤名正臣</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エーザイ</a:t>
                      </a:r>
                      <a:r>
                        <a:rPr kumimoji="1" lang="zh-TW"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株式会社</a:t>
                      </a: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常務</a:t>
                      </a:r>
                      <a:r>
                        <a:rPr kumimoji="1" lang="zh-TW"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執行役</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353814859"/>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石牟</a:t>
                      </a:r>
                      <a:r>
                        <a:rPr kumimoji="1" lang="ja-JP" altLang="en-US" sz="1000" b="0" i="0" kern="1200" dirty="0">
                          <a:solidFill>
                            <a:schemeClr val="tx1"/>
                          </a:solidFill>
                          <a:effectLst/>
                          <a:latin typeface="Calibri" panose="020F0502020204030204" pitchFamily="34" charset="0"/>
                          <a:ea typeface="+mn-ea"/>
                          <a:cs typeface="+mn-cs"/>
                        </a:rPr>
                        <a:t>禮</a:t>
                      </a: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武志</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アステラス製薬株式会社上席執行役員渉外部長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251248273"/>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村井泰介</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株式会社バイタルケーエスケー・ホールディングス代表取締役社長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536660557"/>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堀之内晴美</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東レ株式会社常任理事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09855247"/>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林　利史　</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エドワーズライフサイエンス株式会社ガバメントアフェアーズ部長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918494899"/>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青木幸生</a:t>
                      </a: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丸木医科機器株式会社参与</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392869695"/>
                  </a:ext>
                </a:extLst>
              </a:tr>
              <a:tr h="82550">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ct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2677492409"/>
                  </a:ext>
                </a:extLst>
              </a:tr>
              <a:tr h="223838">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◎印：会長</a:t>
                      </a:r>
                    </a:p>
                  </a:txBody>
                  <a:tcPr marL="4693" marR="4693" marT="4693" marB="0" anchor="ctr"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33581477"/>
                  </a:ext>
                </a:extLst>
              </a:tr>
            </a:tbl>
          </a:graphicData>
        </a:graphic>
      </p:graphicFrame>
      <p:sp>
        <p:nvSpPr>
          <p:cNvPr id="68766" name="スライド番号プレースホルダー 2">
            <a:extLst>
              <a:ext uri="{FF2B5EF4-FFF2-40B4-BE49-F238E27FC236}">
                <a16:creationId xmlns:a16="http://schemas.microsoft.com/office/drawing/2014/main" id="{83C589C9-7DF0-4220-A727-A94454796682}"/>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963669BA-4408-4716-B999-BB7CF14B2E44}" type="slidenum">
              <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24</a:t>
            </a:fld>
            <a:endParaRPr kumimoji="1" lang="ja-JP" alt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68767" name="タイトル 1">
            <a:extLst>
              <a:ext uri="{FF2B5EF4-FFF2-40B4-BE49-F238E27FC236}">
                <a16:creationId xmlns:a16="http://schemas.microsoft.com/office/drawing/2014/main" id="{EAFB6777-C82C-4002-BD50-8EB4C232D221}"/>
              </a:ext>
            </a:extLst>
          </p:cNvPr>
          <p:cNvSpPr txBox="1">
            <a:spLocks noChangeArrowheads="1"/>
          </p:cNvSpPr>
          <p:nvPr/>
        </p:nvSpPr>
        <p:spPr bwMode="auto">
          <a:xfrm>
            <a:off x="2073275" y="1700213"/>
            <a:ext cx="7524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７名</a:t>
            </a:r>
            <a:endParaRPr kumimoji="1" lang="en-US" altLang="ja-JP" sz="2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8768" name="タイトル 1">
            <a:extLst>
              <a:ext uri="{FF2B5EF4-FFF2-40B4-BE49-F238E27FC236}">
                <a16:creationId xmlns:a16="http://schemas.microsoft.com/office/drawing/2014/main" id="{50532102-C59F-47F6-8545-8BE062738309}"/>
              </a:ext>
            </a:extLst>
          </p:cNvPr>
          <p:cNvSpPr txBox="1">
            <a:spLocks noChangeArrowheads="1"/>
          </p:cNvSpPr>
          <p:nvPr/>
        </p:nvSpPr>
        <p:spPr bwMode="auto">
          <a:xfrm>
            <a:off x="2073275" y="3068638"/>
            <a:ext cx="7524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７名</a:t>
            </a:r>
            <a:endParaRPr kumimoji="1" lang="en-US" altLang="ja-JP" sz="2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8769" name="タイトル 1">
            <a:extLst>
              <a:ext uri="{FF2B5EF4-FFF2-40B4-BE49-F238E27FC236}">
                <a16:creationId xmlns:a16="http://schemas.microsoft.com/office/drawing/2014/main" id="{3DA5E7B0-6F22-46F0-9A10-B527A324B81D}"/>
              </a:ext>
            </a:extLst>
          </p:cNvPr>
          <p:cNvSpPr txBox="1">
            <a:spLocks noChangeArrowheads="1"/>
          </p:cNvSpPr>
          <p:nvPr/>
        </p:nvSpPr>
        <p:spPr bwMode="auto">
          <a:xfrm>
            <a:off x="2073275" y="4184650"/>
            <a:ext cx="7524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６名</a:t>
            </a:r>
            <a:endParaRPr kumimoji="1" lang="en-US" altLang="ja-JP" sz="2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8770" name="タイトル 1">
            <a:extLst>
              <a:ext uri="{FF2B5EF4-FFF2-40B4-BE49-F238E27FC236}">
                <a16:creationId xmlns:a16="http://schemas.microsoft.com/office/drawing/2014/main" id="{EB8ACC25-BF9D-40C9-BE78-7AAF5B074E42}"/>
              </a:ext>
            </a:extLst>
          </p:cNvPr>
          <p:cNvSpPr txBox="1">
            <a:spLocks noChangeArrowheads="1"/>
          </p:cNvSpPr>
          <p:nvPr/>
        </p:nvSpPr>
        <p:spPr bwMode="auto">
          <a:xfrm>
            <a:off x="1968500" y="6103938"/>
            <a:ext cx="838200"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１０名</a:t>
            </a:r>
            <a:endParaRPr kumimoji="1" lang="en-US" altLang="ja-JP" sz="2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119555796"/>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232"/>
            <a:ext cx="9906000" cy="643148"/>
          </a:xfrm>
        </p:spPr>
        <p:txBody>
          <a:bodyPr>
            <a:noAutofit/>
          </a:bodyPr>
          <a:lstStyle/>
          <a:p>
            <a:r>
              <a:rPr lang="ja-JP" altLang="en-US" dirty="0"/>
              <a:t>（２）先進医療の検討状況</a:t>
            </a:r>
            <a:br>
              <a:rPr lang="en-US" altLang="ja-JP" sz="1800" dirty="0"/>
            </a:br>
            <a:r>
              <a:rPr lang="ja-JP" altLang="en-US" sz="1600" dirty="0"/>
              <a:t>（不妊治療関連の先進医療Ａの施設基準①（主として実施する医師に係る基準））</a:t>
            </a:r>
            <a:endParaRPr kumimoji="1" lang="ja-JP" altLang="en-US" sz="1600" dirty="0">
              <a:latin typeface="メイリオ" panose="020B0604030504040204" pitchFamily="50" charset="-128"/>
              <a:ea typeface="メイリオ" panose="020B0604030504040204" pitchFamily="50" charset="-128"/>
            </a:endParaRPr>
          </a:p>
        </p:txBody>
      </p:sp>
      <p:graphicFrame>
        <p:nvGraphicFramePr>
          <p:cNvPr id="4" name="表 3"/>
          <p:cNvGraphicFramePr>
            <a:graphicFrameLocks noGrp="1"/>
          </p:cNvGraphicFramePr>
          <p:nvPr/>
        </p:nvGraphicFramePr>
        <p:xfrm>
          <a:off x="381000" y="1427462"/>
          <a:ext cx="9144001" cy="4644573"/>
        </p:xfrm>
        <a:graphic>
          <a:graphicData uri="http://schemas.openxmlformats.org/drawingml/2006/table">
            <a:tbl>
              <a:tblPr firstRow="1" bandRow="1"/>
              <a:tblGrid>
                <a:gridCol w="2037246">
                  <a:extLst>
                    <a:ext uri="{9D8B030D-6E8A-4147-A177-3AD203B41FA5}">
                      <a16:colId xmlns:a16="http://schemas.microsoft.com/office/drawing/2014/main" val="3038590036"/>
                    </a:ext>
                  </a:extLst>
                </a:gridCol>
                <a:gridCol w="1628771">
                  <a:extLst>
                    <a:ext uri="{9D8B030D-6E8A-4147-A177-3AD203B41FA5}">
                      <a16:colId xmlns:a16="http://schemas.microsoft.com/office/drawing/2014/main" val="1620011772"/>
                    </a:ext>
                  </a:extLst>
                </a:gridCol>
                <a:gridCol w="2010883">
                  <a:extLst>
                    <a:ext uri="{9D8B030D-6E8A-4147-A177-3AD203B41FA5}">
                      <a16:colId xmlns:a16="http://schemas.microsoft.com/office/drawing/2014/main" val="3831838153"/>
                    </a:ext>
                  </a:extLst>
                </a:gridCol>
                <a:gridCol w="1857861">
                  <a:extLst>
                    <a:ext uri="{9D8B030D-6E8A-4147-A177-3AD203B41FA5}">
                      <a16:colId xmlns:a16="http://schemas.microsoft.com/office/drawing/2014/main" val="2955925468"/>
                    </a:ext>
                  </a:extLst>
                </a:gridCol>
                <a:gridCol w="1609240">
                  <a:extLst>
                    <a:ext uri="{9D8B030D-6E8A-4147-A177-3AD203B41FA5}">
                      <a16:colId xmlns:a16="http://schemas.microsoft.com/office/drawing/2014/main" val="1910893675"/>
                    </a:ext>
                  </a:extLst>
                </a:gridCol>
              </a:tblGrid>
              <a:tr h="696398">
                <a:tc>
                  <a:txBody>
                    <a:bodyPr/>
                    <a:lstStyle>
                      <a:lvl1pPr marL="0" algn="l" defTabSz="914400" rtl="0" eaLnBrk="1" latinLnBrk="0" hangingPunct="1">
                        <a:defRPr kumimoji="1" sz="1800" b="1" kern="1200">
                          <a:solidFill>
                            <a:schemeClr val="lt1"/>
                          </a:solidFill>
                          <a:latin typeface="Verdana"/>
                          <a:ea typeface="メイリオ"/>
                        </a:defRPr>
                      </a:lvl1pPr>
                      <a:lvl2pPr marL="457200" algn="l" defTabSz="914400" rtl="0" eaLnBrk="1" latinLnBrk="0" hangingPunct="1">
                        <a:defRPr kumimoji="1" sz="1800" b="1" kern="1200">
                          <a:solidFill>
                            <a:schemeClr val="lt1"/>
                          </a:solidFill>
                          <a:latin typeface="Verdana"/>
                          <a:ea typeface="メイリオ"/>
                        </a:defRPr>
                      </a:lvl2pPr>
                      <a:lvl3pPr marL="914400" algn="l" defTabSz="914400" rtl="0" eaLnBrk="1" latinLnBrk="0" hangingPunct="1">
                        <a:defRPr kumimoji="1" sz="1800" b="1" kern="1200">
                          <a:solidFill>
                            <a:schemeClr val="lt1"/>
                          </a:solidFill>
                          <a:latin typeface="Verdana"/>
                          <a:ea typeface="メイリオ"/>
                        </a:defRPr>
                      </a:lvl3pPr>
                      <a:lvl4pPr marL="1371600" algn="l" defTabSz="914400" rtl="0" eaLnBrk="1" latinLnBrk="0" hangingPunct="1">
                        <a:defRPr kumimoji="1" sz="1800" b="1" kern="1200">
                          <a:solidFill>
                            <a:schemeClr val="lt1"/>
                          </a:solidFill>
                          <a:latin typeface="Verdana"/>
                          <a:ea typeface="メイリオ"/>
                        </a:defRPr>
                      </a:lvl4pPr>
                      <a:lvl5pPr marL="1828800" algn="l" defTabSz="914400" rtl="0" eaLnBrk="1" latinLnBrk="0" hangingPunct="1">
                        <a:defRPr kumimoji="1" sz="1800" b="1" kern="1200">
                          <a:solidFill>
                            <a:schemeClr val="lt1"/>
                          </a:solidFill>
                          <a:latin typeface="Verdana"/>
                          <a:ea typeface="メイリオ"/>
                        </a:defRPr>
                      </a:lvl5pPr>
                      <a:lvl6pPr marL="2286000" algn="l" defTabSz="914400" rtl="0" eaLnBrk="1" latinLnBrk="0" hangingPunct="1">
                        <a:defRPr kumimoji="1" sz="1800" b="1" kern="1200">
                          <a:solidFill>
                            <a:schemeClr val="lt1"/>
                          </a:solidFill>
                          <a:latin typeface="Verdana"/>
                          <a:ea typeface="メイリオ"/>
                        </a:defRPr>
                      </a:lvl6pPr>
                      <a:lvl7pPr marL="2743200" algn="l" defTabSz="914400" rtl="0" eaLnBrk="1" latinLnBrk="0" hangingPunct="1">
                        <a:defRPr kumimoji="1" sz="1800" b="1" kern="1200">
                          <a:solidFill>
                            <a:schemeClr val="lt1"/>
                          </a:solidFill>
                          <a:latin typeface="Verdana"/>
                          <a:ea typeface="メイリオ"/>
                        </a:defRPr>
                      </a:lvl7pPr>
                      <a:lvl8pPr marL="3200400" algn="l" defTabSz="914400" rtl="0" eaLnBrk="1" latinLnBrk="0" hangingPunct="1">
                        <a:defRPr kumimoji="1" sz="1800" b="1" kern="1200">
                          <a:solidFill>
                            <a:schemeClr val="lt1"/>
                          </a:solidFill>
                          <a:latin typeface="Verdana"/>
                          <a:ea typeface="メイリオ"/>
                        </a:defRPr>
                      </a:lvl8pPr>
                      <a:lvl9pPr marL="3657600" algn="l" defTabSz="914400" rtl="0" eaLnBrk="1" latinLnBrk="0" hangingPunct="1">
                        <a:defRPr kumimoji="1" sz="1800" b="1" kern="1200">
                          <a:solidFill>
                            <a:schemeClr val="lt1"/>
                          </a:solidFill>
                          <a:latin typeface="Verdana"/>
                          <a:ea typeface="メイリオ"/>
                        </a:defRPr>
                      </a:lvl9pPr>
                    </a:lstStyle>
                    <a:p>
                      <a:pPr algn="ctr"/>
                      <a:r>
                        <a:rPr kumimoji="1" lang="ja-JP" altLang="en-US" sz="1200" b="0" dirty="0">
                          <a:solidFill>
                            <a:schemeClr val="tx1">
                              <a:lumMod val="75000"/>
                              <a:lumOff val="25000"/>
                            </a:schemeClr>
                          </a:solidFill>
                        </a:rPr>
                        <a:t>先進医療技術名</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70AD47">
                        <a:lumMod val="20000"/>
                        <a:lumOff val="80000"/>
                      </a:srgbClr>
                    </a:solidFill>
                  </a:tcPr>
                </a:tc>
                <a:tc>
                  <a:txBody>
                    <a:bodyPr/>
                    <a:lstStyle>
                      <a:lvl1pPr marL="0" algn="l" defTabSz="914400" rtl="0" eaLnBrk="1" latinLnBrk="0" hangingPunct="1">
                        <a:defRPr kumimoji="1" sz="1800" b="1" kern="1200">
                          <a:solidFill>
                            <a:schemeClr val="lt1"/>
                          </a:solidFill>
                          <a:latin typeface="Verdana"/>
                          <a:ea typeface="メイリオ"/>
                        </a:defRPr>
                      </a:lvl1pPr>
                      <a:lvl2pPr marL="457200" algn="l" defTabSz="914400" rtl="0" eaLnBrk="1" latinLnBrk="0" hangingPunct="1">
                        <a:defRPr kumimoji="1" sz="1800" b="1" kern="1200">
                          <a:solidFill>
                            <a:schemeClr val="lt1"/>
                          </a:solidFill>
                          <a:latin typeface="Verdana"/>
                          <a:ea typeface="メイリオ"/>
                        </a:defRPr>
                      </a:lvl2pPr>
                      <a:lvl3pPr marL="914400" algn="l" defTabSz="914400" rtl="0" eaLnBrk="1" latinLnBrk="0" hangingPunct="1">
                        <a:defRPr kumimoji="1" sz="1800" b="1" kern="1200">
                          <a:solidFill>
                            <a:schemeClr val="lt1"/>
                          </a:solidFill>
                          <a:latin typeface="Verdana"/>
                          <a:ea typeface="メイリオ"/>
                        </a:defRPr>
                      </a:lvl3pPr>
                      <a:lvl4pPr marL="1371600" algn="l" defTabSz="914400" rtl="0" eaLnBrk="1" latinLnBrk="0" hangingPunct="1">
                        <a:defRPr kumimoji="1" sz="1800" b="1" kern="1200">
                          <a:solidFill>
                            <a:schemeClr val="lt1"/>
                          </a:solidFill>
                          <a:latin typeface="Verdana"/>
                          <a:ea typeface="メイリオ"/>
                        </a:defRPr>
                      </a:lvl4pPr>
                      <a:lvl5pPr marL="1828800" algn="l" defTabSz="914400" rtl="0" eaLnBrk="1" latinLnBrk="0" hangingPunct="1">
                        <a:defRPr kumimoji="1" sz="1800" b="1" kern="1200">
                          <a:solidFill>
                            <a:schemeClr val="lt1"/>
                          </a:solidFill>
                          <a:latin typeface="Verdana"/>
                          <a:ea typeface="メイリオ"/>
                        </a:defRPr>
                      </a:lvl5pPr>
                      <a:lvl6pPr marL="2286000" algn="l" defTabSz="914400" rtl="0" eaLnBrk="1" latinLnBrk="0" hangingPunct="1">
                        <a:defRPr kumimoji="1" sz="1800" b="1" kern="1200">
                          <a:solidFill>
                            <a:schemeClr val="lt1"/>
                          </a:solidFill>
                          <a:latin typeface="Verdana"/>
                          <a:ea typeface="メイリオ"/>
                        </a:defRPr>
                      </a:lvl6pPr>
                      <a:lvl7pPr marL="2743200" algn="l" defTabSz="914400" rtl="0" eaLnBrk="1" latinLnBrk="0" hangingPunct="1">
                        <a:defRPr kumimoji="1" sz="1800" b="1" kern="1200">
                          <a:solidFill>
                            <a:schemeClr val="lt1"/>
                          </a:solidFill>
                          <a:latin typeface="Verdana"/>
                          <a:ea typeface="メイリオ"/>
                        </a:defRPr>
                      </a:lvl7pPr>
                      <a:lvl8pPr marL="3200400" algn="l" defTabSz="914400" rtl="0" eaLnBrk="1" latinLnBrk="0" hangingPunct="1">
                        <a:defRPr kumimoji="1" sz="1800" b="1" kern="1200">
                          <a:solidFill>
                            <a:schemeClr val="lt1"/>
                          </a:solidFill>
                          <a:latin typeface="Verdana"/>
                          <a:ea typeface="メイリオ"/>
                        </a:defRPr>
                      </a:lvl8pPr>
                      <a:lvl9pPr marL="3657600" algn="l" defTabSz="914400" rtl="0" eaLnBrk="1" latinLnBrk="0" hangingPunct="1">
                        <a:defRPr kumimoji="1" sz="1800" b="1" kern="1200">
                          <a:solidFill>
                            <a:schemeClr val="lt1"/>
                          </a:solidFill>
                          <a:latin typeface="Verdana"/>
                          <a:ea typeface="メイリオ"/>
                        </a:defRPr>
                      </a:lvl9pPr>
                    </a:lstStyle>
                    <a:p>
                      <a:pPr algn="ctr"/>
                      <a:r>
                        <a:rPr kumimoji="1" lang="ja-JP" altLang="en-US" sz="1200" b="0" dirty="0">
                          <a:solidFill>
                            <a:schemeClr val="tx1">
                              <a:lumMod val="75000"/>
                              <a:lumOff val="25000"/>
                            </a:schemeClr>
                          </a:solidFill>
                        </a:rPr>
                        <a:t>診療科</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70AD47">
                        <a:lumMod val="20000"/>
                        <a:lumOff val="80000"/>
                      </a:srgbClr>
                    </a:solidFill>
                  </a:tcPr>
                </a:tc>
                <a:tc>
                  <a:txBody>
                    <a:bodyPr/>
                    <a:lstStyle>
                      <a:lvl1pPr marL="0" algn="l" defTabSz="914400" rtl="0" eaLnBrk="1" latinLnBrk="0" hangingPunct="1">
                        <a:defRPr kumimoji="1" sz="1800" b="1" kern="1200">
                          <a:solidFill>
                            <a:schemeClr val="lt1"/>
                          </a:solidFill>
                          <a:latin typeface="Verdana"/>
                          <a:ea typeface="メイリオ"/>
                        </a:defRPr>
                      </a:lvl1pPr>
                      <a:lvl2pPr marL="457200" algn="l" defTabSz="914400" rtl="0" eaLnBrk="1" latinLnBrk="0" hangingPunct="1">
                        <a:defRPr kumimoji="1" sz="1800" b="1" kern="1200">
                          <a:solidFill>
                            <a:schemeClr val="lt1"/>
                          </a:solidFill>
                          <a:latin typeface="Verdana"/>
                          <a:ea typeface="メイリオ"/>
                        </a:defRPr>
                      </a:lvl2pPr>
                      <a:lvl3pPr marL="914400" algn="l" defTabSz="914400" rtl="0" eaLnBrk="1" latinLnBrk="0" hangingPunct="1">
                        <a:defRPr kumimoji="1" sz="1800" b="1" kern="1200">
                          <a:solidFill>
                            <a:schemeClr val="lt1"/>
                          </a:solidFill>
                          <a:latin typeface="Verdana"/>
                          <a:ea typeface="メイリオ"/>
                        </a:defRPr>
                      </a:lvl3pPr>
                      <a:lvl4pPr marL="1371600" algn="l" defTabSz="914400" rtl="0" eaLnBrk="1" latinLnBrk="0" hangingPunct="1">
                        <a:defRPr kumimoji="1" sz="1800" b="1" kern="1200">
                          <a:solidFill>
                            <a:schemeClr val="lt1"/>
                          </a:solidFill>
                          <a:latin typeface="Verdana"/>
                          <a:ea typeface="メイリオ"/>
                        </a:defRPr>
                      </a:lvl4pPr>
                      <a:lvl5pPr marL="1828800" algn="l" defTabSz="914400" rtl="0" eaLnBrk="1" latinLnBrk="0" hangingPunct="1">
                        <a:defRPr kumimoji="1" sz="1800" b="1" kern="1200">
                          <a:solidFill>
                            <a:schemeClr val="lt1"/>
                          </a:solidFill>
                          <a:latin typeface="Verdana"/>
                          <a:ea typeface="メイリオ"/>
                        </a:defRPr>
                      </a:lvl5pPr>
                      <a:lvl6pPr marL="2286000" algn="l" defTabSz="914400" rtl="0" eaLnBrk="1" latinLnBrk="0" hangingPunct="1">
                        <a:defRPr kumimoji="1" sz="1800" b="1" kern="1200">
                          <a:solidFill>
                            <a:schemeClr val="lt1"/>
                          </a:solidFill>
                          <a:latin typeface="Verdana"/>
                          <a:ea typeface="メイリオ"/>
                        </a:defRPr>
                      </a:lvl6pPr>
                      <a:lvl7pPr marL="2743200" algn="l" defTabSz="914400" rtl="0" eaLnBrk="1" latinLnBrk="0" hangingPunct="1">
                        <a:defRPr kumimoji="1" sz="1800" b="1" kern="1200">
                          <a:solidFill>
                            <a:schemeClr val="lt1"/>
                          </a:solidFill>
                          <a:latin typeface="Verdana"/>
                          <a:ea typeface="メイリオ"/>
                        </a:defRPr>
                      </a:lvl7pPr>
                      <a:lvl8pPr marL="3200400" algn="l" defTabSz="914400" rtl="0" eaLnBrk="1" latinLnBrk="0" hangingPunct="1">
                        <a:defRPr kumimoji="1" sz="1800" b="1" kern="1200">
                          <a:solidFill>
                            <a:schemeClr val="lt1"/>
                          </a:solidFill>
                          <a:latin typeface="Verdana"/>
                          <a:ea typeface="メイリオ"/>
                        </a:defRPr>
                      </a:lvl8pPr>
                      <a:lvl9pPr marL="3657600" algn="l" defTabSz="914400" rtl="0" eaLnBrk="1" latinLnBrk="0" hangingPunct="1">
                        <a:defRPr kumimoji="1" sz="1800" b="1" kern="1200">
                          <a:solidFill>
                            <a:schemeClr val="lt1"/>
                          </a:solidFill>
                          <a:latin typeface="Verdana"/>
                          <a:ea typeface="メイリオ"/>
                        </a:defRPr>
                      </a:lvl9pPr>
                    </a:lstStyle>
                    <a:p>
                      <a:pPr algn="ctr"/>
                      <a:r>
                        <a:rPr kumimoji="1" lang="ja-JP" altLang="en-US" sz="1200" b="0" dirty="0">
                          <a:solidFill>
                            <a:schemeClr val="tx1">
                              <a:lumMod val="75000"/>
                              <a:lumOff val="25000"/>
                            </a:schemeClr>
                          </a:solidFill>
                        </a:rPr>
                        <a:t>資格</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70AD47">
                        <a:lumMod val="20000"/>
                        <a:lumOff val="80000"/>
                      </a:srgbClr>
                    </a:solidFill>
                  </a:tcPr>
                </a:tc>
                <a:tc>
                  <a:txBody>
                    <a:bodyPr/>
                    <a:lstStyle>
                      <a:lvl1pPr marL="0" algn="l" defTabSz="914400" rtl="0" eaLnBrk="1" latinLnBrk="0" hangingPunct="1">
                        <a:defRPr kumimoji="1" sz="1800" b="1" kern="1200">
                          <a:solidFill>
                            <a:schemeClr val="lt1"/>
                          </a:solidFill>
                          <a:latin typeface="Verdana"/>
                          <a:ea typeface="メイリオ"/>
                        </a:defRPr>
                      </a:lvl1pPr>
                      <a:lvl2pPr marL="457200" algn="l" defTabSz="914400" rtl="0" eaLnBrk="1" latinLnBrk="0" hangingPunct="1">
                        <a:defRPr kumimoji="1" sz="1800" b="1" kern="1200">
                          <a:solidFill>
                            <a:schemeClr val="lt1"/>
                          </a:solidFill>
                          <a:latin typeface="Verdana"/>
                          <a:ea typeface="メイリオ"/>
                        </a:defRPr>
                      </a:lvl2pPr>
                      <a:lvl3pPr marL="914400" algn="l" defTabSz="914400" rtl="0" eaLnBrk="1" latinLnBrk="0" hangingPunct="1">
                        <a:defRPr kumimoji="1" sz="1800" b="1" kern="1200">
                          <a:solidFill>
                            <a:schemeClr val="lt1"/>
                          </a:solidFill>
                          <a:latin typeface="Verdana"/>
                          <a:ea typeface="メイリオ"/>
                        </a:defRPr>
                      </a:lvl3pPr>
                      <a:lvl4pPr marL="1371600" algn="l" defTabSz="914400" rtl="0" eaLnBrk="1" latinLnBrk="0" hangingPunct="1">
                        <a:defRPr kumimoji="1" sz="1800" b="1" kern="1200">
                          <a:solidFill>
                            <a:schemeClr val="lt1"/>
                          </a:solidFill>
                          <a:latin typeface="Verdana"/>
                          <a:ea typeface="メイリオ"/>
                        </a:defRPr>
                      </a:lvl4pPr>
                      <a:lvl5pPr marL="1828800" algn="l" defTabSz="914400" rtl="0" eaLnBrk="1" latinLnBrk="0" hangingPunct="1">
                        <a:defRPr kumimoji="1" sz="1800" b="1" kern="1200">
                          <a:solidFill>
                            <a:schemeClr val="lt1"/>
                          </a:solidFill>
                          <a:latin typeface="Verdana"/>
                          <a:ea typeface="メイリオ"/>
                        </a:defRPr>
                      </a:lvl5pPr>
                      <a:lvl6pPr marL="2286000" algn="l" defTabSz="914400" rtl="0" eaLnBrk="1" latinLnBrk="0" hangingPunct="1">
                        <a:defRPr kumimoji="1" sz="1800" b="1" kern="1200">
                          <a:solidFill>
                            <a:schemeClr val="lt1"/>
                          </a:solidFill>
                          <a:latin typeface="Verdana"/>
                          <a:ea typeface="メイリオ"/>
                        </a:defRPr>
                      </a:lvl6pPr>
                      <a:lvl7pPr marL="2743200" algn="l" defTabSz="914400" rtl="0" eaLnBrk="1" latinLnBrk="0" hangingPunct="1">
                        <a:defRPr kumimoji="1" sz="1800" b="1" kern="1200">
                          <a:solidFill>
                            <a:schemeClr val="lt1"/>
                          </a:solidFill>
                          <a:latin typeface="Verdana"/>
                          <a:ea typeface="メイリオ"/>
                        </a:defRPr>
                      </a:lvl7pPr>
                      <a:lvl8pPr marL="3200400" algn="l" defTabSz="914400" rtl="0" eaLnBrk="1" latinLnBrk="0" hangingPunct="1">
                        <a:defRPr kumimoji="1" sz="1800" b="1" kern="1200">
                          <a:solidFill>
                            <a:schemeClr val="lt1"/>
                          </a:solidFill>
                          <a:latin typeface="Verdana"/>
                          <a:ea typeface="メイリオ"/>
                        </a:defRPr>
                      </a:lvl8pPr>
                      <a:lvl9pPr marL="3657600" algn="l" defTabSz="914400" rtl="0" eaLnBrk="1" latinLnBrk="0" hangingPunct="1">
                        <a:defRPr kumimoji="1" sz="1800" b="1" kern="1200">
                          <a:solidFill>
                            <a:schemeClr val="lt1"/>
                          </a:solidFill>
                          <a:latin typeface="Verdana"/>
                          <a:ea typeface="メイリオ"/>
                        </a:defRPr>
                      </a:lvl9pPr>
                    </a:lstStyle>
                    <a:p>
                      <a:pPr algn="ctr"/>
                      <a:r>
                        <a:rPr kumimoji="1" lang="ja-JP" altLang="en-US" sz="1200" b="0" dirty="0">
                          <a:solidFill>
                            <a:schemeClr val="tx1">
                              <a:lumMod val="75000"/>
                              <a:lumOff val="25000"/>
                            </a:schemeClr>
                          </a:solidFill>
                        </a:rPr>
                        <a:t>当該技術の</a:t>
                      </a:r>
                      <a:endParaRPr kumimoji="1" lang="en-US" altLang="ja-JP" sz="1200" b="0" dirty="0">
                        <a:solidFill>
                          <a:schemeClr val="tx1">
                            <a:lumMod val="75000"/>
                            <a:lumOff val="25000"/>
                          </a:schemeClr>
                        </a:solidFill>
                      </a:endParaRPr>
                    </a:p>
                    <a:p>
                      <a:pPr algn="ctr"/>
                      <a:r>
                        <a:rPr kumimoji="1" lang="ja-JP" altLang="en-US" sz="1200" b="0" dirty="0">
                          <a:solidFill>
                            <a:schemeClr val="tx1">
                              <a:lumMod val="75000"/>
                              <a:lumOff val="25000"/>
                            </a:schemeClr>
                          </a:solidFill>
                        </a:rPr>
                        <a:t>経験年数</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70AD47">
                        <a:lumMod val="20000"/>
                        <a:lumOff val="80000"/>
                      </a:srgbClr>
                    </a:solidFill>
                  </a:tcPr>
                </a:tc>
                <a:tc>
                  <a:txBody>
                    <a:bodyPr/>
                    <a:lstStyle>
                      <a:lvl1pPr marL="0" algn="l" defTabSz="914400" rtl="0" eaLnBrk="1" latinLnBrk="0" hangingPunct="1">
                        <a:defRPr kumimoji="1" sz="1800" b="1" kern="1200">
                          <a:solidFill>
                            <a:schemeClr val="lt1"/>
                          </a:solidFill>
                          <a:latin typeface="Verdana"/>
                          <a:ea typeface="メイリオ"/>
                        </a:defRPr>
                      </a:lvl1pPr>
                      <a:lvl2pPr marL="457200" algn="l" defTabSz="914400" rtl="0" eaLnBrk="1" latinLnBrk="0" hangingPunct="1">
                        <a:defRPr kumimoji="1" sz="1800" b="1" kern="1200">
                          <a:solidFill>
                            <a:schemeClr val="lt1"/>
                          </a:solidFill>
                          <a:latin typeface="Verdana"/>
                          <a:ea typeface="メイリオ"/>
                        </a:defRPr>
                      </a:lvl2pPr>
                      <a:lvl3pPr marL="914400" algn="l" defTabSz="914400" rtl="0" eaLnBrk="1" latinLnBrk="0" hangingPunct="1">
                        <a:defRPr kumimoji="1" sz="1800" b="1" kern="1200">
                          <a:solidFill>
                            <a:schemeClr val="lt1"/>
                          </a:solidFill>
                          <a:latin typeface="Verdana"/>
                          <a:ea typeface="メイリオ"/>
                        </a:defRPr>
                      </a:lvl3pPr>
                      <a:lvl4pPr marL="1371600" algn="l" defTabSz="914400" rtl="0" eaLnBrk="1" latinLnBrk="0" hangingPunct="1">
                        <a:defRPr kumimoji="1" sz="1800" b="1" kern="1200">
                          <a:solidFill>
                            <a:schemeClr val="lt1"/>
                          </a:solidFill>
                          <a:latin typeface="Verdana"/>
                          <a:ea typeface="メイリオ"/>
                        </a:defRPr>
                      </a:lvl4pPr>
                      <a:lvl5pPr marL="1828800" algn="l" defTabSz="914400" rtl="0" eaLnBrk="1" latinLnBrk="0" hangingPunct="1">
                        <a:defRPr kumimoji="1" sz="1800" b="1" kern="1200">
                          <a:solidFill>
                            <a:schemeClr val="lt1"/>
                          </a:solidFill>
                          <a:latin typeface="Verdana"/>
                          <a:ea typeface="メイリオ"/>
                        </a:defRPr>
                      </a:lvl5pPr>
                      <a:lvl6pPr marL="2286000" algn="l" defTabSz="914400" rtl="0" eaLnBrk="1" latinLnBrk="0" hangingPunct="1">
                        <a:defRPr kumimoji="1" sz="1800" b="1" kern="1200">
                          <a:solidFill>
                            <a:schemeClr val="lt1"/>
                          </a:solidFill>
                          <a:latin typeface="Verdana"/>
                          <a:ea typeface="メイリオ"/>
                        </a:defRPr>
                      </a:lvl6pPr>
                      <a:lvl7pPr marL="2743200" algn="l" defTabSz="914400" rtl="0" eaLnBrk="1" latinLnBrk="0" hangingPunct="1">
                        <a:defRPr kumimoji="1" sz="1800" b="1" kern="1200">
                          <a:solidFill>
                            <a:schemeClr val="lt1"/>
                          </a:solidFill>
                          <a:latin typeface="Verdana"/>
                          <a:ea typeface="メイリオ"/>
                        </a:defRPr>
                      </a:lvl7pPr>
                      <a:lvl8pPr marL="3200400" algn="l" defTabSz="914400" rtl="0" eaLnBrk="1" latinLnBrk="0" hangingPunct="1">
                        <a:defRPr kumimoji="1" sz="1800" b="1" kern="1200">
                          <a:solidFill>
                            <a:schemeClr val="lt1"/>
                          </a:solidFill>
                          <a:latin typeface="Verdana"/>
                          <a:ea typeface="メイリオ"/>
                        </a:defRPr>
                      </a:lvl8pPr>
                      <a:lvl9pPr marL="3657600" algn="l" defTabSz="914400" rtl="0" eaLnBrk="1" latinLnBrk="0" hangingPunct="1">
                        <a:defRPr kumimoji="1" sz="1800" b="1" kern="1200">
                          <a:solidFill>
                            <a:schemeClr val="lt1"/>
                          </a:solidFill>
                          <a:latin typeface="Verdana"/>
                          <a:ea typeface="メイリオ"/>
                        </a:defRPr>
                      </a:lvl9pPr>
                    </a:lstStyle>
                    <a:p>
                      <a:pPr algn="ctr"/>
                      <a:r>
                        <a:rPr kumimoji="1" lang="ja-JP" altLang="en-US" sz="1200" b="0" dirty="0">
                          <a:solidFill>
                            <a:schemeClr val="tx1">
                              <a:lumMod val="75000"/>
                              <a:lumOff val="25000"/>
                            </a:schemeClr>
                          </a:solidFill>
                        </a:rPr>
                        <a:t>当該技術の</a:t>
                      </a:r>
                      <a:endParaRPr kumimoji="1" lang="en-US" altLang="ja-JP" sz="1200" b="0" dirty="0">
                        <a:solidFill>
                          <a:schemeClr val="tx1">
                            <a:lumMod val="75000"/>
                            <a:lumOff val="25000"/>
                          </a:schemeClr>
                        </a:solidFill>
                      </a:endParaRPr>
                    </a:p>
                    <a:p>
                      <a:pPr algn="ctr"/>
                      <a:r>
                        <a:rPr kumimoji="1" lang="ja-JP" altLang="en-US" sz="1200" b="0" dirty="0">
                          <a:solidFill>
                            <a:schemeClr val="tx1">
                              <a:lumMod val="75000"/>
                              <a:lumOff val="25000"/>
                            </a:schemeClr>
                          </a:solidFill>
                        </a:rPr>
                        <a:t>経験症例数</a:t>
                      </a:r>
                      <a:endParaRPr kumimoji="1" lang="ja-JP" altLang="en-US" sz="1050" b="0" dirty="0">
                        <a:solidFill>
                          <a:schemeClr val="tx1">
                            <a:lumMod val="75000"/>
                            <a:lumOff val="25000"/>
                          </a:schemeClr>
                        </a:solidFill>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70AD47">
                        <a:lumMod val="20000"/>
                        <a:lumOff val="80000"/>
                      </a:srgbClr>
                    </a:solidFill>
                  </a:tcPr>
                </a:tc>
                <a:extLst>
                  <a:ext uri="{0D108BD9-81ED-4DB2-BD59-A6C34878D82A}">
                    <a16:rowId xmlns:a16="http://schemas.microsoft.com/office/drawing/2014/main" val="2403894515"/>
                  </a:ext>
                </a:extLst>
              </a:tr>
              <a:tr h="626759">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ja-JP" altLang="en-US" sz="1050" dirty="0"/>
                        <a:t>ヒアルロン酸を用いた</a:t>
                      </a:r>
                      <a:endParaRPr kumimoji="1" lang="en-US" altLang="ja-JP" sz="1050" dirty="0"/>
                    </a:p>
                    <a:p>
                      <a:pPr algn="ctr"/>
                      <a:r>
                        <a:rPr kumimoji="1" lang="ja-JP" altLang="en-US" sz="1050" dirty="0"/>
                        <a:t>生理学的精子選択術</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6">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専ら産婦人科、産科、婦人科又は女性診療科に従事し、当該診療科について</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五年以上</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の経験を有すること。</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6">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r>
                        <a:rPr kumimoji="1" lang="ja-JP" altLang="en-US" sz="1050" dirty="0">
                          <a:latin typeface="メイリオ" panose="020B0604030504040204" pitchFamily="50" charset="-128"/>
                          <a:ea typeface="メイリオ" panose="020B0604030504040204" pitchFamily="50" charset="-128"/>
                        </a:rPr>
                        <a:t>産婦人科専門医であり、かつ、</a:t>
                      </a:r>
                      <a:endParaRPr kumimoji="1" lang="en-US" altLang="ja-JP" sz="1050" dirty="0">
                        <a:latin typeface="メイリオ" panose="020B0604030504040204" pitchFamily="50" charset="-128"/>
                        <a:ea typeface="メイリオ" panose="020B0604030504040204" pitchFamily="50" charset="-128"/>
                      </a:endParaRPr>
                    </a:p>
                    <a:p>
                      <a:pPr algn="l"/>
                      <a:r>
                        <a:rPr kumimoji="1" lang="ja-JP" altLang="en-US" sz="1050" b="1" u="sng" dirty="0">
                          <a:solidFill>
                            <a:srgbClr val="0070C0"/>
                          </a:solidFill>
                          <a:latin typeface="メイリオ" panose="020B0604030504040204" pitchFamily="50" charset="-128"/>
                          <a:ea typeface="メイリオ" panose="020B0604030504040204" pitchFamily="50" charset="-128"/>
                        </a:rPr>
                        <a:t>生殖医療専門医</a:t>
                      </a:r>
                      <a:r>
                        <a:rPr kumimoji="1" lang="ja-JP" altLang="en-US" sz="1050" dirty="0">
                          <a:latin typeface="メイリオ" panose="020B0604030504040204" pitchFamily="50" charset="-128"/>
                          <a:ea typeface="メイリオ" panose="020B0604030504040204" pitchFamily="50" charset="-128"/>
                        </a:rPr>
                        <a:t>であること。</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latin typeface="メイリオ" panose="020B0604030504040204" pitchFamily="50" charset="-128"/>
                          <a:ea typeface="メイリオ" panose="020B0604030504040204" pitchFamily="50" charset="-128"/>
                        </a:rPr>
                        <a:t>当該療養について</a:t>
                      </a:r>
                      <a:r>
                        <a:rPr kumimoji="1" lang="ja-JP" altLang="en-US" sz="1050" b="1" u="sng" dirty="0">
                          <a:solidFill>
                            <a:srgbClr val="0070C0"/>
                          </a:solidFill>
                          <a:latin typeface="メイリオ" panose="020B0604030504040204" pitchFamily="50" charset="-128"/>
                          <a:ea typeface="メイリオ" panose="020B0604030504040204" pitchFamily="50" charset="-128"/>
                        </a:rPr>
                        <a:t>二年以上</a:t>
                      </a:r>
                      <a:r>
                        <a:rPr kumimoji="1" lang="ja-JP" altLang="en-US" sz="1050" dirty="0">
                          <a:latin typeface="メイリオ" panose="020B0604030504040204" pitchFamily="50" charset="-128"/>
                          <a:ea typeface="メイリオ" panose="020B0604030504040204" pitchFamily="50" charset="-128"/>
                        </a:rPr>
                        <a:t>の経験を有すること。</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r>
                        <a:rPr kumimoji="1" lang="ja-JP" altLang="en-US" sz="1050" dirty="0">
                          <a:latin typeface="メイリオ" panose="020B0604030504040204" pitchFamily="50" charset="-128"/>
                          <a:ea typeface="メイリオ" panose="020B0604030504040204" pitchFamily="50" charset="-128"/>
                        </a:rPr>
                        <a:t>当該療養について、当該療養を主として実施する医師として</a:t>
                      </a:r>
                      <a:r>
                        <a:rPr kumimoji="1" lang="ja-JP" altLang="en-US" sz="1050" b="1" u="sng" dirty="0">
                          <a:solidFill>
                            <a:srgbClr val="0070C0"/>
                          </a:solidFill>
                          <a:latin typeface="メイリオ" panose="020B0604030504040204" pitchFamily="50" charset="-128"/>
                          <a:ea typeface="メイリオ" panose="020B0604030504040204" pitchFamily="50" charset="-128"/>
                        </a:rPr>
                        <a:t>十例以上</a:t>
                      </a:r>
                      <a:r>
                        <a:rPr kumimoji="1" lang="ja-JP" altLang="en-US" sz="1050" dirty="0">
                          <a:latin typeface="メイリオ" panose="020B0604030504040204" pitchFamily="50" charset="-128"/>
                          <a:ea typeface="メイリオ" panose="020B0604030504040204" pitchFamily="50" charset="-128"/>
                        </a:rPr>
                        <a:t>の症例を実施していること。</a:t>
                      </a:r>
                      <a:endPar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9155876"/>
                  </a:ext>
                </a:extLst>
              </a:tr>
              <a:tr h="719928">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ja-JP" altLang="en-US" sz="1050" dirty="0"/>
                        <a:t>タイムラプス撮像法による</a:t>
                      </a:r>
                      <a:endParaRPr kumimoji="1" lang="en-US" altLang="ja-JP" sz="1050" dirty="0"/>
                    </a:p>
                    <a:p>
                      <a:pPr algn="ctr"/>
                      <a:r>
                        <a:rPr kumimoji="1" lang="ja-JP" altLang="en-US" sz="1050" dirty="0"/>
                        <a:t>受精卵・胚培養</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endParaRPr kumimoji="1" lang="ja-JP" altLang="en-US" sz="900" dirty="0"/>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20000"/>
                      </a:srgbClr>
                    </a:solid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endParaRPr kumimoji="1" lang="ja-JP" altLang="en-US" sz="1200" dirty="0"/>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20000"/>
                      </a:srgbClr>
                    </a:solidFill>
                  </a:tcPr>
                </a:tc>
                <a:tc rowSpan="5">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39508996"/>
                  </a:ext>
                </a:extLst>
              </a:tr>
              <a:tr h="523584">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ja-JP" altLang="en-US" sz="1050" dirty="0"/>
                        <a:t>子宮内細菌叢検査</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endParaRPr kumimoji="1" lang="ja-JP" altLang="en-US" sz="900" dirty="0"/>
                    </a:p>
                  </a:txBody>
                  <a:tcPr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40000"/>
                      </a:srgbClr>
                    </a:solid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endParaRPr kumimoji="1" lang="ja-JP" altLang="en-US" sz="1200" dirty="0"/>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40000"/>
                      </a:srgbClr>
                    </a:solid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02078071"/>
                  </a:ext>
                </a:extLst>
              </a:tr>
              <a:tr h="719928">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ja-JP" altLang="en-US" sz="1050" dirty="0"/>
                        <a:t>子宮内膜刺激術</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endParaRPr kumimoji="1" lang="ja-JP" altLang="en-US" sz="900" dirty="0"/>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0070E5">
                        <a:tint val="20000"/>
                      </a:srgbClr>
                    </a:solid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endParaRPr kumimoji="1" lang="ja-JP" altLang="en-US" sz="1200" dirty="0"/>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20000"/>
                      </a:srgbClr>
                    </a:solid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64288542"/>
                  </a:ext>
                </a:extLst>
              </a:tr>
              <a:tr h="719928">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ja-JP" altLang="en-US" sz="1050" dirty="0"/>
                        <a:t>子宮内膜受容能検査</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endParaRPr kumimoji="1" lang="ja-JP" altLang="en-US" sz="900" dirty="0"/>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40000"/>
                      </a:srgbClr>
                    </a:solid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endParaRPr kumimoji="1" lang="ja-JP" altLang="en-US" sz="1200" baseline="30000" dirty="0"/>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40000"/>
                      </a:srgbClr>
                    </a:solid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r>
                        <a:rPr kumimoji="1" lang="ja-JP" altLang="en-US" sz="1050" dirty="0">
                          <a:latin typeface="メイリオ" panose="020B0604030504040204" pitchFamily="50" charset="-128"/>
                          <a:ea typeface="メイリオ" panose="020B0604030504040204" pitchFamily="50" charset="-128"/>
                        </a:rPr>
                        <a:t>当該療養について、当該療養を主として実施する医師として</a:t>
                      </a:r>
                      <a:r>
                        <a:rPr kumimoji="1" lang="ja-JP" altLang="en-US" sz="1050" b="1" u="sng" dirty="0">
                          <a:solidFill>
                            <a:srgbClr val="0070C0"/>
                          </a:solidFill>
                          <a:latin typeface="メイリオ" panose="020B0604030504040204" pitchFamily="50" charset="-128"/>
                          <a:ea typeface="メイリオ" panose="020B0604030504040204" pitchFamily="50" charset="-128"/>
                        </a:rPr>
                        <a:t>五例以上</a:t>
                      </a:r>
                      <a:r>
                        <a:rPr kumimoji="1" lang="ja-JP" altLang="en-US" sz="1050" dirty="0">
                          <a:latin typeface="メイリオ" panose="020B0604030504040204" pitchFamily="50" charset="-128"/>
                          <a:ea typeface="メイリオ" panose="020B0604030504040204" pitchFamily="50" charset="-128"/>
                        </a:rPr>
                        <a:t>の症例を実施していること。</a:t>
                      </a:r>
                      <a:endPar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78562129"/>
                  </a:ext>
                </a:extLst>
              </a:tr>
              <a:tr h="638048">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zh-TW" altLang="en-US" sz="1050" dirty="0"/>
                        <a:t>子宮内膜擦過術</a:t>
                      </a:r>
                      <a:endParaRPr kumimoji="1" lang="ja-JP" altLang="en-US" sz="1050" dirty="0"/>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endParaRPr kumimoji="1" lang="ja-JP" altLang="en-US" sz="900" dirty="0"/>
                    </a:p>
                  </a:txBody>
                  <a:tcPr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20000"/>
                      </a:srgbClr>
                    </a:solid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endParaRPr kumimoji="1" lang="ja-JP" altLang="en-US" sz="1200" baseline="30000" dirty="0"/>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20000"/>
                      </a:srgbClr>
                    </a:solid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dirty="0">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1567381"/>
                  </a:ext>
                </a:extLst>
              </a:tr>
            </a:tbl>
          </a:graphicData>
        </a:graphic>
      </p:graphicFrame>
      <p:sp>
        <p:nvSpPr>
          <p:cNvPr id="5" name="正方形/長方形 4"/>
          <p:cNvSpPr/>
          <p:nvPr/>
        </p:nvSpPr>
        <p:spPr>
          <a:xfrm>
            <a:off x="381000" y="1128004"/>
            <a:ext cx="3494314" cy="307777"/>
          </a:xfrm>
          <a:prstGeom prst="rect">
            <a:avLst/>
          </a:prstGeom>
        </p:spPr>
        <p:txBody>
          <a:bodyPr wrap="square">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a:t>
            </a:r>
            <a:r>
              <a:rPr kumimoji="1" lang="ja-JP" altLang="en-US" sz="1400" b="1" i="0" u="none" strike="noStrike" kern="120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主として実施する医師に係る基準</a:t>
            </a:r>
            <a:r>
              <a:rPr kumimoji="1" lang="en-US" altLang="ja-JP" sz="1400" b="1" i="0" u="none" strike="noStrike" kern="120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a:t>
            </a:r>
            <a:endParaRPr kumimoji="1" lang="ja-JP" altLang="en-US" sz="1400" b="1" i="0" u="none" strike="noStrike" kern="120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endParaRPr>
          </a:p>
        </p:txBody>
      </p:sp>
      <p:sp>
        <p:nvSpPr>
          <p:cNvPr id="6" name="テキスト ボックス 5">
            <a:extLst>
              <a:ext uri="{FF2B5EF4-FFF2-40B4-BE49-F238E27FC236}">
                <a16:creationId xmlns:a16="http://schemas.microsoft.com/office/drawing/2014/main" id="{B3B63939-CC6A-42B4-9D03-F21A683D83D5}"/>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８．不妊治療の保険適用</a:t>
            </a:r>
          </a:p>
        </p:txBody>
      </p:sp>
      <p:sp>
        <p:nvSpPr>
          <p:cNvPr id="7" name="スライド番号プレースホルダー 2">
            <a:extLst>
              <a:ext uri="{FF2B5EF4-FFF2-40B4-BE49-F238E27FC236}">
                <a16:creationId xmlns:a16="http://schemas.microsoft.com/office/drawing/2014/main" id="{42ED1BA6-0D99-49AF-B2E4-CF5D815B096D}"/>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129319540"/>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95607"/>
            <a:ext cx="9906000" cy="652870"/>
          </a:xfrm>
        </p:spPr>
        <p:txBody>
          <a:bodyPr>
            <a:noAutofit/>
          </a:bodyPr>
          <a:lstStyle/>
          <a:p>
            <a:r>
              <a:rPr lang="ja-JP" altLang="en-US" dirty="0"/>
              <a:t>（２）先進医療の検討状況</a:t>
            </a:r>
            <a:br>
              <a:rPr lang="en-US" altLang="ja-JP" dirty="0"/>
            </a:br>
            <a:r>
              <a:rPr lang="ja-JP" altLang="en-US" sz="1600" dirty="0"/>
              <a:t>（不妊治療関連の先進医療Ａの施設基準②（保険医療機関に係る基準））</a:t>
            </a:r>
            <a:endParaRPr kumimoji="1" lang="ja-JP" altLang="en-US" sz="1600" dirty="0">
              <a:latin typeface="メイリオ" panose="020B0604030504040204" pitchFamily="50" charset="-128"/>
              <a:ea typeface="メイリオ" panose="020B0604030504040204" pitchFamily="50" charset="-128"/>
            </a:endParaRPr>
          </a:p>
        </p:txBody>
      </p:sp>
      <p:sp>
        <p:nvSpPr>
          <p:cNvPr id="4" name="正方形/長方形 3"/>
          <p:cNvSpPr/>
          <p:nvPr/>
        </p:nvSpPr>
        <p:spPr>
          <a:xfrm>
            <a:off x="381000" y="6394590"/>
            <a:ext cx="9144000" cy="415498"/>
          </a:xfrm>
          <a:prstGeom prst="rect">
            <a:avLst/>
          </a:prstGeom>
        </p:spPr>
        <p:txBody>
          <a:bodyPr wrap="square">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ＭＳ Ｐゴシック" panose="020B0600070205080204" pitchFamily="50" charset="-128"/>
                <a:cs typeface="+mn-cs"/>
              </a:rPr>
              <a:t>　</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ＭＳ Ｐゴシック" panose="020B0600070205080204" pitchFamily="50" charset="-128"/>
                <a:cs typeface="+mn-cs"/>
              </a:rPr>
              <a:t>検査を委託して実施する場合</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ＭＳ Ｐゴシック" panose="020B0600070205080204" pitchFamily="50" charset="-128"/>
                <a:cs typeface="+mn-cs"/>
              </a:rPr>
              <a:t>には、臨床検査技師等に関する法律（昭和三十三年法律第七十六号）第二十条の三第一項に規定する</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ＭＳ Ｐゴシック" panose="020B0600070205080204" pitchFamily="50" charset="-128"/>
                <a:cs typeface="+mn-cs"/>
              </a:rPr>
              <a:t>衛生検査所</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ＭＳ Ｐゴシック" panose="020B0600070205080204" pitchFamily="50" charset="-128"/>
                <a:cs typeface="+mn-cs"/>
              </a:rPr>
              <a:t>で</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ＭＳ Ｐゴシック" panose="020B0600070205080204" pitchFamily="50" charset="-128"/>
                <a:cs typeface="+mn-cs"/>
              </a:rPr>
              <a:t>　あって、</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ＭＳ Ｐゴシック" panose="020B0600070205080204" pitchFamily="50" charset="-128"/>
                <a:cs typeface="+mn-cs"/>
              </a:rPr>
              <a:t>当該検査の実施に当たり適切な医療機器等を用いるもの</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ＭＳ Ｐゴシック" panose="020B0600070205080204" pitchFamily="50" charset="-128"/>
                <a:cs typeface="+mn-cs"/>
              </a:rPr>
              <a:t>に委託すること。</a:t>
            </a:r>
          </a:p>
        </p:txBody>
      </p:sp>
      <p:graphicFrame>
        <p:nvGraphicFramePr>
          <p:cNvPr id="5" name="表 4"/>
          <p:cNvGraphicFramePr>
            <a:graphicFrameLocks noGrp="1"/>
          </p:cNvGraphicFramePr>
          <p:nvPr/>
        </p:nvGraphicFramePr>
        <p:xfrm>
          <a:off x="381000" y="1293962"/>
          <a:ext cx="9144000" cy="5062528"/>
        </p:xfrm>
        <a:graphic>
          <a:graphicData uri="http://schemas.openxmlformats.org/drawingml/2006/table">
            <a:tbl>
              <a:tblPr firstRow="1" bandRow="1"/>
              <a:tblGrid>
                <a:gridCol w="1762125">
                  <a:extLst>
                    <a:ext uri="{9D8B030D-6E8A-4147-A177-3AD203B41FA5}">
                      <a16:colId xmlns:a16="http://schemas.microsoft.com/office/drawing/2014/main" val="3038590036"/>
                    </a:ext>
                  </a:extLst>
                </a:gridCol>
                <a:gridCol w="962025">
                  <a:extLst>
                    <a:ext uri="{9D8B030D-6E8A-4147-A177-3AD203B41FA5}">
                      <a16:colId xmlns:a16="http://schemas.microsoft.com/office/drawing/2014/main" val="1620011772"/>
                    </a:ext>
                  </a:extLst>
                </a:gridCol>
                <a:gridCol w="895350">
                  <a:extLst>
                    <a:ext uri="{9D8B030D-6E8A-4147-A177-3AD203B41FA5}">
                      <a16:colId xmlns:a16="http://schemas.microsoft.com/office/drawing/2014/main" val="3831838153"/>
                    </a:ext>
                  </a:extLst>
                </a:gridCol>
                <a:gridCol w="914400">
                  <a:extLst>
                    <a:ext uri="{9D8B030D-6E8A-4147-A177-3AD203B41FA5}">
                      <a16:colId xmlns:a16="http://schemas.microsoft.com/office/drawing/2014/main" val="2238824346"/>
                    </a:ext>
                  </a:extLst>
                </a:gridCol>
                <a:gridCol w="1095375">
                  <a:extLst>
                    <a:ext uri="{9D8B030D-6E8A-4147-A177-3AD203B41FA5}">
                      <a16:colId xmlns:a16="http://schemas.microsoft.com/office/drawing/2014/main" val="2955925468"/>
                    </a:ext>
                  </a:extLst>
                </a:gridCol>
                <a:gridCol w="647700">
                  <a:extLst>
                    <a:ext uri="{9D8B030D-6E8A-4147-A177-3AD203B41FA5}">
                      <a16:colId xmlns:a16="http://schemas.microsoft.com/office/drawing/2014/main" val="1228673482"/>
                    </a:ext>
                  </a:extLst>
                </a:gridCol>
                <a:gridCol w="695325">
                  <a:extLst>
                    <a:ext uri="{9D8B030D-6E8A-4147-A177-3AD203B41FA5}">
                      <a16:colId xmlns:a16="http://schemas.microsoft.com/office/drawing/2014/main" val="1589290678"/>
                    </a:ext>
                  </a:extLst>
                </a:gridCol>
                <a:gridCol w="828675">
                  <a:extLst>
                    <a:ext uri="{9D8B030D-6E8A-4147-A177-3AD203B41FA5}">
                      <a16:colId xmlns:a16="http://schemas.microsoft.com/office/drawing/2014/main" val="1178185573"/>
                    </a:ext>
                  </a:extLst>
                </a:gridCol>
                <a:gridCol w="790575">
                  <a:extLst>
                    <a:ext uri="{9D8B030D-6E8A-4147-A177-3AD203B41FA5}">
                      <a16:colId xmlns:a16="http://schemas.microsoft.com/office/drawing/2014/main" val="506363102"/>
                    </a:ext>
                  </a:extLst>
                </a:gridCol>
                <a:gridCol w="552450">
                  <a:extLst>
                    <a:ext uri="{9D8B030D-6E8A-4147-A177-3AD203B41FA5}">
                      <a16:colId xmlns:a16="http://schemas.microsoft.com/office/drawing/2014/main" val="1910893675"/>
                    </a:ext>
                  </a:extLst>
                </a:gridCol>
              </a:tblGrid>
              <a:tr h="1079960">
                <a:tc>
                  <a:txBody>
                    <a:bodyPr/>
                    <a:lstStyle>
                      <a:lvl1pPr marL="0" algn="l" defTabSz="914400" rtl="0" eaLnBrk="1" latinLnBrk="0" hangingPunct="1">
                        <a:defRPr kumimoji="1" sz="1800" b="1" kern="1200">
                          <a:solidFill>
                            <a:schemeClr val="lt1"/>
                          </a:solidFill>
                          <a:latin typeface="Verdana"/>
                          <a:ea typeface="メイリオ"/>
                        </a:defRPr>
                      </a:lvl1pPr>
                      <a:lvl2pPr marL="457200" algn="l" defTabSz="914400" rtl="0" eaLnBrk="1" latinLnBrk="0" hangingPunct="1">
                        <a:defRPr kumimoji="1" sz="1800" b="1" kern="1200">
                          <a:solidFill>
                            <a:schemeClr val="lt1"/>
                          </a:solidFill>
                          <a:latin typeface="Verdana"/>
                          <a:ea typeface="メイリオ"/>
                        </a:defRPr>
                      </a:lvl2pPr>
                      <a:lvl3pPr marL="914400" algn="l" defTabSz="914400" rtl="0" eaLnBrk="1" latinLnBrk="0" hangingPunct="1">
                        <a:defRPr kumimoji="1" sz="1800" b="1" kern="1200">
                          <a:solidFill>
                            <a:schemeClr val="lt1"/>
                          </a:solidFill>
                          <a:latin typeface="Verdana"/>
                          <a:ea typeface="メイリオ"/>
                        </a:defRPr>
                      </a:lvl3pPr>
                      <a:lvl4pPr marL="1371600" algn="l" defTabSz="914400" rtl="0" eaLnBrk="1" latinLnBrk="0" hangingPunct="1">
                        <a:defRPr kumimoji="1" sz="1800" b="1" kern="1200">
                          <a:solidFill>
                            <a:schemeClr val="lt1"/>
                          </a:solidFill>
                          <a:latin typeface="Verdana"/>
                          <a:ea typeface="メイリオ"/>
                        </a:defRPr>
                      </a:lvl4pPr>
                      <a:lvl5pPr marL="1828800" algn="l" defTabSz="914400" rtl="0" eaLnBrk="1" latinLnBrk="0" hangingPunct="1">
                        <a:defRPr kumimoji="1" sz="1800" b="1" kern="1200">
                          <a:solidFill>
                            <a:schemeClr val="lt1"/>
                          </a:solidFill>
                          <a:latin typeface="Verdana"/>
                          <a:ea typeface="メイリオ"/>
                        </a:defRPr>
                      </a:lvl5pPr>
                      <a:lvl6pPr marL="2286000" algn="l" defTabSz="914400" rtl="0" eaLnBrk="1" latinLnBrk="0" hangingPunct="1">
                        <a:defRPr kumimoji="1" sz="1800" b="1" kern="1200">
                          <a:solidFill>
                            <a:schemeClr val="lt1"/>
                          </a:solidFill>
                          <a:latin typeface="Verdana"/>
                          <a:ea typeface="メイリオ"/>
                        </a:defRPr>
                      </a:lvl6pPr>
                      <a:lvl7pPr marL="2743200" algn="l" defTabSz="914400" rtl="0" eaLnBrk="1" latinLnBrk="0" hangingPunct="1">
                        <a:defRPr kumimoji="1" sz="1800" b="1" kern="1200">
                          <a:solidFill>
                            <a:schemeClr val="lt1"/>
                          </a:solidFill>
                          <a:latin typeface="Verdana"/>
                          <a:ea typeface="メイリオ"/>
                        </a:defRPr>
                      </a:lvl7pPr>
                      <a:lvl8pPr marL="3200400" algn="l" defTabSz="914400" rtl="0" eaLnBrk="1" latinLnBrk="0" hangingPunct="1">
                        <a:defRPr kumimoji="1" sz="1800" b="1" kern="1200">
                          <a:solidFill>
                            <a:schemeClr val="lt1"/>
                          </a:solidFill>
                          <a:latin typeface="Verdana"/>
                          <a:ea typeface="メイリオ"/>
                        </a:defRPr>
                      </a:lvl8pPr>
                      <a:lvl9pPr marL="3657600" algn="l" defTabSz="914400" rtl="0" eaLnBrk="1" latinLnBrk="0" hangingPunct="1">
                        <a:defRPr kumimoji="1" sz="1800" b="1" kern="1200">
                          <a:solidFill>
                            <a:schemeClr val="lt1"/>
                          </a:solidFill>
                          <a:latin typeface="Verdana"/>
                          <a:ea typeface="メイリオ"/>
                        </a:defRPr>
                      </a:lvl9pPr>
                    </a:lstStyle>
                    <a:p>
                      <a:pPr algn="ctr"/>
                      <a:r>
                        <a:rPr kumimoji="1" lang="ja-JP" altLang="en-US" sz="1100" b="0" dirty="0">
                          <a:solidFill>
                            <a:schemeClr val="tx1">
                              <a:lumMod val="75000"/>
                              <a:lumOff val="25000"/>
                            </a:schemeClr>
                          </a:solidFill>
                        </a:rPr>
                        <a:t>先進医療技術名</a:t>
                      </a:r>
                    </a:p>
                  </a:txBody>
                  <a:tcPr marL="36000" marR="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70AD47">
                        <a:lumMod val="20000"/>
                        <a:lumOff val="80000"/>
                      </a:srgbClr>
                    </a:solidFill>
                  </a:tcPr>
                </a:tc>
                <a:tc>
                  <a:txBody>
                    <a:bodyPr/>
                    <a:lstStyle>
                      <a:lvl1pPr marL="0" algn="l" defTabSz="914400" rtl="0" eaLnBrk="1" latinLnBrk="0" hangingPunct="1">
                        <a:defRPr kumimoji="1" sz="1800" b="1" kern="1200">
                          <a:solidFill>
                            <a:schemeClr val="lt1"/>
                          </a:solidFill>
                          <a:latin typeface="Verdana"/>
                          <a:ea typeface="メイリオ"/>
                        </a:defRPr>
                      </a:lvl1pPr>
                      <a:lvl2pPr marL="457200" algn="l" defTabSz="914400" rtl="0" eaLnBrk="1" latinLnBrk="0" hangingPunct="1">
                        <a:defRPr kumimoji="1" sz="1800" b="1" kern="1200">
                          <a:solidFill>
                            <a:schemeClr val="lt1"/>
                          </a:solidFill>
                          <a:latin typeface="Verdana"/>
                          <a:ea typeface="メイリオ"/>
                        </a:defRPr>
                      </a:lvl2pPr>
                      <a:lvl3pPr marL="914400" algn="l" defTabSz="914400" rtl="0" eaLnBrk="1" latinLnBrk="0" hangingPunct="1">
                        <a:defRPr kumimoji="1" sz="1800" b="1" kern="1200">
                          <a:solidFill>
                            <a:schemeClr val="lt1"/>
                          </a:solidFill>
                          <a:latin typeface="Verdana"/>
                          <a:ea typeface="メイリオ"/>
                        </a:defRPr>
                      </a:lvl3pPr>
                      <a:lvl4pPr marL="1371600" algn="l" defTabSz="914400" rtl="0" eaLnBrk="1" latinLnBrk="0" hangingPunct="1">
                        <a:defRPr kumimoji="1" sz="1800" b="1" kern="1200">
                          <a:solidFill>
                            <a:schemeClr val="lt1"/>
                          </a:solidFill>
                          <a:latin typeface="Verdana"/>
                          <a:ea typeface="メイリオ"/>
                        </a:defRPr>
                      </a:lvl4pPr>
                      <a:lvl5pPr marL="1828800" algn="l" defTabSz="914400" rtl="0" eaLnBrk="1" latinLnBrk="0" hangingPunct="1">
                        <a:defRPr kumimoji="1" sz="1800" b="1" kern="1200">
                          <a:solidFill>
                            <a:schemeClr val="lt1"/>
                          </a:solidFill>
                          <a:latin typeface="Verdana"/>
                          <a:ea typeface="メイリオ"/>
                        </a:defRPr>
                      </a:lvl5pPr>
                      <a:lvl6pPr marL="2286000" algn="l" defTabSz="914400" rtl="0" eaLnBrk="1" latinLnBrk="0" hangingPunct="1">
                        <a:defRPr kumimoji="1" sz="1800" b="1" kern="1200">
                          <a:solidFill>
                            <a:schemeClr val="lt1"/>
                          </a:solidFill>
                          <a:latin typeface="Verdana"/>
                          <a:ea typeface="メイリオ"/>
                        </a:defRPr>
                      </a:lvl6pPr>
                      <a:lvl7pPr marL="2743200" algn="l" defTabSz="914400" rtl="0" eaLnBrk="1" latinLnBrk="0" hangingPunct="1">
                        <a:defRPr kumimoji="1" sz="1800" b="1" kern="1200">
                          <a:solidFill>
                            <a:schemeClr val="lt1"/>
                          </a:solidFill>
                          <a:latin typeface="Verdana"/>
                          <a:ea typeface="メイリオ"/>
                        </a:defRPr>
                      </a:lvl7pPr>
                      <a:lvl8pPr marL="3200400" algn="l" defTabSz="914400" rtl="0" eaLnBrk="1" latinLnBrk="0" hangingPunct="1">
                        <a:defRPr kumimoji="1" sz="1800" b="1" kern="1200">
                          <a:solidFill>
                            <a:schemeClr val="lt1"/>
                          </a:solidFill>
                          <a:latin typeface="Verdana"/>
                          <a:ea typeface="メイリオ"/>
                        </a:defRPr>
                      </a:lvl8pPr>
                      <a:lvl9pPr marL="3657600" algn="l" defTabSz="914400" rtl="0" eaLnBrk="1" latinLnBrk="0" hangingPunct="1">
                        <a:defRPr kumimoji="1" sz="1800" b="1" kern="1200">
                          <a:solidFill>
                            <a:schemeClr val="lt1"/>
                          </a:solidFill>
                          <a:latin typeface="Verdana"/>
                          <a:ea typeface="メイリオ"/>
                        </a:defRPr>
                      </a:lvl9pPr>
                    </a:lstStyle>
                    <a:p>
                      <a:pPr algn="ctr"/>
                      <a:r>
                        <a:rPr kumimoji="1" lang="ja-JP" altLang="en-US" sz="1100" b="0" dirty="0">
                          <a:solidFill>
                            <a:schemeClr val="tx1">
                              <a:lumMod val="65000"/>
                              <a:lumOff val="35000"/>
                            </a:schemeClr>
                          </a:solidFill>
                        </a:rPr>
                        <a:t>診療科</a:t>
                      </a:r>
                    </a:p>
                  </a:txBody>
                  <a:tcPr marL="36000" marR="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70AD47">
                        <a:lumMod val="20000"/>
                        <a:lumOff val="80000"/>
                      </a:srgbClr>
                    </a:solidFill>
                  </a:tcPr>
                </a:tc>
                <a:tc>
                  <a:txBody>
                    <a:bodyPr/>
                    <a:lstStyle>
                      <a:lvl1pPr marL="0" algn="l" defTabSz="914400" rtl="0" eaLnBrk="1" latinLnBrk="0" hangingPunct="1">
                        <a:defRPr kumimoji="1" sz="1800" b="1" kern="1200">
                          <a:solidFill>
                            <a:schemeClr val="lt1"/>
                          </a:solidFill>
                          <a:latin typeface="Verdana"/>
                          <a:ea typeface="メイリオ"/>
                        </a:defRPr>
                      </a:lvl1pPr>
                      <a:lvl2pPr marL="457200" algn="l" defTabSz="914400" rtl="0" eaLnBrk="1" latinLnBrk="0" hangingPunct="1">
                        <a:defRPr kumimoji="1" sz="1800" b="1" kern="1200">
                          <a:solidFill>
                            <a:schemeClr val="lt1"/>
                          </a:solidFill>
                          <a:latin typeface="Verdana"/>
                          <a:ea typeface="メイリオ"/>
                        </a:defRPr>
                      </a:lvl2pPr>
                      <a:lvl3pPr marL="914400" algn="l" defTabSz="914400" rtl="0" eaLnBrk="1" latinLnBrk="0" hangingPunct="1">
                        <a:defRPr kumimoji="1" sz="1800" b="1" kern="1200">
                          <a:solidFill>
                            <a:schemeClr val="lt1"/>
                          </a:solidFill>
                          <a:latin typeface="Verdana"/>
                          <a:ea typeface="メイリオ"/>
                        </a:defRPr>
                      </a:lvl3pPr>
                      <a:lvl4pPr marL="1371600" algn="l" defTabSz="914400" rtl="0" eaLnBrk="1" latinLnBrk="0" hangingPunct="1">
                        <a:defRPr kumimoji="1" sz="1800" b="1" kern="1200">
                          <a:solidFill>
                            <a:schemeClr val="lt1"/>
                          </a:solidFill>
                          <a:latin typeface="Verdana"/>
                          <a:ea typeface="メイリオ"/>
                        </a:defRPr>
                      </a:lvl4pPr>
                      <a:lvl5pPr marL="1828800" algn="l" defTabSz="914400" rtl="0" eaLnBrk="1" latinLnBrk="0" hangingPunct="1">
                        <a:defRPr kumimoji="1" sz="1800" b="1" kern="1200">
                          <a:solidFill>
                            <a:schemeClr val="lt1"/>
                          </a:solidFill>
                          <a:latin typeface="Verdana"/>
                          <a:ea typeface="メイリオ"/>
                        </a:defRPr>
                      </a:lvl5pPr>
                      <a:lvl6pPr marL="2286000" algn="l" defTabSz="914400" rtl="0" eaLnBrk="1" latinLnBrk="0" hangingPunct="1">
                        <a:defRPr kumimoji="1" sz="1800" b="1" kern="1200">
                          <a:solidFill>
                            <a:schemeClr val="lt1"/>
                          </a:solidFill>
                          <a:latin typeface="Verdana"/>
                          <a:ea typeface="メイリオ"/>
                        </a:defRPr>
                      </a:lvl6pPr>
                      <a:lvl7pPr marL="2743200" algn="l" defTabSz="914400" rtl="0" eaLnBrk="1" latinLnBrk="0" hangingPunct="1">
                        <a:defRPr kumimoji="1" sz="1800" b="1" kern="1200">
                          <a:solidFill>
                            <a:schemeClr val="lt1"/>
                          </a:solidFill>
                          <a:latin typeface="Verdana"/>
                          <a:ea typeface="メイリオ"/>
                        </a:defRPr>
                      </a:lvl7pPr>
                      <a:lvl8pPr marL="3200400" algn="l" defTabSz="914400" rtl="0" eaLnBrk="1" latinLnBrk="0" hangingPunct="1">
                        <a:defRPr kumimoji="1" sz="1800" b="1" kern="1200">
                          <a:solidFill>
                            <a:schemeClr val="lt1"/>
                          </a:solidFill>
                          <a:latin typeface="Verdana"/>
                          <a:ea typeface="メイリオ"/>
                        </a:defRPr>
                      </a:lvl8pPr>
                      <a:lvl9pPr marL="3657600" algn="l" defTabSz="914400" rtl="0" eaLnBrk="1" latinLnBrk="0" hangingPunct="1">
                        <a:defRPr kumimoji="1" sz="1800" b="1" kern="1200">
                          <a:solidFill>
                            <a:schemeClr val="lt1"/>
                          </a:solidFill>
                          <a:latin typeface="Verdana"/>
                          <a:ea typeface="メイリオ"/>
                        </a:defRPr>
                      </a:lvl9pPr>
                    </a:lstStyle>
                    <a:p>
                      <a:pPr algn="ctr"/>
                      <a:r>
                        <a:rPr kumimoji="1" lang="ja-JP" altLang="ja-JP" sz="1100" b="0" kern="100" dirty="0">
                          <a:solidFill>
                            <a:schemeClr val="tx1">
                              <a:lumMod val="65000"/>
                              <a:lumOff val="35000"/>
                            </a:schemeClr>
                          </a:solidFill>
                          <a:effectLst/>
                          <a:latin typeface="+mn-ea"/>
                          <a:ea typeface="メイリオ"/>
                          <a:cs typeface="Times New Roman" panose="02020603050405020304" pitchFamily="18" charset="0"/>
                        </a:rPr>
                        <a:t>実施診療科の医師数</a:t>
                      </a:r>
                      <a:endParaRPr kumimoji="1" lang="ja-JP" altLang="en-US" sz="1100" b="0" dirty="0">
                        <a:solidFill>
                          <a:schemeClr val="tx1">
                            <a:lumMod val="65000"/>
                            <a:lumOff val="35000"/>
                          </a:schemeClr>
                        </a:solidFill>
                      </a:endParaRPr>
                    </a:p>
                  </a:txBody>
                  <a:tcPr marL="36000" marR="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70AD47">
                        <a:lumMod val="20000"/>
                        <a:lumOff val="80000"/>
                      </a:srgbClr>
                    </a:solidFill>
                  </a:tcPr>
                </a:tc>
                <a:tc>
                  <a:txBody>
                    <a:bodyPr/>
                    <a:lstStyle>
                      <a:lvl1pPr marL="0" algn="l" defTabSz="914400" rtl="0" eaLnBrk="1" latinLnBrk="0" hangingPunct="1">
                        <a:defRPr kumimoji="1" sz="1800" b="1" kern="1200">
                          <a:solidFill>
                            <a:schemeClr val="lt1"/>
                          </a:solidFill>
                          <a:latin typeface="Verdana"/>
                          <a:ea typeface="メイリオ"/>
                        </a:defRPr>
                      </a:lvl1pPr>
                      <a:lvl2pPr marL="457200" algn="l" defTabSz="914400" rtl="0" eaLnBrk="1" latinLnBrk="0" hangingPunct="1">
                        <a:defRPr kumimoji="1" sz="1800" b="1" kern="1200">
                          <a:solidFill>
                            <a:schemeClr val="lt1"/>
                          </a:solidFill>
                          <a:latin typeface="Verdana"/>
                          <a:ea typeface="メイリオ"/>
                        </a:defRPr>
                      </a:lvl2pPr>
                      <a:lvl3pPr marL="914400" algn="l" defTabSz="914400" rtl="0" eaLnBrk="1" latinLnBrk="0" hangingPunct="1">
                        <a:defRPr kumimoji="1" sz="1800" b="1" kern="1200">
                          <a:solidFill>
                            <a:schemeClr val="lt1"/>
                          </a:solidFill>
                          <a:latin typeface="Verdana"/>
                          <a:ea typeface="メイリオ"/>
                        </a:defRPr>
                      </a:lvl3pPr>
                      <a:lvl4pPr marL="1371600" algn="l" defTabSz="914400" rtl="0" eaLnBrk="1" latinLnBrk="0" hangingPunct="1">
                        <a:defRPr kumimoji="1" sz="1800" b="1" kern="1200">
                          <a:solidFill>
                            <a:schemeClr val="lt1"/>
                          </a:solidFill>
                          <a:latin typeface="Verdana"/>
                          <a:ea typeface="メイリオ"/>
                        </a:defRPr>
                      </a:lvl4pPr>
                      <a:lvl5pPr marL="1828800" algn="l" defTabSz="914400" rtl="0" eaLnBrk="1" latinLnBrk="0" hangingPunct="1">
                        <a:defRPr kumimoji="1" sz="1800" b="1" kern="1200">
                          <a:solidFill>
                            <a:schemeClr val="lt1"/>
                          </a:solidFill>
                          <a:latin typeface="Verdana"/>
                          <a:ea typeface="メイリオ"/>
                        </a:defRPr>
                      </a:lvl5pPr>
                      <a:lvl6pPr marL="2286000" algn="l" defTabSz="914400" rtl="0" eaLnBrk="1" latinLnBrk="0" hangingPunct="1">
                        <a:defRPr kumimoji="1" sz="1800" b="1" kern="1200">
                          <a:solidFill>
                            <a:schemeClr val="lt1"/>
                          </a:solidFill>
                          <a:latin typeface="Verdana"/>
                          <a:ea typeface="メイリオ"/>
                        </a:defRPr>
                      </a:lvl6pPr>
                      <a:lvl7pPr marL="2743200" algn="l" defTabSz="914400" rtl="0" eaLnBrk="1" latinLnBrk="0" hangingPunct="1">
                        <a:defRPr kumimoji="1" sz="1800" b="1" kern="1200">
                          <a:solidFill>
                            <a:schemeClr val="lt1"/>
                          </a:solidFill>
                          <a:latin typeface="Verdana"/>
                          <a:ea typeface="メイリオ"/>
                        </a:defRPr>
                      </a:lvl7pPr>
                      <a:lvl8pPr marL="3200400" algn="l" defTabSz="914400" rtl="0" eaLnBrk="1" latinLnBrk="0" hangingPunct="1">
                        <a:defRPr kumimoji="1" sz="1800" b="1" kern="1200">
                          <a:solidFill>
                            <a:schemeClr val="lt1"/>
                          </a:solidFill>
                          <a:latin typeface="Verdana"/>
                          <a:ea typeface="メイリオ"/>
                        </a:defRPr>
                      </a:lvl8pPr>
                      <a:lvl9pPr marL="3657600" algn="l" defTabSz="914400" rtl="0" eaLnBrk="1" latinLnBrk="0" hangingPunct="1">
                        <a:defRPr kumimoji="1" sz="1800" b="1" kern="1200">
                          <a:solidFill>
                            <a:schemeClr val="lt1"/>
                          </a:solidFill>
                          <a:latin typeface="Verdana"/>
                          <a:ea typeface="メイリオ"/>
                        </a:defRPr>
                      </a:lvl9pPr>
                    </a:lstStyle>
                    <a:p>
                      <a:pPr marL="0" indent="0" algn="ctr">
                        <a:spcAft>
                          <a:spcPts val="0"/>
                        </a:spcAft>
                      </a:pPr>
                      <a:r>
                        <a:rPr kumimoji="1" lang="ja-JP" altLang="ja-JP" sz="1100" b="0" kern="100" dirty="0">
                          <a:solidFill>
                            <a:schemeClr val="tx1">
                              <a:lumMod val="65000"/>
                              <a:lumOff val="35000"/>
                            </a:schemeClr>
                          </a:solidFill>
                          <a:effectLst/>
                          <a:latin typeface="+mn-ea"/>
                          <a:ea typeface="メイリオ"/>
                          <a:cs typeface="Times New Roman" panose="02020603050405020304" pitchFamily="18" charset="0"/>
                        </a:rPr>
                        <a:t>その他医療従事者の配置</a:t>
                      </a:r>
                    </a:p>
                  </a:txBody>
                  <a:tcPr marL="36000" marR="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70AD47">
                        <a:lumMod val="20000"/>
                        <a:lumOff val="80000"/>
                      </a:srgbClr>
                    </a:solidFill>
                  </a:tcPr>
                </a:tc>
                <a:tc>
                  <a:txBody>
                    <a:bodyPr/>
                    <a:lstStyle>
                      <a:lvl1pPr marL="0" algn="l" defTabSz="914400" rtl="0" eaLnBrk="1" latinLnBrk="0" hangingPunct="1">
                        <a:defRPr kumimoji="1" sz="1800" b="1" kern="1200">
                          <a:solidFill>
                            <a:schemeClr val="lt1"/>
                          </a:solidFill>
                          <a:latin typeface="Verdana"/>
                          <a:ea typeface="メイリオ"/>
                        </a:defRPr>
                      </a:lvl1pPr>
                      <a:lvl2pPr marL="457200" algn="l" defTabSz="914400" rtl="0" eaLnBrk="1" latinLnBrk="0" hangingPunct="1">
                        <a:defRPr kumimoji="1" sz="1800" b="1" kern="1200">
                          <a:solidFill>
                            <a:schemeClr val="lt1"/>
                          </a:solidFill>
                          <a:latin typeface="Verdana"/>
                          <a:ea typeface="メイリオ"/>
                        </a:defRPr>
                      </a:lvl2pPr>
                      <a:lvl3pPr marL="914400" algn="l" defTabSz="914400" rtl="0" eaLnBrk="1" latinLnBrk="0" hangingPunct="1">
                        <a:defRPr kumimoji="1" sz="1800" b="1" kern="1200">
                          <a:solidFill>
                            <a:schemeClr val="lt1"/>
                          </a:solidFill>
                          <a:latin typeface="Verdana"/>
                          <a:ea typeface="メイリオ"/>
                        </a:defRPr>
                      </a:lvl3pPr>
                      <a:lvl4pPr marL="1371600" algn="l" defTabSz="914400" rtl="0" eaLnBrk="1" latinLnBrk="0" hangingPunct="1">
                        <a:defRPr kumimoji="1" sz="1800" b="1" kern="1200">
                          <a:solidFill>
                            <a:schemeClr val="lt1"/>
                          </a:solidFill>
                          <a:latin typeface="Verdana"/>
                          <a:ea typeface="メイリオ"/>
                        </a:defRPr>
                      </a:lvl4pPr>
                      <a:lvl5pPr marL="1828800" algn="l" defTabSz="914400" rtl="0" eaLnBrk="1" latinLnBrk="0" hangingPunct="1">
                        <a:defRPr kumimoji="1" sz="1800" b="1" kern="1200">
                          <a:solidFill>
                            <a:schemeClr val="lt1"/>
                          </a:solidFill>
                          <a:latin typeface="Verdana"/>
                          <a:ea typeface="メイリオ"/>
                        </a:defRPr>
                      </a:lvl5pPr>
                      <a:lvl6pPr marL="2286000" algn="l" defTabSz="914400" rtl="0" eaLnBrk="1" latinLnBrk="0" hangingPunct="1">
                        <a:defRPr kumimoji="1" sz="1800" b="1" kern="1200">
                          <a:solidFill>
                            <a:schemeClr val="lt1"/>
                          </a:solidFill>
                          <a:latin typeface="Verdana"/>
                          <a:ea typeface="メイリオ"/>
                        </a:defRPr>
                      </a:lvl6pPr>
                      <a:lvl7pPr marL="2743200" algn="l" defTabSz="914400" rtl="0" eaLnBrk="1" latinLnBrk="0" hangingPunct="1">
                        <a:defRPr kumimoji="1" sz="1800" b="1" kern="1200">
                          <a:solidFill>
                            <a:schemeClr val="lt1"/>
                          </a:solidFill>
                          <a:latin typeface="Verdana"/>
                          <a:ea typeface="メイリオ"/>
                        </a:defRPr>
                      </a:lvl7pPr>
                      <a:lvl8pPr marL="3200400" algn="l" defTabSz="914400" rtl="0" eaLnBrk="1" latinLnBrk="0" hangingPunct="1">
                        <a:defRPr kumimoji="1" sz="1800" b="1" kern="1200">
                          <a:solidFill>
                            <a:schemeClr val="lt1"/>
                          </a:solidFill>
                          <a:latin typeface="Verdana"/>
                          <a:ea typeface="メイリオ"/>
                        </a:defRPr>
                      </a:lvl8pPr>
                      <a:lvl9pPr marL="3657600" algn="l" defTabSz="914400" rtl="0" eaLnBrk="1" latinLnBrk="0" hangingPunct="1">
                        <a:defRPr kumimoji="1" sz="1800" b="1" kern="1200">
                          <a:solidFill>
                            <a:schemeClr val="lt1"/>
                          </a:solidFill>
                          <a:latin typeface="Verdana"/>
                          <a:ea typeface="メイリオ"/>
                        </a:defRPr>
                      </a:lvl9pPr>
                    </a:lstStyle>
                    <a:p>
                      <a:pPr marL="0" indent="0" algn="ctr">
                        <a:spcAft>
                          <a:spcPts val="0"/>
                        </a:spcAft>
                      </a:pPr>
                      <a:r>
                        <a:rPr kumimoji="1" lang="ja-JP" altLang="ja-JP" sz="1100" b="0" kern="100" dirty="0">
                          <a:solidFill>
                            <a:schemeClr val="tx1">
                              <a:lumMod val="65000"/>
                              <a:lumOff val="35000"/>
                            </a:schemeClr>
                          </a:solidFill>
                          <a:effectLst/>
                          <a:latin typeface="+mn-ea"/>
                          <a:ea typeface="メイリオ"/>
                          <a:cs typeface="Times New Roman" panose="02020603050405020304" pitchFamily="18" charset="0"/>
                        </a:rPr>
                        <a:t>他の医療機関との連携体制</a:t>
                      </a:r>
                    </a:p>
                    <a:p>
                      <a:pPr algn="ctr">
                        <a:spcAft>
                          <a:spcPts val="0"/>
                        </a:spcAft>
                      </a:pPr>
                      <a:r>
                        <a:rPr kumimoji="1" lang="ja-JP" altLang="ja-JP" sz="800" b="0" kern="100" dirty="0">
                          <a:solidFill>
                            <a:schemeClr val="tx1">
                              <a:lumMod val="65000"/>
                              <a:lumOff val="35000"/>
                            </a:schemeClr>
                          </a:solidFill>
                          <a:effectLst/>
                          <a:latin typeface="+mn-ea"/>
                          <a:ea typeface="メイリオ"/>
                          <a:cs typeface="Times New Roman" panose="02020603050405020304" pitchFamily="18" charset="0"/>
                        </a:rPr>
                        <a:t>（患者容態急変時等）</a:t>
                      </a:r>
                    </a:p>
                  </a:txBody>
                  <a:tcPr marL="36000" marR="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70AD47">
                        <a:lumMod val="20000"/>
                        <a:lumOff val="80000"/>
                      </a:srgbClr>
                    </a:solid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133350" marR="0" lvl="0" indent="-133350" algn="ctr" defTabSz="914400" rtl="0" eaLnBrk="1" fontAlgn="auto" latinLnBrk="0" hangingPunct="1">
                        <a:lnSpc>
                          <a:spcPct val="100000"/>
                        </a:lnSpc>
                        <a:spcBef>
                          <a:spcPts val="0"/>
                        </a:spcBef>
                        <a:spcAft>
                          <a:spcPts val="0"/>
                        </a:spcAft>
                        <a:buClrTx/>
                        <a:buSzTx/>
                        <a:buFontTx/>
                        <a:buNone/>
                        <a:tabLst/>
                        <a:defRPr/>
                      </a:pPr>
                      <a:r>
                        <a:rPr kumimoji="1" lang="ja-JP" altLang="ja-JP" sz="1100" b="0" i="0" u="none" strike="noStrike" kern="100" cap="none" spc="0" normalizeH="0" baseline="0" noProof="0" dirty="0">
                          <a:ln>
                            <a:noFill/>
                          </a:ln>
                          <a:solidFill>
                            <a:schemeClr val="tx1">
                              <a:lumMod val="65000"/>
                              <a:lumOff val="35000"/>
                            </a:schemeClr>
                          </a:solidFill>
                          <a:effectLst/>
                          <a:uLnTx/>
                          <a:uFillTx/>
                          <a:latin typeface="游ゴシック" panose="020B0400000000000000" pitchFamily="50" charset="-128"/>
                          <a:ea typeface="メイリオ"/>
                          <a:cs typeface="Times New Roman" panose="02020603050405020304" pitchFamily="18" charset="0"/>
                        </a:rPr>
                        <a:t>医療機器の</a:t>
                      </a:r>
                      <a:endParaRPr kumimoji="1" lang="en-US" altLang="ja-JP" sz="1100" b="0" i="0" u="none" strike="noStrike" kern="100" cap="none" spc="0" normalizeH="0" baseline="0" noProof="0" dirty="0">
                        <a:ln>
                          <a:noFill/>
                        </a:ln>
                        <a:solidFill>
                          <a:schemeClr val="tx1">
                            <a:lumMod val="65000"/>
                            <a:lumOff val="35000"/>
                          </a:schemeClr>
                        </a:solidFill>
                        <a:effectLst/>
                        <a:uLnTx/>
                        <a:uFillTx/>
                        <a:latin typeface="游ゴシック" panose="020B0400000000000000" pitchFamily="50" charset="-128"/>
                        <a:ea typeface="メイリオ"/>
                        <a:cs typeface="Times New Roman" panose="02020603050405020304" pitchFamily="18" charset="0"/>
                      </a:endParaRPr>
                    </a:p>
                    <a:p>
                      <a:pPr marL="133350" marR="0" lvl="0" indent="-133350" algn="ctr" defTabSz="914400" rtl="0" eaLnBrk="1" fontAlgn="auto" latinLnBrk="0" hangingPunct="1">
                        <a:lnSpc>
                          <a:spcPct val="100000"/>
                        </a:lnSpc>
                        <a:spcBef>
                          <a:spcPts val="0"/>
                        </a:spcBef>
                        <a:spcAft>
                          <a:spcPts val="0"/>
                        </a:spcAft>
                        <a:buClrTx/>
                        <a:buSzTx/>
                        <a:buFontTx/>
                        <a:buNone/>
                        <a:tabLst/>
                        <a:defRPr/>
                      </a:pPr>
                      <a:r>
                        <a:rPr kumimoji="1" lang="ja-JP" altLang="ja-JP" sz="1100" b="0" i="0" u="none" strike="noStrike" kern="100" cap="none" spc="0" normalizeH="0" baseline="0" noProof="0" dirty="0">
                          <a:ln>
                            <a:noFill/>
                          </a:ln>
                          <a:solidFill>
                            <a:schemeClr val="tx1">
                              <a:lumMod val="65000"/>
                              <a:lumOff val="35000"/>
                            </a:schemeClr>
                          </a:solidFill>
                          <a:effectLst/>
                          <a:uLnTx/>
                          <a:uFillTx/>
                          <a:latin typeface="游ゴシック" panose="020B0400000000000000" pitchFamily="50" charset="-128"/>
                          <a:ea typeface="メイリオ"/>
                          <a:cs typeface="Times New Roman" panose="02020603050405020304" pitchFamily="18" charset="0"/>
                        </a:rPr>
                        <a:t>保守管理</a:t>
                      </a:r>
                      <a:endParaRPr kumimoji="1" lang="en-US" altLang="ja-JP" sz="1100" b="0" i="0" u="none" strike="noStrike" kern="100" cap="none" spc="0" normalizeH="0" baseline="0" noProof="0" dirty="0">
                        <a:ln>
                          <a:noFill/>
                        </a:ln>
                        <a:solidFill>
                          <a:schemeClr val="tx1">
                            <a:lumMod val="65000"/>
                            <a:lumOff val="35000"/>
                          </a:schemeClr>
                        </a:solidFill>
                        <a:effectLst/>
                        <a:uLnTx/>
                        <a:uFillTx/>
                        <a:latin typeface="游ゴシック" panose="020B0400000000000000" pitchFamily="50" charset="-128"/>
                        <a:ea typeface="メイリオ"/>
                        <a:cs typeface="Times New Roman" panose="02020603050405020304" pitchFamily="18" charset="0"/>
                      </a:endParaRPr>
                    </a:p>
                    <a:p>
                      <a:pPr marL="133350" marR="0" lvl="0" indent="-133350" algn="ctr" defTabSz="914400" rtl="0" eaLnBrk="1" fontAlgn="auto" latinLnBrk="0" hangingPunct="1">
                        <a:lnSpc>
                          <a:spcPct val="100000"/>
                        </a:lnSpc>
                        <a:spcBef>
                          <a:spcPts val="0"/>
                        </a:spcBef>
                        <a:spcAft>
                          <a:spcPts val="0"/>
                        </a:spcAft>
                        <a:buClrTx/>
                        <a:buSzTx/>
                        <a:buFontTx/>
                        <a:buNone/>
                        <a:tabLst/>
                        <a:defRPr/>
                      </a:pPr>
                      <a:r>
                        <a:rPr kumimoji="1" lang="ja-JP" altLang="ja-JP" sz="1100" b="0" i="0" u="none" strike="noStrike" kern="100" cap="none" spc="0" normalizeH="0" baseline="0" noProof="0" dirty="0">
                          <a:ln>
                            <a:noFill/>
                          </a:ln>
                          <a:solidFill>
                            <a:schemeClr val="tx1">
                              <a:lumMod val="65000"/>
                              <a:lumOff val="35000"/>
                            </a:schemeClr>
                          </a:solidFill>
                          <a:effectLst/>
                          <a:uLnTx/>
                          <a:uFillTx/>
                          <a:latin typeface="游ゴシック" panose="020B0400000000000000" pitchFamily="50" charset="-128"/>
                          <a:ea typeface="メイリオ"/>
                          <a:cs typeface="Times New Roman" panose="02020603050405020304" pitchFamily="18" charset="0"/>
                        </a:rPr>
                        <a:t>体制</a:t>
                      </a:r>
                    </a:p>
                    <a:p>
                      <a:pPr algn="ctr">
                        <a:spcAft>
                          <a:spcPts val="0"/>
                        </a:spcAft>
                      </a:pPr>
                      <a:endParaRPr kumimoji="1" lang="ja-JP" altLang="ja-JP" sz="800" b="0" kern="100" dirty="0">
                        <a:solidFill>
                          <a:schemeClr val="tx1">
                            <a:lumMod val="65000"/>
                            <a:lumOff val="35000"/>
                          </a:schemeClr>
                        </a:solidFill>
                        <a:effectLst/>
                        <a:latin typeface="+mn-ea"/>
                        <a:ea typeface="メイリオ"/>
                        <a:cs typeface="Times New Roman" panose="02020603050405020304" pitchFamily="18" charset="0"/>
                      </a:endParaRPr>
                    </a:p>
                  </a:txBody>
                  <a:tcPr marL="36000" marR="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70AD47">
                        <a:lumMod val="20000"/>
                        <a:lumOff val="80000"/>
                      </a:srgbClr>
                    </a:solid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schemeClr val="tx1">
                              <a:lumMod val="65000"/>
                              <a:lumOff val="35000"/>
                            </a:schemeClr>
                          </a:solidFill>
                          <a:effectLst/>
                          <a:uLnTx/>
                          <a:uFillTx/>
                          <a:latin typeface="游ゴシック" panose="020B0400000000000000" pitchFamily="50" charset="-128"/>
                          <a:ea typeface="メイリオ"/>
                          <a:cs typeface="Times New Roman" panose="02020603050405020304" pitchFamily="18" charset="0"/>
                        </a:rPr>
                        <a:t>倫理委員会による審査体制</a:t>
                      </a:r>
                    </a:p>
                  </a:txBody>
                  <a:tcPr marL="36000" marR="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70AD47">
                        <a:lumMod val="20000"/>
                        <a:lumOff val="80000"/>
                      </a:srgbClr>
                    </a:solid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133350" marR="0" lvl="0" indent="-13335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schemeClr val="tx1">
                              <a:lumMod val="65000"/>
                              <a:lumOff val="35000"/>
                            </a:schemeClr>
                          </a:solidFill>
                          <a:effectLst/>
                          <a:uLnTx/>
                          <a:uFillTx/>
                          <a:latin typeface="游ゴシック" panose="020B0400000000000000" pitchFamily="50" charset="-128"/>
                          <a:ea typeface="メイリオ"/>
                          <a:cs typeface="Times New Roman" panose="02020603050405020304" pitchFamily="18" charset="0"/>
                        </a:rPr>
                        <a:t>医療安全</a:t>
                      </a:r>
                      <a:endParaRPr kumimoji="1" lang="en-US" altLang="ja-JP" sz="1100" b="0" i="0" u="none" strike="noStrike" kern="100" cap="none" spc="0" normalizeH="0" baseline="0" noProof="0" dirty="0">
                        <a:ln>
                          <a:noFill/>
                        </a:ln>
                        <a:solidFill>
                          <a:schemeClr val="tx1">
                            <a:lumMod val="65000"/>
                            <a:lumOff val="35000"/>
                          </a:schemeClr>
                        </a:solidFill>
                        <a:effectLst/>
                        <a:uLnTx/>
                        <a:uFillTx/>
                        <a:latin typeface="游ゴシック" panose="020B0400000000000000" pitchFamily="50" charset="-128"/>
                        <a:ea typeface="メイリオ"/>
                        <a:cs typeface="Times New Roman" panose="02020603050405020304" pitchFamily="18" charset="0"/>
                      </a:endParaRPr>
                    </a:p>
                    <a:p>
                      <a:pPr marL="133350" marR="0" lvl="0" indent="-13335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schemeClr val="tx1">
                              <a:lumMod val="65000"/>
                              <a:lumOff val="35000"/>
                            </a:schemeClr>
                          </a:solidFill>
                          <a:effectLst/>
                          <a:uLnTx/>
                          <a:uFillTx/>
                          <a:latin typeface="游ゴシック" panose="020B0400000000000000" pitchFamily="50" charset="-128"/>
                          <a:ea typeface="メイリオ"/>
                          <a:cs typeface="Times New Roman" panose="02020603050405020304" pitchFamily="18" charset="0"/>
                        </a:rPr>
                        <a:t>管理委員会</a:t>
                      </a:r>
                      <a:endParaRPr kumimoji="1" lang="en-US" altLang="ja-JP" sz="1100" b="0" i="0" u="none" strike="noStrike" kern="100" cap="none" spc="0" normalizeH="0" baseline="0" noProof="0" dirty="0">
                        <a:ln>
                          <a:noFill/>
                        </a:ln>
                        <a:solidFill>
                          <a:schemeClr val="tx1">
                            <a:lumMod val="65000"/>
                            <a:lumOff val="35000"/>
                          </a:schemeClr>
                        </a:solidFill>
                        <a:effectLst/>
                        <a:uLnTx/>
                        <a:uFillTx/>
                        <a:latin typeface="游ゴシック" panose="020B0400000000000000" pitchFamily="50" charset="-128"/>
                        <a:ea typeface="メイリオ"/>
                        <a:cs typeface="Times New Roman" panose="02020603050405020304" pitchFamily="18" charset="0"/>
                      </a:endParaRPr>
                    </a:p>
                    <a:p>
                      <a:pPr marL="133350" marR="0" lvl="0" indent="-13335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schemeClr val="tx1">
                              <a:lumMod val="65000"/>
                              <a:lumOff val="35000"/>
                            </a:schemeClr>
                          </a:solidFill>
                          <a:effectLst/>
                          <a:uLnTx/>
                          <a:uFillTx/>
                          <a:latin typeface="游ゴシック" panose="020B0400000000000000" pitchFamily="50" charset="-128"/>
                          <a:ea typeface="メイリオ"/>
                          <a:cs typeface="Times New Roman" panose="02020603050405020304" pitchFamily="18" charset="0"/>
                        </a:rPr>
                        <a:t>の設置</a:t>
                      </a:r>
                    </a:p>
                  </a:txBody>
                  <a:tcPr marL="36000" marR="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70AD47">
                        <a:lumMod val="20000"/>
                        <a:lumOff val="80000"/>
                      </a:srgbClr>
                    </a:solid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133350" marR="0" lvl="0" indent="-13335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schemeClr val="tx1">
                              <a:lumMod val="65000"/>
                              <a:lumOff val="35000"/>
                            </a:schemeClr>
                          </a:solidFill>
                          <a:effectLst/>
                          <a:uLnTx/>
                          <a:uFillTx/>
                          <a:latin typeface="游ゴシック" panose="020B0400000000000000" pitchFamily="50" charset="-128"/>
                          <a:ea typeface="メイリオ"/>
                          <a:cs typeface="Times New Roman" panose="02020603050405020304" pitchFamily="18" charset="0"/>
                        </a:rPr>
                        <a:t>医療機関</a:t>
                      </a:r>
                      <a:endParaRPr kumimoji="1" lang="en-US" altLang="ja-JP" sz="1100" b="0" i="0" u="none" strike="noStrike" kern="100" cap="none" spc="0" normalizeH="0" baseline="0" noProof="0" dirty="0">
                        <a:ln>
                          <a:noFill/>
                        </a:ln>
                        <a:solidFill>
                          <a:schemeClr val="tx1">
                            <a:lumMod val="65000"/>
                            <a:lumOff val="35000"/>
                          </a:schemeClr>
                        </a:solidFill>
                        <a:effectLst/>
                        <a:uLnTx/>
                        <a:uFillTx/>
                        <a:latin typeface="游ゴシック" panose="020B0400000000000000" pitchFamily="50" charset="-128"/>
                        <a:ea typeface="メイリオ"/>
                        <a:cs typeface="Times New Roman" panose="02020603050405020304" pitchFamily="18" charset="0"/>
                      </a:endParaRPr>
                    </a:p>
                    <a:p>
                      <a:pPr marL="133350" marR="0" lvl="0" indent="-13335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schemeClr val="tx1">
                              <a:lumMod val="65000"/>
                              <a:lumOff val="35000"/>
                            </a:schemeClr>
                          </a:solidFill>
                          <a:effectLst/>
                          <a:uLnTx/>
                          <a:uFillTx/>
                          <a:latin typeface="游ゴシック" panose="020B0400000000000000" pitchFamily="50" charset="-128"/>
                          <a:ea typeface="メイリオ"/>
                          <a:cs typeface="Times New Roman" panose="02020603050405020304" pitchFamily="18" charset="0"/>
                        </a:rPr>
                        <a:t>としての</a:t>
                      </a:r>
                      <a:endParaRPr kumimoji="1" lang="en-US" altLang="ja-JP" sz="1100" b="0" i="0" u="none" strike="noStrike" kern="100" cap="none" spc="0" normalizeH="0" baseline="0" noProof="0" dirty="0">
                        <a:ln>
                          <a:noFill/>
                        </a:ln>
                        <a:solidFill>
                          <a:schemeClr val="tx1">
                            <a:lumMod val="65000"/>
                            <a:lumOff val="35000"/>
                          </a:schemeClr>
                        </a:solidFill>
                        <a:effectLst/>
                        <a:uLnTx/>
                        <a:uFillTx/>
                        <a:latin typeface="游ゴシック" panose="020B0400000000000000" pitchFamily="50" charset="-128"/>
                        <a:ea typeface="メイリオ"/>
                        <a:cs typeface="Times New Roman" panose="02020603050405020304" pitchFamily="18" charset="0"/>
                      </a:endParaRPr>
                    </a:p>
                    <a:p>
                      <a:pPr marL="133350" marR="0" lvl="0" indent="-13335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schemeClr val="tx1">
                              <a:lumMod val="65000"/>
                              <a:lumOff val="35000"/>
                            </a:schemeClr>
                          </a:solidFill>
                          <a:effectLst/>
                          <a:uLnTx/>
                          <a:uFillTx/>
                          <a:latin typeface="游ゴシック" panose="020B0400000000000000" pitchFamily="50" charset="-128"/>
                          <a:ea typeface="メイリオ"/>
                          <a:cs typeface="Times New Roman" panose="02020603050405020304" pitchFamily="18" charset="0"/>
                        </a:rPr>
                        <a:t>当該技術</a:t>
                      </a:r>
                      <a:endParaRPr kumimoji="1" lang="en-US" altLang="ja-JP" sz="1100" b="0" i="0" u="none" strike="noStrike" kern="100" cap="none" spc="0" normalizeH="0" baseline="0" noProof="0" dirty="0">
                        <a:ln>
                          <a:noFill/>
                        </a:ln>
                        <a:solidFill>
                          <a:schemeClr val="tx1">
                            <a:lumMod val="65000"/>
                            <a:lumOff val="35000"/>
                          </a:schemeClr>
                        </a:solidFill>
                        <a:effectLst/>
                        <a:uLnTx/>
                        <a:uFillTx/>
                        <a:latin typeface="游ゴシック" panose="020B0400000000000000" pitchFamily="50" charset="-128"/>
                        <a:ea typeface="メイリオ"/>
                        <a:cs typeface="Times New Roman" panose="02020603050405020304" pitchFamily="18" charset="0"/>
                      </a:endParaRPr>
                    </a:p>
                    <a:p>
                      <a:pPr marL="133350" marR="0" lvl="0" indent="-13335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schemeClr val="tx1">
                              <a:lumMod val="65000"/>
                              <a:lumOff val="35000"/>
                            </a:schemeClr>
                          </a:solidFill>
                          <a:effectLst/>
                          <a:uLnTx/>
                          <a:uFillTx/>
                          <a:latin typeface="游ゴシック" panose="020B0400000000000000" pitchFamily="50" charset="-128"/>
                          <a:ea typeface="メイリオ"/>
                          <a:cs typeface="Times New Roman" panose="02020603050405020304" pitchFamily="18" charset="0"/>
                        </a:rPr>
                        <a:t>の実施</a:t>
                      </a:r>
                      <a:endParaRPr kumimoji="1" lang="en-US" altLang="ja-JP" sz="1100" b="0" i="0" u="none" strike="noStrike" kern="100" cap="none" spc="0" normalizeH="0" baseline="0" noProof="0" dirty="0">
                        <a:ln>
                          <a:noFill/>
                        </a:ln>
                        <a:solidFill>
                          <a:schemeClr val="tx1">
                            <a:lumMod val="65000"/>
                            <a:lumOff val="35000"/>
                          </a:schemeClr>
                        </a:solidFill>
                        <a:effectLst/>
                        <a:uLnTx/>
                        <a:uFillTx/>
                        <a:latin typeface="游ゴシック" panose="020B0400000000000000" pitchFamily="50" charset="-128"/>
                        <a:ea typeface="メイリオ"/>
                        <a:cs typeface="Times New Roman" panose="02020603050405020304" pitchFamily="18" charset="0"/>
                      </a:endParaRPr>
                    </a:p>
                    <a:p>
                      <a:pPr marL="133350" marR="0" lvl="0" indent="-13335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schemeClr val="tx1">
                              <a:lumMod val="65000"/>
                              <a:lumOff val="35000"/>
                            </a:schemeClr>
                          </a:solidFill>
                          <a:effectLst/>
                          <a:uLnTx/>
                          <a:uFillTx/>
                          <a:latin typeface="游ゴシック" panose="020B0400000000000000" pitchFamily="50" charset="-128"/>
                          <a:ea typeface="メイリオ"/>
                          <a:cs typeface="Times New Roman" panose="02020603050405020304" pitchFamily="18" charset="0"/>
                        </a:rPr>
                        <a:t>症例数</a:t>
                      </a:r>
                    </a:p>
                  </a:txBody>
                  <a:tcPr marL="36000" marR="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70AD47">
                        <a:lumMod val="20000"/>
                        <a:lumOff val="80000"/>
                      </a:srgbClr>
                    </a:solidFill>
                  </a:tcPr>
                </a:tc>
                <a:tc>
                  <a:txBody>
                    <a:bodyPr/>
                    <a:lstStyle>
                      <a:lvl1pPr marL="0" algn="l" defTabSz="914400" rtl="0" eaLnBrk="1" latinLnBrk="0" hangingPunct="1">
                        <a:defRPr kumimoji="1" sz="1800" b="1" kern="1200">
                          <a:solidFill>
                            <a:schemeClr val="lt1"/>
                          </a:solidFill>
                          <a:latin typeface="Verdana"/>
                          <a:ea typeface="メイリオ"/>
                        </a:defRPr>
                      </a:lvl1pPr>
                      <a:lvl2pPr marL="457200" algn="l" defTabSz="914400" rtl="0" eaLnBrk="1" latinLnBrk="0" hangingPunct="1">
                        <a:defRPr kumimoji="1" sz="1800" b="1" kern="1200">
                          <a:solidFill>
                            <a:schemeClr val="lt1"/>
                          </a:solidFill>
                          <a:latin typeface="Verdana"/>
                          <a:ea typeface="メイリオ"/>
                        </a:defRPr>
                      </a:lvl2pPr>
                      <a:lvl3pPr marL="914400" algn="l" defTabSz="914400" rtl="0" eaLnBrk="1" latinLnBrk="0" hangingPunct="1">
                        <a:defRPr kumimoji="1" sz="1800" b="1" kern="1200">
                          <a:solidFill>
                            <a:schemeClr val="lt1"/>
                          </a:solidFill>
                          <a:latin typeface="Verdana"/>
                          <a:ea typeface="メイリオ"/>
                        </a:defRPr>
                      </a:lvl3pPr>
                      <a:lvl4pPr marL="1371600" algn="l" defTabSz="914400" rtl="0" eaLnBrk="1" latinLnBrk="0" hangingPunct="1">
                        <a:defRPr kumimoji="1" sz="1800" b="1" kern="1200">
                          <a:solidFill>
                            <a:schemeClr val="lt1"/>
                          </a:solidFill>
                          <a:latin typeface="Verdana"/>
                          <a:ea typeface="メイリオ"/>
                        </a:defRPr>
                      </a:lvl4pPr>
                      <a:lvl5pPr marL="1828800" algn="l" defTabSz="914400" rtl="0" eaLnBrk="1" latinLnBrk="0" hangingPunct="1">
                        <a:defRPr kumimoji="1" sz="1800" b="1" kern="1200">
                          <a:solidFill>
                            <a:schemeClr val="lt1"/>
                          </a:solidFill>
                          <a:latin typeface="Verdana"/>
                          <a:ea typeface="メイリオ"/>
                        </a:defRPr>
                      </a:lvl5pPr>
                      <a:lvl6pPr marL="2286000" algn="l" defTabSz="914400" rtl="0" eaLnBrk="1" latinLnBrk="0" hangingPunct="1">
                        <a:defRPr kumimoji="1" sz="1800" b="1" kern="1200">
                          <a:solidFill>
                            <a:schemeClr val="lt1"/>
                          </a:solidFill>
                          <a:latin typeface="Verdana"/>
                          <a:ea typeface="メイリオ"/>
                        </a:defRPr>
                      </a:lvl6pPr>
                      <a:lvl7pPr marL="2743200" algn="l" defTabSz="914400" rtl="0" eaLnBrk="1" latinLnBrk="0" hangingPunct="1">
                        <a:defRPr kumimoji="1" sz="1800" b="1" kern="1200">
                          <a:solidFill>
                            <a:schemeClr val="lt1"/>
                          </a:solidFill>
                          <a:latin typeface="Verdana"/>
                          <a:ea typeface="メイリオ"/>
                        </a:defRPr>
                      </a:lvl7pPr>
                      <a:lvl8pPr marL="3200400" algn="l" defTabSz="914400" rtl="0" eaLnBrk="1" latinLnBrk="0" hangingPunct="1">
                        <a:defRPr kumimoji="1" sz="1800" b="1" kern="1200">
                          <a:solidFill>
                            <a:schemeClr val="lt1"/>
                          </a:solidFill>
                          <a:latin typeface="Verdana"/>
                          <a:ea typeface="メイリオ"/>
                        </a:defRPr>
                      </a:lvl8pPr>
                      <a:lvl9pPr marL="3657600" algn="l" defTabSz="914400" rtl="0" eaLnBrk="1" latinLnBrk="0" hangingPunct="1">
                        <a:defRPr kumimoji="1" sz="1800" b="1" kern="1200">
                          <a:solidFill>
                            <a:schemeClr val="lt1"/>
                          </a:solidFill>
                          <a:latin typeface="Verdana"/>
                          <a:ea typeface="メイリオ"/>
                        </a:defRPr>
                      </a:lvl9pPr>
                    </a:lstStyle>
                    <a:p>
                      <a:pPr marL="104140" indent="-104140" algn="ctr">
                        <a:spcAft>
                          <a:spcPts val="0"/>
                        </a:spcAft>
                      </a:pPr>
                      <a:r>
                        <a:rPr kumimoji="1" lang="ja-JP" altLang="en-US" sz="1100" b="0" kern="100" dirty="0">
                          <a:solidFill>
                            <a:schemeClr val="tx1">
                              <a:lumMod val="65000"/>
                              <a:lumOff val="35000"/>
                            </a:schemeClr>
                          </a:solidFill>
                          <a:effectLst/>
                          <a:latin typeface="+mn-ea"/>
                          <a:ea typeface="メイリオ"/>
                          <a:cs typeface="Times New Roman" panose="02020603050405020304" pitchFamily="18" charset="0"/>
                        </a:rPr>
                        <a:t>その他</a:t>
                      </a:r>
                      <a:endParaRPr kumimoji="1" lang="ja-JP" altLang="ja-JP" sz="1100" b="0" kern="100" dirty="0">
                        <a:solidFill>
                          <a:schemeClr val="tx1">
                            <a:lumMod val="65000"/>
                            <a:lumOff val="35000"/>
                          </a:schemeClr>
                        </a:solidFill>
                        <a:effectLst/>
                        <a:latin typeface="+mn-ea"/>
                        <a:ea typeface="メイリオ"/>
                        <a:cs typeface="Times New Roman" panose="02020603050405020304" pitchFamily="18" charset="0"/>
                      </a:endParaRPr>
                    </a:p>
                  </a:txBody>
                  <a:tcPr marL="36000" marR="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70AD47">
                        <a:lumMod val="20000"/>
                        <a:lumOff val="80000"/>
                      </a:srgbClr>
                    </a:solidFill>
                  </a:tcPr>
                </a:tc>
                <a:extLst>
                  <a:ext uri="{0D108BD9-81ED-4DB2-BD59-A6C34878D82A}">
                    <a16:rowId xmlns:a16="http://schemas.microsoft.com/office/drawing/2014/main" val="2403894515"/>
                  </a:ext>
                </a:extLst>
              </a:tr>
              <a:tr h="690266">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ja-JP" altLang="en-US" sz="1000" dirty="0"/>
                        <a:t>ヒアルロン酸を用いた</a:t>
                      </a:r>
                      <a:endParaRPr kumimoji="1" lang="en-US" altLang="ja-JP" sz="1000" dirty="0"/>
                    </a:p>
                    <a:p>
                      <a:pPr algn="ctr"/>
                      <a:r>
                        <a:rPr kumimoji="1" lang="ja-JP" altLang="en-US" sz="1000" dirty="0"/>
                        <a:t>生理学的精子選択術</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6">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産婦人科、産科、婦人科又は女性診療科を標榜していること。</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6">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r>
                        <a:rPr kumimoji="1" lang="ja-JP" altLang="en-US" sz="1000" dirty="0"/>
                        <a:t>実施診療科において、常勤の産婦人科専門医が配置されていること。</a:t>
                      </a:r>
                      <a:endParaRPr kumimoji="1" lang="ja-JP" altLang="en-US" sz="1000" dirty="0">
                        <a:latin typeface="メイリオ" panose="020B0604030504040204" pitchFamily="50" charset="-128"/>
                        <a:ea typeface="メイリオ" panose="020B0604030504040204" pitchFamily="50" charset="-128"/>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6">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dirty="0"/>
                        <a:t>配偶子及び胚の管理に係る責任者が配置されていること。</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6">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r>
                        <a:rPr kumimoji="1" lang="ja-JP" altLang="en-US" sz="1000" dirty="0"/>
                        <a:t>緊急の場合その他当該療養について必要な場合に対応するため、他の保険医療機関との連携体制を整備していること。</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kumimoji="1" lang="ja-JP" altLang="en-US" sz="1000" dirty="0" err="1">
                          <a:latin typeface="メイリオ" panose="020B0604030504040204" pitchFamily="50" charset="-128"/>
                          <a:ea typeface="メイリオ" panose="020B0604030504040204" pitchFamily="50" charset="-128"/>
                        </a:rPr>
                        <a:t>ー</a:t>
                      </a:r>
                      <a:endParaRPr kumimoji="1" lang="en-US" altLang="ja-JP" sz="1000" dirty="0">
                        <a:latin typeface="メイリオ" panose="020B0604030504040204" pitchFamily="50" charset="-128"/>
                        <a:ea typeface="メイリオ" panose="020B0604030504040204" pitchFamily="50" charset="-128"/>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6">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倫理委員会が設置されており、必要な場合に事前に開</a:t>
                      </a: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催すること。</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6">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医療安全管理委員会が設置されていること。</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当該療養について</a:t>
                      </a:r>
                      <a:r>
                        <a:rPr kumimoji="1" lang="ja-JP" altLang="en-US" sz="1000" b="1" u="sng" dirty="0">
                          <a:solidFill>
                            <a:srgbClr val="0070C0"/>
                          </a:solidFill>
                          <a:latin typeface="メイリオ" panose="020B0604030504040204" pitchFamily="50" charset="-128"/>
                          <a:ea typeface="メイリオ" panose="020B0604030504040204" pitchFamily="50" charset="-128"/>
                        </a:rPr>
                        <a:t>十例以上</a:t>
                      </a:r>
                      <a:r>
                        <a:rPr kumimoji="1" lang="ja-JP" altLang="en-US" sz="1000" dirty="0">
                          <a:latin typeface="メイリオ" panose="020B0604030504040204" pitchFamily="50" charset="-128"/>
                          <a:ea typeface="メイリオ" panose="020B0604030504040204" pitchFamily="50" charset="-128"/>
                        </a:rPr>
                        <a:t>の症例を実施していること。</a:t>
                      </a: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ja-JP" altLang="en-US" sz="1000" dirty="0" err="1">
                          <a:latin typeface="メイリオ" panose="020B0604030504040204" pitchFamily="50" charset="-128"/>
                          <a:ea typeface="メイリオ" panose="020B0604030504040204" pitchFamily="50" charset="-128"/>
                        </a:rPr>
                        <a:t>ー</a:t>
                      </a:r>
                      <a:endParaRPr kumimoji="1" lang="en-US" altLang="ja-JP" sz="1000" dirty="0">
                        <a:latin typeface="メイリオ" panose="020B0604030504040204" pitchFamily="50" charset="-128"/>
                        <a:ea typeface="メイリオ" panose="020B0604030504040204" pitchFamily="50" charset="-128"/>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9155876"/>
                  </a:ext>
                </a:extLst>
              </a:tr>
              <a:tr h="690266">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ja-JP" altLang="en-US" sz="1000" dirty="0"/>
                        <a:t>タイムラプス撮像法による</a:t>
                      </a:r>
                      <a:endParaRPr kumimoji="1" lang="en-US" altLang="ja-JP" sz="1000" dirty="0"/>
                    </a:p>
                    <a:p>
                      <a:pPr algn="ctr"/>
                      <a:r>
                        <a:rPr kumimoji="1" lang="ja-JP" altLang="en-US" sz="1000" dirty="0"/>
                        <a:t>受精卵・胚培養</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endParaRPr kumimoji="1" lang="ja-JP" altLang="en-US" sz="900" dirty="0"/>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20000"/>
                      </a:srgbClr>
                    </a:solid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endParaRPr kumimoji="1" lang="ja-JP" altLang="en-US" sz="1200" dirty="0"/>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20000"/>
                      </a:srgbClr>
                    </a:solidFill>
                  </a:tcPr>
                </a:tc>
                <a:tc vMerge="1">
                  <a:txBody>
                    <a:bodyPr/>
                    <a:lstStyle/>
                    <a:p>
                      <a:endParaRPr lang="ja-JP" altLang="en-US" dirty="0"/>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20000"/>
                      </a:srgbClr>
                    </a:solid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dirty="0">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900" dirty="0">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dirty="0">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dirty="0">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39508996"/>
                  </a:ext>
                </a:extLst>
              </a:tr>
              <a:tr h="415179">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ja-JP" altLang="en-US" sz="1000" dirty="0"/>
                        <a:t>子宮内細菌叢検査</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endParaRPr kumimoji="1" lang="ja-JP" altLang="en-US" sz="900" dirty="0"/>
                    </a:p>
                  </a:txBody>
                  <a:tcPr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40000"/>
                      </a:srgbClr>
                    </a:solid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endParaRPr kumimoji="1" lang="ja-JP" altLang="en-US" sz="1200" dirty="0"/>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40000"/>
                      </a:srgbClr>
                    </a:solidFill>
                  </a:tcPr>
                </a:tc>
                <a:tc vMerge="1">
                  <a:txBody>
                    <a:bodyPr/>
                    <a:lstStyle/>
                    <a:p>
                      <a:endParaRPr lang="ja-JP" altLang="en-US" dirty="0"/>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40000"/>
                      </a:srgbClr>
                    </a:solid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医療機器保守管理体制が整備されていること。</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u="sng" dirty="0">
                          <a:solidFill>
                            <a:srgbClr val="0070C0"/>
                          </a:solidFill>
                          <a:latin typeface="メイリオ" panose="020B0604030504040204" pitchFamily="50" charset="-128"/>
                          <a:ea typeface="メイリオ" panose="020B0604030504040204" pitchFamily="50" charset="-128"/>
                        </a:rPr>
                        <a:t>※</a:t>
                      </a:r>
                      <a:endParaRPr kumimoji="1" lang="ja-JP" altLang="en-US" sz="1000" b="1" u="sng" dirty="0">
                        <a:solidFill>
                          <a:srgbClr val="0070C0"/>
                        </a:solidFill>
                        <a:latin typeface="メイリオ" panose="020B0604030504040204" pitchFamily="50" charset="-128"/>
                        <a:ea typeface="メイリオ" panose="020B0604030504040204" pitchFamily="50" charset="-128"/>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02078071"/>
                  </a:ext>
                </a:extLst>
              </a:tr>
              <a:tr h="570872">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ja-JP" altLang="en-US" sz="1000" dirty="0"/>
                        <a:t>子宮内膜刺激術</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endParaRPr kumimoji="1" lang="ja-JP" altLang="en-US" sz="900" dirty="0"/>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0070E5">
                        <a:tint val="20000"/>
                      </a:srgbClr>
                    </a:solid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endParaRPr kumimoji="1" lang="ja-JP" altLang="en-US" sz="1200" dirty="0"/>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20000"/>
                      </a:srgbClr>
                    </a:solidFill>
                  </a:tcPr>
                </a:tc>
                <a:tc vMerge="1">
                  <a:txBody>
                    <a:bodyPr/>
                    <a:lstStyle/>
                    <a:p>
                      <a:endParaRPr lang="ja-JP" altLang="en-US" dirty="0"/>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20000"/>
                      </a:srgbClr>
                    </a:solid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900" dirty="0">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ー</a:t>
                      </a: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64288542"/>
                  </a:ext>
                </a:extLst>
              </a:tr>
              <a:tr h="570872">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ja-JP" altLang="en-US" sz="1000" dirty="0"/>
                        <a:t>子宮内膜受容能検査</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endParaRPr kumimoji="1" lang="ja-JP" altLang="en-US" sz="900" dirty="0"/>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40000"/>
                      </a:srgbClr>
                    </a:solid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endParaRPr kumimoji="1" lang="ja-JP" altLang="en-US" sz="1200" baseline="30000" dirty="0"/>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40000"/>
                      </a:srgbClr>
                    </a:solidFill>
                  </a:tcPr>
                </a:tc>
                <a:tc vMerge="1">
                  <a:txBody>
                    <a:bodyPr/>
                    <a:lstStyle/>
                    <a:p>
                      <a:endParaRPr lang="ja-JP" altLang="en-US" dirty="0"/>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40000"/>
                      </a:srgbClr>
                    </a:solid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900" dirty="0">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当該療養について</a:t>
                      </a:r>
                      <a:r>
                        <a:rPr kumimoji="1" lang="ja-JP" altLang="en-US" sz="1000" b="1" u="sng" dirty="0">
                          <a:solidFill>
                            <a:srgbClr val="0070C0"/>
                          </a:solidFill>
                          <a:latin typeface="メイリオ" panose="020B0604030504040204" pitchFamily="50" charset="-128"/>
                          <a:ea typeface="メイリオ" panose="020B0604030504040204" pitchFamily="50" charset="-128"/>
                        </a:rPr>
                        <a:t>五例以上</a:t>
                      </a:r>
                      <a:r>
                        <a:rPr kumimoji="1" lang="ja-JP" altLang="en-US" sz="1000" dirty="0">
                          <a:latin typeface="メイリオ" panose="020B0604030504040204" pitchFamily="50" charset="-128"/>
                          <a:ea typeface="メイリオ" panose="020B0604030504040204" pitchFamily="50" charset="-128"/>
                        </a:rPr>
                        <a:t>の症例を実施していること。</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endPar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78562129"/>
                  </a:ext>
                </a:extLst>
              </a:tr>
              <a:tr h="1045113">
                <a:tc>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r>
                        <a:rPr kumimoji="1" lang="zh-TW" altLang="en-US" sz="1000" dirty="0"/>
                        <a:t>子宮内膜擦過術</a:t>
                      </a:r>
                      <a:endParaRPr kumimoji="1" lang="ja-JP" altLang="en-US" sz="1000" dirty="0"/>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l"/>
                      <a:endParaRPr kumimoji="1" lang="ja-JP" altLang="en-US" sz="900" dirty="0"/>
                    </a:p>
                  </a:txBody>
                  <a:tcPr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20000"/>
                      </a:srgbClr>
                    </a:solid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algn="ctr"/>
                      <a:endParaRPr kumimoji="1" lang="ja-JP" altLang="en-US" sz="1200" baseline="30000" dirty="0"/>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20000"/>
                      </a:srgbClr>
                    </a:solidFill>
                  </a:tcPr>
                </a:tc>
                <a:tc vMerge="1">
                  <a:txBody>
                    <a:bodyPr/>
                    <a:lstStyle/>
                    <a:p>
                      <a:endParaRPr lang="ja-JP" altLang="en-US"/>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070E5">
                        <a:tint val="20000"/>
                      </a:srgbClr>
                    </a:solidFill>
                  </a:tcPr>
                </a:tc>
                <a:tc vMerge="1">
                  <a:txBody>
                    <a:bodyPr/>
                    <a:lstStyle>
                      <a:lvl1pPr marL="0" algn="l" defTabSz="914400" rtl="0" eaLnBrk="1" latinLnBrk="0" hangingPunct="1">
                        <a:defRPr kumimoji="1" sz="1800" kern="1200">
                          <a:solidFill>
                            <a:schemeClr val="dk1"/>
                          </a:solidFill>
                          <a:latin typeface="Verdana"/>
                          <a:ea typeface="メイリオ"/>
                        </a:defRPr>
                      </a:lvl1pPr>
                      <a:lvl2pPr marL="457200" algn="l" defTabSz="914400" rtl="0" eaLnBrk="1" latinLnBrk="0" hangingPunct="1">
                        <a:defRPr kumimoji="1" sz="1800" kern="1200">
                          <a:solidFill>
                            <a:schemeClr val="dk1"/>
                          </a:solidFill>
                          <a:latin typeface="Verdana"/>
                          <a:ea typeface="メイリオ"/>
                        </a:defRPr>
                      </a:lvl2pPr>
                      <a:lvl3pPr marL="914400" algn="l" defTabSz="914400" rtl="0" eaLnBrk="1" latinLnBrk="0" hangingPunct="1">
                        <a:defRPr kumimoji="1" sz="1800" kern="1200">
                          <a:solidFill>
                            <a:schemeClr val="dk1"/>
                          </a:solidFill>
                          <a:latin typeface="Verdana"/>
                          <a:ea typeface="メイリオ"/>
                        </a:defRPr>
                      </a:lvl3pPr>
                      <a:lvl4pPr marL="1371600" algn="l" defTabSz="914400" rtl="0" eaLnBrk="1" latinLnBrk="0" hangingPunct="1">
                        <a:defRPr kumimoji="1" sz="1800" kern="1200">
                          <a:solidFill>
                            <a:schemeClr val="dk1"/>
                          </a:solidFill>
                          <a:latin typeface="Verdana"/>
                          <a:ea typeface="メイリオ"/>
                        </a:defRPr>
                      </a:lvl4pPr>
                      <a:lvl5pPr marL="1828800" algn="l" defTabSz="914400" rtl="0" eaLnBrk="1" latinLnBrk="0" hangingPunct="1">
                        <a:defRPr kumimoji="1" sz="1800" kern="1200">
                          <a:solidFill>
                            <a:schemeClr val="dk1"/>
                          </a:solidFill>
                          <a:latin typeface="Verdana"/>
                          <a:ea typeface="メイリオ"/>
                        </a:defRPr>
                      </a:lvl5pPr>
                      <a:lvl6pPr marL="2286000" algn="l" defTabSz="914400" rtl="0" eaLnBrk="1" latinLnBrk="0" hangingPunct="1">
                        <a:defRPr kumimoji="1" sz="1800" kern="1200">
                          <a:solidFill>
                            <a:schemeClr val="dk1"/>
                          </a:solidFill>
                          <a:latin typeface="Verdana"/>
                          <a:ea typeface="メイリオ"/>
                        </a:defRPr>
                      </a:lvl6pPr>
                      <a:lvl7pPr marL="2743200" algn="l" defTabSz="914400" rtl="0" eaLnBrk="1" latinLnBrk="0" hangingPunct="1">
                        <a:defRPr kumimoji="1" sz="1800" kern="1200">
                          <a:solidFill>
                            <a:schemeClr val="dk1"/>
                          </a:solidFill>
                          <a:latin typeface="Verdana"/>
                          <a:ea typeface="メイリオ"/>
                        </a:defRPr>
                      </a:lvl7pPr>
                      <a:lvl8pPr marL="3200400" algn="l" defTabSz="914400" rtl="0" eaLnBrk="1" latinLnBrk="0" hangingPunct="1">
                        <a:defRPr kumimoji="1" sz="1800" kern="1200">
                          <a:solidFill>
                            <a:schemeClr val="dk1"/>
                          </a:solidFill>
                          <a:latin typeface="Verdana"/>
                          <a:ea typeface="メイリオ"/>
                        </a:defRPr>
                      </a:lvl8pPr>
                      <a:lvl9pPr marL="3657600" algn="l" defTabSz="914400" rtl="0" eaLnBrk="1" latinLnBrk="0" hangingPunct="1">
                        <a:defRPr kumimoji="1" sz="1800" kern="1200">
                          <a:solidFill>
                            <a:schemeClr val="dk1"/>
                          </a:solidFill>
                          <a:latin typeface="Verdana"/>
                          <a:ea typeface="メイリオ"/>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900" dirty="0">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900" dirty="0">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Calibri" panose="020F0502020204030204"/>
                        </a:defRPr>
                      </a:lvl1pPr>
                      <a:lvl2pPr marL="495285" algn="l" defTabSz="990570" rtl="0" eaLnBrk="1" latinLnBrk="0" hangingPunct="1">
                        <a:defRPr kumimoji="1" sz="1950" kern="1200">
                          <a:solidFill>
                            <a:schemeClr val="tx1"/>
                          </a:solidFill>
                          <a:latin typeface="Calibri" panose="020F0502020204030204"/>
                        </a:defRPr>
                      </a:lvl2pPr>
                      <a:lvl3pPr marL="990570" algn="l" defTabSz="990570" rtl="0" eaLnBrk="1" latinLnBrk="0" hangingPunct="1">
                        <a:defRPr kumimoji="1" sz="1950" kern="1200">
                          <a:solidFill>
                            <a:schemeClr val="tx1"/>
                          </a:solidFill>
                          <a:latin typeface="Calibri" panose="020F0502020204030204"/>
                        </a:defRPr>
                      </a:lvl3pPr>
                      <a:lvl4pPr marL="1485854" algn="l" defTabSz="990570" rtl="0" eaLnBrk="1" latinLnBrk="0" hangingPunct="1">
                        <a:defRPr kumimoji="1" sz="1950" kern="1200">
                          <a:solidFill>
                            <a:schemeClr val="tx1"/>
                          </a:solidFill>
                          <a:latin typeface="Calibri" panose="020F0502020204030204"/>
                        </a:defRPr>
                      </a:lvl4pPr>
                      <a:lvl5pPr marL="1981139" algn="l" defTabSz="990570" rtl="0" eaLnBrk="1" latinLnBrk="0" hangingPunct="1">
                        <a:defRPr kumimoji="1" sz="1950" kern="1200">
                          <a:solidFill>
                            <a:schemeClr val="tx1"/>
                          </a:solidFill>
                          <a:latin typeface="Calibri" panose="020F0502020204030204"/>
                        </a:defRPr>
                      </a:lvl5pPr>
                      <a:lvl6pPr marL="2476424" algn="l" defTabSz="990570" rtl="0" eaLnBrk="1" latinLnBrk="0" hangingPunct="1">
                        <a:defRPr kumimoji="1" sz="1950" kern="1200">
                          <a:solidFill>
                            <a:schemeClr val="tx1"/>
                          </a:solidFill>
                          <a:latin typeface="Calibri" panose="020F0502020204030204"/>
                        </a:defRPr>
                      </a:lvl6pPr>
                      <a:lvl7pPr marL="2971709" algn="l" defTabSz="990570" rtl="0" eaLnBrk="1" latinLnBrk="0" hangingPunct="1">
                        <a:defRPr kumimoji="1" sz="1950" kern="1200">
                          <a:solidFill>
                            <a:schemeClr val="tx1"/>
                          </a:solidFill>
                          <a:latin typeface="Calibri" panose="020F0502020204030204"/>
                        </a:defRPr>
                      </a:lvl7pPr>
                      <a:lvl8pPr marL="3466993" algn="l" defTabSz="990570" rtl="0" eaLnBrk="1" latinLnBrk="0" hangingPunct="1">
                        <a:defRPr kumimoji="1" sz="1950" kern="1200">
                          <a:solidFill>
                            <a:schemeClr val="tx1"/>
                          </a:solidFill>
                          <a:latin typeface="Calibri" panose="020F0502020204030204"/>
                        </a:defRPr>
                      </a:lvl8pPr>
                      <a:lvl9pPr marL="3962278" algn="l" defTabSz="990570" rtl="0" eaLnBrk="1" latinLnBrk="0" hangingPunct="1">
                        <a:defRPr kumimoji="1" sz="1950" kern="1200">
                          <a:solidFill>
                            <a:schemeClr val="tx1"/>
                          </a:solidFill>
                          <a:latin typeface="Calibri" panose="020F0502020204030204"/>
                        </a:defRPr>
                      </a:lvl9pPr>
                    </a:lstStyle>
                    <a:p>
                      <a:pPr algn="ctr"/>
                      <a:r>
                        <a:rPr lang="ja-JP" altLang="en-US" sz="1000" dirty="0" err="1">
                          <a:latin typeface="メイリオ" panose="020B0604030504040204" pitchFamily="50" charset="-128"/>
                          <a:ea typeface="メイリオ" panose="020B0604030504040204" pitchFamily="50" charset="-128"/>
                        </a:rPr>
                        <a:t>ー</a:t>
                      </a:r>
                      <a:endParaRPr lang="ja-JP" altLang="en-US" sz="1000" dirty="0">
                        <a:latin typeface="メイリオ" panose="020B0604030504040204" pitchFamily="50" charset="-128"/>
                        <a:ea typeface="メイリオ" panose="020B0604030504040204" pitchFamily="50" charset="-128"/>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1567381"/>
                  </a:ext>
                </a:extLst>
              </a:tr>
            </a:tbl>
          </a:graphicData>
        </a:graphic>
      </p:graphicFrame>
      <p:sp>
        <p:nvSpPr>
          <p:cNvPr id="6" name="正方形/長方形 5"/>
          <p:cNvSpPr/>
          <p:nvPr/>
        </p:nvSpPr>
        <p:spPr>
          <a:xfrm>
            <a:off x="381000" y="1018724"/>
            <a:ext cx="2724149" cy="307777"/>
          </a:xfrm>
          <a:prstGeom prst="rect">
            <a:avLst/>
          </a:prstGeom>
        </p:spPr>
        <p:txBody>
          <a:bodyPr wrap="square">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lumMod val="65000"/>
                    <a:lumOff val="35000"/>
                  </a:prstClr>
                </a:solidFill>
                <a:effectLst/>
                <a:uLnTx/>
                <a:uFillTx/>
                <a:latin typeface="メイリオ" panose="020B0604030504040204" pitchFamily="50" charset="-128"/>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lumMod val="65000"/>
                    <a:lumOff val="35000"/>
                  </a:prstClr>
                </a:solidFill>
                <a:effectLst/>
                <a:uLnTx/>
                <a:uFillTx/>
                <a:latin typeface="メイリオ" panose="020B0604030504040204" pitchFamily="50" charset="-128"/>
                <a:ea typeface="ＭＳ Ｐゴシック" panose="020B0600070205080204" pitchFamily="50" charset="-128"/>
                <a:cs typeface="+mn-cs"/>
              </a:rPr>
              <a:t>保険医療機関に係る基準</a:t>
            </a:r>
            <a:r>
              <a:rPr kumimoji="1" lang="en-US" altLang="ja-JP" sz="1400" b="1" i="0" u="none" strike="noStrike" kern="1200" cap="none" spc="0" normalizeH="0" baseline="0" noProof="0" dirty="0">
                <a:ln>
                  <a:noFill/>
                </a:ln>
                <a:solidFill>
                  <a:prstClr val="black">
                    <a:lumMod val="65000"/>
                    <a:lumOff val="35000"/>
                  </a:prstClr>
                </a:solidFill>
                <a:effectLst/>
                <a:uLnTx/>
                <a:uFillTx/>
                <a:latin typeface="メイリオ" panose="020B0604030504040204" pitchFamily="50" charset="-128"/>
                <a:ea typeface="ＭＳ Ｐゴシック" panose="020B0600070205080204" pitchFamily="50" charset="-128"/>
                <a:cs typeface="+mn-cs"/>
              </a:rPr>
              <a:t>】</a:t>
            </a:r>
            <a:endParaRPr kumimoji="1" lang="ja-JP" altLang="en-US" sz="1400" b="1" i="0" u="none" strike="noStrike" kern="1200" cap="none" spc="0" normalizeH="0" baseline="0" noProof="0" dirty="0">
              <a:ln>
                <a:noFill/>
              </a:ln>
              <a:solidFill>
                <a:prstClr val="black">
                  <a:lumMod val="65000"/>
                  <a:lumOff val="35000"/>
                </a:prstClr>
              </a:solidFill>
              <a:effectLst/>
              <a:uLnTx/>
              <a:uFillTx/>
              <a:latin typeface="メイリオ" panose="020B0604030504040204" pitchFamily="50" charset="-128"/>
              <a:ea typeface="ＭＳ Ｐゴシック" panose="020B0600070205080204" pitchFamily="50" charset="-128"/>
              <a:cs typeface="+mn-cs"/>
            </a:endParaRPr>
          </a:p>
        </p:txBody>
      </p:sp>
      <p:sp>
        <p:nvSpPr>
          <p:cNvPr id="7" name="テキスト ボックス 6">
            <a:extLst>
              <a:ext uri="{FF2B5EF4-FFF2-40B4-BE49-F238E27FC236}">
                <a16:creationId xmlns:a16="http://schemas.microsoft.com/office/drawing/2014/main" id="{4C1E8340-278A-4304-8E57-6E68F6ED0EEF}"/>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８．不妊治療の保険適用</a:t>
            </a:r>
          </a:p>
        </p:txBody>
      </p:sp>
      <p:sp>
        <p:nvSpPr>
          <p:cNvPr id="8" name="スライド番号プレースホルダー 2">
            <a:extLst>
              <a:ext uri="{FF2B5EF4-FFF2-40B4-BE49-F238E27FC236}">
                <a16:creationId xmlns:a16="http://schemas.microsoft.com/office/drawing/2014/main" id="{E596921F-A75C-4E78-B719-56EDEDE4CD51}"/>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177980130"/>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304149"/>
            <a:ext cx="9906000" cy="458482"/>
          </a:xfrm>
        </p:spPr>
        <p:txBody>
          <a:bodyPr>
            <a:noAutofit/>
          </a:bodyPr>
          <a:lstStyle/>
          <a:p>
            <a:r>
              <a:rPr lang="ja-JP" altLang="en-US" dirty="0"/>
              <a:t>（３）不妊治療に必要な医薬品への対応状況　①</a:t>
            </a:r>
            <a:endParaRPr kumimoji="1" lang="ja-JP" altLang="en-US" dirty="0">
              <a:latin typeface="メイリオ" panose="020B0604030504040204" pitchFamily="50" charset="-128"/>
              <a:ea typeface="メイリオ" panose="020B0604030504040204" pitchFamily="50" charset="-128"/>
            </a:endParaRPr>
          </a:p>
        </p:txBody>
      </p:sp>
      <p:sp>
        <p:nvSpPr>
          <p:cNvPr id="5" name="テキスト ボックス 4"/>
          <p:cNvSpPr txBox="1"/>
          <p:nvPr/>
        </p:nvSpPr>
        <p:spPr>
          <a:xfrm>
            <a:off x="416496" y="1095866"/>
            <a:ext cx="6264696" cy="313932"/>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60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表１：薬価収載予定・薬事承認済みの医薬品</a:t>
            </a:r>
          </a:p>
        </p:txBody>
      </p:sp>
      <p:graphicFrame>
        <p:nvGraphicFramePr>
          <p:cNvPr id="6" name="表 5"/>
          <p:cNvGraphicFramePr>
            <a:graphicFrameLocks noGrp="1"/>
          </p:cNvGraphicFramePr>
          <p:nvPr/>
        </p:nvGraphicFramePr>
        <p:xfrm>
          <a:off x="674969" y="1413706"/>
          <a:ext cx="8640000" cy="2438400"/>
        </p:xfrm>
        <a:graphic>
          <a:graphicData uri="http://schemas.openxmlformats.org/drawingml/2006/table">
            <a:tbl>
              <a:tblPr firstRow="1" bandRow="1"/>
              <a:tblGrid>
                <a:gridCol w="2880000">
                  <a:extLst>
                    <a:ext uri="{9D8B030D-6E8A-4147-A177-3AD203B41FA5}">
                      <a16:colId xmlns:a16="http://schemas.microsoft.com/office/drawing/2014/main" val="1185794560"/>
                    </a:ext>
                  </a:extLst>
                </a:gridCol>
                <a:gridCol w="2670340">
                  <a:extLst>
                    <a:ext uri="{9D8B030D-6E8A-4147-A177-3AD203B41FA5}">
                      <a16:colId xmlns:a16="http://schemas.microsoft.com/office/drawing/2014/main" val="2054371015"/>
                    </a:ext>
                  </a:extLst>
                </a:gridCol>
                <a:gridCol w="3089660">
                  <a:extLst>
                    <a:ext uri="{9D8B030D-6E8A-4147-A177-3AD203B41FA5}">
                      <a16:colId xmlns:a16="http://schemas.microsoft.com/office/drawing/2014/main" val="4248038408"/>
                    </a:ext>
                  </a:extLst>
                </a:gridCol>
              </a:tblGrid>
              <a:tr h="168117">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販売名</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一般名</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関係する効能・効果</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3636860369"/>
                  </a:ext>
                </a:extLst>
              </a:tr>
              <a:tr h="168117">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バイアグラ錠</a:t>
                      </a:r>
                      <a:r>
                        <a:rPr kumimoji="1" lang="en-US" altLang="ja-JP" sz="1000" dirty="0">
                          <a:latin typeface="メイリオ" panose="020B0604030504040204" pitchFamily="50" charset="-128"/>
                          <a:ea typeface="メイリオ" panose="020B0604030504040204" pitchFamily="50" charset="-128"/>
                        </a:rPr>
                        <a:t>25mg</a:t>
                      </a:r>
                      <a:r>
                        <a:rPr kumimoji="1" lang="ja-JP" altLang="en-US" sz="1000" dirty="0">
                          <a:latin typeface="メイリオ" panose="020B0604030504040204" pitchFamily="50" charset="-128"/>
                          <a:ea typeface="メイリオ" panose="020B0604030504040204" pitchFamily="50" charset="-128"/>
                        </a:rPr>
                        <a:t>ほか</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a:latin typeface="メイリオ" panose="020B0604030504040204" pitchFamily="50" charset="-128"/>
                          <a:ea typeface="メイリオ" panose="020B0604030504040204" pitchFamily="50" charset="-128"/>
                        </a:rPr>
                        <a:t>シルデナフィルクエン酸塩</a:t>
                      </a:r>
                      <a:endParaRPr kumimoji="1" lang="ja-JP" altLang="en-US" sz="1000" dirty="0">
                        <a:latin typeface="メイリオ" panose="020B0604030504040204" pitchFamily="50" charset="-128"/>
                        <a:ea typeface="メイリオ" panose="020B0604030504040204" pitchFamily="50" charset="-128"/>
                      </a:endParaRP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row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a:latin typeface="メイリオ" panose="020B0604030504040204" pitchFamily="50" charset="-128"/>
                          <a:ea typeface="メイリオ" panose="020B0604030504040204" pitchFamily="50" charset="-128"/>
                        </a:rPr>
                        <a:t>勃起不全（満足な性行為を行うに十分な勃起とその維持が出来ない患者）</a:t>
                      </a:r>
                      <a:r>
                        <a:rPr kumimoji="1" lang="en-US" altLang="ja-JP" sz="1000">
                          <a:latin typeface="メイリオ" panose="020B0604030504040204" pitchFamily="50" charset="-128"/>
                          <a:ea typeface="メイリオ" panose="020B0604030504040204" pitchFamily="50" charset="-128"/>
                        </a:rPr>
                        <a:t>※</a:t>
                      </a:r>
                      <a:endParaRPr kumimoji="1" lang="ja-JP" altLang="en-US" sz="1000" dirty="0">
                        <a:latin typeface="メイリオ" panose="020B0604030504040204" pitchFamily="50" charset="-128"/>
                        <a:ea typeface="メイリオ" panose="020B0604030504040204" pitchFamily="50" charset="-128"/>
                      </a:endParaRP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4053043141"/>
                  </a:ext>
                </a:extLst>
              </a:tr>
              <a:tr h="168117">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シアリス錠</a:t>
                      </a:r>
                      <a:r>
                        <a:rPr kumimoji="1" lang="en-US" altLang="ja-JP" sz="1000" dirty="0">
                          <a:latin typeface="メイリオ" panose="020B0604030504040204" pitchFamily="50" charset="-128"/>
                          <a:ea typeface="メイリオ" panose="020B0604030504040204" pitchFamily="50" charset="-128"/>
                        </a:rPr>
                        <a:t>5mg</a:t>
                      </a:r>
                      <a:r>
                        <a:rPr kumimoji="1" lang="ja-JP" altLang="en-US" sz="1000" dirty="0">
                          <a:latin typeface="メイリオ" panose="020B0604030504040204" pitchFamily="50" charset="-128"/>
                          <a:ea typeface="メイリオ" panose="020B0604030504040204" pitchFamily="50" charset="-128"/>
                        </a:rPr>
                        <a:t>ほか</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タダラフィル</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dirty="0">
                        <a:latin typeface="游ゴシック" panose="020B0400000000000000" pitchFamily="50" charset="-128"/>
                        <a:ea typeface="游ゴシック" panose="020B0400000000000000" pitchFamily="50" charset="-128"/>
                      </a:endParaRPr>
                    </a:p>
                  </a:txBody>
                  <a:tcPr/>
                </a:tc>
                <a:extLst>
                  <a:ext uri="{0D108BD9-81ED-4DB2-BD59-A6C34878D82A}">
                    <a16:rowId xmlns:a16="http://schemas.microsoft.com/office/drawing/2014/main" val="2400322903"/>
                  </a:ext>
                </a:extLst>
              </a:tr>
              <a:tr h="168117">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レコベル皮下注</a:t>
                      </a:r>
                      <a:r>
                        <a:rPr kumimoji="1" lang="en-US" altLang="ja-JP" sz="1000" dirty="0">
                          <a:latin typeface="メイリオ" panose="020B0604030504040204" pitchFamily="50" charset="-128"/>
                          <a:ea typeface="メイリオ" panose="020B0604030504040204" pitchFamily="50" charset="-128"/>
                        </a:rPr>
                        <a:t>12μg</a:t>
                      </a:r>
                      <a:r>
                        <a:rPr kumimoji="1" lang="ja-JP" altLang="en-US" sz="1000" dirty="0">
                          <a:latin typeface="メイリオ" panose="020B0604030504040204" pitchFamily="50" charset="-128"/>
                          <a:ea typeface="メイリオ" panose="020B0604030504040204" pitchFamily="50" charset="-128"/>
                        </a:rPr>
                        <a:t>ペンほか</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ホリトロピン　デルタ（遺伝子組換え）</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生殖補助医療における調節卵巣刺激</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2348340070"/>
                  </a:ext>
                </a:extLst>
              </a:tr>
              <a:tr h="168117">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ガニレスト皮下注</a:t>
                      </a:r>
                      <a:r>
                        <a:rPr kumimoji="1" lang="en-US" altLang="ja-JP" sz="1000" dirty="0">
                          <a:latin typeface="メイリオ" panose="020B0604030504040204" pitchFamily="50" charset="-128"/>
                          <a:ea typeface="メイリオ" panose="020B0604030504040204" pitchFamily="50" charset="-128"/>
                        </a:rPr>
                        <a:t>0.25mg</a:t>
                      </a:r>
                      <a:r>
                        <a:rPr kumimoji="1" lang="ja-JP" altLang="en-US" sz="1000" dirty="0">
                          <a:latin typeface="メイリオ" panose="020B0604030504040204" pitchFamily="50" charset="-128"/>
                          <a:ea typeface="メイリオ" panose="020B0604030504040204" pitchFamily="50" charset="-128"/>
                        </a:rPr>
                        <a:t>シリンジ</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ガニレリクス酢酸塩</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row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調節卵巣刺激下における早発排卵の防止</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2508438860"/>
                  </a:ext>
                </a:extLst>
              </a:tr>
              <a:tr h="168117">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セトロタイド注射用</a:t>
                      </a:r>
                      <a:r>
                        <a:rPr kumimoji="1" lang="en-US" altLang="ja-JP" sz="1000" dirty="0">
                          <a:latin typeface="メイリオ" panose="020B0604030504040204" pitchFamily="50" charset="-128"/>
                          <a:ea typeface="メイリオ" panose="020B0604030504040204" pitchFamily="50" charset="-128"/>
                        </a:rPr>
                        <a:t>0.25mg</a:t>
                      </a:r>
                      <a:endParaRPr kumimoji="1" lang="ja-JP" altLang="en-US" sz="1000" dirty="0">
                        <a:latin typeface="メイリオ" panose="020B0604030504040204" pitchFamily="50" charset="-128"/>
                        <a:ea typeface="メイリオ" panose="020B0604030504040204" pitchFamily="50" charset="-128"/>
                      </a:endParaRP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セトロレリクス酢酸塩</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vMerge="1">
                  <a:txBody>
                    <a:bodyPr/>
                    <a:lstStyle/>
                    <a:p>
                      <a:endParaRPr kumimoji="1" lang="ja-JP" altLang="en-US" sz="1000" dirty="0">
                        <a:latin typeface="游ゴシック" panose="020B0400000000000000" pitchFamily="50" charset="-128"/>
                        <a:ea typeface="游ゴシック" panose="020B0400000000000000" pitchFamily="50" charset="-128"/>
                      </a:endParaRPr>
                    </a:p>
                  </a:txBody>
                  <a:tcPr/>
                </a:tc>
                <a:extLst>
                  <a:ext uri="{0D108BD9-81ED-4DB2-BD59-A6C34878D82A}">
                    <a16:rowId xmlns:a16="http://schemas.microsoft.com/office/drawing/2014/main" val="860461777"/>
                  </a:ext>
                </a:extLst>
              </a:tr>
              <a:tr h="168117">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ルテウム腟錠</a:t>
                      </a:r>
                      <a:r>
                        <a:rPr kumimoji="1" lang="en-US" altLang="ja-JP" sz="1000" dirty="0">
                          <a:latin typeface="メイリオ" panose="020B0604030504040204" pitchFamily="50" charset="-128"/>
                          <a:ea typeface="メイリオ" panose="020B0604030504040204" pitchFamily="50" charset="-128"/>
                        </a:rPr>
                        <a:t>100mg</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rowSpan="4">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lang="ja-JP" altLang="ja-JP" sz="1000" kern="100" dirty="0">
                          <a:effectLst/>
                          <a:latin typeface="メイリオ" panose="020B0604030504040204" pitchFamily="50" charset="-128"/>
                          <a:ea typeface="メイリオ" panose="020B0604030504040204" pitchFamily="50" charset="-128"/>
                        </a:rPr>
                        <a:t>プロゲステロン</a:t>
                      </a:r>
                      <a:endParaRPr kumimoji="1" lang="ja-JP" altLang="en-US" sz="1000" dirty="0">
                        <a:latin typeface="メイリオ" panose="020B0604030504040204" pitchFamily="50" charset="-128"/>
                        <a:ea typeface="メイリオ" panose="020B0604030504040204" pitchFamily="50" charset="-128"/>
                      </a:endParaRP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rowSpan="4">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生殖補助医療における黄体補充</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965439951"/>
                  </a:ext>
                </a:extLst>
              </a:tr>
              <a:tr h="168117">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ウトロゲスタン腟用カプセル</a:t>
                      </a:r>
                      <a:r>
                        <a:rPr kumimoji="1" lang="en-US" altLang="ja-JP" sz="1000" dirty="0">
                          <a:latin typeface="メイリオ" panose="020B0604030504040204" pitchFamily="50" charset="-128"/>
                          <a:ea typeface="メイリオ" panose="020B0604030504040204" pitchFamily="50" charset="-128"/>
                        </a:rPr>
                        <a:t>200mg</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vMerge="1">
                  <a:txBody>
                    <a:bodyPr/>
                    <a:lstStyle/>
                    <a:p>
                      <a:endParaRPr kumimoji="1" lang="ja-JP" altLang="en-US" sz="1000" dirty="0">
                        <a:latin typeface="游ゴシック" panose="020B0400000000000000" pitchFamily="50" charset="-128"/>
                        <a:ea typeface="游ゴシック" panose="020B0400000000000000" pitchFamily="50" charset="-128"/>
                      </a:endParaRPr>
                    </a:p>
                  </a:txBody>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a:txBody>
                  <a:tcPr/>
                </a:tc>
                <a:extLst>
                  <a:ext uri="{0D108BD9-81ED-4DB2-BD59-A6C34878D82A}">
                    <a16:rowId xmlns:a16="http://schemas.microsoft.com/office/drawing/2014/main" val="2688161981"/>
                  </a:ext>
                </a:extLst>
              </a:tr>
              <a:tr h="168117">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ルティナス腟錠</a:t>
                      </a:r>
                      <a:r>
                        <a:rPr kumimoji="1" lang="en-US" altLang="ja-JP" sz="1000" dirty="0">
                          <a:latin typeface="メイリオ" panose="020B0604030504040204" pitchFamily="50" charset="-128"/>
                          <a:ea typeface="メイリオ" panose="020B0604030504040204" pitchFamily="50" charset="-128"/>
                        </a:rPr>
                        <a:t>100mg</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vMerge="1">
                  <a:txBody>
                    <a:bodyPr/>
                    <a:lstStyle/>
                    <a:p>
                      <a:endParaRPr kumimoji="1" lang="ja-JP" altLang="en-US" sz="1000" dirty="0">
                        <a:latin typeface="游ゴシック" panose="020B0400000000000000" pitchFamily="50" charset="-128"/>
                        <a:ea typeface="游ゴシック" panose="020B0400000000000000" pitchFamily="50" charset="-128"/>
                      </a:endParaRPr>
                    </a:p>
                  </a:txBody>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a:txBody>
                  <a:tcPr/>
                </a:tc>
                <a:extLst>
                  <a:ext uri="{0D108BD9-81ED-4DB2-BD59-A6C34878D82A}">
                    <a16:rowId xmlns:a16="http://schemas.microsoft.com/office/drawing/2014/main" val="2581725853"/>
                  </a:ext>
                </a:extLst>
              </a:tr>
              <a:tr h="168117">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ワンクリノン腟用ゲル</a:t>
                      </a:r>
                      <a:r>
                        <a:rPr kumimoji="1" lang="en-US" altLang="ja-JP" sz="1000" dirty="0">
                          <a:latin typeface="メイリオ" panose="020B0604030504040204" pitchFamily="50" charset="-128"/>
                          <a:ea typeface="メイリオ" panose="020B0604030504040204" pitchFamily="50" charset="-128"/>
                        </a:rPr>
                        <a:t>90mg</a:t>
                      </a:r>
                      <a:endParaRPr kumimoji="1" lang="ja-JP" altLang="en-US" sz="1000" dirty="0">
                        <a:latin typeface="メイリオ" panose="020B0604030504040204" pitchFamily="50" charset="-128"/>
                        <a:ea typeface="メイリオ" panose="020B0604030504040204" pitchFamily="50" charset="-128"/>
                      </a:endParaRP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vMerge="1">
                  <a:txBody>
                    <a:bodyPr/>
                    <a:lstStyle/>
                    <a:p>
                      <a:endParaRPr kumimoji="1" lang="ja-JP" altLang="en-US" sz="1000" dirty="0">
                        <a:latin typeface="游ゴシック" panose="020B0400000000000000" pitchFamily="50" charset="-128"/>
                        <a:ea typeface="游ゴシック" panose="020B0400000000000000" pitchFamily="50" charset="-128"/>
                      </a:endParaRPr>
                    </a:p>
                  </a:txBody>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a:txBody>
                  <a:tcPr/>
                </a:tc>
                <a:extLst>
                  <a:ext uri="{0D108BD9-81ED-4DB2-BD59-A6C34878D82A}">
                    <a16:rowId xmlns:a16="http://schemas.microsoft.com/office/drawing/2014/main" val="3633326578"/>
                  </a:ext>
                </a:extLst>
              </a:tr>
            </a:tbl>
          </a:graphicData>
        </a:graphic>
      </p:graphicFrame>
      <p:sp>
        <p:nvSpPr>
          <p:cNvPr id="7" name="テキスト ボックス 6"/>
          <p:cNvSpPr txBox="1"/>
          <p:nvPr/>
        </p:nvSpPr>
        <p:spPr>
          <a:xfrm>
            <a:off x="4771846" y="3859075"/>
            <a:ext cx="4630596" cy="287002"/>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600"/>
              </a:spcAft>
              <a:buClr>
                <a:srgbClr val="103185"/>
              </a:buClr>
              <a:buSzTx/>
              <a:buFontTx/>
              <a:buNone/>
              <a:tabLst/>
              <a:defRPr/>
            </a:pPr>
            <a:r>
              <a:rPr kumimoji="1"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保険適用の対象として想定されるのは、勃起不全による男性不妊のみ</a:t>
            </a:r>
          </a:p>
        </p:txBody>
      </p:sp>
      <p:sp>
        <p:nvSpPr>
          <p:cNvPr id="8" name="テキスト ボックス 7"/>
          <p:cNvSpPr txBox="1"/>
          <p:nvPr/>
        </p:nvSpPr>
        <p:spPr>
          <a:xfrm>
            <a:off x="416496" y="4475099"/>
            <a:ext cx="6264696" cy="313932"/>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60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表２：薬価収載済み・薬事承認済みの医薬品</a:t>
            </a:r>
          </a:p>
        </p:txBody>
      </p:sp>
      <p:graphicFrame>
        <p:nvGraphicFramePr>
          <p:cNvPr id="9" name="表 8"/>
          <p:cNvGraphicFramePr>
            <a:graphicFrameLocks noGrp="1"/>
          </p:cNvGraphicFramePr>
          <p:nvPr/>
        </p:nvGraphicFramePr>
        <p:xfrm>
          <a:off x="674969" y="4797152"/>
          <a:ext cx="8640000" cy="1645920"/>
        </p:xfrm>
        <a:graphic>
          <a:graphicData uri="http://schemas.openxmlformats.org/drawingml/2006/table">
            <a:tbl>
              <a:tblPr firstRow="1" bandRow="1"/>
              <a:tblGrid>
                <a:gridCol w="2871795">
                  <a:extLst>
                    <a:ext uri="{9D8B030D-6E8A-4147-A177-3AD203B41FA5}">
                      <a16:colId xmlns:a16="http://schemas.microsoft.com/office/drawing/2014/main" val="246902156"/>
                    </a:ext>
                  </a:extLst>
                </a:gridCol>
                <a:gridCol w="2702380">
                  <a:extLst>
                    <a:ext uri="{9D8B030D-6E8A-4147-A177-3AD203B41FA5}">
                      <a16:colId xmlns:a16="http://schemas.microsoft.com/office/drawing/2014/main" val="1951431464"/>
                    </a:ext>
                  </a:extLst>
                </a:gridCol>
                <a:gridCol w="3065825">
                  <a:extLst>
                    <a:ext uri="{9D8B030D-6E8A-4147-A177-3AD203B41FA5}">
                      <a16:colId xmlns:a16="http://schemas.microsoft.com/office/drawing/2014/main" val="1158988514"/>
                    </a:ext>
                  </a:extLst>
                </a:gridCol>
              </a:tblGrid>
              <a:tr h="168117">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販売名</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一般名</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関係する効能・効果</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2917854396"/>
                  </a:ext>
                </a:extLst>
              </a:tr>
              <a:tr h="168117">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ゴナールエフ皮下注ペン</a:t>
                      </a:r>
                      <a:r>
                        <a:rPr kumimoji="1" lang="en-US" altLang="ja-JP" sz="1000" dirty="0">
                          <a:latin typeface="メイリオ" panose="020B0604030504040204" pitchFamily="50" charset="-128"/>
                          <a:ea typeface="メイリオ" panose="020B0604030504040204" pitchFamily="50" charset="-128"/>
                        </a:rPr>
                        <a:t>300</a:t>
                      </a:r>
                      <a:r>
                        <a:rPr kumimoji="1" lang="ja-JP" altLang="en-US" sz="1000" dirty="0">
                          <a:latin typeface="メイリオ" panose="020B0604030504040204" pitchFamily="50" charset="-128"/>
                          <a:ea typeface="メイリオ" panose="020B0604030504040204" pitchFamily="50" charset="-128"/>
                        </a:rPr>
                        <a:t>ほか</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ホリトロピン　アルファ（遺伝子組換え）</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生殖補助医療における調節卵巣刺激</a:t>
                      </a:r>
                    </a:p>
                    <a:p>
                      <a:r>
                        <a:rPr kumimoji="1" lang="ja-JP" altLang="en-US" sz="1000" dirty="0">
                          <a:latin typeface="メイリオ" panose="020B0604030504040204" pitchFamily="50" charset="-128"/>
                          <a:ea typeface="メイリオ" panose="020B0604030504040204" pitchFamily="50" charset="-128"/>
                        </a:rPr>
                        <a:t>視床下部－下垂体機能障害又は多囊胞性卵巣症候群に伴う無排卵及び希発排卵における排卵誘発</a:t>
                      </a:r>
                    </a:p>
                    <a:p>
                      <a:r>
                        <a:rPr kumimoji="1" lang="ja-JP" altLang="en-US" sz="1000" dirty="0">
                          <a:latin typeface="メイリオ" panose="020B0604030504040204" pitchFamily="50" charset="-128"/>
                          <a:ea typeface="メイリオ" panose="020B0604030504040204" pitchFamily="50" charset="-128"/>
                        </a:rPr>
                        <a:t>低ゴナドトロピン性男子性腺機能低下症における精子形成の誘導</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2812232310"/>
                  </a:ext>
                </a:extLst>
              </a:tr>
              <a:tr h="54864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オビドレル皮下注シリンジ</a:t>
                      </a:r>
                      <a:r>
                        <a:rPr kumimoji="1" lang="en-US" altLang="ja-JP" sz="1000" dirty="0">
                          <a:latin typeface="メイリオ" panose="020B0604030504040204" pitchFamily="50" charset="-128"/>
                          <a:ea typeface="メイリオ" panose="020B0604030504040204" pitchFamily="50" charset="-128"/>
                        </a:rPr>
                        <a:t>250μg</a:t>
                      </a:r>
                      <a:endParaRPr kumimoji="1" lang="ja-JP" altLang="en-US" sz="1000" dirty="0">
                        <a:latin typeface="メイリオ" panose="020B0604030504040204" pitchFamily="50" charset="-128"/>
                        <a:ea typeface="メイリオ" panose="020B0604030504040204" pitchFamily="50" charset="-128"/>
                      </a:endParaRP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コリオゴナドトロピン　アルファ（遺伝子組換え）</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視床下部－下垂体機能障害に伴う無排卵又は希発排卵における排卵誘発及び黄体化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生殖補助医療における卵胞成熟及び黄体化</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2612099187"/>
                  </a:ext>
                </a:extLst>
              </a:tr>
            </a:tbl>
          </a:graphicData>
        </a:graphic>
      </p:graphicFrame>
      <p:sp>
        <p:nvSpPr>
          <p:cNvPr id="10" name="テキスト ボックス 9">
            <a:extLst>
              <a:ext uri="{FF2B5EF4-FFF2-40B4-BE49-F238E27FC236}">
                <a16:creationId xmlns:a16="http://schemas.microsoft.com/office/drawing/2014/main" id="{75AF61FA-2028-4946-914F-0AB0514206D8}"/>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８．不妊治療の保険適用</a:t>
            </a:r>
          </a:p>
        </p:txBody>
      </p:sp>
      <p:sp>
        <p:nvSpPr>
          <p:cNvPr id="11" name="スライド番号プレースホルダー 2">
            <a:extLst>
              <a:ext uri="{FF2B5EF4-FFF2-40B4-BE49-F238E27FC236}">
                <a16:creationId xmlns:a16="http://schemas.microsoft.com/office/drawing/2014/main" id="{818E2645-2112-4162-8959-D8C3D9E2A64D}"/>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586646151"/>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58854"/>
            <a:ext cx="9906000" cy="458482"/>
          </a:xfrm>
        </p:spPr>
        <p:txBody>
          <a:bodyPr>
            <a:noAutofit/>
          </a:bodyPr>
          <a:lstStyle/>
          <a:p>
            <a:r>
              <a:rPr lang="ja-JP" altLang="en-US" dirty="0"/>
              <a:t>（３）不妊治療に必要な医薬品への対応状況　②</a:t>
            </a:r>
            <a:endParaRPr kumimoji="1" lang="ja-JP" altLang="en-US" dirty="0">
              <a:latin typeface="メイリオ" panose="020B0604030504040204" pitchFamily="50" charset="-128"/>
              <a:ea typeface="メイリオ" panose="020B0604030504040204" pitchFamily="50" charset="-128"/>
            </a:endParaRPr>
          </a:p>
        </p:txBody>
      </p:sp>
      <p:graphicFrame>
        <p:nvGraphicFramePr>
          <p:cNvPr id="4" name="表 3"/>
          <p:cNvGraphicFramePr>
            <a:graphicFrameLocks noGrp="1"/>
          </p:cNvGraphicFramePr>
          <p:nvPr/>
        </p:nvGraphicFramePr>
        <p:xfrm>
          <a:off x="632920" y="1221824"/>
          <a:ext cx="8640159" cy="4876800"/>
        </p:xfrm>
        <a:graphic>
          <a:graphicData uri="http://schemas.openxmlformats.org/drawingml/2006/table">
            <a:tbl>
              <a:tblPr firstRow="1" bandRow="1"/>
              <a:tblGrid>
                <a:gridCol w="2880053">
                  <a:extLst>
                    <a:ext uri="{9D8B030D-6E8A-4147-A177-3AD203B41FA5}">
                      <a16:colId xmlns:a16="http://schemas.microsoft.com/office/drawing/2014/main" val="1185794560"/>
                    </a:ext>
                  </a:extLst>
                </a:gridCol>
                <a:gridCol w="2880053">
                  <a:extLst>
                    <a:ext uri="{9D8B030D-6E8A-4147-A177-3AD203B41FA5}">
                      <a16:colId xmlns:a16="http://schemas.microsoft.com/office/drawing/2014/main" val="2054371015"/>
                    </a:ext>
                  </a:extLst>
                </a:gridCol>
                <a:gridCol w="2880053">
                  <a:extLst>
                    <a:ext uri="{9D8B030D-6E8A-4147-A177-3AD203B41FA5}">
                      <a16:colId xmlns:a16="http://schemas.microsoft.com/office/drawing/2014/main" val="4248038408"/>
                    </a:ext>
                  </a:extLst>
                </a:gridCol>
              </a:tblGrid>
              <a:tr h="129989">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販売名</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一般名</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関係する効能・効果（予定）</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3636860369"/>
                  </a:ext>
                </a:extLst>
              </a:tr>
              <a:tr h="129989">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ジュリナ錠</a:t>
                      </a:r>
                      <a:r>
                        <a:rPr kumimoji="1" lang="en-US" altLang="ja-JP" sz="1000" dirty="0">
                          <a:latin typeface="メイリオ" panose="020B0604030504040204" pitchFamily="50" charset="-128"/>
                          <a:ea typeface="メイリオ" panose="020B0604030504040204" pitchFamily="50" charset="-128"/>
                        </a:rPr>
                        <a:t>0.5mg</a:t>
                      </a:r>
                      <a:endParaRPr kumimoji="1" lang="ja-JP" altLang="en-US" sz="1000" dirty="0">
                        <a:latin typeface="メイリオ" panose="020B0604030504040204" pitchFamily="50" charset="-128"/>
                        <a:ea typeface="メイリオ" panose="020B0604030504040204" pitchFamily="50" charset="-128"/>
                      </a:endParaRP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rowSpan="4">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エストラジオール</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rowSpan="4">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生殖補助医療における周期調整</a:t>
                      </a:r>
                      <a:endParaRPr kumimoji="1" lang="en-US" altLang="ja-JP" sz="1000" dirty="0">
                        <a:latin typeface="メイリオ" panose="020B0604030504040204" pitchFamily="50" charset="-128"/>
                        <a:ea typeface="メイリオ" panose="020B0604030504040204" pitchFamily="50" charset="-128"/>
                      </a:endParaRPr>
                    </a:p>
                    <a:p>
                      <a:r>
                        <a:rPr kumimoji="1" lang="ja-JP" altLang="en-US" sz="1000" dirty="0">
                          <a:latin typeface="メイリオ" panose="020B0604030504040204" pitchFamily="50" charset="-128"/>
                          <a:ea typeface="メイリオ" panose="020B0604030504040204" pitchFamily="50" charset="-128"/>
                        </a:rPr>
                        <a:t>凍結融解胚移植におけるホルモン調整周期</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2348340070"/>
                  </a:ext>
                </a:extLst>
              </a:tr>
              <a:tr h="129989">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エストラーナテープ</a:t>
                      </a:r>
                      <a:r>
                        <a:rPr kumimoji="1" lang="en-US" altLang="ja-JP" sz="1000">
                          <a:solidFill>
                            <a:schemeClr val="tx1"/>
                          </a:solidFill>
                          <a:latin typeface="メイリオ" panose="020B0604030504040204" pitchFamily="50" charset="-128"/>
                          <a:ea typeface="メイリオ" panose="020B0604030504040204" pitchFamily="50" charset="-128"/>
                        </a:rPr>
                        <a:t>0.72mg</a:t>
                      </a:r>
                      <a:r>
                        <a:rPr kumimoji="1" lang="ja-JP" altLang="en-US" sz="1000" dirty="0">
                          <a:latin typeface="メイリオ" panose="020B0604030504040204" pitchFamily="50" charset="-128"/>
                          <a:ea typeface="メイリオ" panose="020B0604030504040204" pitchFamily="50" charset="-128"/>
                        </a:rPr>
                        <a:t>ほか</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a:txBody>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a:txBody>
                  <a:tcPr/>
                </a:tc>
                <a:extLst>
                  <a:ext uri="{0D108BD9-81ED-4DB2-BD59-A6C34878D82A}">
                    <a16:rowId xmlns:a16="http://schemas.microsoft.com/office/drawing/2014/main" val="2508438860"/>
                  </a:ext>
                </a:extLst>
              </a:tr>
              <a:tr h="129989">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ディビゲル</a:t>
                      </a:r>
                      <a:r>
                        <a:rPr kumimoji="1" lang="en-US" altLang="ja-JP" sz="1000" dirty="0">
                          <a:latin typeface="メイリオ" panose="020B0604030504040204" pitchFamily="50" charset="-128"/>
                          <a:ea typeface="メイリオ" panose="020B0604030504040204" pitchFamily="50" charset="-128"/>
                        </a:rPr>
                        <a:t>1mg</a:t>
                      </a:r>
                      <a:endParaRPr kumimoji="1" lang="ja-JP" altLang="en-US" sz="1000" dirty="0">
                        <a:latin typeface="メイリオ" panose="020B0604030504040204" pitchFamily="50" charset="-128"/>
                        <a:ea typeface="メイリオ" panose="020B0604030504040204" pitchFamily="50" charset="-128"/>
                      </a:endParaRP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a:txBody>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a:txBody>
                  <a:tcPr/>
                </a:tc>
                <a:extLst>
                  <a:ext uri="{0D108BD9-81ED-4DB2-BD59-A6C34878D82A}">
                    <a16:rowId xmlns:a16="http://schemas.microsoft.com/office/drawing/2014/main" val="4243896791"/>
                  </a:ext>
                </a:extLst>
              </a:tr>
              <a:tr h="129989">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ル・エストロジェル</a:t>
                      </a:r>
                      <a:r>
                        <a:rPr kumimoji="1" lang="en-US" altLang="ja-JP" sz="1000" dirty="0">
                          <a:latin typeface="メイリオ" panose="020B0604030504040204" pitchFamily="50" charset="-128"/>
                          <a:ea typeface="メイリオ" panose="020B0604030504040204" pitchFamily="50" charset="-128"/>
                        </a:rPr>
                        <a:t>0.06%</a:t>
                      </a:r>
                      <a:endParaRPr kumimoji="1" lang="ja-JP" altLang="en-US" sz="1000" dirty="0">
                        <a:latin typeface="メイリオ" panose="020B0604030504040204" pitchFamily="50" charset="-128"/>
                        <a:ea typeface="メイリオ" panose="020B0604030504040204" pitchFamily="50" charset="-128"/>
                      </a:endParaRP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a:txBody>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a:txBody>
                  <a:tcPr/>
                </a:tc>
                <a:extLst>
                  <a:ext uri="{0D108BD9-81ED-4DB2-BD59-A6C34878D82A}">
                    <a16:rowId xmlns:a16="http://schemas.microsoft.com/office/drawing/2014/main" val="3174012284"/>
                  </a:ext>
                </a:extLst>
              </a:tr>
              <a:tr h="292475">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デュファストン錠</a:t>
                      </a:r>
                      <a:r>
                        <a:rPr kumimoji="1" lang="en-US" altLang="ja-JP" sz="1000" dirty="0">
                          <a:latin typeface="メイリオ" panose="020B0604030504040204" pitchFamily="50" charset="-128"/>
                          <a:ea typeface="メイリオ" panose="020B0604030504040204" pitchFamily="50" charset="-128"/>
                        </a:rPr>
                        <a:t>5mg</a:t>
                      </a:r>
                      <a:endParaRPr kumimoji="1" lang="ja-JP" altLang="en-US" sz="1000" dirty="0">
                        <a:latin typeface="メイリオ" panose="020B0604030504040204" pitchFamily="50" charset="-128"/>
                        <a:ea typeface="メイリオ" panose="020B0604030504040204" pitchFamily="50" charset="-128"/>
                      </a:endParaRP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ジドロゲステロン</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生殖補助医療における周期調整</a:t>
                      </a:r>
                      <a:endParaRPr kumimoji="1" lang="en-US" altLang="ja-JP" sz="1000" dirty="0">
                        <a:latin typeface="メイリオ" panose="020B0604030504040204" pitchFamily="50" charset="-128"/>
                        <a:ea typeface="メイリオ" panose="020B0604030504040204" pitchFamily="50" charset="-128"/>
                      </a:endParaRPr>
                    </a:p>
                    <a:p>
                      <a:r>
                        <a:rPr kumimoji="1" lang="ja-JP" altLang="en-US" sz="1000" dirty="0">
                          <a:latin typeface="メイリオ" panose="020B0604030504040204" pitchFamily="50" charset="-128"/>
                          <a:ea typeface="メイリオ" panose="020B0604030504040204" pitchFamily="50" charset="-128"/>
                        </a:rPr>
                        <a:t>生殖補助医療における黄体ホルモン併用調節卵巣刺激法</a:t>
                      </a:r>
                      <a:endParaRPr kumimoji="1" lang="en-US" altLang="ja-JP" sz="1000" dirty="0">
                        <a:latin typeface="メイリオ" panose="020B0604030504040204" pitchFamily="50" charset="-128"/>
                        <a:ea typeface="メイリオ" panose="020B0604030504040204" pitchFamily="50" charset="-128"/>
                      </a:endParaRPr>
                    </a:p>
                    <a:p>
                      <a:r>
                        <a:rPr kumimoji="1" lang="ja-JP" altLang="en-US" sz="1000" dirty="0">
                          <a:latin typeface="メイリオ" panose="020B0604030504040204" pitchFamily="50" charset="-128"/>
                          <a:ea typeface="メイリオ" panose="020B0604030504040204" pitchFamily="50" charset="-128"/>
                        </a:rPr>
                        <a:t>生殖補助医療における黄体補充</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3646282853"/>
                  </a:ext>
                </a:extLst>
              </a:tr>
              <a:tr h="211232">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ヒスロン錠</a:t>
                      </a:r>
                      <a:r>
                        <a:rPr kumimoji="1" lang="en-US" altLang="ja-JP" sz="1000" dirty="0">
                          <a:latin typeface="メイリオ" panose="020B0604030504040204" pitchFamily="50" charset="-128"/>
                          <a:ea typeface="メイリオ" panose="020B0604030504040204" pitchFamily="50" charset="-128"/>
                        </a:rPr>
                        <a:t>5</a:t>
                      </a:r>
                      <a:endParaRPr kumimoji="1" lang="ja-JP" altLang="en-US" sz="1000" dirty="0">
                        <a:latin typeface="メイリオ" panose="020B0604030504040204" pitchFamily="50" charset="-128"/>
                        <a:ea typeface="メイリオ" panose="020B0604030504040204" pitchFamily="50" charset="-128"/>
                      </a:endParaRP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メドロキシプロゲステロン酢酸エステル</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生殖補助医療における周期調整</a:t>
                      </a:r>
                      <a:endParaRPr kumimoji="1" lang="en-US" altLang="ja-JP" sz="1000" dirty="0">
                        <a:latin typeface="メイリオ" panose="020B0604030504040204" pitchFamily="50" charset="-128"/>
                        <a:ea typeface="メイリオ" panose="020B0604030504040204" pitchFamily="50" charset="-128"/>
                      </a:endParaRPr>
                    </a:p>
                    <a:p>
                      <a:r>
                        <a:rPr kumimoji="1" lang="ja-JP" altLang="en-US" sz="1000" dirty="0">
                          <a:latin typeface="メイリオ" panose="020B0604030504040204" pitchFamily="50" charset="-128"/>
                          <a:ea typeface="メイリオ" panose="020B0604030504040204" pitchFamily="50" charset="-128"/>
                        </a:rPr>
                        <a:t>生殖補助医療における黄体ホルモン併用調節卵巣刺激法</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3688345321"/>
                  </a:ext>
                </a:extLst>
              </a:tr>
              <a:tr h="211232">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ルトラール錠</a:t>
                      </a:r>
                      <a:r>
                        <a:rPr kumimoji="1" lang="en-US" altLang="ja-JP" sz="1000" dirty="0">
                          <a:latin typeface="メイリオ" panose="020B0604030504040204" pitchFamily="50" charset="-128"/>
                          <a:ea typeface="メイリオ" panose="020B0604030504040204" pitchFamily="50" charset="-128"/>
                        </a:rPr>
                        <a:t>2mg</a:t>
                      </a:r>
                      <a:endParaRPr kumimoji="1" lang="ja-JP" altLang="en-US" sz="1000" dirty="0">
                        <a:latin typeface="メイリオ" panose="020B0604030504040204" pitchFamily="50" charset="-128"/>
                        <a:ea typeface="メイリオ" panose="020B0604030504040204" pitchFamily="50" charset="-128"/>
                      </a:endParaRP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クロルマジノン酢酸エステル</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生殖補助医療における周期調整</a:t>
                      </a:r>
                      <a:endParaRPr kumimoji="1" lang="en-US" altLang="ja-JP" sz="1000" dirty="0">
                        <a:latin typeface="メイリオ" panose="020B0604030504040204" pitchFamily="50" charset="-128"/>
                        <a:ea typeface="メイリオ" panose="020B0604030504040204" pitchFamily="50" charset="-128"/>
                      </a:endParaRPr>
                    </a:p>
                    <a:p>
                      <a:r>
                        <a:rPr kumimoji="1" lang="ja-JP" altLang="en-US" sz="1000" dirty="0">
                          <a:solidFill>
                            <a:schemeClr val="tx1"/>
                          </a:solidFill>
                          <a:latin typeface="メイリオ" panose="020B0604030504040204" pitchFamily="50" charset="-128"/>
                          <a:ea typeface="メイリオ" panose="020B0604030504040204" pitchFamily="50" charset="-128"/>
                        </a:rPr>
                        <a:t>生殖補助医療における黄体補充</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3542423505"/>
                  </a:ext>
                </a:extLst>
              </a:tr>
              <a:tr h="129989">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ノアルテン錠（</a:t>
                      </a:r>
                      <a:r>
                        <a:rPr kumimoji="1" lang="en-US" altLang="ja-JP" sz="1000" dirty="0">
                          <a:latin typeface="メイリオ" panose="020B0604030504040204" pitchFamily="50" charset="-128"/>
                          <a:ea typeface="メイリオ" panose="020B0604030504040204" pitchFamily="50" charset="-128"/>
                        </a:rPr>
                        <a:t>5mg</a:t>
                      </a:r>
                      <a:r>
                        <a:rPr kumimoji="1" lang="ja-JP" altLang="en-US" sz="1000" dirty="0">
                          <a:latin typeface="メイリオ" panose="020B0604030504040204" pitchFamily="50" charset="-128"/>
                          <a:ea typeface="メイリオ" panose="020B0604030504040204" pitchFamily="50" charset="-128"/>
                        </a:rPr>
                        <a:t>）</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ノルエチステロン</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rowSpan="5">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生殖補助医療における周期調整</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2824213433"/>
                  </a:ext>
                </a:extLst>
              </a:tr>
              <a:tr h="129989">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プラノバール配合錠</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ノルゲストレル・エチニルエストラジオール</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a:txBody>
                  <a:tcPr/>
                </a:tc>
                <a:extLst>
                  <a:ext uri="{0D108BD9-81ED-4DB2-BD59-A6C34878D82A}">
                    <a16:rowId xmlns:a16="http://schemas.microsoft.com/office/drawing/2014/main" val="1290295699"/>
                  </a:ext>
                </a:extLst>
              </a:tr>
              <a:tr h="211232">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ジェミーナ配合錠</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a:latin typeface="メイリオ" panose="020B0604030504040204" pitchFamily="50" charset="-128"/>
                          <a:ea typeface="メイリオ" panose="020B0604030504040204" pitchFamily="50" charset="-128"/>
                        </a:rPr>
                        <a:t>レボノルゲストレル・エチニルエストラジオール</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a:txBody>
                  <a:tcPr/>
                </a:tc>
                <a:extLst>
                  <a:ext uri="{0D108BD9-81ED-4DB2-BD59-A6C34878D82A}">
                    <a16:rowId xmlns:a16="http://schemas.microsoft.com/office/drawing/2014/main" val="1724501983"/>
                  </a:ext>
                </a:extLst>
              </a:tr>
              <a:tr h="129989">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ルナベル配合錠</a:t>
                      </a:r>
                      <a:r>
                        <a:rPr kumimoji="1" lang="en-US" altLang="ja-JP" sz="1000" dirty="0">
                          <a:latin typeface="メイリオ" panose="020B0604030504040204" pitchFamily="50" charset="-128"/>
                          <a:ea typeface="メイリオ" panose="020B0604030504040204" pitchFamily="50" charset="-128"/>
                        </a:rPr>
                        <a:t>LD</a:t>
                      </a:r>
                      <a:r>
                        <a:rPr kumimoji="1" lang="ja-JP" altLang="en-US" sz="1000" dirty="0">
                          <a:latin typeface="メイリオ" panose="020B0604030504040204" pitchFamily="50" charset="-128"/>
                          <a:ea typeface="メイリオ" panose="020B0604030504040204" pitchFamily="50" charset="-128"/>
                        </a:rPr>
                        <a:t>ほか</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ノルエチステロン・エチニルエストラジオール</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a:txBody>
                  <a:tcPr/>
                </a:tc>
                <a:extLst>
                  <a:ext uri="{0D108BD9-81ED-4DB2-BD59-A6C34878D82A}">
                    <a16:rowId xmlns:a16="http://schemas.microsoft.com/office/drawing/2014/main" val="1505068613"/>
                  </a:ext>
                </a:extLst>
              </a:tr>
              <a:tr h="129989">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ヤーズフレックス配合錠</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ドロスピレノン</a:t>
                      </a:r>
                      <a:r>
                        <a:rPr kumimoji="1" lang="ja-JP" altLang="en-US" sz="1000">
                          <a:latin typeface="メイリオ" panose="020B0604030504040204" pitchFamily="50" charset="-128"/>
                          <a:ea typeface="メイリオ" panose="020B0604030504040204" pitchFamily="50" charset="-128"/>
                        </a:rPr>
                        <a:t>・エチニルエストラジオールベータデクス</a:t>
                      </a:r>
                      <a:endParaRPr kumimoji="1" lang="ja-JP" altLang="en-US" sz="1000" dirty="0">
                        <a:latin typeface="メイリオ" panose="020B0604030504040204" pitchFamily="50" charset="-128"/>
                        <a:ea typeface="メイリオ" panose="020B0604030504040204" pitchFamily="50" charset="-128"/>
                      </a:endParaRP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a:txBody>
                  <a:tcPr/>
                </a:tc>
                <a:extLst>
                  <a:ext uri="{0D108BD9-81ED-4DB2-BD59-A6C34878D82A}">
                    <a16:rowId xmlns:a16="http://schemas.microsoft.com/office/drawing/2014/main" val="3378695038"/>
                  </a:ext>
                </a:extLst>
              </a:tr>
              <a:tr h="129989">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スプレキュア点鼻液</a:t>
                      </a:r>
                      <a:r>
                        <a:rPr kumimoji="1" lang="en-US" altLang="ja-JP" sz="1000" dirty="0">
                          <a:latin typeface="メイリオ" panose="020B0604030504040204" pitchFamily="50" charset="-128"/>
                          <a:ea typeface="メイリオ" panose="020B0604030504040204" pitchFamily="50" charset="-128"/>
                        </a:rPr>
                        <a:t>0.15%</a:t>
                      </a:r>
                      <a:endParaRPr kumimoji="1" lang="ja-JP" altLang="en-US" sz="1000" dirty="0">
                        <a:latin typeface="メイリオ" panose="020B0604030504040204" pitchFamily="50" charset="-128"/>
                        <a:ea typeface="メイリオ" panose="020B0604030504040204" pitchFamily="50" charset="-128"/>
                      </a:endParaRP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ブセレリン酢酸塩</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生殖補助医療における早発排卵の防止</a:t>
                      </a:r>
                      <a:endParaRPr kumimoji="1" lang="en-US" altLang="ja-JP" sz="1000" dirty="0">
                        <a:latin typeface="メイリオ" panose="020B0604030504040204" pitchFamily="50" charset="-128"/>
                        <a:ea typeface="メイリオ" panose="020B0604030504040204" pitchFamily="50" charset="-128"/>
                      </a:endParaRPr>
                    </a:p>
                    <a:p>
                      <a:r>
                        <a:rPr kumimoji="1" lang="ja-JP" altLang="en-US" sz="1000" dirty="0">
                          <a:latin typeface="メイリオ" panose="020B0604030504040204" pitchFamily="50" charset="-128"/>
                          <a:ea typeface="メイリオ" panose="020B0604030504040204" pitchFamily="50" charset="-128"/>
                        </a:rPr>
                        <a:t>生殖補助医療における卵胞成熟及び黄体化</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2721806453"/>
                  </a:ext>
                </a:extLst>
              </a:tr>
              <a:tr h="129989">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ナサニール点鼻液</a:t>
                      </a:r>
                      <a:r>
                        <a:rPr kumimoji="1" lang="en-US" altLang="ja-JP" sz="1000" dirty="0">
                          <a:latin typeface="メイリオ" panose="020B0604030504040204" pitchFamily="50" charset="-128"/>
                          <a:ea typeface="メイリオ" panose="020B0604030504040204" pitchFamily="50" charset="-128"/>
                        </a:rPr>
                        <a:t>0.2%</a:t>
                      </a:r>
                      <a:endParaRPr kumimoji="1" lang="ja-JP" altLang="en-US" sz="1000" dirty="0">
                        <a:latin typeface="メイリオ" panose="020B0604030504040204" pitchFamily="50" charset="-128"/>
                        <a:ea typeface="メイリオ" panose="020B0604030504040204" pitchFamily="50" charset="-128"/>
                      </a:endParaRP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ナファレリン酢酸塩水和物</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生殖補助医療における早発排卵の防止</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914537418"/>
                  </a:ext>
                </a:extLst>
              </a:tr>
            </a:tbl>
          </a:graphicData>
        </a:graphic>
      </p:graphicFrame>
      <p:sp>
        <p:nvSpPr>
          <p:cNvPr id="5" name="テキスト ボックス 4"/>
          <p:cNvSpPr txBox="1"/>
          <p:nvPr/>
        </p:nvSpPr>
        <p:spPr>
          <a:xfrm>
            <a:off x="272480" y="912725"/>
            <a:ext cx="5184576" cy="313932"/>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60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表３：薬価収載済み・薬事承認に係る手続き中の医薬品 ①</a:t>
            </a:r>
          </a:p>
        </p:txBody>
      </p:sp>
      <p:sp>
        <p:nvSpPr>
          <p:cNvPr id="6" name="テキスト ボックス 5"/>
          <p:cNvSpPr txBox="1"/>
          <p:nvPr/>
        </p:nvSpPr>
        <p:spPr>
          <a:xfrm>
            <a:off x="632920" y="6120347"/>
            <a:ext cx="7776864" cy="723275"/>
          </a:xfrm>
          <a:prstGeom prst="rect">
            <a:avLst/>
          </a:prstGeom>
          <a:noFill/>
          <a:ln w="19050">
            <a:noFill/>
            <a:prstDash val="sysDot"/>
          </a:ln>
        </p:spPr>
        <p:txBody>
          <a:bodyPr wrap="square" rtlCol="0">
            <a:spAutoFit/>
          </a:bodyPr>
          <a:lstStyle/>
          <a:p>
            <a:pPr marL="0" marR="0" lvl="0" indent="0" algn="l" defTabSz="914400" rtl="0" eaLnBrk="1" fontAlgn="auto" latinLnBrk="0" hangingPunct="1">
              <a:lnSpc>
                <a:spcPct val="120000"/>
              </a:lnSpc>
              <a:spcBef>
                <a:spcPts val="0"/>
              </a:spcBef>
              <a:spcAft>
                <a:spcPts val="600"/>
              </a:spcAft>
              <a:buClr>
                <a:srgbClr val="103185"/>
              </a:buClr>
              <a:buSzTx/>
              <a:buFontTx/>
              <a:buNone/>
              <a:tabLst/>
              <a:defRPr/>
            </a:pP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表３は以下の</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HP</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で公開されている情報に基づき作成した（令和４年２月</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18</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日現在）。</a:t>
            </a:r>
            <a:endPar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266700" marR="0" lvl="0" indent="0" algn="l" defTabSz="914400" rtl="0" eaLnBrk="1" fontAlgn="auto" latinLnBrk="0" hangingPunct="1">
              <a:lnSpc>
                <a:spcPct val="120000"/>
              </a:lnSpc>
              <a:spcBef>
                <a:spcPts val="0"/>
              </a:spcBef>
              <a:spcAft>
                <a:spcPts val="0"/>
              </a:spcAft>
              <a:buClr>
                <a:srgbClr val="103185"/>
              </a:buClr>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「不妊治療に関する医薬品の承認審査について」</a:t>
            </a:r>
            <a:endPar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266700" marR="0" lvl="0" indent="0" algn="l" defTabSz="914400" rtl="0" eaLnBrk="1" fontAlgn="auto" latinLnBrk="0" hangingPunct="1">
              <a:lnSpc>
                <a:spcPct val="120000"/>
              </a:lnSpc>
              <a:spcBef>
                <a:spcPts val="0"/>
              </a:spcBef>
              <a:spcAft>
                <a:spcPts val="600"/>
              </a:spcAft>
              <a:buClr>
                <a:srgbClr val="103185"/>
              </a:buClr>
              <a:buSzTx/>
              <a:buFontTx/>
              <a:buNone/>
              <a:tabLst/>
              <a:defRPr/>
            </a:pPr>
            <a:r>
              <a:rPr kumimoji="1" lang="en-US" altLang="ja-JP" sz="1000" b="0" i="0" u="sng"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2"/>
              </a:rPr>
              <a:t>https://www.mhlw.go.jp/stf/seisakunitsuite/bunya/kenkou_iryou/iyakuhin/topics/infertility_treatment.html</a:t>
            </a:r>
            <a:endParaRPr kumimoji="1" lang="en-US" altLang="ja-JP" sz="1000" b="0" i="0" u="sng"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7" name="テキスト ボックス 6">
            <a:extLst>
              <a:ext uri="{FF2B5EF4-FFF2-40B4-BE49-F238E27FC236}">
                <a16:creationId xmlns:a16="http://schemas.microsoft.com/office/drawing/2014/main" id="{0F341FBC-8F55-46FC-8BD6-902B51098FB1}"/>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８．不妊治療の保険適用</a:t>
            </a:r>
          </a:p>
        </p:txBody>
      </p:sp>
      <p:sp>
        <p:nvSpPr>
          <p:cNvPr id="8" name="スライド番号プレースホルダー 2">
            <a:extLst>
              <a:ext uri="{FF2B5EF4-FFF2-40B4-BE49-F238E27FC236}">
                <a16:creationId xmlns:a16="http://schemas.microsoft.com/office/drawing/2014/main" id="{0FC82962-D966-45AE-98CF-6DFF2467BE41}"/>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625380610"/>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80968"/>
            <a:ext cx="9906000" cy="458482"/>
          </a:xfrm>
        </p:spPr>
        <p:txBody>
          <a:bodyPr>
            <a:noAutofit/>
          </a:bodyPr>
          <a:lstStyle/>
          <a:p>
            <a:r>
              <a:rPr lang="ja-JP" altLang="en-US" dirty="0"/>
              <a:t>（３）不妊治療に必要な医薬品への対応状況　③</a:t>
            </a:r>
            <a:endParaRPr kumimoji="1" lang="ja-JP" altLang="en-US" dirty="0">
              <a:latin typeface="メイリオ" panose="020B0604030504040204" pitchFamily="50" charset="-128"/>
              <a:ea typeface="メイリオ" panose="020B0604030504040204" pitchFamily="50" charset="-128"/>
            </a:endParaRPr>
          </a:p>
        </p:txBody>
      </p:sp>
      <p:graphicFrame>
        <p:nvGraphicFramePr>
          <p:cNvPr id="4" name="表 3"/>
          <p:cNvGraphicFramePr>
            <a:graphicFrameLocks noGrp="1"/>
          </p:cNvGraphicFramePr>
          <p:nvPr/>
        </p:nvGraphicFramePr>
        <p:xfrm>
          <a:off x="785320" y="1204668"/>
          <a:ext cx="8640159" cy="4973040"/>
        </p:xfrm>
        <a:graphic>
          <a:graphicData uri="http://schemas.openxmlformats.org/drawingml/2006/table">
            <a:tbl>
              <a:tblPr firstRow="1" bandRow="1"/>
              <a:tblGrid>
                <a:gridCol w="2880053">
                  <a:extLst>
                    <a:ext uri="{9D8B030D-6E8A-4147-A177-3AD203B41FA5}">
                      <a16:colId xmlns:a16="http://schemas.microsoft.com/office/drawing/2014/main" val="1185794560"/>
                    </a:ext>
                  </a:extLst>
                </a:gridCol>
                <a:gridCol w="2880053">
                  <a:extLst>
                    <a:ext uri="{9D8B030D-6E8A-4147-A177-3AD203B41FA5}">
                      <a16:colId xmlns:a16="http://schemas.microsoft.com/office/drawing/2014/main" val="2054371015"/>
                    </a:ext>
                  </a:extLst>
                </a:gridCol>
                <a:gridCol w="2880053">
                  <a:extLst>
                    <a:ext uri="{9D8B030D-6E8A-4147-A177-3AD203B41FA5}">
                      <a16:colId xmlns:a16="http://schemas.microsoft.com/office/drawing/2014/main" val="4248038408"/>
                    </a:ext>
                  </a:extLst>
                </a:gridCol>
              </a:tblGrid>
              <a:tr h="129989">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販売名</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一般名</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関係する効能・効果（予定）</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3636860369"/>
                  </a:ext>
                </a:extLst>
              </a:tr>
              <a:tr h="24480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en-US" altLang="ja-JP" sz="1000" dirty="0">
                          <a:latin typeface="メイリオ" panose="020B0604030504040204" pitchFamily="50" charset="-128"/>
                          <a:ea typeface="メイリオ" panose="020B0604030504040204" pitchFamily="50" charset="-128"/>
                        </a:rPr>
                        <a:t>HMG</a:t>
                      </a:r>
                      <a:r>
                        <a:rPr kumimoji="1" lang="ja-JP" altLang="en-US" sz="1000" dirty="0">
                          <a:latin typeface="メイリオ" panose="020B0604030504040204" pitchFamily="50" charset="-128"/>
                          <a:ea typeface="メイリオ" panose="020B0604030504040204" pitchFamily="50" charset="-128"/>
                        </a:rPr>
                        <a:t>注射用</a:t>
                      </a:r>
                      <a:r>
                        <a:rPr kumimoji="1" lang="en-US" altLang="ja-JP" sz="1000" dirty="0">
                          <a:latin typeface="メイリオ" panose="020B0604030504040204" pitchFamily="50" charset="-128"/>
                          <a:ea typeface="メイリオ" panose="020B0604030504040204" pitchFamily="50" charset="-128"/>
                        </a:rPr>
                        <a:t>75IU</a:t>
                      </a:r>
                      <a:r>
                        <a:rPr kumimoji="1" lang="ja-JP" altLang="en-US" sz="1000" dirty="0">
                          <a:latin typeface="メイリオ" panose="020B0604030504040204" pitchFamily="50" charset="-128"/>
                          <a:ea typeface="メイリオ" panose="020B0604030504040204" pitchFamily="50" charset="-128"/>
                        </a:rPr>
                        <a:t>「フェリング」ほか</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row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ヒト下垂体</a:t>
                      </a:r>
                      <a:r>
                        <a:rPr kumimoji="1" lang="ja-JP" altLang="en-US" sz="1000" dirty="0" err="1">
                          <a:latin typeface="メイリオ" panose="020B0604030504040204" pitchFamily="50" charset="-128"/>
                          <a:ea typeface="メイリオ" panose="020B0604030504040204" pitchFamily="50" charset="-128"/>
                        </a:rPr>
                        <a:t>性性</a:t>
                      </a:r>
                      <a:r>
                        <a:rPr kumimoji="1" lang="ja-JP" altLang="en-US" sz="1000" dirty="0">
                          <a:latin typeface="メイリオ" panose="020B0604030504040204" pitchFamily="50" charset="-128"/>
                          <a:ea typeface="メイリオ" panose="020B0604030504040204" pitchFamily="50" charset="-128"/>
                        </a:rPr>
                        <a:t>腺刺激ホルモン</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rowSpan="5">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生殖補助医療における調節卵巣刺激</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3852162353"/>
                  </a:ext>
                </a:extLst>
              </a:tr>
              <a:tr h="24480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en-US" altLang="ja-JP" sz="1000" dirty="0">
                          <a:latin typeface="メイリオ" panose="020B0604030504040204" pitchFamily="50" charset="-128"/>
                          <a:ea typeface="メイリオ" panose="020B0604030504040204" pitchFamily="50" charset="-128"/>
                        </a:rPr>
                        <a:t>HMG</a:t>
                      </a:r>
                      <a:r>
                        <a:rPr kumimoji="1" lang="ja-JP" altLang="en-US" sz="1000" dirty="0">
                          <a:latin typeface="メイリオ" panose="020B0604030504040204" pitchFamily="50" charset="-128"/>
                          <a:ea typeface="メイリオ" panose="020B0604030504040204" pitchFamily="50" charset="-128"/>
                        </a:rPr>
                        <a:t>筋注用</a:t>
                      </a:r>
                      <a:r>
                        <a:rPr kumimoji="1" lang="en-US" altLang="ja-JP" sz="1000" dirty="0">
                          <a:latin typeface="メイリオ" panose="020B0604030504040204" pitchFamily="50" charset="-128"/>
                          <a:ea typeface="メイリオ" panose="020B0604030504040204" pitchFamily="50" charset="-128"/>
                        </a:rPr>
                        <a:t>75</a:t>
                      </a:r>
                      <a:r>
                        <a:rPr kumimoji="1" lang="ja-JP" altLang="en-US" sz="1000" dirty="0">
                          <a:latin typeface="メイリオ" panose="020B0604030504040204" pitchFamily="50" charset="-128"/>
                          <a:ea typeface="メイリオ" panose="020B0604030504040204" pitchFamily="50" charset="-128"/>
                        </a:rPr>
                        <a:t>単位「</a:t>
                      </a:r>
                      <a:r>
                        <a:rPr kumimoji="1" lang="en-US" altLang="ja-JP" sz="1000" dirty="0">
                          <a:latin typeface="メイリオ" panose="020B0604030504040204" pitchFamily="50" charset="-128"/>
                          <a:ea typeface="メイリオ" panose="020B0604030504040204" pitchFamily="50" charset="-128"/>
                        </a:rPr>
                        <a:t>F</a:t>
                      </a:r>
                      <a:r>
                        <a:rPr kumimoji="1" lang="ja-JP" altLang="en-US" sz="1000" dirty="0">
                          <a:latin typeface="メイリオ" panose="020B0604030504040204" pitchFamily="50" charset="-128"/>
                          <a:ea typeface="メイリオ" panose="020B0604030504040204" pitchFamily="50" charset="-128"/>
                        </a:rPr>
                        <a:t>」ほか</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dirty="0">
                        <a:latin typeface="游ゴシック" panose="020B0400000000000000" pitchFamily="50" charset="-128"/>
                        <a:ea typeface="游ゴシック" panose="020B0400000000000000" pitchFamily="50" charset="-128"/>
                      </a:endParaRPr>
                    </a:p>
                  </a:txBody>
                  <a:tcPr/>
                </a:tc>
                <a:tc vMerge="1">
                  <a:txBody>
                    <a:bodyPr/>
                    <a:lstStyle/>
                    <a:p>
                      <a:endParaRPr kumimoji="1" lang="ja-JP" altLang="en-US" sz="1000" dirty="0">
                        <a:latin typeface="游ゴシック" panose="020B0400000000000000" pitchFamily="50" charset="-128"/>
                        <a:ea typeface="游ゴシック" panose="020B0400000000000000" pitchFamily="50" charset="-128"/>
                      </a:endParaRPr>
                    </a:p>
                  </a:txBody>
                  <a:tcPr/>
                </a:tc>
                <a:extLst>
                  <a:ext uri="{0D108BD9-81ED-4DB2-BD59-A6C34878D82A}">
                    <a16:rowId xmlns:a16="http://schemas.microsoft.com/office/drawing/2014/main" val="2713129632"/>
                  </a:ext>
                </a:extLst>
              </a:tr>
              <a:tr h="24480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en-US" altLang="ja-JP" sz="1000" dirty="0">
                          <a:latin typeface="メイリオ" panose="020B0604030504040204" pitchFamily="50" charset="-128"/>
                          <a:ea typeface="メイリオ" panose="020B0604030504040204" pitchFamily="50" charset="-128"/>
                        </a:rPr>
                        <a:t>HMG</a:t>
                      </a:r>
                      <a:r>
                        <a:rPr kumimoji="1" lang="ja-JP" altLang="en-US" sz="1000" dirty="0">
                          <a:latin typeface="メイリオ" panose="020B0604030504040204" pitchFamily="50" charset="-128"/>
                          <a:ea typeface="メイリオ" panose="020B0604030504040204" pitchFamily="50" charset="-128"/>
                        </a:rPr>
                        <a:t>筋注用</a:t>
                      </a:r>
                      <a:r>
                        <a:rPr kumimoji="1" lang="en-US" altLang="ja-JP" sz="1000" dirty="0">
                          <a:latin typeface="メイリオ" panose="020B0604030504040204" pitchFamily="50" charset="-128"/>
                          <a:ea typeface="メイリオ" panose="020B0604030504040204" pitchFamily="50" charset="-128"/>
                        </a:rPr>
                        <a:t>75</a:t>
                      </a:r>
                      <a:r>
                        <a:rPr kumimoji="1" lang="ja-JP" altLang="en-US" sz="1000" dirty="0">
                          <a:latin typeface="メイリオ" panose="020B0604030504040204" pitchFamily="50" charset="-128"/>
                          <a:ea typeface="メイリオ" panose="020B0604030504040204" pitchFamily="50" charset="-128"/>
                        </a:rPr>
                        <a:t>単位「あすか」ほか</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dirty="0">
                        <a:latin typeface="游ゴシック" panose="020B0400000000000000" pitchFamily="50" charset="-128"/>
                        <a:ea typeface="游ゴシック" panose="020B0400000000000000" pitchFamily="50" charset="-128"/>
                      </a:endParaRPr>
                    </a:p>
                  </a:txBody>
                  <a:tcPr/>
                </a:tc>
                <a:tc vMerge="1">
                  <a:txBody>
                    <a:bodyPr/>
                    <a:lstStyle/>
                    <a:p>
                      <a:endParaRPr kumimoji="1" lang="ja-JP" altLang="en-US" sz="1000" dirty="0">
                        <a:latin typeface="游ゴシック" panose="020B0400000000000000" pitchFamily="50" charset="-128"/>
                        <a:ea typeface="游ゴシック" panose="020B0400000000000000" pitchFamily="50" charset="-128"/>
                      </a:endParaRPr>
                    </a:p>
                  </a:txBody>
                  <a:tcPr/>
                </a:tc>
                <a:extLst>
                  <a:ext uri="{0D108BD9-81ED-4DB2-BD59-A6C34878D82A}">
                    <a16:rowId xmlns:a16="http://schemas.microsoft.com/office/drawing/2014/main" val="226056463"/>
                  </a:ext>
                </a:extLst>
              </a:tr>
              <a:tr h="24480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フォリルモン</a:t>
                      </a:r>
                      <a:r>
                        <a:rPr kumimoji="1" lang="en-US" altLang="ja-JP" sz="1000" dirty="0">
                          <a:latin typeface="メイリオ" panose="020B0604030504040204" pitchFamily="50" charset="-128"/>
                          <a:ea typeface="メイリオ" panose="020B0604030504040204" pitchFamily="50" charset="-128"/>
                        </a:rPr>
                        <a:t>P</a:t>
                      </a:r>
                      <a:r>
                        <a:rPr kumimoji="1" lang="ja-JP" altLang="en-US" sz="1000" dirty="0">
                          <a:latin typeface="メイリオ" panose="020B0604030504040204" pitchFamily="50" charset="-128"/>
                          <a:ea typeface="メイリオ" panose="020B0604030504040204" pitchFamily="50" charset="-128"/>
                        </a:rPr>
                        <a:t>注</a:t>
                      </a:r>
                      <a:r>
                        <a:rPr kumimoji="1" lang="en-US" altLang="ja-JP" sz="1000" dirty="0">
                          <a:latin typeface="メイリオ" panose="020B0604030504040204" pitchFamily="50" charset="-128"/>
                          <a:ea typeface="メイリオ" panose="020B0604030504040204" pitchFamily="50" charset="-128"/>
                        </a:rPr>
                        <a:t>75</a:t>
                      </a:r>
                      <a:r>
                        <a:rPr kumimoji="1" lang="ja-JP" altLang="en-US" sz="1000" dirty="0">
                          <a:solidFill>
                            <a:schemeClr val="tx1"/>
                          </a:solidFill>
                          <a:latin typeface="メイリオ" panose="020B0604030504040204" pitchFamily="50" charset="-128"/>
                          <a:ea typeface="メイリオ" panose="020B0604030504040204" pitchFamily="50" charset="-128"/>
                        </a:rPr>
                        <a:t>ほか</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row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精製下垂体</a:t>
                      </a:r>
                      <a:r>
                        <a:rPr kumimoji="1" lang="ja-JP" altLang="en-US" sz="1000" dirty="0" err="1">
                          <a:latin typeface="メイリオ" panose="020B0604030504040204" pitchFamily="50" charset="-128"/>
                          <a:ea typeface="メイリオ" panose="020B0604030504040204" pitchFamily="50" charset="-128"/>
                        </a:rPr>
                        <a:t>性性</a:t>
                      </a:r>
                      <a:r>
                        <a:rPr kumimoji="1" lang="ja-JP" altLang="en-US" sz="1000" dirty="0">
                          <a:latin typeface="メイリオ" panose="020B0604030504040204" pitchFamily="50" charset="-128"/>
                          <a:ea typeface="メイリオ" panose="020B0604030504040204" pitchFamily="50" charset="-128"/>
                        </a:rPr>
                        <a:t>腺刺激ホルモン</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vMerge="1">
                  <a:txBody>
                    <a:bodyPr/>
                    <a:lstStyle/>
                    <a:p>
                      <a:endParaRPr kumimoji="1" lang="ja-JP" altLang="en-US" sz="1000" dirty="0">
                        <a:latin typeface="游ゴシック" panose="020B0400000000000000" pitchFamily="50" charset="-128"/>
                        <a:ea typeface="游ゴシック" panose="020B0400000000000000" pitchFamily="50" charset="-128"/>
                      </a:endParaRPr>
                    </a:p>
                  </a:txBody>
                  <a:tcPr/>
                </a:tc>
                <a:extLst>
                  <a:ext uri="{0D108BD9-81ED-4DB2-BD59-A6C34878D82A}">
                    <a16:rowId xmlns:a16="http://schemas.microsoft.com/office/drawing/2014/main" val="40321378"/>
                  </a:ext>
                </a:extLst>
              </a:tr>
              <a:tr h="24480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en-US" altLang="ja-JP" sz="1000" dirty="0" err="1">
                          <a:latin typeface="メイリオ" panose="020B0604030504040204" pitchFamily="50" charset="-128"/>
                          <a:ea typeface="メイリオ" panose="020B0604030504040204" pitchFamily="50" charset="-128"/>
                        </a:rPr>
                        <a:t>uFSH</a:t>
                      </a:r>
                      <a:r>
                        <a:rPr kumimoji="1" lang="ja-JP" altLang="en-US" sz="1000" dirty="0">
                          <a:latin typeface="メイリオ" panose="020B0604030504040204" pitchFamily="50" charset="-128"/>
                          <a:ea typeface="メイリオ" panose="020B0604030504040204" pitchFamily="50" charset="-128"/>
                        </a:rPr>
                        <a:t>注用</a:t>
                      </a:r>
                      <a:r>
                        <a:rPr kumimoji="1" lang="en-US" altLang="ja-JP" sz="1000" dirty="0">
                          <a:latin typeface="メイリオ" panose="020B0604030504040204" pitchFamily="50" charset="-128"/>
                          <a:ea typeface="メイリオ" panose="020B0604030504040204" pitchFamily="50" charset="-128"/>
                        </a:rPr>
                        <a:t>150</a:t>
                      </a:r>
                      <a:r>
                        <a:rPr kumimoji="1" lang="ja-JP" altLang="en-US" sz="1000" dirty="0">
                          <a:latin typeface="メイリオ" panose="020B0604030504040204" pitchFamily="50" charset="-128"/>
                          <a:ea typeface="メイリオ" panose="020B0604030504040204" pitchFamily="50" charset="-128"/>
                        </a:rPr>
                        <a:t>単位「あすか」</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dirty="0">
                        <a:latin typeface="游ゴシック" panose="020B0400000000000000" pitchFamily="50" charset="-128"/>
                        <a:ea typeface="游ゴシック" panose="020B0400000000000000" pitchFamily="50" charset="-128"/>
                      </a:endParaRPr>
                    </a:p>
                  </a:txBody>
                  <a:tcPr/>
                </a:tc>
                <a:tc vMerge="1">
                  <a:txBody>
                    <a:bodyPr/>
                    <a:lstStyle/>
                    <a:p>
                      <a:endParaRPr kumimoji="1" lang="ja-JP" altLang="en-US" sz="1000" dirty="0">
                        <a:latin typeface="游ゴシック" panose="020B0400000000000000" pitchFamily="50" charset="-128"/>
                        <a:ea typeface="游ゴシック" panose="020B0400000000000000" pitchFamily="50" charset="-128"/>
                      </a:endParaRPr>
                    </a:p>
                  </a:txBody>
                  <a:tcPr/>
                </a:tc>
                <a:extLst>
                  <a:ext uri="{0D108BD9-81ED-4DB2-BD59-A6C34878D82A}">
                    <a16:rowId xmlns:a16="http://schemas.microsoft.com/office/drawing/2014/main" val="2046313739"/>
                  </a:ext>
                </a:extLst>
              </a:tr>
              <a:tr h="33528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クロミッド錠</a:t>
                      </a:r>
                      <a:r>
                        <a:rPr kumimoji="1" lang="en-US" altLang="ja-JP" sz="1000" dirty="0">
                          <a:latin typeface="メイリオ" panose="020B0604030504040204" pitchFamily="50" charset="-128"/>
                          <a:ea typeface="メイリオ" panose="020B0604030504040204" pitchFamily="50" charset="-128"/>
                        </a:rPr>
                        <a:t>50mg</a:t>
                      </a:r>
                      <a:endParaRPr kumimoji="1" lang="ja-JP" altLang="en-US" sz="1000" dirty="0">
                        <a:latin typeface="メイリオ" panose="020B0604030504040204" pitchFamily="50" charset="-128"/>
                        <a:ea typeface="メイリオ" panose="020B0604030504040204" pitchFamily="50" charset="-128"/>
                      </a:endParaRP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クロミフェンクエン酸</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生殖補助医療における調節卵巣刺激</a:t>
                      </a:r>
                      <a:endParaRPr kumimoji="1" lang="en-US" altLang="ja-JP" sz="1000" dirty="0">
                        <a:latin typeface="メイリオ" panose="020B0604030504040204" pitchFamily="50" charset="-128"/>
                        <a:ea typeface="メイリオ" panose="020B0604030504040204" pitchFamily="50" charset="-128"/>
                      </a:endParaRPr>
                    </a:p>
                    <a:p>
                      <a:r>
                        <a:rPr kumimoji="1" lang="ja-JP" altLang="en-US" sz="1000" dirty="0">
                          <a:latin typeface="メイリオ" panose="020B0604030504040204" pitchFamily="50" charset="-128"/>
                          <a:ea typeface="メイリオ" panose="020B0604030504040204" pitchFamily="50" charset="-128"/>
                        </a:rPr>
                        <a:t>男性不妊症に対する造精機能の改善</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740578686"/>
                  </a:ext>
                </a:extLst>
              </a:tr>
              <a:tr h="33528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フェマーラ錠</a:t>
                      </a:r>
                      <a:r>
                        <a:rPr kumimoji="1" lang="en-US" altLang="ja-JP" sz="1000" dirty="0">
                          <a:latin typeface="メイリオ" panose="020B0604030504040204" pitchFamily="50" charset="-128"/>
                          <a:ea typeface="メイリオ" panose="020B0604030504040204" pitchFamily="50" charset="-128"/>
                        </a:rPr>
                        <a:t>2.5mg</a:t>
                      </a:r>
                      <a:endParaRPr kumimoji="1" lang="ja-JP" altLang="en-US" sz="1000" dirty="0">
                        <a:latin typeface="メイリオ" panose="020B0604030504040204" pitchFamily="50" charset="-128"/>
                        <a:ea typeface="メイリオ" panose="020B0604030504040204" pitchFamily="50" charset="-128"/>
                      </a:endParaRP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レトロゾール</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多嚢胞性卵巣症候群における排卵誘発</a:t>
                      </a:r>
                      <a:endParaRPr kumimoji="1" lang="en-US" altLang="ja-JP" sz="1000" dirty="0">
                        <a:latin typeface="メイリオ" panose="020B0604030504040204" pitchFamily="50" charset="-128"/>
                        <a:ea typeface="メイリオ" panose="020B0604030504040204" pitchFamily="50" charset="-128"/>
                      </a:endParaRPr>
                    </a:p>
                    <a:p>
                      <a:r>
                        <a:rPr kumimoji="1" lang="ja-JP" altLang="en-US" sz="1000" dirty="0">
                          <a:latin typeface="メイリオ" panose="020B0604030504040204" pitchFamily="50" charset="-128"/>
                          <a:ea typeface="メイリオ" panose="020B0604030504040204" pitchFamily="50" charset="-128"/>
                        </a:rPr>
                        <a:t>原因不明不妊における排卵誘発</a:t>
                      </a:r>
                      <a:endParaRPr kumimoji="1" lang="en-US" altLang="ja-JP" sz="1000" dirty="0">
                        <a:latin typeface="メイリオ" panose="020B0604030504040204" pitchFamily="50" charset="-128"/>
                        <a:ea typeface="メイリオ" panose="020B0604030504040204" pitchFamily="50" charset="-128"/>
                      </a:endParaRPr>
                    </a:p>
                    <a:p>
                      <a:r>
                        <a:rPr kumimoji="1" lang="ja-JP" altLang="en-US" sz="1000" dirty="0">
                          <a:latin typeface="メイリオ" panose="020B0604030504040204" pitchFamily="50" charset="-128"/>
                          <a:ea typeface="メイリオ" panose="020B0604030504040204" pitchFamily="50" charset="-128"/>
                        </a:rPr>
                        <a:t>生殖補助医療における調節卵巣刺激</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2515718985"/>
                  </a:ext>
                </a:extLst>
              </a:tr>
              <a:tr h="33528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メトグルコ錠</a:t>
                      </a:r>
                      <a:r>
                        <a:rPr kumimoji="1" lang="en-US" altLang="ja-JP" sz="1000" dirty="0">
                          <a:latin typeface="メイリオ" panose="020B0604030504040204" pitchFamily="50" charset="-128"/>
                          <a:ea typeface="メイリオ" panose="020B0604030504040204" pitchFamily="50" charset="-128"/>
                        </a:rPr>
                        <a:t>500mg</a:t>
                      </a:r>
                      <a:r>
                        <a:rPr kumimoji="1" lang="ja-JP" altLang="en-US" sz="1000" dirty="0">
                          <a:solidFill>
                            <a:schemeClr val="tx1"/>
                          </a:solidFill>
                          <a:latin typeface="メイリオ" panose="020B0604030504040204" pitchFamily="50" charset="-128"/>
                          <a:ea typeface="メイリオ" panose="020B0604030504040204" pitchFamily="50" charset="-128"/>
                        </a:rPr>
                        <a:t>ほか</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メトホルミン塩酸塩</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多嚢胞性卵巣症候群における排卵誘発（ただし、肥満、耐糖能異常、又はインスリン抵抗性のいずれかを呈する患者に限る）</a:t>
                      </a:r>
                      <a:endParaRPr kumimoji="1" lang="en-US" altLang="ja-JP" sz="1000" dirty="0">
                        <a:latin typeface="メイリオ" panose="020B0604030504040204" pitchFamily="50" charset="-128"/>
                        <a:ea typeface="メイリオ" panose="020B0604030504040204" pitchFamily="50" charset="-128"/>
                      </a:endParaRPr>
                    </a:p>
                    <a:p>
                      <a:r>
                        <a:rPr kumimoji="1" lang="ja-JP" altLang="en-US" sz="1000" dirty="0">
                          <a:latin typeface="メイリオ" panose="020B0604030504040204" pitchFamily="50" charset="-128"/>
                          <a:ea typeface="メイリオ" panose="020B0604030504040204" pitchFamily="50" charset="-128"/>
                        </a:rPr>
                        <a:t>多嚢胞性卵巣症候群の生殖補助医療における調節卵巣刺激（ただし、肥満、耐糖能異常、又はインスリン抵抗性のいずれかを呈する患者に限る）</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604614439"/>
                  </a:ext>
                </a:extLst>
              </a:tr>
              <a:tr h="33528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注射用</a:t>
                      </a:r>
                      <a:r>
                        <a:rPr kumimoji="1" lang="en-US" altLang="ja-JP" sz="1000" dirty="0">
                          <a:latin typeface="メイリオ" panose="020B0604030504040204" pitchFamily="50" charset="-128"/>
                          <a:ea typeface="メイリオ" panose="020B0604030504040204" pitchFamily="50" charset="-128"/>
                        </a:rPr>
                        <a:t>HCG5,000</a:t>
                      </a:r>
                      <a:r>
                        <a:rPr kumimoji="1" lang="ja-JP" altLang="en-US" sz="1000" dirty="0">
                          <a:latin typeface="メイリオ" panose="020B0604030504040204" pitchFamily="50" charset="-128"/>
                          <a:ea typeface="メイリオ" panose="020B0604030504040204" pitchFamily="50" charset="-128"/>
                        </a:rPr>
                        <a:t>単位「</a:t>
                      </a:r>
                      <a:r>
                        <a:rPr kumimoji="1" lang="en-US" altLang="ja-JP" sz="1000" dirty="0">
                          <a:latin typeface="メイリオ" panose="020B0604030504040204" pitchFamily="50" charset="-128"/>
                          <a:ea typeface="メイリオ" panose="020B0604030504040204" pitchFamily="50" charset="-128"/>
                        </a:rPr>
                        <a:t>F</a:t>
                      </a:r>
                      <a:r>
                        <a:rPr kumimoji="1" lang="ja-JP" altLang="en-US" sz="1000" dirty="0">
                          <a:latin typeface="メイリオ" panose="020B0604030504040204" pitchFamily="50" charset="-128"/>
                          <a:ea typeface="メイリオ" panose="020B0604030504040204" pitchFamily="50" charset="-128"/>
                        </a:rPr>
                        <a:t>」ほか</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row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ヒト絨毛</a:t>
                      </a:r>
                      <a:r>
                        <a:rPr kumimoji="1" lang="ja-JP" altLang="en-US" sz="1000" b="0" i="0" u="none" strike="noStrike" kern="1200" cap="none" spc="0" normalizeH="0" baseline="0" noProof="0" dirty="0" err="1">
                          <a:ln>
                            <a:noFill/>
                          </a:ln>
                          <a:solidFill>
                            <a:srgbClr val="000000"/>
                          </a:solidFill>
                          <a:effectLst/>
                          <a:uLnTx/>
                          <a:uFillTx/>
                          <a:latin typeface="メイリオ" panose="020B0604030504040204" pitchFamily="50" charset="-128"/>
                          <a:ea typeface="メイリオ" panose="020B0604030504040204" pitchFamily="50" charset="-128"/>
                          <a:cs typeface="+mn-cs"/>
                        </a:rPr>
                        <a:t>性性</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腺刺激ホルモン</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row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生殖補助医療における卵胞成熟及び黄体化</a:t>
                      </a:r>
                      <a:endParaRPr kumimoji="1" lang="en-US" altLang="ja-JP" sz="1000" dirty="0">
                        <a:latin typeface="メイリオ" panose="020B0604030504040204" pitchFamily="50" charset="-128"/>
                        <a:ea typeface="メイリオ" panose="020B0604030504040204" pitchFamily="50" charset="-128"/>
                      </a:endParaRPr>
                    </a:p>
                    <a:p>
                      <a:r>
                        <a:rPr kumimoji="1" lang="ja-JP" altLang="en-US" sz="1000" dirty="0">
                          <a:latin typeface="メイリオ" panose="020B0604030504040204" pitchFamily="50" charset="-128"/>
                          <a:ea typeface="メイリオ" panose="020B0604030504040204" pitchFamily="50" charset="-128"/>
                        </a:rPr>
                        <a:t>一般不妊治療（体内での受精を目的とした不妊治療）における排卵誘発及び黄体化</a:t>
                      </a:r>
                      <a:endParaRPr kumimoji="1" lang="en-US" altLang="ja-JP" sz="1000" dirty="0">
                        <a:latin typeface="メイリオ" panose="020B0604030504040204" pitchFamily="50" charset="-128"/>
                        <a:ea typeface="メイリオ" panose="020B0604030504040204" pitchFamily="50" charset="-128"/>
                      </a:endParaRPr>
                    </a:p>
                    <a:p>
                      <a:r>
                        <a:rPr kumimoji="1" lang="ja-JP" altLang="en-US" sz="1000" dirty="0">
                          <a:latin typeface="メイリオ" panose="020B0604030504040204" pitchFamily="50" charset="-128"/>
                          <a:ea typeface="メイリオ" panose="020B0604030504040204" pitchFamily="50" charset="-128"/>
                        </a:rPr>
                        <a:t>生殖補助医療における黄体補充</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3174012284"/>
                  </a:ext>
                </a:extLst>
              </a:tr>
              <a:tr h="33528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en-US" altLang="ja-JP" sz="1000" dirty="0">
                          <a:latin typeface="メイリオ" panose="020B0604030504040204" pitchFamily="50" charset="-128"/>
                          <a:ea typeface="メイリオ" panose="020B0604030504040204" pitchFamily="50" charset="-128"/>
                        </a:rPr>
                        <a:t>HCG</a:t>
                      </a:r>
                      <a:r>
                        <a:rPr kumimoji="1" lang="ja-JP" altLang="en-US" sz="1000" dirty="0">
                          <a:latin typeface="メイリオ" panose="020B0604030504040204" pitchFamily="50" charset="-128"/>
                          <a:ea typeface="メイリオ" panose="020B0604030504040204" pitchFamily="50" charset="-128"/>
                        </a:rPr>
                        <a:t>モチダ筋注用 </a:t>
                      </a:r>
                      <a:r>
                        <a:rPr kumimoji="1" lang="en-US" altLang="ja-JP" sz="1000" dirty="0">
                          <a:latin typeface="メイリオ" panose="020B0604030504040204" pitchFamily="50" charset="-128"/>
                          <a:ea typeface="メイリオ" panose="020B0604030504040204" pitchFamily="50" charset="-128"/>
                        </a:rPr>
                        <a:t>5</a:t>
                      </a:r>
                      <a:r>
                        <a:rPr kumimoji="1" lang="ja-JP" altLang="en-US" sz="1000" dirty="0">
                          <a:latin typeface="メイリオ" panose="020B0604030504040204" pitchFamily="50" charset="-128"/>
                          <a:ea typeface="メイリオ" panose="020B0604030504040204" pitchFamily="50" charset="-128"/>
                        </a:rPr>
                        <a:t>千単位ほか</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vMerge="1">
                  <a:txBody>
                    <a:bodyPr/>
                    <a:lstStyle/>
                    <a:p>
                      <a:endParaRPr kumimoji="1" lang="ja-JP" altLang="en-US" sz="1000" dirty="0">
                        <a:latin typeface="游ゴシック" panose="020B0400000000000000" pitchFamily="50" charset="-128"/>
                        <a:ea typeface="游ゴシック" panose="020B0400000000000000" pitchFamily="50" charset="-128"/>
                      </a:endParaRPr>
                    </a:p>
                  </a:txBody>
                  <a:tcPr/>
                </a:tc>
                <a:tc vMerge="1">
                  <a:txBody>
                    <a:bodyPr/>
                    <a:lstStyle/>
                    <a:p>
                      <a:endParaRPr kumimoji="1" lang="ja-JP" altLang="en-US" sz="1000" dirty="0">
                        <a:latin typeface="游ゴシック" panose="020B0400000000000000" pitchFamily="50" charset="-128"/>
                        <a:ea typeface="游ゴシック" panose="020B0400000000000000" pitchFamily="50" charset="-128"/>
                      </a:endParaRPr>
                    </a:p>
                  </a:txBody>
                  <a:tcPr/>
                </a:tc>
                <a:extLst>
                  <a:ext uri="{0D108BD9-81ED-4DB2-BD59-A6C34878D82A}">
                    <a16:rowId xmlns:a16="http://schemas.microsoft.com/office/drawing/2014/main" val="3646282853"/>
                  </a:ext>
                </a:extLst>
              </a:tr>
              <a:tr h="33528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ゴナトロピン注用</a:t>
                      </a:r>
                      <a:r>
                        <a:rPr kumimoji="1" lang="en-US" altLang="ja-JP" sz="1000" dirty="0">
                          <a:latin typeface="メイリオ" panose="020B0604030504040204" pitchFamily="50" charset="-128"/>
                          <a:ea typeface="メイリオ" panose="020B0604030504040204" pitchFamily="50" charset="-128"/>
                        </a:rPr>
                        <a:t>5000</a:t>
                      </a:r>
                      <a:r>
                        <a:rPr kumimoji="1" lang="ja-JP" altLang="en-US" sz="1000" dirty="0">
                          <a:latin typeface="メイリオ" panose="020B0604030504040204" pitchFamily="50" charset="-128"/>
                          <a:ea typeface="メイリオ" panose="020B0604030504040204" pitchFamily="50" charset="-128"/>
                        </a:rPr>
                        <a:t>単位</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vMerge="1">
                  <a:txBody>
                    <a:bodyPr/>
                    <a:lstStyle/>
                    <a:p>
                      <a:endParaRPr kumimoji="1" lang="ja-JP" altLang="en-US" sz="1000" dirty="0">
                        <a:latin typeface="游ゴシック" panose="020B0400000000000000" pitchFamily="50" charset="-128"/>
                        <a:ea typeface="游ゴシック" panose="020B0400000000000000" pitchFamily="50" charset="-128"/>
                      </a:endParaRPr>
                    </a:p>
                  </a:txBody>
                  <a:tcPr/>
                </a:tc>
                <a:tc vMerge="1">
                  <a:txBody>
                    <a:bodyPr/>
                    <a:lstStyle/>
                    <a:p>
                      <a:endParaRPr kumimoji="1" lang="ja-JP" altLang="en-US" sz="1000" dirty="0">
                        <a:latin typeface="游ゴシック" panose="020B0400000000000000" pitchFamily="50" charset="-128"/>
                        <a:ea typeface="游ゴシック" panose="020B0400000000000000" pitchFamily="50" charset="-128"/>
                      </a:endParaRPr>
                    </a:p>
                  </a:txBody>
                  <a:tcPr/>
                </a:tc>
                <a:extLst>
                  <a:ext uri="{0D108BD9-81ED-4DB2-BD59-A6C34878D82A}">
                    <a16:rowId xmlns:a16="http://schemas.microsoft.com/office/drawing/2014/main" val="3688345321"/>
                  </a:ext>
                </a:extLst>
              </a:tr>
              <a:tr h="129989">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カバサール錠</a:t>
                      </a:r>
                      <a:r>
                        <a:rPr kumimoji="1" lang="en-US" altLang="ja-JP" sz="1000" dirty="0">
                          <a:latin typeface="メイリオ" panose="020B0604030504040204" pitchFamily="50" charset="-128"/>
                          <a:ea typeface="メイリオ" panose="020B0604030504040204" pitchFamily="50" charset="-128"/>
                        </a:rPr>
                        <a:t>0.25mg</a:t>
                      </a:r>
                      <a:endParaRPr kumimoji="1" lang="ja-JP" altLang="en-US" sz="1000" dirty="0">
                        <a:latin typeface="メイリオ" panose="020B0604030504040204" pitchFamily="50" charset="-128"/>
                        <a:ea typeface="メイリオ" panose="020B0604030504040204" pitchFamily="50" charset="-128"/>
                      </a:endParaRP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カベルゴリン</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000" dirty="0">
                          <a:latin typeface="メイリオ" panose="020B0604030504040204" pitchFamily="50" charset="-128"/>
                          <a:ea typeface="メイリオ" panose="020B0604030504040204" pitchFamily="50" charset="-128"/>
                        </a:rPr>
                        <a:t>生殖補助医療に伴う卵巣過剰刺激症候群の発症抑制</a:t>
                      </a:r>
                    </a:p>
                  </a:txBody>
                  <a:tcPr>
                    <a:lnL w="12700" cmpd="sng">
                      <a:solidFill>
                        <a:srgbClr val="000000"/>
                      </a:solidFill>
                    </a:lnL>
                    <a:lnR w="12700" cmpd="sng">
                      <a:solidFill>
                        <a:srgbClr val="000000"/>
                      </a:solid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290295699"/>
                  </a:ext>
                </a:extLst>
              </a:tr>
            </a:tbl>
          </a:graphicData>
        </a:graphic>
      </p:graphicFrame>
      <p:sp>
        <p:nvSpPr>
          <p:cNvPr id="5" name="テキスト ボックス 4"/>
          <p:cNvSpPr txBox="1"/>
          <p:nvPr/>
        </p:nvSpPr>
        <p:spPr>
          <a:xfrm>
            <a:off x="785320" y="6192840"/>
            <a:ext cx="7776864" cy="723275"/>
          </a:xfrm>
          <a:prstGeom prst="rect">
            <a:avLst/>
          </a:prstGeom>
          <a:noFill/>
          <a:ln w="19050">
            <a:noFill/>
            <a:prstDash val="sysDot"/>
          </a:ln>
        </p:spPr>
        <p:txBody>
          <a:bodyPr wrap="square" rtlCol="0">
            <a:spAutoFit/>
          </a:bodyPr>
          <a:lstStyle/>
          <a:p>
            <a:pPr marL="0" marR="0" lvl="0" indent="0" algn="l" defTabSz="914400" rtl="0" eaLnBrk="1" fontAlgn="auto" latinLnBrk="0" hangingPunct="1">
              <a:lnSpc>
                <a:spcPct val="120000"/>
              </a:lnSpc>
              <a:spcBef>
                <a:spcPts val="0"/>
              </a:spcBef>
              <a:spcAft>
                <a:spcPts val="600"/>
              </a:spcAft>
              <a:buClr>
                <a:srgbClr val="103185"/>
              </a:buClr>
              <a:buSzTx/>
              <a:buFontTx/>
              <a:buNone/>
              <a:tabLst/>
              <a:defRPr/>
            </a:pP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表３は以下の</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HP</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で公開されている情報に基づき作成した（令和４年２月</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28</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日現在） 。</a:t>
            </a:r>
            <a:endPar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266700" marR="0" lvl="0" indent="0" algn="l" defTabSz="914400" rtl="0" eaLnBrk="1" fontAlgn="auto" latinLnBrk="0" hangingPunct="1">
              <a:lnSpc>
                <a:spcPct val="120000"/>
              </a:lnSpc>
              <a:spcBef>
                <a:spcPts val="0"/>
              </a:spcBef>
              <a:spcAft>
                <a:spcPts val="0"/>
              </a:spcAft>
              <a:buClr>
                <a:srgbClr val="103185"/>
              </a:buClr>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「不妊治療に関する医薬品の承認審査について」</a:t>
            </a:r>
            <a:endPar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266700" marR="0" lvl="0" indent="0" algn="l" defTabSz="914400" rtl="0" eaLnBrk="1" fontAlgn="auto" latinLnBrk="0" hangingPunct="1">
              <a:lnSpc>
                <a:spcPct val="120000"/>
              </a:lnSpc>
              <a:spcBef>
                <a:spcPts val="0"/>
              </a:spcBef>
              <a:spcAft>
                <a:spcPts val="600"/>
              </a:spcAft>
              <a:buClr>
                <a:srgbClr val="103185"/>
              </a:buClr>
              <a:buSzTx/>
              <a:buFontTx/>
              <a:buNone/>
              <a:tabLst/>
              <a:defRPr/>
            </a:pPr>
            <a:r>
              <a:rPr kumimoji="1" lang="en-US" altLang="ja-JP" sz="1000" b="0" i="0" u="sng"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2"/>
              </a:rPr>
              <a:t>https://www.mhlw.go.jp/stf/seisakunitsuite/bunya/kenkou_iryou/iyakuhin/topics/infertility_treatment.html</a:t>
            </a:r>
            <a:endParaRPr kumimoji="1" lang="en-US" altLang="ja-JP" sz="1000" b="0" i="0" u="sng"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6" name="テキスト ボックス 5"/>
          <p:cNvSpPr txBox="1"/>
          <p:nvPr/>
        </p:nvSpPr>
        <p:spPr>
          <a:xfrm>
            <a:off x="424880" y="935735"/>
            <a:ext cx="5184576" cy="313932"/>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60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Segoe UI"/>
                <a:ea typeface="メイリオ"/>
                <a:cs typeface="+mn-cs"/>
              </a:rPr>
              <a:t>表３：薬価収載済み・薬事承認に係る手続き中の医薬品 ②</a:t>
            </a:r>
          </a:p>
        </p:txBody>
      </p:sp>
      <p:sp>
        <p:nvSpPr>
          <p:cNvPr id="7" name="テキスト ボックス 6">
            <a:extLst>
              <a:ext uri="{FF2B5EF4-FFF2-40B4-BE49-F238E27FC236}">
                <a16:creationId xmlns:a16="http://schemas.microsoft.com/office/drawing/2014/main" id="{9DFF5E3F-3517-4AD3-99D2-CBC4D8693A18}"/>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８．不妊治療の保険適用</a:t>
            </a:r>
          </a:p>
        </p:txBody>
      </p:sp>
      <p:sp>
        <p:nvSpPr>
          <p:cNvPr id="8" name="スライド番号プレースホルダー 2">
            <a:extLst>
              <a:ext uri="{FF2B5EF4-FFF2-40B4-BE49-F238E27FC236}">
                <a16:creationId xmlns:a16="http://schemas.microsoft.com/office/drawing/2014/main" id="{69BF78B4-2ABF-45BA-97D0-8F51506277FC}"/>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075072218"/>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42737"/>
            <a:ext cx="9906000" cy="674643"/>
          </a:xfrm>
        </p:spPr>
        <p:txBody>
          <a:bodyPr>
            <a:noAutofit/>
          </a:bodyPr>
          <a:lstStyle/>
          <a:p>
            <a:r>
              <a:rPr lang="ja-JP" altLang="en-US" dirty="0"/>
              <a:t>（４）移行期における助成金の取扱い</a:t>
            </a:r>
            <a:br>
              <a:rPr lang="en-US" altLang="ja-JP" dirty="0"/>
            </a:br>
            <a:r>
              <a:rPr lang="ja-JP" altLang="en-US" sz="1600" dirty="0"/>
              <a:t>（不妊治療の保険適用の円滑な移行に向けた支援）</a:t>
            </a:r>
            <a:endParaRPr kumimoji="1" lang="ja-JP" altLang="en-US" sz="1600" dirty="0">
              <a:latin typeface="メイリオ" panose="020B0604030504040204" pitchFamily="50" charset="-128"/>
              <a:ea typeface="メイリオ" panose="020B0604030504040204" pitchFamily="50" charset="-128"/>
            </a:endParaRPr>
          </a:p>
        </p:txBody>
      </p:sp>
      <p:sp>
        <p:nvSpPr>
          <p:cNvPr id="7" name="Rectangle 3"/>
          <p:cNvSpPr>
            <a:spLocks noChangeArrowheads="1"/>
          </p:cNvSpPr>
          <p:nvPr/>
        </p:nvSpPr>
        <p:spPr bwMode="auto">
          <a:xfrm>
            <a:off x="466199" y="1183491"/>
            <a:ext cx="8936430" cy="466350"/>
          </a:xfrm>
          <a:prstGeom prst="rect">
            <a:avLst/>
          </a:prstGeom>
          <a:noFill/>
          <a:ln w="12700">
            <a:solidFill>
              <a:schemeClr val="tx1">
                <a:lumMod val="50000"/>
                <a:lumOff val="50000"/>
              </a:schemeClr>
            </a:solidFill>
            <a:miter lim="800000"/>
            <a:headEnd/>
            <a:tailEnd/>
          </a:ln>
        </p:spPr>
        <p:txBody>
          <a:bodyPr lIns="0" tIns="198088" rIns="0" bIns="46947" anchor="t" anchorCtr="0"/>
          <a:lstStyle/>
          <a:p>
            <a:pPr marL="167435" marR="0" lvl="0" indent="0" algn="l" defTabSz="83690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令和４年度からの不妊治療の保険適用の円滑な実施に向け</a:t>
            </a:r>
            <a:r>
              <a:rPr kumimoji="1" lang="ja-JP" altLang="en-US" sz="12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移行期の治療計画に支障が生じないよう、経過措置等を講じる。</a:t>
            </a:r>
          </a:p>
        </p:txBody>
      </p:sp>
      <p:sp>
        <p:nvSpPr>
          <p:cNvPr id="8" name="AutoShape 6"/>
          <p:cNvSpPr>
            <a:spLocks noChangeArrowheads="1"/>
          </p:cNvSpPr>
          <p:nvPr/>
        </p:nvSpPr>
        <p:spPr bwMode="auto">
          <a:xfrm>
            <a:off x="568610" y="1101844"/>
            <a:ext cx="1008004" cy="214006"/>
          </a:xfrm>
          <a:prstGeom prst="roundRect">
            <a:avLst>
              <a:gd name="adj" fmla="val 16667"/>
            </a:avLst>
          </a:prstGeom>
          <a:solidFill>
            <a:srgbClr val="CCFFFF"/>
          </a:solidFill>
          <a:ln w="12700">
            <a:solidFill>
              <a:schemeClr val="tx1">
                <a:lumMod val="50000"/>
                <a:lumOff val="50000"/>
              </a:schemeClr>
            </a:solidFill>
            <a:round/>
            <a:headEnd/>
            <a:tailEnd/>
          </a:ln>
        </p:spPr>
        <p:txBody>
          <a:bodyPr wrap="none" lIns="93897" tIns="46947" rIns="93897" bIns="46947" anchor="ctr"/>
          <a:lstStyle/>
          <a:p>
            <a:pPr marL="0" marR="0" lvl="0" indent="0" algn="ctr" defTabSz="836903" rtl="0" eaLnBrk="1" fontAlgn="auto" latinLnBrk="0" hangingPunct="1">
              <a:lnSpc>
                <a:spcPct val="100000"/>
              </a:lnSpc>
              <a:spcBef>
                <a:spcPts val="0"/>
              </a:spcBef>
              <a:spcAft>
                <a:spcPts val="0"/>
              </a:spcAft>
              <a:buClrTx/>
              <a:buSzTx/>
              <a:buFontTx/>
              <a:buNone/>
              <a:tabLst/>
              <a:defRPr/>
            </a:pPr>
            <a:r>
              <a:rPr kumimoji="1" lang="ja-JP" altLang="en-US" sz="1284" b="0" i="0" u="none" strike="noStrike" kern="120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目　的</a:t>
            </a:r>
          </a:p>
        </p:txBody>
      </p:sp>
      <p:sp>
        <p:nvSpPr>
          <p:cNvPr id="9" name="Rectangle 3"/>
          <p:cNvSpPr>
            <a:spLocks noChangeArrowheads="1"/>
          </p:cNvSpPr>
          <p:nvPr/>
        </p:nvSpPr>
        <p:spPr bwMode="auto">
          <a:xfrm>
            <a:off x="466201" y="1844055"/>
            <a:ext cx="8936430" cy="1996457"/>
          </a:xfrm>
          <a:prstGeom prst="rect">
            <a:avLst/>
          </a:prstGeom>
          <a:noFill/>
          <a:ln w="12700">
            <a:solidFill>
              <a:schemeClr val="tx1">
                <a:lumMod val="50000"/>
                <a:lumOff val="50000"/>
              </a:schemeClr>
            </a:solidFill>
            <a:miter lim="800000"/>
            <a:headEnd/>
            <a:tailEnd/>
          </a:ln>
        </p:spPr>
        <p:txBody>
          <a:bodyPr wrap="square" lIns="0" tIns="198088" rIns="0" bIns="33018" anchor="t" anchorCtr="0">
            <a:noAutofit/>
          </a:bodyPr>
          <a:lstStyle/>
          <a:p>
            <a:pPr marL="0" marR="0" lvl="0" indent="0" algn="l" defTabSz="83690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１．　移行期の治療計画に支障が生じないよう、年度をまたぐ一回の治療について、経過措置として助成金の対象とする</a:t>
            </a: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83690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83690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93991" marR="0" lvl="0" indent="-393991" algn="l" defTabSz="83690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108"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836903" rtl="0" eaLnBrk="1" fontAlgn="auto" latinLnBrk="0" hangingPunct="1">
              <a:lnSpc>
                <a:spcPct val="100000"/>
              </a:lnSpc>
              <a:spcBef>
                <a:spcPts val="0"/>
              </a:spcBef>
              <a:spcAft>
                <a:spcPts val="0"/>
              </a:spcAft>
              <a:buClrTx/>
              <a:buSzTx/>
              <a:buFontTx/>
              <a:buNone/>
              <a:tabLst/>
              <a:defRPr/>
            </a:pPr>
            <a:endParaRPr kumimoji="1" lang="en-US" altLang="ja-JP" sz="1108"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836903" rtl="0" eaLnBrk="1" fontAlgn="auto" latinLnBrk="0" hangingPunct="1">
              <a:lnSpc>
                <a:spcPct val="100000"/>
              </a:lnSpc>
              <a:spcBef>
                <a:spcPts val="0"/>
              </a:spcBef>
              <a:spcAft>
                <a:spcPts val="0"/>
              </a:spcAft>
              <a:buClrTx/>
              <a:buSzTx/>
              <a:buFontTx/>
              <a:buNone/>
              <a:tabLst/>
              <a:defRPr/>
            </a:pPr>
            <a:endParaRPr kumimoji="1" lang="en-US" altLang="ja-JP" sz="1108"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836903" rtl="0" eaLnBrk="1" fontAlgn="auto" latinLnBrk="0" hangingPunct="1">
              <a:lnSpc>
                <a:spcPct val="100000"/>
              </a:lnSpc>
              <a:spcBef>
                <a:spcPts val="0"/>
              </a:spcBef>
              <a:spcAft>
                <a:spcPts val="0"/>
              </a:spcAft>
              <a:buClrTx/>
              <a:buSzTx/>
              <a:buFontTx/>
              <a:buNone/>
              <a:tabLst/>
              <a:defRPr/>
            </a:pPr>
            <a:endParaRPr kumimoji="1" lang="en-US" altLang="ja-JP" sz="1108"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836903" rtl="0" eaLnBrk="1" fontAlgn="auto" latinLnBrk="0" hangingPunct="1">
              <a:lnSpc>
                <a:spcPts val="1846"/>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836903" rtl="0" eaLnBrk="1" fontAlgn="auto" latinLnBrk="0" hangingPunct="1">
              <a:lnSpc>
                <a:spcPts val="738"/>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836903" rtl="0" eaLnBrk="1" fontAlgn="auto" latinLnBrk="0" hangingPunct="1">
              <a:lnSpc>
                <a:spcPct val="100000"/>
              </a:lnSpc>
              <a:spcBef>
                <a:spcPts val="0"/>
              </a:spcBef>
              <a:spcAft>
                <a:spcPts val="554"/>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現行の助成が円滑に行われるよう、予算額が不足する自治体に対しては、不足分を措置する。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 name="AutoShape 6"/>
          <p:cNvSpPr>
            <a:spLocks noChangeArrowheads="1"/>
          </p:cNvSpPr>
          <p:nvPr/>
        </p:nvSpPr>
        <p:spPr bwMode="auto">
          <a:xfrm>
            <a:off x="568612" y="1713505"/>
            <a:ext cx="2057977" cy="250440"/>
          </a:xfrm>
          <a:prstGeom prst="roundRect">
            <a:avLst>
              <a:gd name="adj" fmla="val 16667"/>
            </a:avLst>
          </a:prstGeom>
          <a:solidFill>
            <a:srgbClr val="CCFFFF"/>
          </a:solidFill>
          <a:ln w="12700">
            <a:solidFill>
              <a:schemeClr val="tx1">
                <a:lumMod val="50000"/>
                <a:lumOff val="50000"/>
              </a:schemeClr>
            </a:solidFill>
            <a:round/>
            <a:headEnd/>
            <a:tailEnd/>
          </a:ln>
        </p:spPr>
        <p:txBody>
          <a:bodyPr wrap="none" lIns="93897" tIns="46947" rIns="93897" bIns="46947" anchor="ctr"/>
          <a:lstStyle/>
          <a:p>
            <a:pPr marL="0" marR="0" lvl="0" indent="0" algn="l" defTabSz="836903" rtl="0" eaLnBrk="1" fontAlgn="auto" latinLnBrk="0" hangingPunct="1">
              <a:lnSpc>
                <a:spcPct val="100000"/>
              </a:lnSpc>
              <a:spcBef>
                <a:spcPts val="0"/>
              </a:spcBef>
              <a:spcAft>
                <a:spcPts val="0"/>
              </a:spcAft>
              <a:buClrTx/>
              <a:buSzTx/>
              <a:buFontTx/>
              <a:buNone/>
              <a:tabLst/>
              <a:defRPr/>
            </a:pPr>
            <a:r>
              <a:rPr kumimoji="1" lang="ja-JP" altLang="en-US" sz="1284" b="0" i="0" u="none" strike="noStrike" kern="120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rPr>
              <a:t>円滑な移行に向けた支援</a:t>
            </a:r>
            <a:endParaRPr kumimoji="1" lang="en-US" altLang="ja-JP" sz="1284" b="0" i="0" u="none" strike="noStrike" kern="120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11" name="表 10"/>
          <p:cNvGraphicFramePr>
            <a:graphicFrameLocks noGrp="1"/>
          </p:cNvGraphicFramePr>
          <p:nvPr/>
        </p:nvGraphicFramePr>
        <p:xfrm>
          <a:off x="1185554" y="2560756"/>
          <a:ext cx="6083866" cy="684042"/>
        </p:xfrm>
        <a:graphic>
          <a:graphicData uri="http://schemas.openxmlformats.org/drawingml/2006/table">
            <a:tbl>
              <a:tblPr firstRow="1" bandRow="1">
                <a:tableStyleId>{5C22544A-7EE6-4342-B048-85BDC9FD1C3A}</a:tableStyleId>
              </a:tblPr>
              <a:tblGrid>
                <a:gridCol w="1103332">
                  <a:extLst>
                    <a:ext uri="{9D8B030D-6E8A-4147-A177-3AD203B41FA5}">
                      <a16:colId xmlns:a16="http://schemas.microsoft.com/office/drawing/2014/main" val="2176937826"/>
                    </a:ext>
                  </a:extLst>
                </a:gridCol>
                <a:gridCol w="2490267">
                  <a:extLst>
                    <a:ext uri="{9D8B030D-6E8A-4147-A177-3AD203B41FA5}">
                      <a16:colId xmlns:a16="http://schemas.microsoft.com/office/drawing/2014/main" val="273355113"/>
                    </a:ext>
                  </a:extLst>
                </a:gridCol>
                <a:gridCol w="2490267">
                  <a:extLst>
                    <a:ext uri="{9D8B030D-6E8A-4147-A177-3AD203B41FA5}">
                      <a16:colId xmlns:a16="http://schemas.microsoft.com/office/drawing/2014/main" val="2285990488"/>
                    </a:ext>
                  </a:extLst>
                </a:gridCol>
              </a:tblGrid>
              <a:tr h="228014">
                <a:tc>
                  <a:txBody>
                    <a:bodyPr/>
                    <a:lstStyle/>
                    <a:p>
                      <a:endParaRPr kumimoji="1" lang="ja-JP" altLang="en-US" sz="900" b="0" dirty="0">
                        <a:solidFill>
                          <a:schemeClr val="tx1"/>
                        </a:solidFill>
                      </a:endParaRPr>
                    </a:p>
                  </a:txBody>
                  <a:tcPr marL="80476" marR="80476" marT="40238" marB="4023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900" b="0" dirty="0">
                          <a:solidFill>
                            <a:schemeClr val="tx1"/>
                          </a:solidFill>
                        </a:rPr>
                        <a:t>令和３年度</a:t>
                      </a:r>
                      <a:endParaRPr kumimoji="1" lang="en-US" altLang="ja-JP" sz="900" b="0" dirty="0">
                        <a:solidFill>
                          <a:schemeClr val="tx1"/>
                        </a:solidFill>
                      </a:endParaRPr>
                    </a:p>
                  </a:txBody>
                  <a:tcPr marL="80476" marR="80476" marT="40238" marB="4023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900" b="0" dirty="0">
                          <a:solidFill>
                            <a:schemeClr val="tx1"/>
                          </a:solidFill>
                        </a:rPr>
                        <a:t>令和４年度</a:t>
                      </a:r>
                    </a:p>
                  </a:txBody>
                  <a:tcPr marL="80476" marR="80476" marT="40238" marB="4023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69038046"/>
                  </a:ext>
                </a:extLst>
              </a:tr>
              <a:tr h="228014">
                <a:tc>
                  <a:txBody>
                    <a:bodyPr/>
                    <a:lstStyle/>
                    <a:p>
                      <a:r>
                        <a:rPr kumimoji="1" lang="ja-JP" altLang="en-US" sz="900" b="0" dirty="0"/>
                        <a:t>助成金</a:t>
                      </a:r>
                    </a:p>
                  </a:txBody>
                  <a:tcPr marL="80476" marR="80476" marT="40238" marB="4023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900" b="0" dirty="0"/>
                    </a:p>
                  </a:txBody>
                  <a:tcPr marL="80476" marR="80476" marT="40238" marB="4023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900" b="0" dirty="0"/>
                    </a:p>
                  </a:txBody>
                  <a:tcPr marL="80476" marR="80476" marT="40238" marB="4023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25018571"/>
                  </a:ext>
                </a:extLst>
              </a:tr>
              <a:tr h="228014">
                <a:tc>
                  <a:txBody>
                    <a:bodyPr/>
                    <a:lstStyle/>
                    <a:p>
                      <a:r>
                        <a:rPr kumimoji="1" lang="ja-JP" altLang="en-US" sz="900" b="0" dirty="0"/>
                        <a:t>保険適用</a:t>
                      </a:r>
                    </a:p>
                  </a:txBody>
                  <a:tcPr marL="80476" marR="80476" marT="40238" marB="4023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900" b="0" dirty="0"/>
                    </a:p>
                  </a:txBody>
                  <a:tcPr marL="80476" marR="80476" marT="40238" marB="4023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900" b="0" dirty="0"/>
                    </a:p>
                  </a:txBody>
                  <a:tcPr marL="80476" marR="80476" marT="40238" marB="4023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44823741"/>
                  </a:ext>
                </a:extLst>
              </a:tr>
            </a:tbl>
          </a:graphicData>
        </a:graphic>
      </p:graphicFrame>
      <p:sp>
        <p:nvSpPr>
          <p:cNvPr id="12" name="右矢印 11"/>
          <p:cNvSpPr/>
          <p:nvPr/>
        </p:nvSpPr>
        <p:spPr>
          <a:xfrm>
            <a:off x="2291937" y="2772248"/>
            <a:ext cx="2505912" cy="254116"/>
          </a:xfrm>
          <a:prstGeom prst="rightArrow">
            <a:avLst>
              <a:gd name="adj1" fmla="val 75135"/>
              <a:gd name="adj2" fmla="val 69680"/>
            </a:avLst>
          </a:prstGeom>
          <a:solidFill>
            <a:srgbClr val="92D050"/>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04748" rtl="0" eaLnBrk="1" fontAlgn="auto" latinLnBrk="0" hangingPunct="1">
              <a:lnSpc>
                <a:spcPct val="100000"/>
              </a:lnSpc>
              <a:spcBef>
                <a:spcPts val="0"/>
              </a:spcBef>
              <a:spcAft>
                <a:spcPts val="0"/>
              </a:spcAft>
              <a:buClrTx/>
              <a:buSzTx/>
              <a:buFontTx/>
              <a:buNone/>
              <a:tabLst/>
              <a:defRPr/>
            </a:pPr>
            <a:r>
              <a:rPr kumimoji="1" lang="ja-JP" altLang="en-US" sz="1056" b="1"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助成金</a:t>
            </a:r>
          </a:p>
        </p:txBody>
      </p:sp>
      <p:sp>
        <p:nvSpPr>
          <p:cNvPr id="13" name="右矢印 12"/>
          <p:cNvSpPr/>
          <p:nvPr/>
        </p:nvSpPr>
        <p:spPr>
          <a:xfrm>
            <a:off x="4758916" y="2781808"/>
            <a:ext cx="1677000" cy="254116"/>
          </a:xfrm>
          <a:prstGeom prst="rightArrow">
            <a:avLst>
              <a:gd name="adj1" fmla="val 75135"/>
              <a:gd name="adj2" fmla="val 69680"/>
            </a:avLst>
          </a:prstGeom>
          <a:noFill/>
          <a:ln>
            <a:solidFill>
              <a:srgbClr val="92D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04748" rtl="0" eaLnBrk="1" fontAlgn="auto" latinLnBrk="0" hangingPunct="1">
              <a:lnSpc>
                <a:spcPct val="100000"/>
              </a:lnSpc>
              <a:spcBef>
                <a:spcPts val="0"/>
              </a:spcBef>
              <a:spcAft>
                <a:spcPts val="0"/>
              </a:spcAft>
              <a:buClrTx/>
              <a:buSzTx/>
              <a:buFontTx/>
              <a:buNone/>
              <a:tabLst/>
              <a:defRPr/>
            </a:pPr>
            <a:r>
              <a:rPr kumimoji="1" lang="ja-JP" altLang="en-US" sz="1056" b="1"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経過措置</a:t>
            </a:r>
          </a:p>
        </p:txBody>
      </p:sp>
      <p:sp>
        <p:nvSpPr>
          <p:cNvPr id="14" name="右矢印 13"/>
          <p:cNvSpPr/>
          <p:nvPr/>
        </p:nvSpPr>
        <p:spPr>
          <a:xfrm>
            <a:off x="4780971" y="3007561"/>
            <a:ext cx="2498443" cy="246379"/>
          </a:xfrm>
          <a:prstGeom prst="rightArrow">
            <a:avLst>
              <a:gd name="adj1" fmla="val 70206"/>
              <a:gd name="adj2" fmla="val 79333"/>
            </a:avLst>
          </a:prstGeom>
          <a:solidFill>
            <a:schemeClr val="accent3">
              <a:lumMod val="20000"/>
              <a:lumOff val="80000"/>
            </a:schemeClr>
          </a:solidFill>
          <a:ln>
            <a:solidFill>
              <a:schemeClr val="accent2">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31684" rIns="31684" rtlCol="0" anchor="ctr"/>
          <a:lstStyle/>
          <a:p>
            <a:pPr marL="0" marR="0" lvl="0" indent="0" algn="ctr" defTabSz="804748" rtl="0" eaLnBrk="1" fontAlgn="auto" latinLnBrk="0" hangingPunct="1">
              <a:lnSpc>
                <a:spcPct val="100000"/>
              </a:lnSpc>
              <a:spcBef>
                <a:spcPts val="0"/>
              </a:spcBef>
              <a:spcAft>
                <a:spcPts val="0"/>
              </a:spcAft>
              <a:buClrTx/>
              <a:buSzTx/>
              <a:buFontTx/>
              <a:buNone/>
              <a:tabLst/>
              <a:defRPr/>
            </a:pPr>
            <a:r>
              <a:rPr kumimoji="1" lang="ja-JP" altLang="en-US" sz="1056" b="1"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保険適用（</a:t>
            </a:r>
            <a:r>
              <a:rPr kumimoji="1" lang="en-US" altLang="ja-JP" sz="1056" b="1"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R4.4</a:t>
            </a:r>
            <a:r>
              <a:rPr kumimoji="1" lang="ja-JP" altLang="en-US" sz="1056" b="1"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a:t>
            </a:r>
          </a:p>
        </p:txBody>
      </p:sp>
      <p:cxnSp>
        <p:nvCxnSpPr>
          <p:cNvPr id="15" name="直線コネクタ 14"/>
          <p:cNvCxnSpPr/>
          <p:nvPr/>
        </p:nvCxnSpPr>
        <p:spPr>
          <a:xfrm flipV="1">
            <a:off x="4480981" y="2471823"/>
            <a:ext cx="0" cy="401243"/>
          </a:xfrm>
          <a:prstGeom prst="line">
            <a:avLst/>
          </a:prstGeom>
          <a:ln w="31750" cap="rnd">
            <a:solidFill>
              <a:srgbClr val="FF0000"/>
            </a:solidFill>
            <a:headEnd type="oval"/>
          </a:ln>
        </p:spPr>
        <p:style>
          <a:lnRef idx="1">
            <a:schemeClr val="accent1"/>
          </a:lnRef>
          <a:fillRef idx="0">
            <a:schemeClr val="accent1"/>
          </a:fillRef>
          <a:effectRef idx="0">
            <a:schemeClr val="accent1"/>
          </a:effectRef>
          <a:fontRef idx="minor">
            <a:schemeClr val="tx1"/>
          </a:fontRef>
        </p:style>
      </p:cxnSp>
      <p:cxnSp>
        <p:nvCxnSpPr>
          <p:cNvPr id="16" name="直線コネクタ 15"/>
          <p:cNvCxnSpPr/>
          <p:nvPr/>
        </p:nvCxnSpPr>
        <p:spPr>
          <a:xfrm>
            <a:off x="4480981" y="2471822"/>
            <a:ext cx="663448" cy="0"/>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7" name="直線矢印コネクタ 16"/>
          <p:cNvCxnSpPr/>
          <p:nvPr/>
        </p:nvCxnSpPr>
        <p:spPr>
          <a:xfrm>
            <a:off x="5133462" y="2487542"/>
            <a:ext cx="0" cy="427680"/>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8" name="角丸四角形吹き出し 17"/>
          <p:cNvSpPr/>
          <p:nvPr/>
        </p:nvSpPr>
        <p:spPr>
          <a:xfrm>
            <a:off x="5269706" y="2318262"/>
            <a:ext cx="1674557" cy="198000"/>
          </a:xfrm>
          <a:prstGeom prst="wedgeRoundRectCallout">
            <a:avLst>
              <a:gd name="adj1" fmla="val -57737"/>
              <a:gd name="adj2" fmla="val 28790"/>
              <a:gd name="adj3" fmla="val 16667"/>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880877" rtl="0" eaLnBrk="1" fontAlgn="auto" latinLnBrk="0" hangingPunct="1">
              <a:lnSpc>
                <a:spcPct val="100000"/>
              </a:lnSpc>
              <a:spcBef>
                <a:spcPts val="0"/>
              </a:spcBef>
              <a:spcAft>
                <a:spcPts val="0"/>
              </a:spcAft>
              <a:buClrTx/>
              <a:buSzTx/>
              <a:buFontTx/>
              <a:buNone/>
              <a:tabLst/>
              <a:defRPr/>
            </a:pPr>
            <a:r>
              <a:rPr kumimoji="1" lang="ja-JP" altLang="en-US" sz="8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助成対象となる一回の治療</a:t>
            </a:r>
          </a:p>
        </p:txBody>
      </p:sp>
      <p:sp>
        <p:nvSpPr>
          <p:cNvPr id="19" name="テキスト ボックス 18"/>
          <p:cNvSpPr txBox="1"/>
          <p:nvPr/>
        </p:nvSpPr>
        <p:spPr>
          <a:xfrm>
            <a:off x="1169849" y="3220836"/>
            <a:ext cx="6099570" cy="234551"/>
          </a:xfrm>
          <a:prstGeom prst="rect">
            <a:avLst/>
          </a:prstGeom>
          <a:noFill/>
        </p:spPr>
        <p:txBody>
          <a:bodyPr wrap="square" rtlCol="0">
            <a:spAutoFit/>
          </a:bodyPr>
          <a:lstStyle/>
          <a:p>
            <a:pPr marL="318546" marR="0" lvl="0" indent="-318546" algn="l" defTabSz="880877" rtl="0" eaLnBrk="1" fontAlgn="auto" latinLnBrk="0" hangingPunct="1">
              <a:lnSpc>
                <a:spcPct val="100000"/>
              </a:lnSpc>
              <a:spcBef>
                <a:spcPts val="0"/>
              </a:spcBef>
              <a:spcAft>
                <a:spcPts val="0"/>
              </a:spcAft>
              <a:buClrTx/>
              <a:buSzTx/>
              <a:buFontTx/>
              <a:buNone/>
              <a:tabLst/>
              <a:defRPr/>
            </a:pPr>
            <a:r>
              <a:rPr kumimoji="1" lang="ja-JP" altLang="en-US" sz="92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実施主体： 都道府県、指定都市、中核市（負担割合：国</a:t>
            </a:r>
            <a:r>
              <a:rPr kumimoji="1" lang="en-US" altLang="ja-JP" sz="92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r>
              <a:rPr kumimoji="1" lang="ja-JP" altLang="en-US" sz="924"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2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都道府県等</a:t>
            </a:r>
            <a:r>
              <a:rPr kumimoji="1" lang="en-US" altLang="ja-JP" sz="92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r>
              <a:rPr kumimoji="1" lang="ja-JP" altLang="en-US" sz="92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92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0" name="Rectangle 3"/>
          <p:cNvSpPr>
            <a:spLocks noChangeArrowheads="1"/>
          </p:cNvSpPr>
          <p:nvPr/>
        </p:nvSpPr>
        <p:spPr bwMode="auto">
          <a:xfrm>
            <a:off x="466348" y="4027204"/>
            <a:ext cx="8936430" cy="2687881"/>
          </a:xfrm>
          <a:prstGeom prst="rect">
            <a:avLst/>
          </a:prstGeom>
          <a:noFill/>
          <a:ln w="9525">
            <a:solidFill>
              <a:schemeClr val="tx1"/>
            </a:solidFill>
            <a:prstDash val="dash"/>
            <a:miter lim="800000"/>
            <a:headEnd/>
            <a:tailEnd/>
          </a:ln>
        </p:spPr>
        <p:txBody>
          <a:bodyPr wrap="square" lIns="0" tIns="198088" rIns="0" bIns="33018" anchor="t" anchorCtr="0">
            <a:spAutoFit/>
          </a:bodyPr>
          <a:lstStyle/>
          <a:p>
            <a:pPr marL="0" marR="0" lvl="0" indent="0" algn="l" defTabSz="836903" rtl="0" eaLnBrk="1" fontAlgn="auto" latinLnBrk="0" hangingPunct="1">
              <a:lnSpc>
                <a:spcPct val="100000"/>
              </a:lnSpc>
              <a:spcBef>
                <a:spcPts val="277"/>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要旨　　　　　不妊治療の経済的負担の軽減を図るため、高額な医療費がかかる配偶者間の不妊治療に要する費用の一部を助成</a:t>
            </a:r>
          </a:p>
          <a:p>
            <a:pPr marL="0" marR="0" lvl="0" indent="0" algn="l" defTabSz="836903" rtl="0" eaLnBrk="1" fontAlgn="auto" latinLnBrk="0" hangingPunct="1">
              <a:lnSpc>
                <a:spcPct val="100000"/>
              </a:lnSpc>
              <a:spcBef>
                <a:spcPts val="277"/>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対象治療法　　体外受精及び顕微授精（以下「特定不妊治療」という。）</a:t>
            </a:r>
            <a:endParaRPr kumimoji="1" lang="ja-JP" altLang="en-US" sz="1100" b="0"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endParaRPr>
          </a:p>
          <a:p>
            <a:pPr marL="0" marR="0" lvl="0" indent="0" algn="l" defTabSz="836903" rtl="0" eaLnBrk="1" fontAlgn="auto" latinLnBrk="0" hangingPunct="1">
              <a:lnSpc>
                <a:spcPct val="100000"/>
              </a:lnSpc>
              <a:spcBef>
                <a:spcPts val="277"/>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対象者　　　　特定不妊治療以外の治療法によっては妊娠の見込みがないか、又は極めて少ないと医師に診断された夫婦</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836903" rtl="0" eaLnBrk="1" fontAlgn="auto" latinLnBrk="0" hangingPunct="1">
              <a:lnSpc>
                <a:spcPct val="100000"/>
              </a:lnSpc>
              <a:spcBef>
                <a:spcPts val="277"/>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（治療期間の初日における妻の年齢が４３歳未満である夫婦）</a:t>
            </a:r>
          </a:p>
          <a:p>
            <a:pPr marL="0" marR="0" lvl="0" indent="0" algn="l" defTabSz="836903" rtl="0" eaLnBrk="1" fontAlgn="auto" latinLnBrk="0" hangingPunct="1">
              <a:lnSpc>
                <a:spcPct val="100000"/>
              </a:lnSpc>
              <a:spcBef>
                <a:spcPts val="277"/>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給付の内容　　①１回３０万円</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836903" rtl="0" eaLnBrk="1" fontAlgn="auto" latinLnBrk="0" hangingPunct="1">
              <a:lnSpc>
                <a:spcPct val="100000"/>
              </a:lnSpc>
              <a:spcBef>
                <a:spcPts val="277"/>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凍結胚移植（採卵を伴わないもの）及び採卵したが卵が得られない等のため中止したものついては、１回１０万円</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559325" marR="0" lvl="0" indent="-1559325" algn="l" defTabSz="836903" rtl="0" eaLnBrk="1" fontAlgn="auto" latinLnBrk="0" hangingPunct="1">
              <a:lnSpc>
                <a:spcPct val="100000"/>
              </a:lnSpc>
              <a:spcBef>
                <a:spcPts val="277"/>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通算回数は、初めて助成を受けた際の治療期間初日における妻の年齢が、４０歳未満であるときは通算６回まで、</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559325" marR="0" lvl="0" indent="0" algn="l" defTabSz="836903" rtl="0" eaLnBrk="1" fontAlgn="auto" latinLnBrk="0" hangingPunct="1">
              <a:lnSpc>
                <a:spcPct val="100000"/>
              </a:lnSpc>
              <a:spcBef>
                <a:spcPts val="277"/>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４０歳以上４３歳未満であるときは通算３回まで助成（１子ごと）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836903" rtl="0" eaLnBrk="1" fontAlgn="auto" latinLnBrk="0" hangingPunct="1">
              <a:lnSpc>
                <a:spcPct val="100000"/>
              </a:lnSpc>
              <a:spcBef>
                <a:spcPts val="277"/>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②男性不妊治療を行った場合は３０万円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精子を精巣又は精巣上体から採取するための手術</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836903" rtl="0" eaLnBrk="1" fontAlgn="auto" latinLnBrk="0" hangingPunct="1">
              <a:lnSpc>
                <a:spcPct val="100000"/>
              </a:lnSpc>
              <a:spcBef>
                <a:spcPts val="277"/>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指定医療機関　事業実施主体において医療機関を指定</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836903" rtl="0" eaLnBrk="1" fontAlgn="auto" latinLnBrk="0" hangingPunct="1">
              <a:lnSpc>
                <a:spcPct val="100000"/>
              </a:lnSpc>
              <a:spcBef>
                <a:spcPts val="277"/>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実施主体　　　都道府県、指定都市、中核市</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836903" rtl="0" eaLnBrk="1" fontAlgn="auto" latinLnBrk="0" hangingPunct="1">
              <a:lnSpc>
                <a:spcPct val="100000"/>
              </a:lnSpc>
              <a:spcBef>
                <a:spcPts val="277"/>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補助率等　　　１／２（負担割合：国１／２、都道府県・指定都市・中核市１／２）、安心こども基金を活用</a:t>
            </a:r>
          </a:p>
        </p:txBody>
      </p:sp>
      <p:sp>
        <p:nvSpPr>
          <p:cNvPr id="21" name="AutoShape 6"/>
          <p:cNvSpPr>
            <a:spLocks noChangeArrowheads="1"/>
          </p:cNvSpPr>
          <p:nvPr/>
        </p:nvSpPr>
        <p:spPr bwMode="auto">
          <a:xfrm>
            <a:off x="568757" y="3935134"/>
            <a:ext cx="1802316" cy="250440"/>
          </a:xfrm>
          <a:prstGeom prst="roundRect">
            <a:avLst>
              <a:gd name="adj" fmla="val 16667"/>
            </a:avLst>
          </a:prstGeom>
          <a:solidFill>
            <a:schemeClr val="bg1"/>
          </a:solidFill>
          <a:ln w="9525">
            <a:solidFill>
              <a:schemeClr val="tx1"/>
            </a:solidFill>
            <a:prstDash val="dash"/>
            <a:round/>
            <a:headEnd/>
            <a:tailEnd/>
          </a:ln>
        </p:spPr>
        <p:txBody>
          <a:bodyPr wrap="none" lIns="93897" tIns="46947" rIns="93897" bIns="46947" anchor="ctr"/>
          <a:lstStyle/>
          <a:p>
            <a:pPr marL="0" marR="0" lvl="0" indent="0" algn="l" defTabSz="83690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参考（現在の事業概要）</a:t>
            </a:r>
          </a:p>
        </p:txBody>
      </p:sp>
      <p:sp>
        <p:nvSpPr>
          <p:cNvPr id="22" name="正方形/長方形 21"/>
          <p:cNvSpPr/>
          <p:nvPr/>
        </p:nvSpPr>
        <p:spPr>
          <a:xfrm>
            <a:off x="7725317" y="963495"/>
            <a:ext cx="2066419" cy="309442"/>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38628"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令和３年度補正予算：</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67</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億円</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 name="テキスト ボックス 22">
            <a:extLst>
              <a:ext uri="{FF2B5EF4-FFF2-40B4-BE49-F238E27FC236}">
                <a16:creationId xmlns:a16="http://schemas.microsoft.com/office/drawing/2014/main" id="{A5520A62-4952-4F44-9721-6437C69FA99D}"/>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８．不妊治療の保険適用</a:t>
            </a:r>
          </a:p>
        </p:txBody>
      </p:sp>
      <p:sp>
        <p:nvSpPr>
          <p:cNvPr id="24" name="スライド番号プレースホルダー 2">
            <a:extLst>
              <a:ext uri="{FF2B5EF4-FFF2-40B4-BE49-F238E27FC236}">
                <a16:creationId xmlns:a16="http://schemas.microsoft.com/office/drawing/2014/main" id="{75DAE429-BE2B-4243-8897-881382B26858}"/>
              </a:ext>
            </a:extLst>
          </p:cNvPr>
          <p:cNvSpPr txBox="1">
            <a:spLocks/>
          </p:cNvSpPr>
          <p:nvPr/>
        </p:nvSpPr>
        <p:spPr>
          <a:xfrm>
            <a:off x="7594600" y="648940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94822450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812540" y="1124744"/>
            <a:ext cx="8280920" cy="646331"/>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９．小児医療・周産期医療</a:t>
            </a:r>
          </a:p>
        </p:txBody>
      </p:sp>
      <p:sp>
        <p:nvSpPr>
          <p:cNvPr id="7" name="正方形/長方形 6">
            <a:extLst>
              <a:ext uri="{FF2B5EF4-FFF2-40B4-BE49-F238E27FC236}">
                <a16:creationId xmlns:a16="http://schemas.microsoft.com/office/drawing/2014/main" id="{E5AD4C1F-9FEA-4F0D-875F-9071945504A3}"/>
              </a:ext>
            </a:extLst>
          </p:cNvPr>
          <p:cNvSpPr/>
          <p:nvPr/>
        </p:nvSpPr>
        <p:spPr>
          <a:xfrm>
            <a:off x="0" y="6168"/>
            <a:ext cx="768152" cy="6851832"/>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a:extLst>
              <a:ext uri="{FF2B5EF4-FFF2-40B4-BE49-F238E27FC236}">
                <a16:creationId xmlns:a16="http://schemas.microsoft.com/office/drawing/2014/main" id="{E725E92E-83F6-4935-A742-03E550900ED2}"/>
              </a:ext>
            </a:extLst>
          </p:cNvPr>
          <p:cNvSpPr txBox="1"/>
          <p:nvPr/>
        </p:nvSpPr>
        <p:spPr>
          <a:xfrm>
            <a:off x="2720752" y="1988840"/>
            <a:ext cx="5184576" cy="4031873"/>
          </a:xfrm>
          <a:prstGeom prst="rect">
            <a:avLst/>
          </a:prstGeom>
          <a:noFill/>
          <a:ln w="19050">
            <a:solidFill>
              <a:schemeClr val="accent5">
                <a:lumMod val="75000"/>
              </a:schemeClr>
            </a:solidFill>
            <a:prstDash val="sysDash"/>
          </a:ln>
        </p:spPr>
        <p:style>
          <a:lnRef idx="2">
            <a:schemeClr val="dk1"/>
          </a:lnRef>
          <a:fillRef idx="1">
            <a:schemeClr val="lt1"/>
          </a:fillRef>
          <a:effectRef idx="0">
            <a:schemeClr val="dk1"/>
          </a:effectRef>
          <a:fontRef idx="minor">
            <a:schemeClr val="dk1"/>
          </a:fontRef>
        </p:style>
        <p:txBody>
          <a:bodyPr wrap="square" rtlCol="0">
            <a:spAutoFit/>
          </a:bodyPr>
          <a:lstStyle/>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（１）小児医療かかりつけ診療料の見直し（再掲）</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（２）小児運動器疾患指導管理料の見直し（再掲）</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（３）小児慢性特定疾病やアレルギー疾患を有する児童等に関わる関係機関の連携（再掲）</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（４）小児入院医療管理料の評価</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（５）小児特定集中治療室管理料等の見直し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（６）成育連携支援加算の新設</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（７）ハイリスク妊産婦連携指導料の見直し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（８）地域連携分娩管理加算の新設（再掲）</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p:txBody>
      </p:sp>
      <p:sp>
        <p:nvSpPr>
          <p:cNvPr id="8" name="スライド番号プレースホルダー 2">
            <a:extLst>
              <a:ext uri="{FF2B5EF4-FFF2-40B4-BE49-F238E27FC236}">
                <a16:creationId xmlns:a16="http://schemas.microsoft.com/office/drawing/2014/main" id="{4A67588A-D69E-47C6-B1C7-3FD3DC14219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647445730"/>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（１）小児かかりつけ診療料の見直し（再掲）</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813600"/>
            <a:ext cx="9529762" cy="588293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小児に対する継続的な診療を一層推進する観点から、小児かかりつけ診療料について、</a:t>
            </a:r>
            <a:r>
              <a:rPr kumimoji="1" lang="ja-JP" altLang="en-US" sz="16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時間外対応に係る体制の在り方を考慮した評価体系に見直す</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９．小児医療・周産期医療</a:t>
            </a:r>
          </a:p>
        </p:txBody>
      </p:sp>
      <p:sp>
        <p:nvSpPr>
          <p:cNvPr id="90" name="右矢印 89"/>
          <p:cNvSpPr/>
          <p:nvPr/>
        </p:nvSpPr>
        <p:spPr>
          <a:xfrm>
            <a:off x="4731543" y="1621677"/>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5243120" y="1420069"/>
            <a:ext cx="4320000" cy="216000"/>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19" name="正方形/長方形 18"/>
          <p:cNvSpPr/>
          <p:nvPr/>
        </p:nvSpPr>
        <p:spPr>
          <a:xfrm>
            <a:off x="316655" y="1415804"/>
            <a:ext cx="4320000" cy="216000"/>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0" name="正方形/長方形 19"/>
          <p:cNvSpPr/>
          <p:nvPr/>
        </p:nvSpPr>
        <p:spPr>
          <a:xfrm>
            <a:off x="313536" y="1692277"/>
            <a:ext cx="4320000" cy="4118588"/>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小児かかりつけ診療料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処方箋を交付する場合</a:t>
            </a:r>
          </a:p>
          <a:p>
            <a:pPr marL="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初診時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631</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　　　ロ　再診時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438</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処方箋を交付しない場合</a:t>
            </a:r>
          </a:p>
          <a:p>
            <a:pPr marL="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初診時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748</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　　　ロ　再診時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556</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小児科外来診療料に係る届出を行っていること。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専ら小児科又は小児外科を担当する常勤の医師が、以下の項目のうち、３つ以上に該当すること。</a:t>
            </a:r>
          </a:p>
          <a:p>
            <a:pPr marL="357188"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在宅当番医制等により、初期小児救急医療に参加し、休日又は夜間の診療を月１回以上の頻度で行っていること</a:t>
            </a:r>
          </a:p>
          <a:p>
            <a:pPr marL="357188"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イ～エ　（略）</a:t>
            </a:r>
          </a:p>
          <a:p>
            <a:pPr marL="357188"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オ　幼稚園の園医又は保育所の嘱託医に就任していること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時間外対応加算１又は２に係る届出を行っていること。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正方形/長方形 20"/>
          <p:cNvSpPr/>
          <p:nvPr/>
        </p:nvSpPr>
        <p:spPr>
          <a:xfrm>
            <a:off x="5240769" y="1692278"/>
            <a:ext cx="4320000" cy="4979986"/>
          </a:xfrm>
          <a:prstGeom prst="rect">
            <a:avLst/>
          </a:prstGeom>
          <a:solidFill>
            <a:srgbClr val="FFF0E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小児かかりつけ診療料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（改）</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小児かかりつけ診療料</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457200" marR="0" lvl="1"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処方箋を交付する場合</a:t>
            </a:r>
          </a:p>
          <a:p>
            <a:pPr marL="457200" marR="0" lvl="1" indent="271463"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初診時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641</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再診時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448</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457200" marR="0" lvl="1"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　処方箋を交付する場合</a:t>
            </a:r>
          </a:p>
          <a:p>
            <a:pPr marL="457200" marR="0" lvl="1" indent="271463" algn="l" defTabSz="914400" rtl="0" eaLnBrk="1" fontAlgn="auto" latinLnBrk="0" hangingPunct="1">
              <a:lnSpc>
                <a:spcPct val="100000"/>
              </a:lnSpc>
              <a:spcBef>
                <a:spcPts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初診時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758</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再診時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566</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（改） ２　小児かかりつけ診療料２</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457200" marR="0" lvl="1"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イ　処方箋を交付する場合</a:t>
            </a:r>
          </a:p>
          <a:p>
            <a:pPr marL="457200" marR="0" lvl="1" indent="271463" algn="l" defTabSz="91440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初診時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630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再診時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437</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457200" marR="0" lvl="1"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ロ　処方箋を交付する場合</a:t>
            </a:r>
          </a:p>
          <a:p>
            <a:pPr marL="457200" marR="0" lvl="1" indent="271463" algn="l" defTabSz="91440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初診時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747</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再診時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555</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（共通）</a:t>
            </a:r>
            <a:endParaRPr kumimoji="1"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小児科を標榜</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している医療機関であること。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専ら小児科又は小児外科を担当する常勤の医師が、以下の項目のうち、</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２つ</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以上に該当すること。</a:t>
            </a:r>
          </a:p>
          <a:p>
            <a:pPr marL="357188"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（削除）</a:t>
            </a:r>
            <a:endParaRPr kumimoji="1" lang="en-US" altLang="ja-JP"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ア～ウ　（略）</a:t>
            </a:r>
          </a:p>
          <a:p>
            <a:pPr marL="357188"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エ　幼稚園の園医、保育所の嘱託医</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又は小学校若しくは中学校の学校医</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に就任していること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（小児かかりつけ診療料１）</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時間外対応加算１又は２に係る届出を行っていること。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（小児かかりつけ診療料２）</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次のいずれかを満たしていること。</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ア　時間外対応加算３に係る届出を行っていること。</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イ　在宅医当番医制等により、初期小児救急医療に参加し、休日又は夜間の診療を年６回以上の頻度で行っていること。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10" name="Picture 6" descr="「幼児　絵」の画像検索結果">
            <a:extLst>
              <a:ext uri="{FF2B5EF4-FFF2-40B4-BE49-F238E27FC236}">
                <a16:creationId xmlns:a16="http://schemas.microsoft.com/office/drawing/2014/main" id="{6EAB8713-4A7F-4E53-9A8C-D4A07403A96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647393" y="2708920"/>
            <a:ext cx="983439" cy="8784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42216906"/>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1456951"/>
            <a:ext cx="9529762" cy="489397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小児に対する継続的な診療を一層推進する観点から、小児運動器疾患指導管理料の対象患者の年齢を、</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歳未満から</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歳未満に拡大する。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9" y="1221854"/>
            <a:ext cx="2605876"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算定要件の見直し</a:t>
            </a:r>
          </a:p>
        </p:txBody>
      </p:sp>
      <p:sp>
        <p:nvSpPr>
          <p:cNvPr id="11" name="Rectangle 15" descr="25%"/>
          <p:cNvSpPr>
            <a:spLocks noChangeArrowheads="1"/>
          </p:cNvSpPr>
          <p:nvPr/>
        </p:nvSpPr>
        <p:spPr bwMode="auto">
          <a:xfrm>
            <a:off x="299249" y="2496670"/>
            <a:ext cx="9210512" cy="3446272"/>
          </a:xfrm>
          <a:prstGeom prst="rect">
            <a:avLst/>
          </a:prstGeom>
          <a:noFill/>
          <a:ln w="28575">
            <a:noFill/>
          </a:ln>
        </p:spPr>
        <p:txBody>
          <a:bodyPr wrap="square" lIns="90616" tIns="45311" rIns="90616" bIns="45311"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ja-JP" altLang="en-US" sz="1600" b="1" i="0" u="sng"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小児運動器疾患指導管理料</a:t>
            </a:r>
            <a:r>
              <a:rPr kumimoji="0" lang="en-US" altLang="ja-JP" sz="1600" b="1" i="0" u="sng"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				250</a:t>
            </a:r>
            <a:r>
              <a:rPr kumimoji="0" lang="ja-JP" altLang="en-US" sz="1600" b="1" i="0" u="sng"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点</a:t>
            </a:r>
            <a:endParaRPr kumimoji="0" lang="en-US" altLang="ja-JP" sz="1600" b="1" i="0" u="sng"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0" marR="0" lvl="1" indent="0" algn="just" defTabSz="457200" rtl="0" eaLnBrk="1" fontAlgn="auto" latinLnBrk="0" hangingPunct="1">
              <a:lnSpc>
                <a:spcPct val="100000"/>
              </a:lnSpc>
              <a:spcBef>
                <a:spcPts val="60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運動器疾患を有する</a:t>
            </a:r>
            <a:r>
              <a:rPr kumimoji="0" lang="en-US" altLang="ja-JP" sz="1400" b="1" i="0" u="sng" strike="noStrike" kern="0" cap="none" spc="0" normalizeH="0" baseline="0" noProof="0" dirty="0">
                <a:ln>
                  <a:noFill/>
                </a:ln>
                <a:solidFill>
                  <a:srgbClr val="0070C0"/>
                </a:solidFill>
                <a:effectLst/>
                <a:uLnTx/>
                <a:uFillTx/>
                <a:latin typeface="メイリオ" panose="020B0604030504040204" pitchFamily="50" charset="-128"/>
                <a:ea typeface="メイリオ"/>
                <a:cs typeface="+mn-cs"/>
              </a:rPr>
              <a:t>20</a:t>
            </a:r>
            <a:r>
              <a:rPr kumimoji="0" lang="ja-JP" altLang="en-US" sz="1400" b="1" i="0" u="sng" strike="noStrike" kern="0" cap="none" spc="0" normalizeH="0" baseline="0" noProof="0" dirty="0">
                <a:ln>
                  <a:noFill/>
                </a:ln>
                <a:solidFill>
                  <a:srgbClr val="0070C0"/>
                </a:solidFill>
                <a:effectLst/>
                <a:uLnTx/>
                <a:uFillTx/>
                <a:latin typeface="メイリオ" panose="020B0604030504040204" pitchFamily="50" charset="-128"/>
                <a:ea typeface="メイリオ"/>
                <a:cs typeface="+mn-cs"/>
              </a:rPr>
              <a:t>歳未満</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の患者に対して、小児の運動器疾患に関する専門の知識を有する医師が、計画的な医学管理を継続して行い、療養上必要な指導を行った場合に算定する。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0" marR="0" lvl="1" indent="0" algn="just" defTabSz="457200" rtl="0" eaLnBrk="1" fontAlgn="auto" latinLnBrk="0" hangingPunct="1">
              <a:lnSpc>
                <a:spcPct val="100000"/>
              </a:lnSpc>
              <a:spcBef>
                <a:spcPts val="600"/>
              </a:spcBef>
              <a:spcAft>
                <a:spcPts val="0"/>
              </a:spcAft>
              <a:buClrTx/>
              <a:buSzTx/>
              <a:buFontTx/>
              <a:buNone/>
              <a:tabLst/>
              <a:defRPr/>
            </a:pP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0" marR="0" lvl="1" indent="0" algn="just" defTabSz="457200" rtl="0" eaLnBrk="1" fontAlgn="auto" latinLnBrk="0" hangingPunct="1">
              <a:lnSpc>
                <a:spcPct val="100000"/>
              </a:lnSpc>
              <a:spcBef>
                <a:spcPts val="600"/>
              </a:spcBef>
              <a:spcAft>
                <a:spcPts val="0"/>
              </a:spcAft>
              <a:buClrTx/>
              <a:buSzTx/>
              <a:buFontTx/>
              <a:buNone/>
              <a:tabLst/>
              <a:defRPr/>
            </a:pP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0" marR="0" lvl="1" indent="0" algn="just" defTabSz="457200" rtl="0" eaLnBrk="1" fontAlgn="auto" latinLnBrk="0" hangingPunct="1">
              <a:lnSpc>
                <a:spcPct val="100000"/>
              </a:lnSpc>
              <a:spcBef>
                <a:spcPts val="600"/>
              </a:spcBef>
              <a:spcAft>
                <a:spcPts val="0"/>
              </a:spcAft>
              <a:buClrTx/>
              <a:buSzTx/>
              <a:buFontTx/>
              <a:buNone/>
              <a:tabLst/>
              <a:defRPr/>
            </a:pP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0" marR="0" lvl="1" indent="0" algn="just" defTabSz="457200" rtl="0" eaLnBrk="1" fontAlgn="auto" latinLnBrk="0" hangingPunct="1">
              <a:lnSpc>
                <a:spcPct val="100000"/>
              </a:lnSpc>
              <a:spcBef>
                <a:spcPts val="600"/>
              </a:spcBef>
              <a:spcAft>
                <a:spcPts val="0"/>
              </a:spcAft>
              <a:buClrTx/>
              <a:buSzTx/>
              <a:buFontTx/>
              <a:buNone/>
              <a:tabLst/>
              <a:defRPr/>
            </a:pP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0" marR="0" lvl="1" indent="0" algn="just" defTabSz="457200" rtl="0" eaLnBrk="1" fontAlgn="auto" latinLnBrk="0" hangingPunct="1">
              <a:lnSpc>
                <a:spcPct val="100000"/>
              </a:lnSpc>
              <a:spcBef>
                <a:spcPts val="600"/>
              </a:spcBef>
              <a:spcAft>
                <a:spcPts val="0"/>
              </a:spcAft>
              <a:buClrTx/>
              <a:buSzTx/>
              <a:buFontTx/>
              <a:buNone/>
              <a:tabLst/>
              <a:defRPr/>
            </a:pP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0" marR="0" lvl="1" indent="0" algn="just" defTabSz="457200" rtl="0" eaLnBrk="1" fontAlgn="auto" latinLnBrk="0" hangingPunct="1">
              <a:lnSpc>
                <a:spcPct val="100000"/>
              </a:lnSpc>
              <a:spcBef>
                <a:spcPts val="600"/>
              </a:spcBef>
              <a:spcAft>
                <a:spcPts val="0"/>
              </a:spcAft>
              <a:buClrTx/>
              <a:buSzTx/>
              <a:buFontTx/>
              <a:buNone/>
              <a:tabLst/>
              <a:defRPr/>
            </a:pP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0" marR="0" lvl="1" indent="0" algn="just" defTabSz="457200" rtl="0" eaLnBrk="1" fontAlgn="auto" latinLnBrk="0" hangingPunct="1">
              <a:lnSpc>
                <a:spcPct val="100000"/>
              </a:lnSpc>
              <a:spcBef>
                <a:spcPts val="600"/>
              </a:spcBef>
              <a:spcAft>
                <a:spcPts val="0"/>
              </a:spcAft>
              <a:buClrTx/>
              <a:buSzTx/>
              <a:buFontTx/>
              <a:buNone/>
              <a:tabLst/>
              <a:defRPr/>
            </a:pP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0" marR="0" lvl="1" indent="0" algn="just" defTabSz="457200" rtl="0" eaLnBrk="1" fontAlgn="auto" latinLnBrk="0" hangingPunct="1">
              <a:lnSpc>
                <a:spcPct val="100000"/>
              </a:lnSpc>
              <a:spcBef>
                <a:spcPts val="600"/>
              </a:spcBef>
              <a:spcAft>
                <a:spcPts val="0"/>
              </a:spcAft>
              <a:buClrTx/>
              <a:buSzTx/>
              <a:buFontTx/>
              <a:buNone/>
              <a:tabLst/>
              <a:defRPr/>
            </a:pP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0" marR="0" lvl="1" indent="0" algn="just" defTabSz="457200" rtl="0" eaLnBrk="1" fontAlgn="auto" latinLnBrk="0" hangingPunct="1">
              <a:lnSpc>
                <a:spcPct val="100000"/>
              </a:lnSpc>
              <a:spcBef>
                <a:spcPts val="600"/>
              </a:spcBef>
              <a:spcAft>
                <a:spcPts val="0"/>
              </a:spcAft>
              <a:buClrTx/>
              <a:buSzTx/>
              <a:buFontTx/>
              <a:buNone/>
              <a:tabLst/>
              <a:defRPr/>
            </a:pP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p:txBody>
      </p:sp>
      <p:sp>
        <p:nvSpPr>
          <p:cNvPr id="12" name="テキスト ボックス 11"/>
          <p:cNvSpPr txBox="1"/>
          <p:nvPr/>
        </p:nvSpPr>
        <p:spPr>
          <a:xfrm>
            <a:off x="382385" y="3429000"/>
            <a:ext cx="8986059" cy="126957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a:t>
            </a: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対象患者（概要）</a:t>
            </a:r>
            <a:r>
              <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a:t>
            </a:r>
          </a:p>
          <a:p>
            <a:pPr marL="136800" marR="0" lvl="0" indent="-13680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　対象患者は、</a:t>
            </a:r>
            <a:r>
              <a:rPr kumimoji="0" lang="ja-JP" altLang="en-US" sz="1200" b="1" i="0" u="sng"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以下のいずれかに該当する</a:t>
            </a:r>
            <a:r>
              <a:rPr kumimoji="0" lang="en-US" altLang="ja-JP" sz="1200" b="1" i="0" u="sng" strike="noStrike" kern="0" cap="none" spc="0" normalizeH="0" baseline="0" noProof="0" dirty="0">
                <a:ln>
                  <a:noFill/>
                </a:ln>
                <a:solidFill>
                  <a:srgbClr val="0070C0"/>
                </a:solidFill>
                <a:effectLst/>
                <a:uLnTx/>
                <a:uFillTx/>
                <a:latin typeface="メイリオ" panose="020B0604030504040204" pitchFamily="50" charset="-128"/>
                <a:ea typeface="メイリオ"/>
                <a:cs typeface="+mn-cs"/>
              </a:rPr>
              <a:t>20</a:t>
            </a:r>
            <a:r>
              <a:rPr kumimoji="0" lang="ja-JP" altLang="en-US" sz="1200" b="1" i="0" u="sng" strike="noStrike" kern="0" cap="none" spc="0" normalizeH="0" baseline="0" noProof="0" dirty="0">
                <a:ln>
                  <a:noFill/>
                </a:ln>
                <a:solidFill>
                  <a:srgbClr val="0070C0"/>
                </a:solidFill>
                <a:effectLst/>
                <a:uLnTx/>
                <a:uFillTx/>
                <a:latin typeface="メイリオ" panose="020B0604030504040204" pitchFamily="50" charset="-128"/>
                <a:ea typeface="メイリオ"/>
                <a:cs typeface="+mn-cs"/>
              </a:rPr>
              <a:t>歳未満</a:t>
            </a:r>
            <a:r>
              <a:rPr kumimoji="0" lang="ja-JP" altLang="en-US" sz="1200" b="1" i="0" u="sng"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の患者</a:t>
            </a: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とする。</a:t>
            </a:r>
            <a:endPar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252000" marR="0" lvl="0" indent="-11520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ア　先天性股関節脱臼、斜頸、内反足、ペルテス病、脳性麻痺、脚長不等、四肢の先天奇形、良性骨軟部腫瘍による四肢変形、外傷後の四肢変形、二分脊椎、脊髄係留症候群又は側弯症を有する患者</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252000" marR="0" lvl="0" indent="-11520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イ　装具を使用する患者</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252000" marR="0" lvl="0" indent="-11520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ウ　医師が継続的なリハビリテーションが必要と判断する状態の患者</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252000" marR="0" lvl="0" indent="-11520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エ　その他、手術適応の評価等、成長に応じた適切な治療法の選択のために、継続的な診療が必要な患者</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p:txBody>
      </p:sp>
      <p:sp>
        <p:nvSpPr>
          <p:cNvPr id="13" name="テキスト ボックス 12"/>
          <p:cNvSpPr txBox="1"/>
          <p:nvPr/>
        </p:nvSpPr>
        <p:spPr>
          <a:xfrm>
            <a:off x="382385" y="4963606"/>
            <a:ext cx="8986059" cy="83099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a:t>
            </a: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算定要件（抜粋）</a:t>
            </a:r>
            <a:r>
              <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a:t>
            </a:r>
          </a:p>
          <a:p>
            <a:pPr marL="136800" marR="0" lvl="0" indent="-13680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　</a:t>
            </a:r>
            <a:r>
              <a:rPr kumimoji="0" lang="ja-JP" altLang="en-US" sz="1200" b="1" i="0" u="sng"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初回算定時に治療計画を作成し、患者の家族等に説明して同意を得るとともに、毎回の指導の要点を診療録に記載</a:t>
            </a: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する。</a:t>
            </a:r>
            <a:endPar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136800" marR="0" lvl="0" indent="-13680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　６月に１回に限り算定する（初回算定日の属する月から起算して６月以内は月に１回）に限り算定する。</a:t>
            </a:r>
            <a:endPar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136800" marR="0" lvl="0" indent="-13680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　小児科療養指導料を算定している患者については、算定できない。</a:t>
            </a:r>
            <a:endPar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p:txBody>
      </p:sp>
      <p:sp>
        <p:nvSpPr>
          <p:cNvPr id="9" name="テキスト ボックス 8">
            <a:extLst>
              <a:ext uri="{FF2B5EF4-FFF2-40B4-BE49-F238E27FC236}">
                <a16:creationId xmlns:a16="http://schemas.microsoft.com/office/drawing/2014/main" id="{20E323DE-F246-4CFC-8F36-2AA1A5A412F5}"/>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９．小児医療・周産期医療</a:t>
            </a:r>
          </a:p>
        </p:txBody>
      </p:sp>
      <p:sp>
        <p:nvSpPr>
          <p:cNvPr id="14" name="タイトル 1">
            <a:extLst>
              <a:ext uri="{FF2B5EF4-FFF2-40B4-BE49-F238E27FC236}">
                <a16:creationId xmlns:a16="http://schemas.microsoft.com/office/drawing/2014/main" id="{D152CCD5-40A0-4904-8CA4-E5A10CA113A4}"/>
              </a:ext>
            </a:extLst>
          </p:cNvPr>
          <p:cNvSpPr>
            <a:spLocks noGrp="1"/>
          </p:cNvSpPr>
          <p:nvPr>
            <p:ph type="title"/>
          </p:nvPr>
        </p:nvSpPr>
        <p:spPr>
          <a:xfrm>
            <a:off x="0" y="274638"/>
            <a:ext cx="9906000" cy="458787"/>
          </a:xfrm>
        </p:spPr>
        <p:txBody>
          <a:bodyPr>
            <a:noAutofit/>
          </a:bodyPr>
          <a:lstStyle/>
          <a:p>
            <a:r>
              <a:rPr lang="ja-JP" altLang="en-US" dirty="0"/>
              <a:t>（２）小児運動器疾患指導管理料の見直し（再掲）</a:t>
            </a:r>
            <a:endParaRPr kumimoji="1" lang="ja-JP" altLang="en-US" dirty="0">
              <a:latin typeface="メイリオ" panose="020B0604030504040204" pitchFamily="50" charset="-128"/>
              <a:ea typeface="メイリオ" panose="020B0604030504040204" pitchFamily="50" charset="-128"/>
            </a:endParaRPr>
          </a:p>
        </p:txBody>
      </p:sp>
      <p:pic>
        <p:nvPicPr>
          <p:cNvPr id="16" name="図 15" descr="挿絵, 人形, 抽象, おもちゃ が含まれている画像&#10;&#10;自動的に生成された説明">
            <a:extLst>
              <a:ext uri="{FF2B5EF4-FFF2-40B4-BE49-F238E27FC236}">
                <a16:creationId xmlns:a16="http://schemas.microsoft.com/office/drawing/2014/main" id="{C000A519-9FCB-49DA-AD0E-951BB96F673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41032" y="1973419"/>
            <a:ext cx="1111456" cy="811405"/>
          </a:xfrm>
          <a:prstGeom prst="rect">
            <a:avLst/>
          </a:prstGeom>
        </p:spPr>
      </p:pic>
    </p:spTree>
    <p:extLst>
      <p:ext uri="{BB962C8B-B14F-4D97-AF65-F5344CB8AC3E}">
        <p14:creationId xmlns:p14="http://schemas.microsoft.com/office/powerpoint/2010/main" val="213332023"/>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946800"/>
            <a:ext cx="9529762" cy="586589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診療情報提供料（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）注２における情報提供先に、児童相談所を追加する。</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診療情報提供料（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）注７における情報提供先に、保育所や高等学校等を追加する。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小児慢性特定疾病やアレルギー疾患を有する児童が安心して安全に学校等に通うことができるよう、診療情報提供料（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）注７における対象患者に、小児慢性特定疾病支援及びアレルギー疾患を有する患者を追加する。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317663" y="754902"/>
            <a:ext cx="3800805"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診療情報提供料（</a:t>
            </a:r>
            <a:r>
              <a:rPr kumimoji="1" lang="en-US"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）の見直し</a:t>
            </a:r>
          </a:p>
        </p:txBody>
      </p:sp>
      <p:sp>
        <p:nvSpPr>
          <p:cNvPr id="10" name="正方形/長方形 9">
            <a:extLst>
              <a:ext uri="{FF2B5EF4-FFF2-40B4-BE49-F238E27FC236}">
                <a16:creationId xmlns:a16="http://schemas.microsoft.com/office/drawing/2014/main" id="{42F2E7F3-D2A3-4215-B4B0-1A75D2EC7AD1}"/>
              </a:ext>
            </a:extLst>
          </p:cNvPr>
          <p:cNvSpPr/>
          <p:nvPr/>
        </p:nvSpPr>
        <p:spPr>
          <a:xfrm>
            <a:off x="5202068" y="1921097"/>
            <a:ext cx="4399134" cy="243206"/>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11" name="正方形/長方形 10">
            <a:extLst>
              <a:ext uri="{FF2B5EF4-FFF2-40B4-BE49-F238E27FC236}">
                <a16:creationId xmlns:a16="http://schemas.microsoft.com/office/drawing/2014/main" id="{DCA5DBF9-54A3-449A-8D9B-F9CCF84BA941}"/>
              </a:ext>
            </a:extLst>
          </p:cNvPr>
          <p:cNvSpPr/>
          <p:nvPr/>
        </p:nvSpPr>
        <p:spPr>
          <a:xfrm>
            <a:off x="5202068" y="3758786"/>
            <a:ext cx="4399134" cy="1326397"/>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診療情報提供料（</a:t>
            </a:r>
            <a:r>
              <a:rPr kumimoji="1" lang="en-US" altLang="zh-TW"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zh-TW"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352425" marR="0" lvl="0" indent="-26035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注７　保険医療機関が、</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児童福祉法第６条の２第３項に規定する小児慢性特定疾病医療支援の対象である患者</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、同法第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条の６第２項に規定する障害児である患者又は</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アナフィラキシーの既往歴のある患者若しくは食物アレルギー患者</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について、診療に基づき当該患者又はその家族等の同意を得て、当該患者が</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通園</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又は通学する</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同法第</a:t>
            </a:r>
            <a:r>
              <a:rPr kumimoji="1" lang="en-US" altLang="ja-JP"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39</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条第１項に規定する保育所</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又は学校教育法（昭和</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22</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年法律第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号）第１条に規定する</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学校（大学を除く。）等</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の学校医等に対して、診療状況を示す文書を添えて、当該患者が学校生活を送るに当たり必要な情報を提供した場合に、患者１人につき月１回に限り算定する。</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2425" marR="0" lvl="0" indent="-26035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2425" marR="0" lvl="0" indent="-260350" algn="l"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2" name="正方形/長方形 11">
            <a:extLst>
              <a:ext uri="{FF2B5EF4-FFF2-40B4-BE49-F238E27FC236}">
                <a16:creationId xmlns:a16="http://schemas.microsoft.com/office/drawing/2014/main" id="{F8297629-3876-4D89-88F2-756460FA707C}"/>
              </a:ext>
            </a:extLst>
          </p:cNvPr>
          <p:cNvSpPr/>
          <p:nvPr/>
        </p:nvSpPr>
        <p:spPr>
          <a:xfrm>
            <a:off x="317664" y="1916832"/>
            <a:ext cx="4434996" cy="246674"/>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13" name="正方形/長方形 12">
            <a:extLst>
              <a:ext uri="{FF2B5EF4-FFF2-40B4-BE49-F238E27FC236}">
                <a16:creationId xmlns:a16="http://schemas.microsoft.com/office/drawing/2014/main" id="{FB6B4134-2B7E-4A7A-878E-7851B8D03C09}"/>
              </a:ext>
            </a:extLst>
          </p:cNvPr>
          <p:cNvSpPr/>
          <p:nvPr/>
        </p:nvSpPr>
        <p:spPr>
          <a:xfrm>
            <a:off x="317663" y="3758788"/>
            <a:ext cx="4434996" cy="1326396"/>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診療情報提供料（</a:t>
            </a:r>
            <a:r>
              <a:rPr kumimoji="1" lang="en-US" altLang="zh-TW"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zh-TW"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352425" marR="0" lvl="0" indent="-26035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注７　保険医療機関が、児童福祉法第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条の６第２項に規定する障害児である患者について、診療に基づき当該患者又はその家族等の同意を得て、当該患者が通学する学校教育法（昭和</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22</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年法律第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号）第１条に規定する小学校、中学校、義務教育学校、中等教育学校の前期課程又は特別支援学校の小学部若しくは中学部の学校医等に対して、診療状況を示す文書を添えて、当該患者が学校生活を送るに当たり必要な情報を提供した場合に、患者１人につき月１回に限り算定する。　　　　　　　　　　　　　　</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 name="右矢印 15"/>
          <p:cNvSpPr/>
          <p:nvPr/>
        </p:nvSpPr>
        <p:spPr>
          <a:xfrm>
            <a:off x="4796793" y="4010691"/>
            <a:ext cx="381711"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 name="テキスト ボックス 2"/>
          <p:cNvSpPr txBox="1"/>
          <p:nvPr/>
        </p:nvSpPr>
        <p:spPr>
          <a:xfrm>
            <a:off x="5202068" y="5171708"/>
            <a:ext cx="4432962" cy="1569660"/>
          </a:xfrm>
          <a:prstGeom prst="rect">
            <a:avLst/>
          </a:prstGeom>
          <a:solidFill>
            <a:schemeClr val="accent3">
              <a:lumMod val="20000"/>
              <a:lumOff val="80000"/>
            </a:schemeClr>
          </a:solidFill>
          <a:ln w="6350">
            <a:solidFill>
              <a:schemeClr val="tx1"/>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Verdana"/>
                <a:ea typeface="メイリオ"/>
                <a:cs typeface="+mn-cs"/>
              </a:rPr>
              <a:t>［情報提供先の追加］</a:t>
            </a:r>
            <a:endParaRPr kumimoji="1" lang="en-US" altLang="ja-JP" sz="800" b="1"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800" b="1" i="0" u="sng" strike="noStrike" kern="1200" cap="none" spc="0" normalizeH="0" baseline="0" noProof="0" dirty="0">
                <a:ln>
                  <a:noFill/>
                </a:ln>
                <a:solidFill>
                  <a:srgbClr val="0070C0"/>
                </a:solidFill>
                <a:effectLst/>
                <a:uLnTx/>
                <a:uFillTx/>
                <a:latin typeface="Verdana"/>
                <a:ea typeface="メイリオ"/>
                <a:cs typeface="+mn-cs"/>
              </a:rPr>
              <a:t>保育所、認定こども園等、幼稚園</a:t>
            </a:r>
            <a:r>
              <a:rPr kumimoji="1" lang="ja-JP" altLang="en-US" sz="800" b="0" i="0" u="none" strike="noStrike" kern="1200" cap="none" spc="0" normalizeH="0" baseline="0" noProof="0" dirty="0">
                <a:ln>
                  <a:noFill/>
                </a:ln>
                <a:solidFill>
                  <a:prstClr val="black"/>
                </a:solidFill>
                <a:effectLst/>
                <a:uLnTx/>
                <a:uFillTx/>
                <a:latin typeface="Verdana"/>
                <a:ea typeface="メイリオ"/>
                <a:cs typeface="+mn-cs"/>
              </a:rPr>
              <a:t>、小学校、中学校、義務教育学校、</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中等教育学校の前期　</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課程、</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後期課程</a:t>
            </a:r>
            <a:r>
              <a:rPr kumimoji="1" lang="en-US" altLang="ja-JP" sz="80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800" b="1" i="0" u="sng" strike="noStrike" kern="1200" cap="none" spc="0" normalizeH="0" baseline="0" noProof="0" dirty="0" err="1">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800" b="1" i="0" u="sng" strike="noStrike" kern="1200" cap="none" spc="0" normalizeH="0" baseline="0" noProof="0" dirty="0">
                <a:ln>
                  <a:noFill/>
                </a:ln>
                <a:solidFill>
                  <a:srgbClr val="0070C0"/>
                </a:solidFill>
                <a:effectLst/>
                <a:uLnTx/>
                <a:uFillTx/>
                <a:latin typeface="Verdana"/>
                <a:ea typeface="メイリオ"/>
                <a:cs typeface="+mn-cs"/>
              </a:rPr>
              <a:t>高等学校</a:t>
            </a:r>
            <a:r>
              <a:rPr kumimoji="1" lang="en-US" altLang="ja-JP" sz="800" b="1" i="0" u="sng" strike="noStrike" kern="1200" cap="none" spc="0" normalizeH="0" baseline="30000" noProof="0" dirty="0">
                <a:ln>
                  <a:noFill/>
                </a:ln>
                <a:solidFill>
                  <a:srgbClr val="0070C0"/>
                </a:solidFill>
                <a:effectLst/>
                <a:uLnTx/>
                <a:uFillTx/>
                <a:latin typeface="Verdana"/>
                <a:ea typeface="メイリオ"/>
                <a:cs typeface="+mn-cs"/>
              </a:rPr>
              <a:t>※</a:t>
            </a:r>
            <a:r>
              <a:rPr kumimoji="1" lang="ja-JP" altLang="en-US" sz="800" b="1" i="0" u="sng" strike="noStrike" kern="1200" cap="none" spc="0" normalizeH="0" baseline="0" noProof="0" dirty="0" err="1">
                <a:ln>
                  <a:noFill/>
                </a:ln>
                <a:solidFill>
                  <a:srgbClr val="0070C0"/>
                </a:solidFill>
                <a:effectLst/>
                <a:uLnTx/>
                <a:uFillTx/>
                <a:latin typeface="Verdana"/>
                <a:ea typeface="メイリオ"/>
                <a:cs typeface="+mn-cs"/>
              </a:rPr>
              <a:t>、</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特別支援学校の</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幼稚部、</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小学部、中学部、</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高等部等</a:t>
            </a:r>
            <a:r>
              <a:rPr kumimoji="1" lang="en-US" altLang="ja-JP" sz="80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800" b="1" i="0" u="sng" strike="noStrike" kern="1200" cap="none" spc="0" normalizeH="0" baseline="0" noProof="0" dirty="0" err="1">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高</a:t>
            </a:r>
            <a:endParaRPr kumimoji="1" lang="en-US" altLang="ja-JP"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等専門学校</a:t>
            </a:r>
            <a:r>
              <a:rPr kumimoji="1" lang="en-US" altLang="ja-JP" sz="80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800" b="1" i="0" u="sng" strike="noStrike" kern="1200" cap="none" spc="0" normalizeH="0" baseline="0" noProof="0" dirty="0" err="1">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専修学校</a:t>
            </a:r>
            <a:r>
              <a:rPr kumimoji="1" lang="en-US" altLang="ja-JP" sz="80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7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en-US" altLang="ja-JP" sz="7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※18</a:t>
            </a:r>
            <a:r>
              <a:rPr kumimoji="1" lang="ja-JP" altLang="en-US" sz="7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歳に達する日以後最初の</a:t>
            </a:r>
            <a:r>
              <a:rPr kumimoji="1" lang="en-US" altLang="ja-JP" sz="7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a:t>
            </a:r>
            <a:r>
              <a:rPr kumimoji="1" lang="ja-JP" altLang="en-US" sz="7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月</a:t>
            </a:r>
            <a:r>
              <a:rPr kumimoji="1" lang="en-US" altLang="ja-JP" sz="7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31</a:t>
            </a:r>
            <a:r>
              <a:rPr kumimoji="1" lang="ja-JP" altLang="en-US" sz="7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日以前の患者）</a:t>
            </a:r>
            <a:endParaRPr kumimoji="1" lang="en-US" altLang="ja-JP" sz="70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Verdana"/>
                <a:ea typeface="メイリオ"/>
                <a:cs typeface="+mn-cs"/>
              </a:rPr>
              <a:t>［対象患者の追加］</a:t>
            </a:r>
            <a:endParaRPr kumimoji="1" lang="en-US" altLang="ja-JP" sz="800" b="1"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・児童福祉法第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条の６第２項に規定する障害児である患者</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0070C0"/>
                </a:solidFill>
                <a:effectLst/>
                <a:uLnTx/>
                <a:uFillTx/>
                <a:latin typeface="Verdana"/>
                <a:ea typeface="メイリオ"/>
                <a:cs typeface="+mn-cs"/>
              </a:rPr>
              <a:t>・</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児童福祉法第６条の２第３項に規定する小児慢性特定疾病医療支援の対象である患者</a:t>
            </a:r>
            <a:endParaRPr kumimoji="1" lang="en-US" altLang="ja-JP"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アナフィラキシーの既往歴のある患者若しくは食物アレルギー患者</a:t>
            </a:r>
            <a:r>
              <a:rPr kumimoji="1" lang="en-US" altLang="ja-JP"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Verdana"/>
                <a:ea typeface="メイリオ"/>
                <a:cs typeface="+mn-cs"/>
              </a:rPr>
              <a:t>　</a:t>
            </a:r>
            <a:r>
              <a:rPr kumimoji="1" lang="en-US" altLang="ja-JP" sz="800" b="1" i="0" u="sng" strike="noStrike" kern="1200" cap="none" spc="0" normalizeH="0" baseline="0" noProof="0" dirty="0">
                <a:ln>
                  <a:noFill/>
                </a:ln>
                <a:solidFill>
                  <a:srgbClr val="0070C0"/>
                </a:solidFill>
                <a:effectLst/>
                <a:uLnTx/>
                <a:uFillTx/>
                <a:latin typeface="Verdana"/>
                <a:ea typeface="メイリオ"/>
                <a:cs typeface="+mn-cs"/>
              </a:rPr>
              <a:t>※</a:t>
            </a:r>
            <a:r>
              <a:rPr kumimoji="1" lang="ja-JP" altLang="en-US" sz="800" b="1" i="0" u="sng" strike="noStrike" kern="1200" cap="none" spc="0" normalizeH="0" baseline="0" noProof="0" dirty="0">
                <a:ln>
                  <a:noFill/>
                </a:ln>
                <a:solidFill>
                  <a:srgbClr val="0070C0"/>
                </a:solidFill>
                <a:effectLst/>
                <a:uLnTx/>
                <a:uFillTx/>
                <a:latin typeface="Verdana"/>
                <a:ea typeface="メイリオ"/>
                <a:cs typeface="+mn-cs"/>
              </a:rPr>
              <a:t>生活管理指導表のアナフィラキシーありに該当する患者若しくは食物アレルギーあり</a:t>
            </a:r>
            <a:r>
              <a:rPr kumimoji="1" lang="ja-JP" altLang="en-US" sz="800" b="1" i="0" u="none" strike="noStrike" kern="1200" cap="none" spc="0" normalizeH="0" baseline="0" noProof="0" dirty="0">
                <a:ln>
                  <a:noFill/>
                </a:ln>
                <a:solidFill>
                  <a:srgbClr val="0070C0"/>
                </a:solidFill>
                <a:effectLst/>
                <a:uLnTx/>
                <a:uFillTx/>
                <a:latin typeface="Verdana"/>
                <a:ea typeface="メイリオ"/>
                <a:cs typeface="+mn-cs"/>
              </a:rPr>
              <a:t>（</a:t>
            </a:r>
            <a:r>
              <a:rPr kumimoji="1" lang="ja-JP" altLang="en-US" sz="800" b="1" i="0" u="sng" strike="noStrike" kern="1200" cap="none" spc="0" normalizeH="0" baseline="0" noProof="0" dirty="0">
                <a:ln>
                  <a:noFill/>
                </a:ln>
                <a:solidFill>
                  <a:srgbClr val="0070C0"/>
                </a:solidFill>
                <a:effectLst/>
                <a:uLnTx/>
                <a:uFillTx/>
                <a:latin typeface="Verdana"/>
                <a:ea typeface="メイリオ"/>
                <a:cs typeface="+mn-cs"/>
              </a:rPr>
              <a:t>除去根拠のうち、食物経口負荷試験陽性又は明らかな症状の既往及び</a:t>
            </a:r>
            <a:r>
              <a:rPr kumimoji="1" lang="en-US" altLang="ja-JP" sz="800" b="1" i="0" u="sng" strike="noStrike" kern="1200" cap="none" spc="0" normalizeH="0" baseline="0" noProof="0" dirty="0">
                <a:ln>
                  <a:noFill/>
                </a:ln>
                <a:solidFill>
                  <a:srgbClr val="0070C0"/>
                </a:solidFill>
                <a:effectLst/>
                <a:uLnTx/>
                <a:uFillTx/>
                <a:latin typeface="Verdana"/>
                <a:ea typeface="メイリオ"/>
                <a:cs typeface="+mn-cs"/>
              </a:rPr>
              <a:t>I</a:t>
            </a:r>
            <a:r>
              <a:rPr kumimoji="1" lang="ja-JP" altLang="en-US" sz="800" b="1" i="0" u="sng" strike="noStrike" kern="1200" cap="none" spc="0" normalizeH="0" baseline="0" noProof="0" dirty="0" err="1">
                <a:ln>
                  <a:noFill/>
                </a:ln>
                <a:solidFill>
                  <a:srgbClr val="0070C0"/>
                </a:solidFill>
                <a:effectLst/>
                <a:uLnTx/>
                <a:uFillTx/>
                <a:latin typeface="Verdana"/>
                <a:ea typeface="メイリオ"/>
                <a:cs typeface="+mn-cs"/>
              </a:rPr>
              <a:t>ｇ</a:t>
            </a:r>
            <a:r>
              <a:rPr kumimoji="1" lang="en-US" altLang="ja-JP" sz="800" b="1" i="0" u="sng" strike="noStrike" kern="1200" cap="none" spc="0" normalizeH="0" baseline="0" noProof="0" dirty="0">
                <a:ln>
                  <a:noFill/>
                </a:ln>
                <a:solidFill>
                  <a:srgbClr val="0070C0"/>
                </a:solidFill>
                <a:effectLst/>
                <a:uLnTx/>
                <a:uFillTx/>
                <a:latin typeface="Verdana"/>
                <a:ea typeface="メイリオ"/>
                <a:cs typeface="+mn-cs"/>
              </a:rPr>
              <a:t>E</a:t>
            </a:r>
            <a:r>
              <a:rPr kumimoji="1" lang="ja-JP" altLang="en-US" sz="800" b="1" i="0" u="sng" strike="noStrike" kern="1200" cap="none" spc="0" normalizeH="0" baseline="0" noProof="0" dirty="0">
                <a:ln>
                  <a:noFill/>
                </a:ln>
                <a:solidFill>
                  <a:srgbClr val="0070C0"/>
                </a:solidFill>
                <a:effectLst/>
                <a:uLnTx/>
                <a:uFillTx/>
                <a:latin typeface="Verdana"/>
                <a:ea typeface="メイリオ"/>
                <a:cs typeface="+mn-cs"/>
              </a:rPr>
              <a:t>抗体等検査陽性</a:t>
            </a:r>
            <a:endParaRPr kumimoji="1" lang="en-US" altLang="ja-JP" sz="800" b="1" i="0" u="sng" strike="noStrike" kern="1200" cap="none" spc="0" normalizeH="0" baseline="0" noProof="0" dirty="0">
              <a:ln>
                <a:noFill/>
              </a:ln>
              <a:solidFill>
                <a:srgbClr val="0070C0"/>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srgbClr val="0070C0"/>
                </a:solidFill>
                <a:effectLst/>
                <a:uLnTx/>
                <a:uFillTx/>
                <a:latin typeface="Verdana"/>
                <a:ea typeface="メイリオ"/>
                <a:cs typeface="+mn-cs"/>
              </a:rPr>
              <a:t>　</a:t>
            </a:r>
            <a:r>
              <a:rPr kumimoji="1" lang="ja-JP" altLang="en-US" sz="800" b="1" i="0" u="sng" strike="noStrike" kern="1200" cap="none" spc="0" normalizeH="0" baseline="0" noProof="0" dirty="0">
                <a:ln>
                  <a:noFill/>
                </a:ln>
                <a:solidFill>
                  <a:srgbClr val="0070C0"/>
                </a:solidFill>
                <a:effectLst/>
                <a:uLnTx/>
                <a:uFillTx/>
                <a:latin typeface="Verdana"/>
                <a:ea typeface="メイリオ"/>
                <a:cs typeface="+mn-cs"/>
              </a:rPr>
              <a:t>に該当する患者に限る）に該当する患者</a:t>
            </a:r>
          </a:p>
        </p:txBody>
      </p:sp>
      <p:sp>
        <p:nvSpPr>
          <p:cNvPr id="19" name="テキスト ボックス 18"/>
          <p:cNvSpPr txBox="1"/>
          <p:nvPr/>
        </p:nvSpPr>
        <p:spPr>
          <a:xfrm>
            <a:off x="299247" y="5199733"/>
            <a:ext cx="4453412" cy="954107"/>
          </a:xfrm>
          <a:prstGeom prst="rect">
            <a:avLst/>
          </a:prstGeom>
          <a:solidFill>
            <a:srgbClr val="EBF5FF"/>
          </a:solidFill>
          <a:ln w="6350">
            <a:solidFill>
              <a:schemeClr val="tx1"/>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Verdana"/>
                <a:ea typeface="メイリオ"/>
                <a:cs typeface="+mn-cs"/>
              </a:rPr>
              <a:t>［情報提供先］</a:t>
            </a:r>
            <a:endParaRPr kumimoji="1" lang="en-US" altLang="ja-JP" sz="800" b="1" i="0" u="sng" strike="noStrike" kern="1200" cap="none" spc="0" normalizeH="0" baseline="0" noProof="0" dirty="0">
              <a:ln>
                <a:noFill/>
              </a:ln>
              <a:solidFill>
                <a:srgbClr val="0070C0"/>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800" b="0" i="0" u="none" strike="noStrike" kern="1200" cap="none" spc="0" normalizeH="0" baseline="0" noProof="0" dirty="0">
                <a:ln>
                  <a:noFill/>
                </a:ln>
                <a:solidFill>
                  <a:prstClr val="black"/>
                </a:solidFill>
                <a:effectLst/>
                <a:uLnTx/>
                <a:uFillTx/>
                <a:latin typeface="Verdana"/>
                <a:ea typeface="メイリオ"/>
                <a:cs typeface="+mn-cs"/>
              </a:rPr>
              <a:t>小学校、中学校、義務教育学校、</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中等教育学校の前期課程、特別支援学</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校の小学部、中学部</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Verdana"/>
                <a:ea typeface="メイリオ"/>
                <a:cs typeface="+mn-cs"/>
              </a:rPr>
              <a:t>［対象患者］</a:t>
            </a:r>
            <a:endParaRPr kumimoji="1" lang="en-US" altLang="ja-JP" sz="80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・児童福祉法第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条の６第２項に規定する障害児である患者</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Verdana"/>
              <a:ea typeface="メイリオ"/>
              <a:cs typeface="+mn-cs"/>
            </a:endParaRPr>
          </a:p>
        </p:txBody>
      </p:sp>
      <p:sp>
        <p:nvSpPr>
          <p:cNvPr id="17"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258</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
        <p:nvSpPr>
          <p:cNvPr id="14" name="正方形/長方形 13">
            <a:extLst>
              <a:ext uri="{FF2B5EF4-FFF2-40B4-BE49-F238E27FC236}">
                <a16:creationId xmlns:a16="http://schemas.microsoft.com/office/drawing/2014/main" id="{DCA5DBF9-54A3-449A-8D9B-F9CCF84BA941}"/>
              </a:ext>
            </a:extLst>
          </p:cNvPr>
          <p:cNvSpPr/>
          <p:nvPr/>
        </p:nvSpPr>
        <p:spPr>
          <a:xfrm>
            <a:off x="5202068" y="2191047"/>
            <a:ext cx="4399134" cy="1381295"/>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診療情報提供料（</a:t>
            </a:r>
            <a:r>
              <a:rPr kumimoji="1" lang="en-US" altLang="zh-TW"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zh-TW"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352425" marR="0" lvl="0" indent="-26035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「注２」に掲げる「市町村又は介護保険法第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条第１項に規定する指定居宅介護支援事業者、同法第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58</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条第１項に規定する指定介護予防支援事業者、障害者の日常生活及び社会生活を総合的に支援するための法律（平成</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年法律第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123</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号）第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51</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条の</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第１項第１号に規定する指定特定相談支援事業者、児童福祉法第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条の</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第１項第１号に規定する指定障害児相談支援事業者等」とは、当該患者の居住地を管轄する市町村（特別区を含む。以下同じ。）、保健所若しくは精神保健福祉センター、</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児童相談所</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、指定居宅介護支援事業者、指定介護予防支援事業者若しくは地域包括支援センター又は指定特定相談支援事業者若しくは指定障害児相談支援事業者をいう（以下「指定居宅介護支援事業者等」という。）。 （以下、略）</a:t>
            </a:r>
          </a:p>
        </p:txBody>
      </p:sp>
      <p:sp>
        <p:nvSpPr>
          <p:cNvPr id="18" name="正方形/長方形 17">
            <a:extLst>
              <a:ext uri="{FF2B5EF4-FFF2-40B4-BE49-F238E27FC236}">
                <a16:creationId xmlns:a16="http://schemas.microsoft.com/office/drawing/2014/main" id="{FB6B4134-2B7E-4A7A-878E-7851B8D03C09}"/>
              </a:ext>
            </a:extLst>
          </p:cNvPr>
          <p:cNvSpPr/>
          <p:nvPr/>
        </p:nvSpPr>
        <p:spPr>
          <a:xfrm>
            <a:off x="317663" y="2191049"/>
            <a:ext cx="4434996" cy="1381293"/>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診療情報提供料（</a:t>
            </a:r>
            <a:r>
              <a:rPr kumimoji="1" lang="en-US" altLang="zh-TW"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zh-TW"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352425" marR="0" lvl="0" indent="-26035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「注２」に掲げる「市町村又は介護保険法第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条第１項に規定する指定居宅介護支援事業者、同法第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58</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条第１項に規定する指定介護予防支援事業者、障害者の日常生活及び社会生活を総合的に支援するための法律（平成</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年法律第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123</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号）第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51</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条の</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第１項第１号に規定する指定特定相談支援事業者、児童福祉法第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条の</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第１項第１号に規定する指定障害児相談支援事業者等」とは、当該患者の居住地を管轄する市町村（特別区を含む。以下同じ。）、保健所若しくは精神保健福祉センター、指定居宅介護支援事業者、指定介護予防支援事業者若しくは地域包括支援センター又は指定特定相談支援事業者若しくは指定障害児相談支援事業者をいう（以下「指定居宅介護支援事業者等」という。）。（以下、略）</a:t>
            </a:r>
          </a:p>
        </p:txBody>
      </p:sp>
      <p:sp>
        <p:nvSpPr>
          <p:cNvPr id="20" name="右矢印 19"/>
          <p:cNvSpPr/>
          <p:nvPr/>
        </p:nvSpPr>
        <p:spPr>
          <a:xfrm>
            <a:off x="4786488" y="2502934"/>
            <a:ext cx="381711"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テキスト ボックス 20">
            <a:extLst>
              <a:ext uri="{FF2B5EF4-FFF2-40B4-BE49-F238E27FC236}">
                <a16:creationId xmlns:a16="http://schemas.microsoft.com/office/drawing/2014/main" id="{99083811-45B3-4117-8622-CAAB1700A69F}"/>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９．小児医療・周産期医療</a:t>
            </a:r>
          </a:p>
        </p:txBody>
      </p:sp>
      <p:sp>
        <p:nvSpPr>
          <p:cNvPr id="22" name="タイトル 1">
            <a:extLst>
              <a:ext uri="{FF2B5EF4-FFF2-40B4-BE49-F238E27FC236}">
                <a16:creationId xmlns:a16="http://schemas.microsoft.com/office/drawing/2014/main" id="{2E42A1AE-FE95-473A-A47B-33E6FD158569}"/>
              </a:ext>
            </a:extLst>
          </p:cNvPr>
          <p:cNvSpPr txBox="1">
            <a:spLocks noGrp="1"/>
          </p:cNvSpPr>
          <p:nvPr>
            <p:ph type="title"/>
          </p:nvPr>
        </p:nvSpPr>
        <p:spPr>
          <a:xfrm>
            <a:off x="0" y="274638"/>
            <a:ext cx="9906000" cy="458787"/>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r>
              <a:rPr lang="ja-JP" altLang="en-US" sz="1800" dirty="0"/>
              <a:t>（３）小児慢性特定疾病やアレルギー疾患を有する児童等に関わる関係機関の連携（再掲）</a:t>
            </a:r>
          </a:p>
        </p:txBody>
      </p:sp>
      <p:pic>
        <p:nvPicPr>
          <p:cNvPr id="23" name="図 22">
            <a:extLst>
              <a:ext uri="{FF2B5EF4-FFF2-40B4-BE49-F238E27FC236}">
                <a16:creationId xmlns:a16="http://schemas.microsoft.com/office/drawing/2014/main" id="{FABD44B1-CD61-4490-BAB7-14FFF37410DE}"/>
              </a:ext>
            </a:extLst>
          </p:cNvPr>
          <p:cNvPicPr>
            <a:picLocks noChangeAspect="1"/>
          </p:cNvPicPr>
          <p:nvPr/>
        </p:nvPicPr>
        <p:blipFill>
          <a:blip r:embed="rId3"/>
          <a:stretch>
            <a:fillRect/>
          </a:stretch>
        </p:blipFill>
        <p:spPr>
          <a:xfrm>
            <a:off x="7793374" y="815138"/>
            <a:ext cx="1180345" cy="675158"/>
          </a:xfrm>
          <a:prstGeom prst="rect">
            <a:avLst/>
          </a:prstGeom>
        </p:spPr>
      </p:pic>
      <p:pic>
        <p:nvPicPr>
          <p:cNvPr id="24" name="Picture 6" descr="http://1.bp.blogspot.com/-1VnkvF3Vbn0/VCkbJRkVpwI/AAAAAAAAnCE/HUDl8LC9DnI/s800/kurumaisu_boy.png">
            <a:extLst>
              <a:ext uri="{FF2B5EF4-FFF2-40B4-BE49-F238E27FC236}">
                <a16:creationId xmlns:a16="http://schemas.microsoft.com/office/drawing/2014/main" id="{A283D055-D4A2-4813-B1A1-3110B452CC3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103703" y="949232"/>
            <a:ext cx="595863" cy="551091"/>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4" descr="書類と封筒のイラスト">
            <a:hlinkClick r:id="rId5"/>
            <a:extLst>
              <a:ext uri="{FF2B5EF4-FFF2-40B4-BE49-F238E27FC236}">
                <a16:creationId xmlns:a16="http://schemas.microsoft.com/office/drawing/2014/main" id="{065DEE3A-0560-484F-8022-89B15DCC25BF}"/>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801935" y="955922"/>
            <a:ext cx="384975" cy="397907"/>
          </a:xfrm>
          <a:prstGeom prst="rect">
            <a:avLst/>
          </a:prstGeom>
          <a:noFill/>
          <a:extLst>
            <a:ext uri="{909E8E84-426E-40DD-AFC4-6F175D3DCCD1}">
              <a14:hiddenFill xmlns:a14="http://schemas.microsoft.com/office/drawing/2010/main">
                <a:solidFill>
                  <a:srgbClr val="FFFFFF"/>
                </a:solidFill>
              </a14:hiddenFill>
            </a:ext>
          </a:extLst>
        </p:spPr>
      </p:pic>
      <p:pic>
        <p:nvPicPr>
          <p:cNvPr id="26" name="図 25">
            <a:extLst>
              <a:ext uri="{FF2B5EF4-FFF2-40B4-BE49-F238E27FC236}">
                <a16:creationId xmlns:a16="http://schemas.microsoft.com/office/drawing/2014/main" id="{3754F6A3-03A0-4CD1-9385-4B7DCDDFD9C7}"/>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825941" y="687814"/>
            <a:ext cx="449546" cy="842240"/>
          </a:xfrm>
          <a:prstGeom prst="rect">
            <a:avLst/>
          </a:prstGeom>
        </p:spPr>
      </p:pic>
    </p:spTree>
    <p:extLst>
      <p:ext uri="{BB962C8B-B14F-4D97-AF65-F5344CB8AC3E}">
        <p14:creationId xmlns:p14="http://schemas.microsoft.com/office/powerpoint/2010/main" val="77530304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正方形/長方形 75"/>
          <p:cNvSpPr/>
          <p:nvPr/>
        </p:nvSpPr>
        <p:spPr>
          <a:xfrm>
            <a:off x="4081969" y="1163085"/>
            <a:ext cx="3594660" cy="2763818"/>
          </a:xfrm>
          <a:prstGeom prst="rect">
            <a:avLst/>
          </a:prstGeom>
          <a:solidFill>
            <a:schemeClr val="bg1">
              <a:lumMod val="85000"/>
            </a:schemeClr>
          </a:solidFill>
          <a:ln w="222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76241" tIns="38120" rIns="76241" bIns="38120" rtlCol="0" anchor="ctr"/>
          <a:lstStyle/>
          <a:p>
            <a:pPr marL="0" marR="0" lvl="0" indent="0" algn="ctr" defTabSz="762425"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427833" y="1163096"/>
            <a:ext cx="3592041" cy="5352149"/>
          </a:xfrm>
          <a:prstGeom prst="rect">
            <a:avLst/>
          </a:prstGeom>
          <a:solidFill>
            <a:schemeClr val="bg1">
              <a:lumMod val="85000"/>
            </a:schemeClr>
          </a:solidFill>
          <a:ln w="222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76241" tIns="38120" rIns="76241" bIns="38120" rtlCol="0" anchor="ctr"/>
          <a:lstStyle/>
          <a:p>
            <a:pPr marL="0" marR="0" lvl="0" indent="0" algn="ctr" defTabSz="762425"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正方形/長方形 4"/>
          <p:cNvSpPr/>
          <p:nvPr/>
        </p:nvSpPr>
        <p:spPr>
          <a:xfrm>
            <a:off x="427829" y="531722"/>
            <a:ext cx="9029770" cy="550095"/>
          </a:xfrm>
          <a:prstGeom prst="rect">
            <a:avLst/>
          </a:prstGeom>
          <a:solidFill>
            <a:schemeClr val="bg1">
              <a:lumMod val="85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6241" tIns="38120" rIns="76241" bIns="38120" rtlCol="0" anchor="ctr" anchorCtr="0"/>
          <a:lstStyle/>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66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中央社会保険医療協議会　　　</a:t>
            </a: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総会</a:t>
            </a:r>
            <a:r>
              <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　（昭和２５年設置</a:t>
            </a: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4" name="テキスト ボックス 3"/>
          <p:cNvSpPr txBox="1"/>
          <p:nvPr/>
        </p:nvSpPr>
        <p:spPr>
          <a:xfrm>
            <a:off x="427829" y="216797"/>
            <a:ext cx="9029770" cy="332760"/>
          </a:xfrm>
          <a:prstGeom prst="rect">
            <a:avLst/>
          </a:prstGeom>
          <a:noFill/>
        </p:spPr>
        <p:txBody>
          <a:bodyPr wrap="square" lIns="76241" tIns="38120" rIns="76241" bIns="38120" rtlCol="0">
            <a:spAutoFit/>
          </a:bodyPr>
          <a:lstStyle/>
          <a:p>
            <a:pPr marL="0" marR="0" lvl="0" indent="0" algn="ctr" defTabSz="762425" rtl="0" eaLnBrk="1" fontAlgn="auto" latinLnBrk="0" hangingPunct="1">
              <a:lnSpc>
                <a:spcPct val="100000"/>
              </a:lnSpc>
              <a:spcBef>
                <a:spcPts val="0"/>
              </a:spcBef>
              <a:spcAft>
                <a:spcPts val="0"/>
              </a:spcAft>
              <a:buClrTx/>
              <a:buSzTx/>
              <a:buFontTx/>
              <a:buNone/>
              <a:tabLst/>
              <a:defRPr/>
            </a:pPr>
            <a:r>
              <a:rPr kumimoji="1" lang="ja-JP" altLang="en-US" sz="1662" b="1" i="0" u="sng"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a:ea typeface="ＭＳ Ｐゴシック" panose="020B0600070205080204" pitchFamily="50" charset="-128"/>
                <a:cs typeface="+mn-cs"/>
              </a:rPr>
              <a:t>中央社会保険医療協議会の関連組織　　　　　　　　　　　</a:t>
            </a:r>
          </a:p>
        </p:txBody>
      </p:sp>
      <p:sp>
        <p:nvSpPr>
          <p:cNvPr id="33" name="正方形/長方形 32"/>
          <p:cNvSpPr/>
          <p:nvPr/>
        </p:nvSpPr>
        <p:spPr>
          <a:xfrm>
            <a:off x="7801093" y="1960568"/>
            <a:ext cx="1600750" cy="1335495"/>
          </a:xfrm>
          <a:prstGeom prst="rect">
            <a:avLst/>
          </a:prstGeom>
          <a:solidFill>
            <a:srgbClr val="F3FC9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6241" tIns="38120" rIns="76241" bIns="38120" rtlCol="0" anchor="ctr"/>
          <a:lstStyle/>
          <a:p>
            <a:pPr marL="0" marR="0" lvl="0" indent="0" algn="ctr" defTabSz="762425"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8077356" y="2016966"/>
            <a:ext cx="904176" cy="226128"/>
          </a:xfrm>
          <a:prstGeom prst="rect">
            <a:avLst/>
          </a:prstGeom>
          <a:noFill/>
        </p:spPr>
        <p:txBody>
          <a:bodyPr wrap="none" lIns="76241" tIns="38120" rIns="76241" bIns="38120" rtlCol="0">
            <a:spAutoFit/>
          </a:bodyPr>
          <a:lstStyle/>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薬価算定組織</a:t>
            </a:r>
          </a:p>
        </p:txBody>
      </p:sp>
      <p:sp>
        <p:nvSpPr>
          <p:cNvPr id="35" name="テキスト ボックス 34"/>
          <p:cNvSpPr txBox="1"/>
          <p:nvPr/>
        </p:nvSpPr>
        <p:spPr>
          <a:xfrm>
            <a:off x="7759821" y="2196312"/>
            <a:ext cx="1642023" cy="1098996"/>
          </a:xfrm>
          <a:prstGeom prst="rect">
            <a:avLst/>
          </a:prstGeom>
          <a:noFill/>
        </p:spPr>
        <p:txBody>
          <a:bodyPr wrap="square" lIns="76241" tIns="38120" rIns="76241" bIns="38120" rtlCol="0">
            <a:spAutoFit/>
          </a:bodyPr>
          <a:lstStyle/>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73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新薬の薬価算定等</a:t>
            </a: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の調査審議</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設置：平成１２年</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委員長：前田愼（横浜市立大学医学部消化器内科 主任教授）</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委員：保険医療専門審査員</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時期：４半期に一度の薬価収載、</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緊急収載等に応じて、月１</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回程度</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テキスト ボックス 35"/>
          <p:cNvSpPr txBox="1"/>
          <p:nvPr/>
        </p:nvSpPr>
        <p:spPr>
          <a:xfrm>
            <a:off x="7742509" y="1145824"/>
            <a:ext cx="1698957" cy="787244"/>
          </a:xfrm>
          <a:prstGeom prst="rect">
            <a:avLst/>
          </a:prstGeom>
          <a:noFill/>
        </p:spPr>
        <p:txBody>
          <a:bodyPr wrap="square" lIns="76241" tIns="38120" rIns="76241" bIns="38120" rtlCol="0">
            <a:spAutoFit/>
          </a:bodyPr>
          <a:lstStyle/>
          <a:p>
            <a:pPr marL="0" marR="0" lvl="0" indent="0" algn="ctr" defTabSz="762425"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専門組織</a:t>
            </a:r>
            <a:endParaRPr kumimoji="1" lang="en-US" altLang="ja-JP" sz="129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762425" rtl="0" eaLnBrk="1" fontAlgn="auto" latinLnBrk="0" hangingPunct="1">
              <a:lnSpc>
                <a:spcPct val="100000"/>
              </a:lnSpc>
              <a:spcBef>
                <a:spcPts val="0"/>
              </a:spcBef>
              <a:spcAft>
                <a:spcPts val="0"/>
              </a:spcAft>
              <a:buClrTx/>
              <a:buSzTx/>
              <a:buFontTx/>
              <a:buNone/>
              <a:tabLst/>
              <a:defRPr/>
            </a:pPr>
            <a:r>
              <a:rPr kumimoji="1" lang="ja-JP" altLang="en-US" sz="831"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薬価算定、材料の適用及び技術的課題等について調査審議する必要があるとき、有識者に意見を聴くことができる</a:t>
            </a:r>
            <a:endParaRPr kumimoji="1" lang="en-US" altLang="ja-JP" sz="831"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8" name="正方形/長方形 37"/>
          <p:cNvSpPr/>
          <p:nvPr/>
        </p:nvSpPr>
        <p:spPr>
          <a:xfrm>
            <a:off x="7801109" y="3381171"/>
            <a:ext cx="1600749" cy="1443678"/>
          </a:xfrm>
          <a:prstGeom prst="rect">
            <a:avLst/>
          </a:prstGeom>
          <a:solidFill>
            <a:srgbClr val="F3FC9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6241" tIns="38120" rIns="76241" bIns="38120" rtlCol="0" anchor="ctr"/>
          <a:lstStyle/>
          <a:p>
            <a:pPr marL="0" marR="0" lvl="0" indent="0" algn="ctr" defTabSz="762425"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9" name="テキスト ボックス 38"/>
          <p:cNvSpPr txBox="1"/>
          <p:nvPr/>
        </p:nvSpPr>
        <p:spPr>
          <a:xfrm>
            <a:off x="7821829" y="3429000"/>
            <a:ext cx="1536725" cy="204840"/>
          </a:xfrm>
          <a:prstGeom prst="rect">
            <a:avLst/>
          </a:prstGeom>
          <a:noFill/>
        </p:spPr>
        <p:txBody>
          <a:bodyPr wrap="square" lIns="76241" tIns="38120" rIns="76241" bIns="38120" rtlCol="0">
            <a:spAutoFit/>
          </a:bodyPr>
          <a:lstStyle/>
          <a:p>
            <a:pPr marL="0" marR="0" lvl="0" indent="0" algn="ctr" defTabSz="762425"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保険医療材料等専門組織</a:t>
            </a:r>
            <a:endParaRPr kumimoji="1" lang="ja-JP" altLang="en-US" sz="923"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テキスト ボックス 39"/>
          <p:cNvSpPr txBox="1"/>
          <p:nvPr/>
        </p:nvSpPr>
        <p:spPr>
          <a:xfrm>
            <a:off x="7764206" y="3628407"/>
            <a:ext cx="1637638" cy="1098996"/>
          </a:xfrm>
          <a:prstGeom prst="rect">
            <a:avLst/>
          </a:prstGeom>
          <a:noFill/>
        </p:spPr>
        <p:txBody>
          <a:bodyPr wrap="square" lIns="76241" tIns="38120" rIns="76241" bIns="38120" rtlCol="0">
            <a:spAutoFit/>
          </a:bodyPr>
          <a:lstStyle/>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73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特定保険医療材料及び対外</a:t>
            </a:r>
            <a:endParaRPr kumimoji="1" lang="en-US" altLang="ja-JP" sz="73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73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診断用医薬品の保険適用</a:t>
            </a:r>
            <a:endParaRPr kumimoji="1" lang="en-US" altLang="ja-JP" sz="73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についての調査審議</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設置：平成１２年</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委員長：</a:t>
            </a:r>
            <a:r>
              <a:rPr kumimoji="1" lang="zh-TW"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：小澤壯治（多摩丘陵病院</a:t>
            </a: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zh-TW"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副院長）</a:t>
            </a: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委員：保険医療専門審査員</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時期：４半期に一度の保険収載等</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に応じて、月１回程度</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3" name="テキスト ボックス 52"/>
          <p:cNvSpPr txBox="1"/>
          <p:nvPr/>
        </p:nvSpPr>
        <p:spPr>
          <a:xfrm>
            <a:off x="4023191" y="1163095"/>
            <a:ext cx="3646391" cy="531533"/>
          </a:xfrm>
          <a:prstGeom prst="rect">
            <a:avLst/>
          </a:prstGeom>
          <a:noFill/>
        </p:spPr>
        <p:txBody>
          <a:bodyPr wrap="square" lIns="76241" tIns="38120" rIns="76241" bIns="38120" rtlCol="0">
            <a:spAutoFit/>
          </a:bodyPr>
          <a:lstStyle/>
          <a:p>
            <a:pPr marL="0" marR="0" lvl="0" indent="0" algn="ctr" defTabSz="762425"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小委員会　　</a:t>
            </a:r>
            <a:endParaRPr kumimoji="1" lang="en-US" altLang="ja-JP" sz="129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762425" rtl="0" eaLnBrk="1" fontAlgn="auto" latinLnBrk="0" hangingPunct="1">
              <a:lnSpc>
                <a:spcPct val="100000"/>
              </a:lnSpc>
              <a:spcBef>
                <a:spcPts val="0"/>
              </a:spcBef>
              <a:spcAft>
                <a:spcPts val="0"/>
              </a:spcAft>
              <a:buClrTx/>
              <a:buSzTx/>
              <a:buFontTx/>
              <a:buNone/>
              <a:tabLst/>
              <a:defRPr/>
            </a:pPr>
            <a:r>
              <a:rPr kumimoji="1" lang="ja-JP" altLang="en-US" sz="831"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特定の事項についてあらかじめ意見調整を行う必要があるとき</a:t>
            </a:r>
            <a:endParaRPr kumimoji="1" lang="en-US" altLang="ja-JP" sz="831"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762425" rtl="0" eaLnBrk="1" fontAlgn="auto" latinLnBrk="0" hangingPunct="1">
              <a:lnSpc>
                <a:spcPct val="100000"/>
              </a:lnSpc>
              <a:spcBef>
                <a:spcPts val="0"/>
              </a:spcBef>
              <a:spcAft>
                <a:spcPts val="0"/>
              </a:spcAft>
              <a:buClrTx/>
              <a:buSzTx/>
              <a:buFontTx/>
              <a:buNone/>
              <a:tabLst/>
              <a:defRPr/>
            </a:pPr>
            <a:r>
              <a:rPr kumimoji="1" lang="ja-JP" altLang="en-US" sz="831"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中医協の議決により設置</a:t>
            </a:r>
            <a:endParaRPr kumimoji="1" lang="en-US" altLang="ja-JP" sz="831"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4141054" y="1717642"/>
            <a:ext cx="1754119" cy="2181883"/>
          </a:xfrm>
          <a:prstGeom prst="rect">
            <a:avLst/>
          </a:prstGeom>
          <a:solidFill>
            <a:srgbClr val="FED2F8"/>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6241" tIns="38120" rIns="76241" bIns="38120" rtlCol="0" anchor="ctr"/>
          <a:lstStyle/>
          <a:p>
            <a:pPr marL="0" marR="0" lvl="0" indent="0" algn="ctr" defTabSz="762425"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テキスト ボックス 18"/>
          <p:cNvSpPr txBox="1"/>
          <p:nvPr/>
        </p:nvSpPr>
        <p:spPr>
          <a:xfrm>
            <a:off x="4200450" y="1730546"/>
            <a:ext cx="1671252" cy="474657"/>
          </a:xfrm>
          <a:prstGeom prst="rect">
            <a:avLst/>
          </a:prstGeom>
          <a:noFill/>
        </p:spPr>
        <p:txBody>
          <a:bodyPr wrap="square" lIns="76241" tIns="38120" rIns="76241" bIns="38120" rtlCol="0">
            <a:spAutoFit/>
          </a:bodyPr>
          <a:lstStyle/>
          <a:p>
            <a:pPr marL="0" marR="0" lvl="0" indent="0" algn="ctr" defTabSz="762425"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診療報酬基本問題</a:t>
            </a:r>
            <a:endParaRPr kumimoji="1" lang="en-US" altLang="ja-JP" sz="129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762425"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小委員会</a:t>
            </a:r>
          </a:p>
        </p:txBody>
      </p:sp>
      <p:sp>
        <p:nvSpPr>
          <p:cNvPr id="20" name="テキスト ボックス 19"/>
          <p:cNvSpPr txBox="1"/>
          <p:nvPr/>
        </p:nvSpPr>
        <p:spPr>
          <a:xfrm>
            <a:off x="4124127" y="2171439"/>
            <a:ext cx="1914580" cy="1766871"/>
          </a:xfrm>
          <a:prstGeom prst="rect">
            <a:avLst/>
          </a:prstGeom>
          <a:noFill/>
        </p:spPr>
        <p:txBody>
          <a:bodyPr wrap="square" lIns="76241" tIns="38120" rIns="76241" bIns="38120" rtlCol="0">
            <a:spAutoFit/>
          </a:bodyPr>
          <a:lstStyle/>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831"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基本的な問題についてあら</a:t>
            </a:r>
            <a:endParaRPr kumimoji="1" lang="en-US" altLang="ja-JP" sz="831"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31" b="0" i="0" u="sng"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かじめ</a:t>
            </a:r>
            <a:r>
              <a:rPr kumimoji="1" lang="ja-JP" altLang="en-US" sz="831"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意見調整</a:t>
            </a: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を行う</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設置：平成３年</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96498" marR="0" lvl="0" indent="-296498"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会長：小塩隆士（一橋大学経済</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96498" marR="0" lvl="0" indent="-296498"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研究所教授）　　</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委員：支払：診療：公益＝５：５：６</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開催：改定の議論に応じて開催　　　　　</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平成２６年度７回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平成２７年度９回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平成２８年度３回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平成２９年度７回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平成３０年度４回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令和元年度５回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 ２年度４回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5944823" y="1711737"/>
            <a:ext cx="1682846" cy="2187789"/>
          </a:xfrm>
          <a:prstGeom prst="rect">
            <a:avLst/>
          </a:prstGeom>
          <a:solidFill>
            <a:srgbClr val="FED2F8"/>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6241" tIns="38120" rIns="76241" bIns="38120" rtlCol="0" anchor="ctr"/>
          <a:lstStyle/>
          <a:p>
            <a:pPr marL="0" marR="0" lvl="0" indent="0" algn="ctr" defTabSz="762425"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テキスト ボックス 21"/>
          <p:cNvSpPr txBox="1"/>
          <p:nvPr/>
        </p:nvSpPr>
        <p:spPr>
          <a:xfrm>
            <a:off x="5933296" y="1730541"/>
            <a:ext cx="1685237" cy="275822"/>
          </a:xfrm>
          <a:prstGeom prst="rect">
            <a:avLst/>
          </a:prstGeom>
          <a:noFill/>
        </p:spPr>
        <p:txBody>
          <a:bodyPr wrap="square" lIns="76241" tIns="38120" rIns="76241" bIns="38120" rtlCol="0">
            <a:spAutoFit/>
          </a:bodyPr>
          <a:lstStyle/>
          <a:p>
            <a:pPr marL="0" marR="0" lvl="0" indent="0" algn="ctr" defTabSz="762425"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調査実施小委員会</a:t>
            </a:r>
          </a:p>
        </p:txBody>
      </p:sp>
      <p:sp>
        <p:nvSpPr>
          <p:cNvPr id="23" name="テキスト ボックス 22"/>
          <p:cNvSpPr txBox="1"/>
          <p:nvPr/>
        </p:nvSpPr>
        <p:spPr>
          <a:xfrm>
            <a:off x="5944838" y="2033154"/>
            <a:ext cx="1731811" cy="1894726"/>
          </a:xfrm>
          <a:prstGeom prst="rect">
            <a:avLst/>
          </a:prstGeom>
          <a:noFill/>
        </p:spPr>
        <p:txBody>
          <a:bodyPr wrap="square" lIns="76241" tIns="38120" rIns="76241" bIns="38120" rtlCol="0">
            <a:spAutoFit/>
          </a:bodyPr>
          <a:lstStyle/>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831"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医療経済実態調査につい</a:t>
            </a:r>
            <a:endParaRPr kumimoji="1" lang="en-US" altLang="ja-JP" sz="831"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31" b="0" i="0" u="sng"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て</a:t>
            </a:r>
            <a:r>
              <a:rPr kumimoji="1" lang="ja-JP" altLang="en-US" sz="831"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あらかじめ意見調整</a:t>
            </a: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行う</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設置：昭和４２年</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96498" marR="0" lvl="0" indent="-296498"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会長：秋山美紀（慶應義塾大学環境情報学部教授）</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96498" marR="0" lvl="0" indent="-296498"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委員：支払：診療：公益＝５：５：４</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開催：調査設計で開催</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平成２６年度３回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平成２７年度１回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平成２８年度３回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平成２９年度１回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平成３０年度３回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令和元年度１回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 ２年度３回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2242303" y="1703942"/>
            <a:ext cx="1728652" cy="2202114"/>
          </a:xfrm>
          <a:prstGeom prst="rect">
            <a:avLst/>
          </a:prstGeom>
          <a:solidFill>
            <a:schemeClr val="tx2">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6241" tIns="38120" rIns="76241" bIns="38120" rtlCol="0" anchor="ctr"/>
          <a:lstStyle/>
          <a:p>
            <a:pPr marL="0" marR="0" lvl="0" indent="0" algn="ctr" defTabSz="762425"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テキスト ボックス 6"/>
          <p:cNvSpPr txBox="1"/>
          <p:nvPr/>
        </p:nvSpPr>
        <p:spPr>
          <a:xfrm>
            <a:off x="2408398" y="1728422"/>
            <a:ext cx="1154245" cy="275822"/>
          </a:xfrm>
          <a:prstGeom prst="rect">
            <a:avLst/>
          </a:prstGeom>
          <a:noFill/>
        </p:spPr>
        <p:txBody>
          <a:bodyPr wrap="none" lIns="76241" tIns="38120" rIns="76241" bIns="38120" rtlCol="0">
            <a:spAutoFit/>
          </a:bodyPr>
          <a:lstStyle/>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薬価専門部会</a:t>
            </a:r>
          </a:p>
        </p:txBody>
      </p:sp>
      <p:sp>
        <p:nvSpPr>
          <p:cNvPr id="8" name="テキスト ボックス 7"/>
          <p:cNvSpPr txBox="1"/>
          <p:nvPr/>
        </p:nvSpPr>
        <p:spPr>
          <a:xfrm>
            <a:off x="2264348" y="2166093"/>
            <a:ext cx="1843828" cy="1781169"/>
          </a:xfrm>
          <a:prstGeom prst="rect">
            <a:avLst/>
          </a:prstGeom>
          <a:noFill/>
        </p:spPr>
        <p:txBody>
          <a:bodyPr wrap="square" lIns="76241" tIns="38120" rIns="76241" bIns="38120" rtlCol="0">
            <a:spAutoFit/>
          </a:bodyPr>
          <a:lstStyle/>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831"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薬価の価格算定ルール</a:t>
            </a:r>
            <a:endParaRPr kumimoji="1" lang="en-US" altLang="ja-JP" sz="831"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を審議</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設置：平成２年</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96498" marR="0" lvl="0" indent="-296498"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会長：中村洋（慶應義塾大学大学院　経営管理研究科教授）</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委員：支払：診療：公益＝４：４：４</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開催：改定の議論に応じて開催</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平成２６年度３回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平成２７年度１３回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平成２８年度１３回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平成２９年度１５回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平成３０年度７回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令和元年度１３回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 ２年度１２回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正方形/長方形 11"/>
          <p:cNvSpPr/>
          <p:nvPr/>
        </p:nvSpPr>
        <p:spPr>
          <a:xfrm>
            <a:off x="2242320" y="4014878"/>
            <a:ext cx="1735971" cy="2391666"/>
          </a:xfrm>
          <a:prstGeom prst="rect">
            <a:avLst/>
          </a:prstGeom>
          <a:solidFill>
            <a:schemeClr val="tx2">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6241" tIns="38120" rIns="76241" bIns="38120" rtlCol="0" anchor="ctr"/>
          <a:lstStyle/>
          <a:p>
            <a:pPr marL="0" marR="0" lvl="0" indent="0" algn="ctr" defTabSz="762425"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テキスト ボックス 12"/>
          <p:cNvSpPr txBox="1"/>
          <p:nvPr/>
        </p:nvSpPr>
        <p:spPr>
          <a:xfrm>
            <a:off x="2242321" y="4023770"/>
            <a:ext cx="1700379" cy="474657"/>
          </a:xfrm>
          <a:prstGeom prst="rect">
            <a:avLst/>
          </a:prstGeom>
          <a:noFill/>
        </p:spPr>
        <p:txBody>
          <a:bodyPr wrap="square" lIns="76241" tIns="38120" rIns="76241" bIns="38120" rtlCol="0">
            <a:spAutoFit/>
          </a:bodyPr>
          <a:lstStyle/>
          <a:p>
            <a:pPr marL="0" marR="0" lvl="0" indent="0" algn="ctr" defTabSz="762425"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保険医療材料</a:t>
            </a:r>
            <a:endParaRPr kumimoji="1" lang="en-US" altLang="ja-JP" sz="129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762425"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専門部会</a:t>
            </a:r>
          </a:p>
        </p:txBody>
      </p:sp>
      <p:sp>
        <p:nvSpPr>
          <p:cNvPr id="14" name="テキスト ボックス 13"/>
          <p:cNvSpPr txBox="1"/>
          <p:nvPr/>
        </p:nvSpPr>
        <p:spPr>
          <a:xfrm>
            <a:off x="2239330" y="4426035"/>
            <a:ext cx="1777567" cy="1866962"/>
          </a:xfrm>
          <a:prstGeom prst="rect">
            <a:avLst/>
          </a:prstGeom>
          <a:noFill/>
        </p:spPr>
        <p:txBody>
          <a:bodyPr wrap="square" lIns="76241" tIns="38120" rIns="76241" bIns="38120" rtlCol="0">
            <a:spAutoFit/>
          </a:bodyPr>
          <a:lstStyle/>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831"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保険医療材料の価格算</a:t>
            </a:r>
            <a:endParaRPr kumimoji="1" lang="en-US" altLang="ja-JP" sz="831"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31"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定ルール</a:t>
            </a: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を審議</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設置：平成１１年</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96498" marR="0" lvl="0" indent="-296498"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会長：関</a:t>
            </a:r>
            <a:r>
              <a:rPr kumimoji="1" lang="ja-JP" altLang="en-US" sz="831"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ふ佐</a:t>
            </a: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子（横浜国立大学大学院国際社会科学研究院教授）</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委員：支払：診療：公益＝４：４：４　　　　　　　　　</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開催：改定の議論に応じて開催</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平成２６年度  ４回</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平成２７年度  ９回</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平成２８年度  １回</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平成２９年度１２回</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平成３０年度  ６回</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令和元年度 １０回</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 ２年度 　０回</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543602" y="1707649"/>
            <a:ext cx="1657084" cy="2200113"/>
          </a:xfrm>
          <a:prstGeom prst="rect">
            <a:avLst/>
          </a:prstGeom>
          <a:solidFill>
            <a:schemeClr val="tx2">
              <a:lumMod val="40000"/>
              <a:lumOff val="6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6241" tIns="38120" rIns="76241" bIns="38120" rtlCol="0" anchor="ctr"/>
          <a:lstStyle/>
          <a:p>
            <a:pPr marL="0" marR="0" lvl="0" indent="0" algn="ctr" defTabSz="762425"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テキスト ボックス 15"/>
          <p:cNvSpPr txBox="1"/>
          <p:nvPr/>
        </p:nvSpPr>
        <p:spPr>
          <a:xfrm>
            <a:off x="499597" y="1705942"/>
            <a:ext cx="1725913" cy="474657"/>
          </a:xfrm>
          <a:prstGeom prst="rect">
            <a:avLst/>
          </a:prstGeom>
          <a:noFill/>
        </p:spPr>
        <p:txBody>
          <a:bodyPr wrap="square" lIns="76241" tIns="38120" rIns="76241" bIns="38120" rtlCol="0">
            <a:spAutoFit/>
          </a:bodyPr>
          <a:lstStyle/>
          <a:p>
            <a:pPr marL="0" marR="0" lvl="0" indent="0" algn="ctr" defTabSz="762425"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診療報酬改定結果</a:t>
            </a:r>
            <a:endParaRPr kumimoji="1" lang="en-US" altLang="ja-JP" sz="129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762425"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検証部会</a:t>
            </a:r>
          </a:p>
        </p:txBody>
      </p:sp>
      <p:sp>
        <p:nvSpPr>
          <p:cNvPr id="17" name="テキスト ボックス 16"/>
          <p:cNvSpPr txBox="1"/>
          <p:nvPr/>
        </p:nvSpPr>
        <p:spPr>
          <a:xfrm>
            <a:off x="374569" y="2169317"/>
            <a:ext cx="1849282" cy="1795340"/>
          </a:xfrm>
          <a:prstGeom prst="rect">
            <a:avLst/>
          </a:prstGeom>
          <a:noFill/>
        </p:spPr>
        <p:txBody>
          <a:bodyPr wrap="square" lIns="76241" tIns="38120" rIns="0" bIns="38120" rtlCol="0">
            <a:spAutoFit/>
          </a:bodyPr>
          <a:lstStyle/>
          <a:p>
            <a:pPr marL="375918" marR="0" lvl="0" indent="-375918" algn="l" defTabSz="762425"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831"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診療報酬が医療現場等に与えた影響等</a:t>
            </a: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について審議</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設置：平成１７年</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75918" marR="0" lvl="0" indent="-375918"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会長：永瀬伸子（お茶の水女子大学基幹研究院人間科学系教授）</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委員：公益委員のみ</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開催：改定の議論に応じて開催</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平成２６年度 ６回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平成２７年度 ４回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平成２８年度 ３回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平成２９年度 ３回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平成３０年度 ３回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令和元年度   ２回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 ２年度   ３回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テキスト ボックス 23"/>
          <p:cNvSpPr txBox="1"/>
          <p:nvPr/>
        </p:nvSpPr>
        <p:spPr>
          <a:xfrm>
            <a:off x="374569" y="1163095"/>
            <a:ext cx="3568114" cy="531533"/>
          </a:xfrm>
          <a:prstGeom prst="rect">
            <a:avLst/>
          </a:prstGeom>
          <a:noFill/>
        </p:spPr>
        <p:txBody>
          <a:bodyPr wrap="square" lIns="76241" tIns="38120" rIns="76241" bIns="38120" rtlCol="0">
            <a:spAutoFit/>
          </a:bodyPr>
          <a:lstStyle/>
          <a:p>
            <a:pPr marL="0" marR="0" lvl="0" indent="0" algn="ctr" defTabSz="762425"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専門部会</a:t>
            </a:r>
            <a:endParaRPr kumimoji="1" lang="en-US" altLang="ja-JP" sz="129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762425" rtl="0" eaLnBrk="1" fontAlgn="auto" latinLnBrk="0" hangingPunct="1">
              <a:lnSpc>
                <a:spcPct val="100000"/>
              </a:lnSpc>
              <a:spcBef>
                <a:spcPts val="0"/>
              </a:spcBef>
              <a:spcAft>
                <a:spcPts val="0"/>
              </a:spcAft>
              <a:buClrTx/>
              <a:buSzTx/>
              <a:buFontTx/>
              <a:buNone/>
              <a:tabLst/>
              <a:defRPr/>
            </a:pPr>
            <a:r>
              <a:rPr kumimoji="1" lang="ja-JP" altLang="en-US" sz="831"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特に専門的事項を調査審議させるため必要があるとき、</a:t>
            </a:r>
            <a:endParaRPr kumimoji="1" lang="en-US" altLang="ja-JP" sz="831"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762425" rtl="0" eaLnBrk="1" fontAlgn="auto" latinLnBrk="0" hangingPunct="1">
              <a:lnSpc>
                <a:spcPct val="100000"/>
              </a:lnSpc>
              <a:spcBef>
                <a:spcPts val="0"/>
              </a:spcBef>
              <a:spcAft>
                <a:spcPts val="0"/>
              </a:spcAft>
              <a:buClrTx/>
              <a:buSzTx/>
              <a:buFontTx/>
              <a:buNone/>
              <a:tabLst/>
              <a:defRPr/>
            </a:pPr>
            <a:r>
              <a:rPr kumimoji="1" lang="ja-JP" altLang="en-US" sz="831"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中医協の議決により設置</a:t>
            </a:r>
            <a:endParaRPr kumimoji="1" lang="en-US" altLang="ja-JP" sz="831"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5" name="正方形/長方形 84"/>
          <p:cNvSpPr/>
          <p:nvPr/>
        </p:nvSpPr>
        <p:spPr>
          <a:xfrm>
            <a:off x="553985" y="4023768"/>
            <a:ext cx="1654925" cy="2382774"/>
          </a:xfrm>
          <a:prstGeom prst="rect">
            <a:avLst/>
          </a:prstGeom>
          <a:solidFill>
            <a:schemeClr val="tx2">
              <a:lumMod val="40000"/>
              <a:lumOff val="6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6241" tIns="38120" rIns="76241" bIns="38120" rtlCol="0" anchor="ctr"/>
          <a:lstStyle/>
          <a:p>
            <a:pPr marL="0" marR="0" lvl="0" indent="0" algn="ctr" defTabSz="762425"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6" name="テキスト ボックス 85"/>
          <p:cNvSpPr txBox="1"/>
          <p:nvPr/>
        </p:nvSpPr>
        <p:spPr>
          <a:xfrm>
            <a:off x="551819" y="4016150"/>
            <a:ext cx="1673693" cy="474657"/>
          </a:xfrm>
          <a:prstGeom prst="rect">
            <a:avLst/>
          </a:prstGeom>
          <a:noFill/>
        </p:spPr>
        <p:txBody>
          <a:bodyPr wrap="square" lIns="76241" tIns="38120" rIns="76241" bIns="38120" rtlCol="0">
            <a:spAutoFit/>
          </a:bodyPr>
          <a:lstStyle/>
          <a:p>
            <a:pPr marL="0" marR="0" lvl="0" indent="0" algn="ctr" defTabSz="762425"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費用対効果評価</a:t>
            </a:r>
            <a:endParaRPr kumimoji="1" lang="en-US" altLang="ja-JP" sz="129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762425"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専門部会</a:t>
            </a:r>
            <a:endParaRPr kumimoji="1" lang="en-US" altLang="ja-JP" sz="129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 name="テキスト ボックス 86"/>
          <p:cNvSpPr txBox="1"/>
          <p:nvPr/>
        </p:nvSpPr>
        <p:spPr>
          <a:xfrm>
            <a:off x="523437" y="4426034"/>
            <a:ext cx="1765269" cy="2164736"/>
          </a:xfrm>
          <a:prstGeom prst="rect">
            <a:avLst/>
          </a:prstGeom>
          <a:noFill/>
        </p:spPr>
        <p:txBody>
          <a:bodyPr wrap="square" lIns="76241" tIns="38120" rIns="76241" bIns="38120" rtlCol="0">
            <a:spAutoFit/>
          </a:bodyPr>
          <a:lstStyle/>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831"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医療保険制度における</a:t>
            </a:r>
            <a:endParaRPr kumimoji="1" lang="en-US" altLang="ja-JP" sz="831"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31"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費用対効果評価導入の</a:t>
            </a:r>
            <a:endParaRPr kumimoji="1" lang="en-US" altLang="ja-JP" sz="831"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31"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在り方</a:t>
            </a: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について審議</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設置：平成２４年</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48250" marR="0" lvl="0" indent="-14825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会長：飯塚敏晃（東京大学大学院</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48250" marR="0" lvl="0" indent="-14825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経済学研究科教授）</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委員：支払：診療：公益</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＝６：６：４</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開催：改定の議論に応じて開催</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平成２６年度   ８回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平成２７年度 １０回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平成２８年度   ５回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平成２９年度 １１回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平成３０年度   ３回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令和元年度    ０回</a:t>
            </a: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 ２年度    ０回</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3" name="グループ化 2"/>
          <p:cNvGrpSpPr/>
          <p:nvPr/>
        </p:nvGrpSpPr>
        <p:grpSpPr>
          <a:xfrm>
            <a:off x="4124126" y="3987190"/>
            <a:ext cx="3618364" cy="2419352"/>
            <a:chOff x="188134" y="4000232"/>
            <a:chExt cx="4018021" cy="2939925"/>
          </a:xfrm>
        </p:grpSpPr>
        <p:sp>
          <p:nvSpPr>
            <p:cNvPr id="70" name="正方形/長方形 69"/>
            <p:cNvSpPr/>
            <p:nvPr/>
          </p:nvSpPr>
          <p:spPr>
            <a:xfrm>
              <a:off x="188134" y="4000232"/>
              <a:ext cx="4018021" cy="2939925"/>
            </a:xfrm>
            <a:prstGeom prst="rect">
              <a:avLst/>
            </a:prstGeom>
            <a:solidFill>
              <a:srgbClr val="F3FC9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62425"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3" name="テキスト ボックス 72"/>
            <p:cNvSpPr txBox="1"/>
            <p:nvPr/>
          </p:nvSpPr>
          <p:spPr>
            <a:xfrm>
              <a:off x="1228713" y="4000232"/>
              <a:ext cx="2056324" cy="353821"/>
            </a:xfrm>
            <a:prstGeom prst="rect">
              <a:avLst/>
            </a:prstGeom>
            <a:noFill/>
          </p:spPr>
          <p:txBody>
            <a:bodyPr wrap="none" rtlCol="0">
              <a:spAutoFit/>
            </a:bodyPr>
            <a:lstStyle/>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診療報酬調査専門組織</a:t>
              </a:r>
            </a:p>
          </p:txBody>
        </p:sp>
        <p:sp>
          <p:nvSpPr>
            <p:cNvPr id="74" name="テキスト ボックス 73"/>
            <p:cNvSpPr txBox="1"/>
            <p:nvPr/>
          </p:nvSpPr>
          <p:spPr>
            <a:xfrm>
              <a:off x="236330" y="4398601"/>
              <a:ext cx="3850516" cy="457372"/>
            </a:xfrm>
            <a:prstGeom prst="rect">
              <a:avLst/>
            </a:prstGeom>
            <a:noFill/>
          </p:spPr>
          <p:txBody>
            <a:bodyPr wrap="square" rtlCol="0">
              <a:spAutoFit/>
            </a:bodyPr>
            <a:lstStyle/>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所掌：</a:t>
              </a:r>
              <a:r>
                <a:rPr kumimoji="1" lang="ja-JP" altLang="en-US" sz="923"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診療報酬体系の見直しに係る技術的課題</a:t>
              </a:r>
              <a:r>
                <a:rPr kumimoji="1" lang="ja-JP" altLang="en-US" sz="923"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の調査・検討</a:t>
              </a:r>
              <a:endParaRPr kumimoji="1" lang="en-US" altLang="ja-JP" sz="923"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設置：平成１５年　　　委員：保険医療専門審査員</a:t>
              </a:r>
              <a:endParaRPr kumimoji="1" lang="en-US" altLang="ja-JP" sz="923"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5" name="正方形/長方形 74"/>
            <p:cNvSpPr/>
            <p:nvPr/>
          </p:nvSpPr>
          <p:spPr>
            <a:xfrm>
              <a:off x="240116" y="4859612"/>
              <a:ext cx="3882463" cy="2016251"/>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■医療技術評価分科会  </a:t>
              </a: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時期：年１回程度</a:t>
              </a:r>
              <a:endParaRPr kumimoji="1" lang="en-US" altLang="ja-JP" sz="831"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14825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会長：福井次</a:t>
              </a:r>
              <a:r>
                <a:rPr kumimoji="1" lang="ja-JP" altLang="en-US" sz="831"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矢（東京医科大学茨城医療センター　病院長）</a:t>
              </a: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■医療機関のコスト調査分科会   </a:t>
              </a: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時期：年１回程度</a:t>
              </a:r>
              <a:endParaRPr kumimoji="1" lang="en-US" altLang="ja-JP" sz="831"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14825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会長：田中滋（</a:t>
              </a:r>
              <a:r>
                <a:rPr kumimoji="1" lang="zh-TW"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慶應義塾大学</a:t>
              </a: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名誉</a:t>
              </a:r>
              <a:r>
                <a:rPr kumimoji="1" lang="zh-TW"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教授 </a:t>
              </a: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a:t>
              </a:r>
              <a:r>
                <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a:t>
              </a: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日退任）</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dist" defTabSz="762425"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医療機関等における消費税負担に関する分科会</a:t>
              </a:r>
              <a:endParaRPr kumimoji="1" lang="en-US" altLang="ja-JP"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48250" marR="0" lvl="0" indent="-14825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会長：飯塚敏晃（</a:t>
              </a:r>
              <a:r>
                <a:rPr kumimoji="1" lang="zh-CN"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東京大学大学院経済学研究科教授</a:t>
              </a: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48250" marR="0" lvl="0" indent="-148250" algn="l" defTabSz="762425"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■入院医療等の調査・評価分科会</a:t>
              </a:r>
              <a:endParaRPr kumimoji="1" lang="en-US" altLang="ja-JP" sz="1200" b="1"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148250" algn="l" defTabSz="76242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会長：尾形裕也（九州大学名誉</a:t>
              </a:r>
              <a:r>
                <a:rPr kumimoji="1" lang="zh-CN"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教授</a:t>
              </a: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25" name="L 字 24"/>
          <p:cNvSpPr/>
          <p:nvPr/>
        </p:nvSpPr>
        <p:spPr>
          <a:xfrm flipH="1">
            <a:off x="4081874" y="1163085"/>
            <a:ext cx="5391247" cy="5352159"/>
          </a:xfrm>
          <a:custGeom>
            <a:avLst/>
            <a:gdLst>
              <a:gd name="connsiteX0" fmla="*/ 0 w 3947874"/>
              <a:gd name="connsiteY0" fmla="*/ 0 h 5256584"/>
              <a:gd name="connsiteX1" fmla="*/ 3947874 w 3947874"/>
              <a:gd name="connsiteY1" fmla="*/ 0 h 5256584"/>
              <a:gd name="connsiteX2" fmla="*/ 3947874 w 3947874"/>
              <a:gd name="connsiteY2" fmla="*/ 3282647 h 5256584"/>
              <a:gd name="connsiteX3" fmla="*/ 3947874 w 3947874"/>
              <a:gd name="connsiteY3" fmla="*/ 3282647 h 5256584"/>
              <a:gd name="connsiteX4" fmla="*/ 3947874 w 3947874"/>
              <a:gd name="connsiteY4" fmla="*/ 5256584 h 5256584"/>
              <a:gd name="connsiteX5" fmla="*/ 0 w 3947874"/>
              <a:gd name="connsiteY5" fmla="*/ 5256584 h 5256584"/>
              <a:gd name="connsiteX6" fmla="*/ 0 w 3947874"/>
              <a:gd name="connsiteY6" fmla="*/ 0 h 5256584"/>
              <a:gd name="connsiteX0" fmla="*/ 0 w 3947874"/>
              <a:gd name="connsiteY0" fmla="*/ 0 h 5256584"/>
              <a:gd name="connsiteX1" fmla="*/ 2162105 w 3947874"/>
              <a:gd name="connsiteY1" fmla="*/ 3227294 h 5256584"/>
              <a:gd name="connsiteX2" fmla="*/ 3947874 w 3947874"/>
              <a:gd name="connsiteY2" fmla="*/ 3282647 h 5256584"/>
              <a:gd name="connsiteX3" fmla="*/ 3947874 w 3947874"/>
              <a:gd name="connsiteY3" fmla="*/ 3282647 h 5256584"/>
              <a:gd name="connsiteX4" fmla="*/ 3947874 w 3947874"/>
              <a:gd name="connsiteY4" fmla="*/ 5256584 h 5256584"/>
              <a:gd name="connsiteX5" fmla="*/ 0 w 3947874"/>
              <a:gd name="connsiteY5" fmla="*/ 5256584 h 5256584"/>
              <a:gd name="connsiteX6" fmla="*/ 0 w 3947874"/>
              <a:gd name="connsiteY6" fmla="*/ 0 h 5256584"/>
              <a:gd name="connsiteX0" fmla="*/ 0 w 3947874"/>
              <a:gd name="connsiteY0" fmla="*/ 0 h 5256584"/>
              <a:gd name="connsiteX1" fmla="*/ 2097560 w 3947874"/>
              <a:gd name="connsiteY1" fmla="*/ 150607 h 5256584"/>
              <a:gd name="connsiteX2" fmla="*/ 3947874 w 3947874"/>
              <a:gd name="connsiteY2" fmla="*/ 3282647 h 5256584"/>
              <a:gd name="connsiteX3" fmla="*/ 3947874 w 3947874"/>
              <a:gd name="connsiteY3" fmla="*/ 3282647 h 5256584"/>
              <a:gd name="connsiteX4" fmla="*/ 3947874 w 3947874"/>
              <a:gd name="connsiteY4" fmla="*/ 5256584 h 5256584"/>
              <a:gd name="connsiteX5" fmla="*/ 0 w 3947874"/>
              <a:gd name="connsiteY5" fmla="*/ 5256584 h 5256584"/>
              <a:gd name="connsiteX6" fmla="*/ 0 w 3947874"/>
              <a:gd name="connsiteY6" fmla="*/ 0 h 5256584"/>
              <a:gd name="connsiteX0" fmla="*/ 75304 w 3947874"/>
              <a:gd name="connsiteY0" fmla="*/ 0 h 5149008"/>
              <a:gd name="connsiteX1" fmla="*/ 2097560 w 3947874"/>
              <a:gd name="connsiteY1" fmla="*/ 43031 h 5149008"/>
              <a:gd name="connsiteX2" fmla="*/ 3947874 w 3947874"/>
              <a:gd name="connsiteY2" fmla="*/ 3175071 h 5149008"/>
              <a:gd name="connsiteX3" fmla="*/ 3947874 w 3947874"/>
              <a:gd name="connsiteY3" fmla="*/ 3175071 h 5149008"/>
              <a:gd name="connsiteX4" fmla="*/ 3947874 w 3947874"/>
              <a:gd name="connsiteY4" fmla="*/ 5149008 h 5149008"/>
              <a:gd name="connsiteX5" fmla="*/ 0 w 3947874"/>
              <a:gd name="connsiteY5" fmla="*/ 5149008 h 5149008"/>
              <a:gd name="connsiteX6" fmla="*/ 75304 w 3947874"/>
              <a:gd name="connsiteY6" fmla="*/ 0 h 5149008"/>
              <a:gd name="connsiteX0" fmla="*/ 75304 w 3947874"/>
              <a:gd name="connsiteY0" fmla="*/ 0 h 5149008"/>
              <a:gd name="connsiteX1" fmla="*/ 2097560 w 3947874"/>
              <a:gd name="connsiteY1" fmla="*/ 43031 h 5149008"/>
              <a:gd name="connsiteX2" fmla="*/ 3947874 w 3947874"/>
              <a:gd name="connsiteY2" fmla="*/ 3175071 h 5149008"/>
              <a:gd name="connsiteX3" fmla="*/ 3947874 w 3947874"/>
              <a:gd name="connsiteY3" fmla="*/ 3175071 h 5149008"/>
              <a:gd name="connsiteX4" fmla="*/ 3947874 w 3947874"/>
              <a:gd name="connsiteY4" fmla="*/ 5149008 h 5149008"/>
              <a:gd name="connsiteX5" fmla="*/ 0 w 3947874"/>
              <a:gd name="connsiteY5" fmla="*/ 5149008 h 5149008"/>
              <a:gd name="connsiteX6" fmla="*/ 75304 w 3947874"/>
              <a:gd name="connsiteY6" fmla="*/ 0 h 5149008"/>
              <a:gd name="connsiteX0" fmla="*/ 75304 w 6443648"/>
              <a:gd name="connsiteY0" fmla="*/ 0 h 5149008"/>
              <a:gd name="connsiteX1" fmla="*/ 2097560 w 6443648"/>
              <a:gd name="connsiteY1" fmla="*/ 43031 h 5149008"/>
              <a:gd name="connsiteX2" fmla="*/ 3947874 w 6443648"/>
              <a:gd name="connsiteY2" fmla="*/ 3175071 h 5149008"/>
              <a:gd name="connsiteX3" fmla="*/ 6443648 w 6443648"/>
              <a:gd name="connsiteY3" fmla="*/ 3164313 h 5149008"/>
              <a:gd name="connsiteX4" fmla="*/ 3947874 w 6443648"/>
              <a:gd name="connsiteY4" fmla="*/ 5149008 h 5149008"/>
              <a:gd name="connsiteX5" fmla="*/ 0 w 6443648"/>
              <a:gd name="connsiteY5" fmla="*/ 5149008 h 5149008"/>
              <a:gd name="connsiteX6" fmla="*/ 75304 w 6443648"/>
              <a:gd name="connsiteY6" fmla="*/ 0 h 5149008"/>
              <a:gd name="connsiteX0" fmla="*/ 75304 w 6443648"/>
              <a:gd name="connsiteY0" fmla="*/ 0 h 5149008"/>
              <a:gd name="connsiteX1" fmla="*/ 2097560 w 6443648"/>
              <a:gd name="connsiteY1" fmla="*/ 43031 h 5149008"/>
              <a:gd name="connsiteX2" fmla="*/ 2129831 w 6443648"/>
              <a:gd name="connsiteY2" fmla="*/ 3132040 h 5149008"/>
              <a:gd name="connsiteX3" fmla="*/ 6443648 w 6443648"/>
              <a:gd name="connsiteY3" fmla="*/ 3164313 h 5149008"/>
              <a:gd name="connsiteX4" fmla="*/ 3947874 w 6443648"/>
              <a:gd name="connsiteY4" fmla="*/ 5149008 h 5149008"/>
              <a:gd name="connsiteX5" fmla="*/ 0 w 6443648"/>
              <a:gd name="connsiteY5" fmla="*/ 5149008 h 5149008"/>
              <a:gd name="connsiteX6" fmla="*/ 75304 w 6443648"/>
              <a:gd name="connsiteY6" fmla="*/ 0 h 5149008"/>
              <a:gd name="connsiteX0" fmla="*/ 43031 w 6443648"/>
              <a:gd name="connsiteY0" fmla="*/ 0 h 5127492"/>
              <a:gd name="connsiteX1" fmla="*/ 2097560 w 6443648"/>
              <a:gd name="connsiteY1" fmla="*/ 21515 h 5127492"/>
              <a:gd name="connsiteX2" fmla="*/ 2129831 w 6443648"/>
              <a:gd name="connsiteY2" fmla="*/ 3110524 h 5127492"/>
              <a:gd name="connsiteX3" fmla="*/ 6443648 w 6443648"/>
              <a:gd name="connsiteY3" fmla="*/ 3142797 h 5127492"/>
              <a:gd name="connsiteX4" fmla="*/ 3947874 w 6443648"/>
              <a:gd name="connsiteY4" fmla="*/ 5127492 h 5127492"/>
              <a:gd name="connsiteX5" fmla="*/ 0 w 6443648"/>
              <a:gd name="connsiteY5" fmla="*/ 5127492 h 5127492"/>
              <a:gd name="connsiteX6" fmla="*/ 43031 w 6443648"/>
              <a:gd name="connsiteY6" fmla="*/ 0 h 5127492"/>
              <a:gd name="connsiteX0" fmla="*/ 43031 w 6443648"/>
              <a:gd name="connsiteY0" fmla="*/ 0 h 6095681"/>
              <a:gd name="connsiteX1" fmla="*/ 2097560 w 6443648"/>
              <a:gd name="connsiteY1" fmla="*/ 21515 h 6095681"/>
              <a:gd name="connsiteX2" fmla="*/ 2129831 w 6443648"/>
              <a:gd name="connsiteY2" fmla="*/ 3110524 h 6095681"/>
              <a:gd name="connsiteX3" fmla="*/ 6443648 w 6443648"/>
              <a:gd name="connsiteY3" fmla="*/ 3142797 h 6095681"/>
              <a:gd name="connsiteX4" fmla="*/ 6411375 w 6443648"/>
              <a:gd name="connsiteY4" fmla="*/ 6095681 h 6095681"/>
              <a:gd name="connsiteX5" fmla="*/ 0 w 6443648"/>
              <a:gd name="connsiteY5" fmla="*/ 5127492 h 6095681"/>
              <a:gd name="connsiteX6" fmla="*/ 43031 w 6443648"/>
              <a:gd name="connsiteY6" fmla="*/ 0 h 6095681"/>
              <a:gd name="connsiteX0" fmla="*/ 1 w 6400618"/>
              <a:gd name="connsiteY0" fmla="*/ 0 h 6095681"/>
              <a:gd name="connsiteX1" fmla="*/ 2054530 w 6400618"/>
              <a:gd name="connsiteY1" fmla="*/ 21515 h 6095681"/>
              <a:gd name="connsiteX2" fmla="*/ 2086801 w 6400618"/>
              <a:gd name="connsiteY2" fmla="*/ 3110524 h 6095681"/>
              <a:gd name="connsiteX3" fmla="*/ 6400618 w 6400618"/>
              <a:gd name="connsiteY3" fmla="*/ 3142797 h 6095681"/>
              <a:gd name="connsiteX4" fmla="*/ 6368345 w 6400618"/>
              <a:gd name="connsiteY4" fmla="*/ 6095681 h 6095681"/>
              <a:gd name="connsiteX5" fmla="*/ 0 w 6400618"/>
              <a:gd name="connsiteY5" fmla="*/ 6074165 h 6095681"/>
              <a:gd name="connsiteX6" fmla="*/ 1 w 6400618"/>
              <a:gd name="connsiteY6" fmla="*/ 0 h 6095681"/>
              <a:gd name="connsiteX0" fmla="*/ 0 w 6411375"/>
              <a:gd name="connsiteY0" fmla="*/ 1 h 6074166"/>
              <a:gd name="connsiteX1" fmla="*/ 2065287 w 6411375"/>
              <a:gd name="connsiteY1" fmla="*/ 0 h 6074166"/>
              <a:gd name="connsiteX2" fmla="*/ 2097558 w 6411375"/>
              <a:gd name="connsiteY2" fmla="*/ 3089009 h 6074166"/>
              <a:gd name="connsiteX3" fmla="*/ 6411375 w 6411375"/>
              <a:gd name="connsiteY3" fmla="*/ 3121282 h 6074166"/>
              <a:gd name="connsiteX4" fmla="*/ 6379102 w 6411375"/>
              <a:gd name="connsiteY4" fmla="*/ 6074166 h 6074166"/>
              <a:gd name="connsiteX5" fmla="*/ 10757 w 6411375"/>
              <a:gd name="connsiteY5" fmla="*/ 6052650 h 6074166"/>
              <a:gd name="connsiteX6" fmla="*/ 0 w 6411375"/>
              <a:gd name="connsiteY6" fmla="*/ 1 h 6074166"/>
              <a:gd name="connsiteX0" fmla="*/ 0 w 6411375"/>
              <a:gd name="connsiteY0" fmla="*/ 1 h 6074166"/>
              <a:gd name="connsiteX1" fmla="*/ 2065287 w 6411375"/>
              <a:gd name="connsiteY1" fmla="*/ 0 h 6074166"/>
              <a:gd name="connsiteX2" fmla="*/ 2054245 w 6411375"/>
              <a:gd name="connsiteY2" fmla="*/ 3192886 h 6074166"/>
              <a:gd name="connsiteX3" fmla="*/ 6411375 w 6411375"/>
              <a:gd name="connsiteY3" fmla="*/ 3121282 h 6074166"/>
              <a:gd name="connsiteX4" fmla="*/ 6379102 w 6411375"/>
              <a:gd name="connsiteY4" fmla="*/ 6074166 h 6074166"/>
              <a:gd name="connsiteX5" fmla="*/ 10757 w 6411375"/>
              <a:gd name="connsiteY5" fmla="*/ 6052650 h 6074166"/>
              <a:gd name="connsiteX6" fmla="*/ 0 w 6411375"/>
              <a:gd name="connsiteY6" fmla="*/ 1 h 6074166"/>
              <a:gd name="connsiteX0" fmla="*/ 0 w 6422203"/>
              <a:gd name="connsiteY0" fmla="*/ 1 h 6074166"/>
              <a:gd name="connsiteX1" fmla="*/ 2065287 w 6422203"/>
              <a:gd name="connsiteY1" fmla="*/ 0 h 6074166"/>
              <a:gd name="connsiteX2" fmla="*/ 2054245 w 6422203"/>
              <a:gd name="connsiteY2" fmla="*/ 3192886 h 6074166"/>
              <a:gd name="connsiteX3" fmla="*/ 6422203 w 6422203"/>
              <a:gd name="connsiteY3" fmla="*/ 3193995 h 6074166"/>
              <a:gd name="connsiteX4" fmla="*/ 6379102 w 6422203"/>
              <a:gd name="connsiteY4" fmla="*/ 6074166 h 6074166"/>
              <a:gd name="connsiteX5" fmla="*/ 10757 w 6422203"/>
              <a:gd name="connsiteY5" fmla="*/ 6052650 h 6074166"/>
              <a:gd name="connsiteX6" fmla="*/ 0 w 6422203"/>
              <a:gd name="connsiteY6" fmla="*/ 1 h 6074166"/>
              <a:gd name="connsiteX0" fmla="*/ 0 w 6422312"/>
              <a:gd name="connsiteY0" fmla="*/ 1 h 6080061"/>
              <a:gd name="connsiteX1" fmla="*/ 2065287 w 6422312"/>
              <a:gd name="connsiteY1" fmla="*/ 0 h 6080061"/>
              <a:gd name="connsiteX2" fmla="*/ 2054245 w 6422312"/>
              <a:gd name="connsiteY2" fmla="*/ 3192886 h 6080061"/>
              <a:gd name="connsiteX3" fmla="*/ 6422203 w 6422312"/>
              <a:gd name="connsiteY3" fmla="*/ 3193995 h 6080061"/>
              <a:gd name="connsiteX4" fmla="*/ 6422312 w 6422312"/>
              <a:gd name="connsiteY4" fmla="*/ 6080061 h 6080061"/>
              <a:gd name="connsiteX5" fmla="*/ 10757 w 6422312"/>
              <a:gd name="connsiteY5" fmla="*/ 6052650 h 6080061"/>
              <a:gd name="connsiteX6" fmla="*/ 0 w 6422312"/>
              <a:gd name="connsiteY6" fmla="*/ 1 h 608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22312" h="6080061">
                <a:moveTo>
                  <a:pt x="0" y="1"/>
                </a:moveTo>
                <a:lnTo>
                  <a:pt x="2065287" y="0"/>
                </a:lnTo>
                <a:cubicBezTo>
                  <a:pt x="2061606" y="1064295"/>
                  <a:pt x="2057926" y="2128591"/>
                  <a:pt x="2054245" y="3192886"/>
                </a:cubicBezTo>
                <a:lnTo>
                  <a:pt x="6422203" y="3193995"/>
                </a:lnTo>
                <a:cubicBezTo>
                  <a:pt x="6422239" y="4156017"/>
                  <a:pt x="6422276" y="5118039"/>
                  <a:pt x="6422312" y="6080061"/>
                </a:cubicBezTo>
                <a:lnTo>
                  <a:pt x="10757" y="6052650"/>
                </a:lnTo>
                <a:cubicBezTo>
                  <a:pt x="10757" y="4027928"/>
                  <a:pt x="0" y="2024723"/>
                  <a:pt x="0" y="1"/>
                </a:cubicBezTo>
                <a:close/>
              </a:path>
            </a:pathLst>
          </a:custGeom>
          <a:noFill/>
          <a:ln w="222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76241" tIns="38120" rIns="76241" bIns="38120" rtlCol="0" anchor="ctr"/>
          <a:lstStyle/>
          <a:p>
            <a:pPr marL="0" marR="0" lvl="0" indent="0" algn="ctr" defTabSz="762425"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79" name="グループ化 78"/>
          <p:cNvGrpSpPr/>
          <p:nvPr/>
        </p:nvGrpSpPr>
        <p:grpSpPr>
          <a:xfrm>
            <a:off x="1109727" y="770302"/>
            <a:ext cx="522539" cy="531692"/>
            <a:chOff x="702470" y="594371"/>
            <a:chExt cx="606999" cy="864095"/>
          </a:xfrm>
        </p:grpSpPr>
        <p:sp>
          <p:nvSpPr>
            <p:cNvPr id="80" name="右矢印 79"/>
            <p:cNvSpPr/>
            <p:nvPr/>
          </p:nvSpPr>
          <p:spPr>
            <a:xfrm rot="16200000">
              <a:off x="573922" y="722919"/>
              <a:ext cx="864095" cy="606999"/>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62425"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1" name="テキスト ボックス 80"/>
            <p:cNvSpPr txBox="1"/>
            <p:nvPr/>
          </p:nvSpPr>
          <p:spPr>
            <a:xfrm>
              <a:off x="755633" y="702299"/>
              <a:ext cx="478561" cy="754457"/>
            </a:xfrm>
            <a:prstGeom prst="rect">
              <a:avLst/>
            </a:prstGeom>
            <a:noFill/>
          </p:spPr>
          <p:txBody>
            <a:bodyPr vert="eaVert" wrap="none" rtlCol="0">
              <a:spAutoFit/>
            </a:bodyPr>
            <a:lstStyle/>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報告</a:t>
              </a:r>
            </a:p>
          </p:txBody>
        </p:sp>
      </p:grpSp>
      <p:grpSp>
        <p:nvGrpSpPr>
          <p:cNvPr id="82" name="グループ化 81"/>
          <p:cNvGrpSpPr/>
          <p:nvPr/>
        </p:nvGrpSpPr>
        <p:grpSpPr>
          <a:xfrm>
            <a:off x="4924244" y="770302"/>
            <a:ext cx="522539" cy="531692"/>
            <a:chOff x="702470" y="594372"/>
            <a:chExt cx="606999" cy="864095"/>
          </a:xfrm>
        </p:grpSpPr>
        <p:sp>
          <p:nvSpPr>
            <p:cNvPr id="83" name="右矢印 82"/>
            <p:cNvSpPr/>
            <p:nvPr/>
          </p:nvSpPr>
          <p:spPr>
            <a:xfrm rot="16200000">
              <a:off x="573922" y="722920"/>
              <a:ext cx="864095" cy="606999"/>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62425"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4" name="テキスト ボックス 83"/>
            <p:cNvSpPr txBox="1"/>
            <p:nvPr/>
          </p:nvSpPr>
          <p:spPr>
            <a:xfrm>
              <a:off x="757847" y="700963"/>
              <a:ext cx="478561" cy="754457"/>
            </a:xfrm>
            <a:prstGeom prst="rect">
              <a:avLst/>
            </a:prstGeom>
            <a:noFill/>
          </p:spPr>
          <p:txBody>
            <a:bodyPr vert="eaVert" wrap="none" rtlCol="0">
              <a:spAutoFit/>
            </a:bodyPr>
            <a:lstStyle/>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報告</a:t>
              </a:r>
            </a:p>
          </p:txBody>
        </p:sp>
      </p:grpSp>
      <p:grpSp>
        <p:nvGrpSpPr>
          <p:cNvPr id="88" name="グループ化 87"/>
          <p:cNvGrpSpPr/>
          <p:nvPr/>
        </p:nvGrpSpPr>
        <p:grpSpPr>
          <a:xfrm flipV="1">
            <a:off x="7742515" y="770302"/>
            <a:ext cx="522539" cy="531692"/>
            <a:chOff x="702470" y="594371"/>
            <a:chExt cx="606999" cy="864095"/>
          </a:xfrm>
        </p:grpSpPr>
        <p:sp>
          <p:nvSpPr>
            <p:cNvPr id="89" name="右矢印 88"/>
            <p:cNvSpPr/>
            <p:nvPr/>
          </p:nvSpPr>
          <p:spPr>
            <a:xfrm rot="16200000">
              <a:off x="573922" y="722919"/>
              <a:ext cx="864095" cy="606999"/>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62425"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0" name="テキスト ボックス 89"/>
            <p:cNvSpPr txBox="1"/>
            <p:nvPr/>
          </p:nvSpPr>
          <p:spPr>
            <a:xfrm flipV="1">
              <a:off x="746280" y="704009"/>
              <a:ext cx="478561" cy="754457"/>
            </a:xfrm>
            <a:prstGeom prst="rect">
              <a:avLst/>
            </a:prstGeom>
            <a:noFill/>
          </p:spPr>
          <p:txBody>
            <a:bodyPr vert="eaVert" wrap="none" rtlCol="0">
              <a:spAutoFit/>
            </a:bodyPr>
            <a:lstStyle/>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聴取</a:t>
              </a:r>
            </a:p>
          </p:txBody>
        </p:sp>
      </p:grpSp>
      <p:grpSp>
        <p:nvGrpSpPr>
          <p:cNvPr id="97" name="グループ化 96"/>
          <p:cNvGrpSpPr/>
          <p:nvPr/>
        </p:nvGrpSpPr>
        <p:grpSpPr>
          <a:xfrm>
            <a:off x="8935083" y="770302"/>
            <a:ext cx="522539" cy="531692"/>
            <a:chOff x="702470" y="594371"/>
            <a:chExt cx="606999" cy="864095"/>
          </a:xfrm>
        </p:grpSpPr>
        <p:sp>
          <p:nvSpPr>
            <p:cNvPr id="98" name="右矢印 97"/>
            <p:cNvSpPr/>
            <p:nvPr/>
          </p:nvSpPr>
          <p:spPr>
            <a:xfrm rot="16200000">
              <a:off x="573922" y="722919"/>
              <a:ext cx="864095" cy="606999"/>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62425"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9" name="テキスト ボックス 98"/>
            <p:cNvSpPr txBox="1"/>
            <p:nvPr/>
          </p:nvSpPr>
          <p:spPr>
            <a:xfrm>
              <a:off x="743444" y="702299"/>
              <a:ext cx="478561" cy="754457"/>
            </a:xfrm>
            <a:prstGeom prst="rect">
              <a:avLst/>
            </a:prstGeom>
            <a:noFill/>
          </p:spPr>
          <p:txBody>
            <a:bodyPr vert="eaVert" wrap="none" rtlCol="0">
              <a:spAutoFit/>
            </a:bodyPr>
            <a:lstStyle/>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意見</a:t>
              </a:r>
            </a:p>
          </p:txBody>
        </p:sp>
      </p:grpSp>
      <p:sp>
        <p:nvSpPr>
          <p:cNvPr id="55" name="右矢印 54"/>
          <p:cNvSpPr/>
          <p:nvPr/>
        </p:nvSpPr>
        <p:spPr>
          <a:xfrm rot="16200000">
            <a:off x="4633629" y="3857365"/>
            <a:ext cx="465231" cy="504000"/>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6" name="テキスト ボックス 55"/>
          <p:cNvSpPr txBox="1"/>
          <p:nvPr/>
        </p:nvSpPr>
        <p:spPr>
          <a:xfrm>
            <a:off x="4659092" y="3942882"/>
            <a:ext cx="383503" cy="422552"/>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意見</a:t>
            </a:r>
          </a:p>
        </p:txBody>
      </p:sp>
      <p:sp>
        <p:nvSpPr>
          <p:cNvPr id="57" name="右矢印 56"/>
          <p:cNvSpPr/>
          <p:nvPr/>
        </p:nvSpPr>
        <p:spPr>
          <a:xfrm rot="5400000" flipV="1">
            <a:off x="4094771" y="3866958"/>
            <a:ext cx="457204" cy="504000"/>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8" name="テキスト ボックス 57"/>
          <p:cNvSpPr txBox="1"/>
          <p:nvPr/>
        </p:nvSpPr>
        <p:spPr>
          <a:xfrm>
            <a:off x="4128658" y="3926626"/>
            <a:ext cx="383503" cy="438478"/>
          </a:xfrm>
          <a:prstGeom prst="rect">
            <a:avLst/>
          </a:prstGeom>
          <a:noFill/>
        </p:spPr>
        <p:txBody>
          <a:bodyPr vert="eaVert"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聴取</a:t>
            </a:r>
          </a:p>
        </p:txBody>
      </p:sp>
      <p:sp>
        <p:nvSpPr>
          <p:cNvPr id="59" name="正方形/長方形 58"/>
          <p:cNvSpPr/>
          <p:nvPr/>
        </p:nvSpPr>
        <p:spPr>
          <a:xfrm>
            <a:off x="7801109" y="4891318"/>
            <a:ext cx="1600749" cy="1515225"/>
          </a:xfrm>
          <a:prstGeom prst="rect">
            <a:avLst/>
          </a:prstGeom>
          <a:solidFill>
            <a:srgbClr val="F3FC9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6241" tIns="38120" rIns="76241" bIns="38120" rtlCol="0" anchor="ctr"/>
          <a:lstStyle/>
          <a:p>
            <a:pPr marL="0" marR="0" lvl="0" indent="0" algn="ctr" defTabSz="762425"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0" name="テキスト ボックス 59"/>
          <p:cNvSpPr txBox="1"/>
          <p:nvPr/>
        </p:nvSpPr>
        <p:spPr>
          <a:xfrm>
            <a:off x="7830406" y="4909180"/>
            <a:ext cx="1536725" cy="204840"/>
          </a:xfrm>
          <a:prstGeom prst="rect">
            <a:avLst/>
          </a:prstGeom>
          <a:noFill/>
        </p:spPr>
        <p:txBody>
          <a:bodyPr wrap="square" lIns="76241" tIns="38120" rIns="76241" bIns="38120" rtlCol="0">
            <a:spAutoFit/>
          </a:bodyPr>
          <a:lstStyle/>
          <a:p>
            <a:pPr marL="0" marR="0" lvl="0" indent="0" algn="ctr" defTabSz="762425"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費用対効果評価専門組織</a:t>
            </a:r>
            <a:endParaRPr kumimoji="1" lang="ja-JP" altLang="en-US" sz="923"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1" name="テキスト ボックス 60"/>
          <p:cNvSpPr txBox="1"/>
          <p:nvPr/>
        </p:nvSpPr>
        <p:spPr>
          <a:xfrm>
            <a:off x="7795863" y="5114011"/>
            <a:ext cx="1677259" cy="985438"/>
          </a:xfrm>
          <a:prstGeom prst="rect">
            <a:avLst/>
          </a:prstGeom>
          <a:noFill/>
        </p:spPr>
        <p:txBody>
          <a:bodyPr wrap="square" lIns="76241" tIns="38120" rIns="76241" bIns="38120" rtlCol="0">
            <a:spAutoFit/>
          </a:bodyPr>
          <a:lstStyle/>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73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医薬品及び医療機器の</a:t>
            </a:r>
            <a:endParaRPr kumimoji="1" lang="en-US" altLang="ja-JP" sz="73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73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費用対効果評価</a:t>
            </a: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調査審議</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設置：平成２８年</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委員長：田倉智之</a:t>
            </a:r>
            <a:r>
              <a:rPr kumimoji="1" lang="zh-CN"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東京</a:t>
            </a:r>
            <a:r>
              <a:rPr kumimoji="1" lang="ja-JP" altLang="en-US" sz="738"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大学大学</a:t>
            </a: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院医学系研究科特任</a:t>
            </a:r>
            <a:r>
              <a:rPr kumimoji="1" lang="zh-CN"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教授）</a:t>
            </a: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委員：保険医療専門審査員</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62425"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時期：１年に数回程度</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2" name="スライド番号プレースホルダー 2">
            <a:extLst>
              <a:ext uri="{FF2B5EF4-FFF2-40B4-BE49-F238E27FC236}">
                <a16:creationId xmlns:a16="http://schemas.microsoft.com/office/drawing/2014/main" id="{9050D8BF-F806-415E-897E-E9021B5F2919}"/>
              </a:ext>
            </a:extLst>
          </p:cNvPr>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033522511"/>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正方形/長方形 7"/>
          <p:cNvSpPr/>
          <p:nvPr/>
        </p:nvSpPr>
        <p:spPr>
          <a:xfrm>
            <a:off x="154800" y="813600"/>
            <a:ext cx="9594000" cy="592845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一部の医療機関では時間外の小児の緊急入院を多く受け入れている実態を踏まえ、充実した時間外受入体制を整備している場合について、新たな評価を行う。</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小児入院医療管理料１</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時間外受入体制強化加算１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300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点（入院初日）</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小児入院医療管理料２</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　時間外受入体制強化加算２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180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点（入院初日）</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小児入院医療管理料１又は２を現に算定している患者。</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当該</a:t>
            </a:r>
            <a:r>
              <a:rPr kumimoji="1" lang="ja-JP" altLang="ja-JP" sz="1400" b="0" i="0" u="none" strike="noStrike" kern="1200" cap="none" spc="0" normalizeH="0" baseline="0" noProof="0" dirty="0">
                <a:ln>
                  <a:noFill/>
                </a:ln>
                <a:solidFill>
                  <a:prstClr val="black"/>
                </a:solidFill>
                <a:effectLst/>
                <a:uLnTx/>
                <a:uFillTx/>
                <a:latin typeface="Verdana"/>
                <a:ea typeface="メイリオ"/>
                <a:cs typeface="+mn-cs"/>
              </a:rPr>
              <a:t>病棟に入院している患者について、入院初日に算定する</a:t>
            </a:r>
            <a:r>
              <a:rPr kumimoji="1" lang="ja-JP" altLang="ja-JP" sz="1600" b="0" i="0" u="none" strike="noStrike" kern="1200" cap="none" spc="0" normalizeH="0" baseline="0" noProof="0" dirty="0">
                <a:ln>
                  <a:noFill/>
                </a:ln>
                <a:solidFill>
                  <a:prstClr val="black"/>
                </a:solidFill>
                <a:effectLst/>
                <a:uLnTx/>
                <a:uFillTx/>
                <a:latin typeface="Verdana"/>
                <a:ea typeface="メイリオ"/>
                <a:cs typeface="+mn-cs"/>
              </a:rPr>
              <a:t>。</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時間外受入体制強化加算１の施設基準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　小児入院医療管理料１を算定する病棟であること。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②　当該保険医療機関において、</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歳未満の時間外における緊急入院患者数が、</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年間で</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1,000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件以上</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③　次に掲げる夜間における看護業務の負担軽減に資する業務管理等に関する項目のうち、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３項目以上</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を満たしていること。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時間外受入体制強化加算１の施設基準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　小児入院医療管理料１を算定する病棟であること。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②　当該保険医療機関において、</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歳未満の時間外における緊急入院患者数が、</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年間で</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600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件以上</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③　（１）の③を満たしていること。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3" name="表 2"/>
          <p:cNvGraphicFramePr>
            <a:graphicFrameLocks noGrp="1"/>
          </p:cNvGraphicFramePr>
          <p:nvPr/>
        </p:nvGraphicFramePr>
        <p:xfrm>
          <a:off x="578718" y="4998458"/>
          <a:ext cx="8069319" cy="762000"/>
        </p:xfrm>
        <a:graphic>
          <a:graphicData uri="http://schemas.openxmlformats.org/drawingml/2006/table">
            <a:tbl>
              <a:tblPr/>
              <a:tblGrid>
                <a:gridCol w="3563027">
                  <a:extLst>
                    <a:ext uri="{9D8B030D-6E8A-4147-A177-3AD203B41FA5}">
                      <a16:colId xmlns:a16="http://schemas.microsoft.com/office/drawing/2014/main" val="974470193"/>
                    </a:ext>
                  </a:extLst>
                </a:gridCol>
                <a:gridCol w="4506292">
                  <a:extLst>
                    <a:ext uri="{9D8B030D-6E8A-4147-A177-3AD203B41FA5}">
                      <a16:colId xmlns:a16="http://schemas.microsoft.com/office/drawing/2014/main" val="3091283708"/>
                    </a:ext>
                  </a:extLst>
                </a:gridCol>
              </a:tblGrid>
              <a:tr h="190500">
                <a:tc>
                  <a:txBody>
                    <a:bodyPr/>
                    <a:lstStyle/>
                    <a:p>
                      <a:pPr algn="l" fontAlgn="ctr"/>
                      <a:r>
                        <a:rPr lang="ja-JP" altLang="en-US" sz="1000" b="0" i="0" u="none" strike="noStrike" dirty="0">
                          <a:solidFill>
                            <a:srgbClr val="000000"/>
                          </a:solidFill>
                          <a:effectLst/>
                          <a:latin typeface="+mj-ea"/>
                          <a:ea typeface="+mj-ea"/>
                        </a:rPr>
                        <a:t>ア　</a:t>
                      </a:r>
                      <a:r>
                        <a:rPr lang="en-US" altLang="ja-JP" sz="1000" b="0" i="0" u="none" strike="noStrike" dirty="0">
                          <a:solidFill>
                            <a:srgbClr val="000000"/>
                          </a:solidFill>
                          <a:effectLst/>
                          <a:latin typeface="+mj-ea"/>
                          <a:ea typeface="+mj-ea"/>
                        </a:rPr>
                        <a:t>11</a:t>
                      </a:r>
                      <a:r>
                        <a:rPr lang="ja-JP" altLang="en-US" sz="1000" b="0" i="0" u="none" strike="noStrike" dirty="0">
                          <a:solidFill>
                            <a:srgbClr val="000000"/>
                          </a:solidFill>
                          <a:effectLst/>
                          <a:latin typeface="+mj-ea"/>
                          <a:ea typeface="+mj-ea"/>
                        </a:rPr>
                        <a:t>時間以上の勤務間隔の確保</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mj-ea"/>
                          <a:ea typeface="+mj-ea"/>
                        </a:rPr>
                        <a:t>オ　夜勤帯のニーズに対応した柔軟な勤務体制の工夫</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744049668"/>
                  </a:ext>
                </a:extLst>
              </a:tr>
              <a:tr h="190500">
                <a:tc>
                  <a:txBody>
                    <a:bodyPr/>
                    <a:lstStyle/>
                    <a:p>
                      <a:pPr algn="l" fontAlgn="ctr"/>
                      <a:r>
                        <a:rPr lang="ja-JP" altLang="en-US" sz="1000" b="0" i="0" u="none" strike="noStrike" dirty="0">
                          <a:solidFill>
                            <a:srgbClr val="000000"/>
                          </a:solidFill>
                          <a:effectLst/>
                          <a:latin typeface="+mj-ea"/>
                          <a:ea typeface="+mj-ea"/>
                        </a:rPr>
                        <a:t>イ　正准看の交代周期の確保</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j-ea"/>
                          <a:ea typeface="+mj-ea"/>
                        </a:rPr>
                        <a:t>カ　夜間を含めた各部署の業務量を把握・調整するシステムの構築</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484679259"/>
                  </a:ext>
                </a:extLst>
              </a:tr>
              <a:tr h="190500">
                <a:tc>
                  <a:txBody>
                    <a:bodyPr/>
                    <a:lstStyle/>
                    <a:p>
                      <a:pPr algn="l" fontAlgn="ctr"/>
                      <a:r>
                        <a:rPr lang="ja-JP" altLang="en-US" sz="1000" b="0" i="0" u="none" strike="noStrike" dirty="0">
                          <a:solidFill>
                            <a:srgbClr val="000000"/>
                          </a:solidFill>
                          <a:effectLst/>
                          <a:latin typeface="+mj-ea"/>
                          <a:ea typeface="+mj-ea"/>
                        </a:rPr>
                        <a:t>ウ　夜勤の連続回数が２連続（２回）まで</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j-ea"/>
                          <a:ea typeface="+mj-ea"/>
                        </a:rPr>
                        <a:t>キ　夜間院内保育所の設置</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595177657"/>
                  </a:ext>
                </a:extLst>
              </a:tr>
              <a:tr h="190500">
                <a:tc>
                  <a:txBody>
                    <a:bodyPr/>
                    <a:lstStyle/>
                    <a:p>
                      <a:pPr algn="l" fontAlgn="ctr"/>
                      <a:r>
                        <a:rPr lang="ja-JP" altLang="en-US" sz="1000" b="0" i="0" u="none" strike="noStrike" dirty="0">
                          <a:solidFill>
                            <a:srgbClr val="000000"/>
                          </a:solidFill>
                          <a:effectLst/>
                          <a:latin typeface="+mj-ea"/>
                          <a:ea typeface="+mj-ea"/>
                        </a:rPr>
                        <a:t>エ　夜勤後の暦日の休日確保</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j-ea"/>
                          <a:ea typeface="+mj-ea"/>
                        </a:rPr>
                        <a:t>ク　ＩＣＴ、ＩｏＴ等の活用による業務負担軽減</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573466747"/>
                  </a:ext>
                </a:extLst>
              </a:tr>
            </a:tbl>
          </a:graphicData>
        </a:graphic>
      </p:graphicFrame>
      <p:sp>
        <p:nvSpPr>
          <p:cNvPr id="9"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259</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
        <p:nvSpPr>
          <p:cNvPr id="7" name="テキスト ボックス 6">
            <a:extLst>
              <a:ext uri="{FF2B5EF4-FFF2-40B4-BE49-F238E27FC236}">
                <a16:creationId xmlns:a16="http://schemas.microsoft.com/office/drawing/2014/main" id="{30A0FF7B-679A-4E7C-8688-9135CCB8645D}"/>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９．小児医療・周産期医療</a:t>
            </a:r>
          </a:p>
        </p:txBody>
      </p:sp>
      <p:sp>
        <p:nvSpPr>
          <p:cNvPr id="10" name="タイトル 1">
            <a:extLst>
              <a:ext uri="{FF2B5EF4-FFF2-40B4-BE49-F238E27FC236}">
                <a16:creationId xmlns:a16="http://schemas.microsoft.com/office/drawing/2014/main" id="{9A6D25D5-0696-47A0-92A6-F37143D8CA47}"/>
              </a:ext>
            </a:extLst>
          </p:cNvPr>
          <p:cNvSpPr>
            <a:spLocks noGrp="1"/>
          </p:cNvSpPr>
          <p:nvPr>
            <p:ph type="title"/>
          </p:nvPr>
        </p:nvSpPr>
        <p:spPr>
          <a:xfrm>
            <a:off x="0" y="274638"/>
            <a:ext cx="9906000" cy="458787"/>
          </a:xfrm>
        </p:spPr>
        <p:txBody>
          <a:bodyPr>
            <a:noAutofit/>
          </a:bodyPr>
          <a:lstStyle/>
          <a:p>
            <a:r>
              <a:rPr kumimoji="1" lang="ja-JP" altLang="en-US" dirty="0">
                <a:latin typeface="メイリオ" panose="020B0604030504040204" pitchFamily="50" charset="-128"/>
                <a:ea typeface="メイリオ" panose="020B0604030504040204" pitchFamily="50" charset="-128"/>
              </a:rPr>
              <a:t>（４）小児入院医療管理料の評価①</a:t>
            </a:r>
          </a:p>
        </p:txBody>
      </p:sp>
      <p:pic>
        <p:nvPicPr>
          <p:cNvPr id="11" name="図 10">
            <a:extLst>
              <a:ext uri="{FF2B5EF4-FFF2-40B4-BE49-F238E27FC236}">
                <a16:creationId xmlns:a16="http://schemas.microsoft.com/office/drawing/2014/main" id="{226A4549-9599-4930-9335-496868AA8DFA}"/>
              </a:ext>
            </a:extLst>
          </p:cNvPr>
          <p:cNvPicPr>
            <a:picLocks noChangeAspect="1"/>
          </p:cNvPicPr>
          <p:nvPr/>
        </p:nvPicPr>
        <p:blipFill>
          <a:blip r:embed="rId2"/>
          <a:stretch>
            <a:fillRect/>
          </a:stretch>
        </p:blipFill>
        <p:spPr>
          <a:xfrm>
            <a:off x="7617296" y="1551056"/>
            <a:ext cx="1412528" cy="1416914"/>
          </a:xfrm>
          <a:prstGeom prst="rect">
            <a:avLst/>
          </a:prstGeom>
        </p:spPr>
      </p:pic>
    </p:spTree>
    <p:extLst>
      <p:ext uri="{BB962C8B-B14F-4D97-AF65-F5344CB8AC3E}">
        <p14:creationId xmlns:p14="http://schemas.microsoft.com/office/powerpoint/2010/main" val="4135886566"/>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55944" y="813600"/>
            <a:ext cx="9594112" cy="566569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不適切な養育等が疑われる児童の早期発見や、福祉・保健・警察・司法・教育等の関係機関の適切な連携を推進する観点から、多職種で構成される専任のチームを設置して連携体制を整備している場合について、新たな評価を行う。</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小児入院医療管理料１～５</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養育支援体制加算</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300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点（入院初日）</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3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小児入院医療管理料を算定する病棟に入院している患者。</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・当該病棟に入院している患者について、入院初日に限り加算する。</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［施設基準の概要］</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（１）以下から構成される虐待等不適切な養育が疑われる小児患者への支援を行う</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養育支援チーム</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が設置されていること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ア　小児医療に関する十分な経験を有する専任の常勤医師</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小児患者の看護に従事する専任の常勤看護士</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ウ　小児患者の支援に係る経験を有する専任の常勤社会福祉士</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（２）養育支援チームの業務</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ア　養育支援に関する</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プロトコルの整備</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及び定期的な</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プロトコルの見直し</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虐待等不適切な養育が疑われる小児患者が発見された場合に、</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院内からの相談に対応</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ウ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主治医及び多職種と十分な連携をとって養育支援を行う</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エ　虐待等不適切な養育が疑われた</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症例を把握・分析</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し、養育支援の体制確保のために</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必要な対策を推進</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630238" marR="0" lvl="0" indent="-6302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オ　養育支援体制を確保するための</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職員研修を企画・実施</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すること。当該研修は養育支援の基本方針について職員に周知徹底を図ることを目的とするものであり、年２回程度実施されていること。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52438" marR="0" lvl="0" indent="-4524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（３）（２）のイ及びウの業務を実施する医師は、虐待等不適切な養育が疑われる小児患者の診療を担当する医師と重複がないよう配置を工夫すること。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 name="テキスト ボックス 3"/>
          <p:cNvSpPr txBox="1"/>
          <p:nvPr/>
        </p:nvSpPr>
        <p:spPr>
          <a:xfrm>
            <a:off x="6534381" y="2864013"/>
            <a:ext cx="2834504" cy="276999"/>
          </a:xfrm>
          <a:prstGeom prst="rect">
            <a:avLst/>
          </a:prstGeom>
          <a:solidFill>
            <a:schemeClr val="accent2">
              <a:lumMod val="20000"/>
              <a:lumOff val="80000"/>
            </a:schemeClr>
          </a:solidFill>
          <a:ln w="38100">
            <a:solidFill>
              <a:schemeClr val="accent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Verdana"/>
                <a:ea typeface="メイリオ"/>
                <a:cs typeface="+mn-cs"/>
              </a:rPr>
              <a:t>多職種専任チーム</a:t>
            </a:r>
            <a:endParaRPr kumimoji="1" lang="en-US" altLang="ja-JP" sz="1200" b="1" i="0" u="none" strike="noStrike" kern="1200" cap="none" spc="0" normalizeH="0" baseline="0" noProof="0" dirty="0">
              <a:ln>
                <a:noFill/>
              </a:ln>
              <a:solidFill>
                <a:prstClr val="black"/>
              </a:solidFill>
              <a:effectLst/>
              <a:uLnTx/>
              <a:uFillTx/>
              <a:latin typeface="Verdana"/>
              <a:ea typeface="メイリオ"/>
              <a:cs typeface="+mn-cs"/>
            </a:endParaRPr>
          </a:p>
        </p:txBody>
      </p:sp>
      <p:sp>
        <p:nvSpPr>
          <p:cNvPr id="9" name="テキスト ボックス 8"/>
          <p:cNvSpPr txBox="1"/>
          <p:nvPr/>
        </p:nvSpPr>
        <p:spPr>
          <a:xfrm>
            <a:off x="6534381" y="3659755"/>
            <a:ext cx="2834504" cy="276999"/>
          </a:xfrm>
          <a:prstGeom prst="rect">
            <a:avLst/>
          </a:prstGeom>
          <a:solidFill>
            <a:srgbClr val="CCE5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福祉・保健・警察・司法・教育等</a:t>
            </a:r>
          </a:p>
        </p:txBody>
      </p:sp>
      <p:sp>
        <p:nvSpPr>
          <p:cNvPr id="10" name="テキスト ボックス 9"/>
          <p:cNvSpPr txBox="1"/>
          <p:nvPr/>
        </p:nvSpPr>
        <p:spPr>
          <a:xfrm>
            <a:off x="6534381" y="1912144"/>
            <a:ext cx="2834504" cy="461665"/>
          </a:xfrm>
          <a:prstGeom prst="rect">
            <a:avLst/>
          </a:prstGeom>
          <a:solidFill>
            <a:srgbClr val="FFCE9E"/>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不適切な養育が疑われる児童の診療に携わる医療従事者</a:t>
            </a:r>
          </a:p>
        </p:txBody>
      </p:sp>
      <p:sp>
        <p:nvSpPr>
          <p:cNvPr id="11" name="左右矢印 10"/>
          <p:cNvSpPr/>
          <p:nvPr/>
        </p:nvSpPr>
        <p:spPr>
          <a:xfrm rot="5400000">
            <a:off x="7760553" y="2308129"/>
            <a:ext cx="455102" cy="593027"/>
          </a:xfrm>
          <a:prstGeom prst="leftRightArrow">
            <a:avLst>
              <a:gd name="adj1" fmla="val 50000"/>
              <a:gd name="adj2" fmla="val 36681"/>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12" name="左右矢印 11"/>
          <p:cNvSpPr/>
          <p:nvPr/>
        </p:nvSpPr>
        <p:spPr>
          <a:xfrm rot="5400000">
            <a:off x="7774592" y="3103869"/>
            <a:ext cx="455102" cy="593027"/>
          </a:xfrm>
          <a:prstGeom prst="leftRightArrow">
            <a:avLst>
              <a:gd name="adj1" fmla="val 50000"/>
              <a:gd name="adj2" fmla="val 36681"/>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5" name="角丸四角形 4"/>
          <p:cNvSpPr/>
          <p:nvPr/>
        </p:nvSpPr>
        <p:spPr>
          <a:xfrm>
            <a:off x="6291048" y="1673567"/>
            <a:ext cx="3321170" cy="2380891"/>
          </a:xfrm>
          <a:prstGeom prst="roundRect">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6" name="楕円 5"/>
          <p:cNvSpPr/>
          <p:nvPr/>
        </p:nvSpPr>
        <p:spPr>
          <a:xfrm>
            <a:off x="7067425" y="1499055"/>
            <a:ext cx="1708030" cy="343185"/>
          </a:xfrm>
          <a:prstGeom prst="ellipse">
            <a:avLst/>
          </a:prstGeom>
          <a:solidFill>
            <a:srgbClr val="E5F2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Verdana"/>
                <a:ea typeface="メイリオ"/>
                <a:cs typeface="+mn-cs"/>
              </a:rPr>
              <a:t>養育支援体制</a:t>
            </a:r>
          </a:p>
        </p:txBody>
      </p:sp>
      <p:sp>
        <p:nvSpPr>
          <p:cNvPr id="13" name="テキスト ボックス 12">
            <a:extLst>
              <a:ext uri="{FF2B5EF4-FFF2-40B4-BE49-F238E27FC236}">
                <a16:creationId xmlns:a16="http://schemas.microsoft.com/office/drawing/2014/main" id="{267EBAD8-7CF6-4549-ACD7-A1483E354EB4}"/>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９．小児医療・周産期医療</a:t>
            </a:r>
          </a:p>
        </p:txBody>
      </p:sp>
      <p:sp>
        <p:nvSpPr>
          <p:cNvPr id="15" name="タイトル 1">
            <a:extLst>
              <a:ext uri="{FF2B5EF4-FFF2-40B4-BE49-F238E27FC236}">
                <a16:creationId xmlns:a16="http://schemas.microsoft.com/office/drawing/2014/main" id="{C24F01C0-4B2F-4612-8120-E0EB195C91FF}"/>
              </a:ext>
            </a:extLst>
          </p:cNvPr>
          <p:cNvSpPr>
            <a:spLocks noGrp="1"/>
          </p:cNvSpPr>
          <p:nvPr>
            <p:ph type="title"/>
          </p:nvPr>
        </p:nvSpPr>
        <p:spPr>
          <a:xfrm>
            <a:off x="0" y="274638"/>
            <a:ext cx="9906000" cy="458787"/>
          </a:xfrm>
        </p:spPr>
        <p:txBody>
          <a:bodyPr>
            <a:noAutofit/>
          </a:bodyPr>
          <a:lstStyle/>
          <a:p>
            <a:r>
              <a:rPr kumimoji="1" lang="ja-JP" altLang="en-US" dirty="0">
                <a:latin typeface="メイリオ" panose="020B0604030504040204" pitchFamily="50" charset="-128"/>
                <a:ea typeface="メイリオ" panose="020B0604030504040204" pitchFamily="50" charset="-128"/>
              </a:rPr>
              <a:t>（４）小児入院医療管理料の評価②</a:t>
            </a:r>
            <a:endParaRPr lang="ja-JP" altLang="en-US" dirty="0"/>
          </a:p>
        </p:txBody>
      </p:sp>
    </p:spTree>
    <p:extLst>
      <p:ext uri="{BB962C8B-B14F-4D97-AF65-F5344CB8AC3E}">
        <p14:creationId xmlns:p14="http://schemas.microsoft.com/office/powerpoint/2010/main" val="3751075318"/>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64056" y="1110569"/>
            <a:ext cx="9529762" cy="522568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慢性特定疾病の児童等又は医療的ケア児に対する専門的な薬学管理の必要性を踏まえ、医療機関と薬局の連携を更に推進する観点から、小児入院医療管理料を算定する病棟における退院時の当該患者等に対する服薬指導及び薬局に対する情報提供をした場合の評価を新設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小児入院医療管理料１～５</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退院時薬剤情報管理指導連携加算</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150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点（退院時１回）</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小児入院医療管理料を算定する病棟に入院している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小児慢性特定疾病医療支援の対象である患者</a:t>
            </a: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医療的ケア児である患者</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当該保険医療機関の</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医師又は医師の指示に基づき薬剤師</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が、小児慢性特定疾病の児童等又は医療的ケア児の</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退院時</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に、当該患者又はその家族等に対し退院後の薬剤の服用等に関する</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必要な指導</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を行い、当該患者又はその家族等の同意を得て、患者又はその家族等が選択する</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保険薬局に対して当該患者の調剤に関して必要な情報等を文書により提供</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した場合に、退院の日に１回に限り算定する。保険薬局への情報提供に当たっては、以下の事項を記載した情報提供文書を作成し、作成した文書の写しを診療録等に添付すること。</a:t>
            </a:r>
          </a:p>
          <a:p>
            <a:pPr marL="36195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患者の</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状態に応じた調剤方法</a:t>
            </a:r>
          </a:p>
          <a:p>
            <a:pPr marL="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服用状況に合わせた</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剤形変更に関する情報</a:t>
            </a:r>
          </a:p>
          <a:p>
            <a:pPr marL="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服用上の工夫</a:t>
            </a:r>
          </a:p>
          <a:p>
            <a:pPr marL="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エ　入院前の</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処方薬の変更又は中止に関する情報</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や変更又は中止後の</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患者の状態等に関する情報</a:t>
            </a: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情報文書の交付方法は、患者又はその家族等の選択する保険薬局に直接送付することに代えて、患者又はその家族等に交付し、患者又はその家族等が保険薬局に持参することでも差し支えない。</a:t>
            </a: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患者１人につき複数の保険薬局に対し情報提供を行った場合においても、１回のみの算定とする。また、死亡退院の場合は算定できない。</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テキスト ボックス 4">
            <a:extLst>
              <a:ext uri="{FF2B5EF4-FFF2-40B4-BE49-F238E27FC236}">
                <a16:creationId xmlns:a16="http://schemas.microsoft.com/office/drawing/2014/main" id="{3788FF6B-992B-4F1B-9184-BE384BE91AC7}"/>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９．小児医療・周産期医療</a:t>
            </a:r>
          </a:p>
        </p:txBody>
      </p:sp>
      <p:sp>
        <p:nvSpPr>
          <p:cNvPr id="9" name="タイトル 1">
            <a:extLst>
              <a:ext uri="{FF2B5EF4-FFF2-40B4-BE49-F238E27FC236}">
                <a16:creationId xmlns:a16="http://schemas.microsoft.com/office/drawing/2014/main" id="{35344481-80FC-40FA-A034-AC888C31B912}"/>
              </a:ext>
            </a:extLst>
          </p:cNvPr>
          <p:cNvSpPr>
            <a:spLocks noGrp="1"/>
          </p:cNvSpPr>
          <p:nvPr>
            <p:ph type="title"/>
          </p:nvPr>
        </p:nvSpPr>
        <p:spPr>
          <a:xfrm>
            <a:off x="0" y="274638"/>
            <a:ext cx="9906000" cy="458787"/>
          </a:xfrm>
        </p:spPr>
        <p:txBody>
          <a:bodyPr>
            <a:noAutofit/>
          </a:bodyPr>
          <a:lstStyle/>
          <a:p>
            <a:r>
              <a:rPr kumimoji="1" lang="ja-JP" altLang="en-US" dirty="0">
                <a:latin typeface="メイリオ" panose="020B0604030504040204" pitchFamily="50" charset="-128"/>
                <a:ea typeface="メイリオ" panose="020B0604030504040204" pitchFamily="50" charset="-128"/>
              </a:rPr>
              <a:t>（４）小児入院医療管理料の評価③</a:t>
            </a:r>
            <a:endParaRPr lang="ja-JP" altLang="en-US" dirty="0"/>
          </a:p>
        </p:txBody>
      </p:sp>
      <p:pic>
        <p:nvPicPr>
          <p:cNvPr id="10" name="Picture 6" descr="http://1.bp.blogspot.com/-1VnkvF3Vbn0/VCkbJRkVpwI/AAAAAAAAnCE/HUDl8LC9DnI/s800/kurumaisu_boy.png">
            <a:extLst>
              <a:ext uri="{FF2B5EF4-FFF2-40B4-BE49-F238E27FC236}">
                <a16:creationId xmlns:a16="http://schemas.microsoft.com/office/drawing/2014/main" id="{C77A1812-C76A-4A7B-9C6F-7DC324000152}"/>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481392" y="2441144"/>
            <a:ext cx="929790" cy="859927"/>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椅子に座るお医者さんのイラスト（女性）">
            <a:extLst>
              <a:ext uri="{FF2B5EF4-FFF2-40B4-BE49-F238E27FC236}">
                <a16:creationId xmlns:a16="http://schemas.microsoft.com/office/drawing/2014/main" id="{B738A655-1931-4681-845A-D985284F783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7689304" y="2245424"/>
            <a:ext cx="929789" cy="105564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38895624"/>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7200" y="1092685"/>
            <a:ext cx="9529762" cy="462231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入院医療管理料において、病棟薬剤師による介入が医療の質の向上につながっている実態を踏まえ、小児入院医療管理料を算定する病棟における病棟について、病棟薬剤業務実施加算１を算定可能と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3" name="表 2"/>
          <p:cNvGraphicFramePr>
            <a:graphicFrameLocks noGrp="1"/>
          </p:cNvGraphicFramePr>
          <p:nvPr/>
        </p:nvGraphicFramePr>
        <p:xfrm>
          <a:off x="299246" y="2839452"/>
          <a:ext cx="4200769" cy="2402889"/>
        </p:xfrm>
        <a:graphic>
          <a:graphicData uri="http://schemas.openxmlformats.org/drawingml/2006/table">
            <a:tbl>
              <a:tblPr/>
              <a:tblGrid>
                <a:gridCol w="4200769">
                  <a:extLst>
                    <a:ext uri="{9D8B030D-6E8A-4147-A177-3AD203B41FA5}">
                      <a16:colId xmlns:a16="http://schemas.microsoft.com/office/drawing/2014/main" val="1433283087"/>
                    </a:ext>
                  </a:extLst>
                </a:gridCol>
              </a:tblGrid>
              <a:tr h="316161">
                <a:tc>
                  <a:txBody>
                    <a:bodyPr/>
                    <a:lstStyle/>
                    <a:p>
                      <a:pPr algn="ctr"/>
                      <a:r>
                        <a:rPr kumimoji="1" lang="ja-JP" altLang="en-US" sz="1400" dirty="0"/>
                        <a:t>急性期一般入院料１～７</a:t>
                      </a:r>
                    </a:p>
                  </a:txBody>
                  <a:tcPr>
                    <a:lnL w="12700" cmpd="sng">
                      <a:noFill/>
                      <a:prstDash val="solid"/>
                    </a:lnL>
                    <a:lnR w="12700" cmpd="sng">
                      <a:noFill/>
                      <a:prstDash val="solid"/>
                    </a:lnR>
                    <a:lnT w="12700" cmpd="sng">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1F0FF"/>
                    </a:solidFill>
                  </a:tcPr>
                </a:tc>
                <a:extLst>
                  <a:ext uri="{0D108BD9-81ED-4DB2-BD59-A6C34878D82A}">
                    <a16:rowId xmlns:a16="http://schemas.microsoft.com/office/drawing/2014/main" val="1774719582"/>
                  </a:ext>
                </a:extLst>
              </a:tr>
              <a:tr h="306317">
                <a:tc>
                  <a:txBody>
                    <a:bodyPr/>
                    <a:lstStyle/>
                    <a:p>
                      <a:pPr algn="ctr"/>
                      <a:r>
                        <a:rPr kumimoji="1" lang="ja-JP" altLang="en-US" sz="1400" dirty="0"/>
                        <a:t>地域一般入院料１～３</a:t>
                      </a:r>
                    </a:p>
                  </a:txBody>
                  <a:tcPr>
                    <a:lnL w="12700" cmpd="sng">
                      <a:noFill/>
                      <a:prstDash val="solid"/>
                    </a:lnL>
                    <a:lnR w="12700" cmpd="sng">
                      <a:noFill/>
                      <a:prstDash val="solid"/>
                    </a:lnR>
                    <a:lnT w="12700" cmpd="sng">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25916591"/>
                  </a:ext>
                </a:extLst>
              </a:tr>
              <a:tr h="307921">
                <a:tc>
                  <a:txBody>
                    <a:bodyPr/>
                    <a:lstStyle/>
                    <a:p>
                      <a:pPr algn="ctr"/>
                      <a:r>
                        <a:rPr kumimoji="1" lang="ja-JP" altLang="en-US" sz="1400" dirty="0"/>
                        <a:t>療養病棟入院料１、２、注</a:t>
                      </a:r>
                      <a:r>
                        <a:rPr kumimoji="1" lang="en-US" altLang="ja-JP" sz="1400" dirty="0"/>
                        <a:t>11</a:t>
                      </a:r>
                      <a:endParaRPr kumimoji="1" lang="ja-JP" altLang="en-US" sz="1400" dirty="0"/>
                    </a:p>
                  </a:txBody>
                  <a:tcPr>
                    <a:lnL w="12700" cmpd="sng">
                      <a:noFill/>
                      <a:prstDash val="solid"/>
                    </a:lnL>
                    <a:lnR w="12700" cmpd="sng">
                      <a:noFill/>
                      <a:prstDash val="solid"/>
                    </a:lnR>
                    <a:lnT w="12700" cmpd="sng">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1F0FF"/>
                    </a:solidFill>
                  </a:tcPr>
                </a:tc>
                <a:extLst>
                  <a:ext uri="{0D108BD9-81ED-4DB2-BD59-A6C34878D82A}">
                    <a16:rowId xmlns:a16="http://schemas.microsoft.com/office/drawing/2014/main" val="500095560"/>
                  </a:ext>
                </a:extLst>
              </a:tr>
              <a:tr h="299098">
                <a:tc>
                  <a:txBody>
                    <a:bodyPr/>
                    <a:lstStyle/>
                    <a:p>
                      <a:pPr algn="ctr"/>
                      <a:r>
                        <a:rPr kumimoji="1" lang="ja-JP" altLang="en-US" sz="1400" dirty="0"/>
                        <a:t>結核病棟入院基本料</a:t>
                      </a:r>
                    </a:p>
                  </a:txBody>
                  <a:tcPr>
                    <a:lnL w="12700" cmpd="sng">
                      <a:noFill/>
                      <a:prstDash val="solid"/>
                    </a:lnL>
                    <a:lnR w="12700" cmpd="sng">
                      <a:noFill/>
                      <a:prstDash val="solid"/>
                    </a:lnR>
                    <a:lnT w="12700" cmpd="sng">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35496472"/>
                  </a:ext>
                </a:extLst>
              </a:tr>
              <a:tr h="324765">
                <a:tc>
                  <a:txBody>
                    <a:bodyPr/>
                    <a:lstStyle/>
                    <a:p>
                      <a:pPr algn="ctr"/>
                      <a:r>
                        <a:rPr kumimoji="1" lang="ja-JP" altLang="en-US" sz="1400" dirty="0"/>
                        <a:t>精神病棟入院基本料</a:t>
                      </a:r>
                    </a:p>
                  </a:txBody>
                  <a:tcPr>
                    <a:lnL w="12700" cmpd="sng">
                      <a:noFill/>
                      <a:prstDash val="solid"/>
                    </a:lnL>
                    <a:lnR w="12700" cmpd="sng">
                      <a:noFill/>
                      <a:prstDash val="solid"/>
                    </a:lnR>
                    <a:lnT w="12700" cmpd="sng">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1F0FF"/>
                    </a:solidFill>
                  </a:tcPr>
                </a:tc>
                <a:extLst>
                  <a:ext uri="{0D108BD9-81ED-4DB2-BD59-A6C34878D82A}">
                    <a16:rowId xmlns:a16="http://schemas.microsoft.com/office/drawing/2014/main" val="1310795151"/>
                  </a:ext>
                </a:extLst>
              </a:tr>
              <a:tr h="324765">
                <a:tc>
                  <a:txBody>
                    <a:bodyPr/>
                    <a:lstStyle/>
                    <a:p>
                      <a:pPr algn="ctr"/>
                      <a:r>
                        <a:rPr kumimoji="1" lang="ja-JP" altLang="en-US" sz="1400" dirty="0"/>
                        <a:t>特定機能病院入院基本料（一般病棟、結核病棟、精神病棟）</a:t>
                      </a:r>
                    </a:p>
                  </a:txBody>
                  <a:tcPr>
                    <a:lnL w="12700" cmpd="sng">
                      <a:noFill/>
                      <a:prstDash val="solid"/>
                    </a:lnL>
                    <a:lnR w="12700" cmpd="sng">
                      <a:noFill/>
                      <a:prstDash val="solid"/>
                    </a:lnR>
                    <a:lnT w="12700" cmpd="sng">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341163718"/>
                  </a:ext>
                </a:extLst>
              </a:tr>
              <a:tr h="324765">
                <a:tc>
                  <a:txBody>
                    <a:bodyPr/>
                    <a:lstStyle/>
                    <a:p>
                      <a:pPr algn="ctr"/>
                      <a:r>
                        <a:rPr kumimoji="1" lang="ja-JP" altLang="en-US" sz="1400" dirty="0"/>
                        <a:t>専門病院入院基本料</a:t>
                      </a:r>
                    </a:p>
                  </a:txBody>
                  <a:tcPr>
                    <a:lnL w="12700" cmpd="sng">
                      <a:noFill/>
                      <a:prstDash val="solid"/>
                    </a:lnL>
                    <a:lnR w="12700" cmpd="sng">
                      <a:noFill/>
                      <a:prstDash val="soli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1F0FF"/>
                    </a:solidFill>
                  </a:tcPr>
                </a:tc>
                <a:extLst>
                  <a:ext uri="{0D108BD9-81ED-4DB2-BD59-A6C34878D82A}">
                    <a16:rowId xmlns:a16="http://schemas.microsoft.com/office/drawing/2014/main" val="3836088571"/>
                  </a:ext>
                </a:extLst>
              </a:tr>
            </a:tbl>
          </a:graphicData>
        </a:graphic>
      </p:graphicFrame>
      <p:sp>
        <p:nvSpPr>
          <p:cNvPr id="9" name="正方形/長方形 8"/>
          <p:cNvSpPr/>
          <p:nvPr/>
        </p:nvSpPr>
        <p:spPr>
          <a:xfrm>
            <a:off x="299246" y="2201606"/>
            <a:ext cx="4200770" cy="549376"/>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endPar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（病棟薬剤業務実施加算１が算定可能な入院料）</a:t>
            </a:r>
          </a:p>
        </p:txBody>
      </p:sp>
      <p:sp>
        <p:nvSpPr>
          <p:cNvPr id="10" name="右矢印 9"/>
          <p:cNvSpPr/>
          <p:nvPr/>
        </p:nvSpPr>
        <p:spPr>
          <a:xfrm>
            <a:off x="4669345" y="3214090"/>
            <a:ext cx="442913" cy="1057120"/>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0"/>
          <p:cNvSpPr/>
          <p:nvPr/>
        </p:nvSpPr>
        <p:spPr>
          <a:xfrm>
            <a:off x="5281588" y="2201606"/>
            <a:ext cx="4320000" cy="549375"/>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endPar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（病棟薬剤業務実施加算１が算定可能な入院料）</a:t>
            </a:r>
          </a:p>
        </p:txBody>
      </p:sp>
      <p:graphicFrame>
        <p:nvGraphicFramePr>
          <p:cNvPr id="12" name="表 11"/>
          <p:cNvGraphicFramePr>
            <a:graphicFrameLocks noGrp="1"/>
          </p:cNvGraphicFramePr>
          <p:nvPr/>
        </p:nvGraphicFramePr>
        <p:xfrm>
          <a:off x="5281588" y="2826837"/>
          <a:ext cx="4330139" cy="2719950"/>
        </p:xfrm>
        <a:graphic>
          <a:graphicData uri="http://schemas.openxmlformats.org/drawingml/2006/table">
            <a:tbl>
              <a:tblPr bandRow="1">
                <a:tableStyleId>{1FECB4D8-DB02-4DC6-A0A2-4F2EBAE1DC90}</a:tableStyleId>
              </a:tblPr>
              <a:tblGrid>
                <a:gridCol w="4330139">
                  <a:extLst>
                    <a:ext uri="{9D8B030D-6E8A-4147-A177-3AD203B41FA5}">
                      <a16:colId xmlns:a16="http://schemas.microsoft.com/office/drawing/2014/main" val="2272255673"/>
                    </a:ext>
                  </a:extLst>
                </a:gridCol>
              </a:tblGrid>
              <a:tr h="322524">
                <a:tc>
                  <a:txBody>
                    <a:bodyPr/>
                    <a:lstStyle/>
                    <a:p>
                      <a:pPr algn="ctr"/>
                      <a:r>
                        <a:rPr kumimoji="1" lang="ja-JP" altLang="en-US" sz="1400" dirty="0"/>
                        <a:t>急性期一般入院料１～</a:t>
                      </a:r>
                      <a:r>
                        <a:rPr kumimoji="1" lang="ja-JP" altLang="en-US" sz="1400" b="1" u="sng" dirty="0">
                          <a:solidFill>
                            <a:srgbClr val="0070C0"/>
                          </a:solidFill>
                        </a:rPr>
                        <a:t>６</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25877675"/>
                  </a:ext>
                </a:extLst>
              </a:tr>
              <a:tr h="311773">
                <a:tc>
                  <a:txBody>
                    <a:bodyPr/>
                    <a:lstStyle/>
                    <a:p>
                      <a:pPr marL="0" marR="0" lvl="0" indent="0" algn="ctr" defTabSz="990570" rtl="0" eaLnBrk="1" fontAlgn="auto" latinLnBrk="0" hangingPunct="1">
                        <a:lnSpc>
                          <a:spcPts val="1600"/>
                        </a:lnSpc>
                        <a:spcBef>
                          <a:spcPts val="0"/>
                        </a:spcBef>
                        <a:spcAft>
                          <a:spcPts val="0"/>
                        </a:spcAft>
                        <a:buClrTx/>
                        <a:buSzTx/>
                        <a:buFontTx/>
                        <a:buNone/>
                        <a:tabLst/>
                        <a:defRPr/>
                      </a:pPr>
                      <a:r>
                        <a:rPr kumimoji="1" lang="ja-JP" altLang="en-US" sz="1400" dirty="0"/>
                        <a:t>地域一般入院料１～３</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237720585"/>
                  </a:ext>
                </a:extLst>
              </a:tr>
              <a:tr h="311773">
                <a:tc>
                  <a:txBody>
                    <a:bodyPr/>
                    <a:lstStyle/>
                    <a:p>
                      <a:pPr marL="0" marR="0" lvl="0" indent="0" algn="ctr" defTabSz="990570" rtl="0" eaLnBrk="1" fontAlgn="auto" latinLnBrk="0" hangingPunct="1">
                        <a:lnSpc>
                          <a:spcPts val="1600"/>
                        </a:lnSpc>
                        <a:spcBef>
                          <a:spcPts val="0"/>
                        </a:spcBef>
                        <a:spcAft>
                          <a:spcPts val="0"/>
                        </a:spcAft>
                        <a:buClrTx/>
                        <a:buSzTx/>
                        <a:buFontTx/>
                        <a:buNone/>
                        <a:tabLst/>
                        <a:defRPr/>
                      </a:pPr>
                      <a:r>
                        <a:rPr kumimoji="1" lang="ja-JP" altLang="en-US" sz="1400" dirty="0"/>
                        <a:t>療養病棟入院料１、２、注</a:t>
                      </a:r>
                      <a:r>
                        <a:rPr kumimoji="1" lang="en-US" altLang="ja-JP" sz="1400" dirty="0"/>
                        <a:t>11</a:t>
                      </a:r>
                      <a:endParaRPr kumimoji="1" lang="ja-JP" altLang="en-US"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608955118"/>
                  </a:ext>
                </a:extLst>
              </a:tr>
              <a:tr h="311773">
                <a:tc>
                  <a:txBody>
                    <a:bodyPr/>
                    <a:lstStyle/>
                    <a:p>
                      <a:pPr marL="0" marR="0" lvl="0" indent="0" algn="ctr" defTabSz="990570" rtl="0" eaLnBrk="1" fontAlgn="auto" latinLnBrk="0" hangingPunct="1">
                        <a:lnSpc>
                          <a:spcPts val="1600"/>
                        </a:lnSpc>
                        <a:spcBef>
                          <a:spcPts val="0"/>
                        </a:spcBef>
                        <a:spcAft>
                          <a:spcPts val="0"/>
                        </a:spcAft>
                        <a:buClrTx/>
                        <a:buSzTx/>
                        <a:buFontTx/>
                        <a:buNone/>
                        <a:tabLst/>
                        <a:defRPr/>
                      </a:pPr>
                      <a:r>
                        <a:rPr kumimoji="1" lang="ja-JP" altLang="en-US" sz="1400" dirty="0"/>
                        <a:t>結核病棟入院基本料</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85613147"/>
                  </a:ext>
                </a:extLst>
              </a:tr>
              <a:tr h="311773">
                <a:tc>
                  <a:txBody>
                    <a:bodyPr/>
                    <a:lstStyle/>
                    <a:p>
                      <a:pPr marL="0" marR="0" lvl="0" indent="0" algn="ctr" defTabSz="990570" rtl="0" eaLnBrk="1" fontAlgn="auto" latinLnBrk="0" hangingPunct="1">
                        <a:lnSpc>
                          <a:spcPts val="1600"/>
                        </a:lnSpc>
                        <a:spcBef>
                          <a:spcPts val="0"/>
                        </a:spcBef>
                        <a:spcAft>
                          <a:spcPts val="0"/>
                        </a:spcAft>
                        <a:buClrTx/>
                        <a:buSzTx/>
                        <a:buFontTx/>
                        <a:buNone/>
                        <a:tabLst/>
                        <a:defRPr/>
                      </a:pPr>
                      <a:r>
                        <a:rPr kumimoji="1" lang="ja-JP" altLang="en-US" sz="1400" dirty="0"/>
                        <a:t>精神病棟入院基本料</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828874737"/>
                  </a:ext>
                </a:extLst>
              </a:tr>
              <a:tr h="526788">
                <a:tc>
                  <a:txBody>
                    <a:bodyPr/>
                    <a:lstStyle/>
                    <a:p>
                      <a:pPr marL="0" marR="0" lvl="0" indent="0" algn="ctr" defTabSz="990570" rtl="0" eaLnBrk="1" fontAlgn="auto" latinLnBrk="0" hangingPunct="1">
                        <a:lnSpc>
                          <a:spcPts val="1600"/>
                        </a:lnSpc>
                        <a:spcBef>
                          <a:spcPts val="0"/>
                        </a:spcBef>
                        <a:spcAft>
                          <a:spcPts val="0"/>
                        </a:spcAft>
                        <a:buClrTx/>
                        <a:buSzTx/>
                        <a:buFontTx/>
                        <a:buNone/>
                        <a:tabLst/>
                        <a:defRPr/>
                      </a:pPr>
                      <a:r>
                        <a:rPr kumimoji="1" lang="ja-JP" altLang="en-US" sz="1400" dirty="0"/>
                        <a:t>特定機能病院入院基本料（一般病棟、結核病棟、精神病棟）</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117833699"/>
                  </a:ext>
                </a:extLst>
              </a:tr>
              <a:tr h="311773">
                <a:tc>
                  <a:txBody>
                    <a:bodyPr/>
                    <a:lstStyle/>
                    <a:p>
                      <a:pPr marL="0" marR="0" lvl="0" indent="0" algn="ctr" defTabSz="990570" rtl="0" eaLnBrk="1" fontAlgn="auto" latinLnBrk="0" hangingPunct="1">
                        <a:lnSpc>
                          <a:spcPts val="1600"/>
                        </a:lnSpc>
                        <a:spcBef>
                          <a:spcPts val="0"/>
                        </a:spcBef>
                        <a:spcAft>
                          <a:spcPts val="0"/>
                        </a:spcAft>
                        <a:buClrTx/>
                        <a:buSzTx/>
                        <a:buFontTx/>
                        <a:buNone/>
                        <a:tabLst/>
                        <a:defRPr/>
                      </a:pPr>
                      <a:r>
                        <a:rPr kumimoji="1" lang="ja-JP" altLang="en-US" sz="1400" dirty="0"/>
                        <a:t>専門病院入院基本料</a:t>
                      </a:r>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217553904"/>
                  </a:ext>
                </a:extLst>
              </a:tr>
              <a:tr h="311773">
                <a:tc>
                  <a:txBody>
                    <a:bodyPr/>
                    <a:lstStyle/>
                    <a:p>
                      <a:pPr marL="0" marR="0" lvl="0" indent="0" algn="ctr" defTabSz="990570" rtl="0" eaLnBrk="1" fontAlgn="auto" latinLnBrk="0" hangingPunct="1">
                        <a:lnSpc>
                          <a:spcPts val="1600"/>
                        </a:lnSpc>
                        <a:spcBef>
                          <a:spcPts val="0"/>
                        </a:spcBef>
                        <a:spcAft>
                          <a:spcPts val="0"/>
                        </a:spcAft>
                        <a:buClrTx/>
                        <a:buSzTx/>
                        <a:buFontTx/>
                        <a:buNone/>
                        <a:tabLst/>
                        <a:defRPr/>
                      </a:pPr>
                      <a:r>
                        <a:rPr kumimoji="1" lang="ja-JP" altLang="en-US" sz="1400" b="1" u="sng" dirty="0">
                          <a:solidFill>
                            <a:schemeClr val="tx2"/>
                          </a:solidFill>
                        </a:rPr>
                        <a:t>（新）　小児入院医療管理料１～５</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74968033"/>
                  </a:ext>
                </a:extLst>
              </a:tr>
            </a:tbl>
          </a:graphicData>
        </a:graphic>
      </p:graphicFrame>
      <p:sp>
        <p:nvSpPr>
          <p:cNvPr id="14" name="正方形/長方形 13"/>
          <p:cNvSpPr/>
          <p:nvPr/>
        </p:nvSpPr>
        <p:spPr>
          <a:xfrm>
            <a:off x="299246" y="900000"/>
            <a:ext cx="3898285"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病棟薬剤業務実施加算の見直し</a:t>
            </a:r>
          </a:p>
        </p:txBody>
      </p:sp>
      <p:sp>
        <p:nvSpPr>
          <p:cNvPr id="13" name="テキスト ボックス 12">
            <a:extLst>
              <a:ext uri="{FF2B5EF4-FFF2-40B4-BE49-F238E27FC236}">
                <a16:creationId xmlns:a16="http://schemas.microsoft.com/office/drawing/2014/main" id="{7E96371E-8BE9-42D8-BFDC-5AA010A5C4A9}"/>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９．小児医療・周産期医療</a:t>
            </a:r>
          </a:p>
        </p:txBody>
      </p:sp>
      <p:sp>
        <p:nvSpPr>
          <p:cNvPr id="15" name="タイトル 1">
            <a:extLst>
              <a:ext uri="{FF2B5EF4-FFF2-40B4-BE49-F238E27FC236}">
                <a16:creationId xmlns:a16="http://schemas.microsoft.com/office/drawing/2014/main" id="{F94520C8-A1E2-4CFF-BD88-AB81C5DB5E9B}"/>
              </a:ext>
            </a:extLst>
          </p:cNvPr>
          <p:cNvSpPr>
            <a:spLocks noGrp="1"/>
          </p:cNvSpPr>
          <p:nvPr>
            <p:ph type="title"/>
          </p:nvPr>
        </p:nvSpPr>
        <p:spPr>
          <a:xfrm>
            <a:off x="0" y="274638"/>
            <a:ext cx="9906000" cy="458787"/>
          </a:xfrm>
        </p:spPr>
        <p:txBody>
          <a:bodyPr>
            <a:noAutofit/>
          </a:bodyPr>
          <a:lstStyle/>
          <a:p>
            <a:r>
              <a:rPr kumimoji="1" lang="ja-JP" altLang="en-US" dirty="0">
                <a:latin typeface="メイリオ" panose="020B0604030504040204" pitchFamily="50" charset="-128"/>
                <a:ea typeface="メイリオ" panose="020B0604030504040204" pitchFamily="50" charset="-128"/>
              </a:rPr>
              <a:t>（４）小児入院医療管理料の評価④</a:t>
            </a:r>
          </a:p>
        </p:txBody>
      </p:sp>
      <p:pic>
        <p:nvPicPr>
          <p:cNvPr id="16" name="図 15">
            <a:extLst>
              <a:ext uri="{FF2B5EF4-FFF2-40B4-BE49-F238E27FC236}">
                <a16:creationId xmlns:a16="http://schemas.microsoft.com/office/drawing/2014/main" id="{0EAC2944-CE94-497A-8D82-59FCCC6B3AF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80792" y="5242341"/>
            <a:ext cx="767433" cy="1055839"/>
          </a:xfrm>
          <a:prstGeom prst="rect">
            <a:avLst/>
          </a:prstGeom>
        </p:spPr>
      </p:pic>
      <p:pic>
        <p:nvPicPr>
          <p:cNvPr id="17" name="図 16">
            <a:extLst>
              <a:ext uri="{FF2B5EF4-FFF2-40B4-BE49-F238E27FC236}">
                <a16:creationId xmlns:a16="http://schemas.microsoft.com/office/drawing/2014/main" id="{4D97F0CC-6ED8-4A69-849D-2E1E4F42332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641762" y="5238025"/>
            <a:ext cx="751586" cy="1040256"/>
          </a:xfrm>
          <a:prstGeom prst="rect">
            <a:avLst/>
          </a:prstGeom>
        </p:spPr>
      </p:pic>
    </p:spTree>
    <p:extLst>
      <p:ext uri="{BB962C8B-B14F-4D97-AF65-F5344CB8AC3E}">
        <p14:creationId xmlns:p14="http://schemas.microsoft.com/office/powerpoint/2010/main" val="1114543985"/>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正方形/長方形 7"/>
          <p:cNvSpPr/>
          <p:nvPr/>
        </p:nvSpPr>
        <p:spPr>
          <a:xfrm>
            <a:off x="188119" y="859868"/>
            <a:ext cx="9529762" cy="561623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患者に係る造血幹細胞移植の実施において、特に厳重な感染予防が必要となることを踏まえ、小児入院医療管理料を算定する病棟に入院している造血幹細胞移植を実施する小児患者に対して、無菌治療室管理を行った場合の評価を新設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小児入院医療管理料１～５</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無菌治療管理加算１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2,000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点（１日につき）</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　無菌治療管理加算２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1,500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点（１日につき）</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小児入院医療管理料を算定する病棟に入院している</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造血幹細胞移植を実施する小児患者</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造血幹細胞移植を実施する患者に対して、治療上の必要があって</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無菌治療室管理</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を行った場合、一連の治療につき、</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90</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日を限度</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として加算する。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無菌治療管理加算１に関する施設基準</a:t>
            </a:r>
          </a:p>
          <a:p>
            <a:pPr marL="17938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当該保険医療機関において自家発電装置を有していること。</a:t>
            </a:r>
          </a:p>
          <a:p>
            <a:pPr marL="17938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滅菌水の供給が常時可能であること。</a:t>
            </a:r>
          </a:p>
          <a:p>
            <a:pPr marL="17938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個室であること。</a:t>
            </a:r>
          </a:p>
          <a:p>
            <a:pPr marL="17938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エ　室内の空気清浄度が、患者に対し無菌治療室管理を行っている際に、常時ＩＳＯクラス６以上であること。</a:t>
            </a:r>
          </a:p>
          <a:p>
            <a:pPr marL="17938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オ　当該治療室の空調設備が垂直層流方式、水平層流方式又はその双方を併用した方式であること。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無菌治療管理加算２に関する施設基準</a:t>
            </a:r>
          </a:p>
          <a:p>
            <a:pPr marL="17938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室内の空気清浄度が、患者に対し無菌治療室管理を行っている際に、常時ＩＳＯクラス７以上であること。</a:t>
            </a:r>
          </a:p>
          <a:p>
            <a:pPr marL="17938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のア及びイを満たしていること。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263</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
        <p:nvSpPr>
          <p:cNvPr id="7" name="テキスト ボックス 6">
            <a:extLst>
              <a:ext uri="{FF2B5EF4-FFF2-40B4-BE49-F238E27FC236}">
                <a16:creationId xmlns:a16="http://schemas.microsoft.com/office/drawing/2014/main" id="{73092280-9D0D-44E3-A46D-3C80AE10C811}"/>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９．小児医療・周産期医療</a:t>
            </a:r>
          </a:p>
        </p:txBody>
      </p:sp>
      <p:sp>
        <p:nvSpPr>
          <p:cNvPr id="9" name="タイトル 1">
            <a:extLst>
              <a:ext uri="{FF2B5EF4-FFF2-40B4-BE49-F238E27FC236}">
                <a16:creationId xmlns:a16="http://schemas.microsoft.com/office/drawing/2014/main" id="{CD2007BC-9933-4D5B-9E4B-85629BEAAFCA}"/>
              </a:ext>
            </a:extLst>
          </p:cNvPr>
          <p:cNvSpPr>
            <a:spLocks noGrp="1"/>
          </p:cNvSpPr>
          <p:nvPr>
            <p:ph type="title"/>
          </p:nvPr>
        </p:nvSpPr>
        <p:spPr>
          <a:xfrm>
            <a:off x="0" y="274638"/>
            <a:ext cx="9906000" cy="458787"/>
          </a:xfrm>
        </p:spPr>
        <p:txBody>
          <a:bodyPr>
            <a:noAutofit/>
          </a:bodyPr>
          <a:lstStyle/>
          <a:p>
            <a:r>
              <a:rPr kumimoji="1" lang="ja-JP" altLang="en-US" dirty="0">
                <a:latin typeface="+mn-ea"/>
                <a:ea typeface="+mn-ea"/>
              </a:rPr>
              <a:t>（４）小児入院医療管理料の評価⑤</a:t>
            </a:r>
          </a:p>
        </p:txBody>
      </p:sp>
    </p:spTree>
    <p:extLst>
      <p:ext uri="{BB962C8B-B14F-4D97-AF65-F5344CB8AC3E}">
        <p14:creationId xmlns:p14="http://schemas.microsoft.com/office/powerpoint/2010/main" val="4096023644"/>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正方形/長方形 5"/>
          <p:cNvSpPr/>
          <p:nvPr/>
        </p:nvSpPr>
        <p:spPr>
          <a:xfrm>
            <a:off x="152894" y="4013774"/>
            <a:ext cx="9529762" cy="264024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手術を必要とする先天性心疾患を有する新生児について、算定上限日数の見直しを行う。</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 name="正方形/長方形 7"/>
          <p:cNvSpPr/>
          <p:nvPr/>
        </p:nvSpPr>
        <p:spPr>
          <a:xfrm>
            <a:off x="152894" y="1210734"/>
            <a:ext cx="9529762" cy="260958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小児特定集中治療室管理料の施設基準の実績要件について、先天性心疾患患者に対する周術期管理に係る実績を追加する。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64023" y="1040897"/>
            <a:ext cx="2338849" cy="339674"/>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施設基準の見直し</a:t>
            </a:r>
          </a:p>
        </p:txBody>
      </p:sp>
      <p:sp>
        <p:nvSpPr>
          <p:cNvPr id="16" name="正方形/長方形 15"/>
          <p:cNvSpPr/>
          <p:nvPr/>
        </p:nvSpPr>
        <p:spPr>
          <a:xfrm>
            <a:off x="264022" y="3850901"/>
            <a:ext cx="2338850" cy="359535"/>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算定上限日数の見直し</a:t>
            </a:r>
          </a:p>
        </p:txBody>
      </p:sp>
      <p:sp>
        <p:nvSpPr>
          <p:cNvPr id="88" name="正方形/長方形 87"/>
          <p:cNvSpPr/>
          <p:nvPr/>
        </p:nvSpPr>
        <p:spPr>
          <a:xfrm>
            <a:off x="330609" y="1828598"/>
            <a:ext cx="9161644" cy="259413"/>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330609" y="2114239"/>
            <a:ext cx="9161643" cy="1527999"/>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小児特定集中治療室管理料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（８）次の</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いずれか</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の基準を満たしていること。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ア　当該治療室に入院する患者のうち、転院日に他の医療機関において救命救急入院料、特定集中治療室管理料を算定していた患者を年間</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名以上受け入れていること。</a:t>
            </a: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当該治療室に入院する患者のうち、転院日に救急搬送診療料を算定した患者を年間</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名以上</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うち、入室</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時間以内に人工呼吸を実施した患者が</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名以上</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受け入れていること。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ウ　当該治療室に入院する患者のうち、人工心肺を用いた先天性心疾患手術の周術期に必要な管理を実施した患者が直近１年間に</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80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名以上であること。</a:t>
            </a:r>
          </a:p>
        </p:txBody>
      </p:sp>
      <p:sp>
        <p:nvSpPr>
          <p:cNvPr id="36" name="正方形/長方形 35"/>
          <p:cNvSpPr/>
          <p:nvPr/>
        </p:nvSpPr>
        <p:spPr>
          <a:xfrm>
            <a:off x="443095" y="4527363"/>
            <a:ext cx="9049157" cy="268027"/>
          </a:xfrm>
          <a:prstGeom prst="rect">
            <a:avLst/>
          </a:prstGeom>
          <a:solidFill>
            <a:srgbClr val="FFCE9E"/>
          </a:solidFill>
          <a:ln w="127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3" name="テキスト ボックス 2"/>
          <p:cNvSpPr txBox="1"/>
          <p:nvPr/>
        </p:nvSpPr>
        <p:spPr>
          <a:xfrm>
            <a:off x="73573" y="733120"/>
            <a:ext cx="9385738" cy="30777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高度な周術期管理及び長期にわたる集中治療管理が必要となる実態を踏まえ、要件及び算定上限日数を見直す。</a:t>
            </a:r>
          </a:p>
        </p:txBody>
      </p:sp>
      <p:graphicFrame>
        <p:nvGraphicFramePr>
          <p:cNvPr id="5" name="表 4"/>
          <p:cNvGraphicFramePr>
            <a:graphicFrameLocks noGrp="1"/>
          </p:cNvGraphicFramePr>
          <p:nvPr/>
        </p:nvGraphicFramePr>
        <p:xfrm>
          <a:off x="443094" y="4825976"/>
          <a:ext cx="9049158" cy="1648902"/>
        </p:xfrm>
        <a:graphic>
          <a:graphicData uri="http://schemas.openxmlformats.org/drawingml/2006/table">
            <a:tbl>
              <a:tblPr firstRow="1" bandRow="1">
                <a:tableStyleId>{0505E3EF-67EA-436B-97B2-0124C06EBD24}</a:tableStyleId>
              </a:tblPr>
              <a:tblGrid>
                <a:gridCol w="7814343">
                  <a:extLst>
                    <a:ext uri="{9D8B030D-6E8A-4147-A177-3AD203B41FA5}">
                      <a16:colId xmlns:a16="http://schemas.microsoft.com/office/drawing/2014/main" val="200025710"/>
                    </a:ext>
                  </a:extLst>
                </a:gridCol>
                <a:gridCol w="1234815">
                  <a:extLst>
                    <a:ext uri="{9D8B030D-6E8A-4147-A177-3AD203B41FA5}">
                      <a16:colId xmlns:a16="http://schemas.microsoft.com/office/drawing/2014/main" val="1796298254"/>
                    </a:ext>
                  </a:extLst>
                </a:gridCol>
              </a:tblGrid>
              <a:tr h="226912">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en-US" altLang="ja-JP" sz="1200" b="0" u="none" dirty="0">
                          <a:solidFill>
                            <a:schemeClr val="tx1"/>
                          </a:solidFill>
                        </a:rPr>
                        <a:t>15</a:t>
                      </a:r>
                      <a:r>
                        <a:rPr kumimoji="1" lang="ja-JP" altLang="en-US" sz="1200" b="0" u="none" dirty="0">
                          <a:solidFill>
                            <a:schemeClr val="tx1"/>
                          </a:solidFill>
                        </a:rPr>
                        <a:t>歳未満の小児</a:t>
                      </a:r>
                      <a:endParaRPr kumimoji="1" lang="en-US" altLang="ja-JP" sz="1200" b="0" u="none" dirty="0">
                        <a:solidFill>
                          <a:schemeClr val="tx1"/>
                        </a:solidFill>
                      </a:endParaRPr>
                    </a:p>
                  </a:txBody>
                  <a:tcP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a:r>
                        <a:rPr kumimoji="1" lang="en-US" altLang="ja-JP" sz="1200" b="0" u="none" dirty="0"/>
                        <a:t>14</a:t>
                      </a:r>
                      <a:r>
                        <a:rPr kumimoji="1" lang="ja-JP" altLang="en-US" sz="1200" b="0" u="none" dirty="0"/>
                        <a:t>日</a:t>
                      </a:r>
                    </a:p>
                  </a:txBody>
                  <a:tcP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2150098037"/>
                  </a:ext>
                </a:extLst>
              </a:tr>
              <a:tr h="62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t>15</a:t>
                      </a:r>
                      <a:r>
                        <a:rPr kumimoji="1" lang="ja-JP" altLang="en-US" sz="1200" dirty="0"/>
                        <a:t>歳未満の小児のうち、</a:t>
                      </a:r>
                      <a:endParaRPr kumimoji="1" lang="en-US" altLang="ja-JP" sz="1200" b="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急性血液浄化（腹膜透析は除く。）を必要とする状態、心臓手術ハイリスク群、左心低形成症候群、急性呼吸窮迫症候群、心筋炎、心筋症　のいずれかに該当する患者</a:t>
                      </a:r>
                      <a:endParaRPr kumimoji="1" lang="en-US" altLang="ja-JP" sz="1200" b="0" u="none" dirty="0">
                        <a:solidFill>
                          <a:schemeClr val="tx1"/>
                        </a:solidFill>
                      </a:endParaRPr>
                    </a:p>
                  </a:txBody>
                  <a:tcP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a:r>
                        <a:rPr kumimoji="1" lang="en-US" altLang="ja-JP" sz="1200" b="0" u="none" dirty="0"/>
                        <a:t>21</a:t>
                      </a:r>
                      <a:r>
                        <a:rPr kumimoji="1" lang="ja-JP" altLang="en-US" sz="1200" b="0" u="none" dirty="0"/>
                        <a:t>日</a:t>
                      </a:r>
                    </a:p>
                  </a:txBody>
                  <a:tcP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788703470"/>
                  </a:ext>
                </a:extLst>
              </a:tr>
              <a:tr h="27730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a:solidFill>
                            <a:schemeClr val="tx1"/>
                          </a:solidFill>
                        </a:rPr>
                        <a:t>15</a:t>
                      </a:r>
                      <a:r>
                        <a:rPr kumimoji="1" lang="ja-JP" altLang="en-US" sz="1200" b="0" u="none" dirty="0">
                          <a:solidFill>
                            <a:schemeClr val="tx1"/>
                          </a:solidFill>
                        </a:rPr>
                        <a:t>歳未満の小児のうち、体外式心肺補助（</a:t>
                      </a:r>
                      <a:r>
                        <a:rPr kumimoji="1" lang="en-US" altLang="ja-JP" sz="1200" b="0" u="none" dirty="0">
                          <a:solidFill>
                            <a:schemeClr val="tx1"/>
                          </a:solidFill>
                        </a:rPr>
                        <a:t>ECMO</a:t>
                      </a:r>
                      <a:r>
                        <a:rPr kumimoji="1" lang="ja-JP" altLang="en-US" sz="1200" b="0" u="none" dirty="0">
                          <a:solidFill>
                            <a:schemeClr val="tx1"/>
                          </a:solidFill>
                        </a:rPr>
                        <a:t>）を必要とする状態の患者</a:t>
                      </a:r>
                    </a:p>
                  </a:txBody>
                  <a:tcP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a:r>
                        <a:rPr kumimoji="1" lang="en-US" altLang="ja-JP" sz="1200" b="0" dirty="0"/>
                        <a:t>35</a:t>
                      </a:r>
                      <a:r>
                        <a:rPr kumimoji="1" lang="ja-JP" altLang="en-US" sz="1200" b="0" dirty="0"/>
                        <a:t>日</a:t>
                      </a:r>
                    </a:p>
                  </a:txBody>
                  <a:tcP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3870735922"/>
                  </a:ext>
                </a:extLst>
              </a:tr>
              <a:tr h="325409">
                <a:tc>
                  <a:txBody>
                    <a:bodyPr/>
                    <a:lstStyle/>
                    <a:p>
                      <a:r>
                        <a:rPr kumimoji="1" lang="ja-JP" altLang="en-US" sz="1200" b="1" u="sng" dirty="0">
                          <a:solidFill>
                            <a:schemeClr val="tx2"/>
                          </a:solidFill>
                        </a:rPr>
                        <a:t>手術を必要とする先天性心疾患を有する新生児</a:t>
                      </a:r>
                      <a:endParaRPr kumimoji="1" lang="en-US" altLang="ja-JP" sz="1200" b="1" u="sng" dirty="0">
                        <a:solidFill>
                          <a:schemeClr val="tx2"/>
                        </a:solidFill>
                      </a:endParaRPr>
                    </a:p>
                    <a:p>
                      <a:r>
                        <a:rPr kumimoji="1" lang="en-US" altLang="ja-JP" sz="1200" b="0" u="none" dirty="0">
                          <a:solidFill>
                            <a:schemeClr val="tx1"/>
                          </a:solidFill>
                        </a:rPr>
                        <a:t>※</a:t>
                      </a:r>
                      <a:r>
                        <a:rPr kumimoji="1" lang="ja-JP" altLang="en-US" sz="1200" b="0" u="none" dirty="0">
                          <a:solidFill>
                            <a:schemeClr val="tx1"/>
                          </a:solidFill>
                        </a:rPr>
                        <a:t>同一入院期間で新生児であった患者も含むものとする。</a:t>
                      </a:r>
                    </a:p>
                  </a:txBody>
                  <a:tcP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a:r>
                        <a:rPr kumimoji="1" lang="en-US" altLang="ja-JP" sz="1200" b="1" u="sng" dirty="0">
                          <a:solidFill>
                            <a:schemeClr val="tx2"/>
                          </a:solidFill>
                        </a:rPr>
                        <a:t>55</a:t>
                      </a:r>
                      <a:r>
                        <a:rPr kumimoji="1" lang="ja-JP" altLang="en-US" sz="1200" b="1" u="sng" dirty="0">
                          <a:solidFill>
                            <a:schemeClr val="tx2"/>
                          </a:solidFill>
                        </a:rPr>
                        <a:t>日</a:t>
                      </a:r>
                    </a:p>
                  </a:txBody>
                  <a:tcP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947403417"/>
                  </a:ext>
                </a:extLst>
              </a:tr>
            </a:tbl>
          </a:graphicData>
        </a:graphic>
      </p:graphicFrame>
      <p:sp>
        <p:nvSpPr>
          <p:cNvPr id="14"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264</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
        <p:nvSpPr>
          <p:cNvPr id="17" name="テキスト ボックス 16">
            <a:extLst>
              <a:ext uri="{FF2B5EF4-FFF2-40B4-BE49-F238E27FC236}">
                <a16:creationId xmlns:a16="http://schemas.microsoft.com/office/drawing/2014/main" id="{7462AAFA-EBDA-46CA-B101-ED70E58DFB32}"/>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９．小児医療・周産期医療</a:t>
            </a:r>
          </a:p>
        </p:txBody>
      </p:sp>
      <p:sp>
        <p:nvSpPr>
          <p:cNvPr id="18" name="タイトル 1">
            <a:extLst>
              <a:ext uri="{FF2B5EF4-FFF2-40B4-BE49-F238E27FC236}">
                <a16:creationId xmlns:a16="http://schemas.microsoft.com/office/drawing/2014/main" id="{F5944892-90C0-4FC1-8ADD-144F4DD11870}"/>
              </a:ext>
            </a:extLst>
          </p:cNvPr>
          <p:cNvSpPr>
            <a:spLocks noGrp="1"/>
          </p:cNvSpPr>
          <p:nvPr>
            <p:ph type="title"/>
          </p:nvPr>
        </p:nvSpPr>
        <p:spPr>
          <a:xfrm>
            <a:off x="0" y="274638"/>
            <a:ext cx="9906000" cy="458787"/>
          </a:xfrm>
        </p:spPr>
        <p:txBody>
          <a:bodyPr>
            <a:noAutofit/>
          </a:bodyPr>
          <a:lstStyle/>
          <a:p>
            <a:r>
              <a:rPr kumimoji="1" lang="ja-JP" altLang="en-US" dirty="0">
                <a:latin typeface="メイリオ" panose="020B0604030504040204" pitchFamily="50" charset="-128"/>
                <a:ea typeface="メイリオ" panose="020B0604030504040204" pitchFamily="50" charset="-128"/>
              </a:rPr>
              <a:t>（５）小児特定集中治療室管理料の見直し</a:t>
            </a:r>
          </a:p>
        </p:txBody>
      </p:sp>
    </p:spTree>
    <p:extLst>
      <p:ext uri="{BB962C8B-B14F-4D97-AF65-F5344CB8AC3E}">
        <p14:creationId xmlns:p14="http://schemas.microsoft.com/office/powerpoint/2010/main" val="3800030317"/>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正方形/長方形 7"/>
          <p:cNvSpPr/>
          <p:nvPr/>
        </p:nvSpPr>
        <p:spPr>
          <a:xfrm>
            <a:off x="177608" y="1102963"/>
            <a:ext cx="9529762" cy="550804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慢性肺疾患を伴う低出生体重児に対して、長期の入院による呼吸管理が必要となる実態を踏まえ、新生児特定集中治療室管理料等について算定上限日数を見直す。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新生児特定集中治療室管理料・総合周産期特定集中治療室管理料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新生児治療回復室入院医療管理料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36712"/>
            <a:ext cx="3158656"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算定上限日数の見直し</a:t>
            </a:r>
          </a:p>
        </p:txBody>
      </p:sp>
      <p:sp>
        <p:nvSpPr>
          <p:cNvPr id="21" name="正方形/長方形 20"/>
          <p:cNvSpPr/>
          <p:nvPr/>
        </p:nvSpPr>
        <p:spPr>
          <a:xfrm>
            <a:off x="394235" y="2253065"/>
            <a:ext cx="9049157" cy="268027"/>
          </a:xfrm>
          <a:prstGeom prst="rect">
            <a:avLst/>
          </a:prstGeom>
          <a:solidFill>
            <a:srgbClr val="FFCE9E"/>
          </a:solidFill>
          <a:ln w="127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3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graphicFrame>
        <p:nvGraphicFramePr>
          <p:cNvPr id="22" name="表 21"/>
          <p:cNvGraphicFramePr>
            <a:graphicFrameLocks noGrp="1"/>
          </p:cNvGraphicFramePr>
          <p:nvPr/>
        </p:nvGraphicFramePr>
        <p:xfrm>
          <a:off x="394235" y="2561196"/>
          <a:ext cx="9049158" cy="1554480"/>
        </p:xfrm>
        <a:graphic>
          <a:graphicData uri="http://schemas.openxmlformats.org/drawingml/2006/table">
            <a:tbl>
              <a:tblPr firstRow="1" bandRow="1">
                <a:tableStyleId>{0505E3EF-67EA-436B-97B2-0124C06EBD24}</a:tableStyleId>
              </a:tblPr>
              <a:tblGrid>
                <a:gridCol w="7814343">
                  <a:extLst>
                    <a:ext uri="{9D8B030D-6E8A-4147-A177-3AD203B41FA5}">
                      <a16:colId xmlns:a16="http://schemas.microsoft.com/office/drawing/2014/main" val="200025710"/>
                    </a:ext>
                  </a:extLst>
                </a:gridCol>
                <a:gridCol w="1234815">
                  <a:extLst>
                    <a:ext uri="{9D8B030D-6E8A-4147-A177-3AD203B41FA5}">
                      <a16:colId xmlns:a16="http://schemas.microsoft.com/office/drawing/2014/main" val="1796298254"/>
                    </a:ext>
                  </a:extLst>
                </a:gridCol>
              </a:tblGrid>
              <a:tr h="209164">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通常の新生児</a:t>
                      </a:r>
                      <a:endParaRPr kumimoji="1" lang="en-US" altLang="ja-JP" sz="1200" b="0" u="none" dirty="0">
                        <a:solidFill>
                          <a:schemeClr val="tx1"/>
                        </a:solidFill>
                      </a:endParaRPr>
                    </a:p>
                  </a:txBody>
                  <a:tcP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FFF0E1"/>
                    </a:solidFill>
                  </a:tcPr>
                </a:tc>
                <a:tc>
                  <a:txBody>
                    <a:bodyPr/>
                    <a:lstStyle/>
                    <a:p>
                      <a:pPr algn="ctr"/>
                      <a:r>
                        <a:rPr kumimoji="1" lang="en-US" altLang="ja-JP" sz="1200" b="0" u="none" dirty="0"/>
                        <a:t>21</a:t>
                      </a:r>
                      <a:r>
                        <a:rPr kumimoji="1" lang="ja-JP" altLang="en-US" sz="1200" b="0" u="none" dirty="0"/>
                        <a:t>日</a:t>
                      </a:r>
                    </a:p>
                  </a:txBody>
                  <a:tcP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FFF0E1"/>
                    </a:solidFill>
                  </a:tcPr>
                </a:tc>
                <a:extLst>
                  <a:ext uri="{0D108BD9-81ED-4DB2-BD59-A6C34878D82A}">
                    <a16:rowId xmlns:a16="http://schemas.microsoft.com/office/drawing/2014/main" val="2150098037"/>
                  </a:ext>
                </a:extLst>
              </a:tr>
              <a:tr h="1417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出生時体重が</a:t>
                      </a:r>
                      <a:r>
                        <a:rPr kumimoji="1" lang="en-US" altLang="ja-JP" sz="1200" b="0" u="none" dirty="0">
                          <a:solidFill>
                            <a:schemeClr val="tx1"/>
                          </a:solidFill>
                        </a:rPr>
                        <a:t>1,500</a:t>
                      </a:r>
                      <a:r>
                        <a:rPr kumimoji="1" lang="ja-JP" altLang="en-US" sz="1200" b="0" u="none" dirty="0" err="1">
                          <a:solidFill>
                            <a:schemeClr val="tx1"/>
                          </a:solidFill>
                        </a:rPr>
                        <a:t>ｇ</a:t>
                      </a:r>
                      <a:r>
                        <a:rPr kumimoji="1" lang="ja-JP" altLang="en-US" sz="1200" b="0" u="none" dirty="0">
                          <a:solidFill>
                            <a:schemeClr val="tx1"/>
                          </a:solidFill>
                        </a:rPr>
                        <a:t>以上であって、別に厚生労働大臣が定める疾患を主病として入院している新生児</a:t>
                      </a:r>
                      <a:endParaRPr kumimoji="1" lang="en-US" altLang="ja-JP" sz="1200" b="0" u="none" dirty="0">
                        <a:solidFill>
                          <a:schemeClr val="tx1"/>
                        </a:solidFill>
                      </a:endParaRPr>
                    </a:p>
                  </a:txBody>
                  <a:tcP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a:r>
                        <a:rPr kumimoji="1" lang="en-US" altLang="ja-JP" sz="1200" b="0" u="none" dirty="0"/>
                        <a:t>35</a:t>
                      </a:r>
                      <a:r>
                        <a:rPr kumimoji="1" lang="ja-JP" altLang="en-US" sz="1200" b="0" u="none" dirty="0"/>
                        <a:t>日</a:t>
                      </a:r>
                    </a:p>
                  </a:txBody>
                  <a:tcP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788703470"/>
                  </a:ext>
                </a:extLst>
              </a:tr>
              <a:tr h="20378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出生時体重が</a:t>
                      </a:r>
                      <a:r>
                        <a:rPr kumimoji="1" lang="en-US" altLang="ja-JP" sz="1200" b="0" u="none" dirty="0">
                          <a:solidFill>
                            <a:schemeClr val="tx1"/>
                          </a:solidFill>
                        </a:rPr>
                        <a:t>1,000</a:t>
                      </a:r>
                      <a:r>
                        <a:rPr kumimoji="1" lang="ja-JP" altLang="en-US" sz="1200" b="0" u="none" dirty="0" err="1">
                          <a:solidFill>
                            <a:schemeClr val="tx1"/>
                          </a:solidFill>
                        </a:rPr>
                        <a:t>ｇ</a:t>
                      </a:r>
                      <a:r>
                        <a:rPr kumimoji="1" lang="ja-JP" altLang="en-US" sz="1200" b="0" u="none" dirty="0">
                          <a:solidFill>
                            <a:schemeClr val="tx1"/>
                          </a:solidFill>
                        </a:rPr>
                        <a:t>以上</a:t>
                      </a:r>
                      <a:r>
                        <a:rPr kumimoji="1" lang="en-US" altLang="ja-JP" sz="1200" b="0" u="none" dirty="0">
                          <a:solidFill>
                            <a:schemeClr val="tx1"/>
                          </a:solidFill>
                        </a:rPr>
                        <a:t>1,500</a:t>
                      </a:r>
                      <a:r>
                        <a:rPr kumimoji="1" lang="ja-JP" altLang="en-US" sz="1200" b="0" u="none" dirty="0" err="1">
                          <a:solidFill>
                            <a:schemeClr val="tx1"/>
                          </a:solidFill>
                        </a:rPr>
                        <a:t>ｇ</a:t>
                      </a:r>
                      <a:r>
                        <a:rPr kumimoji="1" lang="ja-JP" altLang="en-US" sz="1200" b="0" u="none" dirty="0">
                          <a:solidFill>
                            <a:schemeClr val="tx1"/>
                          </a:solidFill>
                        </a:rPr>
                        <a:t>未満の新生児</a:t>
                      </a:r>
                    </a:p>
                  </a:txBody>
                  <a:tcP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FFF0E1"/>
                    </a:solidFill>
                  </a:tcPr>
                </a:tc>
                <a:tc>
                  <a:txBody>
                    <a:bodyPr/>
                    <a:lstStyle/>
                    <a:p>
                      <a:pPr algn="ctr"/>
                      <a:r>
                        <a:rPr kumimoji="1" lang="en-US" altLang="ja-JP" sz="1200" b="0" dirty="0"/>
                        <a:t>60</a:t>
                      </a:r>
                      <a:r>
                        <a:rPr kumimoji="1" lang="ja-JP" altLang="en-US" sz="1200" b="0" dirty="0"/>
                        <a:t>日</a:t>
                      </a:r>
                    </a:p>
                  </a:txBody>
                  <a:tcP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FFF0E1"/>
                    </a:solidFill>
                  </a:tcPr>
                </a:tc>
                <a:extLst>
                  <a:ext uri="{0D108BD9-81ED-4DB2-BD59-A6C34878D82A}">
                    <a16:rowId xmlns:a16="http://schemas.microsoft.com/office/drawing/2014/main" val="3870735922"/>
                  </a:ext>
                </a:extLst>
              </a:tr>
              <a:tr h="234261">
                <a:tc>
                  <a:txBody>
                    <a:bodyPr/>
                    <a:lstStyle/>
                    <a:p>
                      <a:r>
                        <a:rPr kumimoji="1" lang="ja-JP" altLang="en-US" sz="1200" b="0" u="none" dirty="0">
                          <a:solidFill>
                            <a:schemeClr val="tx1"/>
                          </a:solidFill>
                        </a:rPr>
                        <a:t>出生時体重が</a:t>
                      </a:r>
                      <a:r>
                        <a:rPr kumimoji="1" lang="en-US" altLang="ja-JP" sz="1200" b="0" u="none" dirty="0">
                          <a:solidFill>
                            <a:schemeClr val="tx1"/>
                          </a:solidFill>
                        </a:rPr>
                        <a:t>1,000</a:t>
                      </a:r>
                      <a:r>
                        <a:rPr kumimoji="1" lang="ja-JP" altLang="en-US" sz="1200" b="0" u="none" dirty="0" err="1">
                          <a:solidFill>
                            <a:schemeClr val="tx1"/>
                          </a:solidFill>
                        </a:rPr>
                        <a:t>ｇ</a:t>
                      </a:r>
                      <a:r>
                        <a:rPr kumimoji="1" lang="ja-JP" altLang="en-US" sz="1200" b="0" u="none" dirty="0">
                          <a:solidFill>
                            <a:schemeClr val="tx1"/>
                          </a:solidFill>
                        </a:rPr>
                        <a:t>未満の新生児</a:t>
                      </a:r>
                    </a:p>
                  </a:txBody>
                  <a:tcP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a:r>
                        <a:rPr kumimoji="1" lang="en-US" altLang="ja-JP" sz="1200" b="0" u="none" dirty="0">
                          <a:solidFill>
                            <a:schemeClr val="tx1"/>
                          </a:solidFill>
                        </a:rPr>
                        <a:t>90</a:t>
                      </a:r>
                      <a:r>
                        <a:rPr kumimoji="1" lang="ja-JP" altLang="en-US" sz="1200" b="0" u="none" dirty="0">
                          <a:solidFill>
                            <a:schemeClr val="tx1"/>
                          </a:solidFill>
                        </a:rPr>
                        <a:t>日</a:t>
                      </a:r>
                    </a:p>
                  </a:txBody>
                  <a:tcP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947403417"/>
                  </a:ext>
                </a:extLst>
              </a:tr>
              <a:tr h="425964">
                <a:tc>
                  <a:txBody>
                    <a:bodyPr/>
                    <a:lstStyle/>
                    <a:p>
                      <a:r>
                        <a:rPr kumimoji="1" lang="ja-JP" altLang="en-US" sz="1200" b="1" u="sng" dirty="0">
                          <a:solidFill>
                            <a:schemeClr val="tx2"/>
                          </a:solidFill>
                        </a:rPr>
                        <a:t>出生時体重が</a:t>
                      </a:r>
                      <a:r>
                        <a:rPr kumimoji="1" lang="en-US" altLang="ja-JP" sz="1200" b="1" u="sng" dirty="0">
                          <a:solidFill>
                            <a:schemeClr val="tx2"/>
                          </a:solidFill>
                        </a:rPr>
                        <a:t>500</a:t>
                      </a:r>
                      <a:r>
                        <a:rPr kumimoji="1" lang="ja-JP" altLang="en-US" sz="1200" b="1" u="sng" dirty="0" err="1">
                          <a:solidFill>
                            <a:schemeClr val="tx2"/>
                          </a:solidFill>
                        </a:rPr>
                        <a:t>ｇ</a:t>
                      </a:r>
                      <a:r>
                        <a:rPr kumimoji="1" lang="ja-JP" altLang="en-US" sz="1200" b="1" u="sng" dirty="0">
                          <a:solidFill>
                            <a:schemeClr val="tx2"/>
                          </a:solidFill>
                        </a:rPr>
                        <a:t>以上</a:t>
                      </a:r>
                      <a:r>
                        <a:rPr kumimoji="1" lang="en-US" altLang="ja-JP" sz="1200" b="1" u="sng" dirty="0">
                          <a:solidFill>
                            <a:schemeClr val="tx2"/>
                          </a:solidFill>
                        </a:rPr>
                        <a:t>750</a:t>
                      </a:r>
                      <a:r>
                        <a:rPr kumimoji="1" lang="ja-JP" altLang="en-US" sz="1200" b="1" u="sng" dirty="0" err="1">
                          <a:solidFill>
                            <a:schemeClr val="tx2"/>
                          </a:solidFill>
                        </a:rPr>
                        <a:t>ｇ</a:t>
                      </a:r>
                      <a:r>
                        <a:rPr kumimoji="1" lang="ja-JP" altLang="en-US" sz="1200" b="1" u="sng" dirty="0">
                          <a:solidFill>
                            <a:schemeClr val="tx2"/>
                          </a:solidFill>
                        </a:rPr>
                        <a:t>未満であって慢性肺疾患の新生児</a:t>
                      </a:r>
                      <a:endParaRPr kumimoji="1" lang="en-US" altLang="ja-JP" sz="1200" b="1" u="sng" dirty="0">
                        <a:solidFill>
                          <a:schemeClr val="tx2"/>
                        </a:solidFill>
                      </a:endParaRPr>
                    </a:p>
                    <a:p>
                      <a:r>
                        <a:rPr kumimoji="1" lang="ja-JP" altLang="en-US" sz="1200" b="1" u="none" dirty="0">
                          <a:solidFill>
                            <a:schemeClr val="tx2"/>
                          </a:solidFill>
                        </a:rPr>
                        <a:t>　　　　　　</a:t>
                      </a:r>
                      <a:r>
                        <a:rPr kumimoji="1" lang="en-US" altLang="ja-JP" sz="1200" b="1" u="sng" dirty="0">
                          <a:solidFill>
                            <a:schemeClr val="tx2"/>
                          </a:solidFill>
                        </a:rPr>
                        <a:t>500</a:t>
                      </a:r>
                      <a:r>
                        <a:rPr kumimoji="1" lang="ja-JP" altLang="en-US" sz="1200" b="1" u="sng" dirty="0" err="1">
                          <a:solidFill>
                            <a:schemeClr val="tx2"/>
                          </a:solidFill>
                        </a:rPr>
                        <a:t>ｇ</a:t>
                      </a:r>
                      <a:r>
                        <a:rPr kumimoji="1" lang="ja-JP" altLang="en-US" sz="1200" b="1" u="sng" dirty="0">
                          <a:solidFill>
                            <a:schemeClr val="tx2"/>
                          </a:solidFill>
                        </a:rPr>
                        <a:t>未満であって慢性肺疾患の新生児</a:t>
                      </a:r>
                    </a:p>
                  </a:txBody>
                  <a:tcP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FFF0E1"/>
                    </a:solidFill>
                  </a:tcPr>
                </a:tc>
                <a:tc>
                  <a:txBody>
                    <a:bodyPr/>
                    <a:lstStyle/>
                    <a:p>
                      <a:pPr algn="ctr"/>
                      <a:r>
                        <a:rPr kumimoji="1" lang="en-US" altLang="ja-JP" sz="1200" b="1" u="sng" dirty="0">
                          <a:solidFill>
                            <a:schemeClr val="tx2"/>
                          </a:solidFill>
                        </a:rPr>
                        <a:t>105</a:t>
                      </a:r>
                      <a:r>
                        <a:rPr kumimoji="1" lang="ja-JP" altLang="en-US" sz="1200" b="1" u="sng" dirty="0">
                          <a:solidFill>
                            <a:schemeClr val="tx2"/>
                          </a:solidFill>
                        </a:rPr>
                        <a:t>日</a:t>
                      </a:r>
                      <a:endParaRPr kumimoji="1" lang="en-US" altLang="ja-JP" sz="1200" b="1" u="sng" dirty="0">
                        <a:solidFill>
                          <a:schemeClr val="tx2"/>
                        </a:solidFill>
                      </a:endParaRPr>
                    </a:p>
                    <a:p>
                      <a:pPr algn="ctr"/>
                      <a:r>
                        <a:rPr kumimoji="1" lang="en-US" altLang="ja-JP" sz="1200" b="1" u="sng" dirty="0">
                          <a:solidFill>
                            <a:schemeClr val="tx2"/>
                          </a:solidFill>
                        </a:rPr>
                        <a:t>110</a:t>
                      </a:r>
                      <a:r>
                        <a:rPr kumimoji="1" lang="ja-JP" altLang="en-US" sz="1200" b="1" u="sng" dirty="0">
                          <a:solidFill>
                            <a:schemeClr val="tx2"/>
                          </a:solidFill>
                        </a:rPr>
                        <a:t>日</a:t>
                      </a:r>
                      <a:endParaRPr kumimoji="1" lang="en-US" altLang="ja-JP" sz="1200" b="1" u="sng" dirty="0">
                        <a:solidFill>
                          <a:schemeClr val="tx2"/>
                        </a:solidFill>
                      </a:endParaRPr>
                    </a:p>
                  </a:txBody>
                  <a:tcP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FFF0E1"/>
                    </a:solidFill>
                  </a:tcPr>
                </a:tc>
                <a:extLst>
                  <a:ext uri="{0D108BD9-81ED-4DB2-BD59-A6C34878D82A}">
                    <a16:rowId xmlns:a16="http://schemas.microsoft.com/office/drawing/2014/main" val="860957358"/>
                  </a:ext>
                </a:extLst>
              </a:tr>
            </a:tbl>
          </a:graphicData>
        </a:graphic>
      </p:graphicFrame>
      <p:sp>
        <p:nvSpPr>
          <p:cNvPr id="23" name="正方形/長方形 22"/>
          <p:cNvSpPr/>
          <p:nvPr/>
        </p:nvSpPr>
        <p:spPr>
          <a:xfrm>
            <a:off x="394235" y="4582230"/>
            <a:ext cx="9049157" cy="268027"/>
          </a:xfrm>
          <a:prstGeom prst="rect">
            <a:avLst/>
          </a:prstGeom>
          <a:solidFill>
            <a:srgbClr val="FFCE9E"/>
          </a:solidFill>
          <a:ln w="127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3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graphicFrame>
        <p:nvGraphicFramePr>
          <p:cNvPr id="24" name="表 23"/>
          <p:cNvGraphicFramePr>
            <a:graphicFrameLocks noGrp="1"/>
          </p:cNvGraphicFramePr>
          <p:nvPr/>
        </p:nvGraphicFramePr>
        <p:xfrm>
          <a:off x="394235" y="4861484"/>
          <a:ext cx="9049158" cy="1644419"/>
        </p:xfrm>
        <a:graphic>
          <a:graphicData uri="http://schemas.openxmlformats.org/drawingml/2006/table">
            <a:tbl>
              <a:tblPr firstRow="1" bandRow="1">
                <a:tableStyleId>{0505E3EF-67EA-436B-97B2-0124C06EBD24}</a:tableStyleId>
              </a:tblPr>
              <a:tblGrid>
                <a:gridCol w="7814343">
                  <a:extLst>
                    <a:ext uri="{9D8B030D-6E8A-4147-A177-3AD203B41FA5}">
                      <a16:colId xmlns:a16="http://schemas.microsoft.com/office/drawing/2014/main" val="200025710"/>
                    </a:ext>
                  </a:extLst>
                </a:gridCol>
                <a:gridCol w="1234815">
                  <a:extLst>
                    <a:ext uri="{9D8B030D-6E8A-4147-A177-3AD203B41FA5}">
                      <a16:colId xmlns:a16="http://schemas.microsoft.com/office/drawing/2014/main" val="1796298254"/>
                    </a:ext>
                  </a:extLst>
                </a:gridCol>
              </a:tblGrid>
              <a:tr h="226912">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通常の新生児</a:t>
                      </a:r>
                      <a:endParaRPr kumimoji="1" lang="en-US" altLang="ja-JP" sz="1200" b="0" u="none" dirty="0">
                        <a:solidFill>
                          <a:schemeClr val="tx1"/>
                        </a:solidFill>
                      </a:endParaRPr>
                    </a:p>
                  </a:txBody>
                  <a:tcP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FFF0E1"/>
                    </a:solidFill>
                  </a:tcPr>
                </a:tc>
                <a:tc>
                  <a:txBody>
                    <a:bodyPr/>
                    <a:lstStyle/>
                    <a:p>
                      <a:pPr algn="ctr"/>
                      <a:r>
                        <a:rPr kumimoji="1" lang="en-US" altLang="ja-JP" sz="1200" b="0" u="none" dirty="0"/>
                        <a:t>30</a:t>
                      </a:r>
                      <a:r>
                        <a:rPr kumimoji="1" lang="ja-JP" altLang="en-US" sz="1200" b="0" u="none" dirty="0"/>
                        <a:t>日</a:t>
                      </a:r>
                    </a:p>
                  </a:txBody>
                  <a:tcP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FFF0E1"/>
                    </a:solidFill>
                  </a:tcPr>
                </a:tc>
                <a:extLst>
                  <a:ext uri="{0D108BD9-81ED-4DB2-BD59-A6C34878D82A}">
                    <a16:rowId xmlns:a16="http://schemas.microsoft.com/office/drawing/2014/main" val="2150098037"/>
                  </a:ext>
                </a:extLst>
              </a:tr>
              <a:tr h="31018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出生時体重が</a:t>
                      </a:r>
                      <a:r>
                        <a:rPr kumimoji="1" lang="en-US" altLang="ja-JP" sz="1200" b="0" u="none" dirty="0">
                          <a:solidFill>
                            <a:schemeClr val="tx1"/>
                          </a:solidFill>
                        </a:rPr>
                        <a:t>1,500</a:t>
                      </a:r>
                      <a:r>
                        <a:rPr kumimoji="1" lang="ja-JP" altLang="en-US" sz="1200" b="0" u="none" dirty="0" err="1">
                          <a:solidFill>
                            <a:schemeClr val="tx1"/>
                          </a:solidFill>
                        </a:rPr>
                        <a:t>ｇ</a:t>
                      </a:r>
                      <a:r>
                        <a:rPr kumimoji="1" lang="ja-JP" altLang="en-US" sz="1200" b="0" u="none" dirty="0">
                          <a:solidFill>
                            <a:schemeClr val="tx1"/>
                          </a:solidFill>
                        </a:rPr>
                        <a:t>以上であって、別に厚生労働大臣が定める疾患を主病として入院している新生児</a:t>
                      </a:r>
                      <a:endParaRPr kumimoji="1" lang="en-US" altLang="ja-JP" sz="1200" b="0" u="none" dirty="0">
                        <a:solidFill>
                          <a:schemeClr val="tx1"/>
                        </a:solidFill>
                      </a:endParaRPr>
                    </a:p>
                  </a:txBody>
                  <a:tcP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a:r>
                        <a:rPr kumimoji="1" lang="en-US" altLang="ja-JP" sz="1200" b="0" u="none" dirty="0"/>
                        <a:t>50</a:t>
                      </a:r>
                      <a:r>
                        <a:rPr kumimoji="1" lang="ja-JP" altLang="en-US" sz="1200" b="0" u="none" dirty="0"/>
                        <a:t>日</a:t>
                      </a:r>
                    </a:p>
                  </a:txBody>
                  <a:tcP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788703470"/>
                  </a:ext>
                </a:extLst>
              </a:tr>
              <a:tr h="27730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出生時体重が</a:t>
                      </a:r>
                      <a:r>
                        <a:rPr kumimoji="1" lang="en-US" altLang="ja-JP" sz="1200" b="0" u="none" dirty="0">
                          <a:solidFill>
                            <a:schemeClr val="tx1"/>
                          </a:solidFill>
                        </a:rPr>
                        <a:t>1,000</a:t>
                      </a:r>
                      <a:r>
                        <a:rPr kumimoji="1" lang="ja-JP" altLang="en-US" sz="1200" b="0" u="none" dirty="0" err="1">
                          <a:solidFill>
                            <a:schemeClr val="tx1"/>
                          </a:solidFill>
                        </a:rPr>
                        <a:t>ｇ</a:t>
                      </a:r>
                      <a:r>
                        <a:rPr kumimoji="1" lang="ja-JP" altLang="en-US" sz="1200" b="0" u="none" dirty="0">
                          <a:solidFill>
                            <a:schemeClr val="tx1"/>
                          </a:solidFill>
                        </a:rPr>
                        <a:t>以上</a:t>
                      </a:r>
                      <a:r>
                        <a:rPr kumimoji="1" lang="en-US" altLang="ja-JP" sz="1200" b="0" u="none" dirty="0">
                          <a:solidFill>
                            <a:schemeClr val="tx1"/>
                          </a:solidFill>
                        </a:rPr>
                        <a:t>1,500</a:t>
                      </a:r>
                      <a:r>
                        <a:rPr kumimoji="1" lang="ja-JP" altLang="en-US" sz="1200" b="0" u="none" dirty="0" err="1">
                          <a:solidFill>
                            <a:schemeClr val="tx1"/>
                          </a:solidFill>
                        </a:rPr>
                        <a:t>ｇ</a:t>
                      </a:r>
                      <a:r>
                        <a:rPr kumimoji="1" lang="ja-JP" altLang="en-US" sz="1200" b="0" u="none" dirty="0">
                          <a:solidFill>
                            <a:schemeClr val="tx1"/>
                          </a:solidFill>
                        </a:rPr>
                        <a:t>未満の新生児</a:t>
                      </a:r>
                    </a:p>
                  </a:txBody>
                  <a:tcP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FFF0E1"/>
                    </a:solidFill>
                  </a:tcPr>
                </a:tc>
                <a:tc>
                  <a:txBody>
                    <a:bodyPr/>
                    <a:lstStyle/>
                    <a:p>
                      <a:pPr algn="ctr"/>
                      <a:r>
                        <a:rPr kumimoji="1" lang="en-US" altLang="ja-JP" sz="1200" b="0" dirty="0"/>
                        <a:t>90</a:t>
                      </a:r>
                      <a:r>
                        <a:rPr kumimoji="1" lang="ja-JP" altLang="en-US" sz="1200" b="0" dirty="0"/>
                        <a:t>日</a:t>
                      </a:r>
                    </a:p>
                  </a:txBody>
                  <a:tcP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FFF0E1"/>
                    </a:solidFill>
                  </a:tcPr>
                </a:tc>
                <a:extLst>
                  <a:ext uri="{0D108BD9-81ED-4DB2-BD59-A6C34878D82A}">
                    <a16:rowId xmlns:a16="http://schemas.microsoft.com/office/drawing/2014/main" val="3870735922"/>
                  </a:ext>
                </a:extLst>
              </a:tr>
              <a:tr h="325409">
                <a:tc>
                  <a:txBody>
                    <a:bodyPr/>
                    <a:lstStyle/>
                    <a:p>
                      <a:r>
                        <a:rPr kumimoji="1" lang="ja-JP" altLang="en-US" sz="1200" b="0" u="none" dirty="0">
                          <a:solidFill>
                            <a:schemeClr val="tx1"/>
                          </a:solidFill>
                        </a:rPr>
                        <a:t>出生時体重が</a:t>
                      </a:r>
                      <a:r>
                        <a:rPr kumimoji="1" lang="en-US" altLang="ja-JP" sz="1200" b="0" u="none" dirty="0">
                          <a:solidFill>
                            <a:schemeClr val="tx1"/>
                          </a:solidFill>
                        </a:rPr>
                        <a:t>1,000</a:t>
                      </a:r>
                      <a:r>
                        <a:rPr kumimoji="1" lang="ja-JP" altLang="en-US" sz="1200" b="0" u="none" dirty="0" err="1">
                          <a:solidFill>
                            <a:schemeClr val="tx1"/>
                          </a:solidFill>
                        </a:rPr>
                        <a:t>ｇ</a:t>
                      </a:r>
                      <a:r>
                        <a:rPr kumimoji="1" lang="ja-JP" altLang="en-US" sz="1200" b="0" u="none" dirty="0">
                          <a:solidFill>
                            <a:schemeClr val="tx1"/>
                          </a:solidFill>
                        </a:rPr>
                        <a:t>未満の新生児</a:t>
                      </a:r>
                    </a:p>
                  </a:txBody>
                  <a:tcP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a:r>
                        <a:rPr kumimoji="1" lang="en-US" altLang="ja-JP" sz="1200" b="0" u="none" dirty="0">
                          <a:solidFill>
                            <a:schemeClr val="tx1"/>
                          </a:solidFill>
                        </a:rPr>
                        <a:t>120</a:t>
                      </a:r>
                      <a:r>
                        <a:rPr kumimoji="1" lang="ja-JP" altLang="en-US" sz="1200" b="0" u="none" dirty="0">
                          <a:solidFill>
                            <a:schemeClr val="tx1"/>
                          </a:solidFill>
                        </a:rPr>
                        <a:t>日</a:t>
                      </a:r>
                    </a:p>
                  </a:txBody>
                  <a:tcP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947403417"/>
                  </a:ext>
                </a:extLst>
              </a:tr>
              <a:tr h="325409">
                <a:tc>
                  <a:txBody>
                    <a:bodyPr/>
                    <a:lstStyle/>
                    <a:p>
                      <a:r>
                        <a:rPr kumimoji="1" lang="ja-JP" altLang="en-US" sz="1200" b="1" u="sng" dirty="0">
                          <a:solidFill>
                            <a:schemeClr val="tx2"/>
                          </a:solidFill>
                        </a:rPr>
                        <a:t>出生時体重が</a:t>
                      </a:r>
                      <a:r>
                        <a:rPr kumimoji="1" lang="en-US" altLang="ja-JP" sz="1200" b="1" u="sng" dirty="0">
                          <a:solidFill>
                            <a:schemeClr val="tx2"/>
                          </a:solidFill>
                        </a:rPr>
                        <a:t>500</a:t>
                      </a:r>
                      <a:r>
                        <a:rPr kumimoji="1" lang="ja-JP" altLang="en-US" sz="1200" b="1" u="sng" dirty="0" err="1">
                          <a:solidFill>
                            <a:schemeClr val="tx2"/>
                          </a:solidFill>
                        </a:rPr>
                        <a:t>ｇ</a:t>
                      </a:r>
                      <a:r>
                        <a:rPr kumimoji="1" lang="ja-JP" altLang="en-US" sz="1200" b="1" u="sng" dirty="0">
                          <a:solidFill>
                            <a:schemeClr val="tx2"/>
                          </a:solidFill>
                        </a:rPr>
                        <a:t>以上</a:t>
                      </a:r>
                      <a:r>
                        <a:rPr kumimoji="1" lang="en-US" altLang="ja-JP" sz="1200" b="1" u="sng" dirty="0">
                          <a:solidFill>
                            <a:schemeClr val="tx2"/>
                          </a:solidFill>
                        </a:rPr>
                        <a:t>750</a:t>
                      </a:r>
                      <a:r>
                        <a:rPr kumimoji="1" lang="ja-JP" altLang="en-US" sz="1200" b="1" u="sng" dirty="0" err="1">
                          <a:solidFill>
                            <a:schemeClr val="tx2"/>
                          </a:solidFill>
                        </a:rPr>
                        <a:t>ｇ</a:t>
                      </a:r>
                      <a:r>
                        <a:rPr kumimoji="1" lang="ja-JP" altLang="en-US" sz="1200" b="1" u="sng" dirty="0">
                          <a:solidFill>
                            <a:schemeClr val="tx2"/>
                          </a:solidFill>
                        </a:rPr>
                        <a:t>未満であって慢性肺疾患の新生児</a:t>
                      </a:r>
                      <a:endParaRPr kumimoji="1" lang="en-US" altLang="ja-JP" sz="1200" b="1" u="sng" dirty="0">
                        <a:solidFill>
                          <a:schemeClr val="tx2"/>
                        </a:solidFill>
                      </a:endParaRPr>
                    </a:p>
                    <a:p>
                      <a:r>
                        <a:rPr kumimoji="1" lang="ja-JP" altLang="en-US" sz="1200" b="1" u="none" dirty="0">
                          <a:solidFill>
                            <a:schemeClr val="tx2"/>
                          </a:solidFill>
                        </a:rPr>
                        <a:t>　　　　　　</a:t>
                      </a:r>
                      <a:r>
                        <a:rPr kumimoji="1" lang="en-US" altLang="ja-JP" sz="1200" b="1" u="sng" dirty="0">
                          <a:solidFill>
                            <a:schemeClr val="tx2"/>
                          </a:solidFill>
                        </a:rPr>
                        <a:t>500</a:t>
                      </a:r>
                      <a:r>
                        <a:rPr kumimoji="1" lang="ja-JP" altLang="en-US" sz="1200" b="1" u="sng" dirty="0" err="1">
                          <a:solidFill>
                            <a:schemeClr val="tx2"/>
                          </a:solidFill>
                        </a:rPr>
                        <a:t>ｇ</a:t>
                      </a:r>
                      <a:r>
                        <a:rPr kumimoji="1" lang="ja-JP" altLang="en-US" sz="1200" b="1" u="sng" dirty="0">
                          <a:solidFill>
                            <a:schemeClr val="tx2"/>
                          </a:solidFill>
                        </a:rPr>
                        <a:t>未満であって慢性肺疾患の新生児</a:t>
                      </a:r>
                    </a:p>
                  </a:txBody>
                  <a:tcP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FFF0E1"/>
                    </a:solidFill>
                  </a:tcPr>
                </a:tc>
                <a:tc>
                  <a:txBody>
                    <a:bodyPr/>
                    <a:lstStyle/>
                    <a:p>
                      <a:pPr algn="ctr"/>
                      <a:r>
                        <a:rPr kumimoji="1" lang="en-US" altLang="ja-JP" sz="1200" b="1" u="sng" dirty="0">
                          <a:solidFill>
                            <a:schemeClr val="tx2"/>
                          </a:solidFill>
                        </a:rPr>
                        <a:t>135</a:t>
                      </a:r>
                      <a:r>
                        <a:rPr kumimoji="1" lang="ja-JP" altLang="en-US" sz="1200" b="1" u="sng" dirty="0">
                          <a:solidFill>
                            <a:schemeClr val="tx2"/>
                          </a:solidFill>
                        </a:rPr>
                        <a:t>日</a:t>
                      </a:r>
                      <a:endParaRPr kumimoji="1" lang="en-US" altLang="ja-JP" sz="1200" b="1" u="sng" dirty="0">
                        <a:solidFill>
                          <a:schemeClr val="tx2"/>
                        </a:solidFill>
                      </a:endParaRPr>
                    </a:p>
                    <a:p>
                      <a:pPr algn="ctr"/>
                      <a:r>
                        <a:rPr kumimoji="1" lang="en-US" altLang="ja-JP" sz="1200" b="1" u="sng" dirty="0">
                          <a:solidFill>
                            <a:schemeClr val="tx2"/>
                          </a:solidFill>
                        </a:rPr>
                        <a:t>140</a:t>
                      </a:r>
                      <a:r>
                        <a:rPr kumimoji="1" lang="ja-JP" altLang="en-US" sz="1200" b="1" u="sng" dirty="0">
                          <a:solidFill>
                            <a:schemeClr val="tx2"/>
                          </a:solidFill>
                        </a:rPr>
                        <a:t>日</a:t>
                      </a:r>
                      <a:endParaRPr kumimoji="1" lang="en-US" altLang="ja-JP" sz="1200" b="1" u="sng" dirty="0">
                        <a:solidFill>
                          <a:schemeClr val="tx2"/>
                        </a:solidFill>
                      </a:endParaRPr>
                    </a:p>
                  </a:txBody>
                  <a:tcP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FFF0E1"/>
                    </a:solidFill>
                  </a:tcPr>
                </a:tc>
                <a:extLst>
                  <a:ext uri="{0D108BD9-81ED-4DB2-BD59-A6C34878D82A}">
                    <a16:rowId xmlns:a16="http://schemas.microsoft.com/office/drawing/2014/main" val="860957358"/>
                  </a:ext>
                </a:extLst>
              </a:tr>
            </a:tbl>
          </a:graphicData>
        </a:graphic>
      </p:graphicFrame>
      <p:sp>
        <p:nvSpPr>
          <p:cNvPr id="11"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265</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
        <p:nvSpPr>
          <p:cNvPr id="12" name="テキスト ボックス 11">
            <a:extLst>
              <a:ext uri="{FF2B5EF4-FFF2-40B4-BE49-F238E27FC236}">
                <a16:creationId xmlns:a16="http://schemas.microsoft.com/office/drawing/2014/main" id="{06B771DB-C22D-4F89-BF5F-53D752A5971A}"/>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９．小児医療・周産期医療</a:t>
            </a:r>
          </a:p>
        </p:txBody>
      </p:sp>
      <p:sp>
        <p:nvSpPr>
          <p:cNvPr id="16" name="タイトル 1">
            <a:extLst>
              <a:ext uri="{FF2B5EF4-FFF2-40B4-BE49-F238E27FC236}">
                <a16:creationId xmlns:a16="http://schemas.microsoft.com/office/drawing/2014/main" id="{013F5090-6D8A-485C-ADF1-851E60000A42}"/>
              </a:ext>
            </a:extLst>
          </p:cNvPr>
          <p:cNvSpPr>
            <a:spLocks noGrp="1"/>
          </p:cNvSpPr>
          <p:nvPr>
            <p:ph type="title"/>
          </p:nvPr>
        </p:nvSpPr>
        <p:spPr>
          <a:xfrm>
            <a:off x="0" y="274638"/>
            <a:ext cx="9906000" cy="458787"/>
          </a:xfrm>
        </p:spPr>
        <p:txBody>
          <a:bodyPr>
            <a:noAutofit/>
          </a:bodyPr>
          <a:lstStyle/>
          <a:p>
            <a:r>
              <a:rPr kumimoji="1" lang="ja-JP" altLang="en-US" dirty="0">
                <a:latin typeface="メイリオ" panose="020B0604030504040204" pitchFamily="50" charset="-128"/>
                <a:ea typeface="メイリオ" panose="020B0604030504040204" pitchFamily="50" charset="-128"/>
              </a:rPr>
              <a:t>（５）新生児特定集中治療室管理料等の見直し</a:t>
            </a:r>
          </a:p>
        </p:txBody>
      </p:sp>
    </p:spTree>
    <p:extLst>
      <p:ext uri="{BB962C8B-B14F-4D97-AF65-F5344CB8AC3E}">
        <p14:creationId xmlns:p14="http://schemas.microsoft.com/office/powerpoint/2010/main" val="2177907352"/>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54800" y="813600"/>
            <a:ext cx="9594000" cy="586717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胎児が重篤な疾患を有すると診断された、又は疑われる妊婦に対して、出生前より十分な情報提供及び必要なケアを切れ目なく行い、当該妊婦及びその家族等が納得して治療の選択等ができるよう、多職種が共同して支援を実施した場合について、新たな評価を行う。</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総合周産期特定集中治療室管理料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成育連携支援加算</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1,200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点（入院中１回）</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総合周産期特定集中治療室管理料を算定する病室に入院する患者であって、</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胎児が重篤な状態であると診断された、又は疑われる妊婦</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。なお、ここでいう胎児が重篤な状態とは「先天奇形」「染色体異常」「出生体重</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1,500g</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未満」の状態である。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ja-JP" sz="1400" b="0" i="0" u="none" strike="noStrike" kern="1200" cap="none" spc="0" normalizeH="0" baseline="0" noProof="0" dirty="0">
                <a:ln>
                  <a:noFill/>
                </a:ln>
                <a:solidFill>
                  <a:prstClr val="black"/>
                </a:solidFill>
                <a:effectLst/>
                <a:uLnTx/>
                <a:uFillTx/>
                <a:latin typeface="Verdana"/>
                <a:ea typeface="メイリオ"/>
                <a:cs typeface="+mn-cs"/>
              </a:rPr>
              <a:t>妊婦とその家族等に対し、</a:t>
            </a:r>
            <a:r>
              <a:rPr kumimoji="1" lang="ja-JP" altLang="ja-JP" sz="1400" b="1" i="0" u="sng" strike="noStrike" kern="1200" cap="none" spc="0" normalizeH="0" baseline="0" noProof="0" dirty="0">
                <a:ln>
                  <a:noFill/>
                </a:ln>
                <a:solidFill>
                  <a:srgbClr val="0070C0"/>
                </a:solidFill>
                <a:effectLst/>
                <a:uLnTx/>
                <a:uFillTx/>
                <a:latin typeface="Verdana"/>
                <a:ea typeface="メイリオ"/>
                <a:cs typeface="+mn-cs"/>
              </a:rPr>
              <a:t>分娩方針</a:t>
            </a:r>
            <a:r>
              <a:rPr kumimoji="1" lang="ja-JP" altLang="en-US" sz="1400" b="1" i="0" u="sng" strike="noStrike" kern="1200" cap="none" spc="0" normalizeH="0" baseline="0" noProof="0" dirty="0">
                <a:ln>
                  <a:noFill/>
                </a:ln>
                <a:solidFill>
                  <a:srgbClr val="0070C0"/>
                </a:solidFill>
                <a:effectLst/>
                <a:uLnTx/>
                <a:uFillTx/>
                <a:latin typeface="Verdana"/>
                <a:ea typeface="メイリオ"/>
                <a:cs typeface="+mn-cs"/>
              </a:rPr>
              <a:t>や</a:t>
            </a:r>
            <a:r>
              <a:rPr kumimoji="1" lang="ja-JP" altLang="ja-JP" sz="1400" b="1" i="0" u="sng" strike="noStrike" kern="1200" cap="none" spc="0" normalizeH="0" baseline="0" noProof="0" dirty="0">
                <a:ln>
                  <a:noFill/>
                </a:ln>
                <a:solidFill>
                  <a:srgbClr val="0070C0"/>
                </a:solidFill>
                <a:effectLst/>
                <a:uLnTx/>
                <a:uFillTx/>
                <a:latin typeface="Verdana"/>
                <a:ea typeface="メイリオ"/>
                <a:cs typeface="+mn-cs"/>
              </a:rPr>
              <a:t>出生後利用可能な福祉サービス等について、十分な説明</a:t>
            </a:r>
            <a:r>
              <a:rPr kumimoji="1" lang="ja-JP" altLang="ja-JP" sz="1400" b="0" i="0" u="none" strike="noStrike" kern="1200" cap="none" spc="0" normalizeH="0" baseline="0" noProof="0" dirty="0">
                <a:ln>
                  <a:noFill/>
                </a:ln>
                <a:solidFill>
                  <a:prstClr val="black"/>
                </a:solidFill>
                <a:effectLst/>
                <a:uLnTx/>
                <a:uFillTx/>
                <a:latin typeface="Verdana"/>
                <a:ea typeface="メイリオ"/>
                <a:cs typeface="+mn-cs"/>
              </a:rPr>
              <a:t>を行うこと。</a:t>
            </a:r>
            <a:endParaRPr kumimoji="1" lang="en-US" altLang="ja-JP" sz="140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ja-JP" sz="1400" b="0" i="0" u="none" strike="noStrike" kern="1200" cap="none" spc="0" normalizeH="0" baseline="0" noProof="0" dirty="0">
                <a:ln>
                  <a:noFill/>
                </a:ln>
                <a:solidFill>
                  <a:prstClr val="black"/>
                </a:solidFill>
                <a:effectLst/>
                <a:uLnTx/>
                <a:uFillTx/>
                <a:latin typeface="Verdana"/>
                <a:ea typeface="メイリオ"/>
                <a:cs typeface="+mn-cs"/>
              </a:rPr>
              <a:t>説明内容は、成育連携チーム及び必要に応じ関係職種が</a:t>
            </a:r>
            <a:r>
              <a:rPr kumimoji="1" lang="ja-JP" altLang="ja-JP" sz="1400" b="1" i="0" u="sng" strike="noStrike" kern="1200" cap="none" spc="0" normalizeH="0" baseline="0" noProof="0" dirty="0">
                <a:ln>
                  <a:noFill/>
                </a:ln>
                <a:solidFill>
                  <a:srgbClr val="0070C0"/>
                </a:solidFill>
                <a:effectLst/>
                <a:uLnTx/>
                <a:uFillTx/>
                <a:latin typeface="Verdana"/>
                <a:ea typeface="メイリオ"/>
                <a:cs typeface="+mn-cs"/>
              </a:rPr>
              <a:t>共同してカンファレンスを行った上で決定</a:t>
            </a:r>
            <a:r>
              <a:rPr kumimoji="1" lang="ja-JP" altLang="ja-JP" sz="1400" b="0" i="0" u="none" strike="noStrike" kern="1200" cap="none" spc="0" normalizeH="0" baseline="0" noProof="0" dirty="0">
                <a:ln>
                  <a:noFill/>
                </a:ln>
                <a:solidFill>
                  <a:prstClr val="black"/>
                </a:solidFill>
                <a:effectLst/>
                <a:uLnTx/>
                <a:uFillTx/>
                <a:latin typeface="Verdana"/>
                <a:ea typeface="メイリオ"/>
                <a:cs typeface="+mn-cs"/>
              </a:rPr>
              <a:t>する</a:t>
            </a: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a:t>
            </a:r>
            <a:endParaRPr kumimoji="1" lang="en-US" altLang="ja-JP" sz="140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ja-JP" sz="1400" b="0" i="0" u="none" strike="noStrike" kern="1200" cap="none" spc="0" normalizeH="0" baseline="0" noProof="0" dirty="0">
                <a:ln>
                  <a:noFill/>
                </a:ln>
                <a:solidFill>
                  <a:prstClr val="black"/>
                </a:solidFill>
                <a:effectLst/>
                <a:uLnTx/>
                <a:uFillTx/>
                <a:latin typeface="Verdana"/>
                <a:ea typeface="メイリオ"/>
                <a:cs typeface="+mn-cs"/>
              </a:rPr>
              <a:t>妊婦とその家族等の求めがあった場合には、</a:t>
            </a:r>
            <a:r>
              <a:rPr kumimoji="1" lang="ja-JP" altLang="ja-JP" sz="1400" b="1" i="0" u="sng" strike="noStrike" kern="1200" cap="none" spc="0" normalizeH="0" baseline="0" noProof="0" dirty="0">
                <a:ln>
                  <a:noFill/>
                </a:ln>
                <a:solidFill>
                  <a:srgbClr val="0070C0"/>
                </a:solidFill>
                <a:effectLst/>
                <a:uLnTx/>
                <a:uFillTx/>
                <a:latin typeface="Verdana"/>
                <a:ea typeface="メイリオ"/>
                <a:cs typeface="+mn-cs"/>
              </a:rPr>
              <a:t>懇切丁寧に対応</a:t>
            </a:r>
            <a:r>
              <a:rPr kumimoji="1" lang="ja-JP" altLang="ja-JP" sz="1400" b="0" i="0" u="none" strike="noStrike" kern="1200" cap="none" spc="0" normalizeH="0" baseline="0" noProof="0" dirty="0">
                <a:ln>
                  <a:noFill/>
                </a:ln>
                <a:solidFill>
                  <a:prstClr val="black"/>
                </a:solidFill>
                <a:effectLst/>
                <a:uLnTx/>
                <a:uFillTx/>
                <a:latin typeface="Verdana"/>
                <a:ea typeface="メイリオ"/>
                <a:cs typeface="+mn-cs"/>
              </a:rPr>
              <a:t>すること。</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［施設基準の概要］</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1"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以下から構成される</a:t>
            </a:r>
            <a:r>
              <a:rPr kumimoji="1" lang="ja-JP" altLang="ja-JP" sz="1400" b="1" i="0" u="sng" strike="noStrike" kern="1200" cap="none" spc="0" normalizeH="0" baseline="0" noProof="0" dirty="0">
                <a:ln>
                  <a:noFill/>
                </a:ln>
                <a:solidFill>
                  <a:srgbClr val="0070C0"/>
                </a:solidFill>
                <a:effectLst/>
                <a:uLnTx/>
                <a:uFillTx/>
                <a:latin typeface="Verdana"/>
                <a:ea typeface="メイリオ"/>
                <a:cs typeface="+mn-cs"/>
              </a:rPr>
              <a:t>成育連携チーム</a:t>
            </a:r>
            <a:r>
              <a:rPr kumimoji="1" lang="ja-JP" altLang="ja-JP" sz="1400" b="0" i="0" u="none" strike="noStrike" kern="1200" cap="none" spc="0" normalizeH="0" baseline="0" noProof="0" dirty="0">
                <a:ln>
                  <a:noFill/>
                </a:ln>
                <a:solidFill>
                  <a:prstClr val="black"/>
                </a:solidFill>
                <a:effectLst/>
                <a:uLnTx/>
                <a:uFillTx/>
                <a:latin typeface="Verdana"/>
                <a:ea typeface="メイリオ"/>
                <a:cs typeface="+mn-cs"/>
              </a:rPr>
              <a:t>が設置されていること。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山形 6"/>
          <p:cNvSpPr/>
          <p:nvPr/>
        </p:nvSpPr>
        <p:spPr>
          <a:xfrm>
            <a:off x="4953000" y="5678283"/>
            <a:ext cx="4444409" cy="320047"/>
          </a:xfrm>
          <a:prstGeom prst="chevron">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出産後</a:t>
            </a:r>
          </a:p>
        </p:txBody>
      </p:sp>
      <p:sp>
        <p:nvSpPr>
          <p:cNvPr id="10" name="山形 9"/>
          <p:cNvSpPr/>
          <p:nvPr/>
        </p:nvSpPr>
        <p:spPr>
          <a:xfrm>
            <a:off x="529598" y="5678284"/>
            <a:ext cx="4550734" cy="320046"/>
          </a:xfrm>
          <a:prstGeom prst="chevron">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妊娠中</a:t>
            </a:r>
          </a:p>
        </p:txBody>
      </p:sp>
      <p:sp>
        <p:nvSpPr>
          <p:cNvPr id="11" name="テキスト ボックス 10"/>
          <p:cNvSpPr txBox="1"/>
          <p:nvPr/>
        </p:nvSpPr>
        <p:spPr>
          <a:xfrm>
            <a:off x="5528562" y="5989110"/>
            <a:ext cx="287815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・入退院支援加算３</a:t>
            </a:r>
            <a:endParaRPr kumimoji="1" lang="en-US" altLang="ja-JP" sz="120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・診療情報提供料（</a:t>
            </a:r>
            <a:r>
              <a:rPr kumimoji="1" lang="en-US" altLang="ja-JP" sz="1200" b="0" i="0" u="none" strike="noStrike" kern="1200" cap="none" spc="0" normalizeH="0" baseline="0" noProof="0" dirty="0">
                <a:ln>
                  <a:noFill/>
                </a:ln>
                <a:solidFill>
                  <a:prstClr val="black"/>
                </a:solidFill>
                <a:effectLst/>
                <a:uLnTx/>
                <a:uFillTx/>
                <a:latin typeface="Verdana"/>
                <a:ea typeface="メイリオ"/>
                <a:cs typeface="+mn-cs"/>
              </a:rPr>
              <a:t>Ⅰ</a:t>
            </a: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a:t>
            </a:r>
            <a:endParaRPr kumimoji="1" lang="en-US" altLang="ja-JP" sz="120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・退院時共同指導料１・２</a:t>
            </a:r>
          </a:p>
        </p:txBody>
      </p:sp>
      <p:pic>
        <p:nvPicPr>
          <p:cNvPr id="15" name="図 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510600" y="6021833"/>
            <a:ext cx="631614" cy="631614"/>
          </a:xfrm>
          <a:prstGeom prst="rect">
            <a:avLst/>
          </a:prstGeom>
        </p:spPr>
      </p:pic>
      <p:sp>
        <p:nvSpPr>
          <p:cNvPr id="13" name="テキスト ボックス 12"/>
          <p:cNvSpPr txBox="1"/>
          <p:nvPr/>
        </p:nvSpPr>
        <p:spPr>
          <a:xfrm>
            <a:off x="1794321" y="6135226"/>
            <a:ext cx="282201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・（新設）成育連携支援加算</a:t>
            </a:r>
          </a:p>
        </p:txBody>
      </p:sp>
      <p:sp>
        <p:nvSpPr>
          <p:cNvPr id="12" name="楕円 11"/>
          <p:cNvSpPr/>
          <p:nvPr/>
        </p:nvSpPr>
        <p:spPr>
          <a:xfrm>
            <a:off x="4256650" y="5635773"/>
            <a:ext cx="970832" cy="441251"/>
          </a:xfrm>
          <a:prstGeom prst="ellipse">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Verdana"/>
                <a:ea typeface="メイリオ"/>
                <a:cs typeface="+mn-cs"/>
              </a:rPr>
              <a:t>出産</a:t>
            </a:r>
          </a:p>
        </p:txBody>
      </p:sp>
      <p:pic>
        <p:nvPicPr>
          <p:cNvPr id="16" name="図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303503" y="5649872"/>
            <a:ext cx="881240" cy="881240"/>
          </a:xfrm>
          <a:prstGeom prst="rect">
            <a:avLst/>
          </a:prstGeom>
        </p:spPr>
      </p:pic>
      <p:pic>
        <p:nvPicPr>
          <p:cNvPr id="17" name="図 16"/>
          <p:cNvPicPr>
            <a:picLocks noChangeAspect="1"/>
          </p:cNvPicPr>
          <p:nvPr/>
        </p:nvPicPr>
        <p:blipFill rotWithShape="1">
          <a:blip r:embed="rId5" cstate="print">
            <a:extLst>
              <a:ext uri="{28A0092B-C50C-407E-A947-70E740481C1C}">
                <a14:useLocalDpi xmlns:a14="http://schemas.microsoft.com/office/drawing/2010/main" val="0"/>
              </a:ext>
            </a:extLst>
          </a:blip>
          <a:srcRect b="15354"/>
          <a:stretch/>
        </p:blipFill>
        <p:spPr>
          <a:xfrm>
            <a:off x="721481" y="5718609"/>
            <a:ext cx="1028905" cy="870924"/>
          </a:xfrm>
          <a:prstGeom prst="rect">
            <a:avLst/>
          </a:prstGeom>
        </p:spPr>
      </p:pic>
      <p:graphicFrame>
        <p:nvGraphicFramePr>
          <p:cNvPr id="3" name="表 2"/>
          <p:cNvGraphicFramePr>
            <a:graphicFrameLocks noGrp="1"/>
          </p:cNvGraphicFramePr>
          <p:nvPr/>
        </p:nvGraphicFramePr>
        <p:xfrm>
          <a:off x="721481" y="4895845"/>
          <a:ext cx="7743509" cy="714375"/>
        </p:xfrm>
        <a:graphic>
          <a:graphicData uri="http://schemas.openxmlformats.org/drawingml/2006/table">
            <a:tbl>
              <a:tblPr/>
              <a:tblGrid>
                <a:gridCol w="2492499">
                  <a:extLst>
                    <a:ext uri="{9D8B030D-6E8A-4147-A177-3AD203B41FA5}">
                      <a16:colId xmlns:a16="http://schemas.microsoft.com/office/drawing/2014/main" val="3218178813"/>
                    </a:ext>
                  </a:extLst>
                </a:gridCol>
                <a:gridCol w="5251010">
                  <a:extLst>
                    <a:ext uri="{9D8B030D-6E8A-4147-A177-3AD203B41FA5}">
                      <a16:colId xmlns:a16="http://schemas.microsoft.com/office/drawing/2014/main" val="744749697"/>
                    </a:ext>
                  </a:extLst>
                </a:gridCol>
              </a:tblGrid>
              <a:tr h="238125">
                <a:tc>
                  <a:txBody>
                    <a:bodyPr/>
                    <a:lstStyle/>
                    <a:p>
                      <a:pPr algn="l" rtl="0" fontAlgn="ctr"/>
                      <a:r>
                        <a:rPr lang="ja-JP" altLang="en-US" sz="1200" b="0" i="0" u="none" strike="noStrike">
                          <a:solidFill>
                            <a:srgbClr val="000000"/>
                          </a:solidFill>
                          <a:effectLst/>
                          <a:latin typeface="メイリオ" panose="020B0604030504040204" pitchFamily="50" charset="-128"/>
                          <a:ea typeface="メイリオ" panose="020B0604030504040204" pitchFamily="50" charset="-128"/>
                        </a:rPr>
                        <a:t>ア　産科又は産婦人科の医師</a:t>
                      </a:r>
                    </a:p>
                  </a:txBody>
                  <a:tcPr marL="9525" marR="9525" marT="9525" marB="0" anchor="ctr">
                    <a:lnL>
                      <a:noFill/>
                    </a:lnL>
                    <a:lnR>
                      <a:noFill/>
                    </a:lnR>
                    <a:lnT>
                      <a:noFill/>
                    </a:lnT>
                    <a:lnB>
                      <a:noFill/>
                    </a:lnB>
                  </a:tcPr>
                </a:tc>
                <a:tc>
                  <a:txBody>
                    <a:bodyPr/>
                    <a:lstStyle/>
                    <a:p>
                      <a:pPr algn="l" rtl="0" fontAlgn="ctr"/>
                      <a:r>
                        <a:rPr lang="ja-JP" altLang="en-US" sz="1200" b="0" i="0" u="none" strike="noStrike">
                          <a:solidFill>
                            <a:srgbClr val="000000"/>
                          </a:solidFill>
                          <a:effectLst/>
                          <a:latin typeface="メイリオ" panose="020B0604030504040204" pitchFamily="50" charset="-128"/>
                          <a:ea typeface="メイリオ" panose="020B0604030504040204" pitchFamily="50" charset="-128"/>
                        </a:rPr>
                        <a:t>エ　５年以上新生児の集中治療に係る業務の経験を有する専任の常勤看護師</a:t>
                      </a:r>
                    </a:p>
                  </a:txBody>
                  <a:tcPr marL="9525" marR="9525" marT="9525" marB="0" anchor="ctr">
                    <a:lnL>
                      <a:noFill/>
                    </a:lnL>
                    <a:lnR>
                      <a:noFill/>
                    </a:lnR>
                    <a:lnT>
                      <a:noFill/>
                    </a:lnT>
                    <a:lnB>
                      <a:noFill/>
                    </a:lnB>
                  </a:tcPr>
                </a:tc>
                <a:extLst>
                  <a:ext uri="{0D108BD9-81ED-4DB2-BD59-A6C34878D82A}">
                    <a16:rowId xmlns:a16="http://schemas.microsoft.com/office/drawing/2014/main" val="937420374"/>
                  </a:ext>
                </a:extLst>
              </a:tr>
              <a:tr h="238125">
                <a:tc>
                  <a:txBody>
                    <a:bodyPr/>
                    <a:lstStyle/>
                    <a:p>
                      <a:pPr algn="l" rtl="0"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イ　小児科の医師</a:t>
                      </a:r>
                    </a:p>
                  </a:txBody>
                  <a:tcPr marL="9525" marR="9525" marT="9525" marB="0" anchor="ctr">
                    <a:lnL>
                      <a:noFill/>
                    </a:lnL>
                    <a:lnR>
                      <a:noFill/>
                    </a:lnR>
                    <a:lnT>
                      <a:noFill/>
                    </a:lnT>
                    <a:lnB>
                      <a:noFill/>
                    </a:lnB>
                  </a:tcPr>
                </a:tc>
                <a:tc>
                  <a:txBody>
                    <a:bodyPr/>
                    <a:lstStyle/>
                    <a:p>
                      <a:pPr algn="l" rtl="0" fontAlgn="ctr"/>
                      <a:r>
                        <a:rPr lang="ja-JP" altLang="en-US" sz="1200" b="0" i="0" u="none" strike="noStrike">
                          <a:solidFill>
                            <a:srgbClr val="000000"/>
                          </a:solidFill>
                          <a:effectLst/>
                          <a:latin typeface="メイリオ" panose="020B0604030504040204" pitchFamily="50" charset="-128"/>
                          <a:ea typeface="メイリオ" panose="020B0604030504040204" pitchFamily="50" charset="-128"/>
                        </a:rPr>
                        <a:t>オ　専任の常勤社会福祉士</a:t>
                      </a:r>
                    </a:p>
                  </a:txBody>
                  <a:tcPr marL="9525" marR="9525" marT="9525" marB="0" anchor="ctr">
                    <a:lnL>
                      <a:noFill/>
                    </a:lnL>
                    <a:lnR>
                      <a:noFill/>
                    </a:lnR>
                    <a:lnT>
                      <a:noFill/>
                    </a:lnT>
                    <a:lnB>
                      <a:noFill/>
                    </a:lnB>
                  </a:tcPr>
                </a:tc>
                <a:extLst>
                  <a:ext uri="{0D108BD9-81ED-4DB2-BD59-A6C34878D82A}">
                    <a16:rowId xmlns:a16="http://schemas.microsoft.com/office/drawing/2014/main" val="1241969005"/>
                  </a:ext>
                </a:extLst>
              </a:tr>
              <a:tr h="238125">
                <a:tc>
                  <a:txBody>
                    <a:bodyPr/>
                    <a:lstStyle/>
                    <a:p>
                      <a:pPr algn="l" rtl="0"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ウ　助産師</a:t>
                      </a:r>
                    </a:p>
                  </a:txBody>
                  <a:tcPr marL="9525" marR="9525" marT="9525" marB="0" anchor="ctr">
                    <a:lnL>
                      <a:noFill/>
                    </a:lnL>
                    <a:lnR>
                      <a:noFill/>
                    </a:lnR>
                    <a:lnT>
                      <a:noFill/>
                    </a:lnT>
                    <a:lnB>
                      <a:noFill/>
                    </a:lnB>
                  </a:tcPr>
                </a:tc>
                <a:tc>
                  <a:txBody>
                    <a:bodyPr/>
                    <a:lstStyle/>
                    <a:p>
                      <a:pPr algn="l"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カ　専任の常勤公認心理師</a:t>
                      </a:r>
                    </a:p>
                  </a:txBody>
                  <a:tcPr marL="9525" marR="9525" marT="9525" marB="0" anchor="ctr">
                    <a:lnL>
                      <a:noFill/>
                    </a:lnL>
                    <a:lnR>
                      <a:noFill/>
                    </a:lnR>
                    <a:lnT>
                      <a:noFill/>
                    </a:lnT>
                    <a:lnB>
                      <a:noFill/>
                    </a:lnB>
                  </a:tcPr>
                </a:tc>
                <a:extLst>
                  <a:ext uri="{0D108BD9-81ED-4DB2-BD59-A6C34878D82A}">
                    <a16:rowId xmlns:a16="http://schemas.microsoft.com/office/drawing/2014/main" val="1238145973"/>
                  </a:ext>
                </a:extLst>
              </a:tr>
            </a:tbl>
          </a:graphicData>
        </a:graphic>
      </p:graphicFrame>
      <p:sp>
        <p:nvSpPr>
          <p:cNvPr id="14" name="テキスト ボックス 13">
            <a:extLst>
              <a:ext uri="{FF2B5EF4-FFF2-40B4-BE49-F238E27FC236}">
                <a16:creationId xmlns:a16="http://schemas.microsoft.com/office/drawing/2014/main" id="{96BCF190-1980-42BC-BA34-D4FB6F01B15A}"/>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９．小児医療・周産期医療</a:t>
            </a:r>
          </a:p>
        </p:txBody>
      </p:sp>
      <p:sp>
        <p:nvSpPr>
          <p:cNvPr id="18" name="タイトル 1">
            <a:extLst>
              <a:ext uri="{FF2B5EF4-FFF2-40B4-BE49-F238E27FC236}">
                <a16:creationId xmlns:a16="http://schemas.microsoft.com/office/drawing/2014/main" id="{5AA2B37F-B848-4B6A-8612-250C95DA92C8}"/>
              </a:ext>
            </a:extLst>
          </p:cNvPr>
          <p:cNvSpPr>
            <a:spLocks noGrp="1"/>
          </p:cNvSpPr>
          <p:nvPr>
            <p:ph type="title"/>
          </p:nvPr>
        </p:nvSpPr>
        <p:spPr>
          <a:xfrm>
            <a:off x="0" y="204553"/>
            <a:ext cx="9906000" cy="602267"/>
          </a:xfrm>
        </p:spPr>
        <p:txBody>
          <a:bodyPr>
            <a:noAutofit/>
          </a:bodyPr>
          <a:lstStyle/>
          <a:p>
            <a:r>
              <a:rPr lang="ja-JP" altLang="en-US" dirty="0"/>
              <a:t>（６）成育連携支援加算の新設</a:t>
            </a:r>
            <a:br>
              <a:rPr lang="en-US" altLang="ja-JP" dirty="0"/>
            </a:br>
            <a:r>
              <a:rPr lang="ja-JP" altLang="en-US" sz="1800" dirty="0"/>
              <a:t>（</a:t>
            </a:r>
            <a:r>
              <a:rPr lang="ja-JP" altLang="ja-JP" sz="1800" dirty="0"/>
              <a:t>胎児が重篤な疾患を有すると診断された</a:t>
            </a:r>
            <a:r>
              <a:rPr kumimoji="1" lang="ja-JP" altLang="en-US" sz="1800" dirty="0">
                <a:latin typeface="メイリオ" panose="020B0604030504040204" pitchFamily="50" charset="-128"/>
                <a:ea typeface="メイリオ" panose="020B0604030504040204" pitchFamily="50" charset="-128"/>
              </a:rPr>
              <a:t>妊婦等への支援）</a:t>
            </a:r>
          </a:p>
        </p:txBody>
      </p:sp>
    </p:spTree>
    <p:extLst>
      <p:ext uri="{BB962C8B-B14F-4D97-AF65-F5344CB8AC3E}">
        <p14:creationId xmlns:p14="http://schemas.microsoft.com/office/powerpoint/2010/main" val="1365757689"/>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正方形/長方形 5"/>
          <p:cNvSpPr/>
          <p:nvPr/>
        </p:nvSpPr>
        <p:spPr>
          <a:xfrm>
            <a:off x="188119" y="3829859"/>
            <a:ext cx="9529762" cy="1335244"/>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 name="正方形/長方形 7"/>
          <p:cNvSpPr/>
          <p:nvPr/>
        </p:nvSpPr>
        <p:spPr>
          <a:xfrm>
            <a:off x="187200" y="948436"/>
            <a:ext cx="9529762" cy="433092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療法が実施されていない患者について、メンタルスクリーニング検査等により多職種による診療や療養上の指導が必要と認められる場合があることを踏まえ、ハイリスク妊産婦連携指導料の対象患者を見直す。</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5" name="正方形/長方形 84"/>
          <p:cNvSpPr/>
          <p:nvPr/>
        </p:nvSpPr>
        <p:spPr>
          <a:xfrm>
            <a:off x="5382883" y="1610385"/>
            <a:ext cx="4167113" cy="497779"/>
          </a:xfrm>
          <a:prstGeom prst="rect">
            <a:avLst/>
          </a:prstGeom>
          <a:solidFill>
            <a:schemeClr val="accent2">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ハイリスク妊産婦連携指導料</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750</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（精神科又は心療内科）　　　　　　（月１回）</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8" name="正方形/長方形 87"/>
          <p:cNvSpPr/>
          <p:nvPr/>
        </p:nvSpPr>
        <p:spPr>
          <a:xfrm>
            <a:off x="290620" y="3810503"/>
            <a:ext cx="4121349"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290620" y="4141852"/>
            <a:ext cx="4121349" cy="979193"/>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入院中の患者以外の患者であって、精神疾患を有する</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又は精神疾患が疑われるものとして精神科若しくは心療内科を担当する医師への紹介が必要であると判断された</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妊婦又は出産後２月以内であるもの。</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0" name="右矢印 89"/>
          <p:cNvSpPr/>
          <p:nvPr/>
        </p:nvSpPr>
        <p:spPr>
          <a:xfrm rot="5400000">
            <a:off x="2129837" y="3120486"/>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03400" y="2155947"/>
            <a:ext cx="4108570"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303398" y="2504385"/>
            <a:ext cx="4108571" cy="710371"/>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入院中の患者以外の患者であって、精神疾患を有する妊婦又は出産後２月以内であるもの。</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正方形/長方形 20"/>
          <p:cNvSpPr/>
          <p:nvPr/>
        </p:nvSpPr>
        <p:spPr>
          <a:xfrm>
            <a:off x="290620" y="1610900"/>
            <a:ext cx="4108571" cy="497264"/>
          </a:xfrm>
          <a:prstGeom prst="rect">
            <a:avLst/>
          </a:prstGeom>
          <a:solidFill>
            <a:schemeClr val="accent2">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ハイリスク妊産婦連携指導料１　　</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1,000</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（産科又は産婦人科）　　　　　　（月１回）</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2" name="正方形/長方形 21"/>
          <p:cNvSpPr/>
          <p:nvPr/>
        </p:nvSpPr>
        <p:spPr>
          <a:xfrm>
            <a:off x="5382883" y="3802739"/>
            <a:ext cx="4179894" cy="309785"/>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5" name="正方形/長方形 24"/>
          <p:cNvSpPr/>
          <p:nvPr/>
        </p:nvSpPr>
        <p:spPr>
          <a:xfrm>
            <a:off x="5382883" y="2155948"/>
            <a:ext cx="4179894" cy="29886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6" name="正方形/長方形 25"/>
          <p:cNvSpPr/>
          <p:nvPr/>
        </p:nvSpPr>
        <p:spPr>
          <a:xfrm>
            <a:off x="5382883" y="2504385"/>
            <a:ext cx="4187862" cy="692409"/>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入院中の患者以外の患者であって、精神疾患を有する妊婦又は出産後２月以内であるもの。</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5" name="正方形/長方形 34"/>
          <p:cNvSpPr/>
          <p:nvPr/>
        </p:nvSpPr>
        <p:spPr>
          <a:xfrm>
            <a:off x="5382883" y="4149465"/>
            <a:ext cx="4187862" cy="971579"/>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入院中の患者以外の患者であって、精神疾患を有する</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又は精神疾患が疑われるものとして産科若しくは産婦人科を担当する医師から紹介された</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妊婦又は出産後６月以内であるもの。</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8" name="右矢印 37"/>
          <p:cNvSpPr/>
          <p:nvPr/>
        </p:nvSpPr>
        <p:spPr>
          <a:xfrm rot="5400000">
            <a:off x="7149231" y="3073807"/>
            <a:ext cx="442913" cy="851920"/>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左右矢印 40"/>
          <p:cNvSpPr/>
          <p:nvPr/>
        </p:nvSpPr>
        <p:spPr>
          <a:xfrm>
            <a:off x="4371102" y="2976486"/>
            <a:ext cx="1052649" cy="989660"/>
          </a:xfrm>
          <a:prstGeom prst="leftRightArrow">
            <a:avLst>
              <a:gd name="adj1" fmla="val 56287"/>
              <a:gd name="adj2" fmla="val 36377"/>
            </a:avLst>
          </a:prstGeom>
          <a:solidFill>
            <a:srgbClr val="E0E0FF"/>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共同指導</a:t>
            </a:r>
          </a:p>
        </p:txBody>
      </p:sp>
      <p:sp>
        <p:nvSpPr>
          <p:cNvPr id="19"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267</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
        <p:nvSpPr>
          <p:cNvPr id="20" name="テキスト ボックス 19">
            <a:extLst>
              <a:ext uri="{FF2B5EF4-FFF2-40B4-BE49-F238E27FC236}">
                <a16:creationId xmlns:a16="http://schemas.microsoft.com/office/drawing/2014/main" id="{87D6E3BE-9C0D-40AC-947B-D809729CF647}"/>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９．小児医療・周産期医療</a:t>
            </a:r>
          </a:p>
        </p:txBody>
      </p:sp>
      <p:sp>
        <p:nvSpPr>
          <p:cNvPr id="23" name="タイトル 1">
            <a:extLst>
              <a:ext uri="{FF2B5EF4-FFF2-40B4-BE49-F238E27FC236}">
                <a16:creationId xmlns:a16="http://schemas.microsoft.com/office/drawing/2014/main" id="{2E160883-BDBF-4C0C-B2D0-15C24B32B425}"/>
              </a:ext>
            </a:extLst>
          </p:cNvPr>
          <p:cNvSpPr>
            <a:spLocks noGrp="1"/>
          </p:cNvSpPr>
          <p:nvPr>
            <p:ph type="title"/>
          </p:nvPr>
        </p:nvSpPr>
        <p:spPr>
          <a:xfrm>
            <a:off x="0" y="274638"/>
            <a:ext cx="9906000" cy="458787"/>
          </a:xfrm>
        </p:spPr>
        <p:txBody>
          <a:bodyPr>
            <a:noAutofit/>
          </a:bodyPr>
          <a:lstStyle/>
          <a:p>
            <a:r>
              <a:rPr lang="ja-JP" altLang="en-US" dirty="0">
                <a:latin typeface="メイリオ" panose="020B0604030504040204" pitchFamily="50" charset="-128"/>
                <a:ea typeface="メイリオ" panose="020B0604030504040204" pitchFamily="50" charset="-128"/>
              </a:rPr>
              <a:t>（７）ハイリスク妊産婦連携指導料の見直し</a:t>
            </a:r>
            <a:endParaRPr kumimoji="1" lang="ja-JP" altLang="en-US" dirty="0">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1232682895"/>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正方形/長方形 7"/>
          <p:cNvSpPr/>
          <p:nvPr/>
        </p:nvSpPr>
        <p:spPr>
          <a:xfrm>
            <a:off x="188117" y="922716"/>
            <a:ext cx="9586503" cy="584594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妊産婦に対するより安全な分娩管理を推進する観点から、有床診療所において、医療機関が地域周産期母子医療センター等と連携して適切な分娩管理を実施した場合について、新たな評価を行う。</a:t>
            </a:r>
            <a:endParaRPr kumimoji="1" lang="en-US" altLang="ja-JP" sz="1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ハイリスク分娩</a:t>
            </a:r>
            <a:r>
              <a:rPr kumimoji="1" lang="ja-JP" altLang="en-US" sz="15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等</a:t>
            </a:r>
            <a:r>
              <a:rPr kumimoji="1" lang="ja-JP" altLang="en-US" sz="1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管理加算（１日につき）（８日まで）</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１　ハイリスク分娩管理加算　　　</a:t>
            </a:r>
            <a:r>
              <a:rPr kumimoji="1" lang="en-US" altLang="ja-JP" sz="1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3,200</a:t>
            </a:r>
            <a:r>
              <a:rPr kumimoji="1" lang="ja-JP" altLang="en-US" sz="1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（新）２　地域連携分娩管理加算　　　　</a:t>
            </a:r>
            <a:r>
              <a:rPr kumimoji="1" lang="en-US" altLang="ja-JP" sz="15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3,200</a:t>
            </a:r>
            <a:r>
              <a:rPr kumimoji="1" lang="ja-JP" altLang="en-US" sz="15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次に掲げる疾患等の妊産婦であって、保険医療機関の医師が地域連携分娩管理の必要性を認めたもの。</a:t>
            </a:r>
          </a:p>
          <a:p>
            <a:pPr marL="265113" marR="0" lvl="0" indent="-265113"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地域連携分娩管理加算の算定に当たっては、</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分娩を伴う入院前に、</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当該保険医療機関から、</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連携を行っている地域周産期母子医療センター等に当該患者を紹介し、受診させなければならない</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対象患者に該当する妊産婦であっても、</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当該患者が複数の疾患等を有する場合</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においては、</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当該加算は算定できない</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［施設基準の概要］</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（１）当該保険医療機関内に専ら産婦人科又は産科に従事する常勤医師が３名以上配置されていること。</a:t>
            </a:r>
          </a:p>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（２）当該保険医療機関内に常勤の助産師が３名以上配置されていること。なお、</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そのうち</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名以上が、医療関係団体から認証された助産師</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（３）一年間の分娩実施件数が</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件以上であり、かつ、その実施件数等を当該保険医療機関の見やすい場所に掲示していること。</a:t>
            </a:r>
          </a:p>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周産期医療に関する専門の保険医療機関との連携により、分娩管理を行うにつき十分な体制が整備されていること。</a:t>
            </a:r>
          </a:p>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（５）公益財団法人日本医療機能評価機構が定める産科医療補償制度標準補償約款と同一の産科医療補償約款に基づく補償を実施していること。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3" name="表 2"/>
          <p:cNvGraphicFramePr>
            <a:graphicFrameLocks noGrp="1"/>
          </p:cNvGraphicFramePr>
          <p:nvPr/>
        </p:nvGraphicFramePr>
        <p:xfrm>
          <a:off x="299246" y="2973203"/>
          <a:ext cx="9264771" cy="1539240"/>
        </p:xfrm>
        <a:graphic>
          <a:graphicData uri="http://schemas.openxmlformats.org/drawingml/2006/table">
            <a:tbl>
              <a:tblPr/>
              <a:tblGrid>
                <a:gridCol w="2363371">
                  <a:extLst>
                    <a:ext uri="{9D8B030D-6E8A-4147-A177-3AD203B41FA5}">
                      <a16:colId xmlns:a16="http://schemas.microsoft.com/office/drawing/2014/main" val="208864438"/>
                    </a:ext>
                  </a:extLst>
                </a:gridCol>
                <a:gridCol w="6901400">
                  <a:extLst>
                    <a:ext uri="{9D8B030D-6E8A-4147-A177-3AD203B41FA5}">
                      <a16:colId xmlns:a16="http://schemas.microsoft.com/office/drawing/2014/main" val="3539381818"/>
                    </a:ext>
                  </a:extLst>
                </a:gridCol>
              </a:tblGrid>
              <a:tr h="216861">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en-US" altLang="ja-JP" sz="1100" dirty="0">
                          <a:solidFill>
                            <a:prstClr val="black"/>
                          </a:solidFill>
                          <a:latin typeface="メイリオ" panose="020B0604030504040204" pitchFamily="50" charset="-128"/>
                          <a:ea typeface="メイリオ" panose="020B0604030504040204" pitchFamily="50" charset="-128"/>
                        </a:rPr>
                        <a:t>40</a:t>
                      </a:r>
                      <a:r>
                        <a:rPr lang="ja-JP" altLang="en-US" sz="1100" dirty="0">
                          <a:solidFill>
                            <a:prstClr val="black"/>
                          </a:solidFill>
                          <a:latin typeface="メイリオ" panose="020B0604030504040204" pitchFamily="50" charset="-128"/>
                          <a:ea typeface="メイリオ" panose="020B0604030504040204" pitchFamily="50" charset="-128"/>
                        </a:rPr>
                        <a:t>歳以上の初産婦である患者</a:t>
                      </a:r>
                    </a:p>
                  </a:txBody>
                  <a:tcPr>
                    <a:lnL w="12700" cmpd="sng">
                      <a:solidFill>
                        <a:schemeClr val="tx1"/>
                      </a:solidFill>
                      <a:prstDash val="solid"/>
                    </a:lnL>
                    <a:lnR w="12700" cap="flat" cmpd="sng" algn="ctr">
                      <a:solidFill>
                        <a:schemeClr val="tx1"/>
                      </a:solidFill>
                      <a:prstDash val="solid"/>
                      <a:round/>
                      <a:headEnd type="none" w="med" len="med"/>
                      <a:tailEnd type="none" w="med" len="med"/>
                    </a:lnR>
                    <a:lnT w="12700" cmpd="sng">
                      <a:solidFill>
                        <a:schemeClr val="tx1"/>
                      </a:solidFill>
                      <a:prstDash val="soli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r>
                        <a:rPr kumimoji="1" lang="ja-JP" altLang="en-US" sz="1100" dirty="0" err="1"/>
                        <a:t>ー</a:t>
                      </a:r>
                      <a:endParaRPr kumimoji="1" lang="ja-JP" altLang="en-US" sz="1100" dirty="0"/>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844155001"/>
                  </a:ext>
                </a:extLst>
              </a:tr>
              <a:tr h="23105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1100" dirty="0">
                          <a:solidFill>
                            <a:prstClr val="black"/>
                          </a:solidFill>
                          <a:latin typeface="メイリオ" panose="020B0604030504040204" pitchFamily="50" charset="-128"/>
                          <a:ea typeface="メイリオ" panose="020B0604030504040204" pitchFamily="50" charset="-128"/>
                        </a:rPr>
                        <a:t>子宮内胎児発育遅延の患者</a:t>
                      </a:r>
                      <a:endParaRPr lang="en-US" altLang="ja-JP" sz="1100" dirty="0">
                        <a:solidFill>
                          <a:prstClr val="black"/>
                        </a:solidFill>
                        <a:latin typeface="メイリオ" panose="020B0604030504040204" pitchFamily="50" charset="-128"/>
                        <a:ea typeface="メイリオ" panose="020B0604030504040204" pitchFamily="50" charset="-128"/>
                      </a:endParaRPr>
                    </a:p>
                  </a:txBody>
                  <a:tcPr>
                    <a:lnL w="12700" cmpd="sng">
                      <a:solidFill>
                        <a:schemeClr val="tx1"/>
                      </a:solidFill>
                      <a:prstDash val="solid"/>
                    </a:lnL>
                    <a:lnR w="12700" cap="flat" cmpd="sng" algn="ctr">
                      <a:solidFill>
                        <a:schemeClr val="tx1"/>
                      </a:solidFill>
                      <a:prstDash val="solid"/>
                      <a:round/>
                      <a:headEnd type="none" w="med" len="med"/>
                      <a:tailEnd type="none" w="med" len="med"/>
                    </a:lnR>
                    <a:lnT w="12700" cmpd="sng">
                      <a:solidFill>
                        <a:schemeClr val="tx1"/>
                      </a:solidFill>
                      <a:prstDash val="soli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1100" b="1" u="sng" dirty="0">
                          <a:solidFill>
                            <a:schemeClr val="tx2"/>
                          </a:solidFill>
                          <a:latin typeface="メイリオ" panose="020B0604030504040204" pitchFamily="50" charset="-128"/>
                          <a:ea typeface="メイリオ" panose="020B0604030504040204" pitchFamily="50" charset="-128"/>
                        </a:rPr>
                        <a:t>重度の子宮内胎児発育遅延の患者以外</a:t>
                      </a:r>
                      <a:r>
                        <a:rPr lang="ja-JP" altLang="en-US" sz="1100" b="0" u="none" dirty="0">
                          <a:solidFill>
                            <a:schemeClr val="tx1"/>
                          </a:solidFill>
                          <a:latin typeface="メイリオ" panose="020B0604030504040204" pitchFamily="50" charset="-128"/>
                          <a:ea typeface="メイリオ" panose="020B0604030504040204" pitchFamily="50" charset="-128"/>
                        </a:rPr>
                        <a:t>の患者であって、</a:t>
                      </a:r>
                      <a:r>
                        <a:rPr lang="ja-JP" altLang="en-US" sz="1100" b="1" u="sng" dirty="0">
                          <a:solidFill>
                            <a:schemeClr val="tx2"/>
                          </a:solidFill>
                          <a:latin typeface="メイリオ" panose="020B0604030504040204" pitchFamily="50" charset="-128"/>
                          <a:ea typeface="メイリオ" panose="020B0604030504040204" pitchFamily="50" charset="-128"/>
                        </a:rPr>
                        <a:t>地域周産期母子医療センター等から</a:t>
                      </a:r>
                      <a:r>
                        <a:rPr lang="ja-JP" altLang="en-US" sz="1100" b="0" u="none" dirty="0">
                          <a:solidFill>
                            <a:schemeClr val="tx1"/>
                          </a:solidFill>
                          <a:latin typeface="メイリオ" panose="020B0604030504040204" pitchFamily="50" charset="-128"/>
                          <a:ea typeface="メイリオ" panose="020B0604030504040204" pitchFamily="50" charset="-128"/>
                        </a:rPr>
                        <a:t>当該保険医療機関に対して</a:t>
                      </a:r>
                      <a:r>
                        <a:rPr lang="ja-JP" altLang="en-US" sz="1100" b="1" u="sng" dirty="0">
                          <a:solidFill>
                            <a:schemeClr val="tx2"/>
                          </a:solidFill>
                          <a:latin typeface="メイリオ" panose="020B0604030504040204" pitchFamily="50" charset="-128"/>
                          <a:ea typeface="メイリオ" panose="020B0604030504040204" pitchFamily="50" charset="-128"/>
                        </a:rPr>
                        <a:t>診療情報が文書により提供されているもの</a:t>
                      </a:r>
                      <a:r>
                        <a:rPr lang="ja-JP" altLang="en-US" sz="1100" b="0" u="none" dirty="0">
                          <a:solidFill>
                            <a:schemeClr val="tx1"/>
                          </a:solidFill>
                          <a:latin typeface="メイリオ" panose="020B0604030504040204" pitchFamily="50" charset="-128"/>
                          <a:ea typeface="メイリオ" panose="020B0604030504040204" pitchFamily="50" charset="-128"/>
                        </a:rPr>
                        <a:t>に限る。</a:t>
                      </a:r>
                    </a:p>
                  </a:txBody>
                  <a:tcPr>
                    <a:lnL w="12700" cap="flat" cmpd="sng" algn="ctr">
                      <a:solidFill>
                        <a:schemeClr val="tx1"/>
                      </a:solidFill>
                      <a:prstDash val="solid"/>
                      <a:round/>
                      <a:headEnd type="none" w="med" len="med"/>
                      <a:tailEnd type="none" w="med" len="med"/>
                    </a:lnL>
                    <a:lnR w="12700" cmpd="sng">
                      <a:solidFill>
                        <a:schemeClr val="tx1"/>
                      </a:solidFill>
                      <a:prstDash val="solid"/>
                    </a:lnR>
                    <a:lnT w="12700" cmpd="sng">
                      <a:solidFill>
                        <a:schemeClr val="tx1"/>
                      </a:solidFill>
                      <a:prstDash val="soli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465986493"/>
                  </a:ext>
                </a:extLst>
              </a:tr>
              <a:tr h="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1100" dirty="0">
                          <a:solidFill>
                            <a:schemeClr val="tx1"/>
                          </a:solidFill>
                          <a:latin typeface="メイリオ" panose="020B0604030504040204" pitchFamily="50" charset="-128"/>
                          <a:ea typeface="メイリオ" panose="020B0604030504040204" pitchFamily="50" charset="-128"/>
                        </a:rPr>
                        <a:t>糖尿病の患者</a:t>
                      </a:r>
                      <a:endParaRPr lang="en-US" altLang="ja-JP" sz="1100" dirty="0">
                        <a:solidFill>
                          <a:schemeClr val="tx1"/>
                        </a:solidFill>
                        <a:latin typeface="メイリオ" panose="020B0604030504040204" pitchFamily="50" charset="-128"/>
                        <a:ea typeface="メイリオ" panose="020B0604030504040204" pitchFamily="50" charset="-128"/>
                      </a:endParaRPr>
                    </a:p>
                  </a:txBody>
                  <a:tcPr>
                    <a:lnL w="12700" cmpd="sng">
                      <a:solidFill>
                        <a:schemeClr val="tx1"/>
                      </a:solidFill>
                      <a:prstDash val="solid"/>
                    </a:lnL>
                    <a:lnR w="12700" cap="flat" cmpd="sng" algn="ctr">
                      <a:solidFill>
                        <a:schemeClr val="tx1"/>
                      </a:solidFill>
                      <a:prstDash val="solid"/>
                      <a:round/>
                      <a:headEnd type="none" w="med" len="med"/>
                      <a:tailEnd type="none" w="med" len="med"/>
                    </a:lnR>
                    <a:lnT w="12700" cmpd="sng">
                      <a:solidFill>
                        <a:schemeClr val="tx1"/>
                      </a:solidFill>
                      <a:prstDash val="soli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r>
                        <a:rPr lang="ja-JP" altLang="en-US" sz="1100" b="1" u="sng" dirty="0">
                          <a:solidFill>
                            <a:schemeClr val="tx2"/>
                          </a:solidFill>
                          <a:latin typeface="メイリオ" panose="020B0604030504040204" pitchFamily="50" charset="-128"/>
                          <a:ea typeface="メイリオ" panose="020B0604030504040204" pitchFamily="50" charset="-128"/>
                        </a:rPr>
                        <a:t>２型糖尿病又は妊娠糖尿病の患者</a:t>
                      </a:r>
                      <a:r>
                        <a:rPr lang="ja-JP" altLang="en-US" sz="1100" b="0" u="none" dirty="0">
                          <a:solidFill>
                            <a:schemeClr val="tx1"/>
                          </a:solidFill>
                          <a:latin typeface="メイリオ" panose="020B0604030504040204" pitchFamily="50" charset="-128"/>
                          <a:ea typeface="メイリオ" panose="020B0604030504040204" pitchFamily="50" charset="-128"/>
                        </a:rPr>
                        <a:t>（</a:t>
                      </a:r>
                      <a:r>
                        <a:rPr lang="ja-JP" altLang="en-US" sz="1100" b="1" u="sng" dirty="0">
                          <a:solidFill>
                            <a:schemeClr val="tx2"/>
                          </a:solidFill>
                          <a:latin typeface="メイリオ" panose="020B0604030504040204" pitchFamily="50" charset="-128"/>
                          <a:ea typeface="メイリオ" panose="020B0604030504040204" pitchFamily="50" charset="-128"/>
                        </a:rPr>
                        <a:t>食事療法のみで血糖コントロールが可能なものに</a:t>
                      </a:r>
                      <a:r>
                        <a:rPr lang="ja-JP" altLang="en-US" sz="1100" b="0" u="none" dirty="0">
                          <a:solidFill>
                            <a:schemeClr val="tx1"/>
                          </a:solidFill>
                          <a:latin typeface="メイリオ" panose="020B0604030504040204" pitchFamily="50" charset="-128"/>
                          <a:ea typeface="メイリオ" panose="020B0604030504040204" pitchFamily="50" charset="-128"/>
                        </a:rPr>
                        <a:t>限る。）であって、</a:t>
                      </a:r>
                      <a:r>
                        <a:rPr lang="ja-JP" altLang="en-US" sz="1100" b="1" u="sng" dirty="0">
                          <a:solidFill>
                            <a:schemeClr val="tx2"/>
                          </a:solidFill>
                          <a:latin typeface="メイリオ" panose="020B0604030504040204" pitchFamily="50" charset="-128"/>
                          <a:ea typeface="メイリオ" panose="020B0604030504040204" pitchFamily="50" charset="-128"/>
                        </a:rPr>
                        <a:t>専門医又は専門医療機関から</a:t>
                      </a:r>
                      <a:r>
                        <a:rPr lang="ja-JP" altLang="en-US" sz="1100" b="0" u="none" dirty="0">
                          <a:solidFill>
                            <a:schemeClr val="tx1"/>
                          </a:solidFill>
                          <a:latin typeface="メイリオ" panose="020B0604030504040204" pitchFamily="50" charset="-128"/>
                          <a:ea typeface="メイリオ" panose="020B0604030504040204" pitchFamily="50" charset="-128"/>
                        </a:rPr>
                        <a:t>当該保険医療機関に対して</a:t>
                      </a:r>
                      <a:r>
                        <a:rPr lang="ja-JP" altLang="en-US" sz="1100" b="1" u="sng" dirty="0">
                          <a:solidFill>
                            <a:schemeClr val="tx2"/>
                          </a:solidFill>
                          <a:latin typeface="メイリオ" panose="020B0604030504040204" pitchFamily="50" charset="-128"/>
                          <a:ea typeface="メイリオ" panose="020B0604030504040204" pitchFamily="50" charset="-128"/>
                        </a:rPr>
                        <a:t>診療情報が文書により提出されているもの</a:t>
                      </a:r>
                      <a:r>
                        <a:rPr lang="ja-JP" altLang="en-US" sz="1100" b="0" u="none" dirty="0">
                          <a:solidFill>
                            <a:schemeClr val="tx1"/>
                          </a:solidFill>
                          <a:latin typeface="メイリオ" panose="020B0604030504040204" pitchFamily="50" charset="-128"/>
                          <a:ea typeface="メイリオ" panose="020B0604030504040204" pitchFamily="50" charset="-128"/>
                        </a:rPr>
                        <a:t>に限る。</a:t>
                      </a:r>
                      <a:endParaRPr kumimoji="1" lang="ja-JP" altLang="en-US" sz="1100" b="0" u="none" dirty="0"/>
                    </a:p>
                  </a:txBody>
                  <a:tcPr>
                    <a:lnL w="12700" cap="flat" cmpd="sng" algn="ctr">
                      <a:solidFill>
                        <a:schemeClr val="tx1"/>
                      </a:solidFill>
                      <a:prstDash val="solid"/>
                      <a:round/>
                      <a:headEnd type="none" w="med" len="med"/>
                      <a:tailEnd type="none" w="med" len="med"/>
                    </a:lnL>
                    <a:lnR w="12700" cmpd="sng">
                      <a:solidFill>
                        <a:schemeClr val="tx1"/>
                      </a:solidFill>
                      <a:prstDash val="solid"/>
                    </a:lnR>
                    <a:lnT w="12700" cmpd="sng">
                      <a:solidFill>
                        <a:schemeClr val="tx1"/>
                      </a:solidFill>
                      <a:prstDash val="soli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754543422"/>
                  </a:ext>
                </a:extLst>
              </a:tr>
              <a:tr h="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1100" dirty="0">
                          <a:solidFill>
                            <a:schemeClr val="tx1"/>
                          </a:solidFill>
                          <a:latin typeface="メイリオ" panose="020B0604030504040204" pitchFamily="50" charset="-128"/>
                          <a:ea typeface="メイリオ" panose="020B0604030504040204" pitchFamily="50" charset="-128"/>
                        </a:rPr>
                        <a:t>精神疾患の患者</a:t>
                      </a:r>
                      <a:endParaRPr lang="en-US" altLang="ja-JP" sz="1100" dirty="0">
                        <a:solidFill>
                          <a:schemeClr val="tx1"/>
                        </a:solidFill>
                        <a:latin typeface="メイリオ" panose="020B0604030504040204" pitchFamily="50" charset="-128"/>
                        <a:ea typeface="メイリオ" panose="020B0604030504040204" pitchFamily="50" charset="-128"/>
                      </a:endParaRPr>
                    </a:p>
                    <a:p>
                      <a:endParaRPr kumimoji="1" lang="ja-JP" altLang="en-US" sz="1100" dirty="0"/>
                    </a:p>
                  </a:txBody>
                  <a:tcPr>
                    <a:lnL w="12700" cmpd="sng">
                      <a:solidFill>
                        <a:schemeClr val="tx1"/>
                      </a:solidFill>
                      <a:prstDash val="solid"/>
                    </a:lnL>
                    <a:lnR w="12700" cap="flat" cmpd="sng" algn="ctr">
                      <a:solidFill>
                        <a:schemeClr val="tx1"/>
                      </a:solidFill>
                      <a:prstDash val="solid"/>
                      <a:round/>
                      <a:headEnd type="none" w="med" len="med"/>
                      <a:tailEnd type="none" w="med" len="med"/>
                    </a:lnR>
                    <a:lnT w="12700" cmpd="sng">
                      <a:solidFill>
                        <a:schemeClr val="tx1"/>
                      </a:solidFill>
                      <a:prstDash val="solid"/>
                    </a:lnT>
                    <a:lnB w="12700" cmpd="sng">
                      <a:solidFill>
                        <a:schemeClr val="tx1"/>
                      </a:solidFill>
                      <a:prstDash val="solid"/>
                    </a:lnB>
                    <a:solidFill>
                      <a:schemeClr val="accent3">
                        <a:lumMod val="20000"/>
                        <a:lumOff val="80000"/>
                      </a:schemeClr>
                    </a:solidFill>
                  </a:tcPr>
                </a:tc>
                <a:tc>
                  <a:txBody>
                    <a:bodyPr/>
                    <a:lstStyle/>
                    <a:p>
                      <a:r>
                        <a:rPr lang="ja-JP" altLang="en-US" sz="1100" dirty="0">
                          <a:solidFill>
                            <a:schemeClr val="tx1"/>
                          </a:solidFill>
                          <a:latin typeface="メイリオ" panose="020B0604030504040204" pitchFamily="50" charset="-128"/>
                          <a:ea typeface="メイリオ" panose="020B0604030504040204" pitchFamily="50" charset="-128"/>
                        </a:rPr>
                        <a:t>他の保険医療機関において精神療法を実施している者であって当該保険医療機関に対して診療情報が文書により提供されているものに限る。</a:t>
                      </a:r>
                      <a:endParaRPr kumimoji="1" lang="ja-JP" altLang="en-US" sz="1100" dirty="0"/>
                    </a:p>
                  </a:txBody>
                  <a:tcPr>
                    <a:lnL w="12700" cap="flat" cmpd="sng" algn="ctr">
                      <a:solidFill>
                        <a:schemeClr val="tx1"/>
                      </a:solidFill>
                      <a:prstDash val="solid"/>
                      <a:round/>
                      <a:headEnd type="none" w="med" len="med"/>
                      <a:tailEnd type="none" w="med" len="med"/>
                    </a:lnL>
                    <a:lnR w="12700" cmpd="sng">
                      <a:solidFill>
                        <a:schemeClr val="tx1"/>
                      </a:solidFill>
                      <a:prstDash val="solid"/>
                    </a:lnR>
                    <a:lnT w="12700" cmpd="sng">
                      <a:solidFill>
                        <a:schemeClr val="tx1"/>
                      </a:solidFill>
                      <a:prstDash val="solid"/>
                    </a:lnT>
                    <a:lnB w="12700" cmpd="sng">
                      <a:solidFill>
                        <a:schemeClr val="tx1"/>
                      </a:solidFill>
                      <a:prstDash val="solid"/>
                    </a:lnB>
                    <a:solidFill>
                      <a:schemeClr val="accent3">
                        <a:lumMod val="20000"/>
                        <a:lumOff val="80000"/>
                      </a:schemeClr>
                    </a:solidFill>
                  </a:tcPr>
                </a:tc>
                <a:extLst>
                  <a:ext uri="{0D108BD9-81ED-4DB2-BD59-A6C34878D82A}">
                    <a16:rowId xmlns:a16="http://schemas.microsoft.com/office/drawing/2014/main" val="1153657566"/>
                  </a:ext>
                </a:extLst>
              </a:tr>
            </a:tbl>
          </a:graphicData>
        </a:graphic>
      </p:graphicFrame>
      <p:sp>
        <p:nvSpPr>
          <p:cNvPr id="7" name="正方形/長方形 6"/>
          <p:cNvSpPr/>
          <p:nvPr/>
        </p:nvSpPr>
        <p:spPr>
          <a:xfrm>
            <a:off x="299246" y="756000"/>
            <a:ext cx="3497692"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地域連携分娩管理加算の新設</a:t>
            </a:r>
          </a:p>
        </p:txBody>
      </p:sp>
      <p:sp>
        <p:nvSpPr>
          <p:cNvPr id="9"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268</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
        <p:nvSpPr>
          <p:cNvPr id="10" name="テキスト ボックス 9">
            <a:extLst>
              <a:ext uri="{FF2B5EF4-FFF2-40B4-BE49-F238E27FC236}">
                <a16:creationId xmlns:a16="http://schemas.microsoft.com/office/drawing/2014/main" id="{CBFA5D8D-7BC3-4CE8-8298-DA92CCB09440}"/>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９．小児医療・周産期医療</a:t>
            </a:r>
          </a:p>
        </p:txBody>
      </p:sp>
      <p:sp>
        <p:nvSpPr>
          <p:cNvPr id="11" name="タイトル 1">
            <a:extLst>
              <a:ext uri="{FF2B5EF4-FFF2-40B4-BE49-F238E27FC236}">
                <a16:creationId xmlns:a16="http://schemas.microsoft.com/office/drawing/2014/main" id="{B35491DA-6847-446C-9A8B-AD162244A5DD}"/>
              </a:ext>
            </a:extLst>
          </p:cNvPr>
          <p:cNvSpPr>
            <a:spLocks noGrp="1"/>
          </p:cNvSpPr>
          <p:nvPr>
            <p:ph type="title"/>
          </p:nvPr>
        </p:nvSpPr>
        <p:spPr>
          <a:xfrm>
            <a:off x="0" y="236574"/>
            <a:ext cx="9906000" cy="471391"/>
          </a:xfrm>
        </p:spPr>
        <p:txBody>
          <a:bodyPr>
            <a:noAutofit/>
          </a:bodyPr>
          <a:lstStyle/>
          <a:p>
            <a:r>
              <a:rPr lang="ja-JP" altLang="en-US" sz="2000" dirty="0"/>
              <a:t>（８）地域連携分娩管理加算の新設（再掲）</a:t>
            </a:r>
            <a:br>
              <a:rPr lang="en-US" altLang="ja-JP" sz="2000" dirty="0"/>
            </a:br>
            <a:r>
              <a:rPr lang="ja-JP" altLang="en-US" sz="1400" dirty="0"/>
              <a:t>（専門機関との連携分娩管理の評価の新設）</a:t>
            </a:r>
            <a:endParaRPr kumimoji="1" lang="ja-JP" altLang="en-US" sz="1400" dirty="0">
              <a:latin typeface="メイリオ" panose="020B0604030504040204" pitchFamily="50" charset="-128"/>
              <a:ea typeface="メイリオ" panose="020B0604030504040204" pitchFamily="50" charset="-128"/>
            </a:endParaRPr>
          </a:p>
        </p:txBody>
      </p:sp>
      <p:pic>
        <p:nvPicPr>
          <p:cNvPr id="12" name="Picture 2" descr="看護師の会議のイラスト">
            <a:hlinkClick r:id="rId3"/>
            <a:extLst>
              <a:ext uri="{FF2B5EF4-FFF2-40B4-BE49-F238E27FC236}">
                <a16:creationId xmlns:a16="http://schemas.microsoft.com/office/drawing/2014/main" id="{707A2FB0-9964-478D-B3F6-D228C3D1F63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193360" y="1673762"/>
            <a:ext cx="1082127" cy="94415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2072672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2" name="タイトル 1"/>
          <p:cNvSpPr txBox="1">
            <a:spLocks/>
          </p:cNvSpPr>
          <p:nvPr/>
        </p:nvSpPr>
        <p:spPr bwMode="auto">
          <a:xfrm>
            <a:off x="741231" y="152407"/>
            <a:ext cx="8420100" cy="504825"/>
          </a:xfrm>
          <a:prstGeom prst="rect">
            <a:avLst/>
          </a:prstGeom>
          <a:solidFill>
            <a:srgbClr val="00B0F0">
              <a:alpha val="59999"/>
            </a:srgbClr>
          </a:solidFill>
          <a:ln w="12700">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ja-JP" altLang="en-US" sz="2600" b="0" i="0" u="none" strike="noStrike" kern="1200" cap="none" spc="0" normalizeH="0" baseline="0" noProof="0" dirty="0">
                <a:ln>
                  <a:noFill/>
                </a:ln>
                <a:solidFill>
                  <a:srgbClr val="000000"/>
                </a:solidFill>
                <a:effectLst/>
                <a:uLnTx/>
                <a:uFillTx/>
                <a:latin typeface="Calibri" pitchFamily="34" charset="0"/>
                <a:ea typeface="ＭＳ Ｐゴシック" pitchFamily="50" charset="-128"/>
                <a:cs typeface="+mn-cs"/>
              </a:rPr>
              <a:t>令和４年度診療報酬改定の流れ①</a:t>
            </a:r>
          </a:p>
        </p:txBody>
      </p:sp>
      <p:sp>
        <p:nvSpPr>
          <p:cNvPr id="5" name="Rectangle 3"/>
          <p:cNvSpPr txBox="1">
            <a:spLocks noChangeArrowheads="1"/>
          </p:cNvSpPr>
          <p:nvPr/>
        </p:nvSpPr>
        <p:spPr bwMode="auto">
          <a:xfrm>
            <a:off x="334186" y="684492"/>
            <a:ext cx="9319840" cy="942975"/>
          </a:xfrm>
          <a:prstGeom prst="rect">
            <a:avLst/>
          </a:prstGeom>
          <a:solidFill>
            <a:srgbClr val="00B0F0">
              <a:alpha val="20000"/>
            </a:srgbClr>
          </a:solidFill>
          <a:ln w="12700">
            <a:solidFill>
              <a:schemeClr val="tx1"/>
            </a:solidFill>
            <a:prstDash val="dash"/>
          </a:ln>
        </p:spPr>
        <p:txBody>
          <a:bodyPr vert="horz" wrap="square" lIns="91440" tIns="45720" rIns="91440" bIns="45720" numCol="1" rtlCol="0" anchor="t" anchorCtr="0" compatLnSpc="1">
            <a:prstTxWarp prst="textNoShape">
              <a:avLst/>
            </a:prstTxWarp>
            <a:normAutofit/>
          </a:bodyPr>
          <a:lst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342900" marR="0" lvl="0" indent="-342900" algn="l" defTabSz="914400" rtl="0" eaLnBrk="1" fontAlgn="auto" latinLnBrk="0" hangingPunct="1">
              <a:lnSpc>
                <a:spcPct val="100000"/>
              </a:lnSpc>
              <a:spcBef>
                <a:spcPct val="20000"/>
              </a:spcBef>
              <a:spcAft>
                <a:spcPts val="0"/>
              </a:spcAft>
              <a:buClrTx/>
              <a:buSzTx/>
              <a:buFont typeface="Arial" charset="0"/>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中医協　医療経済実態調査</a:t>
            </a: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令和３年１１月２４日　医療経済実態調査結果の報告</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令和３年１２月　３日　医療経済実態調査結果に対する両側の見解</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6" name="Rectangle 3"/>
          <p:cNvSpPr txBox="1">
            <a:spLocks noChangeArrowheads="1"/>
          </p:cNvSpPr>
          <p:nvPr/>
        </p:nvSpPr>
        <p:spPr>
          <a:xfrm>
            <a:off x="328134" y="5330703"/>
            <a:ext cx="9296648" cy="1261763"/>
          </a:xfrm>
          <a:prstGeom prst="rect">
            <a:avLst/>
          </a:prstGeom>
          <a:solidFill>
            <a:srgbClr val="00B0F0">
              <a:alpha val="40000"/>
            </a:srgbClr>
          </a:solidFill>
          <a:ln w="12700">
            <a:solidFill>
              <a:schemeClr val="tx1"/>
            </a:solidFill>
            <a:prstDash val="dash"/>
          </a:ln>
        </p:spPr>
        <p:txBody>
          <a:bodyPr>
            <a:normAutofit/>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中医協　診療報酬改定に関する基本的見解</a:t>
            </a: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令和３年１２月　８日　令和４年度診療報酬改定に関する両側の考え方</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令和３年１２月１０日　令和４年度診療報酬改定について</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中医協としてとりまとめ厚生労働大臣に意見具申（両論併記）　　　　　　　　　　　　　　　　　　　　　　　　　　　　　　　　　　　　　　　　　　　</a:t>
            </a:r>
            <a:endParaRPr kumimoji="1" lang="en-US" altLang="ja-JP" sz="18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endParaRPr>
          </a:p>
        </p:txBody>
      </p:sp>
      <p:sp>
        <p:nvSpPr>
          <p:cNvPr id="7" name="Rectangle 3"/>
          <p:cNvSpPr txBox="1">
            <a:spLocks noChangeArrowheads="1"/>
          </p:cNvSpPr>
          <p:nvPr/>
        </p:nvSpPr>
        <p:spPr bwMode="auto">
          <a:xfrm>
            <a:off x="334186" y="1665234"/>
            <a:ext cx="9319840" cy="1489298"/>
          </a:xfrm>
          <a:prstGeom prst="rect">
            <a:avLst/>
          </a:prstGeom>
          <a:solidFill>
            <a:srgbClr val="00B0F0">
              <a:alpha val="20000"/>
            </a:srgbClr>
          </a:solidFill>
          <a:ln w="12700">
            <a:solidFill>
              <a:schemeClr val="tx1"/>
            </a:solidFill>
            <a:prstDash val="dash"/>
          </a:ln>
        </p:spPr>
        <p:txBody>
          <a:bodyPr vert="horz" wrap="square" lIns="91440" tIns="45720" rIns="91440" bIns="45720" numCol="1" rtlCol="0" anchor="t" anchorCtr="0" compatLnSpc="1">
            <a:prstTxWarp prst="textNoShape">
              <a:avLst/>
            </a:prstTxWarp>
            <a:normAutofit/>
          </a:bodyPr>
          <a:lst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342900" marR="0" lvl="0" indent="-342900" algn="l" defTabSz="914400" rtl="0" eaLnBrk="1" fontAlgn="auto" latinLnBrk="0" hangingPunct="1">
              <a:lnSpc>
                <a:spcPct val="100000"/>
              </a:lnSpc>
              <a:spcBef>
                <a:spcPct val="20000"/>
              </a:spcBef>
              <a:spcAft>
                <a:spcPts val="0"/>
              </a:spcAft>
              <a:buClrTx/>
              <a:buSzTx/>
              <a:buFont typeface="Arial" charset="0"/>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中医協　薬価調査・保険医療材料価格調査</a:t>
            </a: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令和３年１２月　３日　薬価調査・特定保険医療材料価格調査（速報値）</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平均乖離率</a:t>
            </a: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271463" marR="0" lvl="0" indent="-271463" algn="l" defTabSz="914400" rtl="0" eaLnBrk="1" fontAlgn="auto" latinLnBrk="0" hangingPunct="1">
              <a:lnSpc>
                <a:spcPct val="100000"/>
              </a:lnSpc>
              <a:spcBef>
                <a:spcPts val="0"/>
              </a:spcBef>
              <a:spcAft>
                <a:spcPts val="0"/>
              </a:spcAft>
              <a:buClrTx/>
              <a:buSzTx/>
              <a:buFont typeface="Arial"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薬価：約７．６％（前回：８．０％）</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特定保険医療材料：約３．８％（前回：５．８％）</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8" name="Rectangle 3"/>
          <p:cNvSpPr txBox="1">
            <a:spLocks noChangeArrowheads="1"/>
          </p:cNvSpPr>
          <p:nvPr/>
        </p:nvSpPr>
        <p:spPr>
          <a:xfrm>
            <a:off x="328134" y="3192299"/>
            <a:ext cx="9319840" cy="2000467"/>
          </a:xfrm>
          <a:prstGeom prst="rect">
            <a:avLst/>
          </a:prstGeom>
          <a:solidFill>
            <a:srgbClr val="00B0F0">
              <a:alpha val="30000"/>
            </a:srgbClr>
          </a:solidFill>
          <a:ln w="12700">
            <a:solidFill>
              <a:schemeClr val="tx1"/>
            </a:solidFill>
            <a:prstDash val="dash"/>
          </a:ln>
        </p:spPr>
        <p:txBody>
          <a:bodyPr>
            <a:noAutofit/>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社会保障審議会（医療保険部会・医療部会）</a:t>
            </a: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1463" marR="0" lvl="0" indent="-271463" algn="l" defTabSz="914400" rtl="0" eaLnBrk="1" fontAlgn="auto" latinLnBrk="0" hangingPunct="1">
              <a:lnSpc>
                <a:spcPts val="1900"/>
              </a:lnSpc>
              <a:spcBef>
                <a:spcPts val="0"/>
              </a:spcBef>
              <a:spcAft>
                <a:spcPts val="0"/>
              </a:spcAft>
              <a:buClrTx/>
              <a:buSzTx/>
              <a:buFont typeface="Arial" pitchFamily="34" charset="0"/>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令和３年１２月１０日　令和４年度診療報酬改定の基本方針</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ts val="1900"/>
              </a:lnSpc>
              <a:spcBef>
                <a:spcPts val="0"/>
              </a:spcBef>
              <a:spcAft>
                <a:spcPts val="0"/>
              </a:spcAft>
              <a:buClrTx/>
              <a:buSzTx/>
              <a:buFont typeface="Arial" pitchFamily="34" charset="0"/>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改定の基本的視点と具体的方向性</a:t>
            </a:r>
            <a:r>
              <a:rPr kumimoji="1" lang="en-US" altLang="ja-JP" sz="16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271463" marR="0" lvl="0" indent="-271463" algn="l" defTabSz="914400" rtl="0" eaLnBrk="1" fontAlgn="auto" latinLnBrk="0" hangingPunct="1">
              <a:lnSpc>
                <a:spcPts val="1900"/>
              </a:lnSpc>
              <a:spcBef>
                <a:spcPts val="0"/>
              </a:spcBef>
              <a:spcAft>
                <a:spcPts val="0"/>
              </a:spcAft>
              <a:buClrTx/>
              <a:buSzTx/>
              <a:buFont typeface="Arial" pitchFamily="34" charset="0"/>
              <a:buNone/>
              <a:tabLst/>
              <a:defRPr/>
            </a:pPr>
            <a:r>
              <a:rPr kumimoji="1" lang="ja-JP" altLang="en-US" sz="15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6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a:t>
            </a:r>
            <a:r>
              <a:rPr kumimoji="1" lang="ja-JP" altLang="en-US" sz="1600" b="1" i="0" u="none" strike="noStrike" kern="1200" cap="none" spc="-60" normalizeH="0" baseline="0" noProof="0" dirty="0">
                <a:ln>
                  <a:noFill/>
                </a:ln>
                <a:solidFill>
                  <a:prstClr val="black"/>
                </a:solidFill>
                <a:effectLst/>
                <a:uLnTx/>
                <a:uFillTx/>
                <a:latin typeface="ＭＳ Ｐゴシック"/>
                <a:ea typeface="ＭＳ Ｐゴシック" panose="020B0600070205080204" pitchFamily="50" charset="-128"/>
                <a:cs typeface="+mn-cs"/>
              </a:rPr>
              <a:t>新型コロナウイルス感染症等にも対応できる効率的・効果的で質の高い医療提供体制の構築</a:t>
            </a:r>
            <a:r>
              <a:rPr kumimoji="1" lang="en-US" altLang="ja-JP" sz="1600" b="1" i="0" u="none" strike="noStrike" kern="1200" cap="none" spc="-60" normalizeH="0" baseline="0" noProof="0" dirty="0">
                <a:ln>
                  <a:noFill/>
                </a:ln>
                <a:solidFill>
                  <a:srgbClr val="FF0000"/>
                </a:solidFill>
                <a:effectLst/>
                <a:uLnTx/>
                <a:uFillTx/>
                <a:latin typeface="ＭＳ Ｐゴシック"/>
                <a:ea typeface="ＭＳ Ｐゴシック" panose="020B0600070205080204" pitchFamily="50" charset="-128"/>
                <a:cs typeface="+mn-cs"/>
              </a:rPr>
              <a:t>【</a:t>
            </a:r>
            <a:r>
              <a:rPr kumimoji="1" lang="ja-JP" altLang="en-US" sz="1600" b="1" i="0" u="none" strike="noStrike" kern="1200" cap="none" spc="-60" normalizeH="0" baseline="0" noProof="0" dirty="0">
                <a:ln>
                  <a:noFill/>
                </a:ln>
                <a:solidFill>
                  <a:srgbClr val="FF0000"/>
                </a:solidFill>
                <a:effectLst/>
                <a:uLnTx/>
                <a:uFillTx/>
                <a:latin typeface="ＭＳ Ｐゴシック"/>
                <a:ea typeface="ＭＳ Ｐゴシック" panose="020B0600070205080204" pitchFamily="50" charset="-128"/>
                <a:cs typeface="+mn-cs"/>
              </a:rPr>
              <a:t>重点課題</a:t>
            </a:r>
            <a:r>
              <a:rPr kumimoji="1" lang="en-US" altLang="ja-JP" sz="1600" b="1" i="0" u="none" strike="noStrike" kern="1200" cap="none" spc="-60" normalizeH="0" baseline="0" noProof="0" dirty="0">
                <a:ln>
                  <a:noFill/>
                </a:ln>
                <a:solidFill>
                  <a:srgbClr val="FF0000"/>
                </a:solidFill>
                <a:effectLst/>
                <a:uLnTx/>
                <a:uFillTx/>
                <a:latin typeface="ＭＳ Ｐゴシック"/>
                <a:ea typeface="ＭＳ Ｐゴシック" panose="020B0600070205080204" pitchFamily="50" charset="-128"/>
                <a:cs typeface="+mn-cs"/>
              </a:rPr>
              <a:t>】</a:t>
            </a:r>
            <a:endParaRPr kumimoji="1" lang="en-US" altLang="ja-JP" sz="1600" b="1" i="0" u="none" strike="noStrike" kern="1200" cap="none" spc="-6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ts val="1900"/>
              </a:lnSpc>
              <a:spcBef>
                <a:spcPts val="0"/>
              </a:spcBef>
              <a:spcAft>
                <a:spcPts val="0"/>
              </a:spcAft>
              <a:buClrTx/>
              <a:buSzTx/>
              <a:buFont typeface="Arial" pitchFamily="34" charset="0"/>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（２）安心・安全で質の高い医療の実現のための医師等の働き方改革の推進</a:t>
            </a:r>
            <a:r>
              <a:rPr kumimoji="1" lang="en-US" altLang="ja-JP" sz="1600" b="1"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a:t>
            </a:r>
            <a:r>
              <a:rPr kumimoji="1" lang="ja-JP" altLang="en-US" sz="1600" b="1"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重点課題</a:t>
            </a:r>
            <a:r>
              <a:rPr kumimoji="1" lang="en-US" altLang="ja-JP" sz="1600" b="1"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a:t>
            </a:r>
          </a:p>
          <a:p>
            <a:pPr marL="271463" marR="0" lvl="0" indent="-271463" algn="l" defTabSz="914400" rtl="0" eaLnBrk="1" fontAlgn="auto" latinLnBrk="0" hangingPunct="1">
              <a:lnSpc>
                <a:spcPts val="1900"/>
              </a:lnSpc>
              <a:spcBef>
                <a:spcPts val="0"/>
              </a:spcBef>
              <a:spcAft>
                <a:spcPts val="0"/>
              </a:spcAft>
              <a:buClrTx/>
              <a:buSzTx/>
              <a:buFont typeface="Arial" pitchFamily="34" charset="0"/>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（３）患者・国民にとって身近であって、安心・安全で質の高い医療の実現</a:t>
            </a:r>
            <a:endParaRPr kumimoji="1" lang="en-US" altLang="ja-JP" sz="16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ts val="1900"/>
              </a:lnSpc>
              <a:spcBef>
                <a:spcPts val="0"/>
              </a:spcBef>
              <a:spcAft>
                <a:spcPts val="0"/>
              </a:spcAft>
              <a:buClrTx/>
              <a:buSzTx/>
              <a:buFont typeface="Arial" pitchFamily="34" charset="0"/>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（４）効率化・適正化を通じた制度の安定性・持続可能性の向上</a:t>
            </a:r>
            <a:endParaRPr kumimoji="1" lang="en-US" altLang="ja-JP" sz="16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0" name="スライド番号プレースホルダー 2">
            <a:extLst>
              <a:ext uri="{FF2B5EF4-FFF2-40B4-BE49-F238E27FC236}">
                <a16:creationId xmlns:a16="http://schemas.microsoft.com/office/drawing/2014/main" id="{98CB5CF6-A905-4CA7-AC7C-5C791A5D687B}"/>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963669BA-4408-4716-B999-BB7CF14B2E44}" type="slidenum">
              <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26</a:t>
            </a:fld>
            <a:endParaRPr kumimoji="1" lang="ja-JP" alt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757856989"/>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a:extLst>
              <a:ext uri="{FF2B5EF4-FFF2-40B4-BE49-F238E27FC236}">
                <a16:creationId xmlns:a16="http://schemas.microsoft.com/office/drawing/2014/main" id="{7BD95260-5E49-4B24-ABD1-EE23FF52FA75}"/>
              </a:ext>
            </a:extLst>
          </p:cNvPr>
          <p:cNvSpPr/>
          <p:nvPr/>
        </p:nvSpPr>
        <p:spPr>
          <a:xfrm>
            <a:off x="0" y="6168"/>
            <a:ext cx="768152" cy="6851832"/>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a:extLst>
              <a:ext uri="{FF2B5EF4-FFF2-40B4-BE49-F238E27FC236}">
                <a16:creationId xmlns:a16="http://schemas.microsoft.com/office/drawing/2014/main" id="{37877287-BDBD-43D8-A8DE-F1475E1298C7}"/>
              </a:ext>
            </a:extLst>
          </p:cNvPr>
          <p:cNvSpPr txBox="1"/>
          <p:nvPr/>
        </p:nvSpPr>
        <p:spPr>
          <a:xfrm>
            <a:off x="2062378" y="2850031"/>
            <a:ext cx="6624736" cy="2800767"/>
          </a:xfrm>
          <a:prstGeom prst="rect">
            <a:avLst/>
          </a:prstGeom>
          <a:noFill/>
          <a:ln w="19050">
            <a:solidFill>
              <a:schemeClr val="accent5">
                <a:lumMod val="75000"/>
              </a:schemeClr>
            </a:solidFill>
            <a:prstDash val="sysDash"/>
          </a:ln>
        </p:spPr>
        <p:style>
          <a:lnRef idx="2">
            <a:schemeClr val="dk1"/>
          </a:lnRef>
          <a:fillRef idx="1">
            <a:schemeClr val="lt1"/>
          </a:fillRef>
          <a:effectRef idx="0">
            <a:schemeClr val="dk1"/>
          </a:effectRef>
          <a:fontRef idx="minor">
            <a:schemeClr val="dk1"/>
          </a:fontRef>
        </p:style>
        <p:txBody>
          <a:bodyPr wrap="square" rtlCol="0">
            <a:spAutoFit/>
          </a:bodyPr>
          <a:lstStyle/>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（１）がん患者指導管理料の見直し</a:t>
            </a: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（２）外来化学療法加算の見直し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（３）外来化学療法に係る栄養管理の充実</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（４）放射線治療病室管理加算の見直し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（５）がんゲノムプロファイリング検査等の見直し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（６）小児の在宅がん医療総合診療料の評価</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p:txBody>
      </p:sp>
      <p:sp>
        <p:nvSpPr>
          <p:cNvPr id="12" name="テキスト ボックス 11">
            <a:extLst>
              <a:ext uri="{FF2B5EF4-FFF2-40B4-BE49-F238E27FC236}">
                <a16:creationId xmlns:a16="http://schemas.microsoft.com/office/drawing/2014/main" id="{4904E6B8-6F76-4451-9C49-AF3C3E081AC5}"/>
              </a:ext>
            </a:extLst>
          </p:cNvPr>
          <p:cNvSpPr txBox="1"/>
          <p:nvPr/>
        </p:nvSpPr>
        <p:spPr>
          <a:xfrm>
            <a:off x="920552" y="1844824"/>
            <a:ext cx="8280920" cy="646331"/>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10</a:t>
            </a: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．質の高いがん医療の評価</a:t>
            </a:r>
          </a:p>
        </p:txBody>
      </p:sp>
      <p:sp>
        <p:nvSpPr>
          <p:cNvPr id="7" name="スライド番号プレースホルダー 2">
            <a:extLst>
              <a:ext uri="{FF2B5EF4-FFF2-40B4-BE49-F238E27FC236}">
                <a16:creationId xmlns:a16="http://schemas.microsoft.com/office/drawing/2014/main" id="{EB5594BA-054B-4727-8E25-D2BB7EB6834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033241382"/>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正方形/長方形 7"/>
          <p:cNvSpPr/>
          <p:nvPr/>
        </p:nvSpPr>
        <p:spPr>
          <a:xfrm>
            <a:off x="140677" y="4726648"/>
            <a:ext cx="9651600" cy="207390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がん患者の心理的苦痛の緩和を図る観点から、がん患者指導管理料における職種要件を見直す。</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8800" y="4586867"/>
            <a:ext cx="4788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がん患者指導管理料の職種要件の見直し</a:t>
            </a:r>
          </a:p>
        </p:txBody>
      </p:sp>
      <p:sp>
        <p:nvSpPr>
          <p:cNvPr id="88" name="正方形/長方形 87"/>
          <p:cNvSpPr/>
          <p:nvPr/>
        </p:nvSpPr>
        <p:spPr>
          <a:xfrm>
            <a:off x="4916488" y="5295207"/>
            <a:ext cx="4756510" cy="235825"/>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4916488" y="5574557"/>
            <a:ext cx="4752527" cy="1159124"/>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がん患者指導管理料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92075"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（略）</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4013" marR="0" lvl="0" indent="-2619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　医師、看護師</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又は公認心理師</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が心理的不安を軽減するための面接を行った場合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　</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ハ～二（略）</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0" name="正方形/長方形 29"/>
          <p:cNvSpPr/>
          <p:nvPr/>
        </p:nvSpPr>
        <p:spPr>
          <a:xfrm>
            <a:off x="427713" y="5295207"/>
            <a:ext cx="3913890" cy="212474"/>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427713" y="5574557"/>
            <a:ext cx="3920992" cy="1159124"/>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がん患者指導管理料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457200" marR="0" lvl="1" indent="-365125"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（略）</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4013" marR="0" lvl="1" indent="-2619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　医師又は看護師が心理的不安を軽減するための面接を行った場合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57200" marR="0" lvl="1" indent="-3651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ハ～二（略）</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2" name="テキスト ボックス 21"/>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．質の高いがん医療の評価</a:t>
            </a:r>
          </a:p>
        </p:txBody>
      </p:sp>
      <p:sp>
        <p:nvSpPr>
          <p:cNvPr id="90" name="右矢印 89"/>
          <p:cNvSpPr/>
          <p:nvPr/>
        </p:nvSpPr>
        <p:spPr>
          <a:xfrm>
            <a:off x="4429191" y="5648429"/>
            <a:ext cx="412921" cy="663866"/>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正方形/長方形 11"/>
          <p:cNvSpPr/>
          <p:nvPr/>
        </p:nvSpPr>
        <p:spPr>
          <a:xfrm>
            <a:off x="140677" y="1018800"/>
            <a:ext cx="9652019" cy="347939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ん患者指導管理料イについて、末期の悪性腫瘍の患者に対して、当該患者の診療方針等に関する意思決定支援を実施した場合にも算定可能とするとともに、医療機関が適切な意思決定支援に係る指針を作成していることを要件と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 name="正方形/長方形 12"/>
          <p:cNvSpPr/>
          <p:nvPr/>
        </p:nvSpPr>
        <p:spPr>
          <a:xfrm>
            <a:off x="298799" y="828000"/>
            <a:ext cx="4788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がん患者指導管理料の算定要件の見直し</a:t>
            </a:r>
          </a:p>
        </p:txBody>
      </p:sp>
      <p:sp>
        <p:nvSpPr>
          <p:cNvPr id="14" name="正方形/長方形 13"/>
          <p:cNvSpPr/>
          <p:nvPr/>
        </p:nvSpPr>
        <p:spPr>
          <a:xfrm>
            <a:off x="4908522" y="2032481"/>
            <a:ext cx="4756510" cy="235934"/>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16" name="正方形/長方形 15"/>
          <p:cNvSpPr/>
          <p:nvPr/>
        </p:nvSpPr>
        <p:spPr>
          <a:xfrm>
            <a:off x="4912505" y="2311940"/>
            <a:ext cx="4752527" cy="2160000"/>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がん患者指導管理料</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注１　イについては、別に厚生労働大臣が定める施設基準に適合しているものとして地方厚生局長等に届け出た保険医療機関において、がんと診断された患者であって継続して治療を行うものに対して、当該患者の同意を得て、当該保険医療機関の保険医が看護師と共同して、診療方針等について十分に話し合い、その内容を文書等により提供した場合</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又は入院中の患者以外の末期の悪性腫瘍の患者に対して、当該患者の同意を得て、当該保険医療機関の保険医が看護師と共同して、診療方針等について十分に話し合った上で、当該診療方針等に関する当該患者の意思決定に対する支援を行い、その内容を文書等により提供した場合</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に（略）算定する。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 name="正方形/長方形 16"/>
          <p:cNvSpPr/>
          <p:nvPr/>
        </p:nvSpPr>
        <p:spPr>
          <a:xfrm>
            <a:off x="445468" y="2020233"/>
            <a:ext cx="3913890" cy="235934"/>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18" name="正方形/長方形 17"/>
          <p:cNvSpPr/>
          <p:nvPr/>
        </p:nvSpPr>
        <p:spPr>
          <a:xfrm>
            <a:off x="438366" y="2323044"/>
            <a:ext cx="3920992" cy="2077554"/>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がん患者指導管理料</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注１　イについては、別に厚生労働大臣が定める施設基準に適合しているものとして地方厚生局長等に届け出た保険医療機関において、がんと診断された患者であって継続して治療を行うものに対して、当該患者の同意を得て、当該保険医療機関の保険医が看護師と共同して、診療方針等について十分に話し合い、その内容を文書等により提供した場合に（略）算定する。</a:t>
            </a:r>
          </a:p>
        </p:txBody>
      </p:sp>
      <p:sp>
        <p:nvSpPr>
          <p:cNvPr id="20" name="右矢印 19"/>
          <p:cNvSpPr/>
          <p:nvPr/>
        </p:nvSpPr>
        <p:spPr>
          <a:xfrm>
            <a:off x="4436293" y="2571047"/>
            <a:ext cx="412921" cy="663866"/>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270</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
        <p:nvSpPr>
          <p:cNvPr id="24" name="タイトル 1">
            <a:extLst>
              <a:ext uri="{FF2B5EF4-FFF2-40B4-BE49-F238E27FC236}">
                <a16:creationId xmlns:a16="http://schemas.microsoft.com/office/drawing/2014/main" id="{66622F0B-98F0-42D2-8633-C0A86F45122F}"/>
              </a:ext>
            </a:extLst>
          </p:cNvPr>
          <p:cNvSpPr>
            <a:spLocks noGrp="1"/>
          </p:cNvSpPr>
          <p:nvPr>
            <p:ph type="title"/>
          </p:nvPr>
        </p:nvSpPr>
        <p:spPr>
          <a:xfrm>
            <a:off x="0" y="226072"/>
            <a:ext cx="9906000" cy="558404"/>
          </a:xfrm>
        </p:spPr>
        <p:txBody>
          <a:bodyPr>
            <a:noAutofit/>
          </a:bodyPr>
          <a:lstStyle/>
          <a:p>
            <a:r>
              <a:rPr lang="ja-JP" altLang="en-US" sz="2000" dirty="0"/>
              <a:t>（１）</a:t>
            </a: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がん患者指導管理料の見直し</a:t>
            </a:r>
            <a:b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lang="ja-JP" altLang="en-US" sz="1200" dirty="0"/>
              <a:t>がん患者の心理的不安を軽減するための体制の充実）</a:t>
            </a:r>
            <a:endParaRPr kumimoji="1" lang="ja-JP" altLang="en-US" sz="1200" dirty="0">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1903783104"/>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5" name="テキスト ボックス 84"/>
          <p:cNvSpPr txBox="1"/>
          <p:nvPr/>
        </p:nvSpPr>
        <p:spPr>
          <a:xfrm>
            <a:off x="6281325" y="5581433"/>
            <a:ext cx="1885097" cy="553998"/>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メイリオ"/>
                <a:ea typeface="メイリオ"/>
                <a:cs typeface="+mn-cs"/>
              </a:rPr>
              <a:t>ロの抗悪性腫瘍剤の投与</a:t>
            </a:r>
            <a:endParaRPr kumimoji="1" lang="en-US" altLang="ja-JP" sz="1000" b="0" i="0" u="sng" strike="noStrike" kern="1200" cap="none" spc="0" normalizeH="0" baseline="0" noProof="0" dirty="0">
              <a:ln>
                <a:noFill/>
              </a:ln>
              <a:solidFill>
                <a:srgbClr val="0070C0"/>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メイリオ"/>
                <a:ea typeface="メイリオ"/>
                <a:cs typeface="+mn-cs"/>
              </a:rPr>
              <a:t>その他必要な治療管理を</a:t>
            </a:r>
            <a:endParaRPr kumimoji="1" lang="en-US" altLang="ja-JP" sz="1000" b="0" i="0" u="sng" strike="noStrike" kern="1200" cap="none" spc="0" normalizeH="0" baseline="0" noProof="0" dirty="0">
              <a:ln>
                <a:noFill/>
              </a:ln>
              <a:solidFill>
                <a:srgbClr val="0070C0"/>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メイリオ"/>
                <a:ea typeface="メイリオ"/>
                <a:cs typeface="+mn-cs"/>
              </a:rPr>
              <a:t>行った場合</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を算定</a:t>
            </a:r>
          </a:p>
        </p:txBody>
      </p:sp>
      <p:sp>
        <p:nvSpPr>
          <p:cNvPr id="66" name="正方形/長方形 65"/>
          <p:cNvSpPr/>
          <p:nvPr/>
        </p:nvSpPr>
        <p:spPr>
          <a:xfrm>
            <a:off x="228051" y="5265487"/>
            <a:ext cx="9418367" cy="1497995"/>
          </a:xfrm>
          <a:prstGeom prst="rect">
            <a:avLst/>
          </a:prstGeom>
          <a:noFill/>
          <a:ln w="190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74" name="テキスト ボックス 73"/>
          <p:cNvSpPr txBox="1"/>
          <p:nvPr/>
        </p:nvSpPr>
        <p:spPr>
          <a:xfrm>
            <a:off x="5038043" y="5592302"/>
            <a:ext cx="1401996" cy="553998"/>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メイリオ"/>
                <a:ea typeface="メイリオ"/>
                <a:cs typeface="+mn-cs"/>
              </a:rPr>
              <a:t>イの抗悪性腫瘍</a:t>
            </a:r>
            <a:endParaRPr kumimoji="1" lang="en-US" altLang="ja-JP" sz="1000" b="0" i="0" u="sng" strike="noStrike" kern="1200" cap="none" spc="0" normalizeH="0" baseline="0" noProof="0" dirty="0">
              <a:ln>
                <a:noFill/>
              </a:ln>
              <a:solidFill>
                <a:srgbClr val="0070C0"/>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メイリオ"/>
                <a:ea typeface="メイリオ"/>
                <a:cs typeface="+mn-cs"/>
              </a:rPr>
              <a:t>剤を投与した場合</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を算定</a:t>
            </a:r>
          </a:p>
        </p:txBody>
      </p:sp>
      <p:sp>
        <p:nvSpPr>
          <p:cNvPr id="6" name="正方形/長方形 5"/>
          <p:cNvSpPr/>
          <p:nvPr/>
        </p:nvSpPr>
        <p:spPr>
          <a:xfrm>
            <a:off x="71294" y="801663"/>
            <a:ext cx="9771206" cy="60182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悪性腫瘍の患者に対する外来における安心・安全な化学療法の実施を推進する観点から、必要な診療体制を整備した上で外来化学療法を実施する場合の評価を新設する。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 name="右矢印 3"/>
          <p:cNvSpPr/>
          <p:nvPr/>
        </p:nvSpPr>
        <p:spPr>
          <a:xfrm>
            <a:off x="4129425" y="1665309"/>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5" name="正方形/長方形 4"/>
          <p:cNvSpPr/>
          <p:nvPr/>
        </p:nvSpPr>
        <p:spPr>
          <a:xfrm>
            <a:off x="162931" y="2944317"/>
            <a:ext cx="9483487" cy="219290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［算定要件］</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悪性腫瘍を主病とする患者で、入院中の患者以外の患者に対して、</a:t>
            </a:r>
            <a:r>
              <a:rPr kumimoji="1" lang="ja-JP" altLang="ja-JP" sz="1050" b="1" i="0" u="sng" strike="noStrike" kern="1200" cap="none" spc="0" normalizeH="0" baseline="0" noProof="0" dirty="0">
                <a:ln>
                  <a:noFill/>
                </a:ln>
                <a:solidFill>
                  <a:srgbClr val="0070C0"/>
                </a:solidFill>
                <a:effectLst/>
                <a:uLnTx/>
                <a:uFillTx/>
                <a:latin typeface="メイリオ"/>
                <a:ea typeface="メイリオ"/>
                <a:cs typeface="+mn-cs"/>
              </a:rPr>
              <a:t>注射による化学療法の実施及び実施に伴うその他必要な治療管理（副作用等に係る診療等を含む）</a:t>
            </a: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を行った場合に、</a:t>
            </a:r>
            <a:r>
              <a:rPr kumimoji="1" lang="ja-JP" altLang="en-US" sz="1050" b="1" i="0" u="sng" strike="noStrike" kern="1200" cap="none" spc="0" normalizeH="0" baseline="0" noProof="0" dirty="0">
                <a:ln>
                  <a:noFill/>
                </a:ln>
                <a:solidFill>
                  <a:prstClr val="black"/>
                </a:solidFill>
                <a:effectLst/>
                <a:uLnTx/>
                <a:uFillTx/>
                <a:latin typeface="メイリオ"/>
                <a:ea typeface="メイリオ"/>
                <a:cs typeface="+mn-cs"/>
              </a:rPr>
              <a:t>イ</a:t>
            </a:r>
            <a:r>
              <a:rPr kumimoji="1" lang="ja-JP" altLang="ja-JP" sz="1050" b="1" i="0" u="sng" strike="noStrike" kern="1200" cap="none" spc="0" normalizeH="0" baseline="0" noProof="0" dirty="0">
                <a:ln>
                  <a:noFill/>
                </a:ln>
                <a:solidFill>
                  <a:prstClr val="black"/>
                </a:solidFill>
                <a:effectLst/>
                <a:uLnTx/>
                <a:uFillTx/>
                <a:latin typeface="メイリオ"/>
                <a:ea typeface="メイリオ"/>
                <a:cs typeface="+mn-cs"/>
              </a:rPr>
              <a:t>については</a:t>
            </a:r>
            <a:r>
              <a:rPr kumimoji="1" lang="ja-JP" altLang="ja-JP" sz="1050" b="1" i="0" u="sng" strike="noStrike" kern="1200" cap="none" spc="0" normalizeH="0" baseline="0" noProof="0" dirty="0">
                <a:ln>
                  <a:noFill/>
                </a:ln>
                <a:solidFill>
                  <a:srgbClr val="0070C0"/>
                </a:solidFill>
                <a:effectLst/>
                <a:uLnTx/>
                <a:uFillTx/>
                <a:latin typeface="メイリオ"/>
                <a:ea typeface="メイリオ"/>
                <a:cs typeface="+mn-cs"/>
              </a:rPr>
              <a:t>抗悪性腫瘍剤を投与した日に、月</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３</a:t>
            </a:r>
            <a:r>
              <a:rPr kumimoji="1" lang="ja-JP" altLang="ja-JP" sz="1050" b="1" i="0" u="sng" strike="noStrike" kern="1200" cap="none" spc="0" normalizeH="0" baseline="0" noProof="0" dirty="0">
                <a:ln>
                  <a:noFill/>
                </a:ln>
                <a:solidFill>
                  <a:srgbClr val="0070C0"/>
                </a:solidFill>
                <a:effectLst/>
                <a:uLnTx/>
                <a:uFillTx/>
                <a:latin typeface="メイリオ"/>
                <a:ea typeface="メイリオ"/>
                <a:cs typeface="+mn-cs"/>
              </a:rPr>
              <a:t>回に限り</a:t>
            </a:r>
            <a:r>
              <a:rPr kumimoji="1" lang="ja-JP" altLang="ja-JP" sz="1050" b="1" i="0" u="sng"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1" i="0" u="sng" strike="noStrike" kern="1200" cap="none" spc="0" normalizeH="0" baseline="0" noProof="0" dirty="0">
                <a:ln>
                  <a:noFill/>
                </a:ln>
                <a:solidFill>
                  <a:prstClr val="black"/>
                </a:solidFill>
                <a:effectLst/>
                <a:uLnTx/>
                <a:uFillTx/>
                <a:latin typeface="メイリオ"/>
                <a:ea typeface="メイリオ"/>
                <a:cs typeface="+mn-cs"/>
              </a:rPr>
              <a:t>ロ</a:t>
            </a:r>
            <a:r>
              <a:rPr kumimoji="1" lang="ja-JP" altLang="ja-JP" sz="1050" b="1" i="0" u="sng" strike="noStrike" kern="1200" cap="none" spc="0" normalizeH="0" baseline="0" noProof="0" dirty="0">
                <a:ln>
                  <a:noFill/>
                </a:ln>
                <a:solidFill>
                  <a:prstClr val="black"/>
                </a:solidFill>
                <a:effectLst/>
                <a:uLnTx/>
                <a:uFillTx/>
                <a:latin typeface="メイリオ"/>
                <a:ea typeface="メイリオ"/>
                <a:cs typeface="+mn-cs"/>
              </a:rPr>
              <a:t>については</a:t>
            </a:r>
            <a:r>
              <a:rPr kumimoji="1" lang="ja-JP" altLang="en-US" sz="1050" b="1" i="0" u="sng" strike="noStrike" kern="1200" cap="none" spc="0" normalizeH="0" baseline="0" noProof="0" dirty="0">
                <a:ln>
                  <a:noFill/>
                </a:ln>
                <a:solidFill>
                  <a:prstClr val="black"/>
                </a:solidFill>
                <a:effectLst/>
                <a:uLnTx/>
                <a:uFillTx/>
                <a:latin typeface="メイリオ"/>
                <a:ea typeface="メイリオ"/>
                <a:cs typeface="+mn-cs"/>
              </a:rPr>
              <a:t>抗悪性腫瘍剤の投与その他の必要な治療管理を行った場合に</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週</a:t>
            </a:r>
            <a:r>
              <a:rPr kumimoji="1" lang="ja-JP" altLang="ja-JP" sz="1050" b="1" i="0" u="sng" strike="noStrike" kern="1200" cap="none" spc="0" normalizeH="0" baseline="0" noProof="0" dirty="0">
                <a:ln>
                  <a:noFill/>
                </a:ln>
                <a:solidFill>
                  <a:srgbClr val="0070C0"/>
                </a:solidFill>
                <a:effectLst/>
                <a:uLnTx/>
                <a:uFillTx/>
                <a:latin typeface="メイリオ"/>
                <a:ea typeface="メイリオ"/>
                <a:cs typeface="+mn-cs"/>
              </a:rPr>
              <a:t>１回に限り</a:t>
            </a: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算定する</a:t>
            </a:r>
            <a:r>
              <a:rPr kumimoji="1" lang="ja-JP" altLang="ja-JP" sz="900" b="0" i="0" u="none" strike="noStrike" kern="1200" cap="none" spc="0" normalizeH="0" baseline="0" noProof="0" dirty="0">
                <a:ln>
                  <a:noFill/>
                </a:ln>
                <a:solidFill>
                  <a:prstClr val="black"/>
                </a:solidFill>
                <a:effectLst/>
                <a:uLnTx/>
                <a:uFillTx/>
                <a:latin typeface="メイリオ"/>
                <a:ea typeface="メイリオ"/>
                <a:cs typeface="+mn-cs"/>
              </a:rPr>
              <a:t>。</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1" i="0" u="sng" strike="noStrike" kern="1200" cap="none" spc="0" normalizeH="0" baseline="0" noProof="0" dirty="0">
                <a:ln>
                  <a:noFill/>
                </a:ln>
                <a:solidFill>
                  <a:prstClr val="black"/>
                </a:solidFill>
                <a:effectLst/>
                <a:uLnTx/>
                <a:uFillTx/>
                <a:latin typeface="メイリオ"/>
                <a:ea typeface="メイリオ"/>
                <a:cs typeface="+mn-cs"/>
              </a:rPr>
              <a:t>ロに規定する点数</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は、注射による外来化学療法の実施その他必要な治療管理を実施中の期間に、</a:t>
            </a:r>
            <a:r>
              <a:rPr kumimoji="1" lang="ja-JP" altLang="en-US" sz="1050" b="1" i="0" u="sng" strike="noStrike" kern="1200" cap="none" spc="0" normalizeH="0" baseline="0" noProof="0" dirty="0">
                <a:ln>
                  <a:noFill/>
                </a:ln>
                <a:solidFill>
                  <a:prstClr val="black"/>
                </a:solidFill>
                <a:effectLst/>
                <a:uLnTx/>
                <a:uFillTx/>
                <a:latin typeface="メイリオ"/>
                <a:ea typeface="メイリオ"/>
                <a:cs typeface="+mn-cs"/>
              </a:rPr>
              <a:t>当該外来化学療法又は治療に伴う副作用等で来院した患者に対し、診察（身体診察を含む）の上、必要に応じて速やかに検査、投薬等を行う体制を評価したもの</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である。</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患者の心理状態に十分配慮された環境で、</a:t>
            </a: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抗悪性腫瘍剤の効能・効果、投与計画、副作用の種類とその対策等について文書により説明</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を行う。</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　　　　　　　　　　　　　　　　　　　　　</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［施設基準］</a:t>
            </a:r>
            <a:endPar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ja-JP" sz="1050" b="1" i="0" u="sng" strike="noStrike" kern="1200" cap="none" spc="0" normalizeH="0" baseline="0" noProof="0" dirty="0">
                <a:ln>
                  <a:noFill/>
                </a:ln>
                <a:solidFill>
                  <a:srgbClr val="0070C0"/>
                </a:solidFill>
                <a:effectLst/>
                <a:uLnTx/>
                <a:uFillTx/>
                <a:latin typeface="メイリオ"/>
                <a:ea typeface="メイリオ"/>
                <a:cs typeface="+mn-cs"/>
              </a:rPr>
              <a:t>専任の医師又は看護師又は薬剤師が院内に常時１人以上配置</a:t>
            </a:r>
            <a:r>
              <a:rPr kumimoji="1" lang="ja-JP" altLang="ja-JP" sz="1050" b="1" i="0" u="sng" strike="noStrike" kern="1200" cap="none" spc="0" normalizeH="0" baseline="0" noProof="0" dirty="0">
                <a:ln>
                  <a:noFill/>
                </a:ln>
                <a:solidFill>
                  <a:prstClr val="black"/>
                </a:solidFill>
                <a:effectLst/>
                <a:uLnTx/>
                <a:uFillTx/>
                <a:latin typeface="メイリオ"/>
                <a:ea typeface="メイリオ"/>
                <a:cs typeface="+mn-cs"/>
              </a:rPr>
              <a:t>され、本診療料を算定している</a:t>
            </a:r>
            <a:r>
              <a:rPr kumimoji="1" lang="ja-JP" altLang="ja-JP" sz="1050" b="1" i="0" u="sng" strike="noStrike" kern="1200" cap="none" spc="0" normalizeH="0" baseline="0" noProof="0" dirty="0">
                <a:ln>
                  <a:noFill/>
                </a:ln>
                <a:solidFill>
                  <a:srgbClr val="0070C0"/>
                </a:solidFill>
                <a:effectLst/>
                <a:uLnTx/>
                <a:uFillTx/>
                <a:latin typeface="メイリオ"/>
                <a:ea typeface="メイリオ"/>
                <a:cs typeface="+mn-cs"/>
              </a:rPr>
              <a:t>患者からの副作用等に係る問い合わせ・相談に</a:t>
            </a:r>
            <a:r>
              <a:rPr kumimoji="1" lang="en-US" altLang="ja-JP" sz="1050" b="1" i="0" u="sng" strike="noStrike" kern="1200" cap="none" spc="0" normalizeH="0" baseline="0" noProof="0" dirty="0">
                <a:ln>
                  <a:noFill/>
                </a:ln>
                <a:solidFill>
                  <a:srgbClr val="0070C0"/>
                </a:solidFill>
                <a:effectLst/>
                <a:uLnTx/>
                <a:uFillTx/>
                <a:latin typeface="メイリオ"/>
                <a:ea typeface="メイリオ"/>
                <a:cs typeface="+mn-cs"/>
              </a:rPr>
              <a:t>24</a:t>
            </a:r>
            <a:r>
              <a:rPr kumimoji="1" lang="ja-JP" altLang="ja-JP" sz="1050" b="1" i="0" u="sng" strike="noStrike" kern="1200" cap="none" spc="0" normalizeH="0" baseline="0" noProof="0" dirty="0">
                <a:ln>
                  <a:noFill/>
                </a:ln>
                <a:solidFill>
                  <a:srgbClr val="0070C0"/>
                </a:solidFill>
                <a:effectLst/>
                <a:uLnTx/>
                <a:uFillTx/>
                <a:latin typeface="メイリオ"/>
                <a:ea typeface="メイリオ"/>
                <a:cs typeface="+mn-cs"/>
              </a:rPr>
              <a:t>時間対応できる連絡体制が整備</a:t>
            </a:r>
            <a:r>
              <a:rPr kumimoji="1" lang="ja-JP" altLang="ja-JP" sz="1050" b="0" i="0" u="none" strike="noStrike" kern="1200" cap="none" spc="0" normalizeH="0" baseline="0" noProof="0" dirty="0">
                <a:ln>
                  <a:noFill/>
                </a:ln>
                <a:solidFill>
                  <a:prstClr val="black"/>
                </a:solidFill>
                <a:effectLst/>
                <a:uLnTx/>
                <a:uFillTx/>
                <a:latin typeface="メイリオ"/>
                <a:ea typeface="メイリオ"/>
                <a:cs typeface="+mn-cs"/>
              </a:rPr>
              <a:t>されていること。</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 急変時等に当該患者が入院できる体制が確保されていること。</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外来化学療法を実施するための治療室を有していること。　　・ 化学療法の経験を有する専任の医師、看護師、薬剤師が勤務していること。</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（外来腫瘍化学療法診療料１のみ）化学療法のレジメンの妥当性を評価・承認する委員会を開催していること。</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7" name="正方形/長方形 6"/>
          <p:cNvSpPr/>
          <p:nvPr/>
        </p:nvSpPr>
        <p:spPr>
          <a:xfrm>
            <a:off x="335762" y="5117579"/>
            <a:ext cx="4390737" cy="262837"/>
          </a:xfrm>
          <a:prstGeom prst="rect">
            <a:avLst/>
          </a:prstGeom>
          <a:solidFill>
            <a:schemeClr val="bg1"/>
          </a:solidFill>
          <a:ln w="12700" cap="flat" cmpd="sng" algn="ctr">
            <a:noFill/>
            <a:prstDash val="solid"/>
            <a:miter lim="800000"/>
          </a:ln>
          <a:effectLst/>
        </p:spPr>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100" b="1" i="0" u="none" strike="noStrike" kern="0" cap="none" spc="0" normalizeH="0" baseline="0" noProof="0" dirty="0">
                <a:ln>
                  <a:noFill/>
                </a:ln>
                <a:solidFill>
                  <a:prstClr val="black"/>
                </a:solidFill>
                <a:effectLst/>
                <a:uLnTx/>
                <a:uFillTx/>
                <a:latin typeface="メイリオ"/>
                <a:ea typeface="メイリオ"/>
                <a:cs typeface="Meiryo UI" panose="020B0604030504040204" pitchFamily="50" charset="-128"/>
              </a:rPr>
              <a:t>【</a:t>
            </a:r>
            <a:r>
              <a:rPr kumimoji="0" lang="ja-JP" altLang="en-US" sz="1100" b="1" i="0" u="none" strike="noStrike" kern="0" cap="none" spc="0" normalizeH="0" baseline="0" noProof="0" dirty="0">
                <a:ln>
                  <a:noFill/>
                </a:ln>
                <a:solidFill>
                  <a:prstClr val="black"/>
                </a:solidFill>
                <a:effectLst/>
                <a:uLnTx/>
                <a:uFillTx/>
                <a:latin typeface="メイリオ"/>
                <a:ea typeface="メイリオ"/>
                <a:cs typeface="Meiryo UI" panose="020B0604030504040204" pitchFamily="50" charset="-128"/>
              </a:rPr>
              <a:t>算定のイメージ（</a:t>
            </a:r>
            <a:r>
              <a:rPr kumimoji="1" lang="ja-JP" altLang="en-US" sz="1100" b="1" i="0" u="none" strike="noStrike" kern="1200" cap="none" spc="0" normalizeH="0" baseline="0" noProof="0" dirty="0">
                <a:ln>
                  <a:noFill/>
                </a:ln>
                <a:solidFill>
                  <a:prstClr val="black"/>
                </a:solidFill>
                <a:effectLst/>
                <a:uLnTx/>
                <a:uFillTx/>
                <a:latin typeface="メイリオ"/>
                <a:ea typeface="メイリオ"/>
                <a:cs typeface="+mn-cs"/>
              </a:rPr>
              <a:t>抗悪性腫瘍剤３週</a:t>
            </a:r>
            <a:r>
              <a:rPr kumimoji="1" lang="ja-JP" altLang="en-US" sz="1050" b="1" i="0" u="none" strike="noStrike" kern="1200" cap="none" spc="0" normalizeH="0" baseline="0" noProof="0" dirty="0">
                <a:ln>
                  <a:noFill/>
                </a:ln>
                <a:solidFill>
                  <a:prstClr val="black"/>
                </a:solidFill>
                <a:effectLst/>
                <a:uLnTx/>
                <a:uFillTx/>
                <a:latin typeface="メイリオ"/>
                <a:ea typeface="メイリオ"/>
                <a:cs typeface="+mn-cs"/>
              </a:rPr>
              <a:t>毎投与</a:t>
            </a:r>
            <a:r>
              <a:rPr kumimoji="1" lang="ja-JP" altLang="en-US" sz="1100" b="1" i="0" u="none" strike="noStrike" kern="1200" cap="none" spc="0" normalizeH="0" baseline="0" noProof="0" dirty="0">
                <a:ln>
                  <a:noFill/>
                </a:ln>
                <a:solidFill>
                  <a:prstClr val="black"/>
                </a:solidFill>
                <a:effectLst/>
                <a:uLnTx/>
                <a:uFillTx/>
                <a:latin typeface="メイリオ"/>
                <a:ea typeface="メイリオ"/>
                <a:cs typeface="+mn-cs"/>
              </a:rPr>
              <a:t>の場合の一例）</a:t>
            </a:r>
            <a:r>
              <a:rPr kumimoji="0" lang="en-US" altLang="ja-JP" sz="1100" b="1" i="0" u="none" strike="noStrike" kern="0" cap="none" spc="0" normalizeH="0" baseline="0" noProof="0" dirty="0">
                <a:ln>
                  <a:noFill/>
                </a:ln>
                <a:solidFill>
                  <a:prstClr val="black"/>
                </a:solidFill>
                <a:effectLst/>
                <a:uLnTx/>
                <a:uFillTx/>
                <a:latin typeface="メイリオ"/>
                <a:ea typeface="メイリオ"/>
                <a:cs typeface="Meiryo UI" panose="020B0604030504040204" pitchFamily="50" charset="-128"/>
              </a:rPr>
              <a:t>】</a:t>
            </a:r>
            <a:endParaRPr kumimoji="0" lang="ja-JP" altLang="en-US" sz="1100" b="1" i="0" u="none" strike="noStrike" kern="0" cap="none" spc="0" normalizeH="0" baseline="0" noProof="0" dirty="0">
              <a:ln>
                <a:noFill/>
              </a:ln>
              <a:solidFill>
                <a:prstClr val="black"/>
              </a:solidFill>
              <a:effectLst/>
              <a:uLnTx/>
              <a:uFillTx/>
              <a:latin typeface="メイリオ"/>
              <a:ea typeface="メイリオ"/>
              <a:cs typeface="Meiryo UI" panose="020B0604030504040204" pitchFamily="50" charset="-128"/>
            </a:endParaRPr>
          </a:p>
        </p:txBody>
      </p:sp>
      <p:grpSp>
        <p:nvGrpSpPr>
          <p:cNvPr id="25" name="グループ化 24"/>
          <p:cNvGrpSpPr/>
          <p:nvPr/>
        </p:nvGrpSpPr>
        <p:grpSpPr>
          <a:xfrm>
            <a:off x="5374492" y="6420176"/>
            <a:ext cx="4112515" cy="274764"/>
            <a:chOff x="4051931" y="2650180"/>
            <a:chExt cx="4500000" cy="274764"/>
          </a:xfrm>
        </p:grpSpPr>
        <p:cxnSp>
          <p:nvCxnSpPr>
            <p:cNvPr id="32" name="直線矢印コネクタ 31"/>
            <p:cNvCxnSpPr/>
            <p:nvPr/>
          </p:nvCxnSpPr>
          <p:spPr>
            <a:xfrm>
              <a:off x="4051931" y="2774988"/>
              <a:ext cx="4500000" cy="32044"/>
            </a:xfrm>
            <a:prstGeom prst="straightConnector1">
              <a:avLst/>
            </a:prstGeom>
            <a:ln w="127000">
              <a:solidFill>
                <a:schemeClr val="accent3"/>
              </a:solidFill>
              <a:tailEnd type="triangle" w="med" len="sm"/>
            </a:ln>
          </p:spPr>
          <p:style>
            <a:lnRef idx="1">
              <a:schemeClr val="accent1"/>
            </a:lnRef>
            <a:fillRef idx="0">
              <a:schemeClr val="accent1"/>
            </a:fillRef>
            <a:effectRef idx="0">
              <a:schemeClr val="accent1"/>
            </a:effectRef>
            <a:fontRef idx="minor">
              <a:schemeClr val="tx1"/>
            </a:fontRef>
          </p:style>
        </p:cxnSp>
        <p:sp>
          <p:nvSpPr>
            <p:cNvPr id="33" name="テキスト ボックス 32"/>
            <p:cNvSpPr txBox="1"/>
            <p:nvPr/>
          </p:nvSpPr>
          <p:spPr>
            <a:xfrm>
              <a:off x="4208135" y="2663334"/>
              <a:ext cx="743260" cy="261610"/>
            </a:xfrm>
            <a:prstGeom prst="rect">
              <a:avLst/>
            </a:prstGeom>
            <a:solidFill>
              <a:schemeClr val="bg1"/>
            </a:solidFill>
            <a:ln>
              <a:solidFill>
                <a:schemeClr val="accent3"/>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メイリオ"/>
                  <a:ea typeface="メイリオ"/>
                  <a:cs typeface="+mn-cs"/>
                </a:rPr>
                <a:t>Day 1</a:t>
              </a:r>
              <a:endParaRPr kumimoji="1" lang="ja-JP" altLang="en-US" sz="1050" b="1"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35" name="テキスト ボックス 34"/>
            <p:cNvSpPr txBox="1"/>
            <p:nvPr/>
          </p:nvSpPr>
          <p:spPr>
            <a:xfrm>
              <a:off x="7264480" y="2650180"/>
              <a:ext cx="864665" cy="261610"/>
            </a:xfrm>
            <a:prstGeom prst="rect">
              <a:avLst/>
            </a:prstGeom>
            <a:solidFill>
              <a:schemeClr val="bg1"/>
            </a:solidFill>
            <a:ln>
              <a:solidFill>
                <a:schemeClr val="accent3"/>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メイリオ"/>
                  <a:ea typeface="メイリオ"/>
                  <a:cs typeface="+mn-cs"/>
                </a:rPr>
                <a:t>Day 22</a:t>
              </a:r>
              <a:endParaRPr kumimoji="1" lang="ja-JP" altLang="en-US" sz="1050" b="1" i="0" u="none" strike="noStrike" kern="1200" cap="none" spc="0" normalizeH="0" baseline="0" noProof="0" dirty="0">
                <a:ln>
                  <a:noFill/>
                </a:ln>
                <a:solidFill>
                  <a:prstClr val="black"/>
                </a:solidFill>
                <a:effectLst/>
                <a:uLnTx/>
                <a:uFillTx/>
                <a:latin typeface="メイリオ"/>
                <a:ea typeface="メイリオ"/>
                <a:cs typeface="+mn-cs"/>
              </a:endParaRPr>
            </a:p>
          </p:txBody>
        </p:sp>
      </p:grpSp>
      <p:sp>
        <p:nvSpPr>
          <p:cNvPr id="24" name="正方形/長方形 23"/>
          <p:cNvSpPr/>
          <p:nvPr/>
        </p:nvSpPr>
        <p:spPr>
          <a:xfrm>
            <a:off x="5088616" y="5587910"/>
            <a:ext cx="1277620" cy="505050"/>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2" name="正方形/長方形 21"/>
          <p:cNvSpPr/>
          <p:nvPr/>
        </p:nvSpPr>
        <p:spPr>
          <a:xfrm>
            <a:off x="6440757" y="5589856"/>
            <a:ext cx="1547201" cy="503103"/>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3" name="正方形/長方形 12"/>
          <p:cNvSpPr/>
          <p:nvPr/>
        </p:nvSpPr>
        <p:spPr>
          <a:xfrm>
            <a:off x="5167007" y="5348243"/>
            <a:ext cx="4320000" cy="216000"/>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a:ea typeface="メイリオ"/>
                <a:cs typeface="+mn-cs"/>
              </a:rPr>
              <a:t>改定後</a:t>
            </a:r>
          </a:p>
        </p:txBody>
      </p:sp>
      <p:cxnSp>
        <p:nvCxnSpPr>
          <p:cNvPr id="48" name="直線矢印コネクタ 47"/>
          <p:cNvCxnSpPr/>
          <p:nvPr/>
        </p:nvCxnSpPr>
        <p:spPr>
          <a:xfrm flipV="1">
            <a:off x="544939" y="6550364"/>
            <a:ext cx="4110823" cy="19608"/>
          </a:xfrm>
          <a:prstGeom prst="straightConnector1">
            <a:avLst/>
          </a:prstGeom>
          <a:ln w="127000">
            <a:solidFill>
              <a:schemeClr val="accent1">
                <a:lumMod val="40000"/>
                <a:lumOff val="60000"/>
              </a:schemeClr>
            </a:solidFill>
            <a:tailEnd type="triangle" w="med" len="sm"/>
          </a:ln>
        </p:spPr>
        <p:style>
          <a:lnRef idx="1">
            <a:schemeClr val="accent1"/>
          </a:lnRef>
          <a:fillRef idx="0">
            <a:schemeClr val="accent1"/>
          </a:fillRef>
          <a:effectRef idx="0">
            <a:schemeClr val="accent1"/>
          </a:effectRef>
          <a:fontRef idx="minor">
            <a:schemeClr val="tx1"/>
          </a:fontRef>
        </p:style>
      </p:cxnSp>
      <p:sp>
        <p:nvSpPr>
          <p:cNvPr id="46" name="テキスト ボックス 45"/>
          <p:cNvSpPr txBox="1"/>
          <p:nvPr/>
        </p:nvSpPr>
        <p:spPr>
          <a:xfrm>
            <a:off x="360723" y="5574493"/>
            <a:ext cx="1401996" cy="553998"/>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１</a:t>
            </a: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の</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抗悪性腫瘍剤を</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注射した場合を算定</a:t>
            </a:r>
          </a:p>
        </p:txBody>
      </p:sp>
      <p:sp>
        <p:nvSpPr>
          <p:cNvPr id="47" name="正方形/長方形 46"/>
          <p:cNvSpPr/>
          <p:nvPr/>
        </p:nvSpPr>
        <p:spPr>
          <a:xfrm>
            <a:off x="427739" y="5594612"/>
            <a:ext cx="1302054" cy="499110"/>
          </a:xfrm>
          <a:prstGeom prst="rect">
            <a:avLst/>
          </a:prstGeom>
          <a:noFill/>
          <a:ln w="1905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graphicFrame>
        <p:nvGraphicFramePr>
          <p:cNvPr id="62" name="表 61"/>
          <p:cNvGraphicFramePr>
            <a:graphicFrameLocks noGrp="1"/>
          </p:cNvGraphicFramePr>
          <p:nvPr/>
        </p:nvGraphicFramePr>
        <p:xfrm>
          <a:off x="599195" y="1253642"/>
          <a:ext cx="3277807" cy="1645920"/>
        </p:xfrm>
        <a:graphic>
          <a:graphicData uri="http://schemas.openxmlformats.org/drawingml/2006/table">
            <a:tbl>
              <a:tblPr firstRow="1" bandRow="1">
                <a:tableStyleId>{5C22544A-7EE6-4342-B048-85BDC9FD1C3A}</a:tableStyleId>
              </a:tblPr>
              <a:tblGrid>
                <a:gridCol w="3277807">
                  <a:extLst>
                    <a:ext uri="{9D8B030D-6E8A-4147-A177-3AD203B41FA5}">
                      <a16:colId xmlns:a16="http://schemas.microsoft.com/office/drawing/2014/main" val="1648345372"/>
                    </a:ext>
                  </a:extLst>
                </a:gridCol>
              </a:tblGrid>
              <a:tr h="25909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endParaRPr kumimoji="1" lang="ja-JP" altLang="en-US" sz="1200" dirty="0">
                        <a:solidFill>
                          <a:schemeClr val="tx1"/>
                        </a:solidFill>
                        <a:latin typeface="ＭＳ Ｐゴシック" panose="020B0600070205080204" pitchFamily="50" charset="-128"/>
                        <a:ea typeface="+mn-ea"/>
                      </a:endParaRPr>
                    </a:p>
                  </a:txBody>
                  <a:tcPr>
                    <a:solidFill>
                      <a:srgbClr val="CCE5FF"/>
                    </a:solidFill>
                  </a:tcPr>
                </a:tc>
                <a:extLst>
                  <a:ext uri="{0D108BD9-81ED-4DB2-BD59-A6C34878D82A}">
                    <a16:rowId xmlns:a16="http://schemas.microsoft.com/office/drawing/2014/main" val="238829015"/>
                  </a:ext>
                </a:extLst>
              </a:tr>
              <a:tr h="1368374">
                <a:tc>
                  <a:txBody>
                    <a:bodyPr/>
                    <a:lstStyle/>
                    <a:p>
                      <a:pPr marL="92075" indent="-92075"/>
                      <a:r>
                        <a:rPr kumimoji="1" lang="ja-JP" altLang="en-US" sz="1050" b="0" u="none" kern="1200" dirty="0"/>
                        <a:t>イ　外来化学療法加算１</a:t>
                      </a:r>
                    </a:p>
                    <a:p>
                      <a:pPr marL="92075" indent="-92075"/>
                      <a:r>
                        <a:rPr kumimoji="1" lang="ja-JP" altLang="en-US" sz="1050" b="0" u="none" kern="1200" dirty="0"/>
                        <a:t>　（１）</a:t>
                      </a:r>
                      <a:r>
                        <a:rPr kumimoji="1" lang="en-US" altLang="ja-JP" sz="1050" b="0" u="none" kern="1200" dirty="0"/>
                        <a:t> </a:t>
                      </a:r>
                      <a:r>
                        <a:rPr kumimoji="1" lang="ja-JP" altLang="en-US" sz="1050" b="0" u="none" kern="1200" dirty="0"/>
                        <a:t>抗悪性腫瘍剤を注射した場合</a:t>
                      </a:r>
                      <a:endParaRPr kumimoji="1" lang="en-US" altLang="ja-JP" sz="1050" b="0" u="none" kern="1200" dirty="0"/>
                    </a:p>
                    <a:p>
                      <a:pPr marL="92075" indent="-92075"/>
                      <a:r>
                        <a:rPr kumimoji="1" lang="ja-JP" altLang="en-US" sz="1050" b="0" u="none" kern="1200" dirty="0"/>
                        <a:t>　　　① </a:t>
                      </a:r>
                      <a:r>
                        <a:rPr kumimoji="1" lang="en-US" altLang="ja-JP" sz="1050" b="0" u="none" kern="1200" dirty="0"/>
                        <a:t>15</a:t>
                      </a:r>
                      <a:r>
                        <a:rPr kumimoji="1" lang="ja-JP" altLang="en-US" sz="1050" b="0" u="none" kern="1200" dirty="0"/>
                        <a:t>歳未満　　　　　　　　</a:t>
                      </a:r>
                      <a:r>
                        <a:rPr kumimoji="1" lang="en-US" altLang="ja-JP" sz="1050" b="0" u="none" kern="1200" dirty="0"/>
                        <a:t>820</a:t>
                      </a:r>
                      <a:r>
                        <a:rPr kumimoji="1" lang="ja-JP" altLang="en-US" sz="1050" b="0" u="none" kern="1200" dirty="0"/>
                        <a:t>点</a:t>
                      </a:r>
                      <a:endParaRPr kumimoji="1" lang="en-US" altLang="ja-JP" sz="1050" b="0" u="none" kern="1200" dirty="0"/>
                    </a:p>
                    <a:p>
                      <a:pPr marL="92075" indent="-92075"/>
                      <a:r>
                        <a:rPr kumimoji="1" lang="ja-JP" altLang="en-US" sz="1050" b="0" u="none" kern="1200" dirty="0"/>
                        <a:t>　　　② </a:t>
                      </a:r>
                      <a:r>
                        <a:rPr kumimoji="1" lang="en-US" altLang="ja-JP" sz="1050" b="0" u="none" kern="1200" dirty="0"/>
                        <a:t>15</a:t>
                      </a:r>
                      <a:r>
                        <a:rPr kumimoji="1" lang="ja-JP" altLang="en-US" sz="1050" b="0" u="none" kern="1200" dirty="0"/>
                        <a:t>歳以上　　　　　　　　</a:t>
                      </a:r>
                      <a:r>
                        <a:rPr kumimoji="1" lang="en-US" altLang="ja-JP" sz="1050" b="0" u="none" kern="1200" dirty="0"/>
                        <a:t>600</a:t>
                      </a:r>
                      <a:r>
                        <a:rPr kumimoji="1" lang="ja-JP" altLang="en-US" sz="1050" b="0" u="none" kern="1200" dirty="0"/>
                        <a:t>点</a:t>
                      </a:r>
                    </a:p>
                    <a:p>
                      <a:pPr marL="92075" indent="-92075"/>
                      <a:r>
                        <a:rPr kumimoji="1" lang="ja-JP" altLang="en-US" sz="1050" b="0" u="none" kern="1200" dirty="0"/>
                        <a:t>ロ　外来化学療法加算２</a:t>
                      </a:r>
                    </a:p>
                    <a:p>
                      <a:pPr marL="92075" indent="-92075"/>
                      <a:r>
                        <a:rPr kumimoji="1" lang="ja-JP" altLang="en-US" sz="1050" b="0" u="none" kern="1200" dirty="0"/>
                        <a:t>　（１）抗悪性腫瘍剤を注射した場合</a:t>
                      </a:r>
                      <a:endParaRPr kumimoji="1" lang="en-US" altLang="ja-JP" sz="1050" b="0" u="none" kern="1200" dirty="0"/>
                    </a:p>
                    <a:p>
                      <a:pPr marL="92075" indent="-92075"/>
                      <a:r>
                        <a:rPr kumimoji="1" lang="ja-JP" altLang="en-US" sz="1050" b="0" u="none" kern="1200" dirty="0"/>
                        <a:t>　　　① </a:t>
                      </a:r>
                      <a:r>
                        <a:rPr kumimoji="1" lang="en-US" altLang="ja-JP" sz="1050" b="0" u="none" kern="1200" dirty="0"/>
                        <a:t>15</a:t>
                      </a:r>
                      <a:r>
                        <a:rPr kumimoji="1" lang="ja-JP" altLang="en-US" sz="1050" b="0" u="none" kern="1200" dirty="0"/>
                        <a:t>歳未満　　　　　　　　</a:t>
                      </a:r>
                      <a:r>
                        <a:rPr kumimoji="1" lang="en-US" altLang="ja-JP" sz="1050" b="0" u="none" kern="1200" dirty="0"/>
                        <a:t>740</a:t>
                      </a:r>
                      <a:r>
                        <a:rPr kumimoji="1" lang="ja-JP" altLang="en-US" sz="1050" b="0" u="none" kern="1200" dirty="0"/>
                        <a:t>点</a:t>
                      </a:r>
                      <a:endParaRPr kumimoji="1" lang="en-US" altLang="ja-JP" sz="1050" b="0" u="none" kern="1200" dirty="0"/>
                    </a:p>
                    <a:p>
                      <a:pPr marL="92075" indent="-92075"/>
                      <a:r>
                        <a:rPr kumimoji="1" lang="ja-JP" altLang="en-US" sz="1050" b="0" u="none" kern="1200" dirty="0"/>
                        <a:t>　　　② </a:t>
                      </a:r>
                      <a:r>
                        <a:rPr kumimoji="1" lang="en-US" altLang="ja-JP" sz="1050" b="0" u="none" kern="1200" dirty="0"/>
                        <a:t>15</a:t>
                      </a:r>
                      <a:r>
                        <a:rPr kumimoji="1" lang="ja-JP" altLang="en-US" sz="1050" b="0" u="none" kern="1200" dirty="0"/>
                        <a:t>歳以上　　　　　　　　</a:t>
                      </a:r>
                      <a:r>
                        <a:rPr kumimoji="1" lang="en-US" altLang="ja-JP" sz="1050" b="0" u="none" kern="1200" dirty="0"/>
                        <a:t>470</a:t>
                      </a:r>
                      <a:r>
                        <a:rPr kumimoji="1" lang="ja-JP" altLang="en-US" sz="1050" b="0" u="none" kern="1200" dirty="0"/>
                        <a:t>点</a:t>
                      </a:r>
                      <a:endParaRPr kumimoji="1" lang="ja-JP" altLang="en-US" sz="1050" b="0" u="none" kern="1200" dirty="0">
                        <a:solidFill>
                          <a:schemeClr val="dk1"/>
                        </a:solidFill>
                        <a:latin typeface="+mj-ea"/>
                        <a:ea typeface="+mn-ea"/>
                        <a:cs typeface="+mn-cs"/>
                      </a:endParaRPr>
                    </a:p>
                  </a:txBody>
                  <a:tcPr>
                    <a:solidFill>
                      <a:srgbClr val="EBF5FF"/>
                    </a:solidFill>
                  </a:tcPr>
                </a:tc>
                <a:extLst>
                  <a:ext uri="{0D108BD9-81ED-4DB2-BD59-A6C34878D82A}">
                    <a16:rowId xmlns:a16="http://schemas.microsoft.com/office/drawing/2014/main" val="1662588110"/>
                  </a:ext>
                </a:extLst>
              </a:tr>
            </a:tbl>
          </a:graphicData>
        </a:graphic>
      </p:graphicFrame>
      <p:graphicFrame>
        <p:nvGraphicFramePr>
          <p:cNvPr id="63" name="表 62"/>
          <p:cNvGraphicFramePr>
            <a:graphicFrameLocks noGrp="1"/>
          </p:cNvGraphicFramePr>
          <p:nvPr/>
        </p:nvGraphicFramePr>
        <p:xfrm>
          <a:off x="4824761" y="1254653"/>
          <a:ext cx="4662246" cy="1645920"/>
        </p:xfrm>
        <a:graphic>
          <a:graphicData uri="http://schemas.openxmlformats.org/drawingml/2006/table">
            <a:tbl>
              <a:tblPr firstRow="1" bandRow="1">
                <a:tableStyleId>{93296810-A885-4BE3-A3E7-6D5BEEA58F35}</a:tableStyleId>
              </a:tblPr>
              <a:tblGrid>
                <a:gridCol w="4662246">
                  <a:extLst>
                    <a:ext uri="{9D8B030D-6E8A-4147-A177-3AD203B41FA5}">
                      <a16:colId xmlns:a16="http://schemas.microsoft.com/office/drawing/2014/main" val="653824492"/>
                    </a:ext>
                  </a:extLst>
                </a:gridCol>
              </a:tblGrid>
              <a:tr h="27068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u="none" dirty="0">
                          <a:solidFill>
                            <a:schemeClr val="tx1"/>
                          </a:solidFill>
                          <a:latin typeface="ＭＳ Ｐゴシック" panose="020B0600070205080204" pitchFamily="50" charset="-128"/>
                          <a:ea typeface="+mn-ea"/>
                        </a:rPr>
                        <a:t>改定後</a:t>
                      </a:r>
                    </a:p>
                  </a:txBody>
                  <a:tcPr>
                    <a:solidFill>
                      <a:srgbClr val="FFCE9E"/>
                    </a:solidFill>
                  </a:tcPr>
                </a:tc>
                <a:extLst>
                  <a:ext uri="{0D108BD9-81ED-4DB2-BD59-A6C34878D82A}">
                    <a16:rowId xmlns:a16="http://schemas.microsoft.com/office/drawing/2014/main" val="1236687280"/>
                  </a:ext>
                </a:extLst>
              </a:tr>
              <a:tr h="677960">
                <a:tc>
                  <a:txBody>
                    <a:bodyPr/>
                    <a:lstStyle/>
                    <a:p>
                      <a:pPr marL="92075" indent="-92075">
                        <a:tabLst>
                          <a:tab pos="1882775" algn="l"/>
                        </a:tabLst>
                      </a:pPr>
                      <a:r>
                        <a:rPr kumimoji="1" lang="ja-JP" altLang="en-US" sz="1050" b="1" u="sng" kern="1200" dirty="0">
                          <a:solidFill>
                            <a:srgbClr val="0070C0"/>
                          </a:solidFill>
                          <a:latin typeface="+mj-ea"/>
                          <a:ea typeface="+mn-ea"/>
                          <a:cs typeface="+mn-cs"/>
                        </a:rPr>
                        <a:t>（新）１　</a:t>
                      </a:r>
                      <a:r>
                        <a:rPr lang="ja-JP" altLang="en-US" sz="1050" b="1" u="sng" dirty="0">
                          <a:solidFill>
                            <a:srgbClr val="0070C0"/>
                          </a:solidFill>
                        </a:rPr>
                        <a:t>外来腫瘍化学療法診療料</a:t>
                      </a:r>
                      <a:r>
                        <a:rPr kumimoji="1" lang="ja-JP" altLang="en-US" sz="1050" b="1" u="sng" kern="1200" dirty="0">
                          <a:solidFill>
                            <a:srgbClr val="0070C0"/>
                          </a:solidFill>
                          <a:latin typeface="+mj-ea"/>
                          <a:ea typeface="+mn-ea"/>
                          <a:cs typeface="+mn-cs"/>
                        </a:rPr>
                        <a:t>１</a:t>
                      </a:r>
                    </a:p>
                    <a:p>
                      <a:pPr marL="531813" indent="-531813">
                        <a:tabLst>
                          <a:tab pos="1882775" algn="l"/>
                        </a:tabLst>
                      </a:pPr>
                      <a:r>
                        <a:rPr kumimoji="1" lang="ja-JP" altLang="en-US" sz="1050" b="1" u="none" kern="1200" dirty="0">
                          <a:solidFill>
                            <a:srgbClr val="0070C0"/>
                          </a:solidFill>
                          <a:latin typeface="+mj-ea"/>
                          <a:ea typeface="+mn-ea"/>
                          <a:cs typeface="+mn-cs"/>
                        </a:rPr>
                        <a:t>　　</a:t>
                      </a:r>
                      <a:r>
                        <a:rPr kumimoji="1" lang="ja-JP" altLang="en-US" sz="1050" b="1" u="sng" kern="1200" dirty="0">
                          <a:solidFill>
                            <a:srgbClr val="0070C0"/>
                          </a:solidFill>
                          <a:latin typeface="+mj-ea"/>
                          <a:ea typeface="+mn-ea"/>
                          <a:cs typeface="+mn-cs"/>
                        </a:rPr>
                        <a:t>イ　抗悪性腫瘍剤を投与した場合</a:t>
                      </a:r>
                      <a:r>
                        <a:rPr kumimoji="1" lang="ja-JP" altLang="en-US" sz="1050" b="1" u="none" kern="1200" dirty="0">
                          <a:solidFill>
                            <a:srgbClr val="0070C0"/>
                          </a:solidFill>
                          <a:latin typeface="+mj-ea"/>
                          <a:ea typeface="+mn-ea"/>
                          <a:cs typeface="+mn-cs"/>
                        </a:rPr>
                        <a:t>　　　　　　　　　　　　　</a:t>
                      </a:r>
                      <a:r>
                        <a:rPr kumimoji="1" lang="en-US" altLang="ja-JP" sz="1050" b="1" u="sng" kern="1200" dirty="0">
                          <a:solidFill>
                            <a:srgbClr val="0070C0"/>
                          </a:solidFill>
                          <a:latin typeface="+mj-ea"/>
                          <a:ea typeface="+mn-ea"/>
                          <a:cs typeface="+mn-cs"/>
                        </a:rPr>
                        <a:t>700</a:t>
                      </a:r>
                      <a:r>
                        <a:rPr kumimoji="1" lang="ja-JP" altLang="en-US" sz="1050" b="1" u="sng" kern="1200" dirty="0">
                          <a:solidFill>
                            <a:srgbClr val="0070C0"/>
                          </a:solidFill>
                          <a:latin typeface="+mj-ea"/>
                          <a:ea typeface="+mn-ea"/>
                          <a:cs typeface="+mn-cs"/>
                        </a:rPr>
                        <a:t>点</a:t>
                      </a:r>
                      <a:endParaRPr kumimoji="1" lang="en-US" altLang="ja-JP" sz="1050" b="1" u="sng" kern="1200" dirty="0">
                        <a:solidFill>
                          <a:srgbClr val="0070C0"/>
                        </a:solidFill>
                        <a:latin typeface="+mj-ea"/>
                        <a:ea typeface="+mn-ea"/>
                        <a:cs typeface="+mn-cs"/>
                      </a:endParaRPr>
                    </a:p>
                    <a:p>
                      <a:pPr marL="531813" marR="0" lvl="0" indent="-531813" algn="l" defTabSz="914400" rtl="0" eaLnBrk="1" fontAlgn="auto" latinLnBrk="0" hangingPunct="1">
                        <a:lnSpc>
                          <a:spcPct val="100000"/>
                        </a:lnSpc>
                        <a:spcBef>
                          <a:spcPts val="0"/>
                        </a:spcBef>
                        <a:spcAft>
                          <a:spcPts val="0"/>
                        </a:spcAft>
                        <a:buClrTx/>
                        <a:buSzTx/>
                        <a:buFontTx/>
                        <a:buNone/>
                        <a:tabLst>
                          <a:tab pos="1882775" algn="l"/>
                        </a:tabLst>
                        <a:defRPr/>
                      </a:pPr>
                      <a:r>
                        <a:rPr kumimoji="1" lang="ja-JP" altLang="en-US" sz="1050" b="1" u="none" kern="1200" dirty="0">
                          <a:solidFill>
                            <a:srgbClr val="0070C0"/>
                          </a:solidFill>
                          <a:latin typeface="+mj-ea"/>
                          <a:ea typeface="+mn-ea"/>
                          <a:cs typeface="+mn-cs"/>
                        </a:rPr>
                        <a:t>　　</a:t>
                      </a:r>
                      <a:r>
                        <a:rPr kumimoji="1" lang="ja-JP" altLang="en-US" sz="1050" b="1" u="sng" kern="1200" dirty="0">
                          <a:solidFill>
                            <a:srgbClr val="0070C0"/>
                          </a:solidFill>
                          <a:latin typeface="+mj-ea"/>
                          <a:ea typeface="+mn-ea"/>
                          <a:cs typeface="+mn-cs"/>
                        </a:rPr>
                        <a:t>ロ　抗悪性腫瘍剤の投与その他必要な治療管理を行った場合</a:t>
                      </a:r>
                      <a:r>
                        <a:rPr kumimoji="1" lang="ja-JP" altLang="en-US" sz="1050" b="1" u="none" kern="1200" dirty="0">
                          <a:solidFill>
                            <a:srgbClr val="0070C0"/>
                          </a:solidFill>
                          <a:latin typeface="+mj-ea"/>
                          <a:ea typeface="+mn-ea"/>
                          <a:cs typeface="+mn-cs"/>
                        </a:rPr>
                        <a:t>　</a:t>
                      </a:r>
                      <a:r>
                        <a:rPr kumimoji="1" lang="en-US" altLang="ja-JP" sz="1050" b="1" u="sng" kern="1200" dirty="0">
                          <a:solidFill>
                            <a:srgbClr val="0070C0"/>
                          </a:solidFill>
                          <a:latin typeface="+mj-ea"/>
                          <a:ea typeface="+mn-ea"/>
                          <a:cs typeface="+mn-cs"/>
                        </a:rPr>
                        <a:t>400</a:t>
                      </a:r>
                      <a:r>
                        <a:rPr kumimoji="1" lang="ja-JP" altLang="en-US" sz="1050" b="1" u="sng" kern="1200" dirty="0">
                          <a:solidFill>
                            <a:srgbClr val="0070C0"/>
                          </a:solidFill>
                          <a:latin typeface="+mj-ea"/>
                          <a:ea typeface="+mn-ea"/>
                          <a:cs typeface="+mn-cs"/>
                        </a:rPr>
                        <a:t>点</a:t>
                      </a:r>
                      <a:endParaRPr kumimoji="1" lang="en-US" altLang="ja-JP" sz="1050" b="1" u="sng" kern="1200" dirty="0">
                        <a:solidFill>
                          <a:srgbClr val="0070C0"/>
                        </a:solidFill>
                        <a:latin typeface="+mj-ea"/>
                        <a:ea typeface="+mn-ea"/>
                        <a:cs typeface="+mn-cs"/>
                      </a:endParaRPr>
                    </a:p>
                    <a:p>
                      <a:pPr marL="92075" indent="-92075">
                        <a:tabLst>
                          <a:tab pos="1882775" algn="l"/>
                        </a:tabLst>
                      </a:pPr>
                      <a:r>
                        <a:rPr kumimoji="1" lang="ja-JP" altLang="en-US" sz="1050" b="1" u="sng" kern="1200" dirty="0">
                          <a:solidFill>
                            <a:srgbClr val="0070C0"/>
                          </a:solidFill>
                          <a:latin typeface="+mj-ea"/>
                          <a:ea typeface="+mn-ea"/>
                          <a:cs typeface="+mn-cs"/>
                        </a:rPr>
                        <a:t>（新）２　</a:t>
                      </a:r>
                      <a:r>
                        <a:rPr lang="ja-JP" altLang="en-US" sz="1050" b="1" u="sng" dirty="0">
                          <a:solidFill>
                            <a:srgbClr val="0070C0"/>
                          </a:solidFill>
                        </a:rPr>
                        <a:t>外来腫瘍化学療法診療料</a:t>
                      </a:r>
                      <a:r>
                        <a:rPr kumimoji="1" lang="ja-JP" altLang="en-US" sz="1050" b="1" u="sng" kern="1200" dirty="0">
                          <a:solidFill>
                            <a:srgbClr val="0070C0"/>
                          </a:solidFill>
                          <a:latin typeface="+mj-ea"/>
                          <a:ea typeface="+mn-ea"/>
                          <a:cs typeface="+mn-cs"/>
                        </a:rPr>
                        <a:t>２</a:t>
                      </a:r>
                    </a:p>
                    <a:p>
                      <a:pPr marL="531813" indent="-531813">
                        <a:tabLst>
                          <a:tab pos="1882775" algn="l"/>
                        </a:tabLst>
                      </a:pPr>
                      <a:r>
                        <a:rPr kumimoji="1" lang="ja-JP" altLang="en-US" sz="1050" b="1" u="none" kern="1200" dirty="0">
                          <a:solidFill>
                            <a:srgbClr val="0070C0"/>
                          </a:solidFill>
                          <a:latin typeface="+mj-ea"/>
                          <a:ea typeface="+mn-ea"/>
                          <a:cs typeface="+mn-cs"/>
                        </a:rPr>
                        <a:t>　　</a:t>
                      </a:r>
                      <a:r>
                        <a:rPr kumimoji="1" lang="ja-JP" altLang="en-US" sz="1050" b="1" u="sng" kern="1200" dirty="0">
                          <a:solidFill>
                            <a:srgbClr val="0070C0"/>
                          </a:solidFill>
                          <a:latin typeface="+mj-ea"/>
                          <a:ea typeface="+mn-ea"/>
                          <a:cs typeface="+mn-cs"/>
                        </a:rPr>
                        <a:t>イ　抗悪性腫瘍剤を投与した場合</a:t>
                      </a:r>
                      <a:r>
                        <a:rPr kumimoji="1" lang="ja-JP" altLang="en-US" sz="1050" b="1" u="none" kern="1200" dirty="0">
                          <a:solidFill>
                            <a:srgbClr val="0070C0"/>
                          </a:solidFill>
                          <a:latin typeface="+mj-ea"/>
                          <a:ea typeface="+mn-ea"/>
                          <a:cs typeface="+mn-cs"/>
                        </a:rPr>
                        <a:t>　　　　　　　　　　　　　</a:t>
                      </a:r>
                      <a:r>
                        <a:rPr kumimoji="1" lang="en-US" altLang="ja-JP" sz="1050" b="1" u="sng" kern="1200" dirty="0">
                          <a:solidFill>
                            <a:srgbClr val="0070C0"/>
                          </a:solidFill>
                          <a:latin typeface="+mj-ea"/>
                          <a:ea typeface="+mn-ea"/>
                          <a:cs typeface="+mn-cs"/>
                        </a:rPr>
                        <a:t>570</a:t>
                      </a:r>
                      <a:r>
                        <a:rPr kumimoji="1" lang="ja-JP" altLang="en-US" sz="1050" b="1" u="sng" kern="1200" dirty="0">
                          <a:solidFill>
                            <a:srgbClr val="0070C0"/>
                          </a:solidFill>
                          <a:latin typeface="+mj-ea"/>
                          <a:ea typeface="+mn-ea"/>
                          <a:cs typeface="+mn-cs"/>
                        </a:rPr>
                        <a:t>点</a:t>
                      </a:r>
                      <a:endParaRPr kumimoji="1" lang="en-US" altLang="ja-JP" sz="1050" b="1" u="sng" kern="1200" dirty="0">
                        <a:solidFill>
                          <a:srgbClr val="0070C0"/>
                        </a:solidFill>
                        <a:latin typeface="+mj-ea"/>
                        <a:ea typeface="+mn-ea"/>
                        <a:cs typeface="+mn-cs"/>
                      </a:endParaRPr>
                    </a:p>
                    <a:p>
                      <a:pPr marL="531813" marR="0" lvl="0" indent="-531813" algn="l" defTabSz="914400" rtl="0" eaLnBrk="1" fontAlgn="auto" latinLnBrk="0" hangingPunct="1">
                        <a:lnSpc>
                          <a:spcPct val="100000"/>
                        </a:lnSpc>
                        <a:spcBef>
                          <a:spcPts val="0"/>
                        </a:spcBef>
                        <a:spcAft>
                          <a:spcPts val="0"/>
                        </a:spcAft>
                        <a:buClrTx/>
                        <a:buSzTx/>
                        <a:buFontTx/>
                        <a:buNone/>
                        <a:tabLst>
                          <a:tab pos="1882775" algn="l"/>
                        </a:tabLst>
                        <a:defRPr/>
                      </a:pPr>
                      <a:r>
                        <a:rPr kumimoji="1" lang="ja-JP" altLang="en-US" sz="1050" b="1" u="none" kern="1200" dirty="0">
                          <a:solidFill>
                            <a:srgbClr val="0070C0"/>
                          </a:solidFill>
                          <a:latin typeface="+mj-ea"/>
                          <a:ea typeface="+mn-ea"/>
                          <a:cs typeface="+mn-cs"/>
                        </a:rPr>
                        <a:t>　　</a:t>
                      </a:r>
                      <a:r>
                        <a:rPr kumimoji="1" lang="ja-JP" altLang="en-US" sz="1050" b="1" u="sng" kern="1200" dirty="0">
                          <a:solidFill>
                            <a:srgbClr val="0070C0"/>
                          </a:solidFill>
                          <a:latin typeface="+mj-ea"/>
                          <a:ea typeface="+mn-ea"/>
                          <a:cs typeface="+mn-cs"/>
                        </a:rPr>
                        <a:t>ロ　抗悪性腫瘍剤の投与その他必要な治療管理を行った場合</a:t>
                      </a:r>
                      <a:r>
                        <a:rPr kumimoji="1" lang="ja-JP" altLang="en-US" sz="1050" b="1" u="none" kern="1200" dirty="0">
                          <a:solidFill>
                            <a:srgbClr val="0070C0"/>
                          </a:solidFill>
                          <a:latin typeface="+mj-ea"/>
                          <a:ea typeface="+mn-ea"/>
                          <a:cs typeface="+mn-cs"/>
                        </a:rPr>
                        <a:t>　</a:t>
                      </a:r>
                      <a:r>
                        <a:rPr kumimoji="1" lang="en-US" altLang="ja-JP" sz="1050" b="1" u="sng" kern="1200" dirty="0">
                          <a:solidFill>
                            <a:srgbClr val="0070C0"/>
                          </a:solidFill>
                          <a:latin typeface="+mj-ea"/>
                          <a:ea typeface="+mn-ea"/>
                          <a:cs typeface="+mn-cs"/>
                        </a:rPr>
                        <a:t>270</a:t>
                      </a:r>
                      <a:r>
                        <a:rPr kumimoji="1" lang="ja-JP" altLang="en-US" sz="1050" b="1" u="sng" kern="1200" dirty="0">
                          <a:solidFill>
                            <a:srgbClr val="0070C0"/>
                          </a:solidFill>
                          <a:latin typeface="+mj-ea"/>
                          <a:ea typeface="+mn-ea"/>
                          <a:cs typeface="+mn-cs"/>
                        </a:rPr>
                        <a:t>点</a:t>
                      </a:r>
                      <a:endParaRPr kumimoji="1" lang="en-US" altLang="ja-JP" sz="1050" b="1" u="sng" kern="1200" dirty="0">
                        <a:solidFill>
                          <a:srgbClr val="0070C0"/>
                        </a:solidFill>
                        <a:latin typeface="+mj-ea"/>
                        <a:ea typeface="+mn-ea"/>
                        <a:cs typeface="+mn-cs"/>
                      </a:endParaRPr>
                    </a:p>
                    <a:p>
                      <a:pPr marL="92075" indent="-92075">
                        <a:tabLst>
                          <a:tab pos="1882775" algn="l"/>
                        </a:tabLst>
                      </a:pPr>
                      <a:endParaRPr kumimoji="1" lang="en-US" altLang="ja-JP" sz="1050" b="1" u="sng" kern="1200" dirty="0">
                        <a:solidFill>
                          <a:srgbClr val="0070C0"/>
                        </a:solidFill>
                        <a:latin typeface="+mj-ea"/>
                        <a:ea typeface="+mn-ea"/>
                        <a:cs typeface="+mn-cs"/>
                      </a:endParaRPr>
                    </a:p>
                    <a:p>
                      <a:pPr marL="92075" indent="-92075">
                        <a:tabLst>
                          <a:tab pos="1882775" algn="l"/>
                        </a:tabLst>
                      </a:pPr>
                      <a:r>
                        <a:rPr kumimoji="1" lang="ja-JP" altLang="en-US" sz="1050" b="1" u="sng" kern="1200" dirty="0">
                          <a:solidFill>
                            <a:srgbClr val="0070C0"/>
                          </a:solidFill>
                          <a:latin typeface="+mj-ea"/>
                          <a:ea typeface="+mn-ea"/>
                          <a:cs typeface="+mn-cs"/>
                        </a:rPr>
                        <a:t>（新）注 </a:t>
                      </a:r>
                      <a:r>
                        <a:rPr kumimoji="1" lang="en-US" altLang="ja-JP" sz="1050" b="1" u="sng" kern="1200" dirty="0">
                          <a:solidFill>
                            <a:srgbClr val="0070C0"/>
                          </a:solidFill>
                          <a:latin typeface="+mj-ea"/>
                          <a:ea typeface="+mn-ea"/>
                          <a:cs typeface="+mn-cs"/>
                        </a:rPr>
                        <a:t>15</a:t>
                      </a:r>
                      <a:r>
                        <a:rPr kumimoji="1" lang="ja-JP" altLang="en-US" sz="1050" b="1" u="sng" kern="1200" dirty="0">
                          <a:solidFill>
                            <a:srgbClr val="0070C0"/>
                          </a:solidFill>
                          <a:latin typeface="+mj-ea"/>
                          <a:ea typeface="+mn-ea"/>
                          <a:cs typeface="+mn-cs"/>
                        </a:rPr>
                        <a:t>歳未満の小児の場合</a:t>
                      </a:r>
                      <a:r>
                        <a:rPr kumimoji="1" lang="ja-JP" altLang="en-US" sz="1050" b="1" u="none" kern="1200" dirty="0">
                          <a:solidFill>
                            <a:srgbClr val="0070C0"/>
                          </a:solidFill>
                          <a:latin typeface="+mj-ea"/>
                          <a:ea typeface="+mn-ea"/>
                          <a:cs typeface="+mn-cs"/>
                        </a:rPr>
                        <a:t>  　　　　　　　　</a:t>
                      </a:r>
                      <a:r>
                        <a:rPr kumimoji="1" lang="ja-JP" altLang="en-US" sz="1050" b="1" u="none" kern="1200" baseline="0" dirty="0">
                          <a:solidFill>
                            <a:srgbClr val="0070C0"/>
                          </a:solidFill>
                          <a:latin typeface="+mj-ea"/>
                          <a:ea typeface="+mn-ea"/>
                          <a:cs typeface="+mn-cs"/>
                        </a:rPr>
                        <a:t> 　　　 </a:t>
                      </a:r>
                      <a:r>
                        <a:rPr kumimoji="1" lang="en-US" altLang="ja-JP" sz="1050" b="1" u="sng" kern="1200" dirty="0">
                          <a:solidFill>
                            <a:srgbClr val="0070C0"/>
                          </a:solidFill>
                          <a:latin typeface="+mj-ea"/>
                          <a:ea typeface="+mn-ea"/>
                          <a:cs typeface="+mn-cs"/>
                        </a:rPr>
                        <a:t>200</a:t>
                      </a:r>
                      <a:r>
                        <a:rPr kumimoji="1" lang="ja-JP" altLang="en-US" sz="1050" b="1" u="sng" kern="1200" dirty="0">
                          <a:solidFill>
                            <a:srgbClr val="0070C0"/>
                          </a:solidFill>
                          <a:latin typeface="+mj-ea"/>
                          <a:ea typeface="+mn-ea"/>
                          <a:cs typeface="+mn-cs"/>
                        </a:rPr>
                        <a:t>点を加算</a:t>
                      </a:r>
                    </a:p>
                  </a:txBody>
                  <a:tcPr>
                    <a:solidFill>
                      <a:srgbClr val="FFF0E1"/>
                    </a:solidFill>
                  </a:tcPr>
                </a:tc>
                <a:extLst>
                  <a:ext uri="{0D108BD9-81ED-4DB2-BD59-A6C34878D82A}">
                    <a16:rowId xmlns:a16="http://schemas.microsoft.com/office/drawing/2014/main" val="1374062146"/>
                  </a:ext>
                </a:extLst>
              </a:tr>
            </a:tbl>
          </a:graphicData>
        </a:graphic>
      </p:graphicFrame>
      <p:sp>
        <p:nvSpPr>
          <p:cNvPr id="67" name="テキスト ボックス 66"/>
          <p:cNvSpPr txBox="1"/>
          <p:nvPr/>
        </p:nvSpPr>
        <p:spPr>
          <a:xfrm>
            <a:off x="1621576" y="5652403"/>
            <a:ext cx="1682214" cy="415498"/>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通常の再診料等</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を算定</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68" name="テキスト ボックス 67"/>
          <p:cNvSpPr txBox="1"/>
          <p:nvPr/>
        </p:nvSpPr>
        <p:spPr>
          <a:xfrm>
            <a:off x="701143" y="6434284"/>
            <a:ext cx="743260" cy="261610"/>
          </a:xfrm>
          <a:prstGeom prst="rect">
            <a:avLst/>
          </a:prstGeom>
          <a:solidFill>
            <a:schemeClr val="bg1"/>
          </a:solidFill>
          <a:ln>
            <a:solidFill>
              <a:schemeClr val="accent1">
                <a:lumMod val="40000"/>
                <a:lumOff val="60000"/>
              </a:schemeClr>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メイリオ"/>
                <a:ea typeface="メイリオ"/>
                <a:cs typeface="+mn-cs"/>
              </a:rPr>
              <a:t>Day 1</a:t>
            </a:r>
            <a:endParaRPr kumimoji="1" lang="ja-JP" altLang="en-US" sz="1050" b="1"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70" name="テキスト ボックス 69"/>
          <p:cNvSpPr txBox="1"/>
          <p:nvPr/>
        </p:nvSpPr>
        <p:spPr>
          <a:xfrm>
            <a:off x="3489450" y="6428504"/>
            <a:ext cx="743260" cy="261610"/>
          </a:xfrm>
          <a:prstGeom prst="rect">
            <a:avLst/>
          </a:prstGeom>
          <a:solidFill>
            <a:schemeClr val="bg1"/>
          </a:solidFill>
          <a:ln>
            <a:solidFill>
              <a:schemeClr val="accent1">
                <a:lumMod val="40000"/>
                <a:lumOff val="60000"/>
              </a:schemeClr>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メイリオ"/>
                <a:ea typeface="メイリオ"/>
                <a:cs typeface="+mn-cs"/>
              </a:rPr>
              <a:t>Day 22</a:t>
            </a:r>
            <a:endParaRPr kumimoji="1" lang="ja-JP" altLang="en-US" sz="1050" b="1"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72" name="テキスト ボックス 71"/>
          <p:cNvSpPr txBox="1"/>
          <p:nvPr/>
        </p:nvSpPr>
        <p:spPr>
          <a:xfrm>
            <a:off x="1642870" y="6053846"/>
            <a:ext cx="1707266" cy="369332"/>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外来化学療法実施中の</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副作用による予定外受診等</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p:txBody>
      </p:sp>
      <p:cxnSp>
        <p:nvCxnSpPr>
          <p:cNvPr id="9" name="直線矢印コネクタ 8"/>
          <p:cNvCxnSpPr/>
          <p:nvPr/>
        </p:nvCxnSpPr>
        <p:spPr>
          <a:xfrm flipH="1">
            <a:off x="2519142" y="6423353"/>
            <a:ext cx="1" cy="183997"/>
          </a:xfrm>
          <a:prstGeom prst="straightConnector1">
            <a:avLst/>
          </a:prstGeom>
          <a:ln w="38100">
            <a:tailEnd type="triangle"/>
          </a:ln>
        </p:spPr>
        <p:style>
          <a:lnRef idx="1">
            <a:schemeClr val="dk1"/>
          </a:lnRef>
          <a:fillRef idx="0">
            <a:schemeClr val="dk1"/>
          </a:fillRef>
          <a:effectRef idx="0">
            <a:schemeClr val="dk1"/>
          </a:effectRef>
          <a:fontRef idx="minor">
            <a:schemeClr val="tx1"/>
          </a:fontRef>
        </p:style>
      </p:cxnSp>
      <p:cxnSp>
        <p:nvCxnSpPr>
          <p:cNvPr id="76" name="直線矢印コネクタ 75"/>
          <p:cNvCxnSpPr/>
          <p:nvPr/>
        </p:nvCxnSpPr>
        <p:spPr>
          <a:xfrm flipH="1">
            <a:off x="7271361" y="6438410"/>
            <a:ext cx="1" cy="183997"/>
          </a:xfrm>
          <a:prstGeom prst="straightConnector1">
            <a:avLst/>
          </a:prstGeom>
          <a:ln w="38100">
            <a:tailEnd type="triangle"/>
          </a:ln>
        </p:spPr>
        <p:style>
          <a:lnRef idx="1">
            <a:schemeClr val="dk1"/>
          </a:lnRef>
          <a:fillRef idx="0">
            <a:schemeClr val="dk1"/>
          </a:fillRef>
          <a:effectRef idx="0">
            <a:schemeClr val="dk1"/>
          </a:effectRef>
          <a:fontRef idx="minor">
            <a:schemeClr val="tx1"/>
          </a:fontRef>
        </p:style>
      </p:cxnSp>
      <p:sp>
        <p:nvSpPr>
          <p:cNvPr id="79" name="テキスト ボックス 78"/>
          <p:cNvSpPr txBox="1"/>
          <p:nvPr/>
        </p:nvSpPr>
        <p:spPr>
          <a:xfrm>
            <a:off x="3176468" y="5585098"/>
            <a:ext cx="1401996" cy="553998"/>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１</a:t>
            </a: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の</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抗悪性腫瘍剤を</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注射した場合を算定</a:t>
            </a:r>
          </a:p>
        </p:txBody>
      </p:sp>
      <p:sp>
        <p:nvSpPr>
          <p:cNvPr id="80" name="正方形/長方形 79"/>
          <p:cNvSpPr/>
          <p:nvPr/>
        </p:nvSpPr>
        <p:spPr>
          <a:xfrm>
            <a:off x="3213953" y="5587909"/>
            <a:ext cx="1302054" cy="505051"/>
          </a:xfrm>
          <a:prstGeom prst="rect">
            <a:avLst/>
          </a:prstGeom>
          <a:noFill/>
          <a:ln w="1905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81" name="正方形/長方形 80"/>
          <p:cNvSpPr/>
          <p:nvPr/>
        </p:nvSpPr>
        <p:spPr>
          <a:xfrm>
            <a:off x="1857572" y="5682552"/>
            <a:ext cx="1214494" cy="351762"/>
          </a:xfrm>
          <a:prstGeom prst="rect">
            <a:avLst/>
          </a:prstGeom>
          <a:noFill/>
          <a:ln w="190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82" name="テキスト ボックス 81"/>
          <p:cNvSpPr txBox="1"/>
          <p:nvPr/>
        </p:nvSpPr>
        <p:spPr>
          <a:xfrm>
            <a:off x="7996877" y="5606568"/>
            <a:ext cx="1401996" cy="553998"/>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メイリオ"/>
                <a:ea typeface="メイリオ"/>
                <a:cs typeface="+mn-cs"/>
              </a:rPr>
              <a:t>イの抗悪性腫瘍</a:t>
            </a:r>
            <a:endParaRPr kumimoji="1" lang="en-US" altLang="ja-JP" sz="1000" b="0" i="0" u="sng" strike="noStrike" kern="1200" cap="none" spc="0" normalizeH="0" baseline="0" noProof="0" dirty="0">
              <a:ln>
                <a:noFill/>
              </a:ln>
              <a:solidFill>
                <a:srgbClr val="0070C0"/>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メイリオ"/>
                <a:ea typeface="メイリオ"/>
                <a:cs typeface="+mn-cs"/>
              </a:rPr>
              <a:t>剤を投与した場合</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を算定</a:t>
            </a:r>
          </a:p>
        </p:txBody>
      </p:sp>
      <p:sp>
        <p:nvSpPr>
          <p:cNvPr id="83" name="正方形/長方形 82"/>
          <p:cNvSpPr/>
          <p:nvPr/>
        </p:nvSpPr>
        <p:spPr>
          <a:xfrm>
            <a:off x="8047450" y="5602176"/>
            <a:ext cx="1277620" cy="498234"/>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84" name="テキスト ボックス 83"/>
          <p:cNvSpPr txBox="1"/>
          <p:nvPr/>
        </p:nvSpPr>
        <p:spPr>
          <a:xfrm>
            <a:off x="6414620" y="6076944"/>
            <a:ext cx="1707266" cy="369332"/>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外来化学療法実施中の</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副作用による予定外受診等</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55" name="テキスト ボックス 54"/>
          <p:cNvSpPr txBox="1"/>
          <p:nvPr/>
        </p:nvSpPr>
        <p:spPr>
          <a:xfrm>
            <a:off x="513217" y="6076469"/>
            <a:ext cx="1138719" cy="369332"/>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抗悪性腫瘍剤の</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投与</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58" name="テキスト ボックス 57"/>
          <p:cNvSpPr txBox="1"/>
          <p:nvPr/>
        </p:nvSpPr>
        <p:spPr>
          <a:xfrm>
            <a:off x="3286037" y="6085572"/>
            <a:ext cx="1138719" cy="369332"/>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抗悪性腫瘍剤の</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投与</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59" name="テキスト ボックス 58"/>
          <p:cNvSpPr txBox="1"/>
          <p:nvPr/>
        </p:nvSpPr>
        <p:spPr>
          <a:xfrm>
            <a:off x="5283176" y="6084587"/>
            <a:ext cx="1138719" cy="369332"/>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抗悪性腫瘍剤の</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投与</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60" name="テキスト ボックス 59"/>
          <p:cNvSpPr txBox="1"/>
          <p:nvPr/>
        </p:nvSpPr>
        <p:spPr>
          <a:xfrm>
            <a:off x="8156690" y="6084587"/>
            <a:ext cx="1138719" cy="369332"/>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抗悪性腫瘍剤の</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投与</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37" name="正方形/長方形 36"/>
          <p:cNvSpPr/>
          <p:nvPr/>
        </p:nvSpPr>
        <p:spPr>
          <a:xfrm>
            <a:off x="335762" y="5342829"/>
            <a:ext cx="4320000" cy="216000"/>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a:ea typeface="メイリオ"/>
                <a:cs typeface="+mn-cs"/>
              </a:rPr>
              <a:t>現行</a:t>
            </a:r>
          </a:p>
        </p:txBody>
      </p:sp>
      <p:sp>
        <p:nvSpPr>
          <p:cNvPr id="40"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271</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
        <p:nvSpPr>
          <p:cNvPr id="42" name="テキスト ボックス 41">
            <a:extLst>
              <a:ext uri="{FF2B5EF4-FFF2-40B4-BE49-F238E27FC236}">
                <a16:creationId xmlns:a16="http://schemas.microsoft.com/office/drawing/2014/main" id="{E83668A3-A766-4D9F-A99D-EB7140CFBF42}"/>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．質の高いがん医療の評価</a:t>
            </a:r>
          </a:p>
        </p:txBody>
      </p:sp>
      <p:sp>
        <p:nvSpPr>
          <p:cNvPr id="45" name="タイトル 1">
            <a:extLst>
              <a:ext uri="{FF2B5EF4-FFF2-40B4-BE49-F238E27FC236}">
                <a16:creationId xmlns:a16="http://schemas.microsoft.com/office/drawing/2014/main" id="{AB295EF4-0CCA-4A26-BB73-23E8232AF43B}"/>
              </a:ext>
            </a:extLst>
          </p:cNvPr>
          <p:cNvSpPr>
            <a:spLocks noGrp="1"/>
          </p:cNvSpPr>
          <p:nvPr>
            <p:ph type="title"/>
          </p:nvPr>
        </p:nvSpPr>
        <p:spPr>
          <a:xfrm>
            <a:off x="0" y="235593"/>
            <a:ext cx="9906000" cy="497832"/>
          </a:xfrm>
        </p:spPr>
        <p:txBody>
          <a:bodyPr/>
          <a:lstStyle/>
          <a:p>
            <a:r>
              <a:rPr lang="ja-JP" altLang="en-US" sz="2000" dirty="0"/>
              <a:t>（２）外来化学療法加算の見直し</a:t>
            </a:r>
            <a:br>
              <a:rPr lang="en-US" altLang="ja-JP" dirty="0"/>
            </a:br>
            <a:r>
              <a:rPr lang="ja-JP" altLang="en-US" sz="1200" dirty="0"/>
              <a:t>（悪性腫瘍の治療における安心・安全な外来化学療法の評価の新設）</a:t>
            </a:r>
            <a:endParaRPr kumimoji="1" lang="ja-JP" altLang="en-US" sz="1200" dirty="0"/>
          </a:p>
        </p:txBody>
      </p:sp>
      <p:pic>
        <p:nvPicPr>
          <p:cNvPr id="41" name="図 40">
            <a:extLst>
              <a:ext uri="{FF2B5EF4-FFF2-40B4-BE49-F238E27FC236}">
                <a16:creationId xmlns:a16="http://schemas.microsoft.com/office/drawing/2014/main" id="{91F20F48-BBBF-45FA-BC43-6AE9D07CCFA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433060" y="2363464"/>
            <a:ext cx="811014" cy="764309"/>
          </a:xfrm>
          <a:prstGeom prst="rect">
            <a:avLst/>
          </a:prstGeom>
        </p:spPr>
      </p:pic>
    </p:spTree>
    <p:extLst>
      <p:ext uri="{BB962C8B-B14F-4D97-AF65-F5344CB8AC3E}">
        <p14:creationId xmlns:p14="http://schemas.microsoft.com/office/powerpoint/2010/main" val="4244452784"/>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5" name="正方形/長方形 94"/>
          <p:cNvSpPr/>
          <p:nvPr/>
        </p:nvSpPr>
        <p:spPr>
          <a:xfrm>
            <a:off x="6518260" y="5251312"/>
            <a:ext cx="3044610" cy="1413857"/>
          </a:xfrm>
          <a:prstGeom prst="rect">
            <a:avLst/>
          </a:prstGeom>
          <a:solidFill>
            <a:srgbClr val="E1F0FF"/>
          </a:solidFill>
          <a:ln w="28575">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3" name="正方形/長方形 92"/>
          <p:cNvSpPr/>
          <p:nvPr/>
        </p:nvSpPr>
        <p:spPr>
          <a:xfrm>
            <a:off x="3432548" y="5265964"/>
            <a:ext cx="3040903" cy="1413857"/>
          </a:xfrm>
          <a:prstGeom prst="rect">
            <a:avLst/>
          </a:prstGeom>
          <a:solidFill>
            <a:srgbClr val="EBF5FF"/>
          </a:solidFill>
          <a:ln w="28575">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4" name="正方形/長方形 93"/>
          <p:cNvSpPr/>
          <p:nvPr/>
        </p:nvSpPr>
        <p:spPr>
          <a:xfrm>
            <a:off x="318617" y="5274756"/>
            <a:ext cx="3053531" cy="1413857"/>
          </a:xfrm>
          <a:prstGeom prst="rect">
            <a:avLst/>
          </a:prstGeom>
          <a:solidFill>
            <a:srgbClr val="DBEEF4"/>
          </a:solidFill>
          <a:ln w="28575">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 name="正方形/長方形 7"/>
          <p:cNvSpPr/>
          <p:nvPr/>
        </p:nvSpPr>
        <p:spPr>
          <a:xfrm>
            <a:off x="188119" y="993261"/>
            <a:ext cx="9529762" cy="580758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外来化学療法を実施するがん患者の治療において、専門的な知識を有する管理栄養士が患者の状態に応じた質の高い指導を実施した場合について、新たな評価を行う。</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779564"/>
            <a:ext cx="4680257"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外来栄養食事指導料の要件の見直し</a:t>
            </a:r>
          </a:p>
        </p:txBody>
      </p:sp>
      <p:sp>
        <p:nvSpPr>
          <p:cNvPr id="88" name="正方形/長方形 87"/>
          <p:cNvSpPr/>
          <p:nvPr/>
        </p:nvSpPr>
        <p:spPr>
          <a:xfrm>
            <a:off x="2713896" y="1747608"/>
            <a:ext cx="6940272"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2718707" y="2071483"/>
            <a:ext cx="6940272" cy="2925060"/>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外来栄養食事指導料</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別に厚生労働大臣が定める施設基準に適合しているものとして地方厚生局長等に届け出た保険医療機関において、</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外来化学療法を実施している悪性腫瘍の患者</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に対して、医師の指示に基づき当該保険医療機関の</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専門的な知識を有する管理栄養士</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が具体的な献立等によって指導を行った場合に限り、</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月１回に限り</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260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を算定する。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［留意事項］</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9048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専門的な知識を有した管理栄養士が医師の指示に基づき、外来化学療法を実施している悪性腫瘍の患者ごとにその生活条件、し好を勘案した食事計画案等を必要に応じて交付し、療養のため必要な指導を行った場合に算定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悪性腫瘍の栄養管理に関する研修を修了</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し、かつ、</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栄養管理（悪性腫瘍患者に対するものを含む。）に係る３年以上の経験を有する</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専任の常勤の管理栄養士が配置されていること。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に掲げる悪性腫瘍の栄養管理に関する研修とは、次の事項に該当する研修のことをいう。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ア　医療関係団体等が実施する</a:t>
            </a:r>
            <a:r>
              <a:rPr kumimoji="1" lang="en-US" altLang="ja-JP"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300</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時間以上の研修</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悪性腫瘍の栄養管理のための専門的な知識・技術を有する管理栄養士の養成を目的とした研修</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0" name="右矢印 89"/>
          <p:cNvSpPr/>
          <p:nvPr/>
        </p:nvSpPr>
        <p:spPr>
          <a:xfrm>
            <a:off x="2209409" y="2606415"/>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270045" y="1743343"/>
            <a:ext cx="1859769"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262944" y="2106650"/>
            <a:ext cx="1859770" cy="2873563"/>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外来栄養食事指導料</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外来栄養食事指導料１</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（新設）</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（新設）</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4" name="正方形/長方形 53"/>
          <p:cNvSpPr/>
          <p:nvPr/>
        </p:nvSpPr>
        <p:spPr>
          <a:xfrm>
            <a:off x="400224" y="5984421"/>
            <a:ext cx="2952000" cy="302700"/>
          </a:xfrm>
          <a:prstGeom prst="rect">
            <a:avLst/>
          </a:prstGeom>
          <a:solidFill>
            <a:srgbClr val="FFCE9E"/>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05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5" name="二等辺三角形 54"/>
          <p:cNvSpPr/>
          <p:nvPr/>
        </p:nvSpPr>
        <p:spPr>
          <a:xfrm flipV="1">
            <a:off x="456230" y="5708150"/>
            <a:ext cx="213174" cy="302826"/>
          </a:xfrm>
          <a:prstGeom prst="triangle">
            <a:avLst/>
          </a:prstGeom>
          <a:solidFill>
            <a:schemeClr val="accent2">
              <a:lumMod val="40000"/>
              <a:lumOff val="60000"/>
            </a:scheme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7" name="二等辺三角形 56"/>
          <p:cNvSpPr/>
          <p:nvPr/>
        </p:nvSpPr>
        <p:spPr>
          <a:xfrm flipV="1">
            <a:off x="3843948" y="5708150"/>
            <a:ext cx="213174" cy="302826"/>
          </a:xfrm>
          <a:prstGeom prst="triangle">
            <a:avLst/>
          </a:prstGeom>
          <a:solidFill>
            <a:schemeClr val="accent2">
              <a:lumMod val="40000"/>
              <a:lumOff val="60000"/>
            </a:scheme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8" name="二等辺三角形 57"/>
          <p:cNvSpPr/>
          <p:nvPr/>
        </p:nvSpPr>
        <p:spPr>
          <a:xfrm flipV="1">
            <a:off x="4669868" y="5708150"/>
            <a:ext cx="213174" cy="302826"/>
          </a:xfrm>
          <a:prstGeom prst="triangle">
            <a:avLst/>
          </a:prstGeom>
          <a:solidFill>
            <a:schemeClr val="accent2">
              <a:lumMod val="40000"/>
              <a:lumOff val="60000"/>
            </a:scheme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9" name="二等辺三角形 58"/>
          <p:cNvSpPr/>
          <p:nvPr/>
        </p:nvSpPr>
        <p:spPr>
          <a:xfrm flipV="1">
            <a:off x="7881792" y="5708150"/>
            <a:ext cx="213174" cy="302826"/>
          </a:xfrm>
          <a:prstGeom prst="triangle">
            <a:avLst/>
          </a:prstGeom>
          <a:solidFill>
            <a:schemeClr val="accent2">
              <a:lumMod val="40000"/>
              <a:lumOff val="60000"/>
            </a:scheme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0" name="テキスト ボックス 59"/>
          <p:cNvSpPr txBox="1"/>
          <p:nvPr/>
        </p:nvSpPr>
        <p:spPr>
          <a:xfrm>
            <a:off x="256384" y="5284271"/>
            <a:ext cx="748923"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栄養指導</a:t>
            </a:r>
            <a:endPar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（初回）</a:t>
            </a:r>
          </a:p>
        </p:txBody>
      </p:sp>
      <p:sp>
        <p:nvSpPr>
          <p:cNvPr id="63" name="テキスト ボックス 62"/>
          <p:cNvSpPr txBox="1"/>
          <p:nvPr/>
        </p:nvSpPr>
        <p:spPr>
          <a:xfrm>
            <a:off x="268879" y="6443866"/>
            <a:ext cx="627095"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260</a:t>
            </a:r>
            <a:r>
              <a:rPr kumimoji="1" lang="ja-JP" altLang="en-US" sz="1200" b="0"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点</a:t>
            </a:r>
          </a:p>
        </p:txBody>
      </p:sp>
      <p:sp>
        <p:nvSpPr>
          <p:cNvPr id="64" name="テキスト ボックス 63"/>
          <p:cNvSpPr txBox="1"/>
          <p:nvPr/>
        </p:nvSpPr>
        <p:spPr>
          <a:xfrm>
            <a:off x="1614700" y="6037424"/>
            <a:ext cx="46679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４週</a:t>
            </a:r>
          </a:p>
        </p:txBody>
      </p:sp>
      <p:sp>
        <p:nvSpPr>
          <p:cNvPr id="45" name="正方形/長方形 44"/>
          <p:cNvSpPr/>
          <p:nvPr/>
        </p:nvSpPr>
        <p:spPr>
          <a:xfrm>
            <a:off x="3474285" y="5986608"/>
            <a:ext cx="2952000" cy="302700"/>
          </a:xfrm>
          <a:prstGeom prst="rect">
            <a:avLst/>
          </a:prstGeom>
          <a:solidFill>
            <a:srgbClr val="FFCE9E"/>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05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5" name="正方形/長方形 64"/>
          <p:cNvSpPr/>
          <p:nvPr/>
        </p:nvSpPr>
        <p:spPr>
          <a:xfrm>
            <a:off x="272562" y="5244084"/>
            <a:ext cx="9328638" cy="1479699"/>
          </a:xfrm>
          <a:prstGeom prst="rect">
            <a:avLst/>
          </a:prstGeom>
          <a:noFill/>
          <a:ln w="28575" cap="flat" cmpd="sng" algn="ctr">
            <a:solidFill>
              <a:srgbClr val="FFC000"/>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7" name="テキスト ボックス 66"/>
          <p:cNvSpPr txBox="1"/>
          <p:nvPr/>
        </p:nvSpPr>
        <p:spPr>
          <a:xfrm>
            <a:off x="4719603" y="6037424"/>
            <a:ext cx="46679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４週</a:t>
            </a:r>
          </a:p>
        </p:txBody>
      </p:sp>
      <p:sp>
        <p:nvSpPr>
          <p:cNvPr id="46" name="正方形/長方形 45"/>
          <p:cNvSpPr/>
          <p:nvPr/>
        </p:nvSpPr>
        <p:spPr>
          <a:xfrm>
            <a:off x="6557894" y="5982741"/>
            <a:ext cx="2952000" cy="302700"/>
          </a:xfrm>
          <a:prstGeom prst="rect">
            <a:avLst/>
          </a:prstGeom>
          <a:solidFill>
            <a:srgbClr val="FFCE9E"/>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05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8" name="テキスト ボックス 67"/>
          <p:cNvSpPr txBox="1"/>
          <p:nvPr/>
        </p:nvSpPr>
        <p:spPr>
          <a:xfrm>
            <a:off x="7788578" y="6037424"/>
            <a:ext cx="46679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４週</a:t>
            </a:r>
          </a:p>
        </p:txBody>
      </p:sp>
      <p:sp>
        <p:nvSpPr>
          <p:cNvPr id="69" name="テキスト ボックス 68"/>
          <p:cNvSpPr txBox="1"/>
          <p:nvPr/>
        </p:nvSpPr>
        <p:spPr>
          <a:xfrm>
            <a:off x="3519824" y="5284271"/>
            <a:ext cx="88998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栄養指導</a:t>
            </a:r>
            <a:endPar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（１回目）</a:t>
            </a:r>
          </a:p>
        </p:txBody>
      </p:sp>
      <p:sp>
        <p:nvSpPr>
          <p:cNvPr id="76" name="正方形/長方形 75"/>
          <p:cNvSpPr/>
          <p:nvPr/>
        </p:nvSpPr>
        <p:spPr>
          <a:xfrm>
            <a:off x="318525" y="5008612"/>
            <a:ext cx="1008112" cy="288032"/>
          </a:xfrm>
          <a:prstGeom prst="rect">
            <a:avLst/>
          </a:prstGeom>
          <a:solidFill>
            <a:srgbClr val="F79646">
              <a:lumMod val="60000"/>
              <a:lumOff val="40000"/>
            </a:srgbClr>
          </a:solidFill>
          <a:ln w="19050" cap="flat" cmpd="sng" algn="ctr">
            <a:noFill/>
            <a:prstDash val="solid"/>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算定の例</a:t>
            </a:r>
          </a:p>
        </p:txBody>
      </p:sp>
      <p:sp>
        <p:nvSpPr>
          <p:cNvPr id="85" name="二等辺三角形 84"/>
          <p:cNvSpPr/>
          <p:nvPr/>
        </p:nvSpPr>
        <p:spPr>
          <a:xfrm flipV="1">
            <a:off x="1952011" y="5708150"/>
            <a:ext cx="213174" cy="302826"/>
          </a:xfrm>
          <a:prstGeom prst="triangle">
            <a:avLst/>
          </a:prstGeom>
          <a:solidFill>
            <a:schemeClr val="accent2">
              <a:lumMod val="40000"/>
              <a:lumOff val="60000"/>
            </a:scheme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6" name="テキスト ボックス 85"/>
          <p:cNvSpPr txBox="1"/>
          <p:nvPr/>
        </p:nvSpPr>
        <p:spPr>
          <a:xfrm>
            <a:off x="1620273" y="5284271"/>
            <a:ext cx="88998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栄養指導</a:t>
            </a:r>
            <a:endPar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（２回目）</a:t>
            </a:r>
          </a:p>
        </p:txBody>
      </p:sp>
      <p:sp>
        <p:nvSpPr>
          <p:cNvPr id="92" name="テキスト ボックス 91"/>
          <p:cNvSpPr txBox="1"/>
          <p:nvPr/>
        </p:nvSpPr>
        <p:spPr>
          <a:xfrm>
            <a:off x="4160165" y="4996543"/>
            <a:ext cx="5314275"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：患者の状態に合わせた指導のために必要な時間・回数を個別に設定することでよい</a:t>
            </a:r>
          </a:p>
        </p:txBody>
      </p:sp>
      <p:sp>
        <p:nvSpPr>
          <p:cNvPr id="96" name="テキスト ボックス 95"/>
          <p:cNvSpPr txBox="1"/>
          <p:nvPr/>
        </p:nvSpPr>
        <p:spPr>
          <a:xfrm>
            <a:off x="7738494" y="6443866"/>
            <a:ext cx="627095"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260</a:t>
            </a:r>
            <a:r>
              <a:rPr kumimoji="1" lang="ja-JP" altLang="en-US" sz="1200" b="0"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点</a:t>
            </a:r>
          </a:p>
        </p:txBody>
      </p:sp>
      <p:sp>
        <p:nvSpPr>
          <p:cNvPr id="97" name="テキスト ボックス 96"/>
          <p:cNvSpPr txBox="1"/>
          <p:nvPr/>
        </p:nvSpPr>
        <p:spPr>
          <a:xfrm>
            <a:off x="3657894" y="6443866"/>
            <a:ext cx="627095"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260</a:t>
            </a:r>
            <a:r>
              <a:rPr kumimoji="1" lang="ja-JP" altLang="en-US" sz="1200" b="0"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点</a:t>
            </a:r>
          </a:p>
        </p:txBody>
      </p:sp>
      <p:sp>
        <p:nvSpPr>
          <p:cNvPr id="98" name="テキスト ボックス 97"/>
          <p:cNvSpPr txBox="1"/>
          <p:nvPr/>
        </p:nvSpPr>
        <p:spPr>
          <a:xfrm>
            <a:off x="4329758" y="5284271"/>
            <a:ext cx="88998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栄養指導</a:t>
            </a:r>
            <a:endPar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（２回目）</a:t>
            </a:r>
          </a:p>
        </p:txBody>
      </p:sp>
      <p:sp>
        <p:nvSpPr>
          <p:cNvPr id="99" name="テキスト ボックス 98"/>
          <p:cNvSpPr txBox="1"/>
          <p:nvPr/>
        </p:nvSpPr>
        <p:spPr>
          <a:xfrm>
            <a:off x="7541594" y="5284271"/>
            <a:ext cx="88998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栄養指導</a:t>
            </a:r>
            <a:endPar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（１回目）</a:t>
            </a:r>
          </a:p>
        </p:txBody>
      </p:sp>
      <p:sp>
        <p:nvSpPr>
          <p:cNvPr id="102" name="二等辺三角形 101"/>
          <p:cNvSpPr/>
          <p:nvPr/>
        </p:nvSpPr>
        <p:spPr>
          <a:xfrm flipV="1">
            <a:off x="6056275" y="5708150"/>
            <a:ext cx="213174" cy="302826"/>
          </a:xfrm>
          <a:prstGeom prst="triangle">
            <a:avLst/>
          </a:prstGeom>
          <a:solidFill>
            <a:schemeClr val="accent2">
              <a:lumMod val="40000"/>
              <a:lumOff val="60000"/>
            </a:scheme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3" name="テキスト ボックス 102"/>
          <p:cNvSpPr txBox="1"/>
          <p:nvPr/>
        </p:nvSpPr>
        <p:spPr>
          <a:xfrm>
            <a:off x="5718257" y="5284271"/>
            <a:ext cx="88998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栄養指導</a:t>
            </a:r>
            <a:endPar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（４回目）</a:t>
            </a:r>
          </a:p>
        </p:txBody>
      </p:sp>
      <p:sp>
        <p:nvSpPr>
          <p:cNvPr id="104" name="二等辺三角形 103"/>
          <p:cNvSpPr/>
          <p:nvPr/>
        </p:nvSpPr>
        <p:spPr>
          <a:xfrm flipV="1">
            <a:off x="5440661" y="5698211"/>
            <a:ext cx="213174" cy="302826"/>
          </a:xfrm>
          <a:prstGeom prst="triangle">
            <a:avLst/>
          </a:prstGeom>
          <a:solidFill>
            <a:schemeClr val="accent2">
              <a:lumMod val="40000"/>
              <a:lumOff val="60000"/>
            </a:scheme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5" name="テキスト ボックス 104"/>
          <p:cNvSpPr txBox="1"/>
          <p:nvPr/>
        </p:nvSpPr>
        <p:spPr>
          <a:xfrm>
            <a:off x="5100551" y="5284271"/>
            <a:ext cx="88998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栄養指導</a:t>
            </a:r>
            <a:endPar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（３回目）</a:t>
            </a:r>
          </a:p>
        </p:txBody>
      </p:sp>
      <p:sp>
        <p:nvSpPr>
          <p:cNvPr id="3" name="下矢印 2"/>
          <p:cNvSpPr/>
          <p:nvPr/>
        </p:nvSpPr>
        <p:spPr>
          <a:xfrm rot="10800000">
            <a:off x="506184" y="6324594"/>
            <a:ext cx="97971" cy="114301"/>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43" name="下矢印 42"/>
          <p:cNvSpPr/>
          <p:nvPr/>
        </p:nvSpPr>
        <p:spPr>
          <a:xfrm rot="10800000">
            <a:off x="3883477" y="6324594"/>
            <a:ext cx="97971" cy="114301"/>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44" name="下矢印 43"/>
          <p:cNvSpPr/>
          <p:nvPr/>
        </p:nvSpPr>
        <p:spPr>
          <a:xfrm rot="10800000">
            <a:off x="7958840" y="6324594"/>
            <a:ext cx="97971" cy="114301"/>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48"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272</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
        <p:nvSpPr>
          <p:cNvPr id="47" name="テキスト ボックス 46">
            <a:extLst>
              <a:ext uri="{FF2B5EF4-FFF2-40B4-BE49-F238E27FC236}">
                <a16:creationId xmlns:a16="http://schemas.microsoft.com/office/drawing/2014/main" id="{1D07B747-8213-4AD6-8688-A51AB7B0EE25}"/>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．質の高いがん医療の評価</a:t>
            </a:r>
          </a:p>
        </p:txBody>
      </p:sp>
      <p:sp>
        <p:nvSpPr>
          <p:cNvPr id="49" name="タイトル 1">
            <a:extLst>
              <a:ext uri="{FF2B5EF4-FFF2-40B4-BE49-F238E27FC236}">
                <a16:creationId xmlns:a16="http://schemas.microsoft.com/office/drawing/2014/main" id="{F2E8734C-B0D5-4E83-ABF7-C9629D686327}"/>
              </a:ext>
            </a:extLst>
          </p:cNvPr>
          <p:cNvSpPr>
            <a:spLocks noGrp="1"/>
          </p:cNvSpPr>
          <p:nvPr>
            <p:ph type="title"/>
          </p:nvPr>
        </p:nvSpPr>
        <p:spPr>
          <a:xfrm>
            <a:off x="0" y="274638"/>
            <a:ext cx="9906000" cy="458787"/>
          </a:xfrm>
        </p:spPr>
        <p:txBody>
          <a:bodyPr>
            <a:noAutofit/>
          </a:bodyPr>
          <a:lstStyle/>
          <a:p>
            <a:r>
              <a:rPr lang="ja-JP" altLang="en-US" dirty="0">
                <a:latin typeface="メイリオ" panose="020B0604030504040204" pitchFamily="50" charset="-128"/>
                <a:ea typeface="メイリオ" panose="020B0604030504040204" pitchFamily="50" charset="-128"/>
              </a:rPr>
              <a:t>（３）外来化学療法に係る栄養管理の充実</a:t>
            </a:r>
            <a:endParaRPr kumimoji="1" lang="ja-JP" altLang="en-US" dirty="0">
              <a:latin typeface="メイリオ" panose="020B0604030504040204" pitchFamily="50" charset="-128"/>
              <a:ea typeface="メイリオ" panose="020B0604030504040204" pitchFamily="50" charset="-128"/>
            </a:endParaRPr>
          </a:p>
        </p:txBody>
      </p:sp>
      <p:pic>
        <p:nvPicPr>
          <p:cNvPr id="50" name="Picture 6" descr="女性のお医者さんのイラスト「優しそうな女医さん」">
            <a:hlinkClick r:id="rId2"/>
            <a:extLst>
              <a:ext uri="{FF2B5EF4-FFF2-40B4-BE49-F238E27FC236}">
                <a16:creationId xmlns:a16="http://schemas.microsoft.com/office/drawing/2014/main" id="{46F0440E-9EDD-42F3-91BB-53F785A9029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52373" y="1840083"/>
            <a:ext cx="538963" cy="7643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34533271"/>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正方形/長方形 7"/>
          <p:cNvSpPr/>
          <p:nvPr/>
        </p:nvSpPr>
        <p:spPr>
          <a:xfrm>
            <a:off x="188119" y="915821"/>
            <a:ext cx="9529762" cy="58198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放射線治療病室管理加算について、治療用放射性同位元素又は密封小線源による治療が行われた患者に対する放射線治療病室管理をそれぞれ評価するとともに、放射線治療病室に係る施設基準を設ける。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8" name="正方形/長方形 87"/>
          <p:cNvSpPr/>
          <p:nvPr/>
        </p:nvSpPr>
        <p:spPr>
          <a:xfrm>
            <a:off x="4110039" y="1906130"/>
            <a:ext cx="5455456"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4110038" y="2269438"/>
            <a:ext cx="5455457" cy="4388537"/>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放射線治療病室管理加算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（改）　</a:t>
            </a:r>
            <a:r>
              <a:rPr kumimoji="1" lang="zh-TW"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放射線治療病室管理加算</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（１日につき）</a:t>
            </a: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　治療用放射性同位元素による治療の場合　　</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6,370</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　密封小線源による治療の場合　　　　　　　</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2,200</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zh-TW"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治療用放射性同位元素による治療の場合の施設基準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以下のいずれも満たしていること。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ア　医療法施行規則第</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条の</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に規定する放射線治療病室又は特別措置病室であること。</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なお、</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当該病室の画壁等の外側における実効線量が一週間につき一ミリシーベルト以</a:t>
            </a:r>
            <a:endPar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下になるように画壁等その他必要な遮蔽物を設ける</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こと。ただし、当該病室の画壁等</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の外側が、人が通行又は停在することのない場所である場合は、この限りでない。</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当該病室内又は病室付近に必要な</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放射線測定器</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（放射性同位元素による汚染の検査</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に係るもの）、</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器材</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（放射性同位元素による汚染の除去に係るもの）</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及び洗浄設備並</a:t>
            </a:r>
            <a:endPar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err="1">
                <a:ln>
                  <a:noFill/>
                </a:ln>
                <a:solidFill>
                  <a:srgbClr val="0070C0"/>
                </a:solidFill>
                <a:effectLst/>
                <a:uLnTx/>
                <a:uFillTx/>
                <a:latin typeface="メイリオ" panose="020B0604030504040204" pitchFamily="50" charset="-128"/>
                <a:ea typeface="メイリオ" panose="020B0604030504040204" pitchFamily="50" charset="-128"/>
                <a:cs typeface="+mn-cs"/>
              </a:rPr>
              <a:t>びに</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更衣設備を設置している</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こと。ただし、当該病室が特別措置病室である場合には、</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更衣設備の設置に代えて、作業衣を備えることをもって、当該基準を満たしているも</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のとして差し支えない。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ウ　当該病室が</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放射線治療病室又は特別措置病室である旨を掲示</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していること。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密封小線源による治療の場合の施設基準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以下のいずれも満たしていること。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ア　医療法施行規則第</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条の</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に規定する放射線治療病室又は特別措置病室であること。</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なお、</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当該病室の画壁等の外側における実効線量が一週間につき一ミリシーベルト以</a:t>
            </a:r>
            <a:endPar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下になるように画壁等その他必要な遮蔽物を設ける</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こと。ただし、当該病室の画壁等</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の外側が、人が通行又は停在することのない場所である場合は、この限りでない。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当該病室が</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放射線治療病室又は特別措置病室である旨を掲示している</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p>
        </p:txBody>
      </p:sp>
      <p:sp>
        <p:nvSpPr>
          <p:cNvPr id="90" name="右矢印 89"/>
          <p:cNvSpPr/>
          <p:nvPr/>
        </p:nvSpPr>
        <p:spPr>
          <a:xfrm>
            <a:off x="3619500" y="2548839"/>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19030" y="1906129"/>
            <a:ext cx="3252846"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311928" y="2269438"/>
            <a:ext cx="3259947" cy="1381388"/>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放射線治療病室管理加算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放射線治療病室管理加算</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（１日につき）　</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2,500</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zh-TW"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（新設）</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10" name="Picture 704">
            <a:extLst>
              <a:ext uri="{FF2B5EF4-FFF2-40B4-BE49-F238E27FC236}">
                <a16:creationId xmlns:a16="http://schemas.microsoft.com/office/drawing/2014/main" id="{5B945537-9695-42DE-87ED-9021235C2E9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0811" y="4504862"/>
            <a:ext cx="3736534" cy="13064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正方形/長方形 10"/>
          <p:cNvSpPr/>
          <p:nvPr/>
        </p:nvSpPr>
        <p:spPr>
          <a:xfrm>
            <a:off x="1309310" y="5835025"/>
            <a:ext cx="2708036" cy="230832"/>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231F20"/>
                </a:solidFill>
                <a:effectLst/>
                <a:uLnTx/>
                <a:uFillTx/>
                <a:latin typeface="メイリオ"/>
                <a:ea typeface="メイリオ"/>
                <a:cs typeface="+mn-cs"/>
              </a:rPr>
              <a:t>出典：</a:t>
            </a:r>
            <a:r>
              <a:rPr kumimoji="1" lang="en-US" altLang="ja-JP" sz="900" b="0" i="0" u="none" strike="noStrike" kern="1200" cap="none" spc="0" normalizeH="0" baseline="0" noProof="0" dirty="0">
                <a:ln>
                  <a:noFill/>
                </a:ln>
                <a:solidFill>
                  <a:srgbClr val="231F20"/>
                </a:solidFill>
                <a:effectLst/>
                <a:uLnTx/>
                <a:uFillTx/>
                <a:latin typeface="メイリオ"/>
                <a:ea typeface="メイリオ"/>
                <a:cs typeface="+mn-cs"/>
              </a:rPr>
              <a:t>QST</a:t>
            </a:r>
            <a:r>
              <a:rPr kumimoji="1" lang="ja-JP" altLang="en-US" sz="900" b="0" i="0" u="none" strike="noStrike" kern="1200" cap="none" spc="0" normalizeH="0" baseline="0" noProof="0" dirty="0">
                <a:ln>
                  <a:noFill/>
                </a:ln>
                <a:solidFill>
                  <a:srgbClr val="231F20"/>
                </a:solidFill>
                <a:effectLst/>
                <a:uLnTx/>
                <a:uFillTx/>
                <a:latin typeface="メイリオ"/>
                <a:ea typeface="メイリオ"/>
                <a:cs typeface="+mn-cs"/>
              </a:rPr>
              <a:t>量子医科学研究所東達也先生提供資料</a:t>
            </a:r>
            <a:endPar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3" name="正方形/長方形 12"/>
          <p:cNvSpPr/>
          <p:nvPr/>
        </p:nvSpPr>
        <p:spPr>
          <a:xfrm>
            <a:off x="905896" y="4320627"/>
            <a:ext cx="2486363" cy="230832"/>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231F20"/>
                </a:solidFill>
                <a:effectLst/>
                <a:uLnTx/>
                <a:uFillTx/>
                <a:latin typeface="メイリオ"/>
                <a:ea typeface="メイリオ"/>
                <a:cs typeface="+mn-cs"/>
              </a:rPr>
              <a:t>放射線治療病室の一例（京都大学附属病院）</a:t>
            </a:r>
            <a:endPar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5"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273</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
        <p:nvSpPr>
          <p:cNvPr id="14" name="テキスト ボックス 13">
            <a:extLst>
              <a:ext uri="{FF2B5EF4-FFF2-40B4-BE49-F238E27FC236}">
                <a16:creationId xmlns:a16="http://schemas.microsoft.com/office/drawing/2014/main" id="{1CE7EA2A-7EF9-451D-9767-103CB66233D3}"/>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．質の高いがん医療の評価</a:t>
            </a:r>
          </a:p>
        </p:txBody>
      </p:sp>
      <p:sp>
        <p:nvSpPr>
          <p:cNvPr id="17" name="タイトル 1">
            <a:extLst>
              <a:ext uri="{FF2B5EF4-FFF2-40B4-BE49-F238E27FC236}">
                <a16:creationId xmlns:a16="http://schemas.microsoft.com/office/drawing/2014/main" id="{7E435A3C-0C96-4B80-8926-34B6DC6E77EC}"/>
              </a:ext>
            </a:extLst>
          </p:cNvPr>
          <p:cNvSpPr>
            <a:spLocks noGrp="1"/>
          </p:cNvSpPr>
          <p:nvPr>
            <p:ph type="title"/>
          </p:nvPr>
        </p:nvSpPr>
        <p:spPr>
          <a:xfrm>
            <a:off x="0" y="274638"/>
            <a:ext cx="9906000" cy="458787"/>
          </a:xfrm>
        </p:spPr>
        <p:txBody>
          <a:bodyPr>
            <a:noAutofit/>
          </a:bodyPr>
          <a:lstStyle/>
          <a:p>
            <a:r>
              <a:rPr lang="ja-JP" altLang="en-US" dirty="0"/>
              <a:t>（４）放射線治療病室管理加算の見直し</a:t>
            </a:r>
            <a:endParaRPr kumimoji="1" lang="ja-JP" altLang="en-US" dirty="0">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2074248982"/>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正方形/長方形 7"/>
          <p:cNvSpPr/>
          <p:nvPr/>
        </p:nvSpPr>
        <p:spPr>
          <a:xfrm>
            <a:off x="188119" y="871968"/>
            <a:ext cx="9529762" cy="509498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がんゲノムプロファイリング検査を適切に推進する観点から、当該検査の実態に即して評価の在り方を見直し、検査結果の解釈・説明等の評価としてがんゲノムプロファイリング評価提供料を新設する。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がんゲノムプロファイリング評価提供料</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12,000</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400" b="0"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別に厚生労働大臣が定める施設基準を満たす保険医療機関において、</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区分番号Ｄ００６－</a:t>
            </a:r>
            <a:r>
              <a:rPr kumimoji="1" lang="en-US" altLang="ja-JP"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19</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に掲げるがんゲノムプロファイリング検査により得られた包括的なゲノムプロファイルの結果について、</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当該検査結果を医学的に解釈するためのがん薬物療法又は遺伝医学に関する専門的な知識及び技能を有する医師、遺伝カウンセリング技術を有する者等による</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検討会での検討を経た上で患者に提供し、かつ、治療方針等について文書を用いて当該患者に説明した場合</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に、患者１人につき１回に限り算定する。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当該検査で得られた包括的なゲノムプロファイルの結果について、</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患者が予期せず死亡した場合その他やむを得ない場合を除き、</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エキスパートパネルでの検討を経た上で、全ての対象患者に提供し、治療方針等について文書を用いて説明</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していること。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4" name="グループ化 3"/>
          <p:cNvGrpSpPr/>
          <p:nvPr/>
        </p:nvGrpSpPr>
        <p:grpSpPr>
          <a:xfrm>
            <a:off x="6391618" y="3602313"/>
            <a:ext cx="3276640" cy="2191039"/>
            <a:chOff x="6568487" y="3103852"/>
            <a:chExt cx="2993962" cy="2191039"/>
          </a:xfrm>
        </p:grpSpPr>
        <p:sp>
          <p:nvSpPr>
            <p:cNvPr id="75" name="正方形/長方形 74"/>
            <p:cNvSpPr/>
            <p:nvPr/>
          </p:nvSpPr>
          <p:spPr>
            <a:xfrm>
              <a:off x="6568487" y="3103852"/>
              <a:ext cx="2993962" cy="268043"/>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76" name="正方形/長方形 75"/>
            <p:cNvSpPr/>
            <p:nvPr/>
          </p:nvSpPr>
          <p:spPr>
            <a:xfrm>
              <a:off x="6568487" y="3403093"/>
              <a:ext cx="2986859" cy="561375"/>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がんゲノムプロファイリング検査</a:t>
              </a: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１ 検体提出時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8,000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結果説明時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48,000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p:txBody>
        </p:sp>
        <p:sp>
          <p:nvSpPr>
            <p:cNvPr id="77" name="正方形/長方形 76"/>
            <p:cNvSpPr/>
            <p:nvPr/>
          </p:nvSpPr>
          <p:spPr>
            <a:xfrm>
              <a:off x="6583620" y="4236653"/>
              <a:ext cx="2971728" cy="262650"/>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78" name="正方形/長方形 77"/>
            <p:cNvSpPr/>
            <p:nvPr/>
          </p:nvSpPr>
          <p:spPr>
            <a:xfrm>
              <a:off x="6568487" y="4529774"/>
              <a:ext cx="2982886" cy="765117"/>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（改）がんゲノムプロファイリング検査</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44,000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（新）がんゲノムプロファイリング評価提供料</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12,000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p:txBody>
        </p:sp>
        <p:sp>
          <p:nvSpPr>
            <p:cNvPr id="79" name="右矢印 78"/>
            <p:cNvSpPr/>
            <p:nvPr/>
          </p:nvSpPr>
          <p:spPr>
            <a:xfrm rot="5400000">
              <a:off x="7981693" y="3672635"/>
              <a:ext cx="175581"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81" name="スライド番号プレースホルダー 3"/>
          <p:cNvSpPr txBox="1">
            <a:spLocks/>
          </p:cNvSpPr>
          <p:nvPr/>
        </p:nvSpPr>
        <p:spPr>
          <a:xfrm>
            <a:off x="7584208" y="6453446"/>
            <a:ext cx="2311400" cy="365125"/>
          </a:xfrm>
          <a:prstGeom prst="rect">
            <a:avLst/>
          </a:prstGeom>
        </p:spPr>
        <p:txBody>
          <a:bodyPr vert="horz" lIns="90616" tIns="45311" rIns="90616" bIns="45311" rtlCol="0" anchor="ctr"/>
          <a:lstStyle>
            <a:defPPr>
              <a:defRPr lang="ja-JP"/>
            </a:defPPr>
            <a:lvl1pPr marL="0" algn="r" defTabSz="914400" rtl="0" eaLnBrk="1" latinLnBrk="0" hangingPunct="1">
              <a:defRPr kumimoji="1" sz="1800" b="1"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1D1CDC8-59F3-4EBE-8764-82CF74C376BC}" type="slidenum">
              <a:rPr kumimoji="1" lang="ja-JP" altLang="en-US" sz="1400" b="1" i="0" u="none" strike="noStrike" kern="1200" cap="none" spc="0" normalizeH="0" baseline="0" noProof="0" smtClean="0">
                <a:ln>
                  <a:noFill/>
                </a:ln>
                <a:solidFill>
                  <a:prstClr val="black"/>
                </a:solidFill>
                <a:effectLst/>
                <a:uLnTx/>
                <a:uFillTx/>
                <a:latin typeface="メイリオ" panose="020B0604030504040204" pitchFamily="50" charset="-128"/>
                <a:ea typeface="メイリオ" panose="020B060403050404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274</a:t>
            </a:fld>
            <a:endPar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3" name="正方形/長方形 82"/>
          <p:cNvSpPr/>
          <p:nvPr/>
        </p:nvSpPr>
        <p:spPr>
          <a:xfrm>
            <a:off x="293088" y="758038"/>
            <a:ext cx="5091960" cy="303496"/>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がんゲノムプロファイリング検査の見直し</a:t>
            </a:r>
          </a:p>
        </p:txBody>
      </p:sp>
      <p:grpSp>
        <p:nvGrpSpPr>
          <p:cNvPr id="94" name="グループ化 93"/>
          <p:cNvGrpSpPr/>
          <p:nvPr/>
        </p:nvGrpSpPr>
        <p:grpSpPr>
          <a:xfrm>
            <a:off x="188119" y="6037770"/>
            <a:ext cx="9529762" cy="744090"/>
            <a:chOff x="188119" y="885715"/>
            <a:chExt cx="9529762" cy="744090"/>
          </a:xfrm>
        </p:grpSpPr>
        <p:sp>
          <p:nvSpPr>
            <p:cNvPr id="95" name="正方形/長方形 94"/>
            <p:cNvSpPr/>
            <p:nvPr/>
          </p:nvSpPr>
          <p:spPr>
            <a:xfrm>
              <a:off x="188119" y="1014291"/>
              <a:ext cx="9529762" cy="61551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質の高い無菌製剤処理の適切な評価を推進する観点から、無菌製剤処理料の対象となる施設に診療所を追加する。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6" name="正方形/長方形 95"/>
            <p:cNvSpPr/>
            <p:nvPr/>
          </p:nvSpPr>
          <p:spPr>
            <a:xfrm>
              <a:off x="299246" y="885715"/>
              <a:ext cx="4315886" cy="278178"/>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無菌製剤処理料の対象施設の見直し</a:t>
              </a:r>
            </a:p>
          </p:txBody>
        </p:sp>
      </p:grpSp>
      <p:grpSp>
        <p:nvGrpSpPr>
          <p:cNvPr id="49" name="グループ化 48"/>
          <p:cNvGrpSpPr/>
          <p:nvPr/>
        </p:nvGrpSpPr>
        <p:grpSpPr>
          <a:xfrm>
            <a:off x="515566" y="3484996"/>
            <a:ext cx="5805587" cy="2503223"/>
            <a:chOff x="515566" y="3623225"/>
            <a:chExt cx="5805587" cy="2503223"/>
          </a:xfrm>
        </p:grpSpPr>
        <p:grpSp>
          <p:nvGrpSpPr>
            <p:cNvPr id="6" name="グループ化 5"/>
            <p:cNvGrpSpPr/>
            <p:nvPr/>
          </p:nvGrpSpPr>
          <p:grpSpPr>
            <a:xfrm>
              <a:off x="515566" y="3623225"/>
              <a:ext cx="5805587" cy="2503223"/>
              <a:chOff x="515566" y="3798329"/>
              <a:chExt cx="5805587" cy="2503223"/>
            </a:xfrm>
          </p:grpSpPr>
          <p:grpSp>
            <p:nvGrpSpPr>
              <p:cNvPr id="64" name="グループ化 63"/>
              <p:cNvGrpSpPr/>
              <p:nvPr/>
            </p:nvGrpSpPr>
            <p:grpSpPr>
              <a:xfrm>
                <a:off x="515566" y="3798329"/>
                <a:ext cx="5805587" cy="2503223"/>
                <a:chOff x="515566" y="3849854"/>
                <a:chExt cx="5805587" cy="2503223"/>
              </a:xfrm>
            </p:grpSpPr>
            <p:grpSp>
              <p:nvGrpSpPr>
                <p:cNvPr id="63" name="グループ化 62"/>
                <p:cNvGrpSpPr/>
                <p:nvPr/>
              </p:nvGrpSpPr>
              <p:grpSpPr>
                <a:xfrm>
                  <a:off x="515566" y="5935744"/>
                  <a:ext cx="5805587" cy="417333"/>
                  <a:chOff x="515566" y="5935744"/>
                  <a:chExt cx="5805587" cy="417333"/>
                </a:xfrm>
              </p:grpSpPr>
              <p:grpSp>
                <p:nvGrpSpPr>
                  <p:cNvPr id="57" name="グループ化 56"/>
                  <p:cNvGrpSpPr/>
                  <p:nvPr/>
                </p:nvGrpSpPr>
                <p:grpSpPr>
                  <a:xfrm>
                    <a:off x="515566" y="5935744"/>
                    <a:ext cx="5805587" cy="226593"/>
                    <a:chOff x="280894" y="4135544"/>
                    <a:chExt cx="5839380" cy="226593"/>
                  </a:xfrm>
                </p:grpSpPr>
                <p:sp>
                  <p:nvSpPr>
                    <p:cNvPr id="59" name="テキスト ボックス 58"/>
                    <p:cNvSpPr txBox="1"/>
                    <p:nvPr/>
                  </p:nvSpPr>
                  <p:spPr>
                    <a:xfrm>
                      <a:off x="280894" y="4135544"/>
                      <a:ext cx="2698262" cy="226591"/>
                    </a:xfrm>
                    <a:prstGeom prst="rect">
                      <a:avLst/>
                    </a:prstGeom>
                    <a:noFill/>
                    <a:ln w="19050">
                      <a:solidFill>
                        <a:srgbClr val="FF0000"/>
                      </a:solidFill>
                    </a:ln>
                  </p:spPr>
                  <p:txBody>
                    <a:bodyPr wrap="square" tIns="36000" bIns="36000" rtlCol="0">
                      <a:spAutoFit/>
                    </a:bodyPr>
                    <a:lstStyle/>
                    <a:p>
                      <a:pPr marL="0" marR="0" lvl="0" indent="0" algn="ctr" defTabSz="389586" rtl="0" eaLnBrk="1" fontAlgn="auto" latinLnBrk="0" hangingPunct="1">
                        <a:lnSpc>
                          <a:spcPct val="100000"/>
                        </a:lnSpc>
                        <a:spcBef>
                          <a:spcPts val="0"/>
                        </a:spcBef>
                        <a:spcAft>
                          <a:spcPts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（改）がんゲノムプロファイリング検査</a:t>
                      </a:r>
                    </a:p>
                  </p:txBody>
                </p:sp>
                <p:sp>
                  <p:nvSpPr>
                    <p:cNvPr id="60" name="テキスト ボックス 59"/>
                    <p:cNvSpPr txBox="1"/>
                    <p:nvPr/>
                  </p:nvSpPr>
                  <p:spPr>
                    <a:xfrm>
                      <a:off x="3138495" y="4135546"/>
                      <a:ext cx="2981779" cy="226591"/>
                    </a:xfrm>
                    <a:prstGeom prst="rect">
                      <a:avLst/>
                    </a:prstGeom>
                    <a:noFill/>
                    <a:ln w="19050">
                      <a:solidFill>
                        <a:srgbClr val="FF0000"/>
                      </a:solidFill>
                    </a:ln>
                  </p:spPr>
                  <p:txBody>
                    <a:bodyPr wrap="square" tIns="36000" bIns="36000" rtlCol="0">
                      <a:spAutoFit/>
                    </a:bodyPr>
                    <a:lstStyle/>
                    <a:p>
                      <a:pPr marL="0" marR="0" lvl="0" indent="0" algn="ctr" defTabSz="389586" rtl="0" eaLnBrk="1" fontAlgn="auto" latinLnBrk="0" hangingPunct="1">
                        <a:lnSpc>
                          <a:spcPct val="100000"/>
                        </a:lnSpc>
                        <a:spcBef>
                          <a:spcPts val="0"/>
                        </a:spcBef>
                        <a:spcAft>
                          <a:spcPts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（新）がんゲノムプロファイリング評価提供料</a:t>
                      </a:r>
                    </a:p>
                  </p:txBody>
                </p:sp>
              </p:grpSp>
              <p:sp>
                <p:nvSpPr>
                  <p:cNvPr id="90" name="正方形/長方形 89"/>
                  <p:cNvSpPr/>
                  <p:nvPr/>
                </p:nvSpPr>
                <p:spPr>
                  <a:xfrm>
                    <a:off x="1261098" y="6173077"/>
                    <a:ext cx="900000" cy="180000"/>
                  </a:xfrm>
                  <a:prstGeom prst="rect">
                    <a:avLst/>
                  </a:prstGeom>
                  <a:noFill/>
                  <a:ln w="12700" cap="flat" cmpd="sng" algn="ctr">
                    <a:noFill/>
                    <a:prstDash val="dash"/>
                  </a:ln>
                  <a:effectLst/>
                </p:spPr>
                <p:txBody>
                  <a:bodyPr lIns="36000" tIns="36000" rIns="36000" bIns="36000"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en-US" altLang="ja-JP" sz="9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44,000</a:t>
                    </a:r>
                    <a:r>
                      <a:rPr kumimoji="0" lang="ja-JP" altLang="en-US" sz="9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p:txBody>
              </p:sp>
              <p:sp>
                <p:nvSpPr>
                  <p:cNvPr id="91" name="正方形/長方形 90"/>
                  <p:cNvSpPr/>
                  <p:nvPr/>
                </p:nvSpPr>
                <p:spPr>
                  <a:xfrm>
                    <a:off x="4580745" y="6173077"/>
                    <a:ext cx="900000" cy="180000"/>
                  </a:xfrm>
                  <a:prstGeom prst="rect">
                    <a:avLst/>
                  </a:prstGeom>
                  <a:noFill/>
                  <a:ln w="12700" cap="flat" cmpd="sng" algn="ctr">
                    <a:noFill/>
                    <a:prstDash val="dash"/>
                  </a:ln>
                  <a:effectLst/>
                </p:spPr>
                <p:txBody>
                  <a:bodyPr lIns="36000" tIns="36000" rIns="36000" bIns="36000"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en-US" altLang="ja-JP" sz="9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12,000</a:t>
                    </a:r>
                    <a:r>
                      <a:rPr kumimoji="0" lang="ja-JP" altLang="en-US" sz="9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p:txBody>
              </p:sp>
            </p:grpSp>
            <p:grpSp>
              <p:nvGrpSpPr>
                <p:cNvPr id="62" name="グループ化 61"/>
                <p:cNvGrpSpPr/>
                <p:nvPr/>
              </p:nvGrpSpPr>
              <p:grpSpPr>
                <a:xfrm>
                  <a:off x="651726" y="3849854"/>
                  <a:ext cx="5567395" cy="2083618"/>
                  <a:chOff x="651726" y="3849854"/>
                  <a:chExt cx="5567395" cy="2083618"/>
                </a:xfrm>
              </p:grpSpPr>
              <p:grpSp>
                <p:nvGrpSpPr>
                  <p:cNvPr id="7" name="グループ化 6"/>
                  <p:cNvGrpSpPr/>
                  <p:nvPr/>
                </p:nvGrpSpPr>
                <p:grpSpPr>
                  <a:xfrm>
                    <a:off x="651726" y="4056357"/>
                    <a:ext cx="5316976" cy="1868315"/>
                    <a:chOff x="288281" y="1542840"/>
                    <a:chExt cx="5776467" cy="2135217"/>
                  </a:xfrm>
                </p:grpSpPr>
                <p:grpSp>
                  <p:nvGrpSpPr>
                    <p:cNvPr id="9" name="グループ化 8"/>
                    <p:cNvGrpSpPr/>
                    <p:nvPr/>
                  </p:nvGrpSpPr>
                  <p:grpSpPr>
                    <a:xfrm>
                      <a:off x="288281" y="1823255"/>
                      <a:ext cx="5776467" cy="1854802"/>
                      <a:chOff x="589731" y="765723"/>
                      <a:chExt cx="5776467" cy="1854802"/>
                    </a:xfrm>
                  </p:grpSpPr>
                  <p:grpSp>
                    <p:nvGrpSpPr>
                      <p:cNvPr id="11" name="グループ化 10"/>
                      <p:cNvGrpSpPr/>
                      <p:nvPr/>
                    </p:nvGrpSpPr>
                    <p:grpSpPr>
                      <a:xfrm>
                        <a:off x="589731" y="836712"/>
                        <a:ext cx="1575713" cy="1754806"/>
                        <a:chOff x="589731" y="836712"/>
                        <a:chExt cx="1575713" cy="1754806"/>
                      </a:xfrm>
                    </p:grpSpPr>
                    <p:sp>
                      <p:nvSpPr>
                        <p:cNvPr id="46" name="角丸四角形 45"/>
                        <p:cNvSpPr/>
                        <p:nvPr/>
                      </p:nvSpPr>
                      <p:spPr>
                        <a:xfrm>
                          <a:off x="589731" y="836712"/>
                          <a:ext cx="1575713" cy="1712785"/>
                        </a:xfrm>
                        <a:prstGeom prst="roundRect">
                          <a:avLst/>
                        </a:prstGeom>
                        <a:noFill/>
                        <a:ln w="25400" cap="flat" cmpd="sng" algn="ctr">
                          <a:solidFill>
                            <a:schemeClr val="accent1">
                              <a:lumMod val="60000"/>
                              <a:lumOff val="40000"/>
                            </a:scheme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nvGrpSpPr>
                        <p:cNvPr id="47" name="グループ化 46"/>
                        <p:cNvGrpSpPr/>
                        <p:nvPr/>
                      </p:nvGrpSpPr>
                      <p:grpSpPr>
                        <a:xfrm>
                          <a:off x="667493" y="1157980"/>
                          <a:ext cx="1342839" cy="1433538"/>
                          <a:chOff x="667493" y="1157980"/>
                          <a:chExt cx="1342839" cy="1433538"/>
                        </a:xfrm>
                      </p:grpSpPr>
                      <p:sp>
                        <p:nvSpPr>
                          <p:cNvPr id="50" name="右矢印 49"/>
                          <p:cNvSpPr/>
                          <p:nvPr/>
                        </p:nvSpPr>
                        <p:spPr>
                          <a:xfrm>
                            <a:off x="1280592" y="1644883"/>
                            <a:ext cx="246935" cy="293670"/>
                          </a:xfrm>
                          <a:prstGeom prst="rightArrow">
                            <a:avLst/>
                          </a:prstGeom>
                          <a:solidFill>
                            <a:sysClr val="window" lastClr="FFFFFF">
                              <a:lumMod val="65000"/>
                            </a:sysClr>
                          </a:solidFill>
                          <a:ln w="25400" cap="flat" cmpd="sng" algn="ctr">
                            <a:noFill/>
                            <a:prstDash val="solid"/>
                          </a:ln>
                          <a:effectLst>
                            <a:outerShdw blurRad="50800" dist="38100" dir="2700000" algn="tl" rotWithShape="0">
                              <a:prstClr val="black">
                                <a:alpha val="40000"/>
                              </a:prstClr>
                            </a:outerShdw>
                          </a:effectLst>
                        </p:spPr>
                        <p:txBody>
                          <a:bodyPr rtlCol="0" anchor="ct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0" lang="ja-JP" altLang="en-US"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51" name="グループ化 50"/>
                          <p:cNvGrpSpPr/>
                          <p:nvPr/>
                        </p:nvGrpSpPr>
                        <p:grpSpPr>
                          <a:xfrm>
                            <a:off x="667493" y="1157980"/>
                            <a:ext cx="576363" cy="1346943"/>
                            <a:chOff x="667493" y="1157980"/>
                            <a:chExt cx="576363" cy="1346943"/>
                          </a:xfrm>
                        </p:grpSpPr>
                        <p:sp>
                          <p:nvSpPr>
                            <p:cNvPr id="55" name="正方形/長方形 54"/>
                            <p:cNvSpPr/>
                            <p:nvPr/>
                          </p:nvSpPr>
                          <p:spPr>
                            <a:xfrm>
                              <a:off x="729621" y="1174500"/>
                              <a:ext cx="514235" cy="1282134"/>
                            </a:xfrm>
                            <a:prstGeom prst="rect">
                              <a:avLst/>
                            </a:prstGeom>
                            <a:solidFill>
                              <a:schemeClr val="accent1">
                                <a:lumMod val="40000"/>
                                <a:lumOff val="60000"/>
                              </a:schemeClr>
                            </a:solidFill>
                            <a:ln w="25400" cap="flat" cmpd="sng" algn="ctr">
                              <a:noFill/>
                              <a:prstDash val="solid"/>
                            </a:ln>
                            <a:effectLst>
                              <a:outerShdw blurRad="50800" dist="38100" dir="2700000" algn="tl" rotWithShape="0">
                                <a:prstClr val="black">
                                  <a:alpha val="40000"/>
                                </a:prstClr>
                              </a:outerShdw>
                            </a:effectLst>
                          </p:spPr>
                          <p:txBody>
                            <a:bodyPr rtlCol="0" anchor="ct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0" lang="ja-JP" altLang="en-US"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6" name="テキスト ボックス 55"/>
                            <p:cNvSpPr txBox="1"/>
                            <p:nvPr/>
                          </p:nvSpPr>
                          <p:spPr>
                            <a:xfrm>
                              <a:off x="667493" y="1157980"/>
                              <a:ext cx="535000" cy="1346943"/>
                            </a:xfrm>
                            <a:prstGeom prst="rect">
                              <a:avLst/>
                            </a:prstGeom>
                            <a:noFill/>
                          </p:spPr>
                          <p:txBody>
                            <a:bodyPr vert="eaVert" wrap="square" rtlCol="0">
                              <a:spAutoFit/>
                            </a:bodyPr>
                            <a:lstStyle/>
                            <a:p>
                              <a:pPr marL="0" marR="0" lvl="0" indent="0" algn="l" defTabSz="844083" rtl="0" eaLnBrk="1" fontAlgn="auto" latinLnBrk="0" hangingPunct="1">
                                <a:lnSpc>
                                  <a:spcPct val="100000"/>
                                </a:lnSpc>
                                <a:spcBef>
                                  <a:spcPts val="0"/>
                                </a:spcBef>
                                <a:spcAft>
                                  <a:spcPts val="0"/>
                                </a:spcAft>
                                <a:buClr>
                                  <a:srgbClr val="0066FF"/>
                                </a:buClr>
                                <a:buSzTx/>
                                <a:buFontTx/>
                                <a:buNone/>
                                <a:tabLst/>
                                <a:defRPr/>
                              </a:pPr>
                              <a:r>
                                <a:rPr kumimoji="0" lang="ja-JP" altLang="en-US" sz="900"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eiryo UI" panose="020B0604030504040204" pitchFamily="50" charset="-128"/>
                                </a:rPr>
                                <a:t>患者説明</a:t>
                              </a:r>
                              <a:endParaRPr kumimoji="0" lang="en-US" altLang="ja-JP" sz="900"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eiryo UI" panose="020B0604030504040204" pitchFamily="50" charset="-128"/>
                              </a:endParaRPr>
                            </a:p>
                            <a:p>
                              <a:pPr marL="0" marR="0" lvl="0" indent="0" algn="l" defTabSz="844083" rtl="0" eaLnBrk="1" fontAlgn="auto" latinLnBrk="0" hangingPunct="1">
                                <a:lnSpc>
                                  <a:spcPct val="100000"/>
                                </a:lnSpc>
                                <a:spcBef>
                                  <a:spcPts val="0"/>
                                </a:spcBef>
                                <a:spcAft>
                                  <a:spcPts val="0"/>
                                </a:spcAft>
                                <a:buClr>
                                  <a:srgbClr val="0066FF"/>
                                </a:buClr>
                                <a:buSzTx/>
                                <a:buFontTx/>
                                <a:buNone/>
                                <a:tabLst/>
                                <a:defRPr/>
                              </a:pPr>
                              <a:r>
                                <a:rPr kumimoji="0" lang="ja-JP" altLang="en-US" sz="900"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eiryo UI" panose="020B0604030504040204" pitchFamily="50" charset="-128"/>
                                </a:rPr>
                                <a:t>　（検査オーダー</a:t>
                              </a:r>
                              <a:r>
                                <a:rPr kumimoji="0" lang="ja-JP" altLang="en-US" sz="1100"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eiryo UI" panose="020B0604030504040204" pitchFamily="50" charset="-128"/>
                                </a:rPr>
                                <a:t>）</a:t>
                              </a:r>
                            </a:p>
                          </p:txBody>
                        </p:sp>
                      </p:grpSp>
                      <p:grpSp>
                        <p:nvGrpSpPr>
                          <p:cNvPr id="52" name="グループ化 51"/>
                          <p:cNvGrpSpPr/>
                          <p:nvPr/>
                        </p:nvGrpSpPr>
                        <p:grpSpPr>
                          <a:xfrm>
                            <a:off x="1507758" y="1180566"/>
                            <a:ext cx="502574" cy="1410952"/>
                            <a:chOff x="2238515" y="1164111"/>
                            <a:chExt cx="502574" cy="1426552"/>
                          </a:xfrm>
                        </p:grpSpPr>
                        <p:sp>
                          <p:nvSpPr>
                            <p:cNvPr id="53" name="正方形/長方形 52"/>
                            <p:cNvSpPr/>
                            <p:nvPr/>
                          </p:nvSpPr>
                          <p:spPr>
                            <a:xfrm>
                              <a:off x="2288703" y="1164111"/>
                              <a:ext cx="452386" cy="1290176"/>
                            </a:xfrm>
                            <a:prstGeom prst="rect">
                              <a:avLst/>
                            </a:prstGeom>
                            <a:solidFill>
                              <a:schemeClr val="accent1">
                                <a:lumMod val="40000"/>
                                <a:lumOff val="60000"/>
                              </a:schemeClr>
                            </a:solidFill>
                            <a:ln w="25400" cap="flat" cmpd="sng" algn="ctr">
                              <a:noFill/>
                              <a:prstDash val="solid"/>
                            </a:ln>
                            <a:effectLst>
                              <a:outerShdw blurRad="50800" dist="38100" dir="2700000" algn="tl" rotWithShape="0">
                                <a:prstClr val="black">
                                  <a:alpha val="40000"/>
                                </a:prstClr>
                              </a:outerShdw>
                            </a:effectLst>
                          </p:spPr>
                          <p:txBody>
                            <a:bodyPr rtlCol="0" anchor="ct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0" lang="ja-JP" altLang="en-US"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4" name="テキスト ボックス 53"/>
                            <p:cNvSpPr txBox="1"/>
                            <p:nvPr/>
                          </p:nvSpPr>
                          <p:spPr>
                            <a:xfrm>
                              <a:off x="2238515" y="1169196"/>
                              <a:ext cx="501563" cy="1421467"/>
                            </a:xfrm>
                            <a:prstGeom prst="rect">
                              <a:avLst/>
                            </a:prstGeom>
                            <a:noFill/>
                          </p:spPr>
                          <p:txBody>
                            <a:bodyPr vert="eaVert" wrap="square" rtlCol="0">
                              <a:spAutoFit/>
                            </a:bodyPr>
                            <a:lstStyle/>
                            <a:p>
                              <a:pPr marL="0" marR="0" lvl="0" indent="0" algn="l" defTabSz="844083" rtl="0" eaLnBrk="1" fontAlgn="auto" latinLnBrk="0" hangingPunct="1">
                                <a:lnSpc>
                                  <a:spcPct val="100000"/>
                                </a:lnSpc>
                                <a:spcBef>
                                  <a:spcPts val="0"/>
                                </a:spcBef>
                                <a:spcAft>
                                  <a:spcPts val="0"/>
                                </a:spcAft>
                                <a:buClr>
                                  <a:srgbClr val="0066FF"/>
                                </a:buClr>
                                <a:buSzTx/>
                                <a:buFontTx/>
                                <a:buNone/>
                                <a:tabLst/>
                                <a:defRPr/>
                              </a:pPr>
                              <a:r>
                                <a:rPr kumimoji="0" lang="ja-JP" altLang="en-US" sz="900" b="0" i="0" u="none" strike="noStrike" kern="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eiryo UI" panose="020B0604030504040204" pitchFamily="50" charset="-128"/>
                                </a:rPr>
                                <a:t>検体を検査会社</a:t>
                              </a:r>
                              <a:endParaRPr kumimoji="0" lang="en-US" altLang="ja-JP" sz="900" b="0" i="0" u="none" strike="noStrike" kern="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eiryo UI" panose="020B0604030504040204" pitchFamily="50" charset="-128"/>
                              </a:endParaRPr>
                            </a:p>
                            <a:p>
                              <a:pPr marL="0" marR="0" lvl="0" indent="0" algn="l" defTabSz="844083" rtl="0" eaLnBrk="1" fontAlgn="auto" latinLnBrk="0" hangingPunct="1">
                                <a:lnSpc>
                                  <a:spcPct val="100000"/>
                                </a:lnSpc>
                                <a:spcBef>
                                  <a:spcPts val="0"/>
                                </a:spcBef>
                                <a:spcAft>
                                  <a:spcPts val="0"/>
                                </a:spcAft>
                                <a:buClr>
                                  <a:srgbClr val="0066FF"/>
                                </a:buClr>
                                <a:buSzTx/>
                                <a:buFontTx/>
                                <a:buNone/>
                                <a:tabLst/>
                                <a:defRPr/>
                              </a:pPr>
                              <a:r>
                                <a:rPr kumimoji="0" lang="ja-JP" altLang="en-US" sz="900" b="0" i="0" u="none" strike="noStrike" kern="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eiryo UI" panose="020B0604030504040204" pitchFamily="50" charset="-128"/>
                                </a:rPr>
                                <a:t>　　　　　　に送付</a:t>
                              </a:r>
                            </a:p>
                          </p:txBody>
                        </p:sp>
                      </p:grpSp>
                    </p:grpSp>
                    <p:sp>
                      <p:nvSpPr>
                        <p:cNvPr id="48" name="正方形/長方形 47"/>
                        <p:cNvSpPr/>
                        <p:nvPr/>
                      </p:nvSpPr>
                      <p:spPr>
                        <a:xfrm>
                          <a:off x="881789" y="859895"/>
                          <a:ext cx="878052" cy="237407"/>
                        </a:xfrm>
                        <a:prstGeom prst="rect">
                          <a:avLst/>
                        </a:prstGeom>
                        <a:noFill/>
                        <a:ln w="28575" cap="flat"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1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医療機関</a:t>
                          </a:r>
                        </a:p>
                      </p:txBody>
                    </p:sp>
                  </p:grpSp>
                  <p:grpSp>
                    <p:nvGrpSpPr>
                      <p:cNvPr id="12" name="グループ化 11"/>
                      <p:cNvGrpSpPr/>
                      <p:nvPr/>
                    </p:nvGrpSpPr>
                    <p:grpSpPr>
                      <a:xfrm>
                        <a:off x="2445409" y="836712"/>
                        <a:ext cx="1463893" cy="1712785"/>
                        <a:chOff x="645938" y="836712"/>
                        <a:chExt cx="1463893" cy="1712785"/>
                      </a:xfrm>
                    </p:grpSpPr>
                    <p:sp>
                      <p:nvSpPr>
                        <p:cNvPr id="36" name="角丸四角形 35"/>
                        <p:cNvSpPr/>
                        <p:nvPr/>
                      </p:nvSpPr>
                      <p:spPr>
                        <a:xfrm>
                          <a:off x="645938" y="836712"/>
                          <a:ext cx="1463893" cy="1712785"/>
                        </a:xfrm>
                        <a:prstGeom prst="roundRect">
                          <a:avLst/>
                        </a:prstGeom>
                        <a:noFill/>
                        <a:ln w="25400" cap="flat" cmpd="sng" algn="ctr">
                          <a:solidFill>
                            <a:schemeClr val="accent1">
                              <a:lumMod val="60000"/>
                              <a:lumOff val="40000"/>
                            </a:scheme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nvGrpSpPr>
                        <p:cNvPr id="37" name="グループ化 36"/>
                        <p:cNvGrpSpPr/>
                        <p:nvPr/>
                      </p:nvGrpSpPr>
                      <p:grpSpPr>
                        <a:xfrm>
                          <a:off x="848549" y="1157979"/>
                          <a:ext cx="1111126" cy="1346942"/>
                          <a:chOff x="848549" y="1157979"/>
                          <a:chExt cx="1111126" cy="1346942"/>
                        </a:xfrm>
                      </p:grpSpPr>
                      <p:sp>
                        <p:nvSpPr>
                          <p:cNvPr id="39" name="右矢印 38"/>
                          <p:cNvSpPr/>
                          <p:nvPr/>
                        </p:nvSpPr>
                        <p:spPr>
                          <a:xfrm>
                            <a:off x="1280592" y="1644883"/>
                            <a:ext cx="246935" cy="293670"/>
                          </a:xfrm>
                          <a:prstGeom prst="rightArrow">
                            <a:avLst/>
                          </a:prstGeom>
                          <a:solidFill>
                            <a:sysClr val="window" lastClr="FFFFFF">
                              <a:lumMod val="65000"/>
                            </a:sysClr>
                          </a:solidFill>
                          <a:ln w="25400" cap="flat" cmpd="sng" algn="ctr">
                            <a:noFill/>
                            <a:prstDash val="solid"/>
                          </a:ln>
                          <a:effectLst>
                            <a:outerShdw blurRad="50800" dist="38100" dir="2700000" algn="tl" rotWithShape="0">
                              <a:prstClr val="black">
                                <a:alpha val="40000"/>
                              </a:prstClr>
                            </a:outerShdw>
                          </a:effectLst>
                        </p:spPr>
                        <p:txBody>
                          <a:bodyPr rtlCol="0" anchor="ct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0" lang="ja-JP" altLang="en-US"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40" name="グループ化 39"/>
                          <p:cNvGrpSpPr/>
                          <p:nvPr/>
                        </p:nvGrpSpPr>
                        <p:grpSpPr>
                          <a:xfrm>
                            <a:off x="848549" y="1157979"/>
                            <a:ext cx="395306" cy="1298654"/>
                            <a:chOff x="848549" y="1157979"/>
                            <a:chExt cx="395306" cy="1298654"/>
                          </a:xfrm>
                        </p:grpSpPr>
                        <p:sp>
                          <p:nvSpPr>
                            <p:cNvPr id="44" name="正方形/長方形 43"/>
                            <p:cNvSpPr/>
                            <p:nvPr/>
                          </p:nvSpPr>
                          <p:spPr>
                            <a:xfrm>
                              <a:off x="848549" y="1174500"/>
                              <a:ext cx="395306" cy="1282133"/>
                            </a:xfrm>
                            <a:prstGeom prst="rect">
                              <a:avLst/>
                            </a:prstGeom>
                            <a:solidFill>
                              <a:schemeClr val="accent1">
                                <a:lumMod val="40000"/>
                                <a:lumOff val="60000"/>
                              </a:schemeClr>
                            </a:solidFill>
                            <a:ln w="25400" cap="flat" cmpd="sng" algn="ctr">
                              <a:noFill/>
                              <a:prstDash val="solid"/>
                            </a:ln>
                            <a:effectLst>
                              <a:outerShdw blurRad="50800" dist="38100" dir="2700000" algn="tl" rotWithShape="0">
                                <a:prstClr val="black">
                                  <a:alpha val="40000"/>
                                </a:prstClr>
                              </a:outerShdw>
                            </a:effectLst>
                          </p:spPr>
                          <p:txBody>
                            <a:bodyPr rtlCol="0" anchor="ct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0" lang="ja-JP" altLang="en-US"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5" name="テキスト ボックス 44"/>
                            <p:cNvSpPr txBox="1"/>
                            <p:nvPr/>
                          </p:nvSpPr>
                          <p:spPr>
                            <a:xfrm>
                              <a:off x="851393" y="1157979"/>
                              <a:ext cx="351093" cy="1298654"/>
                            </a:xfrm>
                            <a:prstGeom prst="rect">
                              <a:avLst/>
                            </a:prstGeom>
                            <a:noFill/>
                          </p:spPr>
                          <p:txBody>
                            <a:bodyPr vert="eaVert" wrap="square" rtlCol="0">
                              <a:spAutoFit/>
                            </a:bodyPr>
                            <a:lstStyle/>
                            <a:p>
                              <a:pPr marL="0" marR="0" lvl="0" indent="0" algn="l" defTabSz="844083" rtl="0" eaLnBrk="1" fontAlgn="auto" latinLnBrk="0" hangingPunct="1">
                                <a:lnSpc>
                                  <a:spcPct val="100000"/>
                                </a:lnSpc>
                                <a:spcBef>
                                  <a:spcPts val="0"/>
                                </a:spcBef>
                                <a:spcAft>
                                  <a:spcPts val="0"/>
                                </a:spcAft>
                                <a:buClr>
                                  <a:srgbClr val="0066FF"/>
                                </a:buClr>
                                <a:buSzTx/>
                                <a:buFontTx/>
                                <a:buNone/>
                                <a:tabLst/>
                                <a:defRPr/>
                              </a:pPr>
                              <a:r>
                                <a:rPr kumimoji="0" lang="ja-JP" altLang="en-US" sz="900"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eiryo UI" panose="020B0604030504040204" pitchFamily="50" charset="-128"/>
                                </a:rPr>
                                <a:t>シークエンス実施</a:t>
                              </a:r>
                            </a:p>
                          </p:txBody>
                        </p:sp>
                      </p:grpSp>
                      <p:grpSp>
                        <p:nvGrpSpPr>
                          <p:cNvPr id="41" name="グループ化 40"/>
                          <p:cNvGrpSpPr/>
                          <p:nvPr/>
                        </p:nvGrpSpPr>
                        <p:grpSpPr>
                          <a:xfrm>
                            <a:off x="1556814" y="1174501"/>
                            <a:ext cx="402861" cy="1330420"/>
                            <a:chOff x="2287571" y="1157979"/>
                            <a:chExt cx="402861" cy="1345130"/>
                          </a:xfrm>
                        </p:grpSpPr>
                        <p:sp>
                          <p:nvSpPr>
                            <p:cNvPr id="42" name="正方形/長方形 41"/>
                            <p:cNvSpPr/>
                            <p:nvPr/>
                          </p:nvSpPr>
                          <p:spPr>
                            <a:xfrm>
                              <a:off x="2288704" y="1164111"/>
                              <a:ext cx="401728" cy="1290176"/>
                            </a:xfrm>
                            <a:prstGeom prst="rect">
                              <a:avLst/>
                            </a:prstGeom>
                            <a:solidFill>
                              <a:schemeClr val="accent1">
                                <a:lumMod val="40000"/>
                                <a:lumOff val="60000"/>
                              </a:schemeClr>
                            </a:solidFill>
                            <a:ln w="25400" cap="flat" cmpd="sng" algn="ctr">
                              <a:noFill/>
                              <a:prstDash val="solid"/>
                            </a:ln>
                            <a:effectLst>
                              <a:outerShdw blurRad="50800" dist="38100" dir="2700000" algn="tl" rotWithShape="0">
                                <a:prstClr val="black">
                                  <a:alpha val="40000"/>
                                </a:prstClr>
                              </a:outerShdw>
                            </a:effectLst>
                          </p:spPr>
                          <p:txBody>
                            <a:bodyPr rtlCol="0" anchor="ct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0" lang="ja-JP" altLang="en-US"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3" name="テキスト ボックス 42"/>
                            <p:cNvSpPr txBox="1"/>
                            <p:nvPr/>
                          </p:nvSpPr>
                          <p:spPr>
                            <a:xfrm>
                              <a:off x="2287571" y="1157979"/>
                              <a:ext cx="351093" cy="1345130"/>
                            </a:xfrm>
                            <a:prstGeom prst="rect">
                              <a:avLst/>
                            </a:prstGeom>
                            <a:noFill/>
                          </p:spPr>
                          <p:txBody>
                            <a:bodyPr vert="eaVert" wrap="square" rtlCol="0">
                              <a:spAutoFit/>
                            </a:bodyPr>
                            <a:lstStyle/>
                            <a:p>
                              <a:pPr marL="0" marR="0" lvl="0" indent="0" algn="l" defTabSz="844083" rtl="0" eaLnBrk="1" fontAlgn="auto" latinLnBrk="0" hangingPunct="1">
                                <a:lnSpc>
                                  <a:spcPct val="100000"/>
                                </a:lnSpc>
                                <a:spcBef>
                                  <a:spcPts val="0"/>
                                </a:spcBef>
                                <a:spcAft>
                                  <a:spcPts val="0"/>
                                </a:spcAft>
                                <a:buClr>
                                  <a:srgbClr val="0066FF"/>
                                </a:buClr>
                                <a:buSzTx/>
                                <a:buFontTx/>
                                <a:buNone/>
                                <a:tabLst/>
                                <a:defRPr/>
                              </a:pPr>
                              <a:r>
                                <a:rPr kumimoji="0" lang="ja-JP" altLang="en-US" sz="900" b="0" i="0" u="none" strike="noStrike" kern="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eiryo UI" panose="020B0604030504040204" pitchFamily="50" charset="-128"/>
                                </a:rPr>
                                <a:t>検査会社のレポート</a:t>
                              </a:r>
                            </a:p>
                          </p:txBody>
                        </p:sp>
                      </p:grpSp>
                    </p:grpSp>
                    <p:sp>
                      <p:nvSpPr>
                        <p:cNvPr id="38" name="正方形/長方形 37"/>
                        <p:cNvSpPr/>
                        <p:nvPr/>
                      </p:nvSpPr>
                      <p:spPr>
                        <a:xfrm>
                          <a:off x="946366" y="859896"/>
                          <a:ext cx="812183" cy="237406"/>
                        </a:xfrm>
                        <a:prstGeom prst="rect">
                          <a:avLst/>
                        </a:prstGeom>
                        <a:noFill/>
                        <a:ln w="28575" cap="flat"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1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検査会社</a:t>
                          </a:r>
                        </a:p>
                      </p:txBody>
                    </p:sp>
                  </p:grpSp>
                  <p:sp>
                    <p:nvSpPr>
                      <p:cNvPr id="13" name="右矢印 12"/>
                      <p:cNvSpPr/>
                      <p:nvPr/>
                    </p:nvSpPr>
                    <p:spPr>
                      <a:xfrm>
                        <a:off x="2173574" y="1644883"/>
                        <a:ext cx="246934" cy="293670"/>
                      </a:xfrm>
                      <a:prstGeom prst="rightArrow">
                        <a:avLst/>
                      </a:prstGeom>
                      <a:solidFill>
                        <a:sysClr val="window" lastClr="FFFFFF">
                          <a:lumMod val="65000"/>
                        </a:sysClr>
                      </a:solidFill>
                      <a:ln w="25400" cap="flat" cmpd="sng" algn="ctr">
                        <a:noFill/>
                        <a:prstDash val="solid"/>
                      </a:ln>
                      <a:effectLst>
                        <a:outerShdw blurRad="50800" dist="38100" dir="2700000" algn="tl" rotWithShape="0">
                          <a:prstClr val="black">
                            <a:alpha val="40000"/>
                          </a:prstClr>
                        </a:outerShdw>
                      </a:effectLst>
                    </p:spPr>
                    <p:txBody>
                      <a:bodyPr rtlCol="0" anchor="ct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0" lang="ja-JP" altLang="en-US"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右矢印 13"/>
                      <p:cNvSpPr/>
                      <p:nvPr/>
                    </p:nvSpPr>
                    <p:spPr>
                      <a:xfrm>
                        <a:off x="3954310" y="1644883"/>
                        <a:ext cx="246934" cy="293670"/>
                      </a:xfrm>
                      <a:prstGeom prst="rightArrow">
                        <a:avLst/>
                      </a:prstGeom>
                      <a:solidFill>
                        <a:sysClr val="window" lastClr="FFFFFF">
                          <a:lumMod val="65000"/>
                        </a:sysClr>
                      </a:solidFill>
                      <a:ln w="25400" cap="flat" cmpd="sng" algn="ctr">
                        <a:noFill/>
                        <a:prstDash val="solid"/>
                      </a:ln>
                      <a:effectLst>
                        <a:outerShdw blurRad="50800" dist="38100" dir="2700000" algn="tl" rotWithShape="0">
                          <a:prstClr val="black">
                            <a:alpha val="40000"/>
                          </a:prstClr>
                        </a:outerShdw>
                      </a:effectLst>
                    </p:spPr>
                    <p:txBody>
                      <a:bodyPr rtlCol="0" anchor="ct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0" lang="ja-JP" altLang="en-US"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15" name="グループ化 14"/>
                      <p:cNvGrpSpPr/>
                      <p:nvPr/>
                    </p:nvGrpSpPr>
                    <p:grpSpPr>
                      <a:xfrm>
                        <a:off x="4244879" y="836712"/>
                        <a:ext cx="2121319" cy="1783813"/>
                        <a:chOff x="4244879" y="836712"/>
                        <a:chExt cx="2121319" cy="1783813"/>
                      </a:xfrm>
                    </p:grpSpPr>
                    <p:sp>
                      <p:nvSpPr>
                        <p:cNvPr id="20" name="角丸四角形 19"/>
                        <p:cNvSpPr/>
                        <p:nvPr/>
                      </p:nvSpPr>
                      <p:spPr>
                        <a:xfrm>
                          <a:off x="4244879" y="836712"/>
                          <a:ext cx="2121319" cy="1712784"/>
                        </a:xfrm>
                        <a:prstGeom prst="roundRect">
                          <a:avLst/>
                        </a:prstGeom>
                        <a:noFill/>
                        <a:ln w="25400" cap="flat" cmpd="sng" algn="ctr">
                          <a:solidFill>
                            <a:schemeClr val="accent1">
                              <a:lumMod val="60000"/>
                              <a:lumOff val="40000"/>
                            </a:scheme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nvGrpSpPr>
                        <p:cNvPr id="21" name="グループ化 20"/>
                        <p:cNvGrpSpPr/>
                        <p:nvPr/>
                      </p:nvGrpSpPr>
                      <p:grpSpPr>
                        <a:xfrm>
                          <a:off x="4447491" y="1157979"/>
                          <a:ext cx="1080115" cy="1462546"/>
                          <a:chOff x="848549" y="1157979"/>
                          <a:chExt cx="1080115" cy="1462546"/>
                        </a:xfrm>
                      </p:grpSpPr>
                      <p:sp>
                        <p:nvSpPr>
                          <p:cNvPr id="29" name="右矢印 28"/>
                          <p:cNvSpPr/>
                          <p:nvPr/>
                        </p:nvSpPr>
                        <p:spPr>
                          <a:xfrm>
                            <a:off x="1280592" y="1644884"/>
                            <a:ext cx="246934" cy="293671"/>
                          </a:xfrm>
                          <a:prstGeom prst="rightArrow">
                            <a:avLst/>
                          </a:prstGeom>
                          <a:solidFill>
                            <a:sysClr val="window" lastClr="FFFFFF">
                              <a:lumMod val="65000"/>
                            </a:sysClr>
                          </a:solidFill>
                          <a:ln w="25400" cap="flat" cmpd="sng" algn="ctr">
                            <a:noFill/>
                            <a:prstDash val="solid"/>
                          </a:ln>
                          <a:effectLst>
                            <a:outerShdw blurRad="50800" dist="38100" dir="2700000" algn="tl" rotWithShape="0">
                              <a:prstClr val="black">
                                <a:alpha val="40000"/>
                              </a:prstClr>
                            </a:outerShdw>
                          </a:effectLst>
                        </p:spPr>
                        <p:txBody>
                          <a:bodyPr rtlCol="0" anchor="ct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0" lang="ja-JP" altLang="en-US"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30" name="グループ化 29"/>
                          <p:cNvGrpSpPr/>
                          <p:nvPr/>
                        </p:nvGrpSpPr>
                        <p:grpSpPr>
                          <a:xfrm>
                            <a:off x="848549" y="1157979"/>
                            <a:ext cx="395306" cy="1462546"/>
                            <a:chOff x="848549" y="1157979"/>
                            <a:chExt cx="395306" cy="1462546"/>
                          </a:xfrm>
                        </p:grpSpPr>
                        <p:sp>
                          <p:nvSpPr>
                            <p:cNvPr id="34" name="正方形/長方形 33"/>
                            <p:cNvSpPr/>
                            <p:nvPr/>
                          </p:nvSpPr>
                          <p:spPr>
                            <a:xfrm>
                              <a:off x="848549" y="1174500"/>
                              <a:ext cx="395306" cy="1282133"/>
                            </a:xfrm>
                            <a:prstGeom prst="rect">
                              <a:avLst/>
                            </a:prstGeom>
                            <a:solidFill>
                              <a:schemeClr val="accent1">
                                <a:lumMod val="40000"/>
                                <a:lumOff val="60000"/>
                              </a:schemeClr>
                            </a:solidFill>
                            <a:ln w="25400" cap="flat" cmpd="sng" algn="ctr">
                              <a:noFill/>
                              <a:prstDash val="solid"/>
                            </a:ln>
                            <a:effectLst>
                              <a:outerShdw blurRad="50800" dist="38100" dir="2700000" algn="tl" rotWithShape="0">
                                <a:prstClr val="black">
                                  <a:alpha val="40000"/>
                                </a:prstClr>
                              </a:outerShdw>
                            </a:effectLst>
                          </p:spPr>
                          <p:txBody>
                            <a:bodyPr rtlCol="0" anchor="ct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0" lang="ja-JP" altLang="en-US"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5" name="テキスト ボックス 34"/>
                            <p:cNvSpPr txBox="1"/>
                            <p:nvPr/>
                          </p:nvSpPr>
                          <p:spPr>
                            <a:xfrm>
                              <a:off x="851403" y="1157979"/>
                              <a:ext cx="351093" cy="1462546"/>
                            </a:xfrm>
                            <a:prstGeom prst="rect">
                              <a:avLst/>
                            </a:prstGeom>
                            <a:noFill/>
                          </p:spPr>
                          <p:txBody>
                            <a:bodyPr vert="eaVert" wrap="square" rtlCol="0">
                              <a:spAutoFit/>
                            </a:bodyPr>
                            <a:lstStyle/>
                            <a:p>
                              <a:pPr marL="0" marR="0" lvl="0" indent="0" algn="l" defTabSz="844083" rtl="0" eaLnBrk="1" fontAlgn="auto" latinLnBrk="0" hangingPunct="1">
                                <a:lnSpc>
                                  <a:spcPct val="100000"/>
                                </a:lnSpc>
                                <a:spcBef>
                                  <a:spcPts val="0"/>
                                </a:spcBef>
                                <a:spcAft>
                                  <a:spcPts val="0"/>
                                </a:spcAft>
                                <a:buClr>
                                  <a:srgbClr val="0066FF"/>
                                </a:buClr>
                                <a:buSzTx/>
                                <a:buFontTx/>
                                <a:buNone/>
                                <a:tabLst/>
                                <a:defRPr/>
                              </a:pPr>
                              <a:r>
                                <a:rPr kumimoji="0" lang="ja-JP" altLang="en-US" sz="900"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eiryo UI" panose="020B0604030504040204" pitchFamily="50" charset="-128"/>
                                </a:rPr>
                                <a:t>検討会（結果の解釈）</a:t>
                              </a:r>
                            </a:p>
                          </p:txBody>
                        </p:sp>
                      </p:grpSp>
                      <p:grpSp>
                        <p:nvGrpSpPr>
                          <p:cNvPr id="31" name="グループ化 30"/>
                          <p:cNvGrpSpPr/>
                          <p:nvPr/>
                        </p:nvGrpSpPr>
                        <p:grpSpPr>
                          <a:xfrm>
                            <a:off x="1557947" y="1174500"/>
                            <a:ext cx="370717" cy="1282133"/>
                            <a:chOff x="2288704" y="1157978"/>
                            <a:chExt cx="370717" cy="1296309"/>
                          </a:xfrm>
                        </p:grpSpPr>
                        <p:sp>
                          <p:nvSpPr>
                            <p:cNvPr id="32" name="正方形/長方形 31"/>
                            <p:cNvSpPr/>
                            <p:nvPr/>
                          </p:nvSpPr>
                          <p:spPr>
                            <a:xfrm>
                              <a:off x="2288704" y="1164111"/>
                              <a:ext cx="370717" cy="1290176"/>
                            </a:xfrm>
                            <a:prstGeom prst="rect">
                              <a:avLst/>
                            </a:prstGeom>
                            <a:solidFill>
                              <a:schemeClr val="accent1">
                                <a:lumMod val="40000"/>
                                <a:lumOff val="60000"/>
                              </a:schemeClr>
                            </a:solidFill>
                            <a:ln w="25400" cap="flat" cmpd="sng" algn="ctr">
                              <a:noFill/>
                              <a:prstDash val="solid"/>
                            </a:ln>
                            <a:effectLst>
                              <a:outerShdw blurRad="50800" dist="38100" dir="2700000" algn="tl" rotWithShape="0">
                                <a:prstClr val="black">
                                  <a:alpha val="40000"/>
                                </a:prstClr>
                              </a:outerShdw>
                            </a:effectLst>
                          </p:spPr>
                          <p:txBody>
                            <a:bodyPr rtlCol="0" anchor="ct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0" lang="ja-JP" altLang="en-US"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3" name="テキスト ボックス 32"/>
                            <p:cNvSpPr txBox="1"/>
                            <p:nvPr/>
                          </p:nvSpPr>
                          <p:spPr>
                            <a:xfrm>
                              <a:off x="2297651" y="1157978"/>
                              <a:ext cx="351093" cy="1296308"/>
                            </a:xfrm>
                            <a:prstGeom prst="rect">
                              <a:avLst/>
                            </a:prstGeom>
                            <a:noFill/>
                          </p:spPr>
                          <p:txBody>
                            <a:bodyPr vert="eaVert" wrap="square" rtlCol="0">
                              <a:spAutoFit/>
                            </a:bodyPr>
                            <a:lstStyle/>
                            <a:p>
                              <a:pPr marL="0" marR="0" lvl="0" indent="0" algn="l" defTabSz="844083" rtl="0" eaLnBrk="1" fontAlgn="auto" latinLnBrk="0" hangingPunct="1">
                                <a:lnSpc>
                                  <a:spcPct val="100000"/>
                                </a:lnSpc>
                                <a:spcBef>
                                  <a:spcPts val="0"/>
                                </a:spcBef>
                                <a:spcAft>
                                  <a:spcPts val="0"/>
                                </a:spcAft>
                                <a:buClr>
                                  <a:srgbClr val="0066FF"/>
                                </a:buClr>
                                <a:buSzTx/>
                                <a:buFontTx/>
                                <a:buNone/>
                                <a:tabLst/>
                                <a:defRPr/>
                              </a:pPr>
                              <a:r>
                                <a:rPr kumimoji="0" lang="ja-JP" altLang="en-US" sz="900" b="0" i="0" u="none" strike="noStrike" kern="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eiryo UI" panose="020B0604030504040204" pitchFamily="50" charset="-128"/>
                                </a:rPr>
                                <a:t>患者への結果説明</a:t>
                              </a:r>
                            </a:p>
                          </p:txBody>
                        </p:sp>
                      </p:grpSp>
                    </p:grpSp>
                    <p:grpSp>
                      <p:nvGrpSpPr>
                        <p:cNvPr id="23" name="グループ化 22"/>
                        <p:cNvGrpSpPr/>
                        <p:nvPr/>
                      </p:nvGrpSpPr>
                      <p:grpSpPr>
                        <a:xfrm>
                          <a:off x="5557361" y="1174500"/>
                          <a:ext cx="655041" cy="1282132"/>
                          <a:chOff x="5557361" y="1174500"/>
                          <a:chExt cx="655041" cy="1282132"/>
                        </a:xfrm>
                      </p:grpSpPr>
                      <p:grpSp>
                        <p:nvGrpSpPr>
                          <p:cNvPr id="24" name="グループ化 23"/>
                          <p:cNvGrpSpPr/>
                          <p:nvPr/>
                        </p:nvGrpSpPr>
                        <p:grpSpPr>
                          <a:xfrm>
                            <a:off x="5817096" y="1174500"/>
                            <a:ext cx="395306" cy="1282132"/>
                            <a:chOff x="5817096" y="1174500"/>
                            <a:chExt cx="395306" cy="1282132"/>
                          </a:xfrm>
                        </p:grpSpPr>
                        <p:sp>
                          <p:nvSpPr>
                            <p:cNvPr id="26" name="正方形/長方形 25"/>
                            <p:cNvSpPr/>
                            <p:nvPr/>
                          </p:nvSpPr>
                          <p:spPr>
                            <a:xfrm>
                              <a:off x="5817096" y="1174500"/>
                              <a:ext cx="395306" cy="1282132"/>
                            </a:xfrm>
                            <a:prstGeom prst="rect">
                              <a:avLst/>
                            </a:prstGeom>
                            <a:solidFill>
                              <a:schemeClr val="accent1">
                                <a:lumMod val="40000"/>
                                <a:lumOff val="60000"/>
                              </a:schemeClr>
                            </a:solidFill>
                            <a:ln w="25400" cap="flat" cmpd="sng" algn="ctr">
                              <a:noFill/>
                              <a:prstDash val="solid"/>
                            </a:ln>
                            <a:effectLst>
                              <a:outerShdw blurRad="50800" dist="38100" dir="2700000" algn="tl" rotWithShape="0">
                                <a:prstClr val="black">
                                  <a:alpha val="40000"/>
                                </a:prstClr>
                              </a:outerShdw>
                            </a:effectLst>
                          </p:spPr>
                          <p:txBody>
                            <a:bodyPr rtlCol="0" anchor="ct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0" lang="ja-JP" altLang="en-US"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7" name="テキスト ボックス 26"/>
                            <p:cNvSpPr txBox="1"/>
                            <p:nvPr/>
                          </p:nvSpPr>
                          <p:spPr>
                            <a:xfrm>
                              <a:off x="5819941" y="1198692"/>
                              <a:ext cx="351092" cy="869814"/>
                            </a:xfrm>
                            <a:prstGeom prst="rect">
                              <a:avLst/>
                            </a:prstGeom>
                            <a:noFill/>
                          </p:spPr>
                          <p:txBody>
                            <a:bodyPr vert="eaVert" wrap="square" rtlCol="0">
                              <a:spAutoFit/>
                            </a:bodyPr>
                            <a:lstStyle/>
                            <a:p>
                              <a:pPr marL="0" marR="0" lvl="0" indent="0" algn="l" defTabSz="844083" rtl="0" eaLnBrk="1" fontAlgn="auto" latinLnBrk="0" hangingPunct="1">
                                <a:lnSpc>
                                  <a:spcPct val="100000"/>
                                </a:lnSpc>
                                <a:spcBef>
                                  <a:spcPts val="0"/>
                                </a:spcBef>
                                <a:spcAft>
                                  <a:spcPts val="0"/>
                                </a:spcAft>
                                <a:buClr>
                                  <a:srgbClr val="0066FF"/>
                                </a:buClr>
                                <a:buSzTx/>
                                <a:buFontTx/>
                                <a:buNone/>
                                <a:tabLst/>
                                <a:defRPr/>
                              </a:pPr>
                              <a:r>
                                <a:rPr kumimoji="0" lang="ja-JP" altLang="en-US" sz="900"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eiryo UI" panose="020B0604030504040204" pitchFamily="50" charset="-128"/>
                                </a:rPr>
                                <a:t>治療</a:t>
                              </a:r>
                            </a:p>
                          </p:txBody>
                        </p:sp>
                      </p:grpSp>
                      <p:sp>
                        <p:nvSpPr>
                          <p:cNvPr id="25" name="右矢印 24"/>
                          <p:cNvSpPr/>
                          <p:nvPr/>
                        </p:nvSpPr>
                        <p:spPr>
                          <a:xfrm>
                            <a:off x="5557361" y="1652542"/>
                            <a:ext cx="246935" cy="293670"/>
                          </a:xfrm>
                          <a:prstGeom prst="rightArrow">
                            <a:avLst/>
                          </a:prstGeom>
                          <a:solidFill>
                            <a:sysClr val="window" lastClr="FFFFFF">
                              <a:lumMod val="65000"/>
                            </a:sysClr>
                          </a:solidFill>
                          <a:ln w="25400" cap="flat" cmpd="sng" algn="ctr">
                            <a:noFill/>
                            <a:prstDash val="solid"/>
                          </a:ln>
                          <a:effectLst>
                            <a:outerShdw blurRad="50800" dist="38100" dir="2700000" algn="tl" rotWithShape="0">
                              <a:prstClr val="black">
                                <a:alpha val="40000"/>
                              </a:prstClr>
                            </a:outerShdw>
                          </a:effectLst>
                        </p:spPr>
                        <p:txBody>
                          <a:bodyPr rtlCol="0" anchor="ct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0" lang="ja-JP" altLang="en-US"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grpSp>
                  <p:grpSp>
                    <p:nvGrpSpPr>
                      <p:cNvPr id="16" name="グループ化 15"/>
                      <p:cNvGrpSpPr/>
                      <p:nvPr/>
                    </p:nvGrpSpPr>
                    <p:grpSpPr>
                      <a:xfrm>
                        <a:off x="3541640" y="765723"/>
                        <a:ext cx="1141792" cy="352171"/>
                        <a:chOff x="3541640" y="765723"/>
                        <a:chExt cx="1141792" cy="352171"/>
                      </a:xfrm>
                    </p:grpSpPr>
                    <p:sp>
                      <p:nvSpPr>
                        <p:cNvPr id="17" name="曲折矢印 16"/>
                        <p:cNvSpPr/>
                        <p:nvPr/>
                      </p:nvSpPr>
                      <p:spPr>
                        <a:xfrm>
                          <a:off x="3541640" y="836712"/>
                          <a:ext cx="264498" cy="260591"/>
                        </a:xfrm>
                        <a:prstGeom prst="bentArrow">
                          <a:avLst/>
                        </a:prstGeom>
                        <a:solidFill>
                          <a:srgbClr val="A6A6A6"/>
                        </a:solidFill>
                        <a:ln w="25400" cap="flat" cmpd="sng" algn="ctr">
                          <a:solidFill>
                            <a:srgbClr val="A6A6A6"/>
                          </a:solidFill>
                          <a:prstDash val="solid"/>
                        </a:ln>
                        <a:effectLst/>
                      </p:spPr>
                      <p:txBody>
                        <a:bodyPr rtlCol="0" anchor="ctr"/>
                        <a:lstStyle/>
                        <a:p>
                          <a:pPr marL="0" marR="0" lvl="0" indent="0" algn="ctr" defTabSz="422041"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 name="正方形/長方形 17"/>
                        <p:cNvSpPr/>
                        <p:nvPr/>
                      </p:nvSpPr>
                      <p:spPr>
                        <a:xfrm>
                          <a:off x="3827971" y="765723"/>
                          <a:ext cx="855461" cy="188238"/>
                        </a:xfrm>
                        <a:prstGeom prst="rect">
                          <a:avLst/>
                        </a:prstGeom>
                        <a:solidFill>
                          <a:schemeClr val="accent1">
                            <a:lumMod val="40000"/>
                            <a:lumOff val="60000"/>
                          </a:schemeClr>
                        </a:solidFill>
                        <a:ln w="25400" cap="flat" cmpd="sng" algn="ctr">
                          <a:solidFill>
                            <a:schemeClr val="accent1">
                              <a:lumMod val="40000"/>
                              <a:lumOff val="60000"/>
                            </a:schemeClr>
                          </a:solidFill>
                          <a:prstDash val="solid"/>
                        </a:ln>
                        <a:effectLst/>
                      </p:spPr>
                      <p:txBody>
                        <a:bodyPr rtlCol="0" anchor="ctr"/>
                        <a:lstStyle/>
                        <a:p>
                          <a:pPr marL="0" marR="0" lvl="0" indent="0" algn="ctr" defTabSz="422041" rtl="0" eaLnBrk="1" fontAlgn="auto" latinLnBrk="0" hangingPunct="1">
                            <a:lnSpc>
                              <a:spcPct val="100000"/>
                            </a:lnSpc>
                            <a:spcBef>
                              <a:spcPts val="0"/>
                            </a:spcBef>
                            <a:spcAft>
                              <a:spcPts val="0"/>
                            </a:spcAft>
                            <a:buClrTx/>
                            <a:buSzTx/>
                            <a:buFontTx/>
                            <a:buNone/>
                            <a:tabLst/>
                            <a:defRPr/>
                          </a:pPr>
                          <a:r>
                            <a:rPr kumimoji="0" lang="en-US" altLang="ja-JP"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C-CAT</a:t>
                          </a:r>
                          <a:r>
                            <a:rPr kumimoji="0" lang="en-US" altLang="ja-JP" sz="1100" b="0" i="0" u="none" strike="noStrike" kern="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0" lang="ja-JP" altLang="en-US" sz="1100" b="0" i="0" u="none" strike="noStrike" kern="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9" name="下矢印 18"/>
                        <p:cNvSpPr/>
                        <p:nvPr/>
                      </p:nvSpPr>
                      <p:spPr>
                        <a:xfrm>
                          <a:off x="4512322" y="1002752"/>
                          <a:ext cx="142061" cy="115142"/>
                        </a:xfrm>
                        <a:prstGeom prst="downArrow">
                          <a:avLst/>
                        </a:prstGeom>
                        <a:solidFill>
                          <a:srgbClr val="A6A6A6"/>
                        </a:solidFill>
                        <a:ln w="25400" cap="flat" cmpd="sng" algn="ctr">
                          <a:solidFill>
                            <a:srgbClr val="A6A6A6"/>
                          </a:solidFill>
                          <a:prstDash val="solid"/>
                        </a:ln>
                        <a:effectLst/>
                      </p:spPr>
                      <p:txBody>
                        <a:bodyPr rtlCol="0" anchor="ctr"/>
                        <a:lstStyle/>
                        <a:p>
                          <a:pPr marL="0" marR="0" lvl="0" indent="0" algn="ctr" defTabSz="422041"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grpSp>
                <p:sp>
                  <p:nvSpPr>
                    <p:cNvPr id="10" name="正方形/長方形 9"/>
                    <p:cNvSpPr/>
                    <p:nvPr/>
                  </p:nvSpPr>
                  <p:spPr>
                    <a:xfrm>
                      <a:off x="2628997" y="1542840"/>
                      <a:ext cx="2138972" cy="251937"/>
                    </a:xfrm>
                    <a:prstGeom prst="rect">
                      <a:avLst/>
                    </a:prstGeom>
                  </p:spPr>
                  <p:txBody>
                    <a:bodyPr wrap="square">
                      <a:spAutoFit/>
                    </a:bodyPr>
                    <a:lstStyle/>
                    <a:p>
                      <a:pPr marL="0" marR="0" lvl="0" indent="0" algn="ctr" defTabSz="844083" rtl="0" eaLnBrk="1" fontAlgn="auto" latinLnBrk="0" hangingPunct="1">
                        <a:lnSpc>
                          <a:spcPct val="12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HGMaruGothicMPRO" panose="020F0600000000000000" pitchFamily="34" charset="-128"/>
                          <a:ea typeface="HGMaruGothicMPRO" panose="020F0600000000000000" pitchFamily="34" charset="-128"/>
                          <a:cs typeface="+mn-cs"/>
                        </a:rPr>
                        <a:t>※</a:t>
                      </a:r>
                      <a:r>
                        <a:rPr kumimoji="1" lang="ja-JP" altLang="en-US" sz="800" b="0" i="0" u="none" strike="noStrike" kern="1200" cap="none" spc="0" normalizeH="0" baseline="0" noProof="0" dirty="0">
                          <a:ln>
                            <a:noFill/>
                          </a:ln>
                          <a:solidFill>
                            <a:prstClr val="black"/>
                          </a:solidFill>
                          <a:effectLst/>
                          <a:uLnTx/>
                          <a:uFillTx/>
                          <a:latin typeface="HGMaruGothicMPRO" panose="020F0600000000000000" pitchFamily="34" charset="-128"/>
                          <a:ea typeface="HGMaruGothicMPRO" panose="020F0600000000000000" pitchFamily="34" charset="-128"/>
                          <a:cs typeface="+mn-cs"/>
                        </a:rPr>
                        <a:t> がんゲノム情報管理センター</a:t>
                      </a:r>
                      <a:endParaRPr kumimoji="1" lang="en-US" altLang="ja-JP" sz="800" b="0" i="0" u="none" strike="noStrike" kern="1200" cap="none" spc="0" normalizeH="0" baseline="0" noProof="0" dirty="0">
                        <a:ln>
                          <a:noFill/>
                        </a:ln>
                        <a:solidFill>
                          <a:prstClr val="black"/>
                        </a:solidFill>
                        <a:effectLst/>
                        <a:uLnTx/>
                        <a:uFillTx/>
                        <a:latin typeface="HGMaruGothicMPRO" panose="020F0600000000000000" pitchFamily="34" charset="-128"/>
                        <a:ea typeface="HGMaruGothicMPRO" panose="020F0600000000000000" pitchFamily="34" charset="-128"/>
                        <a:cs typeface="+mn-cs"/>
                      </a:endParaRPr>
                    </a:p>
                  </p:txBody>
                </p:sp>
              </p:grpSp>
              <p:cxnSp>
                <p:nvCxnSpPr>
                  <p:cNvPr id="80" name="直線コネクタ 79"/>
                  <p:cNvCxnSpPr/>
                  <p:nvPr/>
                </p:nvCxnSpPr>
                <p:spPr>
                  <a:xfrm flipH="1">
                    <a:off x="1711098" y="5807457"/>
                    <a:ext cx="1542" cy="126015"/>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2" name="直線コネクタ 81"/>
                  <p:cNvCxnSpPr/>
                  <p:nvPr/>
                </p:nvCxnSpPr>
                <p:spPr>
                  <a:xfrm>
                    <a:off x="1711098" y="4301720"/>
                    <a:ext cx="0" cy="343224"/>
                  </a:xfrm>
                  <a:prstGeom prst="line">
                    <a:avLst/>
                  </a:prstGeom>
                  <a:ln w="19050">
                    <a:solidFill>
                      <a:srgbClr val="0070C0"/>
                    </a:solidFill>
                  </a:ln>
                </p:spPr>
                <p:style>
                  <a:lnRef idx="1">
                    <a:schemeClr val="accent1"/>
                  </a:lnRef>
                  <a:fillRef idx="0">
                    <a:schemeClr val="accent1"/>
                  </a:fillRef>
                  <a:effectRef idx="0">
                    <a:schemeClr val="accent1"/>
                  </a:effectRef>
                  <a:fontRef idx="minor">
                    <a:schemeClr val="tx1"/>
                  </a:fontRef>
                </p:style>
              </p:cxnSp>
              <p:sp>
                <p:nvSpPr>
                  <p:cNvPr id="70" name="正方形/長方形 69"/>
                  <p:cNvSpPr/>
                  <p:nvPr/>
                </p:nvSpPr>
                <p:spPr>
                  <a:xfrm>
                    <a:off x="4326194" y="4383199"/>
                    <a:ext cx="808207" cy="207731"/>
                  </a:xfrm>
                  <a:prstGeom prst="rect">
                    <a:avLst/>
                  </a:prstGeom>
                  <a:noFill/>
                  <a:ln w="28575" cap="flat"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1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医療機関</a:t>
                    </a:r>
                  </a:p>
                </p:txBody>
              </p:sp>
              <p:grpSp>
                <p:nvGrpSpPr>
                  <p:cNvPr id="74" name="グループ化 73"/>
                  <p:cNvGrpSpPr/>
                  <p:nvPr/>
                </p:nvGrpSpPr>
                <p:grpSpPr>
                  <a:xfrm>
                    <a:off x="1136577" y="3849854"/>
                    <a:ext cx="4464496" cy="441116"/>
                    <a:chOff x="1091959" y="3995345"/>
                    <a:chExt cx="4464496" cy="441116"/>
                  </a:xfrm>
                </p:grpSpPr>
                <p:sp>
                  <p:nvSpPr>
                    <p:cNvPr id="67" name="テキスト ボックス 66"/>
                    <p:cNvSpPr txBox="1"/>
                    <p:nvPr/>
                  </p:nvSpPr>
                  <p:spPr>
                    <a:xfrm>
                      <a:off x="1091959" y="3995345"/>
                      <a:ext cx="4464496" cy="226591"/>
                    </a:xfrm>
                    <a:prstGeom prst="rect">
                      <a:avLst/>
                    </a:prstGeom>
                    <a:noFill/>
                    <a:ln w="19050">
                      <a:solidFill>
                        <a:srgbClr val="0070C0"/>
                      </a:solidFill>
                    </a:ln>
                  </p:spPr>
                  <p:txBody>
                    <a:bodyPr wrap="square" tIns="36000" bIns="36000" rtlCol="0">
                      <a:spAutoFit/>
                    </a:bodyPr>
                    <a:lstStyle/>
                    <a:p>
                      <a:pPr marL="0" marR="0" lvl="0" indent="0" algn="ctr" defTabSz="389586"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がんゲノムプロファイリング検査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85" name="正方形/長方形 84"/>
                    <p:cNvSpPr/>
                    <p:nvPr/>
                  </p:nvSpPr>
                  <p:spPr>
                    <a:xfrm>
                      <a:off x="1251370" y="4256461"/>
                      <a:ext cx="900000" cy="180000"/>
                    </a:xfrm>
                    <a:prstGeom prst="rect">
                      <a:avLst/>
                    </a:prstGeom>
                    <a:noFill/>
                    <a:ln w="12700" cap="flat" cmpd="sng" algn="ctr">
                      <a:solidFill>
                        <a:srgbClr val="0070C0"/>
                      </a:solidFill>
                      <a:prstDash val="dash"/>
                    </a:ln>
                    <a:effectLst/>
                  </p:spPr>
                  <p:txBody>
                    <a:bodyPr lIns="36000" tIns="36000" rIns="36000" bIns="36000"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（検体提出時）</a:t>
                      </a:r>
                      <a:endParaRPr kumimoji="0" lang="ja-JP" altLang="en-US" sz="9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sp>
                <p:nvSpPr>
                  <p:cNvPr id="88" name="正方形/長方形 87"/>
                  <p:cNvSpPr/>
                  <p:nvPr/>
                </p:nvSpPr>
                <p:spPr>
                  <a:xfrm>
                    <a:off x="4557056" y="4103843"/>
                    <a:ext cx="900000" cy="180000"/>
                  </a:xfrm>
                  <a:prstGeom prst="rect">
                    <a:avLst/>
                  </a:prstGeom>
                  <a:noFill/>
                  <a:ln w="12700" cap="flat" cmpd="sng" algn="ctr">
                    <a:solidFill>
                      <a:srgbClr val="0070C0"/>
                    </a:solidFill>
                    <a:prstDash val="dash"/>
                  </a:ln>
                  <a:effectLst/>
                </p:spPr>
                <p:txBody>
                  <a:bodyPr lIns="36000" tIns="36000" rIns="36000" bIns="36000"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（結果説明時）</a:t>
                    </a:r>
                    <a:endParaRPr kumimoji="0" lang="ja-JP" altLang="en-US" sz="9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2" name="正方形/長方形 91"/>
                  <p:cNvSpPr/>
                  <p:nvPr/>
                </p:nvSpPr>
                <p:spPr>
                  <a:xfrm>
                    <a:off x="2027173" y="4103683"/>
                    <a:ext cx="900000" cy="180000"/>
                  </a:xfrm>
                  <a:prstGeom prst="rect">
                    <a:avLst/>
                  </a:prstGeom>
                  <a:noFill/>
                  <a:ln w="12700" cap="flat" cmpd="sng" algn="ctr">
                    <a:noFill/>
                    <a:prstDash val="dash"/>
                  </a:ln>
                  <a:effectLst/>
                </p:spPr>
                <p:txBody>
                  <a:bodyPr lIns="36000" tIns="36000" rIns="36000" bIns="36000"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en-US" altLang="ja-JP" sz="9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8,000</a:t>
                    </a:r>
                    <a:r>
                      <a:rPr kumimoji="0" lang="ja-JP" altLang="en-US" sz="9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p:txBody>
              </p:sp>
              <p:sp>
                <p:nvSpPr>
                  <p:cNvPr id="93" name="正方形/長方形 92"/>
                  <p:cNvSpPr/>
                  <p:nvPr/>
                </p:nvSpPr>
                <p:spPr>
                  <a:xfrm>
                    <a:off x="5319121" y="4103996"/>
                    <a:ext cx="900000" cy="180000"/>
                  </a:xfrm>
                  <a:prstGeom prst="rect">
                    <a:avLst/>
                  </a:prstGeom>
                  <a:noFill/>
                  <a:ln w="12700" cap="flat" cmpd="sng" algn="ctr">
                    <a:noFill/>
                    <a:prstDash val="dash"/>
                  </a:ln>
                  <a:effectLst/>
                </p:spPr>
                <p:txBody>
                  <a:bodyPr lIns="36000" tIns="36000" rIns="36000" bIns="36000"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en-US" altLang="ja-JP" sz="9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48,000</a:t>
                    </a:r>
                    <a:r>
                      <a:rPr kumimoji="0" lang="ja-JP" altLang="en-US" sz="9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p:txBody>
              </p:sp>
            </p:grpSp>
          </p:grpSp>
          <p:cxnSp>
            <p:nvCxnSpPr>
              <p:cNvPr id="87" name="直線コネクタ 86"/>
              <p:cNvCxnSpPr/>
              <p:nvPr/>
            </p:nvCxnSpPr>
            <p:spPr>
              <a:xfrm flipH="1">
                <a:off x="5024083" y="5772139"/>
                <a:ext cx="1542" cy="126015"/>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97" name="直線コネクタ 96"/>
            <p:cNvCxnSpPr/>
            <p:nvPr/>
          </p:nvCxnSpPr>
          <p:spPr>
            <a:xfrm>
              <a:off x="5034716" y="4064341"/>
              <a:ext cx="0" cy="343224"/>
            </a:xfrm>
            <a:prstGeom prst="line">
              <a:avLst/>
            </a:prstGeom>
            <a:ln w="19050">
              <a:solidFill>
                <a:srgbClr val="0070C0"/>
              </a:solidFill>
            </a:ln>
          </p:spPr>
          <p:style>
            <a:lnRef idx="1">
              <a:schemeClr val="accent1"/>
            </a:lnRef>
            <a:fillRef idx="0">
              <a:schemeClr val="accent1"/>
            </a:fillRef>
            <a:effectRef idx="0">
              <a:schemeClr val="accent1"/>
            </a:effectRef>
            <a:fontRef idx="minor">
              <a:schemeClr val="tx1"/>
            </a:fontRef>
          </p:style>
        </p:cxnSp>
      </p:grpSp>
      <p:sp>
        <p:nvSpPr>
          <p:cNvPr id="86" name="テキスト ボックス 85">
            <a:extLst>
              <a:ext uri="{FF2B5EF4-FFF2-40B4-BE49-F238E27FC236}">
                <a16:creationId xmlns:a16="http://schemas.microsoft.com/office/drawing/2014/main" id="{A28F3816-97CE-441F-B5C8-E4257FA60A35}"/>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．質の高いがん医療の評価</a:t>
            </a:r>
          </a:p>
        </p:txBody>
      </p:sp>
      <p:sp>
        <p:nvSpPr>
          <p:cNvPr id="89" name="タイトル 1">
            <a:extLst>
              <a:ext uri="{FF2B5EF4-FFF2-40B4-BE49-F238E27FC236}">
                <a16:creationId xmlns:a16="http://schemas.microsoft.com/office/drawing/2014/main" id="{322CADEF-EE13-4576-89A4-9308E6B18747}"/>
              </a:ext>
            </a:extLst>
          </p:cNvPr>
          <p:cNvSpPr>
            <a:spLocks noGrp="1"/>
          </p:cNvSpPr>
          <p:nvPr>
            <p:ph type="title"/>
          </p:nvPr>
        </p:nvSpPr>
        <p:spPr>
          <a:xfrm>
            <a:off x="0" y="274638"/>
            <a:ext cx="9906000" cy="458787"/>
          </a:xfrm>
        </p:spPr>
        <p:txBody>
          <a:bodyPr>
            <a:noAutofit/>
          </a:bodyPr>
          <a:lstStyle/>
          <a:p>
            <a:pPr algn="ctr"/>
            <a:r>
              <a:rPr lang="ja-JP" altLang="en-US" dirty="0"/>
              <a:t>（５）がんゲノムプロファイリング検査等の見直し</a:t>
            </a:r>
            <a:endParaRPr kumimoji="1" lang="ja-JP" altLang="en-US" dirty="0">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1216575063"/>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60504" y="694547"/>
            <a:ext cx="9545024" cy="3067050"/>
          </a:xfrm>
          <a:prstGeom prst="rect">
            <a:avLst/>
          </a:prstGeom>
          <a:solidFill>
            <a:srgbClr val="FEE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prstClr val="white"/>
              </a:solidFill>
              <a:effectLst/>
              <a:uLnTx/>
              <a:uFillTx/>
              <a:latin typeface="Verdana"/>
              <a:ea typeface="メイリオ"/>
              <a:cs typeface="+mn-cs"/>
            </a:endParaRPr>
          </a:p>
        </p:txBody>
      </p:sp>
      <p:sp>
        <p:nvSpPr>
          <p:cNvPr id="12" name="正方形/長方形 11"/>
          <p:cNvSpPr/>
          <p:nvPr/>
        </p:nvSpPr>
        <p:spPr>
          <a:xfrm>
            <a:off x="109417" y="691347"/>
            <a:ext cx="9656063" cy="609754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在宅がん医療総合診療料　（１日につき）</a:t>
            </a:r>
          </a:p>
          <a:p>
            <a:pPr marL="0"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機能強化型の在支診・在支病</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57200" marR="0" lvl="1" indent="265113"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病床を有する場合</a:t>
            </a:r>
          </a:p>
          <a:p>
            <a:pPr marL="457200" marR="0" lvl="1" indent="712788"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処方箋を交付する場合　　　</a:t>
            </a:r>
            <a:r>
              <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1,800</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457200" marR="0" lvl="1" indent="712788"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処方箋を交付しない場合　　</a:t>
            </a:r>
            <a:r>
              <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2,000</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57200" marR="0" lvl="1" indent="265113"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病床を有しない場合</a:t>
            </a:r>
          </a:p>
          <a:p>
            <a:pPr marL="457200" marR="0" lvl="1" indent="712788"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処方箋を交付する場合　　　</a:t>
            </a:r>
            <a:r>
              <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1,650</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457200" marR="0" lvl="1" indent="712788"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処方箋を交付しない場合　　</a:t>
            </a:r>
            <a:r>
              <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1,850</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0"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機能強化型以外の在支診・在支病</a:t>
            </a:r>
          </a:p>
          <a:p>
            <a:pPr marL="0" marR="0" lvl="0" indent="712788"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処方箋を交付する場合　　　</a:t>
            </a:r>
            <a:r>
              <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1,495</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0" marR="0" lvl="0" indent="712788"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　処方箋を交付しない場合　　</a:t>
            </a:r>
            <a:r>
              <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1,685</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 name="正方形/長方形 1"/>
          <p:cNvSpPr/>
          <p:nvPr/>
        </p:nvSpPr>
        <p:spPr>
          <a:xfrm>
            <a:off x="140520" y="3634791"/>
            <a:ext cx="9781032" cy="304698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［算定要件］（抜粋）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在宅での療養を行っている末期の悪性腫瘍の患者</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であって通院が困難なものについて算定する。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000" marR="0" lvl="0" indent="-180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計画的な医学管理の下に、次に掲げる基準のいずれにも該当する総合的な医療を提供した場合に、１週間を単位として当該基準を全て満たした日に算定する。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637200" marR="0" lvl="1" indent="-180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当該患者に対し、</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訪問診療又は訪問看護を行う日が合わせて週４日以上</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637200" marR="0" lvl="1" indent="-180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訪問診療の回数が週１回以上であること。</a:t>
            </a:r>
          </a:p>
          <a:p>
            <a:pPr marL="637200" marR="0" lvl="1" indent="-180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訪問看護の回数が週１回以上であること。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［施設基準］（抜粋）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居宅において療養を行っている末期の悪性腫瘍患者であって通院が困難なものに対して、計画的な医学管理の下に</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総合的な医療を提供できること。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患者に対し、定期的に訪問診療及び訪問看護を実施できる体制があること。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患者の症状急変等により、患者等から求めがあった場合に、常時対応ができる体制があること。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小児加算は</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歳未満の小児（児童福祉法第６条の２第３項に規定する小児慢性特定疾病医療支援の対象である場合は、</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歳未満の者）について算定。</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正方形/長方形 4"/>
          <p:cNvSpPr/>
          <p:nvPr/>
        </p:nvSpPr>
        <p:spPr>
          <a:xfrm>
            <a:off x="6899563" y="2590217"/>
            <a:ext cx="2618510" cy="948353"/>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Verdana"/>
                <a:ea typeface="メイリオ"/>
                <a:cs typeface="+mn-cs"/>
              </a:rPr>
              <a:t>小児加算</a:t>
            </a:r>
            <a:endParaRPr kumimoji="1" lang="en-US" altLang="ja-JP" sz="1800" b="1" i="0" u="sng" strike="noStrike" kern="1200" cap="none" spc="0" normalizeH="0" baseline="0" noProof="0" dirty="0">
              <a:ln>
                <a:noFill/>
              </a:ln>
              <a:solidFill>
                <a:srgbClr val="0070C0"/>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sng" strike="noStrike" kern="1200" cap="none" spc="0" normalizeH="0" baseline="0" noProof="0" dirty="0">
                <a:ln>
                  <a:noFill/>
                </a:ln>
                <a:solidFill>
                  <a:srgbClr val="0070C0"/>
                </a:solidFill>
                <a:effectLst/>
                <a:uLnTx/>
                <a:uFillTx/>
                <a:latin typeface="Verdana"/>
                <a:ea typeface="メイリオ"/>
                <a:cs typeface="+mn-cs"/>
              </a:rPr>
              <a:t>1,000</a:t>
            </a:r>
            <a:r>
              <a:rPr kumimoji="1" lang="ja-JP" altLang="en-US" sz="1800" b="1" i="0" u="sng" strike="noStrike" kern="1200" cap="none" spc="0" normalizeH="0" baseline="0" noProof="0" dirty="0">
                <a:ln>
                  <a:noFill/>
                </a:ln>
                <a:solidFill>
                  <a:srgbClr val="0070C0"/>
                </a:solidFill>
                <a:effectLst/>
                <a:uLnTx/>
                <a:uFillTx/>
                <a:latin typeface="Verdana"/>
                <a:ea typeface="メイリオ"/>
                <a:cs typeface="+mn-cs"/>
              </a:rPr>
              <a:t>点</a:t>
            </a:r>
            <a:r>
              <a:rPr kumimoji="1" lang="en-US" altLang="ja-JP" sz="1800" b="1" i="0" u="sng" strike="noStrike" kern="1200" cap="none" spc="0" normalizeH="0" baseline="0" noProof="0" dirty="0">
                <a:ln>
                  <a:noFill/>
                </a:ln>
                <a:solidFill>
                  <a:srgbClr val="0070C0"/>
                </a:solidFill>
                <a:effectLst/>
                <a:uLnTx/>
                <a:uFillTx/>
                <a:latin typeface="Verdana"/>
                <a:ea typeface="メイリオ"/>
                <a:cs typeface="+mn-cs"/>
              </a:rPr>
              <a:t>(</a:t>
            </a:r>
            <a:r>
              <a:rPr kumimoji="1" lang="ja-JP" altLang="en-US" sz="1800" b="1" i="0" u="sng" strike="noStrike" kern="1200" cap="none" spc="0" normalizeH="0" baseline="0" noProof="0" dirty="0">
                <a:ln>
                  <a:noFill/>
                </a:ln>
                <a:solidFill>
                  <a:srgbClr val="0070C0"/>
                </a:solidFill>
                <a:effectLst/>
                <a:uLnTx/>
                <a:uFillTx/>
                <a:latin typeface="Verdana"/>
                <a:ea typeface="メイリオ"/>
                <a:cs typeface="+mn-cs"/>
              </a:rPr>
              <a:t>週に１回</a:t>
            </a:r>
            <a:r>
              <a:rPr kumimoji="1" lang="en-US" altLang="ja-JP" sz="1800" b="1" i="0" u="sng" strike="noStrike" kern="1200" cap="none" spc="0" normalizeH="0" baseline="0" noProof="0" dirty="0">
                <a:ln>
                  <a:noFill/>
                </a:ln>
                <a:solidFill>
                  <a:srgbClr val="0070C0"/>
                </a:solidFill>
                <a:effectLst/>
                <a:uLnTx/>
                <a:uFillTx/>
                <a:latin typeface="Verdana"/>
                <a:ea typeface="メイリオ"/>
                <a:cs typeface="+mn-cs"/>
              </a:rPr>
              <a:t>)</a:t>
            </a:r>
            <a:endParaRPr kumimoji="1" lang="ja-JP" altLang="en-US" sz="1800" b="1" i="0" u="sng" strike="noStrike" kern="1200" cap="none" spc="0" normalizeH="0" baseline="0" noProof="0" dirty="0">
              <a:ln>
                <a:noFill/>
              </a:ln>
              <a:solidFill>
                <a:srgbClr val="0070C0"/>
              </a:solidFill>
              <a:effectLst/>
              <a:uLnTx/>
              <a:uFillTx/>
              <a:latin typeface="Verdana"/>
              <a:ea typeface="メイリオ"/>
              <a:cs typeface="+mn-cs"/>
            </a:endParaRPr>
          </a:p>
        </p:txBody>
      </p:sp>
      <p:sp>
        <p:nvSpPr>
          <p:cNvPr id="9" name="加算 8"/>
          <p:cNvSpPr/>
          <p:nvPr/>
        </p:nvSpPr>
        <p:spPr>
          <a:xfrm>
            <a:off x="6371497" y="2729520"/>
            <a:ext cx="471488" cy="425572"/>
          </a:xfrm>
          <a:prstGeom prst="mathPlus">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8" name="テキスト ボックス 7">
            <a:extLst>
              <a:ext uri="{FF2B5EF4-FFF2-40B4-BE49-F238E27FC236}">
                <a16:creationId xmlns:a16="http://schemas.microsoft.com/office/drawing/2014/main" id="{8A4C450B-72B5-48B7-A501-CCCB1434C0E1}"/>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．質の高いがん医療の評価</a:t>
            </a:r>
          </a:p>
        </p:txBody>
      </p:sp>
      <p:sp>
        <p:nvSpPr>
          <p:cNvPr id="10" name="テキスト ボックス 9">
            <a:extLst>
              <a:ext uri="{FF2B5EF4-FFF2-40B4-BE49-F238E27FC236}">
                <a16:creationId xmlns:a16="http://schemas.microsoft.com/office/drawing/2014/main" id="{9D5660DF-D10F-4E98-B587-EDC485F992EF}"/>
              </a:ext>
            </a:extLst>
          </p:cNvPr>
          <p:cNvSpPr txBox="1">
            <a:spLocks noChangeArrowheads="1"/>
          </p:cNvSpPr>
          <p:nvPr/>
        </p:nvSpPr>
        <p:spPr bwMode="auto">
          <a:xfrm>
            <a:off x="14352" y="211648"/>
            <a:ext cx="9907200" cy="407794"/>
          </a:xfrm>
          <a:prstGeom prst="rect">
            <a:avLst/>
          </a:prstGeom>
          <a:solidFill>
            <a:schemeClr val="accent3">
              <a:lumMod val="40000"/>
              <a:lumOff val="60000"/>
            </a:schemeClr>
          </a:solidFill>
          <a:ln>
            <a:noFill/>
          </a:ln>
        </p:spPr>
        <p:txBody>
          <a:bodyPr wrap="square" lIns="99048" tIns="49525" rIns="99048" bIns="4952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9057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（６）小児の在宅がん医療総合診療料の評価（再掲）</a:t>
            </a:r>
          </a:p>
        </p:txBody>
      </p:sp>
    </p:spTree>
    <p:extLst>
      <p:ext uri="{BB962C8B-B14F-4D97-AF65-F5344CB8AC3E}">
        <p14:creationId xmlns:p14="http://schemas.microsoft.com/office/powerpoint/2010/main" val="3931551815"/>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765696" y="1772816"/>
            <a:ext cx="8748972" cy="646331"/>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11</a:t>
            </a: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．難病患者に対する適切な医療の評価</a:t>
            </a:r>
          </a:p>
        </p:txBody>
      </p:sp>
      <p:sp>
        <p:nvSpPr>
          <p:cNvPr id="8" name="正方形/長方形 7">
            <a:extLst>
              <a:ext uri="{FF2B5EF4-FFF2-40B4-BE49-F238E27FC236}">
                <a16:creationId xmlns:a16="http://schemas.microsoft.com/office/drawing/2014/main" id="{C077C4AE-FBF8-493E-828F-FD759B096851}"/>
              </a:ext>
            </a:extLst>
          </p:cNvPr>
          <p:cNvSpPr/>
          <p:nvPr/>
        </p:nvSpPr>
        <p:spPr>
          <a:xfrm>
            <a:off x="0" y="6168"/>
            <a:ext cx="768152" cy="6851832"/>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9">
            <a:extLst>
              <a:ext uri="{FF2B5EF4-FFF2-40B4-BE49-F238E27FC236}">
                <a16:creationId xmlns:a16="http://schemas.microsoft.com/office/drawing/2014/main" id="{14DCE4CE-36E5-46AD-925B-89965BB8E8CA}"/>
              </a:ext>
            </a:extLst>
          </p:cNvPr>
          <p:cNvSpPr txBox="1"/>
          <p:nvPr/>
        </p:nvSpPr>
        <p:spPr>
          <a:xfrm>
            <a:off x="1640632" y="2785411"/>
            <a:ext cx="7560840" cy="2800767"/>
          </a:xfrm>
          <a:prstGeom prst="rect">
            <a:avLst/>
          </a:prstGeom>
          <a:noFill/>
          <a:ln w="12700">
            <a:solidFill>
              <a:schemeClr val="accent5">
                <a:lumMod val="75000"/>
              </a:schemeClr>
            </a:solidFill>
            <a:prstDash val="sysDash"/>
          </a:ln>
        </p:spPr>
        <p:style>
          <a:lnRef idx="2">
            <a:schemeClr val="dk1"/>
          </a:lnRef>
          <a:fillRef idx="1">
            <a:schemeClr val="lt1"/>
          </a:fillRef>
          <a:effectRef idx="0">
            <a:schemeClr val="dk1"/>
          </a:effectRef>
          <a:fontRef idx="minor">
            <a:schemeClr val="dk1"/>
          </a:fontRef>
        </p:style>
        <p:txBody>
          <a:bodyPr wrap="square" rtlCol="0">
            <a:spAutoFit/>
          </a:bodyPr>
          <a:lstStyle/>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（１）指定難病の診断に必要な遺伝学的検査の評価</a:t>
            </a: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（２）遠隔連携遺伝カウンセリングの新設</a:t>
            </a: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（３）生体移植時における適切な検査の実施</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（４）知的障害を有するてんかん患者の診療に係る遠隔連携診療料の見直し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（５）難病患者又はてんかん患者の診療における医療機関間の情報共有・連携の推進</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p:txBody>
      </p:sp>
      <p:sp>
        <p:nvSpPr>
          <p:cNvPr id="6" name="Slide Number Placeholder 5">
            <a:extLst>
              <a:ext uri="{FF2B5EF4-FFF2-40B4-BE49-F238E27FC236}">
                <a16:creationId xmlns:a16="http://schemas.microsoft.com/office/drawing/2014/main" id="{AFF634E8-34DF-4F28-B2DF-5D94B0FC032A}"/>
              </a:ext>
            </a:extLst>
          </p:cNvPr>
          <p:cNvSpPr txBox="1">
            <a:spLocks/>
          </p:cNvSpPr>
          <p:nvPr/>
        </p:nvSpPr>
        <p:spPr>
          <a:xfrm>
            <a:off x="9275487" y="6568048"/>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300" b="0"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276</a:t>
            </a:fld>
            <a:endParaRPr kumimoji="1" lang="en-US" sz="1300" b="0"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Tree>
    <p:extLst>
      <p:ext uri="{BB962C8B-B14F-4D97-AF65-F5344CB8AC3E}">
        <p14:creationId xmlns:p14="http://schemas.microsoft.com/office/powerpoint/2010/main" val="3769758761"/>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813600"/>
            <a:ext cx="9529762" cy="579695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難病患者に対する診断のための検査を充実させる観点から、診断に当たり遺伝学的検査の実施が必須とされる指定難病であって、分析的妥当性が関係学会等により確認されたものについて、遺伝学的検査の対象疾患に追加する（</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53</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疾患）。</a:t>
            </a: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テキスト ボックス 4"/>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．難病患者に対する適切な医療の評価</a:t>
            </a:r>
          </a:p>
        </p:txBody>
      </p:sp>
      <p:graphicFrame>
        <p:nvGraphicFramePr>
          <p:cNvPr id="16" name="表 15"/>
          <p:cNvGraphicFramePr>
            <a:graphicFrameLocks noGrp="1"/>
          </p:cNvGraphicFramePr>
          <p:nvPr/>
        </p:nvGraphicFramePr>
        <p:xfrm>
          <a:off x="313426" y="1854679"/>
          <a:ext cx="9279148" cy="4560102"/>
        </p:xfrm>
        <a:graphic>
          <a:graphicData uri="http://schemas.openxmlformats.org/drawingml/2006/table">
            <a:tbl>
              <a:tblPr firstRow="1" bandRow="1">
                <a:tableStyleId>{5940675A-B579-460E-94D1-54222C63F5DA}</a:tableStyleId>
              </a:tblPr>
              <a:tblGrid>
                <a:gridCol w="1210821">
                  <a:extLst>
                    <a:ext uri="{9D8B030D-6E8A-4147-A177-3AD203B41FA5}">
                      <a16:colId xmlns:a16="http://schemas.microsoft.com/office/drawing/2014/main" val="114079229"/>
                    </a:ext>
                  </a:extLst>
                </a:gridCol>
                <a:gridCol w="2409398">
                  <a:extLst>
                    <a:ext uri="{9D8B030D-6E8A-4147-A177-3AD203B41FA5}">
                      <a16:colId xmlns:a16="http://schemas.microsoft.com/office/drawing/2014/main" val="71510220"/>
                    </a:ext>
                  </a:extLst>
                </a:gridCol>
                <a:gridCol w="5658929">
                  <a:extLst>
                    <a:ext uri="{9D8B030D-6E8A-4147-A177-3AD203B41FA5}">
                      <a16:colId xmlns:a16="http://schemas.microsoft.com/office/drawing/2014/main" val="1626630352"/>
                    </a:ext>
                  </a:extLst>
                </a:gridCol>
              </a:tblGrid>
              <a:tr h="802257">
                <a:tc>
                  <a:txBody>
                    <a:bodyPr/>
                    <a:lstStyle/>
                    <a:p>
                      <a:endParaRPr kumimoji="1" lang="ja-JP" altLang="en-US" sz="1050" dirty="0"/>
                    </a:p>
                  </a:txBody>
                  <a:tcPr>
                    <a:solidFill>
                      <a:schemeClr val="bg1">
                        <a:lumMod val="85000"/>
                      </a:schemeClr>
                    </a:solidFill>
                  </a:tcPr>
                </a:tc>
                <a:tc>
                  <a:txBody>
                    <a:bodyPr/>
                    <a:lstStyle/>
                    <a:p>
                      <a:r>
                        <a:rPr kumimoji="1" lang="ja-JP" altLang="en-US" sz="1000" b="1" dirty="0"/>
                        <a:t>エ　別に厚生労働大臣が定める施設基準に適合しているものとして地方厚生（支）局長に届け出た保険医療機関において検査が行われる場合に算定できるもの</a:t>
                      </a:r>
                    </a:p>
                  </a:txBody>
                  <a:tcPr>
                    <a:solidFill>
                      <a:schemeClr val="bg1">
                        <a:lumMod val="85000"/>
                      </a:schemeClr>
                    </a:solidFill>
                  </a:tcPr>
                </a:tc>
                <a:tc>
                  <a:txBody>
                    <a:bodyPr/>
                    <a:lstStyle/>
                    <a:p>
                      <a:r>
                        <a:rPr kumimoji="1" lang="ja-JP" altLang="en-US" sz="1000" b="1" dirty="0"/>
                        <a:t>オ　臨床症状や他の検査等では診断がつかない場合に、別に厚生労働大臣が定める施設基準に適合しているものとして地方厚生（支）局長に届け出た保険医療機関において検査が行われる場合に算定できるもの</a:t>
                      </a:r>
                    </a:p>
                  </a:txBody>
                  <a:tcPr>
                    <a:solidFill>
                      <a:schemeClr val="bg1">
                        <a:lumMod val="85000"/>
                      </a:schemeClr>
                    </a:solidFill>
                  </a:tcPr>
                </a:tc>
                <a:extLst>
                  <a:ext uri="{0D108BD9-81ED-4DB2-BD59-A6C34878D82A}">
                    <a16:rowId xmlns:a16="http://schemas.microsoft.com/office/drawing/2014/main" val="249868454"/>
                  </a:ext>
                </a:extLst>
              </a:tr>
              <a:tr h="591538">
                <a:tc>
                  <a:txBody>
                    <a:bodyPr/>
                    <a:lstStyle/>
                    <a:p>
                      <a:r>
                        <a:rPr kumimoji="1" lang="ja-JP" altLang="en-US" sz="1000" b="1" baseline="0" dirty="0"/>
                        <a:t>１　処理が容易なもの</a:t>
                      </a:r>
                      <a:endParaRPr kumimoji="1" lang="en-US" altLang="ja-JP" sz="1000" b="1" baseline="0" dirty="0"/>
                    </a:p>
                    <a:p>
                      <a:r>
                        <a:rPr kumimoji="1" lang="ja-JP" altLang="en-US" sz="1000" b="1" baseline="0" dirty="0"/>
                        <a:t>（</a:t>
                      </a:r>
                      <a:r>
                        <a:rPr kumimoji="1" lang="en-US" altLang="ja-JP" sz="1000" b="1" baseline="0" dirty="0"/>
                        <a:t>3,880</a:t>
                      </a:r>
                      <a:r>
                        <a:rPr kumimoji="1" lang="ja-JP" altLang="en-US" sz="1000" b="1" baseline="0" dirty="0"/>
                        <a:t>点）</a:t>
                      </a:r>
                      <a:endParaRPr kumimoji="1" lang="ja-JP" altLang="en-US" sz="1000" b="1" dirty="0"/>
                    </a:p>
                  </a:txBody>
                  <a:tcPr>
                    <a:solidFill>
                      <a:schemeClr val="bg1">
                        <a:lumMod val="85000"/>
                      </a:schemeClr>
                    </a:solidFill>
                  </a:tcPr>
                </a:tc>
                <a:tc>
                  <a:txBody>
                    <a:bodyPr/>
                    <a:lstStyle/>
                    <a:p>
                      <a:r>
                        <a:rPr kumimoji="1" lang="ja-JP" altLang="en-US" sz="1000" dirty="0"/>
                        <a:t>ライソゾーム病（ムコ多糖症</a:t>
                      </a:r>
                      <a:r>
                        <a:rPr kumimoji="1" lang="en-US" altLang="ja-JP" sz="1000" dirty="0"/>
                        <a:t>Ⅰ</a:t>
                      </a:r>
                      <a:r>
                        <a:rPr kumimoji="1" lang="ja-JP" altLang="en-US" sz="1000" dirty="0"/>
                        <a:t>型、ムコ多糖症</a:t>
                      </a:r>
                      <a:r>
                        <a:rPr kumimoji="1" lang="en-US" altLang="ja-JP" sz="1000" dirty="0"/>
                        <a:t>Ⅱ</a:t>
                      </a:r>
                      <a:r>
                        <a:rPr kumimoji="1" lang="ja-JP" altLang="en-US" sz="1000" dirty="0"/>
                        <a:t>型、ゴーシェ病、ファブリ病及びポンペ病を含む。）、脆弱Ｘ症候群</a:t>
                      </a: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en-US" altLang="zh-TW" sz="1000" b="0" u="none" strike="noStrike" kern="1200" cap="none" spc="0" normalizeH="0" baseline="0" noProof="0" dirty="0">
                          <a:ln>
                            <a:noFill/>
                          </a:ln>
                          <a:solidFill>
                            <a:schemeClr val="tx1"/>
                          </a:solidFill>
                          <a:effectLst/>
                          <a:uLnTx/>
                          <a:uFillTx/>
                        </a:rPr>
                        <a:t>TNF</a:t>
                      </a:r>
                      <a:r>
                        <a:rPr kumimoji="1" lang="zh-TW" altLang="en-US" sz="1000" b="0" u="none" strike="noStrike" kern="1200" cap="none" spc="0" normalizeH="0" baseline="0" noProof="0" dirty="0">
                          <a:ln>
                            <a:noFill/>
                          </a:ln>
                          <a:solidFill>
                            <a:schemeClr val="tx1"/>
                          </a:solidFill>
                          <a:effectLst/>
                          <a:uLnTx/>
                          <a:uFillTx/>
                        </a:rPr>
                        <a:t>受容体関連周期性症候群、中條－西村症候群、家族性地中海熱</a:t>
                      </a:r>
                      <a:r>
                        <a:rPr kumimoji="1" lang="ja-JP" altLang="en-US" sz="1000" b="0" u="none" strike="noStrike" kern="1200" cap="none" spc="0" normalizeH="0" baseline="0" noProof="0" dirty="0" err="1">
                          <a:ln>
                            <a:noFill/>
                          </a:ln>
                          <a:solidFill>
                            <a:schemeClr val="tx1"/>
                          </a:solidFill>
                          <a:effectLst/>
                          <a:uLnTx/>
                          <a:uFillTx/>
                        </a:rPr>
                        <a:t>、</a:t>
                      </a:r>
                      <a:r>
                        <a:rPr kumimoji="1" lang="ja-JP" altLang="en-US" sz="1000" b="1" u="sng" strike="noStrike" kern="1200" cap="none" spc="0" normalizeH="0" baseline="0" noProof="0" dirty="0">
                          <a:ln>
                            <a:noFill/>
                          </a:ln>
                          <a:solidFill>
                            <a:schemeClr val="tx2"/>
                          </a:solidFill>
                          <a:effectLst/>
                          <a:uLnTx/>
                          <a:uFillTx/>
                        </a:rPr>
                        <a:t>ベスレムミオパチー、過剰自己貪食を伴うＸ連鎖性ミオパチー、非ジストロフィー性ミオトニー症候群、遺伝性周期性四肢麻痺、禿頭と変形性脊椎症を伴う常染色体劣性白質脳症、結節性硬化症、肥厚性皮膚骨膜症</a:t>
                      </a:r>
                      <a:endParaRPr kumimoji="1" lang="zh-TW" altLang="en-US" sz="1000" b="1" u="sng" strike="noStrike" kern="1200" cap="none" spc="0" normalizeH="0" baseline="0" noProof="0" dirty="0">
                        <a:ln>
                          <a:noFill/>
                        </a:ln>
                        <a:solidFill>
                          <a:schemeClr val="tx2"/>
                        </a:solidFill>
                        <a:effectLst/>
                        <a:uLnTx/>
                        <a:uFillTx/>
                      </a:endParaRPr>
                    </a:p>
                  </a:txBody>
                  <a:tcPr/>
                </a:tc>
                <a:extLst>
                  <a:ext uri="{0D108BD9-81ED-4DB2-BD59-A6C34878D82A}">
                    <a16:rowId xmlns:a16="http://schemas.microsoft.com/office/drawing/2014/main" val="934505862"/>
                  </a:ext>
                </a:extLst>
              </a:tr>
              <a:tr h="2249768">
                <a:tc>
                  <a:txBody>
                    <a:bodyPr/>
                    <a:lstStyle/>
                    <a:p>
                      <a:r>
                        <a:rPr kumimoji="1" lang="ja-JP" altLang="en-US" sz="1000" b="1" baseline="0" dirty="0"/>
                        <a:t>２　処理が複雑なもの</a:t>
                      </a:r>
                      <a:endParaRPr kumimoji="1" lang="en-US" altLang="ja-JP" sz="1000" b="1" baseline="0" dirty="0"/>
                    </a:p>
                    <a:p>
                      <a:r>
                        <a:rPr kumimoji="1" lang="ja-JP" altLang="en-US" sz="1000" b="1" baseline="0" dirty="0"/>
                        <a:t>（</a:t>
                      </a:r>
                      <a:r>
                        <a:rPr kumimoji="1" lang="en-US" altLang="ja-JP" sz="1000" b="1" baseline="0" dirty="0"/>
                        <a:t>5,000</a:t>
                      </a:r>
                      <a:r>
                        <a:rPr kumimoji="1" lang="ja-JP" altLang="en-US" sz="1000" b="1" baseline="0" dirty="0"/>
                        <a:t>点）</a:t>
                      </a:r>
                      <a:endParaRPr kumimoji="1" lang="ja-JP" altLang="en-US" sz="1000" b="1" dirty="0"/>
                    </a:p>
                  </a:txBody>
                  <a:tcPr>
                    <a:solidFill>
                      <a:schemeClr val="bg1">
                        <a:lumMod val="85000"/>
                      </a:schemeClr>
                    </a:solidFill>
                  </a:tcPr>
                </a:tc>
                <a:tc>
                  <a:txBody>
                    <a:bodyPr/>
                    <a:lstStyle/>
                    <a:p>
                      <a:r>
                        <a:rPr kumimoji="1" lang="ja-JP" altLang="en-US" sz="1000" dirty="0"/>
                        <a:t>プリオン病、クリオピリン関連周期熱症候群（中略）、ＤＹＴ</a:t>
                      </a:r>
                      <a:r>
                        <a:rPr kumimoji="1" lang="en-US" altLang="ja-JP" sz="1000" dirty="0"/>
                        <a:t>11</a:t>
                      </a:r>
                      <a:r>
                        <a:rPr kumimoji="1" lang="ja-JP" altLang="en-US" sz="1000" dirty="0"/>
                        <a:t>ジストニア／ＭＤＳ、ＤＹＴ</a:t>
                      </a:r>
                      <a:r>
                        <a:rPr kumimoji="1" lang="en-US" altLang="ja-JP" sz="1000" dirty="0"/>
                        <a:t>12</a:t>
                      </a:r>
                      <a:r>
                        <a:rPr kumimoji="1" lang="ja-JP" altLang="en-US" sz="1000" dirty="0"/>
                        <a:t>／ＲＤＰ／ＡＨＣ／ＣＡＰＯＳ、パントテン酸キナーゼ関連神経変性症／ＮＢＩＡ１、</a:t>
                      </a:r>
                      <a:r>
                        <a:rPr kumimoji="1" lang="ja-JP" altLang="en-US" sz="1000" b="1" u="sng" dirty="0">
                          <a:solidFill>
                            <a:schemeClr val="tx2"/>
                          </a:solidFill>
                        </a:rPr>
                        <a:t>根性点状軟骨異形成症１型、家族性部分性脂肪萎縮症</a:t>
                      </a: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b="0" u="none" strike="noStrike" kern="1200" cap="none" spc="0" normalizeH="0" baseline="0" noProof="0" dirty="0">
                          <a:ln>
                            <a:noFill/>
                          </a:ln>
                          <a:solidFill>
                            <a:schemeClr val="tx1"/>
                          </a:solidFill>
                          <a:effectLst/>
                          <a:uLnTx/>
                          <a:uFillTx/>
                        </a:rPr>
                        <a:t>ソトス症候群、ＣＰＴ２欠損症（中略）、先天性プロテインＣ欠乏症、先天性プロテインＳ欠乏症、先天性アンチトロンビン欠乏症、</a:t>
                      </a:r>
                      <a:r>
                        <a:rPr kumimoji="1" lang="ja-JP" altLang="en-US" sz="1000" b="1" u="sng" strike="noStrike" kern="1200" cap="none" spc="0" normalizeH="0" baseline="0" noProof="0" dirty="0">
                          <a:ln>
                            <a:noFill/>
                          </a:ln>
                          <a:solidFill>
                            <a:srgbClr val="0070C0"/>
                          </a:solidFill>
                          <a:effectLst/>
                          <a:uLnTx/>
                          <a:uFillTx/>
                        </a:rPr>
                        <a:t>筋萎縮性側索硬化症、家族性特発性基底核石灰化症、縁取り空砲を伴う遠位型ミオパチー、シュワルツ・ヤンペル症候群、肥大型心筋症、家族性高コレステロール血症、先天性ミオパチー、皮質下梗塞と白質脳症を伴う常染色体優性脳動脈症、神経軸索スフェロイド形成を伴う遺伝性</a:t>
                      </a:r>
                      <a:r>
                        <a:rPr kumimoji="1" lang="ja-JP" altLang="en-US" sz="1000" b="1" u="sng" strike="noStrike" kern="1200" cap="none" spc="0" normalizeH="0" baseline="0" noProof="0" dirty="0" err="1">
                          <a:ln>
                            <a:noFill/>
                          </a:ln>
                          <a:solidFill>
                            <a:srgbClr val="0070C0"/>
                          </a:solidFill>
                          <a:effectLst/>
                          <a:uLnTx/>
                          <a:uFillTx/>
                        </a:rPr>
                        <a:t>びまん</a:t>
                      </a:r>
                      <a:r>
                        <a:rPr kumimoji="1" lang="ja-JP" altLang="en-US" sz="1000" b="1" u="sng" strike="noStrike" kern="1200" cap="none" spc="0" normalizeH="0" baseline="0" noProof="0" dirty="0">
                          <a:ln>
                            <a:noFill/>
                          </a:ln>
                          <a:solidFill>
                            <a:srgbClr val="0070C0"/>
                          </a:solidFill>
                          <a:effectLst/>
                          <a:uLnTx/>
                          <a:uFillTx/>
                        </a:rPr>
                        <a:t>性白質脳症、先天性無痛無汗症、家族性良性慢性天疱瘡、那須・ハコラ病、カーニー複合、ペルオキシソーム形成異常症、ペルオキシソーム</a:t>
                      </a:r>
                      <a:r>
                        <a:rPr kumimoji="1" lang="en-US" altLang="ja-JP" sz="1000" b="1" u="sng" strike="noStrike" kern="1200" cap="none" spc="0" normalizeH="0" baseline="0" noProof="0" dirty="0">
                          <a:ln>
                            <a:noFill/>
                          </a:ln>
                          <a:solidFill>
                            <a:srgbClr val="0070C0"/>
                          </a:solidFill>
                          <a:effectLst/>
                          <a:uLnTx/>
                          <a:uFillTx/>
                        </a:rPr>
                        <a:t>β</a:t>
                      </a:r>
                      <a:r>
                        <a:rPr kumimoji="1" lang="ja-JP" altLang="en-US" sz="1000" b="1" u="sng" strike="noStrike" kern="1200" cap="none" spc="0" normalizeH="0" baseline="0" noProof="0" dirty="0">
                          <a:ln>
                            <a:noFill/>
                          </a:ln>
                          <a:solidFill>
                            <a:srgbClr val="0070C0"/>
                          </a:solidFill>
                          <a:effectLst/>
                          <a:uLnTx/>
                          <a:uFillTx/>
                        </a:rPr>
                        <a:t>酸化系酵素欠損症、プラスマローゲン合成酵素欠損症、アカタラセミア、原発性高シュウ酸尿症</a:t>
                      </a:r>
                      <a:r>
                        <a:rPr kumimoji="1" lang="en-US" altLang="ja-JP" sz="1000" b="1" u="sng" strike="noStrike" kern="1200" cap="none" spc="0" normalizeH="0" baseline="0" noProof="0" dirty="0">
                          <a:ln>
                            <a:noFill/>
                          </a:ln>
                          <a:solidFill>
                            <a:srgbClr val="0070C0"/>
                          </a:solidFill>
                          <a:effectLst/>
                          <a:uLnTx/>
                          <a:uFillTx/>
                        </a:rPr>
                        <a:t>Ⅰ</a:t>
                      </a:r>
                      <a:r>
                        <a:rPr kumimoji="1" lang="ja-JP" altLang="en-US" sz="1000" b="1" u="sng" strike="noStrike" kern="1200" cap="none" spc="0" normalizeH="0" baseline="0" noProof="0" dirty="0">
                          <a:ln>
                            <a:noFill/>
                          </a:ln>
                          <a:solidFill>
                            <a:srgbClr val="0070C0"/>
                          </a:solidFill>
                          <a:effectLst/>
                          <a:uLnTx/>
                          <a:uFillTx/>
                        </a:rPr>
                        <a:t>型、レフサム病、先天性葉酸吸収不全症、異型ポルフィリン症、先天性骨髄性ポルフィリン症、急性間欠性ポルフィリン症、赤芽球性プロトポルフィリン症、Ｘ連鎖優性プロトポルフィリン症、遺伝性コプロポルフィリン症、晩発性皮膚ポルフィリン症、肝性骨髄性ポルフィリン症、原発性高カイロミクロン血症、無</a:t>
                      </a:r>
                      <a:r>
                        <a:rPr kumimoji="1" lang="en-US" altLang="ja-JP" sz="1000" b="1" u="sng" strike="noStrike" kern="1200" cap="none" spc="0" normalizeH="0" baseline="0" noProof="0" dirty="0">
                          <a:ln>
                            <a:noFill/>
                          </a:ln>
                          <a:solidFill>
                            <a:srgbClr val="0070C0"/>
                          </a:solidFill>
                          <a:effectLst/>
                          <a:uLnTx/>
                          <a:uFillTx/>
                        </a:rPr>
                        <a:t>β</a:t>
                      </a:r>
                      <a:r>
                        <a:rPr kumimoji="1" lang="ja-JP" altLang="en-US" sz="1000" b="1" u="sng" strike="noStrike" kern="1200" cap="none" spc="0" normalizeH="0" baseline="0" noProof="0" dirty="0">
                          <a:ln>
                            <a:noFill/>
                          </a:ln>
                          <a:solidFill>
                            <a:srgbClr val="0070C0"/>
                          </a:solidFill>
                          <a:effectLst/>
                          <a:uLnTx/>
                          <a:uFillTx/>
                        </a:rPr>
                        <a:t>リポタンパク血症、タナトフォリック骨異形成症、遺伝性膵炎、嚢胞性線維症、アッシャー症候群（タイプ１、タイプ２、タイプ３）、カナバン病、先天性グリコシルホスファチジルイノシトール欠損症、大理石骨病、脳クレアチン欠乏症候群、ネフロン癆、家族性低</a:t>
                      </a:r>
                      <a:r>
                        <a:rPr kumimoji="1" lang="en-US" altLang="ja-JP" sz="1000" b="1" u="sng" strike="noStrike" kern="1200" cap="none" spc="0" normalizeH="0" baseline="0" noProof="0" dirty="0">
                          <a:ln>
                            <a:noFill/>
                          </a:ln>
                          <a:solidFill>
                            <a:srgbClr val="0070C0"/>
                          </a:solidFill>
                          <a:effectLst/>
                          <a:uLnTx/>
                          <a:uFillTx/>
                        </a:rPr>
                        <a:t>β</a:t>
                      </a:r>
                      <a:r>
                        <a:rPr kumimoji="1" lang="ja-JP" altLang="en-US" sz="1000" b="1" u="sng" strike="noStrike" kern="1200" cap="none" spc="0" normalizeH="0" baseline="0" noProof="0" dirty="0">
                          <a:ln>
                            <a:noFill/>
                          </a:ln>
                          <a:solidFill>
                            <a:srgbClr val="0070C0"/>
                          </a:solidFill>
                          <a:effectLst/>
                          <a:uLnTx/>
                          <a:uFillTx/>
                        </a:rPr>
                        <a:t>リポタンパク血症１（ホモ接合体）、進行性家族性肝内胆汁</a:t>
                      </a:r>
                      <a:r>
                        <a:rPr kumimoji="1" lang="ja-JP" altLang="en-US" sz="1000" b="1" u="sng" strike="noStrike" kern="1200" cap="none" spc="0" normalizeH="0" baseline="0" noProof="0" dirty="0" err="1">
                          <a:ln>
                            <a:noFill/>
                          </a:ln>
                          <a:solidFill>
                            <a:srgbClr val="0070C0"/>
                          </a:solidFill>
                          <a:effectLst/>
                          <a:uLnTx/>
                          <a:uFillTx/>
                        </a:rPr>
                        <a:t>うっ滞</a:t>
                      </a:r>
                      <a:r>
                        <a:rPr kumimoji="1" lang="ja-JP" altLang="en-US" sz="1000" b="1" u="sng" strike="noStrike" kern="1200" cap="none" spc="0" normalizeH="0" baseline="0" noProof="0" dirty="0">
                          <a:ln>
                            <a:noFill/>
                          </a:ln>
                          <a:solidFill>
                            <a:srgbClr val="0070C0"/>
                          </a:solidFill>
                          <a:effectLst/>
                          <a:uLnTx/>
                          <a:uFillTx/>
                        </a:rPr>
                        <a:t>症</a:t>
                      </a:r>
                    </a:p>
                  </a:txBody>
                  <a:tcPr/>
                </a:tc>
                <a:extLst>
                  <a:ext uri="{0D108BD9-81ED-4DB2-BD59-A6C34878D82A}">
                    <a16:rowId xmlns:a16="http://schemas.microsoft.com/office/drawing/2014/main" val="3256504328"/>
                  </a:ext>
                </a:extLst>
              </a:tr>
              <a:tr h="755854">
                <a:tc>
                  <a:txBody>
                    <a:bodyPr/>
                    <a:lstStyle/>
                    <a:p>
                      <a:r>
                        <a:rPr kumimoji="1" lang="ja-JP" altLang="en-US" sz="1000" b="1" baseline="0" dirty="0"/>
                        <a:t>３　処理が極めて複雑なもの</a:t>
                      </a:r>
                      <a:endParaRPr kumimoji="1" lang="en-US" altLang="ja-JP" sz="1000" b="1" baseline="0" dirty="0"/>
                    </a:p>
                    <a:p>
                      <a:r>
                        <a:rPr kumimoji="1" lang="ja-JP" altLang="en-US" sz="1000" b="1" baseline="0" dirty="0"/>
                        <a:t>（</a:t>
                      </a:r>
                      <a:r>
                        <a:rPr kumimoji="1" lang="en-US" altLang="ja-JP" sz="1000" b="1" baseline="0" dirty="0"/>
                        <a:t>8,000</a:t>
                      </a:r>
                      <a:r>
                        <a:rPr kumimoji="1" lang="ja-JP" altLang="en-US" sz="1000" b="1" baseline="0" dirty="0"/>
                        <a:t>点）</a:t>
                      </a:r>
                      <a:endParaRPr kumimoji="1" lang="ja-JP" altLang="en-US" sz="1000" b="1" dirty="0"/>
                    </a:p>
                  </a:txBody>
                  <a:tcPr>
                    <a:solidFill>
                      <a:schemeClr val="bg1">
                        <a:lumMod val="85000"/>
                      </a:schemeClr>
                    </a:solidFill>
                  </a:tcPr>
                </a:tc>
                <a:tc>
                  <a:txBody>
                    <a:bodyPr/>
                    <a:lstStyle/>
                    <a:p>
                      <a:r>
                        <a:rPr kumimoji="1" lang="ja-JP" altLang="en-US" sz="1000" dirty="0"/>
                        <a:t>神経有棘赤血球症、先天性筋無力症候群（中略）、血管型エーラスダンロス症候群（血管型）、遺伝性自己炎症疾患、エプスタイン症候群</a:t>
                      </a: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b="0" u="none" strike="noStrike" kern="1200" cap="none" spc="0" normalizeH="0" baseline="0" noProof="0" dirty="0">
                          <a:ln>
                            <a:noFill/>
                          </a:ln>
                          <a:solidFill>
                            <a:schemeClr val="tx1"/>
                          </a:solidFill>
                          <a:effectLst/>
                          <a:uLnTx/>
                          <a:uFillTx/>
                        </a:rPr>
                        <a:t>ドラベ症候群、コフィン・シリス症候群、歌舞伎症候群、肺胞蛋白症（自己免疫性又は先天性）、ヌーナン症候群、骨形成不全症、脊髄小脳変性症（多系統萎縮症を除く）、古典型エーラス・ダンロス症候群、非典型溶血性尿毒症症候群、アルポート症候群、ファンコニ貧血、遺伝性鉄芽球性貧血、アラジール症候群、ルビンシュタイン・テイビ症候群、</a:t>
                      </a:r>
                      <a:r>
                        <a:rPr kumimoji="1" lang="ja-JP" altLang="en-US" sz="1000" b="1" u="sng" strike="noStrike" kern="1200" cap="none" spc="0" normalizeH="0" baseline="0" noProof="0" dirty="0">
                          <a:ln>
                            <a:noFill/>
                          </a:ln>
                          <a:solidFill>
                            <a:srgbClr val="0070C0"/>
                          </a:solidFill>
                          <a:effectLst/>
                          <a:uLnTx/>
                          <a:uFillTx/>
                        </a:rPr>
                        <a:t>ミトコンドリア病</a:t>
                      </a:r>
                    </a:p>
                  </a:txBody>
                  <a:tcPr/>
                </a:tc>
                <a:extLst>
                  <a:ext uri="{0D108BD9-81ED-4DB2-BD59-A6C34878D82A}">
                    <a16:rowId xmlns:a16="http://schemas.microsoft.com/office/drawing/2014/main" val="3639424537"/>
                  </a:ext>
                </a:extLst>
              </a:tr>
            </a:tbl>
          </a:graphicData>
        </a:graphic>
      </p:graphicFrame>
      <p:sp>
        <p:nvSpPr>
          <p:cNvPr id="9" name="タイトル 1">
            <a:extLst>
              <a:ext uri="{FF2B5EF4-FFF2-40B4-BE49-F238E27FC236}">
                <a16:creationId xmlns:a16="http://schemas.microsoft.com/office/drawing/2014/main" id="{14AB0AE4-3D1F-4983-8241-9325BF710C26}"/>
              </a:ext>
            </a:extLst>
          </p:cNvPr>
          <p:cNvSpPr>
            <a:spLocks noGrp="1"/>
          </p:cNvSpPr>
          <p:nvPr>
            <p:ph type="title"/>
          </p:nvPr>
        </p:nvSpPr>
        <p:spPr>
          <a:xfrm>
            <a:off x="0" y="274638"/>
            <a:ext cx="9906000" cy="458787"/>
          </a:xfrm>
        </p:spPr>
        <p:txBody>
          <a:bodyPr>
            <a:noAutofit/>
          </a:bodyPr>
          <a:lstStyle/>
          <a:p>
            <a:r>
              <a:rPr lang="ja-JP" altLang="en-US" dirty="0"/>
              <a:t>（１）指定難病の診断に必要な遺伝学的検査の評価</a:t>
            </a:r>
            <a:endParaRPr kumimoji="1" lang="ja-JP" altLang="en-US" dirty="0">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3724972291"/>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937846"/>
            <a:ext cx="9529762" cy="566136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難病領域において、個別の疾患の診断・治療に関する知識等を有する医師が必ずしも十分には存在しないことを踏まえ、遺伝カウンセリング加算について、患者に対面診療を行う医師と当該疾患に関する十分な知識等を有する医師が連携し、情報通信機器を用いて遺伝カウンセリングを実施した場合も算定可能とする。</a:t>
            </a: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 name="正方形/長方形 12"/>
          <p:cNvSpPr/>
          <p:nvPr/>
        </p:nvSpPr>
        <p:spPr>
          <a:xfrm>
            <a:off x="320301" y="2255651"/>
            <a:ext cx="9265397" cy="2439815"/>
          </a:xfrm>
          <a:prstGeom prst="rect">
            <a:avLst/>
          </a:prstGeom>
          <a:no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検体検査判断料</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遺伝カウンセリング加算　</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1,000</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注６　別に厚生労働大臣が定める施設基準に適合しているものとして地方厚生局長等に届け出た保険医療機関において、難病に関する検査（区分番号Ｄ００６－４に掲げる遺伝学的検査及び区分番号Ｄ００６－</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に掲げる角膜ジストロフィー遺伝子検査をいう。以下同じ。）又は遺伝性腫瘍に関する検査（区分番号Ｄ００６－</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19</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掲げるがんゲノムプロファイリング検査を除く。）を実施し、その結果について患者又はその家族等に対し遺伝カウンセリングを行った場合には、遺伝カウンセリング加算として、患者１人につき月１回に限り、</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1,000</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点を所定点数に加算する。</a:t>
            </a:r>
            <a:r>
              <a:rPr kumimoji="0" lang="ja-JP" altLang="en-US"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ただし、遠隔連携遺伝カウンセリング（情報通信機器を用いて、他の保険医療機関と連携して行う遺伝カウンセリング（難病に関する検査に係るものに限る。）をいう。）を行う場合は、別に厚生労働大臣が定める施設基準を満たす保険医療機関において行う場合に限り算定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［算定要件］（概要・一部抜粋）</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患者に対面診療を行っている保険医療機関の医師は、</a:t>
            </a:r>
            <a:r>
              <a:rPr kumimoji="0" lang="ja-JP" altLang="en-US" sz="1050" b="1"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他の保険医療機関の医師に診療情報の提供を行い、</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連携して診療を行うことについて、</a:t>
            </a:r>
            <a:r>
              <a:rPr kumimoji="0" lang="ja-JP" altLang="en-US" sz="1050" b="1"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あらかじめ患者に説明し同意を得る</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当該他の保険医療機関の医師は、</a:t>
            </a:r>
            <a:r>
              <a:rPr kumimoji="0" lang="ja-JP" altLang="en-US" sz="1050" b="1"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厚生労働省の定める情報通信機器を用いた診療に係る指針に沿って診療を行う</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こと。また、</a:t>
            </a:r>
            <a:r>
              <a:rPr kumimoji="0" lang="ja-JP" altLang="en-US" sz="1050" b="1"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個人の遺伝情報を適切に扱う観点から、当該他の保険医療機関内において診療を行う</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当該他の保険医療機関は本区分の「注６」遺伝カウンセリング加算の施設基準に適合しているものとして地方厚生局長等に届け出た保険医療機関である</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3" name="テキスト ボックス 2"/>
          <p:cNvSpPr txBox="1"/>
          <p:nvPr/>
        </p:nvSpPr>
        <p:spPr>
          <a:xfrm>
            <a:off x="480614" y="4783206"/>
            <a:ext cx="1664898" cy="276999"/>
          </a:xfrm>
          <a:prstGeom prst="rect">
            <a:avLst/>
          </a:prstGeom>
          <a:solidFill>
            <a:schemeClr val="tx2">
              <a:lumMod val="20000"/>
              <a:lumOff val="80000"/>
            </a:schemeClr>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保険医療機関</a:t>
            </a:r>
            <a:r>
              <a:rPr kumimoji="1" lang="en-US" altLang="ja-JP" sz="1200" b="0" i="0" u="none" strike="noStrike" kern="1200" cap="none" spc="0" normalizeH="0" baseline="0" noProof="0" dirty="0">
                <a:ln>
                  <a:noFill/>
                </a:ln>
                <a:solidFill>
                  <a:prstClr val="black"/>
                </a:solidFill>
                <a:effectLst/>
                <a:uLnTx/>
                <a:uFillTx/>
                <a:latin typeface="Verdana"/>
                <a:ea typeface="メイリオ"/>
                <a:cs typeface="+mn-cs"/>
              </a:rPr>
              <a:t>A</a:t>
            </a:r>
            <a:endParaRPr kumimoji="1" lang="ja-JP" altLang="en-US" sz="1200" b="0" i="0" u="none" strike="noStrike" kern="1200" cap="none" spc="0" normalizeH="0" baseline="0" noProof="0" dirty="0">
              <a:ln>
                <a:noFill/>
              </a:ln>
              <a:solidFill>
                <a:prstClr val="black"/>
              </a:solidFill>
              <a:effectLst/>
              <a:uLnTx/>
              <a:uFillTx/>
              <a:latin typeface="Verdana"/>
              <a:ea typeface="メイリオ"/>
              <a:cs typeface="+mn-cs"/>
            </a:endParaRPr>
          </a:p>
        </p:txBody>
      </p:sp>
      <p:sp>
        <p:nvSpPr>
          <p:cNvPr id="16" name="テキスト ボックス 15"/>
          <p:cNvSpPr txBox="1"/>
          <p:nvPr/>
        </p:nvSpPr>
        <p:spPr>
          <a:xfrm>
            <a:off x="5288249" y="4784927"/>
            <a:ext cx="1664898" cy="276999"/>
          </a:xfrm>
          <a:prstGeom prst="rect">
            <a:avLst/>
          </a:prstGeom>
          <a:solidFill>
            <a:schemeClr val="tx2">
              <a:lumMod val="20000"/>
              <a:lumOff val="80000"/>
            </a:schemeClr>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保険医療機関</a:t>
            </a:r>
            <a:r>
              <a:rPr kumimoji="1" lang="en-US" altLang="ja-JP" sz="1200" b="0" i="0" u="none" strike="noStrike" kern="1200" cap="none" spc="0" normalizeH="0" baseline="0" noProof="0" dirty="0">
                <a:ln>
                  <a:noFill/>
                </a:ln>
                <a:solidFill>
                  <a:prstClr val="black"/>
                </a:solidFill>
                <a:effectLst/>
                <a:uLnTx/>
                <a:uFillTx/>
                <a:latin typeface="Verdana"/>
                <a:ea typeface="メイリオ"/>
                <a:cs typeface="+mn-cs"/>
              </a:rPr>
              <a:t>B</a:t>
            </a:r>
            <a:endParaRPr kumimoji="1" lang="ja-JP" altLang="en-US" sz="1200" b="0" i="0" u="none" strike="noStrike" kern="1200" cap="none" spc="0" normalizeH="0" baseline="0" noProof="0" dirty="0">
              <a:ln>
                <a:noFill/>
              </a:ln>
              <a:solidFill>
                <a:prstClr val="black"/>
              </a:solidFill>
              <a:effectLst/>
              <a:uLnTx/>
              <a:uFillTx/>
              <a:latin typeface="Verdana"/>
              <a:ea typeface="メイリオ"/>
              <a:cs typeface="+mn-cs"/>
            </a:endParaRPr>
          </a:p>
        </p:txBody>
      </p:sp>
      <p:pic>
        <p:nvPicPr>
          <p:cNvPr id="18" name="図 1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61477" y="5282587"/>
            <a:ext cx="942092" cy="849106"/>
          </a:xfrm>
          <a:prstGeom prst="rect">
            <a:avLst/>
          </a:prstGeom>
        </p:spPr>
      </p:pic>
      <p:pic>
        <p:nvPicPr>
          <p:cNvPr id="20" name="図 1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495798" y="5260278"/>
            <a:ext cx="934320" cy="893724"/>
          </a:xfrm>
          <a:prstGeom prst="rect">
            <a:avLst/>
          </a:prstGeom>
        </p:spPr>
      </p:pic>
      <p:pic>
        <p:nvPicPr>
          <p:cNvPr id="21" name="図 20">
            <a:extLst>
              <a:ext uri="{FF2B5EF4-FFF2-40B4-BE49-F238E27FC236}">
                <a16:creationId xmlns:a16="http://schemas.microsoft.com/office/drawing/2014/main" id="{E6C41DBD-7EDD-674E-84B1-2A34B09A61DA}"/>
              </a:ext>
            </a:extLst>
          </p:cNvPr>
          <p:cNvPicPr>
            <a:picLocks noChangeAspect="1"/>
          </p:cNvPicPr>
          <p:nvPr/>
        </p:nvPicPr>
        <p:blipFill>
          <a:blip r:embed="rId5"/>
          <a:stretch>
            <a:fillRect/>
          </a:stretch>
        </p:blipFill>
        <p:spPr>
          <a:xfrm>
            <a:off x="5982709" y="5759979"/>
            <a:ext cx="788048" cy="788046"/>
          </a:xfrm>
          <a:prstGeom prst="rect">
            <a:avLst/>
          </a:prstGeom>
        </p:spPr>
      </p:pic>
      <p:pic>
        <p:nvPicPr>
          <p:cNvPr id="22" name="図 2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889067" y="5668187"/>
            <a:ext cx="744498" cy="844760"/>
          </a:xfrm>
          <a:prstGeom prst="rect">
            <a:avLst/>
          </a:prstGeom>
        </p:spPr>
      </p:pic>
      <p:cxnSp>
        <p:nvCxnSpPr>
          <p:cNvPr id="24" name="カギ線コネクタ 23"/>
          <p:cNvCxnSpPr/>
          <p:nvPr/>
        </p:nvCxnSpPr>
        <p:spPr>
          <a:xfrm rot="5400000" flipH="1" flipV="1">
            <a:off x="4559147" y="3893684"/>
            <a:ext cx="288000" cy="4500000"/>
          </a:xfrm>
          <a:prstGeom prst="bentConnector3">
            <a:avLst>
              <a:gd name="adj1" fmla="val -77729"/>
            </a:avLst>
          </a:prstGeom>
          <a:noFill/>
          <a:ln w="57150" cap="flat" cmpd="sng" algn="ctr">
            <a:solidFill>
              <a:srgbClr val="4F81BD"/>
            </a:solidFill>
            <a:prstDash val="sysDash"/>
            <a:headEnd type="triangle"/>
            <a:tailEnd type="none"/>
          </a:ln>
          <a:effectLst/>
        </p:spPr>
      </p:cxnSp>
      <p:sp>
        <p:nvSpPr>
          <p:cNvPr id="25" name="テキスト ボックス 24"/>
          <p:cNvSpPr txBox="1"/>
          <p:nvPr/>
        </p:nvSpPr>
        <p:spPr>
          <a:xfrm>
            <a:off x="334503" y="5978996"/>
            <a:ext cx="1978233" cy="5770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主治医</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●●症候群疑いと判断し、</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検査を実施。</a:t>
            </a:r>
          </a:p>
        </p:txBody>
      </p:sp>
      <p:sp>
        <p:nvSpPr>
          <p:cNvPr id="26" name="テキスト ボックス 25"/>
          <p:cNvSpPr txBox="1"/>
          <p:nvPr/>
        </p:nvSpPr>
        <p:spPr>
          <a:xfrm>
            <a:off x="7078336" y="6027044"/>
            <a:ext cx="1551648"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●●症候群の専門家</a:t>
            </a:r>
          </a:p>
        </p:txBody>
      </p:sp>
      <p:pic>
        <p:nvPicPr>
          <p:cNvPr id="19" name="図 1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01161" y="5311375"/>
            <a:ext cx="646606" cy="923978"/>
          </a:xfrm>
          <a:prstGeom prst="rect">
            <a:avLst/>
          </a:prstGeom>
        </p:spPr>
      </p:pic>
      <p:sp>
        <p:nvSpPr>
          <p:cNvPr id="27" name="テキスト ボックス 26"/>
          <p:cNvSpPr txBox="1"/>
          <p:nvPr/>
        </p:nvSpPr>
        <p:spPr>
          <a:xfrm>
            <a:off x="3495375" y="5954982"/>
            <a:ext cx="2141438" cy="461665"/>
          </a:xfrm>
          <a:prstGeom prst="rect">
            <a:avLst/>
          </a:prstGeom>
          <a:ln w="12700">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遠隔連携</a:t>
            </a:r>
            <a:endPar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遺伝カウンセリング</a:t>
            </a:r>
          </a:p>
        </p:txBody>
      </p:sp>
      <p:sp>
        <p:nvSpPr>
          <p:cNvPr id="28" name="テキスト ボックス 27"/>
          <p:cNvSpPr txBox="1"/>
          <p:nvPr/>
        </p:nvSpPr>
        <p:spPr>
          <a:xfrm>
            <a:off x="523744" y="5118623"/>
            <a:ext cx="4358812"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遺伝カウンセリング加算に係る施設基準の届出を行っている医療機関</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29" name="テキスト ボックス 28"/>
          <p:cNvSpPr txBox="1"/>
          <p:nvPr/>
        </p:nvSpPr>
        <p:spPr>
          <a:xfrm>
            <a:off x="5433621" y="5115202"/>
            <a:ext cx="4358812"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遺伝カウンセリング加算に係る施設基準の届出を行っている医療機関</a:t>
            </a:r>
          </a:p>
        </p:txBody>
      </p:sp>
      <p:sp>
        <p:nvSpPr>
          <p:cNvPr id="30" name="正方形/長方形 29">
            <a:extLst>
              <a:ext uri="{FF2B5EF4-FFF2-40B4-BE49-F238E27FC236}">
                <a16:creationId xmlns:a16="http://schemas.microsoft.com/office/drawing/2014/main" id="{0CD5958E-10B8-4E50-9EE7-DD948CBC66A2}"/>
              </a:ext>
            </a:extLst>
          </p:cNvPr>
          <p:cNvSpPr/>
          <p:nvPr/>
        </p:nvSpPr>
        <p:spPr>
          <a:xfrm>
            <a:off x="298800" y="753932"/>
            <a:ext cx="4711034"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Verdana"/>
                <a:ea typeface="メイリオ"/>
                <a:cs typeface="+mn-cs"/>
              </a:rPr>
              <a:t>遠隔連携遺伝カウンセリングの新設</a:t>
            </a:r>
            <a:endPar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1" name="テキスト ボックス 30">
            <a:extLst>
              <a:ext uri="{FF2B5EF4-FFF2-40B4-BE49-F238E27FC236}">
                <a16:creationId xmlns:a16="http://schemas.microsoft.com/office/drawing/2014/main" id="{2DF2FA9B-14BA-4189-8036-C49E668459E7}"/>
              </a:ext>
            </a:extLst>
          </p:cNvPr>
          <p:cNvSpPr txBox="1"/>
          <p:nvPr/>
        </p:nvSpPr>
        <p:spPr>
          <a:xfrm>
            <a:off x="-1" y="-14325"/>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．難病患者に対する適切な医療の評価</a:t>
            </a:r>
          </a:p>
        </p:txBody>
      </p:sp>
      <p:sp>
        <p:nvSpPr>
          <p:cNvPr id="33" name="タイトル 1">
            <a:extLst>
              <a:ext uri="{FF2B5EF4-FFF2-40B4-BE49-F238E27FC236}">
                <a16:creationId xmlns:a16="http://schemas.microsoft.com/office/drawing/2014/main" id="{8D1CD002-4D81-4876-B218-0900A9A0330A}"/>
              </a:ext>
            </a:extLst>
          </p:cNvPr>
          <p:cNvSpPr>
            <a:spLocks noGrp="1"/>
          </p:cNvSpPr>
          <p:nvPr>
            <p:ph type="title"/>
          </p:nvPr>
        </p:nvSpPr>
        <p:spPr>
          <a:xfrm>
            <a:off x="0" y="239493"/>
            <a:ext cx="9906000" cy="458787"/>
          </a:xfrm>
        </p:spPr>
        <p:txBody>
          <a:bodyPr>
            <a:noAutofit/>
          </a:bodyPr>
          <a:lstStyle/>
          <a:p>
            <a:r>
              <a:rPr lang="ja-JP" altLang="en-US" dirty="0">
                <a:latin typeface="メイリオ" panose="020B0604030504040204" pitchFamily="50" charset="-128"/>
                <a:ea typeface="メイリオ" panose="020B0604030504040204" pitchFamily="50" charset="-128"/>
              </a:rPr>
              <a:t>（２）遠隔連携遺伝カウンセリングの新設</a:t>
            </a:r>
            <a:endParaRPr kumimoji="1" lang="ja-JP" altLang="en-US" dirty="0">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78671813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2" name="タイトル 1"/>
          <p:cNvSpPr txBox="1">
            <a:spLocks/>
          </p:cNvSpPr>
          <p:nvPr/>
        </p:nvSpPr>
        <p:spPr bwMode="auto">
          <a:xfrm>
            <a:off x="741231" y="152407"/>
            <a:ext cx="8420100" cy="504825"/>
          </a:xfrm>
          <a:prstGeom prst="rect">
            <a:avLst/>
          </a:prstGeom>
          <a:solidFill>
            <a:srgbClr val="00B0F0">
              <a:alpha val="59999"/>
            </a:srgbClr>
          </a:solidFill>
          <a:ln w="12700">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ja-JP" altLang="en-US" sz="2600" b="0" i="0" u="none" strike="noStrike" kern="1200" cap="none" spc="0" normalizeH="0" baseline="0" noProof="0" dirty="0">
                <a:ln>
                  <a:noFill/>
                </a:ln>
                <a:solidFill>
                  <a:srgbClr val="000000"/>
                </a:solidFill>
                <a:effectLst/>
                <a:uLnTx/>
                <a:uFillTx/>
                <a:latin typeface="Calibri" pitchFamily="34" charset="0"/>
                <a:ea typeface="ＭＳ Ｐゴシック" pitchFamily="50" charset="-128"/>
                <a:cs typeface="+mn-cs"/>
              </a:rPr>
              <a:t>令和４年度診療報酬改定の流れ②</a:t>
            </a:r>
          </a:p>
        </p:txBody>
      </p:sp>
      <p:sp>
        <p:nvSpPr>
          <p:cNvPr id="9" name="Rectangle 3"/>
          <p:cNvSpPr txBox="1">
            <a:spLocks noChangeArrowheads="1"/>
          </p:cNvSpPr>
          <p:nvPr/>
        </p:nvSpPr>
        <p:spPr>
          <a:xfrm>
            <a:off x="239764" y="730842"/>
            <a:ext cx="9423034" cy="6044194"/>
          </a:xfrm>
          <a:prstGeom prst="rect">
            <a:avLst/>
          </a:prstGeom>
          <a:solidFill>
            <a:srgbClr val="00B0F0">
              <a:alpha val="20000"/>
            </a:srgbClr>
          </a:solidFill>
          <a:ln w="12700">
            <a:solidFill>
              <a:schemeClr val="tx1"/>
            </a:solidFill>
            <a:prstDash val="dash"/>
          </a:ln>
        </p:spPr>
        <p:txBody>
          <a:bodyPr>
            <a:normAutofit fontScale="92500" lnSpcReduction="10000"/>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内閣</a:t>
            </a: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7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令和３年１２月２２日　予算編成過程で、診療報酬改定、良質な医療を効率的に提供する体制の整備等の</a:t>
            </a:r>
            <a:endParaRPr kumimoji="1" lang="en-US" altLang="ja-JP" sz="17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7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観点から中医協での議論を踏まえて、改革を着実に進める７項目を決定</a:t>
            </a:r>
            <a:endParaRPr kumimoji="1" lang="en-US" altLang="ja-JP" sz="17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700" b="1" i="0" u="sng"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１．診療報酬　＋０．４３％</a:t>
            </a:r>
            <a:endParaRPr kumimoji="1" lang="en-US" altLang="ja-JP" sz="1700" b="1" i="0" u="sng"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en-US" altLang="ja-JP" sz="1600" b="0"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rPr>
              <a:t>１ うち、</a:t>
            </a:r>
            <a:r>
              <a:rPr kumimoji="1" lang="en-US" altLang="ja-JP" sz="1600" b="0"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rPr>
              <a:t>２～５を除く改定分  </a:t>
            </a:r>
            <a:r>
              <a:rPr kumimoji="1" lang="ja-JP" altLang="en-US" sz="1600" b="1"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rPr>
              <a:t>＋０．２３％ （医科：＋０．２６％、歯科：＋０．２９％、調剤：＋０．０８％）</a:t>
            </a: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600" b="0"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en-US" altLang="ja-JP" sz="1600" b="0"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rPr>
              <a:t>２ うち、看護の処遇改善のための特例的な対応</a:t>
            </a:r>
            <a:r>
              <a:rPr kumimoji="1" lang="ja-JP" altLang="en-US" sz="1600" b="1"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rPr>
              <a:t>＋０．２０％</a:t>
            </a:r>
            <a:endParaRPr kumimoji="1" lang="en-US" altLang="ja-JP" sz="1600" b="1"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600" b="0"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en-US" altLang="ja-JP" sz="1600" b="0"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rPr>
              <a:t>３ うち、リフィル処方箋（反復利用できる処方箋）の導入・活用促進による効率化</a:t>
            </a:r>
            <a:r>
              <a:rPr kumimoji="1" lang="ja-JP" altLang="en-US" sz="1600" b="1"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rPr>
              <a:t>▲０．１０％</a:t>
            </a:r>
            <a:r>
              <a:rPr kumimoji="1" lang="ja-JP" altLang="en-US" sz="1600" b="0"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rPr>
              <a:t>（症状が安定している患者に ついて医師の処方により、医療機関に行かずとも、医師及び薬剤師の適切な連携の下、一定期間内に処方箋を反復利用できる、分割調剤とは異なる実効的な方策を導入することにより、再診の効率化につなげ、その効果について検証を行う）</a:t>
            </a:r>
            <a:endParaRPr kumimoji="1" lang="en-US" altLang="ja-JP" sz="1600" b="0"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600" b="0"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en-US" altLang="ja-JP" sz="1600" b="0"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rPr>
              <a:t>４ うち、不妊治療の保険適用のための特例的な対応</a:t>
            </a:r>
            <a:r>
              <a:rPr kumimoji="1" lang="ja-JP" altLang="en-US" sz="1600" b="1"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rPr>
              <a:t>＋０．２０％</a:t>
            </a:r>
            <a:endParaRPr kumimoji="1" lang="en-US" altLang="ja-JP" sz="1600" b="1"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600" b="0"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en-US" altLang="ja-JP" sz="1600" b="0"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rPr>
              <a:t>５ うち、小児の感染防止対策に係る加算措置（医科分）の期限到来</a:t>
            </a:r>
            <a:r>
              <a:rPr kumimoji="1" lang="ja-JP" altLang="en-US" sz="1600" b="1" i="0" u="none" strike="noStrike" kern="1200" cap="none" spc="-10" normalizeH="0" baseline="0" noProof="0" dirty="0">
                <a:ln>
                  <a:noFill/>
                </a:ln>
                <a:solidFill>
                  <a:prstClr val="black"/>
                </a:solidFill>
                <a:effectLst/>
                <a:uLnTx/>
                <a:uFillTx/>
                <a:latin typeface="ＭＳ Ｐゴシック"/>
                <a:ea typeface="ＭＳ Ｐゴシック" panose="020B0600070205080204" pitchFamily="50" charset="-128"/>
                <a:cs typeface="+mn-cs"/>
              </a:rPr>
              <a:t>▲０．１０％</a:t>
            </a:r>
          </a:p>
          <a:p>
            <a:pPr marL="271463" marR="0" lvl="0" indent="-271463" algn="l" defTabSz="914400" rtl="0" eaLnBrk="1" fontAlgn="auto" latinLnBrk="0" hangingPunct="1">
              <a:lnSpc>
                <a:spcPct val="110000"/>
              </a:lnSpc>
              <a:spcBef>
                <a:spcPts val="0"/>
              </a:spcBef>
              <a:spcAft>
                <a:spcPts val="0"/>
              </a:spcAft>
              <a:buClrTx/>
              <a:buSzTx/>
              <a:buFont typeface="Arial" pitchFamily="34" charset="0"/>
              <a:buNone/>
              <a:tabLst/>
              <a:defRPr/>
            </a:pPr>
            <a:r>
              <a:rPr kumimoji="1" lang="ja-JP" altLang="en-US" sz="1700" b="1" i="0" u="sng"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２．薬価等　①薬価　▲１．３５％</a:t>
            </a:r>
            <a:r>
              <a:rPr kumimoji="1" lang="ja-JP" altLang="en-US" sz="17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en-US" altLang="ja-JP" sz="16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１ うち、実勢価等改定</a:t>
            </a:r>
            <a:r>
              <a:rPr kumimoji="1" lang="ja-JP" altLang="en-US" sz="1600" b="1"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▲１．４４％</a:t>
            </a:r>
            <a:endParaRPr kumimoji="1" lang="en-US" altLang="ja-JP" sz="1600" b="1"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10000"/>
              </a:lnSpc>
              <a:spcBef>
                <a:spcPts val="0"/>
              </a:spcBef>
              <a:spcAft>
                <a:spcPts val="0"/>
              </a:spcAft>
              <a:buClrTx/>
              <a:buSzTx/>
              <a:buFont typeface="Arial" pitchFamily="34" charset="0"/>
              <a:buNone/>
              <a:tabLst/>
              <a:defRPr/>
            </a:pPr>
            <a:r>
              <a:rPr kumimoji="1" lang="ja-JP" altLang="en-US" sz="16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en-US" altLang="ja-JP" sz="16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２ うち、不妊治療の保険適用のための特例的な対応</a:t>
            </a:r>
            <a:r>
              <a:rPr kumimoji="1" lang="ja-JP" altLang="en-US" sz="1600" b="1"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＋０．０９％</a:t>
            </a:r>
            <a:endParaRPr kumimoji="1" lang="en-US" altLang="ja-JP" sz="1600" b="1"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10000"/>
              </a:lnSpc>
              <a:spcBef>
                <a:spcPts val="0"/>
              </a:spcBef>
              <a:spcAft>
                <a:spcPts val="0"/>
              </a:spcAft>
              <a:buClrTx/>
              <a:buSzTx/>
              <a:buFont typeface="Arial" pitchFamily="34" charset="0"/>
              <a:buNone/>
              <a:tabLst/>
              <a:defRPr/>
            </a:pPr>
            <a:r>
              <a:rPr kumimoji="1" lang="ja-JP" altLang="en-US" sz="17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700" b="1" i="0" u="sng"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②材料価格　▲０．０２％</a:t>
            </a:r>
            <a:endParaRPr kumimoji="1" lang="en-US" altLang="ja-JP" sz="1700" b="1" i="0" u="sng"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10000"/>
              </a:lnSpc>
              <a:spcBef>
                <a:spcPts val="0"/>
              </a:spcBef>
              <a:spcAft>
                <a:spcPts val="0"/>
              </a:spcAft>
              <a:buClrTx/>
              <a:buSzTx/>
              <a:buFont typeface="Arial" pitchFamily="34" charset="0"/>
              <a:buNone/>
              <a:tabLst/>
              <a:defRPr/>
            </a:pPr>
            <a:r>
              <a:rPr kumimoji="1" lang="ja-JP" altLang="en-US" sz="1700" b="1" i="0" u="none" strike="noStrike" kern="1200" cap="none" spc="-20" normalizeH="0" baseline="0" noProof="0" dirty="0">
                <a:ln>
                  <a:noFill/>
                </a:ln>
                <a:solidFill>
                  <a:prstClr val="black"/>
                </a:solidFill>
                <a:effectLst/>
                <a:uLnTx/>
                <a:uFillTx/>
                <a:latin typeface="ＭＳ Ｐゴシック"/>
                <a:ea typeface="ＭＳ Ｐゴシック" panose="020B0600070205080204" pitchFamily="50" charset="-128"/>
                <a:cs typeface="+mn-cs"/>
              </a:rPr>
              <a:t>　なお、上記のほか、新型コロナ感染拡大により明らかになった課題等に対応するため、良質な医療を効率的</a:t>
            </a:r>
            <a:endParaRPr kumimoji="1" lang="en-US" altLang="ja-JP" sz="1700" b="1" i="0" u="none" strike="noStrike" kern="1200" cap="none" spc="-2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10000"/>
              </a:lnSpc>
              <a:spcBef>
                <a:spcPts val="0"/>
              </a:spcBef>
              <a:spcAft>
                <a:spcPts val="0"/>
              </a:spcAft>
              <a:buClrTx/>
              <a:buSzTx/>
              <a:buFont typeface="Arial" pitchFamily="34" charset="0"/>
              <a:buNone/>
              <a:tabLst/>
              <a:defRPr/>
            </a:pPr>
            <a:r>
              <a:rPr kumimoji="1" lang="ja-JP" altLang="en-US" sz="1700" b="1" i="0" u="none" strike="noStrike" kern="1200" cap="none" spc="-20" normalizeH="0" baseline="0" noProof="0" dirty="0">
                <a:ln>
                  <a:noFill/>
                </a:ln>
                <a:solidFill>
                  <a:prstClr val="black"/>
                </a:solidFill>
                <a:effectLst/>
                <a:uLnTx/>
                <a:uFillTx/>
                <a:latin typeface="ＭＳ Ｐゴシック"/>
                <a:ea typeface="ＭＳ Ｐゴシック" panose="020B0600070205080204" pitchFamily="50" charset="-128"/>
                <a:cs typeface="+mn-cs"/>
              </a:rPr>
              <a:t>に提供する体制の整備等の観点から、次の項目について、中医協での議論も踏まえて、改革を着実に進める。</a:t>
            </a:r>
            <a:endParaRPr kumimoji="1" lang="en-US" altLang="ja-JP" sz="1700" b="1" i="0" u="none" strike="noStrike" kern="1200" cap="none" spc="-2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endParaRPr kumimoji="1" lang="en-US" altLang="ja-JP" sz="17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 ・　医療機能の分化・強化、連携の推進に向けた、提供されている医療機能や患者像の実態に即した、看護配置７対</a:t>
            </a:r>
            <a:endParaRPr kumimoji="1" lang="en-US" altLang="ja-JP" sz="17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Tx/>
              <a:buNone/>
              <a:tabLst/>
              <a:defRPr/>
            </a:pPr>
            <a:r>
              <a:rPr kumimoji="1" lang="en-US" altLang="ja-JP" sz="17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7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１の入院基本料を含む入院医療の評価の適正化</a:t>
            </a:r>
            <a:endParaRPr kumimoji="1" lang="en-US" altLang="ja-JP" sz="17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在院日数を含めた医療の標準化に向けた、ＤＰＣ制度の算定方法の見直し等の更なる包括払いの推進</a:t>
            </a:r>
            <a:endParaRPr kumimoji="1" lang="en-US" altLang="ja-JP" sz="17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医師の働き方改革に係る診療報酬上の措置について実効的な仕組みとなるよう見直し</a:t>
            </a:r>
            <a:endParaRPr kumimoji="1" lang="en-US" altLang="ja-JP" sz="17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Tx/>
              <a:buNone/>
              <a:tabLst/>
              <a:defRPr/>
            </a:pPr>
            <a:r>
              <a:rPr kumimoji="1" lang="en-US" altLang="ja-JP" sz="17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7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外来医療の機能分化・連携に向けた、かかりつけ医機能に係る診療報酬上の措置の実態に即した適切な見直し</a:t>
            </a:r>
            <a:endParaRPr kumimoji="1" lang="en-US" altLang="ja-JP" sz="17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費用対効果を踏まえた後発医薬品の調剤体制に係る評価の見直し</a:t>
            </a:r>
            <a:endParaRPr kumimoji="1" lang="en-US" altLang="ja-JP" sz="17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Tx/>
              <a:buNone/>
              <a:tabLst/>
              <a:defRPr/>
            </a:pPr>
            <a:r>
              <a:rPr kumimoji="1" lang="en-US" altLang="ja-JP" sz="17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7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薬局の収益状況、経営の効率性等も踏まえた多店舗を有する薬局等の評価の適正化</a:t>
            </a:r>
            <a:endParaRPr kumimoji="1" lang="en-US" altLang="ja-JP" sz="17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Tx/>
              <a:buNone/>
              <a:tabLst/>
              <a:defRPr/>
            </a:pPr>
            <a:r>
              <a:rPr kumimoji="1" lang="en-US" altLang="ja-JP" sz="17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7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ＯＴＣ類似医薬品等の既収載の医薬品の保険給付範囲の見直しなど、薬剤給付の適正化の観点からの湿布薬の</a:t>
            </a:r>
            <a:endParaRPr kumimoji="1" lang="en-US" altLang="ja-JP" sz="17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Tx/>
              <a:buNone/>
              <a:tabLst/>
              <a:defRPr/>
            </a:pPr>
            <a:r>
              <a:rPr kumimoji="1" lang="en-US" altLang="ja-JP" sz="17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7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処方の適正化</a:t>
            </a:r>
            <a:endParaRPr kumimoji="1" lang="en-US" altLang="ja-JP" sz="17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 name="スライド番号プレースホルダー 2">
            <a:extLst>
              <a:ext uri="{FF2B5EF4-FFF2-40B4-BE49-F238E27FC236}">
                <a16:creationId xmlns:a16="http://schemas.microsoft.com/office/drawing/2014/main" id="{F5B7AB7F-4C42-4450-8E79-1AB7E503C811}"/>
              </a:ext>
            </a:extLst>
          </p:cNvPr>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691746953"/>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1050411"/>
            <a:ext cx="9529762" cy="561016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HTLV</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陽性患者の生体移植後において、指定難病である</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HTLV</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関連脊髄症の発症リスクが高いとの報告を踏まえ、</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HTLV</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－１核酸検出の要件及び生体移植時における臓器等提供者に係る感染症検査の取扱いを見直す 。</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36712"/>
            <a:ext cx="2277698"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算定要件の</a:t>
            </a: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見直し</a:t>
            </a:r>
          </a:p>
        </p:txBody>
      </p:sp>
      <p:sp>
        <p:nvSpPr>
          <p:cNvPr id="88" name="正方形/長方形 87"/>
          <p:cNvSpPr/>
          <p:nvPr/>
        </p:nvSpPr>
        <p:spPr>
          <a:xfrm>
            <a:off x="3830348" y="2022955"/>
            <a:ext cx="5735146"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3830348" y="2382000"/>
            <a:ext cx="5735146" cy="4205836"/>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微生物核酸同定・定量検査</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［算定要件］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(18) </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ＨＴＬＶ－１核酸検出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」のＨＴＬＶ－１核酸検出は、区分番号「Ｄ０１２」感染症免疫学的検査の「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50</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」のＨＴＬＶ－</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Ⅰ</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抗体（ウエスタンブロット法及びラインブロット法）によって判定保留となった妊婦、</a:t>
            </a:r>
            <a:r>
              <a:rPr kumimoji="0" lang="ja-JP" altLang="en-US"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移植者（生体部分肺移植、生体部分肝移植、生体腎移植又は生体部分小腸移植の場合に限る。）又は臓器等提供者（生体部分肺移植、生体部分肝移植、生体腎移植又は生体部分小腸移植の場合に限る。）</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を対象として測定した場合にのみ算定する。（中略） </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第</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10</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部 手術</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＜通則＞</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20 </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臓器等移植における組織適合性試験及び臓器等提供者に係る感染症検査の取扱い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 </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(2) </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臓器等提供者に係る感染症検査</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ア 臓器等提供者に係る感染症検査とは、ＨＢ</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s</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抗原、ＨＢ</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c</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抗体半定量・定量、ＨＣＶ抗体定性・定量、ＨＩＶ－１抗体、ＨＩＶ－２抗体定性・定量、</a:t>
            </a:r>
            <a:r>
              <a:rPr kumimoji="0" lang="ja-JP" altLang="en-US"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ＨＴＬＶ－</a:t>
            </a:r>
            <a:r>
              <a:rPr kumimoji="0" lang="en-US" altLang="ja-JP"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Ⅰ</a:t>
            </a:r>
            <a:r>
              <a:rPr kumimoji="0" lang="ja-JP" altLang="en-US"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抗体定性、ＨＴＬＶ－</a:t>
            </a:r>
            <a:r>
              <a:rPr kumimoji="0" lang="en-US" altLang="ja-JP"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Ⅰ</a:t>
            </a:r>
            <a:r>
              <a:rPr kumimoji="0" lang="ja-JP" altLang="en-US"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抗体半定量、</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ＨＴＬＶ－</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Ⅰ</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抗体、</a:t>
            </a:r>
            <a:r>
              <a:rPr kumimoji="0" lang="ja-JP" altLang="en-US"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ＨＴＬＶ－</a:t>
            </a:r>
            <a:r>
              <a:rPr kumimoji="0" lang="en-US" altLang="ja-JP"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Ⅰ</a:t>
            </a:r>
            <a:r>
              <a:rPr kumimoji="0" lang="ja-JP" altLang="en-US"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抗体（ウエスタンブロット法及びラインブロット法）、ＨＴＬＶ－１核酸検出、</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梅毒トレポネーマ抗体半定量、梅毒トレポネーマ抗体定量又はサイトメガロウイルス抗体の全部又は一部をいう（同一検査で定性及び定量測定がある場合は、いずれか１つの検査に限り、</a:t>
            </a:r>
            <a:r>
              <a:rPr kumimoji="0" lang="ja-JP" altLang="en-US"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ＨＴＬＶ－</a:t>
            </a:r>
            <a:r>
              <a:rPr kumimoji="0" lang="en-US" altLang="ja-JP"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Ⅰ</a:t>
            </a:r>
            <a:r>
              <a:rPr kumimoji="0" lang="ja-JP" altLang="en-US"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抗体定性、ＨＴＬＶ－</a:t>
            </a:r>
            <a:r>
              <a:rPr kumimoji="0" lang="en-US" altLang="ja-JP"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Ⅰ</a:t>
            </a:r>
            <a:r>
              <a:rPr kumimoji="0" lang="ja-JP" altLang="en-US"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抗体半定量及びＨＴＬＶ－</a:t>
            </a:r>
            <a:r>
              <a:rPr kumimoji="0" lang="en-US" altLang="ja-JP"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Ⅰ</a:t>
            </a:r>
            <a:r>
              <a:rPr kumimoji="0" lang="ja-JP" altLang="en-US"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抗体については、このうちいずれか１つの検査に限る。</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a:t>
            </a:r>
            <a:r>
              <a:rPr kumimoji="0" lang="ja-JP" altLang="en-US"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ただし、ＨＴＬＶ－</a:t>
            </a:r>
            <a:r>
              <a:rPr kumimoji="0" lang="en-US" altLang="ja-JP"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Ⅰ</a:t>
            </a:r>
            <a:r>
              <a:rPr kumimoji="0" lang="ja-JP" altLang="en-US"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抗体（ウエスタンブロット法及びラインブロット法）及びＨＴＬＶ－１核酸検出については、生体部分肺移植、生体部分肝移植、生体腎移植又は生体部分小腸移植の場合であって、ＨＴＬＶ－１感染の診断指針に基づき実施された場合に限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イ～エ （略）	</a:t>
            </a:r>
          </a:p>
        </p:txBody>
      </p:sp>
      <p:sp>
        <p:nvSpPr>
          <p:cNvPr id="90" name="右矢印 89"/>
          <p:cNvSpPr/>
          <p:nvPr/>
        </p:nvSpPr>
        <p:spPr>
          <a:xfrm>
            <a:off x="3335481" y="4073624"/>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19030" y="2018690"/>
            <a:ext cx="29644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319029" y="2381998"/>
            <a:ext cx="2964498" cy="4205838"/>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微生物核酸同定・定量検査</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［算定要件］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(18) </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ＨＴＬＶ－１核酸検出 </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」のＨＴＬＶ－１核酸検出は、区分番号「Ｄ０１２」感染症免疫学的検査の「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50</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」のＨＴＬＶ－</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Ⅰ</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抗体（ウエスタンブロット法及びラインブロット法）によって判定保留となった妊婦を対象として測定した場合にのみ算定する。（中略）</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第</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10</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部 手術</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＜通則＞</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20 </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臓器等移植における組織適合性試験及び臓器等提供者に係る感染症検査の取扱い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 </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(2) </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臓器等提供者に係る感染症検査</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ア 臓器等提供者に係る感染症検査とは、ＨＢ</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s</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抗原、ＨＢ</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c</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抗体半定量・定量、ＨＣＶ抗体定性・定量、ＨＩＶ－１抗体、ＨＩＶ－２抗体定性・定量、ＨＴＬＶ－</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Ⅰ</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抗体、梅毒トレポネーマ抗体半定量、梅毒トレポネーマ抗体定量又はサイトメガロウイルス抗体（同一検査で定性及び定量測定がある場合は、いずれか１つの検査に限る。）の全部又は一部をいう。</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イ～エ （略）</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p>
        </p:txBody>
      </p:sp>
      <p:sp>
        <p:nvSpPr>
          <p:cNvPr id="11" name="テキスト ボックス 10">
            <a:extLst>
              <a:ext uri="{FF2B5EF4-FFF2-40B4-BE49-F238E27FC236}">
                <a16:creationId xmlns:a16="http://schemas.microsoft.com/office/drawing/2014/main" id="{AD0C49DC-E384-4FDB-BBA6-102018D15FDA}"/>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．難病患者に対する適切な医療の評価</a:t>
            </a:r>
          </a:p>
        </p:txBody>
      </p:sp>
      <p:sp>
        <p:nvSpPr>
          <p:cNvPr id="14" name="タイトル 1">
            <a:extLst>
              <a:ext uri="{FF2B5EF4-FFF2-40B4-BE49-F238E27FC236}">
                <a16:creationId xmlns:a16="http://schemas.microsoft.com/office/drawing/2014/main" id="{A3818CEB-994A-4B69-8F80-DE9FD971B55D}"/>
              </a:ext>
            </a:extLst>
          </p:cNvPr>
          <p:cNvSpPr>
            <a:spLocks noGrp="1"/>
          </p:cNvSpPr>
          <p:nvPr>
            <p:ph type="title"/>
          </p:nvPr>
        </p:nvSpPr>
        <p:spPr>
          <a:xfrm>
            <a:off x="0" y="274638"/>
            <a:ext cx="9906000" cy="458787"/>
          </a:xfrm>
        </p:spPr>
        <p:txBody>
          <a:bodyPr>
            <a:noAutofit/>
          </a:bodyPr>
          <a:lstStyle/>
          <a:p>
            <a:r>
              <a:rPr lang="ja-JP" altLang="en-US" dirty="0"/>
              <a:t>（３）生体移植時における適切な検査の実施</a:t>
            </a:r>
            <a:endParaRPr kumimoji="1" lang="ja-JP" altLang="en-US" dirty="0">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2885675469"/>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1018800"/>
            <a:ext cx="9529762" cy="562759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遠隔連携診療料の対象患者に、知的障害を有するてんかん患者が含まれることを明確化し、知的障害を有するてんかん患者について、かかりつけ医とてんかん診療拠点病院等の医師が連携して当該患者に対する診療を継続する場合の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正方形/長方形 20">
            <a:extLst>
              <a:ext uri="{FF2B5EF4-FFF2-40B4-BE49-F238E27FC236}">
                <a16:creationId xmlns:a16="http://schemas.microsoft.com/office/drawing/2014/main" id="{518EBA8C-5E70-45F1-ADAF-5467F49A949C}"/>
              </a:ext>
            </a:extLst>
          </p:cNvPr>
          <p:cNvSpPr/>
          <p:nvPr/>
        </p:nvSpPr>
        <p:spPr>
          <a:xfrm>
            <a:off x="5316734" y="2208850"/>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2" name="正方形/長方形 21">
            <a:extLst>
              <a:ext uri="{FF2B5EF4-FFF2-40B4-BE49-F238E27FC236}">
                <a16:creationId xmlns:a16="http://schemas.microsoft.com/office/drawing/2014/main" id="{3C9428A3-F5CB-4D4F-9260-D9B95191F9C4}"/>
              </a:ext>
            </a:extLst>
          </p:cNvPr>
          <p:cNvSpPr/>
          <p:nvPr/>
        </p:nvSpPr>
        <p:spPr>
          <a:xfrm>
            <a:off x="5312752" y="2567893"/>
            <a:ext cx="4263959" cy="3960000"/>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遠隔連携診療料</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（改）</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a:t>
            </a: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診断を目的</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とする場合　</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750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（改）</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a:t>
            </a: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その他の場合　　</a:t>
            </a: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注１　略</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２　２については、別に厚生労働大臣が定める施設基準を満たす保険医療機関において、</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てんかん（知的障害を有する者に係るものに限る。）の治療を行うことを目的</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して、患者の同意を得て、てんかんに関する専門的な診療を行っている他の保険医療機関の医師に事前に診療情報提供を行った上で、当該患者の来院時に、情報通信機器を用いて、当該他の保険医療機関の医師と連携して診療を行った場合に、当該診療料を最初に算定した日から起算して１年を限度として、３月に１回に限り算定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遠隔連携診療料の対象患者</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（略）</a:t>
            </a:r>
          </a:p>
          <a:p>
            <a:pPr marL="446088" marR="0" lvl="0" indent="-4460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ロ　てんかん（外傷性のてんかん及び</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知的障害を有する者に係るもの</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を含む。）の疑いがある患者</a:t>
            </a: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 name="右矢印 89">
            <a:extLst>
              <a:ext uri="{FF2B5EF4-FFF2-40B4-BE49-F238E27FC236}">
                <a16:creationId xmlns:a16="http://schemas.microsoft.com/office/drawing/2014/main" id="{FCE34BD1-F7DB-4684-B372-1591B103D6D7}"/>
              </a:ext>
            </a:extLst>
          </p:cNvPr>
          <p:cNvSpPr/>
          <p:nvPr/>
        </p:nvSpPr>
        <p:spPr>
          <a:xfrm>
            <a:off x="4786503" y="3787094"/>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a:extLst>
              <a:ext uri="{FF2B5EF4-FFF2-40B4-BE49-F238E27FC236}">
                <a16:creationId xmlns:a16="http://schemas.microsoft.com/office/drawing/2014/main" id="{CCCED955-AC6F-453E-81C5-763AA33B3A8E}"/>
              </a:ext>
            </a:extLst>
          </p:cNvPr>
          <p:cNvSpPr/>
          <p:nvPr/>
        </p:nvSpPr>
        <p:spPr>
          <a:xfrm>
            <a:off x="390269" y="2204585"/>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5" name="正方形/長方形 24">
            <a:extLst>
              <a:ext uri="{FF2B5EF4-FFF2-40B4-BE49-F238E27FC236}">
                <a16:creationId xmlns:a16="http://schemas.microsoft.com/office/drawing/2014/main" id="{486AFFF2-85E9-4B54-AABE-3549DD9EEB06}"/>
              </a:ext>
            </a:extLst>
          </p:cNvPr>
          <p:cNvSpPr/>
          <p:nvPr/>
        </p:nvSpPr>
        <p:spPr>
          <a:xfrm>
            <a:off x="383168" y="2567894"/>
            <a:ext cx="4320000" cy="3960000"/>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遠隔連携診療料</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注１　略</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（新設）</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遠隔連携診療料の対象患者</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（略）</a:t>
            </a:r>
          </a:p>
          <a:p>
            <a:pPr marL="446088" marR="0" lvl="0" indent="-4460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ロ　てんかん（外傷性のてんかんを含む。）の疑いがある患者</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a:extLst>
              <a:ext uri="{FF2B5EF4-FFF2-40B4-BE49-F238E27FC236}">
                <a16:creationId xmlns:a16="http://schemas.microsoft.com/office/drawing/2014/main" id="{0CD5958E-10B8-4E50-9EE7-DD948CBC66A2}"/>
              </a:ext>
            </a:extLst>
          </p:cNvPr>
          <p:cNvSpPr/>
          <p:nvPr/>
        </p:nvSpPr>
        <p:spPr>
          <a:xfrm>
            <a:off x="298800" y="828000"/>
            <a:ext cx="4160049"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Verdana"/>
                <a:ea typeface="メイリオ"/>
                <a:cs typeface="+mn-cs"/>
              </a:rPr>
              <a:t>遠隔連携診療料の評価等の見直し</a:t>
            </a:r>
            <a:endPar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1" name="テキスト ボックス 10">
            <a:extLst>
              <a:ext uri="{FF2B5EF4-FFF2-40B4-BE49-F238E27FC236}">
                <a16:creationId xmlns:a16="http://schemas.microsoft.com/office/drawing/2014/main" id="{1D93ACE8-080F-4F8C-BF3D-67CA482130C7}"/>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．難病患者に対する適切な医療の評価</a:t>
            </a:r>
          </a:p>
        </p:txBody>
      </p:sp>
      <p:sp>
        <p:nvSpPr>
          <p:cNvPr id="14" name="タイトル 1">
            <a:extLst>
              <a:ext uri="{FF2B5EF4-FFF2-40B4-BE49-F238E27FC236}">
                <a16:creationId xmlns:a16="http://schemas.microsoft.com/office/drawing/2014/main" id="{A9465D6C-78DD-4FF7-BCA6-356799545812}"/>
              </a:ext>
            </a:extLst>
          </p:cNvPr>
          <p:cNvSpPr>
            <a:spLocks noGrp="1"/>
          </p:cNvSpPr>
          <p:nvPr>
            <p:ph type="title"/>
          </p:nvPr>
        </p:nvSpPr>
        <p:spPr>
          <a:xfrm>
            <a:off x="0" y="274638"/>
            <a:ext cx="9906000" cy="458787"/>
          </a:xfrm>
        </p:spPr>
        <p:txBody>
          <a:bodyPr tIns="72000" bIns="0">
            <a:noAutofit/>
          </a:bodyPr>
          <a:lstStyle/>
          <a:p>
            <a:r>
              <a:rPr lang="ja-JP" altLang="en-US" sz="2000" dirty="0"/>
              <a:t>（４）知的障害を有するてんかん患者の診療に係る遠隔連携診療料の見直し</a:t>
            </a:r>
          </a:p>
        </p:txBody>
      </p:sp>
      <p:pic>
        <p:nvPicPr>
          <p:cNvPr id="16" name="Picture 4" descr="C:\Users\OMQUB\Desktop\enkaku_iryou_man.png">
            <a:extLst>
              <a:ext uri="{FF2B5EF4-FFF2-40B4-BE49-F238E27FC236}">
                <a16:creationId xmlns:a16="http://schemas.microsoft.com/office/drawing/2014/main" id="{0135DA03-E5D6-4AE1-AB54-C3EABB1A582D}"/>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4979" r="38165"/>
          <a:stretch/>
        </p:blipFill>
        <p:spPr bwMode="auto">
          <a:xfrm>
            <a:off x="8293576" y="5203409"/>
            <a:ext cx="431579" cy="580292"/>
          </a:xfrm>
          <a:prstGeom prst="rect">
            <a:avLst/>
          </a:prstGeom>
          <a:noFill/>
          <a:extLst>
            <a:ext uri="{909E8E84-426E-40DD-AFC4-6F175D3DCCD1}">
              <a14:hiddenFill xmlns:a14="http://schemas.microsoft.com/office/drawing/2010/main">
                <a:solidFill>
                  <a:srgbClr val="FFFFFF"/>
                </a:solidFill>
              </a14:hiddenFill>
            </a:ext>
          </a:extLst>
        </p:spPr>
      </p:pic>
      <p:pic>
        <p:nvPicPr>
          <p:cNvPr id="17" name="図 16">
            <a:extLst>
              <a:ext uri="{FF2B5EF4-FFF2-40B4-BE49-F238E27FC236}">
                <a16:creationId xmlns:a16="http://schemas.microsoft.com/office/drawing/2014/main" id="{E1C93E92-D72D-42AB-AF56-8897C3D05B76}"/>
              </a:ext>
            </a:extLst>
          </p:cNvPr>
          <p:cNvPicPr>
            <a:picLocks noChangeAspect="1"/>
          </p:cNvPicPr>
          <p:nvPr/>
        </p:nvPicPr>
        <p:blipFill rotWithShape="1">
          <a:blip r:embed="rId4"/>
          <a:srcRect l="43937" t="4253" r="3333"/>
          <a:stretch/>
        </p:blipFill>
        <p:spPr>
          <a:xfrm>
            <a:off x="8748625" y="5331603"/>
            <a:ext cx="406700" cy="702725"/>
          </a:xfrm>
          <a:prstGeom prst="rect">
            <a:avLst/>
          </a:prstGeom>
        </p:spPr>
      </p:pic>
      <p:pic>
        <p:nvPicPr>
          <p:cNvPr id="18" name="図 17">
            <a:extLst>
              <a:ext uri="{FF2B5EF4-FFF2-40B4-BE49-F238E27FC236}">
                <a16:creationId xmlns:a16="http://schemas.microsoft.com/office/drawing/2014/main" id="{2EA7BADA-77CE-4E18-9326-3FE459A0862A}"/>
              </a:ext>
            </a:extLst>
          </p:cNvPr>
          <p:cNvPicPr>
            <a:picLocks noChangeAspect="1"/>
          </p:cNvPicPr>
          <p:nvPr/>
        </p:nvPicPr>
        <p:blipFill rotWithShape="1">
          <a:blip r:embed="rId4"/>
          <a:srcRect t="177" r="57093"/>
          <a:stretch/>
        </p:blipFill>
        <p:spPr>
          <a:xfrm>
            <a:off x="7953580" y="5281630"/>
            <a:ext cx="339996" cy="752698"/>
          </a:xfrm>
          <a:prstGeom prst="rect">
            <a:avLst/>
          </a:prstGeom>
        </p:spPr>
      </p:pic>
    </p:spTree>
    <p:extLst>
      <p:ext uri="{BB962C8B-B14F-4D97-AF65-F5344CB8AC3E}">
        <p14:creationId xmlns:p14="http://schemas.microsoft.com/office/powerpoint/2010/main" val="2083563583"/>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813600"/>
            <a:ext cx="9529762" cy="580759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の診療所等が、指定難病患者又はてんかん患者（当該疾病が疑われる患者を含む。）を専門の医療機関に紹介し、紹介先の医療機関においても継続的に当該患者に対する診療を行う場合であって、紹介元の診療所等からの求めに応じて、診療情報を提供した場合の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（新）連携強化診療情報提供料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150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他の保険医療機関から紹介された患者について、他の保険医療機関からの求めに応じ、患者の同意を得て、診療状況を示す文書を提供した場合に、提供する保険医療機関ごとに患者１人につき</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月１回に限り算定</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他の保険医療機関から紹介された</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指定難病の患者</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又は</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てんかんの患者（当該疾病が疑われる患者を含む。）</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5738" marR="0" lvl="0" indent="-18573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当該保険医療機関の敷地内において喫煙が禁止されていること。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5738" marR="0" lvl="0" indent="-18573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次のいずれかの指定を受けている保険医療機関であること。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 typeface="+mj-ea"/>
              <a:buAutoNum type="circleNumDbPlain"/>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難病診療連携拠点病院又は難病診療分野別拠点病院</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（指定難病の患者に係る場合に限る。）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 typeface="+mj-ea"/>
              <a:buAutoNum type="circleNumDbPlain"/>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てんかん支援拠点病院</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（てんかんの患者に係る場合に限る。）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6" name="図 5"/>
          <p:cNvPicPr>
            <a:picLocks noChangeAspect="1"/>
          </p:cNvPicPr>
          <p:nvPr/>
        </p:nvPicPr>
        <p:blipFill>
          <a:blip r:embed="rId2"/>
          <a:stretch>
            <a:fillRect/>
          </a:stretch>
        </p:blipFill>
        <p:spPr>
          <a:xfrm>
            <a:off x="885233" y="5516353"/>
            <a:ext cx="805819" cy="680923"/>
          </a:xfrm>
          <a:prstGeom prst="rect">
            <a:avLst/>
          </a:prstGeom>
        </p:spPr>
      </p:pic>
      <p:sp>
        <p:nvSpPr>
          <p:cNvPr id="7" name="テキスト ボックス 6"/>
          <p:cNvSpPr txBox="1"/>
          <p:nvPr/>
        </p:nvSpPr>
        <p:spPr>
          <a:xfrm>
            <a:off x="589881" y="6197276"/>
            <a:ext cx="1396537"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例：日常診療を実施</a:t>
            </a:r>
          </a:p>
        </p:txBody>
      </p:sp>
      <p:pic>
        <p:nvPicPr>
          <p:cNvPr id="9" name="図 8"/>
          <p:cNvPicPr>
            <a:picLocks noChangeAspect="1"/>
          </p:cNvPicPr>
          <p:nvPr/>
        </p:nvPicPr>
        <p:blipFill>
          <a:blip r:embed="rId3"/>
          <a:stretch>
            <a:fillRect/>
          </a:stretch>
        </p:blipFill>
        <p:spPr>
          <a:xfrm>
            <a:off x="2836820" y="5525878"/>
            <a:ext cx="713560" cy="679015"/>
          </a:xfrm>
          <a:prstGeom prst="rect">
            <a:avLst/>
          </a:prstGeom>
        </p:spPr>
      </p:pic>
      <p:sp>
        <p:nvSpPr>
          <p:cNvPr id="10" name="右矢印 9"/>
          <p:cNvSpPr/>
          <p:nvPr/>
        </p:nvSpPr>
        <p:spPr>
          <a:xfrm>
            <a:off x="2469602" y="5531376"/>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1" name="右矢印 10"/>
          <p:cNvSpPr/>
          <p:nvPr/>
        </p:nvSpPr>
        <p:spPr>
          <a:xfrm flipH="1">
            <a:off x="1756294" y="5941055"/>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2" name="テキスト ボックス 11"/>
          <p:cNvSpPr txBox="1"/>
          <p:nvPr/>
        </p:nvSpPr>
        <p:spPr>
          <a:xfrm>
            <a:off x="1683845" y="5434568"/>
            <a:ext cx="857928"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指定難病</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患者を紹介</a:t>
            </a:r>
          </a:p>
        </p:txBody>
      </p:sp>
      <p:sp>
        <p:nvSpPr>
          <p:cNvPr id="13" name="テキスト ボックス 12"/>
          <p:cNvSpPr txBox="1"/>
          <p:nvPr/>
        </p:nvSpPr>
        <p:spPr>
          <a:xfrm>
            <a:off x="1972452" y="5893109"/>
            <a:ext cx="857928"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メイリオ"/>
                <a:ea typeface="メイリオ"/>
                <a:cs typeface="+mn-cs"/>
              </a:rPr>
              <a:t>診療状況を</a:t>
            </a:r>
            <a:endParaRPr kumimoji="1" lang="en-US" altLang="ja-JP" sz="1050" b="1" i="0" u="sng"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メイリオ"/>
                <a:ea typeface="メイリオ"/>
                <a:cs typeface="+mn-cs"/>
              </a:rPr>
              <a:t>提供</a:t>
            </a:r>
          </a:p>
        </p:txBody>
      </p:sp>
      <p:sp>
        <p:nvSpPr>
          <p:cNvPr id="14" name="テキスト ボックス 13"/>
          <p:cNvSpPr txBox="1"/>
          <p:nvPr/>
        </p:nvSpPr>
        <p:spPr>
          <a:xfrm>
            <a:off x="2466980" y="6195531"/>
            <a:ext cx="1776119"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例：専門的な診療を実施</a:t>
            </a:r>
          </a:p>
        </p:txBody>
      </p:sp>
      <p:sp>
        <p:nvSpPr>
          <p:cNvPr id="15" name="正方形/長方形 14"/>
          <p:cNvSpPr/>
          <p:nvPr/>
        </p:nvSpPr>
        <p:spPr>
          <a:xfrm>
            <a:off x="523428" y="5208639"/>
            <a:ext cx="1540396" cy="2308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地域の医療機関</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6" name="テキスト ボックス 15"/>
          <p:cNvSpPr txBox="1"/>
          <p:nvPr/>
        </p:nvSpPr>
        <p:spPr>
          <a:xfrm>
            <a:off x="3736707" y="5475100"/>
            <a:ext cx="1107996"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srgbClr val="0070C0"/>
                </a:solidFill>
                <a:effectLst/>
                <a:uLnTx/>
                <a:uFillTx/>
                <a:latin typeface="メイリオ"/>
                <a:ea typeface="メイリオ"/>
                <a:cs typeface="+mn-cs"/>
              </a:rPr>
              <a:t>連携強化診療情報</a:t>
            </a:r>
            <a:endParaRPr kumimoji="1" lang="en-US" altLang="ja-JP" sz="900" b="1" i="0" u="sng" strike="noStrike" kern="1200" cap="none" spc="0" normalizeH="0" baseline="0" noProof="0" dirty="0">
              <a:ln>
                <a:noFill/>
              </a:ln>
              <a:solidFill>
                <a:srgbClr val="0070C0"/>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srgbClr val="0070C0"/>
                </a:solidFill>
                <a:effectLst/>
                <a:uLnTx/>
                <a:uFillTx/>
                <a:latin typeface="メイリオ"/>
                <a:ea typeface="メイリオ"/>
                <a:cs typeface="+mn-cs"/>
              </a:rPr>
              <a:t>提供料を算定</a:t>
            </a:r>
          </a:p>
        </p:txBody>
      </p:sp>
      <p:sp>
        <p:nvSpPr>
          <p:cNvPr id="17" name="角丸四角形吹き出し 16"/>
          <p:cNvSpPr/>
          <p:nvPr/>
        </p:nvSpPr>
        <p:spPr>
          <a:xfrm>
            <a:off x="3722204" y="5465750"/>
            <a:ext cx="1137003" cy="362483"/>
          </a:xfrm>
          <a:prstGeom prst="wedgeRoundRectCallout">
            <a:avLst>
              <a:gd name="adj1" fmla="val -54125"/>
              <a:gd name="adj2" fmla="val 87612"/>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8" name="正方形/長方形 17"/>
          <p:cNvSpPr/>
          <p:nvPr/>
        </p:nvSpPr>
        <p:spPr>
          <a:xfrm>
            <a:off x="2469602" y="5088965"/>
            <a:ext cx="1625374"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srgbClr val="0070C0"/>
                </a:solidFill>
                <a:effectLst/>
                <a:uLnTx/>
                <a:uFillTx/>
                <a:latin typeface="メイリオ"/>
                <a:ea typeface="メイリオ"/>
                <a:cs typeface="+mn-cs"/>
              </a:rPr>
              <a:t>難病診療連携拠点病院又は難病診療分野別拠点病院</a:t>
            </a:r>
            <a:endParaRPr kumimoji="1" lang="en-US" altLang="ja-JP" sz="900" b="1" i="0" u="sng" strike="noStrike" kern="1200" cap="none" spc="0" normalizeH="0" baseline="0" noProof="0" dirty="0">
              <a:ln>
                <a:noFill/>
              </a:ln>
              <a:solidFill>
                <a:srgbClr val="0070C0"/>
              </a:solidFill>
              <a:effectLst/>
              <a:uLnTx/>
              <a:uFillTx/>
              <a:latin typeface="メイリオ"/>
              <a:ea typeface="メイリオ"/>
              <a:cs typeface="+mn-cs"/>
            </a:endParaRPr>
          </a:p>
        </p:txBody>
      </p:sp>
      <p:pic>
        <p:nvPicPr>
          <p:cNvPr id="20" name="図 19"/>
          <p:cNvPicPr>
            <a:picLocks noChangeAspect="1"/>
          </p:cNvPicPr>
          <p:nvPr/>
        </p:nvPicPr>
        <p:blipFill>
          <a:blip r:embed="rId2"/>
          <a:stretch>
            <a:fillRect/>
          </a:stretch>
        </p:blipFill>
        <p:spPr>
          <a:xfrm>
            <a:off x="5423910" y="5516353"/>
            <a:ext cx="805819" cy="680923"/>
          </a:xfrm>
          <a:prstGeom prst="rect">
            <a:avLst/>
          </a:prstGeom>
        </p:spPr>
      </p:pic>
      <p:sp>
        <p:nvSpPr>
          <p:cNvPr id="21" name="テキスト ボックス 20"/>
          <p:cNvSpPr txBox="1"/>
          <p:nvPr/>
        </p:nvSpPr>
        <p:spPr>
          <a:xfrm>
            <a:off x="5128558" y="6197276"/>
            <a:ext cx="1396537"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例：日常診療を実施</a:t>
            </a:r>
          </a:p>
        </p:txBody>
      </p:sp>
      <p:pic>
        <p:nvPicPr>
          <p:cNvPr id="22" name="図 21"/>
          <p:cNvPicPr>
            <a:picLocks noChangeAspect="1"/>
          </p:cNvPicPr>
          <p:nvPr/>
        </p:nvPicPr>
        <p:blipFill>
          <a:blip r:embed="rId3"/>
          <a:stretch>
            <a:fillRect/>
          </a:stretch>
        </p:blipFill>
        <p:spPr>
          <a:xfrm>
            <a:off x="7375497" y="5525878"/>
            <a:ext cx="713560" cy="679015"/>
          </a:xfrm>
          <a:prstGeom prst="rect">
            <a:avLst/>
          </a:prstGeom>
        </p:spPr>
      </p:pic>
      <p:sp>
        <p:nvSpPr>
          <p:cNvPr id="23" name="右矢印 22"/>
          <p:cNvSpPr/>
          <p:nvPr/>
        </p:nvSpPr>
        <p:spPr>
          <a:xfrm>
            <a:off x="7008279" y="5531376"/>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4" name="右矢印 23"/>
          <p:cNvSpPr/>
          <p:nvPr/>
        </p:nvSpPr>
        <p:spPr>
          <a:xfrm flipH="1">
            <a:off x="6294971" y="5941055"/>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5" name="テキスト ボックス 24"/>
          <p:cNvSpPr txBox="1"/>
          <p:nvPr/>
        </p:nvSpPr>
        <p:spPr>
          <a:xfrm>
            <a:off x="6222522" y="5434568"/>
            <a:ext cx="857928"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メイリオ"/>
                <a:ea typeface="メイリオ"/>
                <a:cs typeface="+mn-cs"/>
              </a:rPr>
              <a:t>てんかん</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患者を紹介</a:t>
            </a:r>
          </a:p>
        </p:txBody>
      </p:sp>
      <p:sp>
        <p:nvSpPr>
          <p:cNvPr id="26" name="テキスト ボックス 25"/>
          <p:cNvSpPr txBox="1"/>
          <p:nvPr/>
        </p:nvSpPr>
        <p:spPr>
          <a:xfrm>
            <a:off x="6511129" y="5893109"/>
            <a:ext cx="857928"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メイリオ"/>
                <a:ea typeface="メイリオ"/>
                <a:cs typeface="+mn-cs"/>
              </a:rPr>
              <a:t>診療状況を</a:t>
            </a:r>
            <a:endParaRPr kumimoji="1" lang="en-US" altLang="ja-JP" sz="1050" b="1" i="0" u="sng"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メイリオ"/>
                <a:ea typeface="メイリオ"/>
                <a:cs typeface="+mn-cs"/>
              </a:rPr>
              <a:t>提供</a:t>
            </a:r>
          </a:p>
        </p:txBody>
      </p:sp>
      <p:sp>
        <p:nvSpPr>
          <p:cNvPr id="27" name="テキスト ボックス 26"/>
          <p:cNvSpPr txBox="1"/>
          <p:nvPr/>
        </p:nvSpPr>
        <p:spPr>
          <a:xfrm>
            <a:off x="7005657" y="6195531"/>
            <a:ext cx="1776119"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例：専門的な診療を実施</a:t>
            </a:r>
          </a:p>
        </p:txBody>
      </p:sp>
      <p:sp>
        <p:nvSpPr>
          <p:cNvPr id="28" name="正方形/長方形 27"/>
          <p:cNvSpPr/>
          <p:nvPr/>
        </p:nvSpPr>
        <p:spPr>
          <a:xfrm>
            <a:off x="5062105" y="5208639"/>
            <a:ext cx="1540396" cy="2308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地域の医療機関</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29" name="テキスト ボックス 28"/>
          <p:cNvSpPr txBox="1"/>
          <p:nvPr/>
        </p:nvSpPr>
        <p:spPr>
          <a:xfrm>
            <a:off x="8275384" y="5475100"/>
            <a:ext cx="1107996"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srgbClr val="0070C0"/>
                </a:solidFill>
                <a:effectLst/>
                <a:uLnTx/>
                <a:uFillTx/>
                <a:latin typeface="メイリオ"/>
                <a:ea typeface="メイリオ"/>
                <a:cs typeface="+mn-cs"/>
              </a:rPr>
              <a:t>連携強化診療情報</a:t>
            </a:r>
            <a:endParaRPr kumimoji="1" lang="en-US" altLang="ja-JP" sz="900" b="1" i="0" u="sng" strike="noStrike" kern="1200" cap="none" spc="0" normalizeH="0" baseline="0" noProof="0" dirty="0">
              <a:ln>
                <a:noFill/>
              </a:ln>
              <a:solidFill>
                <a:srgbClr val="0070C0"/>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srgbClr val="0070C0"/>
                </a:solidFill>
                <a:effectLst/>
                <a:uLnTx/>
                <a:uFillTx/>
                <a:latin typeface="メイリオ"/>
                <a:ea typeface="メイリオ"/>
                <a:cs typeface="+mn-cs"/>
              </a:rPr>
              <a:t>提供料を算定</a:t>
            </a:r>
          </a:p>
        </p:txBody>
      </p:sp>
      <p:sp>
        <p:nvSpPr>
          <p:cNvPr id="30" name="角丸四角形吹き出し 29"/>
          <p:cNvSpPr/>
          <p:nvPr/>
        </p:nvSpPr>
        <p:spPr>
          <a:xfrm>
            <a:off x="8260881" y="5465750"/>
            <a:ext cx="1137003" cy="362483"/>
          </a:xfrm>
          <a:prstGeom prst="wedgeRoundRectCallout">
            <a:avLst>
              <a:gd name="adj1" fmla="val -54125"/>
              <a:gd name="adj2" fmla="val 87612"/>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31" name="正方形/長方形 30"/>
          <p:cNvSpPr/>
          <p:nvPr/>
        </p:nvSpPr>
        <p:spPr>
          <a:xfrm>
            <a:off x="6963038" y="5205916"/>
            <a:ext cx="1625374" cy="2308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srgbClr val="0070C0"/>
                </a:solidFill>
                <a:effectLst/>
                <a:uLnTx/>
                <a:uFillTx/>
                <a:latin typeface="メイリオ"/>
                <a:ea typeface="メイリオ"/>
                <a:cs typeface="+mn-cs"/>
              </a:rPr>
              <a:t>てんかん支援拠点病院</a:t>
            </a:r>
            <a:endParaRPr kumimoji="1" lang="en-US" altLang="ja-JP" sz="900" b="1" i="0" u="sng" strike="noStrike" kern="1200" cap="none" spc="0" normalizeH="0" baseline="0" noProof="0" dirty="0">
              <a:ln>
                <a:noFill/>
              </a:ln>
              <a:solidFill>
                <a:srgbClr val="0070C0"/>
              </a:solidFill>
              <a:effectLst/>
              <a:uLnTx/>
              <a:uFillTx/>
              <a:latin typeface="メイリオ"/>
              <a:ea typeface="メイリオ"/>
              <a:cs typeface="+mn-cs"/>
            </a:endParaRPr>
          </a:p>
        </p:txBody>
      </p:sp>
      <p:sp>
        <p:nvSpPr>
          <p:cNvPr id="32" name="正方形/長方形 31"/>
          <p:cNvSpPr/>
          <p:nvPr/>
        </p:nvSpPr>
        <p:spPr>
          <a:xfrm>
            <a:off x="284587" y="5076374"/>
            <a:ext cx="477681" cy="27699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①</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33" name="正方形/長方形 32"/>
          <p:cNvSpPr/>
          <p:nvPr/>
        </p:nvSpPr>
        <p:spPr>
          <a:xfrm>
            <a:off x="4919908" y="5076374"/>
            <a:ext cx="477681" cy="27699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②</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3" name="正方形/長方形 2"/>
          <p:cNvSpPr/>
          <p:nvPr/>
        </p:nvSpPr>
        <p:spPr>
          <a:xfrm>
            <a:off x="393400" y="5076373"/>
            <a:ext cx="4526508" cy="1462650"/>
          </a:xfrm>
          <a:prstGeom prst="rect">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34" name="正方形/長方形 33"/>
          <p:cNvSpPr/>
          <p:nvPr/>
        </p:nvSpPr>
        <p:spPr>
          <a:xfrm>
            <a:off x="5019071" y="5076373"/>
            <a:ext cx="4526508" cy="1462650"/>
          </a:xfrm>
          <a:prstGeom prst="rect">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35" name="テキスト ボックス 34">
            <a:extLst>
              <a:ext uri="{FF2B5EF4-FFF2-40B4-BE49-F238E27FC236}">
                <a16:creationId xmlns:a16="http://schemas.microsoft.com/office/drawing/2014/main" id="{EF478164-8D62-4B80-AFA2-D84DA6C3BCFC}"/>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．難病患者に対する適切な医療の評価</a:t>
            </a:r>
          </a:p>
        </p:txBody>
      </p:sp>
      <p:sp>
        <p:nvSpPr>
          <p:cNvPr id="36" name="タイトル 1">
            <a:extLst>
              <a:ext uri="{FF2B5EF4-FFF2-40B4-BE49-F238E27FC236}">
                <a16:creationId xmlns:a16="http://schemas.microsoft.com/office/drawing/2014/main" id="{7B6ABE09-82E2-401E-A437-175D6EA17608}"/>
              </a:ext>
            </a:extLst>
          </p:cNvPr>
          <p:cNvSpPr>
            <a:spLocks noGrp="1"/>
          </p:cNvSpPr>
          <p:nvPr>
            <p:ph type="title"/>
          </p:nvPr>
        </p:nvSpPr>
        <p:spPr>
          <a:xfrm>
            <a:off x="0" y="274638"/>
            <a:ext cx="9906000" cy="458787"/>
          </a:xfrm>
        </p:spPr>
        <p:txBody>
          <a:bodyPr>
            <a:noAutofit/>
          </a:bodyPr>
          <a:lstStyle/>
          <a:p>
            <a:r>
              <a:rPr lang="ja-JP" altLang="en-US" sz="1800" dirty="0"/>
              <a:t>（５）難病患者又はてんかん患者の診療における医療機関間の情報共有・連携の推進</a:t>
            </a:r>
            <a:endParaRPr kumimoji="1" lang="ja-JP" altLang="en-US" sz="1800" dirty="0"/>
          </a:p>
        </p:txBody>
      </p:sp>
    </p:spTree>
    <p:extLst>
      <p:ext uri="{BB962C8B-B14F-4D97-AF65-F5344CB8AC3E}">
        <p14:creationId xmlns:p14="http://schemas.microsoft.com/office/powerpoint/2010/main" val="1204900687"/>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812540" y="2132856"/>
            <a:ext cx="8280920" cy="646331"/>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12</a:t>
            </a: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．リハビリテーション</a:t>
            </a:r>
          </a:p>
        </p:txBody>
      </p:sp>
      <p:sp>
        <p:nvSpPr>
          <p:cNvPr id="8" name="正方形/長方形 7">
            <a:extLst>
              <a:ext uri="{FF2B5EF4-FFF2-40B4-BE49-F238E27FC236}">
                <a16:creationId xmlns:a16="http://schemas.microsoft.com/office/drawing/2014/main" id="{9F5C90ED-B959-4F47-B45F-34FC49C8C393}"/>
              </a:ext>
            </a:extLst>
          </p:cNvPr>
          <p:cNvSpPr/>
          <p:nvPr/>
        </p:nvSpPr>
        <p:spPr>
          <a:xfrm>
            <a:off x="0" y="6168"/>
            <a:ext cx="768152" cy="6851832"/>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9">
            <a:extLst>
              <a:ext uri="{FF2B5EF4-FFF2-40B4-BE49-F238E27FC236}">
                <a16:creationId xmlns:a16="http://schemas.microsoft.com/office/drawing/2014/main" id="{0E61F77E-075D-45A7-B249-AF84786CA518}"/>
              </a:ext>
            </a:extLst>
          </p:cNvPr>
          <p:cNvSpPr txBox="1"/>
          <p:nvPr/>
        </p:nvSpPr>
        <p:spPr>
          <a:xfrm>
            <a:off x="2936776" y="3170873"/>
            <a:ext cx="4680520" cy="1815882"/>
          </a:xfrm>
          <a:prstGeom prst="rect">
            <a:avLst/>
          </a:prstGeom>
          <a:noFill/>
          <a:ln w="12700">
            <a:solidFill>
              <a:schemeClr val="accent5">
                <a:lumMod val="75000"/>
              </a:schemeClr>
            </a:solidFill>
            <a:prstDash val="sysDash"/>
          </a:ln>
        </p:spPr>
        <p:style>
          <a:lnRef idx="2">
            <a:schemeClr val="dk1"/>
          </a:lnRef>
          <a:fillRef idx="1">
            <a:schemeClr val="lt1"/>
          </a:fillRef>
          <a:effectRef idx="0">
            <a:schemeClr val="dk1"/>
          </a:effectRef>
          <a:fontRef idx="minor">
            <a:schemeClr val="dk1"/>
          </a:fontRef>
        </p:style>
        <p:txBody>
          <a:bodyPr wrap="square" rtlCol="0">
            <a:spAutoFit/>
          </a:bodyPr>
          <a:lstStyle/>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（１）疾患別リハビリテーション料の見直し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（２）運動器リハビリテーション料の見直し</a:t>
            </a: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（３）リハビリテーションデータ提出加算の新設</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p:txBody>
      </p:sp>
      <p:sp>
        <p:nvSpPr>
          <p:cNvPr id="7" name="スライド番号プレースホルダー 2">
            <a:extLst>
              <a:ext uri="{FF2B5EF4-FFF2-40B4-BE49-F238E27FC236}">
                <a16:creationId xmlns:a16="http://schemas.microsoft.com/office/drawing/2014/main" id="{511D0BED-504C-4250-A99A-848FD6FC3A9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443632849"/>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フリーフォーム 47"/>
          <p:cNvSpPr/>
          <p:nvPr/>
        </p:nvSpPr>
        <p:spPr>
          <a:xfrm>
            <a:off x="6949917" y="1267622"/>
            <a:ext cx="1619594" cy="568719"/>
          </a:xfrm>
          <a:custGeom>
            <a:avLst/>
            <a:gdLst>
              <a:gd name="connsiteX0" fmla="*/ 0 w 1544472"/>
              <a:gd name="connsiteY0" fmla="*/ 0 h 564108"/>
              <a:gd name="connsiteX1" fmla="*/ 696036 w 1544472"/>
              <a:gd name="connsiteY1" fmla="*/ 532263 h 564108"/>
              <a:gd name="connsiteX2" fmla="*/ 1419368 w 1544472"/>
              <a:gd name="connsiteY2" fmla="*/ 191069 h 564108"/>
              <a:gd name="connsiteX3" fmla="*/ 1446663 w 1544472"/>
              <a:gd name="connsiteY3" fmla="*/ 150126 h 564108"/>
            </a:gdLst>
            <a:ahLst/>
            <a:cxnLst>
              <a:cxn ang="0">
                <a:pos x="connsiteX0" y="connsiteY0"/>
              </a:cxn>
              <a:cxn ang="0">
                <a:pos x="connsiteX1" y="connsiteY1"/>
              </a:cxn>
              <a:cxn ang="0">
                <a:pos x="connsiteX2" y="connsiteY2"/>
              </a:cxn>
              <a:cxn ang="0">
                <a:pos x="connsiteX3" y="connsiteY3"/>
              </a:cxn>
            </a:cxnLst>
            <a:rect l="l" t="t" r="r" b="b"/>
            <a:pathLst>
              <a:path w="1544472" h="564108">
                <a:moveTo>
                  <a:pt x="0" y="0"/>
                </a:moveTo>
                <a:cubicBezTo>
                  <a:pt x="229737" y="250209"/>
                  <a:pt x="459475" y="500418"/>
                  <a:pt x="696036" y="532263"/>
                </a:cubicBezTo>
                <a:cubicBezTo>
                  <a:pt x="932597" y="564108"/>
                  <a:pt x="1294264" y="254758"/>
                  <a:pt x="1419368" y="191069"/>
                </a:cubicBezTo>
                <a:cubicBezTo>
                  <a:pt x="1544472" y="127380"/>
                  <a:pt x="1495567" y="138753"/>
                  <a:pt x="1446663" y="150126"/>
                </a:cubicBezTo>
              </a:path>
            </a:pathLst>
          </a:custGeom>
          <a:noFill/>
          <a:ln w="25400" cap="flat" cmpd="sng" algn="ctr">
            <a:solidFill>
              <a:sysClr val="windowText" lastClr="000000"/>
            </a:solidFill>
            <a:prstDash val="solid"/>
          </a:ln>
          <a:effectLst/>
        </p:spPr>
        <p:txBody>
          <a:bodyPr lIns="91357" tIns="45680" rIns="91357" bIns="45680" rtlCol="0" anchor="ctr"/>
          <a:lstStyle/>
          <a:p>
            <a:pPr marL="0" marR="0" lvl="0" indent="0" algn="ctr" defTabSz="913575"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 name="タイトル 1"/>
          <p:cNvSpPr>
            <a:spLocks noGrp="1"/>
          </p:cNvSpPr>
          <p:nvPr>
            <p:ph type="title"/>
          </p:nvPr>
        </p:nvSpPr>
        <p:spPr/>
        <p:txBody>
          <a:bodyPr>
            <a:noAutofit/>
          </a:bodyPr>
          <a:lstStyle/>
          <a:p>
            <a:r>
              <a:rPr kumimoji="1" lang="ja-JP" altLang="en-US" dirty="0"/>
              <a:t>リハビリテーションの役割分担（イメージ）</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リハビリテーション　</a:t>
            </a:r>
          </a:p>
        </p:txBody>
      </p:sp>
      <p:graphicFrame>
        <p:nvGraphicFramePr>
          <p:cNvPr id="10" name="表 9"/>
          <p:cNvGraphicFramePr>
            <a:graphicFrameLocks noGrp="1"/>
          </p:cNvGraphicFramePr>
          <p:nvPr/>
        </p:nvGraphicFramePr>
        <p:xfrm>
          <a:off x="388406" y="4244554"/>
          <a:ext cx="9103135" cy="2370710"/>
        </p:xfrm>
        <a:graphic>
          <a:graphicData uri="http://schemas.openxmlformats.org/drawingml/2006/table">
            <a:tbl>
              <a:tblPr firstRow="1" bandRow="1"/>
              <a:tblGrid>
                <a:gridCol w="1413826">
                  <a:extLst>
                    <a:ext uri="{9D8B030D-6E8A-4147-A177-3AD203B41FA5}">
                      <a16:colId xmlns:a16="http://schemas.microsoft.com/office/drawing/2014/main" val="20000"/>
                    </a:ext>
                  </a:extLst>
                </a:gridCol>
                <a:gridCol w="1242717">
                  <a:extLst>
                    <a:ext uri="{9D8B030D-6E8A-4147-A177-3AD203B41FA5}">
                      <a16:colId xmlns:a16="http://schemas.microsoft.com/office/drawing/2014/main" val="20001"/>
                    </a:ext>
                  </a:extLst>
                </a:gridCol>
                <a:gridCol w="2718443">
                  <a:extLst>
                    <a:ext uri="{9D8B030D-6E8A-4147-A177-3AD203B41FA5}">
                      <a16:colId xmlns:a16="http://schemas.microsoft.com/office/drawing/2014/main" val="20002"/>
                    </a:ext>
                  </a:extLst>
                </a:gridCol>
                <a:gridCol w="3728149">
                  <a:extLst>
                    <a:ext uri="{9D8B030D-6E8A-4147-A177-3AD203B41FA5}">
                      <a16:colId xmlns:a16="http://schemas.microsoft.com/office/drawing/2014/main" val="20003"/>
                    </a:ext>
                  </a:extLst>
                </a:gridCol>
              </a:tblGrid>
              <a:tr h="309484">
                <a:tc>
                  <a:txBody>
                    <a:bodyPr/>
                    <a:lstStyle>
                      <a:lvl1pPr marL="0" algn="l" defTabSz="990570" rtl="0" eaLnBrk="1" latinLnBrk="0" hangingPunct="1">
                        <a:defRPr kumimoji="1" sz="1950" b="1" kern="1200">
                          <a:solidFill>
                            <a:schemeClr val="lt1"/>
                          </a:solidFill>
                          <a:latin typeface="Calibri"/>
                        </a:defRPr>
                      </a:lvl1pPr>
                      <a:lvl2pPr marL="495285" algn="l" defTabSz="990570" rtl="0" eaLnBrk="1" latinLnBrk="0" hangingPunct="1">
                        <a:defRPr kumimoji="1" sz="1950" b="1" kern="1200">
                          <a:solidFill>
                            <a:schemeClr val="lt1"/>
                          </a:solidFill>
                          <a:latin typeface="Calibri"/>
                        </a:defRPr>
                      </a:lvl2pPr>
                      <a:lvl3pPr marL="990570" algn="l" defTabSz="990570" rtl="0" eaLnBrk="1" latinLnBrk="0" hangingPunct="1">
                        <a:defRPr kumimoji="1" sz="1950" b="1" kern="1200">
                          <a:solidFill>
                            <a:schemeClr val="lt1"/>
                          </a:solidFill>
                          <a:latin typeface="Calibri"/>
                        </a:defRPr>
                      </a:lvl3pPr>
                      <a:lvl4pPr marL="1485854" algn="l" defTabSz="990570" rtl="0" eaLnBrk="1" latinLnBrk="0" hangingPunct="1">
                        <a:defRPr kumimoji="1" sz="1950" b="1" kern="1200">
                          <a:solidFill>
                            <a:schemeClr val="lt1"/>
                          </a:solidFill>
                          <a:latin typeface="Calibri"/>
                        </a:defRPr>
                      </a:lvl4pPr>
                      <a:lvl5pPr marL="1981139" algn="l" defTabSz="990570" rtl="0" eaLnBrk="1" latinLnBrk="0" hangingPunct="1">
                        <a:defRPr kumimoji="1" sz="1950" b="1" kern="1200">
                          <a:solidFill>
                            <a:schemeClr val="lt1"/>
                          </a:solidFill>
                          <a:latin typeface="Calibri"/>
                        </a:defRPr>
                      </a:lvl5pPr>
                      <a:lvl6pPr marL="2476424" algn="l" defTabSz="990570" rtl="0" eaLnBrk="1" latinLnBrk="0" hangingPunct="1">
                        <a:defRPr kumimoji="1" sz="1950" b="1" kern="1200">
                          <a:solidFill>
                            <a:schemeClr val="lt1"/>
                          </a:solidFill>
                          <a:latin typeface="Calibri"/>
                        </a:defRPr>
                      </a:lvl6pPr>
                      <a:lvl7pPr marL="2971709" algn="l" defTabSz="990570" rtl="0" eaLnBrk="1" latinLnBrk="0" hangingPunct="1">
                        <a:defRPr kumimoji="1" sz="1950" b="1" kern="1200">
                          <a:solidFill>
                            <a:schemeClr val="lt1"/>
                          </a:solidFill>
                          <a:latin typeface="Calibri"/>
                        </a:defRPr>
                      </a:lvl7pPr>
                      <a:lvl8pPr marL="3466993" algn="l" defTabSz="990570" rtl="0" eaLnBrk="1" latinLnBrk="0" hangingPunct="1">
                        <a:defRPr kumimoji="1" sz="1950" b="1" kern="1200">
                          <a:solidFill>
                            <a:schemeClr val="lt1"/>
                          </a:solidFill>
                          <a:latin typeface="Calibri"/>
                        </a:defRPr>
                      </a:lvl8pPr>
                      <a:lvl9pPr marL="3962278" algn="l" defTabSz="990570" rtl="0" eaLnBrk="1" latinLnBrk="0" hangingPunct="1">
                        <a:defRPr kumimoji="1" sz="1950" b="1" kern="1200">
                          <a:solidFill>
                            <a:schemeClr val="lt1"/>
                          </a:solidFill>
                          <a:latin typeface="Calibri"/>
                        </a:defRPr>
                      </a:lvl9pPr>
                    </a:lstStyle>
                    <a:p>
                      <a:endParaRPr kumimoji="1" lang="ja-JP" altLang="en-US" sz="1400" dirty="0"/>
                    </a:p>
                  </a:txBody>
                  <a:tcPr marL="99416" marR="99416" marT="45885" marB="45885">
                    <a:lnL w="28575" cap="flat" cmpd="sng" algn="ctr">
                      <a:solidFill>
                        <a:srgbClr val="1F497D"/>
                      </a:solidFill>
                      <a:prstDash val="solid"/>
                      <a:round/>
                      <a:headEnd type="none" w="med" len="med"/>
                      <a:tailEnd type="none" w="med" len="med"/>
                    </a:lnL>
                    <a:lnR w="12700" cap="flat" cmpd="sng" algn="ctr">
                      <a:solidFill>
                        <a:srgbClr val="1F497D"/>
                      </a:solidFill>
                      <a:prstDash val="solid"/>
                      <a:round/>
                      <a:headEnd type="none" w="med" len="med"/>
                      <a:tailEnd type="none" w="med" len="med"/>
                    </a:lnR>
                    <a:lnT w="28575" cap="flat" cmpd="sng" algn="ctr">
                      <a:solidFill>
                        <a:srgbClr val="1F497D"/>
                      </a:solidFill>
                      <a:prstDash val="solid"/>
                      <a:round/>
                      <a:headEnd type="none" w="med" len="med"/>
                      <a:tailEnd type="none" w="med" len="med"/>
                    </a:lnT>
                    <a:lnB w="12700"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b="1" kern="1200">
                          <a:solidFill>
                            <a:schemeClr val="lt1"/>
                          </a:solidFill>
                          <a:latin typeface="Calibri"/>
                        </a:defRPr>
                      </a:lvl1pPr>
                      <a:lvl2pPr marL="495285" algn="l" defTabSz="990570" rtl="0" eaLnBrk="1" latinLnBrk="0" hangingPunct="1">
                        <a:defRPr kumimoji="1" sz="1950" b="1" kern="1200">
                          <a:solidFill>
                            <a:schemeClr val="lt1"/>
                          </a:solidFill>
                          <a:latin typeface="Calibri"/>
                        </a:defRPr>
                      </a:lvl2pPr>
                      <a:lvl3pPr marL="990570" algn="l" defTabSz="990570" rtl="0" eaLnBrk="1" latinLnBrk="0" hangingPunct="1">
                        <a:defRPr kumimoji="1" sz="1950" b="1" kern="1200">
                          <a:solidFill>
                            <a:schemeClr val="lt1"/>
                          </a:solidFill>
                          <a:latin typeface="Calibri"/>
                        </a:defRPr>
                      </a:lvl3pPr>
                      <a:lvl4pPr marL="1485854" algn="l" defTabSz="990570" rtl="0" eaLnBrk="1" latinLnBrk="0" hangingPunct="1">
                        <a:defRPr kumimoji="1" sz="1950" b="1" kern="1200">
                          <a:solidFill>
                            <a:schemeClr val="lt1"/>
                          </a:solidFill>
                          <a:latin typeface="Calibri"/>
                        </a:defRPr>
                      </a:lvl4pPr>
                      <a:lvl5pPr marL="1981139" algn="l" defTabSz="990570" rtl="0" eaLnBrk="1" latinLnBrk="0" hangingPunct="1">
                        <a:defRPr kumimoji="1" sz="1950" b="1" kern="1200">
                          <a:solidFill>
                            <a:schemeClr val="lt1"/>
                          </a:solidFill>
                          <a:latin typeface="Calibri"/>
                        </a:defRPr>
                      </a:lvl5pPr>
                      <a:lvl6pPr marL="2476424" algn="l" defTabSz="990570" rtl="0" eaLnBrk="1" latinLnBrk="0" hangingPunct="1">
                        <a:defRPr kumimoji="1" sz="1950" b="1" kern="1200">
                          <a:solidFill>
                            <a:schemeClr val="lt1"/>
                          </a:solidFill>
                          <a:latin typeface="Calibri"/>
                        </a:defRPr>
                      </a:lvl6pPr>
                      <a:lvl7pPr marL="2971709" algn="l" defTabSz="990570" rtl="0" eaLnBrk="1" latinLnBrk="0" hangingPunct="1">
                        <a:defRPr kumimoji="1" sz="1950" b="1" kern="1200">
                          <a:solidFill>
                            <a:schemeClr val="lt1"/>
                          </a:solidFill>
                          <a:latin typeface="Calibri"/>
                        </a:defRPr>
                      </a:lvl7pPr>
                      <a:lvl8pPr marL="3466993" algn="l" defTabSz="990570" rtl="0" eaLnBrk="1" latinLnBrk="0" hangingPunct="1">
                        <a:defRPr kumimoji="1" sz="1950" b="1" kern="1200">
                          <a:solidFill>
                            <a:schemeClr val="lt1"/>
                          </a:solidFill>
                          <a:latin typeface="Calibri"/>
                        </a:defRPr>
                      </a:lvl8pPr>
                      <a:lvl9pPr marL="3962278" algn="l" defTabSz="990570" rtl="0" eaLnBrk="1" latinLnBrk="0" hangingPunct="1">
                        <a:defRPr kumimoji="1" sz="1950" b="1" kern="1200">
                          <a:solidFill>
                            <a:schemeClr val="lt1"/>
                          </a:solidFill>
                          <a:latin typeface="Calibri"/>
                        </a:defRPr>
                      </a:lvl9pPr>
                    </a:lstStyle>
                    <a:p>
                      <a:pPr algn="ctr"/>
                      <a:r>
                        <a:rPr kumimoji="1" lang="ja-JP" altLang="en-US" sz="1400" dirty="0"/>
                        <a:t>急性期</a:t>
                      </a:r>
                    </a:p>
                  </a:txBody>
                  <a:tcPr marL="99416" marR="99416" marT="45885" marB="45885">
                    <a:lnL w="12700" cap="flat" cmpd="sng" algn="ctr">
                      <a:solidFill>
                        <a:srgbClr val="1F497D"/>
                      </a:solidFill>
                      <a:prstDash val="solid"/>
                      <a:round/>
                      <a:headEnd type="none" w="med" len="med"/>
                      <a:tailEnd type="none" w="med" len="med"/>
                    </a:lnL>
                    <a:lnR w="12700" cap="flat" cmpd="sng" algn="ctr">
                      <a:solidFill>
                        <a:srgbClr val="1F497D"/>
                      </a:solidFill>
                      <a:prstDash val="solid"/>
                      <a:round/>
                      <a:headEnd type="none" w="med" len="med"/>
                      <a:tailEnd type="none" w="med" len="med"/>
                    </a:lnR>
                    <a:lnT w="28575" cap="flat" cmpd="sng" algn="ctr">
                      <a:solidFill>
                        <a:srgbClr val="1F497D"/>
                      </a:solidFill>
                      <a:prstDash val="solid"/>
                      <a:round/>
                      <a:headEnd type="none" w="med" len="med"/>
                      <a:tailEnd type="none" w="med" len="med"/>
                    </a:lnT>
                    <a:lnB w="12700"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defTabSz="990570" rtl="0" eaLnBrk="1" latinLnBrk="0" hangingPunct="1">
                        <a:defRPr kumimoji="1" sz="1950" b="1" kern="1200">
                          <a:solidFill>
                            <a:schemeClr val="lt1"/>
                          </a:solidFill>
                          <a:latin typeface="Calibri"/>
                        </a:defRPr>
                      </a:lvl1pPr>
                      <a:lvl2pPr marL="495285" algn="l" defTabSz="990570" rtl="0" eaLnBrk="1" latinLnBrk="0" hangingPunct="1">
                        <a:defRPr kumimoji="1" sz="1950" b="1" kern="1200">
                          <a:solidFill>
                            <a:schemeClr val="lt1"/>
                          </a:solidFill>
                          <a:latin typeface="Calibri"/>
                        </a:defRPr>
                      </a:lvl2pPr>
                      <a:lvl3pPr marL="990570" algn="l" defTabSz="990570" rtl="0" eaLnBrk="1" latinLnBrk="0" hangingPunct="1">
                        <a:defRPr kumimoji="1" sz="1950" b="1" kern="1200">
                          <a:solidFill>
                            <a:schemeClr val="lt1"/>
                          </a:solidFill>
                          <a:latin typeface="Calibri"/>
                        </a:defRPr>
                      </a:lvl3pPr>
                      <a:lvl4pPr marL="1485854" algn="l" defTabSz="990570" rtl="0" eaLnBrk="1" latinLnBrk="0" hangingPunct="1">
                        <a:defRPr kumimoji="1" sz="1950" b="1" kern="1200">
                          <a:solidFill>
                            <a:schemeClr val="lt1"/>
                          </a:solidFill>
                          <a:latin typeface="Calibri"/>
                        </a:defRPr>
                      </a:lvl4pPr>
                      <a:lvl5pPr marL="1981139" algn="l" defTabSz="990570" rtl="0" eaLnBrk="1" latinLnBrk="0" hangingPunct="1">
                        <a:defRPr kumimoji="1" sz="1950" b="1" kern="1200">
                          <a:solidFill>
                            <a:schemeClr val="lt1"/>
                          </a:solidFill>
                          <a:latin typeface="Calibri"/>
                        </a:defRPr>
                      </a:lvl5pPr>
                      <a:lvl6pPr marL="2476424" algn="l" defTabSz="990570" rtl="0" eaLnBrk="1" latinLnBrk="0" hangingPunct="1">
                        <a:defRPr kumimoji="1" sz="1950" b="1" kern="1200">
                          <a:solidFill>
                            <a:schemeClr val="lt1"/>
                          </a:solidFill>
                          <a:latin typeface="Calibri"/>
                        </a:defRPr>
                      </a:lvl6pPr>
                      <a:lvl7pPr marL="2971709" algn="l" defTabSz="990570" rtl="0" eaLnBrk="1" latinLnBrk="0" hangingPunct="1">
                        <a:defRPr kumimoji="1" sz="1950" b="1" kern="1200">
                          <a:solidFill>
                            <a:schemeClr val="lt1"/>
                          </a:solidFill>
                          <a:latin typeface="Calibri"/>
                        </a:defRPr>
                      </a:lvl7pPr>
                      <a:lvl8pPr marL="3466993" algn="l" defTabSz="990570" rtl="0" eaLnBrk="1" latinLnBrk="0" hangingPunct="1">
                        <a:defRPr kumimoji="1" sz="1950" b="1" kern="1200">
                          <a:solidFill>
                            <a:schemeClr val="lt1"/>
                          </a:solidFill>
                          <a:latin typeface="Calibri"/>
                        </a:defRPr>
                      </a:lvl8pPr>
                      <a:lvl9pPr marL="3962278" algn="l" defTabSz="990570" rtl="0" eaLnBrk="1" latinLnBrk="0" hangingPunct="1">
                        <a:defRPr kumimoji="1" sz="1950" b="1" kern="1200">
                          <a:solidFill>
                            <a:schemeClr val="lt1"/>
                          </a:solidFill>
                          <a:latin typeface="Calibri"/>
                        </a:defRPr>
                      </a:lvl9pPr>
                    </a:lstStyle>
                    <a:p>
                      <a:pPr algn="ctr"/>
                      <a:r>
                        <a:rPr kumimoji="1" lang="ja-JP" altLang="en-US" sz="1400" dirty="0"/>
                        <a:t>回復期</a:t>
                      </a:r>
                    </a:p>
                  </a:txBody>
                  <a:tcPr marL="99416" marR="99416" marT="45885" marB="45885">
                    <a:lnL w="12700" cap="flat" cmpd="sng" algn="ctr">
                      <a:solidFill>
                        <a:srgbClr val="1F497D"/>
                      </a:solidFill>
                      <a:prstDash val="solid"/>
                      <a:round/>
                      <a:headEnd type="none" w="med" len="med"/>
                      <a:tailEnd type="none" w="med" len="med"/>
                    </a:lnL>
                    <a:lnR w="12700" cap="flat" cmpd="sng" algn="ctr">
                      <a:solidFill>
                        <a:srgbClr val="1F497D"/>
                      </a:solidFill>
                      <a:prstDash val="solid"/>
                      <a:round/>
                      <a:headEnd type="none" w="med" len="med"/>
                      <a:tailEnd type="none" w="med" len="med"/>
                    </a:lnR>
                    <a:lnT w="28575" cap="flat" cmpd="sng" algn="ctr">
                      <a:solidFill>
                        <a:srgbClr val="1F497D"/>
                      </a:solidFill>
                      <a:prstDash val="solid"/>
                      <a:round/>
                      <a:headEnd type="none" w="med" len="med"/>
                      <a:tailEnd type="none" w="med" len="med"/>
                    </a:lnT>
                    <a:lnB w="12700"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defTabSz="990570" rtl="0" eaLnBrk="1" latinLnBrk="0" hangingPunct="1">
                        <a:defRPr kumimoji="1" sz="1950" b="1" kern="1200">
                          <a:solidFill>
                            <a:schemeClr val="lt1"/>
                          </a:solidFill>
                          <a:latin typeface="Calibri"/>
                        </a:defRPr>
                      </a:lvl1pPr>
                      <a:lvl2pPr marL="495285" algn="l" defTabSz="990570" rtl="0" eaLnBrk="1" latinLnBrk="0" hangingPunct="1">
                        <a:defRPr kumimoji="1" sz="1950" b="1" kern="1200">
                          <a:solidFill>
                            <a:schemeClr val="lt1"/>
                          </a:solidFill>
                          <a:latin typeface="Calibri"/>
                        </a:defRPr>
                      </a:lvl2pPr>
                      <a:lvl3pPr marL="990570" algn="l" defTabSz="990570" rtl="0" eaLnBrk="1" latinLnBrk="0" hangingPunct="1">
                        <a:defRPr kumimoji="1" sz="1950" b="1" kern="1200">
                          <a:solidFill>
                            <a:schemeClr val="lt1"/>
                          </a:solidFill>
                          <a:latin typeface="Calibri"/>
                        </a:defRPr>
                      </a:lvl3pPr>
                      <a:lvl4pPr marL="1485854" algn="l" defTabSz="990570" rtl="0" eaLnBrk="1" latinLnBrk="0" hangingPunct="1">
                        <a:defRPr kumimoji="1" sz="1950" b="1" kern="1200">
                          <a:solidFill>
                            <a:schemeClr val="lt1"/>
                          </a:solidFill>
                          <a:latin typeface="Calibri"/>
                        </a:defRPr>
                      </a:lvl4pPr>
                      <a:lvl5pPr marL="1981139" algn="l" defTabSz="990570" rtl="0" eaLnBrk="1" latinLnBrk="0" hangingPunct="1">
                        <a:defRPr kumimoji="1" sz="1950" b="1" kern="1200">
                          <a:solidFill>
                            <a:schemeClr val="lt1"/>
                          </a:solidFill>
                          <a:latin typeface="Calibri"/>
                        </a:defRPr>
                      </a:lvl5pPr>
                      <a:lvl6pPr marL="2476424" algn="l" defTabSz="990570" rtl="0" eaLnBrk="1" latinLnBrk="0" hangingPunct="1">
                        <a:defRPr kumimoji="1" sz="1950" b="1" kern="1200">
                          <a:solidFill>
                            <a:schemeClr val="lt1"/>
                          </a:solidFill>
                          <a:latin typeface="Calibri"/>
                        </a:defRPr>
                      </a:lvl6pPr>
                      <a:lvl7pPr marL="2971709" algn="l" defTabSz="990570" rtl="0" eaLnBrk="1" latinLnBrk="0" hangingPunct="1">
                        <a:defRPr kumimoji="1" sz="1950" b="1" kern="1200">
                          <a:solidFill>
                            <a:schemeClr val="lt1"/>
                          </a:solidFill>
                          <a:latin typeface="Calibri"/>
                        </a:defRPr>
                      </a:lvl7pPr>
                      <a:lvl8pPr marL="3466993" algn="l" defTabSz="990570" rtl="0" eaLnBrk="1" latinLnBrk="0" hangingPunct="1">
                        <a:defRPr kumimoji="1" sz="1950" b="1" kern="1200">
                          <a:solidFill>
                            <a:schemeClr val="lt1"/>
                          </a:solidFill>
                          <a:latin typeface="Calibri"/>
                        </a:defRPr>
                      </a:lvl8pPr>
                      <a:lvl9pPr marL="3962278" algn="l" defTabSz="990570" rtl="0" eaLnBrk="1" latinLnBrk="0" hangingPunct="1">
                        <a:defRPr kumimoji="1" sz="1950" b="1" kern="1200">
                          <a:solidFill>
                            <a:schemeClr val="lt1"/>
                          </a:solidFill>
                          <a:latin typeface="Calibri"/>
                        </a:defRPr>
                      </a:lvl9pPr>
                    </a:lstStyle>
                    <a:p>
                      <a:pPr algn="ctr"/>
                      <a:r>
                        <a:rPr kumimoji="1" lang="ja-JP" altLang="en-US" sz="1400" dirty="0"/>
                        <a:t>維持期・生活期</a:t>
                      </a:r>
                    </a:p>
                  </a:txBody>
                  <a:tcPr marL="99416" marR="99416" marT="45885" marB="45885">
                    <a:lnL w="12700" cap="flat" cmpd="sng" algn="ctr">
                      <a:solidFill>
                        <a:srgbClr val="1F497D"/>
                      </a:solidFill>
                      <a:prstDash val="solid"/>
                      <a:round/>
                      <a:headEnd type="none" w="med" len="med"/>
                      <a:tailEnd type="none" w="med" len="med"/>
                    </a:lnL>
                    <a:lnR w="28575" cap="flat" cmpd="sng" algn="ctr">
                      <a:solidFill>
                        <a:srgbClr val="1F497D"/>
                      </a:solidFill>
                      <a:prstDash val="solid"/>
                      <a:round/>
                      <a:headEnd type="none" w="med" len="med"/>
                      <a:tailEnd type="none" w="med" len="med"/>
                    </a:lnR>
                    <a:lnT w="28575" cap="flat" cmpd="sng" algn="ctr">
                      <a:solidFill>
                        <a:srgbClr val="1F497D"/>
                      </a:solidFill>
                      <a:prstDash val="solid"/>
                      <a:round/>
                      <a:headEnd type="none" w="med" len="med"/>
                      <a:tailEnd type="none" w="med" len="med"/>
                    </a:lnT>
                    <a:lnB w="12700"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solidFill>
                      <a:srgbClr val="9BBB59"/>
                    </a:solidFill>
                  </a:tcPr>
                </a:tc>
                <a:extLst>
                  <a:ext uri="{0D108BD9-81ED-4DB2-BD59-A6C34878D82A}">
                    <a16:rowId xmlns:a16="http://schemas.microsoft.com/office/drawing/2014/main" val="10000"/>
                  </a:ext>
                </a:extLst>
              </a:tr>
              <a:tr h="309484">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r>
                        <a:rPr kumimoji="1" lang="ja-JP" altLang="en-US" sz="1400" dirty="0"/>
                        <a:t>心身機能</a:t>
                      </a:r>
                    </a:p>
                  </a:txBody>
                  <a:tcPr marL="99416" marR="99416" marT="45885" marB="45885">
                    <a:lnL w="28575" cap="flat" cmpd="sng" algn="ctr">
                      <a:solidFill>
                        <a:srgbClr val="1F497D"/>
                      </a:solidFill>
                      <a:prstDash val="solid"/>
                      <a:round/>
                      <a:headEnd type="none" w="med" len="med"/>
                      <a:tailEnd type="none" w="med" len="med"/>
                    </a:lnL>
                    <a:lnR w="12700" cap="flat" cmpd="sng" algn="ctr">
                      <a:solidFill>
                        <a:srgbClr val="1F497D"/>
                      </a:solidFill>
                      <a:prstDash val="solid"/>
                      <a:round/>
                      <a:headEnd type="none" w="med" len="med"/>
                      <a:tailEnd type="none" w="med" len="med"/>
                    </a:lnR>
                    <a:lnT w="12700" cap="flat" cmpd="sng" algn="ctr">
                      <a:solidFill>
                        <a:srgbClr val="1F497D"/>
                      </a:solidFill>
                      <a:prstDash val="solid"/>
                      <a:round/>
                      <a:headEnd type="none" w="med" len="med"/>
                      <a:tailEnd type="none" w="med" len="med"/>
                    </a:lnT>
                    <a:lnB w="12700"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r>
                        <a:rPr kumimoji="1" lang="ja-JP" altLang="en-US" sz="1400" b="1" dirty="0"/>
                        <a:t>改善</a:t>
                      </a:r>
                    </a:p>
                  </a:txBody>
                  <a:tcPr marL="99416" marR="99416" marT="45885" marB="45885">
                    <a:lnL w="12700" cap="flat" cmpd="sng" algn="ctr">
                      <a:solidFill>
                        <a:srgbClr val="1F497D"/>
                      </a:solidFill>
                      <a:prstDash val="solid"/>
                      <a:round/>
                      <a:headEnd type="none" w="med" len="med"/>
                      <a:tailEnd type="none" w="med" len="med"/>
                    </a:lnL>
                    <a:lnR w="12700" cap="flat" cmpd="sng" algn="ctr">
                      <a:solidFill>
                        <a:srgbClr val="1F497D"/>
                      </a:solidFill>
                      <a:prstDash val="solid"/>
                      <a:round/>
                      <a:headEnd type="none" w="med" len="med"/>
                      <a:tailEnd type="none" w="med" len="med"/>
                    </a:lnR>
                    <a:lnT w="12700" cap="flat" cmpd="sng" algn="ctr">
                      <a:solidFill>
                        <a:srgbClr val="1F497D"/>
                      </a:solidFill>
                      <a:prstDash val="solid"/>
                      <a:round/>
                      <a:headEnd type="none" w="med" len="med"/>
                      <a:tailEnd type="none" w="med" len="med"/>
                    </a:lnT>
                    <a:lnB w="12700"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solidFill>
                      <a:srgbClr val="F79646">
                        <a:lumMod val="40000"/>
                        <a:lumOff val="60000"/>
                      </a:srgbClr>
                    </a:solidFill>
                  </a:tcPr>
                </a:tc>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r>
                        <a:rPr kumimoji="1" lang="ja-JP" altLang="en-US" sz="1400" b="1" dirty="0"/>
                        <a:t>改善</a:t>
                      </a:r>
                    </a:p>
                  </a:txBody>
                  <a:tcPr marL="99416" marR="99416" marT="45885" marB="45885">
                    <a:lnL w="12700" cap="flat" cmpd="sng" algn="ctr">
                      <a:solidFill>
                        <a:srgbClr val="1F497D"/>
                      </a:solidFill>
                      <a:prstDash val="solid"/>
                      <a:round/>
                      <a:headEnd type="none" w="med" len="med"/>
                      <a:tailEnd type="none" w="med" len="med"/>
                    </a:lnL>
                    <a:lnR w="12700" cap="flat" cmpd="sng" algn="ctr">
                      <a:solidFill>
                        <a:srgbClr val="1F497D"/>
                      </a:solidFill>
                      <a:prstDash val="solid"/>
                      <a:round/>
                      <a:headEnd type="none" w="med" len="med"/>
                      <a:tailEnd type="none" w="med" len="med"/>
                    </a:lnR>
                    <a:lnT w="12700" cap="flat" cmpd="sng" algn="ctr">
                      <a:solidFill>
                        <a:srgbClr val="1F497D"/>
                      </a:solidFill>
                      <a:prstDash val="solid"/>
                      <a:round/>
                      <a:headEnd type="none" w="med" len="med"/>
                      <a:tailEnd type="none" w="med" len="med"/>
                    </a:lnT>
                    <a:lnB w="12700"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solidFill>
                      <a:srgbClr val="F79646">
                        <a:lumMod val="40000"/>
                        <a:lumOff val="60000"/>
                      </a:srgbClr>
                    </a:solidFill>
                  </a:tcPr>
                </a:tc>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r>
                        <a:rPr kumimoji="1" lang="ja-JP" altLang="en-US" sz="1400" dirty="0"/>
                        <a:t>維持・改善</a:t>
                      </a:r>
                    </a:p>
                  </a:txBody>
                  <a:tcPr marL="99416" marR="99416" marT="45885" marB="45885">
                    <a:lnL w="12700" cap="flat" cmpd="sng" algn="ctr">
                      <a:solidFill>
                        <a:srgbClr val="1F497D"/>
                      </a:solidFill>
                      <a:prstDash val="solid"/>
                      <a:round/>
                      <a:headEnd type="none" w="med" len="med"/>
                      <a:tailEnd type="none" w="med" len="med"/>
                    </a:lnL>
                    <a:lnR w="28575" cap="flat" cmpd="sng" algn="ctr">
                      <a:solidFill>
                        <a:srgbClr val="1F497D"/>
                      </a:solidFill>
                      <a:prstDash val="solid"/>
                      <a:round/>
                      <a:headEnd type="none" w="med" len="med"/>
                      <a:tailEnd type="none" w="med" len="med"/>
                    </a:lnR>
                    <a:lnT w="12700" cap="flat" cmpd="sng" algn="ctr">
                      <a:solidFill>
                        <a:srgbClr val="1F497D"/>
                      </a:solidFill>
                      <a:prstDash val="solid"/>
                      <a:round/>
                      <a:headEnd type="none" w="med" len="med"/>
                      <a:tailEnd type="none" w="med" len="med"/>
                    </a:lnT>
                    <a:lnB w="12700"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09484">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r>
                        <a:rPr kumimoji="1" lang="en-US" altLang="ja-JP" sz="1400" dirty="0"/>
                        <a:t>ADL</a:t>
                      </a:r>
                      <a:endParaRPr kumimoji="1" lang="ja-JP" altLang="en-US" sz="1400" dirty="0"/>
                    </a:p>
                  </a:txBody>
                  <a:tcPr marL="99416" marR="99416" marT="45885" marB="45885">
                    <a:lnL w="28575" cap="flat" cmpd="sng" algn="ctr">
                      <a:solidFill>
                        <a:srgbClr val="1F497D"/>
                      </a:solidFill>
                      <a:prstDash val="solid"/>
                      <a:round/>
                      <a:headEnd type="none" w="med" len="med"/>
                      <a:tailEnd type="none" w="med" len="med"/>
                    </a:lnL>
                    <a:lnR w="12700" cap="flat" cmpd="sng" algn="ctr">
                      <a:solidFill>
                        <a:srgbClr val="1F497D"/>
                      </a:solidFill>
                      <a:prstDash val="solid"/>
                      <a:round/>
                      <a:headEnd type="none" w="med" len="med"/>
                      <a:tailEnd type="none" w="med" len="med"/>
                    </a:lnR>
                    <a:lnT w="12700" cap="flat" cmpd="sng" algn="ctr">
                      <a:solidFill>
                        <a:srgbClr val="1F497D"/>
                      </a:solidFill>
                      <a:prstDash val="solid"/>
                      <a:round/>
                      <a:headEnd type="none" w="med" len="med"/>
                      <a:tailEnd type="none" w="med" len="med"/>
                    </a:lnT>
                    <a:lnB w="12700"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r>
                        <a:rPr kumimoji="1" lang="ja-JP" altLang="en-US" sz="1400" b="1" dirty="0"/>
                        <a:t>向上</a:t>
                      </a:r>
                    </a:p>
                  </a:txBody>
                  <a:tcPr marL="99416" marR="99416" marT="45885" marB="45885">
                    <a:lnL w="12700" cap="flat" cmpd="sng" algn="ctr">
                      <a:solidFill>
                        <a:srgbClr val="1F497D"/>
                      </a:solidFill>
                      <a:prstDash val="solid"/>
                      <a:round/>
                      <a:headEnd type="none" w="med" len="med"/>
                      <a:tailEnd type="none" w="med" len="med"/>
                    </a:lnL>
                    <a:lnR w="12700" cap="flat" cmpd="sng" algn="ctr">
                      <a:solidFill>
                        <a:srgbClr val="1F497D"/>
                      </a:solidFill>
                      <a:prstDash val="solid"/>
                      <a:round/>
                      <a:headEnd type="none" w="med" len="med"/>
                      <a:tailEnd type="none" w="med" len="med"/>
                    </a:lnR>
                    <a:lnT w="12700" cap="flat" cmpd="sng" algn="ctr">
                      <a:solidFill>
                        <a:srgbClr val="1F497D"/>
                      </a:solidFill>
                      <a:prstDash val="solid"/>
                      <a:round/>
                      <a:headEnd type="none" w="med" len="med"/>
                      <a:tailEnd type="none" w="med" len="med"/>
                    </a:lnT>
                    <a:lnB w="12700"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solidFill>
                      <a:srgbClr val="F79646">
                        <a:lumMod val="40000"/>
                        <a:lumOff val="60000"/>
                      </a:srgbClr>
                    </a:solidFill>
                  </a:tcPr>
                </a:tc>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r>
                        <a:rPr kumimoji="1" lang="ja-JP" altLang="en-US" sz="1400" b="1" dirty="0"/>
                        <a:t>向上</a:t>
                      </a:r>
                    </a:p>
                  </a:txBody>
                  <a:tcPr marL="99416" marR="99416" marT="45885" marB="45885">
                    <a:lnL w="12700" cap="flat" cmpd="sng" algn="ctr">
                      <a:solidFill>
                        <a:srgbClr val="1F497D"/>
                      </a:solidFill>
                      <a:prstDash val="solid"/>
                      <a:round/>
                      <a:headEnd type="none" w="med" len="med"/>
                      <a:tailEnd type="none" w="med" len="med"/>
                    </a:lnL>
                    <a:lnR w="12700" cap="flat" cmpd="sng" algn="ctr">
                      <a:solidFill>
                        <a:srgbClr val="1F497D"/>
                      </a:solidFill>
                      <a:prstDash val="solid"/>
                      <a:round/>
                      <a:headEnd type="none" w="med" len="med"/>
                      <a:tailEnd type="none" w="med" len="med"/>
                    </a:lnR>
                    <a:lnT w="12700" cap="flat" cmpd="sng" algn="ctr">
                      <a:solidFill>
                        <a:srgbClr val="1F497D"/>
                      </a:solidFill>
                      <a:prstDash val="solid"/>
                      <a:round/>
                      <a:headEnd type="none" w="med" len="med"/>
                      <a:tailEnd type="none" w="med" len="med"/>
                    </a:lnT>
                    <a:lnB w="12700"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solidFill>
                      <a:srgbClr val="F79646">
                        <a:lumMod val="40000"/>
                        <a:lumOff val="60000"/>
                      </a:srgbClr>
                    </a:solidFill>
                  </a:tcPr>
                </a:tc>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r>
                        <a:rPr kumimoji="1" lang="ja-JP" altLang="en-US" sz="1400" dirty="0"/>
                        <a:t>維持・向上</a:t>
                      </a:r>
                    </a:p>
                  </a:txBody>
                  <a:tcPr marL="99416" marR="99416" marT="45885" marB="45885">
                    <a:lnL w="12700" cap="flat" cmpd="sng" algn="ctr">
                      <a:solidFill>
                        <a:srgbClr val="1F497D"/>
                      </a:solidFill>
                      <a:prstDash val="solid"/>
                      <a:round/>
                      <a:headEnd type="none" w="med" len="med"/>
                      <a:tailEnd type="none" w="med" len="med"/>
                    </a:lnL>
                    <a:lnR w="28575" cap="flat" cmpd="sng" algn="ctr">
                      <a:solidFill>
                        <a:srgbClr val="1F497D"/>
                      </a:solidFill>
                      <a:prstDash val="solid"/>
                      <a:round/>
                      <a:headEnd type="none" w="med" len="med"/>
                      <a:tailEnd type="none" w="med" len="med"/>
                    </a:lnR>
                    <a:lnT w="12700" cap="flat" cmpd="sng" algn="ctr">
                      <a:solidFill>
                        <a:srgbClr val="1F497D"/>
                      </a:solidFill>
                      <a:prstDash val="solid"/>
                      <a:round/>
                      <a:headEnd type="none" w="med" len="med"/>
                      <a:tailEnd type="none" w="med" len="med"/>
                    </a:lnT>
                    <a:lnB w="12700"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09484">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r>
                        <a:rPr kumimoji="1" lang="ja-JP" altLang="en-US" sz="1400" dirty="0"/>
                        <a:t>活動・参加</a:t>
                      </a:r>
                    </a:p>
                  </a:txBody>
                  <a:tcPr marL="99416" marR="99416" marT="45885" marB="45885">
                    <a:lnL w="28575" cap="flat" cmpd="sng" algn="ctr">
                      <a:solidFill>
                        <a:srgbClr val="1F497D"/>
                      </a:solidFill>
                      <a:prstDash val="solid"/>
                      <a:round/>
                      <a:headEnd type="none" w="med" len="med"/>
                      <a:tailEnd type="none" w="med" len="med"/>
                    </a:lnL>
                    <a:lnR w="12700" cap="flat" cmpd="sng" algn="ctr">
                      <a:solidFill>
                        <a:srgbClr val="1F497D"/>
                      </a:solidFill>
                      <a:prstDash val="solid"/>
                      <a:round/>
                      <a:headEnd type="none" w="med" len="med"/>
                      <a:tailEnd type="none" w="med" len="med"/>
                    </a:lnR>
                    <a:lnT w="12700" cap="flat" cmpd="sng" algn="ctr">
                      <a:solidFill>
                        <a:srgbClr val="1F497D"/>
                      </a:solidFill>
                      <a:prstDash val="solid"/>
                      <a:round/>
                      <a:headEnd type="none" w="med" len="med"/>
                      <a:tailEnd type="none" w="med" len="med"/>
                    </a:lnT>
                    <a:lnB w="12700"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r>
                        <a:rPr kumimoji="1" lang="ja-JP" altLang="en-US" sz="1400" dirty="0"/>
                        <a:t>再建</a:t>
                      </a:r>
                    </a:p>
                  </a:txBody>
                  <a:tcPr marL="99416" marR="99416" marT="45885" marB="45885">
                    <a:lnL w="12700" cap="flat" cmpd="sng" algn="ctr">
                      <a:solidFill>
                        <a:srgbClr val="1F497D"/>
                      </a:solidFill>
                      <a:prstDash val="solid"/>
                      <a:round/>
                      <a:headEnd type="none" w="med" len="med"/>
                      <a:tailEnd type="none" w="med" len="med"/>
                    </a:lnL>
                    <a:lnR w="12700" cap="flat" cmpd="sng" algn="ctr">
                      <a:solidFill>
                        <a:srgbClr val="1F497D"/>
                      </a:solidFill>
                      <a:prstDash val="solid"/>
                      <a:round/>
                      <a:headEnd type="none" w="med" len="med"/>
                      <a:tailEnd type="none" w="med" len="med"/>
                    </a:lnR>
                    <a:lnT w="12700" cap="flat" cmpd="sng" algn="ctr">
                      <a:solidFill>
                        <a:srgbClr val="1F497D"/>
                      </a:solidFill>
                      <a:prstDash val="solid"/>
                      <a:round/>
                      <a:headEnd type="none" w="med" len="med"/>
                      <a:tailEnd type="none" w="med" len="med"/>
                    </a:lnT>
                    <a:lnB w="12700"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r>
                        <a:rPr kumimoji="1" lang="ja-JP" altLang="en-US" sz="1400" dirty="0"/>
                        <a:t>再建</a:t>
                      </a:r>
                    </a:p>
                  </a:txBody>
                  <a:tcPr marL="99416" marR="99416" marT="45885" marB="45885">
                    <a:lnL w="12700" cap="flat" cmpd="sng" algn="ctr">
                      <a:solidFill>
                        <a:srgbClr val="1F497D"/>
                      </a:solidFill>
                      <a:prstDash val="solid"/>
                      <a:round/>
                      <a:headEnd type="none" w="med" len="med"/>
                      <a:tailEnd type="none" w="med" len="med"/>
                    </a:lnL>
                    <a:lnR w="12700" cap="flat" cmpd="sng" algn="ctr">
                      <a:solidFill>
                        <a:srgbClr val="1F497D"/>
                      </a:solidFill>
                      <a:prstDash val="solid"/>
                      <a:round/>
                      <a:headEnd type="none" w="med" len="med"/>
                      <a:tailEnd type="none" w="med" len="med"/>
                    </a:lnR>
                    <a:lnT w="12700" cap="flat" cmpd="sng" algn="ctr">
                      <a:solidFill>
                        <a:srgbClr val="1F497D"/>
                      </a:solidFill>
                      <a:prstDash val="solid"/>
                      <a:round/>
                      <a:headEnd type="none" w="med" len="med"/>
                      <a:tailEnd type="none" w="med" len="med"/>
                    </a:lnT>
                    <a:lnB w="12700"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r>
                        <a:rPr kumimoji="1" lang="ja-JP" altLang="en-US" sz="1400" b="1" dirty="0"/>
                        <a:t>再建・維持・向上</a:t>
                      </a:r>
                    </a:p>
                  </a:txBody>
                  <a:tcPr marL="99416" marR="99416" marT="45885" marB="45885">
                    <a:lnL w="12700" cap="flat" cmpd="sng" algn="ctr">
                      <a:solidFill>
                        <a:srgbClr val="1F497D"/>
                      </a:solidFill>
                      <a:prstDash val="solid"/>
                      <a:round/>
                      <a:headEnd type="none" w="med" len="med"/>
                      <a:tailEnd type="none" w="med" len="med"/>
                    </a:lnL>
                    <a:lnR w="28575" cap="flat" cmpd="sng" algn="ctr">
                      <a:solidFill>
                        <a:srgbClr val="1F497D"/>
                      </a:solidFill>
                      <a:prstDash val="solid"/>
                      <a:round/>
                      <a:headEnd type="none" w="med" len="med"/>
                      <a:tailEnd type="none" w="med" len="med"/>
                    </a:lnR>
                    <a:lnT w="12700" cap="flat" cmpd="sng" algn="ctr">
                      <a:solidFill>
                        <a:srgbClr val="1F497D"/>
                      </a:solidFill>
                      <a:prstDash val="solid"/>
                      <a:round/>
                      <a:headEnd type="none" w="med" len="med"/>
                      <a:tailEnd type="none" w="med" len="med"/>
                    </a:lnT>
                    <a:lnB w="12700"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solidFill>
                      <a:srgbClr val="9BBB59">
                        <a:lumMod val="40000"/>
                        <a:lumOff val="60000"/>
                      </a:srgbClr>
                    </a:solidFill>
                  </a:tcPr>
                </a:tc>
                <a:extLst>
                  <a:ext uri="{0D108BD9-81ED-4DB2-BD59-A6C34878D82A}">
                    <a16:rowId xmlns:a16="http://schemas.microsoft.com/office/drawing/2014/main" val="10003"/>
                  </a:ext>
                </a:extLst>
              </a:tr>
              <a:tr h="309484">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r>
                        <a:rPr kumimoji="1" lang="en-US" altLang="ja-JP" sz="1400" dirty="0"/>
                        <a:t>QOL</a:t>
                      </a:r>
                      <a:endParaRPr kumimoji="1" lang="ja-JP" altLang="en-US" sz="1400" dirty="0"/>
                    </a:p>
                  </a:txBody>
                  <a:tcPr marL="99416" marR="99416" marT="45885" marB="45885">
                    <a:lnL w="28575" cap="flat" cmpd="sng" algn="ctr">
                      <a:solidFill>
                        <a:srgbClr val="1F497D"/>
                      </a:solidFill>
                      <a:prstDash val="solid"/>
                      <a:round/>
                      <a:headEnd type="none" w="med" len="med"/>
                      <a:tailEnd type="none" w="med" len="med"/>
                    </a:lnL>
                    <a:lnR w="12700" cap="flat" cmpd="sng" algn="ctr">
                      <a:solidFill>
                        <a:srgbClr val="1F497D"/>
                      </a:solidFill>
                      <a:prstDash val="solid"/>
                      <a:round/>
                      <a:headEnd type="none" w="med" len="med"/>
                      <a:tailEnd type="none" w="med" len="med"/>
                    </a:lnR>
                    <a:lnT w="12700" cap="flat" cmpd="sng" algn="ctr">
                      <a:solidFill>
                        <a:srgbClr val="1F497D"/>
                      </a:solidFill>
                      <a:prstDash val="solid"/>
                      <a:round/>
                      <a:headEnd type="none" w="med" len="med"/>
                      <a:tailEnd type="none" w="med" len="med"/>
                    </a:lnT>
                    <a:lnB w="12700"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pPr algn="ctr"/>
                      <a:r>
                        <a:rPr kumimoji="1" lang="ja-JP" altLang="en-US" sz="1400" dirty="0"/>
                        <a:t>－</a:t>
                      </a:r>
                      <a:endParaRPr kumimoji="1" lang="en-US" altLang="ja-JP" sz="1400" dirty="0"/>
                    </a:p>
                  </a:txBody>
                  <a:tcPr marL="99416" marR="99416" marT="45885" marB="45885">
                    <a:lnL w="12700" cap="flat" cmpd="sng" algn="ctr">
                      <a:solidFill>
                        <a:srgbClr val="1F497D"/>
                      </a:solidFill>
                      <a:prstDash val="solid"/>
                      <a:round/>
                      <a:headEnd type="none" w="med" len="med"/>
                      <a:tailEnd type="none" w="med" len="med"/>
                    </a:lnL>
                    <a:lnR w="12700" cap="flat" cmpd="sng" algn="ctr">
                      <a:solidFill>
                        <a:srgbClr val="1F497D"/>
                      </a:solidFill>
                      <a:prstDash val="solid"/>
                      <a:round/>
                      <a:headEnd type="none" w="med" len="med"/>
                      <a:tailEnd type="none" w="med" len="med"/>
                    </a:lnR>
                    <a:lnT w="12700" cap="flat" cmpd="sng" algn="ctr">
                      <a:solidFill>
                        <a:srgbClr val="1F497D"/>
                      </a:solidFill>
                      <a:prstDash val="solid"/>
                      <a:round/>
                      <a:headEnd type="none" w="med" len="med"/>
                      <a:tailEnd type="none" w="med" len="med"/>
                    </a:lnT>
                    <a:lnB w="12700"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a:t>
                      </a:r>
                      <a:endParaRPr kumimoji="1" lang="en-US" altLang="ja-JP" sz="1400" dirty="0"/>
                    </a:p>
                  </a:txBody>
                  <a:tcPr marL="99416" marR="99416" marT="45885" marB="45885">
                    <a:lnL w="12700" cap="flat" cmpd="sng" algn="ctr">
                      <a:solidFill>
                        <a:srgbClr val="1F497D"/>
                      </a:solidFill>
                      <a:prstDash val="solid"/>
                      <a:round/>
                      <a:headEnd type="none" w="med" len="med"/>
                      <a:tailEnd type="none" w="med" len="med"/>
                    </a:lnL>
                    <a:lnR w="12700" cap="flat" cmpd="sng" algn="ctr">
                      <a:solidFill>
                        <a:srgbClr val="1F497D"/>
                      </a:solidFill>
                      <a:prstDash val="solid"/>
                      <a:round/>
                      <a:headEnd type="none" w="med" len="med"/>
                      <a:tailEnd type="none" w="med" len="med"/>
                    </a:lnR>
                    <a:lnT w="12700" cap="flat" cmpd="sng" algn="ctr">
                      <a:solidFill>
                        <a:srgbClr val="1F497D"/>
                      </a:solidFill>
                      <a:prstDash val="solid"/>
                      <a:round/>
                      <a:headEnd type="none" w="med" len="med"/>
                      <a:tailEnd type="none" w="med" len="med"/>
                    </a:lnT>
                    <a:lnB w="12700"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r>
                        <a:rPr kumimoji="1" lang="ja-JP" altLang="en-US" sz="1400" b="1" dirty="0"/>
                        <a:t>維持・向上</a:t>
                      </a:r>
                    </a:p>
                  </a:txBody>
                  <a:tcPr marL="99416" marR="99416" marT="45885" marB="45885">
                    <a:lnL w="12700" cap="flat" cmpd="sng" algn="ctr">
                      <a:solidFill>
                        <a:srgbClr val="1F497D"/>
                      </a:solidFill>
                      <a:prstDash val="solid"/>
                      <a:round/>
                      <a:headEnd type="none" w="med" len="med"/>
                      <a:tailEnd type="none" w="med" len="med"/>
                    </a:lnL>
                    <a:lnR w="28575" cap="flat" cmpd="sng" algn="ctr">
                      <a:solidFill>
                        <a:srgbClr val="1F497D"/>
                      </a:solidFill>
                      <a:prstDash val="solid"/>
                      <a:round/>
                      <a:headEnd type="none" w="med" len="med"/>
                      <a:tailEnd type="none" w="med" len="med"/>
                    </a:lnR>
                    <a:lnT w="12700" cap="flat" cmpd="sng" algn="ctr">
                      <a:solidFill>
                        <a:srgbClr val="1F497D"/>
                      </a:solidFill>
                      <a:prstDash val="solid"/>
                      <a:round/>
                      <a:headEnd type="none" w="med" len="med"/>
                      <a:tailEnd type="none" w="med" len="med"/>
                    </a:lnT>
                    <a:lnB w="12700"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solidFill>
                      <a:srgbClr val="9BBB59">
                        <a:lumMod val="40000"/>
                        <a:lumOff val="60000"/>
                      </a:srgbClr>
                    </a:solidFill>
                  </a:tcPr>
                </a:tc>
                <a:extLst>
                  <a:ext uri="{0D108BD9-81ED-4DB2-BD59-A6C34878D82A}">
                    <a16:rowId xmlns:a16="http://schemas.microsoft.com/office/drawing/2014/main" val="10004"/>
                  </a:ext>
                </a:extLst>
              </a:tr>
              <a:tr h="618640">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r>
                        <a:rPr kumimoji="1" lang="ja-JP" altLang="en-US" sz="1400" dirty="0"/>
                        <a:t>内容</a:t>
                      </a:r>
                    </a:p>
                  </a:txBody>
                  <a:tcPr marL="99416" marR="99416" marT="45885" marB="45885">
                    <a:lnL w="28575" cap="flat" cmpd="sng" algn="ctr">
                      <a:solidFill>
                        <a:srgbClr val="1F497D"/>
                      </a:solidFill>
                      <a:prstDash val="solid"/>
                      <a:round/>
                      <a:headEnd type="none" w="med" len="med"/>
                      <a:tailEnd type="none" w="med" len="med"/>
                    </a:lnL>
                    <a:lnR w="12700" cap="flat" cmpd="sng" algn="ctr">
                      <a:solidFill>
                        <a:srgbClr val="1F497D"/>
                      </a:solidFill>
                      <a:prstDash val="solid"/>
                      <a:round/>
                      <a:headEnd type="none" w="med" len="med"/>
                      <a:tailEnd type="none" w="med" len="med"/>
                    </a:lnR>
                    <a:lnT w="12700" cap="flat" cmpd="sng" algn="ctr">
                      <a:solidFill>
                        <a:srgbClr val="1F497D"/>
                      </a:solidFill>
                      <a:prstDash val="solid"/>
                      <a:round/>
                      <a:headEnd type="none" w="med" len="med"/>
                      <a:tailEnd type="none" w="med" len="med"/>
                    </a:lnT>
                    <a:lnB w="28575"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r>
                        <a:rPr kumimoji="1" lang="ja-JP" altLang="en-US" sz="1200" u="sng" dirty="0"/>
                        <a:t>早期離床・早期リハ</a:t>
                      </a:r>
                      <a:r>
                        <a:rPr kumimoji="1" lang="ja-JP" altLang="en-US" sz="1200" dirty="0"/>
                        <a:t>による廃用症候群の予防</a:t>
                      </a:r>
                    </a:p>
                  </a:txBody>
                  <a:tcPr marL="99416" marR="99416" marT="45885" marB="45885">
                    <a:lnL w="12700" cap="flat" cmpd="sng" algn="ctr">
                      <a:solidFill>
                        <a:srgbClr val="1F497D"/>
                      </a:solidFill>
                      <a:prstDash val="solid"/>
                      <a:round/>
                      <a:headEnd type="none" w="med" len="med"/>
                      <a:tailEnd type="none" w="med" len="med"/>
                    </a:lnL>
                    <a:lnR w="12700" cap="flat" cmpd="sng" algn="ctr">
                      <a:solidFill>
                        <a:srgbClr val="1F497D"/>
                      </a:solidFill>
                      <a:prstDash val="solid"/>
                      <a:round/>
                      <a:headEnd type="none" w="med" len="med"/>
                      <a:tailEnd type="none" w="med" len="med"/>
                    </a:lnR>
                    <a:lnT w="12700" cap="flat" cmpd="sng" algn="ctr">
                      <a:solidFill>
                        <a:srgbClr val="1F497D"/>
                      </a:solidFill>
                      <a:prstDash val="solid"/>
                      <a:round/>
                      <a:headEnd type="none" w="med" len="med"/>
                      <a:tailEnd type="none" w="med" len="med"/>
                    </a:lnT>
                    <a:lnB w="28575"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r>
                        <a:rPr kumimoji="1" lang="ja-JP" altLang="en-US" sz="1200" u="sng" dirty="0"/>
                        <a:t>集中的リハ</a:t>
                      </a:r>
                      <a:r>
                        <a:rPr kumimoji="1" lang="ja-JP" altLang="en-US" sz="1200" dirty="0"/>
                        <a:t>による機能回復・</a:t>
                      </a:r>
                      <a:r>
                        <a:rPr kumimoji="1" lang="en-US" altLang="ja-JP" sz="1200" dirty="0"/>
                        <a:t>ADL</a:t>
                      </a:r>
                      <a:r>
                        <a:rPr kumimoji="1" lang="ja-JP" altLang="en-US" sz="1200" dirty="0"/>
                        <a:t>向上</a:t>
                      </a:r>
                    </a:p>
                  </a:txBody>
                  <a:tcPr marL="99416" marR="99416" marT="45885" marB="45885">
                    <a:lnL w="12700" cap="flat" cmpd="sng" algn="ctr">
                      <a:solidFill>
                        <a:srgbClr val="1F497D"/>
                      </a:solidFill>
                      <a:prstDash val="solid"/>
                      <a:round/>
                      <a:headEnd type="none" w="med" len="med"/>
                      <a:tailEnd type="none" w="med" len="med"/>
                    </a:lnL>
                    <a:lnR w="12700" cap="flat" cmpd="sng" algn="ctr">
                      <a:solidFill>
                        <a:srgbClr val="1F497D"/>
                      </a:solidFill>
                      <a:prstDash val="solid"/>
                      <a:round/>
                      <a:headEnd type="none" w="med" len="med"/>
                      <a:tailEnd type="none" w="med" len="med"/>
                    </a:lnR>
                    <a:lnT w="12700" cap="flat" cmpd="sng" algn="ctr">
                      <a:solidFill>
                        <a:srgbClr val="1F497D"/>
                      </a:solidFill>
                      <a:prstDash val="solid"/>
                      <a:round/>
                      <a:headEnd type="none" w="med" len="med"/>
                      <a:tailEnd type="none" w="med" len="med"/>
                    </a:lnT>
                    <a:lnB w="28575"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dk1"/>
                          </a:solidFill>
                          <a:latin typeface="Calibri"/>
                        </a:defRPr>
                      </a:lvl1pPr>
                      <a:lvl2pPr marL="495285" algn="l" defTabSz="990570" rtl="0" eaLnBrk="1" latinLnBrk="0" hangingPunct="1">
                        <a:defRPr kumimoji="1" sz="1950" kern="1200">
                          <a:solidFill>
                            <a:schemeClr val="dk1"/>
                          </a:solidFill>
                          <a:latin typeface="Calibri"/>
                        </a:defRPr>
                      </a:lvl2pPr>
                      <a:lvl3pPr marL="990570" algn="l" defTabSz="990570" rtl="0" eaLnBrk="1" latinLnBrk="0" hangingPunct="1">
                        <a:defRPr kumimoji="1" sz="1950" kern="1200">
                          <a:solidFill>
                            <a:schemeClr val="dk1"/>
                          </a:solidFill>
                          <a:latin typeface="Calibri"/>
                        </a:defRPr>
                      </a:lvl3pPr>
                      <a:lvl4pPr marL="1485854" algn="l" defTabSz="990570" rtl="0" eaLnBrk="1" latinLnBrk="0" hangingPunct="1">
                        <a:defRPr kumimoji="1" sz="1950" kern="1200">
                          <a:solidFill>
                            <a:schemeClr val="dk1"/>
                          </a:solidFill>
                          <a:latin typeface="Calibri"/>
                        </a:defRPr>
                      </a:lvl4pPr>
                      <a:lvl5pPr marL="1981139" algn="l" defTabSz="990570" rtl="0" eaLnBrk="1" latinLnBrk="0" hangingPunct="1">
                        <a:defRPr kumimoji="1" sz="1950" kern="1200">
                          <a:solidFill>
                            <a:schemeClr val="dk1"/>
                          </a:solidFill>
                          <a:latin typeface="Calibri"/>
                        </a:defRPr>
                      </a:lvl5pPr>
                      <a:lvl6pPr marL="2476424" algn="l" defTabSz="990570" rtl="0" eaLnBrk="1" latinLnBrk="0" hangingPunct="1">
                        <a:defRPr kumimoji="1" sz="1950" kern="1200">
                          <a:solidFill>
                            <a:schemeClr val="dk1"/>
                          </a:solidFill>
                          <a:latin typeface="Calibri"/>
                        </a:defRPr>
                      </a:lvl6pPr>
                      <a:lvl7pPr marL="2971709" algn="l" defTabSz="990570" rtl="0" eaLnBrk="1" latinLnBrk="0" hangingPunct="1">
                        <a:defRPr kumimoji="1" sz="1950" kern="1200">
                          <a:solidFill>
                            <a:schemeClr val="dk1"/>
                          </a:solidFill>
                          <a:latin typeface="Calibri"/>
                        </a:defRPr>
                      </a:lvl7pPr>
                      <a:lvl8pPr marL="3466993" algn="l" defTabSz="990570" rtl="0" eaLnBrk="1" latinLnBrk="0" hangingPunct="1">
                        <a:defRPr kumimoji="1" sz="1950" kern="1200">
                          <a:solidFill>
                            <a:schemeClr val="dk1"/>
                          </a:solidFill>
                          <a:latin typeface="Calibri"/>
                        </a:defRPr>
                      </a:lvl8pPr>
                      <a:lvl9pPr marL="3962278" algn="l" defTabSz="990570" rtl="0" eaLnBrk="1" latinLnBrk="0" hangingPunct="1">
                        <a:defRPr kumimoji="1" sz="1950" kern="1200">
                          <a:solidFill>
                            <a:schemeClr val="dk1"/>
                          </a:solidFill>
                          <a:latin typeface="Calibri"/>
                        </a:defRPr>
                      </a:lvl9pPr>
                    </a:lstStyle>
                    <a:p>
                      <a:r>
                        <a:rPr kumimoji="1" lang="ja-JP" altLang="en-US" sz="1200" dirty="0"/>
                        <a:t>リハ専門職のみならず、多職種によって構成される</a:t>
                      </a:r>
                      <a:r>
                        <a:rPr kumimoji="1" lang="ja-JP" altLang="en-US" sz="1200" u="sng" dirty="0"/>
                        <a:t>チームアプローチ</a:t>
                      </a:r>
                      <a:r>
                        <a:rPr kumimoji="1" lang="ja-JP" altLang="en-US" sz="1200" dirty="0"/>
                        <a:t>による生活機能の維持・向上、自立生活の推進、介護負担の軽減、</a:t>
                      </a:r>
                      <a:r>
                        <a:rPr kumimoji="1" lang="en-US" altLang="ja-JP" sz="1200" dirty="0"/>
                        <a:t>QOL</a:t>
                      </a:r>
                      <a:r>
                        <a:rPr kumimoji="1" lang="ja-JP" altLang="en-US" sz="1200" dirty="0"/>
                        <a:t>の向上</a:t>
                      </a:r>
                    </a:p>
                  </a:txBody>
                  <a:tcPr marL="99416" marR="99416" marT="45885" marB="45885">
                    <a:lnL w="12700" cap="flat" cmpd="sng" algn="ctr">
                      <a:solidFill>
                        <a:srgbClr val="1F497D"/>
                      </a:solidFill>
                      <a:prstDash val="solid"/>
                      <a:round/>
                      <a:headEnd type="none" w="med" len="med"/>
                      <a:tailEnd type="none" w="med" len="med"/>
                    </a:lnL>
                    <a:lnR w="28575" cap="flat" cmpd="sng" algn="ctr">
                      <a:solidFill>
                        <a:srgbClr val="1F497D"/>
                      </a:solidFill>
                      <a:prstDash val="solid"/>
                      <a:round/>
                      <a:headEnd type="none" w="med" len="med"/>
                      <a:tailEnd type="none" w="med" len="med"/>
                    </a:lnR>
                    <a:lnT w="12700" cap="flat" cmpd="sng" algn="ctr">
                      <a:solidFill>
                        <a:srgbClr val="1F497D"/>
                      </a:solidFill>
                      <a:prstDash val="solid"/>
                      <a:round/>
                      <a:headEnd type="none" w="med" len="med"/>
                      <a:tailEnd type="none" w="med" len="med"/>
                    </a:lnT>
                    <a:lnB w="28575" cap="flat" cmpd="sng" algn="ctr">
                      <a:solidFill>
                        <a:srgbClr val="1F497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1" name="左右矢印 10"/>
          <p:cNvSpPr/>
          <p:nvPr/>
        </p:nvSpPr>
        <p:spPr>
          <a:xfrm>
            <a:off x="1782979" y="3770898"/>
            <a:ext cx="3890302" cy="500066"/>
          </a:xfrm>
          <a:prstGeom prst="leftRightArrow">
            <a:avLst>
              <a:gd name="adj1" fmla="val 64491"/>
              <a:gd name="adj2" fmla="val 52415"/>
            </a:avLst>
          </a:prstGeom>
          <a:solidFill>
            <a:srgbClr val="F79646"/>
          </a:solidFill>
          <a:ln w="25400" cap="flat" cmpd="sng" algn="ctr">
            <a:noFill/>
            <a:prstDash val="solid"/>
          </a:ln>
          <a:effectLst/>
        </p:spPr>
        <p:txBody>
          <a:bodyPr lIns="91357" tIns="45680" rIns="91357" bIns="45680" rtlCol="0" anchor="ctr"/>
          <a:lstStyle/>
          <a:p>
            <a:pPr marL="0" marR="0" lvl="0" indent="0" algn="ctr" defTabSz="913575"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主に医療保険</a:t>
            </a:r>
          </a:p>
        </p:txBody>
      </p:sp>
      <p:sp>
        <p:nvSpPr>
          <p:cNvPr id="12" name="左右矢印 11"/>
          <p:cNvSpPr/>
          <p:nvPr/>
        </p:nvSpPr>
        <p:spPr>
          <a:xfrm>
            <a:off x="5690267" y="3795810"/>
            <a:ext cx="3801274" cy="475154"/>
          </a:xfrm>
          <a:prstGeom prst="leftRightArrow">
            <a:avLst>
              <a:gd name="adj1" fmla="val 61236"/>
              <a:gd name="adj2" fmla="val 52542"/>
            </a:avLst>
          </a:prstGeom>
          <a:solidFill>
            <a:srgbClr val="9BBB59"/>
          </a:solidFill>
          <a:ln w="25400" cap="flat" cmpd="sng" algn="ctr">
            <a:noFill/>
            <a:prstDash val="solid"/>
          </a:ln>
          <a:effectLst/>
        </p:spPr>
        <p:txBody>
          <a:bodyPr lIns="91357" tIns="45680" rIns="91357" bIns="45680" rtlCol="0" anchor="ctr"/>
          <a:lstStyle/>
          <a:p>
            <a:pPr marL="0" marR="0" lvl="0" indent="0" algn="ctr" defTabSz="913575"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主に介護保険</a:t>
            </a:r>
          </a:p>
        </p:txBody>
      </p:sp>
      <p:sp>
        <p:nvSpPr>
          <p:cNvPr id="13" name="角丸四角形 12"/>
          <p:cNvSpPr/>
          <p:nvPr/>
        </p:nvSpPr>
        <p:spPr>
          <a:xfrm>
            <a:off x="278442" y="3910924"/>
            <a:ext cx="1432634" cy="288032"/>
          </a:xfrm>
          <a:prstGeom prst="roundRect">
            <a:avLst/>
          </a:prstGeom>
          <a:solidFill>
            <a:srgbClr val="4F81BD"/>
          </a:solidFill>
          <a:ln w="25400" cap="flat" cmpd="sng" algn="ctr">
            <a:solidFill>
              <a:srgbClr val="4F81BD">
                <a:shade val="50000"/>
              </a:srgbClr>
            </a:solidFill>
            <a:prstDash val="solid"/>
          </a:ln>
          <a:effectLst/>
        </p:spPr>
        <p:txBody>
          <a:bodyPr lIns="91357" tIns="45680" rIns="91357" bIns="45680" rtlCol="0" anchor="ctr"/>
          <a:lstStyle/>
          <a:p>
            <a:pPr marL="0" marR="0" lvl="0" indent="0" algn="ctr" defTabSz="913575"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役割分担</a:t>
            </a:r>
          </a:p>
        </p:txBody>
      </p:sp>
      <p:sp>
        <p:nvSpPr>
          <p:cNvPr id="14" name="テキスト ボックス 13"/>
          <p:cNvSpPr txBox="1"/>
          <p:nvPr/>
        </p:nvSpPr>
        <p:spPr>
          <a:xfrm>
            <a:off x="-133003" y="6603401"/>
            <a:ext cx="9707742" cy="246140"/>
          </a:xfrm>
          <a:prstGeom prst="rect">
            <a:avLst/>
          </a:prstGeom>
          <a:noFill/>
        </p:spPr>
        <p:txBody>
          <a:bodyPr wrap="square" lIns="91357" tIns="45680" rIns="91357" bIns="45680" rtlCol="0">
            <a:spAutoFit/>
          </a:bodyPr>
          <a:lstStyle/>
          <a:p>
            <a:pPr marL="0" marR="0" lvl="0" indent="0" algn="r" defTabSz="913575"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（資料出所）日本リハビリテーション病院・施設協会「高齢者リハビリテーション医療のグランドデザイン」（青海社）より厚生労働省老人保健課において作成</a:t>
            </a:r>
          </a:p>
        </p:txBody>
      </p:sp>
      <p:grpSp>
        <p:nvGrpSpPr>
          <p:cNvPr id="16" name="グループ化 49"/>
          <p:cNvGrpSpPr/>
          <p:nvPr/>
        </p:nvGrpSpPr>
        <p:grpSpPr>
          <a:xfrm>
            <a:off x="316974" y="733146"/>
            <a:ext cx="9152005" cy="2961755"/>
            <a:chOff x="316967" y="827285"/>
            <a:chExt cx="9147605" cy="2961755"/>
          </a:xfrm>
        </p:grpSpPr>
        <p:sp>
          <p:nvSpPr>
            <p:cNvPr id="17" name="Line 15"/>
            <p:cNvSpPr>
              <a:spLocks noChangeShapeType="1"/>
            </p:cNvSpPr>
            <p:nvPr/>
          </p:nvSpPr>
          <p:spPr bwMode="auto">
            <a:xfrm>
              <a:off x="7911752" y="1339853"/>
              <a:ext cx="1170616" cy="1588"/>
            </a:xfrm>
            <a:prstGeom prst="line">
              <a:avLst/>
            </a:prstGeom>
            <a:noFill/>
            <a:ln w="9525">
              <a:solidFill>
                <a:sysClr val="windowText" lastClr="000000"/>
              </a:solidFill>
              <a:round/>
              <a:headEnd/>
              <a:tailEnd type="triangle" w="med" len="med"/>
            </a:ln>
            <a:effectLst/>
          </p:spPr>
          <p:txBody>
            <a:bodyPr/>
            <a:lstStyle/>
            <a:p>
              <a:pPr marL="0" marR="0" lvl="0" indent="0" algn="l" defTabSz="913575"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 name="正方形/長方形 17"/>
            <p:cNvSpPr/>
            <p:nvPr/>
          </p:nvSpPr>
          <p:spPr>
            <a:xfrm rot="10800000">
              <a:off x="1743383" y="2500889"/>
              <a:ext cx="3927316" cy="1267830"/>
            </a:xfrm>
            <a:prstGeom prst="rect">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rtlCol="0" anchor="b"/>
            <a:lstStyle/>
            <a:p>
              <a:pPr marL="0" marR="0" lvl="0" indent="0" algn="r" defTabSz="913575"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9" name="直角三角形 18"/>
            <p:cNvSpPr/>
            <p:nvPr/>
          </p:nvSpPr>
          <p:spPr>
            <a:xfrm rot="16200000">
              <a:off x="3402447" y="1512474"/>
              <a:ext cx="1296143" cy="3240360"/>
            </a:xfrm>
            <a:prstGeom prst="rtTriangle">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vert="vert" rtlCol="0" anchor="ctr"/>
            <a:lstStyle/>
            <a:p>
              <a:pPr marL="0" marR="0" lvl="0" indent="0" algn="ctr" defTabSz="913575"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a:t>
              </a:r>
            </a:p>
          </p:txBody>
        </p:sp>
        <p:sp>
          <p:nvSpPr>
            <p:cNvPr id="20" name="Line 5"/>
            <p:cNvSpPr>
              <a:spLocks noChangeShapeType="1"/>
            </p:cNvSpPr>
            <p:nvPr/>
          </p:nvSpPr>
          <p:spPr bwMode="auto">
            <a:xfrm flipV="1">
              <a:off x="1744701" y="1161040"/>
              <a:ext cx="0" cy="2628000"/>
            </a:xfrm>
            <a:prstGeom prst="line">
              <a:avLst/>
            </a:prstGeom>
            <a:noFill/>
            <a:ln w="9525">
              <a:solidFill>
                <a:sysClr val="windowText" lastClr="000000"/>
              </a:solidFill>
              <a:round/>
              <a:headEnd/>
              <a:tailEnd type="triangle" w="med" len="med"/>
            </a:ln>
            <a:effectLst/>
          </p:spPr>
          <p:txBody>
            <a:bodyPr/>
            <a:lstStyle/>
            <a:p>
              <a:pPr marL="0" marR="0" lvl="0" indent="0" algn="l" defTabSz="913575"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 name="Line 8"/>
            <p:cNvSpPr>
              <a:spLocks noChangeShapeType="1"/>
            </p:cNvSpPr>
            <p:nvPr/>
          </p:nvSpPr>
          <p:spPr bwMode="auto">
            <a:xfrm>
              <a:off x="1697559" y="896020"/>
              <a:ext cx="333751" cy="288032"/>
            </a:xfrm>
            <a:prstGeom prst="line">
              <a:avLst/>
            </a:prstGeom>
            <a:noFill/>
            <a:ln w="9525">
              <a:solidFill>
                <a:sysClr val="windowText" lastClr="000000"/>
              </a:solidFill>
              <a:round/>
              <a:headEnd/>
              <a:tailEnd type="triangle" w="med" len="med"/>
            </a:ln>
            <a:effectLst/>
          </p:spPr>
          <p:txBody>
            <a:bodyPr/>
            <a:lstStyle/>
            <a:p>
              <a:pPr marL="0" marR="0" lvl="0" indent="0" algn="l" defTabSz="913575"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 name="Text Box 9"/>
            <p:cNvSpPr txBox="1">
              <a:spLocks noChangeArrowheads="1"/>
            </p:cNvSpPr>
            <p:nvPr/>
          </p:nvSpPr>
          <p:spPr bwMode="auto">
            <a:xfrm>
              <a:off x="316967" y="827285"/>
              <a:ext cx="1638173" cy="307712"/>
            </a:xfrm>
            <a:prstGeom prst="rect">
              <a:avLst/>
            </a:prstGeom>
            <a:noFill/>
            <a:ln w="9525">
              <a:noFill/>
              <a:miter lim="800000"/>
              <a:headEnd/>
              <a:tailEnd/>
            </a:ln>
            <a:effectLst/>
          </p:spPr>
          <p:txBody>
            <a:bodyPr lIns="91375" tIns="45688" rIns="91375" bIns="45688">
              <a:spAutoFit/>
            </a:bodyPr>
            <a:lstStyle/>
            <a:p>
              <a:pPr marL="0" marR="0" lvl="0" indent="0" algn="l" defTabSz="913575" rtl="0" eaLnBrk="1" fontAlgn="auto" latinLnBrk="0" hangingPunct="1">
                <a:lnSpc>
                  <a:spcPct val="100000"/>
                </a:lnSpc>
                <a:spcBef>
                  <a:spcPct val="5000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脳卒中等の発症</a:t>
              </a:r>
            </a:p>
          </p:txBody>
        </p:sp>
        <p:sp>
          <p:nvSpPr>
            <p:cNvPr id="28" name="Line 14"/>
            <p:cNvSpPr>
              <a:spLocks noChangeShapeType="1"/>
            </p:cNvSpPr>
            <p:nvPr/>
          </p:nvSpPr>
          <p:spPr bwMode="auto">
            <a:xfrm flipV="1">
              <a:off x="4725646" y="1320457"/>
              <a:ext cx="943623" cy="5109"/>
            </a:xfrm>
            <a:prstGeom prst="line">
              <a:avLst/>
            </a:prstGeom>
            <a:noFill/>
            <a:ln w="9525">
              <a:solidFill>
                <a:sysClr val="windowText" lastClr="000000"/>
              </a:solidFill>
              <a:round/>
              <a:headEnd/>
              <a:tailEnd type="triangle" w="med" len="med"/>
            </a:ln>
            <a:effectLst/>
          </p:spPr>
          <p:txBody>
            <a:bodyPr/>
            <a:lstStyle/>
            <a:p>
              <a:pPr marL="0" marR="0" lvl="0" indent="0" algn="l" defTabSz="913575"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9" name="Line 16"/>
            <p:cNvSpPr>
              <a:spLocks noChangeShapeType="1"/>
            </p:cNvSpPr>
            <p:nvPr/>
          </p:nvSpPr>
          <p:spPr bwMode="auto">
            <a:xfrm flipH="1">
              <a:off x="5739837" y="1341441"/>
              <a:ext cx="1247969" cy="0"/>
            </a:xfrm>
            <a:prstGeom prst="line">
              <a:avLst/>
            </a:prstGeom>
            <a:noFill/>
            <a:ln w="9525">
              <a:solidFill>
                <a:sysClr val="windowText" lastClr="000000"/>
              </a:solidFill>
              <a:round/>
              <a:headEnd/>
              <a:tailEnd type="triangle" w="med" len="med"/>
            </a:ln>
            <a:effectLst/>
          </p:spPr>
          <p:txBody>
            <a:bodyPr/>
            <a:lstStyle/>
            <a:p>
              <a:pPr marL="0" marR="0" lvl="0" indent="0" algn="l" defTabSz="913575"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0" name="Line 25"/>
            <p:cNvSpPr>
              <a:spLocks noChangeShapeType="1"/>
            </p:cNvSpPr>
            <p:nvPr/>
          </p:nvSpPr>
          <p:spPr bwMode="auto">
            <a:xfrm flipH="1">
              <a:off x="3010120" y="1325566"/>
              <a:ext cx="780410" cy="0"/>
            </a:xfrm>
            <a:prstGeom prst="line">
              <a:avLst/>
            </a:prstGeom>
            <a:noFill/>
            <a:ln w="9525">
              <a:solidFill>
                <a:sysClr val="windowText" lastClr="000000"/>
              </a:solidFill>
              <a:round/>
              <a:headEnd/>
              <a:tailEnd type="triangle" w="med" len="med"/>
            </a:ln>
            <a:effectLst/>
          </p:spPr>
          <p:txBody>
            <a:bodyPr/>
            <a:lstStyle/>
            <a:p>
              <a:pPr marL="0" marR="0" lvl="0" indent="0" algn="l" defTabSz="913575"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31" name="グループ化 81"/>
            <p:cNvGrpSpPr/>
            <p:nvPr/>
          </p:nvGrpSpPr>
          <p:grpSpPr>
            <a:xfrm>
              <a:off x="1985933" y="1149855"/>
              <a:ext cx="7257859" cy="1729873"/>
              <a:chOff x="1643882" y="1149852"/>
              <a:chExt cx="6229659" cy="1729873"/>
            </a:xfrm>
          </p:grpSpPr>
          <p:sp>
            <p:nvSpPr>
              <p:cNvPr id="45" name="Freeform 6"/>
              <p:cNvSpPr>
                <a:spLocks/>
              </p:cNvSpPr>
              <p:nvPr/>
            </p:nvSpPr>
            <p:spPr bwMode="auto">
              <a:xfrm>
                <a:off x="1643882" y="1149852"/>
                <a:ext cx="3215457" cy="1729873"/>
              </a:xfrm>
              <a:custGeom>
                <a:avLst/>
                <a:gdLst/>
                <a:ahLst/>
                <a:cxnLst>
                  <a:cxn ang="0">
                    <a:pos x="0" y="7"/>
                  </a:cxn>
                  <a:cxn ang="0">
                    <a:pos x="78" y="49"/>
                  </a:cxn>
                  <a:cxn ang="0">
                    <a:pos x="93" y="301"/>
                  </a:cxn>
                  <a:cxn ang="0">
                    <a:pos x="93" y="1118"/>
                  </a:cxn>
                  <a:cxn ang="0">
                    <a:pos x="167" y="1254"/>
                  </a:cxn>
                  <a:cxn ang="0">
                    <a:pos x="250" y="1092"/>
                  </a:cxn>
                  <a:cxn ang="0">
                    <a:pos x="352" y="896"/>
                  </a:cxn>
                  <a:cxn ang="0">
                    <a:pos x="474" y="706"/>
                  </a:cxn>
                  <a:cxn ang="0">
                    <a:pos x="596" y="570"/>
                  </a:cxn>
                  <a:cxn ang="0">
                    <a:pos x="732" y="451"/>
                  </a:cxn>
                  <a:cxn ang="0">
                    <a:pos x="883" y="356"/>
                  </a:cxn>
                  <a:cxn ang="0">
                    <a:pos x="1053" y="267"/>
                  </a:cxn>
                  <a:cxn ang="0">
                    <a:pos x="1194" y="231"/>
                  </a:cxn>
                  <a:cxn ang="0">
                    <a:pos x="1325" y="213"/>
                  </a:cxn>
                  <a:cxn ang="0">
                    <a:pos x="1466" y="207"/>
                  </a:cxn>
                  <a:cxn ang="0">
                    <a:pos x="1598" y="207"/>
                  </a:cxn>
                  <a:cxn ang="0">
                    <a:pos x="1705" y="207"/>
                  </a:cxn>
                  <a:cxn ang="0">
                    <a:pos x="1831" y="209"/>
                  </a:cxn>
                  <a:cxn ang="0">
                    <a:pos x="2041" y="209"/>
                  </a:cxn>
                </a:cxnLst>
                <a:rect l="0" t="0" r="r" b="b"/>
                <a:pathLst>
                  <a:path w="2041" h="1277">
                    <a:moveTo>
                      <a:pt x="0" y="7"/>
                    </a:moveTo>
                    <a:cubicBezTo>
                      <a:pt x="13" y="14"/>
                      <a:pt x="62" y="0"/>
                      <a:pt x="78" y="49"/>
                    </a:cubicBezTo>
                    <a:cubicBezTo>
                      <a:pt x="93" y="98"/>
                      <a:pt x="90" y="123"/>
                      <a:pt x="93" y="301"/>
                    </a:cubicBezTo>
                    <a:cubicBezTo>
                      <a:pt x="95" y="479"/>
                      <a:pt x="80" y="959"/>
                      <a:pt x="93" y="1118"/>
                    </a:cubicBezTo>
                    <a:cubicBezTo>
                      <a:pt x="105" y="1277"/>
                      <a:pt x="141" y="1258"/>
                      <a:pt x="167" y="1254"/>
                    </a:cubicBezTo>
                    <a:cubicBezTo>
                      <a:pt x="193" y="1250"/>
                      <a:pt x="219" y="1151"/>
                      <a:pt x="250" y="1092"/>
                    </a:cubicBezTo>
                    <a:cubicBezTo>
                      <a:pt x="281" y="1033"/>
                      <a:pt x="316" y="960"/>
                      <a:pt x="352" y="896"/>
                    </a:cubicBezTo>
                    <a:cubicBezTo>
                      <a:pt x="389" y="832"/>
                      <a:pt x="434" y="760"/>
                      <a:pt x="474" y="706"/>
                    </a:cubicBezTo>
                    <a:cubicBezTo>
                      <a:pt x="514" y="652"/>
                      <a:pt x="553" y="612"/>
                      <a:pt x="596" y="570"/>
                    </a:cubicBezTo>
                    <a:cubicBezTo>
                      <a:pt x="639" y="528"/>
                      <a:pt x="684" y="487"/>
                      <a:pt x="732" y="451"/>
                    </a:cubicBezTo>
                    <a:cubicBezTo>
                      <a:pt x="780" y="415"/>
                      <a:pt x="830" y="387"/>
                      <a:pt x="883" y="356"/>
                    </a:cubicBezTo>
                    <a:cubicBezTo>
                      <a:pt x="936" y="325"/>
                      <a:pt x="1002" y="288"/>
                      <a:pt x="1053" y="267"/>
                    </a:cubicBezTo>
                    <a:cubicBezTo>
                      <a:pt x="1105" y="246"/>
                      <a:pt x="1149" y="240"/>
                      <a:pt x="1194" y="231"/>
                    </a:cubicBezTo>
                    <a:cubicBezTo>
                      <a:pt x="1239" y="222"/>
                      <a:pt x="1280" y="217"/>
                      <a:pt x="1325" y="213"/>
                    </a:cubicBezTo>
                    <a:cubicBezTo>
                      <a:pt x="1371" y="209"/>
                      <a:pt x="1421" y="208"/>
                      <a:pt x="1466" y="207"/>
                    </a:cubicBezTo>
                    <a:cubicBezTo>
                      <a:pt x="1512" y="206"/>
                      <a:pt x="1559" y="207"/>
                      <a:pt x="1598" y="207"/>
                    </a:cubicBezTo>
                    <a:cubicBezTo>
                      <a:pt x="1638" y="207"/>
                      <a:pt x="1666" y="207"/>
                      <a:pt x="1705" y="207"/>
                    </a:cubicBezTo>
                    <a:cubicBezTo>
                      <a:pt x="1744" y="207"/>
                      <a:pt x="1775" y="209"/>
                      <a:pt x="1831" y="209"/>
                    </a:cubicBezTo>
                    <a:cubicBezTo>
                      <a:pt x="1887" y="209"/>
                      <a:pt x="1997" y="209"/>
                      <a:pt x="2041" y="209"/>
                    </a:cubicBezTo>
                  </a:path>
                </a:pathLst>
              </a:custGeom>
              <a:noFill/>
              <a:ln w="22225">
                <a:solidFill>
                  <a:sysClr val="windowText" lastClr="000000"/>
                </a:solidFill>
                <a:round/>
                <a:headEnd/>
                <a:tailEnd type="none" w="med" len="med"/>
              </a:ln>
              <a:effectLst/>
            </p:spPr>
            <p:txBody>
              <a:bodyPr/>
              <a:lstStyle/>
              <a:p>
                <a:pPr marL="0" marR="0" lvl="0" indent="0" algn="l" defTabSz="913575"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 name="Line 36"/>
              <p:cNvSpPr>
                <a:spLocks noChangeShapeType="1"/>
              </p:cNvSpPr>
              <p:nvPr/>
            </p:nvSpPr>
            <p:spPr bwMode="auto">
              <a:xfrm>
                <a:off x="7152816" y="1524758"/>
                <a:ext cx="720725" cy="15875"/>
              </a:xfrm>
              <a:prstGeom prst="line">
                <a:avLst/>
              </a:prstGeom>
              <a:noFill/>
              <a:ln w="22225">
                <a:solidFill>
                  <a:sysClr val="windowText" lastClr="000000"/>
                </a:solidFill>
                <a:round/>
                <a:headEnd/>
                <a:tailEnd type="triangle" w="med" len="med"/>
              </a:ln>
              <a:effectLst/>
            </p:spPr>
            <p:txBody>
              <a:bodyPr lIns="0" tIns="0" rIns="0" bIns="0">
                <a:spAutoFit/>
              </a:bodyPr>
              <a:lstStyle/>
              <a:p>
                <a:pPr marL="0" marR="0" lvl="0" indent="0" algn="l" defTabSz="913575"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7" name="Line 49"/>
              <p:cNvSpPr>
                <a:spLocks noChangeShapeType="1"/>
              </p:cNvSpPr>
              <p:nvPr/>
            </p:nvSpPr>
            <p:spPr bwMode="auto">
              <a:xfrm>
                <a:off x="4838933" y="1442706"/>
                <a:ext cx="1081087" cy="0"/>
              </a:xfrm>
              <a:prstGeom prst="line">
                <a:avLst/>
              </a:prstGeom>
              <a:noFill/>
              <a:ln w="22225">
                <a:solidFill>
                  <a:sysClr val="windowText" lastClr="000000"/>
                </a:solidFill>
                <a:round/>
                <a:headEnd/>
                <a:tailEnd/>
              </a:ln>
              <a:effectLst/>
            </p:spPr>
            <p:txBody>
              <a:bodyPr lIns="0" tIns="0" rIns="0" bIns="0">
                <a:spAutoFit/>
              </a:bodyPr>
              <a:lstStyle/>
              <a:p>
                <a:pPr marL="0" marR="0" lvl="0" indent="0" algn="l" defTabSz="913575"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sp>
          <p:nvSpPr>
            <p:cNvPr id="33" name="Line 26"/>
            <p:cNvSpPr>
              <a:spLocks noChangeShapeType="1"/>
            </p:cNvSpPr>
            <p:nvPr/>
          </p:nvSpPr>
          <p:spPr bwMode="auto">
            <a:xfrm>
              <a:off x="5680751" y="1228072"/>
              <a:ext cx="0" cy="2268000"/>
            </a:xfrm>
            <a:prstGeom prst="line">
              <a:avLst/>
            </a:prstGeom>
            <a:noFill/>
            <a:ln w="9525">
              <a:solidFill>
                <a:sysClr val="windowText" lastClr="000000"/>
              </a:solidFill>
              <a:prstDash val="dashDot"/>
              <a:round/>
              <a:headEnd/>
              <a:tailEnd/>
            </a:ln>
            <a:effectLst/>
          </p:spPr>
          <p:txBody>
            <a:bodyPr/>
            <a:lstStyle/>
            <a:p>
              <a:pPr marL="0" marR="0" lvl="0" indent="0" algn="l" defTabSz="913575"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4" name="円/楕円 83"/>
            <p:cNvSpPr/>
            <p:nvPr/>
          </p:nvSpPr>
          <p:spPr>
            <a:xfrm>
              <a:off x="3675433" y="1644639"/>
              <a:ext cx="1124234" cy="642942"/>
            </a:xfrm>
            <a:prstGeom prst="ellipse">
              <a:avLst/>
            </a:prstGeom>
            <a:solidFill>
              <a:srgbClr val="4F81BD"/>
            </a:solidFill>
            <a:ln w="25400" cap="flat" cmpd="sng" algn="ctr">
              <a:solidFill>
                <a:srgbClr val="4F81BD">
                  <a:shade val="50000"/>
                </a:srgbClr>
              </a:solidFill>
              <a:prstDash val="solid"/>
            </a:ln>
            <a:effectLst/>
          </p:spPr>
          <p:txBody>
            <a:bodyPr rtlCol="0" anchor="ctr"/>
            <a:lstStyle/>
            <a:p>
              <a:pPr marL="0" marR="0" lvl="0" indent="0" algn="ctr" defTabSz="913575"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安定化</a:t>
              </a:r>
            </a:p>
          </p:txBody>
        </p:sp>
        <p:sp>
          <p:nvSpPr>
            <p:cNvPr id="35" name="Line 26"/>
            <p:cNvSpPr>
              <a:spLocks noChangeShapeType="1"/>
            </p:cNvSpPr>
            <p:nvPr/>
          </p:nvSpPr>
          <p:spPr bwMode="auto">
            <a:xfrm>
              <a:off x="2995341" y="1270002"/>
              <a:ext cx="45719" cy="2519038"/>
            </a:xfrm>
            <a:prstGeom prst="line">
              <a:avLst/>
            </a:prstGeom>
            <a:noFill/>
            <a:ln w="9525">
              <a:solidFill>
                <a:sysClr val="windowText" lastClr="000000"/>
              </a:solidFill>
              <a:prstDash val="dashDot"/>
              <a:round/>
              <a:headEnd/>
              <a:tailEnd/>
            </a:ln>
            <a:effectLst/>
            <a:scene3d>
              <a:camera prst="orthographicFront">
                <a:rot lat="0" lon="0" rev="21540000"/>
              </a:camera>
              <a:lightRig rig="threePt" dir="t"/>
            </a:scene3d>
          </p:spPr>
          <p:txBody>
            <a:bodyPr/>
            <a:lstStyle/>
            <a:p>
              <a:pPr marL="0" marR="0" lvl="0" indent="0" algn="l" defTabSz="913575"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38" name="グループ化 35"/>
            <p:cNvGrpSpPr/>
            <p:nvPr/>
          </p:nvGrpSpPr>
          <p:grpSpPr>
            <a:xfrm>
              <a:off x="5692232" y="3212976"/>
              <a:ext cx="3664645" cy="576064"/>
              <a:chOff x="971600" y="5589240"/>
              <a:chExt cx="3096344" cy="576064"/>
            </a:xfrm>
          </p:grpSpPr>
          <p:sp>
            <p:nvSpPr>
              <p:cNvPr id="42" name="Rectangle 29"/>
              <p:cNvSpPr>
                <a:spLocks noChangeArrowheads="1"/>
              </p:cNvSpPr>
              <p:nvPr/>
            </p:nvSpPr>
            <p:spPr bwMode="auto">
              <a:xfrm>
                <a:off x="971600" y="5589240"/>
                <a:ext cx="3096343" cy="360040"/>
              </a:xfrm>
              <a:prstGeom prst="rect">
                <a:avLst/>
              </a:prstGeom>
              <a:gradFill rotWithShape="1">
                <a:gsLst>
                  <a:gs pos="0">
                    <a:srgbClr val="4F81BD">
                      <a:tint val="50000"/>
                      <a:satMod val="300000"/>
                    </a:srgbClr>
                  </a:gs>
                  <a:gs pos="35000">
                    <a:srgbClr val="4F81BD">
                      <a:tint val="37000"/>
                      <a:satMod val="300000"/>
                    </a:srgbClr>
                  </a:gs>
                  <a:gs pos="100000">
                    <a:srgbClr val="4F81BD">
                      <a:tint val="15000"/>
                      <a:satMod val="350000"/>
                    </a:srgbClr>
                  </a:gs>
                </a:gsLst>
                <a:lin ang="16200000" scaled="1"/>
              </a:gradFill>
              <a:ln w="9525" cap="flat" cmpd="sng" algn="ctr">
                <a:solidFill>
                  <a:srgbClr val="4F81BD">
                    <a:shade val="95000"/>
                    <a:satMod val="105000"/>
                  </a:srgbClr>
                </a:solidFill>
                <a:prstDash val="solid"/>
                <a:headEnd/>
                <a:tailEnd/>
              </a:ln>
              <a:effectLst>
                <a:outerShdw blurRad="40000" dist="20000" dir="5400000" rotWithShape="0">
                  <a:srgbClr val="000000">
                    <a:alpha val="38000"/>
                  </a:srgbClr>
                </a:outerShdw>
              </a:effectLst>
            </p:spPr>
            <p:txBody>
              <a:bodyPr wrap="none" anchor="ctr"/>
              <a:lstStyle/>
              <a:p>
                <a:pPr marL="456787" marR="0" lvl="1" indent="0" algn="l" defTabSz="913575"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病院、診療所、介護老人保健施設、介護医療院</a:t>
                </a:r>
              </a:p>
            </p:txBody>
          </p:sp>
          <p:sp>
            <p:nvSpPr>
              <p:cNvPr id="43" name="Rectangle 29"/>
              <p:cNvSpPr>
                <a:spLocks noChangeArrowheads="1"/>
              </p:cNvSpPr>
              <p:nvPr/>
            </p:nvSpPr>
            <p:spPr bwMode="auto">
              <a:xfrm>
                <a:off x="971600" y="5949280"/>
                <a:ext cx="3096344" cy="216024"/>
              </a:xfrm>
              <a:prstGeom prst="rect">
                <a:avLst/>
              </a:prstGeom>
              <a:gradFill rotWithShape="1">
                <a:gsLst>
                  <a:gs pos="0">
                    <a:srgbClr val="4F81BD">
                      <a:tint val="50000"/>
                      <a:satMod val="300000"/>
                    </a:srgbClr>
                  </a:gs>
                  <a:gs pos="35000">
                    <a:srgbClr val="4F81BD">
                      <a:tint val="37000"/>
                      <a:satMod val="300000"/>
                    </a:srgbClr>
                  </a:gs>
                  <a:gs pos="100000">
                    <a:srgbClr val="4F81BD">
                      <a:tint val="15000"/>
                      <a:satMod val="350000"/>
                    </a:srgbClr>
                  </a:gs>
                </a:gsLst>
                <a:lin ang="16200000" scaled="1"/>
              </a:gradFill>
              <a:ln w="9525" cap="flat" cmpd="sng" algn="ctr">
                <a:solidFill>
                  <a:srgbClr val="4F81BD">
                    <a:shade val="95000"/>
                    <a:satMod val="105000"/>
                  </a:srgbClr>
                </a:solidFill>
                <a:prstDash val="solid"/>
                <a:headEnd/>
                <a:tailEnd/>
              </a:ln>
              <a:effectLst>
                <a:outerShdw blurRad="40000" dist="20000" dir="5400000" rotWithShape="0">
                  <a:srgbClr val="000000">
                    <a:alpha val="38000"/>
                  </a:srgbClr>
                </a:outerShdw>
              </a:effectLst>
            </p:spPr>
            <p:txBody>
              <a:bodyPr wrap="none" anchor="ctr"/>
              <a:lstStyle/>
              <a:p>
                <a:pPr marL="456787" marR="0" lvl="1" indent="0" algn="l" defTabSz="913575"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訪問看護ステーション</a:t>
                </a:r>
              </a:p>
            </p:txBody>
          </p:sp>
          <p:sp>
            <p:nvSpPr>
              <p:cNvPr id="44" name="テキスト ボックス 43"/>
              <p:cNvSpPr txBox="1"/>
              <p:nvPr/>
            </p:nvSpPr>
            <p:spPr>
              <a:xfrm>
                <a:off x="982055" y="5589240"/>
                <a:ext cx="327447" cy="576064"/>
              </a:xfrm>
              <a:prstGeom prst="rect">
                <a:avLst/>
              </a:prstGeom>
              <a:gradFill rotWithShape="1">
                <a:gsLst>
                  <a:gs pos="0">
                    <a:srgbClr val="4F81BD">
                      <a:tint val="50000"/>
                      <a:satMod val="300000"/>
                    </a:srgbClr>
                  </a:gs>
                  <a:gs pos="35000">
                    <a:srgbClr val="4F81BD">
                      <a:tint val="37000"/>
                      <a:satMod val="300000"/>
                    </a:srgbClr>
                  </a:gs>
                  <a:gs pos="100000">
                    <a:srgbClr val="4F81BD">
                      <a:tint val="15000"/>
                      <a:satMod val="350000"/>
                    </a:srgbClr>
                  </a:gs>
                </a:gsLst>
                <a:lin ang="16200000" scaled="1"/>
              </a:gradFill>
              <a:ln w="9525" cap="flat" cmpd="sng" algn="ctr">
                <a:solidFill>
                  <a:srgbClr val="4F81BD">
                    <a:shade val="95000"/>
                    <a:satMod val="105000"/>
                  </a:srgbClr>
                </a:solidFill>
                <a:prstDash val="solid"/>
              </a:ln>
              <a:effectLst>
                <a:outerShdw blurRad="40000" dist="20000" dir="5400000" rotWithShape="0">
                  <a:srgbClr val="000000">
                    <a:alpha val="38000"/>
                  </a:srgbClr>
                </a:outerShdw>
              </a:effectLst>
            </p:spPr>
            <p:txBody>
              <a:bodyPr vert="eaVert" wrap="square" rtlCol="0">
                <a:noAutofit/>
              </a:bodyPr>
              <a:lstStyle/>
              <a:p>
                <a:pPr marL="0" marR="0" lvl="0" indent="0" algn="ctr" defTabSz="913575"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訪問</a:t>
                </a:r>
              </a:p>
            </p:txBody>
          </p:sp>
        </p:grpSp>
        <p:sp>
          <p:nvSpPr>
            <p:cNvPr id="39" name="テキスト ボックス 38"/>
            <p:cNvSpPr txBox="1"/>
            <p:nvPr/>
          </p:nvSpPr>
          <p:spPr>
            <a:xfrm>
              <a:off x="5692231" y="2492900"/>
              <a:ext cx="399917" cy="720079"/>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vert="eaVert" wrap="square" rtlCol="0">
              <a:spAutoFit/>
            </a:bodyPr>
            <a:lstStyle/>
            <a:p>
              <a:pPr marL="0" marR="0" lvl="0" indent="0" algn="ctr" defTabSz="913575"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通所</a:t>
              </a:r>
            </a:p>
          </p:txBody>
        </p:sp>
        <p:sp>
          <p:nvSpPr>
            <p:cNvPr id="40" name="Line 4"/>
            <p:cNvSpPr>
              <a:spLocks noChangeShapeType="1"/>
            </p:cNvSpPr>
            <p:nvPr/>
          </p:nvSpPr>
          <p:spPr bwMode="auto">
            <a:xfrm flipV="1">
              <a:off x="1744701" y="3789040"/>
              <a:ext cx="7719871" cy="0"/>
            </a:xfrm>
            <a:prstGeom prst="line">
              <a:avLst/>
            </a:prstGeom>
            <a:noFill/>
            <a:ln w="9525">
              <a:solidFill>
                <a:sysClr val="windowText" lastClr="000000"/>
              </a:solidFill>
              <a:round/>
              <a:headEnd/>
              <a:tailEnd type="triangle" w="med" len="med"/>
            </a:ln>
            <a:effectLst/>
          </p:spPr>
          <p:txBody>
            <a:bodyPr/>
            <a:lstStyle/>
            <a:p>
              <a:pPr marL="0" marR="0" lvl="0" indent="0" algn="l" defTabSz="913575"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1" name="テキスト ボックス 40"/>
            <p:cNvSpPr txBox="1"/>
            <p:nvPr/>
          </p:nvSpPr>
          <p:spPr>
            <a:xfrm>
              <a:off x="3469167" y="2708923"/>
              <a:ext cx="701740" cy="307777"/>
            </a:xfrm>
            <a:prstGeom prst="rect">
              <a:avLst/>
            </a:prstGeom>
            <a:noFill/>
          </p:spPr>
          <p:txBody>
            <a:bodyPr wrap="square" rtlCol="0">
              <a:spAutoFit/>
            </a:bodyPr>
            <a:lstStyle/>
            <a:p>
              <a:pPr marL="0" marR="0" lvl="0" indent="0" algn="l" defTabSz="913575"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a:t>
              </a:r>
            </a:p>
          </p:txBody>
        </p:sp>
        <p:sp>
          <p:nvSpPr>
            <p:cNvPr id="27" name="Text Box 12"/>
            <p:cNvSpPr txBox="1">
              <a:spLocks noChangeArrowheads="1"/>
            </p:cNvSpPr>
            <p:nvPr/>
          </p:nvSpPr>
          <p:spPr bwMode="auto">
            <a:xfrm>
              <a:off x="6944612" y="1258922"/>
              <a:ext cx="1693160" cy="307712"/>
            </a:xfrm>
            <a:prstGeom prst="rect">
              <a:avLst/>
            </a:prstGeom>
            <a:solidFill>
              <a:srgbClr val="9BBB59"/>
            </a:solidFill>
            <a:ln w="25400" cap="flat" cmpd="sng" algn="ctr">
              <a:solidFill>
                <a:srgbClr val="9BBB59">
                  <a:shade val="50000"/>
                </a:srgbClr>
              </a:solidFill>
              <a:prstDash val="solid"/>
              <a:headEnd/>
              <a:tailEnd/>
            </a:ln>
            <a:effectLst/>
          </p:spPr>
          <p:txBody>
            <a:bodyPr wrap="square" lIns="91375" tIns="45688" rIns="91375" bIns="45688">
              <a:spAutoFit/>
            </a:bodyPr>
            <a:lstStyle/>
            <a:p>
              <a:pPr marL="0" marR="0" lvl="0" indent="0" algn="ctr" defTabSz="913575" rtl="0" eaLnBrk="1" fontAlgn="auto" latinLnBrk="0" hangingPunct="1">
                <a:lnSpc>
                  <a:spcPct val="100000"/>
                </a:lnSpc>
                <a:spcBef>
                  <a:spcPct val="5000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維持期・生活期</a:t>
              </a:r>
            </a:p>
          </p:txBody>
        </p:sp>
        <p:sp>
          <p:nvSpPr>
            <p:cNvPr id="26" name="Text Box 11"/>
            <p:cNvSpPr txBox="1">
              <a:spLocks noChangeArrowheads="1"/>
            </p:cNvSpPr>
            <p:nvPr/>
          </p:nvSpPr>
          <p:spPr bwMode="auto">
            <a:xfrm>
              <a:off x="3798267" y="1258922"/>
              <a:ext cx="925010" cy="307712"/>
            </a:xfrm>
            <a:prstGeom prst="rect">
              <a:avLst/>
            </a:prstGeom>
            <a:solidFill>
              <a:srgbClr val="F79646"/>
            </a:solidFill>
            <a:ln w="25400" cap="flat" cmpd="sng" algn="ctr">
              <a:solidFill>
                <a:srgbClr val="F79646">
                  <a:shade val="50000"/>
                </a:srgbClr>
              </a:solidFill>
              <a:prstDash val="solid"/>
              <a:headEnd/>
              <a:tailEnd/>
            </a:ln>
            <a:effectLst/>
          </p:spPr>
          <p:txBody>
            <a:bodyPr wrap="square" lIns="91375" tIns="45688" rIns="91375" bIns="45688">
              <a:spAutoFit/>
            </a:bodyPr>
            <a:lstStyle/>
            <a:p>
              <a:pPr marL="0" marR="0" lvl="0" indent="0" algn="ctr" defTabSz="913575" rtl="0" eaLnBrk="1" fontAlgn="auto" latinLnBrk="0" hangingPunct="1">
                <a:lnSpc>
                  <a:spcPct val="100000"/>
                </a:lnSpc>
                <a:spcBef>
                  <a:spcPct val="5000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回復期</a:t>
              </a:r>
            </a:p>
          </p:txBody>
        </p:sp>
        <p:sp>
          <p:nvSpPr>
            <p:cNvPr id="32" name="円/楕円 79"/>
            <p:cNvSpPr/>
            <p:nvPr/>
          </p:nvSpPr>
          <p:spPr>
            <a:xfrm>
              <a:off x="1695936" y="1643053"/>
              <a:ext cx="1369357" cy="642942"/>
            </a:xfrm>
            <a:prstGeom prst="ellipse">
              <a:avLst/>
            </a:prstGeom>
            <a:solidFill>
              <a:srgbClr val="4F81BD"/>
            </a:solidFill>
            <a:ln w="25400" cap="flat" cmpd="sng" algn="ctr">
              <a:solidFill>
                <a:srgbClr val="4F81BD">
                  <a:shade val="50000"/>
                </a:srgbClr>
              </a:solidFill>
              <a:prstDash val="solid"/>
            </a:ln>
            <a:effectLst/>
          </p:spPr>
          <p:txBody>
            <a:bodyPr rtlCol="0" anchor="ctr"/>
            <a:lstStyle/>
            <a:p>
              <a:pPr marL="0" marR="0" lvl="0" indent="0" algn="ctr" defTabSz="913575"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診断・治療</a:t>
              </a:r>
            </a:p>
          </p:txBody>
        </p:sp>
        <p:sp>
          <p:nvSpPr>
            <p:cNvPr id="25" name="Text Box 10"/>
            <p:cNvSpPr txBox="1">
              <a:spLocks noChangeArrowheads="1"/>
            </p:cNvSpPr>
            <p:nvPr/>
          </p:nvSpPr>
          <p:spPr bwMode="auto">
            <a:xfrm>
              <a:off x="1909745" y="2899760"/>
              <a:ext cx="943170" cy="307712"/>
            </a:xfrm>
            <a:prstGeom prst="rect">
              <a:avLst/>
            </a:prstGeom>
            <a:solidFill>
              <a:srgbClr val="F79646"/>
            </a:solidFill>
            <a:ln w="25400" cap="flat" cmpd="sng" algn="ctr">
              <a:solidFill>
                <a:srgbClr val="F79646">
                  <a:shade val="50000"/>
                </a:srgbClr>
              </a:solidFill>
              <a:prstDash val="solid"/>
              <a:headEnd/>
              <a:tailEnd/>
            </a:ln>
            <a:effectLst/>
          </p:spPr>
          <p:txBody>
            <a:bodyPr wrap="square" lIns="91375" tIns="45688" rIns="91375" bIns="45688">
              <a:spAutoFit/>
            </a:bodyPr>
            <a:lstStyle/>
            <a:p>
              <a:pPr marL="0" marR="0" lvl="0" indent="0" algn="ctr" defTabSz="913575" rtl="0" eaLnBrk="1" fontAlgn="auto" latinLnBrk="0" hangingPunct="1">
                <a:lnSpc>
                  <a:spcPct val="100000"/>
                </a:lnSpc>
                <a:spcBef>
                  <a:spcPct val="5000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急性期</a:t>
              </a:r>
            </a:p>
          </p:txBody>
        </p:sp>
      </p:grpSp>
      <p:sp>
        <p:nvSpPr>
          <p:cNvPr id="49" name="正方形/長方形 48"/>
          <p:cNvSpPr/>
          <p:nvPr/>
        </p:nvSpPr>
        <p:spPr>
          <a:xfrm>
            <a:off x="1130430" y="1318639"/>
            <a:ext cx="468052" cy="1077137"/>
          </a:xfrm>
          <a:prstGeom prst="rect">
            <a:avLst/>
          </a:prstGeom>
        </p:spPr>
        <p:txBody>
          <a:bodyPr wrap="square" lIns="91357" tIns="45680" rIns="91357" bIns="45680">
            <a:spAutoFit/>
          </a:bodyPr>
          <a:lstStyle/>
          <a:p>
            <a:pPr marL="0" marR="0" lvl="0" indent="0" algn="l" defTabSz="913575"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身体機能</a:t>
            </a:r>
          </a:p>
        </p:txBody>
      </p:sp>
      <p:sp>
        <p:nvSpPr>
          <p:cNvPr id="50" name="テキスト ボックス 49"/>
          <p:cNvSpPr txBox="1"/>
          <p:nvPr/>
        </p:nvSpPr>
        <p:spPr>
          <a:xfrm>
            <a:off x="6099928" y="2395991"/>
            <a:ext cx="3261304" cy="720079"/>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vert="horz" wrap="square" lIns="91357" tIns="45680" rIns="91357" bIns="45680" rtlCol="0" anchor="ctr">
            <a:noAutofit/>
          </a:bodyPr>
          <a:lstStyle/>
          <a:p>
            <a:pPr marL="0" marR="0" lvl="0" indent="0" algn="l" defTabSz="913575"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病院、診療所、老人保健施設、介護医療院</a:t>
            </a:r>
          </a:p>
        </p:txBody>
      </p:sp>
    </p:spTree>
    <p:extLst>
      <p:ext uri="{BB962C8B-B14F-4D97-AF65-F5344CB8AC3E}">
        <p14:creationId xmlns:p14="http://schemas.microsoft.com/office/powerpoint/2010/main" val="3231559010"/>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a:spLocks noChangeArrowheads="1"/>
          </p:cNvSpPr>
          <p:nvPr/>
        </p:nvSpPr>
        <p:spPr bwMode="auto">
          <a:xfrm>
            <a:off x="6152" y="199504"/>
            <a:ext cx="9906000" cy="400099"/>
          </a:xfrm>
          <a:prstGeom prst="rect">
            <a:avLst/>
          </a:prstGeom>
          <a:solidFill>
            <a:schemeClr val="accent3">
              <a:lumMod val="40000"/>
              <a:lumOff val="60000"/>
            </a:schemeClr>
          </a:solidFill>
          <a:ln>
            <a:noFill/>
          </a:ln>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9057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疾患別リハビリテーション料の概要①</a:t>
            </a:r>
          </a:p>
        </p:txBody>
      </p:sp>
      <p:sp>
        <p:nvSpPr>
          <p:cNvPr id="5" name="テキスト ボックス 4"/>
          <p:cNvSpPr txBox="1"/>
          <p:nvPr/>
        </p:nvSpPr>
        <p:spPr>
          <a:xfrm>
            <a:off x="273000" y="661159"/>
            <a:ext cx="9360000" cy="830997"/>
          </a:xfrm>
          <a:prstGeom prst="rect">
            <a:avLst/>
          </a:prstGeom>
          <a:noFill/>
          <a:ln>
            <a:solidFill>
              <a:schemeClr val="tx1"/>
            </a:solidFill>
          </a:ln>
        </p:spPr>
        <p:txBody>
          <a:bodyPr wrap="square" rtlCol="0">
            <a:spAutoFit/>
          </a:bodyPr>
          <a:lstStyle/>
          <a:p>
            <a:pPr marL="285750" marR="0" lvl="0" indent="-285750" algn="l" defTabSz="4572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H000</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心大血管疾患リハビリテーション料、</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H001</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脳血管疾患等リハビリテーション料、</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H001-2</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廃用症候群リハビリテーション料、</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H002</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運動器リハビリテーション料、</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H003</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呼吸器リハビリテーション料をまとめて、「疾患別リハビリテーション料」という。</a:t>
            </a:r>
          </a:p>
        </p:txBody>
      </p:sp>
      <p:graphicFrame>
        <p:nvGraphicFramePr>
          <p:cNvPr id="7" name="表 6"/>
          <p:cNvGraphicFramePr>
            <a:graphicFrameLocks noGrp="1"/>
          </p:cNvGraphicFramePr>
          <p:nvPr>
            <p:extLst>
              <p:ext uri="{D42A27DB-BD31-4B8C-83A1-F6EECF244321}">
                <p14:modId xmlns:p14="http://schemas.microsoft.com/office/powerpoint/2010/main" val="3163371315"/>
              </p:ext>
            </p:extLst>
          </p:nvPr>
        </p:nvGraphicFramePr>
        <p:xfrm>
          <a:off x="273000" y="1587292"/>
          <a:ext cx="9360001" cy="4905583"/>
        </p:xfrm>
        <a:graphic>
          <a:graphicData uri="http://schemas.openxmlformats.org/drawingml/2006/table">
            <a:tbl>
              <a:tblPr/>
              <a:tblGrid>
                <a:gridCol w="1527225">
                  <a:extLst>
                    <a:ext uri="{9D8B030D-6E8A-4147-A177-3AD203B41FA5}">
                      <a16:colId xmlns:a16="http://schemas.microsoft.com/office/drawing/2014/main" val="20000"/>
                    </a:ext>
                  </a:extLst>
                </a:gridCol>
                <a:gridCol w="3086100">
                  <a:extLst>
                    <a:ext uri="{9D8B030D-6E8A-4147-A177-3AD203B41FA5}">
                      <a16:colId xmlns:a16="http://schemas.microsoft.com/office/drawing/2014/main" val="2510701011"/>
                    </a:ext>
                  </a:extLst>
                </a:gridCol>
                <a:gridCol w="685800">
                  <a:extLst>
                    <a:ext uri="{9D8B030D-6E8A-4147-A177-3AD203B41FA5}">
                      <a16:colId xmlns:a16="http://schemas.microsoft.com/office/drawing/2014/main" val="2103313439"/>
                    </a:ext>
                  </a:extLst>
                </a:gridCol>
                <a:gridCol w="1219200">
                  <a:extLst>
                    <a:ext uri="{9D8B030D-6E8A-4147-A177-3AD203B41FA5}">
                      <a16:colId xmlns:a16="http://schemas.microsoft.com/office/drawing/2014/main" val="1851437306"/>
                    </a:ext>
                  </a:extLst>
                </a:gridCol>
                <a:gridCol w="2841676">
                  <a:extLst>
                    <a:ext uri="{9D8B030D-6E8A-4147-A177-3AD203B41FA5}">
                      <a16:colId xmlns:a16="http://schemas.microsoft.com/office/drawing/2014/main" val="234668480"/>
                    </a:ext>
                  </a:extLst>
                </a:gridCol>
              </a:tblGrid>
              <a:tr h="382870">
                <a:tc>
                  <a:txBody>
                    <a:bodyPr/>
                    <a:lstStyle/>
                    <a:p>
                      <a:pPr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項目名</a:t>
                      </a:r>
                      <a:endParaRPr lang="zh-TW"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点数</a:t>
                      </a:r>
                      <a:endParaRPr lang="zh-TW"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実施時間</a:t>
                      </a:r>
                      <a:endPar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標準的算定日数</a:t>
                      </a:r>
                      <a:endParaRPr lang="zh-TW"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対象疾患（抜粋）</a:t>
                      </a:r>
                      <a:endParaRPr lang="zh-TW"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0000"/>
                  </a:ext>
                </a:extLst>
              </a:tr>
              <a:tr h="830039">
                <a:tc>
                  <a:txBody>
                    <a:bodyPr/>
                    <a:lstStyle/>
                    <a:p>
                      <a:pPr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心大血管疾患</a:t>
                      </a:r>
                      <a:endPar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リハビリテーション料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72000" algn="l" fontAlgn="ctr">
                        <a:spcBef>
                          <a:spcPts val="600"/>
                        </a:spcBef>
                      </a:pP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心大血管疾患リハビリテーション料（</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Ⅰ</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205</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点</a:t>
                      </a:r>
                      <a:endPar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marL="72000" algn="l" fontAlgn="ctr">
                        <a:spcBef>
                          <a:spcPts val="600"/>
                        </a:spcBef>
                      </a:pP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心大血管疾患リハビリテーション料（</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Ⅱ</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125</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点</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１単位　</a:t>
                      </a:r>
                      <a:r>
                        <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20</a:t>
                      </a: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150</a:t>
                      </a: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日</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180000" marR="0" lvl="0" indent="-1440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　急性心筋梗塞、狭心症、開心術後、大血管疾患、慢性心不全で左室駆出率</a:t>
                      </a:r>
                      <a:r>
                        <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40%</a:t>
                      </a: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以下　等</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016298">
                <a:tc>
                  <a:txBody>
                    <a:bodyPr/>
                    <a:lstStyle/>
                    <a:p>
                      <a:pPr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脳血管疾患等</a:t>
                      </a:r>
                      <a:endPar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リハビリテーション料</a:t>
                      </a:r>
                      <a:endParaRPr lang="zh-TW"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72000" algn="l" fontAlgn="ctr">
                        <a:spcBef>
                          <a:spcPts val="600"/>
                        </a:spcBef>
                      </a:pP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脳血管疾患等リハビリテーション料（</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Ⅰ</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245</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点</a:t>
                      </a:r>
                      <a:endPar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marL="72000" algn="l" fontAlgn="ctr">
                        <a:spcBef>
                          <a:spcPts val="600"/>
                        </a:spcBef>
                      </a:pP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脳血管疾患等リハビリテーション料（</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Ⅱ</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200</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点</a:t>
                      </a:r>
                      <a:endPar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marL="72000" algn="l" fontAlgn="ctr">
                        <a:spcBef>
                          <a:spcPts val="600"/>
                        </a:spcBef>
                      </a:pP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脳血管疾患等リハビリテーション料（</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Ⅲ</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100</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点</a:t>
                      </a:r>
                      <a:endParaRPr lang="zh-TW"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１単位　</a:t>
                      </a:r>
                      <a:r>
                        <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20</a:t>
                      </a: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分</a:t>
                      </a:r>
                      <a:endParaRPr lang="zh-TW"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180</a:t>
                      </a: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日</a:t>
                      </a:r>
                      <a:endParaRPr lang="zh-TW"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180000" indent="-144000" algn="l"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　脳梗塞、脳腫瘍、脊髄損傷、パーキンソン病、高次脳機能障害　等</a:t>
                      </a:r>
                      <a:endPar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016298">
                <a:tc>
                  <a:txBody>
                    <a:bodyPr/>
                    <a:lstStyle/>
                    <a:p>
                      <a:pPr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廃用症候群</a:t>
                      </a:r>
                      <a:endPar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リハビリテーション料</a:t>
                      </a:r>
                      <a:endParaRPr lang="zh-TW"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72000" algn="l" fontAlgn="ctr">
                        <a:spcBef>
                          <a:spcPts val="600"/>
                        </a:spcBef>
                      </a:pP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廃用症候群リハビリテーション料（</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Ⅰ</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180</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点</a:t>
                      </a:r>
                      <a:endPar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marL="72000" algn="l" fontAlgn="ctr">
                        <a:spcBef>
                          <a:spcPts val="600"/>
                        </a:spcBef>
                      </a:pP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廃用症候群リハビリテーション料（</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Ⅱ</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146</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点</a:t>
                      </a:r>
                      <a:endPar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marL="72000" algn="l" fontAlgn="ctr">
                        <a:spcBef>
                          <a:spcPts val="600"/>
                        </a:spcBef>
                      </a:pP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廃用症候群リハビリテーション料（</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Ⅲ</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77</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点</a:t>
                      </a:r>
                      <a:endParaRPr lang="zh-TW"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１単位　</a:t>
                      </a:r>
                      <a:r>
                        <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20</a:t>
                      </a: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分</a:t>
                      </a:r>
                      <a:endParaRPr lang="zh-TW"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120</a:t>
                      </a: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日</a:t>
                      </a:r>
                      <a:endParaRPr lang="zh-TW"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180000" indent="-144000" algn="l"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　急性疾患等に伴う安静による廃用症候群</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830039">
                <a:tc>
                  <a:txBody>
                    <a:bodyPr/>
                    <a:lstStyle/>
                    <a:p>
                      <a:pPr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運動器</a:t>
                      </a:r>
                      <a:endPar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リハビリテーション料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72000" algn="l" fontAlgn="ctr">
                        <a:spcBef>
                          <a:spcPts val="600"/>
                        </a:spcBef>
                      </a:pP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運動器リハビリテーション料（</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Ⅰ</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185</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点</a:t>
                      </a:r>
                      <a:endPar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marL="72000" algn="l" fontAlgn="ctr">
                        <a:spcBef>
                          <a:spcPts val="600"/>
                        </a:spcBef>
                      </a:pP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運動器リハビリテーション料（</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Ⅱ</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170</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点</a:t>
                      </a:r>
                      <a:endPar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marL="72000" algn="l" fontAlgn="ctr">
                        <a:spcBef>
                          <a:spcPts val="600"/>
                        </a:spcBef>
                      </a:pP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運動器リハビリテーション料（</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Ⅲ</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85</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点</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１単位　</a:t>
                      </a:r>
                      <a:r>
                        <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20</a:t>
                      </a: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150</a:t>
                      </a: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日</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180000" indent="-144000" algn="l"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　上・下肢の複合損傷、脊椎損傷による四肢麻痺、運動器の悪性腫瘍　等</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830039">
                <a:tc>
                  <a:txBody>
                    <a:bodyPr/>
                    <a:lstStyle/>
                    <a:p>
                      <a:pPr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呼吸器</a:t>
                      </a:r>
                      <a:endPar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リハビリテーション料</a:t>
                      </a:r>
                      <a:endParaRPr lang="zh-TW"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72000" algn="l" fontAlgn="ctr">
                        <a:spcBef>
                          <a:spcPts val="600"/>
                        </a:spcBef>
                      </a:pP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呼吸器リハビリテーション料（</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Ⅰ</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175</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点</a:t>
                      </a:r>
                      <a:endPar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marL="72000" algn="l" fontAlgn="ctr">
                        <a:spcBef>
                          <a:spcPts val="600"/>
                        </a:spcBef>
                      </a:pP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呼吸器リハビリテーション料（</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Ⅱ</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85</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点</a:t>
                      </a:r>
                      <a:endParaRPr lang="zh-TW"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１単位　</a:t>
                      </a:r>
                      <a:r>
                        <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20</a:t>
                      </a: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分</a:t>
                      </a:r>
                      <a:endParaRPr lang="zh-TW"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90</a:t>
                      </a: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日</a:t>
                      </a:r>
                      <a:endParaRPr lang="zh-TW"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180000" indent="-144000" algn="l"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　肺炎・無気肺、肺腫瘍、肺塞栓、慢性閉塞性肺疾患であって重症度分類</a:t>
                      </a:r>
                      <a:r>
                        <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Ⅱ</a:t>
                      </a: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以上の状態　等</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6" name="テキスト ボックス 5">
            <a:extLst>
              <a:ext uri="{FF2B5EF4-FFF2-40B4-BE49-F238E27FC236}">
                <a16:creationId xmlns:a16="http://schemas.microsoft.com/office/drawing/2014/main" id="{E0A4913E-C19E-4652-A208-421D40BAACB1}"/>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リハビリテーション　</a:t>
            </a:r>
          </a:p>
        </p:txBody>
      </p:sp>
    </p:spTree>
    <p:extLst>
      <p:ext uri="{BB962C8B-B14F-4D97-AF65-F5344CB8AC3E}">
        <p14:creationId xmlns:p14="http://schemas.microsoft.com/office/powerpoint/2010/main" val="3267358252"/>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a:spLocks noChangeArrowheads="1"/>
          </p:cNvSpPr>
          <p:nvPr/>
        </p:nvSpPr>
        <p:spPr bwMode="auto">
          <a:xfrm>
            <a:off x="0" y="216712"/>
            <a:ext cx="9906000" cy="400099"/>
          </a:xfrm>
          <a:prstGeom prst="rect">
            <a:avLst/>
          </a:prstGeom>
          <a:solidFill>
            <a:schemeClr val="accent3">
              <a:lumMod val="40000"/>
              <a:lumOff val="60000"/>
            </a:schemeClr>
          </a:solidFill>
          <a:ln>
            <a:noFill/>
          </a:ln>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9057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疾患別リハビリテーション料の概要②</a:t>
            </a:r>
          </a:p>
        </p:txBody>
      </p:sp>
      <p:sp>
        <p:nvSpPr>
          <p:cNvPr id="11" name="テキスト ボックス 10"/>
          <p:cNvSpPr txBox="1"/>
          <p:nvPr/>
        </p:nvSpPr>
        <p:spPr>
          <a:xfrm>
            <a:off x="273000" y="636335"/>
            <a:ext cx="9360000" cy="307777"/>
          </a:xfrm>
          <a:prstGeom prst="rect">
            <a:avLst/>
          </a:prstGeom>
          <a:noFill/>
          <a:ln>
            <a:solidFill>
              <a:schemeClr val="tx1"/>
            </a:solidFill>
          </a:ln>
        </p:spPr>
        <p:txBody>
          <a:bodyPr wrap="square" rtlCol="0">
            <a:spAutoFit/>
          </a:bodyPr>
          <a:lstStyle/>
          <a:p>
            <a:pPr marL="285750" marR="0" lvl="0" indent="-285750" algn="l" defTabSz="4572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疾患別リハビリテーション料に係る主な施設基準は、以下のとおり。</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p>
        </p:txBody>
      </p:sp>
      <p:graphicFrame>
        <p:nvGraphicFramePr>
          <p:cNvPr id="8" name="表 7"/>
          <p:cNvGraphicFramePr>
            <a:graphicFrameLocks noGrp="1"/>
          </p:cNvGraphicFramePr>
          <p:nvPr>
            <p:extLst>
              <p:ext uri="{D42A27DB-BD31-4B8C-83A1-F6EECF244321}">
                <p14:modId xmlns:p14="http://schemas.microsoft.com/office/powerpoint/2010/main" val="4153642081"/>
              </p:ext>
            </p:extLst>
          </p:nvPr>
        </p:nvGraphicFramePr>
        <p:xfrm>
          <a:off x="56455" y="994413"/>
          <a:ext cx="9706670" cy="4938251"/>
        </p:xfrm>
        <a:graphic>
          <a:graphicData uri="http://schemas.openxmlformats.org/drawingml/2006/table">
            <a:tbl>
              <a:tblPr/>
              <a:tblGrid>
                <a:gridCol w="1212318">
                  <a:extLst>
                    <a:ext uri="{9D8B030D-6E8A-4147-A177-3AD203B41FA5}">
                      <a16:colId xmlns:a16="http://schemas.microsoft.com/office/drawing/2014/main" val="20000"/>
                    </a:ext>
                  </a:extLst>
                </a:gridCol>
                <a:gridCol w="404107">
                  <a:extLst>
                    <a:ext uri="{9D8B030D-6E8A-4147-A177-3AD203B41FA5}">
                      <a16:colId xmlns:a16="http://schemas.microsoft.com/office/drawing/2014/main" val="1490527567"/>
                    </a:ext>
                  </a:extLst>
                </a:gridCol>
                <a:gridCol w="1126621">
                  <a:extLst>
                    <a:ext uri="{9D8B030D-6E8A-4147-A177-3AD203B41FA5}">
                      <a16:colId xmlns:a16="http://schemas.microsoft.com/office/drawing/2014/main" val="2510701011"/>
                    </a:ext>
                  </a:extLst>
                </a:gridCol>
                <a:gridCol w="121153">
                  <a:extLst>
                    <a:ext uri="{9D8B030D-6E8A-4147-A177-3AD203B41FA5}">
                      <a16:colId xmlns:a16="http://schemas.microsoft.com/office/drawing/2014/main" val="4106658368"/>
                    </a:ext>
                  </a:extLst>
                </a:gridCol>
                <a:gridCol w="954046">
                  <a:extLst>
                    <a:ext uri="{9D8B030D-6E8A-4147-A177-3AD203B41FA5}">
                      <a16:colId xmlns:a16="http://schemas.microsoft.com/office/drawing/2014/main" val="323197121"/>
                    </a:ext>
                  </a:extLst>
                </a:gridCol>
                <a:gridCol w="1537670">
                  <a:extLst>
                    <a:ext uri="{9D8B030D-6E8A-4147-A177-3AD203B41FA5}">
                      <a16:colId xmlns:a16="http://schemas.microsoft.com/office/drawing/2014/main" val="3500918896"/>
                    </a:ext>
                  </a:extLst>
                </a:gridCol>
                <a:gridCol w="1148733">
                  <a:extLst>
                    <a:ext uri="{9D8B030D-6E8A-4147-A177-3AD203B41FA5}">
                      <a16:colId xmlns:a16="http://schemas.microsoft.com/office/drawing/2014/main" val="1851437306"/>
                    </a:ext>
                  </a:extLst>
                </a:gridCol>
                <a:gridCol w="846091">
                  <a:extLst>
                    <a:ext uri="{9D8B030D-6E8A-4147-A177-3AD203B41FA5}">
                      <a16:colId xmlns:a16="http://schemas.microsoft.com/office/drawing/2014/main" val="2491597050"/>
                    </a:ext>
                  </a:extLst>
                </a:gridCol>
                <a:gridCol w="1019729">
                  <a:extLst>
                    <a:ext uri="{9D8B030D-6E8A-4147-A177-3AD203B41FA5}">
                      <a16:colId xmlns:a16="http://schemas.microsoft.com/office/drawing/2014/main" val="3845840606"/>
                    </a:ext>
                  </a:extLst>
                </a:gridCol>
                <a:gridCol w="711507">
                  <a:extLst>
                    <a:ext uri="{9D8B030D-6E8A-4147-A177-3AD203B41FA5}">
                      <a16:colId xmlns:a16="http://schemas.microsoft.com/office/drawing/2014/main" val="494303243"/>
                    </a:ext>
                  </a:extLst>
                </a:gridCol>
                <a:gridCol w="624695">
                  <a:extLst>
                    <a:ext uri="{9D8B030D-6E8A-4147-A177-3AD203B41FA5}">
                      <a16:colId xmlns:a16="http://schemas.microsoft.com/office/drawing/2014/main" val="234668480"/>
                    </a:ext>
                  </a:extLst>
                </a:gridCol>
              </a:tblGrid>
              <a:tr h="406424">
                <a:tc gridSpan="2">
                  <a:txBody>
                    <a:bodyPr/>
                    <a:lstStyle/>
                    <a:p>
                      <a:pPr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項目名</a:t>
                      </a:r>
                      <a:endParaRPr lang="zh-TW"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algn="ctr" fontAlgn="ctr"/>
                      <a:endParaRPr lang="zh-TW" altLang="en-US" sz="11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2">
                  <a:txBody>
                    <a:bodyPr/>
                    <a:lstStyle/>
                    <a:p>
                      <a:pPr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医師</a:t>
                      </a:r>
                      <a:r>
                        <a:rPr lang="en-US" altLang="ja-JP" sz="11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ja-JP" altLang="en-US" sz="11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１</a:t>
                      </a:r>
                      <a:endParaRPr lang="zh-TW" altLang="en-US" sz="11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zh-TW" altLang="en-US" sz="11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療法士全体</a:t>
                      </a:r>
                      <a:endParaRPr lang="zh-TW"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理学療法士</a:t>
                      </a:r>
                      <a:endPar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PT</a:t>
                      </a:r>
                      <a:r>
                        <a:rPr lang="en-US" altLang="ja-JP" sz="10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ja-JP" altLang="en-US" sz="10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２</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endPar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作業療法士</a:t>
                      </a:r>
                      <a:endPar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OT</a:t>
                      </a:r>
                      <a:r>
                        <a:rPr lang="en-US" altLang="ja-JP" sz="10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ja-JP" altLang="en-US" sz="10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２</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endParaRPr lang="zh-TW"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言語聴覚士</a:t>
                      </a:r>
                      <a:endPar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ST</a:t>
                      </a:r>
                      <a:r>
                        <a:rPr lang="en-US" altLang="ja-JP" sz="10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ja-JP" altLang="en-US" sz="10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２、</a:t>
                      </a:r>
                      <a:r>
                        <a:rPr lang="en-US" altLang="ja-JP" sz="10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ja-JP" altLang="en-US" sz="10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３</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endParaRPr lang="zh-TW"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専有面積</a:t>
                      </a:r>
                      <a:endPar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（内法による）</a:t>
                      </a:r>
                      <a:endParaRPr lang="zh-TW" altLang="en-US" sz="12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kumimoji="1" lang="ja-JP" altLang="en-US"/>
                    </a:p>
                  </a:txBody>
                  <a:tcPr/>
                </a:tc>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器械・</a:t>
                      </a:r>
                      <a:endPar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器具具備</a:t>
                      </a:r>
                      <a:endParaRPr lang="zh-TW"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0000"/>
                  </a:ext>
                </a:extLst>
              </a:tr>
              <a:tr h="765069">
                <a:tc rowSpan="2">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心大血管疾患</a:t>
                      </a:r>
                      <a:endPar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リハビリテーション料</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fontAlgn="ctr">
                        <a:spcBef>
                          <a:spcPts val="600"/>
                        </a:spcBef>
                      </a:pP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Ⅰ</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endPar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12700" cap="flat" cmpd="sng" algn="ctr">
                      <a:solidFill>
                        <a:schemeClr val="tx1"/>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gridSpan="2">
                  <a:txBody>
                    <a:bodyPr/>
                    <a:lstStyle/>
                    <a:p>
                      <a:pPr marL="0" algn="ctr" fontAlgn="ctr">
                        <a:spcBef>
                          <a:spcPts val="300"/>
                        </a:spcBef>
                      </a:pP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循環器科又は心臓血管外科の医師が実施時間帯に常時勤務</a:t>
                      </a:r>
                      <a:endPar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marL="0" algn="ctr" fontAlgn="ctr">
                        <a:spcBef>
                          <a:spcPts val="300"/>
                        </a:spcBef>
                      </a:pP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専任常勤１名以上</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ja-JP" altLang="en-US" sz="900" b="0" i="0" u="none" strike="noStrike"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専従常勤</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PT</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及び</a:t>
                      </a:r>
                      <a:endPar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専従常勤看護師</a:t>
                      </a:r>
                      <a:endPar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合わせて２名以上等</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rowSpan="2">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必要に応じて配置</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gridSpan="2">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病院　</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30m</a:t>
                      </a:r>
                      <a:r>
                        <a:rPr lang="en-US" altLang="ja-JP"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以上</a:t>
                      </a:r>
                      <a:endPar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診療所　</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20m</a:t>
                      </a:r>
                      <a:r>
                        <a:rPr lang="en-US" altLang="ja-JP"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以上</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kumimoji="1" lang="ja-JP" altLang="en-US"/>
                    </a:p>
                  </a:txBody>
                  <a:tcPr/>
                </a:tc>
                <a:tc rowSpan="2">
                  <a:txBody>
                    <a:bodyPr/>
                    <a:lstStyle/>
                    <a:p>
                      <a:pPr marL="180000" marR="0" lvl="0" indent="-14400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要</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725325">
                <a:tc vMerge="1">
                  <a:txBody>
                    <a:bodyPr/>
                    <a:lstStyle/>
                    <a:p>
                      <a:endParaRPr kumimoji="1" lang="ja-JP" altLang="en-US"/>
                    </a:p>
                  </a:txBody>
                  <a:tcPr/>
                </a:tc>
                <a:tc>
                  <a:txBody>
                    <a:bodyPr/>
                    <a:lstStyle/>
                    <a:p>
                      <a:pPr marL="0" algn="ctr" fontAlgn="ctr">
                        <a:spcBef>
                          <a:spcPts val="600"/>
                        </a:spcBef>
                      </a:pP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Ⅱ</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p>
                  </a:txBody>
                  <a:tcPr marL="9525" marR="9525" marT="9525" marB="0" anchor="ctr">
                    <a:lnL w="12700" cap="flat" cmpd="sng" algn="ctr">
                      <a:solidFill>
                        <a:schemeClr val="tx1"/>
                      </a:solidFill>
                      <a:prstDash val="dot"/>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marL="0" algn="ctr" fontAlgn="ctr">
                        <a:spcBef>
                          <a:spcPts val="600"/>
                        </a:spcBef>
                      </a:pP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実施時間帯に上記の医師及び経験を有する医師（いずれも非常勤を含む）１名以上勤務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a:endParaRPr kumimoji="1" lang="ja-JP" altLang="en-US"/>
                    </a:p>
                  </a:txBody>
                  <a:tcPr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p>
                  </a:txBody>
                  <a:tcPr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専従の</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PT</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又は看護師</a:t>
                      </a:r>
                      <a:endPar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いずれか１名以上</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926886614"/>
                  </a:ext>
                </a:extLst>
              </a:tr>
              <a:tr h="334569">
                <a:tc rowSpan="3">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脳血管疾患等</a:t>
                      </a:r>
                      <a:endPar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リハビリテーション料</a:t>
                      </a:r>
                      <a:endParaRPr lang="zh-TW"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fontAlgn="ctr">
                        <a:spcBef>
                          <a:spcPts val="600"/>
                        </a:spcBef>
                      </a:pP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Ⅰ</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endParaRPr lang="zh-TW"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12700" cap="flat" cmpd="sng" algn="ctr">
                      <a:solidFill>
                        <a:schemeClr val="tx1"/>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gridSpan="2">
                  <a:txBody>
                    <a:bodyPr/>
                    <a:lstStyle/>
                    <a:p>
                      <a:pPr marL="0" algn="ctr" fontAlgn="ctr">
                        <a:spcBef>
                          <a:spcPts val="600"/>
                        </a:spcBef>
                      </a:pP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専任常勤２名以上</a:t>
                      </a:r>
                      <a:r>
                        <a:rPr lang="en-US" altLang="ja-JP"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ja-JP" altLang="en-US"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４</a:t>
                      </a:r>
                      <a:endParaRPr lang="zh-TW" altLang="en-US"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hMerge="1">
                  <a:txBody>
                    <a:bodyPr/>
                    <a:lstStyle/>
                    <a:p>
                      <a:pPr algn="ctr" fontAlgn="ctr"/>
                      <a:endParaRPr lang="zh-TW" altLang="en-US" sz="900" b="0" i="0" u="none" strike="noStrike" baseline="300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専従従事者</a:t>
                      </a:r>
                      <a:endPar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合計</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10</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名以上</a:t>
                      </a:r>
                      <a:r>
                        <a:rPr lang="en-US" altLang="ja-JP"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ja-JP" altLang="en-US"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４</a:t>
                      </a:r>
                      <a:endParaRPr lang="zh-TW" altLang="en-US"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専従常勤</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PT</a:t>
                      </a:r>
                    </a:p>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５名以上</a:t>
                      </a:r>
                      <a:r>
                        <a:rPr lang="en-US" altLang="ja-JP"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ja-JP" altLang="en-US"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４</a:t>
                      </a:r>
                      <a:endParaRPr lang="zh-TW" altLang="en-US"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専従常勤</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OT</a:t>
                      </a:r>
                    </a:p>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３名以上</a:t>
                      </a:r>
                      <a:r>
                        <a:rPr lang="en-US" altLang="ja-JP"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ja-JP" altLang="en-US"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４</a:t>
                      </a:r>
                      <a:endParaRPr lang="zh-TW" altLang="en-US"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rowSpan="2">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（言語聴覚療法を行う場合）</a:t>
                      </a:r>
                      <a:endPar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専従常勤</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ST</a:t>
                      </a:r>
                    </a:p>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１名以上</a:t>
                      </a:r>
                      <a:r>
                        <a:rPr lang="en-US" altLang="ja-JP"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ja-JP" altLang="en-US"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４</a:t>
                      </a:r>
                      <a:endParaRPr lang="zh-TW" altLang="en-US"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a:txBody>
                    <a:bodyPr/>
                    <a:lstStyle/>
                    <a:p>
                      <a:pPr algn="ctr" fontAlgn="ctr"/>
                      <a:r>
                        <a:rPr lang="en-US" altLang="ja-JP"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160m</a:t>
                      </a:r>
                      <a:r>
                        <a:rPr lang="en-US" altLang="ja-JP" sz="8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a:t>
                      </a: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以上</a:t>
                      </a:r>
                      <a:r>
                        <a:rPr lang="en-US" altLang="ja-JP" sz="8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ja-JP" altLang="en-US" sz="8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４</a:t>
                      </a:r>
                      <a:endParaRPr lang="en-US" altLang="ja-JP" sz="8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dot"/>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rowSpan="3">
                  <a:txBody>
                    <a:bodyPr/>
                    <a:lstStyle/>
                    <a:p>
                      <a:pPr algn="ctr" fontAlgn="ct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（言語聴覚療法を行う場合）</a:t>
                      </a:r>
                      <a:endParaRPr lang="en-US" altLang="ja-JP"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専用室（８</a:t>
                      </a:r>
                      <a:r>
                        <a:rPr lang="en-US" altLang="ja-JP"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m</a:t>
                      </a:r>
                      <a:r>
                        <a:rPr lang="en-US" altLang="ja-JP" sz="8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a:t>
                      </a: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以上）１室以上</a:t>
                      </a:r>
                      <a:endParaRPr lang="zh-TW"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12700" cap="flat" cmpd="sng" algn="ctr">
                      <a:solidFill>
                        <a:schemeClr val="tx1"/>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marL="180000" indent="-144000"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要</a:t>
                      </a:r>
                      <a:endParaRPr lang="en-US" altLang="ja-JP"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34569">
                <a:tc vMerge="1">
                  <a:txBody>
                    <a:bodyPr/>
                    <a:lstStyle/>
                    <a:p>
                      <a:endParaRPr kumimoji="1" lang="ja-JP" altLang="en-US"/>
                    </a:p>
                  </a:txBody>
                  <a:tcPr/>
                </a:tc>
                <a:tc>
                  <a:txBody>
                    <a:bodyPr/>
                    <a:lstStyle/>
                    <a:p>
                      <a:pPr marL="0" algn="ctr"/>
                      <a:r>
                        <a:rPr kumimoji="1" lang="ja-JP" altLang="en-US" sz="900" dirty="0">
                          <a:latin typeface="メイリオ" panose="020B0604030504040204" pitchFamily="50" charset="-128"/>
                          <a:ea typeface="メイリオ" panose="020B0604030504040204" pitchFamily="50" charset="-128"/>
                          <a:cs typeface="Arial" panose="020B0604020202020204" pitchFamily="34" charset="0"/>
                        </a:rPr>
                        <a:t>（</a:t>
                      </a:r>
                      <a:r>
                        <a:rPr kumimoji="1" lang="en-US" altLang="ja-JP" sz="900" dirty="0">
                          <a:latin typeface="メイリオ" panose="020B0604030504040204" pitchFamily="50" charset="-128"/>
                          <a:ea typeface="メイリオ" panose="020B0604030504040204" pitchFamily="50" charset="-128"/>
                          <a:cs typeface="Arial" panose="020B0604020202020204" pitchFamily="34" charset="0"/>
                        </a:rPr>
                        <a:t>Ⅱ</a:t>
                      </a:r>
                      <a:r>
                        <a:rPr kumimoji="1" lang="ja-JP" altLang="en-US" sz="900" dirty="0">
                          <a:latin typeface="メイリオ" panose="020B0604030504040204" pitchFamily="50" charset="-128"/>
                          <a:ea typeface="メイリオ" panose="020B0604030504040204" pitchFamily="50" charset="-128"/>
                          <a:cs typeface="Arial" panose="020B0604020202020204" pitchFamily="34" charset="0"/>
                        </a:rPr>
                        <a:t>）</a:t>
                      </a:r>
                    </a:p>
                  </a:txBody>
                  <a:tcPr marL="9525" marR="9525" marT="9525" marB="0" anchor="ctr">
                    <a:lnL w="12700" cap="flat" cmpd="sng" algn="ctr">
                      <a:solidFill>
                        <a:schemeClr val="tx1"/>
                      </a:solidFill>
                      <a:prstDash val="dot"/>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9525" cap="flat" cmpd="sng" algn="ctr">
                      <a:solidFill>
                        <a:schemeClr val="tx1"/>
                      </a:solidFill>
                      <a:prstDash val="sysDash"/>
                      <a:round/>
                      <a:headEnd type="none" w="med" len="med"/>
                      <a:tailEnd type="none" w="med" len="med"/>
                    </a:lnB>
                  </a:tcPr>
                </a:tc>
                <a:tc gridSpan="2">
                  <a:txBody>
                    <a:bodyPr/>
                    <a:lstStyle/>
                    <a:p>
                      <a:pPr marL="0" algn="ctr"/>
                      <a:r>
                        <a:rPr kumimoji="1" lang="ja-JP" altLang="en-US" sz="900" dirty="0">
                          <a:latin typeface="メイリオ" panose="020B0604030504040204" pitchFamily="50" charset="-128"/>
                          <a:ea typeface="メイリオ" panose="020B0604030504040204" pitchFamily="50" charset="-128"/>
                          <a:cs typeface="Arial" panose="020B0604020202020204" pitchFamily="34" charset="0"/>
                        </a:rPr>
                        <a:t>専任常勤１名以上</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9525" cap="flat" cmpd="sng" algn="ctr">
                      <a:solidFill>
                        <a:schemeClr val="tx1"/>
                      </a:solidFill>
                      <a:prstDash val="sysDash"/>
                      <a:round/>
                      <a:headEnd type="none" w="med" len="med"/>
                      <a:tailEnd type="none" w="med" len="med"/>
                    </a:lnB>
                  </a:tcPr>
                </a:tc>
                <a:tc hMerge="1">
                  <a:txBody>
                    <a:bodyPr/>
                    <a:lstStyle/>
                    <a:p>
                      <a:pPr algn="ctr" fontAlgn="ctr"/>
                      <a:endParaRPr lang="zh-TW" altLang="en-US" sz="9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9525" cap="flat" cmpd="sng" algn="ctr">
                      <a:solidFill>
                        <a:schemeClr val="tx1"/>
                      </a:solidFill>
                      <a:prstDash val="sysDash"/>
                      <a:round/>
                      <a:headEnd type="none" w="med" len="med"/>
                      <a:tailEnd type="none" w="med" len="med"/>
                    </a:lnB>
                  </a:tcPr>
                </a:tc>
                <a:tc>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専従従事者</a:t>
                      </a:r>
                      <a:endPar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合計４名以上</a:t>
                      </a:r>
                      <a:r>
                        <a:rPr lang="en-US" altLang="ja-JP"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ja-JP" altLang="en-US"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４</a:t>
                      </a:r>
                      <a:endParaRPr lang="zh-TW" altLang="en-US"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9525" cap="flat" cmpd="sng" algn="ctr">
                      <a:solidFill>
                        <a:schemeClr val="tx1"/>
                      </a:solidFill>
                      <a:prstDash val="sysDash"/>
                      <a:round/>
                      <a:headEnd type="none" w="med" len="med"/>
                      <a:tailEnd type="none" w="med" len="med"/>
                    </a:lnB>
                  </a:tcPr>
                </a:tc>
                <a:tc>
                  <a:txBody>
                    <a:bodyPr/>
                    <a:lstStyle/>
                    <a:p>
                      <a:pPr algn="ctr"/>
                      <a:r>
                        <a:rPr kumimoji="1" lang="ja-JP" altLang="en-US" sz="900" dirty="0">
                          <a:latin typeface="メイリオ" panose="020B0604030504040204" pitchFamily="50" charset="-128"/>
                          <a:ea typeface="メイリオ" panose="020B0604030504040204" pitchFamily="50" charset="-128"/>
                          <a:cs typeface="Arial" panose="020B0604020202020204" pitchFamily="34" charset="0"/>
                        </a:rPr>
                        <a:t>専従常勤</a:t>
                      </a:r>
                      <a:r>
                        <a:rPr kumimoji="1" lang="en-US" altLang="ja-JP" sz="900" dirty="0">
                          <a:latin typeface="メイリオ" panose="020B0604030504040204" pitchFamily="50" charset="-128"/>
                          <a:ea typeface="メイリオ" panose="020B0604030504040204" pitchFamily="50" charset="-128"/>
                          <a:cs typeface="Arial" panose="020B0604020202020204" pitchFamily="34" charset="0"/>
                        </a:rPr>
                        <a:t>PT</a:t>
                      </a:r>
                    </a:p>
                    <a:p>
                      <a:pPr algn="ctr"/>
                      <a:r>
                        <a:rPr kumimoji="1" lang="ja-JP" altLang="en-US" sz="900" dirty="0">
                          <a:latin typeface="メイリオ" panose="020B0604030504040204" pitchFamily="50" charset="-128"/>
                          <a:ea typeface="メイリオ" panose="020B0604030504040204" pitchFamily="50" charset="-128"/>
                          <a:cs typeface="Arial" panose="020B0604020202020204" pitchFamily="34" charset="0"/>
                        </a:rPr>
                        <a:t>１名以上</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9525" cap="flat" cmpd="sng" algn="ctr">
                      <a:solidFill>
                        <a:schemeClr val="tx1"/>
                      </a:solidFill>
                      <a:prstDash val="sysDash"/>
                      <a:round/>
                      <a:headEnd type="none" w="med" len="med"/>
                      <a:tailEnd type="none" w="med" len="med"/>
                    </a:lnB>
                  </a:tcPr>
                </a:tc>
                <a:tc>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専従常勤</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OT</a:t>
                      </a:r>
                    </a:p>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１名以上</a:t>
                      </a:r>
                      <a:endParaRPr lang="zh-TW"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9525" cap="flat" cmpd="sng" algn="ctr">
                      <a:solidFill>
                        <a:schemeClr val="tx1"/>
                      </a:solidFill>
                      <a:prstDash val="sysDash"/>
                      <a:round/>
                      <a:headEnd type="none" w="med" len="med"/>
                      <a:tailEnd type="none" w="med" len="med"/>
                    </a:lnB>
                  </a:tcPr>
                </a:tc>
                <a:tc vMerge="1">
                  <a:txBody>
                    <a:bodyPr/>
                    <a:lstStyle/>
                    <a:p>
                      <a:endParaRPr kumimoji="1" lang="ja-JP" altLang="en-US"/>
                    </a:p>
                  </a:txBody>
                  <a:tcPr/>
                </a:tc>
                <a:tc>
                  <a:txBody>
                    <a:bodyPr/>
                    <a:lstStyle/>
                    <a:p>
                      <a:pPr algn="ctr" fontAlgn="ct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病院　</a:t>
                      </a:r>
                      <a:r>
                        <a:rPr lang="en-US" altLang="ja-JP"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100m</a:t>
                      </a:r>
                      <a:r>
                        <a:rPr lang="en-US" altLang="ja-JP" sz="8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a:t>
                      </a: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以上</a:t>
                      </a:r>
                      <a:endParaRPr lang="en-US" altLang="ja-JP"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診療所　</a:t>
                      </a:r>
                      <a:r>
                        <a:rPr lang="en-US" altLang="ja-JP"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45m</a:t>
                      </a:r>
                      <a:r>
                        <a:rPr lang="en-US" altLang="ja-JP" sz="8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a:t>
                      </a: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以上</a:t>
                      </a:r>
                      <a:endParaRPr lang="en-US" altLang="ja-JP"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dot"/>
                      <a:round/>
                      <a:headEnd type="none" w="med" len="med"/>
                      <a:tailEnd type="none" w="med" len="med"/>
                    </a:lnR>
                    <a:lnT w="9525" cap="flat" cmpd="sng" algn="ctr">
                      <a:solidFill>
                        <a:schemeClr val="tx1"/>
                      </a:solidFill>
                      <a:prstDash val="sysDash"/>
                      <a:round/>
                      <a:headEnd type="none" w="med" len="med"/>
                      <a:tailEnd type="none" w="med" len="med"/>
                    </a:lnT>
                    <a:lnB w="9525" cap="flat" cmpd="sng" algn="ctr">
                      <a:solidFill>
                        <a:schemeClr val="tx1"/>
                      </a:solidFill>
                      <a:prstDash val="sysDash"/>
                      <a:round/>
                      <a:headEnd type="none" w="med" len="med"/>
                      <a:tailEnd type="none" w="med" len="med"/>
                    </a:lnB>
                  </a:tcPr>
                </a:tc>
                <a:tc vMerge="1">
                  <a:txBody>
                    <a:bodyPr/>
                    <a:lstStyle/>
                    <a:p>
                      <a:pPr algn="ctr" fontAlgn="ctr"/>
                      <a:endParaRPr lang="en-US" altLang="ja-JP" sz="900" b="0" i="0" u="none" strike="noStrike"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9525" cap="flat" cmpd="sng" algn="ctr">
                      <a:solidFill>
                        <a:schemeClr val="tx1"/>
                      </a:solidFill>
                      <a:prstDash val="sysDash"/>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894174831"/>
                  </a:ext>
                </a:extLst>
              </a:tr>
              <a:tr h="334569">
                <a:tc vMerge="1">
                  <a:txBody>
                    <a:bodyPr/>
                    <a:lstStyle/>
                    <a:p>
                      <a:endParaRPr kumimoji="1" lang="ja-JP" altLang="en-US"/>
                    </a:p>
                  </a:txBody>
                  <a:tcPr/>
                </a:tc>
                <a:tc>
                  <a:txBody>
                    <a:bodyPr/>
                    <a:lstStyle/>
                    <a:p>
                      <a:pPr marL="0" algn="ctr"/>
                      <a:r>
                        <a:rPr kumimoji="1" lang="ja-JP" altLang="en-US" sz="900" dirty="0">
                          <a:latin typeface="メイリオ" panose="020B0604030504040204" pitchFamily="50" charset="-128"/>
                          <a:ea typeface="メイリオ" panose="020B0604030504040204" pitchFamily="50" charset="-128"/>
                          <a:cs typeface="Arial" panose="020B0604020202020204" pitchFamily="34" charset="0"/>
                        </a:rPr>
                        <a:t>（</a:t>
                      </a:r>
                      <a:r>
                        <a:rPr kumimoji="1" lang="en-US" altLang="ja-JP" sz="900" dirty="0">
                          <a:latin typeface="メイリオ" panose="020B0604030504040204" pitchFamily="50" charset="-128"/>
                          <a:ea typeface="メイリオ" panose="020B0604030504040204" pitchFamily="50" charset="-128"/>
                          <a:cs typeface="Arial" panose="020B0604020202020204" pitchFamily="34" charset="0"/>
                        </a:rPr>
                        <a:t>Ⅲ</a:t>
                      </a:r>
                      <a:r>
                        <a:rPr kumimoji="1" lang="ja-JP" altLang="en-US" sz="900" dirty="0">
                          <a:latin typeface="メイリオ" panose="020B0604030504040204" pitchFamily="50" charset="-128"/>
                          <a:ea typeface="メイリオ" panose="020B0604030504040204" pitchFamily="50" charset="-128"/>
                          <a:cs typeface="Arial" panose="020B0604020202020204" pitchFamily="34" charset="0"/>
                        </a:rPr>
                        <a:t>）</a:t>
                      </a:r>
                    </a:p>
                  </a:txBody>
                  <a:tcPr marL="9525" marR="9525" marT="9525" marB="0" anchor="ctr">
                    <a:lnL w="12700" cap="flat" cmpd="sng" algn="ctr">
                      <a:solidFill>
                        <a:schemeClr val="tx1"/>
                      </a:solidFill>
                      <a:prstDash val="dot"/>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latin typeface="メイリオ" panose="020B0604030504040204" pitchFamily="50" charset="-128"/>
                          <a:ea typeface="メイリオ" panose="020B0604030504040204" pitchFamily="50" charset="-128"/>
                          <a:cs typeface="Arial" panose="020B0604020202020204" pitchFamily="34" charset="0"/>
                        </a:rPr>
                        <a:t>専任常勤１名以上</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a:endParaRPr kumimoji="1" lang="ja-JP" altLang="en-US" sz="900" dirty="0">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gridSpan="4">
                  <a:txBody>
                    <a:bodyPr/>
                    <a:lstStyle/>
                    <a:p>
                      <a:pPr algn="ctr"/>
                      <a:r>
                        <a:rPr kumimoji="1" lang="ja-JP" altLang="en-US" sz="900" dirty="0">
                          <a:latin typeface="メイリオ" panose="020B0604030504040204" pitchFamily="50" charset="-128"/>
                          <a:ea typeface="メイリオ" panose="020B0604030504040204" pitchFamily="50" charset="-128"/>
                          <a:cs typeface="Arial" panose="020B0604020202020204" pitchFamily="34" charset="0"/>
                        </a:rPr>
                        <a:t>専従の常勤</a:t>
                      </a:r>
                      <a:r>
                        <a:rPr kumimoji="1" lang="en-US" altLang="ja-JP" sz="900" dirty="0">
                          <a:latin typeface="メイリオ" panose="020B0604030504040204" pitchFamily="50" charset="-128"/>
                          <a:ea typeface="メイリオ" panose="020B0604030504040204" pitchFamily="50" charset="-128"/>
                          <a:cs typeface="Arial" panose="020B0604020202020204" pitchFamily="34" charset="0"/>
                        </a:rPr>
                        <a:t>PT</a:t>
                      </a:r>
                      <a:r>
                        <a:rPr kumimoji="1" lang="ja-JP" altLang="en-US" sz="900" dirty="0" err="1">
                          <a:latin typeface="メイリオ" panose="020B0604030504040204" pitchFamily="50" charset="-128"/>
                          <a:ea typeface="メイリオ" panose="020B0604030504040204" pitchFamily="50" charset="-128"/>
                          <a:cs typeface="Arial" panose="020B0604020202020204" pitchFamily="34" charset="0"/>
                        </a:rPr>
                        <a:t>、</a:t>
                      </a:r>
                      <a:r>
                        <a:rPr kumimoji="1" lang="ja-JP" altLang="en-US" sz="900" dirty="0">
                          <a:latin typeface="メイリオ" panose="020B0604030504040204" pitchFamily="50" charset="-128"/>
                          <a:ea typeface="メイリオ" panose="020B0604030504040204" pitchFamily="50" charset="-128"/>
                          <a:cs typeface="Arial" panose="020B0604020202020204" pitchFamily="34" charset="0"/>
                        </a:rPr>
                        <a:t>常勤</a:t>
                      </a:r>
                      <a:r>
                        <a:rPr kumimoji="1" lang="en-US" altLang="ja-JP" sz="900" dirty="0">
                          <a:latin typeface="メイリオ" panose="020B0604030504040204" pitchFamily="50" charset="-128"/>
                          <a:ea typeface="メイリオ" panose="020B0604030504040204" pitchFamily="50" charset="-128"/>
                          <a:cs typeface="Arial" panose="020B0604020202020204" pitchFamily="34" charset="0"/>
                        </a:rPr>
                        <a:t>OT</a:t>
                      </a:r>
                      <a:r>
                        <a:rPr kumimoji="1" lang="ja-JP" altLang="en-US" sz="900" dirty="0">
                          <a:latin typeface="メイリオ" panose="020B0604030504040204" pitchFamily="50" charset="-128"/>
                          <a:ea typeface="メイリオ" panose="020B0604030504040204" pitchFamily="50" charset="-128"/>
                          <a:cs typeface="Arial" panose="020B0604020202020204" pitchFamily="34" charset="0"/>
                        </a:rPr>
                        <a:t>又は常勤</a:t>
                      </a:r>
                      <a:r>
                        <a:rPr kumimoji="1" lang="en-US" altLang="ja-JP" sz="900" dirty="0">
                          <a:latin typeface="メイリオ" panose="020B0604030504040204" pitchFamily="50" charset="-128"/>
                          <a:ea typeface="メイリオ" panose="020B0604030504040204" pitchFamily="50" charset="-128"/>
                          <a:cs typeface="Arial" panose="020B0604020202020204" pitchFamily="34" charset="0"/>
                        </a:rPr>
                        <a:t>ST</a:t>
                      </a:r>
                      <a:r>
                        <a:rPr kumimoji="1" lang="ja-JP" altLang="en-US" sz="900" dirty="0">
                          <a:latin typeface="メイリオ" panose="020B0604030504040204" pitchFamily="50" charset="-128"/>
                          <a:ea typeface="メイリオ" panose="020B0604030504040204" pitchFamily="50" charset="-128"/>
                          <a:cs typeface="Arial" panose="020B0604020202020204" pitchFamily="34" charset="0"/>
                        </a:rPr>
                        <a:t>のいずれか１名以上</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a:endParaRPr kumimoji="1" lang="ja-JP" altLang="en-US" sz="900" dirty="0">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zh-TW" altLang="en-US" sz="9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fontAlgn="ct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病院　</a:t>
                      </a:r>
                      <a:r>
                        <a:rPr lang="en-US" altLang="ja-JP"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100m</a:t>
                      </a:r>
                      <a:r>
                        <a:rPr lang="en-US" altLang="ja-JP" sz="8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a:t>
                      </a: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以上</a:t>
                      </a:r>
                      <a:endParaRPr lang="en-US" altLang="ja-JP"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診療所　</a:t>
                      </a:r>
                      <a:r>
                        <a:rPr lang="en-US" altLang="ja-JP"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45m</a:t>
                      </a:r>
                      <a:r>
                        <a:rPr lang="en-US" altLang="ja-JP" sz="8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a:t>
                      </a: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以上</a:t>
                      </a:r>
                      <a:endParaRPr lang="en-US" altLang="ja-JP"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dot"/>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ctr" fontAlgn="ctr"/>
                      <a:endParaRPr lang="en-US" altLang="ja-JP" sz="900" b="0" i="0" u="none" strike="noStrike"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254710092"/>
                  </a:ext>
                </a:extLst>
              </a:tr>
              <a:tr h="437785">
                <a:tc>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廃用症候群</a:t>
                      </a:r>
                      <a:endPar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リハビリテーション料</a:t>
                      </a:r>
                      <a:endParaRPr lang="zh-TW"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fontAlgn="ct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en-US" altLang="ja-JP"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Ⅰ</a:t>
                      </a: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endParaRPr lang="en-US" altLang="ja-JP"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marL="0" algn="ctr" fontAlgn="ct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endParaRPr lang="en-US" altLang="ja-JP"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marL="0" algn="ctr" fontAlgn="ct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en-US" altLang="ja-JP"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Ⅲ</a:t>
                      </a:r>
                      <a:r>
                        <a:rPr lang="ja-JP" altLang="en-US" sz="8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endPar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12700" cap="flat" cmpd="sng" algn="ctr">
                      <a:solidFill>
                        <a:schemeClr val="tx1"/>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9">
                  <a:txBody>
                    <a:bodyPr/>
                    <a:lstStyle/>
                    <a:p>
                      <a:pPr marL="72000"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脳血管疾患等リハビリテーション料に準じる</a:t>
                      </a:r>
                      <a:endPar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zh-TW" altLang="en-US" sz="9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pPr algn="ctr"/>
                      <a:endParaRPr kumimoji="1" lang="ja-JP" altLang="en-US" sz="900" dirty="0">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zh-TW" altLang="en-US" sz="9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a:endParaRPr kumimoji="1" lang="ja-JP" altLang="en-US" dirty="0"/>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zh-TW" altLang="en-US" sz="9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pPr marL="180000" indent="-144000" algn="ctr" fontAlgn="ctr"/>
                      <a:endParaRPr lang="ja-JP" altLang="en-US" sz="1100" b="0" i="0" u="none" strike="noStrike"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90862">
                <a:tc rowSpan="3">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運動器</a:t>
                      </a:r>
                      <a:endPar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リハビリテーション料</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600"/>
                        </a:spcBef>
                        <a:spcAft>
                          <a:spcPts val="0"/>
                        </a:spcAft>
                        <a:buClrTx/>
                        <a:buSzTx/>
                        <a:buFontTx/>
                        <a:buNone/>
                        <a:tabLst/>
                        <a:defRPr/>
                      </a:pP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Ⅰ</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endParaRPr lang="zh-TW"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12700" cap="flat" cmpd="sng" algn="ctr">
                      <a:solidFill>
                        <a:schemeClr val="tx1"/>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rowSpan="3">
                  <a:txBody>
                    <a:bodyPr/>
                    <a:lstStyle/>
                    <a:p>
                      <a:pPr marL="0" marR="0" lvl="0" indent="0" algn="ctr" defTabSz="914400" rtl="0" eaLnBrk="1" fontAlgn="ctr" latinLnBrk="0" hangingPunct="1">
                        <a:lnSpc>
                          <a:spcPct val="100000"/>
                        </a:lnSpc>
                        <a:spcBef>
                          <a:spcPts val="600"/>
                        </a:spcBef>
                        <a:spcAft>
                          <a:spcPts val="0"/>
                        </a:spcAft>
                        <a:buClrTx/>
                        <a:buSzTx/>
                        <a:buFontTx/>
                        <a:buNone/>
                        <a:tabLst/>
                        <a:defRPr/>
                      </a:pPr>
                      <a:r>
                        <a:rPr kumimoji="1" lang="ja-JP" altLang="en-US" sz="900" dirty="0">
                          <a:latin typeface="メイリオ" panose="020B0604030504040204" pitchFamily="50" charset="-128"/>
                          <a:ea typeface="メイリオ" panose="020B0604030504040204" pitchFamily="50" charset="-128"/>
                          <a:cs typeface="Arial" panose="020B0604020202020204" pitchFamily="34" charset="0"/>
                        </a:rPr>
                        <a:t>専任常勤１名以上</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専従常勤</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PT</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又は専従常勤</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OT</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合わせて４名以上</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hMerge="1">
                  <a:txBody>
                    <a:bodyPr/>
                    <a:lstStyle/>
                    <a:p>
                      <a:endParaRPr kumimoji="1" lang="ja-JP" altLang="en-US"/>
                    </a:p>
                  </a:txBody>
                  <a:tcPr/>
                </a:tc>
                <a:tc hMerge="1">
                  <a:txBody>
                    <a:bodyPr/>
                    <a:lstStyle/>
                    <a:p>
                      <a:pPr algn="ctr" fontAlgn="ctr"/>
                      <a:endParaRPr lang="ja-JP" altLang="en-US" sz="9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hMerge="1">
                  <a:txBody>
                    <a:bodyPr/>
                    <a:lstStyle/>
                    <a:p>
                      <a:pPr algn="ctr" fontAlgn="ctr"/>
                      <a:endParaRPr lang="ja-JP" altLang="en-US" sz="9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rowSpan="3">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gridSpan="2">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病院　</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100m</a:t>
                      </a:r>
                      <a:r>
                        <a:rPr lang="en-US" altLang="ja-JP"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以上</a:t>
                      </a:r>
                      <a:endPar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診療所　</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45m</a:t>
                      </a:r>
                      <a:r>
                        <a:rPr lang="en-US" altLang="ja-JP"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以上</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rowSpan="2" hMerge="1">
                  <a:txBody>
                    <a:bodyPr/>
                    <a:lstStyle/>
                    <a:p>
                      <a:endParaRPr kumimoji="1" lang="ja-JP" altLang="en-US"/>
                    </a:p>
                  </a:txBody>
                  <a:tcPr/>
                </a:tc>
                <a:tc rowSpan="3">
                  <a:txBody>
                    <a:bodyPr/>
                    <a:lstStyle/>
                    <a:p>
                      <a:pPr marL="180000" indent="-144000"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要</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431123">
                <a:tc vMerge="1">
                  <a:txBody>
                    <a:bodyPr/>
                    <a:lstStyle/>
                    <a:p>
                      <a:endParaRPr kumimoji="1" lang="ja-JP" altLang="en-US"/>
                    </a:p>
                  </a:txBody>
                  <a:tcPr/>
                </a:tc>
                <a:tc>
                  <a:txBody>
                    <a:bodyPr/>
                    <a:lstStyle/>
                    <a:p>
                      <a:pPr marL="0" algn="ctr" fontAlgn="ctr">
                        <a:spcBef>
                          <a:spcPts val="600"/>
                        </a:spcBef>
                      </a:pPr>
                      <a:r>
                        <a:rPr kumimoji="1" lang="ja-JP" altLang="en-US" sz="900" dirty="0">
                          <a:latin typeface="メイリオ" panose="020B0604030504040204" pitchFamily="50" charset="-128"/>
                          <a:ea typeface="メイリオ" panose="020B0604030504040204" pitchFamily="50" charset="-128"/>
                          <a:cs typeface="Arial" panose="020B0604020202020204" pitchFamily="34" charset="0"/>
                        </a:rPr>
                        <a:t>（</a:t>
                      </a:r>
                      <a:r>
                        <a:rPr kumimoji="1" lang="en-US" altLang="ja-JP" sz="900" dirty="0">
                          <a:latin typeface="メイリオ" panose="020B0604030504040204" pitchFamily="50" charset="-128"/>
                          <a:ea typeface="メイリオ" panose="020B0604030504040204" pitchFamily="50" charset="-128"/>
                          <a:cs typeface="Arial" panose="020B0604020202020204" pitchFamily="34" charset="0"/>
                        </a:rPr>
                        <a:t>Ⅱ</a:t>
                      </a:r>
                      <a:r>
                        <a:rPr kumimoji="1" lang="ja-JP" altLang="en-US" sz="900" dirty="0">
                          <a:latin typeface="メイリオ" panose="020B0604030504040204" pitchFamily="50" charset="-128"/>
                          <a:ea typeface="メイリオ" panose="020B0604030504040204" pitchFamily="50" charset="-128"/>
                          <a:cs typeface="Arial" panose="020B0604020202020204" pitchFamily="34" charset="0"/>
                        </a:rPr>
                        <a:t>）</a:t>
                      </a:r>
                      <a:endPar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12700" cap="flat" cmpd="sng" algn="ctr">
                      <a:solidFill>
                        <a:schemeClr val="tx1"/>
                      </a:solidFill>
                      <a:prstDash val="dot"/>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9525" cap="flat" cmpd="sng" algn="ctr">
                      <a:solidFill>
                        <a:schemeClr val="tx1"/>
                      </a:solidFill>
                      <a:prstDash val="sysDash"/>
                      <a:round/>
                      <a:headEnd type="none" w="med" len="med"/>
                      <a:tailEnd type="none" w="med" len="med"/>
                    </a:lnB>
                  </a:tcPr>
                </a:tc>
                <a:tc vMerge="1">
                  <a:txBody>
                    <a:bodyPr/>
                    <a:lstStyle/>
                    <a:p>
                      <a:endParaRPr kumimoji="1" lang="ja-JP" altLang="en-US"/>
                    </a:p>
                  </a:txBody>
                  <a:tcPr/>
                </a:tc>
                <a:tc gridSpan="4">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専従常勤</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PT</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２名又は専従常勤</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OT</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２名以上あるいは専従常勤</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PT</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及び専従常勤</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OT</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合わせて２名以上</a:t>
                      </a:r>
                    </a:p>
                  </a:txBody>
                  <a:tcPr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9525" cap="flat" cmpd="sng" algn="ctr">
                      <a:solidFill>
                        <a:schemeClr val="tx1"/>
                      </a:solidFill>
                      <a:prstDash val="sysDash"/>
                      <a:round/>
                      <a:headEnd type="none" w="med" len="med"/>
                      <a:tailEnd type="none" w="med" len="med"/>
                    </a:lnB>
                  </a:tcPr>
                </a:tc>
                <a:tc hMerge="1">
                  <a:txBody>
                    <a:bodyPr/>
                    <a:lstStyle/>
                    <a:p>
                      <a:endParaRPr kumimoji="1" lang="ja-JP" altLang="en-US"/>
                    </a:p>
                  </a:txBody>
                  <a:tcPr/>
                </a:tc>
                <a:tc hMerge="1">
                  <a:txBody>
                    <a:bodyPr/>
                    <a:lstStyle/>
                    <a:p>
                      <a:pPr algn="ctr" fontAlgn="ctr"/>
                      <a:endParaRPr lang="ja-JP" altLang="en-US" sz="9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9525" cap="flat" cmpd="sng" algn="ctr">
                      <a:solidFill>
                        <a:schemeClr val="tx1"/>
                      </a:solidFill>
                      <a:prstDash val="sysDash"/>
                      <a:round/>
                      <a:headEnd type="none" w="med" len="med"/>
                      <a:tailEnd type="none" w="med" len="med"/>
                    </a:lnB>
                  </a:tcPr>
                </a:tc>
                <a:tc hMerge="1">
                  <a:txBody>
                    <a:bodyPr/>
                    <a:lstStyle/>
                    <a:p>
                      <a:pPr algn="ctr" fontAlgn="ctr"/>
                      <a:endParaRPr lang="ja-JP" altLang="en-US" sz="9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9525" cap="flat" cmpd="sng" algn="ctr">
                      <a:solidFill>
                        <a:schemeClr val="tx1"/>
                      </a:solidFill>
                      <a:prstDash val="sysDash"/>
                      <a:round/>
                      <a:headEnd type="none" w="med" len="med"/>
                      <a:tailEnd type="none" w="med" len="med"/>
                    </a:lnB>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4011761047"/>
                  </a:ext>
                </a:extLst>
              </a:tr>
              <a:tr h="269453">
                <a:tc vMerge="1">
                  <a:txBody>
                    <a:bodyPr/>
                    <a:lstStyle/>
                    <a:p>
                      <a:endParaRPr kumimoji="1" lang="ja-JP" altLang="en-US"/>
                    </a:p>
                  </a:txBody>
                  <a:tcPr/>
                </a:tc>
                <a:tc>
                  <a:txBody>
                    <a:bodyPr/>
                    <a:lstStyle/>
                    <a:p>
                      <a:pPr marL="0" algn="ctr" fontAlgn="ctr">
                        <a:spcBef>
                          <a:spcPts val="600"/>
                        </a:spcBef>
                      </a:pPr>
                      <a:r>
                        <a:rPr kumimoji="1" lang="ja-JP" altLang="en-US" sz="900" dirty="0">
                          <a:latin typeface="メイリオ" panose="020B0604030504040204" pitchFamily="50" charset="-128"/>
                          <a:ea typeface="メイリオ" panose="020B0604030504040204" pitchFamily="50" charset="-128"/>
                          <a:cs typeface="Arial" panose="020B0604020202020204" pitchFamily="34" charset="0"/>
                        </a:rPr>
                        <a:t>（</a:t>
                      </a:r>
                      <a:r>
                        <a:rPr kumimoji="1" lang="en-US" altLang="ja-JP" sz="900" dirty="0">
                          <a:latin typeface="メイリオ" panose="020B0604030504040204" pitchFamily="50" charset="-128"/>
                          <a:ea typeface="メイリオ" panose="020B0604030504040204" pitchFamily="50" charset="-128"/>
                          <a:cs typeface="Arial" panose="020B0604020202020204" pitchFamily="34" charset="0"/>
                        </a:rPr>
                        <a:t>Ⅲ</a:t>
                      </a:r>
                      <a:r>
                        <a:rPr kumimoji="1" lang="ja-JP" altLang="en-US" sz="900" dirty="0">
                          <a:latin typeface="メイリオ" panose="020B0604030504040204" pitchFamily="50" charset="-128"/>
                          <a:ea typeface="メイリオ" panose="020B0604030504040204" pitchFamily="50" charset="-128"/>
                          <a:cs typeface="Arial" panose="020B0604020202020204" pitchFamily="34" charset="0"/>
                        </a:rPr>
                        <a:t>）</a:t>
                      </a:r>
                      <a:endPar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12700" cap="flat" cmpd="sng" algn="ctr">
                      <a:solidFill>
                        <a:schemeClr val="tx1"/>
                      </a:solidFill>
                      <a:prstDash val="dot"/>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tc gridSpan="4">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専従常勤</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PT</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又は専従常勤</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OT</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１名以上</a:t>
                      </a:r>
                    </a:p>
                  </a:txBody>
                  <a:tcPr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pPr algn="ctr" fontAlgn="ctr"/>
                      <a:endParaRPr lang="ja-JP" altLang="en-US" sz="9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ja-JP" altLang="en-US" sz="9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tc gridSpan="2">
                  <a:txBody>
                    <a:bodyPr/>
                    <a:lstStyle/>
                    <a:p>
                      <a:pPr algn="ctr" fontAlgn="ct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45m</a:t>
                      </a:r>
                      <a:r>
                        <a:rPr lang="en-US" altLang="ja-JP"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以上</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3641173536"/>
                  </a:ext>
                </a:extLst>
              </a:tr>
              <a:tr h="334569">
                <a:tc rowSpan="2">
                  <a:txBody>
                    <a:bodyPr/>
                    <a:lstStyle/>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呼吸器</a:t>
                      </a:r>
                      <a:endParaRPr lang="en-US" altLang="ja-JP"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リハビリテーション料</a:t>
                      </a:r>
                      <a:endParaRPr lang="zh-TW" altLang="en-US" sz="10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600"/>
                        </a:spcBef>
                        <a:spcAft>
                          <a:spcPts val="0"/>
                        </a:spcAft>
                        <a:buClrTx/>
                        <a:buSzTx/>
                        <a:buFontTx/>
                        <a:buNone/>
                        <a:tabLst/>
                        <a:defRPr/>
                      </a:pP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Ⅰ</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endParaRPr lang="zh-TW"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12700" cap="flat" cmpd="sng" algn="ctr">
                      <a:solidFill>
                        <a:schemeClr val="tx1"/>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600"/>
                        </a:spcBef>
                        <a:spcAft>
                          <a:spcPts val="0"/>
                        </a:spcAft>
                        <a:buClrTx/>
                        <a:buSzTx/>
                        <a:buFontTx/>
                        <a:buNone/>
                        <a:tabLst/>
                        <a:defRPr/>
                      </a:pPr>
                      <a:r>
                        <a:rPr kumimoji="1" lang="ja-JP" altLang="en-US" sz="900" dirty="0">
                          <a:latin typeface="メイリオ" panose="020B0604030504040204" pitchFamily="50" charset="-128"/>
                          <a:ea typeface="メイリオ" panose="020B0604030504040204" pitchFamily="50" charset="-128"/>
                          <a:cs typeface="Arial" panose="020B0604020202020204" pitchFamily="34" charset="0"/>
                        </a:rPr>
                        <a:t>専任常勤１名以上</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4">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専従常勤</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PT</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１名を含む常勤</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PT</a:t>
                      </a:r>
                      <a:r>
                        <a:rPr lang="ja-JP" altLang="en-US" sz="900" b="0" i="0" u="none" strike="noStrike" dirty="0" err="1">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常勤</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OT</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又は常勤</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ST</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合わせて２名以上</a:t>
                      </a:r>
                      <a:endParaRPr lang="zh-TW"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hMerge="1">
                  <a:txBody>
                    <a:bodyPr/>
                    <a:lstStyle/>
                    <a:p>
                      <a:endParaRPr kumimoji="1" lang="ja-JP" altLang="en-US"/>
                    </a:p>
                  </a:txBody>
                  <a:tcPr/>
                </a:tc>
                <a:tc hMerge="1">
                  <a:txBody>
                    <a:bodyPr/>
                    <a:lstStyle/>
                    <a:p>
                      <a:pPr algn="ctr" fontAlgn="ctr"/>
                      <a:endParaRPr lang="zh-TW" altLang="en-US" sz="9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hMerge="1">
                  <a:txBody>
                    <a:bodyPr/>
                    <a:lstStyle/>
                    <a:p>
                      <a:pPr algn="ctr" fontAlgn="ctr"/>
                      <a:endParaRPr lang="zh-TW" altLang="en-US" sz="9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rowSpan="2">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endParaRPr lang="zh-TW"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病院　</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100m</a:t>
                      </a:r>
                      <a:r>
                        <a:rPr lang="en-US" altLang="ja-JP"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以上</a:t>
                      </a:r>
                      <a:endPar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診療所　</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45m</a:t>
                      </a:r>
                      <a:r>
                        <a:rPr lang="en-US" altLang="ja-JP"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以上</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solidFill>
                      <a:prstDash val="sysDash"/>
                      <a:round/>
                      <a:headEnd type="none" w="med" len="med"/>
                      <a:tailEnd type="none" w="med" len="med"/>
                    </a:lnB>
                  </a:tcPr>
                </a:tc>
                <a:tc hMerge="1">
                  <a:txBody>
                    <a:bodyPr/>
                    <a:lstStyle/>
                    <a:p>
                      <a:endParaRPr kumimoji="1" lang="ja-JP" altLang="en-US"/>
                    </a:p>
                  </a:txBody>
                  <a:tcPr/>
                </a:tc>
                <a:tc rowSpan="2">
                  <a:txBody>
                    <a:bodyPr/>
                    <a:lstStyle/>
                    <a:p>
                      <a:pPr marL="180000" indent="-144000" algn="ctr" fontAlgn="ctr"/>
                      <a:r>
                        <a:rPr lang="ja-JP" altLang="en-US" sz="11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要</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69453">
                <a:tc vMerge="1">
                  <a:txBody>
                    <a:bodyPr/>
                    <a:lstStyle/>
                    <a:p>
                      <a:endParaRPr kumimoji="1" lang="ja-JP" altLang="en-US"/>
                    </a:p>
                  </a:txBody>
                  <a:tcPr/>
                </a:tc>
                <a:tc>
                  <a:txBody>
                    <a:bodyPr/>
                    <a:lstStyle/>
                    <a:p>
                      <a:pPr marL="0" algn="ctr" fontAlgn="ctr">
                        <a:spcBef>
                          <a:spcPts val="600"/>
                        </a:spcBef>
                      </a:pPr>
                      <a:r>
                        <a:rPr kumimoji="1" lang="ja-JP" altLang="en-US" sz="900" dirty="0">
                          <a:latin typeface="メイリオ" panose="020B0604030504040204" pitchFamily="50" charset="-128"/>
                          <a:ea typeface="メイリオ" panose="020B0604030504040204" pitchFamily="50" charset="-128"/>
                          <a:cs typeface="Arial" panose="020B0604020202020204" pitchFamily="34" charset="0"/>
                        </a:rPr>
                        <a:t>（</a:t>
                      </a:r>
                      <a:r>
                        <a:rPr kumimoji="1" lang="en-US" altLang="ja-JP" sz="900" dirty="0">
                          <a:latin typeface="メイリオ" panose="020B0604030504040204" pitchFamily="50" charset="-128"/>
                          <a:ea typeface="メイリオ" panose="020B0604030504040204" pitchFamily="50" charset="-128"/>
                          <a:cs typeface="Arial" panose="020B0604020202020204" pitchFamily="34" charset="0"/>
                        </a:rPr>
                        <a:t>Ⅱ</a:t>
                      </a:r>
                      <a:r>
                        <a:rPr kumimoji="1" lang="ja-JP" altLang="en-US" sz="900" dirty="0">
                          <a:latin typeface="メイリオ" panose="020B0604030504040204" pitchFamily="50" charset="-128"/>
                          <a:ea typeface="メイリオ" panose="020B0604030504040204" pitchFamily="50" charset="-128"/>
                          <a:cs typeface="Arial" panose="020B0604020202020204" pitchFamily="34" charset="0"/>
                        </a:rPr>
                        <a:t>）</a:t>
                      </a:r>
                      <a:endParaRPr lang="zh-TW"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9525" marR="9525" marT="9525" marB="0" anchor="ctr">
                    <a:lnL w="12700" cap="flat" cmpd="sng" algn="ctr">
                      <a:solidFill>
                        <a:schemeClr val="tx1"/>
                      </a:solidFill>
                      <a:prstDash val="dot"/>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tc gridSpan="4">
                  <a:txBody>
                    <a:bodyPr/>
                    <a:lstStyle/>
                    <a:p>
                      <a:pPr algn="ctr" fontAlgn="ct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専従常勤</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PT</a:t>
                      </a:r>
                      <a:r>
                        <a:rPr lang="ja-JP" altLang="en-US" sz="900" b="0" i="0" u="none" strike="noStrike" dirty="0" err="1">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専従常勤</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OT</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又は上記</a:t>
                      </a: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ST</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１名以上</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pPr algn="ctr" fontAlgn="ctr"/>
                      <a:endParaRPr lang="ja-JP" altLang="en-US" sz="900" b="0" i="0" u="none" strike="noStrike" dirty="0">
                        <a:solidFill>
                          <a:srgbClr val="000000"/>
                        </a:solidFill>
                        <a:effectLst/>
                        <a:latin typeface="Arial" panose="020B0604020202020204" pitchFamily="34" charset="0"/>
                        <a:ea typeface="+mn-ea"/>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zh-TW" altLang="en-US" sz="9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tc gridSpan="2">
                  <a:txBody>
                    <a:bodyPr/>
                    <a:lstStyle/>
                    <a:p>
                      <a:pPr algn="ctr" fontAlgn="ctr"/>
                      <a:r>
                        <a:rPr lang="en-US" altLang="ja-JP"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45m</a:t>
                      </a:r>
                      <a:r>
                        <a:rPr lang="en-US" altLang="ja-JP" sz="900" b="0" i="0" u="none" strike="noStrike" baseline="30000"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2</a:t>
                      </a:r>
                      <a:r>
                        <a:rPr lang="ja-JP" altLang="en-US" sz="900" b="0" i="0" u="none" strike="noStrike" dirty="0">
                          <a:solidFill>
                            <a:srgbClr val="000000"/>
                          </a:solidFill>
                          <a:effectLst/>
                          <a:latin typeface="メイリオ" panose="020B0604030504040204" pitchFamily="50" charset="-128"/>
                          <a:ea typeface="メイリオ" panose="020B0604030504040204" pitchFamily="50" charset="-128"/>
                          <a:cs typeface="Arial" panose="020B0604020202020204" pitchFamily="34" charset="0"/>
                        </a:rPr>
                        <a:t>以上</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ysDash"/>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782415813"/>
                  </a:ext>
                </a:extLst>
              </a:tr>
            </a:tbl>
          </a:graphicData>
        </a:graphic>
      </p:graphicFrame>
      <p:sp>
        <p:nvSpPr>
          <p:cNvPr id="3" name="テキスト ボックス 2"/>
          <p:cNvSpPr txBox="1"/>
          <p:nvPr/>
        </p:nvSpPr>
        <p:spPr>
          <a:xfrm>
            <a:off x="56455" y="5910771"/>
            <a:ext cx="9906000" cy="523220"/>
          </a:xfrm>
          <a:prstGeom prst="rect">
            <a:avLst/>
          </a:prstGeom>
          <a:noFill/>
        </p:spPr>
        <p:txBody>
          <a:bodyPr wrap="square" rtlCol="0">
            <a:spAutoFit/>
          </a:bodyPr>
          <a:lstStyle/>
          <a:p>
            <a:pPr marL="288000" marR="0" lvl="0" indent="-288000" algn="l"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常勤医師は、週３日以上かつ週</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22</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時間以上の勤務を行っている複数の非常勤医師を組み合わせた常勤換算でも配置可能</a:t>
            </a:r>
            <a:endPar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37600" marR="0" lvl="0" indent="-237600" algn="l"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常勤</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PT</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・常勤</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OT</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・常勤</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ST</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は、週３日以上かつ週</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22</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以上の勤務を行っている複数の非常勤職員を組み合わせた常勤換算でも配置可能（ただし、２名以上の常勤職員が要件のものについて、常勤職員が配置されていることとみなすことができるのは、一定の人数まで）</a:t>
            </a:r>
            <a:endPar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37600" marR="0" lvl="0" indent="-237600" algn="l"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　言語聴覚士については、各項目で兼任可能</a:t>
            </a:r>
          </a:p>
        </p:txBody>
      </p:sp>
      <p:sp>
        <p:nvSpPr>
          <p:cNvPr id="10" name="テキスト ボックス 9"/>
          <p:cNvSpPr txBox="1"/>
          <p:nvPr/>
        </p:nvSpPr>
        <p:spPr>
          <a:xfrm>
            <a:off x="56455" y="6334780"/>
            <a:ext cx="9361040" cy="523220"/>
          </a:xfrm>
          <a:prstGeom prst="rect">
            <a:avLst/>
          </a:prstGeom>
          <a:noFill/>
        </p:spPr>
        <p:txBody>
          <a:bodyPr wrap="square" rtlCol="0">
            <a:spAutoFit/>
          </a:bodyPr>
          <a:lstStyle/>
          <a:p>
            <a:pPr marL="237600" marR="0" lvl="0" indent="-237600" algn="l"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　脳血管疾患等リハビリテーション料（</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）において、言語聴覚療法のみを実施する場合は、上記規定によらず、以下を満たす場合に算定可能</a:t>
            </a:r>
            <a:b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医師：専任常勤１名以上　　○　専従常勤</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ST</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３名以上（</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２の適用あり）　　○　専用室及び器械・器具の具備あり</a:t>
            </a:r>
            <a:endPar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376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また、脳血管疾患等リハビリテーション料（</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Ⅱ</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）について、言語聴覚療法のみを実施する場合、以下を満たす場合に算定可能</a:t>
            </a:r>
            <a:b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医師：専任常勤１名以上　　○　専従常勤</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ST</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２名以上（</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２の適用あり）　　○　専用室及び器械・器具の具備あり</a:t>
            </a:r>
            <a:endPar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テキスト ボックス 6">
            <a:extLst>
              <a:ext uri="{FF2B5EF4-FFF2-40B4-BE49-F238E27FC236}">
                <a16:creationId xmlns:a16="http://schemas.microsoft.com/office/drawing/2014/main" id="{BBEA1652-99F5-46A7-9641-2EC8B9E385CB}"/>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リハビリテーション　</a:t>
            </a:r>
          </a:p>
        </p:txBody>
      </p:sp>
    </p:spTree>
    <p:extLst>
      <p:ext uri="{BB962C8B-B14F-4D97-AF65-F5344CB8AC3E}">
        <p14:creationId xmlns:p14="http://schemas.microsoft.com/office/powerpoint/2010/main" val="3000450776"/>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4685305" y="3616065"/>
            <a:ext cx="5150287" cy="3218930"/>
          </a:xfrm>
          <a:prstGeom prst="rect">
            <a:avLst/>
          </a:prstGeom>
        </p:spPr>
      </p:pic>
      <p:sp>
        <p:nvSpPr>
          <p:cNvPr id="8" name="正方形/長方形 7"/>
          <p:cNvSpPr/>
          <p:nvPr/>
        </p:nvSpPr>
        <p:spPr>
          <a:xfrm>
            <a:off x="188119" y="1018800"/>
            <a:ext cx="9529762" cy="257393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質の高いリハビリテーションを更に推進する観点から、標準的算定日数を超えてリハビリテーションを行う場合に、月に１回以上機能的自立度評価法（</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FIM</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）を測定していることを要件化する。</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28000"/>
            <a:ext cx="5878033"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疾患別リハビリテーション料の算定要件の見直し</a:t>
            </a:r>
          </a:p>
        </p:txBody>
      </p:sp>
      <p:sp>
        <p:nvSpPr>
          <p:cNvPr id="88" name="正方形/長方形 87"/>
          <p:cNvSpPr/>
          <p:nvPr/>
        </p:nvSpPr>
        <p:spPr>
          <a:xfrm>
            <a:off x="661823" y="1769033"/>
            <a:ext cx="8618618"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654382" y="2136017"/>
            <a:ext cx="8597235" cy="1412182"/>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リハビリテーション</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［算定要件］（概要）</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１か月に１回以上、ＦＩＭ（機能的自立度評価法）の測定により当該患者のリハビリテーションの必要性を判断する</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リハビリテーション実施計画書を作成し、患者又はその家族等に説明の上交付するとともに、その写しを診療録に添付</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特掲診療料の施設基準等及びその届出に関する手続きの取扱いについて」の「別添２」の様式に基づき、１年間に当該疾患別リハビリテーション料を算定した患者の人数、ＦＩＭ等について報告を行うこととする</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（ただし、ＦＩＭの測定については、令和４年９月</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日までの間にあってはこの限りではない。）</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 name="テキスト ボックス 9"/>
          <p:cNvSpPr txBox="1"/>
          <p:nvPr/>
        </p:nvSpPr>
        <p:spPr>
          <a:xfrm>
            <a:off x="188119" y="3860911"/>
            <a:ext cx="4350630" cy="1569660"/>
          </a:xfrm>
          <a:prstGeom prst="rect">
            <a:avLst/>
          </a:prstGeom>
          <a:noFill/>
          <a:ln>
            <a:solidFill>
              <a:schemeClr val="tx1"/>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★疾患別リハビリテーション料の点数について（イメージ）</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（脳血管リハビリテーション料（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）の場合）</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赤枠の部分</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（標準的算定日数を超えた場合であって、医学的にリハビリテーションを継続して行うことが必要であると認められた場合）について、月に１回以上機能的自立度評価法（</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FIM</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）を測定していることを要件化する。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1" name="角丸四角形 10"/>
          <p:cNvSpPr/>
          <p:nvPr/>
        </p:nvSpPr>
        <p:spPr>
          <a:xfrm>
            <a:off x="8620299" y="4015047"/>
            <a:ext cx="997527" cy="1504604"/>
          </a:xfrm>
          <a:prstGeom prst="round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13"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286</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
        <p:nvSpPr>
          <p:cNvPr id="12" name="テキスト ボックス 11">
            <a:extLst>
              <a:ext uri="{FF2B5EF4-FFF2-40B4-BE49-F238E27FC236}">
                <a16:creationId xmlns:a16="http://schemas.microsoft.com/office/drawing/2014/main" id="{57045819-A3D7-4C18-B870-763B4D2652F8}"/>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リハビリテーション　</a:t>
            </a:r>
          </a:p>
        </p:txBody>
      </p:sp>
      <p:sp>
        <p:nvSpPr>
          <p:cNvPr id="16" name="タイトル 1">
            <a:extLst>
              <a:ext uri="{FF2B5EF4-FFF2-40B4-BE49-F238E27FC236}">
                <a16:creationId xmlns:a16="http://schemas.microsoft.com/office/drawing/2014/main" id="{29698CCB-4ED3-4B70-8556-78CD5C0DBB7A}"/>
              </a:ext>
            </a:extLst>
          </p:cNvPr>
          <p:cNvSpPr>
            <a:spLocks noGrp="1"/>
          </p:cNvSpPr>
          <p:nvPr>
            <p:ph type="title"/>
          </p:nvPr>
        </p:nvSpPr>
        <p:spPr>
          <a:xfrm>
            <a:off x="-1" y="244446"/>
            <a:ext cx="9906000" cy="515688"/>
          </a:xfrm>
        </p:spPr>
        <p:txBody>
          <a:bodyPr>
            <a:noAutofit/>
          </a:bodyPr>
          <a:lstStyle/>
          <a:p>
            <a:r>
              <a:rPr kumimoji="1" lang="ja-JP" altLang="en-US" sz="2000" dirty="0">
                <a:latin typeface="メイリオ" panose="020B0604030504040204" pitchFamily="50" charset="-128"/>
                <a:ea typeface="メイリオ" panose="020B0604030504040204" pitchFamily="50" charset="-128"/>
              </a:rPr>
              <a:t>（１）</a:t>
            </a: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疾患別リハビリテーション料の見直し</a:t>
            </a:r>
            <a:b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dirty="0">
                <a:latin typeface="メイリオ" panose="020B0604030504040204" pitchFamily="50" charset="-128"/>
                <a:ea typeface="メイリオ" panose="020B0604030504040204" pitchFamily="50" charset="-128"/>
              </a:rPr>
              <a:t>質の高いリハビリテーションの推進）</a:t>
            </a:r>
          </a:p>
        </p:txBody>
      </p:sp>
    </p:spTree>
    <p:extLst>
      <p:ext uri="{BB962C8B-B14F-4D97-AF65-F5344CB8AC3E}">
        <p14:creationId xmlns:p14="http://schemas.microsoft.com/office/powerpoint/2010/main" val="2461290823"/>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1018800"/>
            <a:ext cx="9529762" cy="292307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学的な理由により頻回のリハビリテーション計画書等の作成が必要な場合において、質の高いリハビリテーションを推進しつつ事務手続の簡素化を図る観点から、疾患別リハビリテーション料におけるリハビリテーション実施計画書に係る要件を以下のとおり見直す。</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28000"/>
            <a:ext cx="5796753"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疾患別リハビリテーション料の算定要件の見直し</a:t>
            </a:r>
          </a:p>
        </p:txBody>
      </p:sp>
      <p:sp>
        <p:nvSpPr>
          <p:cNvPr id="89" name="正方形/長方形 88"/>
          <p:cNvSpPr/>
          <p:nvPr/>
        </p:nvSpPr>
        <p:spPr>
          <a:xfrm>
            <a:off x="654382" y="2072021"/>
            <a:ext cx="8597235" cy="1693644"/>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リハビリテーション</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［算定要件］（概要）</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リハビリテーション実施計画書及びリハビリテーション実施総合計画書については、</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計画書に患者自ら署名することが困難</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であり、かつ、</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遠方に居住している等の理由により患者の家族が署名することが困難</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場合には、疾患別リハビリテーションを当該患者に対して初めて実施する場合（新たな疾患が発症し、新たに他の疾患別リハビリテーションを要する状態となった場合であって、新たな疾患の発症日等をもって他の疾患別リハビリテーションの起算日として当該他の疾患別リハビリテーションを実施する場合を含む。）を除き、</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家族等に情報通信機器等を用いて計画書の内容等を説明した上で、説明内容及びリハビリテーションの継続について同意を得た旨を診療録に記載することにより、患者又はその家族等の署名を求めなくても差し支えない。</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ただし、その場合であっても、患者又はその家族等への計画書の交付が必要であること等に留意すること。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30" name="図 29"/>
          <p:cNvPicPr>
            <a:picLocks noChangeAspect="1"/>
          </p:cNvPicPr>
          <p:nvPr/>
        </p:nvPicPr>
        <p:blipFill>
          <a:blip r:embed="rId2"/>
          <a:stretch>
            <a:fillRect/>
          </a:stretch>
        </p:blipFill>
        <p:spPr>
          <a:xfrm>
            <a:off x="731229" y="4091509"/>
            <a:ext cx="1513207" cy="2766746"/>
          </a:xfrm>
          <a:prstGeom prst="rect">
            <a:avLst/>
          </a:prstGeom>
        </p:spPr>
      </p:pic>
      <p:sp>
        <p:nvSpPr>
          <p:cNvPr id="31" name="正方形/長方形 30"/>
          <p:cNvSpPr/>
          <p:nvPr/>
        </p:nvSpPr>
        <p:spPr>
          <a:xfrm>
            <a:off x="1391369" y="6541152"/>
            <a:ext cx="902495" cy="31684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2" name="下矢印 31"/>
          <p:cNvSpPr/>
          <p:nvPr/>
        </p:nvSpPr>
        <p:spPr>
          <a:xfrm rot="16200000">
            <a:off x="2429084" y="4975007"/>
            <a:ext cx="412207" cy="682646"/>
          </a:xfrm>
          <a:prstGeom prst="downArrow">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3" name="テキスト ボックス 32"/>
          <p:cNvSpPr txBox="1"/>
          <p:nvPr/>
        </p:nvSpPr>
        <p:spPr>
          <a:xfrm>
            <a:off x="3350031" y="4283361"/>
            <a:ext cx="5705212" cy="1423467"/>
          </a:xfrm>
          <a:prstGeom prst="rect">
            <a:avLst/>
          </a:prstGeom>
          <a:solidFill>
            <a:schemeClr val="bg1"/>
          </a:solidFill>
          <a:ln>
            <a:solidFill>
              <a:schemeClr val="tx1"/>
            </a:solidFill>
            <a:prstDash val="dashDot"/>
          </a:ln>
        </p:spPr>
        <p:txBody>
          <a:bodyPr wrap="square" rtlCol="0">
            <a:spAutoFit/>
          </a:bodyPr>
          <a:lstStyle/>
          <a:p>
            <a:pPr marL="201600" marR="0" lvl="0" indent="-201600" algn="l" defTabSz="457200" rtl="0" eaLnBrk="1" fontAlgn="auto" latinLnBrk="0" hangingPunct="1">
              <a:lnSpc>
                <a:spcPct val="100000"/>
              </a:lnSpc>
              <a:spcBef>
                <a:spcPts val="3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　計画書に、</a:t>
            </a:r>
            <a:r>
              <a:rPr kumimoji="1" lang="ja-JP" altLang="en-US" sz="1400" b="1" i="0" u="sng" strike="noStrike" kern="1200" cap="none" spc="0" normalizeH="0" baseline="0" noProof="0" dirty="0">
                <a:ln>
                  <a:noFill/>
                </a:ln>
                <a:solidFill>
                  <a:prstClr val="black"/>
                </a:solidFill>
                <a:effectLst/>
                <a:uLnTx/>
                <a:uFillTx/>
                <a:latin typeface="メイリオ"/>
                <a:ea typeface="メイリオ"/>
                <a:cs typeface="+mn-cs"/>
              </a:rPr>
              <a:t>署名欄</a:t>
            </a:r>
            <a:r>
              <a:rPr kumimoji="1" lang="ja-JP" altLang="en-US" sz="1400" b="0" i="0" u="sng" strike="noStrike" kern="1200" cap="none" spc="0" normalizeH="0" baseline="0" noProof="0" dirty="0">
                <a:ln>
                  <a:noFill/>
                </a:ln>
                <a:solidFill>
                  <a:prstClr val="black"/>
                </a:solidFill>
                <a:effectLst/>
                <a:uLnTx/>
                <a:uFillTx/>
                <a:latin typeface="メイリオ"/>
                <a:ea typeface="メイリオ"/>
                <a:cs typeface="+mn-cs"/>
              </a:rPr>
              <a:t>が設けられており、</a:t>
            </a:r>
            <a:r>
              <a:rPr kumimoji="1" lang="ja-JP" altLang="en-US" sz="1400" b="1" i="0" u="sng" strike="noStrike" kern="1200" cap="none" spc="0" normalizeH="0" baseline="0" noProof="0" dirty="0">
                <a:ln>
                  <a:noFill/>
                </a:ln>
                <a:solidFill>
                  <a:srgbClr val="0070C0"/>
                </a:solidFill>
                <a:effectLst/>
                <a:uLnTx/>
                <a:uFillTx/>
                <a:latin typeface="メイリオ"/>
                <a:ea typeface="メイリオ"/>
                <a:cs typeface="+mn-cs"/>
              </a:rPr>
              <a:t>患者又はその家族から、署名又は記名・押印が必要</a:t>
            </a: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である。</a:t>
            </a: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201600" marR="0" lvl="0" indent="-201600" algn="l" defTabSz="457200" rtl="0" eaLnBrk="1" fontAlgn="auto" latinLnBrk="0" hangingPunct="1">
              <a:lnSpc>
                <a:spcPct val="100000"/>
              </a:lnSpc>
              <a:spcBef>
                <a:spcPts val="3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〇　</a:t>
            </a:r>
            <a:r>
              <a:rPr kumimoji="1" lang="ja-JP" altLang="en-US" sz="1400" b="1" i="0" u="sng" strike="noStrike" kern="1200" cap="none" spc="0" normalizeH="0" baseline="0" noProof="0" dirty="0">
                <a:ln>
                  <a:noFill/>
                </a:ln>
                <a:solidFill>
                  <a:srgbClr val="0070C0"/>
                </a:solidFill>
                <a:effectLst/>
                <a:uLnTx/>
                <a:uFillTx/>
                <a:latin typeface="メイリオ"/>
                <a:ea typeface="メイリオ"/>
                <a:cs typeface="+mn-cs"/>
              </a:rPr>
              <a:t>やむを得ない理由がある場合に限り、</a:t>
            </a: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計画書の内容等を説明した上で、</a:t>
            </a:r>
            <a:r>
              <a:rPr kumimoji="1" lang="ja-JP" altLang="en-US" sz="1400" b="1" i="0" u="sng" strike="noStrike" kern="1200" cap="none" spc="0" normalizeH="0" baseline="0" noProof="0" dirty="0">
                <a:ln>
                  <a:noFill/>
                </a:ln>
                <a:solidFill>
                  <a:srgbClr val="0070C0"/>
                </a:solidFill>
                <a:effectLst/>
                <a:uLnTx/>
                <a:uFillTx/>
                <a:latin typeface="メイリオ"/>
                <a:ea typeface="メイリオ"/>
                <a:cs typeface="+mn-cs"/>
              </a:rPr>
              <a:t>説明内容及びリハビリテーションの継続について同意を得た旨を診療録に記載することにより、患者又はその家族等の署名を求めなくても差し支えない</a:t>
            </a: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こととする。</a:t>
            </a: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p:txBody>
      </p:sp>
      <p:pic>
        <p:nvPicPr>
          <p:cNvPr id="36" name="図 35"/>
          <p:cNvPicPr>
            <a:picLocks noChangeAspect="1"/>
          </p:cNvPicPr>
          <p:nvPr/>
        </p:nvPicPr>
        <p:blipFill>
          <a:blip r:embed="rId3"/>
          <a:stretch>
            <a:fillRect/>
          </a:stretch>
        </p:blipFill>
        <p:spPr>
          <a:xfrm>
            <a:off x="3629074" y="5843406"/>
            <a:ext cx="2573563" cy="856170"/>
          </a:xfrm>
          <a:prstGeom prst="rect">
            <a:avLst/>
          </a:prstGeom>
          <a:solidFill>
            <a:schemeClr val="bg1"/>
          </a:solidFill>
        </p:spPr>
      </p:pic>
      <p:sp>
        <p:nvSpPr>
          <p:cNvPr id="12" name="テキスト ボックス 11">
            <a:extLst>
              <a:ext uri="{FF2B5EF4-FFF2-40B4-BE49-F238E27FC236}">
                <a16:creationId xmlns:a16="http://schemas.microsoft.com/office/drawing/2014/main" id="{B937E4EA-CB4F-4604-BB90-9FAA678C2E38}"/>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リハビリテーション　</a:t>
            </a:r>
          </a:p>
        </p:txBody>
      </p:sp>
      <p:sp>
        <p:nvSpPr>
          <p:cNvPr id="16" name="タイトル 1">
            <a:extLst>
              <a:ext uri="{FF2B5EF4-FFF2-40B4-BE49-F238E27FC236}">
                <a16:creationId xmlns:a16="http://schemas.microsoft.com/office/drawing/2014/main" id="{B0CB5A78-8A4E-47C3-A61F-81D418B51541}"/>
              </a:ext>
            </a:extLst>
          </p:cNvPr>
          <p:cNvSpPr>
            <a:spLocks noGrp="1"/>
          </p:cNvSpPr>
          <p:nvPr>
            <p:ph type="title"/>
          </p:nvPr>
        </p:nvSpPr>
        <p:spPr>
          <a:xfrm>
            <a:off x="0" y="212629"/>
            <a:ext cx="9906000" cy="552075"/>
          </a:xfrm>
        </p:spPr>
        <p:txBody>
          <a:bodyPr>
            <a:noAutofit/>
          </a:bodyPr>
          <a:lstStyle/>
          <a:p>
            <a:r>
              <a:rPr kumimoji="1" lang="ja-JP" altLang="en-US" sz="2000" dirty="0">
                <a:latin typeface="メイリオ" panose="020B0604030504040204" pitchFamily="50" charset="-128"/>
                <a:ea typeface="メイリオ" panose="020B0604030504040204" pitchFamily="50" charset="-128"/>
              </a:rPr>
              <a:t>（１）</a:t>
            </a: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疾患別リハビリテーション料の見直し</a:t>
            </a:r>
            <a:b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dirty="0">
                <a:latin typeface="メイリオ" panose="020B0604030504040204" pitchFamily="50" charset="-128"/>
                <a:ea typeface="メイリオ" panose="020B0604030504040204" pitchFamily="50" charset="-128"/>
              </a:rPr>
              <a:t>質の高いリハビリテーションの推進）</a:t>
            </a:r>
          </a:p>
        </p:txBody>
      </p:sp>
    </p:spTree>
    <p:extLst>
      <p:ext uri="{BB962C8B-B14F-4D97-AF65-F5344CB8AC3E}">
        <p14:creationId xmlns:p14="http://schemas.microsoft.com/office/powerpoint/2010/main" val="3050444027"/>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1456949"/>
            <a:ext cx="9529762" cy="447002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運動器リハビリテーション料について、対象となる疾患に「</a:t>
            </a:r>
            <a:r>
              <a:rPr kumimoji="1" lang="ja-JP"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糖尿病足病変</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」が含まれることを明確化する。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8" y="1221854"/>
            <a:ext cx="5938991"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運動器リハビリテーション料の算定要件の見直し</a:t>
            </a:r>
          </a:p>
        </p:txBody>
      </p:sp>
      <p:sp>
        <p:nvSpPr>
          <p:cNvPr id="88" name="正方形/長方形 87"/>
          <p:cNvSpPr/>
          <p:nvPr/>
        </p:nvSpPr>
        <p:spPr>
          <a:xfrm>
            <a:off x="5242620" y="2178291"/>
            <a:ext cx="4371398" cy="216000"/>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90" name="右矢印 89"/>
          <p:cNvSpPr/>
          <p:nvPr/>
        </p:nvSpPr>
        <p:spPr>
          <a:xfrm>
            <a:off x="4731543" y="2492607"/>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19029" y="2177343"/>
            <a:ext cx="4371397" cy="216000"/>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311928" y="2434633"/>
            <a:ext cx="4371398" cy="3400901"/>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運動器リハビリテーション料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360000" marR="0" lvl="0" indent="-7200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運動器リハビリテーション料の対象となる患者は、特掲診療料の施設基準等別表第九の六に掲げる患者であって、以下のいずれかに該当するものをいい、医師が個別に運動器リハビリテーションが必要であると認めるものである。</a:t>
            </a:r>
          </a:p>
          <a:p>
            <a:pPr marL="5040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急性発症した運動器疾患又はその手術後の患者とは、上・下肢の複合損傷（骨、筋・腱・靭帯、神経、血管のうち３種類以上の複合損傷）、脊椎損傷による四肢麻痺（１肢以上）、体幹・上・下肢の外傷・骨折、切断・離断（義肢）、運動器の悪性腫瘍等のものをいう。</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慢性の運動器疾患により、一定程度以上の運動機能及び日常生活能力の低下を来している患者とは、関節の変性疾患、関節の炎症性疾患、熱傷瘢痕による関節拘縮、運動器不安定症等のものをいう。</a:t>
            </a:r>
          </a:p>
        </p:txBody>
      </p:sp>
      <p:sp>
        <p:nvSpPr>
          <p:cNvPr id="24" name="正方形/長方形 23"/>
          <p:cNvSpPr/>
          <p:nvPr/>
        </p:nvSpPr>
        <p:spPr>
          <a:xfrm>
            <a:off x="5242620" y="2439842"/>
            <a:ext cx="4371398" cy="3395691"/>
          </a:xfrm>
          <a:prstGeom prst="rect">
            <a:avLst/>
          </a:prstGeom>
          <a:solidFill>
            <a:srgbClr val="FDEADA"/>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運動器リハビリテーション料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360000" marR="0" lvl="0" indent="-7200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運動器リハビリテーション料の対象となる患者は、特掲診療料の施設基準等別表第九の六に掲げる患者であって、以下のいずれかに該当するものをいい、医師が個別に運動器リハビリテーションが必要であると認めるものである。</a:t>
            </a:r>
          </a:p>
          <a:p>
            <a:pPr marL="5040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急性発症した運動器疾患又はその手術後の患者とは、上・下肢の複合損傷（骨、筋・腱・靭帯、神経、血管のうち３種類以上の複合損傷）、脊椎損傷による四肢麻痺（１肢以上）、体幹・上・下肢の外傷・骨折、切断・離断（義肢）、運動器の悪性腫瘍等のものをいう。</a:t>
            </a:r>
          </a:p>
          <a:p>
            <a:pPr marL="5040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慢性の運動器疾患により、一定程度以上の運動機能及び日常生活能力の低下を来している患者とは、関節の変性疾患、関節の炎症性疾患、熱傷瘢痕による関節拘縮、運動器不安定症、</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糖尿病足病変</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等のものをいう。</a:t>
            </a:r>
          </a:p>
        </p:txBody>
      </p:sp>
      <p:sp>
        <p:nvSpPr>
          <p:cNvPr id="11" name="テキスト ボックス 10">
            <a:extLst>
              <a:ext uri="{FF2B5EF4-FFF2-40B4-BE49-F238E27FC236}">
                <a16:creationId xmlns:a16="http://schemas.microsoft.com/office/drawing/2014/main" id="{435E878F-AE70-4192-893C-24F0A40DBF95}"/>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リハビリテーション　</a:t>
            </a:r>
          </a:p>
        </p:txBody>
      </p:sp>
      <p:sp>
        <p:nvSpPr>
          <p:cNvPr id="14" name="タイトル 1">
            <a:extLst>
              <a:ext uri="{FF2B5EF4-FFF2-40B4-BE49-F238E27FC236}">
                <a16:creationId xmlns:a16="http://schemas.microsoft.com/office/drawing/2014/main" id="{647327AC-F269-4798-96F2-FB9399DEC8FE}"/>
              </a:ext>
            </a:extLst>
          </p:cNvPr>
          <p:cNvSpPr>
            <a:spLocks noGrp="1"/>
          </p:cNvSpPr>
          <p:nvPr>
            <p:ph type="title"/>
          </p:nvPr>
        </p:nvSpPr>
        <p:spPr>
          <a:xfrm>
            <a:off x="0" y="274638"/>
            <a:ext cx="9906000" cy="458787"/>
          </a:xfrm>
        </p:spPr>
        <p:txBody>
          <a:bodyPr>
            <a:noAutofit/>
          </a:bodyPr>
          <a:lstStyle/>
          <a:p>
            <a:r>
              <a:rPr lang="ja-JP" altLang="en-US" sz="2000" dirty="0"/>
              <a:t>（２）運動器リハビリテーション料の見直し</a:t>
            </a:r>
            <a:endParaRPr kumimoji="1" lang="ja-JP" altLang="en-US" sz="2000" dirty="0">
              <a:latin typeface="メイリオ" panose="020B0604030504040204" pitchFamily="50" charset="-128"/>
              <a:ea typeface="メイリオ" panose="020B0604030504040204" pitchFamily="50" charset="-128"/>
            </a:endParaRPr>
          </a:p>
        </p:txBody>
      </p:sp>
      <p:pic>
        <p:nvPicPr>
          <p:cNvPr id="16" name="Picture 4" descr="男性看護師・ナースのイラスト（全身）">
            <a:hlinkClick r:id="rId3"/>
            <a:extLst>
              <a:ext uri="{FF2B5EF4-FFF2-40B4-BE49-F238E27FC236}">
                <a16:creationId xmlns:a16="http://schemas.microsoft.com/office/drawing/2014/main" id="{D8F1FA5F-671D-4C87-AAFC-A0CE28EB672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644257" y="4797152"/>
            <a:ext cx="609163" cy="891459"/>
          </a:xfrm>
          <a:prstGeom prst="rect">
            <a:avLst/>
          </a:prstGeom>
          <a:noFill/>
          <a:extLst>
            <a:ext uri="{909E8E84-426E-40DD-AFC4-6F175D3DCCD1}">
              <a14:hiddenFill xmlns:a14="http://schemas.microsoft.com/office/drawing/2010/main">
                <a:solidFill>
                  <a:srgbClr val="FFFFFF"/>
                </a:solidFill>
              </a14:hiddenFill>
            </a:ext>
          </a:extLst>
        </p:spPr>
      </p:pic>
      <p:pic>
        <p:nvPicPr>
          <p:cNvPr id="17" name="図 16">
            <a:extLst>
              <a:ext uri="{FF2B5EF4-FFF2-40B4-BE49-F238E27FC236}">
                <a16:creationId xmlns:a16="http://schemas.microsoft.com/office/drawing/2014/main" id="{73025F79-C9C8-4298-8E51-258D11C91DF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994376" y="694156"/>
            <a:ext cx="1091674" cy="1055395"/>
          </a:xfrm>
          <a:prstGeom prst="rect">
            <a:avLst/>
          </a:prstGeom>
        </p:spPr>
      </p:pic>
      <p:pic>
        <p:nvPicPr>
          <p:cNvPr id="18" name="図 17">
            <a:extLst>
              <a:ext uri="{FF2B5EF4-FFF2-40B4-BE49-F238E27FC236}">
                <a16:creationId xmlns:a16="http://schemas.microsoft.com/office/drawing/2014/main" id="{EDC615C9-0977-4C94-B32D-3132A787CEF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533758" y="606601"/>
            <a:ext cx="1131791" cy="1055395"/>
          </a:xfrm>
          <a:prstGeom prst="rect">
            <a:avLst/>
          </a:prstGeom>
        </p:spPr>
      </p:pic>
    </p:spTree>
    <p:extLst>
      <p:ext uri="{BB962C8B-B14F-4D97-AF65-F5344CB8AC3E}">
        <p14:creationId xmlns:p14="http://schemas.microsoft.com/office/powerpoint/2010/main" val="218251673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2" name="タイトル 1"/>
          <p:cNvSpPr txBox="1">
            <a:spLocks/>
          </p:cNvSpPr>
          <p:nvPr/>
        </p:nvSpPr>
        <p:spPr bwMode="auto">
          <a:xfrm>
            <a:off x="741231" y="152407"/>
            <a:ext cx="8420100" cy="504825"/>
          </a:xfrm>
          <a:prstGeom prst="rect">
            <a:avLst/>
          </a:prstGeom>
          <a:solidFill>
            <a:srgbClr val="00B0F0">
              <a:alpha val="59999"/>
            </a:srgbClr>
          </a:solidFill>
          <a:ln w="12700">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ja-JP" altLang="en-US" sz="2600" b="0" i="0" u="none" strike="noStrike" kern="1200" cap="none" spc="0" normalizeH="0" baseline="0" noProof="0" dirty="0">
                <a:ln>
                  <a:noFill/>
                </a:ln>
                <a:solidFill>
                  <a:srgbClr val="000000"/>
                </a:solidFill>
                <a:effectLst/>
                <a:uLnTx/>
                <a:uFillTx/>
                <a:latin typeface="Calibri" pitchFamily="34" charset="0"/>
                <a:ea typeface="ＭＳ Ｐゴシック" pitchFamily="50" charset="-128"/>
                <a:cs typeface="+mn-cs"/>
              </a:rPr>
              <a:t>令和４年度診療報酬改定の流れ③</a:t>
            </a:r>
          </a:p>
        </p:txBody>
      </p:sp>
      <p:sp>
        <p:nvSpPr>
          <p:cNvPr id="6" name="Rectangle 3"/>
          <p:cNvSpPr txBox="1">
            <a:spLocks noChangeArrowheads="1"/>
          </p:cNvSpPr>
          <p:nvPr/>
        </p:nvSpPr>
        <p:spPr>
          <a:xfrm>
            <a:off x="234794" y="836712"/>
            <a:ext cx="9432973" cy="3168352"/>
          </a:xfrm>
          <a:prstGeom prst="rect">
            <a:avLst/>
          </a:prstGeom>
          <a:solidFill>
            <a:srgbClr val="00B0F0">
              <a:alpha val="40000"/>
            </a:srgbClr>
          </a:solidFill>
          <a:ln w="12700">
            <a:solidFill>
              <a:schemeClr val="tx1"/>
            </a:solidFill>
            <a:prstDash val="solid"/>
          </a:ln>
        </p:spPr>
        <p:txBody>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厚生労働大臣</a:t>
            </a: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令和４年１月１４日　中医協に対して以下に基づき答申を行うよう諮問</a:t>
            </a: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①予算大臣折衝を踏まえ内閣が決定した改定率、中医協での議論も踏まえて改革を着実</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に進める７つの課題</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②社会保障審議会 医療保険部会・医療部会が策定した「改定の基本方針」</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中医協におけるこれまでの</a:t>
            </a:r>
            <a:r>
              <a:rPr kumimoji="1" lang="ja-JP" altLang="en-US" sz="18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議論の整理</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を公表し、パブリックコメントを募集</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中医協</a:t>
            </a: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令和４年１月１４日～１月２１日　パブリックコメント募集（６８８人から延べ３</a:t>
            </a: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２８２件の意見）</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令和４年１月２１日　公聴会をオンライン形式で開催</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（公募による意見発表希望者から公益委員が選定した１２名から発表</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令和４年１月２６・２８日・２月２日　</a:t>
            </a:r>
            <a:r>
              <a:rPr kumimoji="1" lang="ja-JP" altLang="en-US" sz="1800" b="1"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個別改定項目（短冊）</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を集中審議</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7" name="スライド番号プレースホルダー 2">
            <a:extLst>
              <a:ext uri="{FF2B5EF4-FFF2-40B4-BE49-F238E27FC236}">
                <a16:creationId xmlns:a16="http://schemas.microsoft.com/office/drawing/2014/main" id="{F5B7AB7F-4C42-4450-8E79-1AB7E503C811}"/>
              </a:ext>
            </a:extLst>
          </p:cNvPr>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467886436"/>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1018800"/>
            <a:ext cx="9529762" cy="554130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医療、在宅医療及びリハビリテーション医療について、データに基づく適切な評価を推進する観点から、生活習慣病管理料、在宅時医学総合管理料、疾患別リハビリテーション料等において、保険医療機関が診療報酬の請求状況、治療管理の状況等の診療の内容に関するデータを継続して厚生労働省に提出している場合の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生活習慣病管理料</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外来データ提出加算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点（月１回）</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在宅時医学総合管理料、施設入居時等医学総合管理料及び在宅がん医療総合診療料</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在宅データ提出加算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点（月１回）</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185738"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疾患別リハビリテーション料</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リハビリテーションデータ提出加算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点（月１回）</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在宅データ提出加算とリハビリテーションデータ提出加算の算定要件・施設基準は外来データ提出加算と同様。</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 name="正方形/長方形 2"/>
          <p:cNvSpPr/>
          <p:nvPr/>
        </p:nvSpPr>
        <p:spPr>
          <a:xfrm>
            <a:off x="622998" y="2988000"/>
            <a:ext cx="8631534" cy="1671637"/>
          </a:xfrm>
          <a:prstGeom prst="rect">
            <a:avLst/>
          </a:prstGeom>
          <a:solidFill>
            <a:schemeClr val="bg1"/>
          </a:solidFill>
          <a:ln w="190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別に厚生労働大臣が定める施設基準に適合しているものとして地方厚生局長等に届け出た保険医療機関において、当該保険医療機関における</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診療報酬の請求状況、生活習慣病の治療管理の状況等の診療の内容に関するデータを継続して厚生労働省に提出している場合</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は、外来データ提出加算として、</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点を所定点数に加算する。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外来患者に係る診療内容に関するデータを継続的かつ適切に提出</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するために必要な体制が整備されていること。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データ提出加算に係る届出を行っていない保険医療機関であること。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 name="テキスト ボックス 5">
            <a:extLst>
              <a:ext uri="{FF2B5EF4-FFF2-40B4-BE49-F238E27FC236}">
                <a16:creationId xmlns:a16="http://schemas.microsoft.com/office/drawing/2014/main" id="{C560E40E-446F-4806-8880-55D0168CD2F9}"/>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リハビリテーション　</a:t>
            </a:r>
          </a:p>
        </p:txBody>
      </p:sp>
      <p:sp>
        <p:nvSpPr>
          <p:cNvPr id="9" name="タイトル 1">
            <a:extLst>
              <a:ext uri="{FF2B5EF4-FFF2-40B4-BE49-F238E27FC236}">
                <a16:creationId xmlns:a16="http://schemas.microsoft.com/office/drawing/2014/main" id="{53D95566-A480-46AD-B7BD-552CF5A47466}"/>
              </a:ext>
            </a:extLst>
          </p:cNvPr>
          <p:cNvSpPr>
            <a:spLocks noGrp="1"/>
          </p:cNvSpPr>
          <p:nvPr>
            <p:ph type="title"/>
          </p:nvPr>
        </p:nvSpPr>
        <p:spPr>
          <a:xfrm>
            <a:off x="0" y="274638"/>
            <a:ext cx="9906000" cy="628332"/>
          </a:xfrm>
        </p:spPr>
        <p:txBody>
          <a:bodyPr>
            <a:noAutofit/>
          </a:bodyPr>
          <a:lstStyle/>
          <a:p>
            <a:r>
              <a:rPr lang="ja-JP" altLang="en-US" sz="2000" dirty="0"/>
              <a:t>（３）リハビリテーションデータ提出加算の新設</a:t>
            </a:r>
            <a:br>
              <a:rPr lang="en-US" altLang="ja-JP" dirty="0"/>
            </a:br>
            <a:r>
              <a:rPr lang="ja-JP" altLang="en-US" sz="1400" dirty="0"/>
              <a:t>（外来医療等におけるデータ提出に係る評価の新設（再掲））</a:t>
            </a:r>
            <a:endParaRPr kumimoji="1" lang="ja-JP" altLang="en-US" sz="1400" dirty="0">
              <a:latin typeface="メイリオ" panose="020B0604030504040204" pitchFamily="50" charset="-128"/>
              <a:ea typeface="メイリオ" panose="020B0604030504040204" pitchFamily="50" charset="-128"/>
            </a:endParaRPr>
          </a:p>
        </p:txBody>
      </p:sp>
      <p:sp>
        <p:nvSpPr>
          <p:cNvPr id="10" name="四角形: 角を丸くする 9">
            <a:extLst>
              <a:ext uri="{FF2B5EF4-FFF2-40B4-BE49-F238E27FC236}">
                <a16:creationId xmlns:a16="http://schemas.microsoft.com/office/drawing/2014/main" id="{B872C2B0-8D2B-495B-96E1-48FC0EB7FB93}"/>
              </a:ext>
            </a:extLst>
          </p:cNvPr>
          <p:cNvSpPr/>
          <p:nvPr/>
        </p:nvSpPr>
        <p:spPr>
          <a:xfrm>
            <a:off x="308798" y="5373216"/>
            <a:ext cx="9259934" cy="808676"/>
          </a:xfrm>
          <a:prstGeom prst="roundRect">
            <a:avLst>
              <a:gd name="adj" fmla="val 6746"/>
            </a:avLst>
          </a:prstGeom>
          <a:solidFill>
            <a:srgbClr val="FF0000">
              <a:alpha val="11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Tree>
    <p:extLst>
      <p:ext uri="{BB962C8B-B14F-4D97-AF65-F5344CB8AC3E}">
        <p14:creationId xmlns:p14="http://schemas.microsoft.com/office/powerpoint/2010/main" val="1354847376"/>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sz="2000" dirty="0"/>
              <a:t>外来医療等のデータ提出を始める医療機関のスケジュール（イメージ） （再掲）</a:t>
            </a:r>
          </a:p>
        </p:txBody>
      </p:sp>
      <p:sp>
        <p:nvSpPr>
          <p:cNvPr id="6" name="角丸四角形 5"/>
          <p:cNvSpPr/>
          <p:nvPr/>
        </p:nvSpPr>
        <p:spPr>
          <a:xfrm>
            <a:off x="73000" y="3513612"/>
            <a:ext cx="9759094" cy="1567302"/>
          </a:xfrm>
          <a:prstGeom prst="roundRect">
            <a:avLst/>
          </a:prstGeom>
          <a:solidFill>
            <a:srgbClr val="F79646">
              <a:lumMod val="20000"/>
              <a:lumOff val="80000"/>
            </a:srgbClr>
          </a:solidFill>
          <a:ln w="25400"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メイリオ"/>
              <a:ea typeface="メイリオ"/>
              <a:cs typeface="+mn-cs"/>
            </a:endParaRPr>
          </a:p>
        </p:txBody>
      </p:sp>
      <p:sp>
        <p:nvSpPr>
          <p:cNvPr id="7" name="角丸四角形 6"/>
          <p:cNvSpPr/>
          <p:nvPr/>
        </p:nvSpPr>
        <p:spPr>
          <a:xfrm>
            <a:off x="73000" y="912450"/>
            <a:ext cx="9759094" cy="2403762"/>
          </a:xfrm>
          <a:prstGeom prst="roundRect">
            <a:avLst/>
          </a:prstGeom>
          <a:solidFill>
            <a:srgbClr val="4F81BD">
              <a:lumMod val="20000"/>
              <a:lumOff val="80000"/>
            </a:srgbClr>
          </a:solidFill>
          <a:ln w="25400"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メイリオ"/>
              <a:ea typeface="メイリオ"/>
              <a:cs typeface="+mn-cs"/>
            </a:endParaRPr>
          </a:p>
        </p:txBody>
      </p:sp>
      <p:cxnSp>
        <p:nvCxnSpPr>
          <p:cNvPr id="9" name="直線矢印コネクタ 8"/>
          <p:cNvCxnSpPr/>
          <p:nvPr/>
        </p:nvCxnSpPr>
        <p:spPr>
          <a:xfrm flipV="1">
            <a:off x="233022" y="5425655"/>
            <a:ext cx="9439049" cy="0"/>
          </a:xfrm>
          <a:prstGeom prst="straightConnector1">
            <a:avLst/>
          </a:prstGeom>
          <a:noFill/>
          <a:ln w="19050" cap="flat" cmpd="sng" algn="ctr">
            <a:solidFill>
              <a:sysClr val="windowText" lastClr="000000"/>
            </a:solidFill>
            <a:prstDash val="solid"/>
            <a:tailEnd type="arrow"/>
          </a:ln>
          <a:effectLst/>
        </p:spPr>
      </p:cxnSp>
      <p:sp>
        <p:nvSpPr>
          <p:cNvPr id="10" name="テキスト ボックス 9"/>
          <p:cNvSpPr txBox="1"/>
          <p:nvPr/>
        </p:nvSpPr>
        <p:spPr>
          <a:xfrm>
            <a:off x="2688881" y="5442529"/>
            <a:ext cx="1946850"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６～７月</a:t>
            </a:r>
          </a:p>
        </p:txBody>
      </p:sp>
      <p:sp>
        <p:nvSpPr>
          <p:cNvPr id="11" name="テキスト ボックス 10"/>
          <p:cNvSpPr txBox="1"/>
          <p:nvPr/>
        </p:nvSpPr>
        <p:spPr>
          <a:xfrm>
            <a:off x="6993308" y="5451359"/>
            <a:ext cx="1065430"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１０月</a:t>
            </a:r>
          </a:p>
        </p:txBody>
      </p:sp>
      <p:sp>
        <p:nvSpPr>
          <p:cNvPr id="12" name="テキスト ボックス 11"/>
          <p:cNvSpPr txBox="1"/>
          <p:nvPr/>
        </p:nvSpPr>
        <p:spPr>
          <a:xfrm>
            <a:off x="4508302" y="5449665"/>
            <a:ext cx="1255863"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８月</a:t>
            </a:r>
          </a:p>
        </p:txBody>
      </p:sp>
      <p:sp>
        <p:nvSpPr>
          <p:cNvPr id="13" name="角丸四角形 12"/>
          <p:cNvSpPr/>
          <p:nvPr/>
        </p:nvSpPr>
        <p:spPr>
          <a:xfrm>
            <a:off x="2006682" y="1247832"/>
            <a:ext cx="1882860" cy="1720553"/>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②６</a:t>
            </a:r>
            <a:r>
              <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７月分のデータ</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（試行データ）</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を作成</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連続する少なくとも</a:t>
            </a:r>
            <a:endParaRPr kumimoji="0" lang="en-US" altLang="ja-JP" sz="12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２か月分のデータ</a:t>
            </a:r>
          </a:p>
        </p:txBody>
      </p:sp>
      <p:sp>
        <p:nvSpPr>
          <p:cNvPr id="14" name="上矢印 13"/>
          <p:cNvSpPr/>
          <p:nvPr/>
        </p:nvSpPr>
        <p:spPr>
          <a:xfrm flipV="1">
            <a:off x="4576451" y="2867684"/>
            <a:ext cx="533584" cy="1078165"/>
          </a:xfrm>
          <a:prstGeom prst="upArrow">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メイリオ"/>
              <a:ea typeface="メイリオ"/>
              <a:cs typeface="+mn-cs"/>
            </a:endParaRPr>
          </a:p>
        </p:txBody>
      </p:sp>
      <p:sp>
        <p:nvSpPr>
          <p:cNvPr id="15" name="円/楕円 37"/>
          <p:cNvSpPr/>
          <p:nvPr/>
        </p:nvSpPr>
        <p:spPr>
          <a:xfrm>
            <a:off x="4167460" y="4038836"/>
            <a:ext cx="1459035" cy="613248"/>
          </a:xfrm>
          <a:prstGeom prst="ellipse">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メイリオ"/>
                <a:ea typeface="メイリオ"/>
                <a:cs typeface="+mn-cs"/>
              </a:rPr>
              <a:t>⑤判定</a:t>
            </a:r>
          </a:p>
        </p:txBody>
      </p:sp>
      <p:sp>
        <p:nvSpPr>
          <p:cNvPr id="16" name="上矢印 15"/>
          <p:cNvSpPr/>
          <p:nvPr/>
        </p:nvSpPr>
        <p:spPr>
          <a:xfrm>
            <a:off x="6056795" y="3004232"/>
            <a:ext cx="604010" cy="956133"/>
          </a:xfrm>
          <a:prstGeom prst="upArrow">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メイリオ"/>
                <a:ea typeface="メイリオ"/>
                <a:cs typeface="+mn-cs"/>
              </a:rPr>
              <a:t>⑥通知</a:t>
            </a:r>
          </a:p>
        </p:txBody>
      </p:sp>
      <p:sp>
        <p:nvSpPr>
          <p:cNvPr id="17" name="テキスト ボックス 16"/>
          <p:cNvSpPr txBox="1"/>
          <p:nvPr/>
        </p:nvSpPr>
        <p:spPr>
          <a:xfrm>
            <a:off x="6056794" y="727783"/>
            <a:ext cx="3849206"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１０月からは、３か月毎に提出</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３）</a:t>
            </a: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a:t>
            </a:r>
          </a:p>
        </p:txBody>
      </p:sp>
      <p:cxnSp>
        <p:nvCxnSpPr>
          <p:cNvPr id="18" name="直線コネクタ 17"/>
          <p:cNvCxnSpPr/>
          <p:nvPr/>
        </p:nvCxnSpPr>
        <p:spPr>
          <a:xfrm flipV="1">
            <a:off x="7006713" y="1008628"/>
            <a:ext cx="0" cy="4172259"/>
          </a:xfrm>
          <a:prstGeom prst="line">
            <a:avLst/>
          </a:prstGeom>
          <a:noFill/>
          <a:ln w="28575" cap="flat" cmpd="sng" algn="ctr">
            <a:solidFill>
              <a:sysClr val="windowText" lastClr="000000">
                <a:shade val="95000"/>
                <a:satMod val="105000"/>
              </a:sysClr>
            </a:solidFill>
            <a:prstDash val="dash"/>
          </a:ln>
          <a:effectLst/>
        </p:spPr>
      </p:cxnSp>
      <p:sp>
        <p:nvSpPr>
          <p:cNvPr id="19" name="右矢印 18"/>
          <p:cNvSpPr/>
          <p:nvPr/>
        </p:nvSpPr>
        <p:spPr>
          <a:xfrm>
            <a:off x="7050693" y="1329653"/>
            <a:ext cx="2769508" cy="1098703"/>
          </a:xfrm>
          <a:prstGeom prst="rightArrow">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1" i="0" u="none" strike="noStrike" kern="0" cap="none" spc="0" normalizeH="0" baseline="0" noProof="0" dirty="0">
                <a:ln>
                  <a:noFill/>
                </a:ln>
                <a:solidFill>
                  <a:srgbClr val="FF0000"/>
                </a:solidFill>
                <a:effectLst/>
                <a:uLnTx/>
                <a:uFillTx/>
                <a:latin typeface="メイリオ"/>
                <a:ea typeface="メイリオ"/>
                <a:cs typeface="+mn-cs"/>
              </a:rPr>
              <a:t>⑧外来データ提出加算等</a:t>
            </a:r>
            <a:endParaRPr kumimoji="0" lang="en-US" altLang="ja-JP" sz="1600" b="1" i="0" u="none" strike="noStrike" kern="0" cap="none" spc="0" normalizeH="0" baseline="0" noProof="0" dirty="0">
              <a:ln>
                <a:noFill/>
              </a:ln>
              <a:solidFill>
                <a:srgbClr val="FF0000"/>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1" i="0" u="none" strike="noStrike" kern="0" cap="none" spc="0" normalizeH="0" baseline="0" noProof="0" dirty="0">
                <a:ln>
                  <a:noFill/>
                </a:ln>
                <a:solidFill>
                  <a:srgbClr val="FF0000"/>
                </a:solidFill>
                <a:effectLst/>
                <a:uLnTx/>
                <a:uFillTx/>
                <a:latin typeface="メイリオ"/>
                <a:ea typeface="メイリオ"/>
                <a:cs typeface="+mn-cs"/>
              </a:rPr>
              <a:t>算定</a:t>
            </a:r>
          </a:p>
        </p:txBody>
      </p:sp>
      <p:sp>
        <p:nvSpPr>
          <p:cNvPr id="20" name="テキスト ボックス 19"/>
          <p:cNvSpPr txBox="1"/>
          <p:nvPr/>
        </p:nvSpPr>
        <p:spPr>
          <a:xfrm>
            <a:off x="7496147" y="1247832"/>
            <a:ext cx="2028225"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FF0000"/>
                </a:solidFill>
                <a:effectLst/>
                <a:uLnTx/>
                <a:uFillTx/>
                <a:latin typeface="メイリオ"/>
                <a:ea typeface="メイリオ"/>
                <a:cs typeface="+mn-cs"/>
              </a:rPr>
              <a:t>１０月１日より</a:t>
            </a:r>
          </a:p>
        </p:txBody>
      </p:sp>
      <p:sp>
        <p:nvSpPr>
          <p:cNvPr id="21" name="角丸四角形 20"/>
          <p:cNvSpPr/>
          <p:nvPr/>
        </p:nvSpPr>
        <p:spPr>
          <a:xfrm>
            <a:off x="624004" y="1247832"/>
            <a:ext cx="1338700" cy="1722898"/>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sng" strike="noStrike" kern="0" cap="none" spc="0" normalizeH="0" baseline="0" noProof="0" dirty="0">
                <a:ln>
                  <a:noFill/>
                </a:ln>
                <a:solidFill>
                  <a:prstClr val="black"/>
                </a:solidFill>
                <a:effectLst/>
                <a:uLnTx/>
                <a:uFillTx/>
                <a:latin typeface="メイリオ"/>
                <a:ea typeface="メイリオ"/>
                <a:cs typeface="+mn-cs"/>
              </a:rPr>
              <a:t>①データ作成開始前</a:t>
            </a: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に</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保険局医療課に届出</a:t>
            </a: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a:t>
            </a:r>
            <a:r>
              <a:rPr kumimoji="0" lang="en-US" altLang="ja-JP" sz="1200" b="0" i="0" u="none" strike="noStrike" kern="0" cap="none" spc="0" normalizeH="0" baseline="0" noProof="0" dirty="0">
                <a:ln>
                  <a:noFill/>
                </a:ln>
                <a:solidFill>
                  <a:prstClr val="black"/>
                </a:solidFill>
                <a:effectLst/>
                <a:uLnTx/>
                <a:uFillTx/>
                <a:latin typeface="メイリオ"/>
                <a:ea typeface="メイリオ"/>
                <a:cs typeface="+mn-cs"/>
              </a:rPr>
              <a:t>※1</a:t>
            </a: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a:t>
            </a:r>
          </a:p>
        </p:txBody>
      </p:sp>
      <p:sp>
        <p:nvSpPr>
          <p:cNvPr id="22" name="角丸四角形 21"/>
          <p:cNvSpPr/>
          <p:nvPr/>
        </p:nvSpPr>
        <p:spPr>
          <a:xfrm>
            <a:off x="5801800" y="1278823"/>
            <a:ext cx="1124488" cy="1701401"/>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⑦通知を元に厚生局に届出</a:t>
            </a:r>
          </a:p>
        </p:txBody>
      </p:sp>
      <p:cxnSp>
        <p:nvCxnSpPr>
          <p:cNvPr id="23" name="直線矢印コネクタ 22"/>
          <p:cNvCxnSpPr/>
          <p:nvPr/>
        </p:nvCxnSpPr>
        <p:spPr>
          <a:xfrm>
            <a:off x="1346099" y="2980224"/>
            <a:ext cx="0" cy="965625"/>
          </a:xfrm>
          <a:prstGeom prst="straightConnector1">
            <a:avLst/>
          </a:prstGeom>
          <a:noFill/>
          <a:ln w="25400" cap="flat" cmpd="sng" algn="ctr">
            <a:solidFill>
              <a:srgbClr val="4BACC6"/>
            </a:solidFill>
            <a:prstDash val="solid"/>
            <a:tailEnd type="arrow"/>
          </a:ln>
          <a:effectLst>
            <a:outerShdw blurRad="40000" dist="20000" dir="5400000" rotWithShape="0">
              <a:srgbClr val="000000">
                <a:alpha val="38000"/>
              </a:srgbClr>
            </a:outerShdw>
          </a:effectLst>
        </p:spPr>
      </p:cxnSp>
      <p:sp>
        <p:nvSpPr>
          <p:cNvPr id="24" name="テキスト ボックス 23"/>
          <p:cNvSpPr txBox="1"/>
          <p:nvPr/>
        </p:nvSpPr>
        <p:spPr>
          <a:xfrm>
            <a:off x="6056794" y="6021551"/>
            <a:ext cx="3741419" cy="738664"/>
          </a:xfrm>
          <a:prstGeom prst="rect">
            <a:avLst/>
          </a:prstGeom>
          <a:noFill/>
          <a:ln>
            <a:solidFill>
              <a:sysClr val="windowText" lastClr="000000"/>
            </a:solidFill>
          </a:ln>
        </p:spPr>
        <p:txBody>
          <a:bodyPr wrap="square" rtlCol="0">
            <a:spAutoFit/>
          </a:bodyPr>
          <a:lstStyle/>
          <a:p>
            <a:pPr marL="177800" marR="0" lvl="0" indent="-17780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３　提出データについては、より詳細な点検を厚生労働省（調査事務局）にて実施し、データの追加提出を求める場合がある。</a:t>
            </a:r>
            <a:endPar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25" name="テキスト ボックス 24"/>
          <p:cNvSpPr txBox="1"/>
          <p:nvPr/>
        </p:nvSpPr>
        <p:spPr>
          <a:xfrm>
            <a:off x="49367" y="6021551"/>
            <a:ext cx="2426452" cy="738664"/>
          </a:xfrm>
          <a:prstGeom prst="rect">
            <a:avLst/>
          </a:prstGeom>
          <a:solidFill>
            <a:sysClr val="window" lastClr="FFFFFF"/>
          </a:solidFill>
          <a:ln>
            <a:solidFill>
              <a:sysClr val="windowText" lastClr="000000"/>
            </a:solidFill>
          </a:ln>
        </p:spPr>
        <p:txBody>
          <a:bodyPr wrap="square" rtlCol="0">
            <a:spAutoFit/>
          </a:bodyPr>
          <a:lstStyle/>
          <a:p>
            <a:pPr marL="85725" marR="0" lvl="0" indent="-85725"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１　</a:t>
            </a:r>
            <a:r>
              <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rPr>
              <a:t>5/20</a:t>
            </a:r>
            <a:r>
              <a:rPr kumimoji="0" lang="ja-JP" altLang="en-US" sz="1400" b="0" i="0" u="none" strike="noStrike" kern="0" cap="none" spc="0" normalizeH="0" baseline="0" noProof="0" dirty="0" err="1">
                <a:ln>
                  <a:noFill/>
                </a:ln>
                <a:solidFill>
                  <a:prstClr val="black"/>
                </a:solidFill>
                <a:effectLst/>
                <a:uLnTx/>
                <a:uFillTx/>
                <a:latin typeface="メイリオ"/>
                <a:ea typeface="メイリオ"/>
                <a:cs typeface="+mn-cs"/>
              </a:rPr>
              <a:t>までに</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厚生局を経由して届出（施設の状況により若干時期が異なる）</a:t>
            </a:r>
          </a:p>
        </p:txBody>
      </p:sp>
      <p:sp>
        <p:nvSpPr>
          <p:cNvPr id="26" name="テキスト ボックス 25"/>
          <p:cNvSpPr txBox="1"/>
          <p:nvPr/>
        </p:nvSpPr>
        <p:spPr>
          <a:xfrm>
            <a:off x="2549173" y="6021551"/>
            <a:ext cx="3434266" cy="738664"/>
          </a:xfrm>
          <a:prstGeom prst="rect">
            <a:avLst/>
          </a:prstGeom>
          <a:solidFill>
            <a:sysClr val="window" lastClr="FFFFFF"/>
          </a:solidFill>
          <a:ln>
            <a:solidFill>
              <a:sysClr val="windowText" lastClr="000000"/>
            </a:solidFill>
          </a:ln>
        </p:spPr>
        <p:txBody>
          <a:bodyPr wrap="square" rtlCol="0">
            <a:spAutoFit/>
          </a:bodyPr>
          <a:lstStyle/>
          <a:p>
            <a:pPr marL="85725" marR="0" lvl="0" indent="-85725"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２　自己チェック用のソフトは厚生労働省が追って作成・配付。医療機関側で提出前にチェックを実施（必須）。</a:t>
            </a:r>
          </a:p>
        </p:txBody>
      </p:sp>
      <p:sp>
        <p:nvSpPr>
          <p:cNvPr id="27" name="正方形/長方形 26"/>
          <p:cNvSpPr/>
          <p:nvPr/>
        </p:nvSpPr>
        <p:spPr>
          <a:xfrm>
            <a:off x="391871" y="4701937"/>
            <a:ext cx="1879381" cy="659759"/>
          </a:xfrm>
          <a:prstGeom prst="rect">
            <a:avLst/>
          </a:prstGeom>
          <a:solidFill>
            <a:sysClr val="window" lastClr="FFFFFF"/>
          </a:solidFill>
          <a:ln w="25400" cap="flat" cmpd="sng" algn="ctr">
            <a:solidFill>
              <a:srgbClr val="F7964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srgbClr val="F79646">
                    <a:lumMod val="50000"/>
                  </a:srgbClr>
                </a:solidFill>
                <a:effectLst/>
                <a:uLnTx/>
                <a:uFillTx/>
                <a:latin typeface="メイリオ"/>
                <a:ea typeface="メイリオ"/>
                <a:cs typeface="+mn-cs"/>
              </a:rPr>
              <a:t>厚生労働省</a:t>
            </a:r>
            <a:endParaRPr kumimoji="0" lang="en-US" altLang="ja-JP" sz="1800" b="0" i="0" u="none" strike="noStrike" kern="0" cap="none" spc="0" normalizeH="0" baseline="0" noProof="0" dirty="0">
              <a:ln>
                <a:noFill/>
              </a:ln>
              <a:solidFill>
                <a:srgbClr val="F79646">
                  <a:lumMod val="50000"/>
                </a:srgbClr>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srgbClr val="F79646">
                    <a:lumMod val="50000"/>
                  </a:srgbClr>
                </a:solidFill>
                <a:effectLst/>
                <a:uLnTx/>
                <a:uFillTx/>
                <a:latin typeface="メイリオ"/>
                <a:ea typeface="メイリオ"/>
                <a:cs typeface="+mn-cs"/>
              </a:rPr>
              <a:t>（調査事務局）</a:t>
            </a:r>
          </a:p>
        </p:txBody>
      </p:sp>
      <p:sp>
        <p:nvSpPr>
          <p:cNvPr id="28" name="角丸四角形 27"/>
          <p:cNvSpPr/>
          <p:nvPr/>
        </p:nvSpPr>
        <p:spPr>
          <a:xfrm>
            <a:off x="7050692" y="2438566"/>
            <a:ext cx="2709393" cy="605307"/>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⑨１０～１２月分を作成</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→令和６年１月提出</a:t>
            </a:r>
          </a:p>
        </p:txBody>
      </p:sp>
      <p:sp>
        <p:nvSpPr>
          <p:cNvPr id="29" name="テキスト ボックス 28"/>
          <p:cNvSpPr txBox="1"/>
          <p:nvPr/>
        </p:nvSpPr>
        <p:spPr>
          <a:xfrm>
            <a:off x="5575295" y="4051219"/>
            <a:ext cx="1500471"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内容が適切であれば通知</a:t>
            </a:r>
          </a:p>
        </p:txBody>
      </p:sp>
      <p:sp>
        <p:nvSpPr>
          <p:cNvPr id="30" name="正方形/長方形 29"/>
          <p:cNvSpPr/>
          <p:nvPr/>
        </p:nvSpPr>
        <p:spPr>
          <a:xfrm>
            <a:off x="391871" y="786925"/>
            <a:ext cx="1535369" cy="360040"/>
          </a:xfrm>
          <a:prstGeom prst="rect">
            <a:avLst/>
          </a:prstGeom>
          <a:solidFill>
            <a:sysClr val="window" lastClr="FFFFFF"/>
          </a:solidFill>
          <a:ln w="25400" cap="flat" cmpd="sng" algn="ctr">
            <a:solidFill>
              <a:srgbClr val="4F81BD"/>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srgbClr val="4F81BD"/>
                </a:solidFill>
                <a:effectLst/>
                <a:uLnTx/>
                <a:uFillTx/>
                <a:latin typeface="メイリオ"/>
                <a:ea typeface="メイリオ"/>
                <a:cs typeface="+mn-cs"/>
              </a:rPr>
              <a:t>医療機関</a:t>
            </a:r>
          </a:p>
        </p:txBody>
      </p:sp>
      <p:sp>
        <p:nvSpPr>
          <p:cNvPr id="31" name="テキスト ボックス 30"/>
          <p:cNvSpPr txBox="1"/>
          <p:nvPr/>
        </p:nvSpPr>
        <p:spPr>
          <a:xfrm>
            <a:off x="687891" y="5449665"/>
            <a:ext cx="1745112"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令和５年５月</a:t>
            </a:r>
          </a:p>
        </p:txBody>
      </p:sp>
      <p:sp>
        <p:nvSpPr>
          <p:cNvPr id="32" name="角丸四角形 31"/>
          <p:cNvSpPr/>
          <p:nvPr/>
        </p:nvSpPr>
        <p:spPr>
          <a:xfrm>
            <a:off x="3944974" y="1265848"/>
            <a:ext cx="1769464" cy="1090251"/>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③ソフトウェアによる試行データの自己チェックを行う</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33" name="テキスト ボックス 32"/>
          <p:cNvSpPr txBox="1"/>
          <p:nvPr/>
        </p:nvSpPr>
        <p:spPr>
          <a:xfrm>
            <a:off x="85212" y="3846931"/>
            <a:ext cx="1063575" cy="83099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調査実施説明資料を公表</a:t>
            </a:r>
          </a:p>
        </p:txBody>
      </p:sp>
      <p:sp>
        <p:nvSpPr>
          <p:cNvPr id="34" name="角丸四角形 33"/>
          <p:cNvSpPr/>
          <p:nvPr/>
        </p:nvSpPr>
        <p:spPr>
          <a:xfrm>
            <a:off x="3963448" y="2438565"/>
            <a:ext cx="1769464" cy="541659"/>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④試行データを</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事務局に提出</a:t>
            </a:r>
          </a:p>
        </p:txBody>
      </p:sp>
      <p:sp>
        <p:nvSpPr>
          <p:cNvPr id="35" name="テキスト ボックス 34"/>
          <p:cNvSpPr txBox="1"/>
          <p:nvPr/>
        </p:nvSpPr>
        <p:spPr>
          <a:xfrm>
            <a:off x="6056794" y="5449665"/>
            <a:ext cx="975653"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９月</a:t>
            </a:r>
          </a:p>
        </p:txBody>
      </p:sp>
      <p:sp>
        <p:nvSpPr>
          <p:cNvPr id="36" name="テキスト ボックス 35">
            <a:extLst>
              <a:ext uri="{FF2B5EF4-FFF2-40B4-BE49-F238E27FC236}">
                <a16:creationId xmlns:a16="http://schemas.microsoft.com/office/drawing/2014/main" id="{F9471E2F-E238-44ED-823A-301ED284BD43}"/>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リハビリテーション　</a:t>
            </a:r>
          </a:p>
        </p:txBody>
      </p:sp>
    </p:spTree>
    <p:extLst>
      <p:ext uri="{BB962C8B-B14F-4D97-AF65-F5344CB8AC3E}">
        <p14:creationId xmlns:p14="http://schemas.microsoft.com/office/powerpoint/2010/main" val="997554181"/>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650521" y="908720"/>
            <a:ext cx="8604957" cy="646331"/>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13</a:t>
            </a: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．精神医療</a:t>
            </a:r>
          </a:p>
        </p:txBody>
      </p:sp>
      <p:sp>
        <p:nvSpPr>
          <p:cNvPr id="8" name="正方形/長方形 7">
            <a:extLst>
              <a:ext uri="{FF2B5EF4-FFF2-40B4-BE49-F238E27FC236}">
                <a16:creationId xmlns:a16="http://schemas.microsoft.com/office/drawing/2014/main" id="{32EC345E-3968-4E0A-8699-28653FF30D6B}"/>
              </a:ext>
            </a:extLst>
          </p:cNvPr>
          <p:cNvSpPr/>
          <p:nvPr/>
        </p:nvSpPr>
        <p:spPr>
          <a:xfrm>
            <a:off x="0" y="6168"/>
            <a:ext cx="768152" cy="6851832"/>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a:extLst>
              <a:ext uri="{FF2B5EF4-FFF2-40B4-BE49-F238E27FC236}">
                <a16:creationId xmlns:a16="http://schemas.microsoft.com/office/drawing/2014/main" id="{185E5BC0-D936-44E5-BBD4-ECBCAB1BBA98}"/>
              </a:ext>
            </a:extLst>
          </p:cNvPr>
          <p:cNvSpPr txBox="1"/>
          <p:nvPr/>
        </p:nvSpPr>
        <p:spPr>
          <a:xfrm>
            <a:off x="2184193" y="1610791"/>
            <a:ext cx="6480720" cy="4770537"/>
          </a:xfrm>
          <a:prstGeom prst="rect">
            <a:avLst/>
          </a:prstGeom>
          <a:noFill/>
          <a:ln w="12700">
            <a:solidFill>
              <a:schemeClr val="accent5">
                <a:lumMod val="75000"/>
              </a:schemeClr>
            </a:solidFill>
            <a:prstDash val="sysDash"/>
          </a:ln>
        </p:spPr>
        <p:style>
          <a:lnRef idx="2">
            <a:schemeClr val="dk1"/>
          </a:lnRef>
          <a:fillRef idx="1">
            <a:schemeClr val="lt1"/>
          </a:fillRef>
          <a:effectRef idx="0">
            <a:schemeClr val="dk1"/>
          </a:effectRef>
          <a:fontRef idx="minor">
            <a:schemeClr val="dk1"/>
          </a:fontRef>
        </p:style>
        <p:txBody>
          <a:bodyPr wrap="square" rtlCol="0">
            <a:spAutoFit/>
          </a:bodyPr>
          <a:lstStyle/>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（１）療養・就労両立支援指導料の見直し（再掲）</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（２）こころの連携指導料の新設（再掲）</a:t>
            </a: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（３）依存症患者に対する医療の充実</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（４）摂食障害治療の体制及び対象患者の見直し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（５）通院・在宅精神療法の見直し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（６）精神科在宅患者支援管理料の見直し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（７）精神科救急医療体制の整備の推進</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（８）自殺企図者等への治療等の評価の見直し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（９）認知症専門診断管理料の見直し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p:txBody>
      </p:sp>
      <p:sp>
        <p:nvSpPr>
          <p:cNvPr id="7" name="スライド番号プレースホルダー 2">
            <a:extLst>
              <a:ext uri="{FF2B5EF4-FFF2-40B4-BE49-F238E27FC236}">
                <a16:creationId xmlns:a16="http://schemas.microsoft.com/office/drawing/2014/main" id="{D7415351-9298-4DD0-814B-257F2621938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227891765"/>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337449"/>
            <a:ext cx="9906000" cy="458482"/>
          </a:xfrm>
        </p:spPr>
        <p:txBody>
          <a:bodyPr>
            <a:noAutofit/>
          </a:bodyPr>
          <a:lstStyle/>
          <a:p>
            <a:r>
              <a:rPr lang="ja-JP" altLang="en-US" dirty="0"/>
              <a:t>（１）療養・就労両立支援指導料の見直し（再掲）</a:t>
            </a:r>
          </a:p>
        </p:txBody>
      </p:sp>
      <p:sp>
        <p:nvSpPr>
          <p:cNvPr id="8" name="正方形/長方形 7"/>
          <p:cNvSpPr/>
          <p:nvPr/>
        </p:nvSpPr>
        <p:spPr>
          <a:xfrm>
            <a:off x="167360" y="3585649"/>
            <a:ext cx="9529762" cy="295842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治療と仕事の両立支援における心理的不安等に対するサポートや、両立支援の関係者間の連携を推進する観点から、相談支援加算の対象職種に、精神保健福祉士及び公認心理師を追加する。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8269" y="3348793"/>
            <a:ext cx="6932089"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療養・就労両立支援指導料における職種要件の見直し</a:t>
            </a:r>
          </a:p>
        </p:txBody>
      </p:sp>
      <p:sp>
        <p:nvSpPr>
          <p:cNvPr id="88" name="正方形/長方形 87"/>
          <p:cNvSpPr/>
          <p:nvPr/>
        </p:nvSpPr>
        <p:spPr>
          <a:xfrm>
            <a:off x="5224735" y="4482575"/>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20753" y="4841620"/>
            <a:ext cx="4320000" cy="1641974"/>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療養・就労両立支援指導料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注３　別に厚生労働大臣が定める施設基準に適合しているものとして地方厚生局長等に届け出た保険医療機関において、当該患者に対して、看護師、社会福祉士、</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精神保健福祉士又は公認心理師</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が相談支援を行った場合に、相談支援加算として、</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点を所定点数に加算する。</a:t>
            </a:r>
          </a:p>
        </p:txBody>
      </p:sp>
      <p:sp>
        <p:nvSpPr>
          <p:cNvPr id="90" name="右矢印 89"/>
          <p:cNvSpPr/>
          <p:nvPr/>
        </p:nvSpPr>
        <p:spPr>
          <a:xfrm>
            <a:off x="4710784" y="4899590"/>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298270" y="4478310"/>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298270" y="4821585"/>
            <a:ext cx="4371398" cy="1539884"/>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療養・就労両立支援指導料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注３　別に厚生労働大臣が定める施設基準に適合しているものとして地方厚生局長等に届け出た保険医療機関において、当該患者に対して、看護師又は社会福祉士が相談支援を行った場合に、相談支援加算として、</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点を所定点数に加算する。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32" name="Picture 8" descr="カウンセリングのイラスト（女性医師）">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913780" y="3243784"/>
            <a:ext cx="626973" cy="626973"/>
          </a:xfrm>
          <a:prstGeom prst="rect">
            <a:avLst/>
          </a:prstGeom>
          <a:noFill/>
          <a:extLst>
            <a:ext uri="{909E8E84-426E-40DD-AFC4-6F175D3DCCD1}">
              <a14:hiddenFill xmlns:a14="http://schemas.microsoft.com/office/drawing/2010/main">
                <a:solidFill>
                  <a:srgbClr val="FFFFFF"/>
                </a:solidFill>
              </a14:hiddenFill>
            </a:ext>
          </a:extLst>
        </p:spPr>
      </p:pic>
      <p:sp>
        <p:nvSpPr>
          <p:cNvPr id="12" name="テキスト ボックス 11">
            <a:extLst>
              <a:ext uri="{FF2B5EF4-FFF2-40B4-BE49-F238E27FC236}">
                <a16:creationId xmlns:a16="http://schemas.microsoft.com/office/drawing/2014/main" id="{D1D10DB9-148B-48DC-9A40-E41BC85C8F44}"/>
              </a:ext>
            </a:extLst>
          </p:cNvPr>
          <p:cNvSpPr txBox="1"/>
          <p:nvPr/>
        </p:nvSpPr>
        <p:spPr>
          <a:xfrm>
            <a:off x="188119" y="30469"/>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精神医療</a:t>
            </a:r>
          </a:p>
        </p:txBody>
      </p:sp>
      <p:sp>
        <p:nvSpPr>
          <p:cNvPr id="13" name="正方形/長方形 12">
            <a:extLst>
              <a:ext uri="{FF2B5EF4-FFF2-40B4-BE49-F238E27FC236}">
                <a16:creationId xmlns:a16="http://schemas.microsoft.com/office/drawing/2014/main" id="{0D8F4B96-CD80-4DA9-86BB-A295EE0DAD52}"/>
              </a:ext>
            </a:extLst>
          </p:cNvPr>
          <p:cNvSpPr/>
          <p:nvPr/>
        </p:nvSpPr>
        <p:spPr>
          <a:xfrm>
            <a:off x="188119" y="1240281"/>
            <a:ext cx="9529762" cy="189752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治療と仕事の両立を推進する観点から、療養・就労両立支援指導料について対象疾患及び主治医の診療情報提供先を見直す。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255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・対象となる疾患に</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心疾患、糖尿病及び若年性認知症</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を追加</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5600" marR="0" lvl="0" indent="-2730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255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・対象となる企業側の連携先に、患者が勤務する事業場において、選任されている</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衛生推進者</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を追加</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正方形/長方形 13">
            <a:extLst>
              <a:ext uri="{FF2B5EF4-FFF2-40B4-BE49-F238E27FC236}">
                <a16:creationId xmlns:a16="http://schemas.microsoft.com/office/drawing/2014/main" id="{1CDD744A-C0B1-4C26-BBE4-E51C73775663}"/>
              </a:ext>
            </a:extLst>
          </p:cNvPr>
          <p:cNvSpPr/>
          <p:nvPr/>
        </p:nvSpPr>
        <p:spPr>
          <a:xfrm>
            <a:off x="298270" y="1047250"/>
            <a:ext cx="7730608"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療養・就労両立支援指導料における対象患者及び連携先の拡大</a:t>
            </a:r>
          </a:p>
        </p:txBody>
      </p:sp>
      <p:sp>
        <p:nvSpPr>
          <p:cNvPr id="17"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292</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Tree>
    <p:extLst>
      <p:ext uri="{BB962C8B-B14F-4D97-AF65-F5344CB8AC3E}">
        <p14:creationId xmlns:p14="http://schemas.microsoft.com/office/powerpoint/2010/main" val="3477231049"/>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480736"/>
          </a:xfrm>
        </p:spPr>
        <p:txBody>
          <a:bodyPr>
            <a:noAutofit/>
          </a:bodyPr>
          <a:lstStyle/>
          <a:p>
            <a:r>
              <a:rPr lang="ja-JP" altLang="en-US" sz="1800" dirty="0"/>
              <a:t>（２）こころの連携指導料の新設（再掲）</a:t>
            </a:r>
            <a:br>
              <a:rPr lang="en-US" altLang="ja-JP" sz="1800" dirty="0"/>
            </a:br>
            <a:r>
              <a:rPr lang="ja-JP" altLang="en-US" sz="1200" dirty="0"/>
              <a:t>（かかりつけ医等及び精神科医等が連携した精神疾患を有する者等の診療に係る評価の新設）</a:t>
            </a:r>
            <a:endParaRPr lang="ja-JP" altLang="ja-JP" sz="1800" dirty="0"/>
          </a:p>
        </p:txBody>
      </p:sp>
      <p:sp>
        <p:nvSpPr>
          <p:cNvPr id="8" name="正方形/長方形 7"/>
          <p:cNvSpPr/>
          <p:nvPr/>
        </p:nvSpPr>
        <p:spPr>
          <a:xfrm>
            <a:off x="188119" y="813600"/>
            <a:ext cx="9529763" cy="60444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500" b="0" i="0" u="none" strike="noStrike" kern="1200" cap="none" spc="0" normalizeH="0" baseline="0" noProof="0" dirty="0">
                <a:ln>
                  <a:noFill/>
                </a:ln>
                <a:solidFill>
                  <a:prstClr val="black"/>
                </a:solidFill>
                <a:effectLst/>
                <a:uLnTx/>
                <a:uFillTx/>
                <a:latin typeface="Verdana"/>
                <a:ea typeface="メイリオ"/>
                <a:cs typeface="+mn-cs"/>
              </a:rPr>
              <a:t>孤独・孤立による影響等により精神障害又はその増悪に至る可能性が認められる患者に対して、かかりつけ医等及び精神科又は心療内科の医師等が、自治体と連携しながら多職種で当該患者をサポートする体制を整備している場合について、新たな評価を行う。</a:t>
            </a:r>
            <a:endParaRPr kumimoji="1" lang="en-US" altLang="ja-JP" sz="1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13.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精神医療</a:t>
            </a:r>
          </a:p>
        </p:txBody>
      </p:sp>
      <p:graphicFrame>
        <p:nvGraphicFramePr>
          <p:cNvPr id="3" name="表 2">
            <a:extLst>
              <a:ext uri="{FF2B5EF4-FFF2-40B4-BE49-F238E27FC236}">
                <a16:creationId xmlns:a16="http://schemas.microsoft.com/office/drawing/2014/main" id="{E1A6DB66-CD50-44B0-8953-85991A7C9DD5}"/>
              </a:ext>
            </a:extLst>
          </p:cNvPr>
          <p:cNvGraphicFramePr>
            <a:graphicFrameLocks noGrp="1"/>
          </p:cNvGraphicFramePr>
          <p:nvPr/>
        </p:nvGraphicFramePr>
        <p:xfrm>
          <a:off x="251789" y="2223879"/>
          <a:ext cx="9413083" cy="4553854"/>
        </p:xfrm>
        <a:graphic>
          <a:graphicData uri="http://schemas.openxmlformats.org/drawingml/2006/table">
            <a:tbl>
              <a:tblPr firstRow="1" bandRow="1">
                <a:tableStyleId>{8799B23B-EC83-4686-B30A-512413B5E67A}</a:tableStyleId>
              </a:tblPr>
              <a:tblGrid>
                <a:gridCol w="841830">
                  <a:extLst>
                    <a:ext uri="{9D8B030D-6E8A-4147-A177-3AD203B41FA5}">
                      <a16:colId xmlns:a16="http://schemas.microsoft.com/office/drawing/2014/main" val="1298955042"/>
                    </a:ext>
                  </a:extLst>
                </a:gridCol>
                <a:gridCol w="4673600">
                  <a:extLst>
                    <a:ext uri="{9D8B030D-6E8A-4147-A177-3AD203B41FA5}">
                      <a16:colId xmlns:a16="http://schemas.microsoft.com/office/drawing/2014/main" val="2851129117"/>
                    </a:ext>
                  </a:extLst>
                </a:gridCol>
                <a:gridCol w="3897653">
                  <a:extLst>
                    <a:ext uri="{9D8B030D-6E8A-4147-A177-3AD203B41FA5}">
                      <a16:colId xmlns:a16="http://schemas.microsoft.com/office/drawing/2014/main" val="4094032065"/>
                    </a:ext>
                  </a:extLst>
                </a:gridCol>
              </a:tblGrid>
              <a:tr h="552771">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txBody>
                  <a:tcPr anchor="ctr" anchorCtr="1"/>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u="sng" strike="noStrike" kern="1200" cap="none" spc="0" normalizeH="0" baseline="0" noProof="0" dirty="0">
                          <a:ln>
                            <a:noFill/>
                          </a:ln>
                          <a:solidFill>
                            <a:srgbClr val="0070C0"/>
                          </a:solidFill>
                          <a:effectLst/>
                          <a:uLnTx/>
                          <a:uFillTx/>
                        </a:rPr>
                        <a:t>（新）</a:t>
                      </a:r>
                      <a:r>
                        <a:rPr kumimoji="1" lang="ja-JP" altLang="ja-JP" sz="1400" u="sng" strike="noStrike" kern="1200" cap="none" spc="0" normalizeH="0" baseline="0" noProof="0" dirty="0">
                          <a:ln>
                            <a:noFill/>
                          </a:ln>
                          <a:solidFill>
                            <a:srgbClr val="0070C0"/>
                          </a:solidFill>
                          <a:effectLst/>
                          <a:uLnTx/>
                          <a:uFillTx/>
                        </a:rPr>
                        <a:t>こころの連携指導料（Ⅰ）</a:t>
                      </a:r>
                      <a:r>
                        <a:rPr kumimoji="1" lang="ja-JP" altLang="en-US" sz="1400" u="sng" strike="noStrike" kern="1200" cap="none" spc="0" normalizeH="0" baseline="0" noProof="0" dirty="0">
                          <a:ln>
                            <a:noFill/>
                          </a:ln>
                          <a:solidFill>
                            <a:srgbClr val="0070C0"/>
                          </a:solidFill>
                          <a:effectLst/>
                          <a:uLnTx/>
                          <a:uFillTx/>
                        </a:rPr>
                        <a:t>　</a:t>
                      </a:r>
                      <a:endParaRPr kumimoji="1" lang="en-US" altLang="ja-JP" sz="1400" u="sng" strike="noStrike" kern="1200" cap="none" spc="0" normalizeH="0" baseline="0" noProof="0" dirty="0">
                        <a:ln>
                          <a:noFill/>
                        </a:ln>
                        <a:solidFill>
                          <a:srgbClr val="0070C0"/>
                        </a:solidFill>
                        <a:effectLst/>
                        <a:uLnTx/>
                        <a:uFillTx/>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u="none" strike="noStrike" kern="1200" cap="none" spc="0" normalizeH="0" baseline="0" noProof="0" dirty="0">
                          <a:ln>
                            <a:noFill/>
                          </a:ln>
                          <a:solidFill>
                            <a:srgbClr val="0070C0"/>
                          </a:solidFill>
                          <a:effectLst/>
                          <a:uLnTx/>
                          <a:uFillTx/>
                        </a:rPr>
                        <a:t>　　　</a:t>
                      </a:r>
                      <a:r>
                        <a:rPr kumimoji="1" lang="en-US" altLang="ja-JP" sz="1400" u="sng" strike="noStrike" kern="1200" cap="none" spc="0" normalizeH="0" baseline="0" noProof="0" dirty="0">
                          <a:ln>
                            <a:noFill/>
                          </a:ln>
                          <a:solidFill>
                            <a:srgbClr val="0070C0"/>
                          </a:solidFill>
                          <a:effectLst/>
                          <a:uLnTx/>
                          <a:uFillTx/>
                        </a:rPr>
                        <a:t>350</a:t>
                      </a:r>
                      <a:r>
                        <a:rPr kumimoji="1" lang="ja-JP" altLang="ja-JP" sz="1400" u="sng" strike="noStrike" kern="1200" cap="none" spc="0" normalizeH="0" baseline="0" noProof="0" dirty="0">
                          <a:ln>
                            <a:noFill/>
                          </a:ln>
                          <a:solidFill>
                            <a:srgbClr val="0070C0"/>
                          </a:solidFill>
                          <a:effectLst/>
                          <a:uLnTx/>
                          <a:uFillTx/>
                        </a:rPr>
                        <a:t>点</a:t>
                      </a:r>
                      <a:r>
                        <a:rPr kumimoji="1" lang="ja-JP" altLang="en-US" sz="1400" u="sng" strike="noStrike" kern="1200" cap="none" spc="0" normalizeH="0" baseline="0" noProof="0" dirty="0">
                          <a:ln>
                            <a:noFill/>
                          </a:ln>
                          <a:solidFill>
                            <a:srgbClr val="0070C0"/>
                          </a:solidFill>
                          <a:effectLst/>
                          <a:uLnTx/>
                          <a:uFillTx/>
                        </a:rPr>
                        <a:t>（月１回）</a:t>
                      </a: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txBody>
                  <a:tcPr anchor="ctr" anchorCtr="1"/>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u="sng" strike="noStrike" kern="1200" cap="none" spc="0" normalizeH="0" baseline="0" noProof="0" dirty="0">
                          <a:ln>
                            <a:noFill/>
                          </a:ln>
                          <a:solidFill>
                            <a:srgbClr val="0070C0"/>
                          </a:solidFill>
                          <a:effectLst/>
                          <a:uLnTx/>
                          <a:uFillTx/>
                        </a:rPr>
                        <a:t>（新）</a:t>
                      </a:r>
                      <a:r>
                        <a:rPr kumimoji="1" lang="ja-JP" altLang="ja-JP" sz="1400" u="sng" strike="noStrike" kern="1200" cap="none" spc="0" normalizeH="0" baseline="0" noProof="0" dirty="0">
                          <a:ln>
                            <a:noFill/>
                          </a:ln>
                          <a:solidFill>
                            <a:srgbClr val="0070C0"/>
                          </a:solidFill>
                          <a:effectLst/>
                          <a:uLnTx/>
                          <a:uFillTx/>
                        </a:rPr>
                        <a:t>こころの連携指導料（</a:t>
                      </a:r>
                      <a:r>
                        <a:rPr kumimoji="1" lang="en-US" altLang="ja-JP" sz="1400" u="sng" strike="noStrike" kern="1200" cap="none" spc="0" normalizeH="0" baseline="0" noProof="0" dirty="0">
                          <a:ln>
                            <a:noFill/>
                          </a:ln>
                          <a:solidFill>
                            <a:srgbClr val="0070C0"/>
                          </a:solidFill>
                          <a:effectLst/>
                          <a:uLnTx/>
                          <a:uFillTx/>
                        </a:rPr>
                        <a:t>Ⅱ</a:t>
                      </a:r>
                      <a:r>
                        <a:rPr kumimoji="1" lang="ja-JP" altLang="ja-JP" sz="1400" u="sng" strike="noStrike" kern="1200" cap="none" spc="0" normalizeH="0" baseline="0" noProof="0" dirty="0">
                          <a:ln>
                            <a:noFill/>
                          </a:ln>
                          <a:solidFill>
                            <a:srgbClr val="0070C0"/>
                          </a:solidFill>
                          <a:effectLst/>
                          <a:uLnTx/>
                          <a:uFillTx/>
                        </a:rPr>
                        <a:t>）</a:t>
                      </a:r>
                      <a:r>
                        <a:rPr kumimoji="1" lang="ja-JP" altLang="en-US" sz="1400" u="sng" strike="noStrike" kern="1200" cap="none" spc="0" normalizeH="0" baseline="0" noProof="0" dirty="0">
                          <a:ln>
                            <a:noFill/>
                          </a:ln>
                          <a:solidFill>
                            <a:srgbClr val="0070C0"/>
                          </a:solidFill>
                          <a:effectLst/>
                          <a:uLnTx/>
                          <a:uFillTx/>
                        </a:rPr>
                        <a:t>　</a:t>
                      </a:r>
                      <a:endParaRPr kumimoji="1" lang="en-US" altLang="ja-JP" sz="1400" u="sng" strike="noStrike" kern="1200" cap="none" spc="0" normalizeH="0" baseline="0" noProof="0" dirty="0">
                        <a:ln>
                          <a:noFill/>
                        </a:ln>
                        <a:solidFill>
                          <a:srgbClr val="0070C0"/>
                        </a:solidFill>
                        <a:effectLst/>
                        <a:uLnTx/>
                        <a:uFillTx/>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u="none" strike="noStrike" kern="1200" cap="none" spc="0" normalizeH="0" baseline="0" noProof="0" dirty="0">
                          <a:ln>
                            <a:noFill/>
                          </a:ln>
                          <a:solidFill>
                            <a:srgbClr val="0070C0"/>
                          </a:solidFill>
                          <a:effectLst/>
                          <a:uLnTx/>
                          <a:uFillTx/>
                        </a:rPr>
                        <a:t>　　　</a:t>
                      </a:r>
                      <a:r>
                        <a:rPr kumimoji="1" lang="en-US" altLang="ja-JP" sz="1400" u="sng" strike="noStrike" kern="1200" cap="none" spc="0" normalizeH="0" baseline="0" noProof="0" dirty="0">
                          <a:ln>
                            <a:noFill/>
                          </a:ln>
                          <a:solidFill>
                            <a:srgbClr val="0070C0"/>
                          </a:solidFill>
                          <a:effectLst/>
                          <a:uLnTx/>
                          <a:uFillTx/>
                        </a:rPr>
                        <a:t>500</a:t>
                      </a:r>
                      <a:r>
                        <a:rPr kumimoji="1" lang="ja-JP" altLang="ja-JP" sz="1400" u="sng" strike="noStrike" kern="1200" cap="none" spc="0" normalizeH="0" baseline="0" noProof="0" dirty="0">
                          <a:ln>
                            <a:noFill/>
                          </a:ln>
                          <a:solidFill>
                            <a:srgbClr val="0070C0"/>
                          </a:solidFill>
                          <a:effectLst/>
                          <a:uLnTx/>
                          <a:uFillTx/>
                        </a:rPr>
                        <a:t>点</a:t>
                      </a:r>
                      <a:r>
                        <a:rPr kumimoji="1" lang="ja-JP" altLang="en-US" sz="1400" u="sng" strike="noStrike" kern="1200" cap="none" spc="0" normalizeH="0" baseline="0" noProof="0" dirty="0">
                          <a:ln>
                            <a:noFill/>
                          </a:ln>
                          <a:solidFill>
                            <a:srgbClr val="0070C0"/>
                          </a:solidFill>
                          <a:effectLst/>
                          <a:uLnTx/>
                          <a:uFillTx/>
                        </a:rPr>
                        <a:t>（月１回）</a:t>
                      </a:r>
                      <a:endParaRPr kumimoji="1" lang="en-US" altLang="ja-JP" sz="1400" b="1" i="0" u="sng" strike="noStrike" kern="1200" cap="none" spc="0" normalizeH="0" baseline="0" noProof="0" dirty="0">
                        <a:ln>
                          <a:noFill/>
                        </a:ln>
                        <a:solidFill>
                          <a:srgbClr val="0070C0"/>
                        </a:solidFill>
                        <a:effectLst/>
                        <a:uLnTx/>
                        <a:uFillTx/>
                        <a:latin typeface="+mn-lt"/>
                        <a:ea typeface="+mn-ea"/>
                        <a:cs typeface="+mn-cs"/>
                      </a:endParaRPr>
                    </a:p>
                  </a:txBody>
                  <a:tcPr anchor="ctr" anchorCtr="1"/>
                </a:tc>
                <a:extLst>
                  <a:ext uri="{0D108BD9-81ED-4DB2-BD59-A6C34878D82A}">
                    <a16:rowId xmlns:a16="http://schemas.microsoft.com/office/drawing/2014/main" val="610962093"/>
                  </a:ext>
                </a:extLst>
              </a:tr>
              <a:tr h="773881">
                <a:tc>
                  <a:txBody>
                    <a:bodyPr/>
                    <a:lstStyle/>
                    <a:p>
                      <a:pPr algn="l"/>
                      <a:r>
                        <a:rPr kumimoji="1" lang="ja-JP" altLang="en-US" sz="1200" dirty="0"/>
                        <a:t>対象患者</a:t>
                      </a:r>
                    </a:p>
                  </a:txBody>
                  <a:tcPr anchor="ctr" anchorCtr="1"/>
                </a:tc>
                <a:tc>
                  <a:txBody>
                    <a:bodyPr/>
                    <a:lstStyle/>
                    <a:p>
                      <a:pPr algn="l"/>
                      <a:r>
                        <a:rPr kumimoji="1" lang="ja-JP" altLang="en-US" sz="1200" b="1" u="sng" dirty="0">
                          <a:solidFill>
                            <a:srgbClr val="0070C0"/>
                          </a:solidFill>
                        </a:rPr>
                        <a:t>地域社会からの孤立の状況等により、精神疾患が増悪するおそれがあると認められるもの</a:t>
                      </a:r>
                      <a:r>
                        <a:rPr kumimoji="1" lang="ja-JP" altLang="en-US" sz="1200" dirty="0"/>
                        <a:t>又は</a:t>
                      </a:r>
                      <a:r>
                        <a:rPr kumimoji="1" lang="ja-JP" altLang="en-US" sz="1200" b="1" u="sng" dirty="0">
                          <a:solidFill>
                            <a:srgbClr val="0070C0"/>
                          </a:solidFill>
                        </a:rPr>
                        <a:t>精神科若しくは心療内科を担当する医師による療養上の指導が必要であると判断</a:t>
                      </a:r>
                      <a:r>
                        <a:rPr kumimoji="1" lang="ja-JP" altLang="en-US" sz="1200" dirty="0"/>
                        <a:t>されたもの</a:t>
                      </a:r>
                    </a:p>
                  </a:txBody>
                  <a:tcPr anchor="ctr" anchorCtr="1"/>
                </a:tc>
                <a:tc>
                  <a:txBody>
                    <a:bodyPr/>
                    <a:lstStyle/>
                    <a:p>
                      <a:pPr algn="l"/>
                      <a:r>
                        <a:rPr kumimoji="1" lang="ja-JP" altLang="en-US" sz="1200" dirty="0"/>
                        <a:t>区分番号</a:t>
                      </a:r>
                      <a:r>
                        <a:rPr kumimoji="1" lang="en-US" altLang="ja-JP" sz="1200" dirty="0"/>
                        <a:t>B005-12</a:t>
                      </a:r>
                      <a:r>
                        <a:rPr kumimoji="1" lang="ja-JP" altLang="en-US" sz="1200" dirty="0"/>
                        <a:t>に掲げる</a:t>
                      </a:r>
                      <a:r>
                        <a:rPr kumimoji="1" lang="ja-JP" altLang="en-US" sz="1200" b="1" u="sng" dirty="0">
                          <a:solidFill>
                            <a:srgbClr val="0070C0"/>
                          </a:solidFill>
                        </a:rPr>
                        <a:t>こころの連携指導料（</a:t>
                      </a:r>
                      <a:r>
                        <a:rPr kumimoji="1" lang="en-US" altLang="ja-JP" sz="1200" b="1" u="sng" dirty="0">
                          <a:solidFill>
                            <a:srgbClr val="0070C0"/>
                          </a:solidFill>
                        </a:rPr>
                        <a:t>Ⅰ</a:t>
                      </a:r>
                      <a:r>
                        <a:rPr kumimoji="1" lang="ja-JP" altLang="en-US" sz="1200" b="1" u="sng" dirty="0">
                          <a:solidFill>
                            <a:srgbClr val="0070C0"/>
                          </a:solidFill>
                        </a:rPr>
                        <a:t>）を算定し、当該保険医療機関に紹介されたもの</a:t>
                      </a:r>
                    </a:p>
                  </a:txBody>
                  <a:tcPr anchor="ctr" anchorCtr="1"/>
                </a:tc>
                <a:extLst>
                  <a:ext uri="{0D108BD9-81ED-4DB2-BD59-A6C34878D82A}">
                    <a16:rowId xmlns:a16="http://schemas.microsoft.com/office/drawing/2014/main" val="2147957982"/>
                  </a:ext>
                </a:extLst>
              </a:tr>
              <a:tr h="773881">
                <a:tc rowSpan="2">
                  <a:txBody>
                    <a:bodyPr/>
                    <a:lstStyle/>
                    <a:p>
                      <a:pPr algn="l"/>
                      <a:r>
                        <a:rPr kumimoji="1" lang="ja-JP" altLang="en-US" sz="1200" dirty="0"/>
                        <a:t>算定要件</a:t>
                      </a:r>
                    </a:p>
                  </a:txBody>
                  <a:tcPr anchor="ctr" anchorCtr="1"/>
                </a:tc>
                <a:tc>
                  <a:txBody>
                    <a:bodyPr/>
                    <a:lstStyle/>
                    <a:p>
                      <a:pPr algn="l"/>
                      <a:r>
                        <a:rPr kumimoji="1" lang="ja-JP" altLang="en-US" sz="1200" dirty="0"/>
                        <a:t>診療及び療養上必要な指導を行い、当該患者の同意を得て、精神科又は心療内科を標榜する保険医療機関に対して当該患者に係る診療情報の文書による提供等を行った場合</a:t>
                      </a:r>
                    </a:p>
                  </a:txBody>
                  <a:tcPr anchor="ctr" anchorCtr="1"/>
                </a:tc>
                <a:tc>
                  <a:txBody>
                    <a:bodyPr/>
                    <a:lstStyle/>
                    <a:p>
                      <a:pPr algn="l"/>
                      <a:r>
                        <a:rPr kumimoji="1" lang="ja-JP" altLang="en-US" sz="1200" dirty="0"/>
                        <a:t>診療及び療養上必要な指導を行い、当該患者の同意を得て、当該患者を紹介した医師に対して当該患者に係る診療情報の文書による提供等を行った場合</a:t>
                      </a:r>
                    </a:p>
                  </a:txBody>
                  <a:tcPr anchor="ctr" anchorCtr="1"/>
                </a:tc>
                <a:extLst>
                  <a:ext uri="{0D108BD9-81ED-4DB2-BD59-A6C34878D82A}">
                    <a16:rowId xmlns:a16="http://schemas.microsoft.com/office/drawing/2014/main" val="3484802136"/>
                  </a:ext>
                </a:extLst>
              </a:tr>
              <a:tr h="773881">
                <a:tc vMerge="1">
                  <a:txBody>
                    <a:bodyPr/>
                    <a:lstStyle/>
                    <a:p>
                      <a:pPr algn="l"/>
                      <a:endParaRPr kumimoji="1" lang="ja-JP" altLang="en-US" sz="1200" dirty="0"/>
                    </a:p>
                  </a:txBody>
                  <a:tcPr anchor="ctr" anchorCtr="1"/>
                </a:tc>
                <a:tc>
                  <a:txBody>
                    <a:bodyPr/>
                    <a:lstStyle/>
                    <a:p>
                      <a:pPr algn="l"/>
                      <a:r>
                        <a:rPr kumimoji="1" lang="ja-JP" altLang="en-US" sz="1200" dirty="0"/>
                        <a:t>診療及び療養上必要な指導においては、患者の心身の不調に配慮するとともに、当該患者の生活上の課題等について聴取し、その要点を診療録に記載</a:t>
                      </a:r>
                    </a:p>
                  </a:txBody>
                  <a:tcPr anchor="ctr" anchorCtr="1"/>
                </a:tc>
                <a:tc>
                  <a:txBody>
                    <a:bodyPr/>
                    <a:lstStyle/>
                    <a:p>
                      <a:pPr algn="l"/>
                      <a:r>
                        <a:rPr kumimoji="1" lang="ja-JP" altLang="en-US" sz="1200" dirty="0"/>
                        <a:t>連携体制を構築して</a:t>
                      </a:r>
                      <a:r>
                        <a:rPr kumimoji="1" lang="ja-JP" altLang="en-US" sz="1200" dirty="0" err="1"/>
                        <a:t>いるかかりつけ</a:t>
                      </a:r>
                      <a:r>
                        <a:rPr kumimoji="1" lang="ja-JP" altLang="en-US" sz="1200" dirty="0"/>
                        <a:t>医等からの診療情報等を活用し、</a:t>
                      </a:r>
                      <a:r>
                        <a:rPr kumimoji="1" lang="ja-JP" altLang="en-US" sz="1200" b="1" u="sng" dirty="0">
                          <a:solidFill>
                            <a:srgbClr val="0070C0"/>
                          </a:solidFill>
                        </a:rPr>
                        <a:t>患者の心身の不調に対し早期に専門的に対応</a:t>
                      </a:r>
                    </a:p>
                  </a:txBody>
                  <a:tcPr anchor="ctr" anchorCtr="1"/>
                </a:tc>
                <a:extLst>
                  <a:ext uri="{0D108BD9-81ED-4DB2-BD59-A6C34878D82A}">
                    <a16:rowId xmlns:a16="http://schemas.microsoft.com/office/drawing/2014/main" val="974275173"/>
                  </a:ext>
                </a:extLst>
              </a:tr>
              <a:tr h="448359">
                <a:tc rowSpan="3">
                  <a:txBody>
                    <a:bodyPr/>
                    <a:lstStyle/>
                    <a:p>
                      <a:pPr algn="l"/>
                      <a:r>
                        <a:rPr kumimoji="1" lang="ja-JP" altLang="en-US" sz="1200" dirty="0"/>
                        <a:t>施設基準</a:t>
                      </a:r>
                    </a:p>
                  </a:txBody>
                  <a:tcPr anchor="ctr" anchorCtr="1"/>
                </a:tc>
                <a:tc>
                  <a:txBody>
                    <a:bodyPr/>
                    <a:lstStyle/>
                    <a:p>
                      <a:pPr algn="l"/>
                      <a:r>
                        <a:rPr kumimoji="1" lang="ja-JP" altLang="en-US" sz="1200" dirty="0" err="1"/>
                        <a:t>ー</a:t>
                      </a:r>
                      <a:endParaRPr kumimoji="1" lang="ja-JP" altLang="en-US" sz="1200" dirty="0"/>
                    </a:p>
                  </a:txBody>
                  <a:tcPr anchor="ctr" anchorCtr="1"/>
                </a:tc>
                <a:tc>
                  <a:txBody>
                    <a:bodyPr/>
                    <a:lstStyle/>
                    <a:p>
                      <a:pPr algn="l"/>
                      <a:r>
                        <a:rPr kumimoji="1" lang="ja-JP" altLang="en-US" sz="1200" b="1" u="sng" dirty="0">
                          <a:solidFill>
                            <a:srgbClr val="0070C0"/>
                          </a:solidFill>
                        </a:rPr>
                        <a:t>精神科又は心療内科</a:t>
                      </a:r>
                    </a:p>
                  </a:txBody>
                  <a:tcPr anchor="ctr" anchorCtr="1"/>
                </a:tc>
                <a:extLst>
                  <a:ext uri="{0D108BD9-81ED-4DB2-BD59-A6C34878D82A}">
                    <a16:rowId xmlns:a16="http://schemas.microsoft.com/office/drawing/2014/main" val="3285289230"/>
                  </a:ext>
                </a:extLst>
              </a:tr>
              <a:tr h="448359">
                <a:tc vMerge="1">
                  <a:txBody>
                    <a:bodyPr/>
                    <a:lstStyle/>
                    <a:p>
                      <a:pPr algn="l"/>
                      <a:endParaRPr kumimoji="1" lang="ja-JP" altLang="en-US" sz="1200" dirty="0"/>
                    </a:p>
                  </a:txBody>
                  <a:tcPr anchor="ctr" anchorCtr="1"/>
                </a:tc>
                <a:tc>
                  <a:txBody>
                    <a:bodyPr/>
                    <a:lstStyle/>
                    <a:p>
                      <a:pPr algn="l"/>
                      <a:r>
                        <a:rPr kumimoji="1" lang="ja-JP" altLang="en-US" sz="1200" b="1" u="sng" dirty="0">
                          <a:solidFill>
                            <a:srgbClr val="0070C0"/>
                          </a:solidFill>
                        </a:rPr>
                        <a:t>精神科又は心療内科を標榜する保険医療機関との連携体制</a:t>
                      </a:r>
                      <a:r>
                        <a:rPr kumimoji="1" lang="ja-JP" altLang="en-US" sz="1200" dirty="0"/>
                        <a:t>を構築</a:t>
                      </a:r>
                    </a:p>
                  </a:txBody>
                  <a:tcPr anchor="ctr" anchorCtr="1"/>
                </a:tc>
                <a:tc>
                  <a:txBody>
                    <a:bodyPr/>
                    <a:lstStyle/>
                    <a:p>
                      <a:pPr algn="l"/>
                      <a:r>
                        <a:rPr kumimoji="1" lang="ja-JP" altLang="en-US" sz="1200" dirty="0"/>
                        <a:t>当該保険医療機関内に</a:t>
                      </a:r>
                      <a:r>
                        <a:rPr kumimoji="1" lang="ja-JP" altLang="en-US" sz="1200" b="1" u="sng" dirty="0">
                          <a:solidFill>
                            <a:srgbClr val="0070C0"/>
                          </a:solidFill>
                        </a:rPr>
                        <a:t>精神保健福祉士が１名以上</a:t>
                      </a:r>
                      <a:r>
                        <a:rPr kumimoji="1" lang="ja-JP" altLang="en-US" sz="1200" dirty="0"/>
                        <a:t>配置されていること</a:t>
                      </a:r>
                    </a:p>
                  </a:txBody>
                  <a:tcPr anchor="ctr" anchorCtr="1"/>
                </a:tc>
                <a:extLst>
                  <a:ext uri="{0D108BD9-81ED-4DB2-BD59-A6C34878D82A}">
                    <a16:rowId xmlns:a16="http://schemas.microsoft.com/office/drawing/2014/main" val="3557767271"/>
                  </a:ext>
                </a:extLst>
              </a:tr>
              <a:tr h="773881">
                <a:tc vMerge="1">
                  <a:txBody>
                    <a:bodyPr/>
                    <a:lstStyle/>
                    <a:p>
                      <a:pPr algn="l"/>
                      <a:endParaRPr kumimoji="1" lang="ja-JP" altLang="en-US" sz="1200" dirty="0"/>
                    </a:p>
                  </a:txBody>
                  <a:tcPr anchor="ctr" anchorCtr="1"/>
                </a:tc>
                <a:tc>
                  <a:txBody>
                    <a:bodyPr/>
                    <a:lstStyle/>
                    <a:p>
                      <a:pPr algn="l"/>
                      <a:r>
                        <a:rPr kumimoji="1" lang="ja-JP" altLang="en-US" sz="1200" dirty="0"/>
                        <a:t>当該診療及び療養上必要な指導を行う医師は、自殺対策等に関する適切な研修を受講していること。</a:t>
                      </a:r>
                    </a:p>
                  </a:txBody>
                  <a:tcPr anchor="ctr" anchorCtr="1"/>
                </a:tc>
                <a:tc>
                  <a:txBody>
                    <a:bodyPr/>
                    <a:lstStyle/>
                    <a:p>
                      <a:pPr algn="l"/>
                      <a:r>
                        <a:rPr kumimoji="1" lang="ja-JP" altLang="en-US" sz="1200" dirty="0" err="1"/>
                        <a:t>ー</a:t>
                      </a:r>
                      <a:endParaRPr kumimoji="1" lang="ja-JP" altLang="en-US" sz="1200" dirty="0"/>
                    </a:p>
                  </a:txBody>
                  <a:tcPr anchor="ctr" anchorCtr="1"/>
                </a:tc>
                <a:extLst>
                  <a:ext uri="{0D108BD9-81ED-4DB2-BD59-A6C34878D82A}">
                    <a16:rowId xmlns:a16="http://schemas.microsoft.com/office/drawing/2014/main" val="2735570694"/>
                  </a:ext>
                </a:extLst>
              </a:tr>
            </a:tbl>
          </a:graphicData>
        </a:graphic>
      </p:graphicFrame>
      <p:pic>
        <p:nvPicPr>
          <p:cNvPr id="7" name="図 6">
            <a:extLst>
              <a:ext uri="{FF2B5EF4-FFF2-40B4-BE49-F238E27FC236}">
                <a16:creationId xmlns:a16="http://schemas.microsoft.com/office/drawing/2014/main" id="{B45427CB-C208-4EAA-A377-2D57E2BCADCD}"/>
              </a:ext>
            </a:extLst>
          </p:cNvPr>
          <p:cNvPicPr>
            <a:picLocks noChangeAspect="1"/>
          </p:cNvPicPr>
          <p:nvPr/>
        </p:nvPicPr>
        <p:blipFill>
          <a:blip r:embed="rId2"/>
          <a:stretch>
            <a:fillRect/>
          </a:stretch>
        </p:blipFill>
        <p:spPr>
          <a:xfrm>
            <a:off x="4961079" y="1566942"/>
            <a:ext cx="648072" cy="616697"/>
          </a:xfrm>
          <a:prstGeom prst="rect">
            <a:avLst/>
          </a:prstGeom>
        </p:spPr>
      </p:pic>
      <p:sp>
        <p:nvSpPr>
          <p:cNvPr id="11" name="テキスト ボックス 10">
            <a:extLst>
              <a:ext uri="{FF2B5EF4-FFF2-40B4-BE49-F238E27FC236}">
                <a16:creationId xmlns:a16="http://schemas.microsoft.com/office/drawing/2014/main" id="{E1DD1B54-B515-43CF-999E-A2669B5385E1}"/>
              </a:ext>
            </a:extLst>
          </p:cNvPr>
          <p:cNvSpPr txBox="1"/>
          <p:nvPr/>
        </p:nvSpPr>
        <p:spPr>
          <a:xfrm>
            <a:off x="5466037" y="1756182"/>
            <a:ext cx="1534645"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rPr>
              <a:t>連携</a:t>
            </a:r>
          </a:p>
        </p:txBody>
      </p:sp>
      <p:sp>
        <p:nvSpPr>
          <p:cNvPr id="12" name="右矢印 41">
            <a:extLst>
              <a:ext uri="{FF2B5EF4-FFF2-40B4-BE49-F238E27FC236}">
                <a16:creationId xmlns:a16="http://schemas.microsoft.com/office/drawing/2014/main" id="{EBA11BE4-1F15-4754-A8B5-EDEF90CB5878}"/>
              </a:ext>
            </a:extLst>
          </p:cNvPr>
          <p:cNvSpPr/>
          <p:nvPr/>
        </p:nvSpPr>
        <p:spPr>
          <a:xfrm>
            <a:off x="5793219" y="1692447"/>
            <a:ext cx="880279" cy="127469"/>
          </a:xfrm>
          <a:prstGeom prst="rightArrow">
            <a:avLst/>
          </a:prstGeom>
          <a:solidFill>
            <a:srgbClr val="4F81BD"/>
          </a:solidFill>
          <a:ln w="1905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右矢印 42">
            <a:extLst>
              <a:ext uri="{FF2B5EF4-FFF2-40B4-BE49-F238E27FC236}">
                <a16:creationId xmlns:a16="http://schemas.microsoft.com/office/drawing/2014/main" id="{8C282389-24BB-4810-BD0F-08A107CC19F4}"/>
              </a:ext>
            </a:extLst>
          </p:cNvPr>
          <p:cNvSpPr/>
          <p:nvPr/>
        </p:nvSpPr>
        <p:spPr>
          <a:xfrm flipH="1">
            <a:off x="5793221" y="2026822"/>
            <a:ext cx="880279" cy="116577"/>
          </a:xfrm>
          <a:prstGeom prst="rightArrow">
            <a:avLst/>
          </a:prstGeom>
          <a:solidFill>
            <a:srgbClr val="4F81BD"/>
          </a:solidFill>
          <a:ln w="1905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4" name="図 13">
            <a:extLst>
              <a:ext uri="{FF2B5EF4-FFF2-40B4-BE49-F238E27FC236}">
                <a16:creationId xmlns:a16="http://schemas.microsoft.com/office/drawing/2014/main" id="{80886DD7-7C2E-4C60-92E1-0A079E47172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901206" y="1590606"/>
            <a:ext cx="612513" cy="552793"/>
          </a:xfrm>
          <a:prstGeom prst="rect">
            <a:avLst/>
          </a:prstGeom>
        </p:spPr>
      </p:pic>
      <p:sp>
        <p:nvSpPr>
          <p:cNvPr id="16" name="正方形/長方形 15">
            <a:extLst>
              <a:ext uri="{FF2B5EF4-FFF2-40B4-BE49-F238E27FC236}">
                <a16:creationId xmlns:a16="http://schemas.microsoft.com/office/drawing/2014/main" id="{4C2093DE-733F-49DF-8031-181EB3B867D8}"/>
              </a:ext>
            </a:extLst>
          </p:cNvPr>
          <p:cNvSpPr/>
          <p:nvPr/>
        </p:nvSpPr>
        <p:spPr>
          <a:xfrm>
            <a:off x="3377283" y="1775778"/>
            <a:ext cx="1293698" cy="307777"/>
          </a:xfrm>
          <a:prstGeom prst="rect">
            <a:avLst/>
          </a:prstGeom>
          <a:ln>
            <a:solidFill>
              <a:srgbClr val="4F81BD"/>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かかりつけ医</a:t>
            </a:r>
            <a:endParaRPr kumimoji="0" lang="en-US" altLang="ja-JP" sz="140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正方形/長方形 16">
            <a:extLst>
              <a:ext uri="{FF2B5EF4-FFF2-40B4-BE49-F238E27FC236}">
                <a16:creationId xmlns:a16="http://schemas.microsoft.com/office/drawing/2014/main" id="{C000F310-D19E-4295-9944-5BEA5AA60AEE}"/>
              </a:ext>
            </a:extLst>
          </p:cNvPr>
          <p:cNvSpPr/>
          <p:nvPr/>
        </p:nvSpPr>
        <p:spPr>
          <a:xfrm>
            <a:off x="7715749" y="1729802"/>
            <a:ext cx="1728192" cy="307777"/>
          </a:xfrm>
          <a:prstGeom prst="rect">
            <a:avLst/>
          </a:prstGeom>
          <a:ln>
            <a:solidFill>
              <a:srgbClr val="4F81BD"/>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精神科・心療内科</a:t>
            </a:r>
            <a:endParaRPr kumimoji="0" lang="en-US" altLang="ja-JP" sz="140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856094838"/>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（３）</a:t>
            </a:r>
            <a:r>
              <a:rPr kumimoji="1" lang="ja-JP" altLang="en-US" dirty="0">
                <a:latin typeface="メイリオ" panose="020B0604030504040204" pitchFamily="50" charset="-128"/>
                <a:ea typeface="メイリオ" panose="020B0604030504040204" pitchFamily="50" charset="-128"/>
              </a:rPr>
              <a:t>依存症患者に対する医療の充実</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13.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精神医療</a:t>
            </a:r>
          </a:p>
        </p:txBody>
      </p:sp>
      <p:sp>
        <p:nvSpPr>
          <p:cNvPr id="3" name="テキスト ボックス 2"/>
          <p:cNvSpPr txBox="1"/>
          <p:nvPr/>
        </p:nvSpPr>
        <p:spPr>
          <a:xfrm>
            <a:off x="378105" y="1197679"/>
            <a:ext cx="9249583" cy="58477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重度アルコール依存症入院医療管理加算について、入院治療が必要な薬物依存症の患者を対象患者に追加するとともに、名称を依存症入院医療管理加算に変更する。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5" name="グループ化 4"/>
          <p:cNvGrpSpPr/>
          <p:nvPr/>
        </p:nvGrpSpPr>
        <p:grpSpPr>
          <a:xfrm>
            <a:off x="188119" y="1018800"/>
            <a:ext cx="9529762" cy="2808000"/>
            <a:chOff x="188119" y="1095397"/>
            <a:chExt cx="9529762" cy="2808000"/>
          </a:xfrm>
        </p:grpSpPr>
        <p:sp>
          <p:nvSpPr>
            <p:cNvPr id="8" name="正方形/長方形 7"/>
            <p:cNvSpPr/>
            <p:nvPr/>
          </p:nvSpPr>
          <p:spPr>
            <a:xfrm>
              <a:off x="188119" y="1095397"/>
              <a:ext cx="9529762" cy="2808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 name="正方形/長方形 9"/>
            <p:cNvSpPr/>
            <p:nvPr/>
          </p:nvSpPr>
          <p:spPr>
            <a:xfrm>
              <a:off x="5287795" y="1941690"/>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11" name="正方形/長方形 10"/>
            <p:cNvSpPr/>
            <p:nvPr/>
          </p:nvSpPr>
          <p:spPr>
            <a:xfrm>
              <a:off x="5280878" y="2233496"/>
              <a:ext cx="4320000" cy="1562393"/>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（改）</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依存症入院医療管理加算（１日につき）</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日以上</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44500" marR="0" lvl="0" indent="-4445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入院治療が必要なアルコール依存症の患者</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又は薬物依存症</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444500" marR="0" lvl="0" indent="-4445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の患者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2" name="右矢印 11"/>
            <p:cNvSpPr/>
            <p:nvPr/>
          </p:nvSpPr>
          <p:spPr>
            <a:xfrm>
              <a:off x="4831048" y="2522018"/>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386753" y="1947478"/>
              <a:ext cx="4371397" cy="281675"/>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14" name="正方形/長方形 13"/>
            <p:cNvSpPr/>
            <p:nvPr/>
          </p:nvSpPr>
          <p:spPr>
            <a:xfrm>
              <a:off x="378105" y="2256540"/>
              <a:ext cx="4371398" cy="1516307"/>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重度アルコール依存症入院医療管理加算（１日につき）</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日以上</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入院治療が必要なアルコール依存症の患者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grpSp>
        <p:nvGrpSpPr>
          <p:cNvPr id="6" name="グループ化 5"/>
          <p:cNvGrpSpPr/>
          <p:nvPr/>
        </p:nvGrpSpPr>
        <p:grpSpPr>
          <a:xfrm>
            <a:off x="188119" y="4104000"/>
            <a:ext cx="9529762" cy="2592000"/>
            <a:chOff x="6096406" y="5141546"/>
            <a:chExt cx="9529762" cy="2592000"/>
          </a:xfrm>
        </p:grpSpPr>
        <p:sp>
          <p:nvSpPr>
            <p:cNvPr id="4" name="正方形/長方形 3"/>
            <p:cNvSpPr/>
            <p:nvPr/>
          </p:nvSpPr>
          <p:spPr>
            <a:xfrm>
              <a:off x="6288252" y="5341788"/>
              <a:ext cx="9146070" cy="584775"/>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依存症集団療法について、アルコール依存症の患者に対する集団療法の実施に係る評価を新設する。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15" name="グループ化 14"/>
            <p:cNvGrpSpPr/>
            <p:nvPr/>
          </p:nvGrpSpPr>
          <p:grpSpPr>
            <a:xfrm>
              <a:off x="6096406" y="5141546"/>
              <a:ext cx="9529762" cy="2592000"/>
              <a:chOff x="88613" y="867354"/>
              <a:chExt cx="9529762" cy="2592000"/>
            </a:xfrm>
          </p:grpSpPr>
          <p:sp>
            <p:nvSpPr>
              <p:cNvPr id="16" name="正方形/長方形 15"/>
              <p:cNvSpPr/>
              <p:nvPr/>
            </p:nvSpPr>
            <p:spPr>
              <a:xfrm>
                <a:off x="88613" y="867354"/>
                <a:ext cx="9529762" cy="2592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 name="正方形/長方形 16"/>
              <p:cNvSpPr/>
              <p:nvPr/>
            </p:nvSpPr>
            <p:spPr>
              <a:xfrm>
                <a:off x="5216830" y="1356613"/>
                <a:ext cx="4320000" cy="31973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18" name="正方形/長方形 17"/>
              <p:cNvSpPr/>
              <p:nvPr/>
            </p:nvSpPr>
            <p:spPr>
              <a:xfrm>
                <a:off x="5216831" y="1627411"/>
                <a:ext cx="4320000" cy="1765901"/>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依存症集団療法（１回につき）</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［対象疾患］</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１　（略）</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（略）</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（新）３　アルコール依存症の場合　</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300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アルコール依存症の患者であって、入院中の患者以外のものに対して、集団療法を実施した場合に、週１回かつ計</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回に限り算定する。</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44500" marR="0" lvl="0" indent="-444500" algn="l" defTabSz="9144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44500" marR="0" lvl="0" indent="-44450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44500" marR="0" lvl="0" indent="-44450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9" name="右矢印 18"/>
              <p:cNvSpPr/>
              <p:nvPr/>
            </p:nvSpPr>
            <p:spPr>
              <a:xfrm>
                <a:off x="4731543" y="2417893"/>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287247" y="1619378"/>
                <a:ext cx="4371397" cy="301093"/>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1" name="正方形/長方形 20"/>
              <p:cNvSpPr/>
              <p:nvPr/>
            </p:nvSpPr>
            <p:spPr>
              <a:xfrm>
                <a:off x="287246" y="1913204"/>
                <a:ext cx="4371398" cy="1448745"/>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依存症集団療法（１回につき）</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［対象疾患］</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薬物依存症の場合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340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ギャンブル依存症の場合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新設</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（新設）</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grpSp>
      <p:sp>
        <p:nvSpPr>
          <p:cNvPr id="7" name="テキスト ボックス 6"/>
          <p:cNvSpPr txBox="1"/>
          <p:nvPr/>
        </p:nvSpPr>
        <p:spPr>
          <a:xfrm>
            <a:off x="298800" y="828000"/>
            <a:ext cx="2757892" cy="385200"/>
          </a:xfrm>
          <a:prstGeom prst="rect">
            <a:avLst/>
          </a:prstGeom>
          <a:solidFill>
            <a:srgbClr val="FFCCCC"/>
          </a:solidFill>
          <a:effectLst>
            <a:outerShdw blurRad="50800" dist="38100" dir="2700000" algn="tl" rotWithShape="0">
              <a:prstClr val="black">
                <a:alpha val="40000"/>
              </a:prstClr>
            </a:outerShdw>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Verdana"/>
                <a:ea typeface="メイリオ"/>
                <a:cs typeface="+mn-cs"/>
              </a:rPr>
              <a:t>依存症入院医療の充実　</a:t>
            </a:r>
          </a:p>
        </p:txBody>
      </p:sp>
      <p:sp>
        <p:nvSpPr>
          <p:cNvPr id="22" name="テキスト ボックス 21"/>
          <p:cNvSpPr txBox="1"/>
          <p:nvPr/>
        </p:nvSpPr>
        <p:spPr>
          <a:xfrm>
            <a:off x="298800" y="3924000"/>
            <a:ext cx="2764680" cy="385200"/>
          </a:xfrm>
          <a:prstGeom prst="rect">
            <a:avLst/>
          </a:prstGeom>
          <a:solidFill>
            <a:srgbClr val="FFCCCC"/>
          </a:solidFill>
          <a:effectLst>
            <a:outerShdw blurRad="50800" dist="38100" dir="2700000" algn="tl" rotWithShape="0">
              <a:prstClr val="black">
                <a:alpha val="40000"/>
              </a:prstClr>
            </a:outerShdw>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Verdana"/>
                <a:ea typeface="メイリオ"/>
                <a:cs typeface="+mn-cs"/>
              </a:rPr>
              <a:t>依存症外来医療の充実　</a:t>
            </a:r>
          </a:p>
        </p:txBody>
      </p:sp>
      <p:sp>
        <p:nvSpPr>
          <p:cNvPr id="24"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294</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Tree>
    <p:extLst>
      <p:ext uri="{BB962C8B-B14F-4D97-AF65-F5344CB8AC3E}">
        <p14:creationId xmlns:p14="http://schemas.microsoft.com/office/powerpoint/2010/main" val="3892859864"/>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580984"/>
          </a:xfrm>
        </p:spPr>
        <p:txBody>
          <a:bodyPr>
            <a:noAutofit/>
          </a:bodyPr>
          <a:lstStyle/>
          <a:p>
            <a:r>
              <a:rPr lang="ja-JP" altLang="en-US" sz="2300" dirty="0"/>
              <a:t>（４）摂食障害治療の体制及び対象患者の見直し</a:t>
            </a:r>
            <a:br>
              <a:rPr lang="en-US" altLang="ja-JP" sz="2300" dirty="0"/>
            </a:br>
            <a:r>
              <a:rPr lang="ja-JP" altLang="en-US" sz="1600" dirty="0"/>
              <a:t>（摂食障害入院医療管理加算及び精神科身体合併症管理加算の見直し）</a:t>
            </a:r>
            <a:endParaRPr kumimoji="1" lang="ja-JP" altLang="en-US" sz="1600" dirty="0">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13.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精神医療</a:t>
            </a:r>
          </a:p>
        </p:txBody>
      </p:sp>
      <p:grpSp>
        <p:nvGrpSpPr>
          <p:cNvPr id="10" name="グループ化 9"/>
          <p:cNvGrpSpPr/>
          <p:nvPr/>
        </p:nvGrpSpPr>
        <p:grpSpPr>
          <a:xfrm>
            <a:off x="180636" y="1512476"/>
            <a:ext cx="9529762" cy="2229110"/>
            <a:chOff x="180636" y="1452655"/>
            <a:chExt cx="9529762" cy="2229110"/>
          </a:xfrm>
        </p:grpSpPr>
        <p:grpSp>
          <p:nvGrpSpPr>
            <p:cNvPr id="9" name="グループ化 8"/>
            <p:cNvGrpSpPr/>
            <p:nvPr/>
          </p:nvGrpSpPr>
          <p:grpSpPr>
            <a:xfrm>
              <a:off x="180636" y="1452655"/>
              <a:ext cx="9529762" cy="2229110"/>
              <a:chOff x="195095" y="1308849"/>
              <a:chExt cx="9529762" cy="2229110"/>
            </a:xfrm>
          </p:grpSpPr>
          <p:sp>
            <p:nvSpPr>
              <p:cNvPr id="8" name="正方形/長方形 7"/>
              <p:cNvSpPr/>
              <p:nvPr/>
            </p:nvSpPr>
            <p:spPr>
              <a:xfrm>
                <a:off x="195095" y="1517911"/>
                <a:ext cx="9529762" cy="202004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摂食障害入院医療管理加算の実績要件における摂食障害の年間新規入院患者数について緩和する。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313259" y="1308849"/>
                <a:ext cx="5549389"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摂食障害入院医療管理加算の実績要件の見直し</a:t>
                </a:r>
              </a:p>
            </p:txBody>
          </p:sp>
        </p:grpSp>
        <p:grpSp>
          <p:nvGrpSpPr>
            <p:cNvPr id="7" name="グループ化 6"/>
            <p:cNvGrpSpPr/>
            <p:nvPr/>
          </p:nvGrpSpPr>
          <p:grpSpPr>
            <a:xfrm>
              <a:off x="330115" y="2309151"/>
              <a:ext cx="9267881" cy="1212097"/>
              <a:chOff x="330115" y="2215148"/>
              <a:chExt cx="9267881" cy="1212097"/>
            </a:xfrm>
          </p:grpSpPr>
          <p:grpSp>
            <p:nvGrpSpPr>
              <p:cNvPr id="4" name="グループ化 3"/>
              <p:cNvGrpSpPr/>
              <p:nvPr/>
            </p:nvGrpSpPr>
            <p:grpSpPr>
              <a:xfrm>
                <a:off x="5274014" y="2215148"/>
                <a:ext cx="4323982" cy="1212096"/>
                <a:chOff x="5241512" y="1840009"/>
                <a:chExt cx="4323982" cy="1212096"/>
              </a:xfrm>
            </p:grpSpPr>
            <p:sp>
              <p:nvSpPr>
                <p:cNvPr id="88" name="正方形/長方形 87"/>
                <p:cNvSpPr/>
                <p:nvPr/>
              </p:nvSpPr>
              <p:spPr>
                <a:xfrm>
                  <a:off x="5245494" y="1840009"/>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41512" y="2199054"/>
                  <a:ext cx="4320000" cy="853051"/>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摂食障害入院医療管理加算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01638" marR="0" lvl="0" indent="-40163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（１）摂食障害の年間新規入院患者数（入院期間が通算される再入院の場合を除く。）が</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１人</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以上であること。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sp>
            <p:nvSpPr>
              <p:cNvPr id="90" name="右矢印 89"/>
              <p:cNvSpPr/>
              <p:nvPr/>
            </p:nvSpPr>
            <p:spPr>
              <a:xfrm>
                <a:off x="4766307" y="2556260"/>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3" name="グループ化 2"/>
              <p:cNvGrpSpPr/>
              <p:nvPr/>
            </p:nvGrpSpPr>
            <p:grpSpPr>
              <a:xfrm>
                <a:off x="330115" y="2215148"/>
                <a:ext cx="4371398" cy="1212097"/>
                <a:chOff x="165203" y="4506296"/>
                <a:chExt cx="4371398" cy="1212097"/>
              </a:xfrm>
            </p:grpSpPr>
            <p:sp>
              <p:nvSpPr>
                <p:cNvPr id="30" name="正方形/長方形 29"/>
                <p:cNvSpPr/>
                <p:nvPr/>
              </p:nvSpPr>
              <p:spPr>
                <a:xfrm>
                  <a:off x="165203" y="4506296"/>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165203" y="4873781"/>
                  <a:ext cx="4371398" cy="844612"/>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摂食障害入院医療管理加算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01638" marR="0" lvl="0" indent="-40163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（１）摂食障害の年間新規入院患者数（入院期間が通算される再入院の場合を除く。）が</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人以上であること。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grpSp>
      </p:grpSp>
      <p:sp>
        <p:nvSpPr>
          <p:cNvPr id="5" name="正方形/長方形 4"/>
          <p:cNvSpPr/>
          <p:nvPr/>
        </p:nvSpPr>
        <p:spPr>
          <a:xfrm>
            <a:off x="145873" y="908037"/>
            <a:ext cx="9564525" cy="584775"/>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摂食障害の治療における体制整備に係る適切な評価を推進するため、摂食障害入院医療管理加算の要件及び精神科身体合併症管理加算の対象患者を見直す。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28" name="グループ化 27"/>
          <p:cNvGrpSpPr/>
          <p:nvPr/>
        </p:nvGrpSpPr>
        <p:grpSpPr>
          <a:xfrm>
            <a:off x="188119" y="3944338"/>
            <a:ext cx="9529762" cy="2635241"/>
            <a:chOff x="195095" y="1287186"/>
            <a:chExt cx="9529762" cy="2250773"/>
          </a:xfrm>
        </p:grpSpPr>
        <p:sp>
          <p:nvSpPr>
            <p:cNvPr id="43" name="正方形/長方形 42"/>
            <p:cNvSpPr/>
            <p:nvPr/>
          </p:nvSpPr>
          <p:spPr>
            <a:xfrm>
              <a:off x="195095" y="1517911"/>
              <a:ext cx="9529762" cy="202004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精神科身体合併症管理加算の対象患者のうち、重篤な栄養障害の患者の範囲について緩和する。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 name="正方形/長方形 43"/>
            <p:cNvSpPr/>
            <p:nvPr/>
          </p:nvSpPr>
          <p:spPr>
            <a:xfrm>
              <a:off x="305776" y="1287186"/>
              <a:ext cx="5549389" cy="329001"/>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精神科身体合併症管理加算の対象患者の見直し</a:t>
              </a:r>
            </a:p>
          </p:txBody>
        </p:sp>
      </p:grpSp>
      <p:grpSp>
        <p:nvGrpSpPr>
          <p:cNvPr id="29" name="グループ化 28"/>
          <p:cNvGrpSpPr/>
          <p:nvPr/>
        </p:nvGrpSpPr>
        <p:grpSpPr>
          <a:xfrm>
            <a:off x="330115" y="4846424"/>
            <a:ext cx="9256416" cy="1629422"/>
            <a:chOff x="337598" y="2417344"/>
            <a:chExt cx="9256416" cy="1387807"/>
          </a:xfrm>
        </p:grpSpPr>
        <p:grpSp>
          <p:nvGrpSpPr>
            <p:cNvPr id="34" name="グループ化 33"/>
            <p:cNvGrpSpPr/>
            <p:nvPr/>
          </p:nvGrpSpPr>
          <p:grpSpPr>
            <a:xfrm>
              <a:off x="5270851" y="2417344"/>
              <a:ext cx="4323163" cy="1375594"/>
              <a:chOff x="5238349" y="2042205"/>
              <a:chExt cx="4323163" cy="1375594"/>
            </a:xfrm>
          </p:grpSpPr>
          <p:sp>
            <p:nvSpPr>
              <p:cNvPr id="41" name="正方形/長方形 40"/>
              <p:cNvSpPr/>
              <p:nvPr/>
            </p:nvSpPr>
            <p:spPr>
              <a:xfrm>
                <a:off x="5238349" y="2042205"/>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42" name="正方形/長方形 41"/>
              <p:cNvSpPr/>
              <p:nvPr/>
            </p:nvSpPr>
            <p:spPr>
              <a:xfrm>
                <a:off x="5241512" y="2401635"/>
                <a:ext cx="4320000" cy="1016164"/>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精神科身体合併症管理加算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別表第七の二　精神科身体合併症管理加算の対象患者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重篤な栄養障害（</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Body Mass Index </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未満の摂食障害）の患者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sp>
          <p:nvSpPr>
            <p:cNvPr id="35" name="右矢印 34"/>
            <p:cNvSpPr/>
            <p:nvPr/>
          </p:nvSpPr>
          <p:spPr>
            <a:xfrm>
              <a:off x="4766307" y="2556260"/>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38" name="グループ化 37"/>
            <p:cNvGrpSpPr/>
            <p:nvPr/>
          </p:nvGrpSpPr>
          <p:grpSpPr>
            <a:xfrm>
              <a:off x="337598" y="2420944"/>
              <a:ext cx="4397893" cy="1384207"/>
              <a:chOff x="172686" y="4712092"/>
              <a:chExt cx="4397893" cy="1384207"/>
            </a:xfrm>
          </p:grpSpPr>
          <p:sp>
            <p:nvSpPr>
              <p:cNvPr id="39" name="正方形/長方形 38"/>
              <p:cNvSpPr/>
              <p:nvPr/>
            </p:nvSpPr>
            <p:spPr>
              <a:xfrm>
                <a:off x="199182" y="4712092"/>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40" name="正方形/長方形 39"/>
              <p:cNvSpPr/>
              <p:nvPr/>
            </p:nvSpPr>
            <p:spPr>
              <a:xfrm>
                <a:off x="172686" y="5080135"/>
                <a:ext cx="4371398" cy="1016164"/>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精神科身体合併症管理加算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別表第七の二　精神科身体合併症管理加算の対象患者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重篤な栄養障害（</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Body Mass Index 13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未満の摂食障害）の患者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grpSp>
      <p:sp>
        <p:nvSpPr>
          <p:cNvPr id="33"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295</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Tree>
    <p:extLst>
      <p:ext uri="{BB962C8B-B14F-4D97-AF65-F5344CB8AC3E}">
        <p14:creationId xmlns:p14="http://schemas.microsoft.com/office/powerpoint/2010/main" val="3826950392"/>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6"/>
            <a:ext cx="9906000" cy="647452"/>
          </a:xfrm>
        </p:spPr>
        <p:txBody>
          <a:bodyPr>
            <a:noAutofit/>
          </a:bodyPr>
          <a:lstStyle/>
          <a:p>
            <a:r>
              <a:rPr lang="ja-JP" altLang="en-US" dirty="0">
                <a:latin typeface="メイリオ" panose="020B0604030504040204" pitchFamily="50" charset="-128"/>
                <a:ea typeface="メイリオ" panose="020B0604030504040204" pitchFamily="50" charset="-128"/>
              </a:rPr>
              <a:t>（５）通院・在宅精神療法の見直し</a:t>
            </a:r>
            <a:br>
              <a:rPr lang="en-US" altLang="ja-JP" dirty="0">
                <a:latin typeface="メイリオ" panose="020B0604030504040204" pitchFamily="50" charset="-128"/>
                <a:ea typeface="メイリオ" panose="020B0604030504040204" pitchFamily="50" charset="-128"/>
              </a:rPr>
            </a:br>
            <a:r>
              <a:rPr lang="ja-JP" altLang="en-US" sz="1600" dirty="0"/>
              <a:t>（精神保健指定医の評価等）</a:t>
            </a:r>
            <a:endParaRPr kumimoji="1" lang="ja-JP" altLang="en-US" sz="1600"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40179"/>
            <a:ext cx="9529762" cy="416704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ja-JP" sz="1600" b="0" i="0" u="none" strike="noStrike" kern="1200" cap="none" spc="0" normalizeH="0" baseline="0" noProof="0" dirty="0">
                <a:ln>
                  <a:noFill/>
                </a:ln>
                <a:solidFill>
                  <a:prstClr val="black"/>
                </a:solidFill>
                <a:effectLst/>
                <a:uLnTx/>
                <a:uFillTx/>
                <a:latin typeface="メイリオ"/>
                <a:ea typeface="メイリオ"/>
                <a:cs typeface="+mn-cs"/>
              </a:rPr>
              <a:t>通院精神療法及び在宅精神療法</a:t>
            </a: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に</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ついて、</a:t>
            </a:r>
            <a:r>
              <a:rPr kumimoji="1" lang="ja-JP" altLang="ja-JP" sz="1600" b="0" i="0" u="none" strike="noStrike" kern="1200" cap="none" spc="0" normalizeH="0" baseline="0" noProof="0" dirty="0">
                <a:ln>
                  <a:noFill/>
                </a:ln>
                <a:solidFill>
                  <a:prstClr val="black"/>
                </a:solidFill>
                <a:effectLst/>
                <a:uLnTx/>
                <a:uFillTx/>
                <a:latin typeface="Verdana"/>
                <a:ea typeface="メイリオ"/>
                <a:cs typeface="+mn-cs"/>
              </a:rPr>
              <a:t>精神保健指定医が行った場合とそれ以外の場合に区分し、それぞれの評価を設ける。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13.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精神医療</a:t>
            </a:r>
          </a:p>
        </p:txBody>
      </p:sp>
      <p:sp>
        <p:nvSpPr>
          <p:cNvPr id="88" name="正方形/長方形 87"/>
          <p:cNvSpPr/>
          <p:nvPr/>
        </p:nvSpPr>
        <p:spPr>
          <a:xfrm>
            <a:off x="5245494" y="1797047"/>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45494" y="2214256"/>
            <a:ext cx="4320000" cy="2725313"/>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通院精神療法</a:t>
            </a:r>
            <a:r>
              <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在宅精神療法についても同様</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4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90" name="右矢印 89"/>
          <p:cNvSpPr/>
          <p:nvPr/>
        </p:nvSpPr>
        <p:spPr>
          <a:xfrm>
            <a:off x="4746657" y="2481617"/>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272133" y="1797047"/>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289109" y="2226333"/>
            <a:ext cx="4371398" cy="2725312"/>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通院精神療法</a:t>
            </a:r>
            <a:r>
              <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400" b="0" i="0" u="none" strike="noStrike" kern="1200" cap="none" spc="0" normalizeH="0" baseline="0" noProof="0" dirty="0">
              <a:ln>
                <a:noFill/>
              </a:ln>
              <a:solidFill>
                <a:prstClr val="black"/>
              </a:solidFill>
              <a:effectLst/>
              <a:uLnTx/>
              <a:uFillTx/>
              <a:latin typeface="メイリオ"/>
              <a:ea typeface="メイリオ"/>
              <a:cs typeface="+mn-cs"/>
            </a:endParaRPr>
          </a:p>
        </p:txBody>
      </p:sp>
      <p:graphicFrame>
        <p:nvGraphicFramePr>
          <p:cNvPr id="3" name="表 2"/>
          <p:cNvGraphicFramePr>
            <a:graphicFrameLocks noGrp="1"/>
          </p:cNvGraphicFramePr>
          <p:nvPr/>
        </p:nvGraphicFramePr>
        <p:xfrm>
          <a:off x="441490" y="2459523"/>
          <a:ext cx="3474275" cy="1036320"/>
        </p:xfrm>
        <a:graphic>
          <a:graphicData uri="http://schemas.openxmlformats.org/drawingml/2006/table">
            <a:tbl>
              <a:tblPr firstRow="1" bandRow="1">
                <a:tableStyleId>{BC89EF96-8CEA-46FF-86C4-4CE0E7609802}</a:tableStyleId>
              </a:tblPr>
              <a:tblGrid>
                <a:gridCol w="2291188">
                  <a:extLst>
                    <a:ext uri="{9D8B030D-6E8A-4147-A177-3AD203B41FA5}">
                      <a16:colId xmlns:a16="http://schemas.microsoft.com/office/drawing/2014/main" val="438273923"/>
                    </a:ext>
                  </a:extLst>
                </a:gridCol>
                <a:gridCol w="1183087">
                  <a:extLst>
                    <a:ext uri="{9D8B030D-6E8A-4147-A177-3AD203B41FA5}">
                      <a16:colId xmlns:a16="http://schemas.microsoft.com/office/drawing/2014/main" val="3838343996"/>
                    </a:ext>
                  </a:extLst>
                </a:gridCol>
              </a:tblGrid>
              <a:tr h="249642">
                <a:tc>
                  <a:txBody>
                    <a:bodyPr/>
                    <a:lstStyle/>
                    <a:p>
                      <a:pPr algn="ctr"/>
                      <a:r>
                        <a:rPr kumimoji="1" lang="ja-JP" altLang="en-US" sz="1100" dirty="0"/>
                        <a:t>診療時間</a:t>
                      </a:r>
                      <a:endParaRPr kumimoji="1" lang="ja-JP" altLang="en-US" sz="1100" b="0" dirty="0">
                        <a:solidFill>
                          <a:schemeClr val="tx1"/>
                        </a:solidFill>
                      </a:endParaRPr>
                    </a:p>
                  </a:txBody>
                  <a:tcPr/>
                </a:tc>
                <a:tc>
                  <a:txBody>
                    <a:bodyPr/>
                    <a:lstStyle/>
                    <a:p>
                      <a:pPr algn="ctr"/>
                      <a:r>
                        <a:rPr kumimoji="1" lang="ja-JP" altLang="en-US" sz="1100" dirty="0"/>
                        <a:t>点数</a:t>
                      </a:r>
                      <a:endParaRPr kumimoji="1" lang="ja-JP" altLang="en-US" sz="1100" b="0" dirty="0">
                        <a:solidFill>
                          <a:schemeClr val="tx1"/>
                        </a:solidFill>
                      </a:endParaRPr>
                    </a:p>
                  </a:txBody>
                  <a:tcPr/>
                </a:tc>
                <a:extLst>
                  <a:ext uri="{0D108BD9-81ED-4DB2-BD59-A6C34878D82A}">
                    <a16:rowId xmlns:a16="http://schemas.microsoft.com/office/drawing/2014/main" val="928051955"/>
                  </a:ext>
                </a:extLst>
              </a:tr>
              <a:tr h="214486">
                <a:tc>
                  <a:txBody>
                    <a:bodyPr/>
                    <a:lstStyle/>
                    <a:p>
                      <a:r>
                        <a:rPr kumimoji="1" lang="ja-JP" altLang="en-US" sz="1100" dirty="0"/>
                        <a:t>６０分以上（初診のみ）</a:t>
                      </a:r>
                      <a:endParaRPr kumimoji="1" lang="en-US" altLang="ja-JP" sz="1100" b="0" dirty="0">
                        <a:solidFill>
                          <a:schemeClr val="tx1"/>
                        </a:solidFill>
                      </a:endParaRPr>
                    </a:p>
                  </a:txBody>
                  <a:tcPr/>
                </a:tc>
                <a:tc>
                  <a:txBody>
                    <a:bodyPr/>
                    <a:lstStyle/>
                    <a:p>
                      <a:pPr algn="ctr"/>
                      <a:r>
                        <a:rPr kumimoji="1" lang="ja-JP" altLang="en-US" sz="1100" dirty="0"/>
                        <a:t>５４０点</a:t>
                      </a:r>
                      <a:endParaRPr kumimoji="1" lang="ja-JP" altLang="en-US" sz="1100" b="0" dirty="0">
                        <a:solidFill>
                          <a:schemeClr val="tx1"/>
                        </a:solidFill>
                      </a:endParaRPr>
                    </a:p>
                  </a:txBody>
                  <a:tcPr/>
                </a:tc>
                <a:extLst>
                  <a:ext uri="{0D108BD9-81ED-4DB2-BD59-A6C34878D82A}">
                    <a16:rowId xmlns:a16="http://schemas.microsoft.com/office/drawing/2014/main" val="1117310887"/>
                  </a:ext>
                </a:extLst>
              </a:tr>
              <a:tr h="214486">
                <a:tc>
                  <a:txBody>
                    <a:bodyPr/>
                    <a:lstStyle/>
                    <a:p>
                      <a:r>
                        <a:rPr kumimoji="1" lang="ja-JP" altLang="en-US" sz="1100" dirty="0"/>
                        <a:t>３０分以上</a:t>
                      </a:r>
                      <a:endParaRPr kumimoji="1" lang="ja-JP" altLang="en-US" sz="1100" b="0" dirty="0">
                        <a:solidFill>
                          <a:schemeClr val="tx1"/>
                        </a:solidFill>
                      </a:endParaRPr>
                    </a:p>
                  </a:txBody>
                  <a:tcPr/>
                </a:tc>
                <a:tc>
                  <a:txBody>
                    <a:bodyPr/>
                    <a:lstStyle/>
                    <a:p>
                      <a:pPr algn="ctr"/>
                      <a:r>
                        <a:rPr kumimoji="1" lang="ja-JP" altLang="en-US" sz="1100" dirty="0"/>
                        <a:t>４００点</a:t>
                      </a:r>
                      <a:endParaRPr kumimoji="1" lang="ja-JP" altLang="en-US" sz="1100" b="0" dirty="0">
                        <a:solidFill>
                          <a:schemeClr val="tx1"/>
                        </a:solidFill>
                      </a:endParaRPr>
                    </a:p>
                  </a:txBody>
                  <a:tcPr/>
                </a:tc>
                <a:extLst>
                  <a:ext uri="{0D108BD9-81ED-4DB2-BD59-A6C34878D82A}">
                    <a16:rowId xmlns:a16="http://schemas.microsoft.com/office/drawing/2014/main" val="2394141586"/>
                  </a:ext>
                </a:extLst>
              </a:tr>
              <a:tr h="214486">
                <a:tc>
                  <a:txBody>
                    <a:bodyPr/>
                    <a:lstStyle/>
                    <a:p>
                      <a:r>
                        <a:rPr kumimoji="1" lang="ja-JP" altLang="en-US" sz="1100" dirty="0"/>
                        <a:t>３０分未満</a:t>
                      </a:r>
                      <a:endParaRPr kumimoji="1" lang="ja-JP" altLang="en-US" sz="1100" b="0" dirty="0">
                        <a:solidFill>
                          <a:schemeClr val="tx1"/>
                        </a:solidFill>
                      </a:endParaRPr>
                    </a:p>
                  </a:txBody>
                  <a:tcPr/>
                </a:tc>
                <a:tc>
                  <a:txBody>
                    <a:bodyPr/>
                    <a:lstStyle/>
                    <a:p>
                      <a:pPr algn="ctr"/>
                      <a:r>
                        <a:rPr kumimoji="1" lang="ja-JP" altLang="en-US" sz="1100" dirty="0"/>
                        <a:t>３３０点</a:t>
                      </a:r>
                      <a:endParaRPr kumimoji="1" lang="ja-JP" altLang="en-US" sz="1100" b="0" dirty="0">
                        <a:solidFill>
                          <a:schemeClr val="tx1"/>
                        </a:solidFill>
                      </a:endParaRPr>
                    </a:p>
                  </a:txBody>
                  <a:tcPr/>
                </a:tc>
                <a:extLst>
                  <a:ext uri="{0D108BD9-81ED-4DB2-BD59-A6C34878D82A}">
                    <a16:rowId xmlns:a16="http://schemas.microsoft.com/office/drawing/2014/main" val="1985401635"/>
                  </a:ext>
                </a:extLst>
              </a:tr>
            </a:tbl>
          </a:graphicData>
        </a:graphic>
      </p:graphicFrame>
      <p:graphicFrame>
        <p:nvGraphicFramePr>
          <p:cNvPr id="13" name="表 12"/>
          <p:cNvGraphicFramePr>
            <a:graphicFrameLocks noGrp="1"/>
          </p:cNvGraphicFramePr>
          <p:nvPr/>
        </p:nvGraphicFramePr>
        <p:xfrm>
          <a:off x="5478571" y="2609844"/>
          <a:ext cx="3985939" cy="1813560"/>
        </p:xfrm>
        <a:graphic>
          <a:graphicData uri="http://schemas.openxmlformats.org/drawingml/2006/table">
            <a:tbl>
              <a:tblPr firstRow="1" bandRow="1">
                <a:tableStyleId>{0505E3EF-67EA-436B-97B2-0124C06EBD24}</a:tableStyleId>
              </a:tblPr>
              <a:tblGrid>
                <a:gridCol w="1891238">
                  <a:extLst>
                    <a:ext uri="{9D8B030D-6E8A-4147-A177-3AD203B41FA5}">
                      <a16:colId xmlns:a16="http://schemas.microsoft.com/office/drawing/2014/main" val="438273923"/>
                    </a:ext>
                  </a:extLst>
                </a:gridCol>
                <a:gridCol w="1000454">
                  <a:extLst>
                    <a:ext uri="{9D8B030D-6E8A-4147-A177-3AD203B41FA5}">
                      <a16:colId xmlns:a16="http://schemas.microsoft.com/office/drawing/2014/main" val="3838343996"/>
                    </a:ext>
                  </a:extLst>
                </a:gridCol>
                <a:gridCol w="1094247">
                  <a:extLst>
                    <a:ext uri="{9D8B030D-6E8A-4147-A177-3AD203B41FA5}">
                      <a16:colId xmlns:a16="http://schemas.microsoft.com/office/drawing/2014/main" val="4263122313"/>
                    </a:ext>
                  </a:extLst>
                </a:gridCol>
              </a:tblGrid>
              <a:tr h="249642">
                <a:tc>
                  <a:txBody>
                    <a:bodyPr/>
                    <a:lstStyle/>
                    <a:p>
                      <a:pPr algn="ctr"/>
                      <a:r>
                        <a:rPr kumimoji="1" lang="ja-JP" altLang="en-US" sz="1100" dirty="0"/>
                        <a:t>診療時間</a:t>
                      </a:r>
                      <a:endParaRPr kumimoji="1" lang="ja-JP" altLang="en-US" sz="1100" b="0" dirty="0">
                        <a:solidFill>
                          <a:schemeClr val="tx1"/>
                        </a:solidFill>
                      </a:endParaRPr>
                    </a:p>
                  </a:txBody>
                  <a:tcPr/>
                </a:tc>
                <a:tc>
                  <a:txBody>
                    <a:bodyPr/>
                    <a:lstStyle/>
                    <a:p>
                      <a:pPr algn="ctr"/>
                      <a:r>
                        <a:rPr kumimoji="1" lang="ja-JP" altLang="en-US" sz="1100" u="none" dirty="0"/>
                        <a:t>実施者</a:t>
                      </a:r>
                      <a:endParaRPr kumimoji="1" lang="ja-JP" altLang="en-US" sz="1100" b="0" u="none" dirty="0">
                        <a:solidFill>
                          <a:schemeClr val="tx1"/>
                        </a:solidFill>
                      </a:endParaRPr>
                    </a:p>
                  </a:txBody>
                  <a:tcPr/>
                </a:tc>
                <a:tc>
                  <a:txBody>
                    <a:bodyPr/>
                    <a:lstStyle/>
                    <a:p>
                      <a:pPr algn="ctr"/>
                      <a:r>
                        <a:rPr kumimoji="1" lang="ja-JP" altLang="en-US" sz="1100" dirty="0"/>
                        <a:t>点数</a:t>
                      </a:r>
                      <a:endParaRPr kumimoji="1" lang="ja-JP" altLang="en-US" sz="1100" b="0" dirty="0">
                        <a:solidFill>
                          <a:schemeClr val="tx1"/>
                        </a:solidFill>
                      </a:endParaRPr>
                    </a:p>
                  </a:txBody>
                  <a:tcPr/>
                </a:tc>
                <a:extLst>
                  <a:ext uri="{0D108BD9-81ED-4DB2-BD59-A6C34878D82A}">
                    <a16:rowId xmlns:a16="http://schemas.microsoft.com/office/drawing/2014/main" val="928051955"/>
                  </a:ext>
                </a:extLst>
              </a:tr>
              <a:tr h="213360">
                <a:tc rowSpan="2">
                  <a:txBody>
                    <a:bodyPr/>
                    <a:lstStyle/>
                    <a:p>
                      <a:r>
                        <a:rPr kumimoji="1" lang="ja-JP" altLang="en-US" sz="1100" dirty="0"/>
                        <a:t>６０分以上（初診のみ）</a:t>
                      </a:r>
                      <a:endParaRPr kumimoji="1" lang="en-US" altLang="ja-JP" sz="1100" b="0" dirty="0">
                        <a:solidFill>
                          <a:schemeClr val="tx1"/>
                        </a:solidFill>
                      </a:endParaRPr>
                    </a:p>
                  </a:txBody>
                  <a:tcPr/>
                </a:tc>
                <a:tc>
                  <a:txBody>
                    <a:bodyPr/>
                    <a:lstStyle/>
                    <a:p>
                      <a:r>
                        <a:rPr kumimoji="1" lang="ja-JP" altLang="en-US" sz="1100" b="1" u="sng" dirty="0">
                          <a:solidFill>
                            <a:srgbClr val="0070C0"/>
                          </a:solidFill>
                        </a:rPr>
                        <a:t>指定医</a:t>
                      </a:r>
                      <a:endParaRPr kumimoji="1" lang="en-US" altLang="ja-JP" sz="1100" b="1" u="sng" dirty="0">
                        <a:solidFill>
                          <a:srgbClr val="0070C0"/>
                        </a:solidFill>
                      </a:endParaRPr>
                    </a:p>
                  </a:txBody>
                  <a:tcPr/>
                </a:tc>
                <a:tc>
                  <a:txBody>
                    <a:bodyPr/>
                    <a:lstStyle/>
                    <a:p>
                      <a:pPr algn="ctr"/>
                      <a:r>
                        <a:rPr kumimoji="1" lang="ja-JP" altLang="en-US" sz="1100" b="1" u="sng" dirty="0">
                          <a:solidFill>
                            <a:srgbClr val="0070C0"/>
                          </a:solidFill>
                        </a:rPr>
                        <a:t>５６０点</a:t>
                      </a:r>
                      <a:endParaRPr kumimoji="1" lang="en-US" altLang="ja-JP" sz="1100" b="1" u="sng" dirty="0">
                        <a:solidFill>
                          <a:srgbClr val="0070C0"/>
                        </a:solidFill>
                      </a:endParaRPr>
                    </a:p>
                  </a:txBody>
                  <a:tcPr/>
                </a:tc>
                <a:extLst>
                  <a:ext uri="{0D108BD9-81ED-4DB2-BD59-A6C34878D82A}">
                    <a16:rowId xmlns:a16="http://schemas.microsoft.com/office/drawing/2014/main" val="1117310887"/>
                  </a:ext>
                </a:extLst>
              </a:tr>
              <a:tr h="213360">
                <a:tc vMerge="1">
                  <a:txBody>
                    <a:bodyPr/>
                    <a:lstStyle/>
                    <a:p>
                      <a:endParaRPr kumimoji="1" lang="ja-JP" altLang="en-US"/>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b="1" u="sng" dirty="0">
                          <a:solidFill>
                            <a:srgbClr val="0070C0"/>
                          </a:solidFill>
                        </a:rPr>
                        <a:t>それ以外</a:t>
                      </a:r>
                    </a:p>
                  </a:txBody>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b="0" u="none" dirty="0">
                          <a:solidFill>
                            <a:schemeClr val="tx1"/>
                          </a:solidFill>
                        </a:rPr>
                        <a:t>５４０点</a:t>
                      </a:r>
                    </a:p>
                  </a:txBody>
                  <a:tcPr/>
                </a:tc>
                <a:extLst>
                  <a:ext uri="{0D108BD9-81ED-4DB2-BD59-A6C34878D82A}">
                    <a16:rowId xmlns:a16="http://schemas.microsoft.com/office/drawing/2014/main" val="2648666154"/>
                  </a:ext>
                </a:extLst>
              </a:tr>
              <a:tr h="213360">
                <a:tc rowSpan="2">
                  <a:txBody>
                    <a:bodyPr/>
                    <a:lstStyle/>
                    <a:p>
                      <a:r>
                        <a:rPr kumimoji="1" lang="ja-JP" altLang="en-US" sz="1100" dirty="0"/>
                        <a:t>３０分以上</a:t>
                      </a:r>
                      <a:endParaRPr kumimoji="1" lang="ja-JP" altLang="en-US" sz="1100" b="0" dirty="0">
                        <a:solidFill>
                          <a:schemeClr val="tx1"/>
                        </a:solidFill>
                      </a:endParaRPr>
                    </a:p>
                  </a:txBody>
                  <a:tcPr/>
                </a:tc>
                <a:tc>
                  <a:txBody>
                    <a:bodyPr/>
                    <a:lstStyle/>
                    <a:p>
                      <a:r>
                        <a:rPr kumimoji="1" lang="ja-JP" altLang="en-US" sz="1100" b="1" u="sng" dirty="0">
                          <a:solidFill>
                            <a:srgbClr val="0070C0"/>
                          </a:solidFill>
                        </a:rPr>
                        <a:t>指定医</a:t>
                      </a:r>
                      <a:endParaRPr kumimoji="1" lang="en-US" altLang="ja-JP" sz="1100" b="1" u="sng" dirty="0">
                        <a:solidFill>
                          <a:srgbClr val="0070C0"/>
                        </a:solidFill>
                      </a:endParaRPr>
                    </a:p>
                  </a:txBody>
                  <a:tcPr/>
                </a:tc>
                <a:tc>
                  <a:txBody>
                    <a:bodyPr/>
                    <a:lstStyle/>
                    <a:p>
                      <a:pPr algn="ctr"/>
                      <a:r>
                        <a:rPr kumimoji="1" lang="ja-JP" altLang="en-US" sz="1100" b="1" u="sng" dirty="0">
                          <a:solidFill>
                            <a:srgbClr val="0070C0"/>
                          </a:solidFill>
                        </a:rPr>
                        <a:t>４１０点</a:t>
                      </a:r>
                      <a:endParaRPr kumimoji="1" lang="en-US" altLang="ja-JP" sz="1100" b="1" u="sng" dirty="0">
                        <a:solidFill>
                          <a:srgbClr val="0070C0"/>
                        </a:solidFill>
                      </a:endParaRPr>
                    </a:p>
                  </a:txBody>
                  <a:tcPr/>
                </a:tc>
                <a:extLst>
                  <a:ext uri="{0D108BD9-81ED-4DB2-BD59-A6C34878D82A}">
                    <a16:rowId xmlns:a16="http://schemas.microsoft.com/office/drawing/2014/main" val="2394141586"/>
                  </a:ext>
                </a:extLst>
              </a:tr>
              <a:tr h="213360">
                <a:tc vMerge="1">
                  <a:txBody>
                    <a:bodyPr/>
                    <a:lstStyle/>
                    <a:p>
                      <a:endParaRPr kumimoji="1" lang="ja-JP" altLang="en-US"/>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b="1" u="sng" dirty="0">
                          <a:solidFill>
                            <a:srgbClr val="0070C0"/>
                          </a:solidFill>
                        </a:rPr>
                        <a:t>それ以外</a:t>
                      </a:r>
                    </a:p>
                  </a:txBody>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b="1" u="sng" dirty="0">
                          <a:solidFill>
                            <a:srgbClr val="0070C0"/>
                          </a:solidFill>
                        </a:rPr>
                        <a:t>３９０点</a:t>
                      </a:r>
                    </a:p>
                  </a:txBody>
                  <a:tcPr/>
                </a:tc>
                <a:extLst>
                  <a:ext uri="{0D108BD9-81ED-4DB2-BD59-A6C34878D82A}">
                    <a16:rowId xmlns:a16="http://schemas.microsoft.com/office/drawing/2014/main" val="2374425677"/>
                  </a:ext>
                </a:extLst>
              </a:tr>
              <a:tr h="213360">
                <a:tc rowSpan="2">
                  <a:txBody>
                    <a:bodyPr/>
                    <a:lstStyle/>
                    <a:p>
                      <a:r>
                        <a:rPr kumimoji="1" lang="ja-JP" altLang="en-US" sz="1100" dirty="0"/>
                        <a:t>３０分未満</a:t>
                      </a:r>
                      <a:endParaRPr kumimoji="1" lang="ja-JP" altLang="en-US" sz="1100" b="0" dirty="0">
                        <a:solidFill>
                          <a:schemeClr val="tx1"/>
                        </a:solidFill>
                      </a:endParaRPr>
                    </a:p>
                  </a:txBody>
                  <a:tcPr/>
                </a:tc>
                <a:tc>
                  <a:txBody>
                    <a:bodyPr/>
                    <a:lstStyle/>
                    <a:p>
                      <a:r>
                        <a:rPr kumimoji="1" lang="ja-JP" altLang="en-US" sz="1100" b="1" u="sng" dirty="0">
                          <a:solidFill>
                            <a:srgbClr val="0070C0"/>
                          </a:solidFill>
                        </a:rPr>
                        <a:t>指定医</a:t>
                      </a:r>
                      <a:endParaRPr kumimoji="1" lang="en-US" altLang="ja-JP" sz="1100" b="1" u="sng" dirty="0">
                        <a:solidFill>
                          <a:srgbClr val="0070C0"/>
                        </a:solidFill>
                      </a:endParaRPr>
                    </a:p>
                  </a:txBody>
                  <a:tcPr/>
                </a:tc>
                <a:tc>
                  <a:txBody>
                    <a:bodyPr/>
                    <a:lstStyle/>
                    <a:p>
                      <a:pPr algn="ctr"/>
                      <a:r>
                        <a:rPr kumimoji="1" lang="ja-JP" altLang="en-US" sz="1100" b="0" u="none" dirty="0">
                          <a:solidFill>
                            <a:schemeClr val="tx1"/>
                          </a:solidFill>
                        </a:rPr>
                        <a:t>３３０点</a:t>
                      </a:r>
                      <a:endParaRPr kumimoji="1" lang="en-US" altLang="ja-JP" sz="1100" b="0" u="none" dirty="0">
                        <a:solidFill>
                          <a:schemeClr val="tx1"/>
                        </a:solidFill>
                      </a:endParaRPr>
                    </a:p>
                  </a:txBody>
                  <a:tcPr/>
                </a:tc>
                <a:extLst>
                  <a:ext uri="{0D108BD9-81ED-4DB2-BD59-A6C34878D82A}">
                    <a16:rowId xmlns:a16="http://schemas.microsoft.com/office/drawing/2014/main" val="1985401635"/>
                  </a:ext>
                </a:extLst>
              </a:tr>
              <a:tr h="213360">
                <a:tc vMerge="1">
                  <a:txBody>
                    <a:bodyPr/>
                    <a:lstStyle/>
                    <a:p>
                      <a:endParaRPr kumimoji="1" lang="ja-JP" altLang="en-US"/>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b="1" u="sng" dirty="0">
                          <a:solidFill>
                            <a:srgbClr val="0070C0"/>
                          </a:solidFill>
                        </a:rPr>
                        <a:t>それ以外</a:t>
                      </a:r>
                    </a:p>
                  </a:txBody>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b="1" u="sng" dirty="0">
                          <a:solidFill>
                            <a:srgbClr val="0070C0"/>
                          </a:solidFill>
                        </a:rPr>
                        <a:t>３１５点</a:t>
                      </a:r>
                    </a:p>
                  </a:txBody>
                  <a:tcPr/>
                </a:tc>
                <a:extLst>
                  <a:ext uri="{0D108BD9-81ED-4DB2-BD59-A6C34878D82A}">
                    <a16:rowId xmlns:a16="http://schemas.microsoft.com/office/drawing/2014/main" val="2680839297"/>
                  </a:ext>
                </a:extLst>
              </a:tr>
            </a:tbl>
          </a:graphicData>
        </a:graphic>
      </p:graphicFrame>
    </p:spTree>
    <p:extLst>
      <p:ext uri="{BB962C8B-B14F-4D97-AF65-F5344CB8AC3E}">
        <p14:creationId xmlns:p14="http://schemas.microsoft.com/office/powerpoint/2010/main" val="2480633997"/>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7"/>
            <a:ext cx="9906000" cy="600005"/>
          </a:xfrm>
        </p:spPr>
        <p:txBody>
          <a:bodyPr>
            <a:noAutofit/>
          </a:bodyPr>
          <a:lstStyle/>
          <a:p>
            <a:r>
              <a:rPr lang="ja-JP" altLang="en-US" dirty="0"/>
              <a:t>（５）通院・在宅精神療法の見直し</a:t>
            </a:r>
            <a:br>
              <a:rPr lang="en-US" altLang="ja-JP" dirty="0"/>
            </a:br>
            <a:r>
              <a:rPr lang="ja-JP" altLang="en-US" sz="1600" dirty="0"/>
              <a:t>（精神疾患を有する者の地域定着に向けた多職種による支援の評価）</a:t>
            </a:r>
            <a:endParaRPr kumimoji="1" lang="ja-JP" altLang="en-US" sz="1600"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7200" y="1018800"/>
            <a:ext cx="9529762" cy="580759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疾患患者の地域定着を推進する観点から、精神科外来への通院及び重点的な支援を要する患者に対して、多職種による包括的支援マネジメントに基づいた相談・支援等を実施した場合について、新たな評価を行う。</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療養生活継続支援加算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350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点（月１回）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１年を限度</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3571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（１）通院・在宅精神療法の１を算定する患者で、重点的な支援を要する患者について、精神科を担当する医師の指示の下、</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専門の研修を受けた看護師又は精神保健福祉士</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が、当該患者又はその家族等に対し、医療機関等における対面による</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２０分以上の面接を含む支援</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を行うとともに、当該月内に保健所、市町村、指定特定相談支援事業者、障害福祉サービス事業者その他の関係機関と連絡調整を行った場合に、</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１年を限度</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として、</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月１回</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に限り算定できる。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（２）実施に当たっては、以下の要件をいずれも満たすこと。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0000" marR="0" lvl="0" indent="-811213" algn="l" defTabSz="914400" rtl="0" eaLnBrk="1" fontAlgn="auto" latinLnBrk="0" hangingPunct="1">
              <a:lnSpc>
                <a:spcPct val="100000"/>
              </a:lnSpc>
              <a:spcBef>
                <a:spcPts val="0"/>
              </a:spcBef>
              <a:spcAft>
                <a:spcPts val="0"/>
              </a:spcAft>
              <a:buClrTx/>
              <a:buSzTx/>
              <a:buFontTx/>
              <a:buNone/>
              <a:tabLst>
                <a:tab pos="265113" algn="l"/>
                <a:tab pos="357188" algn="l"/>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ア　対象となる</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「重点的な支援を要する患者」</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は、平成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28</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年度厚生労働行政調査推進補助金障害者対策総合研究事業において研究班が作成した、「包括的支援マネジメント 実践ガイド」における</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「包括的支援マネジメント 導入基準」を１つ以上満たす者</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0000" marR="0" lvl="0" indent="-811213" algn="l" defTabSz="914400" rtl="0" eaLnBrk="1" fontAlgn="auto" latinLnBrk="0" hangingPunct="1">
              <a:lnSpc>
                <a:spcPct val="100000"/>
              </a:lnSpc>
              <a:spcBef>
                <a:spcPts val="0"/>
              </a:spcBef>
              <a:spcAft>
                <a:spcPts val="0"/>
              </a:spcAft>
              <a:buClrTx/>
              <a:buSzTx/>
              <a:buFontTx/>
              <a:buNone/>
              <a:tabLst>
                <a:tab pos="265113" algn="l"/>
                <a:tab pos="357188" algn="l"/>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当該患者を担当する専門の研修を受けた看護師又は精神保健福祉士が、患者の状況を把握した上で、初回の支援から２週間以内に、</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多職種と共同して「療養生活環境の整備に関する支援計画書」（支援計画書）を作成</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する。支援計画書の作成に当たっては、平成</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28</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年度厚生労働行政推進調査事業の研究班が作成した、</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「包括的支援マネジメント実践ガイド」</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を参考にすること。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0000" marR="0" lvl="0" indent="-811213" algn="l" defTabSz="914400" rtl="0" eaLnBrk="1" fontAlgn="auto" latinLnBrk="0" hangingPunct="1">
              <a:lnSpc>
                <a:spcPct val="100000"/>
              </a:lnSpc>
              <a:spcBef>
                <a:spcPts val="0"/>
              </a:spcBef>
              <a:spcAft>
                <a:spcPts val="0"/>
              </a:spcAft>
              <a:buClrTx/>
              <a:buSzTx/>
              <a:buFontTx/>
              <a:buNone/>
              <a:tabLst>
                <a:tab pos="265113" algn="l"/>
                <a:tab pos="357188" algn="l"/>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ウ　当該患者を担当する専門の研修を受けた看護師又は精神保健福祉士は、患者等に対し、イにおいて作成した支援計画書の内容を説明し、かつ、当該支援計画書の写しを交付した上で、療養生活継続のための支援を行う。また、市町村、指定特定相談支援事業者、障害福祉サービス事業者その他の関係機関との連絡調整に当たっては、関係機関からの求めがあった場合又はその他必要な場合に、患者又はその家族の同意を得て、支援計画に係る情報提供を行う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（１）当該保険医療機関内に、当該指導に</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専任の精神保健福祉士</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１名以上</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勤務していること。</a:t>
            </a:r>
          </a:p>
          <a:p>
            <a:pPr marL="357188"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当該看護師又は精神保健福祉士が同時に担当する療養生活継続支援の対象患者の数は</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１人につき</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80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人以下</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であること。また、　</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それぞれの看護師又は精神保健福祉士が担当する患者の一覧を作成していること。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（略）</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13.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精神医療</a:t>
            </a:r>
          </a:p>
        </p:txBody>
      </p:sp>
      <p:pic>
        <p:nvPicPr>
          <p:cNvPr id="5" name="Picture 10">
            <a:extLst>
              <a:ext uri="{FF2B5EF4-FFF2-40B4-BE49-F238E27FC236}">
                <a16:creationId xmlns:a16="http://schemas.microsoft.com/office/drawing/2014/main" id="{4D6DF8B7-5977-4437-8A24-FE670927C3EC}"/>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rot="1697894">
            <a:off x="8204145" y="5579612"/>
            <a:ext cx="294097" cy="439518"/>
          </a:xfrm>
          <a:prstGeom prst="rect">
            <a:avLst/>
          </a:prstGeom>
          <a:noFill/>
          <a:ln w="9525">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pic>
        <p:nvPicPr>
          <p:cNvPr id="6" name="Picture 8" descr="カウンセリングのイラスト（女性医師）">
            <a:hlinkClick r:id="rId3"/>
            <a:extLst>
              <a:ext uri="{FF2B5EF4-FFF2-40B4-BE49-F238E27FC236}">
                <a16:creationId xmlns:a16="http://schemas.microsoft.com/office/drawing/2014/main" id="{57460A6D-0CDF-48F3-91D8-DCDBCFB5553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538168" y="1829738"/>
            <a:ext cx="813025" cy="813025"/>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看護師の会議のイラスト">
            <a:hlinkClick r:id="rId5"/>
            <a:extLst>
              <a:ext uri="{FF2B5EF4-FFF2-40B4-BE49-F238E27FC236}">
                <a16:creationId xmlns:a16="http://schemas.microsoft.com/office/drawing/2014/main" id="{EB127E79-E79E-4294-9AD3-5CDD2D48F8AE}"/>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652643" y="5440048"/>
            <a:ext cx="823664" cy="71864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53008448"/>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7"/>
            <a:ext cx="9906000" cy="620741"/>
          </a:xfrm>
        </p:spPr>
        <p:txBody>
          <a:bodyPr>
            <a:noAutofit/>
          </a:bodyPr>
          <a:lstStyle/>
          <a:p>
            <a:r>
              <a:rPr lang="ja-JP" altLang="en-US" dirty="0"/>
              <a:t>（５）通院・在宅精神療法の見直し</a:t>
            </a:r>
            <a:br>
              <a:rPr lang="en-US" altLang="ja-JP" dirty="0"/>
            </a:br>
            <a:r>
              <a:rPr lang="ja-JP" altLang="en-US" sz="1600" dirty="0"/>
              <a:t>（児童思春期精神科専門管理加算の見直し）</a:t>
            </a:r>
            <a:endParaRPr kumimoji="1" lang="ja-JP" altLang="en-US" sz="1600"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18800"/>
            <a:ext cx="9529762" cy="282485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13.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精神医療</a:t>
            </a:r>
          </a:p>
        </p:txBody>
      </p:sp>
      <p:sp>
        <p:nvSpPr>
          <p:cNvPr id="88" name="正方形/長方形 87"/>
          <p:cNvSpPr/>
          <p:nvPr/>
        </p:nvSpPr>
        <p:spPr>
          <a:xfrm>
            <a:off x="5245494" y="1788196"/>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41512" y="2135049"/>
            <a:ext cx="4320000" cy="1381388"/>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メイリオ"/>
                <a:ea typeface="メイリオ"/>
                <a:cs typeface="+mn-cs"/>
              </a:rPr>
              <a:t>児童思春期精神科専門管理加算（通院・在宅精神療）</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16</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歳未満の患者に</a:t>
            </a:r>
            <a:r>
              <a:rPr kumimoji="1" lang="ja-JP" altLang="ja-JP" sz="1200" b="0" i="0" u="none" strike="noStrike" kern="1200" cap="none" spc="0" normalizeH="0" baseline="0" noProof="0" dirty="0">
                <a:ln>
                  <a:noFill/>
                </a:ln>
                <a:solidFill>
                  <a:prstClr val="black"/>
                </a:solidFill>
                <a:effectLst/>
                <a:uLnTx/>
                <a:uFillTx/>
                <a:latin typeface="メイリオ"/>
                <a:ea typeface="メイリオ"/>
                <a:cs typeface="+mn-cs"/>
              </a:rPr>
              <a:t>通院・在宅精神療法を行った場合</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 </a:t>
            </a:r>
            <a:r>
              <a:rPr kumimoji="1" lang="ja-JP" altLang="ja-JP" sz="1200" b="0" i="0" u="none" strike="noStrike" kern="1200" cap="none" spc="0" normalizeH="0" baseline="0" noProof="0" dirty="0">
                <a:ln>
                  <a:noFill/>
                </a:ln>
                <a:solidFill>
                  <a:prstClr val="black"/>
                </a:solidFill>
                <a:effectLst/>
                <a:uLnTx/>
                <a:uFillTx/>
                <a:latin typeface="メイリオ"/>
                <a:ea typeface="メイリオ"/>
                <a:cs typeface="+mn-cs"/>
              </a:rPr>
              <a:t>当該保険医療機関の精神科を最初に受診した日から２年以内の期間に行った場合　　　　　　　</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500</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点</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arenBoth"/>
              <a:tabLst/>
              <a:defRPr/>
            </a:pP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（新）</a:t>
            </a:r>
            <a:r>
              <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rPr>
              <a:t>(2)</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 </a:t>
            </a:r>
            <a:r>
              <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rPr>
              <a:t>(1)</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以外の場合</a:t>
            </a:r>
            <a:r>
              <a:rPr kumimoji="1" lang="ja-JP" altLang="en-US" sz="1200" b="0" i="0" u="none" strike="noStrike" kern="1200" cap="none" spc="0" normalizeH="0" baseline="0" noProof="0" dirty="0">
                <a:ln>
                  <a:noFill/>
                </a:ln>
                <a:solidFill>
                  <a:srgbClr val="0070C0"/>
                </a:solidFill>
                <a:effectLst/>
                <a:uLnTx/>
                <a:uFillTx/>
                <a:latin typeface="メイリオ"/>
                <a:ea typeface="メイリオ"/>
                <a:cs typeface="+mn-cs"/>
              </a:rPr>
              <a:t>　　　　　　　　　　　 </a:t>
            </a:r>
            <a:r>
              <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rPr>
              <a:t>300</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点</a:t>
            </a:r>
            <a:endPar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endParaRPr>
          </a:p>
        </p:txBody>
      </p:sp>
      <p:sp>
        <p:nvSpPr>
          <p:cNvPr id="90" name="右矢印 89"/>
          <p:cNvSpPr/>
          <p:nvPr/>
        </p:nvSpPr>
        <p:spPr>
          <a:xfrm>
            <a:off x="4768119" y="2400283"/>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19029" y="1783931"/>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311928" y="2147240"/>
            <a:ext cx="4371398" cy="1381388"/>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メイリオ"/>
                <a:ea typeface="メイリオ"/>
                <a:cs typeface="+mn-cs"/>
              </a:rPr>
              <a:t>児童思春期精神科専門管理加算（通院・在宅精神療法）</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16</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歳未満の患者に</a:t>
            </a:r>
            <a:r>
              <a:rPr kumimoji="1" lang="ja-JP" altLang="ja-JP" sz="1200" b="0" i="0" u="none" strike="noStrike" kern="1200" cap="none" spc="0" normalizeH="0" baseline="0" noProof="0" dirty="0">
                <a:ln>
                  <a:noFill/>
                </a:ln>
                <a:solidFill>
                  <a:prstClr val="black"/>
                </a:solidFill>
                <a:effectLst/>
                <a:uLnTx/>
                <a:uFillTx/>
                <a:latin typeface="メイリオ"/>
                <a:ea typeface="メイリオ"/>
                <a:cs typeface="+mn-cs"/>
              </a:rPr>
              <a:t>通院・在宅精神療法を行った場合</a:t>
            </a:r>
          </a:p>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 </a:t>
            </a:r>
            <a:r>
              <a:rPr kumimoji="1" lang="ja-JP" altLang="ja-JP" sz="1200" b="0" i="0" u="none" strike="noStrike" kern="1200" cap="none" spc="0" normalizeH="0" baseline="0" noProof="0" dirty="0">
                <a:ln>
                  <a:noFill/>
                </a:ln>
                <a:solidFill>
                  <a:prstClr val="black"/>
                </a:solidFill>
                <a:effectLst/>
                <a:uLnTx/>
                <a:uFillTx/>
                <a:latin typeface="メイリオ"/>
                <a:ea typeface="メイリオ"/>
                <a:cs typeface="+mn-cs"/>
              </a:rPr>
              <a:t>当該保険医療機関の精神科を最初に受診した日から２年以内の期間に行った場合　　　　　　　</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500</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点</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3" name="正方形/長方形 2"/>
          <p:cNvSpPr/>
          <p:nvPr/>
        </p:nvSpPr>
        <p:spPr>
          <a:xfrm>
            <a:off x="188119" y="1080000"/>
            <a:ext cx="9529762" cy="584775"/>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児童・思春期精神医療の外来診療について、２年以上診療が継続している場合についても算定できるよう見直す。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141627532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812540" y="3044279"/>
            <a:ext cx="8280920" cy="769441"/>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総　　論</a:t>
            </a:r>
          </a:p>
        </p:txBody>
      </p:sp>
      <p:sp>
        <p:nvSpPr>
          <p:cNvPr id="7" name="スライド番号プレースホルダー 2">
            <a:extLst>
              <a:ext uri="{FF2B5EF4-FFF2-40B4-BE49-F238E27FC236}">
                <a16:creationId xmlns:a16="http://schemas.microsoft.com/office/drawing/2014/main" id="{FEB06373-CFC4-407D-A415-30C1E749393F}"/>
              </a:ext>
            </a:extLst>
          </p:cNvPr>
          <p:cNvSpPr txBox="1">
            <a:spLocks/>
          </p:cNvSpPr>
          <p:nvPr/>
        </p:nvSpPr>
        <p:spPr>
          <a:xfrm>
            <a:off x="7689304" y="659735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1" lang="ja-JP" altLang="en-US" sz="1600" b="0" i="0" u="none" strike="noStrike" kern="1200" cap="none" spc="0" normalizeH="0" baseline="0" noProof="0" dirty="0">
              <a:ln>
                <a:noFill/>
              </a:ln>
              <a:solidFill>
                <a:prstClr val="black"/>
              </a:solidFill>
              <a:effectLst/>
              <a:uLnTx/>
              <a:uFillTx/>
              <a:latin typeface="+mn-ea"/>
              <a:cs typeface="+mn-cs"/>
            </a:endParaRPr>
          </a:p>
        </p:txBody>
      </p:sp>
      <p:sp>
        <p:nvSpPr>
          <p:cNvPr id="6" name="正方形/長方形 5">
            <a:extLst>
              <a:ext uri="{FF2B5EF4-FFF2-40B4-BE49-F238E27FC236}">
                <a16:creationId xmlns:a16="http://schemas.microsoft.com/office/drawing/2014/main" id="{898BF1BF-6CDB-4D12-9B6D-767FEB655572}"/>
              </a:ext>
            </a:extLst>
          </p:cNvPr>
          <p:cNvSpPr/>
          <p:nvPr/>
        </p:nvSpPr>
        <p:spPr>
          <a:xfrm>
            <a:off x="0" y="6168"/>
            <a:ext cx="768152" cy="6851832"/>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3" name="図 2">
            <a:extLst>
              <a:ext uri="{FF2B5EF4-FFF2-40B4-BE49-F238E27FC236}">
                <a16:creationId xmlns:a16="http://schemas.microsoft.com/office/drawing/2014/main" id="{1F4BE602-D4D6-4118-9EB5-8DEC7E4D792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403679" y="4437112"/>
            <a:ext cx="2484111" cy="2676233"/>
          </a:xfrm>
          <a:prstGeom prst="rect">
            <a:avLst/>
          </a:prstGeom>
        </p:spPr>
      </p:pic>
    </p:spTree>
    <p:extLst>
      <p:ext uri="{BB962C8B-B14F-4D97-AF65-F5344CB8AC3E}">
        <p14:creationId xmlns:p14="http://schemas.microsoft.com/office/powerpoint/2010/main" val="288594855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623888" y="642938"/>
            <a:ext cx="9282112" cy="4802187"/>
          </a:xfrm>
          <a:solidFill>
            <a:srgbClr val="00B0F0">
              <a:alpha val="40000"/>
            </a:srgbClr>
          </a:solidFill>
          <a:ln w="12700">
            <a:solidFill>
              <a:schemeClr val="tx1"/>
            </a:solidFill>
            <a:prstDash val="dash"/>
          </a:ln>
        </p:spPr>
        <p:txBody>
          <a:bodyPr rtlCol="0">
            <a:normAutofit/>
          </a:bodyPr>
          <a:lstStyle/>
          <a:p>
            <a:pPr eaLnBrk="1" fontAlgn="auto" hangingPunct="1">
              <a:lnSpc>
                <a:spcPts val="2200"/>
              </a:lnSpc>
              <a:spcBef>
                <a:spcPts val="0"/>
              </a:spcBef>
              <a:spcAft>
                <a:spcPts val="0"/>
              </a:spcAft>
              <a:buFontTx/>
              <a:buNone/>
              <a:defRPr/>
            </a:pPr>
            <a:r>
              <a:rPr lang="ja-JP" altLang="en-US" sz="2200" dirty="0">
                <a:latin typeface="ＭＳ Ｐゴシック" charset="-128"/>
              </a:rPr>
              <a:t>◎前回改定「答申書」附帯意見（２０項目）に基づく検討</a:t>
            </a:r>
            <a:endParaRPr lang="en-US" altLang="ja-JP" sz="2200" dirty="0">
              <a:latin typeface="ＭＳ Ｐゴシック" charset="-128"/>
            </a:endParaRPr>
          </a:p>
          <a:p>
            <a:pPr eaLnBrk="1" fontAlgn="auto" hangingPunct="1">
              <a:lnSpc>
                <a:spcPts val="2200"/>
              </a:lnSpc>
              <a:spcBef>
                <a:spcPts val="0"/>
              </a:spcBef>
              <a:spcAft>
                <a:spcPts val="0"/>
              </a:spcAft>
              <a:buFontTx/>
              <a:buNone/>
              <a:defRPr/>
            </a:pPr>
            <a:r>
              <a:rPr lang="ja-JP" altLang="en-US" sz="1800" dirty="0">
                <a:latin typeface="ＭＳ Ｐゴシック" charset="-128"/>
              </a:rPr>
              <a:t>　・検証調査（１１項目）、医療経済実態調査、薬価調査、特定保険医療材料価格調査</a:t>
            </a:r>
            <a:endParaRPr lang="en-US" altLang="ja-JP" sz="1800" dirty="0">
              <a:latin typeface="ＭＳ Ｐゴシック" charset="-128"/>
            </a:endParaRPr>
          </a:p>
          <a:p>
            <a:pPr marL="0" indent="0" eaLnBrk="1" fontAlgn="auto" hangingPunct="1">
              <a:lnSpc>
                <a:spcPts val="2200"/>
              </a:lnSpc>
              <a:spcBef>
                <a:spcPts val="0"/>
              </a:spcBef>
              <a:spcAft>
                <a:spcPts val="0"/>
              </a:spcAft>
              <a:buFont typeface="Arial" pitchFamily="34" charset="0"/>
              <a:buNone/>
              <a:defRPr/>
            </a:pPr>
            <a:r>
              <a:rPr lang="ja-JP" altLang="en-US" sz="1800" dirty="0">
                <a:latin typeface="ＭＳ Ｐゴシック" charset="-128"/>
              </a:rPr>
              <a:t>　・外来、在宅、入院医療、個別事項、横断的事項、コロナ・感染症対応、不妊治療の保険適用</a:t>
            </a:r>
            <a:endParaRPr lang="en-US" altLang="ja-JP" sz="1800" dirty="0">
              <a:latin typeface="ＭＳ Ｐゴシック" charset="-128"/>
            </a:endParaRPr>
          </a:p>
          <a:p>
            <a:pPr marL="0" indent="0" eaLnBrk="1" fontAlgn="auto" hangingPunct="1">
              <a:lnSpc>
                <a:spcPts val="2200"/>
              </a:lnSpc>
              <a:spcBef>
                <a:spcPts val="0"/>
              </a:spcBef>
              <a:spcAft>
                <a:spcPts val="0"/>
              </a:spcAft>
              <a:buFont typeface="Arial" pitchFamily="34" charset="0"/>
              <a:buNone/>
              <a:defRPr/>
            </a:pPr>
            <a:r>
              <a:rPr lang="ja-JP" altLang="en-US" sz="1800" dirty="0">
                <a:solidFill>
                  <a:prstClr val="black"/>
                </a:solidFill>
                <a:latin typeface="+mn-ea"/>
              </a:rPr>
              <a:t>　・</a:t>
            </a:r>
            <a:r>
              <a:rPr lang="ja-JP" altLang="en-US" sz="1800" spc="-80" dirty="0">
                <a:solidFill>
                  <a:prstClr val="black"/>
                </a:solidFill>
                <a:latin typeface="+mn-ea"/>
              </a:rPr>
              <a:t>薬価制度、保険医療材料制度、費用対効果評価制度　等</a:t>
            </a:r>
            <a:endParaRPr lang="en-US" altLang="ja-JP" sz="1800" spc="-80" dirty="0">
              <a:solidFill>
                <a:prstClr val="black"/>
              </a:solidFill>
              <a:latin typeface="+mn-ea"/>
            </a:endParaRPr>
          </a:p>
          <a:p>
            <a:pPr marL="0" indent="0" eaLnBrk="1" fontAlgn="auto" hangingPunct="1">
              <a:lnSpc>
                <a:spcPts val="2200"/>
              </a:lnSpc>
              <a:spcBef>
                <a:spcPts val="0"/>
              </a:spcBef>
              <a:spcAft>
                <a:spcPts val="0"/>
              </a:spcAft>
              <a:buFont typeface="Arial" pitchFamily="34" charset="0"/>
              <a:buNone/>
              <a:defRPr/>
            </a:pPr>
            <a:r>
              <a:rPr lang="ja-JP" altLang="en-US" sz="1800" i="1" spc="-80" dirty="0">
                <a:solidFill>
                  <a:prstClr val="black"/>
                </a:solidFill>
                <a:latin typeface="+mn-ea"/>
              </a:rPr>
              <a:t>　・</a:t>
            </a:r>
            <a:r>
              <a:rPr lang="ja-JP" altLang="en-US" sz="1800" spc="-80" dirty="0">
                <a:solidFill>
                  <a:prstClr val="black"/>
                </a:solidFill>
                <a:latin typeface="+mn-ea"/>
              </a:rPr>
              <a:t>診療報酬上のコロナ特例措置</a:t>
            </a:r>
            <a:endParaRPr lang="en-US" altLang="ja-JP" sz="1800" spc="-80" dirty="0">
              <a:solidFill>
                <a:prstClr val="black"/>
              </a:solidFill>
              <a:latin typeface="+mn-ea"/>
            </a:endParaRPr>
          </a:p>
          <a:p>
            <a:pPr eaLnBrk="1" fontAlgn="auto" hangingPunct="1">
              <a:spcBef>
                <a:spcPts val="0"/>
              </a:spcBef>
              <a:spcAft>
                <a:spcPts val="0"/>
              </a:spcAft>
              <a:buFontTx/>
              <a:buNone/>
              <a:defRPr/>
            </a:pPr>
            <a:endParaRPr lang="en-US" altLang="ja-JP" sz="2200" dirty="0">
              <a:latin typeface="ＭＳ Ｐゴシック" charset="-128"/>
            </a:endParaRPr>
          </a:p>
          <a:p>
            <a:pPr eaLnBrk="1" fontAlgn="auto" hangingPunct="1">
              <a:spcBef>
                <a:spcPts val="0"/>
              </a:spcBef>
              <a:spcAft>
                <a:spcPts val="0"/>
              </a:spcAft>
              <a:buFontTx/>
              <a:buNone/>
              <a:defRPr/>
            </a:pPr>
            <a:endParaRPr lang="en-US" altLang="ja-JP" sz="2200" dirty="0">
              <a:latin typeface="ＭＳ Ｐゴシック" charset="-128"/>
            </a:endParaRPr>
          </a:p>
          <a:p>
            <a:pPr eaLnBrk="1" fontAlgn="auto" hangingPunct="1">
              <a:spcBef>
                <a:spcPts val="0"/>
              </a:spcBef>
              <a:spcAft>
                <a:spcPts val="0"/>
              </a:spcAft>
              <a:buFontTx/>
              <a:buNone/>
              <a:defRPr/>
            </a:pPr>
            <a:endParaRPr lang="en-US" altLang="ja-JP" sz="2200" dirty="0">
              <a:latin typeface="ＭＳ Ｐゴシック" charset="-128"/>
            </a:endParaRPr>
          </a:p>
        </p:txBody>
      </p:sp>
      <p:sp>
        <p:nvSpPr>
          <p:cNvPr id="6" name="タイトル 1"/>
          <p:cNvSpPr txBox="1">
            <a:spLocks/>
          </p:cNvSpPr>
          <p:nvPr/>
        </p:nvSpPr>
        <p:spPr>
          <a:xfrm>
            <a:off x="741231" y="115899"/>
            <a:ext cx="8420100" cy="504825"/>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r>
              <a:rPr kumimoji="1" lang="ja-JP" altLang="en-US"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中医協</a:t>
            </a:r>
            <a:r>
              <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p>
        </p:txBody>
      </p:sp>
      <p:sp>
        <p:nvSpPr>
          <p:cNvPr id="8" name="Rectangle 3"/>
          <p:cNvSpPr txBox="1">
            <a:spLocks noChangeArrowheads="1"/>
          </p:cNvSpPr>
          <p:nvPr/>
        </p:nvSpPr>
        <p:spPr>
          <a:xfrm>
            <a:off x="726238" y="2065158"/>
            <a:ext cx="6425142" cy="3380066"/>
          </a:xfrm>
          <a:prstGeom prst="rect">
            <a:avLst/>
          </a:prstGeom>
          <a:solidFill>
            <a:schemeClr val="bg1"/>
          </a:solidFill>
          <a:ln w="12700">
            <a:solidFill>
              <a:schemeClr val="tx1"/>
            </a:solidFill>
            <a:prstDash val="dash"/>
          </a:ln>
        </p:spPr>
        <p:txBody>
          <a:bodyPr>
            <a:noAutofit/>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［総会］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［薬価専門部会］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［保険医療材料専門部会］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［費用対効果評価専門部会］［合同部会］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［診療報酬改定結果検証部会］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［診療報酬基本問題小委員会］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［調査実施小委員会］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［調査専門組織］</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　　・医療技術評価分科会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　  ・入院医療等の調査・評価分科会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    ・医療機関等における消費税負担に関する分科会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国民の声：パブコメ、公聴会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p:txBody>
      </p:sp>
      <p:sp>
        <p:nvSpPr>
          <p:cNvPr id="7" name="タイトル 1"/>
          <p:cNvSpPr txBox="1">
            <a:spLocks/>
          </p:cNvSpPr>
          <p:nvPr/>
        </p:nvSpPr>
        <p:spPr>
          <a:xfrm>
            <a:off x="350844" y="5949950"/>
            <a:ext cx="9204325" cy="573088"/>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271463" marR="0" lvl="0" indent="-271463"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令和４年２月９日  </a:t>
            </a:r>
            <a:r>
              <a:rPr kumimoji="1" lang="ja-JP" altLang="en-US" sz="2000" b="0" i="0" u="none" strike="noStrike" kern="1200" cap="none" spc="0" normalizeH="0" baseline="0" noProof="0" dirty="0">
                <a:ln>
                  <a:noFill/>
                </a:ln>
                <a:solidFill>
                  <a:prstClr val="black"/>
                </a:solidFill>
                <a:effectLst/>
                <a:uLnTx/>
                <a:uFillTx/>
                <a:latin typeface="Calibri Light" panose="020F0302020204030204"/>
                <a:ea typeface="ＭＳ Ｐゴシック" panose="020B0600070205080204" pitchFamily="50" charset="-128"/>
                <a:cs typeface="+mj-cs"/>
              </a:rPr>
              <a:t>厚生労働大臣に対し、診療報酬点数の改定案を答申</a:t>
            </a:r>
            <a:endParaRPr kumimoji="1" lang="en-US" altLang="ja-JP" sz="2000" b="0" i="0" u="none" strike="noStrike" kern="1200" cap="none" spc="0" normalizeH="0" baseline="0" noProof="0" dirty="0">
              <a:ln>
                <a:noFill/>
              </a:ln>
              <a:solidFill>
                <a:prstClr val="black"/>
              </a:solidFill>
              <a:effectLst/>
              <a:uLnTx/>
              <a:uFillTx/>
              <a:latin typeface="Calibri Light" panose="020F0302020204030204"/>
              <a:ea typeface="ＭＳ Ｐゴシック" panose="020B0600070205080204" pitchFamily="50" charset="-128"/>
              <a:cs typeface="+mj-cs"/>
            </a:endParaRPr>
          </a:p>
          <a:p>
            <a:pPr marL="271463" marR="0" lvl="0" indent="-271463" algn="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Light" panose="020F0302020204030204"/>
                <a:ea typeface="ＭＳ Ｐゴシック" panose="020B0600070205080204" pitchFamily="50" charset="-128"/>
                <a:cs typeface="+mj-cs"/>
              </a:rPr>
              <a:t>（附帯意見：２０項目）</a:t>
            </a:r>
          </a:p>
        </p:txBody>
      </p:sp>
      <p:sp>
        <p:nvSpPr>
          <p:cNvPr id="2" name="下矢印 1"/>
          <p:cNvSpPr/>
          <p:nvPr/>
        </p:nvSpPr>
        <p:spPr>
          <a:xfrm>
            <a:off x="3938809" y="5494472"/>
            <a:ext cx="2106745" cy="386035"/>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 name="テキスト ボックス 2"/>
          <p:cNvSpPr txBox="1"/>
          <p:nvPr/>
        </p:nvSpPr>
        <p:spPr>
          <a:xfrm>
            <a:off x="6315501" y="5496548"/>
            <a:ext cx="273331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a:t>
            </a:r>
            <a:r>
              <a:rPr kumimoji="1" lang="ja-JP"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２年度で１３７回開催</a:t>
            </a:r>
          </a:p>
        </p:txBody>
      </p:sp>
      <p:pic>
        <p:nvPicPr>
          <p:cNvPr id="5" name="図 4">
            <a:extLst>
              <a:ext uri="{FF2B5EF4-FFF2-40B4-BE49-F238E27FC236}">
                <a16:creationId xmlns:a16="http://schemas.microsoft.com/office/drawing/2014/main" id="{47C7E88D-A379-4A4E-81F5-A92DE7E6CDF1}"/>
              </a:ext>
            </a:extLst>
          </p:cNvPr>
          <p:cNvPicPr>
            <a:picLocks noChangeAspect="1"/>
          </p:cNvPicPr>
          <p:nvPr/>
        </p:nvPicPr>
        <p:blipFill>
          <a:blip r:embed="rId3"/>
          <a:stretch>
            <a:fillRect/>
          </a:stretch>
        </p:blipFill>
        <p:spPr>
          <a:xfrm>
            <a:off x="6315501" y="3623012"/>
            <a:ext cx="3318019" cy="1822212"/>
          </a:xfrm>
          <a:prstGeom prst="rect">
            <a:avLst/>
          </a:prstGeom>
        </p:spPr>
      </p:pic>
      <p:pic>
        <p:nvPicPr>
          <p:cNvPr id="10" name="図 9">
            <a:extLst>
              <a:ext uri="{FF2B5EF4-FFF2-40B4-BE49-F238E27FC236}">
                <a16:creationId xmlns:a16="http://schemas.microsoft.com/office/drawing/2014/main" id="{069447EE-0580-43B7-87B8-52D9FE293E5D}"/>
              </a:ext>
            </a:extLst>
          </p:cNvPr>
          <p:cNvPicPr>
            <a:picLocks noChangeAspect="1"/>
          </p:cNvPicPr>
          <p:nvPr/>
        </p:nvPicPr>
        <p:blipFill>
          <a:blip r:embed="rId4"/>
          <a:stretch>
            <a:fillRect/>
          </a:stretch>
        </p:blipFill>
        <p:spPr>
          <a:xfrm>
            <a:off x="5099828" y="1865004"/>
            <a:ext cx="3838246" cy="1758008"/>
          </a:xfrm>
          <a:prstGeom prst="rect">
            <a:avLst/>
          </a:prstGeom>
        </p:spPr>
      </p:pic>
    </p:spTree>
    <p:extLst>
      <p:ext uri="{BB962C8B-B14F-4D97-AF65-F5344CB8AC3E}">
        <p14:creationId xmlns:p14="http://schemas.microsoft.com/office/powerpoint/2010/main" val="2307763894"/>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正方形/長方形 39"/>
          <p:cNvSpPr/>
          <p:nvPr/>
        </p:nvSpPr>
        <p:spPr>
          <a:xfrm>
            <a:off x="5247663" y="2382278"/>
            <a:ext cx="4392000" cy="4248000"/>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精神科在宅患者支援管理料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「１」「２」の対象患者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 name="タイトル 1"/>
          <p:cNvSpPr>
            <a:spLocks noGrp="1"/>
          </p:cNvSpPr>
          <p:nvPr>
            <p:ph type="title"/>
          </p:nvPr>
        </p:nvSpPr>
        <p:spPr>
          <a:xfrm>
            <a:off x="-13252" y="227722"/>
            <a:ext cx="9919252" cy="580661"/>
          </a:xfrm>
        </p:spPr>
        <p:txBody>
          <a:bodyPr>
            <a:noAutofit/>
          </a:bodyPr>
          <a:lstStyle/>
          <a:p>
            <a:r>
              <a:rPr lang="ja-JP" altLang="en-US" sz="2300" dirty="0">
                <a:latin typeface="メイリオ" panose="020B0604030504040204" pitchFamily="50" charset="-128"/>
                <a:ea typeface="メイリオ" panose="020B0604030504040204" pitchFamily="50" charset="-128"/>
              </a:rPr>
              <a:t>（６）</a:t>
            </a:r>
            <a:r>
              <a:rPr kumimoji="1" lang="ja-JP" altLang="en-US" sz="2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精神科在宅患者支援管理料の見直し</a:t>
            </a:r>
            <a:br>
              <a:rPr lang="en-US" altLang="ja-JP" dirty="0">
                <a:latin typeface="メイリオ" panose="020B0604030504040204" pitchFamily="50" charset="-128"/>
                <a:ea typeface="メイリオ" panose="020B0604030504040204" pitchFamily="50" charset="-128"/>
              </a:rPr>
            </a:br>
            <a:r>
              <a:rPr lang="ja-JP" altLang="en-US" sz="1600" dirty="0">
                <a:latin typeface="メイリオ" panose="020B0604030504040204" pitchFamily="50" charset="-128"/>
                <a:ea typeface="メイリオ" panose="020B0604030504040204" pitchFamily="50" charset="-128"/>
              </a:rPr>
              <a:t>（継続的な精神医療の提供を要する者に対する訪問支援の充実）</a:t>
            </a:r>
            <a:endParaRPr kumimoji="1" lang="ja-JP" altLang="en-US" sz="1600"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18800"/>
            <a:ext cx="9529762" cy="5688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において継続的な精神医療の提供が必要な者に対して適切な医療を提供する観点から、精神科在宅患者支援管理料について、ひきこもり状態にある患者や精神疾患の未治療者、医療中断者等を対象患者に追加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28000"/>
            <a:ext cx="4384079"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精神科在宅患者支援管理料の見直し</a:t>
            </a:r>
          </a:p>
        </p:txBody>
      </p:sp>
      <p:sp>
        <p:nvSpPr>
          <p:cNvPr id="21" name="テキスト ボックス 20"/>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13.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精神医療</a:t>
            </a:r>
          </a:p>
        </p:txBody>
      </p:sp>
      <p:sp>
        <p:nvSpPr>
          <p:cNvPr id="39" name="正方形/長方形 38"/>
          <p:cNvSpPr/>
          <p:nvPr/>
        </p:nvSpPr>
        <p:spPr>
          <a:xfrm>
            <a:off x="5247663" y="2023604"/>
            <a:ext cx="4392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41" name="正方形/長方形 40"/>
          <p:cNvSpPr/>
          <p:nvPr/>
        </p:nvSpPr>
        <p:spPr>
          <a:xfrm>
            <a:off x="321198" y="2019339"/>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42" name="正方形/長方形 41"/>
          <p:cNvSpPr/>
          <p:nvPr/>
        </p:nvSpPr>
        <p:spPr>
          <a:xfrm>
            <a:off x="314097" y="2382646"/>
            <a:ext cx="4369229" cy="3518533"/>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精神科在宅患者支援管理料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「１」「２」の対象患者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3" name="右矢印 42"/>
          <p:cNvSpPr/>
          <p:nvPr/>
        </p:nvSpPr>
        <p:spPr>
          <a:xfrm>
            <a:off x="4771612" y="4002010"/>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4" name="表 3"/>
          <p:cNvGraphicFramePr>
            <a:graphicFrameLocks noGrp="1"/>
          </p:cNvGraphicFramePr>
          <p:nvPr/>
        </p:nvGraphicFramePr>
        <p:xfrm>
          <a:off x="411392" y="2804965"/>
          <a:ext cx="4191008" cy="2480934"/>
        </p:xfrm>
        <a:graphic>
          <a:graphicData uri="http://schemas.openxmlformats.org/drawingml/2006/table">
            <a:tbl>
              <a:tblPr firstRow="1" bandRow="1">
                <a:tableStyleId>{69CF1AB2-1976-4502-BF36-3FF5EA218861}</a:tableStyleId>
              </a:tblPr>
              <a:tblGrid>
                <a:gridCol w="973677">
                  <a:extLst>
                    <a:ext uri="{9D8B030D-6E8A-4147-A177-3AD203B41FA5}">
                      <a16:colId xmlns:a16="http://schemas.microsoft.com/office/drawing/2014/main" val="1037130711"/>
                    </a:ext>
                  </a:extLst>
                </a:gridCol>
                <a:gridCol w="3217331">
                  <a:extLst>
                    <a:ext uri="{9D8B030D-6E8A-4147-A177-3AD203B41FA5}">
                      <a16:colId xmlns:a16="http://schemas.microsoft.com/office/drawing/2014/main" val="3013935298"/>
                    </a:ext>
                  </a:extLst>
                </a:gridCol>
              </a:tblGrid>
              <a:tr h="1465377">
                <a:tc>
                  <a:txBody>
                    <a:bodyPr/>
                    <a:lstStyle/>
                    <a:p>
                      <a:pPr marL="144000" marR="0" lvl="1" indent="-144000" algn="l" defTabSz="990570" rtl="0" eaLnBrk="1" fontAlgn="auto" latinLnBrk="0" hangingPunct="1">
                        <a:lnSpc>
                          <a:spcPct val="100000"/>
                        </a:lnSpc>
                        <a:spcBef>
                          <a:spcPts val="0"/>
                        </a:spcBef>
                        <a:spcAft>
                          <a:spcPts val="0"/>
                        </a:spcAft>
                        <a:buClrTx/>
                        <a:buSzTx/>
                        <a:buFontTx/>
                        <a:buNone/>
                        <a:tabLst/>
                        <a:defRPr/>
                      </a:pPr>
                      <a:r>
                        <a:rPr kumimoji="1" lang="ja-JP" altLang="en-US" sz="1100" b="0" kern="1200" dirty="0"/>
                        <a:t>イ　集中的な支援を必要とする重症患者等</a:t>
                      </a:r>
                      <a:endParaRPr kumimoji="1" lang="en-US" altLang="ja-JP" sz="1100" b="0" kern="1200" dirty="0"/>
                    </a:p>
                    <a:p>
                      <a:pPr marL="0" marR="0" lvl="0" indent="0" algn="l" defTabSz="990570" rtl="0" eaLnBrk="1" fontAlgn="auto" latinLnBrk="0" hangingPunct="1">
                        <a:lnSpc>
                          <a:spcPct val="100000"/>
                        </a:lnSpc>
                        <a:spcBef>
                          <a:spcPts val="0"/>
                        </a:spcBef>
                        <a:spcAft>
                          <a:spcPts val="0"/>
                        </a:spcAft>
                        <a:buClrTx/>
                        <a:buSzTx/>
                        <a:buFontTx/>
                        <a:buNone/>
                        <a:tabLst/>
                        <a:defRPr/>
                      </a:pPr>
                      <a:endParaRPr kumimoji="1" lang="ja-JP" altLang="en-US" sz="1100" b="0" kern="1200" dirty="0">
                        <a:solidFill>
                          <a:prstClr val="black"/>
                        </a:solidFill>
                        <a:latin typeface="メイリオ" panose="020B0604030504040204" pitchFamily="50" charset="-128"/>
                        <a:ea typeface="メイリオ" panose="020B0604030504040204" pitchFamily="50" charset="-128"/>
                        <a:cs typeface="+mn-cs"/>
                      </a:endParaRPr>
                    </a:p>
                  </a:txBody>
                  <a:tcPr marL="45720" marR="45720"/>
                </a:tc>
                <a:tc>
                  <a:txBody>
                    <a:bodyPr/>
                    <a:lstStyle/>
                    <a:p>
                      <a:pPr marL="144000" lvl="1" indent="-144000" algn="l" defTabSz="990570" rtl="0" eaLnBrk="1" latinLnBrk="0" hangingPunct="1">
                        <a:defRPr/>
                      </a:pPr>
                      <a:r>
                        <a:rPr kumimoji="1" lang="ja-JP" altLang="en-US" sz="1100" b="0" kern="1200" dirty="0"/>
                        <a:t>○以下の全てに該当する患者（初回の算定日から６月以内に限る）</a:t>
                      </a:r>
                      <a:endParaRPr kumimoji="1" lang="en-US" altLang="ja-JP" sz="1100" b="0" kern="1200" dirty="0"/>
                    </a:p>
                    <a:p>
                      <a:pPr marL="288000" lvl="1" indent="-144000">
                        <a:defRPr/>
                      </a:pPr>
                      <a:r>
                        <a:rPr lang="ja-JP" altLang="en-US" sz="1000" b="0" dirty="0"/>
                        <a:t>ア　１年以上の入院歴を有する者、措置入院又は緊急措置入院を経て退院した患者で都道府県等が作成する退院後支援計画に基づく支援機関にある患者又は入退院を繰り返す者</a:t>
                      </a:r>
                      <a:endParaRPr lang="en-US" altLang="ja-JP" sz="1000" b="0" dirty="0"/>
                    </a:p>
                    <a:p>
                      <a:pPr marL="288000" lvl="1" indent="-144000">
                        <a:defRPr/>
                      </a:pPr>
                      <a:r>
                        <a:rPr lang="ja-JP" altLang="en-US" sz="1000" b="0" dirty="0"/>
                        <a:t>イ　統合失調症、統合失調症型障害若しくは妄想性障害、気分（感情）障害又は重度認知症の状態で、退院時又は算定時の</a:t>
                      </a:r>
                      <a:r>
                        <a:rPr lang="en-US" altLang="ja-JP" sz="1000" b="0" dirty="0"/>
                        <a:t>GAF</a:t>
                      </a:r>
                      <a:r>
                        <a:rPr lang="ja-JP" altLang="en-US" sz="1000" b="0" dirty="0"/>
                        <a:t>尺度が</a:t>
                      </a:r>
                      <a:r>
                        <a:rPr lang="en-US" altLang="ja-JP" sz="1000" b="0" dirty="0"/>
                        <a:t>40</a:t>
                      </a:r>
                      <a:r>
                        <a:rPr lang="ja-JP" altLang="en-US" sz="1000" b="0" dirty="0"/>
                        <a:t>以下の者</a:t>
                      </a:r>
                      <a:endParaRPr lang="en-US" altLang="ja-JP" sz="1000" b="0" dirty="0">
                        <a:solidFill>
                          <a:prstClr val="black"/>
                        </a:solidFill>
                        <a:latin typeface="メイリオ" panose="020B0604030504040204" pitchFamily="50" charset="-128"/>
                        <a:ea typeface="メイリオ" panose="020B0604030504040204" pitchFamily="50" charset="-128"/>
                      </a:endParaRPr>
                    </a:p>
                  </a:txBody>
                  <a:tcPr marL="45720" marR="45720"/>
                </a:tc>
                <a:extLst>
                  <a:ext uri="{0D108BD9-81ED-4DB2-BD59-A6C34878D82A}">
                    <a16:rowId xmlns:a16="http://schemas.microsoft.com/office/drawing/2014/main" val="1906619412"/>
                  </a:ext>
                </a:extLst>
              </a:tr>
              <a:tr h="987414">
                <a:tc>
                  <a:txBody>
                    <a:bodyPr/>
                    <a:lstStyle/>
                    <a:p>
                      <a:pPr marL="144000" marR="0" lvl="1" indent="-144000" algn="l" defTabSz="990570" rtl="0" eaLnBrk="1" fontAlgn="auto" latinLnBrk="0" hangingPunct="1">
                        <a:lnSpc>
                          <a:spcPct val="100000"/>
                        </a:lnSpc>
                        <a:spcBef>
                          <a:spcPts val="0"/>
                        </a:spcBef>
                        <a:spcAft>
                          <a:spcPts val="0"/>
                        </a:spcAft>
                        <a:buClrTx/>
                        <a:buSzTx/>
                        <a:buFontTx/>
                        <a:buNone/>
                        <a:tabLst/>
                        <a:defRPr/>
                      </a:pPr>
                      <a:r>
                        <a:rPr kumimoji="1" lang="ja-JP" altLang="en-US" sz="1100" kern="1200" dirty="0"/>
                        <a:t>ロ　重症患者等</a:t>
                      </a:r>
                      <a:endParaRPr kumimoji="1" lang="ja-JP" altLang="en-US" sz="1100" kern="1200" dirty="0">
                        <a:solidFill>
                          <a:prstClr val="black"/>
                        </a:solidFill>
                        <a:latin typeface="メイリオ" panose="020B0604030504040204" pitchFamily="50" charset="-128"/>
                        <a:ea typeface="メイリオ" panose="020B0604030504040204" pitchFamily="50" charset="-128"/>
                        <a:cs typeface="+mn-cs"/>
                      </a:endParaRPr>
                    </a:p>
                  </a:txBody>
                  <a:tcPr marL="45720" marR="45720"/>
                </a:tc>
                <a:tc>
                  <a:txBody>
                    <a:bodyPr/>
                    <a:lstStyle/>
                    <a:p>
                      <a:pPr marL="144000" indent="-144000"/>
                      <a:r>
                        <a:rPr kumimoji="1" lang="ja-JP" altLang="en-US" sz="1100" kern="1200" dirty="0"/>
                        <a:t>○上記のア又はイに該当する患者</a:t>
                      </a:r>
                      <a:r>
                        <a:rPr lang="ja-JP" altLang="en-US" sz="1100" dirty="0"/>
                        <a:t>（初回の算定日から６月以内に限る）</a:t>
                      </a:r>
                      <a:endParaRPr lang="en-US" altLang="ja-JP" sz="1100" dirty="0"/>
                    </a:p>
                    <a:p>
                      <a:endParaRPr kumimoji="1" lang="en-US" altLang="ja-JP" sz="1100" kern="1200" dirty="0"/>
                    </a:p>
                    <a:p>
                      <a:endParaRPr kumimoji="1" lang="en-US" altLang="ja-JP" sz="1100" kern="1200" dirty="0"/>
                    </a:p>
                    <a:p>
                      <a:endParaRPr kumimoji="1" lang="en-US" altLang="ja-JP" sz="1100" kern="1200" dirty="0">
                        <a:solidFill>
                          <a:prstClr val="black"/>
                        </a:solidFill>
                        <a:latin typeface="メイリオ" panose="020B0604030504040204" pitchFamily="50" charset="-128"/>
                        <a:ea typeface="メイリオ" panose="020B0604030504040204" pitchFamily="50" charset="-128"/>
                        <a:cs typeface="+mn-cs"/>
                      </a:endParaRPr>
                    </a:p>
                  </a:txBody>
                  <a:tcPr marL="45720" marR="45720"/>
                </a:tc>
                <a:extLst>
                  <a:ext uri="{0D108BD9-81ED-4DB2-BD59-A6C34878D82A}">
                    <a16:rowId xmlns:a16="http://schemas.microsoft.com/office/drawing/2014/main" val="2650429116"/>
                  </a:ext>
                </a:extLst>
              </a:tr>
            </a:tbl>
          </a:graphicData>
        </a:graphic>
      </p:graphicFrame>
      <p:graphicFrame>
        <p:nvGraphicFramePr>
          <p:cNvPr id="18" name="表 17"/>
          <p:cNvGraphicFramePr>
            <a:graphicFrameLocks noGrp="1"/>
          </p:cNvGraphicFramePr>
          <p:nvPr/>
        </p:nvGraphicFramePr>
        <p:xfrm>
          <a:off x="5312159" y="2804965"/>
          <a:ext cx="4255504" cy="3783271"/>
        </p:xfrm>
        <a:graphic>
          <a:graphicData uri="http://schemas.openxmlformats.org/drawingml/2006/table">
            <a:tbl>
              <a:tblPr firstRow="1" bandRow="1">
                <a:tableStyleId>{0505E3EF-67EA-436B-97B2-0124C06EBD24}</a:tableStyleId>
              </a:tblPr>
              <a:tblGrid>
                <a:gridCol w="978618">
                  <a:extLst>
                    <a:ext uri="{9D8B030D-6E8A-4147-A177-3AD203B41FA5}">
                      <a16:colId xmlns:a16="http://schemas.microsoft.com/office/drawing/2014/main" val="1037130711"/>
                    </a:ext>
                  </a:extLst>
                </a:gridCol>
                <a:gridCol w="3276886">
                  <a:extLst>
                    <a:ext uri="{9D8B030D-6E8A-4147-A177-3AD203B41FA5}">
                      <a16:colId xmlns:a16="http://schemas.microsoft.com/office/drawing/2014/main" val="3013935298"/>
                    </a:ext>
                  </a:extLst>
                </a:gridCol>
              </a:tblGrid>
              <a:tr h="1512511">
                <a:tc>
                  <a:txBody>
                    <a:bodyPr/>
                    <a:lstStyle/>
                    <a:p>
                      <a:pPr marL="144000" marR="0" lvl="1" indent="-144000" algn="l" defTabSz="990570" rtl="0" eaLnBrk="1" fontAlgn="auto" latinLnBrk="0" hangingPunct="1">
                        <a:lnSpc>
                          <a:spcPct val="100000"/>
                        </a:lnSpc>
                        <a:spcBef>
                          <a:spcPts val="0"/>
                        </a:spcBef>
                        <a:spcAft>
                          <a:spcPts val="0"/>
                        </a:spcAft>
                        <a:buClrTx/>
                        <a:buSzTx/>
                        <a:buFontTx/>
                        <a:buNone/>
                        <a:tabLst/>
                        <a:defRPr/>
                      </a:pPr>
                      <a:r>
                        <a:rPr kumimoji="1" lang="ja-JP" altLang="en-US" sz="1100" b="0" kern="1200" dirty="0"/>
                        <a:t>イ　集中的な支援を必要とする重症患者等</a:t>
                      </a:r>
                      <a:endParaRPr kumimoji="1" lang="en-US" altLang="ja-JP" sz="1100" b="0" kern="1200" dirty="0">
                        <a:solidFill>
                          <a:prstClr val="black"/>
                        </a:solidFill>
                        <a:latin typeface="メイリオ" panose="020B0604030504040204" pitchFamily="50" charset="-128"/>
                        <a:ea typeface="メイリオ" panose="020B0604030504040204" pitchFamily="50" charset="-128"/>
                        <a:cs typeface="+mn-cs"/>
                      </a:endParaRPr>
                    </a:p>
                  </a:txBody>
                  <a:tcPr marL="45720" marR="45720"/>
                </a:tc>
                <a:tc>
                  <a:txBody>
                    <a:bodyPr/>
                    <a:lstStyle/>
                    <a:p>
                      <a:r>
                        <a:rPr kumimoji="1" lang="ja-JP" altLang="en-US" sz="1100" b="0" kern="1200" dirty="0"/>
                        <a:t>（略）</a:t>
                      </a:r>
                      <a:endParaRPr kumimoji="1" lang="en-US" altLang="ja-JP" sz="1100" b="0" kern="1200" dirty="0"/>
                    </a:p>
                    <a:p>
                      <a:endParaRPr kumimoji="1" lang="en-US" altLang="ja-JP" sz="1100" b="0" kern="1200" dirty="0">
                        <a:solidFill>
                          <a:prstClr val="black"/>
                        </a:solidFill>
                        <a:latin typeface="メイリオ" panose="020B0604030504040204" pitchFamily="50" charset="-128"/>
                        <a:ea typeface="メイリオ" panose="020B0604030504040204" pitchFamily="50" charset="-128"/>
                        <a:cs typeface="+mn-cs"/>
                      </a:endParaRPr>
                    </a:p>
                    <a:p>
                      <a:endParaRPr kumimoji="1" lang="en-US" altLang="ja-JP" sz="1100" b="0" kern="1200" dirty="0">
                        <a:solidFill>
                          <a:prstClr val="black"/>
                        </a:solidFill>
                        <a:latin typeface="メイリオ" panose="020B0604030504040204" pitchFamily="50" charset="-128"/>
                        <a:ea typeface="メイリオ" panose="020B0604030504040204" pitchFamily="50" charset="-128"/>
                        <a:cs typeface="+mn-cs"/>
                      </a:endParaRPr>
                    </a:p>
                    <a:p>
                      <a:endParaRPr kumimoji="1" lang="en-US" altLang="ja-JP" sz="1100" b="0" kern="1200" dirty="0">
                        <a:solidFill>
                          <a:prstClr val="black"/>
                        </a:solidFill>
                        <a:latin typeface="メイリオ" panose="020B0604030504040204" pitchFamily="50" charset="-128"/>
                        <a:ea typeface="メイリオ" panose="020B0604030504040204" pitchFamily="50" charset="-128"/>
                        <a:cs typeface="+mn-cs"/>
                      </a:endParaRPr>
                    </a:p>
                    <a:p>
                      <a:endParaRPr kumimoji="1" lang="en-US" altLang="ja-JP" sz="1100" b="0" kern="1200" dirty="0">
                        <a:solidFill>
                          <a:prstClr val="black"/>
                        </a:solidFill>
                        <a:latin typeface="メイリオ" panose="020B0604030504040204" pitchFamily="50" charset="-128"/>
                        <a:ea typeface="メイリオ" panose="020B0604030504040204" pitchFamily="50" charset="-128"/>
                        <a:cs typeface="+mn-cs"/>
                      </a:endParaRPr>
                    </a:p>
                    <a:p>
                      <a:endParaRPr kumimoji="1" lang="en-US" altLang="ja-JP" sz="1100" b="0" kern="1200" dirty="0">
                        <a:solidFill>
                          <a:prstClr val="black"/>
                        </a:solidFill>
                        <a:latin typeface="メイリオ" panose="020B0604030504040204" pitchFamily="50" charset="-128"/>
                        <a:ea typeface="メイリオ" panose="020B0604030504040204" pitchFamily="50" charset="-128"/>
                        <a:cs typeface="+mn-cs"/>
                      </a:endParaRPr>
                    </a:p>
                    <a:p>
                      <a:endParaRPr kumimoji="1" lang="en-US" altLang="ja-JP" sz="1100" b="0" kern="1200" dirty="0">
                        <a:solidFill>
                          <a:prstClr val="black"/>
                        </a:solidFill>
                        <a:latin typeface="メイリオ" panose="020B0604030504040204" pitchFamily="50" charset="-128"/>
                        <a:ea typeface="メイリオ" panose="020B0604030504040204" pitchFamily="50" charset="-128"/>
                        <a:cs typeface="+mn-cs"/>
                      </a:endParaRPr>
                    </a:p>
                    <a:p>
                      <a:endParaRPr kumimoji="1" lang="en-US" altLang="ja-JP" sz="1100" b="0" kern="1200" dirty="0">
                        <a:solidFill>
                          <a:prstClr val="black"/>
                        </a:solidFill>
                        <a:latin typeface="メイリオ" panose="020B0604030504040204" pitchFamily="50" charset="-128"/>
                        <a:ea typeface="メイリオ" panose="020B0604030504040204" pitchFamily="50" charset="-128"/>
                        <a:cs typeface="+mn-cs"/>
                      </a:endParaRPr>
                    </a:p>
                  </a:txBody>
                  <a:tcPr marL="45720" marR="45720"/>
                </a:tc>
                <a:extLst>
                  <a:ext uri="{0D108BD9-81ED-4DB2-BD59-A6C34878D82A}">
                    <a16:rowId xmlns:a16="http://schemas.microsoft.com/office/drawing/2014/main" val="1906619412"/>
                  </a:ext>
                </a:extLst>
              </a:tr>
              <a:tr h="2048976">
                <a:tc>
                  <a:txBody>
                    <a:bodyPr/>
                    <a:lstStyle/>
                    <a:p>
                      <a:pPr marL="144000" marR="0" lvl="1" indent="-144000" algn="l" defTabSz="990570" rtl="0" eaLnBrk="1" fontAlgn="auto" latinLnBrk="0" hangingPunct="1">
                        <a:lnSpc>
                          <a:spcPct val="100000"/>
                        </a:lnSpc>
                        <a:spcBef>
                          <a:spcPts val="0"/>
                        </a:spcBef>
                        <a:spcAft>
                          <a:spcPts val="0"/>
                        </a:spcAft>
                        <a:buClrTx/>
                        <a:buSzTx/>
                        <a:buFontTx/>
                        <a:buNone/>
                        <a:tabLst/>
                        <a:defRPr/>
                      </a:pPr>
                      <a:r>
                        <a:rPr kumimoji="1" lang="ja-JP" altLang="en-US" sz="1100" kern="1200" dirty="0"/>
                        <a:t>ロ　重症患者等</a:t>
                      </a:r>
                      <a:endParaRPr kumimoji="1" lang="ja-JP" altLang="en-US" sz="1100" kern="1200" dirty="0">
                        <a:solidFill>
                          <a:prstClr val="black"/>
                        </a:solidFill>
                        <a:latin typeface="メイリオ" panose="020B0604030504040204" pitchFamily="50" charset="-128"/>
                        <a:ea typeface="メイリオ" panose="020B0604030504040204" pitchFamily="50" charset="-128"/>
                        <a:cs typeface="+mn-cs"/>
                      </a:endParaRPr>
                    </a:p>
                  </a:txBody>
                  <a:tcPr marL="45720" marR="45720"/>
                </a:tc>
                <a:tc>
                  <a:txBody>
                    <a:bodyPr/>
                    <a:lstStyle/>
                    <a:p>
                      <a:r>
                        <a:rPr kumimoji="1" lang="ja-JP" altLang="en-US" sz="1100" kern="1200" dirty="0"/>
                        <a:t>○（略）</a:t>
                      </a:r>
                      <a:endParaRPr kumimoji="1" lang="en-US" altLang="ja-JP" sz="1100" kern="1200" dirty="0"/>
                    </a:p>
                    <a:p>
                      <a:endParaRPr kumimoji="1" lang="en-US" altLang="ja-JP" sz="1100" kern="1200" dirty="0"/>
                    </a:p>
                    <a:p>
                      <a:pPr marL="144000" indent="-144000"/>
                      <a:r>
                        <a:rPr kumimoji="1" lang="ja-JP" altLang="en-US" sz="1100" kern="1200" dirty="0"/>
                        <a:t>○</a:t>
                      </a:r>
                      <a:r>
                        <a:rPr kumimoji="1" lang="ja-JP" altLang="en-US" sz="1100" b="1" u="sng" kern="1200" dirty="0">
                          <a:solidFill>
                            <a:srgbClr val="0070C0"/>
                          </a:solidFill>
                        </a:rPr>
                        <a:t>以下の全てに該当する患者</a:t>
                      </a:r>
                      <a:r>
                        <a:rPr lang="ja-JP" altLang="en-US" sz="1100" b="1" u="sng" dirty="0">
                          <a:solidFill>
                            <a:srgbClr val="0070C0"/>
                          </a:solidFill>
                        </a:rPr>
                        <a:t>（初回の算定日から６月以内に限る）</a:t>
                      </a:r>
                      <a:endParaRPr lang="en-US" altLang="ja-JP" sz="1100" b="1" u="sng" dirty="0">
                        <a:solidFill>
                          <a:srgbClr val="0070C0"/>
                        </a:solidFill>
                      </a:endParaRPr>
                    </a:p>
                    <a:p>
                      <a:pPr marL="288000" lvl="1" indent="-144000" algn="l" defTabSz="990570" rtl="0" eaLnBrk="1" latinLnBrk="0" hangingPunct="1">
                        <a:defRPr/>
                      </a:pPr>
                      <a:r>
                        <a:rPr kumimoji="1" lang="ja-JP" altLang="en-US" sz="1100" b="1" u="sng" kern="1200" dirty="0">
                          <a:solidFill>
                            <a:srgbClr val="0070C0"/>
                          </a:solidFill>
                        </a:rPr>
                        <a:t>ア　ひきこもり状態又は精神科の未受診若しくは受診中断等を理由とする行政機関等の保健師その他の職員による家庭訪問の対象者</a:t>
                      </a:r>
                      <a:endParaRPr kumimoji="1" lang="en-US" altLang="ja-JP" sz="1100" b="1" u="sng" kern="1200" dirty="0">
                        <a:solidFill>
                          <a:srgbClr val="0070C0"/>
                        </a:solidFill>
                      </a:endParaRPr>
                    </a:p>
                    <a:p>
                      <a:pPr marL="288000" lvl="1" indent="-144000">
                        <a:defRPr/>
                      </a:pPr>
                      <a:r>
                        <a:rPr lang="ja-JP" altLang="en-US" sz="1100" b="1" u="sng" dirty="0">
                          <a:solidFill>
                            <a:srgbClr val="0070C0"/>
                          </a:solidFill>
                        </a:rPr>
                        <a:t>イ　行政機関等の要請を受け、精神科を標榜する保険医療機関の精神科医が訪問し診療を行った結果、計画的な医学管理が必要と判断された者</a:t>
                      </a:r>
                      <a:endParaRPr lang="en-US" altLang="ja-JP" sz="1100" b="1" u="sng" dirty="0">
                        <a:solidFill>
                          <a:srgbClr val="0070C0"/>
                        </a:solidFill>
                      </a:endParaRPr>
                    </a:p>
                    <a:p>
                      <a:pPr marL="288000" lvl="1" indent="-144000">
                        <a:defRPr/>
                      </a:pPr>
                      <a:r>
                        <a:rPr lang="ja-JP" altLang="en-US" sz="1100" b="1" u="sng" dirty="0">
                          <a:solidFill>
                            <a:srgbClr val="0070C0"/>
                          </a:solidFill>
                        </a:rPr>
                        <a:t>ウ　当該管理料を算定する日において</a:t>
                      </a:r>
                      <a:r>
                        <a:rPr lang="en-US" altLang="ja-JP" sz="1100" b="1" u="sng" dirty="0">
                          <a:solidFill>
                            <a:srgbClr val="0070C0"/>
                          </a:solidFill>
                        </a:rPr>
                        <a:t>GAF</a:t>
                      </a:r>
                      <a:r>
                        <a:rPr lang="ja-JP" altLang="en-US" sz="1100" b="1" u="sng" dirty="0">
                          <a:solidFill>
                            <a:srgbClr val="0070C0"/>
                          </a:solidFill>
                        </a:rPr>
                        <a:t>尺度による判定が</a:t>
                      </a:r>
                      <a:r>
                        <a:rPr lang="en-US" altLang="ja-JP" sz="1100" b="1" u="sng" dirty="0">
                          <a:solidFill>
                            <a:srgbClr val="0070C0"/>
                          </a:solidFill>
                        </a:rPr>
                        <a:t>40</a:t>
                      </a:r>
                      <a:r>
                        <a:rPr lang="ja-JP" altLang="en-US" sz="1100" b="1" u="sng" dirty="0">
                          <a:solidFill>
                            <a:srgbClr val="0070C0"/>
                          </a:solidFill>
                        </a:rPr>
                        <a:t>以下の者</a:t>
                      </a:r>
                      <a:endParaRPr lang="ja-JP" altLang="en-US" sz="1100" b="1" u="sng" dirty="0">
                        <a:solidFill>
                          <a:srgbClr val="0070C0"/>
                        </a:solidFill>
                        <a:latin typeface="メイリオ" panose="020B0604030504040204" pitchFamily="50" charset="-128"/>
                        <a:ea typeface="メイリオ" panose="020B0604030504040204" pitchFamily="50" charset="-128"/>
                      </a:endParaRPr>
                    </a:p>
                  </a:txBody>
                  <a:tcPr marL="45720" marR="45720"/>
                </a:tc>
                <a:extLst>
                  <a:ext uri="{0D108BD9-81ED-4DB2-BD59-A6C34878D82A}">
                    <a16:rowId xmlns:a16="http://schemas.microsoft.com/office/drawing/2014/main" val="2650429116"/>
                  </a:ext>
                </a:extLst>
              </a:tr>
            </a:tbl>
          </a:graphicData>
        </a:graphic>
      </p:graphicFrame>
    </p:spTree>
    <p:extLst>
      <p:ext uri="{BB962C8B-B14F-4D97-AF65-F5344CB8AC3E}">
        <p14:creationId xmlns:p14="http://schemas.microsoft.com/office/powerpoint/2010/main" val="4244270870"/>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（７）精神科救急医療体制の整備の推進</a:t>
            </a:r>
            <a:endParaRPr kumimoji="1" lang="ja-JP" altLang="en-US" dirty="0"/>
          </a:p>
        </p:txBody>
      </p:sp>
      <p:sp>
        <p:nvSpPr>
          <p:cNvPr id="3" name="テキスト ボックス 2"/>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13.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精神医療</a:t>
            </a:r>
          </a:p>
        </p:txBody>
      </p:sp>
      <p:graphicFrame>
        <p:nvGraphicFramePr>
          <p:cNvPr id="5" name="表 4"/>
          <p:cNvGraphicFramePr>
            <a:graphicFrameLocks noGrp="1"/>
          </p:cNvGraphicFramePr>
          <p:nvPr/>
        </p:nvGraphicFramePr>
        <p:xfrm>
          <a:off x="356397" y="2261914"/>
          <a:ext cx="1798974" cy="1402080"/>
        </p:xfrm>
        <a:graphic>
          <a:graphicData uri="http://schemas.openxmlformats.org/drawingml/2006/table">
            <a:tbl>
              <a:tblPr firstRow="1" bandRow="1">
                <a:tableStyleId>{5C22544A-7EE6-4342-B048-85BDC9FD1C3A}</a:tableStyleId>
              </a:tblPr>
              <a:tblGrid>
                <a:gridCol w="1798974">
                  <a:extLst>
                    <a:ext uri="{9D8B030D-6E8A-4147-A177-3AD203B41FA5}">
                      <a16:colId xmlns:a16="http://schemas.microsoft.com/office/drawing/2014/main" val="532842553"/>
                    </a:ext>
                  </a:extLst>
                </a:gridCol>
              </a:tblGrid>
              <a:tr h="0">
                <a:tc>
                  <a:txBody>
                    <a:bodyPr/>
                    <a:lstStyle/>
                    <a:p>
                      <a:pPr algn="ctr"/>
                      <a:r>
                        <a:rPr kumimoji="1" lang="ja-JP" altLang="en-US" sz="1400" dirty="0">
                          <a:solidFill>
                            <a:schemeClr val="tx1"/>
                          </a:solidFill>
                        </a:rPr>
                        <a:t>現行</a:t>
                      </a:r>
                    </a:p>
                  </a:txBody>
                  <a:tcPr>
                    <a:solidFill>
                      <a:srgbClr val="CCE5FF"/>
                    </a:solidFill>
                  </a:tcPr>
                </a:tc>
                <a:extLst>
                  <a:ext uri="{0D108BD9-81ED-4DB2-BD59-A6C34878D82A}">
                    <a16:rowId xmlns:a16="http://schemas.microsoft.com/office/drawing/2014/main" val="1579508677"/>
                  </a:ext>
                </a:extLst>
              </a:tr>
              <a:tr h="0">
                <a:tc>
                  <a:txBody>
                    <a:bodyPr/>
                    <a:lstStyle/>
                    <a:p>
                      <a:r>
                        <a:rPr kumimoji="1" lang="ja-JP" altLang="en-US" sz="1000" dirty="0"/>
                        <a:t>精神科救急入院料１</a:t>
                      </a:r>
                      <a:endParaRPr kumimoji="1" lang="en-US" altLang="ja-JP" sz="1000" dirty="0"/>
                    </a:p>
                    <a:p>
                      <a:pPr algn="r"/>
                      <a:r>
                        <a:rPr kumimoji="1" lang="ja-JP" altLang="en-US" sz="1000" dirty="0"/>
                        <a:t>イ　</a:t>
                      </a:r>
                      <a:r>
                        <a:rPr kumimoji="1" lang="en-US" altLang="ja-JP" sz="1000" dirty="0"/>
                        <a:t>30</a:t>
                      </a:r>
                      <a:r>
                        <a:rPr kumimoji="1" lang="ja-JP" altLang="en-US" sz="1000" dirty="0"/>
                        <a:t>日以内　</a:t>
                      </a:r>
                      <a:r>
                        <a:rPr kumimoji="1" lang="en-US" altLang="ja-JP" sz="1000" dirty="0"/>
                        <a:t>3,579</a:t>
                      </a:r>
                      <a:r>
                        <a:rPr kumimoji="1" lang="ja-JP" altLang="en-US" sz="1000" dirty="0"/>
                        <a:t>点</a:t>
                      </a:r>
                      <a:endParaRPr kumimoji="1" lang="en-US" altLang="ja-JP" sz="1000" dirty="0"/>
                    </a:p>
                    <a:p>
                      <a:pPr algn="r"/>
                      <a:r>
                        <a:rPr kumimoji="1" lang="ja-JP" altLang="en-US" sz="1000" dirty="0"/>
                        <a:t>ロ　</a:t>
                      </a:r>
                      <a:r>
                        <a:rPr kumimoji="1" lang="en-US" altLang="ja-JP" sz="1000" dirty="0"/>
                        <a:t>31</a:t>
                      </a:r>
                      <a:r>
                        <a:rPr kumimoji="1" lang="ja-JP" altLang="en-US" sz="1000" dirty="0"/>
                        <a:t>日以上　</a:t>
                      </a:r>
                      <a:r>
                        <a:rPr kumimoji="1" lang="en-US" altLang="ja-JP" sz="1000" dirty="0"/>
                        <a:t>3,145</a:t>
                      </a:r>
                      <a:r>
                        <a:rPr kumimoji="1" lang="ja-JP" altLang="en-US" sz="1000" dirty="0"/>
                        <a:t>点</a:t>
                      </a:r>
                    </a:p>
                  </a:txBody>
                  <a:tcPr>
                    <a:solidFill>
                      <a:srgbClr val="EBF5FF"/>
                    </a:solidFill>
                  </a:tcPr>
                </a:tc>
                <a:extLst>
                  <a:ext uri="{0D108BD9-81ED-4DB2-BD59-A6C34878D82A}">
                    <a16:rowId xmlns:a16="http://schemas.microsoft.com/office/drawing/2014/main" val="4196827984"/>
                  </a:ext>
                </a:extLst>
              </a:tr>
              <a:tr h="0">
                <a:tc>
                  <a:txBody>
                    <a:bodyPr/>
                    <a:lstStyle/>
                    <a:p>
                      <a:r>
                        <a:rPr kumimoji="1" lang="ja-JP" altLang="en-US" sz="1000" dirty="0"/>
                        <a:t>精神科救急入院料２</a:t>
                      </a:r>
                      <a:endParaRPr kumimoji="1" lang="en-US" altLang="ja-JP" sz="1000" dirty="0"/>
                    </a:p>
                    <a:p>
                      <a:pPr algn="r"/>
                      <a:r>
                        <a:rPr kumimoji="1" lang="ja-JP" altLang="en-US" sz="1000" dirty="0"/>
                        <a:t>イ　</a:t>
                      </a:r>
                      <a:r>
                        <a:rPr kumimoji="1" lang="en-US" altLang="ja-JP" sz="1000" dirty="0"/>
                        <a:t>30</a:t>
                      </a:r>
                      <a:r>
                        <a:rPr kumimoji="1" lang="ja-JP" altLang="en-US" sz="1000" dirty="0"/>
                        <a:t>日以内　</a:t>
                      </a:r>
                      <a:r>
                        <a:rPr kumimoji="1" lang="en-US" altLang="ja-JP" sz="1000" dirty="0"/>
                        <a:t>3,372</a:t>
                      </a:r>
                      <a:r>
                        <a:rPr kumimoji="1" lang="ja-JP" altLang="en-US" sz="1000" dirty="0"/>
                        <a:t>点</a:t>
                      </a:r>
                      <a:endParaRPr kumimoji="1" lang="en-US" altLang="ja-JP" sz="1000" dirty="0"/>
                    </a:p>
                    <a:p>
                      <a:pPr algn="r"/>
                      <a:r>
                        <a:rPr kumimoji="1" lang="ja-JP" altLang="en-US" sz="1000" dirty="0"/>
                        <a:t>ロ　</a:t>
                      </a:r>
                      <a:r>
                        <a:rPr kumimoji="1" lang="en-US" altLang="ja-JP" sz="1000" dirty="0"/>
                        <a:t>31</a:t>
                      </a:r>
                      <a:r>
                        <a:rPr kumimoji="1" lang="ja-JP" altLang="en-US" sz="1000" dirty="0"/>
                        <a:t>日以上　</a:t>
                      </a:r>
                      <a:r>
                        <a:rPr kumimoji="1" lang="en-US" altLang="ja-JP" sz="1000" dirty="0"/>
                        <a:t>2,938</a:t>
                      </a:r>
                      <a:r>
                        <a:rPr kumimoji="1" lang="ja-JP" altLang="en-US" sz="1000" dirty="0"/>
                        <a:t>点</a:t>
                      </a:r>
                    </a:p>
                  </a:txBody>
                  <a:tcPr>
                    <a:solidFill>
                      <a:srgbClr val="EBF5FF"/>
                    </a:solidFill>
                  </a:tcPr>
                </a:tc>
                <a:extLst>
                  <a:ext uri="{0D108BD9-81ED-4DB2-BD59-A6C34878D82A}">
                    <a16:rowId xmlns:a16="http://schemas.microsoft.com/office/drawing/2014/main" val="142843289"/>
                  </a:ext>
                </a:extLst>
              </a:tr>
            </a:tbl>
          </a:graphicData>
        </a:graphic>
      </p:graphicFrame>
      <p:sp>
        <p:nvSpPr>
          <p:cNvPr id="7" name="正方形/長方形 6"/>
          <p:cNvSpPr/>
          <p:nvPr/>
        </p:nvSpPr>
        <p:spPr>
          <a:xfrm>
            <a:off x="188119" y="1018800"/>
            <a:ext cx="9529200" cy="5724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 name="正方形/長方形 7"/>
          <p:cNvSpPr/>
          <p:nvPr/>
        </p:nvSpPr>
        <p:spPr>
          <a:xfrm>
            <a:off x="299246" y="828000"/>
            <a:ext cx="6177753"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精神科救急医療に係る入院についての評価の見直し</a:t>
            </a:r>
          </a:p>
        </p:txBody>
      </p:sp>
      <p:graphicFrame>
        <p:nvGraphicFramePr>
          <p:cNvPr id="9" name="表 8"/>
          <p:cNvGraphicFramePr>
            <a:graphicFrameLocks noGrp="1"/>
          </p:cNvGraphicFramePr>
          <p:nvPr/>
        </p:nvGraphicFramePr>
        <p:xfrm>
          <a:off x="2690647" y="2261914"/>
          <a:ext cx="6948000" cy="4343400"/>
        </p:xfrm>
        <a:graphic>
          <a:graphicData uri="http://schemas.openxmlformats.org/drawingml/2006/table">
            <a:tbl>
              <a:tblPr firstRow="1" bandRow="1">
                <a:tableStyleId>{5C22544A-7EE6-4342-B048-85BDC9FD1C3A}</a:tableStyleId>
              </a:tblPr>
              <a:tblGrid>
                <a:gridCol w="1905791">
                  <a:extLst>
                    <a:ext uri="{9D8B030D-6E8A-4147-A177-3AD203B41FA5}">
                      <a16:colId xmlns:a16="http://schemas.microsoft.com/office/drawing/2014/main" val="532842553"/>
                    </a:ext>
                  </a:extLst>
                </a:gridCol>
                <a:gridCol w="1939617">
                  <a:extLst>
                    <a:ext uri="{9D8B030D-6E8A-4147-A177-3AD203B41FA5}">
                      <a16:colId xmlns:a16="http://schemas.microsoft.com/office/drawing/2014/main" val="1001981960"/>
                    </a:ext>
                  </a:extLst>
                </a:gridCol>
                <a:gridCol w="3102592">
                  <a:extLst>
                    <a:ext uri="{9D8B030D-6E8A-4147-A177-3AD203B41FA5}">
                      <a16:colId xmlns:a16="http://schemas.microsoft.com/office/drawing/2014/main" val="1898600091"/>
                    </a:ext>
                  </a:extLst>
                </a:gridCol>
              </a:tblGrid>
              <a:tr h="303260">
                <a:tc gridSpan="3">
                  <a:txBody>
                    <a:bodyPr/>
                    <a:lstStyle/>
                    <a:p>
                      <a:pPr algn="ctr"/>
                      <a:r>
                        <a:rPr kumimoji="1" lang="ja-JP" altLang="en-US" sz="1400" dirty="0">
                          <a:solidFill>
                            <a:schemeClr val="tx1"/>
                          </a:solidFill>
                        </a:rPr>
                        <a:t>改定後</a:t>
                      </a:r>
                    </a:p>
                  </a:txBody>
                  <a:tcPr>
                    <a:solidFill>
                      <a:schemeClr val="accent3">
                        <a:lumMod val="40000"/>
                        <a:lumOff val="60000"/>
                      </a:schemeClr>
                    </a:solidFill>
                  </a:tcPr>
                </a:tc>
                <a:tc hMerge="1">
                  <a:txBody>
                    <a:bodyPr/>
                    <a:lstStyle/>
                    <a:p>
                      <a:pPr algn="ctr"/>
                      <a:endParaRPr kumimoji="1" lang="ja-JP" altLang="en-US" sz="1400" dirty="0">
                        <a:solidFill>
                          <a:schemeClr val="tx1"/>
                        </a:solidFill>
                      </a:endParaRPr>
                    </a:p>
                  </a:txBody>
                  <a:tcPr>
                    <a:solidFill>
                      <a:schemeClr val="accent3">
                        <a:lumMod val="40000"/>
                        <a:lumOff val="60000"/>
                      </a:schemeClr>
                    </a:solidFill>
                  </a:tcPr>
                </a:tc>
                <a:tc hMerge="1">
                  <a:txBody>
                    <a:bodyPr/>
                    <a:lstStyle/>
                    <a:p>
                      <a:pPr algn="ctr"/>
                      <a:endParaRPr kumimoji="1" lang="ja-JP" altLang="en-US" sz="1400" dirty="0">
                        <a:solidFill>
                          <a:schemeClr val="tx1"/>
                        </a:solidFill>
                      </a:endParaRPr>
                    </a:p>
                  </a:txBody>
                  <a:tcPr>
                    <a:solidFill>
                      <a:schemeClr val="accent3">
                        <a:lumMod val="40000"/>
                        <a:lumOff val="60000"/>
                      </a:schemeClr>
                    </a:solidFill>
                  </a:tcPr>
                </a:tc>
                <a:extLst>
                  <a:ext uri="{0D108BD9-81ED-4DB2-BD59-A6C34878D82A}">
                    <a16:rowId xmlns:a16="http://schemas.microsoft.com/office/drawing/2014/main" val="1579508677"/>
                  </a:ext>
                </a:extLst>
              </a:tr>
              <a:tr h="257771">
                <a:tc gridSpan="3">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b="1" dirty="0">
                          <a:solidFill>
                            <a:schemeClr val="tx1"/>
                          </a:solidFill>
                        </a:rPr>
                        <a:t>＜（１）手厚い救急急性期医療体制＞</a:t>
                      </a:r>
                      <a:endParaRPr kumimoji="1" lang="en-US" altLang="ja-JP" sz="1100" b="1" dirty="0">
                        <a:solidFill>
                          <a:schemeClr val="tx1"/>
                        </a:solidFill>
                      </a:endParaRPr>
                    </a:p>
                  </a:txBody>
                  <a:tcPr>
                    <a:solidFill>
                      <a:schemeClr val="accent3">
                        <a:lumMod val="20000"/>
                        <a:lumOff val="80000"/>
                      </a:schemeClr>
                    </a:solidFill>
                  </a:tcPr>
                </a:tc>
                <a:tc hMerge="1">
                  <a:txBody>
                    <a:bodyPr/>
                    <a:lstStyle/>
                    <a:p>
                      <a:endParaRPr kumimoji="1" lang="ja-JP" altLang="en-US" sz="1000" dirty="0"/>
                    </a:p>
                  </a:txBody>
                  <a:tcPr/>
                </a:tc>
                <a:tc h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en-US" altLang="ja-JP" sz="1100" b="1" dirty="0">
                        <a:solidFill>
                          <a:schemeClr val="tx1"/>
                        </a:solidFill>
                      </a:endParaRPr>
                    </a:p>
                  </a:txBody>
                  <a:tcPr/>
                </a:tc>
                <a:extLst>
                  <a:ext uri="{0D108BD9-81ED-4DB2-BD59-A6C34878D82A}">
                    <a16:rowId xmlns:a16="http://schemas.microsoft.com/office/drawing/2014/main" val="3926956446"/>
                  </a:ext>
                </a:extLst>
              </a:tr>
              <a:tr h="485215">
                <a:tc rowSpan="3">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b="1" u="sng" dirty="0">
                          <a:solidFill>
                            <a:schemeClr val="tx2"/>
                          </a:solidFill>
                        </a:rPr>
                        <a:t>（改）精神科救急急性期</a:t>
                      </a:r>
                      <a:endParaRPr kumimoji="1" lang="en-US" altLang="ja-JP" sz="1200" b="1" u="sng" dirty="0">
                        <a:solidFill>
                          <a:schemeClr val="tx2"/>
                        </a:solidFill>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200" b="1" u="none" dirty="0">
                          <a:solidFill>
                            <a:schemeClr val="tx2"/>
                          </a:solidFill>
                        </a:rPr>
                        <a:t>　　　</a:t>
                      </a:r>
                      <a:r>
                        <a:rPr kumimoji="1" lang="ja-JP" altLang="en-US" sz="1200" b="1" u="sng" dirty="0">
                          <a:solidFill>
                            <a:schemeClr val="tx2"/>
                          </a:solidFill>
                        </a:rPr>
                        <a:t>医療入院料</a:t>
                      </a:r>
                    </a:p>
                  </a:txBody>
                  <a:tcPr>
                    <a:lnB w="12700" cap="flat" cmpd="sng" algn="ctr">
                      <a:solidFill>
                        <a:schemeClr val="accent3"/>
                      </a:solidFill>
                      <a:prstDash val="solid"/>
                      <a:round/>
                      <a:headEnd type="none" w="med" len="med"/>
                      <a:tailEnd type="none" w="med" len="med"/>
                    </a:lnB>
                    <a:solidFill>
                      <a:schemeClr val="accent3">
                        <a:lumMod val="20000"/>
                        <a:lumOff val="80000"/>
                      </a:schemeClr>
                    </a:solidFill>
                  </a:tcPr>
                </a:tc>
                <a:tc>
                  <a:txBody>
                    <a:bodyPr/>
                    <a:lstStyle/>
                    <a:p>
                      <a:r>
                        <a:rPr kumimoji="1" lang="en-US" altLang="ja-JP" sz="1000" dirty="0"/>
                        <a:t>30</a:t>
                      </a:r>
                      <a:r>
                        <a:rPr kumimoji="1" lang="ja-JP" altLang="en-US" sz="1000" dirty="0"/>
                        <a:t>日以内　　　　　</a:t>
                      </a:r>
                      <a:r>
                        <a:rPr kumimoji="1" lang="en-US" altLang="ja-JP" sz="1000" b="1" u="sng" dirty="0">
                          <a:solidFill>
                            <a:schemeClr val="tx2"/>
                          </a:solidFill>
                        </a:rPr>
                        <a:t>2,400</a:t>
                      </a:r>
                      <a:r>
                        <a:rPr kumimoji="1" lang="ja-JP" altLang="en-US" sz="1000" b="1" u="sng" dirty="0">
                          <a:solidFill>
                            <a:schemeClr val="tx2"/>
                          </a:solidFill>
                        </a:rPr>
                        <a:t>点</a:t>
                      </a:r>
                      <a:endParaRPr kumimoji="1" lang="en-US" altLang="ja-JP" sz="1000" b="1" u="sng" dirty="0">
                        <a:solidFill>
                          <a:schemeClr val="tx2"/>
                        </a:solidFill>
                      </a:endParaRPr>
                    </a:p>
                  </a:txBody>
                  <a:tcPr>
                    <a:solidFill>
                      <a:schemeClr val="accent3">
                        <a:lumMod val="20000"/>
                        <a:lumOff val="80000"/>
                      </a:schemeClr>
                    </a:solidFill>
                  </a:tcPr>
                </a:tc>
                <a:tc rowSpan="3">
                  <a:txBody>
                    <a:bodyPr/>
                    <a:lstStyle/>
                    <a:p>
                      <a:pPr lvl="0">
                        <a:defRPr/>
                      </a:pPr>
                      <a:r>
                        <a:rPr lang="ja-JP" altLang="en-US" sz="1000" dirty="0">
                          <a:solidFill>
                            <a:prstClr val="black"/>
                          </a:solidFill>
                          <a:latin typeface="メイリオ" panose="020B0604030504040204" pitchFamily="50" charset="-128"/>
                          <a:ea typeface="メイリオ" panose="020B0604030504040204" pitchFamily="50" charset="-128"/>
                        </a:rPr>
                        <a:t>・病院常勤の指定医が</a:t>
                      </a:r>
                      <a:r>
                        <a:rPr lang="ja-JP" altLang="en-US" sz="1000" b="1" u="sng" dirty="0">
                          <a:solidFill>
                            <a:schemeClr val="tx2"/>
                          </a:solidFill>
                          <a:latin typeface="メイリオ" panose="020B0604030504040204" pitchFamily="50" charset="-128"/>
                          <a:ea typeface="メイリオ" panose="020B0604030504040204" pitchFamily="50" charset="-128"/>
                        </a:rPr>
                        <a:t>４名</a:t>
                      </a:r>
                      <a:r>
                        <a:rPr lang="ja-JP" altLang="en-US" sz="1000" dirty="0">
                          <a:solidFill>
                            <a:prstClr val="black"/>
                          </a:solidFill>
                          <a:latin typeface="メイリオ" panose="020B0604030504040204" pitchFamily="50" charset="-128"/>
                          <a:ea typeface="メイリオ" panose="020B0604030504040204" pitchFamily="50" charset="-128"/>
                        </a:rPr>
                        <a:t>以上</a:t>
                      </a:r>
                      <a:endParaRPr lang="en-US" altLang="ja-JP" sz="1000" dirty="0">
                        <a:solidFill>
                          <a:prstClr val="black"/>
                        </a:solidFill>
                        <a:latin typeface="メイリオ" panose="020B0604030504040204" pitchFamily="50" charset="-128"/>
                        <a:ea typeface="メイリオ" panose="020B0604030504040204" pitchFamily="50" charset="-128"/>
                      </a:endParaRPr>
                    </a:p>
                    <a:p>
                      <a:pPr lvl="0">
                        <a:defRPr/>
                      </a:pPr>
                      <a:r>
                        <a:rPr lang="ja-JP" altLang="en-US" sz="1000" dirty="0">
                          <a:solidFill>
                            <a:prstClr val="black"/>
                          </a:solidFill>
                          <a:latin typeface="メイリオ" panose="020B0604030504040204" pitchFamily="50" charset="-128"/>
                          <a:ea typeface="メイリオ" panose="020B0604030504040204" pitchFamily="50" charset="-128"/>
                        </a:rPr>
                        <a:t>・</a:t>
                      </a:r>
                      <a:r>
                        <a:rPr lang="ja-JP" altLang="en-US" sz="1000" b="1" u="sng" dirty="0">
                          <a:solidFill>
                            <a:srgbClr val="0070C0"/>
                          </a:solidFill>
                          <a:latin typeface="メイリオ" panose="020B0604030504040204" pitchFamily="50" charset="-128"/>
                          <a:ea typeface="メイリオ" panose="020B0604030504040204" pitchFamily="50" charset="-128"/>
                        </a:rPr>
                        <a:t>常時精神科救急外来診療が可能</a:t>
                      </a:r>
                    </a:p>
                    <a:p>
                      <a:pPr lvl="0">
                        <a:defRPr/>
                      </a:pPr>
                      <a:r>
                        <a:rPr lang="ja-JP" altLang="en-US" sz="1000" dirty="0">
                          <a:solidFill>
                            <a:prstClr val="black"/>
                          </a:solidFill>
                          <a:latin typeface="メイリオ" panose="020B0604030504040204" pitchFamily="50" charset="-128"/>
                          <a:ea typeface="メイリオ" panose="020B0604030504040204" pitchFamily="50" charset="-128"/>
                        </a:rPr>
                        <a:t>・全ての入院形式の患者受入れが可能</a:t>
                      </a:r>
                    </a:p>
                    <a:p>
                      <a:pPr marL="85725" lvl="0" indent="-85725">
                        <a:defRPr/>
                      </a:pPr>
                      <a:r>
                        <a:rPr lang="ja-JP" altLang="en-US" sz="1000" dirty="0">
                          <a:solidFill>
                            <a:prstClr val="black"/>
                          </a:solidFill>
                          <a:latin typeface="メイリオ" panose="020B0604030504040204" pitchFamily="50" charset="-128"/>
                          <a:ea typeface="メイリオ" panose="020B0604030504040204" pitchFamily="50" charset="-128"/>
                        </a:rPr>
                        <a:t>・時間外、休日・深夜の入院件数が</a:t>
                      </a:r>
                      <a:r>
                        <a:rPr lang="ja-JP" altLang="en-US" sz="1000" b="1" u="sng" dirty="0">
                          <a:solidFill>
                            <a:srgbClr val="0070C0"/>
                          </a:solidFill>
                          <a:latin typeface="メイリオ" panose="020B0604030504040204" pitchFamily="50" charset="-128"/>
                          <a:ea typeface="メイリオ" panose="020B0604030504040204" pitchFamily="50" charset="-128"/>
                        </a:rPr>
                        <a:t>年間</a:t>
                      </a:r>
                      <a:r>
                        <a:rPr lang="en-US" altLang="ja-JP" sz="1000" b="1" u="sng" dirty="0">
                          <a:solidFill>
                            <a:srgbClr val="0070C0"/>
                          </a:solidFill>
                          <a:latin typeface="メイリオ" panose="020B0604030504040204" pitchFamily="50" charset="-128"/>
                          <a:ea typeface="メイリオ" panose="020B0604030504040204" pitchFamily="50" charset="-128"/>
                        </a:rPr>
                        <a:t>30</a:t>
                      </a:r>
                      <a:r>
                        <a:rPr lang="ja-JP" altLang="en-US" sz="1000" b="1" u="sng" dirty="0">
                          <a:solidFill>
                            <a:srgbClr val="0070C0"/>
                          </a:solidFill>
                          <a:latin typeface="メイリオ" panose="020B0604030504040204" pitchFamily="50" charset="-128"/>
                          <a:ea typeface="メイリオ" panose="020B0604030504040204" pitchFamily="50" charset="-128"/>
                        </a:rPr>
                        <a:t>件以上</a:t>
                      </a:r>
                      <a:r>
                        <a:rPr lang="ja-JP" altLang="en-US" sz="1000" dirty="0">
                          <a:solidFill>
                            <a:prstClr val="black"/>
                          </a:solidFill>
                          <a:latin typeface="メイリオ" panose="020B0604030504040204" pitchFamily="50" charset="-128"/>
                          <a:ea typeface="メイリオ" panose="020B0604030504040204" pitchFamily="50" charset="-128"/>
                        </a:rPr>
                        <a:t>又は</a:t>
                      </a:r>
                      <a:r>
                        <a:rPr lang="ja-JP" altLang="en-US" sz="1000" b="1" u="sng" dirty="0">
                          <a:solidFill>
                            <a:srgbClr val="0070C0"/>
                          </a:solidFill>
                          <a:latin typeface="メイリオ" panose="020B0604030504040204" pitchFamily="50" charset="-128"/>
                          <a:ea typeface="メイリオ" panose="020B0604030504040204" pitchFamily="50" charset="-128"/>
                        </a:rPr>
                        <a:t>人口１万人当たり</a:t>
                      </a:r>
                      <a:r>
                        <a:rPr lang="en-US" altLang="ja-JP" sz="1000" b="1" u="sng" dirty="0">
                          <a:solidFill>
                            <a:srgbClr val="0070C0"/>
                          </a:solidFill>
                          <a:latin typeface="メイリオ" panose="020B0604030504040204" pitchFamily="50" charset="-128"/>
                          <a:ea typeface="メイリオ" panose="020B0604030504040204" pitchFamily="50" charset="-128"/>
                        </a:rPr>
                        <a:t>0.37</a:t>
                      </a:r>
                      <a:r>
                        <a:rPr lang="ja-JP" altLang="en-US" sz="1000" b="1" u="sng" dirty="0">
                          <a:solidFill>
                            <a:srgbClr val="0070C0"/>
                          </a:solidFill>
                          <a:latin typeface="メイリオ" panose="020B0604030504040204" pitchFamily="50" charset="-128"/>
                          <a:ea typeface="メイリオ" panose="020B0604030504040204" pitchFamily="50" charset="-128"/>
                        </a:rPr>
                        <a:t>件以上</a:t>
                      </a:r>
                      <a:r>
                        <a:rPr lang="ja-JP" altLang="en-US" sz="1000" dirty="0">
                          <a:solidFill>
                            <a:prstClr val="black"/>
                          </a:solidFill>
                          <a:latin typeface="メイリオ" panose="020B0604030504040204" pitchFamily="50" charset="-128"/>
                          <a:ea typeface="メイリオ" panose="020B0604030504040204" pitchFamily="50" charset="-128"/>
                        </a:rPr>
                        <a:t>であり、うち</a:t>
                      </a:r>
                      <a:r>
                        <a:rPr lang="ja-JP" altLang="en-US" sz="1000" b="1" u="sng" dirty="0">
                          <a:solidFill>
                            <a:srgbClr val="0070C0"/>
                          </a:solidFill>
                          <a:latin typeface="メイリオ" panose="020B0604030504040204" pitchFamily="50" charset="-128"/>
                          <a:ea typeface="メイリオ" panose="020B0604030504040204" pitchFamily="50" charset="-128"/>
                        </a:rPr>
                        <a:t>６件以上</a:t>
                      </a:r>
                      <a:r>
                        <a:rPr lang="ja-JP" altLang="en-US" sz="1000" dirty="0">
                          <a:solidFill>
                            <a:prstClr val="black"/>
                          </a:solidFill>
                          <a:latin typeface="メイリオ" panose="020B0604030504040204" pitchFamily="50" charset="-128"/>
                          <a:ea typeface="メイリオ" panose="020B0604030504040204" pitchFamily="50" charset="-128"/>
                        </a:rPr>
                        <a:t>又は</a:t>
                      </a:r>
                      <a:r>
                        <a:rPr lang="ja-JP" altLang="en-US" sz="1000" dirty="0">
                          <a:solidFill>
                            <a:schemeClr val="tx1"/>
                          </a:solidFill>
                          <a:latin typeface="メイリオ" panose="020B0604030504040204" pitchFamily="50" charset="-128"/>
                          <a:ea typeface="メイリオ" panose="020B0604030504040204" pitchFamily="50" charset="-128"/>
                        </a:rPr>
                        <a:t>２割以上</a:t>
                      </a:r>
                      <a:r>
                        <a:rPr lang="ja-JP" altLang="en-US" sz="1000" dirty="0">
                          <a:solidFill>
                            <a:prstClr val="black"/>
                          </a:solidFill>
                          <a:latin typeface="メイリオ" panose="020B0604030504040204" pitchFamily="50" charset="-128"/>
                          <a:ea typeface="メイリオ" panose="020B0604030504040204" pitchFamily="50" charset="-128"/>
                        </a:rPr>
                        <a:t>は、精神科救急情報センター等からの依頼</a:t>
                      </a:r>
                      <a:endParaRPr lang="en-US" altLang="ja-JP" sz="1000" dirty="0">
                        <a:solidFill>
                          <a:prstClr val="black"/>
                        </a:solidFill>
                        <a:latin typeface="メイリオ" panose="020B0604030504040204" pitchFamily="50" charset="-128"/>
                        <a:ea typeface="メイリオ" panose="020B0604030504040204" pitchFamily="50" charset="-128"/>
                      </a:endParaRPr>
                    </a:p>
                    <a:p>
                      <a:pPr marL="85725" lvl="0" indent="-85725">
                        <a:defRPr/>
                      </a:pPr>
                      <a:r>
                        <a:rPr lang="ja-JP" altLang="en-US" sz="1000" dirty="0">
                          <a:solidFill>
                            <a:prstClr val="black"/>
                          </a:solidFill>
                          <a:latin typeface="メイリオ" panose="020B0604030504040204" pitchFamily="50" charset="-128"/>
                          <a:ea typeface="メイリオ" panose="020B0604030504040204" pitchFamily="50" charset="-128"/>
                        </a:rPr>
                        <a:t>・</a:t>
                      </a:r>
                      <a:r>
                        <a:rPr lang="ja-JP" altLang="en-US" sz="1000" b="1" u="sng" dirty="0">
                          <a:solidFill>
                            <a:srgbClr val="0070C0"/>
                          </a:solidFill>
                          <a:latin typeface="メイリオ" panose="020B0604030504040204" pitchFamily="50" charset="-128"/>
                          <a:ea typeface="メイリオ" panose="020B0604030504040204" pitchFamily="50" charset="-128"/>
                        </a:rPr>
                        <a:t>データ提出加算に係る届出を行っている保険医療機関</a:t>
                      </a:r>
                      <a:endParaRPr kumimoji="1" lang="en-US" altLang="ja-JP" sz="1000" dirty="0"/>
                    </a:p>
                  </a:txBody>
                  <a:tcPr>
                    <a:lnB w="12700" cap="flat" cmpd="sng" algn="ctr">
                      <a:solidFill>
                        <a:schemeClr val="accent3"/>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597440990"/>
                  </a:ext>
                </a:extLst>
              </a:tr>
              <a:tr h="485215">
                <a:tc vMerge="1">
                  <a:txBody>
                    <a:bodyPr/>
                    <a:lstStyle/>
                    <a:p>
                      <a:endParaRPr kumimoji="1" lang="ja-JP" altLang="en-US"/>
                    </a:p>
                  </a:txBody>
                  <a:tcPr>
                    <a:solidFill>
                      <a:schemeClr val="accent3">
                        <a:lumMod val="20000"/>
                        <a:lumOff val="80000"/>
                      </a:schemeClr>
                    </a:solidFill>
                  </a:tcPr>
                </a:tc>
                <a:tc>
                  <a:txBody>
                    <a:bodyPr/>
                    <a:lstStyle/>
                    <a:p>
                      <a:r>
                        <a:rPr kumimoji="1" lang="en-US" altLang="ja-JP" sz="1000" dirty="0"/>
                        <a:t>31</a:t>
                      </a:r>
                      <a:r>
                        <a:rPr kumimoji="1" lang="ja-JP" altLang="en-US" sz="1000" dirty="0"/>
                        <a:t>日以上</a:t>
                      </a:r>
                      <a:r>
                        <a:rPr kumimoji="1" lang="en-US" altLang="ja-JP" sz="1000" b="1" u="sng" dirty="0">
                          <a:solidFill>
                            <a:schemeClr val="tx2"/>
                          </a:solidFill>
                        </a:rPr>
                        <a:t>60</a:t>
                      </a:r>
                      <a:r>
                        <a:rPr kumimoji="1" lang="ja-JP" altLang="en-US" sz="1000" b="1" u="sng" dirty="0">
                          <a:solidFill>
                            <a:schemeClr val="tx2"/>
                          </a:solidFill>
                        </a:rPr>
                        <a:t>日以内</a:t>
                      </a:r>
                      <a:r>
                        <a:rPr kumimoji="1" lang="ja-JP" altLang="en-US" sz="1000" b="1" u="sng" baseline="0" dirty="0">
                          <a:solidFill>
                            <a:schemeClr val="tx2"/>
                          </a:solidFill>
                        </a:rPr>
                        <a:t>  </a:t>
                      </a:r>
                      <a:r>
                        <a:rPr kumimoji="1" lang="en-US" altLang="ja-JP" sz="1000" b="1" u="sng" dirty="0">
                          <a:solidFill>
                            <a:schemeClr val="tx2"/>
                          </a:solidFill>
                        </a:rPr>
                        <a:t>2,100</a:t>
                      </a:r>
                      <a:r>
                        <a:rPr kumimoji="1" lang="ja-JP" altLang="en-US" sz="1000" b="1" u="sng" dirty="0">
                          <a:solidFill>
                            <a:schemeClr val="tx2"/>
                          </a:solidFill>
                        </a:rPr>
                        <a:t>点</a:t>
                      </a:r>
                      <a:endParaRPr kumimoji="1" lang="en-US" altLang="ja-JP" sz="1000" b="1" u="sng" dirty="0">
                        <a:solidFill>
                          <a:schemeClr val="tx2"/>
                        </a:solidFill>
                      </a:endParaRPr>
                    </a:p>
                  </a:txBody>
                  <a:tcPr>
                    <a:solidFill>
                      <a:schemeClr val="accent3">
                        <a:lumMod val="20000"/>
                        <a:lumOff val="80000"/>
                      </a:schemeClr>
                    </a:solidFill>
                  </a:tcPr>
                </a:tc>
                <a:tc vMerge="1">
                  <a:txBody>
                    <a:bodyPr/>
                    <a:lstStyle/>
                    <a:p>
                      <a:endParaRPr kumimoji="1" lang="en-US" altLang="ja-JP" sz="1000" dirty="0"/>
                    </a:p>
                  </a:txBody>
                  <a:tcPr/>
                </a:tc>
                <a:extLst>
                  <a:ext uri="{0D108BD9-81ED-4DB2-BD59-A6C34878D82A}">
                    <a16:rowId xmlns:a16="http://schemas.microsoft.com/office/drawing/2014/main" val="911527221"/>
                  </a:ext>
                </a:extLst>
              </a:tr>
              <a:tr h="485215">
                <a:tc vMerge="1">
                  <a:txBody>
                    <a:bodyPr/>
                    <a:lstStyle/>
                    <a:p>
                      <a:endParaRPr kumimoji="1" lang="ja-JP" altLang="en-US"/>
                    </a:p>
                  </a:txBody>
                  <a:tcPr>
                    <a:solidFill>
                      <a:schemeClr val="accent3">
                        <a:lumMod val="20000"/>
                        <a:lumOff val="80000"/>
                      </a:schemeClr>
                    </a:solidFill>
                  </a:tcPr>
                </a:tc>
                <a:tc>
                  <a:txBody>
                    <a:bodyPr/>
                    <a:lstStyle/>
                    <a:p>
                      <a:r>
                        <a:rPr kumimoji="1" lang="en-US" altLang="ja-JP" sz="1000" b="1" u="sng" dirty="0">
                          <a:solidFill>
                            <a:schemeClr val="tx2"/>
                          </a:solidFill>
                        </a:rPr>
                        <a:t>61</a:t>
                      </a:r>
                      <a:r>
                        <a:rPr kumimoji="1" lang="ja-JP" altLang="en-US" sz="1000" b="1" u="sng" dirty="0">
                          <a:solidFill>
                            <a:schemeClr val="tx2"/>
                          </a:solidFill>
                        </a:rPr>
                        <a:t>日以上</a:t>
                      </a:r>
                      <a:r>
                        <a:rPr kumimoji="1" lang="en-US" altLang="ja-JP" sz="1000" b="1" u="sng" dirty="0">
                          <a:solidFill>
                            <a:schemeClr val="tx2"/>
                          </a:solidFill>
                        </a:rPr>
                        <a:t>90</a:t>
                      </a:r>
                      <a:r>
                        <a:rPr kumimoji="1" lang="ja-JP" altLang="en-US" sz="1000" b="1" u="sng" dirty="0">
                          <a:solidFill>
                            <a:schemeClr val="tx2"/>
                          </a:solidFill>
                        </a:rPr>
                        <a:t>日以内</a:t>
                      </a:r>
                      <a:r>
                        <a:rPr kumimoji="1" lang="en-US" altLang="ja-JP" sz="1000" b="1" u="sng" dirty="0">
                          <a:solidFill>
                            <a:schemeClr val="tx2"/>
                          </a:solidFill>
                        </a:rPr>
                        <a:t>  1,900</a:t>
                      </a:r>
                      <a:r>
                        <a:rPr kumimoji="1" lang="ja-JP" altLang="en-US" sz="1000" b="1" u="sng" dirty="0">
                          <a:solidFill>
                            <a:schemeClr val="tx2"/>
                          </a:solidFill>
                        </a:rPr>
                        <a:t>点</a:t>
                      </a:r>
                      <a:endParaRPr kumimoji="1" lang="en-US" altLang="ja-JP" sz="1000" b="1" u="sng" dirty="0">
                        <a:solidFill>
                          <a:schemeClr val="tx2"/>
                        </a:solidFill>
                      </a:endParaRPr>
                    </a:p>
                  </a:txBody>
                  <a:tcPr>
                    <a:lnB w="12700" cap="flat" cmpd="sng" algn="ctr">
                      <a:solidFill>
                        <a:schemeClr val="accent3"/>
                      </a:solidFill>
                      <a:prstDash val="solid"/>
                      <a:round/>
                      <a:headEnd type="none" w="med" len="med"/>
                      <a:tailEnd type="none" w="med" len="med"/>
                    </a:lnB>
                    <a:solidFill>
                      <a:schemeClr val="accent3">
                        <a:lumMod val="20000"/>
                        <a:lumOff val="80000"/>
                      </a:schemeClr>
                    </a:solidFill>
                  </a:tcPr>
                </a:tc>
                <a:tc vMerge="1">
                  <a:txBody>
                    <a:bodyPr/>
                    <a:lstStyle/>
                    <a:p>
                      <a:endParaRPr kumimoji="1" lang="en-US" altLang="ja-JP" sz="1000" dirty="0"/>
                    </a:p>
                  </a:txBody>
                  <a:tcPr/>
                </a:tc>
                <a:extLst>
                  <a:ext uri="{0D108BD9-81ED-4DB2-BD59-A6C34878D82A}">
                    <a16:rowId xmlns:a16="http://schemas.microsoft.com/office/drawing/2014/main" val="3758130157"/>
                  </a:ext>
                </a:extLst>
              </a:tr>
              <a:tr h="257771">
                <a:tc gridSpan="3">
                  <a:txBody>
                    <a:bodyPr/>
                    <a:lstStyle/>
                    <a:p>
                      <a:pPr algn="ctr"/>
                      <a:r>
                        <a:rPr kumimoji="1" lang="ja-JP" altLang="en-US" sz="1100" b="1" dirty="0"/>
                        <a:t>＜（２）緊急の患者に対応する体制＞</a:t>
                      </a:r>
                      <a:endParaRPr kumimoji="1" lang="en-US" altLang="ja-JP" sz="1100" b="1" dirty="0"/>
                    </a:p>
                  </a:txBody>
                  <a:tcPr>
                    <a:lnT w="12700" cap="flat" cmpd="sng" algn="ctr">
                      <a:solidFill>
                        <a:schemeClr val="accent3"/>
                      </a:solidFill>
                      <a:prstDash val="solid"/>
                      <a:round/>
                      <a:headEnd type="none" w="med" len="med"/>
                      <a:tailEnd type="none" w="med" len="med"/>
                    </a:lnT>
                    <a:solidFill>
                      <a:schemeClr val="accent3">
                        <a:lumMod val="20000"/>
                        <a:lumOff val="80000"/>
                      </a:schemeClr>
                    </a:solidFill>
                  </a:tcPr>
                </a:tc>
                <a:tc hMerge="1">
                  <a:txBody>
                    <a:bodyPr/>
                    <a:lstStyle/>
                    <a:p>
                      <a:endParaRPr kumimoji="1" lang="ja-JP" altLang="en-US" sz="1100" b="1" dirty="0"/>
                    </a:p>
                  </a:txBody>
                  <a:tcPr>
                    <a:solidFill>
                      <a:schemeClr val="accent3">
                        <a:lumMod val="20000"/>
                        <a:lumOff val="80000"/>
                      </a:schemeClr>
                    </a:solidFill>
                  </a:tcPr>
                </a:tc>
                <a:tc hMerge="1">
                  <a:txBody>
                    <a:bodyPr/>
                    <a:lstStyle/>
                    <a:p>
                      <a:pPr algn="ctr"/>
                      <a:endParaRPr kumimoji="1" lang="en-US" altLang="ja-JP" sz="1100" b="1" dirty="0"/>
                    </a:p>
                  </a:txBody>
                  <a:tcPr>
                    <a:solidFill>
                      <a:schemeClr val="accent3">
                        <a:lumMod val="20000"/>
                        <a:lumOff val="80000"/>
                      </a:schemeClr>
                    </a:solidFill>
                  </a:tcPr>
                </a:tc>
                <a:extLst>
                  <a:ext uri="{0D108BD9-81ED-4DB2-BD59-A6C34878D82A}">
                    <a16:rowId xmlns:a16="http://schemas.microsoft.com/office/drawing/2014/main" val="4196827984"/>
                  </a:ext>
                </a:extLst>
              </a:tr>
              <a:tr h="384129">
                <a:tc rowSpan="3">
                  <a:txBody>
                    <a:bodyPr/>
                    <a:lstStyle/>
                    <a:p>
                      <a:pPr marL="447675" marR="0" lvl="0" indent="-447675" algn="l" defTabSz="990570" rtl="0" eaLnBrk="1" fontAlgn="auto" latinLnBrk="0" hangingPunct="1">
                        <a:lnSpc>
                          <a:spcPct val="100000"/>
                        </a:lnSpc>
                        <a:spcBef>
                          <a:spcPts val="0"/>
                        </a:spcBef>
                        <a:spcAft>
                          <a:spcPts val="0"/>
                        </a:spcAft>
                        <a:buClrTx/>
                        <a:buSzTx/>
                        <a:buFontTx/>
                        <a:buNone/>
                        <a:tabLst/>
                        <a:defRPr/>
                      </a:pPr>
                      <a:r>
                        <a:rPr kumimoji="1" lang="ja-JP" altLang="en-US" sz="1200" b="1" u="sng" dirty="0">
                          <a:solidFill>
                            <a:schemeClr val="tx2"/>
                          </a:solidFill>
                        </a:rPr>
                        <a:t>（新）精神科救急医療体制加算</a:t>
                      </a:r>
                      <a:endParaRPr kumimoji="1" lang="en-US" altLang="ja-JP" sz="1200" b="1" u="sng" dirty="0">
                        <a:solidFill>
                          <a:schemeClr val="tx2"/>
                        </a:solidFill>
                      </a:endParaRPr>
                    </a:p>
                  </a:txBody>
                  <a:tcPr>
                    <a:lnB w="12700" cap="flat" cmpd="sng" algn="ctr">
                      <a:solidFill>
                        <a:schemeClr val="accent3"/>
                      </a:solidFill>
                      <a:prstDash val="solid"/>
                      <a:round/>
                      <a:headEnd type="none" w="med" len="med"/>
                      <a:tailEnd type="none" w="med" len="med"/>
                    </a:lnB>
                    <a:solidFill>
                      <a:schemeClr val="accent3">
                        <a:lumMod val="20000"/>
                        <a:lumOff val="80000"/>
                      </a:schemeClr>
                    </a:solidFill>
                  </a:tcPr>
                </a:tc>
                <a:tc>
                  <a:txBody>
                    <a:bodyPr/>
                    <a:lstStyle/>
                    <a:p>
                      <a:r>
                        <a:rPr kumimoji="1" lang="ja-JP" altLang="en-US" sz="1000" b="1" u="sng" dirty="0">
                          <a:solidFill>
                            <a:schemeClr val="tx2"/>
                          </a:solidFill>
                        </a:rPr>
                        <a:t>１　身体合併症対応　</a:t>
                      </a:r>
                      <a:r>
                        <a:rPr kumimoji="1" lang="en-US" altLang="ja-JP" sz="1000" b="1" u="sng" dirty="0">
                          <a:solidFill>
                            <a:schemeClr val="tx2"/>
                          </a:solidFill>
                        </a:rPr>
                        <a:t>600</a:t>
                      </a:r>
                      <a:r>
                        <a:rPr kumimoji="1" lang="ja-JP" altLang="en-US" sz="1000" b="1" u="sng" dirty="0">
                          <a:solidFill>
                            <a:schemeClr val="tx2"/>
                          </a:solidFill>
                        </a:rPr>
                        <a:t>点</a:t>
                      </a:r>
                      <a:endParaRPr kumimoji="1" lang="en-US" altLang="ja-JP" sz="1000" b="1" u="sng" dirty="0">
                        <a:solidFill>
                          <a:schemeClr val="tx2"/>
                        </a:solidFill>
                      </a:endParaRPr>
                    </a:p>
                  </a:txBody>
                  <a:tcPr>
                    <a:lnB w="12700" cap="flat" cmpd="sng" algn="ctr">
                      <a:solidFill>
                        <a:schemeClr val="bg1"/>
                      </a:solidFill>
                      <a:prstDash val="solid"/>
                      <a:round/>
                      <a:headEnd type="none" w="med" len="med"/>
                      <a:tailEnd type="none" w="med" len="med"/>
                    </a:lnB>
                    <a:solidFill>
                      <a:schemeClr val="accent3">
                        <a:lumMod val="20000"/>
                        <a:lumOff val="80000"/>
                      </a:schemeClr>
                    </a:solidFill>
                  </a:tcPr>
                </a:tc>
                <a:tc rowSpan="3">
                  <a:txBody>
                    <a:bodyPr/>
                    <a:lstStyle/>
                    <a:p>
                      <a:r>
                        <a:rPr kumimoji="1" lang="ja-JP" altLang="en-US" sz="1000" b="1" u="none" dirty="0">
                          <a:solidFill>
                            <a:schemeClr val="tx1"/>
                          </a:solidFill>
                        </a:rPr>
                        <a:t>・</a:t>
                      </a:r>
                      <a:r>
                        <a:rPr kumimoji="1" lang="ja-JP" altLang="en-US" sz="1000" b="1" u="sng" dirty="0">
                          <a:solidFill>
                            <a:schemeClr val="tx1"/>
                          </a:solidFill>
                        </a:rPr>
                        <a:t>精神科救急急性期医療入院料を算定</a:t>
                      </a:r>
                      <a:endParaRPr kumimoji="1" lang="en-US" altLang="ja-JP" sz="1000" b="1" u="sng" dirty="0">
                        <a:solidFill>
                          <a:schemeClr val="tx1"/>
                        </a:solidFill>
                      </a:endParaRPr>
                    </a:p>
                    <a:p>
                      <a:r>
                        <a:rPr kumimoji="1" lang="ja-JP" altLang="en-US" sz="1000" b="1" u="none" dirty="0">
                          <a:solidFill>
                            <a:schemeClr val="tx2"/>
                          </a:solidFill>
                        </a:rPr>
                        <a:t>・</a:t>
                      </a:r>
                      <a:r>
                        <a:rPr kumimoji="1" lang="ja-JP" altLang="en-US" sz="1000" b="1" u="sng" dirty="0">
                          <a:solidFill>
                            <a:schemeClr val="tx2"/>
                          </a:solidFill>
                        </a:rPr>
                        <a:t>精神科救急体制整備事業による指定</a:t>
                      </a:r>
                      <a:endParaRPr kumimoji="1" lang="en-US" altLang="ja-JP" sz="1000" b="1" u="sng" dirty="0">
                        <a:solidFill>
                          <a:schemeClr val="tx2"/>
                        </a:solidFill>
                      </a:endParaRPr>
                    </a:p>
                    <a:p>
                      <a:r>
                        <a:rPr kumimoji="1" lang="ja-JP" altLang="en-US" sz="1000" b="1" u="none" dirty="0">
                          <a:solidFill>
                            <a:schemeClr val="tx2"/>
                          </a:solidFill>
                        </a:rPr>
                        <a:t>・</a:t>
                      </a:r>
                      <a:r>
                        <a:rPr kumimoji="1" lang="ja-JP" altLang="en-US" sz="1000" b="1" u="sng" dirty="0">
                          <a:solidFill>
                            <a:schemeClr val="tx2"/>
                          </a:solidFill>
                        </a:rPr>
                        <a:t>病院常勤の指定医が５名以上</a:t>
                      </a:r>
                      <a:endParaRPr kumimoji="1" lang="en-US" altLang="ja-JP" sz="1000" b="1" u="sng" dirty="0">
                        <a:solidFill>
                          <a:schemeClr val="tx2"/>
                        </a:solidFill>
                      </a:endParaRPr>
                    </a:p>
                    <a:p>
                      <a:pPr marL="88900" lvl="0" indent="-88900">
                        <a:defRPr/>
                      </a:pPr>
                      <a:r>
                        <a:rPr lang="ja-JP" altLang="en-US" sz="1000" b="1" u="none" dirty="0">
                          <a:solidFill>
                            <a:schemeClr val="tx1"/>
                          </a:solidFill>
                          <a:latin typeface="メイリオ" panose="020B0604030504040204" pitchFamily="50" charset="-128"/>
                          <a:ea typeface="メイリオ" panose="020B0604030504040204" pitchFamily="50" charset="-128"/>
                        </a:rPr>
                        <a:t>・</a:t>
                      </a:r>
                      <a:r>
                        <a:rPr lang="ja-JP" altLang="en-US" sz="1000" b="1" u="sng" dirty="0">
                          <a:solidFill>
                            <a:schemeClr val="tx1"/>
                          </a:solidFill>
                          <a:latin typeface="メイリオ" panose="020B0604030504040204" pitchFamily="50" charset="-128"/>
                          <a:ea typeface="メイリオ" panose="020B0604030504040204" pitchFamily="50" charset="-128"/>
                        </a:rPr>
                        <a:t>時間外、休日・深夜の入院件数が年間</a:t>
                      </a:r>
                      <a:r>
                        <a:rPr lang="en-US" altLang="ja-JP" sz="1000" b="1" u="sng" dirty="0">
                          <a:solidFill>
                            <a:schemeClr val="tx1"/>
                          </a:solidFill>
                          <a:latin typeface="メイリオ" panose="020B0604030504040204" pitchFamily="50" charset="-128"/>
                          <a:ea typeface="メイリオ" panose="020B0604030504040204" pitchFamily="50" charset="-128"/>
                        </a:rPr>
                        <a:t>40</a:t>
                      </a:r>
                      <a:r>
                        <a:rPr lang="ja-JP" altLang="en-US" sz="1000" b="1" u="sng" dirty="0">
                          <a:solidFill>
                            <a:schemeClr val="tx1"/>
                          </a:solidFill>
                          <a:latin typeface="メイリオ" panose="020B0604030504040204" pitchFamily="50" charset="-128"/>
                          <a:ea typeface="メイリオ" panose="020B0604030504040204" pitchFamily="50" charset="-128"/>
                        </a:rPr>
                        <a:t>件以上又は人口１万人当たり</a:t>
                      </a:r>
                      <a:r>
                        <a:rPr lang="en-US" altLang="ja-JP" sz="1000" b="1" u="sng" dirty="0">
                          <a:solidFill>
                            <a:schemeClr val="tx1"/>
                          </a:solidFill>
                          <a:latin typeface="メイリオ" panose="020B0604030504040204" pitchFamily="50" charset="-128"/>
                          <a:ea typeface="メイリオ" panose="020B0604030504040204" pitchFamily="50" charset="-128"/>
                        </a:rPr>
                        <a:t>0.5</a:t>
                      </a:r>
                      <a:r>
                        <a:rPr lang="ja-JP" altLang="en-US" sz="1000" b="1" u="sng" dirty="0">
                          <a:solidFill>
                            <a:schemeClr val="tx1"/>
                          </a:solidFill>
                          <a:latin typeface="メイリオ" panose="020B0604030504040204" pitchFamily="50" charset="-128"/>
                          <a:ea typeface="メイリオ" panose="020B0604030504040204" pitchFamily="50" charset="-128"/>
                        </a:rPr>
                        <a:t>件以上であり、うち８件以上又は２割以上は、精神科救急情報センター等からの依頼</a:t>
                      </a:r>
                      <a:endParaRPr lang="en-US" altLang="ja-JP" sz="1000" b="1" u="sng" dirty="0">
                        <a:solidFill>
                          <a:schemeClr val="tx1"/>
                        </a:solidFill>
                        <a:latin typeface="メイリオ" panose="020B0604030504040204" pitchFamily="50" charset="-128"/>
                        <a:ea typeface="メイリオ" panose="020B0604030504040204" pitchFamily="50" charset="-128"/>
                      </a:endParaRPr>
                    </a:p>
                  </a:txBody>
                  <a:tcPr>
                    <a:lnB w="12700" cap="flat" cmpd="sng" algn="ctr">
                      <a:solidFill>
                        <a:schemeClr val="accent3"/>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42843289"/>
                  </a:ext>
                </a:extLst>
              </a:tr>
              <a:tr h="384129">
                <a:tc vMerge="1">
                  <a:txBody>
                    <a:bodyPr/>
                    <a:lstStyle/>
                    <a:p>
                      <a:endParaRPr kumimoji="1" lang="ja-JP" altLang="en-US"/>
                    </a:p>
                  </a:txBody>
                  <a:tcPr/>
                </a:tc>
                <a:tc>
                  <a:txBody>
                    <a:bodyPr/>
                    <a:lstStyle/>
                    <a:p>
                      <a:r>
                        <a:rPr kumimoji="1" lang="ja-JP" altLang="en-US" sz="1000" b="1" u="sng" dirty="0">
                          <a:solidFill>
                            <a:schemeClr val="tx2"/>
                          </a:solidFill>
                        </a:rPr>
                        <a:t>２　常時対応型　　　</a:t>
                      </a:r>
                      <a:r>
                        <a:rPr kumimoji="1" lang="en-US" altLang="ja-JP" sz="1000" b="1" u="sng" dirty="0">
                          <a:solidFill>
                            <a:schemeClr val="tx2"/>
                          </a:solidFill>
                        </a:rPr>
                        <a:t>590</a:t>
                      </a:r>
                      <a:r>
                        <a:rPr kumimoji="1" lang="ja-JP" altLang="en-US" sz="1000" b="1" u="sng" dirty="0">
                          <a:solidFill>
                            <a:schemeClr val="tx2"/>
                          </a:solidFill>
                        </a:rPr>
                        <a:t>点</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20000"/>
                        <a:lumOff val="80000"/>
                      </a:schemeClr>
                    </a:solidFill>
                  </a:tcPr>
                </a:tc>
                <a:tc vMerge="1">
                  <a:txBody>
                    <a:bodyPr/>
                    <a:lstStyle/>
                    <a:p>
                      <a:endParaRPr kumimoji="1" lang="ja-JP" altLang="en-US" sz="1000" dirty="0"/>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978165330"/>
                  </a:ext>
                </a:extLst>
              </a:tr>
              <a:tr h="384129">
                <a:tc vMerge="1">
                  <a:txBody>
                    <a:bodyPr/>
                    <a:lstStyle/>
                    <a:p>
                      <a:endParaRPr kumimoji="1" lang="ja-JP" altLang="en-US" dirty="0"/>
                    </a:p>
                  </a:txBody>
                  <a:tcPr/>
                </a:tc>
                <a:tc>
                  <a:txBody>
                    <a:bodyPr/>
                    <a:lstStyle/>
                    <a:p>
                      <a:r>
                        <a:rPr kumimoji="1" lang="ja-JP" altLang="en-US" sz="1000" b="1" u="sng" dirty="0">
                          <a:solidFill>
                            <a:schemeClr val="tx2"/>
                          </a:solidFill>
                        </a:rPr>
                        <a:t>３　病院群輪番型　　</a:t>
                      </a:r>
                      <a:r>
                        <a:rPr kumimoji="1" lang="en-US" altLang="ja-JP" sz="1000" b="1" u="sng" dirty="0">
                          <a:solidFill>
                            <a:schemeClr val="tx2"/>
                          </a:solidFill>
                        </a:rPr>
                        <a:t>500</a:t>
                      </a:r>
                      <a:r>
                        <a:rPr kumimoji="1" lang="ja-JP" altLang="en-US" sz="1000" b="1" u="sng" dirty="0">
                          <a:solidFill>
                            <a:schemeClr val="tx2"/>
                          </a:solidFill>
                        </a:rPr>
                        <a:t>点</a:t>
                      </a:r>
                    </a:p>
                  </a:txBody>
                  <a:tcPr>
                    <a:lnT w="12700" cap="flat" cmpd="sng" algn="ctr">
                      <a:solidFill>
                        <a:schemeClr val="bg1"/>
                      </a:solidFill>
                      <a:prstDash val="solid"/>
                      <a:round/>
                      <a:headEnd type="none" w="med" len="med"/>
                      <a:tailEnd type="none" w="med" len="med"/>
                    </a:lnT>
                    <a:lnB w="12700" cap="flat" cmpd="sng" algn="ctr">
                      <a:solidFill>
                        <a:schemeClr val="accent3"/>
                      </a:solidFill>
                      <a:prstDash val="solid"/>
                      <a:round/>
                      <a:headEnd type="none" w="med" len="med"/>
                      <a:tailEnd type="none" w="med" len="med"/>
                    </a:lnB>
                    <a:solidFill>
                      <a:schemeClr val="accent3">
                        <a:lumMod val="20000"/>
                        <a:lumOff val="80000"/>
                      </a:schemeClr>
                    </a:solidFill>
                  </a:tcPr>
                </a:tc>
                <a:tc vMerge="1">
                  <a:txBody>
                    <a:bodyPr/>
                    <a:lstStyle/>
                    <a:p>
                      <a:endParaRPr kumimoji="1" lang="ja-JP" altLang="en-US" sz="1000" dirty="0"/>
                    </a:p>
                  </a:txBody>
                  <a:tcPr>
                    <a:lnT w="12700" cap="flat" cmpd="sng" algn="ctr">
                      <a:solidFill>
                        <a:schemeClr val="bg1"/>
                      </a:solidFill>
                      <a:prstDash val="solid"/>
                      <a:round/>
                      <a:headEnd type="none" w="med" len="med"/>
                      <a:tailEnd type="none" w="med" len="med"/>
                    </a:lnT>
                    <a:lnB w="12700" cap="flat" cmpd="sng" algn="ctr">
                      <a:solidFill>
                        <a:schemeClr val="accent3"/>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941864707"/>
                  </a:ext>
                </a:extLst>
              </a:tr>
              <a:tr h="257771">
                <a:tc gridSpan="3">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b="1" dirty="0"/>
                        <a:t>＜（３）医師の配置とクロザピン使用体制＞</a:t>
                      </a:r>
                      <a:endParaRPr kumimoji="1" lang="en-US" altLang="ja-JP" sz="1100" b="1" dirty="0"/>
                    </a:p>
                  </a:txBody>
                  <a:tcPr anchor="ctr">
                    <a:lnT w="12700" cap="flat" cmpd="sng" algn="ctr">
                      <a:solidFill>
                        <a:schemeClr val="accent3"/>
                      </a:solidFill>
                      <a:prstDash val="solid"/>
                      <a:round/>
                      <a:headEnd type="none" w="med" len="med"/>
                      <a:tailEnd type="none" w="med" len="med"/>
                    </a:lnT>
                    <a:solidFill>
                      <a:schemeClr val="accent3">
                        <a:lumMod val="20000"/>
                        <a:lumOff val="80000"/>
                      </a:schemeClr>
                    </a:solidFill>
                  </a:tcPr>
                </a:tc>
                <a:tc hMerge="1">
                  <a:txBody>
                    <a:bodyPr/>
                    <a:lstStyle/>
                    <a:p>
                      <a:endParaRPr kumimoji="1" lang="ja-JP" altLang="en-US" sz="1000" dirty="0"/>
                    </a:p>
                  </a:txBody>
                  <a:tcPr>
                    <a:solidFill>
                      <a:schemeClr val="accent3">
                        <a:lumMod val="20000"/>
                        <a:lumOff val="80000"/>
                      </a:schemeClr>
                    </a:solidFill>
                  </a:tcPr>
                </a:tc>
                <a:tc h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en-US" altLang="ja-JP" sz="1100" b="1" dirty="0"/>
                    </a:p>
                  </a:txBody>
                  <a:tcPr anchor="ctr">
                    <a:lnT w="12700" cap="flat" cmpd="sng" algn="ctr">
                      <a:solidFill>
                        <a:schemeClr val="accent3"/>
                      </a:solidFill>
                      <a:prstDash val="solid"/>
                      <a:round/>
                      <a:headEnd type="none" w="med" len="med"/>
                      <a:tailEnd type="none" w="med" len="med"/>
                    </a:lnT>
                    <a:solidFill>
                      <a:schemeClr val="accent3">
                        <a:lumMod val="20000"/>
                        <a:lumOff val="80000"/>
                      </a:schemeClr>
                    </a:solidFill>
                  </a:tcPr>
                </a:tc>
                <a:extLst>
                  <a:ext uri="{0D108BD9-81ED-4DB2-BD59-A6C34878D82A}">
                    <a16:rowId xmlns:a16="http://schemas.microsoft.com/office/drawing/2014/main" val="2349778305"/>
                  </a:ext>
                </a:extLst>
              </a:tr>
              <a:tr h="394237">
                <a:tc rowSpan="2">
                  <a:txBody>
                    <a:bodyPr/>
                    <a:lstStyle/>
                    <a:p>
                      <a:pPr marL="447675" marR="0" lvl="0" indent="-447675" algn="l" defTabSz="990570" rtl="0" eaLnBrk="1" fontAlgn="auto" latinLnBrk="0" hangingPunct="1">
                        <a:lnSpc>
                          <a:spcPct val="100000"/>
                        </a:lnSpc>
                        <a:spcBef>
                          <a:spcPts val="0"/>
                        </a:spcBef>
                        <a:spcAft>
                          <a:spcPts val="0"/>
                        </a:spcAft>
                        <a:buClrTx/>
                        <a:buSzTx/>
                        <a:buFontTx/>
                        <a:buNone/>
                        <a:tabLst/>
                        <a:defRPr/>
                      </a:pPr>
                      <a:r>
                        <a:rPr kumimoji="1" lang="ja-JP" altLang="en-US" sz="1200" b="1" u="sng" dirty="0">
                          <a:solidFill>
                            <a:srgbClr val="0070C0"/>
                          </a:solidFill>
                        </a:rPr>
                        <a:t>（改）精神科急性期医師配置加算</a:t>
                      </a:r>
                    </a:p>
                  </a:txBody>
                  <a:tcPr>
                    <a:lnB w="12700" cap="flat" cmpd="sng" algn="ctr">
                      <a:solidFill>
                        <a:schemeClr val="accent3"/>
                      </a:solidFill>
                      <a:prstDash val="solid"/>
                      <a:round/>
                      <a:headEnd type="none" w="med" len="med"/>
                      <a:tailEnd type="none" w="med" len="med"/>
                    </a:lnB>
                    <a:solidFill>
                      <a:schemeClr val="accent3">
                        <a:lumMod val="20000"/>
                        <a:lumOff val="80000"/>
                      </a:schemeClr>
                    </a:solidFill>
                  </a:tcPr>
                </a:tc>
                <a:tc>
                  <a:txBody>
                    <a:bodyPr/>
                    <a:lstStyle/>
                    <a:p>
                      <a:r>
                        <a:rPr kumimoji="1" lang="ja-JP" altLang="en-US" sz="1000" dirty="0"/>
                        <a:t>１　　　　　　　　　</a:t>
                      </a:r>
                      <a:r>
                        <a:rPr kumimoji="1" lang="en-US" altLang="ja-JP" sz="1000" dirty="0"/>
                        <a:t>600</a:t>
                      </a:r>
                      <a:r>
                        <a:rPr kumimoji="1" lang="ja-JP" altLang="en-US" sz="1000" dirty="0"/>
                        <a:t>点</a:t>
                      </a:r>
                      <a:endParaRPr kumimoji="1" lang="en-US" altLang="ja-JP" sz="1000" dirty="0"/>
                    </a:p>
                  </a:txBody>
                  <a:tcPr>
                    <a:lnB w="12700" cap="flat" cmpd="sng" algn="ctr">
                      <a:solidFill>
                        <a:schemeClr val="bg1"/>
                      </a:solidFill>
                      <a:prstDash val="solid"/>
                      <a:round/>
                      <a:headEnd type="none" w="med" len="med"/>
                      <a:tailEnd type="none" w="med" len="med"/>
                    </a:lnB>
                    <a:solidFill>
                      <a:schemeClr val="accent3">
                        <a:lumMod val="20000"/>
                        <a:lumOff val="80000"/>
                      </a:schemeClr>
                    </a:solidFill>
                  </a:tcPr>
                </a:tc>
                <a:tc>
                  <a:txBody>
                    <a:bodyPr/>
                    <a:lstStyle/>
                    <a:p>
                      <a:r>
                        <a:rPr kumimoji="1" lang="ja-JP" altLang="en-US" sz="1000" dirty="0"/>
                        <a:t>・クロザピン導入６件／年以上</a:t>
                      </a:r>
                      <a:endParaRPr kumimoji="1" lang="en-US" altLang="ja-JP" sz="1000" dirty="0"/>
                    </a:p>
                    <a:p>
                      <a:r>
                        <a:rPr kumimoji="1" lang="ja-JP" altLang="en-US" sz="1000" b="1" u="none" dirty="0">
                          <a:solidFill>
                            <a:schemeClr val="tx2"/>
                          </a:solidFill>
                        </a:rPr>
                        <a:t>・</a:t>
                      </a:r>
                      <a:r>
                        <a:rPr kumimoji="1" lang="ja-JP" altLang="en-US" sz="1000" b="1" u="sng" dirty="0">
                          <a:solidFill>
                            <a:schemeClr val="tx2"/>
                          </a:solidFill>
                        </a:rPr>
                        <a:t>病棟常勤指定医２名以上</a:t>
                      </a:r>
                      <a:endParaRPr kumimoji="1" lang="en-US" altLang="ja-JP" sz="1000" b="1" u="sng" dirty="0">
                        <a:solidFill>
                          <a:schemeClr val="tx2"/>
                        </a:solidFill>
                      </a:endParaRPr>
                    </a:p>
                  </a:txBody>
                  <a:tcPr>
                    <a:lnB w="12700" cap="flat" cmpd="sng" algn="ctr">
                      <a:solidFill>
                        <a:schemeClr val="bg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3604310990"/>
                  </a:ext>
                </a:extLst>
              </a:tr>
              <a:tr h="242608">
                <a:tc vMerge="1">
                  <a:txBody>
                    <a:bodyPr/>
                    <a:lstStyle/>
                    <a:p>
                      <a:endParaRPr kumimoji="1" lang="ja-JP" altLang="en-US"/>
                    </a:p>
                  </a:txBody>
                  <a:tcPr/>
                </a:tc>
                <a:tc>
                  <a:txBody>
                    <a:bodyPr/>
                    <a:lstStyle/>
                    <a:p>
                      <a:r>
                        <a:rPr kumimoji="1" lang="ja-JP" altLang="en-US" sz="1000" b="1" u="sng" dirty="0">
                          <a:solidFill>
                            <a:srgbClr val="0070C0"/>
                          </a:solidFill>
                        </a:rPr>
                        <a:t>３</a:t>
                      </a:r>
                      <a:r>
                        <a:rPr kumimoji="1" lang="ja-JP" altLang="en-US" sz="1000" b="1" u="none" dirty="0">
                          <a:solidFill>
                            <a:srgbClr val="0070C0"/>
                          </a:solidFill>
                        </a:rPr>
                        <a:t>　　　　　　　　　</a:t>
                      </a:r>
                      <a:r>
                        <a:rPr kumimoji="1" lang="en-US" altLang="ja-JP" sz="1000" b="1" u="sng" dirty="0">
                          <a:solidFill>
                            <a:srgbClr val="0070C0"/>
                          </a:solidFill>
                        </a:rPr>
                        <a:t>400</a:t>
                      </a:r>
                      <a:r>
                        <a:rPr kumimoji="1" lang="ja-JP" altLang="en-US" sz="1000" b="1" u="sng" dirty="0">
                          <a:solidFill>
                            <a:srgbClr val="0070C0"/>
                          </a:solidFill>
                        </a:rPr>
                        <a:t>点</a:t>
                      </a:r>
                      <a:endParaRPr kumimoji="1" lang="en-US" altLang="ja-JP" sz="1000" b="1" u="sng" dirty="0">
                        <a:solidFill>
                          <a:srgbClr val="0070C0"/>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3"/>
                      </a:solidFill>
                      <a:prstDash val="solid"/>
                      <a:round/>
                      <a:headEnd type="none" w="med" len="med"/>
                      <a:tailEnd type="none" w="med" len="med"/>
                    </a:lnB>
                    <a:solidFill>
                      <a:schemeClr val="accent3">
                        <a:lumMod val="20000"/>
                        <a:lumOff val="80000"/>
                      </a:schemeClr>
                    </a:solidFill>
                  </a:tcPr>
                </a:tc>
                <a:tc>
                  <a:txBody>
                    <a:bodyPr/>
                    <a:lstStyle/>
                    <a:p>
                      <a:r>
                        <a:rPr kumimoji="1" lang="ja-JP" altLang="en-US" sz="1000" dirty="0"/>
                        <a:t>・新規クロザピン導入３件／年以上</a:t>
                      </a:r>
                      <a:endParaRPr kumimoji="1" lang="en-US" altLang="ja-JP" sz="1000" dirty="0"/>
                    </a:p>
                  </a:txBody>
                  <a:tcP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accent3"/>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668501725"/>
                  </a:ext>
                </a:extLst>
              </a:tr>
            </a:tbl>
          </a:graphicData>
        </a:graphic>
      </p:graphicFrame>
      <p:sp>
        <p:nvSpPr>
          <p:cNvPr id="10" name="正方形/長方形 9"/>
          <p:cNvSpPr/>
          <p:nvPr/>
        </p:nvSpPr>
        <p:spPr>
          <a:xfrm>
            <a:off x="204407" y="1210661"/>
            <a:ext cx="9529762" cy="855322"/>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精神科救急入院料を精神科救急急性期医療入院料とし、手厚い救急急性期医療体制、緊急の患者に対応する体制及び医師の配置等をそれぞれ評価する。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精神科救急・急性期医療における役割に応じた評価体系とする。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精神科救急急性期に係る入院料の評価を、入院期間に応じた３区分に見直す。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 name="右矢印 15"/>
          <p:cNvSpPr/>
          <p:nvPr/>
        </p:nvSpPr>
        <p:spPr>
          <a:xfrm>
            <a:off x="2201552" y="2621674"/>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4043600138"/>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21622"/>
            <a:ext cx="9906000" cy="397109"/>
          </a:xfrm>
        </p:spPr>
        <p:txBody>
          <a:bodyPr>
            <a:noAutofit/>
          </a:bodyPr>
          <a:lstStyle/>
          <a:p>
            <a:r>
              <a:rPr lang="ja-JP" altLang="en-US" dirty="0"/>
              <a:t>（７）精神科救急医療体制の整備の推進</a:t>
            </a:r>
            <a:endParaRPr kumimoji="1" lang="ja-JP" altLang="en-US" dirty="0">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13.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精神医療</a:t>
            </a:r>
          </a:p>
        </p:txBody>
      </p:sp>
      <p:sp>
        <p:nvSpPr>
          <p:cNvPr id="24" name="正方形/長方形 23"/>
          <p:cNvSpPr/>
          <p:nvPr/>
        </p:nvSpPr>
        <p:spPr>
          <a:xfrm>
            <a:off x="215675" y="3238262"/>
            <a:ext cx="9529762" cy="324677"/>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精神科救急や急性期医療に係る病棟の病床数について、上限を見直す。</a:t>
            </a:r>
          </a:p>
        </p:txBody>
      </p:sp>
      <p:grpSp>
        <p:nvGrpSpPr>
          <p:cNvPr id="3" name="グループ化 2"/>
          <p:cNvGrpSpPr/>
          <p:nvPr/>
        </p:nvGrpSpPr>
        <p:grpSpPr>
          <a:xfrm>
            <a:off x="269245" y="3482157"/>
            <a:ext cx="9304848" cy="3236632"/>
            <a:chOff x="215675" y="3492817"/>
            <a:chExt cx="9304848" cy="3236632"/>
          </a:xfrm>
        </p:grpSpPr>
        <p:sp>
          <p:nvSpPr>
            <p:cNvPr id="33" name="正方形/長方形 32"/>
            <p:cNvSpPr/>
            <p:nvPr/>
          </p:nvSpPr>
          <p:spPr>
            <a:xfrm>
              <a:off x="215675" y="3778872"/>
              <a:ext cx="4018740" cy="2942412"/>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精神科救急入院料</a:t>
              </a:r>
              <a:r>
                <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・当該保険医療機関の精神病床数が</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300</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床以下の場合には</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床以下</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・当該保険医療機関の精神病床数が</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300</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床を超える場合にはその２割以下</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ただし、平成</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年３月</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日時点で、現に当該基準を超えて病床を有する保険医療機関にあっては、令和４年３月</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日までの間、当該時点で現に届け出ている病床数を維持することができる。</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精神科急性期治療病棟入院料</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・当該保険医療機関の精神病床数が</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300</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床以下の場合には</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床以下</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・当該保険医療機関の精神病床数が</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300</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床を超える場合にはその２割以下</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4" name="正方形/長方形 33"/>
            <p:cNvSpPr/>
            <p:nvPr/>
          </p:nvSpPr>
          <p:spPr>
            <a:xfrm>
              <a:off x="4807007" y="3492817"/>
              <a:ext cx="4713516" cy="286055"/>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35" name="正方形/長方形 34"/>
            <p:cNvSpPr/>
            <p:nvPr/>
          </p:nvSpPr>
          <p:spPr>
            <a:xfrm>
              <a:off x="4807007" y="3797108"/>
              <a:ext cx="4708652" cy="2932341"/>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（改） </a:t>
              </a: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精神科救急急性期医療入院料</a:t>
              </a: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endParaRPr kumimoji="1" lang="en-US" altLang="ja-JP" sz="1050" b="0"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144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・当該保険医療機関における</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精神科救急急性期医療入院料又は精神科急性期治療病棟入院料を算定する病床数の合計が</a:t>
              </a: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300</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床以下</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精神科急性期治療病棟入院料</a:t>
              </a:r>
              <a:r>
                <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・当該病棟の病床数は、</a:t>
              </a: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130</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床以下</a:t>
              </a:r>
              <a:endPar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精神科救急医療体制加算</a:t>
              </a: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精神科救急急性期医療入院料を算定している病棟</a:t>
              </a:r>
              <a:endPar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・病棟の病床単位で届出、</a:t>
              </a: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120</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床以下</a:t>
              </a:r>
              <a:endPar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・旧精神科救急入院料の届出を行っている病棟について、</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地域における医療提供体制や医療計画上の必要性等が確認できる場合は、</a:t>
              </a: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120</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床を超えて届出を行うことができ、</a:t>
              </a: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60/100</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に相当する点数</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を算定できる。</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［経過措置］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旧精神科救急入院料に係る届出を行っている病棟については、令和４年９月</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日までの間に限り、当該病棟における病床数が</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120</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床以下であることに該当するものとみなす。</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6" name="右矢印 35"/>
            <p:cNvSpPr/>
            <p:nvPr/>
          </p:nvSpPr>
          <p:spPr>
            <a:xfrm>
              <a:off x="4294170" y="4552441"/>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正方形/長方形 36"/>
            <p:cNvSpPr/>
            <p:nvPr/>
          </p:nvSpPr>
          <p:spPr>
            <a:xfrm>
              <a:off x="221578" y="3499705"/>
              <a:ext cx="4012837" cy="286055"/>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grpSp>
      <p:sp>
        <p:nvSpPr>
          <p:cNvPr id="38" name="正方形/長方形 37"/>
          <p:cNvSpPr/>
          <p:nvPr/>
        </p:nvSpPr>
        <p:spPr>
          <a:xfrm>
            <a:off x="4859390" y="1399273"/>
            <a:ext cx="4731352" cy="250541"/>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39" name="右矢印 38"/>
          <p:cNvSpPr/>
          <p:nvPr/>
        </p:nvSpPr>
        <p:spPr>
          <a:xfrm>
            <a:off x="4360772" y="1635718"/>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正方形/長方形 39"/>
          <p:cNvSpPr/>
          <p:nvPr/>
        </p:nvSpPr>
        <p:spPr>
          <a:xfrm>
            <a:off x="293878" y="1395008"/>
            <a:ext cx="4005136" cy="250541"/>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graphicFrame>
        <p:nvGraphicFramePr>
          <p:cNvPr id="41" name="表 40"/>
          <p:cNvGraphicFramePr>
            <a:graphicFrameLocks noGrp="1"/>
          </p:cNvGraphicFramePr>
          <p:nvPr/>
        </p:nvGraphicFramePr>
        <p:xfrm>
          <a:off x="293878" y="1668920"/>
          <a:ext cx="4005138" cy="1127758"/>
        </p:xfrm>
        <a:graphic>
          <a:graphicData uri="http://schemas.openxmlformats.org/drawingml/2006/table">
            <a:tbl>
              <a:tblPr firstRow="1" bandRow="1">
                <a:tableStyleId>{5C22544A-7EE6-4342-B048-85BDC9FD1C3A}</a:tableStyleId>
              </a:tblPr>
              <a:tblGrid>
                <a:gridCol w="2005330">
                  <a:extLst>
                    <a:ext uri="{9D8B030D-6E8A-4147-A177-3AD203B41FA5}">
                      <a16:colId xmlns:a16="http://schemas.microsoft.com/office/drawing/2014/main" val="3939135158"/>
                    </a:ext>
                  </a:extLst>
                </a:gridCol>
                <a:gridCol w="999904">
                  <a:extLst>
                    <a:ext uri="{9D8B030D-6E8A-4147-A177-3AD203B41FA5}">
                      <a16:colId xmlns:a16="http://schemas.microsoft.com/office/drawing/2014/main" val="4066820756"/>
                    </a:ext>
                  </a:extLst>
                </a:gridCol>
                <a:gridCol w="999904">
                  <a:extLst>
                    <a:ext uri="{9D8B030D-6E8A-4147-A177-3AD203B41FA5}">
                      <a16:colId xmlns:a16="http://schemas.microsoft.com/office/drawing/2014/main" val="1603508878"/>
                    </a:ext>
                  </a:extLst>
                </a:gridCol>
              </a:tblGrid>
              <a:tr h="371182">
                <a:tc>
                  <a:txBody>
                    <a:bodyPr/>
                    <a:lstStyle/>
                    <a:p>
                      <a:r>
                        <a:rPr kumimoji="1" lang="ja-JP" altLang="en-US" sz="1000" b="0" dirty="0">
                          <a:solidFill>
                            <a:schemeClr val="tx1"/>
                          </a:solidFill>
                        </a:rPr>
                        <a:t>（１日につき）</a:t>
                      </a:r>
                      <a:endParaRPr kumimoji="1" lang="ja-JP" altLang="en-US" sz="1000" b="0" dirty="0"/>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000" b="0" dirty="0">
                          <a:solidFill>
                            <a:schemeClr val="tx1"/>
                          </a:solidFill>
                        </a:rPr>
                        <a:t>30</a:t>
                      </a:r>
                      <a:r>
                        <a:rPr kumimoji="1" lang="ja-JP" altLang="en-US" sz="1000" b="0" dirty="0">
                          <a:solidFill>
                            <a:schemeClr val="tx1"/>
                          </a:solidFill>
                        </a:rPr>
                        <a:t>日以内</a:t>
                      </a:r>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000" b="0" dirty="0">
                          <a:solidFill>
                            <a:schemeClr val="tx1"/>
                          </a:solidFill>
                        </a:rPr>
                        <a:t>31</a:t>
                      </a:r>
                      <a:r>
                        <a:rPr kumimoji="1" lang="ja-JP" altLang="en-US" sz="1000" b="0" dirty="0">
                          <a:solidFill>
                            <a:schemeClr val="tx1"/>
                          </a:solidFill>
                        </a:rPr>
                        <a:t>日以上</a:t>
                      </a:r>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extLst>
                  <a:ext uri="{0D108BD9-81ED-4DB2-BD59-A6C34878D82A}">
                    <a16:rowId xmlns:a16="http://schemas.microsoft.com/office/drawing/2014/main" val="2537678850"/>
                  </a:ext>
                </a:extLst>
              </a:tr>
              <a:tr h="252192">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zh-TW" altLang="en-US" sz="1000" b="0" dirty="0">
                          <a:solidFill>
                            <a:schemeClr val="tx1"/>
                          </a:solidFill>
                        </a:rPr>
                        <a:t>精神科急性期治療病棟入院料１</a:t>
                      </a:r>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000" b="0" dirty="0"/>
                        <a:t>1,997</a:t>
                      </a:r>
                      <a:r>
                        <a:rPr kumimoji="1" lang="ja-JP" altLang="en-US" sz="1000" b="0" dirty="0"/>
                        <a:t>点</a:t>
                      </a:r>
                    </a:p>
                  </a:txBody>
                  <a:tcPr anchor="ct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000" b="0" dirty="0"/>
                        <a:t>1,665</a:t>
                      </a:r>
                      <a:r>
                        <a:rPr kumimoji="1" lang="ja-JP" altLang="en-US" sz="1000" b="0" dirty="0"/>
                        <a:t>点</a:t>
                      </a:r>
                    </a:p>
                  </a:txBody>
                  <a:tcPr anchor="ct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extLst>
                  <a:ext uri="{0D108BD9-81ED-4DB2-BD59-A6C34878D82A}">
                    <a16:rowId xmlns:a16="http://schemas.microsoft.com/office/drawing/2014/main" val="4066101593"/>
                  </a:ext>
                </a:extLst>
              </a:tr>
              <a:tr h="252192">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zh-TW" altLang="en-US" sz="1000" b="0" dirty="0">
                          <a:solidFill>
                            <a:schemeClr val="tx1"/>
                          </a:solidFill>
                        </a:rPr>
                        <a:t>精神科急性期治療病棟入院料</a:t>
                      </a:r>
                      <a:r>
                        <a:rPr kumimoji="1" lang="ja-JP" altLang="en-US" sz="1000" b="0" dirty="0">
                          <a:solidFill>
                            <a:schemeClr val="tx1"/>
                          </a:solidFill>
                        </a:rPr>
                        <a:t>２</a:t>
                      </a:r>
                      <a:endParaRPr kumimoji="1" lang="zh-TW" altLang="en-US" sz="1000" b="0" dirty="0">
                        <a:solidFill>
                          <a:schemeClr val="tx1"/>
                        </a:solidFill>
                      </a:endParaRPr>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000" b="0" dirty="0"/>
                        <a:t>1,883</a:t>
                      </a:r>
                      <a:r>
                        <a:rPr kumimoji="1" lang="ja-JP" altLang="en-US" sz="1000" b="0" dirty="0"/>
                        <a:t>点</a:t>
                      </a:r>
                    </a:p>
                  </a:txBody>
                  <a:tcPr anchor="ct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p>
                      <a:pPr algn="ctr"/>
                      <a:r>
                        <a:rPr kumimoji="1" lang="en-US" altLang="ja-JP" sz="1000" b="0" dirty="0"/>
                        <a:t>1,554</a:t>
                      </a:r>
                      <a:r>
                        <a:rPr kumimoji="1" lang="ja-JP" altLang="en-US" sz="1000" b="0" dirty="0"/>
                        <a:t>点</a:t>
                      </a:r>
                    </a:p>
                  </a:txBody>
                  <a:tcPr anchor="ct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extLst>
                  <a:ext uri="{0D108BD9-81ED-4DB2-BD59-A6C34878D82A}">
                    <a16:rowId xmlns:a16="http://schemas.microsoft.com/office/drawing/2014/main" val="612526266"/>
                  </a:ext>
                </a:extLst>
              </a:tr>
              <a:tr h="252192">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rPr>
                        <a:t>精神科救急・合併症入院料</a:t>
                      </a:r>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000" b="0" dirty="0"/>
                        <a:t>3,579</a:t>
                      </a:r>
                      <a:r>
                        <a:rPr kumimoji="1" lang="ja-JP" altLang="en-US" sz="1000" b="0" dirty="0"/>
                        <a:t>点</a:t>
                      </a:r>
                    </a:p>
                  </a:txBody>
                  <a:tcPr anchor="ct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p>
                      <a:pPr algn="ctr"/>
                      <a:r>
                        <a:rPr kumimoji="1" lang="en-US" altLang="ja-JP" sz="1000" b="0" dirty="0"/>
                        <a:t>3,145</a:t>
                      </a:r>
                      <a:r>
                        <a:rPr kumimoji="1" lang="ja-JP" altLang="en-US" sz="1000" b="0" dirty="0"/>
                        <a:t>点</a:t>
                      </a:r>
                    </a:p>
                  </a:txBody>
                  <a:tcPr anchor="ct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extLst>
                  <a:ext uri="{0D108BD9-81ED-4DB2-BD59-A6C34878D82A}">
                    <a16:rowId xmlns:a16="http://schemas.microsoft.com/office/drawing/2014/main" val="1634679781"/>
                  </a:ext>
                </a:extLst>
              </a:tr>
            </a:tbl>
          </a:graphicData>
        </a:graphic>
      </p:graphicFrame>
      <p:graphicFrame>
        <p:nvGraphicFramePr>
          <p:cNvPr id="47" name="表 46"/>
          <p:cNvGraphicFramePr>
            <a:graphicFrameLocks noGrp="1"/>
          </p:cNvGraphicFramePr>
          <p:nvPr/>
        </p:nvGraphicFramePr>
        <p:xfrm>
          <a:off x="4865441" y="1668919"/>
          <a:ext cx="4708652" cy="1127760"/>
        </p:xfrm>
        <a:graphic>
          <a:graphicData uri="http://schemas.openxmlformats.org/drawingml/2006/table">
            <a:tbl>
              <a:tblPr firstRow="1" bandRow="1">
                <a:tableStyleId>{5C22544A-7EE6-4342-B048-85BDC9FD1C3A}</a:tableStyleId>
              </a:tblPr>
              <a:tblGrid>
                <a:gridCol w="2169232">
                  <a:extLst>
                    <a:ext uri="{9D8B030D-6E8A-4147-A177-3AD203B41FA5}">
                      <a16:colId xmlns:a16="http://schemas.microsoft.com/office/drawing/2014/main" val="3939135158"/>
                    </a:ext>
                  </a:extLst>
                </a:gridCol>
                <a:gridCol w="833870">
                  <a:extLst>
                    <a:ext uri="{9D8B030D-6E8A-4147-A177-3AD203B41FA5}">
                      <a16:colId xmlns:a16="http://schemas.microsoft.com/office/drawing/2014/main" val="4066820756"/>
                    </a:ext>
                  </a:extLst>
                </a:gridCol>
                <a:gridCol w="852775">
                  <a:extLst>
                    <a:ext uri="{9D8B030D-6E8A-4147-A177-3AD203B41FA5}">
                      <a16:colId xmlns:a16="http://schemas.microsoft.com/office/drawing/2014/main" val="60830412"/>
                    </a:ext>
                  </a:extLst>
                </a:gridCol>
                <a:gridCol w="852775">
                  <a:extLst>
                    <a:ext uri="{9D8B030D-6E8A-4147-A177-3AD203B41FA5}">
                      <a16:colId xmlns:a16="http://schemas.microsoft.com/office/drawing/2014/main" val="2293908960"/>
                    </a:ext>
                  </a:extLst>
                </a:gridCol>
              </a:tblGrid>
              <a:tr h="160287">
                <a:tc>
                  <a:txBody>
                    <a:bodyPr/>
                    <a:lstStyle/>
                    <a:p>
                      <a:r>
                        <a:rPr kumimoji="1" lang="ja-JP" altLang="en-US" sz="1000" b="0" dirty="0">
                          <a:solidFill>
                            <a:schemeClr val="tx1"/>
                          </a:solidFill>
                        </a:rPr>
                        <a:t>（１日につき）</a:t>
                      </a:r>
                      <a:endParaRPr kumimoji="1" lang="en-US" altLang="ja-JP" sz="1000" b="0" dirty="0">
                        <a:solidFill>
                          <a:schemeClr val="tx1"/>
                        </a:solidFill>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p>
                      <a:pPr algn="ctr"/>
                      <a:r>
                        <a:rPr kumimoji="1" lang="en-US" altLang="ja-JP" sz="1000" b="0" u="none" dirty="0">
                          <a:solidFill>
                            <a:schemeClr val="tx1"/>
                          </a:solidFill>
                        </a:rPr>
                        <a:t>30</a:t>
                      </a:r>
                      <a:r>
                        <a:rPr kumimoji="1" lang="ja-JP" altLang="en-US" sz="1000" b="0" u="none" dirty="0">
                          <a:solidFill>
                            <a:schemeClr val="tx1"/>
                          </a:solidFill>
                        </a:rPr>
                        <a:t>日以内</a:t>
                      </a: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p>
                      <a:pPr algn="ctr"/>
                      <a:r>
                        <a:rPr kumimoji="1" lang="en-US" altLang="ja-JP" sz="1000" b="0" u="none" dirty="0">
                          <a:solidFill>
                            <a:schemeClr val="tx1"/>
                          </a:solidFill>
                        </a:rPr>
                        <a:t>31</a:t>
                      </a:r>
                      <a:r>
                        <a:rPr kumimoji="1" lang="ja-JP" altLang="en-US" sz="1000" b="0" u="none" dirty="0">
                          <a:solidFill>
                            <a:schemeClr val="tx1"/>
                          </a:solidFill>
                        </a:rPr>
                        <a:t>日以上</a:t>
                      </a:r>
                      <a:endParaRPr kumimoji="1" lang="en-US" altLang="ja-JP" sz="1000" b="0" u="none" dirty="0">
                        <a:solidFill>
                          <a:schemeClr val="tx1"/>
                        </a:solidFill>
                      </a:endParaRPr>
                    </a:p>
                    <a:p>
                      <a:pPr algn="ctr"/>
                      <a:r>
                        <a:rPr kumimoji="1" lang="en-US" altLang="ja-JP" sz="1000" b="1" u="sng" dirty="0">
                          <a:solidFill>
                            <a:srgbClr val="0070C0"/>
                          </a:solidFill>
                        </a:rPr>
                        <a:t>60</a:t>
                      </a:r>
                      <a:r>
                        <a:rPr kumimoji="1" lang="ja-JP" altLang="en-US" sz="1000" b="1" u="sng" dirty="0">
                          <a:solidFill>
                            <a:srgbClr val="0070C0"/>
                          </a:solidFill>
                        </a:rPr>
                        <a:t>日以内</a:t>
                      </a: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p>
                      <a:pPr algn="ctr"/>
                      <a:r>
                        <a:rPr kumimoji="1" lang="en-US" altLang="ja-JP" sz="1000" b="1" u="sng" dirty="0">
                          <a:solidFill>
                            <a:srgbClr val="0070C0"/>
                          </a:solidFill>
                        </a:rPr>
                        <a:t>61</a:t>
                      </a:r>
                      <a:r>
                        <a:rPr kumimoji="1" lang="ja-JP" altLang="en-US" sz="1000" b="1" u="sng" dirty="0">
                          <a:solidFill>
                            <a:srgbClr val="0070C0"/>
                          </a:solidFill>
                        </a:rPr>
                        <a:t>日以上</a:t>
                      </a:r>
                      <a:br>
                        <a:rPr kumimoji="1" lang="en-US" altLang="ja-JP" sz="1000" b="1" u="sng" dirty="0">
                          <a:solidFill>
                            <a:srgbClr val="0070C0"/>
                          </a:solidFill>
                        </a:rPr>
                      </a:br>
                      <a:r>
                        <a:rPr kumimoji="1" lang="en-US" altLang="ja-JP" sz="1000" b="1" u="sng" dirty="0">
                          <a:solidFill>
                            <a:srgbClr val="0070C0"/>
                          </a:solidFill>
                        </a:rPr>
                        <a:t>90</a:t>
                      </a:r>
                      <a:r>
                        <a:rPr kumimoji="1" lang="ja-JP" altLang="en-US" sz="1000" b="1" u="sng" dirty="0">
                          <a:solidFill>
                            <a:srgbClr val="0070C0"/>
                          </a:solidFill>
                        </a:rPr>
                        <a:t>日以内</a:t>
                      </a: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extLst>
                  <a:ext uri="{0D108BD9-81ED-4DB2-BD59-A6C34878D82A}">
                    <a16:rowId xmlns:a16="http://schemas.microsoft.com/office/drawing/2014/main" val="514849425"/>
                  </a:ext>
                </a:extLst>
              </a:tr>
              <a:tr h="229431">
                <a:tc>
                  <a:txBody>
                    <a:bodyPr/>
                    <a:lstStyle/>
                    <a:p>
                      <a:pPr algn="l"/>
                      <a:r>
                        <a:rPr kumimoji="1" lang="ja-JP" altLang="en-US" sz="1000" b="0" dirty="0"/>
                        <a:t>精神科急性期治療病棟入院料１</a:t>
                      </a:r>
                      <a:endParaRPr kumimoji="1" lang="ja-JP" altLang="en-US" sz="1000" b="1" u="sng" dirty="0">
                        <a:solidFill>
                          <a:srgbClr val="0070C0"/>
                        </a:solidFill>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000" b="1" u="sng" dirty="0">
                          <a:solidFill>
                            <a:srgbClr val="0070C0"/>
                          </a:solidFill>
                        </a:rPr>
                        <a:t>2,000</a:t>
                      </a:r>
                      <a:r>
                        <a:rPr kumimoji="1" lang="ja-JP" altLang="en-US" sz="1000" b="1" u="sng" dirty="0">
                          <a:solidFill>
                            <a:srgbClr val="0070C0"/>
                          </a:solidFill>
                        </a:rPr>
                        <a:t>点</a:t>
                      </a:r>
                      <a:endParaRPr kumimoji="1" lang="en-US" altLang="ja-JP" sz="1000" b="1" u="sng" dirty="0">
                        <a:solidFill>
                          <a:srgbClr val="0070C0"/>
                        </a:solidFill>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p>
                      <a:pPr algn="ctr"/>
                      <a:r>
                        <a:rPr kumimoji="1" lang="en-US" altLang="ja-JP" sz="1000" b="1" i="0" u="sng" strike="noStrike" kern="1200" cap="none" spc="0" normalizeH="0" baseline="0" noProof="0" dirty="0">
                          <a:ln>
                            <a:noFill/>
                          </a:ln>
                          <a:solidFill>
                            <a:srgbClr val="0070C0"/>
                          </a:solidFill>
                          <a:effectLst/>
                          <a:uLnTx/>
                          <a:uFillTx/>
                          <a:latin typeface="+mn-lt"/>
                          <a:ea typeface="+mn-ea"/>
                          <a:cs typeface="+mn-cs"/>
                        </a:rPr>
                        <a:t>1,700</a:t>
                      </a:r>
                      <a:r>
                        <a:rPr kumimoji="1" lang="ja-JP" altLang="en-US" sz="1000" b="1" i="0" u="sng" strike="noStrike" kern="1200" cap="none" spc="0" normalizeH="0" baseline="0" noProof="0" dirty="0">
                          <a:ln>
                            <a:noFill/>
                          </a:ln>
                          <a:solidFill>
                            <a:srgbClr val="0070C0"/>
                          </a:solidFill>
                          <a:effectLst/>
                          <a:uLnTx/>
                          <a:uFillTx/>
                          <a:latin typeface="+mn-lt"/>
                          <a:ea typeface="+mn-ea"/>
                          <a:cs typeface="+mn-cs"/>
                        </a:rPr>
                        <a:t>点</a:t>
                      </a:r>
                      <a:endParaRPr kumimoji="1" lang="ja-JP" altLang="en-US" sz="1000" b="1" u="sng" dirty="0">
                        <a:solidFill>
                          <a:srgbClr val="0070C0"/>
                        </a:solidFill>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p>
                      <a:pPr algn="ctr"/>
                      <a:r>
                        <a:rPr kumimoji="1" lang="en-US" altLang="ja-JP" sz="1000" b="1" i="0" u="sng" strike="noStrike" kern="1200" cap="none" spc="0" normalizeH="0" baseline="0" noProof="0" dirty="0">
                          <a:ln>
                            <a:noFill/>
                          </a:ln>
                          <a:solidFill>
                            <a:srgbClr val="0070C0"/>
                          </a:solidFill>
                          <a:effectLst/>
                          <a:uLnTx/>
                          <a:uFillTx/>
                          <a:latin typeface="+mn-lt"/>
                          <a:ea typeface="+mn-ea"/>
                          <a:cs typeface="+mn-cs"/>
                        </a:rPr>
                        <a:t>1,500</a:t>
                      </a:r>
                      <a:r>
                        <a:rPr kumimoji="1" lang="ja-JP" altLang="en-US" sz="1000" b="1" i="0" u="sng" strike="noStrike" kern="1200" cap="none" spc="0" normalizeH="0" baseline="0" noProof="0" dirty="0">
                          <a:ln>
                            <a:noFill/>
                          </a:ln>
                          <a:solidFill>
                            <a:srgbClr val="0070C0"/>
                          </a:solidFill>
                          <a:effectLst/>
                          <a:uLnTx/>
                          <a:uFillTx/>
                          <a:latin typeface="+mn-lt"/>
                          <a:ea typeface="+mn-ea"/>
                          <a:cs typeface="+mn-cs"/>
                        </a:rPr>
                        <a:t>点</a:t>
                      </a:r>
                      <a:endParaRPr kumimoji="1" lang="ja-JP" altLang="en-US" sz="1000" b="1" u="sng" dirty="0">
                        <a:solidFill>
                          <a:srgbClr val="0070C0"/>
                        </a:solidFill>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extLst>
                  <a:ext uri="{0D108BD9-81ED-4DB2-BD59-A6C34878D82A}">
                    <a16:rowId xmlns:a16="http://schemas.microsoft.com/office/drawing/2014/main" val="250014001"/>
                  </a:ext>
                </a:extLst>
              </a:tr>
              <a:tr h="229431">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b="0" dirty="0"/>
                        <a:t>精神科急性期治療病棟入院料２</a:t>
                      </a:r>
                      <a:endParaRPr kumimoji="1" lang="ja-JP" altLang="en-US" sz="1000" b="1" u="sng" dirty="0">
                        <a:solidFill>
                          <a:srgbClr val="0070C0"/>
                        </a:solidFill>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p>
                      <a:pPr algn="ctr"/>
                      <a:r>
                        <a:rPr kumimoji="1" lang="en-US" altLang="ja-JP" sz="1000" b="1" u="sng" dirty="0">
                          <a:solidFill>
                            <a:srgbClr val="0070C0"/>
                          </a:solidFill>
                        </a:rPr>
                        <a:t>1,885</a:t>
                      </a:r>
                      <a:r>
                        <a:rPr kumimoji="1" lang="ja-JP" altLang="en-US" sz="1000" b="1" u="sng" dirty="0">
                          <a:solidFill>
                            <a:srgbClr val="0070C0"/>
                          </a:solidFill>
                        </a:rPr>
                        <a:t>点</a:t>
                      </a: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p>
                      <a:pPr algn="ctr"/>
                      <a:r>
                        <a:rPr kumimoji="1" lang="en-US" altLang="ja-JP" sz="1000" b="1" i="0" u="sng" strike="noStrike" kern="1200" cap="none" spc="0" normalizeH="0" baseline="0" noProof="0" dirty="0">
                          <a:ln>
                            <a:noFill/>
                          </a:ln>
                          <a:solidFill>
                            <a:srgbClr val="0070C0"/>
                          </a:solidFill>
                          <a:effectLst/>
                          <a:uLnTx/>
                          <a:uFillTx/>
                          <a:latin typeface="+mn-lt"/>
                          <a:ea typeface="+mn-ea"/>
                          <a:cs typeface="+mn-cs"/>
                        </a:rPr>
                        <a:t>1,600</a:t>
                      </a:r>
                      <a:r>
                        <a:rPr kumimoji="1" lang="ja-JP" altLang="en-US" sz="1000" b="1" i="0" u="sng" strike="noStrike" kern="1200" cap="none" spc="0" normalizeH="0" baseline="0" noProof="0" dirty="0">
                          <a:ln>
                            <a:noFill/>
                          </a:ln>
                          <a:solidFill>
                            <a:srgbClr val="0070C0"/>
                          </a:solidFill>
                          <a:effectLst/>
                          <a:uLnTx/>
                          <a:uFillTx/>
                          <a:latin typeface="+mn-lt"/>
                          <a:ea typeface="+mn-ea"/>
                          <a:cs typeface="+mn-cs"/>
                        </a:rPr>
                        <a:t>点</a:t>
                      </a:r>
                      <a:endParaRPr kumimoji="1" lang="ja-JP" altLang="en-US" sz="1000" b="1" u="sng" dirty="0">
                        <a:solidFill>
                          <a:srgbClr val="0070C0"/>
                        </a:solidFill>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p>
                      <a:pPr algn="ctr"/>
                      <a:r>
                        <a:rPr kumimoji="1" lang="en-US" altLang="ja-JP" sz="1000" b="1" i="0" u="sng" strike="noStrike" kern="1200" cap="none" spc="0" normalizeH="0" baseline="0" noProof="0" dirty="0">
                          <a:ln>
                            <a:noFill/>
                          </a:ln>
                          <a:solidFill>
                            <a:srgbClr val="0070C0"/>
                          </a:solidFill>
                          <a:effectLst/>
                          <a:uLnTx/>
                          <a:uFillTx/>
                          <a:latin typeface="+mn-lt"/>
                          <a:ea typeface="+mn-ea"/>
                          <a:cs typeface="+mn-cs"/>
                        </a:rPr>
                        <a:t>1,450</a:t>
                      </a:r>
                      <a:r>
                        <a:rPr kumimoji="1" lang="ja-JP" altLang="en-US" sz="1000" b="1" i="0" u="sng" strike="noStrike" kern="1200" cap="none" spc="0" normalizeH="0" baseline="0" noProof="0" dirty="0">
                          <a:ln>
                            <a:noFill/>
                          </a:ln>
                          <a:solidFill>
                            <a:srgbClr val="0070C0"/>
                          </a:solidFill>
                          <a:effectLst/>
                          <a:uLnTx/>
                          <a:uFillTx/>
                          <a:latin typeface="+mn-lt"/>
                          <a:ea typeface="+mn-ea"/>
                          <a:cs typeface="+mn-cs"/>
                        </a:rPr>
                        <a:t>点</a:t>
                      </a:r>
                      <a:endParaRPr kumimoji="1" lang="ja-JP" altLang="en-US" sz="1000" b="1" u="sng" dirty="0">
                        <a:solidFill>
                          <a:srgbClr val="0070C0"/>
                        </a:solidFill>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extLst>
                  <a:ext uri="{0D108BD9-81ED-4DB2-BD59-A6C34878D82A}">
                    <a16:rowId xmlns:a16="http://schemas.microsoft.com/office/drawing/2014/main" val="1330269900"/>
                  </a:ext>
                </a:extLst>
              </a:tr>
              <a:tr h="229431">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b="0" u="none" dirty="0">
                          <a:solidFill>
                            <a:schemeClr val="tx1"/>
                          </a:solidFill>
                        </a:rPr>
                        <a:t>精神科救急・合併症入院料</a:t>
                      </a: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p>
                      <a:pPr algn="ctr"/>
                      <a:r>
                        <a:rPr kumimoji="1" lang="en-US" altLang="ja-JP" sz="1000" b="1" u="sng" dirty="0">
                          <a:solidFill>
                            <a:srgbClr val="0070C0"/>
                          </a:solidFill>
                        </a:rPr>
                        <a:t>3,600</a:t>
                      </a:r>
                      <a:r>
                        <a:rPr kumimoji="1" lang="ja-JP" altLang="en-US" sz="1000" b="1" u="sng" dirty="0">
                          <a:solidFill>
                            <a:srgbClr val="0070C0"/>
                          </a:solidFill>
                        </a:rPr>
                        <a:t>点</a:t>
                      </a: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p>
                      <a:pPr algn="ctr"/>
                      <a:r>
                        <a:rPr kumimoji="1" lang="en-US" altLang="ja-JP" sz="1000" b="1" u="sng" dirty="0">
                          <a:solidFill>
                            <a:srgbClr val="0070C0"/>
                          </a:solidFill>
                        </a:rPr>
                        <a:t>3,300</a:t>
                      </a:r>
                      <a:r>
                        <a:rPr kumimoji="1" lang="ja-JP" altLang="en-US" sz="1000" b="1" u="sng" dirty="0">
                          <a:solidFill>
                            <a:srgbClr val="0070C0"/>
                          </a:solidFill>
                        </a:rPr>
                        <a:t>点</a:t>
                      </a: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p>
                      <a:pPr algn="ctr"/>
                      <a:r>
                        <a:rPr kumimoji="1" lang="en-US" altLang="ja-JP" sz="1000" b="1" u="sng" dirty="0">
                          <a:solidFill>
                            <a:srgbClr val="0070C0"/>
                          </a:solidFill>
                        </a:rPr>
                        <a:t>3,100</a:t>
                      </a:r>
                      <a:r>
                        <a:rPr kumimoji="1" lang="ja-JP" altLang="en-US" sz="1000" b="1" u="sng" dirty="0">
                          <a:solidFill>
                            <a:srgbClr val="0070C0"/>
                          </a:solidFill>
                        </a:rPr>
                        <a:t>点</a:t>
                      </a: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extLst>
                  <a:ext uri="{0D108BD9-81ED-4DB2-BD59-A6C34878D82A}">
                    <a16:rowId xmlns:a16="http://schemas.microsoft.com/office/drawing/2014/main" val="3798428239"/>
                  </a:ext>
                </a:extLst>
              </a:tr>
            </a:tbl>
          </a:graphicData>
        </a:graphic>
      </p:graphicFrame>
      <p:sp>
        <p:nvSpPr>
          <p:cNvPr id="48" name="正方形/長方形 47"/>
          <p:cNvSpPr/>
          <p:nvPr/>
        </p:nvSpPr>
        <p:spPr>
          <a:xfrm>
            <a:off x="187200" y="3083816"/>
            <a:ext cx="9529200" cy="370609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0" name="正方形/長方形 49"/>
          <p:cNvSpPr/>
          <p:nvPr/>
        </p:nvSpPr>
        <p:spPr>
          <a:xfrm>
            <a:off x="201694" y="1110673"/>
            <a:ext cx="9529762" cy="281996"/>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合併症や急性期に係る入院料の評価を</a:t>
            </a:r>
            <a:r>
              <a:rPr kumimoji="1" lang="ja-JP" altLang="en-US" sz="16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入院期間に応じた３区分に見直す。</a:t>
            </a:r>
          </a:p>
        </p:txBody>
      </p:sp>
      <p:sp>
        <p:nvSpPr>
          <p:cNvPr id="19"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301</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
        <p:nvSpPr>
          <p:cNvPr id="21" name="正方形/長方形 20">
            <a:extLst>
              <a:ext uri="{FF2B5EF4-FFF2-40B4-BE49-F238E27FC236}">
                <a16:creationId xmlns:a16="http://schemas.microsoft.com/office/drawing/2014/main" id="{4C8CE3E9-EA5F-4A0B-9E69-600E12BA3A44}"/>
              </a:ext>
            </a:extLst>
          </p:cNvPr>
          <p:cNvSpPr/>
          <p:nvPr/>
        </p:nvSpPr>
        <p:spPr>
          <a:xfrm flipV="1">
            <a:off x="187200" y="1018800"/>
            <a:ext cx="9529200" cy="183957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9" name="正方形/長方形 48"/>
          <p:cNvSpPr/>
          <p:nvPr/>
        </p:nvSpPr>
        <p:spPr>
          <a:xfrm>
            <a:off x="298800" y="720000"/>
            <a:ext cx="3968963"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入院期間に応じた区分の見直し</a:t>
            </a:r>
          </a:p>
        </p:txBody>
      </p:sp>
      <p:sp>
        <p:nvSpPr>
          <p:cNvPr id="22" name="正方形/長方形 21">
            <a:extLst>
              <a:ext uri="{FF2B5EF4-FFF2-40B4-BE49-F238E27FC236}">
                <a16:creationId xmlns:a16="http://schemas.microsoft.com/office/drawing/2014/main" id="{E831E6A1-2C9C-4341-9E59-1B135D37B161}"/>
              </a:ext>
            </a:extLst>
          </p:cNvPr>
          <p:cNvSpPr/>
          <p:nvPr/>
        </p:nvSpPr>
        <p:spPr>
          <a:xfrm>
            <a:off x="298800" y="2880000"/>
            <a:ext cx="2840494"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病床数上限の見直し</a:t>
            </a:r>
          </a:p>
        </p:txBody>
      </p:sp>
    </p:spTree>
    <p:extLst>
      <p:ext uri="{BB962C8B-B14F-4D97-AF65-F5344CB8AC3E}">
        <p14:creationId xmlns:p14="http://schemas.microsoft.com/office/powerpoint/2010/main" val="696952101"/>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55949"/>
            <a:ext cx="9906000" cy="458482"/>
          </a:xfrm>
        </p:spPr>
        <p:txBody>
          <a:bodyPr>
            <a:noAutofit/>
          </a:bodyPr>
          <a:lstStyle/>
          <a:p>
            <a:r>
              <a:rPr lang="ja-JP" altLang="en-US" dirty="0"/>
              <a:t>（７）精神科救急医療体制の整備の推進</a:t>
            </a:r>
            <a:endParaRPr kumimoji="1" lang="ja-JP" altLang="en-US" dirty="0">
              <a:latin typeface="メイリオ" panose="020B0604030504040204" pitchFamily="50" charset="-128"/>
              <a:ea typeface="メイリオ" panose="020B0604030504040204" pitchFamily="50" charset="-128"/>
            </a:endParaRPr>
          </a:p>
        </p:txBody>
      </p:sp>
      <p:sp>
        <p:nvSpPr>
          <p:cNvPr id="6" name="正方形/長方形 5"/>
          <p:cNvSpPr/>
          <p:nvPr/>
        </p:nvSpPr>
        <p:spPr>
          <a:xfrm>
            <a:off x="188119" y="1018800"/>
            <a:ext cx="9529762" cy="5724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 name="正方形/長方形 15"/>
          <p:cNvSpPr/>
          <p:nvPr/>
        </p:nvSpPr>
        <p:spPr>
          <a:xfrm>
            <a:off x="299247" y="828000"/>
            <a:ext cx="4384079"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精神科救急・合併症入院料の見直し</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13.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精神医療</a:t>
            </a:r>
          </a:p>
        </p:txBody>
      </p:sp>
      <p:sp>
        <p:nvSpPr>
          <p:cNvPr id="31" name="正方形/長方形 30"/>
          <p:cNvSpPr/>
          <p:nvPr/>
        </p:nvSpPr>
        <p:spPr>
          <a:xfrm>
            <a:off x="188119" y="4304191"/>
            <a:ext cx="9529762" cy="325673"/>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指定医の配置、時間外、休日・深夜における外来診療件数、地域の入院需要に対する要件を見直す。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2" name="正方形/長方形 31"/>
          <p:cNvSpPr/>
          <p:nvPr/>
        </p:nvSpPr>
        <p:spPr>
          <a:xfrm>
            <a:off x="5245494" y="4608224"/>
            <a:ext cx="43704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33" name="正方形/長方形 32"/>
          <p:cNvSpPr/>
          <p:nvPr/>
        </p:nvSpPr>
        <p:spPr>
          <a:xfrm>
            <a:off x="5241512" y="4936788"/>
            <a:ext cx="4370400" cy="1745210"/>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精神科救急・合併症入院料</a:t>
            </a:r>
            <a:r>
              <a:rPr kumimoji="1"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・病棟に常勤の指定医が</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２名</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以上配置されていること。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・常時精神科救急外来診療が可能であること。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（削除）</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・以下の地域における直近１年間における措置入院、緊急措置入院及び応急入院に係る新規入院患者のうち、原則として４分の１以上又は</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５件以上</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の患者を当該病棟において受け入れていること。</a:t>
            </a:r>
            <a:endPar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5" name="右矢印 34"/>
          <p:cNvSpPr/>
          <p:nvPr/>
        </p:nvSpPr>
        <p:spPr>
          <a:xfrm>
            <a:off x="4731543" y="5177526"/>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p:cNvSpPr/>
          <p:nvPr/>
        </p:nvSpPr>
        <p:spPr>
          <a:xfrm>
            <a:off x="319029" y="4603959"/>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7" name="正方形/長方形 36"/>
          <p:cNvSpPr/>
          <p:nvPr/>
        </p:nvSpPr>
        <p:spPr>
          <a:xfrm>
            <a:off x="311928" y="4936788"/>
            <a:ext cx="4371398" cy="1745210"/>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精神科救急・合併症入院料</a:t>
            </a:r>
            <a:r>
              <a:rPr kumimoji="1"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・病棟に常勤の指定医が３名以上配置されていること。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・常時精神科救急外来診療が可能であり、精神疾患に係る時間外、休日又は深夜における診療（電話等再診を除く。）件数の実績が年間</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件以上、又は次の地域における人口１万人当たり</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2.5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件以上であること。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・以下の地域における直近１年間における措置入院、緊急措置入院及び応急入院に係る新規入院患者のうち、原則として４分の１以上又は</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件以上の患者を当該病棟において受け入れていること。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0" name="正方形/長方形 29"/>
          <p:cNvSpPr/>
          <p:nvPr/>
        </p:nvSpPr>
        <p:spPr>
          <a:xfrm>
            <a:off x="188119" y="1229758"/>
            <a:ext cx="9529762" cy="342341"/>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精神科身体合併症管理加算や心大血管疾患リハビリテーション料等を包括評価の範囲から除外する。</a:t>
            </a:r>
          </a:p>
        </p:txBody>
      </p:sp>
      <p:sp>
        <p:nvSpPr>
          <p:cNvPr id="34" name="正方形/長方形 33"/>
          <p:cNvSpPr/>
          <p:nvPr/>
        </p:nvSpPr>
        <p:spPr>
          <a:xfrm>
            <a:off x="5241511" y="1491180"/>
            <a:ext cx="4375413" cy="299118"/>
          </a:xfrm>
          <a:prstGeom prst="rect">
            <a:avLst/>
          </a:prstGeom>
          <a:solidFill>
            <a:srgbClr val="FFCE9E"/>
          </a:solidFill>
          <a:ln w="127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15" name="正方形/長方形 14"/>
          <p:cNvSpPr/>
          <p:nvPr/>
        </p:nvSpPr>
        <p:spPr>
          <a:xfrm>
            <a:off x="319029" y="1824008"/>
            <a:ext cx="4371398" cy="2347831"/>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3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精神科救急・合併症入院料</a:t>
            </a:r>
            <a:r>
              <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0" lang="en-US" altLang="ja-JP" sz="105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○精神科救急・合併症入院料に包括されない診療</a:t>
            </a:r>
            <a:endParaRPr kumimoji="0" lang="en-US" altLang="ja-JP" sz="105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第２節に規定する臨床研修病院入院診療加算、妊産婦緊急搬送入院加算、医師事務作業補助体制加算、地域加算、離島加算、精神科措置入院診療加算、精神科措置入院退院支援加算、精神科応急入院施設管理加算、医療安全対策加算、感染防止対策加算、患者サポート体制充実加算、褥瘡ハイリスク患者ケア加算、精神科救急搬送患者地域連携紹介加算、データ提出加算、薬剤総合評価調整加算、排尿自立支援加算及び地域医療体制確保加算、第２章第１部医学管理等の区分番号Ｂ０１５に掲げる精神科退院時共同指導料２、第８部精神科専門療法、第</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部手術、第</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部麻酔及び第</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部放射線治療並びに除外薬剤・注射薬に係る費用</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3" name="正方形/長方形 42"/>
          <p:cNvSpPr/>
          <p:nvPr/>
        </p:nvSpPr>
        <p:spPr>
          <a:xfrm>
            <a:off x="5241512" y="1809399"/>
            <a:ext cx="4374382" cy="2332994"/>
          </a:xfrm>
          <a:prstGeom prst="rect">
            <a:avLst/>
          </a:prstGeom>
          <a:solidFill>
            <a:srgbClr val="FDECD5"/>
          </a:solid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2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精神科救急・合併症入院料</a:t>
            </a:r>
            <a:r>
              <a:rPr kumimoji="1" lang="en-US" altLang="ja-JP"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0" lang="en-US" altLang="ja-JP" sz="10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○精神科救急・合併症入院料に包括されない診療</a:t>
            </a:r>
            <a:endParaRPr kumimoji="0" lang="en-US" altLang="ja-JP" sz="10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現行の項目（左記）に加え、以下の項目</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0" lang="ja-JP" altLang="en-US" sz="10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精神科身体合併症管理加算、依存症入院医療管理加算、摂食障害入院医療管理加算</a:t>
            </a:r>
            <a:r>
              <a:rPr kumimoji="0" lang="ja-JP" altLang="en-US" sz="10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0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第７部リハビリテーションの区分番号Ｈ０００に掲げる心大血管疾患リハビリテーション料、Ｈ００１に掲げる脳血管疾患等リハビリテーション料、Ｈ００１－２に掲げる廃用症候群リハビリテーション料、Ｈ００２に掲げる運動器リハビリテーション料、Ｈ００３に掲げる呼吸器リハビリテーション料、区分番号Ｈ００４に掲げる摂食機能療法、区分番号Ｈ００７に掲げる障害児（者）リハビリテーション料及び区分番号Ｈ００７－２に掲げるがん患者リハビリテーション料</a:t>
            </a:r>
            <a:r>
              <a:rPr kumimoji="0" lang="ja-JP" altLang="en-US" sz="10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0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第９部処置の区分番号Ｊ０３８に掲げる人工腎臓、区分番号Ｊ０４２に掲げる腹膜灌流、区分番号Ｊ４００に掲げる特定保険医療材料（区分番号Ｊ０３８に掲げる人工腎臓又は区分番号Ｊ０４２に掲げる腹膜灌流に係るものに限る。）</a:t>
            </a:r>
            <a:endParaRPr kumimoji="0" lang="en-US" altLang="ja-JP" sz="10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 name="右矢印 16"/>
          <p:cNvSpPr/>
          <p:nvPr/>
        </p:nvSpPr>
        <p:spPr>
          <a:xfrm>
            <a:off x="4731542" y="2427901"/>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319029" y="1494914"/>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0"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302</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Tree>
    <p:extLst>
      <p:ext uri="{BB962C8B-B14F-4D97-AF65-F5344CB8AC3E}">
        <p14:creationId xmlns:p14="http://schemas.microsoft.com/office/powerpoint/2010/main" val="3457434237"/>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（７）精神科救急医療体制の整備の推進</a:t>
            </a:r>
            <a:endParaRPr kumimoji="1" lang="ja-JP" altLang="en-US" dirty="0">
              <a:latin typeface="メイリオ" panose="020B0604030504040204" pitchFamily="50" charset="-128"/>
              <a:ea typeface="メイリオ" panose="020B0604030504040204" pitchFamily="50" charset="-128"/>
            </a:endParaRPr>
          </a:p>
        </p:txBody>
      </p:sp>
      <p:sp>
        <p:nvSpPr>
          <p:cNvPr id="6" name="正方形/長方形 5"/>
          <p:cNvSpPr/>
          <p:nvPr/>
        </p:nvSpPr>
        <p:spPr>
          <a:xfrm>
            <a:off x="188119" y="1018800"/>
            <a:ext cx="9529200" cy="3350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 name="正方形/長方形 15"/>
          <p:cNvSpPr/>
          <p:nvPr/>
        </p:nvSpPr>
        <p:spPr>
          <a:xfrm>
            <a:off x="299246" y="828000"/>
            <a:ext cx="5616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精神科急性期医師配置加算の施設基準の見直し</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13.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精神医療</a:t>
            </a:r>
          </a:p>
        </p:txBody>
      </p:sp>
      <p:sp>
        <p:nvSpPr>
          <p:cNvPr id="26" name="正方形/長方形 25"/>
          <p:cNvSpPr/>
          <p:nvPr/>
        </p:nvSpPr>
        <p:spPr>
          <a:xfrm>
            <a:off x="204556" y="1252387"/>
            <a:ext cx="9529762" cy="342341"/>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加算の対象となる病棟として、精神科救急急性期医療入院料を加える。</a:t>
            </a:r>
          </a:p>
        </p:txBody>
      </p:sp>
      <p:sp>
        <p:nvSpPr>
          <p:cNvPr id="27" name="正方形/長方形 26"/>
          <p:cNvSpPr/>
          <p:nvPr/>
        </p:nvSpPr>
        <p:spPr>
          <a:xfrm>
            <a:off x="4064110" y="1521836"/>
            <a:ext cx="549191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8" name="右矢印 27"/>
          <p:cNvSpPr/>
          <p:nvPr/>
        </p:nvSpPr>
        <p:spPr>
          <a:xfrm>
            <a:off x="3492000" y="2054240"/>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正方形/長方形 28"/>
          <p:cNvSpPr/>
          <p:nvPr/>
        </p:nvSpPr>
        <p:spPr>
          <a:xfrm>
            <a:off x="405926" y="1521836"/>
            <a:ext cx="295687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graphicFrame>
        <p:nvGraphicFramePr>
          <p:cNvPr id="31" name="表 30"/>
          <p:cNvGraphicFramePr>
            <a:graphicFrameLocks noGrp="1"/>
          </p:cNvGraphicFramePr>
          <p:nvPr/>
        </p:nvGraphicFramePr>
        <p:xfrm>
          <a:off x="405926" y="1860389"/>
          <a:ext cx="2956877" cy="1463040"/>
        </p:xfrm>
        <a:graphic>
          <a:graphicData uri="http://schemas.openxmlformats.org/drawingml/2006/table">
            <a:tbl>
              <a:tblPr firstRow="1" bandRow="1">
                <a:tableStyleId>{5C22544A-7EE6-4342-B048-85BDC9FD1C3A}</a:tableStyleId>
              </a:tblPr>
              <a:tblGrid>
                <a:gridCol w="735330">
                  <a:extLst>
                    <a:ext uri="{9D8B030D-6E8A-4147-A177-3AD203B41FA5}">
                      <a16:colId xmlns:a16="http://schemas.microsoft.com/office/drawing/2014/main" val="3939135158"/>
                    </a:ext>
                  </a:extLst>
                </a:gridCol>
                <a:gridCol w="1624330">
                  <a:extLst>
                    <a:ext uri="{9D8B030D-6E8A-4147-A177-3AD203B41FA5}">
                      <a16:colId xmlns:a16="http://schemas.microsoft.com/office/drawing/2014/main" val="2994761434"/>
                    </a:ext>
                  </a:extLst>
                </a:gridCol>
                <a:gridCol w="597217">
                  <a:extLst>
                    <a:ext uri="{9D8B030D-6E8A-4147-A177-3AD203B41FA5}">
                      <a16:colId xmlns:a16="http://schemas.microsoft.com/office/drawing/2014/main" val="4066820756"/>
                    </a:ext>
                  </a:extLst>
                </a:gridCol>
              </a:tblGrid>
              <a:tr h="160287">
                <a:tc gridSpan="3">
                  <a:txBody>
                    <a:bodyPr/>
                    <a:lstStyle/>
                    <a:p>
                      <a:r>
                        <a:rPr kumimoji="1" lang="ja-JP" altLang="en-US" sz="1000" b="1" dirty="0">
                          <a:solidFill>
                            <a:schemeClr val="tx1"/>
                          </a:solidFill>
                        </a:rPr>
                        <a:t>精神科急性期医師配置加算</a:t>
                      </a:r>
                      <a:endParaRPr kumimoji="1" lang="ja-JP" altLang="en-US" sz="1000" b="1" dirty="0"/>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hMerge="1">
                  <a:txBody>
                    <a:bodyPr/>
                    <a:lstStyle/>
                    <a:p>
                      <a:endParaRPr kumimoji="1" lang="ja-JP" altLang="en-US"/>
                    </a:p>
                  </a:txBody>
                  <a:tcPr/>
                </a:tc>
                <a:tc h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b="1" dirty="0">
                        <a:solidFill>
                          <a:schemeClr val="tx1"/>
                        </a:solidFill>
                      </a:endParaRPr>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extLst>
                  <a:ext uri="{0D108BD9-81ED-4DB2-BD59-A6C34878D82A}">
                    <a16:rowId xmlns:a16="http://schemas.microsoft.com/office/drawing/2014/main" val="2537678850"/>
                  </a:ext>
                </a:extLst>
              </a:tr>
              <a:tr h="160287">
                <a:tc>
                  <a:txBody>
                    <a:bodyPr/>
                    <a:lstStyle/>
                    <a:p>
                      <a:r>
                        <a:rPr kumimoji="1" lang="ja-JP" altLang="en-US" sz="1000" b="0" dirty="0"/>
                        <a:t>　１　</a:t>
                      </a:r>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p>
                      <a:pPr algn="l"/>
                      <a:r>
                        <a:rPr kumimoji="1" lang="ja-JP" altLang="en-US" sz="1000" b="0" dirty="0"/>
                        <a:t>精神科急性期治療病棟１</a:t>
                      </a:r>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p>
                      <a:pPr algn="ctr"/>
                      <a:r>
                        <a:rPr kumimoji="1" lang="en-US" altLang="ja-JP" sz="1000" b="0" dirty="0"/>
                        <a:t>600</a:t>
                      </a:r>
                      <a:r>
                        <a:rPr kumimoji="1" lang="ja-JP" altLang="en-US" sz="1000" b="0" dirty="0"/>
                        <a:t>点</a:t>
                      </a:r>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extLst>
                  <a:ext uri="{0D108BD9-81ED-4DB2-BD59-A6C34878D82A}">
                    <a16:rowId xmlns:a16="http://schemas.microsoft.com/office/drawing/2014/main" val="514849425"/>
                  </a:ext>
                </a:extLst>
              </a:tr>
              <a:tr h="229431">
                <a:tc>
                  <a:txBody>
                    <a:bodyPr/>
                    <a:lstStyle/>
                    <a:p>
                      <a:r>
                        <a:rPr kumimoji="1" lang="ja-JP" altLang="en-US" sz="1000" b="0" dirty="0"/>
                        <a:t>　２のイ</a:t>
                      </a:r>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p>
                      <a:pPr algn="l"/>
                      <a:r>
                        <a:rPr kumimoji="1" lang="ja-JP" altLang="en-US" sz="1000" b="0" dirty="0"/>
                        <a:t>精神病棟入院基本料等</a:t>
                      </a:r>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p>
                      <a:pPr algn="ctr"/>
                      <a:r>
                        <a:rPr kumimoji="1" lang="en-US" altLang="ja-JP" sz="1000" b="0" dirty="0"/>
                        <a:t>500</a:t>
                      </a:r>
                      <a:r>
                        <a:rPr kumimoji="1" lang="ja-JP" altLang="en-US" sz="1000" b="0" dirty="0"/>
                        <a:t>点</a:t>
                      </a:r>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extLst>
                  <a:ext uri="{0D108BD9-81ED-4DB2-BD59-A6C34878D82A}">
                    <a16:rowId xmlns:a16="http://schemas.microsoft.com/office/drawing/2014/main" val="2633501169"/>
                  </a:ext>
                </a:extLst>
              </a:tr>
              <a:tr h="229431">
                <a:tc>
                  <a:txBody>
                    <a:bodyPr/>
                    <a:lstStyle/>
                    <a:p>
                      <a:r>
                        <a:rPr kumimoji="1" lang="ja-JP" altLang="en-US" sz="1000" b="0" dirty="0"/>
                        <a:t>　２のロ</a:t>
                      </a:r>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b="0" dirty="0"/>
                        <a:t>精神科急性期治療病棟１</a:t>
                      </a:r>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p>
                      <a:pPr algn="ctr"/>
                      <a:r>
                        <a:rPr kumimoji="1" lang="en-US" altLang="ja-JP" sz="1000" b="0" dirty="0"/>
                        <a:t>500</a:t>
                      </a:r>
                      <a:r>
                        <a:rPr kumimoji="1" lang="ja-JP" altLang="en-US" sz="1000" b="0" dirty="0"/>
                        <a:t>点</a:t>
                      </a:r>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extLst>
                  <a:ext uri="{0D108BD9-81ED-4DB2-BD59-A6C34878D82A}">
                    <a16:rowId xmlns:a16="http://schemas.microsoft.com/office/drawing/2014/main" val="2029771395"/>
                  </a:ext>
                </a:extLst>
              </a:tr>
              <a:tr h="229431">
                <a:tc>
                  <a:txBody>
                    <a:bodyPr/>
                    <a:lstStyle/>
                    <a:p>
                      <a:r>
                        <a:rPr kumimoji="1" lang="ja-JP" altLang="en-US" sz="1000" b="0" dirty="0"/>
                        <a:t>　３</a:t>
                      </a:r>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b="0" dirty="0"/>
                        <a:t>精神科急性期治療病棟１</a:t>
                      </a:r>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p>
                      <a:pPr algn="ctr"/>
                      <a:r>
                        <a:rPr kumimoji="1" lang="en-US" altLang="ja-JP" sz="1000" b="0" dirty="0"/>
                        <a:t>450</a:t>
                      </a:r>
                      <a:r>
                        <a:rPr kumimoji="1" lang="ja-JP" altLang="en-US" sz="1000" b="0" dirty="0"/>
                        <a:t>点</a:t>
                      </a:r>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extLst>
                  <a:ext uri="{0D108BD9-81ED-4DB2-BD59-A6C34878D82A}">
                    <a16:rowId xmlns:a16="http://schemas.microsoft.com/office/drawing/2014/main" val="3127853305"/>
                  </a:ext>
                </a:extLst>
              </a:tr>
              <a:tr h="229431">
                <a:tc gridSpan="3">
                  <a:txBody>
                    <a:bodyPr/>
                    <a:lstStyle/>
                    <a:p>
                      <a:pPr marL="0" indent="0">
                        <a:buFont typeface="Arial" panose="020B0604020202020204" pitchFamily="34" charset="0"/>
                        <a:buNone/>
                      </a:pPr>
                      <a:r>
                        <a:rPr kumimoji="1" lang="ja-JP" altLang="en-US" sz="1000" b="0" dirty="0"/>
                        <a:t>・当該病棟の常勤医師配置が</a:t>
                      </a:r>
                      <a:r>
                        <a:rPr kumimoji="1" lang="en-US" altLang="ja-JP" sz="1000" b="0" dirty="0"/>
                        <a:t>16:1</a:t>
                      </a:r>
                      <a:r>
                        <a:rPr kumimoji="1" lang="ja-JP" altLang="en-US" sz="1000" b="0" dirty="0"/>
                        <a:t>以上</a:t>
                      </a:r>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h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b="0" dirty="0"/>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hMerge="1">
                  <a:txBody>
                    <a:bodyPr/>
                    <a:lstStyle/>
                    <a:p>
                      <a:pPr algn="ctr"/>
                      <a:endParaRPr kumimoji="1" lang="ja-JP" altLang="en-US" sz="1000" b="0" dirty="0"/>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extLst>
                  <a:ext uri="{0D108BD9-81ED-4DB2-BD59-A6C34878D82A}">
                    <a16:rowId xmlns:a16="http://schemas.microsoft.com/office/drawing/2014/main" val="1681717970"/>
                  </a:ext>
                </a:extLst>
              </a:tr>
            </a:tbl>
          </a:graphicData>
        </a:graphic>
      </p:graphicFrame>
      <p:graphicFrame>
        <p:nvGraphicFramePr>
          <p:cNvPr id="32" name="表 31"/>
          <p:cNvGraphicFramePr>
            <a:graphicFrameLocks noGrp="1"/>
          </p:cNvGraphicFramePr>
          <p:nvPr/>
        </p:nvGraphicFramePr>
        <p:xfrm>
          <a:off x="4061340" y="1856124"/>
          <a:ext cx="5494679" cy="1463040"/>
        </p:xfrm>
        <a:graphic>
          <a:graphicData uri="http://schemas.openxmlformats.org/drawingml/2006/table">
            <a:tbl>
              <a:tblPr firstRow="1" bandRow="1">
                <a:tableStyleId>{5C22544A-7EE6-4342-B048-85BDC9FD1C3A}</a:tableStyleId>
              </a:tblPr>
              <a:tblGrid>
                <a:gridCol w="766930">
                  <a:extLst>
                    <a:ext uri="{9D8B030D-6E8A-4147-A177-3AD203B41FA5}">
                      <a16:colId xmlns:a16="http://schemas.microsoft.com/office/drawing/2014/main" val="3939135158"/>
                    </a:ext>
                  </a:extLst>
                </a:gridCol>
                <a:gridCol w="4076719">
                  <a:extLst>
                    <a:ext uri="{9D8B030D-6E8A-4147-A177-3AD203B41FA5}">
                      <a16:colId xmlns:a16="http://schemas.microsoft.com/office/drawing/2014/main" val="4066820756"/>
                    </a:ext>
                  </a:extLst>
                </a:gridCol>
                <a:gridCol w="651030">
                  <a:extLst>
                    <a:ext uri="{9D8B030D-6E8A-4147-A177-3AD203B41FA5}">
                      <a16:colId xmlns:a16="http://schemas.microsoft.com/office/drawing/2014/main" val="3799149258"/>
                    </a:ext>
                  </a:extLst>
                </a:gridCol>
              </a:tblGrid>
              <a:tr h="160287">
                <a:tc gridSpan="2">
                  <a:txBody>
                    <a:bodyPr/>
                    <a:lstStyle/>
                    <a:p>
                      <a:r>
                        <a:rPr kumimoji="1" lang="ja-JP" altLang="en-US" sz="1000" b="1" dirty="0">
                          <a:solidFill>
                            <a:schemeClr val="tx1"/>
                          </a:solidFill>
                        </a:rPr>
                        <a:t>精神科急性期医師配置加算</a:t>
                      </a:r>
                      <a:endParaRPr kumimoji="1" lang="ja-JP" altLang="en-US" sz="1000" b="1" dirty="0"/>
                    </a:p>
                  </a:txBody>
                  <a:tcP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h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00" b="0" dirty="0">
                        <a:solidFill>
                          <a:schemeClr val="tx1"/>
                        </a:solidFill>
                      </a:endParaRPr>
                    </a:p>
                  </a:txBody>
                  <a:tcP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31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p>
                      <a:endParaRPr kumimoji="1" lang="ja-JP" altLang="en-US" sz="1000" b="1" dirty="0"/>
                    </a:p>
                  </a:txBody>
                  <a:tcP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extLst>
                  <a:ext uri="{0D108BD9-81ED-4DB2-BD59-A6C34878D82A}">
                    <a16:rowId xmlns:a16="http://schemas.microsoft.com/office/drawing/2014/main" val="2537678850"/>
                  </a:ext>
                </a:extLst>
              </a:tr>
              <a:tr h="160287">
                <a:tc>
                  <a:txBody>
                    <a:bodyPr/>
                    <a:lstStyle/>
                    <a:p>
                      <a:r>
                        <a:rPr kumimoji="1" lang="ja-JP" altLang="en-US" sz="1000" b="0" dirty="0"/>
                        <a:t>　１　</a:t>
                      </a:r>
                    </a:p>
                  </a:txBody>
                  <a:tcP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p>
                      <a:pPr algn="l"/>
                      <a:r>
                        <a:rPr kumimoji="1" lang="ja-JP" altLang="en-US" sz="1000" b="1" u="sng" dirty="0">
                          <a:solidFill>
                            <a:srgbClr val="0070C0"/>
                          </a:solidFill>
                        </a:rPr>
                        <a:t>精神科救急急性期医療入院料</a:t>
                      </a:r>
                      <a:r>
                        <a:rPr kumimoji="1" lang="ja-JP" altLang="en-US" sz="1000" b="0" kern="1200" dirty="0">
                          <a:solidFill>
                            <a:schemeClr val="dk1"/>
                          </a:solidFill>
                          <a:latin typeface="+mn-lt"/>
                          <a:ea typeface="+mn-ea"/>
                          <a:cs typeface="+mn-cs"/>
                        </a:rPr>
                        <a:t>又は精神科急性期治療病棟入院料１</a:t>
                      </a:r>
                    </a:p>
                  </a:txBody>
                  <a:tcP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p>
                      <a:pPr algn="ctr"/>
                      <a:r>
                        <a:rPr kumimoji="1" lang="en-US" altLang="ja-JP" sz="1000" b="0" u="none" dirty="0">
                          <a:solidFill>
                            <a:schemeClr val="tx1"/>
                          </a:solidFill>
                        </a:rPr>
                        <a:t>600</a:t>
                      </a:r>
                      <a:r>
                        <a:rPr kumimoji="1" lang="ja-JP" altLang="en-US" sz="1000" b="0" u="none" dirty="0">
                          <a:solidFill>
                            <a:schemeClr val="tx1"/>
                          </a:solidFill>
                        </a:rPr>
                        <a:t>点</a:t>
                      </a: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extLst>
                  <a:ext uri="{0D108BD9-81ED-4DB2-BD59-A6C34878D82A}">
                    <a16:rowId xmlns:a16="http://schemas.microsoft.com/office/drawing/2014/main" val="514849425"/>
                  </a:ext>
                </a:extLst>
              </a:tr>
              <a:tr h="229431">
                <a:tc>
                  <a:txBody>
                    <a:bodyPr/>
                    <a:lstStyle/>
                    <a:p>
                      <a:r>
                        <a:rPr kumimoji="1" lang="ja-JP" altLang="en-US" sz="1000" b="0" dirty="0"/>
                        <a:t>　２のイ</a:t>
                      </a:r>
                    </a:p>
                  </a:txBody>
                  <a:tcP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p>
                      <a:pPr algn="l"/>
                      <a:r>
                        <a:rPr kumimoji="1" lang="ja-JP" altLang="en-US" sz="1000" b="0" dirty="0"/>
                        <a:t>精神病棟入院基本料等</a:t>
                      </a:r>
                    </a:p>
                  </a:txBody>
                  <a:tcP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p>
                      <a:pPr algn="ctr"/>
                      <a:r>
                        <a:rPr kumimoji="1" lang="en-US" altLang="ja-JP" sz="1000" b="0" u="none" dirty="0">
                          <a:solidFill>
                            <a:schemeClr val="tx1"/>
                          </a:solidFill>
                        </a:rPr>
                        <a:t>500</a:t>
                      </a:r>
                      <a:r>
                        <a:rPr kumimoji="1" lang="ja-JP" altLang="en-US" sz="1000" b="0" u="none" dirty="0">
                          <a:solidFill>
                            <a:schemeClr val="tx1"/>
                          </a:solidFill>
                        </a:rPr>
                        <a:t>点</a:t>
                      </a: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extLst>
                  <a:ext uri="{0D108BD9-81ED-4DB2-BD59-A6C34878D82A}">
                    <a16:rowId xmlns:a16="http://schemas.microsoft.com/office/drawing/2014/main" val="2633501169"/>
                  </a:ext>
                </a:extLst>
              </a:tr>
              <a:tr h="229431">
                <a:tc>
                  <a:txBody>
                    <a:bodyPr/>
                    <a:lstStyle/>
                    <a:p>
                      <a:r>
                        <a:rPr kumimoji="1" lang="ja-JP" altLang="en-US" sz="1000" b="0" dirty="0"/>
                        <a:t>　２のロ</a:t>
                      </a:r>
                    </a:p>
                  </a:txBody>
                  <a:tcP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b="0" dirty="0"/>
                        <a:t>精神科急性期治療病棟１</a:t>
                      </a:r>
                    </a:p>
                  </a:txBody>
                  <a:tcP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p>
                      <a:pPr algn="ctr"/>
                      <a:r>
                        <a:rPr kumimoji="1" lang="en-US" altLang="ja-JP" sz="1000" b="1" u="sng" dirty="0">
                          <a:solidFill>
                            <a:srgbClr val="0070C0"/>
                          </a:solidFill>
                        </a:rPr>
                        <a:t>450</a:t>
                      </a:r>
                      <a:r>
                        <a:rPr kumimoji="1" lang="ja-JP" altLang="en-US" sz="1000" b="1" u="sng" dirty="0">
                          <a:solidFill>
                            <a:srgbClr val="0070C0"/>
                          </a:solidFill>
                        </a:rPr>
                        <a:t>点</a:t>
                      </a: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extLst>
                  <a:ext uri="{0D108BD9-81ED-4DB2-BD59-A6C34878D82A}">
                    <a16:rowId xmlns:a16="http://schemas.microsoft.com/office/drawing/2014/main" val="250014001"/>
                  </a:ext>
                </a:extLst>
              </a:tr>
              <a:tr h="229431">
                <a:tc>
                  <a:txBody>
                    <a:bodyPr/>
                    <a:lstStyle/>
                    <a:p>
                      <a:r>
                        <a:rPr kumimoji="1" lang="ja-JP" altLang="en-US" sz="1000" b="0" dirty="0"/>
                        <a:t>　３</a:t>
                      </a:r>
                    </a:p>
                  </a:txBody>
                  <a:tcP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p>
                      <a:pPr marL="0" algn="l" defTabSz="990570" rtl="0" eaLnBrk="1" latinLnBrk="0" hangingPunct="1"/>
                      <a:r>
                        <a:rPr kumimoji="1" lang="ja-JP" altLang="en-US" sz="1000" b="1" u="sng" dirty="0">
                          <a:solidFill>
                            <a:srgbClr val="0070C0"/>
                          </a:solidFill>
                        </a:rPr>
                        <a:t>精神科救急急性期医療入院料</a:t>
                      </a:r>
                      <a:r>
                        <a:rPr kumimoji="1" lang="ja-JP" altLang="en-US" sz="1000" b="0" kern="1200" dirty="0">
                          <a:solidFill>
                            <a:schemeClr val="dk1"/>
                          </a:solidFill>
                          <a:latin typeface="+mn-lt"/>
                          <a:ea typeface="+mn-ea"/>
                          <a:cs typeface="+mn-cs"/>
                        </a:rPr>
                        <a:t>又は精神科急性期治療病棟入院料１</a:t>
                      </a:r>
                    </a:p>
                  </a:txBody>
                  <a:tcP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p>
                      <a:pPr algn="ctr"/>
                      <a:r>
                        <a:rPr kumimoji="1" lang="en-US" altLang="ja-JP" sz="1000" b="1" u="sng" dirty="0">
                          <a:solidFill>
                            <a:srgbClr val="0070C0"/>
                          </a:solidFill>
                        </a:rPr>
                        <a:t>400</a:t>
                      </a:r>
                      <a:r>
                        <a:rPr kumimoji="1" lang="ja-JP" altLang="en-US" sz="1000" b="1" u="sng" dirty="0">
                          <a:solidFill>
                            <a:srgbClr val="0070C0"/>
                          </a:solidFill>
                        </a:rPr>
                        <a:t>点</a:t>
                      </a: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extLst>
                  <a:ext uri="{0D108BD9-81ED-4DB2-BD59-A6C34878D82A}">
                    <a16:rowId xmlns:a16="http://schemas.microsoft.com/office/drawing/2014/main" val="2584461615"/>
                  </a:ext>
                </a:extLst>
              </a:tr>
              <a:tr h="229431">
                <a:tc gridSpan="3">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00" b="0" dirty="0"/>
                        <a:t>・当該病棟の常勤医師配置が</a:t>
                      </a:r>
                      <a:r>
                        <a:rPr kumimoji="1" lang="en-US" altLang="ja-JP" sz="1000" b="0" dirty="0"/>
                        <a:t>16:1</a:t>
                      </a:r>
                      <a:r>
                        <a:rPr kumimoji="1" lang="ja-JP" altLang="en-US" sz="1000" b="0" dirty="0"/>
                        <a:t>以上　　　　　　　・</a:t>
                      </a:r>
                      <a:r>
                        <a:rPr kumimoji="1" lang="ja-JP" altLang="en-US" sz="1000" b="1" u="sng" dirty="0">
                          <a:solidFill>
                            <a:schemeClr val="tx2"/>
                          </a:solidFill>
                        </a:rPr>
                        <a:t>加算１：病棟常勤指定医２名以上</a:t>
                      </a:r>
                      <a:endParaRPr kumimoji="1" lang="en-US" altLang="ja-JP" sz="1000" b="1" u="sng" dirty="0">
                        <a:solidFill>
                          <a:schemeClr val="tx2"/>
                        </a:solidFill>
                      </a:endParaRPr>
                    </a:p>
                  </a:txBody>
                  <a:tcP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hMerge="1">
                  <a:txBody>
                    <a:bodyPr/>
                    <a:lstStyle/>
                    <a:p>
                      <a:pPr marL="0" algn="ctr" defTabSz="990570" rtl="0" eaLnBrk="1" latinLnBrk="0" hangingPunct="1"/>
                      <a:endParaRPr kumimoji="1" lang="ja-JP" altLang="en-US" sz="1000" b="0" kern="1200" dirty="0">
                        <a:solidFill>
                          <a:schemeClr val="dk1"/>
                        </a:solidFill>
                        <a:latin typeface="+mn-lt"/>
                        <a:ea typeface="+mn-ea"/>
                        <a:cs typeface="+mn-cs"/>
                      </a:endParaRPr>
                    </a:p>
                  </a:txBody>
                  <a:tcP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hMerge="1">
                  <a:txBody>
                    <a:bodyPr/>
                    <a:lstStyle/>
                    <a:p>
                      <a:pPr algn="ctr"/>
                      <a:endParaRPr kumimoji="1" lang="ja-JP" altLang="en-US" sz="1000" b="1" u="sng" dirty="0">
                        <a:solidFill>
                          <a:srgbClr val="0070C0"/>
                        </a:solidFill>
                      </a:endParaRPr>
                    </a:p>
                  </a:txBody>
                  <a:tcPr anchor="ctr">
                    <a:lnL w="3175" cap="flat" cmpd="sng" algn="ctr">
                      <a:solidFill>
                        <a:schemeClr val="accent3"/>
                      </a:solidFill>
                      <a:prstDash val="solid"/>
                      <a:round/>
                      <a:headEnd type="none" w="med" len="med"/>
                      <a:tailEnd type="none" w="med" len="med"/>
                    </a:lnL>
                    <a:lnR w="3175" cap="flat" cmpd="sng" algn="ctr">
                      <a:solidFill>
                        <a:schemeClr val="accent3"/>
                      </a:solidFill>
                      <a:prstDash val="solid"/>
                      <a:round/>
                      <a:headEnd type="none" w="med" len="med"/>
                      <a:tailEnd type="none" w="med" len="med"/>
                    </a:lnR>
                    <a:lnT w="3175" cap="flat" cmpd="sng" algn="ctr">
                      <a:solidFill>
                        <a:schemeClr val="accent3"/>
                      </a:solidFill>
                      <a:prstDash val="solid"/>
                      <a:round/>
                      <a:headEnd type="none" w="med" len="med"/>
                      <a:tailEnd type="none" w="med" len="med"/>
                    </a:lnT>
                    <a:lnB w="31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rgbClr val="FDEADA"/>
                    </a:solidFill>
                  </a:tcPr>
                </a:tc>
                <a:extLst>
                  <a:ext uri="{0D108BD9-81ED-4DB2-BD59-A6C34878D82A}">
                    <a16:rowId xmlns:a16="http://schemas.microsoft.com/office/drawing/2014/main" val="3709909172"/>
                  </a:ext>
                </a:extLst>
              </a:tr>
            </a:tbl>
          </a:graphicData>
        </a:graphic>
      </p:graphicFrame>
      <p:graphicFrame>
        <p:nvGraphicFramePr>
          <p:cNvPr id="4" name="表 3"/>
          <p:cNvGraphicFramePr>
            <a:graphicFrameLocks noGrp="1"/>
          </p:cNvGraphicFramePr>
          <p:nvPr/>
        </p:nvGraphicFramePr>
        <p:xfrm>
          <a:off x="267195" y="4781263"/>
          <a:ext cx="9293247" cy="1828800"/>
        </p:xfrm>
        <a:graphic>
          <a:graphicData uri="http://schemas.openxmlformats.org/drawingml/2006/table">
            <a:tbl>
              <a:tblPr firstRow="1" bandRow="1">
                <a:tableStyleId>{5940675A-B579-460E-94D1-54222C63F5DA}</a:tableStyleId>
              </a:tblPr>
              <a:tblGrid>
                <a:gridCol w="1967937">
                  <a:extLst>
                    <a:ext uri="{9D8B030D-6E8A-4147-A177-3AD203B41FA5}">
                      <a16:colId xmlns:a16="http://schemas.microsoft.com/office/drawing/2014/main" val="3134416177"/>
                    </a:ext>
                  </a:extLst>
                </a:gridCol>
                <a:gridCol w="1028774">
                  <a:extLst>
                    <a:ext uri="{9D8B030D-6E8A-4147-A177-3AD203B41FA5}">
                      <a16:colId xmlns:a16="http://schemas.microsoft.com/office/drawing/2014/main" val="3481995563"/>
                    </a:ext>
                  </a:extLst>
                </a:gridCol>
                <a:gridCol w="1028774">
                  <a:extLst>
                    <a:ext uri="{9D8B030D-6E8A-4147-A177-3AD203B41FA5}">
                      <a16:colId xmlns:a16="http://schemas.microsoft.com/office/drawing/2014/main" val="1055250519"/>
                    </a:ext>
                  </a:extLst>
                </a:gridCol>
                <a:gridCol w="1028774">
                  <a:extLst>
                    <a:ext uri="{9D8B030D-6E8A-4147-A177-3AD203B41FA5}">
                      <a16:colId xmlns:a16="http://schemas.microsoft.com/office/drawing/2014/main" val="1100057362"/>
                    </a:ext>
                  </a:extLst>
                </a:gridCol>
                <a:gridCol w="4238988">
                  <a:extLst>
                    <a:ext uri="{9D8B030D-6E8A-4147-A177-3AD203B41FA5}">
                      <a16:colId xmlns:a16="http://schemas.microsoft.com/office/drawing/2014/main" val="3200080597"/>
                    </a:ext>
                  </a:extLst>
                </a:gridCol>
              </a:tblGrid>
              <a:tr h="147731">
                <a:tc>
                  <a:txBody>
                    <a:bodyPr/>
                    <a:lstStyle/>
                    <a:p>
                      <a:endParaRPr kumimoji="1" lang="ja-JP" altLang="en-US" sz="1000" dirty="0">
                        <a:solidFill>
                          <a:schemeClr val="tx1"/>
                        </a:solidFill>
                      </a:endParaRPr>
                    </a:p>
                  </a:txBody>
                  <a:tcP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00" dirty="0"/>
                        <a:t>加算１</a:t>
                      </a:r>
                      <a:endParaRPr kumimoji="1" lang="ja-JP" altLang="en-US" sz="1000" dirty="0">
                        <a:solidFill>
                          <a:schemeClr val="tx1"/>
                        </a:solidFill>
                      </a:endParaRPr>
                    </a:p>
                  </a:txBody>
                  <a:tcP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00" dirty="0"/>
                        <a:t>加算２のロ</a:t>
                      </a:r>
                      <a:endParaRPr kumimoji="1" lang="ja-JP" altLang="en-US" sz="1000" dirty="0">
                        <a:solidFill>
                          <a:schemeClr val="tx1"/>
                        </a:solidFill>
                      </a:endParaRPr>
                    </a:p>
                  </a:txBody>
                  <a:tcP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00" dirty="0"/>
                        <a:t>加算３</a:t>
                      </a:r>
                      <a:endParaRPr kumimoji="1" lang="ja-JP" altLang="en-US" sz="1000" dirty="0">
                        <a:solidFill>
                          <a:schemeClr val="tx1"/>
                        </a:solidFill>
                      </a:endParaRPr>
                    </a:p>
                  </a:txBody>
                  <a:tcP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00" dirty="0"/>
                        <a:t>加算２のイ</a:t>
                      </a:r>
                      <a:endParaRPr kumimoji="1" lang="ja-JP" altLang="en-US" sz="1000" dirty="0">
                        <a:solidFill>
                          <a:schemeClr val="tx1"/>
                        </a:solidFill>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14354789"/>
                  </a:ext>
                </a:extLst>
              </a:tr>
              <a:tr h="396240">
                <a:tc>
                  <a:txBody>
                    <a:bodyPr/>
                    <a:lstStyle/>
                    <a:p>
                      <a:r>
                        <a:rPr kumimoji="1" lang="ja-JP" altLang="en-US" sz="1000" dirty="0"/>
                        <a:t>新規入院患者の</a:t>
                      </a:r>
                      <a:endParaRPr kumimoji="1" lang="en-US" altLang="ja-JP" sz="1000" dirty="0"/>
                    </a:p>
                    <a:p>
                      <a:r>
                        <a:rPr kumimoji="1" lang="ja-JP" altLang="en-US" sz="1000" dirty="0"/>
                        <a:t>自宅等への</a:t>
                      </a:r>
                      <a:r>
                        <a:rPr kumimoji="1" lang="en-US" altLang="ja-JP" sz="1000" dirty="0"/>
                        <a:t>3</a:t>
                      </a:r>
                      <a:r>
                        <a:rPr kumimoji="1" lang="ja-JP" altLang="en-US" sz="1000" dirty="0"/>
                        <a:t>か月以内の移行率</a:t>
                      </a:r>
                      <a:endParaRPr kumimoji="1" lang="ja-JP" altLang="en-US" sz="1000" dirty="0">
                        <a:solidFill>
                          <a:schemeClr val="tx1"/>
                        </a:solidFill>
                      </a:endParaRPr>
                    </a:p>
                  </a:txBody>
                  <a:tcPr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00" dirty="0"/>
                        <a:t>６割以上</a:t>
                      </a:r>
                      <a:endParaRPr kumimoji="1" lang="ja-JP" altLang="en-US" sz="1000" dirty="0">
                        <a:solidFill>
                          <a:schemeClr val="tx1"/>
                        </a:solidFill>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00" dirty="0"/>
                        <a:t>６割以上</a:t>
                      </a:r>
                      <a:endParaRPr kumimoji="1" lang="ja-JP" altLang="en-US" sz="1000" dirty="0">
                        <a:solidFill>
                          <a:schemeClr val="tx1"/>
                        </a:solidFill>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00" dirty="0"/>
                        <a:t>４割以上</a:t>
                      </a:r>
                      <a:endParaRPr kumimoji="1" lang="ja-JP" altLang="en-US" sz="1000" dirty="0">
                        <a:solidFill>
                          <a:schemeClr val="tx1"/>
                        </a:solidFill>
                      </a:endParaRPr>
                    </a:p>
                  </a:txBody>
                  <a:tcPr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rowSpan="4">
                  <a:txBody>
                    <a:bodyPr/>
                    <a:lstStyle/>
                    <a:p>
                      <a:pPr marL="171450" indent="-171450" algn="l">
                        <a:buFont typeface="Arial" panose="020B0604020202020204" pitchFamily="34" charset="0"/>
                        <a:buChar char="•"/>
                      </a:pPr>
                      <a:r>
                        <a:rPr kumimoji="1" lang="ja-JP" altLang="en-US" sz="1000" dirty="0"/>
                        <a:t>内科、外科、耳鼻科、眼科、整形外科及び精神科を標榜</a:t>
                      </a:r>
                      <a:endParaRPr kumimoji="1" lang="en-US" altLang="ja-JP" sz="1000" dirty="0"/>
                    </a:p>
                    <a:p>
                      <a:pPr marL="171450" indent="-171450" algn="l">
                        <a:buFont typeface="Arial" panose="020B0604020202020204" pitchFamily="34" charset="0"/>
                        <a:buChar char="•"/>
                      </a:pPr>
                      <a:r>
                        <a:rPr kumimoji="1" lang="ja-JP" altLang="en-US" sz="1000" dirty="0"/>
                        <a:t>入院を要する（第二次）救急医療体制、救命救急センター、高度救命救急センター又は総合周産期母子医療センターを設置</a:t>
                      </a:r>
                      <a:endParaRPr kumimoji="1" lang="en-US" altLang="ja-JP" sz="1000" dirty="0"/>
                    </a:p>
                    <a:p>
                      <a:pPr marL="171450" indent="-171450" algn="l">
                        <a:buFont typeface="Arial" panose="020B0604020202020204" pitchFamily="34" charset="0"/>
                        <a:buChar char="•"/>
                      </a:pPr>
                      <a:r>
                        <a:rPr kumimoji="1" lang="ja-JP" altLang="en-US" sz="1000" dirty="0"/>
                        <a:t>精神科リエゾンチーム加算を届出ている</a:t>
                      </a:r>
                      <a:endParaRPr kumimoji="1" lang="en-US" altLang="ja-JP" sz="1000" dirty="0"/>
                    </a:p>
                    <a:p>
                      <a:pPr marL="171450" indent="-171450" algn="l">
                        <a:buFont typeface="Arial" panose="020B0604020202020204" pitchFamily="34" charset="0"/>
                        <a:buChar char="•"/>
                      </a:pPr>
                      <a:r>
                        <a:rPr kumimoji="1" lang="ja-JP" altLang="en-US" sz="1000" dirty="0"/>
                        <a:t>直近３か月間の新規入院患者の５％以上が入院時に精神科身体合併症管理加算の対象となる患者</a:t>
                      </a:r>
                      <a:endParaRPr kumimoji="1" lang="en-US" altLang="ja-JP" sz="1000" dirty="0"/>
                    </a:p>
                    <a:p>
                      <a:pPr marL="171450" indent="-171450" algn="l">
                        <a:buFont typeface="Arial" panose="020B0604020202020204" pitchFamily="34" charset="0"/>
                        <a:buChar char="•"/>
                      </a:pPr>
                      <a:r>
                        <a:rPr kumimoji="1" lang="ja-JP" altLang="en-US" sz="1000" dirty="0"/>
                        <a:t>精神科医が救急車等で搬送された患者であって、身体疾患又は負傷とともに精神疾患又はせん妄・抑うつを有する者を</a:t>
                      </a:r>
                      <a:r>
                        <a:rPr kumimoji="1" lang="en-US" altLang="ja-JP" sz="1000" dirty="0"/>
                        <a:t>12</a:t>
                      </a:r>
                      <a:r>
                        <a:rPr kumimoji="1" lang="ja-JP" altLang="en-US" sz="1000" dirty="0"/>
                        <a:t>時間以内に毎月５人以上診察</a:t>
                      </a:r>
                      <a:endParaRPr kumimoji="1" lang="ja-JP" altLang="en-US" sz="1000" dirty="0">
                        <a:solidFill>
                          <a:schemeClr val="tx1"/>
                        </a:solidFill>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57559810"/>
                  </a:ext>
                </a:extLst>
              </a:tr>
              <a:tr h="396240">
                <a:tc>
                  <a:txBody>
                    <a:bodyPr/>
                    <a:lstStyle/>
                    <a:p>
                      <a:r>
                        <a:rPr kumimoji="1" lang="ja-JP" altLang="en-US" sz="1000" dirty="0"/>
                        <a:t>クロザピン新規導入患者数</a:t>
                      </a:r>
                      <a:endParaRPr kumimoji="1" lang="ja-JP" altLang="en-US" sz="1000" dirty="0">
                        <a:solidFill>
                          <a:schemeClr val="tx1"/>
                        </a:solidFill>
                      </a:endParaRPr>
                    </a:p>
                  </a:txBody>
                  <a:tcPr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00" dirty="0"/>
                        <a:t>６件／年以上</a:t>
                      </a:r>
                      <a:endParaRPr kumimoji="1" lang="ja-JP" altLang="en-US" sz="1000" dirty="0">
                        <a:solidFill>
                          <a:schemeClr val="tx1"/>
                        </a:solidFill>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00" dirty="0" err="1"/>
                        <a:t>ー</a:t>
                      </a:r>
                      <a:endParaRPr kumimoji="1" lang="ja-JP" altLang="en-US" sz="1000" dirty="0">
                        <a:solidFill>
                          <a:schemeClr val="tx1"/>
                        </a:solidFill>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00" dirty="0"/>
                        <a:t>３件／年以上</a:t>
                      </a:r>
                      <a:endParaRPr kumimoji="1" lang="ja-JP" altLang="en-US" sz="1000" dirty="0">
                        <a:solidFill>
                          <a:schemeClr val="tx1"/>
                        </a:solidFill>
                      </a:endParaRPr>
                    </a:p>
                  </a:txBody>
                  <a:tcPr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vMerge="1">
                  <a:txBody>
                    <a:bodyPr/>
                    <a:lstStyle/>
                    <a:p>
                      <a:pPr algn="ctr"/>
                      <a:endParaRPr kumimoji="1" lang="ja-JP" altLang="en-US" sz="1000" dirty="0">
                        <a:solidFill>
                          <a:schemeClr val="tx1"/>
                        </a:solidFill>
                      </a:endParaRPr>
                    </a:p>
                  </a:txBody>
                  <a:tcPr anchor="ctr">
                    <a:solidFill>
                      <a:schemeClr val="accent3">
                        <a:lumMod val="20000"/>
                        <a:lumOff val="80000"/>
                      </a:schemeClr>
                    </a:solidFill>
                  </a:tcPr>
                </a:tc>
                <a:extLst>
                  <a:ext uri="{0D108BD9-81ED-4DB2-BD59-A6C34878D82A}">
                    <a16:rowId xmlns:a16="http://schemas.microsoft.com/office/drawing/2014/main" val="3401639216"/>
                  </a:ext>
                </a:extLst>
              </a:tr>
              <a:tr h="396240">
                <a:tc>
                  <a:txBody>
                    <a:bodyPr/>
                    <a:lstStyle/>
                    <a:p>
                      <a:r>
                        <a:rPr kumimoji="1" lang="ja-JP" altLang="en-US" sz="1000" dirty="0"/>
                        <a:t>時間外　外来診療</a:t>
                      </a:r>
                      <a:endParaRPr kumimoji="1" lang="ja-JP" altLang="en-US" sz="1000" dirty="0">
                        <a:solidFill>
                          <a:schemeClr val="tx1"/>
                        </a:solidFill>
                      </a:endParaRPr>
                    </a:p>
                  </a:txBody>
                  <a:tcPr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en-US" altLang="ja-JP" sz="1000" dirty="0"/>
                        <a:t>20</a:t>
                      </a:r>
                      <a:r>
                        <a:rPr kumimoji="1" lang="ja-JP" altLang="en-US" sz="1000" dirty="0"/>
                        <a:t>件／年以上</a:t>
                      </a:r>
                      <a:endParaRPr kumimoji="1" lang="en-US" altLang="ja-JP" sz="1000" baseline="0" dirty="0">
                        <a:solidFill>
                          <a:schemeClr val="tx1"/>
                        </a:solidFill>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en-US" altLang="ja-JP" sz="1000" dirty="0"/>
                        <a:t>20</a:t>
                      </a:r>
                      <a:r>
                        <a:rPr kumimoji="1" lang="ja-JP" altLang="en-US" sz="1000" dirty="0"/>
                        <a:t>件／年以上</a:t>
                      </a:r>
                      <a:endParaRPr kumimoji="1" lang="en-US" altLang="ja-JP" sz="1000" baseline="0" dirty="0">
                        <a:solidFill>
                          <a:schemeClr val="tx1"/>
                        </a:solidFill>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en-US" altLang="ja-JP" sz="1000" dirty="0"/>
                        <a:t>20</a:t>
                      </a:r>
                      <a:r>
                        <a:rPr kumimoji="1" lang="ja-JP" altLang="en-US" sz="1000" dirty="0"/>
                        <a:t>件／年以上</a:t>
                      </a:r>
                      <a:endParaRPr kumimoji="1" lang="en-US" altLang="ja-JP" sz="1000" baseline="0" dirty="0">
                        <a:solidFill>
                          <a:schemeClr val="tx1"/>
                        </a:solidFill>
                      </a:endParaRPr>
                    </a:p>
                  </a:txBody>
                  <a:tcPr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vMerge="1">
                  <a:txBody>
                    <a:bodyPr/>
                    <a:lstStyle/>
                    <a:p>
                      <a:pPr algn="ctr"/>
                      <a:endParaRPr kumimoji="1" lang="en-US" altLang="ja-JP" sz="1000" baseline="0" dirty="0">
                        <a:solidFill>
                          <a:schemeClr val="tx1"/>
                        </a:solidFill>
                      </a:endParaRPr>
                    </a:p>
                  </a:txBody>
                  <a:tcPr anchor="ctr">
                    <a:solidFill>
                      <a:schemeClr val="accent3">
                        <a:lumMod val="20000"/>
                        <a:lumOff val="80000"/>
                      </a:schemeClr>
                    </a:solidFill>
                  </a:tcPr>
                </a:tc>
                <a:extLst>
                  <a:ext uri="{0D108BD9-81ED-4DB2-BD59-A6C34878D82A}">
                    <a16:rowId xmlns:a16="http://schemas.microsoft.com/office/drawing/2014/main" val="3278607401"/>
                  </a:ext>
                </a:extLst>
              </a:tr>
              <a:tr h="396240">
                <a:tc>
                  <a:txBody>
                    <a:bodyPr/>
                    <a:lstStyle/>
                    <a:p>
                      <a:r>
                        <a:rPr kumimoji="1" lang="ja-JP" altLang="en-US" sz="1000" dirty="0"/>
                        <a:t>時間外　入院</a:t>
                      </a:r>
                      <a:endParaRPr kumimoji="1" lang="ja-JP" altLang="en-US" sz="1000" dirty="0">
                        <a:solidFill>
                          <a:schemeClr val="tx1"/>
                        </a:solidFill>
                      </a:endParaRPr>
                    </a:p>
                  </a:txBody>
                  <a:tcPr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kumimoji="1" lang="ja-JP" altLang="en-US" sz="1000" dirty="0"/>
                        <a:t>６件／年以上</a:t>
                      </a:r>
                      <a:endParaRPr kumimoji="1" lang="ja-JP" altLang="en-US" sz="1000" dirty="0">
                        <a:solidFill>
                          <a:schemeClr val="tx1"/>
                        </a:solidFill>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kumimoji="1" lang="ja-JP" altLang="en-US" sz="1000" dirty="0"/>
                        <a:t>６件／年以上</a:t>
                      </a:r>
                      <a:endParaRPr kumimoji="1" lang="ja-JP" altLang="en-US" sz="1000" dirty="0">
                        <a:solidFill>
                          <a:schemeClr val="tx1"/>
                        </a:solidFill>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kumimoji="1" lang="ja-JP" altLang="en-US" sz="1000" dirty="0"/>
                        <a:t>６件／年以上</a:t>
                      </a:r>
                      <a:endParaRPr kumimoji="1" lang="ja-JP" altLang="en-US" sz="1000" dirty="0">
                        <a:solidFill>
                          <a:schemeClr val="tx1"/>
                        </a:solidFill>
                      </a:endParaRPr>
                    </a:p>
                  </a:txBody>
                  <a:tcPr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vMerge="1">
                  <a:txBody>
                    <a:bodyPr/>
                    <a:lstStyle/>
                    <a:p>
                      <a:pPr algn="ctr"/>
                      <a:endParaRPr kumimoji="1" lang="ja-JP" altLang="en-US" sz="1000" dirty="0">
                        <a:solidFill>
                          <a:schemeClr val="tx1"/>
                        </a:solidFill>
                      </a:endParaRPr>
                    </a:p>
                  </a:txBody>
                  <a:tcPr anchor="ctr">
                    <a:solidFill>
                      <a:schemeClr val="accent3">
                        <a:lumMod val="20000"/>
                        <a:lumOff val="80000"/>
                      </a:schemeClr>
                    </a:solidFill>
                  </a:tcPr>
                </a:tc>
                <a:extLst>
                  <a:ext uri="{0D108BD9-81ED-4DB2-BD59-A6C34878D82A}">
                    <a16:rowId xmlns:a16="http://schemas.microsoft.com/office/drawing/2014/main" val="3525578629"/>
                  </a:ext>
                </a:extLst>
              </a:tr>
            </a:tbl>
          </a:graphicData>
        </a:graphic>
      </p:graphicFrame>
      <p:sp>
        <p:nvSpPr>
          <p:cNvPr id="17" name="正方形/長方形 16"/>
          <p:cNvSpPr/>
          <p:nvPr/>
        </p:nvSpPr>
        <p:spPr>
          <a:xfrm>
            <a:off x="84966" y="4479969"/>
            <a:ext cx="9529762" cy="342341"/>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（参考）精神科急性期医師配置加算の施設基準における要件一覧</a:t>
            </a:r>
          </a:p>
        </p:txBody>
      </p:sp>
      <p:sp>
        <p:nvSpPr>
          <p:cNvPr id="3" name="正方形/長方形 2">
            <a:extLst>
              <a:ext uri="{FF2B5EF4-FFF2-40B4-BE49-F238E27FC236}">
                <a16:creationId xmlns:a16="http://schemas.microsoft.com/office/drawing/2014/main" id="{23E9E7D4-AEDB-432F-A0DE-F49461706DAA}"/>
              </a:ext>
            </a:extLst>
          </p:cNvPr>
          <p:cNvSpPr/>
          <p:nvPr/>
        </p:nvSpPr>
        <p:spPr>
          <a:xfrm>
            <a:off x="386783" y="3391726"/>
            <a:ext cx="9054069" cy="90024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［経過措置］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令和四年三月三十一日において旧医科点数表の精神科救急入院料に係る届出を行っている病棟及び精神科急性期医師配置加算１に係る届出を行っている保険医療機関については、令和五年三月三十一までの間に限り、病棟常勤指定医２名以上の要件に該当するものとみな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令和４年３月</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31</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日時点で精神科救急入院料の届出を行っている病棟であって、同日後に精神科救急急性期医療入院料を算定するものについては、令和６年３月</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31</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日までの間に限り、クロザピン導入に関する基準を満たしているものとする。</a:t>
            </a:r>
          </a:p>
        </p:txBody>
      </p:sp>
    </p:spTree>
    <p:extLst>
      <p:ext uri="{BB962C8B-B14F-4D97-AF65-F5344CB8AC3E}">
        <p14:creationId xmlns:p14="http://schemas.microsoft.com/office/powerpoint/2010/main" val="3926499341"/>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584510"/>
          </a:xfrm>
        </p:spPr>
        <p:txBody>
          <a:bodyPr>
            <a:noAutofit/>
          </a:bodyPr>
          <a:lstStyle/>
          <a:p>
            <a:pPr lvl="0" defTabSz="914400">
              <a:spcBef>
                <a:spcPts val="0"/>
              </a:spcBef>
              <a:defRPr/>
            </a:pPr>
            <a:r>
              <a:rPr lang="ja-JP" altLang="en-US" dirty="0">
                <a:solidFill>
                  <a:prstClr val="black"/>
                </a:solidFill>
              </a:rPr>
              <a:t>（７）</a:t>
            </a:r>
            <a:r>
              <a:rPr lang="ja-JP" altLang="en-US" dirty="0"/>
              <a:t>精神科救急医療体制の整備の推進</a:t>
            </a:r>
            <a:br>
              <a:rPr lang="en-US" altLang="ja-JP" dirty="0"/>
            </a:br>
            <a:r>
              <a:rPr lang="ja-JP" altLang="en-US" sz="1600" dirty="0"/>
              <a:t>（</a:t>
            </a:r>
            <a:r>
              <a:rPr lang="ja-JP" altLang="en-US" sz="1600" dirty="0">
                <a:solidFill>
                  <a:prstClr val="black"/>
                </a:solidFill>
              </a:rPr>
              <a:t>精神科急性期病棟等におけるクロザピンの普及推進）</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13.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精神医療</a:t>
            </a:r>
          </a:p>
        </p:txBody>
      </p:sp>
      <p:sp>
        <p:nvSpPr>
          <p:cNvPr id="41" name="正方形/長方形 40"/>
          <p:cNvSpPr/>
          <p:nvPr/>
        </p:nvSpPr>
        <p:spPr>
          <a:xfrm>
            <a:off x="187200" y="1018800"/>
            <a:ext cx="9529762" cy="382385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クロザピンの普及推進のため、クロザピンの新規導入患者について、当該保険医療機関の他の病院から転院する場合であっても</a:t>
            </a:r>
            <a:r>
              <a:rPr kumimoji="1" lang="ja-JP" altLang="en-US" sz="1400" b="0" i="0" u="none" strike="noStrike" kern="1200" cap="none" spc="0" normalizeH="0" baseline="0" noProof="0" dirty="0" err="1">
                <a:ln>
                  <a:noFill/>
                </a:ln>
                <a:solidFill>
                  <a:prstClr val="black"/>
                </a:solidFill>
                <a:effectLst/>
                <a:uLnTx/>
                <a:uFillTx/>
                <a:latin typeface="メイリオ"/>
                <a:ea typeface="メイリオ"/>
                <a:cs typeface="+mn-cs"/>
              </a:rPr>
              <a:t>、</a:t>
            </a: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精神科救急急性期医療入院料、精神科急性期治療病棟入院料及び精神科救急・合併症入院料を算定できるよう見直す。</a:t>
            </a: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6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42" name="右矢印 41"/>
          <p:cNvSpPr/>
          <p:nvPr/>
        </p:nvSpPr>
        <p:spPr>
          <a:xfrm>
            <a:off x="4773724" y="2665116"/>
            <a:ext cx="358551"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43" name="正方形/長方形 42"/>
          <p:cNvSpPr/>
          <p:nvPr/>
        </p:nvSpPr>
        <p:spPr>
          <a:xfrm>
            <a:off x="295269" y="2223124"/>
            <a:ext cx="4382054" cy="213353"/>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現行</a:t>
            </a:r>
          </a:p>
        </p:txBody>
      </p:sp>
      <p:sp>
        <p:nvSpPr>
          <p:cNvPr id="44" name="正方形/長方形 43"/>
          <p:cNvSpPr/>
          <p:nvPr/>
        </p:nvSpPr>
        <p:spPr>
          <a:xfrm>
            <a:off x="286191" y="2537439"/>
            <a:ext cx="4375017" cy="2017936"/>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精神科救急入院料</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ア　３月以内に精神病棟に入院したことがない患者</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イ　他病棟入院患者の急性増悪例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ウ　クロザピンを新規に導入することを目的として転棟</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する患者（</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１）</a:t>
            </a:r>
          </a:p>
        </p:txBody>
      </p:sp>
      <p:sp>
        <p:nvSpPr>
          <p:cNvPr id="45" name="正方形/長方形 44"/>
          <p:cNvSpPr/>
          <p:nvPr/>
        </p:nvSpPr>
        <p:spPr>
          <a:xfrm>
            <a:off x="5229107" y="2214101"/>
            <a:ext cx="4351863" cy="222376"/>
          </a:xfrm>
          <a:prstGeom prst="rect">
            <a:avLst/>
          </a:prstGeom>
          <a:solidFill>
            <a:srgbClr val="FFCE9E"/>
          </a:solidFill>
          <a:ln w="127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メイリオ"/>
                <a:ea typeface="メイリオ"/>
                <a:cs typeface="+mn-cs"/>
              </a:rPr>
              <a:t>改定後</a:t>
            </a:r>
          </a:p>
        </p:txBody>
      </p:sp>
      <p:sp>
        <p:nvSpPr>
          <p:cNvPr id="46" name="正方形/長方形 45"/>
          <p:cNvSpPr/>
          <p:nvPr/>
        </p:nvSpPr>
        <p:spPr>
          <a:xfrm>
            <a:off x="5229107" y="2537438"/>
            <a:ext cx="4351863" cy="201793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精神科救急急性期医療入院料</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（精神科急性期治療病棟入院料、精神科救急・合併症入院料についても同様）</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ア　３月以内に精神病棟に入院したことがない患者</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イ　他病棟入院患者の急性増悪例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ウ　クロザピンを新規に導入することを目的として転棟</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又</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は転院</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する患者（</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１）</a:t>
            </a:r>
          </a:p>
        </p:txBody>
      </p:sp>
      <p:sp>
        <p:nvSpPr>
          <p:cNvPr id="49" name="テキスト ボックス 48"/>
          <p:cNvSpPr txBox="1"/>
          <p:nvPr/>
        </p:nvSpPr>
        <p:spPr>
          <a:xfrm>
            <a:off x="5132275" y="4587656"/>
            <a:ext cx="4282754" cy="230832"/>
          </a:xfrm>
          <a:prstGeom prst="rect">
            <a:avLst/>
          </a:prstGeom>
          <a:noFill/>
        </p:spPr>
        <p:txBody>
          <a:bodyPr wrap="square" rtlCol="0">
            <a:spAutoFit/>
          </a:bodyPr>
          <a:lstStyle/>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１　クロザピンの投与を開始した日から起算して３月を限度として算定する。</a:t>
            </a:r>
          </a:p>
        </p:txBody>
      </p:sp>
      <p:pic>
        <p:nvPicPr>
          <p:cNvPr id="12" name="Picture 4" descr="薬のイラスト「錠剤・セット」">
            <a:extLst>
              <a:ext uri="{FF2B5EF4-FFF2-40B4-BE49-F238E27FC236}">
                <a16:creationId xmlns:a16="http://schemas.microsoft.com/office/drawing/2014/main" id="{FD738436-1215-4A90-9B80-1375C3CAC47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6379283">
            <a:off x="3180283" y="3197200"/>
            <a:ext cx="1264276" cy="18592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18541177"/>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3252" y="212035"/>
            <a:ext cx="9919252" cy="567261"/>
          </a:xfrm>
        </p:spPr>
        <p:txBody>
          <a:bodyPr>
            <a:noAutofit/>
          </a:bodyPr>
          <a:lstStyle/>
          <a:p>
            <a:r>
              <a:rPr lang="ja-JP" altLang="en-US" sz="2000" dirty="0"/>
              <a:t>（８）自殺企図者等への治療等の評価の見直し</a:t>
            </a:r>
            <a:br>
              <a:rPr lang="en-US" altLang="ja-JP" sz="2000" dirty="0"/>
            </a:br>
            <a:r>
              <a:rPr lang="ja-JP" altLang="en-US" sz="1600" dirty="0"/>
              <a:t>（</a:t>
            </a:r>
            <a:r>
              <a:rPr lang="ja-JP" altLang="ja-JP" sz="1600" dirty="0"/>
              <a:t>救命救急医療における自殺企図患者等に対する治療等に係る評価の見直し</a:t>
            </a:r>
            <a:r>
              <a:rPr lang="ja-JP" altLang="en-US" sz="1600" dirty="0"/>
              <a:t>）</a:t>
            </a:r>
            <a:endParaRPr lang="ja-JP" altLang="ja-JP" sz="1600" dirty="0"/>
          </a:p>
        </p:txBody>
      </p:sp>
      <p:sp>
        <p:nvSpPr>
          <p:cNvPr id="8" name="正方形/長方形 7"/>
          <p:cNvSpPr/>
          <p:nvPr/>
        </p:nvSpPr>
        <p:spPr>
          <a:xfrm>
            <a:off x="188119" y="1018800"/>
            <a:ext cx="9529762" cy="5760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Verdana"/>
                <a:ea typeface="メイリオ"/>
                <a:cs typeface="+mn-cs"/>
              </a:rPr>
              <a:t>救命救急入院料を算定する自殺企図等の重篤な精神疾患患者に対して、当該患者の指導に係る一定の要件を満たした上で届出を行った保険医療機関が治療等を行った場合の評価を新設するとともに、当該患者に対し、生活上の課題等の確認及び退院に向けたアセスメント等を行った場合の更なる評価を設け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28000"/>
            <a:ext cx="4621545"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精神疾患診断治療初回加算等の新設</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13.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精神医療</a:t>
            </a:r>
            <a:endParaRPr kumimoji="1" lang="ja-JP" altLang="ja-JP" sz="1200" b="0" i="0" u="none" strike="noStrike" kern="1200" cap="none" spc="0" normalizeH="0" baseline="0" noProof="0" dirty="0">
              <a:ln>
                <a:noFill/>
              </a:ln>
              <a:solidFill>
                <a:prstClr val="black"/>
              </a:solidFill>
              <a:effectLst/>
              <a:uLnTx/>
              <a:uFillTx/>
              <a:latin typeface="Verdana"/>
              <a:ea typeface="メイリオ"/>
              <a:cs typeface="+mn-cs"/>
            </a:endParaRPr>
          </a:p>
        </p:txBody>
      </p:sp>
      <p:sp>
        <p:nvSpPr>
          <p:cNvPr id="88" name="正方形/長方形 87"/>
          <p:cNvSpPr/>
          <p:nvPr/>
        </p:nvSpPr>
        <p:spPr>
          <a:xfrm>
            <a:off x="4301066" y="2363810"/>
            <a:ext cx="5317067" cy="299119"/>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4301066" y="2698097"/>
            <a:ext cx="5317067" cy="4032000"/>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【救命救急入院料（１日につき）】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［算定要件］</a:t>
            </a: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注２　</a:t>
            </a:r>
            <a:r>
              <a:rPr kumimoji="1" lang="ja-JP"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自殺企図等による重篤な患者であって精神疾患を有するもの</a:t>
            </a: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又はその家族等からの情報等に基づいて、当該保険医療機関の精神保健指定医又は精神科の医師が、当該患者の精神疾患にかかわる診断治療等を行った場合、</a:t>
            </a:r>
            <a:r>
              <a:rPr kumimoji="1" lang="ja-JP"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精神疾患診断治療初回加算</a:t>
            </a:r>
            <a:r>
              <a:rPr kumimoji="1" lang="ja-JP"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として、</a:t>
            </a: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当該精神保健指定医等による最初の診療時に限り、</a:t>
            </a:r>
            <a:r>
              <a:rPr kumimoji="1" lang="ja-JP"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次に掲げる点数</a:t>
            </a: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を</a:t>
            </a:r>
            <a:r>
              <a:rPr kumimoji="1" lang="ja-JP"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それぞれ</a:t>
            </a: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所定点数に加算。</a:t>
            </a:r>
            <a:r>
              <a:rPr kumimoji="1" lang="ja-JP"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この場合において、区分番号Ａ２４８に掲げる</a:t>
            </a: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精神疾患診療体制加算は</a:t>
            </a:r>
            <a:r>
              <a:rPr kumimoji="1" lang="ja-JP"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別に</a:t>
            </a: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算定</a:t>
            </a: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不可</a:t>
            </a: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a:t>
            </a:r>
          </a:p>
          <a:p>
            <a:pPr marL="352425" marR="0" lvl="0" indent="-79375"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施設基準に適合している場合</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7,000</a:t>
            </a:r>
            <a:r>
              <a:rPr kumimoji="1" lang="ja-JP"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27305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　イ以外の場合</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3,000</a:t>
            </a:r>
            <a:r>
              <a:rPr kumimoji="1" lang="ja-JP"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27305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185738" marR="0" lvl="0" indent="-1016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１０　注２のイに該当する場合であって、当該患者に対し、</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生活上の課題又は精神疾患の治療継続上の課題を確認し、助言又は指導を行った場合</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は、当該患者の退院時に１回に限り、</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2,500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を更に所定点数に加算する。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7305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二　救命救急入院料の施設基準等</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 </a:t>
            </a:r>
            <a:r>
              <a:rPr kumimoji="1" lang="ja-JP"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救命救急入院料の注２のイに規定する厚生労働大臣が定める施設基準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適切な研修を受けた専任の常勤医師１名及び専任の常勤精神保健福祉士等１名が適切に配置されていること。</a:t>
            </a:r>
            <a:endParaRPr kumimoji="1" lang="ja-JP" altLang="ja-JP" sz="9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90" name="右矢印 89"/>
          <p:cNvSpPr/>
          <p:nvPr/>
        </p:nvSpPr>
        <p:spPr>
          <a:xfrm>
            <a:off x="3816411" y="3954203"/>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299248" y="2363811"/>
            <a:ext cx="3409153"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287867" y="2698097"/>
            <a:ext cx="3412272" cy="4032000"/>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救命救急入院料（１日につき）】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［算定要件］</a:t>
            </a: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注２　自殺企図等による重篤な患者であって精神疾患を有するもの又はその家族等からの情報等に基づいて、当該保険医療機関の精神保健指定医又は精神科の医師が、当該患者の精神疾患にかかわる診断治療等を行った場合、当該精神保健指定医等による最初の診療時に限り、</a:t>
            </a:r>
            <a:r>
              <a:rPr kumimoji="1" lang="en-US" altLang="ja-JP" sz="1200" b="0" i="0" u="none" strike="noStrike" kern="1200" cap="none" spc="0" normalizeH="0" baseline="0" noProof="0" dirty="0">
                <a:ln>
                  <a:noFill/>
                </a:ln>
                <a:solidFill>
                  <a:prstClr val="black"/>
                </a:solidFill>
                <a:effectLst/>
                <a:uLnTx/>
                <a:uFillTx/>
                <a:latin typeface="Verdana"/>
                <a:ea typeface="メイリオ"/>
                <a:cs typeface="+mn-cs"/>
              </a:rPr>
              <a:t>3,000</a:t>
            </a: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点を所定点数に加算。なお、精神疾患診療体制加算は同時に算定</a:t>
            </a: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不可</a:t>
            </a: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a:t>
            </a:r>
            <a:endParaRPr kumimoji="1" lang="en-US" altLang="ja-JP" sz="120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（新設）</a:t>
            </a:r>
            <a:endParaRPr kumimoji="1" lang="en-US" altLang="ja-JP" sz="120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Verdana"/>
                <a:ea typeface="メイリオ"/>
                <a:cs typeface="+mn-cs"/>
              </a:rPr>
              <a:t>［施設基準］</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（新設）</a:t>
            </a:r>
            <a:endParaRPr kumimoji="1" lang="ja-JP" altLang="ja-JP" sz="1200" b="0" i="0" u="none" strike="noStrike" kern="1200" cap="none" spc="0" normalizeH="0" baseline="0" noProof="0" dirty="0">
              <a:ln>
                <a:noFill/>
              </a:ln>
              <a:solidFill>
                <a:prstClr val="black"/>
              </a:solidFill>
              <a:effectLst/>
              <a:uLnTx/>
              <a:uFillTx/>
              <a:latin typeface="Verdana"/>
              <a:ea typeface="メイリオ"/>
              <a:cs typeface="+mn-cs"/>
            </a:endParaRPr>
          </a:p>
        </p:txBody>
      </p:sp>
      <p:sp>
        <p:nvSpPr>
          <p:cNvPr id="12"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305</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Tree>
    <p:extLst>
      <p:ext uri="{BB962C8B-B14F-4D97-AF65-F5344CB8AC3E}">
        <p14:creationId xmlns:p14="http://schemas.microsoft.com/office/powerpoint/2010/main" val="3879451461"/>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3252" y="212035"/>
            <a:ext cx="9892748" cy="596348"/>
          </a:xfrm>
        </p:spPr>
        <p:txBody>
          <a:bodyPr>
            <a:noAutofit/>
          </a:bodyPr>
          <a:lstStyle/>
          <a:p>
            <a:r>
              <a:rPr lang="ja-JP" altLang="en-US" sz="2000" dirty="0"/>
              <a:t>（８）自殺企図者等への治療等の評価の見直し</a:t>
            </a:r>
            <a:br>
              <a:rPr lang="en-US" altLang="ja-JP" sz="2000" dirty="0"/>
            </a:br>
            <a:r>
              <a:rPr lang="ja-JP" altLang="en-US" sz="1600" dirty="0"/>
              <a:t>（</a:t>
            </a:r>
            <a:r>
              <a:rPr lang="ja-JP" altLang="ja-JP" sz="1600" dirty="0"/>
              <a:t>救急患者精神科継続支援料の見直し</a:t>
            </a:r>
            <a:r>
              <a:rPr lang="ja-JP" altLang="en-US" sz="1600" dirty="0"/>
              <a:t>）</a:t>
            </a:r>
            <a:endParaRPr lang="ja-JP" altLang="ja-JP" sz="1600" dirty="0"/>
          </a:p>
        </p:txBody>
      </p:sp>
      <p:sp>
        <p:nvSpPr>
          <p:cNvPr id="8" name="正方形/長方形 7"/>
          <p:cNvSpPr/>
          <p:nvPr/>
        </p:nvSpPr>
        <p:spPr>
          <a:xfrm>
            <a:off x="188119" y="1018800"/>
            <a:ext cx="9529762" cy="567123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ja-JP" sz="1600" b="0" i="0" u="none" strike="noStrike" kern="1200" cap="none" spc="0" normalizeH="0" baseline="0" noProof="0" dirty="0">
                <a:ln>
                  <a:noFill/>
                </a:ln>
                <a:solidFill>
                  <a:prstClr val="black"/>
                </a:solidFill>
                <a:effectLst/>
                <a:uLnTx/>
                <a:uFillTx/>
                <a:latin typeface="Verdana"/>
                <a:ea typeface="メイリオ"/>
                <a:cs typeface="+mn-cs"/>
              </a:rPr>
              <a:t>救急患者精神科継続支援料について</a:t>
            </a:r>
            <a:r>
              <a:rPr kumimoji="1" lang="ja-JP" altLang="en-US" sz="160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ja-JP" sz="1600" b="0" i="0" u="none" strike="noStrike" kern="1200" cap="none" spc="0" normalizeH="0" baseline="0" noProof="0" dirty="0">
                <a:ln>
                  <a:noFill/>
                </a:ln>
                <a:solidFill>
                  <a:prstClr val="black"/>
                </a:solidFill>
                <a:effectLst/>
                <a:uLnTx/>
                <a:uFillTx/>
                <a:latin typeface="Verdana"/>
                <a:ea typeface="メイリオ"/>
                <a:cs typeface="+mn-cs"/>
              </a:rPr>
              <a:t>より充実した人員配置を求める観点から、精神保健福祉士の配置を必須化するとともに、更なる評価を行う。</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28000"/>
            <a:ext cx="6066384"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2000" b="0" i="0" u="none" strike="noStrike" kern="1200" cap="none" spc="0" normalizeH="0" baseline="0" noProof="0" dirty="0">
                <a:ln>
                  <a:noFill/>
                </a:ln>
                <a:solidFill>
                  <a:prstClr val="black"/>
                </a:solidFill>
                <a:effectLst/>
                <a:uLnTx/>
                <a:uFillTx/>
                <a:latin typeface="Verdana"/>
                <a:ea typeface="メイリオ"/>
                <a:cs typeface="+mn-cs"/>
              </a:rPr>
              <a:t>救急患者精神科継続支援料</a:t>
            </a:r>
            <a:r>
              <a:rPr kumimoji="1" lang="ja-JP" altLang="en-US" sz="2000" b="0" i="0" u="none" strike="noStrike" kern="1200" cap="none" spc="0" normalizeH="0" baseline="0" noProof="0" dirty="0">
                <a:ln>
                  <a:noFill/>
                </a:ln>
                <a:solidFill>
                  <a:prstClr val="black"/>
                </a:solidFill>
                <a:effectLst/>
                <a:uLnTx/>
                <a:uFillTx/>
                <a:latin typeface="Verdana"/>
                <a:ea typeface="メイリオ"/>
                <a:cs typeface="+mn-cs"/>
              </a:rPr>
              <a:t>の</a:t>
            </a:r>
            <a:r>
              <a:rPr kumimoji="1" lang="ja-JP" altLang="ja-JP" sz="2000" b="0" i="0" u="none" strike="noStrike" kern="1200" cap="none" spc="0" normalizeH="0" baseline="0" noProof="0" dirty="0">
                <a:ln>
                  <a:noFill/>
                </a:ln>
                <a:solidFill>
                  <a:prstClr val="black"/>
                </a:solidFill>
                <a:effectLst/>
                <a:uLnTx/>
                <a:uFillTx/>
                <a:latin typeface="Verdana"/>
                <a:ea typeface="メイリオ"/>
                <a:cs typeface="+mn-cs"/>
              </a:rPr>
              <a:t>要件及び評価</a:t>
            </a: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の見直し</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13.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精神医療</a:t>
            </a:r>
          </a:p>
        </p:txBody>
      </p:sp>
      <p:sp>
        <p:nvSpPr>
          <p:cNvPr id="88" name="正方形/長方形 87"/>
          <p:cNvSpPr/>
          <p:nvPr/>
        </p:nvSpPr>
        <p:spPr>
          <a:xfrm>
            <a:off x="5245494" y="1819841"/>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41512" y="2178886"/>
            <a:ext cx="4320000" cy="4404476"/>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【救急患者精神科継続支援料】</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１　入院中の患者　　　　　　</a:t>
            </a: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900</a:t>
            </a:r>
            <a:r>
              <a:rPr kumimoji="1" lang="ja-JP"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２　入院中の患者以外　　　　</a:t>
            </a: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300</a:t>
            </a:r>
            <a:r>
              <a:rPr kumimoji="1" lang="ja-JP"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 </a:t>
            </a:r>
            <a:endParaRPr kumimoji="1" lang="ja-JP" altLang="ja-JP" sz="105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［算定要件］</a:t>
            </a: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注２　入院中の患者については、入院した日から起算して６月以内の期間に</a:t>
            </a:r>
            <a:r>
              <a:rPr kumimoji="1" lang="ja-JP"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週</a:t>
            </a:r>
            <a:r>
              <a:rPr kumimoji="1" lang="ja-JP"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１回</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に限り算定する。</a:t>
            </a: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　</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３　入院中の患者以外の患者については、退院後、電話等で継続的な指導等を行った場合に、退院後</a:t>
            </a: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24</a:t>
            </a:r>
            <a:r>
              <a:rPr kumimoji="1" lang="ja-JP"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週</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を限度として、</a:t>
            </a:r>
            <a:r>
              <a:rPr kumimoji="1" lang="ja-JP"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週１回</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に限り算定する。</a:t>
            </a:r>
            <a:endParaRPr kumimoji="1" lang="en-US" altLang="ja-JP" sz="1050" b="0" i="0" u="none" strike="noStrike" kern="1200" cap="none" spc="0" normalizeH="0" baseline="0" noProof="0" dirty="0">
              <a:ln>
                <a:noFill/>
              </a:ln>
              <a:solidFill>
                <a:prstClr val="black"/>
              </a:solidFill>
              <a:effectLst/>
              <a:uLnTx/>
              <a:uFillTx/>
              <a:latin typeface="Verdana"/>
              <a:ea typeface="メイリオ"/>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１　救急患者精神科継続支援料に関する施設基準</a:t>
            </a:r>
          </a:p>
          <a:p>
            <a:pPr marL="352425" marR="0" lvl="0" indent="-35242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(3) </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　</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自殺企図等</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で</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入院</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した</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患者</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へ</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生活上の課題等について指導等を行</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うための</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適切な研修を修了した</a:t>
            </a:r>
            <a:r>
              <a:rPr kumimoji="1" lang="ja-JP"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専任の常勤精神保健福祉士及び</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専任の常勤看護師、専任の常勤作業療法士、専任の常勤公認心理師又は専任の常勤社会福祉士が、１名以上配置。</a:t>
            </a:r>
            <a:endParaRPr kumimoji="1" lang="en-US" altLang="ja-JP" sz="105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05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２　届出に関する事項</a:t>
            </a:r>
          </a:p>
          <a:p>
            <a:pPr marL="352425" marR="0" lvl="0" indent="-35242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(1) </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　</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専任の常勤医師、</a:t>
            </a:r>
            <a:r>
              <a:rPr kumimoji="1" lang="ja-JP"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専任の常勤精神保健福祉士</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及び専任の常勤看護師等については、研修修了を証明する書類を添付</a:t>
            </a:r>
            <a:r>
              <a:rPr kumimoji="1" lang="ja-JP" altLang="en-US" sz="1050" b="1" i="0" u="sng" strike="noStrike" kern="1200" cap="none" spc="0" normalizeH="0" baseline="0" noProof="0" dirty="0">
                <a:ln>
                  <a:noFill/>
                </a:ln>
                <a:solidFill>
                  <a:srgbClr val="0070C0"/>
                </a:solidFill>
                <a:effectLst/>
                <a:uLnTx/>
                <a:uFillTx/>
                <a:latin typeface="Verdana"/>
                <a:ea typeface="メイリオ"/>
                <a:cs typeface="+mn-cs"/>
              </a:rPr>
              <a:t>（当該研修の名称、実施主体、修了日及び修了者の氏名等を記載した一覧でも可）</a:t>
            </a:r>
            <a:r>
              <a:rPr kumimoji="1" lang="ja-JP" altLang="ja-JP" sz="1050" b="0" i="0" u="none" strike="noStrike" kern="1200" cap="none" spc="0" normalizeH="0" baseline="0" noProof="0" dirty="0" err="1">
                <a:ln>
                  <a:noFill/>
                </a:ln>
                <a:solidFill>
                  <a:prstClr val="black"/>
                </a:solidFill>
                <a:effectLst/>
                <a:uLnTx/>
                <a:uFillTx/>
                <a:latin typeface="Verdana"/>
                <a:ea typeface="メイリオ"/>
                <a:cs typeface="+mn-cs"/>
              </a:rPr>
              <a:t>。</a:t>
            </a:r>
            <a:endParaRPr kumimoji="1" lang="en-US" altLang="ja-JP" sz="1050" b="0" i="0" u="none" strike="noStrike" kern="1200" cap="none" spc="0" normalizeH="0" baseline="0" noProof="0" dirty="0">
              <a:ln>
                <a:noFill/>
              </a:ln>
              <a:solidFill>
                <a:prstClr val="black"/>
              </a:solidFill>
              <a:effectLst/>
              <a:uLnTx/>
              <a:uFillTx/>
              <a:latin typeface="Verdana"/>
              <a:ea typeface="メイリオ"/>
              <a:cs typeface="+mn-cs"/>
            </a:endParaRPr>
          </a:p>
          <a:p>
            <a:pPr marL="352425" marR="0" lvl="0" indent="-35242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(2) </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　</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令和４年３月</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31</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日時点で救急患者精神科継続支援料の施設基準に係る届出を行っている保険医療機関については、令和５年３月</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31</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日までの間に限り、１の</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(3)</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の基準を満たしているもの。</a:t>
            </a:r>
          </a:p>
        </p:txBody>
      </p:sp>
      <p:sp>
        <p:nvSpPr>
          <p:cNvPr id="90" name="右矢印 89"/>
          <p:cNvSpPr/>
          <p:nvPr/>
        </p:nvSpPr>
        <p:spPr>
          <a:xfrm>
            <a:off x="4731543" y="2236856"/>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19029" y="1815576"/>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360145" y="2178883"/>
            <a:ext cx="4371398" cy="3852000"/>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【救急患者精神科継続支援料】</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１　入院中の患者　　　　　　</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435</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２　入院中の患者以外　　　　</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135</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点</a:t>
            </a:r>
            <a:endParaRPr kumimoji="1" lang="en-US" altLang="ja-JP" sz="105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算定要件］</a:t>
            </a: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注２　入院中の患者については、入院した日から起算して６月以内の期間に月１回に限り算定する。</a:t>
            </a: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　</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３　入院中の患者以外の患者については、退院後、電話等で継続的な指導等を行った場合に、退院後６月を限度として、計６回に限り算定する。</a:t>
            </a:r>
            <a:endParaRPr kumimoji="1" lang="en-US" altLang="ja-JP" sz="105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１　救急患者精神科継続支援料に関する施設基準</a:t>
            </a:r>
          </a:p>
          <a:p>
            <a:pPr marL="352425" marR="0" lvl="0" indent="-35242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(3)</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Verdana"/>
                <a:ea typeface="メイリオ"/>
                <a:cs typeface="+mn-cs"/>
              </a:rPr>
              <a:t> </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自殺企図等</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で</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入院</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した</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患者</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へ</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生活上の課題等について指導等を行</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うための</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適切な研修を修了した専任の常勤看護師、専任の常勤作業療法士、専任の常勤精神保健福祉士、専任の常勤公認心理師又は専任の常勤社会福祉士が、１名以上配置</a:t>
            </a: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a:t>
            </a:r>
            <a:endParaRPr kumimoji="1" lang="en-US" altLang="ja-JP" sz="105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２　届出に関する事項</a:t>
            </a: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Verdana"/>
                <a:ea typeface="メイリオ"/>
                <a:cs typeface="+mn-cs"/>
              </a:rPr>
              <a:t>　　</a:t>
            </a:r>
            <a:r>
              <a:rPr kumimoji="1" lang="ja-JP" altLang="ja-JP" sz="1050" b="0" i="0" u="none" strike="noStrike" kern="1200" cap="none" spc="0" normalizeH="0" baseline="0" noProof="0" dirty="0">
                <a:ln>
                  <a:noFill/>
                </a:ln>
                <a:solidFill>
                  <a:prstClr val="black"/>
                </a:solidFill>
                <a:effectLst/>
                <a:uLnTx/>
                <a:uFillTx/>
                <a:latin typeface="Verdana"/>
                <a:ea typeface="メイリオ"/>
                <a:cs typeface="+mn-cs"/>
              </a:rPr>
              <a:t>専任の常勤医師及び専任の常勤看護師等については、研修修了を証明する書類を添付。</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100" b="0" i="0" u="none" strike="noStrike" kern="1200" cap="none" spc="0" normalizeH="0" baseline="0" noProof="0" dirty="0">
              <a:ln>
                <a:noFill/>
              </a:ln>
              <a:solidFill>
                <a:prstClr val="black"/>
              </a:solidFill>
              <a:effectLst/>
              <a:uLnTx/>
              <a:uFillTx/>
              <a:latin typeface="Verdana"/>
              <a:ea typeface="メイリオ"/>
              <a:cs typeface="+mn-cs"/>
            </a:endParaRPr>
          </a:p>
        </p:txBody>
      </p:sp>
    </p:spTree>
    <p:extLst>
      <p:ext uri="{BB962C8B-B14F-4D97-AF65-F5344CB8AC3E}">
        <p14:creationId xmlns:p14="http://schemas.microsoft.com/office/powerpoint/2010/main" val="1145856964"/>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（９）認知症専門診断管理料の見直し</a:t>
            </a:r>
          </a:p>
        </p:txBody>
      </p:sp>
      <p:sp>
        <p:nvSpPr>
          <p:cNvPr id="8" name="正方形/長方形 7"/>
          <p:cNvSpPr/>
          <p:nvPr/>
        </p:nvSpPr>
        <p:spPr>
          <a:xfrm>
            <a:off x="188119" y="1018800"/>
            <a:ext cx="9529762" cy="553295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認知症専門診断管理料２の対象となる医療機関に、連携型の認知症疾患医療センターを追加する。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13.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精神医療</a:t>
            </a:r>
          </a:p>
        </p:txBody>
      </p:sp>
      <p:sp>
        <p:nvSpPr>
          <p:cNvPr id="88" name="正方形/長方形 87"/>
          <p:cNvSpPr/>
          <p:nvPr/>
        </p:nvSpPr>
        <p:spPr>
          <a:xfrm>
            <a:off x="5248613" y="1873974"/>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44631" y="2233018"/>
            <a:ext cx="4320000" cy="3558181"/>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認知症専門診断管理料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認知症専門診断管理料２</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イ</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基幹型又は地域型の場合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ロ</a:t>
            </a: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連携型の場合</a:t>
            </a: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280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認知症専門診断管理料に関する施設基準</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「認知症疾患医療センター運営事業実施要綱について」（平成</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26</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年７月９日老発</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0709</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第３号</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の別添２認知症疾患医療センター運営事業実施要綱における認知症疾患医療センターであること。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（削除）</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（略）</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0" name="右矢印 89"/>
          <p:cNvSpPr/>
          <p:nvPr/>
        </p:nvSpPr>
        <p:spPr>
          <a:xfrm>
            <a:off x="4734662" y="2290989"/>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22148" y="1869709"/>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315047" y="2233018"/>
            <a:ext cx="4371398" cy="3558182"/>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認知症専門診断管理料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認知症専門診断管理料２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認知症専門診断管理料１に関する施設基準</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「認知症疾患医療センター運営事業実施要綱について」（平成</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26</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年７月９日老発</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0709</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第３号</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の別添２認知症疾患医療センター運営事業実施要綱における認知症疾患医療センターであること。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認知症専門診断管理料２に関する施設基準</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１の認知症疾患医療センターのうち、基幹型又は地域型であること。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　（略）</a:t>
            </a: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2714514412"/>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812540" y="1484784"/>
            <a:ext cx="8280920" cy="646331"/>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14</a:t>
            </a: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．医療技術の評価</a:t>
            </a:r>
          </a:p>
        </p:txBody>
      </p:sp>
      <p:sp>
        <p:nvSpPr>
          <p:cNvPr id="6" name="正方形/長方形 5">
            <a:extLst>
              <a:ext uri="{FF2B5EF4-FFF2-40B4-BE49-F238E27FC236}">
                <a16:creationId xmlns:a16="http://schemas.microsoft.com/office/drawing/2014/main" id="{4805F47E-B392-4EEF-BFAE-489CBBCF49F7}"/>
              </a:ext>
            </a:extLst>
          </p:cNvPr>
          <p:cNvSpPr/>
          <p:nvPr/>
        </p:nvSpPr>
        <p:spPr>
          <a:xfrm>
            <a:off x="0" y="6168"/>
            <a:ext cx="768152" cy="6851832"/>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a:extLst>
              <a:ext uri="{FF2B5EF4-FFF2-40B4-BE49-F238E27FC236}">
                <a16:creationId xmlns:a16="http://schemas.microsoft.com/office/drawing/2014/main" id="{6A0ECFCA-259F-4DD6-AB22-E71B0F32938A}"/>
              </a:ext>
            </a:extLst>
          </p:cNvPr>
          <p:cNvSpPr txBox="1"/>
          <p:nvPr/>
        </p:nvSpPr>
        <p:spPr>
          <a:xfrm>
            <a:off x="2288704" y="2348880"/>
            <a:ext cx="5911800" cy="3293209"/>
          </a:xfrm>
          <a:prstGeom prst="rect">
            <a:avLst/>
          </a:prstGeom>
          <a:noFill/>
          <a:ln w="12700">
            <a:solidFill>
              <a:schemeClr val="accent5">
                <a:lumMod val="75000"/>
              </a:schemeClr>
            </a:solidFill>
            <a:prstDash val="sysDash"/>
          </a:ln>
        </p:spPr>
        <p:style>
          <a:lnRef idx="2">
            <a:schemeClr val="dk1"/>
          </a:lnRef>
          <a:fillRef idx="1">
            <a:schemeClr val="lt1"/>
          </a:fillRef>
          <a:effectRef idx="0">
            <a:schemeClr val="dk1"/>
          </a:effectRef>
          <a:fontRef idx="minor">
            <a:schemeClr val="dk1"/>
          </a:fontRef>
        </p:style>
        <p:txBody>
          <a:bodyPr wrap="square" rtlCol="0">
            <a:spAutoFit/>
          </a:bodyPr>
          <a:lstStyle/>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360363" marR="0" lvl="0" indent="-360363"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rPr>
              <a:t>（１）医療技術評価分科会の評価を踏まえた対応</a:t>
            </a:r>
            <a:endParaRPr kumimoji="1" lang="en-US" altLang="ja-JP" sz="1600" b="1"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endParaRPr>
          </a:p>
          <a:p>
            <a:pPr marL="360363" marR="0" lvl="0" indent="-360363"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endParaRPr>
          </a:p>
          <a:p>
            <a:pPr marL="360363" marR="0" lvl="0" indent="-360363"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rPr>
              <a:t>（２）手術等の医療技術の適切な評価</a:t>
            </a:r>
            <a:endParaRPr kumimoji="1" lang="en-US" altLang="ja-JP" sz="1600" b="1"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endParaRPr>
          </a:p>
          <a:p>
            <a:pPr marL="360363" marR="0" lvl="0" indent="-360363" algn="l" defTabSz="914400" rtl="0" eaLnBrk="1" fontAlgn="auto" latinLnBrk="0" hangingPunct="1">
              <a:lnSpc>
                <a:spcPct val="100000"/>
              </a:lnSpc>
              <a:spcBef>
                <a:spcPts val="0"/>
              </a:spcBef>
              <a:spcAft>
                <a:spcPts val="0"/>
              </a:spcAft>
              <a:buClrTx/>
              <a:buSzTx/>
              <a:buFontTx/>
              <a:buNone/>
              <a:tabLst/>
              <a:defRPr/>
            </a:pPr>
            <a:endParaRPr kumimoji="1" lang="ja-JP" altLang="en-US" sz="1600" b="1"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endParaRPr>
          </a:p>
          <a:p>
            <a:pPr marL="360363" marR="0" lvl="0" indent="-360363"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rPr>
              <a:t>（３）質の高い臨床検査の適切な評価</a:t>
            </a:r>
            <a:endParaRPr kumimoji="1" lang="en-US" altLang="ja-JP" sz="1600" b="1"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endParaRPr>
          </a:p>
          <a:p>
            <a:pPr marL="360363" marR="0" lvl="0" indent="-360363"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endParaRPr>
          </a:p>
          <a:p>
            <a:pPr marL="360363" marR="0" lvl="0" indent="-360363"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rPr>
              <a:t>（４）プログラム医療機器に係る評価の新設</a:t>
            </a:r>
            <a:endParaRPr kumimoji="1" lang="en-US" altLang="ja-JP" sz="1600" b="1"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endParaRPr>
          </a:p>
          <a:p>
            <a:pPr marL="360363" marR="0" lvl="0" indent="-360363"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endParaRPr>
          </a:p>
          <a:p>
            <a:pPr marL="360363" marR="0" lvl="0" indent="-360363"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rPr>
              <a:t>（５）実勢価格等を踏まえた検体検査等の評価の適正化</a:t>
            </a:r>
            <a:endParaRPr kumimoji="1" lang="en-US" altLang="ja-JP" sz="1600" b="1"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endParaRPr>
          </a:p>
          <a:p>
            <a:pPr marL="360363" marR="0" lvl="0" indent="-360363"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endParaRPr>
          </a:p>
          <a:p>
            <a:pPr marL="360363" marR="0" lvl="0" indent="-360363"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rPr>
              <a:t>（６）透析医療</a:t>
            </a:r>
            <a:endParaRPr kumimoji="1" lang="en-US" altLang="ja-JP" sz="1600" b="1" i="0" u="none" strike="noStrike" kern="1200" cap="none" spc="0" normalizeH="0" baseline="0" noProof="0" dirty="0">
              <a:ln>
                <a:noFill/>
              </a:ln>
              <a:solidFill>
                <a:srgbClr val="002060"/>
              </a:solidFill>
              <a:effectLst/>
              <a:uLnTx/>
              <a:uFillTx/>
              <a:latin typeface="メイリオ" panose="020B0604030504040204" pitchFamily="50" charset="-128"/>
              <a:ea typeface="メイリオ"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p:txBody>
      </p:sp>
      <p:sp>
        <p:nvSpPr>
          <p:cNvPr id="7" name="スライド番号プレースホルダー 2">
            <a:extLst>
              <a:ext uri="{FF2B5EF4-FFF2-40B4-BE49-F238E27FC236}">
                <a16:creationId xmlns:a16="http://schemas.microsoft.com/office/drawing/2014/main" id="{4E03C678-8CD8-40A5-86C3-DAE21B180A4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58112643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1">
            <a:extLst>
              <a:ext uri="{FF2B5EF4-FFF2-40B4-BE49-F238E27FC236}">
                <a16:creationId xmlns:a16="http://schemas.microsoft.com/office/drawing/2014/main" id="{AED07860-DECF-4F20-B26F-51AC827F7F4A}"/>
              </a:ext>
            </a:extLst>
          </p:cNvPr>
          <p:cNvSpPr>
            <a:spLocks noChangeArrowheads="1"/>
          </p:cNvSpPr>
          <p:nvPr/>
        </p:nvSpPr>
        <p:spPr bwMode="auto">
          <a:xfrm>
            <a:off x="194337" y="620688"/>
            <a:ext cx="9517326" cy="4401205"/>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外来医療</a:t>
            </a:r>
            <a:r>
              <a:rPr kumimoji="1" lang="en-US" altLang="ja-JP"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７月７日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◆かかりつけ医機能・医療機関連携、生活習慣病対策、大病院受診の適正化、オンライン診療</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１０月２０日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100" normalizeH="0" baseline="0" noProof="0" dirty="0">
                <a:ln>
                  <a:noFill/>
                </a:ln>
                <a:solidFill>
                  <a:prstClr val="black"/>
                </a:solidFill>
                <a:effectLst/>
                <a:uLnTx/>
                <a:uFillTx/>
                <a:latin typeface="Times New Roman" panose="02020603050405020304" pitchFamily="18" charset="0"/>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その２）</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◆かかりつけ医機能：地域包括診療料・</a:t>
            </a:r>
            <a:r>
              <a:rPr lang="ja-JP" altLang="en-US" sz="1600" dirty="0">
                <a:solidFill>
                  <a:prstClr val="black"/>
                </a:solidFill>
                <a:latin typeface="ＭＳ Ｐゴシック" panose="020B0600070205080204" pitchFamily="50" charset="-128"/>
              </a:rPr>
              <a:t>地域</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包括診療加算、小児かかりつけ診療料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◆医療機関間の連携：診療情報提供料（</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Ⅲ</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◆生活習慣病管理料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◆耳鼻咽喉科診療</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１１月１２日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（その３）</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◆外来機能分化の推進：①紹介状なしで受診する場合等の定額負担、②紹介・逆紹介の推進、</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③医療資源を重点的に活用する外来を地域において基幹的に担う医療機関に係る評価</a:t>
            </a:r>
            <a:endParaRPr kumimoji="1" lang="en-US" altLang="ja-JP" sz="16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１２月１７日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（その４）</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◆かかりつけ医機能に係る評価：機能強化加算、小児かかりつけ診療料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１２月２２日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（その５）</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◆診療における</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ICT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の活用：</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オンライン診療：①初診・再診における取扱い・評価のあり方（対象患者、算定要件、施設基準等）、</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②医師の所在、③医学管理の取扱い・評価のあり方、④オンライン在宅管理の取扱い・評価のあり方</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オンライン資格確認、電子処方箋</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Rectangle 2">
            <a:extLst>
              <a:ext uri="{FF2B5EF4-FFF2-40B4-BE49-F238E27FC236}">
                <a16:creationId xmlns:a16="http://schemas.microsoft.com/office/drawing/2014/main" id="{B392548A-5A39-4DCF-807F-3E92EE817A69}"/>
              </a:ext>
            </a:extLst>
          </p:cNvPr>
          <p:cNvSpPr>
            <a:spLocks noChangeArrowheads="1"/>
          </p:cNvSpPr>
          <p:nvPr/>
        </p:nvSpPr>
        <p:spPr bwMode="auto">
          <a:xfrm>
            <a:off x="202253" y="0"/>
            <a:ext cx="9517327" cy="476672"/>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中医協における審議内容</a:t>
            </a:r>
            <a:r>
              <a:rPr kumimoji="1" lang="ja-JP"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 （令和２年７月７日～令和３年１月１２日）</a:t>
            </a:r>
            <a:r>
              <a:rPr kumimoji="1" lang="ja-JP"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①</a:t>
            </a:r>
            <a:endPar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
        <p:nvSpPr>
          <p:cNvPr id="11" name="スライド番号プレースホルダー 2">
            <a:extLst>
              <a:ext uri="{FF2B5EF4-FFF2-40B4-BE49-F238E27FC236}">
                <a16:creationId xmlns:a16="http://schemas.microsoft.com/office/drawing/2014/main" id="{55EF124E-076A-497D-9857-7AA89C2D324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430736476"/>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屈折矢印 3"/>
          <p:cNvSpPr/>
          <p:nvPr/>
        </p:nvSpPr>
        <p:spPr>
          <a:xfrm rot="5400000">
            <a:off x="-417204" y="4413637"/>
            <a:ext cx="3396706" cy="390584"/>
          </a:xfrm>
          <a:prstGeom prst="bentUpArrow">
            <a:avLst>
              <a:gd name="adj1" fmla="val 18687"/>
              <a:gd name="adj2" fmla="val 16612"/>
              <a:gd name="adj3" fmla="val 17972"/>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12" name="右矢印 11"/>
          <p:cNvSpPr/>
          <p:nvPr/>
        </p:nvSpPr>
        <p:spPr>
          <a:xfrm>
            <a:off x="4996773" y="3121763"/>
            <a:ext cx="367631" cy="351425"/>
          </a:xfrm>
          <a:prstGeom prst="rightArrow">
            <a:avLst>
              <a:gd name="adj1" fmla="val 33012"/>
              <a:gd name="adj2" fmla="val 52957"/>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 name="テキスト ボックス 51"/>
          <p:cNvSpPr txBox="1"/>
          <p:nvPr/>
        </p:nvSpPr>
        <p:spPr>
          <a:xfrm>
            <a:off x="187200" y="813600"/>
            <a:ext cx="9529200" cy="830997"/>
          </a:xfrm>
          <a:prstGeom prst="rect">
            <a:avLst/>
          </a:prstGeom>
          <a:noFill/>
          <a:ln w="19050">
            <a:solidFill>
              <a:schemeClr val="tx1"/>
            </a:solidFill>
          </a:ln>
        </p:spPr>
        <p:txBody>
          <a:bodyPr wrap="square" rtlCol="0">
            <a:spAutoFit/>
          </a:bodyPr>
          <a:lstStyle/>
          <a:p>
            <a:pPr marL="180000" marR="0" lvl="0" indent="-4572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Verdana"/>
                <a:ea typeface="メイリオ"/>
                <a:cs typeface="+mn-cs"/>
              </a:rPr>
              <a:t>学会から提案のあった医療技術について、</a:t>
            </a:r>
            <a:r>
              <a:rPr kumimoji="1" lang="ja-JP" altLang="ja-JP" sz="1600" b="0" i="0" u="none" strike="noStrike" kern="1200" cap="none" spc="0" normalizeH="0" baseline="0" noProof="0" dirty="0">
                <a:ln>
                  <a:noFill/>
                </a:ln>
                <a:solidFill>
                  <a:prstClr val="black"/>
                </a:solidFill>
                <a:effectLst/>
                <a:uLnTx/>
                <a:uFillTx/>
                <a:latin typeface="Verdana"/>
                <a:ea typeface="メイリオ"/>
                <a:cs typeface="+mn-cs"/>
              </a:rPr>
              <a:t>医療技術評価分科会における検討結果等を踏まえ、医療技術の評価及び再評価を行い、優先的に保険導入すべきとされた新規技術（先進医療として実施されている技術を含む。）について新たな評価を行うとともに、既存技術の評価</a:t>
            </a:r>
            <a:r>
              <a:rPr kumimoji="1" lang="ja-JP" altLang="en-US" sz="1600" b="0" i="0" u="none" strike="noStrike" kern="1200" cap="none" spc="0" normalizeH="0" baseline="0" noProof="0" dirty="0">
                <a:ln>
                  <a:noFill/>
                </a:ln>
                <a:solidFill>
                  <a:prstClr val="black"/>
                </a:solidFill>
                <a:effectLst/>
                <a:uLnTx/>
                <a:uFillTx/>
                <a:latin typeface="Verdana"/>
                <a:ea typeface="メイリオ"/>
                <a:cs typeface="+mn-cs"/>
              </a:rPr>
              <a:t>の</a:t>
            </a:r>
            <a:r>
              <a:rPr kumimoji="1" lang="ja-JP" altLang="ja-JP" sz="1600" b="0" i="0" u="none" strike="noStrike" kern="1200" cap="none" spc="0" normalizeH="0" baseline="0" noProof="0" dirty="0">
                <a:ln>
                  <a:noFill/>
                </a:ln>
                <a:solidFill>
                  <a:prstClr val="black"/>
                </a:solidFill>
                <a:effectLst/>
                <a:uLnTx/>
                <a:uFillTx/>
                <a:latin typeface="Verdana"/>
                <a:ea typeface="メイリオ"/>
                <a:cs typeface="+mn-cs"/>
              </a:rPr>
              <a:t>見直</a:t>
            </a:r>
            <a:r>
              <a:rPr kumimoji="1" lang="ja-JP" altLang="en-US" sz="1600" b="0" i="0" u="none" strike="noStrike" kern="1200" cap="none" spc="0" normalizeH="0" baseline="0" noProof="0" dirty="0">
                <a:ln>
                  <a:noFill/>
                </a:ln>
                <a:solidFill>
                  <a:prstClr val="black"/>
                </a:solidFill>
                <a:effectLst/>
                <a:uLnTx/>
                <a:uFillTx/>
                <a:latin typeface="Verdana"/>
                <a:ea typeface="メイリオ"/>
                <a:cs typeface="+mn-cs"/>
              </a:rPr>
              <a:t>し等を行う</a:t>
            </a:r>
            <a:r>
              <a:rPr kumimoji="1" lang="ja-JP" altLang="ja-JP" sz="1600" b="0" i="0" u="none" strike="noStrike" kern="1200" cap="none" spc="0" normalizeH="0" baseline="0" noProof="0" dirty="0">
                <a:ln>
                  <a:noFill/>
                </a:ln>
                <a:solidFill>
                  <a:prstClr val="black"/>
                </a:solidFill>
                <a:effectLst/>
                <a:uLnTx/>
                <a:uFillTx/>
                <a:latin typeface="Verdana"/>
                <a:ea typeface="メイリオ"/>
                <a:cs typeface="+mn-cs"/>
              </a:rPr>
              <a:t>。</a:t>
            </a:r>
            <a:endParaRPr kumimoji="1" lang="en-US" altLang="ja-JP" sz="1600" b="0" i="0" u="none" strike="noStrike" kern="1200" cap="none" spc="0" normalizeH="0" baseline="0" noProof="0" dirty="0">
              <a:ln>
                <a:noFill/>
              </a:ln>
              <a:solidFill>
                <a:prstClr val="black"/>
              </a:solidFill>
              <a:effectLst/>
              <a:uLnTx/>
              <a:uFillTx/>
              <a:latin typeface="ＭＳ Ｐゴシック"/>
              <a:ea typeface="メイリオ"/>
              <a:cs typeface="+mn-cs"/>
            </a:endParaRPr>
          </a:p>
        </p:txBody>
      </p:sp>
      <p:sp>
        <p:nvSpPr>
          <p:cNvPr id="58" name="テキスト ボックス 57"/>
          <p:cNvSpPr txBox="1"/>
          <p:nvPr/>
        </p:nvSpPr>
        <p:spPr bwMode="auto">
          <a:xfrm>
            <a:off x="1533242" y="1855216"/>
            <a:ext cx="3439815" cy="3922130"/>
          </a:xfrm>
          <a:prstGeom prst="rect">
            <a:avLst/>
          </a:prstGeom>
          <a:noFill/>
          <a:ln w="9525">
            <a:prstDash val="solid"/>
          </a:ln>
        </p:spPr>
        <p:style>
          <a:lnRef idx="2">
            <a:schemeClr val="dk1"/>
          </a:lnRef>
          <a:fillRef idx="1">
            <a:schemeClr val="lt1"/>
          </a:fillRef>
          <a:effectRef idx="0">
            <a:schemeClr val="dk1"/>
          </a:effectRef>
          <a:fontRef idx="minor">
            <a:schemeClr val="dk1"/>
          </a:fontRef>
        </p:style>
        <p:txBody>
          <a:bodyPr vert="eaVert"/>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Verdana"/>
              <a:ea typeface="メイリオ"/>
              <a:cs typeface="+mn-cs"/>
            </a:endParaRPr>
          </a:p>
        </p:txBody>
      </p:sp>
      <p:sp>
        <p:nvSpPr>
          <p:cNvPr id="59" name="正方形/長方形 1"/>
          <p:cNvSpPr>
            <a:spLocks noChangeArrowheads="1"/>
          </p:cNvSpPr>
          <p:nvPr/>
        </p:nvSpPr>
        <p:spPr bwMode="auto">
          <a:xfrm>
            <a:off x="1659257" y="1967368"/>
            <a:ext cx="3187783"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ts val="18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メイリオ"/>
                <a:ea typeface="メイリオ"/>
                <a:cs typeface="+mn-cs"/>
              </a:rPr>
              <a:t>医療技術評価分科会における</a:t>
            </a:r>
            <a:endParaRPr kumimoji="1" lang="en-US" altLang="ja-JP" sz="1600" b="1"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ts val="18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メイリオ"/>
                <a:ea typeface="メイリオ"/>
                <a:cs typeface="+mn-cs"/>
              </a:rPr>
              <a:t>評価対象となる技術</a:t>
            </a:r>
            <a:endParaRPr kumimoji="1" lang="en-US" altLang="ja-JP" sz="1600" b="1"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ts val="18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dirty="0">
                <a:ln>
                  <a:noFill/>
                </a:ln>
                <a:solidFill>
                  <a:prstClr val="black"/>
                </a:solidFill>
                <a:effectLst/>
                <a:uLnTx/>
                <a:uFillTx/>
                <a:latin typeface="メイリオ"/>
                <a:ea typeface="メイリオ"/>
                <a:cs typeface="+mn-cs"/>
              </a:rPr>
              <a:t>733</a:t>
            </a:r>
            <a:r>
              <a:rPr kumimoji="1" lang="ja-JP" altLang="en-US" sz="1600" b="1" i="0" u="none" strike="noStrike" kern="1200" cap="none" spc="0" normalizeH="0" baseline="0" noProof="0" dirty="0">
                <a:ln>
                  <a:noFill/>
                </a:ln>
                <a:solidFill>
                  <a:prstClr val="black"/>
                </a:solidFill>
                <a:effectLst/>
                <a:uLnTx/>
                <a:uFillTx/>
                <a:latin typeface="メイリオ"/>
                <a:ea typeface="メイリオ"/>
                <a:cs typeface="+mn-cs"/>
              </a:rPr>
              <a:t>件）</a:t>
            </a:r>
            <a:endParaRPr kumimoji="1" lang="en-US" altLang="ja-JP" sz="1600" b="1"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60" name="角丸四角形 59"/>
          <p:cNvSpPr/>
          <p:nvPr/>
        </p:nvSpPr>
        <p:spPr bwMode="auto">
          <a:xfrm>
            <a:off x="1586322" y="2852772"/>
            <a:ext cx="3318509" cy="782660"/>
          </a:xfrm>
          <a:prstGeom prst="roundRect">
            <a:avLst>
              <a:gd name="adj" fmla="val 8418"/>
            </a:avLst>
          </a:prstGeom>
          <a:solidFill>
            <a:schemeClr val="accent6">
              <a:lumMod val="20000"/>
              <a:lumOff val="80000"/>
            </a:schemeClr>
          </a:solidFill>
          <a:ln>
            <a:solidFill>
              <a:schemeClr val="accent6">
                <a:lumMod val="60000"/>
                <a:lumOff val="40000"/>
              </a:schemeClr>
            </a:solidFill>
          </a:ln>
        </p:spPr>
        <p:style>
          <a:lnRef idx="1">
            <a:schemeClr val="accent5"/>
          </a:lnRef>
          <a:fillRef idx="2">
            <a:schemeClr val="accent5"/>
          </a:fillRef>
          <a:effectRef idx="1">
            <a:schemeClr val="accent5"/>
          </a:effectRef>
          <a:fontRef idx="minor">
            <a:schemeClr val="dk1"/>
          </a:fontRef>
        </p:style>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① うち、</a:t>
            </a: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　学会等から提案のあった医療技術</a:t>
            </a:r>
            <a:endParaRPr kumimoji="1" lang="en-US" altLang="ja-JP" sz="1400" b="0" i="0" u="none" strike="noStrike" kern="1200" cap="none" spc="0" normalizeH="0" baseline="3000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600" b="1" i="0" u="none" strike="noStrike" kern="1200" cap="none" spc="0" normalizeH="0" baseline="0" noProof="0" dirty="0">
                <a:ln>
                  <a:noFill/>
                </a:ln>
                <a:solidFill>
                  <a:prstClr val="black"/>
                </a:solidFill>
                <a:effectLst/>
                <a:uLnTx/>
                <a:uFillTx/>
                <a:latin typeface="メイリオ"/>
                <a:ea typeface="メイリオ"/>
                <a:cs typeface="+mn-cs"/>
              </a:rPr>
              <a:t>714</a:t>
            </a:r>
            <a:r>
              <a:rPr kumimoji="1" lang="ja-JP" altLang="en-US" sz="1600" b="1" i="0" u="none" strike="noStrike" kern="1200" cap="none" spc="0" normalizeH="0" baseline="0" noProof="0" dirty="0">
                <a:ln>
                  <a:noFill/>
                </a:ln>
                <a:solidFill>
                  <a:prstClr val="black"/>
                </a:solidFill>
                <a:effectLst/>
                <a:uLnTx/>
                <a:uFillTx/>
                <a:latin typeface="メイリオ"/>
                <a:ea typeface="メイリオ"/>
                <a:cs typeface="+mn-cs"/>
              </a:rPr>
              <a:t>件</a:t>
            </a:r>
            <a:r>
              <a:rPr kumimoji="1" lang="en-US" altLang="ja-JP" sz="1400" b="0" i="0" u="none" strike="noStrike" kern="1200" cap="none" spc="0" normalizeH="0" baseline="30000" noProof="0" dirty="0">
                <a:ln>
                  <a:noFill/>
                </a:ln>
                <a:solidFill>
                  <a:prstClr val="black"/>
                </a:solidFill>
                <a:effectLst/>
                <a:uLnTx/>
                <a:uFillTx/>
                <a:latin typeface="メイリオ"/>
                <a:ea typeface="メイリオ"/>
                <a:cs typeface="+mn-cs"/>
              </a:rPr>
              <a:t>※</a:t>
            </a:r>
            <a:r>
              <a:rPr kumimoji="1" lang="ja-JP" altLang="en-US" sz="1400" b="0" i="0" u="none" strike="noStrike" kern="1200" cap="none" spc="0" normalizeH="0" baseline="30000" noProof="0" dirty="0">
                <a:ln>
                  <a:noFill/>
                </a:ln>
                <a:solidFill>
                  <a:prstClr val="black"/>
                </a:solidFill>
                <a:effectLst/>
                <a:uLnTx/>
                <a:uFillTx/>
                <a:latin typeface="メイリオ"/>
                <a:ea typeface="メイリオ"/>
                <a:cs typeface="+mn-cs"/>
              </a:rPr>
              <a:t>１ </a:t>
            </a:r>
            <a:r>
              <a:rPr kumimoji="1" lang="en-US" altLang="ja-JP" sz="1400" b="0" i="0" u="none" strike="noStrike" kern="1200" cap="none" spc="0" normalizeH="0" baseline="30000" noProof="0" dirty="0">
                <a:ln>
                  <a:noFill/>
                </a:ln>
                <a:solidFill>
                  <a:prstClr val="black"/>
                </a:solidFill>
                <a:effectLst/>
                <a:uLnTx/>
                <a:uFillTx/>
                <a:latin typeface="メイリオ"/>
                <a:ea typeface="メイリオ"/>
                <a:cs typeface="+mn-cs"/>
              </a:rPr>
              <a:t>※</a:t>
            </a:r>
            <a:r>
              <a:rPr kumimoji="1" lang="ja-JP" altLang="en-US" sz="1400" b="0" i="0" u="none" strike="noStrike" kern="1200" cap="none" spc="0" normalizeH="0" baseline="30000" noProof="0" dirty="0">
                <a:ln>
                  <a:noFill/>
                </a:ln>
                <a:solidFill>
                  <a:prstClr val="black"/>
                </a:solidFill>
                <a:effectLst/>
                <a:uLnTx/>
                <a:uFillTx/>
                <a:latin typeface="メイリオ"/>
                <a:ea typeface="メイリオ"/>
                <a:cs typeface="+mn-cs"/>
              </a:rPr>
              <a:t>３</a:t>
            </a:r>
            <a:endParaRPr kumimoji="1" lang="en-US" altLang="ja-JP" sz="1400" b="0" i="0" u="none" strike="noStrike" kern="1200" cap="none" spc="0" normalizeH="0" baseline="30000" noProof="0" dirty="0">
              <a:ln>
                <a:noFill/>
              </a:ln>
              <a:solidFill>
                <a:prstClr val="black"/>
              </a:solidFill>
              <a:effectLst/>
              <a:uLnTx/>
              <a:uFillTx/>
              <a:latin typeface="メイリオ"/>
              <a:ea typeface="メイリオ"/>
              <a:cs typeface="+mn-cs"/>
            </a:endParaRPr>
          </a:p>
        </p:txBody>
      </p:sp>
      <p:sp>
        <p:nvSpPr>
          <p:cNvPr id="61" name="テキスト ボックス 60"/>
          <p:cNvSpPr txBox="1"/>
          <p:nvPr/>
        </p:nvSpPr>
        <p:spPr>
          <a:xfrm>
            <a:off x="1586322" y="4655446"/>
            <a:ext cx="3318509" cy="1061829"/>
          </a:xfrm>
          <a:prstGeom prst="rect">
            <a:avLst/>
          </a:prstGeom>
          <a:noFill/>
        </p:spPr>
        <p:txBody>
          <a:bodyPr wrap="square" rtlCol="0">
            <a:spAutoFit/>
          </a:bodyPr>
          <a:lstStyle/>
          <a:p>
            <a:pPr marL="355600" marR="0" lvl="0" indent="-35560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１　先進医療として実施中の技術、及び学会等から提案のあった技術に関連して医療技術評価分科会において検討を行った技術を含む。</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355600" marR="0" lvl="0" indent="-35560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２　先進医療会議における評価結果について先進医療会議より報告された医療技術に限る。</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３　うち、７件は①及び②に該当する。</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63" name="角丸四角形 62"/>
          <p:cNvSpPr/>
          <p:nvPr/>
        </p:nvSpPr>
        <p:spPr bwMode="auto">
          <a:xfrm>
            <a:off x="1586322" y="3746588"/>
            <a:ext cx="3318509" cy="799600"/>
          </a:xfrm>
          <a:prstGeom prst="roundRect">
            <a:avLst>
              <a:gd name="adj" fmla="val 8418"/>
            </a:avLst>
          </a:prstGeom>
          <a:solidFill>
            <a:schemeClr val="accent1">
              <a:lumMod val="20000"/>
              <a:lumOff val="80000"/>
            </a:schemeClr>
          </a:solidFill>
          <a:ln>
            <a:solidFill>
              <a:schemeClr val="accent1">
                <a:lumMod val="60000"/>
                <a:lumOff val="40000"/>
              </a:schemeClr>
            </a:solidFill>
          </a:ln>
        </p:spPr>
        <p:style>
          <a:lnRef idx="1">
            <a:schemeClr val="accent5"/>
          </a:lnRef>
          <a:fillRef idx="2">
            <a:schemeClr val="accent5"/>
          </a:fillRef>
          <a:effectRef idx="1">
            <a:schemeClr val="accent5"/>
          </a:effectRef>
          <a:fontRef idx="minor">
            <a:schemeClr val="dk1"/>
          </a:fontRef>
        </p:style>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② うち、</a:t>
            </a: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先進医療として実施されている医療技術</a:t>
            </a:r>
            <a:endParaRPr kumimoji="1" lang="en-US" altLang="ja-JP" sz="1400" b="1"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メイリオ"/>
                <a:ea typeface="メイリオ"/>
                <a:cs typeface="+mn-cs"/>
              </a:rPr>
              <a:t> </a:t>
            </a: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400" b="1" i="0" u="none" strike="noStrike" kern="1200" cap="none" spc="0" normalizeH="0" baseline="0" noProof="0" dirty="0">
                <a:ln>
                  <a:noFill/>
                </a:ln>
                <a:solidFill>
                  <a:prstClr val="black"/>
                </a:solidFill>
                <a:effectLst/>
                <a:uLnTx/>
                <a:uFillTx/>
                <a:latin typeface="メイリオ"/>
                <a:ea typeface="メイリオ"/>
                <a:cs typeface="+mn-cs"/>
              </a:rPr>
              <a:t>19</a:t>
            </a:r>
            <a:r>
              <a:rPr kumimoji="1" lang="ja-JP" altLang="en-US" sz="1600" b="1" i="0" u="none" strike="noStrike" kern="1200" cap="none" spc="0" normalizeH="0" baseline="0" noProof="0" dirty="0">
                <a:ln>
                  <a:noFill/>
                </a:ln>
                <a:solidFill>
                  <a:prstClr val="black"/>
                </a:solidFill>
                <a:effectLst/>
                <a:uLnTx/>
                <a:uFillTx/>
                <a:latin typeface="メイリオ"/>
                <a:ea typeface="メイリオ"/>
                <a:cs typeface="+mn-cs"/>
              </a:rPr>
              <a:t>件</a:t>
            </a:r>
            <a:r>
              <a:rPr kumimoji="1" lang="en-US" altLang="ja-JP" sz="1400" b="0" i="0" u="none" strike="noStrike" kern="1200" cap="none" spc="0" normalizeH="0" baseline="30000" noProof="0" dirty="0">
                <a:ln>
                  <a:noFill/>
                </a:ln>
                <a:solidFill>
                  <a:prstClr val="black"/>
                </a:solidFill>
                <a:effectLst/>
                <a:uLnTx/>
                <a:uFillTx/>
                <a:latin typeface="メイリオ"/>
                <a:ea typeface="メイリオ"/>
                <a:cs typeface="+mn-cs"/>
              </a:rPr>
              <a:t>※</a:t>
            </a:r>
            <a:r>
              <a:rPr kumimoji="1" lang="ja-JP" altLang="en-US" sz="1400" b="0" i="0" u="none" strike="noStrike" kern="1200" cap="none" spc="0" normalizeH="0" baseline="30000" noProof="0" dirty="0">
                <a:ln>
                  <a:noFill/>
                </a:ln>
                <a:solidFill>
                  <a:prstClr val="black"/>
                </a:solidFill>
                <a:effectLst/>
                <a:uLnTx/>
                <a:uFillTx/>
                <a:latin typeface="メイリオ"/>
                <a:ea typeface="メイリオ"/>
                <a:cs typeface="+mn-cs"/>
              </a:rPr>
              <a:t>２</a:t>
            </a:r>
            <a:r>
              <a:rPr kumimoji="1" lang="en-US" altLang="ja-JP" sz="1400" b="0" i="0" u="none" strike="noStrike" kern="1200" cap="none" spc="0" normalizeH="0" baseline="30000" noProof="0" dirty="0">
                <a:ln>
                  <a:noFill/>
                </a:ln>
                <a:solidFill>
                  <a:prstClr val="black"/>
                </a:solidFill>
                <a:effectLst/>
                <a:uLnTx/>
                <a:uFillTx/>
                <a:latin typeface="メイリオ"/>
                <a:ea typeface="メイリオ"/>
                <a:cs typeface="+mn-cs"/>
              </a:rPr>
              <a:t>※</a:t>
            </a:r>
            <a:r>
              <a:rPr kumimoji="1" lang="ja-JP" altLang="en-US" sz="1400" b="0" i="0" u="none" strike="noStrike" kern="1200" cap="none" spc="0" normalizeH="0" baseline="30000" noProof="0" dirty="0">
                <a:ln>
                  <a:noFill/>
                </a:ln>
                <a:solidFill>
                  <a:prstClr val="black"/>
                </a:solidFill>
                <a:effectLst/>
                <a:uLnTx/>
                <a:uFillTx/>
                <a:latin typeface="メイリオ"/>
                <a:ea typeface="メイリオ"/>
                <a:cs typeface="+mn-cs"/>
              </a:rPr>
              <a:t>３</a:t>
            </a:r>
            <a:endParaRPr kumimoji="1" lang="en-US" altLang="ja-JP" sz="1400" b="0" i="0" u="none" strike="noStrike" kern="1200" cap="none" spc="0" normalizeH="0" baseline="30000" noProof="0" dirty="0">
              <a:ln>
                <a:noFill/>
              </a:ln>
              <a:solidFill>
                <a:prstClr val="black"/>
              </a:solidFill>
              <a:effectLst/>
              <a:uLnTx/>
              <a:uFillTx/>
              <a:latin typeface="メイリオ"/>
              <a:ea typeface="メイリオ"/>
              <a:cs typeface="+mn-cs"/>
            </a:endParaRPr>
          </a:p>
        </p:txBody>
      </p:sp>
      <p:sp>
        <p:nvSpPr>
          <p:cNvPr id="66" name="右矢印 65"/>
          <p:cNvSpPr/>
          <p:nvPr/>
        </p:nvSpPr>
        <p:spPr>
          <a:xfrm>
            <a:off x="625573" y="5021713"/>
            <a:ext cx="859833" cy="348674"/>
          </a:xfrm>
          <a:prstGeom prst="rightArrow">
            <a:avLst>
              <a:gd name="adj1" fmla="val 42172"/>
              <a:gd name="adj2" fmla="val 39389"/>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67" name="テキスト ボックス 66"/>
          <p:cNvSpPr txBox="1"/>
          <p:nvPr/>
        </p:nvSpPr>
        <p:spPr>
          <a:xfrm>
            <a:off x="742438" y="4198494"/>
            <a:ext cx="241748" cy="2443938"/>
          </a:xfrm>
          <a:prstGeom prst="rect">
            <a:avLst/>
          </a:prstGeom>
          <a:solidFill>
            <a:schemeClr val="accent1">
              <a:lumMod val="40000"/>
              <a:lumOff val="60000"/>
            </a:schemeClr>
          </a:solidFill>
          <a:ln>
            <a:solidFill>
              <a:schemeClr val="tx1"/>
            </a:solidFill>
          </a:ln>
        </p:spPr>
        <p:txBody>
          <a:bodyPr vert="eaVert"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メイリオ"/>
                <a:cs typeface="+mn-cs"/>
              </a:rPr>
              <a:t>先進医療会議における評価結果の報告</a:t>
            </a:r>
          </a:p>
        </p:txBody>
      </p:sp>
      <p:sp>
        <p:nvSpPr>
          <p:cNvPr id="68" name="角丸四角形 67"/>
          <p:cNvSpPr/>
          <p:nvPr/>
        </p:nvSpPr>
        <p:spPr bwMode="auto">
          <a:xfrm>
            <a:off x="1533242" y="5886603"/>
            <a:ext cx="3439815" cy="755829"/>
          </a:xfrm>
          <a:prstGeom prst="roundRect">
            <a:avLst/>
          </a:prstGeom>
          <a:ln/>
        </p:spPr>
        <p:style>
          <a:lnRef idx="1">
            <a:schemeClr val="accent3"/>
          </a:lnRef>
          <a:fillRef idx="2">
            <a:schemeClr val="accent3"/>
          </a:fillRef>
          <a:effectRef idx="1">
            <a:schemeClr val="accent3"/>
          </a:effectRef>
          <a:fontRef idx="minor">
            <a:schemeClr val="dk1"/>
          </a:fontRef>
        </p:style>
        <p:txBody>
          <a:bodyPr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医療技術評価分科会における評価の対象としない提案、又は中央社会保険医療協議会総会において一部若しくは全部が議論された提案</a:t>
            </a:r>
            <a:endPar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188</a:t>
            </a: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件</a:t>
            </a:r>
          </a:p>
        </p:txBody>
      </p:sp>
      <p:sp>
        <p:nvSpPr>
          <p:cNvPr id="71" name="右矢印 70"/>
          <p:cNvSpPr/>
          <p:nvPr/>
        </p:nvSpPr>
        <p:spPr>
          <a:xfrm>
            <a:off x="634864" y="2701393"/>
            <a:ext cx="868700" cy="310533"/>
          </a:xfrm>
          <a:prstGeom prst="rightArrow">
            <a:avLst>
              <a:gd name="adj1" fmla="val 46693"/>
              <a:gd name="adj2" fmla="val 3635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8" name="正方形/長方形 7"/>
          <p:cNvSpPr/>
          <p:nvPr/>
        </p:nvSpPr>
        <p:spPr>
          <a:xfrm>
            <a:off x="1102754" y="2867467"/>
            <a:ext cx="45719" cy="2290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15" name="角丸四角形 14"/>
          <p:cNvSpPr/>
          <p:nvPr/>
        </p:nvSpPr>
        <p:spPr>
          <a:xfrm>
            <a:off x="180652" y="1855215"/>
            <a:ext cx="424260" cy="1995113"/>
          </a:xfrm>
          <a:prstGeom prst="roundRect">
            <a:avLst/>
          </a:prstGeom>
          <a:solidFill>
            <a:schemeClr val="accent3">
              <a:lumMod val="60000"/>
              <a:lumOff val="4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学会からの提案技術</a:t>
            </a:r>
          </a:p>
        </p:txBody>
      </p:sp>
      <p:sp>
        <p:nvSpPr>
          <p:cNvPr id="75" name="角丸四角形 74"/>
          <p:cNvSpPr/>
          <p:nvPr/>
        </p:nvSpPr>
        <p:spPr>
          <a:xfrm>
            <a:off x="180652" y="4198494"/>
            <a:ext cx="424260" cy="1995113"/>
          </a:xfrm>
          <a:prstGeom prst="roundRect">
            <a:avLst/>
          </a:prstGeom>
          <a:solidFill>
            <a:schemeClr val="tx2">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先進医療技術</a:t>
            </a:r>
          </a:p>
        </p:txBody>
      </p:sp>
      <p:sp>
        <p:nvSpPr>
          <p:cNvPr id="80" name="テキスト ボックス 79"/>
          <p:cNvSpPr txBox="1"/>
          <p:nvPr/>
        </p:nvSpPr>
        <p:spPr bwMode="auto">
          <a:xfrm>
            <a:off x="5388120" y="1855217"/>
            <a:ext cx="3342554" cy="2800230"/>
          </a:xfrm>
          <a:prstGeom prst="rect">
            <a:avLst/>
          </a:prstGeom>
          <a:noFill/>
          <a:ln w="28575">
            <a:prstDash val="solid"/>
          </a:ln>
        </p:spPr>
        <p:style>
          <a:lnRef idx="2">
            <a:schemeClr val="dk1"/>
          </a:lnRef>
          <a:fillRef idx="1">
            <a:schemeClr val="lt1"/>
          </a:fillRef>
          <a:effectRef idx="0">
            <a:schemeClr val="dk1"/>
          </a:effectRef>
          <a:fontRef idx="minor">
            <a:schemeClr val="dk1"/>
          </a:fontRef>
        </p:style>
        <p:txBody>
          <a:bodyPr vert="eaVert"/>
          <a:lstStyle/>
          <a:p>
            <a:pPr marL="0" marR="0" lvl="0" indent="0" algn="ctr" defTabSz="914400" rtl="0" eaLnBrk="1" fontAlgn="auto" latinLnBrk="0" hangingPunct="1">
              <a:lnSpc>
                <a:spcPts val="2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Verdana"/>
              <a:ea typeface="メイリオ"/>
              <a:cs typeface="+mn-cs"/>
            </a:endParaRPr>
          </a:p>
        </p:txBody>
      </p:sp>
      <p:sp>
        <p:nvSpPr>
          <p:cNvPr id="81" name="正方形/長方形 1"/>
          <p:cNvSpPr>
            <a:spLocks noChangeArrowheads="1"/>
          </p:cNvSpPr>
          <p:nvPr/>
        </p:nvSpPr>
        <p:spPr bwMode="auto">
          <a:xfrm>
            <a:off x="5351901" y="1965404"/>
            <a:ext cx="341499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メイリオ"/>
                <a:ea typeface="メイリオ"/>
                <a:cs typeface="+mn-cs"/>
              </a:rPr>
              <a:t>医療技術評価分科会における</a:t>
            </a:r>
            <a:endParaRPr kumimoji="1" lang="en-US" altLang="ja-JP" sz="1600" b="1"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メイリオ"/>
                <a:ea typeface="メイリオ"/>
                <a:cs typeface="+mn-cs"/>
              </a:rPr>
              <a:t>医療技術の評価</a:t>
            </a:r>
            <a:endParaRPr kumimoji="1" lang="en-US" altLang="ja-JP" sz="1600" b="1"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82" name="角丸四角形 81"/>
          <p:cNvSpPr/>
          <p:nvPr/>
        </p:nvSpPr>
        <p:spPr bwMode="auto">
          <a:xfrm>
            <a:off x="5536566" y="3613167"/>
            <a:ext cx="3045660" cy="933021"/>
          </a:xfrm>
          <a:prstGeom prst="roundRect">
            <a:avLst/>
          </a:prstGeom>
          <a:solidFill>
            <a:schemeClr val="tx2">
              <a:lumMod val="20000"/>
              <a:lumOff val="80000"/>
            </a:schemeClr>
          </a:solidFill>
          <a:ln>
            <a:solidFill>
              <a:schemeClr val="accent1">
                <a:lumMod val="60000"/>
                <a:lumOff val="40000"/>
              </a:schemeClr>
            </a:solidFill>
          </a:ln>
        </p:spPr>
        <p:style>
          <a:lnRef idx="1">
            <a:schemeClr val="accent4"/>
          </a:lnRef>
          <a:fillRef idx="2">
            <a:schemeClr val="accent4"/>
          </a:fillRef>
          <a:effectRef idx="1">
            <a:schemeClr val="accent4"/>
          </a:effectRef>
          <a:fontRef idx="minor">
            <a:schemeClr val="dk1"/>
          </a:fontRef>
        </p:style>
        <p:txBody>
          <a:bodyPr bIns="0" anchor="ct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医療技術評価分科会としては、</a:t>
            </a: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ts val="16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今回改定では対応を行わない技術</a:t>
            </a: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rPr>
              <a:t>558</a:t>
            </a: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件</a:t>
            </a: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（新規</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206</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件、既存</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352</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件）</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83" name="角丸四角形 82"/>
          <p:cNvSpPr/>
          <p:nvPr/>
        </p:nvSpPr>
        <p:spPr bwMode="auto">
          <a:xfrm>
            <a:off x="5536567" y="2540665"/>
            <a:ext cx="3045660" cy="999369"/>
          </a:xfrm>
          <a:prstGeom prst="roundRect">
            <a:avLst/>
          </a:prstGeom>
          <a:solidFill>
            <a:schemeClr val="accent3">
              <a:lumMod val="20000"/>
              <a:lumOff val="80000"/>
            </a:schemeClr>
          </a:solidFill>
          <a:ln w="28575">
            <a:solidFill>
              <a:schemeClr val="accent3">
                <a:lumMod val="75000"/>
              </a:schemeClr>
            </a:solidFill>
          </a:ln>
        </p:spPr>
        <p:style>
          <a:lnRef idx="1">
            <a:schemeClr val="accent1"/>
          </a:lnRef>
          <a:fillRef idx="2">
            <a:schemeClr val="accent1"/>
          </a:fillRef>
          <a:effectRef idx="1">
            <a:schemeClr val="accent1"/>
          </a:effectRef>
          <a:fontRef idx="minor">
            <a:schemeClr val="dk1"/>
          </a:fontRef>
        </p:style>
        <p:txBody>
          <a:bodyPr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a:ea typeface="メイリオ"/>
                <a:cs typeface="+mn-cs"/>
              </a:rPr>
              <a:t>診療報酬改定において</a:t>
            </a:r>
            <a:endParaRPr kumimoji="1" lang="en-US" altLang="ja-JP" sz="1600" b="1" i="0" u="sng" strike="noStrike" kern="1200" cap="none" spc="0" normalizeH="0" baseline="0" noProof="0" dirty="0">
              <a:ln>
                <a:noFill/>
              </a:ln>
              <a:solidFill>
                <a:srgbClr val="0070C0"/>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a:ea typeface="メイリオ"/>
                <a:cs typeface="+mn-cs"/>
              </a:rPr>
              <a:t>対応する優先度が高い技術</a:t>
            </a:r>
            <a:endParaRPr kumimoji="1" lang="en-US" altLang="ja-JP" sz="1600" b="1" i="0" u="sng" strike="noStrike" kern="1200" cap="none" spc="0" normalizeH="0" baseline="0" noProof="0" dirty="0">
              <a:ln>
                <a:noFill/>
              </a:ln>
              <a:solidFill>
                <a:srgbClr val="0070C0"/>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sng" strike="noStrike" kern="1200" cap="none" spc="0" normalizeH="0" baseline="0" noProof="0" dirty="0">
                <a:ln>
                  <a:noFill/>
                </a:ln>
                <a:solidFill>
                  <a:srgbClr val="0070C0"/>
                </a:solidFill>
                <a:effectLst/>
                <a:uLnTx/>
                <a:uFillTx/>
                <a:latin typeface="メイリオ"/>
                <a:ea typeface="メイリオ"/>
                <a:cs typeface="+mn-cs"/>
              </a:rPr>
              <a:t>175</a:t>
            </a:r>
            <a:r>
              <a:rPr kumimoji="1" lang="ja-JP" altLang="en-US" sz="1800" b="1" i="0" u="sng" strike="noStrike" kern="1200" cap="none" spc="0" normalizeH="0" baseline="0" noProof="0" dirty="0">
                <a:ln>
                  <a:noFill/>
                </a:ln>
                <a:solidFill>
                  <a:srgbClr val="0070C0"/>
                </a:solidFill>
                <a:effectLst/>
                <a:uLnTx/>
                <a:uFillTx/>
                <a:latin typeface="メイリオ"/>
                <a:ea typeface="メイリオ"/>
                <a:cs typeface="+mn-cs"/>
              </a:rPr>
              <a:t>件</a:t>
            </a:r>
            <a:r>
              <a:rPr kumimoji="1" lang="en-US" altLang="ja-JP" sz="1400" b="0" i="0" u="none" strike="noStrike" kern="1200" cap="none" spc="0" normalizeH="0" baseline="30000" noProof="0" dirty="0">
                <a:ln>
                  <a:noFill/>
                </a:ln>
                <a:solidFill>
                  <a:prstClr val="black"/>
                </a:solidFill>
                <a:effectLst/>
                <a:uLnTx/>
                <a:uFillTx/>
                <a:latin typeface="メイリオ"/>
                <a:ea typeface="メイリオ"/>
                <a:cs typeface="+mn-cs"/>
              </a:rPr>
              <a:t>※</a:t>
            </a:r>
            <a:r>
              <a:rPr kumimoji="1" lang="ja-JP" altLang="en-US" sz="1400" b="0" i="0" u="none" strike="noStrike" kern="1200" cap="none" spc="0" normalizeH="0" baseline="30000" noProof="0" dirty="0">
                <a:ln>
                  <a:noFill/>
                </a:ln>
                <a:solidFill>
                  <a:prstClr val="black"/>
                </a:solidFill>
                <a:effectLst/>
                <a:uLnTx/>
                <a:uFillTx/>
                <a:latin typeface="メイリオ"/>
                <a:ea typeface="メイリオ"/>
                <a:cs typeface="+mn-cs"/>
              </a:rPr>
              <a:t>４</a:t>
            </a:r>
            <a:endParaRPr kumimoji="1" lang="en-US" altLang="ja-JP" sz="1400" b="1"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（新規</a:t>
            </a:r>
            <a:r>
              <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rPr>
              <a:t>77</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件、既存</a:t>
            </a:r>
            <a:r>
              <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rPr>
              <a:t>98</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件）</a:t>
            </a:r>
            <a:endParaRPr kumimoji="1" lang="en-US" altLang="ja-JP" sz="1200" b="1" i="0" u="sng" strike="noStrike" kern="1200" cap="none" spc="0" normalizeH="0" baseline="0" noProof="0" dirty="0">
              <a:ln>
                <a:noFill/>
              </a:ln>
              <a:solidFill>
                <a:srgbClr val="0070C0"/>
              </a:solidFill>
              <a:effectLst/>
              <a:uLnTx/>
              <a:uFillTx/>
              <a:latin typeface="メイリオ"/>
              <a:ea typeface="メイリオ"/>
              <a:cs typeface="+mn-cs"/>
            </a:endParaRPr>
          </a:p>
        </p:txBody>
      </p:sp>
      <p:sp>
        <p:nvSpPr>
          <p:cNvPr id="93" name="テキスト ボックス 92"/>
          <p:cNvSpPr txBox="1"/>
          <p:nvPr/>
        </p:nvSpPr>
        <p:spPr>
          <a:xfrm>
            <a:off x="9134132" y="2080393"/>
            <a:ext cx="577534" cy="2434163"/>
          </a:xfrm>
          <a:prstGeom prst="rect">
            <a:avLst/>
          </a:prstGeom>
          <a:solidFill>
            <a:schemeClr val="bg1"/>
          </a:solidFill>
          <a:ln>
            <a:solidFill>
              <a:schemeClr val="tx1"/>
            </a:solidFill>
          </a:ln>
        </p:spPr>
        <p:txBody>
          <a:bodyPr vert="eaVert"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100" normalizeH="0" baseline="0" noProof="0" dirty="0">
                <a:ln>
                  <a:noFill/>
                </a:ln>
                <a:solidFill>
                  <a:prstClr val="black"/>
                </a:solidFill>
                <a:effectLst/>
                <a:uLnTx/>
                <a:uFillTx/>
                <a:latin typeface="ＭＳ Ｐゴシック"/>
                <a:ea typeface="メイリオ"/>
                <a:cs typeface="+mn-cs"/>
              </a:rPr>
              <a:t>中医協総会における検討</a:t>
            </a:r>
          </a:p>
        </p:txBody>
      </p:sp>
      <p:sp>
        <p:nvSpPr>
          <p:cNvPr id="30" name="テキスト ボックス 29"/>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31" name="タイトル 1"/>
          <p:cNvSpPr txBox="1">
            <a:spLocks/>
          </p:cNvSpPr>
          <p:nvPr/>
        </p:nvSpPr>
        <p:spPr>
          <a:xfrm>
            <a:off x="0" y="274638"/>
            <a:ext cx="9906000" cy="458482"/>
          </a:xfrm>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（１）医療技術評価分科会の評価を踏まえた対応</a:t>
            </a:r>
          </a:p>
        </p:txBody>
      </p:sp>
      <p:sp>
        <p:nvSpPr>
          <p:cNvPr id="25" name="テキスト ボックス 24"/>
          <p:cNvSpPr txBox="1"/>
          <p:nvPr/>
        </p:nvSpPr>
        <p:spPr>
          <a:xfrm>
            <a:off x="5536566" y="4659246"/>
            <a:ext cx="3045660" cy="738664"/>
          </a:xfrm>
          <a:prstGeom prst="rect">
            <a:avLst/>
          </a:prstGeom>
          <a:noFill/>
        </p:spPr>
        <p:txBody>
          <a:bodyPr wrap="square" rtlCol="0">
            <a:spAutoFit/>
          </a:bodyPr>
          <a:lstStyle/>
          <a:p>
            <a:pPr marL="355600" marR="0" lvl="0" indent="-35560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４　うち、提案書の「ガイドライン等での位置づけ」の欄において、「ガイドライン等での記載あり」とされたものは</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113</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件（新規</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36</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件、既存</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77</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件）であった。</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27" name="右矢印 26"/>
          <p:cNvSpPr/>
          <p:nvPr/>
        </p:nvSpPr>
        <p:spPr>
          <a:xfrm>
            <a:off x="8730674" y="3121763"/>
            <a:ext cx="367631" cy="351425"/>
          </a:xfrm>
          <a:prstGeom prst="rightArrow">
            <a:avLst>
              <a:gd name="adj1" fmla="val 33012"/>
              <a:gd name="adj2" fmla="val 52957"/>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 name="正方形/長方形 1"/>
          <p:cNvSpPr/>
          <p:nvPr/>
        </p:nvSpPr>
        <p:spPr>
          <a:xfrm>
            <a:off x="5225142" y="5397909"/>
            <a:ext cx="4486523" cy="1174039"/>
          </a:xfrm>
          <a:prstGeom prst="rect">
            <a:avLst/>
          </a:prstGeom>
          <a:ln w="19050">
            <a:solidFill>
              <a:schemeClr val="tx1"/>
            </a:solidFill>
          </a:ln>
        </p:spPr>
        <p:txBody>
          <a:bodyPr wrap="square">
            <a:spAutoFit/>
          </a:bodyPr>
          <a:lstStyle/>
          <a:p>
            <a:pPr marL="0" marR="0" lvl="0" indent="0" algn="just" defTabSz="914400" rtl="0" eaLnBrk="1" fontAlgn="auto" latinLnBrk="0" hangingPunct="1">
              <a:lnSpc>
                <a:spcPts val="1700"/>
              </a:lnSpc>
              <a:spcBef>
                <a:spcPts val="0"/>
              </a:spcBef>
              <a:spcAft>
                <a:spcPts val="0"/>
              </a:spcAft>
              <a:buClrTx/>
              <a:buSzTx/>
              <a:buFontTx/>
              <a:buNone/>
              <a:tabLst/>
              <a:defRPr/>
            </a:pPr>
            <a:r>
              <a:rPr kumimoji="1" lang="ja-JP" altLang="ja-JP" sz="1200" b="0" i="0" u="none" strike="noStrike" kern="100" cap="none" spc="0" normalizeH="0" baseline="0" noProof="0" dirty="0">
                <a:ln>
                  <a:noFill/>
                </a:ln>
                <a:solidFill>
                  <a:prstClr val="black"/>
                </a:solidFill>
                <a:effectLst/>
                <a:uLnTx/>
                <a:uFillTx/>
                <a:latin typeface="メイリオ"/>
                <a:ea typeface="メイリオ"/>
                <a:cs typeface="Times New Roman" panose="02020603050405020304" pitchFamily="18" charset="0"/>
              </a:rPr>
              <a:t>今後、適切に医療技術の評価・再評価を行う観点から、</a:t>
            </a:r>
            <a:r>
              <a:rPr kumimoji="1" lang="ja-JP" altLang="ja-JP" sz="1200" b="1" i="0" u="sng" strike="noStrike" kern="100" cap="none" spc="0" normalizeH="0" baseline="0" noProof="0" dirty="0">
                <a:ln>
                  <a:noFill/>
                </a:ln>
                <a:solidFill>
                  <a:srgbClr val="0070C0"/>
                </a:solidFill>
                <a:effectLst/>
                <a:uLnTx/>
                <a:uFillTx/>
                <a:latin typeface="メイリオ"/>
                <a:ea typeface="メイリオ"/>
                <a:cs typeface="Times New Roman" panose="02020603050405020304" pitchFamily="18" charset="0"/>
              </a:rPr>
              <a:t>医療技術評価分科会における検討結果を分析</a:t>
            </a:r>
            <a:r>
              <a:rPr kumimoji="1" lang="ja-JP" altLang="ja-JP" sz="1200" b="0" i="0" u="none" strike="noStrike" kern="100" cap="none" spc="0" normalizeH="0" baseline="0" noProof="0" dirty="0">
                <a:ln>
                  <a:noFill/>
                </a:ln>
                <a:solidFill>
                  <a:prstClr val="black"/>
                </a:solidFill>
                <a:effectLst/>
                <a:uLnTx/>
                <a:uFillTx/>
                <a:latin typeface="メイリオ"/>
                <a:ea typeface="メイリオ"/>
                <a:cs typeface="Times New Roman" panose="02020603050405020304" pitchFamily="18" charset="0"/>
              </a:rPr>
              <a:t>するとともに、診療ガイドラインの改訂やレジストリ等のリアルワールドデータの解析結果を、当該分科会において把握できるよう、</a:t>
            </a:r>
            <a:r>
              <a:rPr kumimoji="1" lang="ja-JP" altLang="ja-JP" sz="1200" b="1" i="0" u="sng" strike="noStrike" kern="100" cap="none" spc="0" normalizeH="0" baseline="0" noProof="0" dirty="0">
                <a:ln>
                  <a:noFill/>
                </a:ln>
                <a:solidFill>
                  <a:srgbClr val="0070C0"/>
                </a:solidFill>
                <a:effectLst/>
                <a:uLnTx/>
                <a:uFillTx/>
                <a:latin typeface="メイリオ"/>
                <a:ea typeface="メイリオ"/>
                <a:cs typeface="Times New Roman" panose="02020603050405020304" pitchFamily="18" charset="0"/>
              </a:rPr>
              <a:t>医療技術評価提案書の提出に係るプロセスを見直す</a:t>
            </a:r>
            <a:r>
              <a:rPr kumimoji="1" lang="ja-JP" altLang="ja-JP" sz="1200" b="0" i="0" u="none" strike="noStrike" kern="100" cap="none" spc="0" normalizeH="0" baseline="0" noProof="0" dirty="0">
                <a:ln>
                  <a:noFill/>
                </a:ln>
                <a:solidFill>
                  <a:prstClr val="black"/>
                </a:solidFill>
                <a:effectLst/>
                <a:uLnTx/>
                <a:uFillTx/>
                <a:latin typeface="メイリオ"/>
                <a:ea typeface="メイリオ"/>
                <a:cs typeface="Times New Roman" panose="02020603050405020304" pitchFamily="18" charset="0"/>
              </a:rPr>
              <a:t>。</a:t>
            </a:r>
          </a:p>
        </p:txBody>
      </p:sp>
    </p:spTree>
    <p:extLst>
      <p:ext uri="{BB962C8B-B14F-4D97-AF65-F5344CB8AC3E}">
        <p14:creationId xmlns:p14="http://schemas.microsoft.com/office/powerpoint/2010/main" val="3129953878"/>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1051200"/>
            <a:ext cx="9529762" cy="543415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現在保険収載されていない手術や検査等のうち、医療技術評価分科会での評価を踏まえ、有効性及び安全性等が確立しているものについて項目の新設等を行う</a:t>
            </a:r>
            <a:r>
              <a:rPr kumimoji="1" lang="ja-JP" altLang="en-US" sz="16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［新たに保険収載される手術の例］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脛骨近位骨切り術</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28,300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不整脈手術　４　左心耳閉鎖術　ロ　胸腔鏡下によるもの</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37,800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TW"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再建胃管悪性腫瘍手術</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１　頸部、胸部、腹部の操作によるもの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112,190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ハンナ型間質性膀胱炎手術（経尿道）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9,930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TW"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内視鏡下脳腫瘍摘出術</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100,000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［新たに保険収載される検査の例］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関節液検査</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ビデオヘッドインパルス検査</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300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超音波減衰法検査</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200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6" name="正方形/長方形 5"/>
          <p:cNvSpPr/>
          <p:nvPr/>
        </p:nvSpPr>
        <p:spPr>
          <a:xfrm>
            <a:off x="299062" y="828000"/>
            <a:ext cx="2491272"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新規技術の保険導入</a:t>
            </a:r>
          </a:p>
        </p:txBody>
      </p:sp>
      <p:sp>
        <p:nvSpPr>
          <p:cNvPr id="9" name="タイトル 1"/>
          <p:cNvSpPr txBox="1">
            <a:spLocks/>
          </p:cNvSpPr>
          <p:nvPr/>
        </p:nvSpPr>
        <p:spPr>
          <a:xfrm>
            <a:off x="0" y="274638"/>
            <a:ext cx="9906000" cy="458482"/>
          </a:xfrm>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（１）医療技術評価分科会の評価を踏まえた対応</a:t>
            </a:r>
          </a:p>
        </p:txBody>
      </p:sp>
    </p:spTree>
    <p:extLst>
      <p:ext uri="{BB962C8B-B14F-4D97-AF65-F5344CB8AC3E}">
        <p14:creationId xmlns:p14="http://schemas.microsoft.com/office/powerpoint/2010/main" val="1002476794"/>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4" y="1224532"/>
            <a:ext cx="9639034" cy="5444828"/>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2052" name="Rectangle 36"/>
          <p:cNvSpPr>
            <a:spLocks noChangeArrowheads="1"/>
          </p:cNvSpPr>
          <p:nvPr/>
        </p:nvSpPr>
        <p:spPr bwMode="auto">
          <a:xfrm>
            <a:off x="182504" y="951412"/>
            <a:ext cx="3869027"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新規に保険収載される検査①</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1" name="表 10"/>
          <p:cNvGraphicFramePr>
            <a:graphicFrameLocks noGrp="1"/>
          </p:cNvGraphicFramePr>
          <p:nvPr>
            <p:extLst>
              <p:ext uri="{D42A27DB-BD31-4B8C-83A1-F6EECF244321}">
                <p14:modId xmlns:p14="http://schemas.microsoft.com/office/powerpoint/2010/main" val="260073148"/>
              </p:ext>
            </p:extLst>
          </p:nvPr>
        </p:nvGraphicFramePr>
        <p:xfrm>
          <a:off x="322757" y="1494428"/>
          <a:ext cx="7457549" cy="3210960"/>
        </p:xfrm>
        <a:graphic>
          <a:graphicData uri="http://schemas.openxmlformats.org/drawingml/2006/table">
            <a:tbl>
              <a:tblPr firstRow="1" bandRow="1">
                <a:tableStyleId>{69CF1AB2-1976-4502-BF36-3FF5EA218861}</a:tableStyleId>
              </a:tblPr>
              <a:tblGrid>
                <a:gridCol w="1048838">
                  <a:extLst>
                    <a:ext uri="{9D8B030D-6E8A-4147-A177-3AD203B41FA5}">
                      <a16:colId xmlns:a16="http://schemas.microsoft.com/office/drawing/2014/main" val="20000"/>
                    </a:ext>
                  </a:extLst>
                </a:gridCol>
                <a:gridCol w="4900345">
                  <a:extLst>
                    <a:ext uri="{9D8B030D-6E8A-4147-A177-3AD203B41FA5}">
                      <a16:colId xmlns:a16="http://schemas.microsoft.com/office/drawing/2014/main" val="20001"/>
                    </a:ext>
                  </a:extLst>
                </a:gridCol>
                <a:gridCol w="1508366">
                  <a:extLst>
                    <a:ext uri="{9D8B030D-6E8A-4147-A177-3AD203B41FA5}">
                      <a16:colId xmlns:a16="http://schemas.microsoft.com/office/drawing/2014/main" val="20002"/>
                    </a:ext>
                  </a:extLst>
                </a:gridCol>
              </a:tblGrid>
              <a:tr h="343395">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区分番号</a:t>
                      </a:r>
                      <a:endParaRPr 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項目名</a:t>
                      </a:r>
                      <a:endParaRPr lang="zh-TW" alt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点数</a:t>
                      </a:r>
                      <a:endParaRPr lang="en-US" altLang="ja-JP"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0000"/>
                  </a:ext>
                </a:extLst>
              </a:tr>
              <a:tr h="212886">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D0</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０４</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穿刺液・採取液検査</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　２　関節液検査</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rPr>
                        <a:t>５０点</a:t>
                      </a:r>
                      <a:endPar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txBody>
                  <a:tcPr marL="10319" marR="10319" marT="72000" marB="72000" anchor="ctr"/>
                </a:tc>
                <a:extLst>
                  <a:ext uri="{0D108BD9-81ED-4DB2-BD59-A6C34878D82A}">
                    <a16:rowId xmlns:a16="http://schemas.microsoft.com/office/drawing/2014/main" val="10002"/>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D</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００６－５</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染色体検査（全ての費用を含む。）</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１　ＦＩＳＨ法を用いた場合　</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２　その他の場合</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rPr>
                        <a:t>２</a:t>
                      </a:r>
                      <a:r>
                        <a:rPr kumimoji="1" lang="en-US" altLang="ja-JP" sz="1400" b="1"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rPr>
                        <a:t>,</a:t>
                      </a:r>
                      <a:r>
                        <a:rPr kumimoji="1" lang="ja-JP" altLang="en-US" sz="1400" b="1"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rPr>
                        <a:t>５５３点</a:t>
                      </a:r>
                      <a:endParaRPr kumimoji="1" lang="en-US" altLang="ja-JP" sz="1400" b="1"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２</a:t>
                      </a:r>
                      <a:r>
                        <a:rPr kumimoji="1" lang="en-US" altLang="ja-JP" sz="1400" b="1"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a:t>
                      </a:r>
                      <a:r>
                        <a:rPr kumimoji="1" lang="ja-JP" altLang="en-US" sz="1400" b="1"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５５３点</a:t>
                      </a:r>
                      <a:endPar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txBody>
                  <a:tcPr marL="10319" marR="10319" marT="72000" marB="72000" anchor="ctr"/>
                </a:tc>
                <a:extLst>
                  <a:ext uri="{0D108BD9-81ED-4DB2-BD59-A6C34878D82A}">
                    <a16:rowId xmlns:a16="http://schemas.microsoft.com/office/drawing/2014/main" val="10005"/>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D</a:t>
                      </a: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２１５－４</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超音波減衰法検査</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２００点</a:t>
                      </a:r>
                      <a:endPar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txBody>
                  <a:tcPr marL="10319" marR="10319" marT="72000" marB="72000" anchor="ctr"/>
                </a:tc>
                <a:extLst>
                  <a:ext uri="{0D108BD9-81ED-4DB2-BD59-A6C34878D82A}">
                    <a16:rowId xmlns:a16="http://schemas.microsoft.com/office/drawing/2014/main" val="3489785653"/>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D</a:t>
                      </a: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２５０</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平衡機能検査</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６　ビデオヘッドインパルス検査</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３００点</a:t>
                      </a:r>
                      <a:endPar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txBody>
                  <a:tcPr marL="10319" marR="10319" marT="72000" marB="72000" anchor="ctr"/>
                </a:tc>
                <a:extLst>
                  <a:ext uri="{0D108BD9-81ED-4DB2-BD59-A6C34878D82A}">
                    <a16:rowId xmlns:a16="http://schemas.microsoft.com/office/drawing/2014/main" val="1002125704"/>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D</a:t>
                      </a: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３１０</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小腸内視鏡検査</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注２　内視鏡的留置術加算</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２６０点</a:t>
                      </a:r>
                      <a:endPar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txBody>
                  <a:tcPr marL="10319" marR="10319" marT="72000" marB="72000" anchor="ctr"/>
                </a:tc>
                <a:extLst>
                  <a:ext uri="{0D108BD9-81ED-4DB2-BD59-A6C34878D82A}">
                    <a16:rowId xmlns:a16="http://schemas.microsoft.com/office/drawing/2014/main" val="4121345009"/>
                  </a:ext>
                </a:extLst>
              </a:tr>
            </a:tbl>
          </a:graphicData>
        </a:graphic>
      </p:graphicFrame>
      <p:pic>
        <p:nvPicPr>
          <p:cNvPr id="8" name="Picture 12" descr="C:\Users\kc\AppData\Local\Microsoft\Windows\Temporary Internet Files\Content.IE5\E01DJKBA\MC900287106[1].wmf">
            <a:extLst>
              <a:ext uri="{FF2B5EF4-FFF2-40B4-BE49-F238E27FC236}">
                <a16:creationId xmlns:a16="http://schemas.microsoft.com/office/drawing/2014/main" id="{0923DB48-C092-4C12-A24C-FC9513D2A28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00818" y="1224116"/>
            <a:ext cx="1482425" cy="1296144"/>
          </a:xfrm>
          <a:prstGeom prst="rect">
            <a:avLst/>
          </a:prstGeom>
          <a:noFill/>
          <a:extLst>
            <a:ext uri="{909E8E84-426E-40DD-AFC4-6F175D3DCCD1}">
              <a14:hiddenFill xmlns:a14="http://schemas.microsoft.com/office/drawing/2010/main">
                <a:solidFill>
                  <a:srgbClr val="FFFFFF"/>
                </a:solidFill>
              </a14:hiddenFill>
            </a:ext>
          </a:extLst>
        </p:spPr>
      </p:pic>
      <p:sp>
        <p:nvSpPr>
          <p:cNvPr id="7" name="タイトル 1">
            <a:extLst>
              <a:ext uri="{FF2B5EF4-FFF2-40B4-BE49-F238E27FC236}">
                <a16:creationId xmlns:a16="http://schemas.microsoft.com/office/drawing/2014/main" id="{FE593B54-A1D1-4CE1-9942-35C87FF6303D}"/>
              </a:ext>
            </a:extLst>
          </p:cNvPr>
          <p:cNvSpPr txBox="1">
            <a:spLocks/>
          </p:cNvSpPr>
          <p:nvPr/>
        </p:nvSpPr>
        <p:spPr>
          <a:xfrm>
            <a:off x="0" y="254176"/>
            <a:ext cx="9906000" cy="461666"/>
          </a:xfrm>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0" lang="ja-JP" altLang="en-US" sz="2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（１）医療技術評価分科会の評価を踏まえた対応</a:t>
            </a:r>
          </a:p>
        </p:txBody>
      </p:sp>
      <p:sp>
        <p:nvSpPr>
          <p:cNvPr id="10" name="テキスト ボックス 9">
            <a:extLst>
              <a:ext uri="{FF2B5EF4-FFF2-40B4-BE49-F238E27FC236}">
                <a16:creationId xmlns:a16="http://schemas.microsoft.com/office/drawing/2014/main" id="{B5B0393C-0F04-44FD-8263-B444DE0817B6}"/>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249800856"/>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4" y="1116200"/>
            <a:ext cx="9432998" cy="5553159"/>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2052" name="Rectangle 36"/>
          <p:cNvSpPr>
            <a:spLocks noChangeArrowheads="1"/>
          </p:cNvSpPr>
          <p:nvPr/>
        </p:nvSpPr>
        <p:spPr bwMode="auto">
          <a:xfrm>
            <a:off x="147869" y="1116201"/>
            <a:ext cx="3869028"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新規に保険収載される検査②</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8" name="Picture 12" descr="C:\Users\kc\AppData\Local\Microsoft\Windows\Temporary Internet Files\Content.IE5\E01DJKBA\MC900287106[1].wmf">
            <a:extLst>
              <a:ext uri="{FF2B5EF4-FFF2-40B4-BE49-F238E27FC236}">
                <a16:creationId xmlns:a16="http://schemas.microsoft.com/office/drawing/2014/main" id="{0923DB48-C092-4C12-A24C-FC9513D2A28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59841" y="1589710"/>
            <a:ext cx="1482425" cy="1296144"/>
          </a:xfrm>
          <a:prstGeom prst="rect">
            <a:avLst/>
          </a:prstGeom>
          <a:noFill/>
          <a:extLst>
            <a:ext uri="{909E8E84-426E-40DD-AFC4-6F175D3DCCD1}">
              <a14:hiddenFill xmlns:a14="http://schemas.microsoft.com/office/drawing/2010/main">
                <a:solidFill>
                  <a:srgbClr val="FFFFFF"/>
                </a:solidFill>
              </a14:hiddenFill>
            </a:ext>
          </a:extLst>
        </p:spPr>
      </p:pic>
      <p:sp>
        <p:nvSpPr>
          <p:cNvPr id="7" name="タイトル 1">
            <a:extLst>
              <a:ext uri="{FF2B5EF4-FFF2-40B4-BE49-F238E27FC236}">
                <a16:creationId xmlns:a16="http://schemas.microsoft.com/office/drawing/2014/main" id="{3F30BD43-A75F-4B07-9CEB-08B2A70AF7A2}"/>
              </a:ext>
            </a:extLst>
          </p:cNvPr>
          <p:cNvSpPr txBox="1">
            <a:spLocks/>
          </p:cNvSpPr>
          <p:nvPr/>
        </p:nvSpPr>
        <p:spPr>
          <a:xfrm>
            <a:off x="0" y="272888"/>
            <a:ext cx="9906000" cy="458482"/>
          </a:xfrm>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 </a:t>
            </a:r>
            <a:r>
              <a:rPr kumimoji="0" lang="ja-JP" altLang="en-US" sz="2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（１）医療技術評価分科会の評価を踏まえた対応</a:t>
            </a:r>
          </a:p>
        </p:txBody>
      </p:sp>
      <p:graphicFrame>
        <p:nvGraphicFramePr>
          <p:cNvPr id="9" name="表 8">
            <a:extLst>
              <a:ext uri="{FF2B5EF4-FFF2-40B4-BE49-F238E27FC236}">
                <a16:creationId xmlns:a16="http://schemas.microsoft.com/office/drawing/2014/main" id="{BA70BE18-65AA-46F5-B146-4E89B24C10FE}"/>
              </a:ext>
            </a:extLst>
          </p:cNvPr>
          <p:cNvGraphicFramePr>
            <a:graphicFrameLocks noGrp="1"/>
          </p:cNvGraphicFramePr>
          <p:nvPr>
            <p:extLst>
              <p:ext uri="{D42A27DB-BD31-4B8C-83A1-F6EECF244321}">
                <p14:modId xmlns:p14="http://schemas.microsoft.com/office/powerpoint/2010/main" val="2500086351"/>
              </p:ext>
            </p:extLst>
          </p:nvPr>
        </p:nvGraphicFramePr>
        <p:xfrm>
          <a:off x="325098" y="1589710"/>
          <a:ext cx="7457549" cy="2282880"/>
        </p:xfrm>
        <a:graphic>
          <a:graphicData uri="http://schemas.openxmlformats.org/drawingml/2006/table">
            <a:tbl>
              <a:tblPr firstRow="1" bandRow="1">
                <a:tableStyleId>{69CF1AB2-1976-4502-BF36-3FF5EA218861}</a:tableStyleId>
              </a:tblPr>
              <a:tblGrid>
                <a:gridCol w="1048838">
                  <a:extLst>
                    <a:ext uri="{9D8B030D-6E8A-4147-A177-3AD203B41FA5}">
                      <a16:colId xmlns:a16="http://schemas.microsoft.com/office/drawing/2014/main" val="20000"/>
                    </a:ext>
                  </a:extLst>
                </a:gridCol>
                <a:gridCol w="4900345">
                  <a:extLst>
                    <a:ext uri="{9D8B030D-6E8A-4147-A177-3AD203B41FA5}">
                      <a16:colId xmlns:a16="http://schemas.microsoft.com/office/drawing/2014/main" val="20001"/>
                    </a:ext>
                  </a:extLst>
                </a:gridCol>
                <a:gridCol w="1508366">
                  <a:extLst>
                    <a:ext uri="{9D8B030D-6E8A-4147-A177-3AD203B41FA5}">
                      <a16:colId xmlns:a16="http://schemas.microsoft.com/office/drawing/2014/main" val="20002"/>
                    </a:ext>
                  </a:extLst>
                </a:gridCol>
              </a:tblGrid>
              <a:tr h="335968">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区分番号</a:t>
                      </a:r>
                      <a:endParaRPr 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項目名</a:t>
                      </a:r>
                      <a:endParaRPr lang="zh-TW" alt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点数</a:t>
                      </a:r>
                      <a:endParaRPr lang="en-US" altLang="ja-JP"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0000"/>
                  </a:ext>
                </a:extLst>
              </a:tr>
              <a:tr h="303539">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D</a:t>
                      </a: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３１３</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大腸内視鏡検査</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注３　バルーン内視鏡加算</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注４　内視鏡的留置術加算</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４５０点</a:t>
                      </a: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２６０点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3465530725"/>
                  </a:ext>
                </a:extLst>
              </a:tr>
              <a:tr h="303539">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D</a:t>
                      </a: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４１３</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前立腺針生検法</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１　ＭＲＩ撮影及び超音波検査融合画像によるもの</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８</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２１０点</a:t>
                      </a: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309121229"/>
                  </a:ext>
                </a:extLst>
              </a:tr>
              <a:tr h="303539">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D</a:t>
                      </a: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４</a:t>
                      </a:r>
                      <a:r>
                        <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15</a:t>
                      </a: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4</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経気管肺生検法（仮想気管支鏡を用いた場合）</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注　ガイドーシス加算</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５００点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2192902297"/>
                  </a:ext>
                </a:extLst>
              </a:tr>
            </a:tbl>
          </a:graphicData>
        </a:graphic>
      </p:graphicFrame>
      <p:sp>
        <p:nvSpPr>
          <p:cNvPr id="10" name="Rectangle 36">
            <a:extLst>
              <a:ext uri="{FF2B5EF4-FFF2-40B4-BE49-F238E27FC236}">
                <a16:creationId xmlns:a16="http://schemas.microsoft.com/office/drawing/2014/main" id="{C0DB0F43-0651-4C1D-8E66-C59BF7F0FD70}"/>
              </a:ext>
            </a:extLst>
          </p:cNvPr>
          <p:cNvSpPr>
            <a:spLocks noChangeArrowheads="1"/>
          </p:cNvSpPr>
          <p:nvPr/>
        </p:nvSpPr>
        <p:spPr bwMode="auto">
          <a:xfrm>
            <a:off x="147869" y="4392172"/>
            <a:ext cx="3976068"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新規に保険収載される画像診断</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3" name="表 12">
            <a:extLst>
              <a:ext uri="{FF2B5EF4-FFF2-40B4-BE49-F238E27FC236}">
                <a16:creationId xmlns:a16="http://schemas.microsoft.com/office/drawing/2014/main" id="{3697E90E-610D-4832-854B-61A5E220903A}"/>
              </a:ext>
            </a:extLst>
          </p:cNvPr>
          <p:cNvGraphicFramePr>
            <a:graphicFrameLocks noGrp="1"/>
          </p:cNvGraphicFramePr>
          <p:nvPr/>
        </p:nvGraphicFramePr>
        <p:xfrm>
          <a:off x="325098" y="4865681"/>
          <a:ext cx="7457549" cy="928080"/>
        </p:xfrm>
        <a:graphic>
          <a:graphicData uri="http://schemas.openxmlformats.org/drawingml/2006/table">
            <a:tbl>
              <a:tblPr firstRow="1" bandRow="1">
                <a:tableStyleId>{69CF1AB2-1976-4502-BF36-3FF5EA218861}</a:tableStyleId>
              </a:tblPr>
              <a:tblGrid>
                <a:gridCol w="1048838">
                  <a:extLst>
                    <a:ext uri="{9D8B030D-6E8A-4147-A177-3AD203B41FA5}">
                      <a16:colId xmlns:a16="http://schemas.microsoft.com/office/drawing/2014/main" val="20000"/>
                    </a:ext>
                  </a:extLst>
                </a:gridCol>
                <a:gridCol w="4900345">
                  <a:extLst>
                    <a:ext uri="{9D8B030D-6E8A-4147-A177-3AD203B41FA5}">
                      <a16:colId xmlns:a16="http://schemas.microsoft.com/office/drawing/2014/main" val="20001"/>
                    </a:ext>
                  </a:extLst>
                </a:gridCol>
                <a:gridCol w="1508366">
                  <a:extLst>
                    <a:ext uri="{9D8B030D-6E8A-4147-A177-3AD203B41FA5}">
                      <a16:colId xmlns:a16="http://schemas.microsoft.com/office/drawing/2014/main" val="20002"/>
                    </a:ext>
                  </a:extLst>
                </a:gridCol>
              </a:tblGrid>
              <a:tr h="335968">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区分番号</a:t>
                      </a:r>
                      <a:endParaRPr 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項目名</a:t>
                      </a:r>
                      <a:endParaRPr lang="zh-TW" alt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点数</a:t>
                      </a:r>
                      <a:endParaRPr lang="en-US" altLang="ja-JP"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0000"/>
                  </a:ext>
                </a:extLst>
              </a:tr>
              <a:tr h="303539">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E</a:t>
                      </a: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２０２</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磁気共鳴コンピューター断層撮影（ＭＲＩ撮影）（一連につき）</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注１０　肝エラストグラフィ加算</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６００点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3465530725"/>
                  </a:ext>
                </a:extLst>
              </a:tr>
            </a:tbl>
          </a:graphicData>
        </a:graphic>
      </p:graphicFrame>
      <p:sp>
        <p:nvSpPr>
          <p:cNvPr id="11" name="テキスト ボックス 10">
            <a:extLst>
              <a:ext uri="{FF2B5EF4-FFF2-40B4-BE49-F238E27FC236}">
                <a16:creationId xmlns:a16="http://schemas.microsoft.com/office/drawing/2014/main" id="{C5765067-3F5B-47ED-A27B-2591CCD1FCE4}"/>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457205690"/>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4" y="764704"/>
            <a:ext cx="9557624" cy="5904656"/>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タイトル 1">
            <a:extLst>
              <a:ext uri="{FF2B5EF4-FFF2-40B4-BE49-F238E27FC236}">
                <a16:creationId xmlns:a16="http://schemas.microsoft.com/office/drawing/2014/main" id="{50D78AFC-9667-4F97-AB7B-7220194E8C72}"/>
              </a:ext>
            </a:extLst>
          </p:cNvPr>
          <p:cNvSpPr txBox="1">
            <a:spLocks/>
          </p:cNvSpPr>
          <p:nvPr/>
        </p:nvSpPr>
        <p:spPr>
          <a:xfrm>
            <a:off x="0" y="176384"/>
            <a:ext cx="9906000" cy="401875"/>
          </a:xfrm>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0" lang="ja-JP" altLang="en-US" sz="2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（１）医療技術評価分科会の評価を踏まえた対応</a:t>
            </a:r>
          </a:p>
        </p:txBody>
      </p:sp>
      <p:pic>
        <p:nvPicPr>
          <p:cNvPr id="8" name="Picture 12" descr="C:\Users\kc\AppData\Local\Microsoft\Windows\Temporary Internet Files\Content.IE5\E01DJKBA\MC900287106[1].wmf">
            <a:extLst>
              <a:ext uri="{FF2B5EF4-FFF2-40B4-BE49-F238E27FC236}">
                <a16:creationId xmlns:a16="http://schemas.microsoft.com/office/drawing/2014/main" id="{95EDDA36-8615-4DA0-B4B7-6ACC9BF29C5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00818" y="836712"/>
            <a:ext cx="1482425" cy="1296144"/>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36">
            <a:extLst>
              <a:ext uri="{FF2B5EF4-FFF2-40B4-BE49-F238E27FC236}">
                <a16:creationId xmlns:a16="http://schemas.microsoft.com/office/drawing/2014/main" id="{C1169B7E-FA6A-4178-A83C-CC288BC8C61F}"/>
              </a:ext>
            </a:extLst>
          </p:cNvPr>
          <p:cNvSpPr>
            <a:spLocks noChangeArrowheads="1"/>
          </p:cNvSpPr>
          <p:nvPr/>
        </p:nvSpPr>
        <p:spPr bwMode="auto">
          <a:xfrm>
            <a:off x="250875" y="592787"/>
            <a:ext cx="6389262" cy="320398"/>
          </a:xfrm>
          <a:prstGeom prst="rect">
            <a:avLst/>
          </a:prstGeom>
          <a:gradFill rotWithShape="1">
            <a:gsLst>
              <a:gs pos="0">
                <a:srgbClr val="70AD47">
                  <a:lumMod val="110000"/>
                  <a:satMod val="105000"/>
                  <a:tint val="67000"/>
                </a:srgbClr>
              </a:gs>
              <a:gs pos="50000">
                <a:srgbClr val="70AD47">
                  <a:lumMod val="105000"/>
                  <a:satMod val="103000"/>
                  <a:tint val="73000"/>
                </a:srgbClr>
              </a:gs>
              <a:gs pos="100000">
                <a:srgbClr val="70AD47">
                  <a:lumMod val="105000"/>
                  <a:satMod val="109000"/>
                  <a:tint val="81000"/>
                </a:srgbClr>
              </a:gs>
            </a:gsLst>
            <a:lin ang="5400000" scaled="0"/>
          </a:gradFill>
          <a:ln w="6350" cap="flat" cmpd="sng" algn="ctr">
            <a:solidFill>
              <a:srgbClr val="70AD47"/>
            </a:solidFill>
            <a:prstDash val="solid"/>
            <a:miter lim="800000"/>
            <a:headEnd/>
            <a:tailEnd/>
          </a:ln>
          <a:effectLst/>
        </p:spPr>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前回改定後に準用され、今回改定で新設された検査①</a:t>
            </a:r>
            <a:r>
              <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3" name="表 12">
            <a:extLst>
              <a:ext uri="{FF2B5EF4-FFF2-40B4-BE49-F238E27FC236}">
                <a16:creationId xmlns:a16="http://schemas.microsoft.com/office/drawing/2014/main" id="{6ED23FA2-DED2-4EC0-A310-19CE2A7C6F2E}"/>
              </a:ext>
            </a:extLst>
          </p:cNvPr>
          <p:cNvGraphicFramePr>
            <a:graphicFrameLocks noGrp="1"/>
          </p:cNvGraphicFramePr>
          <p:nvPr/>
        </p:nvGraphicFramePr>
        <p:xfrm>
          <a:off x="322757" y="1005888"/>
          <a:ext cx="7457549" cy="5493840"/>
        </p:xfrm>
        <a:graphic>
          <a:graphicData uri="http://schemas.openxmlformats.org/drawingml/2006/table">
            <a:tbl>
              <a:tblPr firstRow="1" bandRow="1"/>
              <a:tblGrid>
                <a:gridCol w="1048838">
                  <a:extLst>
                    <a:ext uri="{9D8B030D-6E8A-4147-A177-3AD203B41FA5}">
                      <a16:colId xmlns:a16="http://schemas.microsoft.com/office/drawing/2014/main" val="20000"/>
                    </a:ext>
                  </a:extLst>
                </a:gridCol>
                <a:gridCol w="4900345">
                  <a:extLst>
                    <a:ext uri="{9D8B030D-6E8A-4147-A177-3AD203B41FA5}">
                      <a16:colId xmlns:a16="http://schemas.microsoft.com/office/drawing/2014/main" val="20001"/>
                    </a:ext>
                  </a:extLst>
                </a:gridCol>
                <a:gridCol w="1508366">
                  <a:extLst>
                    <a:ext uri="{9D8B030D-6E8A-4147-A177-3AD203B41FA5}">
                      <a16:colId xmlns:a16="http://schemas.microsoft.com/office/drawing/2014/main" val="20002"/>
                    </a:ext>
                  </a:extLst>
                </a:gridCol>
              </a:tblGrid>
              <a:tr h="343395">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区分番号</a:t>
                      </a:r>
                      <a:endParaRPr 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ap="flat" cmpd="sng" algn="ctr">
                      <a:solidFill>
                        <a:srgbClr val="70AD47"/>
                      </a:solidFill>
                      <a:prstDash val="solid"/>
                      <a:round/>
                      <a:headEnd type="none" w="med" len="med"/>
                      <a:tailEnd type="none" w="med" len="med"/>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項目名</a:t>
                      </a:r>
                      <a:endParaRPr lang="zh-TW" alt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ap="flat" cmpd="sng" algn="ctr">
                      <a:solidFill>
                        <a:srgbClr val="70AD47"/>
                      </a:solidFill>
                      <a:prstDash val="solid"/>
                      <a:round/>
                      <a:headEnd type="none" w="med" len="med"/>
                      <a:tailEnd type="none" w="med" len="med"/>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点数</a:t>
                      </a:r>
                      <a:endParaRPr lang="en-US" altLang="ja-JP"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ap="flat" cmpd="sng" algn="ctr">
                      <a:solidFill>
                        <a:srgbClr val="70AD47"/>
                      </a:solidFill>
                      <a:prstDash val="solid"/>
                      <a:round/>
                      <a:headEnd type="none" w="med" len="med"/>
                      <a:tailEnd type="none" w="med" len="med"/>
                    </a:lnB>
                    <a:lnTlToBr w="12700" cmpd="sng">
                      <a:noFill/>
                      <a:prstDash val="solid"/>
                    </a:lnTlToBr>
                    <a:lnBlToTr w="12700" cmpd="sng">
                      <a:noFill/>
                      <a:prstDash val="solid"/>
                    </a:lnBlToTr>
                    <a:solidFill>
                      <a:srgbClr val="70AD47">
                        <a:tint val="20000"/>
                      </a:srgbClr>
                    </a:solidFill>
                  </a:tcPr>
                </a:tc>
                <a:extLst>
                  <a:ext uri="{0D108BD9-81ED-4DB2-BD59-A6C34878D82A}">
                    <a16:rowId xmlns:a16="http://schemas.microsoft.com/office/drawing/2014/main" val="10000"/>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D00</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尿中特殊物質定性定量検査</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１０　トリプシノーゲン２（尿）</a:t>
                      </a:r>
                      <a:endParaRPr kumimoji="1" lang="zh-TW"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05</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extLst>
                  <a:ext uri="{0D108BD9-81ED-4DB2-BD59-A6C34878D82A}">
                    <a16:rowId xmlns:a16="http://schemas.microsoft.com/office/drawing/2014/main" val="10001"/>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D0</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０６</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血液形態・機能検査</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７　</a:t>
                      </a:r>
                      <a:r>
                        <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DNA</a:t>
                      </a: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含有赤血球計数検査</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40</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20000"/>
                      </a:srgbClr>
                    </a:solidFill>
                  </a:tcPr>
                </a:tc>
                <a:extLst>
                  <a:ext uri="{0D108BD9-81ED-4DB2-BD59-A6C34878D82A}">
                    <a16:rowId xmlns:a16="http://schemas.microsoft.com/office/drawing/2014/main" val="10004"/>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D</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００６－３</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ＢＣＲ－ＡＢＬ１</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２　ｍｉｎｏｒ　ＢＣＲ－ＡＢＬ　ｍＲＮＡ</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イ　診断の補助に用いるもの</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ロ　モニタリングに用いるもの</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２</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５２０点</a:t>
                      </a: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２</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５２０点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extLst>
                  <a:ext uri="{0D108BD9-81ED-4DB2-BD59-A6C34878D82A}">
                    <a16:rowId xmlns:a16="http://schemas.microsoft.com/office/drawing/2014/main" val="10008"/>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D</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００６－２２</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ＲＡＳ遺伝子検査（血漿）</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７</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５００点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20000"/>
                      </a:srgbClr>
                    </a:solidFill>
                  </a:tcPr>
                </a:tc>
                <a:extLst>
                  <a:ext uri="{0D108BD9-81ED-4DB2-BD59-A6C34878D82A}">
                    <a16:rowId xmlns:a16="http://schemas.microsoft.com/office/drawing/2014/main" val="2272347589"/>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D</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００６－２</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3</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遺伝子相同組換え修復欠損検査</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３２</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２００点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extLst>
                  <a:ext uri="{0D108BD9-81ED-4DB2-BD59-A6C34878D82A}">
                    <a16:rowId xmlns:a16="http://schemas.microsoft.com/office/drawing/2014/main" val="2984614942"/>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D006</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24</a:t>
                      </a:r>
                    </a:p>
                  </a:txBody>
                  <a:tcPr marL="10319" marR="10319" marT="72000" marB="72000">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肺癌関連遺伝子多項目同時検査</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１０</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０００点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20000"/>
                      </a:srgbClr>
                    </a:solidFill>
                  </a:tcPr>
                </a:tc>
                <a:extLst>
                  <a:ext uri="{0D108BD9-81ED-4DB2-BD59-A6C34878D82A}">
                    <a16:rowId xmlns:a16="http://schemas.microsoft.com/office/drawing/2014/main" val="4138668389"/>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D0</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6</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－２５</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ＣＹＰ２Ｃ９遺伝子多型</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０３７点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extLst>
                  <a:ext uri="{0D108BD9-81ED-4DB2-BD59-A6C34878D82A}">
                    <a16:rowId xmlns:a16="http://schemas.microsoft.com/office/drawing/2014/main" val="3438498173"/>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D0</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０６－</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26</a:t>
                      </a:r>
                    </a:p>
                  </a:txBody>
                  <a:tcPr marL="10319" marR="10319" marT="72000" marB="72000">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染色体構造変異解析</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８</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０００点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20000"/>
                      </a:srgbClr>
                    </a:solidFill>
                  </a:tcPr>
                </a:tc>
                <a:extLst>
                  <a:ext uri="{0D108BD9-81ED-4DB2-BD59-A6C34878D82A}">
                    <a16:rowId xmlns:a16="http://schemas.microsoft.com/office/drawing/2014/main" val="3053334114"/>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D</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００６－２７</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悪性腫瘍遺伝子検査（血液・血漿）</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１　ＲＯＳ１融合遺伝子検査</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２　ＡＬＫ融合遺伝子検査</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３　ＭＥＴｅｘ１４遺伝子検査</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４　ＮＴＲＫ融合遺伝子検査</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５００点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２</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５００点</a:t>
                      </a: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５</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０００点</a:t>
                      </a: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５</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０００点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extLst>
                  <a:ext uri="{0D108BD9-81ED-4DB2-BD59-A6C34878D82A}">
                    <a16:rowId xmlns:a16="http://schemas.microsoft.com/office/drawing/2014/main" val="54742093"/>
                  </a:ext>
                </a:extLst>
              </a:tr>
            </a:tbl>
          </a:graphicData>
        </a:graphic>
      </p:graphicFrame>
      <p:sp>
        <p:nvSpPr>
          <p:cNvPr id="11" name="テキスト ボックス 10">
            <a:extLst>
              <a:ext uri="{FF2B5EF4-FFF2-40B4-BE49-F238E27FC236}">
                <a16:creationId xmlns:a16="http://schemas.microsoft.com/office/drawing/2014/main" id="{1FE8F2C5-ACED-486D-8212-BB2895C6CA71}"/>
              </a:ext>
            </a:extLst>
          </p:cNvPr>
          <p:cNvSpPr txBox="1"/>
          <p:nvPr/>
        </p:nvSpPr>
        <p:spPr>
          <a:xfrm>
            <a:off x="0" y="-27048"/>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842972200"/>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4" y="764704"/>
            <a:ext cx="9557624" cy="5904656"/>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タイトル 1">
            <a:extLst>
              <a:ext uri="{FF2B5EF4-FFF2-40B4-BE49-F238E27FC236}">
                <a16:creationId xmlns:a16="http://schemas.microsoft.com/office/drawing/2014/main" id="{50D78AFC-9667-4F97-AB7B-7220194E8C72}"/>
              </a:ext>
            </a:extLst>
          </p:cNvPr>
          <p:cNvSpPr txBox="1">
            <a:spLocks/>
          </p:cNvSpPr>
          <p:nvPr/>
        </p:nvSpPr>
        <p:spPr>
          <a:xfrm>
            <a:off x="0" y="229604"/>
            <a:ext cx="9906000" cy="365125"/>
          </a:xfrm>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 </a:t>
            </a:r>
            <a:r>
              <a:rPr kumimoji="0" lang="ja-JP" altLang="en-US" sz="2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（１）医療技術評価分科会の評価を踏まえた対応</a:t>
            </a:r>
          </a:p>
        </p:txBody>
      </p:sp>
      <p:pic>
        <p:nvPicPr>
          <p:cNvPr id="8" name="Picture 12" descr="C:\Users\kc\AppData\Local\Microsoft\Windows\Temporary Internet Files\Content.IE5\E01DJKBA\MC900287106[1].wmf">
            <a:extLst>
              <a:ext uri="{FF2B5EF4-FFF2-40B4-BE49-F238E27FC236}">
                <a16:creationId xmlns:a16="http://schemas.microsoft.com/office/drawing/2014/main" id="{95EDDA36-8615-4DA0-B4B7-6ACC9BF29C5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00818" y="836712"/>
            <a:ext cx="1482425" cy="1296144"/>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36">
            <a:extLst>
              <a:ext uri="{FF2B5EF4-FFF2-40B4-BE49-F238E27FC236}">
                <a16:creationId xmlns:a16="http://schemas.microsoft.com/office/drawing/2014/main" id="{C1169B7E-FA6A-4178-A83C-CC288BC8C61F}"/>
              </a:ext>
            </a:extLst>
          </p:cNvPr>
          <p:cNvSpPr>
            <a:spLocks noChangeArrowheads="1"/>
          </p:cNvSpPr>
          <p:nvPr/>
        </p:nvSpPr>
        <p:spPr bwMode="auto">
          <a:xfrm>
            <a:off x="265651" y="625635"/>
            <a:ext cx="6389262" cy="320398"/>
          </a:xfrm>
          <a:prstGeom prst="rect">
            <a:avLst/>
          </a:prstGeom>
          <a:gradFill rotWithShape="1">
            <a:gsLst>
              <a:gs pos="0">
                <a:srgbClr val="70AD47">
                  <a:lumMod val="110000"/>
                  <a:satMod val="105000"/>
                  <a:tint val="67000"/>
                </a:srgbClr>
              </a:gs>
              <a:gs pos="50000">
                <a:srgbClr val="70AD47">
                  <a:lumMod val="105000"/>
                  <a:satMod val="103000"/>
                  <a:tint val="73000"/>
                </a:srgbClr>
              </a:gs>
              <a:gs pos="100000">
                <a:srgbClr val="70AD47">
                  <a:lumMod val="105000"/>
                  <a:satMod val="109000"/>
                  <a:tint val="81000"/>
                </a:srgbClr>
              </a:gs>
            </a:gsLst>
            <a:lin ang="5400000" scaled="0"/>
          </a:gradFill>
          <a:ln w="6350" cap="flat" cmpd="sng" algn="ctr">
            <a:solidFill>
              <a:srgbClr val="70AD47"/>
            </a:solidFill>
            <a:prstDash val="solid"/>
            <a:miter lim="800000"/>
            <a:headEnd/>
            <a:tailEnd/>
          </a:ln>
          <a:effectLst/>
        </p:spPr>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前回改定後に準用され、今回改定で新設された検査②</a:t>
            </a:r>
            <a:r>
              <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3" name="表 12">
            <a:extLst>
              <a:ext uri="{FF2B5EF4-FFF2-40B4-BE49-F238E27FC236}">
                <a16:creationId xmlns:a16="http://schemas.microsoft.com/office/drawing/2014/main" id="{6ED23FA2-DED2-4EC0-A310-19CE2A7C6F2E}"/>
              </a:ext>
            </a:extLst>
          </p:cNvPr>
          <p:cNvGraphicFramePr>
            <a:graphicFrameLocks noGrp="1"/>
          </p:cNvGraphicFramePr>
          <p:nvPr/>
        </p:nvGraphicFramePr>
        <p:xfrm>
          <a:off x="322757" y="1005888"/>
          <a:ext cx="7457549" cy="5344560"/>
        </p:xfrm>
        <a:graphic>
          <a:graphicData uri="http://schemas.openxmlformats.org/drawingml/2006/table">
            <a:tbl>
              <a:tblPr firstRow="1" bandRow="1"/>
              <a:tblGrid>
                <a:gridCol w="1048838">
                  <a:extLst>
                    <a:ext uri="{9D8B030D-6E8A-4147-A177-3AD203B41FA5}">
                      <a16:colId xmlns:a16="http://schemas.microsoft.com/office/drawing/2014/main" val="20000"/>
                    </a:ext>
                  </a:extLst>
                </a:gridCol>
                <a:gridCol w="4900345">
                  <a:extLst>
                    <a:ext uri="{9D8B030D-6E8A-4147-A177-3AD203B41FA5}">
                      <a16:colId xmlns:a16="http://schemas.microsoft.com/office/drawing/2014/main" val="20001"/>
                    </a:ext>
                  </a:extLst>
                </a:gridCol>
                <a:gridCol w="1508366">
                  <a:extLst>
                    <a:ext uri="{9D8B030D-6E8A-4147-A177-3AD203B41FA5}">
                      <a16:colId xmlns:a16="http://schemas.microsoft.com/office/drawing/2014/main" val="20002"/>
                    </a:ext>
                  </a:extLst>
                </a:gridCol>
              </a:tblGrid>
              <a:tr h="343395">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区分番号</a:t>
                      </a:r>
                      <a:endParaRPr 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ap="flat" cmpd="sng" algn="ctr">
                      <a:solidFill>
                        <a:srgbClr val="70AD47"/>
                      </a:solidFill>
                      <a:prstDash val="solid"/>
                      <a:round/>
                      <a:headEnd type="none" w="med" len="med"/>
                      <a:tailEnd type="none" w="med" len="med"/>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項目名</a:t>
                      </a:r>
                      <a:endParaRPr lang="zh-TW" alt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ap="flat" cmpd="sng" algn="ctr">
                      <a:solidFill>
                        <a:srgbClr val="70AD47"/>
                      </a:solidFill>
                      <a:prstDash val="solid"/>
                      <a:round/>
                      <a:headEnd type="none" w="med" len="med"/>
                      <a:tailEnd type="none" w="med" len="med"/>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点数</a:t>
                      </a:r>
                      <a:endParaRPr lang="en-US" altLang="ja-JP"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ap="flat" cmpd="sng" algn="ctr">
                      <a:solidFill>
                        <a:srgbClr val="70AD47"/>
                      </a:solidFill>
                      <a:prstDash val="solid"/>
                      <a:round/>
                      <a:headEnd type="none" w="med" len="med"/>
                      <a:tailEnd type="none" w="med" len="med"/>
                    </a:lnB>
                    <a:lnTlToBr w="12700" cmpd="sng">
                      <a:noFill/>
                      <a:prstDash val="solid"/>
                    </a:lnTlToBr>
                    <a:lnBlToTr w="12700" cmpd="sng">
                      <a:noFill/>
                      <a:prstDash val="solid"/>
                    </a:lnBlToTr>
                    <a:solidFill>
                      <a:srgbClr val="70AD47">
                        <a:tint val="20000"/>
                      </a:srgbClr>
                    </a:solidFill>
                  </a:tcPr>
                </a:tc>
                <a:extLst>
                  <a:ext uri="{0D108BD9-81ED-4DB2-BD59-A6C34878D82A}">
                    <a16:rowId xmlns:a16="http://schemas.microsoft.com/office/drawing/2014/main" val="10000"/>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D</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００７</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血液化学検査</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５７　ロイシンリッチ</a:t>
                      </a:r>
                      <a:r>
                        <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α</a:t>
                      </a:r>
                      <a:r>
                        <a:rPr kumimoji="1" lang="ja-JP" altLang="en-US" sz="1400" b="0" u="none" strike="noStrike" kern="1200" cap="none" spc="0" normalizeH="0" baseline="-2500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２</a:t>
                      </a: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グリコプロテイン</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６３　血管内皮増殖因子（ＶＥＧＦ）</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２７６点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４６０点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extLst>
                  <a:ext uri="{0D108BD9-81ED-4DB2-BD59-A6C34878D82A}">
                    <a16:rowId xmlns:a16="http://schemas.microsoft.com/office/drawing/2014/main" val="10001"/>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D</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００８</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内分泌学的検査</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５３　レプチン</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０００点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20000"/>
                      </a:srgbClr>
                    </a:solidFill>
                  </a:tcPr>
                </a:tc>
                <a:extLst>
                  <a:ext uri="{0D108BD9-81ED-4DB2-BD59-A6C34878D82A}">
                    <a16:rowId xmlns:a16="http://schemas.microsoft.com/office/drawing/2014/main" val="10004"/>
                  </a:ext>
                </a:extLst>
              </a:tr>
              <a:tr h="343395">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rPr>
                        <a:t>D009</a:t>
                      </a:r>
                    </a:p>
                  </a:txBody>
                  <a:tcPr marL="10319" marR="10319" marT="72000" marB="72000">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rPr>
                        <a:t>腫瘍マーカー</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rPr>
                        <a:t>　２７　プロステートヘルスインデックス（ｐｈｉ）　</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281</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extLst>
                  <a:ext uri="{0D108BD9-81ED-4DB2-BD59-A6C34878D82A}">
                    <a16:rowId xmlns:a16="http://schemas.microsoft.com/office/drawing/2014/main" val="10008"/>
                  </a:ext>
                </a:extLst>
              </a:tr>
              <a:tr h="343395">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D</a:t>
                      </a: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０１２</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20000"/>
                      </a:srgbClr>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感染症免疫学的検査</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a:t>
                      </a:r>
                      <a:r>
                        <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46</a:t>
                      </a: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百日咳菌抗原定性</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a:t>
                      </a:r>
                      <a:r>
                        <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47</a:t>
                      </a: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赤痢アメーバ抗原定性</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a:t>
                      </a:r>
                      <a:r>
                        <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49</a:t>
                      </a: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白癬菌抗原定性</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a:t>
                      </a:r>
                      <a:r>
                        <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58</a:t>
                      </a: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a:t>
                      </a:r>
                      <a:r>
                        <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HIV-1</a:t>
                      </a: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特異抗体・</a:t>
                      </a:r>
                      <a:r>
                        <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HIV-2</a:t>
                      </a: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特異抗体</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６０　鳥特異的ＩｇＧ抗体</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６１　抗アデノ随伴ウイルス９型（ＡＡＶ９）抗体</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217</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223</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233</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660</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８７３点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１２</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８５０点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20000"/>
                      </a:srgbClr>
                    </a:solidFill>
                  </a:tcPr>
                </a:tc>
                <a:extLst>
                  <a:ext uri="{0D108BD9-81ED-4DB2-BD59-A6C34878D82A}">
                    <a16:rowId xmlns:a16="http://schemas.microsoft.com/office/drawing/2014/main" val="2272347589"/>
                  </a:ext>
                </a:extLst>
              </a:tr>
              <a:tr h="343395">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D014</a:t>
                      </a:r>
                    </a:p>
                  </a:txBody>
                  <a:tcPr marL="10319" marR="10319" marT="72000" marB="72000">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rPr>
                        <a:t>自己抗体検査</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rPr>
                        <a:t>28</a:t>
                      </a:r>
                      <a:r>
                        <a:rPr kumimoji="1" lang="ja-JP"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rPr>
                        <a:t>　抗カルジオリピンＩｇＧ抗体、抗カルジオリピンＩｇＭ抗体、　　</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rPr>
                        <a:t>　　　抗</a:t>
                      </a:r>
                      <a:r>
                        <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rPr>
                        <a:t>β</a:t>
                      </a:r>
                      <a:r>
                        <a:rPr kumimoji="1" lang="ja-JP"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rPr>
                        <a:t>２グリコプロテイン</a:t>
                      </a:r>
                      <a:r>
                        <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rPr>
                        <a:t>Ⅰ</a:t>
                      </a:r>
                      <a:r>
                        <a:rPr kumimoji="1" lang="ja-JP"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rPr>
                        <a:t>ＩｇＧ抗体、抗</a:t>
                      </a:r>
                      <a:r>
                        <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rPr>
                        <a:t>β</a:t>
                      </a:r>
                      <a:r>
                        <a:rPr kumimoji="1" lang="ja-JP"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rPr>
                        <a:t>２グリコプロテイ</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rPr>
                        <a:t>　　　ン</a:t>
                      </a:r>
                      <a:r>
                        <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rPr>
                        <a:t>Ⅰ</a:t>
                      </a:r>
                      <a:r>
                        <a:rPr kumimoji="1" lang="ja-JP"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rPr>
                        <a:t>ＩｇＭ抗体</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rPr>
                        <a:t>45</a:t>
                      </a:r>
                      <a:r>
                        <a:rPr kumimoji="1" lang="ja-JP"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rPr>
                        <a:t>　抗Ｐ／Ｑ型電位依存性カルシウムチャネル抗体（抗Ｐ／Ｑ</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rPr>
                        <a:t>　　　型ＶＧＣＣ抗体）</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226</a:t>
                      </a:r>
                      <a:r>
                        <a:rPr kumimoji="1" lang="ja-JP" altLang="en-US"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1,000</a:t>
                      </a:r>
                      <a:r>
                        <a:rPr kumimoji="1" lang="ja-JP" altLang="en-US"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extLst>
                  <a:ext uri="{0D108BD9-81ED-4DB2-BD59-A6C34878D82A}">
                    <a16:rowId xmlns:a16="http://schemas.microsoft.com/office/drawing/2014/main" val="2984614942"/>
                  </a:ext>
                </a:extLst>
              </a:tr>
            </a:tbl>
          </a:graphicData>
        </a:graphic>
      </p:graphicFrame>
      <p:sp>
        <p:nvSpPr>
          <p:cNvPr id="14" name="テキスト ボックス 13">
            <a:extLst>
              <a:ext uri="{FF2B5EF4-FFF2-40B4-BE49-F238E27FC236}">
                <a16:creationId xmlns:a16="http://schemas.microsoft.com/office/drawing/2014/main" id="{376FEB56-32F1-47FD-848E-FD3434AC514C}"/>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4179485061"/>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4" y="764704"/>
            <a:ext cx="9557624" cy="5904656"/>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タイトル 1">
            <a:extLst>
              <a:ext uri="{FF2B5EF4-FFF2-40B4-BE49-F238E27FC236}">
                <a16:creationId xmlns:a16="http://schemas.microsoft.com/office/drawing/2014/main" id="{50D78AFC-9667-4F97-AB7B-7220194E8C72}"/>
              </a:ext>
            </a:extLst>
          </p:cNvPr>
          <p:cNvSpPr txBox="1">
            <a:spLocks/>
          </p:cNvSpPr>
          <p:nvPr/>
        </p:nvSpPr>
        <p:spPr>
          <a:xfrm>
            <a:off x="0" y="198035"/>
            <a:ext cx="9906000" cy="406406"/>
          </a:xfrm>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0" lang="ja-JP" altLang="en-US" sz="2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（１）医療技術評価分科会の評価を踏まえた対応</a:t>
            </a:r>
          </a:p>
        </p:txBody>
      </p:sp>
      <p:pic>
        <p:nvPicPr>
          <p:cNvPr id="8" name="Picture 12" descr="C:\Users\kc\AppData\Local\Microsoft\Windows\Temporary Internet Files\Content.IE5\E01DJKBA\MC900287106[1].wmf">
            <a:extLst>
              <a:ext uri="{FF2B5EF4-FFF2-40B4-BE49-F238E27FC236}">
                <a16:creationId xmlns:a16="http://schemas.microsoft.com/office/drawing/2014/main" id="{95EDDA36-8615-4DA0-B4B7-6ACC9BF29C5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00818" y="836712"/>
            <a:ext cx="1482425" cy="1296144"/>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36">
            <a:extLst>
              <a:ext uri="{FF2B5EF4-FFF2-40B4-BE49-F238E27FC236}">
                <a16:creationId xmlns:a16="http://schemas.microsoft.com/office/drawing/2014/main" id="{C1169B7E-FA6A-4178-A83C-CC288BC8C61F}"/>
              </a:ext>
            </a:extLst>
          </p:cNvPr>
          <p:cNvSpPr>
            <a:spLocks noChangeArrowheads="1"/>
          </p:cNvSpPr>
          <p:nvPr/>
        </p:nvSpPr>
        <p:spPr bwMode="auto">
          <a:xfrm>
            <a:off x="265651" y="632969"/>
            <a:ext cx="6389262" cy="320398"/>
          </a:xfrm>
          <a:prstGeom prst="rect">
            <a:avLst/>
          </a:prstGeom>
          <a:gradFill rotWithShape="1">
            <a:gsLst>
              <a:gs pos="0">
                <a:srgbClr val="70AD47">
                  <a:lumMod val="110000"/>
                  <a:satMod val="105000"/>
                  <a:tint val="67000"/>
                </a:srgbClr>
              </a:gs>
              <a:gs pos="50000">
                <a:srgbClr val="70AD47">
                  <a:lumMod val="105000"/>
                  <a:satMod val="103000"/>
                  <a:tint val="73000"/>
                </a:srgbClr>
              </a:gs>
              <a:gs pos="100000">
                <a:srgbClr val="70AD47">
                  <a:lumMod val="105000"/>
                  <a:satMod val="109000"/>
                  <a:tint val="81000"/>
                </a:srgbClr>
              </a:gs>
            </a:gsLst>
            <a:lin ang="5400000" scaled="0"/>
          </a:gradFill>
          <a:ln w="6350" cap="flat" cmpd="sng" algn="ctr">
            <a:solidFill>
              <a:srgbClr val="70AD47"/>
            </a:solidFill>
            <a:prstDash val="solid"/>
            <a:miter lim="800000"/>
            <a:headEnd/>
            <a:tailEnd/>
          </a:ln>
          <a:effectLst/>
        </p:spPr>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前回改定後に準用され、今回改定で新設された検査③</a:t>
            </a:r>
            <a:r>
              <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3" name="表 12">
            <a:extLst>
              <a:ext uri="{FF2B5EF4-FFF2-40B4-BE49-F238E27FC236}">
                <a16:creationId xmlns:a16="http://schemas.microsoft.com/office/drawing/2014/main" id="{6ED23FA2-DED2-4EC0-A310-19CE2A7C6F2E}"/>
              </a:ext>
            </a:extLst>
          </p:cNvPr>
          <p:cNvGraphicFramePr>
            <a:graphicFrameLocks noGrp="1"/>
          </p:cNvGraphicFramePr>
          <p:nvPr>
            <p:extLst>
              <p:ext uri="{D42A27DB-BD31-4B8C-83A1-F6EECF244321}">
                <p14:modId xmlns:p14="http://schemas.microsoft.com/office/powerpoint/2010/main" val="2328786076"/>
              </p:ext>
            </p:extLst>
          </p:nvPr>
        </p:nvGraphicFramePr>
        <p:xfrm>
          <a:off x="322757" y="1005888"/>
          <a:ext cx="7457549" cy="4064400"/>
        </p:xfrm>
        <a:graphic>
          <a:graphicData uri="http://schemas.openxmlformats.org/drawingml/2006/table">
            <a:tbl>
              <a:tblPr firstRow="1" bandRow="1"/>
              <a:tblGrid>
                <a:gridCol w="1048838">
                  <a:extLst>
                    <a:ext uri="{9D8B030D-6E8A-4147-A177-3AD203B41FA5}">
                      <a16:colId xmlns:a16="http://schemas.microsoft.com/office/drawing/2014/main" val="20000"/>
                    </a:ext>
                  </a:extLst>
                </a:gridCol>
                <a:gridCol w="4949557">
                  <a:extLst>
                    <a:ext uri="{9D8B030D-6E8A-4147-A177-3AD203B41FA5}">
                      <a16:colId xmlns:a16="http://schemas.microsoft.com/office/drawing/2014/main" val="20001"/>
                    </a:ext>
                  </a:extLst>
                </a:gridCol>
                <a:gridCol w="1459154">
                  <a:extLst>
                    <a:ext uri="{9D8B030D-6E8A-4147-A177-3AD203B41FA5}">
                      <a16:colId xmlns:a16="http://schemas.microsoft.com/office/drawing/2014/main" val="20002"/>
                    </a:ext>
                  </a:extLst>
                </a:gridCol>
              </a:tblGrid>
              <a:tr h="343395">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区分番号</a:t>
                      </a:r>
                      <a:endParaRPr 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ap="flat" cmpd="sng" algn="ctr">
                      <a:solidFill>
                        <a:srgbClr val="70AD47"/>
                      </a:solidFill>
                      <a:prstDash val="solid"/>
                      <a:round/>
                      <a:headEnd type="none" w="med" len="med"/>
                      <a:tailEnd type="none" w="med" len="med"/>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項目名</a:t>
                      </a:r>
                      <a:endParaRPr lang="zh-TW" alt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ap="flat" cmpd="sng" algn="ctr">
                      <a:solidFill>
                        <a:srgbClr val="70AD47"/>
                      </a:solidFill>
                      <a:prstDash val="solid"/>
                      <a:round/>
                      <a:headEnd type="none" w="med" len="med"/>
                      <a:tailEnd type="none" w="med" len="med"/>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点数</a:t>
                      </a:r>
                      <a:endParaRPr lang="en-US" altLang="ja-JP"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ap="flat" cmpd="sng" algn="ctr">
                      <a:solidFill>
                        <a:srgbClr val="70AD47"/>
                      </a:solidFill>
                      <a:prstDash val="solid"/>
                      <a:round/>
                      <a:headEnd type="none" w="med" len="med"/>
                      <a:tailEnd type="none" w="med" len="med"/>
                    </a:lnB>
                    <a:lnTlToBr w="12700" cmpd="sng">
                      <a:noFill/>
                      <a:prstDash val="solid"/>
                    </a:lnTlToBr>
                    <a:lnBlToTr w="12700" cmpd="sng">
                      <a:noFill/>
                      <a:prstDash val="solid"/>
                    </a:lnBlToTr>
                    <a:solidFill>
                      <a:srgbClr val="70AD47">
                        <a:tint val="20000"/>
                      </a:srgbClr>
                    </a:solidFill>
                  </a:tcPr>
                </a:tc>
                <a:extLst>
                  <a:ext uri="{0D108BD9-81ED-4DB2-BD59-A6C34878D82A}">
                    <a16:rowId xmlns:a16="http://schemas.microsoft.com/office/drawing/2014/main" val="10000"/>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D</a:t>
                      </a: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０１５</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血漿蛋白免疫学的検査</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a:t>
                      </a:r>
                      <a:r>
                        <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17</a:t>
                      </a: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インターロイキン６（</a:t>
                      </a:r>
                      <a:r>
                        <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IL-6</a:t>
                      </a: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２６　ＳＣＣＡ２</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２８　インターフェロン－</a:t>
                      </a:r>
                      <a:r>
                        <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λ</a:t>
                      </a: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３（ＩＦＮ－</a:t>
                      </a:r>
                      <a:r>
                        <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λ</a:t>
                      </a: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３）、ｓＦｌｔ－１／Ｐ１ＧＦ比</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170</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点</a:t>
                      </a: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３００点</a:t>
                      </a: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３４０点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mpd="sng">
                      <a:solidFill>
                        <a:srgbClr val="70AD47"/>
                      </a:solidFill>
                    </a:lnL>
                    <a:lnR w="12700" cmpd="sng">
                      <a:solidFill>
                        <a:srgbClr val="70AD47"/>
                      </a:solidFill>
                    </a:lnR>
                    <a:lnT w="12700" cmpd="sng">
                      <a:solidFill>
                        <a:srgbClr val="70AD47"/>
                      </a:solidFill>
                    </a:lnT>
                    <a:lnB w="12700" cmpd="sng">
                      <a:solidFill>
                        <a:srgbClr val="70AD47"/>
                      </a:solidFill>
                    </a:lnB>
                    <a:lnTlToBr w="12700" cmpd="sng">
                      <a:noFill/>
                      <a:prstDash val="solid"/>
                    </a:lnTlToBr>
                    <a:lnBlToTr w="12700" cmpd="sng">
                      <a:noFill/>
                      <a:prstDash val="solid"/>
                    </a:lnBlToTr>
                    <a:solidFill>
                      <a:srgbClr val="70AD47">
                        <a:tint val="40000"/>
                      </a:srgbClr>
                    </a:solidFill>
                  </a:tcPr>
                </a:tc>
                <a:extLst>
                  <a:ext uri="{0D108BD9-81ED-4DB2-BD59-A6C34878D82A}">
                    <a16:rowId xmlns:a16="http://schemas.microsoft.com/office/drawing/2014/main" val="10001"/>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D</a:t>
                      </a: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０２３</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lnL w="12700" cmpd="sng">
                      <a:solidFill>
                        <a:srgbClr val="70AD47"/>
                      </a:solid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微生物核酸同定・定量検査</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a:t>
                      </a:r>
                      <a:r>
                        <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12</a:t>
                      </a: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肺炎クラミジア核酸検出　</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１８　サイトメガロウイルス核酸定量</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360</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点</a:t>
                      </a: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450</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ap="flat" cmpd="sng" algn="ctr">
                      <a:solidFill>
                        <a:srgbClr val="70AD47"/>
                      </a:solidFill>
                      <a:prstDash val="solid"/>
                      <a:round/>
                      <a:headEnd type="none" w="med" len="med"/>
                      <a:tailEnd type="none" w="med" len="med"/>
                    </a:lnL>
                    <a:lnR w="12700" cmpd="sng">
                      <a:solidFill>
                        <a:srgbClr val="70AD47"/>
                      </a:solid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w="12700" cmpd="sng">
                      <a:noFill/>
                      <a:prstDash val="solid"/>
                    </a:lnTlToBr>
                    <a:lnBlToTr w="12700" cmpd="sng">
                      <a:noFill/>
                      <a:prstDash val="solid"/>
                    </a:lnBlToTr>
                    <a:solidFill>
                      <a:srgbClr val="70AD47">
                        <a:tint val="20000"/>
                      </a:srgbClr>
                    </a:solidFill>
                  </a:tcPr>
                </a:tc>
                <a:extLst>
                  <a:ext uri="{0D108BD9-81ED-4DB2-BD59-A6C34878D82A}">
                    <a16:rowId xmlns:a16="http://schemas.microsoft.com/office/drawing/2014/main" val="10004"/>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D</a:t>
                      </a: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２０６</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lnL w="12700" cmpd="sng">
                      <a:solidFill>
                        <a:srgbClr val="70AD47"/>
                      </a:solid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心臓カテーテル法による諸検査（一連の検査について）</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注５　</a:t>
                      </a:r>
                      <a:r>
                        <a:rPr kumimoji="1" lang="ja-JP" altLang="en-US" sz="1400" b="0" u="none" strike="noStrike" kern="1200" cap="none" spc="-4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冠動脈血流予備能測定検査加算（循環動態解析装置）</a:t>
                      </a:r>
                      <a:endParaRPr kumimoji="1" lang="en-US" altLang="ja-JP" sz="1400" b="0" i="0" u="none" strike="noStrike" kern="1200" cap="none" spc="-4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７</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２００点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ap="flat" cmpd="sng" algn="ctr">
                      <a:solidFill>
                        <a:srgbClr val="70AD47"/>
                      </a:solidFill>
                      <a:prstDash val="solid"/>
                      <a:round/>
                      <a:headEnd type="none" w="med" len="med"/>
                      <a:tailEnd type="none" w="med" len="med"/>
                    </a:lnL>
                    <a:lnR w="12700" cmpd="sng">
                      <a:solidFill>
                        <a:srgbClr val="70AD47"/>
                      </a:solid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w="12700" cmpd="sng">
                      <a:noFill/>
                      <a:prstDash val="solid"/>
                    </a:lnTlToBr>
                    <a:lnBlToTr w="12700" cmpd="sng">
                      <a:noFill/>
                      <a:prstDash val="solid"/>
                    </a:lnBlToTr>
                    <a:solidFill>
                      <a:srgbClr val="70AD47">
                        <a:tint val="20000"/>
                      </a:srgbClr>
                    </a:solidFill>
                  </a:tcPr>
                </a:tc>
                <a:extLst>
                  <a:ext uri="{0D108BD9-81ED-4DB2-BD59-A6C34878D82A}">
                    <a16:rowId xmlns:a16="http://schemas.microsoft.com/office/drawing/2014/main" val="1287269758"/>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D</a:t>
                      </a: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２１７</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lnL w="12700" cmpd="sng">
                      <a:solidFill>
                        <a:srgbClr val="70AD47"/>
                      </a:solid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骨塩定量検査</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２　ＲＥＭＳ法（腰椎）</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注　大腿骨同時検査加算</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１４０点</a:t>
                      </a: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５５点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lnL w="12700" cap="flat" cmpd="sng" algn="ctr">
                      <a:solidFill>
                        <a:srgbClr val="70AD47"/>
                      </a:solidFill>
                      <a:prstDash val="solid"/>
                      <a:round/>
                      <a:headEnd type="none" w="med" len="med"/>
                      <a:tailEnd type="none" w="med" len="med"/>
                    </a:lnL>
                    <a:lnR w="12700" cmpd="sng">
                      <a:solidFill>
                        <a:srgbClr val="70AD47"/>
                      </a:solid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w="12700" cmpd="sng">
                      <a:noFill/>
                      <a:prstDash val="solid"/>
                    </a:lnTlToBr>
                    <a:lnBlToTr w="12700" cmpd="sng">
                      <a:noFill/>
                      <a:prstDash val="solid"/>
                    </a:lnBlToTr>
                    <a:solidFill>
                      <a:srgbClr val="70AD47">
                        <a:tint val="20000"/>
                      </a:srgbClr>
                    </a:solidFill>
                  </a:tcPr>
                </a:tc>
                <a:extLst>
                  <a:ext uri="{0D108BD9-81ED-4DB2-BD59-A6C34878D82A}">
                    <a16:rowId xmlns:a16="http://schemas.microsoft.com/office/drawing/2014/main" val="2533003192"/>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D</a:t>
                      </a: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３１０</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lnL w="12700" cmpd="sng">
                      <a:solidFill>
                        <a:srgbClr val="70AD47"/>
                      </a:solid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mpd="sng">
                      <a:solidFill>
                        <a:srgbClr val="70AD47"/>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小腸内視鏡検査</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２　スパイラル内視鏡に</a:t>
                      </a:r>
                      <a:r>
                        <a:rPr kumimoji="1" lang="ja-JP" altLang="en-US" sz="1400" b="0" u="none" strike="noStrike" kern="1200" cap="none" spc="0" normalizeH="0" baseline="0" noProof="0">
                          <a:ln>
                            <a:noFill/>
                          </a:ln>
                          <a:solidFill>
                            <a:srgbClr val="000000"/>
                          </a:solidFill>
                          <a:effectLst/>
                          <a:uLnTx/>
                          <a:uFillTx/>
                          <a:latin typeface="BIZ UDPゴシック" panose="020B0400000000000000" pitchFamily="50" charset="-128"/>
                          <a:ea typeface="BIZ UDPゴシック" panose="020B0400000000000000" pitchFamily="50" charset="-128"/>
                        </a:rPr>
                        <a:t>よるもの</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txBody>
                  <a:tcPr marL="10319" marR="10319" marT="72000" marB="7200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mpd="sng">
                      <a:solidFill>
                        <a:srgbClr val="70AD47"/>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６</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８００点</a:t>
                      </a: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txBody>
                  <a:tcPr marL="10319" marR="10319" marT="72000" marB="72000" anchor="ctr">
                    <a:lnL w="12700" cap="flat" cmpd="sng" algn="ctr">
                      <a:solidFill>
                        <a:srgbClr val="70AD47"/>
                      </a:solidFill>
                      <a:prstDash val="solid"/>
                      <a:round/>
                      <a:headEnd type="none" w="med" len="med"/>
                      <a:tailEnd type="none" w="med" len="med"/>
                    </a:lnL>
                    <a:lnR w="12700" cmpd="sng">
                      <a:solidFill>
                        <a:srgbClr val="70AD47"/>
                      </a:solidFill>
                    </a:lnR>
                    <a:lnT w="12700" cap="flat" cmpd="sng" algn="ctr">
                      <a:solidFill>
                        <a:srgbClr val="70AD47"/>
                      </a:solidFill>
                      <a:prstDash val="solid"/>
                      <a:round/>
                      <a:headEnd type="none" w="med" len="med"/>
                      <a:tailEnd type="none" w="med" len="med"/>
                    </a:lnT>
                    <a:lnB w="12700" cmpd="sng">
                      <a:solidFill>
                        <a:srgbClr val="70AD47"/>
                      </a:solidFill>
                    </a:lnB>
                    <a:lnTlToBr w="12700" cmpd="sng">
                      <a:noFill/>
                      <a:prstDash val="solid"/>
                    </a:lnTlToBr>
                    <a:lnBlToTr w="12700" cmpd="sng">
                      <a:noFill/>
                      <a:prstDash val="solid"/>
                    </a:lnBlToTr>
                    <a:solidFill>
                      <a:srgbClr val="70AD47">
                        <a:tint val="20000"/>
                      </a:srgbClr>
                    </a:solidFill>
                  </a:tcPr>
                </a:tc>
                <a:extLst>
                  <a:ext uri="{0D108BD9-81ED-4DB2-BD59-A6C34878D82A}">
                    <a16:rowId xmlns:a16="http://schemas.microsoft.com/office/drawing/2014/main" val="3805401351"/>
                  </a:ext>
                </a:extLst>
              </a:tr>
            </a:tbl>
          </a:graphicData>
        </a:graphic>
      </p:graphicFrame>
      <p:sp>
        <p:nvSpPr>
          <p:cNvPr id="11" name="テキスト ボックス 10">
            <a:extLst>
              <a:ext uri="{FF2B5EF4-FFF2-40B4-BE49-F238E27FC236}">
                <a16:creationId xmlns:a16="http://schemas.microsoft.com/office/drawing/2014/main" id="{9935A32D-14B8-4297-A793-FC1B33CDC552}"/>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061359159"/>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3" y="822120"/>
            <a:ext cx="9566547" cy="5847239"/>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2052" name="Rectangle 36"/>
          <p:cNvSpPr>
            <a:spLocks noChangeArrowheads="1"/>
          </p:cNvSpPr>
          <p:nvPr/>
        </p:nvSpPr>
        <p:spPr bwMode="auto">
          <a:xfrm>
            <a:off x="147869" y="654343"/>
            <a:ext cx="3652958"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新規に保険収載される処置</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1" name="表 10"/>
          <p:cNvGraphicFramePr>
            <a:graphicFrameLocks noGrp="1"/>
          </p:cNvGraphicFramePr>
          <p:nvPr/>
        </p:nvGraphicFramePr>
        <p:xfrm>
          <a:off x="330285" y="1089337"/>
          <a:ext cx="7457549" cy="4704480"/>
        </p:xfrm>
        <a:graphic>
          <a:graphicData uri="http://schemas.openxmlformats.org/drawingml/2006/table">
            <a:tbl>
              <a:tblPr firstRow="1" bandRow="1">
                <a:tableStyleId>{69CF1AB2-1976-4502-BF36-3FF5EA218861}</a:tableStyleId>
              </a:tblPr>
              <a:tblGrid>
                <a:gridCol w="1048838">
                  <a:extLst>
                    <a:ext uri="{9D8B030D-6E8A-4147-A177-3AD203B41FA5}">
                      <a16:colId xmlns:a16="http://schemas.microsoft.com/office/drawing/2014/main" val="20000"/>
                    </a:ext>
                  </a:extLst>
                </a:gridCol>
                <a:gridCol w="4900345">
                  <a:extLst>
                    <a:ext uri="{9D8B030D-6E8A-4147-A177-3AD203B41FA5}">
                      <a16:colId xmlns:a16="http://schemas.microsoft.com/office/drawing/2014/main" val="20001"/>
                    </a:ext>
                  </a:extLst>
                </a:gridCol>
                <a:gridCol w="1508366">
                  <a:extLst>
                    <a:ext uri="{9D8B030D-6E8A-4147-A177-3AD203B41FA5}">
                      <a16:colId xmlns:a16="http://schemas.microsoft.com/office/drawing/2014/main" val="20002"/>
                    </a:ext>
                  </a:extLst>
                </a:gridCol>
              </a:tblGrid>
              <a:tr h="343395">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区分番号</a:t>
                      </a:r>
                      <a:endParaRPr 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項目名</a:t>
                      </a:r>
                      <a:endParaRPr lang="zh-TW" alt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点数</a:t>
                      </a:r>
                      <a:endParaRPr lang="en-US" altLang="ja-JP"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0000"/>
                  </a:ext>
                </a:extLst>
              </a:tr>
              <a:tr h="343395">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通則</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７　耳鼻咽喉科乳幼児処置加算（１日につき）</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８　耳鼻咽喉科小児抗菌薬適正使用支援加算（月１回）</a:t>
                      </a:r>
                      <a:endParaRPr kumimoji="1" lang="zh-TW"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６０点</a:t>
                      </a: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８０点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3008419203"/>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J00</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2</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下肢創傷処置</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１　足部（踵を除く。）の浅い潰瘍</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２　足趾の深い潰瘍又は踵部の浅い潰瘍</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３　足部（踵を除く。）の深い潰瘍又は踵部の深い潰瘍</a:t>
                      </a:r>
                      <a:endParaRPr kumimoji="1" lang="zh-TW"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１３５点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１４７点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２７０点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1"/>
                  </a:ext>
                </a:extLst>
              </a:tr>
              <a:tr h="958463">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Ｊ</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0</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０３</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局所陰圧閉鎖処置（入院）（１日につき）</a:t>
                      </a:r>
                      <a:endParaRPr kumimoji="1" lang="en-US" altLang="zh-TW"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　注３　新生児局所陰圧閉鎖加算／乳幼児</a:t>
                      </a: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局所陰圧閉鎖加算</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／幼児</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局所陰圧閉鎖加算</a:t>
                      </a:r>
                      <a:endParaRPr kumimoji="1" lang="zh-TW"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所定点数の</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300/100</a:t>
                      </a: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100/100</a:t>
                      </a: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50/100</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extLst>
                  <a:ext uri="{0D108BD9-81ED-4DB2-BD59-A6C34878D82A}">
                    <a16:rowId xmlns:a16="http://schemas.microsoft.com/office/drawing/2014/main" val="10002"/>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J0</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5</a:t>
                      </a: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人工呼吸</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３　５時間を超えた場合（１日につき）</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イ　１４日目まで</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ロ　１５日目以降</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注３　覚醒試験加算（１４日を限度）</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注４　離脱試験加算</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９５０点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８１５点</a:t>
                      </a: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１００点</a:t>
                      </a: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６０点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3"/>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J</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０６８</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-2</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陰唇癒合剥離</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２９０点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4"/>
                  </a:ext>
                </a:extLst>
              </a:tr>
            </a:tbl>
          </a:graphicData>
        </a:graphic>
      </p:graphicFrame>
      <p:pic>
        <p:nvPicPr>
          <p:cNvPr id="14" name="Picture 6" descr="C:\Users\kc\AppData\Local\Microsoft\Windows\Temporary Internet Files\Content.IE5\430CHE7K\MC90015014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70214" y="1171496"/>
            <a:ext cx="1735349" cy="2191598"/>
          </a:xfrm>
          <a:prstGeom prst="rect">
            <a:avLst/>
          </a:prstGeom>
          <a:noFill/>
          <a:extLst>
            <a:ext uri="{909E8E84-426E-40DD-AFC4-6F175D3DCCD1}">
              <a14:hiddenFill xmlns:a14="http://schemas.microsoft.com/office/drawing/2010/main">
                <a:solidFill>
                  <a:srgbClr val="FFFFFF"/>
                </a:solidFill>
              </a14:hiddenFill>
            </a:ext>
          </a:extLst>
        </p:spPr>
      </p:pic>
      <p:sp>
        <p:nvSpPr>
          <p:cNvPr id="7" name="タイトル 1">
            <a:extLst>
              <a:ext uri="{FF2B5EF4-FFF2-40B4-BE49-F238E27FC236}">
                <a16:creationId xmlns:a16="http://schemas.microsoft.com/office/drawing/2014/main" id="{8A20ADC8-0182-4945-83B7-E7B9C735A07B}"/>
              </a:ext>
            </a:extLst>
          </p:cNvPr>
          <p:cNvSpPr txBox="1">
            <a:spLocks/>
          </p:cNvSpPr>
          <p:nvPr/>
        </p:nvSpPr>
        <p:spPr>
          <a:xfrm>
            <a:off x="0" y="213794"/>
            <a:ext cx="9914389" cy="425289"/>
          </a:xfrm>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0" lang="ja-JP" altLang="en-US" sz="2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（１）医療技術評価分科会の評価を踏まえた対応</a:t>
            </a:r>
          </a:p>
        </p:txBody>
      </p:sp>
      <p:sp>
        <p:nvSpPr>
          <p:cNvPr id="8" name="テキスト ボックス 7">
            <a:extLst>
              <a:ext uri="{FF2B5EF4-FFF2-40B4-BE49-F238E27FC236}">
                <a16:creationId xmlns:a16="http://schemas.microsoft.com/office/drawing/2014/main" id="{D9F41331-AA30-4BC5-A92D-8435B0492319}"/>
              </a:ext>
            </a:extLst>
          </p:cNvPr>
          <p:cNvSpPr txBox="1"/>
          <p:nvPr/>
        </p:nvSpPr>
        <p:spPr>
          <a:xfrm>
            <a:off x="8389" y="-11429"/>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4044605281"/>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4" y="764704"/>
            <a:ext cx="9557624" cy="5904656"/>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2052" name="Rectangle 36"/>
          <p:cNvSpPr>
            <a:spLocks noChangeArrowheads="1"/>
          </p:cNvSpPr>
          <p:nvPr/>
        </p:nvSpPr>
        <p:spPr bwMode="auto">
          <a:xfrm>
            <a:off x="147869" y="611593"/>
            <a:ext cx="3652958"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新規に保険収載される手術①</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1" name="表 10"/>
          <p:cNvGraphicFramePr>
            <a:graphicFrameLocks noGrp="1"/>
          </p:cNvGraphicFramePr>
          <p:nvPr>
            <p:extLst>
              <p:ext uri="{D42A27DB-BD31-4B8C-83A1-F6EECF244321}">
                <p14:modId xmlns:p14="http://schemas.microsoft.com/office/powerpoint/2010/main" val="1184462153"/>
              </p:ext>
            </p:extLst>
          </p:nvPr>
        </p:nvGraphicFramePr>
        <p:xfrm>
          <a:off x="330285" y="1085102"/>
          <a:ext cx="7457549" cy="5493840"/>
        </p:xfrm>
        <a:graphic>
          <a:graphicData uri="http://schemas.openxmlformats.org/drawingml/2006/table">
            <a:tbl>
              <a:tblPr firstRow="1" bandRow="1">
                <a:tableStyleId>{69CF1AB2-1976-4502-BF36-3FF5EA218861}</a:tableStyleId>
              </a:tblPr>
              <a:tblGrid>
                <a:gridCol w="1048838">
                  <a:extLst>
                    <a:ext uri="{9D8B030D-6E8A-4147-A177-3AD203B41FA5}">
                      <a16:colId xmlns:a16="http://schemas.microsoft.com/office/drawing/2014/main" val="20000"/>
                    </a:ext>
                  </a:extLst>
                </a:gridCol>
                <a:gridCol w="4900345">
                  <a:extLst>
                    <a:ext uri="{9D8B030D-6E8A-4147-A177-3AD203B41FA5}">
                      <a16:colId xmlns:a16="http://schemas.microsoft.com/office/drawing/2014/main" val="20001"/>
                    </a:ext>
                  </a:extLst>
                </a:gridCol>
                <a:gridCol w="1508366">
                  <a:extLst>
                    <a:ext uri="{9D8B030D-6E8A-4147-A177-3AD203B41FA5}">
                      <a16:colId xmlns:a16="http://schemas.microsoft.com/office/drawing/2014/main" val="20002"/>
                    </a:ext>
                  </a:extLst>
                </a:gridCol>
              </a:tblGrid>
              <a:tr h="343395">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区分番号</a:t>
                      </a:r>
                      <a:endParaRPr 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項目名</a:t>
                      </a:r>
                      <a:endParaRPr lang="zh-TW" alt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点数</a:t>
                      </a:r>
                      <a:endParaRPr lang="en-US" altLang="ja-JP"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0000"/>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K002</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デブリードマン</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注５　超音波式デブリードマン加算</a:t>
                      </a:r>
                      <a:endParaRPr kumimoji="1" lang="zh-TW"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５００点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1"/>
                  </a:ext>
                </a:extLst>
              </a:tr>
              <a:tr h="958463">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K019</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2</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自家脂肪注入</a:t>
                      </a:r>
                      <a:endParaRPr kumimoji="1" lang="en-US" altLang="zh-TW"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　１　５０ｍ</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L</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未満</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　２　５０ｍ</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L</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以上１００ｍ</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L</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未満</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　３　１００ｍ</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L</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以上</a:t>
                      </a:r>
                      <a:endParaRPr kumimoji="1" lang="zh-TW"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２２</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９００点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３０</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５３０点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３８</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１６０点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2"/>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K0</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４６</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骨折観血的手術</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注　緊急整復固定加算</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０００点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3"/>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０５４－</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2</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脛骨近位骨切り術</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２８</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３００点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4"/>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０８０－４</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関節鏡下肩腱板断裂手術</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２　簡単なもの（上腕二頭筋腱の固定を伴うもの）</a:t>
                      </a:r>
                      <a:endParaRPr kumimoji="1" lang="ja-JP"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３７</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４９０点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5"/>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０８０－７</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上腕二頭筋腱固定術</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１　観血的に行うもの</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２　関節鏡下で行うもの</a:t>
                      </a:r>
                      <a:endParaRPr kumimoji="1" lang="zh-TW"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１８</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０８０点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２３</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３７０点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6"/>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K081</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人工骨頭挿入術</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注　緊急挿入加算</a:t>
                      </a:r>
                      <a:endParaRPr kumimoji="1" lang="zh-TW"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０００点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7"/>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K14</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２－８</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顕微鏡下腰部脊柱管拡大減圧術</a:t>
                      </a:r>
                      <a:endParaRPr kumimoji="1" lang="zh-TW"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２４</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５６０点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8"/>
                  </a:ext>
                </a:extLst>
              </a:tr>
              <a:tr h="343395">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K1</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４５－</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2</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皮下髄液貯溜槽留置術</a:t>
                      </a:r>
                      <a:endParaRPr kumimoji="1" lang="zh-TW"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５</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２９０点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9"/>
                  </a:ext>
                </a:extLst>
              </a:tr>
            </a:tbl>
          </a:graphicData>
        </a:graphic>
      </p:graphicFrame>
      <p:pic>
        <p:nvPicPr>
          <p:cNvPr id="14" name="Picture 6" descr="C:\Users\kc\AppData\Local\Microsoft\Windows\Temporary Internet Files\Content.IE5\430CHE7K\MC90015014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70214" y="1171496"/>
            <a:ext cx="1735349" cy="2191598"/>
          </a:xfrm>
          <a:prstGeom prst="rect">
            <a:avLst/>
          </a:prstGeom>
          <a:noFill/>
          <a:extLst>
            <a:ext uri="{909E8E84-426E-40DD-AFC4-6F175D3DCCD1}">
              <a14:hiddenFill xmlns:a14="http://schemas.microsoft.com/office/drawing/2010/main">
                <a:solidFill>
                  <a:srgbClr val="FFFFFF"/>
                </a:solidFill>
              </a14:hiddenFill>
            </a:ext>
          </a:extLst>
        </p:spPr>
      </p:pic>
      <p:sp>
        <p:nvSpPr>
          <p:cNvPr id="7" name="タイトル 1">
            <a:extLst>
              <a:ext uri="{FF2B5EF4-FFF2-40B4-BE49-F238E27FC236}">
                <a16:creationId xmlns:a16="http://schemas.microsoft.com/office/drawing/2014/main" id="{6FF9FB01-A207-4717-918F-1B226118AA6F}"/>
              </a:ext>
            </a:extLst>
          </p:cNvPr>
          <p:cNvSpPr txBox="1">
            <a:spLocks/>
          </p:cNvSpPr>
          <p:nvPr/>
        </p:nvSpPr>
        <p:spPr>
          <a:xfrm>
            <a:off x="0" y="187087"/>
            <a:ext cx="9906000" cy="365125"/>
          </a:xfrm>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0" lang="ja-JP" altLang="en-US" sz="2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（１）医療技術評価分科会の評価を踏まえた対応</a:t>
            </a:r>
          </a:p>
        </p:txBody>
      </p:sp>
      <p:sp>
        <p:nvSpPr>
          <p:cNvPr id="8" name="テキスト ボックス 7">
            <a:extLst>
              <a:ext uri="{FF2B5EF4-FFF2-40B4-BE49-F238E27FC236}">
                <a16:creationId xmlns:a16="http://schemas.microsoft.com/office/drawing/2014/main" id="{F7EA317A-82A0-4A9C-9852-73EDB6E0BEC8}"/>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1974927474"/>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3" y="836712"/>
            <a:ext cx="9557659" cy="5832648"/>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2052" name="Rectangle 36"/>
          <p:cNvSpPr>
            <a:spLocks noChangeArrowheads="1"/>
          </p:cNvSpPr>
          <p:nvPr/>
        </p:nvSpPr>
        <p:spPr bwMode="auto">
          <a:xfrm>
            <a:off x="147869" y="702367"/>
            <a:ext cx="3652958"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新規に保険収載される手術②</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1" name="表 10"/>
          <p:cNvGraphicFramePr>
            <a:graphicFrameLocks noGrp="1"/>
          </p:cNvGraphicFramePr>
          <p:nvPr>
            <p:extLst>
              <p:ext uri="{D42A27DB-BD31-4B8C-83A1-F6EECF244321}">
                <p14:modId xmlns:p14="http://schemas.microsoft.com/office/powerpoint/2010/main" val="1118617279"/>
              </p:ext>
            </p:extLst>
          </p:nvPr>
        </p:nvGraphicFramePr>
        <p:xfrm>
          <a:off x="330285" y="1328646"/>
          <a:ext cx="7457549" cy="4957563"/>
        </p:xfrm>
        <a:graphic>
          <a:graphicData uri="http://schemas.openxmlformats.org/drawingml/2006/table">
            <a:tbl>
              <a:tblPr firstRow="1" bandRow="1">
                <a:tableStyleId>{69CF1AB2-1976-4502-BF36-3FF5EA218861}</a:tableStyleId>
              </a:tblPr>
              <a:tblGrid>
                <a:gridCol w="1048838">
                  <a:extLst>
                    <a:ext uri="{9D8B030D-6E8A-4147-A177-3AD203B41FA5}">
                      <a16:colId xmlns:a16="http://schemas.microsoft.com/office/drawing/2014/main" val="20000"/>
                    </a:ext>
                  </a:extLst>
                </a:gridCol>
                <a:gridCol w="4900345">
                  <a:extLst>
                    <a:ext uri="{9D8B030D-6E8A-4147-A177-3AD203B41FA5}">
                      <a16:colId xmlns:a16="http://schemas.microsoft.com/office/drawing/2014/main" val="20001"/>
                    </a:ext>
                  </a:extLst>
                </a:gridCol>
                <a:gridCol w="1508366">
                  <a:extLst>
                    <a:ext uri="{9D8B030D-6E8A-4147-A177-3AD203B41FA5}">
                      <a16:colId xmlns:a16="http://schemas.microsoft.com/office/drawing/2014/main" val="20002"/>
                    </a:ext>
                  </a:extLst>
                </a:gridCol>
              </a:tblGrid>
              <a:tr h="343395">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区分番号</a:t>
                      </a:r>
                      <a:endParaRPr 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項目名</a:t>
                      </a:r>
                      <a:endParaRPr lang="zh-TW" alt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点数</a:t>
                      </a:r>
                      <a:endParaRPr lang="en-US" altLang="ja-JP"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0000"/>
                  </a:ext>
                </a:extLst>
              </a:tr>
              <a:tr h="391803">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１６９－</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2</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内視鏡下脳腫瘍生検術</a:t>
                      </a:r>
                      <a:endParaRPr kumimoji="1" lang="en-US" altLang="zh-TW"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８０</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０００点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0002"/>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１６９－３</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内視鏡下脳腫瘍摘出術</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１００</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０００点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3"/>
                  </a:ext>
                </a:extLst>
              </a:tr>
              <a:tr h="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１７４</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水頭症手術</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３　シャント再建術</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イ　頭側のもの</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ロ　腹側のもの</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ハ　頭側及び腹側のもの</a:t>
                      </a:r>
                      <a:endParaRPr kumimoji="1" lang="ja-JP"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１５</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８５０点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６，６００点</a:t>
                      </a: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１９，１５０点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5"/>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１７６</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脳動脈瘤流入血管クリッピング（開頭して行うもの）</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注１　ローフローバイパス術併用加算</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注２　ハイフローバイパス術併用加算</a:t>
                      </a:r>
                      <a:endParaRPr kumimoji="1" lang="zh-TW"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１６</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０６０点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３０</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０００点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6"/>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K1</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８８－３</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癒着性脊髄くも膜炎手術（脊髄くも膜剥離操作を行うもの）</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３８</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７９０点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7"/>
                  </a:ext>
                </a:extLst>
              </a:tr>
              <a:tr h="343395">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２１７</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眼瞼内反症手術</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３　眼瞼下制筋前転法</a:t>
                      </a:r>
                      <a:endParaRPr kumimoji="1" lang="zh-TW"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２３０点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9"/>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２２５－４</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角結膜悪性腫瘍切除術</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６</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２９０点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2950929690"/>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２４２</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斜視手術</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rPr>
                        <a:t>　６　調節糸法</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１２</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０６０点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581652497"/>
                  </a:ext>
                </a:extLst>
              </a:tr>
            </a:tbl>
          </a:graphicData>
        </a:graphic>
      </p:graphicFrame>
      <p:pic>
        <p:nvPicPr>
          <p:cNvPr id="14" name="Picture 6" descr="C:\Users\kc\AppData\Local\Microsoft\Windows\Temporary Internet Files\Content.IE5\430CHE7K\MC90015014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70214" y="1171496"/>
            <a:ext cx="1735349" cy="2191598"/>
          </a:xfrm>
          <a:prstGeom prst="rect">
            <a:avLst/>
          </a:prstGeom>
          <a:noFill/>
          <a:extLst>
            <a:ext uri="{909E8E84-426E-40DD-AFC4-6F175D3DCCD1}">
              <a14:hiddenFill xmlns:a14="http://schemas.microsoft.com/office/drawing/2010/main">
                <a:solidFill>
                  <a:srgbClr val="FFFFFF"/>
                </a:solidFill>
              </a14:hiddenFill>
            </a:ext>
          </a:extLst>
        </p:spPr>
      </p:pic>
      <p:sp>
        <p:nvSpPr>
          <p:cNvPr id="7" name="タイトル 1">
            <a:extLst>
              <a:ext uri="{FF2B5EF4-FFF2-40B4-BE49-F238E27FC236}">
                <a16:creationId xmlns:a16="http://schemas.microsoft.com/office/drawing/2014/main" id="{20C007FC-E043-42F7-9F00-C8F4EA8AC5E7}"/>
              </a:ext>
            </a:extLst>
          </p:cNvPr>
          <p:cNvSpPr txBox="1">
            <a:spLocks/>
          </p:cNvSpPr>
          <p:nvPr/>
        </p:nvSpPr>
        <p:spPr>
          <a:xfrm>
            <a:off x="0" y="224320"/>
            <a:ext cx="9906000" cy="458482"/>
          </a:xfrm>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 </a:t>
            </a:r>
            <a:r>
              <a:rPr kumimoji="0" lang="ja-JP" altLang="en-US" sz="2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（１）医療技術評価分科会の評価を踏まえた対応</a:t>
            </a:r>
          </a:p>
        </p:txBody>
      </p:sp>
      <p:sp>
        <p:nvSpPr>
          <p:cNvPr id="8" name="テキスト ボックス 7">
            <a:extLst>
              <a:ext uri="{FF2B5EF4-FFF2-40B4-BE49-F238E27FC236}">
                <a16:creationId xmlns:a16="http://schemas.microsoft.com/office/drawing/2014/main" id="{55AF38C4-1B7C-45C3-A0F7-CD1D548892B1}"/>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77269931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1">
            <a:extLst>
              <a:ext uri="{FF2B5EF4-FFF2-40B4-BE49-F238E27FC236}">
                <a16:creationId xmlns:a16="http://schemas.microsoft.com/office/drawing/2014/main" id="{366F8D74-F591-467A-9FB7-D774C278F0D3}"/>
              </a:ext>
            </a:extLst>
          </p:cNvPr>
          <p:cNvSpPr>
            <a:spLocks noChangeArrowheads="1"/>
          </p:cNvSpPr>
          <p:nvPr/>
        </p:nvSpPr>
        <p:spPr bwMode="auto">
          <a:xfrm>
            <a:off x="194337" y="620688"/>
            <a:ext cx="9517326" cy="3747180"/>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在宅医療</a:t>
            </a:r>
            <a:r>
              <a:rPr kumimoji="1" lang="en-US" altLang="ja-JP"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８月２５日（その１）</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◆在宅医療を取りまく現状、在宅医療領域における取組等、在宅医療に係る診療報酬上の評価</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１０月１３日（その２）</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◆継続診療加算、在宅療養支援診療所在支診・在宅療養支援病院在支病、外来を担当する医師と在宅を担</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当する医師の連携、在宅ターミナルケア加算</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１０月２７日（その３）</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◆訪問看護：①専門性の高い看護師による同行訪問、②理学療法士等による訪問看護、③小児の訪問看護</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における関係機関等との連携</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１１月１０日（その４）</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◆緊急往診加算、在宅がん医療総合診療料、救急搬送診療料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◆在宅歯科医療：①歯科訪問診療において提供される医療、②在宅療養支援歯科診療所、</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③在宅歯科医療における他職種との連携</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１１月２６日（その５）</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◆訪問看護：提供体制、利用者の状態に応じた充実</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Rectangle 2">
            <a:extLst>
              <a:ext uri="{FF2B5EF4-FFF2-40B4-BE49-F238E27FC236}">
                <a16:creationId xmlns:a16="http://schemas.microsoft.com/office/drawing/2014/main" id="{B392548A-5A39-4DCF-807F-3E92EE817A69}"/>
              </a:ext>
            </a:extLst>
          </p:cNvPr>
          <p:cNvSpPr>
            <a:spLocks noChangeArrowheads="1"/>
          </p:cNvSpPr>
          <p:nvPr/>
        </p:nvSpPr>
        <p:spPr bwMode="auto">
          <a:xfrm>
            <a:off x="202253" y="0"/>
            <a:ext cx="9517327" cy="476672"/>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中医協における審議内容</a:t>
            </a:r>
            <a:r>
              <a:rPr kumimoji="1" lang="ja-JP"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 （令和２年７月７日～令和３年１月１２日）</a:t>
            </a:r>
            <a:r>
              <a:rPr kumimoji="1" lang="ja-JP"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 ②</a:t>
            </a:r>
            <a:endPar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
        <p:nvSpPr>
          <p:cNvPr id="11" name="スライド番号プレースホルダー 2">
            <a:extLst>
              <a:ext uri="{FF2B5EF4-FFF2-40B4-BE49-F238E27FC236}">
                <a16:creationId xmlns:a16="http://schemas.microsoft.com/office/drawing/2014/main" id="{55EF124E-076A-497D-9857-7AA89C2D324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310864526"/>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4" y="836712"/>
            <a:ext cx="9557624" cy="5832648"/>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2052" name="Rectangle 36"/>
          <p:cNvSpPr>
            <a:spLocks noChangeArrowheads="1"/>
          </p:cNvSpPr>
          <p:nvPr/>
        </p:nvSpPr>
        <p:spPr bwMode="auto">
          <a:xfrm>
            <a:off x="147869" y="690175"/>
            <a:ext cx="3652958"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新規に保険収載される手術③</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1" name="表 10"/>
          <p:cNvGraphicFramePr>
            <a:graphicFrameLocks noGrp="1"/>
          </p:cNvGraphicFramePr>
          <p:nvPr/>
        </p:nvGraphicFramePr>
        <p:xfrm>
          <a:off x="316286" y="1113382"/>
          <a:ext cx="7457549" cy="5349840"/>
        </p:xfrm>
        <a:graphic>
          <a:graphicData uri="http://schemas.openxmlformats.org/drawingml/2006/table">
            <a:tbl>
              <a:tblPr firstRow="1" bandRow="1">
                <a:tableStyleId>{69CF1AB2-1976-4502-BF36-3FF5EA218861}</a:tableStyleId>
              </a:tblPr>
              <a:tblGrid>
                <a:gridCol w="1048838">
                  <a:extLst>
                    <a:ext uri="{9D8B030D-6E8A-4147-A177-3AD203B41FA5}">
                      <a16:colId xmlns:a16="http://schemas.microsoft.com/office/drawing/2014/main" val="20000"/>
                    </a:ext>
                  </a:extLst>
                </a:gridCol>
                <a:gridCol w="4900345">
                  <a:extLst>
                    <a:ext uri="{9D8B030D-6E8A-4147-A177-3AD203B41FA5}">
                      <a16:colId xmlns:a16="http://schemas.microsoft.com/office/drawing/2014/main" val="20001"/>
                    </a:ext>
                  </a:extLst>
                </a:gridCol>
                <a:gridCol w="1508366">
                  <a:extLst>
                    <a:ext uri="{9D8B030D-6E8A-4147-A177-3AD203B41FA5}">
                      <a16:colId xmlns:a16="http://schemas.microsoft.com/office/drawing/2014/main" val="20002"/>
                    </a:ext>
                  </a:extLst>
                </a:gridCol>
              </a:tblGrid>
              <a:tr h="343395">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区分番号</a:t>
                      </a:r>
                      <a:endParaRPr 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項目名</a:t>
                      </a:r>
                      <a:endParaRPr lang="zh-TW" alt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点数</a:t>
                      </a:r>
                      <a:endParaRPr lang="en-US" altLang="ja-JP"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0000"/>
                  </a:ext>
                </a:extLst>
              </a:tr>
              <a:tr h="25786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２６８</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緑内障手術</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２　流出路再建術</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イ　眼内法</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ロ　その他のもの</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７　濾過胞再建術（</a:t>
                      </a:r>
                      <a:r>
                        <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needle</a:t>
                      </a: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法）</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１４</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４９０点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１９</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０２０点</a:t>
                      </a: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３</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４４０点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219691927"/>
                  </a:ext>
                </a:extLst>
              </a:tr>
              <a:tr h="25786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３１９－２</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経外耳道的内視鏡下鼓室形成術</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１　上鼓室開放を伴わないもの</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２　上鼓室・乳突洞開放を伴うもの</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４０</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６３０点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５２</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９９０点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6"/>
                  </a:ext>
                </a:extLst>
              </a:tr>
              <a:tr h="26054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３４３－２</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経鼻内視鏡下鼻副鼻腔悪性腫瘍手術（頭蓋底郭清、再建を伴うもの）</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１１０</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９５０点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7"/>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３８８－３</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内喉頭筋内注入術（ボツリヌス毒素によるもの）</a:t>
                      </a:r>
                      <a:endParaRPr kumimoji="1" lang="zh-TW"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５００点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8"/>
                  </a:ext>
                </a:extLst>
              </a:tr>
              <a:tr h="343395">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４９４－２</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胸腔鏡下胸腔内（胸膜内）血腫除去術</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１３</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５００点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598929122"/>
                  </a:ext>
                </a:extLst>
              </a:tr>
              <a:tr h="343395">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５１４－２</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胸腔鏡下肺悪性腫瘍手術</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４　気管支形成を伴う肺切除</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８１</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４２０点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3657218"/>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５</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29</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再建胃管悪性腫瘍手術</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１　頸部、胸部、腹部の操作によるもの</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２　頸部、腹部の操作によるもの</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１１２</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１９０点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１０１</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６７０点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21444147"/>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５</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33</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3</a:t>
                      </a: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内視鏡的胃静脈瘤組織接着剤注入術</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８</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９９０点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2636517419"/>
                  </a:ext>
                </a:extLst>
              </a:tr>
            </a:tbl>
          </a:graphicData>
        </a:graphic>
      </p:graphicFrame>
      <p:pic>
        <p:nvPicPr>
          <p:cNvPr id="14" name="Picture 6" descr="C:\Users\kc\AppData\Local\Microsoft\Windows\Temporary Internet Files\Content.IE5\430CHE7K\MC90015014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70214" y="1171496"/>
            <a:ext cx="1735349" cy="2191598"/>
          </a:xfrm>
          <a:prstGeom prst="rect">
            <a:avLst/>
          </a:prstGeom>
          <a:noFill/>
          <a:extLst>
            <a:ext uri="{909E8E84-426E-40DD-AFC4-6F175D3DCCD1}">
              <a14:hiddenFill xmlns:a14="http://schemas.microsoft.com/office/drawing/2010/main">
                <a:solidFill>
                  <a:srgbClr val="FFFFFF"/>
                </a:solidFill>
              </a14:hiddenFill>
            </a:ext>
          </a:extLst>
        </p:spPr>
      </p:pic>
      <p:sp>
        <p:nvSpPr>
          <p:cNvPr id="7" name="タイトル 1">
            <a:extLst>
              <a:ext uri="{FF2B5EF4-FFF2-40B4-BE49-F238E27FC236}">
                <a16:creationId xmlns:a16="http://schemas.microsoft.com/office/drawing/2014/main" id="{1A83711F-5CCF-4DFF-BF16-852BA588898E}"/>
              </a:ext>
            </a:extLst>
          </p:cNvPr>
          <p:cNvSpPr txBox="1">
            <a:spLocks/>
          </p:cNvSpPr>
          <p:nvPr/>
        </p:nvSpPr>
        <p:spPr>
          <a:xfrm>
            <a:off x="0" y="210838"/>
            <a:ext cx="9906000" cy="458482"/>
          </a:xfrm>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0" lang="ja-JP" altLang="en-US" sz="2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（１）医療技術評価分科会の評価を踏まえた対応</a:t>
            </a:r>
          </a:p>
        </p:txBody>
      </p:sp>
      <p:sp>
        <p:nvSpPr>
          <p:cNvPr id="8" name="テキスト ボックス 7">
            <a:extLst>
              <a:ext uri="{FF2B5EF4-FFF2-40B4-BE49-F238E27FC236}">
                <a16:creationId xmlns:a16="http://schemas.microsoft.com/office/drawing/2014/main" id="{64DAB1B3-3EC9-4A36-8822-5C3E82CBA33C}"/>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767874751"/>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4" y="855676"/>
            <a:ext cx="9557624" cy="5813683"/>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2052" name="Rectangle 36"/>
          <p:cNvSpPr>
            <a:spLocks noChangeArrowheads="1"/>
          </p:cNvSpPr>
          <p:nvPr/>
        </p:nvSpPr>
        <p:spPr bwMode="auto">
          <a:xfrm>
            <a:off x="147869" y="695656"/>
            <a:ext cx="3652958"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新規に保険収載される手術④</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1" name="表 10"/>
          <p:cNvGraphicFramePr>
            <a:graphicFrameLocks noGrp="1"/>
          </p:cNvGraphicFramePr>
          <p:nvPr>
            <p:extLst>
              <p:ext uri="{D42A27DB-BD31-4B8C-83A1-F6EECF244321}">
                <p14:modId xmlns:p14="http://schemas.microsoft.com/office/powerpoint/2010/main" val="3559927644"/>
              </p:ext>
            </p:extLst>
          </p:nvPr>
        </p:nvGraphicFramePr>
        <p:xfrm>
          <a:off x="330285" y="1103918"/>
          <a:ext cx="7457549" cy="5120218"/>
        </p:xfrm>
        <a:graphic>
          <a:graphicData uri="http://schemas.openxmlformats.org/drawingml/2006/table">
            <a:tbl>
              <a:tblPr firstRow="1" bandRow="1">
                <a:tableStyleId>{69CF1AB2-1976-4502-BF36-3FF5EA218861}</a:tableStyleId>
              </a:tblPr>
              <a:tblGrid>
                <a:gridCol w="1048838">
                  <a:extLst>
                    <a:ext uri="{9D8B030D-6E8A-4147-A177-3AD203B41FA5}">
                      <a16:colId xmlns:a16="http://schemas.microsoft.com/office/drawing/2014/main" val="20000"/>
                    </a:ext>
                  </a:extLst>
                </a:gridCol>
                <a:gridCol w="4900345">
                  <a:extLst>
                    <a:ext uri="{9D8B030D-6E8A-4147-A177-3AD203B41FA5}">
                      <a16:colId xmlns:a16="http://schemas.microsoft.com/office/drawing/2014/main" val="20001"/>
                    </a:ext>
                  </a:extLst>
                </a:gridCol>
                <a:gridCol w="1508366">
                  <a:extLst>
                    <a:ext uri="{9D8B030D-6E8A-4147-A177-3AD203B41FA5}">
                      <a16:colId xmlns:a16="http://schemas.microsoft.com/office/drawing/2014/main" val="20002"/>
                    </a:ext>
                  </a:extLst>
                </a:gridCol>
              </a:tblGrid>
              <a:tr h="352269">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区分番号</a:t>
                      </a:r>
                      <a:endParaRPr 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項目名</a:t>
                      </a:r>
                      <a:endParaRPr lang="zh-TW" alt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点数</a:t>
                      </a:r>
                      <a:endParaRPr lang="en-US" altLang="ja-JP"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0000"/>
                  </a:ext>
                </a:extLst>
              </a:tr>
              <a:tr h="238763">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６０１－２</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体外式膜型人工肺（１日につき）</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　１　初日</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　２　２日目以降</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３０</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１５０点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３</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０００点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24148357"/>
                  </a:ext>
                </a:extLst>
              </a:tr>
              <a:tr h="562589">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６１７</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下肢静脈瘤手術</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４　静脈瘤切除術</a:t>
                      </a:r>
                      <a:endParaRPr kumimoji="1" lang="zh-TW"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８２０点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2807900395"/>
                  </a:ext>
                </a:extLst>
              </a:tr>
              <a:tr h="562589">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６</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2</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７－２</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腹腔鏡下リンパ節群郭清術</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４　側方</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４１</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０９０点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283726050"/>
                  </a:ext>
                </a:extLst>
              </a:tr>
              <a:tr h="562589">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６５３－６</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内視鏡的逆流防止粘膜切除術　</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１２</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０００点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2256519142"/>
                  </a:ext>
                </a:extLst>
              </a:tr>
              <a:tr h="562589">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６５７</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胃全摘術</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　３　悪性腫瘍手術（空腸嚢作製術を伴うもの）</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７９</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６７０点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2814896468"/>
                  </a:ext>
                </a:extLst>
              </a:tr>
              <a:tr h="562589">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６５７－２</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腹腔鏡下胃全摘術</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　３　悪性腫瘍手術（空腸嚢作製術を伴うもの）</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９４</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７８０点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3054246585"/>
                  </a:ext>
                </a:extLst>
              </a:tr>
              <a:tr h="562589">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６７５－２</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腹腔鏡下胆囊悪性腫瘍手術（胆囊床切除を伴うもの）</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７０</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２２０点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3165002192"/>
                  </a:ext>
                </a:extLst>
              </a:tr>
              <a:tr h="562589">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６７７</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胆管悪性腫瘍手術</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３　肝外胆道切除術によるもの</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５０</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０００点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3795752974"/>
                  </a:ext>
                </a:extLst>
              </a:tr>
            </a:tbl>
          </a:graphicData>
        </a:graphic>
      </p:graphicFrame>
      <p:pic>
        <p:nvPicPr>
          <p:cNvPr id="14" name="Picture 6" descr="C:\Users\kc\AppData\Local\Microsoft\Windows\Temporary Internet Files\Content.IE5\430CHE7K\MC90015014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70214" y="1171496"/>
            <a:ext cx="1735349" cy="2191598"/>
          </a:xfrm>
          <a:prstGeom prst="rect">
            <a:avLst/>
          </a:prstGeom>
          <a:noFill/>
          <a:extLst>
            <a:ext uri="{909E8E84-426E-40DD-AFC4-6F175D3DCCD1}">
              <a14:hiddenFill xmlns:a14="http://schemas.microsoft.com/office/drawing/2010/main">
                <a:solidFill>
                  <a:srgbClr val="FFFFFF"/>
                </a:solidFill>
              </a14:hiddenFill>
            </a:ext>
          </a:extLst>
        </p:spPr>
      </p:pic>
      <p:sp>
        <p:nvSpPr>
          <p:cNvPr id="7" name="タイトル 1">
            <a:extLst>
              <a:ext uri="{FF2B5EF4-FFF2-40B4-BE49-F238E27FC236}">
                <a16:creationId xmlns:a16="http://schemas.microsoft.com/office/drawing/2014/main" id="{238B3C1B-77FF-4828-A316-A6231A478FD9}"/>
              </a:ext>
            </a:extLst>
          </p:cNvPr>
          <p:cNvSpPr txBox="1">
            <a:spLocks/>
          </p:cNvSpPr>
          <p:nvPr/>
        </p:nvSpPr>
        <p:spPr>
          <a:xfrm>
            <a:off x="0" y="188641"/>
            <a:ext cx="9906000" cy="458482"/>
          </a:xfrm>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0" lang="ja-JP" altLang="en-US" sz="2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（１）医療技術評価分科会の評価を踏まえた対応</a:t>
            </a:r>
          </a:p>
        </p:txBody>
      </p:sp>
      <p:sp>
        <p:nvSpPr>
          <p:cNvPr id="8" name="テキスト ボックス 7">
            <a:extLst>
              <a:ext uri="{FF2B5EF4-FFF2-40B4-BE49-F238E27FC236}">
                <a16:creationId xmlns:a16="http://schemas.microsoft.com/office/drawing/2014/main" id="{B6A17972-FD75-440E-BD63-3545939C7027}"/>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835201725"/>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4" y="855450"/>
            <a:ext cx="9557624" cy="5813909"/>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2052" name="Rectangle 36"/>
          <p:cNvSpPr>
            <a:spLocks noChangeArrowheads="1"/>
          </p:cNvSpPr>
          <p:nvPr/>
        </p:nvSpPr>
        <p:spPr bwMode="auto">
          <a:xfrm>
            <a:off x="140109" y="695252"/>
            <a:ext cx="3653003"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新規に保険収載される手術⑤</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1" name="表 10"/>
          <p:cNvGraphicFramePr>
            <a:graphicFrameLocks noGrp="1"/>
          </p:cNvGraphicFramePr>
          <p:nvPr>
            <p:extLst>
              <p:ext uri="{D42A27DB-BD31-4B8C-83A1-F6EECF244321}">
                <p14:modId xmlns:p14="http://schemas.microsoft.com/office/powerpoint/2010/main" val="3788490602"/>
              </p:ext>
            </p:extLst>
          </p:nvPr>
        </p:nvGraphicFramePr>
        <p:xfrm>
          <a:off x="330285" y="1132905"/>
          <a:ext cx="7457549" cy="5419200"/>
        </p:xfrm>
        <a:graphic>
          <a:graphicData uri="http://schemas.openxmlformats.org/drawingml/2006/table">
            <a:tbl>
              <a:tblPr firstRow="1" bandRow="1">
                <a:tableStyleId>{69CF1AB2-1976-4502-BF36-3FF5EA218861}</a:tableStyleId>
              </a:tblPr>
              <a:tblGrid>
                <a:gridCol w="1048838">
                  <a:extLst>
                    <a:ext uri="{9D8B030D-6E8A-4147-A177-3AD203B41FA5}">
                      <a16:colId xmlns:a16="http://schemas.microsoft.com/office/drawing/2014/main" val="20000"/>
                    </a:ext>
                  </a:extLst>
                </a:gridCol>
                <a:gridCol w="4900345">
                  <a:extLst>
                    <a:ext uri="{9D8B030D-6E8A-4147-A177-3AD203B41FA5}">
                      <a16:colId xmlns:a16="http://schemas.microsoft.com/office/drawing/2014/main" val="20001"/>
                    </a:ext>
                  </a:extLst>
                </a:gridCol>
                <a:gridCol w="1508366">
                  <a:extLst>
                    <a:ext uri="{9D8B030D-6E8A-4147-A177-3AD203B41FA5}">
                      <a16:colId xmlns:a16="http://schemas.microsoft.com/office/drawing/2014/main" val="20002"/>
                    </a:ext>
                  </a:extLst>
                </a:gridCol>
              </a:tblGrid>
              <a:tr h="347384">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区分番号</a:t>
                      </a:r>
                      <a:endParaRPr 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項目名</a:t>
                      </a:r>
                      <a:endParaRPr lang="zh-TW" alt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点数</a:t>
                      </a:r>
                      <a:endParaRPr lang="en-US" altLang="ja-JP"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0000"/>
                  </a:ext>
                </a:extLst>
              </a:tr>
              <a:tr h="554788">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６９７－</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4</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移植用部分肝採取術（生体）</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　１　腹腔鏡によるもの</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　２　その他のもの</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１０５</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０００点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８２</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８００点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3580662217"/>
                  </a:ext>
                </a:extLst>
              </a:tr>
              <a:tr h="554788">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７２１</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内視鏡的大腸ポリープ・粘膜切除術</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注１　消化管ポリポーシス加算</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注２　バルーン内視鏡加算</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５</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０００点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４５０点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853810371"/>
                  </a:ext>
                </a:extLst>
              </a:tr>
              <a:tr h="554788">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７２１－３</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内視鏡的結腸異物摘出術</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注　バルーン内視鏡加算</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４５０点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7"/>
                  </a:ext>
                </a:extLst>
              </a:tr>
              <a:tr h="554788">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７２１－４</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早期悪性腫瘍大腸粘膜下層剥離術</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a:t>
                      </a: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注　バルーン内視鏡加算</a:t>
                      </a:r>
                      <a:endParaRPr kumimoji="1" lang="zh-TW"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４５０点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8"/>
                  </a:ext>
                </a:extLst>
              </a:tr>
              <a:tr h="347384">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７２１－５</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内視鏡的小腸ポリープ切除術</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１１</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８００点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2061711465"/>
                  </a:ext>
                </a:extLst>
              </a:tr>
              <a:tr h="76219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７４０</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直腸切除・切断術</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　注２　片側側方リンパ節郭清加算</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　　　　 両側側方リンパ節郭清加算</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２５０点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６</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３８０点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2445289562"/>
                  </a:ext>
                </a:extLst>
              </a:tr>
              <a:tr h="117700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７</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40</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腹腔鏡下直腸切除・切断術</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３　超低位前方切除術</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４　経肛門吻合を伴う切除術</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注２　片側側方リンパ節郭清加算</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両側側方リンパ節郭清加算</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９１</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４７０点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１００</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４７０点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４</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２５０点</a:t>
                      </a: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６</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３８０点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2256306163"/>
                  </a:ext>
                </a:extLst>
              </a:tr>
            </a:tbl>
          </a:graphicData>
        </a:graphic>
      </p:graphicFrame>
      <p:pic>
        <p:nvPicPr>
          <p:cNvPr id="14" name="Picture 6" descr="C:\Users\kc\AppData\Local\Microsoft\Windows\Temporary Internet Files\Content.IE5\430CHE7K\MC90015014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70214" y="1171496"/>
            <a:ext cx="1735349" cy="2191598"/>
          </a:xfrm>
          <a:prstGeom prst="rect">
            <a:avLst/>
          </a:prstGeom>
          <a:noFill/>
          <a:extLst>
            <a:ext uri="{909E8E84-426E-40DD-AFC4-6F175D3DCCD1}">
              <a14:hiddenFill xmlns:a14="http://schemas.microsoft.com/office/drawing/2010/main">
                <a:solidFill>
                  <a:srgbClr val="FFFFFF"/>
                </a:solidFill>
              </a14:hiddenFill>
            </a:ext>
          </a:extLst>
        </p:spPr>
      </p:pic>
      <p:sp>
        <p:nvSpPr>
          <p:cNvPr id="7" name="タイトル 1">
            <a:extLst>
              <a:ext uri="{FF2B5EF4-FFF2-40B4-BE49-F238E27FC236}">
                <a16:creationId xmlns:a16="http://schemas.microsoft.com/office/drawing/2014/main" id="{10EDA52E-D9BA-474C-972A-86CF4B902A1E}"/>
              </a:ext>
            </a:extLst>
          </p:cNvPr>
          <p:cNvSpPr txBox="1">
            <a:spLocks/>
          </p:cNvSpPr>
          <p:nvPr/>
        </p:nvSpPr>
        <p:spPr>
          <a:xfrm>
            <a:off x="0" y="201413"/>
            <a:ext cx="9906000" cy="458482"/>
          </a:xfrm>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0" lang="ja-JP" altLang="en-US" sz="2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（１）医療技術評価分科会の評価を踏まえた対応</a:t>
            </a:r>
          </a:p>
        </p:txBody>
      </p:sp>
      <p:sp>
        <p:nvSpPr>
          <p:cNvPr id="8" name="テキスト ボックス 7">
            <a:extLst>
              <a:ext uri="{FF2B5EF4-FFF2-40B4-BE49-F238E27FC236}">
                <a16:creationId xmlns:a16="http://schemas.microsoft.com/office/drawing/2014/main" id="{A514E9A5-4ABB-45D3-8028-E300F9D04E09}"/>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4171536087"/>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4" y="836711"/>
            <a:ext cx="9433913" cy="5755719"/>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2052" name="Rectangle 36"/>
          <p:cNvSpPr>
            <a:spLocks noChangeArrowheads="1"/>
          </p:cNvSpPr>
          <p:nvPr/>
        </p:nvSpPr>
        <p:spPr bwMode="auto">
          <a:xfrm>
            <a:off x="147904" y="640103"/>
            <a:ext cx="3653003"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新規に保険収載される手術⑥</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1" name="表 10"/>
          <p:cNvGraphicFramePr>
            <a:graphicFrameLocks noGrp="1"/>
          </p:cNvGraphicFramePr>
          <p:nvPr/>
        </p:nvGraphicFramePr>
        <p:xfrm>
          <a:off x="324183" y="1064226"/>
          <a:ext cx="7457549" cy="5424480"/>
        </p:xfrm>
        <a:graphic>
          <a:graphicData uri="http://schemas.openxmlformats.org/drawingml/2006/table">
            <a:tbl>
              <a:tblPr firstRow="1" bandRow="1">
                <a:tableStyleId>{69CF1AB2-1976-4502-BF36-3FF5EA218861}</a:tableStyleId>
              </a:tblPr>
              <a:tblGrid>
                <a:gridCol w="1048838">
                  <a:extLst>
                    <a:ext uri="{9D8B030D-6E8A-4147-A177-3AD203B41FA5}">
                      <a16:colId xmlns:a16="http://schemas.microsoft.com/office/drawing/2014/main" val="20000"/>
                    </a:ext>
                  </a:extLst>
                </a:gridCol>
                <a:gridCol w="4900345">
                  <a:extLst>
                    <a:ext uri="{9D8B030D-6E8A-4147-A177-3AD203B41FA5}">
                      <a16:colId xmlns:a16="http://schemas.microsoft.com/office/drawing/2014/main" val="20001"/>
                    </a:ext>
                  </a:extLst>
                </a:gridCol>
                <a:gridCol w="1508366">
                  <a:extLst>
                    <a:ext uri="{9D8B030D-6E8A-4147-A177-3AD203B41FA5}">
                      <a16:colId xmlns:a16="http://schemas.microsoft.com/office/drawing/2014/main" val="20002"/>
                    </a:ext>
                  </a:extLst>
                </a:gridCol>
              </a:tblGrid>
              <a:tr h="348846">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区分番号</a:t>
                      </a:r>
                      <a:endParaRPr 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項目名</a:t>
                      </a:r>
                      <a:endParaRPr lang="zh-TW" alt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点数</a:t>
                      </a:r>
                      <a:endParaRPr lang="en-US" altLang="ja-JP"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0000"/>
                  </a:ext>
                </a:extLst>
              </a:tr>
              <a:tr h="348294">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８００－４</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ハンナ型間質性膀胱炎手術（経尿道）</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９</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９３０点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2579702335"/>
                  </a:ext>
                </a:extLst>
              </a:tr>
              <a:tr h="348294">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８２３－７</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膀胱頸部形成術（膀胱頸部吊上術以外）</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３７</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６９０点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2492131846"/>
                  </a:ext>
                </a:extLst>
              </a:tr>
              <a:tr h="278966">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８２８－３</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埋没陰茎手術</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７</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７６０点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968581706"/>
                  </a:ext>
                </a:extLst>
              </a:tr>
              <a:tr h="557123">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８４１－２</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経尿道的レーザー前立腺切除・蒸散術</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２　ツリウムレーザーを用いるもの</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１８</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１９０点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0001"/>
                  </a:ext>
                </a:extLst>
              </a:tr>
              <a:tr h="282894">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８６</a:t>
                      </a: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0</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－３</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腹腔鏡下膣断端挙上術</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４３</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８７０点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0003"/>
                  </a:ext>
                </a:extLst>
              </a:tr>
              <a:tr h="29038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８８２－３</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腹腔鏡下子宮瘢痕部修復術</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３２</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２９０点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4"/>
                  </a:ext>
                </a:extLst>
              </a:tr>
              <a:tr h="21626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９１０－６</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臍帯穿刺</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３</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８００点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2198370376"/>
                  </a:ext>
                </a:extLst>
              </a:tr>
              <a:tr h="58694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９１６</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体外式膜型人工肺管理料（１日につき）</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　１　７日目まで</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　２　８日目以降１４日目まで</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　３　１５日目以降</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　注　導入時加算</a:t>
                      </a:r>
                      <a:endPar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５００点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０００点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３</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０００点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５</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０００点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0005"/>
                  </a:ext>
                </a:extLst>
              </a:tr>
              <a:tr h="18959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９２１－３</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末梢血単核球採取（一連につき）</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１　採取のみを行う場合</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２　採取、細胞調製及び凍結保存を行う場合</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１４</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４８０点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１９</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４１０点</a:t>
                      </a:r>
                      <a:endPar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0006"/>
                  </a:ext>
                </a:extLst>
              </a:tr>
              <a:tr h="302707">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９２２－３</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自己骨髄由来間葉系幹細胞投与（一連につき）</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２２</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２８０点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7"/>
                  </a:ext>
                </a:extLst>
              </a:tr>
            </a:tbl>
          </a:graphicData>
        </a:graphic>
      </p:graphicFrame>
      <p:pic>
        <p:nvPicPr>
          <p:cNvPr id="14" name="Picture 6" descr="C:\Users\kc\AppData\Local\Microsoft\Windows\Temporary Internet Files\Content.IE5\430CHE7K\MC90015014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70214" y="1171496"/>
            <a:ext cx="1735349" cy="2191598"/>
          </a:xfrm>
          <a:prstGeom prst="rect">
            <a:avLst/>
          </a:prstGeom>
          <a:noFill/>
          <a:extLst>
            <a:ext uri="{909E8E84-426E-40DD-AFC4-6F175D3DCCD1}">
              <a14:hiddenFill xmlns:a14="http://schemas.microsoft.com/office/drawing/2010/main">
                <a:solidFill>
                  <a:srgbClr val="FFFFFF"/>
                </a:solidFill>
              </a14:hiddenFill>
            </a:ext>
          </a:extLst>
        </p:spPr>
      </p:pic>
      <p:sp>
        <p:nvSpPr>
          <p:cNvPr id="7" name="タイトル 1">
            <a:extLst>
              <a:ext uri="{FF2B5EF4-FFF2-40B4-BE49-F238E27FC236}">
                <a16:creationId xmlns:a16="http://schemas.microsoft.com/office/drawing/2014/main" id="{4223E1BD-981F-4D3C-9805-447CDB04221E}"/>
              </a:ext>
            </a:extLst>
          </p:cNvPr>
          <p:cNvSpPr txBox="1">
            <a:spLocks/>
          </p:cNvSpPr>
          <p:nvPr/>
        </p:nvSpPr>
        <p:spPr>
          <a:xfrm>
            <a:off x="0" y="181620"/>
            <a:ext cx="9906000" cy="458482"/>
          </a:xfrm>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0" lang="ja-JP" altLang="en-US" sz="2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（１）医療技術評価分科会の評価を踏まえた対応</a:t>
            </a:r>
          </a:p>
        </p:txBody>
      </p:sp>
      <p:sp>
        <p:nvSpPr>
          <p:cNvPr id="8" name="テキスト ボックス 7">
            <a:extLst>
              <a:ext uri="{FF2B5EF4-FFF2-40B4-BE49-F238E27FC236}">
                <a16:creationId xmlns:a16="http://schemas.microsoft.com/office/drawing/2014/main" id="{32ABE3E1-3D09-4A87-A34A-73535E9401D9}"/>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1160785404"/>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99819" y="908720"/>
            <a:ext cx="9557624" cy="4536504"/>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4" name="Picture 6" descr="C:\Users\kc\AppData\Local\Microsoft\Windows\Temporary Internet Files\Content.IE5\430CHE7K\MC90015014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70214" y="1171496"/>
            <a:ext cx="1735349" cy="2191598"/>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36">
            <a:extLst>
              <a:ext uri="{FF2B5EF4-FFF2-40B4-BE49-F238E27FC236}">
                <a16:creationId xmlns:a16="http://schemas.microsoft.com/office/drawing/2014/main" id="{F47783DE-00EB-4298-87F3-17DD358AF5CB}"/>
              </a:ext>
            </a:extLst>
          </p:cNvPr>
          <p:cNvSpPr>
            <a:spLocks noChangeArrowheads="1"/>
          </p:cNvSpPr>
          <p:nvPr/>
        </p:nvSpPr>
        <p:spPr bwMode="auto">
          <a:xfrm>
            <a:off x="148557" y="793466"/>
            <a:ext cx="3436979"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新たに保険収載される麻酔</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9" name="表 8">
            <a:extLst>
              <a:ext uri="{FF2B5EF4-FFF2-40B4-BE49-F238E27FC236}">
                <a16:creationId xmlns:a16="http://schemas.microsoft.com/office/drawing/2014/main" id="{2AC904E8-D15F-4B1E-9145-AD930F2F9810}"/>
              </a:ext>
            </a:extLst>
          </p:cNvPr>
          <p:cNvGraphicFramePr>
            <a:graphicFrameLocks noGrp="1"/>
          </p:cNvGraphicFramePr>
          <p:nvPr/>
        </p:nvGraphicFramePr>
        <p:xfrm>
          <a:off x="224610" y="1212372"/>
          <a:ext cx="7457549" cy="1498800"/>
        </p:xfrm>
        <a:graphic>
          <a:graphicData uri="http://schemas.openxmlformats.org/drawingml/2006/table">
            <a:tbl>
              <a:tblPr firstRow="1" bandRow="1">
                <a:tableStyleId>{69CF1AB2-1976-4502-BF36-3FF5EA218861}</a:tableStyleId>
              </a:tblPr>
              <a:tblGrid>
                <a:gridCol w="1048838">
                  <a:extLst>
                    <a:ext uri="{9D8B030D-6E8A-4147-A177-3AD203B41FA5}">
                      <a16:colId xmlns:a16="http://schemas.microsoft.com/office/drawing/2014/main" val="20000"/>
                    </a:ext>
                  </a:extLst>
                </a:gridCol>
                <a:gridCol w="4900345">
                  <a:extLst>
                    <a:ext uri="{9D8B030D-6E8A-4147-A177-3AD203B41FA5}">
                      <a16:colId xmlns:a16="http://schemas.microsoft.com/office/drawing/2014/main" val="20001"/>
                    </a:ext>
                  </a:extLst>
                </a:gridCol>
                <a:gridCol w="1508366">
                  <a:extLst>
                    <a:ext uri="{9D8B030D-6E8A-4147-A177-3AD203B41FA5}">
                      <a16:colId xmlns:a16="http://schemas.microsoft.com/office/drawing/2014/main" val="20002"/>
                    </a:ext>
                  </a:extLst>
                </a:gridCol>
              </a:tblGrid>
              <a:tr h="335968">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区分番号</a:t>
                      </a:r>
                      <a:endParaRPr 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項目名</a:t>
                      </a:r>
                      <a:endParaRPr lang="zh-TW" alt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点</a:t>
                      </a:r>
                      <a:endParaRPr lang="en-US" altLang="ja-JP"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0000"/>
                  </a:ext>
                </a:extLst>
              </a:tr>
              <a:tr h="303539">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L</a:t>
                      </a: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００９</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麻酔管理料（</a:t>
                      </a:r>
                      <a:r>
                        <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Ⅰ</a:t>
                      </a: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注５　周術期薬剤管理加算</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７５点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3465530725"/>
                  </a:ext>
                </a:extLst>
              </a:tr>
              <a:tr h="303539">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L</a:t>
                      </a: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０１０</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麻酔管理料（</a:t>
                      </a:r>
                      <a:r>
                        <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Ⅱ</a:t>
                      </a: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注２　周術期薬剤管理加算</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７５点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4157335351"/>
                  </a:ext>
                </a:extLst>
              </a:tr>
            </a:tbl>
          </a:graphicData>
        </a:graphic>
      </p:graphicFrame>
      <p:sp>
        <p:nvSpPr>
          <p:cNvPr id="10" name="Rectangle 36">
            <a:extLst>
              <a:ext uri="{FF2B5EF4-FFF2-40B4-BE49-F238E27FC236}">
                <a16:creationId xmlns:a16="http://schemas.microsoft.com/office/drawing/2014/main" id="{4A461935-3497-4613-A9A6-A2EC2839707E}"/>
              </a:ext>
            </a:extLst>
          </p:cNvPr>
          <p:cNvSpPr>
            <a:spLocks noChangeArrowheads="1"/>
          </p:cNvSpPr>
          <p:nvPr/>
        </p:nvSpPr>
        <p:spPr bwMode="auto">
          <a:xfrm>
            <a:off x="182380" y="3239149"/>
            <a:ext cx="4138678"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新たに保険収載される放射線治療</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3" name="表 12">
            <a:extLst>
              <a:ext uri="{FF2B5EF4-FFF2-40B4-BE49-F238E27FC236}">
                <a16:creationId xmlns:a16="http://schemas.microsoft.com/office/drawing/2014/main" id="{7041CF6D-12F8-40AB-A9BA-BB0287677B4A}"/>
              </a:ext>
            </a:extLst>
          </p:cNvPr>
          <p:cNvGraphicFramePr>
            <a:graphicFrameLocks noGrp="1"/>
          </p:cNvGraphicFramePr>
          <p:nvPr>
            <p:extLst>
              <p:ext uri="{D42A27DB-BD31-4B8C-83A1-F6EECF244321}">
                <p14:modId xmlns:p14="http://schemas.microsoft.com/office/powerpoint/2010/main" val="1243285012"/>
              </p:ext>
            </p:extLst>
          </p:nvPr>
        </p:nvGraphicFramePr>
        <p:xfrm>
          <a:off x="224610" y="3666428"/>
          <a:ext cx="7457549" cy="1141440"/>
        </p:xfrm>
        <a:graphic>
          <a:graphicData uri="http://schemas.openxmlformats.org/drawingml/2006/table">
            <a:tbl>
              <a:tblPr firstRow="1" bandRow="1">
                <a:tableStyleId>{69CF1AB2-1976-4502-BF36-3FF5EA218861}</a:tableStyleId>
              </a:tblPr>
              <a:tblGrid>
                <a:gridCol w="1048838">
                  <a:extLst>
                    <a:ext uri="{9D8B030D-6E8A-4147-A177-3AD203B41FA5}">
                      <a16:colId xmlns:a16="http://schemas.microsoft.com/office/drawing/2014/main" val="20000"/>
                    </a:ext>
                  </a:extLst>
                </a:gridCol>
                <a:gridCol w="4900345">
                  <a:extLst>
                    <a:ext uri="{9D8B030D-6E8A-4147-A177-3AD203B41FA5}">
                      <a16:colId xmlns:a16="http://schemas.microsoft.com/office/drawing/2014/main" val="20001"/>
                    </a:ext>
                  </a:extLst>
                </a:gridCol>
                <a:gridCol w="1508366">
                  <a:extLst>
                    <a:ext uri="{9D8B030D-6E8A-4147-A177-3AD203B41FA5}">
                      <a16:colId xmlns:a16="http://schemas.microsoft.com/office/drawing/2014/main" val="20002"/>
                    </a:ext>
                  </a:extLst>
                </a:gridCol>
              </a:tblGrid>
              <a:tr h="335968">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区分番号</a:t>
                      </a:r>
                      <a:endParaRPr 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項目名</a:t>
                      </a:r>
                      <a:endParaRPr lang="zh-TW" alt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点</a:t>
                      </a:r>
                      <a:endParaRPr lang="en-US" altLang="ja-JP"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0000"/>
                  </a:ext>
                </a:extLst>
              </a:tr>
              <a:tr h="303539">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M</a:t>
                      </a: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０００－２</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放射性同位元素内用療法管理料</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６　神経内分泌腫瘍に対するもの</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７　褐色細胞腫に対するもの</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２</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６６０点</a:t>
                      </a: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１</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８２０点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3465530725"/>
                  </a:ext>
                </a:extLst>
              </a:tr>
            </a:tbl>
          </a:graphicData>
        </a:graphic>
      </p:graphicFrame>
      <p:sp>
        <p:nvSpPr>
          <p:cNvPr id="11" name="タイトル 1">
            <a:extLst>
              <a:ext uri="{FF2B5EF4-FFF2-40B4-BE49-F238E27FC236}">
                <a16:creationId xmlns:a16="http://schemas.microsoft.com/office/drawing/2014/main" id="{4944E928-B132-4FED-A1F5-7D0950C7D680}"/>
              </a:ext>
            </a:extLst>
          </p:cNvPr>
          <p:cNvSpPr txBox="1">
            <a:spLocks/>
          </p:cNvSpPr>
          <p:nvPr/>
        </p:nvSpPr>
        <p:spPr>
          <a:xfrm>
            <a:off x="0" y="236476"/>
            <a:ext cx="9906000" cy="458482"/>
          </a:xfrm>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0" lang="ja-JP" altLang="en-US" sz="2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（１）医療技術評価分科会の評価を踏まえた対応</a:t>
            </a:r>
          </a:p>
        </p:txBody>
      </p:sp>
      <p:sp>
        <p:nvSpPr>
          <p:cNvPr id="15" name="テキスト ボックス 14">
            <a:extLst>
              <a:ext uri="{FF2B5EF4-FFF2-40B4-BE49-F238E27FC236}">
                <a16:creationId xmlns:a16="http://schemas.microsoft.com/office/drawing/2014/main" id="{2903002A-7EF5-4D7F-919D-D55227203781}"/>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293770646"/>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4" y="908720"/>
            <a:ext cx="9557624" cy="5760640"/>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2052" name="Rectangle 36"/>
          <p:cNvSpPr>
            <a:spLocks noChangeArrowheads="1"/>
          </p:cNvSpPr>
          <p:nvPr/>
        </p:nvSpPr>
        <p:spPr bwMode="auto">
          <a:xfrm>
            <a:off x="147868" y="782734"/>
            <a:ext cx="6677339"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前回改定後に準用され、今回改定で新設された手術等①</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1" name="表 10"/>
          <p:cNvGraphicFramePr>
            <a:graphicFrameLocks noGrp="1"/>
          </p:cNvGraphicFramePr>
          <p:nvPr/>
        </p:nvGraphicFramePr>
        <p:xfrm>
          <a:off x="330285" y="1441560"/>
          <a:ext cx="7457549" cy="4997760"/>
        </p:xfrm>
        <a:graphic>
          <a:graphicData uri="http://schemas.openxmlformats.org/drawingml/2006/table">
            <a:tbl>
              <a:tblPr firstRow="1" bandRow="1">
                <a:tableStyleId>{16D9F66E-5EB9-4882-86FB-DCBF35E3C3E4}</a:tableStyleId>
              </a:tblPr>
              <a:tblGrid>
                <a:gridCol w="1048838">
                  <a:extLst>
                    <a:ext uri="{9D8B030D-6E8A-4147-A177-3AD203B41FA5}">
                      <a16:colId xmlns:a16="http://schemas.microsoft.com/office/drawing/2014/main" val="20000"/>
                    </a:ext>
                  </a:extLst>
                </a:gridCol>
                <a:gridCol w="4900345">
                  <a:extLst>
                    <a:ext uri="{9D8B030D-6E8A-4147-A177-3AD203B41FA5}">
                      <a16:colId xmlns:a16="http://schemas.microsoft.com/office/drawing/2014/main" val="20001"/>
                    </a:ext>
                  </a:extLst>
                </a:gridCol>
                <a:gridCol w="1508366">
                  <a:extLst>
                    <a:ext uri="{9D8B030D-6E8A-4147-A177-3AD203B41FA5}">
                      <a16:colId xmlns:a16="http://schemas.microsoft.com/office/drawing/2014/main" val="20002"/>
                    </a:ext>
                  </a:extLst>
                </a:gridCol>
              </a:tblGrid>
              <a:tr h="343395">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区分番号</a:t>
                      </a:r>
                      <a:endParaRPr 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項目名</a:t>
                      </a:r>
                      <a:endParaRPr lang="zh-TW" alt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点数</a:t>
                      </a:r>
                      <a:endParaRPr lang="en-US" altLang="ja-JP"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0000"/>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１６９</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頭蓋内腫瘍摘出術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注３　術中ＭＲＩ撮影加算</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３</a:t>
                      </a:r>
                      <a:r>
                        <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９９０点</a:t>
                      </a:r>
                      <a:endParaRPr kumimoji="1" lang="en-US" altLang="ja-JP" sz="1400" b="1"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1"/>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１７１</a:t>
                      </a:r>
                      <a:r>
                        <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-2</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内視鏡下経鼻的腫瘍摘出術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注　術中ＭＲＩ撮影加算</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３</a:t>
                      </a:r>
                      <a:r>
                        <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９９０点</a:t>
                      </a:r>
                      <a:endParaRPr kumimoji="1" lang="en-US" altLang="ja-JP" sz="1400" b="1"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4"/>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K1</a:t>
                      </a: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９０－８</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舌下神経電気刺激装置植込術</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２８</a:t>
                      </a:r>
                      <a:r>
                        <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０３０点</a:t>
                      </a:r>
                      <a:endParaRPr kumimoji="1" lang="en-US" altLang="ja-JP" sz="1400" b="1"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0008"/>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２５９－２</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自家培養上皮移植術</a:t>
                      </a:r>
                      <a:endPar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５２</a:t>
                      </a:r>
                      <a:r>
                        <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６００点</a:t>
                      </a:r>
                      <a:endPar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2272347589"/>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K305</a:t>
                      </a: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a:t>
                      </a:r>
                      <a:r>
                        <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2</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植込型骨導補聴器（直接振動型）植込術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２４</a:t>
                      </a:r>
                      <a:r>
                        <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４９０点</a:t>
                      </a:r>
                      <a:endParaRPr kumimoji="1" lang="en-US" altLang="ja-JP" sz="1400" b="1"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2984614942"/>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３０８－３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耳管用補綴材挿入術</a:t>
                      </a:r>
                      <a:endPar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１８</a:t>
                      </a:r>
                      <a:r>
                        <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１００点</a:t>
                      </a:r>
                      <a:endPar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4138668389"/>
                  </a:ext>
                </a:extLst>
              </a:tr>
              <a:tr h="343395">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４７０－２</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頭頸部悪性腫瘍光線力学療法</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２２</a:t>
                      </a:r>
                      <a:r>
                        <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１００点</a:t>
                      </a:r>
                      <a:endParaRPr kumimoji="1" lang="en-US" altLang="ja-JP" sz="1400" b="1"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3438498173"/>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５５５－２</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経カテーテル弁置換術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３　経皮的肺動脈弁置換術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３９</a:t>
                      </a:r>
                      <a:r>
                        <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０６０点</a:t>
                      </a:r>
                      <a:endPar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3053334114"/>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K5</a:t>
                      </a: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９４</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不整脈手術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４　左心耳閉鎖術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ロ　胸腔鏡下によるもの</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３７</a:t>
                      </a:r>
                      <a:r>
                        <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８００点</a:t>
                      </a:r>
                      <a:endParaRPr kumimoji="1" lang="en-US" altLang="ja-JP" sz="1400" b="1"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54742093"/>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６１６－７</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ステントグラフト内挿術（シャント）</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１２</a:t>
                      </a:r>
                      <a:r>
                        <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０００点</a:t>
                      </a:r>
                      <a:endPar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3155692167"/>
                  </a:ext>
                </a:extLst>
              </a:tr>
            </a:tbl>
          </a:graphicData>
        </a:graphic>
      </p:graphicFrame>
      <p:pic>
        <p:nvPicPr>
          <p:cNvPr id="14" name="Picture 6" descr="C:\Users\kc\AppData\Local\Microsoft\Windows\Temporary Internet Files\Content.IE5\430CHE7K\MC90015014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70214" y="1171496"/>
            <a:ext cx="1735349" cy="2191598"/>
          </a:xfrm>
          <a:prstGeom prst="rect">
            <a:avLst/>
          </a:prstGeom>
          <a:noFill/>
          <a:extLst>
            <a:ext uri="{909E8E84-426E-40DD-AFC4-6F175D3DCCD1}">
              <a14:hiddenFill xmlns:a14="http://schemas.microsoft.com/office/drawing/2010/main">
                <a:solidFill>
                  <a:srgbClr val="FFFFFF"/>
                </a:solidFill>
              </a14:hiddenFill>
            </a:ext>
          </a:extLst>
        </p:spPr>
      </p:pic>
      <p:sp>
        <p:nvSpPr>
          <p:cNvPr id="10" name="タイトル 1">
            <a:extLst>
              <a:ext uri="{FF2B5EF4-FFF2-40B4-BE49-F238E27FC236}">
                <a16:creationId xmlns:a16="http://schemas.microsoft.com/office/drawing/2014/main" id="{50D78AFC-9667-4F97-AB7B-7220194E8C72}"/>
              </a:ext>
            </a:extLst>
          </p:cNvPr>
          <p:cNvSpPr txBox="1">
            <a:spLocks/>
          </p:cNvSpPr>
          <p:nvPr/>
        </p:nvSpPr>
        <p:spPr>
          <a:xfrm>
            <a:off x="0" y="244595"/>
            <a:ext cx="9906000" cy="458482"/>
          </a:xfrm>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0" lang="ja-JP" altLang="en-US" sz="2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（１）医療技術評価分科会の評価を踏まえた対応</a:t>
            </a:r>
          </a:p>
        </p:txBody>
      </p:sp>
      <p:sp>
        <p:nvSpPr>
          <p:cNvPr id="8" name="テキスト ボックス 7">
            <a:extLst>
              <a:ext uri="{FF2B5EF4-FFF2-40B4-BE49-F238E27FC236}">
                <a16:creationId xmlns:a16="http://schemas.microsoft.com/office/drawing/2014/main" id="{F1558F9F-5B35-4E20-AE60-B8DA860B2631}"/>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690650659"/>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33737" y="842814"/>
            <a:ext cx="9557624" cy="5312178"/>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2052" name="Rectangle 36"/>
          <p:cNvSpPr>
            <a:spLocks noChangeArrowheads="1"/>
          </p:cNvSpPr>
          <p:nvPr/>
        </p:nvSpPr>
        <p:spPr bwMode="auto">
          <a:xfrm>
            <a:off x="147868" y="703008"/>
            <a:ext cx="6533323"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前回改定後に準用され、今回改定で新設された手術等②</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1" name="表 10"/>
          <p:cNvGraphicFramePr>
            <a:graphicFrameLocks noGrp="1"/>
          </p:cNvGraphicFramePr>
          <p:nvPr>
            <p:extLst>
              <p:ext uri="{D42A27DB-BD31-4B8C-83A1-F6EECF244321}">
                <p14:modId xmlns:p14="http://schemas.microsoft.com/office/powerpoint/2010/main" val="268724641"/>
              </p:ext>
            </p:extLst>
          </p:nvPr>
        </p:nvGraphicFramePr>
        <p:xfrm>
          <a:off x="330285" y="1169429"/>
          <a:ext cx="7457549" cy="4709760"/>
        </p:xfrm>
        <a:graphic>
          <a:graphicData uri="http://schemas.openxmlformats.org/drawingml/2006/table">
            <a:tbl>
              <a:tblPr firstRow="1" bandRow="1">
                <a:tableStyleId>{16D9F66E-5EB9-4882-86FB-DCBF35E3C3E4}</a:tableStyleId>
              </a:tblPr>
              <a:tblGrid>
                <a:gridCol w="1048838">
                  <a:extLst>
                    <a:ext uri="{9D8B030D-6E8A-4147-A177-3AD203B41FA5}">
                      <a16:colId xmlns:a16="http://schemas.microsoft.com/office/drawing/2014/main" val="20000"/>
                    </a:ext>
                  </a:extLst>
                </a:gridCol>
                <a:gridCol w="4900345">
                  <a:extLst>
                    <a:ext uri="{9D8B030D-6E8A-4147-A177-3AD203B41FA5}">
                      <a16:colId xmlns:a16="http://schemas.microsoft.com/office/drawing/2014/main" val="20001"/>
                    </a:ext>
                  </a:extLst>
                </a:gridCol>
                <a:gridCol w="1508366">
                  <a:extLst>
                    <a:ext uri="{9D8B030D-6E8A-4147-A177-3AD203B41FA5}">
                      <a16:colId xmlns:a16="http://schemas.microsoft.com/office/drawing/2014/main" val="20002"/>
                    </a:ext>
                  </a:extLst>
                </a:gridCol>
              </a:tblGrid>
              <a:tr h="343395">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区分番号</a:t>
                      </a:r>
                      <a:endParaRPr 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項目名</a:t>
                      </a:r>
                      <a:endParaRPr lang="zh-TW" altLang="en-US"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latin typeface="BIZ UDPゴシック" panose="020B0400000000000000" pitchFamily="50" charset="-128"/>
                          <a:ea typeface="BIZ UDPゴシック" panose="020B0400000000000000" pitchFamily="50" charset="-128"/>
                        </a:rPr>
                        <a:t>点数</a:t>
                      </a:r>
                      <a:endParaRPr lang="en-US" altLang="ja-JP" sz="1400" b="0" i="0" u="none" strike="noStrike" dirty="0">
                        <a:effectLst/>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0000"/>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６１６－８</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吸着式潰瘍治療法（１日につき）</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１</a:t>
                      </a:r>
                      <a:r>
                        <a:rPr kumimoji="1" lang="en-US" altLang="ja-JP"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６８０点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639285567"/>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７２２</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小腸結腸内視鏡的止血術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注２　スパイラル内視鏡加算</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３</a:t>
                      </a:r>
                      <a:r>
                        <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５００点</a:t>
                      </a:r>
                      <a:endPar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0001"/>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７３５－２</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小腸・結腸狭窄部拡張術（内視鏡によるもの）</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注２　スパイラル内視鏡加算　</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３</a:t>
                      </a:r>
                      <a:r>
                        <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５００点</a:t>
                      </a:r>
                      <a:endPar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3913357068"/>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７</a:t>
                      </a:r>
                      <a:r>
                        <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46</a:t>
                      </a: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痔瘻手術（注入療法）</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１</a:t>
                      </a:r>
                      <a:r>
                        <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６６０点</a:t>
                      </a:r>
                      <a:endParaRPr kumimoji="1" lang="en-US" altLang="ja-JP" sz="1400" b="1"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445762403"/>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７５５－３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副腎腫瘍ラジオ波焼灼療法（一連として）</a:t>
                      </a:r>
                      <a:endPar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　１　１センチメートル未満</a:t>
                      </a:r>
                      <a:endPar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　２　１センチメートル以上</a:t>
                      </a:r>
                      <a:endPar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１６</a:t>
                      </a:r>
                      <a:r>
                        <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０００点</a:t>
                      </a:r>
                      <a:endPar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２２</a:t>
                      </a:r>
                      <a:r>
                        <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９６０点</a:t>
                      </a:r>
                      <a:endPar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3393555039"/>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８４１－６</a:t>
                      </a:r>
                      <a:endPar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経尿道的前立腺吊上術</a:t>
                      </a:r>
                      <a:endPar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１２</a:t>
                      </a:r>
                      <a:r>
                        <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３００点</a:t>
                      </a:r>
                      <a:endPar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endParaRPr>
                    </a:p>
                  </a:txBody>
                  <a:tcPr marL="10319" marR="10319" marT="72000" marB="72000" anchor="ctr"/>
                </a:tc>
                <a:extLst>
                  <a:ext uri="{0D108BD9-81ED-4DB2-BD59-A6C34878D82A}">
                    <a16:rowId xmlns:a16="http://schemas.microsoft.com/office/drawing/2014/main" val="1983235960"/>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K</a:t>
                      </a:r>
                      <a:r>
                        <a:rPr kumimoji="1" lang="ja-JP" altLang="en-US" sz="1400" b="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９３９－９</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切開創局所陰圧閉鎖処置機器加算</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５</a:t>
                      </a:r>
                      <a:r>
                        <a:rPr kumimoji="1" lang="en-US" altLang="ja-JP"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rPr>
                        <a:t>１９０点</a:t>
                      </a:r>
                      <a:endParaRPr kumimoji="1" lang="en-US" altLang="ja-JP" sz="1400" b="1"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3877958848"/>
                  </a:ext>
                </a:extLst>
              </a:tr>
              <a:tr h="343395">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M</a:t>
                      </a:r>
                      <a:r>
                        <a:rPr kumimoji="1" lang="ja-JP" altLang="en-US"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００１－５</a:t>
                      </a:r>
                      <a:endParaRPr kumimoji="1" lang="en-US" altLang="ja-JP" sz="1400" b="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txBody>
                  <a:tcPr marL="10319" marR="10319" marT="72000" marB="72000"/>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ホウ素中性子捕捉療法（一連につき）</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注２　ホウ素中性子捕捉療法適応判定加算</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注３　ホウ素中性子捕捉療法医学管理加算</a:t>
                      </a:r>
                      <a:endParaRPr kumimoji="1" lang="en-US" altLang="ja-JP"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rPr>
                        <a:t>　注４　体外照射用固定器具加算</a:t>
                      </a:r>
                      <a:endParaRPr kumimoji="1" lang="en-US" altLang="ja-JP" sz="14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１８７</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５００点</a:t>
                      </a: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４０</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０００点</a:t>
                      </a: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１０</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０００点</a:t>
                      </a:r>
                      <a:endPar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１</a:t>
                      </a:r>
                      <a:r>
                        <a:rPr kumimoji="1" lang="en-US" altLang="ja-JP"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a:t>
                      </a:r>
                      <a:r>
                        <a:rPr kumimoji="1" lang="ja-JP" altLang="en-US" sz="1400" b="1"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０００点</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txBody>
                  <a:tcPr marL="10319" marR="10319" marT="72000" marB="72000" anchor="ctr"/>
                </a:tc>
                <a:extLst>
                  <a:ext uri="{0D108BD9-81ED-4DB2-BD59-A6C34878D82A}">
                    <a16:rowId xmlns:a16="http://schemas.microsoft.com/office/drawing/2014/main" val="1504560747"/>
                  </a:ext>
                </a:extLst>
              </a:tr>
            </a:tbl>
          </a:graphicData>
        </a:graphic>
      </p:graphicFrame>
      <p:pic>
        <p:nvPicPr>
          <p:cNvPr id="14" name="Picture 6" descr="C:\Users\kc\AppData\Local\Microsoft\Windows\Temporary Internet Files\Content.IE5\430CHE7K\MC90015014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70214" y="1171496"/>
            <a:ext cx="1735349" cy="2191598"/>
          </a:xfrm>
          <a:prstGeom prst="rect">
            <a:avLst/>
          </a:prstGeom>
          <a:noFill/>
          <a:extLst>
            <a:ext uri="{909E8E84-426E-40DD-AFC4-6F175D3DCCD1}">
              <a14:hiddenFill xmlns:a14="http://schemas.microsoft.com/office/drawing/2010/main">
                <a:solidFill>
                  <a:srgbClr val="FFFFFF"/>
                </a:solidFill>
              </a14:hiddenFill>
            </a:ext>
          </a:extLst>
        </p:spPr>
      </p:pic>
      <p:sp>
        <p:nvSpPr>
          <p:cNvPr id="10" name="タイトル 1">
            <a:extLst>
              <a:ext uri="{FF2B5EF4-FFF2-40B4-BE49-F238E27FC236}">
                <a16:creationId xmlns:a16="http://schemas.microsoft.com/office/drawing/2014/main" id="{A48CEAD0-86FF-4780-89A8-3031103BCA47}"/>
              </a:ext>
            </a:extLst>
          </p:cNvPr>
          <p:cNvSpPr txBox="1">
            <a:spLocks/>
          </p:cNvSpPr>
          <p:nvPr/>
        </p:nvSpPr>
        <p:spPr>
          <a:xfrm>
            <a:off x="8389" y="209724"/>
            <a:ext cx="9906000" cy="458482"/>
          </a:xfrm>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0" lang="ja-JP" altLang="en-US" sz="2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（１）医療技術評価分科会の評価を踏まえた対応</a:t>
            </a:r>
          </a:p>
        </p:txBody>
      </p:sp>
      <p:sp>
        <p:nvSpPr>
          <p:cNvPr id="8" name="テキスト ボックス 7">
            <a:extLst>
              <a:ext uri="{FF2B5EF4-FFF2-40B4-BE49-F238E27FC236}">
                <a16:creationId xmlns:a16="http://schemas.microsoft.com/office/drawing/2014/main" id="{046CAA3A-FD96-40DF-965C-6EB5E7CD65BC}"/>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385075653"/>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1018800"/>
            <a:ext cx="9529762" cy="270992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直腸癌の手術において、側方リンパ節郭清を併せて行った場合の加算を新設する。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　片側側方リンパ節郭清加算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4,250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　両側側方リンパ節郭清加算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6,380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対象となる手術</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直腸切除・切断術</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腹腔鏡下直腸切除・切断術</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9" name="図 8">
            <a:extLst>
              <a:ext uri="{FF2B5EF4-FFF2-40B4-BE49-F238E27FC236}">
                <a16:creationId xmlns:a16="http://schemas.microsoft.com/office/drawing/2014/main" id="{687DCA19-8983-4FBC-8963-29DAA2E5550A}"/>
              </a:ext>
            </a:extLst>
          </p:cNvPr>
          <p:cNvPicPr>
            <a:picLocks noChangeAspect="1"/>
          </p:cNvPicPr>
          <p:nvPr/>
        </p:nvPicPr>
        <p:blipFill>
          <a:blip r:embed="rId3"/>
          <a:stretch>
            <a:fillRect/>
          </a:stretch>
        </p:blipFill>
        <p:spPr>
          <a:xfrm>
            <a:off x="5341598" y="1528876"/>
            <a:ext cx="1480933" cy="1752994"/>
          </a:xfrm>
          <a:prstGeom prst="rect">
            <a:avLst/>
          </a:prstGeom>
        </p:spPr>
      </p:pic>
      <p:sp>
        <p:nvSpPr>
          <p:cNvPr id="10" name="テキスト ボックス 9">
            <a:extLst>
              <a:ext uri="{FF2B5EF4-FFF2-40B4-BE49-F238E27FC236}">
                <a16:creationId xmlns:a16="http://schemas.microsoft.com/office/drawing/2014/main" id="{678E669D-F912-487A-B69D-907D73F8B384}"/>
              </a:ext>
            </a:extLst>
          </p:cNvPr>
          <p:cNvSpPr txBox="1"/>
          <p:nvPr/>
        </p:nvSpPr>
        <p:spPr>
          <a:xfrm>
            <a:off x="4897470" y="3251469"/>
            <a:ext cx="236918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B050"/>
                </a:solidFill>
                <a:effectLst/>
                <a:uLnTx/>
                <a:uFillTx/>
                <a:latin typeface="メイリオ"/>
                <a:ea typeface="メイリオ"/>
                <a:cs typeface="+mn-cs"/>
              </a:rPr>
              <a:t>緑：側方リンパ節（郭清部位）</a:t>
            </a:r>
          </a:p>
        </p:txBody>
      </p:sp>
      <p:sp>
        <p:nvSpPr>
          <p:cNvPr id="3" name="テキスト ボックス 2"/>
          <p:cNvSpPr txBox="1"/>
          <p:nvPr/>
        </p:nvSpPr>
        <p:spPr>
          <a:xfrm>
            <a:off x="7192803" y="3512635"/>
            <a:ext cx="23703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Verdana"/>
                <a:ea typeface="メイリオ"/>
                <a:cs typeface="+mn-cs"/>
              </a:rPr>
              <a:t>日本臨床外科学会提出資料より引用</a:t>
            </a:r>
          </a:p>
        </p:txBody>
      </p:sp>
      <p:pic>
        <p:nvPicPr>
          <p:cNvPr id="13" name="図 12">
            <a:extLst>
              <a:ext uri="{FF2B5EF4-FFF2-40B4-BE49-F238E27FC236}">
                <a16:creationId xmlns:a16="http://schemas.microsoft.com/office/drawing/2014/main" id="{41A6A498-2E18-4797-BC26-E1E9F36EDB9E}"/>
              </a:ext>
            </a:extLst>
          </p:cNvPr>
          <p:cNvPicPr>
            <a:picLocks noChangeAspect="1"/>
          </p:cNvPicPr>
          <p:nvPr/>
        </p:nvPicPr>
        <p:blipFill>
          <a:blip r:embed="rId4"/>
          <a:stretch>
            <a:fillRect/>
          </a:stretch>
        </p:blipFill>
        <p:spPr>
          <a:xfrm>
            <a:off x="7081205" y="1648819"/>
            <a:ext cx="2593591" cy="1490860"/>
          </a:xfrm>
          <a:prstGeom prst="rect">
            <a:avLst/>
          </a:prstGeom>
        </p:spPr>
      </p:pic>
      <p:sp>
        <p:nvSpPr>
          <p:cNvPr id="14" name="テキスト ボックス 13"/>
          <p:cNvSpPr txBox="1"/>
          <p:nvPr/>
        </p:nvSpPr>
        <p:spPr>
          <a:xfrm>
            <a:off x="7245640" y="3251469"/>
            <a:ext cx="226471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Verdana"/>
                <a:ea typeface="メイリオ"/>
                <a:cs typeface="+mn-cs"/>
              </a:rPr>
              <a:t>術中所見（右側方リンパ節）</a:t>
            </a:r>
          </a:p>
        </p:txBody>
      </p:sp>
      <p:sp>
        <p:nvSpPr>
          <p:cNvPr id="21" name="正方形/長方形 20"/>
          <p:cNvSpPr/>
          <p:nvPr/>
        </p:nvSpPr>
        <p:spPr>
          <a:xfrm>
            <a:off x="299062" y="828000"/>
            <a:ext cx="2520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新規技術の保険導入</a:t>
            </a:r>
          </a:p>
        </p:txBody>
      </p:sp>
      <p:sp>
        <p:nvSpPr>
          <p:cNvPr id="20" name="正方形/長方形 19"/>
          <p:cNvSpPr/>
          <p:nvPr/>
        </p:nvSpPr>
        <p:spPr>
          <a:xfrm>
            <a:off x="3667540" y="5460437"/>
            <a:ext cx="6162260" cy="122341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産科又は産婦人科を標榜している保険医療機関であること。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産科又は産婦人科について５年以上の経験をする常勤の医師が１名以上配置</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当該保険医療機関において</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腹腔鏡手術が年間</a:t>
            </a: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20</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例以上</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実施されていること。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腹腔鏡を用いる手術について十分な経験を有する医師が配置されていること。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実施診療科において常勤の医師が２名以上配置されていること。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６</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麻酔科標榜医が配置されていること。</a:t>
            </a:r>
          </a:p>
        </p:txBody>
      </p:sp>
      <p:sp>
        <p:nvSpPr>
          <p:cNvPr id="23" name="テキスト ボックス 22"/>
          <p:cNvSpPr txBox="1"/>
          <p:nvPr/>
        </p:nvSpPr>
        <p:spPr>
          <a:xfrm>
            <a:off x="7192803" y="3512635"/>
            <a:ext cx="23703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Verdana"/>
                <a:ea typeface="メイリオ"/>
                <a:cs typeface="+mn-cs"/>
              </a:rPr>
              <a:t>日本臨床外科学会提出資料より引用</a:t>
            </a:r>
          </a:p>
        </p:txBody>
      </p:sp>
      <p:sp>
        <p:nvSpPr>
          <p:cNvPr id="24" name="正方形/長方形 23"/>
          <p:cNvSpPr/>
          <p:nvPr/>
        </p:nvSpPr>
        <p:spPr>
          <a:xfrm>
            <a:off x="188119" y="4166286"/>
            <a:ext cx="9529762" cy="253048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帝王切開創子宮瘢痕部の修復に係る腹腔鏡手術を新設する。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　腹腔鏡下子宮瘢痕部修復術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32,290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25" name="図 24"/>
          <p:cNvPicPr>
            <a:picLocks noChangeAspect="1"/>
          </p:cNvPicPr>
          <p:nvPr/>
        </p:nvPicPr>
        <p:blipFill>
          <a:blip r:embed="rId5"/>
          <a:stretch>
            <a:fillRect/>
          </a:stretch>
        </p:blipFill>
        <p:spPr>
          <a:xfrm>
            <a:off x="7820682" y="4250632"/>
            <a:ext cx="1811259" cy="1237124"/>
          </a:xfrm>
          <a:prstGeom prst="rect">
            <a:avLst/>
          </a:prstGeom>
        </p:spPr>
      </p:pic>
      <p:sp>
        <p:nvSpPr>
          <p:cNvPr id="26" name="テキスト ボックス 25"/>
          <p:cNvSpPr txBox="1"/>
          <p:nvPr/>
        </p:nvSpPr>
        <p:spPr>
          <a:xfrm>
            <a:off x="7688857" y="5479256"/>
            <a:ext cx="2065468"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Verdana"/>
                <a:ea typeface="メイリオ"/>
                <a:cs typeface="+mn-cs"/>
              </a:rPr>
              <a:t>日本産科婦人科内視鏡学会提出資料より引用</a:t>
            </a:r>
          </a:p>
        </p:txBody>
      </p:sp>
      <p:sp>
        <p:nvSpPr>
          <p:cNvPr id="27" name="正方形/長方形 26"/>
          <p:cNvSpPr/>
          <p:nvPr/>
        </p:nvSpPr>
        <p:spPr>
          <a:xfrm>
            <a:off x="299062" y="3953218"/>
            <a:ext cx="2520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新規技術の保険導入</a:t>
            </a:r>
          </a:p>
        </p:txBody>
      </p:sp>
      <p:sp>
        <p:nvSpPr>
          <p:cNvPr id="28" name="正方形/長方形 27"/>
          <p:cNvSpPr/>
          <p:nvPr/>
        </p:nvSpPr>
        <p:spPr>
          <a:xfrm>
            <a:off x="184035" y="5468914"/>
            <a:ext cx="3149715" cy="106182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帝王切開創子宮瘢痕部を原因とする以下の疾患に対して実施した場合に限り算定する。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続発性不妊症</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過長月経</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a:t>
            </a:r>
            <a:r>
              <a:rPr kumimoji="1" lang="en-US" altLang="ja-JP"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器質性月経困難症</a:t>
            </a:r>
            <a:endParaRPr kumimoji="1" lang="en-US" altLang="ja-JP"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29" name="Picture 8"/>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5935" r="7352" b="-1331"/>
          <a:stretch/>
        </p:blipFill>
        <p:spPr bwMode="auto">
          <a:xfrm>
            <a:off x="5583955" y="4256754"/>
            <a:ext cx="1676448" cy="1229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右矢印 29"/>
          <p:cNvSpPr/>
          <p:nvPr/>
        </p:nvSpPr>
        <p:spPr>
          <a:xfrm>
            <a:off x="7428719" y="4641972"/>
            <a:ext cx="222037" cy="412371"/>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タイトル 1"/>
          <p:cNvSpPr txBox="1">
            <a:spLocks noGrp="1"/>
          </p:cNvSpPr>
          <p:nvPr>
            <p:ph type="title"/>
          </p:nvPr>
        </p:nvSpPr>
        <p:spPr>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lvl="0">
              <a:defRPr/>
            </a:pPr>
            <a:r>
              <a:rPr lang="ja-JP" altLang="en-US" dirty="0">
                <a:solidFill>
                  <a:prstClr val="black"/>
                </a:solidFill>
              </a:rPr>
              <a:t>（１）医療技術評価分科会の評価を踏まえた対応</a:t>
            </a:r>
            <a:endPar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endParaRPr>
          </a:p>
        </p:txBody>
      </p:sp>
    </p:spTree>
    <p:extLst>
      <p:ext uri="{BB962C8B-B14F-4D97-AF65-F5344CB8AC3E}">
        <p14:creationId xmlns:p14="http://schemas.microsoft.com/office/powerpoint/2010/main" val="3831407420"/>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999750"/>
            <a:ext cx="9529762" cy="316240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有効性及び安全性が確認されたロボット支援下内視鏡手術について、術式を追加する。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新たに、内視鏡手術用支援機器を用いて行った場合においても算定できる術式</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・鏡視下咽頭悪性腫瘍手術（軟口蓋悪性腫瘍手術を含む。）</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zh-TW"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鏡視下喉頭悪性腫瘍手術</a:t>
            </a:r>
            <a:endParaRPr kumimoji="1" lang="en-US" altLang="zh-TW"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zh-TW"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腹腔鏡下総胆管拡張症手術</a:t>
            </a:r>
            <a:endParaRPr kumimoji="1" lang="en-US" altLang="zh-TW"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・腹腔鏡下肝切除術</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zh-TW"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腹腔鏡下結腸悪性腫瘍切除術</a:t>
            </a:r>
            <a:endParaRPr kumimoji="1" lang="en-US" altLang="zh-TW"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・腹腔鏡下副腎摘出術</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・腹腔鏡下副腎髄質腫瘍摘出術（褐色細胞腫）</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・腹腔鏡下腎（尿管）悪性腫瘍手術</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［内視鏡手術用支援機器を用いて行う場合の施設基準の概要］</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92075" marR="0" lvl="0" indent="-92075" algn="just"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Arial" panose="020B0604020202020204" pitchFamily="34" charset="0"/>
              </a:rPr>
              <a:t>・</a:t>
            </a:r>
            <a:r>
              <a:rPr kumimoji="1" lang="ja-JP" altLang="en-US" sz="1000" b="1" i="0" u="sng" strike="noStrike" kern="1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当該</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手術及び関連する手術に関する実績を有すること。</a:t>
            </a:r>
            <a:endPar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92075" marR="0" lvl="0" indent="-92075" algn="just"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Arial" panose="020B0604020202020204" pitchFamily="34" charset="0"/>
              </a:rPr>
              <a:t>・当該手術を実施する患者について、</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関連学会と連携の上、治療方針の決定及び術後の管理等を行っていること。</a:t>
            </a:r>
            <a:endPar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p:txBody>
      </p:sp>
      <p:pic>
        <p:nvPicPr>
          <p:cNvPr id="7" name="Picture 3"/>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533" t="2320" r="50000"/>
          <a:stretch/>
        </p:blipFill>
        <p:spPr bwMode="auto">
          <a:xfrm>
            <a:off x="7027527" y="1633995"/>
            <a:ext cx="2278843" cy="21156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sp>
        <p:nvSpPr>
          <p:cNvPr id="11" name="正方形/長方形 10"/>
          <p:cNvSpPr/>
          <p:nvPr/>
        </p:nvSpPr>
        <p:spPr>
          <a:xfrm>
            <a:off x="298798" y="799425"/>
            <a:ext cx="2520000"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新規技術の保険導入</a:t>
            </a:r>
          </a:p>
        </p:txBody>
      </p:sp>
      <p:sp>
        <p:nvSpPr>
          <p:cNvPr id="10" name="正方形/長方形 9"/>
          <p:cNvSpPr/>
          <p:nvPr/>
        </p:nvSpPr>
        <p:spPr>
          <a:xfrm>
            <a:off x="188119" y="4416078"/>
            <a:ext cx="9529762" cy="241690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家族性大腸腺腫症の適切な治療の提供に係る評価を推進する観点から、内視鏡手術を行った場合について新たな評価を行う。</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（新）</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	</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消化管ポリポーシス加算</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	5,000</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点</a:t>
            </a: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・以下のいずれも満たす家族性大腸腺腫症患者に対して内視鏡的大腸ポリープ・粘膜切除術を行った場合、</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年１回に限り算定できる</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ア　</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16</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歳以上</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大腸に腺腫が</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100</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個以上</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あること。なお、手術又は内視鏡により摘除された大腸の腺腫の数を合算しても差し支えない。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ウ　大腸切除の手術が実施された場合においては、</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大腸が</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以上残存している</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エ　大腸の三分の一以上が</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密生型ではない</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こと。なお、密生型とは、大腸内視鏡所見において、十分に進展させた大腸粘膜を観察し、正常粘膜よりも腺腫の占拠</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面積が大きい場合をいう。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長径１㎝を超える大腸のポリープを基本的に全て摘除する</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正方形/長方形 13"/>
          <p:cNvSpPr/>
          <p:nvPr/>
        </p:nvSpPr>
        <p:spPr>
          <a:xfrm>
            <a:off x="298800" y="4223625"/>
            <a:ext cx="2520000"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新規技術の保険導入</a:t>
            </a:r>
          </a:p>
        </p:txBody>
      </p:sp>
      <p:sp>
        <p:nvSpPr>
          <p:cNvPr id="15" name="タイトル 1"/>
          <p:cNvSpPr txBox="1">
            <a:spLocks noGrp="1"/>
          </p:cNvSpPr>
          <p:nvPr>
            <p:ph type="title"/>
          </p:nvPr>
        </p:nvSpPr>
        <p:spPr>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lvl="0">
              <a:defRPr/>
            </a:pPr>
            <a:r>
              <a:rPr lang="ja-JP" altLang="en-US" dirty="0">
                <a:solidFill>
                  <a:prstClr val="black"/>
                </a:solidFill>
              </a:rPr>
              <a:t>（１）医療技術評価分科会の評価を踏まえた対応</a:t>
            </a:r>
            <a:endPar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endParaRPr>
          </a:p>
        </p:txBody>
      </p:sp>
    </p:spTree>
    <p:extLst>
      <p:ext uri="{BB962C8B-B14F-4D97-AF65-F5344CB8AC3E}">
        <p14:creationId xmlns:p14="http://schemas.microsoft.com/office/powerpoint/2010/main" val="4188870822"/>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0" y="-3600"/>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20" name="正方形/長方形 19"/>
          <p:cNvSpPr/>
          <p:nvPr/>
        </p:nvSpPr>
        <p:spPr>
          <a:xfrm>
            <a:off x="189444" y="4032563"/>
            <a:ext cx="9529762" cy="2772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結晶性関節炎の疑いがある患者に対して、適切な診断と治療を行う観点から、</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偏光顕微鏡を用いた関節液の検査に係る評価を新設する。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関節液</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検査</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50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関節水腫を有する患者であって、結晶性関節炎が疑われる者に対して実施</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した場合、一連につき１回に限り算定する。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当該検査と区分番号「Ｄ０１７」排泄物、滲出物又は分泌物の細菌顕微鏡</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検査を併せて実施した場合は、主たるもののみ算定する。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21" name="図 20">
            <a:extLst>
              <a:ext uri="{FF2B5EF4-FFF2-40B4-BE49-F238E27FC236}">
                <a16:creationId xmlns:a16="http://schemas.microsoft.com/office/drawing/2014/main" id="{7264D2EF-58F5-4201-828B-ECA094EFBCA5}"/>
              </a:ext>
            </a:extLst>
          </p:cNvPr>
          <p:cNvPicPr>
            <a:picLocks noChangeAspect="1"/>
          </p:cNvPicPr>
          <p:nvPr/>
        </p:nvPicPr>
        <p:blipFill rotWithShape="1">
          <a:blip r:embed="rId3"/>
          <a:srcRect t="3480"/>
          <a:stretch/>
        </p:blipFill>
        <p:spPr>
          <a:xfrm>
            <a:off x="6924209" y="4493840"/>
            <a:ext cx="2607128" cy="2165417"/>
          </a:xfrm>
          <a:prstGeom prst="rect">
            <a:avLst/>
          </a:prstGeom>
        </p:spPr>
      </p:pic>
      <p:sp>
        <p:nvSpPr>
          <p:cNvPr id="22" name="正方形/長方形 21"/>
          <p:cNvSpPr/>
          <p:nvPr/>
        </p:nvSpPr>
        <p:spPr>
          <a:xfrm>
            <a:off x="6972300" y="4043640"/>
            <a:ext cx="1285874" cy="43088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尿酸</a:t>
            </a:r>
            <a:endParaRPr kumimoji="1" lang="en-US" altLang="ja-JP"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ナトリウム結晶</a:t>
            </a:r>
            <a:endParaRPr kumimoji="1" lang="en-US" altLang="ja-JP"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 name="正方形/長方形 22"/>
          <p:cNvSpPr/>
          <p:nvPr/>
        </p:nvSpPr>
        <p:spPr>
          <a:xfrm>
            <a:off x="8247105" y="4068651"/>
            <a:ext cx="1190682" cy="43088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ピロリン酸</a:t>
            </a:r>
            <a:endParaRPr kumimoji="1" lang="en-US" altLang="ja-JP"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カルシウム結晶</a:t>
            </a:r>
            <a:endParaRPr kumimoji="1" lang="en-US" altLang="ja-JP"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 name="正方形/長方形 23"/>
          <p:cNvSpPr/>
          <p:nvPr/>
        </p:nvSpPr>
        <p:spPr>
          <a:xfrm>
            <a:off x="6951947" y="4062954"/>
            <a:ext cx="1285874" cy="2556716"/>
          </a:xfrm>
          <a:prstGeom prst="rect">
            <a:avLst/>
          </a:prstGeom>
          <a:noFill/>
          <a:ln w="63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25" name="正方形/長方形 24"/>
          <p:cNvSpPr/>
          <p:nvPr/>
        </p:nvSpPr>
        <p:spPr>
          <a:xfrm>
            <a:off x="8237821" y="4062953"/>
            <a:ext cx="1209675" cy="2556717"/>
          </a:xfrm>
          <a:prstGeom prst="rect">
            <a:avLst/>
          </a:prstGeom>
          <a:noFill/>
          <a:ln w="63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26" name="正方形/長方形 25"/>
          <p:cNvSpPr/>
          <p:nvPr/>
        </p:nvSpPr>
        <p:spPr>
          <a:xfrm>
            <a:off x="7915345" y="6612768"/>
            <a:ext cx="1802536" cy="18466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出典：日本リウマチ学会提案書より引用</a:t>
            </a:r>
            <a:endParaRPr kumimoji="1" lang="en-US" altLang="ja-JP"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 name="正方形/長方形 17"/>
          <p:cNvSpPr/>
          <p:nvPr/>
        </p:nvSpPr>
        <p:spPr>
          <a:xfrm>
            <a:off x="298800" y="3797769"/>
            <a:ext cx="2520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新規技術の保険導入</a:t>
            </a:r>
          </a:p>
        </p:txBody>
      </p:sp>
      <p:sp>
        <p:nvSpPr>
          <p:cNvPr id="29" name="正方形/長方形 28"/>
          <p:cNvSpPr/>
          <p:nvPr/>
        </p:nvSpPr>
        <p:spPr>
          <a:xfrm>
            <a:off x="188119" y="1018800"/>
            <a:ext cx="9529762" cy="2736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脂肪性肝疾患の患者であって慢性肝炎又は肝硬変の疑いがある患者に対し、</a:t>
            </a:r>
            <a:b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適切な診断と治療を行う観点から、超音波減衰法による肝脂肪化定量に係る</a:t>
            </a:r>
            <a:b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評価を新設する。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超音波減衰法検査</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200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［技術の概要］</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肝脂肪化診断の標準法は肝生検とされているが、</a:t>
            </a:r>
            <a:r>
              <a:rPr kumimoji="1" lang="zh-TW"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超音波減衰法検査</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は肝脂肪量が多い程肝</a:t>
            </a:r>
            <a:b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組織内での超音波減衰が大きくなることを用いて、肝脂肪量を非侵襲的に評価することがで</a:t>
            </a:r>
            <a:b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きる。</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脂肪性肝疾患の患者であって慢性肝炎又は肝硬変の疑いがある者に対し、肝臓の脂肪量を評価した場合に、３月に１回に限り算定</a:t>
            </a:r>
            <a:b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する。　</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0" name="テキスト ボックス 29"/>
          <p:cNvSpPr txBox="1"/>
          <p:nvPr/>
        </p:nvSpPr>
        <p:spPr>
          <a:xfrm>
            <a:off x="8083683" y="2996121"/>
            <a:ext cx="1661972"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white"/>
                </a:solidFill>
                <a:effectLst/>
                <a:uLnTx/>
                <a:uFillTx/>
                <a:latin typeface="Verdana"/>
                <a:ea typeface="メイリオ"/>
                <a:cs typeface="+mn-cs"/>
              </a:rPr>
              <a:t>出典：日本肝臓学会提案書より引用</a:t>
            </a:r>
          </a:p>
        </p:txBody>
      </p:sp>
      <p:grpSp>
        <p:nvGrpSpPr>
          <p:cNvPr id="31" name="グループ化 30"/>
          <p:cNvGrpSpPr/>
          <p:nvPr/>
        </p:nvGrpSpPr>
        <p:grpSpPr>
          <a:xfrm>
            <a:off x="6820026" y="1187868"/>
            <a:ext cx="2925629" cy="2008308"/>
            <a:chOff x="6459165" y="1187868"/>
            <a:chExt cx="3166448" cy="2173614"/>
          </a:xfrm>
        </p:grpSpPr>
        <p:pic>
          <p:nvPicPr>
            <p:cNvPr id="32" name="図 3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459165" y="1187868"/>
              <a:ext cx="3082219" cy="2153197"/>
            </a:xfrm>
            <a:prstGeom prst="rect">
              <a:avLst/>
            </a:prstGeom>
          </p:spPr>
        </p:pic>
        <p:sp>
          <p:nvSpPr>
            <p:cNvPr id="33" name="テキスト ボックス 32"/>
            <p:cNvSpPr txBox="1"/>
            <p:nvPr/>
          </p:nvSpPr>
          <p:spPr>
            <a:xfrm>
              <a:off x="7826838" y="3144960"/>
              <a:ext cx="1798775" cy="21652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white"/>
                  </a:solidFill>
                  <a:effectLst/>
                  <a:uLnTx/>
                  <a:uFillTx/>
                  <a:latin typeface="Verdana"/>
                  <a:ea typeface="メイリオ"/>
                  <a:cs typeface="+mn-cs"/>
                </a:rPr>
                <a:t>出典：日本肝臓学会提案書より引用</a:t>
              </a:r>
            </a:p>
          </p:txBody>
        </p:sp>
      </p:grpSp>
      <p:sp>
        <p:nvSpPr>
          <p:cNvPr id="17" name="正方形/長方形 16"/>
          <p:cNvSpPr/>
          <p:nvPr/>
        </p:nvSpPr>
        <p:spPr>
          <a:xfrm>
            <a:off x="298800" y="828000"/>
            <a:ext cx="2520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新規技術の保険導入</a:t>
            </a:r>
          </a:p>
        </p:txBody>
      </p:sp>
      <p:sp>
        <p:nvSpPr>
          <p:cNvPr id="34" name="タイトル 1"/>
          <p:cNvSpPr txBox="1">
            <a:spLocks noGrp="1"/>
          </p:cNvSpPr>
          <p:nvPr>
            <p:ph type="title"/>
          </p:nvPr>
        </p:nvSpPr>
        <p:spPr>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lvl="0">
              <a:defRPr/>
            </a:pPr>
            <a:r>
              <a:rPr lang="ja-JP" altLang="en-US" dirty="0">
                <a:solidFill>
                  <a:prstClr val="black"/>
                </a:solidFill>
              </a:rPr>
              <a:t>（１）医療技術評価分科会の評価を踏まえた対応</a:t>
            </a:r>
            <a:endPar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endParaRPr>
          </a:p>
        </p:txBody>
      </p:sp>
    </p:spTree>
    <p:extLst>
      <p:ext uri="{BB962C8B-B14F-4D97-AF65-F5344CB8AC3E}">
        <p14:creationId xmlns:p14="http://schemas.microsoft.com/office/powerpoint/2010/main" val="219069978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1">
            <a:extLst>
              <a:ext uri="{FF2B5EF4-FFF2-40B4-BE49-F238E27FC236}">
                <a16:creationId xmlns:a16="http://schemas.microsoft.com/office/drawing/2014/main" id="{328BA10B-D885-409D-8DD2-AB40B0057E55}"/>
              </a:ext>
            </a:extLst>
          </p:cNvPr>
          <p:cNvSpPr>
            <a:spLocks noChangeArrowheads="1"/>
          </p:cNvSpPr>
          <p:nvPr/>
        </p:nvSpPr>
        <p:spPr bwMode="auto">
          <a:xfrm>
            <a:off x="194337" y="565099"/>
            <a:ext cx="9439183" cy="6209392"/>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入院医療　①</a:t>
            </a:r>
            <a:r>
              <a:rPr kumimoji="1" lang="en-US" altLang="ja-JP"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８月２５日（その１）</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◆入院医療をとりまく環境、入院医療と医療費、入院医療に係る診療報酬上の評価</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◆急性期入院医療、回復期入院医療、慢性期入院医療、入院医療における他の取組</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3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１１月１０日（その２）</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◆急性期入院医療：①重症度、医療・看護必要度、急性期入院医療の評価、重症患者の対応</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◆高度急性期医療：①重症度、医療・看護必要度、人員配置等</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3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１１月１２日（その３）</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◆回復期入院医療</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①地域包括ケア病棟入院料・入院医療管理料、②回復期リハビリテーション</a:t>
            </a:r>
            <a:r>
              <a:rPr kumimoji="1" lang="ja-JP" altLang="en-US" sz="16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病棟入院料、</a:t>
            </a:r>
            <a:endParaRPr kumimoji="1" lang="en-US" altLang="ja-JP" sz="16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③特定機能病院におけるリハビリテーション</a:t>
            </a:r>
            <a:endParaRPr kumimoji="1" lang="en-US" altLang="ja-JP" sz="16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◆入院横断的個別事項</a:t>
            </a:r>
            <a:endParaRPr kumimoji="1" lang="en-US" altLang="ja-JP" sz="16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①データ提出加算・診療録管理体制加算、②入退院支援、③救急医療管理加算、④治療早期からの回復に</a:t>
            </a:r>
            <a:endParaRPr kumimoji="1" lang="en-US" altLang="ja-JP" sz="16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向けた取組、⑤病棟における栄養管理、⑥周術期における褥瘡対策</a:t>
            </a:r>
            <a:endParaRPr kumimoji="1" lang="en-US" altLang="ja-JP" sz="16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3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１１月１９日（その４）</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◆慢性期入院医療</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①療養病棟入院基本料（総論、入院料毎の患者の状態等、医療区分・</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ADL</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②障害者施設等入院基本料等（脳卒中患者に対する医療的な状態等の差異）</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③緩和ケア病棟入院料（緩和ケア病棟入院料の概要、がん患者疼痛に係る数字等を用いた評価）</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④有床診療所入院基本料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3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１１月２４日（その５）</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◆ＤＰＣ／ＰＤＰＳ</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①他院から転院した患者、②発症からの日数によって病態が変わる疾患、</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③ＤＰＣ制度における３段階の評価のあり方</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◆短期滞在手術等基本料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①一定程度治療法が標準化され短期間で退院が可能となる手術等の評価のあり方</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②短期滞在手術等基本料３に相当する診断群分類を含めた評価のあり方</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Rectangle 2">
            <a:extLst>
              <a:ext uri="{FF2B5EF4-FFF2-40B4-BE49-F238E27FC236}">
                <a16:creationId xmlns:a16="http://schemas.microsoft.com/office/drawing/2014/main" id="{B392548A-5A39-4DCF-807F-3E92EE817A69}"/>
              </a:ext>
            </a:extLst>
          </p:cNvPr>
          <p:cNvSpPr>
            <a:spLocks noChangeArrowheads="1"/>
          </p:cNvSpPr>
          <p:nvPr/>
        </p:nvSpPr>
        <p:spPr bwMode="auto">
          <a:xfrm>
            <a:off x="202253" y="0"/>
            <a:ext cx="9517327" cy="476672"/>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中医協における審議内容</a:t>
            </a:r>
            <a:r>
              <a:rPr kumimoji="1" lang="ja-JP"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 （令和２年７月７日～令和３年１月１２日）</a:t>
            </a:r>
            <a:r>
              <a:rPr kumimoji="1" lang="ja-JP"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 ③</a:t>
            </a:r>
            <a:endPar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
        <p:nvSpPr>
          <p:cNvPr id="11" name="スライド番号プレースホルダー 2">
            <a:extLst>
              <a:ext uri="{FF2B5EF4-FFF2-40B4-BE49-F238E27FC236}">
                <a16:creationId xmlns:a16="http://schemas.microsoft.com/office/drawing/2014/main" id="{55EF124E-076A-497D-9857-7AA89C2D324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977236879"/>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1018953"/>
            <a:ext cx="9529762" cy="562029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下肢潰瘍の状態に応じた適切な処置及びその管理を推進する観点から、下肢の潰瘍の処置及びその管理に係る評価を新設する。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TW"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下肢創傷処置</a:t>
            </a:r>
            <a:endParaRPr kumimoji="1" lang="en-US" altLang="zh-TW"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　足部（踵を除く。）の浅い潰瘍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135</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　足趾の深い潰瘍又は踵の浅い潰瘍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147</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３　足部（踵を除く。）の深い潰瘍又は踵の深い潰瘍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270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1"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1"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下肢創傷処置の</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対象となる部位は、足部、足趾又は踵</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であって、</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浅い潰瘍とは潰瘍の深さが腱、筋、骨又は関節のいずれにも至らないもの</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をいい、</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深い潰瘍とは潰瘍の深さが腱、筋、骨又は関節のいずれかに至るもの</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をいう。</a:t>
            </a:r>
          </a:p>
          <a:p>
            <a:pPr marL="361950" marR="0" lvl="1"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下肢創傷処置を算定する場合は、創傷処置、爪甲除去（麻酔を要しないもの）及び穿刺排膿後薬液注入は併せて算定できない。</a:t>
            </a:r>
          </a:p>
          <a:p>
            <a:pPr marL="361950" marR="0" lvl="1"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複数の下肢創傷がある場合は主たるもののみ算定する。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下肢創傷処置管理料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点（月１回に限り）</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1"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1"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別に厚生労働大臣が定める施設基準に適合しているものとして地方厚生局長等に届け出た保険医療機関において、入院中の患者以外の患者で、下肢の潰瘍を有するものに対して、</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下肢創傷処置に関する専門の知識を有する医師</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計画的な医学管理を継続して行い、かつ、療養上必要な指導を行った場合</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に、区分番号Ｊ０００－２に掲げる</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下肢創傷処置を算定した日の属する月において、月１回に限り算定</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する。ただし、区分番号Ｂ００１の</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に掲げる糖尿病合併症管理料は、別に算定できない。</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1"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初回算定時に治療計画を作成し、患者及び家族等に説明して同意を得る</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とともに、毎回の指導の要点を診療録に記載すること。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1"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学会によるガイドライン等を参考にする</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1"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1"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整形外科、形成外科、皮膚科、外科、心臓血管外科又は循環器内科</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の診療に従事した経験を</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５年以上有し</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下肢創傷処置に関する適切な研修を修了</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している常勤の医師が１名以上勤務していること。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 name="テキスト ボックス 17"/>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9" name="タイトル 1"/>
          <p:cNvSpPr txBox="1">
            <a:spLocks noGrp="1"/>
          </p:cNvSpPr>
          <p:nvPr>
            <p:ph type="title"/>
          </p:nvPr>
        </p:nvSpPr>
        <p:spPr>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lvl="0">
              <a:defRPr/>
            </a:pPr>
            <a:r>
              <a:rPr lang="ja-JP" altLang="en-US" dirty="0">
                <a:solidFill>
                  <a:prstClr val="black"/>
                </a:solidFill>
              </a:rPr>
              <a:t>（１）医療技術評価分科会の評価を踏まえた対応</a:t>
            </a:r>
            <a:endPar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endParaRPr>
          </a:p>
        </p:txBody>
      </p:sp>
      <p:sp>
        <p:nvSpPr>
          <p:cNvPr id="10" name="正方形/長方形 9"/>
          <p:cNvSpPr/>
          <p:nvPr/>
        </p:nvSpPr>
        <p:spPr>
          <a:xfrm>
            <a:off x="298799" y="828000"/>
            <a:ext cx="2520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新規技術の保険導入</a:t>
            </a:r>
          </a:p>
        </p:txBody>
      </p:sp>
    </p:spTree>
    <p:extLst>
      <p:ext uri="{BB962C8B-B14F-4D97-AF65-F5344CB8AC3E}">
        <p14:creationId xmlns:p14="http://schemas.microsoft.com/office/powerpoint/2010/main" val="3729629329"/>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956322"/>
            <a:ext cx="9529762" cy="580642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高齢者の大腿骨近位部骨折に対する適切な治療を評価する観点から、</a:t>
            </a:r>
            <a:r>
              <a:rPr kumimoji="1" lang="zh-TW"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骨折観血的手術</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（大腿）に対する</a:t>
            </a:r>
            <a:r>
              <a:rPr kumimoji="1" lang="zh-TW"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緊急整復固定加算</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及び</a:t>
            </a:r>
            <a:r>
              <a:rPr kumimoji="1" lang="zh-TW"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人工骨頭挿入術</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（股）に対する緊急挿入加算を新設する。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緊急整復固定</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加算</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4,000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緊急</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挿入加算</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4,000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75</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歳以上の大腿骨近位部骨折患者</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に対し、</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適切な周術期の管理</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を行い、</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骨折後</a:t>
            </a:r>
            <a:r>
              <a:rPr kumimoji="1" lang="en-US" altLang="ja-JP"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48</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時間以内に骨折部位の</a:t>
            </a:r>
            <a:endParaRPr kumimoji="1" lang="en-US" altLang="ja-JP"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整復固定</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を行った場合に、所定点数に加算する。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一連の入院期間</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において区分番号「Ｂ００１」の「</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34</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」の「イ」</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二次性骨折予防継続管理料１</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を算定する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場合に１回に限り算定する。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当該手術後は、</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早期離床</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に努めるとともに、関係学会が示しているガイドラインを踏まえて</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適切な二次</a:t>
            </a:r>
            <a:endParaRPr kumimoji="1" lang="en-US" altLang="ja-JP"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性骨折の予防</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を行うこと。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診療報酬明細書の摘要欄に骨折した日時及び手術を開始した日時を記載</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整形外科、内科及び麻酔科を標榜している病院</a:t>
            </a:r>
            <a:r>
              <a:rPr kumimoji="1" lang="ja-JP" altLang="en-US" sz="11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で</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整形外科について５年以上の経験を有する常勤の医師が２名以上配置</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麻酔科標榜医が配置されていること。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常勤の内科の医師が１名以上配置されていること。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緊急手術が可能な体制を有していること。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６</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大腿骨近位部骨折患者に対する、前年の区分番号「Ｋ０４６　骨折観血的手術」及び「Ｋ０８１　人工骨頭挿入術」の算定回数の合計が</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60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回　</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以上</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７</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当該施設における</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大腿骨近位部骨折後</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48</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時間以内に手術を実施した前年の実績について、院内掲示</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８</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関係学会等と連携</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の上、手術適応等の治療方針の決定及び術後の管理等を行っていること。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９</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多職種連携を目的とした、大腿骨近位部骨折患者に対する院内ガイドライン及びマニュアル</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を作成すること。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速やかな術前評価を目的とした院内の内科受診基準</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を作成すること。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運動器リハビリテーション料</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(Ⅰ)</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又は運動器リハビリテーション料</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の施設基準に適合しているものとして地方厚生（支）局長に届け出て</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二次性骨折予防継続管理料１</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の施設基準に適合しているものとして地方厚生（支）局長に届け出ていること。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(13)</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関係学会から示されているガイドライン等に基づき、当該手術が適切に実施されていること。</a:t>
            </a:r>
          </a:p>
        </p:txBody>
      </p:sp>
      <p:sp>
        <p:nvSpPr>
          <p:cNvPr id="18" name="テキスト ボックス 17"/>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7" name="正方形/長方形 16"/>
          <p:cNvSpPr/>
          <p:nvPr/>
        </p:nvSpPr>
        <p:spPr>
          <a:xfrm>
            <a:off x="298799" y="756000"/>
            <a:ext cx="2520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新規技術の保険導入</a:t>
            </a:r>
          </a:p>
        </p:txBody>
      </p:sp>
      <p:pic>
        <p:nvPicPr>
          <p:cNvPr id="15" name="図 14"/>
          <p:cNvPicPr>
            <a:picLocks noChangeAspect="1"/>
          </p:cNvPicPr>
          <p:nvPr/>
        </p:nvPicPr>
        <p:blipFill rotWithShape="1">
          <a:blip r:embed="rId3"/>
          <a:srcRect t="3935" b="7877"/>
          <a:stretch/>
        </p:blipFill>
        <p:spPr>
          <a:xfrm>
            <a:off x="7426647" y="1743494"/>
            <a:ext cx="2246273" cy="2372156"/>
          </a:xfrm>
          <a:prstGeom prst="rect">
            <a:avLst/>
          </a:prstGeom>
        </p:spPr>
      </p:pic>
      <p:sp>
        <p:nvSpPr>
          <p:cNvPr id="19" name="正方形/長方形 18"/>
          <p:cNvSpPr/>
          <p:nvPr/>
        </p:nvSpPr>
        <p:spPr>
          <a:xfrm>
            <a:off x="7225748" y="4131306"/>
            <a:ext cx="2375452" cy="21544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出典：日本整形外科学会ホームページより引用</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 name="タイトル 1"/>
          <p:cNvSpPr txBox="1">
            <a:spLocks noGrp="1"/>
          </p:cNvSpPr>
          <p:nvPr>
            <p:ph type="title"/>
          </p:nvPr>
        </p:nvSpPr>
        <p:spPr>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lvl="0">
              <a:defRPr/>
            </a:pPr>
            <a:r>
              <a:rPr lang="ja-JP" altLang="en-US" dirty="0">
                <a:solidFill>
                  <a:prstClr val="black"/>
                </a:solidFill>
              </a:rPr>
              <a:t>（１）医療技術評価分科会の評価を踏まえた対応</a:t>
            </a:r>
            <a:endPar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endParaRPr>
          </a:p>
        </p:txBody>
      </p:sp>
    </p:spTree>
    <p:extLst>
      <p:ext uri="{BB962C8B-B14F-4D97-AF65-F5344CB8AC3E}">
        <p14:creationId xmlns:p14="http://schemas.microsoft.com/office/powerpoint/2010/main" val="3265133852"/>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852292"/>
            <a:ext cx="9529762" cy="1836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変形性膝関節症に対する適切な手術加療を評価する観点から、</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脛骨近位骨切り術を新設する。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脛骨近位骨切り術</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28,300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変形性膝関節症患者又は膝関節骨壊死患者の膝関節に対して、関節外側又は内側への</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負荷の移行を目的として、脛骨近位部の骨切りを実施した場合に算定する。</a:t>
            </a:r>
            <a:endPar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5" name="右矢印 74"/>
          <p:cNvSpPr/>
          <p:nvPr/>
        </p:nvSpPr>
        <p:spPr>
          <a:xfrm>
            <a:off x="7641934" y="1539585"/>
            <a:ext cx="310139" cy="479132"/>
          </a:xfrm>
          <a:prstGeom prst="rightArrow">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Times New Roman" panose="02020603050405020304" pitchFamily="18" charset="0"/>
              <a:ea typeface="メイリオ"/>
              <a:cs typeface="Times New Roman" panose="02020603050405020304" pitchFamily="18" charset="0"/>
            </a:endParaRPr>
          </a:p>
        </p:txBody>
      </p:sp>
      <p:grpSp>
        <p:nvGrpSpPr>
          <p:cNvPr id="94" name="グループ化 93"/>
          <p:cNvGrpSpPr/>
          <p:nvPr/>
        </p:nvGrpSpPr>
        <p:grpSpPr>
          <a:xfrm>
            <a:off x="9058444" y="911388"/>
            <a:ext cx="389924" cy="1566950"/>
            <a:chOff x="1558605" y="2648026"/>
            <a:chExt cx="669528" cy="2690564"/>
          </a:xfrm>
        </p:grpSpPr>
        <p:pic>
          <p:nvPicPr>
            <p:cNvPr id="103" name="Picture 17" descr="C:\Users\tohma\Desktop\図3.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58605" y="2648026"/>
              <a:ext cx="669528" cy="2690564"/>
            </a:xfrm>
            <a:prstGeom prst="rect">
              <a:avLst/>
            </a:prstGeom>
            <a:noFill/>
            <a:extLst>
              <a:ext uri="{909E8E84-426E-40DD-AFC4-6F175D3DCCD1}">
                <a14:hiddenFill xmlns:a14="http://schemas.microsoft.com/office/drawing/2010/main">
                  <a:solidFill>
                    <a:srgbClr val="FFFFFF"/>
                  </a:solidFill>
                </a14:hiddenFill>
              </a:ext>
            </a:extLst>
          </p:spPr>
        </p:pic>
        <p:cxnSp>
          <p:nvCxnSpPr>
            <p:cNvPr id="104" name="直線コネクタ 103"/>
            <p:cNvCxnSpPr/>
            <p:nvPr/>
          </p:nvCxnSpPr>
          <p:spPr>
            <a:xfrm>
              <a:off x="1904965" y="2819954"/>
              <a:ext cx="108618" cy="1544711"/>
            </a:xfrm>
            <a:prstGeom prst="line">
              <a:avLst/>
            </a:prstGeom>
            <a:ln w="28575">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05" name="直線コネクタ 104"/>
            <p:cNvCxnSpPr/>
            <p:nvPr/>
          </p:nvCxnSpPr>
          <p:spPr>
            <a:xfrm flipH="1">
              <a:off x="1993769" y="4344353"/>
              <a:ext cx="19816" cy="938955"/>
            </a:xfrm>
            <a:prstGeom prst="line">
              <a:avLst/>
            </a:prstGeom>
            <a:ln w="28575">
              <a:solidFill>
                <a:srgbClr val="FFFF00"/>
              </a:solidFill>
            </a:ln>
          </p:spPr>
          <p:style>
            <a:lnRef idx="1">
              <a:schemeClr val="accent1"/>
            </a:lnRef>
            <a:fillRef idx="0">
              <a:schemeClr val="accent1"/>
            </a:fillRef>
            <a:effectRef idx="0">
              <a:schemeClr val="accent1"/>
            </a:effectRef>
            <a:fontRef idx="minor">
              <a:schemeClr val="tx1"/>
            </a:fontRef>
          </p:style>
        </p:cxnSp>
      </p:grpSp>
      <p:grpSp>
        <p:nvGrpSpPr>
          <p:cNvPr id="95" name="グループ化 94"/>
          <p:cNvGrpSpPr/>
          <p:nvPr/>
        </p:nvGrpSpPr>
        <p:grpSpPr>
          <a:xfrm>
            <a:off x="6985097" y="964673"/>
            <a:ext cx="386957" cy="1577165"/>
            <a:chOff x="-649743" y="2642798"/>
            <a:chExt cx="661410" cy="2695793"/>
          </a:xfrm>
        </p:grpSpPr>
        <p:pic>
          <p:nvPicPr>
            <p:cNvPr id="100" name="Picture 16" descr="C:\Users\tohma\Desktop\図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9743" y="2642798"/>
              <a:ext cx="661410" cy="2695793"/>
            </a:xfrm>
            <a:prstGeom prst="rect">
              <a:avLst/>
            </a:prstGeom>
            <a:noFill/>
            <a:extLst>
              <a:ext uri="{909E8E84-426E-40DD-AFC4-6F175D3DCCD1}">
                <a14:hiddenFill xmlns:a14="http://schemas.microsoft.com/office/drawing/2010/main">
                  <a:solidFill>
                    <a:srgbClr val="FFFFFF"/>
                  </a:solidFill>
                </a14:hiddenFill>
              </a:ext>
            </a:extLst>
          </p:spPr>
        </p:pic>
        <p:cxnSp>
          <p:nvCxnSpPr>
            <p:cNvPr id="101" name="直線コネクタ 100"/>
            <p:cNvCxnSpPr/>
            <p:nvPr/>
          </p:nvCxnSpPr>
          <p:spPr>
            <a:xfrm flipH="1">
              <a:off x="-358146" y="2779199"/>
              <a:ext cx="54462" cy="1505524"/>
            </a:xfrm>
            <a:prstGeom prst="line">
              <a:avLst/>
            </a:prstGeom>
            <a:ln w="28575">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02" name="直線コネクタ 101"/>
            <p:cNvCxnSpPr/>
            <p:nvPr/>
          </p:nvCxnSpPr>
          <p:spPr>
            <a:xfrm>
              <a:off x="-357959" y="4274953"/>
              <a:ext cx="186813" cy="965429"/>
            </a:xfrm>
            <a:prstGeom prst="line">
              <a:avLst/>
            </a:prstGeom>
            <a:ln w="28575">
              <a:solidFill>
                <a:srgbClr val="FFFF00"/>
              </a:solidFill>
            </a:ln>
          </p:spPr>
          <p:style>
            <a:lnRef idx="1">
              <a:schemeClr val="accent1"/>
            </a:lnRef>
            <a:fillRef idx="0">
              <a:schemeClr val="accent1"/>
            </a:fillRef>
            <a:effectRef idx="0">
              <a:schemeClr val="accent1"/>
            </a:effectRef>
            <a:fontRef idx="minor">
              <a:schemeClr val="tx1"/>
            </a:fontRef>
          </p:style>
        </p:cxnSp>
      </p:grpSp>
      <p:sp>
        <p:nvSpPr>
          <p:cNvPr id="106" name="正方形/長方形 105"/>
          <p:cNvSpPr/>
          <p:nvPr/>
        </p:nvSpPr>
        <p:spPr>
          <a:xfrm>
            <a:off x="6078189" y="1607571"/>
            <a:ext cx="876645" cy="43088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手術前</a:t>
            </a:r>
            <a:endParaRPr kumimoji="1" lang="en-US" altLang="ja-JP"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O</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脚</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7" name="正方形/長方形 106"/>
          <p:cNvSpPr/>
          <p:nvPr/>
        </p:nvSpPr>
        <p:spPr>
          <a:xfrm>
            <a:off x="8071302" y="1579496"/>
            <a:ext cx="910109" cy="43088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手術後</a:t>
            </a:r>
            <a:endParaRPr kumimoji="1" lang="en-US" altLang="ja-JP"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僅かな</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X</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脚</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0" name="正方形/長方形 129"/>
          <p:cNvSpPr/>
          <p:nvPr/>
        </p:nvSpPr>
        <p:spPr>
          <a:xfrm>
            <a:off x="6962835" y="2503881"/>
            <a:ext cx="2755046" cy="184666"/>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出典：日本関節鏡・膝・スポーツ整形外科学会提案書より引用</a:t>
            </a:r>
            <a:endParaRPr kumimoji="1" lang="en-US" altLang="ja-JP"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7" name="正方形/長方形 66"/>
          <p:cNvSpPr/>
          <p:nvPr/>
        </p:nvSpPr>
        <p:spPr>
          <a:xfrm>
            <a:off x="190772" y="2863013"/>
            <a:ext cx="9529762" cy="229949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上腕二頭筋長頭腱損傷に対する適切な手術加療を評価する観点から、</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zh-TW"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上腕二頭筋腱固定術</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を新設する。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上腕二頭筋腱固定術</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　観血的に行うもの</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18,080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　関節鏡下に行うもの</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23,370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上腕二頭筋腱固定術は、上腕二頭筋長頭腱損傷（保存的治療が奏功しないものに限る。）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に対し、インターファレンススクリューを用いて固定を行った場合に算定する。</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0" name="正方形/長方形 69"/>
          <p:cNvSpPr/>
          <p:nvPr/>
        </p:nvSpPr>
        <p:spPr>
          <a:xfrm>
            <a:off x="6964164" y="4957037"/>
            <a:ext cx="2755046" cy="184666"/>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出典：日本肩関節学会提案書より引用</a:t>
            </a:r>
            <a:endParaRPr kumimoji="1" lang="en-US" altLang="ja-JP"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5" name="グループ化 4"/>
          <p:cNvGrpSpPr/>
          <p:nvPr/>
        </p:nvGrpSpPr>
        <p:grpSpPr>
          <a:xfrm>
            <a:off x="6254627" y="3253810"/>
            <a:ext cx="1274266" cy="1229445"/>
            <a:chOff x="6514463" y="4890423"/>
            <a:chExt cx="1715183" cy="1654853"/>
          </a:xfrm>
        </p:grpSpPr>
        <p:pic>
          <p:nvPicPr>
            <p:cNvPr id="26" name="図 25">
              <a:extLst>
                <a:ext uri="{FF2B5EF4-FFF2-40B4-BE49-F238E27FC236}">
                  <a16:creationId xmlns:a16="http://schemas.microsoft.com/office/drawing/2014/main" id="{E23CB294-848F-4F64-9558-D01C144E040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b="5985"/>
            <a:stretch/>
          </p:blipFill>
          <p:spPr>
            <a:xfrm flipH="1">
              <a:off x="6514463" y="4890423"/>
              <a:ext cx="1715183" cy="1654853"/>
            </a:xfrm>
            <a:prstGeom prst="rect">
              <a:avLst/>
            </a:prstGeom>
          </p:spPr>
        </p:pic>
        <p:cxnSp>
          <p:nvCxnSpPr>
            <p:cNvPr id="27" name="直線矢印コネクタ 26">
              <a:extLst>
                <a:ext uri="{FF2B5EF4-FFF2-40B4-BE49-F238E27FC236}">
                  <a16:creationId xmlns:a16="http://schemas.microsoft.com/office/drawing/2014/main" id="{DE5AEB1E-1B64-4C06-8F00-9A6E550B2E27}"/>
                </a:ext>
              </a:extLst>
            </p:cNvPr>
            <p:cNvCxnSpPr>
              <a:cxnSpLocks/>
            </p:cNvCxnSpPr>
            <p:nvPr/>
          </p:nvCxnSpPr>
          <p:spPr>
            <a:xfrm flipH="1">
              <a:off x="7800424" y="5117016"/>
              <a:ext cx="340746" cy="456637"/>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 name="グループ化 5"/>
          <p:cNvGrpSpPr/>
          <p:nvPr/>
        </p:nvGrpSpPr>
        <p:grpSpPr>
          <a:xfrm>
            <a:off x="8248650" y="3282763"/>
            <a:ext cx="1444648" cy="1203194"/>
            <a:chOff x="5211049" y="5058831"/>
            <a:chExt cx="1882095" cy="1567528"/>
          </a:xfrm>
        </p:grpSpPr>
        <p:pic>
          <p:nvPicPr>
            <p:cNvPr id="31" name="図 30">
              <a:extLst>
                <a:ext uri="{FF2B5EF4-FFF2-40B4-BE49-F238E27FC236}">
                  <a16:creationId xmlns:a16="http://schemas.microsoft.com/office/drawing/2014/main" id="{0EEC4126-11CF-4990-8F58-15D2CA6D7E4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5211049" y="5058831"/>
              <a:ext cx="1748643" cy="1567528"/>
            </a:xfrm>
            <a:prstGeom prst="rect">
              <a:avLst/>
            </a:prstGeom>
          </p:spPr>
        </p:pic>
        <p:cxnSp>
          <p:nvCxnSpPr>
            <p:cNvPr id="32" name="直線矢印コネクタ 31">
              <a:extLst>
                <a:ext uri="{FF2B5EF4-FFF2-40B4-BE49-F238E27FC236}">
                  <a16:creationId xmlns:a16="http://schemas.microsoft.com/office/drawing/2014/main" id="{F691E8BB-DF6D-48B7-AF3F-4E72340EC4F0}"/>
                </a:ext>
              </a:extLst>
            </p:cNvPr>
            <p:cNvCxnSpPr>
              <a:cxnSpLocks/>
            </p:cNvCxnSpPr>
            <p:nvPr/>
          </p:nvCxnSpPr>
          <p:spPr>
            <a:xfrm flipH="1">
              <a:off x="6579219" y="5596664"/>
              <a:ext cx="513925" cy="277534"/>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39" name="正方形/長方形 38"/>
          <p:cNvSpPr/>
          <p:nvPr/>
        </p:nvSpPr>
        <p:spPr>
          <a:xfrm>
            <a:off x="6388455" y="4606898"/>
            <a:ext cx="876645" cy="2616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手術前</a:t>
            </a:r>
            <a:endParaRPr kumimoji="1" lang="en-US" altLang="ja-JP"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0" name="正方形/長方形 39"/>
          <p:cNvSpPr/>
          <p:nvPr/>
        </p:nvSpPr>
        <p:spPr>
          <a:xfrm>
            <a:off x="8481434" y="4638941"/>
            <a:ext cx="876645" cy="2616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手術後</a:t>
            </a:r>
            <a:endParaRPr kumimoji="1" lang="en-US" altLang="ja-JP"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3" name="右矢印 32"/>
          <p:cNvSpPr/>
          <p:nvPr/>
        </p:nvSpPr>
        <p:spPr>
          <a:xfrm>
            <a:off x="7733702" y="3644794"/>
            <a:ext cx="310139" cy="479132"/>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Times New Roman" panose="02020603050405020304" pitchFamily="18" charset="0"/>
              <a:ea typeface="メイリオ"/>
              <a:cs typeface="Times New Roman" panose="02020603050405020304" pitchFamily="18" charset="0"/>
            </a:endParaRPr>
          </a:p>
        </p:txBody>
      </p:sp>
      <p:sp>
        <p:nvSpPr>
          <p:cNvPr id="35" name="正方形/長方形 34"/>
          <p:cNvSpPr/>
          <p:nvPr/>
        </p:nvSpPr>
        <p:spPr>
          <a:xfrm>
            <a:off x="189443" y="5330671"/>
            <a:ext cx="9529762" cy="138666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腰部脊柱管狭窄症等に対する適切な手術加療を評価する観点から、</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顕微鏡下腰部脊柱管拡大減圧術を新設する。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顕微鏡下腰部脊柱管拡大減圧術</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24,560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36" name="図 35">
            <a:extLst>
              <a:ext uri="{FF2B5EF4-FFF2-40B4-BE49-F238E27FC236}">
                <a16:creationId xmlns:a16="http://schemas.microsoft.com/office/drawing/2014/main" id="{D3C9C2EC-0A94-48E2-AE79-412F2A9E65B9}"/>
              </a:ext>
            </a:extLst>
          </p:cNvPr>
          <p:cNvPicPr>
            <a:picLocks noChangeAspect="1"/>
          </p:cNvPicPr>
          <p:nvPr/>
        </p:nvPicPr>
        <p:blipFill>
          <a:blip r:embed="rId6"/>
          <a:stretch>
            <a:fillRect/>
          </a:stretch>
        </p:blipFill>
        <p:spPr>
          <a:xfrm>
            <a:off x="6829425" y="5393223"/>
            <a:ext cx="1447892" cy="1087396"/>
          </a:xfrm>
          <a:prstGeom prst="rect">
            <a:avLst/>
          </a:prstGeom>
        </p:spPr>
      </p:pic>
      <p:pic>
        <p:nvPicPr>
          <p:cNvPr id="37" name="図 36">
            <a:extLst>
              <a:ext uri="{FF2B5EF4-FFF2-40B4-BE49-F238E27FC236}">
                <a16:creationId xmlns:a16="http://schemas.microsoft.com/office/drawing/2014/main" id="{32A2A6B6-ADAC-40F6-AA2A-6253D1383691}"/>
              </a:ext>
            </a:extLst>
          </p:cNvPr>
          <p:cNvPicPr>
            <a:picLocks noChangeAspect="1"/>
          </p:cNvPicPr>
          <p:nvPr/>
        </p:nvPicPr>
        <p:blipFill>
          <a:blip r:embed="rId7"/>
          <a:stretch>
            <a:fillRect/>
          </a:stretch>
        </p:blipFill>
        <p:spPr>
          <a:xfrm>
            <a:off x="8534400" y="5330672"/>
            <a:ext cx="1109505" cy="1185268"/>
          </a:xfrm>
          <a:prstGeom prst="rect">
            <a:avLst/>
          </a:prstGeom>
        </p:spPr>
      </p:pic>
      <p:sp>
        <p:nvSpPr>
          <p:cNvPr id="38" name="正方形/長方形 37"/>
          <p:cNvSpPr/>
          <p:nvPr/>
        </p:nvSpPr>
        <p:spPr>
          <a:xfrm>
            <a:off x="6962835" y="6532670"/>
            <a:ext cx="2755046" cy="184666"/>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出典：日本脊髄外科学会提案書より引用</a:t>
            </a:r>
            <a:endParaRPr kumimoji="1" lang="en-US" altLang="ja-JP"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 name="正方形/長方形 45"/>
          <p:cNvSpPr/>
          <p:nvPr/>
        </p:nvSpPr>
        <p:spPr>
          <a:xfrm>
            <a:off x="277018" y="758109"/>
            <a:ext cx="2135981" cy="286365"/>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新規技術の保険導入</a:t>
            </a:r>
          </a:p>
        </p:txBody>
      </p:sp>
      <p:sp>
        <p:nvSpPr>
          <p:cNvPr id="41" name="タイトル 1"/>
          <p:cNvSpPr txBox="1">
            <a:spLocks noGrp="1"/>
          </p:cNvSpPr>
          <p:nvPr>
            <p:ph type="title"/>
          </p:nvPr>
        </p:nvSpPr>
        <p:spPr>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lvl="0">
              <a:defRPr/>
            </a:pPr>
            <a:r>
              <a:rPr lang="ja-JP" altLang="en-US" dirty="0">
                <a:solidFill>
                  <a:prstClr val="black"/>
                </a:solidFill>
              </a:rPr>
              <a:t>（１）医療技術評価分科会の評価を踏まえた対応</a:t>
            </a:r>
            <a:endPar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endParaRPr>
          </a:p>
        </p:txBody>
      </p:sp>
      <p:sp>
        <p:nvSpPr>
          <p:cNvPr id="42" name="テキスト ボックス 41"/>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3" name="正方形/長方形 42"/>
          <p:cNvSpPr/>
          <p:nvPr/>
        </p:nvSpPr>
        <p:spPr>
          <a:xfrm>
            <a:off x="277018" y="2732625"/>
            <a:ext cx="2135981" cy="286365"/>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新規技術の保険導入</a:t>
            </a:r>
          </a:p>
        </p:txBody>
      </p:sp>
      <p:sp>
        <p:nvSpPr>
          <p:cNvPr id="47" name="正方形/長方形 46"/>
          <p:cNvSpPr/>
          <p:nvPr/>
        </p:nvSpPr>
        <p:spPr>
          <a:xfrm>
            <a:off x="277018" y="5238397"/>
            <a:ext cx="2135981" cy="286365"/>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新規技術の保険導入</a:t>
            </a:r>
          </a:p>
        </p:txBody>
      </p:sp>
    </p:spTree>
    <p:extLst>
      <p:ext uri="{BB962C8B-B14F-4D97-AF65-F5344CB8AC3E}">
        <p14:creationId xmlns:p14="http://schemas.microsoft.com/office/powerpoint/2010/main" val="3895675867"/>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88119" y="1018799"/>
            <a:ext cx="9529762" cy="253120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神経内分泌腫瘍及び褐色細胞腫に対する放射性同位元素内用療法に係る管理料を新設する。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放射性同位元素内用療法管理料</a:t>
            </a:r>
            <a:endParaRPr kumimoji="1" lang="en-US" altLang="zh-TW"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（新）神経内分泌腫瘍に対するもの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2,660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（新）褐色細胞腫に対するもの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1,820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［算定留意事項］</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・「神経内分泌腫瘍に対するもの」は、ソマトスタチン受容体陽性の切除不能又は遠隔転移を有する神経内分泌腫瘍の患者に対して行った場合に算</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定する</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・「褐色細胞腫に対するもの」は、</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MIBG</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が集積する悪性褐色細胞腫・パラガングリオーマの患者に対して行った場合に算定する。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endPar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タイトル 1"/>
          <p:cNvSpPr txBox="1">
            <a:spLocks noGrp="1"/>
          </p:cNvSpPr>
          <p:nvPr>
            <p:ph type="title"/>
          </p:nvPr>
        </p:nvSpPr>
        <p:spPr>
          <a:xfrm>
            <a:off x="0" y="274638"/>
            <a:ext cx="9906000" cy="458482"/>
          </a:xfrm>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lvl="0">
              <a:defRPr/>
            </a:pPr>
            <a:r>
              <a:rPr lang="ja-JP" altLang="en-US" dirty="0">
                <a:solidFill>
                  <a:prstClr val="black"/>
                </a:solidFill>
              </a:rPr>
              <a:t>（１）医療技術評価分科会の評価を踏まえた対応</a:t>
            </a:r>
            <a:endPar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endParaRPr>
          </a:p>
        </p:txBody>
      </p:sp>
      <p:sp>
        <p:nvSpPr>
          <p:cNvPr id="6" name="テキスト ボックス 5"/>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正方形/長方形 6"/>
          <p:cNvSpPr/>
          <p:nvPr/>
        </p:nvSpPr>
        <p:spPr>
          <a:xfrm>
            <a:off x="188119" y="4236280"/>
            <a:ext cx="9529762" cy="206001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膀胱頸部形成不全に対して、人工物を使用せず膀胱頸部を形成・再建する術式を新設する。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	</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膀胱</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頸部</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形成術（</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膀</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胱頸部吊上術以外）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	37,690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埋没陰茎に対する手術を新設する。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埋没陰茎手術</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	7,760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 name="正方形/長方形 9"/>
          <p:cNvSpPr/>
          <p:nvPr/>
        </p:nvSpPr>
        <p:spPr>
          <a:xfrm>
            <a:off x="298800" y="828000"/>
            <a:ext cx="2520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新規技術の保険導入</a:t>
            </a:r>
          </a:p>
        </p:txBody>
      </p:sp>
      <p:sp>
        <p:nvSpPr>
          <p:cNvPr id="11" name="正方形/長方形 10"/>
          <p:cNvSpPr/>
          <p:nvPr/>
        </p:nvSpPr>
        <p:spPr>
          <a:xfrm>
            <a:off x="298800" y="3944043"/>
            <a:ext cx="2520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新規技術の保険導入</a:t>
            </a:r>
          </a:p>
        </p:txBody>
      </p:sp>
    </p:spTree>
    <p:extLst>
      <p:ext uri="{BB962C8B-B14F-4D97-AF65-F5344CB8AC3E}">
        <p14:creationId xmlns:p14="http://schemas.microsoft.com/office/powerpoint/2010/main" val="475151748"/>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935652"/>
            <a:ext cx="9529762" cy="285257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胃癌に係る内視鏡手術用支援機器を用いて行った手術について、既存の腹腔鏡下手術に比べ優越性が示されたことから、評価を見直す。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88" name="正方形/長方形 87"/>
          <p:cNvSpPr/>
          <p:nvPr/>
        </p:nvSpPr>
        <p:spPr>
          <a:xfrm>
            <a:off x="4730906" y="1632447"/>
            <a:ext cx="4832278"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4718215" y="1995756"/>
            <a:ext cx="4844969" cy="1711723"/>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腹腔鏡下胃切除術</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悪性腫瘍手術</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zh-TW"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64,120</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zh-TW"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３　悪性腫瘍手術（内視鏡手術用支援機器を用いるもの）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73,590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zh-TW"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腹腔鏡下噴門側胃切除術</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悪性腫瘍切除術</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zh-TW"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75,730</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zh-TW"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３　悪性腫瘍手術（内視鏡手術用支援機器を用いるもの）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80,000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zh-TW"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腹腔鏡下胃全摘術</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悪性腫瘍手術</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zh-TW"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83,090</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zh-TW"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３　（略）</a:t>
            </a:r>
            <a:endParaRPr kumimoji="1" lang="en-US" altLang="zh-TW"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４　悪性腫瘍手術（内視鏡手術用支援機器を用いるもの）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98,850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90" name="右矢印 89"/>
          <p:cNvSpPr/>
          <p:nvPr/>
        </p:nvSpPr>
        <p:spPr>
          <a:xfrm>
            <a:off x="4242085" y="2512234"/>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19029" y="1638287"/>
            <a:ext cx="3889839"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311928" y="1995756"/>
            <a:ext cx="3896940" cy="1711723"/>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腹腔鏡下胃切除術</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悪性腫瘍手術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zh-TW"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64,120</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zh-TW"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腹腔鏡下噴門側胃切除術</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悪性腫瘍切除術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zh-TW"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75,730</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zh-TW"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腹腔鏡下胃全摘術</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悪性腫瘍手術</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zh-TW"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83,090</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 name="正方形/長方形 23"/>
          <p:cNvSpPr/>
          <p:nvPr/>
        </p:nvSpPr>
        <p:spPr>
          <a:xfrm>
            <a:off x="5667714" y="4933466"/>
            <a:ext cx="1647488"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5" name="正方形/長方形 24"/>
          <p:cNvSpPr/>
          <p:nvPr/>
        </p:nvSpPr>
        <p:spPr>
          <a:xfrm>
            <a:off x="5667714" y="5296775"/>
            <a:ext cx="1647489" cy="1381388"/>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（略）</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（削除）</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（略）</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6" name="右矢印 25"/>
          <p:cNvSpPr/>
          <p:nvPr/>
        </p:nvSpPr>
        <p:spPr>
          <a:xfrm>
            <a:off x="5190146" y="5576176"/>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正方形/長方形 26"/>
          <p:cNvSpPr/>
          <p:nvPr/>
        </p:nvSpPr>
        <p:spPr>
          <a:xfrm>
            <a:off x="320701" y="4933466"/>
            <a:ext cx="4834789"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8" name="正方形/長方形 27"/>
          <p:cNvSpPr/>
          <p:nvPr/>
        </p:nvSpPr>
        <p:spPr>
          <a:xfrm>
            <a:off x="313600" y="5296775"/>
            <a:ext cx="4841891" cy="1381388"/>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胸腔鏡下食道悪性腫瘍手術</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の場合</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（略）</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胸腔鏡下食道悪性腫瘍手術（内視鏡手術用支援機器を用いる場合）を術者として５例以上実施した経験を有する常勤の医師が１名以上配置されていること。</a:t>
            </a: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（略）</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4" name="正方形/長方形 33"/>
          <p:cNvSpPr/>
          <p:nvPr/>
        </p:nvSpPr>
        <p:spPr>
          <a:xfrm>
            <a:off x="188119" y="3996239"/>
            <a:ext cx="9529762" cy="273781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食道癌、胃癌及び直腸癌に係る内視鏡手術用支援機器を用いて行った手術の施設基準について、術者の経験症例数と術後合併症の発生に有意な違いが示されなかったというレジストリの解析結果に基づき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35"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533" t="2320" r="50000"/>
          <a:stretch/>
        </p:blipFill>
        <p:spPr bwMode="auto">
          <a:xfrm>
            <a:off x="7551081" y="4810196"/>
            <a:ext cx="2012103" cy="186796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sp>
        <p:nvSpPr>
          <p:cNvPr id="19"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333</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
        <p:nvSpPr>
          <p:cNvPr id="21" name="正方形/長方形 20"/>
          <p:cNvSpPr/>
          <p:nvPr/>
        </p:nvSpPr>
        <p:spPr>
          <a:xfrm>
            <a:off x="298800" y="756000"/>
            <a:ext cx="2268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既存技術の見直し</a:t>
            </a:r>
          </a:p>
        </p:txBody>
      </p:sp>
      <p:sp>
        <p:nvSpPr>
          <p:cNvPr id="23" name="正方形/長方形 22"/>
          <p:cNvSpPr/>
          <p:nvPr/>
        </p:nvSpPr>
        <p:spPr>
          <a:xfrm>
            <a:off x="298800" y="3797880"/>
            <a:ext cx="2268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既存技術の見直し</a:t>
            </a:r>
          </a:p>
        </p:txBody>
      </p:sp>
      <p:sp>
        <p:nvSpPr>
          <p:cNvPr id="22" name="タイトル 1"/>
          <p:cNvSpPr txBox="1">
            <a:spLocks noGrp="1"/>
          </p:cNvSpPr>
          <p:nvPr>
            <p:ph type="title"/>
          </p:nvPr>
        </p:nvSpPr>
        <p:spPr>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lvl="0">
              <a:defRPr/>
            </a:pPr>
            <a:r>
              <a:rPr lang="ja-JP" altLang="en-US" dirty="0">
                <a:solidFill>
                  <a:prstClr val="black"/>
                </a:solidFill>
              </a:rPr>
              <a:t>（１）医療技術評価分科会の評価を踏まえた対応</a:t>
            </a:r>
            <a:endPar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endParaRPr>
          </a:p>
        </p:txBody>
      </p:sp>
    </p:spTree>
    <p:extLst>
      <p:ext uri="{BB962C8B-B14F-4D97-AF65-F5344CB8AC3E}">
        <p14:creationId xmlns:p14="http://schemas.microsoft.com/office/powerpoint/2010/main" val="1494526454"/>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935652"/>
            <a:ext cx="9529762" cy="285257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ロービジョン検査判断料について、施設基準を見直す。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grpSp>
        <p:nvGrpSpPr>
          <p:cNvPr id="4" name="グループ化 3"/>
          <p:cNvGrpSpPr/>
          <p:nvPr/>
        </p:nvGrpSpPr>
        <p:grpSpPr>
          <a:xfrm>
            <a:off x="311928" y="1429255"/>
            <a:ext cx="9251256" cy="2304434"/>
            <a:chOff x="311928" y="1429255"/>
            <a:chExt cx="9251256" cy="2304434"/>
          </a:xfrm>
        </p:grpSpPr>
        <p:sp>
          <p:nvSpPr>
            <p:cNvPr id="88" name="正方形/長方形 87"/>
            <p:cNvSpPr/>
            <p:nvPr/>
          </p:nvSpPr>
          <p:spPr>
            <a:xfrm>
              <a:off x="5155490" y="1429255"/>
              <a:ext cx="4407694"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155490" y="1792564"/>
              <a:ext cx="4407694" cy="1941125"/>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ロービジョン検査判断料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厚生労働省主催視覚障害者用補装具適合判定医師研修会</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（眼鏡等適合判定医師研修会）</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（以下「視覚障害者用補装具適合判定医師研修会」という。）</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を修了した眼科を担当する常勤の医師が１名以上配置されていること。</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なお、週３日以上常態として勤務しており、かつ、所定労働時間が週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22</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時間以上の勤務を行っている非常勤医師（視覚障害者用補装具適合判定医師研修会を修了した医師に限る。）を２名以上組み合わせることにより、常勤医師の勤務時間帯と同じ時間帯にこれらの非常勤医師が配置されている場合には、当該基準を満たしていることとみなすことができる。</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90" name="右矢印 89"/>
            <p:cNvSpPr/>
            <p:nvPr/>
          </p:nvSpPr>
          <p:spPr>
            <a:xfrm>
              <a:off x="4646906" y="2205795"/>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19029" y="1435095"/>
              <a:ext cx="426220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311928" y="1792564"/>
              <a:ext cx="4269308" cy="1941125"/>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ロービジョン検査判断料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厚生労働省主催視覚障害者用補装具適合判定医師研修会</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（眼鏡等適合判定医師研修会）</a:t>
              </a:r>
              <a:r>
                <a:rPr kumimoji="1" lang="ja-JP" altLang="en-US" sz="11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を修</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了した眼科を担当する常勤の医師が１名以上配置されていること。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sp>
        <p:nvSpPr>
          <p:cNvPr id="34" name="正方形/長方形 33"/>
          <p:cNvSpPr/>
          <p:nvPr/>
        </p:nvSpPr>
        <p:spPr>
          <a:xfrm>
            <a:off x="188119" y="4015695"/>
            <a:ext cx="9529762" cy="273781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ダーモスコピーについて、対象疾患を追加する。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正方形/長方形 20"/>
          <p:cNvSpPr/>
          <p:nvPr/>
        </p:nvSpPr>
        <p:spPr>
          <a:xfrm>
            <a:off x="298800" y="756066"/>
            <a:ext cx="2268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既存技術の見直し</a:t>
            </a:r>
          </a:p>
        </p:txBody>
      </p:sp>
      <p:sp>
        <p:nvSpPr>
          <p:cNvPr id="23" name="正方形/長方形 22"/>
          <p:cNvSpPr/>
          <p:nvPr/>
        </p:nvSpPr>
        <p:spPr>
          <a:xfrm>
            <a:off x="298800" y="3817336"/>
            <a:ext cx="2268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既存技術の見直し</a:t>
            </a:r>
          </a:p>
        </p:txBody>
      </p:sp>
      <p:grpSp>
        <p:nvGrpSpPr>
          <p:cNvPr id="3" name="グループ化 2"/>
          <p:cNvGrpSpPr/>
          <p:nvPr/>
        </p:nvGrpSpPr>
        <p:grpSpPr>
          <a:xfrm>
            <a:off x="319029" y="4493866"/>
            <a:ext cx="6484780" cy="2105170"/>
            <a:chOff x="319029" y="4474410"/>
            <a:chExt cx="6484780" cy="2105170"/>
          </a:xfrm>
        </p:grpSpPr>
        <p:sp>
          <p:nvSpPr>
            <p:cNvPr id="20" name="正方形/長方形 19"/>
            <p:cNvSpPr/>
            <p:nvPr/>
          </p:nvSpPr>
          <p:spPr>
            <a:xfrm>
              <a:off x="3862396" y="4478420"/>
              <a:ext cx="2941413"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2" name="正方形/長方形 21"/>
            <p:cNvSpPr/>
            <p:nvPr/>
          </p:nvSpPr>
          <p:spPr>
            <a:xfrm>
              <a:off x="3862396" y="4817474"/>
              <a:ext cx="2941413" cy="1762106"/>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ダーモスコピー</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ダーモスコピーは、悪性黒色腫、基底細胞癌、ボーエン病、色素性母斑、老人性色素斑、脂漏性角化症、エクリン汗孔腫、血管腫等の色素性皮膚病変、</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円形脱毛症若しくは日光角化症</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の診断又は経過観察の目的で行った場合に、検査の回数又は部位数にかかわらず４月に１回に限り算定する。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9" name="右矢印 28"/>
            <p:cNvSpPr/>
            <p:nvPr/>
          </p:nvSpPr>
          <p:spPr>
            <a:xfrm>
              <a:off x="3326101" y="5184525"/>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正方形/長方形 31"/>
            <p:cNvSpPr/>
            <p:nvPr/>
          </p:nvSpPr>
          <p:spPr>
            <a:xfrm>
              <a:off x="319029" y="4474410"/>
              <a:ext cx="2950645"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3" name="正方形/長方形 32"/>
            <p:cNvSpPr/>
            <p:nvPr/>
          </p:nvSpPr>
          <p:spPr>
            <a:xfrm>
              <a:off x="319030" y="4817474"/>
              <a:ext cx="2950644" cy="1762106"/>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ダーモスコピー</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ダーモスコピーは、悪性黒色腫、基底細胞癌、ボーエン病、色素性母斑、老人性色素斑、脂漏性角化症、エクリン汗孔腫、血管腫等の色素性皮膚病変の診断又は経過観察の目的で行った場合に、検査の回数又は部位数にかかわらず４月に１回に限り算定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pic>
        <p:nvPicPr>
          <p:cNvPr id="5" name="図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891919" y="4643425"/>
            <a:ext cx="2698824" cy="1797416"/>
          </a:xfrm>
          <a:prstGeom prst="rect">
            <a:avLst/>
          </a:prstGeom>
        </p:spPr>
      </p:pic>
      <p:sp>
        <p:nvSpPr>
          <p:cNvPr id="25" name="タイトル 1"/>
          <p:cNvSpPr txBox="1">
            <a:spLocks noGrp="1"/>
          </p:cNvSpPr>
          <p:nvPr>
            <p:ph type="title"/>
          </p:nvPr>
        </p:nvSpPr>
        <p:spPr>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lvl="0">
              <a:defRPr/>
            </a:pPr>
            <a:r>
              <a:rPr lang="ja-JP" altLang="en-US" dirty="0">
                <a:solidFill>
                  <a:prstClr val="black"/>
                </a:solidFill>
              </a:rPr>
              <a:t>（１）医療技術評価分科会の評価を踏まえた対応</a:t>
            </a:r>
            <a:endPar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endParaRPr>
          </a:p>
        </p:txBody>
      </p:sp>
    </p:spTree>
    <p:extLst>
      <p:ext uri="{BB962C8B-B14F-4D97-AF65-F5344CB8AC3E}">
        <p14:creationId xmlns:p14="http://schemas.microsoft.com/office/powerpoint/2010/main" val="3075411744"/>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5" name="正方形/長方形 4"/>
          <p:cNvSpPr/>
          <p:nvPr/>
        </p:nvSpPr>
        <p:spPr>
          <a:xfrm>
            <a:off x="188119" y="1018800"/>
            <a:ext cx="9529762" cy="2376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小児食物アレルギー負荷検査について、対象患者及び算定回数の見直しを行う。</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テキスト ボックス 6"/>
          <p:cNvSpPr txBox="1"/>
          <p:nvPr/>
        </p:nvSpPr>
        <p:spPr>
          <a:xfrm>
            <a:off x="7712364" y="3402593"/>
            <a:ext cx="182902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Verdana"/>
                <a:ea typeface="メイリオ"/>
                <a:cs typeface="+mn-cs"/>
              </a:rPr>
              <a:t>出典：日本肝臓学会提案書より引用</a:t>
            </a:r>
          </a:p>
        </p:txBody>
      </p:sp>
      <p:sp>
        <p:nvSpPr>
          <p:cNvPr id="9" name="正方形/長方形 8"/>
          <p:cNvSpPr/>
          <p:nvPr/>
        </p:nvSpPr>
        <p:spPr>
          <a:xfrm>
            <a:off x="5245494" y="1517925"/>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10" name="正方形/長方形 9"/>
          <p:cNvSpPr/>
          <p:nvPr/>
        </p:nvSpPr>
        <p:spPr>
          <a:xfrm>
            <a:off x="5241512" y="1876970"/>
            <a:ext cx="4320000" cy="1381388"/>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小児食物アレルギー負荷検査</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注１　別に厚生労働大臣が定める施設基準に適合するものとして地方厚生局長等に届け出た保険医療機関において、</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16</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歳未満</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の患者に対して食物アレルギー負荷検査を行った場合に</a:t>
            </a:r>
            <a:r>
              <a:rPr kumimoji="1" lang="ja-JP" altLang="en-US" sz="11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rPr>
              <a:t>年３回</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に限り算定する。</a:t>
            </a:r>
          </a:p>
          <a:p>
            <a:pPr marL="280800" marR="0" lvl="0" indent="-140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小児食物アレルギー負荷検査に係る投薬、注射及び処置の費用は、所定点数に含まれるものとする。</a:t>
            </a:r>
          </a:p>
        </p:txBody>
      </p:sp>
      <p:sp>
        <p:nvSpPr>
          <p:cNvPr id="11" name="右矢印 10"/>
          <p:cNvSpPr/>
          <p:nvPr/>
        </p:nvSpPr>
        <p:spPr>
          <a:xfrm>
            <a:off x="4738644" y="1934941"/>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正方形/長方形 11"/>
          <p:cNvSpPr/>
          <p:nvPr/>
        </p:nvSpPr>
        <p:spPr>
          <a:xfrm>
            <a:off x="326130" y="1513661"/>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13" name="正方形/長方形 12"/>
          <p:cNvSpPr/>
          <p:nvPr/>
        </p:nvSpPr>
        <p:spPr>
          <a:xfrm>
            <a:off x="319029" y="1876970"/>
            <a:ext cx="4371398" cy="1381388"/>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小児食物アレルギー負荷検査</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注１　別に厚生労働大臣が定める施設基準に適合するものとして地方厚生局長等に届け出た保険医療機関において、９歳未満の患者に対して食物アレルギー負荷検査を行った場合に、年２回に限り算定する。</a:t>
            </a:r>
          </a:p>
          <a:p>
            <a:pPr marL="280800" marR="0" lvl="0" indent="-140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小児食物アレルギー負荷検査に係る投薬、注射及び処置の費用は、所定点数に含まれるものとする。</a:t>
            </a:r>
          </a:p>
        </p:txBody>
      </p:sp>
      <p:sp>
        <p:nvSpPr>
          <p:cNvPr id="15" name="正方形/長方形 14"/>
          <p:cNvSpPr/>
          <p:nvPr/>
        </p:nvSpPr>
        <p:spPr>
          <a:xfrm>
            <a:off x="189792" y="3776514"/>
            <a:ext cx="9529762" cy="249211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腹腔鏡下直腸切除・切断術に</a:t>
            </a:r>
            <a:r>
              <a:rPr kumimoji="1" lang="zh-TW"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超低位前方切除術</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及び経肛門吻合を伴う切除術を追加する。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 name="テキスト ボックス 15"/>
          <p:cNvSpPr txBox="1"/>
          <p:nvPr/>
        </p:nvSpPr>
        <p:spPr>
          <a:xfrm>
            <a:off x="7712364" y="6249079"/>
            <a:ext cx="182902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Verdana"/>
                <a:ea typeface="メイリオ"/>
                <a:cs typeface="+mn-cs"/>
              </a:rPr>
              <a:t>出典：日本肝臓学会提案書より引用</a:t>
            </a:r>
          </a:p>
        </p:txBody>
      </p:sp>
      <p:sp>
        <p:nvSpPr>
          <p:cNvPr id="17" name="正方形/長方形 16"/>
          <p:cNvSpPr/>
          <p:nvPr/>
        </p:nvSpPr>
        <p:spPr>
          <a:xfrm>
            <a:off x="5247167" y="4353242"/>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18" name="正方形/長方形 17"/>
          <p:cNvSpPr/>
          <p:nvPr/>
        </p:nvSpPr>
        <p:spPr>
          <a:xfrm>
            <a:off x="5243185" y="4712287"/>
            <a:ext cx="4320000" cy="1381388"/>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腹腔鏡下直腸切除・切断術</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１　切除術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75,460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２　</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低位前方切除術</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83,930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３　超低位前方切除術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91,470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４　経肛門吻合を伴う切除術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100,470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５</a:t>
            </a:r>
            <a:r>
              <a:rPr kumimoji="1" lang="zh-CN"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切断術</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zh-CN"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83,930</a:t>
            </a:r>
            <a:r>
              <a:rPr kumimoji="1" lang="zh-CN"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9" name="右矢印 18"/>
          <p:cNvSpPr/>
          <p:nvPr/>
        </p:nvSpPr>
        <p:spPr>
          <a:xfrm>
            <a:off x="4740317" y="4770258"/>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327803" y="4348978"/>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1" name="正方形/長方形 20"/>
          <p:cNvSpPr/>
          <p:nvPr/>
        </p:nvSpPr>
        <p:spPr>
          <a:xfrm>
            <a:off x="320702" y="4712287"/>
            <a:ext cx="4371398" cy="1381388"/>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腹腔鏡下直腸切除・切断術</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１　切除術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75,460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２　</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低位前方切除術</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83,930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zh-CN"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　切断術</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zh-CN"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83,930</a:t>
            </a:r>
            <a:r>
              <a:rPr kumimoji="1" lang="zh-CN"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 name="Rectangle 1"/>
          <p:cNvSpPr>
            <a:spLocks noChangeArrowheads="1"/>
          </p:cNvSpPr>
          <p:nvPr/>
        </p:nvSpPr>
        <p:spPr bwMode="auto">
          <a:xfrm>
            <a:off x="0" y="-247608"/>
            <a:ext cx="205505"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600" b="0" i="0" u="none" strike="noStrike" kern="1200" cap="none" spc="0" normalizeH="0" baseline="0" noProof="0" dirty="0">
                <a:ln>
                  <a:noFill/>
                </a:ln>
                <a:solidFill>
                  <a:prstClr val="black"/>
                </a:solidFill>
                <a:effectLst/>
                <a:uLnTx/>
                <a:uFillTx/>
                <a:latin typeface="Arial" panose="020B0604020202020204" pitchFamily="34" charset="0"/>
                <a:ea typeface="メイリオ"/>
                <a:cs typeface="+mn-cs"/>
              </a:rPr>
              <a:t> </a:t>
            </a:r>
            <a:endParaRPr kumimoji="0" lang="ja-JP" altLang="en-US" sz="1800" b="0" i="0" u="none" strike="noStrike" kern="1200" cap="none" spc="0" normalizeH="0" baseline="0" noProof="0" dirty="0">
              <a:ln>
                <a:noFill/>
              </a:ln>
              <a:solidFill>
                <a:prstClr val="black"/>
              </a:solidFill>
              <a:effectLst/>
              <a:uLnTx/>
              <a:uFillTx/>
              <a:latin typeface="Arial" panose="020B0604020202020204" pitchFamily="34" charset="0"/>
              <a:ea typeface="メイリオ"/>
              <a:cs typeface="+mn-cs"/>
            </a:endParaRPr>
          </a:p>
        </p:txBody>
      </p:sp>
      <p:sp>
        <p:nvSpPr>
          <p:cNvPr id="23" name="正方形/長方形 22"/>
          <p:cNvSpPr/>
          <p:nvPr/>
        </p:nvSpPr>
        <p:spPr>
          <a:xfrm>
            <a:off x="298800" y="828000"/>
            <a:ext cx="2268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既存技術の見直し</a:t>
            </a:r>
          </a:p>
        </p:txBody>
      </p:sp>
      <p:sp>
        <p:nvSpPr>
          <p:cNvPr id="22" name="正方形/長方形 21"/>
          <p:cNvSpPr/>
          <p:nvPr/>
        </p:nvSpPr>
        <p:spPr>
          <a:xfrm>
            <a:off x="298800" y="3564000"/>
            <a:ext cx="2268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既存技術の見直し</a:t>
            </a:r>
          </a:p>
        </p:txBody>
      </p:sp>
      <p:sp>
        <p:nvSpPr>
          <p:cNvPr id="24" name="タイトル 1"/>
          <p:cNvSpPr txBox="1">
            <a:spLocks noGrp="1"/>
          </p:cNvSpPr>
          <p:nvPr>
            <p:ph type="title"/>
          </p:nvPr>
        </p:nvSpPr>
        <p:spPr>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lvl="0">
              <a:defRPr/>
            </a:pPr>
            <a:r>
              <a:rPr lang="ja-JP" altLang="en-US" dirty="0">
                <a:solidFill>
                  <a:prstClr val="black"/>
                </a:solidFill>
              </a:rPr>
              <a:t>（１）医療技術評価分科会の評価を踏まえた対応</a:t>
            </a:r>
            <a:endPar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endParaRPr>
          </a:p>
        </p:txBody>
      </p:sp>
    </p:spTree>
    <p:extLst>
      <p:ext uri="{BB962C8B-B14F-4D97-AF65-F5344CB8AC3E}">
        <p14:creationId xmlns:p14="http://schemas.microsoft.com/office/powerpoint/2010/main" val="795461669"/>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88119" y="1018800"/>
            <a:ext cx="9529762" cy="541230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5" name="正方形/長方形 84"/>
          <p:cNvSpPr/>
          <p:nvPr/>
        </p:nvSpPr>
        <p:spPr>
          <a:xfrm>
            <a:off x="188119" y="1059747"/>
            <a:ext cx="9529762" cy="2901338"/>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画像診断管理加算３の施設基準において、人工知能技術を用いた画像診断補助ソフトウェアの管理に係る要件を追加し、評価を見直す。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6" name="正方形/長方形 35"/>
          <p:cNvSpPr/>
          <p:nvPr/>
        </p:nvSpPr>
        <p:spPr>
          <a:xfrm>
            <a:off x="5229774" y="1901777"/>
            <a:ext cx="4398858" cy="299118"/>
          </a:xfrm>
          <a:prstGeom prst="rect">
            <a:avLst/>
          </a:prstGeom>
          <a:solidFill>
            <a:srgbClr val="FFCE9E"/>
          </a:solidFill>
          <a:ln w="127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37" name="正方形/長方形 36"/>
          <p:cNvSpPr/>
          <p:nvPr/>
        </p:nvSpPr>
        <p:spPr>
          <a:xfrm>
            <a:off x="5229774" y="2246981"/>
            <a:ext cx="4398858" cy="3951937"/>
          </a:xfrm>
          <a:prstGeom prst="rect">
            <a:avLst/>
          </a:prstGeom>
          <a:solidFill>
            <a:srgbClr val="FDECD5"/>
          </a:solid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画像診断管理加算３</a:t>
            </a:r>
            <a:r>
              <a:rPr kumimoji="0" lang="en-US" altLang="ja-JP"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0" lang="en-US" altLang="ja-JP" sz="14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画像診断管理加算３　　　　　　　　　　　</a:t>
            </a:r>
            <a:r>
              <a:rPr kumimoji="0" lang="en-US" altLang="ja-JP" sz="14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340</a:t>
            </a:r>
            <a:r>
              <a:rPr kumimoji="0" lang="ja-JP" altLang="en-US" sz="14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0" lang="en-US" altLang="ja-JP" sz="14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［施設基準の概要］</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・放射線科を標榜している特定機能病院</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・画像診断を専ら担当する常勤の医師が６名以上配置</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・核医学診断、ＣＴ撮影及びＭＲＩ撮影に係る画像情報の管理の実施</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・核医学診断及びコンピューター断層診断のうち、少なくとも８割以上の読影結果が、翌診療日までに当該患者の診療を担当する医師へ報告</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・夜間及び休日に読影を行う体制の整備</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・核医学診断、ＣＴ撮影及びＭＲＩ撮影について、夜間及び休日を除く検査前の画像診断管理の実施</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・当該保険医療機関以外の施設に読影又は診断を委託していない。</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・「医療情報システムの安全管理に関するガイドライン」を遵守し、安全な通信環境の確保</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・関係学会の定める指針を遵守し、ＭＲＩ装置の適切な安全管理の実施</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・関係学会の定める指針に基づく適切な被ばく線量管理の実施</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92075" marR="0" lvl="0" indent="-92075" algn="l" defTabSz="914395" rtl="0" eaLnBrk="1" fontAlgn="auto" latinLnBrk="0" hangingPunct="1">
              <a:lnSpc>
                <a:spcPct val="100000"/>
              </a:lnSpc>
              <a:spcBef>
                <a:spcPts val="0"/>
              </a:spcBef>
              <a:spcAft>
                <a:spcPts val="0"/>
              </a:spcAft>
              <a:buClrTx/>
              <a:buSzTx/>
              <a:buFontTx/>
              <a:buNone/>
              <a:tabLst/>
              <a:defRPr/>
            </a:pPr>
            <a:r>
              <a:rPr kumimoji="0" lang="ja-JP" altLang="en-US" sz="105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05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関連学会の定める指針に基づく</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人工知能技術を用いた画像診断補助ソフトウェアに係る管理の実施</a:t>
            </a:r>
            <a:endPar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92075" marR="0" lvl="0" indent="-92075" algn="l" defTabSz="914395"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人工知能技術を用いた画像診断補助ソフトウェアに係る管理にあたり、画像診断を専ら担当する医師を管理者として配置</a:t>
            </a:r>
            <a:endPar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21" name="テキスト ボックス 20"/>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 name="右矢印 8"/>
          <p:cNvSpPr/>
          <p:nvPr/>
        </p:nvSpPr>
        <p:spPr>
          <a:xfrm>
            <a:off x="4738643" y="3808849"/>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p:cNvSpPr/>
          <p:nvPr/>
        </p:nvSpPr>
        <p:spPr>
          <a:xfrm>
            <a:off x="326130" y="1901777"/>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11" name="正方形/長方形 10"/>
          <p:cNvSpPr/>
          <p:nvPr/>
        </p:nvSpPr>
        <p:spPr>
          <a:xfrm>
            <a:off x="326129" y="2241366"/>
            <a:ext cx="4364297" cy="3957552"/>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画像診断管理加算３</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画像診断管理加算３　　　　　　　　　　　</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300</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0" lang="en-US" altLang="ja-JP" sz="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［施設基準の概要］</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・放射線科を標榜している特定機能病院</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・画像診断を専ら担当する常勤の医師が６名以上配置</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・核医学診断、ＣＴ撮影及びＭＲＩ撮影に係る画像情報の管理の実施</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・核医学診断及びコンピューター断層診断のうち、少なくとも８割以上の読影結果が、翌診療日までに当該患者の診療を担当する医師へ報告</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・夜間及び休日に読影を行う体制の整備</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・核医学診断、ＣＴ撮影及びＭＲＩ撮影について、夜間及び休日を除く検査前の画像診断管理の実施</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・当該保険医療機関以外の施設に読影又は診断を委託していない。</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・「医療情報システムの安全管理に関するガイドライン」を遵守し、安全な通信環境の確保</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・関係学会の定める指針を遵守し、ＭＲＩ装置の適切な安全管理の実施</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・関係学会の定める指針に基づく適切な被ばく線量管理の実施</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（新設）</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タイトル 1"/>
          <p:cNvSpPr txBox="1">
            <a:spLocks noGrp="1"/>
          </p:cNvSpPr>
          <p:nvPr>
            <p:ph type="title"/>
          </p:nvPr>
        </p:nvSpPr>
        <p:spPr>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lvl="0">
              <a:defRPr/>
            </a:pPr>
            <a:r>
              <a:rPr lang="ja-JP" altLang="en-US" dirty="0">
                <a:solidFill>
                  <a:prstClr val="black"/>
                </a:solidFill>
              </a:rPr>
              <a:t>（１）医療技術評価分科会の評価を踏まえた対応</a:t>
            </a:r>
            <a:endPar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endParaRPr>
          </a:p>
        </p:txBody>
      </p:sp>
      <p:sp>
        <p:nvSpPr>
          <p:cNvPr id="17" name="正方形/長方形 16"/>
          <p:cNvSpPr/>
          <p:nvPr/>
        </p:nvSpPr>
        <p:spPr>
          <a:xfrm>
            <a:off x="298800" y="828000"/>
            <a:ext cx="2268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既存技術の見直し</a:t>
            </a:r>
          </a:p>
        </p:txBody>
      </p:sp>
    </p:spTree>
    <p:extLst>
      <p:ext uri="{BB962C8B-B14F-4D97-AF65-F5344CB8AC3E}">
        <p14:creationId xmlns:p14="http://schemas.microsoft.com/office/powerpoint/2010/main" val="1991528135"/>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正方形/長方形 84"/>
          <p:cNvSpPr/>
          <p:nvPr/>
        </p:nvSpPr>
        <p:spPr>
          <a:xfrm>
            <a:off x="188119" y="994706"/>
            <a:ext cx="9529762" cy="3320118"/>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血流予備量比コンピューター断層撮影について、使用実態等を踏まえ施設基準を見直す。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 name="正方形/長方形 5"/>
          <p:cNvSpPr/>
          <p:nvPr/>
        </p:nvSpPr>
        <p:spPr>
          <a:xfrm>
            <a:off x="188119" y="1018800"/>
            <a:ext cx="9529762" cy="510577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 name="テキスト ボックス 17"/>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0" name="正方形/長方形 19"/>
          <p:cNvSpPr/>
          <p:nvPr/>
        </p:nvSpPr>
        <p:spPr>
          <a:xfrm>
            <a:off x="4829175" y="1696101"/>
            <a:ext cx="4721713"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1" name="正方形/長方形 20"/>
          <p:cNvSpPr/>
          <p:nvPr/>
        </p:nvSpPr>
        <p:spPr>
          <a:xfrm>
            <a:off x="4829175" y="2053569"/>
            <a:ext cx="4721713" cy="3979677"/>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血流予備量比コンピューター断層撮影</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［施設基準の概要］</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64 </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列以上のマルチスライス型のＣＴを有すること。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画像診断管理加算２又は３に関する施設基準を満たすこと。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次のいずれにも該当すること。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許可病床数が</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 </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床以上の病院</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循環器内科、心臓血管外科及び放射線科を標榜している保険医療機関</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５年以上の循環器内科の経験を有する常勤の医師が２名以上配置され</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ており、５年以上の心臓血管外科の経験を有する常勤の医師が１名以上</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配置されていること。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５年以上の心血管インターベンション治療の経験を有する常勤の医師</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が１名以上配置されていること。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経皮的冠動脈形成術を年間</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例以上実施していること。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（削除）</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（削除）</a:t>
            </a:r>
            <a:endPar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血流予備量比コンピューター断層撮影により</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冠動脈狭窄が認められた</a:t>
            </a:r>
            <a:endPar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にもかかわらず、経皮的冠動脈形成術又は冠動脈バイパス手術のいずれ</a:t>
            </a:r>
            <a:endPar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も行わなかった症例が前年に</a:t>
            </a: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例以上ある</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日本循環器学会及び日本心血管インターベンション治療学会の研修施</a:t>
            </a:r>
            <a:endParaRPr kumimoji="1" lang="en-US" altLang="ja-JP"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5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設</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に該当すること。</a:t>
            </a:r>
            <a:endParaRPr kumimoji="1" lang="en-US" altLang="zh-TW"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22" name="右矢印 21"/>
          <p:cNvSpPr/>
          <p:nvPr/>
        </p:nvSpPr>
        <p:spPr>
          <a:xfrm>
            <a:off x="4344187" y="3501567"/>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295275" y="1696101"/>
            <a:ext cx="400683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4" name="正方形/長方形 23"/>
          <p:cNvSpPr/>
          <p:nvPr/>
        </p:nvSpPr>
        <p:spPr>
          <a:xfrm>
            <a:off x="299632" y="2053569"/>
            <a:ext cx="4002480" cy="3979678"/>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血流予備量比コンピューター断層撮影</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［施設基準の概要］</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64 </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列以上のマルチスライス型のＣＴを有すること。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画像診断管理加算２又は３に関する施設基準を満たすこと。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次のいずれにも該当すること。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許可病床数が</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 </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床以上の病院</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循環器内科、心臓血管外科及び放射線科を標榜している</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保険医療機関</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５年以上の循環器内科の経験を有する常勤の医師が２名</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以上配置されており、５年以上の心臓血管外科の経験を有</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する常勤の医師が１名以上配置されていること。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５年以上の心血管インターベンション治療の経験を有する</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常勤の医師が１名以上配置されていること。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経皮的冠動脈形成術を年間</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例以上実施していること。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画像診断を専ら担当する常勤の医師が３名以上配置され</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て</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放射線治療に専従の常勤の医師が１名以上配置されて</a:t>
            </a:r>
            <a:r>
              <a:rPr kumimoji="1" lang="ja-JP" altLang="en-US" sz="10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い</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ること。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新設</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日本循環器学会の研修施設、日本心血管インターベン</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ション治療学会の研修施設及び日本医学放射線学会の総合</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修練機関のいずれにも該当すること。</a:t>
            </a:r>
            <a:endParaRPr kumimoji="1" lang="en-US" altLang="zh-TW"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タイトル 1"/>
          <p:cNvSpPr txBox="1">
            <a:spLocks noGrp="1"/>
          </p:cNvSpPr>
          <p:nvPr>
            <p:ph type="title"/>
          </p:nvPr>
        </p:nvSpPr>
        <p:spPr>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lvl="0">
              <a:defRPr/>
            </a:pPr>
            <a:r>
              <a:rPr lang="ja-JP" altLang="en-US" dirty="0">
                <a:solidFill>
                  <a:prstClr val="black"/>
                </a:solidFill>
              </a:rPr>
              <a:t>（１）医療技術評価分科会の評価を踏まえた対応</a:t>
            </a:r>
            <a:endPar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endParaRPr>
          </a:p>
        </p:txBody>
      </p:sp>
      <p:sp>
        <p:nvSpPr>
          <p:cNvPr id="15" name="正方形/長方形 14"/>
          <p:cNvSpPr/>
          <p:nvPr/>
        </p:nvSpPr>
        <p:spPr>
          <a:xfrm>
            <a:off x="298800" y="828000"/>
            <a:ext cx="2232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施設基準の見直し</a:t>
            </a:r>
          </a:p>
        </p:txBody>
      </p:sp>
    </p:spTree>
    <p:extLst>
      <p:ext uri="{BB962C8B-B14F-4D97-AF65-F5344CB8AC3E}">
        <p14:creationId xmlns:p14="http://schemas.microsoft.com/office/powerpoint/2010/main" val="1917717319"/>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正方形/長方形 5"/>
          <p:cNvSpPr/>
          <p:nvPr/>
        </p:nvSpPr>
        <p:spPr>
          <a:xfrm>
            <a:off x="188119" y="1018800"/>
            <a:ext cx="9529762" cy="3204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超急性期脳卒中加算について、医療資源の少ない地域においては、脳卒中診療における遠隔医療の体制を構築することを要件に、施設基準を見直す。</a:t>
            </a: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1" name="正方形/長方形 10">
            <a:extLst>
              <a:ext uri="{FF2B5EF4-FFF2-40B4-BE49-F238E27FC236}">
                <a16:creationId xmlns:a16="http://schemas.microsoft.com/office/drawing/2014/main" id="{87AE4CAC-5A00-4C8E-B7E0-42BE28971587}"/>
              </a:ext>
            </a:extLst>
          </p:cNvPr>
          <p:cNvSpPr/>
          <p:nvPr/>
        </p:nvSpPr>
        <p:spPr>
          <a:xfrm>
            <a:off x="3668012" y="1663582"/>
            <a:ext cx="5837932" cy="239215"/>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12" name="正方形/長方形 11">
            <a:extLst>
              <a:ext uri="{FF2B5EF4-FFF2-40B4-BE49-F238E27FC236}">
                <a16:creationId xmlns:a16="http://schemas.microsoft.com/office/drawing/2014/main" id="{DC9BBC17-68C1-4B3C-ADA4-184C9C7A383F}"/>
              </a:ext>
            </a:extLst>
          </p:cNvPr>
          <p:cNvSpPr/>
          <p:nvPr/>
        </p:nvSpPr>
        <p:spPr>
          <a:xfrm>
            <a:off x="3668011" y="1940629"/>
            <a:ext cx="5837933" cy="2160000"/>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超急性期脳卒中加算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次のいずれかを満たしていること。</a:t>
            </a: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ア　略　</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次のいずれも満たしていること。</a:t>
            </a:r>
          </a:p>
          <a:p>
            <a:pPr marL="628650" marR="0" lvl="0" indent="-5365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「基本診療料の施設基準等」別表第六の二に掲げる地域に所在する保険医療機関であって、超急性期脳卒中加算に係る届出を行っている他の保険医療機関との連携体制が構築</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されていること。</a:t>
            </a:r>
          </a:p>
          <a:p>
            <a:pPr marL="534988" marR="0" lvl="0" indent="-53498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（ロ）日本脳卒中学会が定める</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「脳卒中診療における遠隔医療（</a:t>
            </a:r>
            <a:r>
              <a:rPr kumimoji="1" lang="en-US" altLang="ja-JP" sz="1100" b="1" i="0" u="sng" strike="noStrike" kern="1200" cap="none" spc="0" normalizeH="0" baseline="0" noProof="0" dirty="0" err="1">
                <a:ln>
                  <a:noFill/>
                </a:ln>
                <a:solidFill>
                  <a:srgbClr val="0070C0"/>
                </a:solidFill>
                <a:effectLst/>
                <a:uLnTx/>
                <a:uFillTx/>
                <a:latin typeface="メイリオ" panose="020B0604030504040204" pitchFamily="50" charset="-128"/>
                <a:ea typeface="メイリオ" panose="020B0604030504040204" pitchFamily="50" charset="-128"/>
                <a:cs typeface="+mn-cs"/>
              </a:rPr>
              <a:t>Telestroke</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）ガイドライン」に沿った情報通信機器を用いた診療を行う体制が整備</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されていること。</a:t>
            </a:r>
          </a:p>
          <a:p>
            <a:pPr marL="534988" marR="0" lvl="0" indent="-3603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（ハ）日本脳卒中学会等の関係学会が行う</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脳梗塞ｔ－ＰＡ適正使用に係る講習会を受講している常勤の医師が１名以上配置</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右矢印 89">
            <a:extLst>
              <a:ext uri="{FF2B5EF4-FFF2-40B4-BE49-F238E27FC236}">
                <a16:creationId xmlns:a16="http://schemas.microsoft.com/office/drawing/2014/main" id="{1103990D-055C-4F7A-97AF-CF33082932EF}"/>
              </a:ext>
            </a:extLst>
          </p:cNvPr>
          <p:cNvSpPr/>
          <p:nvPr/>
        </p:nvSpPr>
        <p:spPr>
          <a:xfrm>
            <a:off x="3189801" y="2464840"/>
            <a:ext cx="381010"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a:extLst>
              <a:ext uri="{FF2B5EF4-FFF2-40B4-BE49-F238E27FC236}">
                <a16:creationId xmlns:a16="http://schemas.microsoft.com/office/drawing/2014/main" id="{54FFB4A4-A563-4A4C-84EC-9C8878EF1D25}"/>
              </a:ext>
            </a:extLst>
          </p:cNvPr>
          <p:cNvSpPr/>
          <p:nvPr/>
        </p:nvSpPr>
        <p:spPr>
          <a:xfrm>
            <a:off x="291101" y="1663582"/>
            <a:ext cx="2801499" cy="239216"/>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17" name="正方形/長方形 16">
            <a:extLst>
              <a:ext uri="{FF2B5EF4-FFF2-40B4-BE49-F238E27FC236}">
                <a16:creationId xmlns:a16="http://schemas.microsoft.com/office/drawing/2014/main" id="{4DC0B17D-540C-41C5-B30B-5DC17C108804}"/>
              </a:ext>
            </a:extLst>
          </p:cNvPr>
          <p:cNvSpPr/>
          <p:nvPr/>
        </p:nvSpPr>
        <p:spPr>
          <a:xfrm>
            <a:off x="291101" y="1940628"/>
            <a:ext cx="2801500" cy="2160000"/>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超急性期脳卒中加算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当該保険医療機関において、専ら脳卒中の診断及び治療を担当する常勤の医師（専ら脳卒中の診断及び治療を担当した経験を</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年以上有するものに限る。）が１名以上配置されており、日本脳卒中学会等の関係学会が行う脳梗塞ｔ－ＰＡ適正使用に係る講習会を受講していること。</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脳外科的処置が迅速に行える体制が整備されていること。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 name="テキスト ボックス 17"/>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9" name="タイトル 1"/>
          <p:cNvSpPr txBox="1">
            <a:spLocks noGrp="1"/>
          </p:cNvSpPr>
          <p:nvPr>
            <p:ph type="title"/>
          </p:nvPr>
        </p:nvSpPr>
        <p:spPr>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lvl="0">
              <a:defRPr/>
            </a:pPr>
            <a:r>
              <a:rPr lang="ja-JP" altLang="en-US" dirty="0">
                <a:solidFill>
                  <a:prstClr val="black"/>
                </a:solidFill>
              </a:rPr>
              <a:t>（１）医療技術評価分科会の評価を踏まえた対応</a:t>
            </a:r>
            <a:endPar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endParaRPr>
          </a:p>
        </p:txBody>
      </p:sp>
      <p:sp>
        <p:nvSpPr>
          <p:cNvPr id="30" name="正方形/長方形 29"/>
          <p:cNvSpPr/>
          <p:nvPr/>
        </p:nvSpPr>
        <p:spPr>
          <a:xfrm>
            <a:off x="178975" y="4475919"/>
            <a:ext cx="9538905" cy="233983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遺伝性乳癌卵巣癌症候群に対する乳房切除術について、施設基準を見直す。</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1" name="正方形/長方形 30"/>
          <p:cNvSpPr/>
          <p:nvPr/>
        </p:nvSpPr>
        <p:spPr>
          <a:xfrm>
            <a:off x="3574017" y="4925457"/>
            <a:ext cx="6054615" cy="209785"/>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32" name="正方形/長方形 31"/>
          <p:cNvSpPr/>
          <p:nvPr/>
        </p:nvSpPr>
        <p:spPr>
          <a:xfrm>
            <a:off x="3574017" y="5158594"/>
            <a:ext cx="6054615" cy="1638000"/>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遺伝性乳癌卵巣癌症候群に対する手術</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［施設基準］（抜粋）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乳房切除術を行う施設においては乳房ＭＲＩ加算の施設基準に係る届出を行っていること。</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ただし、次の項目をいずれも満たす場合においては、当該施設基準を満たすものとして差し支えない。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画像診断管理加算２又は３に関する施設基準を満たすこと。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関係学会より乳癌の専門的な診療が可能として認定された施設であること。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遺伝性乳癌卵巣癌症候群の患者の診療に当たり、</a:t>
            </a:r>
            <a:r>
              <a:rPr kumimoji="1" lang="en-US" altLang="ja-JP"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 </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テスラ以上のＭＲＩ装置を有する他の保険</a:t>
            </a:r>
            <a:endParaRPr kumimoji="1" lang="en-US" altLang="ja-JP"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医療機関と連携し、当該患者に対してＭＲＩ撮影ができる等、乳房ＭＲＩ撮影加算の施設基準を満</a:t>
            </a:r>
            <a:endParaRPr kumimoji="1" lang="en-US" altLang="ja-JP"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たす保険医療機関と同等の診療ができること。なお、当該連携について文書による契約が締結され</a:t>
            </a:r>
            <a:endParaRPr kumimoji="1" lang="en-US" altLang="ja-JP"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ており、届出の際に当該文書を提出すること。</a:t>
            </a:r>
          </a:p>
          <a:p>
            <a:pPr marL="280800" marR="0" lvl="0" indent="-14040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3" name="右矢印 32"/>
          <p:cNvSpPr/>
          <p:nvPr/>
        </p:nvSpPr>
        <p:spPr>
          <a:xfrm>
            <a:off x="3092600" y="5314897"/>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p:cNvSpPr/>
          <p:nvPr/>
        </p:nvSpPr>
        <p:spPr>
          <a:xfrm>
            <a:off x="248194" y="4925457"/>
            <a:ext cx="2755157" cy="209785"/>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5" name="正方形/長方形 34"/>
          <p:cNvSpPr/>
          <p:nvPr/>
        </p:nvSpPr>
        <p:spPr>
          <a:xfrm>
            <a:off x="248055" y="5158594"/>
            <a:ext cx="2755296" cy="1587608"/>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10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10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遺伝性乳癌卵巣癌症候群に対する手術</a:t>
            </a:r>
            <a:r>
              <a:rPr kumimoji="1" lang="en-US" altLang="ja-JP" sz="1200" b="0" i="0" u="none" strike="noStrike" kern="1200" cap="none" spc="-10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100" b="0" i="0" u="none" strike="noStrike" kern="1200" cap="none" spc="-10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［施設基準］（抜粋）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乳房切除術を行う施設においては乳房ＭＲＩ加算の施設基準に係る届出を行っていること。 </a:t>
            </a:r>
          </a:p>
        </p:txBody>
      </p:sp>
      <p:sp>
        <p:nvSpPr>
          <p:cNvPr id="38" name="正方形/長方形 37"/>
          <p:cNvSpPr/>
          <p:nvPr/>
        </p:nvSpPr>
        <p:spPr>
          <a:xfrm>
            <a:off x="298800" y="828000"/>
            <a:ext cx="2491272"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施設基準の見直し</a:t>
            </a:r>
          </a:p>
        </p:txBody>
      </p:sp>
      <p:sp>
        <p:nvSpPr>
          <p:cNvPr id="39" name="正方形/長方形 38"/>
          <p:cNvSpPr/>
          <p:nvPr/>
        </p:nvSpPr>
        <p:spPr>
          <a:xfrm>
            <a:off x="298800" y="4232788"/>
            <a:ext cx="2491272"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施設基準の見直し</a:t>
            </a:r>
          </a:p>
        </p:txBody>
      </p:sp>
      <p:sp>
        <p:nvSpPr>
          <p:cNvPr id="20"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338</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Tree>
    <p:extLst>
      <p:ext uri="{BB962C8B-B14F-4D97-AF65-F5344CB8AC3E}">
        <p14:creationId xmlns:p14="http://schemas.microsoft.com/office/powerpoint/2010/main" val="170528667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1">
            <a:extLst>
              <a:ext uri="{FF2B5EF4-FFF2-40B4-BE49-F238E27FC236}">
                <a16:creationId xmlns:a16="http://schemas.microsoft.com/office/drawing/2014/main" id="{328BA10B-D885-409D-8DD2-AB40B0057E55}"/>
              </a:ext>
            </a:extLst>
          </p:cNvPr>
          <p:cNvSpPr>
            <a:spLocks noChangeArrowheads="1"/>
          </p:cNvSpPr>
          <p:nvPr/>
        </p:nvSpPr>
        <p:spPr bwMode="auto">
          <a:xfrm>
            <a:off x="194337" y="620688"/>
            <a:ext cx="9517326" cy="5042406"/>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入院医療　②</a:t>
            </a:r>
            <a:r>
              <a:rPr kumimoji="1" lang="en-US" altLang="ja-JP"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１２月１日（その６）</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◆急性期入院医療</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①急性期入院医療を担う医療機関の役割</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②充実した急性期医療を担っている医療機関に対する評価のあり方</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急性期一般入院料１を届出している医療機関における治療室ほかの入院料の届出状況、救急搬送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受入件数、手術（緊急手術等を含む）等の実績、平均在院日数、自他院病棟への転棟率等の実態、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感染防止対策加算、認知症ケア加算、精神科リエゾンチーム加算の届出状況等を踏まえて</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◆高度急性期入院医療</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①重症患者対応の評価：人工呼吸器や</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ECMO</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等を実施する場合に専門性の高い看護師や臨床工学技士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が手厚く配置された上で、専門的なケア・技術を実施している実態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②その他：より長期の集中治療管理が必要となる場合、Ｔｅｌｅ－ＩＣＵによる</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ICU</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内死亡リスクと院内死亡リス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クの低下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１２月１０日（その７）</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◆地域包括ケア病棟入院料・入院医療管理料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求められる３つの役割について病床規模や病床種別による患者の背景・地域における運用のあり方が</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異なることを踏まえた評価のあり方</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◆医療資源の少ない地域</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これまでの経緯や考え方等を踏まえつつ、その特性に配慮した評価のあり方</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◆退院患者調査（ＤＰＣデータ）</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個人単位の被保険者番号データの提出等によるＤＰＣデータにおける</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DB</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間の</a:t>
            </a:r>
            <a:r>
              <a:rPr lang="ja-JP" altLang="en-US" sz="1600" dirty="0">
                <a:solidFill>
                  <a:prstClr val="black"/>
                </a:solidFill>
                <a:latin typeface="ＭＳ Ｐゴシック" panose="020B0600070205080204" pitchFamily="50" charset="-128"/>
              </a:rPr>
              <a:t>連結</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精度向上に向け</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た取組</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Rectangle 2">
            <a:extLst>
              <a:ext uri="{FF2B5EF4-FFF2-40B4-BE49-F238E27FC236}">
                <a16:creationId xmlns:a16="http://schemas.microsoft.com/office/drawing/2014/main" id="{B392548A-5A39-4DCF-807F-3E92EE817A69}"/>
              </a:ext>
            </a:extLst>
          </p:cNvPr>
          <p:cNvSpPr>
            <a:spLocks noChangeArrowheads="1"/>
          </p:cNvSpPr>
          <p:nvPr/>
        </p:nvSpPr>
        <p:spPr bwMode="auto">
          <a:xfrm>
            <a:off x="202253" y="0"/>
            <a:ext cx="9517327" cy="476672"/>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中医協における審議内容</a:t>
            </a:r>
            <a:r>
              <a:rPr kumimoji="1" lang="ja-JP"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 （令和２年７月７日～令和３年１月１２日）</a:t>
            </a:r>
            <a:r>
              <a:rPr kumimoji="1" lang="ja-JP"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 ④</a:t>
            </a:r>
            <a:endPar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
        <p:nvSpPr>
          <p:cNvPr id="11" name="スライド番号プレースホルダー 2">
            <a:extLst>
              <a:ext uri="{FF2B5EF4-FFF2-40B4-BE49-F238E27FC236}">
                <a16:creationId xmlns:a16="http://schemas.microsoft.com/office/drawing/2014/main" id="{55EF124E-076A-497D-9857-7AA89C2D324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927807354"/>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正方形/長方形 5"/>
          <p:cNvSpPr/>
          <p:nvPr/>
        </p:nvSpPr>
        <p:spPr>
          <a:xfrm>
            <a:off x="188119" y="1018800"/>
            <a:ext cx="9529762" cy="3204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超急性期脳卒中加算について、医療資源の少ない地域においては、脳卒中診療における遠隔医療の体制を構築することを要件に、施設基準を見直す。</a:t>
            </a: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1" name="正方形/長方形 10">
            <a:extLst>
              <a:ext uri="{FF2B5EF4-FFF2-40B4-BE49-F238E27FC236}">
                <a16:creationId xmlns:a16="http://schemas.microsoft.com/office/drawing/2014/main" id="{87AE4CAC-5A00-4C8E-B7E0-42BE28971587}"/>
              </a:ext>
            </a:extLst>
          </p:cNvPr>
          <p:cNvSpPr/>
          <p:nvPr/>
        </p:nvSpPr>
        <p:spPr>
          <a:xfrm>
            <a:off x="3668012" y="1663582"/>
            <a:ext cx="5837932" cy="239215"/>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12" name="正方形/長方形 11">
            <a:extLst>
              <a:ext uri="{FF2B5EF4-FFF2-40B4-BE49-F238E27FC236}">
                <a16:creationId xmlns:a16="http://schemas.microsoft.com/office/drawing/2014/main" id="{DC9BBC17-68C1-4B3C-ADA4-184C9C7A383F}"/>
              </a:ext>
            </a:extLst>
          </p:cNvPr>
          <p:cNvSpPr/>
          <p:nvPr/>
        </p:nvSpPr>
        <p:spPr>
          <a:xfrm>
            <a:off x="3668011" y="1940629"/>
            <a:ext cx="5837933" cy="2160000"/>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超急性期脳卒中加算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次のいずれかを満たしていること。</a:t>
            </a: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ア　略　</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次のいずれも満たしていること。</a:t>
            </a:r>
          </a:p>
          <a:p>
            <a:pPr marL="628650" marR="0" lvl="0" indent="-5365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「基本診療料の施設基準等」別表第六の二に掲げる地域に所在する保険医療機関であって、超急性期脳卒中加算に係る届出を行っている他の保険医療機関との連携体制が構築</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されていること。</a:t>
            </a:r>
          </a:p>
          <a:p>
            <a:pPr marL="534988" marR="0" lvl="0" indent="-53498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（ロ）日本脳卒中学会が定める</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「脳卒中診療における遠隔医療（</a:t>
            </a:r>
            <a:r>
              <a:rPr kumimoji="1" lang="en-US" altLang="ja-JP" sz="1100" b="1" i="0" u="sng" strike="noStrike" kern="1200" cap="none" spc="0" normalizeH="0" baseline="0" noProof="0" dirty="0" err="1">
                <a:ln>
                  <a:noFill/>
                </a:ln>
                <a:solidFill>
                  <a:srgbClr val="0070C0"/>
                </a:solidFill>
                <a:effectLst/>
                <a:uLnTx/>
                <a:uFillTx/>
                <a:latin typeface="メイリオ" panose="020B0604030504040204" pitchFamily="50" charset="-128"/>
                <a:ea typeface="メイリオ" panose="020B0604030504040204" pitchFamily="50" charset="-128"/>
                <a:cs typeface="+mn-cs"/>
              </a:rPr>
              <a:t>Telestroke</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）ガイドライン」に沿った情報通信機器を用いた診療を行う体制が整備</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されていること。</a:t>
            </a:r>
          </a:p>
          <a:p>
            <a:pPr marL="534988" marR="0" lvl="0" indent="-3603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（ハ）日本脳卒中学会等の関係学会が行う</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脳梗塞ｔ－ＰＡ適正使用に係る講習会を受講している常勤の医師が１名以上配置</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右矢印 89">
            <a:extLst>
              <a:ext uri="{FF2B5EF4-FFF2-40B4-BE49-F238E27FC236}">
                <a16:creationId xmlns:a16="http://schemas.microsoft.com/office/drawing/2014/main" id="{1103990D-055C-4F7A-97AF-CF33082932EF}"/>
              </a:ext>
            </a:extLst>
          </p:cNvPr>
          <p:cNvSpPr/>
          <p:nvPr/>
        </p:nvSpPr>
        <p:spPr>
          <a:xfrm>
            <a:off x="3189801" y="2464840"/>
            <a:ext cx="381010"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a:extLst>
              <a:ext uri="{FF2B5EF4-FFF2-40B4-BE49-F238E27FC236}">
                <a16:creationId xmlns:a16="http://schemas.microsoft.com/office/drawing/2014/main" id="{54FFB4A4-A563-4A4C-84EC-9C8878EF1D25}"/>
              </a:ext>
            </a:extLst>
          </p:cNvPr>
          <p:cNvSpPr/>
          <p:nvPr/>
        </p:nvSpPr>
        <p:spPr>
          <a:xfrm>
            <a:off x="291101" y="1663582"/>
            <a:ext cx="2801499" cy="239216"/>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17" name="正方形/長方形 16">
            <a:extLst>
              <a:ext uri="{FF2B5EF4-FFF2-40B4-BE49-F238E27FC236}">
                <a16:creationId xmlns:a16="http://schemas.microsoft.com/office/drawing/2014/main" id="{4DC0B17D-540C-41C5-B30B-5DC17C108804}"/>
              </a:ext>
            </a:extLst>
          </p:cNvPr>
          <p:cNvSpPr/>
          <p:nvPr/>
        </p:nvSpPr>
        <p:spPr>
          <a:xfrm>
            <a:off x="291101" y="1940628"/>
            <a:ext cx="2801500" cy="2160000"/>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超急性期脳卒中加算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当該保険医療機関において、専ら脳卒中の診断及び治療を担当する常勤の医師（専ら脳卒中の診断及び治療を担当した経験を</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年以上有するものに限る。）が１名以上配置されており、日本脳卒中学会等の関係学会が行う脳梗塞ｔ－ＰＡ適正使用に係る講習会を受講していること。</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脳外科的処置が迅速に行える体制が整備されていること。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 name="テキスト ボックス 17"/>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9" name="タイトル 1"/>
          <p:cNvSpPr txBox="1">
            <a:spLocks noGrp="1"/>
          </p:cNvSpPr>
          <p:nvPr>
            <p:ph type="title"/>
          </p:nvPr>
        </p:nvSpPr>
        <p:spPr>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lvl="0">
              <a:defRPr/>
            </a:pPr>
            <a:r>
              <a:rPr lang="ja-JP" altLang="en-US" dirty="0">
                <a:solidFill>
                  <a:prstClr val="black"/>
                </a:solidFill>
              </a:rPr>
              <a:t>（１）医療技術評価分科会の評価を踏まえた対応</a:t>
            </a:r>
            <a:endPar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endParaRPr>
          </a:p>
        </p:txBody>
      </p:sp>
      <p:sp>
        <p:nvSpPr>
          <p:cNvPr id="30" name="正方形/長方形 29"/>
          <p:cNvSpPr/>
          <p:nvPr/>
        </p:nvSpPr>
        <p:spPr>
          <a:xfrm>
            <a:off x="178975" y="4475919"/>
            <a:ext cx="9538905" cy="233983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遺伝性乳癌卵巣癌症候群に対する乳房切除術について、施設基準を見直す。</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1" name="正方形/長方形 30"/>
          <p:cNvSpPr/>
          <p:nvPr/>
        </p:nvSpPr>
        <p:spPr>
          <a:xfrm>
            <a:off x="3574017" y="4925457"/>
            <a:ext cx="6054615" cy="209785"/>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32" name="正方形/長方形 31"/>
          <p:cNvSpPr/>
          <p:nvPr/>
        </p:nvSpPr>
        <p:spPr>
          <a:xfrm>
            <a:off x="3574017" y="5158594"/>
            <a:ext cx="6054615" cy="1638000"/>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遺伝性乳癌卵巣癌症候群に対する手術</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［施設基準］（抜粋）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乳房切除術を行う施設においては乳房ＭＲＩ加算の施設基準に係る届出を行っていること。</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ただし、次の項目をいずれも満たす場合においては、当該施設基準を満たすものとして差し支えない。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画像診断管理加算２又は３に関する施設基準を満たすこと。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関係学会より乳癌の専門的な診療が可能として認定された施設であること。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遺伝性乳癌卵巣癌症候群の患者の診療に当たり、</a:t>
            </a:r>
            <a:r>
              <a:rPr kumimoji="1" lang="en-US" altLang="ja-JP"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 </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テスラ以上のＭＲＩ装置を有する他の保険</a:t>
            </a:r>
            <a:endParaRPr kumimoji="1" lang="en-US" altLang="ja-JP"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医療機関と連携し、当該患者に対してＭＲＩ撮影ができる等、乳房ＭＲＩ撮影加算の施設基準を満</a:t>
            </a:r>
            <a:endParaRPr kumimoji="1" lang="en-US" altLang="ja-JP"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たす保険医療機関と同等の診療ができること。なお、当該連携について文書による契約が締結され</a:t>
            </a:r>
            <a:endParaRPr kumimoji="1" lang="en-US" altLang="ja-JP"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ており、届出の際に当該文書を提出すること。</a:t>
            </a:r>
          </a:p>
          <a:p>
            <a:pPr marL="280800" marR="0" lvl="0" indent="-14040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3" name="右矢印 32"/>
          <p:cNvSpPr/>
          <p:nvPr/>
        </p:nvSpPr>
        <p:spPr>
          <a:xfrm>
            <a:off x="3092600" y="5314897"/>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p:cNvSpPr/>
          <p:nvPr/>
        </p:nvSpPr>
        <p:spPr>
          <a:xfrm>
            <a:off x="248194" y="4925457"/>
            <a:ext cx="2755157" cy="209785"/>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5" name="正方形/長方形 34"/>
          <p:cNvSpPr/>
          <p:nvPr/>
        </p:nvSpPr>
        <p:spPr>
          <a:xfrm>
            <a:off x="248055" y="5158594"/>
            <a:ext cx="2755296" cy="1587608"/>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10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10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遺伝性乳癌卵巣癌症候群に対する手術</a:t>
            </a:r>
            <a:r>
              <a:rPr kumimoji="1" lang="en-US" altLang="ja-JP" sz="1200" b="0" i="0" u="none" strike="noStrike" kern="1200" cap="none" spc="-10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100" b="0" i="0" u="none" strike="noStrike" kern="1200" cap="none" spc="-10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［施設基準］（抜粋）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乳房切除術を行う施設においては乳房ＭＲＩ加算の施設基準に係る届出を行っていること。 </a:t>
            </a:r>
          </a:p>
        </p:txBody>
      </p:sp>
      <p:sp>
        <p:nvSpPr>
          <p:cNvPr id="38" name="正方形/長方形 37"/>
          <p:cNvSpPr/>
          <p:nvPr/>
        </p:nvSpPr>
        <p:spPr>
          <a:xfrm>
            <a:off x="298800" y="828000"/>
            <a:ext cx="2491272"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施設基準の見直し</a:t>
            </a:r>
          </a:p>
        </p:txBody>
      </p:sp>
      <p:sp>
        <p:nvSpPr>
          <p:cNvPr id="39" name="正方形/長方形 38"/>
          <p:cNvSpPr/>
          <p:nvPr/>
        </p:nvSpPr>
        <p:spPr>
          <a:xfrm>
            <a:off x="298800" y="4232788"/>
            <a:ext cx="2491272"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施設基準の見直し</a:t>
            </a:r>
          </a:p>
        </p:txBody>
      </p:sp>
      <p:sp>
        <p:nvSpPr>
          <p:cNvPr id="20"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339</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Tree>
    <p:extLst>
      <p:ext uri="{BB962C8B-B14F-4D97-AF65-F5344CB8AC3E}">
        <p14:creationId xmlns:p14="http://schemas.microsoft.com/office/powerpoint/2010/main" val="3474673859"/>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p:txBody>
      </p:sp>
      <p:grpSp>
        <p:nvGrpSpPr>
          <p:cNvPr id="14" name="グループ化 13"/>
          <p:cNvGrpSpPr/>
          <p:nvPr/>
        </p:nvGrpSpPr>
        <p:grpSpPr>
          <a:xfrm>
            <a:off x="178975" y="3687516"/>
            <a:ext cx="9529762" cy="1264407"/>
            <a:chOff x="178975" y="3243374"/>
            <a:chExt cx="9529762" cy="1264407"/>
          </a:xfrm>
        </p:grpSpPr>
        <p:sp>
          <p:nvSpPr>
            <p:cNvPr id="7" name="テキスト ボックス 6"/>
            <p:cNvSpPr txBox="1"/>
            <p:nvPr/>
          </p:nvSpPr>
          <p:spPr>
            <a:xfrm>
              <a:off x="7612611" y="3362259"/>
              <a:ext cx="182902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Verdana"/>
                  <a:ea typeface="メイリオ"/>
                  <a:cs typeface="+mn-cs"/>
                </a:rPr>
                <a:t>出典：日本肝臓学会提案書より引用</a:t>
              </a:r>
            </a:p>
          </p:txBody>
        </p:sp>
        <p:sp>
          <p:nvSpPr>
            <p:cNvPr id="15" name="正方形/長方形 14"/>
            <p:cNvSpPr/>
            <p:nvPr/>
          </p:nvSpPr>
          <p:spPr>
            <a:xfrm>
              <a:off x="178975" y="3366029"/>
              <a:ext cx="9529762" cy="114175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歩行運動処置（ロボットスーツによるもの）（１日につき）について、評価を見直す。</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 name="正方形/長方形 17"/>
            <p:cNvSpPr/>
            <p:nvPr/>
          </p:nvSpPr>
          <p:spPr>
            <a:xfrm>
              <a:off x="5095053" y="4052883"/>
              <a:ext cx="4466459" cy="396000"/>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歩行運動処置（ロボットスーツによるもの）（１日につき）</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歩行運動処置（ロボットスーツによるもの）（１日につき）　</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1,100</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p:txBody>
        </p:sp>
        <p:sp>
          <p:nvSpPr>
            <p:cNvPr id="19" name="右矢印 18"/>
            <p:cNvSpPr/>
            <p:nvPr/>
          </p:nvSpPr>
          <p:spPr>
            <a:xfrm>
              <a:off x="4625132" y="3883634"/>
              <a:ext cx="442913" cy="596462"/>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311558" y="4052883"/>
              <a:ext cx="4286566" cy="396000"/>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歩行運動処置（ロボットスーツによるもの）（１日につき）</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歩行運動処置（ロボットスーツによるもの）（１日につき）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900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 name="正方形/長方形 23"/>
            <p:cNvSpPr/>
            <p:nvPr/>
          </p:nvSpPr>
          <p:spPr>
            <a:xfrm>
              <a:off x="320703" y="3785048"/>
              <a:ext cx="4277421" cy="203090"/>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5" name="正方形/長方形 24"/>
            <p:cNvSpPr/>
            <p:nvPr/>
          </p:nvSpPr>
          <p:spPr>
            <a:xfrm>
              <a:off x="5095053" y="3785048"/>
              <a:ext cx="4466459" cy="203090"/>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9" name="正方形/長方形 28"/>
            <p:cNvSpPr/>
            <p:nvPr/>
          </p:nvSpPr>
          <p:spPr>
            <a:xfrm>
              <a:off x="298800" y="3243374"/>
              <a:ext cx="1838344" cy="29781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既存技術の見直し</a:t>
              </a:r>
            </a:p>
          </p:txBody>
        </p:sp>
      </p:grpSp>
      <p:grpSp>
        <p:nvGrpSpPr>
          <p:cNvPr id="8" name="グループ化 7"/>
          <p:cNvGrpSpPr/>
          <p:nvPr/>
        </p:nvGrpSpPr>
        <p:grpSpPr>
          <a:xfrm>
            <a:off x="183547" y="5016363"/>
            <a:ext cx="9538905" cy="1717975"/>
            <a:chOff x="178975" y="4721609"/>
            <a:chExt cx="9538905" cy="1717975"/>
          </a:xfrm>
        </p:grpSpPr>
        <p:sp>
          <p:nvSpPr>
            <p:cNvPr id="16" name="テキスト ボックス 15"/>
            <p:cNvSpPr txBox="1"/>
            <p:nvPr/>
          </p:nvSpPr>
          <p:spPr>
            <a:xfrm>
              <a:off x="7712364" y="6224140"/>
              <a:ext cx="182902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Verdana"/>
                  <a:ea typeface="メイリオ"/>
                  <a:cs typeface="+mn-cs"/>
                </a:rPr>
                <a:t>出典：日本肝臓学会提案書より引用</a:t>
              </a:r>
            </a:p>
          </p:txBody>
        </p:sp>
        <p:sp>
          <p:nvSpPr>
            <p:cNvPr id="26" name="正方形/長方形 25"/>
            <p:cNvSpPr/>
            <p:nvPr/>
          </p:nvSpPr>
          <p:spPr>
            <a:xfrm>
              <a:off x="178975" y="4832702"/>
              <a:ext cx="9538905" cy="160688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病理診断料及び病理判断料について、評価を見直す。</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0" name="正方形/長方形 29"/>
            <p:cNvSpPr/>
            <p:nvPr/>
          </p:nvSpPr>
          <p:spPr>
            <a:xfrm>
              <a:off x="294228" y="4721609"/>
              <a:ext cx="1838344" cy="29781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既存技術の見直し</a:t>
              </a:r>
            </a:p>
          </p:txBody>
        </p:sp>
        <p:sp>
          <p:nvSpPr>
            <p:cNvPr id="27" name="正方形/長方形 26"/>
            <p:cNvSpPr/>
            <p:nvPr/>
          </p:nvSpPr>
          <p:spPr>
            <a:xfrm>
              <a:off x="5101149" y="5549451"/>
              <a:ext cx="4466459" cy="864000"/>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病理診断料</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zh-TW"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組織診断料</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520</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3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病理判断料</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zh-TW"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病理判断料</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130</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31" name="右矢印 30"/>
            <p:cNvSpPr/>
            <p:nvPr/>
          </p:nvSpPr>
          <p:spPr>
            <a:xfrm>
              <a:off x="4631228" y="5484706"/>
              <a:ext cx="442913" cy="596462"/>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正方形/長方形 31"/>
            <p:cNvSpPr/>
            <p:nvPr/>
          </p:nvSpPr>
          <p:spPr>
            <a:xfrm>
              <a:off x="320703" y="5549451"/>
              <a:ext cx="4277422" cy="864000"/>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病理診断料</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zh-TW"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組織診断料</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450</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病理判断料</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zh-TW"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病理判断料</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150</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3" name="正方形/長方形 32"/>
            <p:cNvSpPr/>
            <p:nvPr/>
          </p:nvSpPr>
          <p:spPr>
            <a:xfrm>
              <a:off x="326799" y="5281616"/>
              <a:ext cx="4277421" cy="203090"/>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4" name="正方形/長方形 33"/>
            <p:cNvSpPr/>
            <p:nvPr/>
          </p:nvSpPr>
          <p:spPr>
            <a:xfrm>
              <a:off x="5101149" y="5281616"/>
              <a:ext cx="4466459" cy="203090"/>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grpSp>
      <p:sp>
        <p:nvSpPr>
          <p:cNvPr id="35" name="タイトル 1"/>
          <p:cNvSpPr txBox="1">
            <a:spLocks noGrp="1"/>
          </p:cNvSpPr>
          <p:nvPr>
            <p:ph type="title"/>
          </p:nvPr>
        </p:nvSpPr>
        <p:spPr>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lvl="0">
              <a:defRPr/>
            </a:pPr>
            <a:r>
              <a:rPr lang="ja-JP" altLang="en-US" dirty="0">
                <a:solidFill>
                  <a:prstClr val="black"/>
                </a:solidFill>
              </a:rPr>
              <a:t>（１）医療技術評価分科会の評価を踏まえた対応</a:t>
            </a:r>
            <a:endPar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endParaRPr>
          </a:p>
        </p:txBody>
      </p:sp>
      <p:grpSp>
        <p:nvGrpSpPr>
          <p:cNvPr id="6" name="グループ化 5"/>
          <p:cNvGrpSpPr/>
          <p:nvPr/>
        </p:nvGrpSpPr>
        <p:grpSpPr>
          <a:xfrm>
            <a:off x="178975" y="931337"/>
            <a:ext cx="9529762" cy="2688010"/>
            <a:chOff x="189792" y="3933269"/>
            <a:chExt cx="9529762" cy="2688010"/>
          </a:xfrm>
        </p:grpSpPr>
        <p:sp>
          <p:nvSpPr>
            <p:cNvPr id="37" name="正方形/長方形 36"/>
            <p:cNvSpPr/>
            <p:nvPr/>
          </p:nvSpPr>
          <p:spPr>
            <a:xfrm>
              <a:off x="189792" y="3933269"/>
              <a:ext cx="9529762" cy="268800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乳癌の放射線治療に係る一回線量増加加算の評価を見直すとともに、前立腺癌の放射線治療について、寡分割照射を行った場合の評価を見直す。</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8" name="テキスト ボックス 37"/>
            <p:cNvSpPr txBox="1"/>
            <p:nvPr/>
          </p:nvSpPr>
          <p:spPr>
            <a:xfrm>
              <a:off x="7712364" y="6405835"/>
              <a:ext cx="182902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Verdana"/>
                  <a:ea typeface="メイリオ"/>
                  <a:cs typeface="+mn-cs"/>
                </a:rPr>
                <a:t>出典：日本肝臓学会提案書より引用</a:t>
              </a:r>
            </a:p>
          </p:txBody>
        </p:sp>
        <p:sp>
          <p:nvSpPr>
            <p:cNvPr id="39" name="正方形/長方形 38"/>
            <p:cNvSpPr/>
            <p:nvPr/>
          </p:nvSpPr>
          <p:spPr>
            <a:xfrm>
              <a:off x="5247167" y="4509998"/>
              <a:ext cx="4389892"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40" name="正方形/長方形 39"/>
            <p:cNvSpPr/>
            <p:nvPr/>
          </p:nvSpPr>
          <p:spPr>
            <a:xfrm>
              <a:off x="5243185" y="4869043"/>
              <a:ext cx="4393874" cy="1679548"/>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体外照射</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高エネルギー放射線治療</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注２　１回の線量が</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2.5</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Ｇｙ以上の全乳房照射を行った場合</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は、一回線量増加加算として、</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690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を所定点数に加算</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強度変調放射線治療（ＩＭＲＴ）</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注２　１回の線量が</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３Ｇｙ</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以上の前立腺照射を行った場合は、</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一回線量増加加算として、</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1,400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点を所定点数に加算</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a:t>
              </a:r>
            </a:p>
          </p:txBody>
        </p:sp>
        <p:sp>
          <p:nvSpPr>
            <p:cNvPr id="41" name="右矢印 40"/>
            <p:cNvSpPr/>
            <p:nvPr/>
          </p:nvSpPr>
          <p:spPr>
            <a:xfrm>
              <a:off x="4746186" y="5297524"/>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正方形/長方形 41"/>
            <p:cNvSpPr/>
            <p:nvPr/>
          </p:nvSpPr>
          <p:spPr>
            <a:xfrm>
              <a:off x="327803" y="4505734"/>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43" name="正方形/長方形 42"/>
            <p:cNvSpPr/>
            <p:nvPr/>
          </p:nvSpPr>
          <p:spPr>
            <a:xfrm>
              <a:off x="320702" y="4869043"/>
              <a:ext cx="4371398" cy="1679548"/>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体外照射</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高エネルギー放射線治療</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注２　１回の線量が</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2.5</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Ｇｙ以上の全乳房照射を行った場合は、</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１回線量増加加算として、</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460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点を所定点数に加算する。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zh-TW"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強度変調放射線治療（ＩＭＲＴ）</a:t>
              </a:r>
              <a:endParaRPr kumimoji="1" lang="en-US" altLang="zh-TW"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注２　１回の線量が</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2.5</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Ｇｙ以上の前立腺照射を行った場合は、</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１回線量増加加算として、</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点を所定点数に加算する。</a:t>
              </a:r>
            </a:p>
          </p:txBody>
        </p:sp>
      </p:grpSp>
      <p:sp>
        <p:nvSpPr>
          <p:cNvPr id="45" name="正方形/長方形 44"/>
          <p:cNvSpPr/>
          <p:nvPr/>
        </p:nvSpPr>
        <p:spPr>
          <a:xfrm>
            <a:off x="298800" y="828000"/>
            <a:ext cx="1838344" cy="29781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既存技術の見直し</a:t>
            </a:r>
          </a:p>
        </p:txBody>
      </p:sp>
    </p:spTree>
    <p:extLst>
      <p:ext uri="{BB962C8B-B14F-4D97-AF65-F5344CB8AC3E}">
        <p14:creationId xmlns:p14="http://schemas.microsoft.com/office/powerpoint/2010/main" val="2612325877"/>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45197" y="980728"/>
            <a:ext cx="9594720" cy="5780854"/>
          </a:xfrm>
          <a:prstGeom prst="rect">
            <a:avLst/>
          </a:prstGeom>
          <a:solidFill>
            <a:schemeClr val="bg1">
              <a:alpha val="50000"/>
            </a:schemeClr>
          </a:solid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525" marR="0" lvl="0" indent="-263525"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3" name="表 2"/>
          <p:cNvGraphicFramePr>
            <a:graphicFrameLocks noGrp="1"/>
          </p:cNvGraphicFramePr>
          <p:nvPr/>
        </p:nvGraphicFramePr>
        <p:xfrm>
          <a:off x="352297" y="1535474"/>
          <a:ext cx="4464496" cy="5040477"/>
        </p:xfrm>
        <a:graphic>
          <a:graphicData uri="http://schemas.openxmlformats.org/drawingml/2006/table">
            <a:tbl>
              <a:tblPr firstRow="1" bandRow="1">
                <a:tableStyleId>{5C22544A-7EE6-4342-B048-85BDC9FD1C3A}</a:tableStyleId>
              </a:tblPr>
              <a:tblGrid>
                <a:gridCol w="4464496">
                  <a:extLst>
                    <a:ext uri="{9D8B030D-6E8A-4147-A177-3AD203B41FA5}">
                      <a16:colId xmlns:a16="http://schemas.microsoft.com/office/drawing/2014/main" val="20000"/>
                    </a:ext>
                  </a:extLst>
                </a:gridCol>
              </a:tblGrid>
              <a:tr h="290677">
                <a:tc>
                  <a:txBody>
                    <a:bodyPr/>
                    <a:lstStyle/>
                    <a:p>
                      <a:pPr algn="ctr">
                        <a:lnSpc>
                          <a:spcPts val="1400"/>
                        </a:lnSpc>
                      </a:pPr>
                      <a:r>
                        <a:rPr kumimoji="1" lang="ja-JP" altLang="en-US" sz="1400" dirty="0"/>
                        <a:t>現　行</a:t>
                      </a:r>
                    </a:p>
                  </a:txBody>
                  <a:tcPr/>
                </a:tc>
                <a:extLst>
                  <a:ext uri="{0D108BD9-81ED-4DB2-BD59-A6C34878D82A}">
                    <a16:rowId xmlns:a16="http://schemas.microsoft.com/office/drawing/2014/main" val="10000"/>
                  </a:ext>
                </a:extLst>
              </a:tr>
              <a:tr h="410151">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Ｄ２３７</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終夜睡眠ポリグラフィ</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対象患者</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endParaRPr kumimoji="1" lang="en-US" altLang="ja-JP" sz="1200" b="0" i="0" u="none" strike="noStrike" kern="1200" cap="none" spc="0" normalizeH="0" baseline="0" noProof="0" dirty="0">
                        <a:ln>
                          <a:noFill/>
                        </a:ln>
                        <a:solidFill>
                          <a:srgbClr val="000000"/>
                        </a:solidFill>
                        <a:effectLst/>
                        <a:uLnTx/>
                        <a:uFillTx/>
                        <a:latin typeface="+mn-ea"/>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lang="ja-JP" altLang="ja-JP" sz="1200" dirty="0">
                          <a:solidFill>
                            <a:srgbClr val="000000"/>
                          </a:solidFill>
                          <a:effectLst/>
                          <a:latin typeface="+mn-ea"/>
                          <a:ea typeface="+mn-ea"/>
                          <a:cs typeface="ＭＳ ゴシック" panose="020B0609070205080204" pitchFamily="49" charset="-128"/>
                        </a:rPr>
                        <a:t>合併症を有する睡眠関連呼吸障害の患者</a:t>
                      </a:r>
                      <a:r>
                        <a:rPr lang="ja-JP" altLang="en-US" sz="1200" dirty="0">
                          <a:solidFill>
                            <a:srgbClr val="000000"/>
                          </a:solidFill>
                          <a:effectLst/>
                          <a:latin typeface="+mn-ea"/>
                          <a:ea typeface="+mn-ea"/>
                          <a:cs typeface="ＭＳ ゴシック" panose="020B0609070205080204" pitchFamily="49" charset="-128"/>
                        </a:rPr>
                        <a:t>、</a:t>
                      </a:r>
                      <a:r>
                        <a:rPr lang="ja-JP" altLang="ja-JP" sz="1200" dirty="0">
                          <a:solidFill>
                            <a:srgbClr val="000000"/>
                          </a:solidFill>
                          <a:effectLst/>
                          <a:latin typeface="+mn-ea"/>
                          <a:ea typeface="+mn-ea"/>
                          <a:cs typeface="ＭＳ ゴシック" panose="020B0609070205080204" pitchFamily="49" charset="-128"/>
                        </a:rPr>
                        <a:t>睡眠障害の患者</a:t>
                      </a:r>
                      <a:r>
                        <a:rPr lang="ja-JP" altLang="en-US" sz="1200" dirty="0">
                          <a:solidFill>
                            <a:srgbClr val="000000"/>
                          </a:solidFill>
                          <a:effectLst/>
                          <a:latin typeface="+mn-ea"/>
                          <a:ea typeface="+mn-ea"/>
                          <a:cs typeface="ＭＳ ゴシック" panose="020B0609070205080204" pitchFamily="49" charset="-128"/>
                        </a:rPr>
                        <a:t>、</a:t>
                      </a:r>
                      <a:r>
                        <a:rPr lang="en-US" altLang="ja-JP" sz="1200" dirty="0">
                          <a:solidFill>
                            <a:srgbClr val="000000"/>
                          </a:solidFill>
                          <a:effectLst/>
                          <a:latin typeface="+mn-ea"/>
                          <a:ea typeface="+mn-ea"/>
                          <a:cs typeface="ＭＳ ゴシック" panose="020B0609070205080204" pitchFamily="49" charset="-128"/>
                        </a:rPr>
                        <a:t>13</a:t>
                      </a:r>
                      <a:r>
                        <a:rPr lang="ja-JP" altLang="ja-JP" sz="1200" dirty="0">
                          <a:solidFill>
                            <a:srgbClr val="000000"/>
                          </a:solidFill>
                          <a:effectLst/>
                          <a:latin typeface="+mn-ea"/>
                          <a:ea typeface="+mn-ea"/>
                          <a:cs typeface="ＭＳ ゴシック" panose="020B0609070205080204" pitchFamily="49" charset="-128"/>
                        </a:rPr>
                        <a:t>歳未満の小児の患者</a:t>
                      </a:r>
                      <a:endParaRPr lang="en-US" altLang="ja-JP" sz="1200" dirty="0">
                        <a:solidFill>
                          <a:srgbClr val="000000"/>
                        </a:solidFill>
                        <a:effectLst/>
                        <a:latin typeface="+mn-ea"/>
                        <a:ea typeface="+mn-ea"/>
                        <a:cs typeface="ＭＳ ゴシック" panose="020B0609070205080204" pitchFamily="49" charset="-128"/>
                      </a:endParaRPr>
                    </a:p>
                    <a:p>
                      <a:pPr marL="0" marR="0" lvl="0" indent="0" algn="l" defTabSz="914400" rtl="0" eaLnBrk="1" fontAlgn="auto" latinLnBrk="0" hangingPunct="1">
                        <a:lnSpc>
                          <a:spcPts val="1300"/>
                        </a:lnSpc>
                        <a:spcBef>
                          <a:spcPts val="0"/>
                        </a:spcBef>
                        <a:spcAft>
                          <a:spcPts val="0"/>
                        </a:spcAft>
                        <a:buClrTx/>
                        <a:buSzTx/>
                        <a:buFontTx/>
                        <a:buNone/>
                        <a:tabLst/>
                        <a:defRPr/>
                      </a:pPr>
                      <a:endParaRPr lang="ja-JP" altLang="ja-JP" sz="1200" dirty="0">
                        <a:solidFill>
                          <a:srgbClr val="000000"/>
                        </a:solidFill>
                        <a:effectLst/>
                        <a:latin typeface="ＭＳ 明朝" panose="02020609040205080304" pitchFamily="17" charset="-128"/>
                        <a:ea typeface="ＭＳ 明朝" panose="02020609040205080304" pitchFamily="17" charset="-128"/>
                        <a:cs typeface="ＭＳ ゴシック" panose="020B0609070205080204" pitchFamily="49" charset="-128"/>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557863182"/>
                  </a:ext>
                </a:extLst>
              </a:tr>
              <a:tr h="547759">
                <a:tc>
                  <a:txBody>
                    <a:bodyPr/>
                    <a:lstStyle/>
                    <a:p>
                      <a:pPr>
                        <a:lnSpc>
                          <a:spcPts val="1300"/>
                        </a:lnSpc>
                      </a:pPr>
                      <a:r>
                        <a:rPr kumimoji="1" lang="ja-JP" altLang="en-US" sz="1200" b="1" dirty="0"/>
                        <a:t>Ｄ２８２－４</a:t>
                      </a:r>
                      <a:r>
                        <a:rPr kumimoji="1" lang="ja-JP" altLang="en-US" sz="1200" dirty="0"/>
                        <a:t>　ダーモスコピー</a:t>
                      </a:r>
                      <a:endParaRPr kumimoji="1" lang="en-US" altLang="ja-JP" sz="1200" dirty="0"/>
                    </a:p>
                    <a:p>
                      <a:pPr>
                        <a:lnSpc>
                          <a:spcPts val="1300"/>
                        </a:lnSpc>
                      </a:pPr>
                      <a:r>
                        <a:rPr lang="en-US" altLang="ja-JP" sz="1200" dirty="0">
                          <a:solidFill>
                            <a:srgbClr val="000000"/>
                          </a:solidFill>
                          <a:effectLst/>
                          <a:latin typeface="+mn-ea"/>
                          <a:ea typeface="+mn-ea"/>
                          <a:cs typeface="ＭＳ ゴシック" panose="020B0609070205080204" pitchFamily="49" charset="-128"/>
                        </a:rPr>
                        <a:t>〔</a:t>
                      </a:r>
                      <a:r>
                        <a:rPr lang="ja-JP" altLang="en-US" sz="1200" dirty="0">
                          <a:solidFill>
                            <a:srgbClr val="000000"/>
                          </a:solidFill>
                          <a:effectLst/>
                          <a:latin typeface="+mn-ea"/>
                          <a:ea typeface="+mn-ea"/>
                          <a:cs typeface="ＭＳ ゴシック" panose="020B0609070205080204" pitchFamily="49" charset="-128"/>
                        </a:rPr>
                        <a:t>対象疾患</a:t>
                      </a:r>
                      <a:r>
                        <a:rPr lang="en-US" altLang="ja-JP" sz="1200" dirty="0">
                          <a:solidFill>
                            <a:srgbClr val="000000"/>
                          </a:solidFill>
                          <a:effectLst/>
                          <a:latin typeface="+mn-ea"/>
                          <a:ea typeface="+mn-ea"/>
                          <a:cs typeface="ＭＳ ゴシック" panose="020B0609070205080204" pitchFamily="49" charset="-128"/>
                        </a:rPr>
                        <a:t>〕</a:t>
                      </a:r>
                    </a:p>
                    <a:p>
                      <a:pPr>
                        <a:lnSpc>
                          <a:spcPts val="1300"/>
                        </a:lnSpc>
                      </a:pPr>
                      <a:r>
                        <a:rPr lang="ja-JP" altLang="en-US" sz="1200" dirty="0">
                          <a:solidFill>
                            <a:srgbClr val="000000"/>
                          </a:solidFill>
                          <a:effectLst/>
                          <a:latin typeface="+mn-ea"/>
                          <a:ea typeface="+mn-ea"/>
                          <a:cs typeface="ＭＳ ゴシック" panose="020B0609070205080204" pitchFamily="49" charset="-128"/>
                        </a:rPr>
                        <a:t>　</a:t>
                      </a:r>
                      <a:r>
                        <a:rPr lang="ja-JP" altLang="ja-JP" sz="1200" dirty="0">
                          <a:solidFill>
                            <a:srgbClr val="000000"/>
                          </a:solidFill>
                          <a:effectLst/>
                          <a:latin typeface="+mn-ea"/>
                          <a:ea typeface="+mn-ea"/>
                          <a:cs typeface="ＭＳ ゴシック" panose="020B0609070205080204" pitchFamily="49" charset="-128"/>
                        </a:rPr>
                        <a:t>悪性黒色腫、基底細胞癌、ボーエン病、色素性母斑、老人性色素斑、脂漏性角化症、エクリン汗孔腫、血管腫等の色素性皮膚病変</a:t>
                      </a:r>
                      <a:endParaRPr kumimoji="1" lang="en-US" altLang="ja-JP" sz="1200" dirty="0">
                        <a:latin typeface="+mn-ea"/>
                        <a:ea typeface="+mn-ea"/>
                      </a:endParaRPr>
                    </a:p>
                  </a:txBody>
                  <a:tcPr/>
                </a:tc>
                <a:extLst>
                  <a:ext uri="{0D108BD9-81ED-4DB2-BD59-A6C34878D82A}">
                    <a16:rowId xmlns:a16="http://schemas.microsoft.com/office/drawing/2014/main" val="10001"/>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Ｄ２９１－２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小児食物アレルギー負荷検査：１</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０００点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注１　別に厚生労働大臣が定める施設基準に適合するものとして</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地方厚生局長等に届け出た保険医療機関において、９歳未満</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の患者に対して食物アレルギー負荷検査を行った場合に、年</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２回に限り算定する。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877355697"/>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Ｄ４００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血液採取（１日につき）　　</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静脈：３５点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注２　６歳未満の乳幼児に対して行った場合は、乳幼児加算とし</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て、２５点を所定点数に加算する。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495911651"/>
                  </a:ext>
                </a:extLst>
              </a:tr>
              <a:tr h="249759">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Ｄ４１９</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その他の検体採取</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３　動脈血採取（１日につき）：５０点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注２　６歳未満の乳幼児に対して行った場合は、乳幼児加算とし</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て、１５点を所定点数に加算する。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６　鼻腔・咽頭拭い液採取：５点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3143427017"/>
                  </a:ext>
                </a:extLst>
              </a:tr>
            </a:tbl>
          </a:graphicData>
        </a:graphic>
      </p:graphicFrame>
      <p:graphicFrame>
        <p:nvGraphicFramePr>
          <p:cNvPr id="4" name="表 3"/>
          <p:cNvGraphicFramePr>
            <a:graphicFrameLocks noGrp="1"/>
          </p:cNvGraphicFramePr>
          <p:nvPr/>
        </p:nvGraphicFramePr>
        <p:xfrm>
          <a:off x="5268321" y="1529131"/>
          <a:ext cx="4449479" cy="5046820"/>
        </p:xfrm>
        <a:graphic>
          <a:graphicData uri="http://schemas.openxmlformats.org/drawingml/2006/table">
            <a:tbl>
              <a:tblPr firstRow="1" bandRow="1">
                <a:tableStyleId>{5C22544A-7EE6-4342-B048-85BDC9FD1C3A}</a:tableStyleId>
              </a:tblPr>
              <a:tblGrid>
                <a:gridCol w="4449479">
                  <a:extLst>
                    <a:ext uri="{9D8B030D-6E8A-4147-A177-3AD203B41FA5}">
                      <a16:colId xmlns:a16="http://schemas.microsoft.com/office/drawing/2014/main" val="20000"/>
                    </a:ext>
                  </a:extLst>
                </a:gridCol>
              </a:tblGrid>
              <a:tr h="297020">
                <a:tc>
                  <a:txBody>
                    <a:bodyPr/>
                    <a:lstStyle/>
                    <a:p>
                      <a:pPr algn="ctr">
                        <a:lnSpc>
                          <a:spcPts val="1400"/>
                        </a:lnSpc>
                      </a:pPr>
                      <a:r>
                        <a:rPr kumimoji="1" lang="ja-JP" altLang="en-US" sz="1400" dirty="0"/>
                        <a:t>改　定</a:t>
                      </a:r>
                    </a:p>
                  </a:txBody>
                  <a:tcPr/>
                </a:tc>
                <a:extLst>
                  <a:ext uri="{0D108BD9-81ED-4DB2-BD59-A6C34878D82A}">
                    <a16:rowId xmlns:a16="http://schemas.microsoft.com/office/drawing/2014/main" val="10000"/>
                  </a:ext>
                </a:extLst>
              </a:tr>
              <a:tr h="400704">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Ｄ２３７</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終夜睡眠ポリグラフィ</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u="none" kern="1200" dirty="0">
                          <a:solidFill>
                            <a:schemeClr val="dk1"/>
                          </a:solidFill>
                          <a:effectLst/>
                          <a:latin typeface="+mn-ea"/>
                          <a:ea typeface="+mn-ea"/>
                          <a:cs typeface="+mn-cs"/>
                        </a:rPr>
                        <a:t>〔</a:t>
                      </a:r>
                      <a:r>
                        <a:rPr kumimoji="1" lang="ja-JP" altLang="en-US" sz="1200" u="none" kern="1200" dirty="0">
                          <a:solidFill>
                            <a:schemeClr val="dk1"/>
                          </a:solidFill>
                          <a:effectLst/>
                          <a:latin typeface="+mn-ea"/>
                          <a:ea typeface="+mn-ea"/>
                          <a:cs typeface="+mn-cs"/>
                        </a:rPr>
                        <a:t>対象患者</a:t>
                      </a:r>
                      <a:r>
                        <a:rPr kumimoji="1" lang="en-US" altLang="ja-JP" sz="1200" u="none" kern="1200" dirty="0">
                          <a:solidFill>
                            <a:schemeClr val="dk1"/>
                          </a:solidFill>
                          <a:effectLst/>
                          <a:latin typeface="+mn-ea"/>
                          <a:ea typeface="+mn-ea"/>
                          <a:cs typeface="+mn-cs"/>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kern="1200" dirty="0">
                          <a:solidFill>
                            <a:schemeClr val="dk1"/>
                          </a:solidFill>
                          <a:effectLst/>
                          <a:latin typeface="+mn-ea"/>
                          <a:ea typeface="+mn-ea"/>
                          <a:cs typeface="+mn-cs"/>
                        </a:rPr>
                        <a:t>　</a:t>
                      </a:r>
                      <a:r>
                        <a:rPr kumimoji="1" lang="ja-JP" altLang="ja-JP" sz="1200" b="0" u="none" kern="1200" dirty="0">
                          <a:solidFill>
                            <a:srgbClr val="FF0000"/>
                          </a:solidFill>
                          <a:effectLst/>
                          <a:latin typeface="+mn-ea"/>
                          <a:ea typeface="+mn-ea"/>
                          <a:cs typeface="+mn-cs"/>
                        </a:rPr>
                        <a:t>在宅持続陽圧呼吸療法指導管理料を算定している患者であって、治療の効果を判定するため、安全精度管理下にＣＰＡＰを用いて当該検査を実施する医学的必要性が認められる患者</a:t>
                      </a:r>
                      <a:r>
                        <a:rPr kumimoji="1" lang="ja-JP" altLang="en-US" sz="1200" u="none" kern="1200" dirty="0">
                          <a:solidFill>
                            <a:schemeClr val="dk1"/>
                          </a:solidFill>
                          <a:effectLst/>
                          <a:latin typeface="+mn-ea"/>
                          <a:ea typeface="+mn-ea"/>
                          <a:cs typeface="+mn-cs"/>
                        </a:rPr>
                        <a:t>を追加</a:t>
                      </a:r>
                      <a:endParaRPr kumimoji="1" lang="ja-JP" altLang="ja-JP" sz="1200" u="none" kern="1200" dirty="0">
                        <a:solidFill>
                          <a:schemeClr val="dk1"/>
                        </a:solidFill>
                        <a:effectLst/>
                        <a:latin typeface="+mn-ea"/>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3385356184"/>
                  </a:ext>
                </a:extLst>
              </a:tr>
              <a:tr h="529744">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Ｄ２８２－４</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ダーモスコピー　</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対象疾患</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200" b="1" i="0" u="none" strike="noStrike" kern="1200" cap="none" spc="0" normalizeH="0" baseline="0" noProof="0" dirty="0">
                          <a:ln>
                            <a:noFill/>
                          </a:ln>
                          <a:solidFill>
                            <a:srgbClr val="FF0000"/>
                          </a:solidFill>
                          <a:effectLst/>
                          <a:uLnTx/>
                          <a:uFillTx/>
                          <a:latin typeface="+mn-lt"/>
                          <a:ea typeface="+mn-ea"/>
                          <a:cs typeface="+mn-cs"/>
                        </a:rPr>
                        <a:t>円形脱毛、日光角化症</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を追加</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txBody>
                  <a:tcPr/>
                </a:tc>
                <a:extLst>
                  <a:ext uri="{0D108BD9-81ED-4DB2-BD59-A6C34878D82A}">
                    <a16:rowId xmlns:a16="http://schemas.microsoft.com/office/drawing/2014/main" val="10001"/>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Ｄ２９１－２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小児食物アレルギー負荷検査：１</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０００点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注１　別に厚生労働大臣が定める施設基準に適合しているものと</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して地方厚生局長等に届け出た保険医療機関において、</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１６歳未満</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の患者に対して食物アレルギー負荷検査を行った</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場合に、年</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３回</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に限り算定する。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2"/>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Ｄ４００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血液採取（１日につき）　　</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静脈：</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３７点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注２　６歳未満の乳幼児に対して行った場合は、乳幼児加算とし</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て、</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３０点</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を所定点数に加算する。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7"/>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Ｄ４１９</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その他の検体採取</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３　動脈血採取（１日につき）：</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５５点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注２　６歳未満の乳幼児に対して行った場合は、乳幼児加算とし</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て、</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３０点</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を所定点数に加算する。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６　鼻腔・咽頭拭い液採取：</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２５点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509413042"/>
                  </a:ext>
                </a:extLst>
              </a:tr>
            </a:tbl>
          </a:graphicData>
        </a:graphic>
      </p:graphicFrame>
      <p:sp>
        <p:nvSpPr>
          <p:cNvPr id="5" name="右矢印 4"/>
          <p:cNvSpPr/>
          <p:nvPr/>
        </p:nvSpPr>
        <p:spPr>
          <a:xfrm>
            <a:off x="4917579" y="3234547"/>
            <a:ext cx="305614" cy="1635987"/>
          </a:xfrm>
          <a:prstGeom prst="rightArrow">
            <a:avLst/>
          </a:prstGeom>
          <a:ln>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 name="タイトル 1">
            <a:extLst>
              <a:ext uri="{FF2B5EF4-FFF2-40B4-BE49-F238E27FC236}">
                <a16:creationId xmlns:a16="http://schemas.microsoft.com/office/drawing/2014/main" id="{DC62F406-50A2-4CA4-ADE6-DC08955540E8}"/>
              </a:ext>
            </a:extLst>
          </p:cNvPr>
          <p:cNvSpPr txBox="1">
            <a:spLocks/>
          </p:cNvSpPr>
          <p:nvPr/>
        </p:nvSpPr>
        <p:spPr>
          <a:xfrm>
            <a:off x="0" y="233090"/>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 （１）医療技術評価分科会の評価を踏まえた対応</a:t>
            </a:r>
          </a:p>
        </p:txBody>
      </p:sp>
      <p:sp>
        <p:nvSpPr>
          <p:cNvPr id="12" name="テキスト ボックス 11">
            <a:extLst>
              <a:ext uri="{FF2B5EF4-FFF2-40B4-BE49-F238E27FC236}">
                <a16:creationId xmlns:a16="http://schemas.microsoft.com/office/drawing/2014/main" id="{DAD9059C-2A8F-47F9-B48F-B0A306544868}"/>
              </a:ext>
            </a:extLst>
          </p:cNvPr>
          <p:cNvSpPr txBox="1"/>
          <p:nvPr/>
        </p:nvSpPr>
        <p:spPr>
          <a:xfrm>
            <a:off x="339604" y="1249543"/>
            <a:ext cx="9100291"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医療技術評価分科会における検討結果等を踏まえ、基礎的な技術等の評価の見直しを行う</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正方形/長方形 12">
            <a:extLst>
              <a:ext uri="{FF2B5EF4-FFF2-40B4-BE49-F238E27FC236}">
                <a16:creationId xmlns:a16="http://schemas.microsoft.com/office/drawing/2014/main" id="{165FCAEB-9B29-4D28-A3FE-BEF24BA72F4E}"/>
              </a:ext>
            </a:extLst>
          </p:cNvPr>
          <p:cNvSpPr/>
          <p:nvPr/>
        </p:nvSpPr>
        <p:spPr>
          <a:xfrm>
            <a:off x="245196" y="809054"/>
            <a:ext cx="7300092" cy="385762"/>
          </a:xfrm>
          <a:prstGeom prst="rect">
            <a:avLst/>
          </a:prstGeom>
          <a:solidFill>
            <a:srgbClr val="FFCCCC"/>
          </a:solidFill>
          <a:ln w="19050" cap="flat" cmpd="sng" algn="ctr">
            <a:noFill/>
            <a:prstDash val="solid"/>
          </a:ln>
          <a:effectLst>
            <a:outerShdw blurRad="50800" dist="38100" dir="2700000" algn="tl" rotWithShape="0">
              <a:prstClr val="black">
                <a:alpha val="40000"/>
              </a:prstClr>
            </a:outerShdw>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既存技術の見直し（医師の基礎的な技術の再評価①）（再掲）</a:t>
            </a:r>
          </a:p>
        </p:txBody>
      </p:sp>
      <p:sp>
        <p:nvSpPr>
          <p:cNvPr id="11" name="Slide Number Placeholder 5">
            <a:extLst>
              <a:ext uri="{FF2B5EF4-FFF2-40B4-BE49-F238E27FC236}">
                <a16:creationId xmlns:a16="http://schemas.microsoft.com/office/drawing/2014/main" id="{F6703D69-3864-445E-BA02-6068EE61832D}"/>
              </a:ext>
            </a:extLst>
          </p:cNvPr>
          <p:cNvSpPr txBox="1">
            <a:spLocks/>
          </p:cNvSpPr>
          <p:nvPr/>
        </p:nvSpPr>
        <p:spPr>
          <a:xfrm>
            <a:off x="9275487" y="6568048"/>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300" b="0"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341</a:t>
            </a:fld>
            <a:endParaRPr kumimoji="1" lang="en-US" sz="1300" b="0"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
        <p:nvSpPr>
          <p:cNvPr id="14" name="テキスト ボックス 13">
            <a:extLst>
              <a:ext uri="{FF2B5EF4-FFF2-40B4-BE49-F238E27FC236}">
                <a16:creationId xmlns:a16="http://schemas.microsoft.com/office/drawing/2014/main" id="{5A1E13AC-FE53-448D-8BC3-4341465BBE8E}"/>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267867109"/>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45197" y="1052736"/>
            <a:ext cx="9594720" cy="5635308"/>
          </a:xfrm>
          <a:prstGeom prst="rect">
            <a:avLst/>
          </a:prstGeom>
          <a:solidFill>
            <a:schemeClr val="bg1">
              <a:alpha val="50000"/>
            </a:schemeClr>
          </a:solid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525" marR="0" lvl="0" indent="-263525"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3" name="表 2"/>
          <p:cNvGraphicFramePr>
            <a:graphicFrameLocks noGrp="1"/>
          </p:cNvGraphicFramePr>
          <p:nvPr/>
        </p:nvGraphicFramePr>
        <p:xfrm>
          <a:off x="386781" y="1555729"/>
          <a:ext cx="4464496" cy="5036820"/>
        </p:xfrm>
        <a:graphic>
          <a:graphicData uri="http://schemas.openxmlformats.org/drawingml/2006/table">
            <a:tbl>
              <a:tblPr firstRow="1" bandRow="1">
                <a:tableStyleId>{5C22544A-7EE6-4342-B048-85BDC9FD1C3A}</a:tableStyleId>
              </a:tblPr>
              <a:tblGrid>
                <a:gridCol w="4464496">
                  <a:extLst>
                    <a:ext uri="{9D8B030D-6E8A-4147-A177-3AD203B41FA5}">
                      <a16:colId xmlns:a16="http://schemas.microsoft.com/office/drawing/2014/main" val="20000"/>
                    </a:ext>
                  </a:extLst>
                </a:gridCol>
              </a:tblGrid>
              <a:tr h="243633">
                <a:tc>
                  <a:txBody>
                    <a:bodyPr/>
                    <a:lstStyle/>
                    <a:p>
                      <a:pPr algn="ctr">
                        <a:lnSpc>
                          <a:spcPts val="1400"/>
                        </a:lnSpc>
                      </a:pPr>
                      <a:r>
                        <a:rPr kumimoji="1" lang="ja-JP" altLang="en-US" sz="1400" dirty="0"/>
                        <a:t>現　行</a:t>
                      </a:r>
                    </a:p>
                  </a:txBody>
                  <a:tcPr/>
                </a:tc>
                <a:extLst>
                  <a:ext uri="{0D108BD9-81ED-4DB2-BD59-A6C34878D82A}">
                    <a16:rowId xmlns:a16="http://schemas.microsoft.com/office/drawing/2014/main" val="10000"/>
                  </a:ext>
                </a:extLst>
              </a:tr>
              <a:tr h="285387">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Ｇ０００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皮内、皮下及び筋肉注射（１回につき）：２０点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3703741034"/>
                  </a:ext>
                </a:extLst>
              </a:tr>
              <a:tr h="285387">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Ｇ００１</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静脈内注射（１回につき）：３２点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注２　６歳未満の乳幼児に対して行った場合は、乳幼児加</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算として、４５点を所定点数に加算する。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3701105576"/>
                  </a:ext>
                </a:extLst>
              </a:tr>
              <a:tr h="483254">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Ｇ００４</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点滴注射（１日につき）</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６歳未満の乳幼児に対するもの（１日分の注射量が</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100mL</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以</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上の場合）：９９点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１に掲げる者以外の者に対するもの（１日分の注射量が</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500mL</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以上の場合）：９８点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３　その他の場合（入院中の患者以外の患者に限る。）：４９点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注２　６歳未満の乳幼児に対して行った場合は、乳幼児加算とし</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て、４５点を所定点数に加算する。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dirty="0"/>
                    </a:p>
                  </a:txBody>
                  <a:tcPr/>
                </a:tc>
                <a:extLst>
                  <a:ext uri="{0D108BD9-81ED-4DB2-BD59-A6C34878D82A}">
                    <a16:rowId xmlns:a16="http://schemas.microsoft.com/office/drawing/2014/main" val="10001"/>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H</a:t>
                      </a: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００２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運動器リハビリテーション料</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対象疾患</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dirty="0"/>
                        <a:t>　上・下肢の複合損傷、脊椎損傷による四肢麻痺、体幹・上・下肢の外傷・骨折、切断・離断（義肢）、運動器の悪性腫瘍等</a:t>
                      </a:r>
                      <a:endParaRPr kumimoji="1" lang="en-US" altLang="ja-JP" sz="1200" dirty="0"/>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dirty="0"/>
                        <a:t>　関節の変性疾患、関節の炎症性疾患、熱傷瘢痕による関節拘縮、運動器不安定症等</a:t>
                      </a:r>
                      <a:endParaRPr kumimoji="1" lang="en-US" altLang="ja-JP" sz="1200" dirty="0"/>
                    </a:p>
                  </a:txBody>
                  <a:tcPr/>
                </a:tc>
                <a:extLst>
                  <a:ext uri="{0D108BD9-81ED-4DB2-BD59-A6C34878D82A}">
                    <a16:rowId xmlns:a16="http://schemas.microsoft.com/office/drawing/2014/main" val="10002"/>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Ｊ０９５</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耳処置（耳浴及び耳洗浄を含む。）：２５点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647670681"/>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Ｊ０９７</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鼻処置（鼻吸引、単純鼻出血及び鼻前庭の処置を含む。）</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r"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：１４点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3232520177"/>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Ｊ０９８</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口腔、咽頭処置：１４点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40227489"/>
                  </a:ext>
                </a:extLst>
              </a:tr>
            </a:tbl>
          </a:graphicData>
        </a:graphic>
      </p:graphicFrame>
      <p:graphicFrame>
        <p:nvGraphicFramePr>
          <p:cNvPr id="4" name="表 3"/>
          <p:cNvGraphicFramePr>
            <a:graphicFrameLocks noGrp="1"/>
          </p:cNvGraphicFramePr>
          <p:nvPr/>
        </p:nvGraphicFramePr>
        <p:xfrm>
          <a:off x="5233837" y="1555729"/>
          <a:ext cx="4490658" cy="5036820"/>
        </p:xfrm>
        <a:graphic>
          <a:graphicData uri="http://schemas.openxmlformats.org/drawingml/2006/table">
            <a:tbl>
              <a:tblPr firstRow="1" bandRow="1">
                <a:tableStyleId>{5C22544A-7EE6-4342-B048-85BDC9FD1C3A}</a:tableStyleId>
              </a:tblPr>
              <a:tblGrid>
                <a:gridCol w="4490658">
                  <a:extLst>
                    <a:ext uri="{9D8B030D-6E8A-4147-A177-3AD203B41FA5}">
                      <a16:colId xmlns:a16="http://schemas.microsoft.com/office/drawing/2014/main" val="20000"/>
                    </a:ext>
                  </a:extLst>
                </a:gridCol>
              </a:tblGrid>
              <a:tr h="169729">
                <a:tc>
                  <a:txBody>
                    <a:bodyPr/>
                    <a:lstStyle/>
                    <a:p>
                      <a:pPr algn="ctr">
                        <a:lnSpc>
                          <a:spcPts val="1400"/>
                        </a:lnSpc>
                      </a:pPr>
                      <a:r>
                        <a:rPr kumimoji="1" lang="ja-JP" altLang="en-US" sz="1400" dirty="0"/>
                        <a:t>改　定</a:t>
                      </a:r>
                    </a:p>
                  </a:txBody>
                  <a:tcPr/>
                </a:tc>
                <a:extLst>
                  <a:ext uri="{0D108BD9-81ED-4DB2-BD59-A6C34878D82A}">
                    <a16:rowId xmlns:a16="http://schemas.microsoft.com/office/drawing/2014/main" val="10000"/>
                  </a:ext>
                </a:extLst>
              </a:tr>
              <a:tr h="312531">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Ｇ０００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皮内、皮下及び筋肉注射（１回につき）：</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２２点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3391409104"/>
                  </a:ext>
                </a:extLst>
              </a:tr>
              <a:tr h="312531">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Ｇ００１</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静脈内注射（１回につき）：</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３４点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注２　６歳未満の乳幼児に対して行った場合は、乳幼児加</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算として、</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４８点</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を所定点数に加算する。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873993173"/>
                  </a:ext>
                </a:extLst>
              </a:tr>
              <a:tr h="312531">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Ｇ００４</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点滴注射（１日につき）</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６歳未満の乳幼児に対するもの（１日分の注射量が</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100mL</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以</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上の場合）：</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１０１点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１に掲げる者以外の者に対するもの（１日分の注射量が</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500mL</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以上の場合）：</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９９点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３　その他の場合（入院中の患者以外の患者に限る。）：</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５０点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注２　６歳未満の乳幼児に対して行った場合は、乳幼児加算とし</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て、</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４６点</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を所定点数に加算する。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1"/>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H</a:t>
                      </a: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００２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運動器リハビリテーション料</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対象疾患</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1" i="0" u="none" strike="noStrike" kern="1200" cap="none" spc="0" normalizeH="0" baseline="0" noProof="0" dirty="0">
                          <a:ln>
                            <a:noFill/>
                          </a:ln>
                          <a:solidFill>
                            <a:srgbClr val="FF0000"/>
                          </a:solidFill>
                          <a:effectLst/>
                          <a:uLnTx/>
                          <a:uFillTx/>
                          <a:latin typeface="+mn-lt"/>
                          <a:ea typeface="+mn-ea"/>
                          <a:cs typeface="+mn-cs"/>
                        </a:rPr>
                        <a:t>糖尿病足病変</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を追加</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2"/>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Ｊ０９５</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耳処置（耳浴及び耳洗浄を含む。）：</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２７点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3416786"/>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Ｊ０９７</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鼻処置（鼻吸引、単純鼻出血及び鼻前庭の処置を含む。）</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r"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１６点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896623849"/>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Ｊ０９８</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口腔、咽頭処置：</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１６点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34689597"/>
                  </a:ext>
                </a:extLst>
              </a:tr>
            </a:tbl>
          </a:graphicData>
        </a:graphic>
      </p:graphicFrame>
      <p:sp>
        <p:nvSpPr>
          <p:cNvPr id="10" name="右矢印 4">
            <a:extLst>
              <a:ext uri="{FF2B5EF4-FFF2-40B4-BE49-F238E27FC236}">
                <a16:creationId xmlns:a16="http://schemas.microsoft.com/office/drawing/2014/main" id="{D7C23BD6-2709-49DC-8B17-9919C1565364}"/>
              </a:ext>
            </a:extLst>
          </p:cNvPr>
          <p:cNvSpPr/>
          <p:nvPr/>
        </p:nvSpPr>
        <p:spPr>
          <a:xfrm>
            <a:off x="4889750" y="3052396"/>
            <a:ext cx="305614" cy="1635987"/>
          </a:xfrm>
          <a:prstGeom prst="rightArrow">
            <a:avLst/>
          </a:prstGeom>
          <a:ln>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 name="テキスト ボックス 8">
            <a:extLst>
              <a:ext uri="{FF2B5EF4-FFF2-40B4-BE49-F238E27FC236}">
                <a16:creationId xmlns:a16="http://schemas.microsoft.com/office/drawing/2014/main" id="{D4BB768A-323D-4575-83B1-833731B288FA}"/>
              </a:ext>
            </a:extLst>
          </p:cNvPr>
          <p:cNvSpPr txBox="1"/>
          <p:nvPr/>
        </p:nvSpPr>
        <p:spPr>
          <a:xfrm>
            <a:off x="339604" y="1249543"/>
            <a:ext cx="9100291"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医療技術評価分科会における検討結果等を踏まえ、基礎的な技術等の評価の見直しを行う</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タイトル 1">
            <a:extLst>
              <a:ext uri="{FF2B5EF4-FFF2-40B4-BE49-F238E27FC236}">
                <a16:creationId xmlns:a16="http://schemas.microsoft.com/office/drawing/2014/main" id="{D4C9074B-0F1F-4CCD-8175-B16660E74AF2}"/>
              </a:ext>
            </a:extLst>
          </p:cNvPr>
          <p:cNvSpPr txBox="1">
            <a:spLocks/>
          </p:cNvSpPr>
          <p:nvPr/>
        </p:nvSpPr>
        <p:spPr>
          <a:xfrm>
            <a:off x="0" y="266610"/>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 （１）医療技術評価分科会の評価を踏まえた対応</a:t>
            </a:r>
          </a:p>
        </p:txBody>
      </p:sp>
      <p:sp>
        <p:nvSpPr>
          <p:cNvPr id="11" name="正方形/長方形 10">
            <a:extLst>
              <a:ext uri="{FF2B5EF4-FFF2-40B4-BE49-F238E27FC236}">
                <a16:creationId xmlns:a16="http://schemas.microsoft.com/office/drawing/2014/main" id="{20D5ADC2-AB5A-40C9-B55B-30A1978520AD}"/>
              </a:ext>
            </a:extLst>
          </p:cNvPr>
          <p:cNvSpPr/>
          <p:nvPr/>
        </p:nvSpPr>
        <p:spPr>
          <a:xfrm>
            <a:off x="245196" y="809054"/>
            <a:ext cx="7300092" cy="385762"/>
          </a:xfrm>
          <a:prstGeom prst="rect">
            <a:avLst/>
          </a:prstGeom>
          <a:solidFill>
            <a:srgbClr val="FFCCCC"/>
          </a:solidFill>
          <a:ln w="19050" cap="flat" cmpd="sng" algn="ctr">
            <a:noFill/>
            <a:prstDash val="solid"/>
          </a:ln>
          <a:effectLst>
            <a:outerShdw blurRad="50800" dist="38100" dir="2700000" algn="tl" rotWithShape="0">
              <a:prstClr val="black">
                <a:alpha val="40000"/>
              </a:prstClr>
            </a:outerShdw>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既存技術の見直し（医師の基礎的な技術の再評価②）（再掲）</a:t>
            </a:r>
          </a:p>
        </p:txBody>
      </p:sp>
      <p:sp>
        <p:nvSpPr>
          <p:cNvPr id="13" name="テキスト ボックス 12">
            <a:extLst>
              <a:ext uri="{FF2B5EF4-FFF2-40B4-BE49-F238E27FC236}">
                <a16:creationId xmlns:a16="http://schemas.microsoft.com/office/drawing/2014/main" id="{6C9F9EE4-4C67-495F-92B0-C346C758FFF3}"/>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1721979167"/>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正方形/長方形 20"/>
          <p:cNvSpPr/>
          <p:nvPr/>
        </p:nvSpPr>
        <p:spPr>
          <a:xfrm>
            <a:off x="103695" y="1051200"/>
            <a:ext cx="9729190" cy="5663089"/>
          </a:xfrm>
          <a:prstGeom prst="rect">
            <a:avLst/>
          </a:prstGeom>
          <a:ln w="19050">
            <a:solidFill>
              <a:schemeClr val="tx1"/>
            </a:solidFill>
          </a:ln>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粒子線治療の対象疾患に、既存の</a:t>
            </a:r>
            <a:r>
              <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rPr>
              <a:t>X </a:t>
            </a: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線治療等と比較して生存率等の改善が確認された以下の疾患を追加する。</a:t>
            </a: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37" name="正方形/長方形 36"/>
          <p:cNvSpPr/>
          <p:nvPr/>
        </p:nvSpPr>
        <p:spPr>
          <a:xfrm>
            <a:off x="201729" y="1777960"/>
            <a:ext cx="7620367" cy="4915320"/>
          </a:xfrm>
          <a:prstGeom prst="rect">
            <a:avLst/>
          </a:prstGeom>
          <a:no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粒子線治療（一連につき）</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［算定要件］（概要）</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希少な疾病に対して実施した場合　</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187,500</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陽子線治療：　</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（改）肝細胞癌</a:t>
            </a:r>
            <a:r>
              <a:rPr kumimoji="1" lang="en-US" altLang="ja-JP" sz="140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（長径４センチメートル以上のものに限る。）、</a:t>
            </a: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肝内胆管癌</a:t>
            </a:r>
            <a:r>
              <a:rPr kumimoji="1" lang="en-US" altLang="ja-JP" sz="140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err="1">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局所進行性膵癌</a:t>
            </a:r>
            <a:r>
              <a:rPr kumimoji="1" lang="en-US" altLang="ja-JP" sz="140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err="1">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局所大腸癌</a:t>
            </a:r>
            <a:r>
              <a:rPr kumimoji="1" lang="en-US" altLang="ja-JP" sz="140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（手術後に再発したものに限る。）</a:t>
            </a: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小児腫瘍（限局性の固形悪性腫瘍に限る。）、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限局性の骨軟部腫瘍</a:t>
            </a:r>
            <a:r>
              <a:rPr kumimoji="1" lang="en-US" altLang="ja-JP" sz="14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400" b="0" i="0" u="none"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頭頸部悪性腫瘍（口腔・咽喉頭の扁平上皮癌を除く。）</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重粒子線治療：</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（改）肝細胞癌</a:t>
            </a:r>
            <a:r>
              <a:rPr kumimoji="1" lang="en-US" altLang="ja-JP" sz="140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（長径４センチメートル以上のものに限る。）、</a:t>
            </a: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肝内胆管癌</a:t>
            </a:r>
            <a:r>
              <a:rPr kumimoji="1" lang="en-US" altLang="ja-JP" sz="140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err="1">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局所進行性膵癌</a:t>
            </a:r>
            <a:r>
              <a:rPr kumimoji="1" lang="en-US" altLang="ja-JP" sz="140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err="1">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局所大腸癌</a:t>
            </a:r>
            <a:r>
              <a:rPr kumimoji="1" lang="en-US" altLang="ja-JP" sz="140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（手術後に再発したものに限る。）</a:t>
            </a: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TW"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局所進行性子宮頸部線癌</a:t>
            </a:r>
            <a:r>
              <a:rPr kumimoji="1" lang="en-US" altLang="ja-JP" sz="140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err="1">
                <a:ln>
                  <a:noFill/>
                </a:ln>
                <a:solidFill>
                  <a:srgbClr val="0070C0"/>
                </a:solidFill>
                <a:effectLst/>
                <a:uLnTx/>
                <a:uFillTx/>
                <a:latin typeface="メイリオ" panose="020B0604030504040204" pitchFamily="50" charset="-128"/>
                <a:ea typeface="メイリオ" panose="020B0604030504040204" pitchFamily="50" charset="-128"/>
                <a:cs typeface="+mn-cs"/>
              </a:rPr>
              <a:t>、</a:t>
            </a: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限局性の骨軟部腫瘍</a:t>
            </a:r>
            <a:r>
              <a:rPr kumimoji="1" lang="en-US" altLang="ja-JP" sz="14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4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頭頸部悪性腫瘍（口腔・咽喉頭の扁平上皮癌を除く。）</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希少な疾病以外の特定の疾病に対して実施した場合　</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110,000</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陽子線治療　：限局性及び局所進行性前立腺癌（転移を有するものを除く。）</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重粒子線治療：限局性及び局所進行性前立腺癌（転移を有するものを除く。）</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25" name="Picture 3" descr="C:\Users\mizu\Desktop\学位スライド\学位\proton-0003597820-031217-01-1158-20080625071043.jpe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39" r="652"/>
          <a:stretch/>
        </p:blipFill>
        <p:spPr bwMode="auto">
          <a:xfrm>
            <a:off x="7801081" y="2049385"/>
            <a:ext cx="1954203" cy="1243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テキスト ボックス 25"/>
          <p:cNvSpPr txBox="1"/>
          <p:nvPr/>
        </p:nvSpPr>
        <p:spPr>
          <a:xfrm>
            <a:off x="7801048" y="1975034"/>
            <a:ext cx="1954235" cy="230832"/>
          </a:xfrm>
          <a:prstGeom prst="rect">
            <a:avLst/>
          </a:prstGeom>
          <a:solidFill>
            <a:schemeClr val="bg1"/>
          </a:solidFill>
          <a:ln>
            <a:solidFill>
              <a:schemeClr val="tx1"/>
            </a:solidFill>
          </a:ln>
        </p:spPr>
        <p:txBody>
          <a:bodyPr wrap="square" rtlCol="0" anchor="ctr">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例：肝細胞癌に対する陽子線治療</a:t>
            </a:r>
          </a:p>
        </p:txBody>
      </p:sp>
      <p:sp>
        <p:nvSpPr>
          <p:cNvPr id="34" name="正方形/長方形 33"/>
          <p:cNvSpPr/>
          <p:nvPr/>
        </p:nvSpPr>
        <p:spPr>
          <a:xfrm>
            <a:off x="7803046" y="4884873"/>
            <a:ext cx="1933188" cy="1431161"/>
          </a:xfrm>
          <a:prstGeom prst="rect">
            <a:avLst/>
          </a:prstGeom>
          <a:noFill/>
          <a:ln w="6350" cap="flat" cmpd="sng" algn="ctr">
            <a:solidFill>
              <a:sysClr val="windowText" lastClr="000000"/>
            </a:solidFill>
            <a:prstDash val="solid"/>
            <a:miter lim="800000"/>
          </a:ln>
          <a:effectLst/>
        </p:spPr>
        <p:txBody>
          <a:bodyPr wrap="square">
            <a:spAutoFit/>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ja-JP" sz="900" b="0" i="0" u="none" strike="noStrike" kern="100" cap="none" spc="0" normalizeH="0" baseline="0" noProof="0" dirty="0">
                <a:ln>
                  <a:noFill/>
                </a:ln>
                <a:solidFill>
                  <a:prstClr val="black"/>
                </a:solidFill>
                <a:effectLst/>
                <a:uLnTx/>
                <a:uFillTx/>
                <a:latin typeface="メイリオ"/>
                <a:ea typeface="メイリオ"/>
                <a:cs typeface="Arial" panose="020B0604020202020204" pitchFamily="34" charset="0"/>
              </a:rPr>
              <a:t>[</a:t>
            </a:r>
            <a:r>
              <a:rPr kumimoji="0" lang="ja-JP" altLang="en-US" sz="900" b="0" i="0" u="none" strike="noStrike" kern="100" cap="none" spc="0" normalizeH="0" baseline="0" noProof="0" dirty="0">
                <a:ln>
                  <a:noFill/>
                </a:ln>
                <a:solidFill>
                  <a:prstClr val="black"/>
                </a:solidFill>
                <a:effectLst/>
                <a:uLnTx/>
                <a:uFillTx/>
                <a:latin typeface="メイリオ"/>
                <a:ea typeface="メイリオ"/>
                <a:cs typeface="Arial" panose="020B0604020202020204" pitchFamily="34" charset="0"/>
              </a:rPr>
              <a:t>加算</a:t>
            </a:r>
            <a:r>
              <a:rPr kumimoji="0" lang="en-US" altLang="ja-JP" sz="900" b="0" i="0" u="none" strike="noStrike" kern="100" cap="none" spc="0" normalizeH="0" baseline="0" noProof="0" dirty="0">
                <a:ln>
                  <a:noFill/>
                </a:ln>
                <a:solidFill>
                  <a:prstClr val="black"/>
                </a:solidFill>
                <a:effectLst/>
                <a:uLnTx/>
                <a:uFillTx/>
                <a:latin typeface="メイリオ"/>
                <a:ea typeface="メイリオ"/>
                <a:cs typeface="Arial" panose="020B0604020202020204" pitchFamily="34" charset="0"/>
              </a:rPr>
              <a:t>]</a:t>
            </a:r>
            <a:r>
              <a:rPr kumimoji="0" lang="ja-JP" altLang="en-US" sz="9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　　　　　　　　　　</a:t>
            </a:r>
            <a:endParaRPr kumimoji="0" lang="en-US" altLang="ja-JP" sz="9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endParaRPr>
          </a:p>
          <a:p>
            <a:pPr marL="0" marR="0" lvl="0" indent="0" algn="l" defTabSz="914400" rtl="0" eaLnBrk="1" fontAlgn="auto" latinLnBrk="1"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①粒子線治療適応判定加算</a:t>
            </a:r>
            <a:endParaRPr kumimoji="0" lang="en-US" altLang="ja-JP" sz="9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endParaRPr>
          </a:p>
          <a:p>
            <a:pPr marL="0" marR="0" lvl="0" indent="0" algn="r" defTabSz="914400" rtl="0" eaLnBrk="1" fontAlgn="auto" latinLnBrk="1"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　</a:t>
            </a:r>
            <a:r>
              <a:rPr kumimoji="0" lang="en-US" altLang="ja-JP" sz="9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40,000</a:t>
            </a:r>
            <a:r>
              <a:rPr kumimoji="0" lang="ja-JP" altLang="en-US" sz="9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点　</a:t>
            </a:r>
            <a:endParaRPr kumimoji="0" lang="en-US" altLang="ja-JP" sz="9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endParaRPr>
          </a:p>
          <a:p>
            <a:pPr marL="0" marR="0" lvl="0" indent="0" algn="l" defTabSz="914400" rtl="0" eaLnBrk="1" fontAlgn="auto" latinLnBrk="1"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a:t>
            </a:r>
            <a:r>
              <a:rPr kumimoji="0" lang="ja-JP" altLang="en-US" sz="8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キャンサーボードによる適応判定に</a:t>
            </a:r>
            <a:endParaRPr kumimoji="0" lang="en-US" altLang="ja-JP" sz="8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endParaRPr>
          </a:p>
          <a:p>
            <a:pPr marL="0" marR="0" lvl="0" indent="0" algn="l" defTabSz="914400" rtl="0" eaLnBrk="1" fontAlgn="auto" latinLnBrk="1"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　関する体制整備を評価）</a:t>
            </a:r>
            <a:endParaRPr kumimoji="0" lang="en-US" altLang="ja-JP" sz="8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endParaRPr>
          </a:p>
          <a:p>
            <a:pPr marL="0" marR="0" lvl="0" indent="0" algn="l" defTabSz="914400" rtl="0" eaLnBrk="1" fontAlgn="auto" latinLnBrk="1" hangingPunct="1">
              <a:lnSpc>
                <a:spcPct val="100000"/>
              </a:lnSpc>
              <a:spcBef>
                <a:spcPts val="0"/>
              </a:spcBef>
              <a:spcAft>
                <a:spcPts val="0"/>
              </a:spcAft>
              <a:buClrTx/>
              <a:buSzTx/>
              <a:buFontTx/>
              <a:buNone/>
              <a:tabLst/>
              <a:defRPr/>
            </a:pPr>
            <a:endParaRPr kumimoji="0" lang="en-US" altLang="ja-JP" sz="8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endParaRPr>
          </a:p>
          <a:p>
            <a:pPr marL="0" marR="0" lvl="0" indent="0" algn="l" defTabSz="914400" rtl="0" eaLnBrk="1" fontAlgn="auto" latinLnBrk="1"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②粒子線治療医学管理加算</a:t>
            </a:r>
            <a:endParaRPr kumimoji="0" lang="en-US" altLang="ja-JP" sz="9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endParaRPr>
          </a:p>
          <a:p>
            <a:pPr marL="0" marR="0" lvl="0" indent="0" algn="r" defTabSz="914400" rtl="0" eaLnBrk="1" fontAlgn="auto" latinLnBrk="1"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　</a:t>
            </a:r>
            <a:r>
              <a:rPr kumimoji="0" lang="en-US" altLang="ja-JP" sz="9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10,000</a:t>
            </a:r>
            <a:r>
              <a:rPr kumimoji="0" lang="ja-JP" altLang="en-US" sz="9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点　</a:t>
            </a:r>
            <a:endParaRPr kumimoji="0" lang="en-US" altLang="ja-JP" sz="9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endParaRPr>
          </a:p>
          <a:p>
            <a:pPr marL="0" marR="0" lvl="0" indent="0" algn="l" defTabSz="914400" rtl="0" eaLnBrk="1" fontAlgn="auto" latinLnBrk="1"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a:t>
            </a:r>
            <a:r>
              <a:rPr kumimoji="0" lang="ja-JP" altLang="en-US" sz="8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照射計画を三次元的に確認するなど</a:t>
            </a:r>
            <a:endParaRPr kumimoji="0" lang="en-US" altLang="ja-JP" sz="8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endParaRPr>
          </a:p>
          <a:p>
            <a:pPr marL="0" marR="0" lvl="0" indent="0" algn="l" defTabSz="914400" rtl="0" eaLnBrk="1" fontAlgn="auto" latinLnBrk="1"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　の医学的管理を評価）</a:t>
            </a:r>
          </a:p>
        </p:txBody>
      </p:sp>
      <p:pic>
        <p:nvPicPr>
          <p:cNvPr id="35" name="Picture 4" descr="「粒子線　go.jp」の画像検索結果"/>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12776" y="3338825"/>
            <a:ext cx="1942510" cy="1293074"/>
          </a:xfrm>
          <a:prstGeom prst="rect">
            <a:avLst/>
          </a:prstGeom>
          <a:noFill/>
          <a:extLst>
            <a:ext uri="{909E8E84-426E-40DD-AFC4-6F175D3DCCD1}">
              <a14:hiddenFill xmlns:a14="http://schemas.microsoft.com/office/drawing/2010/main">
                <a:solidFill>
                  <a:srgbClr val="FFFFFF"/>
                </a:solidFill>
              </a14:hiddenFill>
            </a:ext>
          </a:extLst>
        </p:spPr>
      </p:pic>
      <p:sp>
        <p:nvSpPr>
          <p:cNvPr id="38" name="テキスト ボックス 37"/>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5" name="正方形/長方形 4"/>
          <p:cNvSpPr/>
          <p:nvPr/>
        </p:nvSpPr>
        <p:spPr>
          <a:xfrm>
            <a:off x="4622029" y="5207881"/>
            <a:ext cx="3200067"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　手術による根治的な治療法が困難であるものに限る</a:t>
            </a: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a:t>
            </a:r>
          </a:p>
        </p:txBody>
      </p:sp>
      <p:sp>
        <p:nvSpPr>
          <p:cNvPr id="13" name="正方形/長方形 12"/>
          <p:cNvSpPr/>
          <p:nvPr/>
        </p:nvSpPr>
        <p:spPr>
          <a:xfrm>
            <a:off x="298799" y="828000"/>
            <a:ext cx="5197226"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先進医療として実施された技術の保険導入</a:t>
            </a:r>
          </a:p>
        </p:txBody>
      </p:sp>
      <p:sp>
        <p:nvSpPr>
          <p:cNvPr id="15" name="タイトル 1"/>
          <p:cNvSpPr txBox="1">
            <a:spLocks/>
          </p:cNvSpPr>
          <p:nvPr/>
        </p:nvSpPr>
        <p:spPr>
          <a:xfrm>
            <a:off x="0" y="274638"/>
            <a:ext cx="9906000" cy="458482"/>
          </a:xfrm>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（１）医療技術評価分科会の評価を踏まえた対応</a:t>
            </a:r>
          </a:p>
        </p:txBody>
      </p:sp>
    </p:spTree>
    <p:extLst>
      <p:ext uri="{BB962C8B-B14F-4D97-AF65-F5344CB8AC3E}">
        <p14:creationId xmlns:p14="http://schemas.microsoft.com/office/powerpoint/2010/main" val="3765109397"/>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正方形/長方形 20"/>
          <p:cNvSpPr/>
          <p:nvPr/>
        </p:nvSpPr>
        <p:spPr>
          <a:xfrm>
            <a:off x="104400" y="1051200"/>
            <a:ext cx="9730800" cy="5139869"/>
          </a:xfrm>
          <a:prstGeom prst="rect">
            <a:avLst/>
          </a:prstGeom>
          <a:ln w="19050">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染色体検査の対象疾患に、流産検体を用いた染色体検査を追加する。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血漿交換療法の対象疾患に、難治性高コレステロール血症に伴う重度尿蛋白を呈する糖尿病性腎症に対するＬＤＬアフェレシス療法を追加する。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前立腺生検法において、ＭＲＩ撮影及び超音波検査融合画像による場合を追加する。</a:t>
            </a: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38" name="テキスト ボックス 37"/>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2" name="正方形/長方形 11"/>
          <p:cNvSpPr/>
          <p:nvPr/>
        </p:nvSpPr>
        <p:spPr>
          <a:xfrm>
            <a:off x="298800" y="828000"/>
            <a:ext cx="5158723"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先進医療として実施された技術の保険導入</a:t>
            </a:r>
          </a:p>
        </p:txBody>
      </p:sp>
      <p:sp>
        <p:nvSpPr>
          <p:cNvPr id="13" name="正方形/長方形 12"/>
          <p:cNvSpPr/>
          <p:nvPr/>
        </p:nvSpPr>
        <p:spPr>
          <a:xfrm>
            <a:off x="104399" y="1643397"/>
            <a:ext cx="9734926" cy="1411396"/>
          </a:xfrm>
          <a:prstGeom prst="rect">
            <a:avLst/>
          </a:prstGeom>
          <a:no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染色体検査（全ての費用を含む。）</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１　ＦＩＳＨ法を用いた場合             </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2,553</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２　その他の場合                      　   </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2,553</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　　　　注１　分染法を行った場合は、分染法加算として、</a:t>
            </a:r>
            <a:r>
              <a:rPr kumimoji="1" lang="en-US" altLang="ja-JP" sz="1400" b="0" i="0" u="none" strike="noStrike" kern="1200" cap="none" spc="0" normalizeH="0" baseline="0" noProof="0" dirty="0">
                <a:ln>
                  <a:noFill/>
                </a:ln>
                <a:solidFill>
                  <a:prstClr val="black"/>
                </a:solidFill>
                <a:effectLst/>
                <a:uLnTx/>
                <a:uFillTx/>
                <a:latin typeface="Verdana"/>
                <a:ea typeface="メイリオ"/>
                <a:cs typeface="+mn-cs"/>
              </a:rPr>
              <a:t>397</a:t>
            </a: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点を所定点数に加算する。</a:t>
            </a:r>
            <a:endParaRPr kumimoji="1" lang="en-US" altLang="ja-JP" sz="1400" b="1" i="0" u="none" strike="noStrike" kern="1200" cap="none" spc="0" normalizeH="0" baseline="0" noProof="0" dirty="0">
              <a:ln>
                <a:noFill/>
              </a:ln>
              <a:solidFill>
                <a:srgbClr val="0070C0"/>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Verdana"/>
                <a:ea typeface="メイリオ"/>
                <a:cs typeface="+mn-cs"/>
              </a:rPr>
              <a:t>　</a:t>
            </a:r>
            <a:r>
              <a:rPr kumimoji="1" lang="ja-JP" altLang="en-US" sz="1400" b="1" i="0" u="sng" strike="noStrike" kern="1200" cap="none" spc="0" normalizeH="0" baseline="0" noProof="0" dirty="0">
                <a:ln>
                  <a:noFill/>
                </a:ln>
                <a:solidFill>
                  <a:srgbClr val="0070C0"/>
                </a:solidFill>
                <a:effectLst/>
                <a:uLnTx/>
                <a:uFillTx/>
                <a:latin typeface="Verdana"/>
                <a:ea typeface="メイリオ"/>
                <a:cs typeface="+mn-cs"/>
              </a:rPr>
              <a:t>（改）</a:t>
            </a:r>
            <a:r>
              <a:rPr kumimoji="1" lang="ja-JP" altLang="en-US" sz="1400" b="1" i="0" u="none" strike="noStrike" kern="1200" cap="none" spc="0" normalizeH="0" baseline="0" noProof="0" dirty="0">
                <a:ln>
                  <a:noFill/>
                </a:ln>
                <a:solidFill>
                  <a:srgbClr val="0070C0"/>
                </a:solidFill>
                <a:effectLst/>
                <a:uLnTx/>
                <a:uFillTx/>
                <a:latin typeface="Verdana"/>
                <a:ea typeface="メイリオ"/>
                <a:cs typeface="+mn-cs"/>
              </a:rPr>
              <a:t>　</a:t>
            </a:r>
            <a:r>
              <a:rPr kumimoji="1" lang="ja-JP" altLang="en-US" sz="1400" b="1" i="0" u="sng" strike="noStrike" kern="1200" cap="none" spc="0" normalizeH="0" baseline="0" noProof="0" dirty="0">
                <a:ln>
                  <a:noFill/>
                </a:ln>
                <a:solidFill>
                  <a:srgbClr val="0070C0"/>
                </a:solidFill>
                <a:effectLst/>
                <a:uLnTx/>
                <a:uFillTx/>
                <a:latin typeface="Verdana"/>
                <a:ea typeface="メイリオ"/>
                <a:cs typeface="+mn-cs"/>
              </a:rPr>
              <a:t>２　２については、流産検体を用いた絨毛染色体検査を行う場合は、別に厚生労働大臣が定める施設基準に</a:t>
            </a:r>
            <a:endParaRPr kumimoji="1" lang="en-US" altLang="ja-JP" sz="1400" b="1" i="0" u="sng" strike="noStrike" kern="1200" cap="none" spc="0" normalizeH="0" baseline="0" noProof="0" dirty="0">
              <a:ln>
                <a:noFill/>
              </a:ln>
              <a:solidFill>
                <a:srgbClr val="0070C0"/>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Verdana"/>
                <a:ea typeface="メイリオ"/>
                <a:cs typeface="+mn-cs"/>
              </a:rPr>
              <a:t>　　　　　　</a:t>
            </a:r>
            <a:r>
              <a:rPr kumimoji="1" lang="ja-JP" altLang="en-US" sz="1400" b="1" i="0" u="sng" strike="noStrike" kern="1200" cap="none" spc="0" normalizeH="0" baseline="0" noProof="0" dirty="0">
                <a:ln>
                  <a:noFill/>
                </a:ln>
                <a:solidFill>
                  <a:srgbClr val="0070C0"/>
                </a:solidFill>
                <a:effectLst/>
                <a:uLnTx/>
                <a:uFillTx/>
                <a:latin typeface="Verdana"/>
                <a:ea typeface="メイリオ"/>
                <a:cs typeface="+mn-cs"/>
              </a:rPr>
              <a:t>適合しているものとして地方厚生局長等に届け出た保険医療機関において行う場合に限り算定する。</a:t>
            </a:r>
            <a:endParaRPr kumimoji="1" lang="en-US" altLang="ja-JP" sz="140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104399" y="3668148"/>
            <a:ext cx="9730801" cy="1720192"/>
          </a:xfrm>
          <a:prstGeom prst="rect">
            <a:avLst/>
          </a:prstGeom>
          <a:no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血漿交換療法（１日につき）</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血漿交換療法（１日につき）　</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4,200</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　　　　注１　血漿交換療法を夜間に開始し、午前０時以降に終了した場合は、１日として算定する。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　</a:t>
            </a:r>
            <a:r>
              <a:rPr kumimoji="1" lang="ja-JP" altLang="en-US" sz="1400" b="1" i="0" u="sng" strike="noStrike" kern="1200" cap="none" spc="0" normalizeH="0" baseline="0" noProof="0" dirty="0">
                <a:ln>
                  <a:noFill/>
                </a:ln>
                <a:solidFill>
                  <a:srgbClr val="0070C0"/>
                </a:solidFill>
                <a:effectLst/>
                <a:uLnTx/>
                <a:uFillTx/>
                <a:latin typeface="Verdana"/>
                <a:ea typeface="メイリオ"/>
                <a:cs typeface="+mn-cs"/>
              </a:rPr>
              <a:t>（改）</a:t>
            </a:r>
            <a:r>
              <a:rPr kumimoji="1" lang="ja-JP" altLang="en-US" sz="1400" b="1" i="0" u="none" strike="noStrike" kern="1200" cap="none" spc="0" normalizeH="0" baseline="0" noProof="0" dirty="0">
                <a:ln>
                  <a:noFill/>
                </a:ln>
                <a:solidFill>
                  <a:srgbClr val="0070C0"/>
                </a:solidFill>
                <a:effectLst/>
                <a:uLnTx/>
                <a:uFillTx/>
                <a:latin typeface="Verdana"/>
                <a:ea typeface="メイリオ"/>
                <a:cs typeface="+mn-cs"/>
              </a:rPr>
              <a:t>　</a:t>
            </a:r>
            <a:r>
              <a:rPr kumimoji="1" lang="ja-JP" altLang="en-US" sz="1400" b="1" i="0" u="sng" strike="noStrike" kern="1200" cap="none" spc="0" normalizeH="0" baseline="0" noProof="0" dirty="0">
                <a:ln>
                  <a:noFill/>
                </a:ln>
                <a:solidFill>
                  <a:srgbClr val="0070C0"/>
                </a:solidFill>
                <a:effectLst/>
                <a:uLnTx/>
                <a:uFillTx/>
                <a:latin typeface="Verdana"/>
                <a:ea typeface="メイリオ"/>
                <a:cs typeface="+mn-cs"/>
              </a:rPr>
              <a:t>２　難治性高コレステロール血症に伴う重度尿蛋白を呈する糖尿病性腎症に対するＬＤＬアフェレシス療法</a:t>
            </a:r>
            <a:endParaRPr kumimoji="1" lang="en-US" altLang="ja-JP" sz="1400" b="1" i="0" u="sng" strike="noStrike" kern="1200" cap="none" spc="0" normalizeH="0" baseline="0" noProof="0" dirty="0">
              <a:ln>
                <a:noFill/>
              </a:ln>
              <a:solidFill>
                <a:srgbClr val="0070C0"/>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Verdana"/>
                <a:ea typeface="メイリオ"/>
                <a:cs typeface="+mn-cs"/>
              </a:rPr>
              <a:t>　　　　　　</a:t>
            </a:r>
            <a:r>
              <a:rPr kumimoji="1" lang="ja-JP" altLang="en-US" sz="1400" b="1" i="0" u="sng" strike="noStrike" kern="1200" cap="none" spc="0" normalizeH="0" baseline="0" noProof="0" dirty="0">
                <a:ln>
                  <a:noFill/>
                </a:ln>
                <a:solidFill>
                  <a:srgbClr val="0070C0"/>
                </a:solidFill>
                <a:effectLst/>
                <a:uLnTx/>
                <a:uFillTx/>
                <a:latin typeface="Verdana"/>
                <a:ea typeface="メイリオ"/>
                <a:cs typeface="+mn-cs"/>
              </a:rPr>
              <a:t>については、別に厚生労働大臣が定める施設基準に適合しているものとして地方厚生局長等に届け出た保</a:t>
            </a:r>
            <a:endParaRPr kumimoji="1" lang="en-US" altLang="ja-JP" sz="1400" b="1" i="0" u="sng" strike="noStrike" kern="1200" cap="none" spc="0" normalizeH="0" baseline="0" noProof="0" dirty="0">
              <a:ln>
                <a:noFill/>
              </a:ln>
              <a:solidFill>
                <a:srgbClr val="0070C0"/>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Verdana"/>
                <a:ea typeface="メイリオ"/>
                <a:cs typeface="+mn-cs"/>
              </a:rPr>
              <a:t>　　　　　　</a:t>
            </a:r>
            <a:r>
              <a:rPr kumimoji="1" lang="ja-JP" altLang="en-US" sz="1400" b="1" i="0" u="sng" strike="noStrike" kern="1200" cap="none" spc="0" normalizeH="0" baseline="0" noProof="0" dirty="0">
                <a:ln>
                  <a:noFill/>
                </a:ln>
                <a:solidFill>
                  <a:srgbClr val="0070C0"/>
                </a:solidFill>
                <a:effectLst/>
                <a:uLnTx/>
                <a:uFillTx/>
                <a:latin typeface="Verdana"/>
                <a:ea typeface="メイリオ"/>
                <a:cs typeface="+mn-cs"/>
              </a:rPr>
              <a:t>険医療機関において行われる場合に限り算定する。</a:t>
            </a:r>
            <a:endParaRPr kumimoji="1" lang="en-US" altLang="ja-JP" sz="1400" b="1" i="0" u="sng" strike="noStrike" kern="1200" cap="none" spc="0" normalizeH="0" baseline="0" noProof="0" dirty="0">
              <a:ln>
                <a:noFill/>
              </a:ln>
              <a:solidFill>
                <a:srgbClr val="0070C0"/>
              </a:solidFill>
              <a:effectLst/>
              <a:uLnTx/>
              <a:uFillTx/>
              <a:latin typeface="Verdana"/>
              <a:ea typeface="メイリオ"/>
              <a:cs typeface="+mn-cs"/>
            </a:endParaRPr>
          </a:p>
        </p:txBody>
      </p:sp>
      <p:sp>
        <p:nvSpPr>
          <p:cNvPr id="16" name="正方形/長方形 15"/>
          <p:cNvSpPr/>
          <p:nvPr/>
        </p:nvSpPr>
        <p:spPr>
          <a:xfrm>
            <a:off x="100275" y="5445980"/>
            <a:ext cx="9734925" cy="603340"/>
          </a:xfrm>
          <a:prstGeom prst="rect">
            <a:avLst/>
          </a:prstGeom>
          <a:no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前立腺針生検法</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Verdana"/>
                <a:ea typeface="メイリオ"/>
                <a:cs typeface="+mn-cs"/>
              </a:rPr>
              <a:t>（新）</a:t>
            </a:r>
            <a:r>
              <a:rPr kumimoji="1" lang="ja-JP" altLang="en-US" sz="1400" b="1" i="0" u="none" strike="noStrike" kern="1200" cap="none" spc="0" normalizeH="0" baseline="0" noProof="0" dirty="0">
                <a:ln>
                  <a:noFill/>
                </a:ln>
                <a:solidFill>
                  <a:srgbClr val="0070C0"/>
                </a:solidFill>
                <a:effectLst/>
                <a:uLnTx/>
                <a:uFillTx/>
                <a:latin typeface="Verdana"/>
                <a:ea typeface="メイリオ"/>
                <a:cs typeface="+mn-cs"/>
              </a:rPr>
              <a:t>　</a:t>
            </a:r>
            <a:r>
              <a:rPr kumimoji="1" lang="ja-JP" altLang="en-US" sz="1400" b="1" i="0" u="sng" strike="noStrike" kern="1200" cap="none" spc="0" normalizeH="0" baseline="0" noProof="0" dirty="0">
                <a:ln>
                  <a:noFill/>
                </a:ln>
                <a:solidFill>
                  <a:srgbClr val="0070C0"/>
                </a:solidFill>
                <a:effectLst/>
                <a:uLnTx/>
                <a:uFillTx/>
                <a:latin typeface="Verdana"/>
                <a:ea typeface="メイリオ"/>
                <a:cs typeface="+mn-cs"/>
              </a:rPr>
              <a:t>１　ＭＲＩ撮影及び超音波検査融合画像によるもの　　　</a:t>
            </a:r>
            <a:r>
              <a:rPr kumimoji="1" lang="en-US" altLang="ja-JP" sz="1400" b="1" i="0" u="sng" strike="noStrike" kern="1200" cap="none" spc="0" normalizeH="0" baseline="0" noProof="0" dirty="0">
                <a:ln>
                  <a:noFill/>
                </a:ln>
                <a:solidFill>
                  <a:srgbClr val="0070C0"/>
                </a:solidFill>
                <a:effectLst/>
                <a:uLnTx/>
                <a:uFillTx/>
                <a:latin typeface="Verdana"/>
                <a:ea typeface="メイリオ"/>
                <a:cs typeface="+mn-cs"/>
              </a:rPr>
              <a:t>8,210</a:t>
            </a:r>
            <a:r>
              <a:rPr kumimoji="1" lang="ja-JP" altLang="en-US" sz="1400" b="1" i="0" u="sng" strike="noStrike" kern="1200" cap="none" spc="0" normalizeH="0" baseline="0" noProof="0" dirty="0">
                <a:ln>
                  <a:noFill/>
                </a:ln>
                <a:solidFill>
                  <a:srgbClr val="0070C0"/>
                </a:solidFill>
                <a:effectLst/>
                <a:uLnTx/>
                <a:uFillTx/>
                <a:latin typeface="Verdana"/>
                <a:ea typeface="メイリオ"/>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14" name="タイトル 1"/>
          <p:cNvSpPr txBox="1">
            <a:spLocks noGrp="1"/>
          </p:cNvSpPr>
          <p:nvPr>
            <p:ph type="title"/>
          </p:nvPr>
        </p:nvSpPr>
        <p:spPr>
          <a:prstGeom prst="rect">
            <a:avLst/>
          </a:prstGeom>
          <a:solidFill>
            <a:srgbClr val="FFCE9E"/>
          </a:solidFill>
        </p:spPr>
        <p:txBody>
          <a:bodyPr vert="horz" lIns="72000" tIns="108000" rIns="72000" bIns="36000" rtlCol="0" anchor="ctr">
            <a:noAutofit/>
          </a:bodyPr>
          <a:lstStyle>
            <a:lvl1pPr algn="ctr" defTabSz="990570">
              <a:spcBef>
                <a:spcPct val="0"/>
              </a:spcBef>
              <a:buNone/>
              <a:defRPr sz="2400">
                <a:latin typeface="メイリオ" panose="020B0604030504040204" pitchFamily="50" charset="-128"/>
                <a:ea typeface="メイリオ" panose="020B0604030504040204" pitchFamily="50" charset="-128"/>
                <a:cs typeface="+mj-cs"/>
              </a:defRPr>
            </a:lvl1pPr>
          </a:lstStyle>
          <a:p>
            <a:pPr lvl="0">
              <a:defRPr/>
            </a:pPr>
            <a:r>
              <a:rPr lang="ja-JP" altLang="en-US" dirty="0">
                <a:solidFill>
                  <a:prstClr val="black"/>
                </a:solidFill>
              </a:rPr>
              <a:t>（１）医療技術評価分科会の評価を踏まえた対応</a:t>
            </a:r>
            <a:endPar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endParaRPr>
          </a:p>
        </p:txBody>
      </p:sp>
    </p:spTree>
    <p:extLst>
      <p:ext uri="{BB962C8B-B14F-4D97-AF65-F5344CB8AC3E}">
        <p14:creationId xmlns:p14="http://schemas.microsoft.com/office/powerpoint/2010/main" val="1098196437"/>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タイトル 1"/>
          <p:cNvSpPr>
            <a:spLocks noGrp="1"/>
          </p:cNvSpPr>
          <p:nvPr>
            <p:ph type="title"/>
          </p:nvPr>
        </p:nvSpPr>
        <p:spPr>
          <a:xfrm>
            <a:off x="0" y="274638"/>
            <a:ext cx="9906000" cy="458482"/>
          </a:xfrm>
        </p:spPr>
        <p:txBody>
          <a:bodyPr>
            <a:noAutofit/>
          </a:bodyPr>
          <a:lstStyle/>
          <a:p>
            <a:r>
              <a:rPr lang="ja-JP" altLang="en-US" dirty="0">
                <a:solidFill>
                  <a:prstClr val="black"/>
                </a:solidFill>
              </a:rPr>
              <a:t>（２）</a:t>
            </a:r>
            <a:r>
              <a:rPr lang="ja-JP" altLang="en-US" dirty="0"/>
              <a:t>手術等の医療技術の適切な評価</a:t>
            </a:r>
            <a:endParaRPr kumimoji="1" lang="ja-JP" altLang="en-US" dirty="0">
              <a:latin typeface="メイリオ" panose="020B0604030504040204" pitchFamily="50" charset="-128"/>
              <a:ea typeface="メイリオ" panose="020B0604030504040204" pitchFamily="50" charset="-128"/>
            </a:endParaRPr>
          </a:p>
        </p:txBody>
      </p:sp>
      <p:sp>
        <p:nvSpPr>
          <p:cNvPr id="18" name="テキスト ボックス 17"/>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正方形/長方形 20"/>
          <p:cNvSpPr/>
          <p:nvPr/>
        </p:nvSpPr>
        <p:spPr>
          <a:xfrm>
            <a:off x="188119" y="1018800"/>
            <a:ext cx="9529762" cy="571051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zh-TW"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眼瞼内反症</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に係る</a:t>
            </a:r>
            <a:r>
              <a:rPr kumimoji="1" lang="zh-TW"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手術</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について術式を追加する。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（新）　　眼瞼内反症手術　眼瞼下制筋前転法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4,230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角結膜悪性腫瘍に対する手術を新設する。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（新）　　</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角結膜悪性腫瘍切除術</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　　　　　　　　　</a:t>
            </a:r>
            <a:r>
              <a:rPr kumimoji="1" lang="en-US" altLang="zh-TW"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6,290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斜視に係る</a:t>
            </a:r>
            <a:r>
              <a:rPr kumimoji="1" lang="zh-TW"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手術</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について術式を追加する。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（新）　　斜視手術（</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調節糸法</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　　　　　　　　</a:t>
            </a:r>
            <a:r>
              <a:rPr kumimoji="1" lang="en-US" altLang="zh-TW"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12,060</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緑内障に対する手術について術式を追加する。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（新）　　緑内障手術　</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流出路再建術</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（眼内法）　 </a:t>
            </a:r>
            <a:r>
              <a:rPr kumimoji="1" lang="en-US" altLang="zh-TW"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14,490</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点</a:t>
            </a:r>
            <a:endParaRPr kumimoji="1" lang="en-US" altLang="zh-TW"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（新）　　緑内障手術　濾過胞再建術（</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needle</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法）</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3,440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Arial" panose="020B0604020202020204" pitchFamily="34" charset="0"/>
            </a:endParaRPr>
          </a:p>
        </p:txBody>
      </p:sp>
      <p:pic>
        <p:nvPicPr>
          <p:cNvPr id="26" name="図 25" descr="人, 顔, 小さい, 閉じる が含まれている画像&#10;&#10;自動的に生成された説明">
            <a:extLst>
              <a:ext uri="{FF2B5EF4-FFF2-40B4-BE49-F238E27FC236}">
                <a16:creationId xmlns:a16="http://schemas.microsoft.com/office/drawing/2014/main" id="{45CF27A9-0D2A-47E2-8E12-F86603D9DFB9}"/>
              </a:ext>
            </a:extLst>
          </p:cNvPr>
          <p:cNvPicPr>
            <a:picLocks noChangeAspect="1"/>
          </p:cNvPicPr>
          <p:nvPr/>
        </p:nvPicPr>
        <p:blipFill>
          <a:blip r:embed="rId3" cstate="print">
            <a:extLst>
              <a:ext uri="{BEBA8EAE-BF5A-486C-A8C5-ECC9F3942E4B}">
                <a14:imgProps xmlns:a14="http://schemas.microsoft.com/office/drawing/2010/main">
                  <a14:imgLayer r:embed="rId4">
                    <a14:imgEffect>
                      <a14:brightnessContrast bright="20000" contrast="-20000"/>
                    </a14:imgEffect>
                  </a14:imgLayer>
                </a14:imgProps>
              </a:ext>
              <a:ext uri="{28A0092B-C50C-407E-A947-70E740481C1C}">
                <a14:useLocalDpi xmlns:a14="http://schemas.microsoft.com/office/drawing/2010/main" val="0"/>
              </a:ext>
            </a:extLst>
          </a:blip>
          <a:stretch>
            <a:fillRect/>
          </a:stretch>
        </p:blipFill>
        <p:spPr>
          <a:xfrm>
            <a:off x="6353361" y="3070626"/>
            <a:ext cx="2081574" cy="1561181"/>
          </a:xfrm>
          <a:prstGeom prst="rect">
            <a:avLst/>
          </a:prstGeom>
        </p:spPr>
      </p:pic>
      <p:grpSp>
        <p:nvGrpSpPr>
          <p:cNvPr id="27" name="グループ化 26">
            <a:extLst>
              <a:ext uri="{FF2B5EF4-FFF2-40B4-BE49-F238E27FC236}">
                <a16:creationId xmlns:a16="http://schemas.microsoft.com/office/drawing/2014/main" id="{CAFE0925-9330-4065-8AF6-67557CFA4259}"/>
              </a:ext>
            </a:extLst>
          </p:cNvPr>
          <p:cNvGrpSpPr/>
          <p:nvPr/>
        </p:nvGrpSpPr>
        <p:grpSpPr>
          <a:xfrm>
            <a:off x="7156092" y="3542354"/>
            <a:ext cx="978135" cy="1006726"/>
            <a:chOff x="929007" y="3666871"/>
            <a:chExt cx="1020750" cy="1050587"/>
          </a:xfrm>
        </p:grpSpPr>
        <p:sp>
          <p:nvSpPr>
            <p:cNvPr id="31" name="フリーフォーム: 図形 38">
              <a:extLst>
                <a:ext uri="{FF2B5EF4-FFF2-40B4-BE49-F238E27FC236}">
                  <a16:creationId xmlns:a16="http://schemas.microsoft.com/office/drawing/2014/main" id="{E8E5AC26-5E60-49A2-8321-2149575EFB48}"/>
                </a:ext>
              </a:extLst>
            </p:cNvPr>
            <p:cNvSpPr/>
            <p:nvPr/>
          </p:nvSpPr>
          <p:spPr>
            <a:xfrm>
              <a:off x="929007" y="3666871"/>
              <a:ext cx="1020750" cy="1050587"/>
            </a:xfrm>
            <a:custGeom>
              <a:avLst/>
              <a:gdLst>
                <a:gd name="connsiteX0" fmla="*/ 162149 w 1020750"/>
                <a:gd name="connsiteY0" fmla="*/ 611761 h 1050587"/>
                <a:gd name="connsiteX1" fmla="*/ 151341 w 1020750"/>
                <a:gd name="connsiteY1" fmla="*/ 603115 h 1050587"/>
                <a:gd name="connsiteX2" fmla="*/ 147017 w 1020750"/>
                <a:gd name="connsiteY2" fmla="*/ 598791 h 1050587"/>
                <a:gd name="connsiteX3" fmla="*/ 144856 w 1020750"/>
                <a:gd name="connsiteY3" fmla="*/ 592306 h 1050587"/>
                <a:gd name="connsiteX4" fmla="*/ 136209 w 1020750"/>
                <a:gd name="connsiteY4" fmla="*/ 583659 h 1050587"/>
                <a:gd name="connsiteX5" fmla="*/ 129724 w 1020750"/>
                <a:gd name="connsiteY5" fmla="*/ 570689 h 1050587"/>
                <a:gd name="connsiteX6" fmla="*/ 121077 w 1020750"/>
                <a:gd name="connsiteY6" fmla="*/ 562042 h 1050587"/>
                <a:gd name="connsiteX7" fmla="*/ 108107 w 1020750"/>
                <a:gd name="connsiteY7" fmla="*/ 555557 h 1050587"/>
                <a:gd name="connsiteX8" fmla="*/ 103783 w 1020750"/>
                <a:gd name="connsiteY8" fmla="*/ 551234 h 1050587"/>
                <a:gd name="connsiteX9" fmla="*/ 95136 w 1020750"/>
                <a:gd name="connsiteY9" fmla="*/ 546910 h 1050587"/>
                <a:gd name="connsiteX10" fmla="*/ 86490 w 1020750"/>
                <a:gd name="connsiteY10" fmla="*/ 540425 h 1050587"/>
                <a:gd name="connsiteX11" fmla="*/ 80005 w 1020750"/>
                <a:gd name="connsiteY11" fmla="*/ 536102 h 1050587"/>
                <a:gd name="connsiteX12" fmla="*/ 69196 w 1020750"/>
                <a:gd name="connsiteY12" fmla="*/ 527455 h 1050587"/>
                <a:gd name="connsiteX13" fmla="*/ 62711 w 1020750"/>
                <a:gd name="connsiteY13" fmla="*/ 514485 h 1050587"/>
                <a:gd name="connsiteX14" fmla="*/ 58388 w 1020750"/>
                <a:gd name="connsiteY14" fmla="*/ 501515 h 1050587"/>
                <a:gd name="connsiteX15" fmla="*/ 41094 w 1020750"/>
                <a:gd name="connsiteY15" fmla="*/ 475574 h 1050587"/>
                <a:gd name="connsiteX16" fmla="*/ 28124 w 1020750"/>
                <a:gd name="connsiteY16" fmla="*/ 451795 h 1050587"/>
                <a:gd name="connsiteX17" fmla="*/ 23800 w 1020750"/>
                <a:gd name="connsiteY17" fmla="*/ 432340 h 1050587"/>
                <a:gd name="connsiteX18" fmla="*/ 25962 w 1020750"/>
                <a:gd name="connsiteY18" fmla="*/ 393429 h 1050587"/>
                <a:gd name="connsiteX19" fmla="*/ 28124 w 1020750"/>
                <a:gd name="connsiteY19" fmla="*/ 384783 h 1050587"/>
                <a:gd name="connsiteX20" fmla="*/ 32447 w 1020750"/>
                <a:gd name="connsiteY20" fmla="*/ 380459 h 1050587"/>
                <a:gd name="connsiteX21" fmla="*/ 38932 w 1020750"/>
                <a:gd name="connsiteY21" fmla="*/ 361004 h 1050587"/>
                <a:gd name="connsiteX22" fmla="*/ 41094 w 1020750"/>
                <a:gd name="connsiteY22" fmla="*/ 354519 h 1050587"/>
                <a:gd name="connsiteX23" fmla="*/ 45417 w 1020750"/>
                <a:gd name="connsiteY23" fmla="*/ 348034 h 1050587"/>
                <a:gd name="connsiteX24" fmla="*/ 51902 w 1020750"/>
                <a:gd name="connsiteY24" fmla="*/ 337225 h 1050587"/>
                <a:gd name="connsiteX25" fmla="*/ 56226 w 1020750"/>
                <a:gd name="connsiteY25" fmla="*/ 332902 h 1050587"/>
                <a:gd name="connsiteX26" fmla="*/ 67034 w 1020750"/>
                <a:gd name="connsiteY26" fmla="*/ 317770 h 1050587"/>
                <a:gd name="connsiteX27" fmla="*/ 71358 w 1020750"/>
                <a:gd name="connsiteY27" fmla="*/ 304800 h 1050587"/>
                <a:gd name="connsiteX28" fmla="*/ 80005 w 1020750"/>
                <a:gd name="connsiteY28" fmla="*/ 293991 h 1050587"/>
                <a:gd name="connsiteX29" fmla="*/ 82166 w 1020750"/>
                <a:gd name="connsiteY29" fmla="*/ 285344 h 1050587"/>
                <a:gd name="connsiteX30" fmla="*/ 86490 w 1020750"/>
                <a:gd name="connsiteY30" fmla="*/ 281021 h 1050587"/>
                <a:gd name="connsiteX31" fmla="*/ 88651 w 1020750"/>
                <a:gd name="connsiteY31" fmla="*/ 274536 h 1050587"/>
                <a:gd name="connsiteX32" fmla="*/ 86490 w 1020750"/>
                <a:gd name="connsiteY32" fmla="*/ 149157 h 1050587"/>
                <a:gd name="connsiteX33" fmla="*/ 80005 w 1020750"/>
                <a:gd name="connsiteY33" fmla="*/ 114570 h 1050587"/>
                <a:gd name="connsiteX34" fmla="*/ 75681 w 1020750"/>
                <a:gd name="connsiteY34" fmla="*/ 77821 h 1050587"/>
                <a:gd name="connsiteX35" fmla="*/ 77843 w 1020750"/>
                <a:gd name="connsiteY35" fmla="*/ 12970 h 1050587"/>
                <a:gd name="connsiteX36" fmla="*/ 84328 w 1020750"/>
                <a:gd name="connsiteY36" fmla="*/ 8647 h 1050587"/>
                <a:gd name="connsiteX37" fmla="*/ 97298 w 1020750"/>
                <a:gd name="connsiteY37" fmla="*/ 4323 h 1050587"/>
                <a:gd name="connsiteX38" fmla="*/ 114592 w 1020750"/>
                <a:gd name="connsiteY38" fmla="*/ 0 h 1050587"/>
                <a:gd name="connsiteX39" fmla="*/ 242132 w 1020750"/>
                <a:gd name="connsiteY39" fmla="*/ 2161 h 1050587"/>
                <a:gd name="connsiteX40" fmla="*/ 259426 w 1020750"/>
                <a:gd name="connsiteY40" fmla="*/ 4323 h 1050587"/>
                <a:gd name="connsiteX41" fmla="*/ 313468 w 1020750"/>
                <a:gd name="connsiteY41" fmla="*/ 12970 h 1050587"/>
                <a:gd name="connsiteX42" fmla="*/ 328600 w 1020750"/>
                <a:gd name="connsiteY42" fmla="*/ 19455 h 1050587"/>
                <a:gd name="connsiteX43" fmla="*/ 345894 w 1020750"/>
                <a:gd name="connsiteY43" fmla="*/ 23778 h 1050587"/>
                <a:gd name="connsiteX44" fmla="*/ 352379 w 1020750"/>
                <a:gd name="connsiteY44" fmla="*/ 25940 h 1050587"/>
                <a:gd name="connsiteX45" fmla="*/ 376158 w 1020750"/>
                <a:gd name="connsiteY45" fmla="*/ 32425 h 1050587"/>
                <a:gd name="connsiteX46" fmla="*/ 382643 w 1020750"/>
                <a:gd name="connsiteY46" fmla="*/ 36749 h 1050587"/>
                <a:gd name="connsiteX47" fmla="*/ 393451 w 1020750"/>
                <a:gd name="connsiteY47" fmla="*/ 38910 h 1050587"/>
                <a:gd name="connsiteX48" fmla="*/ 402098 w 1020750"/>
                <a:gd name="connsiteY48" fmla="*/ 41072 h 1050587"/>
                <a:gd name="connsiteX49" fmla="*/ 408583 w 1020750"/>
                <a:gd name="connsiteY49" fmla="*/ 43234 h 1050587"/>
                <a:gd name="connsiteX50" fmla="*/ 471273 w 1020750"/>
                <a:gd name="connsiteY50" fmla="*/ 49719 h 1050587"/>
                <a:gd name="connsiteX51" fmla="*/ 495051 w 1020750"/>
                <a:gd name="connsiteY51" fmla="*/ 54042 h 1050587"/>
                <a:gd name="connsiteX52" fmla="*/ 510183 w 1020750"/>
                <a:gd name="connsiteY52" fmla="*/ 56204 h 1050587"/>
                <a:gd name="connsiteX53" fmla="*/ 518830 w 1020750"/>
                <a:gd name="connsiteY53" fmla="*/ 58366 h 1050587"/>
                <a:gd name="connsiteX54" fmla="*/ 531800 w 1020750"/>
                <a:gd name="connsiteY54" fmla="*/ 60527 h 1050587"/>
                <a:gd name="connsiteX55" fmla="*/ 542609 w 1020750"/>
                <a:gd name="connsiteY55" fmla="*/ 62689 h 1050587"/>
                <a:gd name="connsiteX56" fmla="*/ 562064 w 1020750"/>
                <a:gd name="connsiteY56" fmla="*/ 64851 h 1050587"/>
                <a:gd name="connsiteX57" fmla="*/ 572873 w 1020750"/>
                <a:gd name="connsiteY57" fmla="*/ 67012 h 1050587"/>
                <a:gd name="connsiteX58" fmla="*/ 605298 w 1020750"/>
                <a:gd name="connsiteY58" fmla="*/ 71336 h 1050587"/>
                <a:gd name="connsiteX59" fmla="*/ 626915 w 1020750"/>
                <a:gd name="connsiteY59" fmla="*/ 75659 h 1050587"/>
                <a:gd name="connsiteX60" fmla="*/ 633400 w 1020750"/>
                <a:gd name="connsiteY60" fmla="*/ 77821 h 1050587"/>
                <a:gd name="connsiteX61" fmla="*/ 663664 w 1020750"/>
                <a:gd name="connsiteY61" fmla="*/ 82144 h 1050587"/>
                <a:gd name="connsiteX62" fmla="*/ 678796 w 1020750"/>
                <a:gd name="connsiteY62" fmla="*/ 86468 h 1050587"/>
                <a:gd name="connsiteX63" fmla="*/ 700413 w 1020750"/>
                <a:gd name="connsiteY63" fmla="*/ 92953 h 1050587"/>
                <a:gd name="connsiteX64" fmla="*/ 706898 w 1020750"/>
                <a:gd name="connsiteY64" fmla="*/ 95115 h 1050587"/>
                <a:gd name="connsiteX65" fmla="*/ 713383 w 1020750"/>
                <a:gd name="connsiteY65" fmla="*/ 97276 h 1050587"/>
                <a:gd name="connsiteX66" fmla="*/ 717707 w 1020750"/>
                <a:gd name="connsiteY66" fmla="*/ 101600 h 1050587"/>
                <a:gd name="connsiteX67" fmla="*/ 732839 w 1020750"/>
                <a:gd name="connsiteY67" fmla="*/ 114570 h 1050587"/>
                <a:gd name="connsiteX68" fmla="*/ 745809 w 1020750"/>
                <a:gd name="connsiteY68" fmla="*/ 131864 h 1050587"/>
                <a:gd name="connsiteX69" fmla="*/ 754456 w 1020750"/>
                <a:gd name="connsiteY69" fmla="*/ 142672 h 1050587"/>
                <a:gd name="connsiteX70" fmla="*/ 763102 w 1020750"/>
                <a:gd name="connsiteY70" fmla="*/ 155642 h 1050587"/>
                <a:gd name="connsiteX71" fmla="*/ 767426 w 1020750"/>
                <a:gd name="connsiteY71" fmla="*/ 162127 h 1050587"/>
                <a:gd name="connsiteX72" fmla="*/ 773911 w 1020750"/>
                <a:gd name="connsiteY72" fmla="*/ 175098 h 1050587"/>
                <a:gd name="connsiteX73" fmla="*/ 776073 w 1020750"/>
                <a:gd name="connsiteY73" fmla="*/ 188068 h 1050587"/>
                <a:gd name="connsiteX74" fmla="*/ 782558 w 1020750"/>
                <a:gd name="connsiteY74" fmla="*/ 209685 h 1050587"/>
                <a:gd name="connsiteX75" fmla="*/ 784719 w 1020750"/>
                <a:gd name="connsiteY75" fmla="*/ 216170 h 1050587"/>
                <a:gd name="connsiteX76" fmla="*/ 791205 w 1020750"/>
                <a:gd name="connsiteY76" fmla="*/ 229140 h 1050587"/>
                <a:gd name="connsiteX77" fmla="*/ 795528 w 1020750"/>
                <a:gd name="connsiteY77" fmla="*/ 268051 h 1050587"/>
                <a:gd name="connsiteX78" fmla="*/ 799851 w 1020750"/>
                <a:gd name="connsiteY78" fmla="*/ 291829 h 1050587"/>
                <a:gd name="connsiteX79" fmla="*/ 806336 w 1020750"/>
                <a:gd name="connsiteY79" fmla="*/ 313447 h 1050587"/>
                <a:gd name="connsiteX80" fmla="*/ 810660 w 1020750"/>
                <a:gd name="connsiteY80" fmla="*/ 317770 h 1050587"/>
                <a:gd name="connsiteX81" fmla="*/ 814983 w 1020750"/>
                <a:gd name="connsiteY81" fmla="*/ 324255 h 1050587"/>
                <a:gd name="connsiteX82" fmla="*/ 821468 w 1020750"/>
                <a:gd name="connsiteY82" fmla="*/ 326417 h 1050587"/>
                <a:gd name="connsiteX83" fmla="*/ 834439 w 1020750"/>
                <a:gd name="connsiteY83" fmla="*/ 335064 h 1050587"/>
                <a:gd name="connsiteX84" fmla="*/ 840924 w 1020750"/>
                <a:gd name="connsiteY84" fmla="*/ 339387 h 1050587"/>
                <a:gd name="connsiteX85" fmla="*/ 853894 w 1020750"/>
                <a:gd name="connsiteY85" fmla="*/ 345872 h 1050587"/>
                <a:gd name="connsiteX86" fmla="*/ 860379 w 1020750"/>
                <a:gd name="connsiteY86" fmla="*/ 348034 h 1050587"/>
                <a:gd name="connsiteX87" fmla="*/ 866864 w 1020750"/>
                <a:gd name="connsiteY87" fmla="*/ 352357 h 1050587"/>
                <a:gd name="connsiteX88" fmla="*/ 894966 w 1020750"/>
                <a:gd name="connsiteY88" fmla="*/ 361004 h 1050587"/>
                <a:gd name="connsiteX89" fmla="*/ 901451 w 1020750"/>
                <a:gd name="connsiteY89" fmla="*/ 363166 h 1050587"/>
                <a:gd name="connsiteX90" fmla="*/ 914422 w 1020750"/>
                <a:gd name="connsiteY90" fmla="*/ 369651 h 1050587"/>
                <a:gd name="connsiteX91" fmla="*/ 920907 w 1020750"/>
                <a:gd name="connsiteY91" fmla="*/ 373974 h 1050587"/>
                <a:gd name="connsiteX92" fmla="*/ 927392 w 1020750"/>
                <a:gd name="connsiteY92" fmla="*/ 376136 h 1050587"/>
                <a:gd name="connsiteX93" fmla="*/ 933877 w 1020750"/>
                <a:gd name="connsiteY93" fmla="*/ 380459 h 1050587"/>
                <a:gd name="connsiteX94" fmla="*/ 938200 w 1020750"/>
                <a:gd name="connsiteY94" fmla="*/ 384783 h 1050587"/>
                <a:gd name="connsiteX95" fmla="*/ 944685 w 1020750"/>
                <a:gd name="connsiteY95" fmla="*/ 386944 h 1050587"/>
                <a:gd name="connsiteX96" fmla="*/ 961979 w 1020750"/>
                <a:gd name="connsiteY96" fmla="*/ 402076 h 1050587"/>
                <a:gd name="connsiteX97" fmla="*/ 966302 w 1020750"/>
                <a:gd name="connsiteY97" fmla="*/ 415047 h 1050587"/>
                <a:gd name="connsiteX98" fmla="*/ 968464 w 1020750"/>
                <a:gd name="connsiteY98" fmla="*/ 421532 h 1050587"/>
                <a:gd name="connsiteX99" fmla="*/ 977111 w 1020750"/>
                <a:gd name="connsiteY99" fmla="*/ 432340 h 1050587"/>
                <a:gd name="connsiteX100" fmla="*/ 983596 w 1020750"/>
                <a:gd name="connsiteY100" fmla="*/ 445310 h 1050587"/>
                <a:gd name="connsiteX101" fmla="*/ 985758 w 1020750"/>
                <a:gd name="connsiteY101" fmla="*/ 453957 h 1050587"/>
                <a:gd name="connsiteX102" fmla="*/ 990081 w 1020750"/>
                <a:gd name="connsiteY102" fmla="*/ 458281 h 1050587"/>
                <a:gd name="connsiteX103" fmla="*/ 994405 w 1020750"/>
                <a:gd name="connsiteY103" fmla="*/ 471251 h 1050587"/>
                <a:gd name="connsiteX104" fmla="*/ 1005213 w 1020750"/>
                <a:gd name="connsiteY104" fmla="*/ 503676 h 1050587"/>
                <a:gd name="connsiteX105" fmla="*/ 1007375 w 1020750"/>
                <a:gd name="connsiteY105" fmla="*/ 510161 h 1050587"/>
                <a:gd name="connsiteX106" fmla="*/ 1009536 w 1020750"/>
                <a:gd name="connsiteY106" fmla="*/ 516647 h 1050587"/>
                <a:gd name="connsiteX107" fmla="*/ 1013860 w 1020750"/>
                <a:gd name="connsiteY107" fmla="*/ 523132 h 1050587"/>
                <a:gd name="connsiteX108" fmla="*/ 1018183 w 1020750"/>
                <a:gd name="connsiteY108" fmla="*/ 538264 h 1050587"/>
                <a:gd name="connsiteX109" fmla="*/ 1018183 w 1020750"/>
                <a:gd name="connsiteY109" fmla="*/ 654995 h 1050587"/>
                <a:gd name="connsiteX110" fmla="*/ 1005213 w 1020750"/>
                <a:gd name="connsiteY110" fmla="*/ 672289 h 1050587"/>
                <a:gd name="connsiteX111" fmla="*/ 992243 w 1020750"/>
                <a:gd name="connsiteY111" fmla="*/ 680936 h 1050587"/>
                <a:gd name="connsiteX112" fmla="*/ 983596 w 1020750"/>
                <a:gd name="connsiteY112" fmla="*/ 689583 h 1050587"/>
                <a:gd name="connsiteX113" fmla="*/ 977111 w 1020750"/>
                <a:gd name="connsiteY113" fmla="*/ 696068 h 1050587"/>
                <a:gd name="connsiteX114" fmla="*/ 964141 w 1020750"/>
                <a:gd name="connsiteY114" fmla="*/ 700391 h 1050587"/>
                <a:gd name="connsiteX115" fmla="*/ 953332 w 1020750"/>
                <a:gd name="connsiteY115" fmla="*/ 706876 h 1050587"/>
                <a:gd name="connsiteX116" fmla="*/ 942524 w 1020750"/>
                <a:gd name="connsiteY116" fmla="*/ 713361 h 1050587"/>
                <a:gd name="connsiteX117" fmla="*/ 933877 w 1020750"/>
                <a:gd name="connsiteY117" fmla="*/ 719847 h 1050587"/>
                <a:gd name="connsiteX118" fmla="*/ 920907 w 1020750"/>
                <a:gd name="connsiteY118" fmla="*/ 726332 h 1050587"/>
                <a:gd name="connsiteX119" fmla="*/ 916583 w 1020750"/>
                <a:gd name="connsiteY119" fmla="*/ 730655 h 1050587"/>
                <a:gd name="connsiteX120" fmla="*/ 903613 w 1020750"/>
                <a:gd name="connsiteY120" fmla="*/ 739302 h 1050587"/>
                <a:gd name="connsiteX121" fmla="*/ 890643 w 1020750"/>
                <a:gd name="connsiteY121" fmla="*/ 750110 h 1050587"/>
                <a:gd name="connsiteX122" fmla="*/ 881996 w 1020750"/>
                <a:gd name="connsiteY122" fmla="*/ 760919 h 1050587"/>
                <a:gd name="connsiteX123" fmla="*/ 875511 w 1020750"/>
                <a:gd name="connsiteY123" fmla="*/ 765242 h 1050587"/>
                <a:gd name="connsiteX124" fmla="*/ 866864 w 1020750"/>
                <a:gd name="connsiteY124" fmla="*/ 773889 h 1050587"/>
                <a:gd name="connsiteX125" fmla="*/ 860379 w 1020750"/>
                <a:gd name="connsiteY125" fmla="*/ 780374 h 1050587"/>
                <a:gd name="connsiteX126" fmla="*/ 843085 w 1020750"/>
                <a:gd name="connsiteY126" fmla="*/ 793344 h 1050587"/>
                <a:gd name="connsiteX127" fmla="*/ 836600 w 1020750"/>
                <a:gd name="connsiteY127" fmla="*/ 797668 h 1050587"/>
                <a:gd name="connsiteX128" fmla="*/ 832277 w 1020750"/>
                <a:gd name="connsiteY128" fmla="*/ 804153 h 1050587"/>
                <a:gd name="connsiteX129" fmla="*/ 825792 w 1020750"/>
                <a:gd name="connsiteY129" fmla="*/ 808476 h 1050587"/>
                <a:gd name="connsiteX130" fmla="*/ 808498 w 1020750"/>
                <a:gd name="connsiteY130" fmla="*/ 821447 h 1050587"/>
                <a:gd name="connsiteX131" fmla="*/ 799851 w 1020750"/>
                <a:gd name="connsiteY131" fmla="*/ 827932 h 1050587"/>
                <a:gd name="connsiteX132" fmla="*/ 784719 w 1020750"/>
                <a:gd name="connsiteY132" fmla="*/ 840902 h 1050587"/>
                <a:gd name="connsiteX133" fmla="*/ 778234 w 1020750"/>
                <a:gd name="connsiteY133" fmla="*/ 847387 h 1050587"/>
                <a:gd name="connsiteX134" fmla="*/ 771749 w 1020750"/>
                <a:gd name="connsiteY134" fmla="*/ 851710 h 1050587"/>
                <a:gd name="connsiteX135" fmla="*/ 752294 w 1020750"/>
                <a:gd name="connsiteY135" fmla="*/ 866842 h 1050587"/>
                <a:gd name="connsiteX136" fmla="*/ 745809 w 1020750"/>
                <a:gd name="connsiteY136" fmla="*/ 873327 h 1050587"/>
                <a:gd name="connsiteX137" fmla="*/ 739324 w 1020750"/>
                <a:gd name="connsiteY137" fmla="*/ 875489 h 1050587"/>
                <a:gd name="connsiteX138" fmla="*/ 730677 w 1020750"/>
                <a:gd name="connsiteY138" fmla="*/ 879812 h 1050587"/>
                <a:gd name="connsiteX139" fmla="*/ 719868 w 1020750"/>
                <a:gd name="connsiteY139" fmla="*/ 888459 h 1050587"/>
                <a:gd name="connsiteX140" fmla="*/ 704736 w 1020750"/>
                <a:gd name="connsiteY140" fmla="*/ 897106 h 1050587"/>
                <a:gd name="connsiteX141" fmla="*/ 698251 w 1020750"/>
                <a:gd name="connsiteY141" fmla="*/ 899268 h 1050587"/>
                <a:gd name="connsiteX142" fmla="*/ 689605 w 1020750"/>
                <a:gd name="connsiteY142" fmla="*/ 907915 h 1050587"/>
                <a:gd name="connsiteX143" fmla="*/ 674473 w 1020750"/>
                <a:gd name="connsiteY143" fmla="*/ 914400 h 1050587"/>
                <a:gd name="connsiteX144" fmla="*/ 665826 w 1020750"/>
                <a:gd name="connsiteY144" fmla="*/ 923047 h 1050587"/>
                <a:gd name="connsiteX145" fmla="*/ 646371 w 1020750"/>
                <a:gd name="connsiteY145" fmla="*/ 931693 h 1050587"/>
                <a:gd name="connsiteX146" fmla="*/ 642047 w 1020750"/>
                <a:gd name="connsiteY146" fmla="*/ 936017 h 1050587"/>
                <a:gd name="connsiteX147" fmla="*/ 626915 w 1020750"/>
                <a:gd name="connsiteY147" fmla="*/ 942502 h 1050587"/>
                <a:gd name="connsiteX148" fmla="*/ 620430 w 1020750"/>
                <a:gd name="connsiteY148" fmla="*/ 946825 h 1050587"/>
                <a:gd name="connsiteX149" fmla="*/ 607460 w 1020750"/>
                <a:gd name="connsiteY149" fmla="*/ 951149 h 1050587"/>
                <a:gd name="connsiteX150" fmla="*/ 592328 w 1020750"/>
                <a:gd name="connsiteY150" fmla="*/ 955472 h 1050587"/>
                <a:gd name="connsiteX151" fmla="*/ 581519 w 1020750"/>
                <a:gd name="connsiteY151" fmla="*/ 957634 h 1050587"/>
                <a:gd name="connsiteX152" fmla="*/ 572873 w 1020750"/>
                <a:gd name="connsiteY152" fmla="*/ 959795 h 1050587"/>
                <a:gd name="connsiteX153" fmla="*/ 549094 w 1020750"/>
                <a:gd name="connsiteY153" fmla="*/ 961957 h 1050587"/>
                <a:gd name="connsiteX154" fmla="*/ 490728 w 1020750"/>
                <a:gd name="connsiteY154" fmla="*/ 966281 h 1050587"/>
                <a:gd name="connsiteX155" fmla="*/ 477758 w 1020750"/>
                <a:gd name="connsiteY155" fmla="*/ 968442 h 1050587"/>
                <a:gd name="connsiteX156" fmla="*/ 395613 w 1020750"/>
                <a:gd name="connsiteY156" fmla="*/ 970604 h 1050587"/>
                <a:gd name="connsiteX157" fmla="*/ 365349 w 1020750"/>
                <a:gd name="connsiteY157" fmla="*/ 972766 h 1050587"/>
                <a:gd name="connsiteX158" fmla="*/ 289690 w 1020750"/>
                <a:gd name="connsiteY158" fmla="*/ 977089 h 1050587"/>
                <a:gd name="connsiteX159" fmla="*/ 265911 w 1020750"/>
                <a:gd name="connsiteY159" fmla="*/ 979251 h 1050587"/>
                <a:gd name="connsiteX160" fmla="*/ 257264 w 1020750"/>
                <a:gd name="connsiteY160" fmla="*/ 981412 h 1050587"/>
                <a:gd name="connsiteX161" fmla="*/ 250779 w 1020750"/>
                <a:gd name="connsiteY161" fmla="*/ 983574 h 1050587"/>
                <a:gd name="connsiteX162" fmla="*/ 239971 w 1020750"/>
                <a:gd name="connsiteY162" fmla="*/ 985736 h 1050587"/>
                <a:gd name="connsiteX163" fmla="*/ 231324 w 1020750"/>
                <a:gd name="connsiteY163" fmla="*/ 990059 h 1050587"/>
                <a:gd name="connsiteX164" fmla="*/ 218354 w 1020750"/>
                <a:gd name="connsiteY164" fmla="*/ 998706 h 1050587"/>
                <a:gd name="connsiteX165" fmla="*/ 207545 w 1020750"/>
                <a:gd name="connsiteY165" fmla="*/ 1000868 h 1050587"/>
                <a:gd name="connsiteX166" fmla="*/ 201060 w 1020750"/>
                <a:gd name="connsiteY166" fmla="*/ 1005191 h 1050587"/>
                <a:gd name="connsiteX167" fmla="*/ 196736 w 1020750"/>
                <a:gd name="connsiteY167" fmla="*/ 1009515 h 1050587"/>
                <a:gd name="connsiteX168" fmla="*/ 190251 w 1020750"/>
                <a:gd name="connsiteY168" fmla="*/ 1011676 h 1050587"/>
                <a:gd name="connsiteX169" fmla="*/ 175119 w 1020750"/>
                <a:gd name="connsiteY169" fmla="*/ 1020323 h 1050587"/>
                <a:gd name="connsiteX170" fmla="*/ 164311 w 1020750"/>
                <a:gd name="connsiteY170" fmla="*/ 1022485 h 1050587"/>
                <a:gd name="connsiteX171" fmla="*/ 155664 w 1020750"/>
                <a:gd name="connsiteY171" fmla="*/ 1024647 h 1050587"/>
                <a:gd name="connsiteX172" fmla="*/ 140532 w 1020750"/>
                <a:gd name="connsiteY172" fmla="*/ 1031132 h 1050587"/>
                <a:gd name="connsiteX173" fmla="*/ 134047 w 1020750"/>
                <a:gd name="connsiteY173" fmla="*/ 1033293 h 1050587"/>
                <a:gd name="connsiteX174" fmla="*/ 116754 w 1020750"/>
                <a:gd name="connsiteY174" fmla="*/ 1041940 h 1050587"/>
                <a:gd name="connsiteX175" fmla="*/ 110268 w 1020750"/>
                <a:gd name="connsiteY175" fmla="*/ 1044102 h 1050587"/>
                <a:gd name="connsiteX176" fmla="*/ 103783 w 1020750"/>
                <a:gd name="connsiteY176" fmla="*/ 1046264 h 1050587"/>
                <a:gd name="connsiteX177" fmla="*/ 73519 w 1020750"/>
                <a:gd name="connsiteY177" fmla="*/ 1050587 h 1050587"/>
                <a:gd name="connsiteX178" fmla="*/ 25962 w 1020750"/>
                <a:gd name="connsiteY178" fmla="*/ 1046264 h 1050587"/>
                <a:gd name="connsiteX179" fmla="*/ 17315 w 1020750"/>
                <a:gd name="connsiteY179" fmla="*/ 1044102 h 1050587"/>
                <a:gd name="connsiteX180" fmla="*/ 4345 w 1020750"/>
                <a:gd name="connsiteY180" fmla="*/ 1039778 h 1050587"/>
                <a:gd name="connsiteX181" fmla="*/ 22 w 1020750"/>
                <a:gd name="connsiteY181" fmla="*/ 1026808 h 1050587"/>
                <a:gd name="connsiteX182" fmla="*/ 2183 w 1020750"/>
                <a:gd name="connsiteY182" fmla="*/ 996544 h 1050587"/>
                <a:gd name="connsiteX183" fmla="*/ 4345 w 1020750"/>
                <a:gd name="connsiteY183" fmla="*/ 987898 h 1050587"/>
                <a:gd name="connsiteX184" fmla="*/ 8668 w 1020750"/>
                <a:gd name="connsiteY184" fmla="*/ 970604 h 1050587"/>
                <a:gd name="connsiteX185" fmla="*/ 15154 w 1020750"/>
                <a:gd name="connsiteY185" fmla="*/ 948987 h 1050587"/>
                <a:gd name="connsiteX186" fmla="*/ 19477 w 1020750"/>
                <a:gd name="connsiteY186" fmla="*/ 940340 h 1050587"/>
                <a:gd name="connsiteX187" fmla="*/ 23800 w 1020750"/>
                <a:gd name="connsiteY187" fmla="*/ 916561 h 1050587"/>
                <a:gd name="connsiteX188" fmla="*/ 28124 w 1020750"/>
                <a:gd name="connsiteY188" fmla="*/ 910076 h 1050587"/>
                <a:gd name="connsiteX189" fmla="*/ 30285 w 1020750"/>
                <a:gd name="connsiteY189" fmla="*/ 903591 h 1050587"/>
                <a:gd name="connsiteX190" fmla="*/ 34609 w 1020750"/>
                <a:gd name="connsiteY190" fmla="*/ 899268 h 1050587"/>
                <a:gd name="connsiteX191" fmla="*/ 38932 w 1020750"/>
                <a:gd name="connsiteY191" fmla="*/ 890621 h 1050587"/>
                <a:gd name="connsiteX192" fmla="*/ 45417 w 1020750"/>
                <a:gd name="connsiteY192" fmla="*/ 875489 h 1050587"/>
                <a:gd name="connsiteX193" fmla="*/ 54064 w 1020750"/>
                <a:gd name="connsiteY193" fmla="*/ 862519 h 1050587"/>
                <a:gd name="connsiteX194" fmla="*/ 58388 w 1020750"/>
                <a:gd name="connsiteY194" fmla="*/ 849549 h 1050587"/>
                <a:gd name="connsiteX195" fmla="*/ 67034 w 1020750"/>
                <a:gd name="connsiteY195" fmla="*/ 836578 h 1050587"/>
                <a:gd name="connsiteX196" fmla="*/ 71358 w 1020750"/>
                <a:gd name="connsiteY196" fmla="*/ 832255 h 1050587"/>
                <a:gd name="connsiteX197" fmla="*/ 75681 w 1020750"/>
                <a:gd name="connsiteY197" fmla="*/ 825770 h 1050587"/>
                <a:gd name="connsiteX198" fmla="*/ 80005 w 1020750"/>
                <a:gd name="connsiteY198" fmla="*/ 821447 h 1050587"/>
                <a:gd name="connsiteX199" fmla="*/ 86490 w 1020750"/>
                <a:gd name="connsiteY199" fmla="*/ 808476 h 1050587"/>
                <a:gd name="connsiteX200" fmla="*/ 92975 w 1020750"/>
                <a:gd name="connsiteY200" fmla="*/ 801991 h 1050587"/>
                <a:gd name="connsiteX201" fmla="*/ 97298 w 1020750"/>
                <a:gd name="connsiteY201" fmla="*/ 795506 h 1050587"/>
                <a:gd name="connsiteX202" fmla="*/ 99460 w 1020750"/>
                <a:gd name="connsiteY202" fmla="*/ 789021 h 1050587"/>
                <a:gd name="connsiteX203" fmla="*/ 105945 w 1020750"/>
                <a:gd name="connsiteY203" fmla="*/ 784698 h 1050587"/>
                <a:gd name="connsiteX204" fmla="*/ 116754 w 1020750"/>
                <a:gd name="connsiteY204" fmla="*/ 767404 h 1050587"/>
                <a:gd name="connsiteX205" fmla="*/ 123239 w 1020750"/>
                <a:gd name="connsiteY205" fmla="*/ 763081 h 1050587"/>
                <a:gd name="connsiteX206" fmla="*/ 131885 w 1020750"/>
                <a:gd name="connsiteY206" fmla="*/ 752272 h 1050587"/>
                <a:gd name="connsiteX207" fmla="*/ 136209 w 1020750"/>
                <a:gd name="connsiteY207" fmla="*/ 747949 h 1050587"/>
                <a:gd name="connsiteX208" fmla="*/ 147017 w 1020750"/>
                <a:gd name="connsiteY208" fmla="*/ 728493 h 1050587"/>
                <a:gd name="connsiteX209" fmla="*/ 151341 w 1020750"/>
                <a:gd name="connsiteY209" fmla="*/ 722008 h 1050587"/>
                <a:gd name="connsiteX210" fmla="*/ 153502 w 1020750"/>
                <a:gd name="connsiteY210" fmla="*/ 713361 h 1050587"/>
                <a:gd name="connsiteX211" fmla="*/ 157826 w 1020750"/>
                <a:gd name="connsiteY211" fmla="*/ 700391 h 1050587"/>
                <a:gd name="connsiteX212" fmla="*/ 162149 w 1020750"/>
                <a:gd name="connsiteY212" fmla="*/ 611761 h 105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1020750" h="1050587">
                  <a:moveTo>
                    <a:pt x="162149" y="611761"/>
                  </a:moveTo>
                  <a:cubicBezTo>
                    <a:pt x="161068" y="595548"/>
                    <a:pt x="154844" y="606117"/>
                    <a:pt x="151341" y="603115"/>
                  </a:cubicBezTo>
                  <a:cubicBezTo>
                    <a:pt x="149793" y="601788"/>
                    <a:pt x="148066" y="600539"/>
                    <a:pt x="147017" y="598791"/>
                  </a:cubicBezTo>
                  <a:cubicBezTo>
                    <a:pt x="145845" y="596837"/>
                    <a:pt x="146180" y="594160"/>
                    <a:pt x="144856" y="592306"/>
                  </a:cubicBezTo>
                  <a:cubicBezTo>
                    <a:pt x="142487" y="588989"/>
                    <a:pt x="136209" y="583659"/>
                    <a:pt x="136209" y="583659"/>
                  </a:cubicBezTo>
                  <a:cubicBezTo>
                    <a:pt x="134117" y="577383"/>
                    <a:pt x="134295" y="576021"/>
                    <a:pt x="129724" y="570689"/>
                  </a:cubicBezTo>
                  <a:cubicBezTo>
                    <a:pt x="127071" y="567594"/>
                    <a:pt x="124723" y="563865"/>
                    <a:pt x="121077" y="562042"/>
                  </a:cubicBezTo>
                  <a:cubicBezTo>
                    <a:pt x="116754" y="559880"/>
                    <a:pt x="112206" y="558119"/>
                    <a:pt x="108107" y="555557"/>
                  </a:cubicBezTo>
                  <a:cubicBezTo>
                    <a:pt x="106379" y="554477"/>
                    <a:pt x="105479" y="552365"/>
                    <a:pt x="103783" y="551234"/>
                  </a:cubicBezTo>
                  <a:cubicBezTo>
                    <a:pt x="101102" y="549446"/>
                    <a:pt x="97869" y="548618"/>
                    <a:pt x="95136" y="546910"/>
                  </a:cubicBezTo>
                  <a:cubicBezTo>
                    <a:pt x="92081" y="545001"/>
                    <a:pt x="89422" y="542519"/>
                    <a:pt x="86490" y="540425"/>
                  </a:cubicBezTo>
                  <a:cubicBezTo>
                    <a:pt x="84376" y="538915"/>
                    <a:pt x="82034" y="537725"/>
                    <a:pt x="80005" y="536102"/>
                  </a:cubicBezTo>
                  <a:cubicBezTo>
                    <a:pt x="64604" y="523781"/>
                    <a:pt x="89154" y="540759"/>
                    <a:pt x="69196" y="527455"/>
                  </a:cubicBezTo>
                  <a:cubicBezTo>
                    <a:pt x="61308" y="503793"/>
                    <a:pt x="73890" y="539640"/>
                    <a:pt x="62711" y="514485"/>
                  </a:cubicBezTo>
                  <a:cubicBezTo>
                    <a:pt x="60860" y="510321"/>
                    <a:pt x="60916" y="505307"/>
                    <a:pt x="58388" y="501515"/>
                  </a:cubicBezTo>
                  <a:lnTo>
                    <a:pt x="41094" y="475574"/>
                  </a:lnTo>
                  <a:cubicBezTo>
                    <a:pt x="35832" y="467680"/>
                    <a:pt x="31394" y="461604"/>
                    <a:pt x="28124" y="451795"/>
                  </a:cubicBezTo>
                  <a:cubicBezTo>
                    <a:pt x="24576" y="441152"/>
                    <a:pt x="26337" y="447558"/>
                    <a:pt x="23800" y="432340"/>
                  </a:cubicBezTo>
                  <a:cubicBezTo>
                    <a:pt x="24521" y="419370"/>
                    <a:pt x="24786" y="406366"/>
                    <a:pt x="25962" y="393429"/>
                  </a:cubicBezTo>
                  <a:cubicBezTo>
                    <a:pt x="26231" y="390470"/>
                    <a:pt x="26795" y="387440"/>
                    <a:pt x="28124" y="384783"/>
                  </a:cubicBezTo>
                  <a:cubicBezTo>
                    <a:pt x="29035" y="382960"/>
                    <a:pt x="31006" y="381900"/>
                    <a:pt x="32447" y="380459"/>
                  </a:cubicBezTo>
                  <a:lnTo>
                    <a:pt x="38932" y="361004"/>
                  </a:lnTo>
                  <a:cubicBezTo>
                    <a:pt x="39653" y="358842"/>
                    <a:pt x="39830" y="356415"/>
                    <a:pt x="41094" y="354519"/>
                  </a:cubicBezTo>
                  <a:cubicBezTo>
                    <a:pt x="42535" y="352357"/>
                    <a:pt x="44040" y="350237"/>
                    <a:pt x="45417" y="348034"/>
                  </a:cubicBezTo>
                  <a:cubicBezTo>
                    <a:pt x="47644" y="344471"/>
                    <a:pt x="49460" y="340644"/>
                    <a:pt x="51902" y="337225"/>
                  </a:cubicBezTo>
                  <a:cubicBezTo>
                    <a:pt x="53087" y="335567"/>
                    <a:pt x="54921" y="334468"/>
                    <a:pt x="56226" y="332902"/>
                  </a:cubicBezTo>
                  <a:cubicBezTo>
                    <a:pt x="56987" y="331989"/>
                    <a:pt x="65964" y="320178"/>
                    <a:pt x="67034" y="317770"/>
                  </a:cubicBezTo>
                  <a:cubicBezTo>
                    <a:pt x="68885" y="313606"/>
                    <a:pt x="68136" y="308023"/>
                    <a:pt x="71358" y="304800"/>
                  </a:cubicBezTo>
                  <a:cubicBezTo>
                    <a:pt x="77518" y="298639"/>
                    <a:pt x="74550" y="302172"/>
                    <a:pt x="80005" y="293991"/>
                  </a:cubicBezTo>
                  <a:cubicBezTo>
                    <a:pt x="80725" y="291109"/>
                    <a:pt x="80837" y="288001"/>
                    <a:pt x="82166" y="285344"/>
                  </a:cubicBezTo>
                  <a:cubicBezTo>
                    <a:pt x="83077" y="283521"/>
                    <a:pt x="85441" y="282769"/>
                    <a:pt x="86490" y="281021"/>
                  </a:cubicBezTo>
                  <a:cubicBezTo>
                    <a:pt x="87662" y="279067"/>
                    <a:pt x="87931" y="276698"/>
                    <a:pt x="88651" y="274536"/>
                  </a:cubicBezTo>
                  <a:cubicBezTo>
                    <a:pt x="87931" y="232743"/>
                    <a:pt x="88280" y="190918"/>
                    <a:pt x="86490" y="149157"/>
                  </a:cubicBezTo>
                  <a:cubicBezTo>
                    <a:pt x="85032" y="115128"/>
                    <a:pt x="83155" y="133470"/>
                    <a:pt x="80005" y="114570"/>
                  </a:cubicBezTo>
                  <a:cubicBezTo>
                    <a:pt x="79014" y="108625"/>
                    <a:pt x="76260" y="83032"/>
                    <a:pt x="75681" y="77821"/>
                  </a:cubicBezTo>
                  <a:cubicBezTo>
                    <a:pt x="76402" y="56204"/>
                    <a:pt x="75160" y="34432"/>
                    <a:pt x="77843" y="12970"/>
                  </a:cubicBezTo>
                  <a:cubicBezTo>
                    <a:pt x="78165" y="10392"/>
                    <a:pt x="81954" y="9702"/>
                    <a:pt x="84328" y="8647"/>
                  </a:cubicBezTo>
                  <a:cubicBezTo>
                    <a:pt x="88492" y="6796"/>
                    <a:pt x="92975" y="5764"/>
                    <a:pt x="97298" y="4323"/>
                  </a:cubicBezTo>
                  <a:cubicBezTo>
                    <a:pt x="107269" y="999"/>
                    <a:pt x="101549" y="2608"/>
                    <a:pt x="114592" y="0"/>
                  </a:cubicBezTo>
                  <a:lnTo>
                    <a:pt x="242132" y="2161"/>
                  </a:lnTo>
                  <a:cubicBezTo>
                    <a:pt x="247939" y="2334"/>
                    <a:pt x="253656" y="3644"/>
                    <a:pt x="259426" y="4323"/>
                  </a:cubicBezTo>
                  <a:cubicBezTo>
                    <a:pt x="277517" y="6452"/>
                    <a:pt x="295876" y="7943"/>
                    <a:pt x="313468" y="12970"/>
                  </a:cubicBezTo>
                  <a:cubicBezTo>
                    <a:pt x="339951" y="20538"/>
                    <a:pt x="293964" y="7911"/>
                    <a:pt x="328600" y="19455"/>
                  </a:cubicBezTo>
                  <a:cubicBezTo>
                    <a:pt x="334237" y="21334"/>
                    <a:pt x="340257" y="21899"/>
                    <a:pt x="345894" y="23778"/>
                  </a:cubicBezTo>
                  <a:cubicBezTo>
                    <a:pt x="348056" y="24499"/>
                    <a:pt x="350181" y="25340"/>
                    <a:pt x="352379" y="25940"/>
                  </a:cubicBezTo>
                  <a:cubicBezTo>
                    <a:pt x="379216" y="33260"/>
                    <a:pt x="361224" y="27449"/>
                    <a:pt x="376158" y="32425"/>
                  </a:cubicBezTo>
                  <a:cubicBezTo>
                    <a:pt x="378320" y="33866"/>
                    <a:pt x="380210" y="35837"/>
                    <a:pt x="382643" y="36749"/>
                  </a:cubicBezTo>
                  <a:cubicBezTo>
                    <a:pt x="386083" y="38039"/>
                    <a:pt x="389865" y="38113"/>
                    <a:pt x="393451" y="38910"/>
                  </a:cubicBezTo>
                  <a:cubicBezTo>
                    <a:pt x="396351" y="39554"/>
                    <a:pt x="399241" y="40256"/>
                    <a:pt x="402098" y="41072"/>
                  </a:cubicBezTo>
                  <a:cubicBezTo>
                    <a:pt x="404289" y="41698"/>
                    <a:pt x="406324" y="42939"/>
                    <a:pt x="408583" y="43234"/>
                  </a:cubicBezTo>
                  <a:cubicBezTo>
                    <a:pt x="429415" y="45951"/>
                    <a:pt x="450427" y="47113"/>
                    <a:pt x="471273" y="49719"/>
                  </a:cubicBezTo>
                  <a:cubicBezTo>
                    <a:pt x="511625" y="54764"/>
                    <a:pt x="468472" y="49210"/>
                    <a:pt x="495051" y="54042"/>
                  </a:cubicBezTo>
                  <a:cubicBezTo>
                    <a:pt x="500064" y="54953"/>
                    <a:pt x="505170" y="55292"/>
                    <a:pt x="510183" y="56204"/>
                  </a:cubicBezTo>
                  <a:cubicBezTo>
                    <a:pt x="513106" y="56736"/>
                    <a:pt x="515917" y="57783"/>
                    <a:pt x="518830" y="58366"/>
                  </a:cubicBezTo>
                  <a:cubicBezTo>
                    <a:pt x="523128" y="59225"/>
                    <a:pt x="527488" y="59743"/>
                    <a:pt x="531800" y="60527"/>
                  </a:cubicBezTo>
                  <a:cubicBezTo>
                    <a:pt x="535415" y="61184"/>
                    <a:pt x="538972" y="62169"/>
                    <a:pt x="542609" y="62689"/>
                  </a:cubicBezTo>
                  <a:cubicBezTo>
                    <a:pt x="549068" y="63612"/>
                    <a:pt x="555605" y="63928"/>
                    <a:pt x="562064" y="64851"/>
                  </a:cubicBezTo>
                  <a:cubicBezTo>
                    <a:pt x="565701" y="65371"/>
                    <a:pt x="569236" y="66492"/>
                    <a:pt x="572873" y="67012"/>
                  </a:cubicBezTo>
                  <a:cubicBezTo>
                    <a:pt x="600135" y="70906"/>
                    <a:pt x="583574" y="67263"/>
                    <a:pt x="605298" y="71336"/>
                  </a:cubicBezTo>
                  <a:cubicBezTo>
                    <a:pt x="612520" y="72690"/>
                    <a:pt x="619944" y="73335"/>
                    <a:pt x="626915" y="75659"/>
                  </a:cubicBezTo>
                  <a:cubicBezTo>
                    <a:pt x="629077" y="76380"/>
                    <a:pt x="631176" y="77327"/>
                    <a:pt x="633400" y="77821"/>
                  </a:cubicBezTo>
                  <a:cubicBezTo>
                    <a:pt x="641419" y="79603"/>
                    <a:pt x="656178" y="81209"/>
                    <a:pt x="663664" y="82144"/>
                  </a:cubicBezTo>
                  <a:cubicBezTo>
                    <a:pt x="690749" y="88916"/>
                    <a:pt x="657047" y="80255"/>
                    <a:pt x="678796" y="86468"/>
                  </a:cubicBezTo>
                  <a:cubicBezTo>
                    <a:pt x="701665" y="93001"/>
                    <a:pt x="669591" y="82677"/>
                    <a:pt x="700413" y="92953"/>
                  </a:cubicBezTo>
                  <a:lnTo>
                    <a:pt x="706898" y="95115"/>
                  </a:lnTo>
                  <a:lnTo>
                    <a:pt x="713383" y="97276"/>
                  </a:lnTo>
                  <a:cubicBezTo>
                    <a:pt x="714824" y="98717"/>
                    <a:pt x="716115" y="100327"/>
                    <a:pt x="717707" y="101600"/>
                  </a:cubicBezTo>
                  <a:cubicBezTo>
                    <a:pt x="724692" y="107188"/>
                    <a:pt x="726892" y="105649"/>
                    <a:pt x="732839" y="114570"/>
                  </a:cubicBezTo>
                  <a:cubicBezTo>
                    <a:pt x="742616" y="129236"/>
                    <a:pt x="737811" y="123866"/>
                    <a:pt x="745809" y="131864"/>
                  </a:cubicBezTo>
                  <a:cubicBezTo>
                    <a:pt x="750678" y="146470"/>
                    <a:pt x="743925" y="130636"/>
                    <a:pt x="754456" y="142672"/>
                  </a:cubicBezTo>
                  <a:cubicBezTo>
                    <a:pt x="757877" y="146582"/>
                    <a:pt x="760220" y="151319"/>
                    <a:pt x="763102" y="155642"/>
                  </a:cubicBezTo>
                  <a:cubicBezTo>
                    <a:pt x="764543" y="157804"/>
                    <a:pt x="766604" y="159662"/>
                    <a:pt x="767426" y="162127"/>
                  </a:cubicBezTo>
                  <a:cubicBezTo>
                    <a:pt x="770410" y="171077"/>
                    <a:pt x="768324" y="166716"/>
                    <a:pt x="773911" y="175098"/>
                  </a:cubicBezTo>
                  <a:cubicBezTo>
                    <a:pt x="774632" y="179421"/>
                    <a:pt x="775214" y="183770"/>
                    <a:pt x="776073" y="188068"/>
                  </a:cubicBezTo>
                  <a:cubicBezTo>
                    <a:pt x="777709" y="196247"/>
                    <a:pt x="779795" y="201396"/>
                    <a:pt x="782558" y="209685"/>
                  </a:cubicBezTo>
                  <a:cubicBezTo>
                    <a:pt x="783279" y="211847"/>
                    <a:pt x="783455" y="214274"/>
                    <a:pt x="784719" y="216170"/>
                  </a:cubicBezTo>
                  <a:cubicBezTo>
                    <a:pt x="790307" y="224551"/>
                    <a:pt x="788221" y="220190"/>
                    <a:pt x="791205" y="229140"/>
                  </a:cubicBezTo>
                  <a:cubicBezTo>
                    <a:pt x="792646" y="242110"/>
                    <a:pt x="792363" y="255391"/>
                    <a:pt x="795528" y="268051"/>
                  </a:cubicBezTo>
                  <a:cubicBezTo>
                    <a:pt x="800432" y="287663"/>
                    <a:pt x="794688" y="263429"/>
                    <a:pt x="799851" y="291829"/>
                  </a:cubicBezTo>
                  <a:cubicBezTo>
                    <a:pt x="800504" y="295420"/>
                    <a:pt x="805084" y="312196"/>
                    <a:pt x="806336" y="313447"/>
                  </a:cubicBezTo>
                  <a:cubicBezTo>
                    <a:pt x="807777" y="314888"/>
                    <a:pt x="809387" y="316179"/>
                    <a:pt x="810660" y="317770"/>
                  </a:cubicBezTo>
                  <a:cubicBezTo>
                    <a:pt x="812283" y="319799"/>
                    <a:pt x="812954" y="322632"/>
                    <a:pt x="814983" y="324255"/>
                  </a:cubicBezTo>
                  <a:cubicBezTo>
                    <a:pt x="816762" y="325679"/>
                    <a:pt x="819476" y="325310"/>
                    <a:pt x="821468" y="326417"/>
                  </a:cubicBezTo>
                  <a:cubicBezTo>
                    <a:pt x="826010" y="328941"/>
                    <a:pt x="830115" y="332182"/>
                    <a:pt x="834439" y="335064"/>
                  </a:cubicBezTo>
                  <a:cubicBezTo>
                    <a:pt x="836601" y="336505"/>
                    <a:pt x="838459" y="338565"/>
                    <a:pt x="840924" y="339387"/>
                  </a:cubicBezTo>
                  <a:cubicBezTo>
                    <a:pt x="857224" y="344821"/>
                    <a:pt x="837132" y="337491"/>
                    <a:pt x="853894" y="345872"/>
                  </a:cubicBezTo>
                  <a:cubicBezTo>
                    <a:pt x="855932" y="346891"/>
                    <a:pt x="858341" y="347015"/>
                    <a:pt x="860379" y="348034"/>
                  </a:cubicBezTo>
                  <a:cubicBezTo>
                    <a:pt x="862703" y="349196"/>
                    <a:pt x="864540" y="351195"/>
                    <a:pt x="866864" y="352357"/>
                  </a:cubicBezTo>
                  <a:cubicBezTo>
                    <a:pt x="880279" y="359064"/>
                    <a:pt x="878365" y="355469"/>
                    <a:pt x="894966" y="361004"/>
                  </a:cubicBezTo>
                  <a:lnTo>
                    <a:pt x="901451" y="363166"/>
                  </a:lnTo>
                  <a:cubicBezTo>
                    <a:pt x="910154" y="371867"/>
                    <a:pt x="900477" y="363675"/>
                    <a:pt x="914422" y="369651"/>
                  </a:cubicBezTo>
                  <a:cubicBezTo>
                    <a:pt x="916810" y="370674"/>
                    <a:pt x="918583" y="372812"/>
                    <a:pt x="920907" y="373974"/>
                  </a:cubicBezTo>
                  <a:cubicBezTo>
                    <a:pt x="922945" y="374993"/>
                    <a:pt x="925354" y="375117"/>
                    <a:pt x="927392" y="376136"/>
                  </a:cubicBezTo>
                  <a:cubicBezTo>
                    <a:pt x="929716" y="377298"/>
                    <a:pt x="931848" y="378836"/>
                    <a:pt x="933877" y="380459"/>
                  </a:cubicBezTo>
                  <a:cubicBezTo>
                    <a:pt x="935468" y="381732"/>
                    <a:pt x="936452" y="383734"/>
                    <a:pt x="938200" y="384783"/>
                  </a:cubicBezTo>
                  <a:cubicBezTo>
                    <a:pt x="940154" y="385955"/>
                    <a:pt x="942523" y="386224"/>
                    <a:pt x="944685" y="386944"/>
                  </a:cubicBezTo>
                  <a:cubicBezTo>
                    <a:pt x="957331" y="399590"/>
                    <a:pt x="951254" y="394927"/>
                    <a:pt x="961979" y="402076"/>
                  </a:cubicBezTo>
                  <a:lnTo>
                    <a:pt x="966302" y="415047"/>
                  </a:lnTo>
                  <a:cubicBezTo>
                    <a:pt x="967023" y="417209"/>
                    <a:pt x="966853" y="419921"/>
                    <a:pt x="968464" y="421532"/>
                  </a:cubicBezTo>
                  <a:cubicBezTo>
                    <a:pt x="972487" y="425554"/>
                    <a:pt x="974383" y="426884"/>
                    <a:pt x="977111" y="432340"/>
                  </a:cubicBezTo>
                  <a:cubicBezTo>
                    <a:pt x="986061" y="450239"/>
                    <a:pt x="971207" y="426725"/>
                    <a:pt x="983596" y="445310"/>
                  </a:cubicBezTo>
                  <a:cubicBezTo>
                    <a:pt x="984317" y="448192"/>
                    <a:pt x="984429" y="451300"/>
                    <a:pt x="985758" y="453957"/>
                  </a:cubicBezTo>
                  <a:cubicBezTo>
                    <a:pt x="986669" y="455780"/>
                    <a:pt x="989170" y="456458"/>
                    <a:pt x="990081" y="458281"/>
                  </a:cubicBezTo>
                  <a:cubicBezTo>
                    <a:pt x="992119" y="462357"/>
                    <a:pt x="992964" y="466928"/>
                    <a:pt x="994405" y="471251"/>
                  </a:cubicBezTo>
                  <a:lnTo>
                    <a:pt x="1005213" y="503676"/>
                  </a:lnTo>
                  <a:lnTo>
                    <a:pt x="1007375" y="510161"/>
                  </a:lnTo>
                  <a:cubicBezTo>
                    <a:pt x="1008096" y="512323"/>
                    <a:pt x="1008272" y="514751"/>
                    <a:pt x="1009536" y="516647"/>
                  </a:cubicBezTo>
                  <a:cubicBezTo>
                    <a:pt x="1010977" y="518809"/>
                    <a:pt x="1012698" y="520808"/>
                    <a:pt x="1013860" y="523132"/>
                  </a:cubicBezTo>
                  <a:cubicBezTo>
                    <a:pt x="1015412" y="526236"/>
                    <a:pt x="1017490" y="535489"/>
                    <a:pt x="1018183" y="538264"/>
                  </a:cubicBezTo>
                  <a:cubicBezTo>
                    <a:pt x="1021385" y="592681"/>
                    <a:pt x="1021822" y="582212"/>
                    <a:pt x="1018183" y="654995"/>
                  </a:cubicBezTo>
                  <a:cubicBezTo>
                    <a:pt x="1017786" y="662941"/>
                    <a:pt x="1010089" y="667413"/>
                    <a:pt x="1005213" y="672289"/>
                  </a:cubicBezTo>
                  <a:cubicBezTo>
                    <a:pt x="997116" y="680385"/>
                    <a:pt x="1001629" y="677807"/>
                    <a:pt x="992243" y="680936"/>
                  </a:cubicBezTo>
                  <a:lnTo>
                    <a:pt x="983596" y="689583"/>
                  </a:lnTo>
                  <a:cubicBezTo>
                    <a:pt x="981434" y="691745"/>
                    <a:pt x="980011" y="695101"/>
                    <a:pt x="977111" y="696068"/>
                  </a:cubicBezTo>
                  <a:lnTo>
                    <a:pt x="964141" y="700391"/>
                  </a:lnTo>
                  <a:cubicBezTo>
                    <a:pt x="953182" y="711350"/>
                    <a:pt x="967366" y="698455"/>
                    <a:pt x="953332" y="706876"/>
                  </a:cubicBezTo>
                  <a:cubicBezTo>
                    <a:pt x="938496" y="715778"/>
                    <a:pt x="960894" y="707239"/>
                    <a:pt x="942524" y="713361"/>
                  </a:cubicBezTo>
                  <a:cubicBezTo>
                    <a:pt x="939642" y="715523"/>
                    <a:pt x="937005" y="718059"/>
                    <a:pt x="933877" y="719847"/>
                  </a:cubicBezTo>
                  <a:cubicBezTo>
                    <a:pt x="919883" y="727844"/>
                    <a:pt x="935040" y="715026"/>
                    <a:pt x="920907" y="726332"/>
                  </a:cubicBezTo>
                  <a:cubicBezTo>
                    <a:pt x="919315" y="727605"/>
                    <a:pt x="918214" y="729432"/>
                    <a:pt x="916583" y="730655"/>
                  </a:cubicBezTo>
                  <a:cubicBezTo>
                    <a:pt x="912426" y="733773"/>
                    <a:pt x="907287" y="735628"/>
                    <a:pt x="903613" y="739302"/>
                  </a:cubicBezTo>
                  <a:cubicBezTo>
                    <a:pt x="895291" y="747624"/>
                    <a:pt x="899672" y="744091"/>
                    <a:pt x="890643" y="750110"/>
                  </a:cubicBezTo>
                  <a:cubicBezTo>
                    <a:pt x="887435" y="754922"/>
                    <a:pt x="886394" y="757401"/>
                    <a:pt x="881996" y="760919"/>
                  </a:cubicBezTo>
                  <a:cubicBezTo>
                    <a:pt x="879967" y="762542"/>
                    <a:pt x="877484" y="763551"/>
                    <a:pt x="875511" y="765242"/>
                  </a:cubicBezTo>
                  <a:cubicBezTo>
                    <a:pt x="872416" y="767895"/>
                    <a:pt x="869746" y="771007"/>
                    <a:pt x="866864" y="773889"/>
                  </a:cubicBezTo>
                  <a:cubicBezTo>
                    <a:pt x="864702" y="776051"/>
                    <a:pt x="862923" y="778678"/>
                    <a:pt x="860379" y="780374"/>
                  </a:cubicBezTo>
                  <a:cubicBezTo>
                    <a:pt x="845718" y="790150"/>
                    <a:pt x="863625" y="777939"/>
                    <a:pt x="843085" y="793344"/>
                  </a:cubicBezTo>
                  <a:cubicBezTo>
                    <a:pt x="841006" y="794903"/>
                    <a:pt x="838762" y="796227"/>
                    <a:pt x="836600" y="797668"/>
                  </a:cubicBezTo>
                  <a:cubicBezTo>
                    <a:pt x="835159" y="799830"/>
                    <a:pt x="834114" y="802316"/>
                    <a:pt x="832277" y="804153"/>
                  </a:cubicBezTo>
                  <a:cubicBezTo>
                    <a:pt x="830440" y="805990"/>
                    <a:pt x="827893" y="806948"/>
                    <a:pt x="825792" y="808476"/>
                  </a:cubicBezTo>
                  <a:cubicBezTo>
                    <a:pt x="819964" y="812714"/>
                    <a:pt x="814263" y="817123"/>
                    <a:pt x="808498" y="821447"/>
                  </a:cubicBezTo>
                  <a:cubicBezTo>
                    <a:pt x="805616" y="823609"/>
                    <a:pt x="802399" y="825384"/>
                    <a:pt x="799851" y="827932"/>
                  </a:cubicBezTo>
                  <a:cubicBezTo>
                    <a:pt x="773877" y="853906"/>
                    <a:pt x="804472" y="824441"/>
                    <a:pt x="784719" y="840902"/>
                  </a:cubicBezTo>
                  <a:cubicBezTo>
                    <a:pt x="782370" y="842859"/>
                    <a:pt x="780583" y="845430"/>
                    <a:pt x="778234" y="847387"/>
                  </a:cubicBezTo>
                  <a:cubicBezTo>
                    <a:pt x="776238" y="849050"/>
                    <a:pt x="773704" y="849999"/>
                    <a:pt x="771749" y="851710"/>
                  </a:cubicBezTo>
                  <a:cubicBezTo>
                    <a:pt x="754299" y="866979"/>
                    <a:pt x="768258" y="858861"/>
                    <a:pt x="752294" y="866842"/>
                  </a:cubicBezTo>
                  <a:cubicBezTo>
                    <a:pt x="750132" y="869004"/>
                    <a:pt x="748353" y="871631"/>
                    <a:pt x="745809" y="873327"/>
                  </a:cubicBezTo>
                  <a:cubicBezTo>
                    <a:pt x="743913" y="874591"/>
                    <a:pt x="741418" y="874591"/>
                    <a:pt x="739324" y="875489"/>
                  </a:cubicBezTo>
                  <a:cubicBezTo>
                    <a:pt x="736362" y="876758"/>
                    <a:pt x="733475" y="878213"/>
                    <a:pt x="730677" y="879812"/>
                  </a:cubicBezTo>
                  <a:cubicBezTo>
                    <a:pt x="719043" y="886460"/>
                    <a:pt x="728739" y="881363"/>
                    <a:pt x="719868" y="888459"/>
                  </a:cubicBezTo>
                  <a:cubicBezTo>
                    <a:pt x="715689" y="891802"/>
                    <a:pt x="709521" y="895055"/>
                    <a:pt x="704736" y="897106"/>
                  </a:cubicBezTo>
                  <a:cubicBezTo>
                    <a:pt x="702642" y="898004"/>
                    <a:pt x="700413" y="898547"/>
                    <a:pt x="698251" y="899268"/>
                  </a:cubicBezTo>
                  <a:cubicBezTo>
                    <a:pt x="695369" y="902150"/>
                    <a:pt x="692866" y="905469"/>
                    <a:pt x="689605" y="907915"/>
                  </a:cubicBezTo>
                  <a:cubicBezTo>
                    <a:pt x="685333" y="911119"/>
                    <a:pt x="679480" y="912731"/>
                    <a:pt x="674473" y="914400"/>
                  </a:cubicBezTo>
                  <a:cubicBezTo>
                    <a:pt x="671591" y="917282"/>
                    <a:pt x="669472" y="921224"/>
                    <a:pt x="665826" y="923047"/>
                  </a:cubicBezTo>
                  <a:cubicBezTo>
                    <a:pt x="653708" y="929105"/>
                    <a:pt x="660171" y="926173"/>
                    <a:pt x="646371" y="931693"/>
                  </a:cubicBezTo>
                  <a:cubicBezTo>
                    <a:pt x="644930" y="933134"/>
                    <a:pt x="643743" y="934886"/>
                    <a:pt x="642047" y="936017"/>
                  </a:cubicBezTo>
                  <a:cubicBezTo>
                    <a:pt x="628558" y="945009"/>
                    <a:pt x="638440" y="936740"/>
                    <a:pt x="626915" y="942502"/>
                  </a:cubicBezTo>
                  <a:cubicBezTo>
                    <a:pt x="624591" y="943664"/>
                    <a:pt x="622804" y="945770"/>
                    <a:pt x="620430" y="946825"/>
                  </a:cubicBezTo>
                  <a:cubicBezTo>
                    <a:pt x="616266" y="948676"/>
                    <a:pt x="611783" y="949708"/>
                    <a:pt x="607460" y="951149"/>
                  </a:cubicBezTo>
                  <a:cubicBezTo>
                    <a:pt x="600247" y="953553"/>
                    <a:pt x="600459" y="953665"/>
                    <a:pt x="592328" y="955472"/>
                  </a:cubicBezTo>
                  <a:cubicBezTo>
                    <a:pt x="588741" y="956269"/>
                    <a:pt x="585106" y="956837"/>
                    <a:pt x="581519" y="957634"/>
                  </a:cubicBezTo>
                  <a:cubicBezTo>
                    <a:pt x="578619" y="958278"/>
                    <a:pt x="575818" y="959402"/>
                    <a:pt x="572873" y="959795"/>
                  </a:cubicBezTo>
                  <a:cubicBezTo>
                    <a:pt x="564984" y="960847"/>
                    <a:pt x="557020" y="961236"/>
                    <a:pt x="549094" y="961957"/>
                  </a:cubicBezTo>
                  <a:cubicBezTo>
                    <a:pt x="520330" y="967710"/>
                    <a:pt x="552298" y="961884"/>
                    <a:pt x="490728" y="966281"/>
                  </a:cubicBezTo>
                  <a:cubicBezTo>
                    <a:pt x="486356" y="966593"/>
                    <a:pt x="482136" y="968243"/>
                    <a:pt x="477758" y="968442"/>
                  </a:cubicBezTo>
                  <a:cubicBezTo>
                    <a:pt x="450395" y="969686"/>
                    <a:pt x="422995" y="969883"/>
                    <a:pt x="395613" y="970604"/>
                  </a:cubicBezTo>
                  <a:lnTo>
                    <a:pt x="365349" y="972766"/>
                  </a:lnTo>
                  <a:cubicBezTo>
                    <a:pt x="340135" y="974310"/>
                    <a:pt x="314847" y="974802"/>
                    <a:pt x="289690" y="977089"/>
                  </a:cubicBezTo>
                  <a:lnTo>
                    <a:pt x="265911" y="979251"/>
                  </a:lnTo>
                  <a:cubicBezTo>
                    <a:pt x="263029" y="979971"/>
                    <a:pt x="260121" y="980596"/>
                    <a:pt x="257264" y="981412"/>
                  </a:cubicBezTo>
                  <a:cubicBezTo>
                    <a:pt x="255073" y="982038"/>
                    <a:pt x="252990" y="983021"/>
                    <a:pt x="250779" y="983574"/>
                  </a:cubicBezTo>
                  <a:cubicBezTo>
                    <a:pt x="247215" y="984465"/>
                    <a:pt x="243574" y="985015"/>
                    <a:pt x="239971" y="985736"/>
                  </a:cubicBezTo>
                  <a:cubicBezTo>
                    <a:pt x="237089" y="987177"/>
                    <a:pt x="234087" y="988401"/>
                    <a:pt x="231324" y="990059"/>
                  </a:cubicBezTo>
                  <a:cubicBezTo>
                    <a:pt x="226868" y="992732"/>
                    <a:pt x="223449" y="997687"/>
                    <a:pt x="218354" y="998706"/>
                  </a:cubicBezTo>
                  <a:lnTo>
                    <a:pt x="207545" y="1000868"/>
                  </a:lnTo>
                  <a:cubicBezTo>
                    <a:pt x="205383" y="1002309"/>
                    <a:pt x="203089" y="1003568"/>
                    <a:pt x="201060" y="1005191"/>
                  </a:cubicBezTo>
                  <a:cubicBezTo>
                    <a:pt x="199468" y="1006464"/>
                    <a:pt x="198484" y="1008466"/>
                    <a:pt x="196736" y="1009515"/>
                  </a:cubicBezTo>
                  <a:cubicBezTo>
                    <a:pt x="194782" y="1010687"/>
                    <a:pt x="192413" y="1010956"/>
                    <a:pt x="190251" y="1011676"/>
                  </a:cubicBezTo>
                  <a:cubicBezTo>
                    <a:pt x="185505" y="1014841"/>
                    <a:pt x="180608" y="1018493"/>
                    <a:pt x="175119" y="1020323"/>
                  </a:cubicBezTo>
                  <a:cubicBezTo>
                    <a:pt x="171633" y="1021485"/>
                    <a:pt x="167898" y="1021688"/>
                    <a:pt x="164311" y="1022485"/>
                  </a:cubicBezTo>
                  <a:cubicBezTo>
                    <a:pt x="161411" y="1023130"/>
                    <a:pt x="158521" y="1023831"/>
                    <a:pt x="155664" y="1024647"/>
                  </a:cubicBezTo>
                  <a:cubicBezTo>
                    <a:pt x="145517" y="1027546"/>
                    <a:pt x="152073" y="1026186"/>
                    <a:pt x="140532" y="1031132"/>
                  </a:cubicBezTo>
                  <a:cubicBezTo>
                    <a:pt x="138438" y="1032030"/>
                    <a:pt x="136209" y="1032573"/>
                    <a:pt x="134047" y="1033293"/>
                  </a:cubicBezTo>
                  <a:cubicBezTo>
                    <a:pt x="126502" y="1040840"/>
                    <a:pt x="131658" y="1036972"/>
                    <a:pt x="116754" y="1041940"/>
                  </a:cubicBezTo>
                  <a:lnTo>
                    <a:pt x="110268" y="1044102"/>
                  </a:lnTo>
                  <a:cubicBezTo>
                    <a:pt x="108106" y="1044823"/>
                    <a:pt x="106048" y="1046012"/>
                    <a:pt x="103783" y="1046264"/>
                  </a:cubicBezTo>
                  <a:cubicBezTo>
                    <a:pt x="80676" y="1048831"/>
                    <a:pt x="90726" y="1047145"/>
                    <a:pt x="73519" y="1050587"/>
                  </a:cubicBezTo>
                  <a:cubicBezTo>
                    <a:pt x="6245" y="1047046"/>
                    <a:pt x="49430" y="1052968"/>
                    <a:pt x="25962" y="1046264"/>
                  </a:cubicBezTo>
                  <a:cubicBezTo>
                    <a:pt x="23105" y="1045448"/>
                    <a:pt x="20161" y="1044956"/>
                    <a:pt x="17315" y="1044102"/>
                  </a:cubicBezTo>
                  <a:cubicBezTo>
                    <a:pt x="12950" y="1042792"/>
                    <a:pt x="4345" y="1039778"/>
                    <a:pt x="4345" y="1039778"/>
                  </a:cubicBezTo>
                  <a:cubicBezTo>
                    <a:pt x="2904" y="1035455"/>
                    <a:pt x="-303" y="1031354"/>
                    <a:pt x="22" y="1026808"/>
                  </a:cubicBezTo>
                  <a:cubicBezTo>
                    <a:pt x="742" y="1016720"/>
                    <a:pt x="1066" y="1006596"/>
                    <a:pt x="2183" y="996544"/>
                  </a:cubicBezTo>
                  <a:cubicBezTo>
                    <a:pt x="2511" y="993591"/>
                    <a:pt x="3700" y="990798"/>
                    <a:pt x="4345" y="987898"/>
                  </a:cubicBezTo>
                  <a:cubicBezTo>
                    <a:pt x="10939" y="958229"/>
                    <a:pt x="2874" y="990884"/>
                    <a:pt x="8668" y="970604"/>
                  </a:cubicBezTo>
                  <a:cubicBezTo>
                    <a:pt x="10737" y="963363"/>
                    <a:pt x="11729" y="955838"/>
                    <a:pt x="15154" y="948987"/>
                  </a:cubicBezTo>
                  <a:lnTo>
                    <a:pt x="19477" y="940340"/>
                  </a:lnTo>
                  <a:cubicBezTo>
                    <a:pt x="20221" y="934390"/>
                    <a:pt x="20470" y="923222"/>
                    <a:pt x="23800" y="916561"/>
                  </a:cubicBezTo>
                  <a:cubicBezTo>
                    <a:pt x="24962" y="914237"/>
                    <a:pt x="26683" y="912238"/>
                    <a:pt x="28124" y="910076"/>
                  </a:cubicBezTo>
                  <a:cubicBezTo>
                    <a:pt x="28844" y="907914"/>
                    <a:pt x="29113" y="905545"/>
                    <a:pt x="30285" y="903591"/>
                  </a:cubicBezTo>
                  <a:cubicBezTo>
                    <a:pt x="31334" y="901843"/>
                    <a:pt x="33478" y="900964"/>
                    <a:pt x="34609" y="899268"/>
                  </a:cubicBezTo>
                  <a:cubicBezTo>
                    <a:pt x="36397" y="896587"/>
                    <a:pt x="37663" y="893583"/>
                    <a:pt x="38932" y="890621"/>
                  </a:cubicBezTo>
                  <a:cubicBezTo>
                    <a:pt x="43402" y="880191"/>
                    <a:pt x="38252" y="887430"/>
                    <a:pt x="45417" y="875489"/>
                  </a:cubicBezTo>
                  <a:cubicBezTo>
                    <a:pt x="48090" y="871033"/>
                    <a:pt x="52421" y="867448"/>
                    <a:pt x="54064" y="862519"/>
                  </a:cubicBezTo>
                  <a:cubicBezTo>
                    <a:pt x="55505" y="858196"/>
                    <a:pt x="55860" y="853341"/>
                    <a:pt x="58388" y="849549"/>
                  </a:cubicBezTo>
                  <a:cubicBezTo>
                    <a:pt x="61270" y="845225"/>
                    <a:pt x="63359" y="840252"/>
                    <a:pt x="67034" y="836578"/>
                  </a:cubicBezTo>
                  <a:cubicBezTo>
                    <a:pt x="68475" y="835137"/>
                    <a:pt x="70085" y="833846"/>
                    <a:pt x="71358" y="832255"/>
                  </a:cubicBezTo>
                  <a:cubicBezTo>
                    <a:pt x="72981" y="830226"/>
                    <a:pt x="74058" y="827799"/>
                    <a:pt x="75681" y="825770"/>
                  </a:cubicBezTo>
                  <a:cubicBezTo>
                    <a:pt x="76954" y="824179"/>
                    <a:pt x="78732" y="823039"/>
                    <a:pt x="80005" y="821447"/>
                  </a:cubicBezTo>
                  <a:cubicBezTo>
                    <a:pt x="100411" y="795939"/>
                    <a:pt x="70510" y="832445"/>
                    <a:pt x="86490" y="808476"/>
                  </a:cubicBezTo>
                  <a:cubicBezTo>
                    <a:pt x="88186" y="805932"/>
                    <a:pt x="91018" y="804340"/>
                    <a:pt x="92975" y="801991"/>
                  </a:cubicBezTo>
                  <a:cubicBezTo>
                    <a:pt x="94638" y="799995"/>
                    <a:pt x="96136" y="797830"/>
                    <a:pt x="97298" y="795506"/>
                  </a:cubicBezTo>
                  <a:cubicBezTo>
                    <a:pt x="98317" y="793468"/>
                    <a:pt x="98036" y="790800"/>
                    <a:pt x="99460" y="789021"/>
                  </a:cubicBezTo>
                  <a:cubicBezTo>
                    <a:pt x="101083" y="786992"/>
                    <a:pt x="103783" y="786139"/>
                    <a:pt x="105945" y="784698"/>
                  </a:cubicBezTo>
                  <a:cubicBezTo>
                    <a:pt x="108944" y="775700"/>
                    <a:pt x="107942" y="776215"/>
                    <a:pt x="116754" y="767404"/>
                  </a:cubicBezTo>
                  <a:cubicBezTo>
                    <a:pt x="118591" y="765567"/>
                    <a:pt x="121210" y="764704"/>
                    <a:pt x="123239" y="763081"/>
                  </a:cubicBezTo>
                  <a:cubicBezTo>
                    <a:pt x="129037" y="758442"/>
                    <a:pt x="126892" y="758513"/>
                    <a:pt x="131885" y="752272"/>
                  </a:cubicBezTo>
                  <a:cubicBezTo>
                    <a:pt x="133158" y="750681"/>
                    <a:pt x="134768" y="749390"/>
                    <a:pt x="136209" y="747949"/>
                  </a:cubicBezTo>
                  <a:cubicBezTo>
                    <a:pt x="140014" y="736536"/>
                    <a:pt x="137108" y="743357"/>
                    <a:pt x="147017" y="728493"/>
                  </a:cubicBezTo>
                  <a:lnTo>
                    <a:pt x="151341" y="722008"/>
                  </a:lnTo>
                  <a:cubicBezTo>
                    <a:pt x="152061" y="719126"/>
                    <a:pt x="152648" y="716207"/>
                    <a:pt x="153502" y="713361"/>
                  </a:cubicBezTo>
                  <a:cubicBezTo>
                    <a:pt x="154812" y="708996"/>
                    <a:pt x="157826" y="700391"/>
                    <a:pt x="157826" y="700391"/>
                  </a:cubicBezTo>
                  <a:cubicBezTo>
                    <a:pt x="160238" y="644913"/>
                    <a:pt x="163230" y="627974"/>
                    <a:pt x="162149" y="611761"/>
                  </a:cubicBezTo>
                  <a:close/>
                </a:path>
              </a:pathLst>
            </a:cu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32" name="テキスト ボックス 40">
              <a:extLst>
                <a:ext uri="{FF2B5EF4-FFF2-40B4-BE49-F238E27FC236}">
                  <a16:creationId xmlns:a16="http://schemas.microsoft.com/office/drawing/2014/main" id="{BCEA7AD2-606D-405B-A25E-5EFF1BD136E7}"/>
                </a:ext>
              </a:extLst>
            </p:cNvPr>
            <p:cNvSpPr txBox="1"/>
            <p:nvPr/>
          </p:nvSpPr>
          <p:spPr>
            <a:xfrm>
              <a:off x="985018" y="3985587"/>
              <a:ext cx="857927" cy="253916"/>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Verdana"/>
                  <a:ea typeface="メイリオ"/>
                  <a:cs typeface="+mn-cs"/>
                </a:rPr>
                <a:t>扁平上皮癌</a:t>
              </a:r>
            </a:p>
          </p:txBody>
        </p:sp>
      </p:grpSp>
      <p:grpSp>
        <p:nvGrpSpPr>
          <p:cNvPr id="28" name="グループ化 27">
            <a:extLst>
              <a:ext uri="{FF2B5EF4-FFF2-40B4-BE49-F238E27FC236}">
                <a16:creationId xmlns:a16="http://schemas.microsoft.com/office/drawing/2014/main" id="{C17DFE3D-61A8-4806-93B6-7EE8BEA894AC}"/>
              </a:ext>
            </a:extLst>
          </p:cNvPr>
          <p:cNvGrpSpPr/>
          <p:nvPr/>
        </p:nvGrpSpPr>
        <p:grpSpPr>
          <a:xfrm>
            <a:off x="7077202" y="3506194"/>
            <a:ext cx="1437694" cy="1183419"/>
            <a:chOff x="830094" y="3623014"/>
            <a:chExt cx="1500331" cy="1234978"/>
          </a:xfrm>
        </p:grpSpPr>
        <p:sp>
          <p:nvSpPr>
            <p:cNvPr id="29" name="フリーフォーム: 図形 39">
              <a:extLst>
                <a:ext uri="{FF2B5EF4-FFF2-40B4-BE49-F238E27FC236}">
                  <a16:creationId xmlns:a16="http://schemas.microsoft.com/office/drawing/2014/main" id="{33FFEFDF-F66B-4195-8D5A-03D1AEBCB297}"/>
                </a:ext>
              </a:extLst>
            </p:cNvPr>
            <p:cNvSpPr/>
            <p:nvPr/>
          </p:nvSpPr>
          <p:spPr>
            <a:xfrm>
              <a:off x="830094" y="3623014"/>
              <a:ext cx="1178127" cy="1162996"/>
            </a:xfrm>
            <a:custGeom>
              <a:avLst/>
              <a:gdLst>
                <a:gd name="connsiteX0" fmla="*/ 968442 w 1158672"/>
                <a:gd name="connsiteY0" fmla="*/ 265890 h 1158673"/>
                <a:gd name="connsiteX1" fmla="*/ 974928 w 1158672"/>
                <a:gd name="connsiteY1" fmla="*/ 276698 h 1158673"/>
                <a:gd name="connsiteX2" fmla="*/ 981413 w 1158672"/>
                <a:gd name="connsiteY2" fmla="*/ 281021 h 1158673"/>
                <a:gd name="connsiteX3" fmla="*/ 985736 w 1158672"/>
                <a:gd name="connsiteY3" fmla="*/ 285345 h 1158673"/>
                <a:gd name="connsiteX4" fmla="*/ 1003030 w 1158672"/>
                <a:gd name="connsiteY4" fmla="*/ 291830 h 1158673"/>
                <a:gd name="connsiteX5" fmla="*/ 1018162 w 1158672"/>
                <a:gd name="connsiteY5" fmla="*/ 304800 h 1158673"/>
                <a:gd name="connsiteX6" fmla="*/ 1022485 w 1158672"/>
                <a:gd name="connsiteY6" fmla="*/ 309124 h 1158673"/>
                <a:gd name="connsiteX7" fmla="*/ 1033294 w 1158672"/>
                <a:gd name="connsiteY7" fmla="*/ 317770 h 1158673"/>
                <a:gd name="connsiteX8" fmla="*/ 1037617 w 1158672"/>
                <a:gd name="connsiteY8" fmla="*/ 322094 h 1158673"/>
                <a:gd name="connsiteX9" fmla="*/ 1041940 w 1158672"/>
                <a:gd name="connsiteY9" fmla="*/ 328579 h 1158673"/>
                <a:gd name="connsiteX10" fmla="*/ 1048425 w 1158672"/>
                <a:gd name="connsiteY10" fmla="*/ 332902 h 1158673"/>
                <a:gd name="connsiteX11" fmla="*/ 1061396 w 1158672"/>
                <a:gd name="connsiteY11" fmla="*/ 341549 h 1158673"/>
                <a:gd name="connsiteX12" fmla="*/ 1074366 w 1158672"/>
                <a:gd name="connsiteY12" fmla="*/ 352358 h 1158673"/>
                <a:gd name="connsiteX13" fmla="*/ 1087336 w 1158672"/>
                <a:gd name="connsiteY13" fmla="*/ 361004 h 1158673"/>
                <a:gd name="connsiteX14" fmla="*/ 1091660 w 1158672"/>
                <a:gd name="connsiteY14" fmla="*/ 365328 h 1158673"/>
                <a:gd name="connsiteX15" fmla="*/ 1098145 w 1158672"/>
                <a:gd name="connsiteY15" fmla="*/ 367490 h 1158673"/>
                <a:gd name="connsiteX16" fmla="*/ 1102468 w 1158672"/>
                <a:gd name="connsiteY16" fmla="*/ 373975 h 1158673"/>
                <a:gd name="connsiteX17" fmla="*/ 1113277 w 1158672"/>
                <a:gd name="connsiteY17" fmla="*/ 384783 h 1158673"/>
                <a:gd name="connsiteX18" fmla="*/ 1117600 w 1158672"/>
                <a:gd name="connsiteY18" fmla="*/ 389107 h 1158673"/>
                <a:gd name="connsiteX19" fmla="*/ 1124085 w 1158672"/>
                <a:gd name="connsiteY19" fmla="*/ 395592 h 1158673"/>
                <a:gd name="connsiteX20" fmla="*/ 1128408 w 1158672"/>
                <a:gd name="connsiteY20" fmla="*/ 402077 h 1158673"/>
                <a:gd name="connsiteX21" fmla="*/ 1132732 w 1158672"/>
                <a:gd name="connsiteY21" fmla="*/ 406400 h 1158673"/>
                <a:gd name="connsiteX22" fmla="*/ 1141379 w 1158672"/>
                <a:gd name="connsiteY22" fmla="*/ 419370 h 1158673"/>
                <a:gd name="connsiteX23" fmla="*/ 1147864 w 1158672"/>
                <a:gd name="connsiteY23" fmla="*/ 443149 h 1158673"/>
                <a:gd name="connsiteX24" fmla="*/ 1150025 w 1158672"/>
                <a:gd name="connsiteY24" fmla="*/ 449634 h 1158673"/>
                <a:gd name="connsiteX25" fmla="*/ 1152187 w 1158672"/>
                <a:gd name="connsiteY25" fmla="*/ 462604 h 1158673"/>
                <a:gd name="connsiteX26" fmla="*/ 1154349 w 1158672"/>
                <a:gd name="connsiteY26" fmla="*/ 473413 h 1158673"/>
                <a:gd name="connsiteX27" fmla="*/ 1158672 w 1158672"/>
                <a:gd name="connsiteY27" fmla="*/ 492868 h 1158673"/>
                <a:gd name="connsiteX28" fmla="*/ 1156511 w 1158672"/>
                <a:gd name="connsiteY28" fmla="*/ 609600 h 1158673"/>
                <a:gd name="connsiteX29" fmla="*/ 1154349 w 1158672"/>
                <a:gd name="connsiteY29" fmla="*/ 706877 h 1158673"/>
                <a:gd name="connsiteX30" fmla="*/ 1152187 w 1158672"/>
                <a:gd name="connsiteY30" fmla="*/ 717685 h 1158673"/>
                <a:gd name="connsiteX31" fmla="*/ 1150025 w 1158672"/>
                <a:gd name="connsiteY31" fmla="*/ 730655 h 1158673"/>
                <a:gd name="connsiteX32" fmla="*/ 1147864 w 1158672"/>
                <a:gd name="connsiteY32" fmla="*/ 739302 h 1158673"/>
                <a:gd name="connsiteX33" fmla="*/ 1143540 w 1158672"/>
                <a:gd name="connsiteY33" fmla="*/ 767404 h 1158673"/>
                <a:gd name="connsiteX34" fmla="*/ 1141379 w 1158672"/>
                <a:gd name="connsiteY34" fmla="*/ 784698 h 1158673"/>
                <a:gd name="connsiteX35" fmla="*/ 1137055 w 1158672"/>
                <a:gd name="connsiteY35" fmla="*/ 793345 h 1158673"/>
                <a:gd name="connsiteX36" fmla="*/ 1132732 w 1158672"/>
                <a:gd name="connsiteY36" fmla="*/ 810638 h 1158673"/>
                <a:gd name="connsiteX37" fmla="*/ 1128408 w 1158672"/>
                <a:gd name="connsiteY37" fmla="*/ 825770 h 1158673"/>
                <a:gd name="connsiteX38" fmla="*/ 1126247 w 1158672"/>
                <a:gd name="connsiteY38" fmla="*/ 838741 h 1158673"/>
                <a:gd name="connsiteX39" fmla="*/ 1124085 w 1158672"/>
                <a:gd name="connsiteY39" fmla="*/ 853873 h 1158673"/>
                <a:gd name="connsiteX40" fmla="*/ 1119762 w 1158672"/>
                <a:gd name="connsiteY40" fmla="*/ 871166 h 1158673"/>
                <a:gd name="connsiteX41" fmla="*/ 1113277 w 1158672"/>
                <a:gd name="connsiteY41" fmla="*/ 888460 h 1158673"/>
                <a:gd name="connsiteX42" fmla="*/ 1108953 w 1158672"/>
                <a:gd name="connsiteY42" fmla="*/ 892783 h 1158673"/>
                <a:gd name="connsiteX43" fmla="*/ 1102468 w 1158672"/>
                <a:gd name="connsiteY43" fmla="*/ 903592 h 1158673"/>
                <a:gd name="connsiteX44" fmla="*/ 1093821 w 1158672"/>
                <a:gd name="connsiteY44" fmla="*/ 914400 h 1158673"/>
                <a:gd name="connsiteX45" fmla="*/ 1089498 w 1158672"/>
                <a:gd name="connsiteY45" fmla="*/ 920885 h 1158673"/>
                <a:gd name="connsiteX46" fmla="*/ 1085174 w 1158672"/>
                <a:gd name="connsiteY46" fmla="*/ 925209 h 1158673"/>
                <a:gd name="connsiteX47" fmla="*/ 1076528 w 1158672"/>
                <a:gd name="connsiteY47" fmla="*/ 938179 h 1158673"/>
                <a:gd name="connsiteX48" fmla="*/ 1067881 w 1158672"/>
                <a:gd name="connsiteY48" fmla="*/ 946826 h 1158673"/>
                <a:gd name="connsiteX49" fmla="*/ 1063557 w 1158672"/>
                <a:gd name="connsiteY49" fmla="*/ 951149 h 1158673"/>
                <a:gd name="connsiteX50" fmla="*/ 1057072 w 1158672"/>
                <a:gd name="connsiteY50" fmla="*/ 955473 h 1158673"/>
                <a:gd name="connsiteX51" fmla="*/ 1052749 w 1158672"/>
                <a:gd name="connsiteY51" fmla="*/ 961958 h 1158673"/>
                <a:gd name="connsiteX52" fmla="*/ 1041940 w 1158672"/>
                <a:gd name="connsiteY52" fmla="*/ 970604 h 1158673"/>
                <a:gd name="connsiteX53" fmla="*/ 1031132 w 1158672"/>
                <a:gd name="connsiteY53" fmla="*/ 981413 h 1158673"/>
                <a:gd name="connsiteX54" fmla="*/ 1020323 w 1158672"/>
                <a:gd name="connsiteY54" fmla="*/ 987898 h 1158673"/>
                <a:gd name="connsiteX55" fmla="*/ 1011677 w 1158672"/>
                <a:gd name="connsiteY55" fmla="*/ 994383 h 1158673"/>
                <a:gd name="connsiteX56" fmla="*/ 998706 w 1158672"/>
                <a:gd name="connsiteY56" fmla="*/ 1003030 h 1158673"/>
                <a:gd name="connsiteX57" fmla="*/ 992221 w 1158672"/>
                <a:gd name="connsiteY57" fmla="*/ 1009515 h 1158673"/>
                <a:gd name="connsiteX58" fmla="*/ 983574 w 1158672"/>
                <a:gd name="connsiteY58" fmla="*/ 1011677 h 1158673"/>
                <a:gd name="connsiteX59" fmla="*/ 974928 w 1158672"/>
                <a:gd name="connsiteY59" fmla="*/ 1016000 h 1158673"/>
                <a:gd name="connsiteX60" fmla="*/ 959796 w 1158672"/>
                <a:gd name="connsiteY60" fmla="*/ 1020324 h 1158673"/>
                <a:gd name="connsiteX61" fmla="*/ 938179 w 1158672"/>
                <a:gd name="connsiteY61" fmla="*/ 1028970 h 1158673"/>
                <a:gd name="connsiteX62" fmla="*/ 920885 w 1158672"/>
                <a:gd name="connsiteY62" fmla="*/ 1033294 h 1158673"/>
                <a:gd name="connsiteX63" fmla="*/ 912238 w 1158672"/>
                <a:gd name="connsiteY63" fmla="*/ 1039779 h 1158673"/>
                <a:gd name="connsiteX64" fmla="*/ 879813 w 1158672"/>
                <a:gd name="connsiteY64" fmla="*/ 1048426 h 1158673"/>
                <a:gd name="connsiteX65" fmla="*/ 871166 w 1158672"/>
                <a:gd name="connsiteY65" fmla="*/ 1052749 h 1158673"/>
                <a:gd name="connsiteX66" fmla="*/ 862519 w 1158672"/>
                <a:gd name="connsiteY66" fmla="*/ 1054911 h 1158673"/>
                <a:gd name="connsiteX67" fmla="*/ 856034 w 1158672"/>
                <a:gd name="connsiteY67" fmla="*/ 1057073 h 1158673"/>
                <a:gd name="connsiteX68" fmla="*/ 832255 w 1158672"/>
                <a:gd name="connsiteY68" fmla="*/ 1067881 h 1158673"/>
                <a:gd name="connsiteX69" fmla="*/ 825770 w 1158672"/>
                <a:gd name="connsiteY69" fmla="*/ 1070043 h 1158673"/>
                <a:gd name="connsiteX70" fmla="*/ 814962 w 1158672"/>
                <a:gd name="connsiteY70" fmla="*/ 1074366 h 1158673"/>
                <a:gd name="connsiteX71" fmla="*/ 801991 w 1158672"/>
                <a:gd name="connsiteY71" fmla="*/ 1080851 h 1158673"/>
                <a:gd name="connsiteX72" fmla="*/ 797668 w 1158672"/>
                <a:gd name="connsiteY72" fmla="*/ 1085175 h 1158673"/>
                <a:gd name="connsiteX73" fmla="*/ 784698 w 1158672"/>
                <a:gd name="connsiteY73" fmla="*/ 1093821 h 1158673"/>
                <a:gd name="connsiteX74" fmla="*/ 780374 w 1158672"/>
                <a:gd name="connsiteY74" fmla="*/ 1098145 h 1158673"/>
                <a:gd name="connsiteX75" fmla="*/ 773889 w 1158672"/>
                <a:gd name="connsiteY75" fmla="*/ 1100307 h 1158673"/>
                <a:gd name="connsiteX76" fmla="*/ 767404 w 1158672"/>
                <a:gd name="connsiteY76" fmla="*/ 1104630 h 1158673"/>
                <a:gd name="connsiteX77" fmla="*/ 754434 w 1158672"/>
                <a:gd name="connsiteY77" fmla="*/ 1108953 h 1158673"/>
                <a:gd name="connsiteX78" fmla="*/ 747949 w 1158672"/>
                <a:gd name="connsiteY78" fmla="*/ 1111115 h 1158673"/>
                <a:gd name="connsiteX79" fmla="*/ 739302 w 1158672"/>
                <a:gd name="connsiteY79" fmla="*/ 1113277 h 1158673"/>
                <a:gd name="connsiteX80" fmla="*/ 726332 w 1158672"/>
                <a:gd name="connsiteY80" fmla="*/ 1117600 h 1158673"/>
                <a:gd name="connsiteX81" fmla="*/ 719847 w 1158672"/>
                <a:gd name="connsiteY81" fmla="*/ 1119762 h 1158673"/>
                <a:gd name="connsiteX82" fmla="*/ 698230 w 1158672"/>
                <a:gd name="connsiteY82" fmla="*/ 1124085 h 1158673"/>
                <a:gd name="connsiteX83" fmla="*/ 685260 w 1158672"/>
                <a:gd name="connsiteY83" fmla="*/ 1128409 h 1158673"/>
                <a:gd name="connsiteX84" fmla="*/ 635540 w 1158672"/>
                <a:gd name="connsiteY84" fmla="*/ 1130570 h 1158673"/>
                <a:gd name="connsiteX85" fmla="*/ 609600 w 1158672"/>
                <a:gd name="connsiteY85" fmla="*/ 1134894 h 1158673"/>
                <a:gd name="connsiteX86" fmla="*/ 583660 w 1158672"/>
                <a:gd name="connsiteY86" fmla="*/ 1139217 h 1158673"/>
                <a:gd name="connsiteX87" fmla="*/ 577174 w 1158672"/>
                <a:gd name="connsiteY87" fmla="*/ 1141379 h 1158673"/>
                <a:gd name="connsiteX88" fmla="*/ 562042 w 1158672"/>
                <a:gd name="connsiteY88" fmla="*/ 1143541 h 1158673"/>
                <a:gd name="connsiteX89" fmla="*/ 551234 w 1158672"/>
                <a:gd name="connsiteY89" fmla="*/ 1145702 h 1158673"/>
                <a:gd name="connsiteX90" fmla="*/ 542587 w 1158672"/>
                <a:gd name="connsiteY90" fmla="*/ 1147864 h 1158673"/>
                <a:gd name="connsiteX91" fmla="*/ 525294 w 1158672"/>
                <a:gd name="connsiteY91" fmla="*/ 1150026 h 1158673"/>
                <a:gd name="connsiteX92" fmla="*/ 516647 w 1158672"/>
                <a:gd name="connsiteY92" fmla="*/ 1152187 h 1158673"/>
                <a:gd name="connsiteX93" fmla="*/ 503677 w 1158672"/>
                <a:gd name="connsiteY93" fmla="*/ 1154349 h 1158673"/>
                <a:gd name="connsiteX94" fmla="*/ 458281 w 1158672"/>
                <a:gd name="connsiteY94" fmla="*/ 1158673 h 1158673"/>
                <a:gd name="connsiteX95" fmla="*/ 283183 w 1158672"/>
                <a:gd name="connsiteY95" fmla="*/ 1154349 h 1158673"/>
                <a:gd name="connsiteX96" fmla="*/ 252919 w 1158672"/>
                <a:gd name="connsiteY96" fmla="*/ 1150026 h 1158673"/>
                <a:gd name="connsiteX97" fmla="*/ 231302 w 1158672"/>
                <a:gd name="connsiteY97" fmla="*/ 1145702 h 1158673"/>
                <a:gd name="connsiteX98" fmla="*/ 222655 w 1158672"/>
                <a:gd name="connsiteY98" fmla="*/ 1139217 h 1158673"/>
                <a:gd name="connsiteX99" fmla="*/ 201038 w 1158672"/>
                <a:gd name="connsiteY99" fmla="*/ 1132732 h 1158673"/>
                <a:gd name="connsiteX100" fmla="*/ 192391 w 1158672"/>
                <a:gd name="connsiteY100" fmla="*/ 1130570 h 1158673"/>
                <a:gd name="connsiteX101" fmla="*/ 185906 w 1158672"/>
                <a:gd name="connsiteY101" fmla="*/ 1128409 h 1158673"/>
                <a:gd name="connsiteX102" fmla="*/ 177260 w 1158672"/>
                <a:gd name="connsiteY102" fmla="*/ 1126247 h 1158673"/>
                <a:gd name="connsiteX103" fmla="*/ 168613 w 1158672"/>
                <a:gd name="connsiteY103" fmla="*/ 1121924 h 1158673"/>
                <a:gd name="connsiteX104" fmla="*/ 155642 w 1158672"/>
                <a:gd name="connsiteY104" fmla="*/ 1117600 h 1158673"/>
                <a:gd name="connsiteX105" fmla="*/ 149157 w 1158672"/>
                <a:gd name="connsiteY105" fmla="*/ 1115438 h 1158673"/>
                <a:gd name="connsiteX106" fmla="*/ 123217 w 1158672"/>
                <a:gd name="connsiteY106" fmla="*/ 1113277 h 1158673"/>
                <a:gd name="connsiteX107" fmla="*/ 90791 w 1158672"/>
                <a:gd name="connsiteY107" fmla="*/ 1108953 h 1158673"/>
                <a:gd name="connsiteX108" fmla="*/ 82145 w 1158672"/>
                <a:gd name="connsiteY108" fmla="*/ 1106792 h 1158673"/>
                <a:gd name="connsiteX109" fmla="*/ 71336 w 1158672"/>
                <a:gd name="connsiteY109" fmla="*/ 1104630 h 1158673"/>
                <a:gd name="connsiteX110" fmla="*/ 47557 w 1158672"/>
                <a:gd name="connsiteY110" fmla="*/ 1100307 h 1158673"/>
                <a:gd name="connsiteX111" fmla="*/ 38911 w 1158672"/>
                <a:gd name="connsiteY111" fmla="*/ 1095983 h 1158673"/>
                <a:gd name="connsiteX112" fmla="*/ 30264 w 1158672"/>
                <a:gd name="connsiteY112" fmla="*/ 1093821 h 1158673"/>
                <a:gd name="connsiteX113" fmla="*/ 25940 w 1158672"/>
                <a:gd name="connsiteY113" fmla="*/ 1089498 h 1158673"/>
                <a:gd name="connsiteX114" fmla="*/ 19455 w 1158672"/>
                <a:gd name="connsiteY114" fmla="*/ 1087336 h 1158673"/>
                <a:gd name="connsiteX115" fmla="*/ 12970 w 1158672"/>
                <a:gd name="connsiteY115" fmla="*/ 1080851 h 1158673"/>
                <a:gd name="connsiteX116" fmla="*/ 4323 w 1158672"/>
                <a:gd name="connsiteY116" fmla="*/ 1061396 h 1158673"/>
                <a:gd name="connsiteX117" fmla="*/ 0 w 1158672"/>
                <a:gd name="connsiteY117" fmla="*/ 1039779 h 1158673"/>
                <a:gd name="connsiteX118" fmla="*/ 2162 w 1158672"/>
                <a:gd name="connsiteY118" fmla="*/ 994383 h 1158673"/>
                <a:gd name="connsiteX119" fmla="*/ 4323 w 1158672"/>
                <a:gd name="connsiteY119" fmla="*/ 987898 h 1158673"/>
                <a:gd name="connsiteX120" fmla="*/ 8647 w 1158672"/>
                <a:gd name="connsiteY120" fmla="*/ 983575 h 1158673"/>
                <a:gd name="connsiteX121" fmla="*/ 10808 w 1158672"/>
                <a:gd name="connsiteY121" fmla="*/ 977090 h 1158673"/>
                <a:gd name="connsiteX122" fmla="*/ 23779 w 1158672"/>
                <a:gd name="connsiteY122" fmla="*/ 968443 h 1158673"/>
                <a:gd name="connsiteX123" fmla="*/ 32425 w 1158672"/>
                <a:gd name="connsiteY123" fmla="*/ 959796 h 1158673"/>
                <a:gd name="connsiteX124" fmla="*/ 36749 w 1158672"/>
                <a:gd name="connsiteY124" fmla="*/ 953311 h 1158673"/>
                <a:gd name="connsiteX125" fmla="*/ 45396 w 1158672"/>
                <a:gd name="connsiteY125" fmla="*/ 944664 h 1158673"/>
                <a:gd name="connsiteX126" fmla="*/ 49719 w 1158672"/>
                <a:gd name="connsiteY126" fmla="*/ 938179 h 1158673"/>
                <a:gd name="connsiteX127" fmla="*/ 56204 w 1158672"/>
                <a:gd name="connsiteY127" fmla="*/ 936017 h 1158673"/>
                <a:gd name="connsiteX128" fmla="*/ 60528 w 1158672"/>
                <a:gd name="connsiteY128" fmla="*/ 929532 h 1158673"/>
                <a:gd name="connsiteX129" fmla="*/ 62689 w 1158672"/>
                <a:gd name="connsiteY129" fmla="*/ 923047 h 1158673"/>
                <a:gd name="connsiteX130" fmla="*/ 67013 w 1158672"/>
                <a:gd name="connsiteY130" fmla="*/ 918724 h 1158673"/>
                <a:gd name="connsiteX131" fmla="*/ 75660 w 1158672"/>
                <a:gd name="connsiteY131" fmla="*/ 907915 h 1158673"/>
                <a:gd name="connsiteX132" fmla="*/ 84306 w 1158672"/>
                <a:gd name="connsiteY132" fmla="*/ 899268 h 1158673"/>
                <a:gd name="connsiteX133" fmla="*/ 86468 w 1158672"/>
                <a:gd name="connsiteY133" fmla="*/ 892783 h 1158673"/>
                <a:gd name="connsiteX134" fmla="*/ 103762 w 1158672"/>
                <a:gd name="connsiteY134" fmla="*/ 873328 h 1158673"/>
                <a:gd name="connsiteX135" fmla="*/ 108085 w 1158672"/>
                <a:gd name="connsiteY135" fmla="*/ 869004 h 1158673"/>
                <a:gd name="connsiteX136" fmla="*/ 114570 w 1158672"/>
                <a:gd name="connsiteY136" fmla="*/ 866843 h 1158673"/>
                <a:gd name="connsiteX137" fmla="*/ 116732 w 1158672"/>
                <a:gd name="connsiteY137" fmla="*/ 860358 h 1158673"/>
                <a:gd name="connsiteX138" fmla="*/ 121055 w 1158672"/>
                <a:gd name="connsiteY138" fmla="*/ 856034 h 1158673"/>
                <a:gd name="connsiteX139" fmla="*/ 125379 w 1158672"/>
                <a:gd name="connsiteY139" fmla="*/ 843064 h 1158673"/>
                <a:gd name="connsiteX140" fmla="*/ 129702 w 1158672"/>
                <a:gd name="connsiteY140" fmla="*/ 830094 h 1158673"/>
                <a:gd name="connsiteX141" fmla="*/ 131864 w 1158672"/>
                <a:gd name="connsiteY141" fmla="*/ 823609 h 1158673"/>
                <a:gd name="connsiteX142" fmla="*/ 140511 w 1158672"/>
                <a:gd name="connsiteY142" fmla="*/ 814962 h 1158673"/>
                <a:gd name="connsiteX143" fmla="*/ 144834 w 1158672"/>
                <a:gd name="connsiteY143" fmla="*/ 808477 h 1158673"/>
                <a:gd name="connsiteX144" fmla="*/ 153481 w 1158672"/>
                <a:gd name="connsiteY144" fmla="*/ 799830 h 1158673"/>
                <a:gd name="connsiteX145" fmla="*/ 162128 w 1158672"/>
                <a:gd name="connsiteY145" fmla="*/ 789021 h 1158673"/>
                <a:gd name="connsiteX146" fmla="*/ 168613 w 1158672"/>
                <a:gd name="connsiteY146" fmla="*/ 767404 h 1158673"/>
                <a:gd name="connsiteX147" fmla="*/ 175098 w 1158672"/>
                <a:gd name="connsiteY147" fmla="*/ 741464 h 1158673"/>
                <a:gd name="connsiteX148" fmla="*/ 179421 w 1158672"/>
                <a:gd name="connsiteY148" fmla="*/ 734979 h 1158673"/>
                <a:gd name="connsiteX149" fmla="*/ 185906 w 1158672"/>
                <a:gd name="connsiteY149" fmla="*/ 715524 h 1158673"/>
                <a:gd name="connsiteX150" fmla="*/ 188068 w 1158672"/>
                <a:gd name="connsiteY150" fmla="*/ 709038 h 1158673"/>
                <a:gd name="connsiteX151" fmla="*/ 185906 w 1158672"/>
                <a:gd name="connsiteY151" fmla="*/ 652834 h 1158673"/>
                <a:gd name="connsiteX152" fmla="*/ 172936 w 1158672"/>
                <a:gd name="connsiteY152" fmla="*/ 644187 h 1158673"/>
                <a:gd name="connsiteX153" fmla="*/ 166451 w 1158672"/>
                <a:gd name="connsiteY153" fmla="*/ 639864 h 1158673"/>
                <a:gd name="connsiteX154" fmla="*/ 159966 w 1158672"/>
                <a:gd name="connsiteY154" fmla="*/ 635541 h 1158673"/>
                <a:gd name="connsiteX155" fmla="*/ 155642 w 1158672"/>
                <a:gd name="connsiteY155" fmla="*/ 631217 h 1158673"/>
                <a:gd name="connsiteX156" fmla="*/ 146996 w 1158672"/>
                <a:gd name="connsiteY156" fmla="*/ 624732 h 1158673"/>
                <a:gd name="connsiteX157" fmla="*/ 138349 w 1158672"/>
                <a:gd name="connsiteY157" fmla="*/ 616085 h 1158673"/>
                <a:gd name="connsiteX158" fmla="*/ 134025 w 1158672"/>
                <a:gd name="connsiteY158" fmla="*/ 611762 h 1158673"/>
                <a:gd name="connsiteX159" fmla="*/ 127540 w 1158672"/>
                <a:gd name="connsiteY159" fmla="*/ 609600 h 1158673"/>
                <a:gd name="connsiteX160" fmla="*/ 116732 w 1158672"/>
                <a:gd name="connsiteY160" fmla="*/ 598792 h 1158673"/>
                <a:gd name="connsiteX161" fmla="*/ 112408 w 1158672"/>
                <a:gd name="connsiteY161" fmla="*/ 594468 h 1158673"/>
                <a:gd name="connsiteX162" fmla="*/ 108085 w 1158672"/>
                <a:gd name="connsiteY162" fmla="*/ 587983 h 1158673"/>
                <a:gd name="connsiteX163" fmla="*/ 101600 w 1158672"/>
                <a:gd name="connsiteY163" fmla="*/ 585821 h 1158673"/>
                <a:gd name="connsiteX164" fmla="*/ 97277 w 1158672"/>
                <a:gd name="connsiteY164" fmla="*/ 579336 h 1158673"/>
                <a:gd name="connsiteX165" fmla="*/ 86468 w 1158672"/>
                <a:gd name="connsiteY165" fmla="*/ 570690 h 1158673"/>
                <a:gd name="connsiteX166" fmla="*/ 84306 w 1158672"/>
                <a:gd name="connsiteY166" fmla="*/ 564204 h 1158673"/>
                <a:gd name="connsiteX167" fmla="*/ 75660 w 1158672"/>
                <a:gd name="connsiteY167" fmla="*/ 553396 h 1158673"/>
                <a:gd name="connsiteX168" fmla="*/ 75660 w 1158672"/>
                <a:gd name="connsiteY168" fmla="*/ 430179 h 1158673"/>
                <a:gd name="connsiteX169" fmla="*/ 84306 w 1158672"/>
                <a:gd name="connsiteY169" fmla="*/ 412885 h 1158673"/>
                <a:gd name="connsiteX170" fmla="*/ 88630 w 1158672"/>
                <a:gd name="connsiteY170" fmla="*/ 399915 h 1158673"/>
                <a:gd name="connsiteX171" fmla="*/ 97277 w 1158672"/>
                <a:gd name="connsiteY171" fmla="*/ 386945 h 1158673"/>
                <a:gd name="connsiteX172" fmla="*/ 99438 w 1158672"/>
                <a:gd name="connsiteY172" fmla="*/ 380460 h 1158673"/>
                <a:gd name="connsiteX173" fmla="*/ 105923 w 1158672"/>
                <a:gd name="connsiteY173" fmla="*/ 363166 h 1158673"/>
                <a:gd name="connsiteX174" fmla="*/ 108085 w 1158672"/>
                <a:gd name="connsiteY174" fmla="*/ 352358 h 1158673"/>
                <a:gd name="connsiteX175" fmla="*/ 112408 w 1158672"/>
                <a:gd name="connsiteY175" fmla="*/ 339387 h 1158673"/>
                <a:gd name="connsiteX176" fmla="*/ 114570 w 1158672"/>
                <a:gd name="connsiteY176" fmla="*/ 330741 h 1158673"/>
                <a:gd name="connsiteX177" fmla="*/ 118894 w 1158672"/>
                <a:gd name="connsiteY177" fmla="*/ 326417 h 1158673"/>
                <a:gd name="connsiteX178" fmla="*/ 121055 w 1158672"/>
                <a:gd name="connsiteY178" fmla="*/ 319932 h 1158673"/>
                <a:gd name="connsiteX179" fmla="*/ 125379 w 1158672"/>
                <a:gd name="connsiteY179" fmla="*/ 315609 h 1158673"/>
                <a:gd name="connsiteX180" fmla="*/ 127540 w 1158672"/>
                <a:gd name="connsiteY180" fmla="*/ 302638 h 1158673"/>
                <a:gd name="connsiteX181" fmla="*/ 129702 w 1158672"/>
                <a:gd name="connsiteY181" fmla="*/ 296153 h 1158673"/>
                <a:gd name="connsiteX182" fmla="*/ 131864 w 1158672"/>
                <a:gd name="connsiteY182" fmla="*/ 287507 h 1158673"/>
                <a:gd name="connsiteX183" fmla="*/ 129702 w 1158672"/>
                <a:gd name="connsiteY183" fmla="*/ 207524 h 1158673"/>
                <a:gd name="connsiteX184" fmla="*/ 127540 w 1158672"/>
                <a:gd name="connsiteY184" fmla="*/ 196715 h 1158673"/>
                <a:gd name="connsiteX185" fmla="*/ 125379 w 1158672"/>
                <a:gd name="connsiteY185" fmla="*/ 179421 h 1158673"/>
                <a:gd name="connsiteX186" fmla="*/ 121055 w 1158672"/>
                <a:gd name="connsiteY186" fmla="*/ 157804 h 1158673"/>
                <a:gd name="connsiteX187" fmla="*/ 116732 w 1158672"/>
                <a:gd name="connsiteY187" fmla="*/ 144834 h 1158673"/>
                <a:gd name="connsiteX188" fmla="*/ 112408 w 1158672"/>
                <a:gd name="connsiteY188" fmla="*/ 131864 h 1158673"/>
                <a:gd name="connsiteX189" fmla="*/ 110247 w 1158672"/>
                <a:gd name="connsiteY189" fmla="*/ 125379 h 1158673"/>
                <a:gd name="connsiteX190" fmla="*/ 108085 w 1158672"/>
                <a:gd name="connsiteY190" fmla="*/ 88630 h 1158673"/>
                <a:gd name="connsiteX191" fmla="*/ 110247 w 1158672"/>
                <a:gd name="connsiteY191" fmla="*/ 34587 h 1158673"/>
                <a:gd name="connsiteX192" fmla="*/ 118894 w 1158672"/>
                <a:gd name="connsiteY192" fmla="*/ 23779 h 1158673"/>
                <a:gd name="connsiteX193" fmla="*/ 136187 w 1158672"/>
                <a:gd name="connsiteY193" fmla="*/ 19455 h 1158673"/>
                <a:gd name="connsiteX194" fmla="*/ 166451 w 1158672"/>
                <a:gd name="connsiteY194" fmla="*/ 15132 h 1158673"/>
                <a:gd name="connsiteX195" fmla="*/ 198877 w 1158672"/>
                <a:gd name="connsiteY195" fmla="*/ 8647 h 1158673"/>
                <a:gd name="connsiteX196" fmla="*/ 224817 w 1158672"/>
                <a:gd name="connsiteY196" fmla="*/ 4324 h 1158673"/>
                <a:gd name="connsiteX197" fmla="*/ 328579 w 1158672"/>
                <a:gd name="connsiteY197" fmla="*/ 0 h 1158673"/>
                <a:gd name="connsiteX198" fmla="*/ 460442 w 1158672"/>
                <a:gd name="connsiteY198" fmla="*/ 2162 h 1158673"/>
                <a:gd name="connsiteX199" fmla="*/ 520970 w 1158672"/>
                <a:gd name="connsiteY199" fmla="*/ 8647 h 1158673"/>
                <a:gd name="connsiteX200" fmla="*/ 542587 w 1158672"/>
                <a:gd name="connsiteY200" fmla="*/ 12970 h 1158673"/>
                <a:gd name="connsiteX201" fmla="*/ 555557 w 1158672"/>
                <a:gd name="connsiteY201" fmla="*/ 17294 h 1158673"/>
                <a:gd name="connsiteX202" fmla="*/ 568528 w 1158672"/>
                <a:gd name="connsiteY202" fmla="*/ 19455 h 1158673"/>
                <a:gd name="connsiteX203" fmla="*/ 590145 w 1158672"/>
                <a:gd name="connsiteY203" fmla="*/ 25941 h 1158673"/>
                <a:gd name="connsiteX204" fmla="*/ 603115 w 1158672"/>
                <a:gd name="connsiteY204" fmla="*/ 30264 h 1158673"/>
                <a:gd name="connsiteX205" fmla="*/ 622570 w 1158672"/>
                <a:gd name="connsiteY205" fmla="*/ 38911 h 1158673"/>
                <a:gd name="connsiteX206" fmla="*/ 637702 w 1158672"/>
                <a:gd name="connsiteY206" fmla="*/ 45396 h 1158673"/>
                <a:gd name="connsiteX207" fmla="*/ 654996 w 1158672"/>
                <a:gd name="connsiteY207" fmla="*/ 47558 h 1158673"/>
                <a:gd name="connsiteX208" fmla="*/ 691745 w 1158672"/>
                <a:gd name="connsiteY208" fmla="*/ 54043 h 1158673"/>
                <a:gd name="connsiteX209" fmla="*/ 719847 w 1158672"/>
                <a:gd name="connsiteY209" fmla="*/ 58366 h 1158673"/>
                <a:gd name="connsiteX210" fmla="*/ 750111 w 1158672"/>
                <a:gd name="connsiteY210" fmla="*/ 62690 h 1158673"/>
                <a:gd name="connsiteX211" fmla="*/ 763081 w 1158672"/>
                <a:gd name="connsiteY211" fmla="*/ 67013 h 1158673"/>
                <a:gd name="connsiteX212" fmla="*/ 778213 w 1158672"/>
                <a:gd name="connsiteY212" fmla="*/ 75660 h 1158673"/>
                <a:gd name="connsiteX213" fmla="*/ 793345 w 1158672"/>
                <a:gd name="connsiteY213" fmla="*/ 77821 h 1158673"/>
                <a:gd name="connsiteX214" fmla="*/ 799830 w 1158672"/>
                <a:gd name="connsiteY214" fmla="*/ 79983 h 1158673"/>
                <a:gd name="connsiteX215" fmla="*/ 817123 w 1158672"/>
                <a:gd name="connsiteY215" fmla="*/ 84307 h 1158673"/>
                <a:gd name="connsiteX216" fmla="*/ 825770 w 1158672"/>
                <a:gd name="connsiteY216" fmla="*/ 88630 h 1158673"/>
                <a:gd name="connsiteX217" fmla="*/ 834417 w 1158672"/>
                <a:gd name="connsiteY217" fmla="*/ 90792 h 1158673"/>
                <a:gd name="connsiteX218" fmla="*/ 847387 w 1158672"/>
                <a:gd name="connsiteY218" fmla="*/ 95115 h 1158673"/>
                <a:gd name="connsiteX219" fmla="*/ 860357 w 1158672"/>
                <a:gd name="connsiteY219" fmla="*/ 108085 h 1158673"/>
                <a:gd name="connsiteX220" fmla="*/ 864681 w 1158672"/>
                <a:gd name="connsiteY220" fmla="*/ 112409 h 1158673"/>
                <a:gd name="connsiteX221" fmla="*/ 875489 w 1158672"/>
                <a:gd name="connsiteY221" fmla="*/ 118894 h 1158673"/>
                <a:gd name="connsiteX222" fmla="*/ 879813 w 1158672"/>
                <a:gd name="connsiteY222" fmla="*/ 123217 h 1158673"/>
                <a:gd name="connsiteX223" fmla="*/ 890621 w 1158672"/>
                <a:gd name="connsiteY223" fmla="*/ 131864 h 1158673"/>
                <a:gd name="connsiteX224" fmla="*/ 899268 w 1158672"/>
                <a:gd name="connsiteY224" fmla="*/ 140511 h 1158673"/>
                <a:gd name="connsiteX225" fmla="*/ 905753 w 1158672"/>
                <a:gd name="connsiteY225" fmla="*/ 142673 h 1158673"/>
                <a:gd name="connsiteX226" fmla="*/ 916562 w 1158672"/>
                <a:gd name="connsiteY226" fmla="*/ 155643 h 1158673"/>
                <a:gd name="connsiteX227" fmla="*/ 920885 w 1158672"/>
                <a:gd name="connsiteY227" fmla="*/ 162128 h 1158673"/>
                <a:gd name="connsiteX228" fmla="*/ 931694 w 1158672"/>
                <a:gd name="connsiteY228" fmla="*/ 175098 h 1158673"/>
                <a:gd name="connsiteX229" fmla="*/ 942502 w 1158672"/>
                <a:gd name="connsiteY229" fmla="*/ 185907 h 1158673"/>
                <a:gd name="connsiteX230" fmla="*/ 948987 w 1158672"/>
                <a:gd name="connsiteY230" fmla="*/ 194553 h 1158673"/>
                <a:gd name="connsiteX231" fmla="*/ 961957 w 1158672"/>
                <a:gd name="connsiteY231" fmla="*/ 211847 h 1158673"/>
                <a:gd name="connsiteX232" fmla="*/ 970604 w 1158672"/>
                <a:gd name="connsiteY232" fmla="*/ 237787 h 1158673"/>
                <a:gd name="connsiteX233" fmla="*/ 972766 w 1158672"/>
                <a:gd name="connsiteY233" fmla="*/ 244273 h 1158673"/>
                <a:gd name="connsiteX234" fmla="*/ 981413 w 1158672"/>
                <a:gd name="connsiteY234" fmla="*/ 255081 h 1158673"/>
                <a:gd name="connsiteX235" fmla="*/ 983574 w 1158672"/>
                <a:gd name="connsiteY235" fmla="*/ 261566 h 1158673"/>
                <a:gd name="connsiteX236" fmla="*/ 987898 w 1158672"/>
                <a:gd name="connsiteY236" fmla="*/ 265890 h 1158673"/>
                <a:gd name="connsiteX237" fmla="*/ 990060 w 1158672"/>
                <a:gd name="connsiteY237" fmla="*/ 274536 h 1158673"/>
                <a:gd name="connsiteX238" fmla="*/ 994383 w 1158672"/>
                <a:gd name="connsiteY238" fmla="*/ 278860 h 1158673"/>
                <a:gd name="connsiteX239" fmla="*/ 968442 w 1158672"/>
                <a:gd name="connsiteY239" fmla="*/ 265890 h 115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158672" h="1158673">
                  <a:moveTo>
                    <a:pt x="968442" y="265890"/>
                  </a:moveTo>
                  <a:cubicBezTo>
                    <a:pt x="965200" y="265530"/>
                    <a:pt x="972193" y="273508"/>
                    <a:pt x="974928" y="276698"/>
                  </a:cubicBezTo>
                  <a:cubicBezTo>
                    <a:pt x="976619" y="278670"/>
                    <a:pt x="979384" y="279398"/>
                    <a:pt x="981413" y="281021"/>
                  </a:cubicBezTo>
                  <a:cubicBezTo>
                    <a:pt x="983004" y="282294"/>
                    <a:pt x="984040" y="284214"/>
                    <a:pt x="985736" y="285345"/>
                  </a:cubicBezTo>
                  <a:cubicBezTo>
                    <a:pt x="992516" y="289865"/>
                    <a:pt x="995428" y="289929"/>
                    <a:pt x="1003030" y="291830"/>
                  </a:cubicBezTo>
                  <a:cubicBezTo>
                    <a:pt x="1012905" y="298413"/>
                    <a:pt x="1007680" y="294318"/>
                    <a:pt x="1018162" y="304800"/>
                  </a:cubicBezTo>
                  <a:cubicBezTo>
                    <a:pt x="1019603" y="306241"/>
                    <a:pt x="1021355" y="307428"/>
                    <a:pt x="1022485" y="309124"/>
                  </a:cubicBezTo>
                  <a:cubicBezTo>
                    <a:pt x="1028072" y="317505"/>
                    <a:pt x="1024343" y="314788"/>
                    <a:pt x="1033294" y="317770"/>
                  </a:cubicBezTo>
                  <a:cubicBezTo>
                    <a:pt x="1034735" y="319211"/>
                    <a:pt x="1036344" y="320502"/>
                    <a:pt x="1037617" y="322094"/>
                  </a:cubicBezTo>
                  <a:cubicBezTo>
                    <a:pt x="1039240" y="324123"/>
                    <a:pt x="1040103" y="326742"/>
                    <a:pt x="1041940" y="328579"/>
                  </a:cubicBezTo>
                  <a:cubicBezTo>
                    <a:pt x="1043777" y="330416"/>
                    <a:pt x="1046396" y="331279"/>
                    <a:pt x="1048425" y="332902"/>
                  </a:cubicBezTo>
                  <a:cubicBezTo>
                    <a:pt x="1059429" y="341705"/>
                    <a:pt x="1043967" y="332836"/>
                    <a:pt x="1061396" y="341549"/>
                  </a:cubicBezTo>
                  <a:cubicBezTo>
                    <a:pt x="1080341" y="360494"/>
                    <a:pt x="1056309" y="337310"/>
                    <a:pt x="1074366" y="352358"/>
                  </a:cubicBezTo>
                  <a:cubicBezTo>
                    <a:pt x="1085159" y="361353"/>
                    <a:pt x="1075941" y="357207"/>
                    <a:pt x="1087336" y="361004"/>
                  </a:cubicBezTo>
                  <a:cubicBezTo>
                    <a:pt x="1088777" y="362445"/>
                    <a:pt x="1089912" y="364279"/>
                    <a:pt x="1091660" y="365328"/>
                  </a:cubicBezTo>
                  <a:cubicBezTo>
                    <a:pt x="1093614" y="366500"/>
                    <a:pt x="1096366" y="366066"/>
                    <a:pt x="1098145" y="367490"/>
                  </a:cubicBezTo>
                  <a:cubicBezTo>
                    <a:pt x="1100174" y="369113"/>
                    <a:pt x="1100757" y="372020"/>
                    <a:pt x="1102468" y="373975"/>
                  </a:cubicBezTo>
                  <a:cubicBezTo>
                    <a:pt x="1105823" y="377809"/>
                    <a:pt x="1109674" y="381180"/>
                    <a:pt x="1113277" y="384783"/>
                  </a:cubicBezTo>
                  <a:lnTo>
                    <a:pt x="1117600" y="389107"/>
                  </a:lnTo>
                  <a:cubicBezTo>
                    <a:pt x="1119762" y="391269"/>
                    <a:pt x="1122389" y="393048"/>
                    <a:pt x="1124085" y="395592"/>
                  </a:cubicBezTo>
                  <a:cubicBezTo>
                    <a:pt x="1125526" y="397754"/>
                    <a:pt x="1126785" y="400048"/>
                    <a:pt x="1128408" y="402077"/>
                  </a:cubicBezTo>
                  <a:cubicBezTo>
                    <a:pt x="1129681" y="403668"/>
                    <a:pt x="1131509" y="404770"/>
                    <a:pt x="1132732" y="406400"/>
                  </a:cubicBezTo>
                  <a:cubicBezTo>
                    <a:pt x="1135850" y="410557"/>
                    <a:pt x="1141379" y="419370"/>
                    <a:pt x="1141379" y="419370"/>
                  </a:cubicBezTo>
                  <a:cubicBezTo>
                    <a:pt x="1150651" y="447190"/>
                    <a:pt x="1141755" y="418711"/>
                    <a:pt x="1147864" y="443149"/>
                  </a:cubicBezTo>
                  <a:cubicBezTo>
                    <a:pt x="1148417" y="445360"/>
                    <a:pt x="1149531" y="447410"/>
                    <a:pt x="1150025" y="449634"/>
                  </a:cubicBezTo>
                  <a:cubicBezTo>
                    <a:pt x="1150976" y="453913"/>
                    <a:pt x="1151403" y="458292"/>
                    <a:pt x="1152187" y="462604"/>
                  </a:cubicBezTo>
                  <a:cubicBezTo>
                    <a:pt x="1152844" y="466219"/>
                    <a:pt x="1153552" y="469826"/>
                    <a:pt x="1154349" y="473413"/>
                  </a:cubicBezTo>
                  <a:cubicBezTo>
                    <a:pt x="1160444" y="500838"/>
                    <a:pt x="1152167" y="460333"/>
                    <a:pt x="1158672" y="492868"/>
                  </a:cubicBezTo>
                  <a:cubicBezTo>
                    <a:pt x="1157952" y="531779"/>
                    <a:pt x="1157297" y="570691"/>
                    <a:pt x="1156511" y="609600"/>
                  </a:cubicBezTo>
                  <a:cubicBezTo>
                    <a:pt x="1155856" y="642027"/>
                    <a:pt x="1155645" y="674469"/>
                    <a:pt x="1154349" y="706877"/>
                  </a:cubicBezTo>
                  <a:cubicBezTo>
                    <a:pt x="1154202" y="710548"/>
                    <a:pt x="1152844" y="714070"/>
                    <a:pt x="1152187" y="717685"/>
                  </a:cubicBezTo>
                  <a:cubicBezTo>
                    <a:pt x="1151403" y="721997"/>
                    <a:pt x="1150884" y="726357"/>
                    <a:pt x="1150025" y="730655"/>
                  </a:cubicBezTo>
                  <a:cubicBezTo>
                    <a:pt x="1149442" y="733568"/>
                    <a:pt x="1148447" y="736389"/>
                    <a:pt x="1147864" y="739302"/>
                  </a:cubicBezTo>
                  <a:cubicBezTo>
                    <a:pt x="1146543" y="745906"/>
                    <a:pt x="1144370" y="761176"/>
                    <a:pt x="1143540" y="767404"/>
                  </a:cubicBezTo>
                  <a:cubicBezTo>
                    <a:pt x="1142772" y="773163"/>
                    <a:pt x="1142788" y="779062"/>
                    <a:pt x="1141379" y="784698"/>
                  </a:cubicBezTo>
                  <a:cubicBezTo>
                    <a:pt x="1140597" y="787824"/>
                    <a:pt x="1138324" y="790383"/>
                    <a:pt x="1137055" y="793345"/>
                  </a:cubicBezTo>
                  <a:cubicBezTo>
                    <a:pt x="1134093" y="800256"/>
                    <a:pt x="1134760" y="802528"/>
                    <a:pt x="1132732" y="810638"/>
                  </a:cubicBezTo>
                  <a:cubicBezTo>
                    <a:pt x="1128617" y="827096"/>
                    <a:pt x="1132444" y="805588"/>
                    <a:pt x="1128408" y="825770"/>
                  </a:cubicBezTo>
                  <a:cubicBezTo>
                    <a:pt x="1127548" y="830068"/>
                    <a:pt x="1126913" y="834409"/>
                    <a:pt x="1126247" y="838741"/>
                  </a:cubicBezTo>
                  <a:cubicBezTo>
                    <a:pt x="1125472" y="843777"/>
                    <a:pt x="1125084" y="848877"/>
                    <a:pt x="1124085" y="853873"/>
                  </a:cubicBezTo>
                  <a:cubicBezTo>
                    <a:pt x="1122920" y="859699"/>
                    <a:pt x="1121203" y="865402"/>
                    <a:pt x="1119762" y="871166"/>
                  </a:cubicBezTo>
                  <a:cubicBezTo>
                    <a:pt x="1117862" y="878768"/>
                    <a:pt x="1117797" y="881680"/>
                    <a:pt x="1113277" y="888460"/>
                  </a:cubicBezTo>
                  <a:cubicBezTo>
                    <a:pt x="1112146" y="890156"/>
                    <a:pt x="1110394" y="891342"/>
                    <a:pt x="1108953" y="892783"/>
                  </a:cubicBezTo>
                  <a:cubicBezTo>
                    <a:pt x="1102828" y="911154"/>
                    <a:pt x="1111370" y="888755"/>
                    <a:pt x="1102468" y="903592"/>
                  </a:cubicBezTo>
                  <a:cubicBezTo>
                    <a:pt x="1095508" y="915192"/>
                    <a:pt x="1106735" y="905791"/>
                    <a:pt x="1093821" y="914400"/>
                  </a:cubicBezTo>
                  <a:cubicBezTo>
                    <a:pt x="1092380" y="916562"/>
                    <a:pt x="1091121" y="918856"/>
                    <a:pt x="1089498" y="920885"/>
                  </a:cubicBezTo>
                  <a:cubicBezTo>
                    <a:pt x="1088225" y="922477"/>
                    <a:pt x="1086397" y="923578"/>
                    <a:pt x="1085174" y="925209"/>
                  </a:cubicBezTo>
                  <a:cubicBezTo>
                    <a:pt x="1082057" y="929366"/>
                    <a:pt x="1080202" y="934505"/>
                    <a:pt x="1076528" y="938179"/>
                  </a:cubicBezTo>
                  <a:lnTo>
                    <a:pt x="1067881" y="946826"/>
                  </a:lnTo>
                  <a:cubicBezTo>
                    <a:pt x="1066440" y="948267"/>
                    <a:pt x="1065253" y="950018"/>
                    <a:pt x="1063557" y="951149"/>
                  </a:cubicBezTo>
                  <a:lnTo>
                    <a:pt x="1057072" y="955473"/>
                  </a:lnTo>
                  <a:cubicBezTo>
                    <a:pt x="1055631" y="957635"/>
                    <a:pt x="1054372" y="959929"/>
                    <a:pt x="1052749" y="961958"/>
                  </a:cubicBezTo>
                  <a:cubicBezTo>
                    <a:pt x="1049230" y="966356"/>
                    <a:pt x="1046753" y="967396"/>
                    <a:pt x="1041940" y="970604"/>
                  </a:cubicBezTo>
                  <a:cubicBezTo>
                    <a:pt x="1034531" y="981720"/>
                    <a:pt x="1041424" y="973180"/>
                    <a:pt x="1031132" y="981413"/>
                  </a:cubicBezTo>
                  <a:cubicBezTo>
                    <a:pt x="1022653" y="988195"/>
                    <a:pt x="1031585" y="984144"/>
                    <a:pt x="1020323" y="987898"/>
                  </a:cubicBezTo>
                  <a:cubicBezTo>
                    <a:pt x="1017441" y="990060"/>
                    <a:pt x="1014628" y="992317"/>
                    <a:pt x="1011677" y="994383"/>
                  </a:cubicBezTo>
                  <a:cubicBezTo>
                    <a:pt x="1007420" y="997363"/>
                    <a:pt x="1002380" y="999356"/>
                    <a:pt x="998706" y="1003030"/>
                  </a:cubicBezTo>
                  <a:cubicBezTo>
                    <a:pt x="996544" y="1005192"/>
                    <a:pt x="994875" y="1007998"/>
                    <a:pt x="992221" y="1009515"/>
                  </a:cubicBezTo>
                  <a:cubicBezTo>
                    <a:pt x="989641" y="1010989"/>
                    <a:pt x="986356" y="1010634"/>
                    <a:pt x="983574" y="1011677"/>
                  </a:cubicBezTo>
                  <a:cubicBezTo>
                    <a:pt x="980557" y="1012808"/>
                    <a:pt x="977890" y="1014731"/>
                    <a:pt x="974928" y="1016000"/>
                  </a:cubicBezTo>
                  <a:cubicBezTo>
                    <a:pt x="965543" y="1020022"/>
                    <a:pt x="970758" y="1016409"/>
                    <a:pt x="959796" y="1020324"/>
                  </a:cubicBezTo>
                  <a:cubicBezTo>
                    <a:pt x="952487" y="1022934"/>
                    <a:pt x="945708" y="1027088"/>
                    <a:pt x="938179" y="1028970"/>
                  </a:cubicBezTo>
                  <a:lnTo>
                    <a:pt x="920885" y="1033294"/>
                  </a:lnTo>
                  <a:cubicBezTo>
                    <a:pt x="918003" y="1035456"/>
                    <a:pt x="915518" y="1038288"/>
                    <a:pt x="912238" y="1039779"/>
                  </a:cubicBezTo>
                  <a:cubicBezTo>
                    <a:pt x="901833" y="1044508"/>
                    <a:pt x="890208" y="1043971"/>
                    <a:pt x="879813" y="1048426"/>
                  </a:cubicBezTo>
                  <a:cubicBezTo>
                    <a:pt x="876851" y="1049695"/>
                    <a:pt x="874183" y="1051618"/>
                    <a:pt x="871166" y="1052749"/>
                  </a:cubicBezTo>
                  <a:cubicBezTo>
                    <a:pt x="868384" y="1053792"/>
                    <a:pt x="865376" y="1054095"/>
                    <a:pt x="862519" y="1054911"/>
                  </a:cubicBezTo>
                  <a:cubicBezTo>
                    <a:pt x="860328" y="1055537"/>
                    <a:pt x="858168" y="1056273"/>
                    <a:pt x="856034" y="1057073"/>
                  </a:cubicBezTo>
                  <a:cubicBezTo>
                    <a:pt x="835681" y="1064705"/>
                    <a:pt x="854993" y="1057775"/>
                    <a:pt x="832255" y="1067881"/>
                  </a:cubicBezTo>
                  <a:cubicBezTo>
                    <a:pt x="830173" y="1068806"/>
                    <a:pt x="827904" y="1069243"/>
                    <a:pt x="825770" y="1070043"/>
                  </a:cubicBezTo>
                  <a:cubicBezTo>
                    <a:pt x="822137" y="1071405"/>
                    <a:pt x="818494" y="1072760"/>
                    <a:pt x="814962" y="1074366"/>
                  </a:cubicBezTo>
                  <a:cubicBezTo>
                    <a:pt x="810561" y="1076366"/>
                    <a:pt x="806315" y="1078689"/>
                    <a:pt x="801991" y="1080851"/>
                  </a:cubicBezTo>
                  <a:cubicBezTo>
                    <a:pt x="800550" y="1082292"/>
                    <a:pt x="799298" y="1083952"/>
                    <a:pt x="797668" y="1085175"/>
                  </a:cubicBezTo>
                  <a:cubicBezTo>
                    <a:pt x="793511" y="1088293"/>
                    <a:pt x="788372" y="1090147"/>
                    <a:pt x="784698" y="1093821"/>
                  </a:cubicBezTo>
                  <a:cubicBezTo>
                    <a:pt x="783257" y="1095262"/>
                    <a:pt x="782122" y="1097096"/>
                    <a:pt x="780374" y="1098145"/>
                  </a:cubicBezTo>
                  <a:cubicBezTo>
                    <a:pt x="778420" y="1099317"/>
                    <a:pt x="775927" y="1099288"/>
                    <a:pt x="773889" y="1100307"/>
                  </a:cubicBezTo>
                  <a:cubicBezTo>
                    <a:pt x="771565" y="1101469"/>
                    <a:pt x="769778" y="1103575"/>
                    <a:pt x="767404" y="1104630"/>
                  </a:cubicBezTo>
                  <a:cubicBezTo>
                    <a:pt x="763240" y="1106481"/>
                    <a:pt x="758757" y="1107512"/>
                    <a:pt x="754434" y="1108953"/>
                  </a:cubicBezTo>
                  <a:cubicBezTo>
                    <a:pt x="752272" y="1109674"/>
                    <a:pt x="750160" y="1110562"/>
                    <a:pt x="747949" y="1111115"/>
                  </a:cubicBezTo>
                  <a:cubicBezTo>
                    <a:pt x="745067" y="1111836"/>
                    <a:pt x="742148" y="1112423"/>
                    <a:pt x="739302" y="1113277"/>
                  </a:cubicBezTo>
                  <a:cubicBezTo>
                    <a:pt x="734937" y="1114586"/>
                    <a:pt x="730655" y="1116159"/>
                    <a:pt x="726332" y="1117600"/>
                  </a:cubicBezTo>
                  <a:cubicBezTo>
                    <a:pt x="724170" y="1118321"/>
                    <a:pt x="722095" y="1119387"/>
                    <a:pt x="719847" y="1119762"/>
                  </a:cubicBezTo>
                  <a:cubicBezTo>
                    <a:pt x="711096" y="1121221"/>
                    <a:pt x="706283" y="1121669"/>
                    <a:pt x="698230" y="1124085"/>
                  </a:cubicBezTo>
                  <a:cubicBezTo>
                    <a:pt x="693865" y="1125395"/>
                    <a:pt x="689813" y="1128211"/>
                    <a:pt x="685260" y="1128409"/>
                  </a:cubicBezTo>
                  <a:lnTo>
                    <a:pt x="635540" y="1130570"/>
                  </a:lnTo>
                  <a:cubicBezTo>
                    <a:pt x="587348" y="1136595"/>
                    <a:pt x="638178" y="1129536"/>
                    <a:pt x="609600" y="1134894"/>
                  </a:cubicBezTo>
                  <a:cubicBezTo>
                    <a:pt x="600984" y="1136509"/>
                    <a:pt x="591976" y="1136445"/>
                    <a:pt x="583660" y="1139217"/>
                  </a:cubicBezTo>
                  <a:cubicBezTo>
                    <a:pt x="581498" y="1139938"/>
                    <a:pt x="579409" y="1140932"/>
                    <a:pt x="577174" y="1141379"/>
                  </a:cubicBezTo>
                  <a:cubicBezTo>
                    <a:pt x="572178" y="1142378"/>
                    <a:pt x="567068" y="1142703"/>
                    <a:pt x="562042" y="1143541"/>
                  </a:cubicBezTo>
                  <a:cubicBezTo>
                    <a:pt x="558418" y="1144145"/>
                    <a:pt x="554820" y="1144905"/>
                    <a:pt x="551234" y="1145702"/>
                  </a:cubicBezTo>
                  <a:cubicBezTo>
                    <a:pt x="548334" y="1146346"/>
                    <a:pt x="545518" y="1147375"/>
                    <a:pt x="542587" y="1147864"/>
                  </a:cubicBezTo>
                  <a:cubicBezTo>
                    <a:pt x="536857" y="1148819"/>
                    <a:pt x="531024" y="1149071"/>
                    <a:pt x="525294" y="1150026"/>
                  </a:cubicBezTo>
                  <a:cubicBezTo>
                    <a:pt x="522363" y="1150514"/>
                    <a:pt x="519560" y="1151604"/>
                    <a:pt x="516647" y="1152187"/>
                  </a:cubicBezTo>
                  <a:cubicBezTo>
                    <a:pt x="512349" y="1153046"/>
                    <a:pt x="508016" y="1153729"/>
                    <a:pt x="503677" y="1154349"/>
                  </a:cubicBezTo>
                  <a:cubicBezTo>
                    <a:pt x="484270" y="1157122"/>
                    <a:pt x="480516" y="1156962"/>
                    <a:pt x="458281" y="1158673"/>
                  </a:cubicBezTo>
                  <a:cubicBezTo>
                    <a:pt x="412155" y="1157941"/>
                    <a:pt x="337941" y="1158562"/>
                    <a:pt x="283183" y="1154349"/>
                  </a:cubicBezTo>
                  <a:cubicBezTo>
                    <a:pt x="276718" y="1153852"/>
                    <a:pt x="260168" y="1151476"/>
                    <a:pt x="252919" y="1150026"/>
                  </a:cubicBezTo>
                  <a:cubicBezTo>
                    <a:pt x="220627" y="1143568"/>
                    <a:pt x="275811" y="1153121"/>
                    <a:pt x="231302" y="1145702"/>
                  </a:cubicBezTo>
                  <a:cubicBezTo>
                    <a:pt x="228420" y="1143540"/>
                    <a:pt x="225804" y="1140967"/>
                    <a:pt x="222655" y="1139217"/>
                  </a:cubicBezTo>
                  <a:cubicBezTo>
                    <a:pt x="214043" y="1134433"/>
                    <a:pt x="210342" y="1134800"/>
                    <a:pt x="201038" y="1132732"/>
                  </a:cubicBezTo>
                  <a:cubicBezTo>
                    <a:pt x="198138" y="1132087"/>
                    <a:pt x="195248" y="1131386"/>
                    <a:pt x="192391" y="1130570"/>
                  </a:cubicBezTo>
                  <a:cubicBezTo>
                    <a:pt x="190200" y="1129944"/>
                    <a:pt x="188097" y="1129035"/>
                    <a:pt x="185906" y="1128409"/>
                  </a:cubicBezTo>
                  <a:cubicBezTo>
                    <a:pt x="183050" y="1127593"/>
                    <a:pt x="180042" y="1127290"/>
                    <a:pt x="177260" y="1126247"/>
                  </a:cubicBezTo>
                  <a:cubicBezTo>
                    <a:pt x="174243" y="1125115"/>
                    <a:pt x="171605" y="1123121"/>
                    <a:pt x="168613" y="1121924"/>
                  </a:cubicBezTo>
                  <a:cubicBezTo>
                    <a:pt x="164381" y="1120231"/>
                    <a:pt x="159966" y="1119041"/>
                    <a:pt x="155642" y="1117600"/>
                  </a:cubicBezTo>
                  <a:cubicBezTo>
                    <a:pt x="153480" y="1116879"/>
                    <a:pt x="151428" y="1115627"/>
                    <a:pt x="149157" y="1115438"/>
                  </a:cubicBezTo>
                  <a:lnTo>
                    <a:pt x="123217" y="1113277"/>
                  </a:lnTo>
                  <a:cubicBezTo>
                    <a:pt x="95699" y="1107773"/>
                    <a:pt x="134999" y="1115268"/>
                    <a:pt x="90791" y="1108953"/>
                  </a:cubicBezTo>
                  <a:cubicBezTo>
                    <a:pt x="87850" y="1108533"/>
                    <a:pt x="85045" y="1107436"/>
                    <a:pt x="82145" y="1106792"/>
                  </a:cubicBezTo>
                  <a:cubicBezTo>
                    <a:pt x="78558" y="1105995"/>
                    <a:pt x="74951" y="1105287"/>
                    <a:pt x="71336" y="1104630"/>
                  </a:cubicBezTo>
                  <a:cubicBezTo>
                    <a:pt x="40842" y="1099085"/>
                    <a:pt x="74317" y="1105657"/>
                    <a:pt x="47557" y="1100307"/>
                  </a:cubicBezTo>
                  <a:cubicBezTo>
                    <a:pt x="44675" y="1098866"/>
                    <a:pt x="41928" y="1097115"/>
                    <a:pt x="38911" y="1095983"/>
                  </a:cubicBezTo>
                  <a:cubicBezTo>
                    <a:pt x="36129" y="1094940"/>
                    <a:pt x="32921" y="1095150"/>
                    <a:pt x="30264" y="1093821"/>
                  </a:cubicBezTo>
                  <a:cubicBezTo>
                    <a:pt x="28441" y="1092910"/>
                    <a:pt x="27688" y="1090547"/>
                    <a:pt x="25940" y="1089498"/>
                  </a:cubicBezTo>
                  <a:cubicBezTo>
                    <a:pt x="23986" y="1088326"/>
                    <a:pt x="21617" y="1088057"/>
                    <a:pt x="19455" y="1087336"/>
                  </a:cubicBezTo>
                  <a:cubicBezTo>
                    <a:pt x="17293" y="1085174"/>
                    <a:pt x="14927" y="1083200"/>
                    <a:pt x="12970" y="1080851"/>
                  </a:cubicBezTo>
                  <a:cubicBezTo>
                    <a:pt x="8205" y="1075132"/>
                    <a:pt x="5811" y="1068835"/>
                    <a:pt x="4323" y="1061396"/>
                  </a:cubicBezTo>
                  <a:lnTo>
                    <a:pt x="0" y="1039779"/>
                  </a:lnTo>
                  <a:cubicBezTo>
                    <a:pt x="721" y="1024647"/>
                    <a:pt x="904" y="1009480"/>
                    <a:pt x="2162" y="994383"/>
                  </a:cubicBezTo>
                  <a:cubicBezTo>
                    <a:pt x="2351" y="992112"/>
                    <a:pt x="3151" y="989852"/>
                    <a:pt x="4323" y="987898"/>
                  </a:cubicBezTo>
                  <a:cubicBezTo>
                    <a:pt x="5372" y="986150"/>
                    <a:pt x="7206" y="985016"/>
                    <a:pt x="8647" y="983575"/>
                  </a:cubicBezTo>
                  <a:cubicBezTo>
                    <a:pt x="9367" y="981413"/>
                    <a:pt x="9197" y="978701"/>
                    <a:pt x="10808" y="977090"/>
                  </a:cubicBezTo>
                  <a:cubicBezTo>
                    <a:pt x="14482" y="973416"/>
                    <a:pt x="23779" y="968443"/>
                    <a:pt x="23779" y="968443"/>
                  </a:cubicBezTo>
                  <a:cubicBezTo>
                    <a:pt x="28493" y="954296"/>
                    <a:pt x="21945" y="968180"/>
                    <a:pt x="32425" y="959796"/>
                  </a:cubicBezTo>
                  <a:cubicBezTo>
                    <a:pt x="34454" y="958173"/>
                    <a:pt x="35058" y="955284"/>
                    <a:pt x="36749" y="953311"/>
                  </a:cubicBezTo>
                  <a:cubicBezTo>
                    <a:pt x="39402" y="950216"/>
                    <a:pt x="43135" y="948056"/>
                    <a:pt x="45396" y="944664"/>
                  </a:cubicBezTo>
                  <a:cubicBezTo>
                    <a:pt x="46837" y="942502"/>
                    <a:pt x="47690" y="939802"/>
                    <a:pt x="49719" y="938179"/>
                  </a:cubicBezTo>
                  <a:cubicBezTo>
                    <a:pt x="51498" y="936755"/>
                    <a:pt x="54042" y="936738"/>
                    <a:pt x="56204" y="936017"/>
                  </a:cubicBezTo>
                  <a:cubicBezTo>
                    <a:pt x="57645" y="933855"/>
                    <a:pt x="59366" y="931856"/>
                    <a:pt x="60528" y="929532"/>
                  </a:cubicBezTo>
                  <a:cubicBezTo>
                    <a:pt x="61547" y="927494"/>
                    <a:pt x="61517" y="925001"/>
                    <a:pt x="62689" y="923047"/>
                  </a:cubicBezTo>
                  <a:cubicBezTo>
                    <a:pt x="63738" y="921299"/>
                    <a:pt x="65740" y="920316"/>
                    <a:pt x="67013" y="918724"/>
                  </a:cubicBezTo>
                  <a:cubicBezTo>
                    <a:pt x="77921" y="905089"/>
                    <a:pt x="65220" y="918353"/>
                    <a:pt x="75660" y="907915"/>
                  </a:cubicBezTo>
                  <a:cubicBezTo>
                    <a:pt x="81422" y="890624"/>
                    <a:pt x="72779" y="910795"/>
                    <a:pt x="84306" y="899268"/>
                  </a:cubicBezTo>
                  <a:cubicBezTo>
                    <a:pt x="85917" y="897657"/>
                    <a:pt x="85337" y="894761"/>
                    <a:pt x="86468" y="892783"/>
                  </a:cubicBezTo>
                  <a:cubicBezTo>
                    <a:pt x="90711" y="885358"/>
                    <a:pt x="97899" y="879191"/>
                    <a:pt x="103762" y="873328"/>
                  </a:cubicBezTo>
                  <a:cubicBezTo>
                    <a:pt x="105203" y="871887"/>
                    <a:pt x="106151" y="869648"/>
                    <a:pt x="108085" y="869004"/>
                  </a:cubicBezTo>
                  <a:lnTo>
                    <a:pt x="114570" y="866843"/>
                  </a:lnTo>
                  <a:cubicBezTo>
                    <a:pt x="115291" y="864681"/>
                    <a:pt x="115560" y="862312"/>
                    <a:pt x="116732" y="860358"/>
                  </a:cubicBezTo>
                  <a:cubicBezTo>
                    <a:pt x="117781" y="858610"/>
                    <a:pt x="120144" y="857857"/>
                    <a:pt x="121055" y="856034"/>
                  </a:cubicBezTo>
                  <a:cubicBezTo>
                    <a:pt x="123093" y="851958"/>
                    <a:pt x="123938" y="847387"/>
                    <a:pt x="125379" y="843064"/>
                  </a:cubicBezTo>
                  <a:lnTo>
                    <a:pt x="129702" y="830094"/>
                  </a:lnTo>
                  <a:cubicBezTo>
                    <a:pt x="130423" y="827932"/>
                    <a:pt x="130253" y="825220"/>
                    <a:pt x="131864" y="823609"/>
                  </a:cubicBezTo>
                  <a:cubicBezTo>
                    <a:pt x="134746" y="820727"/>
                    <a:pt x="138250" y="818354"/>
                    <a:pt x="140511" y="814962"/>
                  </a:cubicBezTo>
                  <a:cubicBezTo>
                    <a:pt x="141952" y="812800"/>
                    <a:pt x="143143" y="810450"/>
                    <a:pt x="144834" y="808477"/>
                  </a:cubicBezTo>
                  <a:cubicBezTo>
                    <a:pt x="147487" y="805382"/>
                    <a:pt x="151220" y="803222"/>
                    <a:pt x="153481" y="799830"/>
                  </a:cubicBezTo>
                  <a:cubicBezTo>
                    <a:pt x="158935" y="791649"/>
                    <a:pt x="155967" y="795182"/>
                    <a:pt x="162128" y="789021"/>
                  </a:cubicBezTo>
                  <a:cubicBezTo>
                    <a:pt x="164883" y="780757"/>
                    <a:pt x="166981" y="775567"/>
                    <a:pt x="168613" y="767404"/>
                  </a:cubicBezTo>
                  <a:cubicBezTo>
                    <a:pt x="170003" y="760453"/>
                    <a:pt x="170968" y="747659"/>
                    <a:pt x="175098" y="741464"/>
                  </a:cubicBezTo>
                  <a:cubicBezTo>
                    <a:pt x="176539" y="739302"/>
                    <a:pt x="178366" y="737353"/>
                    <a:pt x="179421" y="734979"/>
                  </a:cubicBezTo>
                  <a:cubicBezTo>
                    <a:pt x="179432" y="734955"/>
                    <a:pt x="184821" y="718779"/>
                    <a:pt x="185906" y="715524"/>
                  </a:cubicBezTo>
                  <a:lnTo>
                    <a:pt x="188068" y="709038"/>
                  </a:lnTo>
                  <a:cubicBezTo>
                    <a:pt x="187347" y="690303"/>
                    <a:pt x="190166" y="671092"/>
                    <a:pt x="185906" y="652834"/>
                  </a:cubicBezTo>
                  <a:cubicBezTo>
                    <a:pt x="184725" y="647774"/>
                    <a:pt x="177259" y="647069"/>
                    <a:pt x="172936" y="644187"/>
                  </a:cubicBezTo>
                  <a:lnTo>
                    <a:pt x="166451" y="639864"/>
                  </a:lnTo>
                  <a:cubicBezTo>
                    <a:pt x="164289" y="638423"/>
                    <a:pt x="161803" y="637378"/>
                    <a:pt x="159966" y="635541"/>
                  </a:cubicBezTo>
                  <a:cubicBezTo>
                    <a:pt x="158525" y="634100"/>
                    <a:pt x="157208" y="632522"/>
                    <a:pt x="155642" y="631217"/>
                  </a:cubicBezTo>
                  <a:cubicBezTo>
                    <a:pt x="152874" y="628911"/>
                    <a:pt x="149707" y="627104"/>
                    <a:pt x="146996" y="624732"/>
                  </a:cubicBezTo>
                  <a:cubicBezTo>
                    <a:pt x="143928" y="622048"/>
                    <a:pt x="141231" y="618967"/>
                    <a:pt x="138349" y="616085"/>
                  </a:cubicBezTo>
                  <a:cubicBezTo>
                    <a:pt x="136908" y="614644"/>
                    <a:pt x="135958" y="612407"/>
                    <a:pt x="134025" y="611762"/>
                  </a:cubicBezTo>
                  <a:lnTo>
                    <a:pt x="127540" y="609600"/>
                  </a:lnTo>
                  <a:cubicBezTo>
                    <a:pt x="120129" y="598483"/>
                    <a:pt x="127026" y="607027"/>
                    <a:pt x="116732" y="598792"/>
                  </a:cubicBezTo>
                  <a:cubicBezTo>
                    <a:pt x="115140" y="597519"/>
                    <a:pt x="113681" y="596060"/>
                    <a:pt x="112408" y="594468"/>
                  </a:cubicBezTo>
                  <a:cubicBezTo>
                    <a:pt x="110785" y="592439"/>
                    <a:pt x="110114" y="589606"/>
                    <a:pt x="108085" y="587983"/>
                  </a:cubicBezTo>
                  <a:cubicBezTo>
                    <a:pt x="106306" y="586559"/>
                    <a:pt x="103762" y="586542"/>
                    <a:pt x="101600" y="585821"/>
                  </a:cubicBezTo>
                  <a:cubicBezTo>
                    <a:pt x="100159" y="583659"/>
                    <a:pt x="98900" y="581365"/>
                    <a:pt x="97277" y="579336"/>
                  </a:cubicBezTo>
                  <a:cubicBezTo>
                    <a:pt x="93758" y="574938"/>
                    <a:pt x="91281" y="573898"/>
                    <a:pt x="86468" y="570690"/>
                  </a:cubicBezTo>
                  <a:cubicBezTo>
                    <a:pt x="85747" y="568528"/>
                    <a:pt x="85730" y="565984"/>
                    <a:pt x="84306" y="564204"/>
                  </a:cubicBezTo>
                  <a:cubicBezTo>
                    <a:pt x="73133" y="550237"/>
                    <a:pt x="81092" y="569696"/>
                    <a:pt x="75660" y="553396"/>
                  </a:cubicBezTo>
                  <a:cubicBezTo>
                    <a:pt x="69554" y="504554"/>
                    <a:pt x="70724" y="520670"/>
                    <a:pt x="75660" y="430179"/>
                  </a:cubicBezTo>
                  <a:cubicBezTo>
                    <a:pt x="76233" y="419671"/>
                    <a:pt x="78726" y="418466"/>
                    <a:pt x="84306" y="412885"/>
                  </a:cubicBezTo>
                  <a:cubicBezTo>
                    <a:pt x="85747" y="408562"/>
                    <a:pt x="86102" y="403707"/>
                    <a:pt x="88630" y="399915"/>
                  </a:cubicBezTo>
                  <a:lnTo>
                    <a:pt x="97277" y="386945"/>
                  </a:lnTo>
                  <a:cubicBezTo>
                    <a:pt x="97997" y="384783"/>
                    <a:pt x="98638" y="382593"/>
                    <a:pt x="99438" y="380460"/>
                  </a:cubicBezTo>
                  <a:cubicBezTo>
                    <a:pt x="100932" y="376476"/>
                    <a:pt x="104694" y="368083"/>
                    <a:pt x="105923" y="363166"/>
                  </a:cubicBezTo>
                  <a:cubicBezTo>
                    <a:pt x="106814" y="359602"/>
                    <a:pt x="107118" y="355903"/>
                    <a:pt x="108085" y="352358"/>
                  </a:cubicBezTo>
                  <a:cubicBezTo>
                    <a:pt x="109284" y="347961"/>
                    <a:pt x="111302" y="343808"/>
                    <a:pt x="112408" y="339387"/>
                  </a:cubicBezTo>
                  <a:cubicBezTo>
                    <a:pt x="113129" y="336505"/>
                    <a:pt x="113241" y="333398"/>
                    <a:pt x="114570" y="330741"/>
                  </a:cubicBezTo>
                  <a:cubicBezTo>
                    <a:pt x="115482" y="328918"/>
                    <a:pt x="117453" y="327858"/>
                    <a:pt x="118894" y="326417"/>
                  </a:cubicBezTo>
                  <a:cubicBezTo>
                    <a:pt x="119614" y="324255"/>
                    <a:pt x="119883" y="321886"/>
                    <a:pt x="121055" y="319932"/>
                  </a:cubicBezTo>
                  <a:cubicBezTo>
                    <a:pt x="122104" y="318184"/>
                    <a:pt x="124663" y="317517"/>
                    <a:pt x="125379" y="315609"/>
                  </a:cubicBezTo>
                  <a:cubicBezTo>
                    <a:pt x="126918" y="311505"/>
                    <a:pt x="126589" y="306917"/>
                    <a:pt x="127540" y="302638"/>
                  </a:cubicBezTo>
                  <a:cubicBezTo>
                    <a:pt x="128034" y="300414"/>
                    <a:pt x="129076" y="298344"/>
                    <a:pt x="129702" y="296153"/>
                  </a:cubicBezTo>
                  <a:cubicBezTo>
                    <a:pt x="130518" y="293297"/>
                    <a:pt x="131143" y="290389"/>
                    <a:pt x="131864" y="287507"/>
                  </a:cubicBezTo>
                  <a:cubicBezTo>
                    <a:pt x="131143" y="260846"/>
                    <a:pt x="130971" y="234165"/>
                    <a:pt x="129702" y="207524"/>
                  </a:cubicBezTo>
                  <a:cubicBezTo>
                    <a:pt x="129527" y="203854"/>
                    <a:pt x="128099" y="200347"/>
                    <a:pt x="127540" y="196715"/>
                  </a:cubicBezTo>
                  <a:cubicBezTo>
                    <a:pt x="126657" y="190973"/>
                    <a:pt x="126201" y="185172"/>
                    <a:pt x="125379" y="179421"/>
                  </a:cubicBezTo>
                  <a:cubicBezTo>
                    <a:pt x="124317" y="171984"/>
                    <a:pt x="123204" y="164966"/>
                    <a:pt x="121055" y="157804"/>
                  </a:cubicBezTo>
                  <a:cubicBezTo>
                    <a:pt x="119746" y="153439"/>
                    <a:pt x="118173" y="149157"/>
                    <a:pt x="116732" y="144834"/>
                  </a:cubicBezTo>
                  <a:lnTo>
                    <a:pt x="112408" y="131864"/>
                  </a:lnTo>
                  <a:lnTo>
                    <a:pt x="110247" y="125379"/>
                  </a:lnTo>
                  <a:cubicBezTo>
                    <a:pt x="109526" y="113129"/>
                    <a:pt x="108085" y="100901"/>
                    <a:pt x="108085" y="88630"/>
                  </a:cubicBezTo>
                  <a:cubicBezTo>
                    <a:pt x="108085" y="70601"/>
                    <a:pt x="108326" y="52513"/>
                    <a:pt x="110247" y="34587"/>
                  </a:cubicBezTo>
                  <a:cubicBezTo>
                    <a:pt x="110450" y="32696"/>
                    <a:pt x="116852" y="25004"/>
                    <a:pt x="118894" y="23779"/>
                  </a:cubicBezTo>
                  <a:cubicBezTo>
                    <a:pt x="122303" y="21734"/>
                    <a:pt x="133724" y="20002"/>
                    <a:pt x="136187" y="19455"/>
                  </a:cubicBezTo>
                  <a:cubicBezTo>
                    <a:pt x="155413" y="15183"/>
                    <a:pt x="133215" y="18456"/>
                    <a:pt x="166451" y="15132"/>
                  </a:cubicBezTo>
                  <a:cubicBezTo>
                    <a:pt x="192685" y="8574"/>
                    <a:pt x="174435" y="12506"/>
                    <a:pt x="198877" y="8647"/>
                  </a:cubicBezTo>
                  <a:cubicBezTo>
                    <a:pt x="207536" y="7280"/>
                    <a:pt x="216057" y="4648"/>
                    <a:pt x="224817" y="4324"/>
                  </a:cubicBezTo>
                  <a:lnTo>
                    <a:pt x="328579" y="0"/>
                  </a:lnTo>
                  <a:lnTo>
                    <a:pt x="460442" y="2162"/>
                  </a:lnTo>
                  <a:cubicBezTo>
                    <a:pt x="485257" y="2807"/>
                    <a:pt x="497690" y="3991"/>
                    <a:pt x="520970" y="8647"/>
                  </a:cubicBezTo>
                  <a:cubicBezTo>
                    <a:pt x="528176" y="10088"/>
                    <a:pt x="535616" y="10646"/>
                    <a:pt x="542587" y="12970"/>
                  </a:cubicBezTo>
                  <a:cubicBezTo>
                    <a:pt x="546910" y="14411"/>
                    <a:pt x="551062" y="16545"/>
                    <a:pt x="555557" y="17294"/>
                  </a:cubicBezTo>
                  <a:cubicBezTo>
                    <a:pt x="559881" y="18014"/>
                    <a:pt x="564230" y="18595"/>
                    <a:pt x="568528" y="19455"/>
                  </a:cubicBezTo>
                  <a:cubicBezTo>
                    <a:pt x="576691" y="21087"/>
                    <a:pt x="581880" y="23186"/>
                    <a:pt x="590145" y="25941"/>
                  </a:cubicBezTo>
                  <a:cubicBezTo>
                    <a:pt x="590150" y="25943"/>
                    <a:pt x="603111" y="30261"/>
                    <a:pt x="603115" y="30264"/>
                  </a:cubicBezTo>
                  <a:cubicBezTo>
                    <a:pt x="622185" y="42976"/>
                    <a:pt x="591712" y="23484"/>
                    <a:pt x="622570" y="38911"/>
                  </a:cubicBezTo>
                  <a:cubicBezTo>
                    <a:pt x="626826" y="41039"/>
                    <a:pt x="632706" y="44487"/>
                    <a:pt x="637702" y="45396"/>
                  </a:cubicBezTo>
                  <a:cubicBezTo>
                    <a:pt x="643418" y="46435"/>
                    <a:pt x="649231" y="46837"/>
                    <a:pt x="654996" y="47558"/>
                  </a:cubicBezTo>
                  <a:cubicBezTo>
                    <a:pt x="675517" y="54398"/>
                    <a:pt x="663428" y="51468"/>
                    <a:pt x="691745" y="54043"/>
                  </a:cubicBezTo>
                  <a:cubicBezTo>
                    <a:pt x="707067" y="57106"/>
                    <a:pt x="700778" y="56122"/>
                    <a:pt x="719847" y="58366"/>
                  </a:cubicBezTo>
                  <a:cubicBezTo>
                    <a:pt x="729601" y="59514"/>
                    <a:pt x="740423" y="60048"/>
                    <a:pt x="750111" y="62690"/>
                  </a:cubicBezTo>
                  <a:cubicBezTo>
                    <a:pt x="754508" y="63889"/>
                    <a:pt x="759289" y="64485"/>
                    <a:pt x="763081" y="67013"/>
                  </a:cubicBezTo>
                  <a:cubicBezTo>
                    <a:pt x="767143" y="69721"/>
                    <a:pt x="773574" y="74395"/>
                    <a:pt x="778213" y="75660"/>
                  </a:cubicBezTo>
                  <a:cubicBezTo>
                    <a:pt x="783129" y="77001"/>
                    <a:pt x="788301" y="77101"/>
                    <a:pt x="793345" y="77821"/>
                  </a:cubicBezTo>
                  <a:cubicBezTo>
                    <a:pt x="795507" y="78542"/>
                    <a:pt x="797632" y="79383"/>
                    <a:pt x="799830" y="79983"/>
                  </a:cubicBezTo>
                  <a:cubicBezTo>
                    <a:pt x="805562" y="81547"/>
                    <a:pt x="811808" y="81650"/>
                    <a:pt x="817123" y="84307"/>
                  </a:cubicBezTo>
                  <a:cubicBezTo>
                    <a:pt x="820005" y="85748"/>
                    <a:pt x="822753" y="87499"/>
                    <a:pt x="825770" y="88630"/>
                  </a:cubicBezTo>
                  <a:cubicBezTo>
                    <a:pt x="828552" y="89673"/>
                    <a:pt x="831571" y="89938"/>
                    <a:pt x="834417" y="90792"/>
                  </a:cubicBezTo>
                  <a:cubicBezTo>
                    <a:pt x="838782" y="92101"/>
                    <a:pt x="847387" y="95115"/>
                    <a:pt x="847387" y="95115"/>
                  </a:cubicBezTo>
                  <a:lnTo>
                    <a:pt x="860357" y="108085"/>
                  </a:lnTo>
                  <a:cubicBezTo>
                    <a:pt x="861798" y="109526"/>
                    <a:pt x="862933" y="111360"/>
                    <a:pt x="864681" y="112409"/>
                  </a:cubicBezTo>
                  <a:cubicBezTo>
                    <a:pt x="868284" y="114571"/>
                    <a:pt x="872070" y="116452"/>
                    <a:pt x="875489" y="118894"/>
                  </a:cubicBezTo>
                  <a:cubicBezTo>
                    <a:pt x="877148" y="120079"/>
                    <a:pt x="878266" y="121891"/>
                    <a:pt x="879813" y="123217"/>
                  </a:cubicBezTo>
                  <a:cubicBezTo>
                    <a:pt x="883316" y="126220"/>
                    <a:pt x="887173" y="128799"/>
                    <a:pt x="890621" y="131864"/>
                  </a:cubicBezTo>
                  <a:cubicBezTo>
                    <a:pt x="893668" y="134572"/>
                    <a:pt x="895951" y="138142"/>
                    <a:pt x="899268" y="140511"/>
                  </a:cubicBezTo>
                  <a:cubicBezTo>
                    <a:pt x="901122" y="141835"/>
                    <a:pt x="903591" y="141952"/>
                    <a:pt x="905753" y="142673"/>
                  </a:cubicBezTo>
                  <a:cubicBezTo>
                    <a:pt x="911899" y="148817"/>
                    <a:pt x="910138" y="146649"/>
                    <a:pt x="916562" y="155643"/>
                  </a:cubicBezTo>
                  <a:cubicBezTo>
                    <a:pt x="918072" y="157757"/>
                    <a:pt x="919290" y="160077"/>
                    <a:pt x="920885" y="162128"/>
                  </a:cubicBezTo>
                  <a:cubicBezTo>
                    <a:pt x="924340" y="166570"/>
                    <a:pt x="927908" y="170934"/>
                    <a:pt x="931694" y="175098"/>
                  </a:cubicBezTo>
                  <a:cubicBezTo>
                    <a:pt x="935121" y="178868"/>
                    <a:pt x="939445" y="181831"/>
                    <a:pt x="942502" y="185907"/>
                  </a:cubicBezTo>
                  <a:cubicBezTo>
                    <a:pt x="944664" y="188789"/>
                    <a:pt x="946681" y="191785"/>
                    <a:pt x="948987" y="194553"/>
                  </a:cubicBezTo>
                  <a:cubicBezTo>
                    <a:pt x="954678" y="201382"/>
                    <a:pt x="958061" y="200162"/>
                    <a:pt x="961957" y="211847"/>
                  </a:cubicBezTo>
                  <a:lnTo>
                    <a:pt x="970604" y="237787"/>
                  </a:lnTo>
                  <a:cubicBezTo>
                    <a:pt x="971325" y="239949"/>
                    <a:pt x="971502" y="242377"/>
                    <a:pt x="972766" y="244273"/>
                  </a:cubicBezTo>
                  <a:cubicBezTo>
                    <a:pt x="978219" y="252454"/>
                    <a:pt x="975252" y="248921"/>
                    <a:pt x="981413" y="255081"/>
                  </a:cubicBezTo>
                  <a:cubicBezTo>
                    <a:pt x="982133" y="257243"/>
                    <a:pt x="982402" y="259612"/>
                    <a:pt x="983574" y="261566"/>
                  </a:cubicBezTo>
                  <a:cubicBezTo>
                    <a:pt x="984623" y="263314"/>
                    <a:pt x="986986" y="264067"/>
                    <a:pt x="987898" y="265890"/>
                  </a:cubicBezTo>
                  <a:cubicBezTo>
                    <a:pt x="989227" y="268547"/>
                    <a:pt x="988731" y="271879"/>
                    <a:pt x="990060" y="274536"/>
                  </a:cubicBezTo>
                  <a:cubicBezTo>
                    <a:pt x="990971" y="276359"/>
                    <a:pt x="993160" y="277229"/>
                    <a:pt x="994383" y="278860"/>
                  </a:cubicBezTo>
                  <a:cubicBezTo>
                    <a:pt x="995350" y="280149"/>
                    <a:pt x="971684" y="266250"/>
                    <a:pt x="968442" y="265890"/>
                  </a:cubicBezTo>
                  <a:close/>
                </a:path>
              </a:pathLst>
            </a:cu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30" name="テキスト ボックス 41">
              <a:extLst>
                <a:ext uri="{FF2B5EF4-FFF2-40B4-BE49-F238E27FC236}">
                  <a16:creationId xmlns:a16="http://schemas.microsoft.com/office/drawing/2014/main" id="{1E0F4A3E-8754-4DAD-8BFB-85AB4433E966}"/>
                </a:ext>
              </a:extLst>
            </p:cNvPr>
            <p:cNvSpPr txBox="1"/>
            <p:nvPr/>
          </p:nvSpPr>
          <p:spPr>
            <a:xfrm>
              <a:off x="1203193" y="4604076"/>
              <a:ext cx="1127232" cy="253916"/>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FFFF00"/>
                  </a:solidFill>
                  <a:effectLst/>
                  <a:uLnTx/>
                  <a:uFillTx/>
                  <a:latin typeface="Verdana"/>
                  <a:ea typeface="メイリオ"/>
                  <a:cs typeface="+mn-cs"/>
                </a:rPr>
                <a:t>切除と再建範囲</a:t>
              </a:r>
            </a:p>
          </p:txBody>
        </p:sp>
      </p:grpSp>
      <p:grpSp>
        <p:nvGrpSpPr>
          <p:cNvPr id="33" name="グループ化 32"/>
          <p:cNvGrpSpPr/>
          <p:nvPr/>
        </p:nvGrpSpPr>
        <p:grpSpPr>
          <a:xfrm>
            <a:off x="7027490" y="1292476"/>
            <a:ext cx="1407445" cy="1330625"/>
            <a:chOff x="9028643" y="3391525"/>
            <a:chExt cx="1768517" cy="1611929"/>
          </a:xfrm>
        </p:grpSpPr>
        <p:pic>
          <p:nvPicPr>
            <p:cNvPr id="35" name="図 34"/>
            <p:cNvPicPr>
              <a:picLocks noChangeAspect="1"/>
            </p:cNvPicPr>
            <p:nvPr/>
          </p:nvPicPr>
          <p:blipFill rotWithShape="1">
            <a:blip r:embed="rId5" cstate="print">
              <a:extLst>
                <a:ext uri="{28A0092B-C50C-407E-A947-70E740481C1C}">
                  <a14:useLocalDpi xmlns:a14="http://schemas.microsoft.com/office/drawing/2010/main" val="0"/>
                </a:ext>
              </a:extLst>
            </a:blip>
            <a:srcRect l="24034" t="38661" r="40696" b="37971"/>
            <a:stretch/>
          </p:blipFill>
          <p:spPr>
            <a:xfrm>
              <a:off x="9028643" y="3391525"/>
              <a:ext cx="1768517" cy="1611929"/>
            </a:xfrm>
            <a:prstGeom prst="rect">
              <a:avLst/>
            </a:prstGeom>
          </p:spPr>
        </p:pic>
        <p:sp>
          <p:nvSpPr>
            <p:cNvPr id="36" name="角丸四角形 35"/>
            <p:cNvSpPr/>
            <p:nvPr/>
          </p:nvSpPr>
          <p:spPr>
            <a:xfrm>
              <a:off x="9044955" y="4815324"/>
              <a:ext cx="209065" cy="1394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Verdana"/>
                <a:ea typeface="メイリオ"/>
                <a:cs typeface="+mn-cs"/>
              </a:endParaRPr>
            </a:p>
          </p:txBody>
        </p:sp>
      </p:grpSp>
      <p:sp>
        <p:nvSpPr>
          <p:cNvPr id="34" name="円/楕円 16"/>
          <p:cNvSpPr/>
          <p:nvPr/>
        </p:nvSpPr>
        <p:spPr>
          <a:xfrm>
            <a:off x="6802420" y="1516270"/>
            <a:ext cx="948501" cy="787764"/>
          </a:xfrm>
          <a:prstGeom prst="ellipse">
            <a:avLst/>
          </a:prstGeom>
          <a:solidFill>
            <a:srgbClr val="FF0000">
              <a:alpha val="0"/>
            </a:srgbClr>
          </a:solidFill>
          <a:ln w="12700">
            <a:solidFill>
              <a:srgbClr val="FF0000"/>
            </a:solidFill>
            <a:prstDash val="sysDash"/>
          </a:ln>
          <a:scene3d>
            <a:camera prst="orthographicFront"/>
            <a:lightRig rig="threePt" dir="t"/>
          </a:scene3d>
          <a:sp3d contourW="76200">
            <a:bevelT w="0"/>
            <a:contourClr>
              <a:schemeClr val="bg1"/>
            </a:contourClr>
          </a:sp3d>
        </p:spPr>
        <p:style>
          <a:lnRef idx="1">
            <a:schemeClr val="accent1"/>
          </a:lnRef>
          <a:fillRef idx="3">
            <a:schemeClr val="accent1"/>
          </a:fillRef>
          <a:effectRef idx="2">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Verdana"/>
              <a:ea typeface="メイリオ"/>
              <a:cs typeface="+mn-cs"/>
            </a:endParaRPr>
          </a:p>
        </p:txBody>
      </p:sp>
      <p:pic>
        <p:nvPicPr>
          <p:cNvPr id="37" name="図 3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366343" y="5168570"/>
            <a:ext cx="2068592" cy="1379061"/>
          </a:xfrm>
          <a:prstGeom prst="rect">
            <a:avLst/>
          </a:prstGeom>
        </p:spPr>
      </p:pic>
      <p:sp>
        <p:nvSpPr>
          <p:cNvPr id="2" name="テキスト ボックス 1"/>
          <p:cNvSpPr txBox="1"/>
          <p:nvPr/>
        </p:nvSpPr>
        <p:spPr>
          <a:xfrm>
            <a:off x="6254403" y="1097830"/>
            <a:ext cx="2732833"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眼瞼内反症手術　</a:t>
            </a:r>
            <a:r>
              <a:rPr kumimoji="1" lang="zh-TW" altLang="en-US" sz="1100" b="0" i="0" u="none" strike="noStrike" kern="1200" cap="none" spc="0" normalizeH="0" baseline="0" noProof="0" dirty="0">
                <a:ln>
                  <a:noFill/>
                </a:ln>
                <a:solidFill>
                  <a:prstClr val="black"/>
                </a:solidFill>
                <a:effectLst/>
                <a:uLnTx/>
                <a:uFillTx/>
                <a:latin typeface="メイリオ"/>
                <a:ea typeface="メイリオ"/>
                <a:cs typeface="+mn-cs"/>
              </a:rPr>
              <a:t>眼瞼下制筋前転法</a:t>
            </a: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a:t>
            </a:r>
            <a:endPar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38" name="テキスト ボックス 37"/>
          <p:cNvSpPr txBox="1"/>
          <p:nvPr/>
        </p:nvSpPr>
        <p:spPr>
          <a:xfrm>
            <a:off x="6802420" y="2578907"/>
            <a:ext cx="2160242"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日本眼科学会提出資料から引用</a:t>
            </a:r>
          </a:p>
        </p:txBody>
      </p:sp>
      <p:sp>
        <p:nvSpPr>
          <p:cNvPr id="39" name="テキスト ボックス 38"/>
          <p:cNvSpPr txBox="1"/>
          <p:nvPr/>
        </p:nvSpPr>
        <p:spPr>
          <a:xfrm>
            <a:off x="6212707" y="4926046"/>
            <a:ext cx="285793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緑内障手術　流出路再建術（眼内法）</a:t>
            </a: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a:t>
            </a:r>
            <a:endPar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40" name="テキスト ボックス 39"/>
          <p:cNvSpPr txBox="1"/>
          <p:nvPr/>
        </p:nvSpPr>
        <p:spPr>
          <a:xfrm>
            <a:off x="6802420" y="4667760"/>
            <a:ext cx="2160242"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日本眼科学会提出資料から引用</a:t>
            </a:r>
          </a:p>
        </p:txBody>
      </p:sp>
      <p:sp>
        <p:nvSpPr>
          <p:cNvPr id="41" name="テキスト ボックス 40"/>
          <p:cNvSpPr txBox="1"/>
          <p:nvPr/>
        </p:nvSpPr>
        <p:spPr>
          <a:xfrm>
            <a:off x="6802420" y="6565982"/>
            <a:ext cx="2160242"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日本緑内障学会提出資料から引用</a:t>
            </a:r>
          </a:p>
        </p:txBody>
      </p:sp>
      <p:sp>
        <p:nvSpPr>
          <p:cNvPr id="42" name="テキスト ボックス 41"/>
          <p:cNvSpPr txBox="1"/>
          <p:nvPr/>
        </p:nvSpPr>
        <p:spPr>
          <a:xfrm>
            <a:off x="6359852" y="2823969"/>
            <a:ext cx="206859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角結膜悪性腫瘍切除術</a:t>
            </a: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a:t>
            </a:r>
            <a:endPar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43" name="正方形/長方形 42"/>
          <p:cNvSpPr/>
          <p:nvPr/>
        </p:nvSpPr>
        <p:spPr>
          <a:xfrm>
            <a:off x="298799" y="828000"/>
            <a:ext cx="25200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新規技術の保険導入</a:t>
            </a:r>
          </a:p>
        </p:txBody>
      </p:sp>
    </p:spTree>
    <p:extLst>
      <p:ext uri="{BB962C8B-B14F-4D97-AF65-F5344CB8AC3E}">
        <p14:creationId xmlns:p14="http://schemas.microsoft.com/office/powerpoint/2010/main" val="1474646821"/>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88119" y="1777879"/>
            <a:ext cx="9529762" cy="215354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副腎腫瘍ラジオ波焼灼療法（一連として）</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　１センチメートル未満</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16,000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　１センチメートル以上</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22,960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［技術の概要］</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片側性アルドステロン過剰分泌による原発性アルドステロン症の患者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の副腎腫瘍に対して、ラジオ波帯の高周波電流を流し、組織を凝固する。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深鎮静の下、ＣＴガイド下にて副腎腫瘍を穿刺し、治療を行う。</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タイトル 1"/>
          <p:cNvSpPr>
            <a:spLocks noGrp="1"/>
          </p:cNvSpPr>
          <p:nvPr>
            <p:ph type="title"/>
          </p:nvPr>
        </p:nvSpPr>
        <p:spPr>
          <a:xfrm>
            <a:off x="0" y="277405"/>
            <a:ext cx="9906000" cy="458482"/>
          </a:xfrm>
        </p:spPr>
        <p:txBody>
          <a:bodyPr>
            <a:noAutofit/>
          </a:bodyPr>
          <a:lstStyle/>
          <a:p>
            <a:pPr algn="ctr"/>
            <a:r>
              <a:rPr lang="ja-JP" altLang="en-US" dirty="0">
                <a:solidFill>
                  <a:prstClr val="black"/>
                </a:solidFill>
              </a:rPr>
              <a:t>（２）</a:t>
            </a:r>
            <a:r>
              <a:rPr lang="ja-JP" altLang="en-US" dirty="0">
                <a:latin typeface="+mn-ea"/>
              </a:rPr>
              <a:t>手術等の医療技術の適切な評価</a:t>
            </a:r>
            <a:endParaRPr kumimoji="1" lang="ja-JP" altLang="en-US" dirty="0">
              <a:latin typeface="メイリオ" panose="020B0604030504040204" pitchFamily="50" charset="-128"/>
              <a:ea typeface="メイリオ" panose="020B0604030504040204" pitchFamily="50" charset="-128"/>
            </a:endParaRPr>
          </a:p>
        </p:txBody>
      </p:sp>
      <p:sp>
        <p:nvSpPr>
          <p:cNvPr id="19" name="テキスト ボックス 18"/>
          <p:cNvSpPr txBox="1"/>
          <p:nvPr/>
        </p:nvSpPr>
        <p:spPr>
          <a:xfrm>
            <a:off x="0" y="0"/>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20" name="正方形/長方形 19"/>
          <p:cNvSpPr/>
          <p:nvPr/>
        </p:nvSpPr>
        <p:spPr>
          <a:xfrm>
            <a:off x="189444" y="4244619"/>
            <a:ext cx="9529762" cy="246440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経カテーテル弁置換術</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経皮的肺動脈弁置換術</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39</a:t>
            </a:r>
            <a:r>
              <a:rPr kumimoji="1" lang="en-US" altLang="zh-TW"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06</a:t>
            </a:r>
            <a:r>
              <a:rPr kumimoji="1" lang="en-US" altLang="zh-TW"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0</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［技術の概要］</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先天性心疾患手術後の肺動脈弁機能不全の患者に対して、経皮的に人工弁を留置する。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［関連する特定保険医療材料］</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182</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経カテーテル人工生体弁セット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（１）バルーン拡張型人工生体弁セット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4,510,000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215</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経カテーテル人工生体弁セット（ステントグラフト付き）</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5,270,000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円</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8" name="正方形/長方形 27"/>
          <p:cNvSpPr/>
          <p:nvPr/>
        </p:nvSpPr>
        <p:spPr>
          <a:xfrm>
            <a:off x="298800" y="1605156"/>
            <a:ext cx="4894992"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新規保険医療材料等に係る技術料の新設</a:t>
            </a:r>
          </a:p>
        </p:txBody>
      </p:sp>
      <p:sp>
        <p:nvSpPr>
          <p:cNvPr id="29" name="正方形/長方形 28"/>
          <p:cNvSpPr/>
          <p:nvPr/>
        </p:nvSpPr>
        <p:spPr>
          <a:xfrm>
            <a:off x="298800" y="4104000"/>
            <a:ext cx="4894992"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新規保険医療材料等に係る技術料の新設</a:t>
            </a:r>
          </a:p>
        </p:txBody>
      </p:sp>
      <p:sp>
        <p:nvSpPr>
          <p:cNvPr id="66" name="テキスト ボックス 65"/>
          <p:cNvSpPr txBox="1"/>
          <p:nvPr/>
        </p:nvSpPr>
        <p:spPr>
          <a:xfrm>
            <a:off x="8340757" y="3631711"/>
            <a:ext cx="137712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Verdana"/>
                <a:ea typeface="メイリオ"/>
                <a:cs typeface="+mn-cs"/>
              </a:rPr>
              <a:t>出典：企業提出資料</a:t>
            </a:r>
          </a:p>
        </p:txBody>
      </p:sp>
      <p:sp>
        <p:nvSpPr>
          <p:cNvPr id="22" name="テキスト ボックス 21"/>
          <p:cNvSpPr txBox="1"/>
          <p:nvPr/>
        </p:nvSpPr>
        <p:spPr>
          <a:xfrm>
            <a:off x="8378157" y="6490552"/>
            <a:ext cx="137712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Verdana"/>
                <a:ea typeface="メイリオ"/>
                <a:cs typeface="+mn-cs"/>
              </a:rPr>
              <a:t>出典：企業提出資料</a:t>
            </a:r>
          </a:p>
        </p:txBody>
      </p:sp>
      <p:pic>
        <p:nvPicPr>
          <p:cNvPr id="72" name="Picture 9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43372" y="2677454"/>
            <a:ext cx="1347548" cy="81090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 name="グループ化 2"/>
          <p:cNvGrpSpPr/>
          <p:nvPr/>
        </p:nvGrpSpPr>
        <p:grpSpPr>
          <a:xfrm>
            <a:off x="6694801" y="1851788"/>
            <a:ext cx="2950708" cy="1788569"/>
            <a:chOff x="5921484" y="1145451"/>
            <a:chExt cx="2950708" cy="1788569"/>
          </a:xfrm>
        </p:grpSpPr>
        <p:grpSp>
          <p:nvGrpSpPr>
            <p:cNvPr id="73" name="グループ化 72"/>
            <p:cNvGrpSpPr/>
            <p:nvPr/>
          </p:nvGrpSpPr>
          <p:grpSpPr>
            <a:xfrm>
              <a:off x="5921484" y="1473334"/>
              <a:ext cx="1960754" cy="1460686"/>
              <a:chOff x="3404425" y="3702867"/>
              <a:chExt cx="3346379" cy="2773767"/>
            </a:xfrm>
          </p:grpSpPr>
          <p:pic>
            <p:nvPicPr>
              <p:cNvPr id="80" name="Picture 7" descr="２副腎腺腫をラジオ波で焼灼"/>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744534" y="3717032"/>
                <a:ext cx="3006270" cy="27596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 name="Text Box 8"/>
              <p:cNvSpPr txBox="1">
                <a:spLocks noChangeArrowheads="1"/>
              </p:cNvSpPr>
              <p:nvPr/>
            </p:nvSpPr>
            <p:spPr bwMode="auto">
              <a:xfrm>
                <a:off x="5783128" y="4888485"/>
                <a:ext cx="659009" cy="3987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charset="0"/>
                    <a:ea typeface="HG丸ｺﾞｼｯｸM-PRO" pitchFamily="50" charset="-128"/>
                    <a:cs typeface="+mn-cs"/>
                  </a:rPr>
                  <a:t>腎臓</a:t>
                </a:r>
              </a:p>
            </p:txBody>
          </p:sp>
          <p:sp>
            <p:nvSpPr>
              <p:cNvPr id="82" name="Text Box 9"/>
              <p:cNvSpPr txBox="1">
                <a:spLocks noChangeArrowheads="1"/>
              </p:cNvSpPr>
              <p:nvPr/>
            </p:nvSpPr>
            <p:spPr bwMode="auto">
              <a:xfrm>
                <a:off x="3404425" y="4255731"/>
                <a:ext cx="927988" cy="5844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腎臓</a:t>
                </a:r>
              </a:p>
            </p:txBody>
          </p:sp>
          <p:sp>
            <p:nvSpPr>
              <p:cNvPr id="83" name="Text Box 10"/>
              <p:cNvSpPr txBox="1">
                <a:spLocks noChangeArrowheads="1"/>
              </p:cNvSpPr>
              <p:nvPr/>
            </p:nvSpPr>
            <p:spPr bwMode="auto">
              <a:xfrm>
                <a:off x="3634796" y="3772108"/>
                <a:ext cx="927988" cy="5844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副腎</a:t>
                </a:r>
              </a:p>
            </p:txBody>
          </p:sp>
          <p:sp>
            <p:nvSpPr>
              <p:cNvPr id="84" name="Text Box 12"/>
              <p:cNvSpPr txBox="1">
                <a:spLocks noChangeArrowheads="1"/>
              </p:cNvSpPr>
              <p:nvPr/>
            </p:nvSpPr>
            <p:spPr bwMode="auto">
              <a:xfrm>
                <a:off x="4615777" y="3702867"/>
                <a:ext cx="927988" cy="584453"/>
              </a:xfrm>
              <a:prstGeom prst="rect">
                <a:avLst/>
              </a:prstGeom>
              <a:noFill/>
              <a:ln w="127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腺腫</a:t>
                </a:r>
              </a:p>
            </p:txBody>
          </p:sp>
          <p:sp>
            <p:nvSpPr>
              <p:cNvPr id="85" name="Line 13"/>
              <p:cNvSpPr>
                <a:spLocks noChangeShapeType="1"/>
              </p:cNvSpPr>
              <p:nvPr/>
            </p:nvSpPr>
            <p:spPr bwMode="auto">
              <a:xfrm>
                <a:off x="4294032" y="4214773"/>
                <a:ext cx="299526" cy="30172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Arial" charset="0"/>
                  <a:ea typeface="ＭＳ Ｐゴシック" charset="-128"/>
                  <a:cs typeface="+mn-cs"/>
                </a:endParaRPr>
              </a:p>
            </p:txBody>
          </p:sp>
          <p:sp>
            <p:nvSpPr>
              <p:cNvPr id="86" name="Line 14"/>
              <p:cNvSpPr>
                <a:spLocks noChangeShapeType="1"/>
              </p:cNvSpPr>
              <p:nvPr/>
            </p:nvSpPr>
            <p:spPr bwMode="auto">
              <a:xfrm>
                <a:off x="4294032" y="4214773"/>
                <a:ext cx="998786" cy="40083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Arial" charset="0"/>
                  <a:ea typeface="ＭＳ Ｐゴシック" charset="-128"/>
                  <a:cs typeface="+mn-cs"/>
                </a:endParaRPr>
              </a:p>
            </p:txBody>
          </p:sp>
          <p:sp>
            <p:nvSpPr>
              <p:cNvPr id="87" name="Line 15"/>
              <p:cNvSpPr>
                <a:spLocks noChangeShapeType="1"/>
              </p:cNvSpPr>
              <p:nvPr/>
            </p:nvSpPr>
            <p:spPr bwMode="auto">
              <a:xfrm>
                <a:off x="5192610" y="4098046"/>
                <a:ext cx="100209" cy="31824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Arial" charset="0"/>
                  <a:ea typeface="ＭＳ Ｐゴシック" charset="-128"/>
                  <a:cs typeface="+mn-cs"/>
                </a:endParaRPr>
              </a:p>
            </p:txBody>
          </p:sp>
          <p:sp>
            <p:nvSpPr>
              <p:cNvPr id="88" name="Line 16"/>
              <p:cNvSpPr>
                <a:spLocks noChangeShapeType="1"/>
              </p:cNvSpPr>
              <p:nvPr/>
            </p:nvSpPr>
            <p:spPr bwMode="auto">
              <a:xfrm flipH="1" flipV="1">
                <a:off x="4044059" y="4648646"/>
                <a:ext cx="249973" cy="21693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Arial" charset="0"/>
                  <a:ea typeface="ＭＳ Ｐゴシック" charset="-128"/>
                  <a:cs typeface="+mn-cs"/>
                </a:endParaRPr>
              </a:p>
            </p:txBody>
          </p:sp>
          <p:sp>
            <p:nvSpPr>
              <p:cNvPr id="89" name="Line 17"/>
              <p:cNvSpPr>
                <a:spLocks noChangeShapeType="1"/>
              </p:cNvSpPr>
              <p:nvPr/>
            </p:nvSpPr>
            <p:spPr bwMode="auto">
              <a:xfrm>
                <a:off x="5692553" y="4736741"/>
                <a:ext cx="355687" cy="23345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90" name="Picture 2"/>
              <p:cNvPicPr>
                <a:picLocks noChangeAspect="1" noChangeArrowheads="1"/>
              </p:cNvPicPr>
              <p:nvPr/>
            </p:nvPicPr>
            <p:blipFill>
              <a:blip r:embed="rId5"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900000">
                <a:off x="5408047" y="3994832"/>
                <a:ext cx="1317097" cy="7416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78" name="Picture 2"/>
            <p:cNvPicPr>
              <a:picLocks noChangeAspect="1" noChangeArrowheads="1"/>
            </p:cNvPicPr>
            <p:nvPr/>
          </p:nvPicPr>
          <p:blipFill rotWithShape="1">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b="3951"/>
            <a:stretch/>
          </p:blipFill>
          <p:spPr bwMode="auto">
            <a:xfrm>
              <a:off x="7994861" y="1145451"/>
              <a:ext cx="877331" cy="169642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5" name="Line 19"/>
            <p:cNvSpPr>
              <a:spLocks noChangeShapeType="1"/>
            </p:cNvSpPr>
            <p:nvPr/>
          </p:nvSpPr>
          <p:spPr bwMode="auto">
            <a:xfrm flipV="1">
              <a:off x="7733411" y="1716071"/>
              <a:ext cx="336715" cy="657680"/>
            </a:xfrm>
            <a:custGeom>
              <a:avLst/>
              <a:gdLst>
                <a:gd name="connsiteX0" fmla="*/ 0 w 953958"/>
                <a:gd name="connsiteY0" fmla="*/ 0 h 867165"/>
                <a:gd name="connsiteX1" fmla="*/ 953958 w 953958"/>
                <a:gd name="connsiteY1" fmla="*/ 867165 h 867165"/>
                <a:gd name="connsiteX0" fmla="*/ 0 w 953958"/>
                <a:gd name="connsiteY0" fmla="*/ 0 h 867165"/>
                <a:gd name="connsiteX1" fmla="*/ 321483 w 953958"/>
                <a:gd name="connsiteY1" fmla="*/ 474925 h 867165"/>
                <a:gd name="connsiteX2" fmla="*/ 953958 w 953958"/>
                <a:gd name="connsiteY2" fmla="*/ 867165 h 867165"/>
                <a:gd name="connsiteX0" fmla="*/ 0 w 1072199"/>
                <a:gd name="connsiteY0" fmla="*/ 0 h 1505668"/>
                <a:gd name="connsiteX1" fmla="*/ 439724 w 1072199"/>
                <a:gd name="connsiteY1" fmla="*/ 1113428 h 1505668"/>
                <a:gd name="connsiteX2" fmla="*/ 1072199 w 1072199"/>
                <a:gd name="connsiteY2" fmla="*/ 1505668 h 1505668"/>
                <a:gd name="connsiteX0" fmla="*/ 0 w 1652756"/>
                <a:gd name="connsiteY0" fmla="*/ 0 h 915010"/>
                <a:gd name="connsiteX1" fmla="*/ 1020281 w 1652756"/>
                <a:gd name="connsiteY1" fmla="*/ 522770 h 915010"/>
                <a:gd name="connsiteX2" fmla="*/ 1652756 w 1652756"/>
                <a:gd name="connsiteY2" fmla="*/ 915010 h 915010"/>
                <a:gd name="connsiteX0" fmla="*/ 0 w 1652756"/>
                <a:gd name="connsiteY0" fmla="*/ 607445 h 1522455"/>
                <a:gd name="connsiteX1" fmla="*/ 363334 w 1652756"/>
                <a:gd name="connsiteY1" fmla="*/ 6522 h 1522455"/>
                <a:gd name="connsiteX2" fmla="*/ 1652756 w 1652756"/>
                <a:gd name="connsiteY2" fmla="*/ 1522455 h 1522455"/>
                <a:gd name="connsiteX0" fmla="*/ 0 w 1530533"/>
                <a:gd name="connsiteY0" fmla="*/ 726669 h 1521626"/>
                <a:gd name="connsiteX1" fmla="*/ 241111 w 1530533"/>
                <a:gd name="connsiteY1" fmla="*/ 5693 h 1521626"/>
                <a:gd name="connsiteX2" fmla="*/ 1530533 w 1530533"/>
                <a:gd name="connsiteY2" fmla="*/ 1521626 h 1521626"/>
                <a:gd name="connsiteX0" fmla="*/ 0 w 1530533"/>
                <a:gd name="connsiteY0" fmla="*/ 798298 h 1593255"/>
                <a:gd name="connsiteX1" fmla="*/ 485557 w 1530533"/>
                <a:gd name="connsiteY1" fmla="*/ 5290 h 1593255"/>
                <a:gd name="connsiteX2" fmla="*/ 1530533 w 1530533"/>
                <a:gd name="connsiteY2" fmla="*/ 1593255 h 1593255"/>
                <a:gd name="connsiteX0" fmla="*/ 0 w 1530533"/>
                <a:gd name="connsiteY0" fmla="*/ 801159 h 1596116"/>
                <a:gd name="connsiteX1" fmla="*/ 485557 w 1530533"/>
                <a:gd name="connsiteY1" fmla="*/ 8151 h 1596116"/>
                <a:gd name="connsiteX2" fmla="*/ 1530533 w 1530533"/>
                <a:gd name="connsiteY2" fmla="*/ 1596116 h 1596116"/>
                <a:gd name="connsiteX0" fmla="*/ 0 w 1530533"/>
                <a:gd name="connsiteY0" fmla="*/ 801159 h 1596116"/>
                <a:gd name="connsiteX1" fmla="*/ 485557 w 1530533"/>
                <a:gd name="connsiteY1" fmla="*/ 8151 h 1596116"/>
                <a:gd name="connsiteX2" fmla="*/ 1530533 w 1530533"/>
                <a:gd name="connsiteY2" fmla="*/ 1596116 h 1596116"/>
                <a:gd name="connsiteX0" fmla="*/ 197118 w 1727651"/>
                <a:gd name="connsiteY0" fmla="*/ 743855 h 1538812"/>
                <a:gd name="connsiteX1" fmla="*/ 316006 w 1727651"/>
                <a:gd name="connsiteY1" fmla="*/ 8472 h 1538812"/>
                <a:gd name="connsiteX2" fmla="*/ 1727651 w 1727651"/>
                <a:gd name="connsiteY2" fmla="*/ 1538812 h 1538812"/>
                <a:gd name="connsiteX0" fmla="*/ 197118 w 1727651"/>
                <a:gd name="connsiteY0" fmla="*/ 742906 h 1537863"/>
                <a:gd name="connsiteX1" fmla="*/ 316006 w 1727651"/>
                <a:gd name="connsiteY1" fmla="*/ 7523 h 1537863"/>
                <a:gd name="connsiteX2" fmla="*/ 1727651 w 1727651"/>
                <a:gd name="connsiteY2" fmla="*/ 1537863 h 1537863"/>
                <a:gd name="connsiteX0" fmla="*/ 85467 w 1616000"/>
                <a:gd name="connsiteY0" fmla="*/ 475454 h 1270411"/>
                <a:gd name="connsiteX1" fmla="*/ 372410 w 1616000"/>
                <a:gd name="connsiteY1" fmla="*/ 8991 h 1270411"/>
                <a:gd name="connsiteX2" fmla="*/ 1616000 w 1616000"/>
                <a:gd name="connsiteY2" fmla="*/ 1270411 h 1270411"/>
                <a:gd name="connsiteX0" fmla="*/ 85462 w 1615995"/>
                <a:gd name="connsiteY0" fmla="*/ 466463 h 1261420"/>
                <a:gd name="connsiteX1" fmla="*/ 372405 w 1615995"/>
                <a:gd name="connsiteY1" fmla="*/ 0 h 1261420"/>
                <a:gd name="connsiteX2" fmla="*/ 1615995 w 1615995"/>
                <a:gd name="connsiteY2" fmla="*/ 1261420 h 1261420"/>
                <a:gd name="connsiteX0" fmla="*/ 0 w 2019426"/>
                <a:gd name="connsiteY0" fmla="*/ 1263613 h 1267503"/>
                <a:gd name="connsiteX1" fmla="*/ 775836 w 2019426"/>
                <a:gd name="connsiteY1" fmla="*/ 0 h 1267503"/>
                <a:gd name="connsiteX2" fmla="*/ 2019426 w 2019426"/>
                <a:gd name="connsiteY2" fmla="*/ 1261420 h 1267503"/>
                <a:gd name="connsiteX0" fmla="*/ 0 w 2019426"/>
                <a:gd name="connsiteY0" fmla="*/ 1263613 h 1263614"/>
                <a:gd name="connsiteX1" fmla="*/ 775836 w 2019426"/>
                <a:gd name="connsiteY1" fmla="*/ 0 h 1263614"/>
                <a:gd name="connsiteX2" fmla="*/ 2019426 w 2019426"/>
                <a:gd name="connsiteY2" fmla="*/ 1261420 h 1263614"/>
                <a:gd name="connsiteX0" fmla="*/ 0 w 2386101"/>
                <a:gd name="connsiteY0" fmla="*/ 1350049 h 1350049"/>
                <a:gd name="connsiteX1" fmla="*/ 1142511 w 2386101"/>
                <a:gd name="connsiteY1" fmla="*/ 0 h 1350049"/>
                <a:gd name="connsiteX2" fmla="*/ 2386101 w 2386101"/>
                <a:gd name="connsiteY2" fmla="*/ 1261420 h 1350049"/>
                <a:gd name="connsiteX0" fmla="*/ 0 w 1981336"/>
                <a:gd name="connsiteY0" fmla="*/ 454578 h 1261420"/>
                <a:gd name="connsiteX1" fmla="*/ 737746 w 1981336"/>
                <a:gd name="connsiteY1" fmla="*/ 0 h 1261420"/>
                <a:gd name="connsiteX2" fmla="*/ 1981336 w 1981336"/>
                <a:gd name="connsiteY2" fmla="*/ 1261420 h 1261420"/>
                <a:gd name="connsiteX0" fmla="*/ 0 w 1981336"/>
                <a:gd name="connsiteY0" fmla="*/ 285166 h 1092008"/>
                <a:gd name="connsiteX1" fmla="*/ 862293 w 1981336"/>
                <a:gd name="connsiteY1" fmla="*/ 70359 h 1092008"/>
                <a:gd name="connsiteX2" fmla="*/ 1981336 w 1981336"/>
                <a:gd name="connsiteY2" fmla="*/ 1092008 h 1092008"/>
                <a:gd name="connsiteX0" fmla="*/ 0 w 1981336"/>
                <a:gd name="connsiteY0" fmla="*/ 214807 h 1021649"/>
                <a:gd name="connsiteX1" fmla="*/ 862293 w 1981336"/>
                <a:gd name="connsiteY1" fmla="*/ 0 h 1021649"/>
                <a:gd name="connsiteX2" fmla="*/ 1981336 w 1981336"/>
                <a:gd name="connsiteY2" fmla="*/ 1021649 h 1021649"/>
                <a:gd name="connsiteX0" fmla="*/ 0 w 1981336"/>
                <a:gd name="connsiteY0" fmla="*/ 479046 h 1285888"/>
                <a:gd name="connsiteX1" fmla="*/ 613203 w 1981336"/>
                <a:gd name="connsiteY1" fmla="*/ 0 h 1285888"/>
                <a:gd name="connsiteX2" fmla="*/ 1981336 w 1981336"/>
                <a:gd name="connsiteY2" fmla="*/ 1285888 h 1285888"/>
                <a:gd name="connsiteX0" fmla="*/ 320870 w 2302206"/>
                <a:gd name="connsiteY0" fmla="*/ 860722 h 1667564"/>
                <a:gd name="connsiteX1" fmla="*/ 233515 w 2302206"/>
                <a:gd name="connsiteY1" fmla="*/ 0 h 1667564"/>
                <a:gd name="connsiteX2" fmla="*/ 2302206 w 2302206"/>
                <a:gd name="connsiteY2" fmla="*/ 1667564 h 1667564"/>
                <a:gd name="connsiteX0" fmla="*/ 459847 w 2441183"/>
                <a:gd name="connsiteY0" fmla="*/ 860722 h 1667564"/>
                <a:gd name="connsiteX1" fmla="*/ 372492 w 2441183"/>
                <a:gd name="connsiteY1" fmla="*/ 0 h 1667564"/>
                <a:gd name="connsiteX2" fmla="*/ 2441183 w 2441183"/>
                <a:gd name="connsiteY2" fmla="*/ 1667564 h 1667564"/>
              </a:gdLst>
              <a:ahLst/>
              <a:cxnLst>
                <a:cxn ang="0">
                  <a:pos x="connsiteX0" y="connsiteY0"/>
                </a:cxn>
                <a:cxn ang="0">
                  <a:pos x="connsiteX1" y="connsiteY1"/>
                </a:cxn>
                <a:cxn ang="0">
                  <a:pos x="connsiteX2" y="connsiteY2"/>
                </a:cxn>
              </a:cxnLst>
              <a:rect l="l" t="t" r="r" b="b"/>
              <a:pathLst>
                <a:path w="2441183" h="1667564">
                  <a:moveTo>
                    <a:pt x="459847" y="860722"/>
                  </a:moveTo>
                  <a:cubicBezTo>
                    <a:pt x="86699" y="491539"/>
                    <a:pt x="-312115" y="20911"/>
                    <a:pt x="372492" y="0"/>
                  </a:cubicBezTo>
                  <a:cubicBezTo>
                    <a:pt x="1126958" y="10838"/>
                    <a:pt x="839855" y="1565793"/>
                    <a:pt x="2441183" y="1667564"/>
                  </a:cubicBezTo>
                </a:path>
              </a:pathLst>
            </a:custGeom>
            <a:noFill/>
            <a:ln w="25400">
              <a:solidFill>
                <a:srgbClr val="436ED2"/>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282828"/>
                </a:solidFill>
                <a:effectLst/>
                <a:uLnTx/>
                <a:uFillTx/>
                <a:latin typeface="Arial"/>
                <a:ea typeface="Yu Gothic UI"/>
                <a:cs typeface="+mn-cs"/>
              </a:endParaRPr>
            </a:p>
          </p:txBody>
        </p:sp>
        <p:sp>
          <p:nvSpPr>
            <p:cNvPr id="76" name="Line 19"/>
            <p:cNvSpPr>
              <a:spLocks noChangeShapeType="1"/>
            </p:cNvSpPr>
            <p:nvPr/>
          </p:nvSpPr>
          <p:spPr bwMode="auto">
            <a:xfrm>
              <a:off x="7714044" y="1993664"/>
              <a:ext cx="363549" cy="415226"/>
            </a:xfrm>
            <a:custGeom>
              <a:avLst/>
              <a:gdLst>
                <a:gd name="connsiteX0" fmla="*/ 0 w 953958"/>
                <a:gd name="connsiteY0" fmla="*/ 0 h 867165"/>
                <a:gd name="connsiteX1" fmla="*/ 953958 w 953958"/>
                <a:gd name="connsiteY1" fmla="*/ 867165 h 867165"/>
                <a:gd name="connsiteX0" fmla="*/ 0 w 953958"/>
                <a:gd name="connsiteY0" fmla="*/ 0 h 867165"/>
                <a:gd name="connsiteX1" fmla="*/ 321483 w 953958"/>
                <a:gd name="connsiteY1" fmla="*/ 474925 h 867165"/>
                <a:gd name="connsiteX2" fmla="*/ 953958 w 953958"/>
                <a:gd name="connsiteY2" fmla="*/ 867165 h 867165"/>
                <a:gd name="connsiteX0" fmla="*/ 0 w 1072199"/>
                <a:gd name="connsiteY0" fmla="*/ 0 h 1505668"/>
                <a:gd name="connsiteX1" fmla="*/ 439724 w 1072199"/>
                <a:gd name="connsiteY1" fmla="*/ 1113428 h 1505668"/>
                <a:gd name="connsiteX2" fmla="*/ 1072199 w 1072199"/>
                <a:gd name="connsiteY2" fmla="*/ 1505668 h 1505668"/>
                <a:gd name="connsiteX0" fmla="*/ 0 w 1033058"/>
                <a:gd name="connsiteY0" fmla="*/ 0 h 1114532"/>
                <a:gd name="connsiteX1" fmla="*/ 439724 w 1033058"/>
                <a:gd name="connsiteY1" fmla="*/ 1113428 h 1114532"/>
                <a:gd name="connsiteX2" fmla="*/ 1033058 w 1033058"/>
                <a:gd name="connsiteY2" fmla="*/ 633884 h 1114532"/>
                <a:gd name="connsiteX0" fmla="*/ 0 w 1033058"/>
                <a:gd name="connsiteY0" fmla="*/ 0 h 1115256"/>
                <a:gd name="connsiteX1" fmla="*/ 439724 w 1033058"/>
                <a:gd name="connsiteY1" fmla="*/ 1113428 h 1115256"/>
                <a:gd name="connsiteX2" fmla="*/ 1033058 w 1033058"/>
                <a:gd name="connsiteY2" fmla="*/ 633884 h 1115256"/>
                <a:gd name="connsiteX0" fmla="*/ 0 w 1176569"/>
                <a:gd name="connsiteY0" fmla="*/ 0 h 1114965"/>
                <a:gd name="connsiteX1" fmla="*/ 439724 w 1176569"/>
                <a:gd name="connsiteY1" fmla="*/ 1113428 h 1114965"/>
                <a:gd name="connsiteX2" fmla="*/ 1176569 w 1176569"/>
                <a:gd name="connsiteY2" fmla="*/ 539418 h 1114965"/>
                <a:gd name="connsiteX0" fmla="*/ 0 w 1176569"/>
                <a:gd name="connsiteY0" fmla="*/ 0 h 1116328"/>
                <a:gd name="connsiteX1" fmla="*/ 439724 w 1176569"/>
                <a:gd name="connsiteY1" fmla="*/ 1113428 h 1116328"/>
                <a:gd name="connsiteX2" fmla="*/ 1176569 w 1176569"/>
                <a:gd name="connsiteY2" fmla="*/ 539418 h 1116328"/>
                <a:gd name="connsiteX0" fmla="*/ 0 w 1176569"/>
                <a:gd name="connsiteY0" fmla="*/ 0 h 1116328"/>
                <a:gd name="connsiteX1" fmla="*/ 439724 w 1176569"/>
                <a:gd name="connsiteY1" fmla="*/ 1113428 h 1116328"/>
                <a:gd name="connsiteX2" fmla="*/ 1176569 w 1176569"/>
                <a:gd name="connsiteY2" fmla="*/ 539418 h 1116328"/>
                <a:gd name="connsiteX0" fmla="*/ 0 w 1176569"/>
                <a:gd name="connsiteY0" fmla="*/ 0 h 1172871"/>
                <a:gd name="connsiteX1" fmla="*/ 772411 w 1176569"/>
                <a:gd name="connsiteY1" fmla="*/ 1170108 h 1172871"/>
                <a:gd name="connsiteX2" fmla="*/ 1176569 w 1176569"/>
                <a:gd name="connsiteY2" fmla="*/ 539418 h 1172871"/>
                <a:gd name="connsiteX0" fmla="*/ 0 w 1176569"/>
                <a:gd name="connsiteY0" fmla="*/ 0 h 992528"/>
                <a:gd name="connsiteX1" fmla="*/ 628900 w 1176569"/>
                <a:gd name="connsiteY1" fmla="*/ 989274 h 992528"/>
                <a:gd name="connsiteX2" fmla="*/ 1176569 w 1176569"/>
                <a:gd name="connsiteY2" fmla="*/ 539418 h 992528"/>
                <a:gd name="connsiteX0" fmla="*/ 0 w 1176569"/>
                <a:gd name="connsiteY0" fmla="*/ 0 h 989805"/>
                <a:gd name="connsiteX1" fmla="*/ 628900 w 1176569"/>
                <a:gd name="connsiteY1" fmla="*/ 989274 h 989805"/>
                <a:gd name="connsiteX2" fmla="*/ 1176569 w 1176569"/>
                <a:gd name="connsiteY2" fmla="*/ 539418 h 989805"/>
                <a:gd name="connsiteX0" fmla="*/ 0 w 1176569"/>
                <a:gd name="connsiteY0" fmla="*/ 0 h 989805"/>
                <a:gd name="connsiteX1" fmla="*/ 628900 w 1176569"/>
                <a:gd name="connsiteY1" fmla="*/ 989274 h 989805"/>
                <a:gd name="connsiteX2" fmla="*/ 1176569 w 1176569"/>
                <a:gd name="connsiteY2" fmla="*/ 539418 h 989805"/>
                <a:gd name="connsiteX0" fmla="*/ 0 w 970508"/>
                <a:gd name="connsiteY0" fmla="*/ 0 h 989805"/>
                <a:gd name="connsiteX1" fmla="*/ 628900 w 970508"/>
                <a:gd name="connsiteY1" fmla="*/ 989274 h 989805"/>
                <a:gd name="connsiteX2" fmla="*/ 970508 w 970508"/>
                <a:gd name="connsiteY2" fmla="*/ 473412 h 989805"/>
                <a:gd name="connsiteX0" fmla="*/ 0 w 970508"/>
                <a:gd name="connsiteY0" fmla="*/ 0 h 989805"/>
                <a:gd name="connsiteX1" fmla="*/ 628900 w 970508"/>
                <a:gd name="connsiteY1" fmla="*/ 989274 h 989805"/>
                <a:gd name="connsiteX2" fmla="*/ 970508 w 970508"/>
                <a:gd name="connsiteY2" fmla="*/ 473412 h 989805"/>
                <a:gd name="connsiteX0" fmla="*/ 44068 w 1014576"/>
                <a:gd name="connsiteY0" fmla="*/ 0 h 1061274"/>
                <a:gd name="connsiteX1" fmla="*/ 174434 w 1014576"/>
                <a:gd name="connsiteY1" fmla="*/ 1060780 h 1061274"/>
                <a:gd name="connsiteX2" fmla="*/ 1014576 w 1014576"/>
                <a:gd name="connsiteY2" fmla="*/ 473412 h 1061274"/>
                <a:gd name="connsiteX0" fmla="*/ 44068 w 1014576"/>
                <a:gd name="connsiteY0" fmla="*/ 0 h 1065145"/>
                <a:gd name="connsiteX1" fmla="*/ 174434 w 1014576"/>
                <a:gd name="connsiteY1" fmla="*/ 1060780 h 1065145"/>
                <a:gd name="connsiteX2" fmla="*/ 1014576 w 1014576"/>
                <a:gd name="connsiteY2" fmla="*/ 473412 h 1065145"/>
                <a:gd name="connsiteX0" fmla="*/ 58629 w 1029137"/>
                <a:gd name="connsiteY0" fmla="*/ 0 h 1065145"/>
                <a:gd name="connsiteX1" fmla="*/ 188995 w 1029137"/>
                <a:gd name="connsiteY1" fmla="*/ 1060780 h 1065145"/>
                <a:gd name="connsiteX2" fmla="*/ 1029137 w 1029137"/>
                <a:gd name="connsiteY2" fmla="*/ 473412 h 1065145"/>
                <a:gd name="connsiteX0" fmla="*/ 172848 w 990470"/>
                <a:gd name="connsiteY0" fmla="*/ 10634 h 591733"/>
                <a:gd name="connsiteX1" fmla="*/ 150328 w 990470"/>
                <a:gd name="connsiteY1" fmla="*/ 587368 h 591733"/>
                <a:gd name="connsiteX2" fmla="*/ 990470 w 990470"/>
                <a:gd name="connsiteY2" fmla="*/ 0 h 591733"/>
                <a:gd name="connsiteX0" fmla="*/ 226378 w 1044000"/>
                <a:gd name="connsiteY0" fmla="*/ 10634 h 591733"/>
                <a:gd name="connsiteX1" fmla="*/ 203858 w 1044000"/>
                <a:gd name="connsiteY1" fmla="*/ 587368 h 591733"/>
                <a:gd name="connsiteX2" fmla="*/ 1044000 w 1044000"/>
                <a:gd name="connsiteY2" fmla="*/ 0 h 591733"/>
              </a:gdLst>
              <a:ahLst/>
              <a:cxnLst>
                <a:cxn ang="0">
                  <a:pos x="connsiteX0" y="connsiteY0"/>
                </a:cxn>
                <a:cxn ang="0">
                  <a:pos x="connsiteX1" y="connsiteY1"/>
                </a:cxn>
                <a:cxn ang="0">
                  <a:pos x="connsiteX2" y="connsiteY2"/>
                </a:cxn>
              </a:cxnLst>
              <a:rect l="l" t="t" r="r" b="b"/>
              <a:pathLst>
                <a:path w="1044000" h="591733">
                  <a:moveTo>
                    <a:pt x="226378" y="10634"/>
                  </a:moveTo>
                  <a:cubicBezTo>
                    <a:pt x="75849" y="139375"/>
                    <a:pt x="-185596" y="547286"/>
                    <a:pt x="203858" y="587368"/>
                  </a:cubicBezTo>
                  <a:cubicBezTo>
                    <a:pt x="556975" y="650641"/>
                    <a:pt x="664621" y="5241"/>
                    <a:pt x="1044000" y="0"/>
                  </a:cubicBezTo>
                </a:path>
              </a:pathLst>
            </a:custGeom>
            <a:noFill/>
            <a:ln w="25400">
              <a:solidFill>
                <a:srgbClr val="436ED2"/>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282828"/>
                </a:solidFill>
                <a:effectLst/>
                <a:uLnTx/>
                <a:uFillTx/>
                <a:latin typeface="Arial"/>
                <a:ea typeface="Yu Gothic UI"/>
                <a:cs typeface="+mn-cs"/>
              </a:endParaRPr>
            </a:p>
          </p:txBody>
        </p:sp>
      </p:grpSp>
      <p:sp>
        <p:nvSpPr>
          <p:cNvPr id="77" name="テキスト ボックス 1"/>
          <p:cNvSpPr txBox="1"/>
          <p:nvPr/>
        </p:nvSpPr>
        <p:spPr>
          <a:xfrm>
            <a:off x="5322153" y="2362373"/>
            <a:ext cx="1468767" cy="307777"/>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＜ＣＴ画像＞</a:t>
            </a:r>
          </a:p>
        </p:txBody>
      </p:sp>
      <p:pic>
        <p:nvPicPr>
          <p:cNvPr id="92" name="図 91">
            <a:extLst>
              <a:ext uri="{FF2B5EF4-FFF2-40B4-BE49-F238E27FC236}">
                <a16:creationId xmlns:a16="http://schemas.microsoft.com/office/drawing/2014/main" id="{62813B5A-9171-4FDB-AE74-E440ED015635}"/>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6592971" y="4613088"/>
            <a:ext cx="1867074" cy="1586254"/>
          </a:xfrm>
          <a:prstGeom prst="rect">
            <a:avLst/>
          </a:prstGeom>
          <a:noFill/>
          <a:extLst>
            <a:ext uri="{909E8E84-426E-40DD-AFC4-6F175D3DCCD1}">
              <a14:hiddenFill xmlns:a14="http://schemas.microsoft.com/office/drawing/2010/main">
                <a:solidFill>
                  <a:srgbClr val="FFFFFF"/>
                </a:solidFill>
              </a14:hiddenFill>
            </a:ext>
          </a:extLst>
        </p:spPr>
      </p:pic>
      <p:pic>
        <p:nvPicPr>
          <p:cNvPr id="93" name="図 92" descr="屋内, 座る, テーブル, 小さい が含まれている画像&#10;&#10;自動的に生成された説明">
            <a:extLst>
              <a:ext uri="{FF2B5EF4-FFF2-40B4-BE49-F238E27FC236}">
                <a16:creationId xmlns:a16="http://schemas.microsoft.com/office/drawing/2014/main" id="{BD041F59-26F5-4AA5-BDAC-A15F2A3EF460}"/>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8624149" y="4451535"/>
            <a:ext cx="1008112" cy="766634"/>
          </a:xfrm>
          <a:prstGeom prst="rect">
            <a:avLst/>
          </a:prstGeom>
        </p:spPr>
      </p:pic>
      <p:pic>
        <p:nvPicPr>
          <p:cNvPr id="94" name="Picture 12">
            <a:extLst>
              <a:ext uri="{FF2B5EF4-FFF2-40B4-BE49-F238E27FC236}">
                <a16:creationId xmlns:a16="http://schemas.microsoft.com/office/drawing/2014/main" id="{397E3CCE-EC36-4097-96F4-4E8227B9314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8706336" y="5339419"/>
            <a:ext cx="925925" cy="1048770"/>
          </a:xfrm>
          <a:prstGeom prst="rect">
            <a:avLst/>
          </a:prstGeom>
        </p:spPr>
      </p:pic>
      <p:sp>
        <p:nvSpPr>
          <p:cNvPr id="6" name="楕円 5"/>
          <p:cNvSpPr/>
          <p:nvPr/>
        </p:nvSpPr>
        <p:spPr>
          <a:xfrm>
            <a:off x="7409594" y="4763069"/>
            <a:ext cx="620606" cy="614396"/>
          </a:xfrm>
          <a:prstGeom prst="ellipse">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2" name="正方形/長方形 1"/>
          <p:cNvSpPr/>
          <p:nvPr/>
        </p:nvSpPr>
        <p:spPr>
          <a:xfrm>
            <a:off x="188119" y="840338"/>
            <a:ext cx="9529762" cy="646331"/>
          </a:xfrm>
          <a:prstGeom prst="rect">
            <a:avLst/>
          </a:prstGeom>
          <a:ln>
            <a:solidFill>
              <a:schemeClr val="tx1"/>
            </a:solidFill>
          </a:ln>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Verdana"/>
                <a:ea typeface="メイリオ"/>
                <a:cs typeface="+mn-cs"/>
              </a:rPr>
              <a:t>Ｃ２区分として保険収載され、現在準用点数で行われている特定保険医療材料等に係る技術について、新たに技術料を新設する。</a:t>
            </a:r>
            <a:endParaRPr kumimoji="1" lang="en-US" altLang="ja-JP" sz="1800" b="0" i="0" u="none" strike="noStrike" kern="1200" cap="none" spc="0" normalizeH="0" baseline="0" noProof="0" dirty="0">
              <a:ln>
                <a:noFill/>
              </a:ln>
              <a:solidFill>
                <a:prstClr val="black"/>
              </a:solidFill>
              <a:effectLst/>
              <a:uLnTx/>
              <a:uFillTx/>
              <a:latin typeface="Verdana"/>
              <a:ea typeface="メイリオ"/>
              <a:cs typeface="+mn-cs"/>
            </a:endParaRPr>
          </a:p>
        </p:txBody>
      </p:sp>
    </p:spTree>
    <p:extLst>
      <p:ext uri="{BB962C8B-B14F-4D97-AF65-F5344CB8AC3E}">
        <p14:creationId xmlns:p14="http://schemas.microsoft.com/office/powerpoint/2010/main" val="1588090228"/>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88119" y="1018800"/>
            <a:ext cx="9529762" cy="295251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自家培養上皮移植術</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52,600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［技術の概要］</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角膜上皮幹細胞疲弊症患者に対して、患者自身より採取した角膜輪部組織</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又は口腔粘膜組織から分離した角膜上皮細胞又は口腔粘膜上皮細胞をシート</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状に培養し、患者の眼表面に移植する。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［関連する特定保険医療材料］</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ヒト自家移植組織</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（３）　自家培養角膜上皮　　　①　採取・培養キット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4,280,000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円</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②　調製・移植キット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5,470,000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（４）　自家培養口腔粘膜上皮　①　採取・培養キット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4,280,000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円</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②　調製・移植キット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5,470,000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タイトル 1"/>
          <p:cNvSpPr>
            <a:spLocks noGrp="1"/>
          </p:cNvSpPr>
          <p:nvPr>
            <p:ph type="title"/>
          </p:nvPr>
        </p:nvSpPr>
        <p:spPr>
          <a:xfrm>
            <a:off x="0" y="277405"/>
            <a:ext cx="9906000" cy="458482"/>
          </a:xfrm>
        </p:spPr>
        <p:txBody>
          <a:bodyPr>
            <a:noAutofit/>
          </a:bodyPr>
          <a:lstStyle/>
          <a:p>
            <a:pPr algn="ctr"/>
            <a:r>
              <a:rPr lang="ja-JP" altLang="en-US" dirty="0">
                <a:solidFill>
                  <a:prstClr val="black"/>
                </a:solidFill>
              </a:rPr>
              <a:t>（２）</a:t>
            </a:r>
            <a:r>
              <a:rPr lang="ja-JP" altLang="en-US" dirty="0">
                <a:latin typeface="+mn-ea"/>
              </a:rPr>
              <a:t>手術等の医療技術の適切な評価</a:t>
            </a:r>
            <a:endParaRPr kumimoji="1" lang="ja-JP" altLang="en-US" dirty="0">
              <a:latin typeface="メイリオ" panose="020B0604030504040204" pitchFamily="50" charset="-128"/>
              <a:ea typeface="メイリオ" panose="020B0604030504040204" pitchFamily="50" charset="-128"/>
            </a:endParaRPr>
          </a:p>
        </p:txBody>
      </p:sp>
      <p:sp>
        <p:nvSpPr>
          <p:cNvPr id="19" name="テキスト ボックス 18"/>
          <p:cNvSpPr txBox="1"/>
          <p:nvPr/>
        </p:nvSpPr>
        <p:spPr>
          <a:xfrm>
            <a:off x="0" y="0"/>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20" name="正方形/長方形 19"/>
          <p:cNvSpPr/>
          <p:nvPr/>
        </p:nvSpPr>
        <p:spPr>
          <a:xfrm>
            <a:off x="189444" y="4244619"/>
            <a:ext cx="9529762" cy="246440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頭頸部悪性腫瘍光線力学療法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zh-TW"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22,100</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［技術の概要］</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切除不能な局所進行又は局所再発の頭頸部癌患者に対して、光感受性物質が結合した抗</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体であるセツキシマブサロタロカンナトリウムを投与し、腫瘍細胞にレーザー光を照射す</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る</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局所療法。</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レーザー光により腫瘍細胞に結合した光感受性物質が励起され、腫瘍細胞が傷害される</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［関連する特定保険医療材料］</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187</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半導体レーザー用プローブ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229,000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円</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216</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レーザー光照射用ニードルカテーテル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1,990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円</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8" name="正方形/長方形 27"/>
          <p:cNvSpPr/>
          <p:nvPr/>
        </p:nvSpPr>
        <p:spPr>
          <a:xfrm>
            <a:off x="298800" y="828000"/>
            <a:ext cx="4894992"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新規保険医療材料等に係る技術料の新設</a:t>
            </a:r>
          </a:p>
        </p:txBody>
      </p:sp>
      <p:sp>
        <p:nvSpPr>
          <p:cNvPr id="29" name="正方形/長方形 28"/>
          <p:cNvSpPr/>
          <p:nvPr/>
        </p:nvSpPr>
        <p:spPr>
          <a:xfrm>
            <a:off x="298800" y="4104000"/>
            <a:ext cx="4894992"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新規保険医療材料等に係る技術料の新設</a:t>
            </a:r>
          </a:p>
        </p:txBody>
      </p:sp>
      <p:pic>
        <p:nvPicPr>
          <p:cNvPr id="30"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519858" y="1042058"/>
            <a:ext cx="3034818" cy="186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3" name="Picture 3" descr="瘢痕除去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369271" y="2929863"/>
            <a:ext cx="1335991" cy="969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64" name="直線矢印コネクタ 63"/>
          <p:cNvCxnSpPr/>
          <p:nvPr/>
        </p:nvCxnSpPr>
        <p:spPr bwMode="auto">
          <a:xfrm>
            <a:off x="7369271" y="2106834"/>
            <a:ext cx="478192" cy="1022098"/>
          </a:xfrm>
          <a:prstGeom prst="straightConnector1">
            <a:avLst/>
          </a:prstGeom>
          <a:ln w="38100">
            <a:solidFill>
              <a:schemeClr val="accent5">
                <a:lumMod val="75000"/>
              </a:schemeClr>
            </a:solidFill>
            <a:headEnd type="none" w="med" len="med"/>
            <a:tailEnd type="arrow"/>
          </a:ln>
        </p:spPr>
        <p:style>
          <a:lnRef idx="3">
            <a:schemeClr val="accent2"/>
          </a:lnRef>
          <a:fillRef idx="0">
            <a:schemeClr val="accent2"/>
          </a:fillRef>
          <a:effectRef idx="2">
            <a:schemeClr val="accent2"/>
          </a:effectRef>
          <a:fontRef idx="minor">
            <a:schemeClr val="tx1"/>
          </a:fontRef>
        </p:style>
      </p:cxnSp>
      <p:sp>
        <p:nvSpPr>
          <p:cNvPr id="66" name="テキスト ボックス 65"/>
          <p:cNvSpPr txBox="1"/>
          <p:nvPr/>
        </p:nvSpPr>
        <p:spPr>
          <a:xfrm>
            <a:off x="8457657" y="3685200"/>
            <a:ext cx="137712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Verdana"/>
                <a:ea typeface="メイリオ"/>
                <a:cs typeface="+mn-cs"/>
              </a:rPr>
              <a:t>出典：企業提出資料</a:t>
            </a:r>
          </a:p>
        </p:txBody>
      </p:sp>
      <p:pic>
        <p:nvPicPr>
          <p:cNvPr id="13" name="Picture 9">
            <a:extLst>
              <a:ext uri="{FF2B5EF4-FFF2-40B4-BE49-F238E27FC236}">
                <a16:creationId xmlns:a16="http://schemas.microsoft.com/office/drawing/2014/main" id="{83317055-AADF-4410-9D92-DBA818A99A3B}"/>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2032" t="18158" r="9850" b="-669"/>
          <a:stretch/>
        </p:blipFill>
        <p:spPr>
          <a:xfrm>
            <a:off x="8326176" y="5445359"/>
            <a:ext cx="1337012" cy="1054359"/>
          </a:xfrm>
          <a:prstGeom prst="rect">
            <a:avLst/>
          </a:prstGeom>
        </p:spPr>
      </p:pic>
      <p:pic>
        <p:nvPicPr>
          <p:cNvPr id="14" name="図 13">
            <a:extLst>
              <a:ext uri="{FF2B5EF4-FFF2-40B4-BE49-F238E27FC236}">
                <a16:creationId xmlns:a16="http://schemas.microsoft.com/office/drawing/2014/main" id="{E7C75F76-959C-49D1-9E49-E77644EF9607}"/>
              </a:ext>
            </a:extLst>
          </p:cNvPr>
          <p:cNvPicPr>
            <a:picLocks noChangeAspect="1"/>
          </p:cNvPicPr>
          <p:nvPr/>
        </p:nvPicPr>
        <p:blipFill rotWithShape="1">
          <a:blip r:embed="rId6"/>
          <a:srcRect l="1346" t="4543" r="66914" b="3975"/>
          <a:stretch/>
        </p:blipFill>
        <p:spPr>
          <a:xfrm>
            <a:off x="8323133" y="4315080"/>
            <a:ext cx="1322376" cy="1115138"/>
          </a:xfrm>
          <a:prstGeom prst="rect">
            <a:avLst/>
          </a:prstGeom>
        </p:spPr>
      </p:pic>
      <p:pic>
        <p:nvPicPr>
          <p:cNvPr id="21" name="Picture 3" descr="dbd9fed0-303b-46d3-9161-af341c976459@namprd07">
            <a:extLst>
              <a:ext uri="{FF2B5EF4-FFF2-40B4-BE49-F238E27FC236}">
                <a16:creationId xmlns:a16="http://schemas.microsoft.com/office/drawing/2014/main" id="{099E2A7A-324E-4745-B663-B8E5DC6269BF}"/>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34556" t="10060" r="31158" b="67020"/>
          <a:stretch/>
        </p:blipFill>
        <p:spPr bwMode="auto">
          <a:xfrm>
            <a:off x="6734645" y="4687821"/>
            <a:ext cx="1064410" cy="1279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テキスト ボックス 21"/>
          <p:cNvSpPr txBox="1"/>
          <p:nvPr/>
        </p:nvSpPr>
        <p:spPr>
          <a:xfrm>
            <a:off x="8378157" y="6490552"/>
            <a:ext cx="137712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Verdana"/>
                <a:ea typeface="メイリオ"/>
                <a:cs typeface="+mn-cs"/>
              </a:rPr>
              <a:t>出典：企業提出資料</a:t>
            </a:r>
          </a:p>
        </p:txBody>
      </p:sp>
      <p:sp>
        <p:nvSpPr>
          <p:cNvPr id="23" name="加算 22"/>
          <p:cNvSpPr/>
          <p:nvPr/>
        </p:nvSpPr>
        <p:spPr>
          <a:xfrm>
            <a:off x="7896478" y="5227274"/>
            <a:ext cx="324000" cy="324000"/>
          </a:xfrm>
          <a:prstGeom prst="mathPlus">
            <a:avLst>
              <a:gd name="adj1" fmla="val 444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4" name="正方形/長方形 3"/>
          <p:cNvSpPr/>
          <p:nvPr/>
        </p:nvSpPr>
        <p:spPr>
          <a:xfrm>
            <a:off x="6433930" y="5998337"/>
            <a:ext cx="1665841" cy="41549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セツキシマブ</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サロタロカンナトリウム</a:t>
            </a:r>
            <a:endParaRPr kumimoji="1" lang="ja-JP" altLang="en-US" sz="1050" b="0" i="0" u="none" strike="noStrike" kern="1200" cap="none" spc="0" normalizeH="0" baseline="0" noProof="0" dirty="0">
              <a:ln>
                <a:noFill/>
              </a:ln>
              <a:solidFill>
                <a:prstClr val="black"/>
              </a:solidFill>
              <a:effectLst/>
              <a:uLnTx/>
              <a:uFillTx/>
              <a:latin typeface="Verdana"/>
              <a:ea typeface="メイリオ"/>
              <a:cs typeface="+mn-cs"/>
            </a:endParaRPr>
          </a:p>
        </p:txBody>
      </p:sp>
    </p:spTree>
    <p:extLst>
      <p:ext uri="{BB962C8B-B14F-4D97-AF65-F5344CB8AC3E}">
        <p14:creationId xmlns:p14="http://schemas.microsoft.com/office/powerpoint/2010/main" val="3498222041"/>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正方形/長方形 19"/>
          <p:cNvSpPr/>
          <p:nvPr/>
        </p:nvSpPr>
        <p:spPr>
          <a:xfrm>
            <a:off x="188119" y="4240932"/>
            <a:ext cx="9529762" cy="249584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小腸内視鏡検査</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スパイラル内視鏡によるもの</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6</a:t>
            </a:r>
            <a:r>
              <a:rPr kumimoji="1" lang="en-US" altLang="zh-TW"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8</a:t>
            </a:r>
            <a:r>
              <a:rPr kumimoji="1" lang="en-US" altLang="zh-TW"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00</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zh-TW"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小腸結腸内視鏡的止血術</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小腸・結腸狭窄部拡張術</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zh-TW"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スパイラル内視鏡加算</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a:t>
            </a:r>
            <a:r>
              <a:rPr kumimoji="1" lang="en-US" altLang="zh-TW"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a:t>
            </a:r>
            <a:r>
              <a:rPr kumimoji="1" lang="en-US" altLang="zh-TW"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00</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［技術の概要］</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電動回転可能なスパイラル形状のオーバーチューブと組み合わせ、フィンを電動で回転させる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ことにより、小腸を手繰り寄せながら挿入する小腸内視鏡検査。</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区分番号「Ｋ７２２」小腸結腸内視鏡的止血術又は区分番号「Ｋ７３５－２」小腸・結腸狭窄</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部拡張術について、スパイラル内視鏡を用いて実施した場合は、スパイラル内視鏡加算を加算する。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2" name="テキスト ボックス 21"/>
          <p:cNvSpPr txBox="1"/>
          <p:nvPr/>
        </p:nvSpPr>
        <p:spPr>
          <a:xfrm>
            <a:off x="8378157" y="6490552"/>
            <a:ext cx="137712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Verdana"/>
                <a:ea typeface="メイリオ"/>
                <a:cs typeface="+mn-cs"/>
              </a:rPr>
              <a:t>出典：企業提出資料</a:t>
            </a:r>
          </a:p>
        </p:txBody>
      </p:sp>
      <p:sp>
        <p:nvSpPr>
          <p:cNvPr id="5" name="正方形/長方形 4"/>
          <p:cNvSpPr/>
          <p:nvPr/>
        </p:nvSpPr>
        <p:spPr>
          <a:xfrm>
            <a:off x="188119" y="1018800"/>
            <a:ext cx="9529762" cy="295106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a:ea typeface="メイリオ"/>
                <a:cs typeface="+mn-cs"/>
              </a:rPr>
              <a:t>（新）</a:t>
            </a:r>
            <a:r>
              <a:rPr kumimoji="1" lang="en-US" altLang="ja-JP" sz="1600" b="1" i="0" u="sng" strike="noStrike" kern="1200" cap="none" spc="0" normalizeH="0" baseline="0" noProof="0" dirty="0">
                <a:ln>
                  <a:noFill/>
                </a:ln>
                <a:solidFill>
                  <a:srgbClr val="0070C0"/>
                </a:solidFill>
                <a:effectLst/>
                <a:uLnTx/>
                <a:uFillTx/>
                <a:latin typeface="メイリオ"/>
                <a:ea typeface="メイリオ"/>
                <a:cs typeface="+mn-cs"/>
              </a:rPr>
              <a:t>	</a:t>
            </a:r>
            <a:r>
              <a:rPr kumimoji="1" lang="ja-JP" altLang="en-US" sz="1600" b="1" i="0" u="sng" strike="noStrike" kern="1200" cap="none" spc="0" normalizeH="0" baseline="0" noProof="0" dirty="0">
                <a:ln>
                  <a:noFill/>
                </a:ln>
                <a:solidFill>
                  <a:srgbClr val="0070C0"/>
                </a:solidFill>
                <a:effectLst/>
                <a:uLnTx/>
                <a:uFillTx/>
                <a:latin typeface="メイリオ"/>
                <a:ea typeface="メイリオ"/>
                <a:cs typeface="+mn-cs"/>
              </a:rPr>
              <a:t>禁煙治療補助システム指導管理加算　      　</a:t>
            </a:r>
            <a:r>
              <a:rPr kumimoji="1" lang="en-US" altLang="ja-JP" sz="1600" b="1" i="0" u="sng" strike="noStrike" kern="1200" cap="none" spc="0" normalizeH="0" baseline="0" noProof="0" dirty="0">
                <a:ln>
                  <a:noFill/>
                </a:ln>
                <a:solidFill>
                  <a:srgbClr val="0070C0"/>
                </a:solidFill>
                <a:effectLst/>
                <a:uLnTx/>
                <a:uFillTx/>
                <a:latin typeface="メイリオ"/>
                <a:ea typeface="メイリオ"/>
                <a:cs typeface="+mn-cs"/>
              </a:rPr>
              <a:t>140</a:t>
            </a:r>
            <a:r>
              <a:rPr kumimoji="1" lang="ja-JP" altLang="en-US" sz="1600" b="1" i="0" u="sng" strike="noStrike" kern="1200" cap="none" spc="0" normalizeH="0" baseline="0" noProof="0" dirty="0">
                <a:ln>
                  <a:noFill/>
                </a:ln>
                <a:solidFill>
                  <a:srgbClr val="0070C0"/>
                </a:solidFill>
                <a:effectLst/>
                <a:uLnTx/>
                <a:uFillTx/>
                <a:latin typeface="メイリオ"/>
                <a:ea typeface="メイリオ"/>
                <a:cs typeface="+mn-cs"/>
              </a:rPr>
              <a:t>点</a:t>
            </a:r>
            <a:endParaRPr kumimoji="1" lang="en-US" altLang="ja-JP" sz="1600" b="1" i="0" u="sng" strike="noStrike" kern="1200" cap="none" spc="0" normalizeH="0" baseline="0" noProof="0" dirty="0">
              <a:ln>
                <a:noFill/>
              </a:ln>
              <a:solidFill>
                <a:srgbClr val="0070C0"/>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a:ea typeface="メイリオ"/>
                <a:cs typeface="+mn-cs"/>
              </a:rPr>
              <a:t>（新）</a:t>
            </a:r>
            <a:r>
              <a:rPr kumimoji="1" lang="en-US" altLang="ja-JP" sz="1600" b="1" i="0" u="sng" strike="noStrike" kern="1200" cap="none" spc="0" normalizeH="0" baseline="0" noProof="0" dirty="0">
                <a:ln>
                  <a:noFill/>
                </a:ln>
                <a:solidFill>
                  <a:srgbClr val="0070C0"/>
                </a:solidFill>
                <a:effectLst/>
                <a:uLnTx/>
                <a:uFillTx/>
                <a:latin typeface="メイリオ"/>
                <a:ea typeface="メイリオ"/>
                <a:cs typeface="+mn-cs"/>
              </a:rPr>
              <a:t>	</a:t>
            </a:r>
            <a:r>
              <a:rPr kumimoji="1" lang="ja-JP" altLang="en-US" sz="1600" b="1" i="0" u="sng" strike="noStrike" kern="1200" cap="none" spc="0" normalizeH="0" baseline="0" noProof="0" dirty="0">
                <a:ln>
                  <a:noFill/>
                </a:ln>
                <a:solidFill>
                  <a:srgbClr val="0070C0"/>
                </a:solidFill>
                <a:effectLst/>
                <a:uLnTx/>
                <a:uFillTx/>
                <a:latin typeface="メイリオ"/>
                <a:ea typeface="メイリオ"/>
                <a:cs typeface="+mn-cs"/>
              </a:rPr>
              <a:t>禁煙治療補助システム加算</a:t>
            </a:r>
            <a:r>
              <a:rPr kumimoji="1" lang="en-US" altLang="ja-JP" sz="1600" b="1" i="0" u="sng" strike="noStrike" kern="1200" cap="none" spc="0" normalizeH="0" baseline="0" noProof="0" dirty="0">
                <a:ln>
                  <a:noFill/>
                </a:ln>
                <a:solidFill>
                  <a:srgbClr val="0070C0"/>
                </a:solidFill>
                <a:effectLst/>
                <a:uLnTx/>
                <a:uFillTx/>
                <a:latin typeface="メイリオ"/>
                <a:ea typeface="メイリオ"/>
                <a:cs typeface="+mn-cs"/>
              </a:rPr>
              <a:t>		</a:t>
            </a:r>
            <a:r>
              <a:rPr kumimoji="1" lang="ja-JP" altLang="en-US" sz="1600" b="1" i="0" u="sng" strike="noStrike" kern="1200" cap="none" spc="0" normalizeH="0" baseline="0" noProof="0" dirty="0">
                <a:ln>
                  <a:noFill/>
                </a:ln>
                <a:solidFill>
                  <a:srgbClr val="0070C0"/>
                </a:solidFill>
                <a:effectLst/>
                <a:uLnTx/>
                <a:uFillTx/>
                <a:latin typeface="メイリオ"/>
                <a:ea typeface="メイリオ"/>
                <a:cs typeface="+mn-cs"/>
              </a:rPr>
              <a:t>　</a:t>
            </a:r>
            <a:r>
              <a:rPr kumimoji="1" lang="en-US" altLang="ja-JP" sz="1600" b="1" i="0" u="sng" strike="noStrike" kern="1200" cap="none" spc="0" normalizeH="0" baseline="0" noProof="0" dirty="0">
                <a:ln>
                  <a:noFill/>
                </a:ln>
                <a:solidFill>
                  <a:srgbClr val="0070C0"/>
                </a:solidFill>
                <a:effectLst/>
                <a:uLnTx/>
                <a:uFillTx/>
                <a:latin typeface="メイリオ"/>
                <a:ea typeface="メイリオ"/>
                <a:cs typeface="+mn-cs"/>
              </a:rPr>
              <a:t>2,400</a:t>
            </a:r>
            <a:r>
              <a:rPr kumimoji="1" lang="ja-JP" altLang="en-US" sz="1600" b="1" i="0" u="sng" strike="noStrike" kern="1200" cap="none" spc="0" normalizeH="0" baseline="0" noProof="0" dirty="0">
                <a:ln>
                  <a:noFill/>
                </a:ln>
                <a:solidFill>
                  <a:srgbClr val="0070C0"/>
                </a:solidFill>
                <a:effectLst/>
                <a:uLnTx/>
                <a:uFillTx/>
                <a:latin typeface="メイリオ"/>
                <a:ea typeface="メイリオ"/>
                <a:cs typeface="+mn-cs"/>
              </a:rPr>
              <a:t>点</a:t>
            </a:r>
            <a:endParaRPr kumimoji="1" lang="en-US" altLang="ja-JP" sz="1600" b="0" i="0" u="sng"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［技術の概要］</a:t>
            </a: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バレニクリンを使用して禁煙治療を行うニコチン依存症</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患者に対して、アプリや呼気一酸化炭素濃度測定器を併用</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の上、標準禁煙治療プログラムを実施する。</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メイリオ"/>
                <a:cs typeface="+mn-cs"/>
              </a:rPr>
              <a:t>［算定要件］（概要）</a:t>
            </a:r>
            <a:endParaRPr kumimoji="1" lang="en-US" altLang="ja-JP" sz="14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区分番号Ｂ００１－３－２に掲げるニコチン依存症管理</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料の１のイ又は２を算定する患者に対して、禁煙治療補助</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システムに係る指導管理を行った場合に、当該管理料を算定した日に１回に限り加算する。</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　禁煙治療補助システムを使用した場合は、禁煙治療補助システム加算として、</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2,400</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点を更に所定点数に加算する。</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5" name="タイトル 1"/>
          <p:cNvSpPr>
            <a:spLocks noGrp="1"/>
          </p:cNvSpPr>
          <p:nvPr>
            <p:ph type="title"/>
          </p:nvPr>
        </p:nvSpPr>
        <p:spPr>
          <a:xfrm>
            <a:off x="0" y="277405"/>
            <a:ext cx="9906000" cy="458482"/>
          </a:xfrm>
        </p:spPr>
        <p:txBody>
          <a:bodyPr>
            <a:noAutofit/>
          </a:bodyPr>
          <a:lstStyle/>
          <a:p>
            <a:pPr algn="ctr"/>
            <a:r>
              <a:rPr lang="ja-JP" altLang="en-US" dirty="0">
                <a:solidFill>
                  <a:prstClr val="black"/>
                </a:solidFill>
              </a:rPr>
              <a:t>（２）</a:t>
            </a:r>
            <a:r>
              <a:rPr lang="ja-JP" altLang="en-US" dirty="0">
                <a:latin typeface="+mn-ea"/>
              </a:rPr>
              <a:t>手術等の医療技術の適切な評価</a:t>
            </a:r>
            <a:endParaRPr kumimoji="1" lang="ja-JP" altLang="en-US" dirty="0">
              <a:latin typeface="メイリオ" panose="020B0604030504040204" pitchFamily="50" charset="-128"/>
              <a:ea typeface="メイリオ" panose="020B0604030504040204" pitchFamily="50" charset="-128"/>
            </a:endParaRPr>
          </a:p>
        </p:txBody>
      </p:sp>
      <p:sp>
        <p:nvSpPr>
          <p:cNvPr id="19" name="テキスト ボックス 18"/>
          <p:cNvSpPr txBox="1"/>
          <p:nvPr/>
        </p:nvSpPr>
        <p:spPr>
          <a:xfrm>
            <a:off x="0" y="0"/>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28" name="正方形/長方形 27"/>
          <p:cNvSpPr/>
          <p:nvPr/>
        </p:nvSpPr>
        <p:spPr>
          <a:xfrm>
            <a:off x="298800" y="828000"/>
            <a:ext cx="4894992"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新規保険医療材料等に係る技術料の新設</a:t>
            </a:r>
          </a:p>
        </p:txBody>
      </p:sp>
      <p:sp>
        <p:nvSpPr>
          <p:cNvPr id="29" name="正方形/長方形 28"/>
          <p:cNvSpPr/>
          <p:nvPr/>
        </p:nvSpPr>
        <p:spPr>
          <a:xfrm>
            <a:off x="298800" y="4032000"/>
            <a:ext cx="4894992"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新規保険医療材料等に係る技術料の新設</a:t>
            </a:r>
          </a:p>
        </p:txBody>
      </p:sp>
      <p:sp>
        <p:nvSpPr>
          <p:cNvPr id="66" name="テキスト ボックス 65"/>
          <p:cNvSpPr txBox="1"/>
          <p:nvPr/>
        </p:nvSpPr>
        <p:spPr>
          <a:xfrm>
            <a:off x="8378157" y="1082618"/>
            <a:ext cx="137712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Verdana"/>
                <a:ea typeface="メイリオ"/>
                <a:cs typeface="+mn-cs"/>
              </a:rPr>
              <a:t>出典：企業提出資料</a:t>
            </a:r>
          </a:p>
        </p:txBody>
      </p:sp>
      <p:grpSp>
        <p:nvGrpSpPr>
          <p:cNvPr id="6" name="グループ化 5"/>
          <p:cNvGrpSpPr/>
          <p:nvPr/>
        </p:nvGrpSpPr>
        <p:grpSpPr>
          <a:xfrm>
            <a:off x="4725908" y="1376501"/>
            <a:ext cx="5246405" cy="2164389"/>
            <a:chOff x="259211" y="1138187"/>
            <a:chExt cx="5246405" cy="2164389"/>
          </a:xfrm>
        </p:grpSpPr>
        <p:pic>
          <p:nvPicPr>
            <p:cNvPr id="57" name="Google Shape;248;g914da073d3_2_95">
              <a:extLst>
                <a:ext uri="{FF2B5EF4-FFF2-40B4-BE49-F238E27FC236}">
                  <a16:creationId xmlns:a16="http://schemas.microsoft.com/office/drawing/2014/main" id="{AF45AA9A-C720-E542-B54B-FF831B78422A}"/>
                </a:ext>
              </a:extLst>
            </p:cNvPr>
            <p:cNvPicPr preferRelativeResize="0"/>
            <p:nvPr/>
          </p:nvPicPr>
          <p:blipFill rotWithShape="1">
            <a:blip r:embed="rId3">
              <a:alphaModFix/>
            </a:blip>
            <a:srcRect/>
            <a:stretch/>
          </p:blipFill>
          <p:spPr>
            <a:xfrm>
              <a:off x="259211" y="1611490"/>
              <a:ext cx="1326651" cy="1023880"/>
            </a:xfrm>
            <a:prstGeom prst="rect">
              <a:avLst/>
            </a:prstGeom>
            <a:noFill/>
            <a:ln>
              <a:noFill/>
            </a:ln>
          </p:spPr>
        </p:pic>
        <p:sp>
          <p:nvSpPr>
            <p:cNvPr id="58" name="Google Shape;249;g914da073d3_2_95">
              <a:extLst>
                <a:ext uri="{FF2B5EF4-FFF2-40B4-BE49-F238E27FC236}">
                  <a16:creationId xmlns:a16="http://schemas.microsoft.com/office/drawing/2014/main" id="{F233C324-2CB0-6C4C-870B-B69FF8405489}"/>
                </a:ext>
              </a:extLst>
            </p:cNvPr>
            <p:cNvSpPr/>
            <p:nvPr/>
          </p:nvSpPr>
          <p:spPr>
            <a:xfrm>
              <a:off x="2481016" y="1369564"/>
              <a:ext cx="2664927" cy="538172"/>
            </a:xfrm>
            <a:prstGeom prst="roundRect">
              <a:avLst>
                <a:gd name="adj" fmla="val 16667"/>
              </a:avLst>
            </a:prstGeom>
            <a:noFill/>
            <a:ln>
              <a:noFill/>
            </a:ln>
          </p:spPr>
          <p:txBody>
            <a:bodyPr spcFirstLastPara="1" wrap="square" lIns="91425" tIns="91425" rIns="91425" bIns="91425" anchor="t" anchorCtr="0">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a:ea typeface="メイリオ"/>
                  <a:cs typeface="+mn-cs"/>
                </a:rPr>
                <a:t>ニコチン依存症の理解及び禁煙に関する行動変容の定着を促すメッセージや動画等を提供</a:t>
              </a:r>
              <a:endParaRPr kumimoji="1" sz="1100" b="1" i="0" u="none" strike="noStrike" kern="1200" cap="none" spc="0" normalizeH="0" baseline="0" noProof="0" dirty="0">
                <a:ln>
                  <a:noFill/>
                </a:ln>
                <a:solidFill>
                  <a:prstClr val="black"/>
                </a:solidFill>
                <a:effectLst/>
                <a:uLnTx/>
                <a:uFillTx/>
                <a:latin typeface="メイリオ"/>
                <a:ea typeface="メイリオ"/>
                <a:cs typeface="+mn-cs"/>
              </a:endParaRPr>
            </a:p>
          </p:txBody>
        </p:sp>
        <p:pic>
          <p:nvPicPr>
            <p:cNvPr id="59" name="Google Shape;250;g914da073d3_2_95">
              <a:extLst>
                <a:ext uri="{FF2B5EF4-FFF2-40B4-BE49-F238E27FC236}">
                  <a16:creationId xmlns:a16="http://schemas.microsoft.com/office/drawing/2014/main" id="{428C1160-D294-6140-8B3E-475A8F933D67}"/>
                </a:ext>
              </a:extLst>
            </p:cNvPr>
            <p:cNvPicPr preferRelativeResize="0"/>
            <p:nvPr/>
          </p:nvPicPr>
          <p:blipFill rotWithShape="1">
            <a:blip r:embed="rId4">
              <a:alphaModFix/>
            </a:blip>
            <a:srcRect l="67073" t="4166" r="20393" b="49389"/>
            <a:stretch/>
          </p:blipFill>
          <p:spPr>
            <a:xfrm>
              <a:off x="1945842" y="1153583"/>
              <a:ext cx="382147" cy="638967"/>
            </a:xfrm>
            <a:prstGeom prst="rect">
              <a:avLst/>
            </a:prstGeom>
            <a:noFill/>
            <a:ln>
              <a:noFill/>
            </a:ln>
          </p:spPr>
        </p:pic>
        <p:sp>
          <p:nvSpPr>
            <p:cNvPr id="60" name="Google Shape;251;g914da073d3_2_95">
              <a:extLst>
                <a:ext uri="{FF2B5EF4-FFF2-40B4-BE49-F238E27FC236}">
                  <a16:creationId xmlns:a16="http://schemas.microsoft.com/office/drawing/2014/main" id="{16880E86-11F0-E54D-B29D-1FCC856C64BC}"/>
                </a:ext>
              </a:extLst>
            </p:cNvPr>
            <p:cNvSpPr/>
            <p:nvPr/>
          </p:nvSpPr>
          <p:spPr>
            <a:xfrm>
              <a:off x="2576451" y="1138187"/>
              <a:ext cx="1152000" cy="299168"/>
            </a:xfrm>
            <a:prstGeom prst="roundRect">
              <a:avLst>
                <a:gd name="adj" fmla="val 16667"/>
              </a:avLst>
            </a:prstGeom>
            <a:solidFill>
              <a:srgbClr val="2E3050"/>
            </a:solidFill>
            <a:ln>
              <a:noFill/>
            </a:ln>
          </p:spPr>
          <p:txBody>
            <a:bodyPr spcFirstLastPara="1" wrap="square" lIns="91425" tIns="91425" rIns="91425" bIns="91425" anchor="ctr" anchorCtr="0">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ts val="0"/>
                </a:spcBef>
                <a:spcAft>
                  <a:spcPts val="0"/>
                </a:spcAft>
                <a:buClr>
                  <a:srgbClr val="000000"/>
                </a:buClr>
                <a:buSzPts val="1800"/>
                <a:buFont typeface="Arial"/>
                <a:buNone/>
                <a:tabLst/>
                <a:defRPr/>
              </a:pPr>
              <a:r>
                <a:rPr kumimoji="1" lang="ja-JP" altLang="en-US" sz="1100" b="1" i="0" u="none" strike="noStrike" kern="1200" cap="none" spc="0" normalizeH="0" baseline="0" noProof="0" dirty="0">
                  <a:ln>
                    <a:noFill/>
                  </a:ln>
                  <a:solidFill>
                    <a:srgbClr val="FFFFFF"/>
                  </a:solidFill>
                  <a:effectLst/>
                  <a:uLnTx/>
                  <a:uFillTx/>
                  <a:latin typeface="メイリオ"/>
                  <a:ea typeface="メイリオ"/>
                  <a:cs typeface="+mn-cs"/>
                </a:rPr>
                <a:t>患者アプリ</a:t>
              </a:r>
              <a:endParaRPr kumimoji="1" sz="1100" b="1" i="0" u="none" strike="noStrike" kern="1200" cap="none" spc="0" normalizeH="0" baseline="0" noProof="0" dirty="0">
                <a:ln>
                  <a:noFill/>
                </a:ln>
                <a:solidFill>
                  <a:srgbClr val="FFFFFF"/>
                </a:solidFill>
                <a:effectLst/>
                <a:uLnTx/>
                <a:uFillTx/>
                <a:latin typeface="メイリオ"/>
                <a:ea typeface="メイリオ"/>
                <a:cs typeface="+mn-cs"/>
              </a:endParaRPr>
            </a:p>
          </p:txBody>
        </p:sp>
        <p:sp>
          <p:nvSpPr>
            <p:cNvPr id="61" name="Google Shape;252;g914da073d3_2_95">
              <a:extLst>
                <a:ext uri="{FF2B5EF4-FFF2-40B4-BE49-F238E27FC236}">
                  <a16:creationId xmlns:a16="http://schemas.microsoft.com/office/drawing/2014/main" id="{A1C4B02D-6121-0E46-91E1-C6B2D422AAD3}"/>
                </a:ext>
              </a:extLst>
            </p:cNvPr>
            <p:cNvSpPr/>
            <p:nvPr/>
          </p:nvSpPr>
          <p:spPr>
            <a:xfrm>
              <a:off x="2481016" y="2877654"/>
              <a:ext cx="3024600" cy="424922"/>
            </a:xfrm>
            <a:prstGeom prst="roundRect">
              <a:avLst>
                <a:gd name="adj" fmla="val 16667"/>
              </a:avLst>
            </a:prstGeom>
            <a:noFill/>
            <a:ln>
              <a:noFill/>
            </a:ln>
          </p:spPr>
          <p:txBody>
            <a:bodyPr spcFirstLastPara="1" wrap="square" lIns="91425" tIns="91425" rIns="91425" bIns="91425" anchor="t" anchorCtr="0">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a:ea typeface="メイリオ"/>
                  <a:cs typeface="+mn-cs"/>
                </a:rPr>
                <a:t>患者アプリの進捗の確認等診療のサポート</a:t>
              </a:r>
              <a:endParaRPr kumimoji="1" sz="1100" b="1" i="0" u="none" strike="noStrike" kern="1200" cap="none" spc="0" normalizeH="0" baseline="0" noProof="0" dirty="0">
                <a:ln>
                  <a:noFill/>
                </a:ln>
                <a:solidFill>
                  <a:prstClr val="black"/>
                </a:solidFill>
                <a:effectLst/>
                <a:uLnTx/>
                <a:uFillTx/>
                <a:latin typeface="メイリオ"/>
                <a:ea typeface="メイリオ"/>
                <a:cs typeface="+mn-cs"/>
              </a:endParaRPr>
            </a:p>
          </p:txBody>
        </p:sp>
        <p:grpSp>
          <p:nvGrpSpPr>
            <p:cNvPr id="62" name="グループ化 61"/>
            <p:cNvGrpSpPr/>
            <p:nvPr/>
          </p:nvGrpSpPr>
          <p:grpSpPr>
            <a:xfrm>
              <a:off x="1709822" y="2520830"/>
              <a:ext cx="865935" cy="656094"/>
              <a:chOff x="-4370288" y="3793607"/>
              <a:chExt cx="1185742" cy="773717"/>
            </a:xfrm>
          </p:grpSpPr>
          <p:pic>
            <p:nvPicPr>
              <p:cNvPr id="65" name="Google Shape;253;g914da073d3_2_95">
                <a:extLst>
                  <a:ext uri="{FF2B5EF4-FFF2-40B4-BE49-F238E27FC236}">
                    <a16:creationId xmlns:a16="http://schemas.microsoft.com/office/drawing/2014/main" id="{2D7E1747-33AC-2049-8D28-BD2E2A69B897}"/>
                  </a:ext>
                </a:extLst>
              </p:cNvPr>
              <p:cNvPicPr preferRelativeResize="0"/>
              <p:nvPr/>
            </p:nvPicPr>
            <p:blipFill rotWithShape="1">
              <a:blip r:embed="rId4">
                <a:alphaModFix/>
              </a:blip>
              <a:srcRect l="1382" r="63623" b="49390"/>
              <a:stretch/>
            </p:blipFill>
            <p:spPr>
              <a:xfrm>
                <a:off x="-4370288" y="3793607"/>
                <a:ext cx="1185742" cy="773717"/>
              </a:xfrm>
              <a:prstGeom prst="rect">
                <a:avLst/>
              </a:prstGeom>
              <a:noFill/>
              <a:ln>
                <a:noFill/>
              </a:ln>
            </p:spPr>
          </p:pic>
          <p:pic>
            <p:nvPicPr>
              <p:cNvPr id="67" name="Google Shape;255;g914da073d3_2_95">
                <a:extLst>
                  <a:ext uri="{FF2B5EF4-FFF2-40B4-BE49-F238E27FC236}">
                    <a16:creationId xmlns:a16="http://schemas.microsoft.com/office/drawing/2014/main" id="{96EED064-41D0-4841-AD92-E03487BCF20F}"/>
                  </a:ext>
                </a:extLst>
              </p:cNvPr>
              <p:cNvPicPr preferRelativeResize="0"/>
              <p:nvPr/>
            </p:nvPicPr>
            <p:blipFill rotWithShape="1">
              <a:blip r:embed="rId4">
                <a:alphaModFix/>
              </a:blip>
              <a:srcRect l="8611" t="24669" r="70856" b="59213"/>
              <a:stretch/>
            </p:blipFill>
            <p:spPr>
              <a:xfrm>
                <a:off x="-4224258" y="3989346"/>
                <a:ext cx="930358" cy="335157"/>
              </a:xfrm>
              <a:prstGeom prst="rect">
                <a:avLst/>
              </a:prstGeom>
              <a:noFill/>
              <a:ln>
                <a:noFill/>
              </a:ln>
            </p:spPr>
          </p:pic>
        </p:grpSp>
        <p:sp>
          <p:nvSpPr>
            <p:cNvPr id="68" name="Google Shape;256;g914da073d3_2_95">
              <a:extLst>
                <a:ext uri="{FF2B5EF4-FFF2-40B4-BE49-F238E27FC236}">
                  <a16:creationId xmlns:a16="http://schemas.microsoft.com/office/drawing/2014/main" id="{710EDFFA-91B4-6C48-BA94-7B6AECE9E5AC}"/>
                </a:ext>
              </a:extLst>
            </p:cNvPr>
            <p:cNvSpPr/>
            <p:nvPr/>
          </p:nvSpPr>
          <p:spPr>
            <a:xfrm>
              <a:off x="2575757" y="2678688"/>
              <a:ext cx="1152000" cy="273803"/>
            </a:xfrm>
            <a:prstGeom prst="roundRect">
              <a:avLst>
                <a:gd name="adj" fmla="val 16667"/>
              </a:avLst>
            </a:prstGeom>
            <a:solidFill>
              <a:srgbClr val="2E3050"/>
            </a:solidFill>
            <a:ln>
              <a:noFill/>
            </a:ln>
          </p:spPr>
          <p:txBody>
            <a:bodyPr spcFirstLastPara="1" wrap="square" lIns="91425" tIns="91425" rIns="91425" bIns="91425" anchor="ctr" anchorCtr="0">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ts val="0"/>
                </a:spcBef>
                <a:spcAft>
                  <a:spcPts val="0"/>
                </a:spcAft>
                <a:buClr>
                  <a:srgbClr val="000000"/>
                </a:buClr>
                <a:buSzPts val="1800"/>
                <a:buFont typeface="Arial"/>
                <a:buNone/>
                <a:tabLst/>
                <a:defRPr/>
              </a:pPr>
              <a:r>
                <a:rPr kumimoji="1" lang="ja-JP" altLang="en-US" sz="1100" b="1" i="0" u="none" strike="noStrike" kern="1200" cap="none" spc="0" normalizeH="0" baseline="0" noProof="0" dirty="0">
                  <a:ln>
                    <a:noFill/>
                  </a:ln>
                  <a:solidFill>
                    <a:srgbClr val="FFFFFF"/>
                  </a:solidFill>
                  <a:effectLst/>
                  <a:uLnTx/>
                  <a:uFillTx/>
                  <a:latin typeface="メイリオ"/>
                  <a:ea typeface="メイリオ"/>
                  <a:cs typeface="+mn-cs"/>
                </a:rPr>
                <a:t>医師アプリ</a:t>
              </a:r>
              <a:endParaRPr kumimoji="1" sz="1100" b="1" i="0" u="none" strike="noStrike" kern="1200" cap="none" spc="0" normalizeH="0" baseline="0" noProof="0" dirty="0">
                <a:ln>
                  <a:noFill/>
                </a:ln>
                <a:solidFill>
                  <a:srgbClr val="FFFFFF"/>
                </a:solidFill>
                <a:effectLst/>
                <a:uLnTx/>
                <a:uFillTx/>
                <a:latin typeface="メイリオ"/>
                <a:ea typeface="メイリオ"/>
                <a:cs typeface="+mn-cs"/>
              </a:endParaRPr>
            </a:p>
          </p:txBody>
        </p:sp>
        <p:sp>
          <p:nvSpPr>
            <p:cNvPr id="69" name="Google Shape;257;g914da073d3_2_95">
              <a:extLst>
                <a:ext uri="{FF2B5EF4-FFF2-40B4-BE49-F238E27FC236}">
                  <a16:creationId xmlns:a16="http://schemas.microsoft.com/office/drawing/2014/main" id="{F398DAE1-1B09-E54F-9E0F-4DFC4A6FE825}"/>
                </a:ext>
              </a:extLst>
            </p:cNvPr>
            <p:cNvSpPr/>
            <p:nvPr/>
          </p:nvSpPr>
          <p:spPr>
            <a:xfrm>
              <a:off x="2501839" y="2302744"/>
              <a:ext cx="2944630" cy="345035"/>
            </a:xfrm>
            <a:prstGeom prst="roundRect">
              <a:avLst>
                <a:gd name="adj" fmla="val 16667"/>
              </a:avLst>
            </a:prstGeom>
            <a:noFill/>
            <a:ln>
              <a:noFill/>
            </a:ln>
          </p:spPr>
          <p:txBody>
            <a:bodyPr spcFirstLastPara="1" wrap="square" lIns="91425" tIns="91425" rIns="91425" bIns="91425" anchor="t" anchorCtr="0">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a:ea typeface="メイリオ"/>
                  <a:cs typeface="+mn-cs"/>
                </a:rPr>
                <a:t>呼気</a:t>
              </a:r>
              <a:r>
                <a:rPr kumimoji="1" lang="en-US" altLang="ja-JP" sz="1100" b="1" i="0" u="none" strike="noStrike" kern="1200" cap="none" spc="0" normalizeH="0" baseline="0" noProof="0" dirty="0">
                  <a:ln>
                    <a:noFill/>
                  </a:ln>
                  <a:solidFill>
                    <a:prstClr val="black"/>
                  </a:solidFill>
                  <a:effectLst/>
                  <a:uLnTx/>
                  <a:uFillTx/>
                  <a:latin typeface="メイリオ"/>
                  <a:ea typeface="メイリオ"/>
                  <a:cs typeface="+mn-cs"/>
                </a:rPr>
                <a:t>CO</a:t>
              </a:r>
              <a:r>
                <a:rPr kumimoji="1" lang="ja-JP" altLang="en-US" sz="1100" b="1" i="0" u="none" strike="noStrike" kern="1200" cap="none" spc="0" normalizeH="0" baseline="0" noProof="0" dirty="0">
                  <a:ln>
                    <a:noFill/>
                  </a:ln>
                  <a:solidFill>
                    <a:prstClr val="black"/>
                  </a:solidFill>
                  <a:effectLst/>
                  <a:uLnTx/>
                  <a:uFillTx/>
                  <a:latin typeface="メイリオ"/>
                  <a:ea typeface="メイリオ"/>
                  <a:cs typeface="+mn-cs"/>
                </a:rPr>
                <a:t>濃度を測定し、患者アプリに送信</a:t>
              </a:r>
              <a:endParaRPr kumimoji="1" sz="1100" b="1" i="0" u="none" strike="noStrike" kern="1200" cap="none" spc="0" normalizeH="0" baseline="0" noProof="0" dirty="0">
                <a:ln>
                  <a:noFill/>
                </a:ln>
                <a:solidFill>
                  <a:prstClr val="black"/>
                </a:solidFill>
                <a:effectLst/>
                <a:uLnTx/>
                <a:uFillTx/>
                <a:latin typeface="メイリオ"/>
                <a:ea typeface="メイリオ"/>
                <a:cs typeface="+mn-cs"/>
              </a:endParaRPr>
            </a:p>
          </p:txBody>
        </p:sp>
        <p:pic>
          <p:nvPicPr>
            <p:cNvPr id="70" name="Google Shape;258;g914da073d3_2_95">
              <a:extLst>
                <a:ext uri="{FF2B5EF4-FFF2-40B4-BE49-F238E27FC236}">
                  <a16:creationId xmlns:a16="http://schemas.microsoft.com/office/drawing/2014/main" id="{05A32BBC-1235-6749-95B2-F0B4C72BD2FF}"/>
                </a:ext>
              </a:extLst>
            </p:cNvPr>
            <p:cNvPicPr preferRelativeResize="0"/>
            <p:nvPr/>
          </p:nvPicPr>
          <p:blipFill rotWithShape="1">
            <a:blip r:embed="rId4">
              <a:alphaModFix/>
            </a:blip>
            <a:srcRect l="82506" r="4960" b="49390"/>
            <a:stretch/>
          </p:blipFill>
          <p:spPr>
            <a:xfrm>
              <a:off x="1963134" y="1817753"/>
              <a:ext cx="364855" cy="664761"/>
            </a:xfrm>
            <a:prstGeom prst="rect">
              <a:avLst/>
            </a:prstGeom>
            <a:noFill/>
            <a:ln>
              <a:noFill/>
            </a:ln>
          </p:spPr>
        </p:pic>
        <p:sp>
          <p:nvSpPr>
            <p:cNvPr id="71" name="Google Shape;259;g914da073d3_2_95">
              <a:extLst>
                <a:ext uri="{FF2B5EF4-FFF2-40B4-BE49-F238E27FC236}">
                  <a16:creationId xmlns:a16="http://schemas.microsoft.com/office/drawing/2014/main" id="{9519D557-0089-B641-8E6B-F8F2ED988D7D}"/>
                </a:ext>
              </a:extLst>
            </p:cNvPr>
            <p:cNvSpPr/>
            <p:nvPr/>
          </p:nvSpPr>
          <p:spPr>
            <a:xfrm>
              <a:off x="2579414" y="2065947"/>
              <a:ext cx="1152000" cy="303645"/>
            </a:xfrm>
            <a:prstGeom prst="roundRect">
              <a:avLst>
                <a:gd name="adj" fmla="val 16667"/>
              </a:avLst>
            </a:prstGeom>
            <a:solidFill>
              <a:srgbClr val="2E3050"/>
            </a:solidFill>
            <a:ln>
              <a:noFill/>
            </a:ln>
          </p:spPr>
          <p:txBody>
            <a:bodyPr spcFirstLastPara="1" wrap="square" lIns="91425" tIns="91425" rIns="91425" bIns="91425" anchor="ctr" anchorCtr="0">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ts val="0"/>
                </a:spcBef>
                <a:spcAft>
                  <a:spcPts val="0"/>
                </a:spcAft>
                <a:buClr>
                  <a:srgbClr val="000000"/>
                </a:buClr>
                <a:buSzPts val="1800"/>
                <a:buFont typeface="Arial"/>
                <a:buNone/>
                <a:tabLst/>
                <a:defRPr/>
              </a:pPr>
              <a:r>
                <a:rPr kumimoji="1" lang="en-US" altLang="ja-JP" sz="1100" b="1" i="0" u="none" strike="noStrike" kern="1200" cap="none" spc="0" normalizeH="0" baseline="0" noProof="0" dirty="0">
                  <a:ln>
                    <a:noFill/>
                  </a:ln>
                  <a:solidFill>
                    <a:srgbClr val="FFFFFF"/>
                  </a:solidFill>
                  <a:effectLst/>
                  <a:uLnTx/>
                  <a:uFillTx/>
                  <a:latin typeface="メイリオ"/>
                  <a:ea typeface="メイリオ"/>
                  <a:cs typeface="+mn-cs"/>
                </a:rPr>
                <a:t>CO</a:t>
              </a:r>
              <a:r>
                <a:rPr kumimoji="1" lang="ja-JP" altLang="en-US" sz="1100" b="1" i="0" u="none" strike="noStrike" kern="1200" cap="none" spc="0" normalizeH="0" baseline="0" noProof="0" dirty="0">
                  <a:ln>
                    <a:noFill/>
                  </a:ln>
                  <a:solidFill>
                    <a:srgbClr val="FFFFFF"/>
                  </a:solidFill>
                  <a:effectLst/>
                  <a:uLnTx/>
                  <a:uFillTx/>
                  <a:latin typeface="メイリオ"/>
                  <a:ea typeface="メイリオ"/>
                  <a:cs typeface="+mn-cs"/>
                </a:rPr>
                <a:t>チェッカー</a:t>
              </a:r>
              <a:endParaRPr kumimoji="1" sz="1100" b="1" i="0" u="none" strike="noStrike" kern="1200" cap="none" spc="0" normalizeH="0" baseline="0" noProof="0" dirty="0">
                <a:ln>
                  <a:noFill/>
                </a:ln>
                <a:solidFill>
                  <a:srgbClr val="FFFFFF"/>
                </a:solidFill>
                <a:effectLst/>
                <a:uLnTx/>
                <a:uFillTx/>
                <a:latin typeface="メイリオ"/>
                <a:ea typeface="メイリオ"/>
                <a:cs typeface="+mn-cs"/>
              </a:endParaRPr>
            </a:p>
          </p:txBody>
        </p:sp>
        <p:sp>
          <p:nvSpPr>
            <p:cNvPr id="72" name="Google Shape;260;g914da073d3_2_95">
              <a:extLst>
                <a:ext uri="{FF2B5EF4-FFF2-40B4-BE49-F238E27FC236}">
                  <a16:creationId xmlns:a16="http://schemas.microsoft.com/office/drawing/2014/main" id="{651F3907-27DD-7040-9990-DE354545E5D6}"/>
                </a:ext>
              </a:extLst>
            </p:cNvPr>
            <p:cNvSpPr/>
            <p:nvPr/>
          </p:nvSpPr>
          <p:spPr>
            <a:xfrm>
              <a:off x="1574240" y="1153583"/>
              <a:ext cx="198868" cy="2023341"/>
            </a:xfrm>
            <a:prstGeom prst="leftBrace">
              <a:avLst>
                <a:gd name="adj1" fmla="val 40372"/>
                <a:gd name="adj2" fmla="val 5000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ts val="0"/>
                </a:spcBef>
                <a:spcAft>
                  <a:spcPts val="0"/>
                </a:spcAft>
                <a:buClrTx/>
                <a:buSzTx/>
                <a:buFontTx/>
                <a:buNone/>
                <a:tabLst/>
                <a:defRPr/>
              </a:pPr>
              <a:endParaRPr kumimoji="1" sz="1800" b="0" i="0" u="none" strike="noStrike" kern="1200" cap="none" spc="0" normalizeH="0" baseline="0" noProof="0">
                <a:ln>
                  <a:noFill/>
                </a:ln>
                <a:solidFill>
                  <a:prstClr val="black"/>
                </a:solidFill>
                <a:effectLst/>
                <a:uLnTx/>
                <a:uFillTx/>
                <a:latin typeface="メイリオ"/>
                <a:ea typeface="メイリオ"/>
                <a:cs typeface="+mn-cs"/>
              </a:endParaRPr>
            </a:p>
          </p:txBody>
        </p:sp>
      </p:grpSp>
      <p:pic>
        <p:nvPicPr>
          <p:cNvPr id="73" name="図 72"/>
          <p:cNvPicPr>
            <a:picLocks noChangeAspect="1"/>
          </p:cNvPicPr>
          <p:nvPr/>
        </p:nvPicPr>
        <p:blipFill>
          <a:blip r:embed="rId5"/>
          <a:stretch>
            <a:fillRect/>
          </a:stretch>
        </p:blipFill>
        <p:spPr>
          <a:xfrm>
            <a:off x="7438626" y="4657473"/>
            <a:ext cx="2174014" cy="1600314"/>
          </a:xfrm>
          <a:prstGeom prst="rect">
            <a:avLst/>
          </a:prstGeom>
        </p:spPr>
      </p:pic>
      <p:pic>
        <p:nvPicPr>
          <p:cNvPr id="74" name="図 73"/>
          <p:cNvPicPr>
            <a:picLocks noChangeAspect="1"/>
          </p:cNvPicPr>
          <p:nvPr/>
        </p:nvPicPr>
        <p:blipFill>
          <a:blip r:embed="rId6"/>
          <a:stretch>
            <a:fillRect/>
          </a:stretch>
        </p:blipFill>
        <p:spPr>
          <a:xfrm>
            <a:off x="5200975" y="4658181"/>
            <a:ext cx="2164376" cy="653412"/>
          </a:xfrm>
          <a:prstGeom prst="rect">
            <a:avLst/>
          </a:prstGeom>
        </p:spPr>
      </p:pic>
    </p:spTree>
    <p:extLst>
      <p:ext uri="{BB962C8B-B14F-4D97-AF65-F5344CB8AC3E}">
        <p14:creationId xmlns:p14="http://schemas.microsoft.com/office/powerpoint/2010/main" val="322966547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1">
            <a:extLst>
              <a:ext uri="{FF2B5EF4-FFF2-40B4-BE49-F238E27FC236}">
                <a16:creationId xmlns:a16="http://schemas.microsoft.com/office/drawing/2014/main" id="{328BA10B-D885-409D-8DD2-AB40B0057E55}"/>
              </a:ext>
            </a:extLst>
          </p:cNvPr>
          <p:cNvSpPr>
            <a:spLocks noChangeArrowheads="1"/>
          </p:cNvSpPr>
          <p:nvPr/>
        </p:nvSpPr>
        <p:spPr bwMode="auto">
          <a:xfrm>
            <a:off x="202254" y="574624"/>
            <a:ext cx="9517326" cy="6055504"/>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入院医療　③</a:t>
            </a:r>
            <a:r>
              <a:rPr kumimoji="1" lang="en-US" altLang="ja-JP"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１２月１７日（その８）</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◆急性期入院医療</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一般病棟用／治療室用の重症度、医療・看護必要度シミュレーション（案）</a:t>
            </a:r>
            <a:endPar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これまでの議論を踏まえ、施設基準の見直しに用いることを念頭に、該当患者割合のシミュレーションを</a:t>
            </a:r>
            <a:endPar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行うための条件設定</a:t>
            </a:r>
            <a:endPar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一般病棟用（必要度</a:t>
            </a:r>
            <a:r>
              <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共通）</a:t>
            </a:r>
            <a:r>
              <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　急性期入院医療を必要とする患者の状態を適切に反映するための項目の見直し</a:t>
            </a:r>
            <a:endPar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　管理に係る実態をより適切に評価するための配点方法の変更</a:t>
            </a:r>
            <a:endPar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③　急性期入院医療を必要とする患者の状態を適切に反映するための項目の内容の見直し</a:t>
            </a:r>
            <a:endPar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治療室用（特定集中治療室用・ハイケアユニット用共通）</a:t>
            </a:r>
            <a:r>
              <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　高度急性期入院医療を必要とする患者の状態を適切に反映するための項目の見直し</a:t>
            </a:r>
            <a:endPar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　高度急性期入院医療を必要とする患者の状態を適切に反映するための評価票の見直し</a:t>
            </a:r>
            <a:endPar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③　一般病棟用にならい、項目の内容の見直し</a:t>
            </a:r>
            <a:endPar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１月１２日（その９）</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◆急性期入院医療</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一般病棟用／治療室用の重症度、医療・看護必要度シミュレーション結果を踏まえた施設基準の設定</a:t>
            </a:r>
            <a:endPar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一般病棟用の重症度、医療・看護必要度</a:t>
            </a:r>
            <a:r>
              <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●項目の見直し（Ａ項目「心電図モニターの管理」→削除、Ｂ項目「衣服の着脱」→削除）</a:t>
            </a:r>
            <a:endPar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●配点方法の変更（Ａ項目「輸血や血液製剤の管理」の点数）</a:t>
            </a:r>
            <a:endPar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●項目の内容の見直し（Ａ項目「点滴ライン同時３本以上の管理」の薬剤種類数、Ｃ項目「骨の手術」の日数）</a:t>
            </a:r>
            <a:endPar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特定集中治療室用の重症度、医療・看護必要度</a:t>
            </a:r>
            <a:r>
              <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●高度急性期入院医療を要する患者の状態の見直し</a:t>
            </a:r>
            <a:endPar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Ａ項目「心電図モニターの管理」、Ｂ項目を除いた上で、判定基準を「Ａ項目３点以上」に見直す</a:t>
            </a:r>
            <a:endPar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●レセプト電算処理システムコードを用いた評価を導入し、合わせて各入院料における該当患者割合について</a:t>
            </a:r>
            <a:endPar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現行との差の実態を踏まえた設定にする</a:t>
            </a:r>
            <a:endParaRPr kumimoji="1" lang="en-US" altLang="ja-JP" sz="1600" b="0" i="0" u="none"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Rectangle 2">
            <a:extLst>
              <a:ext uri="{FF2B5EF4-FFF2-40B4-BE49-F238E27FC236}">
                <a16:creationId xmlns:a16="http://schemas.microsoft.com/office/drawing/2014/main" id="{B392548A-5A39-4DCF-807F-3E92EE817A69}"/>
              </a:ext>
            </a:extLst>
          </p:cNvPr>
          <p:cNvSpPr>
            <a:spLocks noChangeArrowheads="1"/>
          </p:cNvSpPr>
          <p:nvPr/>
        </p:nvSpPr>
        <p:spPr bwMode="auto">
          <a:xfrm>
            <a:off x="202253" y="0"/>
            <a:ext cx="9517327" cy="476672"/>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中医協における審議内容</a:t>
            </a:r>
            <a:r>
              <a:rPr kumimoji="1" lang="ja-JP"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 （令和２年７月７日～令和３年１月１２日）</a:t>
            </a:r>
            <a:r>
              <a:rPr kumimoji="1" lang="ja-JP"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 ⑤</a:t>
            </a:r>
            <a:endPar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
        <p:nvSpPr>
          <p:cNvPr id="11" name="スライド番号プレースホルダー 2">
            <a:extLst>
              <a:ext uri="{FF2B5EF4-FFF2-40B4-BE49-F238E27FC236}">
                <a16:creationId xmlns:a16="http://schemas.microsoft.com/office/drawing/2014/main" id="{55EF124E-076A-497D-9857-7AA89C2D324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852138225"/>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正方形/長方形 19"/>
          <p:cNvSpPr/>
          <p:nvPr/>
        </p:nvSpPr>
        <p:spPr>
          <a:xfrm>
            <a:off x="189444" y="3662724"/>
            <a:ext cx="9529762" cy="310589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［技術の概要］</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センサーを上腕の後ろ側に装着し、リーダー等でセンサーを</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スキャンすることで、皮下間質液中のグルコース値を表示する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ことができ、また、　連続グルコース値のグラフを表示する</a:t>
            </a:r>
            <a:r>
              <a:rPr kumimoji="1" lang="ja-JP" altLang="en-US" sz="12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とができる。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正方形/長方形 4"/>
          <p:cNvSpPr/>
          <p:nvPr/>
        </p:nvSpPr>
        <p:spPr>
          <a:xfrm>
            <a:off x="188119" y="1018801"/>
            <a:ext cx="9529762" cy="243881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経尿道的前立腺吊上術</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12,300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［技術の概要］</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前立腺肥大症に伴う排尿障害の患者に対して、経尿道的に前立腺の内側（尿道側）組織と外側（被</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膜側）組織を貫通してイプラントを留置することで、内側組織と外側組織を近づけて保持し、尿道開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口部を広げることで、排尿障害を改善する。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［関連する特定保険医療材料］</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214</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前立腺用インプラント</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97,900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円</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タイトル 1"/>
          <p:cNvSpPr>
            <a:spLocks noGrp="1"/>
          </p:cNvSpPr>
          <p:nvPr>
            <p:ph type="title"/>
          </p:nvPr>
        </p:nvSpPr>
        <p:spPr>
          <a:xfrm>
            <a:off x="0" y="277405"/>
            <a:ext cx="9906000" cy="458482"/>
          </a:xfrm>
        </p:spPr>
        <p:txBody>
          <a:bodyPr>
            <a:noAutofit/>
          </a:bodyPr>
          <a:lstStyle/>
          <a:p>
            <a:pPr algn="ctr"/>
            <a:r>
              <a:rPr lang="ja-JP" altLang="en-US" dirty="0">
                <a:solidFill>
                  <a:prstClr val="black"/>
                </a:solidFill>
              </a:rPr>
              <a:t>（２）</a:t>
            </a:r>
            <a:r>
              <a:rPr lang="ja-JP" altLang="en-US" dirty="0">
                <a:latin typeface="+mn-ea"/>
              </a:rPr>
              <a:t>手術等の医療技術の適切な評価</a:t>
            </a:r>
            <a:endParaRPr kumimoji="1" lang="ja-JP" altLang="en-US" dirty="0">
              <a:latin typeface="メイリオ" panose="020B0604030504040204" pitchFamily="50" charset="-128"/>
              <a:ea typeface="メイリオ" panose="020B0604030504040204" pitchFamily="50" charset="-128"/>
            </a:endParaRPr>
          </a:p>
        </p:txBody>
      </p:sp>
      <p:sp>
        <p:nvSpPr>
          <p:cNvPr id="19" name="テキスト ボックス 18"/>
          <p:cNvSpPr txBox="1"/>
          <p:nvPr/>
        </p:nvSpPr>
        <p:spPr>
          <a:xfrm>
            <a:off x="0" y="0"/>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28" name="正方形/長方形 27"/>
          <p:cNvSpPr/>
          <p:nvPr/>
        </p:nvSpPr>
        <p:spPr>
          <a:xfrm>
            <a:off x="298800" y="828000"/>
            <a:ext cx="4894992"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新規保険医療材料等に係る技術料の新設</a:t>
            </a:r>
          </a:p>
        </p:txBody>
      </p:sp>
      <p:sp>
        <p:nvSpPr>
          <p:cNvPr id="29" name="正方形/長方形 28"/>
          <p:cNvSpPr/>
          <p:nvPr/>
        </p:nvSpPr>
        <p:spPr>
          <a:xfrm>
            <a:off x="298800" y="3522106"/>
            <a:ext cx="5040000"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新規保険医療材料等に係る技術料の見直し</a:t>
            </a:r>
          </a:p>
        </p:txBody>
      </p:sp>
      <p:sp>
        <p:nvSpPr>
          <p:cNvPr id="66" name="テキスト ボックス 65"/>
          <p:cNvSpPr txBox="1"/>
          <p:nvPr/>
        </p:nvSpPr>
        <p:spPr>
          <a:xfrm>
            <a:off x="8457657" y="1094398"/>
            <a:ext cx="137712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Verdana"/>
                <a:ea typeface="メイリオ"/>
                <a:cs typeface="+mn-cs"/>
              </a:rPr>
              <a:t>出典：企業提出資料</a:t>
            </a:r>
          </a:p>
        </p:txBody>
      </p:sp>
      <p:pic>
        <p:nvPicPr>
          <p:cNvPr id="35" name="図 34"/>
          <p:cNvPicPr>
            <a:picLocks noChangeAspect="1"/>
          </p:cNvPicPr>
          <p:nvPr/>
        </p:nvPicPr>
        <p:blipFill>
          <a:blip r:embed="rId3"/>
          <a:stretch>
            <a:fillRect/>
          </a:stretch>
        </p:blipFill>
        <p:spPr>
          <a:xfrm>
            <a:off x="4587882" y="2484566"/>
            <a:ext cx="2678968" cy="823344"/>
          </a:xfrm>
          <a:prstGeom prst="rect">
            <a:avLst/>
          </a:prstGeom>
        </p:spPr>
      </p:pic>
      <p:grpSp>
        <p:nvGrpSpPr>
          <p:cNvPr id="36" name="グループ化 35"/>
          <p:cNvGrpSpPr/>
          <p:nvPr/>
        </p:nvGrpSpPr>
        <p:grpSpPr>
          <a:xfrm>
            <a:off x="7484855" y="1296177"/>
            <a:ext cx="2233026" cy="2025822"/>
            <a:chOff x="4670636" y="3277766"/>
            <a:chExt cx="1751453" cy="1525728"/>
          </a:xfrm>
        </p:grpSpPr>
        <p:pic>
          <p:nvPicPr>
            <p:cNvPr id="37" name="図 36"/>
            <p:cNvPicPr>
              <a:picLocks noChangeAspect="1"/>
            </p:cNvPicPr>
            <p:nvPr/>
          </p:nvPicPr>
          <p:blipFill rotWithShape="1">
            <a:blip r:embed="rId4"/>
            <a:srcRect l="49743"/>
            <a:stretch/>
          </p:blipFill>
          <p:spPr>
            <a:xfrm>
              <a:off x="4670636" y="4045241"/>
              <a:ext cx="1751453" cy="758253"/>
            </a:xfrm>
            <a:prstGeom prst="rect">
              <a:avLst/>
            </a:prstGeom>
          </p:spPr>
        </p:pic>
        <p:pic>
          <p:nvPicPr>
            <p:cNvPr id="38" name="図 37"/>
            <p:cNvPicPr>
              <a:picLocks noChangeAspect="1"/>
            </p:cNvPicPr>
            <p:nvPr/>
          </p:nvPicPr>
          <p:blipFill rotWithShape="1">
            <a:blip r:embed="rId4"/>
            <a:srcRect r="51541"/>
            <a:stretch/>
          </p:blipFill>
          <p:spPr>
            <a:xfrm>
              <a:off x="4670636" y="3277766"/>
              <a:ext cx="1688789" cy="758253"/>
            </a:xfrm>
            <a:prstGeom prst="rect">
              <a:avLst/>
            </a:prstGeom>
          </p:spPr>
        </p:pic>
        <p:cxnSp>
          <p:nvCxnSpPr>
            <p:cNvPr id="39" name="直線矢印コネクタ 38"/>
            <p:cNvCxnSpPr/>
            <p:nvPr/>
          </p:nvCxnSpPr>
          <p:spPr>
            <a:xfrm>
              <a:off x="5452398" y="3591200"/>
              <a:ext cx="144316"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0" name="直線矢印コネクタ 39"/>
            <p:cNvCxnSpPr/>
            <p:nvPr/>
          </p:nvCxnSpPr>
          <p:spPr>
            <a:xfrm>
              <a:off x="5461924" y="4359473"/>
              <a:ext cx="144316"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1" name="直線矢印コネクタ 40"/>
            <p:cNvCxnSpPr/>
            <p:nvPr/>
          </p:nvCxnSpPr>
          <p:spPr>
            <a:xfrm flipH="1">
              <a:off x="5469425" y="3907207"/>
              <a:ext cx="101554" cy="12728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42" name="正方形/長方形 41"/>
          <p:cNvSpPr/>
          <p:nvPr/>
        </p:nvSpPr>
        <p:spPr>
          <a:xfrm>
            <a:off x="5291900" y="3975667"/>
            <a:ext cx="4389892" cy="252000"/>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44" name="右矢印 43"/>
          <p:cNvSpPr/>
          <p:nvPr/>
        </p:nvSpPr>
        <p:spPr>
          <a:xfrm>
            <a:off x="4790919" y="4486099"/>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5" name="正方形/長方形 44"/>
          <p:cNvSpPr/>
          <p:nvPr/>
        </p:nvSpPr>
        <p:spPr>
          <a:xfrm>
            <a:off x="372536" y="3971403"/>
            <a:ext cx="4371397" cy="252000"/>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46" name="正方形/長方形 45"/>
          <p:cNvSpPr/>
          <p:nvPr/>
        </p:nvSpPr>
        <p:spPr>
          <a:xfrm>
            <a:off x="365435" y="4265436"/>
            <a:ext cx="4371398" cy="1532384"/>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血糖自己測定器加算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間歇スキャン式持続血糖測定器によるもの</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540000" marR="0" lvl="0" indent="-54000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540000" marR="0" lvl="0" indent="-54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注３　７については、入院中の患者以外の患者であって、強化インスリン療法を行っているもの又は強化インスリン療法を行った後に混合型インスリン製剤を１日２回以上使用しているものに対して、血糖自己測定値に基づく指導を行うため、間歇スキャン式持続血糖測定器を使用した場合に、３月に３回に限り、第１款の所定点数に加算する。</a:t>
            </a:r>
          </a:p>
        </p:txBody>
      </p:sp>
      <p:pic>
        <p:nvPicPr>
          <p:cNvPr id="47" name="図 46"/>
          <p:cNvPicPr>
            <a:picLocks noChangeAspect="1"/>
          </p:cNvPicPr>
          <p:nvPr/>
        </p:nvPicPr>
        <p:blipFill>
          <a:blip r:embed="rId5"/>
          <a:stretch>
            <a:fillRect/>
          </a:stretch>
        </p:blipFill>
        <p:spPr>
          <a:xfrm>
            <a:off x="4836069" y="5865142"/>
            <a:ext cx="1487372" cy="857284"/>
          </a:xfrm>
          <a:prstGeom prst="rect">
            <a:avLst/>
          </a:prstGeom>
        </p:spPr>
      </p:pic>
      <p:pic>
        <p:nvPicPr>
          <p:cNvPr id="48" name="図 47"/>
          <p:cNvPicPr>
            <a:picLocks noChangeAspect="1"/>
          </p:cNvPicPr>
          <p:nvPr/>
        </p:nvPicPr>
        <p:blipFill>
          <a:blip r:embed="rId6"/>
          <a:stretch>
            <a:fillRect/>
          </a:stretch>
        </p:blipFill>
        <p:spPr>
          <a:xfrm>
            <a:off x="6129593" y="5533771"/>
            <a:ext cx="1457392" cy="1244358"/>
          </a:xfrm>
          <a:prstGeom prst="rect">
            <a:avLst/>
          </a:prstGeom>
        </p:spPr>
      </p:pic>
      <p:pic>
        <p:nvPicPr>
          <p:cNvPr id="49" name="図 48" descr="グラフィカル ユーザー インターフェイス, アプリケーション&#10;&#10;自動的に生成された説明">
            <a:extLst>
              <a:ext uri="{FF2B5EF4-FFF2-40B4-BE49-F238E27FC236}">
                <a16:creationId xmlns:a16="http://schemas.microsoft.com/office/drawing/2014/main" id="{82383B69-677A-4C0A-802E-FE3433FD54A9}"/>
              </a:ext>
            </a:extLst>
          </p:cNvPr>
          <p:cNvPicPr>
            <a:picLocks noChangeAspect="1"/>
          </p:cNvPicPr>
          <p:nvPr/>
        </p:nvPicPr>
        <p:blipFill>
          <a:blip r:embed="rId7"/>
          <a:stretch>
            <a:fillRect/>
          </a:stretch>
        </p:blipFill>
        <p:spPr>
          <a:xfrm>
            <a:off x="7712450" y="5793008"/>
            <a:ext cx="546334" cy="961760"/>
          </a:xfrm>
          <a:prstGeom prst="rect">
            <a:avLst/>
          </a:prstGeom>
        </p:spPr>
      </p:pic>
      <p:sp>
        <p:nvSpPr>
          <p:cNvPr id="22" name="テキスト ボックス 21"/>
          <p:cNvSpPr txBox="1"/>
          <p:nvPr/>
        </p:nvSpPr>
        <p:spPr>
          <a:xfrm>
            <a:off x="8343613" y="3690070"/>
            <a:ext cx="137712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Verdana"/>
                <a:ea typeface="メイリオ"/>
                <a:cs typeface="+mn-cs"/>
              </a:rPr>
              <a:t>出典：企業提出資料</a:t>
            </a:r>
          </a:p>
        </p:txBody>
      </p:sp>
      <p:sp>
        <p:nvSpPr>
          <p:cNvPr id="53" name="テキスト ボックス 52"/>
          <p:cNvSpPr txBox="1"/>
          <p:nvPr/>
        </p:nvSpPr>
        <p:spPr>
          <a:xfrm>
            <a:off x="5350968" y="6589724"/>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a:ea typeface="メイリオ"/>
                <a:cs typeface="+mn-cs"/>
              </a:rPr>
              <a:t>センサー</a:t>
            </a:r>
          </a:p>
        </p:txBody>
      </p:sp>
      <p:sp>
        <p:nvSpPr>
          <p:cNvPr id="54" name="テキスト ボックス 53"/>
          <p:cNvSpPr txBox="1"/>
          <p:nvPr/>
        </p:nvSpPr>
        <p:spPr>
          <a:xfrm>
            <a:off x="7040738" y="6560171"/>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a:ea typeface="メイリオ"/>
                <a:cs typeface="+mn-cs"/>
              </a:rPr>
              <a:t>リーダー</a:t>
            </a:r>
          </a:p>
        </p:txBody>
      </p:sp>
      <p:sp>
        <p:nvSpPr>
          <p:cNvPr id="55" name="テキスト ボックス 54">
            <a:extLst>
              <a:ext uri="{FF2B5EF4-FFF2-40B4-BE49-F238E27FC236}">
                <a16:creationId xmlns:a16="http://schemas.microsoft.com/office/drawing/2014/main" id="{A9559F1D-D91A-4C2B-9367-FEEB048EE9A2}"/>
              </a:ext>
            </a:extLst>
          </p:cNvPr>
          <p:cNvSpPr txBox="1"/>
          <p:nvPr/>
        </p:nvSpPr>
        <p:spPr>
          <a:xfrm>
            <a:off x="8246628" y="6522403"/>
            <a:ext cx="159034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a:ea typeface="メイリオ"/>
                <a:cs typeface="+mn-cs"/>
              </a:rPr>
              <a:t>スマートフォンアプリ</a:t>
            </a:r>
          </a:p>
        </p:txBody>
      </p:sp>
      <p:sp>
        <p:nvSpPr>
          <p:cNvPr id="43" name="正方形/長方形 42"/>
          <p:cNvSpPr/>
          <p:nvPr/>
        </p:nvSpPr>
        <p:spPr>
          <a:xfrm>
            <a:off x="5287918" y="4265436"/>
            <a:ext cx="4393874" cy="1532384"/>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血糖自己測定器加算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間歇スキャン式持続血糖測定器によるもの</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540000" marR="0" lvl="0" indent="-54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注３　７については、</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インスリン製剤の自己注射を１日に１回以上行っている</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入院中の患者以外の患者に対して、血糖自己測定値に基づく指導を行うため、間歇スキャン式持続血糖測定器を使用した場合に、３月に３回に限り、第１款の所定点数に加算する。</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3376482112"/>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solidFill>
                  <a:prstClr val="black"/>
                </a:solidFill>
              </a:rPr>
              <a:t>（２）</a:t>
            </a:r>
            <a:r>
              <a:rPr lang="ja-JP" altLang="en-US" dirty="0"/>
              <a:t>手術等の医療技術の適切な評価</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18800"/>
            <a:ext cx="9529762" cy="545957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　ホウ素中性子捕捉療法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187,500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［対象となる疾患］</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切除不能な局所進行又は局所再発の頭頸部癌</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［技術の概要］</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ホウ素を付加した薬剤（ボロファラン）をがん細胞に取り込ませ、</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体外から低エネルギー中性子線を照射する放射線治療の一種である。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ホウ素と熱中性子との核反応により発生するアルファ線とリチウム</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原子核によりがん細胞を破壊する。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0"/>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 name="テキスト ボックス 2"/>
          <p:cNvSpPr txBox="1"/>
          <p:nvPr/>
        </p:nvSpPr>
        <p:spPr>
          <a:xfrm>
            <a:off x="8325162" y="5168483"/>
            <a:ext cx="137712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Verdana"/>
                <a:ea typeface="メイリオ"/>
                <a:cs typeface="+mn-cs"/>
              </a:rPr>
              <a:t>出典：企業提出資料</a:t>
            </a:r>
          </a:p>
        </p:txBody>
      </p:sp>
      <p:sp>
        <p:nvSpPr>
          <p:cNvPr id="21" name="正方形/長方形 20"/>
          <p:cNvSpPr/>
          <p:nvPr/>
        </p:nvSpPr>
        <p:spPr>
          <a:xfrm>
            <a:off x="299062" y="828000"/>
            <a:ext cx="4805202"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新規保険医療材料等に係る技術料の新設</a:t>
            </a:r>
          </a:p>
        </p:txBody>
      </p:sp>
      <p:sp>
        <p:nvSpPr>
          <p:cNvPr id="20" name="正方形/長方形 19"/>
          <p:cNvSpPr/>
          <p:nvPr/>
        </p:nvSpPr>
        <p:spPr>
          <a:xfrm>
            <a:off x="567159" y="5443101"/>
            <a:ext cx="8956359" cy="738664"/>
          </a:xfrm>
          <a:prstGeom prst="rect">
            <a:avLst/>
          </a:prstGeom>
          <a:noFill/>
          <a:ln w="6350" cap="flat" cmpd="sng" algn="ctr">
            <a:solidFill>
              <a:sysClr val="windowText" lastClr="000000"/>
            </a:solidFill>
            <a:prstDash val="solid"/>
            <a:miter lim="800000"/>
          </a:ln>
          <a:effectLst/>
        </p:spPr>
        <p:txBody>
          <a:bodyPr wrap="square">
            <a:spAutoFit/>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00" cap="none" spc="0" normalizeH="0" baseline="0" noProof="0" dirty="0">
                <a:ln>
                  <a:noFill/>
                </a:ln>
                <a:solidFill>
                  <a:prstClr val="black"/>
                </a:solidFill>
                <a:effectLst/>
                <a:uLnTx/>
                <a:uFillTx/>
                <a:latin typeface="メイリオ"/>
                <a:ea typeface="メイリオ"/>
                <a:cs typeface="Arial" panose="020B0604020202020204" pitchFamily="34" charset="0"/>
              </a:rPr>
              <a:t>[</a:t>
            </a:r>
            <a:r>
              <a:rPr kumimoji="0" lang="ja-JP" altLang="en-US" sz="1400" b="0" i="0" u="none" strike="noStrike" kern="100" cap="none" spc="0" normalizeH="0" baseline="0" noProof="0" dirty="0">
                <a:ln>
                  <a:noFill/>
                </a:ln>
                <a:solidFill>
                  <a:prstClr val="black"/>
                </a:solidFill>
                <a:effectLst/>
                <a:uLnTx/>
                <a:uFillTx/>
                <a:latin typeface="メイリオ"/>
                <a:ea typeface="メイリオ"/>
                <a:cs typeface="Arial" panose="020B0604020202020204" pitchFamily="34" charset="0"/>
              </a:rPr>
              <a:t>加算</a:t>
            </a:r>
            <a:r>
              <a:rPr kumimoji="0" lang="en-US" altLang="ja-JP" sz="1400" b="0" i="0" u="none" strike="noStrike" kern="100" cap="none" spc="0" normalizeH="0" baseline="0" noProof="0" dirty="0">
                <a:ln>
                  <a:noFill/>
                </a:ln>
                <a:solidFill>
                  <a:prstClr val="black"/>
                </a:solidFill>
                <a:effectLst/>
                <a:uLnTx/>
                <a:uFillTx/>
                <a:latin typeface="メイリオ"/>
                <a:ea typeface="メイリオ"/>
                <a:cs typeface="Arial" panose="020B0604020202020204" pitchFamily="34" charset="0"/>
              </a:rPr>
              <a:t>]</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　　　　　　　　　　</a:t>
            </a:r>
            <a:endParaRPr kumimoji="0" lang="en-US" altLang="ja-JP" sz="14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endParaRPr>
          </a:p>
          <a:p>
            <a:pPr marL="0" marR="0" lvl="0" indent="0" algn="l" defTabSz="914400" rtl="0" eaLnBrk="1" fontAlgn="auto" latinLnBrk="1"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　①</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ホウ素中性子捕捉療適応判定加算</a:t>
            </a:r>
            <a:r>
              <a:rPr kumimoji="0" lang="ja-JP" altLang="en-US" sz="1400" b="1" i="0" u="sng" strike="noStrike" kern="0" cap="none" spc="0" normalizeH="0" baseline="0" noProof="0" dirty="0">
                <a:ln>
                  <a:noFill/>
                </a:ln>
                <a:solidFill>
                  <a:srgbClr val="0070C0"/>
                </a:solidFill>
                <a:effectLst/>
                <a:uLnTx/>
                <a:uFillTx/>
                <a:latin typeface="メイリオ"/>
                <a:ea typeface="メイリオ"/>
                <a:cs typeface="Arial" panose="020B0604020202020204" pitchFamily="34" charset="0"/>
              </a:rPr>
              <a:t>　</a:t>
            </a:r>
            <a:r>
              <a:rPr kumimoji="0" lang="en-US" altLang="ja-JP" sz="1400" b="1" i="0" u="sng" strike="noStrike" kern="0" cap="none" spc="0" normalizeH="0" baseline="0" noProof="0" dirty="0">
                <a:ln>
                  <a:noFill/>
                </a:ln>
                <a:solidFill>
                  <a:srgbClr val="0070C0"/>
                </a:solidFill>
                <a:effectLst/>
                <a:uLnTx/>
                <a:uFillTx/>
                <a:latin typeface="メイリオ"/>
                <a:ea typeface="メイリオ"/>
                <a:cs typeface="Arial" panose="020B0604020202020204" pitchFamily="34" charset="0"/>
              </a:rPr>
              <a:t>40,000</a:t>
            </a:r>
            <a:r>
              <a:rPr kumimoji="0" lang="ja-JP" altLang="en-US" sz="1400" b="1" i="0" u="sng" strike="noStrike" kern="0" cap="none" spc="0" normalizeH="0" baseline="0" noProof="0" dirty="0">
                <a:ln>
                  <a:noFill/>
                </a:ln>
                <a:solidFill>
                  <a:srgbClr val="0070C0"/>
                </a:solidFill>
                <a:effectLst/>
                <a:uLnTx/>
                <a:uFillTx/>
                <a:latin typeface="メイリオ"/>
                <a:ea typeface="メイリオ"/>
                <a:cs typeface="Arial" panose="020B0604020202020204" pitchFamily="34" charset="0"/>
              </a:rPr>
              <a:t>点</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　</a:t>
            </a:r>
            <a:r>
              <a:rPr kumimoji="0" lang="en-US" altLang="ja-JP" sz="12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a:t>
            </a: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　キャンサーボードによる</a:t>
            </a:r>
            <a:r>
              <a:rPr kumimoji="0" lang="ja-JP" altLang="ja-JP" sz="12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適応判定に関する体制</a:t>
            </a: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整備を評価</a:t>
            </a:r>
            <a:endParaRPr kumimoji="0" lang="en-US" altLang="ja-JP" sz="12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endParaRPr>
          </a:p>
          <a:p>
            <a:pPr marL="0" marR="0" lvl="0" indent="0" algn="l" defTabSz="914400" rtl="0" eaLnBrk="1" fontAlgn="auto" latinLnBrk="1"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　②</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ホウ素中性子捕捉療医学管理加算　</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10,000</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　</a:t>
            </a:r>
            <a:r>
              <a:rPr kumimoji="0" lang="en-US" altLang="ja-JP" sz="12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a:t>
            </a: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rPr>
              <a:t>　照射計画を三次元的に確認するなどの医学的管理を評価</a:t>
            </a:r>
            <a:endParaRPr kumimoji="0" lang="ja-JP" altLang="ja-JP" sz="1200" b="0" i="0" u="none" strike="noStrike" kern="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pic>
        <p:nvPicPr>
          <p:cNvPr id="23" name="図 22"/>
          <p:cNvPicPr>
            <a:picLocks noChangeAspect="1"/>
          </p:cNvPicPr>
          <p:nvPr/>
        </p:nvPicPr>
        <p:blipFill>
          <a:blip r:embed="rId3"/>
          <a:stretch>
            <a:fillRect/>
          </a:stretch>
        </p:blipFill>
        <p:spPr>
          <a:xfrm>
            <a:off x="731430" y="4071914"/>
            <a:ext cx="1009081" cy="1119242"/>
          </a:xfrm>
          <a:prstGeom prst="rect">
            <a:avLst/>
          </a:prstGeom>
        </p:spPr>
      </p:pic>
      <p:grpSp>
        <p:nvGrpSpPr>
          <p:cNvPr id="24" name="グループ化 23"/>
          <p:cNvGrpSpPr/>
          <p:nvPr/>
        </p:nvGrpSpPr>
        <p:grpSpPr>
          <a:xfrm>
            <a:off x="2797908" y="4486629"/>
            <a:ext cx="504056" cy="432048"/>
            <a:chOff x="-747464" y="4193933"/>
            <a:chExt cx="504056" cy="432048"/>
          </a:xfrm>
        </p:grpSpPr>
        <p:pic>
          <p:nvPicPr>
            <p:cNvPr id="25" name="図 24"/>
            <p:cNvPicPr>
              <a:picLocks noChangeAspect="1"/>
            </p:cNvPicPr>
            <p:nvPr/>
          </p:nvPicPr>
          <p:blipFill rotWithShape="1">
            <a:blip r:embed="rId4"/>
            <a:srcRect l="47357" t="44532" r="34146" b="39064"/>
            <a:stretch/>
          </p:blipFill>
          <p:spPr>
            <a:xfrm>
              <a:off x="-747464" y="4193933"/>
              <a:ext cx="504056" cy="432048"/>
            </a:xfrm>
            <a:prstGeom prst="rect">
              <a:avLst/>
            </a:prstGeom>
          </p:spPr>
        </p:pic>
        <p:sp>
          <p:nvSpPr>
            <p:cNvPr id="26" name="正方形/長方形 25"/>
            <p:cNvSpPr/>
            <p:nvPr/>
          </p:nvSpPr>
          <p:spPr>
            <a:xfrm>
              <a:off x="-459432" y="4193934"/>
              <a:ext cx="216024" cy="459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27" name="正方形/長方形 26"/>
            <p:cNvSpPr/>
            <p:nvPr/>
          </p:nvSpPr>
          <p:spPr>
            <a:xfrm>
              <a:off x="-747464" y="4193934"/>
              <a:ext cx="216024" cy="459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28" name="正方形/長方形 27"/>
            <p:cNvSpPr/>
            <p:nvPr/>
          </p:nvSpPr>
          <p:spPr>
            <a:xfrm>
              <a:off x="-746167" y="4557009"/>
              <a:ext cx="216024" cy="689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grpSp>
      <p:grpSp>
        <p:nvGrpSpPr>
          <p:cNvPr id="29" name="グループ化 28"/>
          <p:cNvGrpSpPr/>
          <p:nvPr/>
        </p:nvGrpSpPr>
        <p:grpSpPr>
          <a:xfrm>
            <a:off x="3541748" y="4230408"/>
            <a:ext cx="270029" cy="223251"/>
            <a:chOff x="-459433" y="3584617"/>
            <a:chExt cx="270029" cy="223251"/>
          </a:xfrm>
        </p:grpSpPr>
        <p:pic>
          <p:nvPicPr>
            <p:cNvPr id="30" name="Picture 38"/>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76241" t="12758" r="10625" b="76029"/>
            <a:stretch/>
          </p:blipFill>
          <p:spPr bwMode="auto">
            <a:xfrm>
              <a:off x="-459433" y="3584848"/>
              <a:ext cx="270029" cy="223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 name="正方形/長方形 30"/>
            <p:cNvSpPr/>
            <p:nvPr/>
          </p:nvSpPr>
          <p:spPr>
            <a:xfrm>
              <a:off x="-459433" y="3584617"/>
              <a:ext cx="90011" cy="303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grpSp>
      <p:grpSp>
        <p:nvGrpSpPr>
          <p:cNvPr id="32" name="グループ化 31"/>
          <p:cNvGrpSpPr/>
          <p:nvPr/>
        </p:nvGrpSpPr>
        <p:grpSpPr>
          <a:xfrm>
            <a:off x="3567703" y="4885707"/>
            <a:ext cx="288032" cy="288033"/>
            <a:chOff x="-804811" y="3781306"/>
            <a:chExt cx="288032" cy="288033"/>
          </a:xfrm>
        </p:grpSpPr>
        <p:pic>
          <p:nvPicPr>
            <p:cNvPr id="33" name="図 32"/>
            <p:cNvPicPr>
              <a:picLocks noChangeAspect="1"/>
            </p:cNvPicPr>
            <p:nvPr/>
          </p:nvPicPr>
          <p:blipFill rotWithShape="1">
            <a:blip r:embed="rId6"/>
            <a:srcRect l="29239" t="75434" r="56824" b="10115"/>
            <a:stretch/>
          </p:blipFill>
          <p:spPr>
            <a:xfrm>
              <a:off x="-804811" y="3781307"/>
              <a:ext cx="288032" cy="288032"/>
            </a:xfrm>
            <a:prstGeom prst="rect">
              <a:avLst/>
            </a:prstGeom>
          </p:spPr>
        </p:pic>
        <p:sp>
          <p:nvSpPr>
            <p:cNvPr id="34" name="正方形/長方形 33"/>
            <p:cNvSpPr/>
            <p:nvPr/>
          </p:nvSpPr>
          <p:spPr>
            <a:xfrm>
              <a:off x="-607258" y="3781306"/>
              <a:ext cx="90011" cy="303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grpSp>
      <p:sp>
        <p:nvSpPr>
          <p:cNvPr id="35" name="テキスト ボックス 34"/>
          <p:cNvSpPr txBox="1"/>
          <p:nvPr/>
        </p:nvSpPr>
        <p:spPr>
          <a:xfrm>
            <a:off x="912804" y="5173494"/>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Verdana"/>
                <a:ea typeface="メイリオ"/>
                <a:cs typeface="+mn-cs"/>
              </a:rPr>
              <a:t>薬剤投与</a:t>
            </a:r>
          </a:p>
        </p:txBody>
      </p:sp>
      <p:sp>
        <p:nvSpPr>
          <p:cNvPr id="36" name="右矢印 35"/>
          <p:cNvSpPr/>
          <p:nvPr/>
        </p:nvSpPr>
        <p:spPr>
          <a:xfrm>
            <a:off x="1882652" y="4530741"/>
            <a:ext cx="264134" cy="28281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37" name="楕円 36"/>
          <p:cNvSpPr/>
          <p:nvPr/>
        </p:nvSpPr>
        <p:spPr>
          <a:xfrm>
            <a:off x="2205836" y="4602676"/>
            <a:ext cx="138942" cy="13894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cxnSp>
        <p:nvCxnSpPr>
          <p:cNvPr id="38" name="直線矢印コネクタ 37"/>
          <p:cNvCxnSpPr/>
          <p:nvPr/>
        </p:nvCxnSpPr>
        <p:spPr>
          <a:xfrm>
            <a:off x="2391633" y="4675293"/>
            <a:ext cx="406275"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9" name="テキスト ボックス 38"/>
          <p:cNvSpPr txBox="1"/>
          <p:nvPr/>
        </p:nvSpPr>
        <p:spPr>
          <a:xfrm>
            <a:off x="3013932" y="5196880"/>
            <a:ext cx="82586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Verdana"/>
                <a:ea typeface="メイリオ"/>
                <a:cs typeface="+mn-cs"/>
              </a:rPr>
              <a:t>中性子照射</a:t>
            </a:r>
          </a:p>
        </p:txBody>
      </p:sp>
      <p:sp>
        <p:nvSpPr>
          <p:cNvPr id="40" name="右矢印 39"/>
          <p:cNvSpPr/>
          <p:nvPr/>
        </p:nvSpPr>
        <p:spPr>
          <a:xfrm rot="19457854">
            <a:off x="3207461" y="4336457"/>
            <a:ext cx="412634" cy="153286"/>
          </a:xfrm>
          <a:prstGeom prst="rightArrow">
            <a:avLst/>
          </a:prstGeom>
          <a:gradFill flip="none" rotWithShape="1">
            <a:gsLst>
              <a:gs pos="0">
                <a:srgbClr val="FF0000">
                  <a:shade val="30000"/>
                  <a:satMod val="115000"/>
                </a:srgbClr>
              </a:gs>
              <a:gs pos="50000">
                <a:srgbClr val="FF0000">
                  <a:shade val="67500"/>
                  <a:satMod val="115000"/>
                </a:srgbClr>
              </a:gs>
              <a:gs pos="100000">
                <a:srgbClr val="FF0000">
                  <a:shade val="100000"/>
                  <a:satMod val="115000"/>
                </a:srgb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41" name="右矢印 40"/>
          <p:cNvSpPr/>
          <p:nvPr/>
        </p:nvSpPr>
        <p:spPr>
          <a:xfrm rot="2298166">
            <a:off x="3199206" y="4821576"/>
            <a:ext cx="392567" cy="153286"/>
          </a:xfrm>
          <a:prstGeom prst="rightArrow">
            <a:avLst/>
          </a:prstGeom>
          <a:gradFill flip="none" rotWithShape="1">
            <a:gsLst>
              <a:gs pos="0">
                <a:srgbClr val="FF0000">
                  <a:shade val="30000"/>
                  <a:satMod val="115000"/>
                </a:srgbClr>
              </a:gs>
              <a:gs pos="50000">
                <a:srgbClr val="FF0000">
                  <a:shade val="67500"/>
                  <a:satMod val="115000"/>
                </a:srgbClr>
              </a:gs>
              <a:gs pos="100000">
                <a:srgbClr val="FF0000">
                  <a:shade val="100000"/>
                  <a:satMod val="115000"/>
                </a:srgb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42" name="テキスト ボックス 41"/>
          <p:cNvSpPr txBox="1"/>
          <p:nvPr/>
        </p:nvSpPr>
        <p:spPr>
          <a:xfrm>
            <a:off x="3715085" y="4105803"/>
            <a:ext cx="482824"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Verdana"/>
                <a:ea typeface="メイリオ"/>
                <a:cs typeface="+mn-cs"/>
              </a:rPr>
              <a:t>α</a:t>
            </a: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粒子</a:t>
            </a:r>
          </a:p>
        </p:txBody>
      </p:sp>
      <p:sp>
        <p:nvSpPr>
          <p:cNvPr id="43" name="テキスト ボックス 42"/>
          <p:cNvSpPr txBox="1"/>
          <p:nvPr/>
        </p:nvSpPr>
        <p:spPr>
          <a:xfrm>
            <a:off x="3765256" y="4843454"/>
            <a:ext cx="59824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リチウム</a:t>
            </a:r>
            <a:endParaRPr kumimoji="1" lang="en-US" altLang="ja-JP" sz="90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原子核</a:t>
            </a:r>
          </a:p>
        </p:txBody>
      </p:sp>
      <p:sp>
        <p:nvSpPr>
          <p:cNvPr id="44" name="テキスト ボックス 43"/>
          <p:cNvSpPr txBox="1"/>
          <p:nvPr/>
        </p:nvSpPr>
        <p:spPr>
          <a:xfrm>
            <a:off x="2801275" y="4859975"/>
            <a:ext cx="514885"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ホウ素</a:t>
            </a:r>
          </a:p>
        </p:txBody>
      </p:sp>
      <p:sp>
        <p:nvSpPr>
          <p:cNvPr id="45" name="角丸四角形 44"/>
          <p:cNvSpPr/>
          <p:nvPr/>
        </p:nvSpPr>
        <p:spPr>
          <a:xfrm>
            <a:off x="2565859" y="4102056"/>
            <a:ext cx="1776950" cy="1089099"/>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46" name="右矢印 45"/>
          <p:cNvSpPr/>
          <p:nvPr/>
        </p:nvSpPr>
        <p:spPr>
          <a:xfrm>
            <a:off x="4414817" y="4526687"/>
            <a:ext cx="264134" cy="282813"/>
          </a:xfrm>
          <a:prstGeom prst="rightArrow">
            <a:avLst/>
          </a:prstGeom>
          <a:solidFill>
            <a:srgbClr val="FF0000"/>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47" name="テキスト ボックス 46"/>
          <p:cNvSpPr txBox="1"/>
          <p:nvPr/>
        </p:nvSpPr>
        <p:spPr>
          <a:xfrm>
            <a:off x="4693178" y="4454371"/>
            <a:ext cx="744114" cy="430887"/>
          </a:xfrm>
          <a:prstGeom prst="rect">
            <a:avLst/>
          </a:prstGeom>
          <a:solidFill>
            <a:srgbClr val="FF0000"/>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Verdana"/>
                <a:ea typeface="メイリオ"/>
                <a:cs typeface="+mn-cs"/>
              </a:rPr>
              <a:t>がん細胞</a:t>
            </a:r>
            <a:endParaRPr kumimoji="1" lang="en-US" altLang="ja-JP" sz="1100" b="0" i="0" u="none" strike="noStrike" kern="1200" cap="none" spc="0" normalizeH="0" baseline="0" noProof="0" dirty="0">
              <a:ln>
                <a:noFill/>
              </a:ln>
              <a:solidFill>
                <a:prstClr val="white"/>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Verdana"/>
                <a:ea typeface="メイリオ"/>
                <a:cs typeface="+mn-cs"/>
              </a:rPr>
              <a:t>破壊</a:t>
            </a:r>
          </a:p>
        </p:txBody>
      </p:sp>
      <p:sp>
        <p:nvSpPr>
          <p:cNvPr id="48" name="テキスト ボックス 47"/>
          <p:cNvSpPr txBox="1"/>
          <p:nvPr/>
        </p:nvSpPr>
        <p:spPr>
          <a:xfrm>
            <a:off x="2036875" y="4771386"/>
            <a:ext cx="530915"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中性子</a:t>
            </a:r>
          </a:p>
        </p:txBody>
      </p:sp>
      <p:pic>
        <p:nvPicPr>
          <p:cNvPr id="49" name="図 48">
            <a:extLst>
              <a:ext uri="{FF2B5EF4-FFF2-40B4-BE49-F238E27FC236}">
                <a16:creationId xmlns:a16="http://schemas.microsoft.com/office/drawing/2014/main" id="{4A85D557-4F9C-4EEB-93D0-A3BFD0EACE29}"/>
              </a:ext>
            </a:extLst>
          </p:cNvPr>
          <p:cNvPicPr>
            <a:picLocks noChangeAspect="1"/>
          </p:cNvPicPr>
          <p:nvPr/>
        </p:nvPicPr>
        <p:blipFill>
          <a:blip r:embed="rId7"/>
          <a:stretch>
            <a:fillRect/>
          </a:stretch>
        </p:blipFill>
        <p:spPr>
          <a:xfrm>
            <a:off x="6224792" y="2874349"/>
            <a:ext cx="3366992" cy="2240535"/>
          </a:xfrm>
          <a:prstGeom prst="rect">
            <a:avLst/>
          </a:prstGeom>
        </p:spPr>
      </p:pic>
      <p:pic>
        <p:nvPicPr>
          <p:cNvPr id="50" name="図 49">
            <a:extLst>
              <a:ext uri="{FF2B5EF4-FFF2-40B4-BE49-F238E27FC236}">
                <a16:creationId xmlns:a16="http://schemas.microsoft.com/office/drawing/2014/main" id="{F0F99CF2-0EF3-4EFA-9783-607C6E7D0F63}"/>
              </a:ext>
            </a:extLst>
          </p:cNvPr>
          <p:cNvPicPr>
            <a:picLocks noChangeAspect="1"/>
          </p:cNvPicPr>
          <p:nvPr/>
        </p:nvPicPr>
        <p:blipFill>
          <a:blip r:embed="rId8"/>
          <a:stretch>
            <a:fillRect/>
          </a:stretch>
        </p:blipFill>
        <p:spPr>
          <a:xfrm>
            <a:off x="7049664" y="1152264"/>
            <a:ext cx="2542120" cy="1693688"/>
          </a:xfrm>
          <a:prstGeom prst="rect">
            <a:avLst/>
          </a:prstGeom>
        </p:spPr>
      </p:pic>
    </p:spTree>
    <p:extLst>
      <p:ext uri="{BB962C8B-B14F-4D97-AF65-F5344CB8AC3E}">
        <p14:creationId xmlns:p14="http://schemas.microsoft.com/office/powerpoint/2010/main" val="3962289005"/>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nvGraphicFramePr>
        <p:xfrm>
          <a:off x="200472" y="1069489"/>
          <a:ext cx="9505056" cy="5671872"/>
        </p:xfrm>
        <a:graphic>
          <a:graphicData uri="http://schemas.openxmlformats.org/drawingml/2006/table">
            <a:tbl>
              <a:tblPr firstRow="1" bandRow="1">
                <a:tableStyleId>{00A15C55-8517-42AA-B614-E9B94910E393}</a:tableStyleId>
              </a:tblPr>
              <a:tblGrid>
                <a:gridCol w="920651">
                  <a:extLst>
                    <a:ext uri="{9D8B030D-6E8A-4147-A177-3AD203B41FA5}">
                      <a16:colId xmlns:a16="http://schemas.microsoft.com/office/drawing/2014/main" val="20000"/>
                    </a:ext>
                  </a:extLst>
                </a:gridCol>
                <a:gridCol w="5770908">
                  <a:extLst>
                    <a:ext uri="{9D8B030D-6E8A-4147-A177-3AD203B41FA5}">
                      <a16:colId xmlns:a16="http://schemas.microsoft.com/office/drawing/2014/main" val="20001"/>
                    </a:ext>
                  </a:extLst>
                </a:gridCol>
                <a:gridCol w="1444769">
                  <a:extLst>
                    <a:ext uri="{9D8B030D-6E8A-4147-A177-3AD203B41FA5}">
                      <a16:colId xmlns:a16="http://schemas.microsoft.com/office/drawing/2014/main" val="20002"/>
                    </a:ext>
                  </a:extLst>
                </a:gridCol>
                <a:gridCol w="1368728">
                  <a:extLst>
                    <a:ext uri="{9D8B030D-6E8A-4147-A177-3AD203B41FA5}">
                      <a16:colId xmlns:a16="http://schemas.microsoft.com/office/drawing/2014/main" val="20003"/>
                    </a:ext>
                  </a:extLst>
                </a:gridCol>
              </a:tblGrid>
              <a:tr h="400812">
                <a:tc>
                  <a:txBody>
                    <a:bodyPr/>
                    <a:lstStyle/>
                    <a:p>
                      <a:pPr algn="ctr">
                        <a:lnSpc>
                          <a:spcPts val="1500"/>
                        </a:lnSpc>
                      </a:pPr>
                      <a:r>
                        <a:rPr kumimoji="1" lang="ja-JP" altLang="en-US" sz="1200" b="1" dirty="0">
                          <a:solidFill>
                            <a:schemeClr val="tx1"/>
                          </a:solidFill>
                          <a:latin typeface="BIZ UDPゴシック" panose="020B0400000000000000" pitchFamily="50" charset="-128"/>
                          <a:ea typeface="BIZ UDPゴシック" panose="020B0400000000000000" pitchFamily="50" charset="-128"/>
                        </a:rPr>
                        <a:t>区分番号</a:t>
                      </a:r>
                    </a:p>
                  </a:txBody>
                  <a:tcPr marL="99060" marR="99060" anchor="ctr"/>
                </a:tc>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手術名</a:t>
                      </a:r>
                    </a:p>
                  </a:txBody>
                  <a:tcPr marL="99060" marR="99060" anchor="ctr"/>
                </a:tc>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現行点数</a:t>
                      </a:r>
                      <a:endParaRPr kumimoji="1" lang="en-US" altLang="ja-JP" sz="1400" b="1" dirty="0">
                        <a:solidFill>
                          <a:schemeClr val="tx1"/>
                        </a:solidFill>
                        <a:latin typeface="BIZ UDPゴシック" panose="020B0400000000000000" pitchFamily="50" charset="-128"/>
                        <a:ea typeface="BIZ UDPゴシック" panose="020B0400000000000000" pitchFamily="50" charset="-128"/>
                      </a:endParaRPr>
                    </a:p>
                  </a:txBody>
                  <a:tcPr marL="99060" marR="99060" anchor="ctr"/>
                </a:tc>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改定点数</a:t>
                      </a:r>
                      <a:endParaRPr kumimoji="1" lang="en-US" altLang="ja-JP" sz="1400" b="1" dirty="0">
                        <a:solidFill>
                          <a:schemeClr val="tx1"/>
                        </a:solidFill>
                        <a:latin typeface="BIZ UDPゴシック" panose="020B0400000000000000" pitchFamily="50" charset="-128"/>
                        <a:ea typeface="BIZ UDPゴシック" panose="020B0400000000000000" pitchFamily="50" charset="-128"/>
                      </a:endParaRPr>
                    </a:p>
                  </a:txBody>
                  <a:tcPr marL="99060" marR="99060" anchor="ctr"/>
                </a:tc>
                <a:extLst>
                  <a:ext uri="{0D108BD9-81ED-4DB2-BD59-A6C34878D82A}">
                    <a16:rowId xmlns:a16="http://schemas.microsoft.com/office/drawing/2014/main" val="10000"/>
                  </a:ext>
                </a:extLst>
              </a:tr>
              <a:tr h="290692">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K000 </a:t>
                      </a: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創傷処理　</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09"/>
                  </a:ext>
                </a:extLst>
              </a:tr>
              <a:tr h="290692">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 </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筋肉、臓器に達するもの（長径５</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未満）</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1,250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1,400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10010"/>
                  </a:ext>
                </a:extLst>
              </a:tr>
              <a:tr h="290692">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筋肉、臓器に達するもの（長径５</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以上</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10cm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未満）</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1,680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1,880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1"/>
                  </a:ext>
                </a:extLst>
              </a:tr>
              <a:tr h="290692">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3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筋肉、臓器に達するもの（長径</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10cm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以上）</a:t>
                      </a: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　</a:t>
                      </a:r>
                      <a:endParaRPr kumimoji="1" lang="zh-TW"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2"/>
                  </a:ext>
                </a:extLst>
              </a:tr>
              <a:tr h="290692">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イ 頭頸部のもの（長径</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20cm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以上のものに限る。）</a:t>
                      </a:r>
                      <a:endParaRPr kumimoji="1" lang="zh-TW"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8,600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9,630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3"/>
                  </a:ext>
                </a:extLst>
              </a:tr>
              <a:tr h="290692">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l" fontAlgn="ct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ロ その他のもの</a:t>
                      </a:r>
                      <a:endParaRPr kumimoji="1" lang="zh-TW"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2,400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2,690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4"/>
                  </a:ext>
                </a:extLst>
              </a:tr>
              <a:tr h="329296">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4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筋肉、臓器に達しないもの（長径５</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未満）</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470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530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5"/>
                  </a:ext>
                </a:extLst>
              </a:tr>
              <a:tr h="290692">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5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筋肉、臓器に達しないもの（長径５</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以上</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10cm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未満）</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850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950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6"/>
                  </a:ext>
                </a:extLst>
              </a:tr>
              <a:tr h="290692">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6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筋肉、臓器に達しないもの（長径</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10cm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以上）</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1,320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1,480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4280964766"/>
                  </a:ext>
                </a:extLst>
              </a:tr>
              <a:tr h="290692">
                <a:tc>
                  <a:txBody>
                    <a:bodyPr/>
                    <a:lstStyle/>
                    <a:p>
                      <a:pPr algn="l" fontAlgn="ctr"/>
                      <a:r>
                        <a:rPr kumimoji="1" lang="en-US" sz="1400" b="0" i="0" u="none" strike="noStrike" kern="1200">
                          <a:solidFill>
                            <a:schemeClr val="tx1"/>
                          </a:solidFill>
                          <a:effectLst/>
                          <a:latin typeface="BIZ UDPゴシック" panose="020B0400000000000000" pitchFamily="50" charset="-128"/>
                          <a:ea typeface="BIZ UDPゴシック" panose="020B0400000000000000" pitchFamily="50" charset="-128"/>
                          <a:cs typeface="+mn-cs"/>
                        </a:rPr>
                        <a:t>K000</a:t>
                      </a: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a:t>
                      </a:r>
                      <a:r>
                        <a:rPr kumimoji="1" lang="en-US" sz="1400" b="0" i="0" u="none" strike="noStrike" kern="1200">
                          <a:solidFill>
                            <a:schemeClr val="tx1"/>
                          </a:solidFill>
                          <a:effectLst/>
                          <a:latin typeface="BIZ UDPゴシック" panose="020B0400000000000000" pitchFamily="50" charset="-128"/>
                          <a:ea typeface="BIZ UDPゴシック" panose="020B0400000000000000" pitchFamily="50" charset="-128"/>
                          <a:cs typeface="+mn-cs"/>
                        </a:rPr>
                        <a:t>2</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小児創傷処理（６歳未満）</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3658705560"/>
                  </a:ext>
                </a:extLst>
              </a:tr>
              <a:tr h="290692">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筋肉、臓器に達するもの（長径</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2.5cm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未満）</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1,250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1,400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302558816"/>
                  </a:ext>
                </a:extLst>
              </a:tr>
              <a:tr h="290692">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筋肉、臓器に達するもの（長径</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2.5cm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以上</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5cm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未満）</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1,400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1,540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2768650525"/>
                  </a:ext>
                </a:extLst>
              </a:tr>
              <a:tr h="290692">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3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筋肉、臓器に達するもの（長径</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5cm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以上</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10cm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未満）</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2,220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2,490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611744484"/>
                  </a:ext>
                </a:extLst>
              </a:tr>
              <a:tr h="290692">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4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筋肉、臓器に達するもの（長径</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10cm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以上）</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3,430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3,840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4113209965"/>
                  </a:ext>
                </a:extLst>
              </a:tr>
              <a:tr h="290692">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5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筋肉、臓器に達しないもの（長径</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2.5cm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未満）</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450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500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2711830311"/>
                  </a:ext>
                </a:extLst>
              </a:tr>
              <a:tr h="290692">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6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筋肉、臓器に達しないもの（長径</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2.5cm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以上</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5cm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未満）</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500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560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2663465211"/>
                  </a:ext>
                </a:extLst>
              </a:tr>
              <a:tr h="290692">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7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筋肉、臓器に達しないもの（長径</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5cm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以上</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10cm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未満）</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950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1,060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1465869808"/>
                  </a:ext>
                </a:extLst>
              </a:tr>
              <a:tr h="290692">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8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筋肉、臓器に達しないもの（長径</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10cm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以上）</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1,740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1,950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688319801"/>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 name="テキスト ボックス 8">
            <a:extLst>
              <a:ext uri="{FF2B5EF4-FFF2-40B4-BE49-F238E27FC236}">
                <a16:creationId xmlns:a16="http://schemas.microsoft.com/office/drawing/2014/main" id="{4A98BA31-0538-4267-A759-4D553D06DF8C}"/>
              </a:ext>
            </a:extLst>
          </p:cNvPr>
          <p:cNvSpPr txBox="1"/>
          <p:nvPr/>
        </p:nvSpPr>
        <p:spPr>
          <a:xfrm>
            <a:off x="181075" y="424364"/>
            <a:ext cx="9505056" cy="738664"/>
          </a:xfrm>
          <a:prstGeom prst="rect">
            <a:avLst/>
          </a:prstGeom>
          <a:noFill/>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外科系学会社会保険委員会連合「外保連試案</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2022</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」において、実態調査を踏まえてデータが更新された手術について、手術の技術度や必要な医師数等を参考に、技術料の見直し</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を行う。</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1" name="タイトル 1">
            <a:extLst>
              <a:ext uri="{FF2B5EF4-FFF2-40B4-BE49-F238E27FC236}">
                <a16:creationId xmlns:a16="http://schemas.microsoft.com/office/drawing/2014/main" id="{488DB71A-1DEE-411A-A536-FAE8F159B41D}"/>
              </a:ext>
            </a:extLst>
          </p:cNvPr>
          <p:cNvSpPr txBox="1">
            <a:spLocks/>
          </p:cNvSpPr>
          <p:nvPr/>
        </p:nvSpPr>
        <p:spPr>
          <a:xfrm>
            <a:off x="0" y="217112"/>
            <a:ext cx="9906000" cy="365125"/>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（２）</a:t>
            </a:r>
            <a:r>
              <a:rPr kumimoji="1" lang="ja-JP" altLang="ja-JP"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手術等の医療技術の適切な評価</a:t>
            </a:r>
            <a:endParaRPr kumimoji="1" lang="ja-JP" altLang="en-US"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endParaRPr>
          </a:p>
        </p:txBody>
      </p:sp>
      <p:sp>
        <p:nvSpPr>
          <p:cNvPr id="7" name="テキスト ボックス 6">
            <a:extLst>
              <a:ext uri="{FF2B5EF4-FFF2-40B4-BE49-F238E27FC236}">
                <a16:creationId xmlns:a16="http://schemas.microsoft.com/office/drawing/2014/main" id="{A81089B9-D67B-40A6-A0B9-836D3AD07CD2}"/>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92247162"/>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nvGraphicFramePr>
        <p:xfrm>
          <a:off x="200472" y="489890"/>
          <a:ext cx="9505056" cy="6191208"/>
        </p:xfrm>
        <a:graphic>
          <a:graphicData uri="http://schemas.openxmlformats.org/drawingml/2006/table">
            <a:tbl>
              <a:tblPr firstRow="1" bandRow="1">
                <a:tableStyleId>{00A15C55-8517-42AA-B614-E9B94910E393}</a:tableStyleId>
              </a:tblPr>
              <a:tblGrid>
                <a:gridCol w="920651">
                  <a:extLst>
                    <a:ext uri="{9D8B030D-6E8A-4147-A177-3AD203B41FA5}">
                      <a16:colId xmlns:a16="http://schemas.microsoft.com/office/drawing/2014/main" val="20000"/>
                    </a:ext>
                  </a:extLst>
                </a:gridCol>
                <a:gridCol w="5770908">
                  <a:extLst>
                    <a:ext uri="{9D8B030D-6E8A-4147-A177-3AD203B41FA5}">
                      <a16:colId xmlns:a16="http://schemas.microsoft.com/office/drawing/2014/main" val="20001"/>
                    </a:ext>
                  </a:extLst>
                </a:gridCol>
                <a:gridCol w="1444769">
                  <a:extLst>
                    <a:ext uri="{9D8B030D-6E8A-4147-A177-3AD203B41FA5}">
                      <a16:colId xmlns:a16="http://schemas.microsoft.com/office/drawing/2014/main" val="20002"/>
                    </a:ext>
                  </a:extLst>
                </a:gridCol>
                <a:gridCol w="1368728">
                  <a:extLst>
                    <a:ext uri="{9D8B030D-6E8A-4147-A177-3AD203B41FA5}">
                      <a16:colId xmlns:a16="http://schemas.microsoft.com/office/drawing/2014/main" val="20003"/>
                    </a:ext>
                  </a:extLst>
                </a:gridCol>
              </a:tblGrid>
              <a:tr h="406741">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区分番号</a:t>
                      </a:r>
                    </a:p>
                  </a:txBody>
                  <a:tcPr marL="99060" marR="99060" anchor="ctr"/>
                </a:tc>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手術名</a:t>
                      </a:r>
                    </a:p>
                  </a:txBody>
                  <a:tcPr marL="99060" marR="99060" anchor="ctr"/>
                </a:tc>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現行点数</a:t>
                      </a:r>
                      <a:endParaRPr kumimoji="1" lang="en-US" altLang="ja-JP" sz="1400" b="1" dirty="0">
                        <a:solidFill>
                          <a:schemeClr val="tx1"/>
                        </a:solidFill>
                        <a:latin typeface="BIZ UDPゴシック" panose="020B0400000000000000" pitchFamily="50" charset="-128"/>
                        <a:ea typeface="BIZ UDPゴシック" panose="020B0400000000000000" pitchFamily="50" charset="-128"/>
                      </a:endParaRPr>
                    </a:p>
                  </a:txBody>
                  <a:tcPr marL="99060" marR="99060" anchor="ctr"/>
                </a:tc>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改定点数</a:t>
                      </a:r>
                      <a:endParaRPr kumimoji="1" lang="en-US" altLang="ja-JP" sz="1400" b="1" dirty="0">
                        <a:solidFill>
                          <a:schemeClr val="tx1"/>
                        </a:solidFill>
                        <a:latin typeface="BIZ UDPゴシック" panose="020B0400000000000000" pitchFamily="50" charset="-128"/>
                        <a:ea typeface="BIZ UDPゴシック" panose="020B0400000000000000" pitchFamily="50" charset="-128"/>
                      </a:endParaRPr>
                    </a:p>
                  </a:txBody>
                  <a:tcPr marL="99060" marR="99060" anchor="ctr"/>
                </a:tc>
                <a:extLst>
                  <a:ext uri="{0D108BD9-81ED-4DB2-BD59-A6C34878D82A}">
                    <a16:rowId xmlns:a16="http://schemas.microsoft.com/office/drawing/2014/main" val="10000"/>
                  </a:ext>
                </a:extLst>
              </a:tr>
              <a:tr h="294993">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K001 </a:t>
                      </a: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皮膚切開術　</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09"/>
                  </a:ext>
                </a:extLst>
              </a:tr>
              <a:tr h="294993">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 </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長径</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10cm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未満</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570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640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10010"/>
                  </a:ext>
                </a:extLst>
              </a:tr>
              <a:tr h="294993">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長径</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10cm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以上</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20cm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未満</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990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1,110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1"/>
                  </a:ext>
                </a:extLst>
              </a:tr>
              <a:tr h="294993">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3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長径</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20cm</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以上</a:t>
                      </a: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　</a:t>
                      </a:r>
                      <a:endParaRPr kumimoji="1" lang="zh-TW"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1,770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1,980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2"/>
                  </a:ext>
                </a:extLst>
              </a:tr>
              <a:tr h="294993">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K002</a:t>
                      </a: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デブリードマン</a:t>
                      </a:r>
                      <a:endParaRPr kumimoji="1" lang="zh-TW"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3"/>
                  </a:ext>
                </a:extLst>
              </a:tr>
              <a:tr h="294993">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l" fontAlgn="ct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1 100cm</a:t>
                      </a:r>
                      <a:r>
                        <a:rPr kumimoji="1" lang="en-US" altLang="ja-JP" sz="1400" b="0" i="0" u="none" strike="noStrike" kern="1200" cap="none" spc="0" normalizeH="0" baseline="3000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未満</a:t>
                      </a:r>
                      <a:endParaRPr kumimoji="1" lang="zh-TW"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1,260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1,410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4"/>
                  </a:ext>
                </a:extLst>
              </a:tr>
              <a:tr h="334167">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2 100cm</a:t>
                      </a:r>
                      <a:r>
                        <a:rPr kumimoji="1" lang="en-US" altLang="ja-JP" sz="1400" b="0" i="0" u="none" strike="noStrike" kern="1200" cap="none" spc="0" normalizeH="0" baseline="3000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以上</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3,000cm</a:t>
                      </a:r>
                      <a:r>
                        <a:rPr kumimoji="1" lang="en-US" altLang="ja-JP" sz="1400" b="0" i="0" u="none" strike="noStrike" kern="1200" cap="none" spc="0" normalizeH="0" baseline="3000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未満</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4,300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4,820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5"/>
                  </a:ext>
                </a:extLst>
              </a:tr>
              <a:tr h="294993">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3 3,000cm</a:t>
                      </a:r>
                      <a:r>
                        <a:rPr kumimoji="1" lang="en-US" altLang="ja-JP" sz="1400" b="0" i="0" u="none" strike="noStrike" kern="1200" cap="none" spc="0" normalizeH="0" baseline="3000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以上</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10,030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11,230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6"/>
                  </a:ext>
                </a:extLst>
              </a:tr>
              <a:tr h="294993">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K017</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遊離皮弁術（顕微鏡下血管柄付きのもの）</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4280964766"/>
                  </a:ext>
                </a:extLst>
              </a:tr>
              <a:tr h="294993">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乳房再建術の場合　</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89,880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100,670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3658705560"/>
                  </a:ext>
                </a:extLst>
              </a:tr>
              <a:tr h="294993">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その他の場合</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94,460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105,800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302558816"/>
                  </a:ext>
                </a:extLst>
              </a:tr>
              <a:tr h="294993">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K023</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筋膜切離術、筋膜切開術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840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940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2768650525"/>
                  </a:ext>
                </a:extLst>
              </a:tr>
              <a:tr h="294993">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K04</a:t>
                      </a: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５</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骨折経皮的鋼線刺入固定術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３　鎖骨、膝蓋骨、手、足、指（手、足）その他</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１</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９９</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２</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１</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90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1358231527"/>
                  </a:ext>
                </a:extLst>
              </a:tr>
              <a:tr h="294993">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K049</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骨部分切除術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前腕、下腿</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4,410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4,940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611744484"/>
                  </a:ext>
                </a:extLst>
              </a:tr>
              <a:tr h="294993">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K053</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骨悪性腫瘍手術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肩甲骨、上腕、大腿</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32,550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36,460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4113209965"/>
                  </a:ext>
                </a:extLst>
              </a:tr>
              <a:tr h="294993">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K057</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変形治癒骨折矯正手術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前腕、下腿</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27,550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30,860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2711830311"/>
                  </a:ext>
                </a:extLst>
              </a:tr>
              <a:tr h="294993">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K066</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関節滑膜切除術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3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肩鎖、指（手、足）</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7,930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8,880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2663465211"/>
                  </a:ext>
                </a:extLst>
              </a:tr>
              <a:tr h="294993">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K101</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合指症手術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軟部形成のみのもの</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8,720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9,770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1465869808"/>
                  </a:ext>
                </a:extLst>
              </a:tr>
              <a:tr h="294993">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K124-2</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寛骨臼骨折観血的手術</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52,540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58,840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688319801"/>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タイトル 1">
            <a:extLst>
              <a:ext uri="{FF2B5EF4-FFF2-40B4-BE49-F238E27FC236}">
                <a16:creationId xmlns:a16="http://schemas.microsoft.com/office/drawing/2014/main" id="{34EBB295-99B6-4450-B76C-A23DF3210791}"/>
              </a:ext>
            </a:extLst>
          </p:cNvPr>
          <p:cNvSpPr txBox="1">
            <a:spLocks/>
          </p:cNvSpPr>
          <p:nvPr/>
        </p:nvSpPr>
        <p:spPr>
          <a:xfrm>
            <a:off x="0" y="176902"/>
            <a:ext cx="9906000" cy="281580"/>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（２）</a:t>
            </a:r>
            <a:r>
              <a:rPr kumimoji="1" lang="ja-JP" altLang="ja-JP"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手術等の医療技術の適切な評価</a:t>
            </a:r>
            <a:endParaRPr kumimoji="1" lang="ja-JP" altLang="en-US"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endParaRPr>
          </a:p>
        </p:txBody>
      </p:sp>
      <p:sp>
        <p:nvSpPr>
          <p:cNvPr id="5" name="テキスト ボックス 4">
            <a:extLst>
              <a:ext uri="{FF2B5EF4-FFF2-40B4-BE49-F238E27FC236}">
                <a16:creationId xmlns:a16="http://schemas.microsoft.com/office/drawing/2014/main" id="{6A81D0AE-6CF5-4975-80EA-B028F3E57C02}"/>
              </a:ext>
            </a:extLst>
          </p:cNvPr>
          <p:cNvSpPr txBox="1"/>
          <p:nvPr/>
        </p:nvSpPr>
        <p:spPr>
          <a:xfrm>
            <a:off x="0" y="-43688"/>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4223911765"/>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2759047444"/>
              </p:ext>
            </p:extLst>
          </p:nvPr>
        </p:nvGraphicFramePr>
        <p:xfrm>
          <a:off x="200472" y="485984"/>
          <a:ext cx="9505056" cy="6111068"/>
        </p:xfrm>
        <a:graphic>
          <a:graphicData uri="http://schemas.openxmlformats.org/drawingml/2006/table">
            <a:tbl>
              <a:tblPr firstRow="1" bandRow="1">
                <a:tableStyleId>{00A15C55-8517-42AA-B614-E9B94910E393}</a:tableStyleId>
              </a:tblPr>
              <a:tblGrid>
                <a:gridCol w="920651">
                  <a:extLst>
                    <a:ext uri="{9D8B030D-6E8A-4147-A177-3AD203B41FA5}">
                      <a16:colId xmlns:a16="http://schemas.microsoft.com/office/drawing/2014/main" val="20000"/>
                    </a:ext>
                  </a:extLst>
                </a:gridCol>
                <a:gridCol w="5770908">
                  <a:extLst>
                    <a:ext uri="{9D8B030D-6E8A-4147-A177-3AD203B41FA5}">
                      <a16:colId xmlns:a16="http://schemas.microsoft.com/office/drawing/2014/main" val="20001"/>
                    </a:ext>
                  </a:extLst>
                </a:gridCol>
                <a:gridCol w="1444769">
                  <a:extLst>
                    <a:ext uri="{9D8B030D-6E8A-4147-A177-3AD203B41FA5}">
                      <a16:colId xmlns:a16="http://schemas.microsoft.com/office/drawing/2014/main" val="20002"/>
                    </a:ext>
                  </a:extLst>
                </a:gridCol>
                <a:gridCol w="1368728">
                  <a:extLst>
                    <a:ext uri="{9D8B030D-6E8A-4147-A177-3AD203B41FA5}">
                      <a16:colId xmlns:a16="http://schemas.microsoft.com/office/drawing/2014/main" val="20003"/>
                    </a:ext>
                  </a:extLst>
                </a:gridCol>
              </a:tblGrid>
              <a:tr h="379687">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区分番号</a:t>
                      </a:r>
                    </a:p>
                  </a:txBody>
                  <a:tcPr marL="99060" marR="99060" anchor="ctr"/>
                </a:tc>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手術名</a:t>
                      </a:r>
                    </a:p>
                  </a:txBody>
                  <a:tcPr marL="99060" marR="99060" anchor="ctr"/>
                </a:tc>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現行点数</a:t>
                      </a:r>
                      <a:endParaRPr kumimoji="1" lang="en-US" altLang="ja-JP" sz="1400" b="1" dirty="0">
                        <a:solidFill>
                          <a:schemeClr val="tx1"/>
                        </a:solidFill>
                        <a:latin typeface="BIZ UDPゴシック" panose="020B0400000000000000" pitchFamily="50" charset="-128"/>
                        <a:ea typeface="BIZ UDPゴシック" panose="020B0400000000000000" pitchFamily="50" charset="-128"/>
                      </a:endParaRPr>
                    </a:p>
                  </a:txBody>
                  <a:tcPr marL="99060" marR="99060" anchor="ctr"/>
                </a:tc>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改定点数</a:t>
                      </a:r>
                      <a:endParaRPr kumimoji="1" lang="en-US" altLang="ja-JP" sz="1400" b="1" dirty="0">
                        <a:solidFill>
                          <a:schemeClr val="tx1"/>
                        </a:solidFill>
                        <a:latin typeface="BIZ UDPゴシック" panose="020B0400000000000000" pitchFamily="50" charset="-128"/>
                        <a:ea typeface="BIZ UDPゴシック" panose="020B0400000000000000" pitchFamily="50" charset="-128"/>
                      </a:endParaRPr>
                    </a:p>
                  </a:txBody>
                  <a:tcPr marL="99060" marR="99060" anchor="ctr"/>
                </a:tc>
                <a:extLst>
                  <a:ext uri="{0D108BD9-81ED-4DB2-BD59-A6C34878D82A}">
                    <a16:rowId xmlns:a16="http://schemas.microsoft.com/office/drawing/2014/main" val="10000"/>
                  </a:ext>
                </a:extLst>
              </a:tr>
              <a:tr h="275372">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K13</a:t>
                      </a: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４</a:t>
                      </a:r>
                      <a:r>
                        <a:rPr kumimoji="1" lang="en-US" altLang="ja-JP"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a:t>
                      </a: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３</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人工椎間板置換術（頸椎）</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３６</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,780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４０</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４６</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836563666"/>
                  </a:ext>
                </a:extLst>
              </a:tr>
              <a:tr h="275372">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K136</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脊椎、骨盤悪性腫瘍手術</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90,470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101,330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2871726737"/>
                  </a:ext>
                </a:extLst>
              </a:tr>
              <a:tr h="275372">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K1</a:t>
                      </a:r>
                      <a:r>
                        <a:rPr kumimoji="1" lang="en-US" altLang="ja-JP"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42</a:t>
                      </a: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 </a:t>
                      </a: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脊椎固定術、椎弓切除術、椎弓形成術</a:t>
                      </a:r>
                      <a:r>
                        <a:rPr kumimoji="1" lang="ja-JP" altLang="en-US" sz="1400" b="0" i="0" u="none" strike="noStrike" kern="1200" spc="-60" baseline="0" dirty="0">
                          <a:solidFill>
                            <a:schemeClr val="tx1"/>
                          </a:solidFill>
                          <a:effectLst/>
                          <a:latin typeface="BIZ UDPゴシック" panose="020B0400000000000000" pitchFamily="50" charset="-128"/>
                          <a:ea typeface="BIZ UDPゴシック" panose="020B0400000000000000" pitchFamily="50" charset="-128"/>
                          <a:cs typeface="+mn-cs"/>
                        </a:rPr>
                        <a:t>（多椎間又は多椎弓の場合を含む）　</a:t>
                      </a:r>
                      <a:endParaRPr kumimoji="1" lang="en-US" sz="1400" b="0" i="0" u="none" strike="noStrike" kern="1200" spc="-60" baseline="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09"/>
                  </a:ext>
                </a:extLst>
              </a:tr>
              <a:tr h="275372">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 </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前方椎体固定</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37,240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41,710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10010"/>
                  </a:ext>
                </a:extLst>
              </a:tr>
              <a:tr h="275372">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4</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前方後方同時固定</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66,590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74,580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1"/>
                  </a:ext>
                </a:extLst>
              </a:tr>
              <a:tr h="275372">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K151-2</a:t>
                      </a: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広範囲頭蓋底腫瘍切除・再建術　</a:t>
                      </a:r>
                      <a:endParaRPr kumimoji="1" lang="zh-TW"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193,060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216,230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2"/>
                  </a:ext>
                </a:extLst>
              </a:tr>
              <a:tr h="275372">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K189</a:t>
                      </a: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脊髄ドレナージ術</a:t>
                      </a:r>
                      <a:endParaRPr kumimoji="1" lang="zh-TW"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408</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460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3"/>
                  </a:ext>
                </a:extLst>
              </a:tr>
              <a:tr h="275372">
                <a:tc>
                  <a:txBody>
                    <a:bodyPr/>
                    <a:lstStyle/>
                    <a:p>
                      <a:pPr algn="l" fontAlgn="ctr"/>
                      <a:r>
                        <a:rPr kumimoji="1" lang="en-US" altLang="ja-JP"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K220</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l" fontAlgn="ct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結膜縫合術</a:t>
                      </a:r>
                      <a:endParaRPr kumimoji="1" lang="zh-TW"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1,260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1,410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4"/>
                  </a:ext>
                </a:extLst>
              </a:tr>
              <a:tr h="311942">
                <a:tc>
                  <a:txBody>
                    <a:bodyPr/>
                    <a:lstStyle/>
                    <a:p>
                      <a:pPr algn="l" fontAlgn="ctr"/>
                      <a:r>
                        <a:rPr kumimoji="1" lang="en-US" altLang="ja-JP"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K299</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小耳症手術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軟骨移植による耳介形成手術</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56,140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62,880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5"/>
                  </a:ext>
                </a:extLst>
              </a:tr>
              <a:tr h="275372">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K386</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気管切開術</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3,080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3,450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6"/>
                  </a:ext>
                </a:extLst>
              </a:tr>
              <a:tr h="275372">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K394</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喉頭悪性腫瘍手術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全摘</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63,710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71,360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4280964766"/>
                  </a:ext>
                </a:extLst>
              </a:tr>
              <a:tr h="128429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K4</a:t>
                      </a: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０４</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抜歯手術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前歯</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３ 臼歯</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４ 埋伏歯</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注１</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注３</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p>
                      <a:pPr algn="r" fontAlgn="ct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１５５点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p>
                      <a:pPr algn="r" fontAlgn="ct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２６５点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p>
                      <a:pPr algn="r" fontAlgn="ct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１</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０５４点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p>
                      <a:pPr algn="r" fontAlgn="ct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２１０点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p>
                      <a:pPr algn="r" fontAlgn="ct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１２０点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p>
                      <a:pPr algn="r" fontAlgn="ct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１６０点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p>
                      <a:pPr algn="r" fontAlgn="ct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２７０点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p>
                      <a:pPr algn="r" fontAlgn="ct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１０８０点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p>
                      <a:pPr algn="r" fontAlgn="ct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２３０点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p>
                      <a:pPr algn="r" fontAlgn="ct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１３０点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2838328335"/>
                  </a:ext>
                </a:extLst>
              </a:tr>
              <a:tr h="275372">
                <a:tc>
                  <a:txBody>
                    <a:bodyPr/>
                    <a:lstStyle/>
                    <a:p>
                      <a:pPr algn="l" fontAlgn="ctr"/>
                      <a:r>
                        <a:rPr kumimoji="1" lang="en-US" altLang="ja-JP"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K414-2</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甲状舌管嚢胞摘出術</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8,970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10,050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3658705560"/>
                  </a:ext>
                </a:extLst>
              </a:tr>
              <a:tr h="275372">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K415</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舌悪性腫瘍手術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亜全摘</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75,070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84,080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302558816"/>
                  </a:ext>
                </a:extLst>
              </a:tr>
              <a:tr h="275372">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K419</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頬、口唇、舌小帯形成手術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560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630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3688492748"/>
                  </a:ext>
                </a:extLst>
              </a:tr>
              <a:tr h="275372">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K421</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口唇腫瘍摘出術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粘液嚢胞摘出術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910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1,020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4067514099"/>
                  </a:ext>
                </a:extLst>
              </a:tr>
              <a:tr h="275372">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K425</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口腔、顎、顔面悪性腫瘍切除術</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108,700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121,740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457760647"/>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タイトル 1">
            <a:extLst>
              <a:ext uri="{FF2B5EF4-FFF2-40B4-BE49-F238E27FC236}">
                <a16:creationId xmlns:a16="http://schemas.microsoft.com/office/drawing/2014/main" id="{0C549C31-65E3-4F17-8F73-15BEC65A5AAE}"/>
              </a:ext>
            </a:extLst>
          </p:cNvPr>
          <p:cNvSpPr txBox="1">
            <a:spLocks/>
          </p:cNvSpPr>
          <p:nvPr/>
        </p:nvSpPr>
        <p:spPr>
          <a:xfrm>
            <a:off x="0" y="188640"/>
            <a:ext cx="9906000" cy="264160"/>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（２）</a:t>
            </a:r>
            <a:r>
              <a:rPr kumimoji="1" lang="ja-JP" altLang="ja-JP"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手術等の医療技術の適切な評価</a:t>
            </a:r>
            <a:endParaRPr kumimoji="1" lang="ja-JP" altLang="en-US"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endParaRPr>
          </a:p>
        </p:txBody>
      </p:sp>
      <p:sp>
        <p:nvSpPr>
          <p:cNvPr id="7" name="テキスト ボックス 6">
            <a:extLst>
              <a:ext uri="{FF2B5EF4-FFF2-40B4-BE49-F238E27FC236}">
                <a16:creationId xmlns:a16="http://schemas.microsoft.com/office/drawing/2014/main" id="{51261FBD-4F7F-477B-AE84-18A6248EFBA4}"/>
              </a:ext>
            </a:extLst>
          </p:cNvPr>
          <p:cNvSpPr txBox="1"/>
          <p:nvPr/>
        </p:nvSpPr>
        <p:spPr>
          <a:xfrm>
            <a:off x="0" y="-42193"/>
            <a:ext cx="10031558"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1290434414"/>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4259137838"/>
              </p:ext>
            </p:extLst>
          </p:nvPr>
        </p:nvGraphicFramePr>
        <p:xfrm>
          <a:off x="200472" y="561582"/>
          <a:ext cx="9505056" cy="6234456"/>
        </p:xfrm>
        <a:graphic>
          <a:graphicData uri="http://schemas.openxmlformats.org/drawingml/2006/table">
            <a:tbl>
              <a:tblPr firstRow="1" bandRow="1">
                <a:tableStyleId>{00A15C55-8517-42AA-B614-E9B94910E393}</a:tableStyleId>
              </a:tblPr>
              <a:tblGrid>
                <a:gridCol w="920651">
                  <a:extLst>
                    <a:ext uri="{9D8B030D-6E8A-4147-A177-3AD203B41FA5}">
                      <a16:colId xmlns:a16="http://schemas.microsoft.com/office/drawing/2014/main" val="20000"/>
                    </a:ext>
                  </a:extLst>
                </a:gridCol>
                <a:gridCol w="5770908">
                  <a:extLst>
                    <a:ext uri="{9D8B030D-6E8A-4147-A177-3AD203B41FA5}">
                      <a16:colId xmlns:a16="http://schemas.microsoft.com/office/drawing/2014/main" val="20001"/>
                    </a:ext>
                  </a:extLst>
                </a:gridCol>
                <a:gridCol w="1444769">
                  <a:extLst>
                    <a:ext uri="{9D8B030D-6E8A-4147-A177-3AD203B41FA5}">
                      <a16:colId xmlns:a16="http://schemas.microsoft.com/office/drawing/2014/main" val="20002"/>
                    </a:ext>
                  </a:extLst>
                </a:gridCol>
                <a:gridCol w="1368728">
                  <a:extLst>
                    <a:ext uri="{9D8B030D-6E8A-4147-A177-3AD203B41FA5}">
                      <a16:colId xmlns:a16="http://schemas.microsoft.com/office/drawing/2014/main" val="20003"/>
                    </a:ext>
                  </a:extLst>
                </a:gridCol>
              </a:tblGrid>
              <a:tr h="381855">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区分番号</a:t>
                      </a:r>
                    </a:p>
                  </a:txBody>
                  <a:tcPr marL="99060" marR="99060" anchor="ctr"/>
                </a:tc>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手術名</a:t>
                      </a:r>
                    </a:p>
                  </a:txBody>
                  <a:tcPr marL="99060" marR="99060" anchor="ctr"/>
                </a:tc>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現行点数</a:t>
                      </a:r>
                      <a:endParaRPr kumimoji="1" lang="en-US" altLang="ja-JP" sz="1400" b="1" dirty="0">
                        <a:solidFill>
                          <a:schemeClr val="tx1"/>
                        </a:solidFill>
                        <a:latin typeface="BIZ UDPゴシック" panose="020B0400000000000000" pitchFamily="50" charset="-128"/>
                        <a:ea typeface="BIZ UDPゴシック" panose="020B0400000000000000" pitchFamily="50" charset="-128"/>
                      </a:endParaRPr>
                    </a:p>
                  </a:txBody>
                  <a:tcPr marL="99060" marR="99060" anchor="ctr"/>
                </a:tc>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改定点数</a:t>
                      </a:r>
                      <a:endParaRPr kumimoji="1" lang="en-US" altLang="ja-JP" sz="1400" b="1" dirty="0">
                        <a:solidFill>
                          <a:schemeClr val="tx1"/>
                        </a:solidFill>
                        <a:latin typeface="BIZ UDPゴシック" panose="020B0400000000000000" pitchFamily="50" charset="-128"/>
                        <a:ea typeface="BIZ UDPゴシック" panose="020B0400000000000000" pitchFamily="50" charset="-128"/>
                      </a:endParaRPr>
                    </a:p>
                  </a:txBody>
                  <a:tcPr marL="99060" marR="99060" anchor="ctr"/>
                </a:tc>
                <a:extLst>
                  <a:ext uri="{0D108BD9-81ED-4DB2-BD59-A6C34878D82A}">
                    <a16:rowId xmlns:a16="http://schemas.microsoft.com/office/drawing/2014/main" val="10000"/>
                  </a:ext>
                </a:extLst>
              </a:tr>
              <a:tr h="27694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K444</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下顎骨形成術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おとがい形成の場合</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7,780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8,710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1410483502"/>
                  </a:ext>
                </a:extLst>
              </a:tr>
              <a:tr h="27694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K450</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唾石摘出術（一連につき）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表在性のもの</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640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720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893829121"/>
                  </a:ext>
                </a:extLst>
              </a:tr>
              <a:tr h="27694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K50</a:t>
                      </a: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９</a:t>
                      </a:r>
                      <a:r>
                        <a:rPr kumimoji="1" lang="en-US" altLang="ja-JP"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a:t>
                      </a: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２</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気管支肺胞洗浄術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4,</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８０</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５</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３０</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844732102"/>
                  </a:ext>
                </a:extLst>
              </a:tr>
              <a:tr h="27694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K529-2</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胸腔鏡下食道悪性腫瘍手術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胸部、腹部の操作によるもの</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109,190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122,290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1079535345"/>
                  </a:ext>
                </a:extLst>
              </a:tr>
              <a:tr h="27694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K530-</a:t>
                      </a: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３</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内視鏡下筋層切開術</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１１</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３４</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１</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2,4</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７</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922526157"/>
                  </a:ext>
                </a:extLst>
              </a:tr>
              <a:tr h="27694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K532</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食道・胃静脈瘤手術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食道離断術を主とするもの</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37,620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42,130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887871929"/>
                  </a:ext>
                </a:extLst>
              </a:tr>
              <a:tr h="27694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K552</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冠動脈、大動脈バイパス移植術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1 1</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吻合のもの</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71,570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80,160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696047939"/>
                  </a:ext>
                </a:extLst>
              </a:tr>
              <a:tr h="27694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K553-2</a:t>
                      </a:r>
                    </a:p>
                  </a:txBody>
                  <a:tcPr marL="8699" marR="8699" marT="8699" marB="0" anchor="ctr"/>
                </a:tc>
                <a:tc>
                  <a:txBody>
                    <a:bodyPr/>
                    <a:lstStyle/>
                    <a:p>
                      <a:pPr algn="l" fontAlgn="ctr"/>
                      <a:r>
                        <a:rPr kumimoji="1" lang="ja-JP" altLang="en-US" sz="1400" b="0" i="0" u="none" strike="noStrike" kern="1200" spc="-60" baseline="0" dirty="0">
                          <a:solidFill>
                            <a:schemeClr val="tx1"/>
                          </a:solidFill>
                          <a:effectLst/>
                          <a:latin typeface="BIZ UDPゴシック" panose="020B0400000000000000" pitchFamily="50" charset="-128"/>
                          <a:ea typeface="BIZ UDPゴシック" panose="020B0400000000000000" pitchFamily="50" charset="-128"/>
                          <a:cs typeface="+mn-cs"/>
                        </a:rPr>
                        <a:t>左室形成術、心室中隔穿孔閉鎖術、左室自由壁破裂修復術　</a:t>
                      </a:r>
                      <a:r>
                        <a:rPr kumimoji="1" lang="en-US" altLang="ja-JP" sz="1400" b="0" i="0" u="none" strike="noStrike" kern="1200" spc="-60" baseline="0" dirty="0">
                          <a:solidFill>
                            <a:schemeClr val="tx1"/>
                          </a:solidFill>
                          <a:effectLst/>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spc="-60" baseline="0" dirty="0">
                          <a:solidFill>
                            <a:schemeClr val="tx1"/>
                          </a:solidFill>
                          <a:effectLst/>
                          <a:latin typeface="BIZ UDPゴシック" panose="020B0400000000000000" pitchFamily="50" charset="-128"/>
                          <a:ea typeface="BIZ UDPゴシック" panose="020B0400000000000000" pitchFamily="50" charset="-128"/>
                          <a:cs typeface="+mn-cs"/>
                        </a:rPr>
                        <a:t>単独のもの</a:t>
                      </a:r>
                      <a:endParaRPr kumimoji="1" lang="en-US" sz="1400" b="0" i="0" u="none" strike="noStrike" kern="1200" spc="-60" baseline="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114,300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128,020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10009"/>
                  </a:ext>
                </a:extLst>
              </a:tr>
              <a:tr h="27694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K560</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大動脈瘤切除術（吻合又は移植を含む。）</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0"/>
                  </a:ext>
                </a:extLst>
              </a:tr>
              <a:tr h="276944">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l" fontAlgn="ct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上行大動脈　ハ 自己弁温存型大動脈基部置換術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148,860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166,720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1"/>
                  </a:ext>
                </a:extLst>
              </a:tr>
              <a:tr h="27694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K566</a:t>
                      </a: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体動脈肺動脈短絡手術（ブラロック手術、ウォ－ターストン手術）</a:t>
                      </a:r>
                      <a:endParaRPr kumimoji="1" lang="zh-TW"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44,670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50,030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2"/>
                  </a:ext>
                </a:extLst>
              </a:tr>
              <a:tr h="27694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K570</a:t>
                      </a: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肺動脈狭窄症、純型肺動脈弁閉鎖症手術　</a:t>
                      </a:r>
                      <a:endParaRPr kumimoji="1" lang="zh-TW"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3"/>
                  </a:ext>
                </a:extLst>
              </a:tr>
              <a:tr h="276944">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l" fontAlgn="ct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2 </a:t>
                      </a: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右室流出路形成又は肺動脈形成を伴うもの</a:t>
                      </a:r>
                      <a:endParaRPr kumimoji="1" lang="zh-TW"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74,460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83,400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4"/>
                  </a:ext>
                </a:extLst>
              </a:tr>
              <a:tr h="313721">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K586</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単心室症又は三尖弁閉鎖症手術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両方向性グレン手術</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71,570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80,160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5"/>
                  </a:ext>
                </a:extLst>
              </a:tr>
              <a:tr h="27694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K596</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体外ペースメーキング術</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3,370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3,770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6"/>
                  </a:ext>
                </a:extLst>
              </a:tr>
              <a:tr h="276944">
                <a:tc>
                  <a:txBody>
                    <a:bodyPr/>
                    <a:lstStyle/>
                    <a:p>
                      <a:pPr algn="l" fontAlgn="ctr"/>
                      <a:r>
                        <a:rPr kumimoji="1" lang="en-US" altLang="ja-JP"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K597</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ペースメーカー移植術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心筋電極の場合</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15,060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16,870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4280964766"/>
                  </a:ext>
                </a:extLst>
              </a:tr>
              <a:tr h="276944">
                <a:tc>
                  <a:txBody>
                    <a:bodyPr/>
                    <a:lstStyle/>
                    <a:p>
                      <a:pPr algn="l" fontAlgn="ctr"/>
                      <a:r>
                        <a:rPr kumimoji="1" lang="en-US" altLang="ja-JP"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K607-2</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血管縫合術（簡単なもの）</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3,760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4,210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3658705560"/>
                  </a:ext>
                </a:extLst>
              </a:tr>
              <a:tr h="27694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K614</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血管移植術、バイパス移植術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　</a:t>
                      </a:r>
                    </a:p>
                  </a:txBody>
                  <a:tcPr marL="8699" marR="8699" marT="8699" marB="0" anchor="ctr"/>
                </a:tc>
                <a:extLst>
                  <a:ext uri="{0D108BD9-81ED-4DB2-BD59-A6C34878D82A}">
                    <a16:rowId xmlns:a16="http://schemas.microsoft.com/office/drawing/2014/main" val="4236794792"/>
                  </a:ext>
                </a:extLst>
              </a:tr>
              <a:tr h="276944">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3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腹腔内動脈</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56,560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63,350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3172271341"/>
                  </a:ext>
                </a:extLst>
              </a:tr>
              <a:tr h="276944">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4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頭、頸部動脈</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55,050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61,660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3401347092"/>
                  </a:ext>
                </a:extLst>
              </a:tr>
              <a:tr h="276944">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5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下腿、足部動脈</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62,670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70,190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64560141"/>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タイトル 1">
            <a:extLst>
              <a:ext uri="{FF2B5EF4-FFF2-40B4-BE49-F238E27FC236}">
                <a16:creationId xmlns:a16="http://schemas.microsoft.com/office/drawing/2014/main" id="{0950B045-EC5D-4A3C-99FB-14ABEF873F7B}"/>
              </a:ext>
            </a:extLst>
          </p:cNvPr>
          <p:cNvSpPr txBox="1">
            <a:spLocks/>
          </p:cNvSpPr>
          <p:nvPr/>
        </p:nvSpPr>
        <p:spPr>
          <a:xfrm>
            <a:off x="0" y="238541"/>
            <a:ext cx="9906000" cy="317331"/>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 </a:t>
            </a:r>
            <a:r>
              <a:rPr kumimoji="1" lang="ja-JP" altLang="en-US"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（２）</a:t>
            </a:r>
            <a:r>
              <a:rPr kumimoji="1" lang="ja-JP" altLang="ja-JP"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手術等の医療技術の適切な評価</a:t>
            </a:r>
            <a:endParaRPr kumimoji="1" lang="ja-JP" altLang="en-US"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endParaRPr>
          </a:p>
        </p:txBody>
      </p:sp>
      <p:sp>
        <p:nvSpPr>
          <p:cNvPr id="7" name="テキスト ボックス 6">
            <a:extLst>
              <a:ext uri="{FF2B5EF4-FFF2-40B4-BE49-F238E27FC236}">
                <a16:creationId xmlns:a16="http://schemas.microsoft.com/office/drawing/2014/main" id="{E779EA41-BE7B-4885-AEDF-2E22B5DBE512}"/>
              </a:ext>
            </a:extLst>
          </p:cNvPr>
          <p:cNvSpPr txBox="1"/>
          <p:nvPr/>
        </p:nvSpPr>
        <p:spPr>
          <a:xfrm>
            <a:off x="0" y="13418"/>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1887758954"/>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3312142485"/>
              </p:ext>
            </p:extLst>
          </p:nvPr>
        </p:nvGraphicFramePr>
        <p:xfrm>
          <a:off x="200472" y="639428"/>
          <a:ext cx="9505056" cy="6085165"/>
        </p:xfrm>
        <a:graphic>
          <a:graphicData uri="http://schemas.openxmlformats.org/drawingml/2006/table">
            <a:tbl>
              <a:tblPr firstRow="1" bandRow="1">
                <a:tableStyleId>{00A15C55-8517-42AA-B614-E9B94910E393}</a:tableStyleId>
              </a:tblPr>
              <a:tblGrid>
                <a:gridCol w="920651">
                  <a:extLst>
                    <a:ext uri="{9D8B030D-6E8A-4147-A177-3AD203B41FA5}">
                      <a16:colId xmlns:a16="http://schemas.microsoft.com/office/drawing/2014/main" val="20000"/>
                    </a:ext>
                  </a:extLst>
                </a:gridCol>
                <a:gridCol w="5770908">
                  <a:extLst>
                    <a:ext uri="{9D8B030D-6E8A-4147-A177-3AD203B41FA5}">
                      <a16:colId xmlns:a16="http://schemas.microsoft.com/office/drawing/2014/main" val="20001"/>
                    </a:ext>
                  </a:extLst>
                </a:gridCol>
                <a:gridCol w="1444769">
                  <a:extLst>
                    <a:ext uri="{9D8B030D-6E8A-4147-A177-3AD203B41FA5}">
                      <a16:colId xmlns:a16="http://schemas.microsoft.com/office/drawing/2014/main" val="20002"/>
                    </a:ext>
                  </a:extLst>
                </a:gridCol>
                <a:gridCol w="1368728">
                  <a:extLst>
                    <a:ext uri="{9D8B030D-6E8A-4147-A177-3AD203B41FA5}">
                      <a16:colId xmlns:a16="http://schemas.microsoft.com/office/drawing/2014/main" val="20003"/>
                    </a:ext>
                  </a:extLst>
                </a:gridCol>
              </a:tblGrid>
              <a:tr h="430017">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区分番号</a:t>
                      </a:r>
                    </a:p>
                  </a:txBody>
                  <a:tcPr marL="99060" marR="99060" anchor="ctr"/>
                </a:tc>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手術名</a:t>
                      </a:r>
                    </a:p>
                  </a:txBody>
                  <a:tcPr marL="99060" marR="99060" anchor="ctr"/>
                </a:tc>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現行点数</a:t>
                      </a:r>
                      <a:endParaRPr kumimoji="1" lang="en-US" altLang="ja-JP" sz="1400" b="1" dirty="0">
                        <a:solidFill>
                          <a:schemeClr val="tx1"/>
                        </a:solidFill>
                        <a:latin typeface="BIZ UDPゴシック" panose="020B0400000000000000" pitchFamily="50" charset="-128"/>
                        <a:ea typeface="BIZ UDPゴシック" panose="020B0400000000000000" pitchFamily="50" charset="-128"/>
                      </a:endParaRPr>
                    </a:p>
                  </a:txBody>
                  <a:tcPr marL="99060" marR="99060" anchor="ctr"/>
                </a:tc>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改定点数</a:t>
                      </a:r>
                      <a:endParaRPr kumimoji="1" lang="en-US" altLang="ja-JP" sz="1400" b="1" dirty="0">
                        <a:solidFill>
                          <a:schemeClr val="tx1"/>
                        </a:solidFill>
                        <a:latin typeface="BIZ UDPゴシック" panose="020B0400000000000000" pitchFamily="50" charset="-128"/>
                        <a:ea typeface="BIZ UDPゴシック" panose="020B0400000000000000" pitchFamily="50" charset="-128"/>
                      </a:endParaRPr>
                    </a:p>
                  </a:txBody>
                  <a:tcPr marL="99060" marR="99060" anchor="ctr"/>
                </a:tc>
                <a:extLst>
                  <a:ext uri="{0D108BD9-81ED-4DB2-BD59-A6C34878D82A}">
                    <a16:rowId xmlns:a16="http://schemas.microsoft.com/office/drawing/2014/main" val="10000"/>
                  </a:ext>
                </a:extLst>
              </a:tr>
              <a:tr h="31187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K61</a:t>
                      </a: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５</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血管塞栓術（頭部、胸腔、腹腔内血管等）　３ その他のもの</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１８</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６２</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2</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０</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４８</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3119179184"/>
                  </a:ext>
                </a:extLst>
              </a:tr>
              <a:tr h="31187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K616-3</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経皮的胸部血管拡張術（先天性心疾患術後に限る。）</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24,550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27,500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2268677150"/>
                  </a:ext>
                </a:extLst>
              </a:tr>
              <a:tr h="31187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K627</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リンパ節群郭清術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860674260"/>
                  </a:ext>
                </a:extLst>
              </a:tr>
              <a:tr h="311874">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6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鼠径部及び股部</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8,710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9,760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4059704349"/>
                  </a:ext>
                </a:extLst>
              </a:tr>
              <a:tr h="311874">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7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後腹膜</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41,380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46,350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22604150"/>
                  </a:ext>
                </a:extLst>
              </a:tr>
              <a:tr h="31187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K637</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限局性腹腔膿瘍手術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4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その他のもの</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9,270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10,380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357270228"/>
                  </a:ext>
                </a:extLst>
              </a:tr>
              <a:tr h="31187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K642</a:t>
                      </a:r>
                    </a:p>
                  </a:txBody>
                  <a:tcPr marL="8699" marR="8699" marT="8699" marB="0" anchor="ctr"/>
                </a:tc>
                <a:tc>
                  <a:txBody>
                    <a:bodyPr/>
                    <a:lstStyle/>
                    <a:p>
                      <a:pPr algn="l" fontAlgn="ctr"/>
                      <a:r>
                        <a:rPr kumimoji="1" lang="ja-JP" altLang="en-US" sz="1400" b="0" i="0" u="none" strike="noStrike" kern="1200" spc="-60" baseline="0" dirty="0">
                          <a:solidFill>
                            <a:schemeClr val="tx1"/>
                          </a:solidFill>
                          <a:effectLst/>
                          <a:latin typeface="BIZ UDPゴシック" panose="020B0400000000000000" pitchFamily="50" charset="-128"/>
                          <a:ea typeface="BIZ UDPゴシック" panose="020B0400000000000000" pitchFamily="50" charset="-128"/>
                          <a:cs typeface="+mn-cs"/>
                        </a:rPr>
                        <a:t>大網、腸間膜、後腹膜腫瘍摘出術　</a:t>
                      </a:r>
                      <a:r>
                        <a:rPr kumimoji="1" lang="en-US" altLang="ja-JP" sz="1400" b="0" i="0" u="none" strike="noStrike" kern="1200" spc="-60" baseline="0" dirty="0">
                          <a:solidFill>
                            <a:schemeClr val="tx1"/>
                          </a:solidFill>
                          <a:effectLst/>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spc="-60" baseline="0" dirty="0">
                          <a:solidFill>
                            <a:schemeClr val="tx1"/>
                          </a:solidFill>
                          <a:effectLst/>
                          <a:latin typeface="BIZ UDPゴシック" panose="020B0400000000000000" pitchFamily="50" charset="-128"/>
                          <a:ea typeface="BIZ UDPゴシック" panose="020B0400000000000000" pitchFamily="50" charset="-128"/>
                          <a:cs typeface="+mn-cs"/>
                        </a:rPr>
                        <a:t>腸切除を伴わないもの</a:t>
                      </a:r>
                      <a:endParaRPr kumimoji="1" lang="en-US" sz="1400" b="0" i="0" u="none" strike="noStrike" kern="1200" spc="-60" baseline="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14,290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16,000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10009"/>
                  </a:ext>
                </a:extLst>
              </a:tr>
              <a:tr h="31187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K643</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後腹膜悪性腫瘍手術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48,510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54,330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10010"/>
                  </a:ext>
                </a:extLst>
              </a:tr>
              <a:tr h="31187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K645</a:t>
                      </a:r>
                    </a:p>
                  </a:txBody>
                  <a:tcPr marL="8699" marR="8699" marT="8699" marB="0" anchor="ctr"/>
                </a:tc>
                <a:tc>
                  <a:txBody>
                    <a:bodyPr/>
                    <a:lstStyle/>
                    <a:p>
                      <a:pPr algn="l" fontAlgn="ct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骨盤内臓全摘術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120,980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135,500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1"/>
                  </a:ext>
                </a:extLst>
              </a:tr>
              <a:tr h="31187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K675</a:t>
                      </a: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胆囊悪性腫瘍手術</a:t>
                      </a:r>
                      <a:endParaRPr kumimoji="1" lang="zh-TW"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2"/>
                  </a:ext>
                </a:extLst>
              </a:tr>
              <a:tr h="31187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 </a:t>
                      </a: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胆囊に限局するもの（リンパ節郭清を含む。）</a:t>
                      </a:r>
                      <a:endParaRPr kumimoji="1" lang="zh-TW"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45,520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50,980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3"/>
                  </a:ext>
                </a:extLst>
              </a:tr>
              <a:tr h="311874">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2 </a:t>
                      </a: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肝切除（亜区域切除以上）を伴うもの</a:t>
                      </a:r>
                      <a:endParaRPr kumimoji="1" lang="zh-TW"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57,790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64,720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4"/>
                  </a:ext>
                </a:extLst>
              </a:tr>
              <a:tr h="353290">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K677</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胆管悪性腫瘍手術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3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その他のもの　→　４ その他のもの</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84,700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94,860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5"/>
                  </a:ext>
                </a:extLst>
              </a:tr>
              <a:tr h="31187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K677-2</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肝門部胆管悪性腫瘍手術　</a:t>
                      </a:r>
                      <a:r>
                        <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血行再建あり</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180,990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202,710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6"/>
                  </a:ext>
                </a:extLst>
              </a:tr>
              <a:tr h="311874">
                <a:tc>
                  <a:txBody>
                    <a:bodyPr/>
                    <a:lstStyle/>
                    <a:p>
                      <a:pPr algn="l" fontAlgn="ctr"/>
                      <a:r>
                        <a:rPr kumimoji="1" lang="en-US" altLang="ja-JP"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K695</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肝切除術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亜区域切除</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56,280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63,030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4280964766"/>
                  </a:ext>
                </a:extLst>
              </a:tr>
              <a:tr h="311874">
                <a:tc>
                  <a:txBody>
                    <a:bodyPr/>
                    <a:lstStyle/>
                    <a:p>
                      <a:pPr algn="l" fontAlgn="ctr"/>
                      <a:r>
                        <a:rPr kumimoji="1" lang="en-US" altLang="ja-JP"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K702</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膵体尾部腫瘍切除術</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3658705560"/>
                  </a:ext>
                </a:extLst>
              </a:tr>
              <a:tr h="311874">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　　</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膵尾部切除術の場合　イ 脾同時切除の場合</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24,000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26,880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　</a:t>
                      </a:r>
                    </a:p>
                  </a:txBody>
                  <a:tcPr marL="8699" marR="8699" marT="8699" marB="0" anchor="ctr"/>
                </a:tc>
                <a:extLst>
                  <a:ext uri="{0D108BD9-81ED-4DB2-BD59-A6C34878D82A}">
                    <a16:rowId xmlns:a16="http://schemas.microsoft.com/office/drawing/2014/main" val="302558816"/>
                  </a:ext>
                </a:extLst>
              </a:tr>
              <a:tr h="311874">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3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周辺臓器</a:t>
                      </a:r>
                      <a:r>
                        <a:rPr kumimoji="1" lang="ja-JP" altLang="en-US" sz="1400" b="0" i="0" u="none" strike="noStrike" kern="1200" cap="none" spc="-10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（胃、結腸、腎、副腎等）の合併切除を伴う腫瘍切除術の場合</a:t>
                      </a:r>
                      <a:endParaRPr kumimoji="1" lang="en-US" altLang="ja-JP" sz="1400" b="0" i="0" u="none" strike="noStrike" kern="1200" cap="none" spc="-10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52,730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59,060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2768650525"/>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タイトル 1">
            <a:extLst>
              <a:ext uri="{FF2B5EF4-FFF2-40B4-BE49-F238E27FC236}">
                <a16:creationId xmlns:a16="http://schemas.microsoft.com/office/drawing/2014/main" id="{2A2B7F2B-6B60-4E5E-95CF-2A20E2261AE1}"/>
              </a:ext>
            </a:extLst>
          </p:cNvPr>
          <p:cNvSpPr txBox="1">
            <a:spLocks/>
          </p:cNvSpPr>
          <p:nvPr/>
        </p:nvSpPr>
        <p:spPr>
          <a:xfrm>
            <a:off x="0" y="255675"/>
            <a:ext cx="9906000" cy="365125"/>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（２）</a:t>
            </a:r>
            <a:r>
              <a:rPr kumimoji="1" lang="ja-JP" altLang="ja-JP"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手術等の医療技術の適切な評価</a:t>
            </a:r>
            <a:endParaRPr kumimoji="1" lang="ja-JP" altLang="en-US"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endParaRPr>
          </a:p>
        </p:txBody>
      </p:sp>
      <p:sp>
        <p:nvSpPr>
          <p:cNvPr id="7" name="テキスト ボックス 6">
            <a:extLst>
              <a:ext uri="{FF2B5EF4-FFF2-40B4-BE49-F238E27FC236}">
                <a16:creationId xmlns:a16="http://schemas.microsoft.com/office/drawing/2014/main" id="{C7CAF24A-0751-47D1-AF03-C26BF34B4B62}"/>
              </a:ext>
            </a:extLst>
          </p:cNvPr>
          <p:cNvSpPr txBox="1"/>
          <p:nvPr/>
        </p:nvSpPr>
        <p:spPr>
          <a:xfrm>
            <a:off x="0" y="6214"/>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1588173769"/>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2612683795"/>
              </p:ext>
            </p:extLst>
          </p:nvPr>
        </p:nvGraphicFramePr>
        <p:xfrm>
          <a:off x="200472" y="696502"/>
          <a:ext cx="9505056" cy="5112566"/>
        </p:xfrm>
        <a:graphic>
          <a:graphicData uri="http://schemas.openxmlformats.org/drawingml/2006/table">
            <a:tbl>
              <a:tblPr firstRow="1" bandRow="1">
                <a:tableStyleId>{00A15C55-8517-42AA-B614-E9B94910E393}</a:tableStyleId>
              </a:tblPr>
              <a:tblGrid>
                <a:gridCol w="920651">
                  <a:extLst>
                    <a:ext uri="{9D8B030D-6E8A-4147-A177-3AD203B41FA5}">
                      <a16:colId xmlns:a16="http://schemas.microsoft.com/office/drawing/2014/main" val="20000"/>
                    </a:ext>
                  </a:extLst>
                </a:gridCol>
                <a:gridCol w="5770908">
                  <a:extLst>
                    <a:ext uri="{9D8B030D-6E8A-4147-A177-3AD203B41FA5}">
                      <a16:colId xmlns:a16="http://schemas.microsoft.com/office/drawing/2014/main" val="20001"/>
                    </a:ext>
                  </a:extLst>
                </a:gridCol>
                <a:gridCol w="1444769">
                  <a:extLst>
                    <a:ext uri="{9D8B030D-6E8A-4147-A177-3AD203B41FA5}">
                      <a16:colId xmlns:a16="http://schemas.microsoft.com/office/drawing/2014/main" val="20002"/>
                    </a:ext>
                  </a:extLst>
                </a:gridCol>
                <a:gridCol w="1368728">
                  <a:extLst>
                    <a:ext uri="{9D8B030D-6E8A-4147-A177-3AD203B41FA5}">
                      <a16:colId xmlns:a16="http://schemas.microsoft.com/office/drawing/2014/main" val="20003"/>
                    </a:ext>
                  </a:extLst>
                </a:gridCol>
              </a:tblGrid>
              <a:tr h="474536">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区分番号</a:t>
                      </a:r>
                    </a:p>
                  </a:txBody>
                  <a:tcPr marL="99060" marR="99060" anchor="ctr"/>
                </a:tc>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手術名</a:t>
                      </a:r>
                    </a:p>
                  </a:txBody>
                  <a:tcPr marL="99060" marR="99060" anchor="ctr"/>
                </a:tc>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現行点数</a:t>
                      </a:r>
                      <a:endParaRPr kumimoji="1" lang="en-US" altLang="ja-JP" sz="1400" b="1" dirty="0">
                        <a:solidFill>
                          <a:schemeClr val="tx1"/>
                        </a:solidFill>
                        <a:latin typeface="BIZ UDPゴシック" panose="020B0400000000000000" pitchFamily="50" charset="-128"/>
                        <a:ea typeface="BIZ UDPゴシック" panose="020B0400000000000000" pitchFamily="50" charset="-128"/>
                      </a:endParaRPr>
                    </a:p>
                  </a:txBody>
                  <a:tcPr marL="99060" marR="99060" anchor="ctr"/>
                </a:tc>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改定点数</a:t>
                      </a:r>
                      <a:endParaRPr kumimoji="1" lang="en-US" altLang="ja-JP" sz="1400" b="1" dirty="0">
                        <a:solidFill>
                          <a:schemeClr val="tx1"/>
                        </a:solidFill>
                        <a:latin typeface="BIZ UDPゴシック" panose="020B0400000000000000" pitchFamily="50" charset="-128"/>
                        <a:ea typeface="BIZ UDPゴシック" panose="020B0400000000000000" pitchFamily="50" charset="-128"/>
                      </a:endParaRPr>
                    </a:p>
                  </a:txBody>
                  <a:tcPr marL="99060" marR="99060" anchor="ctr"/>
                </a:tc>
                <a:extLst>
                  <a:ext uri="{0D108BD9-81ED-4DB2-BD59-A6C34878D82A}">
                    <a16:rowId xmlns:a16="http://schemas.microsoft.com/office/drawing/2014/main" val="10000"/>
                  </a:ext>
                </a:extLst>
              </a:tr>
              <a:tr h="34416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K703</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膵頭部腫瘍切除術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456196613"/>
                  </a:ext>
                </a:extLst>
              </a:tr>
              <a:tr h="344164">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膵頭十二指腸切除術の場合</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81,620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９１</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,410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972971138"/>
                  </a:ext>
                </a:extLst>
              </a:tr>
              <a:tr h="508062">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2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リンパ節・神経叢郭清等を伴う腫瘍切除術の場合又は十二指腸温存膵</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頭切除術の場合</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86,810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97,230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1156730535"/>
                  </a:ext>
                </a:extLst>
              </a:tr>
              <a:tr h="344164">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3 </a:t>
                      </a: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周辺臓器</a:t>
                      </a:r>
                      <a:r>
                        <a:rPr kumimoji="1" lang="ja-JP" altLang="en-US" sz="1400" b="0" i="0" u="none" strike="noStrike" kern="1200" cap="none" spc="-10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（胃、結腸、腎、副腎等）の合併切除を伴う腫瘍切除術の場合</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86,810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97,230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927301879"/>
                  </a:ext>
                </a:extLst>
              </a:tr>
              <a:tr h="34416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K704</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膵全摘術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103,030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115,390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2124480252"/>
                  </a:ext>
                </a:extLst>
              </a:tr>
              <a:tr h="34416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K719</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結腸切除術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3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全切除、亜全切除又は悪性腫瘍手術</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35,680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39,960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2047744191"/>
                  </a:ext>
                </a:extLst>
              </a:tr>
              <a:tr h="34416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K725</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腸瘻、虫垂瘻造設術</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8,830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9,890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874742309"/>
                  </a:ext>
                </a:extLst>
              </a:tr>
              <a:tr h="34416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K729</a:t>
                      </a:r>
                    </a:p>
                  </a:txBody>
                  <a:tcPr marL="8699" marR="8699" marT="8699" marB="0" anchor="ctr"/>
                </a:tc>
                <a:tc>
                  <a:txBody>
                    <a:bodyPr/>
                    <a:lstStyle/>
                    <a:p>
                      <a:pPr algn="l" fontAlgn="ctr"/>
                      <a:r>
                        <a:rPr kumimoji="1" lang="ja-JP" altLang="en-US" sz="1400" b="0" i="0" u="none" strike="noStrike" kern="1200" spc="-60" baseline="0" dirty="0">
                          <a:solidFill>
                            <a:schemeClr val="tx1"/>
                          </a:solidFill>
                          <a:effectLst/>
                          <a:latin typeface="BIZ UDPゴシック" panose="020B0400000000000000" pitchFamily="50" charset="-128"/>
                          <a:ea typeface="BIZ UDPゴシック" panose="020B0400000000000000" pitchFamily="50" charset="-128"/>
                          <a:cs typeface="+mn-cs"/>
                        </a:rPr>
                        <a:t>腸閉鎖症手術　</a:t>
                      </a:r>
                      <a:r>
                        <a:rPr kumimoji="1" lang="en-US" altLang="ja-JP" sz="1400" b="0" i="0" u="none" strike="noStrike" kern="1200" spc="-60" baseline="0" dirty="0">
                          <a:solidFill>
                            <a:schemeClr val="tx1"/>
                          </a:solidFill>
                          <a:effectLst/>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spc="-60" baseline="0" dirty="0">
                          <a:solidFill>
                            <a:schemeClr val="tx1"/>
                          </a:solidFill>
                          <a:effectLst/>
                          <a:latin typeface="BIZ UDPゴシック" panose="020B0400000000000000" pitchFamily="50" charset="-128"/>
                          <a:ea typeface="BIZ UDPゴシック" panose="020B0400000000000000" pitchFamily="50" charset="-128"/>
                          <a:cs typeface="+mn-cs"/>
                        </a:rPr>
                        <a:t>腸管切除を伴わないもの</a:t>
                      </a:r>
                      <a:endParaRPr kumimoji="1" lang="en-US" sz="1400" b="0" i="0" u="none" strike="noStrike" kern="1200" spc="-60" baseline="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12,190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13,650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10009"/>
                  </a:ext>
                </a:extLst>
              </a:tr>
              <a:tr h="34416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K769-2</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腹腔鏡下腎部分切除術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43,930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49,200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10010"/>
                  </a:ext>
                </a:extLst>
              </a:tr>
              <a:tr h="34416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K772</a:t>
                      </a:r>
                    </a:p>
                  </a:txBody>
                  <a:tcPr marL="8699" marR="8699" marT="8699" marB="0" anchor="ctr"/>
                </a:tc>
                <a:tc>
                  <a:txBody>
                    <a:bodyPr/>
                    <a:lstStyle/>
                    <a:p>
                      <a:pPr algn="l" fontAlgn="ct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腎摘出術</a:t>
                      </a:r>
                      <a:endPar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18,760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21,010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1"/>
                  </a:ext>
                </a:extLst>
              </a:tr>
              <a:tr h="344164">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K803</a:t>
                      </a: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膀胱悪性腫瘍手術　</a:t>
                      </a:r>
                      <a:endParaRPr kumimoji="1" lang="zh-TW"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2"/>
                  </a:ext>
                </a:extLst>
              </a:tr>
              <a:tr h="344164">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l" fontAlgn="ct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4 </a:t>
                      </a: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全摘（回腸又は結腸導管を利用して尿路変更を行うもの）</a:t>
                      </a:r>
                      <a:endParaRPr kumimoji="1" lang="zh-TW"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107,800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120,740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582800364"/>
                  </a:ext>
                </a:extLst>
              </a:tr>
              <a:tr h="344164">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　６ 経尿道的手術　イ 電解質溶液利用のもの</a:t>
                      </a:r>
                      <a:endParaRPr kumimoji="1" lang="zh-TW"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２</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３</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00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３</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５３</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4208925330"/>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タイトル 1">
            <a:extLst>
              <a:ext uri="{FF2B5EF4-FFF2-40B4-BE49-F238E27FC236}">
                <a16:creationId xmlns:a16="http://schemas.microsoft.com/office/drawing/2014/main" id="{DE483AAE-DE58-45A5-BE9B-2ED2BD8E4FE6}"/>
              </a:ext>
            </a:extLst>
          </p:cNvPr>
          <p:cNvSpPr txBox="1">
            <a:spLocks/>
          </p:cNvSpPr>
          <p:nvPr/>
        </p:nvSpPr>
        <p:spPr>
          <a:xfrm>
            <a:off x="0" y="232133"/>
            <a:ext cx="9906000" cy="365125"/>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 </a:t>
            </a:r>
            <a:r>
              <a:rPr kumimoji="1" lang="ja-JP" altLang="en-US"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（２）</a:t>
            </a:r>
            <a:r>
              <a:rPr kumimoji="1" lang="ja-JP" altLang="ja-JP"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手術等の医療技術の適切な評価</a:t>
            </a:r>
            <a:endParaRPr kumimoji="1" lang="ja-JP" altLang="en-US"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endParaRPr>
          </a:p>
        </p:txBody>
      </p:sp>
      <p:sp>
        <p:nvSpPr>
          <p:cNvPr id="5" name="テキスト ボックス 4">
            <a:extLst>
              <a:ext uri="{FF2B5EF4-FFF2-40B4-BE49-F238E27FC236}">
                <a16:creationId xmlns:a16="http://schemas.microsoft.com/office/drawing/2014/main" id="{42537297-3A2F-40A1-9A09-67ED801DF6F8}"/>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1237824395"/>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nvGraphicFramePr>
        <p:xfrm>
          <a:off x="200472" y="980728"/>
          <a:ext cx="9505056" cy="3312368"/>
        </p:xfrm>
        <a:graphic>
          <a:graphicData uri="http://schemas.openxmlformats.org/drawingml/2006/table">
            <a:tbl>
              <a:tblPr firstRow="1" bandRow="1">
                <a:tableStyleId>{00A15C55-8517-42AA-B614-E9B94910E393}</a:tableStyleId>
              </a:tblPr>
              <a:tblGrid>
                <a:gridCol w="920651">
                  <a:extLst>
                    <a:ext uri="{9D8B030D-6E8A-4147-A177-3AD203B41FA5}">
                      <a16:colId xmlns:a16="http://schemas.microsoft.com/office/drawing/2014/main" val="20000"/>
                    </a:ext>
                  </a:extLst>
                </a:gridCol>
                <a:gridCol w="5770908">
                  <a:extLst>
                    <a:ext uri="{9D8B030D-6E8A-4147-A177-3AD203B41FA5}">
                      <a16:colId xmlns:a16="http://schemas.microsoft.com/office/drawing/2014/main" val="20001"/>
                    </a:ext>
                  </a:extLst>
                </a:gridCol>
                <a:gridCol w="1444769">
                  <a:extLst>
                    <a:ext uri="{9D8B030D-6E8A-4147-A177-3AD203B41FA5}">
                      <a16:colId xmlns:a16="http://schemas.microsoft.com/office/drawing/2014/main" val="20002"/>
                    </a:ext>
                  </a:extLst>
                </a:gridCol>
                <a:gridCol w="1368728">
                  <a:extLst>
                    <a:ext uri="{9D8B030D-6E8A-4147-A177-3AD203B41FA5}">
                      <a16:colId xmlns:a16="http://schemas.microsoft.com/office/drawing/2014/main" val="20003"/>
                    </a:ext>
                  </a:extLst>
                </a:gridCol>
              </a:tblGrid>
              <a:tr h="498613">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区分番号</a:t>
                      </a:r>
                    </a:p>
                  </a:txBody>
                  <a:tcPr marL="99060" marR="99060" anchor="ctr"/>
                </a:tc>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手術名</a:t>
                      </a:r>
                    </a:p>
                  </a:txBody>
                  <a:tcPr marL="99060" marR="99060" anchor="ctr"/>
                </a:tc>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現行点数</a:t>
                      </a:r>
                      <a:endParaRPr kumimoji="1" lang="en-US" altLang="ja-JP" sz="1400" b="1" dirty="0">
                        <a:solidFill>
                          <a:schemeClr val="tx1"/>
                        </a:solidFill>
                        <a:latin typeface="BIZ UDPゴシック" panose="020B0400000000000000" pitchFamily="50" charset="-128"/>
                        <a:ea typeface="BIZ UDPゴシック" panose="020B0400000000000000" pitchFamily="50" charset="-128"/>
                      </a:endParaRPr>
                    </a:p>
                  </a:txBody>
                  <a:tcPr marL="99060" marR="99060" anchor="ctr"/>
                </a:tc>
                <a:tc>
                  <a:txBody>
                    <a:bodyPr/>
                    <a:lstStyle/>
                    <a:p>
                      <a:pPr algn="ctr">
                        <a:lnSpc>
                          <a:spcPts val="1500"/>
                        </a:lnSpc>
                      </a:pPr>
                      <a:r>
                        <a:rPr kumimoji="1" lang="ja-JP" altLang="en-US" sz="1400" b="1" dirty="0">
                          <a:solidFill>
                            <a:schemeClr val="tx1"/>
                          </a:solidFill>
                          <a:latin typeface="BIZ UDPゴシック" panose="020B0400000000000000" pitchFamily="50" charset="-128"/>
                          <a:ea typeface="BIZ UDPゴシック" panose="020B0400000000000000" pitchFamily="50" charset="-128"/>
                        </a:rPr>
                        <a:t>改定点数</a:t>
                      </a:r>
                      <a:endParaRPr kumimoji="1" lang="en-US" altLang="ja-JP" sz="1400" b="1" dirty="0">
                        <a:solidFill>
                          <a:schemeClr val="tx1"/>
                        </a:solidFill>
                        <a:latin typeface="BIZ UDPゴシック" panose="020B0400000000000000" pitchFamily="50" charset="-128"/>
                        <a:ea typeface="BIZ UDPゴシック" panose="020B0400000000000000" pitchFamily="50" charset="-128"/>
                      </a:endParaRPr>
                    </a:p>
                  </a:txBody>
                  <a:tcPr marL="99060" marR="99060" anchor="ctr"/>
                </a:tc>
                <a:extLst>
                  <a:ext uri="{0D108BD9-81ED-4DB2-BD59-A6C34878D82A}">
                    <a16:rowId xmlns:a16="http://schemas.microsoft.com/office/drawing/2014/main" val="10000"/>
                  </a:ext>
                </a:extLst>
              </a:tr>
              <a:tr h="595982">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K803-2</a:t>
                      </a: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腹腔鏡下膀胱悪性腫瘍手術　</a:t>
                      </a:r>
                      <a:r>
                        <a:rPr kumimoji="1" lang="en-US" altLang="ja-JP"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全摘（腸管等を利用して尿路変更を行わないもの）</a:t>
                      </a:r>
                      <a:endParaRPr kumimoji="1" lang="zh-TW"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76,880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86,110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3"/>
                  </a:ext>
                </a:extLst>
              </a:tr>
              <a:tr h="361625">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K828</a:t>
                      </a: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包茎手術　</a:t>
                      </a:r>
                      <a:r>
                        <a:rPr kumimoji="1" lang="en-US" altLang="ja-JP"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背面切開術</a:t>
                      </a:r>
                      <a:endParaRPr kumimoji="1" lang="zh-TW"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740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830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4"/>
                  </a:ext>
                </a:extLst>
              </a:tr>
              <a:tr h="361625">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K8</a:t>
                      </a: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３５</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陰嚢水腫手術　１ 交通性陰嚢水腫手術 → </a:t>
                      </a:r>
                      <a:r>
                        <a:rPr kumimoji="1" lang="en-US" altLang="ja-JP"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鼠径部切開によるもの</a:t>
                      </a:r>
                      <a:endParaRPr kumimoji="1" lang="zh-TW"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３</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６２</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a:solidFill>
                            <a:schemeClr val="tx1"/>
                          </a:solidFill>
                          <a:effectLst/>
                          <a:latin typeface="BIZ UDPゴシック" panose="020B0400000000000000" pitchFamily="50" charset="-128"/>
                          <a:ea typeface="BIZ UDPゴシック" panose="020B0400000000000000" pitchFamily="50" charset="-128"/>
                          <a:cs typeface="+mn-cs"/>
                        </a:rPr>
                        <a:t>3,</a:t>
                      </a:r>
                      <a:r>
                        <a:rPr kumimoji="1" lang="ja-JP" altLang="en-US" sz="1400" b="1" i="0" u="none" strike="noStrike" kern="1200">
                          <a:solidFill>
                            <a:schemeClr val="tx1"/>
                          </a:solidFill>
                          <a:effectLst/>
                          <a:latin typeface="BIZ UDPゴシック" panose="020B0400000000000000" pitchFamily="50" charset="-128"/>
                          <a:ea typeface="BIZ UDPゴシック" panose="020B0400000000000000" pitchFamily="50" charset="-128"/>
                          <a:cs typeface="+mn-cs"/>
                        </a:rPr>
                        <a:t>９８</a:t>
                      </a: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4018189816"/>
                  </a:ext>
                </a:extLst>
              </a:tr>
              <a:tr h="409648">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K879</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子宮悪性腫瘍手術</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62,000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69,440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5"/>
                  </a:ext>
                </a:extLst>
              </a:tr>
              <a:tr h="361625">
                <a:tc>
                  <a:txBody>
                    <a:bodyPr/>
                    <a:lstStyle/>
                    <a:p>
                      <a:pPr algn="l" fontAlgn="ctr"/>
                      <a:r>
                        <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K888-2</a:t>
                      </a: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卵管全摘除術、卵管腫瘤全摘除術、子宮卵管留血腫手術（両側）</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10016"/>
                  </a:ext>
                </a:extLst>
              </a:tr>
              <a:tr h="361625">
                <a:tc>
                  <a:txBody>
                    <a:bodyPr/>
                    <a:lstStyle/>
                    <a:p>
                      <a:pPr algn="l" fontAlgn="ct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1 </a:t>
                      </a:r>
                      <a:r>
                        <a:rPr kumimoji="1" lang="ja-JP"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開腹によるもの</a:t>
                      </a:r>
                      <a:endParaRPr kumimoji="1" lang="zh-TW" altLang="en-US" sz="1400" b="0"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12,460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13,960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endPar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extLst>
                  <a:ext uri="{0D108BD9-81ED-4DB2-BD59-A6C34878D82A}">
                    <a16:rowId xmlns:a16="http://schemas.microsoft.com/office/drawing/2014/main" val="4280964766"/>
                  </a:ext>
                </a:extLst>
              </a:tr>
              <a:tr h="361625">
                <a:tc>
                  <a:txBody>
                    <a:bodyPr/>
                    <a:lstStyle/>
                    <a:p>
                      <a:pPr algn="l" fontAlgn="ctr"/>
                      <a:r>
                        <a:rPr kumimoji="1" lang="en-US" altLang="ja-JP"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K895</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l" fontAlgn="ctr"/>
                      <a:r>
                        <a:rPr kumimoji="1" lang="ja-JP" alt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会陰（陰門）切開及び縫合術（分娩時）</a:t>
                      </a:r>
                      <a:endParaRPr kumimoji="1" lang="en-US" sz="1400" b="0"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endParaRP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1,530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tc>
                  <a:txBody>
                    <a:bodyPr/>
                    <a:lstStyle/>
                    <a:p>
                      <a:pPr algn="r" fontAlgn="ctr"/>
                      <a:r>
                        <a:rPr kumimoji="1" lang="en-US" altLang="ja-JP"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1,710</a:t>
                      </a:r>
                      <a:r>
                        <a:rPr kumimoji="1" lang="ja-JP" altLang="en-US" sz="1400" b="1" i="0" u="none" strike="noStrike" kern="1200" dirty="0">
                          <a:solidFill>
                            <a:schemeClr val="tx1"/>
                          </a:solidFill>
                          <a:effectLst/>
                          <a:latin typeface="BIZ UDPゴシック" panose="020B0400000000000000" pitchFamily="50" charset="-128"/>
                          <a:ea typeface="BIZ UDPゴシック" panose="020B0400000000000000" pitchFamily="50" charset="-128"/>
                          <a:cs typeface="+mn-cs"/>
                        </a:rPr>
                        <a:t>点</a:t>
                      </a:r>
                    </a:p>
                  </a:txBody>
                  <a:tcPr marL="8699" marR="8699" marT="8699" marB="0" anchor="ctr"/>
                </a:tc>
                <a:extLst>
                  <a:ext uri="{0D108BD9-81ED-4DB2-BD59-A6C34878D82A}">
                    <a16:rowId xmlns:a16="http://schemas.microsoft.com/office/drawing/2014/main" val="3658705560"/>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タイトル 1">
            <a:extLst>
              <a:ext uri="{FF2B5EF4-FFF2-40B4-BE49-F238E27FC236}">
                <a16:creationId xmlns:a16="http://schemas.microsoft.com/office/drawing/2014/main" id="{DE483AAE-DE58-45A5-BE9B-2ED2BD8E4FE6}"/>
              </a:ext>
            </a:extLst>
          </p:cNvPr>
          <p:cNvSpPr txBox="1">
            <a:spLocks/>
          </p:cNvSpPr>
          <p:nvPr/>
        </p:nvSpPr>
        <p:spPr>
          <a:xfrm>
            <a:off x="0" y="260648"/>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（２）</a:t>
            </a:r>
            <a:r>
              <a:rPr kumimoji="1" lang="ja-JP" altLang="ja-JP"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手術等の医療技術の適切な評価</a:t>
            </a:r>
            <a:endParaRPr kumimoji="1" lang="ja-JP" altLang="en-US"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endParaRPr>
          </a:p>
        </p:txBody>
      </p:sp>
      <p:sp>
        <p:nvSpPr>
          <p:cNvPr id="5" name="テキスト ボックス 4">
            <a:extLst>
              <a:ext uri="{FF2B5EF4-FFF2-40B4-BE49-F238E27FC236}">
                <a16:creationId xmlns:a16="http://schemas.microsoft.com/office/drawing/2014/main" id="{BEBB4C4B-2540-47EE-9D24-7908E400246F}"/>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1412970029"/>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正方形/長方形 33"/>
          <p:cNvSpPr/>
          <p:nvPr/>
        </p:nvSpPr>
        <p:spPr>
          <a:xfrm>
            <a:off x="188119" y="5294087"/>
            <a:ext cx="9529762" cy="1294966"/>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ＳＣＣＡ２</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300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［算定要件］（概要）</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歳以下の小児におけるアトピー性皮膚炎の重症度評価を行うことを目的として、ＥＬＩＳＡ法により測定した場合に、月１回を</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限度として算定する。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正方形/長方形 4"/>
          <p:cNvSpPr/>
          <p:nvPr/>
        </p:nvSpPr>
        <p:spPr>
          <a:xfrm>
            <a:off x="188119" y="1742152"/>
            <a:ext cx="9529762" cy="484690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サイトメガロウイルス核酸定量</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450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［算定要件］（概要）</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サイトメガロウイルス感染症の診断又は治療効果判定を目的として、臓器移植後若しくは造血幹細胞移植後の患者、ＨＩＶ感染者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又は高度細胞性免疫不全の患者に対し、血液を検体としてリアルタイムＰＣＲ法によりサイトメガロウイルスＤＮＡを測定した場合</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に算定する。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タイトル 1"/>
          <p:cNvSpPr>
            <a:spLocks noGrp="1"/>
          </p:cNvSpPr>
          <p:nvPr>
            <p:ph type="title"/>
          </p:nvPr>
        </p:nvSpPr>
        <p:spPr>
          <a:xfrm>
            <a:off x="0" y="277405"/>
            <a:ext cx="9906000" cy="458482"/>
          </a:xfrm>
        </p:spPr>
        <p:txBody>
          <a:bodyPr>
            <a:noAutofit/>
          </a:bodyPr>
          <a:lstStyle/>
          <a:p>
            <a:pPr algn="ctr"/>
            <a:r>
              <a:rPr lang="ja-JP" altLang="en-US" dirty="0">
                <a:solidFill>
                  <a:prstClr val="black"/>
                </a:solidFill>
              </a:rPr>
              <a:t>（３）</a:t>
            </a:r>
            <a:r>
              <a:rPr lang="ja-JP" altLang="en-US" dirty="0">
                <a:latin typeface="+mn-ea"/>
              </a:rPr>
              <a:t>質の高い臨床検査の適切な評価</a:t>
            </a:r>
            <a:endParaRPr kumimoji="1" lang="ja-JP" altLang="en-US" dirty="0">
              <a:latin typeface="メイリオ" panose="020B0604030504040204" pitchFamily="50" charset="-128"/>
              <a:ea typeface="メイリオ" panose="020B0604030504040204" pitchFamily="50" charset="-128"/>
            </a:endParaRPr>
          </a:p>
        </p:txBody>
      </p:sp>
      <p:sp>
        <p:nvSpPr>
          <p:cNvPr id="19" name="テキスト ボックス 18"/>
          <p:cNvSpPr txBox="1"/>
          <p:nvPr/>
        </p:nvSpPr>
        <p:spPr>
          <a:xfrm>
            <a:off x="0" y="0"/>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20" name="正方形/長方形 19"/>
          <p:cNvSpPr/>
          <p:nvPr/>
        </p:nvSpPr>
        <p:spPr>
          <a:xfrm>
            <a:off x="188119" y="3197795"/>
            <a:ext cx="9529762" cy="2046453"/>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ＲＡＳ遺伝子検査（血漿）</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a:t>
            </a:r>
            <a:r>
              <a:rPr kumimoji="1" lang="en-US" altLang="zh-TW"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a:t>
            </a:r>
            <a:r>
              <a:rPr kumimoji="1" lang="en-US" altLang="zh-TW"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0</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［算定要件］（概要）</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ＲＡＳ遺伝子検査（血漿）は、大腸癌患者の血漿を検体とし、抗悪性腫瘍剤による治療法の選択を目的として、高感度デジタルＰ</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ＣＲ法とフローサイトメトリー法を組み合わせた方法により行った場合に、患者１人につき１回に限り算定できる。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ただし、再度治療法を選択する必要がある場合にも算定できる。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医学的な理由により、大腸癌の組織を検体として、区分番号「Ｄ００４－２」悪性腫瘍組織検査の「１」の「イ」処理が容易な</a:t>
            </a:r>
            <a:r>
              <a:rPr kumimoji="1" lang="ja-JP" altLang="en-US" sz="12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も</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のの「⑴」医薬品の適応判定の補助等に用いるもののうち、大腸癌におけるＲＡＳ遺伝子検査又は区分番号「Ｄ００４－２」悪性腫</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瘍組織検査の「１」の「イ」処理が容易なものの「⑵」その他のもののうち、大腸癌におけるＫ－ｒａｓ遺伝子検査を行うことが困</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難な場合に限る。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8" name="正方形/長方形 27"/>
          <p:cNvSpPr/>
          <p:nvPr/>
        </p:nvSpPr>
        <p:spPr>
          <a:xfrm>
            <a:off x="298800" y="1532004"/>
            <a:ext cx="5046086"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新規体外診断用医薬品に係る検査料の新設</a:t>
            </a:r>
          </a:p>
        </p:txBody>
      </p:sp>
      <p:sp>
        <p:nvSpPr>
          <p:cNvPr id="2" name="正方形/長方形 1"/>
          <p:cNvSpPr/>
          <p:nvPr/>
        </p:nvSpPr>
        <p:spPr>
          <a:xfrm>
            <a:off x="188119" y="840338"/>
            <a:ext cx="9529762" cy="646331"/>
          </a:xfrm>
          <a:prstGeom prst="rect">
            <a:avLst/>
          </a:prstGeom>
          <a:ln>
            <a:solidFill>
              <a:schemeClr val="tx1"/>
            </a:solidFill>
          </a:ln>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Verdana"/>
                <a:ea typeface="メイリオ"/>
                <a:cs typeface="+mn-cs"/>
              </a:rPr>
              <a:t>質の高い臨床検査の適正な評価を進めるため、Ｅ３区分で保険適用された新規体外診断用医薬品について、検査料を新設する。</a:t>
            </a:r>
            <a:endParaRPr kumimoji="1" lang="en-US" altLang="ja-JP" sz="1800" b="0" i="0" u="none" strike="noStrike" kern="1200" cap="none" spc="0" normalizeH="0" baseline="0" noProof="0" dirty="0">
              <a:ln>
                <a:noFill/>
              </a:ln>
              <a:solidFill>
                <a:prstClr val="black"/>
              </a:solidFill>
              <a:effectLst/>
              <a:uLnTx/>
              <a:uFillTx/>
              <a:latin typeface="Verdana"/>
              <a:ea typeface="メイリオ"/>
              <a:cs typeface="+mn-cs"/>
            </a:endParaRPr>
          </a:p>
        </p:txBody>
      </p:sp>
    </p:spTree>
    <p:extLst>
      <p:ext uri="{BB962C8B-B14F-4D97-AF65-F5344CB8AC3E}">
        <p14:creationId xmlns:p14="http://schemas.microsoft.com/office/powerpoint/2010/main" val="268400884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1">
            <a:extLst>
              <a:ext uri="{FF2B5EF4-FFF2-40B4-BE49-F238E27FC236}">
                <a16:creationId xmlns:a16="http://schemas.microsoft.com/office/drawing/2014/main" id="{AED07860-DECF-4F20-B26F-51AC827F7F4A}"/>
              </a:ext>
            </a:extLst>
          </p:cNvPr>
          <p:cNvSpPr>
            <a:spLocks noChangeArrowheads="1"/>
          </p:cNvSpPr>
          <p:nvPr/>
        </p:nvSpPr>
        <p:spPr bwMode="auto">
          <a:xfrm>
            <a:off x="194337" y="574351"/>
            <a:ext cx="9517326" cy="5811847"/>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個別事項①</a:t>
            </a:r>
            <a:r>
              <a:rPr kumimoji="1" lang="en-US" altLang="ja-JP"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７月２１日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◆医薬品の適切な使用の推進：取組、後発医薬品、バイオ後続品、フォーミラリー</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◆働き方改革の推進：前回改定の評価、タスクシェア・タスクシフト、医療従事者の負担軽減等、</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地域全体での取組等</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◆不妊治療の保険適用：これまでの実態、生殖医療ガイドライン、保険適用に向けた検討</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3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１０月２２日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（その２）</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◆がん対策：外来化学療法、栄養食事指導、がんゲノムプロファイリング検査、放射線内用療法</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◆難病対策等：医療機関間の連携に係る評価の在り方</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◆アレルギー疾患対策：アレルギー疾患生活管理指導表を用いた主治医から学校医等への情報提供</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3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１１月５日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（その３）</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◆精神医療：現状、地域精神保健医療体制、精神科個別事項</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◆療養・就労両立支援等：療養・就労両立支援、がん患者に対する心理的支援</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3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１１月１７日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（その４）</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◆不妊治療の保険適用②：ヒアリング、保険適用の対象となる医療技術等の範囲（対象患者・年齢制限・回</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数制限、着床前診断、施設基準等）、運用課題</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◆リハビリテーション：疾患別リハの適切な実施、摂食嚥下支援加算、慢性維持透析患者のリハビリ</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3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１１月１９日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（その５）</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◆小児医療：小児急性期医療体制、小児高度急性期医療体制、医療機関間連携</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◆周産期医療：現状、ハイリスク分娩管理、妊産婦の支援</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◆精神科救急医療：病床数上限、実績要件、対象疾患・状態等</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3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１１月２６日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（その６）</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◆データ提出等：現状、外来診療等に係るデータ、医療情報システム</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◆診療報酬明細書の記載：選択式コメント記載コード、検査値データ</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◆自殺対策等：孤独孤立等に伴う精神的な疾病や早期の自殺対策、救急現場の自殺対策</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Rectangle 2">
            <a:extLst>
              <a:ext uri="{FF2B5EF4-FFF2-40B4-BE49-F238E27FC236}">
                <a16:creationId xmlns:a16="http://schemas.microsoft.com/office/drawing/2014/main" id="{CE02C015-CC62-4237-A336-6DA1AC075E55}"/>
              </a:ext>
            </a:extLst>
          </p:cNvPr>
          <p:cNvSpPr>
            <a:spLocks noChangeArrowheads="1"/>
          </p:cNvSpPr>
          <p:nvPr/>
        </p:nvSpPr>
        <p:spPr bwMode="auto">
          <a:xfrm>
            <a:off x="202253" y="0"/>
            <a:ext cx="9517327" cy="476672"/>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中医協における審議内容 </a:t>
            </a:r>
            <a:r>
              <a:rPr kumimoji="1" lang="ja-JP" altLang="en-US" sz="20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（令和２年７月７日～令和３年１月１２日）</a:t>
            </a:r>
            <a:r>
              <a:rPr kumimoji="1" lang="ja-JP"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 ⑥</a:t>
            </a:r>
            <a:endParaRPr kumimoji="1" lang="ja-JP" altLang="en-US" sz="20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
        <p:nvSpPr>
          <p:cNvPr id="6" name="スライド番号プレースホルダー 2">
            <a:extLst>
              <a:ext uri="{FF2B5EF4-FFF2-40B4-BE49-F238E27FC236}">
                <a16:creationId xmlns:a16="http://schemas.microsoft.com/office/drawing/2014/main" id="{A09023F9-5ABA-4527-83CC-04ED632FBE8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940607220"/>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solidFill>
                  <a:prstClr val="black"/>
                </a:solidFill>
              </a:rPr>
              <a:t>（４）</a:t>
            </a:r>
            <a:r>
              <a:rPr lang="ja-JP" altLang="en-US" dirty="0">
                <a:latin typeface="メイリオ" panose="020B0604030504040204" pitchFamily="50" charset="-128"/>
                <a:ea typeface="メイリオ" panose="020B0604030504040204" pitchFamily="50" charset="-128"/>
              </a:rPr>
              <a:t>プログラム医療機器に係る評価の新設</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18800"/>
            <a:ext cx="9529762" cy="519798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プログラム医療機器の評価を明確化する観点から、医科診療報酬点数表の医学管理等の部に、プログラム医療機器を使用した場合の評価に係る節を新設する。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テキスト ボックス 4"/>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2" name="正方形/長方形 11"/>
          <p:cNvSpPr/>
          <p:nvPr/>
        </p:nvSpPr>
        <p:spPr>
          <a:xfrm>
            <a:off x="1076811" y="1900113"/>
            <a:ext cx="7709865" cy="299118"/>
          </a:xfrm>
          <a:prstGeom prst="rect">
            <a:avLst/>
          </a:prstGeom>
          <a:solidFill>
            <a:srgbClr val="FFCE9E"/>
          </a:solidFill>
          <a:ln w="127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13" name="正方形/長方形 12"/>
          <p:cNvSpPr/>
          <p:nvPr/>
        </p:nvSpPr>
        <p:spPr>
          <a:xfrm>
            <a:off x="1081821" y="2261583"/>
            <a:ext cx="7704856" cy="3082293"/>
          </a:xfrm>
          <a:prstGeom prst="rect">
            <a:avLst/>
          </a:prstGeom>
          <a:solidFill>
            <a:srgbClr val="FDECD5"/>
          </a:solid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［目次］</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第２章　特掲診療料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第１部　医学管理等</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第１節　医学管理料等</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0" lang="ja-JP" altLang="en-US" sz="14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第２節　プログラム医療機器等医学管理加算</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0" lang="ja-JP" altLang="en-US" sz="14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第３節　特定保険医療材料料</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第１部　医学管理等</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通則</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a:t>
            </a:r>
            <a:r>
              <a:rPr kumimoji="0" lang="ja-JP" altLang="en-US" sz="1400" b="1" i="0" u="none"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0" lang="ja-JP" altLang="en-US" sz="14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医学管理等の費用は、第１節の各区分の所定点数により算定する。</a:t>
            </a:r>
          </a:p>
          <a:p>
            <a:pPr marL="129600" marR="0" lvl="0" indent="-129600" algn="l" defTabSz="914400" rtl="0" eaLnBrk="1" fontAlgn="auto" latinLnBrk="0" hangingPunct="1">
              <a:lnSpc>
                <a:spcPct val="100000"/>
              </a:lnSpc>
              <a:spcBef>
                <a:spcPts val="0"/>
              </a:spcBef>
              <a:spcAft>
                <a:spcPts val="0"/>
              </a:spcAft>
              <a:buClrTx/>
              <a:buSzTx/>
              <a:buFontTx/>
              <a:buNone/>
              <a:tabLst/>
              <a:defRPr/>
            </a:pPr>
            <a:r>
              <a:rPr kumimoji="0" lang="ja-JP" altLang="en-US" sz="14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a:t>
            </a:r>
            <a:r>
              <a:rPr kumimoji="0" lang="ja-JP" altLang="en-US" sz="1400" b="1" i="0" u="none"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0" lang="ja-JP" altLang="en-US" sz="1400" b="1" i="0" u="sng" strike="noStrike" kern="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医学管理等に当たって、プログラム医療機器等の使用に係る医学管理を行った場合又は別に厚生労働大臣が定める保険医療材料（以下この部において「特定保険医療材料」という。）を使用した場合は、前号により算定した点数及び第２節又は第３節の各区分の所定点数を合算した点数により算定する。</a:t>
            </a:r>
          </a:p>
        </p:txBody>
      </p:sp>
      <p:sp>
        <p:nvSpPr>
          <p:cNvPr id="10" name="テキスト ボックス 9"/>
          <p:cNvSpPr txBox="1"/>
          <p:nvPr/>
        </p:nvSpPr>
        <p:spPr>
          <a:xfrm>
            <a:off x="638076" y="5661166"/>
            <a:ext cx="1354347" cy="307777"/>
          </a:xfrm>
          <a:prstGeom prst="rect">
            <a:avLst/>
          </a:prstGeom>
          <a:solidFill>
            <a:schemeClr val="bg1"/>
          </a:solidFill>
          <a:ln>
            <a:solidFill>
              <a:schemeClr val="accent3"/>
            </a:solidFill>
          </a:ln>
        </p:spPr>
        <p:style>
          <a:lnRef idx="2">
            <a:schemeClr val="accent1"/>
          </a:lnRef>
          <a:fillRef idx="1">
            <a:schemeClr val="lt1"/>
          </a:fillRef>
          <a:effectRef idx="0">
            <a:schemeClr val="accent1"/>
          </a:effectRef>
          <a:fontRef idx="minor">
            <a:schemeClr val="dk1"/>
          </a:fontRef>
        </p:style>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医学管理料等</a:t>
            </a:r>
          </a:p>
        </p:txBody>
      </p:sp>
      <p:sp>
        <p:nvSpPr>
          <p:cNvPr id="11" name="テキスト ボックス 10"/>
          <p:cNvSpPr txBox="1"/>
          <p:nvPr/>
        </p:nvSpPr>
        <p:spPr>
          <a:xfrm>
            <a:off x="3023505" y="5661167"/>
            <a:ext cx="3282404" cy="307777"/>
          </a:xfrm>
          <a:prstGeom prst="rect">
            <a:avLst/>
          </a:prstGeom>
          <a:solidFill>
            <a:schemeClr val="bg1"/>
          </a:solidFill>
          <a:ln>
            <a:solidFill>
              <a:schemeClr val="accent3"/>
            </a:solidFill>
          </a:ln>
        </p:spPr>
        <p:style>
          <a:lnRef idx="2">
            <a:schemeClr val="accent1"/>
          </a:lnRef>
          <a:fillRef idx="1">
            <a:schemeClr val="lt1"/>
          </a:fillRef>
          <a:effectRef idx="0">
            <a:schemeClr val="accent1"/>
          </a:effectRef>
          <a:fontRef idx="minor">
            <a:schemeClr val="dk1"/>
          </a:fontRef>
        </p:style>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プログラム医療機器等医学管理加算</a:t>
            </a:r>
          </a:p>
        </p:txBody>
      </p:sp>
      <p:sp>
        <p:nvSpPr>
          <p:cNvPr id="14" name="テキスト ボックス 13"/>
          <p:cNvSpPr txBox="1"/>
          <p:nvPr/>
        </p:nvSpPr>
        <p:spPr>
          <a:xfrm>
            <a:off x="7336991" y="5661166"/>
            <a:ext cx="1788543" cy="307777"/>
          </a:xfrm>
          <a:prstGeom prst="rect">
            <a:avLst/>
          </a:prstGeom>
          <a:solidFill>
            <a:schemeClr val="bg1"/>
          </a:solidFill>
          <a:ln>
            <a:solidFill>
              <a:schemeClr val="accent3"/>
            </a:solidFill>
          </a:ln>
        </p:spPr>
        <p:style>
          <a:lnRef idx="2">
            <a:schemeClr val="accent1"/>
          </a:lnRef>
          <a:fillRef idx="1">
            <a:schemeClr val="lt1"/>
          </a:fillRef>
          <a:effectRef idx="0">
            <a:schemeClr val="accent1"/>
          </a:effectRef>
          <a:fontRef idx="minor">
            <a:schemeClr val="dk1"/>
          </a:fontRef>
        </p:style>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rPr>
              <a:t>特定保険医療材料料</a:t>
            </a:r>
          </a:p>
        </p:txBody>
      </p:sp>
      <p:sp>
        <p:nvSpPr>
          <p:cNvPr id="6" name="加算 5"/>
          <p:cNvSpPr/>
          <p:nvPr/>
        </p:nvSpPr>
        <p:spPr>
          <a:xfrm>
            <a:off x="2345964" y="5661165"/>
            <a:ext cx="324000" cy="324000"/>
          </a:xfrm>
          <a:prstGeom prst="mathPlus">
            <a:avLst>
              <a:gd name="adj1" fmla="val 444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17" name="テキスト ボックス 16"/>
          <p:cNvSpPr txBox="1"/>
          <p:nvPr/>
        </p:nvSpPr>
        <p:spPr>
          <a:xfrm>
            <a:off x="6371066" y="5661165"/>
            <a:ext cx="900768" cy="307777"/>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メイリオ"/>
                <a:ea typeface="メイリオ"/>
                <a:cs typeface="+mn-cs"/>
              </a:rPr>
              <a:t>and/or</a:t>
            </a:r>
            <a:endPar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524028250"/>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nvGraphicFramePr>
        <p:xfrm>
          <a:off x="319029" y="2026326"/>
          <a:ext cx="5788473" cy="914400"/>
        </p:xfrm>
        <a:graphic>
          <a:graphicData uri="http://schemas.openxmlformats.org/drawingml/2006/table">
            <a:tbl>
              <a:tblPr firstRow="1" bandRow="1">
                <a:tableStyleId>{2D5ABB26-0587-4C30-8999-92F81FD0307C}</a:tableStyleId>
              </a:tblPr>
              <a:tblGrid>
                <a:gridCol w="3931923">
                  <a:extLst>
                    <a:ext uri="{9D8B030D-6E8A-4147-A177-3AD203B41FA5}">
                      <a16:colId xmlns:a16="http://schemas.microsoft.com/office/drawing/2014/main" val="1736590387"/>
                    </a:ext>
                  </a:extLst>
                </a:gridCol>
                <a:gridCol w="1856550">
                  <a:extLst>
                    <a:ext uri="{9D8B030D-6E8A-4147-A177-3AD203B41FA5}">
                      <a16:colId xmlns:a16="http://schemas.microsoft.com/office/drawing/2014/main" val="1137278688"/>
                    </a:ext>
                  </a:extLst>
                </a:gridCol>
              </a:tblGrid>
              <a:tr h="239800">
                <a:tc>
                  <a:txBody>
                    <a:bodyPr/>
                    <a:lstStyle/>
                    <a:p>
                      <a:r>
                        <a:rPr kumimoji="1" lang="ja-JP" altLang="en-US" sz="1400" dirty="0"/>
                        <a:t>血液ガス分析</a:t>
                      </a:r>
                    </a:p>
                  </a:txBody>
                  <a:tcPr>
                    <a:lnL w="9525" cap="flat" cmpd="sng" algn="ctr">
                      <a:solidFill>
                        <a:schemeClr val="tx2"/>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EBF5FF"/>
                    </a:solidFill>
                  </a:tcPr>
                </a:tc>
                <a:tc>
                  <a:txBody>
                    <a:bodyPr/>
                    <a:lstStyle/>
                    <a:p>
                      <a:pPr algn="ctr"/>
                      <a:r>
                        <a:rPr kumimoji="1" lang="en-US" altLang="ja-JP" sz="1400" dirty="0">
                          <a:latin typeface="+mn-ea"/>
                          <a:ea typeface="+mn-ea"/>
                        </a:rPr>
                        <a:t>139</a:t>
                      </a:r>
                      <a:r>
                        <a:rPr kumimoji="1" lang="ja-JP" altLang="en-US" sz="1400" dirty="0">
                          <a:latin typeface="+mn-ea"/>
                          <a:ea typeface="+mn-ea"/>
                        </a:rPr>
                        <a:t>点</a:t>
                      </a:r>
                    </a:p>
                  </a:txBody>
                  <a:tcPr>
                    <a:lnL w="9525" cap="flat" cmpd="sng" algn="ctr">
                      <a:solidFill>
                        <a:schemeClr val="tx2"/>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EBF5FF"/>
                    </a:solidFill>
                  </a:tcPr>
                </a:tc>
                <a:extLst>
                  <a:ext uri="{0D108BD9-81ED-4DB2-BD59-A6C34878D82A}">
                    <a16:rowId xmlns:a16="http://schemas.microsoft.com/office/drawing/2014/main" val="758917707"/>
                  </a:ext>
                </a:extLst>
              </a:tr>
              <a:tr h="239800">
                <a:tc>
                  <a:txBody>
                    <a:bodyPr/>
                    <a:lstStyle/>
                    <a:p>
                      <a:r>
                        <a:rPr kumimoji="1" lang="ja-JP" altLang="en-US" sz="1400" dirty="0"/>
                        <a:t>血液化学検査　</a:t>
                      </a:r>
                      <a:r>
                        <a:rPr kumimoji="1" lang="en-US" altLang="ja-JP" sz="1400" dirty="0"/>
                        <a:t>10</a:t>
                      </a:r>
                      <a:r>
                        <a:rPr kumimoji="1" lang="ja-JP" altLang="en-US" sz="1400" dirty="0"/>
                        <a:t>項目以上</a:t>
                      </a:r>
                    </a:p>
                  </a:txBody>
                  <a:tcPr>
                    <a:lnL w="9525" cap="flat" cmpd="sng" algn="ctr">
                      <a:solidFill>
                        <a:schemeClr val="tx2"/>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E1F0FF"/>
                    </a:solidFill>
                  </a:tcPr>
                </a:tc>
                <a:tc>
                  <a:txBody>
                    <a:bodyPr/>
                    <a:lstStyle/>
                    <a:p>
                      <a:pPr algn="ctr"/>
                      <a:r>
                        <a:rPr kumimoji="1" lang="en-US" altLang="ja-JP" sz="1400" dirty="0">
                          <a:latin typeface="+mn-ea"/>
                          <a:ea typeface="+mn-ea"/>
                        </a:rPr>
                        <a:t>109</a:t>
                      </a:r>
                      <a:r>
                        <a:rPr kumimoji="1" lang="ja-JP" altLang="en-US" sz="1400" dirty="0">
                          <a:latin typeface="+mn-ea"/>
                          <a:ea typeface="+mn-ea"/>
                        </a:rPr>
                        <a:t>点</a:t>
                      </a:r>
                    </a:p>
                  </a:txBody>
                  <a:tcPr>
                    <a:lnL w="9525" cap="flat" cmpd="sng" algn="ctr">
                      <a:solidFill>
                        <a:schemeClr val="tx2"/>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E1F0FF"/>
                    </a:solidFill>
                  </a:tcPr>
                </a:tc>
                <a:extLst>
                  <a:ext uri="{0D108BD9-81ED-4DB2-BD59-A6C34878D82A}">
                    <a16:rowId xmlns:a16="http://schemas.microsoft.com/office/drawing/2014/main" val="1537493307"/>
                  </a:ext>
                </a:extLst>
              </a:tr>
              <a:tr h="239800">
                <a:tc>
                  <a:txBody>
                    <a:bodyPr/>
                    <a:lstStyle/>
                    <a:p>
                      <a:r>
                        <a:rPr kumimoji="1" lang="ja-JP" altLang="en-US" sz="1400" dirty="0"/>
                        <a:t>インフルエンザウイルス抗原定性</a:t>
                      </a:r>
                    </a:p>
                  </a:txBody>
                  <a:tcPr>
                    <a:lnL w="9525" cap="flat" cmpd="sng" algn="ctr">
                      <a:solidFill>
                        <a:schemeClr val="tx2"/>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EBF5FF"/>
                    </a:solidFill>
                  </a:tcPr>
                </a:tc>
                <a:tc>
                  <a:txBody>
                    <a:bodyPr/>
                    <a:lstStyle/>
                    <a:p>
                      <a:pPr algn="ctr"/>
                      <a:r>
                        <a:rPr kumimoji="1" lang="en-US" altLang="ja-JP" sz="1400" dirty="0">
                          <a:latin typeface="+mn-ea"/>
                          <a:ea typeface="+mn-ea"/>
                        </a:rPr>
                        <a:t>139</a:t>
                      </a:r>
                      <a:r>
                        <a:rPr kumimoji="1" lang="ja-JP" altLang="en-US" sz="1400" dirty="0">
                          <a:latin typeface="+mn-ea"/>
                          <a:ea typeface="+mn-ea"/>
                        </a:rPr>
                        <a:t>点</a:t>
                      </a:r>
                    </a:p>
                  </a:txBody>
                  <a:tcPr>
                    <a:lnL w="9525" cap="flat" cmpd="sng" algn="ctr">
                      <a:solidFill>
                        <a:schemeClr val="tx2"/>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EBF5FF"/>
                    </a:solidFill>
                  </a:tcPr>
                </a:tc>
                <a:extLst>
                  <a:ext uri="{0D108BD9-81ED-4DB2-BD59-A6C34878D82A}">
                    <a16:rowId xmlns:a16="http://schemas.microsoft.com/office/drawing/2014/main" val="2775580762"/>
                  </a:ext>
                </a:extLst>
              </a:tr>
            </a:tbl>
          </a:graphicData>
        </a:graphic>
      </p:graphicFrame>
      <p:sp>
        <p:nvSpPr>
          <p:cNvPr id="2" name="タイトル 1"/>
          <p:cNvSpPr>
            <a:spLocks noGrp="1"/>
          </p:cNvSpPr>
          <p:nvPr>
            <p:ph type="title"/>
          </p:nvPr>
        </p:nvSpPr>
        <p:spPr/>
        <p:txBody>
          <a:bodyPr>
            <a:noAutofit/>
          </a:bodyPr>
          <a:lstStyle/>
          <a:p>
            <a:r>
              <a:rPr lang="ja-JP" altLang="en-US" dirty="0">
                <a:solidFill>
                  <a:prstClr val="black"/>
                </a:solidFill>
              </a:rPr>
              <a:t>（５）</a:t>
            </a:r>
            <a:r>
              <a:rPr lang="ja-JP" altLang="ja-JP" dirty="0"/>
              <a:t>実勢価格等を踏まえた検体検査</a:t>
            </a:r>
            <a:r>
              <a:rPr lang="ja-JP" altLang="en-US" dirty="0"/>
              <a:t>等</a:t>
            </a:r>
            <a:r>
              <a:rPr lang="ja-JP" altLang="ja-JP" dirty="0"/>
              <a:t>の評価の適正化</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18800"/>
            <a:ext cx="9529762" cy="198345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衛生検査所検査料金調査により得られた実勢価格に基づき、保険償還価格と実勢価格の乖離が大きい検査について、評価を見直す。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28000"/>
            <a:ext cx="3291678"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検体検査の評価の見直し</a:t>
            </a: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8" name="正方形/長方形 87"/>
          <p:cNvSpPr/>
          <p:nvPr/>
        </p:nvSpPr>
        <p:spPr>
          <a:xfrm>
            <a:off x="7352580" y="1769501"/>
            <a:ext cx="1856551" cy="237600"/>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90" name="右矢印 89"/>
          <p:cNvSpPr/>
          <p:nvPr/>
        </p:nvSpPr>
        <p:spPr>
          <a:xfrm>
            <a:off x="6508585" y="1928018"/>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19029" y="1765236"/>
            <a:ext cx="5788473" cy="237600"/>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graphicFrame>
        <p:nvGraphicFramePr>
          <p:cNvPr id="4" name="表 3"/>
          <p:cNvGraphicFramePr>
            <a:graphicFrameLocks noGrp="1"/>
          </p:cNvGraphicFramePr>
          <p:nvPr/>
        </p:nvGraphicFramePr>
        <p:xfrm>
          <a:off x="7352581" y="2030602"/>
          <a:ext cx="1856550" cy="914400"/>
        </p:xfrm>
        <a:graphic>
          <a:graphicData uri="http://schemas.openxmlformats.org/drawingml/2006/table">
            <a:tbl>
              <a:tblPr firstRow="1" bandRow="1">
                <a:tableStyleId>{2D5ABB26-0587-4C30-8999-92F81FD0307C}</a:tableStyleId>
              </a:tblPr>
              <a:tblGrid>
                <a:gridCol w="1856550">
                  <a:extLst>
                    <a:ext uri="{9D8B030D-6E8A-4147-A177-3AD203B41FA5}">
                      <a16:colId xmlns:a16="http://schemas.microsoft.com/office/drawing/2014/main" val="1584265878"/>
                    </a:ext>
                  </a:extLst>
                </a:gridCol>
              </a:tblGrid>
              <a:tr h="239800">
                <a:tc>
                  <a:txBody>
                    <a:bodyPr/>
                    <a:lstStyle/>
                    <a:p>
                      <a:pPr algn="ctr"/>
                      <a:r>
                        <a:rPr kumimoji="1" lang="en-US" altLang="ja-JP" sz="1400" b="1" u="sng" dirty="0">
                          <a:solidFill>
                            <a:schemeClr val="tx2"/>
                          </a:solidFill>
                          <a:latin typeface="+mn-ea"/>
                          <a:ea typeface="+mn-ea"/>
                        </a:rPr>
                        <a:t>135</a:t>
                      </a:r>
                      <a:r>
                        <a:rPr kumimoji="1" lang="ja-JP" altLang="en-US" sz="1400" b="1" u="sng" dirty="0">
                          <a:solidFill>
                            <a:schemeClr val="tx2"/>
                          </a:solidFill>
                          <a:latin typeface="+mn-ea"/>
                          <a:ea typeface="+mn-ea"/>
                        </a:rPr>
                        <a:t>点</a:t>
                      </a:r>
                    </a:p>
                  </a:txBody>
                  <a:tcPr>
                    <a:lnL w="9525" cap="flat" cmpd="sng" algn="ctr">
                      <a:solidFill>
                        <a:schemeClr val="accent3"/>
                      </a:solidFill>
                      <a:prstDash val="solid"/>
                      <a:round/>
                      <a:headEnd type="none" w="med" len="med"/>
                      <a:tailEnd type="none" w="med" len="med"/>
                    </a:lnL>
                    <a:lnR w="9525" cap="flat" cmpd="sng" algn="ctr">
                      <a:solidFill>
                        <a:schemeClr val="accent3"/>
                      </a:solidFill>
                      <a:prstDash val="solid"/>
                      <a:round/>
                      <a:headEnd type="none" w="med" len="med"/>
                      <a:tailEnd type="none" w="med" len="med"/>
                    </a:lnR>
                    <a:lnT w="9525" cap="flat" cmpd="sng" algn="ctr">
                      <a:solidFill>
                        <a:schemeClr val="accent3"/>
                      </a:solidFill>
                      <a:prstDash val="solid"/>
                      <a:round/>
                      <a:headEnd type="none" w="med" len="med"/>
                      <a:tailEnd type="none" w="med" len="med"/>
                    </a:lnT>
                    <a:lnB w="9525" cap="flat" cmpd="sng" algn="ctr">
                      <a:solidFill>
                        <a:schemeClr val="accent3"/>
                      </a:solidFill>
                      <a:prstDash val="solid"/>
                      <a:round/>
                      <a:headEnd type="none" w="med" len="med"/>
                      <a:tailEnd type="none" w="med" len="med"/>
                    </a:lnB>
                    <a:solidFill>
                      <a:srgbClr val="FDECD5"/>
                    </a:solidFill>
                  </a:tcPr>
                </a:tc>
                <a:extLst>
                  <a:ext uri="{0D108BD9-81ED-4DB2-BD59-A6C34878D82A}">
                    <a16:rowId xmlns:a16="http://schemas.microsoft.com/office/drawing/2014/main" val="354322477"/>
                  </a:ext>
                </a:extLst>
              </a:tr>
              <a:tr h="239800">
                <a:tc>
                  <a:txBody>
                    <a:bodyPr/>
                    <a:lstStyle/>
                    <a:p>
                      <a:pPr algn="ctr"/>
                      <a:r>
                        <a:rPr kumimoji="1" lang="en-US" altLang="ja-JP" sz="1400" b="1" u="sng" dirty="0">
                          <a:solidFill>
                            <a:schemeClr val="tx2"/>
                          </a:solidFill>
                          <a:latin typeface="+mn-ea"/>
                          <a:ea typeface="+mn-ea"/>
                        </a:rPr>
                        <a:t>106</a:t>
                      </a:r>
                      <a:r>
                        <a:rPr kumimoji="1" lang="ja-JP" altLang="en-US" sz="1400" b="1" u="sng" dirty="0">
                          <a:solidFill>
                            <a:schemeClr val="tx2"/>
                          </a:solidFill>
                          <a:latin typeface="+mn-ea"/>
                          <a:ea typeface="+mn-ea"/>
                        </a:rPr>
                        <a:t>点</a:t>
                      </a:r>
                    </a:p>
                  </a:txBody>
                  <a:tcPr>
                    <a:lnL w="9525" cap="flat" cmpd="sng" algn="ctr">
                      <a:solidFill>
                        <a:schemeClr val="accent3"/>
                      </a:solidFill>
                      <a:prstDash val="solid"/>
                      <a:round/>
                      <a:headEnd type="none" w="med" len="med"/>
                      <a:tailEnd type="none" w="med" len="med"/>
                    </a:lnL>
                    <a:lnR w="9525" cap="flat" cmpd="sng" algn="ctr">
                      <a:solidFill>
                        <a:schemeClr val="accent3"/>
                      </a:solidFill>
                      <a:prstDash val="solid"/>
                      <a:round/>
                      <a:headEnd type="none" w="med" len="med"/>
                      <a:tailEnd type="none" w="med" len="med"/>
                    </a:lnR>
                    <a:lnT w="9525" cap="flat" cmpd="sng" algn="ctr">
                      <a:solidFill>
                        <a:schemeClr val="accent3"/>
                      </a:solidFill>
                      <a:prstDash val="solid"/>
                      <a:round/>
                      <a:headEnd type="none" w="med" len="med"/>
                      <a:tailEnd type="none" w="med" len="med"/>
                    </a:lnT>
                    <a:lnB w="9525" cap="flat" cmpd="sng" algn="ctr">
                      <a:solidFill>
                        <a:schemeClr val="accent3"/>
                      </a:solidFill>
                      <a:prstDash val="solid"/>
                      <a:round/>
                      <a:headEnd type="none" w="med" len="med"/>
                      <a:tailEnd type="none" w="med" len="med"/>
                    </a:lnB>
                    <a:solidFill>
                      <a:srgbClr val="FDEADA"/>
                    </a:solidFill>
                  </a:tcPr>
                </a:tc>
                <a:extLst>
                  <a:ext uri="{0D108BD9-81ED-4DB2-BD59-A6C34878D82A}">
                    <a16:rowId xmlns:a16="http://schemas.microsoft.com/office/drawing/2014/main" val="3924123922"/>
                  </a:ext>
                </a:extLst>
              </a:tr>
              <a:tr h="239800">
                <a:tc>
                  <a:txBody>
                    <a:bodyPr/>
                    <a:lstStyle/>
                    <a:p>
                      <a:pPr algn="ctr"/>
                      <a:r>
                        <a:rPr kumimoji="1" lang="en-US" altLang="ja-JP" sz="1400" b="1" u="sng" dirty="0">
                          <a:solidFill>
                            <a:schemeClr val="tx2"/>
                          </a:solidFill>
                          <a:latin typeface="+mn-ea"/>
                          <a:ea typeface="+mn-ea"/>
                        </a:rPr>
                        <a:t>136</a:t>
                      </a:r>
                      <a:r>
                        <a:rPr kumimoji="1" lang="ja-JP" altLang="en-US" sz="1400" b="1" u="sng" dirty="0">
                          <a:solidFill>
                            <a:schemeClr val="tx2"/>
                          </a:solidFill>
                          <a:latin typeface="+mn-ea"/>
                          <a:ea typeface="+mn-ea"/>
                        </a:rPr>
                        <a:t>点</a:t>
                      </a:r>
                    </a:p>
                  </a:txBody>
                  <a:tcPr>
                    <a:lnL w="9525" cap="flat" cmpd="sng" algn="ctr">
                      <a:solidFill>
                        <a:schemeClr val="accent3"/>
                      </a:solidFill>
                      <a:prstDash val="solid"/>
                      <a:round/>
                      <a:headEnd type="none" w="med" len="med"/>
                      <a:tailEnd type="none" w="med" len="med"/>
                    </a:lnL>
                    <a:lnR w="9525" cap="flat" cmpd="sng" algn="ctr">
                      <a:solidFill>
                        <a:schemeClr val="accent3"/>
                      </a:solidFill>
                      <a:prstDash val="solid"/>
                      <a:round/>
                      <a:headEnd type="none" w="med" len="med"/>
                      <a:tailEnd type="none" w="med" len="med"/>
                    </a:lnR>
                    <a:lnT w="9525" cap="flat" cmpd="sng" algn="ctr">
                      <a:solidFill>
                        <a:schemeClr val="accent3"/>
                      </a:solidFill>
                      <a:prstDash val="solid"/>
                      <a:round/>
                      <a:headEnd type="none" w="med" len="med"/>
                      <a:tailEnd type="none" w="med" len="med"/>
                    </a:lnT>
                    <a:lnB w="9525" cap="flat" cmpd="sng" algn="ctr">
                      <a:solidFill>
                        <a:schemeClr val="accent3"/>
                      </a:solidFill>
                      <a:prstDash val="solid"/>
                      <a:round/>
                      <a:headEnd type="none" w="med" len="med"/>
                      <a:tailEnd type="none" w="med" len="med"/>
                    </a:lnB>
                    <a:solidFill>
                      <a:srgbClr val="FDECD5"/>
                    </a:solidFill>
                  </a:tcPr>
                </a:tc>
                <a:extLst>
                  <a:ext uri="{0D108BD9-81ED-4DB2-BD59-A6C34878D82A}">
                    <a16:rowId xmlns:a16="http://schemas.microsoft.com/office/drawing/2014/main" val="1138153715"/>
                  </a:ext>
                </a:extLst>
              </a:tr>
            </a:tbl>
          </a:graphicData>
        </a:graphic>
      </p:graphicFrame>
      <p:graphicFrame>
        <p:nvGraphicFramePr>
          <p:cNvPr id="19" name="表 18"/>
          <p:cNvGraphicFramePr>
            <a:graphicFrameLocks noGrp="1"/>
          </p:cNvGraphicFramePr>
          <p:nvPr>
            <p:extLst>
              <p:ext uri="{D42A27DB-BD31-4B8C-83A1-F6EECF244321}">
                <p14:modId xmlns:p14="http://schemas.microsoft.com/office/powerpoint/2010/main" val="2364987253"/>
              </p:ext>
            </p:extLst>
          </p:nvPr>
        </p:nvGraphicFramePr>
        <p:xfrm>
          <a:off x="319029" y="4294118"/>
          <a:ext cx="5788473" cy="304800"/>
        </p:xfrm>
        <a:graphic>
          <a:graphicData uri="http://schemas.openxmlformats.org/drawingml/2006/table">
            <a:tbl>
              <a:tblPr firstRow="1" bandRow="1">
                <a:tableStyleId>{2D5ABB26-0587-4C30-8999-92F81FD0307C}</a:tableStyleId>
              </a:tblPr>
              <a:tblGrid>
                <a:gridCol w="3931923">
                  <a:extLst>
                    <a:ext uri="{9D8B030D-6E8A-4147-A177-3AD203B41FA5}">
                      <a16:colId xmlns:a16="http://schemas.microsoft.com/office/drawing/2014/main" val="1736590387"/>
                    </a:ext>
                  </a:extLst>
                </a:gridCol>
                <a:gridCol w="1856550">
                  <a:extLst>
                    <a:ext uri="{9D8B030D-6E8A-4147-A177-3AD203B41FA5}">
                      <a16:colId xmlns:a16="http://schemas.microsoft.com/office/drawing/2014/main" val="1137278688"/>
                    </a:ext>
                  </a:extLst>
                </a:gridCol>
              </a:tblGrid>
              <a:tr h="230744">
                <a:tc>
                  <a:txBody>
                    <a:bodyPr/>
                    <a:lstStyle/>
                    <a:p>
                      <a:r>
                        <a:rPr kumimoji="1" lang="ja-JP" altLang="en-US" sz="1400" dirty="0"/>
                        <a:t>慢性維持透析患者外来医学管理料</a:t>
                      </a:r>
                    </a:p>
                  </a:txBody>
                  <a:tcPr>
                    <a:lnL w="9525" cap="flat" cmpd="sng" algn="ctr">
                      <a:solidFill>
                        <a:schemeClr val="tx2"/>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EBF5FF"/>
                    </a:solidFill>
                  </a:tcPr>
                </a:tc>
                <a:tc>
                  <a:txBody>
                    <a:bodyPr/>
                    <a:lstStyle/>
                    <a:p>
                      <a:pPr algn="ctr"/>
                      <a:r>
                        <a:rPr kumimoji="1" lang="en-US" altLang="ja-JP" sz="1400" dirty="0">
                          <a:latin typeface="+mn-ea"/>
                          <a:ea typeface="+mn-ea"/>
                        </a:rPr>
                        <a:t>2,250</a:t>
                      </a:r>
                      <a:r>
                        <a:rPr kumimoji="1" lang="ja-JP" altLang="en-US" sz="1400" dirty="0">
                          <a:latin typeface="+mn-ea"/>
                          <a:ea typeface="+mn-ea"/>
                        </a:rPr>
                        <a:t>点</a:t>
                      </a:r>
                    </a:p>
                  </a:txBody>
                  <a:tcPr>
                    <a:lnL w="9525" cap="flat" cmpd="sng" algn="ctr">
                      <a:solidFill>
                        <a:schemeClr val="tx2"/>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EBF5FF"/>
                    </a:solidFill>
                  </a:tcPr>
                </a:tc>
                <a:extLst>
                  <a:ext uri="{0D108BD9-81ED-4DB2-BD59-A6C34878D82A}">
                    <a16:rowId xmlns:a16="http://schemas.microsoft.com/office/drawing/2014/main" val="758917707"/>
                  </a:ext>
                </a:extLst>
              </a:tr>
            </a:tbl>
          </a:graphicData>
        </a:graphic>
      </p:graphicFrame>
      <p:sp>
        <p:nvSpPr>
          <p:cNvPr id="20" name="正方形/長方形 19"/>
          <p:cNvSpPr/>
          <p:nvPr/>
        </p:nvSpPr>
        <p:spPr>
          <a:xfrm>
            <a:off x="188119" y="3289922"/>
            <a:ext cx="9529762" cy="155062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慢性維持透析患者外来医学管理料には所定の検査に係る評価が包括されていることから、実勢価格等を踏まえた各検査に係る診療報酬上の評価の変更を当該管理料の評価に反映する。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正方形/長方形 20"/>
          <p:cNvSpPr/>
          <p:nvPr/>
        </p:nvSpPr>
        <p:spPr>
          <a:xfrm>
            <a:off x="299248" y="3076223"/>
            <a:ext cx="3291677"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医学管理料の評価の見直し</a:t>
            </a:r>
          </a:p>
        </p:txBody>
      </p:sp>
      <p:sp>
        <p:nvSpPr>
          <p:cNvPr id="22" name="正方形/長方形 21"/>
          <p:cNvSpPr/>
          <p:nvPr/>
        </p:nvSpPr>
        <p:spPr>
          <a:xfrm>
            <a:off x="7352580" y="4037293"/>
            <a:ext cx="1856551" cy="237600"/>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8" name="右矢印 27"/>
          <p:cNvSpPr/>
          <p:nvPr/>
        </p:nvSpPr>
        <p:spPr>
          <a:xfrm>
            <a:off x="6508585" y="3949337"/>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正方形/長方形 28"/>
          <p:cNvSpPr/>
          <p:nvPr/>
        </p:nvSpPr>
        <p:spPr>
          <a:xfrm>
            <a:off x="319029" y="4033028"/>
            <a:ext cx="5788473" cy="237600"/>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graphicFrame>
        <p:nvGraphicFramePr>
          <p:cNvPr id="31" name="表 30"/>
          <p:cNvGraphicFramePr>
            <a:graphicFrameLocks noGrp="1"/>
          </p:cNvGraphicFramePr>
          <p:nvPr/>
        </p:nvGraphicFramePr>
        <p:xfrm>
          <a:off x="7352581" y="4298394"/>
          <a:ext cx="1856550" cy="304800"/>
        </p:xfrm>
        <a:graphic>
          <a:graphicData uri="http://schemas.openxmlformats.org/drawingml/2006/table">
            <a:tbl>
              <a:tblPr firstRow="1" bandRow="1">
                <a:tableStyleId>{2D5ABB26-0587-4C30-8999-92F81FD0307C}</a:tableStyleId>
              </a:tblPr>
              <a:tblGrid>
                <a:gridCol w="1856550">
                  <a:extLst>
                    <a:ext uri="{9D8B030D-6E8A-4147-A177-3AD203B41FA5}">
                      <a16:colId xmlns:a16="http://schemas.microsoft.com/office/drawing/2014/main" val="1584265878"/>
                    </a:ext>
                  </a:extLst>
                </a:gridCol>
              </a:tblGrid>
              <a:tr h="230744">
                <a:tc>
                  <a:txBody>
                    <a:bodyPr/>
                    <a:lstStyle/>
                    <a:p>
                      <a:pPr algn="ctr"/>
                      <a:r>
                        <a:rPr kumimoji="1" lang="en-US" altLang="ja-JP" sz="1400" b="1" u="sng" dirty="0">
                          <a:solidFill>
                            <a:schemeClr val="tx2"/>
                          </a:solidFill>
                          <a:latin typeface="+mn-ea"/>
                          <a:ea typeface="+mn-ea"/>
                        </a:rPr>
                        <a:t>2,211</a:t>
                      </a:r>
                      <a:r>
                        <a:rPr kumimoji="1" lang="ja-JP" altLang="en-US" sz="1400" b="1" u="sng" dirty="0">
                          <a:solidFill>
                            <a:schemeClr val="tx2"/>
                          </a:solidFill>
                          <a:latin typeface="+mn-ea"/>
                          <a:ea typeface="+mn-ea"/>
                        </a:rPr>
                        <a:t>点</a:t>
                      </a:r>
                    </a:p>
                  </a:txBody>
                  <a:tcPr>
                    <a:lnL w="9525" cap="flat" cmpd="sng" algn="ctr">
                      <a:solidFill>
                        <a:schemeClr val="accent3"/>
                      </a:solidFill>
                      <a:prstDash val="solid"/>
                      <a:round/>
                      <a:headEnd type="none" w="med" len="med"/>
                      <a:tailEnd type="none" w="med" len="med"/>
                    </a:lnL>
                    <a:lnR w="9525" cap="flat" cmpd="sng" algn="ctr">
                      <a:solidFill>
                        <a:schemeClr val="accent3"/>
                      </a:solidFill>
                      <a:prstDash val="solid"/>
                      <a:round/>
                      <a:headEnd type="none" w="med" len="med"/>
                      <a:tailEnd type="none" w="med" len="med"/>
                    </a:lnR>
                    <a:lnT w="9525" cap="flat" cmpd="sng" algn="ctr">
                      <a:solidFill>
                        <a:schemeClr val="accent3"/>
                      </a:solidFill>
                      <a:prstDash val="solid"/>
                      <a:round/>
                      <a:headEnd type="none" w="med" len="med"/>
                      <a:tailEnd type="none" w="med" len="med"/>
                    </a:lnT>
                    <a:lnB w="9525" cap="flat" cmpd="sng" algn="ctr">
                      <a:solidFill>
                        <a:schemeClr val="accent3"/>
                      </a:solidFill>
                      <a:prstDash val="solid"/>
                      <a:round/>
                      <a:headEnd type="none" w="med" len="med"/>
                      <a:tailEnd type="none" w="med" len="med"/>
                    </a:lnB>
                    <a:solidFill>
                      <a:srgbClr val="FDECD5"/>
                    </a:solidFill>
                  </a:tcPr>
                </a:tc>
                <a:extLst>
                  <a:ext uri="{0D108BD9-81ED-4DB2-BD59-A6C34878D82A}">
                    <a16:rowId xmlns:a16="http://schemas.microsoft.com/office/drawing/2014/main" val="354322477"/>
                  </a:ext>
                </a:extLst>
              </a:tr>
            </a:tbl>
          </a:graphicData>
        </a:graphic>
      </p:graphicFrame>
      <p:sp>
        <p:nvSpPr>
          <p:cNvPr id="33" name="正方形/長方形 32"/>
          <p:cNvSpPr/>
          <p:nvPr/>
        </p:nvSpPr>
        <p:spPr>
          <a:xfrm>
            <a:off x="188119" y="5072004"/>
            <a:ext cx="9529762" cy="173648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4" name="正方形/長方形 33"/>
          <p:cNvSpPr/>
          <p:nvPr/>
        </p:nvSpPr>
        <p:spPr>
          <a:xfrm>
            <a:off x="299247" y="4882904"/>
            <a:ext cx="5215728"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在宅療養指導管理材料加算の評価の見直し</a:t>
            </a:r>
          </a:p>
        </p:txBody>
      </p:sp>
      <p:sp>
        <p:nvSpPr>
          <p:cNvPr id="35" name="正方形/長方形 34"/>
          <p:cNvSpPr/>
          <p:nvPr/>
        </p:nvSpPr>
        <p:spPr>
          <a:xfrm>
            <a:off x="188119" y="5072004"/>
            <a:ext cx="9529762" cy="1592745"/>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材料加算として評価されている材料等について、実勢価格及び当該材料の使用実態等を踏まえ、評価を見直す。</a:t>
            </a:r>
          </a:p>
        </p:txBody>
      </p:sp>
      <p:graphicFrame>
        <p:nvGraphicFramePr>
          <p:cNvPr id="36" name="表 35"/>
          <p:cNvGraphicFramePr>
            <a:graphicFrameLocks noGrp="1"/>
          </p:cNvGraphicFramePr>
          <p:nvPr/>
        </p:nvGraphicFramePr>
        <p:xfrm>
          <a:off x="299247" y="6092399"/>
          <a:ext cx="5788473" cy="609600"/>
        </p:xfrm>
        <a:graphic>
          <a:graphicData uri="http://schemas.openxmlformats.org/drawingml/2006/table">
            <a:tbl>
              <a:tblPr firstRow="1" bandRow="1">
                <a:tableStyleId>{2D5ABB26-0587-4C30-8999-92F81FD0307C}</a:tableStyleId>
              </a:tblPr>
              <a:tblGrid>
                <a:gridCol w="3931923">
                  <a:extLst>
                    <a:ext uri="{9D8B030D-6E8A-4147-A177-3AD203B41FA5}">
                      <a16:colId xmlns:a16="http://schemas.microsoft.com/office/drawing/2014/main" val="1736590387"/>
                    </a:ext>
                  </a:extLst>
                </a:gridCol>
                <a:gridCol w="1856550">
                  <a:extLst>
                    <a:ext uri="{9D8B030D-6E8A-4147-A177-3AD203B41FA5}">
                      <a16:colId xmlns:a16="http://schemas.microsoft.com/office/drawing/2014/main" val="1137278688"/>
                    </a:ext>
                  </a:extLst>
                </a:gridCol>
              </a:tblGrid>
              <a:tr h="205124">
                <a:tc>
                  <a:txBody>
                    <a:bodyPr/>
                    <a:lstStyle/>
                    <a:p>
                      <a:r>
                        <a:rPr kumimoji="1" lang="ja-JP" altLang="en-US" sz="1400" dirty="0"/>
                        <a:t>呼吸同調式デマンドバルブ加算</a:t>
                      </a:r>
                    </a:p>
                  </a:txBody>
                  <a:tcPr>
                    <a:lnL w="9525" cap="flat" cmpd="sng" algn="ctr">
                      <a:solidFill>
                        <a:schemeClr val="tx2"/>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EBF5FF"/>
                    </a:solidFill>
                  </a:tcPr>
                </a:tc>
                <a:tc>
                  <a:txBody>
                    <a:bodyPr/>
                    <a:lstStyle/>
                    <a:p>
                      <a:pPr algn="ctr"/>
                      <a:r>
                        <a:rPr kumimoji="1" lang="en-US" altLang="ja-JP" sz="1400" dirty="0">
                          <a:latin typeface="+mn-ea"/>
                          <a:ea typeface="+mn-ea"/>
                        </a:rPr>
                        <a:t>300</a:t>
                      </a:r>
                      <a:r>
                        <a:rPr kumimoji="1" lang="ja-JP" altLang="en-US" sz="1400" dirty="0">
                          <a:latin typeface="+mn-ea"/>
                          <a:ea typeface="+mn-ea"/>
                        </a:rPr>
                        <a:t>点</a:t>
                      </a:r>
                    </a:p>
                  </a:txBody>
                  <a:tcPr>
                    <a:lnL w="9525" cap="flat" cmpd="sng" algn="ctr">
                      <a:solidFill>
                        <a:schemeClr val="tx2"/>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EBF5FF"/>
                    </a:solidFill>
                  </a:tcPr>
                </a:tc>
                <a:extLst>
                  <a:ext uri="{0D108BD9-81ED-4DB2-BD59-A6C34878D82A}">
                    <a16:rowId xmlns:a16="http://schemas.microsoft.com/office/drawing/2014/main" val="758917707"/>
                  </a:ext>
                </a:extLst>
              </a:tr>
              <a:tr h="205124">
                <a:tc>
                  <a:txBody>
                    <a:bodyPr/>
                    <a:lstStyle/>
                    <a:p>
                      <a:r>
                        <a:rPr kumimoji="1" lang="ja-JP" altLang="en-US" sz="1400" dirty="0"/>
                        <a:t>排痰補助装置加算</a:t>
                      </a:r>
                    </a:p>
                  </a:txBody>
                  <a:tcPr>
                    <a:lnL w="9525" cap="flat" cmpd="sng" algn="ctr">
                      <a:solidFill>
                        <a:schemeClr val="tx2"/>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E1F0FF"/>
                    </a:solidFill>
                  </a:tcPr>
                </a:tc>
                <a:tc>
                  <a:txBody>
                    <a:bodyPr/>
                    <a:lstStyle/>
                    <a:p>
                      <a:pPr algn="ctr"/>
                      <a:r>
                        <a:rPr kumimoji="1" lang="en-US" altLang="ja-JP" sz="1400" dirty="0">
                          <a:latin typeface="+mn-ea"/>
                          <a:ea typeface="+mn-ea"/>
                        </a:rPr>
                        <a:t>1,800</a:t>
                      </a:r>
                      <a:r>
                        <a:rPr kumimoji="1" lang="ja-JP" altLang="en-US" sz="1400" dirty="0">
                          <a:latin typeface="+mn-ea"/>
                          <a:ea typeface="+mn-ea"/>
                        </a:rPr>
                        <a:t>点</a:t>
                      </a:r>
                    </a:p>
                  </a:txBody>
                  <a:tcPr>
                    <a:lnL w="9525" cap="flat" cmpd="sng" algn="ctr">
                      <a:solidFill>
                        <a:schemeClr val="tx2"/>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E1F0FF"/>
                    </a:solidFill>
                  </a:tcPr>
                </a:tc>
                <a:extLst>
                  <a:ext uri="{0D108BD9-81ED-4DB2-BD59-A6C34878D82A}">
                    <a16:rowId xmlns:a16="http://schemas.microsoft.com/office/drawing/2014/main" val="1537493307"/>
                  </a:ext>
                </a:extLst>
              </a:tr>
            </a:tbl>
          </a:graphicData>
        </a:graphic>
      </p:graphicFrame>
      <p:sp>
        <p:nvSpPr>
          <p:cNvPr id="37" name="正方形/長方形 36"/>
          <p:cNvSpPr/>
          <p:nvPr/>
        </p:nvSpPr>
        <p:spPr>
          <a:xfrm>
            <a:off x="7332798" y="5835574"/>
            <a:ext cx="1856551" cy="237600"/>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38" name="右矢印 37"/>
          <p:cNvSpPr/>
          <p:nvPr/>
        </p:nvSpPr>
        <p:spPr>
          <a:xfrm>
            <a:off x="6488802" y="5860789"/>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p:cNvSpPr/>
          <p:nvPr/>
        </p:nvSpPr>
        <p:spPr>
          <a:xfrm>
            <a:off x="299247" y="5831309"/>
            <a:ext cx="5788473" cy="237600"/>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graphicFrame>
        <p:nvGraphicFramePr>
          <p:cNvPr id="40" name="表 39"/>
          <p:cNvGraphicFramePr>
            <a:graphicFrameLocks noGrp="1"/>
          </p:cNvGraphicFramePr>
          <p:nvPr/>
        </p:nvGraphicFramePr>
        <p:xfrm>
          <a:off x="7332799" y="6096675"/>
          <a:ext cx="1856550" cy="609600"/>
        </p:xfrm>
        <a:graphic>
          <a:graphicData uri="http://schemas.openxmlformats.org/drawingml/2006/table">
            <a:tbl>
              <a:tblPr firstRow="1" bandRow="1">
                <a:tableStyleId>{2D5ABB26-0587-4C30-8999-92F81FD0307C}</a:tableStyleId>
              </a:tblPr>
              <a:tblGrid>
                <a:gridCol w="1856550">
                  <a:extLst>
                    <a:ext uri="{9D8B030D-6E8A-4147-A177-3AD203B41FA5}">
                      <a16:colId xmlns:a16="http://schemas.microsoft.com/office/drawing/2014/main" val="1584265878"/>
                    </a:ext>
                  </a:extLst>
                </a:gridCol>
              </a:tblGrid>
              <a:tr h="205124">
                <a:tc>
                  <a:txBody>
                    <a:bodyPr/>
                    <a:lstStyle/>
                    <a:p>
                      <a:pPr algn="ctr"/>
                      <a:r>
                        <a:rPr kumimoji="1" lang="en-US" altLang="ja-JP" sz="1400" b="1" u="sng" dirty="0">
                          <a:solidFill>
                            <a:schemeClr val="tx2"/>
                          </a:solidFill>
                          <a:latin typeface="+mn-ea"/>
                          <a:ea typeface="+mn-ea"/>
                        </a:rPr>
                        <a:t>291</a:t>
                      </a:r>
                      <a:r>
                        <a:rPr kumimoji="1" lang="ja-JP" altLang="en-US" sz="1400" b="1" u="sng" dirty="0">
                          <a:solidFill>
                            <a:schemeClr val="tx2"/>
                          </a:solidFill>
                          <a:latin typeface="+mn-ea"/>
                          <a:ea typeface="+mn-ea"/>
                        </a:rPr>
                        <a:t>点</a:t>
                      </a:r>
                    </a:p>
                  </a:txBody>
                  <a:tcPr>
                    <a:lnL w="9525" cap="flat" cmpd="sng" algn="ctr">
                      <a:solidFill>
                        <a:schemeClr val="accent3"/>
                      </a:solidFill>
                      <a:prstDash val="solid"/>
                      <a:round/>
                      <a:headEnd type="none" w="med" len="med"/>
                      <a:tailEnd type="none" w="med" len="med"/>
                    </a:lnL>
                    <a:lnR w="9525" cap="flat" cmpd="sng" algn="ctr">
                      <a:solidFill>
                        <a:schemeClr val="accent3"/>
                      </a:solidFill>
                      <a:prstDash val="solid"/>
                      <a:round/>
                      <a:headEnd type="none" w="med" len="med"/>
                      <a:tailEnd type="none" w="med" len="med"/>
                    </a:lnR>
                    <a:lnT w="9525" cap="flat" cmpd="sng" algn="ctr">
                      <a:solidFill>
                        <a:schemeClr val="accent3"/>
                      </a:solidFill>
                      <a:prstDash val="solid"/>
                      <a:round/>
                      <a:headEnd type="none" w="med" len="med"/>
                      <a:tailEnd type="none" w="med" len="med"/>
                    </a:lnT>
                    <a:lnB w="9525" cap="flat" cmpd="sng" algn="ctr">
                      <a:solidFill>
                        <a:schemeClr val="accent3"/>
                      </a:solidFill>
                      <a:prstDash val="solid"/>
                      <a:round/>
                      <a:headEnd type="none" w="med" len="med"/>
                      <a:tailEnd type="none" w="med" len="med"/>
                    </a:lnB>
                    <a:solidFill>
                      <a:srgbClr val="FDECD5"/>
                    </a:solidFill>
                  </a:tcPr>
                </a:tc>
                <a:extLst>
                  <a:ext uri="{0D108BD9-81ED-4DB2-BD59-A6C34878D82A}">
                    <a16:rowId xmlns:a16="http://schemas.microsoft.com/office/drawing/2014/main" val="354322477"/>
                  </a:ext>
                </a:extLst>
              </a:tr>
              <a:tr h="205124">
                <a:tc>
                  <a:txBody>
                    <a:bodyPr/>
                    <a:lstStyle/>
                    <a:p>
                      <a:pPr algn="ctr"/>
                      <a:r>
                        <a:rPr kumimoji="1" lang="en-US" altLang="ja-JP" sz="1400" b="1" u="sng" dirty="0">
                          <a:solidFill>
                            <a:schemeClr val="tx2"/>
                          </a:solidFill>
                          <a:latin typeface="+mn-ea"/>
                          <a:ea typeface="+mn-ea"/>
                        </a:rPr>
                        <a:t>1,829</a:t>
                      </a:r>
                      <a:r>
                        <a:rPr kumimoji="1" lang="ja-JP" altLang="en-US" sz="1400" b="1" u="sng" dirty="0">
                          <a:solidFill>
                            <a:schemeClr val="tx2"/>
                          </a:solidFill>
                          <a:latin typeface="+mn-ea"/>
                          <a:ea typeface="+mn-ea"/>
                        </a:rPr>
                        <a:t>点</a:t>
                      </a:r>
                    </a:p>
                  </a:txBody>
                  <a:tcPr>
                    <a:lnL w="9525" cap="flat" cmpd="sng" algn="ctr">
                      <a:solidFill>
                        <a:schemeClr val="accent3"/>
                      </a:solidFill>
                      <a:prstDash val="solid"/>
                      <a:round/>
                      <a:headEnd type="none" w="med" len="med"/>
                      <a:tailEnd type="none" w="med" len="med"/>
                    </a:lnL>
                    <a:lnR w="9525" cap="flat" cmpd="sng" algn="ctr">
                      <a:solidFill>
                        <a:schemeClr val="accent3"/>
                      </a:solidFill>
                      <a:prstDash val="solid"/>
                      <a:round/>
                      <a:headEnd type="none" w="med" len="med"/>
                      <a:tailEnd type="none" w="med" len="med"/>
                    </a:lnR>
                    <a:lnT w="9525" cap="flat" cmpd="sng" algn="ctr">
                      <a:solidFill>
                        <a:schemeClr val="accent3"/>
                      </a:solidFill>
                      <a:prstDash val="solid"/>
                      <a:round/>
                      <a:headEnd type="none" w="med" len="med"/>
                      <a:tailEnd type="none" w="med" len="med"/>
                    </a:lnT>
                    <a:lnB w="9525" cap="flat" cmpd="sng" algn="ctr">
                      <a:solidFill>
                        <a:schemeClr val="accent3"/>
                      </a:solidFill>
                      <a:prstDash val="solid"/>
                      <a:round/>
                      <a:headEnd type="none" w="med" len="med"/>
                      <a:tailEnd type="none" w="med" len="med"/>
                    </a:lnB>
                    <a:solidFill>
                      <a:srgbClr val="FDEADA"/>
                    </a:solidFill>
                  </a:tcPr>
                </a:tc>
                <a:extLst>
                  <a:ext uri="{0D108BD9-81ED-4DB2-BD59-A6C34878D82A}">
                    <a16:rowId xmlns:a16="http://schemas.microsoft.com/office/drawing/2014/main" val="3924123922"/>
                  </a:ext>
                </a:extLst>
              </a:tr>
            </a:tbl>
          </a:graphicData>
        </a:graphic>
      </p:graphicFrame>
    </p:spTree>
    <p:extLst>
      <p:ext uri="{BB962C8B-B14F-4D97-AF65-F5344CB8AC3E}">
        <p14:creationId xmlns:p14="http://schemas.microsoft.com/office/powerpoint/2010/main" val="3792861341"/>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solidFill>
                  <a:prstClr val="black"/>
                </a:solidFill>
              </a:rPr>
              <a:t>（６）</a:t>
            </a:r>
            <a:r>
              <a:rPr lang="ja-JP" altLang="en-US" dirty="0"/>
              <a:t>人工腎臓の評価の見直し</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942976"/>
            <a:ext cx="9529762" cy="584835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包括される医薬品の実勢価格や、</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HIF-PH</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阻害剤の使用実態等を踏まえ、人工腎臓について評価の在り方を見直す。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756000"/>
            <a:ext cx="3063078"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人工腎臓の評価の見直し</a:t>
            </a: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8" name="正方形/長方形 87"/>
          <p:cNvSpPr/>
          <p:nvPr/>
        </p:nvSpPr>
        <p:spPr>
          <a:xfrm>
            <a:off x="5140477" y="1652350"/>
            <a:ext cx="4497507"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140477" y="4246180"/>
            <a:ext cx="4497509" cy="2513616"/>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・「１」から「３」までの場合（「注</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13</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加算を算定する場合を含む。）には、透析液（灌流液）、血液凝固阻止剤、生理食塩水、エリスロポエチン製剤、ダルベポエチン製剤、エポエチンベータペゴル製剤及びＨＩＦ－ＰＨ阻害剤の費用は所定点数に含まれており、別に算定できない。</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「１」から「３」までの場合（「注</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13</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」の加算を算定する場合を含む。）については、ＨＩＦ－ＰＨ阻害剤は当該医療機関において院内処方することが原則である。</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なお、同一の患者に対して、同一診療日にＨＩＦ－ＰＨ阻害剤のみを院内において投薬する場合には、区分番号「Ｆ４００」処方箋料の</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の規定にかかわらず、他の薬剤を院外処方箋により投薬することとして差し支えない。</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・人工腎臓に規定する薬剤</a:t>
            </a: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エリスロポエチン、ダルベポエチン、エポエチンベータペゴル、ＨＩＦ－ＰＨ阻害剤</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0" name="右矢印 89"/>
          <p:cNvSpPr/>
          <p:nvPr/>
        </p:nvSpPr>
        <p:spPr>
          <a:xfrm>
            <a:off x="4731544" y="3736240"/>
            <a:ext cx="344954"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257835" y="1648085"/>
            <a:ext cx="4432591"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254755" y="4246180"/>
            <a:ext cx="4412810" cy="2513615"/>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・「１」から「３」までの場合（「注</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13</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加算を算定する場合を含む。）には、透析液（灌流液）、血液凝固阻止剤、生理食塩水、エリスロポエチン製剤、ダルベポエチン製剤、エポエチンベータペゴル製剤及びＨＩＦ－ＰＨ阻害剤の費用（ＨＩＦ－ＰＨ阻害剤は「イ」から「ハ」までの場合に限る。）は所定点数に含まれており、別に算定できない。</a:t>
            </a: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「１」から「３」までのうち、「ニ」から「</a:t>
            </a:r>
            <a:r>
              <a:rPr kumimoji="1" lang="ja-JP" altLang="en-US" sz="10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ヘ</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」までの場合（「注</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13</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」の加算を算定する場合を含む。）には、ＨＩＦ－ＰＨ阻害剤の服薬状況について、診療録に記載すること。</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・人工腎臓に規定する患者</a:t>
            </a: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ＨＩＦ－ＰＨ阻害剤を院外処方している患者以外の患者</a:t>
            </a: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・人工腎臓に規定する薬剤</a:t>
            </a: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エリスロポエチン、ダルベポエチン、エポエチンベータペゴル、ＨＩＦ－ＰＨ阻害剤（院内処方されたものに限る。）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21" name="コンテンツ プレースホルダー 3"/>
          <p:cNvGraphicFramePr>
            <a:graphicFrameLocks/>
          </p:cNvGraphicFramePr>
          <p:nvPr/>
        </p:nvGraphicFramePr>
        <p:xfrm>
          <a:off x="257835" y="2251856"/>
          <a:ext cx="4406651" cy="1950720"/>
        </p:xfrm>
        <a:graphic>
          <a:graphicData uri="http://schemas.openxmlformats.org/drawingml/2006/table">
            <a:tbl>
              <a:tblPr bandRow="1">
                <a:tableStyleId>{3B4B98B0-60AC-42C2-AFA5-B58CD77FA1E5}</a:tableStyleId>
              </a:tblPr>
              <a:tblGrid>
                <a:gridCol w="764392">
                  <a:extLst>
                    <a:ext uri="{9D8B030D-6E8A-4147-A177-3AD203B41FA5}">
                      <a16:colId xmlns:a16="http://schemas.microsoft.com/office/drawing/2014/main" val="2559552442"/>
                    </a:ext>
                  </a:extLst>
                </a:gridCol>
                <a:gridCol w="1484449">
                  <a:extLst>
                    <a:ext uri="{9D8B030D-6E8A-4147-A177-3AD203B41FA5}">
                      <a16:colId xmlns:a16="http://schemas.microsoft.com/office/drawing/2014/main" val="364730651"/>
                    </a:ext>
                  </a:extLst>
                </a:gridCol>
                <a:gridCol w="719270">
                  <a:extLst>
                    <a:ext uri="{9D8B030D-6E8A-4147-A177-3AD203B41FA5}">
                      <a16:colId xmlns:a16="http://schemas.microsoft.com/office/drawing/2014/main" val="3163706963"/>
                    </a:ext>
                  </a:extLst>
                </a:gridCol>
                <a:gridCol w="719270">
                  <a:extLst>
                    <a:ext uri="{9D8B030D-6E8A-4147-A177-3AD203B41FA5}">
                      <a16:colId xmlns:a16="http://schemas.microsoft.com/office/drawing/2014/main" val="1859805781"/>
                    </a:ext>
                  </a:extLst>
                </a:gridCol>
                <a:gridCol w="719270">
                  <a:extLst>
                    <a:ext uri="{9D8B030D-6E8A-4147-A177-3AD203B41FA5}">
                      <a16:colId xmlns:a16="http://schemas.microsoft.com/office/drawing/2014/main" val="1666859163"/>
                    </a:ext>
                  </a:extLst>
                </a:gridCol>
              </a:tblGrid>
              <a:tr h="218020">
                <a:tc gridSpan="5">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000" dirty="0"/>
                        <a:t>慢性維持透析を行った場合</a:t>
                      </a:r>
                      <a:endParaRPr kumimoji="1" lang="ja-JP" altLang="en-US" sz="1000" dirty="0">
                        <a:latin typeface="+mn-ea"/>
                        <a:ea typeface="+mn-ea"/>
                      </a:endParaRPr>
                    </a:p>
                  </a:txBody>
                  <a:tcPr anchor="ctr"/>
                </a:tc>
                <a:tc hMerge="1">
                  <a:txBody>
                    <a:bodyPr/>
                    <a:lstStyle/>
                    <a:p>
                      <a:endParaRPr kumimoji="1" lang="ja-JP" altLang="en-US"/>
                    </a:p>
                  </a:txBody>
                  <a:tcPr/>
                </a:tc>
                <a:tc hMerge="1">
                  <a:txBody>
                    <a:bodyPr/>
                    <a:lstStyle/>
                    <a:p>
                      <a:pPr algn="ctr"/>
                      <a:endParaRPr kumimoji="1" lang="ja-JP" altLang="en-US" sz="1200" dirty="0">
                        <a:latin typeface="ＭＳ Ｐゴシック" panose="020B0600070205080204" pitchFamily="50" charset="-128"/>
                        <a:ea typeface="ＭＳ Ｐゴシック" panose="020B0600070205080204" pitchFamily="50" charset="-128"/>
                      </a:endParaRPr>
                    </a:p>
                  </a:txBody>
                  <a:tcPr anchor="ctr">
                    <a:lnL w="12700" cmpd="sng">
                      <a:noFill/>
                    </a:lnL>
                    <a:lnB w="38100" cmpd="sng">
                      <a:noFill/>
                    </a:lnB>
                  </a:tcPr>
                </a:tc>
                <a:tc h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100" dirty="0"/>
                    </a:p>
                  </a:txBody>
                  <a:tcPr anchor="ctr"/>
                </a:tc>
                <a:tc hMerge="1">
                  <a:txBody>
                    <a:bodyPr/>
                    <a:lstStyle/>
                    <a:p>
                      <a:pPr algn="ctr"/>
                      <a:endParaRPr kumimoji="1" lang="ja-JP" altLang="en-US" sz="1100" dirty="0"/>
                    </a:p>
                  </a:txBody>
                  <a:tcPr anchor="ctr"/>
                </a:tc>
                <a:extLst>
                  <a:ext uri="{0D108BD9-81ED-4DB2-BD59-A6C34878D82A}">
                    <a16:rowId xmlns:a16="http://schemas.microsoft.com/office/drawing/2014/main" val="2673504871"/>
                  </a:ext>
                </a:extLst>
              </a:tr>
              <a:tr h="218020">
                <a:tc gridSpan="2">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endParaRPr kumimoji="1" lang="ja-JP" altLang="en-US" sz="1000" b="0" dirty="0">
                        <a:solidFill>
                          <a:schemeClr val="tx1"/>
                        </a:solidFill>
                        <a:latin typeface="+mn-ea"/>
                        <a:ea typeface="+mn-ea"/>
                      </a:endParaRPr>
                    </a:p>
                  </a:txBody>
                  <a:tcPr anchor="ctr"/>
                </a:tc>
                <a:tc hMerge="1">
                  <a:txBody>
                    <a:bodyPr/>
                    <a:lstStyle/>
                    <a:p>
                      <a:endParaRPr kumimoji="1" lang="ja-JP" altLang="en-US"/>
                    </a:p>
                  </a:txBody>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000" dirty="0"/>
                        <a:t>場合１</a:t>
                      </a:r>
                      <a:endParaRPr kumimoji="1" lang="ja-JP" altLang="en-US" sz="1000" b="0" dirty="0">
                        <a:solidFill>
                          <a:schemeClr val="tx1"/>
                        </a:solidFill>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00" dirty="0"/>
                        <a:t>場合２</a:t>
                      </a:r>
                      <a:endParaRPr kumimoji="1" lang="ja-JP" altLang="en-US" sz="1000" b="0" dirty="0">
                        <a:solidFill>
                          <a:schemeClr val="tx1"/>
                        </a:solidFill>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000" dirty="0"/>
                        <a:t>場合３</a:t>
                      </a:r>
                      <a:endParaRPr kumimoji="1" lang="ja-JP" altLang="en-US" sz="1000" b="0" dirty="0">
                        <a:solidFill>
                          <a:schemeClr val="tx1"/>
                        </a:solidFill>
                        <a:latin typeface="+mn-ea"/>
                        <a:ea typeface="+mn-ea"/>
                      </a:endParaRPr>
                    </a:p>
                  </a:txBody>
                  <a:tcPr anchor="ctr"/>
                </a:tc>
                <a:extLst>
                  <a:ext uri="{0D108BD9-81ED-4DB2-BD59-A6C34878D82A}">
                    <a16:rowId xmlns:a16="http://schemas.microsoft.com/office/drawing/2014/main" val="674105206"/>
                  </a:ext>
                </a:extLst>
              </a:tr>
              <a:tr h="196218">
                <a:tc rowSpan="2">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000" dirty="0"/>
                        <a:t>４時間未満</a:t>
                      </a:r>
                      <a:endParaRPr kumimoji="1" lang="ja-JP" altLang="en-US" sz="1000" b="0" dirty="0">
                        <a:solidFill>
                          <a:schemeClr val="tx1"/>
                        </a:solidFill>
                        <a:latin typeface="+mn-ea"/>
                        <a:ea typeface="+mn-ea"/>
                      </a:endParaRPr>
                    </a:p>
                  </a:txBody>
                  <a:tcPr marL="36000" marR="36000"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000" u="none" dirty="0"/>
                        <a:t>別に定める患者の場合</a:t>
                      </a:r>
                      <a:endParaRPr kumimoji="1" lang="ja-JP" altLang="en-US" sz="1000" b="0" u="none" dirty="0">
                        <a:solidFill>
                          <a:schemeClr val="tx1"/>
                        </a:solidFill>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en-US" altLang="ja-JP" sz="1000" u="none" dirty="0"/>
                        <a:t>1,924</a:t>
                      </a:r>
                      <a:r>
                        <a:rPr kumimoji="1" lang="ja-JP" altLang="en-US" sz="1000" u="none" dirty="0"/>
                        <a:t>点</a:t>
                      </a:r>
                      <a:endParaRPr kumimoji="1" lang="ja-JP" altLang="en-US" sz="1000" b="0" u="none" dirty="0">
                        <a:solidFill>
                          <a:schemeClr val="tx1"/>
                        </a:solidFill>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en-US" altLang="ja-JP" sz="1000" u="none" dirty="0"/>
                        <a:t>1,884</a:t>
                      </a:r>
                      <a:r>
                        <a:rPr kumimoji="1" lang="ja-JP" altLang="en-US" sz="1000" u="none" dirty="0"/>
                        <a:t>点</a:t>
                      </a:r>
                      <a:endParaRPr kumimoji="1" lang="ja-JP" altLang="en-US" sz="1000" b="0" u="none" dirty="0">
                        <a:solidFill>
                          <a:schemeClr val="tx1"/>
                        </a:solidFill>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en-US" altLang="ja-JP" sz="1000" u="none" dirty="0"/>
                        <a:t>1,844</a:t>
                      </a:r>
                      <a:r>
                        <a:rPr kumimoji="1" lang="ja-JP" altLang="en-US" sz="1000" u="none" dirty="0"/>
                        <a:t>点</a:t>
                      </a:r>
                      <a:endParaRPr kumimoji="1" lang="ja-JP" altLang="en-US" sz="1000" b="0" u="none" dirty="0">
                        <a:solidFill>
                          <a:schemeClr val="tx1"/>
                        </a:solidFill>
                        <a:latin typeface="+mn-ea"/>
                        <a:ea typeface="+mn-ea"/>
                      </a:endParaRPr>
                    </a:p>
                  </a:txBody>
                  <a:tcPr anchor="ctr"/>
                </a:tc>
                <a:extLst>
                  <a:ext uri="{0D108BD9-81ED-4DB2-BD59-A6C34878D82A}">
                    <a16:rowId xmlns:a16="http://schemas.microsoft.com/office/drawing/2014/main" val="2625639229"/>
                  </a:ext>
                </a:extLst>
              </a:tr>
              <a:tr h="196218">
                <a:tc vMerge="1">
                  <a:txBody>
                    <a:bodyPr/>
                    <a:lstStyle/>
                    <a:p>
                      <a:endParaRPr kumimoji="1" lang="ja-JP" altLang="en-US"/>
                    </a:p>
                  </a:txBody>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000" u="none" dirty="0"/>
                        <a:t>それ以外の場合</a:t>
                      </a:r>
                      <a:endParaRPr kumimoji="1" lang="ja-JP" altLang="en-US" sz="1000" b="0" u="none" dirty="0">
                        <a:solidFill>
                          <a:schemeClr val="tx1"/>
                        </a:solidFill>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en-US" altLang="ja-JP" sz="1000" u="none" dirty="0"/>
                        <a:t>1,798</a:t>
                      </a:r>
                      <a:r>
                        <a:rPr kumimoji="1" lang="ja-JP" altLang="en-US" sz="1000" u="none" dirty="0"/>
                        <a:t>点</a:t>
                      </a:r>
                      <a:endParaRPr kumimoji="1" lang="ja-JP" altLang="en-US" sz="1000" b="0" u="none" dirty="0">
                        <a:solidFill>
                          <a:schemeClr val="tx1"/>
                        </a:solidFill>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en-US" altLang="ja-JP" sz="1000" u="none" dirty="0"/>
                        <a:t>1,758</a:t>
                      </a:r>
                      <a:r>
                        <a:rPr kumimoji="1" lang="ja-JP" altLang="en-US" sz="1000" u="none" dirty="0"/>
                        <a:t>点</a:t>
                      </a:r>
                      <a:endParaRPr kumimoji="1" lang="ja-JP" altLang="en-US" sz="1000" b="0" u="none" dirty="0">
                        <a:solidFill>
                          <a:schemeClr val="tx1"/>
                        </a:solidFill>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en-US" altLang="ja-JP" sz="1000" u="none" dirty="0"/>
                        <a:t>1,718</a:t>
                      </a:r>
                      <a:r>
                        <a:rPr kumimoji="1" lang="ja-JP" altLang="en-US" sz="1000" u="none" dirty="0"/>
                        <a:t>点</a:t>
                      </a:r>
                      <a:endParaRPr kumimoji="1" lang="ja-JP" altLang="en-US" sz="1000" b="0" u="none" dirty="0">
                        <a:solidFill>
                          <a:schemeClr val="tx1"/>
                        </a:solidFill>
                        <a:latin typeface="+mn-ea"/>
                        <a:ea typeface="+mn-ea"/>
                      </a:endParaRPr>
                    </a:p>
                  </a:txBody>
                  <a:tcPr anchor="ctr"/>
                </a:tc>
                <a:extLst>
                  <a:ext uri="{0D108BD9-81ED-4DB2-BD59-A6C34878D82A}">
                    <a16:rowId xmlns:a16="http://schemas.microsoft.com/office/drawing/2014/main" val="2803250993"/>
                  </a:ext>
                </a:extLst>
              </a:tr>
              <a:tr h="196218">
                <a:tc rowSpan="2">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000" dirty="0"/>
                        <a:t>４時間以上</a:t>
                      </a:r>
                      <a:endParaRPr kumimoji="1" lang="en-US" altLang="ja-JP" sz="1000" dirty="0"/>
                    </a:p>
                    <a:p>
                      <a:pPr algn="ctr"/>
                      <a:r>
                        <a:rPr kumimoji="1" lang="ja-JP" altLang="en-US" sz="1000" dirty="0"/>
                        <a:t>５時間未満</a:t>
                      </a:r>
                      <a:endParaRPr kumimoji="1" lang="en-US" altLang="ja-JP" sz="1000" b="0" dirty="0">
                        <a:solidFill>
                          <a:schemeClr val="tx1"/>
                        </a:solidFill>
                        <a:latin typeface="+mn-ea"/>
                        <a:ea typeface="+mn-ea"/>
                      </a:endParaRPr>
                    </a:p>
                  </a:txBody>
                  <a:tcPr marL="36000" marR="36000"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000" u="none" dirty="0"/>
                        <a:t>別に定める患者の場合</a:t>
                      </a:r>
                      <a:endParaRPr kumimoji="1" lang="ja-JP" altLang="en-US" sz="1000" b="0" u="none" dirty="0">
                        <a:solidFill>
                          <a:schemeClr val="tx1"/>
                        </a:solidFill>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en-US" altLang="ja-JP" sz="1000" u="none" dirty="0"/>
                        <a:t>2,084</a:t>
                      </a:r>
                      <a:r>
                        <a:rPr kumimoji="1" lang="ja-JP" altLang="en-US" sz="1000" u="none" dirty="0"/>
                        <a:t>点</a:t>
                      </a:r>
                      <a:endParaRPr kumimoji="1" lang="ja-JP" altLang="en-US" sz="1000" b="0" u="none" dirty="0">
                        <a:solidFill>
                          <a:schemeClr val="tx1"/>
                        </a:solidFill>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en-US" altLang="ja-JP" sz="1000" u="none" dirty="0"/>
                        <a:t>2,044</a:t>
                      </a:r>
                      <a:r>
                        <a:rPr kumimoji="1" lang="ja-JP" altLang="en-US" sz="1000" u="none" dirty="0"/>
                        <a:t>点</a:t>
                      </a:r>
                      <a:endParaRPr kumimoji="1" lang="ja-JP" altLang="en-US" sz="1000" b="0" u="none" dirty="0">
                        <a:solidFill>
                          <a:schemeClr val="tx1"/>
                        </a:solidFill>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en-US" altLang="ja-JP" sz="1000" u="none" dirty="0"/>
                        <a:t>1,999</a:t>
                      </a:r>
                      <a:r>
                        <a:rPr kumimoji="1" lang="ja-JP" altLang="en-US" sz="1000" u="none" dirty="0"/>
                        <a:t>点</a:t>
                      </a:r>
                      <a:endParaRPr kumimoji="1" lang="ja-JP" altLang="en-US" sz="1000" b="0" u="none" dirty="0">
                        <a:solidFill>
                          <a:schemeClr val="tx1"/>
                        </a:solidFill>
                        <a:latin typeface="+mn-ea"/>
                        <a:ea typeface="+mn-ea"/>
                      </a:endParaRPr>
                    </a:p>
                  </a:txBody>
                  <a:tcPr anchor="ctr"/>
                </a:tc>
                <a:extLst>
                  <a:ext uri="{0D108BD9-81ED-4DB2-BD59-A6C34878D82A}">
                    <a16:rowId xmlns:a16="http://schemas.microsoft.com/office/drawing/2014/main" val="3245386552"/>
                  </a:ext>
                </a:extLst>
              </a:tr>
              <a:tr h="196218">
                <a:tc vMerge="1">
                  <a:txBody>
                    <a:bodyPr/>
                    <a:lstStyle/>
                    <a:p>
                      <a:endParaRPr kumimoji="1" lang="ja-JP" altLang="en-US"/>
                    </a:p>
                  </a:txBody>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000" u="none" dirty="0"/>
                        <a:t>それ以外の場合</a:t>
                      </a:r>
                      <a:endParaRPr kumimoji="1" lang="ja-JP" altLang="en-US" sz="1000" b="0" u="none" dirty="0">
                        <a:solidFill>
                          <a:schemeClr val="tx1"/>
                        </a:solidFill>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en-US" altLang="ja-JP" sz="1000" u="none" dirty="0"/>
                        <a:t>1,958</a:t>
                      </a:r>
                      <a:r>
                        <a:rPr kumimoji="1" lang="ja-JP" altLang="en-US" sz="1000" u="none" dirty="0"/>
                        <a:t>点</a:t>
                      </a:r>
                      <a:endParaRPr kumimoji="1" lang="ja-JP" altLang="en-US" sz="1000" b="0" u="none" dirty="0">
                        <a:solidFill>
                          <a:schemeClr val="tx1"/>
                        </a:solidFill>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en-US" altLang="ja-JP" sz="1000" u="none" dirty="0"/>
                        <a:t>1,918</a:t>
                      </a:r>
                      <a:r>
                        <a:rPr kumimoji="1" lang="ja-JP" altLang="en-US" sz="1000" u="none" dirty="0"/>
                        <a:t>点</a:t>
                      </a:r>
                      <a:endParaRPr kumimoji="1" lang="ja-JP" altLang="en-US" sz="1000" b="0" u="none" dirty="0">
                        <a:solidFill>
                          <a:schemeClr val="tx1"/>
                        </a:solidFill>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en-US" altLang="ja-JP" sz="1000" u="none" dirty="0"/>
                        <a:t>1,873</a:t>
                      </a:r>
                      <a:r>
                        <a:rPr kumimoji="1" lang="ja-JP" altLang="en-US" sz="1000" u="none" dirty="0"/>
                        <a:t>点</a:t>
                      </a:r>
                      <a:endParaRPr kumimoji="1" lang="ja-JP" altLang="en-US" sz="1000" b="0" u="none" dirty="0">
                        <a:solidFill>
                          <a:schemeClr val="tx1"/>
                        </a:solidFill>
                        <a:latin typeface="+mn-ea"/>
                        <a:ea typeface="+mn-ea"/>
                      </a:endParaRPr>
                    </a:p>
                  </a:txBody>
                  <a:tcPr anchor="ctr"/>
                </a:tc>
                <a:extLst>
                  <a:ext uri="{0D108BD9-81ED-4DB2-BD59-A6C34878D82A}">
                    <a16:rowId xmlns:a16="http://schemas.microsoft.com/office/drawing/2014/main" val="3998681101"/>
                  </a:ext>
                </a:extLst>
              </a:tr>
              <a:tr h="196218">
                <a:tc rowSpan="2">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a:t>５時間以上</a:t>
                      </a:r>
                      <a:endParaRPr kumimoji="1" lang="en-US" altLang="ja-JP" sz="1000" b="0" dirty="0">
                        <a:solidFill>
                          <a:schemeClr val="tx1"/>
                        </a:solidFill>
                        <a:latin typeface="+mn-ea"/>
                        <a:ea typeface="+mn-ea"/>
                      </a:endParaRPr>
                    </a:p>
                  </a:txBody>
                  <a:tcPr marL="36000" marR="36000"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000" u="none" dirty="0"/>
                        <a:t>別に定める患者の場合</a:t>
                      </a:r>
                      <a:endParaRPr kumimoji="1" lang="ja-JP" altLang="en-US" sz="1000" b="0" u="none" dirty="0">
                        <a:solidFill>
                          <a:schemeClr val="tx1"/>
                        </a:solidFill>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u="none" dirty="0"/>
                        <a:t>2,219</a:t>
                      </a:r>
                      <a:r>
                        <a:rPr kumimoji="1" lang="ja-JP" altLang="en-US" sz="1000" u="none" dirty="0"/>
                        <a:t>点</a:t>
                      </a:r>
                      <a:endParaRPr kumimoji="1" lang="ja-JP" altLang="en-US" sz="1000" b="0" u="none" dirty="0">
                        <a:solidFill>
                          <a:schemeClr val="tx1"/>
                        </a:solidFill>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u="none" dirty="0"/>
                        <a:t>2,174</a:t>
                      </a:r>
                      <a:r>
                        <a:rPr kumimoji="1" lang="ja-JP" altLang="en-US" sz="1000" u="none" dirty="0"/>
                        <a:t>点</a:t>
                      </a:r>
                      <a:endParaRPr kumimoji="1" lang="ja-JP" altLang="en-US" sz="1000" b="0" u="none" dirty="0">
                        <a:solidFill>
                          <a:schemeClr val="tx1"/>
                        </a:solidFill>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u="none" dirty="0"/>
                        <a:t>2,129</a:t>
                      </a:r>
                      <a:r>
                        <a:rPr kumimoji="1" lang="ja-JP" altLang="en-US" sz="1000" u="none" dirty="0"/>
                        <a:t>点</a:t>
                      </a:r>
                      <a:endParaRPr kumimoji="1" lang="ja-JP" altLang="en-US" sz="1000" b="0" u="none" dirty="0">
                        <a:solidFill>
                          <a:schemeClr val="tx1"/>
                        </a:solidFill>
                        <a:latin typeface="+mn-ea"/>
                        <a:ea typeface="+mn-ea"/>
                      </a:endParaRPr>
                    </a:p>
                  </a:txBody>
                  <a:tcPr anchor="ctr"/>
                </a:tc>
                <a:extLst>
                  <a:ext uri="{0D108BD9-81ED-4DB2-BD59-A6C34878D82A}">
                    <a16:rowId xmlns:a16="http://schemas.microsoft.com/office/drawing/2014/main" val="4160304173"/>
                  </a:ext>
                </a:extLst>
              </a:tr>
              <a:tr h="196218">
                <a:tc vMerge="1">
                  <a:txBody>
                    <a:bodyPr/>
                    <a:lstStyle/>
                    <a:p>
                      <a:endParaRPr kumimoji="1" lang="ja-JP" altLang="en-US"/>
                    </a:p>
                  </a:txBody>
                  <a:tcP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000" u="none" dirty="0"/>
                        <a:t>それ以外の場合</a:t>
                      </a:r>
                      <a:endParaRPr kumimoji="1" lang="ja-JP" altLang="en-US" sz="1000" b="0" u="none" dirty="0">
                        <a:solidFill>
                          <a:schemeClr val="tx1"/>
                        </a:solidFill>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u="none" dirty="0"/>
                        <a:t>2,093</a:t>
                      </a:r>
                      <a:r>
                        <a:rPr kumimoji="1" lang="ja-JP" altLang="en-US" sz="1000" u="none" dirty="0"/>
                        <a:t>点</a:t>
                      </a:r>
                      <a:endParaRPr kumimoji="1" lang="ja-JP" altLang="en-US" sz="1000" b="0" u="none" dirty="0">
                        <a:solidFill>
                          <a:schemeClr val="tx1"/>
                        </a:solidFill>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u="none" dirty="0"/>
                        <a:t>2,048</a:t>
                      </a:r>
                      <a:r>
                        <a:rPr kumimoji="1" lang="ja-JP" altLang="en-US" sz="1000" u="none" dirty="0"/>
                        <a:t>点</a:t>
                      </a:r>
                      <a:endParaRPr kumimoji="1" lang="ja-JP" altLang="en-US" sz="1000" b="0" u="none" dirty="0">
                        <a:solidFill>
                          <a:schemeClr val="tx1"/>
                        </a:solidFill>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u="none" dirty="0"/>
                        <a:t>2,003</a:t>
                      </a:r>
                      <a:r>
                        <a:rPr kumimoji="1" lang="ja-JP" altLang="en-US" sz="1000" u="none" dirty="0"/>
                        <a:t>点</a:t>
                      </a:r>
                      <a:endParaRPr kumimoji="1" lang="ja-JP" altLang="en-US" sz="1000" b="0" u="none" dirty="0">
                        <a:solidFill>
                          <a:schemeClr val="tx1"/>
                        </a:solidFill>
                        <a:latin typeface="+mn-ea"/>
                        <a:ea typeface="+mn-ea"/>
                      </a:endParaRPr>
                    </a:p>
                  </a:txBody>
                  <a:tcPr anchor="ctr"/>
                </a:tc>
                <a:extLst>
                  <a:ext uri="{0D108BD9-81ED-4DB2-BD59-A6C34878D82A}">
                    <a16:rowId xmlns:a16="http://schemas.microsoft.com/office/drawing/2014/main" val="1503158018"/>
                  </a:ext>
                </a:extLst>
              </a:tr>
            </a:tbl>
          </a:graphicData>
        </a:graphic>
      </p:graphicFrame>
      <p:graphicFrame>
        <p:nvGraphicFramePr>
          <p:cNvPr id="22" name="コンテンツ プレースホルダー 3"/>
          <p:cNvGraphicFramePr>
            <a:graphicFrameLocks/>
          </p:cNvGraphicFramePr>
          <p:nvPr/>
        </p:nvGraphicFramePr>
        <p:xfrm>
          <a:off x="5140479" y="2251855"/>
          <a:ext cx="4497507" cy="1951219"/>
        </p:xfrm>
        <a:graphic>
          <a:graphicData uri="http://schemas.openxmlformats.org/drawingml/2006/table">
            <a:tbl>
              <a:tblPr bandRow="1">
                <a:tableStyleId>{C083E6E3-FA7D-4D7B-A595-EF9225AFEA82}</a:tableStyleId>
              </a:tblPr>
              <a:tblGrid>
                <a:gridCol w="1325958">
                  <a:extLst>
                    <a:ext uri="{9D8B030D-6E8A-4147-A177-3AD203B41FA5}">
                      <a16:colId xmlns:a16="http://schemas.microsoft.com/office/drawing/2014/main" val="2559552442"/>
                    </a:ext>
                  </a:extLst>
                </a:gridCol>
                <a:gridCol w="1057183">
                  <a:extLst>
                    <a:ext uri="{9D8B030D-6E8A-4147-A177-3AD203B41FA5}">
                      <a16:colId xmlns:a16="http://schemas.microsoft.com/office/drawing/2014/main" val="3163706963"/>
                    </a:ext>
                  </a:extLst>
                </a:gridCol>
                <a:gridCol w="1057183">
                  <a:extLst>
                    <a:ext uri="{9D8B030D-6E8A-4147-A177-3AD203B41FA5}">
                      <a16:colId xmlns:a16="http://schemas.microsoft.com/office/drawing/2014/main" val="1859805781"/>
                    </a:ext>
                  </a:extLst>
                </a:gridCol>
                <a:gridCol w="1057183">
                  <a:extLst>
                    <a:ext uri="{9D8B030D-6E8A-4147-A177-3AD203B41FA5}">
                      <a16:colId xmlns:a16="http://schemas.microsoft.com/office/drawing/2014/main" val="1666859163"/>
                    </a:ext>
                  </a:extLst>
                </a:gridCol>
              </a:tblGrid>
              <a:tr h="245363">
                <a:tc gridSpan="4">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000" dirty="0"/>
                        <a:t>慢性維持透析を行った場合</a:t>
                      </a:r>
                      <a:endParaRPr kumimoji="1" lang="ja-JP" altLang="en-US" sz="1000" dirty="0">
                        <a:latin typeface="+mn-ea"/>
                        <a:ea typeface="+mn-ea"/>
                      </a:endParaRPr>
                    </a:p>
                  </a:txBody>
                  <a:tcPr anchor="ctr"/>
                </a:tc>
                <a:tc hMerge="1">
                  <a:txBody>
                    <a:bodyPr/>
                    <a:lstStyle/>
                    <a:p>
                      <a:pPr algn="ctr"/>
                      <a:endParaRPr kumimoji="1" lang="ja-JP" altLang="en-US" sz="1200" dirty="0">
                        <a:latin typeface="ＭＳ Ｐゴシック" panose="020B0600070205080204" pitchFamily="50" charset="-128"/>
                        <a:ea typeface="ＭＳ Ｐゴシック" panose="020B0600070205080204" pitchFamily="50" charset="-128"/>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tcPr>
                </a:tc>
                <a:tc h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100" dirty="0"/>
                    </a:p>
                  </a:txBody>
                  <a:tcPr anchor="ctr"/>
                </a:tc>
                <a:tc hMerge="1">
                  <a:txBody>
                    <a:bodyPr/>
                    <a:lstStyle/>
                    <a:p>
                      <a:pPr algn="ctr"/>
                      <a:endParaRPr kumimoji="1" lang="ja-JP" altLang="en-US" sz="1100" dirty="0"/>
                    </a:p>
                  </a:txBody>
                  <a:tcPr anchor="ctr"/>
                </a:tc>
                <a:extLst>
                  <a:ext uri="{0D108BD9-81ED-4DB2-BD59-A6C34878D82A}">
                    <a16:rowId xmlns:a16="http://schemas.microsoft.com/office/drawing/2014/main" val="1712612069"/>
                  </a:ext>
                </a:extLst>
              </a:tr>
              <a:tr h="250962">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endParaRPr kumimoji="1" lang="ja-JP" altLang="en-US" sz="1000" dirty="0">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050" dirty="0"/>
                        <a:t>場合１</a:t>
                      </a:r>
                      <a:endParaRPr kumimoji="1" lang="ja-JP" altLang="en-US" sz="1050" dirty="0">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50" dirty="0"/>
                        <a:t>場合２</a:t>
                      </a:r>
                      <a:endParaRPr kumimoji="1" lang="ja-JP" altLang="en-US" sz="1050" dirty="0">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050" dirty="0"/>
                        <a:t>場合３</a:t>
                      </a:r>
                      <a:endParaRPr kumimoji="1" lang="ja-JP" altLang="en-US" sz="1050" dirty="0">
                        <a:latin typeface="+mn-ea"/>
                        <a:ea typeface="+mn-ea"/>
                      </a:endParaRPr>
                    </a:p>
                  </a:txBody>
                  <a:tcPr anchor="ctr"/>
                </a:tc>
                <a:extLst>
                  <a:ext uri="{0D108BD9-81ED-4DB2-BD59-A6C34878D82A}">
                    <a16:rowId xmlns:a16="http://schemas.microsoft.com/office/drawing/2014/main" val="674105206"/>
                  </a:ext>
                </a:extLst>
              </a:tr>
              <a:tr h="481670">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t>４時間未満</a:t>
                      </a:r>
                      <a:endParaRPr kumimoji="1" lang="en-US" altLang="ja-JP" sz="1100" dirty="0">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en-US" altLang="ja-JP" sz="1200" b="1" u="sng" dirty="0">
                          <a:solidFill>
                            <a:schemeClr val="tx2"/>
                          </a:solidFill>
                          <a:latin typeface="+mn-ea"/>
                          <a:ea typeface="+mn-ea"/>
                        </a:rPr>
                        <a:t>1,885</a:t>
                      </a:r>
                      <a:r>
                        <a:rPr kumimoji="1" lang="ja-JP" altLang="en-US" sz="1200" b="1" u="sng" dirty="0">
                          <a:solidFill>
                            <a:schemeClr val="tx2"/>
                          </a:solidFill>
                          <a:latin typeface="+mn-ea"/>
                          <a:ea typeface="+mn-ea"/>
                        </a:rPr>
                        <a:t>点</a:t>
                      </a:r>
                      <a:endParaRPr kumimoji="1" lang="en-US" altLang="ja-JP" sz="1200" b="1" u="sng" dirty="0">
                        <a:solidFill>
                          <a:schemeClr val="tx2"/>
                        </a:solidFill>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b="1" u="sng" dirty="0">
                          <a:solidFill>
                            <a:schemeClr val="tx2"/>
                          </a:solidFill>
                          <a:latin typeface="+mn-ea"/>
                          <a:ea typeface="+mn-ea"/>
                        </a:rPr>
                        <a:t>1,845</a:t>
                      </a:r>
                      <a:r>
                        <a:rPr kumimoji="1" lang="ja-JP" altLang="en-US" sz="1200" b="1" u="sng" dirty="0">
                          <a:solidFill>
                            <a:schemeClr val="tx2"/>
                          </a:solidFill>
                          <a:latin typeface="+mn-ea"/>
                          <a:ea typeface="+mn-ea"/>
                        </a:rPr>
                        <a:t>点</a:t>
                      </a:r>
                      <a:endParaRPr kumimoji="1" lang="en-US" altLang="ja-JP" sz="1200" b="1" u="sng" dirty="0">
                        <a:solidFill>
                          <a:schemeClr val="tx2"/>
                        </a:solidFill>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b="1" u="sng" dirty="0">
                          <a:solidFill>
                            <a:schemeClr val="tx2"/>
                          </a:solidFill>
                          <a:latin typeface="+mn-ea"/>
                          <a:ea typeface="+mn-ea"/>
                        </a:rPr>
                        <a:t>1,805</a:t>
                      </a:r>
                      <a:r>
                        <a:rPr kumimoji="1" lang="ja-JP" altLang="en-US" sz="1200" b="1" u="sng" dirty="0">
                          <a:solidFill>
                            <a:schemeClr val="tx2"/>
                          </a:solidFill>
                          <a:latin typeface="+mn-ea"/>
                          <a:ea typeface="+mn-ea"/>
                        </a:rPr>
                        <a:t>点</a:t>
                      </a:r>
                      <a:endParaRPr kumimoji="1" lang="en-US" altLang="ja-JP" sz="1200" b="1" u="sng" dirty="0">
                        <a:solidFill>
                          <a:schemeClr val="tx2"/>
                        </a:solidFill>
                        <a:latin typeface="+mn-ea"/>
                        <a:ea typeface="+mn-ea"/>
                      </a:endParaRPr>
                    </a:p>
                  </a:txBody>
                  <a:tcPr anchor="ctr"/>
                </a:tc>
                <a:extLst>
                  <a:ext uri="{0D108BD9-81ED-4DB2-BD59-A6C34878D82A}">
                    <a16:rowId xmlns:a16="http://schemas.microsoft.com/office/drawing/2014/main" val="2625639229"/>
                  </a:ext>
                </a:extLst>
              </a:tr>
              <a:tr h="486363">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t>４時間以上</a:t>
                      </a:r>
                      <a:endParaRPr kumimoji="1" lang="en-US" altLang="ja-JP" sz="1100" dirty="0"/>
                    </a:p>
                    <a:p>
                      <a:pPr algn="ctr"/>
                      <a:r>
                        <a:rPr kumimoji="1" lang="ja-JP" altLang="en-US" sz="1100" dirty="0"/>
                        <a:t>５時間未満</a:t>
                      </a:r>
                      <a:endParaRPr kumimoji="1" lang="en-US" altLang="ja-JP" sz="1100" dirty="0">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b="1" u="sng" dirty="0">
                          <a:solidFill>
                            <a:schemeClr val="tx2"/>
                          </a:solidFill>
                          <a:latin typeface="+mn-ea"/>
                          <a:ea typeface="+mn-ea"/>
                        </a:rPr>
                        <a:t>2,045</a:t>
                      </a:r>
                      <a:r>
                        <a:rPr kumimoji="1" lang="ja-JP" altLang="en-US" sz="1200" b="1" u="sng" dirty="0">
                          <a:solidFill>
                            <a:schemeClr val="tx2"/>
                          </a:solidFill>
                          <a:latin typeface="+mn-ea"/>
                          <a:ea typeface="+mn-ea"/>
                        </a:rPr>
                        <a:t>点</a:t>
                      </a: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b="1" u="sng" dirty="0">
                          <a:solidFill>
                            <a:schemeClr val="tx2"/>
                          </a:solidFill>
                          <a:latin typeface="+mn-ea"/>
                          <a:ea typeface="+mn-ea"/>
                        </a:rPr>
                        <a:t>2,005</a:t>
                      </a:r>
                      <a:r>
                        <a:rPr kumimoji="1" lang="ja-JP" altLang="en-US" sz="1200" b="1" u="sng" dirty="0">
                          <a:solidFill>
                            <a:schemeClr val="tx2"/>
                          </a:solidFill>
                          <a:latin typeface="+mn-ea"/>
                          <a:ea typeface="+mn-ea"/>
                        </a:rPr>
                        <a:t>点</a:t>
                      </a: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b="1" u="sng" dirty="0">
                          <a:solidFill>
                            <a:schemeClr val="tx2"/>
                          </a:solidFill>
                          <a:latin typeface="+mn-ea"/>
                          <a:ea typeface="+mn-ea"/>
                        </a:rPr>
                        <a:t>1,960</a:t>
                      </a:r>
                      <a:r>
                        <a:rPr kumimoji="1" lang="ja-JP" altLang="en-US" sz="1200" b="1" u="sng" dirty="0">
                          <a:solidFill>
                            <a:schemeClr val="tx2"/>
                          </a:solidFill>
                          <a:latin typeface="+mn-ea"/>
                          <a:ea typeface="+mn-ea"/>
                        </a:rPr>
                        <a:t>点</a:t>
                      </a:r>
                    </a:p>
                  </a:txBody>
                  <a:tcPr anchor="ctr"/>
                </a:tc>
                <a:extLst>
                  <a:ext uri="{0D108BD9-81ED-4DB2-BD59-A6C34878D82A}">
                    <a16:rowId xmlns:a16="http://schemas.microsoft.com/office/drawing/2014/main" val="3245386552"/>
                  </a:ext>
                </a:extLst>
              </a:tr>
              <a:tr h="486363">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algn="ctr"/>
                      <a:r>
                        <a:rPr kumimoji="1" lang="ja-JP" altLang="en-US" sz="1100" dirty="0"/>
                        <a:t>５時間以上</a:t>
                      </a:r>
                      <a:endParaRPr kumimoji="1" lang="en-US" altLang="ja-JP" sz="1100" dirty="0">
                        <a:latin typeface="+mn-ea"/>
                        <a:ea typeface="+mn-ea"/>
                      </a:endParaRP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b="1" u="sng" dirty="0">
                          <a:solidFill>
                            <a:schemeClr val="tx2"/>
                          </a:solidFill>
                          <a:latin typeface="+mn-ea"/>
                          <a:ea typeface="+mn-ea"/>
                        </a:rPr>
                        <a:t>2,180</a:t>
                      </a:r>
                      <a:r>
                        <a:rPr kumimoji="1" lang="ja-JP" altLang="en-US" sz="1200" b="1" u="sng" dirty="0">
                          <a:solidFill>
                            <a:schemeClr val="tx2"/>
                          </a:solidFill>
                          <a:latin typeface="+mn-ea"/>
                          <a:ea typeface="+mn-ea"/>
                        </a:rPr>
                        <a:t>点</a:t>
                      </a: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b="1" u="sng" dirty="0">
                          <a:solidFill>
                            <a:schemeClr val="tx2"/>
                          </a:solidFill>
                          <a:latin typeface="+mn-ea"/>
                          <a:ea typeface="+mn-ea"/>
                        </a:rPr>
                        <a:t>2,135</a:t>
                      </a:r>
                      <a:r>
                        <a:rPr kumimoji="1" lang="ja-JP" altLang="en-US" sz="1200" b="1" u="sng" dirty="0">
                          <a:solidFill>
                            <a:schemeClr val="tx2"/>
                          </a:solidFill>
                          <a:latin typeface="+mn-ea"/>
                          <a:ea typeface="+mn-ea"/>
                        </a:rPr>
                        <a:t>点</a:t>
                      </a:r>
                    </a:p>
                  </a:txBody>
                  <a:tcPr anchor="ctr"/>
                </a:tc>
                <a:tc>
                  <a:txBody>
                    <a:bodyPr/>
                    <a:lstStyle>
                      <a:lvl1pPr marL="0" algn="l" defTabSz="990570" rtl="0" eaLnBrk="1" latinLnBrk="0" hangingPunct="1">
                        <a:defRPr kumimoji="1" sz="1950" kern="1200">
                          <a:solidFill>
                            <a:schemeClr val="tx1"/>
                          </a:solidFill>
                          <a:latin typeface="Calibri"/>
                        </a:defRPr>
                      </a:lvl1pPr>
                      <a:lvl2pPr marL="495285" algn="l" defTabSz="990570" rtl="0" eaLnBrk="1" latinLnBrk="0" hangingPunct="1">
                        <a:defRPr kumimoji="1" sz="1950" kern="1200">
                          <a:solidFill>
                            <a:schemeClr val="tx1"/>
                          </a:solidFill>
                          <a:latin typeface="Calibri"/>
                        </a:defRPr>
                      </a:lvl2pPr>
                      <a:lvl3pPr marL="990570" algn="l" defTabSz="990570" rtl="0" eaLnBrk="1" latinLnBrk="0" hangingPunct="1">
                        <a:defRPr kumimoji="1" sz="1950" kern="1200">
                          <a:solidFill>
                            <a:schemeClr val="tx1"/>
                          </a:solidFill>
                          <a:latin typeface="Calibri"/>
                        </a:defRPr>
                      </a:lvl3pPr>
                      <a:lvl4pPr marL="1485854" algn="l" defTabSz="990570" rtl="0" eaLnBrk="1" latinLnBrk="0" hangingPunct="1">
                        <a:defRPr kumimoji="1" sz="1950" kern="1200">
                          <a:solidFill>
                            <a:schemeClr val="tx1"/>
                          </a:solidFill>
                          <a:latin typeface="Calibri"/>
                        </a:defRPr>
                      </a:lvl4pPr>
                      <a:lvl5pPr marL="1981139" algn="l" defTabSz="990570" rtl="0" eaLnBrk="1" latinLnBrk="0" hangingPunct="1">
                        <a:defRPr kumimoji="1" sz="1950" kern="1200">
                          <a:solidFill>
                            <a:schemeClr val="tx1"/>
                          </a:solidFill>
                          <a:latin typeface="Calibri"/>
                        </a:defRPr>
                      </a:lvl5pPr>
                      <a:lvl6pPr marL="2476424" algn="l" defTabSz="990570" rtl="0" eaLnBrk="1" latinLnBrk="0" hangingPunct="1">
                        <a:defRPr kumimoji="1" sz="1950" kern="1200">
                          <a:solidFill>
                            <a:schemeClr val="tx1"/>
                          </a:solidFill>
                          <a:latin typeface="Calibri"/>
                        </a:defRPr>
                      </a:lvl6pPr>
                      <a:lvl7pPr marL="2971709" algn="l" defTabSz="990570" rtl="0" eaLnBrk="1" latinLnBrk="0" hangingPunct="1">
                        <a:defRPr kumimoji="1" sz="1950" kern="1200">
                          <a:solidFill>
                            <a:schemeClr val="tx1"/>
                          </a:solidFill>
                          <a:latin typeface="Calibri"/>
                        </a:defRPr>
                      </a:lvl7pPr>
                      <a:lvl8pPr marL="3466993" algn="l" defTabSz="990570" rtl="0" eaLnBrk="1" latinLnBrk="0" hangingPunct="1">
                        <a:defRPr kumimoji="1" sz="1950" kern="1200">
                          <a:solidFill>
                            <a:schemeClr val="tx1"/>
                          </a:solidFill>
                          <a:latin typeface="Calibri"/>
                        </a:defRPr>
                      </a:lvl8pPr>
                      <a:lvl9pPr marL="3962278" algn="l" defTabSz="990570" rtl="0" eaLnBrk="1" latinLnBrk="0" hangingPunct="1">
                        <a:defRPr kumimoji="1" sz="1950" kern="1200">
                          <a:solidFill>
                            <a:schemeClr val="tx1"/>
                          </a:solidFill>
                          <a:latin typeface="Calibri"/>
                        </a:defRPr>
                      </a:lvl9p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b="1" u="sng" dirty="0">
                          <a:solidFill>
                            <a:schemeClr val="tx2"/>
                          </a:solidFill>
                          <a:latin typeface="+mn-ea"/>
                          <a:ea typeface="+mn-ea"/>
                        </a:rPr>
                        <a:t>2,090</a:t>
                      </a:r>
                      <a:r>
                        <a:rPr kumimoji="1" lang="ja-JP" altLang="en-US" sz="1200" b="1" u="sng" dirty="0">
                          <a:solidFill>
                            <a:schemeClr val="tx2"/>
                          </a:solidFill>
                          <a:latin typeface="+mn-ea"/>
                          <a:ea typeface="+mn-ea"/>
                        </a:rPr>
                        <a:t>点</a:t>
                      </a:r>
                    </a:p>
                  </a:txBody>
                  <a:tcPr anchor="ctr"/>
                </a:tc>
                <a:extLst>
                  <a:ext uri="{0D108BD9-81ED-4DB2-BD59-A6C34878D82A}">
                    <a16:rowId xmlns:a16="http://schemas.microsoft.com/office/drawing/2014/main" val="3487332518"/>
                  </a:ext>
                </a:extLst>
              </a:tr>
            </a:tbl>
          </a:graphicData>
        </a:graphic>
      </p:graphicFrame>
      <p:sp>
        <p:nvSpPr>
          <p:cNvPr id="3" name="テキスト ボックス 2"/>
          <p:cNvSpPr txBox="1"/>
          <p:nvPr/>
        </p:nvSpPr>
        <p:spPr>
          <a:xfrm>
            <a:off x="233735" y="1968223"/>
            <a:ext cx="132179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人工腎臓</a:t>
            </a:r>
            <a:r>
              <a:rPr kumimoji="1" lang="en-US" altLang="ja-JP" sz="1200" b="0" i="0" u="none" strike="noStrike" kern="1200" cap="none" spc="0" normalizeH="0" baseline="0" noProof="0" dirty="0">
                <a:ln>
                  <a:noFill/>
                </a:ln>
                <a:solidFill>
                  <a:prstClr val="black"/>
                </a:solidFill>
                <a:effectLst/>
                <a:uLnTx/>
                <a:uFillTx/>
                <a:latin typeface="Verdana"/>
                <a:ea typeface="メイリオ"/>
                <a:cs typeface="+mn-cs"/>
              </a:rPr>
              <a:t>】</a:t>
            </a:r>
            <a:endParaRPr kumimoji="1" lang="ja-JP" altLang="en-US" sz="1200" b="0" i="0" u="none" strike="noStrike" kern="1200" cap="none" spc="0" normalizeH="0" baseline="0" noProof="0" dirty="0">
              <a:ln>
                <a:noFill/>
              </a:ln>
              <a:solidFill>
                <a:prstClr val="black"/>
              </a:solidFill>
              <a:effectLst/>
              <a:uLnTx/>
              <a:uFillTx/>
              <a:latin typeface="Verdana"/>
              <a:ea typeface="メイリオ"/>
              <a:cs typeface="+mn-cs"/>
            </a:endParaRPr>
          </a:p>
        </p:txBody>
      </p:sp>
      <p:sp>
        <p:nvSpPr>
          <p:cNvPr id="14" name="テキスト ボックス 13"/>
          <p:cNvSpPr txBox="1"/>
          <p:nvPr/>
        </p:nvSpPr>
        <p:spPr>
          <a:xfrm>
            <a:off x="5189342" y="1973483"/>
            <a:ext cx="132179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人工腎臓</a:t>
            </a:r>
            <a:r>
              <a:rPr kumimoji="1" lang="en-US" altLang="ja-JP" sz="1200" b="0" i="0" u="none" strike="noStrike" kern="1200" cap="none" spc="0" normalizeH="0" baseline="0" noProof="0" dirty="0">
                <a:ln>
                  <a:noFill/>
                </a:ln>
                <a:solidFill>
                  <a:prstClr val="black"/>
                </a:solidFill>
                <a:effectLst/>
                <a:uLnTx/>
                <a:uFillTx/>
                <a:latin typeface="Verdana"/>
                <a:ea typeface="メイリオ"/>
                <a:cs typeface="+mn-cs"/>
              </a:rPr>
              <a:t>】</a:t>
            </a:r>
            <a:endParaRPr kumimoji="1" lang="ja-JP" altLang="en-US" sz="1200" b="0" i="0" u="none" strike="noStrike" kern="1200" cap="none" spc="0" normalizeH="0" baseline="0" noProof="0" dirty="0">
              <a:ln>
                <a:noFill/>
              </a:ln>
              <a:solidFill>
                <a:prstClr val="black"/>
              </a:solidFill>
              <a:effectLst/>
              <a:uLnTx/>
              <a:uFillTx/>
              <a:latin typeface="Verdana"/>
              <a:ea typeface="メイリオ"/>
              <a:cs typeface="+mn-cs"/>
            </a:endParaRPr>
          </a:p>
        </p:txBody>
      </p:sp>
      <p:sp>
        <p:nvSpPr>
          <p:cNvPr id="16" name="スライド番号プレースホルダー 3"/>
          <p:cNvSpPr txBox="1">
            <a:spLocks/>
          </p:cNvSpPr>
          <p:nvPr/>
        </p:nvSpPr>
        <p:spPr>
          <a:xfrm>
            <a:off x="7594600" y="6576394"/>
            <a:ext cx="2311400" cy="365125"/>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1D1CDC8-59F3-4EBE-8764-82CF74C376BC}" type="slidenum">
              <a:rPr kumimoji="1" lang="ja-JP" altLang="en-US" sz="1400" b="1"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r" defTabSz="914400" rtl="0" eaLnBrk="1" fontAlgn="auto" latinLnBrk="0" hangingPunct="1">
                <a:lnSpc>
                  <a:spcPct val="100000"/>
                </a:lnSpc>
                <a:spcBef>
                  <a:spcPts val="0"/>
                </a:spcBef>
                <a:spcAft>
                  <a:spcPts val="0"/>
                </a:spcAft>
                <a:buClrTx/>
                <a:buSzTx/>
                <a:buFontTx/>
                <a:buNone/>
                <a:tabLst/>
                <a:defRPr/>
              </a:pPr>
              <a:t>361</a:t>
            </a:fld>
            <a:endPar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043930655"/>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solidFill>
                  <a:prstClr val="black"/>
                </a:solidFill>
              </a:rPr>
              <a:t>（６）</a:t>
            </a:r>
            <a:r>
              <a:rPr lang="ja-JP" altLang="en-US" dirty="0"/>
              <a:t>人工腎臓に係る導入期加算の見直し</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7200" y="1018800"/>
            <a:ext cx="9529200" cy="565785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慢性腎臓病患者に対する移植を含む腎代替療法に関する情報提供を更に推進する観点から、人工腎臓の導入期加算について要件及び評価を見直す。</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27187"/>
            <a:ext cx="3863178"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人工腎臓　導入期加算の見直し</a:t>
            </a: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3" name="グループ化 2"/>
          <p:cNvGrpSpPr/>
          <p:nvPr/>
        </p:nvGrpSpPr>
        <p:grpSpPr>
          <a:xfrm>
            <a:off x="3132000" y="1690450"/>
            <a:ext cx="6438900" cy="4929426"/>
            <a:chOff x="3181350" y="1690450"/>
            <a:chExt cx="6438900" cy="4929426"/>
          </a:xfrm>
        </p:grpSpPr>
        <p:sp>
          <p:nvSpPr>
            <p:cNvPr id="88" name="正方形/長方形 87"/>
            <p:cNvSpPr/>
            <p:nvPr/>
          </p:nvSpPr>
          <p:spPr>
            <a:xfrm>
              <a:off x="3181350" y="1690450"/>
              <a:ext cx="64389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3181350" y="2049494"/>
              <a:ext cx="6438900" cy="4570382"/>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人工腎臓</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導入期加算１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200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導入期加算２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400</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（新）導入期加算３</a:t>
              </a: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800</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導入期加算１の施設基準</a:t>
              </a:r>
            </a:p>
            <a:p>
              <a:pPr marL="36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関連学会の作成した資料又はそれらを参考に作成した資料に基づき、患者ごとの適応に応じて、腎代替療法について、患者に対し十分な説明を行っていること。</a:t>
              </a: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イ</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腎代替療法に係る所定の研修を修了した者が配置されていることが望ましい。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導入期加算２の施設基準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次のすべてを満たしていること。</a:t>
              </a: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ア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のアを満たしていること。</a:t>
              </a: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イ</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腎代替療法に係る所定の研修を修了した者が配置されていること。</a:t>
              </a:r>
            </a:p>
            <a:p>
              <a:pPr marL="36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ウ</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腎代替療法に係る所定の研修を修了した者が、導入期加算３を算定している施設が実施する腎代替療法に係る研修を定期的に受講していること。</a:t>
              </a: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エ　区分番号「Ｃ１０２」在宅自己腹膜灌流指導管理料を過去１年間で</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24</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回</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以上算定していること。</a:t>
              </a:r>
            </a:p>
            <a:p>
              <a:pPr marL="36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オ　腎移植について、患者の希望に応じて適切に相談に応じており、かつ、腎移植に向けた手続きを行った患者が前年に</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２人</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以上いること。</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導入期加算３の施設基準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次のすべてを満たしていること。</a:t>
              </a:r>
            </a:p>
            <a:p>
              <a:pPr marL="36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のア及び</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のイを満たしていること。</a:t>
              </a:r>
            </a:p>
            <a:p>
              <a:pPr marL="36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イ</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腎臓移植実施施設として、日本臓器移植ネットワークに登録された施設</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であり、移植医と腎代替療法に係る所定の研修を修了した者が連携して診療を行っていること。</a:t>
              </a:r>
            </a:p>
            <a:p>
              <a:pPr marL="36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導入期加算１又は２を算定している施設と連携して、腎代替療法に係る研修を実施し、必要に応じて、当該連携施設に対して移植医療等に係る情報提供を行っていること。</a:t>
              </a:r>
            </a:p>
            <a:p>
              <a:pPr marL="36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エ</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区分番号「Ｃ１０２」在宅自己腹膜灌流指導管理料を過去１年間で</a:t>
              </a:r>
              <a:r>
                <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36</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回以上算定していること。</a:t>
              </a:r>
            </a:p>
            <a:p>
              <a:pPr marL="36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オ</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腎移植について、患者の希望に応じて適切に相談に応じており、かつ、腎移植に向けた手続きを行った患者が前年に５人以上いること。</a:t>
              </a:r>
              <a:endParaRPr kumimoji="1" lang="en-US" altLang="ja-JP"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36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カ</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当該保険医療機関において献腎移植又は生体腎移植を実施した患者が前年に２人以上いること。</a:t>
              </a:r>
            </a:p>
          </p:txBody>
        </p:sp>
      </p:grpSp>
      <p:sp>
        <p:nvSpPr>
          <p:cNvPr id="90" name="右矢印 89"/>
          <p:cNvSpPr/>
          <p:nvPr/>
        </p:nvSpPr>
        <p:spPr>
          <a:xfrm>
            <a:off x="2578893" y="3745765"/>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299247" y="1686185"/>
            <a:ext cx="2146296"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299247" y="2049492"/>
            <a:ext cx="2146296" cy="4570384"/>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人工腎臓</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導入期加算１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導入期加算２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導入期加算１の施設基準</a:t>
            </a:r>
          </a:p>
          <a:p>
            <a:pPr marL="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関連学会の作成した資料又はそれらを参考に作成した資料に基づき、患者ごとの適応に応じて、腎代替療法について、患者に対し十分な説明を行っていること。</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導入期加算２の施設基準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次のすべてを満たしていること。</a:t>
            </a: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導入期加算１の施設基準を満たしていること。</a:t>
            </a: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区分番号「Ｃ１０２」在宅自己腹膜灌流指導管理料を過去１年間で</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回以上算定していること。</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腎移植について、患者の希望に応じて適切に相談に応じており、かつ、腎移植に向けた手続きを行った患者が前年に３人以上いること。</a:t>
            </a:r>
          </a:p>
        </p:txBody>
      </p:sp>
      <p:pic>
        <p:nvPicPr>
          <p:cNvPr id="12" name="Picture 2" descr="http://1.bp.blogspot.com/-w_H23guHurw/VD3SD6r001I/AAAAAAAAoNc/a6OztVrz8Wo/s800/jinkou_touseki_ketsueki.png">
            <a:extLst>
              <a:ext uri="{FF2B5EF4-FFF2-40B4-BE49-F238E27FC236}">
                <a16:creationId xmlns:a16="http://schemas.microsoft.com/office/drawing/2014/main" id="{3AFA4522-266D-4286-A7F5-6926D2B8535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257256" y="1686185"/>
            <a:ext cx="1418440" cy="127049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55942240"/>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solidFill>
                  <a:prstClr val="black"/>
                </a:solidFill>
              </a:rPr>
              <a:t>（６）</a:t>
            </a:r>
            <a:r>
              <a:rPr lang="ja-JP" altLang="en-US" dirty="0"/>
              <a:t>透析中の運動指導に係る評価の新設</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18800"/>
            <a:ext cx="9529762" cy="430270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人工腎臓を算定している患者に対して、透析中に当該患者の病状及び療養環境等を踏まえた療養上必要な訓練等を行った場合の評価を新設する。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人工腎臓</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　透析時運動指導等加算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75</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（指導開始から</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90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日を限度とする。）</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人工腎臓を実施している患者</a:t>
            </a:r>
            <a:endParaRPr kumimoji="1" lang="en-US" altLang="ja-JP"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［算定要件］（概要）</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透析患者の運動指導に係る研修を受講した</a:t>
            </a:r>
            <a:r>
              <a:rPr kumimoji="1" lang="ja-JP" altLang="en-US"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医師、理学療法士、作業療法士</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又は医師に具体的指示を受けた当該研</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修を受講した</a:t>
            </a:r>
            <a:r>
              <a:rPr kumimoji="1" lang="ja-JP" altLang="en-US"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看護師</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が１回の血液透析中に、連続して</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分以上患者の病状及び療養環境等を踏まえ療養上必要な</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指導等を実施した場合に算定</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日本腎臓リハビリテーション学会「腎臓リハビリテーションガイドライン」</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等の関係学会によるガイドラインを</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参照すること</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0"/>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2959633968"/>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solidFill>
                  <a:prstClr val="black"/>
                </a:solidFill>
              </a:rPr>
              <a:t>（６）</a:t>
            </a:r>
            <a:r>
              <a:rPr lang="ja-JP" altLang="en-US" dirty="0">
                <a:latin typeface="メイリオ" panose="020B0604030504040204" pitchFamily="50" charset="-128"/>
                <a:ea typeface="メイリオ" panose="020B0604030504040204" pitchFamily="50" charset="-128"/>
              </a:rPr>
              <a:t>在宅腹膜灌流に係る遠隔モニタリングの評価の新設</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18800"/>
            <a:ext cx="9529762" cy="568173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腹膜透析を実施している患者に対する効果的な治療を推進する観点から、在宅自己連続携行式腹膜灌流を行っている患者に対し、継続的な遠隔モニタリングを行い、来院時に当該モニタリングを踏まえた療養方針について必要な指導を行った場合に遠隔モニタリング加算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遠隔モニタリング加算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115</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点（月１回に限る）</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遠隔モニタリング加算は、以下の全てを実施する場合に算定する。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24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ア　自動腹膜灌流用装置に搭載された情報通信機能により、注液量、排液量、除水量、体重、血圧、体温等の状態について継続的なモニタリングを行うこと。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モニタリングの状況に応じて、適宜患者に来院を促す等の対応を行うこと。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ウ　当該加算を算定する月にあっては、モニタリングにより得られた所見等及び行った指導管理の内容を診療録に記載すること。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エ　モニタリングの実施に当たっては、厚生労働省の定める「医療情報システムの安全管理に関するガイドライン」等に対応すること。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5" name="図 4">
            <a:extLst>
              <a:ext uri="{FF2B5EF4-FFF2-40B4-BE49-F238E27FC236}">
                <a16:creationId xmlns:a16="http://schemas.microsoft.com/office/drawing/2014/main" id="{8CF9FE29-FD3F-4FD1-A522-EF5125B56C50}"/>
              </a:ext>
            </a:extLst>
          </p:cNvPr>
          <p:cNvPicPr>
            <a:picLocks noChangeAspect="1"/>
          </p:cNvPicPr>
          <p:nvPr/>
        </p:nvPicPr>
        <p:blipFill>
          <a:blip r:embed="rId2"/>
          <a:stretch>
            <a:fillRect/>
          </a:stretch>
        </p:blipFill>
        <p:spPr>
          <a:xfrm>
            <a:off x="544596" y="4485663"/>
            <a:ext cx="1800558" cy="1855510"/>
          </a:xfrm>
          <a:prstGeom prst="rect">
            <a:avLst/>
          </a:prstGeom>
        </p:spPr>
      </p:pic>
      <p:grpSp>
        <p:nvGrpSpPr>
          <p:cNvPr id="6" name="グループ化 5">
            <a:extLst>
              <a:ext uri="{FF2B5EF4-FFF2-40B4-BE49-F238E27FC236}">
                <a16:creationId xmlns:a16="http://schemas.microsoft.com/office/drawing/2014/main" id="{AF925A2F-54DB-48B1-85D4-0047779D5F6D}"/>
              </a:ext>
            </a:extLst>
          </p:cNvPr>
          <p:cNvGrpSpPr/>
          <p:nvPr/>
        </p:nvGrpSpPr>
        <p:grpSpPr>
          <a:xfrm>
            <a:off x="3003946" y="4352397"/>
            <a:ext cx="2014446" cy="1147542"/>
            <a:chOff x="45596" y="1152928"/>
            <a:chExt cx="7810147" cy="4227628"/>
          </a:xfrm>
        </p:grpSpPr>
        <p:pic>
          <p:nvPicPr>
            <p:cNvPr id="7" name="図 6">
              <a:extLst>
                <a:ext uri="{FF2B5EF4-FFF2-40B4-BE49-F238E27FC236}">
                  <a16:creationId xmlns:a16="http://schemas.microsoft.com/office/drawing/2014/main" id="{DC1C9FE9-D51E-47A3-A15A-338F36E2AA87}"/>
                </a:ext>
              </a:extLst>
            </p:cNvPr>
            <p:cNvPicPr>
              <a:picLocks noChangeAspect="1"/>
            </p:cNvPicPr>
            <p:nvPr/>
          </p:nvPicPr>
          <p:blipFill>
            <a:blip r:embed="rId3"/>
            <a:stretch>
              <a:fillRect/>
            </a:stretch>
          </p:blipFill>
          <p:spPr>
            <a:xfrm>
              <a:off x="924648" y="1152928"/>
              <a:ext cx="6100449" cy="3340929"/>
            </a:xfrm>
            <a:prstGeom prst="rect">
              <a:avLst/>
            </a:prstGeom>
            <a:ln>
              <a:solidFill>
                <a:sysClr val="window" lastClr="FFFFFF">
                  <a:lumMod val="50000"/>
                </a:sysClr>
              </a:solidFill>
            </a:ln>
          </p:spPr>
        </p:pic>
        <p:sp>
          <p:nvSpPr>
            <p:cNvPr id="9" name="テキスト ボックス 9">
              <a:extLst>
                <a:ext uri="{FF2B5EF4-FFF2-40B4-BE49-F238E27FC236}">
                  <a16:creationId xmlns:a16="http://schemas.microsoft.com/office/drawing/2014/main" id="{C094DACA-CA94-4331-8842-2A10E5191555}"/>
                </a:ext>
              </a:extLst>
            </p:cNvPr>
            <p:cNvSpPr txBox="1"/>
            <p:nvPr/>
          </p:nvSpPr>
          <p:spPr>
            <a:xfrm>
              <a:off x="45596" y="4586845"/>
              <a:ext cx="7810147" cy="793711"/>
            </a:xfrm>
            <a:prstGeom prst="rect">
              <a:avLst/>
            </a:prstGeom>
            <a:noFill/>
            <a:ln>
              <a:noFill/>
            </a:ln>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395"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（腹膜透析治療で得られた水分除去量）</a:t>
              </a:r>
            </a:p>
          </p:txBody>
        </p:sp>
      </p:grpSp>
      <p:pic>
        <p:nvPicPr>
          <p:cNvPr id="10" name="図 9">
            <a:extLst>
              <a:ext uri="{FF2B5EF4-FFF2-40B4-BE49-F238E27FC236}">
                <a16:creationId xmlns:a16="http://schemas.microsoft.com/office/drawing/2014/main" id="{B3506E1D-6E73-44A7-A856-E4F625BB9A3B}"/>
              </a:ext>
            </a:extLst>
          </p:cNvPr>
          <p:cNvPicPr>
            <a:picLocks noChangeAspect="1"/>
          </p:cNvPicPr>
          <p:nvPr/>
        </p:nvPicPr>
        <p:blipFill>
          <a:blip r:embed="rId4"/>
          <a:stretch>
            <a:fillRect/>
          </a:stretch>
        </p:blipFill>
        <p:spPr>
          <a:xfrm>
            <a:off x="2472194" y="5652154"/>
            <a:ext cx="1517166" cy="864096"/>
          </a:xfrm>
          <a:prstGeom prst="rect">
            <a:avLst/>
          </a:prstGeom>
          <a:ln>
            <a:solidFill>
              <a:sysClr val="window" lastClr="FFFFFF">
                <a:lumMod val="50000"/>
              </a:sysClr>
            </a:solidFill>
          </a:ln>
        </p:spPr>
      </p:pic>
      <p:pic>
        <p:nvPicPr>
          <p:cNvPr id="11" name="図 10">
            <a:extLst>
              <a:ext uri="{FF2B5EF4-FFF2-40B4-BE49-F238E27FC236}">
                <a16:creationId xmlns:a16="http://schemas.microsoft.com/office/drawing/2014/main" id="{4D65B014-1510-4009-9DB5-F336A7813A84}"/>
              </a:ext>
            </a:extLst>
          </p:cNvPr>
          <p:cNvPicPr>
            <a:picLocks noChangeAspect="1"/>
          </p:cNvPicPr>
          <p:nvPr/>
        </p:nvPicPr>
        <p:blipFill>
          <a:blip r:embed="rId5"/>
          <a:stretch>
            <a:fillRect/>
          </a:stretch>
        </p:blipFill>
        <p:spPr>
          <a:xfrm>
            <a:off x="4067448" y="5643051"/>
            <a:ext cx="1519770" cy="865579"/>
          </a:xfrm>
          <a:prstGeom prst="rect">
            <a:avLst/>
          </a:prstGeom>
          <a:ln>
            <a:solidFill>
              <a:sysClr val="window" lastClr="FFFFFF">
                <a:lumMod val="50000"/>
              </a:sysClr>
            </a:solidFill>
          </a:ln>
        </p:spPr>
      </p:pic>
      <p:sp>
        <p:nvSpPr>
          <p:cNvPr id="12" name="テキスト ボックス 11"/>
          <p:cNvSpPr txBox="1"/>
          <p:nvPr/>
        </p:nvSpPr>
        <p:spPr>
          <a:xfrm>
            <a:off x="868811" y="6307850"/>
            <a:ext cx="1152128" cy="215444"/>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自動腹膜灌流用装置</a:t>
            </a:r>
          </a:p>
        </p:txBody>
      </p:sp>
      <p:pic>
        <p:nvPicPr>
          <p:cNvPr id="13" name="図 12"/>
          <p:cNvPicPr>
            <a:picLocks noChangeAspect="1"/>
          </p:cNvPicPr>
          <p:nvPr/>
        </p:nvPicPr>
        <p:blipFill rotWithShape="1">
          <a:blip r:embed="rId6"/>
          <a:srcRect l="3824"/>
          <a:stretch/>
        </p:blipFill>
        <p:spPr>
          <a:xfrm>
            <a:off x="5711655" y="4379351"/>
            <a:ext cx="3653640" cy="2136899"/>
          </a:xfrm>
          <a:prstGeom prst="rect">
            <a:avLst/>
          </a:prstGeom>
        </p:spPr>
      </p:pic>
      <p:sp>
        <p:nvSpPr>
          <p:cNvPr id="14" name="正方形/長方形 13"/>
          <p:cNvSpPr/>
          <p:nvPr/>
        </p:nvSpPr>
        <p:spPr>
          <a:xfrm>
            <a:off x="4676388" y="6516250"/>
            <a:ext cx="492443" cy="215893"/>
          </a:xfrm>
          <a:prstGeom prst="rect">
            <a:avLst/>
          </a:prstGeom>
        </p:spPr>
        <p:txBody>
          <a:bodyPr wrap="none">
            <a:spAutoFit/>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kumimoji="1" lang="ja-JP" altLang="en-US" sz="803"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（血圧）</a:t>
            </a:r>
          </a:p>
        </p:txBody>
      </p:sp>
      <p:sp>
        <p:nvSpPr>
          <p:cNvPr id="15" name="正方形/長方形 14"/>
          <p:cNvSpPr/>
          <p:nvPr/>
        </p:nvSpPr>
        <p:spPr>
          <a:xfrm>
            <a:off x="3081134" y="6516250"/>
            <a:ext cx="492443" cy="215893"/>
          </a:xfrm>
          <a:prstGeom prst="rect">
            <a:avLst/>
          </a:prstGeom>
        </p:spPr>
        <p:txBody>
          <a:bodyPr wrap="none">
            <a:spAutoFit/>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kumimoji="1" lang="ja-JP" altLang="en-US" sz="803"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（体重）</a:t>
            </a:r>
          </a:p>
        </p:txBody>
      </p:sp>
      <p:sp>
        <p:nvSpPr>
          <p:cNvPr id="3" name="テキスト ボックス 2"/>
          <p:cNvSpPr txBox="1"/>
          <p:nvPr/>
        </p:nvSpPr>
        <p:spPr>
          <a:xfrm>
            <a:off x="673549" y="6499848"/>
            <a:ext cx="1777112"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Verdana"/>
                <a:ea typeface="メイリオ"/>
                <a:cs typeface="+mn-cs"/>
              </a:rPr>
              <a:t>出典：バクスター株式会社</a:t>
            </a:r>
            <a:r>
              <a:rPr kumimoji="1" lang="en-US" altLang="ja-JP" sz="800" b="0" i="0" u="none" strike="noStrike" kern="1200" cap="none" spc="0" normalizeH="0" baseline="0" noProof="0" dirty="0">
                <a:ln>
                  <a:noFill/>
                </a:ln>
                <a:solidFill>
                  <a:prstClr val="black"/>
                </a:solidFill>
                <a:effectLst/>
                <a:uLnTx/>
                <a:uFillTx/>
                <a:latin typeface="Verdana"/>
                <a:ea typeface="メイリオ"/>
                <a:cs typeface="+mn-cs"/>
              </a:rPr>
              <a:t>HP</a:t>
            </a:r>
            <a:endParaRPr kumimoji="1" lang="ja-JP" altLang="en-US" sz="800" b="0" i="0" u="none" strike="noStrike" kern="1200" cap="none" spc="0" normalizeH="0" baseline="0" noProof="0" dirty="0">
              <a:ln>
                <a:noFill/>
              </a:ln>
              <a:solidFill>
                <a:prstClr val="black"/>
              </a:solidFill>
              <a:effectLst/>
              <a:uLnTx/>
              <a:uFillTx/>
              <a:latin typeface="Verdana"/>
              <a:ea typeface="メイリオ"/>
              <a:cs typeface="+mn-cs"/>
            </a:endParaRPr>
          </a:p>
        </p:txBody>
      </p:sp>
    </p:spTree>
    <p:extLst>
      <p:ext uri="{BB962C8B-B14F-4D97-AF65-F5344CB8AC3E}">
        <p14:creationId xmlns:p14="http://schemas.microsoft.com/office/powerpoint/2010/main" val="2281883148"/>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 y="290586"/>
            <a:ext cx="9905999" cy="318971"/>
          </a:xfrm>
        </p:spPr>
        <p:txBody>
          <a:bodyPr>
            <a:noAutofit/>
          </a:bodyPr>
          <a:lstStyle/>
          <a:p>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 </a:t>
            </a:r>
            <a:r>
              <a:rPr lang="ja-JP" altLang="en-US" sz="2000" dirty="0"/>
              <a:t>（６）在宅血液透析指導管理料の見直し</a:t>
            </a:r>
            <a:endParaRPr kumimoji="1" lang="ja-JP" altLang="en-US" sz="2000"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58917" y="885478"/>
            <a:ext cx="9529762" cy="300311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在宅血液透析患者に対する適切な治療管理を推進する観点から、在宅血液透析指導管理料について要件及び評価を見直す。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70045" y="651170"/>
            <a:ext cx="4384079"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在宅血液透析指導管理料の見直し</a:t>
            </a:r>
          </a:p>
        </p:txBody>
      </p:sp>
      <p:sp>
        <p:nvSpPr>
          <p:cNvPr id="88" name="正方形/長方形 87"/>
          <p:cNvSpPr/>
          <p:nvPr/>
        </p:nvSpPr>
        <p:spPr>
          <a:xfrm>
            <a:off x="5212310" y="1629063"/>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12310" y="1992372"/>
            <a:ext cx="4320000" cy="1767575"/>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在宅血液透析指導管理料</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10,000</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日本透析医会が作成した「在宅血液透析管理マニュアル」</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に基づいて患者及び介助者が医療機関において十分な教育を受け、文書において在宅血液透析に係る説明及び同意を受けた上で、在宅血液透析が実施されていること。また、</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当該マニュアルに基づいて</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在宅血液透析に関する指導管理を行うこと。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0" name="右矢印 89"/>
          <p:cNvSpPr/>
          <p:nvPr/>
        </p:nvSpPr>
        <p:spPr>
          <a:xfrm>
            <a:off x="4702341" y="2155118"/>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289827" y="1629063"/>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282726" y="1992371"/>
            <a:ext cx="4371398" cy="1767575"/>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在宅血液透析指導管理料</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8,000</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係学会のガイドラインに基づいて患者及び介助者が医療機関において十分な教育を受け、文書において在宅血液透析に係る説明及び同意を受けた上で、在宅血液透析が実施されていること。また、当該ガイドラインを参考に在宅血液透析に関する指導管理を行う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2" name="正方形/長方形 11">
            <a:extLst>
              <a:ext uri="{FF2B5EF4-FFF2-40B4-BE49-F238E27FC236}">
                <a16:creationId xmlns:a16="http://schemas.microsoft.com/office/drawing/2014/main" id="{E4F76268-2E69-472F-8371-5E18C4A745DD}"/>
              </a:ext>
            </a:extLst>
          </p:cNvPr>
          <p:cNvSpPr/>
          <p:nvPr/>
        </p:nvSpPr>
        <p:spPr>
          <a:xfrm>
            <a:off x="132599" y="4797272"/>
            <a:ext cx="9640800" cy="153087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慢性維持透析患者を受け入れる病床の確保を推進する観点から、有床診療所療養病床入院基本料を算定する診療所において慢性維持透析を実施した場合について、新たな評価を行う。</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有床診療所療養病床入院基本料</a:t>
            </a:r>
            <a:endParaRPr kumimoji="1" lang="zh-CN"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CN"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慢性維持透析管理加算</a:t>
            </a:r>
            <a:r>
              <a:rPr kumimoji="1" lang="zh-CN"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100</a:t>
            </a:r>
            <a:r>
              <a:rPr kumimoji="1" lang="zh-CN"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（１日当たり）</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有床診療所療養病床入院基本料を算定する診療所である保険医療機関に入院している患者</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のうち、</a:t>
            </a:r>
            <a:r>
              <a:rPr kumimoji="1" lang="ja-JP" altLang="en-US" sz="9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当該保険医療機関において、区分番号Ｊ０３８に掲げる人工腎臓、Ｊ０３８－２に掲げる持続緩徐式血液濾過、Ｊ０３９に掲げる血漿交換療法又はＪ０４２に掲げる腹膜灌流を行っている患者</a:t>
            </a:r>
            <a:endParaRPr kumimoji="1" lang="en-US" altLang="ja-JP" sz="9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 name="タイトル 1">
            <a:extLst>
              <a:ext uri="{FF2B5EF4-FFF2-40B4-BE49-F238E27FC236}">
                <a16:creationId xmlns:a16="http://schemas.microsoft.com/office/drawing/2014/main" id="{66C2F3D4-D8A9-43B8-99CF-38A718D012D9}"/>
              </a:ext>
            </a:extLst>
          </p:cNvPr>
          <p:cNvSpPr txBox="1">
            <a:spLocks/>
          </p:cNvSpPr>
          <p:nvPr/>
        </p:nvSpPr>
        <p:spPr>
          <a:xfrm>
            <a:off x="0" y="4169882"/>
            <a:ext cx="9906000" cy="321690"/>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（６）有床診療所における評価の見直し（再掲）</a:t>
            </a:r>
          </a:p>
        </p:txBody>
      </p:sp>
      <p:sp>
        <p:nvSpPr>
          <p:cNvPr id="14" name="正方形/長方形 13">
            <a:extLst>
              <a:ext uri="{FF2B5EF4-FFF2-40B4-BE49-F238E27FC236}">
                <a16:creationId xmlns:a16="http://schemas.microsoft.com/office/drawing/2014/main" id="{24CB9463-2B5E-438C-8F4A-718CA13161A3}"/>
              </a:ext>
            </a:extLst>
          </p:cNvPr>
          <p:cNvSpPr/>
          <p:nvPr/>
        </p:nvSpPr>
        <p:spPr>
          <a:xfrm>
            <a:off x="194785" y="4574426"/>
            <a:ext cx="5117262" cy="321689"/>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慢性維持透析患者の受け入れに係る評価の新設</a:t>
            </a:r>
          </a:p>
        </p:txBody>
      </p:sp>
      <p:sp>
        <p:nvSpPr>
          <p:cNvPr id="18" name="テキスト ボックス 17">
            <a:extLst>
              <a:ext uri="{FF2B5EF4-FFF2-40B4-BE49-F238E27FC236}">
                <a16:creationId xmlns:a16="http://schemas.microsoft.com/office/drawing/2014/main" id="{CDADA081-271A-4C8F-8D44-8588E0E19DDD}"/>
              </a:ext>
            </a:extLst>
          </p:cNvPr>
          <p:cNvSpPr txBox="1"/>
          <p:nvPr/>
        </p:nvSpPr>
        <p:spPr>
          <a:xfrm>
            <a:off x="0" y="1166"/>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．医療技術の評価</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2494106215"/>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1332294" y="1348694"/>
            <a:ext cx="7241412" cy="1200329"/>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15</a:t>
            </a: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．医療における</a:t>
            </a:r>
            <a:r>
              <a:rPr kumimoji="1" lang="en-US" altLang="ja-JP"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ICT</a:t>
            </a: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の利活用・</a:t>
            </a:r>
            <a:endParaRPr kumimoji="1" lang="en-US" altLang="ja-JP"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デジタル化への対応</a:t>
            </a:r>
          </a:p>
        </p:txBody>
      </p:sp>
      <p:sp>
        <p:nvSpPr>
          <p:cNvPr id="8" name="正方形/長方形 7">
            <a:extLst>
              <a:ext uri="{FF2B5EF4-FFF2-40B4-BE49-F238E27FC236}">
                <a16:creationId xmlns:a16="http://schemas.microsoft.com/office/drawing/2014/main" id="{C6B9268E-52B9-49CD-A8BF-9D00565ECDA0}"/>
              </a:ext>
            </a:extLst>
          </p:cNvPr>
          <p:cNvSpPr/>
          <p:nvPr/>
        </p:nvSpPr>
        <p:spPr>
          <a:xfrm>
            <a:off x="0" y="6168"/>
            <a:ext cx="768152" cy="6851832"/>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9">
            <a:extLst>
              <a:ext uri="{FF2B5EF4-FFF2-40B4-BE49-F238E27FC236}">
                <a16:creationId xmlns:a16="http://schemas.microsoft.com/office/drawing/2014/main" id="{C1F072DA-4847-45AE-87A8-FF736ABF2CA6}"/>
              </a:ext>
            </a:extLst>
          </p:cNvPr>
          <p:cNvSpPr txBox="1"/>
          <p:nvPr/>
        </p:nvSpPr>
        <p:spPr>
          <a:xfrm>
            <a:off x="2360712" y="2908594"/>
            <a:ext cx="5911800" cy="2800767"/>
          </a:xfrm>
          <a:prstGeom prst="rect">
            <a:avLst/>
          </a:prstGeom>
          <a:noFill/>
          <a:ln w="12700">
            <a:solidFill>
              <a:schemeClr val="accent5">
                <a:lumMod val="75000"/>
              </a:schemeClr>
            </a:solidFill>
            <a:prstDash val="sysDash"/>
          </a:ln>
        </p:spPr>
        <p:style>
          <a:lnRef idx="2">
            <a:schemeClr val="dk1"/>
          </a:lnRef>
          <a:fillRef idx="1">
            <a:schemeClr val="lt1"/>
          </a:fillRef>
          <a:effectRef idx="0">
            <a:schemeClr val="dk1"/>
          </a:effectRef>
          <a:fontRef idx="minor">
            <a:schemeClr val="dk1"/>
          </a:fontRef>
        </p:style>
        <p:txBody>
          <a:bodyPr wrap="square" rtlCol="0">
            <a:spAutoFit/>
          </a:bodyPr>
          <a:lstStyle/>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（１）情報通信機器を用いたカンファレンス等に係る要件の見直し</a:t>
            </a: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（２）事務の簡素化・効率化</a:t>
            </a: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（３）外来医療等におけるデータ提出に係る評価の新設</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（４）データ提出加算の要件化の拡大</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（５）診療録管理体制加算の見直し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p:txBody>
      </p:sp>
      <p:sp>
        <p:nvSpPr>
          <p:cNvPr id="7" name="スライド番号プレースホルダー 2">
            <a:extLst>
              <a:ext uri="{FF2B5EF4-FFF2-40B4-BE49-F238E27FC236}">
                <a16:creationId xmlns:a16="http://schemas.microsoft.com/office/drawing/2014/main" id="{23DA6FBD-3128-4542-B7D7-32E9C6B174D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458104244"/>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正方形/長方形 55"/>
          <p:cNvSpPr/>
          <p:nvPr/>
        </p:nvSpPr>
        <p:spPr>
          <a:xfrm>
            <a:off x="5241512" y="3832466"/>
            <a:ext cx="4408674"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57" name="正方形/長方形 56"/>
          <p:cNvSpPr/>
          <p:nvPr/>
        </p:nvSpPr>
        <p:spPr>
          <a:xfrm>
            <a:off x="5241512" y="4151698"/>
            <a:ext cx="4408674" cy="740708"/>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8" name="正方形/長方形 57"/>
          <p:cNvSpPr/>
          <p:nvPr/>
        </p:nvSpPr>
        <p:spPr>
          <a:xfrm>
            <a:off x="253142" y="3832466"/>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　</a:t>
            </a: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（例：在宅患者訪問看護・指導料）</a:t>
            </a:r>
          </a:p>
        </p:txBody>
      </p:sp>
      <p:sp>
        <p:nvSpPr>
          <p:cNvPr id="59" name="正方形/長方形 58"/>
          <p:cNvSpPr/>
          <p:nvPr/>
        </p:nvSpPr>
        <p:spPr>
          <a:xfrm>
            <a:off x="262944" y="4156712"/>
            <a:ext cx="4371398" cy="735693"/>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 name="正方形/長方形 7"/>
          <p:cNvSpPr/>
          <p:nvPr/>
        </p:nvSpPr>
        <p:spPr>
          <a:xfrm>
            <a:off x="188119" y="1051200"/>
            <a:ext cx="9529762" cy="401599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医療従事者等により実施されるカンファレンス等について、ビデオ通話が可能な機器を用いて実施する場合の入退院支援加算等の要件を緩和する。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8" name="正方形/長方形 37"/>
          <p:cNvSpPr/>
          <p:nvPr/>
        </p:nvSpPr>
        <p:spPr>
          <a:xfrm>
            <a:off x="5241512" y="2071868"/>
            <a:ext cx="4408674"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46" name="正方形/長方形 45"/>
          <p:cNvSpPr/>
          <p:nvPr/>
        </p:nvSpPr>
        <p:spPr>
          <a:xfrm>
            <a:off x="5241512" y="2391650"/>
            <a:ext cx="4408674" cy="1190669"/>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3" name="正方形/長方形 52"/>
          <p:cNvSpPr/>
          <p:nvPr/>
        </p:nvSpPr>
        <p:spPr>
          <a:xfrm>
            <a:off x="262944" y="2075547"/>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　</a:t>
            </a:r>
            <a:r>
              <a:rPr kumimoji="1" lang="ja-JP" altLang="en-US" sz="1400" b="0" i="0" u="none" strike="noStrike" kern="1200" cap="none" spc="0" normalizeH="0" baseline="0" noProof="0" dirty="0">
                <a:ln>
                  <a:noFill/>
                </a:ln>
                <a:solidFill>
                  <a:prstClr val="black"/>
                </a:solidFill>
                <a:effectLst/>
                <a:uLnTx/>
                <a:uFillTx/>
                <a:latin typeface="Verdana"/>
                <a:ea typeface="メイリオ"/>
                <a:cs typeface="+mn-cs"/>
              </a:rPr>
              <a:t>（例：入退院支援加算）</a:t>
            </a:r>
          </a:p>
        </p:txBody>
      </p:sp>
      <p:sp>
        <p:nvSpPr>
          <p:cNvPr id="55" name="正方形/長方形 54"/>
          <p:cNvSpPr/>
          <p:nvPr/>
        </p:nvSpPr>
        <p:spPr>
          <a:xfrm>
            <a:off x="262944" y="2388807"/>
            <a:ext cx="4371398" cy="1055610"/>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8" name="右矢印 47"/>
          <p:cNvSpPr/>
          <p:nvPr/>
        </p:nvSpPr>
        <p:spPr>
          <a:xfrm>
            <a:off x="1808689" y="2902285"/>
            <a:ext cx="1571087" cy="200653"/>
          </a:xfrm>
          <a:prstGeom prst="rightArrow">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15" name="正方形/長方形 14"/>
          <p:cNvSpPr/>
          <p:nvPr/>
        </p:nvSpPr>
        <p:spPr>
          <a:xfrm>
            <a:off x="299247" y="936000"/>
            <a:ext cx="7183221"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情報通信機器を用いたカンファレンス等に係る要件の見直し</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2425700" marR="0" lvl="0" indent="-2425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．医療における</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ICT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の利活用・デジタル化への対応</a:t>
            </a:r>
          </a:p>
        </p:txBody>
      </p:sp>
      <p:sp>
        <p:nvSpPr>
          <p:cNvPr id="21" name="テキスト ボックス 20"/>
          <p:cNvSpPr txBox="1"/>
          <p:nvPr/>
        </p:nvSpPr>
        <p:spPr>
          <a:xfrm>
            <a:off x="1592811" y="3101103"/>
            <a:ext cx="1915935" cy="246221"/>
          </a:xfrm>
          <a:prstGeom prst="rect">
            <a:avLst/>
          </a:prstGeom>
          <a:noFill/>
          <a:ln>
            <a:noFill/>
            <a:prstDash val="solid"/>
          </a:ln>
        </p:spPr>
        <p:txBody>
          <a:bodyPr wrap="square" rtlCol="0">
            <a:spAutoFit/>
          </a:bodyPr>
          <a:lstStyle/>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rPr>
              <a:t>原則対面（</a:t>
            </a: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rPr>
              <a:t>ICT</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rPr>
              <a:t>活用に制限）</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endParaRPr>
          </a:p>
        </p:txBody>
      </p:sp>
      <p:sp>
        <p:nvSpPr>
          <p:cNvPr id="23" name="右矢印 22"/>
          <p:cNvSpPr/>
          <p:nvPr/>
        </p:nvSpPr>
        <p:spPr>
          <a:xfrm>
            <a:off x="1815565" y="2751319"/>
            <a:ext cx="1571087" cy="200653"/>
          </a:xfrm>
          <a:prstGeom prst="rightArrow">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pic>
        <p:nvPicPr>
          <p:cNvPr id="25" name="Picture 4" descr="個人病院のイラスト"/>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64566" y="2582191"/>
            <a:ext cx="689456" cy="663602"/>
          </a:xfrm>
          <a:prstGeom prst="rect">
            <a:avLst/>
          </a:prstGeom>
          <a:noFill/>
          <a:extLst>
            <a:ext uri="{909E8E84-426E-40DD-AFC4-6F175D3DCCD1}">
              <a14:hiddenFill xmlns:a14="http://schemas.microsoft.com/office/drawing/2010/main">
                <a:solidFill>
                  <a:srgbClr val="FFFFFF"/>
                </a:solidFill>
              </a14:hiddenFill>
            </a:ext>
          </a:extLst>
        </p:spPr>
      </p:pic>
      <p:sp>
        <p:nvSpPr>
          <p:cNvPr id="26" name="テキスト ボックス 25"/>
          <p:cNvSpPr txBox="1"/>
          <p:nvPr/>
        </p:nvSpPr>
        <p:spPr>
          <a:xfrm>
            <a:off x="5501805" y="3109809"/>
            <a:ext cx="4113811" cy="461665"/>
          </a:xfrm>
          <a:prstGeom prst="rect">
            <a:avLst/>
          </a:prstGeom>
          <a:noFill/>
          <a:ln>
            <a:noFill/>
            <a:prstDash val="solid"/>
          </a:ln>
        </p:spPr>
        <p:txBody>
          <a:bodyPr wrap="square" rtlCol="0">
            <a:spAutoFit/>
          </a:bodyPr>
          <a:lstStyle/>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メイリオ" panose="020B0604030504040204" pitchFamily="50" charset="-128"/>
              </a:rPr>
              <a:t>リアルタイムの画像を介したコミュニケーション（ビデオ通話）が可能な機器を用いて実施しても差し支えない。</a:t>
            </a:r>
            <a:endParaRPr kumimoji="1" lang="en-US" altLang="ja-JP" sz="1200" b="1" i="0" u="sng" strike="noStrike" kern="1200" cap="none" spc="0" normalizeH="0" baseline="0" noProof="0" dirty="0">
              <a:ln>
                <a:noFill/>
              </a:ln>
              <a:solidFill>
                <a:srgbClr val="0070C0"/>
              </a:solidFill>
              <a:effectLst/>
              <a:uLnTx/>
              <a:uFillTx/>
              <a:latin typeface="メイリオ"/>
              <a:ea typeface="メイリオ"/>
              <a:cs typeface="メイリオ" panose="020B0604030504040204" pitchFamily="50" charset="-128"/>
            </a:endParaRPr>
          </a:p>
        </p:txBody>
      </p:sp>
      <p:pic>
        <p:nvPicPr>
          <p:cNvPr id="28" name="Picture 4" descr="個人病院のイラスト"/>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73214" y="2388807"/>
            <a:ext cx="689456" cy="712296"/>
          </a:xfrm>
          <a:prstGeom prst="rect">
            <a:avLst/>
          </a:prstGeom>
          <a:noFill/>
          <a:extLst>
            <a:ext uri="{909E8E84-426E-40DD-AFC4-6F175D3DCCD1}">
              <a14:hiddenFill xmlns:a14="http://schemas.microsoft.com/office/drawing/2010/main">
                <a:solidFill>
                  <a:srgbClr val="FFFFFF"/>
                </a:solidFill>
              </a14:hiddenFill>
            </a:ext>
          </a:extLst>
        </p:spPr>
      </p:pic>
      <p:sp>
        <p:nvSpPr>
          <p:cNvPr id="34" name="右矢印 33"/>
          <p:cNvSpPr/>
          <p:nvPr/>
        </p:nvSpPr>
        <p:spPr>
          <a:xfrm>
            <a:off x="6912035" y="2459180"/>
            <a:ext cx="1571087" cy="215377"/>
          </a:xfrm>
          <a:prstGeom prst="right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39" name="右矢印 38"/>
          <p:cNvSpPr/>
          <p:nvPr/>
        </p:nvSpPr>
        <p:spPr>
          <a:xfrm>
            <a:off x="4751711" y="3967645"/>
            <a:ext cx="368656" cy="924760"/>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44" name="Picture 2" descr="病院・医院の建物イラスト（医療）"/>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29748" y="2548453"/>
            <a:ext cx="592975" cy="701745"/>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descr="病院・医院の建物イラスト（医療）"/>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589022" y="2302092"/>
            <a:ext cx="652272" cy="828561"/>
          </a:xfrm>
          <a:prstGeom prst="rect">
            <a:avLst/>
          </a:prstGeom>
          <a:noFill/>
          <a:extLst>
            <a:ext uri="{909E8E84-426E-40DD-AFC4-6F175D3DCCD1}">
              <a14:hiddenFill xmlns:a14="http://schemas.microsoft.com/office/drawing/2010/main">
                <a:solidFill>
                  <a:srgbClr val="FFFFFF"/>
                </a:solidFill>
              </a14:hiddenFill>
            </a:ext>
          </a:extLst>
        </p:spPr>
      </p:pic>
      <p:sp>
        <p:nvSpPr>
          <p:cNvPr id="49" name="右矢印 48"/>
          <p:cNvSpPr/>
          <p:nvPr/>
        </p:nvSpPr>
        <p:spPr>
          <a:xfrm>
            <a:off x="1800348" y="2598907"/>
            <a:ext cx="1571087" cy="200653"/>
          </a:xfrm>
          <a:prstGeom prst="right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pic>
        <p:nvPicPr>
          <p:cNvPr id="50" name="Picture 2" descr="隔医療のイラスト（男性医師）"/>
          <p:cNvPicPr>
            <a:picLocks noChangeAspect="1" noChangeArrowheads="1"/>
          </p:cNvPicPr>
          <p:nvPr/>
        </p:nvPicPr>
        <p:blipFill rotWithShape="1">
          <a:blip r:embed="rId5" cstate="print">
            <a:extLst>
              <a:ext uri="{BEBA8EAE-BF5A-486C-A8C5-ECC9F3942E4B}">
                <a14:imgProps xmlns:a14="http://schemas.microsoft.com/office/drawing/2010/main">
                  <a14:imgLayer r:embed="rId6">
                    <a14:imgEffect>
                      <a14:backgroundRemoval t="9551" b="89888" l="2000" r="66250">
                        <a14:foregroundMark x1="35750" y1="21629" x2="35750" y2="21629"/>
                      </a14:backgroundRemoval>
                    </a14:imgEffect>
                  </a14:imgLayer>
                </a14:imgProps>
              </a:ext>
              <a:ext uri="{28A0092B-C50C-407E-A947-70E740481C1C}">
                <a14:useLocalDpi xmlns:a14="http://schemas.microsoft.com/office/drawing/2010/main" val="0"/>
              </a:ext>
            </a:extLst>
          </a:blip>
          <a:srcRect r="30964"/>
          <a:stretch/>
        </p:blipFill>
        <p:spPr bwMode="auto">
          <a:xfrm>
            <a:off x="1799972" y="2548453"/>
            <a:ext cx="432059" cy="557007"/>
          </a:xfrm>
          <a:prstGeom prst="rect">
            <a:avLst/>
          </a:prstGeom>
          <a:noFill/>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Lst>
        </p:spPr>
      </p:pic>
      <p:pic>
        <p:nvPicPr>
          <p:cNvPr id="24" name="Picture 4" descr="訪問診療のイラスト「お医者さんと看護婦さん」キャップなし"/>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flipH="1">
            <a:off x="2465657" y="2643496"/>
            <a:ext cx="661665" cy="443543"/>
          </a:xfrm>
          <a:prstGeom prst="rect">
            <a:avLst/>
          </a:prstGeom>
          <a:noFill/>
          <a:extLst>
            <a:ext uri="{909E8E84-426E-40DD-AFC4-6F175D3DCCD1}">
              <a14:hiddenFill xmlns:a14="http://schemas.microsoft.com/office/drawing/2010/main">
                <a:solidFill>
                  <a:srgbClr val="FFFFFF"/>
                </a:solidFill>
              </a14:hiddenFill>
            </a:ext>
          </a:extLst>
        </p:spPr>
      </p:pic>
      <p:sp>
        <p:nvSpPr>
          <p:cNvPr id="51" name="右矢印 50"/>
          <p:cNvSpPr/>
          <p:nvPr/>
        </p:nvSpPr>
        <p:spPr>
          <a:xfrm>
            <a:off x="6912034" y="2613449"/>
            <a:ext cx="1571087" cy="215377"/>
          </a:xfrm>
          <a:prstGeom prst="right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52" name="右矢印 51"/>
          <p:cNvSpPr/>
          <p:nvPr/>
        </p:nvSpPr>
        <p:spPr>
          <a:xfrm>
            <a:off x="6912035" y="2777637"/>
            <a:ext cx="1571087" cy="215377"/>
          </a:xfrm>
          <a:prstGeom prst="right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pic>
        <p:nvPicPr>
          <p:cNvPr id="35" name="Picture 2" descr="隔医療のイラスト（男性医師）"/>
          <p:cNvPicPr>
            <a:picLocks noChangeAspect="1" noChangeArrowheads="1"/>
          </p:cNvPicPr>
          <p:nvPr/>
        </p:nvPicPr>
        <p:blipFill rotWithShape="1">
          <a:blip r:embed="rId5" cstate="print">
            <a:extLst>
              <a:ext uri="{BEBA8EAE-BF5A-486C-A8C5-ECC9F3942E4B}">
                <a14:imgProps xmlns:a14="http://schemas.microsoft.com/office/drawing/2010/main">
                  <a14:imgLayer r:embed="rId6">
                    <a14:imgEffect>
                      <a14:backgroundRemoval t="9551" b="89888" l="2000" r="66250">
                        <a14:foregroundMark x1="35750" y1="21629" x2="35750" y2="21629"/>
                      </a14:backgroundRemoval>
                    </a14:imgEffect>
                  </a14:imgLayer>
                </a14:imgProps>
              </a:ext>
              <a:ext uri="{28A0092B-C50C-407E-A947-70E740481C1C}">
                <a14:useLocalDpi xmlns:a14="http://schemas.microsoft.com/office/drawing/2010/main" val="0"/>
              </a:ext>
            </a:extLst>
          </a:blip>
          <a:srcRect r="30964"/>
          <a:stretch/>
        </p:blipFill>
        <p:spPr bwMode="auto">
          <a:xfrm>
            <a:off x="7017936" y="2465471"/>
            <a:ext cx="381231" cy="527544"/>
          </a:xfrm>
          <a:prstGeom prst="rect">
            <a:avLst/>
          </a:prstGeom>
          <a:noFill/>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Lst>
        </p:spPr>
      </p:pic>
      <p:sp>
        <p:nvSpPr>
          <p:cNvPr id="54" name="テキスト ボックス 53"/>
          <p:cNvSpPr txBox="1"/>
          <p:nvPr/>
        </p:nvSpPr>
        <p:spPr>
          <a:xfrm>
            <a:off x="259206" y="4191421"/>
            <a:ext cx="4365333" cy="646331"/>
          </a:xfrm>
          <a:prstGeom prst="rect">
            <a:avLst/>
          </a:prstGeom>
          <a:noFill/>
          <a:ln>
            <a:noFill/>
            <a:prstDash val="solid"/>
          </a:ln>
        </p:spPr>
        <p:txBody>
          <a:bodyPr wrap="square" rtlCol="0">
            <a:spAutoFit/>
          </a:bodyPr>
          <a:lstStyle/>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rPr>
              <a:t>　関係者全員が患家に赴き実施することが原則であるが、要件を満たす場合は、関係者のうちいずれかがビデオ通話が可能な機器を用いて参加することができる。</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endParaRPr>
          </a:p>
        </p:txBody>
      </p:sp>
      <p:sp>
        <p:nvSpPr>
          <p:cNvPr id="73" name="テキスト ボックス 72"/>
          <p:cNvSpPr txBox="1"/>
          <p:nvPr/>
        </p:nvSpPr>
        <p:spPr>
          <a:xfrm>
            <a:off x="5237736" y="4212526"/>
            <a:ext cx="4377880" cy="646331"/>
          </a:xfrm>
          <a:prstGeom prst="rect">
            <a:avLst/>
          </a:prstGeom>
          <a:noFill/>
          <a:ln>
            <a:noFill/>
            <a:prstDash val="solid"/>
          </a:ln>
        </p:spPr>
        <p:txBody>
          <a:bodyPr wrap="square" rtlCol="0">
            <a:spAutoFit/>
          </a:bodyPr>
          <a:lstStyle/>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メイリオ" panose="020B0604030504040204" pitchFamily="50" charset="-128"/>
              </a:rPr>
              <a:t>　</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メイリオ" panose="020B0604030504040204" pitchFamily="50" charset="-128"/>
              </a:rPr>
              <a:t>１者以上が患家に赴きカンファレンスを行う場合には、その他の関係者はビデオ通話が可能な機器を用いて参加することができる。</a:t>
            </a:r>
            <a:endParaRPr kumimoji="1" lang="en-US" altLang="ja-JP" sz="1200" b="1" i="0" u="sng" strike="noStrike" kern="1200" cap="none" spc="0" normalizeH="0" baseline="0" noProof="0" dirty="0">
              <a:ln>
                <a:noFill/>
              </a:ln>
              <a:solidFill>
                <a:srgbClr val="0070C0"/>
              </a:solidFill>
              <a:effectLst/>
              <a:uLnTx/>
              <a:uFillTx/>
              <a:latin typeface="メイリオ"/>
              <a:ea typeface="メイリオ"/>
              <a:cs typeface="メイリオ" panose="020B0604030504040204" pitchFamily="50" charset="-128"/>
            </a:endParaRPr>
          </a:p>
        </p:txBody>
      </p:sp>
      <p:sp>
        <p:nvSpPr>
          <p:cNvPr id="36" name="右矢印 38">
            <a:extLst>
              <a:ext uri="{FF2B5EF4-FFF2-40B4-BE49-F238E27FC236}">
                <a16:creationId xmlns:a16="http://schemas.microsoft.com/office/drawing/2014/main" id="{D1C01D1F-F338-4E48-A0D9-25DCCAEF5B2A}"/>
              </a:ext>
            </a:extLst>
          </p:cNvPr>
          <p:cNvSpPr/>
          <p:nvPr/>
        </p:nvSpPr>
        <p:spPr>
          <a:xfrm>
            <a:off x="4734336" y="2446905"/>
            <a:ext cx="368656" cy="924760"/>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タイトル 1">
            <a:extLst>
              <a:ext uri="{FF2B5EF4-FFF2-40B4-BE49-F238E27FC236}">
                <a16:creationId xmlns:a16="http://schemas.microsoft.com/office/drawing/2014/main" id="{7A2896EF-5C24-46A0-9AAD-44A272A1079F}"/>
              </a:ext>
            </a:extLst>
          </p:cNvPr>
          <p:cNvSpPr>
            <a:spLocks noGrp="1"/>
          </p:cNvSpPr>
          <p:nvPr>
            <p:ph type="title"/>
          </p:nvPr>
        </p:nvSpPr>
        <p:spPr>
          <a:xfrm>
            <a:off x="0" y="274638"/>
            <a:ext cx="9906000" cy="458787"/>
          </a:xfrm>
        </p:spPr>
        <p:txBody>
          <a:bodyPr>
            <a:noAutofit/>
          </a:bodyPr>
          <a:lstStyle/>
          <a:p>
            <a:r>
              <a:rPr lang="ja-JP" altLang="en-US" sz="2200" dirty="0"/>
              <a:t>（１）情報通信機器を用いたカンファレンス等に係る要件の見直し</a:t>
            </a:r>
          </a:p>
        </p:txBody>
      </p:sp>
    </p:spTree>
    <p:extLst>
      <p:ext uri="{BB962C8B-B14F-4D97-AF65-F5344CB8AC3E}">
        <p14:creationId xmlns:p14="http://schemas.microsoft.com/office/powerpoint/2010/main" val="2395676551"/>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1123562"/>
            <a:ext cx="9529762" cy="566486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医療機関等における業務の効率化及び医療従事者の事務負担軽減を推進する観点から、施設基準の届出及びレセプト請求に係る事務等を見直す。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施設基準の届出の際に添付を求めている研修修了証の写し等について、</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添付資料の低減等</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を行う。</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訪問看護ステーションの基準に係る届出について、</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当該基準の適合性の有無に影響が生じない場合の届出を不要</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とする。また、同一建物内の利用者の人数に応じた評価区分を設けている訪問看護療養費等の加算について、</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同じ金額の評価区分を統合</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小児科外来診療料等の</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施設基準の届出を省略</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レセプト摘要欄に記載を求めている事項のうち、薬剤等について</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選択式記載</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とする。また、一部の検査等の診療行為について、</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レセプト請求時にあらかじめ検査値の記載</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を求め、審査支払機関からの</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レセプト返戻による医療機関の再請求に係る事務負担軽減</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を図る。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909864"/>
            <a:ext cx="2901153"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事務の簡素化・効率化</a:t>
            </a:r>
          </a:p>
        </p:txBody>
      </p:sp>
      <p:sp>
        <p:nvSpPr>
          <p:cNvPr id="7" name="正方形/長方形 6"/>
          <p:cNvSpPr/>
          <p:nvPr/>
        </p:nvSpPr>
        <p:spPr>
          <a:xfrm>
            <a:off x="5069034" y="3194938"/>
            <a:ext cx="4492478"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9" name="右矢印 8"/>
          <p:cNvSpPr/>
          <p:nvPr/>
        </p:nvSpPr>
        <p:spPr>
          <a:xfrm>
            <a:off x="4528461" y="3408120"/>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p:cNvSpPr/>
          <p:nvPr/>
        </p:nvSpPr>
        <p:spPr>
          <a:xfrm>
            <a:off x="296371" y="3194938"/>
            <a:ext cx="4152574"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11" name="正方形/長方形 10"/>
          <p:cNvSpPr/>
          <p:nvPr/>
        </p:nvSpPr>
        <p:spPr>
          <a:xfrm>
            <a:off x="5069034" y="3538200"/>
            <a:ext cx="4492478" cy="943064"/>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小児科外来診療料</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注１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小児科を標榜する保険医療機関において、</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入院中の患者以外の患者（６歳未満の乳幼児に限る。）に対して診療を行った場合に、保険医療機関単位で算定する。</a:t>
            </a:r>
          </a:p>
        </p:txBody>
      </p:sp>
      <p:sp>
        <p:nvSpPr>
          <p:cNvPr id="12" name="正方形/長方形 11"/>
          <p:cNvSpPr/>
          <p:nvPr/>
        </p:nvSpPr>
        <p:spPr>
          <a:xfrm>
            <a:off x="296369" y="3538199"/>
            <a:ext cx="4152576" cy="943065"/>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小児科外来診療料</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10800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注１　別に厚生労働大臣が定める施設基準に適合しているものとして地方厚生局長等に届け出た小児科を標榜する保険医療機関において、入院中の患者以外の患者（６歳未満の乳幼児に限る。）に対して診療を行った場合に、保険医療機関単位で算定する。</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22" name="表 21"/>
          <p:cNvGraphicFramePr>
            <a:graphicFrameLocks noGrp="1"/>
          </p:cNvGraphicFramePr>
          <p:nvPr/>
        </p:nvGraphicFramePr>
        <p:xfrm>
          <a:off x="5354071" y="5687960"/>
          <a:ext cx="3340230" cy="1065511"/>
        </p:xfrm>
        <a:graphic>
          <a:graphicData uri="http://schemas.openxmlformats.org/drawingml/2006/table">
            <a:tbl>
              <a:tblPr/>
              <a:tblGrid>
                <a:gridCol w="44450">
                  <a:extLst>
                    <a:ext uri="{9D8B030D-6E8A-4147-A177-3AD203B41FA5}">
                      <a16:colId xmlns:a16="http://schemas.microsoft.com/office/drawing/2014/main" val="3937428585"/>
                    </a:ext>
                  </a:extLst>
                </a:gridCol>
                <a:gridCol w="165168">
                  <a:extLst>
                    <a:ext uri="{9D8B030D-6E8A-4147-A177-3AD203B41FA5}">
                      <a16:colId xmlns:a16="http://schemas.microsoft.com/office/drawing/2014/main" val="4033807494"/>
                    </a:ext>
                  </a:extLst>
                </a:gridCol>
                <a:gridCol w="52552">
                  <a:extLst>
                    <a:ext uri="{9D8B030D-6E8A-4147-A177-3AD203B41FA5}">
                      <a16:colId xmlns:a16="http://schemas.microsoft.com/office/drawing/2014/main" val="2167893568"/>
                    </a:ext>
                  </a:extLst>
                </a:gridCol>
                <a:gridCol w="1674046">
                  <a:extLst>
                    <a:ext uri="{9D8B030D-6E8A-4147-A177-3AD203B41FA5}">
                      <a16:colId xmlns:a16="http://schemas.microsoft.com/office/drawing/2014/main" val="662675077"/>
                    </a:ext>
                  </a:extLst>
                </a:gridCol>
                <a:gridCol w="74958">
                  <a:extLst>
                    <a:ext uri="{9D8B030D-6E8A-4147-A177-3AD203B41FA5}">
                      <a16:colId xmlns:a16="http://schemas.microsoft.com/office/drawing/2014/main" val="3299919044"/>
                    </a:ext>
                  </a:extLst>
                </a:gridCol>
                <a:gridCol w="74958">
                  <a:extLst>
                    <a:ext uri="{9D8B030D-6E8A-4147-A177-3AD203B41FA5}">
                      <a16:colId xmlns:a16="http://schemas.microsoft.com/office/drawing/2014/main" val="3986989391"/>
                    </a:ext>
                  </a:extLst>
                </a:gridCol>
                <a:gridCol w="74958">
                  <a:extLst>
                    <a:ext uri="{9D8B030D-6E8A-4147-A177-3AD203B41FA5}">
                      <a16:colId xmlns:a16="http://schemas.microsoft.com/office/drawing/2014/main" val="1476982750"/>
                    </a:ext>
                  </a:extLst>
                </a:gridCol>
                <a:gridCol w="74958">
                  <a:extLst>
                    <a:ext uri="{9D8B030D-6E8A-4147-A177-3AD203B41FA5}">
                      <a16:colId xmlns:a16="http://schemas.microsoft.com/office/drawing/2014/main" val="2233884925"/>
                    </a:ext>
                  </a:extLst>
                </a:gridCol>
                <a:gridCol w="74958">
                  <a:extLst>
                    <a:ext uri="{9D8B030D-6E8A-4147-A177-3AD203B41FA5}">
                      <a16:colId xmlns:a16="http://schemas.microsoft.com/office/drawing/2014/main" val="743609381"/>
                    </a:ext>
                  </a:extLst>
                </a:gridCol>
                <a:gridCol w="74958">
                  <a:extLst>
                    <a:ext uri="{9D8B030D-6E8A-4147-A177-3AD203B41FA5}">
                      <a16:colId xmlns:a16="http://schemas.microsoft.com/office/drawing/2014/main" val="910384748"/>
                    </a:ext>
                  </a:extLst>
                </a:gridCol>
                <a:gridCol w="74958">
                  <a:extLst>
                    <a:ext uri="{9D8B030D-6E8A-4147-A177-3AD203B41FA5}">
                      <a16:colId xmlns:a16="http://schemas.microsoft.com/office/drawing/2014/main" val="1833831486"/>
                    </a:ext>
                  </a:extLst>
                </a:gridCol>
                <a:gridCol w="34925">
                  <a:extLst>
                    <a:ext uri="{9D8B030D-6E8A-4147-A177-3AD203B41FA5}">
                      <a16:colId xmlns:a16="http://schemas.microsoft.com/office/drawing/2014/main" val="3387115248"/>
                    </a:ext>
                  </a:extLst>
                </a:gridCol>
                <a:gridCol w="44450">
                  <a:extLst>
                    <a:ext uri="{9D8B030D-6E8A-4147-A177-3AD203B41FA5}">
                      <a16:colId xmlns:a16="http://schemas.microsoft.com/office/drawing/2014/main" val="1898036385"/>
                    </a:ext>
                  </a:extLst>
                </a:gridCol>
                <a:gridCol w="44450">
                  <a:extLst>
                    <a:ext uri="{9D8B030D-6E8A-4147-A177-3AD203B41FA5}">
                      <a16:colId xmlns:a16="http://schemas.microsoft.com/office/drawing/2014/main" val="3100439387"/>
                    </a:ext>
                  </a:extLst>
                </a:gridCol>
                <a:gridCol w="34925">
                  <a:extLst>
                    <a:ext uri="{9D8B030D-6E8A-4147-A177-3AD203B41FA5}">
                      <a16:colId xmlns:a16="http://schemas.microsoft.com/office/drawing/2014/main" val="174446112"/>
                    </a:ext>
                  </a:extLst>
                </a:gridCol>
                <a:gridCol w="34925">
                  <a:extLst>
                    <a:ext uri="{9D8B030D-6E8A-4147-A177-3AD203B41FA5}">
                      <a16:colId xmlns:a16="http://schemas.microsoft.com/office/drawing/2014/main" val="1091251863"/>
                    </a:ext>
                  </a:extLst>
                </a:gridCol>
                <a:gridCol w="44450">
                  <a:extLst>
                    <a:ext uri="{9D8B030D-6E8A-4147-A177-3AD203B41FA5}">
                      <a16:colId xmlns:a16="http://schemas.microsoft.com/office/drawing/2014/main" val="1613800465"/>
                    </a:ext>
                  </a:extLst>
                </a:gridCol>
                <a:gridCol w="34925">
                  <a:extLst>
                    <a:ext uri="{9D8B030D-6E8A-4147-A177-3AD203B41FA5}">
                      <a16:colId xmlns:a16="http://schemas.microsoft.com/office/drawing/2014/main" val="522033592"/>
                    </a:ext>
                  </a:extLst>
                </a:gridCol>
                <a:gridCol w="85370">
                  <a:extLst>
                    <a:ext uri="{9D8B030D-6E8A-4147-A177-3AD203B41FA5}">
                      <a16:colId xmlns:a16="http://schemas.microsoft.com/office/drawing/2014/main" val="874710686"/>
                    </a:ext>
                  </a:extLst>
                </a:gridCol>
                <a:gridCol w="258289">
                  <a:extLst>
                    <a:ext uri="{9D8B030D-6E8A-4147-A177-3AD203B41FA5}">
                      <a16:colId xmlns:a16="http://schemas.microsoft.com/office/drawing/2014/main" val="3366061071"/>
                    </a:ext>
                  </a:extLst>
                </a:gridCol>
                <a:gridCol w="65561">
                  <a:extLst>
                    <a:ext uri="{9D8B030D-6E8A-4147-A177-3AD203B41FA5}">
                      <a16:colId xmlns:a16="http://schemas.microsoft.com/office/drawing/2014/main" val="2683830794"/>
                    </a:ext>
                  </a:extLst>
                </a:gridCol>
                <a:gridCol w="44450">
                  <a:extLst>
                    <a:ext uri="{9D8B030D-6E8A-4147-A177-3AD203B41FA5}">
                      <a16:colId xmlns:a16="http://schemas.microsoft.com/office/drawing/2014/main" val="1512047399"/>
                    </a:ext>
                  </a:extLst>
                </a:gridCol>
                <a:gridCol w="99667">
                  <a:extLst>
                    <a:ext uri="{9D8B030D-6E8A-4147-A177-3AD203B41FA5}">
                      <a16:colId xmlns:a16="http://schemas.microsoft.com/office/drawing/2014/main" val="3703972247"/>
                    </a:ext>
                  </a:extLst>
                </a:gridCol>
                <a:gridCol w="52921">
                  <a:extLst>
                    <a:ext uri="{9D8B030D-6E8A-4147-A177-3AD203B41FA5}">
                      <a16:colId xmlns:a16="http://schemas.microsoft.com/office/drawing/2014/main" val="2000878972"/>
                    </a:ext>
                  </a:extLst>
                </a:gridCol>
              </a:tblGrid>
              <a:tr h="241495">
                <a:tc>
                  <a:txBody>
                    <a:bodyPr/>
                    <a:lstStyle/>
                    <a:p>
                      <a:pPr algn="l" fontAlgn="b"/>
                      <a:r>
                        <a:rPr lang="ja-JP" altLang="en-US" sz="1000" b="0" i="0" u="none" strike="noStrike" dirty="0">
                          <a:effectLst/>
                          <a:latin typeface="メイリオ" panose="020B0604030504040204" pitchFamily="50" charset="-128"/>
                          <a:ea typeface="メイリオ" panose="020B0604030504040204" pitchFamily="50" charset="-128"/>
                        </a:rPr>
                        <a:t>　</a:t>
                      </a:r>
                    </a:p>
                  </a:txBody>
                  <a:tcPr marL="9525" marR="9525" marT="9525" marB="0" anchor="b">
                    <a:lnL w="6350" cap="flat" cmpd="sng" algn="ctr">
                      <a:solidFill>
                        <a:srgbClr val="000000"/>
                      </a:solidFill>
                      <a:prstDash val="dash"/>
                      <a:round/>
                      <a:headEnd type="none" w="med" len="med"/>
                      <a:tailEnd type="none" w="med" len="med"/>
                    </a:lnL>
                    <a:lnR>
                      <a:noFill/>
                    </a:lnR>
                    <a:lnT>
                      <a:noFill/>
                    </a:lnT>
                    <a:lnB>
                      <a:noFill/>
                    </a:lnB>
                  </a:tcP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en-US" altLang="ja-JP" sz="900" b="0" i="0" u="none" strike="noStrike" dirty="0">
                          <a:effectLst/>
                          <a:latin typeface="メイリオ" panose="020B0604030504040204" pitchFamily="50" charset="-128"/>
                          <a:ea typeface="メイリオ" panose="020B0604030504040204" pitchFamily="50" charset="-128"/>
                        </a:rPr>
                        <a:t>33</a:t>
                      </a:r>
                      <a:r>
                        <a:rPr lang="ja-JP" altLang="en-US" sz="900" b="0" i="0" u="none" strike="noStrike" dirty="0">
                          <a:effectLst/>
                          <a:latin typeface="メイリオ" panose="020B0604030504040204" pitchFamily="50" charset="-128"/>
                          <a:ea typeface="メイリオ" panose="020B0604030504040204" pitchFamily="50" charset="-128"/>
                        </a:rPr>
                        <a:t>　</a:t>
                      </a:r>
                    </a:p>
                  </a:txBody>
                  <a:tcPr marL="9525" marR="9525" marT="9525" marB="0" anchor="b">
                    <a:lnL>
                      <a:noFill/>
                    </a:lnL>
                    <a:lnR w="6350" cap="flat" cmpd="sng" algn="ctr">
                      <a:solidFill>
                        <a:srgbClr val="000000"/>
                      </a:solidFill>
                      <a:prstDash val="dash"/>
                      <a:round/>
                      <a:headEnd type="none" w="med" len="med"/>
                      <a:tailEnd type="none" w="med" len="med"/>
                    </a:lnR>
                    <a:lnT>
                      <a:noFill/>
                    </a:lnT>
                    <a:lnB>
                      <a:noFill/>
                    </a:lnB>
                  </a:tcPr>
                </a:tc>
                <a:tc>
                  <a:txBody>
                    <a:bodyPr/>
                    <a:lstStyle/>
                    <a:p>
                      <a:pPr algn="l" fontAlgn="b"/>
                      <a:endParaRPr lang="ja-JP" alt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w="6350" cap="flat" cmpd="sng" algn="ctr">
                      <a:solidFill>
                        <a:srgbClr val="000000"/>
                      </a:solidFill>
                      <a:prstDash val="dash"/>
                      <a:round/>
                      <a:headEnd type="none" w="med" len="med"/>
                      <a:tailEnd type="none" w="med" len="med"/>
                    </a:lnL>
                    <a:lnR>
                      <a:noFill/>
                    </a:lnR>
                    <a:lnT>
                      <a:noFill/>
                    </a:lnT>
                    <a:lnB>
                      <a:noFill/>
                    </a:lnB>
                  </a:tcPr>
                </a:tc>
                <a:tc gridSpan="4">
                  <a:txBody>
                    <a:bodyPr/>
                    <a:lstStyle/>
                    <a:p>
                      <a:pPr algn="l" fontAlgn="b"/>
                      <a:r>
                        <a:rPr lang="ja-JP" altLang="en-US" sz="900" b="0" i="0" u="none" strike="noStrike" dirty="0">
                          <a:effectLst/>
                          <a:latin typeface="メイリオ" panose="020B0604030504040204" pitchFamily="50" charset="-128"/>
                          <a:ea typeface="メイリオ" panose="020B0604030504040204" pitchFamily="50" charset="-128"/>
                        </a:rPr>
                        <a:t>　点滴注射</a:t>
                      </a:r>
                    </a:p>
                  </a:txBody>
                  <a:tcPr marL="9525" marR="9525" marT="9525" marB="0" anchor="b">
                    <a:lnL>
                      <a:noFill/>
                    </a:lnL>
                    <a:lnR>
                      <a:noFill/>
                    </a:lnR>
                    <a:lnT>
                      <a:noFill/>
                    </a:lnT>
                    <a:lnB>
                      <a:noFill/>
                    </a:lnB>
                  </a:tcPr>
                </a:tc>
                <a:tc hMerge="1">
                  <a:txBody>
                    <a:bodyPr/>
                    <a:lstStyle/>
                    <a:p>
                      <a:pPr algn="r" fontAlgn="b"/>
                      <a:endParaRPr lang="ja-JP" altLang="en-US" sz="10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hMerge="1">
                  <a:txBody>
                    <a:bodyPr/>
                    <a:lstStyle/>
                    <a:p>
                      <a:pPr algn="l" fontAlgn="b"/>
                      <a:endParaRPr lang="ja-JP" altLang="en-US" sz="10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hMerge="1">
                  <a:txBody>
                    <a:bodyPr/>
                    <a:lstStyle/>
                    <a:p>
                      <a:pPr algn="r" fontAlgn="b"/>
                      <a:endParaRPr lang="ja-JP" altLang="en-US" sz="10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pPr algn="l" fontAlgn="b"/>
                      <a:endParaRPr lang="ja-JP" alt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pPr algn="l" fontAlgn="b"/>
                      <a:endParaRPr lang="ja-JP" alt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pPr algn="l" fontAlgn="b"/>
                      <a:endParaRPr lang="ja-JP" alt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gridSpan="2">
                  <a:txBody>
                    <a:bodyPr/>
                    <a:lstStyle/>
                    <a:p>
                      <a:pPr algn="l" fontAlgn="b"/>
                      <a:endParaRPr lang="ja-JP" alt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hMerge="1">
                  <a:txBody>
                    <a:bodyPr/>
                    <a:lstStyle/>
                    <a:p>
                      <a:pPr algn="l" fontAlgn="b"/>
                      <a:endParaRPr lang="ja-JP" altLang="en-US" sz="900" b="0" i="0" u="none" strike="noStrike">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endParaRPr kumimoji="1" lang="ja-JP" altLang="en-US" sz="900"/>
                    </a:p>
                  </a:txBody>
                  <a:tcPr marL="9525" marR="9525" marT="9525" marB="0" anchor="b">
                    <a:lnL>
                      <a:noFill/>
                    </a:lnL>
                    <a:lnR>
                      <a:noFill/>
                    </a:lnR>
                    <a:lnT>
                      <a:noFill/>
                    </a:lnT>
                    <a:lnB>
                      <a:noFill/>
                    </a:lnB>
                  </a:tcPr>
                </a:tc>
                <a:tc>
                  <a:txBody>
                    <a:bodyPr/>
                    <a:lstStyle/>
                    <a:p>
                      <a:endParaRPr kumimoji="1" lang="ja-JP" altLang="en-US" sz="900" dirty="0">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gridSpan="2">
                  <a:txBody>
                    <a:bodyPr/>
                    <a:lstStyle/>
                    <a:p>
                      <a:endParaRPr kumimoji="1" lang="ja-JP" altLang="en-US" sz="900">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hMerge="1">
                  <a:txBody>
                    <a:bodyPr/>
                    <a:lstStyle/>
                    <a:p>
                      <a:pPr algn="ctr" fontAlgn="b"/>
                      <a:endParaRPr lang="ja-JP" altLang="en-US" sz="1400" b="0" i="0" u="none" strike="noStrike">
                        <a:effectLst/>
                        <a:latin typeface="ＭＳ 明朝" panose="02020609040205080304" pitchFamily="17" charset="-128"/>
                        <a:ea typeface="ＭＳ 明朝" panose="02020609040205080304" pitchFamily="17" charset="-128"/>
                      </a:endParaRPr>
                    </a:p>
                  </a:txBody>
                  <a:tcPr marL="9525" marR="9525" marT="9525" marB="0" anchor="b">
                    <a:lnL>
                      <a:noFill/>
                    </a:lnL>
                    <a:lnR>
                      <a:noFill/>
                    </a:lnR>
                    <a:lnT>
                      <a:noFill/>
                    </a:lnT>
                    <a:lnB>
                      <a:noFill/>
                    </a:lnB>
                  </a:tcPr>
                </a:tc>
                <a:tc>
                  <a:txBody>
                    <a:bodyPr/>
                    <a:lstStyle/>
                    <a:p>
                      <a:endParaRPr kumimoji="1" lang="ja-JP" altLang="en-US" sz="900" dirty="0">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gridSpan="3">
                  <a:txBody>
                    <a:bodyPr/>
                    <a:lstStyle/>
                    <a:p>
                      <a:pPr algn="r"/>
                      <a:r>
                        <a:rPr kumimoji="1" lang="en-US" altLang="ja-JP" sz="900" dirty="0">
                          <a:latin typeface="メイリオ" panose="020B0604030504040204" pitchFamily="50" charset="-128"/>
                          <a:ea typeface="メイリオ" panose="020B0604030504040204" pitchFamily="50" charset="-128"/>
                        </a:rPr>
                        <a:t>95</a:t>
                      </a:r>
                      <a:endParaRPr kumimoji="1" lang="ja-JP" altLang="en-US" sz="900" dirty="0">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hMerge="1">
                  <a:txBody>
                    <a:bodyPr/>
                    <a:lstStyle/>
                    <a:p>
                      <a:pPr algn="l" fontAlgn="b"/>
                      <a:endParaRPr lang="ja-JP" altLang="en-US" sz="1400" b="0" i="0" u="none" strike="noStrike">
                        <a:effectLst/>
                        <a:latin typeface="ＭＳ 明朝" panose="02020609040205080304" pitchFamily="17" charset="-128"/>
                        <a:ea typeface="ＭＳ 明朝" panose="02020609040205080304" pitchFamily="17" charset="-128"/>
                      </a:endParaRPr>
                    </a:p>
                  </a:txBody>
                  <a:tcPr marL="9525" marR="9525" marT="9525" marB="0" anchor="b">
                    <a:lnL>
                      <a:noFill/>
                    </a:lnL>
                    <a:lnR>
                      <a:noFill/>
                    </a:lnR>
                    <a:lnT>
                      <a:noFill/>
                    </a:lnT>
                    <a:lnB>
                      <a:noFill/>
                    </a:lnB>
                  </a:tcPr>
                </a:tc>
                <a:tc hMerge="1">
                  <a:txBody>
                    <a:bodyPr/>
                    <a:lstStyle/>
                    <a:p>
                      <a:endParaRPr kumimoji="1" lang="ja-JP" altLang="en-US"/>
                    </a:p>
                  </a:txBody>
                  <a:tcPr marL="9525" marR="9525" marT="9525" marB="0" anchor="b">
                    <a:lnL>
                      <a:noFill/>
                    </a:lnL>
                    <a:lnR>
                      <a:noFill/>
                    </a:lnR>
                    <a:lnT>
                      <a:noFill/>
                    </a:lnT>
                    <a:lnB>
                      <a:noFill/>
                    </a:lnB>
                  </a:tcPr>
                </a:tc>
                <a:tc>
                  <a:txBody>
                    <a:bodyPr/>
                    <a:lstStyle/>
                    <a:p>
                      <a:pPr algn="ctr" fontAlgn="b"/>
                      <a:r>
                        <a:rPr lang="en-US" sz="900" b="0" i="0" u="none" strike="noStrike" dirty="0">
                          <a:effectLst/>
                          <a:latin typeface="メイリオ" panose="020B0604030504040204" pitchFamily="50" charset="-128"/>
                          <a:ea typeface="メイリオ" panose="020B0604030504040204" pitchFamily="50" charset="-128"/>
                        </a:rPr>
                        <a:t>X</a:t>
                      </a:r>
                    </a:p>
                  </a:txBody>
                  <a:tcPr marL="9525" marR="9525" marT="9525" marB="0" anchor="b">
                    <a:lnL>
                      <a:noFill/>
                    </a:lnL>
                    <a:lnR>
                      <a:noFill/>
                    </a:lnR>
                    <a:lnT>
                      <a:noFill/>
                    </a:lnT>
                    <a:lnB>
                      <a:noFill/>
                    </a:lnB>
                  </a:tcPr>
                </a:tc>
                <a:tc>
                  <a:txBody>
                    <a:bodyPr/>
                    <a:lstStyle/>
                    <a:p>
                      <a:endParaRPr kumimoji="1" lang="ja-JP" altLang="en-US" sz="900" dirty="0">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pPr algn="r" fontAlgn="b"/>
                      <a:r>
                        <a:rPr lang="en-US" altLang="ja-JP" sz="900" b="0" i="0" u="none" strike="noStrike" dirty="0">
                          <a:effectLst/>
                          <a:latin typeface="メイリオ" panose="020B0604030504040204" pitchFamily="50" charset="-128"/>
                          <a:ea typeface="メイリオ" panose="020B0604030504040204" pitchFamily="50" charset="-128"/>
                        </a:rPr>
                        <a:t>1</a:t>
                      </a:r>
                    </a:p>
                  </a:txBody>
                  <a:tcPr marL="9525" marR="9525" marT="9525" marB="0" anchor="b">
                    <a:lnL>
                      <a:noFill/>
                    </a:lnL>
                    <a:lnR w="6350" cap="flat" cmpd="sng" algn="ctr">
                      <a:solidFill>
                        <a:srgbClr val="000000"/>
                      </a:solidFill>
                      <a:prstDash val="dash"/>
                      <a:round/>
                      <a:headEnd type="none" w="med" len="med"/>
                      <a:tailEnd type="none" w="med" len="med"/>
                    </a:lnR>
                    <a:lnT>
                      <a:noFill/>
                    </a:lnT>
                    <a:lnB>
                      <a:noFill/>
                    </a:lnB>
                  </a:tcPr>
                </a:tc>
                <a:tc>
                  <a:txBody>
                    <a:bodyPr/>
                    <a:lstStyle/>
                    <a:p>
                      <a:pPr algn="l" fontAlgn="b"/>
                      <a:r>
                        <a:rPr lang="ja-JP" altLang="en-US" sz="900" b="0" i="0" u="none" strike="noStrike" dirty="0">
                          <a:effectLst/>
                          <a:latin typeface="メイリオ" panose="020B0604030504040204" pitchFamily="50" charset="-128"/>
                          <a:ea typeface="メイリオ" panose="020B0604030504040204" pitchFamily="50" charset="-128"/>
                        </a:rPr>
                        <a:t>　</a:t>
                      </a:r>
                    </a:p>
                  </a:txBody>
                  <a:tcPr marL="9525" marR="9525" marT="9525" marB="0" anchor="b">
                    <a:lnL w="6350" cap="flat" cmpd="sng" algn="ctr">
                      <a:solidFill>
                        <a:srgbClr val="000000"/>
                      </a:solidFill>
                      <a:prstDash val="dash"/>
                      <a:round/>
                      <a:headEnd type="none" w="med" len="med"/>
                      <a:tailEnd type="none" w="med" len="med"/>
                    </a:lnL>
                    <a:lnR>
                      <a:noFill/>
                    </a:lnR>
                    <a:lnT>
                      <a:noFill/>
                    </a:lnT>
                    <a:lnB>
                      <a:noFill/>
                    </a:lnB>
                  </a:tcPr>
                </a:tc>
                <a:extLst>
                  <a:ext uri="{0D108BD9-81ED-4DB2-BD59-A6C34878D82A}">
                    <a16:rowId xmlns:a16="http://schemas.microsoft.com/office/drawing/2014/main" val="1950736739"/>
                  </a:ext>
                </a:extLst>
              </a:tr>
              <a:tr h="193495">
                <a:tc>
                  <a:txBody>
                    <a:bodyPr/>
                    <a:lstStyle/>
                    <a:p>
                      <a:pPr algn="l" fontAlgn="b"/>
                      <a:r>
                        <a:rPr lang="ja-JP" altLang="en-US" sz="1000" b="0" i="0" u="none" strike="noStrike">
                          <a:effectLst/>
                          <a:latin typeface="メイリオ" panose="020B0604030504040204" pitchFamily="50" charset="-128"/>
                          <a:ea typeface="メイリオ" panose="020B0604030504040204" pitchFamily="50" charset="-128"/>
                        </a:rPr>
                        <a:t>　</a:t>
                      </a:r>
                    </a:p>
                  </a:txBody>
                  <a:tcPr marL="9525" marR="9525" marT="9525" marB="0" anchor="b">
                    <a:lnL w="6350" cap="flat" cmpd="sng" algn="ctr">
                      <a:solidFill>
                        <a:srgbClr val="000000"/>
                      </a:solidFill>
                      <a:prstDash val="dash"/>
                      <a:round/>
                      <a:headEnd type="none" w="med" len="med"/>
                      <a:tailEnd type="none" w="med" len="med"/>
                    </a:lnL>
                    <a:lnR>
                      <a:noFill/>
                    </a:lnR>
                    <a:lnT>
                      <a:noFill/>
                    </a:lnT>
                    <a:lnB>
                      <a:noFill/>
                    </a:lnB>
                  </a:tcPr>
                </a:tc>
                <a:tc>
                  <a:txBody>
                    <a:bodyPr/>
                    <a:lstStyle/>
                    <a:p>
                      <a:pPr algn="r" fontAlgn="b"/>
                      <a:r>
                        <a:rPr lang="ja-JP" altLang="en-US" sz="900" b="0" i="0" u="none" strike="noStrike" dirty="0">
                          <a:effectLst/>
                          <a:latin typeface="メイリオ" panose="020B0604030504040204" pitchFamily="50" charset="-128"/>
                          <a:ea typeface="メイリオ" panose="020B0604030504040204" pitchFamily="50" charset="-128"/>
                        </a:rPr>
                        <a:t>　</a:t>
                      </a:r>
                    </a:p>
                  </a:txBody>
                  <a:tcPr marL="9525" marR="9525" marT="9525" marB="0" anchor="b">
                    <a:lnL>
                      <a:noFill/>
                    </a:lnL>
                    <a:lnR w="6350" cap="flat" cmpd="sng" algn="ctr">
                      <a:solidFill>
                        <a:srgbClr val="000000"/>
                      </a:solidFill>
                      <a:prstDash val="dash"/>
                      <a:round/>
                      <a:headEnd type="none" w="med" len="med"/>
                      <a:tailEnd type="none" w="med" len="med"/>
                    </a:lnR>
                    <a:lnT>
                      <a:noFill/>
                    </a:lnT>
                    <a:lnB>
                      <a:noFill/>
                    </a:lnB>
                  </a:tcPr>
                </a:tc>
                <a:tc>
                  <a:txBody>
                    <a:bodyPr/>
                    <a:lstStyle/>
                    <a:p>
                      <a:pPr algn="l" fontAlgn="b"/>
                      <a:endParaRPr lang="ja-JP" alt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w="6350" cap="flat" cmpd="sng" algn="ctr">
                      <a:solidFill>
                        <a:srgbClr val="000000"/>
                      </a:solidFill>
                      <a:prstDash val="dash"/>
                      <a:round/>
                      <a:headEnd type="none" w="med" len="med"/>
                      <a:tailEnd type="none" w="med" len="med"/>
                    </a:lnL>
                    <a:lnR>
                      <a:noFill/>
                    </a:lnR>
                    <a:lnT>
                      <a:noFill/>
                    </a:lnT>
                    <a:lnB>
                      <a:noFill/>
                    </a:lnB>
                  </a:tcPr>
                </a:tc>
                <a:tc gridSpan="4">
                  <a:txBody>
                    <a:bodyPr/>
                    <a:lstStyle/>
                    <a:p>
                      <a:pPr algn="l" fontAlgn="b"/>
                      <a:r>
                        <a:rPr lang="ja-JP" altLang="en-US" sz="900" b="0" i="0" u="none" strike="noStrike" dirty="0">
                          <a:effectLst/>
                          <a:latin typeface="メイリオ" panose="020B0604030504040204" pitchFamily="50" charset="-128"/>
                          <a:ea typeface="メイリオ" panose="020B0604030504040204" pitchFamily="50" charset="-128"/>
                        </a:rPr>
                        <a:t>　テセントリク点滴静注</a:t>
                      </a:r>
                      <a:r>
                        <a:rPr lang="en-US" altLang="ja-JP" sz="900" b="0" i="0" u="none" strike="noStrike" dirty="0">
                          <a:effectLst/>
                          <a:latin typeface="メイリオ" panose="020B0604030504040204" pitchFamily="50" charset="-128"/>
                          <a:ea typeface="メイリオ" panose="020B0604030504040204" pitchFamily="50" charset="-128"/>
                        </a:rPr>
                        <a:t>1200mg</a:t>
                      </a:r>
                      <a:endParaRPr lang="ja-JP" alt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13">
                  <a:txBody>
                    <a:bodyPr/>
                    <a:lstStyle/>
                    <a:p>
                      <a:pPr algn="r" fontAlgn="b"/>
                      <a:r>
                        <a:rPr lang="en-US" altLang="ja-JP" sz="900" b="0" i="0" u="none" strike="noStrike" dirty="0">
                          <a:effectLst/>
                          <a:latin typeface="メイリオ" panose="020B0604030504040204" pitchFamily="50" charset="-128"/>
                          <a:ea typeface="メイリオ" panose="020B0604030504040204" pitchFamily="50" charset="-128"/>
                        </a:rPr>
                        <a:t>44,886</a:t>
                      </a:r>
                      <a:endParaRPr lang="ja-JP" alt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r>
                        <a:rPr kumimoji="1" lang="en-US" altLang="ja-JP" sz="900" dirty="0">
                          <a:latin typeface="メイリオ" panose="020B0604030504040204" pitchFamily="50" charset="-128"/>
                          <a:ea typeface="メイリオ" panose="020B0604030504040204" pitchFamily="50" charset="-128"/>
                        </a:rPr>
                        <a:t>X</a:t>
                      </a:r>
                      <a:endParaRPr kumimoji="1" lang="ja-JP" altLang="en-US" sz="900" dirty="0">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endParaRPr kumimoji="1" lang="ja-JP" altLang="en-US" sz="900" dirty="0">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pPr algn="r" fontAlgn="b"/>
                      <a:r>
                        <a:rPr lang="en-US" altLang="ja-JP" sz="900" b="0" i="0" u="none" strike="noStrike" dirty="0">
                          <a:effectLst/>
                          <a:latin typeface="メイリオ" panose="020B0604030504040204" pitchFamily="50" charset="-128"/>
                          <a:ea typeface="メイリオ" panose="020B0604030504040204" pitchFamily="50" charset="-128"/>
                        </a:rPr>
                        <a:t>1</a:t>
                      </a:r>
                      <a:endParaRPr lang="ja-JP" alt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w="6350" cap="flat" cmpd="sng" algn="ctr">
                      <a:solidFill>
                        <a:srgbClr val="000000"/>
                      </a:solidFill>
                      <a:prstDash val="dash"/>
                      <a:round/>
                      <a:headEnd type="none" w="med" len="med"/>
                      <a:tailEnd type="none" w="med" len="med"/>
                    </a:lnR>
                    <a:lnT>
                      <a:noFill/>
                    </a:lnT>
                    <a:lnB>
                      <a:noFill/>
                    </a:lnB>
                  </a:tcPr>
                </a:tc>
                <a:tc>
                  <a:txBody>
                    <a:bodyPr/>
                    <a:lstStyle/>
                    <a:p>
                      <a:pPr algn="l" fontAlgn="b"/>
                      <a:r>
                        <a:rPr lang="ja-JP" altLang="en-US" sz="900" b="0" i="0" u="none" strike="noStrike">
                          <a:effectLst/>
                          <a:latin typeface="メイリオ" panose="020B0604030504040204" pitchFamily="50" charset="-128"/>
                          <a:ea typeface="メイリオ" panose="020B0604030504040204" pitchFamily="50" charset="-128"/>
                        </a:rPr>
                        <a:t>　</a:t>
                      </a:r>
                    </a:p>
                  </a:txBody>
                  <a:tcPr marL="9525" marR="9525" marT="9525" marB="0" anchor="b">
                    <a:lnL w="6350" cap="flat" cmpd="sng" algn="ctr">
                      <a:solidFill>
                        <a:srgbClr val="000000"/>
                      </a:solidFill>
                      <a:prstDash val="dash"/>
                      <a:round/>
                      <a:headEnd type="none" w="med" len="med"/>
                      <a:tailEnd type="none" w="med" len="med"/>
                    </a:lnL>
                    <a:lnR>
                      <a:noFill/>
                    </a:lnR>
                    <a:lnT>
                      <a:noFill/>
                    </a:lnT>
                    <a:lnB>
                      <a:noFill/>
                    </a:lnB>
                  </a:tcPr>
                </a:tc>
                <a:extLst>
                  <a:ext uri="{0D108BD9-81ED-4DB2-BD59-A6C34878D82A}">
                    <a16:rowId xmlns:a16="http://schemas.microsoft.com/office/drawing/2014/main" val="2731723834"/>
                  </a:ext>
                </a:extLst>
              </a:tr>
              <a:tr h="243087">
                <a:tc>
                  <a:txBody>
                    <a:bodyPr/>
                    <a:lstStyle/>
                    <a:p>
                      <a:pPr algn="l" fontAlgn="b"/>
                      <a:r>
                        <a:rPr lang="ja-JP" altLang="en-US" sz="1000" b="0" i="0" u="none" strike="noStrike">
                          <a:effectLst/>
                          <a:latin typeface="メイリオ" panose="020B0604030504040204" pitchFamily="50" charset="-128"/>
                          <a:ea typeface="メイリオ" panose="020B0604030504040204" pitchFamily="50" charset="-128"/>
                        </a:rPr>
                        <a:t>　</a:t>
                      </a:r>
                    </a:p>
                  </a:txBody>
                  <a:tcPr marL="9525" marR="9525" marT="9525" marB="0" anchor="b">
                    <a:lnL w="6350" cap="flat" cmpd="sng" algn="ctr">
                      <a:solidFill>
                        <a:srgbClr val="000000"/>
                      </a:solidFill>
                      <a:prstDash val="dash"/>
                      <a:round/>
                      <a:headEnd type="none" w="med" len="med"/>
                      <a:tailEnd type="none" w="med" len="med"/>
                    </a:lnL>
                    <a:lnR>
                      <a:noFill/>
                    </a:lnR>
                    <a:lnT>
                      <a:noFill/>
                    </a:lnT>
                    <a:lnB>
                      <a:noFill/>
                    </a:lnB>
                  </a:tcPr>
                </a:tc>
                <a:tc>
                  <a:txBody>
                    <a:bodyPr/>
                    <a:lstStyle/>
                    <a:p>
                      <a:pPr algn="r" fontAlgn="b"/>
                      <a:r>
                        <a:rPr lang="ja-JP" altLang="en-US" sz="900" b="0" i="0" u="none" strike="noStrike" dirty="0">
                          <a:effectLst/>
                          <a:latin typeface="メイリオ" panose="020B0604030504040204" pitchFamily="50" charset="-128"/>
                          <a:ea typeface="メイリオ" panose="020B0604030504040204" pitchFamily="50" charset="-128"/>
                        </a:rPr>
                        <a:t>　</a:t>
                      </a:r>
                    </a:p>
                  </a:txBody>
                  <a:tcPr marL="9525" marR="9525" marT="9525" marB="0" anchor="b">
                    <a:lnL>
                      <a:noFill/>
                    </a:lnL>
                    <a:lnR w="6350" cap="flat" cmpd="sng" algn="ctr">
                      <a:solidFill>
                        <a:srgbClr val="000000"/>
                      </a:solidFill>
                      <a:prstDash val="dash"/>
                      <a:round/>
                      <a:headEnd type="none" w="med" len="med"/>
                      <a:tailEnd type="none" w="med" len="med"/>
                    </a:lnR>
                    <a:lnT>
                      <a:noFill/>
                    </a:lnT>
                    <a:lnB>
                      <a:noFill/>
                    </a:lnB>
                  </a:tcPr>
                </a:tc>
                <a:tc>
                  <a:txBody>
                    <a:bodyPr/>
                    <a:lstStyle/>
                    <a:p>
                      <a:pPr algn="l" fontAlgn="b"/>
                      <a:endParaRPr lang="ja-JP" alt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w="6350" cap="flat" cmpd="sng" algn="ctr">
                      <a:solidFill>
                        <a:srgbClr val="000000"/>
                      </a:solidFill>
                      <a:prstDash val="dash"/>
                      <a:round/>
                      <a:headEnd type="none" w="med" len="med"/>
                      <a:tailEnd type="none" w="med" len="med"/>
                    </a:lnL>
                    <a:lnR>
                      <a:noFill/>
                    </a:lnR>
                    <a:lnT>
                      <a:noFill/>
                    </a:lnT>
                    <a:lnB>
                      <a:noFill/>
                    </a:lnB>
                  </a:tcPr>
                </a:tc>
                <a:tc gridSpan="16">
                  <a:txBody>
                    <a:bodyPr/>
                    <a:lstStyle/>
                    <a:p>
                      <a:pPr algn="l" fontAlgn="b"/>
                      <a:r>
                        <a:rPr lang="ja-JP" altLang="en-US" sz="900" b="0" i="0" u="none" strike="noStrike" dirty="0">
                          <a:effectLst/>
                          <a:latin typeface="メイリオ" panose="020B0604030504040204" pitchFamily="50" charset="-128"/>
                          <a:ea typeface="メイリオ" panose="020B0604030504040204" pitchFamily="50" charset="-128"/>
                        </a:rPr>
                        <a:t>　</a:t>
                      </a:r>
                      <a:r>
                        <a:rPr kumimoji="1" lang="ja-JP" altLang="en-US" sz="900" b="1" u="sng" kern="1200" dirty="0">
                          <a:solidFill>
                            <a:srgbClr val="0070C0"/>
                          </a:solidFill>
                          <a:latin typeface="メイリオ" panose="020B0604030504040204" pitchFamily="50" charset="-128"/>
                          <a:ea typeface="メイリオ" panose="020B0604030504040204" pitchFamily="50" charset="-128"/>
                          <a:cs typeface="+mn-cs"/>
                        </a:rPr>
                        <a:t>施設要件　ア</a:t>
                      </a:r>
                    </a:p>
                  </a:txBody>
                  <a:tcPr marL="9525" marR="9525" marT="9525" marB="0" anchor="b">
                    <a:lnL>
                      <a:noFill/>
                    </a:lnL>
                    <a:lnR>
                      <a:noFill/>
                    </a:lnR>
                    <a:lnT>
                      <a:noFill/>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r" fontAlgn="b"/>
                      <a:endParaRPr lang="en-US" altLang="ja-JP"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pPr algn="ctr" fontAlgn="b"/>
                      <a:endParaRPr 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endParaRPr kumimoji="1" lang="ja-JP" altLang="en-US" sz="900" dirty="0">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pPr algn="r" fontAlgn="b"/>
                      <a:endParaRPr lang="en-US" altLang="ja-JP"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w="6350" cap="flat" cmpd="sng" algn="ctr">
                      <a:solidFill>
                        <a:srgbClr val="000000"/>
                      </a:solidFill>
                      <a:prstDash val="dash"/>
                      <a:round/>
                      <a:headEnd type="none" w="med" len="med"/>
                      <a:tailEnd type="none" w="med" len="med"/>
                    </a:lnR>
                    <a:lnT>
                      <a:noFill/>
                    </a:lnT>
                    <a:lnB>
                      <a:noFill/>
                    </a:lnB>
                  </a:tcPr>
                </a:tc>
                <a:tc>
                  <a:txBody>
                    <a:bodyPr/>
                    <a:lstStyle/>
                    <a:p>
                      <a:pPr algn="l" fontAlgn="b"/>
                      <a:r>
                        <a:rPr lang="ja-JP" altLang="en-US" sz="900" b="0" i="0" u="none" strike="noStrike">
                          <a:effectLst/>
                          <a:latin typeface="メイリオ" panose="020B0604030504040204" pitchFamily="50" charset="-128"/>
                          <a:ea typeface="メイリオ" panose="020B0604030504040204" pitchFamily="50" charset="-128"/>
                        </a:rPr>
                        <a:t>　</a:t>
                      </a:r>
                    </a:p>
                  </a:txBody>
                  <a:tcPr marL="9525" marR="9525" marT="9525" marB="0" anchor="b">
                    <a:lnL w="6350" cap="flat" cmpd="sng" algn="ctr">
                      <a:solidFill>
                        <a:srgbClr val="000000"/>
                      </a:solidFill>
                      <a:prstDash val="dash"/>
                      <a:round/>
                      <a:headEnd type="none" w="med" len="med"/>
                      <a:tailEnd type="none" w="med" len="med"/>
                    </a:lnL>
                    <a:lnR>
                      <a:noFill/>
                    </a:lnR>
                    <a:lnT>
                      <a:noFill/>
                    </a:lnT>
                    <a:lnB>
                      <a:noFill/>
                    </a:lnB>
                  </a:tcPr>
                </a:tc>
                <a:extLst>
                  <a:ext uri="{0D108BD9-81ED-4DB2-BD59-A6C34878D82A}">
                    <a16:rowId xmlns:a16="http://schemas.microsoft.com/office/drawing/2014/main" val="508259579"/>
                  </a:ext>
                </a:extLst>
              </a:tr>
              <a:tr h="193495">
                <a:tc>
                  <a:txBody>
                    <a:bodyPr/>
                    <a:lstStyle/>
                    <a:p>
                      <a:pPr algn="l" fontAlgn="b"/>
                      <a:r>
                        <a:rPr lang="ja-JP" altLang="en-US" sz="1000" b="0" i="0" u="none" strike="noStrike">
                          <a:effectLst/>
                          <a:latin typeface="メイリオ" panose="020B0604030504040204" pitchFamily="50" charset="-128"/>
                          <a:ea typeface="メイリオ" panose="020B0604030504040204" pitchFamily="50" charset="-128"/>
                        </a:rPr>
                        <a:t>　</a:t>
                      </a:r>
                    </a:p>
                  </a:txBody>
                  <a:tcPr marL="9525" marR="9525" marT="9525" marB="0" anchor="b">
                    <a:lnL w="6350" cap="flat" cmpd="sng" algn="ctr">
                      <a:solidFill>
                        <a:srgbClr val="000000"/>
                      </a:solidFill>
                      <a:prstDash val="dash"/>
                      <a:round/>
                      <a:headEnd type="none" w="med" len="med"/>
                      <a:tailEnd type="none" w="med" len="med"/>
                    </a:lnL>
                    <a:lnR>
                      <a:noFill/>
                    </a:lnR>
                    <a:lnT>
                      <a:noFill/>
                    </a:lnT>
                    <a:lnB>
                      <a:noFill/>
                    </a:lnB>
                  </a:tcPr>
                </a:tc>
                <a:tc>
                  <a:txBody>
                    <a:bodyPr/>
                    <a:lstStyle/>
                    <a:p>
                      <a:pPr algn="r" fontAlgn="b"/>
                      <a:r>
                        <a:rPr lang="ja-JP" altLang="en-US" sz="900" b="0" i="0" u="none" strike="noStrike" dirty="0">
                          <a:effectLst/>
                          <a:latin typeface="メイリオ" panose="020B0604030504040204" pitchFamily="50" charset="-128"/>
                          <a:ea typeface="メイリオ" panose="020B0604030504040204" pitchFamily="50" charset="-128"/>
                        </a:rPr>
                        <a:t>　</a:t>
                      </a:r>
                    </a:p>
                  </a:txBody>
                  <a:tcPr marL="9525" marR="9525" marT="9525" marB="0" anchor="b">
                    <a:lnL>
                      <a:noFill/>
                    </a:lnL>
                    <a:lnR w="6350" cap="flat" cmpd="sng" algn="ctr">
                      <a:solidFill>
                        <a:srgbClr val="000000"/>
                      </a:solidFill>
                      <a:prstDash val="dash"/>
                      <a:round/>
                      <a:headEnd type="none" w="med" len="med"/>
                      <a:tailEnd type="none" w="med" len="med"/>
                    </a:lnR>
                    <a:lnT>
                      <a:noFill/>
                    </a:lnT>
                    <a:lnB>
                      <a:noFill/>
                    </a:lnB>
                  </a:tcPr>
                </a:tc>
                <a:tc>
                  <a:txBody>
                    <a:bodyPr/>
                    <a:lstStyle/>
                    <a:p>
                      <a:pPr algn="l" fontAlgn="b"/>
                      <a:endParaRPr lang="ja-JP" alt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w="6350" cap="flat" cmpd="sng" algn="ctr">
                      <a:solidFill>
                        <a:srgbClr val="000000"/>
                      </a:solidFill>
                      <a:prstDash val="dash"/>
                      <a:round/>
                      <a:headEnd type="none" w="med" len="med"/>
                      <a:tailEnd type="none" w="med" len="med"/>
                    </a:lnL>
                    <a:lnR>
                      <a:noFill/>
                    </a:lnR>
                    <a:lnT>
                      <a:noFill/>
                    </a:lnT>
                    <a:lnB>
                      <a:noFill/>
                    </a:lnB>
                  </a:tcPr>
                </a:tc>
                <a:tc gridSpan="16">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ja-JP" altLang="en-US" sz="900" b="0" i="0" u="none" strike="noStrike" dirty="0">
                          <a:effectLst/>
                          <a:latin typeface="メイリオ" panose="020B0604030504040204" pitchFamily="50" charset="-128"/>
                          <a:ea typeface="メイリオ" panose="020B0604030504040204" pitchFamily="50" charset="-128"/>
                        </a:rPr>
                        <a:t>　医師要件　イ</a:t>
                      </a:r>
                    </a:p>
                  </a:txBody>
                  <a:tcPr marL="9525" marR="9525" marT="9525" marB="0" anchor="b">
                    <a:lnL>
                      <a:noFill/>
                    </a:lnL>
                    <a:lnR>
                      <a:noFill/>
                    </a:lnR>
                    <a:lnT>
                      <a:noFill/>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b"/>
                      <a:endParaRPr lang="en-US" altLang="ja-JP"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pPr algn="ctr" fontAlgn="b"/>
                      <a:endParaRPr 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endParaRPr kumimoji="1" lang="ja-JP" altLang="en-US" sz="900" dirty="0">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pPr algn="r" fontAlgn="b"/>
                      <a:endParaRPr lang="en-US" altLang="ja-JP"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w="6350" cap="flat" cmpd="sng" algn="ctr">
                      <a:solidFill>
                        <a:srgbClr val="000000"/>
                      </a:solidFill>
                      <a:prstDash val="dash"/>
                      <a:round/>
                      <a:headEnd type="none" w="med" len="med"/>
                      <a:tailEnd type="none" w="med" len="med"/>
                    </a:lnR>
                    <a:lnT>
                      <a:noFill/>
                    </a:lnT>
                    <a:lnB>
                      <a:noFill/>
                    </a:lnB>
                  </a:tcPr>
                </a:tc>
                <a:tc>
                  <a:txBody>
                    <a:bodyPr/>
                    <a:lstStyle/>
                    <a:p>
                      <a:pPr algn="l" fontAlgn="b"/>
                      <a:r>
                        <a:rPr lang="ja-JP" altLang="en-US" sz="900" b="0" i="0" u="none" strike="noStrike" dirty="0">
                          <a:effectLst/>
                          <a:latin typeface="メイリオ" panose="020B0604030504040204" pitchFamily="50" charset="-128"/>
                          <a:ea typeface="メイリオ" panose="020B0604030504040204" pitchFamily="50" charset="-128"/>
                        </a:rPr>
                        <a:t>　</a:t>
                      </a:r>
                    </a:p>
                  </a:txBody>
                  <a:tcPr marL="9525" marR="9525" marT="9525" marB="0" anchor="b">
                    <a:lnL w="6350" cap="flat" cmpd="sng" algn="ctr">
                      <a:solidFill>
                        <a:srgbClr val="000000"/>
                      </a:solidFill>
                      <a:prstDash val="dash"/>
                      <a:round/>
                      <a:headEnd type="none" w="med" len="med"/>
                      <a:tailEnd type="none" w="med" len="med"/>
                    </a:lnL>
                    <a:lnR>
                      <a:noFill/>
                    </a:lnR>
                    <a:lnT>
                      <a:noFill/>
                    </a:lnT>
                    <a:lnB>
                      <a:noFill/>
                    </a:lnB>
                  </a:tcPr>
                </a:tc>
                <a:extLst>
                  <a:ext uri="{0D108BD9-81ED-4DB2-BD59-A6C34878D82A}">
                    <a16:rowId xmlns:a16="http://schemas.microsoft.com/office/drawing/2014/main" val="977690143"/>
                  </a:ext>
                </a:extLst>
              </a:tr>
              <a:tr h="193939">
                <a:tc>
                  <a:txBody>
                    <a:bodyPr/>
                    <a:lstStyle/>
                    <a:p>
                      <a:pPr algn="l" fontAlgn="b"/>
                      <a:r>
                        <a:rPr lang="ja-JP" altLang="en-US" sz="1000" b="0" i="0" u="none" strike="noStrike" dirty="0">
                          <a:effectLst/>
                          <a:latin typeface="メイリオ" panose="020B0604030504040204" pitchFamily="50" charset="-128"/>
                          <a:ea typeface="メイリオ" panose="020B0604030504040204" pitchFamily="50" charset="-128"/>
                        </a:rPr>
                        <a:t>　</a:t>
                      </a:r>
                    </a:p>
                  </a:txBody>
                  <a:tcPr marL="9525" marR="9525" marT="9525" marB="0" anchor="b">
                    <a:lnL w="6350" cap="flat" cmpd="sng" algn="ctr">
                      <a:solidFill>
                        <a:srgbClr val="000000"/>
                      </a:solidFill>
                      <a:prstDash val="dash"/>
                      <a:round/>
                      <a:headEnd type="none" w="med" len="med"/>
                      <a:tailEnd type="none" w="med" len="med"/>
                    </a:lnL>
                    <a:lnR>
                      <a:noFill/>
                    </a:lnR>
                    <a:lnT>
                      <a:noFill/>
                    </a:lnT>
                    <a:lnB>
                      <a:noFill/>
                    </a:lnB>
                  </a:tcPr>
                </a:tc>
                <a:tc>
                  <a:txBody>
                    <a:bodyPr/>
                    <a:lstStyle/>
                    <a:p>
                      <a:pPr algn="r" fontAlgn="b"/>
                      <a:r>
                        <a:rPr lang="ja-JP" altLang="en-US" sz="900" b="0" i="0" u="none" strike="noStrike" dirty="0">
                          <a:effectLst/>
                          <a:latin typeface="メイリオ" panose="020B0604030504040204" pitchFamily="50" charset="-128"/>
                          <a:ea typeface="メイリオ" panose="020B0604030504040204" pitchFamily="50" charset="-128"/>
                        </a:rPr>
                        <a:t>　</a:t>
                      </a:r>
                    </a:p>
                  </a:txBody>
                  <a:tcPr marL="9525" marR="9525" marT="9525" marB="0" anchor="b">
                    <a:lnL>
                      <a:noFill/>
                    </a:lnL>
                    <a:lnR w="6350" cap="flat" cmpd="sng" algn="ctr">
                      <a:solidFill>
                        <a:srgbClr val="000000"/>
                      </a:solidFill>
                      <a:prstDash val="dash"/>
                      <a:round/>
                      <a:headEnd type="none" w="med" len="med"/>
                      <a:tailEnd type="none" w="med" len="med"/>
                    </a:lnR>
                    <a:lnT>
                      <a:noFill/>
                    </a:lnT>
                    <a:lnB>
                      <a:noFill/>
                    </a:lnB>
                  </a:tcPr>
                </a:tc>
                <a:tc>
                  <a:txBody>
                    <a:bodyPr/>
                    <a:lstStyle/>
                    <a:p>
                      <a:pPr algn="l" fontAlgn="b"/>
                      <a:endParaRPr lang="ja-JP" alt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w="6350" cap="flat" cmpd="sng" algn="ctr">
                      <a:solidFill>
                        <a:srgbClr val="000000"/>
                      </a:solidFill>
                      <a:prstDash val="dash"/>
                      <a:round/>
                      <a:headEnd type="none" w="med" len="med"/>
                      <a:tailEnd type="none" w="med" len="med"/>
                    </a:lnL>
                    <a:lnR>
                      <a:noFill/>
                    </a:lnR>
                    <a:lnT>
                      <a:noFill/>
                    </a:lnT>
                    <a:lnB>
                      <a:noFill/>
                    </a:lnB>
                  </a:tcPr>
                </a:tc>
                <a:tc>
                  <a:txBody>
                    <a:bodyPr/>
                    <a:lstStyle/>
                    <a:p>
                      <a:pPr algn="l" fontAlgn="b"/>
                      <a:r>
                        <a:rPr lang="ja-JP" altLang="en-US" sz="900" b="0" i="0" u="none" strike="noStrike" dirty="0">
                          <a:effectLst/>
                          <a:latin typeface="メイリオ" panose="020B0604030504040204" pitchFamily="50" charset="-128"/>
                          <a:ea typeface="メイリオ" panose="020B0604030504040204" pitchFamily="50" charset="-128"/>
                        </a:rPr>
                        <a:t>　併用投与　ア</a:t>
                      </a:r>
                    </a:p>
                  </a:txBody>
                  <a:tcPr marL="9525" marR="9525" marT="9525" marB="0" anchor="b">
                    <a:lnL>
                      <a:noFill/>
                    </a:lnL>
                    <a:lnR>
                      <a:noFill/>
                    </a:lnR>
                    <a:lnT>
                      <a:noFill/>
                    </a:lnT>
                    <a:lnB>
                      <a:noFill/>
                    </a:lnB>
                  </a:tcPr>
                </a:tc>
                <a:tc>
                  <a:txBody>
                    <a:bodyPr/>
                    <a:lstStyle/>
                    <a:p>
                      <a:pPr algn="r" fontAlgn="b"/>
                      <a:endParaRPr lang="ja-JP" alt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pPr algn="l" fontAlgn="b"/>
                      <a:endParaRPr lang="ja-JP" alt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pPr algn="r" fontAlgn="b"/>
                      <a:endParaRPr lang="ja-JP" alt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pPr algn="l" fontAlgn="b"/>
                      <a:endParaRPr lang="ja-JP" alt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pPr algn="l" fontAlgn="b"/>
                      <a:endParaRPr lang="ja-JP" alt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pPr algn="l" fontAlgn="b"/>
                      <a:endParaRPr lang="ja-JP" alt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pPr algn="l" fontAlgn="b"/>
                      <a:endParaRPr lang="ja-JP" alt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gridSpan="4">
                  <a:txBody>
                    <a:bodyPr/>
                    <a:lstStyle/>
                    <a:p>
                      <a:pPr algn="l" fontAlgn="b"/>
                      <a:endParaRPr lang="ja-JP" alt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p>
                      <a:pPr algn="ctr" fontAlgn="b"/>
                      <a:endParaRPr lang="ja-JP" alt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hMerge="1">
                  <a:txBody>
                    <a:bodyPr/>
                    <a:lstStyle/>
                    <a:p>
                      <a:endParaRPr kumimoji="1" lang="ja-JP" altLang="en-US"/>
                    </a:p>
                  </a:txBody>
                  <a:tcPr/>
                </a:tc>
                <a:tc hMerge="1">
                  <a:txBody>
                    <a:bodyPr/>
                    <a:lstStyle/>
                    <a:p>
                      <a:endParaRPr kumimoji="1" lang="ja-JP" altLang="en-US"/>
                    </a:p>
                  </a:txBody>
                  <a:tcPr/>
                </a:tc>
                <a:tc>
                  <a:txBody>
                    <a:bodyPr/>
                    <a:lstStyle/>
                    <a:p>
                      <a:pPr algn="l" fontAlgn="b"/>
                      <a:endParaRPr lang="ja-JP" altLang="en-US" sz="900" b="0" i="0" u="none" strike="noStrike">
                        <a:effectLst/>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endParaRPr kumimoji="1" lang="ja-JP" altLang="en-US" sz="900" dirty="0">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endParaRPr kumimoji="1" lang="ja-JP" altLang="en-US" sz="900">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endParaRPr kumimoji="1" lang="ja-JP" altLang="en-US" sz="900">
                        <a:latin typeface="メイリオ" panose="020B0604030504040204" pitchFamily="50" charset="-128"/>
                        <a:ea typeface="メイリオ" panose="020B0604030504040204" pitchFamily="50" charset="-128"/>
                      </a:endParaRPr>
                    </a:p>
                  </a:txBody>
                  <a:tcPr marL="9525" marR="9525" marT="9525" marB="0" anchor="b">
                    <a:lnL>
                      <a:noFill/>
                    </a:lnL>
                    <a:lnR>
                      <a:noFill/>
                    </a:lnR>
                    <a:lnT>
                      <a:noFill/>
                    </a:lnT>
                    <a:lnB>
                      <a:noFill/>
                    </a:lnB>
                  </a:tcPr>
                </a:tc>
                <a:tc>
                  <a:txBody>
                    <a:bodyPr/>
                    <a:lstStyle/>
                    <a:p>
                      <a:pPr algn="r" fontAlgn="b"/>
                      <a:endParaRPr lang="ja-JP" altLang="en-US" sz="900" b="0" i="0" u="none" strike="noStrike" dirty="0">
                        <a:effectLst/>
                        <a:latin typeface="メイリオ" panose="020B0604030504040204" pitchFamily="50" charset="-128"/>
                        <a:ea typeface="メイリオ" panose="020B0604030504040204" pitchFamily="50" charset="-128"/>
                      </a:endParaRPr>
                    </a:p>
                  </a:txBody>
                  <a:tcPr marL="9525" marR="9525" marT="9525" marB="0" anchor="b">
                    <a:lnL>
                      <a:noFill/>
                    </a:lnL>
                    <a:lnR w="6350" cap="flat" cmpd="sng" algn="ctr">
                      <a:solidFill>
                        <a:srgbClr val="000000"/>
                      </a:solidFill>
                      <a:prstDash val="dash"/>
                      <a:round/>
                      <a:headEnd type="none" w="med" len="med"/>
                      <a:tailEnd type="none" w="med" len="med"/>
                    </a:lnR>
                    <a:lnT>
                      <a:noFill/>
                    </a:lnT>
                    <a:lnB>
                      <a:noFill/>
                    </a:lnB>
                  </a:tcPr>
                </a:tc>
                <a:tc>
                  <a:txBody>
                    <a:bodyPr/>
                    <a:lstStyle/>
                    <a:p>
                      <a:pPr algn="l" fontAlgn="b"/>
                      <a:r>
                        <a:rPr lang="ja-JP" altLang="en-US" sz="900" b="0" i="0" u="none" strike="noStrike" dirty="0">
                          <a:effectLst/>
                          <a:latin typeface="メイリオ" panose="020B0604030504040204" pitchFamily="50" charset="-128"/>
                          <a:ea typeface="メイリオ" panose="020B0604030504040204" pitchFamily="50" charset="-128"/>
                        </a:rPr>
                        <a:t>　</a:t>
                      </a:r>
                    </a:p>
                  </a:txBody>
                  <a:tcPr marL="9525" marR="9525" marT="9525" marB="0" anchor="b">
                    <a:lnL w="6350" cap="flat" cmpd="sng" algn="ctr">
                      <a:solidFill>
                        <a:srgbClr val="000000"/>
                      </a:solidFill>
                      <a:prstDash val="dash"/>
                      <a:round/>
                      <a:headEnd type="none" w="med" len="med"/>
                      <a:tailEnd type="none" w="med" len="med"/>
                    </a:lnL>
                    <a:lnR>
                      <a:noFill/>
                    </a:lnR>
                    <a:lnT>
                      <a:noFill/>
                    </a:lnT>
                    <a:lnB>
                      <a:noFill/>
                    </a:lnB>
                  </a:tcPr>
                </a:tc>
                <a:extLst>
                  <a:ext uri="{0D108BD9-81ED-4DB2-BD59-A6C34878D82A}">
                    <a16:rowId xmlns:a16="http://schemas.microsoft.com/office/drawing/2014/main" val="2531417403"/>
                  </a:ext>
                </a:extLst>
              </a:tr>
            </a:tbl>
          </a:graphicData>
        </a:graphic>
      </p:graphicFrame>
      <p:sp>
        <p:nvSpPr>
          <p:cNvPr id="24" name="テキスト ボックス 23"/>
          <p:cNvSpPr txBox="1"/>
          <p:nvPr/>
        </p:nvSpPr>
        <p:spPr>
          <a:xfrm>
            <a:off x="5107137" y="5500105"/>
            <a:ext cx="2343862" cy="322194"/>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lIns="33231" tIns="66462" rIns="33231" bIns="0" rtlCol="0">
            <a:noAutofit/>
          </a:bodyPr>
          <a:lstStyle/>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レセプト表示イメージ</a:t>
            </a: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graphicFrame>
        <p:nvGraphicFramePr>
          <p:cNvPr id="25" name="表 24"/>
          <p:cNvGraphicFramePr>
            <a:graphicFrameLocks noGrp="1"/>
          </p:cNvGraphicFramePr>
          <p:nvPr/>
        </p:nvGraphicFramePr>
        <p:xfrm>
          <a:off x="1981373" y="5666944"/>
          <a:ext cx="2324552" cy="1056194"/>
        </p:xfrm>
        <a:graphic>
          <a:graphicData uri="http://schemas.openxmlformats.org/drawingml/2006/table">
            <a:tbl>
              <a:tblPr firstRow="1" bandRow="1">
                <a:tableStyleId>{5C22544A-7EE6-4342-B048-85BDC9FD1C3A}</a:tableStyleId>
              </a:tblPr>
              <a:tblGrid>
                <a:gridCol w="1162276">
                  <a:extLst>
                    <a:ext uri="{9D8B030D-6E8A-4147-A177-3AD203B41FA5}">
                      <a16:colId xmlns:a16="http://schemas.microsoft.com/office/drawing/2014/main" val="2936034858"/>
                    </a:ext>
                  </a:extLst>
                </a:gridCol>
                <a:gridCol w="1162276">
                  <a:extLst>
                    <a:ext uri="{9D8B030D-6E8A-4147-A177-3AD203B41FA5}">
                      <a16:colId xmlns:a16="http://schemas.microsoft.com/office/drawing/2014/main" val="1817214877"/>
                    </a:ext>
                  </a:extLst>
                </a:gridCol>
              </a:tblGrid>
              <a:tr h="320708">
                <a:tc>
                  <a:txBody>
                    <a:bodyPr/>
                    <a:lstStyle/>
                    <a:p>
                      <a:pPr algn="ctr"/>
                      <a:r>
                        <a:rPr kumimoji="1" lang="ja-JP" altLang="en-US" sz="900" b="1" dirty="0">
                          <a:solidFill>
                            <a:schemeClr val="bg1"/>
                          </a:solidFill>
                          <a:latin typeface="メイリオ" panose="020B0604030504040204" pitchFamily="50" charset="-128"/>
                          <a:ea typeface="メイリオ" panose="020B0604030504040204" pitchFamily="50" charset="-128"/>
                        </a:rPr>
                        <a:t>コード</a:t>
                      </a:r>
                    </a:p>
                  </a:txBody>
                  <a:tcPr anchor="ctr">
                    <a:solidFill>
                      <a:schemeClr val="bg1">
                        <a:lumMod val="50000"/>
                      </a:schemeClr>
                    </a:solidFill>
                  </a:tcPr>
                </a:tc>
                <a:tc>
                  <a:txBody>
                    <a:bodyPr/>
                    <a:lstStyle/>
                    <a:p>
                      <a:pPr algn="ctr"/>
                      <a:r>
                        <a:rPr kumimoji="1" lang="ja-JP" altLang="en-US" sz="900" b="1" dirty="0">
                          <a:solidFill>
                            <a:schemeClr val="bg1"/>
                          </a:solidFill>
                          <a:latin typeface="メイリオ" panose="020B0604030504040204" pitchFamily="50" charset="-128"/>
                          <a:ea typeface="メイリオ" panose="020B0604030504040204" pitchFamily="50" charset="-128"/>
                        </a:rPr>
                        <a:t>レセプト表示文言</a:t>
                      </a:r>
                    </a:p>
                  </a:txBody>
                  <a:tcPr anchor="ctr">
                    <a:solidFill>
                      <a:schemeClr val="bg1">
                        <a:lumMod val="50000"/>
                      </a:schemeClr>
                    </a:solidFill>
                  </a:tcPr>
                </a:tc>
                <a:extLst>
                  <a:ext uri="{0D108BD9-81ED-4DB2-BD59-A6C34878D82A}">
                    <a16:rowId xmlns:a16="http://schemas.microsoft.com/office/drawing/2014/main" val="3193912838"/>
                  </a:ext>
                </a:extLst>
              </a:tr>
              <a:tr h="245162">
                <a:tc>
                  <a:txBody>
                    <a:bodyPr/>
                    <a:lstStyle/>
                    <a:p>
                      <a:pPr algn="ctr"/>
                      <a:r>
                        <a:rPr kumimoji="1" lang="en-US" altLang="ja-JP" sz="900" b="1" u="sng" kern="1200" dirty="0">
                          <a:solidFill>
                            <a:srgbClr val="0070C0"/>
                          </a:solidFill>
                          <a:latin typeface="メイリオ" panose="020B0604030504040204" pitchFamily="50" charset="-128"/>
                          <a:ea typeface="メイリオ" panose="020B0604030504040204" pitchFamily="50" charset="-128"/>
                          <a:cs typeface="+mn-cs"/>
                        </a:rPr>
                        <a:t>8201xxxxx</a:t>
                      </a:r>
                      <a:endParaRPr kumimoji="1" lang="ja-JP" altLang="en-US" sz="900" b="1" u="sng" kern="1200" dirty="0">
                        <a:solidFill>
                          <a:srgbClr val="0070C0"/>
                        </a:solidFill>
                        <a:latin typeface="メイリオ" panose="020B0604030504040204" pitchFamily="50" charset="-128"/>
                        <a:ea typeface="メイリオ" panose="020B0604030504040204" pitchFamily="50" charset="-128"/>
                        <a:cs typeface="+mn-cs"/>
                      </a:endParaRPr>
                    </a:p>
                  </a:txBody>
                  <a:tcPr anchor="b">
                    <a:solidFill>
                      <a:schemeClr val="bg1">
                        <a:lumMod val="85000"/>
                      </a:schemeClr>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900" b="1" u="sng" kern="1200" dirty="0">
                          <a:solidFill>
                            <a:srgbClr val="0070C0"/>
                          </a:solidFill>
                          <a:latin typeface="メイリオ" panose="020B0604030504040204" pitchFamily="50" charset="-128"/>
                          <a:ea typeface="メイリオ" panose="020B0604030504040204" pitchFamily="50" charset="-128"/>
                          <a:cs typeface="+mn-cs"/>
                        </a:rPr>
                        <a:t>施設要件　ア</a:t>
                      </a:r>
                    </a:p>
                  </a:txBody>
                  <a:tcPr anchor="b">
                    <a:solidFill>
                      <a:schemeClr val="bg1">
                        <a:lumMod val="85000"/>
                      </a:schemeClr>
                    </a:solidFill>
                  </a:tcPr>
                </a:tc>
                <a:extLst>
                  <a:ext uri="{0D108BD9-81ED-4DB2-BD59-A6C34878D82A}">
                    <a16:rowId xmlns:a16="http://schemas.microsoft.com/office/drawing/2014/main" val="2717706779"/>
                  </a:ext>
                </a:extLst>
              </a:tr>
              <a:tr h="245162">
                <a:tc>
                  <a:txBody>
                    <a:bodyPr/>
                    <a:lstStyle/>
                    <a:p>
                      <a:pPr algn="ctr"/>
                      <a:r>
                        <a:rPr kumimoji="1" lang="en-US" altLang="ja-JP" sz="900" b="0" u="none" dirty="0">
                          <a:latin typeface="メイリオ" panose="020B0604030504040204" pitchFamily="50" charset="-128"/>
                          <a:ea typeface="メイリオ" panose="020B0604030504040204" pitchFamily="50" charset="-128"/>
                        </a:rPr>
                        <a:t>8201xxxxx</a:t>
                      </a:r>
                      <a:endParaRPr kumimoji="1" lang="ja-JP" altLang="en-US" sz="900" b="0" u="none" dirty="0">
                        <a:latin typeface="メイリオ" panose="020B0604030504040204" pitchFamily="50" charset="-128"/>
                        <a:ea typeface="メイリオ" panose="020B0604030504040204" pitchFamily="50" charset="-128"/>
                      </a:endParaRPr>
                    </a:p>
                  </a:txBody>
                  <a:tcPr anchor="b">
                    <a:solidFill>
                      <a:schemeClr val="bg1">
                        <a:lumMod val="85000"/>
                      </a:schemeClr>
                    </a:solidFill>
                  </a:tcPr>
                </a:tc>
                <a:tc>
                  <a:txBody>
                    <a:bodyPr/>
                    <a:lstStyle/>
                    <a:p>
                      <a:pPr algn="ctr"/>
                      <a:r>
                        <a:rPr kumimoji="1" lang="ja-JP" altLang="en-US" sz="900" b="0" u="none" dirty="0">
                          <a:latin typeface="メイリオ" panose="020B0604030504040204" pitchFamily="50" charset="-128"/>
                          <a:ea typeface="メイリオ" panose="020B0604030504040204" pitchFamily="50" charset="-128"/>
                        </a:rPr>
                        <a:t>施設要件　イ</a:t>
                      </a:r>
                    </a:p>
                  </a:txBody>
                  <a:tcPr anchor="b">
                    <a:solidFill>
                      <a:schemeClr val="bg1">
                        <a:lumMod val="85000"/>
                      </a:schemeClr>
                    </a:solidFill>
                  </a:tcPr>
                </a:tc>
                <a:extLst>
                  <a:ext uri="{0D108BD9-81ED-4DB2-BD59-A6C34878D82A}">
                    <a16:rowId xmlns:a16="http://schemas.microsoft.com/office/drawing/2014/main" val="2636484720"/>
                  </a:ext>
                </a:extLst>
              </a:tr>
              <a:tr h="245162">
                <a:tc>
                  <a:txBody>
                    <a:bodyPr/>
                    <a:lstStyle/>
                    <a:p>
                      <a:pPr algn="ctr"/>
                      <a:r>
                        <a:rPr kumimoji="1" lang="ja-JP" altLang="en-US" sz="900" b="0" u="none" dirty="0">
                          <a:latin typeface="メイリオ" panose="020B0604030504040204" pitchFamily="50" charset="-128"/>
                          <a:ea typeface="メイリオ" panose="020B0604030504040204" pitchFamily="50" charset="-128"/>
                        </a:rPr>
                        <a:t>（略）</a:t>
                      </a:r>
                    </a:p>
                  </a:txBody>
                  <a:tcPr anchor="b">
                    <a:solidFill>
                      <a:schemeClr val="bg1">
                        <a:lumMod val="85000"/>
                      </a:schemeClr>
                    </a:solidFill>
                  </a:tcPr>
                </a:tc>
                <a:tc>
                  <a:txBody>
                    <a:bodyPr/>
                    <a:lstStyle/>
                    <a:p>
                      <a:pPr algn="ctr"/>
                      <a:r>
                        <a:rPr kumimoji="1" lang="ja-JP" altLang="en-US" sz="900" b="0" u="none" dirty="0">
                          <a:latin typeface="メイリオ" panose="020B0604030504040204" pitchFamily="50" charset="-128"/>
                          <a:ea typeface="メイリオ" panose="020B0604030504040204" pitchFamily="50" charset="-128"/>
                        </a:rPr>
                        <a:t>ウ～オ（略）</a:t>
                      </a:r>
                    </a:p>
                  </a:txBody>
                  <a:tcPr anchor="b">
                    <a:solidFill>
                      <a:schemeClr val="bg1">
                        <a:lumMod val="85000"/>
                      </a:schemeClr>
                    </a:solidFill>
                  </a:tcPr>
                </a:tc>
                <a:extLst>
                  <a:ext uri="{0D108BD9-81ED-4DB2-BD59-A6C34878D82A}">
                    <a16:rowId xmlns:a16="http://schemas.microsoft.com/office/drawing/2014/main" val="3206279577"/>
                  </a:ext>
                </a:extLst>
              </a:tr>
            </a:tbl>
          </a:graphicData>
        </a:graphic>
      </p:graphicFrame>
      <p:sp>
        <p:nvSpPr>
          <p:cNvPr id="27" name="正方形/長方形 26"/>
          <p:cNvSpPr/>
          <p:nvPr/>
        </p:nvSpPr>
        <p:spPr>
          <a:xfrm>
            <a:off x="5178738" y="5687960"/>
            <a:ext cx="3627400" cy="1065512"/>
          </a:xfrm>
          <a:prstGeom prst="rect">
            <a:avLst/>
          </a:prstGeom>
          <a:noFill/>
          <a:ln w="190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 name="正方形/長方形 2"/>
          <p:cNvSpPr/>
          <p:nvPr/>
        </p:nvSpPr>
        <p:spPr>
          <a:xfrm>
            <a:off x="249416" y="5285364"/>
            <a:ext cx="4953000" cy="369332"/>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例：テセントリク点滴静注</a:t>
            </a:r>
            <a:r>
              <a:rPr kumimoji="1" lang="en-US" altLang="ja-JP" sz="900" b="0" i="0" u="none" strike="noStrike" kern="1200" cap="none" spc="0" normalizeH="0" baseline="0" noProof="0" dirty="0">
                <a:ln>
                  <a:noFill/>
                </a:ln>
                <a:solidFill>
                  <a:prstClr val="black"/>
                </a:solidFill>
                <a:effectLst/>
                <a:uLnTx/>
                <a:uFillTx/>
                <a:latin typeface="Verdana"/>
                <a:ea typeface="メイリオ"/>
                <a:cs typeface="+mn-cs"/>
              </a:rPr>
              <a:t>840mg</a:t>
            </a: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・同</a:t>
            </a:r>
            <a:r>
              <a:rPr kumimoji="1" lang="en-US" altLang="ja-JP" sz="900" b="0" i="0" u="none" strike="noStrike" kern="1200" cap="none" spc="0" normalizeH="0" baseline="0" noProof="0" dirty="0">
                <a:ln>
                  <a:noFill/>
                </a:ln>
                <a:solidFill>
                  <a:prstClr val="black"/>
                </a:solidFill>
                <a:effectLst/>
                <a:uLnTx/>
                <a:uFillTx/>
                <a:latin typeface="Verdana"/>
                <a:ea typeface="メイリオ"/>
                <a:cs typeface="+mn-cs"/>
              </a:rPr>
              <a:t>1200mg</a:t>
            </a: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を請求する場合に記載を求めている項目</a:t>
            </a:r>
            <a:r>
              <a:rPr kumimoji="1" lang="en-US" altLang="ja-JP" sz="900" b="0" i="0" u="none" strike="noStrike" kern="1200" cap="none" spc="0" normalizeH="0" baseline="0" noProof="0" dirty="0">
                <a:ln>
                  <a:noFill/>
                </a:ln>
                <a:solidFill>
                  <a:prstClr val="black"/>
                </a:solidFill>
                <a:effectLst/>
                <a:uLnTx/>
                <a:uFillTx/>
                <a:latin typeface="Verdana"/>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Verdana"/>
                <a:ea typeface="メイリオ"/>
                <a:cs typeface="+mn-cs"/>
              </a:rPr>
              <a:t>　・「施設要件ア」から「施設要件オ」までのうち該当するものを記載すること。</a:t>
            </a:r>
            <a:endParaRPr kumimoji="1" lang="en-US" altLang="ja-JP" sz="900" b="0" i="0" u="none" strike="noStrike" kern="1200" cap="none" spc="0" normalizeH="0" baseline="0" noProof="0" dirty="0">
              <a:ln>
                <a:noFill/>
              </a:ln>
              <a:solidFill>
                <a:prstClr val="black"/>
              </a:solidFill>
              <a:effectLst/>
              <a:uLnTx/>
              <a:uFillTx/>
              <a:latin typeface="Verdana"/>
              <a:ea typeface="メイリオ"/>
              <a:cs typeface="+mn-cs"/>
            </a:endParaRPr>
          </a:p>
        </p:txBody>
      </p:sp>
      <p:sp>
        <p:nvSpPr>
          <p:cNvPr id="31" name="右矢印 30"/>
          <p:cNvSpPr/>
          <p:nvPr/>
        </p:nvSpPr>
        <p:spPr>
          <a:xfrm>
            <a:off x="4508339" y="5809423"/>
            <a:ext cx="442913" cy="720586"/>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テキスト ボックス 16">
            <a:extLst>
              <a:ext uri="{FF2B5EF4-FFF2-40B4-BE49-F238E27FC236}">
                <a16:creationId xmlns:a16="http://schemas.microsoft.com/office/drawing/2014/main" id="{8DE6DECF-05C5-46A3-84D9-9EA6E84E9201}"/>
              </a:ext>
            </a:extLst>
          </p:cNvPr>
          <p:cNvSpPr txBox="1"/>
          <p:nvPr/>
        </p:nvSpPr>
        <p:spPr>
          <a:xfrm>
            <a:off x="0" y="-2767"/>
            <a:ext cx="9906000" cy="276999"/>
          </a:xfrm>
          <a:prstGeom prst="rect">
            <a:avLst/>
          </a:prstGeom>
          <a:noFill/>
        </p:spPr>
        <p:txBody>
          <a:bodyPr wrap="square" rtlCol="0">
            <a:spAutoFit/>
          </a:bodyPr>
          <a:lstStyle/>
          <a:p>
            <a:pPr marL="2425700" marR="0" lvl="0" indent="-2425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．医療における</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ICT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の利活用・デジタル化への対応</a:t>
            </a:r>
          </a:p>
        </p:txBody>
      </p:sp>
      <p:sp>
        <p:nvSpPr>
          <p:cNvPr id="20" name="タイトル 1">
            <a:extLst>
              <a:ext uri="{FF2B5EF4-FFF2-40B4-BE49-F238E27FC236}">
                <a16:creationId xmlns:a16="http://schemas.microsoft.com/office/drawing/2014/main" id="{632CF494-B4E3-4C43-8F46-E6385EE06175}"/>
              </a:ext>
            </a:extLst>
          </p:cNvPr>
          <p:cNvSpPr>
            <a:spLocks noGrp="1"/>
          </p:cNvSpPr>
          <p:nvPr>
            <p:ph type="title"/>
          </p:nvPr>
        </p:nvSpPr>
        <p:spPr>
          <a:xfrm>
            <a:off x="0" y="274638"/>
            <a:ext cx="9906000" cy="458787"/>
          </a:xfrm>
        </p:spPr>
        <p:txBody>
          <a:bodyPr>
            <a:noAutofit/>
          </a:bodyPr>
          <a:lstStyle/>
          <a:p>
            <a:r>
              <a:rPr lang="ja-JP" altLang="en-US" dirty="0"/>
              <a:t>（２）</a:t>
            </a: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事務の簡素化・効率化</a:t>
            </a:r>
            <a:endParaRPr lang="ja-JP" altLang="en-US" dirty="0"/>
          </a:p>
        </p:txBody>
      </p:sp>
    </p:spTree>
    <p:extLst>
      <p:ext uri="{BB962C8B-B14F-4D97-AF65-F5344CB8AC3E}">
        <p14:creationId xmlns:p14="http://schemas.microsoft.com/office/powerpoint/2010/main" val="388188478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1">
            <a:extLst>
              <a:ext uri="{FF2B5EF4-FFF2-40B4-BE49-F238E27FC236}">
                <a16:creationId xmlns:a16="http://schemas.microsoft.com/office/drawing/2014/main" id="{AED07860-DECF-4F20-B26F-51AC827F7F4A}"/>
              </a:ext>
            </a:extLst>
          </p:cNvPr>
          <p:cNvSpPr>
            <a:spLocks noChangeArrowheads="1"/>
          </p:cNvSpPr>
          <p:nvPr/>
        </p:nvSpPr>
        <p:spPr bwMode="auto">
          <a:xfrm>
            <a:off x="202254" y="620688"/>
            <a:ext cx="9517326" cy="5632311"/>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個別事項②</a:t>
            </a:r>
            <a:r>
              <a:rPr kumimoji="1" lang="en-US" altLang="ja-JP"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１２月３日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（その７）</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◆技術的事項①：医療技術の評価、報告書の確認不足に対する医療安全対策、慢性維持透析、</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在宅腹膜灌流、在宅血液透析</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3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１２月８日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（その８）</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◆後発医薬品：骨太の方針を踏まえた今後の対応</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◆医薬品の適切な使用の推進：フォーミュラリ、分割調剤、薬剤給付の適正化</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◆働き方改革の推進②：現状等、医師事務作業補助体制加算、手術・処置の時間外等加算、</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医療機関における薬剤師業務に係る評価、特定行為研修修了者の活用、</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看護職員の処遇改善と負担軽減、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ICT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の活用、地域医療体制確保加算</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3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１２月１０日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（その９）</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◆技術的事項②：二次性骨折の管理、運動器疾患管理、高度難聴管理、知的障害者等への医療提供、</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検査、周術期疼痛管理、人工呼吸器等管理、バイオ後続品の使用促進</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3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１２月１５日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◆不妊治療の保険適用③：対象となる医療技術等の範囲、運用に係る課題、その他の事項</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3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１２月２２日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◆オンライン服薬指導、電子版お薬手帳</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◆歯科用貴金属材料の基準材料価格改定</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3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１２月２４日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◆診療報酬上の簡素化等</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◆内視鏡治療</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◆これまでの指摘に対する回答</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3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１月１２日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◆歯科用貴金属材料の基準材料価格改定</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Rectangle 2">
            <a:extLst>
              <a:ext uri="{FF2B5EF4-FFF2-40B4-BE49-F238E27FC236}">
                <a16:creationId xmlns:a16="http://schemas.microsoft.com/office/drawing/2014/main" id="{CE02C015-CC62-4237-A336-6DA1AC075E55}"/>
              </a:ext>
            </a:extLst>
          </p:cNvPr>
          <p:cNvSpPr>
            <a:spLocks noChangeArrowheads="1"/>
          </p:cNvSpPr>
          <p:nvPr/>
        </p:nvSpPr>
        <p:spPr bwMode="auto">
          <a:xfrm>
            <a:off x="202253" y="0"/>
            <a:ext cx="9517327" cy="476672"/>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中医協における審議内容 </a:t>
            </a:r>
            <a:r>
              <a:rPr kumimoji="1" lang="ja-JP" altLang="en-US" sz="20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（令和２年７月７日～令和３年１月１２日）</a:t>
            </a:r>
            <a:r>
              <a:rPr kumimoji="1" lang="ja-JP"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 </a:t>
            </a:r>
            <a:r>
              <a:rPr kumimoji="1" lang="ja-JP"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⑦</a:t>
            </a:r>
            <a:endPar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
        <p:nvSpPr>
          <p:cNvPr id="6" name="スライド番号プレースホルダー 2">
            <a:extLst>
              <a:ext uri="{FF2B5EF4-FFF2-40B4-BE49-F238E27FC236}">
                <a16:creationId xmlns:a16="http://schemas.microsoft.com/office/drawing/2014/main" id="{A09023F9-5ABA-4527-83CC-04ED632FBE8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837461574"/>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1018800"/>
            <a:ext cx="9529762" cy="554130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医療、在宅医療及びリハビリテーション医療について、データに基づく適切な評価を推進する観点から、生活習慣病管理料、在宅時医学総合管理料、疾患別リハビリテーション料等において、保険医療機関が診療報酬の請求状況、治療管理の状況等の診療の内容に関するデータを継続して厚生労働省に提出している場合の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生活習慣病管理料</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外来データ提出加算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点（月１回）</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在宅時医学総合管理料、施設入居時等医学総合管理料及び在宅がん医療総合診療料</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在宅データ提出加算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点（月１回）</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185738"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疾患別リハビリテーション料</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リハビリテーションデータ提出加算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点（月１回）</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在宅データ提出加算とリハビリテーションデータ提出加算の算定要件・施設基準は外来データ提出加算と同様。</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 name="正方形/長方形 2"/>
          <p:cNvSpPr/>
          <p:nvPr/>
        </p:nvSpPr>
        <p:spPr>
          <a:xfrm>
            <a:off x="622998" y="2988000"/>
            <a:ext cx="8631534" cy="1671637"/>
          </a:xfrm>
          <a:prstGeom prst="rect">
            <a:avLst/>
          </a:prstGeom>
          <a:solidFill>
            <a:schemeClr val="bg1"/>
          </a:solidFill>
          <a:ln w="190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別に厚生労働大臣が定める施設基準に適合しているものとして地方厚生局長等に届け出た保険医療機関において、当該保険医療機関における</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診療報酬の請求状況、生活習慣病の治療管理の状況等の診療の内容に関するデータを継続して厚生労働省に提出している場合</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は、外来データ提出加算として、</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点を所定点数に加算する。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外来患者に係る診療内容に関するデータを継続的かつ適切に提出</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するために必要な体制が整備されていること。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データ提出加算に係る届出を行っていない保険医療機関であること。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 name="テキスト ボックス 5">
            <a:extLst>
              <a:ext uri="{FF2B5EF4-FFF2-40B4-BE49-F238E27FC236}">
                <a16:creationId xmlns:a16="http://schemas.microsoft.com/office/drawing/2014/main" id="{30ED4605-C377-4769-84BF-D368A83649B2}"/>
              </a:ext>
            </a:extLst>
          </p:cNvPr>
          <p:cNvSpPr txBox="1"/>
          <p:nvPr/>
        </p:nvSpPr>
        <p:spPr>
          <a:xfrm>
            <a:off x="0" y="-2767"/>
            <a:ext cx="9906000" cy="276999"/>
          </a:xfrm>
          <a:prstGeom prst="rect">
            <a:avLst/>
          </a:prstGeom>
          <a:noFill/>
        </p:spPr>
        <p:txBody>
          <a:bodyPr wrap="square" rtlCol="0">
            <a:spAutoFit/>
          </a:bodyPr>
          <a:lstStyle/>
          <a:p>
            <a:pPr marL="2425700" marR="0" lvl="0" indent="-2425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．医療における</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ICT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の利活用・デジタル化への対応</a:t>
            </a:r>
          </a:p>
        </p:txBody>
      </p:sp>
      <p:sp>
        <p:nvSpPr>
          <p:cNvPr id="9" name="タイトル 1">
            <a:extLst>
              <a:ext uri="{FF2B5EF4-FFF2-40B4-BE49-F238E27FC236}">
                <a16:creationId xmlns:a16="http://schemas.microsoft.com/office/drawing/2014/main" id="{D3A84E98-01B5-4511-BCAE-F0E6D431A59B}"/>
              </a:ext>
            </a:extLst>
          </p:cNvPr>
          <p:cNvSpPr>
            <a:spLocks noGrp="1"/>
          </p:cNvSpPr>
          <p:nvPr>
            <p:ph type="title"/>
          </p:nvPr>
        </p:nvSpPr>
        <p:spPr>
          <a:xfrm>
            <a:off x="0" y="274638"/>
            <a:ext cx="9906000" cy="458787"/>
          </a:xfrm>
        </p:spPr>
        <p:txBody>
          <a:bodyPr>
            <a:noAutofit/>
          </a:bodyPr>
          <a:lstStyle/>
          <a:p>
            <a:r>
              <a:rPr lang="ja-JP" altLang="en-US" dirty="0"/>
              <a:t>（３）外来医療等におけるデータ提出に係る評価の新設（再掲）</a:t>
            </a:r>
            <a:endParaRPr kumimoji="1" lang="ja-JP" altLang="en-US" dirty="0">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609532447"/>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sz="2000" dirty="0"/>
              <a:t>外来医療等のデータ提出を始める医療機関のスケジュール（イメージ）（再掲）</a:t>
            </a:r>
          </a:p>
        </p:txBody>
      </p:sp>
      <p:sp>
        <p:nvSpPr>
          <p:cNvPr id="6" name="角丸四角形 5"/>
          <p:cNvSpPr/>
          <p:nvPr/>
        </p:nvSpPr>
        <p:spPr>
          <a:xfrm>
            <a:off x="73000" y="3513612"/>
            <a:ext cx="9759094" cy="1567302"/>
          </a:xfrm>
          <a:prstGeom prst="roundRect">
            <a:avLst/>
          </a:prstGeom>
          <a:solidFill>
            <a:srgbClr val="F79646">
              <a:lumMod val="20000"/>
              <a:lumOff val="80000"/>
            </a:srgbClr>
          </a:solidFill>
          <a:ln w="25400"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メイリオ"/>
              <a:ea typeface="メイリオ"/>
              <a:cs typeface="+mn-cs"/>
            </a:endParaRPr>
          </a:p>
        </p:txBody>
      </p:sp>
      <p:sp>
        <p:nvSpPr>
          <p:cNvPr id="7" name="角丸四角形 6"/>
          <p:cNvSpPr/>
          <p:nvPr/>
        </p:nvSpPr>
        <p:spPr>
          <a:xfrm>
            <a:off x="73000" y="912450"/>
            <a:ext cx="9759094" cy="2403762"/>
          </a:xfrm>
          <a:prstGeom prst="roundRect">
            <a:avLst/>
          </a:prstGeom>
          <a:solidFill>
            <a:srgbClr val="4F81BD">
              <a:lumMod val="20000"/>
              <a:lumOff val="80000"/>
            </a:srgbClr>
          </a:solidFill>
          <a:ln w="25400"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メイリオ"/>
              <a:ea typeface="メイリオ"/>
              <a:cs typeface="+mn-cs"/>
            </a:endParaRPr>
          </a:p>
        </p:txBody>
      </p:sp>
      <p:cxnSp>
        <p:nvCxnSpPr>
          <p:cNvPr id="9" name="直線矢印コネクタ 8"/>
          <p:cNvCxnSpPr/>
          <p:nvPr/>
        </p:nvCxnSpPr>
        <p:spPr>
          <a:xfrm flipV="1">
            <a:off x="233022" y="5425655"/>
            <a:ext cx="9439049" cy="0"/>
          </a:xfrm>
          <a:prstGeom prst="straightConnector1">
            <a:avLst/>
          </a:prstGeom>
          <a:noFill/>
          <a:ln w="19050" cap="flat" cmpd="sng" algn="ctr">
            <a:solidFill>
              <a:sysClr val="windowText" lastClr="000000"/>
            </a:solidFill>
            <a:prstDash val="solid"/>
            <a:tailEnd type="arrow"/>
          </a:ln>
          <a:effectLst/>
        </p:spPr>
      </p:cxnSp>
      <p:sp>
        <p:nvSpPr>
          <p:cNvPr id="10" name="テキスト ボックス 9"/>
          <p:cNvSpPr txBox="1"/>
          <p:nvPr/>
        </p:nvSpPr>
        <p:spPr>
          <a:xfrm>
            <a:off x="2688881" y="5442529"/>
            <a:ext cx="1946850"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６～７月</a:t>
            </a:r>
          </a:p>
        </p:txBody>
      </p:sp>
      <p:sp>
        <p:nvSpPr>
          <p:cNvPr id="11" name="テキスト ボックス 10"/>
          <p:cNvSpPr txBox="1"/>
          <p:nvPr/>
        </p:nvSpPr>
        <p:spPr>
          <a:xfrm>
            <a:off x="6993308" y="5451359"/>
            <a:ext cx="1065430"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１０月</a:t>
            </a:r>
          </a:p>
        </p:txBody>
      </p:sp>
      <p:sp>
        <p:nvSpPr>
          <p:cNvPr id="12" name="テキスト ボックス 11"/>
          <p:cNvSpPr txBox="1"/>
          <p:nvPr/>
        </p:nvSpPr>
        <p:spPr>
          <a:xfrm>
            <a:off x="4508302" y="5449665"/>
            <a:ext cx="1255863"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８月</a:t>
            </a:r>
          </a:p>
        </p:txBody>
      </p:sp>
      <p:sp>
        <p:nvSpPr>
          <p:cNvPr id="13" name="角丸四角形 12"/>
          <p:cNvSpPr/>
          <p:nvPr/>
        </p:nvSpPr>
        <p:spPr>
          <a:xfrm>
            <a:off x="2006682" y="1247832"/>
            <a:ext cx="1882860" cy="1720553"/>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②６</a:t>
            </a:r>
            <a:r>
              <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７月分のデータ</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（試行データ）</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を作成</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連続する少なくとも</a:t>
            </a:r>
            <a:endParaRPr kumimoji="0" lang="en-US" altLang="ja-JP" sz="12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２か月分のデータ</a:t>
            </a:r>
          </a:p>
        </p:txBody>
      </p:sp>
      <p:sp>
        <p:nvSpPr>
          <p:cNvPr id="14" name="上矢印 13"/>
          <p:cNvSpPr/>
          <p:nvPr/>
        </p:nvSpPr>
        <p:spPr>
          <a:xfrm flipV="1">
            <a:off x="4576451" y="2867684"/>
            <a:ext cx="533584" cy="1078165"/>
          </a:xfrm>
          <a:prstGeom prst="upArrow">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メイリオ"/>
              <a:ea typeface="メイリオ"/>
              <a:cs typeface="+mn-cs"/>
            </a:endParaRPr>
          </a:p>
        </p:txBody>
      </p:sp>
      <p:sp>
        <p:nvSpPr>
          <p:cNvPr id="15" name="円/楕円 37"/>
          <p:cNvSpPr/>
          <p:nvPr/>
        </p:nvSpPr>
        <p:spPr>
          <a:xfrm>
            <a:off x="4167460" y="4038836"/>
            <a:ext cx="1459035" cy="613248"/>
          </a:xfrm>
          <a:prstGeom prst="ellipse">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メイリオ"/>
                <a:ea typeface="メイリオ"/>
                <a:cs typeface="+mn-cs"/>
              </a:rPr>
              <a:t>⑤判定</a:t>
            </a:r>
          </a:p>
        </p:txBody>
      </p:sp>
      <p:sp>
        <p:nvSpPr>
          <p:cNvPr id="16" name="上矢印 15"/>
          <p:cNvSpPr/>
          <p:nvPr/>
        </p:nvSpPr>
        <p:spPr>
          <a:xfrm>
            <a:off x="6056795" y="3004232"/>
            <a:ext cx="604010" cy="956133"/>
          </a:xfrm>
          <a:prstGeom prst="upArrow">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メイリオ"/>
                <a:ea typeface="メイリオ"/>
                <a:cs typeface="+mn-cs"/>
              </a:rPr>
              <a:t>⑥通知</a:t>
            </a:r>
          </a:p>
        </p:txBody>
      </p:sp>
      <p:sp>
        <p:nvSpPr>
          <p:cNvPr id="17" name="テキスト ボックス 16"/>
          <p:cNvSpPr txBox="1"/>
          <p:nvPr/>
        </p:nvSpPr>
        <p:spPr>
          <a:xfrm>
            <a:off x="6056794" y="727783"/>
            <a:ext cx="3849206"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１０月からは、３か月毎に提出</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３）</a:t>
            </a: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a:t>
            </a:r>
          </a:p>
        </p:txBody>
      </p:sp>
      <p:cxnSp>
        <p:nvCxnSpPr>
          <p:cNvPr id="18" name="直線コネクタ 17"/>
          <p:cNvCxnSpPr/>
          <p:nvPr/>
        </p:nvCxnSpPr>
        <p:spPr>
          <a:xfrm flipV="1">
            <a:off x="7006713" y="1008628"/>
            <a:ext cx="0" cy="4172259"/>
          </a:xfrm>
          <a:prstGeom prst="line">
            <a:avLst/>
          </a:prstGeom>
          <a:noFill/>
          <a:ln w="28575" cap="flat" cmpd="sng" algn="ctr">
            <a:solidFill>
              <a:sysClr val="windowText" lastClr="000000">
                <a:shade val="95000"/>
                <a:satMod val="105000"/>
              </a:sysClr>
            </a:solidFill>
            <a:prstDash val="dash"/>
          </a:ln>
          <a:effectLst/>
        </p:spPr>
      </p:cxnSp>
      <p:sp>
        <p:nvSpPr>
          <p:cNvPr id="19" name="右矢印 18"/>
          <p:cNvSpPr/>
          <p:nvPr/>
        </p:nvSpPr>
        <p:spPr>
          <a:xfrm>
            <a:off x="7050693" y="1329653"/>
            <a:ext cx="2769508" cy="1098703"/>
          </a:xfrm>
          <a:prstGeom prst="rightArrow">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1" i="0" u="none" strike="noStrike" kern="0" cap="none" spc="0" normalizeH="0" baseline="0" noProof="0" dirty="0">
                <a:ln>
                  <a:noFill/>
                </a:ln>
                <a:solidFill>
                  <a:srgbClr val="FF0000"/>
                </a:solidFill>
                <a:effectLst/>
                <a:uLnTx/>
                <a:uFillTx/>
                <a:latin typeface="メイリオ"/>
                <a:ea typeface="メイリオ"/>
                <a:cs typeface="+mn-cs"/>
              </a:rPr>
              <a:t>⑧外来データ提出加算等</a:t>
            </a:r>
            <a:endParaRPr kumimoji="0" lang="en-US" altLang="ja-JP" sz="1600" b="1" i="0" u="none" strike="noStrike" kern="0" cap="none" spc="0" normalizeH="0" baseline="0" noProof="0" dirty="0">
              <a:ln>
                <a:noFill/>
              </a:ln>
              <a:solidFill>
                <a:srgbClr val="FF0000"/>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1" i="0" u="none" strike="noStrike" kern="0" cap="none" spc="0" normalizeH="0" baseline="0" noProof="0" dirty="0">
                <a:ln>
                  <a:noFill/>
                </a:ln>
                <a:solidFill>
                  <a:srgbClr val="FF0000"/>
                </a:solidFill>
                <a:effectLst/>
                <a:uLnTx/>
                <a:uFillTx/>
                <a:latin typeface="メイリオ"/>
                <a:ea typeface="メイリオ"/>
                <a:cs typeface="+mn-cs"/>
              </a:rPr>
              <a:t>算定</a:t>
            </a:r>
          </a:p>
        </p:txBody>
      </p:sp>
      <p:sp>
        <p:nvSpPr>
          <p:cNvPr id="20" name="テキスト ボックス 19"/>
          <p:cNvSpPr txBox="1"/>
          <p:nvPr/>
        </p:nvSpPr>
        <p:spPr>
          <a:xfrm>
            <a:off x="7496147" y="1247832"/>
            <a:ext cx="2028225"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FF0000"/>
                </a:solidFill>
                <a:effectLst/>
                <a:uLnTx/>
                <a:uFillTx/>
                <a:latin typeface="メイリオ"/>
                <a:ea typeface="メイリオ"/>
                <a:cs typeface="+mn-cs"/>
              </a:rPr>
              <a:t>１０月１日より</a:t>
            </a:r>
          </a:p>
        </p:txBody>
      </p:sp>
      <p:sp>
        <p:nvSpPr>
          <p:cNvPr id="21" name="角丸四角形 20"/>
          <p:cNvSpPr/>
          <p:nvPr/>
        </p:nvSpPr>
        <p:spPr>
          <a:xfrm>
            <a:off x="624004" y="1247832"/>
            <a:ext cx="1338700" cy="1722898"/>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sng" strike="noStrike" kern="0" cap="none" spc="0" normalizeH="0" baseline="0" noProof="0" dirty="0">
                <a:ln>
                  <a:noFill/>
                </a:ln>
                <a:solidFill>
                  <a:prstClr val="black"/>
                </a:solidFill>
                <a:effectLst/>
                <a:uLnTx/>
                <a:uFillTx/>
                <a:latin typeface="メイリオ"/>
                <a:ea typeface="メイリオ"/>
                <a:cs typeface="+mn-cs"/>
              </a:rPr>
              <a:t>①データ作成開始前</a:t>
            </a: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に</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保険局医療課に届出</a:t>
            </a: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a:t>
            </a:r>
            <a:r>
              <a:rPr kumimoji="0" lang="en-US" altLang="ja-JP" sz="1200" b="0" i="0" u="none" strike="noStrike" kern="0" cap="none" spc="0" normalizeH="0" baseline="0" noProof="0" dirty="0">
                <a:ln>
                  <a:noFill/>
                </a:ln>
                <a:solidFill>
                  <a:prstClr val="black"/>
                </a:solidFill>
                <a:effectLst/>
                <a:uLnTx/>
                <a:uFillTx/>
                <a:latin typeface="メイリオ"/>
                <a:ea typeface="メイリオ"/>
                <a:cs typeface="+mn-cs"/>
              </a:rPr>
              <a:t>※1</a:t>
            </a: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a:t>
            </a:r>
          </a:p>
        </p:txBody>
      </p:sp>
      <p:sp>
        <p:nvSpPr>
          <p:cNvPr id="22" name="角丸四角形 21"/>
          <p:cNvSpPr/>
          <p:nvPr/>
        </p:nvSpPr>
        <p:spPr>
          <a:xfrm>
            <a:off x="5801800" y="1278823"/>
            <a:ext cx="1124488" cy="1701401"/>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⑦通知を元に厚生局に届出</a:t>
            </a:r>
          </a:p>
        </p:txBody>
      </p:sp>
      <p:cxnSp>
        <p:nvCxnSpPr>
          <p:cNvPr id="23" name="直線矢印コネクタ 22"/>
          <p:cNvCxnSpPr/>
          <p:nvPr/>
        </p:nvCxnSpPr>
        <p:spPr>
          <a:xfrm>
            <a:off x="1346099" y="2980224"/>
            <a:ext cx="0" cy="965625"/>
          </a:xfrm>
          <a:prstGeom prst="straightConnector1">
            <a:avLst/>
          </a:prstGeom>
          <a:noFill/>
          <a:ln w="25400" cap="flat" cmpd="sng" algn="ctr">
            <a:solidFill>
              <a:srgbClr val="4BACC6"/>
            </a:solidFill>
            <a:prstDash val="solid"/>
            <a:tailEnd type="arrow"/>
          </a:ln>
          <a:effectLst>
            <a:outerShdw blurRad="40000" dist="20000" dir="5400000" rotWithShape="0">
              <a:srgbClr val="000000">
                <a:alpha val="38000"/>
              </a:srgbClr>
            </a:outerShdw>
          </a:effectLst>
        </p:spPr>
      </p:cxnSp>
      <p:sp>
        <p:nvSpPr>
          <p:cNvPr id="24" name="テキスト ボックス 23"/>
          <p:cNvSpPr txBox="1"/>
          <p:nvPr/>
        </p:nvSpPr>
        <p:spPr>
          <a:xfrm>
            <a:off x="6056794" y="6021551"/>
            <a:ext cx="3741419" cy="738664"/>
          </a:xfrm>
          <a:prstGeom prst="rect">
            <a:avLst/>
          </a:prstGeom>
          <a:noFill/>
          <a:ln>
            <a:solidFill>
              <a:sysClr val="windowText" lastClr="000000"/>
            </a:solidFill>
          </a:ln>
        </p:spPr>
        <p:txBody>
          <a:bodyPr wrap="square" rtlCol="0">
            <a:spAutoFit/>
          </a:bodyPr>
          <a:lstStyle/>
          <a:p>
            <a:pPr marL="177800" marR="0" lvl="0" indent="-17780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３　提出データについては、より詳細な点検を厚生労働省（調査事務局）にて実施し、データの追加提出を求める場合がある。</a:t>
            </a:r>
            <a:endPar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25" name="テキスト ボックス 24"/>
          <p:cNvSpPr txBox="1"/>
          <p:nvPr/>
        </p:nvSpPr>
        <p:spPr>
          <a:xfrm>
            <a:off x="49367" y="6021551"/>
            <a:ext cx="2426452" cy="738664"/>
          </a:xfrm>
          <a:prstGeom prst="rect">
            <a:avLst/>
          </a:prstGeom>
          <a:solidFill>
            <a:sysClr val="window" lastClr="FFFFFF"/>
          </a:solidFill>
          <a:ln>
            <a:solidFill>
              <a:sysClr val="windowText" lastClr="000000"/>
            </a:solidFill>
          </a:ln>
        </p:spPr>
        <p:txBody>
          <a:bodyPr wrap="square" rtlCol="0">
            <a:spAutoFit/>
          </a:bodyPr>
          <a:lstStyle/>
          <a:p>
            <a:pPr marL="85725" marR="0" lvl="0" indent="-85725"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１　</a:t>
            </a:r>
            <a:r>
              <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rPr>
              <a:t>5/20</a:t>
            </a:r>
            <a:r>
              <a:rPr kumimoji="0" lang="ja-JP" altLang="en-US" sz="1400" b="0" i="0" u="none" strike="noStrike" kern="0" cap="none" spc="0" normalizeH="0" baseline="0" noProof="0" dirty="0" err="1">
                <a:ln>
                  <a:noFill/>
                </a:ln>
                <a:solidFill>
                  <a:prstClr val="black"/>
                </a:solidFill>
                <a:effectLst/>
                <a:uLnTx/>
                <a:uFillTx/>
                <a:latin typeface="メイリオ"/>
                <a:ea typeface="メイリオ"/>
                <a:cs typeface="+mn-cs"/>
              </a:rPr>
              <a:t>までに</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厚生局を経由して届出（施設の状況により若干時期が異なる）</a:t>
            </a:r>
          </a:p>
        </p:txBody>
      </p:sp>
      <p:sp>
        <p:nvSpPr>
          <p:cNvPr id="26" name="テキスト ボックス 25"/>
          <p:cNvSpPr txBox="1"/>
          <p:nvPr/>
        </p:nvSpPr>
        <p:spPr>
          <a:xfrm>
            <a:off x="2549173" y="6021551"/>
            <a:ext cx="3434266" cy="738664"/>
          </a:xfrm>
          <a:prstGeom prst="rect">
            <a:avLst/>
          </a:prstGeom>
          <a:solidFill>
            <a:sysClr val="window" lastClr="FFFFFF"/>
          </a:solidFill>
          <a:ln>
            <a:solidFill>
              <a:sysClr val="windowText" lastClr="000000"/>
            </a:solidFill>
          </a:ln>
        </p:spPr>
        <p:txBody>
          <a:bodyPr wrap="square" rtlCol="0">
            <a:spAutoFit/>
          </a:bodyPr>
          <a:lstStyle/>
          <a:p>
            <a:pPr marL="85725" marR="0" lvl="0" indent="-85725"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２　自己チェック用のソフトは厚生労働省が追って作成・配付。医療機関側で提出前にチェックを実施（必須）。</a:t>
            </a:r>
          </a:p>
        </p:txBody>
      </p:sp>
      <p:sp>
        <p:nvSpPr>
          <p:cNvPr id="27" name="正方形/長方形 26"/>
          <p:cNvSpPr/>
          <p:nvPr/>
        </p:nvSpPr>
        <p:spPr>
          <a:xfrm>
            <a:off x="391871" y="4701937"/>
            <a:ext cx="1879381" cy="659759"/>
          </a:xfrm>
          <a:prstGeom prst="rect">
            <a:avLst/>
          </a:prstGeom>
          <a:solidFill>
            <a:sysClr val="window" lastClr="FFFFFF"/>
          </a:solidFill>
          <a:ln w="25400" cap="flat" cmpd="sng" algn="ctr">
            <a:solidFill>
              <a:srgbClr val="F7964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srgbClr val="F79646">
                    <a:lumMod val="50000"/>
                  </a:srgbClr>
                </a:solidFill>
                <a:effectLst/>
                <a:uLnTx/>
                <a:uFillTx/>
                <a:latin typeface="メイリオ"/>
                <a:ea typeface="メイリオ"/>
                <a:cs typeface="+mn-cs"/>
              </a:rPr>
              <a:t>厚生労働省</a:t>
            </a:r>
            <a:endParaRPr kumimoji="0" lang="en-US" altLang="ja-JP" sz="1800" b="0" i="0" u="none" strike="noStrike" kern="0" cap="none" spc="0" normalizeH="0" baseline="0" noProof="0" dirty="0">
              <a:ln>
                <a:noFill/>
              </a:ln>
              <a:solidFill>
                <a:srgbClr val="F79646">
                  <a:lumMod val="50000"/>
                </a:srgbClr>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srgbClr val="F79646">
                    <a:lumMod val="50000"/>
                  </a:srgbClr>
                </a:solidFill>
                <a:effectLst/>
                <a:uLnTx/>
                <a:uFillTx/>
                <a:latin typeface="メイリオ"/>
                <a:ea typeface="メイリオ"/>
                <a:cs typeface="+mn-cs"/>
              </a:rPr>
              <a:t>（調査事務局）</a:t>
            </a:r>
          </a:p>
        </p:txBody>
      </p:sp>
      <p:sp>
        <p:nvSpPr>
          <p:cNvPr id="28" name="角丸四角形 27"/>
          <p:cNvSpPr/>
          <p:nvPr/>
        </p:nvSpPr>
        <p:spPr>
          <a:xfrm>
            <a:off x="7050692" y="2438566"/>
            <a:ext cx="2709393" cy="605307"/>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⑨１０～１２月分を作成</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→令和６年１月提出</a:t>
            </a:r>
          </a:p>
        </p:txBody>
      </p:sp>
      <p:sp>
        <p:nvSpPr>
          <p:cNvPr id="29" name="テキスト ボックス 28"/>
          <p:cNvSpPr txBox="1"/>
          <p:nvPr/>
        </p:nvSpPr>
        <p:spPr>
          <a:xfrm>
            <a:off x="5575295" y="4051219"/>
            <a:ext cx="1500471"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内容が適切であれば通知</a:t>
            </a:r>
          </a:p>
        </p:txBody>
      </p:sp>
      <p:sp>
        <p:nvSpPr>
          <p:cNvPr id="30" name="正方形/長方形 29"/>
          <p:cNvSpPr/>
          <p:nvPr/>
        </p:nvSpPr>
        <p:spPr>
          <a:xfrm>
            <a:off x="391871" y="786925"/>
            <a:ext cx="1535369" cy="360040"/>
          </a:xfrm>
          <a:prstGeom prst="rect">
            <a:avLst/>
          </a:prstGeom>
          <a:solidFill>
            <a:sysClr val="window" lastClr="FFFFFF"/>
          </a:solidFill>
          <a:ln w="25400" cap="flat" cmpd="sng" algn="ctr">
            <a:solidFill>
              <a:srgbClr val="4F81BD"/>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srgbClr val="4F81BD"/>
                </a:solidFill>
                <a:effectLst/>
                <a:uLnTx/>
                <a:uFillTx/>
                <a:latin typeface="メイリオ"/>
                <a:ea typeface="メイリオ"/>
                <a:cs typeface="+mn-cs"/>
              </a:rPr>
              <a:t>医療機関</a:t>
            </a:r>
          </a:p>
        </p:txBody>
      </p:sp>
      <p:sp>
        <p:nvSpPr>
          <p:cNvPr id="31" name="テキスト ボックス 30"/>
          <p:cNvSpPr txBox="1"/>
          <p:nvPr/>
        </p:nvSpPr>
        <p:spPr>
          <a:xfrm>
            <a:off x="687891" y="5449665"/>
            <a:ext cx="1745112"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令和５年５月</a:t>
            </a:r>
          </a:p>
        </p:txBody>
      </p:sp>
      <p:sp>
        <p:nvSpPr>
          <p:cNvPr id="32" name="角丸四角形 31"/>
          <p:cNvSpPr/>
          <p:nvPr/>
        </p:nvSpPr>
        <p:spPr>
          <a:xfrm>
            <a:off x="3944974" y="1265848"/>
            <a:ext cx="1769464" cy="1090251"/>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③ソフトウェアによる試行データの自己チェックを行う</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33" name="テキスト ボックス 32"/>
          <p:cNvSpPr txBox="1"/>
          <p:nvPr/>
        </p:nvSpPr>
        <p:spPr>
          <a:xfrm>
            <a:off x="85212" y="3846931"/>
            <a:ext cx="1063575" cy="83099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調査実施説明資料を公表</a:t>
            </a:r>
          </a:p>
        </p:txBody>
      </p:sp>
      <p:sp>
        <p:nvSpPr>
          <p:cNvPr id="34" name="角丸四角形 33"/>
          <p:cNvSpPr/>
          <p:nvPr/>
        </p:nvSpPr>
        <p:spPr>
          <a:xfrm>
            <a:off x="3963448" y="2438565"/>
            <a:ext cx="1769464" cy="541659"/>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④試行データを</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事務局に提出</a:t>
            </a:r>
          </a:p>
        </p:txBody>
      </p:sp>
      <p:sp>
        <p:nvSpPr>
          <p:cNvPr id="35" name="テキスト ボックス 34"/>
          <p:cNvSpPr txBox="1"/>
          <p:nvPr/>
        </p:nvSpPr>
        <p:spPr>
          <a:xfrm>
            <a:off x="6056794" y="5449665"/>
            <a:ext cx="975653"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９月</a:t>
            </a:r>
          </a:p>
        </p:txBody>
      </p:sp>
      <p:sp>
        <p:nvSpPr>
          <p:cNvPr id="37" name="テキスト ボックス 36">
            <a:extLst>
              <a:ext uri="{FF2B5EF4-FFF2-40B4-BE49-F238E27FC236}">
                <a16:creationId xmlns:a16="http://schemas.microsoft.com/office/drawing/2014/main" id="{3954DA36-BB31-429A-9897-834CEA7A1CA0}"/>
              </a:ext>
            </a:extLst>
          </p:cNvPr>
          <p:cNvSpPr txBox="1"/>
          <p:nvPr/>
        </p:nvSpPr>
        <p:spPr>
          <a:xfrm>
            <a:off x="0" y="-2767"/>
            <a:ext cx="9906000" cy="276999"/>
          </a:xfrm>
          <a:prstGeom prst="rect">
            <a:avLst/>
          </a:prstGeom>
          <a:noFill/>
        </p:spPr>
        <p:txBody>
          <a:bodyPr wrap="square" rtlCol="0">
            <a:spAutoFit/>
          </a:bodyPr>
          <a:lstStyle/>
          <a:p>
            <a:pPr marL="2425700" marR="0" lvl="0" indent="-2425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．医療における</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ICT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の利活用・デジタル化への対応</a:t>
            </a:r>
          </a:p>
        </p:txBody>
      </p:sp>
    </p:spTree>
    <p:extLst>
      <p:ext uri="{BB962C8B-B14F-4D97-AF65-F5344CB8AC3E}">
        <p14:creationId xmlns:p14="http://schemas.microsoft.com/office/powerpoint/2010/main" val="342610022"/>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813600"/>
            <a:ext cx="9529762" cy="596085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データに基づくアウトカム評価を推進する観点から、データ提出加算の要件の範囲を拡大する。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21" name="表 20"/>
          <p:cNvGraphicFramePr>
            <a:graphicFrameLocks noGrp="1"/>
          </p:cNvGraphicFramePr>
          <p:nvPr/>
        </p:nvGraphicFramePr>
        <p:xfrm>
          <a:off x="405442" y="1135668"/>
          <a:ext cx="9100866" cy="3089030"/>
        </p:xfrm>
        <a:graphic>
          <a:graphicData uri="http://schemas.openxmlformats.org/drawingml/2006/table">
            <a:tbl>
              <a:tblPr firstRow="1" bandRow="1"/>
              <a:tblGrid>
                <a:gridCol w="2770060">
                  <a:extLst>
                    <a:ext uri="{9D8B030D-6E8A-4147-A177-3AD203B41FA5}">
                      <a16:colId xmlns:a16="http://schemas.microsoft.com/office/drawing/2014/main" val="3404287087"/>
                    </a:ext>
                  </a:extLst>
                </a:gridCol>
                <a:gridCol w="3119100">
                  <a:extLst>
                    <a:ext uri="{9D8B030D-6E8A-4147-A177-3AD203B41FA5}">
                      <a16:colId xmlns:a16="http://schemas.microsoft.com/office/drawing/2014/main" val="1281745685"/>
                    </a:ext>
                  </a:extLst>
                </a:gridCol>
                <a:gridCol w="3211706">
                  <a:extLst>
                    <a:ext uri="{9D8B030D-6E8A-4147-A177-3AD203B41FA5}">
                      <a16:colId xmlns:a16="http://schemas.microsoft.com/office/drawing/2014/main" val="3874134773"/>
                    </a:ext>
                  </a:extLst>
                </a:gridCol>
              </a:tblGrid>
              <a:tr h="453970">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r>
                        <a:rPr kumimoji="1" lang="ja-JP" altLang="en-US" sz="1050" b="0" dirty="0">
                          <a:solidFill>
                            <a:schemeClr val="tx1"/>
                          </a:solidFill>
                          <a:latin typeface="+mj-ea"/>
                          <a:ea typeface="+mj-ea"/>
                        </a:rPr>
                        <a:t>　　　　　　　</a:t>
                      </a:r>
                      <a:r>
                        <a:rPr kumimoji="1" lang="ja-JP" altLang="en-US" sz="1100" b="0" dirty="0">
                          <a:solidFill>
                            <a:schemeClr val="tx1"/>
                          </a:solidFill>
                          <a:latin typeface="+mj-ea"/>
                          <a:ea typeface="+mj-ea"/>
                        </a:rPr>
                        <a:t>　</a:t>
                      </a:r>
                      <a:r>
                        <a:rPr kumimoji="1" lang="ja-JP" altLang="en-US" sz="1000" b="0" dirty="0">
                          <a:solidFill>
                            <a:schemeClr val="tx1"/>
                          </a:solidFill>
                          <a:latin typeface="+mj-ea"/>
                          <a:ea typeface="+mj-ea"/>
                        </a:rPr>
                        <a:t>許可病床数</a:t>
                      </a:r>
                      <a:endParaRPr kumimoji="1" lang="en-US" altLang="ja-JP" sz="1050" b="0" dirty="0">
                        <a:solidFill>
                          <a:schemeClr val="tx1"/>
                        </a:solidFill>
                        <a:latin typeface="+mj-ea"/>
                        <a:ea typeface="+mj-ea"/>
                      </a:endParaRPr>
                    </a:p>
                    <a:p>
                      <a:endParaRPr kumimoji="1" lang="en-US" altLang="ja-JP" sz="1000" b="0" dirty="0">
                        <a:solidFill>
                          <a:schemeClr val="tx1"/>
                        </a:solidFill>
                        <a:latin typeface="+mj-ea"/>
                        <a:ea typeface="+mj-ea"/>
                      </a:endParaRPr>
                    </a:p>
                    <a:p>
                      <a:r>
                        <a:rPr kumimoji="1" lang="ja-JP" altLang="en-US" sz="1000" b="0" dirty="0">
                          <a:solidFill>
                            <a:schemeClr val="tx1"/>
                          </a:solidFill>
                          <a:latin typeface="+mj-ea"/>
                          <a:ea typeface="+mj-ea"/>
                        </a:rPr>
                        <a:t>病棟</a:t>
                      </a:r>
                    </a:p>
                  </a:txBody>
                  <a:tcPr marL="84406" marR="84406" marT="42203" marB="4220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ap="flat" cmpd="sng" algn="ctr">
                      <a:solidFill>
                        <a:sysClr val="windowText" lastClr="000000"/>
                      </a:solidFill>
                      <a:prstDash val="solid"/>
                      <a:round/>
                      <a:headEnd type="none" w="med" len="med"/>
                      <a:tailEnd type="none" w="med" len="med"/>
                    </a:lnTlToBr>
                    <a:lnBlToTr w="12700" cmpd="sng">
                      <a:noFill/>
                      <a:prstDash val="solid"/>
                    </a:lnBlToTr>
                    <a:solidFill>
                      <a:srgbClr val="FDEADA"/>
                    </a:solidFill>
                  </a:tcPr>
                </a:tc>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r>
                        <a:rPr kumimoji="1" lang="en-US" altLang="ja-JP" sz="1400" b="0" dirty="0">
                          <a:solidFill>
                            <a:schemeClr val="tx1"/>
                          </a:solidFill>
                          <a:latin typeface="+mj-ea"/>
                          <a:ea typeface="+mj-ea"/>
                        </a:rPr>
                        <a:t>200</a:t>
                      </a:r>
                      <a:r>
                        <a:rPr kumimoji="1" lang="ja-JP" altLang="en-US" sz="1400" b="0" dirty="0">
                          <a:solidFill>
                            <a:schemeClr val="tx1"/>
                          </a:solidFill>
                          <a:latin typeface="+mj-ea"/>
                          <a:ea typeface="+mj-ea"/>
                        </a:rPr>
                        <a:t>床以上</a:t>
                      </a:r>
                    </a:p>
                  </a:txBody>
                  <a:tcPr marL="84406" marR="84406" marT="42203" marB="4220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r>
                        <a:rPr kumimoji="1" lang="en-US" altLang="ja-JP" sz="1400" b="0" dirty="0">
                          <a:solidFill>
                            <a:schemeClr val="tx1"/>
                          </a:solidFill>
                          <a:latin typeface="+mj-ea"/>
                          <a:ea typeface="+mj-ea"/>
                        </a:rPr>
                        <a:t>200</a:t>
                      </a:r>
                      <a:r>
                        <a:rPr kumimoji="1" lang="ja-JP" altLang="en-US" sz="1400" b="0" dirty="0">
                          <a:solidFill>
                            <a:schemeClr val="tx1"/>
                          </a:solidFill>
                          <a:latin typeface="+mj-ea"/>
                          <a:ea typeface="+mj-ea"/>
                        </a:rPr>
                        <a:t>床未満</a:t>
                      </a:r>
                      <a:endParaRPr kumimoji="1" lang="en-US" altLang="ja-JP" sz="1400" b="0" dirty="0">
                        <a:solidFill>
                          <a:schemeClr val="tx1"/>
                        </a:solidFill>
                        <a:latin typeface="+mj-ea"/>
                        <a:ea typeface="+mj-ea"/>
                      </a:endParaRPr>
                    </a:p>
                  </a:txBody>
                  <a:tcPr marL="84406" marR="84406" marT="42203" marB="4220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DEADA"/>
                    </a:solidFill>
                  </a:tcPr>
                </a:tc>
                <a:extLst>
                  <a:ext uri="{0D108BD9-81ED-4DB2-BD59-A6C34878D82A}">
                    <a16:rowId xmlns:a16="http://schemas.microsoft.com/office/drawing/2014/main" val="1539955564"/>
                  </a:ext>
                </a:extLst>
              </a:tr>
              <a:tr h="690034">
                <a:tc>
                  <a: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j-ea"/>
                          <a:ea typeface="+mj-ea"/>
                          <a:cs typeface="+mn-cs"/>
                        </a:rPr>
                        <a:t>急性期一般入院料１～</a:t>
                      </a:r>
                      <a:r>
                        <a:rPr kumimoji="1" lang="ja-JP" altLang="en-US" sz="1000" b="1" i="0" u="sng" strike="noStrike" kern="1200" cap="none" spc="0" normalizeH="0" baseline="0" noProof="0" dirty="0">
                          <a:ln>
                            <a:noFill/>
                          </a:ln>
                          <a:solidFill>
                            <a:srgbClr val="0070C0"/>
                          </a:solidFill>
                          <a:effectLst/>
                          <a:uLnTx/>
                          <a:uFillTx/>
                          <a:latin typeface="+mj-ea"/>
                          <a:ea typeface="+mj-ea"/>
                          <a:cs typeface="+mn-cs"/>
                        </a:rPr>
                        <a:t>６</a:t>
                      </a:r>
                      <a:endParaRPr kumimoji="1" lang="en-US" altLang="ja-JP" sz="1000" b="1" i="0" u="sng" strike="noStrike" kern="1200" cap="none" spc="0" normalizeH="0" baseline="0" noProof="0" dirty="0">
                        <a:ln>
                          <a:noFill/>
                        </a:ln>
                        <a:solidFill>
                          <a:srgbClr val="0070C0"/>
                        </a:solidFill>
                        <a:effectLst/>
                        <a:uLnTx/>
                        <a:uFillTx/>
                        <a:latin typeface="+mj-ea"/>
                        <a:ea typeface="+mj-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j-ea"/>
                          <a:ea typeface="+mj-ea"/>
                          <a:cs typeface="+mn-cs"/>
                        </a:rPr>
                        <a:t>特定機能病院入院基本料（７対１、</a:t>
                      </a:r>
                      <a:r>
                        <a:rPr kumimoji="1" lang="en-US" altLang="ja-JP" sz="1000" b="0" i="0" u="none" strike="noStrike" kern="1200" cap="none" spc="0" normalizeH="0" baseline="0" noProof="0" dirty="0">
                          <a:ln>
                            <a:noFill/>
                          </a:ln>
                          <a:solidFill>
                            <a:schemeClr val="tx1"/>
                          </a:solidFill>
                          <a:effectLst/>
                          <a:uLnTx/>
                          <a:uFillTx/>
                          <a:latin typeface="+mj-ea"/>
                          <a:ea typeface="+mj-ea"/>
                          <a:cs typeface="+mn-cs"/>
                        </a:rPr>
                        <a:t>10</a:t>
                      </a:r>
                      <a:r>
                        <a:rPr kumimoji="1" lang="ja-JP" altLang="en-US" sz="1000" b="0" i="0" u="none" strike="noStrike" kern="1200" cap="none" spc="0" normalizeH="0" baseline="0" noProof="0" dirty="0">
                          <a:ln>
                            <a:noFill/>
                          </a:ln>
                          <a:solidFill>
                            <a:schemeClr val="tx1"/>
                          </a:solidFill>
                          <a:effectLst/>
                          <a:uLnTx/>
                          <a:uFillTx/>
                          <a:latin typeface="+mj-ea"/>
                          <a:ea typeface="+mj-ea"/>
                          <a:cs typeface="+mn-cs"/>
                        </a:rPr>
                        <a:t>対１）</a:t>
                      </a:r>
                      <a:endParaRPr kumimoji="1" lang="en-US" altLang="ja-JP" sz="1000" b="0" i="0" u="none" strike="noStrike" kern="1200" cap="none" spc="0" normalizeH="0" baseline="0" noProof="0" dirty="0">
                        <a:ln>
                          <a:noFill/>
                        </a:ln>
                        <a:solidFill>
                          <a:schemeClr val="tx1"/>
                        </a:solidFill>
                        <a:effectLst/>
                        <a:uLnTx/>
                        <a:uFillTx/>
                        <a:latin typeface="+mj-ea"/>
                        <a:ea typeface="+mj-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j-ea"/>
                          <a:ea typeface="+mj-ea"/>
                          <a:cs typeface="+mn-cs"/>
                        </a:rPr>
                        <a:t>専門病院入院基本料（７対１、</a:t>
                      </a:r>
                      <a:r>
                        <a:rPr kumimoji="1" lang="en-US" altLang="ja-JP" sz="1000" b="0" i="0" u="none" strike="noStrike" kern="1200" cap="none" spc="0" normalizeH="0" baseline="0" noProof="0" dirty="0">
                          <a:ln>
                            <a:noFill/>
                          </a:ln>
                          <a:solidFill>
                            <a:schemeClr val="tx1"/>
                          </a:solidFill>
                          <a:effectLst/>
                          <a:uLnTx/>
                          <a:uFillTx/>
                          <a:latin typeface="+mj-ea"/>
                          <a:ea typeface="+mj-ea"/>
                          <a:cs typeface="+mn-cs"/>
                        </a:rPr>
                        <a:t>10</a:t>
                      </a:r>
                      <a:r>
                        <a:rPr kumimoji="1" lang="ja-JP" altLang="en-US" sz="1000" b="0" i="0" u="none" strike="noStrike" kern="1200" cap="none" spc="0" normalizeH="0" baseline="0" noProof="0" dirty="0">
                          <a:ln>
                            <a:noFill/>
                          </a:ln>
                          <a:solidFill>
                            <a:schemeClr val="tx1"/>
                          </a:solidFill>
                          <a:effectLst/>
                          <a:uLnTx/>
                          <a:uFillTx/>
                          <a:latin typeface="+mj-ea"/>
                          <a:ea typeface="+mj-ea"/>
                          <a:cs typeface="+mn-cs"/>
                        </a:rPr>
                        <a:t>対１）</a:t>
                      </a:r>
                      <a:endParaRPr kumimoji="1" lang="en-US" altLang="ja-JP" sz="1000" b="0" i="0" u="none" strike="noStrike" kern="1200" cap="none" spc="0" normalizeH="0" baseline="0" noProof="0" dirty="0">
                        <a:ln>
                          <a:noFill/>
                        </a:ln>
                        <a:solidFill>
                          <a:schemeClr val="tx1"/>
                        </a:solidFill>
                        <a:effectLst/>
                        <a:uLnTx/>
                        <a:uFillTx/>
                        <a:latin typeface="+mj-ea"/>
                        <a:ea typeface="+mj-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j-ea"/>
                          <a:ea typeface="+mj-ea"/>
                          <a:cs typeface="+mn-cs"/>
                        </a:rPr>
                        <a:t>地域包括ケア病棟入院料</a:t>
                      </a:r>
                      <a:endParaRPr kumimoji="1" lang="en-US" altLang="ja-JP" sz="1000" b="0" i="0" u="none" strike="noStrike" kern="1200" cap="none" spc="0" normalizeH="0" baseline="0" noProof="0" dirty="0">
                        <a:ln>
                          <a:noFill/>
                        </a:ln>
                        <a:solidFill>
                          <a:schemeClr val="tx1"/>
                        </a:solidFill>
                        <a:effectLst/>
                        <a:uLnTx/>
                        <a:uFillTx/>
                        <a:latin typeface="+mj-ea"/>
                        <a:ea typeface="+mj-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j-ea"/>
                          <a:ea typeface="+mj-ea"/>
                          <a:cs typeface="+mn-cs"/>
                        </a:rPr>
                        <a:t>回復期リハビリテーション病棟入院料１～４</a:t>
                      </a:r>
                      <a:endParaRPr kumimoji="1" lang="en-US" altLang="ja-JP" sz="1000" b="0" i="0" u="none" strike="noStrike" kern="1200" cap="none" spc="0" normalizeH="0" baseline="0" noProof="0" dirty="0">
                        <a:ln>
                          <a:noFill/>
                        </a:ln>
                        <a:solidFill>
                          <a:schemeClr val="tx1"/>
                        </a:solidFill>
                        <a:effectLst/>
                        <a:uLnTx/>
                        <a:uFillTx/>
                        <a:latin typeface="+mj-ea"/>
                        <a:ea typeface="+mj-ea"/>
                        <a:cs typeface="+mn-cs"/>
                      </a:endParaRPr>
                    </a:p>
                  </a:txBody>
                  <a:tcPr marL="84406" marR="84406" marT="42203" marB="4220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gridSpan="2">
                  <a:txBody>
                    <a:bodyPr/>
                    <a:lstStyle/>
                    <a:p>
                      <a:pPr algn="ctr"/>
                      <a:r>
                        <a:rPr kumimoji="1" lang="ja-JP" altLang="en-US" sz="1400" dirty="0">
                          <a:latin typeface="+mj-ea"/>
                          <a:ea typeface="+mj-ea"/>
                        </a:rPr>
                        <a:t>データの提出が必須</a:t>
                      </a:r>
                    </a:p>
                  </a:txBody>
                  <a:tcPr marL="84406" marR="84406" marT="42203" marB="4220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3051663131"/>
                  </a:ext>
                </a:extLst>
              </a:tr>
              <a:tr h="317301">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j-ea"/>
                          <a:ea typeface="+mj-ea"/>
                          <a:cs typeface="+mn-cs"/>
                        </a:rPr>
                        <a:t>回復期リハビリテーション病棟</a:t>
                      </a:r>
                      <a:r>
                        <a:rPr kumimoji="1" lang="ja-JP" altLang="en-US" sz="1000" b="1" i="0" u="sng" strike="noStrike" kern="1200" cap="none" spc="0" normalizeH="0" baseline="0" noProof="0" dirty="0">
                          <a:ln>
                            <a:noFill/>
                          </a:ln>
                          <a:solidFill>
                            <a:srgbClr val="0070C0"/>
                          </a:solidFill>
                          <a:effectLst/>
                          <a:uLnTx/>
                          <a:uFillTx/>
                          <a:latin typeface="+mj-ea"/>
                          <a:ea typeface="+mj-ea"/>
                          <a:cs typeface="+mn-cs"/>
                        </a:rPr>
                        <a:t>５</a:t>
                      </a:r>
                      <a:endParaRPr lang="en-US" altLang="ja-JP" sz="1000" b="1" u="sng" dirty="0">
                        <a:solidFill>
                          <a:srgbClr val="0070C0"/>
                        </a:solidFill>
                        <a:latin typeface="+mj-ea"/>
                        <a:ea typeface="+mj-ea"/>
                      </a:endParaRPr>
                    </a:p>
                    <a:p>
                      <a:pPr marL="0" marR="0" lvl="0" indent="0" algn="l" defTabSz="914400" rtl="0" eaLnBrk="0" fontAlgn="base" latinLnBrk="0" hangingPunct="0">
                        <a:lnSpc>
                          <a:spcPct val="100000"/>
                        </a:lnSpc>
                        <a:spcBef>
                          <a:spcPct val="0"/>
                        </a:spcBef>
                        <a:spcAft>
                          <a:spcPct val="0"/>
                        </a:spcAft>
                        <a:buClrTx/>
                        <a:buSzTx/>
                        <a:buFontTx/>
                        <a:buNone/>
                        <a:tabLst/>
                        <a:defRPr/>
                      </a:pPr>
                      <a:r>
                        <a:rPr lang="ja-JP" altLang="en-US" sz="1000" b="0" dirty="0">
                          <a:solidFill>
                            <a:schemeClr val="tx1"/>
                          </a:solidFill>
                          <a:latin typeface="+mj-ea"/>
                          <a:ea typeface="+mj-ea"/>
                        </a:rPr>
                        <a:t>療養病棟入院基本料</a:t>
                      </a:r>
                      <a:endParaRPr kumimoji="1" lang="en-US" altLang="ja-JP" sz="1000" b="0" i="0" u="none" strike="noStrike" kern="1200" cap="none" spc="0" normalizeH="0" baseline="0" noProof="0" dirty="0">
                        <a:ln>
                          <a:noFill/>
                        </a:ln>
                        <a:solidFill>
                          <a:schemeClr val="tx1"/>
                        </a:solidFill>
                        <a:effectLst/>
                        <a:uLnTx/>
                        <a:uFillTx/>
                        <a:latin typeface="+mj-ea"/>
                        <a:ea typeface="+mj-ea"/>
                        <a:cs typeface="+mn-cs"/>
                      </a:endParaRPr>
                    </a:p>
                  </a:txBody>
                  <a:tcPr marL="84406" marR="84406" marT="42203" marB="4220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gridSpan="2">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r>
                        <a:rPr kumimoji="1" lang="ja-JP" altLang="en-US" sz="1400" b="0" baseline="0" dirty="0">
                          <a:latin typeface="+mj-ea"/>
                          <a:ea typeface="+mj-ea"/>
                        </a:rPr>
                        <a:t>データの提出が必須（経過措置③）</a:t>
                      </a:r>
                      <a:endParaRPr kumimoji="1" lang="en-US" altLang="ja-JP" sz="1400" b="1" u="sng" baseline="0" dirty="0">
                        <a:latin typeface="+mj-ea"/>
                        <a:ea typeface="+mj-ea"/>
                      </a:endParaRPr>
                    </a:p>
                  </a:txBody>
                  <a:tcPr marL="84406" marR="84406" marT="42203" marB="4220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u="none" dirty="0">
                        <a:solidFill>
                          <a:schemeClr val="tx1"/>
                        </a:solidFill>
                        <a:latin typeface="+mj-ea"/>
                        <a:ea typeface="+mj-ea"/>
                      </a:endParaRPr>
                    </a:p>
                  </a:txBody>
                  <a:tcPr marL="84406" marR="84406" marT="42203" marB="4220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FFFFF"/>
                    </a:solidFill>
                  </a:tcPr>
                </a:tc>
                <a:extLst>
                  <a:ext uri="{0D108BD9-81ED-4DB2-BD59-A6C34878D82A}">
                    <a16:rowId xmlns:a16="http://schemas.microsoft.com/office/drawing/2014/main" val="1930299417"/>
                  </a:ext>
                </a:extLst>
              </a:tr>
              <a:tr h="814279">
                <a:tc>
                  <a: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mj-ea"/>
                          <a:ea typeface="+mn-ea"/>
                          <a:cs typeface="+mn-cs"/>
                        </a:rPr>
                        <a:t>地域一般入院料１～３</a:t>
                      </a:r>
                      <a:endParaRPr kumimoji="1" lang="en-US" altLang="ja-JP" sz="1000" b="1" i="0" u="sng" strike="noStrike" kern="1200" cap="none" spc="0" normalizeH="0" baseline="0" noProof="0" dirty="0">
                        <a:ln>
                          <a:noFill/>
                        </a:ln>
                        <a:solidFill>
                          <a:srgbClr val="0070C0"/>
                        </a:solidFill>
                        <a:effectLst/>
                        <a:uLnTx/>
                        <a:uFillTx/>
                        <a:latin typeface="+mj-ea"/>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mj-ea"/>
                          <a:ea typeface="+mn-ea"/>
                          <a:cs typeface="+mn-cs"/>
                        </a:rPr>
                        <a:t>専門病院入院基本料（</a:t>
                      </a:r>
                      <a:r>
                        <a:rPr kumimoji="1" lang="en-US" altLang="ja-JP" sz="1000" b="1" i="0" u="sng" strike="noStrike" kern="1200" cap="none" spc="0" normalizeH="0" baseline="0" noProof="0" dirty="0">
                          <a:ln>
                            <a:noFill/>
                          </a:ln>
                          <a:solidFill>
                            <a:srgbClr val="0070C0"/>
                          </a:solidFill>
                          <a:effectLst/>
                          <a:uLnTx/>
                          <a:uFillTx/>
                          <a:latin typeface="+mj-ea"/>
                          <a:ea typeface="+mn-ea"/>
                          <a:cs typeface="+mn-cs"/>
                        </a:rPr>
                        <a:t>13</a:t>
                      </a:r>
                      <a:r>
                        <a:rPr kumimoji="1" lang="ja-JP" altLang="en-US" sz="1000" b="1" i="0" u="sng" strike="noStrike" kern="1200" cap="none" spc="0" normalizeH="0" baseline="0" noProof="0" dirty="0">
                          <a:ln>
                            <a:noFill/>
                          </a:ln>
                          <a:solidFill>
                            <a:srgbClr val="0070C0"/>
                          </a:solidFill>
                          <a:effectLst/>
                          <a:uLnTx/>
                          <a:uFillTx/>
                          <a:latin typeface="+mj-ea"/>
                          <a:ea typeface="+mn-ea"/>
                          <a:cs typeface="+mn-cs"/>
                        </a:rPr>
                        <a:t>対１）</a:t>
                      </a:r>
                      <a:endParaRPr kumimoji="1" lang="en-US" altLang="ja-JP" sz="1000" b="1" i="0" u="sng" strike="noStrike" kern="1200" cap="none" spc="0" normalizeH="0" baseline="0" noProof="0" dirty="0">
                        <a:ln>
                          <a:noFill/>
                        </a:ln>
                        <a:solidFill>
                          <a:srgbClr val="0070C0"/>
                        </a:solidFill>
                        <a:effectLst/>
                        <a:uLnTx/>
                        <a:uFillTx/>
                        <a:latin typeface="+mj-ea"/>
                        <a:ea typeface="+mj-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mj-ea"/>
                          <a:ea typeface="+mj-ea"/>
                          <a:cs typeface="+mn-cs"/>
                        </a:rPr>
                        <a:t>障害者施設等入院基本料</a:t>
                      </a:r>
                      <a:endParaRPr kumimoji="1" lang="en-US" altLang="ja-JP" sz="1000" b="1" i="0" u="sng" strike="noStrike" kern="1200" cap="none" spc="0" normalizeH="0" baseline="0" noProof="0" dirty="0">
                        <a:ln>
                          <a:noFill/>
                        </a:ln>
                        <a:solidFill>
                          <a:srgbClr val="0070C0"/>
                        </a:solidFill>
                        <a:effectLst/>
                        <a:uLnTx/>
                        <a:uFillTx/>
                        <a:latin typeface="+mj-ea"/>
                        <a:ea typeface="+mj-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mj-ea"/>
                          <a:ea typeface="+mj-ea"/>
                          <a:cs typeface="+mn-cs"/>
                        </a:rPr>
                        <a:t>特殊疾患入院医療管理料</a:t>
                      </a:r>
                      <a:endParaRPr kumimoji="1" lang="en-US" altLang="ja-JP" sz="1000" b="1" i="0" u="sng" strike="noStrike" kern="1200" cap="none" spc="0" normalizeH="0" baseline="0" noProof="0" dirty="0">
                        <a:ln>
                          <a:noFill/>
                        </a:ln>
                        <a:solidFill>
                          <a:srgbClr val="0070C0"/>
                        </a:solidFill>
                        <a:effectLst/>
                        <a:uLnTx/>
                        <a:uFillTx/>
                        <a:latin typeface="+mj-ea"/>
                        <a:ea typeface="+mj-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mj-ea"/>
                          <a:ea typeface="+mj-ea"/>
                          <a:cs typeface="+mn-cs"/>
                        </a:rPr>
                        <a:t>特殊疾患病棟入院料</a:t>
                      </a:r>
                      <a:endParaRPr kumimoji="1" lang="en-US" altLang="ja-JP" sz="1000" b="1" i="0" u="sng" strike="noStrike" kern="1200" cap="none" spc="0" normalizeH="0" baseline="0" noProof="0" dirty="0">
                        <a:ln>
                          <a:noFill/>
                        </a:ln>
                        <a:solidFill>
                          <a:srgbClr val="0070C0"/>
                        </a:solidFill>
                        <a:effectLst/>
                        <a:uLnTx/>
                        <a:uFillTx/>
                        <a:latin typeface="+mj-ea"/>
                        <a:ea typeface="+mj-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mj-ea"/>
                          <a:ea typeface="+mj-ea"/>
                          <a:cs typeface="+mn-cs"/>
                        </a:rPr>
                        <a:t>緩和ケア病棟入院料</a:t>
                      </a:r>
                      <a:endParaRPr kumimoji="1" lang="en-US" altLang="ja-JP" sz="1000" b="1" i="0" u="sng" strike="noStrike" kern="1200" cap="none" spc="0" normalizeH="0" baseline="0" noProof="0" dirty="0">
                        <a:ln>
                          <a:noFill/>
                        </a:ln>
                        <a:solidFill>
                          <a:srgbClr val="0070C0"/>
                        </a:solidFill>
                        <a:effectLst/>
                        <a:uLnTx/>
                        <a:uFillTx/>
                        <a:latin typeface="+mj-ea"/>
                        <a:ea typeface="+mj-ea"/>
                        <a:cs typeface="+mn-cs"/>
                      </a:endParaRPr>
                    </a:p>
                  </a:txBody>
                  <a:tcPr marL="84406" marR="84406" marT="42203" marB="42203">
                    <a:lnL w="12700" cap="flat" cmpd="sng" algn="ctr">
                      <a:solidFill>
                        <a:sysClr val="windowText" lastClr="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mn-ea"/>
                          <a:cs typeface="+mn-cs"/>
                        </a:rPr>
                        <a:t>規定なし　→　</a:t>
                      </a:r>
                      <a:r>
                        <a:rPr kumimoji="1" lang="ja-JP" altLang="en-US" sz="1400" b="1" i="0" u="sng" strike="noStrike" kern="1200" cap="none" spc="0" normalizeH="0" baseline="0" noProof="0" dirty="0">
                          <a:ln>
                            <a:noFill/>
                          </a:ln>
                          <a:solidFill>
                            <a:srgbClr val="0070C0"/>
                          </a:solidFill>
                          <a:effectLst/>
                          <a:uLnTx/>
                          <a:uFillTx/>
                          <a:latin typeface="メイリオ"/>
                          <a:ea typeface="+mn-ea"/>
                          <a:cs typeface="+mn-cs"/>
                        </a:rPr>
                        <a:t>データの提出が必須</a:t>
                      </a:r>
                      <a:endParaRPr kumimoji="1" lang="en-US" altLang="ja-JP" sz="1400" b="1" i="0" u="sng" strike="noStrike" kern="1200" cap="none" spc="0" normalizeH="0" baseline="0" noProof="0" dirty="0">
                        <a:ln>
                          <a:noFill/>
                        </a:ln>
                        <a:solidFill>
                          <a:srgbClr val="0070C0"/>
                        </a:solidFill>
                        <a:effectLst/>
                        <a:uLnTx/>
                        <a:uFillTx/>
                        <a:latin typeface="メイリオ"/>
                        <a:ea typeface="+mn-ea"/>
                        <a:cs typeface="+mn-cs"/>
                      </a:endParaRPr>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mn-ea"/>
                          <a:cs typeface="+mn-cs"/>
                        </a:rPr>
                        <a:t>　　　　　　　（経過措置①、③）</a:t>
                      </a:r>
                      <a:endParaRPr kumimoji="1" lang="en-US" altLang="ja-JP" sz="1400" b="0" i="0" u="none" strike="noStrike" kern="1200" cap="none" spc="0" normalizeH="0" baseline="0" noProof="0" dirty="0">
                        <a:ln>
                          <a:noFill/>
                        </a:ln>
                        <a:solidFill>
                          <a:prstClr val="black"/>
                        </a:solidFill>
                        <a:effectLst/>
                        <a:uLnTx/>
                        <a:uFillTx/>
                        <a:latin typeface="メイリオ"/>
                        <a:ea typeface="+mn-ea"/>
                        <a:cs typeface="+mn-cs"/>
                      </a:endParaRP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mn-ea"/>
                          <a:cs typeface="+mn-cs"/>
                        </a:rPr>
                        <a:t>規定なし　→　</a:t>
                      </a:r>
                      <a:r>
                        <a:rPr kumimoji="1" lang="ja-JP" altLang="en-US" sz="1400" b="1" i="0" u="sng" strike="noStrike" kern="1200" cap="none" spc="0" normalizeH="0" baseline="0" noProof="0" dirty="0">
                          <a:ln>
                            <a:noFill/>
                          </a:ln>
                          <a:solidFill>
                            <a:srgbClr val="0070C0"/>
                          </a:solidFill>
                          <a:effectLst/>
                          <a:uLnTx/>
                          <a:uFillTx/>
                          <a:latin typeface="メイリオ"/>
                          <a:ea typeface="+mn-ea"/>
                          <a:cs typeface="+mn-cs"/>
                        </a:rPr>
                        <a:t>データの提出が必須</a:t>
                      </a:r>
                      <a:endParaRPr kumimoji="1" lang="en-US" altLang="ja-JP" sz="1400" b="1" i="0" u="sng" strike="noStrike" kern="1200" cap="none" spc="0" normalizeH="0" baseline="0" noProof="0" dirty="0">
                        <a:ln>
                          <a:noFill/>
                        </a:ln>
                        <a:solidFill>
                          <a:srgbClr val="0070C0"/>
                        </a:solidFill>
                        <a:effectLst/>
                        <a:uLnTx/>
                        <a:uFillTx/>
                        <a:latin typeface="メイリオ"/>
                        <a:ea typeface="+mn-ea"/>
                        <a:cs typeface="+mn-cs"/>
                      </a:endParaRPr>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mn-ea"/>
                          <a:cs typeface="+mn-cs"/>
                        </a:rPr>
                        <a:t>　　　　　　　（経過措置②、③）</a:t>
                      </a:r>
                      <a:endParaRPr kumimoji="1" lang="ja-JP" altLang="en-US" sz="1050" b="0" i="0" u="none" strike="noStrike" kern="1200" cap="none" spc="0" normalizeH="0" baseline="0" noProof="0" dirty="0">
                        <a:ln>
                          <a:noFill/>
                        </a:ln>
                        <a:solidFill>
                          <a:srgbClr val="FF0000"/>
                        </a:solidFill>
                        <a:effectLst/>
                        <a:uLnTx/>
                        <a:uFillTx/>
                        <a:latin typeface="メイリオ"/>
                        <a:ea typeface="+mn-ea"/>
                        <a:cs typeface="+mn-cs"/>
                      </a:endParaRP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89660763"/>
                  </a:ext>
                </a:extLst>
              </a:tr>
              <a:tr h="242754">
                <a:tc>
                  <a: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mj-ea"/>
                          <a:ea typeface="+mj-ea"/>
                          <a:cs typeface="+mn-cs"/>
                        </a:rPr>
                        <a:t>精神科救急急性期医療入院料</a:t>
                      </a:r>
                    </a:p>
                  </a:txBody>
                  <a:tcPr marL="84406" marR="84406" marT="42203" marB="42203">
                    <a:lnL w="12700" cap="flat" cmpd="sng" algn="ctr">
                      <a:solidFill>
                        <a:sysClr val="windowText" lastClr="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DEADA"/>
                    </a:solidFill>
                  </a:tcPr>
                </a:tc>
                <a:tc gridSpan="2">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a:ea typeface="+mn-ea"/>
                          <a:cs typeface="+mn-cs"/>
                        </a:rPr>
                        <a:t>規定なし　→　</a:t>
                      </a:r>
                      <a:r>
                        <a:rPr kumimoji="1" lang="ja-JP" altLang="en-US" sz="1400" b="1" i="0" u="sng" strike="noStrike" kern="1200" cap="none" spc="0" normalizeH="0" baseline="0" noProof="0" dirty="0">
                          <a:ln>
                            <a:noFill/>
                          </a:ln>
                          <a:solidFill>
                            <a:srgbClr val="0070C0"/>
                          </a:solidFill>
                          <a:effectLst/>
                          <a:uLnTx/>
                          <a:uFillTx/>
                          <a:latin typeface="メイリオ"/>
                          <a:ea typeface="+mn-ea"/>
                          <a:cs typeface="+mn-cs"/>
                        </a:rPr>
                        <a:t>データの提出が必須</a:t>
                      </a:r>
                      <a:r>
                        <a:rPr kumimoji="1" lang="ja-JP" altLang="en-US" sz="1400" b="0" i="0" u="none" strike="noStrike" kern="1200" cap="none" spc="0" normalizeH="0" baseline="0" noProof="0" dirty="0">
                          <a:ln>
                            <a:noFill/>
                          </a:ln>
                          <a:solidFill>
                            <a:prstClr val="black"/>
                          </a:solidFill>
                          <a:effectLst/>
                          <a:uLnTx/>
                          <a:uFillTx/>
                          <a:latin typeface="メイリオ"/>
                          <a:ea typeface="+mn-ea"/>
                          <a:cs typeface="+mn-cs"/>
                        </a:rPr>
                        <a:t>（経過措置③、④）</a:t>
                      </a:r>
                      <a:endParaRPr kumimoji="1" lang="ja-JP" altLang="en-US" sz="1050" b="0" i="0" u="none" strike="noStrike" kern="1200" cap="none" spc="0" normalizeH="0" baseline="0" noProof="0" dirty="0">
                        <a:ln>
                          <a:noFill/>
                        </a:ln>
                        <a:solidFill>
                          <a:srgbClr val="FF0000"/>
                        </a:solidFill>
                        <a:effectLst/>
                        <a:uLnTx/>
                        <a:uFillTx/>
                        <a:latin typeface="メイリオ"/>
                        <a:ea typeface="+mn-ea"/>
                        <a:cs typeface="+mn-cs"/>
                      </a:endParaRP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0" u="none" kern="1200" baseline="0" dirty="0">
                        <a:solidFill>
                          <a:schemeClr val="tx1"/>
                        </a:solidFill>
                        <a:latin typeface="ＭＳ Ｐゴシック" panose="020B0600070205080204" pitchFamily="50" charset="-128"/>
                        <a:ea typeface="ＭＳ Ｐゴシック" panose="020B0600070205080204" pitchFamily="50" charset="-128"/>
                        <a:cs typeface="+mn-cs"/>
                      </a:endParaRP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5938723"/>
                  </a:ext>
                </a:extLst>
              </a:tr>
            </a:tbl>
          </a:graphicData>
        </a:graphic>
      </p:graphicFrame>
      <p:sp>
        <p:nvSpPr>
          <p:cNvPr id="3" name="正方形/長方形 2"/>
          <p:cNvSpPr/>
          <p:nvPr/>
        </p:nvSpPr>
        <p:spPr>
          <a:xfrm>
            <a:off x="292956" y="4282952"/>
            <a:ext cx="9325500" cy="249299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［経過措置］</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　令和４年３月</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日において、現に地域一般入院基本料、専門病院入院基本料（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対１）、障害者施設等入院基本料、特殊疾患入院医療管理料、特殊疾患病棟入院料又は緩和ケア病棟入院料に係る届出を行っている保険医療機関で、許可病床数が</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床以上のものにあっては</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令和５年３月</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31</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日まで</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の経過措置を設ける。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②　令和４年３月</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日において、現に地域一般入院基本料、専門病院入院基本料（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対１）、障害者施設等入院基本料、特殊疾患入院医療管理料、特殊疾患病棟入院料又は緩和ケア病棟入院料に係る届出を行っている保険医療機関で、許可病床数が</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床未満のものにあっては</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令和６年３月</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31</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日まで</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の経過措置を設ける。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③　</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令和４年３月</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31</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日において、病床数によらず、データ提出加算の届出が要件となっている入院料をいずれも有していない保険医療機関であって、地域一般入院料、療養病棟入院基本料、専門病院入院基本料（</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対１）、障害者施設等入院基本料、特殊疾患入院医療管理料、回復期リハビリテーション病棟入院料５、特殊疾患病棟入院料、緩和ケア病棟入院料、精神科救急急性期医療入院料のいずれかを有するもののうち、これらの病棟の病床数の合計が</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200</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床未満であり、かつ、データ提出加算の届出を行うことが困難であることについて正当な理由があるものについては、</a:t>
            </a:r>
            <a:r>
              <a:rPr kumimoji="1" lang="ja-JP" altLang="en-US" sz="1200" b="1" i="0" u="sng" strike="noStrike" kern="1200" cap="none" spc="0" normalizeH="0" baseline="0" noProof="0" dirty="0">
                <a:ln>
                  <a:noFill/>
                </a:ln>
                <a:solidFill>
                  <a:srgbClr val="0070C0"/>
                </a:solidFill>
                <a:effectLst/>
                <a:uLnTx/>
                <a:uFillTx/>
                <a:latin typeface="メイリオ"/>
                <a:ea typeface="メイリオ"/>
                <a:cs typeface="+mn-cs"/>
              </a:rPr>
              <a:t>当分の間</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、データ提出加算に係る要件を満たしているものとみなす。</a:t>
            </a:r>
            <a:endPar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④　精神科救急急性期医療入院料については、</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令和６年３月</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31</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日まで</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の間に限り、データ提出加算に係る要件を満たすものとみなす。</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テキスト ボックス 6">
            <a:extLst>
              <a:ext uri="{FF2B5EF4-FFF2-40B4-BE49-F238E27FC236}">
                <a16:creationId xmlns:a16="http://schemas.microsoft.com/office/drawing/2014/main" id="{B21FD092-681E-4BF5-800E-E3F6925ADC24}"/>
              </a:ext>
            </a:extLst>
          </p:cNvPr>
          <p:cNvSpPr txBox="1"/>
          <p:nvPr/>
        </p:nvSpPr>
        <p:spPr>
          <a:xfrm>
            <a:off x="0" y="-2767"/>
            <a:ext cx="9906000" cy="276999"/>
          </a:xfrm>
          <a:prstGeom prst="rect">
            <a:avLst/>
          </a:prstGeom>
          <a:noFill/>
        </p:spPr>
        <p:txBody>
          <a:bodyPr wrap="square" rtlCol="0">
            <a:spAutoFit/>
          </a:bodyPr>
          <a:lstStyle/>
          <a:p>
            <a:pPr marL="2425700" marR="0" lvl="0" indent="-2425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．医療における</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ICT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の利活用・デジタル化への対応</a:t>
            </a:r>
          </a:p>
        </p:txBody>
      </p:sp>
      <p:sp>
        <p:nvSpPr>
          <p:cNvPr id="10" name="タイトル 1">
            <a:extLst>
              <a:ext uri="{FF2B5EF4-FFF2-40B4-BE49-F238E27FC236}">
                <a16:creationId xmlns:a16="http://schemas.microsoft.com/office/drawing/2014/main" id="{EC65A43C-18F3-4C3D-A8DA-A67EB9630E29}"/>
              </a:ext>
            </a:extLst>
          </p:cNvPr>
          <p:cNvSpPr>
            <a:spLocks noGrp="1"/>
          </p:cNvSpPr>
          <p:nvPr>
            <p:ph type="title"/>
          </p:nvPr>
        </p:nvSpPr>
        <p:spPr>
          <a:xfrm>
            <a:off x="0" y="274638"/>
            <a:ext cx="9906000" cy="458787"/>
          </a:xfrm>
        </p:spPr>
        <p:txBody>
          <a:bodyPr>
            <a:noAutofit/>
          </a:bodyPr>
          <a:lstStyle/>
          <a:p>
            <a:r>
              <a:rPr lang="ja-JP" altLang="en-US" dirty="0"/>
              <a:t>（４）データ提出加算の要件化の拡大（再掲）</a:t>
            </a:r>
            <a:endParaRPr kumimoji="1" lang="ja-JP" altLang="en-US" dirty="0">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1527893058"/>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1018800"/>
            <a:ext cx="9529762" cy="575319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適切な診療記録の管理を推進する観点から、「医療情報システムの安全管理に関するガイドライン」を踏まえ、要件を見直す。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さらに、医療情報システムのバックアップ体制の確保が望ましいことを要件に加えるとともに、定例報告において、当該体制の確保状況について報告を求めることとする。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28000"/>
            <a:ext cx="3686157"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診療録管理体制加算の見直し</a:t>
            </a:r>
          </a:p>
        </p:txBody>
      </p:sp>
      <p:sp>
        <p:nvSpPr>
          <p:cNvPr id="88" name="正方形/長方形 87"/>
          <p:cNvSpPr/>
          <p:nvPr/>
        </p:nvSpPr>
        <p:spPr>
          <a:xfrm>
            <a:off x="5245494" y="2018252"/>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41512" y="2377297"/>
            <a:ext cx="4320000" cy="1263050"/>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診療録管理体制加算</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許可病床数が</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400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床以上の保険医療機関</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については、以下の要件を加える。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専任の医療情報システム安全管理責任者を配置</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当該責任者は、職員を対象として、</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少なくとも年１回程度、定期的に必要な情報セキュリティ研修を実施</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0" name="右矢印 89"/>
          <p:cNvSpPr/>
          <p:nvPr/>
        </p:nvSpPr>
        <p:spPr>
          <a:xfrm>
            <a:off x="4731543" y="2435267"/>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19029" y="2013987"/>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311928" y="2377296"/>
            <a:ext cx="4371398" cy="1263051"/>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診療録管理体制加算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（新設）</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7" name="正方形/長方形 26"/>
          <p:cNvSpPr/>
          <p:nvPr/>
        </p:nvSpPr>
        <p:spPr>
          <a:xfrm>
            <a:off x="5252595" y="4475033"/>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8" name="正方形/長方形 27"/>
          <p:cNvSpPr/>
          <p:nvPr/>
        </p:nvSpPr>
        <p:spPr>
          <a:xfrm>
            <a:off x="5252595" y="4797864"/>
            <a:ext cx="4320000" cy="1912218"/>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診療録管理体制加算</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許可病床数が</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400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床以上の保険医療機関</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については、非常時に備えた医療情報システムの</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バックアップ体制を確保</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することが望ましい。</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毎年７月において、医療情報システムのバックアップ体制等について、別添様式により届け出ること。</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届出内容（例）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・バックアップ対象のシステム</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・バックアップの頻度、保管方式</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9" name="右矢印 28"/>
          <p:cNvSpPr/>
          <p:nvPr/>
        </p:nvSpPr>
        <p:spPr>
          <a:xfrm>
            <a:off x="4738644" y="4892048"/>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p:cNvSpPr/>
          <p:nvPr/>
        </p:nvSpPr>
        <p:spPr>
          <a:xfrm>
            <a:off x="326130" y="4470768"/>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5" name="正方形/長方形 34"/>
          <p:cNvSpPr/>
          <p:nvPr/>
        </p:nvSpPr>
        <p:spPr>
          <a:xfrm>
            <a:off x="319029" y="4797864"/>
            <a:ext cx="4371398" cy="1523591"/>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診療録管理体制加算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（新設）</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（新設）</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 name="テキスト ボックス 15">
            <a:extLst>
              <a:ext uri="{FF2B5EF4-FFF2-40B4-BE49-F238E27FC236}">
                <a16:creationId xmlns:a16="http://schemas.microsoft.com/office/drawing/2014/main" id="{99B3946F-82F4-454E-8425-0B0F8FEEBB45}"/>
              </a:ext>
            </a:extLst>
          </p:cNvPr>
          <p:cNvSpPr txBox="1"/>
          <p:nvPr/>
        </p:nvSpPr>
        <p:spPr>
          <a:xfrm>
            <a:off x="0" y="-2767"/>
            <a:ext cx="9906000" cy="276999"/>
          </a:xfrm>
          <a:prstGeom prst="rect">
            <a:avLst/>
          </a:prstGeom>
          <a:noFill/>
        </p:spPr>
        <p:txBody>
          <a:bodyPr wrap="square" rtlCol="0">
            <a:spAutoFit/>
          </a:bodyPr>
          <a:lstStyle/>
          <a:p>
            <a:pPr marL="2425700" marR="0" lvl="0" indent="-2425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．医療における</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ICT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の利活用・デジタル化への対応</a:t>
            </a:r>
          </a:p>
        </p:txBody>
      </p:sp>
      <p:sp>
        <p:nvSpPr>
          <p:cNvPr id="19" name="タイトル 1">
            <a:extLst>
              <a:ext uri="{FF2B5EF4-FFF2-40B4-BE49-F238E27FC236}">
                <a16:creationId xmlns:a16="http://schemas.microsoft.com/office/drawing/2014/main" id="{9D5F616F-51BA-44CA-AD0D-4FFC4E78D631}"/>
              </a:ext>
            </a:extLst>
          </p:cNvPr>
          <p:cNvSpPr>
            <a:spLocks noGrp="1"/>
          </p:cNvSpPr>
          <p:nvPr>
            <p:ph type="title"/>
          </p:nvPr>
        </p:nvSpPr>
        <p:spPr>
          <a:xfrm>
            <a:off x="0" y="274638"/>
            <a:ext cx="9906000" cy="458787"/>
          </a:xfrm>
        </p:spPr>
        <p:txBody>
          <a:bodyPr>
            <a:noAutofit/>
          </a:bodyPr>
          <a:lstStyle/>
          <a:p>
            <a:r>
              <a:rPr lang="ja-JP" altLang="en-US" dirty="0"/>
              <a:t>（５）診療録管理体制加算の見直し</a:t>
            </a:r>
            <a:endParaRPr kumimoji="1" lang="ja-JP" altLang="en-US" dirty="0">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2342934033"/>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1051200"/>
            <a:ext cx="9529762" cy="265706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医療機関間等の情報共有及び連携が効率的・効果的に行われるよう、標準規格の導入に係る取組を推進する観点から、電子カルテの導入状況及び</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HL7 International</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によって作成された医療情報交換の次世代標準フレームワークである</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HL7 FHIR(Fast Healthcare Interoperability Resources)</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の導入状況について報告を求めることとする。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7" y="864000"/>
            <a:ext cx="3765677"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診療録管理体制加算</a:t>
            </a: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の見直し</a:t>
            </a:r>
          </a:p>
        </p:txBody>
      </p:sp>
      <p:sp>
        <p:nvSpPr>
          <p:cNvPr id="36" name="正方形/長方形 35"/>
          <p:cNvSpPr/>
          <p:nvPr/>
        </p:nvSpPr>
        <p:spPr>
          <a:xfrm>
            <a:off x="1098067" y="2286406"/>
            <a:ext cx="7709865" cy="299118"/>
          </a:xfrm>
          <a:prstGeom prst="rect">
            <a:avLst/>
          </a:prstGeom>
          <a:solidFill>
            <a:srgbClr val="FFCE9E"/>
          </a:solidFill>
          <a:ln w="127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1" name="テキスト ボックス 20"/>
          <p:cNvSpPr txBox="1"/>
          <p:nvPr/>
        </p:nvSpPr>
        <p:spPr>
          <a:xfrm>
            <a:off x="4022799" y="4146550"/>
            <a:ext cx="5749674" cy="1323439"/>
          </a:xfrm>
          <a:prstGeom prst="rect">
            <a:avLst/>
          </a:prstGeom>
          <a:noFill/>
          <a:ln w="28575">
            <a:noFill/>
            <a:prstDash val="lgDash"/>
          </a:ln>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1" lang="ja-JP" altLang="en-US" sz="16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医療の診療記録等のデータのほか、医療関連の管理業務に　関するデータ、公衆衛生に係るデータ及び研究データも含め、</a:t>
            </a:r>
            <a:r>
              <a:rPr kumimoji="1" lang="ja-JP" altLang="en-US" sz="1600" b="0"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医療関連情報の交換を可能にするように設計</a:t>
            </a:r>
            <a:r>
              <a:rPr kumimoji="1" lang="ja-JP" altLang="en-US" sz="16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された、</a:t>
            </a:r>
            <a:endParaRPr kumimoji="1" lang="en-US" altLang="ja-JP" sz="16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HL7</a:t>
            </a:r>
            <a:r>
              <a:rPr kumimoji="1" lang="ja-JP" altLang="en-US" sz="16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 </a:t>
            </a:r>
            <a:r>
              <a:rPr kumimoji="1" lang="en-US" altLang="ja-JP" sz="16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International</a:t>
            </a:r>
            <a:r>
              <a:rPr kumimoji="1" lang="ja-JP" altLang="en-US" sz="16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による</a:t>
            </a:r>
            <a:endParaRPr kumimoji="1" lang="en-US" altLang="ja-JP" sz="16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医療情報交換の次世代標準フレームワーク</a:t>
            </a:r>
            <a:r>
              <a:rPr kumimoji="1" lang="ja-JP" altLang="en-US" sz="16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a:t>
            </a:r>
          </a:p>
        </p:txBody>
      </p:sp>
      <p:sp>
        <p:nvSpPr>
          <p:cNvPr id="22" name="正方形/長方形 21"/>
          <p:cNvSpPr/>
          <p:nvPr/>
        </p:nvSpPr>
        <p:spPr>
          <a:xfrm>
            <a:off x="4000039" y="3787260"/>
            <a:ext cx="2474211" cy="357089"/>
          </a:xfrm>
          <a:prstGeom prst="rect">
            <a:avLst/>
          </a:prstGeom>
          <a:solidFill>
            <a:srgbClr val="FFF0E1"/>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参考：</a:t>
            </a:r>
            <a:r>
              <a:rPr kumimoji="1" lang="en-US" altLang="ja-JP" sz="18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HL7 FHIR</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とは</a:t>
            </a:r>
          </a:p>
        </p:txBody>
      </p:sp>
      <p:sp>
        <p:nvSpPr>
          <p:cNvPr id="93" name="右矢印 92"/>
          <p:cNvSpPr/>
          <p:nvPr/>
        </p:nvSpPr>
        <p:spPr>
          <a:xfrm rot="10800000">
            <a:off x="3978468" y="5829640"/>
            <a:ext cx="2251616" cy="228991"/>
          </a:xfrm>
          <a:prstGeom prst="rightArrow">
            <a:avLst/>
          </a:prstGeom>
          <a:solidFill>
            <a:srgbClr val="E60012">
              <a:alpha val="50000"/>
            </a:srgbClr>
          </a:solidFill>
          <a:ln w="25400" cap="flat" cmpd="sng" algn="ctr">
            <a:solidFill>
              <a:srgbClr val="E6001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4" name="テキスト ボックス 93"/>
          <p:cNvSpPr txBox="1"/>
          <p:nvPr/>
        </p:nvSpPr>
        <p:spPr>
          <a:xfrm>
            <a:off x="4409627" y="5474278"/>
            <a:ext cx="1545972" cy="246221"/>
          </a:xfrm>
          <a:prstGeom prst="rect">
            <a:avLst/>
          </a:prstGeom>
          <a:noFill/>
        </p:spPr>
        <p:txBody>
          <a:bodyPr wrap="square" rtlCol="0">
            <a:spAutoFit/>
          </a:bodyPr>
          <a:lstStyle/>
          <a:p>
            <a:pPr marL="79125" marR="0" lvl="0" indent="-79125" algn="l" defTabSz="422031" rtl="0" eaLnBrk="1" fontAlgn="auto" latinLnBrk="0" hangingPunct="1">
              <a:lnSpc>
                <a:spcPts val="1200"/>
              </a:lnSpc>
              <a:spcBef>
                <a:spcPts val="0"/>
              </a:spcBef>
              <a:spcAft>
                <a:spcPts val="0"/>
              </a:spcAft>
              <a:buClrTx/>
              <a:buSzTx/>
              <a:buFontTx/>
              <a:buNone/>
              <a:tabLst/>
              <a:defRPr/>
            </a:pPr>
            <a:r>
              <a:rPr kumimoji="0" lang="ja-JP" altLang="en-US" sz="102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医療情報の取り寄せ</a:t>
            </a:r>
          </a:p>
        </p:txBody>
      </p:sp>
      <p:sp>
        <p:nvSpPr>
          <p:cNvPr id="95" name="右矢印 94"/>
          <p:cNvSpPr/>
          <p:nvPr/>
        </p:nvSpPr>
        <p:spPr>
          <a:xfrm>
            <a:off x="3971059" y="6097035"/>
            <a:ext cx="2251616" cy="228991"/>
          </a:xfrm>
          <a:prstGeom prst="rightArrow">
            <a:avLst/>
          </a:prstGeom>
          <a:solidFill>
            <a:srgbClr val="E60012">
              <a:alpha val="50000"/>
            </a:srgbClr>
          </a:solidFill>
          <a:ln w="25400" cap="flat" cmpd="sng" algn="ctr">
            <a:solidFill>
              <a:srgbClr val="E6001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6" name="テキスト ボックス 95"/>
          <p:cNvSpPr txBox="1"/>
          <p:nvPr/>
        </p:nvSpPr>
        <p:spPr>
          <a:xfrm>
            <a:off x="4537976" y="6496423"/>
            <a:ext cx="1376272" cy="246221"/>
          </a:xfrm>
          <a:prstGeom prst="rect">
            <a:avLst/>
          </a:prstGeom>
          <a:noFill/>
        </p:spPr>
        <p:txBody>
          <a:bodyPr wrap="square" rtlCol="0">
            <a:spAutoFit/>
          </a:bodyPr>
          <a:lstStyle/>
          <a:p>
            <a:pPr marL="79125" marR="0" lvl="0" indent="-79125" algn="l" defTabSz="422031" rtl="0" eaLnBrk="1" fontAlgn="auto" latinLnBrk="0" hangingPunct="1">
              <a:lnSpc>
                <a:spcPts val="1200"/>
              </a:lnSpc>
              <a:spcBef>
                <a:spcPts val="0"/>
              </a:spcBef>
              <a:spcAft>
                <a:spcPts val="0"/>
              </a:spcAft>
              <a:buClrTx/>
              <a:buSzTx/>
              <a:buFontTx/>
              <a:buNone/>
              <a:tabLst/>
              <a:defRPr/>
            </a:pPr>
            <a:r>
              <a:rPr kumimoji="0" lang="ja-JP" altLang="en-US" sz="102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医療情報の閲覧</a:t>
            </a:r>
          </a:p>
        </p:txBody>
      </p:sp>
      <p:grpSp>
        <p:nvGrpSpPr>
          <p:cNvPr id="97" name="グループ化 96"/>
          <p:cNvGrpSpPr/>
          <p:nvPr/>
        </p:nvGrpSpPr>
        <p:grpSpPr>
          <a:xfrm>
            <a:off x="6207616" y="5547035"/>
            <a:ext cx="1271016" cy="1226261"/>
            <a:chOff x="8490934" y="4678297"/>
            <a:chExt cx="1271016" cy="1226260"/>
          </a:xfrm>
        </p:grpSpPr>
        <p:sp>
          <p:nvSpPr>
            <p:cNvPr id="98" name="正方形/長方形 97"/>
            <p:cNvSpPr/>
            <p:nvPr/>
          </p:nvSpPr>
          <p:spPr>
            <a:xfrm>
              <a:off x="8521052" y="4679094"/>
              <a:ext cx="1240898" cy="1189955"/>
            </a:xfrm>
            <a:prstGeom prst="rect">
              <a:avLst/>
            </a:prstGeom>
            <a:solidFill>
              <a:sysClr val="window" lastClr="FFFFFF"/>
            </a:solidFill>
            <a:ln w="19050" cap="flat" cmpd="sng" algn="ctr">
              <a:solidFill>
                <a:srgbClr val="9BBB59"/>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9" name="テキスト ボックス 98"/>
            <p:cNvSpPr txBox="1"/>
            <p:nvPr/>
          </p:nvSpPr>
          <p:spPr>
            <a:xfrm>
              <a:off x="8490934" y="4678297"/>
              <a:ext cx="127101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a:t>
              </a:r>
              <a:r>
                <a:rPr kumimoji="0" lang="en-US" altLang="ja-JP" sz="14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B</a:t>
              </a:r>
              <a:r>
                <a:rPr kumimoji="0" lang="ja-JP" altLang="en-US" sz="12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など</a:t>
              </a:r>
            </a:p>
          </p:txBody>
        </p:sp>
        <p:pic>
          <p:nvPicPr>
            <p:cNvPr id="100" name="図 9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80328" y="4977980"/>
              <a:ext cx="703739" cy="703739"/>
            </a:xfrm>
            <a:prstGeom prst="rect">
              <a:avLst/>
            </a:prstGeom>
          </p:spPr>
        </p:pic>
        <p:sp>
          <p:nvSpPr>
            <p:cNvPr id="101" name="テキスト ボックス 100"/>
            <p:cNvSpPr txBox="1"/>
            <p:nvPr/>
          </p:nvSpPr>
          <p:spPr>
            <a:xfrm>
              <a:off x="8646853" y="5641536"/>
              <a:ext cx="909223" cy="2630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9"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電子カルテ</a:t>
              </a:r>
              <a:r>
                <a:rPr kumimoji="0" lang="en-US" altLang="ja-JP" sz="1109"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b</a:t>
              </a:r>
              <a:endParaRPr kumimoji="0" lang="ja-JP" altLang="en-US" sz="1109"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102" name="円柱 101"/>
          <p:cNvSpPr/>
          <p:nvPr/>
        </p:nvSpPr>
        <p:spPr>
          <a:xfrm>
            <a:off x="4814341" y="5799972"/>
            <a:ext cx="618793" cy="536937"/>
          </a:xfrm>
          <a:prstGeom prst="can">
            <a:avLst/>
          </a:prstGeom>
          <a:solidFill>
            <a:srgbClr val="F79646">
              <a:lumMod val="40000"/>
              <a:lumOff val="60000"/>
            </a:srgbClr>
          </a:solidFill>
          <a:ln w="12700" cap="flat" cmpd="sng" algn="ctr">
            <a:solidFill>
              <a:sysClr val="window" lastClr="FFFFFF">
                <a:lumMod val="65000"/>
              </a:sysClr>
            </a:solidFill>
            <a:prstDash val="solid"/>
          </a:ln>
          <a:effectLst/>
        </p:spPr>
        <p:txBody>
          <a:bodyPr lIns="0" tIns="0" rIns="0" bIns="0" rtlCol="0" anchor="ctr"/>
          <a:lstStyle/>
          <a:p>
            <a:pPr marL="0" marR="0" lvl="0" indent="0" algn="ctr" defTabSz="844062" rtl="0" eaLnBrk="1" fontAlgn="auto" latinLnBrk="0" hangingPunct="1">
              <a:lnSpc>
                <a:spcPct val="100000"/>
              </a:lnSpc>
              <a:spcBef>
                <a:spcPts val="0"/>
              </a:spcBef>
              <a:spcAft>
                <a:spcPts val="0"/>
              </a:spcAft>
              <a:buClrTx/>
              <a:buSzTx/>
              <a:buFontTx/>
              <a:buNone/>
              <a:tabLst/>
              <a:defRPr/>
            </a:pPr>
            <a:endParaRPr kumimoji="0" lang="ja-JP" altLang="en-US" sz="739"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6" name="楕円 105"/>
          <p:cNvSpPr/>
          <p:nvPr/>
        </p:nvSpPr>
        <p:spPr>
          <a:xfrm>
            <a:off x="205830" y="5843574"/>
            <a:ext cx="721328" cy="425910"/>
          </a:xfrm>
          <a:prstGeom prst="ellipse">
            <a:avLst/>
          </a:prstGeom>
          <a:gradFill rotWithShape="1">
            <a:gsLst>
              <a:gs pos="0">
                <a:srgbClr val="C0504D">
                  <a:tint val="50000"/>
                  <a:satMod val="300000"/>
                </a:srgbClr>
              </a:gs>
              <a:gs pos="35000">
                <a:srgbClr val="C0504D">
                  <a:tint val="37000"/>
                  <a:satMod val="300000"/>
                </a:srgbClr>
              </a:gs>
              <a:gs pos="100000">
                <a:srgbClr val="C0504D">
                  <a:tint val="15000"/>
                  <a:satMod val="350000"/>
                </a:srgbClr>
              </a:gs>
            </a:gsLst>
            <a:lin ang="16200000" scaled="1"/>
          </a:gradFill>
          <a:ln w="9525" cap="flat" cmpd="sng" algn="ctr">
            <a:solidFill>
              <a:srgbClr val="C0504D">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9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7" name="楕円 106"/>
          <p:cNvSpPr/>
          <p:nvPr/>
        </p:nvSpPr>
        <p:spPr>
          <a:xfrm>
            <a:off x="984868" y="5808627"/>
            <a:ext cx="796951" cy="507530"/>
          </a:xfrm>
          <a:prstGeom prst="ellipse">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8" name="楕円 107"/>
          <p:cNvSpPr/>
          <p:nvPr/>
        </p:nvSpPr>
        <p:spPr>
          <a:xfrm>
            <a:off x="494779" y="6311492"/>
            <a:ext cx="691316" cy="338555"/>
          </a:xfrm>
          <a:prstGeom prst="ellipse">
            <a:avLst/>
          </a:prstGeom>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1" name="正方形/長方形 110"/>
          <p:cNvSpPr/>
          <p:nvPr/>
        </p:nvSpPr>
        <p:spPr>
          <a:xfrm>
            <a:off x="198006" y="3862470"/>
            <a:ext cx="3272110" cy="2839329"/>
          </a:xfrm>
          <a:prstGeom prst="rect">
            <a:avLst/>
          </a:prstGeom>
          <a:noFill/>
          <a:ln w="19050" cap="flat" cmpd="sng" algn="ctr">
            <a:solidFill>
              <a:srgbClr val="4F81BD"/>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2" name="円柱 111"/>
          <p:cNvSpPr/>
          <p:nvPr/>
        </p:nvSpPr>
        <p:spPr>
          <a:xfrm rot="5400000">
            <a:off x="2553324" y="5281655"/>
            <a:ext cx="1859243" cy="601724"/>
          </a:xfrm>
          <a:prstGeom prst="can">
            <a:avLst/>
          </a:prstGeom>
          <a:solidFill>
            <a:srgbClr val="004EA2"/>
          </a:solidFill>
          <a:ln w="25400" cap="flat" cmpd="sng" algn="ctr">
            <a:solidFill>
              <a:srgbClr val="4F81BD"/>
            </a:solidFill>
            <a:prstDash val="solid"/>
            <a:headEnd type="none" w="med" len="med"/>
            <a:tailEnd type="triangle" w="med" len="med"/>
          </a:ln>
          <a:effectLst/>
        </p:spPr>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13" name="図 112"/>
          <p:cNvPicPr>
            <a:picLocks noChangeAspect="1"/>
          </p:cNvPicPr>
          <p:nvPr/>
        </p:nvPicPr>
        <p:blipFill rotWithShape="1">
          <a:blip r:embed="rId4"/>
          <a:srcRect l="74753" t="17424" r="5040"/>
          <a:stretch/>
        </p:blipFill>
        <p:spPr>
          <a:xfrm>
            <a:off x="3242598" y="4195923"/>
            <a:ext cx="576689" cy="627859"/>
          </a:xfrm>
          <a:prstGeom prst="rect">
            <a:avLst/>
          </a:prstGeom>
          <a:noFill/>
        </p:spPr>
      </p:pic>
      <p:sp>
        <p:nvSpPr>
          <p:cNvPr id="114" name="テキスト ボックス 113"/>
          <p:cNvSpPr txBox="1"/>
          <p:nvPr/>
        </p:nvSpPr>
        <p:spPr>
          <a:xfrm>
            <a:off x="225756" y="4017757"/>
            <a:ext cx="13716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a:t>
            </a:r>
            <a:r>
              <a:rPr kumimoji="0" lang="en-US" altLang="ja-JP" sz="14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a:t>
            </a:r>
            <a:endParaRPr kumimoji="0" lang="ja-JP" altLang="en-US" sz="14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15" name="図 114"/>
          <p:cNvPicPr>
            <a:picLocks noChangeAspect="1"/>
          </p:cNvPicPr>
          <p:nvPr/>
        </p:nvPicPr>
        <p:blipFill rotWithShape="1">
          <a:blip r:embed="rId5"/>
          <a:srcRect l="32770" t="37604" r="54979" b="41312"/>
          <a:stretch/>
        </p:blipFill>
        <p:spPr>
          <a:xfrm>
            <a:off x="589795" y="4470203"/>
            <a:ext cx="862208" cy="806582"/>
          </a:xfrm>
          <a:prstGeom prst="rect">
            <a:avLst/>
          </a:prstGeom>
        </p:spPr>
      </p:pic>
      <p:pic>
        <p:nvPicPr>
          <p:cNvPr id="116" name="Picture 8" descr="https://mipkm.zpf.nec.co.jp/presentation/images/clipart/preview/bl_015.emf">
            <a:extLst>
              <a:ext uri="{FF2B5EF4-FFF2-40B4-BE49-F238E27FC236}">
                <a16:creationId xmlns:a16="http://schemas.microsoft.com/office/drawing/2014/main" id="{E5FEF567-4CCA-4116-9F97-C2730FC17C3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56091" y="3939067"/>
            <a:ext cx="585777" cy="386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 name="図 116"/>
          <p:cNvPicPr>
            <a:picLocks noChangeAspect="1"/>
          </p:cNvPicPr>
          <p:nvPr/>
        </p:nvPicPr>
        <p:blipFill rotWithShape="1">
          <a:blip r:embed="rId4"/>
          <a:srcRect l="74753" t="17424" r="5040"/>
          <a:stretch/>
        </p:blipFill>
        <p:spPr>
          <a:xfrm>
            <a:off x="1204292" y="4840114"/>
            <a:ext cx="595147" cy="647954"/>
          </a:xfrm>
          <a:prstGeom prst="rect">
            <a:avLst/>
          </a:prstGeom>
          <a:noFill/>
        </p:spPr>
      </p:pic>
      <p:pic>
        <p:nvPicPr>
          <p:cNvPr id="118" name="Picture 9" descr="医者-RED"/>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49119" y="4774909"/>
            <a:ext cx="941222" cy="737137"/>
          </a:xfrm>
          <a:prstGeom prst="rect">
            <a:avLst/>
          </a:prstGeom>
          <a:noFill/>
          <a:extLst>
            <a:ext uri="{909E8E84-426E-40DD-AFC4-6F175D3DCCD1}">
              <a14:hiddenFill xmlns:a14="http://schemas.microsoft.com/office/drawing/2010/main">
                <a:solidFill>
                  <a:srgbClr val="FFFFFF"/>
                </a:solidFill>
              </a14:hiddenFill>
            </a:ext>
          </a:extLst>
        </p:spPr>
      </p:pic>
      <p:sp>
        <p:nvSpPr>
          <p:cNvPr id="119" name="テキスト ボックス 118"/>
          <p:cNvSpPr txBox="1"/>
          <p:nvPr/>
        </p:nvSpPr>
        <p:spPr>
          <a:xfrm>
            <a:off x="783260" y="4325534"/>
            <a:ext cx="904415" cy="2630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9"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電子カルテ</a:t>
            </a:r>
            <a:r>
              <a:rPr kumimoji="0" lang="en-US" altLang="ja-JP" sz="1109"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a:t>
            </a:r>
            <a:endParaRPr kumimoji="0" lang="ja-JP" altLang="en-US" sz="1109"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0" name="U ターン矢印 119"/>
          <p:cNvSpPr/>
          <p:nvPr/>
        </p:nvSpPr>
        <p:spPr>
          <a:xfrm rot="16200000">
            <a:off x="2292545" y="5492133"/>
            <a:ext cx="444025" cy="1130410"/>
          </a:xfrm>
          <a:prstGeom prst="uturnArrow">
            <a:avLst>
              <a:gd name="adj1" fmla="val 25000"/>
              <a:gd name="adj2" fmla="val 25000"/>
              <a:gd name="adj3" fmla="val 25000"/>
              <a:gd name="adj4" fmla="val 43750"/>
              <a:gd name="adj5" fmla="val 100000"/>
            </a:avLst>
          </a:prstGeom>
          <a:solidFill>
            <a:srgbClr val="4BACC6"/>
          </a:solidFill>
          <a:ln w="12700" cap="flat" cmpd="sng" algn="ctr">
            <a:solidFill>
              <a:srgbClr val="4BACC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1" name="テキスト ボックス 120"/>
          <p:cNvSpPr txBox="1"/>
          <p:nvPr/>
        </p:nvSpPr>
        <p:spPr>
          <a:xfrm>
            <a:off x="1887578" y="5343775"/>
            <a:ext cx="1304740" cy="400110"/>
          </a:xfrm>
          <a:prstGeom prst="rect">
            <a:avLst/>
          </a:prstGeom>
          <a:noFill/>
        </p:spPr>
        <p:txBody>
          <a:bodyPr wrap="square" rtlCol="0">
            <a:spAutoFit/>
          </a:bodyPr>
          <a:lstStyle/>
          <a:p>
            <a:pPr marL="0" marR="0" lvl="0" indent="0" algn="l" defTabSz="422031" rtl="0" eaLnBrk="1" fontAlgn="auto" latinLnBrk="0" hangingPunct="1">
              <a:lnSpc>
                <a:spcPts val="1200"/>
              </a:lnSpc>
              <a:spcBef>
                <a:spcPts val="0"/>
              </a:spcBef>
              <a:spcAft>
                <a:spcPts val="0"/>
              </a:spcAft>
              <a:buClrTx/>
              <a:buSzTx/>
              <a:buFontTx/>
              <a:buNone/>
              <a:tabLst/>
              <a:defRPr/>
            </a:pPr>
            <a:r>
              <a:rPr kumimoji="0" lang="ja-JP" altLang="en-US" sz="102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あらかじめ医療情報を閲覧可能にしておく</a:t>
            </a:r>
          </a:p>
        </p:txBody>
      </p:sp>
      <p:sp>
        <p:nvSpPr>
          <p:cNvPr id="122" name="テキスト ボックス 121"/>
          <p:cNvSpPr txBox="1"/>
          <p:nvPr/>
        </p:nvSpPr>
        <p:spPr>
          <a:xfrm>
            <a:off x="1854409" y="4289419"/>
            <a:ext cx="1505578" cy="1034129"/>
          </a:xfrm>
          <a:prstGeom prst="rect">
            <a:avLst/>
          </a:prstGeom>
          <a:noFill/>
        </p:spPr>
        <p:txBody>
          <a:bodyPr wrap="square" rtlCol="0">
            <a:spAutoFit/>
          </a:bodyPr>
          <a:lstStyle/>
          <a:p>
            <a:pPr marL="85723" marR="0" lvl="0" indent="-85723" algn="l" defTabSz="914400" rtl="0" eaLnBrk="1" fontAlgn="auto" latinLnBrk="0" hangingPunct="1">
              <a:lnSpc>
                <a:spcPct val="150000"/>
              </a:lnSpc>
              <a:spcBef>
                <a:spcPts val="0"/>
              </a:spcBef>
              <a:spcAft>
                <a:spcPts val="0"/>
              </a:spcAft>
              <a:buClrTx/>
              <a:buSzTx/>
              <a:buFontTx/>
              <a:buNone/>
              <a:tabLst/>
              <a:defRPr/>
            </a:pPr>
            <a:r>
              <a:rPr kumimoji="0" lang="ja-JP" altLang="en-US" sz="102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・データの外部出力機能</a:t>
            </a:r>
            <a:endParaRPr kumimoji="0" lang="en-US" altLang="ja-JP" sz="102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85723" marR="0" lvl="0" indent="-85723" algn="l" defTabSz="914400" rtl="0" eaLnBrk="1" fontAlgn="auto" latinLnBrk="0" hangingPunct="1">
              <a:lnSpc>
                <a:spcPct val="150000"/>
              </a:lnSpc>
              <a:spcBef>
                <a:spcPts val="0"/>
              </a:spcBef>
              <a:spcAft>
                <a:spcPts val="0"/>
              </a:spcAft>
              <a:buClrTx/>
              <a:buSzTx/>
              <a:buFontTx/>
              <a:buNone/>
              <a:tabLst/>
              <a:defRPr/>
            </a:pPr>
            <a:r>
              <a:rPr kumimoji="0" lang="ja-JP" altLang="en-US" sz="102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・出力データの構造化</a:t>
            </a:r>
            <a:endParaRPr kumimoji="0" lang="en-US" altLang="ja-JP" sz="102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85723" marR="0" lvl="0" indent="-85723" algn="l" defTabSz="914400" rtl="0" eaLnBrk="1" fontAlgn="auto" latinLnBrk="0" hangingPunct="1">
              <a:lnSpc>
                <a:spcPct val="150000"/>
              </a:lnSpc>
              <a:spcBef>
                <a:spcPts val="0"/>
              </a:spcBef>
              <a:spcAft>
                <a:spcPts val="0"/>
              </a:spcAft>
              <a:buClrTx/>
              <a:buSzTx/>
              <a:buFontTx/>
              <a:buNone/>
              <a:tabLst/>
              <a:defRPr/>
            </a:pPr>
            <a:r>
              <a:rPr kumimoji="0" lang="ja-JP" altLang="en-US" sz="102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・ハウスコードの</a:t>
            </a:r>
            <a:endParaRPr kumimoji="0" lang="en-US" altLang="ja-JP" sz="102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85723" marR="0" lvl="0" indent="-85723" algn="l" defTabSz="914400" rtl="0" eaLnBrk="1" fontAlgn="auto" latinLnBrk="0" hangingPunct="1">
              <a:lnSpc>
                <a:spcPct val="150000"/>
              </a:lnSpc>
              <a:spcBef>
                <a:spcPts val="0"/>
              </a:spcBef>
              <a:spcAft>
                <a:spcPts val="0"/>
              </a:spcAft>
              <a:buClrTx/>
              <a:buSzTx/>
              <a:buFontTx/>
              <a:buNone/>
              <a:tabLst/>
              <a:defRPr/>
            </a:pPr>
            <a:r>
              <a:rPr kumimoji="0" lang="ja-JP" altLang="en-US" sz="102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標準コードへの変換</a:t>
            </a:r>
            <a:endParaRPr kumimoji="0" lang="en-US" altLang="ja-JP" sz="102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3" name="正方形/長方形 122"/>
          <p:cNvSpPr/>
          <p:nvPr/>
        </p:nvSpPr>
        <p:spPr>
          <a:xfrm>
            <a:off x="1901848" y="4135599"/>
            <a:ext cx="1960480" cy="2472228"/>
          </a:xfrm>
          <a:prstGeom prst="rect">
            <a:avLst/>
          </a:prstGeom>
          <a:noFill/>
          <a:ln w="38100" cap="flat" cmpd="sng" algn="ctr">
            <a:solidFill>
              <a:srgbClr val="E60012"/>
            </a:solidFill>
            <a:prstDash val="solid"/>
          </a:ln>
          <a:effectLst>
            <a:outerShdw blurRad="40000" dist="23000" dir="5400000" rotWithShape="0">
              <a:srgbClr val="000000">
                <a:alpha val="35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4EA2"/>
              </a:solidFill>
              <a:effectLst/>
              <a:uLnTx/>
              <a:uFillTx/>
              <a:latin typeface="Calibri"/>
              <a:ea typeface="ＭＳ Ｐゴシック" panose="020B0600070205080204" pitchFamily="50" charset="-128"/>
              <a:cs typeface="+mn-cs"/>
            </a:endParaRPr>
          </a:p>
        </p:txBody>
      </p:sp>
      <p:sp>
        <p:nvSpPr>
          <p:cNvPr id="124" name="テキスト ボックス 123"/>
          <p:cNvSpPr txBox="1"/>
          <p:nvPr/>
        </p:nvSpPr>
        <p:spPr>
          <a:xfrm>
            <a:off x="1901848" y="3931062"/>
            <a:ext cx="1976390" cy="276999"/>
          </a:xfrm>
          <a:prstGeom prst="rect">
            <a:avLst/>
          </a:prstGeom>
          <a:solidFill>
            <a:srgbClr val="E60012"/>
          </a:solidFill>
          <a:ln w="38100">
            <a:solidFill>
              <a:srgbClr val="E6001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標準化を進めている所</a:t>
            </a:r>
          </a:p>
        </p:txBody>
      </p:sp>
      <p:sp>
        <p:nvSpPr>
          <p:cNvPr id="125" name="正方形/長方形 124"/>
          <p:cNvSpPr/>
          <p:nvPr/>
        </p:nvSpPr>
        <p:spPr>
          <a:xfrm>
            <a:off x="229755" y="5887252"/>
            <a:ext cx="737701"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800" b="1" i="0" u="none" strike="noStrike" kern="0" cap="none" spc="0" normalizeH="0" baseline="0" noProof="0" dirty="0">
                <a:ln>
                  <a:noFill/>
                </a:ln>
                <a:solidFill>
                  <a:srgbClr val="C0504D">
                    <a:lumMod val="75000"/>
                  </a:srgbClr>
                </a:solidFill>
                <a:effectLst/>
                <a:uLnTx/>
                <a:uFillTx/>
                <a:latin typeface="Meiryo UI" panose="020B0604030504040204" pitchFamily="50" charset="-128"/>
                <a:ea typeface="Meiryo UI" panose="020B0604030504040204" pitchFamily="50" charset="-128"/>
                <a:cs typeface="+mn-cs"/>
              </a:rPr>
              <a:t>オブジェクト</a:t>
            </a:r>
            <a:endParaRPr kumimoji="0" lang="en-US" altLang="ja-JP" sz="800" b="1" i="0" u="none" strike="noStrike" kern="0" cap="none" spc="0" normalizeH="0" baseline="0" noProof="0" dirty="0">
              <a:ln>
                <a:noFill/>
              </a:ln>
              <a:solidFill>
                <a:srgbClr val="C0504D">
                  <a:lumMod val="75000"/>
                </a:srgbClr>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800" b="1" i="0" u="none" strike="noStrike" kern="0" cap="none" spc="0" normalizeH="0" baseline="0" noProof="0" dirty="0">
                <a:ln>
                  <a:noFill/>
                </a:ln>
                <a:solidFill>
                  <a:srgbClr val="C0504D">
                    <a:lumMod val="75000"/>
                  </a:srgbClr>
                </a:solidFill>
                <a:effectLst/>
                <a:uLnTx/>
                <a:uFillTx/>
                <a:latin typeface="Meiryo UI" panose="020B0604030504040204" pitchFamily="50" charset="-128"/>
                <a:ea typeface="Meiryo UI" panose="020B0604030504040204" pitchFamily="50" charset="-128"/>
                <a:cs typeface="+mn-cs"/>
              </a:rPr>
              <a:t>ストレージ</a:t>
            </a:r>
            <a:endParaRPr kumimoji="0" lang="en-US" altLang="ja-JP" sz="800" b="1" i="0" u="none" strike="noStrike" kern="0" cap="none" spc="0" normalizeH="0" baseline="0" noProof="0" dirty="0">
              <a:ln>
                <a:noFill/>
              </a:ln>
              <a:solidFill>
                <a:srgbClr val="C0504D">
                  <a:lumMod val="75000"/>
                </a:srgbClr>
              </a:solidFill>
              <a:effectLst/>
              <a:uLnTx/>
              <a:uFillTx/>
              <a:latin typeface="Meiryo UI" panose="020B0604030504040204" pitchFamily="50" charset="-128"/>
              <a:ea typeface="Meiryo UI" panose="020B0604030504040204" pitchFamily="50" charset="-128"/>
              <a:cs typeface="+mn-cs"/>
            </a:endParaRPr>
          </a:p>
        </p:txBody>
      </p:sp>
      <p:sp>
        <p:nvSpPr>
          <p:cNvPr id="126" name="正方形/長方形 125"/>
          <p:cNvSpPr/>
          <p:nvPr/>
        </p:nvSpPr>
        <p:spPr>
          <a:xfrm>
            <a:off x="1044200" y="5831560"/>
            <a:ext cx="742511" cy="461665"/>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800" b="1" i="0" u="none" strike="noStrike" kern="0" cap="none" spc="0" normalizeH="0" baseline="0" noProof="0" dirty="0">
                <a:ln>
                  <a:noFill/>
                </a:ln>
                <a:solidFill>
                  <a:srgbClr val="F79646">
                    <a:lumMod val="75000"/>
                  </a:srgbClr>
                </a:solidFill>
                <a:effectLst/>
                <a:uLnTx/>
                <a:uFillTx/>
                <a:latin typeface="Meiryo UI" panose="020B0604030504040204" pitchFamily="50" charset="-128"/>
                <a:ea typeface="Meiryo UI" panose="020B0604030504040204" pitchFamily="50" charset="-128"/>
                <a:cs typeface="+mn-cs"/>
              </a:rPr>
              <a:t>リレーショナル</a:t>
            </a:r>
            <a:endParaRPr kumimoji="0" lang="en-US" altLang="ja-JP" sz="800" b="1" i="0" u="none" strike="noStrike" kern="0" cap="none" spc="0" normalizeH="0" baseline="0" noProof="0" dirty="0">
              <a:ln>
                <a:noFill/>
              </a:ln>
              <a:solidFill>
                <a:srgbClr val="F79646">
                  <a:lumMod val="75000"/>
                </a:srgbClr>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800" b="1" i="0" u="none" strike="noStrike" kern="0" cap="none" spc="0" normalizeH="0" baseline="0" noProof="0" dirty="0">
                <a:ln>
                  <a:noFill/>
                </a:ln>
                <a:solidFill>
                  <a:srgbClr val="F79646">
                    <a:lumMod val="75000"/>
                  </a:srgbClr>
                </a:solidFill>
                <a:effectLst/>
                <a:uLnTx/>
                <a:uFillTx/>
                <a:latin typeface="Meiryo UI" panose="020B0604030504040204" pitchFamily="50" charset="-128"/>
                <a:ea typeface="Meiryo UI" panose="020B0604030504040204" pitchFamily="50" charset="-128"/>
                <a:cs typeface="+mn-cs"/>
              </a:rPr>
              <a:t>データベース</a:t>
            </a:r>
            <a:endParaRPr kumimoji="0" lang="en-US" altLang="ja-JP" sz="800" b="1" i="0" u="none" strike="noStrike" kern="0" cap="none" spc="0" normalizeH="0" baseline="0" noProof="0" dirty="0">
              <a:ln>
                <a:noFill/>
              </a:ln>
              <a:solidFill>
                <a:srgbClr val="F79646">
                  <a:lumMod val="75000"/>
                </a:srgbClr>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800" b="1" i="0" u="none" strike="noStrike" kern="0" cap="none" spc="0" normalizeH="0" baseline="0" noProof="0" dirty="0">
                <a:ln>
                  <a:noFill/>
                </a:ln>
                <a:solidFill>
                  <a:srgbClr val="F79646">
                    <a:lumMod val="75000"/>
                  </a:srgbClr>
                </a:solidFill>
                <a:effectLst/>
                <a:uLnTx/>
                <a:uFillTx/>
                <a:latin typeface="Meiryo UI" panose="020B0604030504040204" pitchFamily="50" charset="-128"/>
                <a:ea typeface="Meiryo UI" panose="020B0604030504040204" pitchFamily="50" charset="-128"/>
                <a:cs typeface="+mn-cs"/>
              </a:rPr>
              <a:t>(RDB)</a:t>
            </a:r>
          </a:p>
        </p:txBody>
      </p:sp>
      <p:sp>
        <p:nvSpPr>
          <p:cNvPr id="127" name="正方形/長方形 126"/>
          <p:cNvSpPr/>
          <p:nvPr/>
        </p:nvSpPr>
        <p:spPr>
          <a:xfrm>
            <a:off x="523736" y="6311492"/>
            <a:ext cx="697627" cy="338554"/>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800" b="1" i="0" u="none" strike="noStrike" kern="0" cap="none" spc="0" normalizeH="0" baseline="0" noProof="0" dirty="0">
                <a:ln>
                  <a:noFill/>
                </a:ln>
                <a:solidFill>
                  <a:srgbClr val="4BACC6">
                    <a:lumMod val="75000"/>
                  </a:srgbClr>
                </a:solidFill>
                <a:effectLst/>
                <a:uLnTx/>
                <a:uFillTx/>
                <a:latin typeface="Meiryo UI" panose="020B0604030504040204" pitchFamily="50" charset="-128"/>
                <a:ea typeface="Meiryo UI" panose="020B0604030504040204" pitchFamily="50" charset="-128"/>
                <a:cs typeface="+mn-cs"/>
              </a:rPr>
              <a:t>NoSQL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800" b="1" i="0" u="none" strike="noStrike" kern="0" cap="none" spc="0" normalizeH="0" baseline="0" noProof="0" dirty="0">
                <a:ln>
                  <a:noFill/>
                </a:ln>
                <a:solidFill>
                  <a:srgbClr val="4BACC6">
                    <a:lumMod val="75000"/>
                  </a:srgbClr>
                </a:solidFill>
                <a:effectLst/>
                <a:uLnTx/>
                <a:uFillTx/>
                <a:latin typeface="Meiryo UI" panose="020B0604030504040204" pitchFamily="50" charset="-128"/>
                <a:ea typeface="Meiryo UI" panose="020B0604030504040204" pitchFamily="50" charset="-128"/>
                <a:cs typeface="+mn-cs"/>
              </a:rPr>
              <a:t>データベース</a:t>
            </a:r>
            <a:endParaRPr kumimoji="0" lang="en-US" altLang="ja-JP" sz="800" b="1" i="0" u="none" strike="noStrike" kern="0" cap="none" spc="0" normalizeH="0" baseline="0" noProof="0" dirty="0">
              <a:ln>
                <a:noFill/>
              </a:ln>
              <a:solidFill>
                <a:srgbClr val="4BACC6">
                  <a:lumMod val="75000"/>
                </a:srgbClr>
              </a:solidFill>
              <a:effectLst/>
              <a:uLnTx/>
              <a:uFillTx/>
              <a:latin typeface="Meiryo UI" panose="020B0604030504040204" pitchFamily="50" charset="-128"/>
              <a:ea typeface="Meiryo UI" panose="020B0604030504040204" pitchFamily="50" charset="-128"/>
              <a:cs typeface="+mn-cs"/>
            </a:endParaRPr>
          </a:p>
        </p:txBody>
      </p:sp>
      <p:sp>
        <p:nvSpPr>
          <p:cNvPr id="128" name="テキスト ボックス 127"/>
          <p:cNvSpPr txBox="1"/>
          <p:nvPr/>
        </p:nvSpPr>
        <p:spPr>
          <a:xfrm>
            <a:off x="165284" y="5585407"/>
            <a:ext cx="1806732"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様々なデータ格納方式を採用可能</a:t>
            </a:r>
          </a:p>
        </p:txBody>
      </p:sp>
      <p:sp>
        <p:nvSpPr>
          <p:cNvPr id="105" name="テキスト ボックス 104"/>
          <p:cNvSpPr txBox="1"/>
          <p:nvPr/>
        </p:nvSpPr>
        <p:spPr>
          <a:xfrm>
            <a:off x="3230355" y="4771763"/>
            <a:ext cx="379976" cy="1732985"/>
          </a:xfrm>
          <a:prstGeom prst="rect">
            <a:avLst/>
          </a:prstGeom>
          <a:noFill/>
          <a:ln>
            <a:noFill/>
            <a:prstDash val="solid"/>
          </a:ln>
        </p:spPr>
        <p:txBody>
          <a:bodyPr vert="wordArtVertRtl" wrap="square" lIns="0" tIns="0" rIns="0" bIns="0" rtlCol="0" anchor="ctr" anchorCtr="1">
            <a:spAutoFit/>
          </a:bodyPr>
          <a:lstStyle/>
          <a:p>
            <a:pPr marL="0" marR="0" lvl="0" indent="0" algn="l" defTabSz="1237048" rtl="0" eaLnBrk="0" fontAlgn="base" latinLnBrk="0" hangingPunct="0">
              <a:lnSpc>
                <a:spcPct val="100000"/>
              </a:lnSpc>
              <a:spcBef>
                <a:spcPct val="0"/>
              </a:spcBef>
              <a:spcAft>
                <a:spcPct val="0"/>
              </a:spcAft>
              <a:buClrTx/>
              <a:buSzTx/>
              <a:buFontTx/>
              <a:buNone/>
              <a:tabLst/>
              <a:defRPr/>
            </a:pPr>
            <a:r>
              <a:rPr kumimoji="0" lang="ja-JP" altLang="en-US" sz="10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標準フォーマットで出力する</a:t>
            </a:r>
            <a:r>
              <a:rPr kumimoji="0" lang="en-US" altLang="ja-JP" sz="10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API</a:t>
            </a:r>
          </a:p>
        </p:txBody>
      </p:sp>
      <p:pic>
        <p:nvPicPr>
          <p:cNvPr id="130" name="図 129"/>
          <p:cNvPicPr>
            <a:picLocks noChangeAspect="1"/>
          </p:cNvPicPr>
          <p:nvPr/>
        </p:nvPicPr>
        <p:blipFill rotWithShape="1">
          <a:blip r:embed="rId8"/>
          <a:srcRect l="4001" t="32806" r="33561" b="31135"/>
          <a:stretch/>
        </p:blipFill>
        <p:spPr>
          <a:xfrm>
            <a:off x="4748790" y="5978096"/>
            <a:ext cx="728283" cy="228625"/>
          </a:xfrm>
          <a:prstGeom prst="rect">
            <a:avLst/>
          </a:prstGeom>
          <a:ln>
            <a:solidFill>
              <a:srgbClr val="E60012"/>
            </a:solidFill>
          </a:ln>
        </p:spPr>
      </p:pic>
      <p:sp>
        <p:nvSpPr>
          <p:cNvPr id="43" name="テキスト ボックス 42"/>
          <p:cNvSpPr txBox="1"/>
          <p:nvPr/>
        </p:nvSpPr>
        <p:spPr>
          <a:xfrm>
            <a:off x="7565565" y="6100092"/>
            <a:ext cx="2160240" cy="461665"/>
          </a:xfrm>
          <a:prstGeom prst="rect">
            <a:avLst/>
          </a:prstGeom>
          <a:solidFill>
            <a:schemeClr val="bg1"/>
          </a:solidFill>
          <a:ln w="6350">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第１回 健康・医療・介護情報利活用検討会</a:t>
            </a: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医療情報ネットワークの基盤に関するＷＧ</a:t>
            </a: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（令和３年</a:t>
            </a:r>
            <a:r>
              <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rPr>
              <a:t>11</a:t>
            </a: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月</a:t>
            </a:r>
            <a:r>
              <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rPr>
              <a:t>10</a:t>
            </a: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日）資料１ </a:t>
            </a:r>
            <a:r>
              <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抜粋</a:t>
            </a:r>
            <a:r>
              <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rPr>
              <a:t>)</a:t>
            </a:r>
            <a:endPar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46" name="正方形/長方形 45"/>
          <p:cNvSpPr/>
          <p:nvPr/>
        </p:nvSpPr>
        <p:spPr>
          <a:xfrm>
            <a:off x="1103076" y="2660652"/>
            <a:ext cx="7704856" cy="909961"/>
          </a:xfrm>
          <a:prstGeom prst="rect">
            <a:avLst/>
          </a:prstGeom>
          <a:solidFill>
            <a:srgbClr val="FDECD5"/>
          </a:solid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zh-TW" altLang="en-US"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診療録管理体制加算（入院初日）</a:t>
            </a:r>
            <a:r>
              <a:rPr kumimoji="0" lang="en-US" altLang="ja-JP" sz="11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2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　届出に関する事項</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 </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診療録管理体制加算の施設基準に係る届出は、別添７の様式</a:t>
            </a:r>
            <a:r>
              <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を用いること。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毎年７月において、標準規格の導入に係る取組状況等について、別添様式により届け出ること</a:t>
            </a:r>
            <a:r>
              <a:rPr kumimoji="0" lang="ja-JP" altLang="en-US" sz="10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3" name="正方形/長方形 2"/>
          <p:cNvSpPr/>
          <p:nvPr/>
        </p:nvSpPr>
        <p:spPr>
          <a:xfrm>
            <a:off x="149118" y="3787260"/>
            <a:ext cx="9623355" cy="2986036"/>
          </a:xfrm>
          <a:prstGeom prst="rect">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45" name="テキスト ボックス 44">
            <a:extLst>
              <a:ext uri="{FF2B5EF4-FFF2-40B4-BE49-F238E27FC236}">
                <a16:creationId xmlns:a16="http://schemas.microsoft.com/office/drawing/2014/main" id="{CC26A6D9-1EF4-4BEF-9650-41C4DE281923}"/>
              </a:ext>
            </a:extLst>
          </p:cNvPr>
          <p:cNvSpPr txBox="1"/>
          <p:nvPr/>
        </p:nvSpPr>
        <p:spPr>
          <a:xfrm>
            <a:off x="0" y="-2767"/>
            <a:ext cx="9906000" cy="276999"/>
          </a:xfrm>
          <a:prstGeom prst="rect">
            <a:avLst/>
          </a:prstGeom>
          <a:noFill/>
        </p:spPr>
        <p:txBody>
          <a:bodyPr wrap="square" rtlCol="0">
            <a:spAutoFit/>
          </a:bodyPr>
          <a:lstStyle/>
          <a:p>
            <a:pPr marL="2425700" marR="0" lvl="0" indent="-2425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．医療における</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ICT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の利活用・デジタル化への対応</a:t>
            </a:r>
          </a:p>
        </p:txBody>
      </p:sp>
      <p:sp>
        <p:nvSpPr>
          <p:cNvPr id="48" name="タイトル 1">
            <a:extLst>
              <a:ext uri="{FF2B5EF4-FFF2-40B4-BE49-F238E27FC236}">
                <a16:creationId xmlns:a16="http://schemas.microsoft.com/office/drawing/2014/main" id="{23CA91A3-11A7-47D0-980E-A6E426929063}"/>
              </a:ext>
            </a:extLst>
          </p:cNvPr>
          <p:cNvSpPr>
            <a:spLocks noGrp="1"/>
          </p:cNvSpPr>
          <p:nvPr>
            <p:ph type="title"/>
          </p:nvPr>
        </p:nvSpPr>
        <p:spPr>
          <a:xfrm>
            <a:off x="0" y="274638"/>
            <a:ext cx="9906000" cy="458787"/>
          </a:xfrm>
        </p:spPr>
        <p:txBody>
          <a:bodyPr>
            <a:noAutofit/>
          </a:bodyPr>
          <a:lstStyle/>
          <a:p>
            <a:r>
              <a:rPr lang="ja-JP" altLang="en-US" sz="2200" dirty="0"/>
              <a:t>（５）診療録管理体制加算の見直し（標準規格の導入に係る取組の推進）</a:t>
            </a:r>
            <a:endParaRPr kumimoji="1" lang="ja-JP" altLang="en-US" sz="2200" dirty="0">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1673983133"/>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1160300" y="1903403"/>
            <a:ext cx="8280920" cy="1200329"/>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16</a:t>
            </a: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．後発医薬品やバイオ後続品の促進、医薬品の給付の適正化</a:t>
            </a:r>
          </a:p>
        </p:txBody>
      </p:sp>
      <p:sp>
        <p:nvSpPr>
          <p:cNvPr id="8" name="正方形/長方形 7">
            <a:extLst>
              <a:ext uri="{FF2B5EF4-FFF2-40B4-BE49-F238E27FC236}">
                <a16:creationId xmlns:a16="http://schemas.microsoft.com/office/drawing/2014/main" id="{74E801E8-1480-449F-BC8D-D54DA1AB06DD}"/>
              </a:ext>
            </a:extLst>
          </p:cNvPr>
          <p:cNvSpPr/>
          <p:nvPr/>
        </p:nvSpPr>
        <p:spPr>
          <a:xfrm>
            <a:off x="0" y="6168"/>
            <a:ext cx="768152" cy="6851832"/>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a:extLst>
              <a:ext uri="{FF2B5EF4-FFF2-40B4-BE49-F238E27FC236}">
                <a16:creationId xmlns:a16="http://schemas.microsoft.com/office/drawing/2014/main" id="{CA983462-A63E-4E4E-B7A1-1336BE33B3A9}"/>
              </a:ext>
            </a:extLst>
          </p:cNvPr>
          <p:cNvSpPr txBox="1"/>
          <p:nvPr/>
        </p:nvSpPr>
        <p:spPr>
          <a:xfrm>
            <a:off x="2504728" y="3448472"/>
            <a:ext cx="5911800" cy="1815882"/>
          </a:xfrm>
          <a:prstGeom prst="rect">
            <a:avLst/>
          </a:prstGeom>
          <a:noFill/>
          <a:ln w="12700">
            <a:solidFill>
              <a:schemeClr val="accent5">
                <a:lumMod val="75000"/>
              </a:schemeClr>
            </a:solidFill>
            <a:prstDash val="sysDash"/>
          </a:ln>
        </p:spPr>
        <p:style>
          <a:lnRef idx="2">
            <a:schemeClr val="dk1"/>
          </a:lnRef>
          <a:fillRef idx="1">
            <a:schemeClr val="lt1"/>
          </a:fillRef>
          <a:effectRef idx="0">
            <a:schemeClr val="dk1"/>
          </a:effectRef>
          <a:fontRef idx="minor">
            <a:schemeClr val="dk1"/>
          </a:fontRef>
        </p:style>
        <p:txBody>
          <a:bodyPr wrap="square" rtlCol="0">
            <a:spAutoFit/>
          </a:bodyPr>
          <a:lstStyle/>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（１）医療機関における後発医薬品の使用促進</a:t>
            </a: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（２）バイオ後続品に係る情報提供の評価</a:t>
            </a: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（３）医薬品の給付の適正化（湿布薬）</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p:txBody>
      </p:sp>
      <p:sp>
        <p:nvSpPr>
          <p:cNvPr id="7" name="スライド番号プレースホルダー 2">
            <a:extLst>
              <a:ext uri="{FF2B5EF4-FFF2-40B4-BE49-F238E27FC236}">
                <a16:creationId xmlns:a16="http://schemas.microsoft.com/office/drawing/2014/main" id="{31B298FF-4924-40FE-BB4B-BCA8EC8FCE8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374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506757408"/>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241563" y="3966257"/>
            <a:ext cx="9529762" cy="185832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 name="正方形/長方形 7"/>
          <p:cNvSpPr/>
          <p:nvPr/>
        </p:nvSpPr>
        <p:spPr>
          <a:xfrm>
            <a:off x="241563" y="1595673"/>
            <a:ext cx="9529762" cy="198641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353163" y="1361682"/>
            <a:ext cx="5475600"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後発医薬品使用体制加算の要件の見直し</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16.</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後発医薬品やバイオ後続品の促進、医薬品の給付の適正化</a:t>
            </a:r>
          </a:p>
        </p:txBody>
      </p:sp>
      <p:sp>
        <p:nvSpPr>
          <p:cNvPr id="88" name="正方形/長方形 87"/>
          <p:cNvSpPr/>
          <p:nvPr/>
        </p:nvSpPr>
        <p:spPr>
          <a:xfrm>
            <a:off x="5308170" y="2103606"/>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90" name="右矢印 89"/>
          <p:cNvSpPr/>
          <p:nvPr/>
        </p:nvSpPr>
        <p:spPr>
          <a:xfrm>
            <a:off x="4804110" y="2461208"/>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81704" y="2103606"/>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graphicFrame>
        <p:nvGraphicFramePr>
          <p:cNvPr id="3" name="表 2"/>
          <p:cNvGraphicFramePr>
            <a:graphicFrameLocks noGrp="1"/>
          </p:cNvGraphicFramePr>
          <p:nvPr>
            <p:extLst>
              <p:ext uri="{D42A27DB-BD31-4B8C-83A1-F6EECF244321}">
                <p14:modId xmlns:p14="http://schemas.microsoft.com/office/powerpoint/2010/main" val="1200563940"/>
              </p:ext>
            </p:extLst>
          </p:nvPr>
        </p:nvGraphicFramePr>
        <p:xfrm>
          <a:off x="5298031" y="2466401"/>
          <a:ext cx="4330139" cy="891540"/>
        </p:xfrm>
        <a:graphic>
          <a:graphicData uri="http://schemas.openxmlformats.org/drawingml/2006/table">
            <a:tbl>
              <a:tblPr bandRow="1">
                <a:tableStyleId>{1FECB4D8-DB02-4DC6-A0A2-4F2EBAE1DC90}</a:tableStyleId>
              </a:tblPr>
              <a:tblGrid>
                <a:gridCol w="4330139">
                  <a:extLst>
                    <a:ext uri="{9D8B030D-6E8A-4147-A177-3AD203B41FA5}">
                      <a16:colId xmlns:a16="http://schemas.microsoft.com/office/drawing/2014/main" val="2272255673"/>
                    </a:ext>
                  </a:extLst>
                </a:gridCol>
              </a:tblGrid>
              <a:tr h="274195">
                <a:tc>
                  <a:txBody>
                    <a:bodyPr/>
                    <a:lstStyle/>
                    <a:p>
                      <a:pPr marL="0" marR="0" lvl="0" indent="0" algn="ctr" defTabSz="990570" rtl="0" eaLnBrk="1" fontAlgn="auto" latinLnBrk="0" hangingPunct="1">
                        <a:lnSpc>
                          <a:spcPts val="1600"/>
                        </a:lnSpc>
                        <a:spcBef>
                          <a:spcPts val="0"/>
                        </a:spcBef>
                        <a:spcAft>
                          <a:spcPts val="0"/>
                        </a:spcAft>
                        <a:buClrTx/>
                        <a:buSzTx/>
                        <a:buFontTx/>
                        <a:buNone/>
                        <a:tabLst/>
                        <a:defRPr/>
                      </a:pPr>
                      <a:r>
                        <a:rPr kumimoji="1" lang="zh-CN" altLang="en-US" sz="1400" u="none" strike="noStrike" kern="1200" cap="none" spc="0" normalizeH="0" baseline="0" noProof="0" dirty="0">
                          <a:ln>
                            <a:noFill/>
                          </a:ln>
                          <a:solidFill>
                            <a:schemeClr val="tx1"/>
                          </a:solidFill>
                          <a:effectLst/>
                          <a:uLnTx/>
                          <a:uFillTx/>
                        </a:rPr>
                        <a:t>後発医薬品使用体制加算</a:t>
                      </a:r>
                      <a:r>
                        <a:rPr kumimoji="1" lang="ja-JP" altLang="en-US" sz="1400" u="none" strike="noStrike" kern="1200" cap="none" spc="0" normalizeH="0" baseline="0" noProof="0" dirty="0">
                          <a:ln>
                            <a:noFill/>
                          </a:ln>
                          <a:solidFill>
                            <a:schemeClr val="tx1"/>
                          </a:solidFill>
                          <a:effectLst/>
                          <a:uLnTx/>
                          <a:uFillTx/>
                        </a:rPr>
                        <a:t>１（</a:t>
                      </a:r>
                      <a:r>
                        <a:rPr kumimoji="1" lang="en-US" altLang="ja-JP" sz="1400" b="1" u="sng" strike="noStrike" kern="1200" cap="none" spc="0" normalizeH="0" baseline="0" noProof="0" dirty="0">
                          <a:ln>
                            <a:noFill/>
                          </a:ln>
                          <a:solidFill>
                            <a:srgbClr val="0070C0"/>
                          </a:solidFill>
                          <a:effectLst/>
                          <a:uLnTx/>
                          <a:uFillTx/>
                        </a:rPr>
                        <a:t>90</a:t>
                      </a:r>
                      <a:r>
                        <a:rPr kumimoji="1" lang="ja-JP" altLang="en-US" sz="1400" b="1" u="sng" strike="noStrike" kern="1200" cap="none" spc="0" normalizeH="0" baseline="0" noProof="0" dirty="0">
                          <a:ln>
                            <a:noFill/>
                          </a:ln>
                          <a:solidFill>
                            <a:srgbClr val="0070C0"/>
                          </a:solidFill>
                          <a:effectLst/>
                          <a:uLnTx/>
                          <a:uFillTx/>
                        </a:rPr>
                        <a:t>％以上</a:t>
                      </a:r>
                      <a:r>
                        <a:rPr kumimoji="1" lang="ja-JP" altLang="en-US" sz="1400" u="none" strike="noStrike" kern="1200" cap="none" spc="0" normalizeH="0" baseline="0" noProof="0" dirty="0">
                          <a:ln>
                            <a:noFill/>
                          </a:ln>
                          <a:solidFill>
                            <a:schemeClr val="tx1"/>
                          </a:solidFill>
                          <a:effectLst/>
                          <a:uLnTx/>
                          <a:uFillTx/>
                        </a:rPr>
                        <a:t>）　</a:t>
                      </a:r>
                      <a:r>
                        <a:rPr kumimoji="1" lang="en-US" altLang="ja-JP" sz="1400" u="none" strike="noStrike" kern="1200" cap="none" spc="0" normalizeH="0" baseline="0" noProof="0" dirty="0">
                          <a:ln>
                            <a:noFill/>
                          </a:ln>
                          <a:effectLst/>
                          <a:uLnTx/>
                          <a:uFillTx/>
                        </a:rPr>
                        <a:t>47</a:t>
                      </a:r>
                      <a:r>
                        <a:rPr kumimoji="1" lang="ja-JP" altLang="en-US" sz="1400" u="none" strike="noStrike" kern="1200" cap="none" spc="0" normalizeH="0" baseline="0" noProof="0" dirty="0">
                          <a:ln>
                            <a:noFill/>
                          </a:ln>
                          <a:effectLst/>
                          <a:uLnTx/>
                          <a:uFillTx/>
                        </a:rPr>
                        <a:t>点</a:t>
                      </a:r>
                      <a:r>
                        <a:rPr kumimoji="1" lang="ja-JP" altLang="en-US" sz="1400" u="none" strike="noStrike" kern="1200" cap="none" spc="0" normalizeH="0" baseline="0" noProof="0" dirty="0">
                          <a:ln>
                            <a:noFill/>
                          </a:ln>
                          <a:solidFill>
                            <a:schemeClr val="tx1"/>
                          </a:solidFill>
                          <a:effectLst/>
                          <a:uLnTx/>
                          <a:uFillTx/>
                        </a:rPr>
                        <a:t>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25877675"/>
                  </a:ext>
                </a:extLst>
              </a:tr>
              <a:tr h="274195">
                <a:tc>
                  <a:txBody>
                    <a:bodyPr/>
                    <a:lstStyle/>
                    <a:p>
                      <a:pPr marL="0" marR="0" lvl="0" indent="0" algn="ctr" defTabSz="990570" rtl="0" eaLnBrk="1" fontAlgn="auto" latinLnBrk="0" hangingPunct="1">
                        <a:lnSpc>
                          <a:spcPts val="1600"/>
                        </a:lnSpc>
                        <a:spcBef>
                          <a:spcPts val="0"/>
                        </a:spcBef>
                        <a:spcAft>
                          <a:spcPts val="0"/>
                        </a:spcAft>
                        <a:buClrTx/>
                        <a:buSzTx/>
                        <a:buFontTx/>
                        <a:buNone/>
                        <a:tabLst/>
                        <a:defRPr/>
                      </a:pPr>
                      <a:r>
                        <a:rPr kumimoji="1" lang="zh-CN" altLang="en-US" sz="1400" b="0" i="0" u="none" strike="noStrike" kern="1200" cap="none" spc="0" normalizeH="0" baseline="0" noProof="0" dirty="0">
                          <a:ln>
                            <a:noFill/>
                          </a:ln>
                          <a:solidFill>
                            <a:schemeClr val="tx1"/>
                          </a:solidFill>
                          <a:effectLst/>
                          <a:uLnTx/>
                          <a:uFillTx/>
                          <a:latin typeface="+mn-lt"/>
                          <a:ea typeface="+mn-ea"/>
                          <a:cs typeface="+mn-cs"/>
                        </a:rPr>
                        <a:t>後発医薬品使用体制加算</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２（</a:t>
                      </a:r>
                      <a:r>
                        <a:rPr kumimoji="1" lang="en-US" altLang="ja-JP" sz="1400" b="1" i="0" u="sng" strike="noStrike" kern="1200" cap="none" spc="0" normalizeH="0" baseline="0" noProof="0" dirty="0">
                          <a:ln>
                            <a:noFill/>
                          </a:ln>
                          <a:solidFill>
                            <a:srgbClr val="0070C0"/>
                          </a:solidFill>
                          <a:effectLst/>
                          <a:uLnTx/>
                          <a:uFillTx/>
                          <a:latin typeface="+mn-lt"/>
                          <a:ea typeface="+mn-ea"/>
                          <a:cs typeface="+mn-cs"/>
                        </a:rPr>
                        <a:t>85</a:t>
                      </a:r>
                      <a:r>
                        <a:rPr kumimoji="1" lang="ja-JP" altLang="en-US" sz="1400" b="1" i="0" u="sng" strike="noStrike" kern="1200" cap="none" spc="0" normalizeH="0" baseline="0" noProof="0" dirty="0">
                          <a:ln>
                            <a:noFill/>
                          </a:ln>
                          <a:solidFill>
                            <a:srgbClr val="0070C0"/>
                          </a:solidFill>
                          <a:effectLst/>
                          <a:uLnTx/>
                          <a:uFillTx/>
                          <a:latin typeface="+mn-lt"/>
                          <a:ea typeface="+mn-ea"/>
                          <a:cs typeface="+mn-cs"/>
                        </a:rPr>
                        <a:t>％以上</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42</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点</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237720585"/>
                  </a:ext>
                </a:extLst>
              </a:tr>
              <a:tr h="274195">
                <a:tc>
                  <a:txBody>
                    <a:bodyPr/>
                    <a:lstStyle/>
                    <a:p>
                      <a:pPr marL="0" marR="0" lvl="0" indent="0" algn="ctr" defTabSz="990570" rtl="0" eaLnBrk="1" fontAlgn="auto" latinLnBrk="0" hangingPunct="1">
                        <a:lnSpc>
                          <a:spcPts val="1600"/>
                        </a:lnSpc>
                        <a:spcBef>
                          <a:spcPts val="0"/>
                        </a:spcBef>
                        <a:spcAft>
                          <a:spcPts val="0"/>
                        </a:spcAft>
                        <a:buClrTx/>
                        <a:buSzTx/>
                        <a:buFontTx/>
                        <a:buNone/>
                        <a:tabLst/>
                        <a:defRPr/>
                      </a:pPr>
                      <a:r>
                        <a:rPr kumimoji="1" lang="zh-CN" altLang="en-US" sz="1400" b="0" i="0" u="none" strike="noStrike" kern="1200" cap="none" spc="0" normalizeH="0" baseline="0" noProof="0" dirty="0">
                          <a:ln>
                            <a:noFill/>
                          </a:ln>
                          <a:solidFill>
                            <a:schemeClr val="tx1"/>
                          </a:solidFill>
                          <a:effectLst/>
                          <a:uLnTx/>
                          <a:uFillTx/>
                          <a:latin typeface="+mn-lt"/>
                          <a:ea typeface="+mn-ea"/>
                          <a:cs typeface="+mn-cs"/>
                        </a:rPr>
                        <a:t>後発医薬品使用体制加算</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３（</a:t>
                      </a:r>
                      <a:r>
                        <a:rPr kumimoji="1" lang="en-US" altLang="ja-JP" sz="1400" b="1" i="0" u="sng" strike="noStrike" kern="1200" cap="none" spc="0" normalizeH="0" baseline="0" noProof="0" dirty="0">
                          <a:ln>
                            <a:noFill/>
                          </a:ln>
                          <a:solidFill>
                            <a:srgbClr val="0070C0"/>
                          </a:solidFill>
                          <a:effectLst/>
                          <a:uLnTx/>
                          <a:uFillTx/>
                          <a:latin typeface="+mn-lt"/>
                          <a:ea typeface="+mn-ea"/>
                          <a:cs typeface="+mn-cs"/>
                        </a:rPr>
                        <a:t>75</a:t>
                      </a:r>
                      <a:r>
                        <a:rPr kumimoji="1" lang="ja-JP" altLang="en-US" sz="1400" b="1" i="0" u="sng" strike="noStrike" kern="1200" cap="none" spc="0" normalizeH="0" baseline="0" noProof="0" dirty="0">
                          <a:ln>
                            <a:noFill/>
                          </a:ln>
                          <a:solidFill>
                            <a:srgbClr val="0070C0"/>
                          </a:solidFill>
                          <a:effectLst/>
                          <a:uLnTx/>
                          <a:uFillTx/>
                          <a:latin typeface="+mn-lt"/>
                          <a:ea typeface="+mn-ea"/>
                          <a:cs typeface="+mn-cs"/>
                        </a:rPr>
                        <a:t>％以上</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37</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点</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608955118"/>
                  </a:ext>
                </a:extLst>
              </a:tr>
            </a:tbl>
          </a:graphicData>
        </a:graphic>
      </p:graphicFrame>
      <p:graphicFrame>
        <p:nvGraphicFramePr>
          <p:cNvPr id="4" name="表 3"/>
          <p:cNvGraphicFramePr>
            <a:graphicFrameLocks noGrp="1"/>
          </p:cNvGraphicFramePr>
          <p:nvPr>
            <p:extLst>
              <p:ext uri="{D42A27DB-BD31-4B8C-83A1-F6EECF244321}">
                <p14:modId xmlns:p14="http://schemas.microsoft.com/office/powerpoint/2010/main" val="1638359998"/>
              </p:ext>
            </p:extLst>
          </p:nvPr>
        </p:nvGraphicFramePr>
        <p:xfrm>
          <a:off x="381705" y="2461208"/>
          <a:ext cx="4371397" cy="891540"/>
        </p:xfrm>
        <a:graphic>
          <a:graphicData uri="http://schemas.openxmlformats.org/drawingml/2006/table">
            <a:tbl>
              <a:tblPr bandRow="1">
                <a:tableStyleId>{1E171933-4619-4E11-9A3F-F7608DF75F80}</a:tableStyleId>
              </a:tblPr>
              <a:tblGrid>
                <a:gridCol w="4371397">
                  <a:extLst>
                    <a:ext uri="{9D8B030D-6E8A-4147-A177-3AD203B41FA5}">
                      <a16:colId xmlns:a16="http://schemas.microsoft.com/office/drawing/2014/main" val="2011561683"/>
                    </a:ext>
                  </a:extLst>
                </a:gridCol>
              </a:tblGrid>
              <a:tr h="296371">
                <a:tc>
                  <a:txBody>
                    <a:bodyPr/>
                    <a:lstStyle/>
                    <a:p>
                      <a:pPr marL="0" marR="0" lvl="0" indent="0" algn="ctr" defTabSz="990570" rtl="0" eaLnBrk="1" fontAlgn="auto" latinLnBrk="0" hangingPunct="1">
                        <a:lnSpc>
                          <a:spcPts val="1600"/>
                        </a:lnSpc>
                        <a:spcBef>
                          <a:spcPts val="0"/>
                        </a:spcBef>
                        <a:spcAft>
                          <a:spcPts val="0"/>
                        </a:spcAft>
                        <a:buClrTx/>
                        <a:buSzTx/>
                        <a:buFontTx/>
                        <a:buNone/>
                        <a:tabLst/>
                        <a:defRPr/>
                      </a:pPr>
                      <a:r>
                        <a:rPr kumimoji="1" lang="zh-CN" altLang="en-US" sz="1400" u="none" strike="noStrike" kern="1200" cap="none" spc="0" normalizeH="0" baseline="0" noProof="0" dirty="0">
                          <a:ln>
                            <a:noFill/>
                          </a:ln>
                          <a:effectLst/>
                          <a:uLnTx/>
                          <a:uFillTx/>
                        </a:rPr>
                        <a:t>後発医薬品使用体制加算</a:t>
                      </a:r>
                      <a:r>
                        <a:rPr kumimoji="1" lang="ja-JP" altLang="en-US" sz="1400" u="none" strike="noStrike" kern="1200" cap="none" spc="0" normalizeH="0" baseline="0" noProof="0" dirty="0">
                          <a:ln>
                            <a:noFill/>
                          </a:ln>
                          <a:effectLst/>
                          <a:uLnTx/>
                          <a:uFillTx/>
                        </a:rPr>
                        <a:t>１（</a:t>
                      </a:r>
                      <a:r>
                        <a:rPr kumimoji="1" lang="en-US" altLang="ja-JP" sz="1400" u="none" strike="noStrike" kern="1200" cap="none" spc="0" normalizeH="0" baseline="0" noProof="0" dirty="0">
                          <a:ln>
                            <a:noFill/>
                          </a:ln>
                          <a:effectLst/>
                          <a:uLnTx/>
                          <a:uFillTx/>
                        </a:rPr>
                        <a:t>85</a:t>
                      </a:r>
                      <a:r>
                        <a:rPr kumimoji="1" lang="ja-JP" altLang="en-US" sz="1400" u="none" strike="noStrike" kern="1200" cap="none" spc="0" normalizeH="0" baseline="0" noProof="0" dirty="0">
                          <a:ln>
                            <a:noFill/>
                          </a:ln>
                          <a:effectLst/>
                          <a:uLnTx/>
                          <a:uFillTx/>
                        </a:rPr>
                        <a:t>％以上）　</a:t>
                      </a:r>
                      <a:r>
                        <a:rPr kumimoji="1" lang="en-US" altLang="ja-JP" sz="1400" u="none" strike="noStrike" kern="1200" cap="none" spc="0" normalizeH="0" baseline="0" noProof="0" dirty="0">
                          <a:ln>
                            <a:noFill/>
                          </a:ln>
                          <a:effectLst/>
                          <a:uLnTx/>
                          <a:uFillTx/>
                        </a:rPr>
                        <a:t>47</a:t>
                      </a:r>
                      <a:r>
                        <a:rPr kumimoji="1" lang="ja-JP" altLang="en-US" sz="1400" u="none" strike="noStrike" kern="1200" cap="none" spc="0" normalizeH="0" baseline="0" noProof="0" dirty="0">
                          <a:ln>
                            <a:noFill/>
                          </a:ln>
                          <a:effectLst/>
                          <a:uLnTx/>
                          <a:uFillTx/>
                        </a:rPr>
                        <a:t>点　　　</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195194432"/>
                  </a:ext>
                </a:extLst>
              </a:tr>
              <a:tr h="296371">
                <a:tc>
                  <a:txBody>
                    <a:bodyPr/>
                    <a:lstStyle/>
                    <a:p>
                      <a:pPr marL="0" marR="0" lvl="0" indent="0" algn="ctr" defTabSz="990570" rtl="0" eaLnBrk="1" fontAlgn="auto" latinLnBrk="0" hangingPunct="1">
                        <a:lnSpc>
                          <a:spcPts val="1600"/>
                        </a:lnSpc>
                        <a:spcBef>
                          <a:spcPts val="0"/>
                        </a:spcBef>
                        <a:spcAft>
                          <a:spcPts val="0"/>
                        </a:spcAft>
                        <a:buClrTx/>
                        <a:buSzTx/>
                        <a:buFontTx/>
                        <a:buNone/>
                        <a:tabLst/>
                        <a:defRPr/>
                      </a:pPr>
                      <a:r>
                        <a:rPr kumimoji="1" lang="zh-CN" altLang="en-US" sz="1400" b="0" i="0" u="none" strike="noStrike" kern="1200" cap="none" spc="0" normalizeH="0" baseline="0" noProof="0" dirty="0">
                          <a:ln>
                            <a:noFill/>
                          </a:ln>
                          <a:solidFill>
                            <a:prstClr val="black"/>
                          </a:solidFill>
                          <a:effectLst/>
                          <a:uLnTx/>
                          <a:uFillTx/>
                          <a:latin typeface="+mn-lt"/>
                          <a:ea typeface="+mn-ea"/>
                          <a:cs typeface="+mn-cs"/>
                        </a:rPr>
                        <a:t>後発医薬品使用体制加算</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２（</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80</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％以上）　</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42</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点　</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47241947"/>
                  </a:ext>
                </a:extLst>
              </a:tr>
              <a:tr h="296371">
                <a:tc>
                  <a:txBody>
                    <a:bodyPr/>
                    <a:lstStyle/>
                    <a:p>
                      <a:pPr marL="0" marR="0" lvl="0" indent="0" algn="ctr" defTabSz="990570" rtl="0" eaLnBrk="1" fontAlgn="auto" latinLnBrk="0" hangingPunct="1">
                        <a:lnSpc>
                          <a:spcPts val="1600"/>
                        </a:lnSpc>
                        <a:spcBef>
                          <a:spcPts val="0"/>
                        </a:spcBef>
                        <a:spcAft>
                          <a:spcPts val="0"/>
                        </a:spcAft>
                        <a:buClrTx/>
                        <a:buSzTx/>
                        <a:buFontTx/>
                        <a:buNone/>
                        <a:tabLst/>
                        <a:defRPr/>
                      </a:pPr>
                      <a:r>
                        <a:rPr kumimoji="1" lang="zh-CN" altLang="en-US" sz="1400" b="0" i="0" u="none" strike="noStrike" kern="1200" cap="none" spc="0" normalizeH="0" baseline="0" noProof="0" dirty="0">
                          <a:ln>
                            <a:noFill/>
                          </a:ln>
                          <a:solidFill>
                            <a:prstClr val="black"/>
                          </a:solidFill>
                          <a:effectLst/>
                          <a:uLnTx/>
                          <a:uFillTx/>
                          <a:latin typeface="+mn-lt"/>
                          <a:ea typeface="+mn-ea"/>
                          <a:cs typeface="+mn-cs"/>
                        </a:rPr>
                        <a:t>後発医薬品使用体制加算</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３（</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70</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％以上）　</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37</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点　　　</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219470648"/>
                  </a:ext>
                </a:extLst>
              </a:tr>
            </a:tbl>
          </a:graphicData>
        </a:graphic>
      </p:graphicFrame>
      <p:sp>
        <p:nvSpPr>
          <p:cNvPr id="17" name="正方形/長方形 16"/>
          <p:cNvSpPr/>
          <p:nvPr/>
        </p:nvSpPr>
        <p:spPr>
          <a:xfrm>
            <a:off x="5352503" y="4333850"/>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18" name="右矢印 17"/>
          <p:cNvSpPr/>
          <p:nvPr/>
        </p:nvSpPr>
        <p:spPr>
          <a:xfrm>
            <a:off x="4844758" y="4568343"/>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381704" y="4333850"/>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graphicFrame>
        <p:nvGraphicFramePr>
          <p:cNvPr id="20" name="表 19"/>
          <p:cNvGraphicFramePr>
            <a:graphicFrameLocks noGrp="1"/>
          </p:cNvGraphicFramePr>
          <p:nvPr>
            <p:extLst>
              <p:ext uri="{D42A27DB-BD31-4B8C-83A1-F6EECF244321}">
                <p14:modId xmlns:p14="http://schemas.microsoft.com/office/powerpoint/2010/main" val="3023091309"/>
              </p:ext>
            </p:extLst>
          </p:nvPr>
        </p:nvGraphicFramePr>
        <p:xfrm>
          <a:off x="5342364" y="4690505"/>
          <a:ext cx="4330139" cy="891540"/>
        </p:xfrm>
        <a:graphic>
          <a:graphicData uri="http://schemas.openxmlformats.org/drawingml/2006/table">
            <a:tbl>
              <a:tblPr bandRow="1">
                <a:tableStyleId>{1FECB4D8-DB02-4DC6-A0A2-4F2EBAE1DC90}</a:tableStyleId>
              </a:tblPr>
              <a:tblGrid>
                <a:gridCol w="4330139">
                  <a:extLst>
                    <a:ext uri="{9D8B030D-6E8A-4147-A177-3AD203B41FA5}">
                      <a16:colId xmlns:a16="http://schemas.microsoft.com/office/drawing/2014/main" val="2272255673"/>
                    </a:ext>
                  </a:extLst>
                </a:gridCol>
              </a:tblGrid>
              <a:tr h="274195">
                <a:tc>
                  <a:txBody>
                    <a:bodyPr/>
                    <a:lstStyle/>
                    <a:p>
                      <a:pPr marL="0" marR="0" lvl="0" indent="0" algn="ctr" defTabSz="990570" rtl="0" eaLnBrk="1" fontAlgn="auto" latinLnBrk="0" hangingPunct="1">
                        <a:lnSpc>
                          <a:spcPts val="1600"/>
                        </a:lnSpc>
                        <a:spcBef>
                          <a:spcPts val="0"/>
                        </a:spcBef>
                        <a:spcAft>
                          <a:spcPts val="0"/>
                        </a:spcAft>
                        <a:buClrTx/>
                        <a:buSzTx/>
                        <a:buFontTx/>
                        <a:buNone/>
                        <a:tabLst/>
                        <a:defRPr/>
                      </a:pPr>
                      <a:r>
                        <a:rPr kumimoji="1" lang="zh-CN" altLang="en-US" sz="1400" u="none" strike="noStrike" kern="1200" cap="none" spc="0" normalizeH="0" baseline="0" noProof="0" dirty="0">
                          <a:ln>
                            <a:noFill/>
                          </a:ln>
                          <a:solidFill>
                            <a:schemeClr val="tx1"/>
                          </a:solidFill>
                          <a:effectLst/>
                          <a:uLnTx/>
                          <a:uFillTx/>
                        </a:rPr>
                        <a:t>外来後発医薬品使用体制加算</a:t>
                      </a:r>
                      <a:r>
                        <a:rPr kumimoji="1" lang="ja-JP" altLang="en-US" sz="1400" u="none" strike="noStrike" kern="1200" cap="none" spc="0" normalizeH="0" baseline="0" noProof="0" dirty="0">
                          <a:ln>
                            <a:noFill/>
                          </a:ln>
                          <a:solidFill>
                            <a:schemeClr val="tx1"/>
                          </a:solidFill>
                          <a:effectLst/>
                          <a:uLnTx/>
                          <a:uFillTx/>
                        </a:rPr>
                        <a:t>１（</a:t>
                      </a:r>
                      <a:r>
                        <a:rPr kumimoji="1" lang="en-US" altLang="ja-JP" sz="1400" b="1" u="sng" strike="noStrike" kern="1200" cap="none" spc="0" normalizeH="0" baseline="0" noProof="0" dirty="0">
                          <a:ln>
                            <a:noFill/>
                          </a:ln>
                          <a:solidFill>
                            <a:srgbClr val="0070C0"/>
                          </a:solidFill>
                          <a:effectLst/>
                          <a:uLnTx/>
                          <a:uFillTx/>
                        </a:rPr>
                        <a:t>90</a:t>
                      </a:r>
                      <a:r>
                        <a:rPr kumimoji="1" lang="ja-JP" altLang="en-US" sz="1400" b="1" u="sng" strike="noStrike" kern="1200" cap="none" spc="0" normalizeH="0" baseline="0" noProof="0" dirty="0">
                          <a:ln>
                            <a:noFill/>
                          </a:ln>
                          <a:solidFill>
                            <a:srgbClr val="0070C0"/>
                          </a:solidFill>
                          <a:effectLst/>
                          <a:uLnTx/>
                          <a:uFillTx/>
                        </a:rPr>
                        <a:t>％以上</a:t>
                      </a:r>
                      <a:r>
                        <a:rPr kumimoji="1" lang="ja-JP" altLang="en-US" sz="1400" u="none" strike="noStrike" kern="1200" cap="none" spc="0" normalizeH="0" baseline="0" noProof="0" dirty="0">
                          <a:ln>
                            <a:noFill/>
                          </a:ln>
                          <a:solidFill>
                            <a:schemeClr val="tx1"/>
                          </a:solidFill>
                          <a:effectLst/>
                          <a:uLnTx/>
                          <a:uFillTx/>
                        </a:rPr>
                        <a:t>）</a:t>
                      </a:r>
                      <a:r>
                        <a:rPr kumimoji="1" lang="en-US" altLang="ja-JP" sz="1400" u="none" strike="noStrike" kern="1200" cap="none" spc="0" normalizeH="0" baseline="0" noProof="0" dirty="0">
                          <a:ln>
                            <a:noFill/>
                          </a:ln>
                          <a:solidFill>
                            <a:schemeClr val="tx1"/>
                          </a:solidFill>
                          <a:effectLst/>
                          <a:uLnTx/>
                          <a:uFillTx/>
                        </a:rPr>
                        <a:t>5</a:t>
                      </a:r>
                      <a:r>
                        <a:rPr kumimoji="1" lang="ja-JP" altLang="en-US" sz="1400" u="none" strike="noStrike" kern="1200" cap="none" spc="0" normalizeH="0" baseline="0" noProof="0" dirty="0">
                          <a:ln>
                            <a:noFill/>
                          </a:ln>
                          <a:solidFill>
                            <a:schemeClr val="tx1"/>
                          </a:solidFill>
                          <a:effectLst/>
                          <a:uLnTx/>
                          <a:uFillTx/>
                        </a:rPr>
                        <a:t>点</a:t>
                      </a:r>
                      <a:endPar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25877675"/>
                  </a:ext>
                </a:extLst>
              </a:tr>
              <a:tr h="274195">
                <a:tc>
                  <a:txBody>
                    <a:bodyPr/>
                    <a:lstStyle/>
                    <a:p>
                      <a:pPr marL="0" marR="0" lvl="0" indent="0" algn="ctr" defTabSz="990570" rtl="0" eaLnBrk="1" fontAlgn="auto" latinLnBrk="0" hangingPunct="1">
                        <a:lnSpc>
                          <a:spcPts val="1600"/>
                        </a:lnSpc>
                        <a:spcBef>
                          <a:spcPts val="0"/>
                        </a:spcBef>
                        <a:spcAft>
                          <a:spcPts val="0"/>
                        </a:spcAft>
                        <a:buClrTx/>
                        <a:buSzTx/>
                        <a:buFontTx/>
                        <a:buNone/>
                        <a:tabLst/>
                        <a:defRPr/>
                      </a:pPr>
                      <a:r>
                        <a:rPr kumimoji="1" lang="zh-CN" altLang="en-US" sz="1400" b="0" i="0" u="none" strike="noStrike" kern="1200" cap="none" spc="0" normalizeH="0" baseline="0" noProof="0" dirty="0">
                          <a:ln>
                            <a:noFill/>
                          </a:ln>
                          <a:solidFill>
                            <a:schemeClr val="tx1"/>
                          </a:solidFill>
                          <a:effectLst/>
                          <a:uLnTx/>
                          <a:uFillTx/>
                          <a:latin typeface="+mn-lt"/>
                          <a:ea typeface="+mn-ea"/>
                          <a:cs typeface="+mn-cs"/>
                        </a:rPr>
                        <a:t>外来後発医薬品使用体制加算</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２</a:t>
                      </a:r>
                      <a:r>
                        <a:rPr kumimoji="1" lang="zh-CN"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1" i="0" u="sng" strike="noStrike" kern="1200" cap="none" spc="0" normalizeH="0" baseline="0" noProof="0" dirty="0">
                          <a:ln>
                            <a:noFill/>
                          </a:ln>
                          <a:solidFill>
                            <a:srgbClr val="0070C0"/>
                          </a:solidFill>
                          <a:effectLst/>
                          <a:uLnTx/>
                          <a:uFillTx/>
                          <a:latin typeface="+mn-lt"/>
                          <a:ea typeface="+mn-ea"/>
                          <a:cs typeface="+mn-cs"/>
                        </a:rPr>
                        <a:t>85</a:t>
                      </a:r>
                      <a:r>
                        <a:rPr kumimoji="1" lang="zh-CN" altLang="en-US" sz="1400" b="1" i="0" u="sng" strike="noStrike" kern="1200" cap="none" spc="0" normalizeH="0" baseline="0" noProof="0" dirty="0">
                          <a:ln>
                            <a:noFill/>
                          </a:ln>
                          <a:solidFill>
                            <a:srgbClr val="0070C0"/>
                          </a:solidFill>
                          <a:effectLst/>
                          <a:uLnTx/>
                          <a:uFillTx/>
                          <a:latin typeface="+mn-lt"/>
                          <a:ea typeface="+mn-ea"/>
                          <a:cs typeface="+mn-cs"/>
                        </a:rPr>
                        <a:t>％以上</a:t>
                      </a:r>
                      <a:r>
                        <a:rPr kumimoji="1" lang="zh-CN"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4</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点</a:t>
                      </a:r>
                      <a:endParaRPr kumimoji="1" lang="zh-CN" altLang="en-US" sz="1400" b="0" i="0" u="none" strike="noStrike" kern="1200" cap="none" spc="0" normalizeH="0" baseline="0" noProof="0" dirty="0">
                        <a:ln>
                          <a:noFill/>
                        </a:ln>
                        <a:solidFill>
                          <a:schemeClr val="tx1"/>
                        </a:solidFill>
                        <a:effectLst/>
                        <a:uLnTx/>
                        <a:uFillTx/>
                        <a:latin typeface="+mn-lt"/>
                        <a:ea typeface="+mn-ea"/>
                        <a:cs typeface="+mn-cs"/>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237720585"/>
                  </a:ext>
                </a:extLst>
              </a:tr>
              <a:tr h="274195">
                <a:tc>
                  <a:txBody>
                    <a:bodyPr/>
                    <a:lstStyle/>
                    <a:p>
                      <a:pPr marL="0" marR="0" lvl="0" indent="0" algn="ctr" defTabSz="990570" rtl="0" eaLnBrk="1" fontAlgn="auto" latinLnBrk="0" hangingPunct="1">
                        <a:lnSpc>
                          <a:spcPts val="1600"/>
                        </a:lnSpc>
                        <a:spcBef>
                          <a:spcPts val="0"/>
                        </a:spcBef>
                        <a:spcAft>
                          <a:spcPts val="0"/>
                        </a:spcAft>
                        <a:buClrTx/>
                        <a:buSzTx/>
                        <a:buFontTx/>
                        <a:buNone/>
                        <a:tabLst/>
                        <a:defRPr/>
                      </a:pPr>
                      <a:r>
                        <a:rPr kumimoji="1" lang="zh-CN" altLang="en-US" sz="1400" b="0" i="0" u="none" strike="noStrike" kern="1200" cap="none" spc="0" normalizeH="0" baseline="0" noProof="0" dirty="0">
                          <a:ln>
                            <a:noFill/>
                          </a:ln>
                          <a:solidFill>
                            <a:schemeClr val="tx1"/>
                          </a:solidFill>
                          <a:effectLst/>
                          <a:uLnTx/>
                          <a:uFillTx/>
                          <a:latin typeface="+mn-lt"/>
                          <a:ea typeface="+mn-ea"/>
                          <a:cs typeface="+mn-cs"/>
                        </a:rPr>
                        <a:t>外来後発医薬品使用体制加算</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３</a:t>
                      </a:r>
                      <a:r>
                        <a:rPr kumimoji="1" lang="zh-CN"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1" i="0" u="sng" strike="noStrike" kern="1200" cap="none" spc="0" normalizeH="0" baseline="0" noProof="0" dirty="0">
                          <a:ln>
                            <a:noFill/>
                          </a:ln>
                          <a:solidFill>
                            <a:srgbClr val="0070C0"/>
                          </a:solidFill>
                          <a:effectLst/>
                          <a:uLnTx/>
                          <a:uFillTx/>
                          <a:latin typeface="+mn-lt"/>
                          <a:ea typeface="+mn-ea"/>
                          <a:cs typeface="+mn-cs"/>
                        </a:rPr>
                        <a:t>75</a:t>
                      </a:r>
                      <a:r>
                        <a:rPr kumimoji="1" lang="zh-CN" altLang="en-US" sz="1400" b="1" i="0" u="sng" strike="noStrike" kern="1200" cap="none" spc="0" normalizeH="0" baseline="0" noProof="0" dirty="0">
                          <a:ln>
                            <a:noFill/>
                          </a:ln>
                          <a:solidFill>
                            <a:srgbClr val="0070C0"/>
                          </a:solidFill>
                          <a:effectLst/>
                          <a:uLnTx/>
                          <a:uFillTx/>
                          <a:latin typeface="+mn-lt"/>
                          <a:ea typeface="+mn-ea"/>
                          <a:cs typeface="+mn-cs"/>
                        </a:rPr>
                        <a:t>％以上</a:t>
                      </a:r>
                      <a:r>
                        <a:rPr kumimoji="1" lang="zh-CN"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点</a:t>
                      </a:r>
                      <a:endParaRPr kumimoji="1" lang="zh-CN" altLang="en-US" sz="1400" b="0" i="0" u="none" strike="noStrike" kern="1200" cap="none" spc="0" normalizeH="0" baseline="0" noProof="0" dirty="0">
                        <a:ln>
                          <a:noFill/>
                        </a:ln>
                        <a:solidFill>
                          <a:schemeClr val="tx1"/>
                        </a:solidFill>
                        <a:effectLst/>
                        <a:uLnTx/>
                        <a:uFillTx/>
                        <a:latin typeface="+mn-lt"/>
                        <a:ea typeface="+mn-ea"/>
                        <a:cs typeface="+mn-cs"/>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608955118"/>
                  </a:ext>
                </a:extLst>
              </a:tr>
            </a:tbl>
          </a:graphicData>
        </a:graphic>
      </p:graphicFrame>
      <p:graphicFrame>
        <p:nvGraphicFramePr>
          <p:cNvPr id="21" name="表 20"/>
          <p:cNvGraphicFramePr>
            <a:graphicFrameLocks noGrp="1"/>
          </p:cNvGraphicFramePr>
          <p:nvPr>
            <p:extLst>
              <p:ext uri="{D42A27DB-BD31-4B8C-83A1-F6EECF244321}">
                <p14:modId xmlns:p14="http://schemas.microsoft.com/office/powerpoint/2010/main" val="1129724585"/>
              </p:ext>
            </p:extLst>
          </p:nvPr>
        </p:nvGraphicFramePr>
        <p:xfrm>
          <a:off x="386458" y="4681615"/>
          <a:ext cx="4371397" cy="891540"/>
        </p:xfrm>
        <a:graphic>
          <a:graphicData uri="http://schemas.openxmlformats.org/drawingml/2006/table">
            <a:tbl>
              <a:tblPr bandRow="1">
                <a:tableStyleId>{1E171933-4619-4E11-9A3F-F7608DF75F80}</a:tableStyleId>
              </a:tblPr>
              <a:tblGrid>
                <a:gridCol w="4371397">
                  <a:extLst>
                    <a:ext uri="{9D8B030D-6E8A-4147-A177-3AD203B41FA5}">
                      <a16:colId xmlns:a16="http://schemas.microsoft.com/office/drawing/2014/main" val="2011561683"/>
                    </a:ext>
                  </a:extLst>
                </a:gridCol>
              </a:tblGrid>
              <a:tr h="293290">
                <a:tc>
                  <a:txBody>
                    <a:bodyPr/>
                    <a:lstStyle/>
                    <a:p>
                      <a:pPr marL="0" marR="0" lvl="0" indent="0" algn="ctr" defTabSz="990570" rtl="0" eaLnBrk="1" fontAlgn="auto" latinLnBrk="0" hangingPunct="1">
                        <a:lnSpc>
                          <a:spcPts val="1600"/>
                        </a:lnSpc>
                        <a:spcBef>
                          <a:spcPts val="0"/>
                        </a:spcBef>
                        <a:spcAft>
                          <a:spcPts val="0"/>
                        </a:spcAft>
                        <a:buClrTx/>
                        <a:buSzTx/>
                        <a:buFontTx/>
                        <a:buNone/>
                        <a:tabLst/>
                        <a:defRPr/>
                      </a:pPr>
                      <a:r>
                        <a:rPr kumimoji="1" lang="zh-CN" altLang="en-US" sz="1400" u="none" strike="noStrike" kern="1200" cap="none" spc="0" normalizeH="0" baseline="0" noProof="0" dirty="0">
                          <a:ln>
                            <a:noFill/>
                          </a:ln>
                          <a:effectLst/>
                          <a:uLnTx/>
                          <a:uFillTx/>
                        </a:rPr>
                        <a:t>外来後発医薬品使用体制加算</a:t>
                      </a:r>
                      <a:r>
                        <a:rPr kumimoji="1" lang="ja-JP" altLang="en-US" sz="1400" u="none" strike="noStrike" kern="1200" cap="none" spc="0" normalizeH="0" baseline="0" noProof="0" dirty="0">
                          <a:ln>
                            <a:noFill/>
                          </a:ln>
                          <a:effectLst/>
                          <a:uLnTx/>
                          <a:uFillTx/>
                        </a:rPr>
                        <a:t>１（</a:t>
                      </a:r>
                      <a:r>
                        <a:rPr kumimoji="1" lang="en-US" altLang="ja-JP" sz="1400" u="none" strike="noStrike" kern="1200" cap="none" spc="0" normalizeH="0" baseline="0" noProof="0" dirty="0">
                          <a:ln>
                            <a:noFill/>
                          </a:ln>
                          <a:effectLst/>
                          <a:uLnTx/>
                          <a:uFillTx/>
                        </a:rPr>
                        <a:t>85</a:t>
                      </a:r>
                      <a:r>
                        <a:rPr kumimoji="1" lang="ja-JP" altLang="en-US" sz="1400" u="none" strike="noStrike" kern="1200" cap="none" spc="0" normalizeH="0" baseline="0" noProof="0" dirty="0">
                          <a:ln>
                            <a:noFill/>
                          </a:ln>
                          <a:effectLst/>
                          <a:uLnTx/>
                          <a:uFillTx/>
                        </a:rPr>
                        <a:t>％以上）</a:t>
                      </a:r>
                      <a:r>
                        <a:rPr kumimoji="1" lang="en-US" altLang="ja-JP" sz="1400" u="none" strike="noStrike" kern="1200" cap="none" spc="0" normalizeH="0" baseline="0" noProof="0" dirty="0">
                          <a:ln>
                            <a:noFill/>
                          </a:ln>
                          <a:effectLst/>
                          <a:uLnTx/>
                          <a:uFillTx/>
                        </a:rPr>
                        <a:t>5</a:t>
                      </a:r>
                      <a:r>
                        <a:rPr kumimoji="1" lang="ja-JP" altLang="en-US" sz="1400" u="none" strike="noStrike" kern="1200" cap="none" spc="0" normalizeH="0" baseline="0" noProof="0" dirty="0">
                          <a:ln>
                            <a:noFill/>
                          </a:ln>
                          <a:effectLst/>
                          <a:uLnTx/>
                          <a:uFillTx/>
                        </a:rPr>
                        <a:t>点　　</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195194432"/>
                  </a:ext>
                </a:extLst>
              </a:tr>
              <a:tr h="296371">
                <a:tc>
                  <a:txBody>
                    <a:bodyPr/>
                    <a:lstStyle/>
                    <a:p>
                      <a:pPr marL="0" marR="0" lvl="0" indent="0" algn="ctr" defTabSz="990570" rtl="0" eaLnBrk="1" fontAlgn="auto" latinLnBrk="0" hangingPunct="1">
                        <a:lnSpc>
                          <a:spcPts val="1600"/>
                        </a:lnSpc>
                        <a:spcBef>
                          <a:spcPts val="0"/>
                        </a:spcBef>
                        <a:spcAft>
                          <a:spcPts val="0"/>
                        </a:spcAft>
                        <a:buClrTx/>
                        <a:buSzTx/>
                        <a:buFontTx/>
                        <a:buNone/>
                        <a:tabLst/>
                        <a:defRPr/>
                      </a:pPr>
                      <a:r>
                        <a:rPr kumimoji="1" lang="zh-CN" altLang="en-US" sz="1400" b="0" i="0" u="none" strike="noStrike" kern="1200" cap="none" spc="0" normalizeH="0" baseline="0" noProof="0" dirty="0">
                          <a:ln>
                            <a:noFill/>
                          </a:ln>
                          <a:solidFill>
                            <a:prstClr val="black"/>
                          </a:solidFill>
                          <a:effectLst/>
                          <a:uLnTx/>
                          <a:uFillTx/>
                          <a:latin typeface="+mn-lt"/>
                          <a:ea typeface="+mn-ea"/>
                          <a:cs typeface="+mn-cs"/>
                        </a:rPr>
                        <a:t>外来後発医薬品使用体制加算</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２</a:t>
                      </a:r>
                      <a:r>
                        <a:rPr kumimoji="1" lang="zh-CN" altLang="en-US" sz="1400" b="0" i="0" u="none" strike="noStrike" kern="1200" cap="none" spc="0" normalizeH="0" baseline="0" noProof="0" dirty="0">
                          <a:ln>
                            <a:noFill/>
                          </a:ln>
                          <a:solidFill>
                            <a:prstClr val="black"/>
                          </a:solidFill>
                          <a:effectLst/>
                          <a:uLnTx/>
                          <a:uFillTx/>
                          <a:latin typeface="+mn-lt"/>
                          <a:ea typeface="+mn-ea"/>
                          <a:cs typeface="+mn-cs"/>
                        </a:rPr>
                        <a:t>（</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75</a:t>
                      </a:r>
                      <a:r>
                        <a:rPr kumimoji="1" lang="zh-CN" altLang="en-US" sz="1400" b="0" i="0" u="none" strike="noStrike" kern="1200" cap="none" spc="0" normalizeH="0" baseline="0" noProof="0" dirty="0">
                          <a:ln>
                            <a:noFill/>
                          </a:ln>
                          <a:solidFill>
                            <a:prstClr val="black"/>
                          </a:solidFill>
                          <a:effectLst/>
                          <a:uLnTx/>
                          <a:uFillTx/>
                          <a:latin typeface="+mn-lt"/>
                          <a:ea typeface="+mn-ea"/>
                          <a:cs typeface="+mn-cs"/>
                        </a:rPr>
                        <a:t>％以上）</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4</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点</a:t>
                      </a:r>
                      <a:r>
                        <a:rPr kumimoji="1" lang="zh-CN" altLang="en-US" sz="1400" b="0" i="0" u="none" strike="noStrike" kern="1200" cap="none" spc="0" normalizeH="0" baseline="0" noProof="0" dirty="0">
                          <a:ln>
                            <a:noFill/>
                          </a:ln>
                          <a:solidFill>
                            <a:prstClr val="black"/>
                          </a:solidFill>
                          <a:effectLst/>
                          <a:uLnTx/>
                          <a:uFillTx/>
                          <a:latin typeface="+mn-lt"/>
                          <a:ea typeface="+mn-ea"/>
                          <a:cs typeface="+mn-cs"/>
                        </a:rPr>
                        <a:t>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47241947"/>
                  </a:ext>
                </a:extLst>
              </a:tr>
              <a:tr h="296371">
                <a:tc>
                  <a:txBody>
                    <a:bodyPr/>
                    <a:lstStyle/>
                    <a:p>
                      <a:pPr marL="0" marR="0" lvl="0" indent="0" algn="ctr" defTabSz="990570" rtl="0" eaLnBrk="1" fontAlgn="auto" latinLnBrk="0" hangingPunct="1">
                        <a:lnSpc>
                          <a:spcPts val="1600"/>
                        </a:lnSpc>
                        <a:spcBef>
                          <a:spcPts val="0"/>
                        </a:spcBef>
                        <a:spcAft>
                          <a:spcPts val="0"/>
                        </a:spcAft>
                        <a:buClrTx/>
                        <a:buSzTx/>
                        <a:buFontTx/>
                        <a:buNone/>
                        <a:tabLst/>
                        <a:defRPr/>
                      </a:pPr>
                      <a:r>
                        <a:rPr kumimoji="1" lang="zh-CN" altLang="en-US" sz="1400" b="0" i="0" u="none" strike="noStrike" kern="1200" cap="none" spc="0" normalizeH="0" baseline="0" noProof="0" dirty="0">
                          <a:ln>
                            <a:noFill/>
                          </a:ln>
                          <a:solidFill>
                            <a:prstClr val="black"/>
                          </a:solidFill>
                          <a:effectLst/>
                          <a:uLnTx/>
                          <a:uFillTx/>
                          <a:latin typeface="+mn-lt"/>
                          <a:ea typeface="+mn-ea"/>
                          <a:cs typeface="+mn-cs"/>
                        </a:rPr>
                        <a:t>外来後発医薬品使用体制加算</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３</a:t>
                      </a:r>
                      <a:r>
                        <a:rPr kumimoji="1" lang="zh-CN" altLang="en-US" sz="1400" b="0" i="0" u="none" strike="noStrike" kern="1200" cap="none" spc="0" normalizeH="0" baseline="0" noProof="0" dirty="0">
                          <a:ln>
                            <a:noFill/>
                          </a:ln>
                          <a:solidFill>
                            <a:prstClr val="black"/>
                          </a:solidFill>
                          <a:effectLst/>
                          <a:uLnTx/>
                          <a:uFillTx/>
                          <a:latin typeface="+mn-lt"/>
                          <a:ea typeface="+mn-ea"/>
                          <a:cs typeface="+mn-cs"/>
                        </a:rPr>
                        <a:t>（</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7</a:t>
                      </a:r>
                      <a:r>
                        <a:rPr kumimoji="1" lang="en-US" altLang="zh-CN" sz="1400" b="0" i="0" u="none" strike="noStrike" kern="1200" cap="none" spc="0" normalizeH="0" baseline="0" noProof="0" dirty="0">
                          <a:ln>
                            <a:noFill/>
                          </a:ln>
                          <a:solidFill>
                            <a:prstClr val="black"/>
                          </a:solidFill>
                          <a:effectLst/>
                          <a:uLnTx/>
                          <a:uFillTx/>
                          <a:latin typeface="+mn-lt"/>
                          <a:ea typeface="+mn-ea"/>
                          <a:cs typeface="+mn-cs"/>
                        </a:rPr>
                        <a:t>0</a:t>
                      </a:r>
                      <a:r>
                        <a:rPr kumimoji="1" lang="zh-CN" altLang="en-US" sz="1400" b="0" i="0" u="none" strike="noStrike" kern="1200" cap="none" spc="0" normalizeH="0" baseline="0" noProof="0" dirty="0">
                          <a:ln>
                            <a:noFill/>
                          </a:ln>
                          <a:solidFill>
                            <a:prstClr val="black"/>
                          </a:solidFill>
                          <a:effectLst/>
                          <a:uLnTx/>
                          <a:uFillTx/>
                          <a:latin typeface="+mn-lt"/>
                          <a:ea typeface="+mn-ea"/>
                          <a:cs typeface="+mn-cs"/>
                        </a:rPr>
                        <a:t>％以上）</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2</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点</a:t>
                      </a:r>
                      <a:r>
                        <a:rPr kumimoji="1" lang="zh-CN" altLang="en-US" sz="1400" b="0" i="0" u="none" strike="noStrike" kern="1200" cap="none" spc="0" normalizeH="0" baseline="0" noProof="0" dirty="0">
                          <a:ln>
                            <a:noFill/>
                          </a:ln>
                          <a:solidFill>
                            <a:prstClr val="black"/>
                          </a:solidFill>
                          <a:effectLst/>
                          <a:uLnTx/>
                          <a:uFillTx/>
                          <a:latin typeface="+mn-lt"/>
                          <a:ea typeface="+mn-ea"/>
                          <a:cs typeface="+mn-cs"/>
                        </a:rPr>
                        <a:t>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219470648"/>
                  </a:ext>
                </a:extLst>
              </a:tr>
            </a:tbl>
          </a:graphicData>
        </a:graphic>
      </p:graphicFrame>
      <p:sp>
        <p:nvSpPr>
          <p:cNvPr id="22" name="正方形/長方形 21"/>
          <p:cNvSpPr/>
          <p:nvPr/>
        </p:nvSpPr>
        <p:spPr>
          <a:xfrm>
            <a:off x="353163" y="3704195"/>
            <a:ext cx="5475582"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外来後発医薬品使用体制加算</a:t>
            </a: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の要件の見直し</a:t>
            </a:r>
          </a:p>
        </p:txBody>
      </p:sp>
      <p:sp>
        <p:nvSpPr>
          <p:cNvPr id="7" name="テキスト ボックス 6"/>
          <p:cNvSpPr txBox="1"/>
          <p:nvPr/>
        </p:nvSpPr>
        <p:spPr>
          <a:xfrm>
            <a:off x="232451" y="770747"/>
            <a:ext cx="9390538" cy="58477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後発医薬品の使用数量割合が高い医療機関に重点を置いた評価とするため、後発医薬品使用体制加算及び外来後発医薬品使用体制加算について、後発医薬品の使用数量割合の基準を引き上げる。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 name="タイトル 1">
            <a:extLst>
              <a:ext uri="{FF2B5EF4-FFF2-40B4-BE49-F238E27FC236}">
                <a16:creationId xmlns:a16="http://schemas.microsoft.com/office/drawing/2014/main" id="{3185B82F-E9CE-4733-ABF5-C8DD05F3F115}"/>
              </a:ext>
            </a:extLst>
          </p:cNvPr>
          <p:cNvSpPr>
            <a:spLocks noGrp="1"/>
          </p:cNvSpPr>
          <p:nvPr>
            <p:ph type="title"/>
          </p:nvPr>
        </p:nvSpPr>
        <p:spPr>
          <a:xfrm>
            <a:off x="0" y="274638"/>
            <a:ext cx="9906000" cy="458787"/>
          </a:xfrm>
        </p:spPr>
        <p:txBody>
          <a:bodyPr>
            <a:noAutofit/>
          </a:bodyPr>
          <a:lstStyle/>
          <a:p>
            <a:r>
              <a:rPr lang="ja-JP" altLang="en-US" dirty="0">
                <a:solidFill>
                  <a:prstClr val="black"/>
                </a:solidFill>
              </a:rPr>
              <a:t>（１）医療機関</a:t>
            </a:r>
            <a:r>
              <a:rPr lang="ja-JP" altLang="en-US" dirty="0"/>
              <a:t>における後発医薬品の使用促進</a:t>
            </a:r>
          </a:p>
        </p:txBody>
      </p:sp>
      <p:sp>
        <p:nvSpPr>
          <p:cNvPr id="24" name="テキスト ボックス 23">
            <a:extLst>
              <a:ext uri="{FF2B5EF4-FFF2-40B4-BE49-F238E27FC236}">
                <a16:creationId xmlns:a16="http://schemas.microsoft.com/office/drawing/2014/main" id="{7F584E72-0551-44A3-B26C-01E834DAA46B}"/>
              </a:ext>
            </a:extLst>
          </p:cNvPr>
          <p:cNvSpPr txBox="1"/>
          <p:nvPr/>
        </p:nvSpPr>
        <p:spPr>
          <a:xfrm>
            <a:off x="353163" y="5896734"/>
            <a:ext cx="9289032" cy="830997"/>
          </a:xfrm>
          <a:prstGeom prst="rect">
            <a:avLst/>
          </a:prstGeom>
          <a:noFill/>
          <a:ln>
            <a:solidFill>
              <a:srgbClr val="FF0000"/>
            </a:solidFill>
            <a:prstDash val="dash"/>
          </a:ln>
        </p:spPr>
        <p:txBody>
          <a:bodyPr wrap="square">
            <a:spAutoFit/>
          </a:bodyPr>
          <a:lstStyle/>
          <a:p>
            <a:pPr marL="177800" indent="-177800"/>
            <a:r>
              <a:rPr lang="en-US" altLang="ja-JP" sz="1200" dirty="0">
                <a:effectLst/>
                <a:ea typeface="游ゴシック" panose="020B0400000000000000" pitchFamily="50" charset="-128"/>
                <a:cs typeface="Times New Roman" panose="02020603050405020304" pitchFamily="18" charset="0"/>
              </a:rPr>
              <a:t>※</a:t>
            </a:r>
            <a:r>
              <a:rPr lang="ja-JP" altLang="ja-JP" sz="1200" dirty="0">
                <a:effectLst/>
                <a:ea typeface="游ゴシック" panose="020B0400000000000000" pitchFamily="50" charset="-128"/>
                <a:cs typeface="Times New Roman" panose="02020603050405020304" pitchFamily="18" charset="0"/>
              </a:rPr>
              <a:t>後発医薬品の製造販売業者が業務停止命令を受けたことなどに伴い</a:t>
            </a:r>
            <a:r>
              <a:rPr lang="ja-JP" altLang="en-US" sz="1200" dirty="0">
                <a:effectLst/>
                <a:ea typeface="游ゴシック" panose="020B0400000000000000" pitchFamily="50" charset="-128"/>
                <a:cs typeface="Times New Roman" panose="02020603050405020304" pitchFamily="18" charset="0"/>
              </a:rPr>
              <a:t>、</a:t>
            </a:r>
            <a:r>
              <a:rPr lang="ja-JP" altLang="ja-JP" sz="1200" dirty="0">
                <a:effectLst/>
                <a:ea typeface="游ゴシック" panose="020B0400000000000000" pitchFamily="50" charset="-128"/>
                <a:cs typeface="Times New Roman" panose="02020603050405020304" pitchFamily="18" charset="0"/>
              </a:rPr>
              <a:t>後発医薬品の供給停止や出荷調整が頻発し、入手が困難となっていることを踏まえ、</a:t>
            </a:r>
            <a:r>
              <a:rPr lang="ja-JP" altLang="en-US" sz="1200" dirty="0">
                <a:effectLst/>
                <a:ea typeface="游ゴシック" panose="020B0400000000000000" pitchFamily="50" charset="-128"/>
                <a:cs typeface="Times New Roman" panose="02020603050405020304" pitchFamily="18" charset="0"/>
              </a:rPr>
              <a:t>一部の品目については</a:t>
            </a:r>
            <a:r>
              <a:rPr lang="ja-JP" altLang="ja-JP" sz="1200" dirty="0">
                <a:effectLst/>
                <a:ea typeface="游ゴシック" panose="020B0400000000000000" pitchFamily="50" charset="-128"/>
                <a:cs typeface="Times New Roman" panose="02020603050405020304" pitchFamily="18" charset="0"/>
              </a:rPr>
              <a:t>「後発医薬品使用体制加算」等の要件の「後発医薬品の使用割合」を算出する際、算出対象から除外しても差し支えないとする取扱い</a:t>
            </a:r>
            <a:r>
              <a:rPr lang="ja-JP" altLang="en-US" sz="1200" dirty="0">
                <a:effectLst/>
                <a:ea typeface="游ゴシック" panose="020B0400000000000000" pitchFamily="50" charset="-128"/>
                <a:cs typeface="Times New Roman" panose="02020603050405020304" pitchFamily="18" charset="0"/>
              </a:rPr>
              <a:t>が示されて</a:t>
            </a:r>
            <a:r>
              <a:rPr lang="ja-JP" altLang="en-US" sz="1200" dirty="0">
                <a:ea typeface="游ゴシック" panose="020B0400000000000000" pitchFamily="50" charset="-128"/>
                <a:cs typeface="Times New Roman" panose="02020603050405020304" pitchFamily="18" charset="0"/>
              </a:rPr>
              <a:t>いる。（次ページ参照）</a:t>
            </a:r>
            <a:endParaRPr lang="en-US" altLang="ja-JP" sz="1200" dirty="0">
              <a:ea typeface="游ゴシック" panose="020B0400000000000000" pitchFamily="50" charset="-128"/>
              <a:cs typeface="Times New Roman" panose="02020603050405020304" pitchFamily="18" charset="0"/>
            </a:endParaRPr>
          </a:p>
          <a:p>
            <a:pPr marL="177800" indent="-177800"/>
            <a:r>
              <a:rPr lang="ja-JP" altLang="en-US" sz="1200" dirty="0">
                <a:ea typeface="游ゴシック" panose="020B0400000000000000" pitchFamily="50" charset="-128"/>
                <a:cs typeface="Times New Roman" panose="02020603050405020304" pitchFamily="18" charset="0"/>
              </a:rPr>
              <a:t>　今後も</a:t>
            </a:r>
            <a:r>
              <a:rPr lang="ja-JP" altLang="en-US" sz="1200" dirty="0">
                <a:effectLst/>
                <a:ea typeface="游ゴシック" panose="020B0400000000000000" pitchFamily="50" charset="-128"/>
                <a:cs typeface="Times New Roman" panose="02020603050405020304" pitchFamily="18" charset="0"/>
              </a:rPr>
              <a:t>この取扱いが</a:t>
            </a:r>
            <a:r>
              <a:rPr lang="ja-JP" altLang="ja-JP" sz="1200" dirty="0">
                <a:effectLst/>
                <a:ea typeface="游ゴシック" panose="020B0400000000000000" pitchFamily="50" charset="-128"/>
                <a:cs typeface="Times New Roman" panose="02020603050405020304" pitchFamily="18" charset="0"/>
              </a:rPr>
              <a:t>継続</a:t>
            </a:r>
            <a:r>
              <a:rPr lang="ja-JP" altLang="en-US" sz="1200" dirty="0">
                <a:effectLst/>
                <a:ea typeface="游ゴシック" panose="020B0400000000000000" pitchFamily="50" charset="-128"/>
                <a:cs typeface="Times New Roman" panose="02020603050405020304" pitchFamily="18" charset="0"/>
              </a:rPr>
              <a:t>される</a:t>
            </a:r>
            <a:r>
              <a:rPr lang="ja-JP" altLang="ja-JP" sz="1200" dirty="0">
                <a:effectLst/>
                <a:ea typeface="游ゴシック" panose="020B0400000000000000" pitchFamily="50" charset="-128"/>
                <a:cs typeface="Times New Roman" panose="02020603050405020304" pitchFamily="18" charset="0"/>
              </a:rPr>
              <a:t>とともに、対象</a:t>
            </a:r>
            <a:r>
              <a:rPr lang="ja-JP" altLang="en-US" sz="1200" dirty="0">
                <a:effectLst/>
                <a:ea typeface="游ゴシック" panose="020B0400000000000000" pitchFamily="50" charset="-128"/>
                <a:cs typeface="Times New Roman" panose="02020603050405020304" pitchFamily="18" charset="0"/>
              </a:rPr>
              <a:t>品目</a:t>
            </a:r>
            <a:r>
              <a:rPr lang="ja-JP" altLang="ja-JP" sz="1200" dirty="0">
                <a:effectLst/>
                <a:ea typeface="游ゴシック" panose="020B0400000000000000" pitchFamily="50" charset="-128"/>
                <a:cs typeface="Times New Roman" panose="02020603050405020304" pitchFamily="18" charset="0"/>
              </a:rPr>
              <a:t>の見直し</a:t>
            </a:r>
            <a:r>
              <a:rPr lang="ja-JP" altLang="en-US" sz="1200" dirty="0">
                <a:effectLst/>
                <a:ea typeface="游ゴシック" panose="020B0400000000000000" pitchFamily="50" charset="-128"/>
                <a:cs typeface="Times New Roman" panose="02020603050405020304" pitchFamily="18" charset="0"/>
              </a:rPr>
              <a:t>も予定されている。</a:t>
            </a:r>
            <a:endParaRPr lang="ja-JP" altLang="en-US" sz="1200" dirty="0"/>
          </a:p>
        </p:txBody>
      </p:sp>
    </p:spTree>
    <p:extLst>
      <p:ext uri="{BB962C8B-B14F-4D97-AF65-F5344CB8AC3E}">
        <p14:creationId xmlns:p14="http://schemas.microsoft.com/office/powerpoint/2010/main" val="1497566786"/>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795" y="0"/>
            <a:ext cx="9904413" cy="828418"/>
          </a:xfrm>
        </p:spPr>
        <p:txBody>
          <a:bodyPr/>
          <a:lstStyle/>
          <a:p>
            <a:r>
              <a:rPr lang="en-US" altLang="ja-JP" dirty="0"/>
              <a:t>【</a:t>
            </a:r>
            <a:r>
              <a:rPr lang="ja-JP" altLang="en-US" dirty="0"/>
              <a:t>参考</a:t>
            </a:r>
            <a:r>
              <a:rPr lang="en-US" altLang="ja-JP" dirty="0"/>
              <a:t>】</a:t>
            </a:r>
            <a:r>
              <a:rPr lang="ja-JP" altLang="en-US" sz="1600" dirty="0"/>
              <a:t>後発医薬品の出荷停止等を踏まえた診療報酬上の臨時的な取扱いについて</a:t>
            </a:r>
            <a:br>
              <a:rPr lang="en-US" altLang="ja-JP" dirty="0"/>
            </a:br>
            <a:r>
              <a:rPr lang="ja-JP" altLang="en-US" dirty="0"/>
              <a:t>　　　　　　　　　　　　　　　　　　　　　　　</a:t>
            </a:r>
            <a:r>
              <a:rPr lang="ja-JP" altLang="en-US" sz="1400" dirty="0"/>
              <a:t>（令和３年９月</a:t>
            </a:r>
            <a:r>
              <a:rPr lang="en-US" altLang="ja-JP" sz="1400" dirty="0"/>
              <a:t>21</a:t>
            </a:r>
            <a:r>
              <a:rPr lang="ja-JP" altLang="en-US" sz="1400" dirty="0"/>
              <a:t>日事務連絡）</a:t>
            </a:r>
            <a:endParaRPr kumimoji="1" lang="ja-JP" altLang="en-US" dirty="0"/>
          </a:p>
        </p:txBody>
      </p:sp>
      <p:sp>
        <p:nvSpPr>
          <p:cNvPr id="5" name="テキスト プレースホルダー 4"/>
          <p:cNvSpPr>
            <a:spLocks noGrp="1"/>
          </p:cNvSpPr>
          <p:nvPr>
            <p:ph type="body" sz="quarter" idx="13"/>
          </p:nvPr>
        </p:nvSpPr>
        <p:spPr>
          <a:xfrm>
            <a:off x="794" y="828417"/>
            <a:ext cx="9905612" cy="1011010"/>
          </a:xfrm>
        </p:spPr>
        <p:txBody>
          <a:bodyPr/>
          <a:lstStyle/>
          <a:p>
            <a:pPr marL="180975" indent="-180975">
              <a:spcBef>
                <a:spcPts val="600"/>
              </a:spcBef>
              <a:spcAft>
                <a:spcPts val="600"/>
              </a:spcAft>
            </a:pPr>
            <a:r>
              <a:rPr lang="ja-JP" altLang="en-US" sz="1200" dirty="0">
                <a:latin typeface="+mn-ea"/>
              </a:rPr>
              <a:t>○　後発医薬品の製造販売業者が業務停止命令を受けたことなどに伴い、後発医薬品の供給停止や出荷調整が頻発し、これらの製品を使用していた医療機関・薬局を中心に、代替品を入手することが困難となっていることを踏まえ、臨時的な診療報酬の取扱いを実施（</a:t>
            </a:r>
            <a:r>
              <a:rPr lang="en-US" altLang="ja-JP" sz="1200" dirty="0">
                <a:latin typeface="+mn-ea"/>
              </a:rPr>
              <a:t>R3.9.21</a:t>
            </a:r>
            <a:r>
              <a:rPr lang="ja-JP" altLang="en-US" sz="1200" dirty="0">
                <a:latin typeface="+mn-ea"/>
              </a:rPr>
              <a:t>～</a:t>
            </a:r>
            <a:r>
              <a:rPr lang="en-US" altLang="ja-JP" sz="1200" dirty="0">
                <a:latin typeface="+mn-ea"/>
              </a:rPr>
              <a:t>R4.3.31</a:t>
            </a:r>
            <a:r>
              <a:rPr lang="ja-JP" altLang="en-US" sz="1200" dirty="0">
                <a:latin typeface="+mn-ea"/>
              </a:rPr>
              <a:t>）</a:t>
            </a:r>
          </a:p>
        </p:txBody>
      </p:sp>
      <p:sp>
        <p:nvSpPr>
          <p:cNvPr id="7" name="正方形/長方形 6">
            <a:extLst>
              <a:ext uri="{FF2B5EF4-FFF2-40B4-BE49-F238E27FC236}">
                <a16:creationId xmlns:a16="http://schemas.microsoft.com/office/drawing/2014/main" id="{A889522F-FA51-F14C-BAA2-ADEAB79DDF80}"/>
              </a:ext>
            </a:extLst>
          </p:cNvPr>
          <p:cNvSpPr/>
          <p:nvPr/>
        </p:nvSpPr>
        <p:spPr>
          <a:xfrm>
            <a:off x="358137" y="2437815"/>
            <a:ext cx="9189726" cy="1135178"/>
          </a:xfrm>
          <a:prstGeom prst="rect">
            <a:avLst/>
          </a:prstGeom>
          <a:noFill/>
          <a:ln w="25400" cap="rnd">
            <a:solidFill>
              <a:schemeClr val="tx2"/>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287954" tIns="179971" rIns="143977" bIns="179971" rtlCol="0" anchor="t"/>
          <a:lstStyle/>
          <a:p>
            <a:pPr marL="342831" indent="-342831" defTabSz="457109">
              <a:lnSpc>
                <a:spcPct val="120000"/>
              </a:lnSpc>
              <a:spcAft>
                <a:spcPts val="700"/>
              </a:spcAft>
              <a:buClr>
                <a:srgbClr val="103185"/>
              </a:buClr>
              <a:buFont typeface="Arial" panose="020B0604020202020204" pitchFamily="34" charset="0"/>
              <a:buChar char="•"/>
            </a:pPr>
            <a:r>
              <a:rPr lang="ja-JP" altLang="en-US" sz="1200" dirty="0">
                <a:solidFill>
                  <a:srgbClr val="000000"/>
                </a:solidFill>
                <a:latin typeface="Meiryo" panose="020B0604030504040204" pitchFamily="34" charset="-128"/>
                <a:ea typeface="Meiryo" panose="020B0604030504040204" pitchFamily="34" charset="-128"/>
              </a:rPr>
              <a:t>対象の供給停止品目（下記）と同一成分・同一投与形態の医薬品については、「後発医薬品使用体制加算」等の要件の「後発医薬品の使用（調剤）割合」を算出する際、算出対象から除外しても差し支えないこととする。</a:t>
            </a:r>
            <a:r>
              <a:rPr lang="en-US" altLang="ja-JP" sz="1200" baseline="30000" dirty="0">
                <a:solidFill>
                  <a:srgbClr val="000000"/>
                </a:solidFill>
                <a:latin typeface="Meiryo" panose="020B0604030504040204" pitchFamily="34" charset="-128"/>
                <a:ea typeface="Meiryo" panose="020B0604030504040204" pitchFamily="34" charset="-128"/>
              </a:rPr>
              <a:t>※</a:t>
            </a:r>
            <a:endParaRPr lang="en-US" altLang="ja-JP" sz="1200" dirty="0">
              <a:solidFill>
                <a:srgbClr val="000000"/>
              </a:solidFill>
              <a:latin typeface="Meiryo" panose="020B0604030504040204" pitchFamily="34" charset="-128"/>
              <a:ea typeface="Meiryo" panose="020B0604030504040204" pitchFamily="34" charset="-128"/>
            </a:endParaRPr>
          </a:p>
          <a:p>
            <a:pPr marL="457109" lvl="1" defTabSz="457109">
              <a:lnSpc>
                <a:spcPct val="120000"/>
              </a:lnSpc>
              <a:spcAft>
                <a:spcPts val="700"/>
              </a:spcAft>
              <a:buClr>
                <a:srgbClr val="103185"/>
              </a:buClr>
            </a:pPr>
            <a:r>
              <a:rPr lang="en-US" altLang="ja-JP" sz="1100" dirty="0">
                <a:solidFill>
                  <a:srgbClr val="000000"/>
                </a:solidFill>
                <a:latin typeface="Meiryo" panose="020B0604030504040204" pitchFamily="34" charset="-128"/>
                <a:ea typeface="Meiryo" panose="020B0604030504040204" pitchFamily="34" charset="-128"/>
              </a:rPr>
              <a:t>※</a:t>
            </a:r>
            <a:r>
              <a:rPr lang="ja-JP" altLang="en-US" sz="1100" dirty="0">
                <a:solidFill>
                  <a:srgbClr val="000000"/>
                </a:solidFill>
                <a:latin typeface="Meiryo" panose="020B0604030504040204" pitchFamily="34" charset="-128"/>
                <a:ea typeface="Meiryo" panose="020B0604030504040204" pitchFamily="34" charset="-128"/>
              </a:rPr>
              <a:t>　対象の全ての品目（先発を含む）を割合の算出対象から除外することとする（一部の成分の品目のみを除外することは不可）</a:t>
            </a:r>
            <a:endParaRPr lang="en-US" altLang="ja-JP" sz="1100" dirty="0">
              <a:solidFill>
                <a:srgbClr val="000000"/>
              </a:solidFill>
              <a:latin typeface="Meiryo" panose="020B0604030504040204" pitchFamily="34" charset="-128"/>
              <a:ea typeface="Meiryo" panose="020B0604030504040204" pitchFamily="34" charset="-128"/>
            </a:endParaRPr>
          </a:p>
        </p:txBody>
      </p:sp>
      <p:sp>
        <p:nvSpPr>
          <p:cNvPr id="8" name="角丸四角形 7">
            <a:extLst>
              <a:ext uri="{FF2B5EF4-FFF2-40B4-BE49-F238E27FC236}">
                <a16:creationId xmlns:a16="http://schemas.microsoft.com/office/drawing/2014/main" id="{053B0485-00BC-3E4F-B797-35CB015D43DD}"/>
              </a:ext>
            </a:extLst>
          </p:cNvPr>
          <p:cNvSpPr/>
          <p:nvPr/>
        </p:nvSpPr>
        <p:spPr>
          <a:xfrm>
            <a:off x="305545" y="2133065"/>
            <a:ext cx="5655406" cy="394811"/>
          </a:xfrm>
          <a:prstGeom prst="roundRect">
            <a:avLst>
              <a:gd name="adj" fmla="val 0"/>
            </a:avLst>
          </a:prstGeom>
          <a:solidFill>
            <a:schemeClr val="tx2"/>
          </a:solidFill>
          <a:ln w="76200">
            <a:solidFill>
              <a:schemeClr val="bg1"/>
            </a:solidFill>
          </a:ln>
        </p:spPr>
        <p:txBody>
          <a:bodyPr anchor="ctr"/>
          <a:lstStyle/>
          <a:p>
            <a:pPr algn="ctr" defTabSz="590937">
              <a:lnSpc>
                <a:spcPct val="130000"/>
              </a:lnSpc>
              <a:spcAft>
                <a:spcPts val="796"/>
              </a:spcAft>
            </a:pPr>
            <a:r>
              <a:rPr kumimoji="0" lang="ja-JP" altLang="en-US" sz="1077" b="1" spc="239" dirty="0">
                <a:solidFill>
                  <a:srgbClr val="FFFFFF"/>
                </a:solidFill>
                <a:latin typeface="メイリオ"/>
                <a:ea typeface="メイリオ"/>
                <a:cs typeface="Noto Sans CJK JP DemiLight" charset="-128"/>
              </a:rPr>
              <a:t>「後発医薬品使用体制加算」等における後発医薬品の使用割合の取扱い</a:t>
            </a:r>
          </a:p>
        </p:txBody>
      </p:sp>
      <p:sp>
        <p:nvSpPr>
          <p:cNvPr id="11" name="正方形/長方形 10">
            <a:extLst>
              <a:ext uri="{FF2B5EF4-FFF2-40B4-BE49-F238E27FC236}">
                <a16:creationId xmlns:a16="http://schemas.microsoft.com/office/drawing/2014/main" id="{17BEF527-CA96-414D-8E31-C6C53CB9C8CE}"/>
              </a:ext>
            </a:extLst>
          </p:cNvPr>
          <p:cNvSpPr/>
          <p:nvPr/>
        </p:nvSpPr>
        <p:spPr>
          <a:xfrm>
            <a:off x="358137" y="4113779"/>
            <a:ext cx="9189726" cy="2359118"/>
          </a:xfrm>
          <a:prstGeom prst="rect">
            <a:avLst/>
          </a:prstGeom>
          <a:noFill/>
          <a:ln w="25400" cap="rnd">
            <a:solidFill>
              <a:schemeClr val="accent3"/>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287954" tIns="179971" rIns="143977" bIns="179971" numCol="2" spcCol="180000" rtlCol="0" anchor="t"/>
          <a:lstStyle/>
          <a:p>
            <a:pPr marL="228554" indent="-228554" defTabSz="457109" fontAlgn="ctr">
              <a:buFont typeface="+mj-ea"/>
              <a:buAutoNum type="arabicPeriod"/>
            </a:pPr>
            <a:r>
              <a:rPr lang="ja-JP" altLang="ja-JP" sz="1000" dirty="0">
                <a:solidFill>
                  <a:srgbClr val="000000"/>
                </a:solidFill>
                <a:latin typeface="メイリオ"/>
                <a:ea typeface="メイリオ"/>
              </a:rPr>
              <a:t>アトルバスタチンカルシウム水和物</a:t>
            </a:r>
            <a:r>
              <a:rPr lang="ja-JP" altLang="en-US" sz="1000" dirty="0">
                <a:solidFill>
                  <a:srgbClr val="000000"/>
                </a:solidFill>
                <a:latin typeface="メイリオ"/>
                <a:ea typeface="メイリオ"/>
              </a:rPr>
              <a:t>（高血圧）</a:t>
            </a:r>
            <a:endParaRPr kumimoji="0" lang="ja-JP" altLang="ja-JP" sz="1000" dirty="0">
              <a:solidFill>
                <a:srgbClr val="000000"/>
              </a:solidFill>
              <a:latin typeface="メイリオ"/>
              <a:ea typeface="メイリオ"/>
            </a:endParaRPr>
          </a:p>
          <a:p>
            <a:pPr marL="228554" indent="-228554" defTabSz="457109" fontAlgn="ctr">
              <a:buFont typeface="+mj-ea"/>
              <a:buAutoNum type="arabicPeriod"/>
            </a:pPr>
            <a:r>
              <a:rPr lang="ja-JP" altLang="ja-JP" sz="900" dirty="0">
                <a:solidFill>
                  <a:srgbClr val="000000"/>
                </a:solidFill>
                <a:latin typeface="メイリオ"/>
                <a:ea typeface="メイリオ"/>
              </a:rPr>
              <a:t>アムロジピンベシル酸塩・アトルバスタチンカルシウム水和物</a:t>
            </a:r>
            <a:r>
              <a:rPr lang="ja-JP" altLang="en-US" sz="900" dirty="0">
                <a:solidFill>
                  <a:srgbClr val="000000"/>
                </a:solidFill>
                <a:latin typeface="メイリオ"/>
                <a:ea typeface="メイリオ"/>
              </a:rPr>
              <a:t>（高血圧）</a:t>
            </a:r>
            <a:endParaRPr kumimoji="0" lang="ja-JP" altLang="ja-JP" sz="900" dirty="0">
              <a:solidFill>
                <a:srgbClr val="000000"/>
              </a:solidFill>
              <a:latin typeface="メイリオ"/>
              <a:ea typeface="メイリオ"/>
            </a:endParaRPr>
          </a:p>
          <a:p>
            <a:pPr marL="228554" indent="-228554" defTabSz="457109" fontAlgn="ctr">
              <a:buFont typeface="+mj-ea"/>
              <a:buAutoNum type="arabicPeriod"/>
            </a:pPr>
            <a:r>
              <a:rPr lang="ja-JP" altLang="ja-JP" sz="1000" dirty="0">
                <a:solidFill>
                  <a:srgbClr val="000000"/>
                </a:solidFill>
                <a:latin typeface="メイリオ"/>
                <a:ea typeface="メイリオ"/>
              </a:rPr>
              <a:t>イルベサルタン</a:t>
            </a:r>
            <a:r>
              <a:rPr lang="ja-JP" altLang="en-US" sz="1000" dirty="0">
                <a:solidFill>
                  <a:srgbClr val="000000"/>
                </a:solidFill>
                <a:latin typeface="メイリオ"/>
                <a:ea typeface="メイリオ"/>
              </a:rPr>
              <a:t>（高血圧）</a:t>
            </a:r>
            <a:endParaRPr kumimoji="0" lang="ja-JP" altLang="ja-JP" sz="1000" dirty="0">
              <a:solidFill>
                <a:srgbClr val="000000"/>
              </a:solidFill>
              <a:latin typeface="メイリオ"/>
              <a:ea typeface="メイリオ"/>
            </a:endParaRPr>
          </a:p>
          <a:p>
            <a:pPr marL="228554" indent="-228554" defTabSz="457109" fontAlgn="ctr">
              <a:buFont typeface="+mj-ea"/>
              <a:buAutoNum type="arabicPeriod"/>
            </a:pPr>
            <a:r>
              <a:rPr lang="ja-JP" altLang="ja-JP" sz="1000" dirty="0">
                <a:solidFill>
                  <a:srgbClr val="000000"/>
                </a:solidFill>
                <a:latin typeface="メイリオ"/>
                <a:ea typeface="メイリオ"/>
              </a:rPr>
              <a:t>エパルレスタット</a:t>
            </a:r>
            <a:r>
              <a:rPr lang="ja-JP" altLang="en-US" sz="1000" dirty="0">
                <a:solidFill>
                  <a:srgbClr val="000000"/>
                </a:solidFill>
                <a:latin typeface="メイリオ"/>
                <a:ea typeface="メイリオ"/>
              </a:rPr>
              <a:t>（糖尿病性神経障害）</a:t>
            </a:r>
            <a:endParaRPr kumimoji="0" lang="ja-JP" altLang="ja-JP" sz="1000" dirty="0">
              <a:solidFill>
                <a:srgbClr val="000000"/>
              </a:solidFill>
              <a:latin typeface="メイリオ"/>
              <a:ea typeface="メイリオ"/>
            </a:endParaRPr>
          </a:p>
          <a:p>
            <a:pPr marL="228554" indent="-228554" defTabSz="457109" fontAlgn="ctr">
              <a:buFont typeface="+mj-ea"/>
              <a:buAutoNum type="arabicPeriod"/>
            </a:pPr>
            <a:r>
              <a:rPr lang="ja-JP" altLang="ja-JP" sz="1000" dirty="0">
                <a:solidFill>
                  <a:srgbClr val="000000"/>
                </a:solidFill>
                <a:latin typeface="メイリオ"/>
                <a:ea typeface="メイリオ"/>
              </a:rPr>
              <a:t>エピナスチン塩酸塩</a:t>
            </a:r>
            <a:r>
              <a:rPr lang="ja-JP" altLang="en-US" sz="1000" dirty="0">
                <a:solidFill>
                  <a:srgbClr val="000000"/>
                </a:solidFill>
                <a:latin typeface="メイリオ"/>
                <a:ea typeface="メイリオ"/>
              </a:rPr>
              <a:t>（抗アレルギー）</a:t>
            </a:r>
            <a:endParaRPr kumimoji="0" lang="ja-JP" altLang="ja-JP" sz="1000" dirty="0">
              <a:solidFill>
                <a:srgbClr val="000000"/>
              </a:solidFill>
              <a:latin typeface="メイリオ"/>
              <a:ea typeface="メイリオ"/>
            </a:endParaRPr>
          </a:p>
          <a:p>
            <a:pPr marL="228554" indent="-228554" defTabSz="457109" fontAlgn="ctr">
              <a:buFont typeface="+mj-ea"/>
              <a:buAutoNum type="arabicPeriod"/>
            </a:pPr>
            <a:r>
              <a:rPr lang="ja-JP" altLang="ja-JP" sz="1000" dirty="0">
                <a:solidFill>
                  <a:srgbClr val="000000"/>
                </a:solidFill>
                <a:latin typeface="メイリオ"/>
                <a:ea typeface="メイリオ"/>
              </a:rPr>
              <a:t>エンタカポン</a:t>
            </a:r>
            <a:r>
              <a:rPr lang="ja-JP" altLang="en-US" sz="1000" dirty="0">
                <a:solidFill>
                  <a:srgbClr val="000000"/>
                </a:solidFill>
                <a:latin typeface="メイリオ"/>
                <a:ea typeface="メイリオ"/>
              </a:rPr>
              <a:t>（パーキンソン病）</a:t>
            </a:r>
            <a:endParaRPr kumimoji="0" lang="ja-JP" altLang="ja-JP" sz="1000" dirty="0">
              <a:solidFill>
                <a:srgbClr val="000000"/>
              </a:solidFill>
              <a:latin typeface="メイリオ"/>
              <a:ea typeface="メイリオ"/>
            </a:endParaRPr>
          </a:p>
          <a:p>
            <a:pPr marL="228554" indent="-228554" defTabSz="457109" fontAlgn="ctr">
              <a:buFont typeface="+mj-ea"/>
              <a:buAutoNum type="arabicPeriod"/>
            </a:pPr>
            <a:r>
              <a:rPr lang="ja-JP" altLang="ja-JP" sz="1000" dirty="0">
                <a:solidFill>
                  <a:srgbClr val="000000"/>
                </a:solidFill>
                <a:latin typeface="メイリオ"/>
                <a:ea typeface="メイリオ"/>
              </a:rPr>
              <a:t>エンテカビル水和物</a:t>
            </a:r>
            <a:r>
              <a:rPr lang="ja-JP" altLang="en-US" sz="1000" dirty="0">
                <a:solidFill>
                  <a:srgbClr val="000000"/>
                </a:solidFill>
                <a:latin typeface="メイリオ"/>
                <a:ea typeface="メイリオ"/>
              </a:rPr>
              <a:t>（</a:t>
            </a:r>
            <a:r>
              <a:rPr lang="en-US" altLang="ja-JP" sz="1000" dirty="0">
                <a:solidFill>
                  <a:srgbClr val="000000"/>
                </a:solidFill>
                <a:latin typeface="メイリオ"/>
                <a:ea typeface="メイリオ"/>
              </a:rPr>
              <a:t>B</a:t>
            </a:r>
            <a:r>
              <a:rPr lang="ja-JP" altLang="en-US" sz="1000" dirty="0">
                <a:solidFill>
                  <a:srgbClr val="000000"/>
                </a:solidFill>
                <a:latin typeface="メイリオ"/>
                <a:ea typeface="メイリオ"/>
              </a:rPr>
              <a:t>型慢性肝炎）</a:t>
            </a:r>
            <a:endParaRPr kumimoji="0" lang="ja-JP" altLang="ja-JP" sz="1000" dirty="0">
              <a:solidFill>
                <a:srgbClr val="000000"/>
              </a:solidFill>
              <a:latin typeface="メイリオ"/>
              <a:ea typeface="メイリオ"/>
            </a:endParaRPr>
          </a:p>
          <a:p>
            <a:pPr marL="228554" indent="-228554" defTabSz="457109" fontAlgn="ctr">
              <a:buFont typeface="+mj-ea"/>
              <a:buAutoNum type="arabicPeriod"/>
            </a:pPr>
            <a:r>
              <a:rPr lang="ja-JP" altLang="ja-JP" sz="1000" dirty="0">
                <a:solidFill>
                  <a:srgbClr val="000000"/>
                </a:solidFill>
                <a:latin typeface="メイリオ"/>
                <a:ea typeface="メイリオ"/>
              </a:rPr>
              <a:t>オロパタジン塩酸塩</a:t>
            </a:r>
            <a:r>
              <a:rPr lang="ja-JP" altLang="en-US" sz="1000" dirty="0">
                <a:solidFill>
                  <a:srgbClr val="000000"/>
                </a:solidFill>
                <a:latin typeface="メイリオ"/>
                <a:ea typeface="メイリオ"/>
              </a:rPr>
              <a:t>（抗アレルギー）</a:t>
            </a:r>
            <a:endParaRPr kumimoji="0" lang="ja-JP" altLang="ja-JP" sz="1000" dirty="0">
              <a:solidFill>
                <a:srgbClr val="000000"/>
              </a:solidFill>
              <a:latin typeface="メイリオ"/>
              <a:ea typeface="メイリオ"/>
            </a:endParaRPr>
          </a:p>
          <a:p>
            <a:pPr marL="228554" indent="-228554" defTabSz="457109" fontAlgn="ctr">
              <a:buFont typeface="+mj-ea"/>
              <a:buAutoNum type="arabicPeriod"/>
            </a:pPr>
            <a:r>
              <a:rPr lang="ja-JP" altLang="ja-JP" sz="1000" dirty="0">
                <a:solidFill>
                  <a:srgbClr val="000000"/>
                </a:solidFill>
                <a:latin typeface="メイリオ"/>
                <a:ea typeface="メイリオ"/>
              </a:rPr>
              <a:t>カンデサルタンシレキセチル・アムロジピンベシル酸塩</a:t>
            </a:r>
            <a:r>
              <a:rPr lang="ja-JP" altLang="en-US" sz="1000" dirty="0">
                <a:solidFill>
                  <a:srgbClr val="000000"/>
                </a:solidFill>
                <a:latin typeface="メイリオ"/>
                <a:ea typeface="メイリオ"/>
              </a:rPr>
              <a:t>（高血圧）</a:t>
            </a:r>
            <a:endParaRPr kumimoji="0" lang="ja-JP" altLang="ja-JP" sz="1000" dirty="0">
              <a:solidFill>
                <a:srgbClr val="000000"/>
              </a:solidFill>
              <a:latin typeface="メイリオ"/>
              <a:ea typeface="メイリオ"/>
            </a:endParaRPr>
          </a:p>
          <a:p>
            <a:pPr marL="228554" indent="-228554" defTabSz="457109" fontAlgn="ctr">
              <a:buFont typeface="+mj-ea"/>
              <a:buAutoNum type="arabicPeriod"/>
            </a:pPr>
            <a:r>
              <a:rPr lang="ja-JP" altLang="ja-JP" sz="1000" dirty="0">
                <a:solidFill>
                  <a:srgbClr val="000000"/>
                </a:solidFill>
                <a:latin typeface="メイリオ"/>
                <a:ea typeface="メイリオ"/>
              </a:rPr>
              <a:t>クラリスロマイシン</a:t>
            </a:r>
            <a:r>
              <a:rPr lang="ja-JP" altLang="en-US" sz="1000" dirty="0">
                <a:solidFill>
                  <a:srgbClr val="000000"/>
                </a:solidFill>
                <a:latin typeface="メイリオ"/>
                <a:ea typeface="メイリオ"/>
              </a:rPr>
              <a:t>（抗菌）</a:t>
            </a:r>
            <a:endParaRPr kumimoji="0" lang="ja-JP" altLang="ja-JP" sz="1000" dirty="0">
              <a:solidFill>
                <a:srgbClr val="000000"/>
              </a:solidFill>
              <a:latin typeface="メイリオ"/>
              <a:ea typeface="メイリオ"/>
            </a:endParaRPr>
          </a:p>
          <a:p>
            <a:pPr marL="228554" indent="-228554" defTabSz="457109" fontAlgn="ctr">
              <a:buFont typeface="+mj-ea"/>
              <a:buAutoNum type="arabicPeriod"/>
            </a:pPr>
            <a:r>
              <a:rPr lang="ja-JP" altLang="ja-JP" sz="1000" dirty="0">
                <a:solidFill>
                  <a:srgbClr val="000000"/>
                </a:solidFill>
                <a:latin typeface="メイリオ"/>
                <a:ea typeface="メイリオ"/>
              </a:rPr>
              <a:t>グリメピリド</a:t>
            </a:r>
            <a:r>
              <a:rPr lang="ja-JP" altLang="en-US" sz="1000" dirty="0">
                <a:solidFill>
                  <a:srgbClr val="000000"/>
                </a:solidFill>
                <a:latin typeface="メイリオ"/>
                <a:ea typeface="メイリオ"/>
              </a:rPr>
              <a:t>（糖尿病）</a:t>
            </a:r>
            <a:endParaRPr kumimoji="0" lang="ja-JP" altLang="ja-JP" sz="1000" dirty="0">
              <a:solidFill>
                <a:srgbClr val="000000"/>
              </a:solidFill>
              <a:latin typeface="メイリオ"/>
              <a:ea typeface="メイリオ"/>
            </a:endParaRPr>
          </a:p>
          <a:p>
            <a:pPr marL="228554" indent="-228554" defTabSz="457109" fontAlgn="ctr">
              <a:buFont typeface="+mj-ea"/>
              <a:buAutoNum type="arabicPeriod"/>
            </a:pPr>
            <a:r>
              <a:rPr lang="ja-JP" altLang="ja-JP" sz="1000" dirty="0">
                <a:solidFill>
                  <a:srgbClr val="000000"/>
                </a:solidFill>
                <a:latin typeface="メイリオ"/>
                <a:ea typeface="メイリオ"/>
              </a:rPr>
              <a:t>クロピドグレル硫酸塩</a:t>
            </a:r>
            <a:r>
              <a:rPr lang="ja-JP" altLang="en-US" sz="1000" dirty="0">
                <a:solidFill>
                  <a:srgbClr val="000000"/>
                </a:solidFill>
                <a:latin typeface="メイリオ"/>
                <a:ea typeface="メイリオ"/>
              </a:rPr>
              <a:t>（抗血小板）</a:t>
            </a:r>
            <a:endParaRPr kumimoji="0" lang="ja-JP" altLang="ja-JP" sz="1000" dirty="0">
              <a:solidFill>
                <a:srgbClr val="000000"/>
              </a:solidFill>
              <a:latin typeface="メイリオ"/>
              <a:ea typeface="メイリオ"/>
            </a:endParaRPr>
          </a:p>
          <a:p>
            <a:pPr marL="228554" indent="-228554" defTabSz="457109" fontAlgn="ctr">
              <a:buFont typeface="+mj-ea"/>
              <a:buAutoNum type="arabicPeriod"/>
            </a:pPr>
            <a:r>
              <a:rPr lang="ja-JP" altLang="ja-JP" sz="1000" dirty="0">
                <a:solidFill>
                  <a:srgbClr val="000000"/>
                </a:solidFill>
                <a:latin typeface="メイリオ"/>
                <a:ea typeface="メイリオ"/>
              </a:rPr>
              <a:t>ゾルピデム酒石酸塩</a:t>
            </a:r>
            <a:r>
              <a:rPr lang="ja-JP" altLang="en-US" sz="1000" dirty="0">
                <a:solidFill>
                  <a:srgbClr val="000000"/>
                </a:solidFill>
                <a:latin typeface="メイリオ"/>
                <a:ea typeface="メイリオ"/>
              </a:rPr>
              <a:t>（睡眠導入）</a:t>
            </a:r>
            <a:endParaRPr kumimoji="0" lang="ja-JP" altLang="ja-JP" sz="1000" dirty="0">
              <a:solidFill>
                <a:srgbClr val="000000"/>
              </a:solidFill>
              <a:latin typeface="メイリオ"/>
              <a:ea typeface="メイリオ"/>
            </a:endParaRPr>
          </a:p>
          <a:p>
            <a:pPr marL="228554" indent="-228554" defTabSz="457109" fontAlgn="ctr">
              <a:buFont typeface="+mj-lt"/>
              <a:buAutoNum type="arabicPeriod"/>
            </a:pPr>
            <a:r>
              <a:rPr lang="ja-JP" altLang="ja-JP" sz="1000" dirty="0">
                <a:solidFill>
                  <a:srgbClr val="000000"/>
                </a:solidFill>
                <a:latin typeface="メイリオ"/>
                <a:ea typeface="メイリオ"/>
              </a:rPr>
              <a:t>トラニラスト</a:t>
            </a:r>
            <a:r>
              <a:rPr lang="ja-JP" altLang="en-US" sz="1000" dirty="0">
                <a:solidFill>
                  <a:srgbClr val="000000"/>
                </a:solidFill>
                <a:latin typeface="メイリオ"/>
                <a:ea typeface="メイリオ"/>
              </a:rPr>
              <a:t>（抗アレルギー）</a:t>
            </a:r>
            <a:endParaRPr kumimoji="0" lang="ja-JP" altLang="ja-JP" sz="1000" dirty="0">
              <a:solidFill>
                <a:srgbClr val="000000"/>
              </a:solidFill>
              <a:latin typeface="メイリオ"/>
              <a:ea typeface="メイリオ"/>
            </a:endParaRPr>
          </a:p>
          <a:p>
            <a:pPr marL="228554" indent="-228554" defTabSz="457109" fontAlgn="ctr">
              <a:buFont typeface="+mj-lt"/>
              <a:buAutoNum type="arabicPeriod"/>
            </a:pPr>
            <a:r>
              <a:rPr lang="ja-JP" altLang="ja-JP" sz="1000" dirty="0">
                <a:solidFill>
                  <a:srgbClr val="000000"/>
                </a:solidFill>
                <a:latin typeface="メイリオ"/>
                <a:ea typeface="メイリオ"/>
              </a:rPr>
              <a:t>トリアゾラム</a:t>
            </a:r>
            <a:r>
              <a:rPr lang="ja-JP" altLang="en-US" sz="1000" dirty="0">
                <a:solidFill>
                  <a:srgbClr val="000000"/>
                </a:solidFill>
                <a:latin typeface="メイリオ"/>
                <a:ea typeface="メイリオ"/>
              </a:rPr>
              <a:t>（睡眠導入）</a:t>
            </a:r>
            <a:endParaRPr kumimoji="0" lang="ja-JP" altLang="ja-JP" sz="1000" dirty="0">
              <a:solidFill>
                <a:srgbClr val="000000"/>
              </a:solidFill>
              <a:latin typeface="メイリオ"/>
              <a:ea typeface="メイリオ"/>
            </a:endParaRPr>
          </a:p>
          <a:p>
            <a:pPr marL="228554" indent="-228554" defTabSz="457109" fontAlgn="ctr">
              <a:buFont typeface="+mj-lt"/>
              <a:buAutoNum type="arabicPeriod"/>
            </a:pPr>
            <a:r>
              <a:rPr lang="ja-JP" altLang="ja-JP" sz="1000" dirty="0">
                <a:solidFill>
                  <a:srgbClr val="000000"/>
                </a:solidFill>
                <a:latin typeface="メイリオ"/>
                <a:ea typeface="メイリオ"/>
              </a:rPr>
              <a:t>ナテグリニド</a:t>
            </a:r>
            <a:r>
              <a:rPr lang="ja-JP" altLang="en-US" sz="1000" dirty="0">
                <a:solidFill>
                  <a:srgbClr val="000000"/>
                </a:solidFill>
                <a:latin typeface="メイリオ"/>
                <a:ea typeface="メイリオ"/>
              </a:rPr>
              <a:t>（糖尿病）</a:t>
            </a:r>
            <a:endParaRPr kumimoji="0" lang="ja-JP" altLang="ja-JP" sz="1000" dirty="0">
              <a:solidFill>
                <a:srgbClr val="000000"/>
              </a:solidFill>
              <a:latin typeface="メイリオ"/>
              <a:ea typeface="メイリオ"/>
            </a:endParaRPr>
          </a:p>
          <a:p>
            <a:pPr marL="228554" indent="-228554" defTabSz="457109" fontAlgn="ctr">
              <a:buFont typeface="+mj-lt"/>
              <a:buAutoNum type="arabicPeriod"/>
            </a:pPr>
            <a:r>
              <a:rPr lang="ja-JP" altLang="ja-JP" sz="1000" dirty="0">
                <a:solidFill>
                  <a:srgbClr val="000000"/>
                </a:solidFill>
                <a:latin typeface="メイリオ"/>
                <a:ea typeface="メイリオ"/>
              </a:rPr>
              <a:t>ニカルジピン塩酸塩</a:t>
            </a:r>
            <a:r>
              <a:rPr lang="ja-JP" altLang="en-US" sz="1000" dirty="0">
                <a:solidFill>
                  <a:srgbClr val="000000"/>
                </a:solidFill>
                <a:latin typeface="メイリオ"/>
                <a:ea typeface="メイリオ"/>
              </a:rPr>
              <a:t>（高血圧）</a:t>
            </a:r>
            <a:endParaRPr kumimoji="0" lang="ja-JP" altLang="ja-JP" sz="1000" dirty="0">
              <a:solidFill>
                <a:srgbClr val="000000"/>
              </a:solidFill>
              <a:latin typeface="メイリオ"/>
              <a:ea typeface="メイリオ"/>
            </a:endParaRPr>
          </a:p>
          <a:p>
            <a:pPr marL="228554" indent="-228554" defTabSz="457109" fontAlgn="ctr">
              <a:buFont typeface="+mj-lt"/>
              <a:buAutoNum type="arabicPeriod"/>
            </a:pPr>
            <a:r>
              <a:rPr lang="ja-JP" altLang="ja-JP" sz="1000" dirty="0">
                <a:solidFill>
                  <a:srgbClr val="000000"/>
                </a:solidFill>
                <a:latin typeface="メイリオ"/>
                <a:ea typeface="メイリオ"/>
              </a:rPr>
              <a:t>バルサルタン・アムロジピンベシル酸塩</a:t>
            </a:r>
            <a:r>
              <a:rPr lang="ja-JP" altLang="en-US" sz="1000" dirty="0">
                <a:solidFill>
                  <a:srgbClr val="000000"/>
                </a:solidFill>
                <a:latin typeface="メイリオ"/>
                <a:ea typeface="メイリオ"/>
              </a:rPr>
              <a:t>（高血圧）</a:t>
            </a:r>
            <a:endParaRPr kumimoji="0" lang="ja-JP" altLang="ja-JP" sz="1000" dirty="0">
              <a:solidFill>
                <a:srgbClr val="000000"/>
              </a:solidFill>
              <a:latin typeface="メイリオ"/>
              <a:ea typeface="メイリオ"/>
            </a:endParaRPr>
          </a:p>
          <a:p>
            <a:pPr marL="228554" indent="-228554" defTabSz="457109" fontAlgn="ctr">
              <a:buFont typeface="+mj-lt"/>
              <a:buAutoNum type="arabicPeriod"/>
            </a:pPr>
            <a:r>
              <a:rPr lang="ja-JP" altLang="ja-JP" sz="1000" dirty="0">
                <a:solidFill>
                  <a:srgbClr val="000000"/>
                </a:solidFill>
                <a:latin typeface="メイリオ"/>
                <a:ea typeface="メイリオ"/>
              </a:rPr>
              <a:t>ピルシカイニド塩酸塩水和物</a:t>
            </a:r>
            <a:r>
              <a:rPr lang="ja-JP" altLang="en-US" sz="1000" dirty="0">
                <a:solidFill>
                  <a:srgbClr val="000000"/>
                </a:solidFill>
                <a:latin typeface="メイリオ"/>
                <a:ea typeface="メイリオ"/>
              </a:rPr>
              <a:t>（不整脈）</a:t>
            </a:r>
            <a:endParaRPr kumimoji="0" lang="ja-JP" altLang="ja-JP" sz="1000" dirty="0">
              <a:solidFill>
                <a:srgbClr val="000000"/>
              </a:solidFill>
              <a:latin typeface="メイリオ"/>
              <a:ea typeface="メイリオ"/>
            </a:endParaRPr>
          </a:p>
          <a:p>
            <a:pPr marL="228554" indent="-228554" defTabSz="457109" fontAlgn="ctr">
              <a:buFont typeface="+mj-lt"/>
              <a:buAutoNum type="arabicPeriod"/>
            </a:pPr>
            <a:r>
              <a:rPr lang="ja-JP" altLang="ja-JP" sz="1000" dirty="0">
                <a:solidFill>
                  <a:srgbClr val="000000"/>
                </a:solidFill>
                <a:latin typeface="メイリオ"/>
                <a:ea typeface="メイリオ"/>
              </a:rPr>
              <a:t>フェキソフェナジン塩酸塩</a:t>
            </a:r>
            <a:r>
              <a:rPr lang="ja-JP" altLang="en-US" sz="1000" dirty="0">
                <a:solidFill>
                  <a:srgbClr val="000000"/>
                </a:solidFill>
                <a:latin typeface="メイリオ"/>
                <a:ea typeface="メイリオ"/>
              </a:rPr>
              <a:t>（抗アレルギー）</a:t>
            </a:r>
            <a:endParaRPr kumimoji="0" lang="ja-JP" altLang="ja-JP" sz="1000" dirty="0">
              <a:solidFill>
                <a:srgbClr val="000000"/>
              </a:solidFill>
              <a:latin typeface="メイリオ"/>
              <a:ea typeface="メイリオ"/>
            </a:endParaRPr>
          </a:p>
          <a:p>
            <a:pPr marL="228554" indent="-228554" defTabSz="457109" fontAlgn="ctr">
              <a:buFont typeface="+mj-lt"/>
              <a:buAutoNum type="arabicPeriod"/>
            </a:pPr>
            <a:r>
              <a:rPr lang="ja-JP" altLang="ja-JP" sz="1000" dirty="0">
                <a:solidFill>
                  <a:srgbClr val="000000"/>
                </a:solidFill>
                <a:latin typeface="メイリオ"/>
                <a:ea typeface="メイリオ"/>
              </a:rPr>
              <a:t>プランルカスト水和物</a:t>
            </a:r>
            <a:r>
              <a:rPr lang="ja-JP" altLang="en-US" sz="1000" dirty="0">
                <a:solidFill>
                  <a:srgbClr val="000000"/>
                </a:solidFill>
                <a:latin typeface="メイリオ"/>
                <a:ea typeface="メイリオ"/>
              </a:rPr>
              <a:t>（喘息）</a:t>
            </a:r>
            <a:endParaRPr kumimoji="0" lang="ja-JP" altLang="ja-JP" sz="1000" dirty="0">
              <a:solidFill>
                <a:srgbClr val="000000"/>
              </a:solidFill>
              <a:latin typeface="メイリオ"/>
              <a:ea typeface="メイリオ"/>
            </a:endParaRPr>
          </a:p>
          <a:p>
            <a:pPr marL="228554" indent="-228554" defTabSz="457109" fontAlgn="ctr">
              <a:buFont typeface="+mj-lt"/>
              <a:buAutoNum type="arabicPeriod"/>
            </a:pPr>
            <a:r>
              <a:rPr lang="ja-JP" altLang="ja-JP" sz="1000" dirty="0">
                <a:solidFill>
                  <a:srgbClr val="000000"/>
                </a:solidFill>
                <a:latin typeface="メイリオ"/>
                <a:ea typeface="メイリオ"/>
              </a:rPr>
              <a:t>メサラジン</a:t>
            </a:r>
            <a:r>
              <a:rPr lang="ja-JP" altLang="en-US" sz="1000" dirty="0">
                <a:solidFill>
                  <a:srgbClr val="000000"/>
                </a:solidFill>
                <a:latin typeface="メイリオ"/>
                <a:ea typeface="メイリオ"/>
              </a:rPr>
              <a:t>（潰瘍性大腸炎）</a:t>
            </a:r>
            <a:endParaRPr kumimoji="0" lang="ja-JP" altLang="ja-JP" sz="1000" dirty="0">
              <a:solidFill>
                <a:srgbClr val="000000"/>
              </a:solidFill>
              <a:latin typeface="メイリオ"/>
              <a:ea typeface="メイリオ"/>
            </a:endParaRPr>
          </a:p>
          <a:p>
            <a:pPr marL="228554" indent="-228554" defTabSz="457109" fontAlgn="ctr">
              <a:buFont typeface="+mj-lt"/>
              <a:buAutoNum type="arabicPeriod"/>
            </a:pPr>
            <a:r>
              <a:rPr lang="ja-JP" altLang="ja-JP" sz="1000" dirty="0">
                <a:solidFill>
                  <a:srgbClr val="000000"/>
                </a:solidFill>
                <a:latin typeface="メイリオ"/>
                <a:ea typeface="メイリオ"/>
              </a:rPr>
              <a:t>ラロキシフェン塩酸塩</a:t>
            </a:r>
            <a:r>
              <a:rPr lang="ja-JP" altLang="en-US" sz="1000" dirty="0">
                <a:solidFill>
                  <a:srgbClr val="000000"/>
                </a:solidFill>
                <a:latin typeface="メイリオ"/>
                <a:ea typeface="メイリオ"/>
              </a:rPr>
              <a:t>（骨粗鬆症）</a:t>
            </a:r>
            <a:endParaRPr kumimoji="0" lang="ja-JP" altLang="ja-JP" sz="1000" dirty="0">
              <a:solidFill>
                <a:srgbClr val="000000"/>
              </a:solidFill>
              <a:latin typeface="メイリオ"/>
              <a:ea typeface="メイリオ"/>
            </a:endParaRPr>
          </a:p>
          <a:p>
            <a:pPr marL="228554" indent="-228554" defTabSz="457109" fontAlgn="ctr">
              <a:buFont typeface="+mj-lt"/>
              <a:buAutoNum type="arabicPeriod"/>
            </a:pPr>
            <a:r>
              <a:rPr lang="ja-JP" altLang="ja-JP" sz="1000" dirty="0">
                <a:solidFill>
                  <a:srgbClr val="000000"/>
                </a:solidFill>
                <a:latin typeface="メイリオ"/>
                <a:ea typeface="メイリオ"/>
              </a:rPr>
              <a:t>リシノプリル水和物</a:t>
            </a:r>
            <a:r>
              <a:rPr lang="ja-JP" altLang="en-US" sz="1000" dirty="0">
                <a:solidFill>
                  <a:srgbClr val="000000"/>
                </a:solidFill>
                <a:latin typeface="メイリオ"/>
                <a:ea typeface="メイリオ"/>
              </a:rPr>
              <a:t>（高血圧）</a:t>
            </a:r>
            <a:endParaRPr kumimoji="0" lang="ja-JP" altLang="ja-JP" sz="1000" dirty="0">
              <a:solidFill>
                <a:srgbClr val="000000"/>
              </a:solidFill>
              <a:latin typeface="メイリオ"/>
              <a:ea typeface="メイリオ"/>
            </a:endParaRPr>
          </a:p>
          <a:p>
            <a:pPr marL="228554" indent="-228554" defTabSz="457109" fontAlgn="ctr">
              <a:buFont typeface="+mj-lt"/>
              <a:buAutoNum type="arabicPeriod"/>
            </a:pPr>
            <a:r>
              <a:rPr lang="ja-JP" altLang="ja-JP" sz="1000" dirty="0">
                <a:solidFill>
                  <a:srgbClr val="000000"/>
                </a:solidFill>
                <a:latin typeface="メイリオ"/>
                <a:ea typeface="メイリオ"/>
              </a:rPr>
              <a:t>リスペリドン</a:t>
            </a:r>
            <a:r>
              <a:rPr lang="ja-JP" altLang="en-US" sz="1000" dirty="0">
                <a:solidFill>
                  <a:srgbClr val="000000"/>
                </a:solidFill>
                <a:latin typeface="メイリオ"/>
                <a:ea typeface="メイリオ"/>
              </a:rPr>
              <a:t>（抗精神病）</a:t>
            </a:r>
            <a:endParaRPr kumimoji="0" lang="ja-JP" altLang="ja-JP" sz="1000" dirty="0">
              <a:solidFill>
                <a:srgbClr val="000000"/>
              </a:solidFill>
              <a:latin typeface="メイリオ"/>
              <a:ea typeface="メイリオ"/>
            </a:endParaRPr>
          </a:p>
          <a:p>
            <a:pPr marL="228554" indent="-228554" defTabSz="457109" fontAlgn="ctr">
              <a:buFont typeface="+mj-lt"/>
              <a:buAutoNum type="arabicPeriod"/>
            </a:pPr>
            <a:r>
              <a:rPr lang="ja-JP" altLang="ja-JP" sz="1000" dirty="0">
                <a:solidFill>
                  <a:srgbClr val="000000"/>
                </a:solidFill>
                <a:latin typeface="メイリオ"/>
                <a:ea typeface="メイリオ"/>
              </a:rPr>
              <a:t>リルマザホン塩酸塩水和物</a:t>
            </a:r>
            <a:r>
              <a:rPr lang="ja-JP" altLang="en-US" sz="1000" dirty="0">
                <a:solidFill>
                  <a:srgbClr val="000000"/>
                </a:solidFill>
                <a:latin typeface="メイリオ"/>
                <a:ea typeface="メイリオ"/>
              </a:rPr>
              <a:t>（睡眠導入）</a:t>
            </a:r>
            <a:endParaRPr kumimoji="0" lang="ja-JP" altLang="ja-JP" sz="1000" dirty="0">
              <a:solidFill>
                <a:srgbClr val="000000"/>
              </a:solidFill>
              <a:latin typeface="メイリオ"/>
              <a:ea typeface="メイリオ"/>
            </a:endParaRPr>
          </a:p>
          <a:p>
            <a:pPr marL="228554" indent="-228554" defTabSz="457109" fontAlgn="ctr">
              <a:buFont typeface="+mj-lt"/>
              <a:buAutoNum type="arabicPeriod"/>
            </a:pPr>
            <a:r>
              <a:rPr lang="ja-JP" altLang="ja-JP" sz="1000" dirty="0">
                <a:solidFill>
                  <a:srgbClr val="000000"/>
                </a:solidFill>
                <a:latin typeface="メイリオ"/>
                <a:ea typeface="メイリオ"/>
              </a:rPr>
              <a:t>ロサルタンカリウム・ヒドロクロロチアジド</a:t>
            </a:r>
            <a:r>
              <a:rPr lang="ja-JP" altLang="en-US" sz="1000" dirty="0">
                <a:solidFill>
                  <a:srgbClr val="000000"/>
                </a:solidFill>
                <a:latin typeface="メイリオ"/>
                <a:ea typeface="メイリオ"/>
              </a:rPr>
              <a:t>（高血圧）</a:t>
            </a:r>
            <a:endParaRPr kumimoji="0" lang="ja-JP" altLang="ja-JP" sz="1000" dirty="0">
              <a:solidFill>
                <a:srgbClr val="000000"/>
              </a:solidFill>
              <a:latin typeface="メイリオ"/>
              <a:ea typeface="メイリオ"/>
            </a:endParaRPr>
          </a:p>
        </p:txBody>
      </p:sp>
      <p:sp>
        <p:nvSpPr>
          <p:cNvPr id="12" name="角丸四角形 11">
            <a:extLst>
              <a:ext uri="{FF2B5EF4-FFF2-40B4-BE49-F238E27FC236}">
                <a16:creationId xmlns:a16="http://schemas.microsoft.com/office/drawing/2014/main" id="{F750ABCF-EA1B-FE43-9E21-86E4028AF7F0}"/>
              </a:ext>
            </a:extLst>
          </p:cNvPr>
          <p:cNvSpPr/>
          <p:nvPr/>
        </p:nvSpPr>
        <p:spPr>
          <a:xfrm>
            <a:off x="305545" y="3809029"/>
            <a:ext cx="1621484" cy="394811"/>
          </a:xfrm>
          <a:prstGeom prst="roundRect">
            <a:avLst>
              <a:gd name="adj" fmla="val 0"/>
            </a:avLst>
          </a:prstGeom>
          <a:solidFill>
            <a:schemeClr val="accent3"/>
          </a:solidFill>
          <a:ln w="76200">
            <a:solidFill>
              <a:schemeClr val="bg1"/>
            </a:solidFill>
          </a:ln>
        </p:spPr>
        <p:txBody>
          <a:bodyPr anchor="ctr"/>
          <a:lstStyle/>
          <a:p>
            <a:pPr algn="ctr" defTabSz="590937">
              <a:lnSpc>
                <a:spcPct val="130000"/>
              </a:lnSpc>
              <a:spcAft>
                <a:spcPts val="796"/>
              </a:spcAft>
            </a:pPr>
            <a:r>
              <a:rPr kumimoji="0" lang="ja-JP" altLang="en-US" sz="1000" b="1" spc="239" dirty="0">
                <a:solidFill>
                  <a:srgbClr val="000000"/>
                </a:solidFill>
                <a:latin typeface="メイリオ"/>
                <a:ea typeface="メイリオ"/>
                <a:cs typeface="Noto Sans CJK JP DemiLight" charset="-128"/>
              </a:rPr>
              <a:t>対象成分一覧</a:t>
            </a:r>
          </a:p>
        </p:txBody>
      </p:sp>
      <p:sp>
        <p:nvSpPr>
          <p:cNvPr id="13" name="テキスト ボックス 12"/>
          <p:cNvSpPr txBox="1"/>
          <p:nvPr/>
        </p:nvSpPr>
        <p:spPr>
          <a:xfrm>
            <a:off x="1927030" y="3867380"/>
            <a:ext cx="7345759" cy="276955"/>
          </a:xfrm>
          <a:prstGeom prst="rect">
            <a:avLst/>
          </a:prstGeom>
          <a:noFill/>
        </p:spPr>
        <p:txBody>
          <a:bodyPr wrap="square" rtlCol="0">
            <a:spAutoFit/>
          </a:bodyPr>
          <a:lstStyle/>
          <a:p>
            <a:pPr defTabSz="457109">
              <a:lnSpc>
                <a:spcPct val="120000"/>
              </a:lnSpc>
              <a:spcAft>
                <a:spcPts val="600"/>
              </a:spcAft>
              <a:buClr>
                <a:srgbClr val="103185"/>
              </a:buClr>
            </a:pPr>
            <a:r>
              <a:rPr lang="ja-JP" altLang="en-US" sz="1000" dirty="0">
                <a:solidFill>
                  <a:srgbClr val="000000"/>
                </a:solidFill>
                <a:latin typeface="メイリオ"/>
                <a:ea typeface="メイリオ"/>
              </a:rPr>
              <a:t>：</a:t>
            </a:r>
            <a:r>
              <a:rPr lang="en-US" altLang="ja-JP" sz="1000" dirty="0">
                <a:solidFill>
                  <a:srgbClr val="000000"/>
                </a:solidFill>
                <a:latin typeface="メイリオ"/>
                <a:ea typeface="メイリオ"/>
              </a:rPr>
              <a:t>27</a:t>
            </a:r>
            <a:r>
              <a:rPr lang="ja-JP" altLang="en-US" sz="1000" dirty="0">
                <a:solidFill>
                  <a:srgbClr val="000000"/>
                </a:solidFill>
                <a:latin typeface="メイリオ"/>
                <a:ea typeface="メイリオ"/>
              </a:rPr>
              <a:t>成分</a:t>
            </a:r>
            <a:r>
              <a:rPr lang="en-US" altLang="ja-JP" sz="1000" dirty="0">
                <a:solidFill>
                  <a:srgbClr val="000000"/>
                </a:solidFill>
                <a:latin typeface="メイリオ"/>
                <a:ea typeface="メイリオ"/>
              </a:rPr>
              <a:t>1025</a:t>
            </a:r>
            <a:r>
              <a:rPr lang="ja-JP" altLang="en-US" sz="1000" dirty="0">
                <a:solidFill>
                  <a:srgbClr val="000000"/>
                </a:solidFill>
                <a:latin typeface="メイリオ"/>
                <a:ea typeface="メイリオ"/>
              </a:rPr>
              <a:t>品目（先発：</a:t>
            </a:r>
            <a:r>
              <a:rPr lang="en-US" altLang="ja-JP" sz="1000" dirty="0">
                <a:solidFill>
                  <a:srgbClr val="000000"/>
                </a:solidFill>
                <a:latin typeface="メイリオ"/>
                <a:ea typeface="メイリオ"/>
              </a:rPr>
              <a:t>87</a:t>
            </a:r>
            <a:r>
              <a:rPr lang="ja-JP" altLang="en-US" sz="1000" dirty="0">
                <a:solidFill>
                  <a:srgbClr val="000000"/>
                </a:solidFill>
                <a:latin typeface="メイリオ"/>
                <a:ea typeface="メイリオ"/>
              </a:rPr>
              <a:t>品目、後発：</a:t>
            </a:r>
            <a:r>
              <a:rPr lang="en-US" altLang="ja-JP" sz="1000" dirty="0">
                <a:solidFill>
                  <a:srgbClr val="000000"/>
                </a:solidFill>
                <a:latin typeface="メイリオ"/>
                <a:ea typeface="メイリオ"/>
              </a:rPr>
              <a:t>938</a:t>
            </a:r>
            <a:r>
              <a:rPr lang="ja-JP" altLang="en-US" sz="1000" dirty="0">
                <a:solidFill>
                  <a:srgbClr val="000000"/>
                </a:solidFill>
                <a:latin typeface="メイリオ"/>
                <a:ea typeface="メイリオ"/>
              </a:rPr>
              <a:t>品目）　注）いずれも内服薬に限る。括弧内は主な効能等。</a:t>
            </a:r>
          </a:p>
        </p:txBody>
      </p:sp>
      <p:sp>
        <p:nvSpPr>
          <p:cNvPr id="10" name="スライド番号プレースホルダー 1"/>
          <p:cNvSpPr txBox="1">
            <a:spLocks/>
          </p:cNvSpPr>
          <p:nvPr/>
        </p:nvSpPr>
        <p:spPr>
          <a:xfrm>
            <a:off x="9340737" y="6492934"/>
            <a:ext cx="564470" cy="365066"/>
          </a:xfrm>
          <a:prstGeom prst="rect">
            <a:avLst/>
          </a:prstGeom>
        </p:spPr>
        <p:txBody>
          <a:bodyPr/>
          <a:lstStyle>
            <a:defPPr>
              <a:defRPr lang="ja-JP"/>
            </a:defPPr>
            <a:lvl1pPr marL="0" algn="l" defTabSz="846410" rtl="0" eaLnBrk="1" latinLnBrk="0" hangingPunct="1">
              <a:defRPr kumimoji="1" sz="1700" kern="1200">
                <a:solidFill>
                  <a:schemeClr val="tx1"/>
                </a:solidFill>
                <a:latin typeface="+mn-lt"/>
                <a:ea typeface="+mn-ea"/>
                <a:cs typeface="+mn-cs"/>
              </a:defRPr>
            </a:lvl1pPr>
            <a:lvl2pPr marL="423205" algn="l" defTabSz="846410" rtl="0" eaLnBrk="1" latinLnBrk="0" hangingPunct="1">
              <a:defRPr kumimoji="1" sz="1700" kern="1200">
                <a:solidFill>
                  <a:schemeClr val="tx1"/>
                </a:solidFill>
                <a:latin typeface="+mn-lt"/>
                <a:ea typeface="+mn-ea"/>
                <a:cs typeface="+mn-cs"/>
              </a:defRPr>
            </a:lvl2pPr>
            <a:lvl3pPr marL="846410" algn="l" defTabSz="846410" rtl="0" eaLnBrk="1" latinLnBrk="0" hangingPunct="1">
              <a:defRPr kumimoji="1" sz="1700" kern="1200">
                <a:solidFill>
                  <a:schemeClr val="tx1"/>
                </a:solidFill>
                <a:latin typeface="+mn-lt"/>
                <a:ea typeface="+mn-ea"/>
                <a:cs typeface="+mn-cs"/>
              </a:defRPr>
            </a:lvl3pPr>
            <a:lvl4pPr marL="1269615" algn="l" defTabSz="846410" rtl="0" eaLnBrk="1" latinLnBrk="0" hangingPunct="1">
              <a:defRPr kumimoji="1" sz="1700" kern="1200">
                <a:solidFill>
                  <a:schemeClr val="tx1"/>
                </a:solidFill>
                <a:latin typeface="+mn-lt"/>
                <a:ea typeface="+mn-ea"/>
                <a:cs typeface="+mn-cs"/>
              </a:defRPr>
            </a:lvl4pPr>
            <a:lvl5pPr marL="1692820" algn="l" defTabSz="846410" rtl="0" eaLnBrk="1" latinLnBrk="0" hangingPunct="1">
              <a:defRPr kumimoji="1" sz="1700" kern="1200">
                <a:solidFill>
                  <a:schemeClr val="tx1"/>
                </a:solidFill>
                <a:latin typeface="+mn-lt"/>
                <a:ea typeface="+mn-ea"/>
                <a:cs typeface="+mn-cs"/>
              </a:defRPr>
            </a:lvl5pPr>
            <a:lvl6pPr marL="2116025" algn="l" defTabSz="846410" rtl="0" eaLnBrk="1" latinLnBrk="0" hangingPunct="1">
              <a:defRPr kumimoji="1" sz="1700" kern="1200">
                <a:solidFill>
                  <a:schemeClr val="tx1"/>
                </a:solidFill>
                <a:latin typeface="+mn-lt"/>
                <a:ea typeface="+mn-ea"/>
                <a:cs typeface="+mn-cs"/>
              </a:defRPr>
            </a:lvl6pPr>
            <a:lvl7pPr marL="2539230" algn="l" defTabSz="846410" rtl="0" eaLnBrk="1" latinLnBrk="0" hangingPunct="1">
              <a:defRPr kumimoji="1" sz="1700" kern="1200">
                <a:solidFill>
                  <a:schemeClr val="tx1"/>
                </a:solidFill>
                <a:latin typeface="+mn-lt"/>
                <a:ea typeface="+mn-ea"/>
                <a:cs typeface="+mn-cs"/>
              </a:defRPr>
            </a:lvl7pPr>
            <a:lvl8pPr marL="2962435" algn="l" defTabSz="846410" rtl="0" eaLnBrk="1" latinLnBrk="0" hangingPunct="1">
              <a:defRPr kumimoji="1" sz="1700" kern="1200">
                <a:solidFill>
                  <a:schemeClr val="tx1"/>
                </a:solidFill>
                <a:latin typeface="+mn-lt"/>
                <a:ea typeface="+mn-ea"/>
                <a:cs typeface="+mn-cs"/>
              </a:defRPr>
            </a:lvl8pPr>
            <a:lvl9pPr marL="3385640" algn="l" defTabSz="846410" rtl="0" eaLnBrk="1" latinLnBrk="0" hangingPunct="1">
              <a:defRPr kumimoji="1" sz="1700" kern="1200">
                <a:solidFill>
                  <a:schemeClr val="tx1"/>
                </a:solidFill>
                <a:latin typeface="+mn-lt"/>
                <a:ea typeface="+mn-ea"/>
                <a:cs typeface="+mn-cs"/>
              </a:defRPr>
            </a:lvl9pPr>
          </a:lstStyle>
          <a:p>
            <a:pPr algn="r" defTabSz="914217">
              <a:defRPr/>
            </a:pPr>
            <a:fld id="{3CD7FEE9-580A-4EA0-A7DE-8D177AC2609D}" type="slidenum">
              <a:rPr lang="ja-JP" altLang="en-US" sz="1600" b="1">
                <a:solidFill>
                  <a:prstClr val="black"/>
                </a:solidFill>
                <a:latin typeface="Calibri"/>
                <a:ea typeface="ＭＳ Ｐゴシック" panose="020B0600070205080204" pitchFamily="50" charset="-128"/>
              </a:rPr>
              <a:pPr algn="r" defTabSz="914217">
                <a:defRPr/>
              </a:pPr>
              <a:t>376</a:t>
            </a:fld>
            <a:endParaRPr lang="ja-JP" altLang="en-US" sz="1600" b="1"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20975987"/>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813600"/>
            <a:ext cx="9529762" cy="427901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バイオ後続品に係る患者への適切な情報提供を推進する観点から、外来化学療法を実施している患者に対して、バイオ後続品を導入した場合の評価を新設する。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0363" marR="0" lvl="0" indent="-3603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当該患者に対し、</a:t>
            </a:r>
            <a:r>
              <a:rPr kumimoji="1" lang="ja-JP" altLang="en-US"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バイオ後続品に係る説明を行い、バイオ後続品を使用した場合は、</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当該バイオ後続品の初回の使用日の属する月から起算して</a:t>
            </a:r>
            <a:r>
              <a:rPr kumimoji="1" lang="ja-JP" altLang="en-US"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３月を限度として</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所定点数に加算する。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正方形/長方形 4"/>
          <p:cNvSpPr/>
          <p:nvPr/>
        </p:nvSpPr>
        <p:spPr>
          <a:xfrm>
            <a:off x="931653" y="1658954"/>
            <a:ext cx="7828699" cy="230231"/>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graphicFrame>
        <p:nvGraphicFramePr>
          <p:cNvPr id="3" name="表 2"/>
          <p:cNvGraphicFramePr>
            <a:graphicFrameLocks noGrp="1"/>
          </p:cNvGraphicFramePr>
          <p:nvPr/>
        </p:nvGraphicFramePr>
        <p:xfrm>
          <a:off x="931653" y="1911294"/>
          <a:ext cx="7828699" cy="2301855"/>
        </p:xfrm>
        <a:graphic>
          <a:graphicData uri="http://schemas.openxmlformats.org/drawingml/2006/table">
            <a:tbl>
              <a:tblPr/>
              <a:tblGrid>
                <a:gridCol w="7828699">
                  <a:extLst>
                    <a:ext uri="{9D8B030D-6E8A-4147-A177-3AD203B41FA5}">
                      <a16:colId xmlns:a16="http://schemas.microsoft.com/office/drawing/2014/main" val="2274176040"/>
                    </a:ext>
                  </a:extLst>
                </a:gridCol>
              </a:tblGrid>
              <a:tr h="58267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rPr>
                        <a:t>在宅自己注射管理指導料</a:t>
                      </a:r>
                      <a:r>
                        <a:rPr kumimoji="1" lang="en-US" altLang="ja-JP" sz="14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rPr>
                        <a:t>　　　　バイオ後続品導入初期加算　　　</a:t>
                      </a:r>
                      <a:r>
                        <a:rPr kumimoji="1" lang="en-US" altLang="ja-JP" sz="14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rPr>
                        <a:t>150</a:t>
                      </a:r>
                      <a:r>
                        <a:rPr kumimoji="1" lang="ja-JP" altLang="en-US" sz="14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rPr>
                        <a:t>点</a:t>
                      </a:r>
                      <a:endParaRPr kumimoji="1" lang="en-US" altLang="ja-JP" sz="14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rPr>
                        <a:t>対象となる注射薬のうち、バイオ後続品が薬価収載されているもの：インスリン製剤、ヒト成長ホルモン製剤等</a:t>
                      </a:r>
                    </a:p>
                  </a:txBody>
                  <a:tcPr>
                    <a:lnL w="12700" cmpd="sng">
                      <a:noFill/>
                      <a:prstDash val="solid"/>
                    </a:lnL>
                    <a:lnR w="12700" cmpd="sng">
                      <a:noFill/>
                      <a:prstDash val="solid"/>
                    </a:lnR>
                    <a:lnT w="12700" cmpd="sng">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649620331"/>
                  </a:ext>
                </a:extLst>
              </a:tr>
              <a:tr h="899775">
                <a:tc>
                  <a:txBody>
                    <a:bodyPr/>
                    <a:lstStyle/>
                    <a:p>
                      <a:pPr>
                        <a:defRPr/>
                      </a:pPr>
                      <a:r>
                        <a:rPr lang="en-US" altLang="ja-JP" sz="1400" b="0" u="none" dirty="0">
                          <a:solidFill>
                            <a:schemeClr val="tx1"/>
                          </a:solidFill>
                          <a:latin typeface="メイリオ" panose="020B0604030504040204" pitchFamily="50" charset="-128"/>
                          <a:ea typeface="メイリオ" panose="020B0604030504040204" pitchFamily="50" charset="-128"/>
                        </a:rPr>
                        <a:t>【</a:t>
                      </a:r>
                      <a:r>
                        <a:rPr lang="ja-JP" altLang="en-US" sz="1400" b="0" u="none" dirty="0">
                          <a:solidFill>
                            <a:schemeClr val="tx1"/>
                          </a:solidFill>
                          <a:latin typeface="メイリオ" panose="020B0604030504040204" pitchFamily="50" charset="-128"/>
                          <a:ea typeface="メイリオ" panose="020B0604030504040204" pitchFamily="50" charset="-128"/>
                        </a:rPr>
                        <a:t>外来腫瘍化学療法診療料</a:t>
                      </a:r>
                      <a:r>
                        <a:rPr lang="en-US" altLang="ja-JP" sz="1400" b="0" u="none" dirty="0">
                          <a:solidFill>
                            <a:schemeClr val="tx1"/>
                          </a:solidFill>
                          <a:latin typeface="メイリオ" panose="020B0604030504040204" pitchFamily="50" charset="-128"/>
                          <a:ea typeface="メイリオ" panose="020B0604030504040204" pitchFamily="50" charset="-128"/>
                        </a:rPr>
                        <a:t>】</a:t>
                      </a:r>
                    </a:p>
                    <a:p>
                      <a:pPr>
                        <a:defRPr/>
                      </a:pPr>
                      <a:r>
                        <a:rPr lang="ja-JP" altLang="en-US" sz="1400" b="1" u="sng" dirty="0">
                          <a:solidFill>
                            <a:schemeClr val="tx2"/>
                          </a:solidFill>
                          <a:latin typeface="メイリオ" panose="020B0604030504040204" pitchFamily="50" charset="-128"/>
                          <a:ea typeface="メイリオ" panose="020B0604030504040204" pitchFamily="50" charset="-128"/>
                        </a:rPr>
                        <a:t>（新）　バイオ後続品導入初期加算　　　</a:t>
                      </a:r>
                      <a:r>
                        <a:rPr lang="en-US" altLang="ja-JP" sz="1400" b="1" u="sng" dirty="0">
                          <a:solidFill>
                            <a:schemeClr val="tx2"/>
                          </a:solidFill>
                          <a:latin typeface="メイリオ" panose="020B0604030504040204" pitchFamily="50" charset="-128"/>
                          <a:ea typeface="メイリオ" panose="020B0604030504040204" pitchFamily="50" charset="-128"/>
                        </a:rPr>
                        <a:t>150</a:t>
                      </a:r>
                      <a:r>
                        <a:rPr lang="ja-JP" altLang="en-US" sz="1400" b="1" u="sng" dirty="0">
                          <a:solidFill>
                            <a:schemeClr val="tx2"/>
                          </a:solidFill>
                          <a:latin typeface="メイリオ" panose="020B0604030504040204" pitchFamily="50" charset="-128"/>
                          <a:ea typeface="メイリオ" panose="020B0604030504040204" pitchFamily="50" charset="-128"/>
                        </a:rPr>
                        <a:t>点</a:t>
                      </a:r>
                      <a:endParaRPr lang="en-US" altLang="ja-JP" sz="1400" b="1" u="sng" dirty="0">
                        <a:solidFill>
                          <a:schemeClr val="tx2"/>
                        </a:solidFill>
                        <a:latin typeface="メイリオ" panose="020B0604030504040204" pitchFamily="50" charset="-128"/>
                        <a:ea typeface="メイリオ" panose="020B0604030504040204" pitchFamily="50" charset="-128"/>
                      </a:endParaRPr>
                    </a:p>
                    <a:p>
                      <a:pPr>
                        <a:defRPr/>
                      </a:pPr>
                      <a:r>
                        <a:rPr lang="ja-JP" altLang="en-US" sz="1200" dirty="0">
                          <a:solidFill>
                            <a:schemeClr val="tx1"/>
                          </a:solidFill>
                          <a:latin typeface="メイリオ" panose="020B0604030504040204" pitchFamily="50" charset="-128"/>
                          <a:ea typeface="メイリオ" panose="020B0604030504040204" pitchFamily="50" charset="-128"/>
                        </a:rPr>
                        <a:t>対象となる注射薬のうち、バイオ後続品が薬価収載されているもの：</a:t>
                      </a:r>
                      <a:r>
                        <a:rPr lang="ja-JP" altLang="en-US" sz="1200" b="0" u="none" dirty="0">
                          <a:solidFill>
                            <a:schemeClr val="tx1"/>
                          </a:solidFill>
                          <a:latin typeface="メイリオ" panose="020B0604030504040204" pitchFamily="50" charset="-128"/>
                          <a:ea typeface="メイリオ" panose="020B0604030504040204" pitchFamily="50" charset="-128"/>
                        </a:rPr>
                        <a:t>抗悪性腫瘍剤</a:t>
                      </a:r>
                      <a:r>
                        <a:rPr lang="ja-JP" altLang="en-US" sz="1200" dirty="0">
                          <a:solidFill>
                            <a:schemeClr val="tx1"/>
                          </a:solidFill>
                          <a:latin typeface="メイリオ" panose="020B0604030504040204" pitchFamily="50" charset="-128"/>
                          <a:ea typeface="メイリオ" panose="020B0604030504040204" pitchFamily="50" charset="-128"/>
                        </a:rPr>
                        <a:t>（</a:t>
                      </a:r>
                      <a:r>
                        <a:rPr lang="ja-JP" altLang="en-US" sz="1200" b="1" u="sng" dirty="0">
                          <a:solidFill>
                            <a:schemeClr val="tx1"/>
                          </a:solidFill>
                          <a:latin typeface="メイリオ" panose="020B0604030504040204" pitchFamily="50" charset="-128"/>
                          <a:ea typeface="メイリオ" panose="020B0604030504040204" pitchFamily="50" charset="-128"/>
                        </a:rPr>
                        <a:t>リツキシマブ製剤</a:t>
                      </a:r>
                      <a:r>
                        <a:rPr lang="ja-JP" altLang="en-US" sz="1200" dirty="0">
                          <a:solidFill>
                            <a:schemeClr val="tx1"/>
                          </a:solidFill>
                          <a:latin typeface="メイリオ" panose="020B0604030504040204" pitchFamily="50" charset="-128"/>
                          <a:ea typeface="メイリオ" panose="020B0604030504040204" pitchFamily="50" charset="-128"/>
                        </a:rPr>
                        <a:t>、</a:t>
                      </a:r>
                      <a:r>
                        <a:rPr lang="ja-JP" altLang="en-US" sz="1200" b="1" u="sng" dirty="0">
                          <a:solidFill>
                            <a:schemeClr val="tx1"/>
                          </a:solidFill>
                          <a:latin typeface="メイリオ" panose="020B0604030504040204" pitchFamily="50" charset="-128"/>
                          <a:ea typeface="メイリオ" panose="020B0604030504040204" pitchFamily="50" charset="-128"/>
                        </a:rPr>
                        <a:t>トラスツズマブ製剤</a:t>
                      </a:r>
                      <a:r>
                        <a:rPr lang="ja-JP" altLang="en-US" sz="1200" dirty="0">
                          <a:solidFill>
                            <a:schemeClr val="tx1"/>
                          </a:solidFill>
                          <a:latin typeface="メイリオ" panose="020B0604030504040204" pitchFamily="50" charset="-128"/>
                          <a:ea typeface="メイリオ" panose="020B0604030504040204" pitchFamily="50" charset="-128"/>
                        </a:rPr>
                        <a:t>、</a:t>
                      </a:r>
                      <a:r>
                        <a:rPr lang="ja-JP" altLang="en-US" sz="1200" b="1" u="sng" dirty="0">
                          <a:solidFill>
                            <a:schemeClr val="tx1"/>
                          </a:solidFill>
                          <a:latin typeface="メイリオ" panose="020B0604030504040204" pitchFamily="50" charset="-128"/>
                          <a:ea typeface="メイリオ" panose="020B0604030504040204" pitchFamily="50" charset="-128"/>
                        </a:rPr>
                        <a:t>ベバシズマブ製剤</a:t>
                      </a:r>
                      <a:r>
                        <a:rPr lang="ja-JP" altLang="en-US" sz="1200" dirty="0">
                          <a:solidFill>
                            <a:schemeClr val="tx1"/>
                          </a:solidFill>
                          <a:latin typeface="メイリオ" panose="020B0604030504040204" pitchFamily="50" charset="-128"/>
                          <a:ea typeface="メイリオ" panose="020B0604030504040204" pitchFamily="50" charset="-128"/>
                        </a:rPr>
                        <a:t>）</a:t>
                      </a:r>
                      <a:endParaRPr lang="en-US" altLang="ja-JP" sz="1200" dirty="0">
                        <a:solidFill>
                          <a:schemeClr val="tx1"/>
                        </a:solidFill>
                        <a:latin typeface="メイリオ" panose="020B0604030504040204" pitchFamily="50" charset="-128"/>
                        <a:ea typeface="メイリオ" panose="020B0604030504040204" pitchFamily="50" charset="-128"/>
                      </a:endParaRPr>
                    </a:p>
                  </a:txBody>
                  <a:tcPr>
                    <a:lnL w="12700" cmpd="sng">
                      <a:noFill/>
                      <a:prstDash val="solid"/>
                    </a:lnL>
                    <a:lnR w="12700" cmpd="sng">
                      <a:noFill/>
                      <a:prstDash val="solid"/>
                    </a:lnR>
                    <a:lnT w="12700" cmpd="sng">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577275762"/>
                  </a:ext>
                </a:extLst>
              </a:tr>
              <a:tr h="681266">
                <a:tc>
                  <a:txBody>
                    <a:bodyPr/>
                    <a:lstStyle/>
                    <a:p>
                      <a:pPr>
                        <a:defRPr/>
                      </a:pPr>
                      <a:r>
                        <a:rPr lang="en-US" altLang="ja-JP" sz="1400" b="0" dirty="0">
                          <a:solidFill>
                            <a:schemeClr val="tx1"/>
                          </a:solidFill>
                          <a:latin typeface="メイリオ" panose="020B0604030504040204" pitchFamily="50" charset="-128"/>
                          <a:ea typeface="メイリオ" panose="020B0604030504040204" pitchFamily="50" charset="-128"/>
                        </a:rPr>
                        <a:t>【</a:t>
                      </a:r>
                      <a:r>
                        <a:rPr lang="ja-JP" altLang="en-US" sz="1400" b="0" dirty="0">
                          <a:solidFill>
                            <a:schemeClr val="tx1"/>
                          </a:solidFill>
                          <a:latin typeface="メイリオ" panose="020B0604030504040204" pitchFamily="50" charset="-128"/>
                          <a:ea typeface="メイリオ" panose="020B0604030504040204" pitchFamily="50" charset="-128"/>
                        </a:rPr>
                        <a:t>外来化学療法加算</a:t>
                      </a:r>
                      <a:r>
                        <a:rPr lang="en-US" altLang="ja-JP" sz="1400" b="0" dirty="0">
                          <a:solidFill>
                            <a:schemeClr val="tx1"/>
                          </a:solidFill>
                          <a:latin typeface="メイリオ" panose="020B0604030504040204" pitchFamily="50" charset="-128"/>
                          <a:ea typeface="メイリオ" panose="020B0604030504040204" pitchFamily="50" charset="-128"/>
                        </a:rPr>
                        <a:t>】</a:t>
                      </a:r>
                    </a:p>
                    <a:p>
                      <a:pPr>
                        <a:defRPr/>
                      </a:pPr>
                      <a:r>
                        <a:rPr lang="ja-JP" altLang="en-US" sz="1400" b="1" u="sng" dirty="0">
                          <a:solidFill>
                            <a:schemeClr val="tx2"/>
                          </a:solidFill>
                          <a:latin typeface="メイリオ" panose="020B0604030504040204" pitchFamily="50" charset="-128"/>
                          <a:ea typeface="メイリオ" panose="020B0604030504040204" pitchFamily="50" charset="-128"/>
                        </a:rPr>
                        <a:t>（新）　バイオ後続品導入初期加算　　　</a:t>
                      </a:r>
                      <a:r>
                        <a:rPr lang="en-US" altLang="ja-JP" sz="1400" b="1" u="sng" dirty="0">
                          <a:solidFill>
                            <a:schemeClr val="tx2"/>
                          </a:solidFill>
                          <a:latin typeface="メイリオ" panose="020B0604030504040204" pitchFamily="50" charset="-128"/>
                          <a:ea typeface="メイリオ" panose="020B0604030504040204" pitchFamily="50" charset="-128"/>
                        </a:rPr>
                        <a:t>150</a:t>
                      </a:r>
                      <a:r>
                        <a:rPr lang="ja-JP" altLang="en-US" sz="1400" b="1" u="sng" dirty="0">
                          <a:solidFill>
                            <a:schemeClr val="tx2"/>
                          </a:solidFill>
                          <a:latin typeface="メイリオ" panose="020B0604030504040204" pitchFamily="50" charset="-128"/>
                          <a:ea typeface="メイリオ" panose="020B0604030504040204" pitchFamily="50" charset="-128"/>
                        </a:rPr>
                        <a:t>点</a:t>
                      </a:r>
                      <a:endParaRPr lang="en-US" altLang="ja-JP" sz="1400" b="1" u="sng" dirty="0">
                        <a:solidFill>
                          <a:schemeClr val="tx2"/>
                        </a:solidFill>
                        <a:latin typeface="メイリオ" panose="020B0604030504040204" pitchFamily="50" charset="-128"/>
                        <a:ea typeface="メイリオ" panose="020B0604030504040204" pitchFamily="50" charset="-128"/>
                      </a:endParaRPr>
                    </a:p>
                    <a:p>
                      <a:pPr>
                        <a:defRPr/>
                      </a:pPr>
                      <a:r>
                        <a:rPr lang="ja-JP" altLang="en-US" sz="1200" dirty="0">
                          <a:solidFill>
                            <a:schemeClr val="tx1"/>
                          </a:solidFill>
                          <a:latin typeface="メイリオ" panose="020B0604030504040204" pitchFamily="50" charset="-128"/>
                          <a:ea typeface="メイリオ" panose="020B0604030504040204" pitchFamily="50" charset="-128"/>
                        </a:rPr>
                        <a:t>対象となる注射薬のうち、バイオ後続品が薬価収載されているもの：</a:t>
                      </a:r>
                      <a:r>
                        <a:rPr lang="ja-JP" altLang="en-US" sz="1200" b="1" u="sng" dirty="0">
                          <a:solidFill>
                            <a:schemeClr val="tx1"/>
                          </a:solidFill>
                          <a:latin typeface="メイリオ" panose="020B0604030504040204" pitchFamily="50" charset="-128"/>
                          <a:ea typeface="メイリオ" panose="020B0604030504040204" pitchFamily="50" charset="-128"/>
                        </a:rPr>
                        <a:t>インフリキシマブ製剤</a:t>
                      </a:r>
                      <a:endParaRPr lang="zh-CN" altLang="en-US" sz="1200" b="1" u="sng" dirty="0">
                        <a:solidFill>
                          <a:schemeClr val="tx1"/>
                        </a:solidFill>
                        <a:latin typeface="メイリオ" panose="020B0604030504040204" pitchFamily="50" charset="-128"/>
                        <a:ea typeface="メイリオ" panose="020B0604030504040204" pitchFamily="50" charset="-128"/>
                      </a:endParaRPr>
                    </a:p>
                  </a:txBody>
                  <a:tcPr>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rgbClr val="FDEADA"/>
                    </a:solidFill>
                  </a:tcPr>
                </a:tc>
                <a:extLst>
                  <a:ext uri="{0D108BD9-81ED-4DB2-BD59-A6C34878D82A}">
                    <a16:rowId xmlns:a16="http://schemas.microsoft.com/office/drawing/2014/main" val="1804122048"/>
                  </a:ext>
                </a:extLst>
              </a:tr>
            </a:tbl>
          </a:graphicData>
        </a:graphic>
      </p:graphicFrame>
      <p:sp>
        <p:nvSpPr>
          <p:cNvPr id="7" name="テキスト ボックス 6">
            <a:extLst>
              <a:ext uri="{FF2B5EF4-FFF2-40B4-BE49-F238E27FC236}">
                <a16:creationId xmlns:a16="http://schemas.microsoft.com/office/drawing/2014/main" id="{8B6AE008-01E5-42E5-A79D-454226D5C0FD}"/>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16.</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後発医薬品やバイオ後続品の促進、医薬品の給付の適正化</a:t>
            </a:r>
          </a:p>
        </p:txBody>
      </p:sp>
      <p:sp>
        <p:nvSpPr>
          <p:cNvPr id="11" name="タイトル 1">
            <a:extLst>
              <a:ext uri="{FF2B5EF4-FFF2-40B4-BE49-F238E27FC236}">
                <a16:creationId xmlns:a16="http://schemas.microsoft.com/office/drawing/2014/main" id="{1F927894-6FB8-4E70-B905-5A9F77FDEAB5}"/>
              </a:ext>
            </a:extLst>
          </p:cNvPr>
          <p:cNvSpPr>
            <a:spLocks noGrp="1"/>
          </p:cNvSpPr>
          <p:nvPr>
            <p:ph type="title"/>
          </p:nvPr>
        </p:nvSpPr>
        <p:spPr>
          <a:xfrm>
            <a:off x="0" y="274638"/>
            <a:ext cx="9906000" cy="458787"/>
          </a:xfrm>
        </p:spPr>
        <p:txBody>
          <a:bodyPr>
            <a:noAutofit/>
          </a:bodyPr>
          <a:lstStyle/>
          <a:p>
            <a:r>
              <a:rPr lang="ja-JP" altLang="en-US" dirty="0"/>
              <a:t>（２）バイオ後続品に係る情報提供の評価</a:t>
            </a:r>
            <a:endParaRPr kumimoji="1" lang="ja-JP" altLang="en-US" dirty="0">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1246502791"/>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テキスト ボックス 16">
            <a:extLst>
              <a:ext uri="{FF2B5EF4-FFF2-40B4-BE49-F238E27FC236}">
                <a16:creationId xmlns:a16="http://schemas.microsoft.com/office/drawing/2014/main" id="{DAE5E1AB-CB7F-4342-94D0-F35D2C0A33B5}"/>
              </a:ext>
            </a:extLst>
          </p:cNvPr>
          <p:cNvSpPr txBox="1"/>
          <p:nvPr/>
        </p:nvSpPr>
        <p:spPr>
          <a:xfrm>
            <a:off x="950742" y="896715"/>
            <a:ext cx="8205024" cy="923330"/>
          </a:xfrm>
          <a:prstGeom prst="rect">
            <a:avLst/>
          </a:prstGeom>
          <a:noFill/>
          <a:ln w="28575">
            <a:solidFill>
              <a:schemeClr val="accent6">
                <a:lumMod val="75000"/>
              </a:schemeClr>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医師が特別に医学的必要性を認めた場合を除き、外来患者に対して、保険給付の範囲内で処方できる</a:t>
            </a:r>
            <a:r>
              <a:rPr kumimoji="1" lang="ja-JP" altLang="en-US" sz="1800" b="0" i="0" u="none" strike="noStrike" kern="1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湿布薬の上限枚数</a:t>
            </a:r>
            <a:r>
              <a:rPr kumimoji="1" lang="ja-JP" altLang="en-US" sz="1800"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を、</a:t>
            </a:r>
            <a:r>
              <a:rPr kumimoji="1" lang="en-US" altLang="ja-JP" sz="1800"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1</a:t>
            </a:r>
            <a:r>
              <a:rPr kumimoji="1" lang="ja-JP" altLang="en-US" sz="1800"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処方につき７０枚までから</a:t>
            </a:r>
            <a:r>
              <a:rPr kumimoji="1" lang="ja-JP" altLang="en-US" sz="1800" b="0" i="0" u="none" strike="noStrike" kern="1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６３枚までに変更</a:t>
            </a:r>
            <a:r>
              <a:rPr kumimoji="1" lang="ja-JP" altLang="en-US" sz="1800"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する。</a:t>
            </a:r>
          </a:p>
        </p:txBody>
      </p:sp>
      <p:sp>
        <p:nvSpPr>
          <p:cNvPr id="15" name="テキスト ボックス 14">
            <a:extLst>
              <a:ext uri="{FF2B5EF4-FFF2-40B4-BE49-F238E27FC236}">
                <a16:creationId xmlns:a16="http://schemas.microsoft.com/office/drawing/2014/main" id="{18807F80-9317-4D8A-9093-0C68C08A15EB}"/>
              </a:ext>
            </a:extLst>
          </p:cNvPr>
          <p:cNvSpPr txBox="1"/>
          <p:nvPr/>
        </p:nvSpPr>
        <p:spPr>
          <a:xfrm>
            <a:off x="695115" y="2034731"/>
            <a:ext cx="8716278" cy="3139321"/>
          </a:xfrm>
          <a:prstGeom prst="rect">
            <a:avLst/>
          </a:prstGeom>
          <a:noFill/>
          <a:ln w="19050">
            <a:solidFill>
              <a:schemeClr val="tx1"/>
            </a:solidFill>
            <a:prstDash val="dash"/>
          </a:ln>
        </p:spPr>
        <p:txBody>
          <a:bodyPr wrap="square">
            <a:spAutoFit/>
          </a:bodyPr>
          <a:lstStyle/>
          <a:p>
            <a:pPr marL="152400" marR="0" lvl="0" indent="-152400" algn="l" defTabSz="914400" rtl="0" eaLnBrk="1" fontAlgn="auto" latinLnBrk="0" hangingPunct="1">
              <a:lnSpc>
                <a:spcPct val="100000"/>
              </a:lnSpc>
              <a:spcBef>
                <a:spcPts val="0"/>
              </a:spcBef>
              <a:spcAft>
                <a:spcPts val="0"/>
              </a:spcAft>
              <a:buClrTx/>
              <a:buSzTx/>
              <a:buFontTx/>
              <a:buNone/>
              <a:tabLst/>
              <a:defRPr/>
            </a:pPr>
            <a:r>
              <a:rPr kumimoji="1" lang="ja-JP" altLang="ja-JP" sz="18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S-Gothic"/>
              </a:rPr>
              <a:t>【第５部　</a:t>
            </a:r>
            <a:r>
              <a:rPr kumimoji="1" lang="ja-JP" altLang="ja-JP" sz="18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Arial" panose="020B0604020202020204" pitchFamily="34" charset="0"/>
              </a:rPr>
              <a:t>投薬</a:t>
            </a:r>
            <a:r>
              <a:rPr kumimoji="1" lang="ja-JP" altLang="ja-JP" sz="18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S-Gothic"/>
              </a:rPr>
              <a:t>】</a:t>
            </a:r>
            <a:endParaRPr kumimoji="1" lang="ja-JP" altLang="ja-JP" sz="20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152400" marR="0" lvl="0" indent="-152400" algn="l" defTabSz="914400" rtl="0" eaLnBrk="1" fontAlgn="auto" latinLnBrk="0" hangingPunct="1">
              <a:lnSpc>
                <a:spcPct val="100000"/>
              </a:lnSpc>
              <a:spcBef>
                <a:spcPts val="0"/>
              </a:spcBef>
              <a:spcAft>
                <a:spcPts val="0"/>
              </a:spcAft>
              <a:buClrTx/>
              <a:buSzTx/>
              <a:buFontTx/>
              <a:buNone/>
              <a:tabLst/>
              <a:defRPr/>
            </a:pPr>
            <a:r>
              <a:rPr kumimoji="1" lang="ja-JP" altLang="ja-JP" sz="18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Arial" panose="020B0604020202020204" pitchFamily="34" charset="0"/>
              </a:rPr>
              <a:t>通則</a:t>
            </a:r>
            <a:endParaRPr kumimoji="1" lang="ja-JP" altLang="ja-JP" sz="20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444500" marR="0" lvl="0" indent="-444500" algn="l" defTabSz="914400" rtl="0" eaLnBrk="1" fontAlgn="auto" latinLnBrk="0" hangingPunct="1">
              <a:lnSpc>
                <a:spcPct val="100000"/>
              </a:lnSpc>
              <a:spcBef>
                <a:spcPts val="0"/>
              </a:spcBef>
              <a:spcAft>
                <a:spcPts val="0"/>
              </a:spcAft>
              <a:buClrTx/>
              <a:buSzTx/>
              <a:buFontTx/>
              <a:buNone/>
              <a:tabLst/>
              <a:defRPr/>
            </a:pPr>
            <a:r>
              <a:rPr kumimoji="1" lang="ja-JP" altLang="ja-JP" sz="18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S-Gothic"/>
              </a:rPr>
              <a:t>５　</a:t>
            </a:r>
            <a:r>
              <a:rPr kumimoji="1" lang="ja-JP" altLang="en-US" sz="18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S-Gothic"/>
              </a:rPr>
              <a:t>　</a:t>
            </a:r>
            <a:r>
              <a:rPr kumimoji="1" lang="ja-JP" altLang="ja-JP" sz="18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S-Gothic"/>
              </a:rPr>
              <a:t>入院中の患者以外の患者に対して、１処方につき</a:t>
            </a:r>
            <a:r>
              <a:rPr kumimoji="1" lang="ja-JP" altLang="en-US" sz="1800" b="1" i="0" u="sng" strike="noStrike" kern="12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MS-Gothic"/>
              </a:rPr>
              <a:t>６３</a:t>
            </a:r>
            <a:r>
              <a:rPr kumimoji="1" lang="ja-JP" altLang="ja-JP" sz="1800" b="1" i="0" u="sng" strike="noStrike" kern="12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MS-Gothic"/>
              </a:rPr>
              <a:t>枚</a:t>
            </a:r>
            <a:r>
              <a:rPr kumimoji="1" lang="ja-JP" altLang="ja-JP" sz="18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S-Gothic"/>
              </a:rPr>
              <a:t>を超えて湿布薬を投薬した場合は、区分番号Ｆ０００に掲げる調剤料、区分番号Ｆ１００に掲げる処方料、区分番号Ｆ２００に掲げる薬剤（当該超過分に係る薬剤料に限る。）、区分番号Ｆ４００に掲げる処方箋料及び区分番号Ｆ５００に掲げる調剤技術基本料は、算定しない。</a:t>
            </a:r>
            <a:endParaRPr kumimoji="1" lang="en-US" altLang="ja-JP" sz="18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S-Gothic"/>
            </a:endParaRPr>
          </a:p>
          <a:p>
            <a:pPr marL="444500" marR="0" lvl="0" indent="-44450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S-Gothic"/>
              </a:rPr>
              <a:t>　　</a:t>
            </a:r>
            <a:endParaRPr kumimoji="1" lang="en-US" altLang="ja-JP" sz="18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S-Gothic"/>
            </a:endParaRPr>
          </a:p>
          <a:p>
            <a:pPr marL="444500" marR="0" lvl="0" indent="-44450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S-Gothic"/>
              </a:rPr>
              <a:t>　　　</a:t>
            </a:r>
            <a:r>
              <a:rPr kumimoji="1" lang="ja-JP" altLang="ja-JP" sz="18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S-Gothic"/>
              </a:rPr>
              <a:t>ただし、医師が疾患の特性等により必要性があると判断し、やむを得ず</a:t>
            </a:r>
            <a:r>
              <a:rPr kumimoji="1" lang="ja-JP" altLang="en-US" sz="1800" b="1" i="0" u="sng" strike="noStrike" kern="12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MS-Gothic"/>
              </a:rPr>
              <a:t>６３</a:t>
            </a:r>
            <a:r>
              <a:rPr kumimoji="1" lang="ja-JP" altLang="ja-JP" sz="1800" b="1" i="0" u="sng" strike="noStrike" kern="12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MS-Gothic"/>
              </a:rPr>
              <a:t>枚</a:t>
            </a:r>
            <a:r>
              <a:rPr kumimoji="1" lang="ja-JP" altLang="ja-JP" sz="18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S-Gothic"/>
              </a:rPr>
              <a:t>を超えて投薬する場合には、その理由を処方箋及び診療報酬明細書に記載することで算定可能とする。</a:t>
            </a:r>
            <a:endParaRPr kumimoji="1" lang="ja-JP" altLang="en-US" sz="18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p:txBody>
      </p:sp>
      <p:sp>
        <p:nvSpPr>
          <p:cNvPr id="7" name="タイトル 1">
            <a:extLst>
              <a:ext uri="{FF2B5EF4-FFF2-40B4-BE49-F238E27FC236}">
                <a16:creationId xmlns:a16="http://schemas.microsoft.com/office/drawing/2014/main" id="{AC276E09-D94D-4C72-8D8E-0C005589F168}"/>
              </a:ext>
            </a:extLst>
          </p:cNvPr>
          <p:cNvSpPr txBox="1">
            <a:spLocks/>
          </p:cNvSpPr>
          <p:nvPr/>
        </p:nvSpPr>
        <p:spPr>
          <a:xfrm>
            <a:off x="0" y="224957"/>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（３）医薬品の給付の適正化（湿布薬）</a:t>
            </a:r>
          </a:p>
        </p:txBody>
      </p:sp>
      <p:sp>
        <p:nvSpPr>
          <p:cNvPr id="5" name="Slide Number Placeholder 5">
            <a:extLst>
              <a:ext uri="{FF2B5EF4-FFF2-40B4-BE49-F238E27FC236}">
                <a16:creationId xmlns:a16="http://schemas.microsoft.com/office/drawing/2014/main" id="{30EB11EC-DBC2-42F8-8F1C-C79F387F480B}"/>
              </a:ext>
            </a:extLst>
          </p:cNvPr>
          <p:cNvSpPr txBox="1">
            <a:spLocks/>
          </p:cNvSpPr>
          <p:nvPr/>
        </p:nvSpPr>
        <p:spPr>
          <a:xfrm>
            <a:off x="9275487" y="6525344"/>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300" b="0"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378</a:t>
            </a:fld>
            <a:endParaRPr kumimoji="1" lang="en-US" sz="1300" b="0"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
        <p:nvSpPr>
          <p:cNvPr id="6" name="テキスト ボックス 5">
            <a:extLst>
              <a:ext uri="{FF2B5EF4-FFF2-40B4-BE49-F238E27FC236}">
                <a16:creationId xmlns:a16="http://schemas.microsoft.com/office/drawing/2014/main" id="{33FD81CB-DD5A-40C8-96A7-DA48257D97D7}"/>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16.</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後発医薬品やバイオ後続品の促進、医薬品の給付の適正化</a:t>
            </a:r>
          </a:p>
        </p:txBody>
      </p:sp>
      <p:pic>
        <p:nvPicPr>
          <p:cNvPr id="3" name="図 2" descr="文字が書かれた看板&#10;&#10;中程度の精度で自動的に生成された説明">
            <a:extLst>
              <a:ext uri="{FF2B5EF4-FFF2-40B4-BE49-F238E27FC236}">
                <a16:creationId xmlns:a16="http://schemas.microsoft.com/office/drawing/2014/main" id="{9498CBC3-1BDD-4514-9969-3FE03932E0D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408227" y="5001107"/>
            <a:ext cx="1802658" cy="1802658"/>
          </a:xfrm>
          <a:prstGeom prst="rect">
            <a:avLst/>
          </a:prstGeom>
        </p:spPr>
      </p:pic>
    </p:spTree>
    <p:extLst>
      <p:ext uri="{BB962C8B-B14F-4D97-AF65-F5344CB8AC3E}">
        <p14:creationId xmlns:p14="http://schemas.microsoft.com/office/powerpoint/2010/main" val="386917935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extLst>
              <a:ext uri="{FF2B5EF4-FFF2-40B4-BE49-F238E27FC236}">
                <a16:creationId xmlns:a16="http://schemas.microsoft.com/office/drawing/2014/main" id="{CE02C015-CC62-4237-A336-6DA1AC075E55}"/>
              </a:ext>
            </a:extLst>
          </p:cNvPr>
          <p:cNvSpPr>
            <a:spLocks noChangeArrowheads="1"/>
          </p:cNvSpPr>
          <p:nvPr/>
        </p:nvSpPr>
        <p:spPr bwMode="auto">
          <a:xfrm>
            <a:off x="202253" y="0"/>
            <a:ext cx="9517327" cy="476672"/>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中医協における審議内容 </a:t>
            </a:r>
            <a:r>
              <a:rPr kumimoji="1" lang="ja-JP" altLang="en-US" sz="20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（令和２年７月７日～令和３年１月１２日）</a:t>
            </a: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⑧</a:t>
            </a:r>
          </a:p>
        </p:txBody>
      </p:sp>
      <p:sp>
        <p:nvSpPr>
          <p:cNvPr id="6" name="スライド番号プレースホルダー 2">
            <a:extLst>
              <a:ext uri="{FF2B5EF4-FFF2-40B4-BE49-F238E27FC236}">
                <a16:creationId xmlns:a16="http://schemas.microsoft.com/office/drawing/2014/main" id="{A09023F9-5ABA-4527-83CC-04ED632FBE8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正方形/長方形 1">
            <a:extLst>
              <a:ext uri="{FF2B5EF4-FFF2-40B4-BE49-F238E27FC236}">
                <a16:creationId xmlns:a16="http://schemas.microsoft.com/office/drawing/2014/main" id="{E3340794-579D-4F52-A59F-F095B84FEB6F}"/>
              </a:ext>
            </a:extLst>
          </p:cNvPr>
          <p:cNvSpPr>
            <a:spLocks noChangeArrowheads="1"/>
          </p:cNvSpPr>
          <p:nvPr/>
        </p:nvSpPr>
        <p:spPr bwMode="auto">
          <a:xfrm>
            <a:off x="194337" y="3358750"/>
            <a:ext cx="9517326" cy="3400931"/>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調剤</a:t>
            </a:r>
            <a:r>
              <a:rPr kumimoji="1" lang="en-US" altLang="ja-JP"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3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７月１４日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◆対物業務、対人業務、重複投薬、ポリファーマシー及び残薬等への対応、</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保険医療機関と保険薬局の連携、在宅訪問薬剤管理指導、オンライン服薬指導</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１０月２２日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100" normalizeH="0" baseline="0" noProof="0" dirty="0">
                <a:ln>
                  <a:noFill/>
                </a:ln>
                <a:solidFill>
                  <a:prstClr val="black"/>
                </a:solidFill>
                <a:effectLst/>
                <a:uLnTx/>
                <a:uFillTx/>
                <a:latin typeface="Times New Roman" panose="02020603050405020304" pitchFamily="18" charset="0"/>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その２）</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◆かかりつけ薬剤師・薬局の推進</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◆重複投薬、ポリファーマシー及び残薬等への対応に係る評価</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◆保険薬局と保険医療機関との連携</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◆医療的ケア児の薬学的管理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◆在宅患者訪問薬剤管理指導に係る評価</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１１月２６日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（その３）</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◆調剤料：対物中心の業務から対人中心の業務への転換</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◆調剤基本料：同一グループの店舗数や立地別の収益状況、不動産の賃貸借等の関係にある薬局等</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◆その他：同一薬局の利用促進、在宅患者訪問薬剤管理指導（医療用麻薬持続注射療法、在宅中心静脈栄</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養法）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
            <a:extLst>
              <a:ext uri="{FF2B5EF4-FFF2-40B4-BE49-F238E27FC236}">
                <a16:creationId xmlns:a16="http://schemas.microsoft.com/office/drawing/2014/main" id="{FBBDEB23-2DB1-48A6-A764-E8061DC5A060}"/>
              </a:ext>
            </a:extLst>
          </p:cNvPr>
          <p:cNvSpPr>
            <a:spLocks noChangeArrowheads="1"/>
          </p:cNvSpPr>
          <p:nvPr/>
        </p:nvSpPr>
        <p:spPr bwMode="auto">
          <a:xfrm>
            <a:off x="194337" y="558178"/>
            <a:ext cx="9517326" cy="2746906"/>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コロナ・感染症対応</a:t>
            </a:r>
            <a:r>
              <a:rPr kumimoji="1" lang="en-US" altLang="ja-JP" sz="24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300"/>
              </a:spcBef>
              <a:spcAft>
                <a:spcPts val="0"/>
              </a:spcAft>
              <a:buClrTx/>
              <a:buSzTx/>
              <a:buFontTx/>
              <a:buNone/>
              <a:tabLst/>
              <a:defRPr/>
            </a:pP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７月７日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◆今後の新型コロナウイルス感染症対策のあり方</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：発生状況、診療報酬における特例的な取扱い・算定状況、その他の措置、レセプトの算定件数、</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診療報酬における感染症の対応、今後の感染症対応等</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◆新興感染症等にも対応できる医療提供体制の構築に向けた取組</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１２月３日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100" normalizeH="0" baseline="0" noProof="0" dirty="0">
                <a:ln>
                  <a:noFill/>
                </a:ln>
                <a:solidFill>
                  <a:prstClr val="black"/>
                </a:solidFill>
                <a:effectLst/>
                <a:uLnTx/>
                <a:uFillTx/>
                <a:latin typeface="Times New Roman" panose="02020603050405020304" pitchFamily="18" charset="0"/>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その２）</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◆診療報酬上の特例的な取扱いの今後の評価の在り方</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◆感染防止対策加算の評価のあり方</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１月１２日</a:t>
            </a:r>
            <a:r>
              <a:rPr kumimoji="1" lang="en-US" altLang="ja-JP" sz="1400" b="0" i="0" u="none" strike="noStrike" kern="1200" cap="none" spc="-10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100" normalizeH="0" baseline="0" noProof="0" dirty="0">
                <a:ln>
                  <a:noFill/>
                </a:ln>
                <a:solidFill>
                  <a:prstClr val="black"/>
                </a:solidFill>
                <a:effectLst/>
                <a:uLnTx/>
                <a:uFillTx/>
                <a:latin typeface="Times New Roman" panose="02020603050405020304" pitchFamily="18" charset="0"/>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その３）</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◆経過措置等に係る令和４年度診療報酬改定における取扱いについて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：令和２年度診療報酬改定に係る経過措置、施設基準等において年間実績を使用</a:t>
            </a:r>
          </a:p>
        </p:txBody>
      </p:sp>
    </p:spTree>
    <p:extLst>
      <p:ext uri="{BB962C8B-B14F-4D97-AF65-F5344CB8AC3E}">
        <p14:creationId xmlns:p14="http://schemas.microsoft.com/office/powerpoint/2010/main" val="3908318164"/>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920552" y="2492896"/>
            <a:ext cx="8280920" cy="646331"/>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17</a:t>
            </a: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．経過措置</a:t>
            </a:r>
          </a:p>
        </p:txBody>
      </p:sp>
      <p:sp>
        <p:nvSpPr>
          <p:cNvPr id="7" name="正方形/長方形 6">
            <a:extLst>
              <a:ext uri="{FF2B5EF4-FFF2-40B4-BE49-F238E27FC236}">
                <a16:creationId xmlns:a16="http://schemas.microsoft.com/office/drawing/2014/main" id="{D22AAC52-9342-4F4B-928A-9BED5195CF9E}"/>
              </a:ext>
            </a:extLst>
          </p:cNvPr>
          <p:cNvSpPr/>
          <p:nvPr/>
        </p:nvSpPr>
        <p:spPr>
          <a:xfrm>
            <a:off x="0" y="6168"/>
            <a:ext cx="768152" cy="6851832"/>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2">
            <a:extLst>
              <a:ext uri="{FF2B5EF4-FFF2-40B4-BE49-F238E27FC236}">
                <a16:creationId xmlns:a16="http://schemas.microsoft.com/office/drawing/2014/main" id="{88A89DC8-37F5-432B-8A09-E758E926D30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379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212629742"/>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経過措置について①</a:t>
            </a:r>
          </a:p>
        </p:txBody>
      </p:sp>
      <p:sp>
        <p:nvSpPr>
          <p:cNvPr id="5" name="テキスト ボックス 4"/>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経過措置</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4" name="表 3"/>
          <p:cNvGraphicFramePr>
            <a:graphicFrameLocks noGrp="1"/>
          </p:cNvGraphicFramePr>
          <p:nvPr>
            <p:extLst>
              <p:ext uri="{D42A27DB-BD31-4B8C-83A1-F6EECF244321}">
                <p14:modId xmlns:p14="http://schemas.microsoft.com/office/powerpoint/2010/main" val="1625350595"/>
              </p:ext>
            </p:extLst>
          </p:nvPr>
        </p:nvGraphicFramePr>
        <p:xfrm>
          <a:off x="279396" y="845047"/>
          <a:ext cx="9330431" cy="5750560"/>
        </p:xfrm>
        <a:graphic>
          <a:graphicData uri="http://schemas.openxmlformats.org/drawingml/2006/table">
            <a:tbl>
              <a:tblPr firstRow="1" bandRow="1">
                <a:tableStyleId>{F2DE63D5-997A-4646-A377-4702673A728D}</a:tableStyleId>
              </a:tblPr>
              <a:tblGrid>
                <a:gridCol w="473616">
                  <a:extLst>
                    <a:ext uri="{9D8B030D-6E8A-4147-A177-3AD203B41FA5}">
                      <a16:colId xmlns:a16="http://schemas.microsoft.com/office/drawing/2014/main" val="1552410222"/>
                    </a:ext>
                  </a:extLst>
                </a:gridCol>
                <a:gridCol w="1229879">
                  <a:extLst>
                    <a:ext uri="{9D8B030D-6E8A-4147-A177-3AD203B41FA5}">
                      <a16:colId xmlns:a16="http://schemas.microsoft.com/office/drawing/2014/main" val="66884532"/>
                    </a:ext>
                  </a:extLst>
                </a:gridCol>
                <a:gridCol w="2405434">
                  <a:extLst>
                    <a:ext uri="{9D8B030D-6E8A-4147-A177-3AD203B41FA5}">
                      <a16:colId xmlns:a16="http://schemas.microsoft.com/office/drawing/2014/main" val="3649314778"/>
                    </a:ext>
                  </a:extLst>
                </a:gridCol>
                <a:gridCol w="5221502">
                  <a:extLst>
                    <a:ext uri="{9D8B030D-6E8A-4147-A177-3AD203B41FA5}">
                      <a16:colId xmlns:a16="http://schemas.microsoft.com/office/drawing/2014/main" val="2225328741"/>
                    </a:ext>
                  </a:extLst>
                </a:gridCol>
              </a:tblGrid>
              <a:tr h="370840">
                <a:tc>
                  <a:txBody>
                    <a:bodyPr/>
                    <a:lstStyle/>
                    <a:p>
                      <a:endParaRPr kumimoji="1" lang="ja-JP" altLang="en-US" sz="18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区分番号</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項目</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経過措置</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363400103"/>
                  </a:ext>
                </a:extLst>
              </a:tr>
              <a:tr h="370840">
                <a:tc>
                  <a:txBody>
                    <a:bodyPr/>
                    <a:lstStyle/>
                    <a:p>
                      <a:pPr algn="ctr" fontAlgn="ctr"/>
                      <a:r>
                        <a:rPr lang="en-US" altLang="ja-JP" sz="1200" b="0" u="none" strike="noStrike" dirty="0">
                          <a:solidFill>
                            <a:srgbClr val="000000"/>
                          </a:solidFill>
                          <a:effectLst/>
                        </a:rPr>
                        <a:t>1</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dirty="0">
                          <a:solidFill>
                            <a:srgbClr val="000000"/>
                          </a:solidFill>
                          <a:effectLst/>
                        </a:rPr>
                        <a:t>A000</a:t>
                      </a:r>
                      <a:br>
                        <a:rPr lang="en-US" sz="1200" b="0" u="none" strike="noStrike" dirty="0">
                          <a:solidFill>
                            <a:srgbClr val="000000"/>
                          </a:solidFill>
                          <a:effectLst/>
                        </a:rPr>
                      </a:br>
                      <a:r>
                        <a:rPr lang="en-US" sz="1200" b="0" u="none" strike="noStrike" dirty="0">
                          <a:solidFill>
                            <a:srgbClr val="000000"/>
                          </a:solidFill>
                          <a:effectLst/>
                        </a:rPr>
                        <a:t>A002</a:t>
                      </a:r>
                      <a:endParaRPr 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初診料の注２及び注３、外来診療料の注２及び注３に規定する保険医療機関</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紹介割合及び逆紹介割合の計算等については、令和５年４月１日から適用する。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894541667"/>
                  </a:ext>
                </a:extLst>
              </a:tr>
              <a:tr h="370840">
                <a:tc>
                  <a:txBody>
                    <a:bodyPr/>
                    <a:lstStyle/>
                    <a:p>
                      <a:pPr algn="ctr" fontAlgn="ctr"/>
                      <a:r>
                        <a:rPr lang="en-US" altLang="ja-JP" sz="1200" b="0" u="none" strike="noStrike">
                          <a:solidFill>
                            <a:srgbClr val="000000"/>
                          </a:solidFill>
                          <a:effectLst/>
                        </a:rPr>
                        <a:t>2</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dirty="0">
                          <a:solidFill>
                            <a:srgbClr val="000000"/>
                          </a:solidFill>
                          <a:effectLst/>
                        </a:rPr>
                        <a:t>A000</a:t>
                      </a:r>
                      <a:endParaRPr 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初診料の注</a:t>
                      </a:r>
                      <a:r>
                        <a:rPr lang="en-US" altLang="ja-JP" sz="1200" b="0" u="none" strike="noStrike" dirty="0">
                          <a:solidFill>
                            <a:srgbClr val="000000"/>
                          </a:solidFill>
                          <a:effectLst/>
                        </a:rPr>
                        <a:t>10</a:t>
                      </a:r>
                      <a:r>
                        <a:rPr lang="ja-JP" altLang="en-US" sz="1200" b="0" u="none" strike="noStrike" dirty="0">
                          <a:solidFill>
                            <a:srgbClr val="000000"/>
                          </a:solidFill>
                          <a:effectLst/>
                        </a:rPr>
                        <a:t>に規定する機能強化加算</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令和４年３月</a:t>
                      </a:r>
                      <a:r>
                        <a:rPr lang="en-US" altLang="ja-JP" sz="1200" b="0" u="none" strike="noStrike">
                          <a:solidFill>
                            <a:srgbClr val="000000"/>
                          </a:solidFill>
                          <a:effectLst/>
                        </a:rPr>
                        <a:t>31</a:t>
                      </a:r>
                      <a:r>
                        <a:rPr lang="ja-JP" altLang="en-US" sz="1200" b="0" u="none" strike="noStrike">
                          <a:solidFill>
                            <a:srgbClr val="000000"/>
                          </a:solidFill>
                          <a:effectLst/>
                        </a:rPr>
                        <a:t>日時点で機能強化加算に係る届出を行っている保険医療機関については、令和４年９月</a:t>
                      </a:r>
                      <a:r>
                        <a:rPr lang="en-US" altLang="ja-JP" sz="1200" b="0" u="none" strike="noStrike">
                          <a:solidFill>
                            <a:srgbClr val="000000"/>
                          </a:solidFill>
                          <a:effectLst/>
                        </a:rPr>
                        <a:t>30</a:t>
                      </a:r>
                      <a:r>
                        <a:rPr lang="ja-JP" altLang="en-US" sz="1200" b="0" u="none" strike="noStrike">
                          <a:solidFill>
                            <a:srgbClr val="000000"/>
                          </a:solidFill>
                          <a:effectLst/>
                        </a:rPr>
                        <a:t>日までの間に限り、地域包括診療加算２、地域包括診療料２、機能強化型以外の在宅療養支援診療所及び在宅療養支援病院における実績に係る基準を満たしているものとする。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375945678"/>
                  </a:ext>
                </a:extLst>
              </a:tr>
              <a:tr h="370840">
                <a:tc>
                  <a:txBody>
                    <a:bodyPr/>
                    <a:lstStyle/>
                    <a:p>
                      <a:pPr algn="ctr" fontAlgn="ctr"/>
                      <a:r>
                        <a:rPr lang="en-US" altLang="ja-JP" sz="1200" b="0" u="none" strike="noStrike">
                          <a:solidFill>
                            <a:srgbClr val="000000"/>
                          </a:solidFill>
                          <a:effectLst/>
                        </a:rPr>
                        <a:t>3</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fontAlgn="ctr"/>
                      <a:r>
                        <a:rPr lang="en-US" sz="1200" b="0" u="none" strike="noStrike" dirty="0">
                          <a:solidFill>
                            <a:srgbClr val="000000"/>
                          </a:solidFill>
                          <a:effectLst/>
                        </a:rPr>
                        <a:t>A000</a:t>
                      </a:r>
                      <a:endParaRPr 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fontAlgn="ctr"/>
                      <a:r>
                        <a:rPr lang="ja-JP" altLang="en-US" sz="1200" b="0" u="none" strike="noStrike" dirty="0">
                          <a:solidFill>
                            <a:srgbClr val="000000"/>
                          </a:solidFill>
                          <a:effectLst/>
                        </a:rPr>
                        <a:t>初診料の注</a:t>
                      </a:r>
                      <a:r>
                        <a:rPr lang="en-US" altLang="ja-JP" sz="1200" b="0" u="none" strike="noStrike" dirty="0">
                          <a:solidFill>
                            <a:srgbClr val="000000"/>
                          </a:solidFill>
                          <a:effectLst/>
                        </a:rPr>
                        <a:t>14</a:t>
                      </a:r>
                      <a:r>
                        <a:rPr lang="ja-JP" altLang="en-US" sz="1200" b="0" u="none" strike="noStrike" dirty="0">
                          <a:solidFill>
                            <a:srgbClr val="000000"/>
                          </a:solidFill>
                          <a:effectLst/>
                        </a:rPr>
                        <a:t>に規定する電子的保健医療情報活用加算</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fontAlgn="ctr"/>
                      <a:r>
                        <a:rPr lang="ja-JP" altLang="en-US" sz="1200" b="0" u="none" strike="noStrike" dirty="0">
                          <a:solidFill>
                            <a:srgbClr val="000000"/>
                          </a:solidFill>
                          <a:effectLst/>
                        </a:rPr>
                        <a:t>区分番号</a:t>
                      </a:r>
                      <a:r>
                        <a:rPr lang="en-US" altLang="ja-JP" sz="1200" b="0" u="none" strike="noStrike" dirty="0">
                          <a:solidFill>
                            <a:srgbClr val="000000"/>
                          </a:solidFill>
                          <a:effectLst/>
                        </a:rPr>
                        <a:t>A000</a:t>
                      </a:r>
                      <a:r>
                        <a:rPr lang="ja-JP" altLang="en-US" sz="1200" b="0" u="none" strike="noStrike" dirty="0">
                          <a:solidFill>
                            <a:srgbClr val="000000"/>
                          </a:solidFill>
                          <a:effectLst/>
                        </a:rPr>
                        <a:t>の注</a:t>
                      </a:r>
                      <a:r>
                        <a:rPr lang="en-US" altLang="ja-JP" sz="1200" b="0" u="none" strike="noStrike" dirty="0">
                          <a:solidFill>
                            <a:srgbClr val="000000"/>
                          </a:solidFill>
                          <a:effectLst/>
                        </a:rPr>
                        <a:t>14</a:t>
                      </a:r>
                      <a:r>
                        <a:rPr lang="ja-JP" altLang="en-US" sz="1200" b="0" u="none" strike="noStrike" dirty="0">
                          <a:solidFill>
                            <a:srgbClr val="000000"/>
                          </a:solidFill>
                          <a:effectLst/>
                        </a:rPr>
                        <a:t>のただし書きの規定による加算は、令和６年３月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日までの間に限り、算定できるものとする。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3477704637"/>
                  </a:ext>
                </a:extLst>
              </a:tr>
              <a:tr h="370840">
                <a:tc>
                  <a:txBody>
                    <a:bodyPr/>
                    <a:lstStyle/>
                    <a:p>
                      <a:pPr algn="ctr" fontAlgn="ctr"/>
                      <a:r>
                        <a:rPr lang="en-US" altLang="ja-JP" sz="1200" b="0" u="none" strike="noStrike" dirty="0">
                          <a:solidFill>
                            <a:srgbClr val="000000"/>
                          </a:solidFill>
                          <a:effectLst/>
                        </a:rPr>
                        <a:t>4</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dirty="0">
                          <a:solidFill>
                            <a:srgbClr val="000000"/>
                          </a:solidFill>
                          <a:effectLst/>
                        </a:rPr>
                        <a:t>A000</a:t>
                      </a:r>
                      <a:r>
                        <a:rPr lang="ja-JP" altLang="en-US" sz="1200" b="0" u="none" strike="noStrike" dirty="0">
                          <a:solidFill>
                            <a:srgbClr val="000000"/>
                          </a:solidFill>
                          <a:effectLst/>
                        </a:rPr>
                        <a:t>等</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初診料の注</a:t>
                      </a:r>
                      <a:r>
                        <a:rPr lang="en-US" altLang="ja-JP" sz="1200" b="0" u="none" strike="noStrike" dirty="0">
                          <a:solidFill>
                            <a:srgbClr val="000000"/>
                          </a:solidFill>
                          <a:effectLst/>
                        </a:rPr>
                        <a:t>12</a:t>
                      </a:r>
                      <a:r>
                        <a:rPr lang="ja-JP" altLang="en-US" sz="1200" b="0" u="none" strike="noStrike" dirty="0">
                          <a:solidFill>
                            <a:srgbClr val="000000"/>
                          </a:solidFill>
                          <a:effectLst/>
                        </a:rPr>
                        <a:t>等に規定する連携強化加算</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令和５年３月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日までの間に限り、感染対策向上加算１に係る届出を行った他の保険医療機関に対する、感染症の発生状況等の報告に係る要件を満たすものとする。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632065760"/>
                  </a:ext>
                </a:extLst>
              </a:tr>
              <a:tr h="370840">
                <a:tc>
                  <a:txBody>
                    <a:bodyPr/>
                    <a:lstStyle/>
                    <a:p>
                      <a:pPr algn="ctr" fontAlgn="ctr"/>
                      <a:r>
                        <a:rPr lang="en-US" altLang="ja-JP" sz="1200" b="0" u="none" strike="noStrike">
                          <a:solidFill>
                            <a:srgbClr val="000000"/>
                          </a:solidFill>
                          <a:effectLst/>
                        </a:rPr>
                        <a:t>5</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err="1">
                          <a:solidFill>
                            <a:srgbClr val="000000"/>
                          </a:solidFill>
                          <a:effectLst/>
                        </a:rPr>
                        <a:t>ー</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一般病棟用の重症度、医療・看護必要度の施設基準</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時点で、急性期一般入院料１～５、７対１入院基本料（結核、特定機能病院（一般病棟）、専門病院）、看護必要度加算（特定、専門）、総合入院体制加算、急性期看護補助体制加算、看護職員夜間配置加算、看護補助加算１、地域包括ケア病棟入院料又は特定一般病棟入院料の注７を届け出ている病棟又は病室については、令和４年９月</a:t>
                      </a:r>
                      <a:r>
                        <a:rPr lang="en-US" altLang="ja-JP" sz="1200" b="0" u="none" strike="noStrike" dirty="0">
                          <a:solidFill>
                            <a:srgbClr val="000000"/>
                          </a:solidFill>
                          <a:effectLst/>
                        </a:rPr>
                        <a:t>30</a:t>
                      </a:r>
                      <a:r>
                        <a:rPr lang="ja-JP" altLang="en-US" sz="1200" b="0" u="none" strike="noStrike" dirty="0">
                          <a:solidFill>
                            <a:srgbClr val="000000"/>
                          </a:solidFill>
                          <a:effectLst/>
                        </a:rPr>
                        <a:t>日までの間に限り、「重症度、医療・看護必要度」に係る施設基準を満たしているものとみなす。</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655503079"/>
                  </a:ext>
                </a:extLst>
              </a:tr>
              <a:tr h="370840">
                <a:tc>
                  <a:txBody>
                    <a:bodyPr/>
                    <a:lstStyle/>
                    <a:p>
                      <a:pPr algn="ctr" fontAlgn="ctr"/>
                      <a:r>
                        <a:rPr lang="en-US" altLang="ja-JP" sz="1200" b="0" u="none" strike="noStrike">
                          <a:solidFill>
                            <a:srgbClr val="000000"/>
                          </a:solidFill>
                          <a:effectLst/>
                        </a:rPr>
                        <a:t>6</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dirty="0">
                          <a:solidFill>
                            <a:srgbClr val="000000"/>
                          </a:solidFill>
                          <a:effectLst/>
                        </a:rPr>
                        <a:t>A100</a:t>
                      </a:r>
                      <a:endParaRPr 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急性期一般入院料１における重症度、医療・看護必要度の施設基準</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日時点で現に急性期一般入院料１を届け出ている病棟（許可病床</a:t>
                      </a:r>
                      <a:r>
                        <a:rPr lang="en-US" altLang="ja-JP" sz="1200" b="0" u="none" strike="noStrike" dirty="0">
                          <a:solidFill>
                            <a:srgbClr val="000000"/>
                          </a:solidFill>
                          <a:effectLst/>
                        </a:rPr>
                        <a:t>200</a:t>
                      </a:r>
                      <a:r>
                        <a:rPr lang="ja-JP" altLang="en-US" sz="1200" b="0" u="none" strike="noStrike" dirty="0">
                          <a:solidFill>
                            <a:srgbClr val="000000"/>
                          </a:solidFill>
                          <a:effectLst/>
                        </a:rPr>
                        <a:t>床以上</a:t>
                      </a:r>
                      <a:r>
                        <a:rPr lang="en-US" altLang="ja-JP" sz="1200" b="0" u="none" strike="noStrike" dirty="0">
                          <a:solidFill>
                            <a:srgbClr val="000000"/>
                          </a:solidFill>
                          <a:effectLst/>
                        </a:rPr>
                        <a:t>400</a:t>
                      </a:r>
                      <a:r>
                        <a:rPr lang="ja-JP" altLang="en-US" sz="1200" b="0" u="none" strike="noStrike" dirty="0">
                          <a:solidFill>
                            <a:srgbClr val="000000"/>
                          </a:solidFill>
                          <a:effectLst/>
                        </a:rPr>
                        <a:t>床未満の保険医療機関に限る）については、令和４年</a:t>
                      </a:r>
                      <a:r>
                        <a:rPr lang="en-US" altLang="ja-JP" sz="1200" b="0" u="none" strike="noStrike" dirty="0">
                          <a:solidFill>
                            <a:srgbClr val="000000"/>
                          </a:solidFill>
                          <a:effectLst/>
                        </a:rPr>
                        <a:t>12</a:t>
                      </a:r>
                      <a:r>
                        <a:rPr lang="ja-JP" altLang="en-US" sz="1200" b="0" u="none" strike="noStrike" dirty="0">
                          <a:solidFill>
                            <a:srgbClr val="000000"/>
                          </a:solidFill>
                          <a:effectLst/>
                        </a:rPr>
                        <a:t>月</a:t>
                      </a:r>
                      <a:r>
                        <a:rPr lang="en-US" altLang="ja-JP" sz="1200" b="0" u="none" strike="noStrike" dirty="0">
                          <a:solidFill>
                            <a:srgbClr val="000000"/>
                          </a:solidFill>
                          <a:effectLst/>
                        </a:rPr>
                        <a:t>31</a:t>
                      </a:r>
                      <a:r>
                        <a:rPr lang="ja-JP" altLang="en-US" sz="1200" b="0" u="none" strike="noStrike" dirty="0">
                          <a:solidFill>
                            <a:srgbClr val="000000"/>
                          </a:solidFill>
                          <a:effectLst/>
                        </a:rPr>
                        <a:t>日までの間に限り、一般病棟用の重症度、医療・看護必要度</a:t>
                      </a:r>
                      <a:r>
                        <a:rPr lang="en-US" altLang="ja-JP" sz="1200" b="0" u="none" strike="noStrike" dirty="0">
                          <a:solidFill>
                            <a:srgbClr val="000000"/>
                          </a:solidFill>
                          <a:effectLst/>
                        </a:rPr>
                        <a:t>Ⅱ</a:t>
                      </a:r>
                      <a:r>
                        <a:rPr lang="ja-JP" altLang="en-US" sz="1200" b="0" u="none" strike="noStrike" dirty="0">
                          <a:solidFill>
                            <a:srgbClr val="000000"/>
                          </a:solidFill>
                          <a:effectLst/>
                        </a:rPr>
                        <a:t>を用いた評価に係る基準を満たしているものとみなす。</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174115163"/>
                  </a:ext>
                </a:extLst>
              </a:tr>
              <a:tr h="390714">
                <a:tc>
                  <a:txBody>
                    <a:bodyPr/>
                    <a:lstStyle/>
                    <a:p>
                      <a:pPr algn="ctr" fontAlgn="ctr"/>
                      <a:r>
                        <a:rPr lang="en-US" altLang="ja-JP" sz="1200" b="0" u="none" strike="noStrike">
                          <a:solidFill>
                            <a:srgbClr val="000000"/>
                          </a:solidFill>
                          <a:effectLst/>
                        </a:rPr>
                        <a:t>7</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dirty="0">
                          <a:solidFill>
                            <a:srgbClr val="000000"/>
                          </a:solidFill>
                          <a:effectLst/>
                        </a:rPr>
                        <a:t>A100</a:t>
                      </a:r>
                      <a:endParaRPr 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急性期一般入院料６における施設基準</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日時点で現に急性期一般入院料６を届け出ている保険医療機関については、令和４年９月</a:t>
                      </a:r>
                      <a:r>
                        <a:rPr lang="en-US" altLang="ja-JP" sz="1200" b="0" u="none" strike="noStrike" dirty="0">
                          <a:solidFill>
                            <a:srgbClr val="000000"/>
                          </a:solidFill>
                          <a:effectLst/>
                        </a:rPr>
                        <a:t>30</a:t>
                      </a:r>
                      <a:r>
                        <a:rPr lang="ja-JP" altLang="en-US" sz="1200" b="0" u="none" strike="noStrike" dirty="0">
                          <a:solidFill>
                            <a:srgbClr val="000000"/>
                          </a:solidFill>
                          <a:effectLst/>
                        </a:rPr>
                        <a:t>日までの間に限り、引き続き令和４年度改定前の点数表により急性期一般入院料６を算定可能とする。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741862921"/>
                  </a:ext>
                </a:extLst>
              </a:tr>
              <a:tr h="370840">
                <a:tc>
                  <a:txBody>
                    <a:bodyPr/>
                    <a:lstStyle/>
                    <a:p>
                      <a:pPr algn="ctr" fontAlgn="ctr"/>
                      <a:r>
                        <a:rPr lang="en-US" altLang="ja-JP" sz="1200" b="0" u="none" strike="noStrike">
                          <a:solidFill>
                            <a:srgbClr val="000000"/>
                          </a:solidFill>
                          <a:effectLst/>
                        </a:rPr>
                        <a:t>8</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dirty="0">
                          <a:solidFill>
                            <a:srgbClr val="000000"/>
                          </a:solidFill>
                          <a:effectLst/>
                        </a:rPr>
                        <a:t>A101</a:t>
                      </a:r>
                      <a:endParaRPr 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zh-TW" altLang="en-US" sz="1200" b="0" u="none" strike="noStrike">
                          <a:solidFill>
                            <a:srgbClr val="000000"/>
                          </a:solidFill>
                          <a:effectLst/>
                        </a:rPr>
                        <a:t>療養病棟入院基本料</a:t>
                      </a:r>
                      <a:endParaRPr lang="zh-TW"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日において現に療養病棟入院料１又は２に係る届出を行っている保険医療機関については、令和４年９月</a:t>
                      </a:r>
                      <a:r>
                        <a:rPr lang="en-US" altLang="ja-JP" sz="1200" b="0" u="none" strike="noStrike" dirty="0">
                          <a:solidFill>
                            <a:srgbClr val="000000"/>
                          </a:solidFill>
                          <a:effectLst/>
                        </a:rPr>
                        <a:t>30</a:t>
                      </a:r>
                      <a:r>
                        <a:rPr lang="ja-JP" altLang="en-US" sz="1200" b="0" u="none" strike="noStrike" dirty="0">
                          <a:solidFill>
                            <a:srgbClr val="000000"/>
                          </a:solidFill>
                          <a:effectLst/>
                        </a:rPr>
                        <a:t>日までの間に限り、摂食機能又は嚥下機能の回復に必要な体制が確保されているものとみなす。</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382287770"/>
                  </a:ext>
                </a:extLst>
              </a:tr>
            </a:tbl>
          </a:graphicData>
        </a:graphic>
      </p:graphicFrame>
    </p:spTree>
    <p:extLst>
      <p:ext uri="{BB962C8B-B14F-4D97-AF65-F5344CB8AC3E}">
        <p14:creationId xmlns:p14="http://schemas.microsoft.com/office/powerpoint/2010/main" val="1155402389"/>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経過措置について②</a:t>
            </a:r>
          </a:p>
        </p:txBody>
      </p:sp>
      <p:graphicFrame>
        <p:nvGraphicFramePr>
          <p:cNvPr id="4" name="表 3"/>
          <p:cNvGraphicFramePr>
            <a:graphicFrameLocks noGrp="1"/>
          </p:cNvGraphicFramePr>
          <p:nvPr>
            <p:extLst>
              <p:ext uri="{D42A27DB-BD31-4B8C-83A1-F6EECF244321}">
                <p14:modId xmlns:p14="http://schemas.microsoft.com/office/powerpoint/2010/main" val="2535502229"/>
              </p:ext>
            </p:extLst>
          </p:nvPr>
        </p:nvGraphicFramePr>
        <p:xfrm>
          <a:off x="279396" y="845047"/>
          <a:ext cx="9330431" cy="5394325"/>
        </p:xfrm>
        <a:graphic>
          <a:graphicData uri="http://schemas.openxmlformats.org/drawingml/2006/table">
            <a:tbl>
              <a:tblPr firstRow="1" bandRow="1">
                <a:tableStyleId>{F2DE63D5-997A-4646-A377-4702673A728D}</a:tableStyleId>
              </a:tblPr>
              <a:tblGrid>
                <a:gridCol w="473616">
                  <a:extLst>
                    <a:ext uri="{9D8B030D-6E8A-4147-A177-3AD203B41FA5}">
                      <a16:colId xmlns:a16="http://schemas.microsoft.com/office/drawing/2014/main" val="1552410222"/>
                    </a:ext>
                  </a:extLst>
                </a:gridCol>
                <a:gridCol w="1229879">
                  <a:extLst>
                    <a:ext uri="{9D8B030D-6E8A-4147-A177-3AD203B41FA5}">
                      <a16:colId xmlns:a16="http://schemas.microsoft.com/office/drawing/2014/main" val="66884532"/>
                    </a:ext>
                  </a:extLst>
                </a:gridCol>
                <a:gridCol w="2405434">
                  <a:extLst>
                    <a:ext uri="{9D8B030D-6E8A-4147-A177-3AD203B41FA5}">
                      <a16:colId xmlns:a16="http://schemas.microsoft.com/office/drawing/2014/main" val="3649314778"/>
                    </a:ext>
                  </a:extLst>
                </a:gridCol>
                <a:gridCol w="5221502">
                  <a:extLst>
                    <a:ext uri="{9D8B030D-6E8A-4147-A177-3AD203B41FA5}">
                      <a16:colId xmlns:a16="http://schemas.microsoft.com/office/drawing/2014/main" val="2225328741"/>
                    </a:ext>
                  </a:extLst>
                </a:gridCol>
              </a:tblGrid>
              <a:tr h="370840">
                <a:tc>
                  <a:txBody>
                    <a:bodyPr/>
                    <a:lstStyle/>
                    <a:p>
                      <a:endParaRPr kumimoji="1" lang="ja-JP" altLang="en-US" sz="18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区分番号</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項目</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経過措置</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363400103"/>
                  </a:ext>
                </a:extLst>
              </a:tr>
              <a:tr h="370840">
                <a:tc>
                  <a:txBody>
                    <a:bodyPr/>
                    <a:lstStyle/>
                    <a:p>
                      <a:pPr algn="ctr" fontAlgn="ctr"/>
                      <a:r>
                        <a:rPr lang="en-US" altLang="ja-JP" sz="1200" b="0" u="none" strike="noStrike" dirty="0">
                          <a:solidFill>
                            <a:srgbClr val="000000"/>
                          </a:solidFill>
                          <a:effectLst/>
                        </a:rPr>
                        <a:t>9</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fontAlgn="ctr"/>
                      <a:r>
                        <a:rPr lang="en-US" sz="1200" b="0" u="none" strike="noStrike" dirty="0">
                          <a:solidFill>
                            <a:srgbClr val="000000"/>
                          </a:solidFill>
                          <a:effectLst/>
                        </a:rPr>
                        <a:t>Ａ101</a:t>
                      </a:r>
                      <a:endParaRPr 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fontAlgn="ctr"/>
                      <a:r>
                        <a:rPr lang="zh-TW" altLang="en-US" sz="1200" b="0" u="none" strike="noStrike">
                          <a:solidFill>
                            <a:srgbClr val="000000"/>
                          </a:solidFill>
                          <a:effectLst/>
                        </a:rPr>
                        <a:t>療養病棟入院基本料（注</a:t>
                      </a:r>
                      <a:r>
                        <a:rPr lang="en-US" altLang="zh-TW" sz="1200" b="0" u="none" strike="noStrike">
                          <a:solidFill>
                            <a:srgbClr val="000000"/>
                          </a:solidFill>
                          <a:effectLst/>
                        </a:rPr>
                        <a:t>11</a:t>
                      </a:r>
                      <a:r>
                        <a:rPr lang="zh-TW" altLang="en-US" sz="1200" b="0" u="none" strike="noStrike">
                          <a:solidFill>
                            <a:srgbClr val="000000"/>
                          </a:solidFill>
                          <a:effectLst/>
                        </a:rPr>
                        <a:t>）</a:t>
                      </a:r>
                      <a:endParaRPr lang="zh-TW"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fontAlgn="ctr"/>
                      <a:r>
                        <a:rPr lang="ja-JP" altLang="en-US" sz="1200" b="0" u="none" strike="noStrike">
                          <a:solidFill>
                            <a:srgbClr val="000000"/>
                          </a:solidFill>
                          <a:effectLst/>
                        </a:rPr>
                        <a:t>療養病棟入院基本料の注</a:t>
                      </a:r>
                      <a:r>
                        <a:rPr lang="en-US" altLang="ja-JP" sz="1200" b="0" u="none" strike="noStrike">
                          <a:solidFill>
                            <a:srgbClr val="000000"/>
                          </a:solidFill>
                          <a:effectLst/>
                        </a:rPr>
                        <a:t>11</a:t>
                      </a:r>
                      <a:r>
                        <a:rPr lang="ja-JP" altLang="en-US" sz="1200" b="0" u="none" strike="noStrike">
                          <a:solidFill>
                            <a:srgbClr val="000000"/>
                          </a:solidFill>
                          <a:effectLst/>
                        </a:rPr>
                        <a:t>に規定する診療料は、令和６年３月</a:t>
                      </a:r>
                      <a:r>
                        <a:rPr lang="en-US" altLang="ja-JP" sz="1200" b="0" u="none" strike="noStrike">
                          <a:solidFill>
                            <a:srgbClr val="000000"/>
                          </a:solidFill>
                          <a:effectLst/>
                        </a:rPr>
                        <a:t>31</a:t>
                      </a:r>
                      <a:r>
                        <a:rPr lang="ja-JP" altLang="en-US" sz="1200" b="0" u="none" strike="noStrike">
                          <a:solidFill>
                            <a:srgbClr val="000000"/>
                          </a:solidFill>
                          <a:effectLst/>
                        </a:rPr>
                        <a:t>日までの間に限り、算定できるものとする。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894541667"/>
                  </a:ext>
                </a:extLst>
              </a:tr>
              <a:tr h="370840">
                <a:tc>
                  <a:txBody>
                    <a:bodyPr/>
                    <a:lstStyle/>
                    <a:p>
                      <a:pPr algn="ctr" fontAlgn="ctr"/>
                      <a:r>
                        <a:rPr lang="en-US" altLang="ja-JP" sz="1200" b="0" u="none" strike="noStrike">
                          <a:solidFill>
                            <a:srgbClr val="000000"/>
                          </a:solidFill>
                          <a:effectLst/>
                        </a:rPr>
                        <a:t>10</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A101</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zh-TW" altLang="en-US" sz="1200" b="0" u="none" strike="noStrike">
                          <a:solidFill>
                            <a:srgbClr val="000000"/>
                          </a:solidFill>
                          <a:effectLst/>
                        </a:rPr>
                        <a:t>療養病棟入院基本料（注</a:t>
                      </a:r>
                      <a:r>
                        <a:rPr lang="en-US" altLang="zh-TW" sz="1200" b="0" u="none" strike="noStrike">
                          <a:solidFill>
                            <a:srgbClr val="000000"/>
                          </a:solidFill>
                          <a:effectLst/>
                        </a:rPr>
                        <a:t>11</a:t>
                      </a:r>
                      <a:r>
                        <a:rPr lang="zh-TW" altLang="en-US" sz="1200" b="0" u="none" strike="noStrike">
                          <a:solidFill>
                            <a:srgbClr val="000000"/>
                          </a:solidFill>
                          <a:effectLst/>
                        </a:rPr>
                        <a:t>）</a:t>
                      </a:r>
                      <a:endParaRPr lang="zh-TW"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日において、現に療養病棟入院基本料に係る届出を行っている保険医療機関について</a:t>
                      </a:r>
                      <a:r>
                        <a:rPr lang="ja-JP" altLang="en-US" sz="1200" b="0" u="none" strike="noStrike">
                          <a:solidFill>
                            <a:srgbClr val="000000"/>
                          </a:solidFill>
                          <a:effectLst/>
                        </a:rPr>
                        <a:t>は、令和４年９月</a:t>
                      </a:r>
                      <a:r>
                        <a:rPr lang="en-US" altLang="ja-JP" sz="1200" b="0" u="none" strike="noStrike" dirty="0">
                          <a:solidFill>
                            <a:srgbClr val="000000"/>
                          </a:solidFill>
                          <a:effectLst/>
                        </a:rPr>
                        <a:t>30</a:t>
                      </a:r>
                      <a:r>
                        <a:rPr lang="ja-JP" altLang="en-US" sz="1200" b="0" u="none" strike="noStrike" dirty="0">
                          <a:solidFill>
                            <a:srgbClr val="000000"/>
                          </a:solidFill>
                          <a:effectLst/>
                        </a:rPr>
                        <a:t>日までの間に限り、</a:t>
                      </a:r>
                      <a:r>
                        <a:rPr lang="en-US" altLang="ja-JP" sz="1200" b="0" u="none" strike="noStrike" dirty="0">
                          <a:solidFill>
                            <a:srgbClr val="000000"/>
                          </a:solidFill>
                          <a:effectLst/>
                        </a:rPr>
                        <a:t>FIM</a:t>
                      </a:r>
                      <a:r>
                        <a:rPr lang="ja-JP" altLang="en-US" sz="1200" b="0" u="none" strike="noStrike" dirty="0">
                          <a:solidFill>
                            <a:srgbClr val="000000"/>
                          </a:solidFill>
                          <a:effectLst/>
                        </a:rPr>
                        <a:t>の測定を行っているものとみなす。</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4148958099"/>
                  </a:ext>
                </a:extLst>
              </a:tr>
              <a:tr h="370840">
                <a:tc>
                  <a:txBody>
                    <a:bodyPr/>
                    <a:lstStyle/>
                    <a:p>
                      <a:pPr algn="ctr" fontAlgn="ctr"/>
                      <a:r>
                        <a:rPr lang="en-US" altLang="ja-JP" sz="1200" b="0" u="none" strike="noStrike">
                          <a:solidFill>
                            <a:srgbClr val="000000"/>
                          </a:solidFill>
                          <a:effectLst/>
                        </a:rPr>
                        <a:t>11</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dirty="0">
                          <a:solidFill>
                            <a:srgbClr val="000000"/>
                          </a:solidFill>
                          <a:effectLst/>
                        </a:rPr>
                        <a:t>A106</a:t>
                      </a:r>
                      <a:r>
                        <a:rPr lang="ja-JP" altLang="en-US" sz="1200" b="0" u="none" strike="noStrike" dirty="0">
                          <a:solidFill>
                            <a:srgbClr val="000000"/>
                          </a:solidFill>
                          <a:effectLst/>
                        </a:rPr>
                        <a:t>等</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障害者施設等入院基本料の注</a:t>
                      </a:r>
                      <a:r>
                        <a:rPr lang="en-US" altLang="ja-JP" sz="1200" b="0" u="none" strike="noStrike">
                          <a:solidFill>
                            <a:srgbClr val="000000"/>
                          </a:solidFill>
                          <a:effectLst/>
                        </a:rPr>
                        <a:t>10</a:t>
                      </a:r>
                      <a:r>
                        <a:rPr lang="ja-JP" altLang="en-US" sz="1200" b="0" u="none" strike="noStrike">
                          <a:solidFill>
                            <a:srgbClr val="000000"/>
                          </a:solidFill>
                          <a:effectLst/>
                        </a:rPr>
                        <a:t>等に規定する夜間看護体制加算等</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令和４年３月</a:t>
                      </a:r>
                      <a:r>
                        <a:rPr lang="en-US" altLang="ja-JP" sz="1200" b="0" u="none" strike="noStrike">
                          <a:solidFill>
                            <a:srgbClr val="000000"/>
                          </a:solidFill>
                          <a:effectLst/>
                        </a:rPr>
                        <a:t>31</a:t>
                      </a:r>
                      <a:r>
                        <a:rPr lang="ja-JP" altLang="en-US" sz="1200" b="0" u="none" strike="noStrike">
                          <a:solidFill>
                            <a:srgbClr val="000000"/>
                          </a:solidFill>
                          <a:effectLst/>
                        </a:rPr>
                        <a:t>日時点で夜間看護体制加算に係る届出を行っている保険医療機関については、令和４年９月</a:t>
                      </a:r>
                      <a:r>
                        <a:rPr lang="en-US" altLang="ja-JP" sz="1200" b="0" u="none" strike="noStrike">
                          <a:solidFill>
                            <a:srgbClr val="000000"/>
                          </a:solidFill>
                          <a:effectLst/>
                        </a:rPr>
                        <a:t>30</a:t>
                      </a:r>
                      <a:r>
                        <a:rPr lang="ja-JP" altLang="en-US" sz="1200" b="0" u="none" strike="noStrike">
                          <a:solidFill>
                            <a:srgbClr val="000000"/>
                          </a:solidFill>
                          <a:effectLst/>
                        </a:rPr>
                        <a:t>日までの間に限り、夜間における看護業務の負担軽減に資する業務管理等に関する基準を満たしているものとする。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375945678"/>
                  </a:ext>
                </a:extLst>
              </a:tr>
              <a:tr h="370840">
                <a:tc>
                  <a:txBody>
                    <a:bodyPr/>
                    <a:lstStyle/>
                    <a:p>
                      <a:pPr algn="ctr" fontAlgn="ctr"/>
                      <a:r>
                        <a:rPr lang="en-US" altLang="ja-JP" sz="1200" b="0" u="none" strike="noStrike">
                          <a:solidFill>
                            <a:srgbClr val="000000"/>
                          </a:solidFill>
                          <a:effectLst/>
                        </a:rPr>
                        <a:t>12</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A200</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総合入院体制加算</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令和４年３月</a:t>
                      </a:r>
                      <a:r>
                        <a:rPr lang="en-US" altLang="ja-JP" sz="1200" b="0" u="none" strike="noStrike">
                          <a:solidFill>
                            <a:srgbClr val="000000"/>
                          </a:solidFill>
                          <a:effectLst/>
                        </a:rPr>
                        <a:t>31</a:t>
                      </a:r>
                      <a:r>
                        <a:rPr lang="ja-JP" altLang="en-US" sz="1200" b="0" u="none" strike="noStrike">
                          <a:solidFill>
                            <a:srgbClr val="000000"/>
                          </a:solidFill>
                          <a:effectLst/>
                        </a:rPr>
                        <a:t>日において、現に当該加算の届出を行っている保険医療機関にあっては、令和４年９月</a:t>
                      </a:r>
                      <a:r>
                        <a:rPr lang="en-US" altLang="ja-JP" sz="1200" b="0" u="none" strike="noStrike">
                          <a:solidFill>
                            <a:srgbClr val="000000"/>
                          </a:solidFill>
                          <a:effectLst/>
                        </a:rPr>
                        <a:t>30</a:t>
                      </a:r>
                      <a:r>
                        <a:rPr lang="ja-JP" altLang="en-US" sz="1200" b="0" u="none" strike="noStrike">
                          <a:solidFill>
                            <a:srgbClr val="000000"/>
                          </a:solidFill>
                          <a:effectLst/>
                        </a:rPr>
                        <a:t>日までの間、令和４年度改定後の総合入院体制加算の重症度、医療・看護必要度の基準を満たすものとみなすものとする。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3477704637"/>
                  </a:ext>
                </a:extLst>
              </a:tr>
              <a:tr h="370840">
                <a:tc>
                  <a:txBody>
                    <a:bodyPr/>
                    <a:lstStyle/>
                    <a:p>
                      <a:pPr algn="ctr" fontAlgn="ctr"/>
                      <a:r>
                        <a:rPr lang="en-US" altLang="ja-JP" sz="1200" b="0" u="none" strike="noStrike">
                          <a:solidFill>
                            <a:srgbClr val="000000"/>
                          </a:solidFill>
                          <a:effectLst/>
                        </a:rPr>
                        <a:t>13</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A200-2</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急性期充実体制加算</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院内迅速対応チームの構成員における所定の研修については、令和４年９月</a:t>
                      </a:r>
                      <a:r>
                        <a:rPr lang="en-US" altLang="ja-JP" sz="1200" b="0" u="none" strike="noStrike">
                          <a:solidFill>
                            <a:srgbClr val="000000"/>
                          </a:solidFill>
                          <a:effectLst/>
                        </a:rPr>
                        <a:t>30</a:t>
                      </a:r>
                      <a:r>
                        <a:rPr lang="ja-JP" altLang="en-US" sz="1200" b="0" u="none" strike="noStrike">
                          <a:solidFill>
                            <a:srgbClr val="000000"/>
                          </a:solidFill>
                          <a:effectLst/>
                        </a:rPr>
                        <a:t>日までの間は、当該基準を満たしているものとみなすものとする。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632065760"/>
                  </a:ext>
                </a:extLst>
              </a:tr>
              <a:tr h="370840">
                <a:tc>
                  <a:txBody>
                    <a:bodyPr/>
                    <a:lstStyle/>
                    <a:p>
                      <a:pPr algn="ctr" fontAlgn="ctr"/>
                      <a:r>
                        <a:rPr lang="en-US" altLang="ja-JP" sz="1200" b="0" u="none" strike="noStrike">
                          <a:solidFill>
                            <a:srgbClr val="000000"/>
                          </a:solidFill>
                          <a:effectLst/>
                        </a:rPr>
                        <a:t>14</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A200-2</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急性期充実体制加算</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院内迅速対応チームに係る院内講習について、令和４年９月</a:t>
                      </a:r>
                      <a:r>
                        <a:rPr lang="en-US" altLang="ja-JP" sz="1200" b="0" u="none" strike="noStrike">
                          <a:solidFill>
                            <a:srgbClr val="000000"/>
                          </a:solidFill>
                          <a:effectLst/>
                        </a:rPr>
                        <a:t>30</a:t>
                      </a:r>
                      <a:r>
                        <a:rPr lang="ja-JP" altLang="en-US" sz="1200" b="0" u="none" strike="noStrike">
                          <a:solidFill>
                            <a:srgbClr val="000000"/>
                          </a:solidFill>
                          <a:effectLst/>
                        </a:rPr>
                        <a:t>日までの間は、当該基準を満たしているものとみなすものとする。ただし、その場合であっても１回目を令和４年９月</a:t>
                      </a:r>
                      <a:r>
                        <a:rPr lang="en-US" altLang="ja-JP" sz="1200" b="0" u="none" strike="noStrike">
                          <a:solidFill>
                            <a:srgbClr val="000000"/>
                          </a:solidFill>
                          <a:effectLst/>
                        </a:rPr>
                        <a:t>30</a:t>
                      </a:r>
                      <a:r>
                        <a:rPr lang="ja-JP" altLang="en-US" sz="1200" b="0" u="none" strike="noStrike">
                          <a:solidFill>
                            <a:srgbClr val="000000"/>
                          </a:solidFill>
                          <a:effectLst/>
                        </a:rPr>
                        <a:t>日までの間に開催すること。</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655503079"/>
                  </a:ext>
                </a:extLst>
              </a:tr>
              <a:tr h="370840">
                <a:tc>
                  <a:txBody>
                    <a:bodyPr/>
                    <a:lstStyle/>
                    <a:p>
                      <a:pPr algn="ctr" fontAlgn="ctr"/>
                      <a:r>
                        <a:rPr lang="en-US" altLang="ja-JP" sz="1200" b="0" u="none" strike="noStrike">
                          <a:solidFill>
                            <a:srgbClr val="000000"/>
                          </a:solidFill>
                          <a:effectLst/>
                        </a:rPr>
                        <a:t>15</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A200-2</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急性期充実体制加算</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外来を縮小する体制における、紹介割合・逆紹介割合の要件及び、紹介受診重点医療機関については、令和５年４月１日以降に適用するものとする。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174115163"/>
                  </a:ext>
                </a:extLst>
              </a:tr>
              <a:tr h="390714">
                <a:tc>
                  <a:txBody>
                    <a:bodyPr/>
                    <a:lstStyle/>
                    <a:p>
                      <a:pPr algn="ctr" fontAlgn="ctr"/>
                      <a:r>
                        <a:rPr lang="en-US" altLang="ja-JP" sz="1200" b="0" u="none" strike="noStrike">
                          <a:solidFill>
                            <a:srgbClr val="000000"/>
                          </a:solidFill>
                          <a:effectLst/>
                        </a:rPr>
                        <a:t>16</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A200-2</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急性期充実体制加算</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公益財団法人日本医療機能評価機構等が行う医療機能評価を受けている病院又はこれに準ずる病院について、令和５年３月</a:t>
                      </a:r>
                      <a:r>
                        <a:rPr lang="en-US" altLang="ja-JP" sz="1200" b="0" u="none" strike="noStrike">
                          <a:solidFill>
                            <a:srgbClr val="000000"/>
                          </a:solidFill>
                          <a:effectLst/>
                        </a:rPr>
                        <a:t>31</a:t>
                      </a:r>
                      <a:r>
                        <a:rPr lang="ja-JP" altLang="en-US" sz="1200" b="0" u="none" strike="noStrike">
                          <a:solidFill>
                            <a:srgbClr val="000000"/>
                          </a:solidFill>
                          <a:effectLst/>
                        </a:rPr>
                        <a:t>日までの間は、当該基準を満たしているものとみなすものとする。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741862921"/>
                  </a:ext>
                </a:extLst>
              </a:tr>
              <a:tr h="370840">
                <a:tc>
                  <a:txBody>
                    <a:bodyPr/>
                    <a:lstStyle/>
                    <a:p>
                      <a:pPr algn="ctr" fontAlgn="ctr"/>
                      <a:r>
                        <a:rPr lang="en-US" altLang="ja-JP" sz="1200" b="0" u="none" strike="noStrike" dirty="0">
                          <a:solidFill>
                            <a:srgbClr val="000000"/>
                          </a:solidFill>
                          <a:effectLst/>
                        </a:rPr>
                        <a:t>17</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dirty="0">
                          <a:solidFill>
                            <a:srgbClr val="000000"/>
                          </a:solidFill>
                          <a:effectLst/>
                        </a:rPr>
                        <a:t>A207</a:t>
                      </a:r>
                      <a:endParaRPr 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zh-TW" altLang="en-US" sz="1200" b="0" u="none" strike="noStrike" dirty="0">
                          <a:solidFill>
                            <a:srgbClr val="000000"/>
                          </a:solidFill>
                          <a:effectLst/>
                        </a:rPr>
                        <a:t>診療録管理体制加算</a:t>
                      </a:r>
                      <a:endParaRPr lang="zh-TW"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日において、現に診療録管理体制加算に係る届出を行っている保険医療機関（許可病床数が</a:t>
                      </a:r>
                      <a:r>
                        <a:rPr lang="en-US" altLang="ja-JP" sz="1200" b="0" u="none" strike="noStrike" dirty="0">
                          <a:solidFill>
                            <a:srgbClr val="000000"/>
                          </a:solidFill>
                          <a:effectLst/>
                        </a:rPr>
                        <a:t>400</a:t>
                      </a:r>
                      <a:r>
                        <a:rPr lang="ja-JP" altLang="en-US" sz="1200" b="0" u="none" strike="noStrike" dirty="0">
                          <a:solidFill>
                            <a:srgbClr val="000000"/>
                          </a:solidFill>
                          <a:effectLst/>
                        </a:rPr>
                        <a:t>床以上のものに限る。）については、令和５年３月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日までの間、専任の医療情報システム安全管理責任者の配置及び情報セキュリティに関する研修に係る要件を満たしているものとみなす。</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382287770"/>
                  </a:ext>
                </a:extLst>
              </a:tr>
            </a:tbl>
          </a:graphicData>
        </a:graphic>
      </p:graphicFrame>
      <p:sp>
        <p:nvSpPr>
          <p:cNvPr id="6" name="テキスト ボックス 5">
            <a:extLst>
              <a:ext uri="{FF2B5EF4-FFF2-40B4-BE49-F238E27FC236}">
                <a16:creationId xmlns:a16="http://schemas.microsoft.com/office/drawing/2014/main" id="{7F48CBE1-1182-4DC8-A0F4-5391AD43A4D7}"/>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経過措置</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2243408660"/>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経過措置について③</a:t>
            </a:r>
          </a:p>
        </p:txBody>
      </p:sp>
      <p:graphicFrame>
        <p:nvGraphicFramePr>
          <p:cNvPr id="4" name="表 3"/>
          <p:cNvGraphicFramePr>
            <a:graphicFrameLocks noGrp="1"/>
          </p:cNvGraphicFramePr>
          <p:nvPr>
            <p:extLst>
              <p:ext uri="{D42A27DB-BD31-4B8C-83A1-F6EECF244321}">
                <p14:modId xmlns:p14="http://schemas.microsoft.com/office/powerpoint/2010/main" val="2600060928"/>
              </p:ext>
            </p:extLst>
          </p:nvPr>
        </p:nvGraphicFramePr>
        <p:xfrm>
          <a:off x="279396" y="845047"/>
          <a:ext cx="9330431" cy="5173345"/>
        </p:xfrm>
        <a:graphic>
          <a:graphicData uri="http://schemas.openxmlformats.org/drawingml/2006/table">
            <a:tbl>
              <a:tblPr firstRow="1" bandRow="1">
                <a:tableStyleId>{F2DE63D5-997A-4646-A377-4702673A728D}</a:tableStyleId>
              </a:tblPr>
              <a:tblGrid>
                <a:gridCol w="473616">
                  <a:extLst>
                    <a:ext uri="{9D8B030D-6E8A-4147-A177-3AD203B41FA5}">
                      <a16:colId xmlns:a16="http://schemas.microsoft.com/office/drawing/2014/main" val="1552410222"/>
                    </a:ext>
                  </a:extLst>
                </a:gridCol>
                <a:gridCol w="1229879">
                  <a:extLst>
                    <a:ext uri="{9D8B030D-6E8A-4147-A177-3AD203B41FA5}">
                      <a16:colId xmlns:a16="http://schemas.microsoft.com/office/drawing/2014/main" val="66884532"/>
                    </a:ext>
                  </a:extLst>
                </a:gridCol>
                <a:gridCol w="2405434">
                  <a:extLst>
                    <a:ext uri="{9D8B030D-6E8A-4147-A177-3AD203B41FA5}">
                      <a16:colId xmlns:a16="http://schemas.microsoft.com/office/drawing/2014/main" val="3649314778"/>
                    </a:ext>
                  </a:extLst>
                </a:gridCol>
                <a:gridCol w="5221502">
                  <a:extLst>
                    <a:ext uri="{9D8B030D-6E8A-4147-A177-3AD203B41FA5}">
                      <a16:colId xmlns:a16="http://schemas.microsoft.com/office/drawing/2014/main" val="2225328741"/>
                    </a:ext>
                  </a:extLst>
                </a:gridCol>
              </a:tblGrid>
              <a:tr h="370840">
                <a:tc>
                  <a:txBody>
                    <a:bodyPr/>
                    <a:lstStyle/>
                    <a:p>
                      <a:endParaRPr kumimoji="1" lang="ja-JP" altLang="en-US" sz="18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区分番号</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項目</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経過措置</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363400103"/>
                  </a:ext>
                </a:extLst>
              </a:tr>
              <a:tr h="370840">
                <a:tc>
                  <a:txBody>
                    <a:bodyPr/>
                    <a:lstStyle/>
                    <a:p>
                      <a:pPr algn="ctr" fontAlgn="ctr"/>
                      <a:r>
                        <a:rPr lang="en-US" altLang="ja-JP" sz="1200" b="0" u="none" strike="noStrike" dirty="0">
                          <a:solidFill>
                            <a:srgbClr val="000000"/>
                          </a:solidFill>
                          <a:effectLst/>
                        </a:rPr>
                        <a:t>18</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A234-2</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感染対策向上加算２</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日において、旧医科点数表</a:t>
                      </a:r>
                      <a:r>
                        <a:rPr lang="en-US" altLang="ja-JP" sz="1200" b="0" u="none" strike="noStrike" dirty="0">
                          <a:solidFill>
                            <a:srgbClr val="000000"/>
                          </a:solidFill>
                          <a:effectLst/>
                        </a:rPr>
                        <a:t>A234-2</a:t>
                      </a:r>
                      <a:r>
                        <a:rPr lang="ja-JP" altLang="en-US" sz="1200" b="0" u="none" strike="noStrike" dirty="0">
                          <a:solidFill>
                            <a:srgbClr val="000000"/>
                          </a:solidFill>
                          <a:effectLst/>
                        </a:rPr>
                        <a:t>の感染防止対策加算に係る届出を行っている保険医療機関については、令和５年３月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日までの間に限り、専任の薬剤師及び専任の臨床検査技師の適切な研修に係る基準を満たすものとする。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894541667"/>
                  </a:ext>
                </a:extLst>
              </a:tr>
              <a:tr h="370840">
                <a:tc>
                  <a:txBody>
                    <a:bodyPr/>
                    <a:lstStyle/>
                    <a:p>
                      <a:pPr algn="ctr" fontAlgn="ctr"/>
                      <a:r>
                        <a:rPr lang="en-US" altLang="ja-JP" sz="1200" b="0" u="none" strike="noStrike">
                          <a:solidFill>
                            <a:srgbClr val="000000"/>
                          </a:solidFill>
                          <a:effectLst/>
                        </a:rPr>
                        <a:t>19</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A234-2</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感染対策向上加算の注２に規定する指導強化加算</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令和５年３月</a:t>
                      </a:r>
                      <a:r>
                        <a:rPr lang="en-US" altLang="ja-JP" sz="1200" b="0" u="none" strike="noStrike">
                          <a:solidFill>
                            <a:srgbClr val="000000"/>
                          </a:solidFill>
                          <a:effectLst/>
                        </a:rPr>
                        <a:t>31</a:t>
                      </a:r>
                      <a:r>
                        <a:rPr lang="ja-JP" altLang="en-US" sz="1200" b="0" u="none" strike="noStrike">
                          <a:solidFill>
                            <a:srgbClr val="000000"/>
                          </a:solidFill>
                          <a:effectLst/>
                        </a:rPr>
                        <a:t>日までの間に限り、感染対策向上加算２、感染対策向上加算３又は外来感染対策向上加算に係る届出を行った保険医療機関に赴き院内感染対策に関する助言を行っていることに係る要件を満たすものとする。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375945678"/>
                  </a:ext>
                </a:extLst>
              </a:tr>
              <a:tr h="370840">
                <a:tc>
                  <a:txBody>
                    <a:bodyPr/>
                    <a:lstStyle/>
                    <a:p>
                      <a:pPr algn="ctr" fontAlgn="ctr"/>
                      <a:r>
                        <a:rPr lang="en-US" altLang="ja-JP" sz="1200" b="0" u="none" strike="noStrike">
                          <a:solidFill>
                            <a:srgbClr val="000000"/>
                          </a:solidFill>
                          <a:effectLst/>
                        </a:rPr>
                        <a:t>20</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A234-4</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重症患者初期支援充実加算</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特に重篤な患者及びその家族等に対する支援に係る取組の評価等を行うカンファレンスについて、開催が困難な場合にあっては、令和４年９月</a:t>
                      </a:r>
                      <a:r>
                        <a:rPr lang="en-US" altLang="ja-JP" sz="1200" b="0" u="none" strike="noStrike">
                          <a:solidFill>
                            <a:srgbClr val="000000"/>
                          </a:solidFill>
                          <a:effectLst/>
                        </a:rPr>
                        <a:t>30</a:t>
                      </a:r>
                      <a:r>
                        <a:rPr lang="ja-JP" altLang="en-US" sz="1200" b="0" u="none" strike="noStrike">
                          <a:solidFill>
                            <a:srgbClr val="000000"/>
                          </a:solidFill>
                          <a:effectLst/>
                        </a:rPr>
                        <a:t>日までに開催予定であれば、差し支えないものとする。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3477704637"/>
                  </a:ext>
                </a:extLst>
              </a:tr>
              <a:tr h="370840">
                <a:tc>
                  <a:txBody>
                    <a:bodyPr/>
                    <a:lstStyle/>
                    <a:p>
                      <a:pPr algn="ctr" fontAlgn="ctr"/>
                      <a:r>
                        <a:rPr lang="en-US" altLang="ja-JP" sz="1200" b="0" u="none" strike="noStrike">
                          <a:solidFill>
                            <a:srgbClr val="000000"/>
                          </a:solidFill>
                          <a:effectLst/>
                        </a:rPr>
                        <a:t>21</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A244</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zh-TW" altLang="en-US" sz="1200" b="0" u="none" strike="noStrike">
                          <a:solidFill>
                            <a:srgbClr val="000000"/>
                          </a:solidFill>
                          <a:effectLst/>
                        </a:rPr>
                        <a:t>病棟薬剤業務実施加算１</a:t>
                      </a:r>
                      <a:endParaRPr lang="zh-TW"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令和４年３月</a:t>
                      </a:r>
                      <a:r>
                        <a:rPr lang="en-US" altLang="ja-JP" sz="1200" b="0" u="none" strike="noStrike">
                          <a:solidFill>
                            <a:srgbClr val="000000"/>
                          </a:solidFill>
                          <a:effectLst/>
                        </a:rPr>
                        <a:t>31</a:t>
                      </a:r>
                      <a:r>
                        <a:rPr lang="ja-JP" altLang="en-US" sz="1200" b="0" u="none" strike="noStrike">
                          <a:solidFill>
                            <a:srgbClr val="000000"/>
                          </a:solidFill>
                          <a:effectLst/>
                        </a:rPr>
                        <a:t>日時点において、現に病棟薬剤業務実施加算１の届出を行っている保険医療機関であって、小児入院医療管理料の届出を行っているものについては、令和４年９月</a:t>
                      </a:r>
                      <a:r>
                        <a:rPr lang="en-US" altLang="ja-JP" sz="1200" b="0" u="none" strike="noStrike">
                          <a:solidFill>
                            <a:srgbClr val="000000"/>
                          </a:solidFill>
                          <a:effectLst/>
                        </a:rPr>
                        <a:t>30</a:t>
                      </a:r>
                      <a:r>
                        <a:rPr lang="ja-JP" altLang="en-US" sz="1200" b="0" u="none" strike="noStrike">
                          <a:solidFill>
                            <a:srgbClr val="000000"/>
                          </a:solidFill>
                          <a:effectLst/>
                        </a:rPr>
                        <a:t>日までの間に限り、病棟薬剤業務を行う専任の薬剤師が当該保険医療機関の全ての病棟に配置されているとみなす。ただし、この場合であっても小児入院医療管理料を算定する病棟に病棟薬剤業務を行う専任の薬剤師が配置されていないときは、当該加算を算定できない。</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632065760"/>
                  </a:ext>
                </a:extLst>
              </a:tr>
              <a:tr h="370840">
                <a:tc>
                  <a:txBody>
                    <a:bodyPr/>
                    <a:lstStyle/>
                    <a:p>
                      <a:pPr algn="ctr" fontAlgn="ctr"/>
                      <a:r>
                        <a:rPr lang="en-US" altLang="ja-JP" sz="1200" b="0" u="none" strike="noStrike">
                          <a:solidFill>
                            <a:srgbClr val="000000"/>
                          </a:solidFill>
                          <a:effectLst/>
                        </a:rPr>
                        <a:t>22</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pt-BR" sz="1200" b="0" u="none" strike="noStrike">
                          <a:solidFill>
                            <a:srgbClr val="000000"/>
                          </a:solidFill>
                          <a:effectLst/>
                        </a:rPr>
                        <a:t>A245</a:t>
                      </a:r>
                      <a:br>
                        <a:rPr lang="pt-BR" sz="1200" b="0" u="none" strike="noStrike">
                          <a:solidFill>
                            <a:srgbClr val="000000"/>
                          </a:solidFill>
                          <a:effectLst/>
                        </a:rPr>
                      </a:br>
                      <a:r>
                        <a:rPr lang="pt-BR" sz="1200" b="0" u="none" strike="noStrike">
                          <a:solidFill>
                            <a:srgbClr val="000000"/>
                          </a:solidFill>
                          <a:effectLst/>
                        </a:rPr>
                        <a:t>（A100, A101, A105, A106, A306, A308, A309, A310, A311）</a:t>
                      </a:r>
                      <a:endParaRPr lang="pt-BR"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データ提出加算（地域一般入院料、療養病棟入院基本料、専門病院入院基本料（</a:t>
                      </a:r>
                      <a:r>
                        <a:rPr lang="en-US" altLang="ja-JP" sz="1200" b="0" u="none" strike="noStrike">
                          <a:solidFill>
                            <a:srgbClr val="000000"/>
                          </a:solidFill>
                          <a:effectLst/>
                        </a:rPr>
                        <a:t>13</a:t>
                      </a:r>
                      <a:r>
                        <a:rPr lang="ja-JP" altLang="en-US" sz="1200" b="0" u="none" strike="noStrike">
                          <a:solidFill>
                            <a:srgbClr val="000000"/>
                          </a:solidFill>
                          <a:effectLst/>
                        </a:rPr>
                        <a:t>対１）、障害者施設等入院基本料、特殊疾患入院医療管理料、回復期リハビリテーション病棟入院料５、特殊疾患病棟入院料、緩和ケア病棟入院料）</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日において、病床数によらず、データ提出加算の届出が要件となっている入院料をいずれも有していない保険医療機関であって、地域一般入院料、療養病棟入院基本料、専門病院入院基本料（</a:t>
                      </a:r>
                      <a:r>
                        <a:rPr lang="en-US" altLang="ja-JP" sz="1200" b="0" u="none" strike="noStrike" dirty="0">
                          <a:solidFill>
                            <a:srgbClr val="000000"/>
                          </a:solidFill>
                          <a:effectLst/>
                        </a:rPr>
                        <a:t>13</a:t>
                      </a:r>
                      <a:r>
                        <a:rPr lang="ja-JP" altLang="en-US" sz="1200" b="0" u="none" strike="noStrike" dirty="0">
                          <a:solidFill>
                            <a:srgbClr val="000000"/>
                          </a:solidFill>
                          <a:effectLst/>
                        </a:rPr>
                        <a:t>対１）、障害者施設等入院基本料、特殊疾患入院医療管理料、回復期リハビリテーション病棟入院料５、特殊疾患病棟入院料、緩和ケア病棟入院料、精神科救急急性期医療入院料のいずれかを有するもののうち、これらの病棟の病床数の合計が</a:t>
                      </a:r>
                      <a:r>
                        <a:rPr lang="en-US" altLang="ja-JP" sz="1200" b="0" u="none" strike="noStrike" dirty="0">
                          <a:solidFill>
                            <a:srgbClr val="000000"/>
                          </a:solidFill>
                          <a:effectLst/>
                        </a:rPr>
                        <a:t>200</a:t>
                      </a:r>
                      <a:r>
                        <a:rPr lang="ja-JP" altLang="en-US" sz="1200" b="0" u="none" strike="noStrike" dirty="0">
                          <a:solidFill>
                            <a:srgbClr val="000000"/>
                          </a:solidFill>
                          <a:effectLst/>
                        </a:rPr>
                        <a:t>床未満であり、かつ、データ提出加算の届出を行うことが困難であることについて正当な理由があるものについては、当分の間、データ提出加算に係る要件を満たしているものとみなす。</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655503079"/>
                  </a:ext>
                </a:extLst>
              </a:tr>
            </a:tbl>
          </a:graphicData>
        </a:graphic>
      </p:graphicFrame>
      <p:sp>
        <p:nvSpPr>
          <p:cNvPr id="6" name="テキスト ボックス 5">
            <a:extLst>
              <a:ext uri="{FF2B5EF4-FFF2-40B4-BE49-F238E27FC236}">
                <a16:creationId xmlns:a16="http://schemas.microsoft.com/office/drawing/2014/main" id="{5A68D0BA-8044-4904-A377-4DCBE460933B}"/>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経過措置</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2665788390"/>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経過措置について④</a:t>
            </a:r>
          </a:p>
        </p:txBody>
      </p:sp>
      <p:graphicFrame>
        <p:nvGraphicFramePr>
          <p:cNvPr id="4" name="表 3"/>
          <p:cNvGraphicFramePr>
            <a:graphicFrameLocks noGrp="1"/>
          </p:cNvGraphicFramePr>
          <p:nvPr>
            <p:extLst>
              <p:ext uri="{D42A27DB-BD31-4B8C-83A1-F6EECF244321}">
                <p14:modId xmlns:p14="http://schemas.microsoft.com/office/powerpoint/2010/main" val="1784224015"/>
              </p:ext>
            </p:extLst>
          </p:nvPr>
        </p:nvGraphicFramePr>
        <p:xfrm>
          <a:off x="279396" y="845047"/>
          <a:ext cx="9330431" cy="5741035"/>
        </p:xfrm>
        <a:graphic>
          <a:graphicData uri="http://schemas.openxmlformats.org/drawingml/2006/table">
            <a:tbl>
              <a:tblPr firstRow="1" bandRow="1">
                <a:tableStyleId>{F2DE63D5-997A-4646-A377-4702673A728D}</a:tableStyleId>
              </a:tblPr>
              <a:tblGrid>
                <a:gridCol w="473616">
                  <a:extLst>
                    <a:ext uri="{9D8B030D-6E8A-4147-A177-3AD203B41FA5}">
                      <a16:colId xmlns:a16="http://schemas.microsoft.com/office/drawing/2014/main" val="1552410222"/>
                    </a:ext>
                  </a:extLst>
                </a:gridCol>
                <a:gridCol w="1229879">
                  <a:extLst>
                    <a:ext uri="{9D8B030D-6E8A-4147-A177-3AD203B41FA5}">
                      <a16:colId xmlns:a16="http://schemas.microsoft.com/office/drawing/2014/main" val="66884532"/>
                    </a:ext>
                  </a:extLst>
                </a:gridCol>
                <a:gridCol w="2405434">
                  <a:extLst>
                    <a:ext uri="{9D8B030D-6E8A-4147-A177-3AD203B41FA5}">
                      <a16:colId xmlns:a16="http://schemas.microsoft.com/office/drawing/2014/main" val="3649314778"/>
                    </a:ext>
                  </a:extLst>
                </a:gridCol>
                <a:gridCol w="5221502">
                  <a:extLst>
                    <a:ext uri="{9D8B030D-6E8A-4147-A177-3AD203B41FA5}">
                      <a16:colId xmlns:a16="http://schemas.microsoft.com/office/drawing/2014/main" val="2225328741"/>
                    </a:ext>
                  </a:extLst>
                </a:gridCol>
              </a:tblGrid>
              <a:tr h="370840">
                <a:tc>
                  <a:txBody>
                    <a:bodyPr/>
                    <a:lstStyle/>
                    <a:p>
                      <a:endParaRPr kumimoji="1" lang="ja-JP" altLang="en-US" sz="18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区分番号</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項目</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経過措置</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363400103"/>
                  </a:ext>
                </a:extLst>
              </a:tr>
              <a:tr h="370840">
                <a:tc>
                  <a:txBody>
                    <a:bodyPr/>
                    <a:lstStyle/>
                    <a:p>
                      <a:pPr algn="ctr" fontAlgn="ctr"/>
                      <a:r>
                        <a:rPr lang="en-US" altLang="ja-JP" sz="1200" b="0" u="none" strike="noStrike" dirty="0">
                          <a:solidFill>
                            <a:srgbClr val="000000"/>
                          </a:solidFill>
                          <a:effectLst/>
                        </a:rPr>
                        <a:t>23</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pt-BR" sz="1200" b="0" u="none" strike="noStrike">
                          <a:solidFill>
                            <a:srgbClr val="000000"/>
                          </a:solidFill>
                          <a:effectLst/>
                        </a:rPr>
                        <a:t>A245</a:t>
                      </a:r>
                      <a:br>
                        <a:rPr lang="pt-BR" sz="1200" b="0" u="none" strike="noStrike">
                          <a:solidFill>
                            <a:srgbClr val="000000"/>
                          </a:solidFill>
                          <a:effectLst/>
                        </a:rPr>
                      </a:br>
                      <a:r>
                        <a:rPr lang="pt-BR" sz="1200" b="0" u="none" strike="noStrike">
                          <a:solidFill>
                            <a:srgbClr val="000000"/>
                          </a:solidFill>
                          <a:effectLst/>
                        </a:rPr>
                        <a:t>（A100, A105, A106, A306, A309, A310）</a:t>
                      </a:r>
                      <a:endParaRPr lang="pt-BR"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データ提出加算（地域一般入院料、専門病院入院基本料（</a:t>
                      </a:r>
                      <a:r>
                        <a:rPr lang="en-US" altLang="ja-JP" sz="1200" b="0" u="none" strike="noStrike">
                          <a:solidFill>
                            <a:srgbClr val="000000"/>
                          </a:solidFill>
                          <a:effectLst/>
                        </a:rPr>
                        <a:t>13</a:t>
                      </a:r>
                      <a:r>
                        <a:rPr lang="ja-JP" altLang="en-US" sz="1200" b="0" u="none" strike="noStrike">
                          <a:solidFill>
                            <a:srgbClr val="000000"/>
                          </a:solidFill>
                          <a:effectLst/>
                        </a:rPr>
                        <a:t>対１）、障害者施設等入院基本料、特殊疾患入院医療管理料、特殊疾患病棟入院料、緩和ケア病棟入院料）</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令和４年３月</a:t>
                      </a:r>
                      <a:r>
                        <a:rPr lang="en-US" altLang="ja-JP" sz="1200" b="0" u="none" strike="noStrike">
                          <a:solidFill>
                            <a:srgbClr val="000000"/>
                          </a:solidFill>
                          <a:effectLst/>
                        </a:rPr>
                        <a:t>31</a:t>
                      </a:r>
                      <a:r>
                        <a:rPr lang="ja-JP" altLang="en-US" sz="1200" b="0" u="none" strike="noStrike">
                          <a:solidFill>
                            <a:srgbClr val="000000"/>
                          </a:solidFill>
                          <a:effectLst/>
                        </a:rPr>
                        <a:t>日において、現に地域一般入院基本料、専門病院入院基本料（</a:t>
                      </a:r>
                      <a:r>
                        <a:rPr lang="en-US" altLang="ja-JP" sz="1200" b="0" u="none" strike="noStrike">
                          <a:solidFill>
                            <a:srgbClr val="000000"/>
                          </a:solidFill>
                          <a:effectLst/>
                        </a:rPr>
                        <a:t>13</a:t>
                      </a:r>
                      <a:r>
                        <a:rPr lang="ja-JP" altLang="en-US" sz="1200" b="0" u="none" strike="noStrike">
                          <a:solidFill>
                            <a:srgbClr val="000000"/>
                          </a:solidFill>
                          <a:effectLst/>
                        </a:rPr>
                        <a:t>対１）、障害者施設等入院基本料、特殊疾患入院医療管理料、特殊疾患病棟入院料又は緩和ケア病棟入院料に係る届出を行っている保険医療機関で、許可病床数が</a:t>
                      </a:r>
                      <a:r>
                        <a:rPr lang="en-US" altLang="ja-JP" sz="1200" b="0" u="none" strike="noStrike">
                          <a:solidFill>
                            <a:srgbClr val="000000"/>
                          </a:solidFill>
                          <a:effectLst/>
                        </a:rPr>
                        <a:t>200</a:t>
                      </a:r>
                      <a:r>
                        <a:rPr lang="ja-JP" altLang="en-US" sz="1200" b="0" u="none" strike="noStrike">
                          <a:solidFill>
                            <a:srgbClr val="000000"/>
                          </a:solidFill>
                          <a:effectLst/>
                        </a:rPr>
                        <a:t>床以上のものにあっては、令和５年３月</a:t>
                      </a:r>
                      <a:r>
                        <a:rPr lang="en-US" altLang="ja-JP" sz="1200" b="0" u="none" strike="noStrike">
                          <a:solidFill>
                            <a:srgbClr val="000000"/>
                          </a:solidFill>
                          <a:effectLst/>
                        </a:rPr>
                        <a:t>31</a:t>
                      </a:r>
                      <a:r>
                        <a:rPr lang="ja-JP" altLang="en-US" sz="1200" b="0" u="none" strike="noStrike">
                          <a:solidFill>
                            <a:srgbClr val="000000"/>
                          </a:solidFill>
                          <a:effectLst/>
                        </a:rPr>
                        <a:t>日までの間、データ提出加算に係る要件を満たすものとする。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894541667"/>
                  </a:ext>
                </a:extLst>
              </a:tr>
              <a:tr h="370840">
                <a:tc>
                  <a:txBody>
                    <a:bodyPr/>
                    <a:lstStyle/>
                    <a:p>
                      <a:pPr algn="ctr" fontAlgn="ctr"/>
                      <a:r>
                        <a:rPr lang="en-US" altLang="ja-JP" sz="1200" b="0" u="none" strike="noStrike">
                          <a:solidFill>
                            <a:srgbClr val="000000"/>
                          </a:solidFill>
                          <a:effectLst/>
                        </a:rPr>
                        <a:t>24</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pt-BR" sz="1200" b="0" u="none" strike="noStrike">
                          <a:solidFill>
                            <a:srgbClr val="000000"/>
                          </a:solidFill>
                          <a:effectLst/>
                        </a:rPr>
                        <a:t>A245</a:t>
                      </a:r>
                      <a:br>
                        <a:rPr lang="pt-BR" sz="1200" b="0" u="none" strike="noStrike">
                          <a:solidFill>
                            <a:srgbClr val="000000"/>
                          </a:solidFill>
                          <a:effectLst/>
                        </a:rPr>
                      </a:br>
                      <a:r>
                        <a:rPr lang="pt-BR" sz="1200" b="0" u="none" strike="noStrike">
                          <a:solidFill>
                            <a:srgbClr val="000000"/>
                          </a:solidFill>
                          <a:effectLst/>
                        </a:rPr>
                        <a:t>（A100, A105, A106, A306, A309, A310）</a:t>
                      </a:r>
                      <a:endParaRPr lang="pt-BR"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データ提出加算（地域一般入院料、専門病院入院基本料（</a:t>
                      </a:r>
                      <a:r>
                        <a:rPr lang="en-US" altLang="ja-JP" sz="1200" b="0" u="none" strike="noStrike">
                          <a:solidFill>
                            <a:srgbClr val="000000"/>
                          </a:solidFill>
                          <a:effectLst/>
                        </a:rPr>
                        <a:t>13</a:t>
                      </a:r>
                      <a:r>
                        <a:rPr lang="ja-JP" altLang="en-US" sz="1200" b="0" u="none" strike="noStrike">
                          <a:solidFill>
                            <a:srgbClr val="000000"/>
                          </a:solidFill>
                          <a:effectLst/>
                        </a:rPr>
                        <a:t>対１）、障害者施設等入院基本料、特殊疾患入院医療管理料、特殊疾患病棟入院料、緩和ケア病棟入院料）</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令和４年３月</a:t>
                      </a:r>
                      <a:r>
                        <a:rPr lang="en-US" altLang="ja-JP" sz="1200" b="0" u="none" strike="noStrike">
                          <a:solidFill>
                            <a:srgbClr val="000000"/>
                          </a:solidFill>
                          <a:effectLst/>
                        </a:rPr>
                        <a:t>31</a:t>
                      </a:r>
                      <a:r>
                        <a:rPr lang="ja-JP" altLang="en-US" sz="1200" b="0" u="none" strike="noStrike">
                          <a:solidFill>
                            <a:srgbClr val="000000"/>
                          </a:solidFill>
                          <a:effectLst/>
                        </a:rPr>
                        <a:t>日において、現に地域一般入院基本料、専門病院入院基本料（</a:t>
                      </a:r>
                      <a:r>
                        <a:rPr lang="en-US" altLang="ja-JP" sz="1200" b="0" u="none" strike="noStrike">
                          <a:solidFill>
                            <a:srgbClr val="000000"/>
                          </a:solidFill>
                          <a:effectLst/>
                        </a:rPr>
                        <a:t>13</a:t>
                      </a:r>
                      <a:r>
                        <a:rPr lang="ja-JP" altLang="en-US" sz="1200" b="0" u="none" strike="noStrike">
                          <a:solidFill>
                            <a:srgbClr val="000000"/>
                          </a:solidFill>
                          <a:effectLst/>
                        </a:rPr>
                        <a:t>対１）、障害者施設等入院基本料、特殊疾患入院医療管理料、特殊疾患病棟入院料又は緩和ケア病棟入院料に係る届出を行っている保険医療機関で、許可病床数が</a:t>
                      </a:r>
                      <a:r>
                        <a:rPr lang="en-US" altLang="ja-JP" sz="1200" b="0" u="none" strike="noStrike">
                          <a:solidFill>
                            <a:srgbClr val="000000"/>
                          </a:solidFill>
                          <a:effectLst/>
                        </a:rPr>
                        <a:t>200</a:t>
                      </a:r>
                      <a:r>
                        <a:rPr lang="ja-JP" altLang="en-US" sz="1200" b="0" u="none" strike="noStrike">
                          <a:solidFill>
                            <a:srgbClr val="000000"/>
                          </a:solidFill>
                          <a:effectLst/>
                        </a:rPr>
                        <a:t>床未満のものにあっては、令和６年３月</a:t>
                      </a:r>
                      <a:r>
                        <a:rPr lang="en-US" altLang="ja-JP" sz="1200" b="0" u="none" strike="noStrike">
                          <a:solidFill>
                            <a:srgbClr val="000000"/>
                          </a:solidFill>
                          <a:effectLst/>
                        </a:rPr>
                        <a:t>31</a:t>
                      </a:r>
                      <a:r>
                        <a:rPr lang="ja-JP" altLang="en-US" sz="1200" b="0" u="none" strike="noStrike">
                          <a:solidFill>
                            <a:srgbClr val="000000"/>
                          </a:solidFill>
                          <a:effectLst/>
                        </a:rPr>
                        <a:t>日までの間、データ提出加算に係る要件を満たすものとする。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375945678"/>
                  </a:ext>
                </a:extLst>
              </a:tr>
              <a:tr h="370840">
                <a:tc>
                  <a:txBody>
                    <a:bodyPr/>
                    <a:lstStyle/>
                    <a:p>
                      <a:pPr algn="ctr" fontAlgn="ctr"/>
                      <a:r>
                        <a:rPr lang="en-US" altLang="ja-JP" sz="1200" b="0" u="none" strike="noStrike">
                          <a:solidFill>
                            <a:srgbClr val="000000"/>
                          </a:solidFill>
                          <a:effectLst/>
                        </a:rPr>
                        <a:t>25</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A245</a:t>
                      </a:r>
                      <a:br>
                        <a:rPr lang="en-US" sz="1200" b="0" u="none" strike="noStrike">
                          <a:solidFill>
                            <a:srgbClr val="000000"/>
                          </a:solidFill>
                          <a:effectLst/>
                        </a:rPr>
                      </a:br>
                      <a:r>
                        <a:rPr lang="en-US" sz="1200" b="0" u="none" strike="noStrike">
                          <a:solidFill>
                            <a:srgbClr val="000000"/>
                          </a:solidFill>
                          <a:effectLst/>
                        </a:rPr>
                        <a:t>（A311）</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データ提出加算（精神科救急急性期医療入院料）</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日時点で旧医科点数表</a:t>
                      </a:r>
                      <a:r>
                        <a:rPr lang="en-US" altLang="ja-JP" sz="1200" b="0" u="none" strike="noStrike" dirty="0">
                          <a:solidFill>
                            <a:srgbClr val="000000"/>
                          </a:solidFill>
                          <a:effectLst/>
                        </a:rPr>
                        <a:t>A311</a:t>
                      </a:r>
                      <a:r>
                        <a:rPr lang="ja-JP" altLang="en-US" sz="1200" b="0" u="none" strike="noStrike" dirty="0">
                          <a:solidFill>
                            <a:srgbClr val="000000"/>
                          </a:solidFill>
                          <a:effectLst/>
                        </a:rPr>
                        <a:t>の精神科救急入院料に係る届出を行っている保険医療機関については、令和６年３月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日までの間、データ提出加算に係る要件を満たしているものとみなす。</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3477704637"/>
                  </a:ext>
                </a:extLst>
              </a:tr>
              <a:tr h="370840">
                <a:tc>
                  <a:txBody>
                    <a:bodyPr/>
                    <a:lstStyle/>
                    <a:p>
                      <a:pPr algn="ctr" fontAlgn="ctr"/>
                      <a:r>
                        <a:rPr lang="en-US" altLang="ja-JP" sz="1200" b="0" u="none" strike="noStrike">
                          <a:solidFill>
                            <a:srgbClr val="000000"/>
                          </a:solidFill>
                          <a:effectLst/>
                        </a:rPr>
                        <a:t>26</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A246</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入退院支援加算１</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１の</a:t>
                      </a:r>
                      <a:r>
                        <a:rPr lang="en-US" altLang="ja-JP" sz="1200" b="0" u="none" strike="noStrike">
                          <a:solidFill>
                            <a:srgbClr val="000000"/>
                          </a:solidFill>
                          <a:effectLst/>
                        </a:rPr>
                        <a:t>(</a:t>
                      </a:r>
                      <a:r>
                        <a:rPr lang="ja-JP" altLang="en-US" sz="1200" b="0" u="none" strike="noStrike">
                          <a:solidFill>
                            <a:srgbClr val="000000"/>
                          </a:solidFill>
                          <a:effectLst/>
                        </a:rPr>
                        <a:t>４</a:t>
                      </a:r>
                      <a:r>
                        <a:rPr lang="en-US" altLang="ja-JP" sz="1200" b="0" u="none" strike="noStrike">
                          <a:solidFill>
                            <a:srgbClr val="000000"/>
                          </a:solidFill>
                          <a:effectLst/>
                        </a:rPr>
                        <a:t>)</a:t>
                      </a:r>
                      <a:r>
                        <a:rPr lang="ja-JP" altLang="en-US" sz="1200" b="0" u="none" strike="noStrike">
                          <a:solidFill>
                            <a:srgbClr val="000000"/>
                          </a:solidFill>
                          <a:effectLst/>
                        </a:rPr>
                        <a:t>に掲げる「連携医療機関」等の規定については、令和４年３月</a:t>
                      </a:r>
                      <a:r>
                        <a:rPr lang="en-US" altLang="ja-JP" sz="1200" b="0" u="none" strike="noStrike">
                          <a:solidFill>
                            <a:srgbClr val="000000"/>
                          </a:solidFill>
                          <a:effectLst/>
                        </a:rPr>
                        <a:t>31</a:t>
                      </a:r>
                      <a:r>
                        <a:rPr lang="ja-JP" altLang="en-US" sz="1200" b="0" u="none" strike="noStrike">
                          <a:solidFill>
                            <a:srgbClr val="000000"/>
                          </a:solidFill>
                          <a:effectLst/>
                        </a:rPr>
                        <a:t>日において現に入退院支援加算１に係る届出を行っている保険医療機関については、令和４年９月</a:t>
                      </a:r>
                      <a:r>
                        <a:rPr lang="en-US" altLang="ja-JP" sz="1200" b="0" u="none" strike="noStrike">
                          <a:solidFill>
                            <a:srgbClr val="000000"/>
                          </a:solidFill>
                          <a:effectLst/>
                        </a:rPr>
                        <a:t>30</a:t>
                      </a:r>
                      <a:r>
                        <a:rPr lang="ja-JP" altLang="en-US" sz="1200" b="0" u="none" strike="noStrike">
                          <a:solidFill>
                            <a:srgbClr val="000000"/>
                          </a:solidFill>
                          <a:effectLst/>
                        </a:rPr>
                        <a:t>日までの間に限り、当該基準を満たすものとみなすものであること。</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632065760"/>
                  </a:ext>
                </a:extLst>
              </a:tr>
              <a:tr h="370840">
                <a:tc>
                  <a:txBody>
                    <a:bodyPr/>
                    <a:lstStyle/>
                    <a:p>
                      <a:pPr algn="ctr" fontAlgn="ctr"/>
                      <a:r>
                        <a:rPr lang="en-US" altLang="ja-JP" sz="1200" b="0" u="none" strike="noStrike" dirty="0">
                          <a:solidFill>
                            <a:srgbClr val="000000"/>
                          </a:solidFill>
                          <a:effectLst/>
                        </a:rPr>
                        <a:t>27</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A249</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精神科急性期医師配置加算１</a:t>
                      </a:r>
                      <a:br>
                        <a:rPr lang="ja-JP" altLang="en-US" sz="1200" b="0" u="none" strike="noStrike">
                          <a:solidFill>
                            <a:srgbClr val="000000"/>
                          </a:solidFill>
                          <a:effectLst/>
                        </a:rPr>
                      </a:br>
                      <a:r>
                        <a:rPr lang="ja-JP" altLang="en-US" sz="1200" b="0" u="none" strike="noStrike">
                          <a:solidFill>
                            <a:srgbClr val="000000"/>
                          </a:solidFill>
                          <a:effectLst/>
                        </a:rPr>
                        <a:t>精神科急性期医師配置加算３</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日時点で旧医科点数表</a:t>
                      </a:r>
                      <a:r>
                        <a:rPr lang="en-US" altLang="ja-JP" sz="1200" b="0" u="none" strike="noStrike" dirty="0">
                          <a:solidFill>
                            <a:srgbClr val="000000"/>
                          </a:solidFill>
                          <a:effectLst/>
                        </a:rPr>
                        <a:t>A311</a:t>
                      </a:r>
                      <a:r>
                        <a:rPr lang="ja-JP" altLang="en-US" sz="1200" b="0" u="none" strike="noStrike" dirty="0">
                          <a:solidFill>
                            <a:srgbClr val="000000"/>
                          </a:solidFill>
                          <a:effectLst/>
                        </a:rPr>
                        <a:t>に掲げる精神科救急入院料の届出を行っている病棟であって、同日後も当該入院料を算定するものについては、令和６年３月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日までの間に限り、クロザピン導入に係る基準を満たしているものとする。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655503079"/>
                  </a:ext>
                </a:extLst>
              </a:tr>
              <a:tr h="370840">
                <a:tc>
                  <a:txBody>
                    <a:bodyPr/>
                    <a:lstStyle/>
                    <a:p>
                      <a:pPr algn="ctr" fontAlgn="ctr"/>
                      <a:r>
                        <a:rPr lang="en-US" altLang="ja-JP" sz="1200" b="0" u="none" strike="noStrike">
                          <a:solidFill>
                            <a:srgbClr val="000000"/>
                          </a:solidFill>
                          <a:effectLst/>
                        </a:rPr>
                        <a:t>28</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A249</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精神科急性期医師配置加算１</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日時点で旧医科点数表</a:t>
                      </a:r>
                      <a:r>
                        <a:rPr lang="en-US" altLang="ja-JP" sz="1200" b="0" u="none" strike="noStrike" dirty="0">
                          <a:solidFill>
                            <a:srgbClr val="000000"/>
                          </a:solidFill>
                          <a:effectLst/>
                        </a:rPr>
                        <a:t>A311</a:t>
                      </a:r>
                      <a:r>
                        <a:rPr lang="ja-JP" altLang="en-US" sz="1200" b="0" u="none" strike="noStrike" dirty="0">
                          <a:solidFill>
                            <a:srgbClr val="000000"/>
                          </a:solidFill>
                          <a:effectLst/>
                        </a:rPr>
                        <a:t>に掲げる精神科救急入院料の届出を行っている病棟であって、同日後も当該入院料を算定するものについては、令和５年３月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日までの間に限り、精神保健指定医配置に係る基準を満たしているものとする。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174115163"/>
                  </a:ext>
                </a:extLst>
              </a:tr>
              <a:tr h="390714">
                <a:tc>
                  <a:txBody>
                    <a:bodyPr/>
                    <a:lstStyle/>
                    <a:p>
                      <a:pPr algn="ctr" fontAlgn="ctr"/>
                      <a:r>
                        <a:rPr lang="en-US" altLang="ja-JP" sz="1200" b="0" u="none" strike="noStrike">
                          <a:solidFill>
                            <a:srgbClr val="000000"/>
                          </a:solidFill>
                          <a:effectLst/>
                        </a:rPr>
                        <a:t>29</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A249</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精神科急性期医師配置加算１</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日時点で現に精神科急性期医師配置加算１の届出を行っている病棟であって、同日後も当該入院料を算定するものについては、令和５年３月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日までの間に限り、精神保健指定医配置に係る基準を満たしているものとする。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741862921"/>
                  </a:ext>
                </a:extLst>
              </a:tr>
            </a:tbl>
          </a:graphicData>
        </a:graphic>
      </p:graphicFrame>
      <p:sp>
        <p:nvSpPr>
          <p:cNvPr id="6" name="テキスト ボックス 5">
            <a:extLst>
              <a:ext uri="{FF2B5EF4-FFF2-40B4-BE49-F238E27FC236}">
                <a16:creationId xmlns:a16="http://schemas.microsoft.com/office/drawing/2014/main" id="{211F02F1-C81B-4D97-8A5A-1F0B2F0A3B16}"/>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経過措置</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3515146204"/>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経過措置について⑤</a:t>
            </a:r>
          </a:p>
        </p:txBody>
      </p:sp>
      <p:graphicFrame>
        <p:nvGraphicFramePr>
          <p:cNvPr id="4" name="表 3"/>
          <p:cNvGraphicFramePr>
            <a:graphicFrameLocks noGrp="1"/>
          </p:cNvGraphicFramePr>
          <p:nvPr>
            <p:extLst>
              <p:ext uri="{D42A27DB-BD31-4B8C-83A1-F6EECF244321}">
                <p14:modId xmlns:p14="http://schemas.microsoft.com/office/powerpoint/2010/main" val="2626963865"/>
              </p:ext>
            </p:extLst>
          </p:nvPr>
        </p:nvGraphicFramePr>
        <p:xfrm>
          <a:off x="279396" y="845047"/>
          <a:ext cx="9330431" cy="5192395"/>
        </p:xfrm>
        <a:graphic>
          <a:graphicData uri="http://schemas.openxmlformats.org/drawingml/2006/table">
            <a:tbl>
              <a:tblPr firstRow="1" bandRow="1">
                <a:tableStyleId>{F2DE63D5-997A-4646-A377-4702673A728D}</a:tableStyleId>
              </a:tblPr>
              <a:tblGrid>
                <a:gridCol w="473616">
                  <a:extLst>
                    <a:ext uri="{9D8B030D-6E8A-4147-A177-3AD203B41FA5}">
                      <a16:colId xmlns:a16="http://schemas.microsoft.com/office/drawing/2014/main" val="1552410222"/>
                    </a:ext>
                  </a:extLst>
                </a:gridCol>
                <a:gridCol w="1229879">
                  <a:extLst>
                    <a:ext uri="{9D8B030D-6E8A-4147-A177-3AD203B41FA5}">
                      <a16:colId xmlns:a16="http://schemas.microsoft.com/office/drawing/2014/main" val="66884532"/>
                    </a:ext>
                  </a:extLst>
                </a:gridCol>
                <a:gridCol w="2405434">
                  <a:extLst>
                    <a:ext uri="{9D8B030D-6E8A-4147-A177-3AD203B41FA5}">
                      <a16:colId xmlns:a16="http://schemas.microsoft.com/office/drawing/2014/main" val="3649314778"/>
                    </a:ext>
                  </a:extLst>
                </a:gridCol>
                <a:gridCol w="5221502">
                  <a:extLst>
                    <a:ext uri="{9D8B030D-6E8A-4147-A177-3AD203B41FA5}">
                      <a16:colId xmlns:a16="http://schemas.microsoft.com/office/drawing/2014/main" val="2225328741"/>
                    </a:ext>
                  </a:extLst>
                </a:gridCol>
              </a:tblGrid>
              <a:tr h="370840">
                <a:tc>
                  <a:txBody>
                    <a:bodyPr/>
                    <a:lstStyle/>
                    <a:p>
                      <a:endParaRPr kumimoji="1" lang="ja-JP" altLang="en-US" sz="18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区分番号</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項目</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経過措置</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363400103"/>
                  </a:ext>
                </a:extLst>
              </a:tr>
              <a:tr h="370840">
                <a:tc>
                  <a:txBody>
                    <a:bodyPr/>
                    <a:lstStyle/>
                    <a:p>
                      <a:pPr algn="ctr" fontAlgn="ctr"/>
                      <a:r>
                        <a:rPr lang="en-US" altLang="ja-JP" sz="1200" b="0" u="none" strike="noStrike">
                          <a:solidFill>
                            <a:srgbClr val="000000"/>
                          </a:solidFill>
                          <a:effectLst/>
                        </a:rPr>
                        <a:t>30</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A252</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zh-TW" altLang="en-US" sz="1200" b="0" u="none" strike="noStrike" dirty="0">
                          <a:solidFill>
                            <a:srgbClr val="000000"/>
                          </a:solidFill>
                          <a:effectLst/>
                        </a:rPr>
                        <a:t>地域医療体制確保加算</a:t>
                      </a:r>
                      <a:endParaRPr lang="zh-TW"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日時点で地域医療体制確保加算の届出を行っている保険医療機関については、令和４年９月</a:t>
                      </a:r>
                      <a:r>
                        <a:rPr lang="en-US" altLang="ja-JP" sz="1200" b="0" u="none" strike="noStrike" dirty="0">
                          <a:solidFill>
                            <a:srgbClr val="000000"/>
                          </a:solidFill>
                          <a:effectLst/>
                        </a:rPr>
                        <a:t>30</a:t>
                      </a:r>
                      <a:r>
                        <a:rPr lang="ja-JP" altLang="en-US" sz="1200" b="0" u="none" strike="noStrike" dirty="0">
                          <a:solidFill>
                            <a:srgbClr val="000000"/>
                          </a:solidFill>
                          <a:effectLst/>
                        </a:rPr>
                        <a:t>日までの間に限り、「医師労働時間短縮計画作成ガイドライン」に基づき、「医師労働時間短縮計画」を作成することに係る基準を満たしているものとする。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894541667"/>
                  </a:ext>
                </a:extLst>
              </a:tr>
              <a:tr h="370840">
                <a:tc>
                  <a:txBody>
                    <a:bodyPr/>
                    <a:lstStyle/>
                    <a:p>
                      <a:pPr algn="ctr" fontAlgn="ctr"/>
                      <a:r>
                        <a:rPr lang="en-US" altLang="ja-JP" sz="1200" b="0" u="none" strike="noStrike">
                          <a:solidFill>
                            <a:srgbClr val="000000"/>
                          </a:solidFill>
                          <a:effectLst/>
                        </a:rPr>
                        <a:t>31</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A300</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救命救急入院料における重症度、医療・看護必要度の評価方法</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日時点で救命救急入院料の届出を行っている治療室にあっては、令和４年９月</a:t>
                      </a:r>
                      <a:r>
                        <a:rPr lang="en-US" altLang="ja-JP" sz="1200" b="0" u="none" strike="noStrike" dirty="0">
                          <a:solidFill>
                            <a:srgbClr val="000000"/>
                          </a:solidFill>
                          <a:effectLst/>
                        </a:rPr>
                        <a:t>30</a:t>
                      </a:r>
                      <a:r>
                        <a:rPr lang="ja-JP" altLang="en-US" sz="1200" b="0" u="none" strike="noStrike" dirty="0">
                          <a:solidFill>
                            <a:srgbClr val="000000"/>
                          </a:solidFill>
                          <a:effectLst/>
                        </a:rPr>
                        <a:t>日までの間に限り、令和４年度改定前の特定集中治療室用の重症度、医療・看護必要度に係る評価票を用いて評価をしても差し支えないこと。</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375945678"/>
                  </a:ext>
                </a:extLst>
              </a:tr>
              <a:tr h="370840">
                <a:tc>
                  <a:txBody>
                    <a:bodyPr/>
                    <a:lstStyle/>
                    <a:p>
                      <a:pPr algn="ctr" fontAlgn="ctr"/>
                      <a:r>
                        <a:rPr lang="en-US" altLang="ja-JP" sz="1200" b="0" u="none" strike="noStrike">
                          <a:solidFill>
                            <a:srgbClr val="000000"/>
                          </a:solidFill>
                          <a:effectLst/>
                        </a:rPr>
                        <a:t>32</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A300</a:t>
                      </a:r>
                      <a:r>
                        <a:rPr lang="ja-JP" altLang="en-US" sz="1200" b="0" u="none" strike="noStrike">
                          <a:solidFill>
                            <a:srgbClr val="000000"/>
                          </a:solidFill>
                          <a:effectLst/>
                        </a:rPr>
                        <a:t>等</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救命救急入院料の注</a:t>
                      </a:r>
                      <a:r>
                        <a:rPr lang="en-US" altLang="ja-JP" sz="1200" b="0" u="none" strike="noStrike">
                          <a:solidFill>
                            <a:srgbClr val="000000"/>
                          </a:solidFill>
                          <a:effectLst/>
                        </a:rPr>
                        <a:t>11</a:t>
                      </a:r>
                      <a:r>
                        <a:rPr lang="ja-JP" altLang="en-US" sz="1200" b="0" u="none" strike="noStrike">
                          <a:solidFill>
                            <a:srgbClr val="000000"/>
                          </a:solidFill>
                          <a:effectLst/>
                        </a:rPr>
                        <a:t>等に規定する重症患者対応体制強化加算</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急性期一般入院料１に係る届出を行っている保険医療機関については、</a:t>
                      </a:r>
                      <a:r>
                        <a:rPr lang="en-US" altLang="ja-JP" sz="1200" b="0" u="none" strike="noStrike" dirty="0">
                          <a:solidFill>
                            <a:srgbClr val="000000"/>
                          </a:solidFill>
                          <a:effectLst/>
                        </a:rPr>
                        <a:t>A200-2</a:t>
                      </a:r>
                      <a:r>
                        <a:rPr lang="ja-JP" altLang="en-US" sz="1200" b="0" u="none" strike="noStrike" dirty="0">
                          <a:solidFill>
                            <a:srgbClr val="000000"/>
                          </a:solidFill>
                          <a:effectLst/>
                        </a:rPr>
                        <a:t>急性期充実体制加算に係る届出を行っていない場合であっても、令和５年３月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日までの間に限り、別添７の様式</a:t>
                      </a:r>
                      <a:r>
                        <a:rPr lang="en-US" altLang="ja-JP" sz="1200" b="0" u="none" strike="noStrike" dirty="0">
                          <a:solidFill>
                            <a:srgbClr val="000000"/>
                          </a:solidFill>
                          <a:effectLst/>
                        </a:rPr>
                        <a:t>42</a:t>
                      </a:r>
                      <a:r>
                        <a:rPr lang="ja-JP" altLang="en-US" sz="1200" b="0" u="none" strike="noStrike" dirty="0">
                          <a:solidFill>
                            <a:srgbClr val="000000"/>
                          </a:solidFill>
                          <a:effectLst/>
                        </a:rPr>
                        <a:t>の８にその理由及び今後の届出予定を記載することをもって、当該届出を行っているものとみなす。</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3477704637"/>
                  </a:ext>
                </a:extLst>
              </a:tr>
              <a:tr h="370840">
                <a:tc>
                  <a:txBody>
                    <a:bodyPr/>
                    <a:lstStyle/>
                    <a:p>
                      <a:pPr algn="ctr" fontAlgn="ctr"/>
                      <a:r>
                        <a:rPr lang="en-US" altLang="ja-JP" sz="1200" b="0" u="none" strike="noStrike">
                          <a:solidFill>
                            <a:srgbClr val="000000"/>
                          </a:solidFill>
                          <a:effectLst/>
                        </a:rPr>
                        <a:t>33</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A301</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特定集中治療室管理料における重症度、医療・看護必要度の評価方法</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令和４年３月</a:t>
                      </a:r>
                      <a:r>
                        <a:rPr lang="en-US" altLang="ja-JP" sz="1200" b="0" u="none" strike="noStrike">
                          <a:solidFill>
                            <a:srgbClr val="000000"/>
                          </a:solidFill>
                          <a:effectLst/>
                        </a:rPr>
                        <a:t>31</a:t>
                      </a:r>
                      <a:r>
                        <a:rPr lang="ja-JP" altLang="en-US" sz="1200" b="0" u="none" strike="noStrike">
                          <a:solidFill>
                            <a:srgbClr val="000000"/>
                          </a:solidFill>
                          <a:effectLst/>
                        </a:rPr>
                        <a:t>日時点で特定集中治療室管理料の届出を行っている治療室にあっては、令和４年９月</a:t>
                      </a:r>
                      <a:r>
                        <a:rPr lang="en-US" altLang="ja-JP" sz="1200" b="0" u="none" strike="noStrike">
                          <a:solidFill>
                            <a:srgbClr val="000000"/>
                          </a:solidFill>
                          <a:effectLst/>
                        </a:rPr>
                        <a:t>30</a:t>
                      </a:r>
                      <a:r>
                        <a:rPr lang="ja-JP" altLang="en-US" sz="1200" b="0" u="none" strike="noStrike">
                          <a:solidFill>
                            <a:srgbClr val="000000"/>
                          </a:solidFill>
                          <a:effectLst/>
                        </a:rPr>
                        <a:t>日までの間に限り、令和４年度改定前の特定集中治療室用の重症度、医療・看護必要度に係る評価票を用いて評価をしても差し支えないこと。</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632065760"/>
                  </a:ext>
                </a:extLst>
              </a:tr>
              <a:tr h="370840">
                <a:tc>
                  <a:txBody>
                    <a:bodyPr/>
                    <a:lstStyle/>
                    <a:p>
                      <a:pPr algn="ctr" fontAlgn="ctr"/>
                      <a:r>
                        <a:rPr lang="en-US" altLang="ja-JP" sz="1200" b="0" u="none" strike="noStrike" dirty="0">
                          <a:solidFill>
                            <a:srgbClr val="000000"/>
                          </a:solidFill>
                          <a:effectLst/>
                        </a:rPr>
                        <a:t>34</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A301</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特定集中治療室管理料の注５に規定する早期栄養介入管理加算</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令和４年３月</a:t>
                      </a:r>
                      <a:r>
                        <a:rPr lang="en-US" altLang="ja-JP" sz="1200" b="0" u="none" strike="noStrike">
                          <a:solidFill>
                            <a:srgbClr val="000000"/>
                          </a:solidFill>
                          <a:effectLst/>
                        </a:rPr>
                        <a:t>31</a:t>
                      </a:r>
                      <a:r>
                        <a:rPr lang="ja-JP" altLang="en-US" sz="1200" b="0" u="none" strike="noStrike">
                          <a:solidFill>
                            <a:srgbClr val="000000"/>
                          </a:solidFill>
                          <a:effectLst/>
                        </a:rPr>
                        <a:t>日時点で特定集中治療室管理料の「注５」に掲げる早期栄養介入管理加算の届出を行っている治療室にあっては、令和４年９月</a:t>
                      </a:r>
                      <a:r>
                        <a:rPr lang="en-US" altLang="ja-JP" sz="1200" b="0" u="none" strike="noStrike">
                          <a:solidFill>
                            <a:srgbClr val="000000"/>
                          </a:solidFill>
                          <a:effectLst/>
                        </a:rPr>
                        <a:t>30</a:t>
                      </a:r>
                      <a:r>
                        <a:rPr lang="ja-JP" altLang="en-US" sz="1200" b="0" u="none" strike="noStrike">
                          <a:solidFill>
                            <a:srgbClr val="000000"/>
                          </a:solidFill>
                          <a:effectLst/>
                        </a:rPr>
                        <a:t>日までの間に限り、８の</a:t>
                      </a:r>
                      <a:r>
                        <a:rPr lang="en-US" altLang="ja-JP" sz="1200" b="0" u="none" strike="noStrike">
                          <a:solidFill>
                            <a:srgbClr val="000000"/>
                          </a:solidFill>
                          <a:effectLst/>
                        </a:rPr>
                        <a:t>(</a:t>
                      </a:r>
                      <a:r>
                        <a:rPr lang="ja-JP" altLang="en-US" sz="1200" b="0" u="none" strike="noStrike">
                          <a:solidFill>
                            <a:srgbClr val="000000"/>
                          </a:solidFill>
                          <a:effectLst/>
                        </a:rPr>
                        <a:t>４</a:t>
                      </a:r>
                      <a:r>
                        <a:rPr lang="en-US" altLang="ja-JP" sz="1200" b="0" u="none" strike="noStrike">
                          <a:solidFill>
                            <a:srgbClr val="000000"/>
                          </a:solidFill>
                          <a:effectLst/>
                        </a:rPr>
                        <a:t>)</a:t>
                      </a:r>
                      <a:r>
                        <a:rPr lang="ja-JP" altLang="en-US" sz="1200" b="0" u="none" strike="noStrike">
                          <a:solidFill>
                            <a:srgbClr val="000000"/>
                          </a:solidFill>
                          <a:effectLst/>
                        </a:rPr>
                        <a:t>の基準を満たしているものとみなす。</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655503079"/>
                  </a:ext>
                </a:extLst>
              </a:tr>
              <a:tr h="370840">
                <a:tc>
                  <a:txBody>
                    <a:bodyPr/>
                    <a:lstStyle/>
                    <a:p>
                      <a:pPr algn="ctr" fontAlgn="ctr"/>
                      <a:r>
                        <a:rPr lang="en-US" altLang="ja-JP" sz="1200" b="0" u="none" strike="noStrike">
                          <a:solidFill>
                            <a:srgbClr val="000000"/>
                          </a:solidFill>
                          <a:effectLst/>
                        </a:rPr>
                        <a:t>35</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A308 </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回復期リハビリテーション病棟入院料１～４</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令和４年３月</a:t>
                      </a:r>
                      <a:r>
                        <a:rPr lang="en-US" altLang="ja-JP" sz="1200" b="0" u="none" strike="noStrike">
                          <a:solidFill>
                            <a:srgbClr val="000000"/>
                          </a:solidFill>
                          <a:effectLst/>
                        </a:rPr>
                        <a:t>31</a:t>
                      </a:r>
                      <a:r>
                        <a:rPr lang="ja-JP" altLang="en-US" sz="1200" b="0" u="none" strike="noStrike">
                          <a:solidFill>
                            <a:srgbClr val="000000"/>
                          </a:solidFill>
                          <a:effectLst/>
                        </a:rPr>
                        <a:t>日時点で、回復期リハビリテーション病棟入院料の届出を行っている病棟については、令和４年９月</a:t>
                      </a:r>
                      <a:r>
                        <a:rPr lang="en-US" altLang="ja-JP" sz="1200" b="0" u="none" strike="noStrike">
                          <a:solidFill>
                            <a:srgbClr val="000000"/>
                          </a:solidFill>
                          <a:effectLst/>
                        </a:rPr>
                        <a:t>30</a:t>
                      </a:r>
                      <a:r>
                        <a:rPr lang="ja-JP" altLang="en-US" sz="1200" b="0" u="none" strike="noStrike">
                          <a:solidFill>
                            <a:srgbClr val="000000"/>
                          </a:solidFill>
                          <a:effectLst/>
                        </a:rPr>
                        <a:t>日までの間に限り、「新規入院患者のうちの重症の患者の割合」に係る施設基準を満たしているものとする。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014388226"/>
                  </a:ext>
                </a:extLst>
              </a:tr>
              <a:tr h="370840">
                <a:tc>
                  <a:txBody>
                    <a:bodyPr/>
                    <a:lstStyle/>
                    <a:p>
                      <a:pPr algn="ctr" fontAlgn="ctr"/>
                      <a:r>
                        <a:rPr lang="en-US" altLang="ja-JP" sz="1200" b="0" u="none" strike="noStrike">
                          <a:solidFill>
                            <a:srgbClr val="000000"/>
                          </a:solidFill>
                          <a:effectLst/>
                        </a:rPr>
                        <a:t>36</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A308 </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回復期リハビリテーション病棟入院料５・６</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日時点で、回復期リハビリテーション病棟入院料５又は６の届出を行っている病棟については、令和５年３月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日までの間に限り、改正前の点数表に従い算定を行うことができる。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174115163"/>
                  </a:ext>
                </a:extLst>
              </a:tr>
            </a:tbl>
          </a:graphicData>
        </a:graphic>
      </p:graphicFrame>
      <p:sp>
        <p:nvSpPr>
          <p:cNvPr id="6" name="テキスト ボックス 5">
            <a:extLst>
              <a:ext uri="{FF2B5EF4-FFF2-40B4-BE49-F238E27FC236}">
                <a16:creationId xmlns:a16="http://schemas.microsoft.com/office/drawing/2014/main" id="{EBC74D0B-3986-411F-AB05-5EC7FAB44380}"/>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経過措置</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596754127"/>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経過措置について⑥</a:t>
            </a:r>
          </a:p>
        </p:txBody>
      </p:sp>
      <p:graphicFrame>
        <p:nvGraphicFramePr>
          <p:cNvPr id="4" name="表 3"/>
          <p:cNvGraphicFramePr>
            <a:graphicFrameLocks noGrp="1"/>
          </p:cNvGraphicFramePr>
          <p:nvPr>
            <p:extLst>
              <p:ext uri="{D42A27DB-BD31-4B8C-83A1-F6EECF244321}">
                <p14:modId xmlns:p14="http://schemas.microsoft.com/office/powerpoint/2010/main" val="959888379"/>
              </p:ext>
            </p:extLst>
          </p:nvPr>
        </p:nvGraphicFramePr>
        <p:xfrm>
          <a:off x="279396" y="845047"/>
          <a:ext cx="9330431" cy="5558155"/>
        </p:xfrm>
        <a:graphic>
          <a:graphicData uri="http://schemas.openxmlformats.org/drawingml/2006/table">
            <a:tbl>
              <a:tblPr firstRow="1" bandRow="1">
                <a:tableStyleId>{F2DE63D5-997A-4646-A377-4702673A728D}</a:tableStyleId>
              </a:tblPr>
              <a:tblGrid>
                <a:gridCol w="473616">
                  <a:extLst>
                    <a:ext uri="{9D8B030D-6E8A-4147-A177-3AD203B41FA5}">
                      <a16:colId xmlns:a16="http://schemas.microsoft.com/office/drawing/2014/main" val="1552410222"/>
                    </a:ext>
                  </a:extLst>
                </a:gridCol>
                <a:gridCol w="1229879">
                  <a:extLst>
                    <a:ext uri="{9D8B030D-6E8A-4147-A177-3AD203B41FA5}">
                      <a16:colId xmlns:a16="http://schemas.microsoft.com/office/drawing/2014/main" val="66884532"/>
                    </a:ext>
                  </a:extLst>
                </a:gridCol>
                <a:gridCol w="2405434">
                  <a:extLst>
                    <a:ext uri="{9D8B030D-6E8A-4147-A177-3AD203B41FA5}">
                      <a16:colId xmlns:a16="http://schemas.microsoft.com/office/drawing/2014/main" val="3649314778"/>
                    </a:ext>
                  </a:extLst>
                </a:gridCol>
                <a:gridCol w="5221502">
                  <a:extLst>
                    <a:ext uri="{9D8B030D-6E8A-4147-A177-3AD203B41FA5}">
                      <a16:colId xmlns:a16="http://schemas.microsoft.com/office/drawing/2014/main" val="2225328741"/>
                    </a:ext>
                  </a:extLst>
                </a:gridCol>
              </a:tblGrid>
              <a:tr h="370840">
                <a:tc>
                  <a:txBody>
                    <a:bodyPr/>
                    <a:lstStyle/>
                    <a:p>
                      <a:endParaRPr kumimoji="1" lang="ja-JP" altLang="en-US" sz="18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区分番号</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項目</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経過措置</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363400103"/>
                  </a:ext>
                </a:extLst>
              </a:tr>
              <a:tr h="370840">
                <a:tc>
                  <a:txBody>
                    <a:bodyPr/>
                    <a:lstStyle/>
                    <a:p>
                      <a:pPr algn="ctr" fontAlgn="ctr"/>
                      <a:r>
                        <a:rPr lang="en-US" altLang="ja-JP" sz="1200" b="0" u="none" strike="noStrike" dirty="0">
                          <a:solidFill>
                            <a:srgbClr val="000000"/>
                          </a:solidFill>
                          <a:effectLst/>
                        </a:rPr>
                        <a:t>37</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A308－3</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地域包括ケア病棟入院料</a:t>
                      </a:r>
                      <a:br>
                        <a:rPr lang="ja-JP" altLang="en-US" sz="1200" b="0" u="none" strike="noStrike">
                          <a:solidFill>
                            <a:srgbClr val="000000"/>
                          </a:solidFill>
                          <a:effectLst/>
                        </a:rPr>
                      </a:br>
                      <a:r>
                        <a:rPr lang="ja-JP" altLang="en-US" sz="1200" b="0" u="none" strike="noStrike">
                          <a:solidFill>
                            <a:srgbClr val="000000"/>
                          </a:solidFill>
                          <a:effectLst/>
                        </a:rPr>
                        <a:t>（</a:t>
                      </a:r>
                      <a:r>
                        <a:rPr lang="en-US" altLang="ja-JP" sz="1200" b="0" u="none" strike="noStrike">
                          <a:solidFill>
                            <a:srgbClr val="000000"/>
                          </a:solidFill>
                          <a:effectLst/>
                        </a:rPr>
                        <a:t>200</a:t>
                      </a:r>
                      <a:r>
                        <a:rPr lang="ja-JP" altLang="en-US" sz="1200" b="0" u="none" strike="noStrike">
                          <a:solidFill>
                            <a:srgbClr val="000000"/>
                          </a:solidFill>
                          <a:effectLst/>
                        </a:rPr>
                        <a:t>床以上</a:t>
                      </a:r>
                      <a:r>
                        <a:rPr lang="en-US" altLang="ja-JP" sz="1200" b="0" u="none" strike="noStrike">
                          <a:solidFill>
                            <a:srgbClr val="000000"/>
                          </a:solidFill>
                          <a:effectLst/>
                        </a:rPr>
                        <a:t>400</a:t>
                      </a:r>
                      <a:r>
                        <a:rPr lang="ja-JP" altLang="en-US" sz="1200" b="0" u="none" strike="noStrike">
                          <a:solidFill>
                            <a:srgbClr val="000000"/>
                          </a:solidFill>
                          <a:effectLst/>
                        </a:rPr>
                        <a:t>床未満の医療機関に限る。）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令和４年３月</a:t>
                      </a:r>
                      <a:r>
                        <a:rPr lang="en-US" altLang="ja-JP" sz="1200" b="0" u="none" strike="noStrike">
                          <a:solidFill>
                            <a:srgbClr val="000000"/>
                          </a:solidFill>
                          <a:effectLst/>
                        </a:rPr>
                        <a:t>31</a:t>
                      </a:r>
                      <a:r>
                        <a:rPr lang="ja-JP" altLang="en-US" sz="1200" b="0" u="none" strike="noStrike">
                          <a:solidFill>
                            <a:srgbClr val="000000"/>
                          </a:solidFill>
                          <a:effectLst/>
                        </a:rPr>
                        <a:t>日時点で、地域包括ケア病棟入院料の届出を行っている病棟を有するものについては、令和４年９月</a:t>
                      </a:r>
                      <a:r>
                        <a:rPr lang="en-US" altLang="ja-JP" sz="1200" b="0" u="none" strike="noStrike">
                          <a:solidFill>
                            <a:srgbClr val="000000"/>
                          </a:solidFill>
                          <a:effectLst/>
                        </a:rPr>
                        <a:t>30</a:t>
                      </a:r>
                      <a:r>
                        <a:rPr lang="ja-JP" altLang="en-US" sz="1200" b="0" u="none" strike="noStrike">
                          <a:solidFill>
                            <a:srgbClr val="000000"/>
                          </a:solidFill>
                          <a:effectLst/>
                        </a:rPr>
                        <a:t>日までの間に限り、自院の一般病棟から転棟した患者の割合に係る施設基準を満たしているものとする。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894541667"/>
                  </a:ext>
                </a:extLst>
              </a:tr>
              <a:tr h="370840">
                <a:tc>
                  <a:txBody>
                    <a:bodyPr/>
                    <a:lstStyle/>
                    <a:p>
                      <a:pPr algn="ctr" fontAlgn="ctr"/>
                      <a:r>
                        <a:rPr lang="en-US" altLang="ja-JP" sz="1200" b="0" u="none" strike="noStrike">
                          <a:solidFill>
                            <a:srgbClr val="000000"/>
                          </a:solidFill>
                          <a:effectLst/>
                        </a:rPr>
                        <a:t>38</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A308－3</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地域包括ケア病棟入院料</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日時点で、地域包括ケア病棟入院料・入院医療管理料の届出を行っている病棟又は病室については、令和４年９月</a:t>
                      </a:r>
                      <a:r>
                        <a:rPr lang="en-US" altLang="ja-JP" sz="1200" b="0" u="none" strike="noStrike" dirty="0">
                          <a:solidFill>
                            <a:srgbClr val="000000"/>
                          </a:solidFill>
                          <a:effectLst/>
                        </a:rPr>
                        <a:t>30</a:t>
                      </a:r>
                      <a:r>
                        <a:rPr lang="ja-JP" altLang="en-US" sz="1200" b="0" u="none" strike="noStrike" dirty="0">
                          <a:solidFill>
                            <a:srgbClr val="000000"/>
                          </a:solidFill>
                          <a:effectLst/>
                        </a:rPr>
                        <a:t>日までの間に限り、自宅等から入棟した患者割合、自宅等からの緊急患者の受入、在宅医療等の実績及び在宅復帰率に係る施設基準を満たしているものとする。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375945678"/>
                  </a:ext>
                </a:extLst>
              </a:tr>
              <a:tr h="370840">
                <a:tc>
                  <a:txBody>
                    <a:bodyPr/>
                    <a:lstStyle/>
                    <a:p>
                      <a:pPr algn="ctr" fontAlgn="ctr"/>
                      <a:r>
                        <a:rPr lang="en-US" altLang="ja-JP" sz="1200" b="0" u="none" strike="noStrike">
                          <a:solidFill>
                            <a:srgbClr val="000000"/>
                          </a:solidFill>
                          <a:effectLst/>
                        </a:rPr>
                        <a:t>39</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A308－3</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地域包括ケア病棟入院料</a:t>
                      </a:r>
                      <a:br>
                        <a:rPr lang="ja-JP" altLang="en-US" sz="1200" b="0" u="none" strike="noStrike">
                          <a:solidFill>
                            <a:srgbClr val="000000"/>
                          </a:solidFill>
                          <a:effectLst/>
                        </a:rPr>
                      </a:br>
                      <a:r>
                        <a:rPr lang="ja-JP" altLang="en-US" sz="1200" b="0" u="none" strike="noStrike">
                          <a:solidFill>
                            <a:srgbClr val="000000"/>
                          </a:solidFill>
                          <a:effectLst/>
                        </a:rPr>
                        <a:t>（</a:t>
                      </a:r>
                      <a:r>
                        <a:rPr lang="en-US" altLang="ja-JP" sz="1200" b="0" u="none" strike="noStrike">
                          <a:solidFill>
                            <a:srgbClr val="000000"/>
                          </a:solidFill>
                          <a:effectLst/>
                        </a:rPr>
                        <a:t>100</a:t>
                      </a:r>
                      <a:r>
                        <a:rPr lang="ja-JP" altLang="en-US" sz="1200" b="0" u="none" strike="noStrike">
                          <a:solidFill>
                            <a:srgbClr val="000000"/>
                          </a:solidFill>
                          <a:effectLst/>
                        </a:rPr>
                        <a:t>床以上の医療機関）</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令和４年３月</a:t>
                      </a:r>
                      <a:r>
                        <a:rPr lang="en-US" altLang="ja-JP" sz="1200" b="0" u="none" strike="noStrike">
                          <a:solidFill>
                            <a:srgbClr val="000000"/>
                          </a:solidFill>
                          <a:effectLst/>
                        </a:rPr>
                        <a:t>31</a:t>
                      </a:r>
                      <a:r>
                        <a:rPr lang="ja-JP" altLang="en-US" sz="1200" b="0" u="none" strike="noStrike">
                          <a:solidFill>
                            <a:srgbClr val="000000"/>
                          </a:solidFill>
                          <a:effectLst/>
                        </a:rPr>
                        <a:t>日時点で、地域包括ケア病棟入院料の届出を行っている病棟については、令和４年９月</a:t>
                      </a:r>
                      <a:r>
                        <a:rPr lang="en-US" altLang="ja-JP" sz="1200" b="0" u="none" strike="noStrike">
                          <a:solidFill>
                            <a:srgbClr val="000000"/>
                          </a:solidFill>
                          <a:effectLst/>
                        </a:rPr>
                        <a:t>30</a:t>
                      </a:r>
                      <a:r>
                        <a:rPr lang="ja-JP" altLang="en-US" sz="1200" b="0" u="none" strike="noStrike">
                          <a:solidFill>
                            <a:srgbClr val="000000"/>
                          </a:solidFill>
                          <a:effectLst/>
                        </a:rPr>
                        <a:t>日までの間に限り、入退院支援加算１の届出を要さないこととする。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3477704637"/>
                  </a:ext>
                </a:extLst>
              </a:tr>
              <a:tr h="370840">
                <a:tc>
                  <a:txBody>
                    <a:bodyPr/>
                    <a:lstStyle/>
                    <a:p>
                      <a:pPr algn="ctr" fontAlgn="ctr"/>
                      <a:r>
                        <a:rPr lang="en-US" altLang="ja-JP" sz="1200" b="0" u="none" strike="noStrike">
                          <a:solidFill>
                            <a:srgbClr val="000000"/>
                          </a:solidFill>
                          <a:effectLst/>
                        </a:rPr>
                        <a:t>40</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A308－3</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地域包括ケア病棟入院料</a:t>
                      </a:r>
                      <a:br>
                        <a:rPr lang="ja-JP" altLang="en-US" sz="1200" b="0" u="none" strike="noStrike">
                          <a:solidFill>
                            <a:srgbClr val="000000"/>
                          </a:solidFill>
                          <a:effectLst/>
                        </a:rPr>
                      </a:br>
                      <a:r>
                        <a:rPr lang="ja-JP" altLang="en-US" sz="1200" b="0" u="none" strike="noStrike">
                          <a:solidFill>
                            <a:srgbClr val="000000"/>
                          </a:solidFill>
                          <a:effectLst/>
                        </a:rPr>
                        <a:t>（一般病床に限る。）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令和４年３月</a:t>
                      </a:r>
                      <a:r>
                        <a:rPr lang="en-US" altLang="ja-JP" sz="1200" b="0" u="none" strike="noStrike">
                          <a:solidFill>
                            <a:srgbClr val="000000"/>
                          </a:solidFill>
                          <a:effectLst/>
                        </a:rPr>
                        <a:t>31</a:t>
                      </a:r>
                      <a:r>
                        <a:rPr lang="ja-JP" altLang="en-US" sz="1200" b="0" u="none" strike="noStrike">
                          <a:solidFill>
                            <a:srgbClr val="000000"/>
                          </a:solidFill>
                          <a:effectLst/>
                        </a:rPr>
                        <a:t>日時点で、地域包括ケア病棟入院料の届出を行っている病棟については、令和５年３月</a:t>
                      </a:r>
                      <a:r>
                        <a:rPr lang="en-US" altLang="ja-JP" sz="1200" b="0" u="none" strike="noStrike">
                          <a:solidFill>
                            <a:srgbClr val="000000"/>
                          </a:solidFill>
                          <a:effectLst/>
                        </a:rPr>
                        <a:t>31</a:t>
                      </a:r>
                      <a:r>
                        <a:rPr lang="ja-JP" altLang="en-US" sz="1200" b="0" u="none" strike="noStrike">
                          <a:solidFill>
                            <a:srgbClr val="000000"/>
                          </a:solidFill>
                          <a:effectLst/>
                        </a:rPr>
                        <a:t>日までの間に限り、第二次救急医療機関又は救急病院等を定める省令に基づく認定された救急病院に該当するものとみなす。</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632065760"/>
                  </a:ext>
                </a:extLst>
              </a:tr>
              <a:tr h="370840">
                <a:tc>
                  <a:txBody>
                    <a:bodyPr/>
                    <a:lstStyle/>
                    <a:p>
                      <a:pPr algn="ctr" fontAlgn="ctr"/>
                      <a:r>
                        <a:rPr lang="en-US" altLang="ja-JP" sz="1200" b="0" u="none" strike="noStrike">
                          <a:solidFill>
                            <a:srgbClr val="000000"/>
                          </a:solidFill>
                          <a:effectLst/>
                        </a:rPr>
                        <a:t>41</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A308－3</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地域包括ケア病棟入院料</a:t>
                      </a:r>
                      <a:br>
                        <a:rPr lang="ja-JP" altLang="en-US" sz="1200" b="0" u="none" strike="noStrike">
                          <a:solidFill>
                            <a:srgbClr val="000000"/>
                          </a:solidFill>
                          <a:effectLst/>
                        </a:rPr>
                      </a:br>
                      <a:r>
                        <a:rPr lang="ja-JP" altLang="en-US" sz="1200" b="0" u="none" strike="noStrike">
                          <a:solidFill>
                            <a:srgbClr val="000000"/>
                          </a:solidFill>
                          <a:effectLst/>
                        </a:rPr>
                        <a:t>（療養病床に限る。）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日時点で、地域包括ケア病棟入院料又は入院医療管理料の届出を行っている病棟については、令和４年９月</a:t>
                      </a:r>
                      <a:r>
                        <a:rPr lang="en-US" altLang="ja-JP" sz="1200" b="0" u="none" strike="noStrike" dirty="0">
                          <a:solidFill>
                            <a:srgbClr val="000000"/>
                          </a:solidFill>
                          <a:effectLst/>
                        </a:rPr>
                        <a:t>30</a:t>
                      </a:r>
                      <a:r>
                        <a:rPr lang="ja-JP" altLang="en-US" sz="1200" b="0" u="none" strike="noStrike" dirty="0">
                          <a:solidFill>
                            <a:srgbClr val="000000"/>
                          </a:solidFill>
                          <a:effectLst/>
                        </a:rPr>
                        <a:t>日までの間に限り、当該病棟又は病室において、入院患者に占める、自宅等から入院したものの割合が８割以上であること・当該病棟又は病室における自宅等からの緊急の入院患者の受入れ人数が、前３月間において</a:t>
                      </a:r>
                      <a:r>
                        <a:rPr lang="en-US" altLang="ja-JP" sz="1200" b="0" u="none" strike="noStrike" dirty="0">
                          <a:solidFill>
                            <a:srgbClr val="000000"/>
                          </a:solidFill>
                          <a:effectLst/>
                        </a:rPr>
                        <a:t>30</a:t>
                      </a:r>
                      <a:r>
                        <a:rPr lang="ja-JP" altLang="en-US" sz="1200" b="0" u="none" strike="noStrike" dirty="0">
                          <a:solidFill>
                            <a:srgbClr val="000000"/>
                          </a:solidFill>
                          <a:effectLst/>
                        </a:rPr>
                        <a:t>人以上であること・救急医療を行うにつき必要な体制が整備されていることの要件を満たしているものとする。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655503079"/>
                  </a:ext>
                </a:extLst>
              </a:tr>
              <a:tr h="370840">
                <a:tc>
                  <a:txBody>
                    <a:bodyPr/>
                    <a:lstStyle/>
                    <a:p>
                      <a:pPr algn="ctr" fontAlgn="ctr"/>
                      <a:r>
                        <a:rPr lang="en-US" altLang="ja-JP" sz="1200" b="0" u="none" strike="noStrike">
                          <a:solidFill>
                            <a:srgbClr val="000000"/>
                          </a:solidFill>
                          <a:effectLst/>
                        </a:rPr>
                        <a:t>42</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A311</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精神科救急急性期医療入院料</a:t>
                      </a:r>
                      <a:br>
                        <a:rPr lang="ja-JP" altLang="en-US" sz="1200" b="0" u="none" strike="noStrike" dirty="0">
                          <a:solidFill>
                            <a:srgbClr val="000000"/>
                          </a:solidFill>
                          <a:effectLst/>
                        </a:rPr>
                      </a:br>
                      <a:r>
                        <a:rPr lang="ja-JP" altLang="en-US" sz="1200" b="0" u="none" strike="noStrike" dirty="0">
                          <a:solidFill>
                            <a:srgbClr val="000000"/>
                          </a:solidFill>
                          <a:effectLst/>
                        </a:rPr>
                        <a:t>精神科救急医療体制加算１</a:t>
                      </a:r>
                      <a:br>
                        <a:rPr lang="ja-JP" altLang="en-US" sz="1200" b="0" u="none" strike="noStrike" dirty="0">
                          <a:solidFill>
                            <a:srgbClr val="000000"/>
                          </a:solidFill>
                          <a:effectLst/>
                        </a:rPr>
                      </a:br>
                      <a:r>
                        <a:rPr lang="ja-JP" altLang="en-US" sz="1200" b="0" u="none" strike="noStrike" dirty="0">
                          <a:solidFill>
                            <a:srgbClr val="000000"/>
                          </a:solidFill>
                          <a:effectLst/>
                        </a:rPr>
                        <a:t>精神科救急医療体制加算２</a:t>
                      </a:r>
                      <a:br>
                        <a:rPr lang="ja-JP" altLang="en-US" sz="1200" b="0" u="none" strike="noStrike" dirty="0">
                          <a:solidFill>
                            <a:srgbClr val="000000"/>
                          </a:solidFill>
                          <a:effectLst/>
                        </a:rPr>
                      </a:br>
                      <a:r>
                        <a:rPr lang="ja-JP" altLang="en-US" sz="1200" b="0" u="none" strike="noStrike" dirty="0">
                          <a:solidFill>
                            <a:srgbClr val="000000"/>
                          </a:solidFill>
                          <a:effectLst/>
                        </a:rPr>
                        <a:t>精神科救急医療体制加算３</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日において現に旧医科点数表の精神科救急入院料に係る届出を行っている病棟については、令和４年９月</a:t>
                      </a:r>
                      <a:r>
                        <a:rPr lang="en-US" altLang="ja-JP" sz="1200" b="0" u="none" strike="noStrike" dirty="0">
                          <a:solidFill>
                            <a:srgbClr val="000000"/>
                          </a:solidFill>
                          <a:effectLst/>
                        </a:rPr>
                        <a:t>30</a:t>
                      </a:r>
                      <a:r>
                        <a:rPr lang="ja-JP" altLang="en-US" sz="1200" b="0" u="none" strike="noStrike" dirty="0">
                          <a:solidFill>
                            <a:srgbClr val="000000"/>
                          </a:solidFill>
                          <a:effectLst/>
                        </a:rPr>
                        <a:t>日までの間に限り、当該病棟における病床数が</a:t>
                      </a:r>
                      <a:r>
                        <a:rPr lang="en-US" altLang="ja-JP" sz="1200" b="0" u="none" strike="noStrike" dirty="0">
                          <a:solidFill>
                            <a:srgbClr val="000000"/>
                          </a:solidFill>
                          <a:effectLst/>
                        </a:rPr>
                        <a:t>120</a:t>
                      </a:r>
                      <a:r>
                        <a:rPr lang="ja-JP" altLang="en-US" sz="1200" b="0" u="none" strike="noStrike" dirty="0">
                          <a:solidFill>
                            <a:srgbClr val="000000"/>
                          </a:solidFill>
                          <a:effectLst/>
                        </a:rPr>
                        <a:t>床以下とすることについて要件を満たすものとみなす。</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174115163"/>
                  </a:ext>
                </a:extLst>
              </a:tr>
              <a:tr h="390714">
                <a:tc>
                  <a:txBody>
                    <a:bodyPr/>
                    <a:lstStyle/>
                    <a:p>
                      <a:pPr algn="ctr" fontAlgn="ctr"/>
                      <a:r>
                        <a:rPr lang="en-US" altLang="ja-JP" sz="1200" b="0" u="none" strike="noStrike">
                          <a:solidFill>
                            <a:srgbClr val="000000"/>
                          </a:solidFill>
                          <a:effectLst/>
                        </a:rPr>
                        <a:t>43</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A319</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特定機能病院リハビリテーション病棟入院料</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日時点で、回復期リハビリテーション病棟入院料を届出を行っている病棟（特定機能病院に限る。）については、令和４年９月</a:t>
                      </a:r>
                      <a:r>
                        <a:rPr lang="en-US" altLang="ja-JP" sz="1200" b="0" u="none" strike="noStrike" dirty="0">
                          <a:solidFill>
                            <a:srgbClr val="000000"/>
                          </a:solidFill>
                          <a:effectLst/>
                        </a:rPr>
                        <a:t>30</a:t>
                      </a:r>
                      <a:r>
                        <a:rPr lang="ja-JP" altLang="en-US" sz="1200" b="0" u="none" strike="noStrike" dirty="0">
                          <a:solidFill>
                            <a:srgbClr val="000000"/>
                          </a:solidFill>
                          <a:effectLst/>
                        </a:rPr>
                        <a:t>日までの間に限り、施設基準を満たしているものとする。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741862921"/>
                  </a:ext>
                </a:extLst>
              </a:tr>
            </a:tbl>
          </a:graphicData>
        </a:graphic>
      </p:graphicFrame>
      <p:sp>
        <p:nvSpPr>
          <p:cNvPr id="6" name="テキスト ボックス 5">
            <a:extLst>
              <a:ext uri="{FF2B5EF4-FFF2-40B4-BE49-F238E27FC236}">
                <a16:creationId xmlns:a16="http://schemas.microsoft.com/office/drawing/2014/main" id="{A6BDEE25-C7BC-4E60-BE46-9128A06D2656}"/>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経過措置</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4208092600"/>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経過措置について⑦</a:t>
            </a:r>
          </a:p>
        </p:txBody>
      </p:sp>
      <p:graphicFrame>
        <p:nvGraphicFramePr>
          <p:cNvPr id="4" name="表 3"/>
          <p:cNvGraphicFramePr>
            <a:graphicFrameLocks noGrp="1"/>
          </p:cNvGraphicFramePr>
          <p:nvPr>
            <p:extLst>
              <p:ext uri="{D42A27DB-BD31-4B8C-83A1-F6EECF244321}">
                <p14:modId xmlns:p14="http://schemas.microsoft.com/office/powerpoint/2010/main" val="3935063329"/>
              </p:ext>
            </p:extLst>
          </p:nvPr>
        </p:nvGraphicFramePr>
        <p:xfrm>
          <a:off x="279396" y="845047"/>
          <a:ext cx="9330431" cy="5201920"/>
        </p:xfrm>
        <a:graphic>
          <a:graphicData uri="http://schemas.openxmlformats.org/drawingml/2006/table">
            <a:tbl>
              <a:tblPr firstRow="1" bandRow="1">
                <a:tableStyleId>{F2DE63D5-997A-4646-A377-4702673A728D}</a:tableStyleId>
              </a:tblPr>
              <a:tblGrid>
                <a:gridCol w="473616">
                  <a:extLst>
                    <a:ext uri="{9D8B030D-6E8A-4147-A177-3AD203B41FA5}">
                      <a16:colId xmlns:a16="http://schemas.microsoft.com/office/drawing/2014/main" val="1552410222"/>
                    </a:ext>
                  </a:extLst>
                </a:gridCol>
                <a:gridCol w="1229879">
                  <a:extLst>
                    <a:ext uri="{9D8B030D-6E8A-4147-A177-3AD203B41FA5}">
                      <a16:colId xmlns:a16="http://schemas.microsoft.com/office/drawing/2014/main" val="66884532"/>
                    </a:ext>
                  </a:extLst>
                </a:gridCol>
                <a:gridCol w="2405434">
                  <a:extLst>
                    <a:ext uri="{9D8B030D-6E8A-4147-A177-3AD203B41FA5}">
                      <a16:colId xmlns:a16="http://schemas.microsoft.com/office/drawing/2014/main" val="3649314778"/>
                    </a:ext>
                  </a:extLst>
                </a:gridCol>
                <a:gridCol w="5221502">
                  <a:extLst>
                    <a:ext uri="{9D8B030D-6E8A-4147-A177-3AD203B41FA5}">
                      <a16:colId xmlns:a16="http://schemas.microsoft.com/office/drawing/2014/main" val="2225328741"/>
                    </a:ext>
                  </a:extLst>
                </a:gridCol>
              </a:tblGrid>
              <a:tr h="370840">
                <a:tc>
                  <a:txBody>
                    <a:bodyPr/>
                    <a:lstStyle/>
                    <a:p>
                      <a:endParaRPr kumimoji="1" lang="ja-JP" altLang="en-US" sz="1800" dirty="0">
                        <a:solidFill>
                          <a:schemeClr val="tx1"/>
                        </a:solidFill>
                        <a:latin typeface="+mj-ea"/>
                        <a:ea typeface="+mj-ea"/>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区分番号</a:t>
                      </a:r>
                      <a:endParaRPr kumimoji="1" lang="ja-JP" altLang="en-US" sz="1800" dirty="0">
                        <a:solidFill>
                          <a:schemeClr val="tx1"/>
                        </a:solidFill>
                        <a:latin typeface="+mj-ea"/>
                        <a:ea typeface="+mj-ea"/>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項目</a:t>
                      </a:r>
                      <a:endParaRPr kumimoji="1" lang="ja-JP" altLang="en-US" sz="1800" dirty="0">
                        <a:solidFill>
                          <a:schemeClr val="tx1"/>
                        </a:solidFill>
                        <a:latin typeface="+mj-ea"/>
                        <a:ea typeface="+mj-ea"/>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経過措置</a:t>
                      </a:r>
                      <a:endParaRPr kumimoji="1" lang="ja-JP" altLang="en-US" sz="1800" dirty="0">
                        <a:solidFill>
                          <a:schemeClr val="tx1"/>
                        </a:solidFill>
                        <a:latin typeface="+mj-ea"/>
                        <a:ea typeface="+mj-ea"/>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363400103"/>
                  </a:ext>
                </a:extLst>
              </a:tr>
              <a:tr h="370840">
                <a:tc>
                  <a:txBody>
                    <a:bodyPr/>
                    <a:lstStyle/>
                    <a:p>
                      <a:pPr algn="ctr" fontAlgn="ctr"/>
                      <a:r>
                        <a:rPr lang="en-US" altLang="ja-JP" sz="1200" b="0" u="none" strike="noStrike" dirty="0">
                          <a:solidFill>
                            <a:srgbClr val="000000"/>
                          </a:solidFill>
                          <a:effectLst/>
                        </a:rPr>
                        <a:t>44</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dirty="0">
                          <a:solidFill>
                            <a:srgbClr val="000000"/>
                          </a:solidFill>
                          <a:effectLst/>
                        </a:rPr>
                        <a:t>B001-2-12</a:t>
                      </a:r>
                      <a:endParaRPr 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zh-TW" altLang="en-US" sz="1200" b="0" u="none" strike="noStrike" dirty="0">
                          <a:solidFill>
                            <a:srgbClr val="000000"/>
                          </a:solidFill>
                          <a:effectLst/>
                        </a:rPr>
                        <a:t>外来腫瘍化学療法診療料</a:t>
                      </a:r>
                      <a:endParaRPr lang="zh-TW"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令和４年３月</a:t>
                      </a:r>
                      <a:r>
                        <a:rPr lang="en-US" altLang="ja-JP" sz="1200" b="0" u="none" strike="noStrike">
                          <a:solidFill>
                            <a:srgbClr val="000000"/>
                          </a:solidFill>
                          <a:effectLst/>
                        </a:rPr>
                        <a:t>31</a:t>
                      </a:r>
                      <a:r>
                        <a:rPr lang="ja-JP" altLang="en-US" sz="1200" b="0" u="none" strike="noStrike">
                          <a:solidFill>
                            <a:srgbClr val="000000"/>
                          </a:solidFill>
                          <a:effectLst/>
                        </a:rPr>
                        <a:t>日時点で外来化学療法加算１又は２の届出を行っている保険医療機関については、令和４年９月</a:t>
                      </a:r>
                      <a:r>
                        <a:rPr lang="en-US" altLang="ja-JP" sz="1200" b="0" u="none" strike="noStrike">
                          <a:solidFill>
                            <a:srgbClr val="000000"/>
                          </a:solidFill>
                          <a:effectLst/>
                        </a:rPr>
                        <a:t>30</a:t>
                      </a:r>
                      <a:r>
                        <a:rPr lang="ja-JP" altLang="en-US" sz="1200" b="0" u="none" strike="noStrike">
                          <a:solidFill>
                            <a:srgbClr val="000000"/>
                          </a:solidFill>
                          <a:effectLst/>
                        </a:rPr>
                        <a:t>日までの間、本診療料を算定している患者から電話等による緊急の相談等に</a:t>
                      </a:r>
                      <a:r>
                        <a:rPr lang="en-US" altLang="ja-JP" sz="1200" b="0" u="none" strike="noStrike">
                          <a:solidFill>
                            <a:srgbClr val="000000"/>
                          </a:solidFill>
                          <a:effectLst/>
                        </a:rPr>
                        <a:t>24</a:t>
                      </a:r>
                      <a:r>
                        <a:rPr lang="ja-JP" altLang="en-US" sz="1200" b="0" u="none" strike="noStrike">
                          <a:solidFill>
                            <a:srgbClr val="000000"/>
                          </a:solidFill>
                          <a:effectLst/>
                        </a:rPr>
                        <a:t>時間対応できる連絡体制を満たしているものとする。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894541667"/>
                  </a:ext>
                </a:extLst>
              </a:tr>
              <a:tr h="370840">
                <a:tc>
                  <a:txBody>
                    <a:bodyPr/>
                    <a:lstStyle/>
                    <a:p>
                      <a:pPr algn="ctr" fontAlgn="ctr"/>
                      <a:r>
                        <a:rPr lang="en-US" altLang="ja-JP" sz="1200" b="0" u="none" strike="noStrike">
                          <a:solidFill>
                            <a:srgbClr val="000000"/>
                          </a:solidFill>
                          <a:effectLst/>
                        </a:rPr>
                        <a:t>45</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dirty="0">
                          <a:solidFill>
                            <a:srgbClr val="000000"/>
                          </a:solidFill>
                          <a:effectLst/>
                        </a:rPr>
                        <a:t>B001・23</a:t>
                      </a:r>
                      <a:endParaRPr 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がん患者指導管理料イ</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日時点で、がん患者指導管理料イの届出を行っている医療機関については、令和４年９月</a:t>
                      </a:r>
                      <a:r>
                        <a:rPr lang="en-US" altLang="ja-JP" sz="1200" b="0" u="none" strike="noStrike" dirty="0">
                          <a:solidFill>
                            <a:srgbClr val="000000"/>
                          </a:solidFill>
                          <a:effectLst/>
                        </a:rPr>
                        <a:t>30</a:t>
                      </a:r>
                      <a:r>
                        <a:rPr lang="ja-JP" altLang="en-US" sz="1200" b="0" u="none" strike="noStrike" dirty="0">
                          <a:solidFill>
                            <a:srgbClr val="000000"/>
                          </a:solidFill>
                          <a:effectLst/>
                        </a:rPr>
                        <a:t>日までの間に限り、「意思決定支援に関する指針」に係る施設基準を満たしているものとする。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375945678"/>
                  </a:ext>
                </a:extLst>
              </a:tr>
              <a:tr h="370840">
                <a:tc>
                  <a:txBody>
                    <a:bodyPr/>
                    <a:lstStyle/>
                    <a:p>
                      <a:pPr algn="ctr" fontAlgn="ctr"/>
                      <a:r>
                        <a:rPr lang="en-US" altLang="ja-JP" sz="1200" b="0" u="none" strike="noStrike" dirty="0">
                          <a:solidFill>
                            <a:srgbClr val="000000"/>
                          </a:solidFill>
                          <a:effectLst/>
                        </a:rPr>
                        <a:t>47</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dirty="0">
                          <a:solidFill>
                            <a:srgbClr val="000000"/>
                          </a:solidFill>
                          <a:effectLst/>
                        </a:rPr>
                        <a:t>B001・32</a:t>
                      </a:r>
                      <a:endParaRPr 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zh-TW" altLang="en-US" sz="1200" b="0" u="none" strike="noStrike" dirty="0">
                          <a:solidFill>
                            <a:srgbClr val="000000"/>
                          </a:solidFill>
                          <a:effectLst/>
                        </a:rPr>
                        <a:t>一般不妊治療管理料</a:t>
                      </a:r>
                      <a:endParaRPr lang="zh-TW"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令和４年９月</a:t>
                      </a:r>
                      <a:r>
                        <a:rPr lang="en-US" altLang="ja-JP" sz="1200" b="0" u="none" strike="noStrike" dirty="0">
                          <a:solidFill>
                            <a:srgbClr val="000000"/>
                          </a:solidFill>
                          <a:effectLst/>
                        </a:rPr>
                        <a:t>30</a:t>
                      </a:r>
                      <a:r>
                        <a:rPr lang="ja-JP" altLang="en-US" sz="1200" b="0" u="none" strike="noStrike" dirty="0">
                          <a:solidFill>
                            <a:srgbClr val="000000"/>
                          </a:solidFill>
                          <a:effectLst/>
                        </a:rPr>
                        <a:t>日までの間に限り、医師の配置、診療実績及び生殖補助医療を実施する他の保険医療機関との連係に係る基準を満たしているものとする。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642529597"/>
                  </a:ext>
                </a:extLst>
              </a:tr>
              <a:tr h="370840">
                <a:tc>
                  <a:txBody>
                    <a:bodyPr/>
                    <a:lstStyle/>
                    <a:p>
                      <a:pPr algn="ctr" fontAlgn="ctr"/>
                      <a:r>
                        <a:rPr lang="en-US" altLang="ja-JP" sz="1200" b="0" u="none" strike="noStrike" dirty="0">
                          <a:solidFill>
                            <a:srgbClr val="000000"/>
                          </a:solidFill>
                          <a:effectLst/>
                        </a:rPr>
                        <a:t>48</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dirty="0">
                          <a:solidFill>
                            <a:srgbClr val="000000"/>
                          </a:solidFill>
                          <a:effectLst/>
                        </a:rPr>
                        <a:t>B001・33</a:t>
                      </a:r>
                      <a:endParaRPr 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zh-TW" altLang="en-US" sz="1200" b="0" u="none" strike="noStrike" dirty="0">
                          <a:solidFill>
                            <a:srgbClr val="000000"/>
                          </a:solidFill>
                          <a:effectLst/>
                        </a:rPr>
                        <a:t>生殖補助医療管理料</a:t>
                      </a:r>
                      <a:endParaRPr lang="zh-TW"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日時点で特定治療支援事業の実施医療機関として指定を受けている保険医療機関については、同年９月</a:t>
                      </a:r>
                      <a:r>
                        <a:rPr lang="en-US" altLang="ja-JP" sz="1200" b="0" u="none" strike="noStrike" dirty="0">
                          <a:solidFill>
                            <a:srgbClr val="000000"/>
                          </a:solidFill>
                          <a:effectLst/>
                        </a:rPr>
                        <a:t>30</a:t>
                      </a:r>
                      <a:r>
                        <a:rPr lang="ja-JP" altLang="en-US" sz="1200" b="0" u="none" strike="noStrike" dirty="0">
                          <a:solidFill>
                            <a:srgbClr val="000000"/>
                          </a:solidFill>
                          <a:effectLst/>
                        </a:rPr>
                        <a:t>日までの間に限り、人員の配置、具備すべき施設・設備、安全管理等の医療機関の体制（生殖補助医療管理料１における患者からの相談に対応する体制を除く。）に係る基準を満たしているものとする。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3545529695"/>
                  </a:ext>
                </a:extLst>
              </a:tr>
              <a:tr h="370840">
                <a:tc>
                  <a:txBody>
                    <a:bodyPr/>
                    <a:lstStyle/>
                    <a:p>
                      <a:pPr algn="ctr" fontAlgn="ctr"/>
                      <a:r>
                        <a:rPr lang="en-US" altLang="ja-JP" sz="1200" b="0" u="none" strike="noStrike" dirty="0">
                          <a:solidFill>
                            <a:srgbClr val="000000"/>
                          </a:solidFill>
                          <a:effectLst/>
                        </a:rPr>
                        <a:t>49</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dirty="0">
                          <a:solidFill>
                            <a:srgbClr val="000000"/>
                          </a:solidFill>
                          <a:effectLst/>
                        </a:rPr>
                        <a:t>B005-12</a:t>
                      </a:r>
                      <a:endParaRPr 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こころの連携指導料（</a:t>
                      </a:r>
                      <a:r>
                        <a:rPr lang="en-US" altLang="ja-JP" sz="1200" b="0" u="none" strike="noStrike" dirty="0">
                          <a:solidFill>
                            <a:srgbClr val="000000"/>
                          </a:solidFill>
                          <a:effectLst/>
                        </a:rPr>
                        <a:t>Ⅰ</a:t>
                      </a:r>
                      <a:r>
                        <a:rPr lang="ja-JP" altLang="en-US" sz="1200" b="0" u="none" strike="noStrike" dirty="0">
                          <a:solidFill>
                            <a:srgbClr val="000000"/>
                          </a:solidFill>
                          <a:effectLst/>
                        </a:rPr>
                        <a:t>）</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自殺対策等に関する適切な研修を受講していない場合にあっては、令和４年９月</a:t>
                      </a:r>
                      <a:r>
                        <a:rPr lang="en-US" altLang="ja-JP" sz="1200" b="0" u="none" strike="noStrike" dirty="0">
                          <a:solidFill>
                            <a:srgbClr val="000000"/>
                          </a:solidFill>
                          <a:effectLst/>
                        </a:rPr>
                        <a:t>30</a:t>
                      </a:r>
                      <a:r>
                        <a:rPr lang="ja-JP" altLang="en-US" sz="1200" b="0" u="none" strike="noStrike" dirty="0">
                          <a:solidFill>
                            <a:srgbClr val="000000"/>
                          </a:solidFill>
                          <a:effectLst/>
                        </a:rPr>
                        <a:t>日までに受講予定であれば、差し支えないものとする。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3477704637"/>
                  </a:ext>
                </a:extLst>
              </a:tr>
              <a:tr h="370840">
                <a:tc>
                  <a:txBody>
                    <a:bodyPr/>
                    <a:lstStyle/>
                    <a:p>
                      <a:pPr algn="ctr" fontAlgn="ctr"/>
                      <a:r>
                        <a:rPr lang="en-US" altLang="ja-JP" sz="1200" b="0" u="none" strike="noStrike" dirty="0">
                          <a:solidFill>
                            <a:srgbClr val="000000"/>
                          </a:solidFill>
                          <a:effectLst/>
                        </a:rPr>
                        <a:t>50</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dirty="0">
                          <a:solidFill>
                            <a:srgbClr val="000000"/>
                          </a:solidFill>
                          <a:effectLst/>
                        </a:rPr>
                        <a:t>C</a:t>
                      </a:r>
                      <a:r>
                        <a:rPr lang="ja-JP" altLang="en-US" sz="1200" b="0" u="none" strike="noStrike" dirty="0">
                          <a:solidFill>
                            <a:srgbClr val="000000"/>
                          </a:solidFill>
                          <a:effectLst/>
                        </a:rPr>
                        <a:t>在宅医療</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在宅療養支援診療所・在宅療養支援病院</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令和４年３月</a:t>
                      </a:r>
                      <a:r>
                        <a:rPr lang="en-US" altLang="ja-JP" sz="1200" b="0" u="none" strike="noStrike">
                          <a:solidFill>
                            <a:srgbClr val="000000"/>
                          </a:solidFill>
                          <a:effectLst/>
                        </a:rPr>
                        <a:t>31</a:t>
                      </a:r>
                      <a:r>
                        <a:rPr lang="ja-JP" altLang="en-US" sz="1200" b="0" u="none" strike="noStrike">
                          <a:solidFill>
                            <a:srgbClr val="000000"/>
                          </a:solidFill>
                          <a:effectLst/>
                        </a:rPr>
                        <a:t>日時点で、在宅療養支援診療所又は在宅療養支援病院の届出を行っている病棟については、令和４年９月</a:t>
                      </a:r>
                      <a:r>
                        <a:rPr lang="en-US" altLang="ja-JP" sz="1200" b="0" u="none" strike="noStrike">
                          <a:solidFill>
                            <a:srgbClr val="000000"/>
                          </a:solidFill>
                          <a:effectLst/>
                        </a:rPr>
                        <a:t>30</a:t>
                      </a:r>
                      <a:r>
                        <a:rPr lang="ja-JP" altLang="en-US" sz="1200" b="0" u="none" strike="noStrike">
                          <a:solidFill>
                            <a:srgbClr val="000000"/>
                          </a:solidFill>
                          <a:effectLst/>
                        </a:rPr>
                        <a:t>日までの間に限り、「意思決定支援に関する指針」に係る施設基準を満たしているものとする。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632065760"/>
                  </a:ext>
                </a:extLst>
              </a:tr>
              <a:tr h="370840">
                <a:tc>
                  <a:txBody>
                    <a:bodyPr/>
                    <a:lstStyle/>
                    <a:p>
                      <a:pPr algn="ctr" fontAlgn="ctr"/>
                      <a:r>
                        <a:rPr lang="en-US" altLang="ja-JP" sz="1200" b="0" u="none" strike="noStrike" dirty="0">
                          <a:solidFill>
                            <a:srgbClr val="000000"/>
                          </a:solidFill>
                          <a:effectLst/>
                        </a:rPr>
                        <a:t>51</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D007 「１」</a:t>
                      </a:r>
                      <a:endParaRPr 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アルブミン（ＢＣＰ改良法・ＢＣＧ法）</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ＢＣＧ法によるものは、令和６年３月</a:t>
                      </a:r>
                      <a:r>
                        <a:rPr lang="en-US" altLang="ja-JP" sz="1200" b="0" u="none" strike="noStrike">
                          <a:solidFill>
                            <a:srgbClr val="000000"/>
                          </a:solidFill>
                          <a:effectLst/>
                        </a:rPr>
                        <a:t>31</a:t>
                      </a:r>
                      <a:r>
                        <a:rPr lang="ja-JP" altLang="en-US" sz="1200" b="0" u="none" strike="noStrike">
                          <a:solidFill>
                            <a:srgbClr val="000000"/>
                          </a:solidFill>
                          <a:effectLst/>
                        </a:rPr>
                        <a:t>日までの間に限り、算定できるものとする。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655503079"/>
                  </a:ext>
                </a:extLst>
              </a:tr>
              <a:tr h="370840">
                <a:tc>
                  <a:txBody>
                    <a:bodyPr/>
                    <a:lstStyle/>
                    <a:p>
                      <a:pPr algn="ctr" fontAlgn="ctr"/>
                      <a:r>
                        <a:rPr lang="en-US" altLang="ja-JP" sz="1200" b="0" u="none" strike="noStrike" dirty="0">
                          <a:solidFill>
                            <a:srgbClr val="000000"/>
                          </a:solidFill>
                          <a:effectLst/>
                        </a:rPr>
                        <a:t>52</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altLang="ja-JP" sz="1200" b="0" u="none" strike="noStrike" dirty="0">
                          <a:solidFill>
                            <a:srgbClr val="000000"/>
                          </a:solidFill>
                          <a:effectLst/>
                        </a:rPr>
                        <a:t>E</a:t>
                      </a:r>
                      <a:r>
                        <a:rPr lang="ja-JP" altLang="en-US" sz="1200" b="0" u="none" strike="noStrike" dirty="0">
                          <a:solidFill>
                            <a:srgbClr val="000000"/>
                          </a:solidFill>
                          <a:effectLst/>
                        </a:rPr>
                        <a:t>通則５</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画像診断管理加算３に関する施設基準</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 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日時点で画像診断管理加算３の施設基準に係る届出を行っている保険医療機関については、令和５年３月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日までの間に限り、人工知能関連技術が活用された画像診断補助ソフトウェアの適切な安全管理に係る要件を満たしているものとする。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174115163"/>
                  </a:ext>
                </a:extLst>
              </a:tr>
            </a:tbl>
          </a:graphicData>
        </a:graphic>
      </p:graphicFrame>
      <p:sp>
        <p:nvSpPr>
          <p:cNvPr id="6" name="テキスト ボックス 5">
            <a:extLst>
              <a:ext uri="{FF2B5EF4-FFF2-40B4-BE49-F238E27FC236}">
                <a16:creationId xmlns:a16="http://schemas.microsoft.com/office/drawing/2014/main" id="{4B79F334-C629-45DB-995D-D3C40084E932}"/>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経過措置</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4154712468"/>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経過措置について⑧</a:t>
            </a:r>
          </a:p>
        </p:txBody>
      </p:sp>
      <p:graphicFrame>
        <p:nvGraphicFramePr>
          <p:cNvPr id="4" name="表 3"/>
          <p:cNvGraphicFramePr>
            <a:graphicFrameLocks noGrp="1"/>
          </p:cNvGraphicFramePr>
          <p:nvPr>
            <p:extLst>
              <p:ext uri="{D42A27DB-BD31-4B8C-83A1-F6EECF244321}">
                <p14:modId xmlns:p14="http://schemas.microsoft.com/office/powerpoint/2010/main" val="4044576844"/>
              </p:ext>
            </p:extLst>
          </p:nvPr>
        </p:nvGraphicFramePr>
        <p:xfrm>
          <a:off x="279396" y="845047"/>
          <a:ext cx="9330431" cy="5741035"/>
        </p:xfrm>
        <a:graphic>
          <a:graphicData uri="http://schemas.openxmlformats.org/drawingml/2006/table">
            <a:tbl>
              <a:tblPr firstRow="1" bandRow="1">
                <a:tableStyleId>{F2DE63D5-997A-4646-A377-4702673A728D}</a:tableStyleId>
              </a:tblPr>
              <a:tblGrid>
                <a:gridCol w="473616">
                  <a:extLst>
                    <a:ext uri="{9D8B030D-6E8A-4147-A177-3AD203B41FA5}">
                      <a16:colId xmlns:a16="http://schemas.microsoft.com/office/drawing/2014/main" val="1552410222"/>
                    </a:ext>
                  </a:extLst>
                </a:gridCol>
                <a:gridCol w="1229879">
                  <a:extLst>
                    <a:ext uri="{9D8B030D-6E8A-4147-A177-3AD203B41FA5}">
                      <a16:colId xmlns:a16="http://schemas.microsoft.com/office/drawing/2014/main" val="66884532"/>
                    </a:ext>
                  </a:extLst>
                </a:gridCol>
                <a:gridCol w="2405434">
                  <a:extLst>
                    <a:ext uri="{9D8B030D-6E8A-4147-A177-3AD203B41FA5}">
                      <a16:colId xmlns:a16="http://schemas.microsoft.com/office/drawing/2014/main" val="3649314778"/>
                    </a:ext>
                  </a:extLst>
                </a:gridCol>
                <a:gridCol w="5221502">
                  <a:extLst>
                    <a:ext uri="{9D8B030D-6E8A-4147-A177-3AD203B41FA5}">
                      <a16:colId xmlns:a16="http://schemas.microsoft.com/office/drawing/2014/main" val="2225328741"/>
                    </a:ext>
                  </a:extLst>
                </a:gridCol>
              </a:tblGrid>
              <a:tr h="370840">
                <a:tc>
                  <a:txBody>
                    <a:bodyPr/>
                    <a:lstStyle/>
                    <a:p>
                      <a:endParaRPr kumimoji="1" lang="ja-JP" altLang="en-US" sz="1800" dirty="0">
                        <a:solidFill>
                          <a:schemeClr val="tx1"/>
                        </a:solidFill>
                        <a:latin typeface="+mj-ea"/>
                        <a:ea typeface="+mj-ea"/>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区分番号</a:t>
                      </a:r>
                      <a:endParaRPr kumimoji="1" lang="ja-JP" altLang="en-US" sz="1800" dirty="0">
                        <a:solidFill>
                          <a:schemeClr val="tx1"/>
                        </a:solidFill>
                        <a:latin typeface="+mj-ea"/>
                        <a:ea typeface="+mj-ea"/>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項目</a:t>
                      </a:r>
                      <a:endParaRPr kumimoji="1" lang="ja-JP" altLang="en-US" sz="1800" dirty="0">
                        <a:solidFill>
                          <a:schemeClr val="tx1"/>
                        </a:solidFill>
                        <a:latin typeface="+mj-ea"/>
                        <a:ea typeface="+mj-ea"/>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経過措置</a:t>
                      </a:r>
                      <a:endParaRPr kumimoji="1" lang="ja-JP" altLang="en-US" sz="1800" dirty="0">
                        <a:solidFill>
                          <a:schemeClr val="tx1"/>
                        </a:solidFill>
                        <a:latin typeface="+mj-ea"/>
                        <a:ea typeface="+mj-ea"/>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363400103"/>
                  </a:ext>
                </a:extLst>
              </a:tr>
              <a:tr h="370840">
                <a:tc>
                  <a:txBody>
                    <a:bodyPr/>
                    <a:lstStyle/>
                    <a:p>
                      <a:pPr algn="ctr" fontAlgn="ctr"/>
                      <a:r>
                        <a:rPr lang="en-US" altLang="ja-JP" sz="1200" b="0" u="none" strike="noStrike" dirty="0">
                          <a:solidFill>
                            <a:srgbClr val="000000"/>
                          </a:solidFill>
                          <a:effectLst/>
                        </a:rPr>
                        <a:t>53</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dirty="0">
                          <a:solidFill>
                            <a:srgbClr val="000000"/>
                          </a:solidFill>
                          <a:effectLst/>
                        </a:rPr>
                        <a:t>H004</a:t>
                      </a:r>
                      <a:endParaRPr 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摂食機能療法の注３に規定する摂食嚥下機能回復体制加算１</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時点で「診療報酬の算定方法の一部を改正する件」による改正前（令和４年度改定前）の医科点数表区分番号「Ｈ００４」摂食機能療法の「注３」に掲げる摂食嚥下支援加算の施設基準に係る届出を行っている保険医療機関においては、令和４年９月</a:t>
                      </a:r>
                      <a:r>
                        <a:rPr lang="en-US" altLang="ja-JP" sz="1200" b="0" u="none" strike="noStrike" dirty="0">
                          <a:solidFill>
                            <a:srgbClr val="000000"/>
                          </a:solidFill>
                          <a:effectLst/>
                        </a:rPr>
                        <a:t>30</a:t>
                      </a:r>
                      <a:r>
                        <a:rPr lang="ja-JP" altLang="en-US" sz="1200" b="0" u="none" strike="noStrike" dirty="0">
                          <a:solidFill>
                            <a:srgbClr val="000000"/>
                          </a:solidFill>
                          <a:effectLst/>
                        </a:rPr>
                        <a:t>日までの間に限り、摂食嚥下機能回復体制加算１に関する摂食嚥下支援チームの職種の規定における「専従の常勤言語聴覚士」については「専任の常勤言語聴覚士」であっても差し支えないこととし、また、経口摂取回復率</a:t>
                      </a:r>
                      <a:r>
                        <a:rPr lang="en-US" altLang="ja-JP" sz="1200" b="0" u="none" strike="noStrike" dirty="0">
                          <a:solidFill>
                            <a:srgbClr val="000000"/>
                          </a:solidFill>
                          <a:effectLst/>
                        </a:rPr>
                        <a:t>35</a:t>
                      </a:r>
                      <a:r>
                        <a:rPr lang="ja-JP" altLang="en-US" sz="1200" b="0" u="none" strike="noStrike" dirty="0">
                          <a:solidFill>
                            <a:srgbClr val="000000"/>
                          </a:solidFill>
                          <a:effectLst/>
                        </a:rPr>
                        <a:t>％以上の基準を満たしているものとする。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144221475"/>
                  </a:ext>
                </a:extLst>
              </a:tr>
              <a:tr h="370840">
                <a:tc>
                  <a:txBody>
                    <a:bodyPr/>
                    <a:lstStyle/>
                    <a:p>
                      <a:pPr algn="ctr" fontAlgn="ctr"/>
                      <a:r>
                        <a:rPr lang="en-US" altLang="ja-JP" sz="1200" b="0" u="none" strike="noStrike" dirty="0">
                          <a:solidFill>
                            <a:srgbClr val="000000"/>
                          </a:solidFill>
                          <a:effectLst/>
                        </a:rPr>
                        <a:t>54</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dirty="0">
                          <a:solidFill>
                            <a:srgbClr val="000000"/>
                          </a:solidFill>
                          <a:effectLst/>
                        </a:rPr>
                        <a:t>H</a:t>
                      </a:r>
                      <a:r>
                        <a:rPr lang="ja-JP" altLang="en-US" sz="1200" b="0" u="none" strike="noStrike" dirty="0">
                          <a:solidFill>
                            <a:srgbClr val="000000"/>
                          </a:solidFill>
                          <a:effectLst/>
                        </a:rPr>
                        <a:t>通則</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疾患別リハビリテーション料</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令和４年９月</a:t>
                      </a:r>
                      <a:r>
                        <a:rPr lang="en-US" altLang="ja-JP" sz="1200" b="0" u="none" strike="noStrike" dirty="0">
                          <a:solidFill>
                            <a:srgbClr val="000000"/>
                          </a:solidFill>
                          <a:effectLst/>
                        </a:rPr>
                        <a:t>30</a:t>
                      </a:r>
                      <a:r>
                        <a:rPr lang="ja-JP" altLang="en-US" sz="1200" b="0" u="none" strike="noStrike" dirty="0">
                          <a:solidFill>
                            <a:srgbClr val="000000"/>
                          </a:solidFill>
                          <a:effectLst/>
                        </a:rPr>
                        <a:t>日までの間に限り、</a:t>
                      </a:r>
                      <a:r>
                        <a:rPr lang="en-US" altLang="ja-JP" sz="1200" b="0" u="none" strike="noStrike" dirty="0">
                          <a:solidFill>
                            <a:srgbClr val="000000"/>
                          </a:solidFill>
                          <a:effectLst/>
                        </a:rPr>
                        <a:t>FIM</a:t>
                      </a:r>
                      <a:r>
                        <a:rPr lang="ja-JP" altLang="en-US" sz="1200" b="0" u="none" strike="noStrike" dirty="0">
                          <a:solidFill>
                            <a:srgbClr val="000000"/>
                          </a:solidFill>
                          <a:effectLst/>
                        </a:rPr>
                        <a:t>の測定に係る要件を満たしていることとする。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894541667"/>
                  </a:ext>
                </a:extLst>
              </a:tr>
              <a:tr h="370840">
                <a:tc>
                  <a:txBody>
                    <a:bodyPr/>
                    <a:lstStyle/>
                    <a:p>
                      <a:pPr algn="ctr" fontAlgn="ctr"/>
                      <a:r>
                        <a:rPr lang="en-US" altLang="ja-JP" sz="1200" b="0" u="none" strike="noStrike" dirty="0">
                          <a:solidFill>
                            <a:srgbClr val="000000"/>
                          </a:solidFill>
                          <a:effectLst/>
                        </a:rPr>
                        <a:t>55</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dirty="0">
                          <a:solidFill>
                            <a:srgbClr val="000000"/>
                          </a:solidFill>
                          <a:effectLst/>
                        </a:rPr>
                        <a:t>I002-3</a:t>
                      </a:r>
                      <a:endParaRPr 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救急患者継続支援料</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令和４年３月 </a:t>
                      </a:r>
                      <a:r>
                        <a:rPr lang="en-US" altLang="ja-JP" sz="1200" b="0" u="none" strike="noStrike">
                          <a:solidFill>
                            <a:srgbClr val="000000"/>
                          </a:solidFill>
                          <a:effectLst/>
                        </a:rPr>
                        <a:t>31 </a:t>
                      </a:r>
                      <a:r>
                        <a:rPr lang="ja-JP" altLang="en-US" sz="1200" b="0" u="none" strike="noStrike">
                          <a:solidFill>
                            <a:srgbClr val="000000"/>
                          </a:solidFill>
                          <a:effectLst/>
                        </a:rPr>
                        <a:t>日時点で救急患者精神科継続支援料の施設基準に係る届出を行っている保険医療機関については、令和５年３月 </a:t>
                      </a:r>
                      <a:r>
                        <a:rPr lang="en-US" altLang="ja-JP" sz="1200" b="0" u="none" strike="noStrike">
                          <a:solidFill>
                            <a:srgbClr val="000000"/>
                          </a:solidFill>
                          <a:effectLst/>
                        </a:rPr>
                        <a:t>31 </a:t>
                      </a:r>
                      <a:r>
                        <a:rPr lang="ja-JP" altLang="en-US" sz="1200" b="0" u="none" strike="noStrike">
                          <a:solidFill>
                            <a:srgbClr val="000000"/>
                          </a:solidFill>
                          <a:effectLst/>
                        </a:rPr>
                        <a:t>日までの間に限り、人員配置に係る基準を満たしているものとする。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3104363732"/>
                  </a:ext>
                </a:extLst>
              </a:tr>
              <a:tr h="370840">
                <a:tc>
                  <a:txBody>
                    <a:bodyPr/>
                    <a:lstStyle/>
                    <a:p>
                      <a:pPr algn="ctr" fontAlgn="ctr"/>
                      <a:r>
                        <a:rPr lang="en-US" altLang="ja-JP" sz="1200" b="0" u="none" strike="noStrike" dirty="0">
                          <a:solidFill>
                            <a:srgbClr val="000000"/>
                          </a:solidFill>
                          <a:effectLst/>
                        </a:rPr>
                        <a:t>56</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dirty="0">
                          <a:solidFill>
                            <a:srgbClr val="000000"/>
                          </a:solidFill>
                          <a:effectLst/>
                        </a:rPr>
                        <a:t>J038 </a:t>
                      </a:r>
                      <a:endParaRPr 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人工腎臓 注２ ロ 導入期加算２</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日時点で導入期加算２の施設基準に係る届出を行っている保険医療機関については、令和５年３月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日までの間に限り、２の</a:t>
                      </a:r>
                      <a:r>
                        <a:rPr lang="en-US" altLang="ja-JP" sz="1200" b="0" u="none" strike="noStrike" dirty="0">
                          <a:solidFill>
                            <a:srgbClr val="000000"/>
                          </a:solidFill>
                          <a:effectLst/>
                        </a:rPr>
                        <a:t>(2)</a:t>
                      </a:r>
                      <a:r>
                        <a:rPr lang="ja-JP" altLang="en-US" sz="1200" b="0" u="none" strike="noStrike" dirty="0">
                          <a:solidFill>
                            <a:srgbClr val="000000"/>
                          </a:solidFill>
                          <a:effectLst/>
                        </a:rPr>
                        <a:t>のイ、ウ及びエの基準を満たしているものとする。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982954694"/>
                  </a:ext>
                </a:extLst>
              </a:tr>
              <a:tr h="370840">
                <a:tc>
                  <a:txBody>
                    <a:bodyPr/>
                    <a:lstStyle/>
                    <a:p>
                      <a:pPr algn="ctr" fontAlgn="ctr"/>
                      <a:r>
                        <a:rPr lang="en-US" altLang="ja-JP" sz="1200" b="0" u="none" strike="noStrike" dirty="0">
                          <a:solidFill>
                            <a:srgbClr val="000000"/>
                          </a:solidFill>
                          <a:effectLst/>
                        </a:rPr>
                        <a:t>57</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dirty="0">
                          <a:solidFill>
                            <a:srgbClr val="000000"/>
                          </a:solidFill>
                          <a:effectLst/>
                        </a:rPr>
                        <a:t>J</a:t>
                      </a:r>
                      <a:r>
                        <a:rPr lang="ja-JP" altLang="en-US" sz="1200" b="0" u="none" strike="noStrike" dirty="0">
                          <a:solidFill>
                            <a:srgbClr val="000000"/>
                          </a:solidFill>
                          <a:effectLst/>
                        </a:rPr>
                        <a:t>及び</a:t>
                      </a:r>
                      <a:r>
                        <a:rPr lang="en-US" sz="1200" b="0" u="none" strike="noStrike" dirty="0">
                          <a:solidFill>
                            <a:srgbClr val="000000"/>
                          </a:solidFill>
                          <a:effectLst/>
                        </a:rPr>
                        <a:t>K</a:t>
                      </a:r>
                      <a:endParaRPr 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医科点数表第２章第９部処置の通則の５に掲げる処置等の休日加算１、時間外加算１及び深夜加算１の施設基準</a:t>
                      </a:r>
                      <a:br>
                        <a:rPr lang="ja-JP" altLang="en-US" sz="1200" b="0" u="none" strike="noStrike" dirty="0">
                          <a:solidFill>
                            <a:srgbClr val="000000"/>
                          </a:solidFill>
                          <a:effectLst/>
                        </a:rPr>
                      </a:b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日時点で時間外加算１等の届出を行っている保険医療機関については、令和５年３月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日までの間に限り、当直回数の基準を満たしているものとする。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987703067"/>
                  </a:ext>
                </a:extLst>
              </a:tr>
              <a:tr h="370840">
                <a:tc>
                  <a:txBody>
                    <a:bodyPr/>
                    <a:lstStyle/>
                    <a:p>
                      <a:pPr algn="ctr" fontAlgn="ctr"/>
                      <a:r>
                        <a:rPr lang="en-US" altLang="ja-JP" sz="1200" b="0" u="none" strike="noStrike" dirty="0">
                          <a:solidFill>
                            <a:srgbClr val="000000"/>
                          </a:solidFill>
                          <a:effectLst/>
                        </a:rPr>
                        <a:t>58</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dirty="0">
                          <a:solidFill>
                            <a:srgbClr val="000000"/>
                          </a:solidFill>
                          <a:effectLst/>
                        </a:rPr>
                        <a:t>K838-2</a:t>
                      </a:r>
                      <a:endParaRPr 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zh-TW" altLang="en-US" sz="1200" b="0" u="none" strike="noStrike" dirty="0">
                          <a:solidFill>
                            <a:srgbClr val="000000"/>
                          </a:solidFill>
                          <a:effectLst/>
                        </a:rPr>
                        <a:t>精巣内精子採取術</a:t>
                      </a:r>
                      <a:endParaRPr lang="zh-TW"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日時点で特定治療支援事業の実施医療機関として指定を受けている保険医療機関については、同年９月</a:t>
                      </a:r>
                      <a:r>
                        <a:rPr lang="en-US" altLang="ja-JP" sz="1200" b="0" u="none" strike="noStrike" dirty="0">
                          <a:solidFill>
                            <a:srgbClr val="000000"/>
                          </a:solidFill>
                          <a:effectLst/>
                        </a:rPr>
                        <a:t>30</a:t>
                      </a:r>
                      <a:r>
                        <a:rPr lang="ja-JP" altLang="en-US" sz="1200" b="0" u="none" strike="noStrike" dirty="0">
                          <a:solidFill>
                            <a:srgbClr val="000000"/>
                          </a:solidFill>
                          <a:effectLst/>
                        </a:rPr>
                        <a:t>日までの間に限り、医師の配置、診療実績及び他の保険医療機関との連係に係る基準（１）のアの②及び③並びにイの②から④まで及び（２）の基準を満たしているものとする。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3730707055"/>
                  </a:ext>
                </a:extLst>
              </a:tr>
              <a:tr h="370840">
                <a:tc>
                  <a:txBody>
                    <a:bodyPr/>
                    <a:lstStyle/>
                    <a:p>
                      <a:pPr algn="ctr" fontAlgn="ctr"/>
                      <a:r>
                        <a:rPr lang="en-US" altLang="ja-JP" sz="1200" b="0" u="none" strike="noStrike" dirty="0">
                          <a:solidFill>
                            <a:srgbClr val="000000"/>
                          </a:solidFill>
                          <a:effectLst/>
                        </a:rPr>
                        <a:t>59</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訪問看護</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zh-TW" altLang="en-US" sz="1200" b="0" u="none" strike="noStrike" dirty="0">
                          <a:solidFill>
                            <a:srgbClr val="000000"/>
                          </a:solidFill>
                          <a:effectLst/>
                        </a:rPr>
                        <a:t>機能強化型訪問看護管理療養費</a:t>
                      </a:r>
                      <a:endParaRPr lang="zh-TW"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日時点で、機能強化型訪問看護管理療養費１又は２の届出を行っている訪問看護ステーションについては、令和４年９月</a:t>
                      </a:r>
                      <a:r>
                        <a:rPr lang="en-US" altLang="ja-JP" sz="1200" b="0" u="none" strike="noStrike" dirty="0">
                          <a:solidFill>
                            <a:srgbClr val="000000"/>
                          </a:solidFill>
                          <a:effectLst/>
                        </a:rPr>
                        <a:t>30</a:t>
                      </a:r>
                      <a:r>
                        <a:rPr lang="ja-JP" altLang="en-US" sz="1200" b="0" u="none" strike="noStrike" dirty="0">
                          <a:solidFill>
                            <a:srgbClr val="000000"/>
                          </a:solidFill>
                          <a:effectLst/>
                        </a:rPr>
                        <a:t>日までの間に限り、「人材育成のための研修等」及び「訪問看護に関する情報提供又は相談」に係る基準を満たしているものとする。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692535267"/>
                  </a:ext>
                </a:extLst>
              </a:tr>
            </a:tbl>
          </a:graphicData>
        </a:graphic>
      </p:graphicFrame>
      <p:sp>
        <p:nvSpPr>
          <p:cNvPr id="6" name="テキスト ボックス 5">
            <a:extLst>
              <a:ext uri="{FF2B5EF4-FFF2-40B4-BE49-F238E27FC236}">
                <a16:creationId xmlns:a16="http://schemas.microsoft.com/office/drawing/2014/main" id="{021F9FA4-D332-4003-B53E-A1AD4078EEB9}"/>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経過措置</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3696429852"/>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経過措置について⑨</a:t>
            </a:r>
          </a:p>
        </p:txBody>
      </p:sp>
      <p:graphicFrame>
        <p:nvGraphicFramePr>
          <p:cNvPr id="4" name="表 3"/>
          <p:cNvGraphicFramePr>
            <a:graphicFrameLocks noGrp="1"/>
          </p:cNvGraphicFramePr>
          <p:nvPr>
            <p:extLst>
              <p:ext uri="{D42A27DB-BD31-4B8C-83A1-F6EECF244321}">
                <p14:modId xmlns:p14="http://schemas.microsoft.com/office/powerpoint/2010/main" val="3613967341"/>
              </p:ext>
            </p:extLst>
          </p:nvPr>
        </p:nvGraphicFramePr>
        <p:xfrm>
          <a:off x="279396" y="858902"/>
          <a:ext cx="9330431" cy="5563235"/>
        </p:xfrm>
        <a:graphic>
          <a:graphicData uri="http://schemas.openxmlformats.org/drawingml/2006/table">
            <a:tbl>
              <a:tblPr firstRow="1" bandRow="1">
                <a:tableStyleId>{F2DE63D5-997A-4646-A377-4702673A728D}</a:tableStyleId>
              </a:tblPr>
              <a:tblGrid>
                <a:gridCol w="473616">
                  <a:extLst>
                    <a:ext uri="{9D8B030D-6E8A-4147-A177-3AD203B41FA5}">
                      <a16:colId xmlns:a16="http://schemas.microsoft.com/office/drawing/2014/main" val="1552410222"/>
                    </a:ext>
                  </a:extLst>
                </a:gridCol>
                <a:gridCol w="1229879">
                  <a:extLst>
                    <a:ext uri="{9D8B030D-6E8A-4147-A177-3AD203B41FA5}">
                      <a16:colId xmlns:a16="http://schemas.microsoft.com/office/drawing/2014/main" val="66884532"/>
                    </a:ext>
                  </a:extLst>
                </a:gridCol>
                <a:gridCol w="2405434">
                  <a:extLst>
                    <a:ext uri="{9D8B030D-6E8A-4147-A177-3AD203B41FA5}">
                      <a16:colId xmlns:a16="http://schemas.microsoft.com/office/drawing/2014/main" val="3649314778"/>
                    </a:ext>
                  </a:extLst>
                </a:gridCol>
                <a:gridCol w="5221502">
                  <a:extLst>
                    <a:ext uri="{9D8B030D-6E8A-4147-A177-3AD203B41FA5}">
                      <a16:colId xmlns:a16="http://schemas.microsoft.com/office/drawing/2014/main" val="2225328741"/>
                    </a:ext>
                  </a:extLst>
                </a:gridCol>
              </a:tblGrid>
              <a:tr h="370840">
                <a:tc>
                  <a:txBody>
                    <a:bodyPr/>
                    <a:lstStyle/>
                    <a:p>
                      <a:endParaRPr kumimoji="1" lang="ja-JP" altLang="en-US" sz="1800" dirty="0">
                        <a:solidFill>
                          <a:schemeClr val="tx1"/>
                        </a:solidFill>
                        <a:latin typeface="+mj-ea"/>
                        <a:ea typeface="+mj-ea"/>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区分番号</a:t>
                      </a:r>
                      <a:endParaRPr kumimoji="1" lang="ja-JP" altLang="en-US" sz="1800" dirty="0">
                        <a:solidFill>
                          <a:schemeClr val="tx1"/>
                        </a:solidFill>
                        <a:latin typeface="+mj-ea"/>
                        <a:ea typeface="+mj-ea"/>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項目</a:t>
                      </a:r>
                      <a:endParaRPr kumimoji="1" lang="ja-JP" altLang="en-US" sz="1800" dirty="0">
                        <a:solidFill>
                          <a:schemeClr val="tx1"/>
                        </a:solidFill>
                        <a:latin typeface="+mj-ea"/>
                        <a:ea typeface="+mj-ea"/>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経過措置</a:t>
                      </a:r>
                      <a:endParaRPr kumimoji="1" lang="ja-JP" altLang="en-US" sz="1800" dirty="0">
                        <a:solidFill>
                          <a:schemeClr val="tx1"/>
                        </a:solidFill>
                        <a:latin typeface="+mj-ea"/>
                        <a:ea typeface="+mj-ea"/>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363400103"/>
                  </a:ext>
                </a:extLst>
              </a:tr>
              <a:tr h="370840">
                <a:tc>
                  <a:txBody>
                    <a:bodyPr/>
                    <a:lstStyle/>
                    <a:p>
                      <a:pPr algn="ctr" fontAlgn="ctr"/>
                      <a:r>
                        <a:rPr lang="en-US" altLang="ja-JP" sz="1200" b="0" u="none" strike="noStrike" dirty="0">
                          <a:solidFill>
                            <a:srgbClr val="000000"/>
                          </a:solidFill>
                          <a:effectLst/>
                        </a:rPr>
                        <a:t>60</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訪問看護</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指定訪問看護の事業の人員及び運営に関する基準</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令和６年３月</a:t>
                      </a:r>
                      <a:r>
                        <a:rPr lang="en-US" altLang="ja-JP" sz="1200" b="0" u="none" strike="noStrike">
                          <a:solidFill>
                            <a:srgbClr val="000000"/>
                          </a:solidFill>
                          <a:effectLst/>
                        </a:rPr>
                        <a:t>31</a:t>
                      </a:r>
                      <a:r>
                        <a:rPr lang="ja-JP" altLang="en-US" sz="1200" b="0" u="none" strike="noStrike">
                          <a:solidFill>
                            <a:srgbClr val="000000"/>
                          </a:solidFill>
                          <a:effectLst/>
                        </a:rPr>
                        <a:t>日までの間、業務継続計画の策定等については、努力義務とする。</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4094919277"/>
                  </a:ext>
                </a:extLst>
              </a:tr>
              <a:tr h="370840">
                <a:tc>
                  <a:txBody>
                    <a:bodyPr/>
                    <a:lstStyle/>
                    <a:p>
                      <a:pPr algn="ctr" fontAlgn="ctr"/>
                      <a:r>
                        <a:rPr lang="en-US" altLang="ja-JP" sz="1200" b="0" u="none" strike="noStrike" dirty="0">
                          <a:solidFill>
                            <a:srgbClr val="000000"/>
                          </a:solidFill>
                          <a:effectLst/>
                        </a:rPr>
                        <a:t>61</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歯科</a:t>
                      </a:r>
                      <a:r>
                        <a:rPr lang="en-US" sz="1200" b="0" u="none" strike="noStrike">
                          <a:solidFill>
                            <a:srgbClr val="000000"/>
                          </a:solidFill>
                          <a:effectLst/>
                        </a:rPr>
                        <a:t>Ａ000</a:t>
                      </a:r>
                      <a:r>
                        <a:rPr lang="ja-JP" altLang="en-US" sz="1200" b="0" u="none" strike="noStrike">
                          <a:solidFill>
                            <a:srgbClr val="000000"/>
                          </a:solidFill>
                          <a:effectLst/>
                        </a:rPr>
                        <a:t>等</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歯科点数表の初診料の注１</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日において、現に歯科点数表の初診料の注１の届出を行っている保険医療機関については、１の</a:t>
                      </a:r>
                      <a:r>
                        <a:rPr lang="en-US" altLang="ja-JP" sz="1200" b="0" u="none" strike="noStrike" dirty="0">
                          <a:solidFill>
                            <a:srgbClr val="000000"/>
                          </a:solidFill>
                          <a:effectLst/>
                        </a:rPr>
                        <a:t>(</a:t>
                      </a:r>
                      <a:r>
                        <a:rPr lang="ja-JP" altLang="en-US" sz="1200" b="0" u="none" strike="noStrike" dirty="0">
                          <a:solidFill>
                            <a:srgbClr val="000000"/>
                          </a:solidFill>
                          <a:effectLst/>
                        </a:rPr>
                        <a:t>３</a:t>
                      </a:r>
                      <a:r>
                        <a:rPr lang="en-US" altLang="ja-JP" sz="1200" b="0" u="none" strike="noStrike" dirty="0">
                          <a:solidFill>
                            <a:srgbClr val="000000"/>
                          </a:solidFill>
                          <a:effectLst/>
                        </a:rPr>
                        <a:t>)</a:t>
                      </a:r>
                      <a:r>
                        <a:rPr lang="ja-JP" altLang="en-US" sz="1200" b="0" u="none" strike="noStrike" dirty="0">
                          <a:solidFill>
                            <a:srgbClr val="000000"/>
                          </a:solidFill>
                          <a:effectLst/>
                        </a:rPr>
                        <a:t>及び</a:t>
                      </a:r>
                      <a:r>
                        <a:rPr lang="en-US" altLang="ja-JP" sz="1200" b="0" u="none" strike="noStrike" dirty="0">
                          <a:solidFill>
                            <a:srgbClr val="000000"/>
                          </a:solidFill>
                          <a:effectLst/>
                        </a:rPr>
                        <a:t>(</a:t>
                      </a:r>
                      <a:r>
                        <a:rPr lang="ja-JP" altLang="en-US" sz="1200" b="0" u="none" strike="noStrike" dirty="0">
                          <a:solidFill>
                            <a:srgbClr val="000000"/>
                          </a:solidFill>
                          <a:effectLst/>
                        </a:rPr>
                        <a:t>４</a:t>
                      </a:r>
                      <a:r>
                        <a:rPr lang="en-US" altLang="ja-JP" sz="1200" b="0" u="none" strike="noStrike" dirty="0">
                          <a:solidFill>
                            <a:srgbClr val="000000"/>
                          </a:solidFill>
                          <a:effectLst/>
                        </a:rPr>
                        <a:t>)</a:t>
                      </a:r>
                      <a:r>
                        <a:rPr lang="ja-JP" altLang="en-US" sz="1200" b="0" u="none" strike="noStrike" dirty="0">
                          <a:solidFill>
                            <a:srgbClr val="000000"/>
                          </a:solidFill>
                          <a:effectLst/>
                        </a:rPr>
                        <a:t>の基準を満たしているものとみなす。ただし、令和３年４月１日から令和４年３月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日の間に令和４年度改定前の「基本診療料の施設基準等及びその届出に関する手続きの取扱いについて」（令和２年３月５日保医発</a:t>
                      </a:r>
                      <a:r>
                        <a:rPr lang="en-US" altLang="ja-JP" sz="1200" b="0" u="none" strike="noStrike" dirty="0">
                          <a:solidFill>
                            <a:srgbClr val="000000"/>
                          </a:solidFill>
                          <a:effectLst/>
                        </a:rPr>
                        <a:t>0305</a:t>
                      </a:r>
                      <a:r>
                        <a:rPr lang="ja-JP" altLang="en-US" sz="1200" b="0" u="none" strike="noStrike" dirty="0">
                          <a:solidFill>
                            <a:srgbClr val="000000"/>
                          </a:solidFill>
                          <a:effectLst/>
                        </a:rPr>
                        <a:t>第２号）の第２の７（３）の院内感染防止対策に係る研修を受講した者については、当該研修を受けた日から２年を経過する日までは当該基準を満たしているものとみなす。</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766943967"/>
                  </a:ext>
                </a:extLst>
              </a:tr>
              <a:tr h="370840">
                <a:tc>
                  <a:txBody>
                    <a:bodyPr/>
                    <a:lstStyle/>
                    <a:p>
                      <a:pPr algn="ctr" fontAlgn="ctr"/>
                      <a:r>
                        <a:rPr lang="en-US" altLang="ja-JP" sz="1200" b="0" u="none" strike="noStrike" dirty="0">
                          <a:solidFill>
                            <a:srgbClr val="000000"/>
                          </a:solidFill>
                          <a:effectLst/>
                        </a:rPr>
                        <a:t>62</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歯科</a:t>
                      </a:r>
                      <a:r>
                        <a:rPr lang="en-US" sz="1200" b="0" u="none" strike="noStrike" dirty="0">
                          <a:solidFill>
                            <a:srgbClr val="000000"/>
                          </a:solidFill>
                          <a:effectLst/>
                        </a:rPr>
                        <a:t>Ａ000</a:t>
                      </a:r>
                      <a:r>
                        <a:rPr lang="ja-JP" altLang="en-US" sz="1200" b="0" u="none" strike="noStrike" dirty="0">
                          <a:solidFill>
                            <a:srgbClr val="000000"/>
                          </a:solidFill>
                          <a:effectLst/>
                        </a:rPr>
                        <a:t>等</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kumimoji="1" lang="zh-TW" altLang="en-US" sz="1200" b="0" u="none" strike="noStrike" kern="1200" dirty="0">
                          <a:solidFill>
                            <a:srgbClr val="000000"/>
                          </a:solidFill>
                          <a:effectLst/>
                        </a:rPr>
                        <a:t>地域歯科診療支援病院歯科初診料</a:t>
                      </a:r>
                      <a:endParaRPr kumimoji="1" lang="zh-TW" altLang="en-US" sz="1200" b="0" i="0" u="none" strike="noStrike" kern="1200" dirty="0">
                        <a:solidFill>
                          <a:srgbClr val="000000"/>
                        </a:solidFill>
                        <a:effectLst/>
                        <a:latin typeface="メイリオ" panose="020B0604030504040204" pitchFamily="50" charset="-128"/>
                        <a:ea typeface="メイリオ" panose="020B0604030504040204" pitchFamily="50" charset="-128"/>
                        <a:cs typeface="+mn-cs"/>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kumimoji="1" lang="ja-JP" altLang="en-US" sz="1200" b="0" u="none" strike="noStrike" kern="1200" dirty="0">
                          <a:solidFill>
                            <a:srgbClr val="000000"/>
                          </a:solidFill>
                          <a:effectLst/>
                        </a:rPr>
                        <a:t>令和４年３月</a:t>
                      </a:r>
                      <a:r>
                        <a:rPr kumimoji="1" lang="en-US" altLang="ja-JP" sz="1200" b="0" u="none" strike="noStrike" kern="1200" dirty="0">
                          <a:solidFill>
                            <a:srgbClr val="000000"/>
                          </a:solidFill>
                          <a:effectLst/>
                        </a:rPr>
                        <a:t>31</a:t>
                      </a:r>
                      <a:r>
                        <a:rPr kumimoji="1" lang="ja-JP" altLang="en-US" sz="1200" b="0" u="none" strike="noStrike" kern="1200" dirty="0">
                          <a:solidFill>
                            <a:srgbClr val="000000"/>
                          </a:solidFill>
                          <a:effectLst/>
                        </a:rPr>
                        <a:t>日において、現に歯科点数表の地域歯科診療支援病院歯科初診料の届出を行っている保険医療機関については、令和５年３月</a:t>
                      </a:r>
                      <a:r>
                        <a:rPr kumimoji="1" lang="en-US" altLang="ja-JP" sz="1200" b="0" u="none" strike="noStrike" kern="1200" dirty="0">
                          <a:solidFill>
                            <a:srgbClr val="000000"/>
                          </a:solidFill>
                          <a:effectLst/>
                        </a:rPr>
                        <a:t>31</a:t>
                      </a:r>
                      <a:r>
                        <a:rPr kumimoji="1" lang="ja-JP" altLang="en-US" sz="1200" b="0" u="none" strike="noStrike" kern="1200" dirty="0">
                          <a:solidFill>
                            <a:srgbClr val="000000"/>
                          </a:solidFill>
                          <a:effectLst/>
                        </a:rPr>
                        <a:t>日までの間に限り、１の</a:t>
                      </a:r>
                      <a:r>
                        <a:rPr kumimoji="1" lang="en-US" altLang="ja-JP" sz="1200" b="0" u="none" strike="noStrike" kern="1200" dirty="0">
                          <a:solidFill>
                            <a:srgbClr val="000000"/>
                          </a:solidFill>
                          <a:effectLst/>
                        </a:rPr>
                        <a:t>(</a:t>
                      </a:r>
                      <a:r>
                        <a:rPr kumimoji="1" lang="ja-JP" altLang="en-US" sz="1200" b="0" u="none" strike="noStrike" kern="1200" dirty="0">
                          <a:solidFill>
                            <a:srgbClr val="000000"/>
                          </a:solidFill>
                          <a:effectLst/>
                        </a:rPr>
                        <a:t>９</a:t>
                      </a:r>
                      <a:r>
                        <a:rPr kumimoji="1" lang="en-US" altLang="ja-JP" sz="1200" b="0" u="none" strike="noStrike" kern="1200" dirty="0">
                          <a:solidFill>
                            <a:srgbClr val="000000"/>
                          </a:solidFill>
                          <a:effectLst/>
                        </a:rPr>
                        <a:t>)</a:t>
                      </a:r>
                      <a:r>
                        <a:rPr kumimoji="1" lang="ja-JP" altLang="en-US" sz="1200" b="0" u="none" strike="noStrike" kern="1200" dirty="0">
                          <a:solidFill>
                            <a:srgbClr val="000000"/>
                          </a:solidFill>
                          <a:effectLst/>
                        </a:rPr>
                        <a:t>の基準を満たしているものとみなす。ただし、令和３年４月１日から令和４年３月</a:t>
                      </a:r>
                      <a:r>
                        <a:rPr kumimoji="1" lang="en-US" altLang="ja-JP" sz="1200" b="0" u="none" strike="noStrike" kern="1200" dirty="0">
                          <a:solidFill>
                            <a:srgbClr val="000000"/>
                          </a:solidFill>
                          <a:effectLst/>
                        </a:rPr>
                        <a:t>31</a:t>
                      </a:r>
                      <a:r>
                        <a:rPr kumimoji="1" lang="ja-JP" altLang="en-US" sz="1200" b="0" u="none" strike="noStrike" kern="1200" dirty="0">
                          <a:solidFill>
                            <a:srgbClr val="000000"/>
                          </a:solidFill>
                          <a:effectLst/>
                        </a:rPr>
                        <a:t>日の間に令和４年度改定前の「基本診療料の施設基準等及びその届出に関する手続きの取扱いについて」（令和２年３月５日保医発</a:t>
                      </a:r>
                      <a:r>
                        <a:rPr kumimoji="1" lang="en-US" altLang="ja-JP" sz="1200" b="0" u="none" strike="noStrike" kern="1200" dirty="0">
                          <a:solidFill>
                            <a:srgbClr val="000000"/>
                          </a:solidFill>
                          <a:effectLst/>
                        </a:rPr>
                        <a:t>0305</a:t>
                      </a:r>
                      <a:r>
                        <a:rPr kumimoji="1" lang="ja-JP" altLang="en-US" sz="1200" b="0" u="none" strike="noStrike" kern="1200" dirty="0">
                          <a:solidFill>
                            <a:srgbClr val="000000"/>
                          </a:solidFill>
                          <a:effectLst/>
                        </a:rPr>
                        <a:t>第２号）の第３の１（９）の院内感染防止対策に係る研修を受講した者については、当該研修を受けた日から２年を経過する日までは当該基準を満たしているものとみなす。</a:t>
                      </a:r>
                      <a:endParaRPr kumimoji="1" lang="ja-JP" altLang="en-US" sz="1200" b="0" i="0" u="none" strike="noStrike" kern="1200" dirty="0">
                        <a:solidFill>
                          <a:srgbClr val="000000"/>
                        </a:solidFill>
                        <a:effectLst/>
                        <a:latin typeface="メイリオ" panose="020B0604030504040204" pitchFamily="50" charset="-128"/>
                        <a:ea typeface="メイリオ" panose="020B0604030504040204" pitchFamily="50" charset="-128"/>
                        <a:cs typeface="+mn-cs"/>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894541667"/>
                  </a:ext>
                </a:extLst>
              </a:tr>
              <a:tr h="370840">
                <a:tc>
                  <a:txBody>
                    <a:bodyPr/>
                    <a:lstStyle/>
                    <a:p>
                      <a:pPr algn="ctr" fontAlgn="ctr"/>
                      <a:r>
                        <a:rPr lang="en-US" altLang="ja-JP" sz="1200" b="0" u="none" strike="noStrike" dirty="0">
                          <a:solidFill>
                            <a:srgbClr val="000000"/>
                          </a:solidFill>
                          <a:effectLst/>
                        </a:rPr>
                        <a:t>63</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歯科</a:t>
                      </a:r>
                      <a:r>
                        <a:rPr lang="en-US" sz="1200" b="0" u="none" strike="noStrike">
                          <a:solidFill>
                            <a:srgbClr val="000000"/>
                          </a:solidFill>
                          <a:effectLst/>
                        </a:rPr>
                        <a:t>Ａ000</a:t>
                      </a:r>
                      <a:r>
                        <a:rPr lang="ja-JP" altLang="en-US" sz="1200" b="0" u="none" strike="noStrike">
                          <a:solidFill>
                            <a:srgbClr val="000000"/>
                          </a:solidFill>
                          <a:effectLst/>
                        </a:rPr>
                        <a:t>等</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fontAlgn="ctr">
                        <a:spcAft>
                          <a:spcPts val="0"/>
                        </a:spcAft>
                      </a:pPr>
                      <a:r>
                        <a:rPr kumimoji="1" lang="ja-JP" sz="1200" b="0" u="none" strike="noStrike" kern="1200" dirty="0">
                          <a:solidFill>
                            <a:srgbClr val="000000"/>
                          </a:solidFill>
                          <a:effectLst/>
                        </a:rPr>
                        <a:t>初診料の注</a:t>
                      </a:r>
                      <a:r>
                        <a:rPr kumimoji="1" lang="en-US" sz="1200" b="0" u="none" strike="noStrike" kern="1200" dirty="0">
                          <a:solidFill>
                            <a:srgbClr val="000000"/>
                          </a:solidFill>
                          <a:effectLst/>
                        </a:rPr>
                        <a:t>12</a:t>
                      </a:r>
                      <a:r>
                        <a:rPr kumimoji="1" lang="ja-JP" sz="1200" b="0" u="none" strike="noStrike" kern="1200" dirty="0">
                          <a:solidFill>
                            <a:srgbClr val="000000"/>
                          </a:solidFill>
                          <a:effectLst/>
                        </a:rPr>
                        <a:t>に規定する</a:t>
                      </a:r>
                      <a:r>
                        <a:rPr kumimoji="1" lang="zh-TW" sz="1200" b="0" u="none" strike="noStrike" kern="1200" dirty="0">
                          <a:solidFill>
                            <a:srgbClr val="000000"/>
                          </a:solidFill>
                          <a:effectLst/>
                        </a:rPr>
                        <a:t>電子的保健医療情報活用加算</a:t>
                      </a:r>
                      <a:endParaRPr kumimoji="1" lang="ja-JP" sz="1200" b="0" i="0" u="none" strike="noStrike" kern="1200" dirty="0">
                        <a:solidFill>
                          <a:srgbClr val="000000"/>
                        </a:solidFill>
                        <a:effectLst/>
                        <a:latin typeface="メイリオ" panose="020B0604030504040204" pitchFamily="50" charset="-128"/>
                        <a:ea typeface="メイリオ" panose="020B0604030504040204" pitchFamily="50" charset="-128"/>
                        <a:cs typeface="+mn-cs"/>
                      </a:endParaRPr>
                    </a:p>
                  </a:txBody>
                  <a:tcPr marL="68580" marR="68580" marT="0" marB="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fontAlgn="ctr">
                        <a:spcAft>
                          <a:spcPts val="0"/>
                        </a:spcAft>
                      </a:pPr>
                      <a:r>
                        <a:rPr kumimoji="1" lang="ja-JP" sz="1200" b="0" u="none" strike="noStrike" kern="1200" dirty="0">
                          <a:solidFill>
                            <a:srgbClr val="000000"/>
                          </a:solidFill>
                          <a:effectLst/>
                        </a:rPr>
                        <a:t>区分番号</a:t>
                      </a:r>
                      <a:r>
                        <a:rPr kumimoji="1" lang="en-US" sz="1200" b="0" u="none" strike="noStrike" kern="1200" dirty="0">
                          <a:solidFill>
                            <a:srgbClr val="000000"/>
                          </a:solidFill>
                          <a:effectLst/>
                        </a:rPr>
                        <a:t>A000</a:t>
                      </a:r>
                      <a:r>
                        <a:rPr kumimoji="1" lang="ja-JP" sz="1200" b="0" u="none" strike="noStrike" kern="1200" dirty="0">
                          <a:solidFill>
                            <a:srgbClr val="000000"/>
                          </a:solidFill>
                          <a:effectLst/>
                        </a:rPr>
                        <a:t>の注</a:t>
                      </a:r>
                      <a:r>
                        <a:rPr kumimoji="1" lang="en-US" sz="1200" b="0" u="none" strike="noStrike" kern="1200" dirty="0">
                          <a:solidFill>
                            <a:srgbClr val="000000"/>
                          </a:solidFill>
                          <a:effectLst/>
                        </a:rPr>
                        <a:t>12</a:t>
                      </a:r>
                      <a:r>
                        <a:rPr kumimoji="1" lang="ja-JP" sz="1200" b="0" u="none" strike="noStrike" kern="1200" dirty="0">
                          <a:solidFill>
                            <a:srgbClr val="000000"/>
                          </a:solidFill>
                          <a:effectLst/>
                        </a:rPr>
                        <a:t>のただし書きの規定による加算は、令和６年３月</a:t>
                      </a:r>
                      <a:r>
                        <a:rPr kumimoji="1" lang="en-US" sz="1200" b="0" u="none" strike="noStrike" kern="1200" dirty="0">
                          <a:solidFill>
                            <a:srgbClr val="000000"/>
                          </a:solidFill>
                          <a:effectLst/>
                        </a:rPr>
                        <a:t>31</a:t>
                      </a:r>
                      <a:r>
                        <a:rPr kumimoji="1" lang="ja-JP" sz="1200" b="0" u="none" strike="noStrike" kern="1200" dirty="0">
                          <a:solidFill>
                            <a:srgbClr val="000000"/>
                          </a:solidFill>
                          <a:effectLst/>
                        </a:rPr>
                        <a:t>日までの間に限り、算定できるものとする。</a:t>
                      </a:r>
                      <a:endParaRPr kumimoji="1" lang="ja-JP" sz="1200" b="0" i="0" u="none" strike="noStrike" kern="1200" dirty="0">
                        <a:solidFill>
                          <a:srgbClr val="000000"/>
                        </a:solidFill>
                        <a:effectLst/>
                        <a:latin typeface="メイリオ" panose="020B0604030504040204" pitchFamily="50" charset="-128"/>
                        <a:ea typeface="メイリオ" panose="020B0604030504040204" pitchFamily="50" charset="-128"/>
                        <a:cs typeface="+mn-cs"/>
                      </a:endParaRPr>
                    </a:p>
                  </a:txBody>
                  <a:tcPr marL="68580" marR="68580" marT="0" marB="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912144542"/>
                  </a:ext>
                </a:extLst>
              </a:tr>
              <a:tr h="370840">
                <a:tc>
                  <a:txBody>
                    <a:bodyPr/>
                    <a:lstStyle/>
                    <a:p>
                      <a:pPr algn="ctr" fontAlgn="ctr"/>
                      <a:r>
                        <a:rPr lang="en-US" altLang="ja-JP" sz="1200" b="0" u="none" strike="noStrike" dirty="0">
                          <a:solidFill>
                            <a:srgbClr val="000000"/>
                          </a:solidFill>
                          <a:effectLst/>
                        </a:rPr>
                        <a:t>64</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歯科</a:t>
                      </a:r>
                      <a:r>
                        <a:rPr lang="en-US" sz="1200" b="0" u="none" strike="noStrike">
                          <a:solidFill>
                            <a:srgbClr val="000000"/>
                          </a:solidFill>
                          <a:effectLst/>
                        </a:rPr>
                        <a:t>Ｂ104</a:t>
                      </a:r>
                      <a:r>
                        <a:rPr lang="ja-JP" altLang="en-US" sz="1200" b="0" u="none" strike="noStrike">
                          <a:solidFill>
                            <a:srgbClr val="000000"/>
                          </a:solidFill>
                          <a:effectLst/>
                        </a:rPr>
                        <a:t>等</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kumimoji="1" lang="zh-TW" altLang="en-US" sz="1200" b="0" u="none" strike="noStrike" kern="1200">
                          <a:solidFill>
                            <a:srgbClr val="000000"/>
                          </a:solidFill>
                          <a:effectLst/>
                        </a:rPr>
                        <a:t>在宅療養支援歯科診療所１</a:t>
                      </a:r>
                      <a:endParaRPr kumimoji="1" lang="zh-TW" altLang="en-US" sz="1200" b="0" i="0" u="none" strike="noStrike" kern="1200">
                        <a:solidFill>
                          <a:srgbClr val="000000"/>
                        </a:solidFill>
                        <a:effectLst/>
                        <a:latin typeface="メイリオ" panose="020B0604030504040204" pitchFamily="50" charset="-128"/>
                        <a:ea typeface="メイリオ" panose="020B0604030504040204" pitchFamily="50" charset="-128"/>
                        <a:cs typeface="+mn-cs"/>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kumimoji="1" lang="ja-JP" altLang="en-US" sz="1200" b="0" u="none" strike="noStrike" kern="1200" dirty="0">
                          <a:solidFill>
                            <a:srgbClr val="000000"/>
                          </a:solidFill>
                          <a:effectLst/>
                        </a:rPr>
                        <a:t>令和４年３月</a:t>
                      </a:r>
                      <a:r>
                        <a:rPr kumimoji="1" lang="en-US" altLang="ja-JP" sz="1200" b="0" u="none" strike="noStrike" kern="1200" dirty="0">
                          <a:solidFill>
                            <a:srgbClr val="000000"/>
                          </a:solidFill>
                          <a:effectLst/>
                        </a:rPr>
                        <a:t>31</a:t>
                      </a:r>
                      <a:r>
                        <a:rPr kumimoji="1" lang="ja-JP" altLang="en-US" sz="1200" b="0" u="none" strike="noStrike" kern="1200" dirty="0">
                          <a:solidFill>
                            <a:srgbClr val="000000"/>
                          </a:solidFill>
                          <a:effectLst/>
                        </a:rPr>
                        <a:t>日において、現に在宅療養支援歯科診療所１の届出を行っている保険医療機関については、令和５年３月</a:t>
                      </a:r>
                      <a:r>
                        <a:rPr kumimoji="1" lang="en-US" altLang="ja-JP" sz="1200" b="0" u="none" strike="noStrike" kern="1200" dirty="0">
                          <a:solidFill>
                            <a:srgbClr val="000000"/>
                          </a:solidFill>
                          <a:effectLst/>
                        </a:rPr>
                        <a:t>31</a:t>
                      </a:r>
                      <a:r>
                        <a:rPr kumimoji="1" lang="ja-JP" altLang="en-US" sz="1200" b="0" u="none" strike="noStrike" kern="1200" dirty="0">
                          <a:solidFill>
                            <a:srgbClr val="000000"/>
                          </a:solidFill>
                          <a:effectLst/>
                        </a:rPr>
                        <a:t>日までの間に限り、１の</a:t>
                      </a:r>
                      <a:r>
                        <a:rPr kumimoji="1" lang="en-US" altLang="ja-JP" sz="1200" b="0" u="none" strike="noStrike" kern="1200" dirty="0">
                          <a:solidFill>
                            <a:srgbClr val="000000"/>
                          </a:solidFill>
                          <a:effectLst/>
                        </a:rPr>
                        <a:t>(</a:t>
                      </a:r>
                      <a:r>
                        <a:rPr kumimoji="1" lang="ja-JP" altLang="en-US" sz="1200" b="0" u="none" strike="noStrike" kern="1200" dirty="0">
                          <a:solidFill>
                            <a:srgbClr val="000000"/>
                          </a:solidFill>
                          <a:effectLst/>
                        </a:rPr>
                        <a:t>１</a:t>
                      </a:r>
                      <a:r>
                        <a:rPr kumimoji="1" lang="en-US" altLang="ja-JP" sz="1200" b="0" u="none" strike="noStrike" kern="1200" dirty="0">
                          <a:solidFill>
                            <a:srgbClr val="000000"/>
                          </a:solidFill>
                          <a:effectLst/>
                        </a:rPr>
                        <a:t>)</a:t>
                      </a:r>
                      <a:r>
                        <a:rPr kumimoji="1" lang="ja-JP" altLang="en-US" sz="1200" b="0" u="none" strike="noStrike" kern="1200" dirty="0">
                          <a:solidFill>
                            <a:srgbClr val="000000"/>
                          </a:solidFill>
                          <a:effectLst/>
                        </a:rPr>
                        <a:t>のアの基準を満たしているものとみなす。</a:t>
                      </a:r>
                      <a:endParaRPr kumimoji="1" lang="ja-JP" altLang="en-US" sz="1200" b="0" i="0" u="none" strike="noStrike" kern="1200" dirty="0">
                        <a:solidFill>
                          <a:srgbClr val="000000"/>
                        </a:solidFill>
                        <a:effectLst/>
                        <a:latin typeface="メイリオ" panose="020B0604030504040204" pitchFamily="50" charset="-128"/>
                        <a:ea typeface="メイリオ" panose="020B0604030504040204" pitchFamily="50" charset="-128"/>
                        <a:cs typeface="+mn-cs"/>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322123307"/>
                  </a:ext>
                </a:extLst>
              </a:tr>
              <a:tr h="370840">
                <a:tc>
                  <a:txBody>
                    <a:bodyPr/>
                    <a:lstStyle/>
                    <a:p>
                      <a:pPr algn="ctr" fontAlgn="ctr"/>
                      <a:r>
                        <a:rPr lang="en-US" altLang="ja-JP" sz="1200" b="0" u="none" strike="noStrike" dirty="0">
                          <a:solidFill>
                            <a:srgbClr val="000000"/>
                          </a:solidFill>
                          <a:effectLst/>
                        </a:rPr>
                        <a:t>65</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歯科</a:t>
                      </a:r>
                      <a:r>
                        <a:rPr lang="en-US" sz="1200" b="0" u="none" strike="noStrike">
                          <a:solidFill>
                            <a:srgbClr val="000000"/>
                          </a:solidFill>
                          <a:effectLst/>
                        </a:rPr>
                        <a:t>Ｍ015-2</a:t>
                      </a:r>
                      <a:r>
                        <a:rPr lang="ja-JP" altLang="en-US" sz="1200" b="0" u="none" strike="noStrike">
                          <a:solidFill>
                            <a:srgbClr val="000000"/>
                          </a:solidFill>
                          <a:effectLst/>
                        </a:rPr>
                        <a:t>等</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en-US" sz="1200" b="0" u="none" strike="noStrike">
                          <a:solidFill>
                            <a:srgbClr val="000000"/>
                          </a:solidFill>
                          <a:effectLst/>
                        </a:rPr>
                        <a:t>CAD/CAM</a:t>
                      </a:r>
                      <a:r>
                        <a:rPr lang="ja-JP" altLang="en-US" sz="1200" b="0" u="none" strike="noStrike">
                          <a:solidFill>
                            <a:srgbClr val="000000"/>
                          </a:solidFill>
                          <a:effectLst/>
                        </a:rPr>
                        <a:t>冠及び</a:t>
                      </a:r>
                      <a:r>
                        <a:rPr lang="en-US" sz="1200" b="0" u="none" strike="noStrike">
                          <a:solidFill>
                            <a:srgbClr val="000000"/>
                          </a:solidFill>
                          <a:effectLst/>
                        </a:rPr>
                        <a:t>CAD/CAM</a:t>
                      </a:r>
                      <a:r>
                        <a:rPr lang="ja-JP" altLang="en-US" sz="1200" b="0" u="none" strike="noStrike">
                          <a:solidFill>
                            <a:srgbClr val="000000"/>
                          </a:solidFill>
                          <a:effectLst/>
                        </a:rPr>
                        <a:t>インレー</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日において現に</a:t>
                      </a:r>
                      <a:r>
                        <a:rPr lang="en-US" altLang="ja-JP" sz="1200" b="0" u="none" strike="noStrike" dirty="0">
                          <a:solidFill>
                            <a:srgbClr val="000000"/>
                          </a:solidFill>
                          <a:effectLst/>
                        </a:rPr>
                        <a:t>CAD/CAM</a:t>
                      </a:r>
                      <a:r>
                        <a:rPr lang="ja-JP" altLang="en-US" sz="1200" b="0" u="none" strike="noStrike" dirty="0">
                          <a:solidFill>
                            <a:srgbClr val="000000"/>
                          </a:solidFill>
                          <a:effectLst/>
                        </a:rPr>
                        <a:t>冠の点数を算定していた保険医療機関であれば新たに届出は必要ない。</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337912488"/>
                  </a:ext>
                </a:extLst>
              </a:tr>
              <a:tr h="370840">
                <a:tc>
                  <a:txBody>
                    <a:bodyPr/>
                    <a:lstStyle/>
                    <a:p>
                      <a:pPr algn="ctr" fontAlgn="ctr"/>
                      <a:r>
                        <a:rPr lang="en-US" altLang="ja-JP" sz="1200" b="0" u="none" strike="noStrike" dirty="0">
                          <a:solidFill>
                            <a:srgbClr val="000000"/>
                          </a:solidFill>
                          <a:effectLst/>
                        </a:rPr>
                        <a:t>66</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kumimoji="1" lang="ja-JP" altLang="en-US" sz="1200" b="0" u="none" strike="noStrike" kern="1200" dirty="0">
                          <a:solidFill>
                            <a:srgbClr val="000000"/>
                          </a:solidFill>
                          <a:effectLst/>
                        </a:rPr>
                        <a:t>歯科</a:t>
                      </a:r>
                      <a:r>
                        <a:rPr kumimoji="1" lang="en-US" sz="1200" b="0" u="none" strike="noStrike" kern="1200" dirty="0">
                          <a:solidFill>
                            <a:srgbClr val="000000"/>
                          </a:solidFill>
                          <a:effectLst/>
                        </a:rPr>
                        <a:t>Ｍ009</a:t>
                      </a:r>
                      <a:endParaRPr kumimoji="1" lang="en-US" sz="1200" b="0" i="0" u="none" strike="noStrike" kern="1200" dirty="0">
                        <a:solidFill>
                          <a:srgbClr val="000000"/>
                        </a:solidFill>
                        <a:effectLst/>
                        <a:latin typeface="メイリオ" panose="020B0604030504040204" pitchFamily="50" charset="-128"/>
                        <a:ea typeface="メイリオ" panose="020B0604030504040204" pitchFamily="50" charset="-128"/>
                        <a:cs typeface="+mn-cs"/>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kumimoji="1" lang="ja-JP" altLang="en-US" sz="1200" b="0" u="none" strike="noStrike" kern="1200">
                          <a:solidFill>
                            <a:srgbClr val="000000"/>
                          </a:solidFill>
                          <a:effectLst/>
                        </a:rPr>
                        <a:t>歯科充填用材料　</a:t>
                      </a:r>
                      <a:r>
                        <a:rPr kumimoji="1" lang="en-US" altLang="ja-JP" sz="1200" b="0" u="none" strike="noStrike" kern="1200">
                          <a:solidFill>
                            <a:srgbClr val="000000"/>
                          </a:solidFill>
                          <a:effectLst/>
                        </a:rPr>
                        <a:t>Ⅲ</a:t>
                      </a:r>
                      <a:r>
                        <a:rPr kumimoji="1" lang="ja-JP" altLang="en-US" sz="1200" b="0" u="none" strike="noStrike" kern="1200">
                          <a:solidFill>
                            <a:srgbClr val="000000"/>
                          </a:solidFill>
                          <a:effectLst/>
                        </a:rPr>
                        <a:t>（特定保険医療材料）</a:t>
                      </a:r>
                      <a:endParaRPr kumimoji="1" lang="ja-JP" altLang="en-US" sz="1200" b="0" i="0" u="none" strike="noStrike" kern="1200">
                        <a:solidFill>
                          <a:srgbClr val="000000"/>
                        </a:solidFill>
                        <a:effectLst/>
                        <a:latin typeface="メイリオ" panose="020B0604030504040204" pitchFamily="50" charset="-128"/>
                        <a:ea typeface="メイリオ" panose="020B0604030504040204" pitchFamily="50" charset="-128"/>
                        <a:cs typeface="+mn-cs"/>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kumimoji="1" lang="ja-JP" altLang="en-US" sz="1200" b="0" u="none" strike="noStrike" kern="1200">
                          <a:solidFill>
                            <a:srgbClr val="000000"/>
                          </a:solidFill>
                          <a:effectLst/>
                        </a:rPr>
                        <a:t>令和４年９月</a:t>
                      </a:r>
                      <a:r>
                        <a:rPr kumimoji="1" lang="en-US" altLang="ja-JP" sz="1200" b="0" u="none" strike="noStrike" kern="1200">
                          <a:solidFill>
                            <a:srgbClr val="000000"/>
                          </a:solidFill>
                          <a:effectLst/>
                        </a:rPr>
                        <a:t>30</a:t>
                      </a:r>
                      <a:r>
                        <a:rPr kumimoji="1" lang="ja-JP" altLang="en-US" sz="1200" b="0" u="none" strike="noStrike" kern="1200">
                          <a:solidFill>
                            <a:srgbClr val="000000"/>
                          </a:solidFill>
                          <a:effectLst/>
                        </a:rPr>
                        <a:t>日までの間に限り、算定できるものとする。</a:t>
                      </a:r>
                      <a:endParaRPr kumimoji="1" lang="ja-JP" altLang="en-US" sz="1200" b="0" i="0" u="none" strike="noStrike" kern="1200">
                        <a:solidFill>
                          <a:srgbClr val="000000"/>
                        </a:solidFill>
                        <a:effectLst/>
                        <a:latin typeface="メイリオ" panose="020B0604030504040204" pitchFamily="50" charset="-128"/>
                        <a:ea typeface="メイリオ" panose="020B0604030504040204" pitchFamily="50" charset="-128"/>
                        <a:cs typeface="+mn-cs"/>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573235142"/>
                  </a:ext>
                </a:extLst>
              </a:tr>
              <a:tr h="370840">
                <a:tc>
                  <a:txBody>
                    <a:bodyPr/>
                    <a:lstStyle/>
                    <a:p>
                      <a:pPr algn="ctr" fontAlgn="ctr"/>
                      <a:r>
                        <a:rPr lang="en-US" altLang="ja-JP" sz="1200" b="0" u="none" strike="noStrike" dirty="0">
                          <a:solidFill>
                            <a:srgbClr val="000000"/>
                          </a:solidFill>
                          <a:effectLst/>
                        </a:rPr>
                        <a:t>67</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調剤</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zh-TW" altLang="en-US" sz="1200" b="0" u="none" strike="noStrike" dirty="0">
                          <a:solidFill>
                            <a:srgbClr val="000000"/>
                          </a:solidFill>
                          <a:effectLst/>
                        </a:rPr>
                        <a:t>電子的保健医療情報活用加算</a:t>
                      </a:r>
                      <a:endParaRPr lang="zh-TW"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区分番号１０の２の注５のただし書の規定による加算は、令和６年３月</a:t>
                      </a:r>
                      <a:r>
                        <a:rPr lang="en-US" altLang="ja-JP" sz="1200" b="0" u="none" strike="noStrike" dirty="0">
                          <a:solidFill>
                            <a:srgbClr val="000000"/>
                          </a:solidFill>
                          <a:effectLst/>
                        </a:rPr>
                        <a:t>31</a:t>
                      </a:r>
                      <a:r>
                        <a:rPr lang="ja-JP" altLang="en-US" sz="1200" b="0" u="none" strike="noStrike" dirty="0">
                          <a:solidFill>
                            <a:srgbClr val="000000"/>
                          </a:solidFill>
                          <a:effectLst/>
                        </a:rPr>
                        <a:t>日までの間に限り、算定できるものとする。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836401713"/>
                  </a:ext>
                </a:extLst>
              </a:tr>
            </a:tbl>
          </a:graphicData>
        </a:graphic>
      </p:graphicFrame>
      <p:sp>
        <p:nvSpPr>
          <p:cNvPr id="6" name="テキスト ボックス 5">
            <a:extLst>
              <a:ext uri="{FF2B5EF4-FFF2-40B4-BE49-F238E27FC236}">
                <a16:creationId xmlns:a16="http://schemas.microsoft.com/office/drawing/2014/main" id="{2B12A67E-BE3F-4588-AB0F-4E9972A31215}"/>
              </a:ext>
            </a:extLst>
          </p:cNvPr>
          <p:cNvSpPr txBox="1"/>
          <p:nvPr/>
        </p:nvSpPr>
        <p:spPr>
          <a:xfrm>
            <a:off x="0" y="10356"/>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経過措置</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203914345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310224" y="691743"/>
            <a:ext cx="9282113" cy="5900738"/>
          </a:xfrm>
          <a:solidFill>
            <a:srgbClr val="00B0F0">
              <a:alpha val="30000"/>
            </a:srgbClr>
          </a:solidFill>
          <a:ln w="12700">
            <a:solidFill>
              <a:schemeClr val="tx1"/>
            </a:solidFill>
            <a:prstDash val="dash"/>
          </a:ln>
        </p:spPr>
        <p:txBody>
          <a:bodyPr rtlCol="0">
            <a:normAutofit lnSpcReduction="10000"/>
          </a:bodyPr>
          <a:lstStyle/>
          <a:p>
            <a:pPr marL="228600" marR="0" lvl="0" indent="-228600" algn="l" defTabSz="914400" rtl="0" eaLnBrk="1" fontAlgn="auto" latinLnBrk="0" hangingPunct="1">
              <a:lnSpc>
                <a:spcPct val="90000"/>
              </a:lnSpc>
              <a:spcBef>
                <a:spcPts val="0"/>
              </a:spcBef>
              <a:spcAft>
                <a:spcPts val="0"/>
              </a:spcAft>
              <a:buClrTx/>
              <a:buSzTx/>
              <a:buFont typeface="Arial" pitchFamily="34" charset="0"/>
              <a:buNone/>
              <a:tabLst/>
              <a:defRPr/>
            </a:pPr>
            <a:r>
              <a:rPr kumimoji="1" lang="ja-JP" altLang="en-US" sz="2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［調査実施小委員会］</a:t>
            </a:r>
            <a:endParaRPr kumimoji="1" lang="en-US" altLang="ja-JP" sz="2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28600" marR="0" lvl="0" indent="-228600" algn="l" defTabSz="914400" rtl="0" eaLnBrk="1" fontAlgn="auto" latinLnBrk="0" hangingPunct="1">
              <a:lnSpc>
                <a:spcPct val="900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令和３年１１月２４日　第２３回医療経済実態調査の報告について</a:t>
            </a:r>
            <a:endParaRPr kumimoji="1" lang="ja-JP" altLang="en-US" sz="1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eaLnBrk="1" fontAlgn="auto" hangingPunct="1">
              <a:lnSpc>
                <a:spcPts val="2000"/>
              </a:lnSpc>
              <a:spcBef>
                <a:spcPts val="0"/>
              </a:spcBef>
              <a:spcAft>
                <a:spcPts val="0"/>
              </a:spcAft>
              <a:buFont typeface="Arial" pitchFamily="34" charset="0"/>
              <a:buNone/>
              <a:defRPr/>
            </a:pPr>
            <a:endParaRPr lang="en-US" altLang="ja-JP" sz="2200" dirty="0">
              <a:solidFill>
                <a:prstClr val="black"/>
              </a:solidFill>
              <a:latin typeface="+mn-ea"/>
            </a:endParaRPr>
          </a:p>
          <a:p>
            <a:pPr eaLnBrk="1" fontAlgn="auto" hangingPunct="1">
              <a:lnSpc>
                <a:spcPts val="2000"/>
              </a:lnSpc>
              <a:spcBef>
                <a:spcPts val="0"/>
              </a:spcBef>
              <a:spcAft>
                <a:spcPts val="0"/>
              </a:spcAft>
              <a:buFont typeface="Arial" pitchFamily="34" charset="0"/>
              <a:buNone/>
              <a:defRPr/>
            </a:pPr>
            <a:r>
              <a:rPr lang="ja-JP" altLang="en-US" sz="2200" dirty="0">
                <a:solidFill>
                  <a:prstClr val="black"/>
                </a:solidFill>
                <a:latin typeface="+mn-ea"/>
              </a:rPr>
              <a:t>［薬価専門部会］</a:t>
            </a:r>
            <a:endParaRPr lang="en-US" altLang="ja-JP" sz="2200" dirty="0">
              <a:solidFill>
                <a:prstClr val="black"/>
              </a:solidFill>
              <a:latin typeface="+mn-ea"/>
            </a:endParaRPr>
          </a:p>
          <a:p>
            <a:pPr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mn-ea"/>
              </a:rPr>
              <a:t>　 令和３年１２月２２日　令和４年度薬価制度改革の骨子（案）について</a:t>
            </a:r>
            <a:endParaRPr lang="en-US" altLang="ja-JP" sz="1900" dirty="0">
              <a:solidFill>
                <a:prstClr val="black"/>
              </a:solidFill>
              <a:latin typeface="+mn-ea"/>
            </a:endParaRPr>
          </a:p>
          <a:p>
            <a:pPr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mn-ea"/>
              </a:rPr>
              <a:t>　 令和４年  １月１９日　令和４年度薬価制度の見直しについて</a:t>
            </a:r>
            <a:endParaRPr lang="en-US" altLang="ja-JP" sz="1900" dirty="0">
              <a:solidFill>
                <a:prstClr val="black"/>
              </a:solidFill>
              <a:latin typeface="+mn-ea"/>
            </a:endParaRPr>
          </a:p>
          <a:p>
            <a:pPr eaLnBrk="1" fontAlgn="auto" hangingPunct="1">
              <a:lnSpc>
                <a:spcPts val="2000"/>
              </a:lnSpc>
              <a:spcBef>
                <a:spcPts val="600"/>
              </a:spcBef>
              <a:spcAft>
                <a:spcPts val="0"/>
              </a:spcAft>
              <a:buFont typeface="Arial" pitchFamily="34" charset="0"/>
              <a:buNone/>
              <a:defRPr/>
            </a:pPr>
            <a:r>
              <a:rPr lang="ja-JP" altLang="en-US" sz="2200" dirty="0">
                <a:solidFill>
                  <a:prstClr val="black"/>
                </a:solidFill>
                <a:latin typeface="ＭＳ Ｐゴシック"/>
              </a:rPr>
              <a:t>［保険医療材料専門部会］</a:t>
            </a:r>
            <a:endParaRPr lang="en-US" altLang="ja-JP" sz="2200" dirty="0">
              <a:solidFill>
                <a:prstClr val="black"/>
              </a:solidFill>
              <a:latin typeface="ＭＳ Ｐゴシック"/>
            </a:endParaRPr>
          </a:p>
          <a:p>
            <a:pPr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ＭＳ Ｐゴシック"/>
              </a:rPr>
              <a:t>   令和３年１２月２２日　令和４年度保険医療材料制度改革の骨子（案）について</a:t>
            </a:r>
            <a:endParaRPr lang="en-US" altLang="ja-JP" sz="1900" dirty="0">
              <a:solidFill>
                <a:prstClr val="black"/>
              </a:solidFill>
              <a:latin typeface="ＭＳ Ｐゴシック"/>
            </a:endParaRPr>
          </a:p>
          <a:p>
            <a:pPr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ＭＳ Ｐゴシック"/>
              </a:rPr>
              <a:t>   令和４年  １月１９日　令和４年度保険医療材料制度改革の見直しについて</a:t>
            </a:r>
            <a:endParaRPr lang="en-US" altLang="ja-JP" sz="1900" dirty="0">
              <a:solidFill>
                <a:prstClr val="black"/>
              </a:solidFill>
              <a:latin typeface="ＭＳ Ｐゴシック"/>
            </a:endParaRPr>
          </a:p>
          <a:p>
            <a:pPr eaLnBrk="1" fontAlgn="auto" hangingPunct="1">
              <a:lnSpc>
                <a:spcPts val="2000"/>
              </a:lnSpc>
              <a:spcBef>
                <a:spcPts val="600"/>
              </a:spcBef>
              <a:spcAft>
                <a:spcPts val="0"/>
              </a:spcAft>
              <a:buFont typeface="Arial" pitchFamily="34" charset="0"/>
              <a:buNone/>
              <a:defRPr/>
            </a:pPr>
            <a:r>
              <a:rPr lang="ja-JP" altLang="en-US" sz="2200" dirty="0">
                <a:solidFill>
                  <a:prstClr val="black"/>
                </a:solidFill>
                <a:latin typeface="ＭＳ Ｐゴシック"/>
              </a:rPr>
              <a:t>［費用対効果評価専門部会］</a:t>
            </a:r>
            <a:endParaRPr lang="en-US" altLang="ja-JP" sz="2200" dirty="0">
              <a:solidFill>
                <a:srgbClr val="FF0000"/>
              </a:solidFill>
              <a:latin typeface="ＭＳ Ｐゴシック"/>
            </a:endParaRPr>
          </a:p>
          <a:p>
            <a:pPr eaLnBrk="1" fontAlgn="auto" hangingPunct="1">
              <a:lnSpc>
                <a:spcPts val="2000"/>
              </a:lnSpc>
              <a:spcBef>
                <a:spcPts val="0"/>
              </a:spcBef>
              <a:spcAft>
                <a:spcPts val="0"/>
              </a:spcAft>
              <a:buFont typeface="Arial" pitchFamily="34" charset="0"/>
              <a:buNone/>
              <a:defRPr/>
            </a:pPr>
            <a:r>
              <a:rPr lang="en-US" altLang="ja-JP" sz="2200" dirty="0">
                <a:solidFill>
                  <a:prstClr val="black"/>
                </a:solidFill>
                <a:latin typeface="ＭＳ Ｐゴシック"/>
              </a:rPr>
              <a:t>   </a:t>
            </a:r>
            <a:r>
              <a:rPr lang="ja-JP" altLang="en-US" sz="1900" dirty="0">
                <a:solidFill>
                  <a:prstClr val="black"/>
                </a:solidFill>
                <a:latin typeface="ＭＳ Ｐゴシック"/>
              </a:rPr>
              <a:t>令和３年１２月２２日　令和４年度費用対効果評価制度改革の骨子（案）について</a:t>
            </a:r>
            <a:endParaRPr lang="en-US" altLang="ja-JP" sz="1900" dirty="0">
              <a:solidFill>
                <a:prstClr val="black"/>
              </a:solidFill>
              <a:latin typeface="ＭＳ Ｐゴシック"/>
            </a:endParaRPr>
          </a:p>
          <a:p>
            <a:pPr eaLnBrk="1" fontAlgn="auto" hangingPunct="1">
              <a:lnSpc>
                <a:spcPts val="2000"/>
              </a:lnSpc>
              <a:spcBef>
                <a:spcPts val="0"/>
              </a:spcBef>
              <a:spcAft>
                <a:spcPts val="0"/>
              </a:spcAft>
              <a:buFont typeface="Arial" pitchFamily="34" charset="0"/>
              <a:buNone/>
              <a:defRPr/>
            </a:pPr>
            <a:r>
              <a:rPr lang="en-US" altLang="ja-JP" sz="1900" dirty="0">
                <a:solidFill>
                  <a:prstClr val="black"/>
                </a:solidFill>
                <a:latin typeface="ＭＳ Ｐゴシック"/>
              </a:rPr>
              <a:t>   </a:t>
            </a:r>
            <a:r>
              <a:rPr lang="ja-JP" altLang="en-US" sz="1900" dirty="0">
                <a:solidFill>
                  <a:prstClr val="black"/>
                </a:solidFill>
                <a:latin typeface="ＭＳ Ｐゴシック"/>
              </a:rPr>
              <a:t>令和４年  １月１９日　令和４年度費用対効果評価制度の見直しについて</a:t>
            </a:r>
            <a:endParaRPr lang="en-US" altLang="ja-JP" sz="1900" dirty="0">
              <a:solidFill>
                <a:prstClr val="black"/>
              </a:solidFill>
              <a:latin typeface="ＭＳ Ｐゴシック"/>
            </a:endParaRPr>
          </a:p>
          <a:p>
            <a:pPr eaLnBrk="1" fontAlgn="auto" hangingPunct="1">
              <a:spcBef>
                <a:spcPts val="600"/>
              </a:spcBef>
              <a:spcAft>
                <a:spcPts val="0"/>
              </a:spcAft>
              <a:buFont typeface="Arial" pitchFamily="34" charset="0"/>
              <a:buNone/>
              <a:defRPr/>
            </a:pPr>
            <a:r>
              <a:rPr lang="ja-JP" altLang="en-US" sz="2200" dirty="0">
                <a:latin typeface="ＭＳ Ｐゴシック"/>
              </a:rPr>
              <a:t>［診療報酬基本問題小委員会］</a:t>
            </a:r>
            <a:endParaRPr lang="en-US" altLang="ja-JP" sz="2200" dirty="0">
              <a:latin typeface="ＭＳ Ｐゴシック"/>
            </a:endParaRPr>
          </a:p>
          <a:p>
            <a:pPr marL="2066925" indent="-2066925" eaLnBrk="1" fontAlgn="auto" hangingPunct="1">
              <a:spcBef>
                <a:spcPts val="0"/>
              </a:spcBef>
              <a:spcAft>
                <a:spcPts val="0"/>
              </a:spcAft>
              <a:buFont typeface="Arial" pitchFamily="34" charset="0"/>
              <a:buNone/>
              <a:defRPr/>
            </a:pPr>
            <a:r>
              <a:rPr lang="ja-JP" altLang="en-US" sz="1900" dirty="0">
                <a:latin typeface="ＭＳ Ｐゴシック"/>
              </a:rPr>
              <a:t>   令和２年１０月２８日　入院医療等の調査・評価分科会の今後の検討について</a:t>
            </a:r>
            <a:endParaRPr lang="en-US" altLang="ja-JP" sz="1900" dirty="0">
              <a:latin typeface="ＭＳ Ｐゴシック"/>
            </a:endParaRPr>
          </a:p>
          <a:p>
            <a:pPr marL="1976438" indent="-1976438" eaLnBrk="1" fontAlgn="auto" hangingPunct="1">
              <a:spcBef>
                <a:spcPts val="0"/>
              </a:spcBef>
              <a:spcAft>
                <a:spcPts val="0"/>
              </a:spcAft>
              <a:buFont typeface="Arial" pitchFamily="34" charset="0"/>
              <a:buNone/>
              <a:defRPr/>
            </a:pPr>
            <a:r>
              <a:rPr lang="ja-JP" altLang="en-US" sz="1900" dirty="0">
                <a:latin typeface="ＭＳ Ｐゴシック"/>
              </a:rPr>
              <a:t>　 令和３年　２月１０日　</a:t>
            </a:r>
            <a:r>
              <a:rPr lang="ja-JP" altLang="en-US" sz="1900" spc="-160" dirty="0">
                <a:latin typeface="ＭＳ Ｐゴシック"/>
              </a:rPr>
              <a:t>令和４年度診療報酬改定に向けた医療技術の評価方法等について（案）</a:t>
            </a:r>
            <a:endParaRPr lang="en-US" altLang="ja-JP" sz="1900" spc="-160" dirty="0"/>
          </a:p>
          <a:p>
            <a:pPr eaLnBrk="1" fontAlgn="auto" hangingPunct="1">
              <a:spcBef>
                <a:spcPts val="0"/>
              </a:spcBef>
              <a:spcAft>
                <a:spcPts val="0"/>
              </a:spcAft>
              <a:buFont typeface="Arial" pitchFamily="34" charset="0"/>
              <a:buNone/>
              <a:defRPr/>
            </a:pPr>
            <a:r>
              <a:rPr lang="ja-JP" altLang="en-US" sz="1900" dirty="0"/>
              <a:t>　 令和３年　３月１０日   入院医療等の調査・評価分科会における令和２年度調査結果</a:t>
            </a:r>
            <a:endParaRPr lang="en-US" altLang="ja-JP" sz="1900" dirty="0"/>
          </a:p>
          <a:p>
            <a:pPr eaLnBrk="1" fontAlgn="auto" hangingPunct="1">
              <a:spcBef>
                <a:spcPts val="0"/>
              </a:spcBef>
              <a:spcAft>
                <a:spcPts val="0"/>
              </a:spcAft>
              <a:buFont typeface="Arial" pitchFamily="34" charset="0"/>
              <a:buNone/>
              <a:defRPr/>
            </a:pPr>
            <a:r>
              <a:rPr lang="ja-JP" altLang="en-US" sz="1900" dirty="0"/>
              <a:t>　　　　　　　　　　　　　　　　　　　　　　　　　　　　　　　　　　　　　　（速報その１）の概要について</a:t>
            </a:r>
            <a:endParaRPr lang="en-US" altLang="ja-JP" sz="1900" dirty="0"/>
          </a:p>
          <a:p>
            <a:pPr marL="2330450" indent="-2330450">
              <a:spcBef>
                <a:spcPts val="0"/>
              </a:spcBef>
              <a:buNone/>
              <a:defRPr/>
            </a:pPr>
            <a:r>
              <a:rPr lang="ja-JP" altLang="en-US" sz="1900" dirty="0"/>
              <a:t>　 令和３年１０月２７日　</a:t>
            </a:r>
            <a:r>
              <a:rPr lang="ja-JP" altLang="en-US" sz="1900" dirty="0">
                <a:latin typeface="ＭＳ Ｐゴシック"/>
              </a:rPr>
              <a:t>入院医療等の調査・評価分科会におけるこれまでの検討結果</a:t>
            </a:r>
          </a:p>
          <a:p>
            <a:pPr marL="2330450" indent="-2330450">
              <a:spcBef>
                <a:spcPts val="0"/>
              </a:spcBef>
              <a:buNone/>
              <a:defRPr/>
            </a:pPr>
            <a:r>
              <a:rPr lang="ja-JP" altLang="en-US" sz="1900" dirty="0">
                <a:latin typeface="ＭＳ Ｐゴシック"/>
              </a:rPr>
              <a:t>　　　　　　　　　　　　　　　　　　　　　　　　　　　　　　　　　　　　　　　　　　　　　　　　　（とりまとめ） </a:t>
            </a:r>
            <a:endParaRPr lang="en-US" altLang="ja-JP" sz="1900" dirty="0">
              <a:latin typeface="ＭＳ Ｐゴシック"/>
            </a:endParaRPr>
          </a:p>
          <a:p>
            <a:pPr marL="2330450" indent="-2330450">
              <a:spcBef>
                <a:spcPts val="0"/>
              </a:spcBef>
              <a:buNone/>
              <a:defRPr/>
            </a:pPr>
            <a:r>
              <a:rPr lang="en-US" altLang="ja-JP" sz="1900" dirty="0">
                <a:latin typeface="ＭＳ Ｐゴシック"/>
              </a:rPr>
              <a:t>   </a:t>
            </a:r>
            <a:r>
              <a:rPr lang="ja-JP" altLang="en-US" sz="1900" dirty="0">
                <a:latin typeface="ＭＳ Ｐゴシック"/>
              </a:rPr>
              <a:t>令和４年　１月１９日　医療技術評価分科会からの報告について</a:t>
            </a:r>
            <a:endParaRPr lang="en-US" altLang="ja-JP" sz="1900" dirty="0">
              <a:latin typeface="ＭＳ Ｐゴシック"/>
            </a:endParaRPr>
          </a:p>
          <a:p>
            <a:pPr marL="2330450" indent="-2330450">
              <a:spcBef>
                <a:spcPts val="0"/>
              </a:spcBef>
              <a:buNone/>
              <a:defRPr/>
            </a:pPr>
            <a:r>
              <a:rPr lang="ja-JP" altLang="en-US" sz="1900" dirty="0">
                <a:latin typeface="ＭＳ Ｐゴシック"/>
              </a:rPr>
              <a:t>　　　　　　　　　　　　　　　（令和４年度診療報酬改定に向けた医療技術の評価） </a:t>
            </a:r>
            <a:endParaRPr lang="en-US" altLang="ja-JP" sz="1900" dirty="0"/>
          </a:p>
        </p:txBody>
      </p:sp>
      <p:sp>
        <p:nvSpPr>
          <p:cNvPr id="5" name="タイトル 1"/>
          <p:cNvSpPr txBox="1">
            <a:spLocks/>
          </p:cNvSpPr>
          <p:nvPr/>
        </p:nvSpPr>
        <p:spPr>
          <a:xfrm>
            <a:off x="741231" y="115899"/>
            <a:ext cx="8420100" cy="504825"/>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r>
              <a:rPr kumimoji="1" lang="ja-JP" altLang="en-US"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小委員会・部会における検討結果①</a:t>
            </a:r>
            <a:r>
              <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p>
        </p:txBody>
      </p:sp>
      <p:sp>
        <p:nvSpPr>
          <p:cNvPr id="6"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912679378"/>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経過措置について⑩</a:t>
            </a:r>
          </a:p>
        </p:txBody>
      </p:sp>
      <p:graphicFrame>
        <p:nvGraphicFramePr>
          <p:cNvPr id="4" name="表 3"/>
          <p:cNvGraphicFramePr>
            <a:graphicFrameLocks noGrp="1"/>
          </p:cNvGraphicFramePr>
          <p:nvPr>
            <p:extLst>
              <p:ext uri="{D42A27DB-BD31-4B8C-83A1-F6EECF244321}">
                <p14:modId xmlns:p14="http://schemas.microsoft.com/office/powerpoint/2010/main" val="137755658"/>
              </p:ext>
            </p:extLst>
          </p:nvPr>
        </p:nvGraphicFramePr>
        <p:xfrm>
          <a:off x="279396" y="845047"/>
          <a:ext cx="9330431" cy="3517900"/>
        </p:xfrm>
        <a:graphic>
          <a:graphicData uri="http://schemas.openxmlformats.org/drawingml/2006/table">
            <a:tbl>
              <a:tblPr firstRow="1" bandRow="1">
                <a:tableStyleId>{F2DE63D5-997A-4646-A377-4702673A728D}</a:tableStyleId>
              </a:tblPr>
              <a:tblGrid>
                <a:gridCol w="473616">
                  <a:extLst>
                    <a:ext uri="{9D8B030D-6E8A-4147-A177-3AD203B41FA5}">
                      <a16:colId xmlns:a16="http://schemas.microsoft.com/office/drawing/2014/main" val="1552410222"/>
                    </a:ext>
                  </a:extLst>
                </a:gridCol>
                <a:gridCol w="1229879">
                  <a:extLst>
                    <a:ext uri="{9D8B030D-6E8A-4147-A177-3AD203B41FA5}">
                      <a16:colId xmlns:a16="http://schemas.microsoft.com/office/drawing/2014/main" val="66884532"/>
                    </a:ext>
                  </a:extLst>
                </a:gridCol>
                <a:gridCol w="2405434">
                  <a:extLst>
                    <a:ext uri="{9D8B030D-6E8A-4147-A177-3AD203B41FA5}">
                      <a16:colId xmlns:a16="http://schemas.microsoft.com/office/drawing/2014/main" val="3649314778"/>
                    </a:ext>
                  </a:extLst>
                </a:gridCol>
                <a:gridCol w="5221502">
                  <a:extLst>
                    <a:ext uri="{9D8B030D-6E8A-4147-A177-3AD203B41FA5}">
                      <a16:colId xmlns:a16="http://schemas.microsoft.com/office/drawing/2014/main" val="2225328741"/>
                    </a:ext>
                  </a:extLst>
                </a:gridCol>
              </a:tblGrid>
              <a:tr h="370840">
                <a:tc>
                  <a:txBody>
                    <a:bodyPr/>
                    <a:lstStyle/>
                    <a:p>
                      <a:endParaRPr kumimoji="1" lang="ja-JP" altLang="en-US" sz="1800" dirty="0">
                        <a:solidFill>
                          <a:schemeClr val="tx1"/>
                        </a:solidFill>
                        <a:latin typeface="+mj-ea"/>
                        <a:ea typeface="+mj-ea"/>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区分番号</a:t>
                      </a:r>
                      <a:endParaRPr kumimoji="1" lang="ja-JP" altLang="en-US" sz="1800" dirty="0">
                        <a:solidFill>
                          <a:schemeClr val="tx1"/>
                        </a:solidFill>
                        <a:latin typeface="+mj-ea"/>
                        <a:ea typeface="+mj-ea"/>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項目</a:t>
                      </a:r>
                      <a:endParaRPr kumimoji="1" lang="ja-JP" altLang="en-US" sz="1800" dirty="0">
                        <a:solidFill>
                          <a:schemeClr val="tx1"/>
                        </a:solidFill>
                        <a:latin typeface="+mj-ea"/>
                        <a:ea typeface="+mj-ea"/>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800" dirty="0">
                          <a:solidFill>
                            <a:schemeClr val="tx1"/>
                          </a:solidFill>
                        </a:rPr>
                        <a:t>経過措置</a:t>
                      </a:r>
                      <a:endParaRPr kumimoji="1" lang="ja-JP" altLang="en-US" sz="1800" dirty="0">
                        <a:solidFill>
                          <a:schemeClr val="tx1"/>
                        </a:solidFill>
                        <a:latin typeface="+mj-ea"/>
                        <a:ea typeface="+mj-ea"/>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363400103"/>
                  </a:ext>
                </a:extLst>
              </a:tr>
              <a:tr h="370840">
                <a:tc>
                  <a:txBody>
                    <a:bodyPr/>
                    <a:lstStyle/>
                    <a:p>
                      <a:pPr algn="ctr" fontAlgn="ctr"/>
                      <a:r>
                        <a:rPr lang="en-US" altLang="ja-JP" sz="1200" b="0" u="none" strike="noStrike" dirty="0">
                          <a:solidFill>
                            <a:srgbClr val="000000"/>
                          </a:solidFill>
                          <a:effectLst/>
                        </a:rPr>
                        <a:t>68</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調剤</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地域支援体制加算１・２</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末日時点で調剤基本料１を算定していた保険薬局であって、令和４年４月から調剤基本料３のハを算定することとなったものについては、令和５年３月末日までは、調剤基本料１を算定している保険薬局とみなす。（</a:t>
                      </a:r>
                      <a:r>
                        <a:rPr lang="en-US" altLang="ja-JP" sz="1200" b="0" u="none" strike="noStrike" dirty="0">
                          <a:solidFill>
                            <a:srgbClr val="000000"/>
                          </a:solidFill>
                          <a:effectLst/>
                        </a:rPr>
                        <a:t>※</a:t>
                      </a:r>
                      <a:r>
                        <a:rPr lang="ja-JP" altLang="en-US" sz="1200" b="0" u="none" strike="noStrike" dirty="0">
                          <a:solidFill>
                            <a:srgbClr val="000000"/>
                          </a:solidFill>
                          <a:effectLst/>
                        </a:rPr>
                        <a:t>調剤基本料については３のハを算定）</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3370356008"/>
                  </a:ext>
                </a:extLst>
              </a:tr>
              <a:tr h="370840">
                <a:tc>
                  <a:txBody>
                    <a:bodyPr/>
                    <a:lstStyle/>
                    <a:p>
                      <a:pPr algn="ctr" fontAlgn="ctr"/>
                      <a:r>
                        <a:rPr lang="en-US" altLang="ja-JP" sz="1200" b="0" u="none" strike="noStrike" dirty="0">
                          <a:solidFill>
                            <a:srgbClr val="000000"/>
                          </a:solidFill>
                          <a:effectLst/>
                        </a:rPr>
                        <a:t>69</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調剤</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地域支援体制加算１・２</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末時点で調剤基本料１を算定していた保険薬局であって、従前の「在宅患者に対する薬学的管理及び指導の実績（調剤基本料１の場合）」を満たしているとして地域支援体制加算の届出を行っているものについては、令和５年３月末日までは「在宅患者に対する薬学的管理及び指導の実績」を満たしていること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426525630"/>
                  </a:ext>
                </a:extLst>
              </a:tr>
              <a:tr h="370840">
                <a:tc>
                  <a:txBody>
                    <a:bodyPr/>
                    <a:lstStyle/>
                    <a:p>
                      <a:pPr algn="ctr" fontAlgn="ctr"/>
                      <a:r>
                        <a:rPr lang="en-US" altLang="ja-JP" sz="1200" b="0" u="none" strike="noStrike" dirty="0">
                          <a:solidFill>
                            <a:srgbClr val="000000"/>
                          </a:solidFill>
                          <a:effectLst/>
                        </a:rPr>
                        <a:t>70</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調剤</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地域支援体制加算３・４</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令和４年３月末時点で調剤基本料１以外を算定していた保険薬局であって、従前の「在宅患者に対する薬学的管理及び指導の実績（調剤基本料１以外の場合）」を満たしているとして地域支援体制加算の届出を行っているものについては、令和５年３月末日までは「在宅患者に対する薬学的管理及び指導の実績」を満たしていることとす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894541667"/>
                  </a:ext>
                </a:extLst>
              </a:tr>
              <a:tr h="370840">
                <a:tc>
                  <a:txBody>
                    <a:bodyPr/>
                    <a:lstStyle/>
                    <a:p>
                      <a:pPr algn="ctr" fontAlgn="ctr"/>
                      <a:r>
                        <a:rPr lang="en-US" altLang="ja-JP" sz="1200" b="0" u="none" strike="noStrike" dirty="0">
                          <a:solidFill>
                            <a:srgbClr val="000000"/>
                          </a:solidFill>
                          <a:effectLst/>
                        </a:rPr>
                        <a:t>71</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調剤</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a:solidFill>
                            <a:srgbClr val="000000"/>
                          </a:solidFill>
                          <a:effectLst/>
                        </a:rPr>
                        <a:t>調剤基本料の注８に規定する</a:t>
                      </a:r>
                      <a:br>
                        <a:rPr lang="ja-JP" altLang="en-US" sz="1200" b="0" u="none" strike="noStrike">
                          <a:solidFill>
                            <a:srgbClr val="000000"/>
                          </a:solidFill>
                          <a:effectLst/>
                        </a:rPr>
                      </a:br>
                      <a:r>
                        <a:rPr lang="ja-JP" altLang="en-US" sz="1200" b="0" u="none" strike="noStrike">
                          <a:solidFill>
                            <a:srgbClr val="000000"/>
                          </a:solidFill>
                          <a:effectLst/>
                        </a:rPr>
                        <a:t>厚生労働大臣が定める保険薬局（後発医薬品減算）</a:t>
                      </a:r>
                      <a:endParaRPr lang="ja-JP" altLang="en-US" sz="1200" b="0" i="0" u="none" strike="noStrike">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l" rtl="0" fontAlgn="ctr"/>
                      <a:r>
                        <a:rPr lang="ja-JP" altLang="en-US" sz="1200" b="0" u="none" strike="noStrike" dirty="0">
                          <a:solidFill>
                            <a:srgbClr val="000000"/>
                          </a:solidFill>
                          <a:effectLst/>
                        </a:rPr>
                        <a:t>後発医薬品の調剤数量割合が著しく低い薬局に対する調剤基本料の減算規定の施設基準については、令和４年９月</a:t>
                      </a:r>
                      <a:r>
                        <a:rPr lang="en-US" altLang="ja-JP" sz="1200" b="0" u="none" strike="noStrike" dirty="0">
                          <a:solidFill>
                            <a:srgbClr val="000000"/>
                          </a:solidFill>
                          <a:effectLst/>
                        </a:rPr>
                        <a:t>30</a:t>
                      </a:r>
                      <a:r>
                        <a:rPr lang="ja-JP" altLang="en-US" sz="1200" b="0" u="none" strike="noStrike" dirty="0">
                          <a:solidFill>
                            <a:srgbClr val="000000"/>
                          </a:solidFill>
                          <a:effectLst/>
                        </a:rPr>
                        <a:t>日までの間は現在の規定を適用する。（</a:t>
                      </a:r>
                      <a:r>
                        <a:rPr lang="en-US" altLang="ja-JP" sz="1200" b="0" u="none" strike="noStrike" dirty="0">
                          <a:solidFill>
                            <a:srgbClr val="000000"/>
                          </a:solidFill>
                          <a:effectLst/>
                        </a:rPr>
                        <a:t>※</a:t>
                      </a:r>
                      <a:r>
                        <a:rPr lang="ja-JP" altLang="en-US" sz="1200" b="0" u="none" strike="noStrike" dirty="0">
                          <a:solidFill>
                            <a:srgbClr val="000000"/>
                          </a:solidFill>
                          <a:effectLst/>
                        </a:rPr>
                        <a:t>減算は５点が適用される）</a:t>
                      </a:r>
                      <a:endParaRPr lang="ja-JP" altLang="en-US"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912144542"/>
                  </a:ext>
                </a:extLst>
              </a:tr>
            </a:tbl>
          </a:graphicData>
        </a:graphic>
      </p:graphicFrame>
      <p:sp>
        <p:nvSpPr>
          <p:cNvPr id="6" name="テキスト ボックス 5">
            <a:extLst>
              <a:ext uri="{FF2B5EF4-FFF2-40B4-BE49-F238E27FC236}">
                <a16:creationId xmlns:a16="http://schemas.microsoft.com/office/drawing/2014/main" id="{AFABD3EF-AA3C-432E-8C1F-689EB3C38E67}"/>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経過措置</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4070062871"/>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634082"/>
          </a:xfrm>
        </p:spPr>
        <p:txBody>
          <a:bodyPr>
            <a:noAutofit/>
          </a:bodyPr>
          <a:lstStyle/>
          <a:p>
            <a:r>
              <a:rPr lang="ja-JP" altLang="en-US" sz="2000" dirty="0">
                <a:latin typeface="メイリオ" panose="020B0604030504040204" pitchFamily="50" charset="-128"/>
                <a:ea typeface="メイリオ" panose="020B0604030504040204" pitchFamily="50" charset="-128"/>
              </a:rPr>
              <a:t>令和４年度診療報酬改定に係る経過措置等の取扱い</a:t>
            </a:r>
            <a:br>
              <a:rPr lang="en-US" altLang="ja-JP" dirty="0">
                <a:latin typeface="メイリオ" panose="020B0604030504040204" pitchFamily="50" charset="-128"/>
                <a:ea typeface="メイリオ" panose="020B0604030504040204" pitchFamily="50" charset="-128"/>
              </a:rPr>
            </a:br>
            <a:r>
              <a:rPr lang="ja-JP" altLang="en-US" sz="1600" dirty="0">
                <a:latin typeface="メイリオ" panose="020B0604030504040204" pitchFamily="50" charset="-128"/>
                <a:ea typeface="メイリオ" panose="020B0604030504040204" pitchFamily="50" charset="-128"/>
              </a:rPr>
              <a:t>（</a:t>
            </a:r>
            <a:r>
              <a:rPr lang="ja-JP" altLang="en-US" sz="1600" dirty="0"/>
              <a:t>新型コロナウイルス感染症に伴う診療報酬における対応について</a:t>
            </a:r>
            <a:r>
              <a:rPr lang="ja-JP" altLang="en-US" sz="1600" dirty="0">
                <a:latin typeface="メイリオ" panose="020B0604030504040204" pitchFamily="50" charset="-128"/>
                <a:ea typeface="メイリオ" panose="020B0604030504040204" pitchFamily="50" charset="-128"/>
              </a:rPr>
              <a:t>）</a:t>
            </a:r>
            <a:endParaRPr kumimoji="1" lang="ja-JP" altLang="en-US" sz="1600"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272082"/>
            <a:ext cx="9529762" cy="398355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新型コロナウイルス感染症患者等に対する診療等について、外来、入院、在宅等において講じてきた特例的な評価について、引き続き実施する。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「新型コロナウイルス感染症に係る診療報酬上の臨時的な取扱いについて（その</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26</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）」（令和２年８月</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日厚生労働省保険局医療課事務連絡）等で示している施設基準や患者及び利用者の診療実績等の要件に係る臨時的な取扱いを継続する。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令和４年度診療報酬改定において、改定項目ごとに当面必要な経過措置</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を設けるとともに、令和２年度診療報酬改定における経過措置を終了する。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１）具体的な経過措置の内容は各改定項目の内容を参照のこと。</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令和４年度診療報酬改定前の施設基準等のうち、１年間の実績を求めるものについて、現在講じている特例的な対応</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も終了する。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630238" marR="0" lvl="0" indent="-63023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２）新型コロナウイルス感染症患者の受入病床を割り当てられている保険医療機関においては、令和４年３月</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日までの間、令和元年（平成</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年）の実績（年度単位の実績を求めるものについては、令和元年度（平成</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年度）の実績）を用いても差し支えないこととしている。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経過措置　</a:t>
            </a:r>
          </a:p>
        </p:txBody>
      </p:sp>
      <p:sp>
        <p:nvSpPr>
          <p:cNvPr id="6"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390</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Tree>
    <p:extLst>
      <p:ext uri="{BB962C8B-B14F-4D97-AF65-F5344CB8AC3E}">
        <p14:creationId xmlns:p14="http://schemas.microsoft.com/office/powerpoint/2010/main" val="1518990365"/>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sz="1800" dirty="0"/>
              <a:t>新型コロナウイルス感染症に伴う診療報酬における対応について（施設基準関係）（参考）①</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経過措置　</a:t>
            </a:r>
          </a:p>
        </p:txBody>
      </p:sp>
      <p:sp>
        <p:nvSpPr>
          <p:cNvPr id="6"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391</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
        <p:nvSpPr>
          <p:cNvPr id="26" name="正方形/長方形 25"/>
          <p:cNvSpPr/>
          <p:nvPr/>
        </p:nvSpPr>
        <p:spPr>
          <a:xfrm>
            <a:off x="188119" y="813600"/>
            <a:ext cx="9529762" cy="535291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01600" marR="0" lvl="0" indent="-2016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患者の急激な増加等に鑑み、診療報酬の算定について柔軟な取扱いを行うこととした。　</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1600" marR="0" lvl="0" indent="-2016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（１）医療法上の許可病床数を超過する入院の取扱い</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新型コロナウイルス感染症患者等を受け入れたことにより医療法上の許可病床を超過する場合には、通常適用される診療報酬の減額措置を行わないこととした。</a:t>
            </a:r>
          </a:p>
          <a:p>
            <a:pPr marL="201600" marR="0" lvl="0" indent="-2016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（２）施設基準を満たすことができなくなる保険医療機関の取扱い</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型コロナウイルス感染症患者等を受け入れたことにより、入院患者が一時的に急増等した場合や、学校等の臨時休学に伴い、看護師が自宅での子育て等を理由として勤務することが困難になった場合等においては、当面、月平均夜勤時間数については、１割以上の一時的な変動があった場合においても、変更の届出は不要とした。</a:t>
            </a:r>
          </a:p>
          <a:p>
            <a:pPr marL="201600" marR="0" lvl="0" indent="-2016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（３）看護配置の変動に関する取扱い</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（２）と同様の場合において、看護要員の比率等に変動があった場合でも当面、変更の届出は不要とした。</a:t>
            </a:r>
          </a:p>
          <a:p>
            <a:pPr marL="201600" marR="0" lvl="0" indent="-2016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DPC</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対象病院の要件等の取扱い</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（２）と同様の場合において、看護要員の数等の施設基準を満たさなくなった場合については、「</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DPC</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対象病院への参加基準を満たさなくなった場合」には該当せず、届出は不要とした。</a:t>
            </a:r>
          </a:p>
          <a:p>
            <a:pPr marL="201600" marR="0" lvl="0" indent="-2016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（５）本来の病棟でない病棟等に入院した場合の取扱い</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原則として、当該患者が実際に入院した病棟の入院基本料等を算定することとした。また、会議室等病棟以外の場所に入院させた場合には、必要とされる診療が行われている場合に限り、当該医療機関が届出を行っている入院基本料のうち、当該患者が本来入院すべき病棟の入院基本料を算定することとした。</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1600" marR="0" lvl="0" indent="-2016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（６）研修等の取扱いについて</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定期的な研修や医療機関間の評価を要件としている項目の一部について、研修や評価を実施できるようになるまでの間、実施を延期することができることとした。</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1252870286"/>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sz="1800" dirty="0"/>
              <a:t>新型コロナウイルス感染症に伴う診療報酬における対応について（施設基準関係）（参考）②</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経過措置　</a:t>
            </a:r>
          </a:p>
        </p:txBody>
      </p:sp>
      <p:sp>
        <p:nvSpPr>
          <p:cNvPr id="6"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392</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
        <p:nvSpPr>
          <p:cNvPr id="26" name="正方形/長方形 25"/>
          <p:cNvSpPr/>
          <p:nvPr/>
        </p:nvSpPr>
        <p:spPr>
          <a:xfrm>
            <a:off x="188119" y="813600"/>
            <a:ext cx="9529762" cy="561238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01600" marR="0" lvl="0" indent="-2016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（７）緊急に開設する保険医療機関の基本診療料の取扱いについて</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型コロナウイルス感染症患者等を受け入れるために、緊急に開設する必要がある保険医療機関について、新たに基本診療料の届出を行う場合においては、要件審査を終えた月の診療分についても当該基本診療料を算定できることとした。</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1600" marR="0" lvl="0" indent="-2016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（８）新型コロナウイルス感染症患者等を受け入れた保険医療機関等における施設基準等の臨時的な</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1600" marR="0" lvl="0" indent="-2016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取扱いについて</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臨時的な取扱いの対象とする保険医療機関等については、次のとおりとした。（以下、「対象医療機関等」という。）</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ア 新型コロナウイルス感染症患者等を受け入れた保険医療機関等</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アに該当する医療機関等に職員を派遣した保険医療機関等</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ウ 学校等の臨時休業に伴い、職員の勤務が困難となった保険医療機関等</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エ 新型コロナウイルス感染症に感染し又は濃厚接触者となり出勤ができない職員が在籍する保険医療機関等</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また、緊急事態宣言において緊急事態措置を実施すべき期間とされた期間については、緊急事態宣言において緊急事態措置を　　　　実施すべき区域とされた区域にかかわらず、全ての保険医療機関等について</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型インフルエンザ等まん延防止等重点措置を実施すべき区域として公示された区域において、重点措置を実施すべき期間とされた期間については、当該区域を含む都道府県に所在する全ての保険医療機関等について）</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、当該臨時的な取扱いの対象とすることとする。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なお、緊急事態措置を実施すべき期間とされた期間</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（重点措置を実施すべき期間とされた期間）</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については、当該期間を含む月単位で取り扱うこととする。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訪問看護ステーションについても、同様の取扱いとする。</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らに、対象医療機関等に該当する場合は、手術の実績件数等の患者及び利用者の診療実績等に係る要件について、当該要件を満たさなくなった場合においても、直ちに施設基準及び届出基準の変更の届出を行わなくてもよいものとした。また、対象医療機関等に該当しなくなった後の取扱いとして、</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①対象医療機関等に該当する期間については、実績を求める対象とする期間から控除した上で、控除した期間と同等の期間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を遡及して実績を求める対象とする期間とする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②対象医療機関等に該当する期間については、当該期間の実績値の代わりに、実績を求める対象とする期間から対象医療機</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関等に該当する期間を除いた期間の平均値を用いる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こととした。</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3842850218"/>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992560" y="2782669"/>
            <a:ext cx="8280920" cy="646331"/>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18</a:t>
            </a: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．届出</a:t>
            </a:r>
          </a:p>
        </p:txBody>
      </p:sp>
      <p:sp>
        <p:nvSpPr>
          <p:cNvPr id="7" name="正方形/長方形 6">
            <a:extLst>
              <a:ext uri="{FF2B5EF4-FFF2-40B4-BE49-F238E27FC236}">
                <a16:creationId xmlns:a16="http://schemas.microsoft.com/office/drawing/2014/main" id="{62F88FA1-DF7C-4DF4-BED4-49B89FC93E3B}"/>
              </a:ext>
            </a:extLst>
          </p:cNvPr>
          <p:cNvSpPr/>
          <p:nvPr/>
        </p:nvSpPr>
        <p:spPr>
          <a:xfrm>
            <a:off x="0" y="6168"/>
            <a:ext cx="768152" cy="6851832"/>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2">
            <a:extLst>
              <a:ext uri="{FF2B5EF4-FFF2-40B4-BE49-F238E27FC236}">
                <a16:creationId xmlns:a16="http://schemas.microsoft.com/office/drawing/2014/main" id="{655340C0-9DF4-467E-8154-2CCF2C3C5E4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735082240"/>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7"/>
          <p:cNvSpPr>
            <a:spLocks noChangeArrowheads="1"/>
          </p:cNvSpPr>
          <p:nvPr/>
        </p:nvSpPr>
        <p:spPr bwMode="auto">
          <a:xfrm>
            <a:off x="175496" y="1730911"/>
            <a:ext cx="9469438" cy="2656154"/>
          </a:xfrm>
          <a:prstGeom prst="rect">
            <a:avLst/>
          </a:prstGeom>
          <a:solidFill>
            <a:srgbClr val="FFFFAF">
              <a:alpha val="49804"/>
            </a:srgbClr>
          </a:solidFill>
          <a:ln w="6350">
            <a:solidFill>
              <a:sysClr val="windowText" lastClr="000000"/>
            </a:solidFill>
            <a:miter lim="800000"/>
            <a:headEnd/>
            <a:tailEnd/>
          </a:ln>
        </p:spPr>
        <p:txBody>
          <a:bodyPr tIns="72000"/>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a:t>
            </a: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医療課長通知</a:t>
            </a:r>
            <a:r>
              <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a:t>
            </a: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　各月の末日までに要件審査を終え、届出を受理した場合は、翌月の１日から</a:t>
            </a:r>
            <a:endPar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   </a:t>
            </a: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当該届出に係る診療報酬を算定する。また、月の最初の開庁日に要件審査を終え、</a:t>
            </a:r>
            <a:endPar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   </a:t>
            </a: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届出を受理した場合には当該月の１日から算定する。</a:t>
            </a:r>
            <a:endPar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なお、</a:t>
            </a:r>
            <a:r>
              <a:rPr kumimoji="1" lang="ja-JP" altLang="en-US" sz="2000" b="0" i="0" u="sng"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rPr>
              <a:t>令和４年４月２０日（水）までに届出書の提出があり、同月末日までに要件</a:t>
            </a:r>
            <a:endParaRPr kumimoji="1" lang="en-US" altLang="ja-JP" sz="2000" b="0" i="0" u="sng"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2000" b="0" i="0" u="none"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rPr>
              <a:t>   </a:t>
            </a:r>
            <a:r>
              <a:rPr kumimoji="1" lang="ja-JP" altLang="en-US" sz="2000" b="0" i="0" u="sng"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rPr>
              <a:t>審査を終え届出の受理が行われたものについては、同月１日に遡って算定することが</a:t>
            </a:r>
            <a:endParaRPr kumimoji="1" lang="en-US" altLang="ja-JP" sz="2000" b="0" i="0" u="sng"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2000" b="0" i="0" u="none"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rPr>
              <a:t>   </a:t>
            </a:r>
            <a:r>
              <a:rPr kumimoji="1" lang="ja-JP" altLang="en-US" sz="2000" b="0" i="0" u="sng"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rPr>
              <a:t>できる</a:t>
            </a: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ものとする。</a:t>
            </a:r>
            <a:endPar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届出の不受理の決定を行った場合は、速やかにその旨を提出者に通知するもので</a:t>
            </a:r>
            <a:endPar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a:t>
            </a: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あること。</a:t>
            </a:r>
            <a:endPar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a:endParaRPr>
          </a:p>
        </p:txBody>
      </p:sp>
      <p:sp>
        <p:nvSpPr>
          <p:cNvPr id="6" name="Rectangle 37"/>
          <p:cNvSpPr>
            <a:spLocks noChangeArrowheads="1"/>
          </p:cNvSpPr>
          <p:nvPr/>
        </p:nvSpPr>
        <p:spPr bwMode="auto">
          <a:xfrm>
            <a:off x="186626" y="4442928"/>
            <a:ext cx="9469438" cy="1650367"/>
          </a:xfrm>
          <a:prstGeom prst="rect">
            <a:avLst/>
          </a:prstGeom>
          <a:solidFill>
            <a:schemeClr val="accent5">
              <a:lumMod val="40000"/>
              <a:lumOff val="60000"/>
              <a:alpha val="50000"/>
            </a:schemeClr>
          </a:solidFill>
          <a:ln w="6350">
            <a:solidFill>
              <a:sysClr val="windowText" lastClr="000000"/>
            </a:solidFill>
            <a:miter lim="800000"/>
            <a:headEnd/>
            <a:tailEnd/>
          </a:ln>
        </p:spPr>
        <p:txBody>
          <a:bodyPr tIns="72000"/>
          <a:lstStyle/>
          <a:p>
            <a:pPr marL="0" marR="0" lvl="0" indent="0" algn="l" defTabSz="914400" rtl="0" eaLnBrk="1" fontAlgn="auto" latinLnBrk="0" hangingPunct="1">
              <a:lnSpc>
                <a:spcPts val="2400"/>
              </a:lnSpc>
              <a:spcBef>
                <a:spcPts val="0"/>
              </a:spcBef>
              <a:spcAft>
                <a:spcPts val="0"/>
              </a:spcAft>
              <a:buClrTx/>
              <a:buSzTx/>
              <a:buFontTx/>
              <a:buNone/>
              <a:tabLst/>
              <a:defRPr/>
            </a:pPr>
            <a:r>
              <a:rPr kumimoji="1" lang="en-US" altLang="ja-JP" sz="22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a:t>
            </a:r>
            <a:r>
              <a:rPr kumimoji="1" lang="ja-JP" altLang="en-US" sz="22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日本医師会から厚生労働省・審査支払機関に要請</a:t>
            </a:r>
            <a:r>
              <a:rPr kumimoji="1" lang="en-US" altLang="ja-JP" sz="22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800" b="0"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　新型コロナウイルス感染症の感染拡大を防止するため、厚生労働省の</a:t>
            </a:r>
            <a:r>
              <a:rPr kumimoji="0"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説明会</a:t>
            </a:r>
            <a:r>
              <a:rPr kumimoji="0"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や各地の集団</a:t>
            </a:r>
            <a:endParaRPr kumimoji="0"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指導が</a:t>
            </a:r>
            <a:r>
              <a:rPr kumimoji="0"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開催</a:t>
            </a:r>
            <a:r>
              <a:rPr kumimoji="0"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されないことから、改定内容、施設基準届出の有無など行政による周知を徹底して</a:t>
            </a:r>
            <a:endParaRPr kumimoji="0"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いただくとともに、例年以上に</a:t>
            </a:r>
            <a:r>
              <a:rPr kumimoji="0"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届出漏れ・届出誤り</a:t>
            </a:r>
            <a:r>
              <a:rPr kumimoji="0"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、請求誤り</a:t>
            </a:r>
            <a:r>
              <a:rPr kumimoji="0"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が出るおそれがあ</a:t>
            </a:r>
            <a:r>
              <a:rPr kumimoji="0"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るため、最大限</a:t>
            </a:r>
            <a:endParaRPr kumimoji="0"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a:t>
            </a:r>
            <a:r>
              <a:rPr kumimoji="0"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柔軟</a:t>
            </a:r>
            <a:r>
              <a:rPr kumimoji="0"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・丁寧</a:t>
            </a:r>
            <a:r>
              <a:rPr kumimoji="0"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な対応をしていただ</a:t>
            </a:r>
            <a:r>
              <a:rPr kumimoji="0"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きたい。</a:t>
            </a:r>
            <a:endParaRPr kumimoji="1" lang="en-US" altLang="ja-JP" sz="1800" b="0"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p:txBody>
      </p:sp>
      <p:sp>
        <p:nvSpPr>
          <p:cNvPr id="9" name="Rectangle 2"/>
          <p:cNvSpPr txBox="1">
            <a:spLocks noChangeArrowheads="1"/>
          </p:cNvSpPr>
          <p:nvPr/>
        </p:nvSpPr>
        <p:spPr>
          <a:xfrm>
            <a:off x="178706" y="924751"/>
            <a:ext cx="9466245" cy="726677"/>
          </a:xfrm>
          <a:prstGeom prst="rect">
            <a:avLst/>
          </a:prstGeom>
          <a:solidFill>
            <a:srgbClr val="FF0000">
              <a:alpha val="23000"/>
            </a:srgbClr>
          </a:solidFill>
          <a:ln w="22225">
            <a:solidFill>
              <a:schemeClr val="tx1"/>
            </a:solidFill>
            <a:prstDash val="sysDash"/>
          </a:ln>
        </p:spPr>
        <p:txBody>
          <a:bodyPr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　</a:t>
            </a:r>
            <a:r>
              <a:rPr kumimoji="1" lang="ja-JP" altLang="en-US"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施設基準等の各種様式は日本医師会ホームページ（メンバーズルーム）に掲載しますので、ダウンロードしてご活用ください</a:t>
            </a:r>
            <a:endParaRPr kumimoji="1" lang="en-US" altLang="ja-JP"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endParaRPr>
          </a:p>
        </p:txBody>
      </p:sp>
      <p:sp>
        <p:nvSpPr>
          <p:cNvPr id="1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286674894"/>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FE77826F-144C-4F67-9C81-E1AD5463EDC2}"/>
              </a:ext>
            </a:extLst>
          </p:cNvPr>
          <p:cNvSpPr txBox="1">
            <a:spLocks noChangeArrowheads="1"/>
          </p:cNvSpPr>
          <p:nvPr/>
        </p:nvSpPr>
        <p:spPr bwMode="auto">
          <a:xfrm>
            <a:off x="566301" y="162263"/>
            <a:ext cx="8773399" cy="532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44" tIns="45672" rIns="91344" bIns="45672" numCol="1" anchor="ctr" anchorCtr="0" compatLnSpc="1">
            <a:prstTxWarp prst="textNoShape">
              <a:avLst/>
            </a:prstTxWarp>
            <a:noAutofit/>
          </a:bodyPr>
          <a:lstStyle>
            <a:lvl1pPr marL="342536" indent="-342536" algn="l" rtl="0" eaLnBrk="0" fontAlgn="base" hangingPunct="0">
              <a:spcBef>
                <a:spcPct val="20000"/>
              </a:spcBef>
              <a:spcAft>
                <a:spcPct val="0"/>
              </a:spcAft>
              <a:buChar char="•"/>
              <a:defRPr kumimoji="1" sz="3200">
                <a:solidFill>
                  <a:schemeClr val="tx1"/>
                </a:solidFill>
                <a:latin typeface="+mn-lt"/>
                <a:ea typeface="+mn-ea"/>
                <a:cs typeface="+mn-cs"/>
              </a:defRPr>
            </a:lvl1pPr>
            <a:lvl2pPr marL="742164" indent="-285450" algn="l" rtl="0" eaLnBrk="0" fontAlgn="base" hangingPunct="0">
              <a:spcBef>
                <a:spcPct val="20000"/>
              </a:spcBef>
              <a:spcAft>
                <a:spcPct val="0"/>
              </a:spcAft>
              <a:buChar char="–"/>
              <a:defRPr kumimoji="1" sz="2800">
                <a:solidFill>
                  <a:schemeClr val="tx1"/>
                </a:solidFill>
                <a:latin typeface="+mn-lt"/>
                <a:ea typeface="+mn-ea"/>
              </a:defRPr>
            </a:lvl2pPr>
            <a:lvl3pPr marL="1141790" indent="-228358" algn="l" rtl="0" eaLnBrk="0" fontAlgn="base" hangingPunct="0">
              <a:spcBef>
                <a:spcPct val="20000"/>
              </a:spcBef>
              <a:spcAft>
                <a:spcPct val="0"/>
              </a:spcAft>
              <a:buChar char="•"/>
              <a:defRPr kumimoji="1" sz="2400">
                <a:solidFill>
                  <a:schemeClr val="tx1"/>
                </a:solidFill>
                <a:latin typeface="+mn-lt"/>
                <a:ea typeface="+mn-ea"/>
              </a:defRPr>
            </a:lvl3pPr>
            <a:lvl4pPr marL="1598507" indent="-228358" algn="l" rtl="0" eaLnBrk="0" fontAlgn="base" hangingPunct="0">
              <a:spcBef>
                <a:spcPct val="20000"/>
              </a:spcBef>
              <a:spcAft>
                <a:spcPct val="0"/>
              </a:spcAft>
              <a:buChar char="–"/>
              <a:defRPr kumimoji="1" sz="2000">
                <a:solidFill>
                  <a:schemeClr val="tx1"/>
                </a:solidFill>
                <a:latin typeface="+mn-lt"/>
                <a:ea typeface="+mn-ea"/>
              </a:defRPr>
            </a:lvl4pPr>
            <a:lvl5pPr marL="2055222" indent="-228358" algn="l" rtl="0" eaLnBrk="0" fontAlgn="base" hangingPunct="0">
              <a:spcBef>
                <a:spcPct val="20000"/>
              </a:spcBef>
              <a:spcAft>
                <a:spcPct val="0"/>
              </a:spcAft>
              <a:buChar char="»"/>
              <a:defRPr kumimoji="1" sz="2000">
                <a:solidFill>
                  <a:schemeClr val="tx1"/>
                </a:solidFill>
                <a:latin typeface="+mn-lt"/>
                <a:ea typeface="+mn-ea"/>
              </a:defRPr>
            </a:lvl5pPr>
            <a:lvl6pPr marL="2511939" indent="-228358" algn="l" rtl="0" fontAlgn="base">
              <a:spcBef>
                <a:spcPct val="20000"/>
              </a:spcBef>
              <a:spcAft>
                <a:spcPct val="0"/>
              </a:spcAft>
              <a:buChar char="»"/>
              <a:defRPr kumimoji="1" sz="2000">
                <a:solidFill>
                  <a:schemeClr val="tx1"/>
                </a:solidFill>
                <a:latin typeface="+mn-lt"/>
                <a:ea typeface="+mn-ea"/>
              </a:defRPr>
            </a:lvl6pPr>
            <a:lvl7pPr marL="2968654" indent="-228358" algn="l" rtl="0" fontAlgn="base">
              <a:spcBef>
                <a:spcPct val="20000"/>
              </a:spcBef>
              <a:spcAft>
                <a:spcPct val="0"/>
              </a:spcAft>
              <a:buChar char="»"/>
              <a:defRPr kumimoji="1" sz="2000">
                <a:solidFill>
                  <a:schemeClr val="tx1"/>
                </a:solidFill>
                <a:latin typeface="+mn-lt"/>
                <a:ea typeface="+mn-ea"/>
              </a:defRPr>
            </a:lvl7pPr>
            <a:lvl8pPr marL="3425372" indent="-228358" algn="l" rtl="0" fontAlgn="base">
              <a:spcBef>
                <a:spcPct val="20000"/>
              </a:spcBef>
              <a:spcAft>
                <a:spcPct val="0"/>
              </a:spcAft>
              <a:buChar char="»"/>
              <a:defRPr kumimoji="1" sz="2000">
                <a:solidFill>
                  <a:schemeClr val="tx1"/>
                </a:solidFill>
                <a:latin typeface="+mn-lt"/>
                <a:ea typeface="+mn-ea"/>
              </a:defRPr>
            </a:lvl8pPr>
            <a:lvl9pPr marL="3882088" indent="-228358" algn="l" rtl="0" fontAlgn="base">
              <a:spcBef>
                <a:spcPct val="20000"/>
              </a:spcBef>
              <a:spcAft>
                <a:spcPct val="0"/>
              </a:spcAft>
              <a:buChar char="»"/>
              <a:defRPr kumimoji="1" sz="2000">
                <a:solidFill>
                  <a:schemeClr val="tx1"/>
                </a:solidFill>
                <a:latin typeface="+mn-lt"/>
                <a:ea typeface="+mn-ea"/>
              </a:defRPr>
            </a:lvl9pPr>
          </a:lstStyle>
          <a:p>
            <a:pPr marL="342536" marR="0" lvl="0" indent="-342536" algn="ctr" defTabSz="914400" rtl="0" eaLnBrk="1" fontAlgn="base" latinLnBrk="0" hangingPunct="1">
              <a:lnSpc>
                <a:spcPct val="100000"/>
              </a:lnSpc>
              <a:spcBef>
                <a:spcPct val="20000"/>
              </a:spcBef>
              <a:spcAft>
                <a:spcPct val="0"/>
              </a:spcAft>
              <a:buClrTx/>
              <a:buSzTx/>
              <a:buFontTx/>
              <a:buNone/>
              <a:tabLst/>
              <a:defRPr/>
            </a:pPr>
            <a:r>
              <a:rPr kumimoji="1" lang="ja-JP" altLang="en-US" sz="3600" b="0" i="0" u="none" strike="noStrike" kern="0" cap="none" spc="0" normalizeH="0" baseline="0" noProof="0" dirty="0">
                <a:ln>
                  <a:noFill/>
                </a:ln>
                <a:solidFill>
                  <a:srgbClr val="0070C0"/>
                </a:solidFill>
                <a:effectLst/>
                <a:uLnTx/>
                <a:uFillTx/>
                <a:latin typeface="ＭＳ Ｐゴシック"/>
                <a:ea typeface="ＭＳ Ｐゴシック"/>
                <a:cs typeface="+mn-cs"/>
              </a:rPr>
              <a:t>ご清聴ありがとうございました</a:t>
            </a:r>
          </a:p>
        </p:txBody>
      </p:sp>
      <p:pic>
        <p:nvPicPr>
          <p:cNvPr id="19458" name="Picture 2">
            <a:extLst>
              <a:ext uri="{FF2B5EF4-FFF2-40B4-BE49-F238E27FC236}">
                <a16:creationId xmlns:a16="http://schemas.microsoft.com/office/drawing/2014/main" id="{3BDF6BF8-F41B-46F7-8C8A-E6B9111CB7A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5894" y="754640"/>
            <a:ext cx="9144000" cy="4754563"/>
          </a:xfrm>
          <a:prstGeom prst="rect">
            <a:avLst/>
          </a:prstGeom>
          <a:noFill/>
          <a:extLst>
            <a:ext uri="{909E8E84-426E-40DD-AFC4-6F175D3DCCD1}">
              <a14:hiddenFill xmlns:a14="http://schemas.microsoft.com/office/drawing/2010/main">
                <a:solidFill>
                  <a:srgbClr val="FFFFFF"/>
                </a:solidFill>
              </a14:hiddenFill>
            </a:ext>
          </a:extLst>
        </p:spPr>
      </p:pic>
      <p:sp>
        <p:nvSpPr>
          <p:cNvPr id="8" name="テキスト ボックス 7">
            <a:extLst>
              <a:ext uri="{FF2B5EF4-FFF2-40B4-BE49-F238E27FC236}">
                <a16:creationId xmlns:a16="http://schemas.microsoft.com/office/drawing/2014/main" id="{417966E1-7680-4E1A-9679-39F98046B239}"/>
              </a:ext>
            </a:extLst>
          </p:cNvPr>
          <p:cNvSpPr txBox="1"/>
          <p:nvPr/>
        </p:nvSpPr>
        <p:spPr>
          <a:xfrm>
            <a:off x="661324" y="5679363"/>
            <a:ext cx="8573140" cy="584775"/>
          </a:xfrm>
          <a:prstGeom prst="rect">
            <a:avLst/>
          </a:prstGeom>
          <a:solidFill>
            <a:srgbClr val="FFFFCC"/>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200" b="0" i="0" u="none" strike="noStrike" kern="0" cap="none" spc="0" normalizeH="0" baseline="0" noProof="0" dirty="0">
                <a:ln>
                  <a:noFill/>
                </a:ln>
                <a:solidFill>
                  <a:srgbClr val="000000"/>
                </a:solidFill>
                <a:effectLst/>
                <a:uLnTx/>
                <a:uFillTx/>
                <a:latin typeface="ＭＳ Ｐゴシック"/>
                <a:ea typeface="ＭＳ Ｐゴシック"/>
                <a:cs typeface="+mn-cs"/>
              </a:rPr>
              <a:t>ぜひ、「みんなで安心マーク」をご活用ください！</a:t>
            </a:r>
            <a:endParaRPr kumimoji="1" lang="ja-JP" altLang="en-US" sz="32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7" name="テキスト ボックス 6">
            <a:extLst>
              <a:ext uri="{FF2B5EF4-FFF2-40B4-BE49-F238E27FC236}">
                <a16:creationId xmlns:a16="http://schemas.microsoft.com/office/drawing/2014/main" id="{DA754C7A-8062-4D25-9E4E-340B662B3825}"/>
              </a:ext>
            </a:extLst>
          </p:cNvPr>
          <p:cNvSpPr txBox="1"/>
          <p:nvPr/>
        </p:nvSpPr>
        <p:spPr>
          <a:xfrm>
            <a:off x="1913249" y="6434297"/>
            <a:ext cx="60692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Arial"/>
                <a:ea typeface="ＭＳ Ｐゴシック"/>
                <a:cs typeface="+mn-cs"/>
              </a:rPr>
              <a:t>日本医師会</a:t>
            </a:r>
            <a:r>
              <a:rPr kumimoji="1" lang="en-US" altLang="ja-JP" sz="1800" b="0" i="0" u="none" strike="noStrike" kern="1200" cap="none" spc="0" normalizeH="0" baseline="0" noProof="0" dirty="0">
                <a:ln>
                  <a:noFill/>
                </a:ln>
                <a:solidFill>
                  <a:srgbClr val="000000"/>
                </a:solidFill>
                <a:effectLst/>
                <a:uLnTx/>
                <a:uFillTx/>
                <a:latin typeface="Arial"/>
                <a:ea typeface="ＭＳ Ｐゴシック"/>
                <a:cs typeface="+mn-cs"/>
              </a:rPr>
              <a:t>WEB</a:t>
            </a:r>
            <a:r>
              <a:rPr kumimoji="1" lang="ja-JP" altLang="en-US" sz="1800" b="0" i="0" u="none" strike="noStrike" kern="1200" cap="none" spc="0" normalizeH="0" baseline="0" noProof="0" dirty="0">
                <a:ln>
                  <a:noFill/>
                </a:ln>
                <a:solidFill>
                  <a:srgbClr val="000000"/>
                </a:solidFill>
                <a:effectLst/>
                <a:uLnTx/>
                <a:uFillTx/>
                <a:latin typeface="Arial"/>
                <a:ea typeface="ＭＳ Ｐゴシック"/>
                <a:cs typeface="+mn-cs"/>
              </a:rPr>
              <a:t>サイト　トップページよりアクセスしてください</a:t>
            </a:r>
          </a:p>
        </p:txBody>
      </p:sp>
    </p:spTree>
    <p:extLst>
      <p:ext uri="{BB962C8B-B14F-4D97-AF65-F5344CB8AC3E}">
        <p14:creationId xmlns:p14="http://schemas.microsoft.com/office/powerpoint/2010/main" val="371466303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タイトル 18">
            <a:extLst>
              <a:ext uri="{FF2B5EF4-FFF2-40B4-BE49-F238E27FC236}">
                <a16:creationId xmlns:a16="http://schemas.microsoft.com/office/drawing/2014/main" id="{E4D6BB78-A7D9-FC41-85DD-4C3721700E4E}"/>
              </a:ext>
            </a:extLst>
          </p:cNvPr>
          <p:cNvSpPr>
            <a:spLocks noGrp="1"/>
          </p:cNvSpPr>
          <p:nvPr>
            <p:ph type="title"/>
          </p:nvPr>
        </p:nvSpPr>
        <p:spPr>
          <a:xfrm>
            <a:off x="-49312" y="92106"/>
            <a:ext cx="9906000" cy="822294"/>
          </a:xfrm>
        </p:spPr>
        <p:txBody>
          <a:bodyPr anchor="t"/>
          <a:lstStyle/>
          <a:p>
            <a:r>
              <a:rPr lang="ja-JP" altLang="en-US" sz="1800" dirty="0">
                <a:solidFill>
                  <a:schemeClr val="bg1"/>
                </a:solidFill>
              </a:rPr>
              <a:t>令和４年度診療報酬改定について</a:t>
            </a:r>
          </a:p>
        </p:txBody>
      </p:sp>
      <p:sp>
        <p:nvSpPr>
          <p:cNvPr id="10" name="正方形/長方形 9"/>
          <p:cNvSpPr/>
          <p:nvPr/>
        </p:nvSpPr>
        <p:spPr>
          <a:xfrm>
            <a:off x="0" y="533604"/>
            <a:ext cx="9906000" cy="5352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ysClr val="windowText" lastClr="000000"/>
              </a:solidFill>
              <a:effectLst/>
              <a:uLnTx/>
              <a:uFillTx/>
              <a:latin typeface="Segoe UI"/>
              <a:ea typeface="メイリオ"/>
              <a:cs typeface="+mn-cs"/>
            </a:endParaRPr>
          </a:p>
        </p:txBody>
      </p:sp>
      <p:sp>
        <p:nvSpPr>
          <p:cNvPr id="11" name="正方形/長方形 10"/>
          <p:cNvSpPr/>
          <p:nvPr/>
        </p:nvSpPr>
        <p:spPr>
          <a:xfrm>
            <a:off x="93397" y="896191"/>
            <a:ext cx="9763291" cy="5906334"/>
          </a:xfrm>
          <a:prstGeom prst="rect">
            <a:avLst/>
          </a:prstGeom>
          <a:ln w="28575">
            <a:solidFill>
              <a:schemeClr val="tx2">
                <a:lumMod val="50000"/>
              </a:schemeClr>
            </a:solidFill>
          </a:ln>
        </p:spPr>
        <p:style>
          <a:lnRef idx="2">
            <a:schemeClr val="accent1"/>
          </a:lnRef>
          <a:fillRef idx="1">
            <a:schemeClr val="lt1"/>
          </a:fillRef>
          <a:effectRef idx="0">
            <a:schemeClr val="accent1"/>
          </a:effectRef>
          <a:fontRef idx="minor">
            <a:schemeClr val="dk1"/>
          </a:fontRef>
        </p:style>
        <p:txBody>
          <a:bodyPr lIns="66716" tIns="33358" rIns="66716" bIns="33358" rtlCol="0" anchor="ctr"/>
          <a:lstStyle/>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１．診療報酬　　　　＋０．４３％</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うち、</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２～５を除く改定分　＋０．２３％</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各科改定率　　　　　　　医科　＋０．２６％</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歯科　＋０．２９％</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調剤　＋０．０８％</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うち、看護の処遇改善のための特例的な対応　＋０．２０％</a:t>
            </a:r>
          </a:p>
          <a:p>
            <a:pPr marL="638175" marR="0" lvl="1"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うち、リフィル処方箋（反復利用できる処方箋）の導入・活用促進による効率化　▲０．１０％（症状が安定している患者について、医師の処方により、医療機関に行かずとも、医師及び薬剤師の適切な連携の下、一定期間内に処方箋を反復利用できる、分割調剤とは異なる実効的な方策を導入することにより、再診の効率化につなげ、その効果について検証を行う）</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うち、不妊治療の保険適用のための特例的な対応　＋０．２０％</a:t>
            </a:r>
          </a:p>
          <a:p>
            <a:pPr marL="638175" marR="0" lvl="1"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うち、小児の感染防止対策に係る加算措置（医科分）の期限到来　▲０．１０％</a:t>
            </a:r>
          </a:p>
          <a:p>
            <a:pPr marL="638175" marR="0" lvl="1"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なお、歯科・調剤分については、感染防止等の必要な対応に充てるものとする。</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457200" algn="l" defTabSz="914400" rtl="0" eaLnBrk="1" fontAlgn="auto" latinLnBrk="0" hangingPunct="1">
              <a:lnSpc>
                <a:spcPts val="15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２．薬価等</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➀　薬価　　　　　▲１．３５％</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うち、実勢価等改定　▲１．４４％</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うち、不妊治療の保険適用のための特例的な対応　＋０．０９％</a:t>
            </a:r>
          </a:p>
          <a:p>
            <a:pPr marL="180975" marR="0" lvl="0" indent="0" algn="l" defTabSz="914400" rtl="0" eaLnBrk="1" fontAlgn="auto" latinLnBrk="0" hangingPunct="1">
              <a:lnSpc>
                <a:spcPts val="5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➁　材料価格　　▲０．０２％</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ts val="15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お、上記のほか、新型コロナ感染拡大により明らかになった課題等に対応するため、良質な医療を効率的に提供する体制の整備等の観点から、次の項目について、中央社会保険医療協議会での議論も踏まえて、改革を着実に進める。</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180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医療機能の分化・強化、連携の推進に向けた、提供されている医療機能や患者像の実態に即した、看護配置７対１の入院基本料を含む入院医療の評価の適正化</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180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在院日数を含めた医療の標準化に向けた、</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DPC</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制度の算定方法の見直し等の更なる包括払いの推進</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180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医師の働き方改革に係る診療報酬上の措置について実効的な仕組みとなるよう見直し</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180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外来医療の機能分化・連携に向けた、かかりつけ医機能に係る診療報酬上の措置の実態に即した適切な見直し</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180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費用対効果を踏まえた後発医薬品の調剤体制に係る評価の見直し</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180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薬局の収益状況、経営の効率性等も踏まえた多店舗を有する薬局等の評価の適正化</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180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OTC</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類似医薬品等の既収載の医薬品の保険給付範囲の見直しなど、薬剤給付の適正化の観点からの湿布薬の処方の適正化</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角丸四角形 12">
            <a:extLst>
              <a:ext uri="{FF2B5EF4-FFF2-40B4-BE49-F238E27FC236}">
                <a16:creationId xmlns:a16="http://schemas.microsoft.com/office/drawing/2014/main" id="{053B0485-00BC-3E4F-B797-35CB015D43DD}"/>
              </a:ext>
            </a:extLst>
          </p:cNvPr>
          <p:cNvSpPr/>
          <p:nvPr/>
        </p:nvSpPr>
        <p:spPr>
          <a:xfrm>
            <a:off x="76200" y="566103"/>
            <a:ext cx="1692454" cy="348297"/>
          </a:xfrm>
          <a:prstGeom prst="roundRect">
            <a:avLst>
              <a:gd name="adj" fmla="val 0"/>
            </a:avLst>
          </a:prstGeom>
          <a:solidFill>
            <a:schemeClr val="tx2"/>
          </a:solidFill>
          <a:ln w="12700">
            <a:solidFill>
              <a:schemeClr val="bg1"/>
            </a:solidFill>
          </a:ln>
        </p:spPr>
        <p:txBody>
          <a:bodyPr anchor="ctr"/>
          <a:lstStyle/>
          <a:p>
            <a:pPr marL="0" marR="0" lvl="0" indent="0" algn="ctr" defTabSz="591055" rtl="0" eaLnBrk="1" fontAlgn="auto" latinLnBrk="0" hangingPunct="1">
              <a:lnSpc>
                <a:spcPct val="130000"/>
              </a:lnSpc>
              <a:spcBef>
                <a:spcPts val="0"/>
              </a:spcBef>
              <a:spcAft>
                <a:spcPts val="796"/>
              </a:spcAft>
              <a:buClrTx/>
              <a:buSzTx/>
              <a:buFontTx/>
              <a:buNone/>
              <a:tabLst/>
              <a:defRPr/>
            </a:pPr>
            <a:r>
              <a:rPr kumimoji="0" lang="ja-JP" altLang="en-US" sz="1600" b="1" i="0" u="none" strike="noStrike" kern="1200" cap="none" spc="239" normalizeH="0" baseline="0" noProof="0" dirty="0">
                <a:ln>
                  <a:noFill/>
                </a:ln>
                <a:solidFill>
                  <a:srgbClr val="FFFFFF"/>
                </a:solidFill>
                <a:effectLst/>
                <a:uLnTx/>
                <a:uFillTx/>
                <a:latin typeface="メイリオ"/>
                <a:ea typeface="メイリオ"/>
                <a:cs typeface="Noto Sans CJK JP DemiLight" charset="-128"/>
              </a:rPr>
              <a:t>診療報酬改定</a:t>
            </a:r>
          </a:p>
        </p:txBody>
      </p:sp>
      <p:sp>
        <p:nvSpPr>
          <p:cNvPr id="7" name="スライド番号プレースホルダー 2">
            <a:extLst>
              <a:ext uri="{FF2B5EF4-FFF2-40B4-BE49-F238E27FC236}">
                <a16:creationId xmlns:a16="http://schemas.microsoft.com/office/drawing/2014/main" id="{E5CD96E8-7F99-4694-8CE4-3D960D9E7F06}"/>
              </a:ext>
            </a:extLst>
          </p:cNvPr>
          <p:cNvSpPr txBox="1">
            <a:spLocks/>
          </p:cNvSpPr>
          <p:nvPr/>
        </p:nvSpPr>
        <p:spPr>
          <a:xfrm>
            <a:off x="7493573" y="6492875"/>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85713806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310224" y="764704"/>
            <a:ext cx="9282113" cy="4897438"/>
          </a:xfrm>
          <a:solidFill>
            <a:srgbClr val="00B0F0">
              <a:alpha val="30000"/>
            </a:srgbClr>
          </a:solidFill>
          <a:ln w="12700">
            <a:solidFill>
              <a:schemeClr val="tx1"/>
            </a:solidFill>
            <a:prstDash val="dash"/>
          </a:ln>
        </p:spPr>
        <p:txBody>
          <a:bodyPr rtlCol="0">
            <a:noAutofit/>
          </a:bodyPr>
          <a:lstStyle/>
          <a:p>
            <a:pPr eaLnBrk="1" fontAlgn="auto" hangingPunct="1">
              <a:lnSpc>
                <a:spcPts val="2000"/>
              </a:lnSpc>
              <a:spcBef>
                <a:spcPts val="0"/>
              </a:spcBef>
              <a:spcAft>
                <a:spcPts val="0"/>
              </a:spcAft>
              <a:buFont typeface="Arial" pitchFamily="34" charset="0"/>
              <a:buNone/>
              <a:defRPr/>
            </a:pPr>
            <a:r>
              <a:rPr lang="ja-JP" altLang="en-US" sz="2200" dirty="0">
                <a:solidFill>
                  <a:prstClr val="black"/>
                </a:solidFill>
                <a:latin typeface="+mn-ea"/>
              </a:rPr>
              <a:t>［診療報酬改定結果検証部会］</a:t>
            </a:r>
          </a:p>
          <a:p>
            <a:pPr marL="271463" indent="-271463" eaLnBrk="1" fontAlgn="auto" hangingPunct="1">
              <a:lnSpc>
                <a:spcPts val="2300"/>
              </a:lnSpc>
              <a:spcBef>
                <a:spcPts val="0"/>
              </a:spcBef>
              <a:spcAft>
                <a:spcPts val="0"/>
              </a:spcAft>
              <a:buFont typeface="Arial" pitchFamily="34" charset="0"/>
              <a:buNone/>
              <a:defRPr/>
            </a:pPr>
            <a:r>
              <a:rPr lang="ja-JP" altLang="en-US" sz="1800" dirty="0">
                <a:solidFill>
                  <a:prstClr val="black"/>
                </a:solidFill>
                <a:latin typeface="+mn-ea"/>
              </a:rPr>
              <a:t>　令和３年３月２４日　令和２年度診療報酬改定の結果検証に係る特別調査（令和２年度調査）　</a:t>
            </a:r>
            <a:endParaRPr lang="en-US" altLang="ja-JP" sz="1800" dirty="0">
              <a:solidFill>
                <a:prstClr val="black"/>
              </a:solidFill>
              <a:latin typeface="+mn-ea"/>
            </a:endParaRPr>
          </a:p>
          <a:p>
            <a:pPr marL="271463" indent="-271463" eaLnBrk="1" fontAlgn="auto" hangingPunct="1">
              <a:lnSpc>
                <a:spcPts val="2300"/>
              </a:lnSpc>
              <a:spcBef>
                <a:spcPts val="0"/>
              </a:spcBef>
              <a:spcAft>
                <a:spcPts val="0"/>
              </a:spcAft>
              <a:buFont typeface="Arial" pitchFamily="34" charset="0"/>
              <a:buNone/>
              <a:defRPr/>
            </a:pPr>
            <a:r>
              <a:rPr lang="ja-JP" altLang="en-US" sz="1800" dirty="0">
                <a:solidFill>
                  <a:prstClr val="black"/>
                </a:solidFill>
                <a:latin typeface="+mn-ea"/>
              </a:rPr>
              <a:t>　　　　　　　　　　　　　の結果について</a:t>
            </a:r>
            <a:endParaRPr lang="en-US" altLang="ja-JP" sz="1600" dirty="0">
              <a:solidFill>
                <a:prstClr val="black"/>
              </a:solidFill>
              <a:latin typeface="+mn-ea"/>
            </a:endParaRPr>
          </a:p>
          <a:p>
            <a:pPr marL="277813" lvl="0" indent="-277813" eaLnBrk="1" fontAlgn="auto" hangingPunct="1">
              <a:lnSpc>
                <a:spcPts val="2000"/>
              </a:lnSpc>
              <a:spcBef>
                <a:spcPts val="0"/>
              </a:spcBef>
              <a:spcAft>
                <a:spcPts val="0"/>
              </a:spcAft>
              <a:buNone/>
            </a:pPr>
            <a:r>
              <a:rPr lang="ja-JP" altLang="en-US" sz="1600" dirty="0">
                <a:solidFill>
                  <a:prstClr val="black"/>
                </a:solidFill>
                <a:latin typeface="+mn-ea"/>
              </a:rPr>
              <a:t>　 　　</a:t>
            </a:r>
            <a:r>
              <a:rPr lang="ja-JP" altLang="en-US" sz="1600" dirty="0">
                <a:latin typeface="+mn-ea"/>
              </a:rPr>
              <a:t>（</a:t>
            </a:r>
            <a:r>
              <a:rPr lang="ja-JP" altLang="en-US" sz="1600" dirty="0">
                <a:latin typeface="ＭＳ Ｐゴシック" panose="020B0600070205080204" pitchFamily="50" charset="-128"/>
              </a:rPr>
              <a:t>１） かかりつけ医機能等の外来医療に係る評価等に関する</a:t>
            </a:r>
            <a:r>
              <a:rPr lang="ja-JP" altLang="en-US" sz="1600" kern="100" dirty="0">
                <a:latin typeface="ＭＳ Ｐゴシック"/>
                <a:cs typeface="Times New Roman"/>
              </a:rPr>
              <a:t>実施状況調査（その１）</a:t>
            </a:r>
            <a:endParaRPr lang="en-US" altLang="ja-JP" sz="1600" kern="100" dirty="0">
              <a:latin typeface="ＭＳ Ｐゴシック"/>
              <a:cs typeface="Times New Roman"/>
            </a:endParaRPr>
          </a:p>
          <a:p>
            <a:pPr marL="277813" lvl="0" indent="-277813" eaLnBrk="1" fontAlgn="auto" hangingPunct="1">
              <a:lnSpc>
                <a:spcPts val="2000"/>
              </a:lnSpc>
              <a:spcBef>
                <a:spcPts val="0"/>
              </a:spcBef>
              <a:spcAft>
                <a:spcPts val="0"/>
              </a:spcAft>
              <a:buNone/>
            </a:pPr>
            <a:r>
              <a:rPr lang="ja-JP" altLang="en-US" sz="1600" kern="100" dirty="0">
                <a:latin typeface="ＭＳ Ｐゴシック"/>
                <a:cs typeface="Times New Roman"/>
              </a:rPr>
              <a:t>　 　　（２）精神医療等の実施状況調査（その１）</a:t>
            </a:r>
            <a:endParaRPr lang="en-US" altLang="ja-JP" sz="1600" kern="100" dirty="0">
              <a:latin typeface="ＭＳ Ｐゴシック"/>
              <a:cs typeface="Times New Roman"/>
            </a:endParaRPr>
          </a:p>
          <a:p>
            <a:pPr marL="277813" lvl="0" indent="-277813">
              <a:lnSpc>
                <a:spcPts val="2000"/>
              </a:lnSpc>
              <a:spcBef>
                <a:spcPts val="0"/>
              </a:spcBef>
              <a:buNone/>
            </a:pPr>
            <a:r>
              <a:rPr lang="en-US" altLang="ja-JP" sz="1600" kern="100" dirty="0">
                <a:latin typeface="ＭＳ Ｐゴシック"/>
                <a:cs typeface="Times New Roman"/>
              </a:rPr>
              <a:t> </a:t>
            </a:r>
            <a:r>
              <a:rPr lang="ja-JP" altLang="en-US" sz="1600" kern="100" dirty="0">
                <a:latin typeface="ＭＳ Ｐゴシック"/>
                <a:cs typeface="Times New Roman"/>
              </a:rPr>
              <a:t> 　　 （３） 在宅医療と訪問看護に係る評価等に関する</a:t>
            </a:r>
            <a:r>
              <a:rPr lang="ja-JP" altLang="en-US" sz="1600" kern="100" spc="-40" dirty="0">
                <a:latin typeface="ＭＳ Ｐゴシック"/>
                <a:cs typeface="Times New Roman"/>
              </a:rPr>
              <a:t>実施状況調査</a:t>
            </a:r>
            <a:endParaRPr lang="en-US" altLang="ja-JP" sz="1600" kern="100" spc="-40" dirty="0">
              <a:latin typeface="ＭＳ Ｐゴシック"/>
              <a:cs typeface="Times New Roman"/>
            </a:endParaRPr>
          </a:p>
          <a:p>
            <a:pPr marL="277813" lvl="0" indent="-277813">
              <a:lnSpc>
                <a:spcPts val="2000"/>
              </a:lnSpc>
              <a:spcBef>
                <a:spcPts val="0"/>
              </a:spcBef>
              <a:buNone/>
            </a:pPr>
            <a:r>
              <a:rPr lang="ja-JP" altLang="en-US" sz="1600" kern="100" dirty="0">
                <a:latin typeface="ＭＳ Ｐゴシック"/>
                <a:cs typeface="Times New Roman"/>
              </a:rPr>
              <a:t>  　　 （４） 医療従事者の負担軽減、働き方改革の推進に係る評価等に関する</a:t>
            </a:r>
            <a:r>
              <a:rPr lang="ja-JP" altLang="en-US" sz="1600" kern="100" spc="-60" dirty="0">
                <a:latin typeface="ＭＳ Ｐゴシック"/>
                <a:cs typeface="Times New Roman"/>
              </a:rPr>
              <a:t>実施状況調査（その１）</a:t>
            </a:r>
            <a:endParaRPr lang="en-US" altLang="ja-JP" sz="1600" kern="100" spc="-60" dirty="0">
              <a:latin typeface="ＭＳ Ｐゴシック"/>
              <a:cs typeface="Times New Roman"/>
            </a:endParaRPr>
          </a:p>
          <a:p>
            <a:pPr marL="277813" lvl="0" indent="-277813">
              <a:lnSpc>
                <a:spcPts val="2000"/>
              </a:lnSpc>
              <a:spcBef>
                <a:spcPts val="0"/>
              </a:spcBef>
              <a:buNone/>
            </a:pPr>
            <a:r>
              <a:rPr lang="en-US" altLang="ja-JP" sz="1600" kern="100" dirty="0">
                <a:latin typeface="ＭＳ Ｐゴシック"/>
                <a:cs typeface="Times New Roman"/>
              </a:rPr>
              <a:t> </a:t>
            </a:r>
            <a:r>
              <a:rPr lang="ja-JP" altLang="en-US" sz="1600" kern="100" dirty="0">
                <a:latin typeface="ＭＳ Ｐゴシック"/>
                <a:cs typeface="Times New Roman"/>
              </a:rPr>
              <a:t>  　　（５） </a:t>
            </a:r>
            <a:r>
              <a:rPr lang="ja-JP" altLang="en-US" sz="1600" dirty="0">
                <a:latin typeface="ＭＳ Ｐゴシック" panose="020B0600070205080204" pitchFamily="50" charset="-128"/>
              </a:rPr>
              <a:t>後発医薬品の使用促進策の影響及び実施状況調査</a:t>
            </a:r>
          </a:p>
          <a:p>
            <a:pPr marL="271463" lvl="0" indent="-271463">
              <a:lnSpc>
                <a:spcPts val="2300"/>
              </a:lnSpc>
              <a:spcBef>
                <a:spcPts val="0"/>
              </a:spcBef>
              <a:buNone/>
              <a:defRPr/>
            </a:pPr>
            <a:r>
              <a:rPr lang="ja-JP" altLang="en-US" sz="1800" dirty="0">
                <a:solidFill>
                  <a:prstClr val="black"/>
                </a:solidFill>
                <a:latin typeface="ＭＳ Ｐゴシック" panose="020B0600070205080204" pitchFamily="50" charset="-128"/>
              </a:rPr>
              <a:t>  令和３年１２月１日　令和２年度診療報酬改定の結果検証に係る特別調査（令和３年度調査） 　</a:t>
            </a:r>
            <a:endParaRPr lang="en-US" altLang="ja-JP" sz="1800" dirty="0">
              <a:solidFill>
                <a:prstClr val="black"/>
              </a:solidFill>
              <a:latin typeface="ＭＳ Ｐゴシック" panose="020B0600070205080204" pitchFamily="50" charset="-128"/>
            </a:endParaRPr>
          </a:p>
          <a:p>
            <a:pPr marL="271463" lvl="0" indent="-271463">
              <a:lnSpc>
                <a:spcPts val="2300"/>
              </a:lnSpc>
              <a:spcBef>
                <a:spcPts val="0"/>
              </a:spcBef>
              <a:buNone/>
              <a:defRPr/>
            </a:pPr>
            <a:r>
              <a:rPr lang="ja-JP" altLang="en-US" sz="1800" dirty="0">
                <a:solidFill>
                  <a:prstClr val="black"/>
                </a:solidFill>
                <a:latin typeface="ＭＳ Ｐゴシック" panose="020B0600070205080204" pitchFamily="50" charset="-128"/>
              </a:rPr>
              <a:t>　　　　　　　　　　　　　の結果について</a:t>
            </a:r>
            <a:endParaRPr lang="en-US" altLang="ja-JP" sz="1600" dirty="0">
              <a:solidFill>
                <a:prstClr val="black"/>
              </a:solidFill>
              <a:latin typeface="+mn-ea"/>
            </a:endParaRPr>
          </a:p>
          <a:p>
            <a:pPr marL="277813" lvl="0" indent="-277813">
              <a:lnSpc>
                <a:spcPts val="2000"/>
              </a:lnSpc>
              <a:spcBef>
                <a:spcPts val="0"/>
              </a:spcBef>
              <a:buNone/>
              <a:defRPr/>
            </a:pPr>
            <a:r>
              <a:rPr lang="ja-JP" altLang="en-US" sz="1600" dirty="0">
                <a:latin typeface="+mn-ea"/>
              </a:rPr>
              <a:t>   　 （１</a:t>
            </a:r>
            <a:r>
              <a:rPr lang="ja-JP" altLang="en-US" sz="1600" dirty="0">
                <a:latin typeface="ＭＳ Ｐゴシック" panose="020B0600070205080204" pitchFamily="50" charset="-128"/>
              </a:rPr>
              <a:t>） かかりつけ医機能等の外来医療に係る評価等に関する</a:t>
            </a:r>
            <a:r>
              <a:rPr lang="ja-JP" altLang="en-US" sz="1600" kern="100" dirty="0">
                <a:latin typeface="ＭＳ Ｐゴシック"/>
                <a:cs typeface="Times New Roman"/>
              </a:rPr>
              <a:t>実施状況調査（その２）</a:t>
            </a:r>
            <a:endParaRPr lang="en-US" altLang="ja-JP" sz="1600" kern="100" dirty="0">
              <a:latin typeface="ＭＳ Ｐゴシック"/>
              <a:cs typeface="Times New Roman"/>
            </a:endParaRPr>
          </a:p>
          <a:p>
            <a:pPr marL="277813" lvl="0" indent="-277813">
              <a:lnSpc>
                <a:spcPts val="2000"/>
              </a:lnSpc>
              <a:spcBef>
                <a:spcPts val="0"/>
              </a:spcBef>
              <a:buNone/>
            </a:pPr>
            <a:r>
              <a:rPr lang="en-US" altLang="ja-JP" sz="1600" kern="100" dirty="0">
                <a:latin typeface="ＭＳ Ｐゴシック"/>
                <a:cs typeface="Times New Roman"/>
              </a:rPr>
              <a:t> </a:t>
            </a:r>
            <a:r>
              <a:rPr lang="ja-JP" altLang="en-US" sz="1600" kern="100" dirty="0">
                <a:latin typeface="ＭＳ Ｐゴシック"/>
                <a:cs typeface="Times New Roman"/>
              </a:rPr>
              <a:t>　　 （２） 精神医療等の実施状況調査（その２）</a:t>
            </a:r>
            <a:endParaRPr lang="en-US" altLang="ja-JP" sz="1600" kern="100" dirty="0">
              <a:latin typeface="ＭＳ Ｐゴシック"/>
              <a:cs typeface="Times New Roman"/>
            </a:endParaRPr>
          </a:p>
          <a:p>
            <a:pPr marL="277813" lvl="0" indent="-277813">
              <a:lnSpc>
                <a:spcPts val="2000"/>
              </a:lnSpc>
              <a:spcBef>
                <a:spcPts val="0"/>
              </a:spcBef>
              <a:buNone/>
            </a:pPr>
            <a:r>
              <a:rPr lang="ja-JP" altLang="en-US" sz="1600" kern="100" dirty="0">
                <a:latin typeface="ＭＳ Ｐゴシック"/>
                <a:cs typeface="Times New Roman"/>
              </a:rPr>
              <a:t>　　　（３） </a:t>
            </a:r>
            <a:r>
              <a:rPr lang="ja-JP" altLang="en-US" sz="1600" kern="100" spc="-40" dirty="0">
                <a:latin typeface="ＭＳ Ｐゴシック"/>
                <a:cs typeface="Times New Roman"/>
              </a:rPr>
              <a:t>医療従事者の負担軽減、医師等の働き方改革の推進に係る評価等に関する実施状況調査（その２）</a:t>
            </a:r>
            <a:endParaRPr lang="en-US" altLang="ja-JP" sz="1600" kern="100" spc="-40" dirty="0">
              <a:latin typeface="ＭＳ Ｐゴシック"/>
              <a:cs typeface="Times New Roman"/>
            </a:endParaRPr>
          </a:p>
          <a:p>
            <a:pPr marL="277813" lvl="0" indent="-277813">
              <a:lnSpc>
                <a:spcPts val="2000"/>
              </a:lnSpc>
              <a:spcBef>
                <a:spcPts val="0"/>
              </a:spcBef>
              <a:buNone/>
              <a:defRPr/>
            </a:pPr>
            <a:r>
              <a:rPr lang="ja-JP" altLang="en-US" sz="1600" kern="100" dirty="0">
                <a:latin typeface="ＭＳ Ｐゴシック"/>
                <a:cs typeface="Times New Roman"/>
              </a:rPr>
              <a:t> 　 　（４） かかりつけ歯科医機能の評価や歯科疾患管理料の評価の見直しの影響及び歯科疾患の継続的</a:t>
            </a:r>
            <a:endParaRPr lang="en-US" altLang="ja-JP" sz="1600" kern="100" dirty="0">
              <a:latin typeface="ＭＳ Ｐゴシック"/>
              <a:cs typeface="Times New Roman"/>
            </a:endParaRPr>
          </a:p>
          <a:p>
            <a:pPr marL="277813" lvl="0" indent="-277813">
              <a:lnSpc>
                <a:spcPts val="2000"/>
              </a:lnSpc>
              <a:spcBef>
                <a:spcPts val="0"/>
              </a:spcBef>
              <a:buNone/>
              <a:defRPr/>
            </a:pPr>
            <a:r>
              <a:rPr lang="ja-JP" altLang="en-US" sz="1600" kern="100" dirty="0">
                <a:latin typeface="ＭＳ Ｐゴシック"/>
                <a:cs typeface="Times New Roman"/>
              </a:rPr>
              <a:t>　　　　　管理等の実施状況調査</a:t>
            </a:r>
            <a:endParaRPr lang="en-US" altLang="ja-JP" sz="1600" kern="100" dirty="0">
              <a:latin typeface="ＭＳ Ｐゴシック"/>
              <a:cs typeface="Times New Roman"/>
            </a:endParaRPr>
          </a:p>
          <a:p>
            <a:pPr marL="277813" lvl="0" indent="-277813">
              <a:lnSpc>
                <a:spcPts val="2000"/>
              </a:lnSpc>
              <a:spcBef>
                <a:spcPts val="0"/>
              </a:spcBef>
              <a:buNone/>
              <a:defRPr/>
            </a:pPr>
            <a:r>
              <a:rPr lang="ja-JP" altLang="en-US" sz="1600" kern="100" dirty="0">
                <a:latin typeface="ＭＳ Ｐゴシック"/>
                <a:cs typeface="Times New Roman"/>
              </a:rPr>
              <a:t> 　　 （５） かかりつけ薬剤師・薬局の評価を含む調剤報酬改定の影響及び実施状況調査</a:t>
            </a:r>
            <a:endParaRPr lang="en-US" altLang="ja-JP" sz="1600" kern="100" dirty="0">
              <a:latin typeface="ＭＳ Ｐゴシック"/>
              <a:cs typeface="Times New Roman"/>
            </a:endParaRPr>
          </a:p>
          <a:p>
            <a:pPr marL="277813" lvl="0" indent="-277813">
              <a:lnSpc>
                <a:spcPts val="2000"/>
              </a:lnSpc>
              <a:spcBef>
                <a:spcPts val="0"/>
              </a:spcBef>
              <a:buNone/>
              <a:defRPr/>
            </a:pPr>
            <a:r>
              <a:rPr lang="en-US" altLang="ja-JP" sz="1600" kern="100" dirty="0">
                <a:latin typeface="ＭＳ Ｐゴシック"/>
                <a:cs typeface="Times New Roman"/>
              </a:rPr>
              <a:t> </a:t>
            </a:r>
            <a:r>
              <a:rPr lang="ja-JP" altLang="en-US" sz="1600" kern="100" dirty="0">
                <a:latin typeface="ＭＳ Ｐゴシック"/>
                <a:cs typeface="Times New Roman"/>
              </a:rPr>
              <a:t>　　 （６） </a:t>
            </a:r>
            <a:r>
              <a:rPr lang="ja-JP" altLang="en-US" sz="1600" dirty="0">
                <a:latin typeface="ＭＳ Ｐゴシック" panose="020B0600070205080204" pitchFamily="50" charset="-128"/>
              </a:rPr>
              <a:t>後発医薬品の使用促進策の影響及び実施状況調査</a:t>
            </a:r>
          </a:p>
        </p:txBody>
      </p:sp>
      <p:sp>
        <p:nvSpPr>
          <p:cNvPr id="5" name="タイトル 1"/>
          <p:cNvSpPr txBox="1">
            <a:spLocks/>
          </p:cNvSpPr>
          <p:nvPr/>
        </p:nvSpPr>
        <p:spPr>
          <a:xfrm>
            <a:off x="741231" y="115899"/>
            <a:ext cx="8420100" cy="504825"/>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r>
              <a:rPr kumimoji="1" lang="ja-JP" altLang="en-US"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小委員会・部会における検討結果②</a:t>
            </a:r>
            <a:r>
              <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p>
        </p:txBody>
      </p:sp>
      <p:sp>
        <p:nvSpPr>
          <p:cNvPr id="6"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93906032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1">
            <a:extLst>
              <a:ext uri="{FF2B5EF4-FFF2-40B4-BE49-F238E27FC236}">
                <a16:creationId xmlns:a16="http://schemas.microsoft.com/office/drawing/2014/main" id="{AED07860-DECF-4F20-B26F-51AC827F7F4A}"/>
              </a:ext>
            </a:extLst>
          </p:cNvPr>
          <p:cNvSpPr>
            <a:spLocks noChangeArrowheads="1"/>
          </p:cNvSpPr>
          <p:nvPr/>
        </p:nvSpPr>
        <p:spPr bwMode="auto">
          <a:xfrm>
            <a:off x="194337" y="620688"/>
            <a:ext cx="4758663" cy="4131900"/>
          </a:xfrm>
          <a:prstGeom prst="rect">
            <a:avLst/>
          </a:prstGeom>
          <a:noFill/>
          <a:ln w="6350">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毎年薬価改定に係る検討</a:t>
            </a:r>
            <a:endParaRPr kumimoji="1" lang="en-US" altLang="ja-JP" sz="18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令和３年１月１３日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薬価制度の見直し（案）について</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令和２年６月１０日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関係業界からの意見聴取について</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令和２年６月１７日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令和２年度医薬品価格調査（薬価調査）について</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令和２年７月２２日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令和２年度医薬品価格調査（薬価調査）について</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令和２年１１月１８日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２０２１年度薬価改定に係る論点について</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令和２年１１月２５日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薬価改定について（関係業界意見聴取①）</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令和２年１２月２日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薬価調査結果の速報及び薬価改定について</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令和２年１２月９日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薬価改定について（これまでの意見、財政影響の提示）</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令和２年１２月１１日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薬価改定について（関係業界意見聴取②）</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令和２年１２月１４日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２０２１年薬価改定について　　　</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スライド番号プレースホルダー 2">
            <a:extLst>
              <a:ext uri="{FF2B5EF4-FFF2-40B4-BE49-F238E27FC236}">
                <a16:creationId xmlns:a16="http://schemas.microsoft.com/office/drawing/2014/main" id="{89B38B8C-37DE-4239-9EFD-D80A53E12264}"/>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BB79C1B8-D035-49DB-86DC-DC1816F6B352}" type="slidenum">
              <a:rPr kumimoji="1" lang="ja-JP" altLang="en-US" sz="1600" b="0" i="0" u="none" strike="noStrike" kern="0" cap="none" spc="0" normalizeH="0" baseline="0" noProof="0" smtClean="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40</a:t>
            </a:fld>
            <a:endParaRPr kumimoji="1" lang="ja-JP" altLang="en-US" sz="16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9" name="Rectangle 2">
            <a:extLst>
              <a:ext uri="{FF2B5EF4-FFF2-40B4-BE49-F238E27FC236}">
                <a16:creationId xmlns:a16="http://schemas.microsoft.com/office/drawing/2014/main" id="{6DA89AD0-F849-44FD-97CD-C9620E9AED39}"/>
              </a:ext>
            </a:extLst>
          </p:cNvPr>
          <p:cNvSpPr>
            <a:spLocks noChangeArrowheads="1"/>
          </p:cNvSpPr>
          <p:nvPr/>
        </p:nvSpPr>
        <p:spPr bwMode="auto">
          <a:xfrm>
            <a:off x="272480" y="44624"/>
            <a:ext cx="9517327" cy="476672"/>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薬価専門部会における審議経過・内容① </a:t>
            </a:r>
            <a:endParaRPr kumimoji="1" lang="ja-JP" altLang="en-US" sz="20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
        <p:nvSpPr>
          <p:cNvPr id="12" name="正方形/長方形 11">
            <a:extLst>
              <a:ext uri="{FF2B5EF4-FFF2-40B4-BE49-F238E27FC236}">
                <a16:creationId xmlns:a16="http://schemas.microsoft.com/office/drawing/2014/main" id="{8B2C196F-3583-437D-87EB-DB4194F10E36}"/>
              </a:ext>
            </a:extLst>
          </p:cNvPr>
          <p:cNvSpPr/>
          <p:nvPr/>
        </p:nvSpPr>
        <p:spPr>
          <a:xfrm>
            <a:off x="5031146" y="620688"/>
            <a:ext cx="4758662" cy="4139595"/>
          </a:xfrm>
          <a:prstGeom prst="rect">
            <a:avLst/>
          </a:prstGeom>
          <a:solidFill>
            <a:schemeClr val="bg1">
              <a:lumMod val="85000"/>
            </a:schemeClr>
          </a:solidFill>
          <a:ln>
            <a:solidFill>
              <a:schemeClr val="tx1"/>
            </a:solidFill>
          </a:ln>
        </p:spPr>
        <p:txBody>
          <a:bodyPr wrap="square">
            <a:spAutoFit/>
          </a:bodyPr>
          <a:lstStyle/>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中医協における意見（令和２年</a:t>
            </a:r>
            <a:r>
              <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endPar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266700" algn="l" defTabSz="914400" rtl="0" eaLnBrk="1" fontAlgn="base" latinLnBrk="0" hangingPunct="1">
              <a:lnSpc>
                <a:spcPct val="100000"/>
              </a:lnSpc>
              <a:spcBef>
                <a:spcPts val="600"/>
              </a:spcBef>
              <a:spcAft>
                <a:spcPct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改定対象範囲</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対象品目は限定するべきであり、新型コロナウイルス感染症に</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対する医療機関等の経営への影響を最小限にするためにも、</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平均乖離率の２倍以上の品目に限定すべきである。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平均乖離率の</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0.5</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倍や</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0.25</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倍など１倍以下の品目についても</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改定対象に加える必要がある。また、乖離率のみでなく乖離額</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にも着目したり、新薬・長期収載品・後発医薬品のカテゴリー</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ごとに改定対象の基準を設定するなどして、偏りがでないよう</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にするべきである。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ts val="600"/>
              </a:spcBef>
              <a:spcAft>
                <a:spcPct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新型コロナウイルス感染症による影響の勘案</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医薬品卸・医療機関・薬局等の経営への影響や新型コロナウイ</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ルス感染症による影響を勘案すべきである。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ts val="600"/>
              </a:spcBef>
              <a:spcAft>
                <a:spcPct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薬価改定の適用ルール</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市場実勢価格を適時に薬価に反映して国民負担を抑制すると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いう中間年改定の趣旨や、企業の予見性の観点から、適用する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ルールは実勢価改定に連動するルールのみ適用すべきである。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中間年においても、実勢価改定に連動しないルールについても</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適用すべきである。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 name="正方形/長方形 12">
            <a:extLst>
              <a:ext uri="{FF2B5EF4-FFF2-40B4-BE49-F238E27FC236}">
                <a16:creationId xmlns:a16="http://schemas.microsoft.com/office/drawing/2014/main" id="{659071AE-85DB-448C-808D-A5F1FDD429FE}"/>
              </a:ext>
            </a:extLst>
          </p:cNvPr>
          <p:cNvSpPr/>
          <p:nvPr/>
        </p:nvSpPr>
        <p:spPr>
          <a:xfrm>
            <a:off x="194336" y="4800792"/>
            <a:ext cx="9595471" cy="900246"/>
          </a:xfrm>
          <a:prstGeom prst="rect">
            <a:avLst/>
          </a:prstGeom>
          <a:solidFill>
            <a:schemeClr val="accent6">
              <a:lumMod val="40000"/>
              <a:lumOff val="60000"/>
            </a:schemeClr>
          </a:solidFill>
          <a:ln w="3175">
            <a:solidFill>
              <a:schemeClr val="tx1"/>
            </a:solidFill>
          </a:ln>
        </p:spPr>
        <p:txBody>
          <a:bodyPr wrap="square">
            <a:spAutoFit/>
          </a:bodyPr>
          <a:lstStyle/>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毎年薬価改定の実現について（令和２年</a:t>
            </a:r>
            <a:r>
              <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17</a:t>
            </a: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内閣官房長官、財務大臣、厚生労働大臣合意</a:t>
            </a:r>
            <a:r>
              <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266700" marR="0" lvl="0" indent="-266700" algn="l" defTabSz="914400" rtl="0" eaLnBrk="1" fontAlgn="base" latinLnBrk="0" hangingPunct="1">
              <a:lnSpc>
                <a:spcPct val="100000"/>
              </a:lnSpc>
              <a:spcBef>
                <a:spcPts val="30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改定の対象範囲については、国民負担軽減の観点からできる限り広くすることが適当である状況のもと、平均乖離率８％の</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0.5</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倍～</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0.75</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倍の中間である</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0.625</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倍（乖離率</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％）を超える、価格乖離の大きな品目を対象とする。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また「新型コロナウイルス感染症特例」として薬価の削減幅を</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0.8</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％分緩和する。　</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正方形/長方形 1">
            <a:extLst>
              <a:ext uri="{FF2B5EF4-FFF2-40B4-BE49-F238E27FC236}">
                <a16:creationId xmlns:a16="http://schemas.microsoft.com/office/drawing/2014/main" id="{4800E0A7-4092-4AB9-A895-43E42F8AD542}"/>
              </a:ext>
            </a:extLst>
          </p:cNvPr>
          <p:cNvSpPr>
            <a:spLocks noChangeArrowheads="1"/>
          </p:cNvSpPr>
          <p:nvPr/>
        </p:nvSpPr>
        <p:spPr bwMode="auto">
          <a:xfrm>
            <a:off x="194336" y="5749242"/>
            <a:ext cx="4758664" cy="861774"/>
          </a:xfrm>
          <a:prstGeom prst="rect">
            <a:avLst/>
          </a:prstGeom>
          <a:noFill/>
          <a:ln w="6350">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令和２年１２月１８日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２０２１年薬価改定の骨子（案）について</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令和３年１月１３日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薬価制度の見直し（案）について　　　</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268355501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1">
            <a:extLst>
              <a:ext uri="{FF2B5EF4-FFF2-40B4-BE49-F238E27FC236}">
                <a16:creationId xmlns:a16="http://schemas.microsoft.com/office/drawing/2014/main" id="{AED07860-DECF-4F20-B26F-51AC827F7F4A}"/>
              </a:ext>
            </a:extLst>
          </p:cNvPr>
          <p:cNvSpPr>
            <a:spLocks noChangeArrowheads="1"/>
          </p:cNvSpPr>
          <p:nvPr/>
        </p:nvSpPr>
        <p:spPr bwMode="auto">
          <a:xfrm>
            <a:off x="272480" y="530027"/>
            <a:ext cx="6846895" cy="5093702"/>
          </a:xfrm>
          <a:prstGeom prst="rect">
            <a:avLst/>
          </a:prstGeom>
          <a:noFill/>
          <a:ln w="6350">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令和４年度薬価改定に係る検討</a:t>
            </a:r>
            <a:endParaRPr kumimoji="1" lang="en-US" altLang="ja-JP" sz="18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令和３年４月２１日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令和４年度薬価改定の主な課題と進め方について</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令和３年５月１２日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関係業界からの意見陳述</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令和３年６月２３日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令和３年度医薬品価格調査（薬価調査）について</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令和３年８月４日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薬価算定組織からの意見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薬価改定の経緯と薬剤費及び推定乖離率の年次推移</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令和３年１０月２０日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次期薬価改定について①</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イノベーションの評価、国民皆保険の持続性・適正化、安定供給の確保、その他</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令和３年１１月５日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関係業界からの意見聴取</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次期薬価改定について②</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新規後発品の薬価、調整幅、高額医薬品、診療報酬改定のない年の薬価改定</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令和３年１２月１日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次期薬価改定について（論点整理案）</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令和３年１２月３日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関係業界からの意見聴取</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薬価調査の結果速報：平均乖離率：約７．６％</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令和２年１２月２２日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令和４年度薬価制度改革の骨子（案）について</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令和４年１月１９日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令和４年度薬価制度の見直しについて　　　</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スライド番号プレースホルダー 2">
            <a:extLst>
              <a:ext uri="{FF2B5EF4-FFF2-40B4-BE49-F238E27FC236}">
                <a16:creationId xmlns:a16="http://schemas.microsoft.com/office/drawing/2014/main" id="{89B38B8C-37DE-4239-9EFD-D80A53E12264}"/>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BB79C1B8-D035-49DB-86DC-DC1816F6B352}" type="slidenum">
              <a:rPr kumimoji="1" lang="ja-JP" altLang="en-US" sz="1600" b="0" i="0" u="none" strike="noStrike" kern="0" cap="none" spc="0" normalizeH="0" baseline="0" noProof="0" smtClean="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41</a:t>
            </a:fld>
            <a:endParaRPr kumimoji="1" lang="ja-JP" altLang="en-US" sz="16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9" name="Rectangle 2">
            <a:extLst>
              <a:ext uri="{FF2B5EF4-FFF2-40B4-BE49-F238E27FC236}">
                <a16:creationId xmlns:a16="http://schemas.microsoft.com/office/drawing/2014/main" id="{6DA89AD0-F849-44FD-97CD-C9620E9AED39}"/>
              </a:ext>
            </a:extLst>
          </p:cNvPr>
          <p:cNvSpPr>
            <a:spLocks noChangeArrowheads="1"/>
          </p:cNvSpPr>
          <p:nvPr/>
        </p:nvSpPr>
        <p:spPr bwMode="auto">
          <a:xfrm>
            <a:off x="272480" y="44624"/>
            <a:ext cx="9517327" cy="476672"/>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薬価専門部会における審議経過・内容② </a:t>
            </a:r>
            <a:endParaRPr kumimoji="1" lang="ja-JP" altLang="en-US" sz="20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
        <p:nvSpPr>
          <p:cNvPr id="8" name="正方形/長方形 7">
            <a:extLst>
              <a:ext uri="{FF2B5EF4-FFF2-40B4-BE49-F238E27FC236}">
                <a16:creationId xmlns:a16="http://schemas.microsoft.com/office/drawing/2014/main" id="{6E466D9B-C4B9-4519-A42C-96073403D49C}"/>
              </a:ext>
            </a:extLst>
          </p:cNvPr>
          <p:cNvSpPr/>
          <p:nvPr/>
        </p:nvSpPr>
        <p:spPr>
          <a:xfrm>
            <a:off x="4404742" y="3843332"/>
            <a:ext cx="4896545" cy="2970044"/>
          </a:xfrm>
          <a:prstGeom prst="rect">
            <a:avLst/>
          </a:prstGeom>
          <a:solidFill>
            <a:schemeClr val="bg1">
              <a:lumMod val="85000"/>
            </a:schemeClr>
          </a:solidFill>
          <a:ln w="3175">
            <a:solidFill>
              <a:schemeClr val="tx1"/>
            </a:solidFill>
          </a:ln>
        </p:spPr>
        <p:txBody>
          <a:bodyPr wrap="square">
            <a:spAutoFit/>
          </a:bodyPr>
          <a:lstStyle/>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次期薬価改定について（論点整理案）（令和</a:t>
            </a:r>
            <a:r>
              <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endPar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266700" algn="l" defTabSz="914400" rtl="0" eaLnBrk="1" fontAlgn="base" latinLnBrk="0" hangingPunct="1">
              <a:lnSpc>
                <a:spcPct val="100000"/>
              </a:lnSpc>
              <a:spcBef>
                <a:spcPts val="60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１．革新的な医薬品のイノベーション評価</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・革新的な効能・効果の追加承認があった新薬の取扱い</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・先駆的医薬品及び特定用途医薬品の評価</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２．国民皆保険の持続性・適正化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・新薬創出等加算の企業区分　・長期収載品の薬価の適正化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３．医薬品の安定供給の確保、薬価の透明性・予見性の確保</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・安定確保の優先度が高い医薬品の取扱い</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・原価計算方式における製造原価の開示度向上</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・市場拡大再算定の対象品目の類似品の取扱い</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・「リポジショニング」の際の薬価算定</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４．その他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・基礎的医薬品の改定ルールの見直し・新規後発品の薬価算定</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・調整幅の在り方　・高額医薬品に対する対応</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・診療報酬改定がない年の薬価改定</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 name="矢印: 右 1">
            <a:extLst>
              <a:ext uri="{FF2B5EF4-FFF2-40B4-BE49-F238E27FC236}">
                <a16:creationId xmlns:a16="http://schemas.microsoft.com/office/drawing/2014/main" id="{FE213B18-25E7-4B38-887B-7FDD6EB932F9}"/>
              </a:ext>
            </a:extLst>
          </p:cNvPr>
          <p:cNvSpPr/>
          <p:nvPr/>
        </p:nvSpPr>
        <p:spPr>
          <a:xfrm>
            <a:off x="3584848" y="3933056"/>
            <a:ext cx="675655" cy="288032"/>
          </a:xfrm>
          <a:prstGeom prst="rightArrow">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78486568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1">
            <a:extLst>
              <a:ext uri="{FF2B5EF4-FFF2-40B4-BE49-F238E27FC236}">
                <a16:creationId xmlns:a16="http://schemas.microsoft.com/office/drawing/2014/main" id="{AED07860-DECF-4F20-B26F-51AC827F7F4A}"/>
              </a:ext>
            </a:extLst>
          </p:cNvPr>
          <p:cNvSpPr>
            <a:spLocks noChangeArrowheads="1"/>
          </p:cNvSpPr>
          <p:nvPr/>
        </p:nvSpPr>
        <p:spPr bwMode="auto">
          <a:xfrm>
            <a:off x="194336" y="572474"/>
            <a:ext cx="4902679" cy="4131900"/>
          </a:xfrm>
          <a:prstGeom prst="rect">
            <a:avLst/>
          </a:prstGeom>
          <a:noFill/>
          <a:ln w="6350">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rPr>
              <a:t>令和４年度保険医療材料制度改革に係る検討</a:t>
            </a:r>
            <a:endParaRPr kumimoji="1" lang="en-US" altLang="ja-JP" sz="1800" b="0" i="0" u="none" strike="noStrike" kern="1200" cap="none" spc="0" normalizeH="0" baseline="0" noProof="0" dirty="0">
              <a:ln>
                <a:noFill/>
              </a:ln>
              <a:solidFill>
                <a:prstClr val="black"/>
              </a:solidFill>
              <a:effectLst/>
              <a:highlight>
                <a:srgbClr val="00FF00"/>
              </a:highligh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令和３年５月２６日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令和４年度保険医療材料制度改革の主な課題と進め方</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令和３年６月２３日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令和３年度に実施する特定保険医療材料価格調査（案）</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令和３年８月４日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保険医療材料等専門組織からの意見について</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令和３年８月２５日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医療機器業界からの意見聴取について</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令和３年９月２２日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令和４年度保険医療材料制度の見直しについて</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令和３年１０月１５日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令和４年度保険医療材料制度の見直しについて</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令和３年１１月１２日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令和４年度保険医療材料制度の見直しについて</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令和３年１１月２６日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医療機器業界からの意見聴取について</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令和３年１２月２２日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令和４年度保険医療材料制度改革の骨子（案）について</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令和４年１月１９日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令和４年度保険医療材料制度の見直しについて　　</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スライド番号プレースホルダー 2">
            <a:extLst>
              <a:ext uri="{FF2B5EF4-FFF2-40B4-BE49-F238E27FC236}">
                <a16:creationId xmlns:a16="http://schemas.microsoft.com/office/drawing/2014/main" id="{89B38B8C-37DE-4239-9EFD-D80A53E12264}"/>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BB79C1B8-D035-49DB-86DC-DC1816F6B352}" type="slidenum">
              <a:rPr kumimoji="1" lang="ja-JP" altLang="en-US" sz="1600" b="0" i="0" u="none" strike="noStrike" kern="0" cap="none" spc="0" normalizeH="0" baseline="0" noProof="0" smtClean="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42</a:t>
            </a:fld>
            <a:endParaRPr kumimoji="1" lang="ja-JP" altLang="en-US" sz="16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9" name="Rectangle 2">
            <a:extLst>
              <a:ext uri="{FF2B5EF4-FFF2-40B4-BE49-F238E27FC236}">
                <a16:creationId xmlns:a16="http://schemas.microsoft.com/office/drawing/2014/main" id="{6DA89AD0-F849-44FD-97CD-C9620E9AED39}"/>
              </a:ext>
            </a:extLst>
          </p:cNvPr>
          <p:cNvSpPr>
            <a:spLocks noChangeArrowheads="1"/>
          </p:cNvSpPr>
          <p:nvPr/>
        </p:nvSpPr>
        <p:spPr bwMode="auto">
          <a:xfrm>
            <a:off x="272480" y="44624"/>
            <a:ext cx="9517327" cy="476672"/>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保険医療材料専門部会における審議経過・内容 </a:t>
            </a:r>
            <a:endParaRPr kumimoji="1" lang="ja-JP" altLang="en-US" sz="20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
        <p:nvSpPr>
          <p:cNvPr id="8" name="正方形/長方形 7">
            <a:extLst>
              <a:ext uri="{FF2B5EF4-FFF2-40B4-BE49-F238E27FC236}">
                <a16:creationId xmlns:a16="http://schemas.microsoft.com/office/drawing/2014/main" id="{50A853B1-DDEA-44E9-AE55-C8C27EA9C0E1}"/>
              </a:ext>
            </a:extLst>
          </p:cNvPr>
          <p:cNvSpPr/>
          <p:nvPr/>
        </p:nvSpPr>
        <p:spPr>
          <a:xfrm>
            <a:off x="5171373" y="925602"/>
            <a:ext cx="4600872" cy="2631490"/>
          </a:xfrm>
          <a:prstGeom prst="rect">
            <a:avLst/>
          </a:prstGeom>
          <a:solidFill>
            <a:schemeClr val="bg1">
              <a:lumMod val="85000"/>
            </a:schemeClr>
          </a:solidFill>
          <a:ln w="3175">
            <a:solidFill>
              <a:schemeClr val="tx1"/>
            </a:solidFill>
          </a:ln>
        </p:spPr>
        <p:txBody>
          <a:bodyPr wrap="square">
            <a:spAutoFit/>
          </a:bodyPr>
          <a:lstStyle/>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次期改定に向けた主な課題と今後の議論の進め方（案）</a:t>
            </a:r>
            <a:endPar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266700" algn="r" defTabSz="914400" rtl="0" eaLnBrk="1" fontAlgn="base" latinLnBrk="0" hangingPunct="1">
              <a:lnSpc>
                <a:spcPct val="100000"/>
              </a:lnSpc>
              <a:spcBef>
                <a:spcPct val="0"/>
              </a:spcBef>
              <a:spcAft>
                <a:spcPct val="0"/>
              </a:spcAft>
              <a:buClrTx/>
              <a:buSzTx/>
              <a:buFontTx/>
              <a:buNone/>
              <a:tabLst/>
              <a:defRPr/>
            </a:pP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a:t>
            </a:r>
            <a:r>
              <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a:t>
            </a: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endPar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266700" algn="l" defTabSz="914400" rtl="0" eaLnBrk="1" fontAlgn="base" latinLnBrk="0" hangingPunct="1">
              <a:lnSpc>
                <a:spcPct val="100000"/>
              </a:lnSpc>
              <a:spcBef>
                <a:spcPts val="60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（１）令和２年度保険医療材料価格制度改革に記載されている事項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・イノベーションの適切な評価</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・外国価格調整</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・再算定</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（２）これまでに問題提起された事項等</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・イノベーションの適切な評価（再掲）</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・プログラム医療機器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（３）その他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・関係業界から提起された事項</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・保険医療材料等専門組織から提起された事項　など</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 name="正方形/長方形 9">
            <a:extLst>
              <a:ext uri="{FF2B5EF4-FFF2-40B4-BE49-F238E27FC236}">
                <a16:creationId xmlns:a16="http://schemas.microsoft.com/office/drawing/2014/main" id="{7B3CF462-4664-4A2F-9F56-E90ED799F265}"/>
              </a:ext>
            </a:extLst>
          </p:cNvPr>
          <p:cNvSpPr/>
          <p:nvPr/>
        </p:nvSpPr>
        <p:spPr>
          <a:xfrm>
            <a:off x="194337" y="4723616"/>
            <a:ext cx="9439184" cy="2046714"/>
          </a:xfrm>
          <a:prstGeom prst="rect">
            <a:avLst/>
          </a:prstGeom>
          <a:solidFill>
            <a:schemeClr val="accent6">
              <a:lumMod val="40000"/>
              <a:lumOff val="60000"/>
            </a:schemeClr>
          </a:solidFill>
          <a:ln w="3175">
            <a:solidFill>
              <a:schemeClr val="tx1"/>
            </a:solidFill>
          </a:ln>
        </p:spPr>
        <p:txBody>
          <a:bodyPr wrap="square">
            <a:spAutoFit/>
          </a:bodyPr>
          <a:lstStyle/>
          <a:p>
            <a:pPr marL="266700" marR="0" lvl="0" indent="-266700" algn="l" defTabSz="914400" rtl="0" eaLnBrk="1" fontAlgn="base" latinLnBrk="0" hangingPunct="1">
              <a:lnSpc>
                <a:spcPct val="100000"/>
              </a:lnSpc>
              <a:spcBef>
                <a:spcPct val="0"/>
              </a:spcBef>
              <a:spcAft>
                <a:spcPct val="0"/>
              </a:spcAft>
              <a:buClrTx/>
              <a:buSzTx/>
              <a:buFontTx/>
              <a:buNone/>
              <a:tabLst/>
              <a:defRPr/>
            </a:pP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令和４年度保険医療材料制度改革の骨子（案）（令和３年</a:t>
            </a:r>
            <a:r>
              <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a:t>
            </a: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endPar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266700" algn="l" defTabSz="914400" rtl="0" eaLnBrk="1" fontAlgn="base" latinLnBrk="0" hangingPunct="1">
              <a:lnSpc>
                <a:spcPct val="100000"/>
              </a:lnSpc>
              <a:spcBef>
                <a:spcPts val="60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新規の機能区分等　　　　　　　　　　　　　　　　　　　　　２　既存の機能区分</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ts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（１）イノベーションの評価　　　　　　　　　　　　　　　　　　（１）市場実勢価格加重平均値一定幅方式</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ts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ア　使用実績を踏まえた再評価に係る申請（チェレンジ申請）　（２）再算定</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ts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プログラム医療機器の評価　ウ　先駆的医療機器の評価　　　　ア　外国価格調整の比較水準　イ　外国平均価格の算出方法</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ts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エ　特定用途医療機器の評価　　　　　　　　　　　　　　　　（３）機能区分の見直し等</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ts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（２）外国価格調整　　　　　　　　　　　　　　　　　　　　　　（４）激変緩和措置</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ts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ア　外国価格調整の比較水準　　　　　　　　　　　　　　　　３　その他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ts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外国平均価格の算出方法　　　　　　　　　　　　　　　　（１）保険収載の手続きの見直し（２）医療機器の安定的な供給</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66700" marR="0" lvl="0" indent="-266700" algn="l" defTabSz="914400" rtl="0" eaLnBrk="1" fontAlgn="base" latinLnBrk="0" hangingPunct="1">
              <a:lnSpc>
                <a:spcPct val="100000"/>
              </a:lnSpc>
              <a:spcBef>
                <a:spcPts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（３）保険医療材料等専門組織の体制</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54294615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192617" y="655841"/>
            <a:ext cx="9518650" cy="3600450"/>
          </a:xfrm>
          <a:solidFill>
            <a:srgbClr val="00B0F0">
              <a:alpha val="30000"/>
            </a:srgbClr>
          </a:solidFill>
          <a:ln w="12700">
            <a:solidFill>
              <a:schemeClr val="tx1"/>
            </a:solidFill>
            <a:prstDash val="dash"/>
          </a:ln>
        </p:spPr>
        <p:txBody>
          <a:bodyPr rtlCol="0">
            <a:normAutofit fontScale="92500" lnSpcReduction="20000"/>
          </a:bodyPr>
          <a:lstStyle/>
          <a:p>
            <a:pPr eaLnBrk="1" fontAlgn="auto" hangingPunct="1">
              <a:spcAft>
                <a:spcPts val="0"/>
              </a:spcAft>
              <a:buFont typeface="Arial" pitchFamily="34" charset="0"/>
              <a:buNone/>
              <a:defRPr/>
            </a:pPr>
            <a:r>
              <a:rPr lang="ja-JP" altLang="en-US" sz="2000" dirty="0">
                <a:solidFill>
                  <a:prstClr val="black"/>
                </a:solidFill>
                <a:latin typeface="+mn-ea"/>
              </a:rPr>
              <a:t>［診療報酬調査専門組織］</a:t>
            </a:r>
            <a:endParaRPr lang="en-US" altLang="ja-JP" sz="2000" dirty="0">
              <a:solidFill>
                <a:prstClr val="black"/>
              </a:solidFill>
              <a:latin typeface="+mn-ea"/>
            </a:endParaRPr>
          </a:p>
          <a:p>
            <a:pPr lvl="0" eaLnBrk="1" fontAlgn="auto" hangingPunct="1">
              <a:spcBef>
                <a:spcPts val="600"/>
              </a:spcBef>
              <a:spcAft>
                <a:spcPts val="0"/>
              </a:spcAft>
              <a:buNone/>
              <a:defRPr/>
            </a:pPr>
            <a:r>
              <a:rPr lang="en-US" altLang="ja-JP" sz="1800" dirty="0">
                <a:solidFill>
                  <a:prstClr val="black"/>
                </a:solidFill>
                <a:latin typeface="ＭＳ Ｐゴシック"/>
              </a:rPr>
              <a:t>【</a:t>
            </a:r>
            <a:r>
              <a:rPr lang="ja-JP" altLang="en-US" sz="1800" dirty="0">
                <a:solidFill>
                  <a:prstClr val="black"/>
                </a:solidFill>
                <a:latin typeface="ＭＳ Ｐゴシック"/>
              </a:rPr>
              <a:t>入院医療等の調査・評価分科会</a:t>
            </a:r>
            <a:r>
              <a:rPr lang="en-US" altLang="ja-JP" sz="1800" dirty="0">
                <a:solidFill>
                  <a:prstClr val="black"/>
                </a:solidFill>
                <a:latin typeface="ＭＳ Ｐゴシック"/>
              </a:rPr>
              <a:t>】</a:t>
            </a:r>
          </a:p>
          <a:p>
            <a:pPr eaLnBrk="1" fontAlgn="auto" hangingPunct="1">
              <a:spcBef>
                <a:spcPts val="0"/>
              </a:spcBef>
              <a:spcAft>
                <a:spcPts val="0"/>
              </a:spcAft>
              <a:buFont typeface="Arial" pitchFamily="34" charset="0"/>
              <a:buNone/>
              <a:defRPr/>
            </a:pPr>
            <a:r>
              <a:rPr lang="ja-JP" altLang="en-US" sz="1600" dirty="0">
                <a:solidFill>
                  <a:prstClr val="black"/>
                </a:solidFill>
                <a:latin typeface="ＭＳ Ｐゴシック"/>
              </a:rPr>
              <a:t>　令和２年　９月１０日　令和２年度入院医療等の調査について</a:t>
            </a:r>
            <a:endParaRPr lang="en-US" altLang="ja-JP" sz="16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600" dirty="0">
                <a:solidFill>
                  <a:prstClr val="black"/>
                </a:solidFill>
                <a:latin typeface="ＭＳ Ｐゴシック"/>
              </a:rPr>
              <a:t>　令和２月１０月２２日　令和２年度調査の内容について</a:t>
            </a:r>
            <a:endParaRPr lang="en-US" altLang="ja-JP" sz="16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600" dirty="0">
                <a:solidFill>
                  <a:prstClr val="black"/>
                </a:solidFill>
                <a:latin typeface="ＭＳ Ｐゴシック"/>
              </a:rPr>
              <a:t>　令和３年　３月１０日　新型コロナウイルス感染症への対応とその影響（令和２年度調査結果（速報その１））</a:t>
            </a:r>
            <a:endParaRPr lang="en-US" altLang="ja-JP" sz="16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600" dirty="0">
                <a:solidFill>
                  <a:prstClr val="black"/>
                </a:solidFill>
                <a:latin typeface="ＭＳ Ｐゴシック"/>
              </a:rPr>
              <a:t>　令和３年　４月２８日　分科会の検討方針、令和３年度調査の内容、令和２年度調査の回収状況</a:t>
            </a:r>
            <a:endParaRPr lang="en-US" altLang="ja-JP" sz="16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600" dirty="0">
                <a:solidFill>
                  <a:prstClr val="black"/>
                </a:solidFill>
                <a:latin typeface="ＭＳ Ｐゴシック"/>
              </a:rPr>
              <a:t>　令和３年　６月１６日　</a:t>
            </a:r>
            <a:r>
              <a:rPr lang="ja-JP" altLang="en-US" sz="1600" spc="-30" dirty="0">
                <a:solidFill>
                  <a:prstClr val="black"/>
                </a:solidFill>
                <a:latin typeface="ＭＳ Ｐゴシック"/>
              </a:rPr>
              <a:t>令和２年度調査結果（速報その２）の概要、令和３年度特別調査（ヒアリング）の実施（案）</a:t>
            </a:r>
            <a:endParaRPr lang="en-US" altLang="ja-JP" sz="1600" spc="-3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600" dirty="0">
                <a:solidFill>
                  <a:prstClr val="black"/>
                </a:solidFill>
                <a:latin typeface="ＭＳ Ｐゴシック"/>
              </a:rPr>
              <a:t>　令和３年　６月３０日　急性期入院医療</a:t>
            </a:r>
            <a:endParaRPr lang="en-US" altLang="ja-JP" sz="16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600" dirty="0">
                <a:solidFill>
                  <a:prstClr val="black"/>
                </a:solidFill>
                <a:latin typeface="ＭＳ Ｐゴシック"/>
              </a:rPr>
              <a:t>　令和３年　７月　８日　回復期入院医療</a:t>
            </a:r>
            <a:endParaRPr lang="en-US" altLang="ja-JP" sz="16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600" dirty="0">
                <a:solidFill>
                  <a:prstClr val="black"/>
                </a:solidFill>
                <a:latin typeface="ＭＳ Ｐゴシック"/>
              </a:rPr>
              <a:t>　令和３年　８月　６日　</a:t>
            </a:r>
            <a:r>
              <a:rPr lang="ja-JP" altLang="en-US" sz="1600" spc="-20" dirty="0">
                <a:solidFill>
                  <a:prstClr val="black"/>
                </a:solidFill>
                <a:latin typeface="ＭＳ Ｐゴシック"/>
              </a:rPr>
              <a:t>短期滞在入院基本料、慢性期入院医療、横断的事項、</a:t>
            </a:r>
            <a:r>
              <a:rPr lang="en-US" altLang="ja-JP" sz="1600" spc="-20" dirty="0">
                <a:solidFill>
                  <a:prstClr val="black"/>
                </a:solidFill>
                <a:latin typeface="ＭＳ Ｐゴシック"/>
              </a:rPr>
              <a:t>DPC</a:t>
            </a:r>
            <a:r>
              <a:rPr lang="ja-JP" altLang="en-US" sz="1600" spc="-20" dirty="0">
                <a:solidFill>
                  <a:prstClr val="black"/>
                </a:solidFill>
                <a:latin typeface="ＭＳ Ｐゴシック"/>
              </a:rPr>
              <a:t>対象病院・準備病院の募集</a:t>
            </a:r>
            <a:endParaRPr lang="en-US" altLang="ja-JP" sz="1600" spc="-2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600" dirty="0">
                <a:solidFill>
                  <a:prstClr val="black"/>
                </a:solidFill>
                <a:latin typeface="ＭＳ Ｐゴシック"/>
              </a:rPr>
              <a:t>　令和３年　８月２７日　作業グループからの中間報告、特定集中治療室管理料等、救急医療管理加算、</a:t>
            </a:r>
            <a:endParaRPr lang="en-US" altLang="ja-JP" sz="16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en-US" altLang="ja-JP" sz="1600" dirty="0">
                <a:solidFill>
                  <a:prstClr val="black"/>
                </a:solidFill>
                <a:latin typeface="ＭＳ Ｐゴシック"/>
              </a:rPr>
              <a:t>                                </a:t>
            </a:r>
            <a:r>
              <a:rPr lang="ja-JP" altLang="en-US" sz="1600" dirty="0">
                <a:solidFill>
                  <a:prstClr val="black"/>
                </a:solidFill>
                <a:latin typeface="ＭＳ Ｐゴシック"/>
              </a:rPr>
              <a:t>医療資源の少ない地域に配慮した評価</a:t>
            </a:r>
            <a:endParaRPr lang="en-US" altLang="ja-JP" sz="16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600" dirty="0">
                <a:solidFill>
                  <a:prstClr val="black"/>
                </a:solidFill>
                <a:latin typeface="ＭＳ Ｐゴシック"/>
              </a:rPr>
              <a:t>　令和３年　９月　８日　これまでいただいたご指摘について、中間とりまとめ（案）</a:t>
            </a:r>
            <a:endParaRPr lang="en-US" altLang="ja-JP" sz="16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600" dirty="0">
                <a:solidFill>
                  <a:prstClr val="black"/>
                </a:solidFill>
                <a:latin typeface="ＭＳ Ｐゴシック"/>
              </a:rPr>
              <a:t>　令和３年１０月　１日　作業グループからの最終報告、令和３年度調査結果（速報）、特定集中治療室管理料</a:t>
            </a:r>
            <a:endParaRPr lang="en-US" altLang="ja-JP" sz="16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600" dirty="0">
                <a:solidFill>
                  <a:prstClr val="black"/>
                </a:solidFill>
                <a:latin typeface="ＭＳ Ｐゴシック"/>
              </a:rPr>
              <a:t>　　　　　　　　　　　　　　　（その２）、急性期入院医療（その２）、慢性期入院医療（その２）、短期滞在手術等基本</a:t>
            </a:r>
            <a:endParaRPr lang="en-US" altLang="ja-JP" sz="16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600" dirty="0">
                <a:solidFill>
                  <a:prstClr val="black"/>
                </a:solidFill>
                <a:latin typeface="ＭＳ Ｐゴシック"/>
              </a:rPr>
              <a:t>　　　　　　　　　　　　　　 料（その２）、横断的事項等</a:t>
            </a:r>
            <a:endParaRPr lang="en-US" altLang="ja-JP" sz="16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600" dirty="0">
                <a:solidFill>
                  <a:prstClr val="black"/>
                </a:solidFill>
                <a:latin typeface="ＭＳ Ｐゴシック"/>
              </a:rPr>
              <a:t>　令和３年１０月２１日  入院分科会における検討結果報告案</a:t>
            </a:r>
            <a:endParaRPr lang="en-US" altLang="ja-JP" sz="1600" dirty="0">
              <a:solidFill>
                <a:prstClr val="black"/>
              </a:solidFill>
              <a:latin typeface="ＭＳ Ｐゴシック"/>
            </a:endParaRPr>
          </a:p>
        </p:txBody>
      </p:sp>
      <p:sp>
        <p:nvSpPr>
          <p:cNvPr id="5" name="タイトル 1"/>
          <p:cNvSpPr txBox="1">
            <a:spLocks/>
          </p:cNvSpPr>
          <p:nvPr/>
        </p:nvSpPr>
        <p:spPr>
          <a:xfrm>
            <a:off x="741231" y="115899"/>
            <a:ext cx="8420100" cy="504825"/>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診療報酬調査専門組織における審議経過・内容</a:t>
            </a:r>
            <a:endPar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endParaRPr>
          </a:p>
        </p:txBody>
      </p:sp>
      <p:sp>
        <p:nvSpPr>
          <p:cNvPr id="6"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Rectangle 3">
            <a:extLst>
              <a:ext uri="{FF2B5EF4-FFF2-40B4-BE49-F238E27FC236}">
                <a16:creationId xmlns:a16="http://schemas.microsoft.com/office/drawing/2014/main" id="{4024381A-C63B-42F5-BA40-05278AF3CD51}"/>
              </a:ext>
            </a:extLst>
          </p:cNvPr>
          <p:cNvSpPr txBox="1">
            <a:spLocks noChangeArrowheads="1"/>
          </p:cNvSpPr>
          <p:nvPr/>
        </p:nvSpPr>
        <p:spPr>
          <a:xfrm>
            <a:off x="194336" y="4364521"/>
            <a:ext cx="9517327" cy="770130"/>
          </a:xfrm>
          <a:prstGeom prst="rect">
            <a:avLst/>
          </a:prstGeom>
          <a:solidFill>
            <a:srgbClr val="00B0F0">
              <a:alpha val="30000"/>
            </a:srgbClr>
          </a:solidFill>
          <a:ln w="12700">
            <a:solidFill>
              <a:schemeClr val="tx1"/>
            </a:solidFill>
            <a:prstDash val="dash"/>
          </a:ln>
        </p:spPr>
        <p:txBody>
          <a:bodyPr vert="horz" lIns="91440" tIns="45720" rIns="91440" bIns="4572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医療機関等における消費税負担に関する分科会</a:t>
            </a:r>
            <a:r>
              <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228600" marR="0" lvl="0" indent="-22860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令和３年　８月　４日　今後の検討の進め方等</a:t>
            </a: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28600" marR="0" lvl="0" indent="-22860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令和３年１２月　２日　消費税率１０％への引き上げに伴う補てん状況の把握結果等</a:t>
            </a: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8" name="Rectangle 3">
            <a:extLst>
              <a:ext uri="{FF2B5EF4-FFF2-40B4-BE49-F238E27FC236}">
                <a16:creationId xmlns:a16="http://schemas.microsoft.com/office/drawing/2014/main" id="{0CFC76CF-1660-47B0-8D33-C5DF07A53FFA}"/>
              </a:ext>
            </a:extLst>
          </p:cNvPr>
          <p:cNvSpPr txBox="1">
            <a:spLocks noChangeArrowheads="1"/>
          </p:cNvSpPr>
          <p:nvPr/>
        </p:nvSpPr>
        <p:spPr>
          <a:xfrm>
            <a:off x="192617" y="5206076"/>
            <a:ext cx="9517327" cy="1021482"/>
          </a:xfrm>
          <a:prstGeom prst="rect">
            <a:avLst/>
          </a:prstGeom>
          <a:solidFill>
            <a:srgbClr val="00B0F0">
              <a:alpha val="30000"/>
            </a:srgbClr>
          </a:solidFill>
          <a:ln w="12700">
            <a:solidFill>
              <a:schemeClr val="tx1"/>
            </a:solidFill>
            <a:prstDash val="dash"/>
          </a:ln>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医療技術評価分科会</a:t>
            </a:r>
            <a:r>
              <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228600" marR="0" lvl="0" indent="-22860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令和３年  ２月  １日　令和４</a:t>
            </a:r>
            <a:r>
              <a:rPr kumimoji="1" lang="ja-JP" altLang="en-US" sz="1600" b="0" i="0" u="none" strike="noStrike" kern="1200" cap="none" spc="-40" normalizeH="0" baseline="0" noProof="0" dirty="0">
                <a:ln>
                  <a:noFill/>
                </a:ln>
                <a:solidFill>
                  <a:prstClr val="black"/>
                </a:solidFill>
                <a:effectLst/>
                <a:uLnTx/>
                <a:uFillTx/>
                <a:latin typeface="ＭＳ Ｐゴシック"/>
                <a:ea typeface="ＭＳ Ｐゴシック" panose="020B0600070205080204" pitchFamily="50" charset="-128"/>
                <a:cs typeface="+mn-cs"/>
              </a:rPr>
              <a:t>年度診療報酬改定に向けた医療技術の評価方法等（案）</a:t>
            </a:r>
            <a:endParaRPr kumimoji="1" lang="en-US" altLang="ja-JP" sz="1600" b="0" i="0" u="none" strike="noStrike" kern="1200" cap="none" spc="-4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28600" marR="0" lvl="0" indent="-22860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令和３年１１月  ４日  令和４年度診療報酬改定に向けた医療技術の評価（案）</a:t>
            </a: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28600" marR="0" lvl="0" indent="-22860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令和４年  １月１９日  </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医療技術の評価（案）</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77672210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175100" y="0"/>
            <a:ext cx="9536573" cy="446164"/>
          </a:xfrm>
          <a:prstGeom prst="rect">
            <a:avLst/>
          </a:prstGeom>
          <a:solidFill>
            <a:schemeClr val="accent1">
              <a:lumMod val="60000"/>
              <a:lumOff val="40000"/>
            </a:schemeClr>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令和４年度「答申書」附帯意見（２０項目）①</a:t>
            </a:r>
          </a:p>
        </p:txBody>
      </p:sp>
      <p:sp>
        <p:nvSpPr>
          <p:cNvPr id="6" name="正方形/長方形 5"/>
          <p:cNvSpPr/>
          <p:nvPr/>
        </p:nvSpPr>
        <p:spPr>
          <a:xfrm>
            <a:off x="6612633" y="445351"/>
            <a:ext cx="3066865"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令和４年２月９日　中央社会保険医療協議会</a:t>
            </a:r>
          </a:p>
        </p:txBody>
      </p:sp>
      <p:sp>
        <p:nvSpPr>
          <p:cNvPr id="8" name="Rectangle 37"/>
          <p:cNvSpPr>
            <a:spLocks noChangeArrowheads="1"/>
          </p:cNvSpPr>
          <p:nvPr/>
        </p:nvSpPr>
        <p:spPr bwMode="auto">
          <a:xfrm>
            <a:off x="52884" y="742540"/>
            <a:ext cx="9730903" cy="5715032"/>
          </a:xfrm>
          <a:prstGeom prst="rect">
            <a:avLst/>
          </a:prstGeom>
          <a:no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5B9BD5"/>
                </a:solidFill>
                <a:effectLst/>
                <a:uLnTx/>
                <a:uFillTx/>
                <a:latin typeface="Calibri" panose="020F0502020204030204"/>
                <a:ea typeface="ＭＳ Ｐゴシック" panose="020B0600070205080204" pitchFamily="50" charset="-128"/>
                <a:cs typeface="+mn-cs"/>
              </a:rPr>
              <a:t>　　　</a:t>
            </a:r>
            <a:endParaRPr kumimoji="1" lang="en-US" altLang="ja-JP" sz="1800" b="1" i="0" u="none" strike="noStrike" kern="1200" cap="none" spc="0" normalizeH="0" baseline="0" noProof="0" dirty="0">
              <a:ln>
                <a:noFill/>
              </a:ln>
              <a:solidFill>
                <a:srgbClr val="5B9BD5"/>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正方形/長方形 10"/>
          <p:cNvSpPr/>
          <p:nvPr/>
        </p:nvSpPr>
        <p:spPr>
          <a:xfrm>
            <a:off x="87548" y="800574"/>
            <a:ext cx="9730903" cy="5656998"/>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全般的事項</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近年、診療報酬体系が複雑化していることを踏まえ、患者をはじめとする関係者にとって分かりやすいものとなるよう検討する</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入院医療</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一般病棟入院基本料や高度急性期医療に係る評価、地域で急性期・高度急性期医療を集中的・効率的に提供する体制につ</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いて、今回改定による影響・検証を行うとともに、入院患者のより適切な評価指標や測定方法等、入院料の評価の在り方等につ</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いて</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引き続き</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検討</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すること。</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地域包括ケア病棟入院料、回復期リハビリテーション病棟入院料、療養病棟入院基本料等について、今回改定による影響の</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調査・検証を行うとともに、求められている役割の更なる推進や提供されている医療の実態の反映の観点から、入院料の評価</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の在り方等について引き続き検討すること。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ＤＰＣ／ＰＤＰＳ、短期滞在手術等基本料について、今回改定による影響の調査・検証を行うとともに、医療の質の向上と標準</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化に向け、診療実態を踏まえた更なる包括払いの在り方について</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引き続き検討すること。</a:t>
            </a:r>
          </a:p>
          <a:p>
            <a:pPr marL="0" marR="0" lvl="0" indent="0" algn="l" defTabSz="914400" rtl="0" eaLnBrk="1" fontAlgn="auto" latinLnBrk="0" hangingPunct="1">
              <a:lnSpc>
                <a:spcPts val="1800"/>
              </a:lnSpc>
              <a:spcBef>
                <a:spcPts val="30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かかりつけ医機能、リフィル処方、オンライン診療、精神医療</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５</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かかりつけ医機能の評価について、今回改定による影響の調査・検証を行うとともに、医療計画の見直しに係る議論も踏まえ</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ながら、専門医療機関との機能分化・連携に資する評価の在り方等について</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引き続き検討すること。</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また、紹介状なしで受診す</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る場合等の定額負担、紹介受診重点医療機関の入院医療の評価等について、今回改定による影響の調査・検証を行うとともに、</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外来医療の機能分化・強化、連携の推進について引き続き検討すること。</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　処方箋の様式及び処方箋料の見直し等、リフィル処方箋の導入に係る取組について、今回改定による影響の調査・検証を行</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うとともに、適切な運用や活用策について引き続き検討すること。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オンライン診療について、今回改定による影響の調査・検証を行い、運用上の課題が把握された場合は速やかに必要な対応</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を検討するとともに、診療の有効性等に係るエビデンス、実施状況、医療提供体制への影響等を踏まえ、適切な評価の在り方</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等について、引き続き検討すること</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　精神医療について、今回改定による影響の調査・検証を行うとともに、適切な評価の在り方について引き続き検討すること。特</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に経過措置の運用について注視しつつ、精神科救急医療体制加算の評価の在り方について引き続き検討すること。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Tree>
    <p:extLst>
      <p:ext uri="{BB962C8B-B14F-4D97-AF65-F5344CB8AC3E}">
        <p14:creationId xmlns:p14="http://schemas.microsoft.com/office/powerpoint/2010/main" val="84567717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77935" y="732499"/>
            <a:ext cx="9730903" cy="5613947"/>
          </a:xfrm>
          <a:prstGeom prst="rect">
            <a:avLst/>
          </a:prstGeom>
          <a:no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5B9BD5"/>
                </a:solidFill>
                <a:effectLst/>
                <a:uLnTx/>
                <a:uFillTx/>
                <a:latin typeface="Calibri" panose="020F0502020204030204"/>
                <a:ea typeface="ＭＳ Ｐゴシック" panose="020B0600070205080204" pitchFamily="50" charset="-128"/>
                <a:cs typeface="+mn-cs"/>
              </a:rPr>
              <a:t>　　　</a:t>
            </a:r>
            <a:endParaRPr kumimoji="1" lang="en-US" altLang="ja-JP" sz="1800" b="1" i="0" u="none" strike="noStrike" kern="1200" cap="none" spc="0" normalizeH="0" baseline="0" noProof="0" dirty="0">
              <a:ln>
                <a:noFill/>
              </a:ln>
              <a:solidFill>
                <a:srgbClr val="5B9BD5"/>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正方形/長方形 10"/>
          <p:cNvSpPr/>
          <p:nvPr/>
        </p:nvSpPr>
        <p:spPr>
          <a:xfrm>
            <a:off x="89752" y="741514"/>
            <a:ext cx="9730903" cy="5604932"/>
          </a:xfrm>
          <a:prstGeom prst="rect">
            <a:avLst/>
          </a:prstGeom>
        </p:spPr>
        <p:txBody>
          <a:bodyPr wrap="square">
            <a:spAutoFit/>
          </a:bodyPr>
          <a:lstStyle/>
          <a:p>
            <a:pPr marL="0" marR="0" lvl="0" indent="0" algn="l" defTabSz="914400" rtl="0" eaLnBrk="1" fontAlgn="auto" latinLnBrk="0" hangingPunct="1">
              <a:lnSpc>
                <a:spcPts val="1800"/>
              </a:lnSpc>
              <a:spcBef>
                <a:spcPts val="60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（働き方改革）</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９　医師の働き方改革の推進や、看護補助者の活用及び夜間における看護業務の負担軽減、チーム医療の推進に係る診療報</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酬上の見直しについて、今回改定による影響の調査・検証を行うとともに、実効性のある適切な評価の在り方等について引き続</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き検討すること。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60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（在宅医療等）</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１０　在宅医療、在宅歯科医療、在宅訪問薬剤管理及び訪問看護の拡大と質の向上に向け、今回改定による影響の調査・検証を</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行うととともに、適切な評価の在り方を引き続き検討すること。</a:t>
            </a:r>
          </a:p>
          <a:p>
            <a:pPr marL="0" marR="0" lvl="0" indent="0" algn="l" defTabSz="914400" rtl="0" eaLnBrk="1" fontAlgn="auto" latinLnBrk="0" hangingPunct="1">
              <a:lnSpc>
                <a:spcPts val="1800"/>
              </a:lnSpc>
              <a:spcBef>
                <a:spcPts val="30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（医療技術の評価）</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１１　診療ガイドライン等に基づく質の高い医療を進める観点から、診療ガイドラインの改訂やレジストリ等のリアルワールドデータ</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の解析結果を把握し、それらを踏まえた適切な医療技術の評価・再評価を継続的に行うことができるよう、医療技術の評価の</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プロセスも含め引き続き検討すること。また、革新的な医療機器（プログラム医療機器を含む）や検査等のイノベーションを含</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む先進的な医療技術について、迅速且つ安定的に患者へ供給・提供させる観点も踏まえ、有効性・安全性に係るエビデンスに</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基づく適切な評価の在り方を引き続き検討すること。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30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（歯科診療報酬）</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１２　院内感染防止対策に係る初診料・再診料の見直しについて、今回改訂による影響の調査・検証を行うとともに、院内感染防</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止対策の推進に資する評価の在り方について引き続き検討すること。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30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（調剤報酬）</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１３　調剤基本料及び地域支援体制加算の見直しや調剤管理料及び服薬管理指導料の新設、オンライン服薬指導の見直しにつ</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いて、今回改定による影響の調査・検証を行うとともに、薬局の地域におけるかかりつけ機能に応じた適切な評価、薬局・薬剤</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師業務の対物中心から対人中心への転換を推進するための調剤報酬の在り方について引き続き検討すること。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30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（後発医薬品の使用促進）</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１４　バイオ後続品を含む後発医薬品使用の促進について、今回改定による影響の調査・検証を行うとともに、後発医薬品の供</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給体制や医療機関や薬局における使用状況等も踏まえ、診療報酬における更なる使用促進策について引き続き検討すること。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0" name="Rectangle 2"/>
          <p:cNvSpPr txBox="1">
            <a:spLocks noChangeArrowheads="1"/>
          </p:cNvSpPr>
          <p:nvPr/>
        </p:nvSpPr>
        <p:spPr>
          <a:xfrm>
            <a:off x="175100" y="0"/>
            <a:ext cx="9536573" cy="446164"/>
          </a:xfrm>
          <a:prstGeom prst="rect">
            <a:avLst/>
          </a:prstGeom>
          <a:solidFill>
            <a:schemeClr val="accent1">
              <a:lumMod val="40000"/>
              <a:lumOff val="60000"/>
            </a:schemeClr>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令和４年度「答申書」附帯意見（２０項目）②</a:t>
            </a: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7" name="正方形/長方形 6"/>
          <p:cNvSpPr/>
          <p:nvPr/>
        </p:nvSpPr>
        <p:spPr>
          <a:xfrm>
            <a:off x="6612633" y="445351"/>
            <a:ext cx="3066865"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令和４年２月９日　中央社会保険医療協議会</a:t>
            </a:r>
          </a:p>
        </p:txBody>
      </p:sp>
    </p:spTree>
    <p:extLst>
      <p:ext uri="{BB962C8B-B14F-4D97-AF65-F5344CB8AC3E}">
        <p14:creationId xmlns:p14="http://schemas.microsoft.com/office/powerpoint/2010/main" val="374852723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77935" y="732499"/>
            <a:ext cx="9730903" cy="4928749"/>
          </a:xfrm>
          <a:prstGeom prst="rect">
            <a:avLst/>
          </a:prstGeom>
          <a:no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5B9BD5"/>
                </a:solidFill>
                <a:effectLst/>
                <a:uLnTx/>
                <a:uFillTx/>
                <a:latin typeface="Calibri" panose="020F0502020204030204"/>
                <a:ea typeface="ＭＳ Ｐゴシック" panose="020B0600070205080204" pitchFamily="50" charset="-128"/>
                <a:cs typeface="+mn-cs"/>
              </a:rPr>
              <a:t>　　　</a:t>
            </a:r>
            <a:endParaRPr kumimoji="1" lang="en-US" altLang="ja-JP" sz="1800" b="1" i="0" u="none" strike="noStrike" kern="1200" cap="none" spc="0" normalizeH="0" baseline="0" noProof="0" dirty="0">
              <a:ln>
                <a:noFill/>
              </a:ln>
              <a:solidFill>
                <a:srgbClr val="5B9BD5"/>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正方形/長方形 10"/>
          <p:cNvSpPr/>
          <p:nvPr/>
        </p:nvSpPr>
        <p:spPr>
          <a:xfrm>
            <a:off x="89752" y="741514"/>
            <a:ext cx="9730903" cy="4835491"/>
          </a:xfrm>
          <a:prstGeom prst="rect">
            <a:avLst/>
          </a:prstGeom>
        </p:spPr>
        <p:txBody>
          <a:bodyPr wrap="square">
            <a:spAutoFit/>
          </a:bodyPr>
          <a:lstStyle/>
          <a:p>
            <a:pPr marL="0" marR="0" lvl="0" indent="0" algn="l" defTabSz="914400" rtl="0" eaLnBrk="1" fontAlgn="auto" latinLnBrk="0" hangingPunct="1">
              <a:lnSpc>
                <a:spcPts val="1800"/>
              </a:lnSpc>
              <a:spcBef>
                <a:spcPts val="60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（その他）</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１５　新型コロナウイルス感染症への対応に引き続き取り組みつつ、新興感染症等にも対応できる医療提供体制の構築に向け、</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感染対策向上加算、外来感染対策向上加算等について、今回改定による影響の調査・検証を行うとともに、診療報酬上の対</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応の在り方等について引き続き検討すること。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１６　オンライン資格確認システムを通じた患者情報等の活用について、今回改定による影響の調査・検証を行うととともに、オン</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ライン資格確認の導入状況も踏まえ、評価の在り方について引き続き検討すること。</a:t>
            </a:r>
          </a:p>
          <a:p>
            <a:pPr marL="0" marR="0" lvl="0" indent="0" algn="l" defTabSz="914400" rtl="0" eaLnBrk="1" fontAlgn="auto" latinLnBrk="0" hangingPunct="1">
              <a:lnSpc>
                <a:spcPts val="1800"/>
              </a:lnSpc>
              <a:spcBef>
                <a:spcPts val="300"/>
              </a:spcBef>
              <a:spcAft>
                <a:spcPts val="0"/>
              </a:spcAft>
              <a:buClrTx/>
              <a:buSzTx/>
              <a:buFontTx/>
              <a:buNone/>
              <a:tabLst/>
              <a:defRPr/>
            </a:pPr>
            <a:endPar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１７　不妊治療について、今回改定による影響の調査・検証を行うとともに、情報提供の在り方に関する早急な検討の必要性も踏</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まえ、学会等における対象家族・年齢、治療方法、保険適用回数、情報提供等に関する検討状況を迅速に把握しつつ、適切</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な評価及び情報提供の在り方等について検討すること。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300"/>
              </a:spcBef>
              <a:spcAft>
                <a:spcPts val="0"/>
              </a:spcAft>
              <a:buClrTx/>
              <a:buSzTx/>
              <a:buFontTx/>
              <a:buNone/>
              <a:tabLst/>
              <a:defRPr/>
            </a:pPr>
            <a:endPar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１８　医薬品、医療機器及び医療技術の評価について、保険給付範囲の在り方等に関する議論の状況も把握しつつ、適切な評価</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の在り方について引き続き検討すること。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300"/>
              </a:spcBef>
              <a:spcAft>
                <a:spcPts val="0"/>
              </a:spcAft>
              <a:buClrTx/>
              <a:buSzTx/>
              <a:buFontTx/>
              <a:buNone/>
              <a:tabLst/>
              <a:defRPr/>
            </a:pPr>
            <a:endPar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１９　明細書の無料発行について、施行状況や訪問看護レセプトの電子請求が始まること等を踏まえ、患者から見てわかりやす</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い医療を実現していく観点から、更なる促進の取組について引き続き検討すること。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300"/>
              </a:spcBef>
              <a:spcAft>
                <a:spcPts val="0"/>
              </a:spcAft>
              <a:buClrTx/>
              <a:buSzTx/>
              <a:buFontTx/>
              <a:buNone/>
              <a:tabLst/>
              <a:defRPr/>
            </a:pPr>
            <a:endPar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２０　施策の効果や患者への影響等について、データやエビデンスに基づいて迅速・正確に把握・検証できるようにするための方</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策について引き続き検討すること。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0" name="Rectangle 2"/>
          <p:cNvSpPr txBox="1">
            <a:spLocks noChangeArrowheads="1"/>
          </p:cNvSpPr>
          <p:nvPr/>
        </p:nvSpPr>
        <p:spPr>
          <a:xfrm>
            <a:off x="175100" y="0"/>
            <a:ext cx="9536573" cy="446164"/>
          </a:xfrm>
          <a:prstGeom prst="rect">
            <a:avLst/>
          </a:prstGeom>
          <a:solidFill>
            <a:schemeClr val="accent1">
              <a:lumMod val="40000"/>
              <a:lumOff val="60000"/>
            </a:schemeClr>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令和４年度「答申書」附帯意見（２０項目）③</a:t>
            </a: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7" name="正方形/長方形 6"/>
          <p:cNvSpPr/>
          <p:nvPr/>
        </p:nvSpPr>
        <p:spPr>
          <a:xfrm>
            <a:off x="6612633" y="445351"/>
            <a:ext cx="3066865"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令和４年２月９日　中央社会保険医療協議会</a:t>
            </a:r>
          </a:p>
        </p:txBody>
      </p:sp>
    </p:spTree>
    <p:extLst>
      <p:ext uri="{BB962C8B-B14F-4D97-AF65-F5344CB8AC3E}">
        <p14:creationId xmlns:p14="http://schemas.microsoft.com/office/powerpoint/2010/main" val="186310030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812540" y="2780928"/>
            <a:ext cx="8280920" cy="769441"/>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各　　論</a:t>
            </a:r>
          </a:p>
        </p:txBody>
      </p:sp>
      <p:sp>
        <p:nvSpPr>
          <p:cNvPr id="7" name="スライド番号プレースホルダー 2">
            <a:extLst>
              <a:ext uri="{FF2B5EF4-FFF2-40B4-BE49-F238E27FC236}">
                <a16:creationId xmlns:a16="http://schemas.microsoft.com/office/drawing/2014/main" id="{FEB06373-CFC4-407D-A415-30C1E749393F}"/>
              </a:ext>
            </a:extLst>
          </p:cNvPr>
          <p:cNvSpPr txBox="1">
            <a:spLocks/>
          </p:cNvSpPr>
          <p:nvPr/>
        </p:nvSpPr>
        <p:spPr>
          <a:xfrm>
            <a:off x="7689304" y="659735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1" lang="ja-JP" altLang="en-US" sz="1600" b="0" i="0" u="none" strike="noStrike" kern="1200" cap="none" spc="0" normalizeH="0" baseline="0" noProof="0" dirty="0">
              <a:ln>
                <a:noFill/>
              </a:ln>
              <a:solidFill>
                <a:prstClr val="black"/>
              </a:solidFill>
              <a:effectLst/>
              <a:uLnTx/>
              <a:uFillTx/>
              <a:latin typeface="+mn-ea"/>
              <a:cs typeface="+mn-cs"/>
            </a:endParaRPr>
          </a:p>
        </p:txBody>
      </p:sp>
      <p:sp>
        <p:nvSpPr>
          <p:cNvPr id="11" name="正方形/長方形 10">
            <a:extLst>
              <a:ext uri="{FF2B5EF4-FFF2-40B4-BE49-F238E27FC236}">
                <a16:creationId xmlns:a16="http://schemas.microsoft.com/office/drawing/2014/main" id="{80851423-3199-4321-8A3A-CC90B7D15FE6}"/>
              </a:ext>
            </a:extLst>
          </p:cNvPr>
          <p:cNvSpPr/>
          <p:nvPr/>
        </p:nvSpPr>
        <p:spPr>
          <a:xfrm>
            <a:off x="0" y="6168"/>
            <a:ext cx="768152" cy="6851832"/>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4" name="図 3">
            <a:extLst>
              <a:ext uri="{FF2B5EF4-FFF2-40B4-BE49-F238E27FC236}">
                <a16:creationId xmlns:a16="http://schemas.microsoft.com/office/drawing/2014/main" id="{2027921B-0E4D-4C18-93A0-395928D0CBC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381688" y="4365104"/>
            <a:ext cx="2524311" cy="2719543"/>
          </a:xfrm>
          <a:prstGeom prst="rect">
            <a:avLst/>
          </a:prstGeom>
        </p:spPr>
      </p:pic>
    </p:spTree>
    <p:extLst>
      <p:ext uri="{BB962C8B-B14F-4D97-AF65-F5344CB8AC3E}">
        <p14:creationId xmlns:p14="http://schemas.microsoft.com/office/powerpoint/2010/main" val="21343908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タイトル 1"/>
          <p:cNvSpPr>
            <a:spLocks noGrp="1"/>
          </p:cNvSpPr>
          <p:nvPr>
            <p:ph type="title"/>
          </p:nvPr>
        </p:nvSpPr>
        <p:spPr>
          <a:xfrm>
            <a:off x="742950" y="29529"/>
            <a:ext cx="8420100" cy="436036"/>
          </a:xfrm>
        </p:spPr>
        <p:txBody>
          <a:bodyPr>
            <a:normAutofit fontScale="90000"/>
          </a:bodyPr>
          <a:lstStyle/>
          <a:p>
            <a:r>
              <a:rPr lang="en-US" altLang="ja-JP" sz="2400" dirty="0">
                <a:solidFill>
                  <a:srgbClr val="002060"/>
                </a:solidFill>
              </a:rPr>
              <a:t>【</a:t>
            </a:r>
            <a:r>
              <a:rPr lang="ja-JP" altLang="en-US" sz="2400" dirty="0">
                <a:solidFill>
                  <a:srgbClr val="002060"/>
                </a:solidFill>
              </a:rPr>
              <a:t>主な改定項目</a:t>
            </a:r>
            <a:r>
              <a:rPr lang="en-US" altLang="ja-JP" sz="2400" dirty="0">
                <a:solidFill>
                  <a:srgbClr val="002060"/>
                </a:solidFill>
              </a:rPr>
              <a:t>】</a:t>
            </a:r>
            <a:endParaRPr lang="ja-JP" altLang="en-US" sz="2400" dirty="0">
              <a:solidFill>
                <a:srgbClr val="002060"/>
              </a:solidFill>
            </a:endParaRPr>
          </a:p>
        </p:txBody>
      </p:sp>
      <p:sp>
        <p:nvSpPr>
          <p:cNvPr id="3" name="コンテンツ プレースホルダー 2"/>
          <p:cNvSpPr>
            <a:spLocks noGrp="1"/>
          </p:cNvSpPr>
          <p:nvPr>
            <p:ph idx="1"/>
          </p:nvPr>
        </p:nvSpPr>
        <p:spPr>
          <a:xfrm>
            <a:off x="1400600" y="465565"/>
            <a:ext cx="7104800" cy="6275803"/>
          </a:xfrm>
          <a:ln w="12700">
            <a:solidFill>
              <a:schemeClr val="tx1"/>
            </a:solidFill>
            <a:prstDash val="sysDot"/>
          </a:ln>
        </p:spPr>
        <p:txBody>
          <a:bodyPr>
            <a:noAutofit/>
          </a:bodyPr>
          <a:lstStyle/>
          <a:p>
            <a:pPr marL="630238" indent="0">
              <a:lnSpc>
                <a:spcPct val="150000"/>
              </a:lnSpc>
              <a:spcBef>
                <a:spcPts val="0"/>
              </a:spcBef>
              <a:spcAft>
                <a:spcPts val="0"/>
              </a:spcAft>
              <a:buFont typeface="+mj-lt"/>
              <a:buAutoNum type="arabicPeriod"/>
            </a:pPr>
            <a:r>
              <a:rPr lang="ja-JP" altLang="en-US" sz="1500" dirty="0">
                <a:latin typeface="BIZ UDPゴシック" panose="020B0400000000000000" pitchFamily="50" charset="-128"/>
                <a:ea typeface="BIZ UDPゴシック" panose="020B0400000000000000" pitchFamily="50" charset="-128"/>
              </a:rPr>
              <a:t>新型コロナウイルス感染症への対応</a:t>
            </a:r>
            <a:endParaRPr lang="en-US" altLang="ja-JP" sz="1500" dirty="0">
              <a:latin typeface="BIZ UDPゴシック" panose="020B0400000000000000" pitchFamily="50" charset="-128"/>
              <a:ea typeface="BIZ UDPゴシック" panose="020B0400000000000000" pitchFamily="50" charset="-128"/>
            </a:endParaRPr>
          </a:p>
          <a:p>
            <a:pPr marL="630238" indent="0">
              <a:lnSpc>
                <a:spcPct val="150000"/>
              </a:lnSpc>
              <a:spcBef>
                <a:spcPts val="0"/>
              </a:spcBef>
              <a:spcAft>
                <a:spcPts val="0"/>
              </a:spcAft>
              <a:buFont typeface="+mj-lt"/>
              <a:buAutoNum type="arabicPeriod"/>
            </a:pPr>
            <a:r>
              <a:rPr lang="ja-JP" altLang="en-US" sz="1500" dirty="0">
                <a:latin typeface="BIZ UDPゴシック" panose="020B0400000000000000" pitchFamily="50" charset="-128"/>
                <a:ea typeface="BIZ UDPゴシック" panose="020B0400000000000000" pitchFamily="50" charset="-128"/>
              </a:rPr>
              <a:t>新興感染症に対応できる医療提供体制の構築</a:t>
            </a:r>
            <a:endParaRPr lang="en-US" altLang="ja-JP" sz="1500" dirty="0">
              <a:latin typeface="BIZ UDPゴシック" panose="020B0400000000000000" pitchFamily="50" charset="-128"/>
              <a:ea typeface="BIZ UDPゴシック" panose="020B0400000000000000" pitchFamily="50" charset="-128"/>
            </a:endParaRPr>
          </a:p>
          <a:p>
            <a:pPr marL="630238" indent="0">
              <a:lnSpc>
                <a:spcPct val="150000"/>
              </a:lnSpc>
              <a:spcBef>
                <a:spcPts val="0"/>
              </a:spcBef>
              <a:spcAft>
                <a:spcPts val="0"/>
              </a:spcAft>
              <a:buFont typeface="+mj-lt"/>
              <a:buAutoNum type="arabicPeriod"/>
            </a:pPr>
            <a:r>
              <a:rPr lang="ja-JP" altLang="ja-JP" sz="1500" dirty="0">
                <a:latin typeface="BIZ UDPゴシック" panose="020B0400000000000000" pitchFamily="50" charset="-128"/>
                <a:ea typeface="BIZ UDPゴシック" panose="020B0400000000000000" pitchFamily="50" charset="-128"/>
              </a:rPr>
              <a:t>かかりつけ医</a:t>
            </a:r>
            <a:r>
              <a:rPr lang="ja-JP" altLang="en-US" sz="1500" dirty="0">
                <a:latin typeface="BIZ UDPゴシック" panose="020B0400000000000000" pitchFamily="50" charset="-128"/>
                <a:ea typeface="BIZ UDPゴシック" panose="020B0400000000000000" pitchFamily="50" charset="-128"/>
              </a:rPr>
              <a:t>機能</a:t>
            </a:r>
            <a:r>
              <a:rPr lang="ja-JP" altLang="ja-JP" sz="1500" dirty="0">
                <a:latin typeface="BIZ UDPゴシック" panose="020B0400000000000000" pitchFamily="50" charset="-128"/>
                <a:ea typeface="BIZ UDPゴシック" panose="020B0400000000000000" pitchFamily="50" charset="-128"/>
              </a:rPr>
              <a:t>の</a:t>
            </a:r>
            <a:r>
              <a:rPr lang="ja-JP" altLang="en-US" sz="1500" dirty="0">
                <a:latin typeface="BIZ UDPゴシック" panose="020B0400000000000000" pitchFamily="50" charset="-128"/>
                <a:ea typeface="BIZ UDPゴシック" panose="020B0400000000000000" pitchFamily="50" charset="-128"/>
              </a:rPr>
              <a:t>評価と外来医療の機能分化等</a:t>
            </a:r>
            <a:endParaRPr lang="en-US" altLang="ja-JP" sz="1500" dirty="0">
              <a:latin typeface="BIZ UDPゴシック" panose="020B0400000000000000" pitchFamily="50" charset="-128"/>
              <a:ea typeface="BIZ UDPゴシック" panose="020B0400000000000000" pitchFamily="50" charset="-128"/>
            </a:endParaRPr>
          </a:p>
          <a:p>
            <a:pPr marL="630238" indent="0">
              <a:lnSpc>
                <a:spcPct val="150000"/>
              </a:lnSpc>
              <a:spcBef>
                <a:spcPts val="0"/>
              </a:spcBef>
              <a:spcAft>
                <a:spcPts val="0"/>
              </a:spcAft>
              <a:buFont typeface="+mj-lt"/>
              <a:buAutoNum type="arabicPeriod"/>
            </a:pPr>
            <a:r>
              <a:rPr lang="ja-JP" altLang="en-US" sz="1500" dirty="0">
                <a:latin typeface="BIZ UDPゴシック" panose="020B0400000000000000" pitchFamily="50" charset="-128"/>
                <a:ea typeface="BIZ UDPゴシック" panose="020B0400000000000000" pitchFamily="50" charset="-128"/>
              </a:rPr>
              <a:t>情報通信機器を用いた診療に係る評価</a:t>
            </a:r>
            <a:endParaRPr lang="en-US" altLang="ja-JP" sz="1500" dirty="0">
              <a:latin typeface="BIZ UDPゴシック" panose="020B0400000000000000" pitchFamily="50" charset="-128"/>
              <a:ea typeface="BIZ UDPゴシック" panose="020B0400000000000000" pitchFamily="50" charset="-128"/>
            </a:endParaRPr>
          </a:p>
          <a:p>
            <a:pPr marL="630238" indent="0">
              <a:lnSpc>
                <a:spcPct val="150000"/>
              </a:lnSpc>
              <a:spcBef>
                <a:spcPts val="0"/>
              </a:spcBef>
              <a:spcAft>
                <a:spcPts val="0"/>
              </a:spcAft>
              <a:buFont typeface="+mj-lt"/>
              <a:buAutoNum type="arabicPeriod"/>
            </a:pPr>
            <a:r>
              <a:rPr kumimoji="1" lang="ja-JP" altLang="en-US" sz="1500" b="0" i="0" u="none" strike="noStrike" kern="100" cap="none" spc="0" normalizeH="0" baseline="0" noProof="0" dirty="0">
                <a:ln>
                  <a:noFill/>
                </a:ln>
                <a:effectLst/>
                <a:uLnTx/>
                <a:uFillTx/>
                <a:latin typeface="BIZ UDPゴシック" panose="020B0400000000000000" pitchFamily="50" charset="-128"/>
                <a:ea typeface="BIZ UDPゴシック" panose="020B0400000000000000" pitchFamily="50" charset="-128"/>
                <a:cs typeface="Times New Roman"/>
              </a:rPr>
              <a:t>入院医療</a:t>
            </a:r>
            <a:endParaRPr kumimoji="1" lang="en-US" altLang="ja-JP" sz="1500" b="0" i="0" u="none" strike="noStrike" kern="100" cap="none" spc="0" normalizeH="0" baseline="0" noProof="0" dirty="0">
              <a:ln>
                <a:noFill/>
              </a:ln>
              <a:effectLst/>
              <a:uLnTx/>
              <a:uFillTx/>
              <a:latin typeface="BIZ UDPゴシック" panose="020B0400000000000000" pitchFamily="50" charset="-128"/>
              <a:ea typeface="BIZ UDPゴシック" panose="020B0400000000000000" pitchFamily="50" charset="-128"/>
              <a:cs typeface="Times New Roman"/>
            </a:endParaRPr>
          </a:p>
          <a:p>
            <a:pPr marL="630238" indent="0">
              <a:lnSpc>
                <a:spcPct val="150000"/>
              </a:lnSpc>
              <a:spcBef>
                <a:spcPts val="0"/>
              </a:spcBef>
              <a:spcAft>
                <a:spcPts val="0"/>
              </a:spcAft>
              <a:buFont typeface="+mj-lt"/>
              <a:buAutoNum type="arabicPeriod"/>
            </a:pPr>
            <a:r>
              <a:rPr lang="ja-JP" altLang="en-US" sz="1500" kern="100" dirty="0">
                <a:latin typeface="BIZ UDPゴシック" panose="020B0400000000000000" pitchFamily="50" charset="-128"/>
                <a:ea typeface="BIZ UDPゴシック" panose="020B0400000000000000" pitchFamily="50" charset="-128"/>
                <a:cs typeface="Times New Roman"/>
              </a:rPr>
              <a:t>医療従事者の負担軽減・働き方改革の推進</a:t>
            </a:r>
            <a:r>
              <a:rPr lang="ja-JP" altLang="en-US" sz="1500" dirty="0">
                <a:latin typeface="BIZ UDPゴシック" panose="020B0400000000000000" pitchFamily="50" charset="-128"/>
                <a:ea typeface="BIZ UDPゴシック" panose="020B0400000000000000" pitchFamily="50" charset="-128"/>
              </a:rPr>
              <a:t> </a:t>
            </a:r>
            <a:endParaRPr lang="en-US" altLang="ja-JP" sz="1500" dirty="0">
              <a:latin typeface="BIZ UDPゴシック" panose="020B0400000000000000" pitchFamily="50" charset="-128"/>
              <a:ea typeface="BIZ UDPゴシック" panose="020B0400000000000000" pitchFamily="50" charset="-128"/>
            </a:endParaRPr>
          </a:p>
          <a:p>
            <a:pPr marL="630238" indent="0">
              <a:lnSpc>
                <a:spcPct val="150000"/>
              </a:lnSpc>
              <a:spcBef>
                <a:spcPts val="0"/>
              </a:spcBef>
              <a:buFont typeface="+mj-lt"/>
              <a:buAutoNum type="arabicPeriod"/>
            </a:pPr>
            <a:r>
              <a:rPr lang="ja-JP" altLang="ja-JP" sz="1500" dirty="0">
                <a:latin typeface="BIZ UDPゴシック" panose="020B0400000000000000" pitchFamily="50" charset="-128"/>
                <a:ea typeface="BIZ UDPゴシック" panose="020B0400000000000000" pitchFamily="50" charset="-128"/>
              </a:rPr>
              <a:t>在宅医療</a:t>
            </a:r>
            <a:r>
              <a:rPr lang="ja-JP" altLang="en-US" sz="1500" dirty="0">
                <a:latin typeface="BIZ UDPゴシック" panose="020B0400000000000000" pitchFamily="50" charset="-128"/>
                <a:ea typeface="BIZ UDPゴシック" panose="020B0400000000000000" pitchFamily="50" charset="-128"/>
              </a:rPr>
              <a:t>・訪問看護</a:t>
            </a:r>
            <a:endParaRPr lang="en-US" altLang="ja-JP" sz="1500" dirty="0">
              <a:latin typeface="BIZ UDPゴシック" panose="020B0400000000000000" pitchFamily="50" charset="-128"/>
              <a:ea typeface="BIZ UDPゴシック" panose="020B0400000000000000" pitchFamily="50" charset="-128"/>
            </a:endParaRPr>
          </a:p>
          <a:p>
            <a:pPr marL="630238" indent="0">
              <a:lnSpc>
                <a:spcPct val="150000"/>
              </a:lnSpc>
              <a:spcBef>
                <a:spcPts val="0"/>
              </a:spcBef>
              <a:spcAft>
                <a:spcPts val="0"/>
              </a:spcAft>
              <a:buFont typeface="+mj-lt"/>
              <a:buAutoNum type="arabicPeriod"/>
            </a:pPr>
            <a:r>
              <a:rPr lang="ja-JP" altLang="en-US" sz="1500" dirty="0">
                <a:latin typeface="BIZ UDPゴシック" panose="020B0400000000000000" pitchFamily="50" charset="-128"/>
                <a:ea typeface="BIZ UDPゴシック" panose="020B0400000000000000" pitchFamily="50" charset="-128"/>
              </a:rPr>
              <a:t>不妊治療の保険適用</a:t>
            </a:r>
            <a:endParaRPr lang="en-US" altLang="ja-JP" sz="1500" dirty="0">
              <a:latin typeface="BIZ UDPゴシック" panose="020B0400000000000000" pitchFamily="50" charset="-128"/>
              <a:ea typeface="BIZ UDPゴシック" panose="020B0400000000000000" pitchFamily="50" charset="-128"/>
            </a:endParaRPr>
          </a:p>
          <a:p>
            <a:pPr marL="630238" indent="0">
              <a:lnSpc>
                <a:spcPct val="150000"/>
              </a:lnSpc>
              <a:spcBef>
                <a:spcPts val="0"/>
              </a:spcBef>
              <a:spcAft>
                <a:spcPts val="0"/>
              </a:spcAft>
              <a:buFont typeface="+mj-lt"/>
              <a:buAutoNum type="arabicPeriod"/>
            </a:pPr>
            <a:r>
              <a:rPr lang="ja-JP" altLang="en-US" sz="1500" kern="100" dirty="0">
                <a:latin typeface="BIZ UDPゴシック" panose="020B0400000000000000" pitchFamily="50" charset="-128"/>
                <a:ea typeface="BIZ UDPゴシック" panose="020B0400000000000000" pitchFamily="50" charset="-128"/>
                <a:cs typeface="Times New Roman"/>
              </a:rPr>
              <a:t>小児医療・周産期医療</a:t>
            </a:r>
            <a:endParaRPr lang="en-US" altLang="ja-JP" sz="1500" kern="100" dirty="0">
              <a:latin typeface="BIZ UDPゴシック" panose="020B0400000000000000" pitchFamily="50" charset="-128"/>
              <a:ea typeface="BIZ UDPゴシック" panose="020B0400000000000000" pitchFamily="50" charset="-128"/>
              <a:cs typeface="Times New Roman"/>
            </a:endParaRPr>
          </a:p>
          <a:p>
            <a:pPr marL="630238" indent="0">
              <a:lnSpc>
                <a:spcPct val="150000"/>
              </a:lnSpc>
              <a:spcBef>
                <a:spcPts val="0"/>
              </a:spcBef>
              <a:spcAft>
                <a:spcPts val="0"/>
              </a:spcAft>
              <a:buFont typeface="+mj-lt"/>
              <a:buAutoNum type="arabicPeriod"/>
            </a:pPr>
            <a:r>
              <a:rPr lang="ja-JP" altLang="en-US" sz="1500" kern="100" dirty="0">
                <a:latin typeface="BIZ UDPゴシック" panose="020B0400000000000000" pitchFamily="50" charset="-128"/>
                <a:ea typeface="BIZ UDPゴシック" panose="020B0400000000000000" pitchFamily="50" charset="-128"/>
                <a:cs typeface="Times New Roman"/>
              </a:rPr>
              <a:t>がん医療</a:t>
            </a:r>
            <a:endParaRPr lang="en-US" altLang="ja-JP" sz="1500" kern="100" dirty="0">
              <a:latin typeface="BIZ UDPゴシック" panose="020B0400000000000000" pitchFamily="50" charset="-128"/>
              <a:ea typeface="BIZ UDPゴシック" panose="020B0400000000000000" pitchFamily="50" charset="-128"/>
              <a:cs typeface="Times New Roman"/>
            </a:endParaRPr>
          </a:p>
          <a:p>
            <a:pPr marL="630238" indent="0">
              <a:lnSpc>
                <a:spcPct val="150000"/>
              </a:lnSpc>
              <a:spcBef>
                <a:spcPts val="0"/>
              </a:spcBef>
              <a:spcAft>
                <a:spcPts val="0"/>
              </a:spcAft>
              <a:buFont typeface="+mj-lt"/>
              <a:buAutoNum type="arabicPeriod"/>
            </a:pPr>
            <a:r>
              <a:rPr lang="ja-JP" altLang="en-US" sz="1500" kern="100" dirty="0">
                <a:latin typeface="BIZ UDPゴシック" panose="020B0400000000000000" pitchFamily="50" charset="-128"/>
                <a:ea typeface="BIZ UDPゴシック" panose="020B0400000000000000" pitchFamily="50" charset="-128"/>
                <a:cs typeface="Times New Roman"/>
              </a:rPr>
              <a:t>難病患者に対する適切な医療の評価</a:t>
            </a:r>
            <a:endParaRPr lang="en-US" altLang="ja-JP" sz="1500" kern="100" dirty="0">
              <a:latin typeface="BIZ UDPゴシック" panose="020B0400000000000000" pitchFamily="50" charset="-128"/>
              <a:ea typeface="BIZ UDPゴシック" panose="020B0400000000000000" pitchFamily="50" charset="-128"/>
              <a:cs typeface="Times New Roman"/>
            </a:endParaRPr>
          </a:p>
          <a:p>
            <a:pPr marL="630238" indent="0">
              <a:lnSpc>
                <a:spcPct val="150000"/>
              </a:lnSpc>
              <a:spcBef>
                <a:spcPts val="0"/>
              </a:spcBef>
              <a:spcAft>
                <a:spcPts val="0"/>
              </a:spcAft>
              <a:buFont typeface="+mj-lt"/>
              <a:buAutoNum type="arabicPeriod"/>
            </a:pPr>
            <a:r>
              <a:rPr lang="ja-JP" altLang="en-US" sz="1500" kern="100" dirty="0">
                <a:latin typeface="BIZ UDPゴシック" panose="020B0400000000000000" pitchFamily="50" charset="-128"/>
                <a:ea typeface="BIZ UDPゴシック" panose="020B0400000000000000" pitchFamily="50" charset="-128"/>
                <a:cs typeface="Times New Roman"/>
              </a:rPr>
              <a:t>リハビリテーション</a:t>
            </a:r>
            <a:endParaRPr lang="en-US" altLang="ja-JP" sz="1500" kern="100" dirty="0">
              <a:latin typeface="BIZ UDPゴシック" panose="020B0400000000000000" pitchFamily="50" charset="-128"/>
              <a:ea typeface="BIZ UDPゴシック" panose="020B0400000000000000" pitchFamily="50" charset="-128"/>
              <a:cs typeface="Times New Roman"/>
            </a:endParaRPr>
          </a:p>
          <a:p>
            <a:pPr marL="630238" indent="0">
              <a:lnSpc>
                <a:spcPct val="150000"/>
              </a:lnSpc>
              <a:spcBef>
                <a:spcPts val="0"/>
              </a:spcBef>
              <a:spcAft>
                <a:spcPts val="0"/>
              </a:spcAft>
              <a:buFont typeface="+mj-lt"/>
              <a:buAutoNum type="arabicPeriod"/>
            </a:pPr>
            <a:r>
              <a:rPr lang="ja-JP" altLang="en-US" sz="1500" kern="100" dirty="0">
                <a:latin typeface="BIZ UDPゴシック" panose="020B0400000000000000" pitchFamily="50" charset="-128"/>
                <a:ea typeface="BIZ UDPゴシック" panose="020B0400000000000000" pitchFamily="50" charset="-128"/>
                <a:cs typeface="Times New Roman"/>
              </a:rPr>
              <a:t>精神医療</a:t>
            </a:r>
            <a:endParaRPr lang="en-US" altLang="ja-JP" sz="1500" kern="100" dirty="0">
              <a:latin typeface="BIZ UDPゴシック" panose="020B0400000000000000" pitchFamily="50" charset="-128"/>
              <a:ea typeface="BIZ UDPゴシック" panose="020B0400000000000000" pitchFamily="50" charset="-128"/>
              <a:cs typeface="Times New Roman"/>
            </a:endParaRPr>
          </a:p>
          <a:p>
            <a:pPr marL="630238" indent="0">
              <a:lnSpc>
                <a:spcPct val="150000"/>
              </a:lnSpc>
              <a:spcBef>
                <a:spcPts val="0"/>
              </a:spcBef>
              <a:spcAft>
                <a:spcPts val="0"/>
              </a:spcAft>
              <a:buFont typeface="+mj-lt"/>
              <a:buAutoNum type="arabicPeriod"/>
            </a:pPr>
            <a:r>
              <a:rPr lang="ja-JP" altLang="en-US" sz="1500" kern="100" dirty="0">
                <a:latin typeface="BIZ UDPゴシック" panose="020B0400000000000000" pitchFamily="50" charset="-128"/>
                <a:ea typeface="BIZ UDPゴシック" panose="020B0400000000000000" pitchFamily="50" charset="-128"/>
                <a:cs typeface="Times New Roman"/>
              </a:rPr>
              <a:t>医療技術の評価</a:t>
            </a:r>
            <a:endParaRPr lang="en-US" altLang="ja-JP" sz="1500" kern="100" dirty="0">
              <a:latin typeface="BIZ UDPゴシック" panose="020B0400000000000000" pitchFamily="50" charset="-128"/>
              <a:ea typeface="BIZ UDPゴシック" panose="020B0400000000000000" pitchFamily="50" charset="-128"/>
              <a:cs typeface="Times New Roman"/>
            </a:endParaRPr>
          </a:p>
          <a:p>
            <a:pPr marL="630238" indent="0">
              <a:lnSpc>
                <a:spcPct val="150000"/>
              </a:lnSpc>
              <a:spcBef>
                <a:spcPts val="0"/>
              </a:spcBef>
              <a:buFont typeface="+mj-lt"/>
              <a:buAutoNum type="arabicPeriod"/>
            </a:pPr>
            <a:r>
              <a:rPr lang="ja-JP" altLang="en-US" sz="1500" kern="100" dirty="0">
                <a:latin typeface="BIZ UDPゴシック" panose="020B0400000000000000" pitchFamily="50" charset="-128"/>
                <a:ea typeface="BIZ UDPゴシック" panose="020B0400000000000000" pitchFamily="50" charset="-128"/>
                <a:cs typeface="Times New Roman"/>
              </a:rPr>
              <a:t>医療における</a:t>
            </a:r>
            <a:r>
              <a:rPr lang="en-US" altLang="ja-JP" sz="1500" kern="100" dirty="0">
                <a:latin typeface="BIZ UDPゴシック" panose="020B0400000000000000" pitchFamily="50" charset="-128"/>
                <a:ea typeface="BIZ UDPゴシック" panose="020B0400000000000000" pitchFamily="50" charset="-128"/>
                <a:cs typeface="Times New Roman"/>
              </a:rPr>
              <a:t>ICT</a:t>
            </a:r>
            <a:r>
              <a:rPr lang="ja-JP" altLang="en-US" sz="1500" kern="100" dirty="0">
                <a:latin typeface="BIZ UDPゴシック" panose="020B0400000000000000" pitchFamily="50" charset="-128"/>
                <a:ea typeface="BIZ UDPゴシック" panose="020B0400000000000000" pitchFamily="50" charset="-128"/>
                <a:cs typeface="Times New Roman"/>
              </a:rPr>
              <a:t>の利活用・デジタル化への対応</a:t>
            </a:r>
          </a:p>
          <a:p>
            <a:pPr marL="630238" indent="0">
              <a:lnSpc>
                <a:spcPct val="150000"/>
              </a:lnSpc>
              <a:spcBef>
                <a:spcPts val="0"/>
              </a:spcBef>
              <a:spcAft>
                <a:spcPts val="0"/>
              </a:spcAft>
              <a:buFont typeface="+mj-lt"/>
              <a:buAutoNum type="arabicPeriod"/>
            </a:pPr>
            <a:r>
              <a:rPr lang="ja-JP" altLang="en-US" sz="1500" kern="100" dirty="0">
                <a:latin typeface="BIZ UDPゴシック" panose="020B0400000000000000" pitchFamily="50" charset="-128"/>
                <a:ea typeface="BIZ UDPゴシック" panose="020B0400000000000000" pitchFamily="50" charset="-128"/>
                <a:cs typeface="Times New Roman"/>
              </a:rPr>
              <a:t>後発医薬品やバイオ後続品の促進、医薬品の給付の適正化</a:t>
            </a:r>
            <a:endParaRPr lang="en-US" altLang="ja-JP" sz="1500" kern="100" dirty="0">
              <a:latin typeface="BIZ UDPゴシック" panose="020B0400000000000000" pitchFamily="50" charset="-128"/>
              <a:ea typeface="BIZ UDPゴシック" panose="020B0400000000000000" pitchFamily="50" charset="-128"/>
              <a:cs typeface="Times New Roman"/>
            </a:endParaRPr>
          </a:p>
          <a:p>
            <a:pPr marL="630238" indent="0">
              <a:lnSpc>
                <a:spcPct val="150000"/>
              </a:lnSpc>
              <a:spcBef>
                <a:spcPts val="0"/>
              </a:spcBef>
              <a:spcAft>
                <a:spcPts val="0"/>
              </a:spcAft>
              <a:buFont typeface="+mj-lt"/>
              <a:buAutoNum type="arabicPeriod"/>
            </a:pPr>
            <a:r>
              <a:rPr lang="ja-JP" altLang="en-US" sz="1500" kern="100" dirty="0">
                <a:latin typeface="BIZ UDPゴシック" panose="020B0400000000000000" pitchFamily="50" charset="-128"/>
                <a:ea typeface="BIZ UDPゴシック" panose="020B0400000000000000" pitchFamily="50" charset="-128"/>
                <a:cs typeface="Times New Roman"/>
              </a:rPr>
              <a:t>経過措置</a:t>
            </a:r>
            <a:endParaRPr lang="en-US" altLang="ja-JP" sz="1500" kern="100" dirty="0">
              <a:latin typeface="BIZ UDPゴシック" panose="020B0400000000000000" pitchFamily="50" charset="-128"/>
              <a:ea typeface="BIZ UDPゴシック" panose="020B0400000000000000" pitchFamily="50" charset="-128"/>
              <a:cs typeface="Times New Roman"/>
            </a:endParaRPr>
          </a:p>
          <a:p>
            <a:pPr marL="630238" indent="0">
              <a:lnSpc>
                <a:spcPct val="150000"/>
              </a:lnSpc>
              <a:spcBef>
                <a:spcPts val="0"/>
              </a:spcBef>
              <a:spcAft>
                <a:spcPts val="0"/>
              </a:spcAft>
              <a:buFont typeface="+mj-lt"/>
              <a:buAutoNum type="arabicPeriod"/>
            </a:pPr>
            <a:r>
              <a:rPr lang="ja-JP" altLang="en-US" sz="1500" kern="100" dirty="0">
                <a:latin typeface="BIZ UDPゴシック" panose="020B0400000000000000" pitchFamily="50" charset="-128"/>
                <a:ea typeface="BIZ UDPゴシック" panose="020B0400000000000000" pitchFamily="50" charset="-128"/>
                <a:cs typeface="Times New Roman"/>
              </a:rPr>
              <a:t>届出</a:t>
            </a:r>
          </a:p>
          <a:p>
            <a:pPr marL="342900" indent="-342900">
              <a:lnSpc>
                <a:spcPct val="150000"/>
              </a:lnSpc>
              <a:spcBef>
                <a:spcPts val="0"/>
              </a:spcBef>
              <a:spcAft>
                <a:spcPts val="0"/>
              </a:spcAft>
              <a:buFont typeface="+mj-lt"/>
              <a:buAutoNum type="arabicPeriod"/>
            </a:pPr>
            <a:endParaRPr lang="en-US" altLang="ja-JP" sz="1800" kern="100" dirty="0">
              <a:latin typeface="BIZ UDPゴシック" panose="020B0400000000000000" pitchFamily="50" charset="-128"/>
              <a:ea typeface="BIZ UDPゴシック" panose="020B0400000000000000" pitchFamily="50" charset="-128"/>
              <a:cs typeface="Times New Roman"/>
            </a:endParaRPr>
          </a:p>
          <a:p>
            <a:pPr marL="342900" indent="-342900">
              <a:lnSpc>
                <a:spcPct val="150000"/>
              </a:lnSpc>
              <a:spcBef>
                <a:spcPts val="0"/>
              </a:spcBef>
              <a:spcAft>
                <a:spcPts val="0"/>
              </a:spcAft>
              <a:buFont typeface="+mj-lt"/>
              <a:buAutoNum type="arabicPeriod"/>
            </a:pPr>
            <a:endParaRPr lang="ja-JP" altLang="en-US" sz="1800" kern="100" dirty="0">
              <a:latin typeface="BIZ UDPゴシック" panose="020B0400000000000000" pitchFamily="50" charset="-128"/>
              <a:ea typeface="BIZ UDPゴシック" panose="020B0400000000000000" pitchFamily="50" charset="-128"/>
              <a:cs typeface="Times New Roman"/>
            </a:endParaRPr>
          </a:p>
          <a:p>
            <a:pPr marL="0" lvl="0" indent="0">
              <a:lnSpc>
                <a:spcPct val="100000"/>
              </a:lnSpc>
              <a:spcBef>
                <a:spcPts val="0"/>
              </a:spcBef>
              <a:buNone/>
            </a:pPr>
            <a:r>
              <a:rPr lang="ja-JP" altLang="en-US" sz="1800" dirty="0">
                <a:latin typeface="ＭＳ Ｐゴシック" panose="020B0600070205080204" pitchFamily="50" charset="-128"/>
              </a:rPr>
              <a:t>　</a:t>
            </a:r>
            <a:endParaRPr lang="en-US" altLang="ja-JP" sz="1800" kern="100" dirty="0">
              <a:latin typeface="ＭＳ Ｐゴシック" panose="020B0600070205080204" pitchFamily="50" charset="-128"/>
              <a:cs typeface="Times New Roman"/>
            </a:endParaRPr>
          </a:p>
          <a:p>
            <a:pPr marL="0" lvl="0" indent="0">
              <a:lnSpc>
                <a:spcPct val="100000"/>
              </a:lnSpc>
              <a:spcBef>
                <a:spcPts val="0"/>
              </a:spcBef>
              <a:spcAft>
                <a:spcPts val="0"/>
              </a:spcAft>
              <a:buNone/>
            </a:pPr>
            <a:endParaRPr lang="en-US" altLang="ja-JP" sz="1800" kern="100" dirty="0">
              <a:latin typeface="+mn-ea"/>
              <a:cs typeface="Times New Roman"/>
            </a:endParaRPr>
          </a:p>
          <a:p>
            <a:pPr marL="0" lvl="0" indent="0">
              <a:lnSpc>
                <a:spcPct val="100000"/>
              </a:lnSpc>
              <a:spcBef>
                <a:spcPts val="0"/>
              </a:spcBef>
              <a:spcAft>
                <a:spcPts val="0"/>
              </a:spcAft>
              <a:buNone/>
            </a:pPr>
            <a:r>
              <a:rPr lang="ja-JP" altLang="en-US" sz="1800" kern="100" dirty="0">
                <a:latin typeface="+mn-ea"/>
                <a:cs typeface="Times New Roman"/>
              </a:rPr>
              <a:t>　</a:t>
            </a:r>
            <a:endParaRPr lang="en-US" altLang="ja-JP" sz="1800" kern="100" dirty="0">
              <a:latin typeface="+mn-ea"/>
              <a:cs typeface="Times New Roman"/>
            </a:endParaRPr>
          </a:p>
          <a:p>
            <a:pPr marL="0" lvl="0" indent="0">
              <a:lnSpc>
                <a:spcPct val="100000"/>
              </a:lnSpc>
              <a:spcBef>
                <a:spcPts val="0"/>
              </a:spcBef>
              <a:spcAft>
                <a:spcPts val="0"/>
              </a:spcAft>
              <a:buNone/>
            </a:pPr>
            <a:r>
              <a:rPr lang="ja-JP" altLang="en-US" sz="1800" kern="100" dirty="0">
                <a:latin typeface="+mn-ea"/>
                <a:cs typeface="Times New Roman"/>
              </a:rPr>
              <a:t>  </a:t>
            </a:r>
            <a:endParaRPr lang="en-US" altLang="ja-JP" sz="1200" dirty="0">
              <a:latin typeface="+mn-ea"/>
            </a:endParaRPr>
          </a:p>
        </p:txBody>
      </p:sp>
      <p:sp>
        <p:nvSpPr>
          <p:cNvPr id="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95781173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タイトル 18">
            <a:extLst>
              <a:ext uri="{FF2B5EF4-FFF2-40B4-BE49-F238E27FC236}">
                <a16:creationId xmlns:a16="http://schemas.microsoft.com/office/drawing/2014/main" id="{E4D6BB78-A7D9-FC41-85DD-4C3721700E4E}"/>
              </a:ext>
            </a:extLst>
          </p:cNvPr>
          <p:cNvSpPr>
            <a:spLocks noGrp="1"/>
          </p:cNvSpPr>
          <p:nvPr>
            <p:ph type="title"/>
          </p:nvPr>
        </p:nvSpPr>
        <p:spPr>
          <a:xfrm>
            <a:off x="0" y="117030"/>
            <a:ext cx="9906000" cy="822294"/>
          </a:xfrm>
        </p:spPr>
        <p:txBody>
          <a:bodyPr anchor="t"/>
          <a:lstStyle/>
          <a:p>
            <a:r>
              <a:rPr lang="ja-JP" altLang="en-US" sz="1800" dirty="0">
                <a:solidFill>
                  <a:schemeClr val="bg1"/>
                </a:solidFill>
              </a:rPr>
              <a:t>令和４年度診療報酬改定について</a:t>
            </a:r>
          </a:p>
        </p:txBody>
      </p:sp>
      <p:sp>
        <p:nvSpPr>
          <p:cNvPr id="10" name="正方形/長方形 9"/>
          <p:cNvSpPr/>
          <p:nvPr/>
        </p:nvSpPr>
        <p:spPr>
          <a:xfrm>
            <a:off x="0" y="563756"/>
            <a:ext cx="9906000" cy="5352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ysClr val="windowText" lastClr="000000"/>
              </a:solidFill>
              <a:effectLst/>
              <a:uLnTx/>
              <a:uFillTx/>
              <a:latin typeface="Segoe UI"/>
              <a:ea typeface="メイリオ"/>
              <a:cs typeface="+mn-cs"/>
            </a:endParaRPr>
          </a:p>
        </p:txBody>
      </p:sp>
      <p:sp>
        <p:nvSpPr>
          <p:cNvPr id="18" name="正方形/長方形 17"/>
          <p:cNvSpPr/>
          <p:nvPr/>
        </p:nvSpPr>
        <p:spPr>
          <a:xfrm>
            <a:off x="71354" y="962246"/>
            <a:ext cx="9763291" cy="1933354"/>
          </a:xfrm>
          <a:prstGeom prst="rect">
            <a:avLst/>
          </a:prstGeom>
          <a:ln w="28575">
            <a:solidFill>
              <a:schemeClr val="tx2">
                <a:lumMod val="50000"/>
              </a:schemeClr>
            </a:solidFill>
          </a:ln>
        </p:spPr>
        <p:style>
          <a:lnRef idx="2">
            <a:schemeClr val="accent1"/>
          </a:lnRef>
          <a:fillRef idx="1">
            <a:schemeClr val="lt1"/>
          </a:fillRef>
          <a:effectRef idx="0">
            <a:schemeClr val="accent1"/>
          </a:effectRef>
          <a:fontRef idx="minor">
            <a:schemeClr val="dk1"/>
          </a:fontRef>
        </p:style>
        <p:txBody>
          <a:bodyPr lIns="66716" tIns="33358" rIns="66716" bIns="33358" rtlCol="0" anchor="ctr"/>
          <a:lstStyle/>
          <a:p>
            <a:pPr marL="159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看護職員の処遇改善については、「コロナ克服・新時代開拓のための経済対策」（令和３年</a:t>
            </a:r>
            <a:r>
              <a:rPr kumimoji="1" lang="en-US" altLang="ja-JP"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11</a:t>
            </a:r>
            <a:r>
              <a:rPr kumimoji="1" lang="ja-JP" altLang="en-US"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19</a:t>
            </a:r>
            <a:r>
              <a:rPr kumimoji="1" lang="ja-JP" altLang="en-US"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日閣議決定）及び「公的価格評価検討委員会中間整理」（令和３年</a:t>
            </a:r>
            <a:r>
              <a:rPr kumimoji="1" lang="en-US" altLang="ja-JP"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12</a:t>
            </a:r>
            <a:r>
              <a:rPr kumimoji="1" lang="ja-JP" altLang="en-US"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21</a:t>
            </a:r>
            <a:r>
              <a:rPr kumimoji="1" lang="ja-JP" altLang="en-US"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日）を踏まえ、令和４年度診療報酬改定において、地域でコロナ医療など一定の役割を担う医療機関</a:t>
            </a:r>
            <a:r>
              <a:rPr kumimoji="1" lang="ja-JP" altLang="en-US" sz="11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（注１）</a:t>
            </a:r>
            <a:r>
              <a:rPr kumimoji="1" lang="ja-JP" altLang="en-US"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に勤務する看護職員を対象に、</a:t>
            </a:r>
            <a:r>
              <a:rPr kumimoji="1" lang="en-US" altLang="ja-JP"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月以降収入を３％程度（月額平均</a:t>
            </a:r>
            <a:r>
              <a:rPr kumimoji="1" lang="en-US" altLang="ja-JP"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12,000</a:t>
            </a:r>
            <a:r>
              <a:rPr kumimoji="1" lang="ja-JP" altLang="en-US"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円相当）引き上げるための処遇改善の仕組み</a:t>
            </a:r>
            <a:r>
              <a:rPr kumimoji="1" lang="ja-JP" altLang="en-US" sz="11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（注２）</a:t>
            </a:r>
            <a:r>
              <a:rPr kumimoji="1" lang="ja-JP" altLang="en-US"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を創設する。　これらの処遇改善に当たっては、介護・障害福祉の処遇改善加算の仕組みを参考に、予算措置が確実に賃金に反映されるよう、適切な担保措置を講じることとする。</a:t>
            </a:r>
            <a:r>
              <a:rPr kumimoji="1" lang="ja-JP" altLang="en-US" sz="1600" b="1"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600" b="1"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59975" marR="0" lvl="0" indent="0" algn="l" defTabSz="914400" rtl="0" eaLnBrk="1" fontAlgn="auto" latinLnBrk="0" hangingPunct="1">
              <a:lnSpc>
                <a:spcPts val="1000"/>
              </a:lnSpc>
              <a:spcBef>
                <a:spcPts val="0"/>
              </a:spcBef>
              <a:spcAft>
                <a:spcPts val="0"/>
              </a:spcAft>
              <a:buClrTx/>
              <a:buSzTx/>
              <a:buFontTx/>
              <a:buNone/>
              <a:tabLst/>
              <a:defRPr/>
            </a:pPr>
            <a:endParaRPr kumimoji="1" lang="en-US" altLang="ja-JP"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59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（注１）救急医療管理加算を算定する救急搬送件数</a:t>
            </a:r>
            <a:r>
              <a:rPr kumimoji="1" lang="en-US" altLang="ja-JP" sz="12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a:t>
            </a:r>
            <a:r>
              <a:rPr kumimoji="1" lang="ja-JP" altLang="en-US" sz="12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台／年以上の医療機関及び三次救急を担う医療機関</a:t>
            </a:r>
            <a:endParaRPr kumimoji="1" lang="en-US" altLang="ja-JP" sz="12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59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（注２）看護補助者、理学療法士・作業療法士等のコメディカルの処遇改善にこの処遇改善の収入を充てることができるよう柔軟な運用を認める。</a:t>
            </a:r>
            <a:endParaRPr kumimoji="1" lang="ja-JP" altLang="en-US"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角丸四角形 16">
            <a:extLst>
              <a:ext uri="{FF2B5EF4-FFF2-40B4-BE49-F238E27FC236}">
                <a16:creationId xmlns:a16="http://schemas.microsoft.com/office/drawing/2014/main" id="{053B0485-00BC-3E4F-B797-35CB015D43DD}"/>
              </a:ext>
            </a:extLst>
          </p:cNvPr>
          <p:cNvSpPr/>
          <p:nvPr/>
        </p:nvSpPr>
        <p:spPr>
          <a:xfrm>
            <a:off x="59367" y="609600"/>
            <a:ext cx="3341844" cy="362865"/>
          </a:xfrm>
          <a:prstGeom prst="roundRect">
            <a:avLst>
              <a:gd name="adj" fmla="val 0"/>
            </a:avLst>
          </a:prstGeom>
          <a:solidFill>
            <a:schemeClr val="tx2"/>
          </a:solidFill>
          <a:ln w="12700">
            <a:solidFill>
              <a:schemeClr val="bg1"/>
            </a:solidFill>
          </a:ln>
        </p:spPr>
        <p:txBody>
          <a:bodyPr anchor="ctr"/>
          <a:lstStyle/>
          <a:p>
            <a:pPr marL="0" marR="0" lvl="0" indent="0" algn="ctr" defTabSz="591055" rtl="0" eaLnBrk="1" fontAlgn="auto" latinLnBrk="0" hangingPunct="1">
              <a:lnSpc>
                <a:spcPct val="130000"/>
              </a:lnSpc>
              <a:spcBef>
                <a:spcPts val="0"/>
              </a:spcBef>
              <a:spcAft>
                <a:spcPts val="796"/>
              </a:spcAft>
              <a:buClrTx/>
              <a:buSzTx/>
              <a:buFontTx/>
              <a:buNone/>
              <a:tabLst/>
              <a:defRPr/>
            </a:pPr>
            <a:r>
              <a:rPr kumimoji="0" lang="ja-JP" altLang="en-US" sz="1400" b="1" i="0" u="none" strike="noStrike" kern="1200" cap="none" spc="239" normalizeH="0" baseline="0" noProof="0" dirty="0">
                <a:ln>
                  <a:noFill/>
                </a:ln>
                <a:solidFill>
                  <a:srgbClr val="FFFFFF"/>
                </a:solidFill>
                <a:effectLst/>
                <a:uLnTx/>
                <a:uFillTx/>
                <a:latin typeface="メイリオ"/>
                <a:ea typeface="メイリオ"/>
                <a:cs typeface="Noto Sans CJK JP DemiLight" charset="-128"/>
              </a:rPr>
              <a:t>看護における処遇改善について</a:t>
            </a:r>
          </a:p>
        </p:txBody>
      </p:sp>
      <p:sp>
        <p:nvSpPr>
          <p:cNvPr id="6" name="スライド番号プレースホルダー 2">
            <a:extLst>
              <a:ext uri="{FF2B5EF4-FFF2-40B4-BE49-F238E27FC236}">
                <a16:creationId xmlns:a16="http://schemas.microsoft.com/office/drawing/2014/main" id="{3EDE4108-3D73-48C0-B42D-42E52CA8032D}"/>
              </a:ext>
            </a:extLst>
          </p:cNvPr>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82414921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812540" y="2782669"/>
            <a:ext cx="8280920" cy="646331"/>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１．新型コロナウイルス感染症への対応</a:t>
            </a:r>
          </a:p>
        </p:txBody>
      </p:sp>
      <p:sp>
        <p:nvSpPr>
          <p:cNvPr id="8" name="スライド番号プレースホルダー 2">
            <a:extLst>
              <a:ext uri="{FF2B5EF4-FFF2-40B4-BE49-F238E27FC236}">
                <a16:creationId xmlns:a16="http://schemas.microsoft.com/office/drawing/2014/main" id="{F9D8AC24-8E30-4E03-9383-EDEE7EAB04C1}"/>
              </a:ext>
            </a:extLst>
          </p:cNvPr>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 name="正方形/長方形 5">
            <a:extLst>
              <a:ext uri="{FF2B5EF4-FFF2-40B4-BE49-F238E27FC236}">
                <a16:creationId xmlns:a16="http://schemas.microsoft.com/office/drawing/2014/main" id="{DB60C194-7CA2-4847-9D96-648132EA4D48}"/>
              </a:ext>
            </a:extLst>
          </p:cNvPr>
          <p:cNvSpPr/>
          <p:nvPr/>
        </p:nvSpPr>
        <p:spPr>
          <a:xfrm>
            <a:off x="0" y="6168"/>
            <a:ext cx="768152" cy="6851832"/>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85528418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60648"/>
            <a:ext cx="9906000" cy="458482"/>
          </a:xfrm>
        </p:spPr>
        <p:txBody>
          <a:bodyPr>
            <a:noAutofit/>
          </a:bodyPr>
          <a:lstStyle/>
          <a:p>
            <a:r>
              <a:rPr lang="ja-JP" altLang="en-US" dirty="0">
                <a:latin typeface="メイリオ" panose="020B0604030504040204" pitchFamily="50" charset="-128"/>
                <a:ea typeface="メイリオ" panose="020B0604030504040204" pitchFamily="50" charset="-128"/>
              </a:rPr>
              <a:t>令和４年度診療報酬改定におけるコロナ特例等に係る対応</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813600"/>
            <a:ext cx="9529762" cy="499166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新型コロナウイルス感染症患者等に対する診療等について、外来、入院、在宅等において講じてきた特例的な評価について、引き続き実施する</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「新型コロナウイルス感染症に係る診療報酬上の臨時的な取扱いについて（その</a:t>
            </a:r>
            <a:r>
              <a:rPr kumimoji="1" lang="en-US"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26</a:t>
            </a: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）」（令和２年８月</a:t>
            </a:r>
            <a:r>
              <a:rPr kumimoji="1" lang="en-US"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日厚生労働省保険局医療課事務連絡）等で示している施設基準や患者及び利用者の診療実績等の要件に係る臨時的な取扱いを継続する。</a:t>
            </a:r>
            <a:endParaRPr kumimoji="1" lang="en-US"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令和４年度診療報酬改定において、改定項目ごとに当面必要な経過措置（</a:t>
            </a:r>
            <a:r>
              <a:rPr kumimoji="1" lang="en-US"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１）を設けるとともに、令和２年度診療報酬改定における経過措置を終了する。</a:t>
            </a:r>
            <a:endParaRPr kumimoji="1" lang="en-US"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１）具体的な経過措置の内容は各改定項目の内容を参照のこと。</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令和４年度診療報酬改定前の施設基準等のうち、１年間の実績を求めるものについて、現在講じている特例的な対応（</a:t>
            </a:r>
            <a:r>
              <a:rPr kumimoji="1" lang="en-US"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２）も終了する。</a:t>
            </a:r>
            <a:endParaRPr kumimoji="1" lang="en-US"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630238" marR="0" lvl="0" indent="-63023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２）新型コロナウイルス感染症患者の受入病床を割り当てられている保険医療機関においては、令和４年３月</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日までの間、令和元年（平成</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年）の実績（年度単位の実績を求めるものについては、令和元年度（平成</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年度）の実績）を用いても差し支えないこととしている。</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 name="テキスト ボックス 3">
            <a:extLst>
              <a:ext uri="{FF2B5EF4-FFF2-40B4-BE49-F238E27FC236}">
                <a16:creationId xmlns:a16="http://schemas.microsoft.com/office/drawing/2014/main" id="{E1DE226D-6330-4332-9A00-D86D33B100D7}"/>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１．新型コロナウイルス感染症への対応</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348125640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10943"/>
            <a:ext cx="9906000" cy="458482"/>
          </a:xfrm>
        </p:spPr>
        <p:txBody>
          <a:bodyPr>
            <a:noAutofit/>
          </a:bodyPr>
          <a:lstStyle/>
          <a:p>
            <a:r>
              <a:rPr lang="ja-JP" altLang="en-US" sz="1800" dirty="0"/>
              <a:t>（参考）新型コロナウイルス感染症に伴う診療報酬における対応について（施設基準関係）①</a:t>
            </a:r>
          </a:p>
        </p:txBody>
      </p:sp>
      <p:sp>
        <p:nvSpPr>
          <p:cNvPr id="26" name="正方形/長方形 25"/>
          <p:cNvSpPr/>
          <p:nvPr/>
        </p:nvSpPr>
        <p:spPr>
          <a:xfrm>
            <a:off x="188119" y="813600"/>
            <a:ext cx="9529762" cy="535291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01600" marR="0" lvl="0" indent="-2016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患者の急激な増加等に鑑み、診療報酬の算定について柔軟な取扱いを行うこととした。　</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1600" marR="0" lvl="0" indent="-2016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（１）医療法上の許可病床数を超過する入院の取扱い</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新型コロナウイルス感染症患者等を受け入れたことにより医療法上の許可病床を超過する場合には、通常適用される診療報酬の減額措置を行わないこととした。</a:t>
            </a:r>
          </a:p>
          <a:p>
            <a:pPr marL="201600" marR="0" lvl="0" indent="-2016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（２）施設基準を満たすことができなくなる保険医療機関の取扱い</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型コロナウイルス感染症患者等を受け入れたことにより、入院患者が一時的に急増等した場合や、学校等の臨時休学に伴い、看護師が自宅での子育て等を理由として勤務することが困難になった場合等においては、当面、月平均夜勤時間数については、１割以上の一時的な変動があった場合においても、変更の届出は不要とした。</a:t>
            </a:r>
          </a:p>
          <a:p>
            <a:pPr marL="201600" marR="0" lvl="0" indent="-2016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（３）看護配置の変動に関する取扱い</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（２）と同様の場合において、看護要員の比率等に変動があった場合でも当面、変更の届出は不要とした。</a:t>
            </a:r>
          </a:p>
          <a:p>
            <a:pPr marL="201600" marR="0" lvl="0" indent="-2016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DPC</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対象病院の要件等の取扱い</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（２）と同様の場合において、看護要員の数等の施設基準を満たさなくなった場合については、「</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DPC</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対象病院への参加基準を満たさなくなった場合」には該当せず、届出は不要とした。</a:t>
            </a:r>
          </a:p>
          <a:p>
            <a:pPr marL="201600" marR="0" lvl="0" indent="-2016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（５）本来の病棟でない病棟等に入院した場合の取扱い</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原則として、当該患者が実際に入院した病棟の入院基本料等を算定することとした。また、会議室等病棟以外の場所に入院させた場合には、必要とされる診療が行われている場合に限り、当該医療機関が届出を行っている入院基本料のうち、当該患者が本来入院すべき病棟の入院基本料を算定することとした。</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1600" marR="0" lvl="0" indent="-2016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（６）研修等の取扱いについて</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定期的な研修や医療機関間の評価を要件としている項目の一部について、研修や評価を実施できるようになるまでの間、実施を延期することができることとした。</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 name="テキスト ボックス 3">
            <a:extLst>
              <a:ext uri="{FF2B5EF4-FFF2-40B4-BE49-F238E27FC236}">
                <a16:creationId xmlns:a16="http://schemas.microsoft.com/office/drawing/2014/main" id="{64C1417A-CBC7-4D05-852C-F612ACD59937}"/>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１．新型コロナウイルス感染症への対応</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336681085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02778"/>
            <a:ext cx="9906000" cy="458482"/>
          </a:xfrm>
        </p:spPr>
        <p:txBody>
          <a:bodyPr>
            <a:noAutofit/>
          </a:bodyPr>
          <a:lstStyle/>
          <a:p>
            <a:r>
              <a:rPr lang="ja-JP" altLang="en-US" sz="1800" dirty="0"/>
              <a:t>（参考）新型コロナウイルス感染症に伴う診療報酬における対応について（施設基準関係）②</a:t>
            </a:r>
          </a:p>
        </p:txBody>
      </p:sp>
      <p:sp>
        <p:nvSpPr>
          <p:cNvPr id="26" name="正方形/長方形 25"/>
          <p:cNvSpPr/>
          <p:nvPr/>
        </p:nvSpPr>
        <p:spPr>
          <a:xfrm>
            <a:off x="188119" y="813600"/>
            <a:ext cx="9529762" cy="561238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01600" marR="0" lvl="0" indent="-2016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（７）緊急に開設する保険医療機関の基本診療料の取扱いについて</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型コロナウイルス感染症患者等を受け入れるために、緊急に開設する必要がある保険医療機関について、新たに基本診療料の届出を行う場合においては、要件審査を終えた月の診療分についても当該基本診療料を算定できることとした。</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1600" marR="0" lvl="0" indent="-2016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（８）新型コロナウイルス感染症患者等を受け入れた保険医療機関等における施設基準等の臨時的な</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1600" marR="0" lvl="0" indent="-2016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取扱いについて</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臨時的な取扱いの対象とする保険医療機関等については、次のとおりとした。（以下、「対象医療機関等」という。）</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ア 新型コロナウイルス感染症患者等を受け入れた保険医療機関等</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アに該当する医療機関等に職員を派遣した保険医療機関等</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ウ 学校等の臨時休業に伴い、職員の勤務が困難となった保険医療機関等</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エ 新型コロナウイルス感染症に感染し又は濃厚接触者となり出勤ができない職員が在籍する保険医療機関等</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また、緊急事態宣言において緊急事態措置を実施すべき期間とされた期間については、緊急事態宣言において緊急事態措置を　　　　実施すべき区域とされた区域にかかわらず、全ての保険医療機関等について</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型インフルエンザ等まん延防止等重点措置を実施すべき区域として公示された区域において、重点措置を実施すべき期間とされた期間については、当該区域を含む都道府県に所在する全ての保険医療機関等について）</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、当該臨時的な取扱いの対象とすることとする。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なお、緊急事態措置を実施すべき期間とされた期間</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（重点措置を実施すべき期間とされた期間）</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については、当該期間を含む月単位で取り扱うこととする。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訪問看護ステーションについても、同様の取扱いとする。</a:t>
            </a: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らに、対象医療機関等に該当する場合は、手術の実績件数等の患者及び利用者の診療実績等に係る要件について、当該要件を満たさなくなった場合においても、直ちに施設基準及び届出基準の変更の届出を行わなくてもよいものとした。また、対象医療機関等に該当しなくなった後の取扱いとして、</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①対象医療機関等に該当する期間については、実績を求める対象とする期間から控除した上で、控除した期間と同等の期間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を遡及して実績を求める対象とする期間とする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②対象医療機関等に該当する期間については、当該期間の実績値の代わりに、実績を求める対象とする期間から対象医療機</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関等に該当する期間を除いた期間の平均値を用いる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60800" marR="0" lvl="0" indent="1512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こととした。</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 name="テキスト ボックス 3">
            <a:extLst>
              <a:ext uri="{FF2B5EF4-FFF2-40B4-BE49-F238E27FC236}">
                <a16:creationId xmlns:a16="http://schemas.microsoft.com/office/drawing/2014/main" id="{24C1C926-777F-451C-9DDA-D6A4EFC14C13}"/>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１．新型コロナウイルス感染症への対応</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42326293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正方形/長方形 31"/>
          <p:cNvSpPr/>
          <p:nvPr/>
        </p:nvSpPr>
        <p:spPr>
          <a:xfrm>
            <a:off x="222428" y="4309271"/>
            <a:ext cx="8477096" cy="2483589"/>
          </a:xfrm>
          <a:prstGeom prst="rect">
            <a:avLst/>
          </a:prstGeom>
          <a:solidFill>
            <a:schemeClr val="accent5">
              <a:lumMod val="20000"/>
              <a:lumOff val="80000"/>
              <a:alpha val="6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tIns="144000" rtlCol="0" anchor="t"/>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自宅･宿泊療養者への緊急の往診</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800"/>
              </a:lnSpc>
              <a:spcBef>
                <a:spcPts val="6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ロナプリーブ投与の場合：救急医療管理加算を</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５倍</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(4,750</a:t>
            </a:r>
            <a:r>
              <a:rPr kumimoji="1" lang="zh-CN"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r>
              <a:rPr kumimoji="1" lang="en-US" altLang="zh-CN"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その他の場合　　　      ：同</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３倍</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zh-CN"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2,850</a:t>
            </a:r>
            <a:r>
              <a:rPr kumimoji="1" lang="zh-CN"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r>
              <a:rPr kumimoji="1" lang="en-US" altLang="zh-CN"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92075" marR="0" lvl="0" indent="-92075" algn="l" defTabSz="914400" rtl="0" eaLnBrk="1" fontAlgn="auto" latinLnBrk="0" hangingPunct="1">
              <a:lnSpc>
                <a:spcPts val="18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92075" marR="0" lvl="0" indent="-92075"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自宅･宿泊療養者への緊急の訪問看護</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en-US" altLang="zh-CN"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,560</a:t>
            </a:r>
            <a:r>
              <a:rPr kumimoji="1" lang="zh-CN"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15,600</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円）</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92075" marR="0" lvl="0" indent="-92075" algn="l" defTabSz="914400" rtl="0" eaLnBrk="1" fontAlgn="auto" latinLnBrk="0" hangingPunct="1">
              <a:lnSpc>
                <a:spcPts val="18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92075" marR="0" lvl="0" indent="-92075"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自宅・宿泊療養者への電話等による初再診</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92075" marR="0" lvl="0" indent="-92075"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診療・検査医療機関等</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の場合：</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500</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92075" marR="0" lvl="0" indent="-92075"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それ以外の場合：</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250</a:t>
            </a:r>
            <a:r>
              <a:rPr kumimoji="1" lang="zh-CN"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92075" marR="0" lvl="0" indent="-92075" algn="l" defTabSz="914400" rtl="0" eaLnBrk="1" fontAlgn="auto" latinLnBrk="0" hangingPunct="1">
              <a:lnSpc>
                <a:spcPts val="18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正方形/長方形 6"/>
          <p:cNvSpPr/>
          <p:nvPr/>
        </p:nvSpPr>
        <p:spPr>
          <a:xfrm>
            <a:off x="5072301" y="1017685"/>
            <a:ext cx="4761841" cy="2981459"/>
          </a:xfrm>
          <a:prstGeom prst="rect">
            <a:avLst/>
          </a:prstGeom>
          <a:solidFill>
            <a:schemeClr val="accent5">
              <a:lumMod val="20000"/>
              <a:lumOff val="80000"/>
              <a:alpha val="6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tIns="144000" rtlCol="0" anchor="t"/>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疑い患者への外来診療</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800"/>
              </a:lnSpc>
              <a:spcBef>
                <a:spcPts val="6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疑い患者への外来診療：院内ﾄﾘｱｰｼﾞ実施料の特例算定</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300</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診療・検査医療機関の場合：</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550</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自治体</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HP</a:t>
            </a:r>
            <a:r>
              <a:rPr kumimoji="1" lang="ja-JP" altLang="en-US" sz="10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での</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公表が要件</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r"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コロナ患者への外来診療</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800"/>
              </a:lnSpc>
              <a:spcBef>
                <a:spcPts val="6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通常の場合　　　　　　：救急医療管理加算</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950</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ロナプリーブ投与の場合：救急医療管理加算</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３倍</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zh-CN"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2,850</a:t>
            </a:r>
            <a:r>
              <a:rPr kumimoji="1" lang="zh-CN"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r>
              <a:rPr kumimoji="1" lang="en-US" altLang="zh-CN"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小児の外来診療</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（医科：</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zh-CN"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2" name="角丸四角形 21"/>
          <p:cNvSpPr/>
          <p:nvPr/>
        </p:nvSpPr>
        <p:spPr>
          <a:xfrm>
            <a:off x="5040412" y="744460"/>
            <a:ext cx="1152128" cy="35346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外来</a:t>
            </a:r>
          </a:p>
        </p:txBody>
      </p:sp>
      <p:sp>
        <p:nvSpPr>
          <p:cNvPr id="33" name="角丸四角形 32"/>
          <p:cNvSpPr/>
          <p:nvPr/>
        </p:nvSpPr>
        <p:spPr>
          <a:xfrm>
            <a:off x="204918" y="4057926"/>
            <a:ext cx="1152128" cy="354497"/>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在宅</a:t>
            </a:r>
          </a:p>
        </p:txBody>
      </p:sp>
      <p:sp>
        <p:nvSpPr>
          <p:cNvPr id="34" name="大かっこ 33"/>
          <p:cNvSpPr/>
          <p:nvPr/>
        </p:nvSpPr>
        <p:spPr>
          <a:xfrm>
            <a:off x="349024" y="4744773"/>
            <a:ext cx="4478247" cy="631888"/>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 name="大かっこ 36"/>
          <p:cNvSpPr/>
          <p:nvPr/>
        </p:nvSpPr>
        <p:spPr>
          <a:xfrm>
            <a:off x="5248998" y="2965411"/>
            <a:ext cx="4464495" cy="481153"/>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0" name="大かっこ 39"/>
          <p:cNvSpPr/>
          <p:nvPr/>
        </p:nvSpPr>
        <p:spPr>
          <a:xfrm>
            <a:off x="5248998" y="1531632"/>
            <a:ext cx="4464495" cy="905792"/>
          </a:xfrm>
          <a:prstGeom prst="bracketPair">
            <a:avLst>
              <a:gd name="adj" fmla="val 1136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 name="タイトル 3"/>
          <p:cNvSpPr txBox="1">
            <a:spLocks/>
          </p:cNvSpPr>
          <p:nvPr/>
        </p:nvSpPr>
        <p:spPr>
          <a:xfrm>
            <a:off x="-1361115" y="1104676"/>
            <a:ext cx="9906000" cy="468000"/>
          </a:xfrm>
          <a:prstGeom prst="rect">
            <a:avLst/>
          </a:prstGeom>
        </p:spPr>
        <p:txBody>
          <a:bodyPr vert="horz" lIns="91440" tIns="45720" rIns="91440" bIns="45720" rtlCol="0" anchor="ctr">
            <a:noAutofit/>
          </a:bodyPr>
          <a:lstStyle>
            <a:lvl1pPr algn="ctr" defTabSz="990570" rtl="0" eaLnBrk="1" latinLnBrk="0" hangingPunct="1">
              <a:spcBef>
                <a:spcPct val="0"/>
              </a:spcBef>
              <a:buNone/>
              <a:defRPr kumimoji="1" sz="4767" kern="1200">
                <a:solidFill>
                  <a:schemeClr val="tx1"/>
                </a:solidFill>
                <a:latin typeface="+mj-lt"/>
                <a:ea typeface="+mj-ea"/>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endPar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endParaRPr>
          </a:p>
        </p:txBody>
      </p:sp>
      <p:sp>
        <p:nvSpPr>
          <p:cNvPr id="17" name="正方形/長方形 16"/>
          <p:cNvSpPr/>
          <p:nvPr/>
        </p:nvSpPr>
        <p:spPr>
          <a:xfrm>
            <a:off x="204918" y="1017685"/>
            <a:ext cx="4660672" cy="2981459"/>
          </a:xfrm>
          <a:prstGeom prst="rect">
            <a:avLst/>
          </a:prstGeom>
          <a:solidFill>
            <a:schemeClr val="accent5">
              <a:lumMod val="20000"/>
              <a:lumOff val="80000"/>
              <a:alpha val="6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tIns="144000" rtlCol="0" anchor="t"/>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重症患者への対応</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800"/>
              </a:lnSpc>
              <a:spcBef>
                <a:spcPts val="6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特定集中治療室</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ＩＣＵ</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管理料等を</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３倍</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(12,672</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48,951</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中等症患者への対応</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800"/>
              </a:lnSpc>
              <a:spcBef>
                <a:spcPts val="6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中等症</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Ⅱ</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以上の場合：救急医療管理加算を</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６倍</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(5,700</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それ以外の場合　　：救急医療管理加算を</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４倍</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(3,800</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回復患者への対応</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800"/>
              </a:lnSpc>
              <a:spcBef>
                <a:spcPts val="6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回復患者への入院医療：</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750</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950</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※950</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点は最大</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90</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0" name="角丸四角形 19"/>
          <p:cNvSpPr/>
          <p:nvPr/>
        </p:nvSpPr>
        <p:spPr>
          <a:xfrm>
            <a:off x="113062" y="754227"/>
            <a:ext cx="1152128" cy="35346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入院</a:t>
            </a:r>
          </a:p>
        </p:txBody>
      </p:sp>
      <p:sp>
        <p:nvSpPr>
          <p:cNvPr id="24" name="大かっこ 23"/>
          <p:cNvSpPr/>
          <p:nvPr/>
        </p:nvSpPr>
        <p:spPr>
          <a:xfrm>
            <a:off x="329086" y="2283710"/>
            <a:ext cx="4480675" cy="468000"/>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 name="大かっこ 27"/>
          <p:cNvSpPr/>
          <p:nvPr/>
        </p:nvSpPr>
        <p:spPr>
          <a:xfrm>
            <a:off x="329086" y="1487648"/>
            <a:ext cx="4480675" cy="324000"/>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 name="大かっこ 28"/>
          <p:cNvSpPr/>
          <p:nvPr/>
        </p:nvSpPr>
        <p:spPr>
          <a:xfrm>
            <a:off x="329086" y="3241111"/>
            <a:ext cx="4480675" cy="614843"/>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a:extLst>
              <a:ext uri="{FF2B5EF4-FFF2-40B4-BE49-F238E27FC236}">
                <a16:creationId xmlns:a16="http://schemas.microsoft.com/office/drawing/2014/main" id="{C7E5385A-A411-44D2-8002-76BA95CB0E8F}"/>
              </a:ext>
            </a:extLst>
          </p:cNvPr>
          <p:cNvSpPr/>
          <p:nvPr/>
        </p:nvSpPr>
        <p:spPr>
          <a:xfrm>
            <a:off x="3527700" y="1633451"/>
            <a:ext cx="1295290" cy="25391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＜令</a:t>
            </a:r>
            <a:r>
              <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2.5.26</a:t>
            </a: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endPar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21" name="正方形/長方形 20">
            <a:extLst>
              <a:ext uri="{FF2B5EF4-FFF2-40B4-BE49-F238E27FC236}">
                <a16:creationId xmlns:a16="http://schemas.microsoft.com/office/drawing/2014/main" id="{6814BEA2-740D-457A-986C-C2672B75795B}"/>
              </a:ext>
            </a:extLst>
          </p:cNvPr>
          <p:cNvSpPr/>
          <p:nvPr/>
        </p:nvSpPr>
        <p:spPr>
          <a:xfrm>
            <a:off x="3570300" y="2631295"/>
            <a:ext cx="1295290" cy="25391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＜令</a:t>
            </a:r>
            <a:r>
              <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3.8.27</a:t>
            </a: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endPar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23" name="正方形/長方形 22">
            <a:extLst>
              <a:ext uri="{FF2B5EF4-FFF2-40B4-BE49-F238E27FC236}">
                <a16:creationId xmlns:a16="http://schemas.microsoft.com/office/drawing/2014/main" id="{300EFD66-E472-46DE-945D-09ABF6AB6F11}"/>
              </a:ext>
            </a:extLst>
          </p:cNvPr>
          <p:cNvSpPr/>
          <p:nvPr/>
        </p:nvSpPr>
        <p:spPr>
          <a:xfrm>
            <a:off x="2074875" y="3387184"/>
            <a:ext cx="1295290" cy="25391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＜令</a:t>
            </a:r>
            <a:r>
              <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2.12.15</a:t>
            </a: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endPar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25" name="正方形/長方形 24">
            <a:extLst>
              <a:ext uri="{FF2B5EF4-FFF2-40B4-BE49-F238E27FC236}">
                <a16:creationId xmlns:a16="http://schemas.microsoft.com/office/drawing/2014/main" id="{F4295459-0436-4F35-B9B7-36CFDFFD7A01}"/>
              </a:ext>
            </a:extLst>
          </p:cNvPr>
          <p:cNvSpPr/>
          <p:nvPr/>
        </p:nvSpPr>
        <p:spPr>
          <a:xfrm>
            <a:off x="3738400" y="3364682"/>
            <a:ext cx="1295290" cy="25391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＜令</a:t>
            </a:r>
            <a:r>
              <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3.1.22</a:t>
            </a: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endPar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26" name="正方形/長方形 25">
            <a:extLst>
              <a:ext uri="{FF2B5EF4-FFF2-40B4-BE49-F238E27FC236}">
                <a16:creationId xmlns:a16="http://schemas.microsoft.com/office/drawing/2014/main" id="{6699FA50-ED6F-4847-956B-D98B4F11B27F}"/>
              </a:ext>
            </a:extLst>
          </p:cNvPr>
          <p:cNvSpPr/>
          <p:nvPr/>
        </p:nvSpPr>
        <p:spPr>
          <a:xfrm>
            <a:off x="658617" y="3554247"/>
            <a:ext cx="2989874" cy="276999"/>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（個室で入院医療：</a:t>
            </a: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個室加算</a:t>
            </a:r>
            <a:r>
              <a:rPr kumimoji="0" lang="en-US" altLang="ja-JP" sz="1200" b="1" i="0" u="sng"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300</a:t>
            </a:r>
            <a:r>
              <a:rPr kumimoji="0" lang="ja-JP" altLang="en-US" sz="1200" b="1" i="0" u="sng"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点</a:t>
            </a:r>
            <a:r>
              <a:rPr kumimoji="0"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endParaRPr kumimoji="0"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27" name="正方形/長方形 26">
            <a:extLst>
              <a:ext uri="{FF2B5EF4-FFF2-40B4-BE49-F238E27FC236}">
                <a16:creationId xmlns:a16="http://schemas.microsoft.com/office/drawing/2014/main" id="{F4632E4F-0AFE-4343-A232-1D1DA8DEEE2A}"/>
              </a:ext>
            </a:extLst>
          </p:cNvPr>
          <p:cNvSpPr/>
          <p:nvPr/>
        </p:nvSpPr>
        <p:spPr>
          <a:xfrm>
            <a:off x="2286191" y="3725221"/>
            <a:ext cx="1295290" cy="25391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＜令</a:t>
            </a:r>
            <a:r>
              <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3.5.11</a:t>
            </a: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endPar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35" name="正方形/長方形 34">
            <a:extLst>
              <a:ext uri="{FF2B5EF4-FFF2-40B4-BE49-F238E27FC236}">
                <a16:creationId xmlns:a16="http://schemas.microsoft.com/office/drawing/2014/main" id="{F4F64C49-8299-44D8-98D1-EE52969BCE70}"/>
              </a:ext>
            </a:extLst>
          </p:cNvPr>
          <p:cNvSpPr/>
          <p:nvPr/>
        </p:nvSpPr>
        <p:spPr>
          <a:xfrm>
            <a:off x="3323573" y="5140047"/>
            <a:ext cx="1295290" cy="25391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＜令</a:t>
            </a:r>
            <a:r>
              <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3.9.28</a:t>
            </a: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endPar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36" name="正方形/長方形 35">
            <a:extLst>
              <a:ext uri="{FF2B5EF4-FFF2-40B4-BE49-F238E27FC236}">
                <a16:creationId xmlns:a16="http://schemas.microsoft.com/office/drawing/2014/main" id="{DCA94577-63F4-42AA-93C6-374F691E6747}"/>
              </a:ext>
            </a:extLst>
          </p:cNvPr>
          <p:cNvSpPr/>
          <p:nvPr/>
        </p:nvSpPr>
        <p:spPr>
          <a:xfrm>
            <a:off x="2092385" y="6373286"/>
            <a:ext cx="1295290" cy="25391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＜令</a:t>
            </a:r>
            <a:r>
              <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3.8.16</a:t>
            </a: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endPar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38" name="正方形/長方形 37">
            <a:extLst>
              <a:ext uri="{FF2B5EF4-FFF2-40B4-BE49-F238E27FC236}">
                <a16:creationId xmlns:a16="http://schemas.microsoft.com/office/drawing/2014/main" id="{405F7E7A-FC54-48C1-9DBA-6ADF336D6F87}"/>
              </a:ext>
            </a:extLst>
          </p:cNvPr>
          <p:cNvSpPr/>
          <p:nvPr/>
        </p:nvSpPr>
        <p:spPr>
          <a:xfrm>
            <a:off x="3971218" y="5630938"/>
            <a:ext cx="1295290" cy="25391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＜令</a:t>
            </a:r>
            <a:r>
              <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3.9.28</a:t>
            </a: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endPar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39" name="正方形/長方形 38">
            <a:extLst>
              <a:ext uri="{FF2B5EF4-FFF2-40B4-BE49-F238E27FC236}">
                <a16:creationId xmlns:a16="http://schemas.microsoft.com/office/drawing/2014/main" id="{B87915B2-6397-47E5-A458-AD2157E7AF9B}"/>
              </a:ext>
            </a:extLst>
          </p:cNvPr>
          <p:cNvSpPr/>
          <p:nvPr/>
        </p:nvSpPr>
        <p:spPr>
          <a:xfrm>
            <a:off x="8682014" y="1620578"/>
            <a:ext cx="1152128" cy="25391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＜令</a:t>
            </a:r>
            <a:r>
              <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2.4.8</a:t>
            </a: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endPar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41" name="正方形/長方形 40">
            <a:extLst>
              <a:ext uri="{FF2B5EF4-FFF2-40B4-BE49-F238E27FC236}">
                <a16:creationId xmlns:a16="http://schemas.microsoft.com/office/drawing/2014/main" id="{C0E3F894-810D-4BFA-AA45-ABEA16D48DCF}"/>
              </a:ext>
            </a:extLst>
          </p:cNvPr>
          <p:cNvSpPr/>
          <p:nvPr/>
        </p:nvSpPr>
        <p:spPr>
          <a:xfrm>
            <a:off x="7553962" y="2140474"/>
            <a:ext cx="2347102" cy="276999"/>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＜令</a:t>
            </a:r>
            <a:r>
              <a:rPr kumimoji="0"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3.9.28</a:t>
            </a:r>
            <a:r>
              <a:rPr kumimoji="0"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0" lang="ja-JP" altLang="en-US" sz="1200" b="0" i="0" u="none" strike="noStrike" kern="1200" cap="none" spc="0" normalizeH="0" baseline="0" noProof="0" dirty="0">
                <a:ln>
                  <a:noFill/>
                </a:ln>
                <a:solidFill>
                  <a:srgbClr val="000000"/>
                </a:solidFill>
                <a:effectLst/>
                <a:highlight>
                  <a:srgbClr val="FFFF00"/>
                </a:highlight>
                <a:uLnTx/>
                <a:uFillTx/>
                <a:latin typeface="メイリオ" panose="020B0604030504040204" pitchFamily="50" charset="-128"/>
                <a:ea typeface="メイリオ" panose="020B0604030504040204" pitchFamily="50" charset="-128"/>
                <a:cs typeface="+mn-cs"/>
              </a:rPr>
              <a:t>令</a:t>
            </a:r>
            <a:r>
              <a:rPr kumimoji="0" lang="en-US" altLang="ja-JP" sz="1200" b="0" i="0" u="none" strike="noStrike" kern="1200" cap="none" spc="0" normalizeH="0" baseline="0" noProof="0" dirty="0">
                <a:ln>
                  <a:noFill/>
                </a:ln>
                <a:solidFill>
                  <a:srgbClr val="000000"/>
                </a:solidFill>
                <a:effectLst/>
                <a:highlight>
                  <a:srgbClr val="FFFF00"/>
                </a:highlight>
                <a:uLnTx/>
                <a:uFillTx/>
                <a:latin typeface="メイリオ" panose="020B0604030504040204" pitchFamily="50" charset="-128"/>
                <a:ea typeface="メイリオ" panose="020B0604030504040204" pitchFamily="50" charset="-128"/>
                <a:cs typeface="+mn-cs"/>
              </a:rPr>
              <a:t>4.3.31</a:t>
            </a:r>
            <a:r>
              <a:rPr kumimoji="0" lang="ja-JP" altLang="en-US" sz="1200" b="0" i="0" u="none" strike="noStrike" kern="1200" cap="none" spc="0" normalizeH="0" baseline="0" noProof="0" dirty="0">
                <a:ln>
                  <a:noFill/>
                </a:ln>
                <a:solidFill>
                  <a:srgbClr val="000000"/>
                </a:solidFill>
                <a:effectLst/>
                <a:highlight>
                  <a:srgbClr val="FFFF00"/>
                </a:highlight>
                <a:uLnTx/>
                <a:uFillTx/>
                <a:latin typeface="メイリオ" panose="020B0604030504040204" pitchFamily="50" charset="-128"/>
                <a:ea typeface="メイリオ" panose="020B0604030504040204" pitchFamily="50" charset="-128"/>
                <a:cs typeface="+mn-cs"/>
              </a:rPr>
              <a:t>まで</a:t>
            </a:r>
            <a:r>
              <a:rPr kumimoji="0"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endParaRPr kumimoji="0"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42" name="正方形/長方形 41">
            <a:extLst>
              <a:ext uri="{FF2B5EF4-FFF2-40B4-BE49-F238E27FC236}">
                <a16:creationId xmlns:a16="http://schemas.microsoft.com/office/drawing/2014/main" id="{AEEFF026-E96D-46CA-8E3C-BCDE5942C3C4}"/>
              </a:ext>
            </a:extLst>
          </p:cNvPr>
          <p:cNvSpPr/>
          <p:nvPr/>
        </p:nvSpPr>
        <p:spPr>
          <a:xfrm>
            <a:off x="8485626" y="3311087"/>
            <a:ext cx="1152128" cy="25391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＜令</a:t>
            </a:r>
            <a:r>
              <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3.9.28</a:t>
            </a: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endPar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43" name="正方形/長方形 42">
            <a:extLst>
              <a:ext uri="{FF2B5EF4-FFF2-40B4-BE49-F238E27FC236}">
                <a16:creationId xmlns:a16="http://schemas.microsoft.com/office/drawing/2014/main" id="{61DC5DC3-B57B-47EB-B4F3-EECADBD3A331}"/>
              </a:ext>
            </a:extLst>
          </p:cNvPr>
          <p:cNvSpPr/>
          <p:nvPr/>
        </p:nvSpPr>
        <p:spPr>
          <a:xfrm>
            <a:off x="7525973" y="3578955"/>
            <a:ext cx="2347102" cy="276999"/>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＜令</a:t>
            </a:r>
            <a:r>
              <a:rPr kumimoji="0"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3.10.1</a:t>
            </a:r>
            <a:r>
              <a:rPr kumimoji="0"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0" lang="ja-JP" altLang="en-US" sz="1200" b="0" i="0" u="none" strike="noStrike" kern="1200" cap="none" spc="0" normalizeH="0" baseline="0" noProof="0" dirty="0">
                <a:ln>
                  <a:noFill/>
                </a:ln>
                <a:solidFill>
                  <a:srgbClr val="000000"/>
                </a:solidFill>
                <a:effectLst/>
                <a:highlight>
                  <a:srgbClr val="FFFF00"/>
                </a:highlight>
                <a:uLnTx/>
                <a:uFillTx/>
                <a:latin typeface="メイリオ" panose="020B0604030504040204" pitchFamily="50" charset="-128"/>
                <a:ea typeface="メイリオ" panose="020B0604030504040204" pitchFamily="50" charset="-128"/>
                <a:cs typeface="+mn-cs"/>
              </a:rPr>
              <a:t>令</a:t>
            </a:r>
            <a:r>
              <a:rPr kumimoji="0" lang="en-US" altLang="ja-JP" sz="1200" b="0" i="0" u="none" strike="noStrike" kern="1200" cap="none" spc="0" normalizeH="0" baseline="0" noProof="0" dirty="0">
                <a:ln>
                  <a:noFill/>
                </a:ln>
                <a:solidFill>
                  <a:srgbClr val="000000"/>
                </a:solidFill>
                <a:effectLst/>
                <a:highlight>
                  <a:srgbClr val="FFFF00"/>
                </a:highlight>
                <a:uLnTx/>
                <a:uFillTx/>
                <a:latin typeface="メイリオ" panose="020B0604030504040204" pitchFamily="50" charset="-128"/>
                <a:ea typeface="メイリオ" panose="020B0604030504040204" pitchFamily="50" charset="-128"/>
                <a:cs typeface="+mn-cs"/>
              </a:rPr>
              <a:t>4.3.31</a:t>
            </a:r>
            <a:r>
              <a:rPr kumimoji="0" lang="ja-JP" altLang="en-US" sz="1200" b="0" i="0" u="none" strike="noStrike" kern="1200" cap="none" spc="0" normalizeH="0" baseline="0" noProof="0" dirty="0">
                <a:ln>
                  <a:noFill/>
                </a:ln>
                <a:solidFill>
                  <a:srgbClr val="000000"/>
                </a:solidFill>
                <a:effectLst/>
                <a:highlight>
                  <a:srgbClr val="FFFF00"/>
                </a:highlight>
                <a:uLnTx/>
                <a:uFillTx/>
                <a:latin typeface="メイリオ" panose="020B0604030504040204" pitchFamily="50" charset="-128"/>
                <a:ea typeface="メイリオ" panose="020B0604030504040204" pitchFamily="50" charset="-128"/>
                <a:cs typeface="+mn-cs"/>
              </a:rPr>
              <a:t>まで</a:t>
            </a:r>
            <a:r>
              <a:rPr kumimoji="0"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endParaRPr kumimoji="0"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44" name="大かっこ 43">
            <a:extLst>
              <a:ext uri="{FF2B5EF4-FFF2-40B4-BE49-F238E27FC236}">
                <a16:creationId xmlns:a16="http://schemas.microsoft.com/office/drawing/2014/main" id="{CC7200FA-C81F-4813-9235-F9211A6CBC78}"/>
              </a:ext>
            </a:extLst>
          </p:cNvPr>
          <p:cNvSpPr/>
          <p:nvPr/>
        </p:nvSpPr>
        <p:spPr>
          <a:xfrm>
            <a:off x="362254" y="6115861"/>
            <a:ext cx="3943394" cy="511341"/>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5" name="正方形/長方形 44">
            <a:extLst>
              <a:ext uri="{FF2B5EF4-FFF2-40B4-BE49-F238E27FC236}">
                <a16:creationId xmlns:a16="http://schemas.microsoft.com/office/drawing/2014/main" id="{26339B4A-F4FD-4648-BD50-44251ADCBADD}"/>
              </a:ext>
            </a:extLst>
          </p:cNvPr>
          <p:cNvSpPr/>
          <p:nvPr/>
        </p:nvSpPr>
        <p:spPr>
          <a:xfrm>
            <a:off x="4305648" y="6122171"/>
            <a:ext cx="4247049" cy="577081"/>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重点措置が適用された都道府県内の医療機関で</a:t>
            </a:r>
            <a:endPar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①保健所等から健康観察に係る委託を受けた医療機関</a:t>
            </a:r>
            <a:endPar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②診療・検査医療機関として自治体</a:t>
            </a:r>
            <a:r>
              <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HP</a:t>
            </a: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で公表している医療機関</a:t>
            </a:r>
            <a:endPar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46" name="正方形/長方形 45">
            <a:extLst>
              <a:ext uri="{FF2B5EF4-FFF2-40B4-BE49-F238E27FC236}">
                <a16:creationId xmlns:a16="http://schemas.microsoft.com/office/drawing/2014/main" id="{C086613C-38C6-45D3-8BF1-D7E908BD0E1C}"/>
              </a:ext>
            </a:extLst>
          </p:cNvPr>
          <p:cNvSpPr/>
          <p:nvPr/>
        </p:nvSpPr>
        <p:spPr>
          <a:xfrm>
            <a:off x="3108265" y="6133163"/>
            <a:ext cx="1295290" cy="25391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＜令</a:t>
            </a:r>
            <a:r>
              <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4</a:t>
            </a:r>
            <a:r>
              <a:rPr kumimoji="0" lang="en-US" altLang="ja-JP" sz="105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.2.17</a:t>
            </a: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endPar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47" name="正方形/長方形 46">
            <a:extLst>
              <a:ext uri="{FF2B5EF4-FFF2-40B4-BE49-F238E27FC236}">
                <a16:creationId xmlns:a16="http://schemas.microsoft.com/office/drawing/2014/main" id="{CADEC396-8296-4655-B79D-09B4751B27CC}"/>
              </a:ext>
            </a:extLst>
          </p:cNvPr>
          <p:cNvSpPr/>
          <p:nvPr/>
        </p:nvSpPr>
        <p:spPr>
          <a:xfrm>
            <a:off x="3337047" y="3583406"/>
            <a:ext cx="1447065" cy="25391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※300</a:t>
            </a: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点は最大</a:t>
            </a:r>
            <a:r>
              <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90</a:t>
            </a:r>
            <a:r>
              <a:rPr kumimoji="0" lang="ja-JP" altLang="en-US"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日</a:t>
            </a:r>
            <a:endParaRPr kumimoji="0" lang="en-US" altLang="ja-JP" sz="105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48" name="スライド番号プレースホルダー 2">
            <a:extLst>
              <a:ext uri="{FF2B5EF4-FFF2-40B4-BE49-F238E27FC236}">
                <a16:creationId xmlns:a16="http://schemas.microsoft.com/office/drawing/2014/main" id="{1D681005-44B1-42FB-8C3D-1B3AA001B33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0" name="タイトル 1">
            <a:extLst>
              <a:ext uri="{FF2B5EF4-FFF2-40B4-BE49-F238E27FC236}">
                <a16:creationId xmlns:a16="http://schemas.microsoft.com/office/drawing/2014/main" id="{21668936-6B12-4528-A831-59CAF0F1BF31}"/>
              </a:ext>
            </a:extLst>
          </p:cNvPr>
          <p:cNvSpPr txBox="1">
            <a:spLocks/>
          </p:cNvSpPr>
          <p:nvPr/>
        </p:nvSpPr>
        <p:spPr>
          <a:xfrm>
            <a:off x="0" y="247665"/>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18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（参考）新型コロナウイルス感染症に係る診療報酬上の主な特例について</a:t>
            </a:r>
            <a:r>
              <a:rPr kumimoji="1" lang="en-US" altLang="ja-JP" sz="18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a:t>
            </a:r>
            <a:r>
              <a:rPr kumimoji="1" lang="ja-JP" altLang="en-US" sz="18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医科</a:t>
            </a:r>
            <a:r>
              <a:rPr kumimoji="1" lang="en-US" altLang="ja-JP" sz="18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a:t>
            </a:r>
          </a:p>
        </p:txBody>
      </p:sp>
      <p:sp>
        <p:nvSpPr>
          <p:cNvPr id="49" name="テキスト ボックス 48">
            <a:extLst>
              <a:ext uri="{FF2B5EF4-FFF2-40B4-BE49-F238E27FC236}">
                <a16:creationId xmlns:a16="http://schemas.microsoft.com/office/drawing/2014/main" id="{3941B74E-1296-46FD-BBAD-3975EA9FF357}"/>
              </a:ext>
            </a:extLst>
          </p:cNvPr>
          <p:cNvSpPr txBox="1"/>
          <p:nvPr/>
        </p:nvSpPr>
        <p:spPr>
          <a:xfrm>
            <a:off x="0" y="-2767"/>
            <a:ext cx="9906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１．新型コロナウイルス感染症への対応</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25507864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1064568" y="1628800"/>
            <a:ext cx="8280920" cy="1200329"/>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２．新興感染症に対応できる</a:t>
            </a:r>
            <a:endParaRPr kumimoji="1" lang="en-US" altLang="ja-JP"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　医療提供体制の構築</a:t>
            </a:r>
          </a:p>
        </p:txBody>
      </p:sp>
      <p:sp>
        <p:nvSpPr>
          <p:cNvPr id="6" name="正方形/長方形 5">
            <a:extLst>
              <a:ext uri="{FF2B5EF4-FFF2-40B4-BE49-F238E27FC236}">
                <a16:creationId xmlns:a16="http://schemas.microsoft.com/office/drawing/2014/main" id="{518FED8D-3647-4001-B6C1-12F3D09E7ACD}"/>
              </a:ext>
            </a:extLst>
          </p:cNvPr>
          <p:cNvSpPr/>
          <p:nvPr/>
        </p:nvSpPr>
        <p:spPr>
          <a:xfrm>
            <a:off x="0" y="6168"/>
            <a:ext cx="768152" cy="6851832"/>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a:extLst>
              <a:ext uri="{FF2B5EF4-FFF2-40B4-BE49-F238E27FC236}">
                <a16:creationId xmlns:a16="http://schemas.microsoft.com/office/drawing/2014/main" id="{C77BF945-9C71-4216-9848-BEF90A42DC3C}"/>
              </a:ext>
            </a:extLst>
          </p:cNvPr>
          <p:cNvSpPr txBox="1"/>
          <p:nvPr/>
        </p:nvSpPr>
        <p:spPr>
          <a:xfrm>
            <a:off x="2288704" y="3140968"/>
            <a:ext cx="6552728" cy="2308324"/>
          </a:xfrm>
          <a:prstGeom prst="rect">
            <a:avLst/>
          </a:prstGeom>
          <a:noFill/>
          <a:ln w="12700">
            <a:solidFill>
              <a:schemeClr val="accent5">
                <a:lumMod val="75000"/>
              </a:schemeClr>
            </a:solidFill>
            <a:prstDash val="sysDash"/>
          </a:ln>
        </p:spPr>
        <p:style>
          <a:lnRef idx="2">
            <a:schemeClr val="dk1"/>
          </a:lnRef>
          <a:fillRef idx="1">
            <a:schemeClr val="lt1"/>
          </a:fillRef>
          <a:effectRef idx="0">
            <a:schemeClr val="dk1"/>
          </a:effectRef>
          <a:fontRef idx="minor">
            <a:schemeClr val="dk1"/>
          </a:fontRef>
        </p:style>
        <p:txBody>
          <a:bodyPr wrap="square" rtlCol="0">
            <a:spAutoFit/>
          </a:bodyPr>
          <a:lstStyle/>
          <a:p>
            <a:pPr marL="542925" marR="0" lvl="0" indent="-542925"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（１）外来感染対策向上加算の新設及び感染防止対策加算の見直し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（２）救急搬送診療料の見直し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defTabSz="914400" rtl="0" eaLnBrk="1" fontAlgn="auto" latinLnBrk="0" hangingPunct="1">
              <a:lnSpc>
                <a:spcPct val="100000"/>
              </a:lnSpc>
              <a:spcBef>
                <a:spcPts val="0"/>
              </a:spcBef>
              <a:spcAft>
                <a:spcPts val="0"/>
              </a:spcAft>
              <a:buClrTx/>
              <a:buSzTx/>
              <a:buFontTx/>
              <a:buNone/>
              <a:tabLst/>
              <a:defRPr/>
            </a:pPr>
            <a:endPar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（３）人工呼吸の評価の見直し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（４）</a:t>
            </a:r>
            <a:r>
              <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ECMO</a:t>
            </a:r>
            <a:r>
              <a:rPr kumimoji="1" lang="ja-JP" altLang="en-US"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（体外式膜型人工肺）を用いた診療等に係る評価の見直し</a:t>
            </a: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p:txBody>
      </p:sp>
      <p:sp>
        <p:nvSpPr>
          <p:cNvPr id="8" name="スライド番号プレースホルダー 2">
            <a:extLst>
              <a:ext uri="{FF2B5EF4-FFF2-40B4-BE49-F238E27FC236}">
                <a16:creationId xmlns:a16="http://schemas.microsoft.com/office/drawing/2014/main" id="{99EDA9C4-FDC7-4150-94AD-132FDA45F6F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53636070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809488" y="33015"/>
            <a:ext cx="8280920" cy="461665"/>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　</a:t>
            </a:r>
          </a:p>
        </p:txBody>
      </p:sp>
      <p:graphicFrame>
        <p:nvGraphicFramePr>
          <p:cNvPr id="5" name="表 7">
            <a:extLst>
              <a:ext uri="{FF2B5EF4-FFF2-40B4-BE49-F238E27FC236}">
                <a16:creationId xmlns:a16="http://schemas.microsoft.com/office/drawing/2014/main" id="{C7791367-0285-4E1A-9072-94B717B609E9}"/>
              </a:ext>
            </a:extLst>
          </p:cNvPr>
          <p:cNvGraphicFramePr>
            <a:graphicFrameLocks noGrp="1"/>
          </p:cNvGraphicFramePr>
          <p:nvPr>
            <p:extLst>
              <p:ext uri="{D42A27DB-BD31-4B8C-83A1-F6EECF244321}">
                <p14:modId xmlns:p14="http://schemas.microsoft.com/office/powerpoint/2010/main" val="2643695226"/>
              </p:ext>
            </p:extLst>
          </p:nvPr>
        </p:nvGraphicFramePr>
        <p:xfrm>
          <a:off x="43508" y="711485"/>
          <a:ext cx="9812879" cy="5044440"/>
        </p:xfrm>
        <a:graphic>
          <a:graphicData uri="http://schemas.openxmlformats.org/drawingml/2006/table">
            <a:tbl>
              <a:tblPr firstRow="1" bandRow="1">
                <a:tableStyleId>{5940675A-B579-460E-94D1-54222C63F5DA}</a:tableStyleId>
              </a:tblPr>
              <a:tblGrid>
                <a:gridCol w="319312">
                  <a:extLst>
                    <a:ext uri="{9D8B030D-6E8A-4147-A177-3AD203B41FA5}">
                      <a16:colId xmlns:a16="http://schemas.microsoft.com/office/drawing/2014/main" val="2445630483"/>
                    </a:ext>
                  </a:extLst>
                </a:gridCol>
                <a:gridCol w="1124271">
                  <a:extLst>
                    <a:ext uri="{9D8B030D-6E8A-4147-A177-3AD203B41FA5}">
                      <a16:colId xmlns:a16="http://schemas.microsoft.com/office/drawing/2014/main" val="176979150"/>
                    </a:ext>
                  </a:extLst>
                </a:gridCol>
                <a:gridCol w="4355824">
                  <a:extLst>
                    <a:ext uri="{9D8B030D-6E8A-4147-A177-3AD203B41FA5}">
                      <a16:colId xmlns:a16="http://schemas.microsoft.com/office/drawing/2014/main" val="4229224816"/>
                    </a:ext>
                  </a:extLst>
                </a:gridCol>
                <a:gridCol w="4013472">
                  <a:extLst>
                    <a:ext uri="{9D8B030D-6E8A-4147-A177-3AD203B41FA5}">
                      <a16:colId xmlns:a16="http://schemas.microsoft.com/office/drawing/2014/main" val="402528084"/>
                    </a:ext>
                  </a:extLst>
                </a:gridCol>
              </a:tblGrid>
              <a:tr h="161062">
                <a:tc gridSpan="2">
                  <a:txBody>
                    <a:bodyPr/>
                    <a:lstStyle/>
                    <a:p>
                      <a:pPr algn="ctr"/>
                      <a:endParaRPr kumimoji="1" lang="ja-JP" altLang="en-US" sz="1100" b="1" dirty="0">
                        <a:solidFill>
                          <a:schemeClr val="bg1"/>
                        </a:solidFill>
                        <a:latin typeface="游ゴシック" panose="020B0400000000000000" pitchFamily="50" charset="-128"/>
                        <a:ea typeface="游ゴシック" panose="020B0400000000000000" pitchFamily="50" charset="-128"/>
                      </a:endParaRPr>
                    </a:p>
                  </a:txBody>
                  <a:tcPr>
                    <a:solidFill>
                      <a:schemeClr val="accent6">
                        <a:lumMod val="75000"/>
                      </a:schemeClr>
                    </a:solidFill>
                  </a:tcPr>
                </a:tc>
                <a:tc hMerge="1">
                  <a:txBody>
                    <a:bodyPr/>
                    <a:lstStyle/>
                    <a:p>
                      <a:endParaRPr kumimoji="1" lang="ja-JP" altLang="en-US" sz="1200" dirty="0">
                        <a:latin typeface="游ゴシック" panose="020B0400000000000000" pitchFamily="50" charset="-128"/>
                        <a:ea typeface="游ゴシック" panose="020B0400000000000000" pitchFamily="50" charset="-128"/>
                      </a:endParaRPr>
                    </a:p>
                  </a:txBody>
                  <a:tcPr/>
                </a:tc>
                <a:tc>
                  <a:txBody>
                    <a:bodyPr/>
                    <a:lstStyle/>
                    <a:p>
                      <a:pPr algn="ctr"/>
                      <a:r>
                        <a:rPr kumimoji="1" lang="ja-JP" altLang="en-US" sz="1200" b="1" dirty="0">
                          <a:solidFill>
                            <a:schemeClr val="bg1"/>
                          </a:solidFill>
                          <a:latin typeface="游ゴシック" panose="020B0400000000000000" pitchFamily="50" charset="-128"/>
                          <a:ea typeface="游ゴシック" panose="020B0400000000000000" pitchFamily="50" charset="-128"/>
                        </a:rPr>
                        <a:t>感染防止対策加算１</a:t>
                      </a:r>
                    </a:p>
                  </a:txBody>
                  <a:tcPr>
                    <a:solidFill>
                      <a:schemeClr val="accent6">
                        <a:lumMod val="75000"/>
                      </a:schemeClr>
                    </a:solidFill>
                  </a:tcPr>
                </a:tc>
                <a:tc>
                  <a:txBody>
                    <a:bodyPr/>
                    <a:lstStyle/>
                    <a:p>
                      <a:pPr algn="ctr"/>
                      <a:r>
                        <a:rPr kumimoji="1" lang="ja-JP" altLang="en-US" sz="1200" b="1" dirty="0">
                          <a:solidFill>
                            <a:schemeClr val="bg1"/>
                          </a:solidFill>
                          <a:latin typeface="游ゴシック" panose="020B0400000000000000" pitchFamily="50" charset="-128"/>
                          <a:ea typeface="游ゴシック" panose="020B0400000000000000" pitchFamily="50" charset="-128"/>
                        </a:rPr>
                        <a:t>感染防止対策加算２</a:t>
                      </a:r>
                    </a:p>
                  </a:txBody>
                  <a:tcPr>
                    <a:solidFill>
                      <a:schemeClr val="accent6">
                        <a:lumMod val="75000"/>
                      </a:schemeClr>
                    </a:solidFill>
                  </a:tcPr>
                </a:tc>
                <a:extLst>
                  <a:ext uri="{0D108BD9-81ED-4DB2-BD59-A6C34878D82A}">
                    <a16:rowId xmlns:a16="http://schemas.microsoft.com/office/drawing/2014/main" val="2553100353"/>
                  </a:ext>
                </a:extLst>
              </a:tr>
              <a:tr h="205224">
                <a:tc gridSpan="2">
                  <a:txBody>
                    <a:bodyPr/>
                    <a:lstStyle/>
                    <a:p>
                      <a:pPr algn="ctr"/>
                      <a:r>
                        <a:rPr kumimoji="1" lang="ja-JP" altLang="en-US" sz="1100" b="1" dirty="0">
                          <a:latin typeface="游ゴシック" panose="020B0400000000000000" pitchFamily="50" charset="-128"/>
                          <a:ea typeface="游ゴシック" panose="020B0400000000000000" pitchFamily="50" charset="-128"/>
                        </a:rPr>
                        <a:t>点数</a:t>
                      </a:r>
                    </a:p>
                  </a:txBody>
                  <a:tcPr>
                    <a:solidFill>
                      <a:schemeClr val="accent6">
                        <a:lumMod val="20000"/>
                        <a:lumOff val="80000"/>
                      </a:schemeClr>
                    </a:solidFill>
                  </a:tcPr>
                </a:tc>
                <a:tc hMerge="1">
                  <a:txBody>
                    <a:bodyPr/>
                    <a:lstStyle/>
                    <a:p>
                      <a:endParaRPr kumimoji="1" lang="ja-JP" altLang="en-US"/>
                    </a:p>
                  </a:txBody>
                  <a:tcPr/>
                </a:tc>
                <a:tc>
                  <a:txBody>
                    <a:bodyPr/>
                    <a:lstStyle/>
                    <a:p>
                      <a:pPr algn="ctr"/>
                      <a:r>
                        <a:rPr kumimoji="1" lang="en-US" altLang="ja-JP" sz="1100" b="1" dirty="0">
                          <a:latin typeface="游ゴシック" panose="020B0400000000000000" pitchFamily="50" charset="-128"/>
                          <a:ea typeface="游ゴシック" panose="020B0400000000000000" pitchFamily="50" charset="-128"/>
                        </a:rPr>
                        <a:t>390</a:t>
                      </a:r>
                      <a:r>
                        <a:rPr kumimoji="1" lang="ja-JP" altLang="en-US" sz="1100" b="1" dirty="0">
                          <a:latin typeface="游ゴシック" panose="020B0400000000000000" pitchFamily="50" charset="-128"/>
                          <a:ea typeface="游ゴシック" panose="020B0400000000000000" pitchFamily="50" charset="-128"/>
                        </a:rPr>
                        <a:t>点</a:t>
                      </a:r>
                    </a:p>
                  </a:txBody>
                  <a:tcPr/>
                </a:tc>
                <a:tc>
                  <a:txBody>
                    <a:bodyPr/>
                    <a:lstStyle/>
                    <a:p>
                      <a:pPr algn="ctr"/>
                      <a:r>
                        <a:rPr kumimoji="1" lang="en-US" altLang="ja-JP" sz="1100" b="1" dirty="0">
                          <a:latin typeface="游ゴシック" panose="020B0400000000000000" pitchFamily="50" charset="-128"/>
                          <a:ea typeface="游ゴシック" panose="020B0400000000000000" pitchFamily="50" charset="-128"/>
                        </a:rPr>
                        <a:t>90</a:t>
                      </a:r>
                      <a:r>
                        <a:rPr kumimoji="1" lang="ja-JP" altLang="en-US" sz="1100" b="1" dirty="0">
                          <a:latin typeface="游ゴシック" panose="020B0400000000000000" pitchFamily="50" charset="-128"/>
                          <a:ea typeface="游ゴシック" panose="020B0400000000000000" pitchFamily="50" charset="-128"/>
                        </a:rPr>
                        <a:t>点</a:t>
                      </a:r>
                    </a:p>
                  </a:txBody>
                  <a:tcPr/>
                </a:tc>
                <a:extLst>
                  <a:ext uri="{0D108BD9-81ED-4DB2-BD59-A6C34878D82A}">
                    <a16:rowId xmlns:a16="http://schemas.microsoft.com/office/drawing/2014/main" val="1446446970"/>
                  </a:ext>
                </a:extLst>
              </a:tr>
              <a:tr h="370840">
                <a:tc gridSpan="2">
                  <a:txBody>
                    <a:bodyPr/>
                    <a:lstStyle/>
                    <a:p>
                      <a:pPr algn="ctr"/>
                      <a:r>
                        <a:rPr kumimoji="1" lang="ja-JP" altLang="en-US" sz="1100" b="1" dirty="0">
                          <a:latin typeface="游ゴシック" panose="020B0400000000000000" pitchFamily="50" charset="-128"/>
                          <a:ea typeface="游ゴシック" panose="020B0400000000000000" pitchFamily="50" charset="-128"/>
                        </a:rPr>
                        <a:t>算定要件</a:t>
                      </a:r>
                    </a:p>
                  </a:txBody>
                  <a:tcPr>
                    <a:solidFill>
                      <a:schemeClr val="accent6">
                        <a:lumMod val="20000"/>
                        <a:lumOff val="80000"/>
                      </a:schemeClr>
                    </a:solidFill>
                  </a:tcPr>
                </a:tc>
                <a:tc hMerge="1">
                  <a:txBody>
                    <a:bodyPr/>
                    <a:lstStyle/>
                    <a:p>
                      <a:endParaRPr kumimoji="1" lang="ja-JP" altLang="en-US"/>
                    </a:p>
                  </a:txBody>
                  <a:tcPr/>
                </a:tc>
                <a:tc gridSpan="2">
                  <a:txBody>
                    <a:bodyPr/>
                    <a:lstStyle/>
                    <a:p>
                      <a:r>
                        <a:rPr kumimoji="1" lang="ja-JP" altLang="en-US" sz="1100" b="1" dirty="0">
                          <a:latin typeface="游ゴシック" panose="020B0400000000000000" pitchFamily="50" charset="-128"/>
                          <a:ea typeface="游ゴシック" panose="020B0400000000000000" pitchFamily="50" charset="-128"/>
                        </a:rPr>
                        <a:t>院内に感染制御のチームを設置し、院内感染状況の把握、抗菌薬の適正使用、職員の感染防止等を行うことで院内感染防止を行う保険医療機関に入院している患者について、入院初日に算定する。</a:t>
                      </a:r>
                    </a:p>
                  </a:txBody>
                  <a:tcPr/>
                </a:tc>
                <a:tc hMerge="1">
                  <a:txBody>
                    <a:bodyPr/>
                    <a:lstStyle/>
                    <a:p>
                      <a:endParaRPr kumimoji="1" lang="ja-JP" altLang="en-US"/>
                    </a:p>
                  </a:txBody>
                  <a:tcPr/>
                </a:tc>
                <a:extLst>
                  <a:ext uri="{0D108BD9-81ED-4DB2-BD59-A6C34878D82A}">
                    <a16:rowId xmlns:a16="http://schemas.microsoft.com/office/drawing/2014/main" val="1527471201"/>
                  </a:ext>
                </a:extLst>
              </a:tr>
              <a:tr h="0">
                <a:tc rowSpan="8">
                  <a:txBody>
                    <a:bodyPr/>
                    <a:lstStyle/>
                    <a:p>
                      <a:pPr algn="ctr"/>
                      <a:r>
                        <a:rPr kumimoji="1" lang="ja-JP" altLang="en-US" sz="1200" b="1" dirty="0">
                          <a:latin typeface="游ゴシック" panose="020B0400000000000000" pitchFamily="50" charset="-128"/>
                          <a:ea typeface="游ゴシック" panose="020B0400000000000000" pitchFamily="50" charset="-128"/>
                        </a:rPr>
                        <a:t>主</a:t>
                      </a:r>
                      <a:endParaRPr kumimoji="1" lang="en-US" altLang="ja-JP" sz="1200" b="1" dirty="0">
                        <a:latin typeface="游ゴシック" panose="020B0400000000000000" pitchFamily="50" charset="-128"/>
                        <a:ea typeface="游ゴシック" panose="020B0400000000000000" pitchFamily="50" charset="-128"/>
                      </a:endParaRPr>
                    </a:p>
                    <a:p>
                      <a:pPr algn="ctr"/>
                      <a:r>
                        <a:rPr kumimoji="1" lang="ja-JP" altLang="en-US" sz="1200" b="1" dirty="0">
                          <a:latin typeface="游ゴシック" panose="020B0400000000000000" pitchFamily="50" charset="-128"/>
                          <a:ea typeface="游ゴシック" panose="020B0400000000000000" pitchFamily="50" charset="-128"/>
                        </a:rPr>
                        <a:t>な</a:t>
                      </a:r>
                      <a:endParaRPr kumimoji="1" lang="en-US" altLang="ja-JP" sz="1200" b="1" dirty="0">
                        <a:latin typeface="游ゴシック" panose="020B0400000000000000" pitchFamily="50" charset="-128"/>
                        <a:ea typeface="游ゴシック" panose="020B0400000000000000" pitchFamily="50" charset="-128"/>
                      </a:endParaRPr>
                    </a:p>
                    <a:p>
                      <a:pPr algn="ctr"/>
                      <a:r>
                        <a:rPr kumimoji="1" lang="ja-JP" altLang="en-US" sz="1200" b="1" dirty="0">
                          <a:latin typeface="游ゴシック" panose="020B0400000000000000" pitchFamily="50" charset="-128"/>
                          <a:ea typeface="游ゴシック" panose="020B0400000000000000" pitchFamily="50" charset="-128"/>
                        </a:rPr>
                        <a:t>施</a:t>
                      </a:r>
                      <a:endParaRPr kumimoji="1" lang="en-US" altLang="ja-JP" sz="1200" b="1" dirty="0">
                        <a:latin typeface="游ゴシック" panose="020B0400000000000000" pitchFamily="50" charset="-128"/>
                        <a:ea typeface="游ゴシック" panose="020B0400000000000000" pitchFamily="50" charset="-128"/>
                      </a:endParaRPr>
                    </a:p>
                    <a:p>
                      <a:pPr algn="ctr"/>
                      <a:r>
                        <a:rPr kumimoji="1" lang="ja-JP" altLang="en-US" sz="1200" b="1" dirty="0">
                          <a:latin typeface="游ゴシック" panose="020B0400000000000000" pitchFamily="50" charset="-128"/>
                          <a:ea typeface="游ゴシック" panose="020B0400000000000000" pitchFamily="50" charset="-128"/>
                        </a:rPr>
                        <a:t>設</a:t>
                      </a:r>
                      <a:endParaRPr kumimoji="1" lang="en-US" altLang="ja-JP" sz="1200" b="1" dirty="0">
                        <a:latin typeface="游ゴシック" panose="020B0400000000000000" pitchFamily="50" charset="-128"/>
                        <a:ea typeface="游ゴシック" panose="020B0400000000000000" pitchFamily="50" charset="-128"/>
                      </a:endParaRPr>
                    </a:p>
                    <a:p>
                      <a:pPr algn="ctr"/>
                      <a:r>
                        <a:rPr kumimoji="1" lang="ja-JP" altLang="en-US" sz="1200" b="1" dirty="0">
                          <a:latin typeface="游ゴシック" panose="020B0400000000000000" pitchFamily="50" charset="-128"/>
                          <a:ea typeface="游ゴシック" panose="020B0400000000000000" pitchFamily="50" charset="-128"/>
                        </a:rPr>
                        <a:t>基</a:t>
                      </a:r>
                      <a:endParaRPr kumimoji="1" lang="en-US" altLang="ja-JP" sz="1200" b="1" dirty="0">
                        <a:latin typeface="游ゴシック" panose="020B0400000000000000" pitchFamily="50" charset="-128"/>
                        <a:ea typeface="游ゴシック" panose="020B0400000000000000" pitchFamily="50" charset="-128"/>
                      </a:endParaRPr>
                    </a:p>
                    <a:p>
                      <a:pPr algn="ctr"/>
                      <a:r>
                        <a:rPr kumimoji="1" lang="ja-JP" altLang="en-US" sz="1200" b="1" dirty="0">
                          <a:latin typeface="游ゴシック" panose="020B0400000000000000" pitchFamily="50" charset="-128"/>
                          <a:ea typeface="游ゴシック" panose="020B0400000000000000" pitchFamily="50" charset="-128"/>
                        </a:rPr>
                        <a:t>準</a:t>
                      </a:r>
                    </a:p>
                  </a:txBody>
                  <a:tcPr anchor="ctr">
                    <a:solidFill>
                      <a:schemeClr val="accent6">
                        <a:lumMod val="20000"/>
                        <a:lumOff val="80000"/>
                      </a:schemeClr>
                    </a:solidFill>
                  </a:tcPr>
                </a:tc>
                <a:tc>
                  <a:txBody>
                    <a:bodyPr/>
                    <a:lstStyle/>
                    <a:p>
                      <a:pPr algn="l"/>
                      <a:r>
                        <a:rPr kumimoji="1" lang="ja-JP" altLang="en-US" sz="1100" b="1" dirty="0">
                          <a:latin typeface="游ゴシック" panose="020B0400000000000000" pitchFamily="50" charset="-128"/>
                          <a:ea typeface="游ゴシック" panose="020B0400000000000000" pitchFamily="50" charset="-128"/>
                        </a:rPr>
                        <a:t>病床規模</a:t>
                      </a:r>
                    </a:p>
                  </a:txBody>
                  <a:tcPr anchor="ctr">
                    <a:solidFill>
                      <a:schemeClr val="accent6">
                        <a:lumMod val="20000"/>
                        <a:lumOff val="80000"/>
                      </a:schemeClr>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baseline="0" dirty="0">
                          <a:solidFill>
                            <a:schemeClr val="tx1"/>
                          </a:solidFill>
                          <a:latin typeface="游ゴシック" panose="020B0400000000000000" pitchFamily="50" charset="-128"/>
                          <a:ea typeface="游ゴシック" panose="020B0400000000000000" pitchFamily="50" charset="-128"/>
                          <a:cs typeface="+mn-cs"/>
                        </a:rPr>
                        <a:t>－</a:t>
                      </a:r>
                    </a:p>
                  </a:txBody>
                  <a:tcPr/>
                </a:tc>
                <a:tc>
                  <a:txBody>
                    <a:bodyPr/>
                    <a:lstStyle/>
                    <a:p>
                      <a:r>
                        <a:rPr kumimoji="1" lang="ja-JP" altLang="en-US" sz="1100" b="1" dirty="0">
                          <a:latin typeface="游ゴシック" panose="020B0400000000000000" pitchFamily="50" charset="-128"/>
                          <a:ea typeface="游ゴシック" panose="020B0400000000000000" pitchFamily="50" charset="-128"/>
                        </a:rPr>
                        <a:t>保険医療機関の一般病床の数が</a:t>
                      </a:r>
                      <a:r>
                        <a:rPr kumimoji="1" lang="en-US" altLang="ja-JP" sz="1100" b="1" dirty="0">
                          <a:latin typeface="游ゴシック" panose="020B0400000000000000" pitchFamily="50" charset="-128"/>
                          <a:ea typeface="游ゴシック" panose="020B0400000000000000" pitchFamily="50" charset="-128"/>
                        </a:rPr>
                        <a:t>300 </a:t>
                      </a:r>
                      <a:r>
                        <a:rPr kumimoji="1" lang="ja-JP" altLang="en-US" sz="1100" b="1" dirty="0">
                          <a:latin typeface="游ゴシック" panose="020B0400000000000000" pitchFamily="50" charset="-128"/>
                          <a:ea typeface="游ゴシック" panose="020B0400000000000000" pitchFamily="50" charset="-128"/>
                        </a:rPr>
                        <a:t>床以下を標準とする</a:t>
                      </a:r>
                    </a:p>
                  </a:txBody>
                  <a:tcPr/>
                </a:tc>
                <a:extLst>
                  <a:ext uri="{0D108BD9-81ED-4DB2-BD59-A6C34878D82A}">
                    <a16:rowId xmlns:a16="http://schemas.microsoft.com/office/drawing/2014/main" val="4103577408"/>
                  </a:ext>
                </a:extLst>
              </a:tr>
              <a:tr h="158472">
                <a:tc vMerge="1">
                  <a:txBody>
                    <a:bodyPr/>
                    <a:lstStyle/>
                    <a:p>
                      <a:endParaRPr kumimoji="1" lang="ja-JP" altLang="en-US" sz="900" dirty="0"/>
                    </a:p>
                  </a:txBody>
                  <a:tcPr/>
                </a:tc>
                <a:tc>
                  <a:txBody>
                    <a:bodyPr/>
                    <a:lstStyle/>
                    <a:p>
                      <a:pPr algn="l"/>
                      <a:r>
                        <a:rPr kumimoji="1" lang="ja-JP" altLang="en-US" sz="1100" b="1" dirty="0">
                          <a:latin typeface="游ゴシック" panose="020B0400000000000000" pitchFamily="50" charset="-128"/>
                          <a:ea typeface="游ゴシック" panose="020B0400000000000000" pitchFamily="50" charset="-128"/>
                        </a:rPr>
                        <a:t>部門の設置</a:t>
                      </a:r>
                      <a:endParaRPr kumimoji="1" lang="ja-JP" altLang="en-US" sz="1100" b="1" dirty="0"/>
                    </a:p>
                  </a:txBody>
                  <a:tcPr anchor="ctr">
                    <a:solidFill>
                      <a:schemeClr val="accent6">
                        <a:lumMod val="20000"/>
                        <a:lumOff val="80000"/>
                      </a:schemeClr>
                    </a:solidFill>
                  </a:tcPr>
                </a:tc>
                <a:tc gridSpan="2">
                  <a:txBody>
                    <a:bodyPr/>
                    <a:lstStyle/>
                    <a:p>
                      <a:pPr algn="ctr"/>
                      <a:r>
                        <a:rPr kumimoji="1" lang="ja-JP" altLang="en-US" sz="1100" b="1" dirty="0">
                          <a:latin typeface="游ゴシック" panose="020B0400000000000000" pitchFamily="50" charset="-128"/>
                          <a:ea typeface="游ゴシック" panose="020B0400000000000000" pitchFamily="50" charset="-128"/>
                        </a:rPr>
                        <a:t>感染防止に係る部門（感染防止対策部門）を設置している</a:t>
                      </a:r>
                    </a:p>
                  </a:txBody>
                  <a:tcPr/>
                </a:tc>
                <a:tc hMerge="1">
                  <a:txBody>
                    <a:bodyPr/>
                    <a:lstStyle/>
                    <a:p>
                      <a:endParaRPr kumimoji="1" lang="ja-JP" altLang="en-US"/>
                    </a:p>
                  </a:txBody>
                  <a:tcPr/>
                </a:tc>
                <a:extLst>
                  <a:ext uri="{0D108BD9-81ED-4DB2-BD59-A6C34878D82A}">
                    <a16:rowId xmlns:a16="http://schemas.microsoft.com/office/drawing/2014/main" val="3387587577"/>
                  </a:ext>
                </a:extLst>
              </a:tr>
              <a:tr h="370840">
                <a:tc vMerge="1">
                  <a:txBody>
                    <a:bodyPr/>
                    <a:lstStyle/>
                    <a:p>
                      <a:endParaRPr kumimoji="1" lang="ja-JP" altLang="en-US" sz="900" dirty="0"/>
                    </a:p>
                  </a:txBody>
                  <a:tcPr/>
                </a:tc>
                <a:tc>
                  <a:txBody>
                    <a:bodyPr/>
                    <a:lstStyle/>
                    <a:p>
                      <a:pPr algn="l"/>
                      <a:r>
                        <a:rPr kumimoji="1" lang="ja-JP" altLang="en-US" sz="1100" b="1" dirty="0">
                          <a:latin typeface="游ゴシック" panose="020B0400000000000000" pitchFamily="50" charset="-128"/>
                          <a:ea typeface="游ゴシック" panose="020B0400000000000000" pitchFamily="50" charset="-128"/>
                        </a:rPr>
                        <a:t>感染制御</a:t>
                      </a:r>
                      <a:endParaRPr kumimoji="1" lang="en-US" altLang="ja-JP" sz="1100" b="1" dirty="0">
                        <a:latin typeface="游ゴシック" panose="020B0400000000000000" pitchFamily="50" charset="-128"/>
                        <a:ea typeface="游ゴシック" panose="020B0400000000000000" pitchFamily="50" charset="-128"/>
                      </a:endParaRPr>
                    </a:p>
                    <a:p>
                      <a:pPr algn="l"/>
                      <a:r>
                        <a:rPr kumimoji="1" lang="ja-JP" altLang="en-US" sz="1100" b="1" dirty="0">
                          <a:latin typeface="游ゴシック" panose="020B0400000000000000" pitchFamily="50" charset="-128"/>
                          <a:ea typeface="游ゴシック" panose="020B0400000000000000" pitchFamily="50" charset="-128"/>
                        </a:rPr>
                        <a:t>チーム</a:t>
                      </a:r>
                      <a:endParaRPr kumimoji="1" lang="en-US" altLang="ja-JP" sz="1100" b="1" dirty="0">
                        <a:latin typeface="游ゴシック" panose="020B0400000000000000" pitchFamily="50" charset="-128"/>
                        <a:ea typeface="游ゴシック" panose="020B0400000000000000" pitchFamily="50" charset="-128"/>
                      </a:endParaRPr>
                    </a:p>
                    <a:p>
                      <a:pPr algn="l"/>
                      <a:r>
                        <a:rPr kumimoji="1" lang="ja-JP" altLang="en-US" sz="1100" b="1" dirty="0">
                          <a:latin typeface="游ゴシック" panose="020B0400000000000000" pitchFamily="50" charset="-128"/>
                          <a:ea typeface="游ゴシック" panose="020B0400000000000000" pitchFamily="50" charset="-128"/>
                        </a:rPr>
                        <a:t>の設置</a:t>
                      </a:r>
                      <a:endParaRPr kumimoji="1" lang="ja-JP" altLang="en-US" sz="1100" b="1" dirty="0"/>
                    </a:p>
                  </a:txBody>
                  <a:tcPr anchor="ctr">
                    <a:solidFill>
                      <a:schemeClr val="accent6">
                        <a:lumMod val="20000"/>
                        <a:lumOff val="80000"/>
                      </a:schemeClr>
                    </a:solidFill>
                  </a:tcPr>
                </a:tc>
                <a:tc>
                  <a:txBody>
                    <a:bodyPr/>
                    <a:lstStyle/>
                    <a:p>
                      <a:r>
                        <a:rPr kumimoji="1" lang="ja-JP" altLang="en-US" sz="1100" b="1" dirty="0">
                          <a:latin typeface="游ゴシック" panose="020B0400000000000000" pitchFamily="50" charset="-128"/>
                          <a:ea typeface="游ゴシック" panose="020B0400000000000000" pitchFamily="50" charset="-128"/>
                        </a:rPr>
                        <a:t>以下の構成員からなる感染制御チームを設置</a:t>
                      </a:r>
                    </a:p>
                    <a:p>
                      <a:r>
                        <a:rPr kumimoji="1" lang="ja-JP" altLang="en-US" sz="1100" b="1" dirty="0">
                          <a:latin typeface="游ゴシック" panose="020B0400000000000000" pitchFamily="50" charset="-128"/>
                          <a:ea typeface="游ゴシック" panose="020B0400000000000000" pitchFamily="50" charset="-128"/>
                        </a:rPr>
                        <a:t>・専任の常勤医師（感染症対策の経験が３年以上）</a:t>
                      </a:r>
                    </a:p>
                    <a:p>
                      <a:r>
                        <a:rPr kumimoji="1" lang="ja-JP" altLang="en-US" sz="1100" b="1" dirty="0">
                          <a:latin typeface="游ゴシック" panose="020B0400000000000000" pitchFamily="50" charset="-128"/>
                          <a:ea typeface="游ゴシック" panose="020B0400000000000000" pitchFamily="50" charset="-128"/>
                        </a:rPr>
                        <a:t>・専任の看護師（感染管理の経験５年以上かつ研修修了）</a:t>
                      </a:r>
                    </a:p>
                    <a:p>
                      <a:r>
                        <a:rPr kumimoji="1" lang="ja-JP" altLang="en-US" sz="1100" b="1" dirty="0">
                          <a:latin typeface="游ゴシック" panose="020B0400000000000000" pitchFamily="50" charset="-128"/>
                          <a:ea typeface="游ゴシック" panose="020B0400000000000000" pitchFamily="50" charset="-128"/>
                        </a:rPr>
                        <a:t>・専任の薬剤師（病院勤務経験３年以上）</a:t>
                      </a:r>
                    </a:p>
                    <a:p>
                      <a:r>
                        <a:rPr kumimoji="1" lang="ja-JP" altLang="en-US" sz="1100" b="1" dirty="0">
                          <a:latin typeface="游ゴシック" panose="020B0400000000000000" pitchFamily="50" charset="-128"/>
                          <a:ea typeface="游ゴシック" panose="020B0400000000000000" pitchFamily="50" charset="-128"/>
                        </a:rPr>
                        <a:t>・専任の臨床検査技師 （病院勤務経験３年以上</a:t>
                      </a:r>
                    </a:p>
                    <a:p>
                      <a:r>
                        <a:rPr kumimoji="1" lang="en-US" altLang="ja-JP" sz="1100" b="1" dirty="0">
                          <a:latin typeface="游ゴシック" panose="020B0400000000000000" pitchFamily="50" charset="-128"/>
                          <a:ea typeface="游ゴシック" panose="020B0400000000000000" pitchFamily="50" charset="-128"/>
                        </a:rPr>
                        <a:t>※</a:t>
                      </a:r>
                      <a:r>
                        <a:rPr kumimoji="1" lang="ja-JP" altLang="en-US" sz="1100" b="1" dirty="0">
                          <a:latin typeface="游ゴシック" panose="020B0400000000000000" pitchFamily="50" charset="-128"/>
                          <a:ea typeface="游ゴシック" panose="020B0400000000000000" pitchFamily="50" charset="-128"/>
                        </a:rPr>
                        <a:t>医師又は看護師のうち１名は専従であること。</a:t>
                      </a:r>
                    </a:p>
                  </a:txBody>
                  <a:tcPr/>
                </a:tc>
                <a:tc>
                  <a:txBody>
                    <a:bodyPr/>
                    <a:lstStyle/>
                    <a:p>
                      <a:r>
                        <a:rPr kumimoji="1" lang="ja-JP" altLang="en-US" sz="1100" b="1" dirty="0">
                          <a:latin typeface="游ゴシック" panose="020B0400000000000000" pitchFamily="50" charset="-128"/>
                          <a:ea typeface="游ゴシック" panose="020B0400000000000000" pitchFamily="50" charset="-128"/>
                        </a:rPr>
                        <a:t>以下の構成員からなる感染制御チームを設置</a:t>
                      </a:r>
                    </a:p>
                    <a:p>
                      <a:r>
                        <a:rPr kumimoji="1" lang="ja-JP" altLang="en-US" sz="1100" b="1" dirty="0">
                          <a:latin typeface="游ゴシック" panose="020B0400000000000000" pitchFamily="50" charset="-128"/>
                          <a:ea typeface="游ゴシック" panose="020B0400000000000000" pitchFamily="50" charset="-128"/>
                        </a:rPr>
                        <a:t>・専任の常勤医師（感染症対策の経験が３年以上）</a:t>
                      </a:r>
                    </a:p>
                    <a:p>
                      <a:r>
                        <a:rPr kumimoji="1" lang="ja-JP" altLang="en-US" sz="1100" b="1" dirty="0">
                          <a:latin typeface="游ゴシック" panose="020B0400000000000000" pitchFamily="50" charset="-128"/>
                          <a:ea typeface="游ゴシック" panose="020B0400000000000000" pitchFamily="50" charset="-128"/>
                        </a:rPr>
                        <a:t>・専任の看護師（感染管理の経験５年以上）</a:t>
                      </a:r>
                    </a:p>
                    <a:p>
                      <a:r>
                        <a:rPr kumimoji="1" lang="ja-JP" altLang="en-US" sz="1100" b="1" dirty="0">
                          <a:latin typeface="游ゴシック" panose="020B0400000000000000" pitchFamily="50" charset="-128"/>
                          <a:ea typeface="游ゴシック" panose="020B0400000000000000" pitchFamily="50" charset="-128"/>
                        </a:rPr>
                        <a:t>・専任の薬剤師（病院勤務経験３年以上）</a:t>
                      </a:r>
                    </a:p>
                    <a:p>
                      <a:r>
                        <a:rPr kumimoji="1" lang="ja-JP" altLang="en-US" sz="1100" b="1" dirty="0">
                          <a:latin typeface="游ゴシック" panose="020B0400000000000000" pitchFamily="50" charset="-128"/>
                          <a:ea typeface="游ゴシック" panose="020B0400000000000000" pitchFamily="50" charset="-128"/>
                        </a:rPr>
                        <a:t>・専任の臨床検査技師 （病院勤務経験３年以上）</a:t>
                      </a:r>
                    </a:p>
                  </a:txBody>
                  <a:tcPr/>
                </a:tc>
                <a:extLst>
                  <a:ext uri="{0D108BD9-81ED-4DB2-BD59-A6C34878D82A}">
                    <a16:rowId xmlns:a16="http://schemas.microsoft.com/office/drawing/2014/main" val="3976038440"/>
                  </a:ext>
                </a:extLst>
              </a:tr>
              <a:tr h="0">
                <a:tc vMerge="1">
                  <a:txBody>
                    <a:bodyPr/>
                    <a:lstStyle/>
                    <a:p>
                      <a:endParaRPr kumimoji="1" lang="ja-JP" altLang="en-US" sz="900" dirty="0"/>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baseline="0" dirty="0">
                          <a:solidFill>
                            <a:schemeClr val="tx1"/>
                          </a:solidFill>
                          <a:latin typeface="游ゴシック" panose="020B0400000000000000" pitchFamily="50" charset="-128"/>
                          <a:ea typeface="游ゴシック" panose="020B0400000000000000" pitchFamily="50" charset="-128"/>
                          <a:cs typeface="+mn-cs"/>
                        </a:rPr>
                        <a:t>マニュアルの</a:t>
                      </a:r>
                      <a:endParaRPr kumimoji="1" lang="en-US" altLang="ja-JP" sz="1100" b="1" i="0" u="none" strike="noStrike" kern="1200" baseline="0" dirty="0">
                        <a:solidFill>
                          <a:schemeClr val="tx1"/>
                        </a:solidFill>
                        <a:latin typeface="游ゴシック" panose="020B0400000000000000" pitchFamily="50" charset="-128"/>
                        <a:ea typeface="游ゴシック" panose="020B0400000000000000" pitchFamily="50" charset="-128"/>
                        <a:cs typeface="+mn-cs"/>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baseline="0" dirty="0">
                          <a:solidFill>
                            <a:schemeClr val="tx1"/>
                          </a:solidFill>
                          <a:latin typeface="游ゴシック" panose="020B0400000000000000" pitchFamily="50" charset="-128"/>
                          <a:ea typeface="游ゴシック" panose="020B0400000000000000" pitchFamily="50" charset="-128"/>
                          <a:cs typeface="+mn-cs"/>
                        </a:rPr>
                        <a:t>作成・活用</a:t>
                      </a:r>
                    </a:p>
                  </a:txBody>
                  <a:tcPr anchor="ctr">
                    <a:solidFill>
                      <a:schemeClr val="accent6">
                        <a:lumMod val="20000"/>
                        <a:lumOff val="80000"/>
                      </a:schemeClr>
                    </a:solidFill>
                  </a:tcPr>
                </a:tc>
                <a:tc gridSpan="2">
                  <a:txBody>
                    <a:bodyPr/>
                    <a:lstStyle/>
                    <a:p>
                      <a:pPr algn="ctr"/>
                      <a:r>
                        <a:rPr kumimoji="1" lang="ja-JP" altLang="en-US" sz="1100" b="1" dirty="0">
                          <a:latin typeface="游ゴシック" panose="020B0400000000000000" pitchFamily="50" charset="-128"/>
                          <a:ea typeface="游ゴシック" panose="020B0400000000000000" pitchFamily="50" charset="-128"/>
                        </a:rPr>
                        <a:t>感染制御チームがマニュアルを作成</a:t>
                      </a:r>
                    </a:p>
                  </a:txBody>
                  <a:tcPr anchor="ctr"/>
                </a:tc>
                <a:tc hMerge="1">
                  <a:txBody>
                    <a:bodyPr/>
                    <a:lstStyle/>
                    <a:p>
                      <a:endParaRPr kumimoji="1" lang="ja-JP" altLang="en-US"/>
                    </a:p>
                  </a:txBody>
                  <a:tcPr/>
                </a:tc>
                <a:extLst>
                  <a:ext uri="{0D108BD9-81ED-4DB2-BD59-A6C34878D82A}">
                    <a16:rowId xmlns:a16="http://schemas.microsoft.com/office/drawing/2014/main" val="670592569"/>
                  </a:ext>
                </a:extLst>
              </a:tr>
              <a:tr h="159464">
                <a:tc vMerge="1">
                  <a:txBody>
                    <a:bodyPr/>
                    <a:lstStyle/>
                    <a:p>
                      <a:endParaRPr kumimoji="1" lang="ja-JP" altLang="en-US" sz="900" dirty="0"/>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baseline="0" dirty="0">
                          <a:solidFill>
                            <a:schemeClr val="tx1"/>
                          </a:solidFill>
                          <a:latin typeface="游ゴシック" panose="020B0400000000000000" pitchFamily="50" charset="-128"/>
                          <a:ea typeface="游ゴシック" panose="020B0400000000000000" pitchFamily="50" charset="-128"/>
                          <a:cs typeface="+mn-cs"/>
                        </a:rPr>
                        <a:t>院内研修</a:t>
                      </a:r>
                    </a:p>
                  </a:txBody>
                  <a:tcPr anchor="ctr">
                    <a:solidFill>
                      <a:schemeClr val="accent6">
                        <a:lumMod val="20000"/>
                        <a:lumOff val="80000"/>
                      </a:schemeClr>
                    </a:solidFill>
                  </a:tcPr>
                </a:tc>
                <a:tc gridSpan="2">
                  <a:txBody>
                    <a:bodyPr/>
                    <a:lstStyle/>
                    <a:p>
                      <a:pPr algn="ctr"/>
                      <a:r>
                        <a:rPr kumimoji="1" lang="ja-JP" altLang="en-US" sz="1100" b="1" dirty="0">
                          <a:latin typeface="游ゴシック" panose="020B0400000000000000" pitchFamily="50" charset="-128"/>
                          <a:ea typeface="游ゴシック" panose="020B0400000000000000" pitchFamily="50" charset="-128"/>
                        </a:rPr>
                        <a:t>感染制御チームが年２回以上研修を実施</a:t>
                      </a:r>
                    </a:p>
                  </a:txBody>
                  <a:tcPr anchor="ctr"/>
                </a:tc>
                <a:tc hMerge="1">
                  <a:txBody>
                    <a:bodyPr/>
                    <a:lstStyle/>
                    <a:p>
                      <a:endParaRPr kumimoji="1" lang="ja-JP" altLang="en-US"/>
                    </a:p>
                  </a:txBody>
                  <a:tcPr/>
                </a:tc>
                <a:extLst>
                  <a:ext uri="{0D108BD9-81ED-4DB2-BD59-A6C34878D82A}">
                    <a16:rowId xmlns:a16="http://schemas.microsoft.com/office/drawing/2014/main" val="3413440532"/>
                  </a:ext>
                </a:extLst>
              </a:tr>
              <a:tr h="0">
                <a:tc vMerge="1">
                  <a:txBody>
                    <a:bodyPr/>
                    <a:lstStyle/>
                    <a:p>
                      <a:endParaRPr kumimoji="1" lang="ja-JP" altLang="en-US" sz="900" dirty="0"/>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baseline="0" dirty="0">
                          <a:solidFill>
                            <a:schemeClr val="tx1"/>
                          </a:solidFill>
                          <a:latin typeface="游ゴシック" panose="020B0400000000000000" pitchFamily="50" charset="-128"/>
                          <a:ea typeface="游ゴシック" panose="020B0400000000000000" pitchFamily="50" charset="-128"/>
                          <a:cs typeface="+mn-cs"/>
                        </a:rPr>
                        <a:t>医療機関間</a:t>
                      </a:r>
                      <a:endParaRPr kumimoji="1" lang="en-US" altLang="ja-JP" sz="1100" b="1" i="0" u="none" strike="noStrike" kern="1200" baseline="0" dirty="0">
                        <a:solidFill>
                          <a:schemeClr val="tx1"/>
                        </a:solidFill>
                        <a:latin typeface="游ゴシック" panose="020B0400000000000000" pitchFamily="50" charset="-128"/>
                        <a:ea typeface="游ゴシック" panose="020B0400000000000000" pitchFamily="50" charset="-128"/>
                        <a:cs typeface="+mn-cs"/>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baseline="0" dirty="0">
                          <a:solidFill>
                            <a:schemeClr val="tx1"/>
                          </a:solidFill>
                          <a:latin typeface="游ゴシック" panose="020B0400000000000000" pitchFamily="50" charset="-128"/>
                          <a:ea typeface="游ゴシック" panose="020B0400000000000000" pitchFamily="50" charset="-128"/>
                          <a:cs typeface="+mn-cs"/>
                        </a:rPr>
                        <a:t>の連携	</a:t>
                      </a:r>
                    </a:p>
                  </a:txBody>
                  <a:tcPr anchor="ctr">
                    <a:solidFill>
                      <a:schemeClr val="accent6">
                        <a:lumMod val="20000"/>
                        <a:lumOff val="80000"/>
                      </a:schemeClr>
                    </a:solidFill>
                  </a:tcPr>
                </a:tc>
                <a:tc>
                  <a:txBody>
                    <a:bodyPr/>
                    <a:lstStyle/>
                    <a:p>
                      <a:pPr marL="177800" indent="-177800"/>
                      <a:r>
                        <a:rPr kumimoji="1" lang="ja-JP" altLang="en-US" sz="1100" b="1" dirty="0">
                          <a:latin typeface="游ゴシック" panose="020B0400000000000000" pitchFamily="50" charset="-128"/>
                          <a:ea typeface="游ゴシック" panose="020B0400000000000000" pitchFamily="50" charset="-128"/>
                        </a:rPr>
                        <a:t>・加算２の医療機関と合同で、年４回以上カンファレンスを実施</a:t>
                      </a:r>
                    </a:p>
                    <a:p>
                      <a:pPr marL="177800" indent="-177800"/>
                      <a:r>
                        <a:rPr kumimoji="1" lang="ja-JP" altLang="en-US" sz="1100" b="1" dirty="0">
                          <a:latin typeface="游ゴシック" panose="020B0400000000000000" pitchFamily="50" charset="-128"/>
                          <a:ea typeface="游ゴシック" panose="020B0400000000000000" pitchFamily="50" charset="-128"/>
                        </a:rPr>
                        <a:t>・加算２の医療機関から、必要時に院内感染対策に関する相談等を受けている。</a:t>
                      </a:r>
                    </a:p>
                  </a:txBody>
                  <a:tcPr/>
                </a:tc>
                <a:tc>
                  <a:txBody>
                    <a:bodyPr/>
                    <a:lstStyle/>
                    <a:p>
                      <a:pPr marL="177800" indent="-177800"/>
                      <a:r>
                        <a:rPr kumimoji="1" lang="ja-JP" altLang="en-US" sz="1100" b="1" dirty="0">
                          <a:latin typeface="游ゴシック" panose="020B0400000000000000" pitchFamily="50" charset="-128"/>
                          <a:ea typeface="游ゴシック" panose="020B0400000000000000" pitchFamily="50" charset="-128"/>
                        </a:rPr>
                        <a:t>・年４回以上、加算１の医療機関が主催するカンファレンスに参加</a:t>
                      </a:r>
                    </a:p>
                  </a:txBody>
                  <a:tcPr/>
                </a:tc>
                <a:extLst>
                  <a:ext uri="{0D108BD9-81ED-4DB2-BD59-A6C34878D82A}">
                    <a16:rowId xmlns:a16="http://schemas.microsoft.com/office/drawing/2014/main" val="575671106"/>
                  </a:ext>
                </a:extLst>
              </a:tr>
              <a:tr h="0">
                <a:tc vMerge="1">
                  <a:txBody>
                    <a:bodyPr/>
                    <a:lstStyle/>
                    <a:p>
                      <a:endParaRPr kumimoji="1" lang="ja-JP" altLang="en-US" sz="900" dirty="0"/>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baseline="0" dirty="0">
                          <a:solidFill>
                            <a:schemeClr val="tx1"/>
                          </a:solidFill>
                          <a:latin typeface="游ゴシック" panose="020B0400000000000000" pitchFamily="50" charset="-128"/>
                          <a:ea typeface="游ゴシック" panose="020B0400000000000000" pitchFamily="50" charset="-128"/>
                          <a:cs typeface="+mn-cs"/>
                        </a:rPr>
                        <a:t>サーベイランスへの参加</a:t>
                      </a:r>
                    </a:p>
                  </a:txBody>
                  <a:tcPr anchor="ctr">
                    <a:solidFill>
                      <a:schemeClr val="accent6">
                        <a:lumMod val="20000"/>
                        <a:lumOff val="80000"/>
                      </a:schemeClr>
                    </a:solidFill>
                  </a:tcPr>
                </a:tc>
                <a:tc>
                  <a:txBody>
                    <a:bodyPr/>
                    <a:lstStyle/>
                    <a:p>
                      <a:r>
                        <a:rPr kumimoji="1" lang="ja-JP" altLang="en-US" sz="1100" b="1" dirty="0">
                          <a:latin typeface="游ゴシック" panose="020B0400000000000000" pitchFamily="50" charset="-128"/>
                          <a:ea typeface="游ゴシック" panose="020B0400000000000000" pitchFamily="50" charset="-128"/>
                        </a:rPr>
                        <a:t>院内感染対策サーベイランス（</a:t>
                      </a:r>
                      <a:r>
                        <a:rPr kumimoji="1" lang="en-US" altLang="ja-JP" sz="1100" b="1" dirty="0">
                          <a:latin typeface="游ゴシック" panose="020B0400000000000000" pitchFamily="50" charset="-128"/>
                          <a:ea typeface="游ゴシック" panose="020B0400000000000000" pitchFamily="50" charset="-128"/>
                        </a:rPr>
                        <a:t>JANIS </a:t>
                      </a:r>
                      <a:r>
                        <a:rPr kumimoji="1" lang="ja-JP" altLang="en-US" sz="1100" b="1" dirty="0">
                          <a:latin typeface="游ゴシック" panose="020B0400000000000000" pitchFamily="50" charset="-128"/>
                          <a:ea typeface="游ゴシック" panose="020B0400000000000000" pitchFamily="50" charset="-128"/>
                        </a:rPr>
                        <a:t>）等、地域や全国サーベイランスに参加していること</a:t>
                      </a:r>
                    </a:p>
                  </a:txBody>
                  <a:tcPr/>
                </a:tc>
                <a:tc>
                  <a:txBody>
                    <a:bodyPr/>
                    <a:lstStyle/>
                    <a:p>
                      <a:r>
                        <a:rPr kumimoji="1" lang="ja-JP" altLang="en-US" sz="1100" b="1" dirty="0">
                          <a:latin typeface="游ゴシック" panose="020B0400000000000000" pitchFamily="50" charset="-128"/>
                          <a:ea typeface="游ゴシック" panose="020B0400000000000000" pitchFamily="50" charset="-128"/>
                        </a:rPr>
                        <a:t>地域や全国のサーベイランスに参加していることが望ましい</a:t>
                      </a:r>
                    </a:p>
                  </a:txBody>
                  <a:tcPr/>
                </a:tc>
                <a:extLst>
                  <a:ext uri="{0D108BD9-81ED-4DB2-BD59-A6C34878D82A}">
                    <a16:rowId xmlns:a16="http://schemas.microsoft.com/office/drawing/2014/main" val="458466377"/>
                  </a:ext>
                </a:extLst>
              </a:tr>
              <a:tr h="370840">
                <a:tc vMerge="1">
                  <a:txBody>
                    <a:bodyPr/>
                    <a:lstStyle/>
                    <a:p>
                      <a:endParaRPr kumimoji="1" lang="ja-JP" altLang="en-US" sz="900" dirty="0"/>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baseline="0" dirty="0">
                          <a:solidFill>
                            <a:schemeClr val="tx1"/>
                          </a:solidFill>
                          <a:latin typeface="游ゴシック" panose="020B0400000000000000" pitchFamily="50" charset="-128"/>
                          <a:ea typeface="游ゴシック" panose="020B0400000000000000" pitchFamily="50" charset="-128"/>
                          <a:cs typeface="+mn-cs"/>
                        </a:rPr>
                        <a:t>その他	</a:t>
                      </a:r>
                    </a:p>
                  </a:txBody>
                  <a:tcPr anchor="ctr">
                    <a:solidFill>
                      <a:schemeClr val="accent6">
                        <a:lumMod val="20000"/>
                        <a:lumOff val="80000"/>
                      </a:schemeClr>
                    </a:solidFill>
                  </a:tcPr>
                </a:tc>
                <a:tc gridSpan="2">
                  <a:txBody>
                    <a:bodyPr/>
                    <a:lstStyle/>
                    <a:p>
                      <a:pPr marL="177800" indent="-177800"/>
                      <a:r>
                        <a:rPr kumimoji="1" lang="ja-JP" altLang="en-US" sz="1100" b="1" dirty="0">
                          <a:latin typeface="游ゴシック" panose="020B0400000000000000" pitchFamily="50" charset="-128"/>
                          <a:ea typeface="游ゴシック" panose="020B0400000000000000" pitchFamily="50" charset="-128"/>
                        </a:rPr>
                        <a:t>・抗菌薬の適正使用を監視するための体制を有する</a:t>
                      </a:r>
                    </a:p>
                    <a:p>
                      <a:pPr marL="177800" indent="-177800"/>
                      <a:r>
                        <a:rPr kumimoji="1" lang="ja-JP" altLang="en-US" sz="1100" b="1" dirty="0">
                          <a:latin typeface="游ゴシック" panose="020B0400000000000000" pitchFamily="50" charset="-128"/>
                          <a:ea typeface="游ゴシック" panose="020B0400000000000000" pitchFamily="50" charset="-128"/>
                        </a:rPr>
                        <a:t>・感染制御チームにより、１週間に１回程度、定期的に院内を巡回し院内感染防止対策の実施状況の把握・指導を行う</a:t>
                      </a:r>
                    </a:p>
                    <a:p>
                      <a:pPr marL="177800" indent="-177800"/>
                      <a:r>
                        <a:rPr kumimoji="1" lang="ja-JP" altLang="en-US" sz="1100" b="1" dirty="0">
                          <a:latin typeface="游ゴシック" panose="020B0400000000000000" pitchFamily="50" charset="-128"/>
                          <a:ea typeface="游ゴシック" panose="020B0400000000000000" pitchFamily="50" charset="-128"/>
                        </a:rPr>
                        <a:t>・院内の見やすい場所に、院内感染防止対策に関する取組事項を掲示する</a:t>
                      </a:r>
                    </a:p>
                    <a:p>
                      <a:pPr marL="177800" indent="-177800"/>
                      <a:r>
                        <a:rPr kumimoji="1" lang="ja-JP" altLang="en-US" sz="1100" b="1" dirty="0">
                          <a:latin typeface="游ゴシック" panose="020B0400000000000000" pitchFamily="50" charset="-128"/>
                          <a:ea typeface="游ゴシック" panose="020B0400000000000000" pitchFamily="50" charset="-128"/>
                        </a:rPr>
                        <a:t>・第三者機関による評価を受けていることが望ましい</a:t>
                      </a:r>
                    </a:p>
                  </a:txBody>
                  <a:tcPr/>
                </a:tc>
                <a:tc hMerge="1">
                  <a:txBody>
                    <a:bodyPr/>
                    <a:lstStyle/>
                    <a:p>
                      <a:endParaRPr kumimoji="1" lang="ja-JP" altLang="en-US"/>
                    </a:p>
                  </a:txBody>
                  <a:tcPr/>
                </a:tc>
                <a:extLst>
                  <a:ext uri="{0D108BD9-81ED-4DB2-BD59-A6C34878D82A}">
                    <a16:rowId xmlns:a16="http://schemas.microsoft.com/office/drawing/2014/main" val="2203302215"/>
                  </a:ext>
                </a:extLst>
              </a:tr>
            </a:tbl>
          </a:graphicData>
        </a:graphic>
      </p:graphicFrame>
      <p:sp>
        <p:nvSpPr>
          <p:cNvPr id="7" name="テキスト ボックス 6">
            <a:extLst>
              <a:ext uri="{FF2B5EF4-FFF2-40B4-BE49-F238E27FC236}">
                <a16:creationId xmlns:a16="http://schemas.microsoft.com/office/drawing/2014/main" id="{89732AB6-64D3-4873-BB05-1071683E5C4A}"/>
              </a:ext>
            </a:extLst>
          </p:cNvPr>
          <p:cNvSpPr txBox="1"/>
          <p:nvPr/>
        </p:nvSpPr>
        <p:spPr>
          <a:xfrm>
            <a:off x="97185" y="5755925"/>
            <a:ext cx="9581603" cy="1061829"/>
          </a:xfrm>
          <a:prstGeom prst="rect">
            <a:avLst/>
          </a:prstGeom>
          <a:noFill/>
          <a:ln>
            <a:solidFill>
              <a:schemeClr val="tx1"/>
            </a:solidFill>
            <a:prstDash val="dash"/>
          </a:ln>
        </p:spPr>
        <p:txBody>
          <a:bodyPr wrap="square">
            <a:spAutoFit/>
          </a:bodyPr>
          <a:lstStyle/>
          <a:p>
            <a:r>
              <a:rPr lang="ja-JP" altLang="en-US" sz="900" b="0" i="0" u="none" strike="noStrike" baseline="0" dirty="0">
                <a:solidFill>
                  <a:srgbClr val="000000"/>
                </a:solidFill>
                <a:latin typeface="游ゴシック" panose="020B0400000000000000" pitchFamily="50" charset="-128"/>
                <a:ea typeface="游ゴシック" panose="020B0400000000000000" pitchFamily="50" charset="-128"/>
              </a:rPr>
              <a:t>＊感染制御チームの業務</a:t>
            </a:r>
          </a:p>
          <a:p>
            <a:pPr marL="182563" indent="-182563"/>
            <a:r>
              <a:rPr lang="ja-JP" altLang="en-US" sz="900" b="0" i="0" u="none" strike="noStrike" baseline="0" dirty="0">
                <a:solidFill>
                  <a:srgbClr val="000000"/>
                </a:solidFill>
                <a:latin typeface="游ゴシック" panose="020B0400000000000000" pitchFamily="50" charset="-128"/>
                <a:ea typeface="游ゴシック" panose="020B0400000000000000" pitchFamily="50" charset="-128"/>
              </a:rPr>
              <a:t>ア　１週間に１回程度、定期的に院内を巡回し、院内感染事例の把握を行うとともに、院内感染防止対策の実施状況の把握・指導を行う。また、院内感染事例、院内感染の発生率に関するサーベイランス等の情報を分析、評価し、効率的な感染対策に役立てる。院内感染の増加が確認された場合には病棟ラウンドの所見及びサーベイランスデータ等を基に改善策を講じる。巡回、院内感染に関する情報を記録に残す。</a:t>
            </a:r>
          </a:p>
          <a:p>
            <a:pPr marL="182563" indent="-182563"/>
            <a:r>
              <a:rPr lang="ja-JP" altLang="en-US" sz="900" b="0" i="0" u="none" strike="noStrike" baseline="0" dirty="0">
                <a:solidFill>
                  <a:srgbClr val="000000"/>
                </a:solidFill>
                <a:latin typeface="游ゴシック" panose="020B0400000000000000" pitchFamily="50" charset="-128"/>
                <a:ea typeface="游ゴシック" panose="020B0400000000000000" pitchFamily="50" charset="-128"/>
              </a:rPr>
              <a:t>イ　微生物学的検査を適宜利用し、抗菌薬の適正使用を推進する。バンコマイシン等の抗ＭＲＳＡ薬及び広域抗菌薬等の使用に際して届出制又は許可制をとり、投与量、投与期間の把握を行い、臨床上問題となると判断した場合には、投与方法の適正化をはかる。</a:t>
            </a:r>
          </a:p>
          <a:p>
            <a:pPr marL="182563" indent="-182563"/>
            <a:r>
              <a:rPr lang="ja-JP" altLang="en-US" sz="900" b="0" i="0" u="none" strike="noStrike" baseline="0" dirty="0">
                <a:solidFill>
                  <a:srgbClr val="000000"/>
                </a:solidFill>
                <a:latin typeface="游ゴシック" panose="020B0400000000000000" pitchFamily="50" charset="-128"/>
                <a:ea typeface="游ゴシック" panose="020B0400000000000000" pitchFamily="50" charset="-128"/>
              </a:rPr>
              <a:t>ウ　院内感染対策を目的とした職員の研修を行う。また院内感染に関するマニュアルを作成し、職員がそのマニュアルを遵守していることを巡回時に確認する。</a:t>
            </a:r>
            <a:endParaRPr lang="ja-JP" altLang="en-US" sz="900" dirty="0">
              <a:latin typeface="游ゴシック" panose="020B0400000000000000" pitchFamily="50" charset="-128"/>
              <a:ea typeface="游ゴシック" panose="020B0400000000000000" pitchFamily="50" charset="-128"/>
            </a:endParaRPr>
          </a:p>
        </p:txBody>
      </p:sp>
      <p:sp>
        <p:nvSpPr>
          <p:cNvPr id="8" name="タイトル 1">
            <a:extLst>
              <a:ext uri="{FF2B5EF4-FFF2-40B4-BE49-F238E27FC236}">
                <a16:creationId xmlns:a16="http://schemas.microsoft.com/office/drawing/2014/main" id="{1F1FDE29-4E8B-45A8-9B2D-D61DAA81CFE1}"/>
              </a:ext>
            </a:extLst>
          </p:cNvPr>
          <p:cNvSpPr txBox="1">
            <a:spLocks/>
          </p:cNvSpPr>
          <p:nvPr/>
        </p:nvSpPr>
        <p:spPr>
          <a:xfrm>
            <a:off x="-3053" y="253003"/>
            <a:ext cx="9906000" cy="367685"/>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（参考）令和４年度改定前の感染防止対策加算の概要</a:t>
            </a:r>
          </a:p>
        </p:txBody>
      </p:sp>
      <p:sp>
        <p:nvSpPr>
          <p:cNvPr id="6" name="Slide Number Placeholder 5">
            <a:extLst>
              <a:ext uri="{FF2B5EF4-FFF2-40B4-BE49-F238E27FC236}">
                <a16:creationId xmlns:a16="http://schemas.microsoft.com/office/drawing/2014/main" id="{C043087E-06DF-45DB-9410-2F45D5746258}"/>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300" b="0"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1" lang="en-US" sz="1300" b="0"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
        <p:nvSpPr>
          <p:cNvPr id="9" name="テキスト ボックス 8">
            <a:extLst>
              <a:ext uri="{FF2B5EF4-FFF2-40B4-BE49-F238E27FC236}">
                <a16:creationId xmlns:a16="http://schemas.microsoft.com/office/drawing/2014/main" id="{77008CDE-0A36-431E-9C66-12FDA8F055DD}"/>
              </a:ext>
            </a:extLst>
          </p:cNvPr>
          <p:cNvSpPr txBox="1"/>
          <p:nvPr/>
        </p:nvSpPr>
        <p:spPr>
          <a:xfrm>
            <a:off x="-27012" y="22659"/>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２．新興感染症に対応できる医療提供体制の構築</a:t>
            </a:r>
          </a:p>
        </p:txBody>
      </p:sp>
    </p:spTree>
    <p:extLst>
      <p:ext uri="{BB962C8B-B14F-4D97-AF65-F5344CB8AC3E}">
        <p14:creationId xmlns:p14="http://schemas.microsoft.com/office/powerpoint/2010/main" val="28661467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楕円 42"/>
          <p:cNvSpPr/>
          <p:nvPr/>
        </p:nvSpPr>
        <p:spPr>
          <a:xfrm>
            <a:off x="7781434" y="4477238"/>
            <a:ext cx="1474311" cy="969314"/>
          </a:xfrm>
          <a:prstGeom prst="ellipse">
            <a:avLst/>
          </a:prstGeom>
          <a:solidFill>
            <a:schemeClr val="accent3">
              <a:lumMod val="20000"/>
              <a:lumOff val="80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Verdana"/>
              <a:ea typeface="メイリオ"/>
              <a:cs typeface="+mn-cs"/>
            </a:endParaRPr>
          </a:p>
        </p:txBody>
      </p:sp>
      <p:sp>
        <p:nvSpPr>
          <p:cNvPr id="36" name="楕円 35"/>
          <p:cNvSpPr/>
          <p:nvPr/>
        </p:nvSpPr>
        <p:spPr>
          <a:xfrm>
            <a:off x="483864" y="5105765"/>
            <a:ext cx="2020771" cy="1129614"/>
          </a:xfrm>
          <a:prstGeom prst="ellipse">
            <a:avLst/>
          </a:prstGeom>
          <a:solidFill>
            <a:schemeClr val="accent3">
              <a:lumMod val="20000"/>
              <a:lumOff val="80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・定期的なカンファレンス</a:t>
            </a:r>
            <a:endParaRPr kumimoji="1" lang="en-US" altLang="ja-JP" sz="1100" b="0" i="0" u="none" strike="noStrike" kern="1200" cap="none" spc="0" normalizeH="0" baseline="0" noProof="0" dirty="0">
              <a:ln>
                <a:noFill/>
              </a:ln>
              <a:solidFill>
                <a:prstClr val="black"/>
              </a:solidFill>
              <a:effectLst/>
              <a:uLnTx/>
              <a:uFillTx/>
              <a:latin typeface="Verdana"/>
              <a:ea typeface="メイリオ"/>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・新興感染症の発生等を想定した訓練の実施　等</a:t>
            </a:r>
          </a:p>
        </p:txBody>
      </p:sp>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（１）外来感染対策向上加算の新設及び感染防止対策加算の見直し</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813600"/>
            <a:ext cx="9529762" cy="595934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れまでの感染防止対策加算による取組を踏まえつつ、個々の医療機関等における感染防止対策の取組や地域の医療機関等が連携して実施する感染症対策の取組を更に推進する観点から、感染防止対策加算の名称を感染対策向上加算に改めるとともに、要件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感染対策向上加算１の保険医療機関が、加算２、加算３又は外来感染対策向上加算の保険医療機関に対し感染症対策に関する助言を行った場合の評価を新設するとともに、加算２、加算３の保険医療機関においても、連携強化加算とサーベイランス強化加算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指導強化加算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点（加算１の保険医療機関）</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連携強化加算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点、サーベイランス強化加算　　５点（加算２又は３の保険医療機関）　　</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２．新興感染症に対応できる医療提供体制の構築</a:t>
            </a:r>
          </a:p>
        </p:txBody>
      </p:sp>
      <p:sp>
        <p:nvSpPr>
          <p:cNvPr id="5" name="正方形/長方形 4"/>
          <p:cNvSpPr/>
          <p:nvPr/>
        </p:nvSpPr>
        <p:spPr>
          <a:xfrm>
            <a:off x="5244996" y="1597014"/>
            <a:ext cx="4320000" cy="228473"/>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6" name="正方形/長方形 5"/>
          <p:cNvSpPr/>
          <p:nvPr/>
        </p:nvSpPr>
        <p:spPr>
          <a:xfrm>
            <a:off x="5244996" y="1872784"/>
            <a:ext cx="4320000" cy="813178"/>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感染対策向上加算</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感染対策向上加算１</a:t>
            </a: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710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点（入院初日）</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感染対策向上加算２</a:t>
            </a: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175</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点（入院初日）</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感染対策向上加算３</a:t>
            </a:r>
            <a:r>
              <a:rPr kumimoji="1" lang="ja-JP" altLang="en-US" sz="12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75</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点（入院初日、</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90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日毎）</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7" name="右矢印 6"/>
          <p:cNvSpPr/>
          <p:nvPr/>
        </p:nvSpPr>
        <p:spPr>
          <a:xfrm>
            <a:off x="4731045" y="1829467"/>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318531" y="1592749"/>
            <a:ext cx="4371397" cy="23273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10" name="正方形/長方形 9"/>
          <p:cNvSpPr/>
          <p:nvPr/>
        </p:nvSpPr>
        <p:spPr>
          <a:xfrm>
            <a:off x="311430" y="1868717"/>
            <a:ext cx="4371398" cy="821312"/>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感染防止対策加算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感染防止対策加算１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390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感染防止対策加算２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（新設）</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2" name="楕円 11"/>
          <p:cNvSpPr/>
          <p:nvPr/>
        </p:nvSpPr>
        <p:spPr>
          <a:xfrm>
            <a:off x="3742305" y="5021914"/>
            <a:ext cx="2647154" cy="1137542"/>
          </a:xfrm>
          <a:prstGeom prst="ellipse">
            <a:avLst/>
          </a:prstGeom>
          <a:solidFill>
            <a:schemeClr val="accent3">
              <a:lumMod val="20000"/>
              <a:lumOff val="80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・定期的なカンファレンス</a:t>
            </a:r>
            <a:endParaRPr kumimoji="1" lang="en-US" altLang="ja-JP" sz="1100" b="0" i="0" u="none" strike="noStrike" kern="1200" cap="none" spc="0" normalizeH="0" baseline="0" noProof="0" dirty="0">
              <a:ln>
                <a:noFill/>
              </a:ln>
              <a:solidFill>
                <a:prstClr val="black"/>
              </a:solidFill>
              <a:effectLst/>
              <a:uLnTx/>
              <a:uFillTx/>
              <a:latin typeface="Verdana"/>
              <a:ea typeface="メイリオ"/>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Verdana"/>
                <a:ea typeface="メイリオ"/>
                <a:cs typeface="+mn-cs"/>
              </a:rPr>
              <a:t>・新興感染症の発生等を想定した訓練の実施　等</a:t>
            </a:r>
          </a:p>
        </p:txBody>
      </p:sp>
      <p:pic>
        <p:nvPicPr>
          <p:cNvPr id="13" name="Picture 2" descr="大病院のイラスト"/>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408243" y="4349130"/>
            <a:ext cx="1134262" cy="898336"/>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病院・医院の建物イラスト（医療）"/>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84056" y="5348484"/>
            <a:ext cx="595608" cy="70486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病院・医院の建物イラスト（医療）"/>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52424" y="5302401"/>
            <a:ext cx="595608" cy="704861"/>
          </a:xfrm>
          <a:prstGeom prst="rect">
            <a:avLst/>
          </a:prstGeom>
          <a:noFill/>
          <a:extLst>
            <a:ext uri="{909E8E84-426E-40DD-AFC4-6F175D3DCCD1}">
              <a14:hiddenFill xmlns:a14="http://schemas.microsoft.com/office/drawing/2010/main">
                <a:solidFill>
                  <a:srgbClr val="FFFFFF"/>
                </a:solidFill>
              </a14:hiddenFill>
            </a:ext>
          </a:extLst>
        </p:spPr>
      </p:pic>
      <p:pic>
        <p:nvPicPr>
          <p:cNvPr id="4" name="図 3"/>
          <p:cNvPicPr>
            <a:picLocks noChangeAspect="1"/>
          </p:cNvPicPr>
          <p:nvPr/>
        </p:nvPicPr>
        <p:blipFill>
          <a:blip r:embed="rId5">
            <a:clrChange>
              <a:clrFrom>
                <a:srgbClr val="FFFFFF"/>
              </a:clrFrom>
              <a:clrTo>
                <a:srgbClr val="FFFFFF">
                  <a:alpha val="0"/>
                </a:srgbClr>
              </a:clrTo>
            </a:clrChange>
          </a:blip>
          <a:stretch>
            <a:fillRect/>
          </a:stretch>
        </p:blipFill>
        <p:spPr>
          <a:xfrm>
            <a:off x="2105247" y="4060071"/>
            <a:ext cx="815494" cy="815494"/>
          </a:xfrm>
          <a:prstGeom prst="rect">
            <a:avLst/>
          </a:prstGeom>
        </p:spPr>
      </p:pic>
      <p:sp>
        <p:nvSpPr>
          <p:cNvPr id="21" name="角丸四角形 20"/>
          <p:cNvSpPr/>
          <p:nvPr/>
        </p:nvSpPr>
        <p:spPr>
          <a:xfrm>
            <a:off x="4298574" y="4247750"/>
            <a:ext cx="1378047" cy="69843"/>
          </a:xfrm>
          <a:prstGeom prst="roundRect">
            <a:avLst>
              <a:gd name="adj" fmla="val 50000"/>
            </a:avLst>
          </a:prstGeom>
          <a:solidFill>
            <a:srgbClr val="FFC000">
              <a:alpha val="5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84"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2" name="テキスト ボックス 21"/>
          <p:cNvSpPr txBox="1"/>
          <p:nvPr/>
        </p:nvSpPr>
        <p:spPr>
          <a:xfrm>
            <a:off x="4181941" y="4107546"/>
            <a:ext cx="1630081" cy="276999"/>
          </a:xfrm>
          <a:prstGeom prst="rect">
            <a:avLst/>
          </a:prstGeom>
          <a:noFill/>
        </p:spPr>
        <p:txBody>
          <a:bodyPr wrap="square" rtlCol="0">
            <a:spAutoFit/>
          </a:bodyPr>
          <a:lstStyle/>
          <a:p>
            <a:pPr marL="0" marR="0" lvl="0" indent="0" algn="ctr" defTabSz="914384"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a:ea typeface="メイリオ"/>
                <a:cs typeface="+mn-cs"/>
              </a:rPr>
              <a:t>感染対策向上加算１</a:t>
            </a:r>
            <a:endParaRPr kumimoji="1" lang="en-US" altLang="ja-JP" sz="1200" b="1" i="0" u="none" strike="noStrike" kern="1200" cap="none" spc="0" normalizeH="0" baseline="0" noProof="0" dirty="0">
              <a:ln>
                <a:noFill/>
              </a:ln>
              <a:solidFill>
                <a:srgbClr val="0070C0"/>
              </a:solidFill>
              <a:effectLst/>
              <a:uLnTx/>
              <a:uFillTx/>
              <a:latin typeface="メイリオ"/>
              <a:ea typeface="メイリオ"/>
              <a:cs typeface="+mn-cs"/>
            </a:endParaRPr>
          </a:p>
        </p:txBody>
      </p:sp>
      <p:sp>
        <p:nvSpPr>
          <p:cNvPr id="23" name="角丸四角形 22"/>
          <p:cNvSpPr/>
          <p:nvPr/>
        </p:nvSpPr>
        <p:spPr>
          <a:xfrm>
            <a:off x="3217597" y="6160373"/>
            <a:ext cx="1378047" cy="69843"/>
          </a:xfrm>
          <a:prstGeom prst="roundRect">
            <a:avLst>
              <a:gd name="adj" fmla="val 50000"/>
            </a:avLst>
          </a:prstGeom>
          <a:solidFill>
            <a:srgbClr val="FFC000">
              <a:alpha val="5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84"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4" name="テキスト ボックス 23"/>
          <p:cNvSpPr txBox="1"/>
          <p:nvPr/>
        </p:nvSpPr>
        <p:spPr>
          <a:xfrm>
            <a:off x="3100964" y="6020169"/>
            <a:ext cx="1630081" cy="276999"/>
          </a:xfrm>
          <a:prstGeom prst="rect">
            <a:avLst/>
          </a:prstGeom>
          <a:noFill/>
        </p:spPr>
        <p:txBody>
          <a:bodyPr wrap="square" rtlCol="0">
            <a:spAutoFit/>
          </a:bodyPr>
          <a:lstStyle/>
          <a:p>
            <a:pPr marL="0" marR="0" lvl="0" indent="0" algn="ctr" defTabSz="914384"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a:ea typeface="メイリオ"/>
                <a:cs typeface="+mn-cs"/>
              </a:rPr>
              <a:t>感染対策向上加算２</a:t>
            </a:r>
            <a:endParaRPr kumimoji="1" lang="en-US" altLang="ja-JP" sz="1200" b="1" i="0" u="none" strike="noStrike" kern="1200" cap="none" spc="0" normalizeH="0" baseline="0" noProof="0" dirty="0">
              <a:ln>
                <a:noFill/>
              </a:ln>
              <a:solidFill>
                <a:srgbClr val="0070C0"/>
              </a:solidFill>
              <a:effectLst/>
              <a:uLnTx/>
              <a:uFillTx/>
              <a:latin typeface="メイリオ"/>
              <a:ea typeface="メイリオ"/>
              <a:cs typeface="+mn-cs"/>
            </a:endParaRPr>
          </a:p>
        </p:txBody>
      </p:sp>
      <p:sp>
        <p:nvSpPr>
          <p:cNvPr id="25" name="角丸四角形 24"/>
          <p:cNvSpPr/>
          <p:nvPr/>
        </p:nvSpPr>
        <p:spPr>
          <a:xfrm>
            <a:off x="5791218" y="6102667"/>
            <a:ext cx="1378047" cy="69843"/>
          </a:xfrm>
          <a:prstGeom prst="roundRect">
            <a:avLst>
              <a:gd name="adj" fmla="val 50000"/>
            </a:avLst>
          </a:prstGeom>
          <a:solidFill>
            <a:srgbClr val="FFC000">
              <a:alpha val="5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84"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6" name="テキスト ボックス 25"/>
          <p:cNvSpPr txBox="1"/>
          <p:nvPr/>
        </p:nvSpPr>
        <p:spPr>
          <a:xfrm>
            <a:off x="5398541" y="5962463"/>
            <a:ext cx="2180478" cy="461665"/>
          </a:xfrm>
          <a:prstGeom prst="rect">
            <a:avLst/>
          </a:prstGeom>
          <a:noFill/>
        </p:spPr>
        <p:txBody>
          <a:bodyPr wrap="square" rtlCol="0">
            <a:spAutoFit/>
          </a:bodyPr>
          <a:lstStyle/>
          <a:p>
            <a:pPr marL="0" marR="0" lvl="0" indent="0" algn="ctr" defTabSz="914384"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a:ea typeface="メイリオ"/>
                <a:cs typeface="+mn-cs"/>
              </a:rPr>
              <a:t>感染対策向上加算３</a:t>
            </a:r>
            <a:endParaRPr kumimoji="1" lang="en-US" altLang="ja-JP" sz="1200" b="1" i="0" u="none" strike="noStrike" kern="1200" cap="none" spc="0" normalizeH="0" baseline="0" noProof="0" dirty="0">
              <a:ln>
                <a:noFill/>
              </a:ln>
              <a:solidFill>
                <a:srgbClr val="0070C0"/>
              </a:solidFill>
              <a:effectLst/>
              <a:uLnTx/>
              <a:uFillTx/>
              <a:latin typeface="メイリオ"/>
              <a:ea typeface="メイリオ"/>
              <a:cs typeface="+mn-cs"/>
            </a:endParaRPr>
          </a:p>
          <a:p>
            <a:pPr marL="0" marR="0" lvl="0" indent="0" algn="ctr" defTabSz="914384"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a:ea typeface="メイリオ"/>
                <a:cs typeface="+mn-cs"/>
              </a:rPr>
              <a:t>（新設）</a:t>
            </a:r>
            <a:endParaRPr kumimoji="1" lang="en-US" altLang="ja-JP" sz="1200" b="1" i="0" u="none" strike="noStrike" kern="1200" cap="none" spc="0" normalizeH="0" baseline="0" noProof="0" dirty="0">
              <a:ln>
                <a:noFill/>
              </a:ln>
              <a:solidFill>
                <a:srgbClr val="0070C0"/>
              </a:solidFill>
              <a:effectLst/>
              <a:uLnTx/>
              <a:uFillTx/>
              <a:latin typeface="メイリオ"/>
              <a:ea typeface="メイリオ"/>
              <a:cs typeface="+mn-cs"/>
            </a:endParaRPr>
          </a:p>
        </p:txBody>
      </p:sp>
      <p:pic>
        <p:nvPicPr>
          <p:cNvPr id="28" name="図 27"/>
          <p:cNvPicPr>
            <a:picLocks noChangeAspect="1"/>
          </p:cNvPicPr>
          <p:nvPr/>
        </p:nvPicPr>
        <p:blipFill>
          <a:blip r:embed="rId6">
            <a:clrChange>
              <a:clrFrom>
                <a:srgbClr val="FFFFFF"/>
              </a:clrFrom>
              <a:clrTo>
                <a:srgbClr val="FFFFFF">
                  <a:alpha val="0"/>
                </a:srgbClr>
              </a:clrTo>
            </a:clrChange>
          </a:blip>
          <a:stretch>
            <a:fillRect/>
          </a:stretch>
        </p:blipFill>
        <p:spPr>
          <a:xfrm>
            <a:off x="2142160" y="5637012"/>
            <a:ext cx="909019" cy="770765"/>
          </a:xfrm>
          <a:prstGeom prst="rect">
            <a:avLst/>
          </a:prstGeom>
        </p:spPr>
      </p:pic>
      <p:sp>
        <p:nvSpPr>
          <p:cNvPr id="30" name="角丸四角形 29"/>
          <p:cNvSpPr/>
          <p:nvPr/>
        </p:nvSpPr>
        <p:spPr>
          <a:xfrm>
            <a:off x="1819688" y="6505769"/>
            <a:ext cx="1537441" cy="69843"/>
          </a:xfrm>
          <a:prstGeom prst="roundRect">
            <a:avLst>
              <a:gd name="adj" fmla="val 50000"/>
            </a:avLst>
          </a:prstGeom>
          <a:solidFill>
            <a:srgbClr val="FFC000">
              <a:alpha val="5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84"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31" name="テキスト ボックス 30"/>
          <p:cNvSpPr txBox="1"/>
          <p:nvPr/>
        </p:nvSpPr>
        <p:spPr>
          <a:xfrm>
            <a:off x="1730996" y="6365565"/>
            <a:ext cx="1713504" cy="461665"/>
          </a:xfrm>
          <a:prstGeom prst="rect">
            <a:avLst/>
          </a:prstGeom>
          <a:noFill/>
        </p:spPr>
        <p:txBody>
          <a:bodyPr wrap="square" rtlCol="0">
            <a:spAutoFit/>
          </a:bodyPr>
          <a:lstStyle/>
          <a:p>
            <a:pPr marL="0" marR="0" lvl="0" indent="0" algn="ctr" defTabSz="914384"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a:ea typeface="メイリオ"/>
                <a:cs typeface="+mn-cs"/>
              </a:rPr>
              <a:t>外来感染対策向上加算（新設）</a:t>
            </a:r>
            <a:endParaRPr kumimoji="1" lang="en-US" altLang="ja-JP" sz="1200" b="1" i="0" u="none" strike="noStrike" kern="1200" cap="none" spc="0" normalizeH="0" baseline="0" noProof="0" dirty="0">
              <a:ln>
                <a:noFill/>
              </a:ln>
              <a:solidFill>
                <a:srgbClr val="0070C0"/>
              </a:solidFill>
              <a:effectLst/>
              <a:uLnTx/>
              <a:uFillTx/>
              <a:latin typeface="メイリオ"/>
              <a:ea typeface="メイリオ"/>
              <a:cs typeface="+mn-cs"/>
            </a:endParaRPr>
          </a:p>
        </p:txBody>
      </p:sp>
      <p:sp>
        <p:nvSpPr>
          <p:cNvPr id="35" name="テキスト ボックス 34"/>
          <p:cNvSpPr txBox="1"/>
          <p:nvPr/>
        </p:nvSpPr>
        <p:spPr>
          <a:xfrm>
            <a:off x="3291041" y="4460797"/>
            <a:ext cx="68615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連携</a:t>
            </a:r>
          </a:p>
        </p:txBody>
      </p:sp>
      <p:pic>
        <p:nvPicPr>
          <p:cNvPr id="40" name="Picture 2" descr="大病院のイラスト"/>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214303" y="4337057"/>
            <a:ext cx="1134262" cy="898336"/>
          </a:xfrm>
          <a:prstGeom prst="rect">
            <a:avLst/>
          </a:prstGeom>
          <a:noFill/>
          <a:extLst>
            <a:ext uri="{909E8E84-426E-40DD-AFC4-6F175D3DCCD1}">
              <a14:hiddenFill xmlns:a14="http://schemas.microsoft.com/office/drawing/2010/main">
                <a:solidFill>
                  <a:srgbClr val="FFFFFF"/>
                </a:solidFill>
              </a14:hiddenFill>
            </a:ext>
          </a:extLst>
        </p:spPr>
      </p:pic>
      <p:sp>
        <p:nvSpPr>
          <p:cNvPr id="41" name="角丸四角形 40"/>
          <p:cNvSpPr/>
          <p:nvPr/>
        </p:nvSpPr>
        <p:spPr>
          <a:xfrm>
            <a:off x="7104634" y="4235677"/>
            <a:ext cx="1378047" cy="69843"/>
          </a:xfrm>
          <a:prstGeom prst="roundRect">
            <a:avLst>
              <a:gd name="adj" fmla="val 50000"/>
            </a:avLst>
          </a:prstGeom>
          <a:solidFill>
            <a:srgbClr val="FFC000">
              <a:alpha val="5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84"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42" name="テキスト ボックス 41"/>
          <p:cNvSpPr txBox="1"/>
          <p:nvPr/>
        </p:nvSpPr>
        <p:spPr>
          <a:xfrm>
            <a:off x="6975651" y="4093595"/>
            <a:ext cx="1630081" cy="276999"/>
          </a:xfrm>
          <a:prstGeom prst="rect">
            <a:avLst/>
          </a:prstGeom>
          <a:noFill/>
        </p:spPr>
        <p:txBody>
          <a:bodyPr wrap="square" rtlCol="0">
            <a:spAutoFit/>
          </a:bodyPr>
          <a:lstStyle/>
          <a:p>
            <a:pPr marL="0" marR="0" lvl="0" indent="0" algn="ctr" defTabSz="914384"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メイリオ"/>
                <a:ea typeface="メイリオ"/>
                <a:cs typeface="+mn-cs"/>
              </a:rPr>
              <a:t>感染対策向上加算１</a:t>
            </a:r>
            <a:endParaRPr kumimoji="1" lang="en-US" altLang="ja-JP" sz="1200" b="1" i="0" u="none" strike="noStrike" kern="1200" cap="none" spc="0" normalizeH="0" baseline="0" noProof="0" dirty="0">
              <a:ln>
                <a:noFill/>
              </a:ln>
              <a:solidFill>
                <a:srgbClr val="0070C0"/>
              </a:solidFill>
              <a:effectLst/>
              <a:uLnTx/>
              <a:uFillTx/>
              <a:latin typeface="メイリオ"/>
              <a:ea typeface="メイリオ"/>
              <a:cs typeface="+mn-cs"/>
            </a:endParaRPr>
          </a:p>
        </p:txBody>
      </p:sp>
      <p:pic>
        <p:nvPicPr>
          <p:cNvPr id="44" name="Picture 2" descr="病院・医院の建物イラスト（医療）"/>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931155" y="4305520"/>
            <a:ext cx="595608" cy="704861"/>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descr="病院・医院の建物イラスト（医療）"/>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517562" y="5000992"/>
            <a:ext cx="595608" cy="704861"/>
          </a:xfrm>
          <a:prstGeom prst="rect">
            <a:avLst/>
          </a:prstGeom>
          <a:noFill/>
          <a:extLst>
            <a:ext uri="{909E8E84-426E-40DD-AFC4-6F175D3DCCD1}">
              <a14:hiddenFill xmlns:a14="http://schemas.microsoft.com/office/drawing/2010/main">
                <a:solidFill>
                  <a:srgbClr val="FFFFFF"/>
                </a:solidFill>
              </a14:hiddenFill>
            </a:ext>
          </a:extLst>
        </p:spPr>
      </p:pic>
      <p:sp>
        <p:nvSpPr>
          <p:cNvPr id="47" name="テキスト ボックス 46"/>
          <p:cNvSpPr txBox="1"/>
          <p:nvPr/>
        </p:nvSpPr>
        <p:spPr>
          <a:xfrm>
            <a:off x="5765366" y="4554309"/>
            <a:ext cx="1210285"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相互評価</a:t>
            </a:r>
          </a:p>
        </p:txBody>
      </p:sp>
      <p:cxnSp>
        <p:nvCxnSpPr>
          <p:cNvPr id="51" name="直線矢印コネクタ 50"/>
          <p:cNvCxnSpPr/>
          <p:nvPr/>
        </p:nvCxnSpPr>
        <p:spPr>
          <a:xfrm>
            <a:off x="2971028" y="4697554"/>
            <a:ext cx="1326182" cy="77142"/>
          </a:xfrm>
          <a:prstGeom prst="straightConnector1">
            <a:avLst/>
          </a:prstGeom>
          <a:ln w="19050">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5" name="直線矢印コネクタ 54"/>
          <p:cNvCxnSpPr/>
          <p:nvPr/>
        </p:nvCxnSpPr>
        <p:spPr>
          <a:xfrm flipV="1">
            <a:off x="1819688" y="4782430"/>
            <a:ext cx="2477522" cy="173414"/>
          </a:xfrm>
          <a:prstGeom prst="straightConnector1">
            <a:avLst/>
          </a:prstGeom>
          <a:ln w="19050">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7" name="直線矢印コネクタ 56"/>
          <p:cNvCxnSpPr/>
          <p:nvPr/>
        </p:nvCxnSpPr>
        <p:spPr>
          <a:xfrm flipV="1">
            <a:off x="5515490" y="4758223"/>
            <a:ext cx="1671798" cy="12073"/>
          </a:xfrm>
          <a:prstGeom prst="straightConnector1">
            <a:avLst/>
          </a:prstGeom>
          <a:ln w="19050">
            <a:headEnd type="triangle"/>
            <a:tailEnd type="triangle"/>
          </a:ln>
        </p:spPr>
        <p:style>
          <a:lnRef idx="1">
            <a:schemeClr val="accent5"/>
          </a:lnRef>
          <a:fillRef idx="0">
            <a:schemeClr val="accent5"/>
          </a:fillRef>
          <a:effectRef idx="0">
            <a:schemeClr val="accent5"/>
          </a:effectRef>
          <a:fontRef idx="minor">
            <a:schemeClr val="tx1"/>
          </a:fontRef>
        </p:style>
      </p:cxnSp>
      <p:grpSp>
        <p:nvGrpSpPr>
          <p:cNvPr id="38" name="グループ化 37"/>
          <p:cNvGrpSpPr/>
          <p:nvPr/>
        </p:nvGrpSpPr>
        <p:grpSpPr>
          <a:xfrm>
            <a:off x="865364" y="4169941"/>
            <a:ext cx="1145837" cy="1087139"/>
            <a:chOff x="883311" y="3537717"/>
            <a:chExt cx="1145837" cy="1087139"/>
          </a:xfrm>
        </p:grpSpPr>
        <p:pic>
          <p:nvPicPr>
            <p:cNvPr id="27" name="図 26"/>
            <p:cNvPicPr>
              <a:picLocks noChangeAspect="1"/>
            </p:cNvPicPr>
            <p:nvPr/>
          </p:nvPicPr>
          <p:blipFill>
            <a:blip r:embed="rId7">
              <a:clrChange>
                <a:clrFrom>
                  <a:srgbClr val="FFFFFF"/>
                </a:clrFrom>
                <a:clrTo>
                  <a:srgbClr val="FFFFFF">
                    <a:alpha val="0"/>
                  </a:srgbClr>
                </a:clrTo>
              </a:clrChange>
            </a:blip>
            <a:stretch>
              <a:fillRect/>
            </a:stretch>
          </p:blipFill>
          <p:spPr>
            <a:xfrm>
              <a:off x="1440990" y="3774547"/>
              <a:ext cx="337217" cy="850309"/>
            </a:xfrm>
            <a:prstGeom prst="rect">
              <a:avLst/>
            </a:prstGeom>
          </p:spPr>
        </p:pic>
        <p:pic>
          <p:nvPicPr>
            <p:cNvPr id="29" name="図 28"/>
            <p:cNvPicPr>
              <a:picLocks noChangeAspect="1"/>
            </p:cNvPicPr>
            <p:nvPr/>
          </p:nvPicPr>
          <p:blipFill>
            <a:blip r:embed="rId8">
              <a:clrChange>
                <a:clrFrom>
                  <a:srgbClr val="FFFFFF"/>
                </a:clrFrom>
                <a:clrTo>
                  <a:srgbClr val="FFFFFF">
                    <a:alpha val="0"/>
                  </a:srgbClr>
                </a:clrTo>
              </a:clrChange>
            </a:blip>
            <a:stretch>
              <a:fillRect/>
            </a:stretch>
          </p:blipFill>
          <p:spPr>
            <a:xfrm>
              <a:off x="1173279" y="3732044"/>
              <a:ext cx="269882" cy="884609"/>
            </a:xfrm>
            <a:prstGeom prst="rect">
              <a:avLst/>
            </a:prstGeom>
          </p:spPr>
        </p:pic>
        <p:grpSp>
          <p:nvGrpSpPr>
            <p:cNvPr id="15" name="グループ化 14"/>
            <p:cNvGrpSpPr/>
            <p:nvPr/>
          </p:nvGrpSpPr>
          <p:grpSpPr>
            <a:xfrm>
              <a:off x="883311" y="3537717"/>
              <a:ext cx="1145837" cy="246221"/>
              <a:chOff x="976156" y="3370143"/>
              <a:chExt cx="1145837" cy="246221"/>
            </a:xfrm>
          </p:grpSpPr>
          <p:sp>
            <p:nvSpPr>
              <p:cNvPr id="18" name="楕円 17"/>
              <p:cNvSpPr/>
              <p:nvPr/>
            </p:nvSpPr>
            <p:spPr>
              <a:xfrm>
                <a:off x="976156" y="3381191"/>
                <a:ext cx="1145837" cy="220449"/>
              </a:xfrm>
              <a:prstGeom prst="ellipse">
                <a:avLst/>
              </a:prstGeom>
              <a:solidFill>
                <a:schemeClr val="accent6">
                  <a:lumMod val="20000"/>
                  <a:lumOff val="80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Verdana"/>
                  <a:ea typeface="メイリオ"/>
                  <a:cs typeface="+mn-cs"/>
                </a:endParaRPr>
              </a:p>
            </p:txBody>
          </p:sp>
          <p:sp>
            <p:nvSpPr>
              <p:cNvPr id="11" name="正方形/長方形 10"/>
              <p:cNvSpPr/>
              <p:nvPr/>
            </p:nvSpPr>
            <p:spPr>
              <a:xfrm>
                <a:off x="1074116" y="3370143"/>
                <a:ext cx="949915" cy="2462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Verdana"/>
                    <a:ea typeface="メイリオ"/>
                    <a:cs typeface="+mn-cs"/>
                  </a:rPr>
                  <a:t>地域の医師会</a:t>
                </a:r>
              </a:p>
            </p:txBody>
          </p:sp>
        </p:grpSp>
      </p:grpSp>
      <p:cxnSp>
        <p:nvCxnSpPr>
          <p:cNvPr id="33" name="直線矢印コネクタ 32"/>
          <p:cNvCxnSpPr/>
          <p:nvPr/>
        </p:nvCxnSpPr>
        <p:spPr>
          <a:xfrm flipV="1">
            <a:off x="2752304" y="4914900"/>
            <a:ext cx="1503103" cy="624121"/>
          </a:xfrm>
          <a:prstGeom prst="straightConnector1">
            <a:avLst/>
          </a:prstGeom>
          <a:ln w="19050">
            <a:tailEnd type="triangle"/>
          </a:ln>
        </p:spPr>
        <p:style>
          <a:lnRef idx="1">
            <a:schemeClr val="accent2"/>
          </a:lnRef>
          <a:fillRef idx="0">
            <a:schemeClr val="accent2"/>
          </a:fillRef>
          <a:effectRef idx="0">
            <a:schemeClr val="accent2"/>
          </a:effectRef>
          <a:fontRef idx="minor">
            <a:schemeClr val="tx1"/>
          </a:fontRef>
        </p:style>
      </p:cxnSp>
      <p:sp>
        <p:nvSpPr>
          <p:cNvPr id="61" name="テキスト ボックス 60"/>
          <p:cNvSpPr txBox="1"/>
          <p:nvPr/>
        </p:nvSpPr>
        <p:spPr>
          <a:xfrm>
            <a:off x="2575904" y="4955479"/>
            <a:ext cx="1599929"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感染症の発生状況等</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に関する報告</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メイリオ"/>
                <a:ea typeface="メイリオ"/>
                <a:cs typeface="+mn-cs"/>
              </a:rPr>
              <a:t>連携強化加算</a:t>
            </a:r>
          </a:p>
        </p:txBody>
      </p:sp>
      <p:cxnSp>
        <p:nvCxnSpPr>
          <p:cNvPr id="66" name="直線矢印コネクタ 65"/>
          <p:cNvCxnSpPr/>
          <p:nvPr/>
        </p:nvCxnSpPr>
        <p:spPr>
          <a:xfrm>
            <a:off x="5575061" y="4967624"/>
            <a:ext cx="662860" cy="440041"/>
          </a:xfrm>
          <a:prstGeom prst="straightConnector1">
            <a:avLst/>
          </a:prstGeom>
          <a:ln w="19050">
            <a:solidFill>
              <a:schemeClr val="accent6"/>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2" name="テキスト ボックス 71"/>
          <p:cNvSpPr txBox="1"/>
          <p:nvPr/>
        </p:nvSpPr>
        <p:spPr>
          <a:xfrm>
            <a:off x="5399724" y="4906560"/>
            <a:ext cx="1466871"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相談・助言</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0070C0"/>
                </a:solidFill>
                <a:effectLst/>
                <a:uLnTx/>
                <a:uFillTx/>
                <a:latin typeface="メイリオ"/>
                <a:ea typeface="メイリオ"/>
                <a:cs typeface="+mn-cs"/>
              </a:rPr>
              <a:t>指導強化加算</a:t>
            </a:r>
          </a:p>
        </p:txBody>
      </p:sp>
      <p:cxnSp>
        <p:nvCxnSpPr>
          <p:cNvPr id="75" name="直線矢印コネクタ 74"/>
          <p:cNvCxnSpPr/>
          <p:nvPr/>
        </p:nvCxnSpPr>
        <p:spPr>
          <a:xfrm flipV="1">
            <a:off x="3881860" y="4926409"/>
            <a:ext cx="365512" cy="395704"/>
          </a:xfrm>
          <a:prstGeom prst="straightConnector1">
            <a:avLst/>
          </a:prstGeom>
          <a:ln w="19050">
            <a:tailEnd type="triangle"/>
          </a:ln>
        </p:spPr>
        <p:style>
          <a:lnRef idx="1">
            <a:schemeClr val="accent2"/>
          </a:lnRef>
          <a:fillRef idx="0">
            <a:schemeClr val="accent2"/>
          </a:fillRef>
          <a:effectRef idx="0">
            <a:schemeClr val="accent2"/>
          </a:effectRef>
          <a:fontRef idx="minor">
            <a:schemeClr val="tx1"/>
          </a:fontRef>
        </p:style>
      </p:cxnSp>
      <p:pic>
        <p:nvPicPr>
          <p:cNvPr id="48" name="図 47">
            <a:extLst>
              <a:ext uri="{FF2B5EF4-FFF2-40B4-BE49-F238E27FC236}">
                <a16:creationId xmlns:a16="http://schemas.microsoft.com/office/drawing/2014/main" id="{66C21AD5-75DD-4380-A9A7-82AA71B056FA}"/>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157054" y="6140875"/>
            <a:ext cx="490748" cy="576788"/>
          </a:xfrm>
          <a:prstGeom prst="rect">
            <a:avLst/>
          </a:prstGeom>
        </p:spPr>
      </p:pic>
      <p:pic>
        <p:nvPicPr>
          <p:cNvPr id="49" name="図 48">
            <a:extLst>
              <a:ext uri="{FF2B5EF4-FFF2-40B4-BE49-F238E27FC236}">
                <a16:creationId xmlns:a16="http://schemas.microsoft.com/office/drawing/2014/main" id="{4B18920F-7AA1-47A3-BA7A-7499C15BF65E}"/>
              </a:ext>
            </a:extLst>
          </p:cNvPr>
          <p:cNvPicPr>
            <a:picLocks noChangeAspect="1"/>
          </p:cNvPicPr>
          <p:nvPr/>
        </p:nvPicPr>
        <p:blipFill>
          <a:blip r:embed="rId10"/>
          <a:stretch>
            <a:fillRect/>
          </a:stretch>
        </p:blipFill>
        <p:spPr>
          <a:xfrm>
            <a:off x="7601658" y="6158668"/>
            <a:ext cx="439650" cy="524402"/>
          </a:xfrm>
          <a:prstGeom prst="rect">
            <a:avLst/>
          </a:prstGeom>
        </p:spPr>
      </p:pic>
      <p:cxnSp>
        <p:nvCxnSpPr>
          <p:cNvPr id="19" name="直線矢印コネクタ 18"/>
          <p:cNvCxnSpPr>
            <a:stCxn id="16" idx="3"/>
          </p:cNvCxnSpPr>
          <p:nvPr/>
        </p:nvCxnSpPr>
        <p:spPr>
          <a:xfrm>
            <a:off x="6748032" y="5654832"/>
            <a:ext cx="753883" cy="432910"/>
          </a:xfrm>
          <a:prstGeom prst="straightConnector1">
            <a:avLst/>
          </a:prstGeom>
          <a:ln w="19050">
            <a:tailEnd type="triangle"/>
          </a:ln>
        </p:spPr>
        <p:style>
          <a:lnRef idx="1">
            <a:schemeClr val="accent4"/>
          </a:lnRef>
          <a:fillRef idx="0">
            <a:schemeClr val="accent4"/>
          </a:fillRef>
          <a:effectRef idx="0">
            <a:schemeClr val="accent4"/>
          </a:effectRef>
          <a:fontRef idx="minor">
            <a:schemeClr val="tx1"/>
          </a:fontRef>
        </p:style>
      </p:cxnSp>
      <p:sp>
        <p:nvSpPr>
          <p:cNvPr id="54" name="テキスト ボックス 53"/>
          <p:cNvSpPr txBox="1"/>
          <p:nvPr/>
        </p:nvSpPr>
        <p:spPr>
          <a:xfrm>
            <a:off x="6833603" y="5602119"/>
            <a:ext cx="1785266"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サーベイランスへの参加</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0070C0"/>
                </a:solidFill>
                <a:effectLst/>
                <a:uLnTx/>
                <a:uFillTx/>
                <a:latin typeface="メイリオ"/>
                <a:ea typeface="メイリオ"/>
                <a:cs typeface="+mn-cs"/>
              </a:rPr>
              <a:t>サーベイランス強化加算</a:t>
            </a:r>
          </a:p>
        </p:txBody>
      </p:sp>
    </p:spTree>
    <p:extLst>
      <p:ext uri="{BB962C8B-B14F-4D97-AF65-F5344CB8AC3E}">
        <p14:creationId xmlns:p14="http://schemas.microsoft.com/office/powerpoint/2010/main" val="188758231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descr="大病院のイラスト">
            <a:extLst>
              <a:ext uri="{FF2B5EF4-FFF2-40B4-BE49-F238E27FC236}">
                <a16:creationId xmlns:a16="http://schemas.microsoft.com/office/drawing/2014/main" id="{38CD2AAA-5278-459C-A162-D840B15D6C9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704196" y="2146547"/>
            <a:ext cx="2124236" cy="1682397"/>
          </a:xfrm>
          <a:prstGeom prst="rect">
            <a:avLst/>
          </a:prstGeom>
          <a:noFill/>
          <a:extLst>
            <a:ext uri="{909E8E84-426E-40DD-AFC4-6F175D3DCCD1}">
              <a14:hiddenFill xmlns:a14="http://schemas.microsoft.com/office/drawing/2010/main">
                <a:solidFill>
                  <a:srgbClr val="FFFFFF"/>
                </a:solidFill>
              </a14:hiddenFill>
            </a:ext>
          </a:extLst>
        </p:spPr>
      </p:pic>
      <p:sp>
        <p:nvSpPr>
          <p:cNvPr id="8" name="テキスト ボックス 7">
            <a:extLst>
              <a:ext uri="{FF2B5EF4-FFF2-40B4-BE49-F238E27FC236}">
                <a16:creationId xmlns:a16="http://schemas.microsoft.com/office/drawing/2014/main" id="{25AF7838-0FFD-4BDC-8BC3-7B5E8614E381}"/>
              </a:ext>
            </a:extLst>
          </p:cNvPr>
          <p:cNvSpPr txBox="1"/>
          <p:nvPr/>
        </p:nvSpPr>
        <p:spPr>
          <a:xfrm>
            <a:off x="122904" y="836712"/>
            <a:ext cx="5904656" cy="369332"/>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CN" altLang="en-US" sz="18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感染対策向上加算</a:t>
            </a:r>
            <a:r>
              <a:rPr kumimoji="1" lang="ja-JP" altLang="en-US" sz="18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１（入院初日：７１０点）の主な</a:t>
            </a: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施設基準</a:t>
            </a:r>
          </a:p>
        </p:txBody>
      </p:sp>
      <p:sp>
        <p:nvSpPr>
          <p:cNvPr id="9" name="テキスト ボックス 8">
            <a:extLst>
              <a:ext uri="{FF2B5EF4-FFF2-40B4-BE49-F238E27FC236}">
                <a16:creationId xmlns:a16="http://schemas.microsoft.com/office/drawing/2014/main" id="{CC2E3F8E-F9E2-43F3-8386-66DF1B2BA0AD}"/>
              </a:ext>
            </a:extLst>
          </p:cNvPr>
          <p:cNvSpPr txBox="1"/>
          <p:nvPr/>
        </p:nvSpPr>
        <p:spPr>
          <a:xfrm>
            <a:off x="19617" y="1259315"/>
            <a:ext cx="7684579" cy="3046988"/>
          </a:xfrm>
          <a:prstGeom prst="rect">
            <a:avLst/>
          </a:prstGeom>
          <a:noFill/>
        </p:spPr>
        <p:txBody>
          <a:bodyPr wrap="square">
            <a:spAutoFit/>
          </a:bodyPr>
          <a:lstStyle/>
          <a:p>
            <a:pPr marL="133350" marR="0" lvl="0" indent="-133350" algn="just" defTabSz="914400" rtl="0" eaLnBrk="1" fontAlgn="auto" latinLnBrk="0" hangingPunct="1">
              <a:lnSpc>
                <a:spcPct val="100000"/>
              </a:lnSpc>
              <a:spcBef>
                <a:spcPts val="0"/>
              </a:spcBef>
              <a:spcAft>
                <a:spcPts val="0"/>
              </a:spcAft>
              <a:buClrTx/>
              <a:buSzTx/>
              <a:buFontTx/>
              <a:buNone/>
              <a:tabLst/>
              <a:defRPr/>
            </a:pP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１．</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感染制御チームの設置</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447675"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感染防止対策部門を設置し</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た上で</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感染制御チームを組織し、</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感染</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防止対策に係る</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マニュアルの作成</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や</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年２回程度、院内研修</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を行う等、感染防止に係る日常業務を実施</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447675"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＜感染制御チームの構成員＞</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447675"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ア　感染症対策に３年以上の経験を有する専任の常勤医師 等</a:t>
            </a:r>
          </a:p>
          <a:p>
            <a:pPr marL="447675"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イ　５年以上感染管理に従事した経験を有し、感染管理に係る適切な研修を修了した専任の看護師</a:t>
            </a:r>
          </a:p>
          <a:p>
            <a:pPr marL="447675"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ウ　３年以上の病院勤務経験を持つ感染防止対策にかかわる専任の薬剤師</a:t>
            </a:r>
          </a:p>
          <a:p>
            <a:pPr marL="447675"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エ　３年以上の病院勤務経験を持つ専任の臨床検査技師</a:t>
            </a:r>
          </a:p>
          <a:p>
            <a:pPr marL="447675"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a:t>
            </a:r>
            <a:r>
              <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アに定める医師又はイに定める看護師のうち１名は専従であること。）</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133350" marR="0" lvl="0" indent="-13335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　</a:t>
            </a:r>
            <a:endParaRPr kumimoji="1" lang="ja-JP" altLang="ja-JP" sz="1200" b="0"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133350" marR="0" lvl="0" indent="-13335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２</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．医療機関および行政機関</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等</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との連携</a:t>
            </a:r>
            <a:endParaRPr kumimoji="1" lang="ja-JP" altLang="ja-JP" sz="1200" b="0"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542925" marR="0" lvl="0" indent="-288000" algn="just" defTabSz="914400" rtl="0" eaLnBrk="1" fontAlgn="auto" latinLnBrk="0" hangingPunct="1">
              <a:lnSpc>
                <a:spcPct val="100000"/>
              </a:lnSpc>
              <a:spcBef>
                <a:spcPts val="0"/>
              </a:spcBef>
              <a:spcAft>
                <a:spcPts val="0"/>
              </a:spcAft>
              <a:buClrTx/>
              <a:buSzTx/>
              <a:buFontTx/>
              <a:buNone/>
              <a:tabLst/>
              <a:defRPr/>
            </a:pP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①</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　感染制御チームは、</a:t>
            </a:r>
            <a:r>
              <a:rPr kumimoji="1" lang="ja-JP" altLang="en-US"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保健所、地域の医師会と連携し、</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加算２、</a:t>
            </a:r>
            <a:r>
              <a:rPr kumimoji="1" lang="ja-JP" altLang="en-US"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３</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の医療機関と合同で年４回程度、院内感染対策に係るカンファレンス・訓練を実施</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542925" marR="0" lvl="0" indent="-28800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②　感染制御チームは、加算２、</a:t>
            </a:r>
            <a:r>
              <a:rPr kumimoji="1" lang="ja-JP" altLang="en-US"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３、外来感染対策向上加算</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の医療機関に対し、必要時に院内感染対策に関する助言を行う体制を有する</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542925" marR="0" lvl="0" indent="-28800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③　</a:t>
            </a:r>
            <a:r>
              <a:rPr kumimoji="1" lang="ja-JP" altLang="en-US"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加算１を算定する他の医療機関と連携し、年１回程度、感染防止対策について相互に評価</a:t>
            </a:r>
            <a:endParaRPr kumimoji="1" lang="ja-JP" altLang="ja-JP" sz="1200" b="0"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p:txBody>
      </p:sp>
      <p:sp>
        <p:nvSpPr>
          <p:cNvPr id="14" name="テキスト ボックス 13">
            <a:extLst>
              <a:ext uri="{FF2B5EF4-FFF2-40B4-BE49-F238E27FC236}">
                <a16:creationId xmlns:a16="http://schemas.microsoft.com/office/drawing/2014/main" id="{387ACC02-998D-4A56-B000-F6BD0B246A00}"/>
              </a:ext>
            </a:extLst>
          </p:cNvPr>
          <p:cNvSpPr txBox="1"/>
          <p:nvPr/>
        </p:nvSpPr>
        <p:spPr>
          <a:xfrm>
            <a:off x="7817133" y="1183175"/>
            <a:ext cx="180020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F79646">
                    <a:lumMod val="75000"/>
                  </a:srgbClr>
                </a:solidFill>
                <a:effectLst/>
                <a:uLnTx/>
                <a:uFillTx/>
                <a:latin typeface="UD デジタル 教科書体 NP-B" panose="02020700000000000000" pitchFamily="18" charset="-128"/>
                <a:ea typeface="UD デジタル 教科書体 NP-B" panose="02020700000000000000" pitchFamily="18" charset="-128"/>
                <a:cs typeface="+mn-cs"/>
              </a:rPr>
              <a:t>現行の</a:t>
            </a:r>
            <a:endParaRPr kumimoji="1" lang="en-US" altLang="ja-JP" sz="1200" b="1" i="0" u="none" strike="noStrike" kern="1200" cap="none" spc="0" normalizeH="0" baseline="0" noProof="0" dirty="0">
              <a:ln>
                <a:noFill/>
              </a:ln>
              <a:solidFill>
                <a:srgbClr val="F79646">
                  <a:lumMod val="75000"/>
                </a:srgbClr>
              </a:solidFill>
              <a:effectLst/>
              <a:uLnTx/>
              <a:uFillTx/>
              <a:latin typeface="UD デジタル 教科書体 NP-B" panose="02020700000000000000" pitchFamily="18" charset="-128"/>
              <a:ea typeface="UD デジタル 教科書体 NP-B" panose="02020700000000000000"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F79646">
                    <a:lumMod val="75000"/>
                  </a:srgbClr>
                </a:solidFill>
                <a:effectLst/>
                <a:uLnTx/>
                <a:uFillTx/>
                <a:latin typeface="UD デジタル 教科書体 NP-B" panose="02020700000000000000" pitchFamily="18" charset="-128"/>
                <a:ea typeface="UD デジタル 教科書体 NP-B" panose="02020700000000000000" pitchFamily="18" charset="-128"/>
                <a:cs typeface="+mn-cs"/>
              </a:rPr>
              <a:t>感染防止対策加算１</a:t>
            </a:r>
            <a:endParaRPr kumimoji="1" lang="en-US" altLang="ja-JP" sz="1200" b="1" i="0" u="none" strike="noStrike" kern="1200" cap="none" spc="0" normalizeH="0" baseline="0" noProof="0" dirty="0">
              <a:ln>
                <a:noFill/>
              </a:ln>
              <a:solidFill>
                <a:srgbClr val="F79646">
                  <a:lumMod val="75000"/>
                </a:srgbClr>
              </a:solidFill>
              <a:effectLst/>
              <a:uLnTx/>
              <a:uFillTx/>
              <a:latin typeface="UD デジタル 教科書体 NP-B" panose="02020700000000000000" pitchFamily="18" charset="-128"/>
              <a:ea typeface="UD デジタル 教科書体 NP-B" panose="02020700000000000000"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F79646">
                    <a:lumMod val="75000"/>
                  </a:srgbClr>
                </a:solidFill>
                <a:effectLst/>
                <a:uLnTx/>
                <a:uFillTx/>
                <a:latin typeface="UD デジタル 教科書体 NP-B" panose="02020700000000000000" pitchFamily="18" charset="-128"/>
                <a:ea typeface="UD デジタル 教科書体 NP-B" panose="02020700000000000000" pitchFamily="18" charset="-128"/>
                <a:cs typeface="+mn-cs"/>
              </a:rPr>
              <a:t>をアップグレード</a:t>
            </a:r>
          </a:p>
        </p:txBody>
      </p:sp>
      <p:sp>
        <p:nvSpPr>
          <p:cNvPr id="15" name="吹き出し: 角を丸めた四角形 14">
            <a:extLst>
              <a:ext uri="{FF2B5EF4-FFF2-40B4-BE49-F238E27FC236}">
                <a16:creationId xmlns:a16="http://schemas.microsoft.com/office/drawing/2014/main" id="{4F4ECBA3-3D6A-48C1-A4C4-30E891A40B19}"/>
              </a:ext>
            </a:extLst>
          </p:cNvPr>
          <p:cNvSpPr/>
          <p:nvPr/>
        </p:nvSpPr>
        <p:spPr>
          <a:xfrm>
            <a:off x="7730079" y="1150095"/>
            <a:ext cx="1753521" cy="712492"/>
          </a:xfrm>
          <a:prstGeom prst="wedgeRoundRectCallout">
            <a:avLst>
              <a:gd name="adj1" fmla="val 14550"/>
              <a:gd name="adj2" fmla="val 101047"/>
              <a:gd name="adj3" fmla="val 16667"/>
            </a:avLst>
          </a:pr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タイトル 1">
            <a:extLst>
              <a:ext uri="{FF2B5EF4-FFF2-40B4-BE49-F238E27FC236}">
                <a16:creationId xmlns:a16="http://schemas.microsoft.com/office/drawing/2014/main" id="{D2FA7E23-3C87-4E8D-AEFD-5E3219DF7EB4}"/>
              </a:ext>
            </a:extLst>
          </p:cNvPr>
          <p:cNvSpPr txBox="1">
            <a:spLocks/>
          </p:cNvSpPr>
          <p:nvPr/>
        </p:nvSpPr>
        <p:spPr>
          <a:xfrm>
            <a:off x="0" y="281077"/>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（１）外来感染対策向上加算の新設及び感染防止対策加算の見直し</a:t>
            </a:r>
          </a:p>
        </p:txBody>
      </p:sp>
      <p:sp>
        <p:nvSpPr>
          <p:cNvPr id="18" name="スライド番号プレースホルダー 2">
            <a:extLst>
              <a:ext uri="{FF2B5EF4-FFF2-40B4-BE49-F238E27FC236}">
                <a16:creationId xmlns:a16="http://schemas.microsoft.com/office/drawing/2014/main" id="{DD006D0D-D3E8-42F0-8CE7-594D31ABE37C}"/>
              </a:ext>
            </a:extLst>
          </p:cNvPr>
          <p:cNvSpPr txBox="1">
            <a:spLocks/>
          </p:cNvSpPr>
          <p:nvPr/>
        </p:nvSpPr>
        <p:spPr>
          <a:xfrm>
            <a:off x="7594600" y="6413734"/>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 name="テキスト ボックス 19">
            <a:extLst>
              <a:ext uri="{FF2B5EF4-FFF2-40B4-BE49-F238E27FC236}">
                <a16:creationId xmlns:a16="http://schemas.microsoft.com/office/drawing/2014/main" id="{6D5182F3-D4CA-4FD9-854C-C28A0843E8A0}"/>
              </a:ext>
            </a:extLst>
          </p:cNvPr>
          <p:cNvSpPr txBox="1"/>
          <p:nvPr/>
        </p:nvSpPr>
        <p:spPr>
          <a:xfrm>
            <a:off x="19617" y="4285869"/>
            <a:ext cx="9597716" cy="2492990"/>
          </a:xfrm>
          <a:prstGeom prst="rect">
            <a:avLst/>
          </a:prstGeom>
          <a:noFill/>
        </p:spPr>
        <p:txBody>
          <a:bodyPr wrap="square">
            <a:spAutoFit/>
          </a:bodyPr>
          <a:lstStyle/>
          <a:p>
            <a:pPr marL="542925" marR="0" lvl="0" indent="-288000" algn="just"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133350" marR="0" lvl="0" indent="-13335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３</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その他</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542925" marR="0" lvl="0" indent="-28800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①　</a:t>
            </a:r>
            <a:r>
              <a:rPr kumimoji="1" lang="ja-JP" altLang="en-US"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抗菌薬適正使用支援チームを組織し、抗菌薬適正使用の支援業務を実施</a:t>
            </a:r>
            <a:endParaRPr kumimoji="1" lang="en-US" altLang="ja-JP"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714375" marR="0" lvl="0" indent="-26670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＜感染制御チームの構成員＞</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714375" marR="0" lvl="0" indent="-287338"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ア　感染症の診療について３年以上の経験を有する専任の常勤医師 等</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714375" marR="0" lvl="0" indent="-287338"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イ　５年以上感染管理に従事した経験を有し、感染管理に係る適切な研修を修了した専任の看護師</a:t>
            </a:r>
          </a:p>
          <a:p>
            <a:pPr marL="714375" marR="0" lvl="0" indent="-287338"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ウ　３年以上の病院勤務経験を持つ感染症診療にかかわる専任の薬剤師</a:t>
            </a:r>
          </a:p>
          <a:p>
            <a:pPr marL="714375" marR="0" lvl="0" indent="-287338"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エ　３年以上の病院勤務経験を持つ微生物検査にかかわる専任の臨床検査技師</a:t>
            </a:r>
          </a:p>
          <a:p>
            <a:pPr marL="714375" marR="0" lvl="0" indent="-287338"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a:t>
            </a:r>
            <a:r>
              <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アからエのうちいずれか１人は専従であること。なお、抗菌薬適正使用支援チームの専従の職員については、感染制御チームの専従者と異なることが望ましい。）</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542925" marR="0" lvl="0" indent="-28800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②</a:t>
            </a:r>
            <a:r>
              <a:rPr kumimoji="1" lang="ja-JP" altLang="en-US"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　新興感染症の発生時等に、感染患者を受け入れることを念頭に、汚染区域や清潔区域のゾーニングを行う体制を有する</a:t>
            </a:r>
            <a:endParaRPr kumimoji="1" lang="en-US" altLang="ja-JP"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542925" marR="0" lvl="0" indent="-28800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③　院内感染症対策サーベイランス（</a:t>
            </a:r>
            <a:r>
              <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JANIS</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）、感染対策連携共通プラットフォーム（</a:t>
            </a:r>
            <a:r>
              <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J-SIPHE</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）等、地域や全国のサーベイランスに参加　　等</a:t>
            </a:r>
            <a:endParaRPr kumimoji="1" lang="ja-JP" altLang="ja-JP" sz="1200" b="0"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p:txBody>
      </p:sp>
      <p:sp>
        <p:nvSpPr>
          <p:cNvPr id="10" name="テキスト ボックス 9">
            <a:extLst>
              <a:ext uri="{FF2B5EF4-FFF2-40B4-BE49-F238E27FC236}">
                <a16:creationId xmlns:a16="http://schemas.microsoft.com/office/drawing/2014/main" id="{3A60D2A8-C703-423B-BCBB-13E2E907615A}"/>
              </a:ext>
            </a:extLst>
          </p:cNvPr>
          <p:cNvSpPr txBox="1"/>
          <p:nvPr/>
        </p:nvSpPr>
        <p:spPr>
          <a:xfrm>
            <a:off x="19617" y="19580"/>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２．新興感染症に対応できる医療提供体制の構築</a:t>
            </a:r>
          </a:p>
        </p:txBody>
      </p:sp>
    </p:spTree>
    <p:extLst>
      <p:ext uri="{BB962C8B-B14F-4D97-AF65-F5344CB8AC3E}">
        <p14:creationId xmlns:p14="http://schemas.microsoft.com/office/powerpoint/2010/main" val="41424536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2" descr="病院・医院の建物イラスト（医療）">
            <a:extLst>
              <a:ext uri="{FF2B5EF4-FFF2-40B4-BE49-F238E27FC236}">
                <a16:creationId xmlns:a16="http://schemas.microsoft.com/office/drawing/2014/main" id="{A8849EC8-F1F4-4061-8A51-B3953522E7E2}"/>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478282" y="2013205"/>
            <a:ext cx="1176616" cy="1392446"/>
          </a:xfrm>
          <a:prstGeom prst="rect">
            <a:avLst/>
          </a:prstGeom>
          <a:noFill/>
          <a:extLst>
            <a:ext uri="{909E8E84-426E-40DD-AFC4-6F175D3DCCD1}">
              <a14:hiddenFill xmlns:a14="http://schemas.microsoft.com/office/drawing/2010/main">
                <a:solidFill>
                  <a:srgbClr val="FFFFFF"/>
                </a:solidFill>
              </a14:hiddenFill>
            </a:ext>
          </a:extLst>
        </p:spPr>
      </p:pic>
      <p:sp>
        <p:nvSpPr>
          <p:cNvPr id="7" name="テキスト ボックス 6">
            <a:extLst>
              <a:ext uri="{FF2B5EF4-FFF2-40B4-BE49-F238E27FC236}">
                <a16:creationId xmlns:a16="http://schemas.microsoft.com/office/drawing/2014/main" id="{12627BAA-393F-4D81-98C0-F40DFC8F9B4A}"/>
              </a:ext>
            </a:extLst>
          </p:cNvPr>
          <p:cNvSpPr txBox="1"/>
          <p:nvPr/>
        </p:nvSpPr>
        <p:spPr>
          <a:xfrm>
            <a:off x="131515" y="942746"/>
            <a:ext cx="5904656" cy="369332"/>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CN" altLang="en-US" sz="18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感染対策向上加算</a:t>
            </a:r>
            <a:r>
              <a:rPr kumimoji="1" lang="ja-JP" altLang="en-US" sz="18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２ （入院初日：１７５点）の主な</a:t>
            </a: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施設基準</a:t>
            </a:r>
          </a:p>
        </p:txBody>
      </p:sp>
      <p:sp>
        <p:nvSpPr>
          <p:cNvPr id="11" name="テキスト ボックス 10">
            <a:extLst>
              <a:ext uri="{FF2B5EF4-FFF2-40B4-BE49-F238E27FC236}">
                <a16:creationId xmlns:a16="http://schemas.microsoft.com/office/drawing/2014/main" id="{36AFC049-9C4B-401B-8E26-5EACE2C7E616}"/>
              </a:ext>
            </a:extLst>
          </p:cNvPr>
          <p:cNvSpPr txBox="1"/>
          <p:nvPr/>
        </p:nvSpPr>
        <p:spPr>
          <a:xfrm>
            <a:off x="100236" y="4293096"/>
            <a:ext cx="9705528" cy="1569660"/>
          </a:xfrm>
          <a:prstGeom prst="rect">
            <a:avLst/>
          </a:prstGeom>
          <a:noFill/>
        </p:spPr>
        <p:txBody>
          <a:bodyPr wrap="square">
            <a:spAutoFit/>
          </a:bodyPr>
          <a:lstStyle/>
          <a:p>
            <a:pPr marL="133350" marR="0" lvl="0" indent="-13335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３</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その他</a:t>
            </a:r>
            <a:endParaRPr kumimoji="1" lang="ja-JP" altLang="ja-JP" sz="1200" b="0"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542925" marR="0" lvl="0" indent="-276225"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①　</a:t>
            </a:r>
            <a:r>
              <a:rPr kumimoji="1" lang="ja-JP" altLang="ja-JP"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新興感染症の発生時等に、都道府県等の要請を受けて</a:t>
            </a:r>
            <a:r>
              <a:rPr kumimoji="1" lang="ja-JP" altLang="en-US"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感染症患者または疑い患者を受け入れる</a:t>
            </a:r>
            <a:r>
              <a:rPr kumimoji="1" lang="ja-JP" altLang="ja-JP"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体制を有し、</a:t>
            </a:r>
            <a:r>
              <a:rPr kumimoji="1" lang="ja-JP" altLang="en-US"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自治体</a:t>
            </a:r>
            <a:r>
              <a:rPr kumimoji="1" lang="ja-JP" altLang="ja-JP"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ホームページで公開</a:t>
            </a:r>
            <a:endParaRPr kumimoji="1" lang="en-US" altLang="ja-JP"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542925" marR="0" lvl="0" indent="-276225"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②</a:t>
            </a:r>
            <a:r>
              <a:rPr kumimoji="1" lang="ja-JP" altLang="en-US"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　新興感染症の発生時等に、感染症患者または疑い患者を受け入れることを念頭に、汚染区域や清潔区域のゾーニングを行う体制を有する</a:t>
            </a:r>
            <a:endParaRPr kumimoji="1" lang="en-US" altLang="ja-JP"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542925" marR="0" lvl="0" indent="-276225"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③　抗菌薬の適正使用を監視するための体制を有する</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542925" marR="0" lvl="0" indent="-276225"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④　院内感染症対策サーベイランス（</a:t>
            </a:r>
            <a:r>
              <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JANIS</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）、感染対策連携共通プラットフォーム（</a:t>
            </a:r>
            <a:r>
              <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J-SIPHE</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）等、地域や全国のサーベイランスに参加した場合、</a:t>
            </a:r>
            <a:r>
              <a:rPr kumimoji="1" lang="ja-JP" altLang="en-US"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サーベイランス強化加算</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として</a:t>
            </a:r>
            <a:r>
              <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5</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点を算定　　等</a:t>
            </a:r>
            <a:endParaRPr kumimoji="1" lang="ja-JP" altLang="ja-JP" sz="1200" b="0"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p:txBody>
      </p:sp>
      <p:sp>
        <p:nvSpPr>
          <p:cNvPr id="16" name="テキスト ボックス 15">
            <a:extLst>
              <a:ext uri="{FF2B5EF4-FFF2-40B4-BE49-F238E27FC236}">
                <a16:creationId xmlns:a16="http://schemas.microsoft.com/office/drawing/2014/main" id="{F90F0717-5158-4D33-9750-C3B8478CDAE4}"/>
              </a:ext>
            </a:extLst>
          </p:cNvPr>
          <p:cNvSpPr txBox="1"/>
          <p:nvPr/>
        </p:nvSpPr>
        <p:spPr>
          <a:xfrm>
            <a:off x="7949015" y="1019391"/>
            <a:ext cx="180020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UD デジタル 教科書体 NP-B" panose="02020700000000000000" pitchFamily="18" charset="-128"/>
                <a:ea typeface="UD デジタル 教科書体 NP-B" panose="02020700000000000000" pitchFamily="18" charset="-128"/>
                <a:cs typeface="+mn-cs"/>
              </a:rPr>
              <a:t>現行の</a:t>
            </a:r>
            <a:endParaRPr kumimoji="1" lang="en-US" altLang="ja-JP" sz="1200" b="1" i="0" u="none" strike="noStrike" kern="1200" cap="none" spc="0" normalizeH="0" baseline="0" noProof="0" dirty="0">
              <a:ln>
                <a:noFill/>
              </a:ln>
              <a:solidFill>
                <a:srgbClr val="0070C0"/>
              </a:solidFill>
              <a:effectLst/>
              <a:uLnTx/>
              <a:uFillTx/>
              <a:latin typeface="UD デジタル 教科書体 NP-B" panose="02020700000000000000" pitchFamily="18" charset="-128"/>
              <a:ea typeface="UD デジタル 教科書体 NP-B" panose="02020700000000000000"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UD デジタル 教科書体 NP-B" panose="02020700000000000000" pitchFamily="18" charset="-128"/>
                <a:ea typeface="UD デジタル 教科書体 NP-B" panose="02020700000000000000" pitchFamily="18" charset="-128"/>
                <a:cs typeface="+mn-cs"/>
              </a:rPr>
              <a:t>感染防止対策加算２</a:t>
            </a:r>
            <a:endParaRPr kumimoji="1" lang="en-US" altLang="ja-JP" sz="1200" b="1" i="0" u="none" strike="noStrike" kern="1200" cap="none" spc="0" normalizeH="0" baseline="0" noProof="0" dirty="0">
              <a:ln>
                <a:noFill/>
              </a:ln>
              <a:solidFill>
                <a:srgbClr val="0070C0"/>
              </a:solidFill>
              <a:effectLst/>
              <a:uLnTx/>
              <a:uFillTx/>
              <a:latin typeface="UD デジタル 教科書体 NP-B" panose="02020700000000000000" pitchFamily="18" charset="-128"/>
              <a:ea typeface="UD デジタル 教科書体 NP-B" panose="02020700000000000000"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UD デジタル 教科書体 NP-B" panose="02020700000000000000" pitchFamily="18" charset="-128"/>
                <a:ea typeface="UD デジタル 教科書体 NP-B" panose="02020700000000000000" pitchFamily="18" charset="-128"/>
                <a:cs typeface="+mn-cs"/>
              </a:rPr>
              <a:t>をアップグレード</a:t>
            </a:r>
          </a:p>
        </p:txBody>
      </p:sp>
      <p:sp>
        <p:nvSpPr>
          <p:cNvPr id="17" name="吹き出し: 角を丸めた四角形 16">
            <a:extLst>
              <a:ext uri="{FF2B5EF4-FFF2-40B4-BE49-F238E27FC236}">
                <a16:creationId xmlns:a16="http://schemas.microsoft.com/office/drawing/2014/main" id="{08318529-D36C-4535-A02A-7A7E610F6C01}"/>
              </a:ext>
            </a:extLst>
          </p:cNvPr>
          <p:cNvSpPr/>
          <p:nvPr/>
        </p:nvSpPr>
        <p:spPr>
          <a:xfrm>
            <a:off x="7872423" y="961502"/>
            <a:ext cx="1753521" cy="712492"/>
          </a:xfrm>
          <a:prstGeom prst="wedgeRoundRectCallout">
            <a:avLst>
              <a:gd name="adj1" fmla="val 14550"/>
              <a:gd name="adj2" fmla="val 93571"/>
              <a:gd name="adj3" fmla="val 16667"/>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タイトル 1">
            <a:extLst>
              <a:ext uri="{FF2B5EF4-FFF2-40B4-BE49-F238E27FC236}">
                <a16:creationId xmlns:a16="http://schemas.microsoft.com/office/drawing/2014/main" id="{D2FA7E23-3C87-4E8D-AEFD-5E3219DF7EB4}"/>
              </a:ext>
            </a:extLst>
          </p:cNvPr>
          <p:cNvSpPr txBox="1">
            <a:spLocks/>
          </p:cNvSpPr>
          <p:nvPr/>
        </p:nvSpPr>
        <p:spPr>
          <a:xfrm>
            <a:off x="0" y="310298"/>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（１）外来感染対策向上加算の新設及び感染防止対策加算の見直し</a:t>
            </a:r>
          </a:p>
        </p:txBody>
      </p:sp>
      <p:sp>
        <p:nvSpPr>
          <p:cNvPr id="20" name="スライド番号プレースホルダー 2">
            <a:extLst>
              <a:ext uri="{FF2B5EF4-FFF2-40B4-BE49-F238E27FC236}">
                <a16:creationId xmlns:a16="http://schemas.microsoft.com/office/drawing/2014/main" id="{B7FB06BF-63C3-4EA9-997B-0BEB976AA26B}"/>
              </a:ext>
            </a:extLst>
          </p:cNvPr>
          <p:cNvSpPr txBox="1">
            <a:spLocks/>
          </p:cNvSpPr>
          <p:nvPr/>
        </p:nvSpPr>
        <p:spPr>
          <a:xfrm>
            <a:off x="7594600" y="6447326"/>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テキスト ボックス 20">
            <a:extLst>
              <a:ext uri="{FF2B5EF4-FFF2-40B4-BE49-F238E27FC236}">
                <a16:creationId xmlns:a16="http://schemas.microsoft.com/office/drawing/2014/main" id="{A4543519-2312-45A2-8107-608376783867}"/>
              </a:ext>
            </a:extLst>
          </p:cNvPr>
          <p:cNvSpPr txBox="1"/>
          <p:nvPr/>
        </p:nvSpPr>
        <p:spPr>
          <a:xfrm>
            <a:off x="100236" y="1430774"/>
            <a:ext cx="7772187" cy="2862322"/>
          </a:xfrm>
          <a:prstGeom prst="rect">
            <a:avLst/>
          </a:prstGeom>
          <a:noFill/>
        </p:spPr>
        <p:txBody>
          <a:bodyPr wrap="square">
            <a:spAutoFit/>
          </a:bodyPr>
          <a:lstStyle/>
          <a:p>
            <a:pPr marL="133350" marR="0" lvl="0" indent="-133350" algn="just" defTabSz="914400" rtl="0" eaLnBrk="1" fontAlgn="auto" latinLnBrk="0" hangingPunct="1">
              <a:lnSpc>
                <a:spcPct val="100000"/>
              </a:lnSpc>
              <a:spcBef>
                <a:spcPts val="0"/>
              </a:spcBef>
              <a:spcAft>
                <a:spcPts val="0"/>
              </a:spcAft>
              <a:buClrTx/>
              <a:buSzTx/>
              <a:buFontTx/>
              <a:buNone/>
              <a:tabLst/>
              <a:defRPr/>
            </a:pP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１．</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感染制御チームの設置</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447675"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感染防止対策部門を設置し</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た上で</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感染制御チームを組織し、</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感染</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防止対策に係る</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マニュアルの作成</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や</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年２回程度、院内研修</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を行う等、感染防止に係る日常業務を実施</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447675"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＜感染制御チームの構成員＞</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447675"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ア　感染症対策に３年以上の経験を有する専任の常勤医師 等</a:t>
            </a:r>
          </a:p>
          <a:p>
            <a:pPr marL="447675"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イ　５年以上感染管理に従事した経験を有する専任の看護師</a:t>
            </a:r>
          </a:p>
          <a:p>
            <a:pPr marL="447675"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ウ　３年以上の病院勤務経験を持つ</a:t>
            </a:r>
            <a:r>
              <a:rPr kumimoji="1" lang="ja-JP" altLang="en-US"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又は適切な研修を修了した</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感染防止対策にかかわる専任の薬剤師</a:t>
            </a:r>
          </a:p>
          <a:p>
            <a:pPr marL="447675"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エ　３年以上の病院勤務経験を持つ</a:t>
            </a:r>
            <a:r>
              <a:rPr kumimoji="1" lang="ja-JP" altLang="en-US"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又は適切な研修を修了した</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専任の臨床検査技師</a:t>
            </a:r>
          </a:p>
          <a:p>
            <a:pPr marL="447675"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a:t>
            </a:r>
            <a:r>
              <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アからエのうち１名は院内感染管理者として配置）</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133350" marR="0" lvl="0" indent="-13335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　</a:t>
            </a:r>
            <a:endParaRPr kumimoji="1" lang="ja-JP" altLang="ja-JP" sz="1200" b="0"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133350" marR="0" lvl="0" indent="-13335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２</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．医療機関および行政機関</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等</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との連携</a:t>
            </a:r>
            <a:endParaRPr kumimoji="1" lang="ja-JP" altLang="ja-JP" sz="1200" b="0"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542925" marR="0" lvl="0" indent="-288000" algn="just" defTabSz="914400" rtl="0" eaLnBrk="1" fontAlgn="auto" latinLnBrk="0" hangingPunct="1">
              <a:lnSpc>
                <a:spcPct val="100000"/>
              </a:lnSpc>
              <a:spcBef>
                <a:spcPts val="0"/>
              </a:spcBef>
              <a:spcAft>
                <a:spcPts val="0"/>
              </a:spcAft>
              <a:buClrTx/>
              <a:buSzTx/>
              <a:buFontTx/>
              <a:buNone/>
              <a:tabLst/>
              <a:defRPr/>
            </a:pP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①</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　年４回程度、加算１の医療機関が主催するカンファレンスに参加</a:t>
            </a:r>
            <a:r>
              <a:rPr kumimoji="1" lang="ja-JP" altLang="en-US"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（訓練には少なくとも年１回参加）</a:t>
            </a:r>
            <a:endParaRPr kumimoji="1" lang="en-US" altLang="ja-JP"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542925" marR="0" lvl="0" indent="-28800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②　</a:t>
            </a:r>
            <a:r>
              <a:rPr kumimoji="1" lang="ja-JP" altLang="en-US"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新興感染症の発生時や院内アウトブレイクの発生時等の有事の際の対応を想定した地域連携に係る体制について、連携する感染対策向上加算１に係る届出を行った他の保険医療機関等とあらかじめ協議されていること</a:t>
            </a:r>
            <a:endParaRPr kumimoji="1" lang="ja-JP" altLang="ja-JP" sz="1200" b="0"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p:txBody>
      </p:sp>
      <p:sp>
        <p:nvSpPr>
          <p:cNvPr id="10" name="テキスト ボックス 9">
            <a:extLst>
              <a:ext uri="{FF2B5EF4-FFF2-40B4-BE49-F238E27FC236}">
                <a16:creationId xmlns:a16="http://schemas.microsoft.com/office/drawing/2014/main" id="{BC01BAC6-9FA9-4E2F-A718-7C0D16AAA9B1}"/>
              </a:ext>
            </a:extLst>
          </p:cNvPr>
          <p:cNvSpPr txBox="1"/>
          <p:nvPr/>
        </p:nvSpPr>
        <p:spPr>
          <a:xfrm>
            <a:off x="19617" y="19580"/>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２．新興感染症に対応できる医療提供体制の構築</a:t>
            </a:r>
          </a:p>
        </p:txBody>
      </p:sp>
    </p:spTree>
    <p:extLst>
      <p:ext uri="{BB962C8B-B14F-4D97-AF65-F5344CB8AC3E}">
        <p14:creationId xmlns:p14="http://schemas.microsoft.com/office/powerpoint/2010/main" val="294234669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角丸四角形 9">
            <a:extLst>
              <a:ext uri="{FF2B5EF4-FFF2-40B4-BE49-F238E27FC236}">
                <a16:creationId xmlns:a16="http://schemas.microsoft.com/office/drawing/2014/main" id="{053B0485-00BC-3E4F-B797-35CB015D43DD}"/>
              </a:ext>
            </a:extLst>
          </p:cNvPr>
          <p:cNvSpPr/>
          <p:nvPr/>
        </p:nvSpPr>
        <p:spPr>
          <a:xfrm>
            <a:off x="128464" y="2241610"/>
            <a:ext cx="3434670" cy="360039"/>
          </a:xfrm>
          <a:prstGeom prst="roundRect">
            <a:avLst>
              <a:gd name="adj" fmla="val 0"/>
            </a:avLst>
          </a:prstGeom>
          <a:solidFill>
            <a:schemeClr val="tx2"/>
          </a:solidFill>
          <a:ln w="76200">
            <a:solidFill>
              <a:schemeClr val="bg1"/>
            </a:solidFill>
          </a:ln>
        </p:spPr>
        <p:txBody>
          <a:bodyPr anchor="ctr"/>
          <a:lstStyle/>
          <a:p>
            <a:pPr marL="0" marR="0" lvl="0" indent="0" algn="ctr" defTabSz="590759" rtl="0" eaLnBrk="1" fontAlgn="auto" latinLnBrk="0" hangingPunct="1">
              <a:lnSpc>
                <a:spcPct val="130000"/>
              </a:lnSpc>
              <a:spcBef>
                <a:spcPts val="0"/>
              </a:spcBef>
              <a:spcAft>
                <a:spcPts val="796"/>
              </a:spcAft>
              <a:buClrTx/>
              <a:buSzTx/>
              <a:buFontTx/>
              <a:buNone/>
              <a:tabLst/>
              <a:defRPr/>
            </a:pPr>
            <a:r>
              <a:rPr kumimoji="0" lang="ja-JP" altLang="en-US" sz="1200" b="1" i="0" u="none" strike="noStrike" kern="1200" cap="none" spc="239" normalizeH="0" baseline="0" noProof="0" dirty="0">
                <a:ln>
                  <a:noFill/>
                </a:ln>
                <a:solidFill>
                  <a:srgbClr val="FFFFFF"/>
                </a:solidFill>
                <a:effectLst/>
                <a:uLnTx/>
                <a:uFillTx/>
                <a:latin typeface="メイリオ"/>
                <a:ea typeface="メイリオ"/>
                <a:cs typeface="Noto Sans CJK JP DemiLight" charset="-128"/>
              </a:rPr>
              <a:t>改定の基本的視点と具体的方向性</a:t>
            </a:r>
          </a:p>
        </p:txBody>
      </p:sp>
      <p:sp>
        <p:nvSpPr>
          <p:cNvPr id="19" name="タイトル 18">
            <a:extLst>
              <a:ext uri="{FF2B5EF4-FFF2-40B4-BE49-F238E27FC236}">
                <a16:creationId xmlns:a16="http://schemas.microsoft.com/office/drawing/2014/main" id="{E4D6BB78-A7D9-FC41-85DD-4C3721700E4E}"/>
              </a:ext>
            </a:extLst>
          </p:cNvPr>
          <p:cNvSpPr>
            <a:spLocks noGrp="1"/>
          </p:cNvSpPr>
          <p:nvPr>
            <p:ph type="title"/>
          </p:nvPr>
        </p:nvSpPr>
        <p:spPr>
          <a:xfrm>
            <a:off x="-231716" y="236658"/>
            <a:ext cx="9901238" cy="360040"/>
          </a:xfrm>
        </p:spPr>
        <p:txBody>
          <a:bodyPr/>
          <a:lstStyle/>
          <a:p>
            <a:r>
              <a:rPr lang="ja-JP" altLang="en-US" dirty="0"/>
              <a:t>令和４年度診療報酬改定の基本方針（概要）</a:t>
            </a:r>
          </a:p>
        </p:txBody>
      </p:sp>
      <p:sp>
        <p:nvSpPr>
          <p:cNvPr id="14" name="正方形/長方形 13">
            <a:extLst>
              <a:ext uri="{FF2B5EF4-FFF2-40B4-BE49-F238E27FC236}">
                <a16:creationId xmlns:a16="http://schemas.microsoft.com/office/drawing/2014/main" id="{2BC9F002-CA27-4346-8CF9-82954F10E676}"/>
              </a:ext>
            </a:extLst>
          </p:cNvPr>
          <p:cNvSpPr/>
          <p:nvPr/>
        </p:nvSpPr>
        <p:spPr>
          <a:xfrm>
            <a:off x="4953000" y="2624343"/>
            <a:ext cx="4716524" cy="2160868"/>
          </a:xfrm>
          <a:prstGeom prst="rect">
            <a:avLst/>
          </a:prstGeom>
          <a:noFill/>
          <a:ln w="9525" cap="rnd">
            <a:solidFill>
              <a:schemeClr val="tx2"/>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t">
            <a:noAutofit/>
          </a:bodyPr>
          <a:lstStyle/>
          <a:p>
            <a:pPr marL="0" marR="0" lvl="0" indent="0" algn="l" defTabSz="456971" rtl="0" eaLnBrk="1" fontAlgn="auto" latinLnBrk="0" hangingPunct="1">
              <a:lnSpc>
                <a:spcPct val="120000"/>
              </a:lnSpc>
              <a:spcBef>
                <a:spcPts val="0"/>
              </a:spcBef>
              <a:spcAft>
                <a:spcPts val="700"/>
              </a:spcAft>
              <a:buClr>
                <a:srgbClr val="103185"/>
              </a:buClr>
              <a:buSzTx/>
              <a:buFontTx/>
              <a:buNone/>
              <a:tabLst/>
              <a:defRPr/>
            </a:pPr>
            <a:r>
              <a:rPr kumimoji="1" lang="ja-JP" altLang="ja-JP" sz="1000" b="1" i="0" u="none" strike="noStrike" kern="1200" cap="none" spc="0" normalizeH="0" baseline="0" noProof="0" dirty="0">
                <a:ln>
                  <a:noFill/>
                </a:ln>
                <a:solidFill>
                  <a:srgbClr val="000000"/>
                </a:solidFill>
                <a:effectLst/>
                <a:uLnTx/>
                <a:uFillTx/>
                <a:latin typeface="Segoe UI"/>
                <a:ea typeface="メイリオ"/>
                <a:cs typeface="+mn-cs"/>
              </a:rPr>
              <a:t>（３）患者・国民にとって身近であって、安心・安全で質の高い医療の実現</a:t>
            </a:r>
            <a:br>
              <a:rPr kumimoji="1" lang="en-US" altLang="ja-JP" sz="1000" b="1" i="0" u="none" strike="noStrike" kern="1200" cap="none" spc="0" normalizeH="0" baseline="0" noProof="0" dirty="0">
                <a:ln>
                  <a:noFill/>
                </a:ln>
                <a:solidFill>
                  <a:srgbClr val="000000"/>
                </a:solidFill>
                <a:effectLst/>
                <a:uLnTx/>
                <a:uFillTx/>
                <a:latin typeface="Segoe UI"/>
                <a:ea typeface="メイリオ"/>
                <a:cs typeface="+mn-cs"/>
              </a:rPr>
            </a:br>
            <a:r>
              <a:rPr kumimoji="1" lang="ja-JP" altLang="en-US" sz="1000" b="1" i="0" u="none" strike="noStrike" kern="1200" cap="none" spc="0" normalizeH="0" baseline="0" noProof="0" dirty="0">
                <a:ln>
                  <a:noFill/>
                </a:ln>
                <a:solidFill>
                  <a:srgbClr val="000000"/>
                </a:solidFill>
                <a:effectLst/>
                <a:uLnTx/>
                <a:uFillTx/>
                <a:latin typeface="Segoe UI"/>
                <a:ea typeface="メイリオ"/>
                <a:cs typeface="+mn-cs"/>
              </a:rPr>
              <a:t>　</a:t>
            </a:r>
            <a:r>
              <a:rPr kumimoji="1" lang="en-US" altLang="ja-JP" sz="900" b="0" i="0" u="none" strike="noStrike" kern="1200" cap="none" spc="0" normalizeH="0" baseline="0" noProof="0" dirty="0">
                <a:ln>
                  <a:noFill/>
                </a:ln>
                <a:solidFill>
                  <a:srgbClr val="000000"/>
                </a:solidFill>
                <a:effectLst/>
                <a:uLnTx/>
                <a:uFillTx/>
                <a:latin typeface="Segoe UI"/>
                <a:ea typeface="メイリオ"/>
                <a:cs typeface="+mn-cs"/>
              </a:rPr>
              <a:t>【</a:t>
            </a:r>
            <a:r>
              <a:rPr kumimoji="1" lang="ja-JP" altLang="en-US" sz="900" b="0" i="0" u="none" strike="noStrike" kern="1200" cap="none" spc="0" normalizeH="0" baseline="0" noProof="0" dirty="0">
                <a:ln>
                  <a:noFill/>
                </a:ln>
                <a:solidFill>
                  <a:srgbClr val="000000"/>
                </a:solidFill>
                <a:effectLst/>
                <a:uLnTx/>
                <a:uFillTx/>
                <a:latin typeface="Segoe UI"/>
                <a:ea typeface="メイリオ"/>
                <a:cs typeface="+mn-cs"/>
              </a:rPr>
              <a:t>具体的方向性の例</a:t>
            </a:r>
            <a:r>
              <a:rPr kumimoji="1" lang="en-US" altLang="ja-JP" sz="900" b="0" i="0" u="none" strike="noStrike" kern="1200" cap="none" spc="0" normalizeH="0" baseline="0" noProof="0" dirty="0">
                <a:ln>
                  <a:noFill/>
                </a:ln>
                <a:solidFill>
                  <a:srgbClr val="000000"/>
                </a:solidFill>
                <a:effectLst/>
                <a:uLnTx/>
                <a:uFillTx/>
                <a:latin typeface="Segoe UI"/>
                <a:ea typeface="メイリオ"/>
                <a:cs typeface="+mn-cs"/>
              </a:rPr>
              <a:t>】</a:t>
            </a:r>
            <a:r>
              <a:rPr kumimoji="1" lang="ja-JP" altLang="en-US" sz="900" b="1" i="0" u="none" strike="noStrike" kern="1200" cap="none" spc="0" normalizeH="0" baseline="0" noProof="0" dirty="0">
                <a:ln>
                  <a:noFill/>
                </a:ln>
                <a:solidFill>
                  <a:srgbClr val="000000"/>
                </a:solidFill>
                <a:effectLst/>
                <a:uLnTx/>
                <a:uFillTx/>
                <a:latin typeface="Segoe UI"/>
                <a:ea typeface="メイリオ"/>
                <a:cs typeface="+mn-cs"/>
              </a:rPr>
              <a:t>　</a:t>
            </a:r>
            <a:br>
              <a:rPr kumimoji="1" lang="en-US" altLang="ja-JP" sz="900" b="1" i="0" u="none" strike="noStrike" kern="1200" cap="none" spc="0" normalizeH="0" baseline="0" noProof="0" dirty="0">
                <a:ln>
                  <a:noFill/>
                </a:ln>
                <a:solidFill>
                  <a:srgbClr val="000000"/>
                </a:solidFill>
                <a:effectLst/>
                <a:uLnTx/>
                <a:uFillTx/>
                <a:latin typeface="Segoe UI"/>
                <a:ea typeface="メイリオ"/>
                <a:cs typeface="+mn-cs"/>
              </a:rPr>
            </a:br>
            <a:r>
              <a:rPr kumimoji="1" lang="ja-JP" altLang="en-US" sz="900" b="1" i="0" u="none" strike="noStrike" kern="1200" cap="none" spc="0" normalizeH="0" baseline="0" noProof="0" dirty="0">
                <a:ln>
                  <a:noFill/>
                </a:ln>
                <a:solidFill>
                  <a:srgbClr val="000000"/>
                </a:solidFill>
                <a:effectLst/>
                <a:uLnTx/>
                <a:uFillTx/>
                <a:latin typeface="Segoe UI"/>
                <a:ea typeface="メイリオ"/>
                <a:cs typeface="+mn-cs"/>
              </a:rPr>
              <a:t>　</a:t>
            </a:r>
            <a:r>
              <a:rPr kumimoji="0" lang="ja-JP" altLang="en-US"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○患者にとって安心・安全に医療を受けられるための体制の評価や医薬品の安定供給</a:t>
            </a:r>
            <a:br>
              <a:rPr kumimoji="0" lang="en-US" altLang="ja-JP"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br>
            <a:r>
              <a:rPr kumimoji="0" lang="ja-JP" altLang="en-US"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の確保等</a:t>
            </a:r>
            <a:br>
              <a:rPr kumimoji="0" lang="en-US" altLang="ja-JP"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br>
            <a:r>
              <a:rPr kumimoji="0" lang="ja-JP" altLang="en-US"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○医療における</a:t>
            </a:r>
            <a:r>
              <a:rPr kumimoji="0" lang="en-US" altLang="ja-JP"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ICT</a:t>
            </a:r>
            <a:r>
              <a:rPr kumimoji="0" lang="ja-JP" altLang="en-US" sz="900" b="0" i="0" u="none" strike="noStrike" kern="1200" cap="none" spc="0" normalizeH="0" baseline="0" noProof="0" dirty="0" err="1">
                <a:ln>
                  <a:noFill/>
                </a:ln>
                <a:solidFill>
                  <a:srgbClr val="000000"/>
                </a:solidFill>
                <a:effectLst/>
                <a:uLnTx/>
                <a:uFillTx/>
                <a:latin typeface="メイリオ" panose="020B0604030504040204" pitchFamily="50" charset="-128"/>
                <a:ea typeface="メイリオ" panose="020B0604030504040204" pitchFamily="50" charset="-128"/>
                <a:cs typeface="+mn-cs"/>
              </a:rPr>
              <a:t>の利</a:t>
            </a:r>
            <a:r>
              <a:rPr kumimoji="0" lang="ja-JP" altLang="en-US"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活用・デジタル化への対応</a:t>
            </a:r>
            <a:br>
              <a:rPr kumimoji="0" lang="en-US" altLang="ja-JP"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br>
            <a:r>
              <a:rPr kumimoji="0" lang="ja-JP" altLang="en-US"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○アウトカムにも着目した評価の推進</a:t>
            </a:r>
            <a:br>
              <a:rPr kumimoji="0" lang="en-US" altLang="ja-JP"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br>
            <a:r>
              <a:rPr kumimoji="0" lang="ja-JP" altLang="en-US"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○重点的な対応が求められる分野について、国民の安心・安全を確保する観点からの</a:t>
            </a:r>
            <a:br>
              <a:rPr kumimoji="0" lang="en-US" altLang="ja-JP"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br>
            <a:r>
              <a:rPr kumimoji="0" lang="ja-JP" altLang="en-US"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適切な評価</a:t>
            </a:r>
            <a:br>
              <a:rPr kumimoji="0" lang="en-US" altLang="ja-JP"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br>
            <a:r>
              <a:rPr kumimoji="0" lang="ja-JP" altLang="en-US"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○口腔疾患の重症化予防、口腔機能低下への対応の充実、生活の質に配慮した歯科医療</a:t>
            </a:r>
            <a:br>
              <a:rPr kumimoji="0" lang="en-US" altLang="ja-JP"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br>
            <a:r>
              <a:rPr kumimoji="0" lang="ja-JP" altLang="en-US"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の推進</a:t>
            </a:r>
            <a:br>
              <a:rPr kumimoji="0" lang="en-US" altLang="ja-JP"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br>
            <a:r>
              <a:rPr kumimoji="0" lang="ja-JP" altLang="en-US"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○薬局の地域におけるかかりつけ機能に応じた適切な評価、薬局・薬剤師業務の</a:t>
            </a:r>
            <a:br>
              <a:rPr kumimoji="0" lang="en-US" altLang="ja-JP"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br>
            <a:r>
              <a:rPr kumimoji="0" lang="ja-JP" altLang="en-US"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対物中心から対人中心への転換の推進、病棟薬剤師業務の評価</a:t>
            </a:r>
          </a:p>
        </p:txBody>
      </p:sp>
      <p:sp>
        <p:nvSpPr>
          <p:cNvPr id="15" name="正方形/長方形 14">
            <a:extLst>
              <a:ext uri="{FF2B5EF4-FFF2-40B4-BE49-F238E27FC236}">
                <a16:creationId xmlns:a16="http://schemas.microsoft.com/office/drawing/2014/main" id="{2BC9F002-CA27-4346-8CF9-82954F10E676}"/>
              </a:ext>
            </a:extLst>
          </p:cNvPr>
          <p:cNvSpPr/>
          <p:nvPr/>
        </p:nvSpPr>
        <p:spPr>
          <a:xfrm>
            <a:off x="4953000" y="4869160"/>
            <a:ext cx="4716522" cy="1845422"/>
          </a:xfrm>
          <a:prstGeom prst="rect">
            <a:avLst/>
          </a:prstGeom>
          <a:noFill/>
          <a:ln w="9525" cap="rnd">
            <a:solidFill>
              <a:schemeClr val="tx2"/>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t"/>
          <a:lstStyle/>
          <a:p>
            <a:pPr marL="0" marR="0" lvl="0" indent="0" algn="l" defTabSz="456971" rtl="0" eaLnBrk="1" fontAlgn="auto" latinLnBrk="0" hangingPunct="1">
              <a:lnSpc>
                <a:spcPct val="120000"/>
              </a:lnSpc>
              <a:spcBef>
                <a:spcPts val="0"/>
              </a:spcBef>
              <a:spcAft>
                <a:spcPts val="700"/>
              </a:spcAft>
              <a:buClr>
                <a:srgbClr val="103185"/>
              </a:buClr>
              <a:buSzTx/>
              <a:buFontTx/>
              <a:buNone/>
              <a:tabLst/>
              <a:defRPr/>
            </a:pPr>
            <a:r>
              <a:rPr kumimoji="1" lang="ja-JP" altLang="ja-JP" sz="1050" b="1" i="0" u="none" strike="noStrike" kern="1200" cap="none" spc="0" normalizeH="0" baseline="0" noProof="0" dirty="0">
                <a:ln>
                  <a:noFill/>
                </a:ln>
                <a:solidFill>
                  <a:srgbClr val="000000"/>
                </a:solidFill>
                <a:effectLst/>
                <a:uLnTx/>
                <a:uFillTx/>
                <a:latin typeface="Segoe UI"/>
                <a:ea typeface="メイリオ"/>
                <a:cs typeface="+mn-cs"/>
              </a:rPr>
              <a:t>（４）効率化・適正化を通じた制度の安定性・持続可能性の向上</a:t>
            </a:r>
            <a:br>
              <a:rPr kumimoji="1" lang="en-US" altLang="ja-JP" sz="1050" b="1" i="0" u="none" strike="noStrike" kern="1200" cap="none" spc="0" normalizeH="0" baseline="0" noProof="0" dirty="0">
                <a:ln>
                  <a:noFill/>
                </a:ln>
                <a:solidFill>
                  <a:srgbClr val="000000"/>
                </a:solidFill>
                <a:effectLst/>
                <a:uLnTx/>
                <a:uFillTx/>
                <a:latin typeface="Segoe UI"/>
                <a:ea typeface="メイリオ"/>
                <a:cs typeface="+mn-cs"/>
              </a:rPr>
            </a:br>
            <a:r>
              <a:rPr kumimoji="1" lang="ja-JP" altLang="en-US" sz="1050" b="1" i="0" u="none" strike="noStrike" kern="1200" cap="none" spc="0" normalizeH="0" baseline="0" noProof="0" dirty="0">
                <a:ln>
                  <a:noFill/>
                </a:ln>
                <a:solidFill>
                  <a:srgbClr val="000000"/>
                </a:solidFill>
                <a:effectLst/>
                <a:uLnTx/>
                <a:uFillTx/>
                <a:latin typeface="Segoe UI"/>
                <a:ea typeface="メイリオ"/>
                <a:cs typeface="+mn-cs"/>
              </a:rPr>
              <a:t>　</a:t>
            </a:r>
            <a:r>
              <a:rPr kumimoji="1" lang="en-US" altLang="ja-JP" sz="900" b="0" i="0" u="none" strike="noStrike" kern="1200" cap="none" spc="0" normalizeH="0" baseline="0" noProof="0" dirty="0">
                <a:ln>
                  <a:noFill/>
                </a:ln>
                <a:solidFill>
                  <a:srgbClr val="000000"/>
                </a:solidFill>
                <a:effectLst/>
                <a:uLnTx/>
                <a:uFillTx/>
                <a:latin typeface="Segoe UI"/>
                <a:ea typeface="メイリオ"/>
                <a:cs typeface="+mn-cs"/>
              </a:rPr>
              <a:t>【</a:t>
            </a:r>
            <a:r>
              <a:rPr kumimoji="1" lang="ja-JP" altLang="en-US" sz="900" b="0" i="0" u="none" strike="noStrike" kern="1200" cap="none" spc="0" normalizeH="0" baseline="0" noProof="0" dirty="0">
                <a:ln>
                  <a:noFill/>
                </a:ln>
                <a:solidFill>
                  <a:srgbClr val="000000"/>
                </a:solidFill>
                <a:effectLst/>
                <a:uLnTx/>
                <a:uFillTx/>
                <a:latin typeface="Segoe UI"/>
                <a:ea typeface="メイリオ"/>
                <a:cs typeface="+mn-cs"/>
              </a:rPr>
              <a:t>具体的方向性の例</a:t>
            </a:r>
            <a:r>
              <a:rPr kumimoji="1" lang="en-US" altLang="ja-JP" sz="900" b="0" i="0" u="none" strike="noStrike" kern="1200" cap="none" spc="0" normalizeH="0" baseline="0" noProof="0" dirty="0">
                <a:ln>
                  <a:noFill/>
                </a:ln>
                <a:solidFill>
                  <a:srgbClr val="000000"/>
                </a:solidFill>
                <a:effectLst/>
                <a:uLnTx/>
                <a:uFillTx/>
                <a:latin typeface="Segoe UI"/>
                <a:ea typeface="メイリオ"/>
                <a:cs typeface="+mn-cs"/>
              </a:rPr>
              <a:t>】</a:t>
            </a:r>
            <a:br>
              <a:rPr kumimoji="1" lang="en-US" altLang="ja-JP" sz="900" b="0" i="0" u="none" strike="noStrike" kern="1200" cap="none" spc="0" normalizeH="0" baseline="0" noProof="0" dirty="0">
                <a:ln>
                  <a:noFill/>
                </a:ln>
                <a:solidFill>
                  <a:srgbClr val="000000"/>
                </a:solidFill>
                <a:effectLst/>
                <a:uLnTx/>
                <a:uFillTx/>
                <a:latin typeface="Segoe UI"/>
                <a:ea typeface="メイリオ"/>
                <a:cs typeface="+mn-cs"/>
              </a:rPr>
            </a:br>
            <a:r>
              <a:rPr kumimoji="1" lang="ja-JP" altLang="en-US" sz="900" b="0" i="0" u="none" strike="noStrike" kern="1200" cap="none" spc="0" normalizeH="0" baseline="0" noProof="0" dirty="0">
                <a:ln>
                  <a:noFill/>
                </a:ln>
                <a:solidFill>
                  <a:srgbClr val="000000"/>
                </a:solidFill>
                <a:effectLst/>
                <a:uLnTx/>
                <a:uFillTx/>
                <a:latin typeface="Segoe UI"/>
                <a:ea typeface="メイリオ"/>
                <a:cs typeface="+mn-cs"/>
              </a:rPr>
              <a:t>　</a:t>
            </a:r>
            <a:r>
              <a:rPr kumimoji="0" lang="ja-JP" altLang="en-US" sz="900" b="0" i="0" u="none" strike="noStrike" kern="1200" cap="none" spc="0" normalizeH="0" baseline="0" noProof="0" dirty="0">
                <a:ln>
                  <a:noFill/>
                </a:ln>
                <a:solidFill>
                  <a:prstClr val="black"/>
                </a:solidFill>
                <a:effectLst/>
                <a:uLnTx/>
                <a:uFillTx/>
                <a:latin typeface="メイリオ"/>
                <a:ea typeface="メイリオ"/>
                <a:cs typeface="+mn-cs"/>
              </a:rPr>
              <a:t>○後発医薬品やバイオ後続品の使用促進</a:t>
            </a:r>
            <a:br>
              <a:rPr kumimoji="0" lang="en-US" altLang="ja-JP" sz="900" b="0" i="0" u="none" strike="noStrike" kern="1200" cap="none" spc="0" normalizeH="0" baseline="0" noProof="0" dirty="0">
                <a:ln>
                  <a:noFill/>
                </a:ln>
                <a:solidFill>
                  <a:prstClr val="black"/>
                </a:solidFill>
                <a:effectLst/>
                <a:uLnTx/>
                <a:uFillTx/>
                <a:latin typeface="メイリオ"/>
                <a:ea typeface="メイリオ"/>
                <a:cs typeface="+mn-cs"/>
              </a:rPr>
            </a:br>
            <a:r>
              <a:rPr kumimoji="0" lang="ja-JP" altLang="en-US" sz="900" b="0" i="0" u="none" strike="noStrike" kern="1200" cap="none" spc="0" normalizeH="0" baseline="0" noProof="0" dirty="0">
                <a:ln>
                  <a:noFill/>
                </a:ln>
                <a:solidFill>
                  <a:prstClr val="black"/>
                </a:solidFill>
                <a:effectLst/>
                <a:uLnTx/>
                <a:uFillTx/>
                <a:latin typeface="メイリオ"/>
                <a:ea typeface="メイリオ"/>
                <a:cs typeface="+mn-cs"/>
              </a:rPr>
              <a:t>　○費用対効果評価制度の活用</a:t>
            </a:r>
            <a:br>
              <a:rPr kumimoji="0" lang="en-US" altLang="ja-JP" sz="900" b="0" i="0" u="none" strike="noStrike" kern="1200" cap="none" spc="0" normalizeH="0" baseline="0" noProof="0" dirty="0">
                <a:ln>
                  <a:noFill/>
                </a:ln>
                <a:solidFill>
                  <a:prstClr val="black"/>
                </a:solidFill>
                <a:effectLst/>
                <a:uLnTx/>
                <a:uFillTx/>
                <a:latin typeface="メイリオ"/>
                <a:ea typeface="メイリオ"/>
                <a:cs typeface="+mn-cs"/>
              </a:rPr>
            </a:br>
            <a:r>
              <a:rPr kumimoji="0" lang="ja-JP" altLang="en-US" sz="900" b="0" i="0" u="none" strike="noStrike" kern="1200" cap="none" spc="0" normalizeH="0" baseline="0" noProof="0" dirty="0">
                <a:ln>
                  <a:noFill/>
                </a:ln>
                <a:solidFill>
                  <a:prstClr val="black"/>
                </a:solidFill>
                <a:effectLst/>
                <a:uLnTx/>
                <a:uFillTx/>
                <a:latin typeface="メイリオ"/>
                <a:ea typeface="メイリオ"/>
                <a:cs typeface="+mn-cs"/>
              </a:rPr>
              <a:t>　○市場実勢価格を踏まえた適正な評価等</a:t>
            </a:r>
            <a:br>
              <a:rPr kumimoji="0" lang="en-US" altLang="ja-JP" sz="900" b="0" i="0" u="none" strike="noStrike" kern="1200" cap="none" spc="0" normalizeH="0" baseline="0" noProof="0" dirty="0">
                <a:ln>
                  <a:noFill/>
                </a:ln>
                <a:solidFill>
                  <a:prstClr val="black"/>
                </a:solidFill>
                <a:effectLst/>
                <a:uLnTx/>
                <a:uFillTx/>
                <a:latin typeface="メイリオ"/>
                <a:ea typeface="メイリオ"/>
                <a:cs typeface="+mn-cs"/>
              </a:rPr>
            </a:br>
            <a:r>
              <a:rPr kumimoji="0" lang="ja-JP" altLang="en-US" sz="900" b="0" i="0" u="none" strike="noStrike" kern="1200" cap="none" spc="0" normalizeH="0" baseline="0" noProof="0" dirty="0">
                <a:ln>
                  <a:noFill/>
                </a:ln>
                <a:solidFill>
                  <a:prstClr val="black"/>
                </a:solidFill>
                <a:effectLst/>
                <a:uLnTx/>
                <a:uFillTx/>
                <a:latin typeface="メイリオ"/>
                <a:ea typeface="メイリオ"/>
                <a:cs typeface="+mn-cs"/>
              </a:rPr>
              <a:t>　○医療機能や患者の状態に応じた入院医療の評価（再掲）</a:t>
            </a:r>
            <a:br>
              <a:rPr kumimoji="0" lang="en-US" altLang="ja-JP" sz="900" b="0" i="0" u="none" strike="noStrike" kern="1200" cap="none" spc="0" normalizeH="0" baseline="0" noProof="0" dirty="0">
                <a:ln>
                  <a:noFill/>
                </a:ln>
                <a:solidFill>
                  <a:prstClr val="black"/>
                </a:solidFill>
                <a:effectLst/>
                <a:uLnTx/>
                <a:uFillTx/>
                <a:latin typeface="メイリオ"/>
                <a:ea typeface="メイリオ"/>
                <a:cs typeface="+mn-cs"/>
              </a:rPr>
            </a:br>
            <a:r>
              <a:rPr kumimoji="0" lang="ja-JP" altLang="en-US" sz="900" b="0" i="0" u="none" strike="noStrike" kern="1200" cap="none" spc="0" normalizeH="0" baseline="0" noProof="0" dirty="0">
                <a:ln>
                  <a:noFill/>
                </a:ln>
                <a:solidFill>
                  <a:prstClr val="black"/>
                </a:solidFill>
                <a:effectLst/>
                <a:uLnTx/>
                <a:uFillTx/>
                <a:latin typeface="メイリオ"/>
                <a:ea typeface="メイリオ"/>
                <a:cs typeface="+mn-cs"/>
              </a:rPr>
              <a:t>　○外来医療の機能分化等（再掲）</a:t>
            </a:r>
            <a:br>
              <a:rPr kumimoji="0" lang="en-US" altLang="ja-JP" sz="900" b="0" i="0" u="none" strike="noStrike" kern="1200" cap="none" spc="0" normalizeH="0" baseline="0" noProof="0" dirty="0">
                <a:ln>
                  <a:noFill/>
                </a:ln>
                <a:solidFill>
                  <a:prstClr val="black"/>
                </a:solidFill>
                <a:effectLst/>
                <a:uLnTx/>
                <a:uFillTx/>
                <a:latin typeface="メイリオ"/>
                <a:ea typeface="メイリオ"/>
                <a:cs typeface="+mn-cs"/>
              </a:rPr>
            </a:br>
            <a:r>
              <a:rPr kumimoji="0" lang="ja-JP" altLang="en-US" sz="900" b="0" i="0" u="none" strike="noStrike" kern="1200" cap="none" spc="0" normalizeH="0" baseline="0" noProof="0" dirty="0">
                <a:ln>
                  <a:noFill/>
                </a:ln>
                <a:solidFill>
                  <a:prstClr val="black"/>
                </a:solidFill>
                <a:effectLst/>
                <a:uLnTx/>
                <a:uFillTx/>
                <a:latin typeface="メイリオ"/>
                <a:ea typeface="メイリオ"/>
                <a:cs typeface="+mn-cs"/>
              </a:rPr>
              <a:t>　○重症化予防の取組の推進</a:t>
            </a:r>
            <a:br>
              <a:rPr kumimoji="0" lang="en-US" altLang="ja-JP" sz="900" b="0" i="0" u="none" strike="noStrike" kern="1200" cap="none" spc="0" normalizeH="0" baseline="0" noProof="0" dirty="0">
                <a:ln>
                  <a:noFill/>
                </a:ln>
                <a:solidFill>
                  <a:prstClr val="black"/>
                </a:solidFill>
                <a:effectLst/>
                <a:uLnTx/>
                <a:uFillTx/>
                <a:latin typeface="メイリオ"/>
                <a:ea typeface="メイリオ"/>
                <a:cs typeface="+mn-cs"/>
              </a:rPr>
            </a:br>
            <a:r>
              <a:rPr kumimoji="0" lang="ja-JP" altLang="en-US" sz="900" b="0" i="0" u="none" strike="noStrike" kern="1200" cap="none" spc="0" normalizeH="0" baseline="0" noProof="0" dirty="0">
                <a:ln>
                  <a:noFill/>
                </a:ln>
                <a:solidFill>
                  <a:prstClr val="black"/>
                </a:solidFill>
                <a:effectLst/>
                <a:uLnTx/>
                <a:uFillTx/>
                <a:latin typeface="メイリオ"/>
                <a:ea typeface="メイリオ"/>
                <a:cs typeface="+mn-cs"/>
              </a:rPr>
              <a:t>　</a:t>
            </a:r>
            <a:r>
              <a:rPr kumimoji="0" lang="en-US" altLang="ja-JP" sz="900" b="0" i="0" u="none" strike="noStrike" kern="1200" cap="none" spc="0" normalizeH="0" baseline="0" noProof="0" dirty="0">
                <a:ln>
                  <a:noFill/>
                </a:ln>
                <a:solidFill>
                  <a:prstClr val="black"/>
                </a:solidFill>
                <a:effectLst/>
                <a:uLnTx/>
                <a:uFillTx/>
                <a:latin typeface="メイリオ"/>
                <a:ea typeface="メイリオ"/>
                <a:cs typeface="+mn-cs"/>
              </a:rPr>
              <a:t>○</a:t>
            </a:r>
            <a:r>
              <a:rPr kumimoji="0" lang="ja-JP" altLang="en-US" sz="900" b="0" i="0" u="none" strike="noStrike" kern="1200" cap="none" spc="0" normalizeH="0" baseline="0" noProof="0" dirty="0">
                <a:ln>
                  <a:noFill/>
                </a:ln>
                <a:solidFill>
                  <a:prstClr val="black"/>
                </a:solidFill>
                <a:effectLst/>
                <a:uLnTx/>
                <a:uFillTx/>
                <a:latin typeface="メイリオ"/>
                <a:ea typeface="メイリオ"/>
                <a:cs typeface="+mn-cs"/>
              </a:rPr>
              <a:t>医師・病棟薬剤師と薬局薬剤師の協働の取組による医薬品の適正使用等の推進</a:t>
            </a:r>
            <a:br>
              <a:rPr kumimoji="0" lang="en-US" altLang="ja-JP" sz="900" b="0" i="0" u="none" strike="noStrike" kern="1200" cap="none" spc="0" normalizeH="0" baseline="0" noProof="0" dirty="0">
                <a:ln>
                  <a:noFill/>
                </a:ln>
                <a:solidFill>
                  <a:prstClr val="black"/>
                </a:solidFill>
                <a:effectLst/>
                <a:uLnTx/>
                <a:uFillTx/>
                <a:latin typeface="メイリオ"/>
                <a:ea typeface="メイリオ"/>
                <a:cs typeface="+mn-cs"/>
              </a:rPr>
            </a:br>
            <a:r>
              <a:rPr kumimoji="0" lang="ja-JP" altLang="en-US" sz="900" b="0" i="0" u="none" strike="noStrike" kern="1200" cap="none" spc="0" normalizeH="0" baseline="0" noProof="0" dirty="0">
                <a:ln>
                  <a:noFill/>
                </a:ln>
                <a:solidFill>
                  <a:prstClr val="black"/>
                </a:solidFill>
                <a:effectLst/>
                <a:uLnTx/>
                <a:uFillTx/>
                <a:latin typeface="メイリオ"/>
                <a:ea typeface="メイリオ"/>
                <a:cs typeface="+mn-cs"/>
              </a:rPr>
              <a:t>　○効率性等に応じた薬局の評価の推進</a:t>
            </a:r>
          </a:p>
        </p:txBody>
      </p:sp>
      <p:sp>
        <p:nvSpPr>
          <p:cNvPr id="17" name="正方形/長方形 16">
            <a:extLst>
              <a:ext uri="{FF2B5EF4-FFF2-40B4-BE49-F238E27FC236}">
                <a16:creationId xmlns:a16="http://schemas.microsoft.com/office/drawing/2014/main" id="{2BC9F002-CA27-4346-8CF9-82954F10E676}"/>
              </a:ext>
            </a:extLst>
          </p:cNvPr>
          <p:cNvSpPr/>
          <p:nvPr/>
        </p:nvSpPr>
        <p:spPr>
          <a:xfrm>
            <a:off x="154840" y="4869160"/>
            <a:ext cx="4727203" cy="1845422"/>
          </a:xfrm>
          <a:prstGeom prst="rect">
            <a:avLst/>
          </a:prstGeom>
          <a:noFill/>
          <a:ln w="9525" cap="rnd">
            <a:solidFill>
              <a:schemeClr val="tx2"/>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t"/>
          <a:lstStyle/>
          <a:p>
            <a:pPr marL="0" marR="0" lvl="0" indent="0" algn="l" defTabSz="456971" rtl="0" eaLnBrk="1" fontAlgn="auto" latinLnBrk="0" hangingPunct="1">
              <a:lnSpc>
                <a:spcPct val="100000"/>
              </a:lnSpc>
              <a:spcBef>
                <a:spcPts val="0"/>
              </a:spcBef>
              <a:spcAft>
                <a:spcPts val="700"/>
              </a:spcAft>
              <a:buClr>
                <a:srgbClr val="103185"/>
              </a:buClr>
              <a:buSzTx/>
              <a:buFontTx/>
              <a:buNone/>
              <a:tabLst/>
              <a:defRPr/>
            </a:pPr>
            <a:r>
              <a:rPr kumimoji="1" lang="ja-JP" altLang="ja-JP" sz="1050" b="1" i="0" u="none" strike="noStrike" kern="1200" cap="none" spc="0" normalizeH="0" baseline="0" noProof="0" dirty="0">
                <a:ln>
                  <a:noFill/>
                </a:ln>
                <a:solidFill>
                  <a:srgbClr val="000000"/>
                </a:solidFill>
                <a:effectLst/>
                <a:uLnTx/>
                <a:uFillTx/>
                <a:latin typeface="Segoe UI"/>
                <a:ea typeface="メイリオ"/>
                <a:cs typeface="+mn-cs"/>
              </a:rPr>
              <a:t>（</a:t>
            </a:r>
            <a:r>
              <a:rPr kumimoji="1" lang="ja-JP" altLang="en-US" sz="1050" b="1" i="0" u="none" strike="noStrike" kern="1200" cap="none" spc="0" normalizeH="0" baseline="0" noProof="0" dirty="0">
                <a:ln>
                  <a:noFill/>
                </a:ln>
                <a:solidFill>
                  <a:srgbClr val="000000"/>
                </a:solidFill>
                <a:effectLst/>
                <a:uLnTx/>
                <a:uFillTx/>
                <a:latin typeface="Segoe UI"/>
                <a:ea typeface="メイリオ"/>
                <a:cs typeface="+mn-cs"/>
              </a:rPr>
              <a:t>２</a:t>
            </a:r>
            <a:r>
              <a:rPr kumimoji="1" lang="ja-JP" altLang="ja-JP" sz="1050" b="1" i="0" u="none" strike="noStrike" kern="1200" cap="none" spc="0" normalizeH="0" baseline="0" noProof="0" dirty="0">
                <a:ln>
                  <a:noFill/>
                </a:ln>
                <a:solidFill>
                  <a:srgbClr val="000000"/>
                </a:solidFill>
                <a:effectLst/>
                <a:uLnTx/>
                <a:uFillTx/>
                <a:latin typeface="Segoe UI"/>
                <a:ea typeface="メイリオ"/>
                <a:cs typeface="+mn-cs"/>
              </a:rPr>
              <a:t>）</a:t>
            </a:r>
            <a:r>
              <a:rPr kumimoji="1" lang="ja-JP" altLang="en-US" sz="1050" b="1" i="0" u="none" strike="noStrike" kern="1200" cap="none" spc="0" normalizeH="0" baseline="0" noProof="0" dirty="0">
                <a:ln>
                  <a:noFill/>
                </a:ln>
                <a:solidFill>
                  <a:srgbClr val="000000"/>
                </a:solidFill>
                <a:effectLst/>
                <a:uLnTx/>
                <a:uFillTx/>
                <a:latin typeface="Segoe UI"/>
                <a:ea typeface="メイリオ"/>
                <a:cs typeface="+mn-cs"/>
              </a:rPr>
              <a:t>安心・安全で質の高い医療の実現のための医師等の働き方改革等</a:t>
            </a:r>
            <a:br>
              <a:rPr kumimoji="1" lang="en-US" altLang="ja-JP" sz="1050" b="1" i="0" u="none" strike="noStrike" kern="1200" cap="none" spc="0" normalizeH="0" baseline="0" noProof="0" dirty="0">
                <a:ln>
                  <a:noFill/>
                </a:ln>
                <a:solidFill>
                  <a:srgbClr val="000000"/>
                </a:solidFill>
                <a:effectLst/>
                <a:uLnTx/>
                <a:uFillTx/>
                <a:latin typeface="Segoe UI"/>
                <a:ea typeface="メイリオ"/>
                <a:cs typeface="+mn-cs"/>
              </a:rPr>
            </a:br>
            <a:r>
              <a:rPr kumimoji="1" lang="ja-JP" altLang="en-US" sz="1050" b="1" i="0" u="none" strike="noStrike" kern="1200" cap="none" spc="0" normalizeH="0" baseline="0" noProof="0" dirty="0">
                <a:ln>
                  <a:noFill/>
                </a:ln>
                <a:solidFill>
                  <a:srgbClr val="000000"/>
                </a:solidFill>
                <a:effectLst/>
                <a:uLnTx/>
                <a:uFillTx/>
                <a:latin typeface="Segoe UI"/>
                <a:ea typeface="メイリオ"/>
                <a:cs typeface="+mn-cs"/>
              </a:rPr>
              <a:t>　　　の推進</a:t>
            </a:r>
            <a:r>
              <a:rPr kumimoji="1" lang="en-US" altLang="ja-JP" sz="1050" b="1" i="0" u="sng" strike="noStrike" kern="1200" cap="none" spc="0" normalizeH="0" baseline="0" noProof="0" dirty="0">
                <a:ln>
                  <a:noFill/>
                </a:ln>
                <a:solidFill>
                  <a:srgbClr val="000000"/>
                </a:solidFill>
                <a:effectLst/>
                <a:uLnTx/>
                <a:uFillTx/>
                <a:latin typeface="メイリオ"/>
                <a:ea typeface="メイリオ"/>
                <a:cs typeface="+mn-cs"/>
              </a:rPr>
              <a:t>【</a:t>
            </a:r>
            <a:r>
              <a:rPr kumimoji="1" lang="ja-JP" altLang="en-US" sz="1050" b="1" i="0" u="sng" strike="noStrike" kern="1200" cap="none" spc="0" normalizeH="0" baseline="0" noProof="0" dirty="0">
                <a:ln>
                  <a:noFill/>
                </a:ln>
                <a:solidFill>
                  <a:srgbClr val="000000"/>
                </a:solidFill>
                <a:effectLst/>
                <a:uLnTx/>
                <a:uFillTx/>
                <a:latin typeface="メイリオ"/>
                <a:ea typeface="メイリオ"/>
                <a:cs typeface="+mn-cs"/>
              </a:rPr>
              <a:t>重点課題</a:t>
            </a:r>
            <a:r>
              <a:rPr kumimoji="1" lang="en-US" altLang="ja-JP" sz="1050" b="1" i="0" u="sng" strike="noStrike" kern="1200" cap="none" spc="0" normalizeH="0" baseline="0" noProof="0" dirty="0">
                <a:ln>
                  <a:noFill/>
                </a:ln>
                <a:solidFill>
                  <a:srgbClr val="000000"/>
                </a:solidFill>
                <a:effectLst/>
                <a:uLnTx/>
                <a:uFillTx/>
                <a:latin typeface="メイリオ"/>
                <a:ea typeface="メイリオ"/>
                <a:cs typeface="+mn-cs"/>
              </a:rPr>
              <a:t>】</a:t>
            </a:r>
            <a:br>
              <a:rPr kumimoji="1" lang="en-US" altLang="ja-JP" sz="1050" b="1" i="0" u="sng" strike="noStrike" kern="1200" cap="none" spc="0" normalizeH="0" baseline="0" noProof="0" dirty="0">
                <a:ln>
                  <a:noFill/>
                </a:ln>
                <a:solidFill>
                  <a:srgbClr val="000000"/>
                </a:solidFill>
                <a:effectLst/>
                <a:uLnTx/>
                <a:uFillTx/>
                <a:latin typeface="メイリオ"/>
                <a:ea typeface="メイリオ"/>
                <a:cs typeface="+mn-cs"/>
              </a:rPr>
            </a:br>
            <a:r>
              <a:rPr kumimoji="1" lang="ja-JP" altLang="en-US" sz="1050" b="1" i="0" u="none" strike="noStrike" kern="1200" cap="none" spc="0" normalizeH="0" baseline="0" noProof="0" dirty="0">
                <a:ln>
                  <a:noFill/>
                </a:ln>
                <a:solidFill>
                  <a:srgbClr val="000000"/>
                </a:solidFill>
                <a:effectLst/>
                <a:uLnTx/>
                <a:uFillTx/>
                <a:latin typeface="メイリオ"/>
                <a:ea typeface="メイリオ"/>
                <a:cs typeface="+mn-cs"/>
              </a:rPr>
              <a:t>　</a:t>
            </a:r>
            <a: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t>【</a:t>
            </a: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具体的方向性の例</a:t>
            </a:r>
            <a: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t>】</a:t>
            </a:r>
            <a:b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b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　○医療機関内における労務管理や労働環境の改善のためのマネジメントシステムの実践</a:t>
            </a:r>
            <a:b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b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　　に資する取組の推進</a:t>
            </a:r>
            <a:b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b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　○各職種がそれぞれの高い専門性を十分に発揮するための勤務環境の改善、タスク・</a:t>
            </a:r>
            <a:b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b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　　シェアリング／タスク・シフティング 、チーム医療の推進</a:t>
            </a:r>
            <a:b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b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　○業務の効率化に資する</a:t>
            </a:r>
            <a: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t>ICT</a:t>
            </a:r>
            <a:r>
              <a:rPr kumimoji="1" lang="ja-JP" altLang="en-US" sz="900" b="0" i="0" u="none" strike="noStrike" kern="1200" cap="none" spc="0" normalizeH="0" baseline="0" noProof="0" dirty="0" err="1">
                <a:ln>
                  <a:noFill/>
                </a:ln>
                <a:solidFill>
                  <a:srgbClr val="000000"/>
                </a:solidFill>
                <a:effectLst/>
                <a:uLnTx/>
                <a:uFillTx/>
                <a:latin typeface="メイリオ"/>
                <a:ea typeface="メイリオ"/>
                <a:cs typeface="+mn-cs"/>
              </a:rPr>
              <a:t>の利</a:t>
            </a: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活用の推進、その他長時間労働などの厳しい勤務環境</a:t>
            </a:r>
            <a:b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b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　　の改善に向けての取組の評価</a:t>
            </a:r>
            <a:br>
              <a:rPr kumimoji="1" lang="en-US" altLang="ja-JP" sz="900" b="0" i="0" u="none" strike="noStrike" kern="1200" cap="none" spc="0" normalizeH="0" baseline="0" noProof="0" dirty="0">
                <a:ln>
                  <a:noFill/>
                </a:ln>
                <a:solidFill>
                  <a:srgbClr val="FF0000"/>
                </a:solidFill>
                <a:effectLst/>
                <a:uLnTx/>
                <a:uFillTx/>
                <a:latin typeface="メイリオ"/>
                <a:ea typeface="メイリオ"/>
                <a:cs typeface="+mn-cs"/>
              </a:rPr>
            </a:b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　○地域医療の確保を図る観点から早急に対応が必要な救急医療体制等の確保</a:t>
            </a:r>
            <a:b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b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　○令和３年</a:t>
            </a:r>
            <a: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t>11</a:t>
            </a: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月に閣議決定された経済対策を踏まえ、看護の現場で働く方々の収入の</a:t>
            </a:r>
            <a:b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b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　　引上げ等に係る必要な対応について検討するとともに、負担軽減に資する取組を推進</a:t>
            </a:r>
            <a:endPar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endParaRPr>
          </a:p>
          <a:p>
            <a:pPr marL="0" marR="0" lvl="0" indent="0" algn="l" defTabSz="456971" rtl="0" eaLnBrk="1" fontAlgn="auto" latinLnBrk="0" hangingPunct="1">
              <a:lnSpc>
                <a:spcPct val="100000"/>
              </a:lnSpc>
              <a:spcBef>
                <a:spcPts val="0"/>
              </a:spcBef>
              <a:spcAft>
                <a:spcPts val="700"/>
              </a:spcAft>
              <a:buClr>
                <a:srgbClr val="103185"/>
              </a:buClr>
              <a:buSzTx/>
              <a:buFontTx/>
              <a:buNone/>
              <a:tabLst/>
              <a:defRPr/>
            </a:pP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　</a:t>
            </a:r>
            <a:br>
              <a:rPr kumimoji="1" lang="en-US" altLang="ja-JP" sz="1050" b="1" i="0" u="none" strike="noStrike" kern="1200" cap="none" spc="0" normalizeH="0" baseline="0" noProof="0" dirty="0">
                <a:ln>
                  <a:noFill/>
                </a:ln>
                <a:solidFill>
                  <a:srgbClr val="000000"/>
                </a:solidFill>
                <a:effectLst/>
                <a:uLnTx/>
                <a:uFillTx/>
                <a:latin typeface="メイリオ"/>
                <a:ea typeface="メイリオ"/>
                <a:cs typeface="+mn-cs"/>
              </a:rPr>
            </a:br>
            <a:endParaRPr kumimoji="1" lang="en-US" altLang="ja-JP" sz="1050" b="1" i="0" u="none" strike="noStrike" kern="1200" cap="none" spc="0" normalizeH="0" baseline="0" noProof="0" dirty="0">
              <a:ln>
                <a:noFill/>
              </a:ln>
              <a:solidFill>
                <a:srgbClr val="000000"/>
              </a:solidFill>
              <a:effectLst/>
              <a:uLnTx/>
              <a:uFillTx/>
              <a:latin typeface="メイリオ"/>
              <a:ea typeface="メイリオ"/>
              <a:cs typeface="+mn-cs"/>
            </a:endParaRPr>
          </a:p>
        </p:txBody>
      </p:sp>
      <p:sp>
        <p:nvSpPr>
          <p:cNvPr id="18" name="正方形/長方形 17">
            <a:extLst>
              <a:ext uri="{FF2B5EF4-FFF2-40B4-BE49-F238E27FC236}">
                <a16:creationId xmlns:a16="http://schemas.microsoft.com/office/drawing/2014/main" id="{2BC9F002-CA27-4346-8CF9-82954F10E676}"/>
              </a:ext>
            </a:extLst>
          </p:cNvPr>
          <p:cNvSpPr/>
          <p:nvPr/>
        </p:nvSpPr>
        <p:spPr>
          <a:xfrm>
            <a:off x="165518" y="2624343"/>
            <a:ext cx="4716524" cy="2160868"/>
          </a:xfrm>
          <a:prstGeom prst="rect">
            <a:avLst/>
          </a:prstGeom>
          <a:noFill/>
          <a:ln w="9525" cap="rnd">
            <a:solidFill>
              <a:schemeClr val="tx2"/>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t"/>
          <a:lstStyle/>
          <a:p>
            <a:pPr marL="0" marR="0" lvl="0" indent="0" algn="l" defTabSz="456971" rtl="0" eaLnBrk="1" fontAlgn="auto" latinLnBrk="0" hangingPunct="1">
              <a:lnSpc>
                <a:spcPct val="120000"/>
              </a:lnSpc>
              <a:spcBef>
                <a:spcPts val="0"/>
              </a:spcBef>
              <a:spcAft>
                <a:spcPts val="700"/>
              </a:spcAft>
              <a:buClr>
                <a:srgbClr val="103185"/>
              </a:buClr>
              <a:buSzTx/>
              <a:buFontTx/>
              <a:buNone/>
              <a:tabLst/>
              <a:defRPr/>
            </a:pPr>
            <a:r>
              <a:rPr kumimoji="1" lang="ja-JP" altLang="ja-JP" sz="1000" b="1" i="0" u="none" strike="noStrike" kern="1200" cap="none" spc="0" normalizeH="0" baseline="0" noProof="0" dirty="0">
                <a:ln>
                  <a:noFill/>
                </a:ln>
                <a:solidFill>
                  <a:srgbClr val="000000"/>
                </a:solidFill>
                <a:effectLst/>
                <a:uLnTx/>
                <a:uFillTx/>
                <a:latin typeface="Segoe UI"/>
                <a:ea typeface="メイリオ"/>
                <a:cs typeface="+mn-cs"/>
              </a:rPr>
              <a:t>（</a:t>
            </a:r>
            <a:r>
              <a:rPr kumimoji="1" lang="ja-JP" altLang="en-US" sz="1000" b="1" i="0" u="none" strike="noStrike" kern="1200" cap="none" spc="0" normalizeH="0" baseline="0" noProof="0" dirty="0">
                <a:ln>
                  <a:noFill/>
                </a:ln>
                <a:solidFill>
                  <a:srgbClr val="000000"/>
                </a:solidFill>
                <a:effectLst/>
                <a:uLnTx/>
                <a:uFillTx/>
                <a:latin typeface="Segoe UI"/>
                <a:ea typeface="メイリオ"/>
                <a:cs typeface="+mn-cs"/>
              </a:rPr>
              <a:t>１</a:t>
            </a:r>
            <a:r>
              <a:rPr kumimoji="1" lang="ja-JP" altLang="ja-JP" sz="1000" b="1" i="0" u="none" strike="noStrike" kern="1200" cap="none" spc="0" normalizeH="0" baseline="0" noProof="0" dirty="0">
                <a:ln>
                  <a:noFill/>
                </a:ln>
                <a:solidFill>
                  <a:srgbClr val="000000"/>
                </a:solidFill>
                <a:effectLst/>
                <a:uLnTx/>
                <a:uFillTx/>
                <a:latin typeface="Segoe UI"/>
                <a:ea typeface="メイリオ"/>
                <a:cs typeface="+mn-cs"/>
              </a:rPr>
              <a:t>）</a:t>
            </a:r>
            <a:r>
              <a:rPr kumimoji="1" lang="ja-JP" altLang="en-US" sz="1000" b="1" i="0" u="none" strike="noStrike" kern="1200" cap="none" spc="0" normalizeH="0" baseline="0" noProof="0" dirty="0">
                <a:ln>
                  <a:noFill/>
                </a:ln>
                <a:solidFill>
                  <a:srgbClr val="000000"/>
                </a:solidFill>
                <a:effectLst/>
                <a:uLnTx/>
                <a:uFillTx/>
                <a:latin typeface="Segoe UI"/>
                <a:ea typeface="メイリオ"/>
                <a:cs typeface="+mn-cs"/>
              </a:rPr>
              <a:t>新型コロナウイルス感染症等にも対応できる効率的・効果的で</a:t>
            </a:r>
            <a:br>
              <a:rPr kumimoji="1" lang="en-US" altLang="ja-JP" sz="1000" b="1" i="0" u="none" strike="noStrike" kern="1200" cap="none" spc="0" normalizeH="0" baseline="0" noProof="0" dirty="0">
                <a:ln>
                  <a:noFill/>
                </a:ln>
                <a:solidFill>
                  <a:srgbClr val="000000"/>
                </a:solidFill>
                <a:effectLst/>
                <a:uLnTx/>
                <a:uFillTx/>
                <a:latin typeface="Segoe UI"/>
                <a:ea typeface="メイリオ"/>
                <a:cs typeface="+mn-cs"/>
              </a:rPr>
            </a:br>
            <a:r>
              <a:rPr kumimoji="1" lang="ja-JP" altLang="en-US" sz="1000" b="1" i="0" u="none" strike="noStrike" kern="1200" cap="none" spc="0" normalizeH="0" baseline="0" noProof="0" dirty="0">
                <a:ln>
                  <a:noFill/>
                </a:ln>
                <a:solidFill>
                  <a:srgbClr val="000000"/>
                </a:solidFill>
                <a:effectLst/>
                <a:uLnTx/>
                <a:uFillTx/>
                <a:latin typeface="Segoe UI"/>
                <a:ea typeface="メイリオ"/>
                <a:cs typeface="+mn-cs"/>
              </a:rPr>
              <a:t>　　　質の高い医療提供体制の構築</a:t>
            </a:r>
            <a:r>
              <a:rPr kumimoji="1" lang="en-US" altLang="ja-JP" sz="1000" b="1" i="0" u="sng" strike="noStrike" kern="1200" cap="none" spc="0" normalizeH="0" baseline="0" noProof="0" dirty="0">
                <a:ln>
                  <a:noFill/>
                </a:ln>
                <a:solidFill>
                  <a:srgbClr val="000000"/>
                </a:solidFill>
                <a:effectLst/>
                <a:uLnTx/>
                <a:uFillTx/>
                <a:latin typeface="メイリオ"/>
                <a:ea typeface="メイリオ"/>
                <a:cs typeface="+mn-cs"/>
              </a:rPr>
              <a:t>【</a:t>
            </a:r>
            <a:r>
              <a:rPr kumimoji="1" lang="ja-JP" altLang="en-US" sz="1000" b="1" i="0" u="sng" strike="noStrike" kern="1200" cap="none" spc="0" normalizeH="0" baseline="0" noProof="0" dirty="0">
                <a:ln>
                  <a:noFill/>
                </a:ln>
                <a:solidFill>
                  <a:srgbClr val="000000"/>
                </a:solidFill>
                <a:effectLst/>
                <a:uLnTx/>
                <a:uFillTx/>
                <a:latin typeface="メイリオ"/>
                <a:ea typeface="メイリオ"/>
                <a:cs typeface="+mn-cs"/>
              </a:rPr>
              <a:t>重点課題</a:t>
            </a:r>
            <a:r>
              <a:rPr kumimoji="1" lang="en-US" altLang="ja-JP" sz="1000" b="1" i="0" u="sng" strike="noStrike" kern="1200" cap="none" spc="0" normalizeH="0" baseline="0" noProof="0" dirty="0">
                <a:ln>
                  <a:noFill/>
                </a:ln>
                <a:solidFill>
                  <a:srgbClr val="000000"/>
                </a:solidFill>
                <a:effectLst/>
                <a:uLnTx/>
                <a:uFillTx/>
                <a:latin typeface="メイリオ"/>
                <a:ea typeface="メイリオ"/>
                <a:cs typeface="+mn-cs"/>
              </a:rPr>
              <a:t>】</a:t>
            </a:r>
            <a:br>
              <a:rPr kumimoji="1" lang="en-US" altLang="ja-JP" sz="1000" b="1" i="0" u="sng" strike="noStrike" kern="1200" cap="none" spc="0" normalizeH="0" baseline="0" noProof="0" dirty="0">
                <a:ln>
                  <a:noFill/>
                </a:ln>
                <a:solidFill>
                  <a:srgbClr val="000000"/>
                </a:solidFill>
                <a:effectLst/>
                <a:uLnTx/>
                <a:uFillTx/>
                <a:latin typeface="メイリオ"/>
                <a:ea typeface="メイリオ"/>
                <a:cs typeface="+mn-cs"/>
              </a:rPr>
            </a:br>
            <a:r>
              <a:rPr kumimoji="1" lang="ja-JP" altLang="en-US" sz="1000" b="1" i="0" u="none" strike="noStrike" kern="1200" cap="none" spc="0" normalizeH="0" baseline="0" noProof="0" dirty="0">
                <a:ln>
                  <a:noFill/>
                </a:ln>
                <a:solidFill>
                  <a:srgbClr val="000000"/>
                </a:solidFill>
                <a:effectLst/>
                <a:uLnTx/>
                <a:uFillTx/>
                <a:latin typeface="メイリオ"/>
                <a:ea typeface="メイリオ"/>
                <a:cs typeface="+mn-cs"/>
              </a:rPr>
              <a:t>　</a:t>
            </a:r>
            <a: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t>【</a:t>
            </a: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具体的方向性の例</a:t>
            </a:r>
            <a: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t>】</a:t>
            </a:r>
            <a:br>
              <a:rPr kumimoji="1" lang="en-US" altLang="ja-JP" sz="900" b="1" i="0" u="none" strike="noStrike" kern="1200" cap="none" spc="0" normalizeH="0" baseline="0" noProof="0" dirty="0">
                <a:ln>
                  <a:noFill/>
                </a:ln>
                <a:solidFill>
                  <a:srgbClr val="000000"/>
                </a:solidFill>
                <a:effectLst/>
                <a:uLnTx/>
                <a:uFillTx/>
                <a:latin typeface="メイリオ"/>
                <a:ea typeface="メイリオ"/>
                <a:cs typeface="+mn-cs"/>
              </a:rPr>
            </a:br>
            <a:r>
              <a:rPr kumimoji="1" lang="ja-JP" altLang="en-US" sz="900" b="1" i="0" u="none" strike="noStrike" kern="1200" cap="none" spc="0" normalizeH="0" baseline="0" noProof="0" dirty="0">
                <a:ln>
                  <a:noFill/>
                </a:ln>
                <a:solidFill>
                  <a:srgbClr val="000000"/>
                </a:solidFill>
                <a:effectLst/>
                <a:uLnTx/>
                <a:uFillTx/>
                <a:latin typeface="メイリオ"/>
                <a:ea typeface="メイリオ"/>
                <a:cs typeface="+mn-cs"/>
              </a:rPr>
              <a:t>　</a:t>
            </a: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○当面、継続的な対応が見込まれる新型コロナウイルス感染症への対応</a:t>
            </a:r>
            <a:b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b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　○医療計画の見直しも念頭に新興感染症等に対応できる医療提供体制の構築</a:t>
            </a:r>
            <a:b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b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　　に向けた取組</a:t>
            </a:r>
            <a:b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b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　○医療機能や患者の状態に応じた入院医療の評価</a:t>
            </a:r>
            <a:b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b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　○外来医療の機能分化等</a:t>
            </a:r>
            <a:b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b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　○かかりつけ医、かかりつけ歯科医、かかりつけ薬剤師の機能の評価</a:t>
            </a:r>
            <a:b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b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　○質の高い在宅医療・訪問看護の確保</a:t>
            </a:r>
            <a:b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b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　○地域包括ケアシステムの推進のための取組</a:t>
            </a:r>
            <a:endPar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endParaRPr>
          </a:p>
        </p:txBody>
      </p:sp>
      <p:sp>
        <p:nvSpPr>
          <p:cNvPr id="2" name="正方形/長方形 1"/>
          <p:cNvSpPr/>
          <p:nvPr/>
        </p:nvSpPr>
        <p:spPr>
          <a:xfrm>
            <a:off x="-591616" y="517454"/>
            <a:ext cx="11089232" cy="5352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ysClr val="windowText" lastClr="000000"/>
              </a:solidFill>
              <a:effectLst/>
              <a:uLnTx/>
              <a:uFillTx/>
              <a:latin typeface="Segoe UI"/>
              <a:ea typeface="メイリオ"/>
              <a:cs typeface="+mn-cs"/>
            </a:endParaRPr>
          </a:p>
        </p:txBody>
      </p:sp>
      <p:sp>
        <p:nvSpPr>
          <p:cNvPr id="9" name="正方形/長方形 8">
            <a:extLst>
              <a:ext uri="{FF2B5EF4-FFF2-40B4-BE49-F238E27FC236}">
                <a16:creationId xmlns:a16="http://schemas.microsoft.com/office/drawing/2014/main" id="{A889522F-FA51-F14C-BAA2-ADEAB79DDF80}"/>
              </a:ext>
            </a:extLst>
          </p:cNvPr>
          <p:cNvSpPr/>
          <p:nvPr/>
        </p:nvSpPr>
        <p:spPr>
          <a:xfrm>
            <a:off x="164468" y="859407"/>
            <a:ext cx="9577064" cy="1382202"/>
          </a:xfrm>
          <a:prstGeom prst="rect">
            <a:avLst/>
          </a:prstGeom>
          <a:noFill/>
          <a:ln w="25400" cap="rnd">
            <a:solidFill>
              <a:schemeClr val="tx2"/>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287862" tIns="72000" rIns="143931" bIns="72000" rtlCol="0" anchor="t"/>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新興感染症等にも対応できる医療提供体制の構築など医療を取り巻く課題への対応</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健康寿命の延伸、人生</a:t>
            </a:r>
            <a:r>
              <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年時代に向けた「全世代型社会保障」の実現</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患者・国民に身近であって、安心・安全で質の高い医療の実現</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社会保障制度の安定性・持続可能性の確保、経済・財政との調和</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社会保障の機能強化と持続可能性の確保を通じて、安心な暮らしを実現し、成長と分配の好循環の創出に貢献するという視点も重要。</a:t>
            </a:r>
          </a:p>
        </p:txBody>
      </p:sp>
      <p:sp>
        <p:nvSpPr>
          <p:cNvPr id="13" name="角丸四角形 12">
            <a:extLst>
              <a:ext uri="{FF2B5EF4-FFF2-40B4-BE49-F238E27FC236}">
                <a16:creationId xmlns:a16="http://schemas.microsoft.com/office/drawing/2014/main" id="{053B0485-00BC-3E4F-B797-35CB015D43DD}"/>
              </a:ext>
            </a:extLst>
          </p:cNvPr>
          <p:cNvSpPr/>
          <p:nvPr/>
        </p:nvSpPr>
        <p:spPr>
          <a:xfrm>
            <a:off x="128464" y="567793"/>
            <a:ext cx="2773758" cy="360040"/>
          </a:xfrm>
          <a:prstGeom prst="roundRect">
            <a:avLst>
              <a:gd name="adj" fmla="val 0"/>
            </a:avLst>
          </a:prstGeom>
          <a:solidFill>
            <a:schemeClr val="tx2"/>
          </a:solidFill>
          <a:ln w="76200">
            <a:solidFill>
              <a:schemeClr val="bg1"/>
            </a:solidFill>
          </a:ln>
        </p:spPr>
        <p:txBody>
          <a:bodyPr anchor="ctr"/>
          <a:lstStyle/>
          <a:p>
            <a:pPr marL="0" marR="0" lvl="0" indent="0" algn="ctr" defTabSz="590759" rtl="0" eaLnBrk="1" fontAlgn="auto" latinLnBrk="0" hangingPunct="1">
              <a:lnSpc>
                <a:spcPct val="130000"/>
              </a:lnSpc>
              <a:spcBef>
                <a:spcPts val="0"/>
              </a:spcBef>
              <a:spcAft>
                <a:spcPts val="796"/>
              </a:spcAft>
              <a:buClrTx/>
              <a:buSzTx/>
              <a:buFontTx/>
              <a:buNone/>
              <a:tabLst/>
              <a:defRPr/>
            </a:pPr>
            <a:r>
              <a:rPr kumimoji="0" lang="ja-JP" altLang="en-US" sz="1200" b="1" i="0" u="none" strike="noStrike" kern="1200" cap="none" spc="239" normalizeH="0" baseline="0" noProof="0" dirty="0">
                <a:ln>
                  <a:noFill/>
                </a:ln>
                <a:solidFill>
                  <a:srgbClr val="FFFFFF"/>
                </a:solidFill>
                <a:effectLst/>
                <a:uLnTx/>
                <a:uFillTx/>
                <a:latin typeface="メイリオ"/>
                <a:ea typeface="メイリオ"/>
                <a:cs typeface="Noto Sans CJK JP DemiLight" charset="-128"/>
              </a:rPr>
              <a:t>改定に当たっての基本認識</a:t>
            </a:r>
          </a:p>
        </p:txBody>
      </p:sp>
      <p:sp>
        <p:nvSpPr>
          <p:cNvPr id="11" name="スライド番号プレースホルダー 2">
            <a:extLst>
              <a:ext uri="{FF2B5EF4-FFF2-40B4-BE49-F238E27FC236}">
                <a16:creationId xmlns:a16="http://schemas.microsoft.com/office/drawing/2014/main" id="{790110D7-54D5-4F9A-85F6-E71D6267C5A9}"/>
              </a:ext>
            </a:extLst>
          </p:cNvPr>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37450314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a:extLst>
              <a:ext uri="{FF2B5EF4-FFF2-40B4-BE49-F238E27FC236}">
                <a16:creationId xmlns:a16="http://schemas.microsoft.com/office/drawing/2014/main" id="{25AF7838-0FFD-4BDC-8BC3-7B5E8614E381}"/>
              </a:ext>
            </a:extLst>
          </p:cNvPr>
          <p:cNvSpPr txBox="1"/>
          <p:nvPr/>
        </p:nvSpPr>
        <p:spPr>
          <a:xfrm>
            <a:off x="210443" y="807582"/>
            <a:ext cx="3809504" cy="369332"/>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8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感染対策向上加算</a:t>
            </a:r>
            <a:r>
              <a:rPr kumimoji="1" lang="ja-JP" altLang="en-US" sz="18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３の主な</a:t>
            </a: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施設基準</a:t>
            </a:r>
          </a:p>
        </p:txBody>
      </p:sp>
      <p:pic>
        <p:nvPicPr>
          <p:cNvPr id="11" name="Picture 4" descr="個人病院のイラスト">
            <a:extLst>
              <a:ext uri="{FF2B5EF4-FFF2-40B4-BE49-F238E27FC236}">
                <a16:creationId xmlns:a16="http://schemas.microsoft.com/office/drawing/2014/main" id="{FE30C617-1A94-4D2F-8FCC-09779902056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838716" y="2752864"/>
            <a:ext cx="954383" cy="918594"/>
          </a:xfrm>
          <a:prstGeom prst="rect">
            <a:avLst/>
          </a:prstGeom>
          <a:noFill/>
          <a:extLst>
            <a:ext uri="{909E8E84-426E-40DD-AFC4-6F175D3DCCD1}">
              <a14:hiddenFill xmlns:a14="http://schemas.microsoft.com/office/drawing/2010/main">
                <a:solidFill>
                  <a:srgbClr val="FFFFFF"/>
                </a:solidFill>
              </a14:hiddenFill>
            </a:ext>
          </a:extLst>
        </p:spPr>
      </p:pic>
      <p:sp>
        <p:nvSpPr>
          <p:cNvPr id="3" name="テキスト ボックス 2">
            <a:extLst>
              <a:ext uri="{FF2B5EF4-FFF2-40B4-BE49-F238E27FC236}">
                <a16:creationId xmlns:a16="http://schemas.microsoft.com/office/drawing/2014/main" id="{E394D235-3284-41C9-9C51-1ECC80DACE68}"/>
              </a:ext>
            </a:extLst>
          </p:cNvPr>
          <p:cNvSpPr txBox="1"/>
          <p:nvPr/>
        </p:nvSpPr>
        <p:spPr>
          <a:xfrm>
            <a:off x="7900603" y="1909962"/>
            <a:ext cx="18002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448C61"/>
                </a:solidFill>
                <a:effectLst/>
                <a:uLnTx/>
                <a:uFillTx/>
                <a:latin typeface="Calibri"/>
                <a:ea typeface="ＭＳ Ｐゴシック" panose="020B0600070205080204" pitchFamily="50" charset="-128"/>
                <a:cs typeface="+mn-cs"/>
              </a:rPr>
              <a:t>中小病院、慢性期病床、有床</a:t>
            </a:r>
            <a:r>
              <a:rPr lang="ja-JP" altLang="en-US" sz="1200" b="1" dirty="0">
                <a:solidFill>
                  <a:srgbClr val="448C61"/>
                </a:solidFill>
                <a:latin typeface="Calibri"/>
                <a:ea typeface="ＭＳ Ｐゴシック" panose="020B0600070205080204" pitchFamily="50" charset="-128"/>
              </a:rPr>
              <a:t>診療</a:t>
            </a:r>
            <a:r>
              <a:rPr kumimoji="1" lang="ja-JP" altLang="en-US" sz="1200" b="1" i="0" u="none" strike="noStrike" kern="1200" cap="none" spc="0" normalizeH="0" baseline="0" noProof="0" dirty="0">
                <a:ln>
                  <a:noFill/>
                </a:ln>
                <a:solidFill>
                  <a:srgbClr val="448C61"/>
                </a:solidFill>
                <a:effectLst/>
                <a:uLnTx/>
                <a:uFillTx/>
                <a:latin typeface="Calibri"/>
                <a:ea typeface="ＭＳ Ｐゴシック" panose="020B0600070205080204" pitchFamily="50" charset="-128"/>
                <a:cs typeface="+mn-cs"/>
              </a:rPr>
              <a:t>所などを想定</a:t>
            </a:r>
          </a:p>
        </p:txBody>
      </p:sp>
      <p:sp>
        <p:nvSpPr>
          <p:cNvPr id="4" name="吹き出し: 角を丸めた四角形 3">
            <a:extLst>
              <a:ext uri="{FF2B5EF4-FFF2-40B4-BE49-F238E27FC236}">
                <a16:creationId xmlns:a16="http://schemas.microsoft.com/office/drawing/2014/main" id="{163F0731-DC9F-4102-8562-99BA973D0DAE}"/>
              </a:ext>
            </a:extLst>
          </p:cNvPr>
          <p:cNvSpPr/>
          <p:nvPr/>
        </p:nvSpPr>
        <p:spPr>
          <a:xfrm>
            <a:off x="7764363" y="1816759"/>
            <a:ext cx="1936440" cy="648072"/>
          </a:xfrm>
          <a:prstGeom prst="wedgeRoundRectCallout">
            <a:avLst>
              <a:gd name="adj1" fmla="val -20037"/>
              <a:gd name="adj2" fmla="val 93436"/>
              <a:gd name="adj3" fmla="val 16667"/>
            </a:avLst>
          </a:prstGeom>
          <a:noFill/>
          <a:ln>
            <a:solidFill>
              <a:srgbClr val="448C6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タイトル 1">
            <a:extLst>
              <a:ext uri="{FF2B5EF4-FFF2-40B4-BE49-F238E27FC236}">
                <a16:creationId xmlns:a16="http://schemas.microsoft.com/office/drawing/2014/main" id="{E72D9C09-C2C9-4E7F-9137-50F3296D7714}"/>
              </a:ext>
            </a:extLst>
          </p:cNvPr>
          <p:cNvSpPr txBox="1">
            <a:spLocks/>
          </p:cNvSpPr>
          <p:nvPr/>
        </p:nvSpPr>
        <p:spPr>
          <a:xfrm>
            <a:off x="0" y="255897"/>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（１）外来感染対策向上加算の新設及び感染防止対策加算の見直し</a:t>
            </a:r>
          </a:p>
        </p:txBody>
      </p:sp>
      <p:sp>
        <p:nvSpPr>
          <p:cNvPr id="10" name="テキスト ボックス 9">
            <a:extLst>
              <a:ext uri="{FF2B5EF4-FFF2-40B4-BE49-F238E27FC236}">
                <a16:creationId xmlns:a16="http://schemas.microsoft.com/office/drawing/2014/main" id="{0C921888-603C-431F-934A-6031E6FF1F49}"/>
              </a:ext>
            </a:extLst>
          </p:cNvPr>
          <p:cNvSpPr txBox="1"/>
          <p:nvPr/>
        </p:nvSpPr>
        <p:spPr>
          <a:xfrm>
            <a:off x="3675410" y="838360"/>
            <a:ext cx="6256511" cy="338554"/>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※75</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点（入院初日＋入院期間が９０日を超えるごとに１回算定）</a:t>
            </a:r>
          </a:p>
        </p:txBody>
      </p:sp>
      <p:sp>
        <p:nvSpPr>
          <p:cNvPr id="13" name="テキスト ボックス 12">
            <a:extLst>
              <a:ext uri="{FF2B5EF4-FFF2-40B4-BE49-F238E27FC236}">
                <a16:creationId xmlns:a16="http://schemas.microsoft.com/office/drawing/2014/main" id="{206E086E-8B58-4F26-89B8-988C193C1751}"/>
              </a:ext>
            </a:extLst>
          </p:cNvPr>
          <p:cNvSpPr txBox="1"/>
          <p:nvPr/>
        </p:nvSpPr>
        <p:spPr>
          <a:xfrm>
            <a:off x="100236" y="4365104"/>
            <a:ext cx="9705528" cy="1569660"/>
          </a:xfrm>
          <a:prstGeom prst="rect">
            <a:avLst/>
          </a:prstGeom>
          <a:noFill/>
        </p:spPr>
        <p:txBody>
          <a:bodyPr wrap="square">
            <a:spAutoFit/>
          </a:bodyPr>
          <a:lstStyle/>
          <a:p>
            <a:pPr marL="133350" marR="0" lvl="0" indent="-13335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３</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その他</a:t>
            </a:r>
            <a:endParaRPr kumimoji="1" lang="ja-JP" altLang="ja-JP" sz="1200" b="0"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542925" marR="0" lvl="0" indent="-276225"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①　</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新興感染症の発生時等に、都道府県等の要請を受けて</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感染症患者または疑い患者を受け入れる</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体制</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若しくは発熱患者の診療等を実施する体制を有し、そのことを自治体ホームページで公開</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542925" marR="0" lvl="0" indent="-276225"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②　新興感染症の発生時等に、感染症患者または疑い患者を受け入れることを念頭に、汚染区域や清潔区域のゾーニングを行う体制若しくは発熱患者の診療を実施することを念頭に、発熱患者の動線を分けることができる体制を有する</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542925" marR="0" lvl="0" indent="-276225"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③　院内感染症対策サーベイランス（</a:t>
            </a:r>
            <a:r>
              <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JANIS</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）、感染対策連携共通プラットフォーム（</a:t>
            </a:r>
            <a:r>
              <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J-SIPHE</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）等、地域や全国のサーベイランスに参加した場合、</a:t>
            </a:r>
            <a:r>
              <a:rPr kumimoji="1" lang="ja-JP" altLang="en-US" sz="1200" b="1" i="0" u="none" strike="noStrike" kern="100" cap="none" spc="0" normalizeH="0" baseline="0" noProof="0" dirty="0">
                <a:ln>
                  <a:noFill/>
                </a:ln>
                <a:solidFill>
                  <a:srgbClr val="FF0000"/>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サーベイランス強化加算</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として</a:t>
            </a:r>
            <a:r>
              <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5</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点を算定</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542925" marR="0" lvl="0" indent="-276225"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④　外来感染症対策向上加算の届出を行っている保険医療機関であること　等</a:t>
            </a:r>
            <a:endPar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p:txBody>
      </p:sp>
      <p:sp>
        <p:nvSpPr>
          <p:cNvPr id="14" name="テキスト ボックス 13">
            <a:extLst>
              <a:ext uri="{FF2B5EF4-FFF2-40B4-BE49-F238E27FC236}">
                <a16:creationId xmlns:a16="http://schemas.microsoft.com/office/drawing/2014/main" id="{268F4330-FC76-4DFB-82A4-5E27F1E28D78}"/>
              </a:ext>
            </a:extLst>
          </p:cNvPr>
          <p:cNvSpPr txBox="1"/>
          <p:nvPr/>
        </p:nvSpPr>
        <p:spPr>
          <a:xfrm>
            <a:off x="100236" y="1376373"/>
            <a:ext cx="7772187" cy="3046988"/>
          </a:xfrm>
          <a:prstGeom prst="rect">
            <a:avLst/>
          </a:prstGeom>
          <a:noFill/>
        </p:spPr>
        <p:txBody>
          <a:bodyPr wrap="square">
            <a:spAutoFit/>
          </a:bodyPr>
          <a:lstStyle/>
          <a:p>
            <a:pPr marL="133350" marR="0" lvl="0" indent="-133350" algn="just" defTabSz="914400" rtl="0" eaLnBrk="1" fontAlgn="auto" latinLnBrk="0" hangingPunct="1">
              <a:lnSpc>
                <a:spcPct val="100000"/>
              </a:lnSpc>
              <a:spcBef>
                <a:spcPts val="0"/>
              </a:spcBef>
              <a:spcAft>
                <a:spcPts val="0"/>
              </a:spcAft>
              <a:buClrTx/>
              <a:buSzTx/>
              <a:buFontTx/>
              <a:buNone/>
              <a:tabLst/>
              <a:defRPr/>
            </a:pP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１．</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感染制御チームの設置</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447675"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感染防止対策部門を設置し</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た上で</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感染制御チームを組織し、</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感染</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防止対策に係る</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マニュアルの作成</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や</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年２回程度、院内研修</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を行う等、感染防止に係る日常業務を実施</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447675"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＜感染制御チームの構成員＞</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447675"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ア　専任の常勤医師 等</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447675"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イ　専任の看護師</a:t>
            </a:r>
          </a:p>
          <a:p>
            <a:pPr marL="447675"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a:t>
            </a:r>
            <a:r>
              <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ア及びイに定める者のうち１名は院内感染管理者として配置）</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133350" marR="0" lvl="0" indent="-13335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　</a:t>
            </a:r>
            <a:endParaRPr kumimoji="1" lang="ja-JP" altLang="ja-JP" sz="1200" b="0"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133350" marR="0" lvl="0" indent="-13335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２</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．医療機関および行政機関</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等</a:t>
            </a: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との連携</a:t>
            </a:r>
            <a:endParaRPr kumimoji="1" lang="ja-JP" altLang="ja-JP" sz="1200" b="0"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542925" marR="0" lvl="0" indent="-288000" algn="just" defTabSz="914400" rtl="0" eaLnBrk="1" fontAlgn="auto" latinLnBrk="0" hangingPunct="1">
              <a:lnSpc>
                <a:spcPct val="100000"/>
              </a:lnSpc>
              <a:spcBef>
                <a:spcPts val="0"/>
              </a:spcBef>
              <a:spcAft>
                <a:spcPts val="0"/>
              </a:spcAft>
              <a:buClrTx/>
              <a:buSzTx/>
              <a:buFontTx/>
              <a:buNone/>
              <a:tabLst/>
              <a:defRPr/>
            </a:pPr>
            <a:r>
              <a:rPr kumimoji="1" lang="ja-JP"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①</a:t>
            </a: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　年４回程度、加算１の医療機関が主催するカンファレンスに参加（訓練には少なくとも年１回参加）</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542925" marR="0" lvl="0" indent="-28800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②　抗菌薬の適正使用について、連携する加算１の医療機関又は地域の医師会から助言等を受ける。</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542925" marR="0" lvl="0" indent="-28800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③　細菌学的検査を外部委託している場合は、「中小病院における薬剤耐性菌アウトブレイク対応ガイダンス」に沿った対応を行う</a:t>
            </a:r>
            <a:endParaRPr kumimoji="1" lang="en-US" altLang="ja-JP"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a:p>
            <a:pPr marL="542925" marR="0" lvl="0" indent="-288000" algn="just"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rPr>
              <a:t>②　新興感染症の発生時や院内アウトブレイクの発生時等の有事の際の対応を想定した地域連携に係る体制について、連携する感染対策向上加算１に係る届出を行った他の保険医療機関等とあらかじめ協議されていること</a:t>
            </a:r>
            <a:endParaRPr kumimoji="1" lang="ja-JP" altLang="ja-JP" sz="1200" b="0" i="0" u="none" strike="noStrike" kern="1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Times New Roman" panose="02020603050405020304" pitchFamily="18" charset="0"/>
            </a:endParaRPr>
          </a:p>
        </p:txBody>
      </p:sp>
      <p:sp>
        <p:nvSpPr>
          <p:cNvPr id="15" name="Slide Number Placeholder 5">
            <a:extLst>
              <a:ext uri="{FF2B5EF4-FFF2-40B4-BE49-F238E27FC236}">
                <a16:creationId xmlns:a16="http://schemas.microsoft.com/office/drawing/2014/main" id="{27EC7183-7E26-46D6-8508-A4DF91BF8A41}"/>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300" b="0"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1" lang="en-US" sz="1300" b="0"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
        <p:nvSpPr>
          <p:cNvPr id="16" name="テキスト ボックス 15">
            <a:extLst>
              <a:ext uri="{FF2B5EF4-FFF2-40B4-BE49-F238E27FC236}">
                <a16:creationId xmlns:a16="http://schemas.microsoft.com/office/drawing/2014/main" id="{5114CE93-1ADC-4315-812E-933EAA57BA68}"/>
              </a:ext>
            </a:extLst>
          </p:cNvPr>
          <p:cNvSpPr txBox="1"/>
          <p:nvPr/>
        </p:nvSpPr>
        <p:spPr>
          <a:xfrm>
            <a:off x="19617" y="19580"/>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２．新興感染症に対応できる医療提供体制の構築</a:t>
            </a:r>
          </a:p>
        </p:txBody>
      </p:sp>
    </p:spTree>
    <p:extLst>
      <p:ext uri="{BB962C8B-B14F-4D97-AF65-F5344CB8AC3E}">
        <p14:creationId xmlns:p14="http://schemas.microsoft.com/office/powerpoint/2010/main" val="131784633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a:extLst>
              <a:ext uri="{FF2B5EF4-FFF2-40B4-BE49-F238E27FC236}">
                <a16:creationId xmlns:a16="http://schemas.microsoft.com/office/drawing/2014/main" id="{25AF7838-0FFD-4BDC-8BC3-7B5E8614E381}"/>
              </a:ext>
            </a:extLst>
          </p:cNvPr>
          <p:cNvSpPr txBox="1"/>
          <p:nvPr/>
        </p:nvSpPr>
        <p:spPr>
          <a:xfrm>
            <a:off x="272481" y="1277469"/>
            <a:ext cx="4680520" cy="369332"/>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ctr"/>
            <a:r>
              <a:rPr kumimoji="1" lang="ja-JP" altLang="en-US" b="1" dirty="0"/>
              <a:t>感染対策向上加算２および３に対する加算</a:t>
            </a:r>
          </a:p>
        </p:txBody>
      </p:sp>
      <p:pic>
        <p:nvPicPr>
          <p:cNvPr id="10" name="Picture 4" descr="個人病院のイラスト">
            <a:extLst>
              <a:ext uri="{FF2B5EF4-FFF2-40B4-BE49-F238E27FC236}">
                <a16:creationId xmlns:a16="http://schemas.microsoft.com/office/drawing/2014/main" id="{3811E885-39CA-491E-AD0A-28572D811A6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306742" y="1526920"/>
            <a:ext cx="1053792" cy="1014275"/>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病院・医院の建物イラスト（医療）">
            <a:extLst>
              <a:ext uri="{FF2B5EF4-FFF2-40B4-BE49-F238E27FC236}">
                <a16:creationId xmlns:a16="http://schemas.microsoft.com/office/drawing/2014/main" id="{6668721A-12BC-4D99-ADD3-0115FF96896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426988" y="1491499"/>
            <a:ext cx="1536656" cy="1818529"/>
          </a:xfrm>
          <a:prstGeom prst="rect">
            <a:avLst/>
          </a:prstGeom>
          <a:noFill/>
          <a:extLst>
            <a:ext uri="{909E8E84-426E-40DD-AFC4-6F175D3DCCD1}">
              <a14:hiddenFill xmlns:a14="http://schemas.microsoft.com/office/drawing/2010/main">
                <a:solidFill>
                  <a:srgbClr val="FFFFFF"/>
                </a:solidFill>
              </a14:hiddenFill>
            </a:ext>
          </a:extLst>
        </p:spPr>
      </p:pic>
      <p:sp>
        <p:nvSpPr>
          <p:cNvPr id="9" name="テキスト ボックス 8">
            <a:extLst>
              <a:ext uri="{FF2B5EF4-FFF2-40B4-BE49-F238E27FC236}">
                <a16:creationId xmlns:a16="http://schemas.microsoft.com/office/drawing/2014/main" id="{CC2E3F8E-F9E2-43F3-8386-66DF1B2BA0AD}"/>
              </a:ext>
            </a:extLst>
          </p:cNvPr>
          <p:cNvSpPr txBox="1"/>
          <p:nvPr/>
        </p:nvSpPr>
        <p:spPr>
          <a:xfrm>
            <a:off x="256935" y="2132856"/>
            <a:ext cx="8712968" cy="3139321"/>
          </a:xfrm>
          <a:prstGeom prst="rect">
            <a:avLst/>
          </a:prstGeom>
          <a:noFill/>
        </p:spPr>
        <p:txBody>
          <a:bodyPr wrap="square">
            <a:spAutoFit/>
          </a:bodyPr>
          <a:lstStyle/>
          <a:p>
            <a:pPr marL="133350" indent="-133350" algn="just"/>
            <a:r>
              <a:rPr lang="ja-JP" altLang="ja-JP" b="1" kern="100" dirty="0">
                <a:solidFill>
                  <a:srgbClr val="0070C0"/>
                </a:solidFill>
                <a:effectLst/>
                <a:latin typeface="游ゴシック" panose="020B0400000000000000" pitchFamily="50" charset="-128"/>
                <a:ea typeface="游ゴシック" panose="020B0400000000000000" pitchFamily="50" charset="-128"/>
                <a:cs typeface="Times New Roman" panose="02020603050405020304" pitchFamily="18" charset="0"/>
              </a:rPr>
              <a:t>１．連携強化加算　</a:t>
            </a:r>
            <a:r>
              <a:rPr lang="en-US" altLang="ja-JP" b="1" kern="100" dirty="0">
                <a:solidFill>
                  <a:srgbClr val="0070C0"/>
                </a:solidFill>
                <a:effectLst/>
                <a:latin typeface="游ゴシック" panose="020B0400000000000000" pitchFamily="50" charset="-128"/>
                <a:ea typeface="游ゴシック" panose="020B0400000000000000" pitchFamily="50" charset="-128"/>
                <a:cs typeface="Times New Roman" panose="02020603050405020304" pitchFamily="18" charset="0"/>
              </a:rPr>
              <a:t>30</a:t>
            </a:r>
            <a:r>
              <a:rPr lang="ja-JP" altLang="ja-JP" b="1" kern="100" dirty="0">
                <a:solidFill>
                  <a:srgbClr val="0070C0"/>
                </a:solidFill>
                <a:effectLst/>
                <a:latin typeface="游ゴシック" panose="020B0400000000000000" pitchFamily="50" charset="-128"/>
                <a:ea typeface="游ゴシック" panose="020B0400000000000000" pitchFamily="50" charset="-128"/>
                <a:cs typeface="Times New Roman" panose="02020603050405020304" pitchFamily="18" charset="0"/>
              </a:rPr>
              <a:t>点</a:t>
            </a:r>
            <a:endParaRPr lang="ja-JP" altLang="ja-JP" kern="100" dirty="0">
              <a:solidFill>
                <a:srgbClr val="0070C0"/>
              </a:solidFill>
              <a:effectLst/>
              <a:latin typeface="游ゴシック" panose="020B0400000000000000" pitchFamily="50" charset="-128"/>
              <a:ea typeface="游ゴシック" panose="020B0400000000000000" pitchFamily="50" charset="-128"/>
              <a:cs typeface="Times New Roman" panose="02020603050405020304" pitchFamily="18" charset="0"/>
            </a:endParaRPr>
          </a:p>
          <a:p>
            <a:pPr marL="401320" indent="-133350" algn="just"/>
            <a:r>
              <a:rPr lang="ja-JP" altLang="ja-JP" b="1" kern="100" dirty="0">
                <a:effectLst/>
                <a:latin typeface="游ゴシック" panose="020B0400000000000000" pitchFamily="50" charset="-128"/>
                <a:ea typeface="游ゴシック" panose="020B0400000000000000" pitchFamily="50" charset="-128"/>
                <a:cs typeface="Times New Roman" panose="02020603050405020304" pitchFamily="18" charset="0"/>
              </a:rPr>
              <a:t>［主な施設基準］</a:t>
            </a:r>
            <a:endParaRPr lang="ja-JP" altLang="ja-JP" kern="100" dirty="0">
              <a:effectLst/>
              <a:latin typeface="游ゴシック" panose="020B0400000000000000" pitchFamily="50" charset="-128"/>
              <a:ea typeface="游ゴシック" panose="020B0400000000000000" pitchFamily="50" charset="-128"/>
              <a:cs typeface="Times New Roman" panose="02020603050405020304" pitchFamily="18" charset="0"/>
            </a:endParaRPr>
          </a:p>
          <a:p>
            <a:pPr marL="401320" indent="-133350" algn="just"/>
            <a:r>
              <a:rPr lang="ja-JP" altLang="en-US" b="1" kern="100" dirty="0">
                <a:effectLst/>
                <a:latin typeface="游ゴシック" panose="020B0400000000000000" pitchFamily="50" charset="-128"/>
                <a:ea typeface="游ゴシック" panose="020B0400000000000000" pitchFamily="50" charset="-128"/>
                <a:cs typeface="Times New Roman" panose="02020603050405020304" pitchFamily="18" charset="0"/>
              </a:rPr>
              <a:t>　</a:t>
            </a:r>
            <a:r>
              <a:rPr lang="ja-JP" altLang="ja-JP" b="1" kern="100" dirty="0">
                <a:effectLst/>
                <a:latin typeface="游ゴシック" panose="020B0400000000000000" pitchFamily="50" charset="-128"/>
                <a:ea typeface="游ゴシック" panose="020B0400000000000000" pitchFamily="50" charset="-128"/>
                <a:cs typeface="Times New Roman" panose="02020603050405020304" pitchFamily="18" charset="0"/>
              </a:rPr>
              <a:t>感染対策向上</a:t>
            </a:r>
            <a:r>
              <a:rPr lang="ja-JP" altLang="ja-JP" b="1" kern="100" dirty="0">
                <a:solidFill>
                  <a:srgbClr val="FF0000"/>
                </a:solidFill>
                <a:effectLst/>
                <a:latin typeface="游ゴシック" panose="020B0400000000000000" pitchFamily="50" charset="-128"/>
                <a:ea typeface="游ゴシック" panose="020B0400000000000000" pitchFamily="50" charset="-128"/>
                <a:cs typeface="Times New Roman" panose="02020603050405020304" pitchFamily="18" charset="0"/>
              </a:rPr>
              <a:t>加算１</a:t>
            </a:r>
            <a:r>
              <a:rPr lang="ja-JP" altLang="en-US" b="1" kern="100" dirty="0">
                <a:solidFill>
                  <a:srgbClr val="FF0000"/>
                </a:solidFill>
                <a:effectLst/>
                <a:latin typeface="游ゴシック" panose="020B0400000000000000" pitchFamily="50" charset="-128"/>
                <a:ea typeface="游ゴシック" panose="020B0400000000000000" pitchFamily="50" charset="-128"/>
                <a:cs typeface="Times New Roman" panose="02020603050405020304" pitchFamily="18" charset="0"/>
              </a:rPr>
              <a:t>を算定する</a:t>
            </a:r>
            <a:r>
              <a:rPr lang="ja-JP" altLang="ja-JP" b="1" kern="100" dirty="0">
                <a:solidFill>
                  <a:srgbClr val="FF0000"/>
                </a:solidFill>
                <a:effectLst/>
                <a:latin typeface="游ゴシック" panose="020B0400000000000000" pitchFamily="50" charset="-128"/>
                <a:ea typeface="游ゴシック" panose="020B0400000000000000" pitchFamily="50" charset="-128"/>
                <a:cs typeface="Times New Roman" panose="02020603050405020304" pitchFamily="18" charset="0"/>
              </a:rPr>
              <a:t>保険医療機関</a:t>
            </a:r>
            <a:r>
              <a:rPr lang="ja-JP" altLang="en-US" b="1" kern="100" dirty="0">
                <a:solidFill>
                  <a:srgbClr val="FF0000"/>
                </a:solidFill>
                <a:effectLst/>
                <a:latin typeface="游ゴシック" panose="020B0400000000000000" pitchFamily="50" charset="-128"/>
                <a:ea typeface="游ゴシック" panose="020B0400000000000000" pitchFamily="50" charset="-128"/>
                <a:cs typeface="Times New Roman" panose="02020603050405020304" pitchFamily="18" charset="0"/>
              </a:rPr>
              <a:t>に対</a:t>
            </a:r>
            <a:r>
              <a:rPr lang="ja-JP" altLang="en-US" b="1" kern="100" dirty="0">
                <a:effectLst/>
                <a:latin typeface="游ゴシック" panose="020B0400000000000000" pitchFamily="50" charset="-128"/>
                <a:ea typeface="游ゴシック" panose="020B0400000000000000" pitchFamily="50" charset="-128"/>
                <a:cs typeface="Times New Roman" panose="02020603050405020304" pitchFamily="18" charset="0"/>
              </a:rPr>
              <a:t>し、</a:t>
            </a:r>
            <a:endParaRPr lang="en-US" altLang="ja-JP" b="1" kern="100" dirty="0">
              <a:effectLst/>
              <a:latin typeface="游ゴシック" panose="020B0400000000000000" pitchFamily="50" charset="-128"/>
              <a:ea typeface="游ゴシック" panose="020B0400000000000000" pitchFamily="50" charset="-128"/>
              <a:cs typeface="Times New Roman" panose="02020603050405020304" pitchFamily="18" charset="0"/>
            </a:endParaRPr>
          </a:p>
          <a:p>
            <a:pPr marL="401320" indent="-133350" algn="just"/>
            <a:r>
              <a:rPr lang="ja-JP" altLang="en-US" b="1" kern="100" dirty="0">
                <a:effectLst/>
                <a:latin typeface="游ゴシック" panose="020B0400000000000000" pitchFamily="50" charset="-128"/>
                <a:ea typeface="游ゴシック" panose="020B0400000000000000" pitchFamily="50" charset="-128"/>
                <a:cs typeface="Times New Roman" panose="02020603050405020304" pitchFamily="18" charset="0"/>
              </a:rPr>
              <a:t>　</a:t>
            </a:r>
            <a:r>
              <a:rPr lang="ja-JP" altLang="ja-JP" b="1" kern="100" dirty="0">
                <a:effectLst/>
                <a:latin typeface="游ゴシック" panose="020B0400000000000000" pitchFamily="50" charset="-128"/>
                <a:ea typeface="游ゴシック" panose="020B0400000000000000" pitchFamily="50" charset="-128"/>
                <a:cs typeface="Times New Roman" panose="02020603050405020304" pitchFamily="18" charset="0"/>
              </a:rPr>
              <a:t>過去１年間に４回以上、感染症の発生状況、</a:t>
            </a:r>
            <a:endParaRPr lang="en-US" altLang="ja-JP" b="1" kern="100" dirty="0">
              <a:effectLst/>
              <a:latin typeface="游ゴシック" panose="020B0400000000000000" pitchFamily="50" charset="-128"/>
              <a:ea typeface="游ゴシック" panose="020B0400000000000000" pitchFamily="50" charset="-128"/>
              <a:cs typeface="Times New Roman" panose="02020603050405020304" pitchFamily="18" charset="0"/>
            </a:endParaRPr>
          </a:p>
          <a:p>
            <a:pPr marL="401320" indent="-133350" algn="just"/>
            <a:r>
              <a:rPr lang="ja-JP" altLang="en-US" b="1" kern="100" dirty="0">
                <a:effectLst/>
                <a:latin typeface="游ゴシック" panose="020B0400000000000000" pitchFamily="50" charset="-128"/>
                <a:ea typeface="游ゴシック" panose="020B0400000000000000" pitchFamily="50" charset="-128"/>
                <a:cs typeface="Times New Roman" panose="02020603050405020304" pitchFamily="18" charset="0"/>
              </a:rPr>
              <a:t>　</a:t>
            </a:r>
            <a:r>
              <a:rPr lang="ja-JP" altLang="ja-JP" b="1" kern="100" dirty="0">
                <a:effectLst/>
                <a:latin typeface="游ゴシック" panose="020B0400000000000000" pitchFamily="50" charset="-128"/>
                <a:ea typeface="游ゴシック" panose="020B0400000000000000" pitchFamily="50" charset="-128"/>
                <a:cs typeface="Times New Roman" panose="02020603050405020304" pitchFamily="18" charset="0"/>
              </a:rPr>
              <a:t>抗菌薬の使用状況等について</a:t>
            </a:r>
            <a:r>
              <a:rPr lang="ja-JP" altLang="ja-JP" b="1" kern="100" dirty="0">
                <a:solidFill>
                  <a:srgbClr val="FF0000"/>
                </a:solidFill>
                <a:effectLst/>
                <a:latin typeface="游ゴシック" panose="020B0400000000000000" pitchFamily="50" charset="-128"/>
                <a:ea typeface="游ゴシック" panose="020B0400000000000000" pitchFamily="50" charset="-128"/>
                <a:cs typeface="Times New Roman" panose="02020603050405020304" pitchFamily="18" charset="0"/>
              </a:rPr>
              <a:t>報告を行う</a:t>
            </a:r>
            <a:r>
              <a:rPr lang="ja-JP" altLang="ja-JP" b="1" kern="100" dirty="0">
                <a:effectLst/>
                <a:latin typeface="游ゴシック" panose="020B0400000000000000" pitchFamily="50" charset="-128"/>
                <a:ea typeface="游ゴシック" panose="020B0400000000000000" pitchFamily="50" charset="-128"/>
                <a:cs typeface="Times New Roman" panose="02020603050405020304" pitchFamily="18" charset="0"/>
              </a:rPr>
              <a:t>こと</a:t>
            </a:r>
            <a:endParaRPr lang="ja-JP" altLang="ja-JP" kern="100" dirty="0">
              <a:effectLst/>
              <a:latin typeface="游ゴシック" panose="020B0400000000000000" pitchFamily="50" charset="-128"/>
              <a:ea typeface="游ゴシック" panose="020B0400000000000000" pitchFamily="50" charset="-128"/>
              <a:cs typeface="Times New Roman" panose="02020603050405020304" pitchFamily="18" charset="0"/>
            </a:endParaRPr>
          </a:p>
          <a:p>
            <a:pPr marL="401320" indent="-133350" algn="just"/>
            <a:r>
              <a:rPr lang="en-US" altLang="ja-JP" b="1" kern="100" dirty="0">
                <a:effectLst/>
                <a:latin typeface="游ゴシック" panose="020B0400000000000000" pitchFamily="50" charset="-128"/>
                <a:ea typeface="游ゴシック" panose="020B0400000000000000" pitchFamily="50" charset="-128"/>
                <a:cs typeface="Times New Roman" panose="02020603050405020304" pitchFamily="18" charset="0"/>
              </a:rPr>
              <a:t> </a:t>
            </a:r>
          </a:p>
          <a:p>
            <a:pPr marL="401320" indent="-133350" algn="just"/>
            <a:endParaRPr lang="ja-JP" altLang="ja-JP" kern="100" dirty="0">
              <a:effectLst/>
              <a:latin typeface="游ゴシック" panose="020B0400000000000000" pitchFamily="50" charset="-128"/>
              <a:ea typeface="游ゴシック" panose="020B0400000000000000" pitchFamily="50" charset="-128"/>
              <a:cs typeface="Times New Roman" panose="02020603050405020304" pitchFamily="18" charset="0"/>
            </a:endParaRPr>
          </a:p>
          <a:p>
            <a:pPr marL="133350" indent="-133350" algn="just"/>
            <a:r>
              <a:rPr lang="ja-JP" altLang="ja-JP" b="1" kern="100" dirty="0">
                <a:solidFill>
                  <a:srgbClr val="0070C0"/>
                </a:solidFill>
                <a:effectLst/>
                <a:latin typeface="游ゴシック" panose="020B0400000000000000" pitchFamily="50" charset="-128"/>
                <a:ea typeface="游ゴシック" panose="020B0400000000000000" pitchFamily="50" charset="-128"/>
                <a:cs typeface="Times New Roman" panose="02020603050405020304" pitchFamily="18" charset="0"/>
              </a:rPr>
              <a:t>２．サーベイランス強化加算　</a:t>
            </a:r>
            <a:r>
              <a:rPr lang="en-US" altLang="ja-JP" b="1" kern="100" dirty="0">
                <a:solidFill>
                  <a:srgbClr val="0070C0"/>
                </a:solidFill>
                <a:effectLst/>
                <a:latin typeface="游ゴシック" panose="020B0400000000000000" pitchFamily="50" charset="-128"/>
                <a:ea typeface="游ゴシック" panose="020B0400000000000000" pitchFamily="50" charset="-128"/>
                <a:cs typeface="Times New Roman" panose="02020603050405020304" pitchFamily="18" charset="0"/>
              </a:rPr>
              <a:t>5</a:t>
            </a:r>
            <a:r>
              <a:rPr lang="ja-JP" altLang="ja-JP" b="1" kern="100" dirty="0">
                <a:solidFill>
                  <a:srgbClr val="0070C0"/>
                </a:solidFill>
                <a:effectLst/>
                <a:latin typeface="游ゴシック" panose="020B0400000000000000" pitchFamily="50" charset="-128"/>
                <a:ea typeface="游ゴシック" panose="020B0400000000000000" pitchFamily="50" charset="-128"/>
                <a:cs typeface="Times New Roman" panose="02020603050405020304" pitchFamily="18" charset="0"/>
              </a:rPr>
              <a:t>点</a:t>
            </a:r>
            <a:endParaRPr lang="ja-JP" altLang="ja-JP" kern="100" dirty="0">
              <a:solidFill>
                <a:srgbClr val="0070C0"/>
              </a:solidFill>
              <a:effectLst/>
              <a:latin typeface="游ゴシック" panose="020B0400000000000000" pitchFamily="50" charset="-128"/>
              <a:ea typeface="游ゴシック" panose="020B0400000000000000" pitchFamily="50" charset="-128"/>
              <a:cs typeface="Times New Roman" panose="02020603050405020304" pitchFamily="18" charset="0"/>
            </a:endParaRPr>
          </a:p>
          <a:p>
            <a:pPr marL="401320" indent="-133350" algn="just"/>
            <a:r>
              <a:rPr lang="ja-JP" altLang="ja-JP" b="1" kern="100" dirty="0">
                <a:effectLst/>
                <a:latin typeface="游ゴシック" panose="020B0400000000000000" pitchFamily="50" charset="-128"/>
                <a:ea typeface="游ゴシック" panose="020B0400000000000000" pitchFamily="50" charset="-128"/>
                <a:cs typeface="Times New Roman" panose="02020603050405020304" pitchFamily="18" charset="0"/>
              </a:rPr>
              <a:t>［主な施設基準］</a:t>
            </a:r>
            <a:endParaRPr lang="ja-JP" altLang="ja-JP" kern="100" dirty="0">
              <a:effectLst/>
              <a:latin typeface="游ゴシック" panose="020B0400000000000000" pitchFamily="50" charset="-128"/>
              <a:ea typeface="游ゴシック" panose="020B0400000000000000" pitchFamily="50" charset="-128"/>
              <a:cs typeface="Times New Roman" panose="02020603050405020304" pitchFamily="18" charset="0"/>
            </a:endParaRPr>
          </a:p>
          <a:p>
            <a:pPr marL="401320" indent="-133350" algn="just"/>
            <a:r>
              <a:rPr lang="ja-JP" altLang="en-US" b="1" kern="100" dirty="0">
                <a:effectLst/>
                <a:latin typeface="游ゴシック" panose="020B0400000000000000" pitchFamily="50" charset="-128"/>
                <a:ea typeface="游ゴシック" panose="020B0400000000000000" pitchFamily="50" charset="-128"/>
                <a:cs typeface="Times New Roman" panose="02020603050405020304" pitchFamily="18" charset="0"/>
              </a:rPr>
              <a:t>　</a:t>
            </a:r>
            <a:r>
              <a:rPr lang="ja-JP" altLang="ja-JP" b="1" kern="100" dirty="0">
                <a:effectLst/>
                <a:latin typeface="游ゴシック" panose="020B0400000000000000" pitchFamily="50" charset="-128"/>
                <a:ea typeface="游ゴシック" panose="020B0400000000000000" pitchFamily="50" charset="-128"/>
                <a:cs typeface="Times New Roman" panose="02020603050405020304" pitchFamily="18" charset="0"/>
              </a:rPr>
              <a:t>院内感染対策サーベイランス（</a:t>
            </a:r>
            <a:r>
              <a:rPr lang="en-US" altLang="ja-JP" b="1" kern="100" dirty="0">
                <a:effectLst/>
                <a:latin typeface="游ゴシック" panose="020B0400000000000000" pitchFamily="50" charset="-128"/>
                <a:ea typeface="游ゴシック" panose="020B0400000000000000" pitchFamily="50" charset="-128"/>
                <a:cs typeface="Times New Roman" panose="02020603050405020304" pitchFamily="18" charset="0"/>
              </a:rPr>
              <a:t>JANIS</a:t>
            </a:r>
            <a:r>
              <a:rPr lang="ja-JP" altLang="ja-JP" b="1" kern="100" dirty="0">
                <a:effectLst/>
                <a:latin typeface="游ゴシック" panose="020B0400000000000000" pitchFamily="50" charset="-128"/>
                <a:ea typeface="游ゴシック" panose="020B0400000000000000" pitchFamily="50" charset="-128"/>
                <a:cs typeface="Times New Roman" panose="02020603050405020304" pitchFamily="18" charset="0"/>
              </a:rPr>
              <a:t>）、感染対策連携共通プラットフォーム（</a:t>
            </a:r>
            <a:r>
              <a:rPr lang="en-US" altLang="ja-JP" b="1" kern="100" dirty="0">
                <a:effectLst/>
                <a:latin typeface="游ゴシック" panose="020B0400000000000000" pitchFamily="50" charset="-128"/>
                <a:ea typeface="游ゴシック" panose="020B0400000000000000" pitchFamily="50" charset="-128"/>
                <a:cs typeface="Times New Roman" panose="02020603050405020304" pitchFamily="18" charset="0"/>
              </a:rPr>
              <a:t>J-SIPHE</a:t>
            </a:r>
            <a:r>
              <a:rPr lang="ja-JP" altLang="ja-JP" b="1" kern="100" dirty="0">
                <a:effectLst/>
                <a:latin typeface="游ゴシック" panose="020B0400000000000000" pitchFamily="50" charset="-128"/>
                <a:ea typeface="游ゴシック" panose="020B0400000000000000" pitchFamily="50" charset="-128"/>
                <a:cs typeface="Times New Roman" panose="02020603050405020304" pitchFamily="18" charset="0"/>
              </a:rPr>
              <a:t>）等、</a:t>
            </a:r>
            <a:r>
              <a:rPr lang="ja-JP" altLang="ja-JP" b="1" kern="100" dirty="0">
                <a:solidFill>
                  <a:srgbClr val="FF0000"/>
                </a:solidFill>
                <a:effectLst/>
                <a:latin typeface="游ゴシック" panose="020B0400000000000000" pitchFamily="50" charset="-128"/>
                <a:ea typeface="游ゴシック" panose="020B0400000000000000" pitchFamily="50" charset="-128"/>
                <a:cs typeface="Times New Roman" panose="02020603050405020304" pitchFamily="18" charset="0"/>
              </a:rPr>
              <a:t>地域や全国のサーベイランスに参加</a:t>
            </a:r>
            <a:r>
              <a:rPr lang="ja-JP" altLang="ja-JP" b="1" kern="100" dirty="0">
                <a:effectLst/>
                <a:latin typeface="游ゴシック" panose="020B0400000000000000" pitchFamily="50" charset="-128"/>
                <a:ea typeface="游ゴシック" panose="020B0400000000000000" pitchFamily="50" charset="-128"/>
                <a:cs typeface="Times New Roman" panose="02020603050405020304" pitchFamily="18" charset="0"/>
              </a:rPr>
              <a:t>していること</a:t>
            </a:r>
            <a:r>
              <a:rPr lang="ja-JP" altLang="en-US" b="1" kern="100" dirty="0">
                <a:effectLst/>
                <a:latin typeface="游ゴシック" panose="020B0400000000000000" pitchFamily="50" charset="-128"/>
                <a:ea typeface="游ゴシック" panose="020B0400000000000000" pitchFamily="50" charset="-128"/>
                <a:cs typeface="Times New Roman" panose="02020603050405020304" pitchFamily="18" charset="0"/>
              </a:rPr>
              <a:t>　等</a:t>
            </a:r>
            <a:endParaRPr lang="ja-JP" altLang="ja-JP" kern="100" dirty="0">
              <a:effectLst/>
              <a:latin typeface="游ゴシック" panose="020B0400000000000000" pitchFamily="50" charset="-128"/>
              <a:ea typeface="游ゴシック" panose="020B0400000000000000" pitchFamily="50" charset="-128"/>
              <a:cs typeface="Times New Roman" panose="02020603050405020304" pitchFamily="18" charset="0"/>
            </a:endParaRPr>
          </a:p>
        </p:txBody>
      </p:sp>
      <p:sp>
        <p:nvSpPr>
          <p:cNvPr id="14" name="テキスト ボックス 13">
            <a:extLst>
              <a:ext uri="{FF2B5EF4-FFF2-40B4-BE49-F238E27FC236}">
                <a16:creationId xmlns:a16="http://schemas.microsoft.com/office/drawing/2014/main" id="{031BFC0B-634A-4FD3-A623-3EBFCE082874}"/>
              </a:ext>
            </a:extLst>
          </p:cNvPr>
          <p:cNvSpPr txBox="1"/>
          <p:nvPr/>
        </p:nvSpPr>
        <p:spPr>
          <a:xfrm>
            <a:off x="6310195" y="3254558"/>
            <a:ext cx="2011380"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感染対策向上加算２</a:t>
            </a:r>
            <a:endPar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p:txBody>
      </p:sp>
      <p:sp>
        <p:nvSpPr>
          <p:cNvPr id="15" name="テキスト ボックス 14">
            <a:extLst>
              <a:ext uri="{FF2B5EF4-FFF2-40B4-BE49-F238E27FC236}">
                <a16:creationId xmlns:a16="http://schemas.microsoft.com/office/drawing/2014/main" id="{B048279B-FC44-44A8-BFAB-197B21E7F1FE}"/>
              </a:ext>
            </a:extLst>
          </p:cNvPr>
          <p:cNvSpPr txBox="1"/>
          <p:nvPr/>
        </p:nvSpPr>
        <p:spPr>
          <a:xfrm>
            <a:off x="7909036" y="2450457"/>
            <a:ext cx="2011380"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B050"/>
                </a:solidFill>
                <a:effectLst/>
                <a:uLnTx/>
                <a:uFillTx/>
                <a:latin typeface="Calibri" panose="020F0502020204030204"/>
                <a:ea typeface="ＭＳ Ｐゴシック" panose="020B0600070205080204" pitchFamily="50" charset="-128"/>
                <a:cs typeface="+mn-cs"/>
              </a:rPr>
              <a:t>感染対策向上加算３</a:t>
            </a:r>
            <a:endParaRPr kumimoji="1" lang="en-US" altLang="ja-JP" sz="1600" b="1" i="0" u="none" strike="noStrike" kern="1200" cap="none" spc="0" normalizeH="0" baseline="0" noProof="0" dirty="0">
              <a:ln>
                <a:noFill/>
              </a:ln>
              <a:solidFill>
                <a:srgbClr val="00B050"/>
              </a:solidFill>
              <a:effectLst/>
              <a:uLnTx/>
              <a:uFillTx/>
              <a:latin typeface="Calibri" panose="020F0502020204030204"/>
              <a:ea typeface="ＭＳ Ｐゴシック" panose="020B0600070205080204" pitchFamily="50" charset="-128"/>
              <a:cs typeface="+mn-cs"/>
            </a:endParaRPr>
          </a:p>
        </p:txBody>
      </p:sp>
      <p:sp>
        <p:nvSpPr>
          <p:cNvPr id="16" name="タイトル 1">
            <a:extLst>
              <a:ext uri="{FF2B5EF4-FFF2-40B4-BE49-F238E27FC236}">
                <a16:creationId xmlns:a16="http://schemas.microsoft.com/office/drawing/2014/main" id="{4F09AD2F-D93E-407C-926B-BB43778ABAA1}"/>
              </a:ext>
            </a:extLst>
          </p:cNvPr>
          <p:cNvSpPr txBox="1">
            <a:spLocks/>
          </p:cNvSpPr>
          <p:nvPr/>
        </p:nvSpPr>
        <p:spPr>
          <a:xfrm>
            <a:off x="-3051" y="270940"/>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（１）外来感染対策向上加算の新設及び感染防止対策加算の見直し</a:t>
            </a:r>
          </a:p>
        </p:txBody>
      </p:sp>
      <p:sp>
        <p:nvSpPr>
          <p:cNvPr id="11" name="Slide Number Placeholder 5">
            <a:extLst>
              <a:ext uri="{FF2B5EF4-FFF2-40B4-BE49-F238E27FC236}">
                <a16:creationId xmlns:a16="http://schemas.microsoft.com/office/drawing/2014/main" id="{61DD9759-9942-45C5-BFFF-6DA306471193}"/>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300" b="0"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1" lang="en-US" sz="1300" b="0"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
        <p:nvSpPr>
          <p:cNvPr id="12" name="テキスト ボックス 11">
            <a:extLst>
              <a:ext uri="{FF2B5EF4-FFF2-40B4-BE49-F238E27FC236}">
                <a16:creationId xmlns:a16="http://schemas.microsoft.com/office/drawing/2014/main" id="{0F99384B-359D-4BBA-95CE-ADB1C46D794A}"/>
              </a:ext>
            </a:extLst>
          </p:cNvPr>
          <p:cNvSpPr txBox="1"/>
          <p:nvPr/>
        </p:nvSpPr>
        <p:spPr>
          <a:xfrm>
            <a:off x="19617" y="19580"/>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２．新興感染症に対応できる医療提供体制の構築</a:t>
            </a:r>
          </a:p>
        </p:txBody>
      </p:sp>
    </p:spTree>
    <p:extLst>
      <p:ext uri="{BB962C8B-B14F-4D97-AF65-F5344CB8AC3E}">
        <p14:creationId xmlns:p14="http://schemas.microsoft.com/office/powerpoint/2010/main" val="361270637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（１）外来感染対策向上加算の新設及び感染防止対策加算の見直し</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813600"/>
            <a:ext cx="9529762" cy="596085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診療所について、平時からの感染防止対策の実施や、地域の医療機関等が連携して実施する感染症対策への参画を更に推進する観点から、外来診療時の感染防止対策に係る評価を新設する。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外来感染対策向上加算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６点  （患者１人につき月１回）</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組織的な感染防止対策につき別に厚生労働大臣が定める施設基準に適合しているものとして地方厚生局長等に届け出た保険医療機関（診療所に限る。）において診療を行った場合は、外来感染対策向上加算として、患者１人につき月１回に限り所定点数に加算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［主な施設基準］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（１）専任の</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院内感染管理者</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が配置</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されていること。</a:t>
            </a:r>
          </a:p>
          <a:p>
            <a:pPr marL="361950" marR="0" lvl="0" indent="-361950" algn="l" defTabSz="914400" rtl="0" eaLnBrk="1" fontAlgn="auto" latinLnBrk="0" hangingPunct="1">
              <a:lnSpc>
                <a:spcPct val="100000"/>
              </a:lnSpc>
              <a:spcBef>
                <a:spcPts val="0"/>
              </a:spcBef>
              <a:spcAft>
                <a:spcPts val="0"/>
              </a:spcAft>
              <a:buClrTx/>
              <a:buSzTx/>
              <a:buFontTx/>
              <a:buNone/>
              <a:tabLst>
                <a:tab pos="361950" algn="l"/>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少なくとも年２回程度</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、感染対策向上加算１に係る届出を行った医療機関又は地域の医師会が定期的に主催する</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院内感染対策に関するカンファレンスに参加していること</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。また、感染対策向上加算１に係る届出を行った医療機関又は地域の医師会が主催する</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新興感染症の発生等を想定した訓練について、少なくとも年１回参加していること</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361950" algn="l"/>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（３）新興感染症の発生時等に、</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都道府県等の要請を受けて発熱患者の外来診療等を実施する体制を有し</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、そのことについて自治体のホームページにより公開していること。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indent="-361950">
              <a:tabLst>
                <a:tab pos="361950" algn="l"/>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（４）新興感染症の発生時等に、</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発熱患者の診療を実施することを念頭に、発熱患者の動線を分けることができる体制を有すること</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361950" algn="l"/>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感染対策向上加算に係る届出を行っている保険医療機関が、感染対策向上加算１に係る届出を行っている他の保険医療機関に対し、定期的に院内の感染症発生状況等について報告を行っている場合及び地域のサーベイランスの参加している場合の評価をそれぞれ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361950" algn="l"/>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連携強化加算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３点  （患者１人につき月１回）</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（１）感染対策向上加算１に係る届出を行った医療機関に対し、</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過去１年間に４回以上</a:t>
            </a:r>
            <a:r>
              <a:rPr kumimoji="1" lang="ja-JP" altLang="en-US" sz="12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、感染症の発生状況、抗菌薬の使用状況等について</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報告を行っていること</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サーベイランス強化加算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１点  （患者１人につき月１回）</a:t>
            </a:r>
            <a:endParaRPr kumimoji="1" lang="en-US" altLang="ja-JP" sz="1800" b="0"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（１）院内感染対策サーベイランス（</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JANIS</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）、感染対策連携共通プラットフォーム（</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J-SIPHE</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）等、</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地域や全国のサーベイランスに参加</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していること。</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２．新興感染症に対応できる医療提供体制の構築</a:t>
            </a:r>
          </a:p>
        </p:txBody>
      </p:sp>
    </p:spTree>
    <p:extLst>
      <p:ext uri="{BB962C8B-B14F-4D97-AF65-F5344CB8AC3E}">
        <p14:creationId xmlns:p14="http://schemas.microsoft.com/office/powerpoint/2010/main" val="181623823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25280"/>
            <a:ext cx="9906000" cy="371429"/>
          </a:xfrm>
        </p:spPr>
        <p:txBody>
          <a:bodyPr>
            <a:noAutofit/>
          </a:bodyPr>
          <a:lstStyle/>
          <a:p>
            <a:r>
              <a:rPr lang="ja-JP" altLang="en-US" dirty="0">
                <a:latin typeface="メイリオ" panose="020B0604030504040204" pitchFamily="50" charset="-128"/>
                <a:ea typeface="メイリオ" panose="020B0604030504040204" pitchFamily="50" charset="-128"/>
              </a:rPr>
              <a:t>（１）外来感染対策向上加算の新設及び感染防止対策加算の見直し</a:t>
            </a:r>
            <a:endParaRPr kumimoji="1" lang="ja-JP" altLang="en-US" dirty="0">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２．新興感染症に対応できる医療提供体制の構築</a:t>
            </a:r>
          </a:p>
        </p:txBody>
      </p:sp>
      <p:graphicFrame>
        <p:nvGraphicFramePr>
          <p:cNvPr id="5" name="表 4"/>
          <p:cNvGraphicFramePr>
            <a:graphicFrameLocks noGrp="1"/>
          </p:cNvGraphicFramePr>
          <p:nvPr/>
        </p:nvGraphicFramePr>
        <p:xfrm>
          <a:off x="56456" y="621063"/>
          <a:ext cx="9793088" cy="6095150"/>
        </p:xfrm>
        <a:graphic>
          <a:graphicData uri="http://schemas.openxmlformats.org/drawingml/2006/table">
            <a:tbl>
              <a:tblPr firstRow="1" bandRow="1">
                <a:tableStyleId>{5C22544A-7EE6-4342-B048-85BDC9FD1C3A}</a:tableStyleId>
              </a:tblPr>
              <a:tblGrid>
                <a:gridCol w="216024">
                  <a:extLst>
                    <a:ext uri="{9D8B030D-6E8A-4147-A177-3AD203B41FA5}">
                      <a16:colId xmlns:a16="http://schemas.microsoft.com/office/drawing/2014/main" val="499876126"/>
                    </a:ext>
                  </a:extLst>
                </a:gridCol>
                <a:gridCol w="720080">
                  <a:extLst>
                    <a:ext uri="{9D8B030D-6E8A-4147-A177-3AD203B41FA5}">
                      <a16:colId xmlns:a16="http://schemas.microsoft.com/office/drawing/2014/main" val="1511875940"/>
                    </a:ext>
                  </a:extLst>
                </a:gridCol>
                <a:gridCol w="2880320">
                  <a:extLst>
                    <a:ext uri="{9D8B030D-6E8A-4147-A177-3AD203B41FA5}">
                      <a16:colId xmlns:a16="http://schemas.microsoft.com/office/drawing/2014/main" val="1501598494"/>
                    </a:ext>
                  </a:extLst>
                </a:gridCol>
                <a:gridCol w="2088232">
                  <a:extLst>
                    <a:ext uri="{9D8B030D-6E8A-4147-A177-3AD203B41FA5}">
                      <a16:colId xmlns:a16="http://schemas.microsoft.com/office/drawing/2014/main" val="3612409871"/>
                    </a:ext>
                  </a:extLst>
                </a:gridCol>
                <a:gridCol w="1944216">
                  <a:extLst>
                    <a:ext uri="{9D8B030D-6E8A-4147-A177-3AD203B41FA5}">
                      <a16:colId xmlns:a16="http://schemas.microsoft.com/office/drawing/2014/main" val="2293586876"/>
                    </a:ext>
                  </a:extLst>
                </a:gridCol>
                <a:gridCol w="1944216">
                  <a:extLst>
                    <a:ext uri="{9D8B030D-6E8A-4147-A177-3AD203B41FA5}">
                      <a16:colId xmlns:a16="http://schemas.microsoft.com/office/drawing/2014/main" val="4010804355"/>
                    </a:ext>
                  </a:extLst>
                </a:gridCol>
              </a:tblGrid>
              <a:tr h="155818">
                <a:tc gridSpan="2">
                  <a:txBody>
                    <a:bodyPr/>
                    <a:lstStyle/>
                    <a:p>
                      <a:pPr>
                        <a:lnSpc>
                          <a:spcPts val="1100"/>
                        </a:lnSpc>
                      </a:pPr>
                      <a:endParaRPr kumimoji="1" lang="ja-JP" altLang="en-US" sz="75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hMerge="1">
                  <a:txBody>
                    <a:bodyPr/>
                    <a:lstStyle/>
                    <a:p>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ja-JP" altLang="en-US" sz="800" b="1" u="none" dirty="0">
                          <a:solidFill>
                            <a:schemeClr val="bg1"/>
                          </a:solidFill>
                          <a:latin typeface="Meiryo UI" panose="020B0604030504040204" pitchFamily="50" charset="-128"/>
                          <a:ea typeface="Meiryo UI" panose="020B0604030504040204" pitchFamily="50" charset="-128"/>
                        </a:rPr>
                        <a:t>感染対策向上加算１</a:t>
                      </a:r>
                      <a:endParaRPr kumimoji="1" lang="en-US" altLang="ja-JP" sz="800" b="1" u="none" dirty="0">
                        <a:solidFill>
                          <a:schemeClr val="bg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tc>
                  <a:txBody>
                    <a:bodyPr/>
                    <a:lstStyle/>
                    <a:p>
                      <a:pPr algn="ctr">
                        <a:lnSpc>
                          <a:spcPts val="1100"/>
                        </a:lnSpc>
                      </a:pPr>
                      <a:r>
                        <a:rPr kumimoji="1" lang="ja-JP" altLang="en-US" sz="800" b="1" u="none" dirty="0">
                          <a:solidFill>
                            <a:schemeClr val="bg1"/>
                          </a:solidFill>
                          <a:latin typeface="Meiryo UI" panose="020B0604030504040204" pitchFamily="50" charset="-128"/>
                          <a:ea typeface="Meiryo UI" panose="020B0604030504040204" pitchFamily="50" charset="-128"/>
                        </a:rPr>
                        <a:t>感染対策向上加算２</a:t>
                      </a:r>
                      <a:endParaRPr kumimoji="1" lang="en-US" altLang="ja-JP" sz="800" b="1" u="none" dirty="0">
                        <a:solidFill>
                          <a:schemeClr val="bg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tc>
                  <a:txBody>
                    <a:bodyPr/>
                    <a:lstStyle/>
                    <a:p>
                      <a:pPr algn="ctr">
                        <a:lnSpc>
                          <a:spcPts val="1100"/>
                        </a:lnSpc>
                      </a:pPr>
                      <a:r>
                        <a:rPr kumimoji="1" lang="ja-JP" altLang="en-US" sz="800" b="1" u="none" dirty="0">
                          <a:solidFill>
                            <a:schemeClr val="bg1"/>
                          </a:solidFill>
                          <a:latin typeface="Meiryo UI" panose="020B0604030504040204" pitchFamily="50" charset="-128"/>
                          <a:ea typeface="Meiryo UI" panose="020B0604030504040204" pitchFamily="50" charset="-128"/>
                        </a:rPr>
                        <a:t>感染対策向上加算３</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tc>
                  <a:txBody>
                    <a:bodyPr/>
                    <a:lstStyle/>
                    <a:p>
                      <a:pPr algn="ctr">
                        <a:lnSpc>
                          <a:spcPts val="1100"/>
                        </a:lnSpc>
                      </a:pPr>
                      <a:r>
                        <a:rPr kumimoji="1" lang="ja-JP" altLang="en-US" sz="800" b="1" u="none" dirty="0">
                          <a:solidFill>
                            <a:schemeClr val="bg1"/>
                          </a:solidFill>
                          <a:latin typeface="Meiryo UI" panose="020B0604030504040204" pitchFamily="50" charset="-128"/>
                          <a:ea typeface="Meiryo UI" panose="020B0604030504040204" pitchFamily="50" charset="-128"/>
                        </a:rPr>
                        <a:t>外来感染対策向上加算</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extLst>
                  <a:ext uri="{0D108BD9-81ED-4DB2-BD59-A6C34878D82A}">
                    <a16:rowId xmlns:a16="http://schemas.microsoft.com/office/drawing/2014/main" val="2350511318"/>
                  </a:ext>
                </a:extLst>
              </a:tr>
              <a:tr h="155818">
                <a:tc gridSpan="2">
                  <a:txBody>
                    <a:bodyPr/>
                    <a:lstStyle/>
                    <a:p>
                      <a:pPr algn="ct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点数</a:t>
                      </a:r>
                      <a:endParaRPr kumimoji="1" lang="ja-JP" altLang="en-US" sz="700" b="0" baseline="3000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hMerge="1">
                  <a:txBody>
                    <a:bodyPr/>
                    <a:lstStyle/>
                    <a:p>
                      <a:endParaRPr kumimoji="1" lang="ja-JP" altLang="en-US"/>
                    </a:p>
                  </a:txBody>
                  <a:tcPr/>
                </a:tc>
                <a:tc>
                  <a:txBody>
                    <a:bodyPr/>
                    <a:lstStyle/>
                    <a:p>
                      <a:pPr algn="ctr">
                        <a:lnSpc>
                          <a:spcPts val="1100"/>
                        </a:lnSpc>
                      </a:pPr>
                      <a:r>
                        <a:rPr kumimoji="1" lang="en-US" altLang="ja-JP" sz="1000" b="1" u="sng" dirty="0">
                          <a:solidFill>
                            <a:srgbClr val="0070C0"/>
                          </a:solidFill>
                          <a:latin typeface="Meiryo UI" panose="020B0604030504040204" pitchFamily="50" charset="-128"/>
                          <a:ea typeface="Meiryo UI" panose="020B0604030504040204" pitchFamily="50" charset="-128"/>
                        </a:rPr>
                        <a:t>710</a:t>
                      </a:r>
                      <a:r>
                        <a:rPr kumimoji="1" lang="ja-JP" altLang="en-US" sz="1000" b="1" u="sng" dirty="0">
                          <a:solidFill>
                            <a:srgbClr val="0070C0"/>
                          </a:solidFill>
                          <a:latin typeface="Meiryo UI" panose="020B0604030504040204" pitchFamily="50" charset="-128"/>
                          <a:ea typeface="Meiryo UI" panose="020B0604030504040204" pitchFamily="50" charset="-128"/>
                        </a:rPr>
                        <a:t>点</a:t>
                      </a:r>
                      <a:endParaRPr kumimoji="1" lang="ja-JP" altLang="en-US" sz="1000" b="0" u="none"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en-US" altLang="ja-JP" sz="1000" b="1" u="sng" kern="1200" dirty="0">
                          <a:solidFill>
                            <a:srgbClr val="0070C0"/>
                          </a:solidFill>
                          <a:latin typeface="Meiryo UI" panose="020B0604030504040204" pitchFamily="50" charset="-128"/>
                          <a:ea typeface="Meiryo UI" panose="020B0604030504040204" pitchFamily="50" charset="-128"/>
                          <a:cs typeface="+mn-cs"/>
                        </a:rPr>
                        <a:t>175</a:t>
                      </a:r>
                      <a:r>
                        <a:rPr kumimoji="1" lang="ja-JP" altLang="en-US" sz="1000" b="1" u="sng" kern="1200" dirty="0">
                          <a:solidFill>
                            <a:srgbClr val="0070C0"/>
                          </a:solidFill>
                          <a:latin typeface="Meiryo UI" panose="020B0604030504040204" pitchFamily="50" charset="-128"/>
                          <a:ea typeface="Meiryo UI" panose="020B0604030504040204" pitchFamily="50" charset="-128"/>
                          <a:cs typeface="+mn-cs"/>
                        </a:rPr>
                        <a:t>点</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algn="ctr" defTabSz="990570" rtl="0" eaLnBrk="1" latinLnBrk="0" hangingPunct="1">
                        <a:lnSpc>
                          <a:spcPts val="1100"/>
                        </a:lnSpc>
                      </a:pPr>
                      <a:r>
                        <a:rPr kumimoji="1" lang="en-US" altLang="ja-JP" sz="1000" b="1" u="sng" kern="1200" dirty="0">
                          <a:solidFill>
                            <a:srgbClr val="0070C0"/>
                          </a:solidFill>
                          <a:latin typeface="Meiryo UI" panose="020B0604030504040204" pitchFamily="50" charset="-128"/>
                          <a:ea typeface="Meiryo UI" panose="020B0604030504040204" pitchFamily="50" charset="-128"/>
                          <a:cs typeface="+mn-cs"/>
                        </a:rPr>
                        <a:t>75</a:t>
                      </a:r>
                      <a:r>
                        <a:rPr kumimoji="1" lang="ja-JP" altLang="en-US" sz="1000" b="1" u="sng" kern="1200" dirty="0">
                          <a:solidFill>
                            <a:srgbClr val="0070C0"/>
                          </a:solidFill>
                          <a:latin typeface="Meiryo UI" panose="020B0604030504040204" pitchFamily="50" charset="-128"/>
                          <a:ea typeface="Meiryo UI" panose="020B0604030504040204" pitchFamily="50" charset="-128"/>
                          <a:cs typeface="+mn-cs"/>
                        </a:rPr>
                        <a:t>点</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algn="ctr" defTabSz="990570" rtl="0" eaLnBrk="1" latinLnBrk="0" hangingPunct="1">
                        <a:lnSpc>
                          <a:spcPts val="1100"/>
                        </a:lnSpc>
                      </a:pPr>
                      <a:r>
                        <a:rPr kumimoji="1" lang="ja-JP" altLang="en-US" sz="1000" b="1" u="sng" kern="1200" dirty="0">
                          <a:solidFill>
                            <a:srgbClr val="0070C0"/>
                          </a:solidFill>
                          <a:latin typeface="Meiryo UI" panose="020B0604030504040204" pitchFamily="50" charset="-128"/>
                          <a:ea typeface="Meiryo UI" panose="020B0604030504040204" pitchFamily="50" charset="-128"/>
                          <a:cs typeface="+mn-cs"/>
                        </a:rPr>
                        <a:t>６点</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04020792"/>
                  </a:ext>
                </a:extLst>
              </a:tr>
              <a:tr h="210035">
                <a:tc gridSpan="2">
                  <a:txBody>
                    <a:bodyPr/>
                    <a:lstStyle/>
                    <a:p>
                      <a:pPr algn="ct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算定要件</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hMerge="1">
                  <a:txBody>
                    <a:bodyPr/>
                    <a:lstStyle/>
                    <a:p>
                      <a:pP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gridSpan="2">
                  <a:txBody>
                    <a:bodyPr/>
                    <a:lstStyle/>
                    <a:p>
                      <a:pPr algn="ctr" defTabSz="844068">
                        <a:defRPr/>
                      </a:pPr>
                      <a:r>
                        <a:rPr kumimoji="1" lang="ja-JP" altLang="en-US" sz="700" kern="1200" dirty="0">
                          <a:solidFill>
                            <a:prstClr val="black"/>
                          </a:solidFill>
                          <a:latin typeface="Segoe UI"/>
                          <a:ea typeface="メイリオ"/>
                          <a:cs typeface="+mn-cs"/>
                        </a:rPr>
                        <a:t>入院初日</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marL="0" marR="0" lvl="0" indent="0" algn="ctr" defTabSz="844068" rtl="0" eaLnBrk="1" fontAlgn="auto" latinLnBrk="0" hangingPunct="1">
                        <a:lnSpc>
                          <a:spcPct val="100000"/>
                        </a:lnSpc>
                        <a:spcBef>
                          <a:spcPts val="0"/>
                        </a:spcBef>
                        <a:spcAft>
                          <a:spcPts val="0"/>
                        </a:spcAft>
                        <a:buClrTx/>
                        <a:buSzTx/>
                        <a:buFontTx/>
                        <a:buNone/>
                        <a:tabLst/>
                        <a:defRPr/>
                      </a:pPr>
                      <a:r>
                        <a:rPr kumimoji="1" lang="ja-JP" altLang="en-US" sz="700" kern="1200" noProof="0" dirty="0">
                          <a:solidFill>
                            <a:schemeClr val="tx1"/>
                          </a:solidFill>
                          <a:latin typeface="Segoe UI"/>
                          <a:ea typeface="メイリオ"/>
                          <a:cs typeface="+mn-cs"/>
                        </a:rPr>
                        <a:t>入院初日＋入院期間が</a:t>
                      </a:r>
                      <a:r>
                        <a:rPr kumimoji="1" lang="en-US" altLang="ja-JP" sz="700" kern="1200" noProof="0" dirty="0">
                          <a:solidFill>
                            <a:schemeClr val="tx1"/>
                          </a:solidFill>
                          <a:latin typeface="Segoe UI"/>
                          <a:ea typeface="メイリオ"/>
                          <a:cs typeface="+mn-cs"/>
                        </a:rPr>
                        <a:t>90</a:t>
                      </a:r>
                      <a:r>
                        <a:rPr kumimoji="1" lang="ja-JP" altLang="en-US" sz="700" kern="1200" noProof="0" dirty="0">
                          <a:solidFill>
                            <a:schemeClr val="tx1"/>
                          </a:solidFill>
                          <a:latin typeface="Segoe UI"/>
                          <a:ea typeface="メイリオ"/>
                          <a:cs typeface="+mn-cs"/>
                        </a:rPr>
                        <a:t>日を超える毎に１回</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844068" rtl="0" eaLnBrk="1" fontAlgn="auto" latinLnBrk="0" hangingPunct="1">
                        <a:lnSpc>
                          <a:spcPct val="100000"/>
                        </a:lnSpc>
                        <a:spcBef>
                          <a:spcPts val="0"/>
                        </a:spcBef>
                        <a:spcAft>
                          <a:spcPts val="0"/>
                        </a:spcAft>
                        <a:buClrTx/>
                        <a:buSzTx/>
                        <a:buFontTx/>
                        <a:buNone/>
                        <a:tabLst/>
                        <a:defRPr/>
                      </a:pPr>
                      <a:r>
                        <a:rPr kumimoji="1" lang="ja-JP" altLang="en-US" sz="700" kern="1200" noProof="0" dirty="0">
                          <a:solidFill>
                            <a:schemeClr val="tx1"/>
                          </a:solidFill>
                          <a:latin typeface="Segoe UI"/>
                          <a:ea typeface="メイリオ"/>
                          <a:cs typeface="+mn-cs"/>
                        </a:rPr>
                        <a:t>患者１人の外来診療につき月１回に限り算定</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65712285"/>
                  </a:ext>
                </a:extLst>
              </a:tr>
              <a:tr h="258642">
                <a:tc rowSpan="6">
                  <a:txBody>
                    <a:bodyPr/>
                    <a:lstStyle/>
                    <a:p>
                      <a:pPr algn="ct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主な施設基準</a:t>
                      </a:r>
                    </a:p>
                  </a:txBody>
                  <a:tcPr marL="36000" marR="36000" marT="36000" marB="36000" vert="eaVert"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届出基準</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（外来感染対策向上加算の届出がないこと）</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gridSpan="2">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保険医療機関の一般病床の数が</a:t>
                      </a:r>
                      <a:r>
                        <a:rPr kumimoji="1" lang="en-US" altLang="ja-JP" sz="700" b="0" dirty="0">
                          <a:solidFill>
                            <a:schemeClr val="tx1"/>
                          </a:solidFill>
                          <a:latin typeface="Meiryo UI" panose="020B0604030504040204" pitchFamily="50" charset="-128"/>
                          <a:ea typeface="Meiryo UI" panose="020B0604030504040204" pitchFamily="50" charset="-128"/>
                        </a:rPr>
                        <a:t>300</a:t>
                      </a:r>
                      <a:r>
                        <a:rPr kumimoji="1" lang="ja-JP" altLang="en-US" sz="700" b="0" dirty="0">
                          <a:solidFill>
                            <a:schemeClr val="tx1"/>
                          </a:solidFill>
                          <a:latin typeface="Meiryo UI" panose="020B0604030504040204" pitchFamily="50" charset="-128"/>
                          <a:ea typeface="Meiryo UI" panose="020B0604030504040204" pitchFamily="50" charset="-128"/>
                        </a:rPr>
                        <a:t>床未満を標準とする（外来感染対策向上加算の届出がないこと）</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endParaRPr kumimoji="1" lang="ja-JP" altLang="en-US" sz="630" b="0" dirty="0">
                        <a:solidFill>
                          <a:schemeClr val="accent4"/>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診療所（感染対策向上加算の届出がないこと）</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90008555"/>
                  </a:ext>
                </a:extLst>
              </a:tr>
              <a:tr h="875586">
                <a:tc vMerge="1">
                  <a:txBody>
                    <a:bodyPr/>
                    <a:lstStyle/>
                    <a:p>
                      <a:pPr algn="ct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vert="eaVert"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感染制御チームの設置</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以下の構成員からなる感染制御チームを設置</a:t>
                      </a:r>
                      <a:endParaRPr kumimoji="1" lang="en-US" altLang="ja-JP" sz="7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　・専任の常勤医師（</a:t>
                      </a:r>
                      <a:r>
                        <a:rPr kumimoji="1" lang="ja-JP" altLang="en-US" sz="700" b="0" kern="1200" dirty="0">
                          <a:solidFill>
                            <a:schemeClr val="tx1"/>
                          </a:solidFill>
                          <a:latin typeface="Meiryo UI" panose="020B0604030504040204" pitchFamily="50" charset="-128"/>
                          <a:ea typeface="Meiryo UI" panose="020B0604030504040204" pitchFamily="50" charset="-128"/>
                          <a:cs typeface="+mn-cs"/>
                        </a:rPr>
                        <a:t>感染症対策の経験が３年以上</a:t>
                      </a:r>
                      <a:r>
                        <a:rPr kumimoji="1" lang="ja-JP" altLang="en-US" sz="700" b="0" dirty="0">
                          <a:solidFill>
                            <a:schemeClr val="tx1"/>
                          </a:solidFill>
                          <a:latin typeface="Meiryo UI" panose="020B0604030504040204" pitchFamily="50" charset="-128"/>
                          <a:ea typeface="Meiryo UI" panose="020B0604030504040204" pitchFamily="50" charset="-128"/>
                        </a:rPr>
                        <a:t>）</a:t>
                      </a:r>
                      <a:endParaRPr kumimoji="1" lang="en-US" altLang="ja-JP" sz="7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　・専任の看護師（感染管理の経験５年以上かつ研修修了）</a:t>
                      </a:r>
                      <a:endParaRPr kumimoji="1" lang="en-US" altLang="ja-JP" sz="700" b="0" baseline="30000" dirty="0">
                        <a:solidFill>
                          <a:schemeClr val="tx1"/>
                        </a:solidFill>
                        <a:latin typeface="Meiryo UI" panose="020B0604030504040204" pitchFamily="50" charset="-128"/>
                        <a:ea typeface="Meiryo UI" panose="020B0604030504040204" pitchFamily="50" charset="-128"/>
                      </a:endParaRPr>
                    </a:p>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　・専任の薬剤師（病院勤務経験３年以上）</a:t>
                      </a:r>
                      <a:br>
                        <a:rPr kumimoji="1" lang="en-US" altLang="ja-JP" sz="700" b="0" dirty="0">
                          <a:solidFill>
                            <a:schemeClr val="tx1"/>
                          </a:solidFill>
                          <a:latin typeface="Meiryo UI" panose="020B0604030504040204" pitchFamily="50" charset="-128"/>
                          <a:ea typeface="Meiryo UI" panose="020B0604030504040204" pitchFamily="50" charset="-128"/>
                        </a:rPr>
                      </a:br>
                      <a:r>
                        <a:rPr kumimoji="1" lang="ja-JP" altLang="en-US" sz="700" b="0" dirty="0">
                          <a:solidFill>
                            <a:schemeClr val="tx1"/>
                          </a:solidFill>
                          <a:latin typeface="Meiryo UI" panose="020B0604030504040204" pitchFamily="50" charset="-128"/>
                          <a:ea typeface="Meiryo UI" panose="020B0604030504040204" pitchFamily="50" charset="-128"/>
                        </a:rPr>
                        <a:t>　・専任の臨床検査技師（病院勤務経験３年以上）</a:t>
                      </a:r>
                      <a:endParaRPr kumimoji="1" lang="en-US" altLang="ja-JP" sz="700" b="0" dirty="0">
                        <a:solidFill>
                          <a:schemeClr val="tx1"/>
                        </a:solidFill>
                        <a:latin typeface="Meiryo UI" panose="020B0604030504040204" pitchFamily="50" charset="-128"/>
                        <a:ea typeface="Meiryo UI" panose="020B0604030504040204" pitchFamily="50" charset="-128"/>
                      </a:endParaRPr>
                    </a:p>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　</a:t>
                      </a:r>
                      <a:r>
                        <a:rPr kumimoji="1" lang="en-US" altLang="ja-JP" sz="700" b="0" dirty="0">
                          <a:solidFill>
                            <a:schemeClr val="tx1"/>
                          </a:solidFill>
                          <a:latin typeface="Meiryo UI" panose="020B0604030504040204" pitchFamily="50" charset="-128"/>
                          <a:ea typeface="Meiryo UI" panose="020B0604030504040204" pitchFamily="50" charset="-128"/>
                        </a:rPr>
                        <a:t>※</a:t>
                      </a:r>
                      <a:r>
                        <a:rPr kumimoji="1" lang="ja-JP" altLang="en-US" sz="700" b="0" dirty="0">
                          <a:solidFill>
                            <a:schemeClr val="tx1"/>
                          </a:solidFill>
                          <a:latin typeface="Meiryo UI" panose="020B0604030504040204" pitchFamily="50" charset="-128"/>
                          <a:ea typeface="Meiryo UI" panose="020B0604030504040204" pitchFamily="50" charset="-128"/>
                        </a:rPr>
                        <a:t>　医師又は看護師のうち１名は専従であること。</a:t>
                      </a:r>
                      <a:endParaRPr kumimoji="1" lang="en-US" altLang="ja-JP" sz="700" b="0" dirty="0">
                        <a:solidFill>
                          <a:schemeClr val="tx1"/>
                        </a:solidFill>
                        <a:latin typeface="Meiryo UI" panose="020B0604030504040204" pitchFamily="50" charset="-128"/>
                        <a:ea typeface="Meiryo UI" panose="020B0604030504040204" pitchFamily="50" charset="-128"/>
                      </a:endParaRPr>
                    </a:p>
                    <a:p>
                      <a:pPr marL="176213" marR="0" lvl="0" indent="-176213" algn="l"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　</a:t>
                      </a:r>
                      <a:r>
                        <a:rPr kumimoji="1" lang="en-US" altLang="ja-JP" sz="700" b="1" dirty="0">
                          <a:solidFill>
                            <a:srgbClr val="0070C0"/>
                          </a:solidFill>
                          <a:latin typeface="Meiryo UI" panose="020B0604030504040204" pitchFamily="50" charset="-128"/>
                          <a:ea typeface="Meiryo UI" panose="020B0604030504040204" pitchFamily="50" charset="-128"/>
                        </a:rPr>
                        <a:t>※</a:t>
                      </a:r>
                      <a:r>
                        <a:rPr kumimoji="1" lang="ja-JP" altLang="en-US" sz="700" b="1" dirty="0">
                          <a:solidFill>
                            <a:srgbClr val="0070C0"/>
                          </a:solidFill>
                          <a:latin typeface="Meiryo UI" panose="020B0604030504040204" pitchFamily="50" charset="-128"/>
                          <a:ea typeface="Meiryo UI" panose="020B0604030504040204" pitchFamily="50" charset="-128"/>
                        </a:rPr>
                        <a:t>　</a:t>
                      </a:r>
                      <a:r>
                        <a:rPr kumimoji="1" lang="ja-JP" altLang="en-US" sz="700" b="1" u="sng" dirty="0">
                          <a:solidFill>
                            <a:srgbClr val="0070C0"/>
                          </a:solidFill>
                          <a:latin typeface="Meiryo UI" panose="020B0604030504040204" pitchFamily="50" charset="-128"/>
                          <a:ea typeface="Meiryo UI" panose="020B0604030504040204" pitchFamily="50" charset="-128"/>
                        </a:rPr>
                        <a:t>必要時に、専従の医師又は看護師を、加算２、３又は外来感染対策向上加算の医療機関に派遣する場合は、専従時間に含めてよいものとする。</a:t>
                      </a:r>
                      <a:endParaRPr kumimoji="1" lang="en-US" altLang="ja-JP" sz="700" b="1" u="sng" dirty="0">
                        <a:solidFill>
                          <a:srgbClr val="0070C0"/>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以下の構成員からなる感染制御チームを設置</a:t>
                      </a:r>
                      <a:endParaRPr kumimoji="1" lang="en-US" altLang="ja-JP" sz="7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　・専任の常勤医師（</a:t>
                      </a:r>
                      <a:r>
                        <a:rPr kumimoji="1" lang="ja-JP" altLang="en-US" sz="700" b="0" kern="1200" dirty="0">
                          <a:solidFill>
                            <a:schemeClr val="tx1"/>
                          </a:solidFill>
                          <a:latin typeface="Meiryo UI" panose="020B0604030504040204" pitchFamily="50" charset="-128"/>
                          <a:ea typeface="Meiryo UI" panose="020B0604030504040204" pitchFamily="50" charset="-128"/>
                          <a:cs typeface="+mn-cs"/>
                        </a:rPr>
                        <a:t>感染症対策の経験が３年以上</a:t>
                      </a:r>
                      <a:r>
                        <a:rPr kumimoji="1" lang="ja-JP" altLang="en-US" sz="700" b="0" dirty="0">
                          <a:solidFill>
                            <a:schemeClr val="tx1"/>
                          </a:solidFill>
                          <a:latin typeface="Meiryo UI" panose="020B0604030504040204" pitchFamily="50" charset="-128"/>
                          <a:ea typeface="Meiryo UI" panose="020B0604030504040204" pitchFamily="50" charset="-128"/>
                        </a:rPr>
                        <a:t>）</a:t>
                      </a:r>
                      <a:endParaRPr kumimoji="1" lang="en-US" altLang="ja-JP" sz="7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　・専任の看護師（感染管理の経験５年以上）</a:t>
                      </a:r>
                      <a:endParaRPr kumimoji="1" lang="en-US" altLang="ja-JP" sz="700" b="0" baseline="30000" dirty="0">
                        <a:solidFill>
                          <a:schemeClr val="tx1"/>
                        </a:solidFill>
                        <a:latin typeface="Meiryo UI" panose="020B0604030504040204" pitchFamily="50" charset="-128"/>
                        <a:ea typeface="Meiryo UI" panose="020B0604030504040204" pitchFamily="50" charset="-128"/>
                      </a:endParaRPr>
                    </a:p>
                    <a:p>
                      <a:pPr marL="92075" marR="0" lvl="0" indent="-92075" algn="l"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　・</a:t>
                      </a:r>
                      <a:r>
                        <a:rPr kumimoji="1" lang="ja-JP" altLang="en-US" sz="700" b="0" strike="noStrike" baseline="0" dirty="0">
                          <a:solidFill>
                            <a:schemeClr val="tx1"/>
                          </a:solidFill>
                          <a:latin typeface="Meiryo UI" panose="020B0604030504040204" pitchFamily="50" charset="-128"/>
                          <a:ea typeface="Meiryo UI" panose="020B0604030504040204" pitchFamily="50" charset="-128"/>
                        </a:rPr>
                        <a:t>専任</a:t>
                      </a:r>
                      <a:r>
                        <a:rPr kumimoji="1" lang="ja-JP" altLang="en-US" sz="700" b="0" dirty="0">
                          <a:solidFill>
                            <a:schemeClr val="tx1"/>
                          </a:solidFill>
                          <a:latin typeface="Meiryo UI" panose="020B0604030504040204" pitchFamily="50" charset="-128"/>
                          <a:ea typeface="Meiryo UI" panose="020B0604030504040204" pitchFamily="50" charset="-128"/>
                        </a:rPr>
                        <a:t>の薬剤師（病院勤務経験３年以上</a:t>
                      </a:r>
                      <a:r>
                        <a:rPr kumimoji="1" lang="ja-JP" altLang="en-US" sz="700" b="1" u="sng" dirty="0">
                          <a:solidFill>
                            <a:srgbClr val="0070C0"/>
                          </a:solidFill>
                          <a:latin typeface="Meiryo UI" panose="020B0604030504040204" pitchFamily="50" charset="-128"/>
                          <a:ea typeface="Meiryo UI" panose="020B0604030504040204" pitchFamily="50" charset="-128"/>
                        </a:rPr>
                        <a:t>又は適切な研修を修了</a:t>
                      </a:r>
                      <a:r>
                        <a:rPr kumimoji="1" lang="ja-JP" altLang="en-US" sz="700" b="0" dirty="0">
                          <a:solidFill>
                            <a:schemeClr val="tx1"/>
                          </a:solidFill>
                          <a:latin typeface="Meiryo UI" panose="020B0604030504040204" pitchFamily="50" charset="-128"/>
                          <a:ea typeface="Meiryo UI" panose="020B0604030504040204" pitchFamily="50" charset="-128"/>
                        </a:rPr>
                        <a:t>）</a:t>
                      </a:r>
                      <a:endParaRPr kumimoji="1" lang="en-US" altLang="ja-JP" sz="700" b="0" dirty="0">
                        <a:solidFill>
                          <a:schemeClr val="tx1"/>
                        </a:solidFill>
                        <a:latin typeface="Meiryo UI" panose="020B0604030504040204" pitchFamily="50" charset="-128"/>
                        <a:ea typeface="Meiryo UI" panose="020B0604030504040204" pitchFamily="50" charset="-128"/>
                      </a:endParaRPr>
                    </a:p>
                    <a:p>
                      <a:pPr marL="92075" marR="0" lvl="0" indent="-92075" algn="l"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　・</a:t>
                      </a:r>
                      <a:r>
                        <a:rPr kumimoji="1" lang="ja-JP" altLang="en-US" sz="700" b="0" strike="noStrike" baseline="0" dirty="0">
                          <a:solidFill>
                            <a:schemeClr val="tx1"/>
                          </a:solidFill>
                          <a:latin typeface="Meiryo UI" panose="020B0604030504040204" pitchFamily="50" charset="-128"/>
                          <a:ea typeface="Meiryo UI" panose="020B0604030504040204" pitchFamily="50" charset="-128"/>
                        </a:rPr>
                        <a:t>専任</a:t>
                      </a:r>
                      <a:r>
                        <a:rPr kumimoji="1" lang="ja-JP" altLang="en-US" sz="700" b="0" dirty="0">
                          <a:solidFill>
                            <a:schemeClr val="tx1"/>
                          </a:solidFill>
                          <a:latin typeface="Meiryo UI" panose="020B0604030504040204" pitchFamily="50" charset="-128"/>
                          <a:ea typeface="Meiryo UI" panose="020B0604030504040204" pitchFamily="50" charset="-128"/>
                        </a:rPr>
                        <a:t>の臨床検査技師（病院勤務経験３年以上</a:t>
                      </a:r>
                      <a:r>
                        <a:rPr kumimoji="1" lang="ja-JP" altLang="en-US" sz="700" b="1" u="sng" dirty="0">
                          <a:solidFill>
                            <a:srgbClr val="0070C0"/>
                          </a:solidFill>
                          <a:latin typeface="Meiryo UI" panose="020B0604030504040204" pitchFamily="50" charset="-128"/>
                          <a:ea typeface="Meiryo UI" panose="020B0604030504040204" pitchFamily="50" charset="-128"/>
                        </a:rPr>
                        <a:t>又は適切な研修を修了</a:t>
                      </a:r>
                      <a:r>
                        <a:rPr kumimoji="1" lang="ja-JP" altLang="en-US" sz="700" b="0" dirty="0">
                          <a:solidFill>
                            <a:schemeClr val="tx1"/>
                          </a:solidFill>
                          <a:latin typeface="Meiryo UI" panose="020B0604030504040204" pitchFamily="50" charset="-128"/>
                          <a:ea typeface="Meiryo UI" panose="020B0604030504040204" pitchFamily="50" charset="-128"/>
                        </a:rPr>
                        <a:t>）</a:t>
                      </a:r>
                      <a:endParaRPr kumimoji="1" lang="en-US" altLang="ja-JP" sz="7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以下の構成員からなる感染制御チームを設置</a:t>
                      </a:r>
                      <a:endParaRPr kumimoji="1" lang="en-US" altLang="ja-JP" sz="700" b="0" dirty="0">
                        <a:solidFill>
                          <a:schemeClr val="tx1"/>
                        </a:solidFill>
                        <a:latin typeface="Meiryo UI" panose="020B0604030504040204" pitchFamily="50" charset="-128"/>
                        <a:ea typeface="Meiryo UI" panose="020B0604030504040204" pitchFamily="50" charset="-128"/>
                      </a:endParaRPr>
                    </a:p>
                    <a:p>
                      <a:pPr marL="85725" indent="-85725">
                        <a:lnSpc>
                          <a:spcPts val="1100"/>
                        </a:lnSpc>
                      </a:pPr>
                      <a:r>
                        <a:rPr kumimoji="1" lang="ja-JP" altLang="en-US" sz="700" b="0" u="none" dirty="0">
                          <a:solidFill>
                            <a:schemeClr val="tx1"/>
                          </a:solidFill>
                          <a:latin typeface="Meiryo UI" panose="020B0604030504040204" pitchFamily="50" charset="-128"/>
                          <a:ea typeface="Meiryo UI" panose="020B0604030504040204" pitchFamily="50" charset="-128"/>
                        </a:rPr>
                        <a:t>　</a:t>
                      </a:r>
                      <a:r>
                        <a:rPr kumimoji="1" lang="ja-JP" altLang="en-US" sz="700" b="1" u="none" dirty="0">
                          <a:solidFill>
                            <a:srgbClr val="0070C0"/>
                          </a:solidFill>
                          <a:latin typeface="Meiryo UI" panose="020B0604030504040204" pitchFamily="50" charset="-128"/>
                          <a:ea typeface="Meiryo UI" panose="020B0604030504040204" pitchFamily="50" charset="-128"/>
                        </a:rPr>
                        <a:t>・</a:t>
                      </a:r>
                      <a:r>
                        <a:rPr kumimoji="1" lang="ja-JP" altLang="en-US" sz="700" b="1" u="sng" dirty="0">
                          <a:solidFill>
                            <a:srgbClr val="0070C0"/>
                          </a:solidFill>
                          <a:latin typeface="Meiryo UI" panose="020B0604030504040204" pitchFamily="50" charset="-128"/>
                          <a:ea typeface="Meiryo UI" panose="020B0604030504040204" pitchFamily="50" charset="-128"/>
                        </a:rPr>
                        <a:t>専任の常勤医師</a:t>
                      </a:r>
                      <a:r>
                        <a:rPr kumimoji="1" lang="ja-JP" altLang="en-US" sz="700" b="1" u="sng" strike="noStrike" dirty="0">
                          <a:solidFill>
                            <a:srgbClr val="0070C0"/>
                          </a:solidFill>
                          <a:latin typeface="Meiryo UI" panose="020B0604030504040204" pitchFamily="50" charset="-128"/>
                          <a:ea typeface="Meiryo UI" panose="020B0604030504040204" pitchFamily="50" charset="-128"/>
                        </a:rPr>
                        <a:t>（適切な研修の修了が望ましい）</a:t>
                      </a:r>
                      <a:endParaRPr kumimoji="1" lang="en-US" altLang="ja-JP" sz="700" b="1" u="sng" strike="noStrike" dirty="0">
                        <a:solidFill>
                          <a:srgbClr val="0070C0"/>
                        </a:solidFill>
                        <a:latin typeface="Meiryo UI" panose="020B0604030504040204" pitchFamily="50" charset="-128"/>
                        <a:ea typeface="Meiryo UI" panose="020B0604030504040204" pitchFamily="50" charset="-128"/>
                      </a:endParaRPr>
                    </a:p>
                    <a:p>
                      <a:pPr marL="85725" indent="-85725">
                        <a:lnSpc>
                          <a:spcPts val="1100"/>
                        </a:lnSpc>
                      </a:pPr>
                      <a:r>
                        <a:rPr kumimoji="1" lang="ja-JP" altLang="en-US" sz="700" b="1" u="none" dirty="0">
                          <a:solidFill>
                            <a:srgbClr val="0070C0"/>
                          </a:solidFill>
                          <a:latin typeface="Meiryo UI" panose="020B0604030504040204" pitchFamily="50" charset="-128"/>
                          <a:ea typeface="Meiryo UI" panose="020B0604030504040204" pitchFamily="50" charset="-128"/>
                        </a:rPr>
                        <a:t>　・</a:t>
                      </a:r>
                      <a:r>
                        <a:rPr kumimoji="1" lang="ja-JP" altLang="en-US" sz="700" b="1" u="sng" dirty="0">
                          <a:solidFill>
                            <a:srgbClr val="0070C0"/>
                          </a:solidFill>
                          <a:latin typeface="Meiryo UI" panose="020B0604030504040204" pitchFamily="50" charset="-128"/>
                          <a:ea typeface="Meiryo UI" panose="020B0604030504040204" pitchFamily="50" charset="-128"/>
                        </a:rPr>
                        <a:t>専任の看護師</a:t>
                      </a:r>
                      <a:r>
                        <a:rPr kumimoji="1" lang="ja-JP" altLang="en-US" sz="700" b="1" u="sng" strike="noStrike" dirty="0">
                          <a:solidFill>
                            <a:srgbClr val="0070C0"/>
                          </a:solidFill>
                          <a:latin typeface="Meiryo UI" panose="020B0604030504040204" pitchFamily="50" charset="-128"/>
                          <a:ea typeface="Meiryo UI" panose="020B0604030504040204" pitchFamily="50" charset="-128"/>
                        </a:rPr>
                        <a:t>（適切な研修の修了が望ましい）</a:t>
                      </a:r>
                      <a:endParaRPr kumimoji="1" lang="en-US" altLang="ja-JP" sz="700" b="1" u="sng" strike="noStrike" baseline="30000" dirty="0">
                        <a:solidFill>
                          <a:srgbClr val="0070C0"/>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700" b="1" u="sng" dirty="0">
                          <a:solidFill>
                            <a:srgbClr val="0070C0"/>
                          </a:solidFill>
                          <a:latin typeface="Meiryo UI" panose="020B0604030504040204" pitchFamily="50" charset="-128"/>
                          <a:ea typeface="Meiryo UI" panose="020B0604030504040204" pitchFamily="50" charset="-128"/>
                        </a:rPr>
                        <a:t>院内感染管理者（</a:t>
                      </a:r>
                      <a:r>
                        <a:rPr kumimoji="1" lang="en-US" altLang="ja-JP" sz="700" b="1" u="sng" dirty="0">
                          <a:solidFill>
                            <a:srgbClr val="0070C0"/>
                          </a:solidFill>
                          <a:latin typeface="Meiryo UI" panose="020B0604030504040204" pitchFamily="50" charset="-128"/>
                          <a:ea typeface="Meiryo UI" panose="020B0604030504040204" pitchFamily="50" charset="-128"/>
                        </a:rPr>
                        <a:t>※</a:t>
                      </a:r>
                      <a:r>
                        <a:rPr kumimoji="1" lang="ja-JP" altLang="en-US" sz="700" b="1" u="sng" dirty="0">
                          <a:solidFill>
                            <a:srgbClr val="0070C0"/>
                          </a:solidFill>
                          <a:latin typeface="Meiryo UI" panose="020B0604030504040204" pitchFamily="50" charset="-128"/>
                          <a:ea typeface="Meiryo UI" panose="020B0604030504040204" pitchFamily="50" charset="-128"/>
                        </a:rPr>
                        <a:t>）を配置</a:t>
                      </a:r>
                      <a:r>
                        <a:rPr kumimoji="1" lang="ja-JP" altLang="en-US" sz="700" b="1" dirty="0">
                          <a:solidFill>
                            <a:srgbClr val="0070C0"/>
                          </a:solidFill>
                          <a:latin typeface="Meiryo UI" panose="020B0604030504040204" pitchFamily="50" charset="-128"/>
                          <a:ea typeface="Meiryo UI" panose="020B0604030504040204" pitchFamily="50" charset="-128"/>
                        </a:rPr>
                        <a:t>していること。</a:t>
                      </a:r>
                      <a:endParaRPr kumimoji="1" lang="en-US" altLang="ja-JP" sz="700" b="1" dirty="0">
                        <a:solidFill>
                          <a:srgbClr val="0070C0"/>
                        </a:solidFill>
                        <a:latin typeface="Meiryo UI" panose="020B0604030504040204" pitchFamily="50" charset="-128"/>
                        <a:ea typeface="Meiryo UI" panose="020B0604030504040204" pitchFamily="50" charset="-128"/>
                      </a:endParaRPr>
                    </a:p>
                    <a:p>
                      <a:pPr marL="85725" marR="0" lvl="0" indent="-85725" algn="l" defTabSz="990570" rtl="0" eaLnBrk="1" fontAlgn="auto" latinLnBrk="0" hangingPunct="1">
                        <a:lnSpc>
                          <a:spcPts val="1100"/>
                        </a:lnSpc>
                        <a:spcBef>
                          <a:spcPts val="0"/>
                        </a:spcBef>
                        <a:spcAft>
                          <a:spcPts val="0"/>
                        </a:spcAft>
                        <a:buClrTx/>
                        <a:buSzTx/>
                        <a:buFontTx/>
                        <a:buNone/>
                        <a:tabLst/>
                        <a:defRPr/>
                      </a:pPr>
                      <a:r>
                        <a:rPr kumimoji="1" lang="en-US" altLang="ja-JP" sz="700" b="0" dirty="0">
                          <a:solidFill>
                            <a:schemeClr val="tx1"/>
                          </a:solidFill>
                          <a:latin typeface="Meiryo UI" panose="020B0604030504040204" pitchFamily="50" charset="-128"/>
                          <a:ea typeface="Meiryo UI" panose="020B0604030504040204" pitchFamily="50" charset="-128"/>
                        </a:rPr>
                        <a:t>※</a:t>
                      </a:r>
                      <a:r>
                        <a:rPr kumimoji="1" lang="ja-JP" altLang="en-US" sz="700" b="0" dirty="0">
                          <a:solidFill>
                            <a:schemeClr val="tx1"/>
                          </a:solidFill>
                          <a:latin typeface="Meiryo UI" panose="020B0604030504040204" pitchFamily="50" charset="-128"/>
                          <a:ea typeface="Meiryo UI" panose="020B0604030504040204" pitchFamily="50" charset="-128"/>
                        </a:rPr>
                        <a:t>　医師、看護師、薬剤師その他の医療有資格者であること。</a:t>
                      </a:r>
                      <a:endParaRPr kumimoji="1" lang="en-US" altLang="ja-JP" sz="7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69558041"/>
                  </a:ext>
                </a:extLst>
              </a:tr>
              <a:tr h="978410">
                <a:tc vMerge="1">
                  <a:txBody>
                    <a:bodyPr/>
                    <a:lstStyle/>
                    <a:p>
                      <a:pPr algn="ct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vert="eaVert"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医療機関間・</a:t>
                      </a:r>
                      <a:endParaRPr kumimoji="1" lang="en-US" altLang="ja-JP" sz="7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行政等との連携</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36000" indent="-457200">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a:t>
                      </a:r>
                      <a:r>
                        <a:rPr kumimoji="1" lang="ja-JP" altLang="en-US" sz="700" b="1" dirty="0">
                          <a:solidFill>
                            <a:srgbClr val="0070C0"/>
                          </a:solidFill>
                          <a:latin typeface="Meiryo UI" panose="020B0604030504040204" pitchFamily="50" charset="-128"/>
                          <a:ea typeface="Meiryo UI" panose="020B0604030504040204" pitchFamily="50" charset="-128"/>
                        </a:rPr>
                        <a:t>保</a:t>
                      </a:r>
                      <a:r>
                        <a:rPr kumimoji="1" lang="ja-JP" altLang="en-US" sz="700" b="1" u="sng" dirty="0">
                          <a:solidFill>
                            <a:srgbClr val="0070C0"/>
                          </a:solidFill>
                          <a:latin typeface="Meiryo UI" panose="020B0604030504040204" pitchFamily="50" charset="-128"/>
                          <a:ea typeface="Meiryo UI" panose="020B0604030504040204" pitchFamily="50" charset="-128"/>
                        </a:rPr>
                        <a:t>健所、地域の医師会と連携し、</a:t>
                      </a:r>
                      <a:r>
                        <a:rPr kumimoji="1" lang="ja-JP" altLang="en-US" sz="700" b="0" dirty="0">
                          <a:solidFill>
                            <a:schemeClr val="tx1"/>
                          </a:solidFill>
                          <a:latin typeface="Meiryo UI" panose="020B0604030504040204" pitchFamily="50" charset="-128"/>
                          <a:ea typeface="Meiryo UI" panose="020B0604030504040204" pitchFamily="50" charset="-128"/>
                        </a:rPr>
                        <a:t>加算２及び３の医療機関と合同で、年４回以上カンファレンスを実施</a:t>
                      </a:r>
                      <a:r>
                        <a:rPr kumimoji="1" lang="ja-JP" altLang="en-US" sz="700" b="1" u="sng" dirty="0">
                          <a:solidFill>
                            <a:srgbClr val="0070C0"/>
                          </a:solidFill>
                          <a:latin typeface="Meiryo UI" panose="020B0604030504040204" pitchFamily="50" charset="-128"/>
                          <a:ea typeface="Meiryo UI" panose="020B0604030504040204" pitchFamily="50" charset="-128"/>
                        </a:rPr>
                        <a:t>（このうち１回は、新興感染症等の発生を想定した訓練を実施すること。）</a:t>
                      </a:r>
                      <a:endParaRPr kumimoji="1" lang="en-US" altLang="ja-JP" sz="700" b="1" u="sng" dirty="0">
                        <a:solidFill>
                          <a:srgbClr val="0070C0"/>
                        </a:solidFill>
                        <a:latin typeface="Meiryo UI" panose="020B0604030504040204" pitchFamily="50" charset="-128"/>
                        <a:ea typeface="Meiryo UI" panose="020B0604030504040204" pitchFamily="50" charset="-128"/>
                      </a:endParaRPr>
                    </a:p>
                    <a:p>
                      <a:pPr marL="36000" indent="-457200">
                        <a:lnSpc>
                          <a:spcPts val="1100"/>
                        </a:lnSpc>
                      </a:pPr>
                      <a:r>
                        <a:rPr kumimoji="1" lang="ja-JP" altLang="en-US" sz="700" b="1" dirty="0">
                          <a:solidFill>
                            <a:srgbClr val="0070C0"/>
                          </a:solidFill>
                          <a:latin typeface="Meiryo UI" panose="020B0604030504040204" pitchFamily="50" charset="-128"/>
                          <a:ea typeface="Meiryo UI" panose="020B0604030504040204" pitchFamily="50" charset="-128"/>
                        </a:rPr>
                        <a:t>・</a:t>
                      </a:r>
                      <a:r>
                        <a:rPr kumimoji="1" lang="ja-JP" altLang="en-US" sz="700" b="1" u="sng" dirty="0">
                          <a:solidFill>
                            <a:srgbClr val="0070C0"/>
                          </a:solidFill>
                          <a:latin typeface="Meiryo UI" panose="020B0604030504040204" pitchFamily="50" charset="-128"/>
                          <a:ea typeface="Meiryo UI" panose="020B0604030504040204" pitchFamily="50" charset="-128"/>
                        </a:rPr>
                        <a:t>加算２、３及び外来感染対策向上加算の医療機関</a:t>
                      </a:r>
                      <a:r>
                        <a:rPr kumimoji="1" lang="ja-JP" altLang="en-US" sz="700" b="1" u="sng" strike="noStrike" baseline="0" dirty="0">
                          <a:solidFill>
                            <a:srgbClr val="0070C0"/>
                          </a:solidFill>
                          <a:latin typeface="Meiryo UI" panose="020B0604030504040204" pitchFamily="50" charset="-128"/>
                          <a:ea typeface="Meiryo UI" panose="020B0604030504040204" pitchFamily="50" charset="-128"/>
                        </a:rPr>
                        <a:t>に対し</a:t>
                      </a:r>
                      <a:r>
                        <a:rPr kumimoji="1" lang="ja-JP" altLang="en-US" sz="700" b="1" u="sng" dirty="0">
                          <a:solidFill>
                            <a:srgbClr val="0070C0"/>
                          </a:solidFill>
                          <a:latin typeface="Meiryo UI" panose="020B0604030504040204" pitchFamily="50" charset="-128"/>
                          <a:ea typeface="Meiryo UI" panose="020B0604030504040204" pitchFamily="50" charset="-128"/>
                        </a:rPr>
                        <a:t>、必要時に院内感染対策に関する</a:t>
                      </a:r>
                      <a:r>
                        <a:rPr kumimoji="1" lang="ja-JP" altLang="en-US" sz="700" b="1" u="sng" strike="noStrike" baseline="0" dirty="0">
                          <a:solidFill>
                            <a:srgbClr val="0070C0"/>
                          </a:solidFill>
                          <a:latin typeface="Meiryo UI" panose="020B0604030504040204" pitchFamily="50" charset="-128"/>
                          <a:ea typeface="Meiryo UI" panose="020B0604030504040204" pitchFamily="50" charset="-128"/>
                        </a:rPr>
                        <a:t>助言を行う体制を有する</a:t>
                      </a:r>
                      <a:endParaRPr kumimoji="1" lang="en-US" altLang="ja-JP" sz="700" b="1" u="sng" strike="noStrike" baseline="0" dirty="0">
                        <a:solidFill>
                          <a:srgbClr val="0070C0"/>
                        </a:solidFill>
                        <a:latin typeface="Meiryo UI" panose="020B0604030504040204" pitchFamily="50" charset="-128"/>
                        <a:ea typeface="Meiryo UI" panose="020B0604030504040204" pitchFamily="50" charset="-128"/>
                      </a:endParaRPr>
                    </a:p>
                    <a:p>
                      <a:pPr marL="36000" indent="-457200">
                        <a:lnSpc>
                          <a:spcPts val="1100"/>
                        </a:lnSpc>
                      </a:pPr>
                      <a:r>
                        <a:rPr kumimoji="1" lang="ja-JP" altLang="en-US" sz="700" b="1" dirty="0">
                          <a:solidFill>
                            <a:srgbClr val="0070C0"/>
                          </a:solidFill>
                          <a:latin typeface="Meiryo UI" panose="020B0604030504040204" pitchFamily="50" charset="-128"/>
                          <a:ea typeface="Meiryo UI" panose="020B0604030504040204" pitchFamily="50" charset="-128"/>
                        </a:rPr>
                        <a:t>・</a:t>
                      </a:r>
                      <a:r>
                        <a:rPr kumimoji="1" lang="ja-JP" altLang="en-US" sz="700" b="1" u="sng" dirty="0">
                          <a:solidFill>
                            <a:srgbClr val="0070C0"/>
                          </a:solidFill>
                          <a:latin typeface="Meiryo UI" panose="020B0604030504040204" pitchFamily="50" charset="-128"/>
                          <a:ea typeface="Meiryo UI" panose="020B0604030504040204" pitchFamily="50" charset="-128"/>
                        </a:rPr>
                        <a:t>新興感染症の発生時等に、都道府県等の要請を受けて感染症患者を受け入れる体制を有し、そのことを自治体</a:t>
                      </a:r>
                      <a:r>
                        <a:rPr kumimoji="1" lang="en-US" altLang="ja-JP" sz="700" b="1" u="sng" dirty="0">
                          <a:solidFill>
                            <a:srgbClr val="0070C0"/>
                          </a:solidFill>
                          <a:latin typeface="Meiryo UI" panose="020B0604030504040204" pitchFamily="50" charset="-128"/>
                          <a:ea typeface="Meiryo UI" panose="020B0604030504040204" pitchFamily="50" charset="-128"/>
                        </a:rPr>
                        <a:t>HP</a:t>
                      </a:r>
                      <a:r>
                        <a:rPr kumimoji="1" lang="ja-JP" altLang="en-US" sz="700" b="1" u="sng" dirty="0">
                          <a:solidFill>
                            <a:srgbClr val="0070C0"/>
                          </a:solidFill>
                          <a:latin typeface="Meiryo UI" panose="020B0604030504040204" pitchFamily="50" charset="-128"/>
                          <a:ea typeface="Meiryo UI" panose="020B0604030504040204" pitchFamily="50" charset="-128"/>
                        </a:rPr>
                        <a:t>で公開している</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36000" indent="-457200">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・年４回以上、加算１の医療機関が主催するカンファレンスに参加</a:t>
                      </a:r>
                      <a:r>
                        <a:rPr kumimoji="1" lang="ja-JP" altLang="en-US" sz="700" b="1" u="sng" dirty="0">
                          <a:solidFill>
                            <a:srgbClr val="0070C0"/>
                          </a:solidFill>
                          <a:latin typeface="Meiryo UI" panose="020B0604030504040204" pitchFamily="50" charset="-128"/>
                          <a:ea typeface="Meiryo UI" panose="020B0604030504040204" pitchFamily="50" charset="-128"/>
                        </a:rPr>
                        <a:t>（訓練への参加は必須とする。）</a:t>
                      </a:r>
                      <a:endParaRPr kumimoji="1" lang="en-US" altLang="ja-JP" sz="700" b="1" u="sng" dirty="0">
                        <a:solidFill>
                          <a:srgbClr val="0070C0"/>
                        </a:solidFill>
                        <a:latin typeface="Meiryo UI" panose="020B0604030504040204" pitchFamily="50" charset="-128"/>
                        <a:ea typeface="Meiryo UI" panose="020B0604030504040204" pitchFamily="50" charset="-128"/>
                      </a:endParaRPr>
                    </a:p>
                    <a:p>
                      <a:pPr marL="36000" marR="0" lvl="0" indent="-457200" algn="l" defTabSz="990570" rtl="0" eaLnBrk="1" fontAlgn="auto" latinLnBrk="0" hangingPunct="1">
                        <a:lnSpc>
                          <a:spcPts val="1100"/>
                        </a:lnSpc>
                        <a:spcBef>
                          <a:spcPts val="0"/>
                        </a:spcBef>
                        <a:spcAft>
                          <a:spcPts val="0"/>
                        </a:spcAft>
                        <a:buClrTx/>
                        <a:buSzTx/>
                        <a:buFontTx/>
                        <a:buNone/>
                        <a:tabLst/>
                        <a:defRPr/>
                      </a:pPr>
                      <a:r>
                        <a:rPr kumimoji="1" lang="ja-JP" altLang="en-US" sz="700" b="1" dirty="0">
                          <a:solidFill>
                            <a:srgbClr val="0070C0"/>
                          </a:solidFill>
                          <a:latin typeface="Meiryo UI" panose="020B0604030504040204" pitchFamily="50" charset="-128"/>
                          <a:ea typeface="Meiryo UI" panose="020B0604030504040204" pitchFamily="50" charset="-128"/>
                        </a:rPr>
                        <a:t>・</a:t>
                      </a:r>
                      <a:r>
                        <a:rPr kumimoji="1" lang="ja-JP" altLang="en-US" sz="700" b="1" u="sng" dirty="0">
                          <a:solidFill>
                            <a:srgbClr val="0070C0"/>
                          </a:solidFill>
                          <a:latin typeface="Meiryo UI" panose="020B0604030504040204" pitchFamily="50" charset="-128"/>
                          <a:ea typeface="Meiryo UI" panose="020B0604030504040204" pitchFamily="50" charset="-128"/>
                        </a:rPr>
                        <a:t>新興感染症の発生時等の有事の際の対応を想定した地域連携に係る体制について、連携医療機関等とあらかじめ協議されていること</a:t>
                      </a:r>
                      <a:endParaRPr kumimoji="1" lang="en-US" altLang="ja-JP" sz="700" b="1" u="sng" dirty="0">
                        <a:solidFill>
                          <a:srgbClr val="0070C0"/>
                        </a:solidFill>
                        <a:latin typeface="Meiryo UI" panose="020B0604030504040204" pitchFamily="50" charset="-128"/>
                        <a:ea typeface="Meiryo UI" panose="020B0604030504040204" pitchFamily="50" charset="-128"/>
                      </a:endParaRPr>
                    </a:p>
                    <a:p>
                      <a:pPr marL="36000" marR="0" lvl="0" indent="-457200" algn="l" defTabSz="990570" rtl="0" eaLnBrk="1" fontAlgn="auto" latinLnBrk="0" hangingPunct="1">
                        <a:lnSpc>
                          <a:spcPts val="1100"/>
                        </a:lnSpc>
                        <a:spcBef>
                          <a:spcPts val="0"/>
                        </a:spcBef>
                        <a:spcAft>
                          <a:spcPts val="0"/>
                        </a:spcAft>
                        <a:buClrTx/>
                        <a:buSzTx/>
                        <a:buFontTx/>
                        <a:buNone/>
                        <a:tabLst/>
                        <a:defRPr/>
                      </a:pPr>
                      <a:r>
                        <a:rPr kumimoji="1" lang="ja-JP" altLang="en-US" sz="700" b="1" dirty="0">
                          <a:solidFill>
                            <a:srgbClr val="0070C0"/>
                          </a:solidFill>
                          <a:latin typeface="Meiryo UI" panose="020B0604030504040204" pitchFamily="50" charset="-128"/>
                          <a:ea typeface="Meiryo UI" panose="020B0604030504040204" pitchFamily="50" charset="-128"/>
                        </a:rPr>
                        <a:t>・</a:t>
                      </a:r>
                      <a:r>
                        <a:rPr kumimoji="1" lang="ja-JP" altLang="en-US" sz="700" b="1" u="sng" dirty="0">
                          <a:solidFill>
                            <a:srgbClr val="0070C0"/>
                          </a:solidFill>
                          <a:latin typeface="Meiryo UI" panose="020B0604030504040204" pitchFamily="50" charset="-128"/>
                          <a:ea typeface="Meiryo UI" panose="020B0604030504040204" pitchFamily="50" charset="-128"/>
                        </a:rPr>
                        <a:t>新興感染症の発生時等に、都道府県等の要請を受けて感染症患者又は疑い患者を受け入れる体制を有し、そのことを自治体</a:t>
                      </a:r>
                      <a:r>
                        <a:rPr kumimoji="1" lang="en-US" altLang="ja-JP" sz="700" b="1" u="sng" dirty="0">
                          <a:solidFill>
                            <a:srgbClr val="0070C0"/>
                          </a:solidFill>
                          <a:latin typeface="Meiryo UI" panose="020B0604030504040204" pitchFamily="50" charset="-128"/>
                          <a:ea typeface="Meiryo UI" panose="020B0604030504040204" pitchFamily="50" charset="-128"/>
                        </a:rPr>
                        <a:t>HP</a:t>
                      </a:r>
                      <a:r>
                        <a:rPr kumimoji="1" lang="ja-JP" altLang="en-US" sz="700" b="1" u="sng" dirty="0">
                          <a:solidFill>
                            <a:srgbClr val="0070C0"/>
                          </a:solidFill>
                          <a:latin typeface="Meiryo UI" panose="020B0604030504040204" pitchFamily="50" charset="-128"/>
                          <a:ea typeface="Meiryo UI" panose="020B0604030504040204" pitchFamily="50" charset="-128"/>
                        </a:rPr>
                        <a:t>で公開している</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36000" marR="0" lvl="0" indent="-457200" algn="l"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・年４回以上、加算１の医療機関が主催するカンファレンスに参加</a:t>
                      </a:r>
                      <a:r>
                        <a:rPr kumimoji="1" lang="ja-JP" altLang="en-US" sz="700" b="1" u="sng" dirty="0">
                          <a:solidFill>
                            <a:srgbClr val="0070C0"/>
                          </a:solidFill>
                          <a:latin typeface="Meiryo UI" panose="020B0604030504040204" pitchFamily="50" charset="-128"/>
                          <a:ea typeface="Meiryo UI" panose="020B0604030504040204" pitchFamily="50" charset="-128"/>
                        </a:rPr>
                        <a:t>（訓練への参加は必須とする。）</a:t>
                      </a:r>
                      <a:endParaRPr kumimoji="1" lang="en-US" altLang="ja-JP" sz="700" b="1" u="sng" dirty="0">
                        <a:solidFill>
                          <a:srgbClr val="0070C0"/>
                        </a:solidFill>
                        <a:latin typeface="Meiryo UI" panose="020B0604030504040204" pitchFamily="50" charset="-128"/>
                        <a:ea typeface="Meiryo UI" panose="020B0604030504040204" pitchFamily="50" charset="-128"/>
                      </a:endParaRPr>
                    </a:p>
                    <a:p>
                      <a:pPr marL="36000" marR="0" lvl="0" indent="-457200" algn="l" defTabSz="990570" rtl="0" eaLnBrk="1" fontAlgn="auto" latinLnBrk="0" hangingPunct="1">
                        <a:lnSpc>
                          <a:spcPts val="1100"/>
                        </a:lnSpc>
                        <a:spcBef>
                          <a:spcPts val="0"/>
                        </a:spcBef>
                        <a:spcAft>
                          <a:spcPts val="0"/>
                        </a:spcAft>
                        <a:buClrTx/>
                        <a:buSzTx/>
                        <a:buFontTx/>
                        <a:buNone/>
                        <a:tabLst/>
                        <a:defRPr/>
                      </a:pPr>
                      <a:r>
                        <a:rPr kumimoji="1" lang="ja-JP" altLang="en-US" sz="700" b="1" dirty="0">
                          <a:solidFill>
                            <a:srgbClr val="0070C0"/>
                          </a:solidFill>
                          <a:latin typeface="Meiryo UI" panose="020B0604030504040204" pitchFamily="50" charset="-128"/>
                          <a:ea typeface="Meiryo UI" panose="020B0604030504040204" pitchFamily="50" charset="-128"/>
                        </a:rPr>
                        <a:t>・</a:t>
                      </a:r>
                      <a:r>
                        <a:rPr kumimoji="1" lang="ja-JP" altLang="en-US" sz="700" b="1" u="sng" dirty="0">
                          <a:solidFill>
                            <a:srgbClr val="0070C0"/>
                          </a:solidFill>
                          <a:latin typeface="Meiryo UI" panose="020B0604030504040204" pitchFamily="50" charset="-128"/>
                          <a:ea typeface="Meiryo UI" panose="020B0604030504040204" pitchFamily="50" charset="-128"/>
                        </a:rPr>
                        <a:t>新興感染症の発生時等の有事の際の対応を想定した地域連携に係る体制について、連携医療機関等とあらかじめ協議されていること</a:t>
                      </a:r>
                      <a:endParaRPr kumimoji="1" lang="en-US" altLang="ja-JP" sz="700" b="1" u="sng" dirty="0">
                        <a:solidFill>
                          <a:srgbClr val="0070C0"/>
                        </a:solidFill>
                        <a:latin typeface="Meiryo UI" panose="020B0604030504040204" pitchFamily="50" charset="-128"/>
                        <a:ea typeface="Meiryo UI" panose="020B0604030504040204" pitchFamily="50" charset="-128"/>
                      </a:endParaRPr>
                    </a:p>
                    <a:p>
                      <a:pPr marL="36000" marR="0" lvl="0" indent="-457200" algn="l" defTabSz="990570" rtl="0" eaLnBrk="1" fontAlgn="auto" latinLnBrk="0" hangingPunct="1">
                        <a:lnSpc>
                          <a:spcPts val="1100"/>
                        </a:lnSpc>
                        <a:spcBef>
                          <a:spcPts val="0"/>
                        </a:spcBef>
                        <a:spcAft>
                          <a:spcPts val="0"/>
                        </a:spcAft>
                        <a:buClrTx/>
                        <a:buSzTx/>
                        <a:buFontTx/>
                        <a:buNone/>
                        <a:tabLst/>
                        <a:defRPr/>
                      </a:pPr>
                      <a:r>
                        <a:rPr kumimoji="1" lang="ja-JP" altLang="en-US" sz="700" b="1" dirty="0">
                          <a:solidFill>
                            <a:srgbClr val="0070C0"/>
                          </a:solidFill>
                          <a:latin typeface="Meiryo UI" panose="020B0604030504040204" pitchFamily="50" charset="-128"/>
                          <a:ea typeface="Meiryo UI" panose="020B0604030504040204" pitchFamily="50" charset="-128"/>
                        </a:rPr>
                        <a:t>・</a:t>
                      </a:r>
                      <a:r>
                        <a:rPr kumimoji="1" lang="ja-JP" altLang="en-US" sz="700" b="1" u="sng" dirty="0">
                          <a:solidFill>
                            <a:srgbClr val="0070C0"/>
                          </a:solidFill>
                          <a:latin typeface="Meiryo UI" panose="020B0604030504040204" pitchFamily="50" charset="-128"/>
                          <a:ea typeface="Meiryo UI" panose="020B0604030504040204" pitchFamily="50" charset="-128"/>
                        </a:rPr>
                        <a:t>新興感染症の発生時等に、都道府県等の要請を受けて感染症患者又は疑い患者を受け入れる体制若しくは発熱患者の診療等を実施する体制を有し、そのことを自治体</a:t>
                      </a:r>
                      <a:r>
                        <a:rPr kumimoji="1" lang="en-US" altLang="ja-JP" sz="700" b="1" u="sng" dirty="0">
                          <a:solidFill>
                            <a:srgbClr val="0070C0"/>
                          </a:solidFill>
                          <a:latin typeface="Meiryo UI" panose="020B0604030504040204" pitchFamily="50" charset="-128"/>
                          <a:ea typeface="Meiryo UI" panose="020B0604030504040204" pitchFamily="50" charset="-128"/>
                        </a:rPr>
                        <a:t>HP</a:t>
                      </a:r>
                      <a:r>
                        <a:rPr kumimoji="1" lang="ja-JP" altLang="en-US" sz="700" b="1" u="sng" dirty="0">
                          <a:solidFill>
                            <a:srgbClr val="0070C0"/>
                          </a:solidFill>
                          <a:latin typeface="Meiryo UI" panose="020B0604030504040204" pitchFamily="50" charset="-128"/>
                          <a:ea typeface="Meiryo UI" panose="020B0604030504040204" pitchFamily="50" charset="-128"/>
                        </a:rPr>
                        <a:t>で公開している</a:t>
                      </a:r>
                      <a:endParaRPr kumimoji="1" lang="en-US" altLang="ja-JP" sz="700" b="1" u="sng" dirty="0">
                        <a:solidFill>
                          <a:srgbClr val="0070C0"/>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36000" marR="0" lvl="0" indent="-457200" algn="l"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・年</a:t>
                      </a:r>
                      <a:r>
                        <a:rPr kumimoji="1" lang="ja-JP" altLang="en-US" sz="700" b="1" u="sng" dirty="0">
                          <a:solidFill>
                            <a:srgbClr val="0070C0"/>
                          </a:solidFill>
                          <a:latin typeface="Meiryo UI" panose="020B0604030504040204" pitchFamily="50" charset="-128"/>
                          <a:ea typeface="Meiryo UI" panose="020B0604030504040204" pitchFamily="50" charset="-128"/>
                        </a:rPr>
                        <a:t>２</a:t>
                      </a:r>
                      <a:r>
                        <a:rPr kumimoji="1" lang="ja-JP" altLang="en-US" sz="700" b="0" dirty="0">
                          <a:solidFill>
                            <a:schemeClr val="tx1"/>
                          </a:solidFill>
                          <a:latin typeface="Meiryo UI" panose="020B0604030504040204" pitchFamily="50" charset="-128"/>
                          <a:ea typeface="Meiryo UI" panose="020B0604030504040204" pitchFamily="50" charset="-128"/>
                        </a:rPr>
                        <a:t>回以上、加算１の医療機関</a:t>
                      </a:r>
                      <a:r>
                        <a:rPr kumimoji="1" lang="ja-JP" altLang="en-US" sz="700" b="1" strike="noStrike" dirty="0">
                          <a:solidFill>
                            <a:srgbClr val="0070C0"/>
                          </a:solidFill>
                          <a:latin typeface="Meiryo UI" panose="020B0604030504040204" pitchFamily="50" charset="-128"/>
                          <a:ea typeface="Meiryo UI" panose="020B0604030504040204" pitchFamily="50" charset="-128"/>
                        </a:rPr>
                        <a:t>又は</a:t>
                      </a:r>
                      <a:r>
                        <a:rPr kumimoji="1" lang="ja-JP" altLang="en-US" sz="700" b="1" dirty="0">
                          <a:solidFill>
                            <a:srgbClr val="0070C0"/>
                          </a:solidFill>
                          <a:latin typeface="Meiryo UI" panose="020B0604030504040204" pitchFamily="50" charset="-128"/>
                          <a:ea typeface="Meiryo UI" panose="020B0604030504040204" pitchFamily="50" charset="-128"/>
                        </a:rPr>
                        <a:t>地域医師会</a:t>
                      </a:r>
                      <a:r>
                        <a:rPr kumimoji="1" lang="ja-JP" altLang="en-US" sz="700" b="0" dirty="0">
                          <a:solidFill>
                            <a:schemeClr val="tx1"/>
                          </a:solidFill>
                          <a:latin typeface="Meiryo UI" panose="020B0604030504040204" pitchFamily="50" charset="-128"/>
                          <a:ea typeface="Meiryo UI" panose="020B0604030504040204" pitchFamily="50" charset="-128"/>
                        </a:rPr>
                        <a:t>が主催するカンファレンスに参加</a:t>
                      </a:r>
                      <a:r>
                        <a:rPr kumimoji="1" lang="ja-JP" altLang="en-US" sz="700" b="1" u="sng" dirty="0">
                          <a:solidFill>
                            <a:srgbClr val="0070C0"/>
                          </a:solidFill>
                          <a:latin typeface="Meiryo UI" panose="020B0604030504040204" pitchFamily="50" charset="-128"/>
                          <a:ea typeface="Meiryo UI" panose="020B0604030504040204" pitchFamily="50" charset="-128"/>
                        </a:rPr>
                        <a:t>（訓練への参加は必須とする。）</a:t>
                      </a:r>
                      <a:endParaRPr kumimoji="1" lang="en-US" altLang="ja-JP" sz="700" b="1" u="sng" dirty="0">
                        <a:solidFill>
                          <a:srgbClr val="0070C0"/>
                        </a:solidFill>
                        <a:latin typeface="Meiryo UI" panose="020B0604030504040204" pitchFamily="50" charset="-128"/>
                        <a:ea typeface="Meiryo UI" panose="020B0604030504040204" pitchFamily="50" charset="-128"/>
                      </a:endParaRPr>
                    </a:p>
                    <a:p>
                      <a:pPr marL="36000" marR="0" lvl="0" indent="-457200" algn="l" defTabSz="990570" rtl="0" eaLnBrk="1" fontAlgn="auto" latinLnBrk="0" hangingPunct="1">
                        <a:lnSpc>
                          <a:spcPts val="1100"/>
                        </a:lnSpc>
                        <a:spcBef>
                          <a:spcPts val="0"/>
                        </a:spcBef>
                        <a:spcAft>
                          <a:spcPts val="0"/>
                        </a:spcAft>
                        <a:buClrTx/>
                        <a:buSzTx/>
                        <a:buFontTx/>
                        <a:buNone/>
                        <a:tabLst/>
                        <a:defRPr/>
                      </a:pPr>
                      <a:r>
                        <a:rPr kumimoji="1" lang="ja-JP" altLang="en-US" sz="700" b="1" dirty="0">
                          <a:solidFill>
                            <a:srgbClr val="0070C0"/>
                          </a:solidFill>
                          <a:latin typeface="Meiryo UI" panose="020B0604030504040204" pitchFamily="50" charset="-128"/>
                          <a:ea typeface="Meiryo UI" panose="020B0604030504040204" pitchFamily="50" charset="-128"/>
                        </a:rPr>
                        <a:t>・</a:t>
                      </a:r>
                      <a:r>
                        <a:rPr kumimoji="1" lang="ja-JP" altLang="en-US" sz="700" b="1" u="sng" dirty="0">
                          <a:solidFill>
                            <a:srgbClr val="0070C0"/>
                          </a:solidFill>
                          <a:latin typeface="Meiryo UI" panose="020B0604030504040204" pitchFamily="50" charset="-128"/>
                          <a:ea typeface="Meiryo UI" panose="020B0604030504040204" pitchFamily="50" charset="-128"/>
                        </a:rPr>
                        <a:t>新興感染症の発生時等の有事の際の対応を想定した地域連携に係る体制について、連携医療機関等とあらかじめ協議されていること</a:t>
                      </a:r>
                      <a:endParaRPr kumimoji="1" lang="en-US" altLang="ja-JP" sz="700" b="1" u="sng" dirty="0">
                        <a:solidFill>
                          <a:srgbClr val="0070C0"/>
                        </a:solidFill>
                        <a:latin typeface="Meiryo UI" panose="020B0604030504040204" pitchFamily="50" charset="-128"/>
                        <a:ea typeface="Meiryo UI" panose="020B0604030504040204" pitchFamily="50" charset="-128"/>
                      </a:endParaRPr>
                    </a:p>
                    <a:p>
                      <a:pPr marL="36000" marR="0" lvl="0" indent="-457200" algn="l" defTabSz="990570" rtl="0" eaLnBrk="1" fontAlgn="auto" latinLnBrk="0" hangingPunct="1">
                        <a:lnSpc>
                          <a:spcPts val="1100"/>
                        </a:lnSpc>
                        <a:spcBef>
                          <a:spcPts val="0"/>
                        </a:spcBef>
                        <a:spcAft>
                          <a:spcPts val="0"/>
                        </a:spcAft>
                        <a:buClrTx/>
                        <a:buSzTx/>
                        <a:buFontTx/>
                        <a:buNone/>
                        <a:tabLst/>
                        <a:defRPr/>
                      </a:pPr>
                      <a:r>
                        <a:rPr kumimoji="1" lang="ja-JP" altLang="en-US" sz="700" b="1" dirty="0">
                          <a:solidFill>
                            <a:srgbClr val="0070C0"/>
                          </a:solidFill>
                          <a:latin typeface="Meiryo UI" panose="020B0604030504040204" pitchFamily="50" charset="-128"/>
                          <a:ea typeface="Meiryo UI" panose="020B0604030504040204" pitchFamily="50" charset="-128"/>
                        </a:rPr>
                        <a:t>・</a:t>
                      </a:r>
                      <a:r>
                        <a:rPr kumimoji="1" lang="ja-JP" altLang="en-US" sz="700" b="1" u="sng" dirty="0">
                          <a:solidFill>
                            <a:srgbClr val="0070C0"/>
                          </a:solidFill>
                          <a:latin typeface="Meiryo UI" panose="020B0604030504040204" pitchFamily="50" charset="-128"/>
                          <a:ea typeface="Meiryo UI" panose="020B0604030504040204" pitchFamily="50" charset="-128"/>
                        </a:rPr>
                        <a:t>新興感染症の発生時等に、都道府県等の要請を受けて発熱患者の診療等を実施する体制を有し、そのことを自治体</a:t>
                      </a:r>
                      <a:r>
                        <a:rPr kumimoji="1" lang="en-US" altLang="ja-JP" sz="700" b="1" u="sng" dirty="0">
                          <a:solidFill>
                            <a:srgbClr val="0070C0"/>
                          </a:solidFill>
                          <a:latin typeface="Meiryo UI" panose="020B0604030504040204" pitchFamily="50" charset="-128"/>
                          <a:ea typeface="Meiryo UI" panose="020B0604030504040204" pitchFamily="50" charset="-128"/>
                        </a:rPr>
                        <a:t>HP</a:t>
                      </a:r>
                      <a:r>
                        <a:rPr kumimoji="1" lang="ja-JP" altLang="en-US" sz="700" b="1" u="sng" dirty="0">
                          <a:solidFill>
                            <a:srgbClr val="0070C0"/>
                          </a:solidFill>
                          <a:latin typeface="Meiryo UI" panose="020B0604030504040204" pitchFamily="50" charset="-128"/>
                          <a:ea typeface="Meiryo UI" panose="020B0604030504040204" pitchFamily="50" charset="-128"/>
                        </a:rPr>
                        <a:t>で公開している</a:t>
                      </a:r>
                      <a:endParaRPr kumimoji="1" lang="en-US" altLang="ja-JP" sz="700" b="1" u="sng" dirty="0">
                        <a:solidFill>
                          <a:srgbClr val="0070C0"/>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03114590"/>
                  </a:ext>
                </a:extLst>
              </a:tr>
              <a:tr h="258642">
                <a:tc vMerge="1">
                  <a:txBody>
                    <a:bodyPr/>
                    <a:lstStyle/>
                    <a:p>
                      <a:pPr algn="ct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vert="eaVert"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サーベイランスへの参加</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l">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院内感染対策サーベイランス（</a:t>
                      </a:r>
                      <a:r>
                        <a:rPr kumimoji="1" lang="en-US" altLang="ja-JP" sz="700" b="0" dirty="0">
                          <a:solidFill>
                            <a:schemeClr val="tx1"/>
                          </a:solidFill>
                          <a:latin typeface="Meiryo UI" panose="020B0604030504040204" pitchFamily="50" charset="-128"/>
                          <a:ea typeface="Meiryo UI" panose="020B0604030504040204" pitchFamily="50" charset="-128"/>
                        </a:rPr>
                        <a:t>JANIS</a:t>
                      </a:r>
                      <a:r>
                        <a:rPr kumimoji="1" lang="ja-JP" altLang="en-US" sz="700" b="0" dirty="0">
                          <a:solidFill>
                            <a:schemeClr val="tx1"/>
                          </a:solidFill>
                          <a:latin typeface="Meiryo UI" panose="020B0604030504040204" pitchFamily="50" charset="-128"/>
                          <a:ea typeface="Meiryo UI" panose="020B0604030504040204" pitchFamily="50" charset="-128"/>
                        </a:rPr>
                        <a:t>）、感染対策連携共通プラットフォーム（</a:t>
                      </a:r>
                      <a:r>
                        <a:rPr kumimoji="1" lang="en-US" altLang="ja-JP" sz="700" b="0" dirty="0">
                          <a:solidFill>
                            <a:schemeClr val="tx1"/>
                          </a:solidFill>
                          <a:latin typeface="Meiryo UI" panose="020B0604030504040204" pitchFamily="50" charset="-128"/>
                          <a:ea typeface="Meiryo UI" panose="020B0604030504040204" pitchFamily="50" charset="-128"/>
                        </a:rPr>
                        <a:t>J-SIPHE</a:t>
                      </a:r>
                      <a:r>
                        <a:rPr kumimoji="1" lang="ja-JP" altLang="en-US" sz="700" b="0" dirty="0">
                          <a:solidFill>
                            <a:schemeClr val="tx1"/>
                          </a:solidFill>
                          <a:latin typeface="Meiryo UI" panose="020B0604030504040204" pitchFamily="50" charset="-128"/>
                          <a:ea typeface="Meiryo UI" panose="020B0604030504040204" pitchFamily="50" charset="-128"/>
                        </a:rPr>
                        <a:t>）等、地域や全国のサーベイランスに参加していること</a:t>
                      </a:r>
                      <a:endParaRPr kumimoji="1" lang="en-US" altLang="ja-JP" sz="7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gridSpan="2">
                  <a:txBody>
                    <a:bodyPr/>
                    <a:lstStyle/>
                    <a:p>
                      <a:pPr algn="l">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地域や全国のサーベイランスに参加している</a:t>
                      </a:r>
                      <a:r>
                        <a:rPr kumimoji="1" lang="ja-JP" altLang="en-US" sz="700" b="0" strike="noStrike" baseline="0" dirty="0">
                          <a:solidFill>
                            <a:schemeClr val="tx1"/>
                          </a:solidFill>
                          <a:latin typeface="Meiryo UI" panose="020B0604030504040204" pitchFamily="50" charset="-128"/>
                          <a:ea typeface="Meiryo UI" panose="020B0604030504040204" pitchFamily="50" charset="-128"/>
                        </a:rPr>
                        <a:t>場合</a:t>
                      </a:r>
                      <a:r>
                        <a:rPr kumimoji="1" lang="ja-JP" altLang="en-US" sz="700" b="0" u="none" strike="noStrike" baseline="0" dirty="0">
                          <a:solidFill>
                            <a:schemeClr val="tx1"/>
                          </a:solidFill>
                          <a:latin typeface="Meiryo UI" panose="020B0604030504040204" pitchFamily="50" charset="-128"/>
                          <a:ea typeface="Meiryo UI" panose="020B0604030504040204" pitchFamily="50" charset="-128"/>
                        </a:rPr>
                        <a:t>、</a:t>
                      </a:r>
                      <a:r>
                        <a:rPr kumimoji="1" lang="ja-JP" altLang="en-US" sz="700" b="1" u="sng" strike="noStrike" baseline="0" dirty="0">
                          <a:solidFill>
                            <a:srgbClr val="0070C0"/>
                          </a:solidFill>
                          <a:latin typeface="Meiryo UI" panose="020B0604030504040204" pitchFamily="50" charset="-128"/>
                          <a:ea typeface="Meiryo UI" panose="020B0604030504040204" pitchFamily="50" charset="-128"/>
                        </a:rPr>
                        <a:t>サーベイランス強化加算</a:t>
                      </a:r>
                      <a:r>
                        <a:rPr kumimoji="1" lang="ja-JP" altLang="en-US" sz="700" b="0" strike="noStrike" baseline="0" dirty="0">
                          <a:solidFill>
                            <a:schemeClr val="tx1"/>
                          </a:solidFill>
                          <a:latin typeface="Meiryo UI" panose="020B0604030504040204" pitchFamily="50" charset="-128"/>
                          <a:ea typeface="Meiryo UI" panose="020B0604030504040204" pitchFamily="50" charset="-128"/>
                        </a:rPr>
                        <a:t>として</a:t>
                      </a:r>
                      <a:r>
                        <a:rPr kumimoji="1" lang="ja-JP" altLang="en-US" sz="700" b="1" u="sng" kern="1200" dirty="0">
                          <a:solidFill>
                            <a:srgbClr val="0070C0"/>
                          </a:solidFill>
                          <a:latin typeface="Meiryo UI" panose="020B0604030504040204" pitchFamily="50" charset="-128"/>
                          <a:ea typeface="Meiryo UI" panose="020B0604030504040204" pitchFamily="50" charset="-128"/>
                          <a:cs typeface="+mn-cs"/>
                        </a:rPr>
                        <a:t>５点</a:t>
                      </a:r>
                      <a:r>
                        <a:rPr kumimoji="1" lang="ja-JP" altLang="en-US" sz="700" b="0" strike="noStrike" baseline="0" dirty="0">
                          <a:solidFill>
                            <a:schemeClr val="tx1"/>
                          </a:solidFill>
                          <a:latin typeface="Meiryo UI" panose="020B0604030504040204" pitchFamily="50" charset="-128"/>
                          <a:ea typeface="Meiryo UI" panose="020B0604030504040204" pitchFamily="50" charset="-128"/>
                        </a:rPr>
                        <a:t>を算定する。</a:t>
                      </a:r>
                      <a:endParaRPr kumimoji="1" lang="en-US" altLang="ja-JP" sz="700" b="0" strike="noStrike" baseline="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700" b="1" i="0" u="sng" dirty="0">
                          <a:solidFill>
                            <a:srgbClr val="0070C0"/>
                          </a:solidFill>
                          <a:latin typeface="Meiryo UI" panose="020B0604030504040204" pitchFamily="50" charset="-128"/>
                          <a:ea typeface="Meiryo UI" panose="020B0604030504040204" pitchFamily="50" charset="-128"/>
                        </a:rPr>
                        <a:t>サーベイランス強化加算</a:t>
                      </a:r>
                      <a:r>
                        <a:rPr kumimoji="1" lang="ja-JP" altLang="en-US" sz="700" b="0" dirty="0">
                          <a:solidFill>
                            <a:schemeClr val="tx1"/>
                          </a:solidFill>
                          <a:latin typeface="Meiryo UI" panose="020B0604030504040204" pitchFamily="50" charset="-128"/>
                          <a:ea typeface="Meiryo UI" panose="020B0604030504040204" pitchFamily="50" charset="-128"/>
                        </a:rPr>
                        <a:t>として</a:t>
                      </a:r>
                      <a:r>
                        <a:rPr kumimoji="1" lang="ja-JP" altLang="en-US" sz="700" b="1" u="sng" kern="1200" dirty="0">
                          <a:solidFill>
                            <a:srgbClr val="0070C0"/>
                          </a:solidFill>
                          <a:latin typeface="Meiryo UI" panose="020B0604030504040204" pitchFamily="50" charset="-128"/>
                          <a:ea typeface="Meiryo UI" panose="020B0604030504040204" pitchFamily="50" charset="-128"/>
                          <a:cs typeface="+mn-cs"/>
                        </a:rPr>
                        <a:t>１点</a:t>
                      </a:r>
                      <a:r>
                        <a:rPr kumimoji="1" lang="ja-JP" altLang="en-US" sz="700" b="0" kern="1200" dirty="0">
                          <a:solidFill>
                            <a:schemeClr val="tx1"/>
                          </a:solidFill>
                          <a:latin typeface="Meiryo UI" panose="020B0604030504040204" pitchFamily="50" charset="-128"/>
                          <a:ea typeface="Meiryo UI" panose="020B0604030504040204" pitchFamily="50" charset="-128"/>
                          <a:cs typeface="+mn-cs"/>
                        </a:rPr>
                        <a:t>を算定</a:t>
                      </a:r>
                      <a:r>
                        <a:rPr kumimoji="1" lang="ja-JP" altLang="en-US" sz="700" b="0" dirty="0">
                          <a:solidFill>
                            <a:schemeClr val="tx1"/>
                          </a:solidFill>
                          <a:latin typeface="Meiryo UI" panose="020B0604030504040204" pitchFamily="50" charset="-128"/>
                          <a:ea typeface="Meiryo UI" panose="020B0604030504040204" pitchFamily="50" charset="-128"/>
                        </a:rPr>
                        <a:t>する。</a:t>
                      </a:r>
                      <a:endParaRPr kumimoji="1" lang="en-US" altLang="ja-JP" sz="7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32216316"/>
                  </a:ext>
                </a:extLst>
              </a:tr>
              <a:tr h="975114">
                <a:tc vMerge="1">
                  <a:txBody>
                    <a:bodyPr/>
                    <a:lstStyle/>
                    <a:p>
                      <a:pPr algn="ct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vert="eaVert"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rowSpan="2">
                  <a:txBody>
                    <a:bodyPr/>
                    <a:lstStyle/>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その他</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gridSpan="2">
                  <a:txBody>
                    <a:bodyPr/>
                    <a:lstStyle/>
                    <a:p>
                      <a:pPr algn="l">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・抗菌薬の適正使用を監視するための体制を有する</a:t>
                      </a:r>
                      <a:endParaRPr kumimoji="1" lang="en-US" altLang="ja-JP" sz="7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marL="36000" indent="-457200" algn="l">
                        <a:lnSpc>
                          <a:spcPts val="1100"/>
                        </a:lnSpc>
                      </a:pPr>
                      <a:r>
                        <a:rPr kumimoji="1" lang="ja-JP" altLang="en-US" sz="700" b="1" dirty="0">
                          <a:solidFill>
                            <a:srgbClr val="0070C0"/>
                          </a:solidFill>
                          <a:latin typeface="Meiryo UI" panose="020B0604030504040204" pitchFamily="50" charset="-128"/>
                          <a:ea typeface="Meiryo UI" panose="020B0604030504040204" pitchFamily="50" charset="-128"/>
                        </a:rPr>
                        <a:t>・抗菌薬の適正使用について、加算１の医療機関又は地域の医師会から助言を受けること</a:t>
                      </a:r>
                      <a:endParaRPr kumimoji="1" lang="en-US" altLang="ja-JP" sz="700" b="1" dirty="0">
                        <a:solidFill>
                          <a:srgbClr val="0070C0"/>
                        </a:solidFill>
                        <a:latin typeface="Meiryo UI" panose="020B0604030504040204" pitchFamily="50" charset="-128"/>
                        <a:ea typeface="Meiryo UI" panose="020B0604030504040204" pitchFamily="50" charset="-128"/>
                      </a:endParaRPr>
                    </a:p>
                    <a:p>
                      <a:pPr marL="36000" indent="-457200" algn="l">
                        <a:lnSpc>
                          <a:spcPts val="1100"/>
                        </a:lnSpc>
                      </a:pPr>
                      <a:r>
                        <a:rPr kumimoji="1" lang="ja-JP" altLang="en-US" sz="700" b="1" dirty="0">
                          <a:solidFill>
                            <a:srgbClr val="0070C0"/>
                          </a:solidFill>
                          <a:latin typeface="Meiryo UI" panose="020B0604030504040204" pitchFamily="50" charset="-128"/>
                          <a:ea typeface="Meiryo UI" panose="020B0604030504040204" pitchFamily="50" charset="-128"/>
                        </a:rPr>
                        <a:t>・細菌学的検査を外部委託する場合は、「中小病院における薬剤耐性菌アウトブレイク対応ガイダンス」に沿った対応を行う</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36000" indent="-457200" algn="l">
                        <a:lnSpc>
                          <a:spcPts val="1100"/>
                        </a:lnSpc>
                      </a:pPr>
                      <a:r>
                        <a:rPr kumimoji="1" lang="ja-JP" altLang="en-US" sz="700" b="1" dirty="0">
                          <a:solidFill>
                            <a:srgbClr val="0070C0"/>
                          </a:solidFill>
                          <a:latin typeface="Meiryo UI" panose="020B0604030504040204" pitchFamily="50" charset="-128"/>
                          <a:ea typeface="Meiryo UI" panose="020B0604030504040204" pitchFamily="50" charset="-128"/>
                        </a:rPr>
                        <a:t>・抗菌薬の適正使用について、加算１の医療機関又は地域の医師会から助言を受けること</a:t>
                      </a:r>
                      <a:endParaRPr kumimoji="1" lang="en-US" altLang="ja-JP" sz="700" b="1" dirty="0">
                        <a:solidFill>
                          <a:srgbClr val="0070C0"/>
                        </a:solidFill>
                        <a:latin typeface="Meiryo UI" panose="020B0604030504040204" pitchFamily="50" charset="-128"/>
                        <a:ea typeface="Meiryo UI" panose="020B0604030504040204" pitchFamily="50" charset="-128"/>
                      </a:endParaRPr>
                    </a:p>
                    <a:p>
                      <a:pPr marL="36000" indent="-457200" algn="l">
                        <a:lnSpc>
                          <a:spcPts val="1100"/>
                        </a:lnSpc>
                      </a:pPr>
                      <a:r>
                        <a:rPr kumimoji="1" lang="ja-JP" altLang="en-US" sz="700" b="1" dirty="0">
                          <a:solidFill>
                            <a:srgbClr val="0070C0"/>
                          </a:solidFill>
                          <a:latin typeface="Meiryo UI" panose="020B0604030504040204" pitchFamily="50" charset="-128"/>
                          <a:ea typeface="Meiryo UI" panose="020B0604030504040204" pitchFamily="50" charset="-128"/>
                        </a:rPr>
                        <a:t>・「抗微生物薬適正使用の手引き」を参考に抗菌薬の適正な使用の推進に資する取組を行う</a:t>
                      </a:r>
                      <a:endParaRPr kumimoji="1" lang="en-US" altLang="ja-JP" sz="700" b="1" dirty="0">
                        <a:solidFill>
                          <a:srgbClr val="0070C0"/>
                        </a:solidFill>
                        <a:latin typeface="Meiryo UI" panose="020B0604030504040204" pitchFamily="50" charset="-128"/>
                        <a:ea typeface="Meiryo UI" panose="020B0604030504040204" pitchFamily="50" charset="-128"/>
                      </a:endParaRPr>
                    </a:p>
                    <a:p>
                      <a:pPr marL="36000" indent="-457200" algn="l">
                        <a:lnSpc>
                          <a:spcPts val="1100"/>
                        </a:lnSpc>
                      </a:pPr>
                      <a:r>
                        <a:rPr kumimoji="1" lang="ja-JP" altLang="en-US" sz="700" b="1" dirty="0">
                          <a:solidFill>
                            <a:srgbClr val="0070C0"/>
                          </a:solidFill>
                          <a:latin typeface="Meiryo UI" panose="020B0604030504040204" pitchFamily="50" charset="-128"/>
                          <a:ea typeface="Meiryo UI" panose="020B0604030504040204" pitchFamily="50" charset="-128"/>
                        </a:rPr>
                        <a:t>・細菌学的検査を外部委託する場合は、「中小病院における薬剤耐性菌アウトブレイク対応ガイダンス」に沿った対応を行う</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58256691"/>
                  </a:ext>
                </a:extLst>
              </a:tr>
              <a:tr h="361466">
                <a:tc vMerge="1">
                  <a:txBody>
                    <a:bodyPr/>
                    <a:lstStyle/>
                    <a:p>
                      <a:pPr algn="ct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vert="eaVert"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vMerge="1">
                  <a:txBody>
                    <a:bodyPr/>
                    <a:lstStyle/>
                    <a:p>
                      <a:pP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36000" indent="-457200" algn="l">
                        <a:lnSpc>
                          <a:spcPts val="1100"/>
                        </a:lnSpc>
                      </a:pPr>
                      <a:r>
                        <a:rPr kumimoji="1" lang="ja-JP" altLang="en-US" sz="700" b="1" dirty="0">
                          <a:solidFill>
                            <a:srgbClr val="0070C0"/>
                          </a:solidFill>
                          <a:latin typeface="Meiryo UI" panose="020B0604030504040204" pitchFamily="50" charset="-128"/>
                          <a:ea typeface="Meiryo UI" panose="020B0604030504040204" pitchFamily="50" charset="-128"/>
                        </a:rPr>
                        <a:t>・</a:t>
                      </a:r>
                      <a:r>
                        <a:rPr kumimoji="1" lang="ja-JP" altLang="en-US" sz="700" b="1" u="none" dirty="0">
                          <a:solidFill>
                            <a:srgbClr val="0070C0"/>
                          </a:solidFill>
                          <a:latin typeface="Meiryo UI" panose="020B0604030504040204" pitchFamily="50" charset="-128"/>
                          <a:ea typeface="Meiryo UI" panose="020B0604030504040204" pitchFamily="50" charset="-128"/>
                        </a:rPr>
                        <a:t>新興感染症の発生時等に、感染症患者を受け入ることを念頭に、</a:t>
                      </a:r>
                      <a:r>
                        <a:rPr kumimoji="1" lang="ja-JP" altLang="en-US" sz="700" b="1" u="sng" dirty="0">
                          <a:solidFill>
                            <a:srgbClr val="0070C0"/>
                          </a:solidFill>
                          <a:latin typeface="Meiryo UI" panose="020B0604030504040204" pitchFamily="50" charset="-128"/>
                          <a:ea typeface="Meiryo UI" panose="020B0604030504040204" pitchFamily="50" charset="-128"/>
                        </a:rPr>
                        <a:t>汚染区域や清潔区域のゾーニングを行うことができる体制を有する</a:t>
                      </a:r>
                      <a:endParaRPr kumimoji="1" lang="en-US" altLang="ja-JP" sz="700" b="1" u="sng" dirty="0">
                        <a:solidFill>
                          <a:srgbClr val="0070C0"/>
                        </a:solidFill>
                        <a:latin typeface="Meiryo UI" panose="020B0604030504040204" pitchFamily="50" charset="-128"/>
                        <a:ea typeface="Meiryo UI" panose="020B0604030504040204" pitchFamily="50" charset="-128"/>
                      </a:endParaRPr>
                    </a:p>
                    <a:p>
                      <a:pPr marL="36000" marR="0" lvl="0" indent="-457200" algn="l"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・令和４年度診療報酬改定前の感染防止対策地域連携加算及び抗菌薬適正使用支援加算の要件を要件とする</a:t>
                      </a:r>
                      <a:endParaRPr kumimoji="1" lang="en-US" altLang="ja-JP" sz="7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36000" marR="0" lvl="0" indent="-457200" algn="l" defTabSz="990570" rtl="0" eaLnBrk="1" fontAlgn="auto" latinLnBrk="0" hangingPunct="1">
                        <a:lnSpc>
                          <a:spcPts val="1100"/>
                        </a:lnSpc>
                        <a:spcBef>
                          <a:spcPts val="0"/>
                        </a:spcBef>
                        <a:spcAft>
                          <a:spcPts val="0"/>
                        </a:spcAft>
                        <a:buClrTx/>
                        <a:buSzTx/>
                        <a:buFontTx/>
                        <a:buNone/>
                        <a:tabLst/>
                        <a:defRPr/>
                      </a:pPr>
                      <a:r>
                        <a:rPr kumimoji="1" lang="ja-JP" altLang="en-US" sz="700" b="1" dirty="0">
                          <a:solidFill>
                            <a:srgbClr val="0070C0"/>
                          </a:solidFill>
                          <a:latin typeface="Meiryo UI" panose="020B0604030504040204" pitchFamily="50" charset="-128"/>
                          <a:ea typeface="Meiryo UI" panose="020B0604030504040204" pitchFamily="50" charset="-128"/>
                        </a:rPr>
                        <a:t>・新興感染症の発生時等に、感染症患者又は疑い患者を受け入ることを念頭に、</a:t>
                      </a:r>
                      <a:r>
                        <a:rPr kumimoji="1" lang="ja-JP" altLang="en-US" sz="700" b="1" u="sng" dirty="0">
                          <a:solidFill>
                            <a:srgbClr val="0070C0"/>
                          </a:solidFill>
                          <a:latin typeface="Meiryo UI" panose="020B0604030504040204" pitchFamily="50" charset="-128"/>
                          <a:ea typeface="Meiryo UI" panose="020B0604030504040204" pitchFamily="50" charset="-128"/>
                        </a:rPr>
                        <a:t>汚染区域や清潔区域のゾーニングを行うことができる体制を有する</a:t>
                      </a:r>
                      <a:endParaRPr kumimoji="1" lang="en-US" altLang="ja-JP" sz="700" b="1" u="sng" dirty="0">
                        <a:solidFill>
                          <a:srgbClr val="0070C0"/>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36000" indent="-457200" algn="l">
                        <a:lnSpc>
                          <a:spcPts val="1100"/>
                        </a:lnSpc>
                      </a:pPr>
                      <a:r>
                        <a:rPr kumimoji="1" lang="ja-JP" altLang="en-US" sz="700" b="1" dirty="0">
                          <a:solidFill>
                            <a:srgbClr val="0070C0"/>
                          </a:solidFill>
                          <a:latin typeface="Meiryo UI" panose="020B0604030504040204" pitchFamily="50" charset="-128"/>
                          <a:ea typeface="Meiryo UI" panose="020B0604030504040204" pitchFamily="50" charset="-128"/>
                        </a:rPr>
                        <a:t>・新興感染症の発生時等に、感染症患者又は疑い患者を受け入ることを念頭に、</a:t>
                      </a:r>
                      <a:r>
                        <a:rPr kumimoji="1" lang="ja-JP" altLang="en-US" sz="700" b="1" u="sng" dirty="0">
                          <a:solidFill>
                            <a:srgbClr val="0070C0"/>
                          </a:solidFill>
                          <a:latin typeface="Meiryo UI" panose="020B0604030504040204" pitchFamily="50" charset="-128"/>
                          <a:ea typeface="Meiryo UI" panose="020B0604030504040204" pitchFamily="50" charset="-128"/>
                        </a:rPr>
                        <a:t>汚染区域や清潔区域のゾーニングを行うことができる体制</a:t>
                      </a:r>
                      <a:r>
                        <a:rPr kumimoji="1" lang="ja-JP" altLang="en-US" sz="700" b="1" u="none" dirty="0">
                          <a:solidFill>
                            <a:srgbClr val="0070C0"/>
                          </a:solidFill>
                          <a:latin typeface="Meiryo UI" panose="020B0604030504040204" pitchFamily="50" charset="-128"/>
                          <a:ea typeface="Meiryo UI" panose="020B0604030504040204" pitchFamily="50" charset="-128"/>
                        </a:rPr>
                        <a:t>若しくは</a:t>
                      </a:r>
                      <a:r>
                        <a:rPr kumimoji="1" lang="ja-JP" altLang="en-US" sz="700" b="1" dirty="0">
                          <a:solidFill>
                            <a:srgbClr val="0070C0"/>
                          </a:solidFill>
                          <a:latin typeface="Meiryo UI" panose="020B0604030504040204" pitchFamily="50" charset="-128"/>
                          <a:ea typeface="Meiryo UI" panose="020B0604030504040204" pitchFamily="50" charset="-128"/>
                        </a:rPr>
                        <a:t>発熱患者の診療を実施することを念頭に、</a:t>
                      </a:r>
                      <a:r>
                        <a:rPr kumimoji="1" lang="ja-JP" altLang="en-US" sz="700" b="1" u="sng" dirty="0">
                          <a:solidFill>
                            <a:srgbClr val="0070C0"/>
                          </a:solidFill>
                          <a:latin typeface="Meiryo UI" panose="020B0604030504040204" pitchFamily="50" charset="-128"/>
                          <a:ea typeface="Meiryo UI" panose="020B0604030504040204" pitchFamily="50" charset="-128"/>
                        </a:rPr>
                        <a:t>発熱患者の動線を分けることができる体制を有する</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36000" indent="-457200" algn="l">
                        <a:lnSpc>
                          <a:spcPts val="1100"/>
                        </a:lnSpc>
                      </a:pPr>
                      <a:r>
                        <a:rPr kumimoji="1" lang="ja-JP" altLang="en-US" sz="700" b="1" dirty="0">
                          <a:solidFill>
                            <a:srgbClr val="0070C0"/>
                          </a:solidFill>
                          <a:latin typeface="Meiryo UI" panose="020B0604030504040204" pitchFamily="50" charset="-128"/>
                          <a:ea typeface="Meiryo UI" panose="020B0604030504040204" pitchFamily="50" charset="-128"/>
                        </a:rPr>
                        <a:t>・新興感染症の発生時等に、発熱患者の診療を実施することを念頭に、</a:t>
                      </a:r>
                      <a:r>
                        <a:rPr kumimoji="1" lang="ja-JP" altLang="en-US" sz="700" b="1" u="sng" dirty="0">
                          <a:solidFill>
                            <a:srgbClr val="0070C0"/>
                          </a:solidFill>
                          <a:latin typeface="Meiryo UI" panose="020B0604030504040204" pitchFamily="50" charset="-128"/>
                          <a:ea typeface="Meiryo UI" panose="020B0604030504040204" pitchFamily="50" charset="-128"/>
                        </a:rPr>
                        <a:t>発熱患者の動線を分けることができる体制を有する</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17971465"/>
                  </a:ext>
                </a:extLst>
              </a:tr>
              <a:tr h="361466">
                <a:tc>
                  <a:txBody>
                    <a:bodyPr/>
                    <a:lstStyle/>
                    <a:p>
                      <a:pPr algn="ctr">
                        <a:lnSpc>
                          <a:spcPts val="1100"/>
                        </a:lnSpc>
                      </a:pPr>
                      <a:endParaRPr kumimoji="1" lang="ja-JP" altLang="en-US" sz="700" b="0" dirty="0">
                        <a:solidFill>
                          <a:schemeClr val="tx1"/>
                        </a:solidFill>
                        <a:latin typeface="Meiryo UI" panose="020B0604030504040204" pitchFamily="50" charset="-128"/>
                        <a:ea typeface="Meiryo UI" panose="020B0604030504040204" pitchFamily="50" charset="-128"/>
                      </a:endParaRPr>
                    </a:p>
                  </a:txBody>
                  <a:tcPr marL="36000" marR="36000" marT="36000" marB="36000" vert="eaVert"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100"/>
                        </a:lnSpc>
                      </a:pPr>
                      <a:endParaRPr kumimoji="1" lang="ja-JP" altLang="en-US" sz="7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no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感染制御チームの専従医師</a:t>
                      </a:r>
                      <a:r>
                        <a:rPr kumimoji="1" lang="ja-JP" altLang="en-US" sz="700" b="0" kern="1200" dirty="0">
                          <a:solidFill>
                            <a:schemeClr val="tx1"/>
                          </a:solidFill>
                          <a:latin typeface="Meiryo UI" panose="020B0604030504040204" pitchFamily="50" charset="-128"/>
                          <a:ea typeface="Meiryo UI" panose="020B0604030504040204" pitchFamily="50" charset="-128"/>
                          <a:cs typeface="+mn-cs"/>
                        </a:rPr>
                        <a:t>又は看護師が、過去１年間に４回以上、加算２、</a:t>
                      </a:r>
                      <a:r>
                        <a:rPr kumimoji="1" lang="ja-JP" altLang="en-US" sz="700" b="0" dirty="0">
                          <a:solidFill>
                            <a:schemeClr val="tx1"/>
                          </a:solidFill>
                          <a:latin typeface="Meiryo UI" panose="020B0604030504040204" pitchFamily="50" charset="-128"/>
                          <a:ea typeface="Meiryo UI" panose="020B0604030504040204" pitchFamily="50" charset="-128"/>
                        </a:rPr>
                        <a:t>３又は外来感染対策向上加算の医療機関に赴き院内感染対策等に関する助言を行った場合、</a:t>
                      </a:r>
                      <a:r>
                        <a:rPr kumimoji="1" lang="ja-JP" altLang="en-US" sz="700" b="1" u="sng" dirty="0">
                          <a:solidFill>
                            <a:srgbClr val="0070C0"/>
                          </a:solidFill>
                          <a:latin typeface="Meiryo UI" panose="020B0604030504040204" pitchFamily="50" charset="-128"/>
                          <a:ea typeface="Meiryo UI" panose="020B0604030504040204" pitchFamily="50" charset="-128"/>
                        </a:rPr>
                        <a:t>指導強化加算</a:t>
                      </a:r>
                      <a:r>
                        <a:rPr kumimoji="1" lang="ja-JP" altLang="en-US" sz="700" b="0" dirty="0">
                          <a:solidFill>
                            <a:schemeClr val="tx1"/>
                          </a:solidFill>
                          <a:latin typeface="Meiryo UI" panose="020B0604030504040204" pitchFamily="50" charset="-128"/>
                          <a:ea typeface="Meiryo UI" panose="020B0604030504040204" pitchFamily="50" charset="-128"/>
                        </a:rPr>
                        <a:t>として、</a:t>
                      </a:r>
                      <a:r>
                        <a:rPr kumimoji="1" lang="en-US" altLang="ja-JP" sz="700" b="1" u="sng" kern="1200" dirty="0">
                          <a:solidFill>
                            <a:srgbClr val="0070C0"/>
                          </a:solidFill>
                          <a:latin typeface="Meiryo UI" panose="020B0604030504040204" pitchFamily="50" charset="-128"/>
                          <a:ea typeface="Meiryo UI" panose="020B0604030504040204" pitchFamily="50" charset="-128"/>
                          <a:cs typeface="+mn-cs"/>
                        </a:rPr>
                        <a:t>30</a:t>
                      </a:r>
                      <a:r>
                        <a:rPr kumimoji="1" lang="ja-JP" altLang="en-US" sz="700" b="1" u="sng" kern="1200" dirty="0">
                          <a:solidFill>
                            <a:srgbClr val="0070C0"/>
                          </a:solidFill>
                          <a:latin typeface="Meiryo UI" panose="020B0604030504040204" pitchFamily="50" charset="-128"/>
                          <a:ea typeface="Meiryo UI" panose="020B0604030504040204" pitchFamily="50" charset="-128"/>
                          <a:cs typeface="+mn-cs"/>
                        </a:rPr>
                        <a:t>点</a:t>
                      </a:r>
                      <a:r>
                        <a:rPr kumimoji="1" lang="ja-JP" altLang="en-US" sz="700" b="0" dirty="0">
                          <a:solidFill>
                            <a:schemeClr val="tx1"/>
                          </a:solidFill>
                          <a:latin typeface="Meiryo UI" panose="020B0604030504040204" pitchFamily="50" charset="-128"/>
                          <a:ea typeface="Meiryo UI" panose="020B0604030504040204" pitchFamily="50" charset="-128"/>
                        </a:rPr>
                        <a:t>を算定する。</a:t>
                      </a:r>
                      <a:endParaRPr kumimoji="1" lang="en-US" altLang="ja-JP" sz="7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gridSpan="2">
                  <a:txBody>
                    <a:bodyPr/>
                    <a:lstStyle/>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感染対策向上加算２又は３を算定する保険医療機関が、感染対策向上加算１を算定する保険医療機関に対し、過去１年間に４回以上、感染症の発生状況、抗菌薬の使用状況等について報告を行っている場合、</a:t>
                      </a:r>
                      <a:r>
                        <a:rPr kumimoji="1" lang="ja-JP" altLang="en-US" sz="700" b="1" u="sng" dirty="0">
                          <a:solidFill>
                            <a:srgbClr val="0070C0"/>
                          </a:solidFill>
                          <a:latin typeface="Meiryo UI" panose="020B0604030504040204" pitchFamily="50" charset="-128"/>
                          <a:ea typeface="Meiryo UI" panose="020B0604030504040204" pitchFamily="50" charset="-128"/>
                        </a:rPr>
                        <a:t>連携強化加算</a:t>
                      </a:r>
                      <a:r>
                        <a:rPr kumimoji="1" lang="ja-JP" altLang="en-US" sz="700" b="0" dirty="0">
                          <a:solidFill>
                            <a:schemeClr val="tx1"/>
                          </a:solidFill>
                          <a:latin typeface="Meiryo UI" panose="020B0604030504040204" pitchFamily="50" charset="-128"/>
                          <a:ea typeface="Meiryo UI" panose="020B0604030504040204" pitchFamily="50" charset="-128"/>
                        </a:rPr>
                        <a:t>として</a:t>
                      </a:r>
                      <a:r>
                        <a:rPr kumimoji="1" lang="en-US" altLang="ja-JP" sz="700" b="1" u="sng" kern="1200" dirty="0">
                          <a:solidFill>
                            <a:srgbClr val="0070C0"/>
                          </a:solidFill>
                          <a:latin typeface="Meiryo UI" panose="020B0604030504040204" pitchFamily="50" charset="-128"/>
                          <a:ea typeface="Meiryo UI" panose="020B0604030504040204" pitchFamily="50" charset="-128"/>
                          <a:cs typeface="+mn-cs"/>
                        </a:rPr>
                        <a:t>30</a:t>
                      </a:r>
                      <a:r>
                        <a:rPr kumimoji="1" lang="ja-JP" altLang="en-US" sz="700" b="1" u="sng" kern="1200" dirty="0">
                          <a:solidFill>
                            <a:srgbClr val="0070C0"/>
                          </a:solidFill>
                          <a:latin typeface="Meiryo UI" panose="020B0604030504040204" pitchFamily="50" charset="-128"/>
                          <a:ea typeface="Meiryo UI" panose="020B0604030504040204" pitchFamily="50" charset="-128"/>
                          <a:cs typeface="+mn-cs"/>
                        </a:rPr>
                        <a:t>点</a:t>
                      </a:r>
                      <a:r>
                        <a:rPr kumimoji="1" lang="ja-JP" altLang="en-US" sz="700" b="0" dirty="0">
                          <a:solidFill>
                            <a:schemeClr val="tx1"/>
                          </a:solidFill>
                          <a:latin typeface="Meiryo UI" panose="020B0604030504040204" pitchFamily="50" charset="-128"/>
                          <a:ea typeface="Meiryo UI" panose="020B0604030504040204" pitchFamily="50" charset="-128"/>
                        </a:rPr>
                        <a:t>を算定する。</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700" b="1" u="sng" dirty="0">
                          <a:solidFill>
                            <a:srgbClr val="0070C0"/>
                          </a:solidFill>
                          <a:latin typeface="Meiryo UI" panose="020B0604030504040204" pitchFamily="50" charset="-128"/>
                          <a:ea typeface="Meiryo UI" panose="020B0604030504040204" pitchFamily="50" charset="-128"/>
                        </a:rPr>
                        <a:t>連携強化加算</a:t>
                      </a:r>
                      <a:r>
                        <a:rPr kumimoji="1" lang="ja-JP" altLang="en-US" sz="700" b="0" dirty="0">
                          <a:solidFill>
                            <a:schemeClr val="tx1"/>
                          </a:solidFill>
                          <a:latin typeface="Meiryo UI" panose="020B0604030504040204" pitchFamily="50" charset="-128"/>
                          <a:ea typeface="Meiryo UI" panose="020B0604030504040204" pitchFamily="50" charset="-128"/>
                        </a:rPr>
                        <a:t>として</a:t>
                      </a:r>
                      <a:r>
                        <a:rPr kumimoji="1" lang="ja-JP" altLang="en-US" sz="700" b="1" u="sng" kern="1200" dirty="0">
                          <a:solidFill>
                            <a:srgbClr val="0070C0"/>
                          </a:solidFill>
                          <a:latin typeface="Meiryo UI" panose="020B0604030504040204" pitchFamily="50" charset="-128"/>
                          <a:ea typeface="Meiryo UI" panose="020B0604030504040204" pitchFamily="50" charset="-128"/>
                          <a:cs typeface="+mn-cs"/>
                        </a:rPr>
                        <a:t>３点</a:t>
                      </a:r>
                      <a:r>
                        <a:rPr kumimoji="1" lang="ja-JP" altLang="en-US" sz="700" b="0" dirty="0">
                          <a:solidFill>
                            <a:schemeClr val="tx1"/>
                          </a:solidFill>
                          <a:latin typeface="Meiryo UI" panose="020B0604030504040204" pitchFamily="50" charset="-128"/>
                          <a:ea typeface="Meiryo UI" panose="020B0604030504040204" pitchFamily="50" charset="-128"/>
                        </a:rPr>
                        <a:t>を算定する。</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67206189"/>
                  </a:ext>
                </a:extLst>
              </a:tr>
            </a:tbl>
          </a:graphicData>
        </a:graphic>
      </p:graphicFrame>
    </p:spTree>
    <p:extLst>
      <p:ext uri="{BB962C8B-B14F-4D97-AF65-F5344CB8AC3E}">
        <p14:creationId xmlns:p14="http://schemas.microsoft.com/office/powerpoint/2010/main" val="361974529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経過措置について</a:t>
            </a:r>
          </a:p>
        </p:txBody>
      </p:sp>
      <p:sp>
        <p:nvSpPr>
          <p:cNvPr id="5" name="テキスト ボックス 4"/>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２．新興感染症に対応できる医療提供体制の構築</a:t>
            </a:r>
          </a:p>
        </p:txBody>
      </p:sp>
      <p:graphicFrame>
        <p:nvGraphicFramePr>
          <p:cNvPr id="4" name="表 3"/>
          <p:cNvGraphicFramePr>
            <a:graphicFrameLocks noGrp="1"/>
          </p:cNvGraphicFramePr>
          <p:nvPr/>
        </p:nvGraphicFramePr>
        <p:xfrm>
          <a:off x="279396" y="845047"/>
          <a:ext cx="9330431" cy="2228215"/>
        </p:xfrm>
        <a:graphic>
          <a:graphicData uri="http://schemas.openxmlformats.org/drawingml/2006/table">
            <a:tbl>
              <a:tblPr firstRow="1" bandRow="1">
                <a:tableStyleId>{F5AB1C69-6EDB-4FF4-983F-18BD219EF322}</a:tableStyleId>
              </a:tblPr>
              <a:tblGrid>
                <a:gridCol w="473616">
                  <a:extLst>
                    <a:ext uri="{9D8B030D-6E8A-4147-A177-3AD203B41FA5}">
                      <a16:colId xmlns:a16="http://schemas.microsoft.com/office/drawing/2014/main" val="1552410222"/>
                    </a:ext>
                  </a:extLst>
                </a:gridCol>
                <a:gridCol w="1229879">
                  <a:extLst>
                    <a:ext uri="{9D8B030D-6E8A-4147-A177-3AD203B41FA5}">
                      <a16:colId xmlns:a16="http://schemas.microsoft.com/office/drawing/2014/main" val="66884532"/>
                    </a:ext>
                  </a:extLst>
                </a:gridCol>
                <a:gridCol w="2405434">
                  <a:extLst>
                    <a:ext uri="{9D8B030D-6E8A-4147-A177-3AD203B41FA5}">
                      <a16:colId xmlns:a16="http://schemas.microsoft.com/office/drawing/2014/main" val="3649314778"/>
                    </a:ext>
                  </a:extLst>
                </a:gridCol>
                <a:gridCol w="5221502">
                  <a:extLst>
                    <a:ext uri="{9D8B030D-6E8A-4147-A177-3AD203B41FA5}">
                      <a16:colId xmlns:a16="http://schemas.microsoft.com/office/drawing/2014/main" val="2225328741"/>
                    </a:ext>
                  </a:extLst>
                </a:gridCol>
              </a:tblGrid>
              <a:tr h="370840">
                <a:tc>
                  <a:txBody>
                    <a:bodyPr/>
                    <a:lstStyle/>
                    <a:p>
                      <a:endParaRPr kumimoji="1" lang="ja-JP" altLang="en-US" sz="1800" dirty="0">
                        <a:solidFill>
                          <a:schemeClr val="tx1"/>
                        </a:solidFill>
                      </a:endParaRPr>
                    </a:p>
                  </a:txBody>
                  <a:tcPr>
                    <a:solidFill>
                      <a:srgbClr val="FFCE9E"/>
                    </a:solidFill>
                  </a:tcPr>
                </a:tc>
                <a:tc>
                  <a:txBody>
                    <a:bodyPr/>
                    <a:lstStyle/>
                    <a:p>
                      <a:pPr algn="ctr"/>
                      <a:r>
                        <a:rPr kumimoji="1" lang="ja-JP" altLang="en-US" sz="1800" dirty="0">
                          <a:solidFill>
                            <a:schemeClr val="tx1"/>
                          </a:solidFill>
                        </a:rPr>
                        <a:t>区分番号</a:t>
                      </a:r>
                    </a:p>
                  </a:txBody>
                  <a:tcPr>
                    <a:solidFill>
                      <a:srgbClr val="FFCE9E"/>
                    </a:solidFill>
                  </a:tcPr>
                </a:tc>
                <a:tc>
                  <a:txBody>
                    <a:bodyPr/>
                    <a:lstStyle/>
                    <a:p>
                      <a:pPr algn="ctr"/>
                      <a:r>
                        <a:rPr kumimoji="1" lang="ja-JP" altLang="en-US" sz="1800" dirty="0">
                          <a:solidFill>
                            <a:schemeClr val="tx1"/>
                          </a:solidFill>
                        </a:rPr>
                        <a:t>項目</a:t>
                      </a:r>
                    </a:p>
                  </a:txBody>
                  <a:tcPr>
                    <a:solidFill>
                      <a:srgbClr val="FFCE9E"/>
                    </a:solidFill>
                  </a:tcPr>
                </a:tc>
                <a:tc>
                  <a:txBody>
                    <a:bodyPr/>
                    <a:lstStyle/>
                    <a:p>
                      <a:pPr algn="ctr"/>
                      <a:r>
                        <a:rPr kumimoji="1" lang="ja-JP" altLang="en-US" sz="1800" dirty="0">
                          <a:solidFill>
                            <a:schemeClr val="tx1"/>
                          </a:solidFill>
                        </a:rPr>
                        <a:t>経過措置</a:t>
                      </a:r>
                    </a:p>
                  </a:txBody>
                  <a:tcPr>
                    <a:solidFill>
                      <a:srgbClr val="FFCE9E"/>
                    </a:solidFill>
                  </a:tcPr>
                </a:tc>
                <a:extLst>
                  <a:ext uri="{0D108BD9-81ED-4DB2-BD59-A6C34878D82A}">
                    <a16:rowId xmlns:a16="http://schemas.microsoft.com/office/drawing/2014/main" val="2363400103"/>
                  </a:ext>
                </a:extLst>
              </a:tr>
              <a:tr h="370840">
                <a:tc>
                  <a:txBody>
                    <a:bodyPr/>
                    <a:lstStyle/>
                    <a:p>
                      <a:pPr algn="ctr" fontAlgn="ctr"/>
                      <a:r>
                        <a:rPr lang="en-US" altLang="ja-JP" sz="1200" b="0" i="0" u="none" strike="noStrike" dirty="0">
                          <a:solidFill>
                            <a:srgbClr val="000000"/>
                          </a:solidFill>
                          <a:effectLst/>
                          <a:latin typeface="メイリオ" panose="020B0604030504040204" pitchFamily="50" charset="-128"/>
                          <a:ea typeface="メイリオ" panose="020B0604030504040204" pitchFamily="50" charset="-128"/>
                        </a:rPr>
                        <a:t>1</a:t>
                      </a:r>
                    </a:p>
                  </a:txBody>
                  <a:tcPr marL="9525" marR="9525" marT="9525" marB="0" anchor="ctr"/>
                </a:tc>
                <a:tc>
                  <a:txBody>
                    <a:bodyPr/>
                    <a:lstStyle/>
                    <a:p>
                      <a:pPr algn="l" rtl="0" fontAlgn="ctr"/>
                      <a:r>
                        <a:rPr lang="en-US" sz="1200" b="0" i="0" u="none" strike="noStrike" dirty="0">
                          <a:solidFill>
                            <a:srgbClr val="000000"/>
                          </a:solidFill>
                          <a:effectLst/>
                          <a:latin typeface="メイリオ" panose="020B0604030504040204" pitchFamily="50" charset="-128"/>
                          <a:ea typeface="メイリオ" panose="020B0604030504040204" pitchFamily="50" charset="-128"/>
                        </a:rPr>
                        <a:t>A000</a:t>
                      </a: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等</a:t>
                      </a:r>
                    </a:p>
                  </a:txBody>
                  <a:tcPr marL="9525" marR="9525" marT="9525" marB="0" anchor="ctr"/>
                </a:tc>
                <a:tc>
                  <a:txBody>
                    <a:bodyPr/>
                    <a:lstStyle/>
                    <a:p>
                      <a:pPr algn="l" rtl="0"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初診料の注</a:t>
                      </a:r>
                      <a:r>
                        <a:rPr lang="en-US" altLang="ja-JP" sz="1200" b="0" i="0" u="none" strike="noStrike" dirty="0">
                          <a:solidFill>
                            <a:srgbClr val="000000"/>
                          </a:solidFill>
                          <a:effectLst/>
                          <a:latin typeface="メイリオ" panose="020B0604030504040204" pitchFamily="50" charset="-128"/>
                          <a:ea typeface="メイリオ" panose="020B0604030504040204" pitchFamily="50" charset="-128"/>
                        </a:rPr>
                        <a:t>12</a:t>
                      </a: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等に規定する連携強化加算</a:t>
                      </a:r>
                    </a:p>
                  </a:txBody>
                  <a:tcPr marL="9525" marR="9525" marT="9525" marB="0" anchor="ctr"/>
                </a:tc>
                <a:tc>
                  <a:txBody>
                    <a:bodyPr/>
                    <a:lstStyle/>
                    <a:p>
                      <a:pPr algn="l" rtl="0"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令和５年３月</a:t>
                      </a:r>
                      <a:r>
                        <a:rPr lang="en-US" altLang="ja-JP" sz="1200" b="0" i="0" u="none" strike="noStrike" dirty="0">
                          <a:solidFill>
                            <a:srgbClr val="000000"/>
                          </a:solidFill>
                          <a:effectLst/>
                          <a:latin typeface="メイリオ" panose="020B0604030504040204" pitchFamily="50" charset="-128"/>
                          <a:ea typeface="メイリオ" panose="020B0604030504040204" pitchFamily="50" charset="-128"/>
                        </a:rPr>
                        <a:t>31</a:t>
                      </a: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日までの間に限り、感染対策向上加算１に係る届出を行った他の保険医療機関に対する、感染症の発生状況等の報告に係る要件を満たすものとする。</a:t>
                      </a:r>
                    </a:p>
                  </a:txBody>
                  <a:tcPr marL="9525" marR="9525" marT="9525" marB="0" anchor="ctr"/>
                </a:tc>
                <a:extLst>
                  <a:ext uri="{0D108BD9-81ED-4DB2-BD59-A6C34878D82A}">
                    <a16:rowId xmlns:a16="http://schemas.microsoft.com/office/drawing/2014/main" val="632065760"/>
                  </a:ext>
                </a:extLst>
              </a:tr>
              <a:tr h="370840">
                <a:tc>
                  <a:txBody>
                    <a:bodyPr/>
                    <a:lstStyle/>
                    <a:p>
                      <a:pPr algn="ctr" fontAlgn="ctr"/>
                      <a:r>
                        <a:rPr lang="en-US" altLang="ja-JP" sz="1200" b="0" i="0" u="none" strike="noStrike" dirty="0">
                          <a:solidFill>
                            <a:srgbClr val="000000"/>
                          </a:solidFill>
                          <a:effectLst/>
                          <a:latin typeface="メイリオ" panose="020B0604030504040204" pitchFamily="50" charset="-128"/>
                          <a:ea typeface="メイリオ" panose="020B0604030504040204" pitchFamily="50" charset="-128"/>
                        </a:rPr>
                        <a:t>2</a:t>
                      </a:r>
                    </a:p>
                  </a:txBody>
                  <a:tcPr marL="9525" marR="9525" marT="9525" marB="0" anchor="ctr"/>
                </a:tc>
                <a:tc>
                  <a:txBody>
                    <a:bodyPr/>
                    <a:lstStyle/>
                    <a:p>
                      <a:pPr algn="l" rtl="0" fontAlgn="ctr"/>
                      <a:r>
                        <a:rPr lang="en-US" sz="1200" b="0" i="0" u="none" strike="noStrike" dirty="0">
                          <a:solidFill>
                            <a:srgbClr val="000000"/>
                          </a:solidFill>
                          <a:effectLst/>
                          <a:latin typeface="メイリオ" panose="020B0604030504040204" pitchFamily="50" charset="-128"/>
                          <a:ea typeface="メイリオ" panose="020B0604030504040204" pitchFamily="50" charset="-128"/>
                        </a:rPr>
                        <a:t>A234-2</a:t>
                      </a:r>
                    </a:p>
                  </a:txBody>
                  <a:tcPr marL="9525" marR="9525" marT="9525" marB="0" anchor="ctr"/>
                </a:tc>
                <a:tc>
                  <a:txBody>
                    <a:bodyPr/>
                    <a:lstStyle/>
                    <a:p>
                      <a:pPr algn="l" rtl="0" fontAlgn="ctr"/>
                      <a:r>
                        <a:rPr lang="ja-JP" altLang="en-US" sz="1200" b="0" i="0" u="none" strike="noStrike">
                          <a:solidFill>
                            <a:srgbClr val="000000"/>
                          </a:solidFill>
                          <a:effectLst/>
                          <a:latin typeface="メイリオ" panose="020B0604030504040204" pitchFamily="50" charset="-128"/>
                          <a:ea typeface="メイリオ" panose="020B0604030504040204" pitchFamily="50" charset="-128"/>
                        </a:rPr>
                        <a:t>感染対策向上加算２</a:t>
                      </a:r>
                    </a:p>
                  </a:txBody>
                  <a:tcPr marL="9525" marR="9525" marT="9525" marB="0" anchor="ctr"/>
                </a:tc>
                <a:tc>
                  <a:txBody>
                    <a:bodyPr/>
                    <a:lstStyle/>
                    <a:p>
                      <a:pPr algn="l" rtl="0"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令和４年３月</a:t>
                      </a:r>
                      <a:r>
                        <a:rPr lang="en-US" altLang="ja-JP" sz="1200" b="0" i="0" u="none" strike="noStrike" dirty="0">
                          <a:solidFill>
                            <a:srgbClr val="000000"/>
                          </a:solidFill>
                          <a:effectLst/>
                          <a:latin typeface="メイリオ" panose="020B0604030504040204" pitchFamily="50" charset="-128"/>
                          <a:ea typeface="メイリオ" panose="020B0604030504040204" pitchFamily="50" charset="-128"/>
                        </a:rPr>
                        <a:t>31</a:t>
                      </a: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日において、旧医科点数表</a:t>
                      </a:r>
                      <a:r>
                        <a:rPr lang="en-US" altLang="ja-JP" sz="1200" b="0" i="0" u="none" strike="noStrike" dirty="0">
                          <a:solidFill>
                            <a:srgbClr val="000000"/>
                          </a:solidFill>
                          <a:effectLst/>
                          <a:latin typeface="メイリオ" panose="020B0604030504040204" pitchFamily="50" charset="-128"/>
                          <a:ea typeface="メイリオ" panose="020B0604030504040204" pitchFamily="50" charset="-128"/>
                        </a:rPr>
                        <a:t>A234-2</a:t>
                      </a: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の感染防止対策加算に係る届出を行っている保険医療機関については、令和５年３月</a:t>
                      </a:r>
                      <a:r>
                        <a:rPr lang="en-US" altLang="ja-JP" sz="1200" b="0" i="0" u="none" strike="noStrike" dirty="0">
                          <a:solidFill>
                            <a:srgbClr val="000000"/>
                          </a:solidFill>
                          <a:effectLst/>
                          <a:latin typeface="メイリオ" panose="020B0604030504040204" pitchFamily="50" charset="-128"/>
                          <a:ea typeface="メイリオ" panose="020B0604030504040204" pitchFamily="50" charset="-128"/>
                        </a:rPr>
                        <a:t>31</a:t>
                      </a: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日までの間に限り、専任の薬剤師及び専任の臨床検査技師の適切な研修に係る基準を満たすものとする。</a:t>
                      </a:r>
                    </a:p>
                  </a:txBody>
                  <a:tcPr marL="9525" marR="9525" marT="9525" marB="0" anchor="ctr"/>
                </a:tc>
                <a:extLst>
                  <a:ext uri="{0D108BD9-81ED-4DB2-BD59-A6C34878D82A}">
                    <a16:rowId xmlns:a16="http://schemas.microsoft.com/office/drawing/2014/main" val="1655503079"/>
                  </a:ext>
                </a:extLst>
              </a:tr>
              <a:tr h="370840">
                <a:tc>
                  <a:txBody>
                    <a:bodyPr/>
                    <a:lstStyle/>
                    <a:p>
                      <a:pPr algn="ctr" fontAlgn="ctr"/>
                      <a:r>
                        <a:rPr lang="en-US" altLang="ja-JP" sz="1200" b="0" i="0" u="none" strike="noStrike" dirty="0">
                          <a:solidFill>
                            <a:srgbClr val="000000"/>
                          </a:solidFill>
                          <a:effectLst/>
                          <a:latin typeface="メイリオ" panose="020B0604030504040204" pitchFamily="50" charset="-128"/>
                          <a:ea typeface="メイリオ" panose="020B0604030504040204" pitchFamily="50" charset="-128"/>
                        </a:rPr>
                        <a:t>3</a:t>
                      </a:r>
                    </a:p>
                  </a:txBody>
                  <a:tcPr marL="9525" marR="9525" marT="9525" marB="0" anchor="ctr"/>
                </a:tc>
                <a:tc>
                  <a:txBody>
                    <a:bodyPr/>
                    <a:lstStyle/>
                    <a:p>
                      <a:pPr algn="l" rtl="0" fontAlgn="ctr"/>
                      <a:r>
                        <a:rPr lang="en-US" sz="1200" b="0" i="0" u="none" strike="noStrike" dirty="0">
                          <a:solidFill>
                            <a:srgbClr val="000000"/>
                          </a:solidFill>
                          <a:effectLst/>
                          <a:latin typeface="メイリオ" panose="020B0604030504040204" pitchFamily="50" charset="-128"/>
                          <a:ea typeface="メイリオ" panose="020B0604030504040204" pitchFamily="50" charset="-128"/>
                        </a:rPr>
                        <a:t>A234-2</a:t>
                      </a:r>
                    </a:p>
                  </a:txBody>
                  <a:tcPr marL="9525" marR="9525" marT="9525" marB="0" anchor="ctr"/>
                </a:tc>
                <a:tc>
                  <a:txBody>
                    <a:bodyPr/>
                    <a:lstStyle/>
                    <a:p>
                      <a:pPr algn="l" rtl="0"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感染対策向上加算の注２に規定する指導強化加算</a:t>
                      </a:r>
                    </a:p>
                  </a:txBody>
                  <a:tcPr marL="9525" marR="9525" marT="9525" marB="0" anchor="ctr"/>
                </a:tc>
                <a:tc>
                  <a:txBody>
                    <a:bodyPr/>
                    <a:lstStyle/>
                    <a:p>
                      <a:pPr algn="l" rtl="0" fontAlgn="ct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令和５年３月</a:t>
                      </a:r>
                      <a:r>
                        <a:rPr lang="en-US" altLang="ja-JP" sz="1200" b="0" i="0" u="none" strike="noStrike" dirty="0">
                          <a:solidFill>
                            <a:srgbClr val="000000"/>
                          </a:solidFill>
                          <a:effectLst/>
                          <a:latin typeface="メイリオ" panose="020B0604030504040204" pitchFamily="50" charset="-128"/>
                          <a:ea typeface="メイリオ" panose="020B0604030504040204" pitchFamily="50" charset="-128"/>
                        </a:rPr>
                        <a:t>31</a:t>
                      </a:r>
                      <a:r>
                        <a:rPr lang="ja-JP" altLang="en-US" sz="1200" b="0" i="0" u="none" strike="noStrike" dirty="0">
                          <a:solidFill>
                            <a:srgbClr val="000000"/>
                          </a:solidFill>
                          <a:effectLst/>
                          <a:latin typeface="メイリオ" panose="020B0604030504040204" pitchFamily="50" charset="-128"/>
                          <a:ea typeface="メイリオ" panose="020B0604030504040204" pitchFamily="50" charset="-128"/>
                        </a:rPr>
                        <a:t>日までの間に限り、感染対策向上加算２、感染対策向上加算３又は外来感染対策向上加算に係る届出を行った保険医療機関に赴き院内感染対策に関する助言を行っていることに係る要件を満たすものとする。</a:t>
                      </a:r>
                    </a:p>
                  </a:txBody>
                  <a:tcPr marL="9525" marR="9525" marT="9525" marB="0" anchor="ctr"/>
                </a:tc>
                <a:extLst>
                  <a:ext uri="{0D108BD9-81ED-4DB2-BD59-A6C34878D82A}">
                    <a16:rowId xmlns:a16="http://schemas.microsoft.com/office/drawing/2014/main" val="2174115163"/>
                  </a:ext>
                </a:extLst>
              </a:tr>
            </a:tbl>
          </a:graphicData>
        </a:graphic>
      </p:graphicFrame>
    </p:spTree>
    <p:extLst>
      <p:ext uri="{BB962C8B-B14F-4D97-AF65-F5344CB8AC3E}">
        <p14:creationId xmlns:p14="http://schemas.microsoft.com/office/powerpoint/2010/main" val="384592690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（２）救急搬送診療料の見直し</a:t>
            </a:r>
            <a:endParaRPr kumimoji="1" lang="ja-JP" altLang="en-US" dirty="0">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２．新興感染症に対応できる医療提供体制の構築</a:t>
            </a:r>
          </a:p>
        </p:txBody>
      </p:sp>
      <p:grpSp>
        <p:nvGrpSpPr>
          <p:cNvPr id="4" name="グループ化 3"/>
          <p:cNvGrpSpPr/>
          <p:nvPr/>
        </p:nvGrpSpPr>
        <p:grpSpPr>
          <a:xfrm>
            <a:off x="188115" y="3461208"/>
            <a:ext cx="9529762" cy="3347668"/>
            <a:chOff x="149606" y="967215"/>
            <a:chExt cx="9529762" cy="3347668"/>
          </a:xfrm>
        </p:grpSpPr>
        <p:sp>
          <p:nvSpPr>
            <p:cNvPr id="6" name="正方形/長方形 5"/>
            <p:cNvSpPr/>
            <p:nvPr/>
          </p:nvSpPr>
          <p:spPr>
            <a:xfrm>
              <a:off x="149606" y="1114684"/>
              <a:ext cx="9529762" cy="320019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ECMO</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等を装着した重症患者に対する搬送中の専門性の高い診療の必要性を踏まえ、</a:t>
              </a:r>
              <a:r>
                <a:rPr kumimoji="1" lang="ja-JP" altLang="en-US" sz="1200" b="0" i="0" u="none" strike="noStrike" kern="1200" cap="none" spc="0" normalizeH="0" baseline="0" noProof="0" dirty="0">
                  <a:ln>
                    <a:noFill/>
                  </a:ln>
                  <a:solidFill>
                    <a:prstClr val="black"/>
                  </a:solidFill>
                  <a:effectLst/>
                  <a:uLnTx/>
                  <a:uFillTx/>
                  <a:latin typeface="Verdana"/>
                  <a:ea typeface="メイリオ"/>
                  <a:cs typeface="+mn-cs"/>
                </a:rPr>
                <a:t>関係学会の指針等に基づき、重症患者搬送チームが搬送を行った場合について新たな評価を行う</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救急搬送診療料　　　</a:t>
              </a:r>
              <a:r>
                <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1,300</a:t>
              </a: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（新）重症患者搬送加算</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1,800</a:t>
              </a:r>
              <a:r>
                <a:rPr kumimoji="1" lang="ja-JP" altLang="en-US"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救急搬送中に人工心肺補助装置、補助循環装置又は人工呼吸器を装着し医師による</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集中治療を要する状態の患者</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関係学会の指針等に基づき、重症患者搬送チームが搬送を行った場合に加算する。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施設基準の概要</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（１）当該保険医療機関内に、以下から構成される重症患者搬送チームが設置されていること。</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ア　集中治療の経験を５年以上有する医師　　イ　看護師　　　ウ　臨床工学技士</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（２）（１）のアの医師は、重症の小児患者を搬送する場合、小児の特定集中治療の経験を５年以上有することが望ましい。</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（３）（１）のイの看護師は、集中治療を必要とする患者の看護に従事した経験を５年以上有し、適切な研修を修了した看護師であることが望ましい。</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（４）（１）のウの臨床工学技士は、救命救急入院料等を届け出た病棟を有する保険医療機関で５年以上の経験を有することが望ましい。</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（５）関係学会により認定された施設であること。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（６）日本集中治療医学会が定める指針等に基づき、</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重症患者搬送が適切に実施</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（７）重症患者搬送チームにより、重症患者搬送に関する</a:t>
              </a:r>
              <a:r>
                <a:rPr kumimoji="1" lang="ja-JP" altLang="en-US" sz="10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研修を定期的に実施</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56296" y="967215"/>
              <a:ext cx="3479335" cy="295961"/>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重症患者搬送に係る診療への評価の新設</a:t>
              </a:r>
            </a:p>
          </p:txBody>
        </p:sp>
      </p:grpSp>
      <p:grpSp>
        <p:nvGrpSpPr>
          <p:cNvPr id="3" name="グループ化 2"/>
          <p:cNvGrpSpPr/>
          <p:nvPr/>
        </p:nvGrpSpPr>
        <p:grpSpPr>
          <a:xfrm>
            <a:off x="188116" y="753221"/>
            <a:ext cx="9529761" cy="2650520"/>
            <a:chOff x="188118" y="3502692"/>
            <a:chExt cx="9529761" cy="2232767"/>
          </a:xfrm>
        </p:grpSpPr>
        <p:sp>
          <p:nvSpPr>
            <p:cNvPr id="8" name="正方形/長方形 7"/>
            <p:cNvSpPr/>
            <p:nvPr/>
          </p:nvSpPr>
          <p:spPr>
            <a:xfrm>
              <a:off x="188118" y="3628370"/>
              <a:ext cx="9529761" cy="210708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入院患者を転院搬送する際に、救急搬送診療料が算定可能な場合を明確化する。</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救急搬送診療料</a:t>
              </a:r>
              <a:r>
                <a:rPr kumimoji="1" lang="en-US" altLang="ja-JP"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1,300</a:t>
              </a:r>
              <a:r>
                <a:rPr kumimoji="1" lang="ja-JP" altLang="en-US"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4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 name="正方形/長方形 15"/>
            <p:cNvSpPr/>
            <p:nvPr/>
          </p:nvSpPr>
          <p:spPr>
            <a:xfrm>
              <a:off x="294807" y="3502692"/>
              <a:ext cx="1758112" cy="232764"/>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算定要件の見直し</a:t>
              </a:r>
            </a:p>
          </p:txBody>
        </p:sp>
        <p:sp>
          <p:nvSpPr>
            <p:cNvPr id="88" name="正方形/長方形 87"/>
            <p:cNvSpPr/>
            <p:nvPr/>
          </p:nvSpPr>
          <p:spPr>
            <a:xfrm>
              <a:off x="4156596" y="4084251"/>
              <a:ext cx="5437901" cy="191552"/>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90" name="右矢印 89"/>
            <p:cNvSpPr/>
            <p:nvPr/>
          </p:nvSpPr>
          <p:spPr>
            <a:xfrm>
              <a:off x="3601561" y="4409904"/>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228091" y="4411062"/>
              <a:ext cx="3261346" cy="236897"/>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223735" y="4668493"/>
              <a:ext cx="3265702" cy="520566"/>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・当該保険医療機関の入院患者を他の保険医療機関に搬送した場合、救急搬送診療料は算定できない。</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 name="正方形/長方形 16"/>
            <p:cNvSpPr/>
            <p:nvPr/>
          </p:nvSpPr>
          <p:spPr>
            <a:xfrm>
              <a:off x="4156597" y="4281734"/>
              <a:ext cx="5437901" cy="1396131"/>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救急搬送診療料は、</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救急用の自動車等に同乗して診療を行った医師の所属する保険医療機関において算定する</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入院患者を他の保険医療機関に搬送した場合、救急搬送診療料は算定できない。ただし、</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以下のいずれか</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に該当する場合においては、</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入院患者</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についても救急搬送診療料を算定することができる。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搬送元保険医療機関以外の保険医療機関の医師</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が、救急用の自動車等に同乗して診療を行った場合</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救急搬送中に人工心肺補助装置、補助循環装置又は人工呼吸器を装着し医師による集中治療を要する状態の患者</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a:t>
              </a:r>
              <a:r>
                <a:rPr kumimoji="1" lang="ja-JP" altLang="en-US"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関係学会の指針等に基づき</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、患者の搬送を行う場合</a:t>
              </a:r>
            </a:p>
          </p:txBody>
        </p:sp>
      </p:grpSp>
    </p:spTree>
    <p:extLst>
      <p:ext uri="{BB962C8B-B14F-4D97-AF65-F5344CB8AC3E}">
        <p14:creationId xmlns:p14="http://schemas.microsoft.com/office/powerpoint/2010/main" val="244145356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（３）人工呼吸の評価の見直し</a:t>
            </a:r>
            <a:endParaRPr kumimoji="1" lang="ja-JP" altLang="en-US" dirty="0">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２．新興感染症に対応できる医療提供体制の構築</a:t>
            </a:r>
          </a:p>
        </p:txBody>
      </p:sp>
      <p:sp>
        <p:nvSpPr>
          <p:cNvPr id="6" name="正方形/長方形 5"/>
          <p:cNvSpPr/>
          <p:nvPr/>
        </p:nvSpPr>
        <p:spPr>
          <a:xfrm>
            <a:off x="188119" y="1018800"/>
            <a:ext cx="9529762" cy="565796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人工呼吸を実施する患者について、開始からの日数に応じた評価とするとともに、自発覚醒トライアル及び自発呼吸トライアルを実施した場合の評価を新設する。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1" name="正方形/長方形 10"/>
          <p:cNvSpPr/>
          <p:nvPr/>
        </p:nvSpPr>
        <p:spPr>
          <a:xfrm>
            <a:off x="4378036" y="1793296"/>
            <a:ext cx="5187458"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12" name="正方形/長方形 11"/>
          <p:cNvSpPr/>
          <p:nvPr/>
        </p:nvSpPr>
        <p:spPr>
          <a:xfrm>
            <a:off x="4378036" y="2152341"/>
            <a:ext cx="5183476" cy="1716166"/>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人工呼吸</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　５時間を超えた場合（１日につき）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イ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14</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日目まで</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950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ロ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15</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日目以降</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815</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30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（１）「３」について、</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他院において人工呼吸器による管理が行われていた患者</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については、</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人工呼吸の算定期間を通算</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（２）「３」について、</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自宅等において人工呼吸器が行われていた患者</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については、</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治療期間にかかわらず、「ロ」の所定点数を算定</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 name="右矢印 12"/>
          <p:cNvSpPr/>
          <p:nvPr/>
        </p:nvSpPr>
        <p:spPr>
          <a:xfrm>
            <a:off x="3833769" y="2210311"/>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319030" y="1789031"/>
            <a:ext cx="3413386"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18" name="正方形/長方形 17"/>
          <p:cNvSpPr/>
          <p:nvPr/>
        </p:nvSpPr>
        <p:spPr>
          <a:xfrm>
            <a:off x="311928" y="2152340"/>
            <a:ext cx="3420487" cy="1716167"/>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人工呼吸</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　５時間を超えた場合（１日につき）</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819</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（新設）</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 name="正方形/長方形 22"/>
          <p:cNvSpPr/>
          <p:nvPr/>
        </p:nvSpPr>
        <p:spPr>
          <a:xfrm>
            <a:off x="188119" y="3934289"/>
            <a:ext cx="4608325" cy="30969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　　覚醒試験加算</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100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点（１日につき）</a:t>
            </a:r>
            <a:endPar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
        <p:nvSpPr>
          <p:cNvPr id="24" name="正方形/長方形 23"/>
          <p:cNvSpPr/>
          <p:nvPr/>
        </p:nvSpPr>
        <p:spPr>
          <a:xfrm>
            <a:off x="188119" y="4160858"/>
            <a:ext cx="3901743" cy="250903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［算定要件（抜粋）］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注３　</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気管内挿管が行われている患者</a:t>
            </a:r>
            <a:r>
              <a:rPr kumimoji="1" lang="ja-JP" altLang="en-US" sz="10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に対して、意識状態に係る評価を行った場合</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は、覚醒試験加算として、</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当該治療の開始日から起算して</a:t>
            </a:r>
            <a:r>
              <a:rPr kumimoji="1" lang="en-US" altLang="ja-JP"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a:t>
            </a:r>
            <a:r>
              <a:rPr kumimoji="1" lang="ja-JP" altLang="en-US" sz="10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a:t>
            </a:r>
            <a:r>
              <a:rPr kumimoji="1" lang="ja-JP" altLang="en-US" sz="10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を限度</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として、１日につき</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点を所定点数に加算する。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（１）「注３」の覚醒試験加算は、人工呼吸器を使用している患者の意識状態に係る評価として、</a:t>
            </a:r>
            <a:r>
              <a:rPr kumimoji="1" lang="ja-JP" altLang="en-US" sz="10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以下の全てを実施した場合</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に算定することができる。なお、</a:t>
            </a:r>
            <a:r>
              <a:rPr kumimoji="1" lang="ja-JP" altLang="en-US" sz="10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実施に当たっては、関係学会が定めるプロトコル等を参考とする</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p>
          <a:p>
            <a:pPr marL="406800" marR="0" lvl="0" indent="-1260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自発覚醒試験を</a:t>
            </a:r>
            <a:r>
              <a:rPr kumimoji="1" lang="ja-JP" altLang="en-US" sz="9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実施できる状態であることを確認</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a:t>
            </a:r>
          </a:p>
          <a:p>
            <a:pPr marL="3960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当該患者の</a:t>
            </a:r>
            <a:r>
              <a:rPr kumimoji="1" lang="ja-JP" altLang="en-US" sz="9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意識状態を評価</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a:t>
            </a:r>
            <a:r>
              <a:rPr kumimoji="1" lang="ja-JP" altLang="en-US" sz="9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自発的に覚醒が得られるか確認</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すること。その際、必要に応じて、鎮静薬を中止又は減量すること。なお、観察時間は、</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分から４時間程度を目安とする。</a:t>
            </a:r>
          </a:p>
          <a:p>
            <a:pPr marL="406800" marR="0" lvl="0" indent="-1260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意識状態の評価に当たっては、</a:t>
            </a:r>
            <a:r>
              <a:rPr kumimoji="1" lang="en-US" altLang="ja-JP"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Richmond Agitation-Sedation Scale(RASS)</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等の指標を用いる</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p>
          <a:p>
            <a:pPr marL="406800" marR="0" lvl="0" indent="-1260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エ　</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評価日時及び評価結果について、診療録に記載する</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endPar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5" name="正方形/長方形 24"/>
          <p:cNvSpPr/>
          <p:nvPr/>
        </p:nvSpPr>
        <p:spPr>
          <a:xfrm>
            <a:off x="4089862" y="4160858"/>
            <a:ext cx="5628019" cy="237663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［算定要件（抜粋）］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注４　注３の場合において、当該患者に対して</a:t>
            </a:r>
            <a:r>
              <a:rPr kumimoji="1" lang="ja-JP" altLang="en-US" sz="10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人工呼吸器からの離脱のために必要な評価を行った場合</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は、離脱試験加算として、１日につき</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点を更に所定点数に加算する。</a:t>
            </a:r>
          </a:p>
          <a:p>
            <a:pPr marL="280800" marR="0" lvl="0" indent="-2808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（１）「注４」の離脱試験加算は、人工呼吸器の離脱のために必要な評価として、</a:t>
            </a:r>
            <a:r>
              <a:rPr kumimoji="1" lang="ja-JP" altLang="en-US" sz="10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以下の全てを実施した場合</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に算定することができる。なお、</a:t>
            </a:r>
            <a:r>
              <a:rPr kumimoji="1" lang="ja-JP" altLang="en-US" sz="10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実施に当たっては、関係学会が定めるプロトコル等を参考とする</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p>
          <a:p>
            <a:pPr marL="3960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自発覚醒試験の結果、</a:t>
            </a:r>
            <a:r>
              <a:rPr kumimoji="1" lang="ja-JP" altLang="en-US" sz="9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自発呼吸試験を実施できる意識状態であることを確認</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a:t>
            </a:r>
          </a:p>
          <a:p>
            <a:pPr marL="3960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以下のいずれにも該当</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a:t>
            </a:r>
          </a:p>
          <a:p>
            <a:pPr marL="3960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ｲ</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原疾患が改善している又は改善傾向にあること。</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ﾛ</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酸素化が十分であること。　等</a:t>
            </a:r>
          </a:p>
          <a:p>
            <a:pPr marL="3960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人工呼吸器の設定を</a:t>
            </a:r>
            <a:r>
              <a:rPr kumimoji="1" lang="ja-JP" altLang="en-US" sz="9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以下のいずれかに変更し、</a:t>
            </a:r>
            <a:r>
              <a:rPr kumimoji="1" lang="en-US" altLang="ja-JP" sz="9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9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分間経過した後、患者の状態を評価</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a:t>
            </a:r>
          </a:p>
          <a:p>
            <a:pPr marL="3960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ｲ</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吸入酸素濃度（ＦＩＯ２）</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以下、</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CPAP</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PEEP</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≦5cmH2O</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かつ</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PS≦5cmH2O</a:t>
            </a:r>
          </a:p>
          <a:p>
            <a:pPr marL="3960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ﾛ</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ＦＩＯ２</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以下相当かつＴピース</a:t>
            </a:r>
          </a:p>
          <a:p>
            <a:pPr marL="3960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エ　</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ウの</a:t>
            </a:r>
            <a:r>
              <a:rPr kumimoji="1" lang="ja-JP" altLang="en-US" sz="9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評価に当たっては、以下の全てを評価</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すること。</a:t>
            </a:r>
          </a:p>
          <a:p>
            <a:pPr marL="3960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ｲ</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酸素化の悪化の有無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ﾛ</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血行動態の悪化の有無　等</a:t>
            </a:r>
          </a:p>
          <a:p>
            <a:pPr marL="3960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オ　</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ウの評価の結果、異常が認められた場合には、その原因について検討し、対策を講じる</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p>
          <a:p>
            <a:pPr marL="3960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カ　</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評価日時及び評価結果について、診療録に記載する</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a:t>
            </a: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6" name="正方形/長方形 25"/>
          <p:cNvSpPr/>
          <p:nvPr/>
        </p:nvSpPr>
        <p:spPr>
          <a:xfrm>
            <a:off x="4089862" y="3938554"/>
            <a:ext cx="5628019" cy="30969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　　離脱試験加算</a:t>
            </a:r>
            <a:r>
              <a:rPr kumimoji="1" lang="en-US" altLang="ja-JP"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60</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点（１日につき）</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8800" y="779232"/>
            <a:ext cx="3085712"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人工呼吸の評価の見直し</a:t>
            </a:r>
          </a:p>
        </p:txBody>
      </p:sp>
    </p:spTree>
    <p:extLst>
      <p:ext uri="{BB962C8B-B14F-4D97-AF65-F5344CB8AC3E}">
        <p14:creationId xmlns:p14="http://schemas.microsoft.com/office/powerpoint/2010/main" val="249259843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図 12"/>
          <p:cNvPicPr>
            <a:picLocks noChangeAspect="1"/>
          </p:cNvPicPr>
          <p:nvPr/>
        </p:nvPicPr>
        <p:blipFill>
          <a:blip r:embed="rId3"/>
          <a:stretch>
            <a:fillRect/>
          </a:stretch>
        </p:blipFill>
        <p:spPr>
          <a:xfrm>
            <a:off x="4760072" y="1390502"/>
            <a:ext cx="1395310" cy="864489"/>
          </a:xfrm>
          <a:prstGeom prst="rect">
            <a:avLst/>
          </a:prstGeom>
        </p:spPr>
      </p:pic>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（４）</a:t>
            </a:r>
            <a:r>
              <a:rPr lang="en-US" altLang="ja-JP" dirty="0">
                <a:latin typeface="メイリオ" panose="020B0604030504040204" pitchFamily="50" charset="-128"/>
                <a:ea typeface="メイリオ" panose="020B0604030504040204" pitchFamily="50" charset="-128"/>
              </a:rPr>
              <a:t>ECMO</a:t>
            </a:r>
            <a:r>
              <a:rPr lang="ja-JP" altLang="en-US" dirty="0">
                <a:latin typeface="メイリオ" panose="020B0604030504040204" pitchFamily="50" charset="-128"/>
                <a:ea typeface="メイリオ" panose="020B0604030504040204" pitchFamily="50" charset="-128"/>
              </a:rPr>
              <a:t>（体外式膜型人工肺）を用いた診療等に係る評価の見直し</a:t>
            </a:r>
            <a:endParaRPr kumimoji="1" lang="ja-JP" altLang="en-US" dirty="0">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２．新興感染症に対応できる医療提供体制の構築</a:t>
            </a:r>
          </a:p>
        </p:txBody>
      </p:sp>
      <p:sp>
        <p:nvSpPr>
          <p:cNvPr id="6" name="正方形/長方形 5"/>
          <p:cNvSpPr/>
          <p:nvPr/>
        </p:nvSpPr>
        <p:spPr>
          <a:xfrm>
            <a:off x="188119" y="1018800"/>
            <a:ext cx="9529762" cy="1836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ts val="1700"/>
              </a:lnSpc>
              <a:spcBef>
                <a:spcPts val="0"/>
              </a:spcBef>
              <a:spcAft>
                <a:spcPts val="600"/>
              </a:spcAft>
              <a:buClrTx/>
              <a:buSzTx/>
              <a:buFont typeface="Wingdings" panose="05000000000000000000" pitchFamily="2" charset="2"/>
              <a:buChar char="Ø"/>
              <a:tabLst/>
              <a:defRPr/>
            </a:pP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ECMO</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を用いた重症患者の治療管理について、処置に係る評価を新設し、取扱いを明確化する。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体外式膜型人工肺（１日につき）</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　初日</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30,150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　２日目以降</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3,000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ts val="1700"/>
              </a:lnSpc>
              <a:spcBef>
                <a:spcPts val="0"/>
              </a:spcBef>
              <a:spcAft>
                <a:spcPts val="600"/>
              </a:spcAft>
              <a:buClrTx/>
              <a:buSzTx/>
              <a:buFont typeface="Wingdings" panose="05000000000000000000" pitchFamily="2" charset="2"/>
              <a:buChar char="Ø"/>
              <a:tabLst/>
              <a:defRPr/>
            </a:pP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ECMO</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を用いた重症患者の治療管理について、治療管理に係る評価を新設する。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体外式膜型人工肺管理料（１日につき）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　７日目まで</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4,500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　８日目以降</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14</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日目まで</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4,000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３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15</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日目以降</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3,000</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p:txBody>
      </p:sp>
      <p:sp>
        <p:nvSpPr>
          <p:cNvPr id="14" name="正方形/長方形 13"/>
          <p:cNvSpPr/>
          <p:nvPr/>
        </p:nvSpPr>
        <p:spPr>
          <a:xfrm>
            <a:off x="188118" y="2023897"/>
            <a:ext cx="9529763" cy="628003"/>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02400" marR="0" lvl="0" indent="-302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急性呼吸不全又は慢性呼吸不全の急性増悪</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であって、</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人工呼吸器で対応できない患者</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に対して、</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体外式膜型人工肺を使用した場合</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に算定する。</a:t>
            </a:r>
          </a:p>
          <a:p>
            <a:pPr marL="302400" marR="0" lvl="0" indent="-302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（２）実施のために血管を露出し、カニューレ、カテーテル等を挿入した場合の手技料は、所定点数に含まれ、別に算定できない。</a:t>
            </a: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02400" marR="0" lvl="0" indent="-30240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02400" marR="0" lvl="0" indent="-302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あわせて、人工心肺に係る算定要件を整理。</a:t>
            </a:r>
          </a:p>
        </p:txBody>
      </p:sp>
      <p:sp>
        <p:nvSpPr>
          <p:cNvPr id="22" name="正方形/長方形 21"/>
          <p:cNvSpPr/>
          <p:nvPr/>
        </p:nvSpPr>
        <p:spPr>
          <a:xfrm>
            <a:off x="188117" y="4449075"/>
            <a:ext cx="4660107" cy="1360559"/>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02400" marR="0" lvl="0" indent="-302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急性呼吸不全又は慢性呼吸不全の急性増悪</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であって、</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人工呼吸器で対応できない患者</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に対して、</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体外式膜型人工肺を用いて呼吸管理を行った場合</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に算定する。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02400" marR="0" lvl="0" indent="-302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（２）治療開始時においては、</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導入時加算</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として、</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初回に限り</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5,000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を所定点数に加算する。</a:t>
            </a:r>
          </a:p>
          <a:p>
            <a:pPr marL="302400" marR="0" lvl="0" indent="-302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（３）体外式膜型人工肺管理料は、</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区分番号Ｋ６０１－２に掲げる体外式膜型人工肺を算定する場合に限り</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算定する。</a:t>
            </a:r>
          </a:p>
        </p:txBody>
      </p:sp>
      <p:sp>
        <p:nvSpPr>
          <p:cNvPr id="27" name="正方形/長方形 26"/>
          <p:cNvSpPr/>
          <p:nvPr/>
        </p:nvSpPr>
        <p:spPr>
          <a:xfrm>
            <a:off x="4848224" y="4483800"/>
            <a:ext cx="4869657" cy="1284359"/>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02400" marR="0" lvl="0" indent="-302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次のいずれか</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に係る届出を行っている保険医療機関であること。</a:t>
            </a:r>
          </a:p>
          <a:p>
            <a:pPr marL="421200" marR="0" lvl="0" indent="-140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区分番号Ａ３００に掲げる</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救命救急入院料</a:t>
            </a:r>
          </a:p>
          <a:p>
            <a:pPr marL="421200" marR="0" lvl="0" indent="-140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区分番号Ａ３０１に掲げる</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特定集中治療室管理料</a:t>
            </a:r>
          </a:p>
          <a:p>
            <a:pPr marL="421200" marR="0" lvl="0" indent="-140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　区分番号Ａ３０１－４に掲げる</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小児特定集中治療室管理料</a:t>
            </a:r>
          </a:p>
          <a:p>
            <a:pPr marL="302400" marR="0" lvl="0" indent="-302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（２）当該保険医療機関内に</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専任の臨床工学技士が常時一名以上配置</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されていること。</a:t>
            </a:r>
          </a:p>
        </p:txBody>
      </p:sp>
      <p:pic>
        <p:nvPicPr>
          <p:cNvPr id="18" name="図 1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748819" y="3630292"/>
            <a:ext cx="1919367" cy="1010866"/>
          </a:xfrm>
          <a:prstGeom prst="rect">
            <a:avLst/>
          </a:prstGeom>
        </p:spPr>
      </p:pic>
      <p:sp>
        <p:nvSpPr>
          <p:cNvPr id="17" name="正方形/長方形 16"/>
          <p:cNvSpPr/>
          <p:nvPr/>
        </p:nvSpPr>
        <p:spPr>
          <a:xfrm>
            <a:off x="298800" y="828000"/>
            <a:ext cx="3085712" cy="3240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ECMO</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の評価の見直し</a:t>
            </a:r>
          </a:p>
        </p:txBody>
      </p:sp>
      <p:sp>
        <p:nvSpPr>
          <p:cNvPr id="3" name="正方形/長方形 2"/>
          <p:cNvSpPr/>
          <p:nvPr/>
        </p:nvSpPr>
        <p:spPr>
          <a:xfrm>
            <a:off x="188117" y="3102007"/>
            <a:ext cx="9529764" cy="2772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Verdana"/>
              <a:ea typeface="メイリオ"/>
              <a:cs typeface="+mn-cs"/>
            </a:endParaRPr>
          </a:p>
        </p:txBody>
      </p:sp>
      <p:sp>
        <p:nvSpPr>
          <p:cNvPr id="23" name="正方形/長方形 22"/>
          <p:cNvSpPr/>
          <p:nvPr/>
        </p:nvSpPr>
        <p:spPr>
          <a:xfrm>
            <a:off x="298800" y="2876518"/>
            <a:ext cx="4478216" cy="3240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ECMO</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の治療管理に係る評価の新設</a:t>
            </a:r>
          </a:p>
        </p:txBody>
      </p:sp>
      <p:graphicFrame>
        <p:nvGraphicFramePr>
          <p:cNvPr id="28" name="表 27"/>
          <p:cNvGraphicFramePr>
            <a:graphicFrameLocks noGrp="1"/>
          </p:cNvGraphicFramePr>
          <p:nvPr/>
        </p:nvGraphicFramePr>
        <p:xfrm>
          <a:off x="319029" y="6516350"/>
          <a:ext cx="6208030" cy="270510"/>
        </p:xfrm>
        <a:graphic>
          <a:graphicData uri="http://schemas.openxmlformats.org/drawingml/2006/table">
            <a:tbl>
              <a:tblPr firstRow="1" bandRow="1">
                <a:tableStyleId>{2D5ABB26-0587-4C30-8999-92F81FD0307C}</a:tableStyleId>
              </a:tblPr>
              <a:tblGrid>
                <a:gridCol w="4500000">
                  <a:extLst>
                    <a:ext uri="{9D8B030D-6E8A-4147-A177-3AD203B41FA5}">
                      <a16:colId xmlns:a16="http://schemas.microsoft.com/office/drawing/2014/main" val="1736590387"/>
                    </a:ext>
                  </a:extLst>
                </a:gridCol>
                <a:gridCol w="1708030">
                  <a:extLst>
                    <a:ext uri="{9D8B030D-6E8A-4147-A177-3AD203B41FA5}">
                      <a16:colId xmlns:a16="http://schemas.microsoft.com/office/drawing/2014/main" val="1137278688"/>
                    </a:ext>
                  </a:extLst>
                </a:gridCol>
              </a:tblGrid>
              <a:tr h="252000">
                <a:tc>
                  <a:txBody>
                    <a:bodyPr/>
                    <a:lstStyle/>
                    <a:p>
                      <a:pPr>
                        <a:lnSpc>
                          <a:spcPts val="1400"/>
                        </a:lnSpc>
                      </a:pPr>
                      <a:r>
                        <a:rPr kumimoji="1" lang="zh-TW" altLang="en-US" sz="1200" dirty="0">
                          <a:latin typeface="+mn-ea"/>
                          <a:ea typeface="+mn-ea"/>
                        </a:rPr>
                        <a:t>経皮的動脈血酸素飽和度測定</a:t>
                      </a:r>
                      <a:r>
                        <a:rPr kumimoji="1" lang="ja-JP" altLang="en-US" sz="1200" dirty="0">
                          <a:latin typeface="+mn-ea"/>
                          <a:ea typeface="+mn-ea"/>
                        </a:rPr>
                        <a:t>（１日につき）</a:t>
                      </a:r>
                    </a:p>
                  </a:txBody>
                  <a:tcPr>
                    <a:lnL w="9525" cap="flat" cmpd="sng" algn="ctr">
                      <a:solidFill>
                        <a:schemeClr val="tx2"/>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EBF5FF"/>
                    </a:solidFill>
                  </a:tcPr>
                </a:tc>
                <a:tc>
                  <a:txBody>
                    <a:bodyPr/>
                    <a:lstStyle/>
                    <a:p>
                      <a:pPr algn="ctr">
                        <a:lnSpc>
                          <a:spcPts val="1400"/>
                        </a:lnSpc>
                      </a:pPr>
                      <a:r>
                        <a:rPr kumimoji="1" lang="en-US" altLang="ja-JP" sz="1200" dirty="0">
                          <a:latin typeface="+mn-ea"/>
                          <a:ea typeface="+mn-ea"/>
                        </a:rPr>
                        <a:t>30</a:t>
                      </a:r>
                      <a:r>
                        <a:rPr kumimoji="1" lang="ja-JP" altLang="en-US" sz="1200" dirty="0">
                          <a:latin typeface="+mn-ea"/>
                          <a:ea typeface="+mn-ea"/>
                        </a:rPr>
                        <a:t>点</a:t>
                      </a:r>
                    </a:p>
                  </a:txBody>
                  <a:tcPr>
                    <a:lnL w="9525" cap="flat" cmpd="sng" algn="ctr">
                      <a:solidFill>
                        <a:schemeClr val="tx2"/>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EBF5FF"/>
                    </a:solidFill>
                  </a:tcPr>
                </a:tc>
                <a:extLst>
                  <a:ext uri="{0D108BD9-81ED-4DB2-BD59-A6C34878D82A}">
                    <a16:rowId xmlns:a16="http://schemas.microsoft.com/office/drawing/2014/main" val="758917707"/>
                  </a:ext>
                </a:extLst>
              </a:tr>
            </a:tbl>
          </a:graphicData>
        </a:graphic>
      </p:graphicFrame>
      <p:sp>
        <p:nvSpPr>
          <p:cNvPr id="29" name="正方形/長方形 28"/>
          <p:cNvSpPr/>
          <p:nvPr/>
        </p:nvSpPr>
        <p:spPr>
          <a:xfrm>
            <a:off x="7602744" y="6304465"/>
            <a:ext cx="1856551" cy="180000"/>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31" name="正方形/長方形 30"/>
          <p:cNvSpPr/>
          <p:nvPr/>
        </p:nvSpPr>
        <p:spPr>
          <a:xfrm>
            <a:off x="319029" y="6306334"/>
            <a:ext cx="6208030" cy="180000"/>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graphicFrame>
        <p:nvGraphicFramePr>
          <p:cNvPr id="32" name="表 31"/>
          <p:cNvGraphicFramePr>
            <a:graphicFrameLocks noGrp="1"/>
          </p:cNvGraphicFramePr>
          <p:nvPr/>
        </p:nvGraphicFramePr>
        <p:xfrm>
          <a:off x="7602745" y="6520626"/>
          <a:ext cx="1856550" cy="270000"/>
        </p:xfrm>
        <a:graphic>
          <a:graphicData uri="http://schemas.openxmlformats.org/drawingml/2006/table">
            <a:tbl>
              <a:tblPr firstRow="1" bandRow="1">
                <a:tableStyleId>{2D5ABB26-0587-4C30-8999-92F81FD0307C}</a:tableStyleId>
              </a:tblPr>
              <a:tblGrid>
                <a:gridCol w="1856550">
                  <a:extLst>
                    <a:ext uri="{9D8B030D-6E8A-4147-A177-3AD203B41FA5}">
                      <a16:colId xmlns:a16="http://schemas.microsoft.com/office/drawing/2014/main" val="1584265878"/>
                    </a:ext>
                  </a:extLst>
                </a:gridCol>
              </a:tblGrid>
              <a:tr h="270000">
                <a:tc>
                  <a:txBody>
                    <a:bodyPr/>
                    <a:lstStyle/>
                    <a:p>
                      <a:pPr algn="ctr">
                        <a:lnSpc>
                          <a:spcPts val="1300"/>
                        </a:lnSpc>
                      </a:pPr>
                      <a:r>
                        <a:rPr kumimoji="1" lang="en-US" altLang="ja-JP" sz="1400" b="1" u="sng" dirty="0">
                          <a:solidFill>
                            <a:schemeClr val="tx2"/>
                          </a:solidFill>
                          <a:latin typeface="+mn-ea"/>
                          <a:ea typeface="+mn-ea"/>
                        </a:rPr>
                        <a:t>35</a:t>
                      </a:r>
                      <a:r>
                        <a:rPr kumimoji="1" lang="ja-JP" altLang="en-US" sz="1400" b="1" u="sng" dirty="0">
                          <a:solidFill>
                            <a:schemeClr val="tx2"/>
                          </a:solidFill>
                          <a:latin typeface="+mn-ea"/>
                          <a:ea typeface="+mn-ea"/>
                        </a:rPr>
                        <a:t>点</a:t>
                      </a:r>
                    </a:p>
                  </a:txBody>
                  <a:tcPr anchor="b">
                    <a:lnL w="9525" cap="flat" cmpd="sng" algn="ctr">
                      <a:solidFill>
                        <a:schemeClr val="accent3"/>
                      </a:solidFill>
                      <a:prstDash val="solid"/>
                      <a:round/>
                      <a:headEnd type="none" w="med" len="med"/>
                      <a:tailEnd type="none" w="med" len="med"/>
                    </a:lnL>
                    <a:lnR w="9525" cap="flat" cmpd="sng" algn="ctr">
                      <a:solidFill>
                        <a:schemeClr val="accent3"/>
                      </a:solidFill>
                      <a:prstDash val="solid"/>
                      <a:round/>
                      <a:headEnd type="none" w="med" len="med"/>
                      <a:tailEnd type="none" w="med" len="med"/>
                    </a:lnR>
                    <a:lnT w="9525" cap="flat" cmpd="sng" algn="ctr">
                      <a:solidFill>
                        <a:schemeClr val="accent3"/>
                      </a:solidFill>
                      <a:prstDash val="solid"/>
                      <a:round/>
                      <a:headEnd type="none" w="med" len="med"/>
                      <a:tailEnd type="none" w="med" len="med"/>
                    </a:lnT>
                    <a:lnB w="9525" cap="flat" cmpd="sng" algn="ctr">
                      <a:solidFill>
                        <a:schemeClr val="accent3"/>
                      </a:solidFill>
                      <a:prstDash val="solid"/>
                      <a:round/>
                      <a:headEnd type="none" w="med" len="med"/>
                      <a:tailEnd type="none" w="med" len="med"/>
                    </a:lnB>
                    <a:solidFill>
                      <a:srgbClr val="FDECD5"/>
                    </a:solidFill>
                  </a:tcPr>
                </a:tc>
                <a:extLst>
                  <a:ext uri="{0D108BD9-81ED-4DB2-BD59-A6C34878D82A}">
                    <a16:rowId xmlns:a16="http://schemas.microsoft.com/office/drawing/2014/main" val="354322477"/>
                  </a:ext>
                </a:extLst>
              </a:tr>
            </a:tbl>
          </a:graphicData>
        </a:graphic>
      </p:graphicFrame>
      <p:sp>
        <p:nvSpPr>
          <p:cNvPr id="33" name="右矢印 32"/>
          <p:cNvSpPr/>
          <p:nvPr/>
        </p:nvSpPr>
        <p:spPr>
          <a:xfrm>
            <a:off x="6909325" y="6342532"/>
            <a:ext cx="442913" cy="3948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p:cNvSpPr/>
          <p:nvPr/>
        </p:nvSpPr>
        <p:spPr>
          <a:xfrm>
            <a:off x="188117" y="6162753"/>
            <a:ext cx="9529764" cy="666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Verdana"/>
              <a:ea typeface="メイリオ"/>
              <a:cs typeface="+mn-cs"/>
            </a:endParaRPr>
          </a:p>
        </p:txBody>
      </p:sp>
      <p:sp>
        <p:nvSpPr>
          <p:cNvPr id="26" name="正方形/長方形 25"/>
          <p:cNvSpPr/>
          <p:nvPr/>
        </p:nvSpPr>
        <p:spPr>
          <a:xfrm>
            <a:off x="298800" y="5929746"/>
            <a:ext cx="5463633" cy="3060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経皮的動脈血酸素飽和度測定の評価の見直し</a:t>
            </a:r>
          </a:p>
        </p:txBody>
      </p:sp>
    </p:spTree>
    <p:extLst>
      <p:ext uri="{BB962C8B-B14F-4D97-AF65-F5344CB8AC3E}">
        <p14:creationId xmlns:p14="http://schemas.microsoft.com/office/powerpoint/2010/main" val="384105625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892707DA-D931-462F-8D9C-6833432E6719}"/>
              </a:ext>
            </a:extLst>
          </p:cNvPr>
          <p:cNvSpPr txBox="1"/>
          <p:nvPr/>
        </p:nvSpPr>
        <p:spPr>
          <a:xfrm>
            <a:off x="920552" y="577515"/>
            <a:ext cx="8280920" cy="1200329"/>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３．かかりつけ医機能の評価と</a:t>
            </a:r>
            <a:endParaRPr kumimoji="1" lang="en-US" altLang="ja-JP"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6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     外来医療の機能分化 等</a:t>
            </a:r>
          </a:p>
        </p:txBody>
      </p:sp>
      <p:sp>
        <p:nvSpPr>
          <p:cNvPr id="7" name="テキスト ボックス 6">
            <a:extLst>
              <a:ext uri="{FF2B5EF4-FFF2-40B4-BE49-F238E27FC236}">
                <a16:creationId xmlns:a16="http://schemas.microsoft.com/office/drawing/2014/main" id="{FD54E197-9CB0-4837-93E8-13320F2A2E48}"/>
              </a:ext>
            </a:extLst>
          </p:cNvPr>
          <p:cNvSpPr txBox="1"/>
          <p:nvPr/>
        </p:nvSpPr>
        <p:spPr>
          <a:xfrm>
            <a:off x="1136576" y="2358747"/>
            <a:ext cx="4358901" cy="3570208"/>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（１）外来感染対策向上加算の新設（再掲）</a:t>
            </a:r>
            <a:endPar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（２）地域包括診療料・加算の見直し</a:t>
            </a:r>
            <a:endPar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ja-JP" altLang="en-US" sz="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（３）機能強化加算の見直し</a:t>
            </a:r>
            <a:endPar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（４）リフィル処方の導入</a:t>
            </a:r>
            <a:endPar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（５）オンライン資格確認システムを通じた患者情報等の活用に係る評価</a:t>
            </a:r>
            <a:endPar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（６）医師の基礎的な技術の再評価</a:t>
            </a:r>
            <a:endPar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ja-JP" altLang="en-US" sz="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（７）生活習慣病管理料の見直し</a:t>
            </a:r>
            <a:endPar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（８）療養・就労両立支援指導料の見直し</a:t>
            </a:r>
            <a:endPar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（９）こころの連携指導料の新設</a:t>
            </a:r>
            <a:endPar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a:t>
            </a:r>
            <a:r>
              <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10</a:t>
            </a: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）外来在宅共同指導料の新設</a:t>
            </a:r>
            <a:endPar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p:txBody>
      </p:sp>
      <p:sp>
        <p:nvSpPr>
          <p:cNvPr id="10" name="テキスト ボックス 9">
            <a:extLst>
              <a:ext uri="{FF2B5EF4-FFF2-40B4-BE49-F238E27FC236}">
                <a16:creationId xmlns:a16="http://schemas.microsoft.com/office/drawing/2014/main" id="{2C5E35E6-2162-4393-8555-81B3E9829E28}"/>
              </a:ext>
            </a:extLst>
          </p:cNvPr>
          <p:cNvSpPr txBox="1"/>
          <p:nvPr/>
        </p:nvSpPr>
        <p:spPr>
          <a:xfrm>
            <a:off x="5329762" y="2354059"/>
            <a:ext cx="4358902" cy="4216539"/>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a:t>
            </a:r>
            <a:r>
              <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11</a:t>
            </a: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）小児かかりつけ診療料等の見直し</a:t>
            </a:r>
            <a:endPar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a:t>
            </a:r>
            <a:r>
              <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12</a:t>
            </a: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）小児慢性特定疾病やアレルギー疾患を有する児童等に関わる関係機関の連携</a:t>
            </a:r>
            <a:endPar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a:t>
            </a:r>
            <a:r>
              <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13</a:t>
            </a: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）小児運動器疾患指導管理料の見直し</a:t>
            </a:r>
            <a:endPar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a:t>
            </a:r>
            <a:r>
              <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14</a:t>
            </a: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）耳鼻咽喉科処置の見直し</a:t>
            </a:r>
            <a:endPar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a:t>
            </a:r>
            <a:r>
              <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15</a:t>
            </a: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）高度難聴指導管理料の見直し</a:t>
            </a:r>
            <a:endPar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ja-JP" altLang="en-US" sz="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a:t>
            </a:r>
            <a:r>
              <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16</a:t>
            </a: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）アレルギー性鼻炎免疫療法に係る評価</a:t>
            </a:r>
            <a:endPar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a:t>
            </a:r>
            <a:r>
              <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17</a:t>
            </a: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）紹介状なしで受診する場合等の定額負担見直し</a:t>
            </a:r>
            <a:endPar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a:t>
            </a:r>
            <a:r>
              <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18</a:t>
            </a: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）紹介受診重点医療機関における入院診療の評価の新設</a:t>
            </a:r>
            <a:endPar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a:t>
            </a:r>
            <a:r>
              <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19</a:t>
            </a: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）紹介受診重点医療機関とかかりつけ医機能を有する医療機関の連携の推進</a:t>
            </a:r>
            <a:endPar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a:p>
            <a:pPr marL="542925"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a:t>
            </a:r>
            <a:r>
              <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20</a:t>
            </a:r>
            <a:r>
              <a:rPr kumimoji="1" lang="ja-JP" altLang="en-US"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）初診料及び外来診療料における紹介・逆紹介割合に基づく減算規定の見直し</a:t>
            </a:r>
            <a:endParaRPr kumimoji="1" lang="en-US" altLang="ja-JP" sz="1400"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endParaRPr>
          </a:p>
        </p:txBody>
      </p:sp>
      <p:sp>
        <p:nvSpPr>
          <p:cNvPr id="11" name="正方形/長方形 10">
            <a:extLst>
              <a:ext uri="{FF2B5EF4-FFF2-40B4-BE49-F238E27FC236}">
                <a16:creationId xmlns:a16="http://schemas.microsoft.com/office/drawing/2014/main" id="{1732DE39-FBF3-433A-8ED7-F865F1DA68C1}"/>
              </a:ext>
            </a:extLst>
          </p:cNvPr>
          <p:cNvSpPr/>
          <p:nvPr/>
        </p:nvSpPr>
        <p:spPr>
          <a:xfrm>
            <a:off x="0" y="6168"/>
            <a:ext cx="768152" cy="6851832"/>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四角形: 角を丸くする 1">
            <a:extLst>
              <a:ext uri="{FF2B5EF4-FFF2-40B4-BE49-F238E27FC236}">
                <a16:creationId xmlns:a16="http://schemas.microsoft.com/office/drawing/2014/main" id="{B3DD4E1E-25DC-4D8A-BD4E-B6E1EE4045B3}"/>
              </a:ext>
            </a:extLst>
          </p:cNvPr>
          <p:cNvSpPr/>
          <p:nvPr/>
        </p:nvSpPr>
        <p:spPr>
          <a:xfrm>
            <a:off x="1136576" y="2132856"/>
            <a:ext cx="8552087" cy="4392488"/>
          </a:xfrm>
          <a:prstGeom prst="roundRect">
            <a:avLst>
              <a:gd name="adj" fmla="val 2444"/>
            </a:avLst>
          </a:prstGeom>
          <a:noFill/>
          <a:ln w="12700">
            <a:solidFill>
              <a:schemeClr val="accent5">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 name="スライド番号プレースホルダー 2">
            <a:extLst>
              <a:ext uri="{FF2B5EF4-FFF2-40B4-BE49-F238E27FC236}">
                <a16:creationId xmlns:a16="http://schemas.microsoft.com/office/drawing/2014/main" id="{0743D8D9-B942-47A8-9D28-D643EF6E366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24508889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sz="2000" dirty="0"/>
              <a:t>（１）外来感染対策向上加算の新設（再掲）</a:t>
            </a:r>
            <a:endParaRPr kumimoji="1" lang="ja-JP" altLang="en-US" sz="2000"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813600"/>
            <a:ext cx="9529762" cy="596085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診療所について、平時からの感染防止対策の実施や、地域の医療機関等が連携して実施する感染症対策への参画を更に推進する観点から、外来診療時の感染防止対策に係る評価を新設する。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外来感染対策向上加算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６点  （患者１人につき月１回）</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組織的な感染防止対策につき別に厚生労働大臣が定める施設基準に適合しているものとして地方厚生局長等に届け出た保険医療機関（診療所に限る。）において診療を行った場合は、外来感染対策向上加算として、患者１人につき月１回に限り所定点数に加算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［主な施設基準］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（１）専任の</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院内感染管理者</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が配置</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されていること。</a:t>
            </a:r>
          </a:p>
          <a:p>
            <a:pPr marL="361950" marR="0" lvl="0" indent="-361950" algn="l" defTabSz="914400" rtl="0" eaLnBrk="1" fontAlgn="auto" latinLnBrk="0" hangingPunct="1">
              <a:lnSpc>
                <a:spcPct val="100000"/>
              </a:lnSpc>
              <a:spcBef>
                <a:spcPts val="0"/>
              </a:spcBef>
              <a:spcAft>
                <a:spcPts val="0"/>
              </a:spcAft>
              <a:buClrTx/>
              <a:buSzTx/>
              <a:buFontTx/>
              <a:buNone/>
              <a:tabLst>
                <a:tab pos="361950" algn="l"/>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少なくとも年２回程度</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、感染対策向上加算１に係る届出を行った医療機関又は地域の医師会が定期的に主催する</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院内感染対策に関するカンファレンスに参加していること</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。また、感染対策向上加算１に係る届出を行った医療機関又は地域の医師会が主催する</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新興感染症の発生等を想定した訓練について、少なくとも年１回参加していること</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361950" algn="l"/>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（３）新興感染症の発生時等に、</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都道府県等の要請を受けて発熱患者の外来診療等を実施する体制を有し</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、そのことについて自治体のホームページにより公開していること。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361950" algn="l"/>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（４）新興感染症の発生時等に、</a:t>
            </a:r>
            <a:r>
              <a:rPr kumimoji="1" lang="ja-JP" altLang="en-US" sz="11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発熱患者の診療を実施することを念頭に、発熱患者の動線を分けることができる体制を有すること</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361950" algn="l"/>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感染対策向上加算に係る届出を行っている保険医療機関が、感染対策向上加算１に係る届出を行っている他の保険医療機関に対し、定期的に院内の感染症発生状況等について報告を行っている場合及び地域のサーベイランスの参加している場合の評価をそれぞれ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361950" algn="l"/>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連携強化加算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３点  （患者１人につき月１回）</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（１）感染対策向上加算１に係る届出を行った医療機関に対し、</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過去１年間に４回以上</a:t>
            </a:r>
            <a:r>
              <a:rPr kumimoji="1" lang="ja-JP" altLang="en-US" sz="12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、感染症の発生状況、抗菌薬の使用状況等について</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報告を行っていること</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サーベイランス強化加算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１点  （患者１人につき月１回）</a:t>
            </a:r>
            <a:endParaRPr kumimoji="1" lang="en-US" altLang="ja-JP" sz="1800" b="0"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（１）院内感染対策サーベイランス（</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JANIS</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）、感染対策連携共通プラットフォーム（</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J-SIPHE</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）等、</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地域や全国のサーベイランスに参加</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していること。</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Tree>
    <p:extLst>
      <p:ext uri="{BB962C8B-B14F-4D97-AF65-F5344CB8AC3E}">
        <p14:creationId xmlns:p14="http://schemas.microsoft.com/office/powerpoint/2010/main" val="405180364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6" y="-96079"/>
            <a:ext cx="6328833" cy="504825"/>
          </a:xfrm>
        </p:spPr>
        <p:txBody>
          <a:bodyPr>
            <a:normAutofit/>
          </a:bodyPr>
          <a:lstStyle/>
          <a:p>
            <a:pPr algn="l" eaLnBrk="1" hangingPunct="1">
              <a:defRPr/>
            </a:pPr>
            <a:r>
              <a:rPr lang="ja-JP" altLang="en-US" sz="2000" dirty="0">
                <a:ea typeface="HG創英角ｺﾞｼｯｸUB" pitchFamily="49" charset="-128"/>
              </a:rPr>
              <a:t>令和４年度診療報酬改定の基本方針</a:t>
            </a:r>
            <a:endParaRPr lang="ja-JP" altLang="en-US" sz="2000" dirty="0">
              <a:latin typeface="+mj-ea"/>
            </a:endParaRPr>
          </a:p>
        </p:txBody>
      </p:sp>
      <p:sp>
        <p:nvSpPr>
          <p:cNvPr id="178179" name="Rectangle 4"/>
          <p:cNvSpPr>
            <a:spLocks noChangeArrowheads="1"/>
          </p:cNvSpPr>
          <p:nvPr/>
        </p:nvSpPr>
        <p:spPr bwMode="auto">
          <a:xfrm>
            <a:off x="340537" y="505304"/>
            <a:ext cx="3460336" cy="354008"/>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１．改定に当たっての基本認識①</a:t>
            </a:r>
            <a:endParaRPr kumimoji="1" lang="en-US" altLang="ja-JP"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5" y="875471"/>
            <a:ext cx="9360827" cy="2528897"/>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en-US" altLang="ja-JP" sz="1400" b="1" i="0" u="none" strike="noStrike" kern="1200" cap="none" spc="-3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1" lang="ja-JP" altLang="en-US" sz="1400" b="1" i="0" u="none" strike="noStrike" kern="1200" cap="none" spc="-3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新興感染症等にも対応できる医療提供体制の構築など医療を取り巻く課題への対応</a:t>
            </a:r>
            <a:r>
              <a:rPr kumimoji="1" lang="en-US" altLang="ja-JP" sz="1400" b="1" i="0" u="none" strike="noStrike" kern="1200" cap="none" spc="-3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我が国の医療制度は、これまで、医療のアクセスや質を確保しつつ、持続可能な医療提供体制を確保していく</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ため、医療機能の分化・強化、連携や、地域包括ケアシステムの推進、かかりつけ機能の充実等の取組を進めて</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きた。今般の新型コロナウイルス感染症の感染拡大により、我が国の医療提供体制に多大な影響が生じ、地域医</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療の様々な課題が浮き彫りとなり、地域における外来・入院・在宅にわたる医療機能の分化・強化、連携等の重</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要性が改めて認識された。</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まずは、</a:t>
            </a:r>
            <a:r>
              <a:rPr kumimoji="0" lang="ja-JP" altLang="en-US"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足下の新型コロナウイルス感染症対応に引き続き全力を注いでいくことが重要</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である。その上で、今</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般の経験を踏まえ、</a:t>
            </a:r>
            <a:r>
              <a:rPr kumimoji="0" lang="ja-JP" altLang="en-US"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今後、新興感染症等が発生した際に、病院間等の医療機関間の役割分担や連携など、関係者</a:t>
            </a:r>
            <a:endParaRPr kumimoji="0" lang="en-US" altLang="ja-JP"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が連携の上、平時と緊急時で医療提供体制を迅速かつ柔軟に切り替えるなど円滑かつ効果的に対応できるような</a:t>
            </a:r>
            <a:endParaRPr kumimoji="0" lang="en-US" altLang="ja-JP"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体制を確保していく必要がある</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。加えて、今般の感染症対応により浮き彫りとなった課題にも対応できるよう、</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引き続き、質の高い効率的・効果的な医療提供体制の構築に向けた取組を着実に進める必要がある。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8183" name="Rectangle 2"/>
          <p:cNvSpPr>
            <a:spLocks noChangeArrowheads="1"/>
          </p:cNvSpPr>
          <p:nvPr/>
        </p:nvSpPr>
        <p:spPr bwMode="auto">
          <a:xfrm>
            <a:off x="4350638" y="54748"/>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［令和３年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Rectangle 4">
            <a:extLst>
              <a:ext uri="{FF2B5EF4-FFF2-40B4-BE49-F238E27FC236}">
                <a16:creationId xmlns:a16="http://schemas.microsoft.com/office/drawing/2014/main" id="{4AC206EA-A6AD-4C59-9F88-7544458503BB}"/>
              </a:ext>
            </a:extLst>
          </p:cNvPr>
          <p:cNvSpPr>
            <a:spLocks noChangeArrowheads="1"/>
          </p:cNvSpPr>
          <p:nvPr/>
        </p:nvSpPr>
        <p:spPr bwMode="auto">
          <a:xfrm>
            <a:off x="340535" y="3453633"/>
            <a:ext cx="9360827" cy="2098010"/>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en-US" altLang="ja-JP" sz="14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1" lang="ja-JP" altLang="en-US" sz="14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健康寿命の延伸、人生</a:t>
            </a:r>
            <a:r>
              <a:rPr kumimoji="1" lang="en-US" altLang="ja-JP" sz="14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100</a:t>
            </a:r>
            <a:r>
              <a:rPr kumimoji="1" lang="ja-JP" altLang="en-US" sz="14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年時代に向けた「全世代型社会保障」の実現</a:t>
            </a:r>
            <a:r>
              <a:rPr kumimoji="1" lang="en-US" altLang="ja-JP" sz="14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同時に、我が国は、国民皆保険や優れた保健・医療システムの成果により、世界最高水準の平均寿命を達成し、</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人生</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年時代を迎えようとしている。人口構成の変化を見ると、</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2025</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年にはいわゆる団塊の世代が全て後期高　</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齢者となり、</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2040</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年頃にはいわゆる団塊ジュニア世代が</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65</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歳以上の高齢者となって高齢者人口がピークを迎え</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るとともに、既に減少に転じている現役世代（生産年齢人口）は、</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2025</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年以降、更に減少が加速していく。</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このような中、社会の活力を維持・向上していくためには、</a:t>
            </a:r>
            <a:r>
              <a:rPr kumimoji="0" lang="ja-JP" altLang="en-US"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健康寿命の延伸により高齢者をはじめとする意欲</a:t>
            </a:r>
            <a:endParaRPr kumimoji="0" lang="en-US" altLang="ja-JP"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のある方々が役割を持ち活躍のできる社会を実現するとともに「全世代型社会保障」を構築していくことが急務</a:t>
            </a:r>
            <a:endParaRPr kumimoji="0" lang="en-US" altLang="ja-JP"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sng"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の課題</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である。このような考え方の下、これまで数次の診療報酬改定を行ってきたところであり、このような視</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点は今回も引き継がれるべきものである。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423304127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25280"/>
            <a:ext cx="9906000" cy="371429"/>
          </a:xfrm>
        </p:spPr>
        <p:txBody>
          <a:bodyPr>
            <a:noAutofit/>
          </a:bodyPr>
          <a:lstStyle/>
          <a:p>
            <a:r>
              <a:rPr lang="ja-JP" altLang="en-US" sz="2200" dirty="0">
                <a:latin typeface="メイリオ" panose="020B0604030504040204" pitchFamily="50" charset="-128"/>
                <a:ea typeface="メイリオ" panose="020B0604030504040204" pitchFamily="50" charset="-128"/>
              </a:rPr>
              <a:t>（１）外来感染対策向上加算の新設（再掲）</a:t>
            </a:r>
            <a:endParaRPr kumimoji="1" lang="ja-JP" altLang="en-US" sz="2200" dirty="0">
              <a:latin typeface="メイリオ" panose="020B0604030504040204" pitchFamily="50" charset="-128"/>
              <a:ea typeface="メイリオ" panose="020B0604030504040204" pitchFamily="50" charset="-128"/>
            </a:endParaRPr>
          </a:p>
        </p:txBody>
      </p:sp>
      <p:graphicFrame>
        <p:nvGraphicFramePr>
          <p:cNvPr id="5" name="表 4"/>
          <p:cNvGraphicFramePr>
            <a:graphicFrameLocks noGrp="1"/>
          </p:cNvGraphicFramePr>
          <p:nvPr/>
        </p:nvGraphicFramePr>
        <p:xfrm>
          <a:off x="56456" y="621063"/>
          <a:ext cx="9793088" cy="6095150"/>
        </p:xfrm>
        <a:graphic>
          <a:graphicData uri="http://schemas.openxmlformats.org/drawingml/2006/table">
            <a:tbl>
              <a:tblPr firstRow="1" bandRow="1">
                <a:tableStyleId>{5C22544A-7EE6-4342-B048-85BDC9FD1C3A}</a:tableStyleId>
              </a:tblPr>
              <a:tblGrid>
                <a:gridCol w="216024">
                  <a:extLst>
                    <a:ext uri="{9D8B030D-6E8A-4147-A177-3AD203B41FA5}">
                      <a16:colId xmlns:a16="http://schemas.microsoft.com/office/drawing/2014/main" val="499876126"/>
                    </a:ext>
                  </a:extLst>
                </a:gridCol>
                <a:gridCol w="720080">
                  <a:extLst>
                    <a:ext uri="{9D8B030D-6E8A-4147-A177-3AD203B41FA5}">
                      <a16:colId xmlns:a16="http://schemas.microsoft.com/office/drawing/2014/main" val="1511875940"/>
                    </a:ext>
                  </a:extLst>
                </a:gridCol>
                <a:gridCol w="2880320">
                  <a:extLst>
                    <a:ext uri="{9D8B030D-6E8A-4147-A177-3AD203B41FA5}">
                      <a16:colId xmlns:a16="http://schemas.microsoft.com/office/drawing/2014/main" val="1501598494"/>
                    </a:ext>
                  </a:extLst>
                </a:gridCol>
                <a:gridCol w="2088232">
                  <a:extLst>
                    <a:ext uri="{9D8B030D-6E8A-4147-A177-3AD203B41FA5}">
                      <a16:colId xmlns:a16="http://schemas.microsoft.com/office/drawing/2014/main" val="3612409871"/>
                    </a:ext>
                  </a:extLst>
                </a:gridCol>
                <a:gridCol w="1944216">
                  <a:extLst>
                    <a:ext uri="{9D8B030D-6E8A-4147-A177-3AD203B41FA5}">
                      <a16:colId xmlns:a16="http://schemas.microsoft.com/office/drawing/2014/main" val="2293586876"/>
                    </a:ext>
                  </a:extLst>
                </a:gridCol>
                <a:gridCol w="1944216">
                  <a:extLst>
                    <a:ext uri="{9D8B030D-6E8A-4147-A177-3AD203B41FA5}">
                      <a16:colId xmlns:a16="http://schemas.microsoft.com/office/drawing/2014/main" val="4010804355"/>
                    </a:ext>
                  </a:extLst>
                </a:gridCol>
              </a:tblGrid>
              <a:tr h="155818">
                <a:tc gridSpan="2">
                  <a:txBody>
                    <a:bodyPr/>
                    <a:lstStyle/>
                    <a:p>
                      <a:pPr>
                        <a:lnSpc>
                          <a:spcPts val="1100"/>
                        </a:lnSpc>
                      </a:pPr>
                      <a:endParaRPr kumimoji="1" lang="ja-JP" altLang="en-US" sz="75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hMerge="1">
                  <a:txBody>
                    <a:bodyPr/>
                    <a:lstStyle/>
                    <a:p>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ja-JP" altLang="en-US" sz="800" b="1" u="none" dirty="0">
                          <a:solidFill>
                            <a:schemeClr val="bg1"/>
                          </a:solidFill>
                          <a:latin typeface="Meiryo UI" panose="020B0604030504040204" pitchFamily="50" charset="-128"/>
                          <a:ea typeface="Meiryo UI" panose="020B0604030504040204" pitchFamily="50" charset="-128"/>
                        </a:rPr>
                        <a:t>感染対策向上加算１</a:t>
                      </a:r>
                      <a:endParaRPr kumimoji="1" lang="en-US" altLang="ja-JP" sz="800" b="1" u="none" dirty="0">
                        <a:solidFill>
                          <a:schemeClr val="bg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tc>
                  <a:txBody>
                    <a:bodyPr/>
                    <a:lstStyle/>
                    <a:p>
                      <a:pPr algn="ctr">
                        <a:lnSpc>
                          <a:spcPts val="1100"/>
                        </a:lnSpc>
                      </a:pPr>
                      <a:r>
                        <a:rPr kumimoji="1" lang="ja-JP" altLang="en-US" sz="800" b="1" u="none" dirty="0">
                          <a:solidFill>
                            <a:schemeClr val="bg1"/>
                          </a:solidFill>
                          <a:latin typeface="Meiryo UI" panose="020B0604030504040204" pitchFamily="50" charset="-128"/>
                          <a:ea typeface="Meiryo UI" panose="020B0604030504040204" pitchFamily="50" charset="-128"/>
                        </a:rPr>
                        <a:t>感染対策向上加算２</a:t>
                      </a:r>
                      <a:endParaRPr kumimoji="1" lang="en-US" altLang="ja-JP" sz="800" b="1" u="none" dirty="0">
                        <a:solidFill>
                          <a:schemeClr val="bg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tc>
                  <a:txBody>
                    <a:bodyPr/>
                    <a:lstStyle/>
                    <a:p>
                      <a:pPr algn="ctr">
                        <a:lnSpc>
                          <a:spcPts val="1100"/>
                        </a:lnSpc>
                      </a:pPr>
                      <a:r>
                        <a:rPr kumimoji="1" lang="ja-JP" altLang="en-US" sz="800" b="1" u="none" dirty="0">
                          <a:solidFill>
                            <a:schemeClr val="bg1"/>
                          </a:solidFill>
                          <a:latin typeface="Meiryo UI" panose="020B0604030504040204" pitchFamily="50" charset="-128"/>
                          <a:ea typeface="Meiryo UI" panose="020B0604030504040204" pitchFamily="50" charset="-128"/>
                        </a:rPr>
                        <a:t>感染対策向上加算３</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tc>
                  <a:txBody>
                    <a:bodyPr/>
                    <a:lstStyle/>
                    <a:p>
                      <a:pPr algn="ctr">
                        <a:lnSpc>
                          <a:spcPts val="1100"/>
                        </a:lnSpc>
                      </a:pPr>
                      <a:r>
                        <a:rPr kumimoji="1" lang="ja-JP" altLang="en-US" sz="800" b="1" u="none" dirty="0">
                          <a:solidFill>
                            <a:schemeClr val="bg1"/>
                          </a:solidFill>
                          <a:latin typeface="Meiryo UI" panose="020B0604030504040204" pitchFamily="50" charset="-128"/>
                          <a:ea typeface="Meiryo UI" panose="020B0604030504040204" pitchFamily="50" charset="-128"/>
                        </a:rPr>
                        <a:t>外来感染対策向上加算</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extLst>
                  <a:ext uri="{0D108BD9-81ED-4DB2-BD59-A6C34878D82A}">
                    <a16:rowId xmlns:a16="http://schemas.microsoft.com/office/drawing/2014/main" val="2350511318"/>
                  </a:ext>
                </a:extLst>
              </a:tr>
              <a:tr h="155818">
                <a:tc gridSpan="2">
                  <a:txBody>
                    <a:bodyPr/>
                    <a:lstStyle/>
                    <a:p>
                      <a:pPr algn="ct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点数</a:t>
                      </a:r>
                      <a:endParaRPr kumimoji="1" lang="ja-JP" altLang="en-US" sz="700" b="0" baseline="3000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hMerge="1">
                  <a:txBody>
                    <a:bodyPr/>
                    <a:lstStyle/>
                    <a:p>
                      <a:endParaRPr kumimoji="1" lang="ja-JP" altLang="en-US"/>
                    </a:p>
                  </a:txBody>
                  <a:tcPr/>
                </a:tc>
                <a:tc>
                  <a:txBody>
                    <a:bodyPr/>
                    <a:lstStyle/>
                    <a:p>
                      <a:pPr algn="ctr">
                        <a:lnSpc>
                          <a:spcPts val="1100"/>
                        </a:lnSpc>
                      </a:pPr>
                      <a:r>
                        <a:rPr kumimoji="1" lang="en-US" altLang="ja-JP" sz="1000" b="1" u="sng" dirty="0">
                          <a:solidFill>
                            <a:srgbClr val="0070C0"/>
                          </a:solidFill>
                          <a:latin typeface="Meiryo UI" panose="020B0604030504040204" pitchFamily="50" charset="-128"/>
                          <a:ea typeface="Meiryo UI" panose="020B0604030504040204" pitchFamily="50" charset="-128"/>
                        </a:rPr>
                        <a:t>710</a:t>
                      </a:r>
                      <a:r>
                        <a:rPr kumimoji="1" lang="ja-JP" altLang="en-US" sz="1000" b="1" u="sng" dirty="0">
                          <a:solidFill>
                            <a:srgbClr val="0070C0"/>
                          </a:solidFill>
                          <a:latin typeface="Meiryo UI" panose="020B0604030504040204" pitchFamily="50" charset="-128"/>
                          <a:ea typeface="Meiryo UI" panose="020B0604030504040204" pitchFamily="50" charset="-128"/>
                        </a:rPr>
                        <a:t>点</a:t>
                      </a:r>
                      <a:endParaRPr kumimoji="1" lang="ja-JP" altLang="en-US" sz="1000" b="0" u="none"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en-US" altLang="ja-JP" sz="1000" b="1" u="sng" kern="1200" dirty="0">
                          <a:solidFill>
                            <a:srgbClr val="0070C0"/>
                          </a:solidFill>
                          <a:latin typeface="Meiryo UI" panose="020B0604030504040204" pitchFamily="50" charset="-128"/>
                          <a:ea typeface="Meiryo UI" panose="020B0604030504040204" pitchFamily="50" charset="-128"/>
                          <a:cs typeface="+mn-cs"/>
                        </a:rPr>
                        <a:t>175</a:t>
                      </a:r>
                      <a:r>
                        <a:rPr kumimoji="1" lang="ja-JP" altLang="en-US" sz="1000" b="1" u="sng" kern="1200" dirty="0">
                          <a:solidFill>
                            <a:srgbClr val="0070C0"/>
                          </a:solidFill>
                          <a:latin typeface="Meiryo UI" panose="020B0604030504040204" pitchFamily="50" charset="-128"/>
                          <a:ea typeface="Meiryo UI" panose="020B0604030504040204" pitchFamily="50" charset="-128"/>
                          <a:cs typeface="+mn-cs"/>
                        </a:rPr>
                        <a:t>点</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algn="ctr" defTabSz="990570" rtl="0" eaLnBrk="1" latinLnBrk="0" hangingPunct="1">
                        <a:lnSpc>
                          <a:spcPts val="1100"/>
                        </a:lnSpc>
                      </a:pPr>
                      <a:r>
                        <a:rPr kumimoji="1" lang="en-US" altLang="ja-JP" sz="1000" b="1" u="sng" kern="1200" dirty="0">
                          <a:solidFill>
                            <a:srgbClr val="0070C0"/>
                          </a:solidFill>
                          <a:latin typeface="Meiryo UI" panose="020B0604030504040204" pitchFamily="50" charset="-128"/>
                          <a:ea typeface="Meiryo UI" panose="020B0604030504040204" pitchFamily="50" charset="-128"/>
                          <a:cs typeface="+mn-cs"/>
                        </a:rPr>
                        <a:t>75</a:t>
                      </a:r>
                      <a:r>
                        <a:rPr kumimoji="1" lang="ja-JP" altLang="en-US" sz="1000" b="1" u="sng" kern="1200" dirty="0">
                          <a:solidFill>
                            <a:srgbClr val="0070C0"/>
                          </a:solidFill>
                          <a:latin typeface="Meiryo UI" panose="020B0604030504040204" pitchFamily="50" charset="-128"/>
                          <a:ea typeface="Meiryo UI" panose="020B0604030504040204" pitchFamily="50" charset="-128"/>
                          <a:cs typeface="+mn-cs"/>
                        </a:rPr>
                        <a:t>点</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algn="ctr" defTabSz="990570" rtl="0" eaLnBrk="1" latinLnBrk="0" hangingPunct="1">
                        <a:lnSpc>
                          <a:spcPts val="1100"/>
                        </a:lnSpc>
                      </a:pPr>
                      <a:r>
                        <a:rPr kumimoji="1" lang="ja-JP" altLang="en-US" sz="1000" b="1" u="sng" kern="1200" dirty="0">
                          <a:solidFill>
                            <a:srgbClr val="0070C0"/>
                          </a:solidFill>
                          <a:latin typeface="Meiryo UI" panose="020B0604030504040204" pitchFamily="50" charset="-128"/>
                          <a:ea typeface="Meiryo UI" panose="020B0604030504040204" pitchFamily="50" charset="-128"/>
                          <a:cs typeface="+mn-cs"/>
                        </a:rPr>
                        <a:t>６点</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04020792"/>
                  </a:ext>
                </a:extLst>
              </a:tr>
              <a:tr h="210035">
                <a:tc gridSpan="2">
                  <a:txBody>
                    <a:bodyPr/>
                    <a:lstStyle/>
                    <a:p>
                      <a:pPr algn="ct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算定要件</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hMerge="1">
                  <a:txBody>
                    <a:bodyPr/>
                    <a:lstStyle/>
                    <a:p>
                      <a:pP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gridSpan="2">
                  <a:txBody>
                    <a:bodyPr/>
                    <a:lstStyle/>
                    <a:p>
                      <a:pPr algn="ctr" defTabSz="844068">
                        <a:defRPr/>
                      </a:pPr>
                      <a:r>
                        <a:rPr kumimoji="1" lang="ja-JP" altLang="en-US" sz="700" kern="1200" dirty="0">
                          <a:solidFill>
                            <a:prstClr val="black"/>
                          </a:solidFill>
                          <a:latin typeface="Segoe UI"/>
                          <a:ea typeface="メイリオ"/>
                          <a:cs typeface="+mn-cs"/>
                        </a:rPr>
                        <a:t>入院初日</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marL="0" marR="0" lvl="0" indent="0" algn="ctr" defTabSz="844068" rtl="0" eaLnBrk="1" fontAlgn="auto" latinLnBrk="0" hangingPunct="1">
                        <a:lnSpc>
                          <a:spcPct val="100000"/>
                        </a:lnSpc>
                        <a:spcBef>
                          <a:spcPts val="0"/>
                        </a:spcBef>
                        <a:spcAft>
                          <a:spcPts val="0"/>
                        </a:spcAft>
                        <a:buClrTx/>
                        <a:buSzTx/>
                        <a:buFontTx/>
                        <a:buNone/>
                        <a:tabLst/>
                        <a:defRPr/>
                      </a:pPr>
                      <a:r>
                        <a:rPr kumimoji="1" lang="ja-JP" altLang="en-US" sz="700" kern="1200" noProof="0" dirty="0">
                          <a:solidFill>
                            <a:schemeClr val="tx1"/>
                          </a:solidFill>
                          <a:latin typeface="Segoe UI"/>
                          <a:ea typeface="メイリオ"/>
                          <a:cs typeface="+mn-cs"/>
                        </a:rPr>
                        <a:t>入院初日＋入院期間が</a:t>
                      </a:r>
                      <a:r>
                        <a:rPr kumimoji="1" lang="en-US" altLang="ja-JP" sz="700" kern="1200" noProof="0" dirty="0">
                          <a:solidFill>
                            <a:schemeClr val="tx1"/>
                          </a:solidFill>
                          <a:latin typeface="Segoe UI"/>
                          <a:ea typeface="メイリオ"/>
                          <a:cs typeface="+mn-cs"/>
                        </a:rPr>
                        <a:t>90</a:t>
                      </a:r>
                      <a:r>
                        <a:rPr kumimoji="1" lang="ja-JP" altLang="en-US" sz="700" kern="1200" noProof="0" dirty="0">
                          <a:solidFill>
                            <a:schemeClr val="tx1"/>
                          </a:solidFill>
                          <a:latin typeface="Segoe UI"/>
                          <a:ea typeface="メイリオ"/>
                          <a:cs typeface="+mn-cs"/>
                        </a:rPr>
                        <a:t>日を超える毎に１回</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844068" rtl="0" eaLnBrk="1" fontAlgn="auto" latinLnBrk="0" hangingPunct="1">
                        <a:lnSpc>
                          <a:spcPct val="100000"/>
                        </a:lnSpc>
                        <a:spcBef>
                          <a:spcPts val="0"/>
                        </a:spcBef>
                        <a:spcAft>
                          <a:spcPts val="0"/>
                        </a:spcAft>
                        <a:buClrTx/>
                        <a:buSzTx/>
                        <a:buFontTx/>
                        <a:buNone/>
                        <a:tabLst/>
                        <a:defRPr/>
                      </a:pPr>
                      <a:r>
                        <a:rPr kumimoji="1" lang="ja-JP" altLang="en-US" sz="700" kern="1200" noProof="0" dirty="0">
                          <a:solidFill>
                            <a:schemeClr val="tx1"/>
                          </a:solidFill>
                          <a:latin typeface="Segoe UI"/>
                          <a:ea typeface="メイリオ"/>
                          <a:cs typeface="+mn-cs"/>
                        </a:rPr>
                        <a:t>患者１人の外来診療につき月１回に限り算定</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65712285"/>
                  </a:ext>
                </a:extLst>
              </a:tr>
              <a:tr h="258642">
                <a:tc rowSpan="6">
                  <a:txBody>
                    <a:bodyPr/>
                    <a:lstStyle/>
                    <a:p>
                      <a:pPr algn="ct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主な施設基準</a:t>
                      </a:r>
                    </a:p>
                  </a:txBody>
                  <a:tcPr marL="36000" marR="36000" marT="36000" marB="36000" vert="eaVert"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届出基準</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（外来感染対策向上加算の届出がないこと）</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gridSpan="2">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保険医療機関の一般病床の数が</a:t>
                      </a:r>
                      <a:r>
                        <a:rPr kumimoji="1" lang="en-US" altLang="ja-JP" sz="700" b="0" dirty="0">
                          <a:solidFill>
                            <a:schemeClr val="tx1"/>
                          </a:solidFill>
                          <a:latin typeface="Meiryo UI" panose="020B0604030504040204" pitchFamily="50" charset="-128"/>
                          <a:ea typeface="Meiryo UI" panose="020B0604030504040204" pitchFamily="50" charset="-128"/>
                        </a:rPr>
                        <a:t>300</a:t>
                      </a:r>
                      <a:r>
                        <a:rPr kumimoji="1" lang="ja-JP" altLang="en-US" sz="700" b="0" dirty="0">
                          <a:solidFill>
                            <a:schemeClr val="tx1"/>
                          </a:solidFill>
                          <a:latin typeface="Meiryo UI" panose="020B0604030504040204" pitchFamily="50" charset="-128"/>
                          <a:ea typeface="Meiryo UI" panose="020B0604030504040204" pitchFamily="50" charset="-128"/>
                        </a:rPr>
                        <a:t>床未満を標準とする（外来感染対策向上加算の届出がないこと）</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endParaRPr kumimoji="1" lang="ja-JP" altLang="en-US" sz="630" b="0" dirty="0">
                        <a:solidFill>
                          <a:schemeClr val="accent4"/>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診療所（感染対策向上加算の届出がないこと）</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90008555"/>
                  </a:ext>
                </a:extLst>
              </a:tr>
              <a:tr h="875586">
                <a:tc vMerge="1">
                  <a:txBody>
                    <a:bodyPr/>
                    <a:lstStyle/>
                    <a:p>
                      <a:pPr algn="ct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vert="eaVert"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感染制御チームの設置</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以下の構成員からなる感染制御チームを設置</a:t>
                      </a:r>
                      <a:endParaRPr kumimoji="1" lang="en-US" altLang="ja-JP" sz="7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　・専任の常勤医師（</a:t>
                      </a:r>
                      <a:r>
                        <a:rPr kumimoji="1" lang="ja-JP" altLang="en-US" sz="700" b="0" kern="1200" dirty="0">
                          <a:solidFill>
                            <a:schemeClr val="tx1"/>
                          </a:solidFill>
                          <a:latin typeface="Meiryo UI" panose="020B0604030504040204" pitchFamily="50" charset="-128"/>
                          <a:ea typeface="Meiryo UI" panose="020B0604030504040204" pitchFamily="50" charset="-128"/>
                          <a:cs typeface="+mn-cs"/>
                        </a:rPr>
                        <a:t>感染症対策の経験が３年以上</a:t>
                      </a:r>
                      <a:r>
                        <a:rPr kumimoji="1" lang="ja-JP" altLang="en-US" sz="700" b="0" dirty="0">
                          <a:solidFill>
                            <a:schemeClr val="tx1"/>
                          </a:solidFill>
                          <a:latin typeface="Meiryo UI" panose="020B0604030504040204" pitchFamily="50" charset="-128"/>
                          <a:ea typeface="Meiryo UI" panose="020B0604030504040204" pitchFamily="50" charset="-128"/>
                        </a:rPr>
                        <a:t>）</a:t>
                      </a:r>
                      <a:endParaRPr kumimoji="1" lang="en-US" altLang="ja-JP" sz="7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　・専任の看護師（感染管理の経験５年以上かつ研修修了）</a:t>
                      </a:r>
                      <a:endParaRPr kumimoji="1" lang="en-US" altLang="ja-JP" sz="700" b="0" baseline="30000" dirty="0">
                        <a:solidFill>
                          <a:schemeClr val="tx1"/>
                        </a:solidFill>
                        <a:latin typeface="Meiryo UI" panose="020B0604030504040204" pitchFamily="50" charset="-128"/>
                        <a:ea typeface="Meiryo UI" panose="020B0604030504040204" pitchFamily="50" charset="-128"/>
                      </a:endParaRPr>
                    </a:p>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　・専任の薬剤師（病院勤務経験３年以上）</a:t>
                      </a:r>
                      <a:br>
                        <a:rPr kumimoji="1" lang="en-US" altLang="ja-JP" sz="700" b="0" dirty="0">
                          <a:solidFill>
                            <a:schemeClr val="tx1"/>
                          </a:solidFill>
                          <a:latin typeface="Meiryo UI" panose="020B0604030504040204" pitchFamily="50" charset="-128"/>
                          <a:ea typeface="Meiryo UI" panose="020B0604030504040204" pitchFamily="50" charset="-128"/>
                        </a:rPr>
                      </a:br>
                      <a:r>
                        <a:rPr kumimoji="1" lang="ja-JP" altLang="en-US" sz="700" b="0" dirty="0">
                          <a:solidFill>
                            <a:schemeClr val="tx1"/>
                          </a:solidFill>
                          <a:latin typeface="Meiryo UI" panose="020B0604030504040204" pitchFamily="50" charset="-128"/>
                          <a:ea typeface="Meiryo UI" panose="020B0604030504040204" pitchFamily="50" charset="-128"/>
                        </a:rPr>
                        <a:t>　・専任の臨床検査技師（病院勤務経験３年以上）</a:t>
                      </a:r>
                      <a:endParaRPr kumimoji="1" lang="en-US" altLang="ja-JP" sz="700" b="0" dirty="0">
                        <a:solidFill>
                          <a:schemeClr val="tx1"/>
                        </a:solidFill>
                        <a:latin typeface="Meiryo UI" panose="020B0604030504040204" pitchFamily="50" charset="-128"/>
                        <a:ea typeface="Meiryo UI" panose="020B0604030504040204" pitchFamily="50" charset="-128"/>
                      </a:endParaRPr>
                    </a:p>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　</a:t>
                      </a:r>
                      <a:r>
                        <a:rPr kumimoji="1" lang="en-US" altLang="ja-JP" sz="700" b="0" dirty="0">
                          <a:solidFill>
                            <a:schemeClr val="tx1"/>
                          </a:solidFill>
                          <a:latin typeface="Meiryo UI" panose="020B0604030504040204" pitchFamily="50" charset="-128"/>
                          <a:ea typeface="Meiryo UI" panose="020B0604030504040204" pitchFamily="50" charset="-128"/>
                        </a:rPr>
                        <a:t>※</a:t>
                      </a:r>
                      <a:r>
                        <a:rPr kumimoji="1" lang="ja-JP" altLang="en-US" sz="700" b="0" dirty="0">
                          <a:solidFill>
                            <a:schemeClr val="tx1"/>
                          </a:solidFill>
                          <a:latin typeface="Meiryo UI" panose="020B0604030504040204" pitchFamily="50" charset="-128"/>
                          <a:ea typeface="Meiryo UI" panose="020B0604030504040204" pitchFamily="50" charset="-128"/>
                        </a:rPr>
                        <a:t>　医師又は看護師のうち１名は専従であること。</a:t>
                      </a:r>
                      <a:endParaRPr kumimoji="1" lang="en-US" altLang="ja-JP" sz="700" b="0" dirty="0">
                        <a:solidFill>
                          <a:schemeClr val="tx1"/>
                        </a:solidFill>
                        <a:latin typeface="Meiryo UI" panose="020B0604030504040204" pitchFamily="50" charset="-128"/>
                        <a:ea typeface="Meiryo UI" panose="020B0604030504040204" pitchFamily="50" charset="-128"/>
                      </a:endParaRPr>
                    </a:p>
                    <a:p>
                      <a:pPr marL="176213" marR="0" lvl="0" indent="-176213" algn="l"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　</a:t>
                      </a:r>
                      <a:r>
                        <a:rPr kumimoji="1" lang="en-US" altLang="ja-JP" sz="700" b="1" dirty="0">
                          <a:solidFill>
                            <a:srgbClr val="0070C0"/>
                          </a:solidFill>
                          <a:latin typeface="Meiryo UI" panose="020B0604030504040204" pitchFamily="50" charset="-128"/>
                          <a:ea typeface="Meiryo UI" panose="020B0604030504040204" pitchFamily="50" charset="-128"/>
                        </a:rPr>
                        <a:t>※</a:t>
                      </a:r>
                      <a:r>
                        <a:rPr kumimoji="1" lang="ja-JP" altLang="en-US" sz="700" b="1" dirty="0">
                          <a:solidFill>
                            <a:srgbClr val="0070C0"/>
                          </a:solidFill>
                          <a:latin typeface="Meiryo UI" panose="020B0604030504040204" pitchFamily="50" charset="-128"/>
                          <a:ea typeface="Meiryo UI" panose="020B0604030504040204" pitchFamily="50" charset="-128"/>
                        </a:rPr>
                        <a:t>　</a:t>
                      </a:r>
                      <a:r>
                        <a:rPr kumimoji="1" lang="ja-JP" altLang="en-US" sz="700" b="1" u="sng" dirty="0">
                          <a:solidFill>
                            <a:srgbClr val="0070C0"/>
                          </a:solidFill>
                          <a:latin typeface="Meiryo UI" panose="020B0604030504040204" pitchFamily="50" charset="-128"/>
                          <a:ea typeface="Meiryo UI" panose="020B0604030504040204" pitchFamily="50" charset="-128"/>
                        </a:rPr>
                        <a:t>必要時に、専従の医師又は看護師を、加算２、３又は外来感染対策向上加算の医療機関に派遣する場合は、専従時間に含めてよいものとする。</a:t>
                      </a:r>
                      <a:endParaRPr kumimoji="1" lang="en-US" altLang="ja-JP" sz="700" b="1" u="sng" dirty="0">
                        <a:solidFill>
                          <a:srgbClr val="0070C0"/>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以下の構成員からなる感染制御チームを設置</a:t>
                      </a:r>
                      <a:endParaRPr kumimoji="1" lang="en-US" altLang="ja-JP" sz="7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　・専任の常勤医師（</a:t>
                      </a:r>
                      <a:r>
                        <a:rPr kumimoji="1" lang="ja-JP" altLang="en-US" sz="700" b="0" kern="1200" dirty="0">
                          <a:solidFill>
                            <a:schemeClr val="tx1"/>
                          </a:solidFill>
                          <a:latin typeface="Meiryo UI" panose="020B0604030504040204" pitchFamily="50" charset="-128"/>
                          <a:ea typeface="Meiryo UI" panose="020B0604030504040204" pitchFamily="50" charset="-128"/>
                          <a:cs typeface="+mn-cs"/>
                        </a:rPr>
                        <a:t>感染症対策の経験が３年以上</a:t>
                      </a:r>
                      <a:r>
                        <a:rPr kumimoji="1" lang="ja-JP" altLang="en-US" sz="700" b="0" dirty="0">
                          <a:solidFill>
                            <a:schemeClr val="tx1"/>
                          </a:solidFill>
                          <a:latin typeface="Meiryo UI" panose="020B0604030504040204" pitchFamily="50" charset="-128"/>
                          <a:ea typeface="Meiryo UI" panose="020B0604030504040204" pitchFamily="50" charset="-128"/>
                        </a:rPr>
                        <a:t>）</a:t>
                      </a:r>
                      <a:endParaRPr kumimoji="1" lang="en-US" altLang="ja-JP" sz="7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　・専任の看護師（感染管理の経験５年以上）</a:t>
                      </a:r>
                      <a:endParaRPr kumimoji="1" lang="en-US" altLang="ja-JP" sz="700" b="0" baseline="30000" dirty="0">
                        <a:solidFill>
                          <a:schemeClr val="tx1"/>
                        </a:solidFill>
                        <a:latin typeface="Meiryo UI" panose="020B0604030504040204" pitchFamily="50" charset="-128"/>
                        <a:ea typeface="Meiryo UI" panose="020B0604030504040204" pitchFamily="50" charset="-128"/>
                      </a:endParaRPr>
                    </a:p>
                    <a:p>
                      <a:pPr marL="92075" marR="0" lvl="0" indent="-92075" algn="l"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　・</a:t>
                      </a:r>
                      <a:r>
                        <a:rPr kumimoji="1" lang="ja-JP" altLang="en-US" sz="700" b="0" strike="noStrike" baseline="0" dirty="0">
                          <a:solidFill>
                            <a:schemeClr val="tx1"/>
                          </a:solidFill>
                          <a:latin typeface="Meiryo UI" panose="020B0604030504040204" pitchFamily="50" charset="-128"/>
                          <a:ea typeface="Meiryo UI" panose="020B0604030504040204" pitchFamily="50" charset="-128"/>
                        </a:rPr>
                        <a:t>専任</a:t>
                      </a:r>
                      <a:r>
                        <a:rPr kumimoji="1" lang="ja-JP" altLang="en-US" sz="700" b="0" dirty="0">
                          <a:solidFill>
                            <a:schemeClr val="tx1"/>
                          </a:solidFill>
                          <a:latin typeface="Meiryo UI" panose="020B0604030504040204" pitchFamily="50" charset="-128"/>
                          <a:ea typeface="Meiryo UI" panose="020B0604030504040204" pitchFamily="50" charset="-128"/>
                        </a:rPr>
                        <a:t>の薬剤師（病院勤務経験３年以上</a:t>
                      </a:r>
                      <a:r>
                        <a:rPr kumimoji="1" lang="ja-JP" altLang="en-US" sz="700" b="1" u="sng" dirty="0">
                          <a:solidFill>
                            <a:srgbClr val="0070C0"/>
                          </a:solidFill>
                          <a:latin typeface="Meiryo UI" panose="020B0604030504040204" pitchFamily="50" charset="-128"/>
                          <a:ea typeface="Meiryo UI" panose="020B0604030504040204" pitchFamily="50" charset="-128"/>
                        </a:rPr>
                        <a:t>又は適切な研修を修了</a:t>
                      </a:r>
                      <a:r>
                        <a:rPr kumimoji="1" lang="ja-JP" altLang="en-US" sz="700" b="0" dirty="0">
                          <a:solidFill>
                            <a:schemeClr val="tx1"/>
                          </a:solidFill>
                          <a:latin typeface="Meiryo UI" panose="020B0604030504040204" pitchFamily="50" charset="-128"/>
                          <a:ea typeface="Meiryo UI" panose="020B0604030504040204" pitchFamily="50" charset="-128"/>
                        </a:rPr>
                        <a:t>）</a:t>
                      </a:r>
                      <a:endParaRPr kumimoji="1" lang="en-US" altLang="ja-JP" sz="700" b="0" dirty="0">
                        <a:solidFill>
                          <a:schemeClr val="tx1"/>
                        </a:solidFill>
                        <a:latin typeface="Meiryo UI" panose="020B0604030504040204" pitchFamily="50" charset="-128"/>
                        <a:ea typeface="Meiryo UI" panose="020B0604030504040204" pitchFamily="50" charset="-128"/>
                      </a:endParaRPr>
                    </a:p>
                    <a:p>
                      <a:pPr marL="92075" marR="0" lvl="0" indent="-92075" algn="l"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　・</a:t>
                      </a:r>
                      <a:r>
                        <a:rPr kumimoji="1" lang="ja-JP" altLang="en-US" sz="700" b="0" strike="noStrike" baseline="0" dirty="0">
                          <a:solidFill>
                            <a:schemeClr val="tx1"/>
                          </a:solidFill>
                          <a:latin typeface="Meiryo UI" panose="020B0604030504040204" pitchFamily="50" charset="-128"/>
                          <a:ea typeface="Meiryo UI" panose="020B0604030504040204" pitchFamily="50" charset="-128"/>
                        </a:rPr>
                        <a:t>専任</a:t>
                      </a:r>
                      <a:r>
                        <a:rPr kumimoji="1" lang="ja-JP" altLang="en-US" sz="700" b="0" dirty="0">
                          <a:solidFill>
                            <a:schemeClr val="tx1"/>
                          </a:solidFill>
                          <a:latin typeface="Meiryo UI" panose="020B0604030504040204" pitchFamily="50" charset="-128"/>
                          <a:ea typeface="Meiryo UI" panose="020B0604030504040204" pitchFamily="50" charset="-128"/>
                        </a:rPr>
                        <a:t>の臨床検査技師（病院勤務経験３年以上</a:t>
                      </a:r>
                      <a:r>
                        <a:rPr kumimoji="1" lang="ja-JP" altLang="en-US" sz="700" b="1" u="sng" dirty="0">
                          <a:solidFill>
                            <a:srgbClr val="0070C0"/>
                          </a:solidFill>
                          <a:latin typeface="Meiryo UI" panose="020B0604030504040204" pitchFamily="50" charset="-128"/>
                          <a:ea typeface="Meiryo UI" panose="020B0604030504040204" pitchFamily="50" charset="-128"/>
                        </a:rPr>
                        <a:t>又は適切な研修を修了</a:t>
                      </a:r>
                      <a:r>
                        <a:rPr kumimoji="1" lang="ja-JP" altLang="en-US" sz="700" b="0" dirty="0">
                          <a:solidFill>
                            <a:schemeClr val="tx1"/>
                          </a:solidFill>
                          <a:latin typeface="Meiryo UI" panose="020B0604030504040204" pitchFamily="50" charset="-128"/>
                          <a:ea typeface="Meiryo UI" panose="020B0604030504040204" pitchFamily="50" charset="-128"/>
                        </a:rPr>
                        <a:t>）</a:t>
                      </a:r>
                      <a:endParaRPr kumimoji="1" lang="en-US" altLang="ja-JP" sz="7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以下の構成員からなる感染制御チームを設置</a:t>
                      </a:r>
                      <a:endParaRPr kumimoji="1" lang="en-US" altLang="ja-JP" sz="700" b="0" dirty="0">
                        <a:solidFill>
                          <a:schemeClr val="tx1"/>
                        </a:solidFill>
                        <a:latin typeface="Meiryo UI" panose="020B0604030504040204" pitchFamily="50" charset="-128"/>
                        <a:ea typeface="Meiryo UI" panose="020B0604030504040204" pitchFamily="50" charset="-128"/>
                      </a:endParaRPr>
                    </a:p>
                    <a:p>
                      <a:pPr marL="85725" indent="-85725">
                        <a:lnSpc>
                          <a:spcPts val="1100"/>
                        </a:lnSpc>
                      </a:pPr>
                      <a:r>
                        <a:rPr kumimoji="1" lang="ja-JP" altLang="en-US" sz="700" b="0" u="none" dirty="0">
                          <a:solidFill>
                            <a:schemeClr val="tx1"/>
                          </a:solidFill>
                          <a:latin typeface="Meiryo UI" panose="020B0604030504040204" pitchFamily="50" charset="-128"/>
                          <a:ea typeface="Meiryo UI" panose="020B0604030504040204" pitchFamily="50" charset="-128"/>
                        </a:rPr>
                        <a:t>　</a:t>
                      </a:r>
                      <a:r>
                        <a:rPr kumimoji="1" lang="ja-JP" altLang="en-US" sz="700" b="1" u="none" dirty="0">
                          <a:solidFill>
                            <a:srgbClr val="0070C0"/>
                          </a:solidFill>
                          <a:latin typeface="Meiryo UI" panose="020B0604030504040204" pitchFamily="50" charset="-128"/>
                          <a:ea typeface="Meiryo UI" panose="020B0604030504040204" pitchFamily="50" charset="-128"/>
                        </a:rPr>
                        <a:t>・</a:t>
                      </a:r>
                      <a:r>
                        <a:rPr kumimoji="1" lang="ja-JP" altLang="en-US" sz="700" b="1" u="sng" dirty="0">
                          <a:solidFill>
                            <a:srgbClr val="0070C0"/>
                          </a:solidFill>
                          <a:latin typeface="Meiryo UI" panose="020B0604030504040204" pitchFamily="50" charset="-128"/>
                          <a:ea typeface="Meiryo UI" panose="020B0604030504040204" pitchFamily="50" charset="-128"/>
                        </a:rPr>
                        <a:t>専任の常勤医師</a:t>
                      </a:r>
                      <a:r>
                        <a:rPr kumimoji="1" lang="ja-JP" altLang="en-US" sz="700" b="1" u="sng" strike="noStrike" dirty="0">
                          <a:solidFill>
                            <a:srgbClr val="0070C0"/>
                          </a:solidFill>
                          <a:latin typeface="Meiryo UI" panose="020B0604030504040204" pitchFamily="50" charset="-128"/>
                          <a:ea typeface="Meiryo UI" panose="020B0604030504040204" pitchFamily="50" charset="-128"/>
                        </a:rPr>
                        <a:t>（適切な研修の修了が望ましい）</a:t>
                      </a:r>
                      <a:endParaRPr kumimoji="1" lang="en-US" altLang="ja-JP" sz="700" b="1" u="sng" strike="noStrike" dirty="0">
                        <a:solidFill>
                          <a:srgbClr val="0070C0"/>
                        </a:solidFill>
                        <a:latin typeface="Meiryo UI" panose="020B0604030504040204" pitchFamily="50" charset="-128"/>
                        <a:ea typeface="Meiryo UI" panose="020B0604030504040204" pitchFamily="50" charset="-128"/>
                      </a:endParaRPr>
                    </a:p>
                    <a:p>
                      <a:pPr marL="85725" indent="-85725">
                        <a:lnSpc>
                          <a:spcPts val="1100"/>
                        </a:lnSpc>
                      </a:pPr>
                      <a:r>
                        <a:rPr kumimoji="1" lang="ja-JP" altLang="en-US" sz="700" b="1" u="none" dirty="0">
                          <a:solidFill>
                            <a:srgbClr val="0070C0"/>
                          </a:solidFill>
                          <a:latin typeface="Meiryo UI" panose="020B0604030504040204" pitchFamily="50" charset="-128"/>
                          <a:ea typeface="Meiryo UI" panose="020B0604030504040204" pitchFamily="50" charset="-128"/>
                        </a:rPr>
                        <a:t>　・</a:t>
                      </a:r>
                      <a:r>
                        <a:rPr kumimoji="1" lang="ja-JP" altLang="en-US" sz="700" b="1" u="sng" dirty="0">
                          <a:solidFill>
                            <a:srgbClr val="0070C0"/>
                          </a:solidFill>
                          <a:latin typeface="Meiryo UI" panose="020B0604030504040204" pitchFamily="50" charset="-128"/>
                          <a:ea typeface="Meiryo UI" panose="020B0604030504040204" pitchFamily="50" charset="-128"/>
                        </a:rPr>
                        <a:t>専任の看護師</a:t>
                      </a:r>
                      <a:r>
                        <a:rPr kumimoji="1" lang="ja-JP" altLang="en-US" sz="700" b="1" u="sng" strike="noStrike" dirty="0">
                          <a:solidFill>
                            <a:srgbClr val="0070C0"/>
                          </a:solidFill>
                          <a:latin typeface="Meiryo UI" panose="020B0604030504040204" pitchFamily="50" charset="-128"/>
                          <a:ea typeface="Meiryo UI" panose="020B0604030504040204" pitchFamily="50" charset="-128"/>
                        </a:rPr>
                        <a:t>（適切な研修の修了が望ましい）</a:t>
                      </a:r>
                      <a:endParaRPr kumimoji="1" lang="en-US" altLang="ja-JP" sz="700" b="1" u="sng" strike="noStrike" baseline="30000" dirty="0">
                        <a:solidFill>
                          <a:srgbClr val="0070C0"/>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700" b="1" u="sng" dirty="0">
                          <a:solidFill>
                            <a:srgbClr val="0070C0"/>
                          </a:solidFill>
                          <a:latin typeface="Meiryo UI" panose="020B0604030504040204" pitchFamily="50" charset="-128"/>
                          <a:ea typeface="Meiryo UI" panose="020B0604030504040204" pitchFamily="50" charset="-128"/>
                        </a:rPr>
                        <a:t>院内感染管理者（</a:t>
                      </a:r>
                      <a:r>
                        <a:rPr kumimoji="1" lang="en-US" altLang="ja-JP" sz="700" b="1" u="sng" dirty="0">
                          <a:solidFill>
                            <a:srgbClr val="0070C0"/>
                          </a:solidFill>
                          <a:latin typeface="Meiryo UI" panose="020B0604030504040204" pitchFamily="50" charset="-128"/>
                          <a:ea typeface="Meiryo UI" panose="020B0604030504040204" pitchFamily="50" charset="-128"/>
                        </a:rPr>
                        <a:t>※</a:t>
                      </a:r>
                      <a:r>
                        <a:rPr kumimoji="1" lang="ja-JP" altLang="en-US" sz="700" b="1" u="sng" dirty="0">
                          <a:solidFill>
                            <a:srgbClr val="0070C0"/>
                          </a:solidFill>
                          <a:latin typeface="Meiryo UI" panose="020B0604030504040204" pitchFamily="50" charset="-128"/>
                          <a:ea typeface="Meiryo UI" panose="020B0604030504040204" pitchFamily="50" charset="-128"/>
                        </a:rPr>
                        <a:t>）を配置</a:t>
                      </a:r>
                      <a:r>
                        <a:rPr kumimoji="1" lang="ja-JP" altLang="en-US" sz="700" b="1" dirty="0">
                          <a:solidFill>
                            <a:srgbClr val="0070C0"/>
                          </a:solidFill>
                          <a:latin typeface="Meiryo UI" panose="020B0604030504040204" pitchFamily="50" charset="-128"/>
                          <a:ea typeface="Meiryo UI" panose="020B0604030504040204" pitchFamily="50" charset="-128"/>
                        </a:rPr>
                        <a:t>していること。</a:t>
                      </a:r>
                      <a:endParaRPr kumimoji="1" lang="en-US" altLang="ja-JP" sz="700" b="1" dirty="0">
                        <a:solidFill>
                          <a:srgbClr val="0070C0"/>
                        </a:solidFill>
                        <a:latin typeface="Meiryo UI" panose="020B0604030504040204" pitchFamily="50" charset="-128"/>
                        <a:ea typeface="Meiryo UI" panose="020B0604030504040204" pitchFamily="50" charset="-128"/>
                      </a:endParaRPr>
                    </a:p>
                    <a:p>
                      <a:pPr marL="85725" marR="0" lvl="0" indent="-85725" algn="l" defTabSz="990570" rtl="0" eaLnBrk="1" fontAlgn="auto" latinLnBrk="0" hangingPunct="1">
                        <a:lnSpc>
                          <a:spcPts val="1100"/>
                        </a:lnSpc>
                        <a:spcBef>
                          <a:spcPts val="0"/>
                        </a:spcBef>
                        <a:spcAft>
                          <a:spcPts val="0"/>
                        </a:spcAft>
                        <a:buClrTx/>
                        <a:buSzTx/>
                        <a:buFontTx/>
                        <a:buNone/>
                        <a:tabLst/>
                        <a:defRPr/>
                      </a:pPr>
                      <a:r>
                        <a:rPr kumimoji="1" lang="en-US" altLang="ja-JP" sz="700" b="0" dirty="0">
                          <a:solidFill>
                            <a:schemeClr val="tx1"/>
                          </a:solidFill>
                          <a:latin typeface="Meiryo UI" panose="020B0604030504040204" pitchFamily="50" charset="-128"/>
                          <a:ea typeface="Meiryo UI" panose="020B0604030504040204" pitchFamily="50" charset="-128"/>
                        </a:rPr>
                        <a:t>※</a:t>
                      </a:r>
                      <a:r>
                        <a:rPr kumimoji="1" lang="ja-JP" altLang="en-US" sz="700" b="0" dirty="0">
                          <a:solidFill>
                            <a:schemeClr val="tx1"/>
                          </a:solidFill>
                          <a:latin typeface="Meiryo UI" panose="020B0604030504040204" pitchFamily="50" charset="-128"/>
                          <a:ea typeface="Meiryo UI" panose="020B0604030504040204" pitchFamily="50" charset="-128"/>
                        </a:rPr>
                        <a:t>　医師、看護師、薬剤師その他の医療有資格者であること。</a:t>
                      </a:r>
                      <a:endParaRPr kumimoji="1" lang="en-US" altLang="ja-JP" sz="7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69558041"/>
                  </a:ext>
                </a:extLst>
              </a:tr>
              <a:tr h="978410">
                <a:tc vMerge="1">
                  <a:txBody>
                    <a:bodyPr/>
                    <a:lstStyle/>
                    <a:p>
                      <a:pPr algn="ct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vert="eaVert"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医療機関間・</a:t>
                      </a:r>
                      <a:endParaRPr kumimoji="1" lang="en-US" altLang="ja-JP" sz="7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行政等との連携</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36000" indent="-457200">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a:t>
                      </a:r>
                      <a:r>
                        <a:rPr kumimoji="1" lang="ja-JP" altLang="en-US" sz="700" b="1" dirty="0">
                          <a:solidFill>
                            <a:srgbClr val="0070C0"/>
                          </a:solidFill>
                          <a:latin typeface="Meiryo UI" panose="020B0604030504040204" pitchFamily="50" charset="-128"/>
                          <a:ea typeface="Meiryo UI" panose="020B0604030504040204" pitchFamily="50" charset="-128"/>
                        </a:rPr>
                        <a:t>保</a:t>
                      </a:r>
                      <a:r>
                        <a:rPr kumimoji="1" lang="ja-JP" altLang="en-US" sz="700" b="1" u="sng" dirty="0">
                          <a:solidFill>
                            <a:srgbClr val="0070C0"/>
                          </a:solidFill>
                          <a:latin typeface="Meiryo UI" panose="020B0604030504040204" pitchFamily="50" charset="-128"/>
                          <a:ea typeface="Meiryo UI" panose="020B0604030504040204" pitchFamily="50" charset="-128"/>
                        </a:rPr>
                        <a:t>健所、地域の医師会と連携し、</a:t>
                      </a:r>
                      <a:r>
                        <a:rPr kumimoji="1" lang="ja-JP" altLang="en-US" sz="700" b="0" dirty="0">
                          <a:solidFill>
                            <a:schemeClr val="tx1"/>
                          </a:solidFill>
                          <a:latin typeface="Meiryo UI" panose="020B0604030504040204" pitchFamily="50" charset="-128"/>
                          <a:ea typeface="Meiryo UI" panose="020B0604030504040204" pitchFamily="50" charset="-128"/>
                        </a:rPr>
                        <a:t>加算２及び３の医療機関と合同で、年４回以上カンファレンスを実施</a:t>
                      </a:r>
                      <a:r>
                        <a:rPr kumimoji="1" lang="ja-JP" altLang="en-US" sz="700" b="1" u="sng" dirty="0">
                          <a:solidFill>
                            <a:srgbClr val="0070C0"/>
                          </a:solidFill>
                          <a:latin typeface="Meiryo UI" panose="020B0604030504040204" pitchFamily="50" charset="-128"/>
                          <a:ea typeface="Meiryo UI" panose="020B0604030504040204" pitchFamily="50" charset="-128"/>
                        </a:rPr>
                        <a:t>（このうち１回は、新興感染症等の発生を想定した訓練を実施すること。）</a:t>
                      </a:r>
                      <a:endParaRPr kumimoji="1" lang="en-US" altLang="ja-JP" sz="700" b="1" u="sng" dirty="0">
                        <a:solidFill>
                          <a:srgbClr val="0070C0"/>
                        </a:solidFill>
                        <a:latin typeface="Meiryo UI" panose="020B0604030504040204" pitchFamily="50" charset="-128"/>
                        <a:ea typeface="Meiryo UI" panose="020B0604030504040204" pitchFamily="50" charset="-128"/>
                      </a:endParaRPr>
                    </a:p>
                    <a:p>
                      <a:pPr marL="36000" indent="-457200">
                        <a:lnSpc>
                          <a:spcPts val="1100"/>
                        </a:lnSpc>
                      </a:pPr>
                      <a:r>
                        <a:rPr kumimoji="1" lang="ja-JP" altLang="en-US" sz="700" b="1" dirty="0">
                          <a:solidFill>
                            <a:srgbClr val="0070C0"/>
                          </a:solidFill>
                          <a:latin typeface="Meiryo UI" panose="020B0604030504040204" pitchFamily="50" charset="-128"/>
                          <a:ea typeface="Meiryo UI" panose="020B0604030504040204" pitchFamily="50" charset="-128"/>
                        </a:rPr>
                        <a:t>・</a:t>
                      </a:r>
                      <a:r>
                        <a:rPr kumimoji="1" lang="ja-JP" altLang="en-US" sz="700" b="1" u="sng" dirty="0">
                          <a:solidFill>
                            <a:srgbClr val="0070C0"/>
                          </a:solidFill>
                          <a:latin typeface="Meiryo UI" panose="020B0604030504040204" pitchFamily="50" charset="-128"/>
                          <a:ea typeface="Meiryo UI" panose="020B0604030504040204" pitchFamily="50" charset="-128"/>
                        </a:rPr>
                        <a:t>加算２、３及び外来感染対策向上加算の医療機関</a:t>
                      </a:r>
                      <a:r>
                        <a:rPr kumimoji="1" lang="ja-JP" altLang="en-US" sz="700" b="1" u="sng" strike="noStrike" baseline="0" dirty="0">
                          <a:solidFill>
                            <a:srgbClr val="0070C0"/>
                          </a:solidFill>
                          <a:latin typeface="Meiryo UI" panose="020B0604030504040204" pitchFamily="50" charset="-128"/>
                          <a:ea typeface="Meiryo UI" panose="020B0604030504040204" pitchFamily="50" charset="-128"/>
                        </a:rPr>
                        <a:t>に対し</a:t>
                      </a:r>
                      <a:r>
                        <a:rPr kumimoji="1" lang="ja-JP" altLang="en-US" sz="700" b="1" u="sng" dirty="0">
                          <a:solidFill>
                            <a:srgbClr val="0070C0"/>
                          </a:solidFill>
                          <a:latin typeface="Meiryo UI" panose="020B0604030504040204" pitchFamily="50" charset="-128"/>
                          <a:ea typeface="Meiryo UI" panose="020B0604030504040204" pitchFamily="50" charset="-128"/>
                        </a:rPr>
                        <a:t>、必要時に院内感染対策に関する</a:t>
                      </a:r>
                      <a:r>
                        <a:rPr kumimoji="1" lang="ja-JP" altLang="en-US" sz="700" b="1" u="sng" strike="noStrike" baseline="0" dirty="0">
                          <a:solidFill>
                            <a:srgbClr val="0070C0"/>
                          </a:solidFill>
                          <a:latin typeface="Meiryo UI" panose="020B0604030504040204" pitchFamily="50" charset="-128"/>
                          <a:ea typeface="Meiryo UI" panose="020B0604030504040204" pitchFamily="50" charset="-128"/>
                        </a:rPr>
                        <a:t>助言を行う体制を有する</a:t>
                      </a:r>
                      <a:endParaRPr kumimoji="1" lang="en-US" altLang="ja-JP" sz="700" b="1" u="sng" strike="noStrike" baseline="0" dirty="0">
                        <a:solidFill>
                          <a:srgbClr val="0070C0"/>
                        </a:solidFill>
                        <a:latin typeface="Meiryo UI" panose="020B0604030504040204" pitchFamily="50" charset="-128"/>
                        <a:ea typeface="Meiryo UI" panose="020B0604030504040204" pitchFamily="50" charset="-128"/>
                      </a:endParaRPr>
                    </a:p>
                    <a:p>
                      <a:pPr marL="36000" indent="-457200">
                        <a:lnSpc>
                          <a:spcPts val="1100"/>
                        </a:lnSpc>
                      </a:pPr>
                      <a:r>
                        <a:rPr kumimoji="1" lang="ja-JP" altLang="en-US" sz="700" b="1" dirty="0">
                          <a:solidFill>
                            <a:srgbClr val="0070C0"/>
                          </a:solidFill>
                          <a:latin typeface="Meiryo UI" panose="020B0604030504040204" pitchFamily="50" charset="-128"/>
                          <a:ea typeface="Meiryo UI" panose="020B0604030504040204" pitchFamily="50" charset="-128"/>
                        </a:rPr>
                        <a:t>・</a:t>
                      </a:r>
                      <a:r>
                        <a:rPr kumimoji="1" lang="ja-JP" altLang="en-US" sz="700" b="1" u="sng" dirty="0">
                          <a:solidFill>
                            <a:srgbClr val="0070C0"/>
                          </a:solidFill>
                          <a:latin typeface="Meiryo UI" panose="020B0604030504040204" pitchFamily="50" charset="-128"/>
                          <a:ea typeface="Meiryo UI" panose="020B0604030504040204" pitchFamily="50" charset="-128"/>
                        </a:rPr>
                        <a:t>新興感染症の発生時等に、都道府県等の要請を受けて感染症患者を受け入れる体制を有し、そのことを自治体</a:t>
                      </a:r>
                      <a:r>
                        <a:rPr kumimoji="1" lang="en-US" altLang="ja-JP" sz="700" b="1" u="sng" dirty="0">
                          <a:solidFill>
                            <a:srgbClr val="0070C0"/>
                          </a:solidFill>
                          <a:latin typeface="Meiryo UI" panose="020B0604030504040204" pitchFamily="50" charset="-128"/>
                          <a:ea typeface="Meiryo UI" panose="020B0604030504040204" pitchFamily="50" charset="-128"/>
                        </a:rPr>
                        <a:t>HP</a:t>
                      </a:r>
                      <a:r>
                        <a:rPr kumimoji="1" lang="ja-JP" altLang="en-US" sz="700" b="1" u="sng" dirty="0">
                          <a:solidFill>
                            <a:srgbClr val="0070C0"/>
                          </a:solidFill>
                          <a:latin typeface="Meiryo UI" panose="020B0604030504040204" pitchFamily="50" charset="-128"/>
                          <a:ea typeface="Meiryo UI" panose="020B0604030504040204" pitchFamily="50" charset="-128"/>
                        </a:rPr>
                        <a:t>で公開している</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36000" indent="-457200">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・年４回以上、加算１の医療機関が主催するカンファレンスに参加</a:t>
                      </a:r>
                      <a:r>
                        <a:rPr kumimoji="1" lang="ja-JP" altLang="en-US" sz="700" b="1" u="sng" dirty="0">
                          <a:solidFill>
                            <a:srgbClr val="0070C0"/>
                          </a:solidFill>
                          <a:latin typeface="Meiryo UI" panose="020B0604030504040204" pitchFamily="50" charset="-128"/>
                          <a:ea typeface="Meiryo UI" panose="020B0604030504040204" pitchFamily="50" charset="-128"/>
                        </a:rPr>
                        <a:t>（訓練への参加は必須とする。）</a:t>
                      </a:r>
                      <a:endParaRPr kumimoji="1" lang="en-US" altLang="ja-JP" sz="700" b="1" u="sng" dirty="0">
                        <a:solidFill>
                          <a:srgbClr val="0070C0"/>
                        </a:solidFill>
                        <a:latin typeface="Meiryo UI" panose="020B0604030504040204" pitchFamily="50" charset="-128"/>
                        <a:ea typeface="Meiryo UI" panose="020B0604030504040204" pitchFamily="50" charset="-128"/>
                      </a:endParaRPr>
                    </a:p>
                    <a:p>
                      <a:pPr marL="36000" marR="0" lvl="0" indent="-457200" algn="l" defTabSz="990570" rtl="0" eaLnBrk="1" fontAlgn="auto" latinLnBrk="0" hangingPunct="1">
                        <a:lnSpc>
                          <a:spcPts val="1100"/>
                        </a:lnSpc>
                        <a:spcBef>
                          <a:spcPts val="0"/>
                        </a:spcBef>
                        <a:spcAft>
                          <a:spcPts val="0"/>
                        </a:spcAft>
                        <a:buClrTx/>
                        <a:buSzTx/>
                        <a:buFontTx/>
                        <a:buNone/>
                        <a:tabLst/>
                        <a:defRPr/>
                      </a:pPr>
                      <a:r>
                        <a:rPr kumimoji="1" lang="ja-JP" altLang="en-US" sz="700" b="1" dirty="0">
                          <a:solidFill>
                            <a:srgbClr val="0070C0"/>
                          </a:solidFill>
                          <a:latin typeface="Meiryo UI" panose="020B0604030504040204" pitchFamily="50" charset="-128"/>
                          <a:ea typeface="Meiryo UI" panose="020B0604030504040204" pitchFamily="50" charset="-128"/>
                        </a:rPr>
                        <a:t>・</a:t>
                      </a:r>
                      <a:r>
                        <a:rPr kumimoji="1" lang="ja-JP" altLang="en-US" sz="700" b="1" u="sng" dirty="0">
                          <a:solidFill>
                            <a:srgbClr val="0070C0"/>
                          </a:solidFill>
                          <a:latin typeface="Meiryo UI" panose="020B0604030504040204" pitchFamily="50" charset="-128"/>
                          <a:ea typeface="Meiryo UI" panose="020B0604030504040204" pitchFamily="50" charset="-128"/>
                        </a:rPr>
                        <a:t>新興感染症の発生時等の有事の際の対応を想定した地域連携に係る体制について、連携医療機関等とあらかじめ協議されていること</a:t>
                      </a:r>
                      <a:endParaRPr kumimoji="1" lang="en-US" altLang="ja-JP" sz="700" b="1" u="sng" dirty="0">
                        <a:solidFill>
                          <a:srgbClr val="0070C0"/>
                        </a:solidFill>
                        <a:latin typeface="Meiryo UI" panose="020B0604030504040204" pitchFamily="50" charset="-128"/>
                        <a:ea typeface="Meiryo UI" panose="020B0604030504040204" pitchFamily="50" charset="-128"/>
                      </a:endParaRPr>
                    </a:p>
                    <a:p>
                      <a:pPr marL="36000" marR="0" lvl="0" indent="-457200" algn="l" defTabSz="990570" rtl="0" eaLnBrk="1" fontAlgn="auto" latinLnBrk="0" hangingPunct="1">
                        <a:lnSpc>
                          <a:spcPts val="1100"/>
                        </a:lnSpc>
                        <a:spcBef>
                          <a:spcPts val="0"/>
                        </a:spcBef>
                        <a:spcAft>
                          <a:spcPts val="0"/>
                        </a:spcAft>
                        <a:buClrTx/>
                        <a:buSzTx/>
                        <a:buFontTx/>
                        <a:buNone/>
                        <a:tabLst/>
                        <a:defRPr/>
                      </a:pPr>
                      <a:r>
                        <a:rPr kumimoji="1" lang="ja-JP" altLang="en-US" sz="700" b="1" dirty="0">
                          <a:solidFill>
                            <a:srgbClr val="0070C0"/>
                          </a:solidFill>
                          <a:latin typeface="Meiryo UI" panose="020B0604030504040204" pitchFamily="50" charset="-128"/>
                          <a:ea typeface="Meiryo UI" panose="020B0604030504040204" pitchFamily="50" charset="-128"/>
                        </a:rPr>
                        <a:t>・</a:t>
                      </a:r>
                      <a:r>
                        <a:rPr kumimoji="1" lang="ja-JP" altLang="en-US" sz="700" b="1" u="sng" dirty="0">
                          <a:solidFill>
                            <a:srgbClr val="0070C0"/>
                          </a:solidFill>
                          <a:latin typeface="Meiryo UI" panose="020B0604030504040204" pitchFamily="50" charset="-128"/>
                          <a:ea typeface="Meiryo UI" panose="020B0604030504040204" pitchFamily="50" charset="-128"/>
                        </a:rPr>
                        <a:t>新興感染症の発生時等に、都道府県等の要請を受けて感染症患者又は疑い患者を受け入れる体制を有し、そのことを自治体</a:t>
                      </a:r>
                      <a:r>
                        <a:rPr kumimoji="1" lang="en-US" altLang="ja-JP" sz="700" b="1" u="sng" dirty="0">
                          <a:solidFill>
                            <a:srgbClr val="0070C0"/>
                          </a:solidFill>
                          <a:latin typeface="Meiryo UI" panose="020B0604030504040204" pitchFamily="50" charset="-128"/>
                          <a:ea typeface="Meiryo UI" panose="020B0604030504040204" pitchFamily="50" charset="-128"/>
                        </a:rPr>
                        <a:t>HP</a:t>
                      </a:r>
                      <a:r>
                        <a:rPr kumimoji="1" lang="ja-JP" altLang="en-US" sz="700" b="1" u="sng" dirty="0">
                          <a:solidFill>
                            <a:srgbClr val="0070C0"/>
                          </a:solidFill>
                          <a:latin typeface="Meiryo UI" panose="020B0604030504040204" pitchFamily="50" charset="-128"/>
                          <a:ea typeface="Meiryo UI" panose="020B0604030504040204" pitchFamily="50" charset="-128"/>
                        </a:rPr>
                        <a:t>で公開している</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36000" marR="0" lvl="0" indent="-457200" algn="l"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・年４回以上、加算１の医療機関が主催するカンファレンスに参加</a:t>
                      </a:r>
                      <a:r>
                        <a:rPr kumimoji="1" lang="ja-JP" altLang="en-US" sz="700" b="1" u="sng" dirty="0">
                          <a:solidFill>
                            <a:srgbClr val="0070C0"/>
                          </a:solidFill>
                          <a:latin typeface="Meiryo UI" panose="020B0604030504040204" pitchFamily="50" charset="-128"/>
                          <a:ea typeface="Meiryo UI" panose="020B0604030504040204" pitchFamily="50" charset="-128"/>
                        </a:rPr>
                        <a:t>（訓練への参加は必須とする。）</a:t>
                      </a:r>
                      <a:endParaRPr kumimoji="1" lang="en-US" altLang="ja-JP" sz="700" b="1" u="sng" dirty="0">
                        <a:solidFill>
                          <a:srgbClr val="0070C0"/>
                        </a:solidFill>
                        <a:latin typeface="Meiryo UI" panose="020B0604030504040204" pitchFamily="50" charset="-128"/>
                        <a:ea typeface="Meiryo UI" panose="020B0604030504040204" pitchFamily="50" charset="-128"/>
                      </a:endParaRPr>
                    </a:p>
                    <a:p>
                      <a:pPr marL="36000" marR="0" lvl="0" indent="-457200" algn="l" defTabSz="990570" rtl="0" eaLnBrk="1" fontAlgn="auto" latinLnBrk="0" hangingPunct="1">
                        <a:lnSpc>
                          <a:spcPts val="1100"/>
                        </a:lnSpc>
                        <a:spcBef>
                          <a:spcPts val="0"/>
                        </a:spcBef>
                        <a:spcAft>
                          <a:spcPts val="0"/>
                        </a:spcAft>
                        <a:buClrTx/>
                        <a:buSzTx/>
                        <a:buFontTx/>
                        <a:buNone/>
                        <a:tabLst/>
                        <a:defRPr/>
                      </a:pPr>
                      <a:r>
                        <a:rPr kumimoji="1" lang="ja-JP" altLang="en-US" sz="700" b="1" dirty="0">
                          <a:solidFill>
                            <a:srgbClr val="0070C0"/>
                          </a:solidFill>
                          <a:latin typeface="Meiryo UI" panose="020B0604030504040204" pitchFamily="50" charset="-128"/>
                          <a:ea typeface="Meiryo UI" panose="020B0604030504040204" pitchFamily="50" charset="-128"/>
                        </a:rPr>
                        <a:t>・</a:t>
                      </a:r>
                      <a:r>
                        <a:rPr kumimoji="1" lang="ja-JP" altLang="en-US" sz="700" b="1" u="sng" dirty="0">
                          <a:solidFill>
                            <a:srgbClr val="0070C0"/>
                          </a:solidFill>
                          <a:latin typeface="Meiryo UI" panose="020B0604030504040204" pitchFamily="50" charset="-128"/>
                          <a:ea typeface="Meiryo UI" panose="020B0604030504040204" pitchFamily="50" charset="-128"/>
                        </a:rPr>
                        <a:t>新興感染症の発生時等の有事の際の対応を想定した地域連携に係る体制について、連携医療機関等とあらかじめ協議されていること</a:t>
                      </a:r>
                      <a:endParaRPr kumimoji="1" lang="en-US" altLang="ja-JP" sz="700" b="1" u="sng" dirty="0">
                        <a:solidFill>
                          <a:srgbClr val="0070C0"/>
                        </a:solidFill>
                        <a:latin typeface="Meiryo UI" panose="020B0604030504040204" pitchFamily="50" charset="-128"/>
                        <a:ea typeface="Meiryo UI" panose="020B0604030504040204" pitchFamily="50" charset="-128"/>
                      </a:endParaRPr>
                    </a:p>
                    <a:p>
                      <a:pPr marL="36000" marR="0" lvl="0" indent="-457200" algn="l" defTabSz="990570" rtl="0" eaLnBrk="1" fontAlgn="auto" latinLnBrk="0" hangingPunct="1">
                        <a:lnSpc>
                          <a:spcPts val="1100"/>
                        </a:lnSpc>
                        <a:spcBef>
                          <a:spcPts val="0"/>
                        </a:spcBef>
                        <a:spcAft>
                          <a:spcPts val="0"/>
                        </a:spcAft>
                        <a:buClrTx/>
                        <a:buSzTx/>
                        <a:buFontTx/>
                        <a:buNone/>
                        <a:tabLst/>
                        <a:defRPr/>
                      </a:pPr>
                      <a:r>
                        <a:rPr kumimoji="1" lang="ja-JP" altLang="en-US" sz="700" b="1" dirty="0">
                          <a:solidFill>
                            <a:srgbClr val="0070C0"/>
                          </a:solidFill>
                          <a:latin typeface="Meiryo UI" panose="020B0604030504040204" pitchFamily="50" charset="-128"/>
                          <a:ea typeface="Meiryo UI" panose="020B0604030504040204" pitchFamily="50" charset="-128"/>
                        </a:rPr>
                        <a:t>・</a:t>
                      </a:r>
                      <a:r>
                        <a:rPr kumimoji="1" lang="ja-JP" altLang="en-US" sz="700" b="1" u="sng" dirty="0">
                          <a:solidFill>
                            <a:srgbClr val="0070C0"/>
                          </a:solidFill>
                          <a:latin typeface="Meiryo UI" panose="020B0604030504040204" pitchFamily="50" charset="-128"/>
                          <a:ea typeface="Meiryo UI" panose="020B0604030504040204" pitchFamily="50" charset="-128"/>
                        </a:rPr>
                        <a:t>新興感染症の発生時等に、都道府県等の要請を受けて感染症患者又は疑い患者を受け入れる体制若しくは発熱患者の診療等を実施する体制を有し、そのことを自治体</a:t>
                      </a:r>
                      <a:r>
                        <a:rPr kumimoji="1" lang="en-US" altLang="ja-JP" sz="700" b="1" u="sng" dirty="0">
                          <a:solidFill>
                            <a:srgbClr val="0070C0"/>
                          </a:solidFill>
                          <a:latin typeface="Meiryo UI" panose="020B0604030504040204" pitchFamily="50" charset="-128"/>
                          <a:ea typeface="Meiryo UI" panose="020B0604030504040204" pitchFamily="50" charset="-128"/>
                        </a:rPr>
                        <a:t>HP</a:t>
                      </a:r>
                      <a:r>
                        <a:rPr kumimoji="1" lang="ja-JP" altLang="en-US" sz="700" b="1" u="sng" dirty="0">
                          <a:solidFill>
                            <a:srgbClr val="0070C0"/>
                          </a:solidFill>
                          <a:latin typeface="Meiryo UI" panose="020B0604030504040204" pitchFamily="50" charset="-128"/>
                          <a:ea typeface="Meiryo UI" panose="020B0604030504040204" pitchFamily="50" charset="-128"/>
                        </a:rPr>
                        <a:t>で公開している</a:t>
                      </a:r>
                      <a:endParaRPr kumimoji="1" lang="en-US" altLang="ja-JP" sz="700" b="1" u="sng" dirty="0">
                        <a:solidFill>
                          <a:srgbClr val="0070C0"/>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36000" marR="0" lvl="0" indent="-457200" algn="l"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・年</a:t>
                      </a:r>
                      <a:r>
                        <a:rPr kumimoji="1" lang="ja-JP" altLang="en-US" sz="700" b="1" u="sng" dirty="0">
                          <a:solidFill>
                            <a:srgbClr val="0070C0"/>
                          </a:solidFill>
                          <a:latin typeface="Meiryo UI" panose="020B0604030504040204" pitchFamily="50" charset="-128"/>
                          <a:ea typeface="Meiryo UI" panose="020B0604030504040204" pitchFamily="50" charset="-128"/>
                        </a:rPr>
                        <a:t>２</a:t>
                      </a:r>
                      <a:r>
                        <a:rPr kumimoji="1" lang="ja-JP" altLang="en-US" sz="700" b="0" dirty="0">
                          <a:solidFill>
                            <a:schemeClr val="tx1"/>
                          </a:solidFill>
                          <a:latin typeface="Meiryo UI" panose="020B0604030504040204" pitchFamily="50" charset="-128"/>
                          <a:ea typeface="Meiryo UI" panose="020B0604030504040204" pitchFamily="50" charset="-128"/>
                        </a:rPr>
                        <a:t>回以上、加算１の医療機関</a:t>
                      </a:r>
                      <a:r>
                        <a:rPr kumimoji="1" lang="ja-JP" altLang="en-US" sz="700" b="1" strike="noStrike" dirty="0">
                          <a:solidFill>
                            <a:srgbClr val="0070C0"/>
                          </a:solidFill>
                          <a:latin typeface="Meiryo UI" panose="020B0604030504040204" pitchFamily="50" charset="-128"/>
                          <a:ea typeface="Meiryo UI" panose="020B0604030504040204" pitchFamily="50" charset="-128"/>
                        </a:rPr>
                        <a:t>又は</a:t>
                      </a:r>
                      <a:r>
                        <a:rPr kumimoji="1" lang="ja-JP" altLang="en-US" sz="700" b="1" dirty="0">
                          <a:solidFill>
                            <a:srgbClr val="0070C0"/>
                          </a:solidFill>
                          <a:latin typeface="Meiryo UI" panose="020B0604030504040204" pitchFamily="50" charset="-128"/>
                          <a:ea typeface="Meiryo UI" panose="020B0604030504040204" pitchFamily="50" charset="-128"/>
                        </a:rPr>
                        <a:t>地域医師会</a:t>
                      </a:r>
                      <a:r>
                        <a:rPr kumimoji="1" lang="ja-JP" altLang="en-US" sz="700" b="0" dirty="0">
                          <a:solidFill>
                            <a:schemeClr val="tx1"/>
                          </a:solidFill>
                          <a:latin typeface="Meiryo UI" panose="020B0604030504040204" pitchFamily="50" charset="-128"/>
                          <a:ea typeface="Meiryo UI" panose="020B0604030504040204" pitchFamily="50" charset="-128"/>
                        </a:rPr>
                        <a:t>が主催するカンファレンスに参加</a:t>
                      </a:r>
                      <a:r>
                        <a:rPr kumimoji="1" lang="ja-JP" altLang="en-US" sz="700" b="1" u="sng" dirty="0">
                          <a:solidFill>
                            <a:srgbClr val="0070C0"/>
                          </a:solidFill>
                          <a:latin typeface="Meiryo UI" panose="020B0604030504040204" pitchFamily="50" charset="-128"/>
                          <a:ea typeface="Meiryo UI" panose="020B0604030504040204" pitchFamily="50" charset="-128"/>
                        </a:rPr>
                        <a:t>（訓練への参加は必須とする。）</a:t>
                      </a:r>
                      <a:endParaRPr kumimoji="1" lang="en-US" altLang="ja-JP" sz="700" b="1" u="sng" dirty="0">
                        <a:solidFill>
                          <a:srgbClr val="0070C0"/>
                        </a:solidFill>
                        <a:latin typeface="Meiryo UI" panose="020B0604030504040204" pitchFamily="50" charset="-128"/>
                        <a:ea typeface="Meiryo UI" panose="020B0604030504040204" pitchFamily="50" charset="-128"/>
                      </a:endParaRPr>
                    </a:p>
                    <a:p>
                      <a:pPr marL="36000" marR="0" lvl="0" indent="-457200" algn="l" defTabSz="990570" rtl="0" eaLnBrk="1" fontAlgn="auto" latinLnBrk="0" hangingPunct="1">
                        <a:lnSpc>
                          <a:spcPts val="1100"/>
                        </a:lnSpc>
                        <a:spcBef>
                          <a:spcPts val="0"/>
                        </a:spcBef>
                        <a:spcAft>
                          <a:spcPts val="0"/>
                        </a:spcAft>
                        <a:buClrTx/>
                        <a:buSzTx/>
                        <a:buFontTx/>
                        <a:buNone/>
                        <a:tabLst/>
                        <a:defRPr/>
                      </a:pPr>
                      <a:r>
                        <a:rPr kumimoji="1" lang="ja-JP" altLang="en-US" sz="700" b="1" dirty="0">
                          <a:solidFill>
                            <a:srgbClr val="0070C0"/>
                          </a:solidFill>
                          <a:latin typeface="Meiryo UI" panose="020B0604030504040204" pitchFamily="50" charset="-128"/>
                          <a:ea typeface="Meiryo UI" panose="020B0604030504040204" pitchFamily="50" charset="-128"/>
                        </a:rPr>
                        <a:t>・</a:t>
                      </a:r>
                      <a:r>
                        <a:rPr kumimoji="1" lang="ja-JP" altLang="en-US" sz="700" b="1" u="sng" dirty="0">
                          <a:solidFill>
                            <a:srgbClr val="0070C0"/>
                          </a:solidFill>
                          <a:latin typeface="Meiryo UI" panose="020B0604030504040204" pitchFamily="50" charset="-128"/>
                          <a:ea typeface="Meiryo UI" panose="020B0604030504040204" pitchFamily="50" charset="-128"/>
                        </a:rPr>
                        <a:t>新興感染症の発生時等の有事の際の対応を想定した地域連携に係る体制について、連携医療機関等とあらかじめ協議されていること</a:t>
                      </a:r>
                      <a:endParaRPr kumimoji="1" lang="en-US" altLang="ja-JP" sz="700" b="1" u="sng" dirty="0">
                        <a:solidFill>
                          <a:srgbClr val="0070C0"/>
                        </a:solidFill>
                        <a:latin typeface="Meiryo UI" panose="020B0604030504040204" pitchFamily="50" charset="-128"/>
                        <a:ea typeface="Meiryo UI" panose="020B0604030504040204" pitchFamily="50" charset="-128"/>
                      </a:endParaRPr>
                    </a:p>
                    <a:p>
                      <a:pPr marL="36000" marR="0" lvl="0" indent="-457200" algn="l" defTabSz="990570" rtl="0" eaLnBrk="1" fontAlgn="auto" latinLnBrk="0" hangingPunct="1">
                        <a:lnSpc>
                          <a:spcPts val="1100"/>
                        </a:lnSpc>
                        <a:spcBef>
                          <a:spcPts val="0"/>
                        </a:spcBef>
                        <a:spcAft>
                          <a:spcPts val="0"/>
                        </a:spcAft>
                        <a:buClrTx/>
                        <a:buSzTx/>
                        <a:buFontTx/>
                        <a:buNone/>
                        <a:tabLst/>
                        <a:defRPr/>
                      </a:pPr>
                      <a:r>
                        <a:rPr kumimoji="1" lang="ja-JP" altLang="en-US" sz="700" b="1" dirty="0">
                          <a:solidFill>
                            <a:srgbClr val="0070C0"/>
                          </a:solidFill>
                          <a:latin typeface="Meiryo UI" panose="020B0604030504040204" pitchFamily="50" charset="-128"/>
                          <a:ea typeface="Meiryo UI" panose="020B0604030504040204" pitchFamily="50" charset="-128"/>
                        </a:rPr>
                        <a:t>・</a:t>
                      </a:r>
                      <a:r>
                        <a:rPr kumimoji="1" lang="ja-JP" altLang="en-US" sz="700" b="1" u="sng" dirty="0">
                          <a:solidFill>
                            <a:srgbClr val="0070C0"/>
                          </a:solidFill>
                          <a:latin typeface="Meiryo UI" panose="020B0604030504040204" pitchFamily="50" charset="-128"/>
                          <a:ea typeface="Meiryo UI" panose="020B0604030504040204" pitchFamily="50" charset="-128"/>
                        </a:rPr>
                        <a:t>新興感染症の発生時等に、都道府県等の要請を受けて発熱患者の診療等を実施する体制を有し、そのことを自治体</a:t>
                      </a:r>
                      <a:r>
                        <a:rPr kumimoji="1" lang="en-US" altLang="ja-JP" sz="700" b="1" u="sng" dirty="0">
                          <a:solidFill>
                            <a:srgbClr val="0070C0"/>
                          </a:solidFill>
                          <a:latin typeface="Meiryo UI" panose="020B0604030504040204" pitchFamily="50" charset="-128"/>
                          <a:ea typeface="Meiryo UI" panose="020B0604030504040204" pitchFamily="50" charset="-128"/>
                        </a:rPr>
                        <a:t>HP</a:t>
                      </a:r>
                      <a:r>
                        <a:rPr kumimoji="1" lang="ja-JP" altLang="en-US" sz="700" b="1" u="sng" dirty="0">
                          <a:solidFill>
                            <a:srgbClr val="0070C0"/>
                          </a:solidFill>
                          <a:latin typeface="Meiryo UI" panose="020B0604030504040204" pitchFamily="50" charset="-128"/>
                          <a:ea typeface="Meiryo UI" panose="020B0604030504040204" pitchFamily="50" charset="-128"/>
                        </a:rPr>
                        <a:t>で公開している</a:t>
                      </a:r>
                      <a:endParaRPr kumimoji="1" lang="en-US" altLang="ja-JP" sz="700" b="1" u="sng" dirty="0">
                        <a:solidFill>
                          <a:srgbClr val="0070C0"/>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03114590"/>
                  </a:ext>
                </a:extLst>
              </a:tr>
              <a:tr h="258642">
                <a:tc vMerge="1">
                  <a:txBody>
                    <a:bodyPr/>
                    <a:lstStyle/>
                    <a:p>
                      <a:pPr algn="ct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vert="eaVert"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サーベイランスへの参加</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l">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院内感染対策サーベイランス（</a:t>
                      </a:r>
                      <a:r>
                        <a:rPr kumimoji="1" lang="en-US" altLang="ja-JP" sz="700" b="0" dirty="0">
                          <a:solidFill>
                            <a:schemeClr val="tx1"/>
                          </a:solidFill>
                          <a:latin typeface="Meiryo UI" panose="020B0604030504040204" pitchFamily="50" charset="-128"/>
                          <a:ea typeface="Meiryo UI" panose="020B0604030504040204" pitchFamily="50" charset="-128"/>
                        </a:rPr>
                        <a:t>JANIS</a:t>
                      </a:r>
                      <a:r>
                        <a:rPr kumimoji="1" lang="ja-JP" altLang="en-US" sz="700" b="0" dirty="0">
                          <a:solidFill>
                            <a:schemeClr val="tx1"/>
                          </a:solidFill>
                          <a:latin typeface="Meiryo UI" panose="020B0604030504040204" pitchFamily="50" charset="-128"/>
                          <a:ea typeface="Meiryo UI" panose="020B0604030504040204" pitchFamily="50" charset="-128"/>
                        </a:rPr>
                        <a:t>）、感染対策連携共通プラットフォーム（</a:t>
                      </a:r>
                      <a:r>
                        <a:rPr kumimoji="1" lang="en-US" altLang="ja-JP" sz="700" b="0" dirty="0">
                          <a:solidFill>
                            <a:schemeClr val="tx1"/>
                          </a:solidFill>
                          <a:latin typeface="Meiryo UI" panose="020B0604030504040204" pitchFamily="50" charset="-128"/>
                          <a:ea typeface="Meiryo UI" panose="020B0604030504040204" pitchFamily="50" charset="-128"/>
                        </a:rPr>
                        <a:t>J-SIPHE</a:t>
                      </a:r>
                      <a:r>
                        <a:rPr kumimoji="1" lang="ja-JP" altLang="en-US" sz="700" b="0" dirty="0">
                          <a:solidFill>
                            <a:schemeClr val="tx1"/>
                          </a:solidFill>
                          <a:latin typeface="Meiryo UI" panose="020B0604030504040204" pitchFamily="50" charset="-128"/>
                          <a:ea typeface="Meiryo UI" panose="020B0604030504040204" pitchFamily="50" charset="-128"/>
                        </a:rPr>
                        <a:t>）等、地域や全国のサーベイランスに参加していること</a:t>
                      </a:r>
                      <a:endParaRPr kumimoji="1" lang="en-US" altLang="ja-JP" sz="7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gridSpan="2">
                  <a:txBody>
                    <a:bodyPr/>
                    <a:lstStyle/>
                    <a:p>
                      <a:pPr algn="l">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地域や全国のサーベイランスに参加している</a:t>
                      </a:r>
                      <a:r>
                        <a:rPr kumimoji="1" lang="ja-JP" altLang="en-US" sz="700" b="0" strike="noStrike" baseline="0" dirty="0">
                          <a:solidFill>
                            <a:schemeClr val="tx1"/>
                          </a:solidFill>
                          <a:latin typeface="Meiryo UI" panose="020B0604030504040204" pitchFamily="50" charset="-128"/>
                          <a:ea typeface="Meiryo UI" panose="020B0604030504040204" pitchFamily="50" charset="-128"/>
                        </a:rPr>
                        <a:t>場合</a:t>
                      </a:r>
                      <a:r>
                        <a:rPr kumimoji="1" lang="ja-JP" altLang="en-US" sz="700" b="0" u="none" strike="noStrike" baseline="0" dirty="0">
                          <a:solidFill>
                            <a:schemeClr val="tx1"/>
                          </a:solidFill>
                          <a:latin typeface="Meiryo UI" panose="020B0604030504040204" pitchFamily="50" charset="-128"/>
                          <a:ea typeface="Meiryo UI" panose="020B0604030504040204" pitchFamily="50" charset="-128"/>
                        </a:rPr>
                        <a:t>、</a:t>
                      </a:r>
                      <a:r>
                        <a:rPr kumimoji="1" lang="ja-JP" altLang="en-US" sz="700" b="1" u="sng" strike="noStrike" baseline="0" dirty="0">
                          <a:solidFill>
                            <a:srgbClr val="0070C0"/>
                          </a:solidFill>
                          <a:latin typeface="Meiryo UI" panose="020B0604030504040204" pitchFamily="50" charset="-128"/>
                          <a:ea typeface="Meiryo UI" panose="020B0604030504040204" pitchFamily="50" charset="-128"/>
                        </a:rPr>
                        <a:t>サーベイランス強化加算</a:t>
                      </a:r>
                      <a:r>
                        <a:rPr kumimoji="1" lang="ja-JP" altLang="en-US" sz="700" b="0" strike="noStrike" baseline="0" dirty="0">
                          <a:solidFill>
                            <a:schemeClr val="tx1"/>
                          </a:solidFill>
                          <a:latin typeface="Meiryo UI" panose="020B0604030504040204" pitchFamily="50" charset="-128"/>
                          <a:ea typeface="Meiryo UI" panose="020B0604030504040204" pitchFamily="50" charset="-128"/>
                        </a:rPr>
                        <a:t>として</a:t>
                      </a:r>
                      <a:r>
                        <a:rPr kumimoji="1" lang="ja-JP" altLang="en-US" sz="700" b="1" u="sng" kern="1200" dirty="0">
                          <a:solidFill>
                            <a:srgbClr val="0070C0"/>
                          </a:solidFill>
                          <a:latin typeface="Meiryo UI" panose="020B0604030504040204" pitchFamily="50" charset="-128"/>
                          <a:ea typeface="Meiryo UI" panose="020B0604030504040204" pitchFamily="50" charset="-128"/>
                          <a:cs typeface="+mn-cs"/>
                        </a:rPr>
                        <a:t>５点</a:t>
                      </a:r>
                      <a:r>
                        <a:rPr kumimoji="1" lang="ja-JP" altLang="en-US" sz="700" b="0" strike="noStrike" baseline="0" dirty="0">
                          <a:solidFill>
                            <a:schemeClr val="tx1"/>
                          </a:solidFill>
                          <a:latin typeface="Meiryo UI" panose="020B0604030504040204" pitchFamily="50" charset="-128"/>
                          <a:ea typeface="Meiryo UI" panose="020B0604030504040204" pitchFamily="50" charset="-128"/>
                        </a:rPr>
                        <a:t>を算定する。</a:t>
                      </a:r>
                      <a:endParaRPr kumimoji="1" lang="en-US" altLang="ja-JP" sz="700" b="0" strike="noStrike" baseline="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700" b="1" i="0" u="sng" dirty="0">
                          <a:solidFill>
                            <a:srgbClr val="0070C0"/>
                          </a:solidFill>
                          <a:latin typeface="Meiryo UI" panose="020B0604030504040204" pitchFamily="50" charset="-128"/>
                          <a:ea typeface="Meiryo UI" panose="020B0604030504040204" pitchFamily="50" charset="-128"/>
                        </a:rPr>
                        <a:t>サーベイランス強化加算</a:t>
                      </a:r>
                      <a:r>
                        <a:rPr kumimoji="1" lang="ja-JP" altLang="en-US" sz="700" b="0" dirty="0">
                          <a:solidFill>
                            <a:schemeClr val="tx1"/>
                          </a:solidFill>
                          <a:latin typeface="Meiryo UI" panose="020B0604030504040204" pitchFamily="50" charset="-128"/>
                          <a:ea typeface="Meiryo UI" panose="020B0604030504040204" pitchFamily="50" charset="-128"/>
                        </a:rPr>
                        <a:t>として</a:t>
                      </a:r>
                      <a:r>
                        <a:rPr kumimoji="1" lang="ja-JP" altLang="en-US" sz="700" b="1" u="sng" kern="1200" dirty="0">
                          <a:solidFill>
                            <a:srgbClr val="0070C0"/>
                          </a:solidFill>
                          <a:latin typeface="Meiryo UI" panose="020B0604030504040204" pitchFamily="50" charset="-128"/>
                          <a:ea typeface="Meiryo UI" panose="020B0604030504040204" pitchFamily="50" charset="-128"/>
                          <a:cs typeface="+mn-cs"/>
                        </a:rPr>
                        <a:t>１点</a:t>
                      </a:r>
                      <a:r>
                        <a:rPr kumimoji="1" lang="ja-JP" altLang="en-US" sz="700" b="0" kern="1200" dirty="0">
                          <a:solidFill>
                            <a:schemeClr val="tx1"/>
                          </a:solidFill>
                          <a:latin typeface="Meiryo UI" panose="020B0604030504040204" pitchFamily="50" charset="-128"/>
                          <a:ea typeface="Meiryo UI" panose="020B0604030504040204" pitchFamily="50" charset="-128"/>
                          <a:cs typeface="+mn-cs"/>
                        </a:rPr>
                        <a:t>を算定</a:t>
                      </a:r>
                      <a:r>
                        <a:rPr kumimoji="1" lang="ja-JP" altLang="en-US" sz="700" b="0" dirty="0">
                          <a:solidFill>
                            <a:schemeClr val="tx1"/>
                          </a:solidFill>
                          <a:latin typeface="Meiryo UI" panose="020B0604030504040204" pitchFamily="50" charset="-128"/>
                          <a:ea typeface="Meiryo UI" panose="020B0604030504040204" pitchFamily="50" charset="-128"/>
                        </a:rPr>
                        <a:t>する。</a:t>
                      </a:r>
                      <a:endParaRPr kumimoji="1" lang="en-US" altLang="ja-JP" sz="7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32216316"/>
                  </a:ext>
                </a:extLst>
              </a:tr>
              <a:tr h="975114">
                <a:tc vMerge="1">
                  <a:txBody>
                    <a:bodyPr/>
                    <a:lstStyle/>
                    <a:p>
                      <a:pPr algn="ct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vert="eaVert"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rowSpan="2">
                  <a:txBody>
                    <a:bodyPr/>
                    <a:lstStyle/>
                    <a:p>
                      <a:pPr>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その他</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gridSpan="2">
                  <a:txBody>
                    <a:bodyPr/>
                    <a:lstStyle/>
                    <a:p>
                      <a:pPr algn="l">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・抗菌薬の適正使用を監視するための体制を有する</a:t>
                      </a:r>
                      <a:endParaRPr kumimoji="1" lang="en-US" altLang="ja-JP" sz="7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marL="36000" indent="-457200" algn="l">
                        <a:lnSpc>
                          <a:spcPts val="1100"/>
                        </a:lnSpc>
                      </a:pPr>
                      <a:r>
                        <a:rPr kumimoji="1" lang="ja-JP" altLang="en-US" sz="700" b="1" dirty="0">
                          <a:solidFill>
                            <a:srgbClr val="0070C0"/>
                          </a:solidFill>
                          <a:latin typeface="Meiryo UI" panose="020B0604030504040204" pitchFamily="50" charset="-128"/>
                          <a:ea typeface="Meiryo UI" panose="020B0604030504040204" pitchFamily="50" charset="-128"/>
                        </a:rPr>
                        <a:t>・抗菌薬の適正使用について、加算１の医療機関又は地域の医師会から助言を受けること</a:t>
                      </a:r>
                      <a:endParaRPr kumimoji="1" lang="en-US" altLang="ja-JP" sz="700" b="1" dirty="0">
                        <a:solidFill>
                          <a:srgbClr val="0070C0"/>
                        </a:solidFill>
                        <a:latin typeface="Meiryo UI" panose="020B0604030504040204" pitchFamily="50" charset="-128"/>
                        <a:ea typeface="Meiryo UI" panose="020B0604030504040204" pitchFamily="50" charset="-128"/>
                      </a:endParaRPr>
                    </a:p>
                    <a:p>
                      <a:pPr marL="36000" indent="-457200" algn="l">
                        <a:lnSpc>
                          <a:spcPts val="1100"/>
                        </a:lnSpc>
                      </a:pPr>
                      <a:r>
                        <a:rPr kumimoji="1" lang="ja-JP" altLang="en-US" sz="700" b="1" dirty="0">
                          <a:solidFill>
                            <a:srgbClr val="0070C0"/>
                          </a:solidFill>
                          <a:latin typeface="Meiryo UI" panose="020B0604030504040204" pitchFamily="50" charset="-128"/>
                          <a:ea typeface="Meiryo UI" panose="020B0604030504040204" pitchFamily="50" charset="-128"/>
                        </a:rPr>
                        <a:t>・細菌学的検査を外部委託する場合は、「中小病院における薬剤耐性菌アウトブレイク対応ガイダンス」に沿った対応を行う</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36000" indent="-457200" algn="l">
                        <a:lnSpc>
                          <a:spcPts val="1100"/>
                        </a:lnSpc>
                      </a:pPr>
                      <a:r>
                        <a:rPr kumimoji="1" lang="ja-JP" altLang="en-US" sz="700" b="1" dirty="0">
                          <a:solidFill>
                            <a:srgbClr val="0070C0"/>
                          </a:solidFill>
                          <a:latin typeface="Meiryo UI" panose="020B0604030504040204" pitchFamily="50" charset="-128"/>
                          <a:ea typeface="Meiryo UI" panose="020B0604030504040204" pitchFamily="50" charset="-128"/>
                        </a:rPr>
                        <a:t>・抗菌薬の適正使用について、加算１の医療機関又は地域の医師会から助言を受けること</a:t>
                      </a:r>
                      <a:endParaRPr kumimoji="1" lang="en-US" altLang="ja-JP" sz="700" b="1" dirty="0">
                        <a:solidFill>
                          <a:srgbClr val="0070C0"/>
                        </a:solidFill>
                        <a:latin typeface="Meiryo UI" panose="020B0604030504040204" pitchFamily="50" charset="-128"/>
                        <a:ea typeface="Meiryo UI" panose="020B0604030504040204" pitchFamily="50" charset="-128"/>
                      </a:endParaRPr>
                    </a:p>
                    <a:p>
                      <a:pPr marL="36000" indent="-457200" algn="l">
                        <a:lnSpc>
                          <a:spcPts val="1100"/>
                        </a:lnSpc>
                      </a:pPr>
                      <a:r>
                        <a:rPr kumimoji="1" lang="ja-JP" altLang="en-US" sz="700" b="1" dirty="0">
                          <a:solidFill>
                            <a:srgbClr val="0070C0"/>
                          </a:solidFill>
                          <a:latin typeface="Meiryo UI" panose="020B0604030504040204" pitchFamily="50" charset="-128"/>
                          <a:ea typeface="Meiryo UI" panose="020B0604030504040204" pitchFamily="50" charset="-128"/>
                        </a:rPr>
                        <a:t>・「抗微生物薬適正使用の手引き」を参考に抗菌薬の適正な使用の推進に資する取組を行う</a:t>
                      </a:r>
                      <a:endParaRPr kumimoji="1" lang="en-US" altLang="ja-JP" sz="700" b="1" dirty="0">
                        <a:solidFill>
                          <a:srgbClr val="0070C0"/>
                        </a:solidFill>
                        <a:latin typeface="Meiryo UI" panose="020B0604030504040204" pitchFamily="50" charset="-128"/>
                        <a:ea typeface="Meiryo UI" panose="020B0604030504040204" pitchFamily="50" charset="-128"/>
                      </a:endParaRPr>
                    </a:p>
                    <a:p>
                      <a:pPr marL="36000" indent="-457200" algn="l">
                        <a:lnSpc>
                          <a:spcPts val="1100"/>
                        </a:lnSpc>
                      </a:pPr>
                      <a:r>
                        <a:rPr kumimoji="1" lang="ja-JP" altLang="en-US" sz="700" b="1" dirty="0">
                          <a:solidFill>
                            <a:srgbClr val="0070C0"/>
                          </a:solidFill>
                          <a:latin typeface="Meiryo UI" panose="020B0604030504040204" pitchFamily="50" charset="-128"/>
                          <a:ea typeface="Meiryo UI" panose="020B0604030504040204" pitchFamily="50" charset="-128"/>
                        </a:rPr>
                        <a:t>・細菌学的検査を外部委託する場合は、「中小病院における薬剤耐性菌アウトブレイク対応ガイダンス」に沿った対応を行う</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58256691"/>
                  </a:ext>
                </a:extLst>
              </a:tr>
              <a:tr h="361466">
                <a:tc vMerge="1">
                  <a:txBody>
                    <a:bodyPr/>
                    <a:lstStyle/>
                    <a:p>
                      <a:pPr algn="ct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vert="eaVert"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vMerge="1">
                  <a:txBody>
                    <a:bodyPr/>
                    <a:lstStyle/>
                    <a:p>
                      <a:pP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36000" indent="-457200" algn="l">
                        <a:lnSpc>
                          <a:spcPts val="1100"/>
                        </a:lnSpc>
                      </a:pPr>
                      <a:r>
                        <a:rPr kumimoji="1" lang="ja-JP" altLang="en-US" sz="700" b="1" dirty="0">
                          <a:solidFill>
                            <a:srgbClr val="0070C0"/>
                          </a:solidFill>
                          <a:latin typeface="Meiryo UI" panose="020B0604030504040204" pitchFamily="50" charset="-128"/>
                          <a:ea typeface="Meiryo UI" panose="020B0604030504040204" pitchFamily="50" charset="-128"/>
                        </a:rPr>
                        <a:t>・</a:t>
                      </a:r>
                      <a:r>
                        <a:rPr kumimoji="1" lang="ja-JP" altLang="en-US" sz="700" b="1" u="none" dirty="0">
                          <a:solidFill>
                            <a:srgbClr val="0070C0"/>
                          </a:solidFill>
                          <a:latin typeface="Meiryo UI" panose="020B0604030504040204" pitchFamily="50" charset="-128"/>
                          <a:ea typeface="Meiryo UI" panose="020B0604030504040204" pitchFamily="50" charset="-128"/>
                        </a:rPr>
                        <a:t>新興感染症の発生時等に、感染症患者を受け入ることを念頭に、</a:t>
                      </a:r>
                      <a:r>
                        <a:rPr kumimoji="1" lang="ja-JP" altLang="en-US" sz="700" b="1" u="sng" dirty="0">
                          <a:solidFill>
                            <a:srgbClr val="0070C0"/>
                          </a:solidFill>
                          <a:latin typeface="Meiryo UI" panose="020B0604030504040204" pitchFamily="50" charset="-128"/>
                          <a:ea typeface="Meiryo UI" panose="020B0604030504040204" pitchFamily="50" charset="-128"/>
                        </a:rPr>
                        <a:t>汚染区域や清潔区域のゾーニングを行うことができる体制を有する</a:t>
                      </a:r>
                      <a:endParaRPr kumimoji="1" lang="en-US" altLang="ja-JP" sz="700" b="1" u="sng" dirty="0">
                        <a:solidFill>
                          <a:srgbClr val="0070C0"/>
                        </a:solidFill>
                        <a:latin typeface="Meiryo UI" panose="020B0604030504040204" pitchFamily="50" charset="-128"/>
                        <a:ea typeface="Meiryo UI" panose="020B0604030504040204" pitchFamily="50" charset="-128"/>
                      </a:endParaRPr>
                    </a:p>
                    <a:p>
                      <a:pPr marL="36000" marR="0" lvl="0" indent="-457200" algn="l"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・令和４年度診療報酬改定前の感染防止対策地域連携加算及び抗菌薬適正使用支援加算の要件を要件とする</a:t>
                      </a:r>
                      <a:endParaRPr kumimoji="1" lang="en-US" altLang="ja-JP" sz="7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36000" marR="0" lvl="0" indent="-457200" algn="l" defTabSz="990570" rtl="0" eaLnBrk="1" fontAlgn="auto" latinLnBrk="0" hangingPunct="1">
                        <a:lnSpc>
                          <a:spcPts val="1100"/>
                        </a:lnSpc>
                        <a:spcBef>
                          <a:spcPts val="0"/>
                        </a:spcBef>
                        <a:spcAft>
                          <a:spcPts val="0"/>
                        </a:spcAft>
                        <a:buClrTx/>
                        <a:buSzTx/>
                        <a:buFontTx/>
                        <a:buNone/>
                        <a:tabLst/>
                        <a:defRPr/>
                      </a:pPr>
                      <a:r>
                        <a:rPr kumimoji="1" lang="ja-JP" altLang="en-US" sz="700" b="1" dirty="0">
                          <a:solidFill>
                            <a:srgbClr val="0070C0"/>
                          </a:solidFill>
                          <a:latin typeface="Meiryo UI" panose="020B0604030504040204" pitchFamily="50" charset="-128"/>
                          <a:ea typeface="Meiryo UI" panose="020B0604030504040204" pitchFamily="50" charset="-128"/>
                        </a:rPr>
                        <a:t>・新興感染症の発生時等に、感染症患者又は疑い患者を受け入ることを念頭に、</a:t>
                      </a:r>
                      <a:r>
                        <a:rPr kumimoji="1" lang="ja-JP" altLang="en-US" sz="700" b="1" u="sng" dirty="0">
                          <a:solidFill>
                            <a:srgbClr val="0070C0"/>
                          </a:solidFill>
                          <a:latin typeface="Meiryo UI" panose="020B0604030504040204" pitchFamily="50" charset="-128"/>
                          <a:ea typeface="Meiryo UI" panose="020B0604030504040204" pitchFamily="50" charset="-128"/>
                        </a:rPr>
                        <a:t>汚染区域や清潔区域のゾーニングを行うことができる体制を有する</a:t>
                      </a:r>
                      <a:endParaRPr kumimoji="1" lang="en-US" altLang="ja-JP" sz="700" b="1" u="sng" dirty="0">
                        <a:solidFill>
                          <a:srgbClr val="0070C0"/>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36000" indent="-457200" algn="l">
                        <a:lnSpc>
                          <a:spcPts val="1100"/>
                        </a:lnSpc>
                      </a:pPr>
                      <a:r>
                        <a:rPr kumimoji="1" lang="ja-JP" altLang="en-US" sz="700" b="1" dirty="0">
                          <a:solidFill>
                            <a:srgbClr val="0070C0"/>
                          </a:solidFill>
                          <a:latin typeface="Meiryo UI" panose="020B0604030504040204" pitchFamily="50" charset="-128"/>
                          <a:ea typeface="Meiryo UI" panose="020B0604030504040204" pitchFamily="50" charset="-128"/>
                        </a:rPr>
                        <a:t>・新興感染症の発生時等に、感染症患者又は疑い患者を受け入ることを念頭に、</a:t>
                      </a:r>
                      <a:r>
                        <a:rPr kumimoji="1" lang="ja-JP" altLang="en-US" sz="700" b="1" u="sng" dirty="0">
                          <a:solidFill>
                            <a:srgbClr val="0070C0"/>
                          </a:solidFill>
                          <a:latin typeface="Meiryo UI" panose="020B0604030504040204" pitchFamily="50" charset="-128"/>
                          <a:ea typeface="Meiryo UI" panose="020B0604030504040204" pitchFamily="50" charset="-128"/>
                        </a:rPr>
                        <a:t>汚染区域や清潔区域のゾーニングを行うことができる体制</a:t>
                      </a:r>
                      <a:r>
                        <a:rPr kumimoji="1" lang="ja-JP" altLang="en-US" sz="700" b="1" u="none" dirty="0">
                          <a:solidFill>
                            <a:srgbClr val="0070C0"/>
                          </a:solidFill>
                          <a:latin typeface="Meiryo UI" panose="020B0604030504040204" pitchFamily="50" charset="-128"/>
                          <a:ea typeface="Meiryo UI" panose="020B0604030504040204" pitchFamily="50" charset="-128"/>
                        </a:rPr>
                        <a:t>若しくは</a:t>
                      </a:r>
                      <a:r>
                        <a:rPr kumimoji="1" lang="ja-JP" altLang="en-US" sz="700" b="1" dirty="0">
                          <a:solidFill>
                            <a:srgbClr val="0070C0"/>
                          </a:solidFill>
                          <a:latin typeface="Meiryo UI" panose="020B0604030504040204" pitchFamily="50" charset="-128"/>
                          <a:ea typeface="Meiryo UI" panose="020B0604030504040204" pitchFamily="50" charset="-128"/>
                        </a:rPr>
                        <a:t>発熱患者の診療を実施することを念頭に、</a:t>
                      </a:r>
                      <a:r>
                        <a:rPr kumimoji="1" lang="ja-JP" altLang="en-US" sz="700" b="1" u="sng" dirty="0">
                          <a:solidFill>
                            <a:srgbClr val="0070C0"/>
                          </a:solidFill>
                          <a:latin typeface="Meiryo UI" panose="020B0604030504040204" pitchFamily="50" charset="-128"/>
                          <a:ea typeface="Meiryo UI" panose="020B0604030504040204" pitchFamily="50" charset="-128"/>
                        </a:rPr>
                        <a:t>発熱患者の動線を分けることができる体制を有する</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36000" indent="-457200" algn="l">
                        <a:lnSpc>
                          <a:spcPts val="1100"/>
                        </a:lnSpc>
                      </a:pPr>
                      <a:r>
                        <a:rPr kumimoji="1" lang="ja-JP" altLang="en-US" sz="700" b="1" dirty="0">
                          <a:solidFill>
                            <a:srgbClr val="0070C0"/>
                          </a:solidFill>
                          <a:latin typeface="Meiryo UI" panose="020B0604030504040204" pitchFamily="50" charset="-128"/>
                          <a:ea typeface="Meiryo UI" panose="020B0604030504040204" pitchFamily="50" charset="-128"/>
                        </a:rPr>
                        <a:t>・新興感染症の発生時等に、発熱患者の診療を実施することを念頭に、</a:t>
                      </a:r>
                      <a:r>
                        <a:rPr kumimoji="1" lang="ja-JP" altLang="en-US" sz="700" b="1" u="sng" dirty="0">
                          <a:solidFill>
                            <a:srgbClr val="0070C0"/>
                          </a:solidFill>
                          <a:latin typeface="Meiryo UI" panose="020B0604030504040204" pitchFamily="50" charset="-128"/>
                          <a:ea typeface="Meiryo UI" panose="020B0604030504040204" pitchFamily="50" charset="-128"/>
                        </a:rPr>
                        <a:t>発熱患者の動線を分けることができる体制を有する</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17971465"/>
                  </a:ext>
                </a:extLst>
              </a:tr>
              <a:tr h="361466">
                <a:tc>
                  <a:txBody>
                    <a:bodyPr/>
                    <a:lstStyle/>
                    <a:p>
                      <a:pPr algn="ctr">
                        <a:lnSpc>
                          <a:spcPts val="1100"/>
                        </a:lnSpc>
                      </a:pPr>
                      <a:endParaRPr kumimoji="1" lang="ja-JP" altLang="en-US" sz="700" b="0" dirty="0">
                        <a:solidFill>
                          <a:schemeClr val="tx1"/>
                        </a:solidFill>
                        <a:latin typeface="Meiryo UI" panose="020B0604030504040204" pitchFamily="50" charset="-128"/>
                        <a:ea typeface="Meiryo UI" panose="020B0604030504040204" pitchFamily="50" charset="-128"/>
                      </a:endParaRPr>
                    </a:p>
                  </a:txBody>
                  <a:tcPr marL="36000" marR="36000" marT="36000" marB="36000" vert="eaVert"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100"/>
                        </a:lnSpc>
                      </a:pPr>
                      <a:endParaRPr kumimoji="1" lang="ja-JP" altLang="en-US" sz="7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no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1100"/>
                        </a:lnSpc>
                      </a:pPr>
                      <a:r>
                        <a:rPr kumimoji="1" lang="ja-JP" altLang="en-US" sz="700" b="0" dirty="0">
                          <a:solidFill>
                            <a:schemeClr val="tx1"/>
                          </a:solidFill>
                          <a:latin typeface="Meiryo UI" panose="020B0604030504040204" pitchFamily="50" charset="-128"/>
                          <a:ea typeface="Meiryo UI" panose="020B0604030504040204" pitchFamily="50" charset="-128"/>
                        </a:rPr>
                        <a:t>感染制御チームの専従医師</a:t>
                      </a:r>
                      <a:r>
                        <a:rPr kumimoji="1" lang="ja-JP" altLang="en-US" sz="700" b="0" kern="1200" dirty="0">
                          <a:solidFill>
                            <a:schemeClr val="tx1"/>
                          </a:solidFill>
                          <a:latin typeface="Meiryo UI" panose="020B0604030504040204" pitchFamily="50" charset="-128"/>
                          <a:ea typeface="Meiryo UI" panose="020B0604030504040204" pitchFamily="50" charset="-128"/>
                          <a:cs typeface="+mn-cs"/>
                        </a:rPr>
                        <a:t>又は看護師が、過去１年間に４回以上、加算２、</a:t>
                      </a:r>
                      <a:r>
                        <a:rPr kumimoji="1" lang="ja-JP" altLang="en-US" sz="700" b="0" dirty="0">
                          <a:solidFill>
                            <a:schemeClr val="tx1"/>
                          </a:solidFill>
                          <a:latin typeface="Meiryo UI" panose="020B0604030504040204" pitchFamily="50" charset="-128"/>
                          <a:ea typeface="Meiryo UI" panose="020B0604030504040204" pitchFamily="50" charset="-128"/>
                        </a:rPr>
                        <a:t>３又は外来感染対策向上加算の医療機関に赴き院内感染対策等に関する助言を行った場合、</a:t>
                      </a:r>
                      <a:r>
                        <a:rPr kumimoji="1" lang="ja-JP" altLang="en-US" sz="700" b="1" u="sng" dirty="0">
                          <a:solidFill>
                            <a:srgbClr val="0070C0"/>
                          </a:solidFill>
                          <a:latin typeface="Meiryo UI" panose="020B0604030504040204" pitchFamily="50" charset="-128"/>
                          <a:ea typeface="Meiryo UI" panose="020B0604030504040204" pitchFamily="50" charset="-128"/>
                        </a:rPr>
                        <a:t>指導強化加算</a:t>
                      </a:r>
                      <a:r>
                        <a:rPr kumimoji="1" lang="ja-JP" altLang="en-US" sz="700" b="0" dirty="0">
                          <a:solidFill>
                            <a:schemeClr val="tx1"/>
                          </a:solidFill>
                          <a:latin typeface="Meiryo UI" panose="020B0604030504040204" pitchFamily="50" charset="-128"/>
                          <a:ea typeface="Meiryo UI" panose="020B0604030504040204" pitchFamily="50" charset="-128"/>
                        </a:rPr>
                        <a:t>として、</a:t>
                      </a:r>
                      <a:r>
                        <a:rPr kumimoji="1" lang="en-US" altLang="ja-JP" sz="700" b="1" u="sng" kern="1200" dirty="0">
                          <a:solidFill>
                            <a:srgbClr val="0070C0"/>
                          </a:solidFill>
                          <a:latin typeface="Meiryo UI" panose="020B0604030504040204" pitchFamily="50" charset="-128"/>
                          <a:ea typeface="Meiryo UI" panose="020B0604030504040204" pitchFamily="50" charset="-128"/>
                          <a:cs typeface="+mn-cs"/>
                        </a:rPr>
                        <a:t>30</a:t>
                      </a:r>
                      <a:r>
                        <a:rPr kumimoji="1" lang="ja-JP" altLang="en-US" sz="700" b="1" u="sng" kern="1200" dirty="0">
                          <a:solidFill>
                            <a:srgbClr val="0070C0"/>
                          </a:solidFill>
                          <a:latin typeface="Meiryo UI" panose="020B0604030504040204" pitchFamily="50" charset="-128"/>
                          <a:ea typeface="Meiryo UI" panose="020B0604030504040204" pitchFamily="50" charset="-128"/>
                          <a:cs typeface="+mn-cs"/>
                        </a:rPr>
                        <a:t>点</a:t>
                      </a:r>
                      <a:r>
                        <a:rPr kumimoji="1" lang="ja-JP" altLang="en-US" sz="700" b="0" dirty="0">
                          <a:solidFill>
                            <a:schemeClr val="tx1"/>
                          </a:solidFill>
                          <a:latin typeface="Meiryo UI" panose="020B0604030504040204" pitchFamily="50" charset="-128"/>
                          <a:ea typeface="Meiryo UI" panose="020B0604030504040204" pitchFamily="50" charset="-128"/>
                        </a:rPr>
                        <a:t>を算定する。</a:t>
                      </a:r>
                      <a:endParaRPr kumimoji="1" lang="en-US" altLang="ja-JP" sz="7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gridSpan="2">
                  <a:txBody>
                    <a:bodyPr/>
                    <a:lstStyle/>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700" b="0" dirty="0">
                          <a:solidFill>
                            <a:schemeClr val="tx1"/>
                          </a:solidFill>
                          <a:latin typeface="Meiryo UI" panose="020B0604030504040204" pitchFamily="50" charset="-128"/>
                          <a:ea typeface="Meiryo UI" panose="020B0604030504040204" pitchFamily="50" charset="-128"/>
                        </a:rPr>
                        <a:t>感染対策向上加算２又は３を算定する保険医療機関が、感染対策向上加算１を算定する保険医療機関に対し、過去１年間に４回以上、感染症の発生状況、抗菌薬の使用状況等について報告を行っている場合、</a:t>
                      </a:r>
                      <a:r>
                        <a:rPr kumimoji="1" lang="ja-JP" altLang="en-US" sz="700" b="1" u="sng" dirty="0">
                          <a:solidFill>
                            <a:srgbClr val="0070C0"/>
                          </a:solidFill>
                          <a:latin typeface="Meiryo UI" panose="020B0604030504040204" pitchFamily="50" charset="-128"/>
                          <a:ea typeface="Meiryo UI" panose="020B0604030504040204" pitchFamily="50" charset="-128"/>
                        </a:rPr>
                        <a:t>連携強化加算</a:t>
                      </a:r>
                      <a:r>
                        <a:rPr kumimoji="1" lang="ja-JP" altLang="en-US" sz="700" b="0" dirty="0">
                          <a:solidFill>
                            <a:schemeClr val="tx1"/>
                          </a:solidFill>
                          <a:latin typeface="Meiryo UI" panose="020B0604030504040204" pitchFamily="50" charset="-128"/>
                          <a:ea typeface="Meiryo UI" panose="020B0604030504040204" pitchFamily="50" charset="-128"/>
                        </a:rPr>
                        <a:t>として</a:t>
                      </a:r>
                      <a:r>
                        <a:rPr kumimoji="1" lang="en-US" altLang="ja-JP" sz="700" b="1" u="sng" kern="1200" dirty="0">
                          <a:solidFill>
                            <a:srgbClr val="0070C0"/>
                          </a:solidFill>
                          <a:latin typeface="Meiryo UI" panose="020B0604030504040204" pitchFamily="50" charset="-128"/>
                          <a:ea typeface="Meiryo UI" panose="020B0604030504040204" pitchFamily="50" charset="-128"/>
                          <a:cs typeface="+mn-cs"/>
                        </a:rPr>
                        <a:t>30</a:t>
                      </a:r>
                      <a:r>
                        <a:rPr kumimoji="1" lang="ja-JP" altLang="en-US" sz="700" b="1" u="sng" kern="1200" dirty="0">
                          <a:solidFill>
                            <a:srgbClr val="0070C0"/>
                          </a:solidFill>
                          <a:latin typeface="Meiryo UI" panose="020B0604030504040204" pitchFamily="50" charset="-128"/>
                          <a:ea typeface="Meiryo UI" panose="020B0604030504040204" pitchFamily="50" charset="-128"/>
                          <a:cs typeface="+mn-cs"/>
                        </a:rPr>
                        <a:t>点</a:t>
                      </a:r>
                      <a:r>
                        <a:rPr kumimoji="1" lang="ja-JP" altLang="en-US" sz="700" b="0" dirty="0">
                          <a:solidFill>
                            <a:schemeClr val="tx1"/>
                          </a:solidFill>
                          <a:latin typeface="Meiryo UI" panose="020B0604030504040204" pitchFamily="50" charset="-128"/>
                          <a:ea typeface="Meiryo UI" panose="020B0604030504040204" pitchFamily="50" charset="-128"/>
                        </a:rPr>
                        <a:t>を算定する。</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700" b="1" u="sng" dirty="0">
                          <a:solidFill>
                            <a:srgbClr val="0070C0"/>
                          </a:solidFill>
                          <a:latin typeface="Meiryo UI" panose="020B0604030504040204" pitchFamily="50" charset="-128"/>
                          <a:ea typeface="Meiryo UI" panose="020B0604030504040204" pitchFamily="50" charset="-128"/>
                        </a:rPr>
                        <a:t>連携強化加算</a:t>
                      </a:r>
                      <a:r>
                        <a:rPr kumimoji="1" lang="ja-JP" altLang="en-US" sz="700" b="0" dirty="0">
                          <a:solidFill>
                            <a:schemeClr val="tx1"/>
                          </a:solidFill>
                          <a:latin typeface="Meiryo UI" panose="020B0604030504040204" pitchFamily="50" charset="-128"/>
                          <a:ea typeface="Meiryo UI" panose="020B0604030504040204" pitchFamily="50" charset="-128"/>
                        </a:rPr>
                        <a:t>として</a:t>
                      </a:r>
                      <a:r>
                        <a:rPr kumimoji="1" lang="ja-JP" altLang="en-US" sz="700" b="1" u="sng" kern="1200" dirty="0">
                          <a:solidFill>
                            <a:srgbClr val="0070C0"/>
                          </a:solidFill>
                          <a:latin typeface="Meiryo UI" panose="020B0604030504040204" pitchFamily="50" charset="-128"/>
                          <a:ea typeface="Meiryo UI" panose="020B0604030504040204" pitchFamily="50" charset="-128"/>
                          <a:cs typeface="+mn-cs"/>
                        </a:rPr>
                        <a:t>３点</a:t>
                      </a:r>
                      <a:r>
                        <a:rPr kumimoji="1" lang="ja-JP" altLang="en-US" sz="700" b="0" dirty="0">
                          <a:solidFill>
                            <a:schemeClr val="tx1"/>
                          </a:solidFill>
                          <a:latin typeface="Meiryo UI" panose="020B0604030504040204" pitchFamily="50" charset="-128"/>
                          <a:ea typeface="Meiryo UI" panose="020B0604030504040204" pitchFamily="50" charset="-128"/>
                        </a:rPr>
                        <a:t>を算定する。</a:t>
                      </a:r>
                    </a:p>
                  </a:txBody>
                  <a:tcPr marL="36000" marR="36000" marT="36000" marB="36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67206189"/>
                  </a:ext>
                </a:extLst>
              </a:tr>
            </a:tbl>
          </a:graphicData>
        </a:graphic>
      </p:graphicFrame>
      <p:sp>
        <p:nvSpPr>
          <p:cNvPr id="6" name="テキスト ボックス 5">
            <a:extLst>
              <a:ext uri="{FF2B5EF4-FFF2-40B4-BE49-F238E27FC236}">
                <a16:creationId xmlns:a16="http://schemas.microsoft.com/office/drawing/2014/main" id="{18F75882-C324-421D-80BC-113024244361}"/>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Tree>
    <p:extLst>
      <p:ext uri="{BB962C8B-B14F-4D97-AF65-F5344CB8AC3E}">
        <p14:creationId xmlns:p14="http://schemas.microsoft.com/office/powerpoint/2010/main" val="303192151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コンテンツ プレースホルダー 4"/>
          <p:cNvGraphicFramePr>
            <a:graphicFrameLocks noGrp="1"/>
          </p:cNvGraphicFramePr>
          <p:nvPr>
            <p:ph idx="1"/>
            <p:extLst>
              <p:ext uri="{D42A27DB-BD31-4B8C-83A1-F6EECF244321}">
                <p14:modId xmlns:p14="http://schemas.microsoft.com/office/powerpoint/2010/main" val="299693608"/>
              </p:ext>
            </p:extLst>
          </p:nvPr>
        </p:nvGraphicFramePr>
        <p:xfrm>
          <a:off x="106680" y="656085"/>
          <a:ext cx="9692640" cy="6201915"/>
        </p:xfrm>
        <a:graphic>
          <a:graphicData uri="http://schemas.openxmlformats.org/drawingml/2006/table">
            <a:tbl>
              <a:tblPr firstRow="1" bandRow="1">
                <a:tableStyleId>{5C22544A-7EE6-4342-B048-85BDC9FD1C3A}</a:tableStyleId>
              </a:tblPr>
              <a:tblGrid>
                <a:gridCol w="1492356">
                  <a:extLst>
                    <a:ext uri="{9D8B030D-6E8A-4147-A177-3AD203B41FA5}">
                      <a16:colId xmlns:a16="http://schemas.microsoft.com/office/drawing/2014/main" val="20000"/>
                    </a:ext>
                  </a:extLst>
                </a:gridCol>
                <a:gridCol w="2758409">
                  <a:extLst>
                    <a:ext uri="{9D8B030D-6E8A-4147-A177-3AD203B41FA5}">
                      <a16:colId xmlns:a16="http://schemas.microsoft.com/office/drawing/2014/main" val="20001"/>
                    </a:ext>
                  </a:extLst>
                </a:gridCol>
                <a:gridCol w="2942577">
                  <a:extLst>
                    <a:ext uri="{9D8B030D-6E8A-4147-A177-3AD203B41FA5}">
                      <a16:colId xmlns:a16="http://schemas.microsoft.com/office/drawing/2014/main" val="20002"/>
                    </a:ext>
                  </a:extLst>
                </a:gridCol>
                <a:gridCol w="2499298">
                  <a:extLst>
                    <a:ext uri="{9D8B030D-6E8A-4147-A177-3AD203B41FA5}">
                      <a16:colId xmlns:a16="http://schemas.microsoft.com/office/drawing/2014/main" val="3507338461"/>
                    </a:ext>
                  </a:extLst>
                </a:gridCol>
              </a:tblGrid>
              <a:tr h="600675">
                <a:tc rowSpan="2">
                  <a:txBody>
                    <a:bodyPr/>
                    <a:lstStyle/>
                    <a:p>
                      <a:endParaRPr kumimoji="1" lang="ja-JP" altLang="en-US" sz="1600" dirty="0">
                        <a:latin typeface="ＭＳ ゴシック" panose="020B0609070205080204" pitchFamily="49" charset="-128"/>
                        <a:ea typeface="ＭＳ ゴシック" panose="020B0609070205080204" pitchFamily="49"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gridSpan="2">
                  <a:txBody>
                    <a:bodyPr/>
                    <a:lstStyle/>
                    <a:p>
                      <a:pPr algn="ctr"/>
                      <a:r>
                        <a:rPr kumimoji="1" lang="ja-JP" altLang="ja-JP" sz="1100" b="1" kern="1200" dirty="0">
                          <a:solidFill>
                            <a:schemeClr val="tx1"/>
                          </a:solidFill>
                          <a:effectLst/>
                          <a:latin typeface="ＭＳ ゴシック" panose="020B0609070205080204" pitchFamily="49" charset="-128"/>
                          <a:ea typeface="ＭＳ ゴシック" panose="020B0609070205080204" pitchFamily="49" charset="-128"/>
                          <a:cs typeface="+mn-cs"/>
                        </a:rPr>
                        <a:t>地域</a:t>
                      </a:r>
                      <a:r>
                        <a:rPr kumimoji="1" lang="ja-JP" altLang="en-US" sz="1100" b="1" kern="1200" dirty="0">
                          <a:solidFill>
                            <a:schemeClr val="tx1"/>
                          </a:solidFill>
                          <a:effectLst/>
                          <a:latin typeface="ＭＳ ゴシック" panose="020B0609070205080204" pitchFamily="49" charset="-128"/>
                          <a:ea typeface="ＭＳ ゴシック" panose="020B0609070205080204" pitchFamily="49" charset="-128"/>
                          <a:cs typeface="+mn-cs"/>
                        </a:rPr>
                        <a:t>包括</a:t>
                      </a:r>
                      <a:r>
                        <a:rPr kumimoji="1" lang="ja-JP" altLang="ja-JP" sz="1100" b="1" kern="1200" dirty="0">
                          <a:solidFill>
                            <a:schemeClr val="tx1"/>
                          </a:solidFill>
                          <a:effectLst/>
                          <a:latin typeface="ＭＳ ゴシック" panose="020B0609070205080204" pitchFamily="49" charset="-128"/>
                          <a:ea typeface="ＭＳ ゴシック" panose="020B0609070205080204" pitchFamily="49" charset="-128"/>
                          <a:cs typeface="+mn-cs"/>
                        </a:rPr>
                        <a:t>診療料</a:t>
                      </a:r>
                      <a:r>
                        <a:rPr kumimoji="1" lang="ja-JP" altLang="en-US" sz="1100" b="1" kern="1200" dirty="0">
                          <a:solidFill>
                            <a:schemeClr val="tx1"/>
                          </a:solidFill>
                          <a:effectLst/>
                          <a:latin typeface="ＭＳ ゴシック" panose="020B0609070205080204" pitchFamily="49" charset="-128"/>
                          <a:ea typeface="ＭＳ ゴシック" panose="020B0609070205080204" pitchFamily="49" charset="-128"/>
                          <a:cs typeface="+mn-cs"/>
                        </a:rPr>
                        <a:t>１　　</a:t>
                      </a:r>
                      <a:r>
                        <a:rPr kumimoji="1" lang="en-US" altLang="ja-JP" sz="1100" b="1" kern="1200" dirty="0">
                          <a:solidFill>
                            <a:schemeClr val="tx1"/>
                          </a:solidFill>
                          <a:effectLst/>
                          <a:latin typeface="ＭＳ ゴシック" panose="020B0609070205080204" pitchFamily="49" charset="-128"/>
                          <a:ea typeface="ＭＳ ゴシック" panose="020B0609070205080204" pitchFamily="49" charset="-128"/>
                          <a:cs typeface="+mn-cs"/>
                        </a:rPr>
                        <a:t>1,660</a:t>
                      </a:r>
                      <a:r>
                        <a:rPr kumimoji="1" lang="ja-JP" altLang="en-US" sz="1100" b="1" kern="1200" dirty="0">
                          <a:solidFill>
                            <a:schemeClr val="tx1"/>
                          </a:solidFill>
                          <a:effectLst/>
                          <a:latin typeface="ＭＳ ゴシック" panose="020B0609070205080204" pitchFamily="49" charset="-128"/>
                          <a:ea typeface="ＭＳ ゴシック" panose="020B0609070205080204" pitchFamily="49" charset="-128"/>
                          <a:cs typeface="+mn-cs"/>
                        </a:rPr>
                        <a:t>点</a:t>
                      </a:r>
                      <a:endParaRPr kumimoji="1" lang="en-US" altLang="ja-JP" sz="1100" b="1" kern="1200" dirty="0">
                        <a:solidFill>
                          <a:schemeClr val="tx1"/>
                        </a:solidFill>
                        <a:effectLst/>
                        <a:latin typeface="ＭＳ ゴシック" panose="020B0609070205080204" pitchFamily="49" charset="-128"/>
                        <a:ea typeface="ＭＳ ゴシック" panose="020B0609070205080204" pitchFamily="49" charset="-128"/>
                        <a:cs typeface="+mn-cs"/>
                      </a:endParaRPr>
                    </a:p>
                    <a:p>
                      <a:pPr algn="ctr"/>
                      <a:r>
                        <a:rPr kumimoji="1" lang="ja-JP" altLang="ja-JP" sz="1100" b="1" kern="1200" dirty="0">
                          <a:solidFill>
                            <a:schemeClr val="tx1"/>
                          </a:solidFill>
                          <a:effectLst/>
                          <a:latin typeface="ＭＳ ゴシック" panose="020B0609070205080204" pitchFamily="49" charset="-128"/>
                          <a:ea typeface="ＭＳ ゴシック" panose="020B0609070205080204" pitchFamily="49" charset="-128"/>
                          <a:cs typeface="+mn-cs"/>
                        </a:rPr>
                        <a:t>地域</a:t>
                      </a:r>
                      <a:r>
                        <a:rPr kumimoji="1" lang="ja-JP" altLang="en-US" sz="1100" b="1" kern="1200" dirty="0">
                          <a:solidFill>
                            <a:schemeClr val="tx1"/>
                          </a:solidFill>
                          <a:effectLst/>
                          <a:latin typeface="ＭＳ ゴシック" panose="020B0609070205080204" pitchFamily="49" charset="-128"/>
                          <a:ea typeface="ＭＳ ゴシック" panose="020B0609070205080204" pitchFamily="49" charset="-128"/>
                          <a:cs typeface="+mn-cs"/>
                        </a:rPr>
                        <a:t>包括</a:t>
                      </a:r>
                      <a:r>
                        <a:rPr kumimoji="1" lang="ja-JP" altLang="ja-JP" sz="1100" b="1" kern="1200" dirty="0">
                          <a:solidFill>
                            <a:schemeClr val="tx1"/>
                          </a:solidFill>
                          <a:effectLst/>
                          <a:latin typeface="ＭＳ ゴシック" panose="020B0609070205080204" pitchFamily="49" charset="-128"/>
                          <a:ea typeface="ＭＳ ゴシック" panose="020B0609070205080204" pitchFamily="49" charset="-128"/>
                          <a:cs typeface="+mn-cs"/>
                        </a:rPr>
                        <a:t>診療料</a:t>
                      </a:r>
                      <a:r>
                        <a:rPr kumimoji="1" lang="ja-JP" altLang="en-US" sz="1100" b="1" kern="1200" dirty="0">
                          <a:solidFill>
                            <a:schemeClr val="tx1"/>
                          </a:solidFill>
                          <a:effectLst/>
                          <a:latin typeface="ＭＳ ゴシック" panose="020B0609070205080204" pitchFamily="49" charset="-128"/>
                          <a:ea typeface="ＭＳ ゴシック" panose="020B0609070205080204" pitchFamily="49" charset="-128"/>
                          <a:cs typeface="+mn-cs"/>
                        </a:rPr>
                        <a:t>２　　</a:t>
                      </a:r>
                      <a:r>
                        <a:rPr kumimoji="1" lang="en-US" altLang="ja-JP" sz="1100" b="1" kern="1200" dirty="0">
                          <a:solidFill>
                            <a:schemeClr val="tx1"/>
                          </a:solidFill>
                          <a:effectLst/>
                          <a:latin typeface="ＭＳ ゴシック" panose="020B0609070205080204" pitchFamily="49" charset="-128"/>
                          <a:ea typeface="ＭＳ ゴシック" panose="020B0609070205080204" pitchFamily="49" charset="-128"/>
                          <a:cs typeface="+mn-cs"/>
                        </a:rPr>
                        <a:t>1,600</a:t>
                      </a:r>
                      <a:r>
                        <a:rPr kumimoji="1" lang="ja-JP" altLang="en-US" sz="1100" b="1" kern="1200" dirty="0">
                          <a:solidFill>
                            <a:schemeClr val="tx1"/>
                          </a:solidFill>
                          <a:effectLst/>
                          <a:latin typeface="ＭＳ ゴシック" panose="020B0609070205080204" pitchFamily="49" charset="-128"/>
                          <a:ea typeface="ＭＳ ゴシック" panose="020B0609070205080204" pitchFamily="49" charset="-128"/>
                          <a:cs typeface="+mn-cs"/>
                        </a:rPr>
                        <a:t>点　　　　　　　　　</a:t>
                      </a:r>
                      <a:endParaRPr kumimoji="1" lang="en-US" altLang="ja-JP" sz="1100" b="1" kern="1200" dirty="0">
                        <a:solidFill>
                          <a:schemeClr val="tx1"/>
                        </a:solidFill>
                        <a:effectLst/>
                        <a:latin typeface="ＭＳ ゴシック" panose="020B0609070205080204" pitchFamily="49" charset="-128"/>
                        <a:ea typeface="ＭＳ ゴシック" panose="020B0609070205080204" pitchFamily="49" charset="-128"/>
                        <a:cs typeface="+mn-cs"/>
                      </a:endParaRPr>
                    </a:p>
                    <a:p>
                      <a:pPr algn="ctr"/>
                      <a:r>
                        <a:rPr kumimoji="1" lang="ja-JP" altLang="en-US" sz="1100" b="1" kern="1200" dirty="0">
                          <a:solidFill>
                            <a:schemeClr val="tx1"/>
                          </a:solidFill>
                          <a:effectLst/>
                          <a:latin typeface="ＭＳ ゴシック" panose="020B0609070205080204" pitchFamily="49" charset="-128"/>
                          <a:ea typeface="ＭＳ ゴシック" panose="020B0609070205080204" pitchFamily="49" charset="-128"/>
                          <a:cs typeface="+mn-cs"/>
                        </a:rPr>
                        <a:t>（月１回）</a:t>
                      </a:r>
                      <a:endParaRPr kumimoji="1" lang="ja-JP" altLang="en-US" sz="1100" dirty="0">
                        <a:solidFill>
                          <a:schemeClr val="tx1"/>
                        </a:solidFill>
                        <a:latin typeface="ＭＳ ゴシック" panose="020B0609070205080204" pitchFamily="49" charset="-128"/>
                        <a:ea typeface="ＭＳ ゴシック" panose="020B0609070205080204" pitchFamily="49"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kumimoji="1" lang="ja-JP" altLang="en-US"/>
                    </a:p>
                  </a:txBody>
                  <a:tcPr/>
                </a:tc>
                <a:tc>
                  <a:txBody>
                    <a:bodyPr/>
                    <a:lstStyle/>
                    <a:p>
                      <a:pPr algn="ctr"/>
                      <a:r>
                        <a:rPr kumimoji="1" lang="ja-JP" altLang="en-US" sz="1100" b="1" kern="1200" dirty="0">
                          <a:solidFill>
                            <a:schemeClr val="tx1"/>
                          </a:solidFill>
                          <a:effectLst/>
                          <a:latin typeface="ＭＳ ゴシック" panose="020B0609070205080204" pitchFamily="49" charset="-128"/>
                          <a:ea typeface="ＭＳ ゴシック" panose="020B0609070205080204" pitchFamily="49" charset="-128"/>
                          <a:cs typeface="+mn-cs"/>
                        </a:rPr>
                        <a:t>地域</a:t>
                      </a:r>
                      <a:r>
                        <a:rPr kumimoji="1" lang="ja-JP" altLang="ja-JP" sz="1100" b="1" kern="1200" dirty="0">
                          <a:solidFill>
                            <a:schemeClr val="tx1"/>
                          </a:solidFill>
                          <a:effectLst/>
                          <a:latin typeface="ＭＳ ゴシック" panose="020B0609070205080204" pitchFamily="49" charset="-128"/>
                          <a:ea typeface="ＭＳ ゴシック" panose="020B0609070205080204" pitchFamily="49" charset="-128"/>
                          <a:cs typeface="+mn-cs"/>
                        </a:rPr>
                        <a:t>包括診療加算</a:t>
                      </a:r>
                      <a:r>
                        <a:rPr kumimoji="1" lang="ja-JP" altLang="en-US" sz="1100" b="1" kern="1200" dirty="0">
                          <a:solidFill>
                            <a:schemeClr val="tx1"/>
                          </a:solidFill>
                          <a:effectLst/>
                          <a:latin typeface="ＭＳ ゴシック" panose="020B0609070205080204" pitchFamily="49" charset="-128"/>
                          <a:ea typeface="ＭＳ ゴシック" panose="020B0609070205080204" pitchFamily="49" charset="-128"/>
                          <a:cs typeface="+mn-cs"/>
                        </a:rPr>
                        <a:t>１ </a:t>
                      </a:r>
                      <a:r>
                        <a:rPr kumimoji="1" lang="en-US" altLang="ja-JP" sz="1100" b="1" kern="1200" dirty="0">
                          <a:solidFill>
                            <a:schemeClr val="tx1"/>
                          </a:solidFill>
                          <a:effectLst/>
                          <a:latin typeface="ＭＳ ゴシック" panose="020B0609070205080204" pitchFamily="49" charset="-128"/>
                          <a:ea typeface="ＭＳ ゴシック" panose="020B0609070205080204" pitchFamily="49" charset="-128"/>
                          <a:cs typeface="+mn-cs"/>
                        </a:rPr>
                        <a:t>25</a:t>
                      </a:r>
                      <a:r>
                        <a:rPr kumimoji="1" lang="ja-JP" altLang="en-US" sz="1100" b="1" kern="1200" dirty="0">
                          <a:solidFill>
                            <a:schemeClr val="tx1"/>
                          </a:solidFill>
                          <a:effectLst/>
                          <a:latin typeface="ＭＳ ゴシック" panose="020B0609070205080204" pitchFamily="49" charset="-128"/>
                          <a:ea typeface="ＭＳ ゴシック" panose="020B0609070205080204" pitchFamily="49" charset="-128"/>
                          <a:cs typeface="+mn-cs"/>
                        </a:rPr>
                        <a:t>点</a:t>
                      </a:r>
                      <a:endParaRPr kumimoji="1" lang="en-US" altLang="ja-JP" sz="1100" b="1" kern="1200" dirty="0">
                        <a:solidFill>
                          <a:schemeClr val="tx1"/>
                        </a:solidFill>
                        <a:effectLst/>
                        <a:latin typeface="ＭＳ ゴシック" panose="020B0609070205080204" pitchFamily="49" charset="-128"/>
                        <a:ea typeface="ＭＳ ゴシック" panose="020B0609070205080204" pitchFamily="49" charset="-128"/>
                        <a:cs typeface="+mn-cs"/>
                      </a:endParaRPr>
                    </a:p>
                    <a:p>
                      <a:pPr algn="ctr"/>
                      <a:r>
                        <a:rPr kumimoji="1" lang="ja-JP" altLang="en-US" sz="1100" b="1" kern="1200" dirty="0">
                          <a:solidFill>
                            <a:schemeClr val="tx1"/>
                          </a:solidFill>
                          <a:effectLst/>
                          <a:latin typeface="ＭＳ ゴシック" panose="020B0609070205080204" pitchFamily="49" charset="-128"/>
                          <a:ea typeface="ＭＳ ゴシック" panose="020B0609070205080204" pitchFamily="49" charset="-128"/>
                          <a:cs typeface="+mn-cs"/>
                        </a:rPr>
                        <a:t>地域</a:t>
                      </a:r>
                      <a:r>
                        <a:rPr kumimoji="1" lang="ja-JP" altLang="ja-JP" sz="1100" b="1" kern="1200" dirty="0">
                          <a:solidFill>
                            <a:schemeClr val="tx1"/>
                          </a:solidFill>
                          <a:effectLst/>
                          <a:latin typeface="ＭＳ ゴシック" panose="020B0609070205080204" pitchFamily="49" charset="-128"/>
                          <a:ea typeface="ＭＳ ゴシック" panose="020B0609070205080204" pitchFamily="49" charset="-128"/>
                          <a:cs typeface="+mn-cs"/>
                        </a:rPr>
                        <a:t>包括診療加算</a:t>
                      </a:r>
                      <a:r>
                        <a:rPr kumimoji="1" lang="ja-JP" altLang="en-US" sz="1100" b="1" kern="1200" dirty="0">
                          <a:solidFill>
                            <a:schemeClr val="tx1"/>
                          </a:solidFill>
                          <a:effectLst/>
                          <a:latin typeface="ＭＳ ゴシック" panose="020B0609070205080204" pitchFamily="49" charset="-128"/>
                          <a:ea typeface="ＭＳ ゴシック" panose="020B0609070205080204" pitchFamily="49" charset="-128"/>
                          <a:cs typeface="+mn-cs"/>
                        </a:rPr>
                        <a:t>２</a:t>
                      </a:r>
                      <a:r>
                        <a:rPr kumimoji="1" lang="en-US" altLang="ja-JP" sz="1100" b="1" kern="1200" baseline="0" dirty="0">
                          <a:solidFill>
                            <a:schemeClr val="tx1"/>
                          </a:solidFill>
                          <a:effectLst/>
                          <a:latin typeface="ＭＳ ゴシック" panose="020B0609070205080204" pitchFamily="49" charset="-128"/>
                          <a:ea typeface="ＭＳ ゴシック" panose="020B0609070205080204" pitchFamily="49" charset="-128"/>
                          <a:cs typeface="+mn-cs"/>
                        </a:rPr>
                        <a:t> </a:t>
                      </a:r>
                      <a:r>
                        <a:rPr kumimoji="1" lang="en-US" altLang="ja-JP" sz="1100" b="1" kern="1200" dirty="0">
                          <a:solidFill>
                            <a:schemeClr val="tx1"/>
                          </a:solidFill>
                          <a:effectLst/>
                          <a:latin typeface="ＭＳ ゴシック" panose="020B0609070205080204" pitchFamily="49" charset="-128"/>
                          <a:ea typeface="ＭＳ ゴシック" panose="020B0609070205080204" pitchFamily="49" charset="-128"/>
                          <a:cs typeface="+mn-cs"/>
                        </a:rPr>
                        <a:t>18</a:t>
                      </a:r>
                      <a:r>
                        <a:rPr kumimoji="1" lang="ja-JP" altLang="ja-JP" sz="1100" b="1" kern="1200" dirty="0">
                          <a:solidFill>
                            <a:schemeClr val="tx1"/>
                          </a:solidFill>
                          <a:effectLst/>
                          <a:latin typeface="ＭＳ ゴシック" panose="020B0609070205080204" pitchFamily="49" charset="-128"/>
                          <a:ea typeface="ＭＳ ゴシック" panose="020B0609070205080204" pitchFamily="49" charset="-128"/>
                          <a:cs typeface="+mn-cs"/>
                        </a:rPr>
                        <a:t>点</a:t>
                      </a:r>
                      <a:endParaRPr kumimoji="1" lang="en-US" altLang="ja-JP" sz="1100" b="1" kern="1200" dirty="0">
                        <a:solidFill>
                          <a:schemeClr val="tx1"/>
                        </a:solidFill>
                        <a:effectLst/>
                        <a:latin typeface="ＭＳ ゴシック" panose="020B0609070205080204" pitchFamily="49" charset="-128"/>
                        <a:ea typeface="ＭＳ ゴシック" panose="020B0609070205080204" pitchFamily="49" charset="-128"/>
                        <a:cs typeface="+mn-cs"/>
                      </a:endParaRPr>
                    </a:p>
                    <a:p>
                      <a:pPr algn="ctr"/>
                      <a:r>
                        <a:rPr kumimoji="1" lang="ja-JP" altLang="ja-JP" sz="1100" b="1" kern="1200" dirty="0">
                          <a:solidFill>
                            <a:schemeClr val="tx1"/>
                          </a:solidFill>
                          <a:effectLst/>
                          <a:latin typeface="ＭＳ ゴシック" panose="020B0609070205080204" pitchFamily="49" charset="-128"/>
                          <a:ea typeface="ＭＳ ゴシック" panose="020B0609070205080204" pitchFamily="49" charset="-128"/>
                          <a:cs typeface="+mn-cs"/>
                        </a:rPr>
                        <a:t>（１回につき）</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0000"/>
                  </a:ext>
                </a:extLst>
              </a:tr>
              <a:tr h="252000">
                <a:tc v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200" dirty="0">
                          <a:latin typeface="ＭＳ ゴシック" panose="020B0609070205080204" pitchFamily="49" charset="-128"/>
                          <a:ea typeface="ＭＳ ゴシック" panose="020B0609070205080204" pitchFamily="49" charset="-128"/>
                        </a:rPr>
                        <a:t>病院</a:t>
                      </a: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ＭＳ ゴシック" panose="020B0609070205080204" pitchFamily="49" charset="-128"/>
                          <a:ea typeface="ＭＳ ゴシック" panose="020B0609070205080204" pitchFamily="49" charset="-128"/>
                        </a:rPr>
                        <a:t>診療所</a:t>
                      </a: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200" dirty="0">
                          <a:latin typeface="ＭＳ ゴシック" panose="020B0609070205080204" pitchFamily="49" charset="-128"/>
                          <a:ea typeface="ＭＳ ゴシック" panose="020B0609070205080204" pitchFamily="49" charset="-128"/>
                        </a:rPr>
                        <a:t>診療所</a:t>
                      </a: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0001"/>
                  </a:ext>
                </a:extLst>
              </a:tr>
              <a:tr h="1401574">
                <a:tc>
                  <a:txBody>
                    <a:bodyPr/>
                    <a:lstStyle/>
                    <a:p>
                      <a:r>
                        <a:rPr kumimoji="1" lang="ja-JP" altLang="ja-JP" sz="1200" kern="1200" dirty="0">
                          <a:solidFill>
                            <a:schemeClr val="dk1"/>
                          </a:solidFill>
                          <a:effectLst/>
                          <a:latin typeface="ＭＳ ゴシック" panose="020B0609070205080204" pitchFamily="49" charset="-128"/>
                          <a:ea typeface="ＭＳ ゴシック" panose="020B0609070205080204" pitchFamily="49" charset="-128"/>
                          <a:cs typeface="+mn-cs"/>
                        </a:rPr>
                        <a:t>包括</a:t>
                      </a:r>
                      <a:r>
                        <a:rPr kumimoji="1" lang="ja-JP" altLang="en-US" sz="1200" kern="1200" dirty="0">
                          <a:solidFill>
                            <a:schemeClr val="dk1"/>
                          </a:solidFill>
                          <a:effectLst/>
                          <a:latin typeface="ＭＳ ゴシック" panose="020B0609070205080204" pitchFamily="49" charset="-128"/>
                          <a:ea typeface="ＭＳ ゴシック" panose="020B0609070205080204" pitchFamily="49" charset="-128"/>
                          <a:cs typeface="+mn-cs"/>
                        </a:rPr>
                        <a:t>範囲</a:t>
                      </a:r>
                      <a:endParaRPr kumimoji="1" lang="ja-JP" altLang="en-US" sz="1200" dirty="0">
                        <a:latin typeface="ＭＳ ゴシック" panose="020B0609070205080204" pitchFamily="49" charset="-128"/>
                        <a:ea typeface="ＭＳ ゴシック" panose="020B0609070205080204" pitchFamily="49"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gridSpan="2">
                  <a:txBody>
                    <a:bodyPr/>
                    <a:lstStyle/>
                    <a:p>
                      <a:r>
                        <a:rPr lang="ja-JP" altLang="ja-JP" sz="1050" b="1" u="sng" dirty="0">
                          <a:solidFill>
                            <a:prstClr val="black"/>
                          </a:solidFill>
                          <a:latin typeface="ＭＳ ゴシック" panose="020B0609070205080204" pitchFamily="49" charset="-128"/>
                          <a:ea typeface="ＭＳ ゴシック" panose="020B0609070205080204" pitchFamily="49" charset="-128"/>
                        </a:rPr>
                        <a:t>下記以外は包括</a:t>
                      </a:r>
                      <a:r>
                        <a:rPr lang="ja-JP" altLang="ja-JP" sz="1050" dirty="0">
                          <a:solidFill>
                            <a:prstClr val="black"/>
                          </a:solidFill>
                          <a:latin typeface="ＭＳ ゴシック" panose="020B0609070205080204" pitchFamily="49" charset="-128"/>
                          <a:ea typeface="ＭＳ ゴシック" panose="020B0609070205080204" pitchFamily="49" charset="-128"/>
                        </a:rPr>
                        <a:t>とする。なお、当該点数の算定は患者の状態に応じて月ごとに決定することとし、算定しなかった月については包括されない。</a:t>
                      </a:r>
                    </a:p>
                    <a:p>
                      <a:pPr marL="92075" indent="-92075"/>
                      <a:r>
                        <a:rPr lang="ja-JP" altLang="en-US" sz="1050" dirty="0">
                          <a:solidFill>
                            <a:prstClr val="black"/>
                          </a:solidFill>
                          <a:latin typeface="ＭＳ ゴシック" panose="020B0609070205080204" pitchFamily="49" charset="-128"/>
                          <a:ea typeface="ＭＳ ゴシック" panose="020B0609070205080204" pitchFamily="49" charset="-128"/>
                        </a:rPr>
                        <a:t>・</a:t>
                      </a:r>
                      <a:r>
                        <a:rPr lang="ja-JP" altLang="ja-JP" sz="1050" dirty="0">
                          <a:solidFill>
                            <a:prstClr val="black"/>
                          </a:solidFill>
                          <a:latin typeface="ＭＳ ゴシック" panose="020B0609070205080204" pitchFamily="49" charset="-128"/>
                          <a:ea typeface="ＭＳ ゴシック" panose="020B0609070205080204" pitchFamily="49" charset="-128"/>
                        </a:rPr>
                        <a:t>（</a:t>
                      </a:r>
                      <a:r>
                        <a:rPr lang="ja-JP" altLang="en-US" sz="1050" dirty="0">
                          <a:solidFill>
                            <a:prstClr val="black"/>
                          </a:solidFill>
                          <a:latin typeface="ＭＳ ゴシック" panose="020B0609070205080204" pitchFamily="49" charset="-128"/>
                          <a:ea typeface="ＭＳ ゴシック" panose="020B0609070205080204" pitchFamily="49" charset="-128"/>
                        </a:rPr>
                        <a:t>再診料の</a:t>
                      </a:r>
                      <a:r>
                        <a:rPr lang="ja-JP" altLang="ja-JP" sz="1050" dirty="0">
                          <a:solidFill>
                            <a:prstClr val="black"/>
                          </a:solidFill>
                          <a:latin typeface="ＭＳ ゴシック" panose="020B0609070205080204" pitchFamily="49" charset="-128"/>
                          <a:ea typeface="ＭＳ ゴシック" panose="020B0609070205080204" pitchFamily="49" charset="-128"/>
                        </a:rPr>
                        <a:t>）時間外加算、休日加算、深夜加算及び小児科特例加算</a:t>
                      </a:r>
                      <a:r>
                        <a:rPr lang="ja-JP" altLang="en-US" sz="1050" dirty="0">
                          <a:solidFill>
                            <a:prstClr val="black"/>
                          </a:solidFill>
                          <a:latin typeface="ＭＳ ゴシック" panose="020B0609070205080204" pitchFamily="49" charset="-128"/>
                          <a:ea typeface="ＭＳ ゴシック" panose="020B0609070205080204" pitchFamily="49" charset="-128"/>
                        </a:rPr>
                        <a:t>　</a:t>
                      </a:r>
                      <a:endParaRPr lang="en-US" altLang="ja-JP" sz="1050" dirty="0">
                        <a:solidFill>
                          <a:prstClr val="black"/>
                        </a:solidFill>
                        <a:latin typeface="ＭＳ ゴシック" panose="020B0609070205080204" pitchFamily="49" charset="-128"/>
                        <a:ea typeface="ＭＳ ゴシック" panose="020B0609070205080204" pitchFamily="49" charset="-128"/>
                      </a:endParaRPr>
                    </a:p>
                    <a:p>
                      <a:pPr marL="92075" indent="-92075"/>
                      <a:r>
                        <a:rPr lang="ja-JP" altLang="en-US" sz="1050" dirty="0">
                          <a:solidFill>
                            <a:prstClr val="black"/>
                          </a:solidFill>
                          <a:latin typeface="ＭＳ ゴシック" panose="020B0609070205080204" pitchFamily="49" charset="-128"/>
                          <a:ea typeface="ＭＳ ゴシック" panose="020B0609070205080204" pitchFamily="49" charset="-128"/>
                        </a:rPr>
                        <a:t>・</a:t>
                      </a:r>
                      <a:r>
                        <a:rPr lang="en-US" altLang="ja-JP" sz="1050" dirty="0" err="1">
                          <a:solidFill>
                            <a:prstClr val="black"/>
                          </a:solidFill>
                          <a:latin typeface="ＭＳ ゴシック" panose="020B0609070205080204" pitchFamily="49" charset="-128"/>
                          <a:ea typeface="ＭＳ ゴシック" panose="020B0609070205080204" pitchFamily="49" charset="-128"/>
                        </a:rPr>
                        <a:t>地域連携小児夜間・休日診療料</a:t>
                      </a:r>
                      <a:r>
                        <a:rPr lang="ja-JP" altLang="en-US" sz="1050" dirty="0">
                          <a:solidFill>
                            <a:prstClr val="black"/>
                          </a:solidFill>
                          <a:latin typeface="ＭＳ ゴシック" panose="020B0609070205080204" pitchFamily="49" charset="-128"/>
                          <a:ea typeface="ＭＳ ゴシック" panose="020B0609070205080204" pitchFamily="49" charset="-128"/>
                        </a:rPr>
                        <a:t>　　・診療情報提供料（</a:t>
                      </a:r>
                      <a:r>
                        <a:rPr lang="en-US" altLang="ja-JP" sz="1050" dirty="0">
                          <a:solidFill>
                            <a:prstClr val="black"/>
                          </a:solidFill>
                          <a:latin typeface="ＭＳ ゴシック" panose="020B0609070205080204" pitchFamily="49" charset="-128"/>
                          <a:ea typeface="ＭＳ ゴシック" panose="020B0609070205080204" pitchFamily="49" charset="-128"/>
                        </a:rPr>
                        <a:t>Ⅱ</a:t>
                      </a:r>
                      <a:r>
                        <a:rPr lang="ja-JP" altLang="en-US" sz="1050" dirty="0">
                          <a:solidFill>
                            <a:prstClr val="black"/>
                          </a:solidFill>
                          <a:latin typeface="ＭＳ ゴシック" panose="020B0609070205080204" pitchFamily="49" charset="-128"/>
                          <a:ea typeface="ＭＳ ゴシック" panose="020B0609070205080204" pitchFamily="49" charset="-128"/>
                        </a:rPr>
                        <a:t>） （</a:t>
                      </a:r>
                      <a:r>
                        <a:rPr lang="en-US" altLang="ja-JP" sz="1050" dirty="0">
                          <a:solidFill>
                            <a:prstClr val="black"/>
                          </a:solidFill>
                          <a:latin typeface="ＭＳ ゴシック" panose="020B0609070205080204" pitchFamily="49" charset="-128"/>
                          <a:ea typeface="ＭＳ ゴシック" panose="020B0609070205080204" pitchFamily="49" charset="-128"/>
                        </a:rPr>
                        <a:t>Ⅲ</a:t>
                      </a:r>
                      <a:r>
                        <a:rPr lang="ja-JP" altLang="en-US" sz="1050" dirty="0">
                          <a:solidFill>
                            <a:prstClr val="black"/>
                          </a:solidFill>
                          <a:latin typeface="ＭＳ ゴシック" panose="020B0609070205080204" pitchFamily="49" charset="-128"/>
                          <a:ea typeface="ＭＳ ゴシック" panose="020B0609070205080204" pitchFamily="49" charset="-128"/>
                        </a:rPr>
                        <a:t>）</a:t>
                      </a:r>
                      <a:endParaRPr lang="en-US" altLang="ja-JP" sz="1050" dirty="0">
                        <a:solidFill>
                          <a:prstClr val="black"/>
                        </a:solidFill>
                        <a:latin typeface="ＭＳ ゴシック" panose="020B0609070205080204" pitchFamily="49" charset="-128"/>
                        <a:ea typeface="ＭＳ ゴシック" panose="020B0609070205080204" pitchFamily="49" charset="-128"/>
                      </a:endParaRPr>
                    </a:p>
                    <a:p>
                      <a:pPr marL="92075" indent="-92075"/>
                      <a:r>
                        <a:rPr lang="ja-JP" altLang="en-US" sz="1050" dirty="0">
                          <a:solidFill>
                            <a:prstClr val="black"/>
                          </a:solidFill>
                          <a:latin typeface="ＭＳ ゴシック" panose="020B0609070205080204" pitchFamily="49" charset="-128"/>
                          <a:ea typeface="ＭＳ ゴシック" panose="020B0609070205080204" pitchFamily="49" charset="-128"/>
                        </a:rPr>
                        <a:t>・</a:t>
                      </a:r>
                      <a:r>
                        <a:rPr lang="ja-JP" altLang="ja-JP" sz="1050" dirty="0">
                          <a:solidFill>
                            <a:prstClr val="black"/>
                          </a:solidFill>
                          <a:latin typeface="ＭＳ ゴシック" panose="020B0609070205080204" pitchFamily="49" charset="-128"/>
                          <a:ea typeface="ＭＳ ゴシック" panose="020B0609070205080204" pitchFamily="49" charset="-128"/>
                        </a:rPr>
                        <a:t>在宅医療に係る点数（訪問診療料</a:t>
                      </a:r>
                      <a:r>
                        <a:rPr lang="ja-JP" altLang="en-US" sz="1050" dirty="0">
                          <a:solidFill>
                            <a:prstClr val="black"/>
                          </a:solidFill>
                          <a:latin typeface="ＭＳ ゴシック" panose="020B0609070205080204" pitchFamily="49" charset="-128"/>
                          <a:ea typeface="ＭＳ ゴシック" panose="020B0609070205080204" pitchFamily="49" charset="-128"/>
                        </a:rPr>
                        <a:t>、</a:t>
                      </a:r>
                      <a:r>
                        <a:rPr lang="ja-JP" altLang="ja-JP" sz="105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在宅時医学総合管理料</a:t>
                      </a:r>
                      <a:r>
                        <a:rPr lang="ja-JP" altLang="en-US" sz="1050" dirty="0">
                          <a:solidFill>
                            <a:prstClr val="black"/>
                          </a:solidFill>
                          <a:latin typeface="ＭＳ ゴシック" panose="020B0609070205080204" pitchFamily="49" charset="-128"/>
                          <a:ea typeface="ＭＳ ゴシック" panose="020B0609070205080204" pitchFamily="49" charset="-128"/>
                        </a:rPr>
                        <a:t> </a:t>
                      </a:r>
                      <a:r>
                        <a:rPr lang="ja-JP" altLang="ja-JP" sz="105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、特定施設入居時等医学総合管理料</a:t>
                      </a:r>
                      <a:r>
                        <a:rPr lang="ja-JP" altLang="ja-JP" sz="1050" dirty="0">
                          <a:solidFill>
                            <a:prstClr val="black"/>
                          </a:solidFill>
                          <a:latin typeface="ＭＳ ゴシック" panose="020B0609070205080204" pitchFamily="49" charset="-128"/>
                          <a:ea typeface="ＭＳ ゴシック" panose="020B0609070205080204" pitchFamily="49" charset="-128"/>
                        </a:rPr>
                        <a:t>を除く</a:t>
                      </a:r>
                      <a:r>
                        <a:rPr lang="ja-JP" altLang="en-US" sz="1050" dirty="0">
                          <a:solidFill>
                            <a:prstClr val="black"/>
                          </a:solidFill>
                          <a:latin typeface="ＭＳ ゴシック" panose="020B0609070205080204" pitchFamily="49" charset="-128"/>
                          <a:ea typeface="ＭＳ ゴシック" panose="020B0609070205080204" pitchFamily="49" charset="-128"/>
                        </a:rPr>
                        <a:t>。</a:t>
                      </a:r>
                      <a:r>
                        <a:rPr lang="ja-JP" altLang="ja-JP" sz="1050" dirty="0">
                          <a:solidFill>
                            <a:prstClr val="black"/>
                          </a:solidFill>
                          <a:latin typeface="ＭＳ ゴシック" panose="020B0609070205080204" pitchFamily="49" charset="-128"/>
                          <a:ea typeface="ＭＳ ゴシック" panose="020B0609070205080204" pitchFamily="49" charset="-128"/>
                        </a:rPr>
                        <a:t>）</a:t>
                      </a:r>
                      <a:endParaRPr lang="en-US" altLang="ja-JP" sz="1050" dirty="0">
                        <a:solidFill>
                          <a:prstClr val="black"/>
                        </a:solidFill>
                        <a:latin typeface="ＭＳ ゴシック" panose="020B0609070205080204" pitchFamily="49" charset="-128"/>
                        <a:ea typeface="ＭＳ ゴシック" panose="020B0609070205080204" pitchFamily="49" charset="-128"/>
                      </a:endParaRPr>
                    </a:p>
                    <a:p>
                      <a:pPr marL="92075" indent="-92075"/>
                      <a:r>
                        <a:rPr lang="ja-JP" altLang="en-US" sz="1050" dirty="0">
                          <a:solidFill>
                            <a:prstClr val="black"/>
                          </a:solidFill>
                          <a:latin typeface="ＭＳ ゴシック" panose="020B0609070205080204" pitchFamily="49" charset="-128"/>
                          <a:ea typeface="ＭＳ ゴシック" panose="020B0609070205080204" pitchFamily="49" charset="-128"/>
                        </a:rPr>
                        <a:t>・</a:t>
                      </a:r>
                      <a:r>
                        <a:rPr lang="ja-JP" altLang="ja-JP" sz="1050" dirty="0">
                          <a:solidFill>
                            <a:prstClr val="black"/>
                          </a:solidFill>
                          <a:latin typeface="ＭＳ ゴシック" panose="020B0609070205080204" pitchFamily="49" charset="-128"/>
                          <a:ea typeface="ＭＳ ゴシック" panose="020B0609070205080204" pitchFamily="49" charset="-128"/>
                        </a:rPr>
                        <a:t>薬剤料（処方料、処方せん料を除く。）</a:t>
                      </a:r>
                      <a:endParaRPr lang="en-US" altLang="ja-JP" sz="1050" dirty="0">
                        <a:solidFill>
                          <a:prstClr val="black"/>
                        </a:solidFill>
                        <a:latin typeface="ＭＳ ゴシック" panose="020B0609070205080204" pitchFamily="49" charset="-128"/>
                        <a:ea typeface="ＭＳ ゴシック" panose="020B0609070205080204" pitchFamily="49" charset="-128"/>
                      </a:endParaRPr>
                    </a:p>
                    <a:p>
                      <a:pPr marL="92075" indent="-92075"/>
                      <a:r>
                        <a:rPr lang="ja-JP" altLang="en-US" sz="1050" dirty="0">
                          <a:solidFill>
                            <a:prstClr val="black"/>
                          </a:solidFill>
                          <a:latin typeface="ＭＳ ゴシック" panose="020B0609070205080204" pitchFamily="49" charset="-128"/>
                          <a:ea typeface="ＭＳ ゴシック" panose="020B0609070205080204" pitchFamily="49" charset="-128"/>
                        </a:rPr>
                        <a:t>・</a:t>
                      </a:r>
                      <a:r>
                        <a:rPr lang="ja-JP" altLang="ja-JP" sz="1050" dirty="0">
                          <a:solidFill>
                            <a:prstClr val="black"/>
                          </a:solidFill>
                          <a:latin typeface="ＭＳ ゴシック" panose="020B0609070205080204" pitchFamily="49" charset="-128"/>
                          <a:ea typeface="ＭＳ ゴシック" panose="020B0609070205080204" pitchFamily="49" charset="-128"/>
                        </a:rPr>
                        <a:t>患者の病状の急性増悪時に実施した検査、画像診断及び処置に係る費用のうち、所定点数が</a:t>
                      </a:r>
                      <a:r>
                        <a:rPr lang="en-US" altLang="ja-JP" sz="1050" dirty="0">
                          <a:solidFill>
                            <a:prstClr val="black"/>
                          </a:solidFill>
                          <a:latin typeface="ＭＳ ゴシック" panose="020B0609070205080204" pitchFamily="49" charset="-128"/>
                          <a:ea typeface="ＭＳ ゴシック" panose="020B0609070205080204" pitchFamily="49" charset="-128"/>
                        </a:rPr>
                        <a:t>550</a:t>
                      </a:r>
                      <a:r>
                        <a:rPr lang="ja-JP" altLang="ja-JP" sz="1050" dirty="0">
                          <a:solidFill>
                            <a:prstClr val="black"/>
                          </a:solidFill>
                          <a:latin typeface="ＭＳ ゴシック" panose="020B0609070205080204" pitchFamily="49" charset="-128"/>
                          <a:ea typeface="ＭＳ ゴシック" panose="020B0609070205080204" pitchFamily="49" charset="-128"/>
                        </a:rPr>
                        <a:t>点以上のもの</a:t>
                      </a:r>
                      <a:endParaRPr lang="en-US" altLang="ja-JP" sz="1050" dirty="0">
                        <a:solidFill>
                          <a:prstClr val="black"/>
                        </a:solidFill>
                        <a:latin typeface="ＭＳ ゴシック" panose="020B0609070205080204" pitchFamily="49" charset="-128"/>
                        <a:ea typeface="ＭＳ ゴシック" panose="020B0609070205080204" pitchFamily="49"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r>
                        <a:rPr kumimoji="1" lang="ja-JP" altLang="en-US" sz="1050" b="1" u="sng" dirty="0">
                          <a:latin typeface="ＭＳ ゴシック" panose="020B0609070205080204" pitchFamily="49" charset="-128"/>
                          <a:ea typeface="ＭＳ ゴシック" panose="020B0609070205080204" pitchFamily="49" charset="-128"/>
                        </a:rPr>
                        <a:t>出来高</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40270">
                <a:tc>
                  <a:txBody>
                    <a:bodyPr/>
                    <a:lstStyle/>
                    <a:p>
                      <a:r>
                        <a:rPr kumimoji="1" lang="ja-JP" altLang="ja-JP" sz="1200" b="1" kern="1200" dirty="0">
                          <a:solidFill>
                            <a:srgbClr val="FF0000"/>
                          </a:solidFill>
                          <a:effectLst/>
                          <a:latin typeface="ＭＳ ゴシック" panose="020B0609070205080204" pitchFamily="49" charset="-128"/>
                          <a:ea typeface="ＭＳ ゴシック" panose="020B0609070205080204" pitchFamily="49" charset="-128"/>
                          <a:cs typeface="+mn-cs"/>
                        </a:rPr>
                        <a:t>対象疾患</a:t>
                      </a:r>
                      <a:endParaRPr kumimoji="1" lang="ja-JP" altLang="en-US" sz="1200" b="1" dirty="0">
                        <a:solidFill>
                          <a:srgbClr val="FF0000"/>
                        </a:solidFill>
                        <a:latin typeface="ＭＳ ゴシック" panose="020B0609070205080204" pitchFamily="49" charset="-128"/>
                        <a:ea typeface="ＭＳ ゴシック" panose="020B0609070205080204" pitchFamily="49"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gridSpan="3">
                  <a:txBody>
                    <a:bodyPr/>
                    <a:lstStyle/>
                    <a:p>
                      <a:pPr algn="ctr"/>
                      <a:r>
                        <a:rPr kumimoji="1" lang="ja-JP" altLang="ja-JP" sz="1050" b="1" kern="1200" dirty="0">
                          <a:solidFill>
                            <a:srgbClr val="FF0000"/>
                          </a:solidFill>
                          <a:effectLst/>
                          <a:latin typeface="ＭＳ ゴシック" panose="020B0609070205080204" pitchFamily="49" charset="-128"/>
                          <a:ea typeface="ＭＳ ゴシック" panose="020B0609070205080204" pitchFamily="49" charset="-128"/>
                          <a:cs typeface="+mn-cs"/>
                        </a:rPr>
                        <a:t>高血圧症、糖尿病、脂質異常症、認知症の</a:t>
                      </a:r>
                      <a:r>
                        <a:rPr kumimoji="1" lang="ja-JP" altLang="ja-JP" sz="1050" b="1" u="none" kern="1200" dirty="0">
                          <a:solidFill>
                            <a:srgbClr val="FF0000"/>
                          </a:solidFill>
                          <a:effectLst/>
                          <a:latin typeface="ＭＳ ゴシック" panose="020B0609070205080204" pitchFamily="49" charset="-128"/>
                          <a:ea typeface="ＭＳ ゴシック" panose="020B0609070205080204" pitchFamily="49" charset="-128"/>
                          <a:cs typeface="+mn-cs"/>
                        </a:rPr>
                        <a:t>４疾病のうち２つ以上（疑いは除く。）</a:t>
                      </a:r>
                      <a:endParaRPr kumimoji="1" lang="ja-JP" altLang="en-US" sz="1050" b="1" u="none" dirty="0">
                        <a:solidFill>
                          <a:srgbClr val="FF0000"/>
                        </a:solidFill>
                        <a:latin typeface="ＭＳ ゴシック" panose="020B0609070205080204" pitchFamily="49" charset="-128"/>
                        <a:ea typeface="ＭＳ ゴシック" panose="020B0609070205080204" pitchFamily="49"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3"/>
                  </a:ext>
                </a:extLst>
              </a:tr>
              <a:tr h="240270">
                <a:tc>
                  <a:txBody>
                    <a:bodyPr/>
                    <a:lstStyle/>
                    <a:p>
                      <a:r>
                        <a:rPr kumimoji="1" lang="ja-JP" altLang="ja-JP" sz="1200" kern="1200" dirty="0">
                          <a:solidFill>
                            <a:schemeClr val="dk1"/>
                          </a:solidFill>
                          <a:effectLst/>
                          <a:latin typeface="ＭＳ ゴシック" panose="020B0609070205080204" pitchFamily="49" charset="-128"/>
                          <a:ea typeface="ＭＳ ゴシック" panose="020B0609070205080204" pitchFamily="49" charset="-128"/>
                          <a:cs typeface="+mn-cs"/>
                        </a:rPr>
                        <a:t>対象医療機関</a:t>
                      </a:r>
                      <a:endParaRPr kumimoji="1" lang="ja-JP" altLang="en-US" sz="1200" dirty="0">
                        <a:latin typeface="ＭＳ ゴシック" panose="020B0609070205080204" pitchFamily="49" charset="-128"/>
                        <a:ea typeface="ＭＳ ゴシック" panose="020B0609070205080204" pitchFamily="49"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gridSpan="2">
                  <a:txBody>
                    <a:bodyPr/>
                    <a:lstStyle/>
                    <a:p>
                      <a:pPr lvl="0"/>
                      <a:r>
                        <a:rPr kumimoji="1" lang="ja-JP" altLang="ja-JP" sz="1050" b="0" u="none" kern="1200" dirty="0">
                          <a:solidFill>
                            <a:schemeClr val="tx1"/>
                          </a:solidFill>
                          <a:effectLst/>
                          <a:latin typeface="ＭＳ ゴシック" panose="020B0609070205080204" pitchFamily="49" charset="-128"/>
                          <a:ea typeface="ＭＳ ゴシック" panose="020B0609070205080204" pitchFamily="49" charset="-128"/>
                          <a:cs typeface="+mn-cs"/>
                        </a:rPr>
                        <a:t>診療所</a:t>
                      </a:r>
                      <a:r>
                        <a:rPr lang="ja-JP" altLang="en-US" sz="1050" b="0" u="none" dirty="0">
                          <a:solidFill>
                            <a:schemeClr val="tx1"/>
                          </a:solidFill>
                          <a:latin typeface="ＭＳ ゴシック" panose="020B0609070205080204" pitchFamily="49" charset="-128"/>
                          <a:ea typeface="ＭＳ ゴシック" panose="020B0609070205080204" pitchFamily="49" charset="-128"/>
                        </a:rPr>
                        <a:t>又は</a:t>
                      </a:r>
                      <a:r>
                        <a:rPr kumimoji="1" lang="ja-JP" altLang="ja-JP" sz="1050" b="0" u="none" kern="1200" dirty="0">
                          <a:solidFill>
                            <a:schemeClr val="tx1"/>
                          </a:solidFill>
                          <a:effectLst/>
                          <a:latin typeface="ＭＳ ゴシック" panose="020B0609070205080204" pitchFamily="49" charset="-128"/>
                          <a:ea typeface="ＭＳ ゴシック" panose="020B0609070205080204" pitchFamily="49" charset="-128"/>
                          <a:cs typeface="+mn-cs"/>
                        </a:rPr>
                        <a:t>許可病床が２００床未満の病院</a:t>
                      </a:r>
                      <a:endParaRPr kumimoji="1" lang="en-US" altLang="ja-JP" sz="1050" b="0" u="none" kern="1200" dirty="0">
                        <a:solidFill>
                          <a:schemeClr val="tx1"/>
                        </a:solidFill>
                        <a:effectLst/>
                        <a:latin typeface="ＭＳ ゴシック" panose="020B0609070205080204" pitchFamily="49" charset="-128"/>
                        <a:ea typeface="ＭＳ ゴシック" panose="020B0609070205080204" pitchFamily="49"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lvl="0"/>
                      <a:r>
                        <a:rPr kumimoji="1" lang="ja-JP" altLang="ja-JP" sz="1050" b="0" u="none" kern="1200" dirty="0">
                          <a:solidFill>
                            <a:schemeClr val="tx1"/>
                          </a:solidFill>
                          <a:effectLst/>
                          <a:latin typeface="ＭＳ ゴシック" panose="020B0609070205080204" pitchFamily="49" charset="-128"/>
                          <a:ea typeface="ＭＳ ゴシック" panose="020B0609070205080204" pitchFamily="49" charset="-128"/>
                          <a:cs typeface="+mn-cs"/>
                        </a:rPr>
                        <a:t>診療所</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40270">
                <a:tc>
                  <a:txBody>
                    <a:bodyPr/>
                    <a:lstStyle/>
                    <a:p>
                      <a:r>
                        <a:rPr kumimoji="1" lang="ja-JP" altLang="ja-JP" sz="1200" kern="1200" dirty="0">
                          <a:solidFill>
                            <a:schemeClr val="dk1"/>
                          </a:solidFill>
                          <a:effectLst/>
                          <a:latin typeface="ＭＳ ゴシック" panose="020B0609070205080204" pitchFamily="49" charset="-128"/>
                          <a:ea typeface="ＭＳ ゴシック" panose="020B0609070205080204" pitchFamily="49" charset="-128"/>
                          <a:cs typeface="+mn-cs"/>
                        </a:rPr>
                        <a:t>研修要件</a:t>
                      </a:r>
                      <a:endParaRPr kumimoji="1" lang="ja-JP" altLang="en-US" sz="1200" dirty="0">
                        <a:latin typeface="ＭＳ ゴシック" panose="020B0609070205080204" pitchFamily="49" charset="-128"/>
                        <a:ea typeface="ＭＳ ゴシック" panose="020B0609070205080204" pitchFamily="49"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grid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担当医を決めること。関係団体</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主催の研修を修了していること。</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5"/>
                  </a:ext>
                </a:extLst>
              </a:tr>
              <a:tr h="373753">
                <a:tc rowSpan="2">
                  <a:txBody>
                    <a:bodyPr/>
                    <a:lstStyle/>
                    <a:p>
                      <a:r>
                        <a:rPr kumimoji="1" lang="ja-JP" altLang="ja-JP" sz="1200" kern="1200" dirty="0">
                          <a:solidFill>
                            <a:schemeClr val="dk1"/>
                          </a:solidFill>
                          <a:effectLst/>
                          <a:latin typeface="ＭＳ ゴシック" panose="020B0609070205080204" pitchFamily="49" charset="-128"/>
                          <a:ea typeface="ＭＳ ゴシック" panose="020B0609070205080204" pitchFamily="49" charset="-128"/>
                          <a:cs typeface="+mn-cs"/>
                        </a:rPr>
                        <a:t>服薬管理</a:t>
                      </a:r>
                      <a:endParaRPr kumimoji="1" lang="ja-JP" altLang="en-US" sz="1200" dirty="0">
                        <a:latin typeface="ＭＳ ゴシック" panose="020B0609070205080204" pitchFamily="49" charset="-128"/>
                        <a:ea typeface="ＭＳ ゴシック" panose="020B0609070205080204" pitchFamily="49"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kern="1200" dirty="0">
                          <a:solidFill>
                            <a:schemeClr val="dk1"/>
                          </a:solidFill>
                          <a:effectLst/>
                          <a:latin typeface="ＭＳ ゴシック" panose="020B0609070205080204" pitchFamily="49" charset="-128"/>
                          <a:ea typeface="ＭＳ ゴシック" panose="020B0609070205080204" pitchFamily="49" charset="-128"/>
                          <a:cs typeface="+mn-cs"/>
                        </a:rPr>
                        <a:t>・当該患者に</a:t>
                      </a:r>
                      <a:r>
                        <a:rPr kumimoji="1" lang="ja-JP" altLang="en-US" sz="1050" u="none" kern="1200" baseline="0" dirty="0">
                          <a:solidFill>
                            <a:schemeClr val="dk1"/>
                          </a:solidFill>
                          <a:effectLst/>
                          <a:latin typeface="ＭＳ ゴシック" panose="020B0609070205080204" pitchFamily="49" charset="-128"/>
                          <a:ea typeface="ＭＳ ゴシック" panose="020B0609070205080204" pitchFamily="49" charset="-128"/>
                          <a:cs typeface="+mn-cs"/>
                        </a:rPr>
                        <a:t>院外処方を行う場合</a:t>
                      </a:r>
                      <a:r>
                        <a:rPr kumimoji="1" lang="ja-JP" altLang="en-US" sz="1050" b="0" u="none" kern="1200" baseline="0" dirty="0">
                          <a:solidFill>
                            <a:schemeClr val="tx1"/>
                          </a:solidFill>
                          <a:effectLst/>
                          <a:latin typeface="ＭＳ ゴシック" panose="020B0609070205080204" pitchFamily="49" charset="-128"/>
                          <a:ea typeface="ＭＳ ゴシック" panose="020B0609070205080204" pitchFamily="49" charset="-128"/>
                          <a:cs typeface="+mn-cs"/>
                        </a:rPr>
                        <a:t>は</a:t>
                      </a:r>
                      <a:r>
                        <a:rPr kumimoji="1" lang="ja-JP" altLang="en-US" sz="1050" b="0" u="none" baseline="0" dirty="0">
                          <a:solidFill>
                            <a:schemeClr val="tx1"/>
                          </a:solidFill>
                          <a:latin typeface="ＭＳ ゴシック" panose="020B0609070205080204" pitchFamily="49" charset="-128"/>
                          <a:ea typeface="ＭＳ ゴシック" panose="020B0609070205080204" pitchFamily="49" charset="-128"/>
                        </a:rPr>
                        <a:t>２４時間開局薬局であること　等</a:t>
                      </a:r>
                      <a:endParaRPr kumimoji="1" lang="en-US" altLang="ja-JP" sz="1050" b="0" u="none" baseline="0" dirty="0">
                        <a:solidFill>
                          <a:schemeClr val="tx1"/>
                        </a:solidFill>
                        <a:latin typeface="ＭＳ ゴシック" panose="020B0609070205080204" pitchFamily="49" charset="-128"/>
                        <a:ea typeface="ＭＳ ゴシック" panose="020B0609070205080204" pitchFamily="49"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当該患者</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に</a:t>
                      </a:r>
                      <a:r>
                        <a:rPr kumimoji="1" lang="ja-JP" altLang="en-US" sz="1050" u="none" kern="1200" baseline="0" dirty="0">
                          <a:solidFill>
                            <a:schemeClr val="dk1"/>
                          </a:solidFill>
                          <a:effectLst/>
                          <a:latin typeface="ＭＳ ゴシック" panose="020B0609070205080204" pitchFamily="49" charset="-128"/>
                          <a:ea typeface="ＭＳ ゴシック" panose="020B0609070205080204" pitchFamily="49" charset="-128"/>
                          <a:cs typeface="+mn-cs"/>
                        </a:rPr>
                        <a:t>院外処方を行う場合は</a:t>
                      </a:r>
                      <a:r>
                        <a:rPr kumimoji="1" lang="ja-JP" altLang="en-US" sz="1050" baseline="0" dirty="0">
                          <a:latin typeface="ＭＳ ゴシック" panose="020B0609070205080204" pitchFamily="49" charset="-128"/>
                          <a:ea typeface="ＭＳ ゴシック" panose="020B0609070205080204" pitchFamily="49" charset="-128"/>
                        </a:rPr>
                        <a:t>２４時間対応薬局等を原則とする　等</a:t>
                      </a:r>
                      <a:endParaRPr kumimoji="1" lang="en-US" altLang="ja-JP" sz="1050" baseline="0" dirty="0">
                        <a:latin typeface="ＭＳ ゴシック" panose="020B0609070205080204" pitchFamily="49" charset="-128"/>
                        <a:ea typeface="ＭＳ ゴシック" panose="020B0609070205080204" pitchFamily="49"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10006"/>
                  </a:ext>
                </a:extLst>
              </a:tr>
              <a:tr h="667416">
                <a:tc vMerge="1">
                  <a:txBody>
                    <a:bodyPr/>
                    <a:lstStyle/>
                    <a:p>
                      <a:endParaRPr kumimoji="1" lang="ja-JP" altLang="en-US"/>
                    </a:p>
                  </a:txBody>
                  <a:tcPr/>
                </a:tc>
                <a:tc gridSpan="3">
                  <a:txBody>
                    <a:bodyPr/>
                    <a:lstStyle/>
                    <a:p>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他の医療機関</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と連携の上、通院</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医療機関</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や処方薬</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をすべて</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管理し、カルテに記載する</a:t>
                      </a:r>
                      <a:endParaRPr kumimoji="1" lang="en-US" altLang="ja-JP" sz="1050" kern="1200" dirty="0">
                        <a:solidFill>
                          <a:schemeClr val="dk1"/>
                        </a:solidFill>
                        <a:effectLst/>
                        <a:latin typeface="ＭＳ ゴシック" panose="020B0609070205080204" pitchFamily="49" charset="-128"/>
                        <a:ea typeface="ＭＳ ゴシック" panose="020B0609070205080204" pitchFamily="49"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a:latin typeface="ＭＳ ゴシック" panose="020B0609070205080204" pitchFamily="49" charset="-128"/>
                          <a:ea typeface="ＭＳ ゴシック" panose="020B0609070205080204" pitchFamily="49" charset="-128"/>
                        </a:rPr>
                        <a:t>・原則として院内処方を行う</a:t>
                      </a:r>
                      <a:endParaRPr kumimoji="1" lang="en-US" altLang="ja-JP" sz="1050" dirty="0">
                        <a:latin typeface="ＭＳ ゴシック" panose="020B0609070205080204" pitchFamily="49" charset="-128"/>
                        <a:ea typeface="ＭＳ ゴシック" panose="020B0609070205080204" pitchFamily="49" charset="-128"/>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a:latin typeface="ＭＳ ゴシック" panose="020B0609070205080204" pitchFamily="49" charset="-128"/>
                          <a:ea typeface="ＭＳ ゴシック" panose="020B0609070205080204" pitchFamily="49" charset="-128"/>
                        </a:rPr>
                        <a:t>・院外処方を行う場合は当該薬局に</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通院</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医療機関リストを渡</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し、</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患者</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が</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受診時に</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持参する</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お薬手帳</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のコピーをカルテに貼付する</a:t>
                      </a:r>
                      <a:endParaRPr kumimoji="1" lang="en-US" altLang="ja-JP" sz="1050" kern="1200" dirty="0">
                        <a:solidFill>
                          <a:schemeClr val="dk1"/>
                        </a:solidFill>
                        <a:effectLst/>
                        <a:latin typeface="ＭＳ ゴシック" panose="020B0609070205080204" pitchFamily="49" charset="-128"/>
                        <a:ea typeface="ＭＳ ゴシック" panose="020B0609070205080204" pitchFamily="49"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kern="1200" dirty="0">
                          <a:solidFill>
                            <a:schemeClr val="dk1"/>
                          </a:solidFill>
                          <a:effectLst/>
                          <a:latin typeface="ＭＳ ゴシック" panose="020B0609070205080204" pitchFamily="49" charset="-128"/>
                          <a:ea typeface="ＭＳ ゴシック" panose="020B0609070205080204" pitchFamily="49" charset="-128"/>
                          <a:cs typeface="+mn-cs"/>
                        </a:rPr>
                        <a:t>・</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当該</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点数</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を算定している</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場合は</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、７剤投与の減算規定の対象外とする</a:t>
                      </a:r>
                      <a:endParaRPr kumimoji="1" lang="en-US" altLang="ja-JP" sz="1050" kern="1200" dirty="0">
                        <a:solidFill>
                          <a:schemeClr val="dk1"/>
                        </a:solidFill>
                        <a:effectLst/>
                        <a:latin typeface="ＭＳ ゴシック" panose="020B0609070205080204" pitchFamily="49" charset="-128"/>
                        <a:ea typeface="ＭＳ ゴシック" panose="020B0609070205080204" pitchFamily="49"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aseline="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val="10007"/>
                  </a:ext>
                </a:extLst>
              </a:tr>
              <a:tr h="240270">
                <a:tc>
                  <a:txBody>
                    <a:bodyPr/>
                    <a:lstStyle/>
                    <a:p>
                      <a:r>
                        <a:rPr kumimoji="1" lang="ja-JP" altLang="ja-JP" sz="1200" kern="1200" dirty="0">
                          <a:solidFill>
                            <a:schemeClr val="dk1"/>
                          </a:solidFill>
                          <a:effectLst/>
                          <a:latin typeface="ＭＳ ゴシック" panose="020B0609070205080204" pitchFamily="49" charset="-128"/>
                          <a:ea typeface="ＭＳ ゴシック" panose="020B0609070205080204" pitchFamily="49" charset="-128"/>
                          <a:cs typeface="+mn-cs"/>
                        </a:rPr>
                        <a:t>健康管理</a:t>
                      </a:r>
                      <a:endParaRPr kumimoji="1" lang="ja-JP" altLang="en-US" sz="1200" dirty="0">
                        <a:latin typeface="ＭＳ ゴシック" panose="020B0609070205080204" pitchFamily="49" charset="-128"/>
                        <a:ea typeface="ＭＳ ゴシック" panose="020B0609070205080204" pitchFamily="49"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gridSpan="3">
                  <a:txBody>
                    <a:bodyPr/>
                    <a:lstStyle/>
                    <a:p>
                      <a:pPr lvl="0"/>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健診の受診勧奨</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健康相談</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を行う旨の</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院内掲示</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敷地内禁煙</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　等</a:t>
                      </a:r>
                      <a:endParaRPr lang="ja-JP" altLang="ja-JP" sz="1050" dirty="0">
                        <a:effectLst/>
                        <a:latin typeface="ＭＳ ゴシック" panose="020B0609070205080204" pitchFamily="49" charset="-128"/>
                        <a:ea typeface="ＭＳ ゴシック" panose="020B0609070205080204" pitchFamily="49"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8"/>
                  </a:ext>
                </a:extLst>
              </a:tr>
              <a:tr h="240270">
                <a:tc>
                  <a:txBody>
                    <a:bodyPr/>
                    <a:lstStyle/>
                    <a:p>
                      <a:r>
                        <a:rPr kumimoji="1" lang="ja-JP" altLang="ja-JP" sz="1200" kern="1200" dirty="0">
                          <a:solidFill>
                            <a:schemeClr val="dk1"/>
                          </a:solidFill>
                          <a:effectLst/>
                          <a:latin typeface="ＭＳ ゴシック" panose="020B0609070205080204" pitchFamily="49" charset="-128"/>
                          <a:ea typeface="ＭＳ ゴシック" panose="020B0609070205080204" pitchFamily="49" charset="-128"/>
                          <a:cs typeface="+mn-cs"/>
                        </a:rPr>
                        <a:t>介護保険制度</a:t>
                      </a:r>
                      <a:endParaRPr kumimoji="1" lang="ja-JP" altLang="en-US" sz="1200" dirty="0">
                        <a:latin typeface="ＭＳ ゴシック" panose="020B0609070205080204" pitchFamily="49" charset="-128"/>
                        <a:ea typeface="ＭＳ ゴシック" panose="020B0609070205080204" pitchFamily="49"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gridSpan="3">
                  <a:txBody>
                    <a:bodyPr/>
                    <a:lstStyle/>
                    <a:p>
                      <a:r>
                        <a:rPr kumimoji="1" lang="ja-JP" altLang="en-US" sz="1050" dirty="0">
                          <a:latin typeface="ＭＳ ゴシック" panose="020B0609070205080204" pitchFamily="49" charset="-128"/>
                          <a:ea typeface="ＭＳ ゴシック" panose="020B0609070205080204" pitchFamily="49" charset="-128"/>
                        </a:rPr>
                        <a:t>・</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介護保険</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に係る相談を受ける旨を</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院内掲示</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し、</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主治医意見書</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の</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作成</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を行っていること等。</a:t>
                      </a:r>
                      <a:endParaRPr kumimoji="1" lang="en-US" altLang="ja-JP" sz="1050" kern="1200" dirty="0">
                        <a:solidFill>
                          <a:schemeClr val="dk1"/>
                        </a:solidFill>
                        <a:effectLst/>
                        <a:latin typeface="ＭＳ ゴシック" panose="020B0609070205080204" pitchFamily="49" charset="-128"/>
                        <a:ea typeface="ＭＳ ゴシック" panose="020B0609070205080204" pitchFamily="49"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9"/>
                  </a:ext>
                </a:extLst>
              </a:tr>
              <a:tr h="373753">
                <a:tc rowSpan="2">
                  <a:txBody>
                    <a:bodyPr/>
                    <a:lstStyle/>
                    <a:p>
                      <a:r>
                        <a:rPr kumimoji="1" lang="ja-JP" altLang="ja-JP" sz="1200" kern="1200" dirty="0">
                          <a:solidFill>
                            <a:schemeClr val="dk1"/>
                          </a:solidFill>
                          <a:effectLst/>
                          <a:latin typeface="ＭＳ ゴシック" panose="020B0609070205080204" pitchFamily="49" charset="-128"/>
                          <a:ea typeface="ＭＳ ゴシック" panose="020B0609070205080204" pitchFamily="49" charset="-128"/>
                          <a:cs typeface="+mn-cs"/>
                        </a:rPr>
                        <a:t>在宅医療の提供および２４時間の対応</a:t>
                      </a:r>
                      <a:endParaRPr kumimoji="1" lang="ja-JP" altLang="en-US" sz="1200" dirty="0">
                        <a:latin typeface="ＭＳ ゴシック" panose="020B0609070205080204" pitchFamily="49" charset="-128"/>
                        <a:ea typeface="ＭＳ ゴシック" panose="020B0609070205080204" pitchFamily="49"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gridSpan="3">
                  <a:txBody>
                    <a:bodyPr/>
                    <a:lstStyle/>
                    <a:p>
                      <a:pPr lvl="0"/>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・在宅医療の提供及び当該患者に対し ２４時間の往診等の体制を確保していること。（在宅療養支援診療所以外の診療所については連携医療機関の協力を得て行うものを含む。）</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10"/>
                  </a:ext>
                </a:extLst>
              </a:tr>
              <a:tr h="787551">
                <a:tc vMerge="1">
                  <a:txBody>
                    <a:bodyPr/>
                    <a:lstStyle/>
                    <a:p>
                      <a:endParaRPr kumimoji="1" lang="ja-JP" altLang="en-US"/>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・下記の</a:t>
                      </a:r>
                      <a:r>
                        <a:rPr kumimoji="1" lang="ja-JP" altLang="en-US" sz="1050" b="0" u="none" kern="1200" dirty="0">
                          <a:solidFill>
                            <a:schemeClr val="tx1"/>
                          </a:solidFill>
                          <a:effectLst/>
                          <a:latin typeface="ＭＳ ゴシック" panose="020B0609070205080204" pitchFamily="49" charset="-128"/>
                          <a:ea typeface="ＭＳ ゴシック" panose="020B0609070205080204" pitchFamily="49" charset="-128"/>
                          <a:cs typeface="+mn-cs"/>
                        </a:rPr>
                        <a:t>すべて</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を満たす</a:t>
                      </a:r>
                      <a:endParaRPr kumimoji="1" lang="en-US" altLang="ja-JP" sz="1050" kern="1200" dirty="0">
                        <a:solidFill>
                          <a:schemeClr val="dk1"/>
                        </a:solidFill>
                        <a:effectLst/>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①地域包括ケア病棟入院料等の届出</a:t>
                      </a:r>
                      <a:endParaRPr kumimoji="1" lang="en-US" altLang="ja-JP" sz="1050" kern="1200" dirty="0">
                        <a:solidFill>
                          <a:schemeClr val="dk1"/>
                        </a:solidFill>
                        <a:effectLst/>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②</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在宅療養支援病院</a:t>
                      </a:r>
                      <a:endParaRPr lang="ja-JP" altLang="ja-JP" sz="1050" dirty="0">
                        <a:effectLst/>
                        <a:latin typeface="ＭＳ ゴシック" panose="020B0609070205080204" pitchFamily="49" charset="-128"/>
                        <a:ea typeface="ＭＳ ゴシック" panose="020B0609070205080204" pitchFamily="49"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・下記の</a:t>
                      </a:r>
                      <a:r>
                        <a:rPr kumimoji="1" lang="ja-JP" altLang="en-US" sz="1050" b="0" u="none" kern="1200" dirty="0">
                          <a:solidFill>
                            <a:schemeClr val="tx1"/>
                          </a:solidFill>
                          <a:effectLst/>
                          <a:latin typeface="ＭＳ ゴシック" panose="020B0609070205080204" pitchFamily="49" charset="-128"/>
                          <a:ea typeface="ＭＳ ゴシック" panose="020B0609070205080204" pitchFamily="49" charset="-128"/>
                          <a:cs typeface="+mn-cs"/>
                        </a:rPr>
                        <a:t>すべて</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を満たす</a:t>
                      </a:r>
                      <a:endParaRPr kumimoji="1" lang="en-US" altLang="ja-JP" sz="1050" kern="1200" dirty="0">
                        <a:solidFill>
                          <a:schemeClr val="dk1"/>
                        </a:solidFill>
                        <a:effectLst/>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①</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時間外対応加算１</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の届出</a:t>
                      </a:r>
                      <a:endParaRPr kumimoji="1" lang="en-US" altLang="ja-JP" sz="1050" kern="1200" dirty="0">
                        <a:solidFill>
                          <a:schemeClr val="dk1"/>
                        </a:solidFill>
                        <a:effectLst/>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②常勤換算２</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人以上</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の医師が配置され、</a:t>
                      </a:r>
                      <a:endParaRPr kumimoji="1" lang="en-US" altLang="ja-JP" sz="1050" kern="1200" dirty="0">
                        <a:solidFill>
                          <a:schemeClr val="dk1"/>
                        </a:solidFill>
                        <a:effectLst/>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　　うち１人以上は常勤</a:t>
                      </a:r>
                      <a:endParaRPr kumimoji="1" lang="en-US" altLang="ja-JP" sz="1050" kern="1200" dirty="0">
                        <a:solidFill>
                          <a:schemeClr val="dk1"/>
                        </a:solidFill>
                        <a:effectLst/>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③</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在宅療養支援診療所</a:t>
                      </a:r>
                      <a:endParaRPr lang="ja-JP" altLang="ja-JP" sz="1050" dirty="0">
                        <a:effectLst/>
                        <a:latin typeface="ＭＳ ゴシック" panose="020B0609070205080204" pitchFamily="49" charset="-128"/>
                        <a:ea typeface="ＭＳ ゴシック" panose="020B0609070205080204" pitchFamily="49"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・下記のうち</a:t>
                      </a:r>
                      <a:r>
                        <a:rPr kumimoji="1" lang="ja-JP" altLang="en-US" sz="1050" b="0" u="none" kern="1200" dirty="0">
                          <a:solidFill>
                            <a:schemeClr val="tx1"/>
                          </a:solidFill>
                          <a:effectLst/>
                          <a:latin typeface="ＭＳ ゴシック" panose="020B0609070205080204" pitchFamily="49" charset="-128"/>
                          <a:ea typeface="ＭＳ ゴシック" panose="020B0609070205080204" pitchFamily="49" charset="-128"/>
                          <a:cs typeface="+mn-cs"/>
                        </a:rPr>
                        <a:t>いずれか１つ</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を満たす</a:t>
                      </a:r>
                      <a:endParaRPr kumimoji="1" lang="en-US" altLang="ja-JP" sz="1050" kern="1200" dirty="0">
                        <a:solidFill>
                          <a:schemeClr val="dk1"/>
                        </a:solidFill>
                        <a:effectLst/>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①</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時間外対応加算１</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、２又は３の届出</a:t>
                      </a:r>
                      <a:endParaRPr kumimoji="1" lang="en-US" altLang="ja-JP" sz="1050" kern="1200" dirty="0">
                        <a:solidFill>
                          <a:schemeClr val="dk1"/>
                        </a:solidFill>
                        <a:effectLst/>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②常勤換算２</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人以上</a:t>
                      </a: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の医師が配置され、</a:t>
                      </a:r>
                      <a:endParaRPr kumimoji="1" lang="en-US" altLang="ja-JP" sz="1050" kern="1200" dirty="0">
                        <a:solidFill>
                          <a:schemeClr val="dk1"/>
                        </a:solidFill>
                        <a:effectLst/>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　　うち１人以上は常勤</a:t>
                      </a:r>
                      <a:endParaRPr kumimoji="1" lang="en-US" altLang="ja-JP" sz="1050" kern="1200" dirty="0">
                        <a:solidFill>
                          <a:schemeClr val="dk1"/>
                        </a:solidFill>
                        <a:effectLst/>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dirty="0">
                          <a:solidFill>
                            <a:schemeClr val="dk1"/>
                          </a:solidFill>
                          <a:effectLst/>
                          <a:latin typeface="ＭＳ ゴシック" panose="020B0609070205080204" pitchFamily="49" charset="-128"/>
                          <a:ea typeface="ＭＳ ゴシック" panose="020B0609070205080204" pitchFamily="49" charset="-128"/>
                          <a:cs typeface="+mn-cs"/>
                        </a:rPr>
                        <a:t>③</a:t>
                      </a:r>
                      <a:r>
                        <a:rPr kumimoji="1" lang="ja-JP" altLang="ja-JP" sz="1050" kern="1200" dirty="0">
                          <a:solidFill>
                            <a:schemeClr val="dk1"/>
                          </a:solidFill>
                          <a:effectLst/>
                          <a:latin typeface="ＭＳ ゴシック" panose="020B0609070205080204" pitchFamily="49" charset="-128"/>
                          <a:ea typeface="ＭＳ ゴシック" panose="020B0609070205080204" pitchFamily="49" charset="-128"/>
                          <a:cs typeface="+mn-cs"/>
                        </a:rPr>
                        <a:t>在宅療養支援診療所</a:t>
                      </a:r>
                      <a:endParaRPr lang="ja-JP" altLang="ja-JP" sz="1050" dirty="0">
                        <a:effectLst/>
                        <a:latin typeface="ＭＳ ゴシック" panose="020B0609070205080204" pitchFamily="49" charset="-128"/>
                        <a:ea typeface="ＭＳ ゴシック" panose="020B0609070205080204" pitchFamily="49"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1"/>
                  </a:ext>
                </a:extLst>
              </a:tr>
            </a:tbl>
          </a:graphicData>
        </a:graphic>
      </p:graphicFrame>
      <p:sp>
        <p:nvSpPr>
          <p:cNvPr id="10" name="タイトル 1">
            <a:extLst>
              <a:ext uri="{FF2B5EF4-FFF2-40B4-BE49-F238E27FC236}">
                <a16:creationId xmlns:a16="http://schemas.microsoft.com/office/drawing/2014/main" id="{2AF70404-7BF4-4CBE-8A1E-BA15681DA757}"/>
              </a:ext>
            </a:extLst>
          </p:cNvPr>
          <p:cNvSpPr txBox="1">
            <a:spLocks/>
          </p:cNvSpPr>
          <p:nvPr/>
        </p:nvSpPr>
        <p:spPr>
          <a:xfrm>
            <a:off x="0" y="251781"/>
            <a:ext cx="9906000" cy="365125"/>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（参考）令和４年度改定前の地域包括診療料・加算</a:t>
            </a:r>
          </a:p>
        </p:txBody>
      </p:sp>
      <p:sp>
        <p:nvSpPr>
          <p:cNvPr id="4" name="Slide Number Placeholder 5">
            <a:extLst>
              <a:ext uri="{FF2B5EF4-FFF2-40B4-BE49-F238E27FC236}">
                <a16:creationId xmlns:a16="http://schemas.microsoft.com/office/drawing/2014/main" id="{EA2C86C6-1639-4064-B16E-1BF7E391849F}"/>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300" b="0"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1" lang="en-US" sz="1300" b="0"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
        <p:nvSpPr>
          <p:cNvPr id="7" name="テキスト ボックス 6">
            <a:extLst>
              <a:ext uri="{FF2B5EF4-FFF2-40B4-BE49-F238E27FC236}">
                <a16:creationId xmlns:a16="http://schemas.microsoft.com/office/drawing/2014/main" id="{5CA19CB3-E5CB-4919-9E0C-A9A05E91560F}"/>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Tree>
    <p:extLst>
      <p:ext uri="{BB962C8B-B14F-4D97-AF65-F5344CB8AC3E}">
        <p14:creationId xmlns:p14="http://schemas.microsoft.com/office/powerpoint/2010/main" val="120666601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（２）地域包括診療料・加算の見直し</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18800"/>
            <a:ext cx="9529762" cy="557273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地域包括診療料等について、慢性疾患を有する患者に対するかかりつけ医機能の評価を推進する観点から、</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地域包括診療料等の対象疾患に、慢性心不全及び慢性腎臓病を追加する。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患者に対する生活面の指導については、必要に応じ、医師の指示を受けた看護師や管理栄養士、薬剤師が行っても差し支えないこととする。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患者からの予防接種に係る相談に対応することを要件に追加するとともに、院内掲示により、当該対応が可能なことを周知することとする。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8" y="828000"/>
            <a:ext cx="5387178"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地域包括診療料</a:t>
            </a: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・地域包括診療加算の見直し</a:t>
            </a:r>
          </a:p>
        </p:txBody>
      </p:sp>
      <p:sp>
        <p:nvSpPr>
          <p:cNvPr id="88" name="正方形/長方形 87"/>
          <p:cNvSpPr/>
          <p:nvPr/>
        </p:nvSpPr>
        <p:spPr>
          <a:xfrm>
            <a:off x="5228832" y="3077443"/>
            <a:ext cx="4320000" cy="216000"/>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28832" y="3349652"/>
            <a:ext cx="4320000" cy="3208310"/>
          </a:xfrm>
          <a:prstGeom prst="rect">
            <a:avLst/>
          </a:prstGeom>
          <a:solidFill>
            <a:srgbClr val="FFF0E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地域包括診療料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地域包括診療加算も同様）</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脂質異常症、高血圧症、糖尿病</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、慢性心不全、慢性腎臓病（慢性維持透析を行っていないものに限る。）</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又は認知症のうち２以上の疾患を有する入院中の患者以外の患者</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当該患者を診療する担当医を決めること。担当医は、慢性疾患の指導に係る適切な研修を修了した医師とし、担当医により指導及び診療を行った場合に当該診療料を算定する。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当該患者に対し、以下の指導、服薬管理等を行うこと。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ア～ケ　（略）</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42913" marR="0" lvl="0" indent="-257175" algn="l" defTabSz="914400" rtl="0" eaLnBrk="1" fontAlgn="auto" latinLnBrk="0" hangingPunct="1">
              <a:lnSpc>
                <a:spcPct val="100000"/>
              </a:lnSpc>
              <a:spcBef>
                <a:spcPts val="0"/>
              </a:spcBef>
              <a:spcAft>
                <a:spcPts val="0"/>
              </a:spcAft>
              <a:buClrTx/>
              <a:buSzTx/>
              <a:buFontTx/>
              <a:buNone/>
              <a:tabLst>
                <a:tab pos="85725" algn="l"/>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コ　必要に応じ、患者の予防接種の実施状況を把握すること等により、当該患者からの予防接種に係る相談に対応すること。</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健康相談</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及び予防接種に係る相談</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を実施している旨を院内掲示していること。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0" name="右矢印 89"/>
          <p:cNvSpPr/>
          <p:nvPr/>
        </p:nvSpPr>
        <p:spPr>
          <a:xfrm>
            <a:off x="4718863" y="3436199"/>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02367" y="3073178"/>
            <a:ext cx="4320000" cy="216000"/>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299248" y="3349652"/>
            <a:ext cx="4320000" cy="2408210"/>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地域包括診療料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脂質異常症、高血圧症、糖尿病又は認知症のうち２以上の疾患を有する入院中の患者以外の患者</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当該患者を診療する担当医を決めること。担当医は、慢性疾患の指導に係る適切な研修を修了した医師とし、担当医により指導及び診療を行った場合に当該診療料を算定する。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当該患者に対し、以下の指導、服薬管理等を行うこと。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ア～ケ　（略）</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健康相談を実施している旨を院内掲示していること。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1" name="テキスト ボックス 10">
            <a:extLst>
              <a:ext uri="{FF2B5EF4-FFF2-40B4-BE49-F238E27FC236}">
                <a16:creationId xmlns:a16="http://schemas.microsoft.com/office/drawing/2014/main" id="{142A1174-4C6D-4DE0-B76E-1B1FD77D1892}"/>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Tree>
    <p:extLst>
      <p:ext uri="{BB962C8B-B14F-4D97-AF65-F5344CB8AC3E}">
        <p14:creationId xmlns:p14="http://schemas.microsoft.com/office/powerpoint/2010/main" val="4283094956"/>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45178" y="1086406"/>
            <a:ext cx="9594720" cy="5582407"/>
          </a:xfrm>
          <a:prstGeom prst="rect">
            <a:avLst/>
          </a:prstGeom>
          <a:no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外来医療における適切な役割分担を図り、専門医療機関への受診の要否の判断等を含めた、より的確で質の高い診療機能を評価する観点から、かかりつけ医機能に係る診療報酬を届け出ている医療機関において、初診時における診療機能を評価する</a:t>
            </a:r>
            <a:r>
              <a:rPr kumimoji="1" lang="ja-JP" altLang="ja-JP" sz="16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endParaRPr kumimoji="1" lang="en-US" altLang="ja-JP" sz="16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（平成</a:t>
            </a:r>
            <a:r>
              <a:rPr kumimoji="1" lang="en-US"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年度診療報酬改定において新設）</a:t>
            </a:r>
            <a:endParaRPr kumimoji="1" lang="ja-JP" altLang="ja-JP" sz="16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0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p>
            <a:pPr marL="0" marR="0" lvl="0" indent="354013"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初診料・小児かかりつけ診療料（初診時）</a:t>
            </a:r>
            <a:r>
              <a:rPr kumimoji="1" lang="ja-JP" altLang="en-US" sz="20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　　</a:t>
            </a:r>
            <a:endParaRPr kumimoji="1" lang="en-US" altLang="ja-JP" sz="20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p>
            <a:pPr marL="0" marR="0" lvl="0" indent="1073150" algn="l" defTabSz="914400" rtl="0" eaLnBrk="1" fontAlgn="auto" latinLnBrk="0" hangingPunct="1">
              <a:lnSpc>
                <a:spcPct val="1000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機能強化加算　　</a:t>
            </a:r>
            <a:r>
              <a:rPr kumimoji="1" lang="en-US" altLang="ja-JP" sz="2000" b="1" i="0" u="sng"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80</a:t>
            </a:r>
            <a:r>
              <a:rPr kumimoji="1" lang="ja-JP" altLang="en-US" sz="2000" b="1" i="0" u="sng"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算定要件</a:t>
            </a:r>
            <a:r>
              <a:rPr kumimoji="1" lang="en-US"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endParaRPr kumimoji="1" lang="ja-JP"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①　</a:t>
            </a: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施設基準を満たしているとして厚生局に届け出た医療機関において初診料（ただし２つ目の診療科に係る初診料を除く）を算定する場合に、加算する</a:t>
            </a:r>
            <a:r>
              <a:rPr kumimoji="1" lang="ja-JP" altLang="ja-JP" sz="1200" b="0" i="0" u="none" strike="noStrike" kern="1200" cap="none" spc="0" normalizeH="0" baseline="0" noProof="0" dirty="0" err="1">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施設基準</a:t>
            </a:r>
            <a:r>
              <a:rPr kumimoji="1" lang="en-US"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①</a:t>
            </a:r>
            <a:r>
              <a:rPr kumimoji="1" lang="ja-JP"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診療所又は許可病床数が</a:t>
            </a:r>
            <a:r>
              <a:rPr kumimoji="1" lang="en-US"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200</a:t>
            </a: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床未満の病院</a:t>
            </a:r>
            <a:r>
              <a:rPr kumimoji="1" lang="ja-JP" altLang="ja-JP" sz="1200" b="0" i="0" u="none" strike="noStrike" kern="1200" cap="none" spc="0" normalizeH="0" baseline="0" noProof="0" dirty="0" err="1">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endParaRPr kumimoji="1" lang="ja-JP"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②</a:t>
            </a:r>
            <a:r>
              <a:rPr kumimoji="1" lang="ja-JP"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次のいずれかにおける届出を行っている</a:t>
            </a:r>
            <a:r>
              <a:rPr kumimoji="1" lang="ja-JP"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p>
          <a:p>
            <a:pPr marL="539750"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ア　地域包括診療加算</a:t>
            </a:r>
            <a:endParaRPr kumimoji="1" lang="en-US"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539750"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イ　地域包括診療料</a:t>
            </a:r>
            <a:endParaRPr kumimoji="1" lang="en-US"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539750"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ウ　小児かかりつけ診療料</a:t>
            </a:r>
            <a:endParaRPr kumimoji="1" lang="en-US"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539750"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エ　在宅時医学総合管理料（在宅療養支援診療所又は在宅療養支援病院に限る）</a:t>
            </a:r>
            <a:endParaRPr kumimoji="1" lang="en-US"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539750"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オ　施設入居時等医学総合管理料（在宅療養支援診療所又は在宅療養支援病院に限る）</a:t>
            </a:r>
            <a:endParaRPr kumimoji="1" lang="en-US"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539750" marR="0" lvl="0" indent="-87313"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268288"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③　健康診断の相談等の健康管理に係る相談、保健・福祉サービスに関する相談、夜間・休日の問い合わせへの対応及び必要に応じた専門医又は専門医療機関への紹介を行っている医療機関であることを見やすい場所に掲示している。</a:t>
            </a:r>
            <a:endParaRPr kumimoji="1" lang="en-US"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539750" marR="0" lvl="0" indent="-5397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④　医療機能情報提供制度を利用してかかりつけ医機能を有する医療機関等を検索できることを見やすい場所に掲示している。</a:t>
            </a:r>
            <a:endParaRPr kumimoji="1" lang="en-US"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539750" marR="0" lvl="0" indent="-5397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⑤　③④の内容を記載した文書を患者が持ち帰ることができるようにする。</a:t>
            </a:r>
            <a:endParaRPr kumimoji="1" lang="en-US" altLang="ja-JP"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sp>
        <p:nvSpPr>
          <p:cNvPr id="12" name="正方形/長方形 11"/>
          <p:cNvSpPr/>
          <p:nvPr/>
        </p:nvSpPr>
        <p:spPr>
          <a:xfrm>
            <a:off x="299247" y="826199"/>
            <a:ext cx="3544437"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機能強化加算</a:t>
            </a:r>
          </a:p>
        </p:txBody>
      </p:sp>
      <p:sp>
        <p:nvSpPr>
          <p:cNvPr id="11" name="タイトル 1">
            <a:extLst>
              <a:ext uri="{FF2B5EF4-FFF2-40B4-BE49-F238E27FC236}">
                <a16:creationId xmlns:a16="http://schemas.microsoft.com/office/drawing/2014/main" id="{9D7FC8D6-9300-4ECE-B9D1-C5E82BCB298B}"/>
              </a:ext>
            </a:extLst>
          </p:cNvPr>
          <p:cNvSpPr txBox="1">
            <a:spLocks/>
          </p:cNvSpPr>
          <p:nvPr/>
        </p:nvSpPr>
        <p:spPr>
          <a:xfrm>
            <a:off x="0" y="237614"/>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（参考）令和４年度改定前の機能強化加算</a:t>
            </a:r>
          </a:p>
        </p:txBody>
      </p:sp>
      <p:pic>
        <p:nvPicPr>
          <p:cNvPr id="5" name="Picture 4" descr="お医者さんの顔イラスト４・ベテランの医師・ニッコリ">
            <a:extLst>
              <a:ext uri="{FF2B5EF4-FFF2-40B4-BE49-F238E27FC236}">
                <a16:creationId xmlns:a16="http://schemas.microsoft.com/office/drawing/2014/main" id="{5CB0E602-7D9D-48C5-B678-8B3FB9E6DDB5}"/>
              </a:ext>
            </a:extLst>
          </p:cNvPr>
          <p:cNvPicPr>
            <a:picLocks noChangeAspect="1" noChangeArrowheads="1"/>
          </p:cNvPicPr>
          <p:nvPr/>
        </p:nvPicPr>
        <p:blipFill>
          <a:blip r:embed="rId3" cstate="print"/>
          <a:srcRect/>
          <a:stretch>
            <a:fillRect/>
          </a:stretch>
        </p:blipFill>
        <p:spPr bwMode="auto">
          <a:xfrm>
            <a:off x="4478410" y="556345"/>
            <a:ext cx="826751" cy="764927"/>
          </a:xfrm>
          <a:prstGeom prst="rect">
            <a:avLst/>
          </a:prstGeom>
          <a:noFill/>
        </p:spPr>
      </p:pic>
      <p:pic>
        <p:nvPicPr>
          <p:cNvPr id="6" name="図 5" descr="doctor_illust07_02.gif">
            <a:extLst>
              <a:ext uri="{FF2B5EF4-FFF2-40B4-BE49-F238E27FC236}">
                <a16:creationId xmlns:a16="http://schemas.microsoft.com/office/drawing/2014/main" id="{9D48A2D2-C0E1-45D8-8F3E-048F553A9593}"/>
              </a:ext>
            </a:extLst>
          </p:cNvPr>
          <p:cNvPicPr>
            <a:picLocks noChangeAspect="1"/>
          </p:cNvPicPr>
          <p:nvPr/>
        </p:nvPicPr>
        <p:blipFill>
          <a:blip r:embed="rId4" cstate="print"/>
          <a:stretch>
            <a:fillRect/>
          </a:stretch>
        </p:blipFill>
        <p:spPr>
          <a:xfrm>
            <a:off x="3912054" y="559753"/>
            <a:ext cx="688787" cy="793099"/>
          </a:xfrm>
          <a:prstGeom prst="rect">
            <a:avLst/>
          </a:prstGeom>
        </p:spPr>
      </p:pic>
      <p:sp>
        <p:nvSpPr>
          <p:cNvPr id="7" name="Slide Number Placeholder 5">
            <a:extLst>
              <a:ext uri="{FF2B5EF4-FFF2-40B4-BE49-F238E27FC236}">
                <a16:creationId xmlns:a16="http://schemas.microsoft.com/office/drawing/2014/main" id="{4EA195DD-C745-492E-A72A-444688D5AD6E}"/>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300" b="0" i="0" u="none" strike="noStrike" kern="1200" cap="none" spc="0" normalizeH="0" baseline="0" noProof="0" smtClean="0">
                <a:ln>
                  <a:noFill/>
                </a:ln>
                <a:solidFill>
                  <a:prstClr val="black"/>
                </a:solidFill>
                <a:effectLst/>
                <a:uLnTx/>
                <a:uFillTx/>
                <a:latin typeface="メイリオ"/>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1" lang="en-US" sz="1300" b="0" i="0" u="none" strike="noStrike" kern="1200" cap="none" spc="0" normalizeH="0" baseline="0" noProof="0" dirty="0">
              <a:ln>
                <a:noFill/>
              </a:ln>
              <a:solidFill>
                <a:prstClr val="black"/>
              </a:solidFill>
              <a:effectLst/>
              <a:uLnTx/>
              <a:uFillTx/>
              <a:latin typeface="メイリオ"/>
              <a:ea typeface="メイリオ"/>
              <a:cs typeface="Arial" panose="020B0604020202020204" pitchFamily="34" charset="0"/>
            </a:endParaRPr>
          </a:p>
        </p:txBody>
      </p:sp>
      <p:sp>
        <p:nvSpPr>
          <p:cNvPr id="9" name="テキスト ボックス 8">
            <a:extLst>
              <a:ext uri="{FF2B5EF4-FFF2-40B4-BE49-F238E27FC236}">
                <a16:creationId xmlns:a16="http://schemas.microsoft.com/office/drawing/2014/main" id="{4DF33997-C95E-4F3B-888D-7DF5CE993ACE}"/>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Tree>
    <p:extLst>
      <p:ext uri="{BB962C8B-B14F-4D97-AF65-F5344CB8AC3E}">
        <p14:creationId xmlns:p14="http://schemas.microsoft.com/office/powerpoint/2010/main" val="191620996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正方形/長方形 88"/>
          <p:cNvSpPr/>
          <p:nvPr/>
        </p:nvSpPr>
        <p:spPr>
          <a:xfrm>
            <a:off x="5270400" y="1667874"/>
            <a:ext cx="4320000" cy="3530706"/>
          </a:xfrm>
          <a:prstGeom prst="rect">
            <a:avLst/>
          </a:prstGeom>
          <a:solidFill>
            <a:srgbClr val="FFF0E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機能強化加算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外来医療における適切な役割分担を図り、</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専門医療機関への受診の要否の判断等を含む</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より的確で質の高い診療機能を評価する観点から、かかりつけ医機能を有する医療機関における初診を評価するものであり、（略）初診料を算定する場合に、加算することができる。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1" i="0" u="sng" strike="noStrike" kern="1200" cap="none" spc="0" normalizeH="0" baseline="0" noProof="0" dirty="0">
                <a:ln>
                  <a:noFill/>
                </a:ln>
                <a:solidFill>
                  <a:srgbClr val="0070C0"/>
                </a:solidFill>
                <a:effectLst/>
                <a:highlight>
                  <a:srgbClr val="FFFF00"/>
                </a:highlight>
                <a:uLnTx/>
                <a:uFillTx/>
                <a:latin typeface="メイリオ" panose="020B0604030504040204" pitchFamily="50" charset="-128"/>
                <a:ea typeface="メイリオ" panose="020B0604030504040204" pitchFamily="50" charset="-128"/>
                <a:cs typeface="+mn-cs"/>
              </a:rPr>
              <a:t>必要に応じ、</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患者に対して以下の対応を行うとともに、当該対応を行うことができる旨を院内及びホームページ等に掲示し、</a:t>
            </a:r>
            <a:r>
              <a:rPr kumimoji="1" lang="ja-JP" altLang="en-US" sz="1100" b="1" i="0" u="sng" strike="noStrike" kern="1200" cap="none" spc="0" normalizeH="0" baseline="0" noProof="0" dirty="0">
                <a:ln>
                  <a:noFill/>
                </a:ln>
                <a:solidFill>
                  <a:srgbClr val="0070C0"/>
                </a:solidFill>
                <a:effectLst/>
                <a:highlight>
                  <a:srgbClr val="FFFF00"/>
                </a:highlight>
                <a:uLnTx/>
                <a:uFillTx/>
                <a:latin typeface="メイリオ" panose="020B0604030504040204" pitchFamily="50" charset="-128"/>
                <a:ea typeface="メイリオ" panose="020B0604030504040204" pitchFamily="50" charset="-128"/>
                <a:cs typeface="+mn-cs"/>
              </a:rPr>
              <a:t>必要に応じて</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患者に対して説明すること。</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541338" marR="0" lvl="0" indent="-276225" algn="l" defTabSz="914400" rtl="0" eaLnBrk="1" fontAlgn="auto" latinLnBrk="0" hangingPunct="1">
              <a:lnSpc>
                <a:spcPct val="100000"/>
              </a:lnSpc>
              <a:spcBef>
                <a:spcPts val="0"/>
              </a:spcBef>
              <a:spcAft>
                <a:spcPts val="0"/>
              </a:spcAft>
              <a:buClrTx/>
              <a:buSzTx/>
              <a:buFontTx/>
              <a:buNone/>
              <a:tabLst>
                <a:tab pos="354013" algn="l"/>
              </a:tabLst>
              <a:defRPr/>
            </a:pP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ｲ</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患者が受診している他の医療機関及び処方されている医薬品を把握し、必要な服薬管理を行うとともに、診療録に記載すること</a:t>
            </a:r>
            <a:r>
              <a:rPr kumimoji="1" lang="ja-JP" altLang="en-US" sz="1100" b="1" i="0" u="sng" strike="noStrike" kern="1200" cap="none" spc="0" normalizeH="0" baseline="0" noProof="0" dirty="0" err="1">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なお、必要に応じ、担当医の指示を受けた看護職員等が情報の把握を行うことも可能であること。</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541338" marR="0" lvl="0" indent="-276225" algn="l" defTabSz="914400" rtl="0" eaLnBrk="1" fontAlgn="auto" latinLnBrk="0" hangingPunct="1">
              <a:lnSpc>
                <a:spcPct val="100000"/>
              </a:lnSpc>
              <a:spcBef>
                <a:spcPts val="0"/>
              </a:spcBef>
              <a:spcAft>
                <a:spcPts val="0"/>
              </a:spcAft>
              <a:buClrTx/>
              <a:buSzTx/>
              <a:buFontTx/>
              <a:buNone/>
              <a:tabLst>
                <a:tab pos="354013" algn="l"/>
              </a:tabLst>
              <a:defRPr/>
            </a:pP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ﾛ</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専門医師又は専門医療機関への紹介を行うこと。</a:t>
            </a:r>
          </a:p>
          <a:p>
            <a:pPr marL="541338" marR="0" lvl="0" indent="-276225" algn="l" defTabSz="914400" rtl="0" eaLnBrk="1" fontAlgn="auto" latinLnBrk="0" hangingPunct="1">
              <a:lnSpc>
                <a:spcPct val="100000"/>
              </a:lnSpc>
              <a:spcBef>
                <a:spcPts val="0"/>
              </a:spcBef>
              <a:spcAft>
                <a:spcPts val="0"/>
              </a:spcAft>
              <a:buClrTx/>
              <a:buSzTx/>
              <a:buFontTx/>
              <a:buNone/>
              <a:tabLst>
                <a:tab pos="354013" algn="l"/>
              </a:tabLst>
              <a:defRPr/>
            </a:pP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ﾊ</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健康診断の結果等の健康管理に係る相談に応じること。</a:t>
            </a:r>
          </a:p>
          <a:p>
            <a:pPr marL="541338" marR="0" lvl="0" indent="-276225" algn="l" defTabSz="914400" rtl="0" eaLnBrk="1" fontAlgn="auto" latinLnBrk="0" hangingPunct="1">
              <a:lnSpc>
                <a:spcPct val="100000"/>
              </a:lnSpc>
              <a:spcBef>
                <a:spcPts val="0"/>
              </a:spcBef>
              <a:spcAft>
                <a:spcPts val="0"/>
              </a:spcAft>
              <a:buClrTx/>
              <a:buSzTx/>
              <a:buFontTx/>
              <a:buNone/>
              <a:tabLst>
                <a:tab pos="354013" algn="l"/>
              </a:tabLst>
              <a:defRPr/>
            </a:pP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ﾆ</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保健・福祉サービスに係る相談に応じること。</a:t>
            </a:r>
          </a:p>
          <a:p>
            <a:pPr marL="541338" marR="0" lvl="0" indent="-276225" algn="l" defTabSz="914400" rtl="0" eaLnBrk="1" fontAlgn="auto" latinLnBrk="0" hangingPunct="1">
              <a:lnSpc>
                <a:spcPct val="100000"/>
              </a:lnSpc>
              <a:spcBef>
                <a:spcPts val="0"/>
              </a:spcBef>
              <a:spcAft>
                <a:spcPts val="0"/>
              </a:spcAft>
              <a:buClrTx/>
              <a:buSzTx/>
              <a:buFontTx/>
              <a:buNone/>
              <a:tabLst>
                <a:tab pos="354013" algn="l"/>
              </a:tabLst>
              <a:defRPr/>
            </a:pP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ﾎ</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診療時間外を含む、緊急時の対応方法等に係る情報提供を行うこと。</a:t>
            </a:r>
          </a:p>
        </p:txBody>
      </p:sp>
      <p:sp>
        <p:nvSpPr>
          <p:cNvPr id="2" name="タイトル 1"/>
          <p:cNvSpPr>
            <a:spLocks noGrp="1"/>
          </p:cNvSpPr>
          <p:nvPr>
            <p:ph type="title"/>
          </p:nvPr>
        </p:nvSpPr>
        <p:spPr>
          <a:xfrm>
            <a:off x="0" y="274638"/>
            <a:ext cx="9906000" cy="346983"/>
          </a:xfrm>
        </p:spPr>
        <p:txBody>
          <a:bodyPr>
            <a:noAutofit/>
          </a:bodyPr>
          <a:lstStyle/>
          <a:p>
            <a:r>
              <a:rPr lang="ja-JP" altLang="en-US" dirty="0"/>
              <a:t>（３）機能強化加算の見直し</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696924"/>
            <a:ext cx="9529762" cy="5904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地域においてかかりつけ医機能を有する医療機関の体制について、診療実態も踏まえた適切な評価を行う観点から、機能強化加算について要件を見直す。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8" name="正方形/長方形 87"/>
          <p:cNvSpPr/>
          <p:nvPr/>
        </p:nvSpPr>
        <p:spPr>
          <a:xfrm>
            <a:off x="5270400" y="1411634"/>
            <a:ext cx="4320000" cy="216000"/>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90" name="右矢印 89"/>
          <p:cNvSpPr/>
          <p:nvPr/>
        </p:nvSpPr>
        <p:spPr>
          <a:xfrm>
            <a:off x="4756261" y="1825861"/>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35723" y="1404581"/>
            <a:ext cx="4320000" cy="216000"/>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336646" y="1667874"/>
            <a:ext cx="4320000" cy="1187550"/>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機能強化加算</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医療における適切な役割分担を図り、より的確で質の高い診療機能を評価する観点から、かかりつけ医機能を有する医療機関における初診を評価するものであり、（略）初診料を算定する場合に、加算することができ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正方形/長方形 20"/>
          <p:cNvSpPr/>
          <p:nvPr/>
        </p:nvSpPr>
        <p:spPr>
          <a:xfrm>
            <a:off x="335723" y="5259578"/>
            <a:ext cx="4320000" cy="1292658"/>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（略）</a:t>
            </a:r>
          </a:p>
          <a:p>
            <a:pPr marL="357188" marR="0" lvl="0" indent="-357188"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地域において包括的な診療を担う医療機関であることについて、当該保険医療機関の見やすい場所に掲示する等の取組を行っていること。</a:t>
            </a:r>
          </a:p>
        </p:txBody>
      </p:sp>
      <p:sp>
        <p:nvSpPr>
          <p:cNvPr id="22" name="正方形/長方形 21"/>
          <p:cNvSpPr/>
          <p:nvPr/>
        </p:nvSpPr>
        <p:spPr>
          <a:xfrm>
            <a:off x="5270400" y="5259578"/>
            <a:ext cx="4320000" cy="1292658"/>
          </a:xfrm>
          <a:prstGeom prst="rect">
            <a:avLst/>
          </a:prstGeom>
          <a:solidFill>
            <a:srgbClr val="FFF0E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357188"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適切な受診につながるような助言及び指導を行うこと等、質の高い診療機能を有する体制が整備されていること。</a:t>
            </a:r>
          </a:p>
          <a:p>
            <a:pPr marL="357188" marR="0" lvl="0" indent="-357188"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（略）</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357188"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地域において包括的な診療を担う医療機関であることについて、当該保険医療機関の見やすい場所</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及びホームページ等</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に掲示する等の取組を行っていること。</a:t>
            </a:r>
            <a:r>
              <a:rPr kumimoji="1" lang="ja-JP" altLang="en-US" sz="1100" b="0"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a:t>
            </a:r>
            <a:r>
              <a:rPr kumimoji="1" lang="en-US" altLang="ja-JP" sz="1100" b="0"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a:t>
            </a:r>
          </a:p>
        </p:txBody>
      </p:sp>
      <p:sp>
        <p:nvSpPr>
          <p:cNvPr id="23" name="右矢印 22"/>
          <p:cNvSpPr/>
          <p:nvPr/>
        </p:nvSpPr>
        <p:spPr>
          <a:xfrm>
            <a:off x="4724442" y="5586360"/>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テキスト ボックス 12">
            <a:extLst>
              <a:ext uri="{FF2B5EF4-FFF2-40B4-BE49-F238E27FC236}">
                <a16:creationId xmlns:a16="http://schemas.microsoft.com/office/drawing/2014/main" id="{BB57C1A3-72FB-45C6-918A-23C01F3957E9}"/>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
        <p:nvSpPr>
          <p:cNvPr id="14" name="テキスト ボックス 13">
            <a:extLst>
              <a:ext uri="{FF2B5EF4-FFF2-40B4-BE49-F238E27FC236}">
                <a16:creationId xmlns:a16="http://schemas.microsoft.com/office/drawing/2014/main" id="{4830E44B-0556-4191-8E30-6CF3EC492975}"/>
              </a:ext>
            </a:extLst>
          </p:cNvPr>
          <p:cNvSpPr txBox="1"/>
          <p:nvPr/>
        </p:nvSpPr>
        <p:spPr>
          <a:xfrm>
            <a:off x="3366745" y="6610257"/>
            <a:ext cx="6364481" cy="261610"/>
          </a:xfrm>
          <a:prstGeom prst="rect">
            <a:avLst/>
          </a:prstGeom>
          <a:noFill/>
        </p:spPr>
        <p:txBody>
          <a:bodyPr wrap="square" rtlCol="0">
            <a:spAutoFit/>
          </a:bodyPr>
          <a:lstStyle/>
          <a:p>
            <a:r>
              <a:rPr kumimoji="1" lang="ja-JP" altLang="en-US" sz="1100" dirty="0">
                <a:solidFill>
                  <a:srgbClr val="FF0000"/>
                </a:solidFill>
              </a:rPr>
              <a:t>（</a:t>
            </a:r>
            <a:r>
              <a:rPr kumimoji="1" lang="en-US" altLang="ja-JP" sz="1100" dirty="0">
                <a:solidFill>
                  <a:srgbClr val="FF0000"/>
                </a:solidFill>
              </a:rPr>
              <a:t>※</a:t>
            </a:r>
            <a:r>
              <a:rPr kumimoji="1" lang="ja-JP" altLang="en-US" sz="1100" dirty="0">
                <a:solidFill>
                  <a:srgbClr val="FF0000"/>
                </a:solidFill>
              </a:rPr>
              <a:t>ホームページ等への掲載は令和４年９月</a:t>
            </a:r>
            <a:r>
              <a:rPr kumimoji="1" lang="en-US" altLang="ja-JP" sz="1100" dirty="0">
                <a:solidFill>
                  <a:srgbClr val="FF0000"/>
                </a:solidFill>
              </a:rPr>
              <a:t>30</a:t>
            </a:r>
            <a:r>
              <a:rPr kumimoji="1" lang="ja-JP" altLang="en-US" sz="1100" dirty="0">
                <a:solidFill>
                  <a:srgbClr val="FF0000"/>
                </a:solidFill>
              </a:rPr>
              <a:t>日までの間は基準を満たすものとみなされる。）</a:t>
            </a:r>
          </a:p>
        </p:txBody>
      </p:sp>
    </p:spTree>
    <p:extLst>
      <p:ext uri="{BB962C8B-B14F-4D97-AF65-F5344CB8AC3E}">
        <p14:creationId xmlns:p14="http://schemas.microsoft.com/office/powerpoint/2010/main" val="825922950"/>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22644"/>
            <a:ext cx="9906000" cy="346050"/>
          </a:xfrm>
        </p:spPr>
        <p:txBody>
          <a:bodyPr>
            <a:noAutofit/>
          </a:bodyPr>
          <a:lstStyle/>
          <a:p>
            <a:r>
              <a:rPr lang="ja-JP" altLang="en-US" dirty="0"/>
              <a:t>機能強化加算の見直し</a:t>
            </a:r>
            <a:endParaRPr kumimoji="1" lang="ja-JP" altLang="en-US" dirty="0">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graphicFrame>
        <p:nvGraphicFramePr>
          <p:cNvPr id="3" name="表 2"/>
          <p:cNvGraphicFramePr>
            <a:graphicFrameLocks noGrp="1"/>
          </p:cNvGraphicFramePr>
          <p:nvPr>
            <p:extLst>
              <p:ext uri="{D42A27DB-BD31-4B8C-83A1-F6EECF244321}">
                <p14:modId xmlns:p14="http://schemas.microsoft.com/office/powerpoint/2010/main" val="1610239940"/>
              </p:ext>
            </p:extLst>
          </p:nvPr>
        </p:nvGraphicFramePr>
        <p:xfrm>
          <a:off x="2520199" y="666817"/>
          <a:ext cx="7303477" cy="5968539"/>
        </p:xfrm>
        <a:graphic>
          <a:graphicData uri="http://schemas.openxmlformats.org/drawingml/2006/table">
            <a:tbl>
              <a:tblPr firstRow="1" bandRow="1">
                <a:tableStyleId>{5940675A-B579-460E-94D1-54222C63F5DA}</a:tableStyleId>
              </a:tblPr>
              <a:tblGrid>
                <a:gridCol w="3664122">
                  <a:extLst>
                    <a:ext uri="{9D8B030D-6E8A-4147-A177-3AD203B41FA5}">
                      <a16:colId xmlns:a16="http://schemas.microsoft.com/office/drawing/2014/main" val="3909068349"/>
                    </a:ext>
                  </a:extLst>
                </a:gridCol>
                <a:gridCol w="3639355">
                  <a:extLst>
                    <a:ext uri="{9D8B030D-6E8A-4147-A177-3AD203B41FA5}">
                      <a16:colId xmlns:a16="http://schemas.microsoft.com/office/drawing/2014/main" val="224163357"/>
                    </a:ext>
                  </a:extLst>
                </a:gridCol>
              </a:tblGrid>
              <a:tr h="292982">
                <a:tc gridSpan="2">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400" b="1" dirty="0"/>
                        <a:t>改定後</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CE9E"/>
                    </a:solidFill>
                  </a:tcPr>
                </a:tc>
                <a:tc hMerge="1">
                  <a:txBody>
                    <a:bodyPr/>
                    <a:lstStyle/>
                    <a:p>
                      <a:pPr algn="ctr"/>
                      <a:endParaRPr kumimoji="1" lang="ja-JP" altLang="en-US" sz="1100" dirty="0"/>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675244857"/>
                  </a:ext>
                </a:extLst>
              </a:tr>
              <a:tr h="241710">
                <a:tc gridSpan="2">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50" b="1" u="sng" dirty="0">
                          <a:solidFill>
                            <a:srgbClr val="0070C0"/>
                          </a:solidFill>
                        </a:rPr>
                        <a:t>次のいずれかを満たしていること。</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0E1"/>
                    </a:solidFill>
                  </a:tcPr>
                </a:tc>
                <a:tc hMerge="1">
                  <a:txBody>
                    <a:bodyPr/>
                    <a:lstStyle/>
                    <a:p>
                      <a:endParaRPr kumimoji="1" lang="ja-JP" altLang="en-US"/>
                    </a:p>
                  </a:txBody>
                  <a:tcPr/>
                </a:tc>
                <a:extLst>
                  <a:ext uri="{0D108BD9-81ED-4DB2-BD59-A6C34878D82A}">
                    <a16:rowId xmlns:a16="http://schemas.microsoft.com/office/drawing/2014/main" val="2265633691"/>
                  </a:ext>
                </a:extLst>
              </a:tr>
              <a:tr h="1933679">
                <a:tc>
                  <a:txBody>
                    <a:bodyPr/>
                    <a:lstStyle/>
                    <a:p>
                      <a:pPr marL="171450" indent="-171450">
                        <a:buFont typeface="Arial" panose="020B0604020202020204" pitchFamily="34" charset="0"/>
                        <a:buChar char="•"/>
                      </a:pPr>
                      <a:r>
                        <a:rPr kumimoji="1" lang="ja-JP" altLang="en-US" sz="1050" b="1" u="sng" dirty="0">
                          <a:solidFill>
                            <a:srgbClr val="0070C0"/>
                          </a:solidFill>
                        </a:rPr>
                        <a:t>地域包括診療加算１／地域包括診療料１の届出を行っていること。</a:t>
                      </a:r>
                      <a:endParaRPr kumimoji="1" lang="en-US" altLang="ja-JP" sz="1050" b="1" u="sng" dirty="0">
                        <a:solidFill>
                          <a:srgbClr val="0070C0"/>
                        </a:solidFill>
                      </a:endParaRPr>
                    </a:p>
                    <a:p>
                      <a:pPr marL="0" marR="0" lvl="0" indent="0" algn="l" defTabSz="99057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050" b="0" i="0" u="none" strike="noStrike" kern="1200" cap="none" spc="0" normalizeH="0" baseline="0" noProof="0" dirty="0">
                        <a:ln>
                          <a:noFill/>
                        </a:ln>
                        <a:solidFill>
                          <a:prstClr val="black"/>
                        </a:solidFill>
                        <a:effectLst/>
                        <a:uLnTx/>
                        <a:uFillTx/>
                        <a:latin typeface="メイリオ"/>
                        <a:ea typeface="+mn-ea"/>
                        <a:cs typeface="+mn-cs"/>
                      </a:endParaRPr>
                    </a:p>
                    <a:p>
                      <a:pPr marL="0" marR="0" lvl="0" indent="0" algn="l" defTabSz="9905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mn-ea"/>
                          <a:cs typeface="+mn-cs"/>
                        </a:rPr>
                        <a:t>（参考：地域包括加算１／診療料１の施設基準）</a:t>
                      </a:r>
                      <a:endParaRPr kumimoji="1" lang="en-US" altLang="ja-JP" sz="1050" b="0" i="0" u="none" strike="noStrike" kern="1200" cap="none" spc="0" normalizeH="0" baseline="0" noProof="0" dirty="0">
                        <a:ln>
                          <a:noFill/>
                        </a:ln>
                        <a:solidFill>
                          <a:prstClr val="black"/>
                        </a:solidFill>
                        <a:effectLst/>
                        <a:uLnTx/>
                        <a:uFillTx/>
                        <a:latin typeface="メイリオ"/>
                        <a:ea typeface="+mn-ea"/>
                        <a:cs typeface="+mn-cs"/>
                      </a:endParaRPr>
                    </a:p>
                    <a:p>
                      <a:pPr marL="363538" marR="0" lvl="0" indent="-187325" algn="l" defTabSz="9905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mn-ea"/>
                          <a:cs typeface="+mn-cs"/>
                        </a:rPr>
                        <a:t>以下の全てを満たしていること。</a:t>
                      </a:r>
                    </a:p>
                    <a:p>
                      <a:pPr marL="363538" marR="0" lvl="0" indent="-187325" algn="l" defTabSz="99057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1050" b="0" i="0" u="none" strike="noStrike" kern="1200" cap="none" spc="0" normalizeH="0" baseline="0" noProof="0" dirty="0">
                          <a:ln>
                            <a:noFill/>
                          </a:ln>
                          <a:solidFill>
                            <a:prstClr val="black"/>
                          </a:solidFill>
                          <a:effectLst/>
                          <a:uLnTx/>
                          <a:uFillTx/>
                          <a:latin typeface="メイリオ"/>
                          <a:ea typeface="+mn-ea"/>
                          <a:cs typeface="+mn-cs"/>
                        </a:rPr>
                        <a:t>直近１年間に、当該保険医療機関での継続的な外来診療を経て、在宅患者訪問診療料</a:t>
                      </a:r>
                      <a:r>
                        <a:rPr kumimoji="1" lang="en-US" altLang="ja-JP" sz="1050" b="0" i="0" u="none" strike="noStrike" kern="1200" cap="none" spc="0" normalizeH="0" baseline="0" noProof="0" dirty="0">
                          <a:ln>
                            <a:noFill/>
                          </a:ln>
                          <a:solidFill>
                            <a:prstClr val="black"/>
                          </a:solidFill>
                          <a:effectLst/>
                          <a:uLnTx/>
                          <a:uFillTx/>
                          <a:latin typeface="メイリオ"/>
                          <a:ea typeface="+mn-ea"/>
                          <a:cs typeface="+mn-cs"/>
                        </a:rPr>
                        <a:t>(Ⅰ)</a:t>
                      </a:r>
                      <a:r>
                        <a:rPr kumimoji="1" lang="ja-JP" altLang="en-US" sz="1050" b="0" i="0" u="none" strike="noStrike" kern="1200" cap="none" spc="0" normalizeH="0" baseline="0" noProof="0" dirty="0">
                          <a:ln>
                            <a:noFill/>
                          </a:ln>
                          <a:solidFill>
                            <a:prstClr val="black"/>
                          </a:solidFill>
                          <a:effectLst/>
                          <a:uLnTx/>
                          <a:uFillTx/>
                          <a:latin typeface="メイリオ"/>
                          <a:ea typeface="+mn-ea"/>
                          <a:cs typeface="+mn-cs"/>
                        </a:rPr>
                        <a:t>の「１」、在宅患者訪問診療料</a:t>
                      </a:r>
                      <a:r>
                        <a:rPr kumimoji="1" lang="en-US" altLang="ja-JP" sz="1050" b="0" i="0" u="none" strike="noStrike" kern="1200" cap="none" spc="0" normalizeH="0" baseline="0" noProof="0" dirty="0">
                          <a:ln>
                            <a:noFill/>
                          </a:ln>
                          <a:solidFill>
                            <a:prstClr val="black"/>
                          </a:solidFill>
                          <a:effectLst/>
                          <a:uLnTx/>
                          <a:uFillTx/>
                          <a:latin typeface="メイリオ"/>
                          <a:ea typeface="+mn-ea"/>
                          <a:cs typeface="+mn-cs"/>
                        </a:rPr>
                        <a:t>(Ⅱ)</a:t>
                      </a:r>
                      <a:r>
                        <a:rPr kumimoji="1" lang="ja-JP" altLang="en-US" sz="1050" b="0" i="0" u="none" strike="noStrike" kern="1200" cap="none" spc="0" normalizeH="0" baseline="0" noProof="0" dirty="0">
                          <a:ln>
                            <a:noFill/>
                          </a:ln>
                          <a:solidFill>
                            <a:prstClr val="black"/>
                          </a:solidFill>
                          <a:effectLst/>
                          <a:uLnTx/>
                          <a:uFillTx/>
                          <a:latin typeface="メイリオ"/>
                          <a:ea typeface="+mn-ea"/>
                          <a:cs typeface="+mn-cs"/>
                        </a:rPr>
                        <a:t> 又は往診料を算定した患者の数の合計が、</a:t>
                      </a:r>
                      <a:r>
                        <a:rPr kumimoji="1" lang="en-US" altLang="ja-JP" sz="1050" b="0" i="0" u="none" strike="noStrike" kern="1200" cap="none" spc="0" normalizeH="0" baseline="0" noProof="0" dirty="0">
                          <a:ln>
                            <a:noFill/>
                          </a:ln>
                          <a:solidFill>
                            <a:prstClr val="black"/>
                          </a:solidFill>
                          <a:effectLst/>
                          <a:uLnTx/>
                          <a:uFillTx/>
                          <a:latin typeface="メイリオ"/>
                          <a:ea typeface="+mn-ea"/>
                          <a:cs typeface="+mn-cs"/>
                        </a:rPr>
                        <a:t>10 </a:t>
                      </a:r>
                      <a:r>
                        <a:rPr kumimoji="1" lang="ja-JP" altLang="en-US" sz="1050" b="0" i="0" u="none" strike="noStrike" kern="1200" cap="none" spc="0" normalizeH="0" baseline="0" noProof="0" dirty="0">
                          <a:ln>
                            <a:noFill/>
                          </a:ln>
                          <a:solidFill>
                            <a:prstClr val="black"/>
                          </a:solidFill>
                          <a:effectLst/>
                          <a:uLnTx/>
                          <a:uFillTx/>
                          <a:latin typeface="メイリオ"/>
                          <a:ea typeface="+mn-ea"/>
                          <a:cs typeface="+mn-cs"/>
                        </a:rPr>
                        <a:t>人以上であること。</a:t>
                      </a:r>
                    </a:p>
                    <a:p>
                      <a:pPr marL="363538" marR="0" lvl="0" indent="-187325" algn="l" defTabSz="99057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1050" b="0" i="0" u="none" strike="noStrike" kern="1200" cap="none" spc="0" normalizeH="0" baseline="0" noProof="0" dirty="0">
                          <a:ln>
                            <a:noFill/>
                          </a:ln>
                          <a:solidFill>
                            <a:prstClr val="black"/>
                          </a:solidFill>
                          <a:effectLst/>
                          <a:uLnTx/>
                          <a:uFillTx/>
                          <a:latin typeface="メイリオ"/>
                          <a:ea typeface="+mn-ea"/>
                          <a:cs typeface="+mn-cs"/>
                        </a:rPr>
                        <a:t>直近１か月に初診、再診、往診又は訪問診療を実施した患者のうち、往診又は訪問診療を実施した患者の割合が</a:t>
                      </a:r>
                      <a:r>
                        <a:rPr kumimoji="1" lang="en-US" altLang="ja-JP" sz="1050" b="0" i="0" u="none" strike="noStrike" kern="1200" cap="none" spc="0" normalizeH="0" baseline="0" noProof="0" dirty="0">
                          <a:ln>
                            <a:noFill/>
                          </a:ln>
                          <a:solidFill>
                            <a:prstClr val="black"/>
                          </a:solidFill>
                          <a:effectLst/>
                          <a:uLnTx/>
                          <a:uFillTx/>
                          <a:latin typeface="メイリオ"/>
                          <a:ea typeface="+mn-ea"/>
                          <a:cs typeface="+mn-cs"/>
                        </a:rPr>
                        <a:t>70</a:t>
                      </a:r>
                      <a:r>
                        <a:rPr kumimoji="1" lang="ja-JP" altLang="en-US" sz="1050" b="0" i="0" u="none" strike="noStrike" kern="1200" cap="none" spc="0" normalizeH="0" baseline="0" noProof="0" dirty="0">
                          <a:ln>
                            <a:noFill/>
                          </a:ln>
                          <a:solidFill>
                            <a:prstClr val="black"/>
                          </a:solidFill>
                          <a:effectLst/>
                          <a:uLnTx/>
                          <a:uFillTx/>
                          <a:latin typeface="メイリオ"/>
                          <a:ea typeface="+mn-ea"/>
                          <a:cs typeface="+mn-cs"/>
                        </a:rPr>
                        <a:t>％未満であること。</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0E1"/>
                    </a:solidFill>
                  </a:tcPr>
                </a:tc>
                <a:tc>
                  <a:txBody>
                    <a:bodyPr/>
                    <a:lstStyle/>
                    <a:p>
                      <a:pPr marL="0" marR="0" lvl="0" indent="0" algn="l" defTabSz="9905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1" u="sng" dirty="0">
                          <a:solidFill>
                            <a:srgbClr val="0070C0"/>
                          </a:solidFill>
                        </a:rPr>
                        <a:t>以下のいずれも満たすものであること。</a:t>
                      </a:r>
                      <a:endParaRPr kumimoji="1" lang="en-US" altLang="ja-JP" sz="1050" b="1" u="sng" dirty="0">
                        <a:solidFill>
                          <a:srgbClr val="0070C0"/>
                        </a:solidFill>
                      </a:endParaRPr>
                    </a:p>
                    <a:p>
                      <a:pPr marL="171450" marR="0" lvl="0" indent="-171450" algn="l" defTabSz="9905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1" u="sng" dirty="0">
                          <a:solidFill>
                            <a:srgbClr val="0070C0"/>
                          </a:solidFill>
                        </a:rPr>
                        <a:t>地域包括診療加算２／地域包括診療料２の届出を行っていること。</a:t>
                      </a:r>
                      <a:endParaRPr kumimoji="1" lang="en-US" altLang="ja-JP" sz="1050" b="1" u="sng" dirty="0">
                        <a:solidFill>
                          <a:srgbClr val="0070C0"/>
                        </a:solidFill>
                      </a:endParaRPr>
                    </a:p>
                    <a:p>
                      <a:pPr marL="171450" indent="-171450">
                        <a:buFont typeface="Arial" panose="020B0604020202020204" pitchFamily="34" charset="0"/>
                        <a:buChar char="•"/>
                      </a:pPr>
                      <a:r>
                        <a:rPr kumimoji="1" lang="ja-JP" altLang="en-US" sz="1050" b="1" u="sng" dirty="0">
                          <a:solidFill>
                            <a:srgbClr val="0070C0"/>
                          </a:solidFill>
                        </a:rPr>
                        <a:t>直近１年間において、次のいずれかを満たしていること。</a:t>
                      </a:r>
                      <a:r>
                        <a:rPr kumimoji="1" lang="ja-JP" altLang="en-US" sz="1050" b="1" u="sng" dirty="0">
                          <a:solidFill>
                            <a:srgbClr val="0070C0"/>
                          </a:solidFill>
                          <a:highlight>
                            <a:srgbClr val="DEF505"/>
                          </a:highlight>
                        </a:rPr>
                        <a:t>（</a:t>
                      </a:r>
                      <a:r>
                        <a:rPr kumimoji="1" lang="en-US" altLang="ja-JP" sz="1050" b="1" u="sng" dirty="0">
                          <a:solidFill>
                            <a:srgbClr val="0070C0"/>
                          </a:solidFill>
                          <a:highlight>
                            <a:srgbClr val="DEF505"/>
                          </a:highlight>
                        </a:rPr>
                        <a:t>※</a:t>
                      </a:r>
                      <a:r>
                        <a:rPr kumimoji="1" lang="ja-JP" altLang="en-US" sz="1050" b="1" u="sng" dirty="0">
                          <a:solidFill>
                            <a:srgbClr val="0070C0"/>
                          </a:solidFill>
                          <a:highlight>
                            <a:srgbClr val="DEF505"/>
                          </a:highlight>
                        </a:rPr>
                        <a:t>）</a:t>
                      </a:r>
                      <a:endParaRPr kumimoji="1" lang="ja-JP" altLang="en-US" sz="1050" b="1" u="sng" dirty="0">
                        <a:solidFill>
                          <a:srgbClr val="0070C0"/>
                        </a:solidFill>
                      </a:endParaRPr>
                    </a:p>
                    <a:p>
                      <a:pPr marL="363538" lvl="0" indent="-187325">
                        <a:buFont typeface="Wingdings" panose="05000000000000000000" pitchFamily="2" charset="2"/>
                        <a:buChar char="n"/>
                      </a:pPr>
                      <a:r>
                        <a:rPr kumimoji="1" lang="ja-JP" altLang="en-US" sz="1050" b="1" u="sng" dirty="0">
                          <a:solidFill>
                            <a:srgbClr val="0070C0"/>
                          </a:solidFill>
                        </a:rPr>
                        <a:t>地域包括診療加算２／地域包括診療料２を算定した患者が３人以上。</a:t>
                      </a:r>
                    </a:p>
                    <a:p>
                      <a:pPr marL="363538" lvl="0" indent="-187325">
                        <a:buFont typeface="Wingdings" panose="05000000000000000000" pitchFamily="2" charset="2"/>
                        <a:buChar char="n"/>
                      </a:pPr>
                      <a:r>
                        <a:rPr kumimoji="1" lang="ja-JP" altLang="en-US" sz="1050" b="1" u="sng" dirty="0">
                          <a:solidFill>
                            <a:srgbClr val="0070C0"/>
                          </a:solidFill>
                        </a:rPr>
                        <a:t>在宅患者訪問診療料（</a:t>
                      </a:r>
                      <a:r>
                        <a:rPr kumimoji="1" lang="en-US" altLang="ja-JP" sz="1050" b="1" u="sng" dirty="0">
                          <a:solidFill>
                            <a:srgbClr val="0070C0"/>
                          </a:solidFill>
                        </a:rPr>
                        <a:t>Ⅰ</a:t>
                      </a:r>
                      <a:r>
                        <a:rPr kumimoji="1" lang="ja-JP" altLang="en-US" sz="1050" b="1" u="sng" dirty="0">
                          <a:solidFill>
                            <a:srgbClr val="0070C0"/>
                          </a:solidFill>
                        </a:rPr>
                        <a:t>）の「１」、在宅患者訪問診療料</a:t>
                      </a:r>
                      <a:r>
                        <a:rPr kumimoji="1" lang="en-US" altLang="ja-JP" sz="1050" b="1" u="sng" dirty="0">
                          <a:solidFill>
                            <a:srgbClr val="0070C0"/>
                          </a:solidFill>
                        </a:rPr>
                        <a:t>(Ⅱ)</a:t>
                      </a:r>
                      <a:r>
                        <a:rPr kumimoji="1" lang="ja-JP" altLang="en-US" sz="1050" b="1" u="sng" dirty="0">
                          <a:solidFill>
                            <a:srgbClr val="0070C0"/>
                          </a:solidFill>
                        </a:rPr>
                        <a:t>又は往診料を算定した患者の数の合計が３人以上。</a:t>
                      </a:r>
                    </a:p>
                    <a:p>
                      <a:endParaRPr kumimoji="1" lang="ja-JP" altLang="en-US" sz="1050" dirty="0"/>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0E1"/>
                    </a:solidFill>
                  </a:tcPr>
                </a:tc>
                <a:extLst>
                  <a:ext uri="{0D108BD9-81ED-4DB2-BD59-A6C34878D82A}">
                    <a16:rowId xmlns:a16="http://schemas.microsoft.com/office/drawing/2014/main" val="1364812578"/>
                  </a:ext>
                </a:extLst>
              </a:tr>
              <a:tr h="241710">
                <a:tc gridSpan="2">
                  <a:txBody>
                    <a:bodyPr/>
                    <a:lstStyle/>
                    <a:p>
                      <a:pPr marL="171450" marR="0" lvl="0" indent="-171450" algn="l" defTabSz="9905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dirty="0"/>
                        <a:t>小児かかりつけ診療料の届出を行っていること。</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0E1"/>
                    </a:solidFill>
                  </a:tcPr>
                </a:tc>
                <a:tc hMerge="1">
                  <a:txBody>
                    <a:bodyPr/>
                    <a:lstStyle/>
                    <a:p>
                      <a:endParaRPr kumimoji="1" lang="ja-JP" altLang="en-US" sz="1100" dirty="0"/>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979662876"/>
                  </a:ext>
                </a:extLst>
              </a:tr>
              <a:tr h="2395125">
                <a:tc>
                  <a:txBody>
                    <a:bodyPr/>
                    <a:lstStyle/>
                    <a:p>
                      <a:pPr marL="171450" marR="0" lvl="0" indent="-171450" algn="l" defTabSz="9905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1" u="sng" dirty="0">
                          <a:solidFill>
                            <a:srgbClr val="0070C0"/>
                          </a:solidFill>
                        </a:rPr>
                        <a:t>在宅時医学総合管理料／施設入居時等医学総合管理料の届出を行っている機能強化型の在支診又は在支病であること。</a:t>
                      </a:r>
                      <a:endParaRPr kumimoji="1" lang="en-US" altLang="ja-JP" sz="1050" b="1" u="sng" dirty="0">
                        <a:solidFill>
                          <a:srgbClr val="0070C0"/>
                        </a:solidFill>
                      </a:endParaRPr>
                    </a:p>
                    <a:p>
                      <a:pPr marL="171450" marR="0" lvl="0" indent="-171450" algn="l" defTabSz="99057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050" dirty="0"/>
                    </a:p>
                    <a:p>
                      <a:pPr marL="0" marR="0" lvl="0" indent="0" algn="l" defTabSz="9905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mn-ea"/>
                          <a:cs typeface="+mn-cs"/>
                        </a:rPr>
                        <a:t>（参考：</a:t>
                      </a:r>
                      <a:r>
                        <a:rPr kumimoji="1" lang="ja-JP" altLang="en-US" sz="1050" dirty="0"/>
                        <a:t>機能強化型の在支診又は在支病の施設基準）</a:t>
                      </a:r>
                      <a:endParaRPr kumimoji="1" lang="en-US" altLang="ja-JP" sz="1050" dirty="0"/>
                    </a:p>
                    <a:p>
                      <a:pPr marL="363538" marR="0" lvl="0" indent="-187325" algn="l" defTabSz="9905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dirty="0"/>
                        <a:t>以下のいずれにも該当していること。</a:t>
                      </a:r>
                      <a:endParaRPr kumimoji="1" lang="en-US" altLang="ja-JP" sz="1050" dirty="0"/>
                    </a:p>
                    <a:p>
                      <a:pPr marL="363538" marR="0" lvl="0" indent="-187325" algn="l" defTabSz="9905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dirty="0"/>
                        <a:t>過去１年間において、</a:t>
                      </a:r>
                      <a:endParaRPr kumimoji="1" lang="en-US" altLang="ja-JP" sz="1050" dirty="0"/>
                    </a:p>
                    <a:p>
                      <a:pPr marL="363538" marR="0" lvl="0" indent="-187325" algn="l" defTabSz="99057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1050" dirty="0"/>
                        <a:t>（在支診の場合）緊急往診の実績</a:t>
                      </a:r>
                      <a:r>
                        <a:rPr kumimoji="1" lang="en-US" altLang="ja-JP" sz="1050" dirty="0"/>
                        <a:t>10</a:t>
                      </a:r>
                      <a:r>
                        <a:rPr kumimoji="1" lang="ja-JP" altLang="en-US" sz="1050" dirty="0"/>
                        <a:t>件以上（連携型の場合、当該医療機関で４件以上）。</a:t>
                      </a:r>
                      <a:endParaRPr kumimoji="1" lang="en-US" altLang="ja-JP" sz="1050" dirty="0"/>
                    </a:p>
                    <a:p>
                      <a:pPr marL="363538" marR="0" lvl="0" indent="-187325" algn="l" defTabSz="99057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1050" dirty="0"/>
                        <a:t>（在支病の場合）緊急往診の実績</a:t>
                      </a:r>
                      <a:r>
                        <a:rPr kumimoji="1" lang="en-US" altLang="ja-JP" sz="1050" dirty="0"/>
                        <a:t>10</a:t>
                      </a:r>
                      <a:r>
                        <a:rPr kumimoji="1" lang="ja-JP" altLang="en-US" sz="1050" dirty="0"/>
                        <a:t>件以上（連携型の場合、当該医療機関で４件以上）又は在支診からの緊急受入の実績が</a:t>
                      </a:r>
                      <a:r>
                        <a:rPr kumimoji="1" lang="en-US" altLang="ja-JP" sz="1050" dirty="0"/>
                        <a:t>31</a:t>
                      </a:r>
                      <a:r>
                        <a:rPr kumimoji="1" lang="ja-JP" altLang="en-US" sz="1050" dirty="0"/>
                        <a:t>件以上。</a:t>
                      </a:r>
                      <a:endParaRPr kumimoji="1" lang="en-US" altLang="ja-JP" sz="1050" dirty="0"/>
                    </a:p>
                    <a:p>
                      <a:pPr marL="363538" marR="0" lvl="0" indent="-187325" algn="l" defTabSz="99057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1050" dirty="0"/>
                        <a:t>在宅における看取りの実績又は</a:t>
                      </a:r>
                      <a:r>
                        <a:rPr kumimoji="1" lang="en-US" altLang="ja-JP" sz="1050" dirty="0"/>
                        <a:t>15</a:t>
                      </a:r>
                      <a:r>
                        <a:rPr kumimoji="1" lang="ja-JP" altLang="en-US" sz="1050" dirty="0"/>
                        <a:t>歳未満の超・準超重症児の在宅医療の実績が４件以上（連携型の場合、当該医療機関で２件以上）。</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0E1"/>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b="1" u="sng" dirty="0">
                          <a:solidFill>
                            <a:srgbClr val="0070C0"/>
                          </a:solidFill>
                        </a:rPr>
                        <a:t>以下のいずれも満たすものであること。</a:t>
                      </a:r>
                      <a:endParaRPr kumimoji="1" lang="en-US" altLang="ja-JP" sz="1050" b="1" u="sng" dirty="0">
                        <a:solidFill>
                          <a:srgbClr val="0070C0"/>
                        </a:solidFill>
                      </a:endParaRPr>
                    </a:p>
                    <a:p>
                      <a:pPr marL="171450" marR="0" lvl="0" indent="-171450" algn="l" defTabSz="9905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1" u="sng" dirty="0">
                          <a:solidFill>
                            <a:srgbClr val="0070C0"/>
                          </a:solidFill>
                        </a:rPr>
                        <a:t>在宅時医学総合管理料／施設入居時等医学総合管理料の届出を行っている機能強化型以外の在支診又は在支病であること。</a:t>
                      </a:r>
                      <a:endParaRPr kumimoji="1" lang="en-US" altLang="ja-JP" sz="1050" b="1" u="sng" dirty="0">
                        <a:solidFill>
                          <a:srgbClr val="0070C0"/>
                        </a:solidFill>
                      </a:endParaRPr>
                    </a:p>
                    <a:p>
                      <a:pPr marL="171450" marR="0" lvl="0" indent="-171450" algn="l" defTabSz="9905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1" u="sng" dirty="0">
                          <a:solidFill>
                            <a:srgbClr val="0070C0"/>
                          </a:solidFill>
                        </a:rPr>
                        <a:t>以下のいずれかを満たしていること。</a:t>
                      </a:r>
                      <a:r>
                        <a:rPr kumimoji="1" lang="ja-JP" altLang="en-US" sz="1050" b="1" u="sng" dirty="0">
                          <a:solidFill>
                            <a:srgbClr val="0070C0"/>
                          </a:solidFill>
                          <a:highlight>
                            <a:srgbClr val="DEF505"/>
                          </a:highlight>
                        </a:rPr>
                        <a:t>（</a:t>
                      </a:r>
                      <a:r>
                        <a:rPr kumimoji="1" lang="en-US" altLang="ja-JP" sz="1050" b="1" u="sng" dirty="0">
                          <a:solidFill>
                            <a:srgbClr val="0070C0"/>
                          </a:solidFill>
                          <a:highlight>
                            <a:srgbClr val="DEF505"/>
                          </a:highlight>
                        </a:rPr>
                        <a:t>※</a:t>
                      </a:r>
                      <a:r>
                        <a:rPr kumimoji="1" lang="ja-JP" altLang="en-US" sz="1050" b="1" u="sng" dirty="0">
                          <a:solidFill>
                            <a:srgbClr val="0070C0"/>
                          </a:solidFill>
                          <a:highlight>
                            <a:srgbClr val="DEF505"/>
                          </a:highlight>
                        </a:rPr>
                        <a:t>）</a:t>
                      </a:r>
                      <a:endParaRPr kumimoji="1" lang="en-US" altLang="ja-JP" sz="1050" b="1" u="sng" dirty="0">
                        <a:solidFill>
                          <a:srgbClr val="0070C0"/>
                        </a:solidFill>
                      </a:endParaRPr>
                    </a:p>
                    <a:p>
                      <a:pPr marL="0" marR="0" lvl="0" indent="176213" algn="l" defTabSz="9905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1" u="sng" dirty="0">
                          <a:solidFill>
                            <a:srgbClr val="0070C0"/>
                          </a:solidFill>
                        </a:rPr>
                        <a:t>過去１年間において、</a:t>
                      </a:r>
                      <a:endParaRPr kumimoji="1" lang="en-US" altLang="ja-JP" sz="1050" b="1" u="sng" dirty="0">
                        <a:solidFill>
                          <a:srgbClr val="0070C0"/>
                        </a:solidFill>
                      </a:endParaRPr>
                    </a:p>
                    <a:p>
                      <a:pPr marL="363538" marR="0" lvl="0" indent="-187325" algn="l" defTabSz="99057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1050" b="1" u="sng" dirty="0">
                          <a:solidFill>
                            <a:srgbClr val="0070C0"/>
                          </a:solidFill>
                        </a:rPr>
                        <a:t>（在支診の場合）緊急往診の実績３件以上。</a:t>
                      </a:r>
                      <a:endParaRPr kumimoji="1" lang="en-US" altLang="ja-JP" sz="1050" b="1" u="sng" dirty="0">
                        <a:solidFill>
                          <a:srgbClr val="0070C0"/>
                        </a:solidFill>
                      </a:endParaRPr>
                    </a:p>
                    <a:p>
                      <a:pPr marL="363538" marR="0" lvl="0" indent="-187325" algn="l" defTabSz="99057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1050" b="1" u="sng" dirty="0">
                          <a:solidFill>
                            <a:srgbClr val="0070C0"/>
                          </a:solidFill>
                        </a:rPr>
                        <a:t>（在支病の場合）緊急往診の実績又は在支診からの緊急受入の実績の合計が３件以上。</a:t>
                      </a:r>
                    </a:p>
                    <a:p>
                      <a:pPr marL="363538" marR="0" lvl="0" indent="-187325" algn="l" defTabSz="99057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1050" b="1" u="sng" dirty="0">
                          <a:solidFill>
                            <a:srgbClr val="0070C0"/>
                          </a:solidFill>
                        </a:rPr>
                        <a:t>在宅における看取りの実績又は</a:t>
                      </a:r>
                      <a:r>
                        <a:rPr kumimoji="1" lang="en-US" altLang="ja-JP" sz="1050" b="1" u="sng" dirty="0">
                          <a:solidFill>
                            <a:srgbClr val="0070C0"/>
                          </a:solidFill>
                        </a:rPr>
                        <a:t>15</a:t>
                      </a:r>
                      <a:r>
                        <a:rPr kumimoji="1" lang="ja-JP" altLang="en-US" sz="1050" b="1" u="sng" dirty="0">
                          <a:solidFill>
                            <a:srgbClr val="0070C0"/>
                          </a:solidFill>
                        </a:rPr>
                        <a:t>歳未満の超・準超重症児の在宅医療の実績が１件以上。</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0E1"/>
                    </a:solidFill>
                  </a:tcPr>
                </a:tc>
                <a:extLst>
                  <a:ext uri="{0D108BD9-81ED-4DB2-BD59-A6C34878D82A}">
                    <a16:rowId xmlns:a16="http://schemas.microsoft.com/office/drawing/2014/main" val="3371688904"/>
                  </a:ext>
                </a:extLst>
              </a:tr>
              <a:tr h="657399">
                <a:tc gridSpan="2">
                  <a:txBody>
                    <a:bodyPr/>
                    <a:lstStyle/>
                    <a:p>
                      <a:pPr marL="171450" marR="0" lvl="0" indent="-171450" algn="l" defTabSz="9905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1" u="sng" dirty="0">
                          <a:solidFill>
                            <a:srgbClr val="0070C0"/>
                          </a:solidFill>
                        </a:rPr>
                        <a:t>以下のいずれかを行っている常勤の医師を配置すること。</a:t>
                      </a:r>
                      <a:r>
                        <a:rPr kumimoji="1" lang="ja-JP" altLang="en-US" sz="1050" b="1" u="sng" dirty="0">
                          <a:solidFill>
                            <a:srgbClr val="0070C0"/>
                          </a:solidFill>
                          <a:highlight>
                            <a:srgbClr val="FFFF00"/>
                          </a:highlight>
                        </a:rPr>
                        <a:t>（</a:t>
                      </a:r>
                      <a:r>
                        <a:rPr kumimoji="1" lang="en-US" altLang="ja-JP" sz="1050" b="1" u="sng" dirty="0">
                          <a:solidFill>
                            <a:srgbClr val="0070C0"/>
                          </a:solidFill>
                          <a:highlight>
                            <a:srgbClr val="FFFF00"/>
                          </a:highlight>
                        </a:rPr>
                        <a:t>※</a:t>
                      </a:r>
                      <a:r>
                        <a:rPr kumimoji="1" lang="ja-JP" altLang="en-US" sz="1050" b="1" u="sng" dirty="0">
                          <a:solidFill>
                            <a:srgbClr val="0070C0"/>
                          </a:solidFill>
                          <a:highlight>
                            <a:srgbClr val="FFFF00"/>
                          </a:highlight>
                        </a:rPr>
                        <a:t>）</a:t>
                      </a:r>
                      <a:endParaRPr kumimoji="1" lang="en-US" altLang="ja-JP" sz="1050" b="1" u="sng" dirty="0">
                        <a:solidFill>
                          <a:srgbClr val="0070C0"/>
                        </a:solidFill>
                        <a:highlight>
                          <a:srgbClr val="FFFF00"/>
                        </a:highlight>
                      </a:endParaRPr>
                    </a:p>
                    <a:p>
                      <a:pPr marL="0" marR="0" lvl="0" indent="0" algn="l" defTabSz="9905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1" u="sng" dirty="0">
                          <a:solidFill>
                            <a:srgbClr val="0070C0"/>
                          </a:solidFill>
                        </a:rPr>
                        <a:t>ア　介護保険制度の利用等の相談への対応、主治医意見書の作成</a:t>
                      </a:r>
                      <a:r>
                        <a:rPr kumimoji="1" lang="ja-JP" altLang="en-US" sz="1050" b="1" u="none" dirty="0">
                          <a:solidFill>
                            <a:srgbClr val="0070C0"/>
                          </a:solidFill>
                        </a:rPr>
                        <a:t>　　</a:t>
                      </a:r>
                      <a:r>
                        <a:rPr kumimoji="1" lang="ja-JP" altLang="en-US" sz="1050" b="1" u="sng" dirty="0">
                          <a:solidFill>
                            <a:srgbClr val="0070C0"/>
                          </a:solidFill>
                        </a:rPr>
                        <a:t>イ　警察医として協力</a:t>
                      </a:r>
                      <a:r>
                        <a:rPr kumimoji="1" lang="ja-JP" altLang="en-US" sz="1050" b="1" u="none" dirty="0">
                          <a:solidFill>
                            <a:srgbClr val="0070C0"/>
                          </a:solidFill>
                        </a:rPr>
                        <a:t>　　</a:t>
                      </a:r>
                      <a:r>
                        <a:rPr kumimoji="1" lang="ja-JP" altLang="en-US" sz="1050" b="1" u="sng" dirty="0">
                          <a:solidFill>
                            <a:srgbClr val="0070C0"/>
                          </a:solidFill>
                        </a:rPr>
                        <a:t>ウ　乳幼児健診を実施</a:t>
                      </a:r>
                      <a:endParaRPr kumimoji="1" lang="en-US" altLang="ja-JP" sz="1050" b="1" u="sng" dirty="0">
                        <a:solidFill>
                          <a:srgbClr val="0070C0"/>
                        </a:solidFill>
                      </a:endParaRPr>
                    </a:p>
                    <a:p>
                      <a:pPr marL="0" marR="0" lvl="0" indent="0" algn="l" defTabSz="99057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1" u="sng" dirty="0">
                          <a:solidFill>
                            <a:srgbClr val="0070C0"/>
                          </a:solidFill>
                        </a:rPr>
                        <a:t>エ　定期予防接種を実施</a:t>
                      </a:r>
                      <a:r>
                        <a:rPr kumimoji="1" lang="ja-JP" altLang="en-US" sz="1050" b="1" u="none" dirty="0">
                          <a:solidFill>
                            <a:srgbClr val="0070C0"/>
                          </a:solidFill>
                        </a:rPr>
                        <a:t>　　</a:t>
                      </a:r>
                      <a:r>
                        <a:rPr kumimoji="1" lang="ja-JP" altLang="en-US" sz="1050" b="1" u="sng" dirty="0">
                          <a:solidFill>
                            <a:srgbClr val="0070C0"/>
                          </a:solidFill>
                        </a:rPr>
                        <a:t>オ　幼稚園の園医等</a:t>
                      </a:r>
                      <a:r>
                        <a:rPr kumimoji="1" lang="ja-JP" altLang="en-US" sz="1050" b="1" u="none" dirty="0">
                          <a:solidFill>
                            <a:srgbClr val="0070C0"/>
                          </a:solidFill>
                        </a:rPr>
                        <a:t>　 </a:t>
                      </a:r>
                      <a:r>
                        <a:rPr kumimoji="1" lang="ja-JP" altLang="en-US" sz="1050" b="1" u="sng" dirty="0">
                          <a:solidFill>
                            <a:srgbClr val="0070C0"/>
                          </a:solidFill>
                        </a:rPr>
                        <a:t>カ　地域ケア会議に出席</a:t>
                      </a:r>
                      <a:r>
                        <a:rPr kumimoji="1" lang="ja-JP" altLang="en-US" sz="1050" b="1" u="none" dirty="0">
                          <a:solidFill>
                            <a:srgbClr val="0070C0"/>
                          </a:solidFill>
                        </a:rPr>
                        <a:t>　　</a:t>
                      </a:r>
                      <a:r>
                        <a:rPr kumimoji="1" lang="ja-JP" altLang="en-US" sz="1050" b="1" u="sng" dirty="0">
                          <a:solidFill>
                            <a:srgbClr val="0070C0"/>
                          </a:solidFill>
                        </a:rPr>
                        <a:t>キ　一般介護予防事業に協力</a:t>
                      </a:r>
                      <a:endParaRPr kumimoji="1" lang="en-US" altLang="ja-JP" sz="1050" b="1" u="sng" dirty="0">
                        <a:solidFill>
                          <a:srgbClr val="0070C0"/>
                        </a:solidFill>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0E1"/>
                    </a:solidFill>
                  </a:tcPr>
                </a:tc>
                <a:tc hMerge="1">
                  <a:txBody>
                    <a:bodyPr/>
                    <a:lstStyle/>
                    <a:p>
                      <a:pPr marL="363538" marR="0" lvl="0" indent="-187325" algn="l" defTabSz="99057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1050" b="1" u="sng" dirty="0">
                        <a:solidFill>
                          <a:srgbClr val="0070C0"/>
                        </a:solidFill>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0E1"/>
                    </a:solidFill>
                  </a:tcPr>
                </a:tc>
                <a:extLst>
                  <a:ext uri="{0D108BD9-81ED-4DB2-BD59-A6C34878D82A}">
                    <a16:rowId xmlns:a16="http://schemas.microsoft.com/office/drawing/2014/main" val="3601750080"/>
                  </a:ext>
                </a:extLst>
              </a:tr>
            </a:tbl>
          </a:graphicData>
        </a:graphic>
      </p:graphicFrame>
      <p:graphicFrame>
        <p:nvGraphicFramePr>
          <p:cNvPr id="9" name="表 8"/>
          <p:cNvGraphicFramePr>
            <a:graphicFrameLocks noGrp="1"/>
          </p:cNvGraphicFramePr>
          <p:nvPr>
            <p:extLst>
              <p:ext uri="{D42A27DB-BD31-4B8C-83A1-F6EECF244321}">
                <p14:modId xmlns:p14="http://schemas.microsoft.com/office/powerpoint/2010/main" val="723715185"/>
              </p:ext>
            </p:extLst>
          </p:nvPr>
        </p:nvGraphicFramePr>
        <p:xfrm>
          <a:off x="122735" y="666817"/>
          <a:ext cx="2010508" cy="5982503"/>
        </p:xfrm>
        <a:graphic>
          <a:graphicData uri="http://schemas.openxmlformats.org/drawingml/2006/table">
            <a:tbl>
              <a:tblPr firstRow="1" bandRow="1">
                <a:tableStyleId>{5940675A-B579-460E-94D1-54222C63F5DA}</a:tableStyleId>
              </a:tblPr>
              <a:tblGrid>
                <a:gridCol w="478661">
                  <a:extLst>
                    <a:ext uri="{9D8B030D-6E8A-4147-A177-3AD203B41FA5}">
                      <a16:colId xmlns:a16="http://schemas.microsoft.com/office/drawing/2014/main" val="1253737911"/>
                    </a:ext>
                  </a:extLst>
                </a:gridCol>
                <a:gridCol w="1531847">
                  <a:extLst>
                    <a:ext uri="{9D8B030D-6E8A-4147-A177-3AD203B41FA5}">
                      <a16:colId xmlns:a16="http://schemas.microsoft.com/office/drawing/2014/main" val="3544820766"/>
                    </a:ext>
                  </a:extLst>
                </a:gridCol>
              </a:tblGrid>
              <a:tr h="299531">
                <a:tc>
                  <a:txBody>
                    <a:bodyPr/>
                    <a:lstStyle/>
                    <a:p>
                      <a:pPr algn="ctr"/>
                      <a:endParaRPr kumimoji="1" lang="en-US" altLang="ja-JP" sz="1400" b="1" dirty="0"/>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5FF"/>
                    </a:solidFill>
                  </a:tcPr>
                </a:tc>
                <a:tc>
                  <a:txBody>
                    <a:bodyPr/>
                    <a:lstStyle/>
                    <a:p>
                      <a:pPr algn="ctr"/>
                      <a:r>
                        <a:rPr kumimoji="1" lang="ja-JP" altLang="en-US" sz="1400" b="1" dirty="0"/>
                        <a:t>現行</a:t>
                      </a:r>
                      <a:endParaRPr kumimoji="1" lang="en-US" altLang="ja-JP" sz="1400" b="1" dirty="0"/>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5FF"/>
                    </a:solidFill>
                  </a:tcPr>
                </a:tc>
                <a:extLst>
                  <a:ext uri="{0D108BD9-81ED-4DB2-BD59-A6C34878D82A}">
                    <a16:rowId xmlns:a16="http://schemas.microsoft.com/office/drawing/2014/main" val="2675244857"/>
                  </a:ext>
                </a:extLst>
              </a:tr>
              <a:tr h="247113">
                <a:tc rowSpan="4">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50" b="0" dirty="0">
                          <a:latin typeface="+mn-ea"/>
                          <a:ea typeface="+mn-ea"/>
                        </a:rPr>
                        <a:t>届出</a:t>
                      </a:r>
                      <a:endParaRPr kumimoji="1" lang="en-US" altLang="ja-JP" sz="1050" b="0" dirty="0">
                        <a:latin typeface="+mn-ea"/>
                        <a:ea typeface="+mn-ea"/>
                      </a:endParaRPr>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50" b="0" dirty="0">
                          <a:latin typeface="+mn-ea"/>
                          <a:ea typeface="+mn-ea"/>
                        </a:rPr>
                        <a:t>・</a:t>
                      </a:r>
                      <a:endParaRPr kumimoji="1" lang="en-US" altLang="ja-JP" sz="1050" b="0" dirty="0">
                        <a:latin typeface="+mn-ea"/>
                        <a:ea typeface="+mn-ea"/>
                      </a:endParaRPr>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50" b="0" dirty="0">
                          <a:latin typeface="+mn-ea"/>
                          <a:ea typeface="+mn-ea"/>
                        </a:rPr>
                        <a:t>実績</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50" b="0" dirty="0">
                          <a:latin typeface="+mn-ea"/>
                          <a:ea typeface="+mn-ea"/>
                        </a:rPr>
                        <a:t>次のいずれかの届出</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extLst>
                  <a:ext uri="{0D108BD9-81ED-4DB2-BD59-A6C34878D82A}">
                    <a16:rowId xmlns:a16="http://schemas.microsoft.com/office/drawing/2014/main" val="2265633691"/>
                  </a:ext>
                </a:extLst>
              </a:tr>
              <a:tr h="1929152">
                <a:tc vMerge="1">
                  <a:txBody>
                    <a:bodyPr/>
                    <a:lstStyle/>
                    <a:p>
                      <a:pPr marL="171450" indent="-171450" algn="l">
                        <a:buFont typeface="Arial" panose="020B0604020202020204" pitchFamily="34" charset="0"/>
                        <a:buChar char="•"/>
                      </a:pPr>
                      <a:endParaRPr kumimoji="1" lang="zh-TW" altLang="en-US" sz="1050" dirty="0"/>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p>
                      <a:pPr marL="171450" indent="-171450" algn="l">
                        <a:buFont typeface="Arial" panose="020B0604020202020204" pitchFamily="34" charset="0"/>
                        <a:buChar char="•"/>
                      </a:pPr>
                      <a:r>
                        <a:rPr kumimoji="1" lang="zh-TW" altLang="en-US" sz="1050" dirty="0"/>
                        <a:t>地域包括診療加算</a:t>
                      </a:r>
                    </a:p>
                    <a:p>
                      <a:pPr marL="171450" indent="-171450" algn="l">
                        <a:buFont typeface="Arial" panose="020B0604020202020204" pitchFamily="34" charset="0"/>
                        <a:buChar char="•"/>
                      </a:pPr>
                      <a:r>
                        <a:rPr kumimoji="1" lang="zh-TW" altLang="en-US" sz="1050" dirty="0"/>
                        <a:t>地域包括診療料</a:t>
                      </a:r>
                      <a:endParaRPr kumimoji="1" lang="en-US" altLang="zh-TW" sz="1050" dirty="0"/>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extLst>
                  <a:ext uri="{0D108BD9-81ED-4DB2-BD59-A6C34878D82A}">
                    <a16:rowId xmlns:a16="http://schemas.microsoft.com/office/drawing/2014/main" val="1364812578"/>
                  </a:ext>
                </a:extLst>
              </a:tr>
              <a:tr h="247113">
                <a:tc vMerge="1">
                  <a:txBody>
                    <a:bodyPr/>
                    <a:lstStyle/>
                    <a:p>
                      <a:pPr marL="171450" indent="-171450" algn="l">
                        <a:buFont typeface="Arial" panose="020B0604020202020204" pitchFamily="34" charset="0"/>
                        <a:buChar char="•"/>
                      </a:pPr>
                      <a:endParaRPr kumimoji="1" lang="ja-JP" altLang="en-US" sz="1050" dirty="0"/>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p>
                      <a:pPr marL="0" indent="0" algn="l">
                        <a:buFont typeface="Arial" panose="020B0604020202020204" pitchFamily="34" charset="0"/>
                        <a:buNone/>
                      </a:pPr>
                      <a:r>
                        <a:rPr kumimoji="1" lang="ja-JP" altLang="en-US" sz="1050" dirty="0"/>
                        <a:t>小児かかりつけ診療料</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extLst>
                  <a:ext uri="{0D108BD9-81ED-4DB2-BD59-A6C34878D82A}">
                    <a16:rowId xmlns:a16="http://schemas.microsoft.com/office/drawing/2014/main" val="979662876"/>
                  </a:ext>
                </a:extLst>
              </a:tr>
              <a:tr h="2532492">
                <a:tc vMerge="1">
                  <a:txBody>
                    <a:bodyPr/>
                    <a:lstStyle/>
                    <a:p>
                      <a:pPr algn="l"/>
                      <a:endParaRPr kumimoji="1" lang="en-US" altLang="ja-JP" sz="800" dirty="0"/>
                    </a:p>
                  </a:txBody>
                  <a:tcP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p>
                      <a:pPr marL="0" indent="0" algn="l">
                        <a:buFont typeface="Arial" panose="020B0604020202020204" pitchFamily="34" charset="0"/>
                        <a:buNone/>
                      </a:pPr>
                      <a:endParaRPr kumimoji="1" lang="en-US" altLang="ja-JP" sz="1050" dirty="0"/>
                    </a:p>
                    <a:p>
                      <a:pPr marL="0" indent="0" algn="l">
                        <a:buFont typeface="Arial" panose="020B0604020202020204" pitchFamily="34" charset="0"/>
                        <a:buNone/>
                      </a:pPr>
                      <a:endParaRPr kumimoji="1" lang="en-US" altLang="ja-JP" sz="1050" dirty="0"/>
                    </a:p>
                    <a:p>
                      <a:pPr marL="0" indent="0" algn="l">
                        <a:buFont typeface="Arial" panose="020B0604020202020204" pitchFamily="34" charset="0"/>
                        <a:buNone/>
                      </a:pPr>
                      <a:endParaRPr kumimoji="1" lang="en-US" altLang="ja-JP" sz="1050" dirty="0"/>
                    </a:p>
                    <a:p>
                      <a:pPr marL="171450" indent="-171450" algn="l">
                        <a:buFont typeface="Arial" panose="020B0604020202020204" pitchFamily="34" charset="0"/>
                        <a:buChar char="•"/>
                      </a:pPr>
                      <a:r>
                        <a:rPr kumimoji="1" lang="ja-JP" altLang="en-US" sz="1050" dirty="0"/>
                        <a:t>在宅時医学総合管理料</a:t>
                      </a:r>
                    </a:p>
                    <a:p>
                      <a:pPr marL="171450" indent="-171450" algn="l">
                        <a:buFont typeface="Arial" panose="020B0604020202020204" pitchFamily="34" charset="0"/>
                        <a:buChar char="•"/>
                      </a:pPr>
                      <a:r>
                        <a:rPr kumimoji="1" lang="ja-JP" altLang="en-US" sz="1050" dirty="0"/>
                        <a:t>施設入居時等医学総合管理料</a:t>
                      </a:r>
                    </a:p>
                    <a:p>
                      <a:pPr algn="l"/>
                      <a:r>
                        <a:rPr kumimoji="1" lang="ja-JP" altLang="en-US" sz="1050" dirty="0"/>
                        <a:t>（在支診又は在支病に限る）</a:t>
                      </a:r>
                      <a:endParaRPr kumimoji="1" lang="en-US" altLang="ja-JP" sz="1050" dirty="0"/>
                    </a:p>
                    <a:p>
                      <a:pPr algn="l"/>
                      <a:endParaRPr kumimoji="1" lang="en-US" altLang="ja-JP" sz="1050" dirty="0"/>
                    </a:p>
                    <a:p>
                      <a:pPr algn="l"/>
                      <a:endParaRPr kumimoji="1" lang="en-US" altLang="ja-JP" sz="1050" dirty="0"/>
                    </a:p>
                    <a:p>
                      <a:pPr algn="l"/>
                      <a:endParaRPr kumimoji="1" lang="en-US" altLang="ja-JP" sz="1050" dirty="0"/>
                    </a:p>
                    <a:p>
                      <a:pPr algn="l"/>
                      <a:endParaRPr kumimoji="1" lang="en-US" altLang="ja-JP" sz="1050" dirty="0"/>
                    </a:p>
                    <a:p>
                      <a:pPr algn="l"/>
                      <a:endParaRPr kumimoji="1" lang="en-US" altLang="ja-JP" sz="1050" dirty="0"/>
                    </a:p>
                    <a:p>
                      <a:pPr algn="l"/>
                      <a:endParaRPr kumimoji="1" lang="en-US" altLang="ja-JP" sz="1050" dirty="0"/>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extLst>
                  <a:ext uri="{0D108BD9-81ED-4DB2-BD59-A6C34878D82A}">
                    <a16:rowId xmlns:a16="http://schemas.microsoft.com/office/drawing/2014/main" val="3371688904"/>
                  </a:ext>
                </a:extLst>
              </a:tr>
              <a:tr h="713139">
                <a:tc>
                  <a:txBody>
                    <a:bodyPr/>
                    <a:lstStyle/>
                    <a:p>
                      <a:pPr algn="l"/>
                      <a:r>
                        <a:rPr kumimoji="1" lang="ja-JP" altLang="en-US" sz="1050" dirty="0"/>
                        <a:t>配置医師</a:t>
                      </a:r>
                      <a:endParaRPr kumimoji="1" lang="en-US" altLang="ja-JP" sz="1050" dirty="0"/>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tc>
                  <a:txBody>
                    <a:bodyPr/>
                    <a:lstStyle/>
                    <a:p>
                      <a:pPr algn="ctr"/>
                      <a:r>
                        <a:rPr kumimoji="1" lang="ja-JP" altLang="en-US" sz="1050" dirty="0"/>
                        <a:t>－</a:t>
                      </a:r>
                      <a:endParaRPr kumimoji="1" lang="en-US" altLang="ja-JP" sz="1050" dirty="0"/>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BF5FF"/>
                    </a:solidFill>
                  </a:tcPr>
                </a:tc>
                <a:extLst>
                  <a:ext uri="{0D108BD9-81ED-4DB2-BD59-A6C34878D82A}">
                    <a16:rowId xmlns:a16="http://schemas.microsoft.com/office/drawing/2014/main" val="541670695"/>
                  </a:ext>
                </a:extLst>
              </a:tr>
            </a:tbl>
          </a:graphicData>
        </a:graphic>
      </p:graphicFrame>
      <p:sp>
        <p:nvSpPr>
          <p:cNvPr id="4" name="二等辺三角形 3"/>
          <p:cNvSpPr/>
          <p:nvPr/>
        </p:nvSpPr>
        <p:spPr>
          <a:xfrm rot="5400000">
            <a:off x="2086445" y="3571921"/>
            <a:ext cx="457200" cy="257907"/>
          </a:xfrm>
          <a:prstGeom prs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6" name="正方形/長方形 5"/>
          <p:cNvSpPr/>
          <p:nvPr/>
        </p:nvSpPr>
        <p:spPr>
          <a:xfrm>
            <a:off x="2635135" y="1678793"/>
            <a:ext cx="3476625" cy="1504187"/>
          </a:xfrm>
          <a:prstGeom prst="rect">
            <a:avLst/>
          </a:prstGeom>
          <a:noFill/>
          <a:ln w="317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11" name="正方形/長方形 10"/>
          <p:cNvSpPr/>
          <p:nvPr/>
        </p:nvSpPr>
        <p:spPr>
          <a:xfrm>
            <a:off x="2635134" y="4097380"/>
            <a:ext cx="3476625" cy="1826326"/>
          </a:xfrm>
          <a:prstGeom prst="rect">
            <a:avLst/>
          </a:prstGeom>
          <a:noFill/>
          <a:ln w="317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12" name="テキスト ボックス 11">
            <a:extLst>
              <a:ext uri="{FF2B5EF4-FFF2-40B4-BE49-F238E27FC236}">
                <a16:creationId xmlns:a16="http://schemas.microsoft.com/office/drawing/2014/main" id="{E6DE1759-AC9F-4656-B7C9-B859A0B24C29}"/>
              </a:ext>
            </a:extLst>
          </p:cNvPr>
          <p:cNvSpPr txBox="1"/>
          <p:nvPr/>
        </p:nvSpPr>
        <p:spPr>
          <a:xfrm>
            <a:off x="4736976" y="6635356"/>
            <a:ext cx="4636289" cy="261610"/>
          </a:xfrm>
          <a:prstGeom prst="rect">
            <a:avLst/>
          </a:prstGeom>
          <a:noFill/>
        </p:spPr>
        <p:txBody>
          <a:bodyPr wrap="square" rtlCol="0">
            <a:spAutoFit/>
          </a:bodyPr>
          <a:lstStyle/>
          <a:p>
            <a:r>
              <a:rPr kumimoji="1" lang="ja-JP" altLang="en-US" sz="1100" dirty="0"/>
              <a:t>（</a:t>
            </a:r>
            <a:r>
              <a:rPr kumimoji="1" lang="en-US" altLang="ja-JP" sz="1100" dirty="0">
                <a:highlight>
                  <a:srgbClr val="FFFF00"/>
                </a:highlight>
              </a:rPr>
              <a:t>※</a:t>
            </a:r>
            <a:r>
              <a:rPr kumimoji="1" lang="ja-JP" altLang="en-US" sz="1100" dirty="0"/>
              <a:t>令和４年９月</a:t>
            </a:r>
            <a:r>
              <a:rPr kumimoji="1" lang="en-US" altLang="ja-JP" sz="1100" dirty="0"/>
              <a:t>30</a:t>
            </a:r>
            <a:r>
              <a:rPr kumimoji="1" lang="ja-JP" altLang="en-US" sz="1100" dirty="0"/>
              <a:t>日までの間は基準を満たすものとみなされる。）</a:t>
            </a:r>
          </a:p>
        </p:txBody>
      </p:sp>
    </p:spTree>
    <p:extLst>
      <p:ext uri="{BB962C8B-B14F-4D97-AF65-F5344CB8AC3E}">
        <p14:creationId xmlns:p14="http://schemas.microsoft.com/office/powerpoint/2010/main" val="137067793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スライド番号プレースホルダー 2"/>
          <p:cNvSpPr txBox="1">
            <a:spLocks/>
          </p:cNvSpPr>
          <p:nvPr/>
        </p:nvSpPr>
        <p:spPr>
          <a:xfrm>
            <a:off x="7594600" y="6492875"/>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200" b="0" i="0" u="none" strike="noStrike" kern="1200" cap="none" spc="0" normalizeH="0" baseline="0" noProof="0" smtClean="0">
                <a:ln>
                  <a:noFill/>
                </a:ln>
                <a:solidFill>
                  <a:prstClr val="black"/>
                </a:solidFill>
                <a:effectLst/>
                <a:uLnTx/>
                <a:uFillTx/>
                <a:latin typeface="メイリオ" panose="020B0604030504040204" pitchFamily="50" charset="-128"/>
                <a:ea typeface="メイリオ" panose="020B0604030504040204" pitchFamily="50" charset="-128"/>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endParaRPr>
          </a:p>
        </p:txBody>
      </p:sp>
      <p:grpSp>
        <p:nvGrpSpPr>
          <p:cNvPr id="2" name="グループ化 1">
            <a:extLst>
              <a:ext uri="{FF2B5EF4-FFF2-40B4-BE49-F238E27FC236}">
                <a16:creationId xmlns:a16="http://schemas.microsoft.com/office/drawing/2014/main" id="{BE0BEFC3-6F2B-4809-B1C6-B98372CDB43C}"/>
              </a:ext>
            </a:extLst>
          </p:cNvPr>
          <p:cNvGrpSpPr/>
          <p:nvPr/>
        </p:nvGrpSpPr>
        <p:grpSpPr>
          <a:xfrm>
            <a:off x="2288704" y="158036"/>
            <a:ext cx="5328592" cy="5904656"/>
            <a:chOff x="2316824" y="486051"/>
            <a:chExt cx="5012440" cy="5354136"/>
          </a:xfrm>
        </p:grpSpPr>
        <p:pic>
          <p:nvPicPr>
            <p:cNvPr id="7" name="Picture 4" descr="お医者さんの顔イラスト４・ベテランの医師・ニッコリ"/>
            <p:cNvPicPr>
              <a:picLocks noChangeAspect="1" noChangeArrowheads="1"/>
            </p:cNvPicPr>
            <p:nvPr/>
          </p:nvPicPr>
          <p:blipFill>
            <a:blip r:embed="rId3" cstate="print"/>
            <a:srcRect/>
            <a:stretch>
              <a:fillRect/>
            </a:stretch>
          </p:blipFill>
          <p:spPr bwMode="auto">
            <a:xfrm>
              <a:off x="6033120" y="509940"/>
              <a:ext cx="826751" cy="764927"/>
            </a:xfrm>
            <a:prstGeom prst="rect">
              <a:avLst/>
            </a:prstGeom>
            <a:noFill/>
          </p:spPr>
        </p:pic>
        <p:sp>
          <p:nvSpPr>
            <p:cNvPr id="38" name="テキスト ボックス 37"/>
            <p:cNvSpPr txBox="1"/>
            <p:nvPr/>
          </p:nvSpPr>
          <p:spPr>
            <a:xfrm>
              <a:off x="2769741" y="1333062"/>
              <a:ext cx="4090130"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機能強化加算に係る院内掲示（例）</a:t>
              </a:r>
            </a:p>
          </p:txBody>
        </p:sp>
        <p:pic>
          <p:nvPicPr>
            <p:cNvPr id="40" name="図 39" descr="doctor_illust07_02.gif"/>
            <p:cNvPicPr>
              <a:picLocks noChangeAspect="1"/>
            </p:cNvPicPr>
            <p:nvPr/>
          </p:nvPicPr>
          <p:blipFill>
            <a:blip r:embed="rId4" cstate="print"/>
            <a:stretch>
              <a:fillRect/>
            </a:stretch>
          </p:blipFill>
          <p:spPr>
            <a:xfrm>
              <a:off x="5486159" y="486051"/>
              <a:ext cx="688787" cy="793099"/>
            </a:xfrm>
            <a:prstGeom prst="rect">
              <a:avLst/>
            </a:prstGeom>
          </p:spPr>
        </p:pic>
        <p:sp>
          <p:nvSpPr>
            <p:cNvPr id="3" name="四角形: メモ 2">
              <a:extLst>
                <a:ext uri="{FF2B5EF4-FFF2-40B4-BE49-F238E27FC236}">
                  <a16:creationId xmlns:a16="http://schemas.microsoft.com/office/drawing/2014/main" id="{EACB3E66-EDF1-47A7-821C-B4316F75C99C}"/>
                </a:ext>
              </a:extLst>
            </p:cNvPr>
            <p:cNvSpPr/>
            <p:nvPr/>
          </p:nvSpPr>
          <p:spPr>
            <a:xfrm>
              <a:off x="2316824" y="1274867"/>
              <a:ext cx="5012440" cy="4563961"/>
            </a:xfrm>
            <a:prstGeom prst="foldedCorner">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 name="正方形/長方形 5">
              <a:extLst>
                <a:ext uri="{FF2B5EF4-FFF2-40B4-BE49-F238E27FC236}">
                  <a16:creationId xmlns:a16="http://schemas.microsoft.com/office/drawing/2014/main" id="{920AECF1-3D4E-4A15-9443-918885274752}"/>
                </a:ext>
              </a:extLst>
            </p:cNvPr>
            <p:cNvSpPr/>
            <p:nvPr/>
          </p:nvSpPr>
          <p:spPr>
            <a:xfrm>
              <a:off x="2388832" y="1275106"/>
              <a:ext cx="4868424" cy="30008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ja-JP" sz="1050" b="0" i="0" u="none" strike="noStrike" kern="1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00" cap="none" spc="0" normalizeH="0" baseline="0" noProof="0" dirty="0">
                  <a:ln>
                    <a:noFill/>
                  </a:ln>
                  <a:solidFill>
                    <a:prstClr val="black"/>
                  </a:solidFill>
                  <a:effectLst/>
                  <a:uLnTx/>
                  <a:uFillTx/>
                  <a:latin typeface="HGSｺﾞｼｯｸM" panose="020B0600000000000000" pitchFamily="50" charset="-128"/>
                  <a:ea typeface="游明朝" panose="02020400000000000000" pitchFamily="18" charset="-128"/>
                  <a:cs typeface="Times New Roman" panose="02020603050405020304" pitchFamily="18" charset="0"/>
                </a:rPr>
                <a:t> </a:t>
              </a:r>
              <a:endParaRPr kumimoji="1" lang="ja-JP" altLang="ja-JP" sz="1050" b="0" i="0" u="none" strike="noStrike" kern="1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Times New Roman" panose="02020603050405020304" pitchFamily="18" charset="0"/>
              </a:endParaRPr>
            </a:p>
            <a:p>
              <a:pPr marL="0" marR="0" lvl="0" indent="0" algn="just" defTabSz="914400" rtl="0" eaLnBrk="1" fontAlgn="auto" latinLnBrk="0" hangingPunct="1">
                <a:lnSpc>
                  <a:spcPts val="1500"/>
                </a:lnSpc>
                <a:spcBef>
                  <a:spcPts val="0"/>
                </a:spcBef>
                <a:spcAft>
                  <a:spcPts val="0"/>
                </a:spcAft>
                <a:buClrTx/>
                <a:buSzTx/>
                <a:buFontTx/>
                <a:buNone/>
                <a:tabLst/>
                <a:defRPr/>
              </a:pPr>
              <a:r>
                <a:rPr kumimoji="1" lang="ja-JP" altLang="ja-JP" sz="16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rPr>
                <a:t>　</a:t>
              </a:r>
              <a:r>
                <a:rPr kumimoji="1" lang="ja-JP" altLang="ja-JP"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rPr>
                <a:t>当院は「かかりつけ医」として、</a:t>
              </a:r>
              <a:r>
                <a:rPr kumimoji="1" lang="ja-JP" altLang="en-US"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rPr>
                <a:t>必要に応じて</a:t>
              </a:r>
              <a:r>
                <a:rPr kumimoji="1" lang="ja-JP" altLang="ja-JP"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rPr>
                <a:t>次のような</a:t>
              </a:r>
              <a:r>
                <a:rPr kumimoji="1" lang="ja-JP" altLang="en-US"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rPr>
                <a:t>取組を行っています</a:t>
              </a:r>
              <a:endParaRPr kumimoji="1" lang="ja-JP" altLang="ja-JP" sz="1400" b="0" i="0" u="none" strike="noStrike" kern="1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Times New Roman" panose="02020603050405020304" pitchFamily="18" charset="0"/>
              </a:endParaRPr>
            </a:p>
            <a:p>
              <a:pPr marL="0" marR="0" lvl="0" indent="0" algn="just"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00" cap="none" spc="0" normalizeH="0" baseline="0" noProof="0" dirty="0">
                  <a:ln>
                    <a:noFill/>
                  </a:ln>
                  <a:solidFill>
                    <a:prstClr val="black"/>
                  </a:solidFill>
                  <a:effectLst/>
                  <a:uLnTx/>
                  <a:uFillTx/>
                  <a:latin typeface="HGSｺﾞｼｯｸM" panose="020B0600000000000000" pitchFamily="50" charset="-128"/>
                  <a:ea typeface="游明朝" panose="02020400000000000000" pitchFamily="18" charset="-128"/>
                  <a:cs typeface="Times New Roman" panose="02020603050405020304" pitchFamily="18" charset="0"/>
                </a:rPr>
                <a:t> </a:t>
              </a:r>
              <a:endParaRPr kumimoji="1" lang="ja-JP" altLang="ja-JP" sz="1400" b="0" i="0" u="none" strike="noStrike" kern="1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Times New Roman" panose="02020603050405020304" pitchFamily="18" charset="0"/>
              </a:endParaRPr>
            </a:p>
            <a:p>
              <a:pPr marL="203200" marR="0" lvl="0" indent="-203200" algn="just"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rPr>
                <a:t>◇</a:t>
              </a:r>
              <a:r>
                <a:rPr kumimoji="1" lang="ja-JP" altLang="ja-JP"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rPr>
                <a:t>　健康診断の結果に関する相談等、健康管理に関する相談に応じます。必要に応じ、専門</a:t>
              </a:r>
              <a:r>
                <a:rPr kumimoji="1" lang="ja-JP" altLang="en-US"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rPr>
                <a:t>の医師・</a:t>
              </a:r>
              <a:r>
                <a:rPr kumimoji="1" lang="ja-JP" altLang="ja-JP"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rPr>
                <a:t>医療機関をご紹介します。</a:t>
              </a:r>
              <a:endParaRPr kumimoji="1" lang="ja-JP" altLang="ja-JP" sz="1400" b="0" i="0" u="none" strike="noStrike" kern="1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Times New Roman" panose="02020603050405020304" pitchFamily="18" charset="0"/>
              </a:endParaRPr>
            </a:p>
            <a:p>
              <a:pPr marL="0" marR="0" lvl="0" indent="0" algn="just"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rPr>
                <a:t>◇</a:t>
              </a:r>
              <a:r>
                <a:rPr kumimoji="1" lang="ja-JP" altLang="ja-JP"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rPr>
                <a:t>　保健・福祉サービスの利用に関するご相談に応じます。</a:t>
              </a:r>
              <a:endParaRPr kumimoji="1" lang="ja-JP" altLang="ja-JP" sz="1400" b="0" i="0" u="none" strike="noStrike" kern="1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Times New Roman" panose="02020603050405020304" pitchFamily="18" charset="0"/>
              </a:endParaRPr>
            </a:p>
            <a:p>
              <a:pPr marL="0" marR="0" lvl="0" indent="0" algn="just"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rPr>
                <a:t>◇</a:t>
              </a:r>
              <a:r>
                <a:rPr kumimoji="1" lang="ja-JP" altLang="ja-JP"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rPr>
                <a:t>　夜間・休日の問い合わせへの対応を行っています。</a:t>
              </a:r>
              <a:endParaRPr kumimoji="1" lang="en-US" altLang="ja-JP"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endParaRPr>
            </a:p>
            <a:p>
              <a:pPr marL="0" marR="0" lvl="0" indent="0" algn="just"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rPr>
                <a:t>◇　受診している他の医療機関や処方されているお薬を伺</a:t>
              </a:r>
              <a:endParaRPr kumimoji="1" lang="en-US" altLang="ja-JP"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endParaRPr>
            </a:p>
            <a:p>
              <a:pPr marL="0" marR="0" lvl="0" indent="0" algn="just"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rPr>
                <a:t>    </a:t>
              </a:r>
              <a:r>
                <a:rPr kumimoji="1" lang="ja-JP" altLang="en-US"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rPr>
                <a:t>い、必要なお薬の管理を行います。</a:t>
              </a:r>
              <a:endParaRPr kumimoji="1" lang="en-US" altLang="ja-JP"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endParaRPr>
            </a:p>
            <a:p>
              <a:pPr marL="203200" marR="0" lvl="0" indent="-203200" algn="just"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rPr>
                <a:t>◇</a:t>
              </a:r>
              <a:r>
                <a:rPr kumimoji="1" lang="ja-JP" altLang="ja-JP"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rPr>
                <a:t>　日本医師会かかりつけ医機能研修制度 応用研修会を修了しています。</a:t>
              </a:r>
              <a:endParaRPr kumimoji="1" lang="en-US" altLang="ja-JP"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endParaRPr>
            </a:p>
            <a:p>
              <a:pPr marL="203200" marR="0" lvl="0" indent="-203200" algn="just"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rPr>
                <a:t>                                                       </a:t>
              </a:r>
              <a:r>
                <a:rPr kumimoji="1" lang="ja-JP" altLang="en-US" sz="140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rPr>
                <a:t>　　●●医院</a:t>
              </a:r>
              <a:endParaRPr kumimoji="1" lang="ja-JP" altLang="ja-JP" sz="1400" b="0" i="0" u="none" strike="noStrike" kern="1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Times New Roman" panose="02020603050405020304" pitchFamily="18" charset="0"/>
              </a:endParaRPr>
            </a:p>
          </p:txBody>
        </p:sp>
        <p:pic>
          <p:nvPicPr>
            <p:cNvPr id="45" name="図 44">
              <a:extLst>
                <a:ext uri="{FF2B5EF4-FFF2-40B4-BE49-F238E27FC236}">
                  <a16:creationId xmlns:a16="http://schemas.microsoft.com/office/drawing/2014/main" id="{C5C68D28-609B-4FF8-B4B2-AEB39F3C9A82}"/>
                </a:ext>
              </a:extLst>
            </p:cNvPr>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75702" y="4743979"/>
              <a:ext cx="1058044" cy="1096208"/>
            </a:xfrm>
            <a:prstGeom prst="rect">
              <a:avLst/>
            </a:prstGeom>
            <a:noFill/>
            <a:ln>
              <a:noFill/>
            </a:ln>
          </p:spPr>
        </p:pic>
        <p:sp>
          <p:nvSpPr>
            <p:cNvPr id="17" name="正方形/長方形 16">
              <a:extLst>
                <a:ext uri="{FF2B5EF4-FFF2-40B4-BE49-F238E27FC236}">
                  <a16:creationId xmlns:a16="http://schemas.microsoft.com/office/drawing/2014/main" id="{7A021319-53F5-4E70-BA8A-85FD29BCC706}"/>
                </a:ext>
              </a:extLst>
            </p:cNvPr>
            <p:cNvSpPr/>
            <p:nvPr/>
          </p:nvSpPr>
          <p:spPr>
            <a:xfrm>
              <a:off x="2447710" y="4329839"/>
              <a:ext cx="4809546" cy="41549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rPr>
                <a:t>※ </a:t>
              </a:r>
              <a:r>
                <a:rPr kumimoji="1" lang="ja-JP" altLang="en-US" sz="1050" b="0" i="0" u="none" strike="noStrike" kern="100" cap="none" spc="0" normalizeH="0" baseline="0" noProof="0" dirty="0">
                  <a:ln>
                    <a:noFill/>
                  </a:ln>
                  <a:solidFill>
                    <a:prstClr val="black"/>
                  </a:solidFill>
                  <a:effectLst/>
                  <a:uLnTx/>
                  <a:uFillTx/>
                  <a:latin typeface="游明朝" panose="02020400000000000000" pitchFamily="18" charset="-128"/>
                  <a:ea typeface="HGSｺﾞｼｯｸM" panose="020B0600000000000000" pitchFamily="50" charset="-128"/>
                  <a:cs typeface="Times New Roman" panose="02020603050405020304" pitchFamily="18" charset="0"/>
                </a:rPr>
                <a:t>厚生労働省や都道府県のホームページにある「医療機能情報提供制度」のページで地域の医療機関が検索できます。</a:t>
              </a:r>
              <a:endParaRPr kumimoji="1" lang="ja-JP" altLang="ja-JP" sz="1050" b="0" i="0" u="none" strike="noStrike" kern="1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Times New Roman" panose="02020603050405020304" pitchFamily="18" charset="0"/>
              </a:endParaRPr>
            </a:p>
          </p:txBody>
        </p:sp>
      </p:grpSp>
      <p:sp>
        <p:nvSpPr>
          <p:cNvPr id="12" name="テキスト ボックス 11">
            <a:extLst>
              <a:ext uri="{FF2B5EF4-FFF2-40B4-BE49-F238E27FC236}">
                <a16:creationId xmlns:a16="http://schemas.microsoft.com/office/drawing/2014/main" id="{65E7D2CE-53C4-42E0-9012-61DFC5A3C52A}"/>
              </a:ext>
            </a:extLst>
          </p:cNvPr>
          <p:cNvSpPr txBox="1"/>
          <p:nvPr/>
        </p:nvSpPr>
        <p:spPr>
          <a:xfrm>
            <a:off x="1064568" y="6308209"/>
            <a:ext cx="7416824" cy="338554"/>
          </a:xfrm>
          <a:prstGeom prst="rect">
            <a:avLst/>
          </a:prstGeom>
          <a:noFill/>
          <a:ln w="12700">
            <a:solidFill>
              <a:schemeClr val="tx1"/>
            </a:solidFill>
            <a:prstDash val="sysDash"/>
          </a:ln>
        </p:spPr>
        <p:txBody>
          <a:bodyPr wrap="square">
            <a:spAutoFit/>
          </a:bodyPr>
          <a:lstStyle/>
          <a:p>
            <a:pPr algn="ctr"/>
            <a:r>
              <a:rPr lang="ja-JP" altLang="ja-JP" sz="1600" dirty="0">
                <a:effectLst/>
                <a:ea typeface="游ゴシック" panose="020B0400000000000000" pitchFamily="50" charset="-128"/>
                <a:cs typeface="Times New Roman" panose="02020603050405020304" pitchFamily="18" charset="0"/>
              </a:rPr>
              <a:t>参考資料（白本）の巻末にサンプルを掲載したので活用ください</a:t>
            </a:r>
            <a:endParaRPr lang="ja-JP" altLang="en-US" sz="1600" dirty="0"/>
          </a:p>
        </p:txBody>
      </p:sp>
    </p:spTree>
    <p:extLst>
      <p:ext uri="{BB962C8B-B14F-4D97-AF65-F5344CB8AC3E}">
        <p14:creationId xmlns:p14="http://schemas.microsoft.com/office/powerpoint/2010/main" val="209913070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タイトル 1">
            <a:extLst>
              <a:ext uri="{FF2B5EF4-FFF2-40B4-BE49-F238E27FC236}">
                <a16:creationId xmlns:a16="http://schemas.microsoft.com/office/drawing/2014/main" id="{7956CA35-9718-4F93-BB2E-926B73215843}"/>
              </a:ext>
            </a:extLst>
          </p:cNvPr>
          <p:cNvSpPr txBox="1">
            <a:spLocks/>
          </p:cNvSpPr>
          <p:nvPr/>
        </p:nvSpPr>
        <p:spPr>
          <a:xfrm>
            <a:off x="0" y="333003"/>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（４）リフィル処方の導入</a:t>
            </a:r>
          </a:p>
        </p:txBody>
      </p:sp>
      <p:sp>
        <p:nvSpPr>
          <p:cNvPr id="15" name="スライド番号プレースホルダー 1">
            <a:extLst>
              <a:ext uri="{FF2B5EF4-FFF2-40B4-BE49-F238E27FC236}">
                <a16:creationId xmlns:a16="http://schemas.microsoft.com/office/drawing/2014/main" id="{2112BE59-E3A8-475E-9B7C-87D4022F15AC}"/>
              </a:ext>
            </a:extLst>
          </p:cNvPr>
          <p:cNvSpPr txBox="1">
            <a:spLocks/>
          </p:cNvSpPr>
          <p:nvPr/>
        </p:nvSpPr>
        <p:spPr>
          <a:xfrm>
            <a:off x="8915314" y="6536158"/>
            <a:ext cx="630513" cy="278421"/>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defTabSz="457200">
              <a:defRPr/>
            </a:pPr>
            <a:fld id="{48F63A3B-78C7-47BE-AE5E-E10140E04643}" type="slidenum">
              <a:rPr kumimoji="0" lang="en-US" sz="1200" smtClean="0">
                <a:solidFill>
                  <a:srgbClr val="000000"/>
                </a:solidFill>
                <a:latin typeface="Arial" panose="020B0604020202020204" pitchFamily="34" charset="0"/>
                <a:ea typeface="メイリオ"/>
                <a:cs typeface="Arial" panose="020B0604020202020204" pitchFamily="34" charset="0"/>
              </a:rPr>
              <a:pPr algn="r" defTabSz="457200">
                <a:defRPr/>
              </a:pPr>
              <a:t>76</a:t>
            </a:fld>
            <a:endParaRPr kumimoji="0" lang="en-US" sz="1200" dirty="0">
              <a:solidFill>
                <a:srgbClr val="000000"/>
              </a:solidFill>
              <a:latin typeface="Arial" panose="020B0604020202020204" pitchFamily="34" charset="0"/>
              <a:ea typeface="メイリオ"/>
              <a:cs typeface="Arial" panose="020B0604020202020204" pitchFamily="34" charset="0"/>
            </a:endParaRPr>
          </a:p>
        </p:txBody>
      </p:sp>
      <p:sp>
        <p:nvSpPr>
          <p:cNvPr id="16" name="正方形/長方形 15">
            <a:extLst>
              <a:ext uri="{FF2B5EF4-FFF2-40B4-BE49-F238E27FC236}">
                <a16:creationId xmlns:a16="http://schemas.microsoft.com/office/drawing/2014/main" id="{7A2D6258-20C8-451B-81BA-1754DB4FEE4F}"/>
              </a:ext>
            </a:extLst>
          </p:cNvPr>
          <p:cNvSpPr/>
          <p:nvPr/>
        </p:nvSpPr>
        <p:spPr>
          <a:xfrm>
            <a:off x="662" y="886248"/>
            <a:ext cx="9906000" cy="5352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ysClr val="windowText" lastClr="000000"/>
              </a:solidFill>
              <a:effectLst/>
              <a:uLnTx/>
              <a:uFillTx/>
              <a:latin typeface="Segoe UI"/>
              <a:ea typeface="メイリオ"/>
              <a:cs typeface="+mn-cs"/>
            </a:endParaRPr>
          </a:p>
        </p:txBody>
      </p:sp>
      <p:sp>
        <p:nvSpPr>
          <p:cNvPr id="18" name="正方形/長方形 17">
            <a:extLst>
              <a:ext uri="{FF2B5EF4-FFF2-40B4-BE49-F238E27FC236}">
                <a16:creationId xmlns:a16="http://schemas.microsoft.com/office/drawing/2014/main" id="{36CD3851-04AF-4E2D-AC88-E33C48E5AD44}"/>
              </a:ext>
            </a:extLst>
          </p:cNvPr>
          <p:cNvSpPr/>
          <p:nvPr/>
        </p:nvSpPr>
        <p:spPr>
          <a:xfrm>
            <a:off x="67816" y="1260889"/>
            <a:ext cx="9763291" cy="4994600"/>
          </a:xfrm>
          <a:prstGeom prst="rect">
            <a:avLst/>
          </a:prstGeom>
          <a:ln w="28575">
            <a:solidFill>
              <a:schemeClr val="tx2">
                <a:lumMod val="50000"/>
              </a:schemeClr>
            </a:solidFill>
          </a:ln>
        </p:spPr>
        <p:style>
          <a:lnRef idx="2">
            <a:schemeClr val="accent1"/>
          </a:lnRef>
          <a:fillRef idx="1">
            <a:schemeClr val="lt1"/>
          </a:fillRef>
          <a:effectRef idx="0">
            <a:schemeClr val="accent1"/>
          </a:effectRef>
          <a:fontRef idx="minor">
            <a:schemeClr val="dk1"/>
          </a:fontRef>
        </p:style>
        <p:txBody>
          <a:bodyPr lIns="66716" tIns="33358" rIns="66716" bIns="33358" rtlCol="0" anchor="ctr"/>
          <a:lstStyle/>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１．診療報酬　　　　＋０．４３％</a:t>
            </a:r>
            <a:endParaRPr kumimoji="1" lang="en-US" altLang="ja-JP"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うち、</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２～５を除く改定分　＋０．２３％</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各科改定率　　　　　　　医科　＋０．２６％</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歯科　＋０．２９％</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調剤　＋０．０８％</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うち、看護の処遇改善のための特例的な対応　＋０．２０％</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うち、リフィル処方箋（反復利用できる処方箋）の導入・活用促進による効率化　▲０．１０％</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（症状が安定している患者について、医師の処方により、医療機関に行かずとも、医師及び薬剤師の</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適切な連携の下、一定期間内に処方箋を反復利用できる、分割調剤とは異なる実効的な方策を</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導入することにより、再診の効率化につなげ、その効果について検証を行う）</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600" b="0" i="0" strike="noStrike" kern="1200" cap="none" spc="0" normalizeH="0" baseline="0" noProof="0" dirty="0">
                <a:ln>
                  <a:noFill/>
                </a:ln>
                <a:solidFill>
                  <a:srgbClr val="000000"/>
                </a:solidFill>
                <a:effectLst/>
                <a:uLnTx/>
                <a:uFill>
                  <a:solidFill>
                    <a:srgbClr val="FF0000"/>
                  </a:solidFill>
                </a:uFill>
                <a:latin typeface="Meiryo UI" panose="020B0604030504040204" pitchFamily="50" charset="-128"/>
                <a:ea typeface="Meiryo UI" panose="020B0604030504040204" pitchFamily="50" charset="-128"/>
                <a:cs typeface="+mn-cs"/>
              </a:rPr>
              <a:t>※</a:t>
            </a:r>
            <a:r>
              <a:rPr kumimoji="1" lang="ja-JP" altLang="en-US" sz="1600" b="0" i="0" strike="noStrike" kern="1200" cap="none" spc="0" normalizeH="0" baseline="0" noProof="0" dirty="0">
                <a:ln>
                  <a:noFill/>
                </a:ln>
                <a:solidFill>
                  <a:srgbClr val="000000"/>
                </a:solidFill>
                <a:effectLst/>
                <a:uLnTx/>
                <a:uFill>
                  <a:solidFill>
                    <a:srgbClr val="FF0000"/>
                  </a:solidFill>
                </a:uFill>
                <a:latin typeface="Meiryo UI" panose="020B0604030504040204" pitchFamily="50" charset="-128"/>
                <a:ea typeface="Meiryo UI" panose="020B0604030504040204" pitchFamily="50" charset="-128"/>
                <a:cs typeface="+mn-cs"/>
              </a:rPr>
              <a:t>４　うち、不妊治療の保険適用のための特例的な対応　＋０．２０％</a:t>
            </a:r>
            <a:endParaRPr kumimoji="1" lang="en-US" altLang="ja-JP" sz="1600" b="0" i="0" strike="noStrike" kern="1200" cap="none" spc="0" normalizeH="0" baseline="0" noProof="0" dirty="0">
              <a:ln>
                <a:noFill/>
              </a:ln>
              <a:solidFill>
                <a:srgbClr val="000000"/>
              </a:solidFill>
              <a:effectLst/>
              <a:uLnTx/>
              <a:uFill>
                <a:solidFill>
                  <a:srgbClr val="FF0000"/>
                </a:solidFill>
              </a:uFill>
              <a:latin typeface="Meiryo UI" panose="020B0604030504040204" pitchFamily="50" charset="-128"/>
              <a:ea typeface="Meiryo UI" panose="020B0604030504040204" pitchFamily="50" charset="-128"/>
              <a:cs typeface="+mn-cs"/>
            </a:endParaRPr>
          </a:p>
          <a:p>
            <a:pPr marL="638175" marR="0" lvl="1" indent="-457200" algn="l" defTabSz="914400" rtl="0" eaLnBrk="1" fontAlgn="auto" latinLnBrk="0" hangingPunct="1">
              <a:lnSpc>
                <a:spcPct val="100000"/>
              </a:lnSpc>
              <a:spcBef>
                <a:spcPts val="0"/>
              </a:spcBef>
              <a:spcAft>
                <a:spcPts val="0"/>
              </a:spcAft>
              <a:buClrTx/>
              <a:buSzTx/>
              <a:buFontTx/>
              <a:buNone/>
              <a:tabLst/>
              <a:defRPr/>
            </a:pPr>
            <a:endParaRPr kumimoji="1" lang="ja-JP" altLang="en-US" sz="1600" b="0" i="0" strike="noStrike" kern="1200" cap="none" spc="0" normalizeH="0" baseline="0" noProof="0" dirty="0">
              <a:ln>
                <a:noFill/>
              </a:ln>
              <a:solidFill>
                <a:srgbClr val="000000"/>
              </a:solidFill>
              <a:effectLst/>
              <a:uLnTx/>
              <a:uFill>
                <a:solidFill>
                  <a:srgbClr val="FF0000"/>
                </a:solidFill>
              </a:uFill>
              <a:latin typeface="Meiryo UI" panose="020B0604030504040204" pitchFamily="50" charset="-128"/>
              <a:ea typeface="Meiryo UI" panose="020B0604030504040204" pitchFamily="50" charset="-128"/>
              <a:cs typeface="+mn-cs"/>
            </a:endParaRPr>
          </a:p>
          <a:p>
            <a:pPr marL="638175" marR="0" lvl="1"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うち、小児の感染防止対策に係る加算措置（医科分）の期限到来　▲０．１０％</a:t>
            </a:r>
          </a:p>
          <a:p>
            <a:pPr marL="638175" marR="0" lvl="1"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なお、歯科・調剤分については、感染防止等の必要な対応に充てるものとする。</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38175" marR="0" lvl="1" indent="-457200" algn="l" defTabSz="914400" rtl="0" eaLnBrk="1" fontAlgn="auto" latinLnBrk="0" hangingPunct="1">
              <a:lnSpc>
                <a:spcPts val="15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角丸四角形 12">
            <a:extLst>
              <a:ext uri="{FF2B5EF4-FFF2-40B4-BE49-F238E27FC236}">
                <a16:creationId xmlns:a16="http://schemas.microsoft.com/office/drawing/2014/main" id="{4C1949CF-EA0C-4CBB-8C05-43C3BA5BA493}"/>
              </a:ext>
            </a:extLst>
          </p:cNvPr>
          <p:cNvSpPr/>
          <p:nvPr/>
        </p:nvSpPr>
        <p:spPr>
          <a:xfrm>
            <a:off x="67816" y="957196"/>
            <a:ext cx="4156720" cy="348297"/>
          </a:xfrm>
          <a:prstGeom prst="roundRect">
            <a:avLst>
              <a:gd name="adj" fmla="val 0"/>
            </a:avLst>
          </a:prstGeom>
          <a:solidFill>
            <a:schemeClr val="tx2"/>
          </a:solidFill>
          <a:ln w="12700">
            <a:solidFill>
              <a:schemeClr val="bg1"/>
            </a:solidFill>
          </a:ln>
        </p:spPr>
        <p:txBody>
          <a:bodyPr anchor="ctr"/>
          <a:lstStyle/>
          <a:p>
            <a:pPr marL="0" marR="0" lvl="0" indent="0" algn="ctr" defTabSz="591055" rtl="0" eaLnBrk="1" fontAlgn="auto" latinLnBrk="0" hangingPunct="1">
              <a:lnSpc>
                <a:spcPct val="130000"/>
              </a:lnSpc>
              <a:spcBef>
                <a:spcPts val="0"/>
              </a:spcBef>
              <a:spcAft>
                <a:spcPts val="796"/>
              </a:spcAft>
              <a:buClrTx/>
              <a:buSzTx/>
              <a:buFontTx/>
              <a:buNone/>
              <a:tabLst/>
              <a:defRPr/>
            </a:pPr>
            <a:r>
              <a:rPr lang="ja-JP" altLang="en-US" sz="1600" dirty="0">
                <a:solidFill>
                  <a:schemeClr val="bg1"/>
                </a:solidFill>
              </a:rPr>
              <a:t>（参考）　令和４年度診療報酬改定について</a:t>
            </a:r>
            <a:endParaRPr kumimoji="0" lang="ja-JP" altLang="en-US" sz="1600" b="1" i="0" u="none" strike="noStrike" kern="1200" cap="none" spc="239" normalizeH="0" baseline="0" noProof="0" dirty="0">
              <a:ln>
                <a:noFill/>
              </a:ln>
              <a:solidFill>
                <a:srgbClr val="FFFFFF"/>
              </a:solidFill>
              <a:effectLst/>
              <a:uLnTx/>
              <a:uFillTx/>
              <a:latin typeface="メイリオ"/>
              <a:ea typeface="メイリオ"/>
              <a:cs typeface="Noto Sans CJK JP DemiLight" charset="-128"/>
            </a:endParaRPr>
          </a:p>
        </p:txBody>
      </p:sp>
      <p:sp>
        <p:nvSpPr>
          <p:cNvPr id="22" name="四角形: 角を丸くする 21">
            <a:extLst>
              <a:ext uri="{FF2B5EF4-FFF2-40B4-BE49-F238E27FC236}">
                <a16:creationId xmlns:a16="http://schemas.microsoft.com/office/drawing/2014/main" id="{10690E2E-E1B0-4CAC-852E-689734FFD6DB}"/>
              </a:ext>
            </a:extLst>
          </p:cNvPr>
          <p:cNvSpPr/>
          <p:nvPr/>
        </p:nvSpPr>
        <p:spPr>
          <a:xfrm>
            <a:off x="302240" y="3547938"/>
            <a:ext cx="8928992" cy="1224136"/>
          </a:xfrm>
          <a:prstGeom prst="roundRect">
            <a:avLst/>
          </a:prstGeom>
          <a:solidFill>
            <a:srgbClr val="FF0000">
              <a:alpha val="11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a:extLst>
              <a:ext uri="{FF2B5EF4-FFF2-40B4-BE49-F238E27FC236}">
                <a16:creationId xmlns:a16="http://schemas.microsoft.com/office/drawing/2014/main" id="{8403E0C0-7548-441E-8A6F-15C4D4A48952}"/>
              </a:ext>
            </a:extLst>
          </p:cNvPr>
          <p:cNvSpPr txBox="1"/>
          <p:nvPr/>
        </p:nvSpPr>
        <p:spPr>
          <a:xfrm>
            <a:off x="-19397" y="19846"/>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Tree>
    <p:extLst>
      <p:ext uri="{BB962C8B-B14F-4D97-AF65-F5344CB8AC3E}">
        <p14:creationId xmlns:p14="http://schemas.microsoft.com/office/powerpoint/2010/main" val="1306395761"/>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テキスト ボックス 13">
            <a:extLst>
              <a:ext uri="{FF2B5EF4-FFF2-40B4-BE49-F238E27FC236}">
                <a16:creationId xmlns:a16="http://schemas.microsoft.com/office/drawing/2014/main" id="{8A6CF131-FB07-4090-B1BC-F13D299DDBDC}"/>
              </a:ext>
            </a:extLst>
          </p:cNvPr>
          <p:cNvSpPr txBox="1"/>
          <p:nvPr/>
        </p:nvSpPr>
        <p:spPr>
          <a:xfrm>
            <a:off x="201134" y="974347"/>
            <a:ext cx="2232248" cy="369332"/>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基本的な考え方</a:t>
            </a:r>
          </a:p>
        </p:txBody>
      </p:sp>
      <p:sp>
        <p:nvSpPr>
          <p:cNvPr id="17" name="テキスト ボックス 16">
            <a:extLst>
              <a:ext uri="{FF2B5EF4-FFF2-40B4-BE49-F238E27FC236}">
                <a16:creationId xmlns:a16="http://schemas.microsoft.com/office/drawing/2014/main" id="{ADCFE271-D527-457A-8735-4F9620825109}"/>
              </a:ext>
            </a:extLst>
          </p:cNvPr>
          <p:cNvSpPr txBox="1"/>
          <p:nvPr/>
        </p:nvSpPr>
        <p:spPr>
          <a:xfrm>
            <a:off x="320780" y="1436049"/>
            <a:ext cx="932808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症状が安定している患者について、医師の処方により、医師及び薬剤師の適切な連携の下、一定期間内に処方箋を反復利用できるリフィル処方箋の仕組みを設ける。</a:t>
            </a:r>
          </a:p>
        </p:txBody>
      </p:sp>
      <p:sp>
        <p:nvSpPr>
          <p:cNvPr id="19" name="テキスト ボックス 18">
            <a:extLst>
              <a:ext uri="{FF2B5EF4-FFF2-40B4-BE49-F238E27FC236}">
                <a16:creationId xmlns:a16="http://schemas.microsoft.com/office/drawing/2014/main" id="{F24C7E86-93C4-4956-B190-6FA57C9F7769}"/>
              </a:ext>
            </a:extLst>
          </p:cNvPr>
          <p:cNvSpPr txBox="1"/>
          <p:nvPr/>
        </p:nvSpPr>
        <p:spPr>
          <a:xfrm>
            <a:off x="594127" y="2577197"/>
            <a:ext cx="8712968" cy="4247317"/>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［対象患者］</a:t>
            </a:r>
          </a:p>
          <a:p>
            <a:pPr marL="457200" marR="0" lvl="1" indent="0" algn="just"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医師の処方により、薬剤師による服薬管理の下、一定期間内に処方箋の反復利用が可能である患者</a:t>
            </a:r>
            <a:endParaRPr kumimoji="1" lang="en-US"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［留意事項］</a:t>
            </a:r>
          </a:p>
          <a:p>
            <a:pPr marL="400050" marR="0" lvl="0" indent="-400050" algn="just"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（１）保険医療機関の保険医がリフィルによる処方が可能と判断した場合には、処方箋の</a:t>
            </a:r>
            <a:r>
              <a:rPr kumimoji="1" lang="ja-JP" altLang="ja-JP" sz="1800" b="0" i="0" u="sng" strike="noStrike" kern="1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「リフィル可」欄にレ点</a:t>
            </a: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を記入する。</a:t>
            </a:r>
            <a:endParaRPr kumimoji="1" lang="en-US"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endParaRPr>
          </a:p>
          <a:p>
            <a:pPr marL="400050" marR="0" lvl="0" indent="-400050" algn="just"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endParaRPr>
          </a:p>
          <a:p>
            <a:pPr marL="400050" marR="0" lvl="0" indent="-400050" algn="just"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（２）リフィル処方箋の総使用回数の</a:t>
            </a:r>
            <a:r>
              <a:rPr kumimoji="1" lang="ja-JP" altLang="ja-JP" sz="1800" b="0" i="0" u="sng" strike="noStrike" kern="1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上限は３回まで</a:t>
            </a: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とする。また、１回当たり投薬期間及び総投薬期間については、</a:t>
            </a:r>
            <a:r>
              <a:rPr kumimoji="1" lang="ja-JP" altLang="ja-JP" sz="1800" b="0" i="0" u="sng" strike="noStrike" kern="1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医師が、</a:t>
            </a: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患者の病状等を踏まえ、</a:t>
            </a:r>
            <a:r>
              <a:rPr kumimoji="1" lang="ja-JP" altLang="ja-JP" sz="1800" b="0" i="0" u="sng" strike="noStrike" kern="1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個別に医学的に適切と判断した期間</a:t>
            </a: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とする。</a:t>
            </a:r>
            <a:endParaRPr kumimoji="1" lang="en-US"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endParaRPr>
          </a:p>
          <a:p>
            <a:pPr marL="400050" marR="0" lvl="0" indent="-400050" algn="just"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endParaRPr>
          </a:p>
          <a:p>
            <a:pPr marL="400050" marR="0" lvl="0" indent="-400050" algn="just"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（３）保険医療機関及び保険医療養担当規則において、</a:t>
            </a:r>
            <a:r>
              <a:rPr kumimoji="1" lang="ja-JP" altLang="ja-JP" sz="1800" b="0" i="0" u="sng" strike="noStrike" kern="1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投薬量に限度が定められている医薬品及び湿布薬</a:t>
            </a: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については、リフィル処方箋による投薬を行うことはできない。</a:t>
            </a:r>
          </a:p>
        </p:txBody>
      </p:sp>
      <p:sp>
        <p:nvSpPr>
          <p:cNvPr id="20" name="テキスト ボックス 19">
            <a:extLst>
              <a:ext uri="{FF2B5EF4-FFF2-40B4-BE49-F238E27FC236}">
                <a16:creationId xmlns:a16="http://schemas.microsoft.com/office/drawing/2014/main" id="{8524F55B-6FB4-4E22-B344-29D5D5EA5EF1}"/>
              </a:ext>
            </a:extLst>
          </p:cNvPr>
          <p:cNvSpPr txBox="1"/>
          <p:nvPr/>
        </p:nvSpPr>
        <p:spPr>
          <a:xfrm>
            <a:off x="201134" y="2099197"/>
            <a:ext cx="2232248" cy="369332"/>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具体的な内容</a:t>
            </a:r>
          </a:p>
        </p:txBody>
      </p:sp>
      <p:sp>
        <p:nvSpPr>
          <p:cNvPr id="9" name="四角形: 角を丸くする 8">
            <a:extLst>
              <a:ext uri="{FF2B5EF4-FFF2-40B4-BE49-F238E27FC236}">
                <a16:creationId xmlns:a16="http://schemas.microsoft.com/office/drawing/2014/main" id="{2730765C-14D9-4180-8A62-B70F3D70A556}"/>
              </a:ext>
            </a:extLst>
          </p:cNvPr>
          <p:cNvSpPr/>
          <p:nvPr/>
        </p:nvSpPr>
        <p:spPr>
          <a:xfrm>
            <a:off x="412316" y="2556127"/>
            <a:ext cx="9145016" cy="4247317"/>
          </a:xfrm>
          <a:prstGeom prst="roundRect">
            <a:avLst>
              <a:gd name="adj" fmla="val 5436"/>
            </a:avLst>
          </a:prstGeom>
          <a:solidFill>
            <a:schemeClr val="accent1">
              <a:alpha val="12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3" name="タイトル 1">
            <a:extLst>
              <a:ext uri="{FF2B5EF4-FFF2-40B4-BE49-F238E27FC236}">
                <a16:creationId xmlns:a16="http://schemas.microsoft.com/office/drawing/2014/main" id="{7956CA35-9718-4F93-BB2E-926B73215843}"/>
              </a:ext>
            </a:extLst>
          </p:cNvPr>
          <p:cNvSpPr txBox="1">
            <a:spLocks/>
          </p:cNvSpPr>
          <p:nvPr/>
        </p:nvSpPr>
        <p:spPr>
          <a:xfrm>
            <a:off x="0" y="248060"/>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（４）リフィル処方の導入</a:t>
            </a:r>
          </a:p>
        </p:txBody>
      </p:sp>
      <p:sp>
        <p:nvSpPr>
          <p:cNvPr id="8" name="スライド番号プレースホルダー 2">
            <a:extLst>
              <a:ext uri="{FF2B5EF4-FFF2-40B4-BE49-F238E27FC236}">
                <a16:creationId xmlns:a16="http://schemas.microsoft.com/office/drawing/2014/main" id="{E63FA014-A19B-4CB7-B002-B99C0A4E1B64}"/>
              </a:ext>
            </a:extLst>
          </p:cNvPr>
          <p:cNvSpPr txBox="1">
            <a:spLocks/>
          </p:cNvSpPr>
          <p:nvPr/>
        </p:nvSpPr>
        <p:spPr>
          <a:xfrm>
            <a:off x="7594600" y="6492875"/>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200" b="0" i="0" u="none" strike="noStrike" kern="1200" cap="none" spc="0" normalizeH="0" baseline="0" noProof="0" smtClean="0">
                <a:ln>
                  <a:noFill/>
                </a:ln>
                <a:solidFill>
                  <a:prstClr val="black"/>
                </a:solidFill>
                <a:effectLst/>
                <a:uLnTx/>
                <a:uFillTx/>
                <a:latin typeface="メイリオ" panose="020B0604030504040204" pitchFamily="50" charset="-128"/>
                <a:ea typeface="メイリオ" panose="020B0604030504040204" pitchFamily="50" charset="-128"/>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endParaRPr>
          </a:p>
        </p:txBody>
      </p:sp>
      <p:sp>
        <p:nvSpPr>
          <p:cNvPr id="10" name="テキスト ボックス 9">
            <a:extLst>
              <a:ext uri="{FF2B5EF4-FFF2-40B4-BE49-F238E27FC236}">
                <a16:creationId xmlns:a16="http://schemas.microsoft.com/office/drawing/2014/main" id="{215736A7-F73D-46B2-861C-0059F5FB9289}"/>
              </a:ext>
            </a:extLst>
          </p:cNvPr>
          <p:cNvSpPr txBox="1"/>
          <p:nvPr/>
        </p:nvSpPr>
        <p:spPr>
          <a:xfrm>
            <a:off x="-19397" y="19846"/>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Tree>
    <p:extLst>
      <p:ext uri="{BB962C8B-B14F-4D97-AF65-F5344CB8AC3E}">
        <p14:creationId xmlns:p14="http://schemas.microsoft.com/office/powerpoint/2010/main" val="41943127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a:extLst>
              <a:ext uri="{FF2B5EF4-FFF2-40B4-BE49-F238E27FC236}">
                <a16:creationId xmlns:a16="http://schemas.microsoft.com/office/drawing/2014/main" id="{F24C7E86-93C4-4956-B190-6FA57C9F7769}"/>
              </a:ext>
            </a:extLst>
          </p:cNvPr>
          <p:cNvSpPr txBox="1"/>
          <p:nvPr/>
        </p:nvSpPr>
        <p:spPr>
          <a:xfrm>
            <a:off x="564489" y="1304847"/>
            <a:ext cx="8712968" cy="5355312"/>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［留意事項］</a:t>
            </a:r>
          </a:p>
          <a:p>
            <a:pPr marL="400050" marR="0" lvl="0" indent="-400050" algn="just"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（４）リフィル処方箋による１回目の</a:t>
            </a:r>
            <a:r>
              <a:rPr kumimoji="1" lang="ja-JP" altLang="ja-JP" sz="1800" b="0" i="0" u="sng" strike="noStrike" kern="1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調剤を行うことが可能な期間</a:t>
            </a: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については、通常の処方箋の場合と同様とする。２回目以降の調剤については、原則として、前回の調剤日を起点とし、当該調剤に係る投薬期間を経過する日を次回調剤予定日とし、その前後７日以内とする。</a:t>
            </a:r>
            <a:endParaRPr kumimoji="1" lang="en-US"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endParaRPr>
          </a:p>
          <a:p>
            <a:pPr marL="400050" marR="0" lvl="0" indent="-400050" algn="just"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endParaRPr>
          </a:p>
          <a:p>
            <a:pPr marL="400050" marR="0" lvl="0" indent="-400050" algn="just"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（５）</a:t>
            </a:r>
            <a:r>
              <a:rPr kumimoji="1" lang="ja-JP" altLang="ja-JP" sz="1800" b="0" i="0" u="sng" strike="noStrike" kern="1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保険薬局は、</a:t>
            </a: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１回目又は２回目（３回可の場合）に調剤を行った場合、リフィル処方箋に調剤日及び次回調剤予定日を記載するとともに、調剤を実施した</a:t>
            </a:r>
            <a:r>
              <a:rPr kumimoji="1" lang="ja-JP" altLang="ja-JP" sz="1800" b="0" i="0" u="sng" strike="noStrike" kern="1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保険薬局の名称及び保険薬剤師の氏名を余白又は裏面に記載</a:t>
            </a: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の上、当該リフィル処方箋の写しを保管すること。</a:t>
            </a:r>
          </a:p>
          <a:p>
            <a:pPr marL="40005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また、当該リフィル処方箋の総使用回数の調剤が終わった場合、調剤済処方箋として保管すること。</a:t>
            </a:r>
            <a:endParaRPr kumimoji="1" lang="en-US"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endParaRPr>
          </a:p>
          <a:p>
            <a:pPr marL="400050" marR="0" lvl="0" indent="0" algn="just"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endParaRPr>
          </a:p>
          <a:p>
            <a:pPr marL="400050" marR="0" lvl="0" indent="-400050" algn="just"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（６）</a:t>
            </a:r>
            <a:r>
              <a:rPr kumimoji="1" lang="ja-JP" altLang="ja-JP" sz="1800" b="0" i="0" u="sng" strike="noStrike" kern="1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保険薬局の保険薬剤師は、</a:t>
            </a: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リフィル処方箋により調剤するに当たって、患者の服薬状況等の確認を行い、リフィル処方箋により調剤することが不適切と判断した場合には、調剤を行わず、</a:t>
            </a:r>
            <a:r>
              <a:rPr kumimoji="1" lang="ja-JP" altLang="ja-JP" sz="1800" b="0" i="0" u="sng" strike="noStrike" kern="1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受診勧奨</a:t>
            </a: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を行うとともに、</a:t>
            </a:r>
            <a:r>
              <a:rPr kumimoji="1" lang="ja-JP" altLang="ja-JP" sz="1800" b="0" i="0" u="sng" strike="noStrike" kern="1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処方医に速やかに情報提供を行う</a:t>
            </a: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こと。</a:t>
            </a:r>
          </a:p>
          <a:p>
            <a:pPr marL="40005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また、リフィル処方箋により調剤した場合は、調剤した内容、患者の服薬状況等について</a:t>
            </a:r>
            <a:r>
              <a:rPr kumimoji="1" lang="ja-JP" altLang="ja-JP" sz="1800" b="0" i="0" u="sng" strike="noStrike" kern="1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必要に応じ処方医へ情報提供を行う</a:t>
            </a: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こと。</a:t>
            </a:r>
          </a:p>
        </p:txBody>
      </p:sp>
      <p:sp>
        <p:nvSpPr>
          <p:cNvPr id="20" name="テキスト ボックス 19">
            <a:extLst>
              <a:ext uri="{FF2B5EF4-FFF2-40B4-BE49-F238E27FC236}">
                <a16:creationId xmlns:a16="http://schemas.microsoft.com/office/drawing/2014/main" id="{8524F55B-6FB4-4E22-B344-29D5D5EA5EF1}"/>
              </a:ext>
            </a:extLst>
          </p:cNvPr>
          <p:cNvSpPr txBox="1"/>
          <p:nvPr/>
        </p:nvSpPr>
        <p:spPr>
          <a:xfrm>
            <a:off x="200472" y="833902"/>
            <a:ext cx="2232248" cy="369332"/>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具体的な内容（続き）</a:t>
            </a:r>
          </a:p>
        </p:txBody>
      </p:sp>
      <p:sp>
        <p:nvSpPr>
          <p:cNvPr id="21" name="四角形: 角を丸くする 20">
            <a:extLst>
              <a:ext uri="{FF2B5EF4-FFF2-40B4-BE49-F238E27FC236}">
                <a16:creationId xmlns:a16="http://schemas.microsoft.com/office/drawing/2014/main" id="{A3AA2477-2E50-4E86-82D6-73AE1B3B33BC}"/>
              </a:ext>
            </a:extLst>
          </p:cNvPr>
          <p:cNvSpPr/>
          <p:nvPr/>
        </p:nvSpPr>
        <p:spPr>
          <a:xfrm>
            <a:off x="540984" y="1272165"/>
            <a:ext cx="8824031" cy="5387994"/>
          </a:xfrm>
          <a:prstGeom prst="roundRect">
            <a:avLst>
              <a:gd name="adj" fmla="val 2930"/>
            </a:avLst>
          </a:prstGeom>
          <a:solidFill>
            <a:schemeClr val="accent1">
              <a:alpha val="12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 name="タイトル 1">
            <a:extLst>
              <a:ext uri="{FF2B5EF4-FFF2-40B4-BE49-F238E27FC236}">
                <a16:creationId xmlns:a16="http://schemas.microsoft.com/office/drawing/2014/main" id="{39A21D0B-8A06-4BDC-B22B-F43E8698ABE9}"/>
              </a:ext>
            </a:extLst>
          </p:cNvPr>
          <p:cNvSpPr txBox="1">
            <a:spLocks/>
          </p:cNvSpPr>
          <p:nvPr/>
        </p:nvSpPr>
        <p:spPr>
          <a:xfrm>
            <a:off x="0" y="256750"/>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（４）リフィル処方の導入</a:t>
            </a:r>
          </a:p>
        </p:txBody>
      </p:sp>
      <p:sp>
        <p:nvSpPr>
          <p:cNvPr id="6" name="スライド番号プレースホルダー 2">
            <a:extLst>
              <a:ext uri="{FF2B5EF4-FFF2-40B4-BE49-F238E27FC236}">
                <a16:creationId xmlns:a16="http://schemas.microsoft.com/office/drawing/2014/main" id="{D3B3BD0F-D995-4286-B51A-F493DB21BA61}"/>
              </a:ext>
            </a:extLst>
          </p:cNvPr>
          <p:cNvSpPr txBox="1">
            <a:spLocks/>
          </p:cNvSpPr>
          <p:nvPr/>
        </p:nvSpPr>
        <p:spPr>
          <a:xfrm>
            <a:off x="7562255" y="6492875"/>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200" b="0" i="0" u="none" strike="noStrike" kern="1200" cap="none" spc="0" normalizeH="0" baseline="0" noProof="0" smtClean="0">
                <a:ln>
                  <a:noFill/>
                </a:ln>
                <a:solidFill>
                  <a:prstClr val="black"/>
                </a:solidFill>
                <a:effectLst/>
                <a:uLnTx/>
                <a:uFillTx/>
                <a:latin typeface="メイリオ" panose="020B0604030504040204" pitchFamily="50" charset="-128"/>
                <a:ea typeface="メイリオ" panose="020B0604030504040204" pitchFamily="50" charset="-128"/>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endParaRPr>
          </a:p>
        </p:txBody>
      </p:sp>
      <p:sp>
        <p:nvSpPr>
          <p:cNvPr id="7" name="テキスト ボックス 6">
            <a:extLst>
              <a:ext uri="{FF2B5EF4-FFF2-40B4-BE49-F238E27FC236}">
                <a16:creationId xmlns:a16="http://schemas.microsoft.com/office/drawing/2014/main" id="{B91098E5-A616-473B-AFC9-4DFB7E46699D}"/>
              </a:ext>
            </a:extLst>
          </p:cNvPr>
          <p:cNvSpPr txBox="1"/>
          <p:nvPr/>
        </p:nvSpPr>
        <p:spPr>
          <a:xfrm>
            <a:off x="-19397" y="19846"/>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Tree>
    <p:extLst>
      <p:ext uri="{BB962C8B-B14F-4D97-AF65-F5344CB8AC3E}">
        <p14:creationId xmlns:p14="http://schemas.microsoft.com/office/powerpoint/2010/main" val="302440494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98457"/>
            <a:ext cx="6328833" cy="504825"/>
          </a:xfrm>
        </p:spPr>
        <p:txBody>
          <a:bodyPr>
            <a:normAutofit/>
          </a:bodyPr>
          <a:lstStyle/>
          <a:p>
            <a:pPr algn="l" eaLnBrk="1" hangingPunct="1">
              <a:defRPr/>
            </a:pPr>
            <a:r>
              <a:rPr lang="ja-JP" altLang="en-US" sz="2000" dirty="0">
                <a:ea typeface="HG創英角ｺﾞｼｯｸUB" pitchFamily="49" charset="-128"/>
              </a:rPr>
              <a:t>令和４年度診療報酬改定の基本方針</a:t>
            </a:r>
            <a:endParaRPr lang="ja-JP" altLang="en-US" sz="2000" dirty="0">
              <a:latin typeface="+mj-ea"/>
            </a:endParaRPr>
          </a:p>
        </p:txBody>
      </p:sp>
      <p:sp>
        <p:nvSpPr>
          <p:cNvPr id="178179" name="Rectangle 4"/>
          <p:cNvSpPr>
            <a:spLocks noChangeArrowheads="1"/>
          </p:cNvSpPr>
          <p:nvPr/>
        </p:nvSpPr>
        <p:spPr bwMode="auto">
          <a:xfrm>
            <a:off x="340537" y="502119"/>
            <a:ext cx="3460335" cy="354008"/>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１．改定に当たっての基本認識②</a:t>
            </a:r>
            <a:endParaRPr kumimoji="1" lang="en-US" altLang="ja-JP"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945929"/>
            <a:ext cx="9360827" cy="4252446"/>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en-US" altLang="ja-JP" sz="14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1" lang="ja-JP" altLang="en-US" sz="14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患者・国民に身近であって、安心・安全で質の高い医療の実現</a:t>
            </a:r>
            <a:r>
              <a:rPr kumimoji="1" lang="en-US" altLang="ja-JP" sz="14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地域の実情に応じて、可能な限り住み慣れた地域でその有する能力に応じ自立した日常生活を営むことができ</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るよう、患者が安心して医療を受けることができる体制を構築し、患者にとって身近でわかりやすい医療を実現</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していくことが重要である。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また、疾病構造やニーズの変化・多様化、医療需要が増える中での働き手の減少、医療技術の進歩など、医療を</a:t>
            </a:r>
            <a:endParaRPr kumimoji="0" lang="en-US" altLang="ja-JP"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取り巻く状況を踏まえると、医師等の働き方改革等について、医療の安全や地域医療の確保、患者や保険者の視点</a:t>
            </a:r>
            <a:endParaRPr kumimoji="0" lang="en-US" altLang="ja-JP"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にも留意しながら、医師等が高い専門性を発揮できる環境の整備を加速させるとともに、我が国の医療制度に関わ</a:t>
            </a:r>
            <a:endParaRPr kumimoji="0" lang="en-US" altLang="ja-JP"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る全ての関係者（住民、医療提供者、保険者、民間企業、行政等）が、医療のかかり方の観点も踏まえ、それぞれ</a:t>
            </a:r>
            <a:endParaRPr kumimoji="0" lang="en-US" altLang="ja-JP"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の担う役割を実現することが必要である。</a:t>
            </a:r>
            <a:endParaRPr kumimoji="0" lang="en-US" altLang="ja-JP"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さらに、新型コロナウイルス感染症の感染拡大を契機に、我が国のデジタル化の遅れが顕在化した。社会全体と</a:t>
            </a:r>
            <a:endParaRPr kumimoji="0" lang="en-US" altLang="ja-JP"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して、</a:t>
            </a:r>
            <a:r>
              <a:rPr kumimoji="0" lang="en-US" altLang="ja-JP"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ICT</a:t>
            </a:r>
            <a:r>
              <a:rPr kumimoji="0" lang="ja-JP" altLang="en-US"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の進歩やデジタル基盤の整備が進み、クラウドベースで、安全かつ拘束に情報を共有・連携することが</a:t>
            </a:r>
            <a:endParaRPr kumimoji="0" lang="en-US" altLang="ja-JP"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可能な時代になってきており、個別にシステムを整備するよりも低いコストで運用可能となってきているという指</a:t>
            </a:r>
            <a:endParaRPr kumimoji="0" lang="en-US" altLang="ja-JP"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摘もある。こうした背景を踏まえて、医療分野における</a:t>
            </a:r>
            <a:r>
              <a:rPr kumimoji="0" lang="en-US" altLang="ja-JP"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ICT</a:t>
            </a:r>
            <a:r>
              <a:rPr kumimoji="0" lang="ja-JP" altLang="en-US"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の利活用をより一層進め、電子カルテ情報の標準化な</a:t>
            </a:r>
            <a:endParaRPr kumimoji="0" lang="en-US" altLang="ja-JP"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ど、デジタル化された医療情報の活用や医療機関間における連携のための取組の推進等により、質の高い医療サー</a:t>
            </a:r>
            <a:endParaRPr kumimoji="0" lang="en-US" altLang="ja-JP"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ビスを実点していく必要がある。</a:t>
            </a:r>
            <a:endParaRPr kumimoji="0" lang="en-US" altLang="ja-JP" sz="1400" b="0" i="0" u="none" strike="noStrike" kern="0" cap="none" spc="-2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加えて、今般の新型コロナウイルス感染症の拡大により、医薬品・医療機器等の存在意義や創薬力の重要性が社会</a:t>
            </a:r>
            <a:endParaRPr kumimoji="0" lang="en-US" altLang="ja-JP"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的に改めて注目されてきており、イノベーションの推進により創薬力・開発力を維持・強化するとともに、革新的</a:t>
            </a:r>
            <a:endParaRPr kumimoji="0" lang="en-US" altLang="ja-JP"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医薬品を含めたあらゆる医薬品・医療機器等を国民に安定的に供給し続けることを通じて、医療と経済の発展を両</a:t>
            </a:r>
            <a:endParaRPr kumimoji="0" lang="en-US" altLang="ja-JP"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立させ、安心・安全な暮らしを実現することが重要である。</a:t>
            </a:r>
            <a:endParaRPr kumimoji="0" lang="en-US" altLang="ja-JP" sz="1400" b="0" i="0" u="none" strike="noStrike" kern="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8183" name="Rectangle 2"/>
          <p:cNvSpPr>
            <a:spLocks noChangeArrowheads="1"/>
          </p:cNvSpPr>
          <p:nvPr/>
        </p:nvSpPr>
        <p:spPr bwMode="auto">
          <a:xfrm>
            <a:off x="4376558" y="60029"/>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［令和３年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27164063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a:extLst>
              <a:ext uri="{FF2B5EF4-FFF2-40B4-BE49-F238E27FC236}">
                <a16:creationId xmlns:a16="http://schemas.microsoft.com/office/drawing/2014/main" id="{F24C7E86-93C4-4956-B190-6FA57C9F7769}"/>
              </a:ext>
            </a:extLst>
          </p:cNvPr>
          <p:cNvSpPr txBox="1"/>
          <p:nvPr/>
        </p:nvSpPr>
        <p:spPr>
          <a:xfrm>
            <a:off x="380491" y="1290697"/>
            <a:ext cx="8712968" cy="2585323"/>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［留意事項］</a:t>
            </a:r>
          </a:p>
          <a:p>
            <a:pPr marL="400050" marR="0" lvl="0" indent="-400050" algn="just"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（７）</a:t>
            </a:r>
            <a:r>
              <a:rPr kumimoji="1" lang="ja-JP" altLang="ja-JP" sz="1800" b="0" i="0" u="sng" strike="noStrike" kern="1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保険薬局の保険薬剤師は、</a:t>
            </a: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リフィル処方箋の交付を受けた患者に対して、継続的な薬学的管理指導のため、</a:t>
            </a:r>
            <a:r>
              <a:rPr kumimoji="1" lang="ja-JP" altLang="ja-JP" sz="1800" b="0" i="0" u="sng" strike="noStrike" kern="1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同一の保険薬局で調剤を受けるべきである旨を説明</a:t>
            </a: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すること。</a:t>
            </a:r>
            <a:endParaRPr kumimoji="1" lang="en-US"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endParaRPr>
          </a:p>
          <a:p>
            <a:pPr marL="400050" marR="0" lvl="0" indent="-400050" algn="just"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endParaRPr>
          </a:p>
          <a:p>
            <a:pPr marL="400050" marR="0" lvl="0" indent="-400050" algn="just"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（８）</a:t>
            </a:r>
            <a:r>
              <a:rPr kumimoji="1" lang="ja-JP" altLang="ja-JP" sz="1800" b="0" i="0" u="sng" strike="noStrike" kern="1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保険薬局の保険薬剤師は、</a:t>
            </a: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患者の次回の調剤を受ける予定を確認すること。予定される時期に患者が来局しない場合は、電話等により調剤の状況を確認すること。</a:t>
            </a:r>
            <a:r>
              <a:rPr kumimoji="1" lang="ja-JP" altLang="ja-JP" sz="1800" b="0" i="0" u="sng" strike="noStrike" kern="1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患者が他の保険薬局において調剤を受けることを申し出ている場合</a:t>
            </a: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は、当該他の保険薬局に調剤の状況とともに</a:t>
            </a:r>
            <a:r>
              <a:rPr kumimoji="1" lang="ja-JP" altLang="ja-JP" sz="1800" b="0" i="0" u="sng" strike="noStrike" kern="1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必要な情報をあらかじめ提供する</a:t>
            </a:r>
            <a:r>
              <a:rPr kumimoji="1" lang="ja-JP" altLang="ja-JP" sz="1800" b="0" i="0" u="none" strike="noStrike" kern="1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こと。</a:t>
            </a:r>
          </a:p>
        </p:txBody>
      </p:sp>
      <p:sp>
        <p:nvSpPr>
          <p:cNvPr id="20" name="テキスト ボックス 19">
            <a:extLst>
              <a:ext uri="{FF2B5EF4-FFF2-40B4-BE49-F238E27FC236}">
                <a16:creationId xmlns:a16="http://schemas.microsoft.com/office/drawing/2014/main" id="{8524F55B-6FB4-4E22-B344-29D5D5EA5EF1}"/>
              </a:ext>
            </a:extLst>
          </p:cNvPr>
          <p:cNvSpPr txBox="1"/>
          <p:nvPr/>
        </p:nvSpPr>
        <p:spPr>
          <a:xfrm>
            <a:off x="203522" y="921365"/>
            <a:ext cx="2232248" cy="369332"/>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具体的な内容（続き）</a:t>
            </a:r>
          </a:p>
        </p:txBody>
      </p:sp>
      <p:sp>
        <p:nvSpPr>
          <p:cNvPr id="7" name="四角形: 角を丸くする 6">
            <a:extLst>
              <a:ext uri="{FF2B5EF4-FFF2-40B4-BE49-F238E27FC236}">
                <a16:creationId xmlns:a16="http://schemas.microsoft.com/office/drawing/2014/main" id="{2937740C-BF24-4DF5-8CDE-C11796615F2F}"/>
              </a:ext>
            </a:extLst>
          </p:cNvPr>
          <p:cNvSpPr/>
          <p:nvPr/>
        </p:nvSpPr>
        <p:spPr>
          <a:xfrm>
            <a:off x="380492" y="1340768"/>
            <a:ext cx="9145016" cy="2548362"/>
          </a:xfrm>
          <a:prstGeom prst="roundRect">
            <a:avLst>
              <a:gd name="adj" fmla="val 5436"/>
            </a:avLst>
          </a:prstGeom>
          <a:solidFill>
            <a:schemeClr val="accent1">
              <a:alpha val="12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4" name="タイトル 1">
            <a:extLst>
              <a:ext uri="{FF2B5EF4-FFF2-40B4-BE49-F238E27FC236}">
                <a16:creationId xmlns:a16="http://schemas.microsoft.com/office/drawing/2014/main" id="{F0AD286B-1503-4217-BF07-A76EAC8D77DA}"/>
              </a:ext>
            </a:extLst>
          </p:cNvPr>
          <p:cNvSpPr txBox="1">
            <a:spLocks/>
          </p:cNvSpPr>
          <p:nvPr/>
        </p:nvSpPr>
        <p:spPr>
          <a:xfrm>
            <a:off x="2388" y="281036"/>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（４）リフィル処方の導入</a:t>
            </a:r>
          </a:p>
        </p:txBody>
      </p:sp>
      <p:sp>
        <p:nvSpPr>
          <p:cNvPr id="6" name="スライド番号プレースホルダー 2">
            <a:extLst>
              <a:ext uri="{FF2B5EF4-FFF2-40B4-BE49-F238E27FC236}">
                <a16:creationId xmlns:a16="http://schemas.microsoft.com/office/drawing/2014/main" id="{DE71F5B7-2A06-4CC3-B876-1B9853ADE421}"/>
              </a:ext>
            </a:extLst>
          </p:cNvPr>
          <p:cNvSpPr txBox="1">
            <a:spLocks/>
          </p:cNvSpPr>
          <p:nvPr/>
        </p:nvSpPr>
        <p:spPr>
          <a:xfrm>
            <a:off x="7594600" y="6492875"/>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200" b="0" i="0" u="none" strike="noStrike" kern="1200" cap="none" spc="0" normalizeH="0" baseline="0" noProof="0" smtClean="0">
                <a:ln>
                  <a:noFill/>
                </a:ln>
                <a:solidFill>
                  <a:prstClr val="black"/>
                </a:solidFill>
                <a:effectLst/>
                <a:uLnTx/>
                <a:uFillTx/>
                <a:latin typeface="メイリオ" panose="020B0604030504040204" pitchFamily="50" charset="-128"/>
                <a:ea typeface="メイリオ" panose="020B0604030504040204" pitchFamily="50" charset="-128"/>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endParaRPr>
          </a:p>
        </p:txBody>
      </p:sp>
      <p:sp>
        <p:nvSpPr>
          <p:cNvPr id="9" name="テキスト ボックス 8">
            <a:extLst>
              <a:ext uri="{FF2B5EF4-FFF2-40B4-BE49-F238E27FC236}">
                <a16:creationId xmlns:a16="http://schemas.microsoft.com/office/drawing/2014/main" id="{9BE21365-8C75-4DB8-B4DB-1C0C5A7E90D2}"/>
              </a:ext>
            </a:extLst>
          </p:cNvPr>
          <p:cNvSpPr txBox="1"/>
          <p:nvPr/>
        </p:nvSpPr>
        <p:spPr>
          <a:xfrm>
            <a:off x="-19397" y="19846"/>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Tree>
    <p:extLst>
      <p:ext uri="{BB962C8B-B14F-4D97-AF65-F5344CB8AC3E}">
        <p14:creationId xmlns:p14="http://schemas.microsoft.com/office/powerpoint/2010/main" val="78191512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テキスト ボックス 19">
            <a:extLst>
              <a:ext uri="{FF2B5EF4-FFF2-40B4-BE49-F238E27FC236}">
                <a16:creationId xmlns:a16="http://schemas.microsoft.com/office/drawing/2014/main" id="{8524F55B-6FB4-4E22-B344-29D5D5EA5EF1}"/>
              </a:ext>
            </a:extLst>
          </p:cNvPr>
          <p:cNvSpPr txBox="1"/>
          <p:nvPr/>
        </p:nvSpPr>
        <p:spPr>
          <a:xfrm>
            <a:off x="1853820" y="1149629"/>
            <a:ext cx="1008112" cy="369332"/>
          </a:xfrm>
          <a:prstGeom prst="rect">
            <a:avLst/>
          </a:prstGeom>
          <a:solidFill>
            <a:schemeClr val="accent3"/>
          </a:solidFill>
          <a:ln/>
        </p:spPr>
        <p:style>
          <a:lnRef idx="1">
            <a:schemeClr val="accent1"/>
          </a:lnRef>
          <a:fillRef idx="3">
            <a:schemeClr val="accent1"/>
          </a:fillRef>
          <a:effectRef idx="2">
            <a:schemeClr val="accent1"/>
          </a:effectRef>
          <a:fontRef idx="minor">
            <a:schemeClr val="lt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参　考</a:t>
            </a:r>
          </a:p>
        </p:txBody>
      </p:sp>
      <p:sp>
        <p:nvSpPr>
          <p:cNvPr id="14" name="タイトル 1">
            <a:extLst>
              <a:ext uri="{FF2B5EF4-FFF2-40B4-BE49-F238E27FC236}">
                <a16:creationId xmlns:a16="http://schemas.microsoft.com/office/drawing/2014/main" id="{F0AD286B-1503-4217-BF07-A76EAC8D77DA}"/>
              </a:ext>
            </a:extLst>
          </p:cNvPr>
          <p:cNvSpPr txBox="1">
            <a:spLocks/>
          </p:cNvSpPr>
          <p:nvPr/>
        </p:nvSpPr>
        <p:spPr>
          <a:xfrm>
            <a:off x="0" y="278870"/>
            <a:ext cx="9906000" cy="458482"/>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（４）リフィル処方の導入</a:t>
            </a:r>
          </a:p>
        </p:txBody>
      </p:sp>
      <p:graphicFrame>
        <p:nvGraphicFramePr>
          <p:cNvPr id="2" name="表 2">
            <a:extLst>
              <a:ext uri="{FF2B5EF4-FFF2-40B4-BE49-F238E27FC236}">
                <a16:creationId xmlns:a16="http://schemas.microsoft.com/office/drawing/2014/main" id="{966B9125-966A-432D-AFA2-4BD4BD5C16C6}"/>
              </a:ext>
            </a:extLst>
          </p:cNvPr>
          <p:cNvGraphicFramePr>
            <a:graphicFrameLocks noGrp="1"/>
          </p:cNvGraphicFramePr>
          <p:nvPr>
            <p:extLst>
              <p:ext uri="{D42A27DB-BD31-4B8C-83A1-F6EECF244321}">
                <p14:modId xmlns:p14="http://schemas.microsoft.com/office/powerpoint/2010/main" val="1110755210"/>
              </p:ext>
            </p:extLst>
          </p:nvPr>
        </p:nvGraphicFramePr>
        <p:xfrm>
          <a:off x="401885" y="1700808"/>
          <a:ext cx="9102229" cy="4678680"/>
        </p:xfrm>
        <a:graphic>
          <a:graphicData uri="http://schemas.openxmlformats.org/drawingml/2006/table">
            <a:tbl>
              <a:tblPr firstRow="1" bandRow="1">
                <a:tableStyleId>{5C22544A-7EE6-4342-B048-85BDC9FD1C3A}</a:tableStyleId>
              </a:tblPr>
              <a:tblGrid>
                <a:gridCol w="1311417">
                  <a:extLst>
                    <a:ext uri="{9D8B030D-6E8A-4147-A177-3AD203B41FA5}">
                      <a16:colId xmlns:a16="http://schemas.microsoft.com/office/drawing/2014/main" val="2353559948"/>
                    </a:ext>
                  </a:extLst>
                </a:gridCol>
                <a:gridCol w="7790812">
                  <a:extLst>
                    <a:ext uri="{9D8B030D-6E8A-4147-A177-3AD203B41FA5}">
                      <a16:colId xmlns:a16="http://schemas.microsoft.com/office/drawing/2014/main" val="3017456463"/>
                    </a:ext>
                  </a:extLst>
                </a:gridCol>
              </a:tblGrid>
              <a:tr h="370840">
                <a:tc>
                  <a:txBody>
                    <a:bodyPr/>
                    <a:lstStyle/>
                    <a:p>
                      <a:pPr algn="ctr"/>
                      <a:r>
                        <a:rPr lang="ja-JP" altLang="en-US" sz="1200" b="1" dirty="0">
                          <a:latin typeface="BIZ UDPゴシック" panose="020B0400000000000000" pitchFamily="50" charset="-128"/>
                          <a:ea typeface="BIZ UDPゴシック" panose="020B0400000000000000" pitchFamily="50" charset="-128"/>
                        </a:rPr>
                        <a:t>投与期間の限度</a:t>
                      </a:r>
                      <a:endParaRPr kumimoji="1" lang="ja-JP" altLang="en-US" sz="1200" b="1" dirty="0">
                        <a:latin typeface="BIZ UDPゴシック" panose="020B0400000000000000" pitchFamily="50" charset="-128"/>
                        <a:ea typeface="BIZ UDPゴシック" panose="020B0400000000000000" pitchFamily="50" charset="-128"/>
                      </a:endParaRPr>
                    </a:p>
                  </a:txBody>
                  <a:tcPr anchor="ctr"/>
                </a:tc>
                <a:tc>
                  <a:txBody>
                    <a:bodyPr/>
                    <a:lstStyle/>
                    <a:p>
                      <a:pPr algn="ctr"/>
                      <a:r>
                        <a:rPr lang="ja-JP" altLang="en-US" sz="1200" b="1" dirty="0">
                          <a:latin typeface="BIZ UDPゴシック" panose="020B0400000000000000" pitchFamily="50" charset="-128"/>
                          <a:ea typeface="BIZ UDPゴシック" panose="020B0400000000000000" pitchFamily="50" charset="-128"/>
                        </a:rPr>
                        <a:t>対象となる医薬品</a:t>
                      </a:r>
                      <a:endParaRPr kumimoji="1" lang="ja-JP" altLang="en-US" sz="1200" b="1" dirty="0">
                        <a:latin typeface="BIZ UDPゴシック" panose="020B0400000000000000" pitchFamily="50" charset="-128"/>
                        <a:ea typeface="BIZ UDPゴシック" panose="020B0400000000000000" pitchFamily="50" charset="-128"/>
                      </a:endParaRPr>
                    </a:p>
                  </a:txBody>
                  <a:tcPr anchor="ctr"/>
                </a:tc>
                <a:extLst>
                  <a:ext uri="{0D108BD9-81ED-4DB2-BD59-A6C34878D82A}">
                    <a16:rowId xmlns:a16="http://schemas.microsoft.com/office/drawing/2014/main" val="2925095811"/>
                  </a:ext>
                </a:extLst>
              </a:tr>
              <a:tr h="370840">
                <a:tc rowSpan="3">
                  <a:txBody>
                    <a:bodyPr/>
                    <a:lstStyle/>
                    <a:p>
                      <a:pPr algn="ctr"/>
                      <a:r>
                        <a:rPr lang="ja-JP" altLang="en-US" sz="1200" b="0" dirty="0">
                          <a:latin typeface="BIZ UDPゴシック" panose="020B0400000000000000" pitchFamily="50" charset="-128"/>
                          <a:ea typeface="BIZ UDPゴシック" panose="020B0400000000000000" pitchFamily="50" charset="-128"/>
                        </a:rPr>
                        <a:t>１４日</a:t>
                      </a:r>
                      <a:endParaRPr kumimoji="1" lang="ja-JP" altLang="en-US" sz="1200" b="0" dirty="0">
                        <a:latin typeface="BIZ UDPゴシック" panose="020B0400000000000000" pitchFamily="50" charset="-128"/>
                        <a:ea typeface="BIZ UDPゴシック" panose="020B0400000000000000" pitchFamily="50" charset="-128"/>
                      </a:endParaRPr>
                    </a:p>
                  </a:txBody>
                  <a:tcPr anchor="ctr"/>
                </a:tc>
                <a:tc>
                  <a:txBody>
                    <a:bodyPr/>
                    <a:lstStyle/>
                    <a:p>
                      <a:r>
                        <a:rPr lang="ja-JP" altLang="en-US" sz="1200" b="0" dirty="0">
                          <a:latin typeface="BIZ UDPゴシック" panose="020B0400000000000000" pitchFamily="50" charset="-128"/>
                          <a:ea typeface="BIZ UDPゴシック" panose="020B0400000000000000" pitchFamily="50" charset="-128"/>
                        </a:rPr>
                        <a:t>○麻薬及び向精神薬取締法第二条第一号に規定する 麻薬（３０日を限度とされているものを除く。） </a:t>
                      </a:r>
                      <a:endParaRPr kumimoji="1" lang="ja-JP" altLang="en-US" sz="1200" b="0" dirty="0">
                        <a:latin typeface="BIZ UDPゴシック" panose="020B0400000000000000" pitchFamily="50" charset="-128"/>
                        <a:ea typeface="BIZ UDPゴシック" panose="020B0400000000000000" pitchFamily="50" charset="-128"/>
                      </a:endParaRPr>
                    </a:p>
                  </a:txBody>
                  <a:tcPr/>
                </a:tc>
                <a:extLst>
                  <a:ext uri="{0D108BD9-81ED-4DB2-BD59-A6C34878D82A}">
                    <a16:rowId xmlns:a16="http://schemas.microsoft.com/office/drawing/2014/main" val="344557336"/>
                  </a:ext>
                </a:extLst>
              </a:tr>
              <a:tr h="370840">
                <a:tc vMerge="1">
                  <a:txBody>
                    <a:bodyPr/>
                    <a:lstStyle/>
                    <a:p>
                      <a:endParaRPr kumimoji="1" lang="ja-JP" altLang="en-US" dirty="0"/>
                    </a:p>
                  </a:txBody>
                  <a:tcPr/>
                </a:tc>
                <a:tc>
                  <a:txBody>
                    <a:bodyPr/>
                    <a:lstStyle/>
                    <a:p>
                      <a:r>
                        <a:rPr lang="ja-JP" altLang="en-US" sz="1200" b="0" dirty="0">
                          <a:latin typeface="BIZ UDPゴシック" panose="020B0400000000000000" pitchFamily="50" charset="-128"/>
                          <a:ea typeface="BIZ UDPゴシック" panose="020B0400000000000000" pitchFamily="50" charset="-128"/>
                        </a:rPr>
                        <a:t>○麻薬及び向精神薬取締法第二条第六号に規定する向精神薬（３０日又は９０日を限度とされているものを除く。）</a:t>
                      </a:r>
                      <a:endParaRPr kumimoji="1" lang="ja-JP" altLang="en-US" sz="1200" b="0" dirty="0">
                        <a:latin typeface="BIZ UDPゴシック" panose="020B0400000000000000" pitchFamily="50" charset="-128"/>
                        <a:ea typeface="BIZ UDPゴシック" panose="020B0400000000000000" pitchFamily="50" charset="-128"/>
                      </a:endParaRPr>
                    </a:p>
                  </a:txBody>
                  <a:tcPr/>
                </a:tc>
                <a:extLst>
                  <a:ext uri="{0D108BD9-81ED-4DB2-BD59-A6C34878D82A}">
                    <a16:rowId xmlns:a16="http://schemas.microsoft.com/office/drawing/2014/main" val="2649573342"/>
                  </a:ext>
                </a:extLst>
              </a:tr>
              <a:tr h="370840">
                <a:tc vMerge="1">
                  <a:txBody>
                    <a:bodyPr/>
                    <a:lstStyle/>
                    <a:p>
                      <a:endParaRPr kumimoji="1" lang="ja-JP" altLang="en-US" dirty="0"/>
                    </a:p>
                  </a:txBody>
                  <a:tcPr/>
                </a:tc>
                <a:tc>
                  <a:txBody>
                    <a:bodyPr/>
                    <a:lstStyle/>
                    <a:p>
                      <a:pPr marL="177800" indent="-177800"/>
                      <a:r>
                        <a:rPr lang="ja-JP" altLang="en-US" sz="1200" b="0" dirty="0">
                          <a:latin typeface="BIZ UDPゴシック" panose="020B0400000000000000" pitchFamily="50" charset="-128"/>
                          <a:ea typeface="BIZ UDPゴシック" panose="020B0400000000000000" pitchFamily="50" charset="-128"/>
                        </a:rPr>
                        <a:t>○新医薬品であって、使用薬剤の薬価（薬価基準）への収載の日の属する月の翌月 の初日から起算して一年（厚生労働大臣が指定するものにあっては、厚生労働大臣 が指定する期間）を経過していないもの</a:t>
                      </a:r>
                      <a:endParaRPr lang="en-US" altLang="ja-JP" sz="1200" b="0" dirty="0">
                        <a:latin typeface="BIZ UDPゴシック" panose="020B0400000000000000" pitchFamily="50" charset="-128"/>
                        <a:ea typeface="BIZ UDPゴシック" panose="020B0400000000000000" pitchFamily="50" charset="-128"/>
                      </a:endParaRPr>
                    </a:p>
                    <a:p>
                      <a:pPr marL="177800" indent="-177800"/>
                      <a:r>
                        <a:rPr lang="ja-JP" altLang="en-US" sz="1200" b="0" dirty="0">
                          <a:latin typeface="BIZ UDPゴシック" panose="020B0400000000000000" pitchFamily="50" charset="-128"/>
                          <a:ea typeface="BIZ UDPゴシック" panose="020B0400000000000000" pitchFamily="50" charset="-128"/>
                        </a:rPr>
                        <a:t>　　（抗ＨＩＶ薬等の例外的な取扱いのものを除 く。） </a:t>
                      </a:r>
                      <a:endParaRPr kumimoji="1" lang="ja-JP" altLang="en-US" sz="1200" b="0" dirty="0">
                        <a:latin typeface="BIZ UDPゴシック" panose="020B0400000000000000" pitchFamily="50" charset="-128"/>
                        <a:ea typeface="BIZ UDPゴシック" panose="020B0400000000000000" pitchFamily="50" charset="-128"/>
                      </a:endParaRPr>
                    </a:p>
                  </a:txBody>
                  <a:tcPr/>
                </a:tc>
                <a:extLst>
                  <a:ext uri="{0D108BD9-81ED-4DB2-BD59-A6C34878D82A}">
                    <a16:rowId xmlns:a16="http://schemas.microsoft.com/office/drawing/2014/main" val="3391196638"/>
                  </a:ext>
                </a:extLst>
              </a:tr>
              <a:tr h="370840">
                <a:tc rowSpan="3">
                  <a:txBody>
                    <a:bodyPr/>
                    <a:lstStyle/>
                    <a:p>
                      <a:pPr algn="ctr"/>
                      <a:r>
                        <a:rPr lang="ja-JP" altLang="en-US" sz="1200" b="0" dirty="0">
                          <a:latin typeface="BIZ UDPゴシック" panose="020B0400000000000000" pitchFamily="50" charset="-128"/>
                          <a:ea typeface="BIZ UDPゴシック" panose="020B0400000000000000" pitchFamily="50" charset="-128"/>
                        </a:rPr>
                        <a:t>３０日</a:t>
                      </a:r>
                      <a:endParaRPr kumimoji="1" lang="ja-JP" altLang="en-US" sz="1200" b="0" dirty="0">
                        <a:latin typeface="BIZ UDPゴシック" panose="020B0400000000000000" pitchFamily="50" charset="-128"/>
                        <a:ea typeface="BIZ UDPゴシック" panose="020B0400000000000000" pitchFamily="50" charset="-128"/>
                      </a:endParaRPr>
                    </a:p>
                  </a:txBody>
                  <a:tcPr anchor="ctr"/>
                </a:tc>
                <a:tc>
                  <a:txBody>
                    <a:bodyPr/>
                    <a:lstStyle/>
                    <a:p>
                      <a:r>
                        <a:rPr lang="ja-JP" altLang="en-US" sz="1200" b="0" dirty="0">
                          <a:latin typeface="BIZ UDPゴシック" panose="020B0400000000000000" pitchFamily="50" charset="-128"/>
                          <a:ea typeface="BIZ UDPゴシック" panose="020B0400000000000000" pitchFamily="50" charset="-128"/>
                        </a:rPr>
                        <a:t>○内服薬</a:t>
                      </a:r>
                      <a:endParaRPr lang="en-US" altLang="ja-JP" sz="1200" b="0" dirty="0">
                        <a:latin typeface="BIZ UDPゴシック" panose="020B0400000000000000" pitchFamily="50" charset="-128"/>
                        <a:ea typeface="BIZ UDPゴシック" panose="020B0400000000000000" pitchFamily="50" charset="-128"/>
                      </a:endParaRPr>
                    </a:p>
                    <a:p>
                      <a:pPr marL="177800" indent="0"/>
                      <a:r>
                        <a:rPr lang="ja-JP" altLang="en-US" sz="1200" b="0" dirty="0">
                          <a:latin typeface="BIZ UDPゴシック" panose="020B0400000000000000" pitchFamily="50" charset="-128"/>
                          <a:ea typeface="BIZ UDPゴシック" panose="020B0400000000000000" pitchFamily="50" charset="-128"/>
                        </a:rPr>
                        <a:t>アルプラゾラム、エスタゾラム、エチゾラム、オキシコドン塩酸塩、オキシコドン塩酸塩水和物、オキサゾラム、クアゼパム、クロキサゾラム、クロチアゼパム、クロルジアゼポキシド、コデインリン酸塩、ジヒドロコデインリン酸塩、ゾピクロン、ゾルピデム酒石酸塩、タペンタドール、トリアゾラム、ニメタゼパム、ハロキサゾラム、ヒドロモルフォン、プラゼパム、フルジアゼパム、フルニトラゼパム、フルラゼパム塩酸塩、ブロチゾラム、ブロマゼパム、ペモリン、メダゼパム、メチルフェニデート塩酸塩、モダフィニル、モルヒネ塩酸塩、モルヒネ硫酸塩、リスデキサンフェタミンメシル酸塩、ロフラゼプ酸エチル、ロラゼパム又はロルメタゼパムを含有する内服薬並びにメペンゾラート臭化物・フェノバルビタール配合剤及びプロキシフィリン・エフェドリン配合剤</a:t>
                      </a:r>
                      <a:endParaRPr kumimoji="1" lang="ja-JP" altLang="en-US" sz="1200" b="0" dirty="0">
                        <a:latin typeface="BIZ UDPゴシック" panose="020B0400000000000000" pitchFamily="50" charset="-128"/>
                        <a:ea typeface="BIZ UDPゴシック" panose="020B0400000000000000" pitchFamily="50" charset="-128"/>
                      </a:endParaRPr>
                    </a:p>
                  </a:txBody>
                  <a:tcPr/>
                </a:tc>
                <a:extLst>
                  <a:ext uri="{0D108BD9-81ED-4DB2-BD59-A6C34878D82A}">
                    <a16:rowId xmlns:a16="http://schemas.microsoft.com/office/drawing/2014/main" val="475600259"/>
                  </a:ext>
                </a:extLst>
              </a:tr>
              <a:tr h="370840">
                <a:tc vMerge="1">
                  <a:txBody>
                    <a:bodyPr/>
                    <a:lstStyle/>
                    <a:p>
                      <a:endParaRPr kumimoji="1" lang="ja-JP" altLang="en-US" dirty="0"/>
                    </a:p>
                  </a:txBody>
                  <a:tcPr/>
                </a:tc>
                <a:tc>
                  <a:txBody>
                    <a:bodyPr/>
                    <a:lstStyle/>
                    <a:p>
                      <a:r>
                        <a:rPr lang="ja-JP" altLang="en-US" sz="1200" b="0" dirty="0">
                          <a:latin typeface="BIZ UDPゴシック" panose="020B0400000000000000" pitchFamily="50" charset="-128"/>
                          <a:ea typeface="BIZ UDPゴシック" panose="020B0400000000000000" pitchFamily="50" charset="-128"/>
                        </a:rPr>
                        <a:t>○外用薬</a:t>
                      </a:r>
                      <a:endParaRPr lang="en-US" altLang="ja-JP" sz="1200" b="0" dirty="0">
                        <a:latin typeface="BIZ UDPゴシック" panose="020B0400000000000000" pitchFamily="50" charset="-128"/>
                        <a:ea typeface="BIZ UDPゴシック" panose="020B0400000000000000" pitchFamily="50" charset="-128"/>
                      </a:endParaRPr>
                    </a:p>
                    <a:p>
                      <a:pPr marL="177800" indent="0"/>
                      <a:r>
                        <a:rPr lang="ja-JP" altLang="en-US" sz="1200" b="0" dirty="0">
                          <a:latin typeface="BIZ UDPゴシック" panose="020B0400000000000000" pitchFamily="50" charset="-128"/>
                          <a:ea typeface="BIZ UDPゴシック" panose="020B0400000000000000" pitchFamily="50" charset="-128"/>
                        </a:rPr>
                        <a:t>フェンタニル、フェンタニルクエン酸塩又はモルヒネ塩酸塩を含有する外用薬</a:t>
                      </a:r>
                      <a:endParaRPr kumimoji="1" lang="ja-JP" altLang="en-US" sz="1200" b="0" dirty="0">
                        <a:latin typeface="BIZ UDPゴシック" panose="020B0400000000000000" pitchFamily="50" charset="-128"/>
                        <a:ea typeface="BIZ UDPゴシック" panose="020B0400000000000000" pitchFamily="50" charset="-128"/>
                      </a:endParaRPr>
                    </a:p>
                  </a:txBody>
                  <a:tcPr/>
                </a:tc>
                <a:extLst>
                  <a:ext uri="{0D108BD9-81ED-4DB2-BD59-A6C34878D82A}">
                    <a16:rowId xmlns:a16="http://schemas.microsoft.com/office/drawing/2014/main" val="1928969810"/>
                  </a:ext>
                </a:extLst>
              </a:tr>
              <a:tr h="370840">
                <a:tc vMerge="1">
                  <a:txBody>
                    <a:bodyPr/>
                    <a:lstStyle/>
                    <a:p>
                      <a:endParaRPr kumimoji="1" lang="ja-JP" altLang="en-US" dirty="0"/>
                    </a:p>
                  </a:txBody>
                  <a:tcPr/>
                </a:tc>
                <a:tc>
                  <a:txBody>
                    <a:bodyPr/>
                    <a:lstStyle/>
                    <a:p>
                      <a:r>
                        <a:rPr lang="ja-JP" altLang="en-US" sz="1200" b="0" dirty="0">
                          <a:latin typeface="BIZ UDPゴシック" panose="020B0400000000000000" pitchFamily="50" charset="-128"/>
                          <a:ea typeface="BIZ UDPゴシック" panose="020B0400000000000000" pitchFamily="50" charset="-128"/>
                        </a:rPr>
                        <a:t>○注射薬</a:t>
                      </a:r>
                      <a:endParaRPr lang="en-US" altLang="ja-JP" sz="1200" b="0" dirty="0">
                        <a:latin typeface="BIZ UDPゴシック" panose="020B0400000000000000" pitchFamily="50" charset="-128"/>
                        <a:ea typeface="BIZ UDPゴシック" panose="020B0400000000000000" pitchFamily="50" charset="-128"/>
                      </a:endParaRPr>
                    </a:p>
                    <a:p>
                      <a:pPr marL="177800" indent="0"/>
                      <a:r>
                        <a:rPr lang="ja-JP" altLang="en-US" sz="1200" b="0" dirty="0">
                          <a:latin typeface="BIZ UDPゴシック" panose="020B0400000000000000" pitchFamily="50" charset="-128"/>
                          <a:ea typeface="BIZ UDPゴシック" panose="020B0400000000000000" pitchFamily="50" charset="-128"/>
                        </a:rPr>
                        <a:t>フェンタニルクエン酸塩、ブプレノルフィン塩酸塩又はモルヒネ塩酸塩を含有する注射薬</a:t>
                      </a:r>
                      <a:endParaRPr kumimoji="1" lang="ja-JP" altLang="en-US" sz="1200" b="0" dirty="0">
                        <a:latin typeface="BIZ UDPゴシック" panose="020B0400000000000000" pitchFamily="50" charset="-128"/>
                        <a:ea typeface="BIZ UDPゴシック" panose="020B0400000000000000" pitchFamily="50" charset="-128"/>
                      </a:endParaRPr>
                    </a:p>
                  </a:txBody>
                  <a:tcPr/>
                </a:tc>
                <a:extLst>
                  <a:ext uri="{0D108BD9-81ED-4DB2-BD59-A6C34878D82A}">
                    <a16:rowId xmlns:a16="http://schemas.microsoft.com/office/drawing/2014/main" val="2224461786"/>
                  </a:ext>
                </a:extLst>
              </a:tr>
              <a:tr h="370840">
                <a:tc>
                  <a:txBody>
                    <a:bodyPr/>
                    <a:lstStyle/>
                    <a:p>
                      <a:pPr algn="ctr"/>
                      <a:r>
                        <a:rPr lang="ja-JP" altLang="en-US" sz="1200" b="0" dirty="0">
                          <a:latin typeface="BIZ UDPゴシック" panose="020B0400000000000000" pitchFamily="50" charset="-128"/>
                          <a:ea typeface="BIZ UDPゴシック" panose="020B0400000000000000" pitchFamily="50" charset="-128"/>
                        </a:rPr>
                        <a:t>９０日</a:t>
                      </a:r>
                      <a:endParaRPr kumimoji="1" lang="ja-JP" altLang="en-US" sz="1200" b="0" dirty="0">
                        <a:latin typeface="BIZ UDPゴシック" panose="020B0400000000000000" pitchFamily="50" charset="-128"/>
                        <a:ea typeface="BIZ UDPゴシック" panose="020B0400000000000000" pitchFamily="50" charset="-128"/>
                      </a:endParaRPr>
                    </a:p>
                  </a:txBody>
                  <a:tcPr anchor="ctr"/>
                </a:tc>
                <a:tc>
                  <a:txBody>
                    <a:bodyPr/>
                    <a:lstStyle/>
                    <a:p>
                      <a:pPr marL="177800" indent="-177800"/>
                      <a:r>
                        <a:rPr lang="ja-JP" altLang="en-US" sz="1200" b="0" dirty="0">
                          <a:latin typeface="BIZ UDPゴシック" panose="020B0400000000000000" pitchFamily="50" charset="-128"/>
                          <a:ea typeface="BIZ UDPゴシック" panose="020B0400000000000000" pitchFamily="50" charset="-128"/>
                        </a:rPr>
                        <a:t>○ジアゼパム、ニトラゼパム、フェノバルビタール、クロナゼパム又はクロバザムを含有する内服薬及びフェニトイン・フェノバルビタール配合剤</a:t>
                      </a:r>
                      <a:endParaRPr kumimoji="1" lang="ja-JP" altLang="en-US" sz="1200" b="0" dirty="0">
                        <a:latin typeface="BIZ UDPゴシック" panose="020B0400000000000000" pitchFamily="50" charset="-128"/>
                        <a:ea typeface="BIZ UDPゴシック" panose="020B0400000000000000" pitchFamily="50" charset="-128"/>
                      </a:endParaRPr>
                    </a:p>
                  </a:txBody>
                  <a:tcPr/>
                </a:tc>
                <a:extLst>
                  <a:ext uri="{0D108BD9-81ED-4DB2-BD59-A6C34878D82A}">
                    <a16:rowId xmlns:a16="http://schemas.microsoft.com/office/drawing/2014/main" val="3097921290"/>
                  </a:ext>
                </a:extLst>
              </a:tr>
            </a:tbl>
          </a:graphicData>
        </a:graphic>
      </p:graphicFrame>
      <p:sp>
        <p:nvSpPr>
          <p:cNvPr id="10" name="テキスト ボックス 9">
            <a:extLst>
              <a:ext uri="{FF2B5EF4-FFF2-40B4-BE49-F238E27FC236}">
                <a16:creationId xmlns:a16="http://schemas.microsoft.com/office/drawing/2014/main" id="{620B9C00-C6B2-40D0-9DCB-1EF65D398F06}"/>
              </a:ext>
            </a:extLst>
          </p:cNvPr>
          <p:cNvSpPr txBox="1"/>
          <p:nvPr/>
        </p:nvSpPr>
        <p:spPr>
          <a:xfrm>
            <a:off x="2577398" y="1149629"/>
            <a:ext cx="4972050" cy="369332"/>
          </a:xfrm>
          <a:prstGeom prst="rect">
            <a:avLst/>
          </a:prstGeom>
          <a:noFill/>
        </p:spPr>
        <p:txBody>
          <a:bodyPr wrap="square">
            <a:spAutoFit/>
          </a:bodyPr>
          <a:lstStyle/>
          <a:p>
            <a:pPr algn="ctr"/>
            <a:r>
              <a:rPr lang="ja-JP" altLang="en-US" dirty="0"/>
              <a:t>投与期間に上限が設けられている医薬品</a:t>
            </a:r>
          </a:p>
        </p:txBody>
      </p:sp>
      <p:sp>
        <p:nvSpPr>
          <p:cNvPr id="6" name="スライド番号プレースホルダー 2">
            <a:extLst>
              <a:ext uri="{FF2B5EF4-FFF2-40B4-BE49-F238E27FC236}">
                <a16:creationId xmlns:a16="http://schemas.microsoft.com/office/drawing/2014/main" id="{443A28F1-1EF5-4489-81F9-71F8CBDC8F76}"/>
              </a:ext>
            </a:extLst>
          </p:cNvPr>
          <p:cNvSpPr txBox="1">
            <a:spLocks/>
          </p:cNvSpPr>
          <p:nvPr/>
        </p:nvSpPr>
        <p:spPr>
          <a:xfrm>
            <a:off x="7594600" y="6492875"/>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200" b="0" i="0" u="none" strike="noStrike" kern="1200" cap="none" spc="0" normalizeH="0" baseline="0" noProof="0" smtClean="0">
                <a:ln>
                  <a:noFill/>
                </a:ln>
                <a:solidFill>
                  <a:prstClr val="black"/>
                </a:solidFill>
                <a:effectLst/>
                <a:uLnTx/>
                <a:uFillTx/>
                <a:latin typeface="メイリオ" panose="020B0604030504040204" pitchFamily="50" charset="-128"/>
                <a:ea typeface="メイリオ" panose="020B0604030504040204" pitchFamily="50" charset="-128"/>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endParaRPr>
          </a:p>
        </p:txBody>
      </p:sp>
      <p:sp>
        <p:nvSpPr>
          <p:cNvPr id="7" name="テキスト ボックス 6">
            <a:extLst>
              <a:ext uri="{FF2B5EF4-FFF2-40B4-BE49-F238E27FC236}">
                <a16:creationId xmlns:a16="http://schemas.microsoft.com/office/drawing/2014/main" id="{1B12C2B8-A102-4693-A5C7-36EA84DDD4CF}"/>
              </a:ext>
            </a:extLst>
          </p:cNvPr>
          <p:cNvSpPr txBox="1"/>
          <p:nvPr/>
        </p:nvSpPr>
        <p:spPr>
          <a:xfrm>
            <a:off x="-19397" y="19846"/>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Tree>
    <p:extLst>
      <p:ext uri="{BB962C8B-B14F-4D97-AF65-F5344CB8AC3E}">
        <p14:creationId xmlns:p14="http://schemas.microsoft.com/office/powerpoint/2010/main" val="276138651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latin typeface="メイリオ" panose="020B0604030504040204" pitchFamily="50" charset="-128"/>
                <a:ea typeface="メイリオ" panose="020B0604030504040204" pitchFamily="50" charset="-128"/>
              </a:rPr>
              <a:t>（４）リフィル処方の導入</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17231" y="3965171"/>
            <a:ext cx="9670214" cy="282632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リフィル処方箋により、当該処方箋の１回の使用による投与期間が</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29</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日以内の投薬を行った場合は、処方箋料における長期投薬に係る減算規定を適用しないこととする。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8800" y="3729434"/>
            <a:ext cx="5120651"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リフィル処方箋を使用した場合の処方箋料</a:t>
            </a:r>
          </a:p>
        </p:txBody>
      </p:sp>
      <p:sp>
        <p:nvSpPr>
          <p:cNvPr id="88" name="正方形/長方形 87"/>
          <p:cNvSpPr/>
          <p:nvPr/>
        </p:nvSpPr>
        <p:spPr>
          <a:xfrm>
            <a:off x="5183939" y="4655725"/>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183939" y="4976310"/>
            <a:ext cx="4320000" cy="1755746"/>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処方箋料</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注２　区分番号Ａ０００に掲げる初診料の注２又は注３、区分番号Ａ００２に掲げる外来診療料の注２又は注３を算定する保険医療機関において、別に厚生労働大臣が定める薬剤を除き、１処方につき投与期間が</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日以上の投薬を行った場合</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（処方箋の複数回（３回までに限る。）の使用を可能とする場合であって、当該処方箋の１回の使用による投与期間が</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29</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日以内の投薬を行った場合を除く。）</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には、所定点数の</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分の</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に相当する点数により算定する。	</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0" name="右矢印 89"/>
          <p:cNvSpPr/>
          <p:nvPr/>
        </p:nvSpPr>
        <p:spPr>
          <a:xfrm>
            <a:off x="4830034" y="5374385"/>
            <a:ext cx="307276"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458636" y="4677192"/>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466948" y="5017875"/>
            <a:ext cx="4371398" cy="1448175"/>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処方箋料</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注２</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区分番号Ａ０００に掲げる初診料の注２又は注３、区分番号Ａ００２に掲げる外来診療料の注２又は注３を算定する保険医療機関において、別に厚生労働大臣が定める薬剤を除き、１処方につき投与期間が</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日以上の投薬を行った場合には、所定点数の</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分の</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に相当する点数により算定する。</a:t>
            </a:r>
          </a:p>
        </p:txBody>
      </p:sp>
      <p:sp>
        <p:nvSpPr>
          <p:cNvPr id="13" name="正方形/長方形 12"/>
          <p:cNvSpPr/>
          <p:nvPr/>
        </p:nvSpPr>
        <p:spPr>
          <a:xfrm>
            <a:off x="117231" y="1035281"/>
            <a:ext cx="9670214" cy="264120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症状が安定している患者について、医師の処方により医師及び薬剤師の適切な連携の下、一定期間内に処方箋を反復利用できるリフィル処方箋の仕組みを設け、処方箋の様式を見直す。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正方形/長方形 13"/>
          <p:cNvSpPr/>
          <p:nvPr/>
        </p:nvSpPr>
        <p:spPr>
          <a:xfrm>
            <a:off x="298800" y="828000"/>
            <a:ext cx="3595817"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処方箋様式の見直しについて</a:t>
            </a:r>
          </a:p>
        </p:txBody>
      </p:sp>
      <p:pic>
        <p:nvPicPr>
          <p:cNvPr id="3" name="図 2"/>
          <p:cNvPicPr>
            <a:picLocks noChangeAspect="1"/>
          </p:cNvPicPr>
          <p:nvPr/>
        </p:nvPicPr>
        <p:blipFill>
          <a:blip r:embed="rId3"/>
          <a:stretch>
            <a:fillRect/>
          </a:stretch>
        </p:blipFill>
        <p:spPr>
          <a:xfrm>
            <a:off x="1005840" y="1790447"/>
            <a:ext cx="1122218" cy="1800295"/>
          </a:xfrm>
          <a:prstGeom prst="rect">
            <a:avLst/>
          </a:prstGeom>
        </p:spPr>
      </p:pic>
      <p:pic>
        <p:nvPicPr>
          <p:cNvPr id="5" name="図 4"/>
          <p:cNvPicPr>
            <a:picLocks noChangeAspect="1"/>
          </p:cNvPicPr>
          <p:nvPr/>
        </p:nvPicPr>
        <p:blipFill rotWithShape="1">
          <a:blip r:embed="rId4"/>
          <a:srcRect l="2171" t="4404" r="4663"/>
          <a:stretch/>
        </p:blipFill>
        <p:spPr>
          <a:xfrm>
            <a:off x="4006735" y="1854107"/>
            <a:ext cx="4488873" cy="1745702"/>
          </a:xfrm>
          <a:prstGeom prst="rect">
            <a:avLst/>
          </a:prstGeom>
          <a:ln>
            <a:solidFill>
              <a:schemeClr val="tx1"/>
            </a:solidFill>
          </a:ln>
        </p:spPr>
      </p:pic>
      <p:sp>
        <p:nvSpPr>
          <p:cNvPr id="6" name="右矢印 5"/>
          <p:cNvSpPr/>
          <p:nvPr/>
        </p:nvSpPr>
        <p:spPr>
          <a:xfrm>
            <a:off x="2169064" y="2684707"/>
            <a:ext cx="1604357" cy="266007"/>
          </a:xfrm>
          <a:prstGeom prst="rightArrow">
            <a:avLst/>
          </a:prstGeom>
          <a:solidFill>
            <a:schemeClr val="accent4">
              <a:lumMod val="20000"/>
              <a:lumOff val="80000"/>
            </a:schemeClr>
          </a:solid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4" name="角丸四角形 3"/>
          <p:cNvSpPr/>
          <p:nvPr/>
        </p:nvSpPr>
        <p:spPr>
          <a:xfrm>
            <a:off x="4762500" y="1914246"/>
            <a:ext cx="1466850" cy="219354"/>
          </a:xfrm>
          <a:prstGeom prst="roundRect">
            <a:avLst/>
          </a:prstGeom>
          <a:no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18" name="角丸四角形 17"/>
          <p:cNvSpPr/>
          <p:nvPr/>
        </p:nvSpPr>
        <p:spPr>
          <a:xfrm>
            <a:off x="4096608" y="3143000"/>
            <a:ext cx="4399000" cy="447741"/>
          </a:xfrm>
          <a:prstGeom prst="roundRect">
            <a:avLst/>
          </a:prstGeom>
          <a:no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Verdana"/>
              <a:ea typeface="メイリオ"/>
              <a:cs typeface="+mn-cs"/>
            </a:endParaRPr>
          </a:p>
        </p:txBody>
      </p:sp>
      <p:sp>
        <p:nvSpPr>
          <p:cNvPr id="19" name="テキスト ボックス 18">
            <a:extLst>
              <a:ext uri="{FF2B5EF4-FFF2-40B4-BE49-F238E27FC236}">
                <a16:creationId xmlns:a16="http://schemas.microsoft.com/office/drawing/2014/main" id="{52DFA282-9000-42B6-9BBA-781FDD632C5D}"/>
              </a:ext>
            </a:extLst>
          </p:cNvPr>
          <p:cNvSpPr txBox="1"/>
          <p:nvPr/>
        </p:nvSpPr>
        <p:spPr>
          <a:xfrm>
            <a:off x="-19397" y="19846"/>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Tree>
    <p:extLst>
      <p:ext uri="{BB962C8B-B14F-4D97-AF65-F5344CB8AC3E}">
        <p14:creationId xmlns:p14="http://schemas.microsoft.com/office/powerpoint/2010/main" val="362908567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 name="図 378">
            <a:extLst>
              <a:ext uri="{FF2B5EF4-FFF2-40B4-BE49-F238E27FC236}">
                <a16:creationId xmlns:a16="http://schemas.microsoft.com/office/drawing/2014/main" id="{2247CB6B-F437-40A9-ADF5-1376C769CB21}"/>
              </a:ext>
            </a:extLst>
          </p:cNvPr>
          <p:cNvPicPr>
            <a:picLocks noChangeAspect="1"/>
          </p:cNvPicPr>
          <p:nvPr/>
        </p:nvPicPr>
        <p:blipFill>
          <a:blip r:embed="rId2"/>
          <a:stretch>
            <a:fillRect/>
          </a:stretch>
        </p:blipFill>
        <p:spPr>
          <a:xfrm>
            <a:off x="3368824" y="80377"/>
            <a:ext cx="4733970" cy="6742112"/>
          </a:xfrm>
          <a:prstGeom prst="rect">
            <a:avLst/>
          </a:prstGeom>
          <a:ln>
            <a:noFill/>
          </a:ln>
        </p:spPr>
      </p:pic>
      <p:sp>
        <p:nvSpPr>
          <p:cNvPr id="20" name="テキスト ボックス 19">
            <a:extLst>
              <a:ext uri="{FF2B5EF4-FFF2-40B4-BE49-F238E27FC236}">
                <a16:creationId xmlns:a16="http://schemas.microsoft.com/office/drawing/2014/main" id="{8524F55B-6FB4-4E22-B344-29D5D5EA5EF1}"/>
              </a:ext>
            </a:extLst>
          </p:cNvPr>
          <p:cNvSpPr txBox="1"/>
          <p:nvPr/>
        </p:nvSpPr>
        <p:spPr>
          <a:xfrm>
            <a:off x="560512" y="332656"/>
            <a:ext cx="2232248" cy="369332"/>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chemeClr val="bg1"/>
                </a:solidFill>
                <a:effectLst/>
                <a:uLnTx/>
                <a:uFillTx/>
                <a:latin typeface="Calibri"/>
                <a:ea typeface="ＭＳ Ｐゴシック" panose="020B0600070205080204" pitchFamily="50" charset="-128"/>
                <a:cs typeface="+mn-cs"/>
              </a:rPr>
              <a:t>新処方箋様式</a:t>
            </a:r>
          </a:p>
        </p:txBody>
      </p:sp>
      <p:sp>
        <p:nvSpPr>
          <p:cNvPr id="25" name="四角形: 角を丸くする 24">
            <a:extLst>
              <a:ext uri="{FF2B5EF4-FFF2-40B4-BE49-F238E27FC236}">
                <a16:creationId xmlns:a16="http://schemas.microsoft.com/office/drawing/2014/main" id="{DD234B93-70B2-4CC4-8C7F-0FAF9E726AEB}"/>
              </a:ext>
            </a:extLst>
          </p:cNvPr>
          <p:cNvSpPr/>
          <p:nvPr/>
        </p:nvSpPr>
        <p:spPr>
          <a:xfrm>
            <a:off x="3422274" y="5445224"/>
            <a:ext cx="4483054" cy="36004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chemeClr val="tx1"/>
              </a:solidFill>
              <a:effectLst/>
              <a:uLnTx/>
              <a:uFillTx/>
              <a:latin typeface="Calibri"/>
              <a:ea typeface="ＭＳ Ｐゴシック" panose="020B0600070205080204" pitchFamily="50" charset="-128"/>
              <a:cs typeface="+mn-cs"/>
            </a:endParaRPr>
          </a:p>
        </p:txBody>
      </p:sp>
      <p:sp>
        <p:nvSpPr>
          <p:cNvPr id="380" name="四角形: 角を丸くする 379">
            <a:extLst>
              <a:ext uri="{FF2B5EF4-FFF2-40B4-BE49-F238E27FC236}">
                <a16:creationId xmlns:a16="http://schemas.microsoft.com/office/drawing/2014/main" id="{8D43E093-EC9B-41E1-AAA3-CC6F3E16F512}"/>
              </a:ext>
            </a:extLst>
          </p:cNvPr>
          <p:cNvSpPr/>
          <p:nvPr/>
        </p:nvSpPr>
        <p:spPr>
          <a:xfrm>
            <a:off x="4304928" y="4221087"/>
            <a:ext cx="1440160" cy="222885"/>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chemeClr val="tx1"/>
              </a:solidFill>
              <a:effectLst/>
              <a:uLnTx/>
              <a:uFillTx/>
              <a:latin typeface="Calibri"/>
              <a:ea typeface="ＭＳ Ｐゴシック" panose="020B0600070205080204" pitchFamily="50" charset="-128"/>
              <a:cs typeface="+mn-cs"/>
            </a:endParaRPr>
          </a:p>
        </p:txBody>
      </p:sp>
      <p:sp>
        <p:nvSpPr>
          <p:cNvPr id="11" name="スライド番号プレースホルダー 2">
            <a:extLst>
              <a:ext uri="{FF2B5EF4-FFF2-40B4-BE49-F238E27FC236}">
                <a16:creationId xmlns:a16="http://schemas.microsoft.com/office/drawing/2014/main" id="{A6F4447F-5D4C-407C-B8D9-D812ACDE2372}"/>
              </a:ext>
            </a:extLst>
          </p:cNvPr>
          <p:cNvSpPr txBox="1">
            <a:spLocks/>
          </p:cNvSpPr>
          <p:nvPr/>
        </p:nvSpPr>
        <p:spPr>
          <a:xfrm>
            <a:off x="7594600" y="6492875"/>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200" b="0" i="0" u="none" strike="noStrike" kern="1200" cap="none" spc="0" normalizeH="0" baseline="0" noProof="0" smtClean="0">
                <a:ln>
                  <a:noFill/>
                </a:ln>
                <a:solidFill>
                  <a:prstClr val="black"/>
                </a:solidFill>
                <a:effectLst/>
                <a:uLnTx/>
                <a:uFillTx/>
                <a:latin typeface="メイリオ" panose="020B0604030504040204" pitchFamily="50" charset="-128"/>
                <a:ea typeface="メイリオ" panose="020B0604030504040204" pitchFamily="50" charset="-128"/>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288596787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7200" y="1018800"/>
            <a:ext cx="9529762" cy="550833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オンライン資格確認システムを通じて患者の薬剤情報又は特定健診情報等を取得し、当該情報を活用して診療等を実施することに係る評価を新設する。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CN"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初診料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CN"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電子的保健医療情報活用加算</a:t>
            </a:r>
            <a:r>
              <a:rPr kumimoji="1" lang="zh-CN"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７</a:t>
            </a:r>
            <a:r>
              <a:rPr kumimoji="1" lang="zh-CN"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zh-CN"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再診</a:t>
            </a:r>
            <a:r>
              <a:rPr kumimoji="1" lang="zh-CN"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CN"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電子的保健医療情報活用加算</a:t>
            </a:r>
            <a:r>
              <a:rPr kumimoji="1" lang="zh-CN"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４</a:t>
            </a:r>
            <a:r>
              <a:rPr kumimoji="1" lang="zh-CN"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zh-CN"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外来診療料</a:t>
            </a:r>
            <a:endParaRPr kumimoji="1" lang="zh-CN"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CN"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TW"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電子的保健医療情報活用加算</a:t>
            </a:r>
            <a:r>
              <a:rPr kumimoji="1" lang="zh-CN"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４</a:t>
            </a:r>
            <a:r>
              <a:rPr kumimoji="1" lang="zh-CN"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オンライン資格確認システムを活用する保険医療機関を受診した患者</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別に厚生労働大臣が定める施設基準を満たす保険医療機関を受診した患者に対して、健康保険法第３条第</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項に規定する</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電子資格確認により、当該患者に係る診療情報等を取得した上で診療を行った場合</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は、電子的保健医療情報活用加算として、月１回に限りそれぞれ所定点数に加算する。</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初診の場合であって、健康保険法第３条第</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13</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項に規定する電子資格確認により、</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当該患者に係る診療情報等の取得が困難な場合又は他の保険医療機関から当該患者の診療情報の提供を受けた場合等</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にあっては、</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令和６年３月</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31</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日までの間に限り、３点を所定点数に加算</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（１）オンライン請求を行っていること。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（２）電子資格確認を行う体制を有していること。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（３）電子資格確認に関する事項について、当該保険医療機関の見やすい場所に掲示していること。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2" name="タイトル 1"/>
          <p:cNvSpPr>
            <a:spLocks noGrp="1"/>
          </p:cNvSpPr>
          <p:nvPr>
            <p:ph type="title"/>
          </p:nvPr>
        </p:nvSpPr>
        <p:spPr/>
        <p:txBody>
          <a:bodyPr>
            <a:noAutofit/>
          </a:bodyPr>
          <a:lstStyle/>
          <a:p>
            <a:r>
              <a:rPr lang="ja-JP" altLang="en-US" sz="2200" dirty="0"/>
              <a:t>（５）オンライン資格確認システムを通じた患者情報等の活用に係る評価</a:t>
            </a:r>
          </a:p>
        </p:txBody>
      </p:sp>
      <p:sp>
        <p:nvSpPr>
          <p:cNvPr id="13" name="テキスト ボックス 12"/>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
        <p:nvSpPr>
          <p:cNvPr id="7" name="正方形/長方形 6"/>
          <p:cNvSpPr/>
          <p:nvPr/>
        </p:nvSpPr>
        <p:spPr>
          <a:xfrm>
            <a:off x="298800" y="828000"/>
            <a:ext cx="4319073"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電子的保健医療情報活用加算</a:t>
            </a: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の新設</a:t>
            </a:r>
          </a:p>
        </p:txBody>
      </p:sp>
    </p:spTree>
    <p:extLst>
      <p:ext uri="{BB962C8B-B14F-4D97-AF65-F5344CB8AC3E}">
        <p14:creationId xmlns:p14="http://schemas.microsoft.com/office/powerpoint/2010/main" val="3025231288"/>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4">
            <a:extLst>
              <a:ext uri="{FF2B5EF4-FFF2-40B4-BE49-F238E27FC236}">
                <a16:creationId xmlns:a16="http://schemas.microsoft.com/office/drawing/2014/main" id="{F5828D02-48C6-4A8F-956A-BCBA1641A361}"/>
              </a:ext>
            </a:extLst>
          </p:cNvPr>
          <p:cNvSpPr txBox="1">
            <a:spLocks/>
          </p:cNvSpPr>
          <p:nvPr/>
        </p:nvSpPr>
        <p:spPr>
          <a:xfrm>
            <a:off x="217032" y="669961"/>
            <a:ext cx="9432648" cy="6183516"/>
          </a:xfrm>
          <a:prstGeom prst="rect">
            <a:avLst/>
          </a:prstGeom>
          <a:ln w="19050" cap="sq">
            <a:noFill/>
            <a:round/>
          </a:ln>
        </p:spPr>
        <p:txBody>
          <a:bodyPr wrap="square" lIns="0" tIns="0" rIns="0" bIns="36000"/>
          <a:lstStyle>
            <a:defPPr>
              <a:defRPr lang="en-US"/>
            </a:defPPr>
            <a:lvl1pPr marL="0" indent="0">
              <a:buClr>
                <a:schemeClr val="tx1"/>
              </a:buClr>
              <a:buFont typeface="ＭＳ Ｐゴシック" panose="020B0600070205080204" pitchFamily="50" charset="-128"/>
              <a:defRPr kumimoji="1" sz="2000" b="0" kern="0">
                <a:solidFill>
                  <a:schemeClr val="tx2"/>
                </a:solidFill>
                <a:latin typeface="Meiryo UI" panose="020B0604030504040204" pitchFamily="50" charset="-128"/>
                <a:ea typeface="Meiryo UI" panose="020B0604030504040204" pitchFamily="50" charset="-128"/>
                <a:cs typeface="Meiryo UI" panose="020B0604030504040204" pitchFamily="50" charset="-128"/>
              </a:defRPr>
            </a:lvl1pPr>
            <a:lvl2pPr marL="742950" indent="-285750">
              <a:buClr>
                <a:schemeClr val="tx1"/>
              </a:buClr>
              <a:buFont typeface="ＭＳ Ｐゴシック" panose="020B0600070205080204" pitchFamily="50" charset="-128"/>
              <a:defRPr sz="1600">
                <a:latin typeface="Meiryo UI" panose="020B0604030504040204" pitchFamily="50" charset="-128"/>
                <a:ea typeface="Meiryo UI" panose="020B0604030504040204" pitchFamily="50" charset="-128"/>
                <a:cs typeface="Meiryo UI" panose="020B0604030504040204" pitchFamily="50" charset="-128"/>
              </a:defRPr>
            </a:lvl2pPr>
            <a:lvl3pPr marL="1143000" indent="-228600">
              <a:buClr>
                <a:schemeClr val="tx1"/>
              </a:buClr>
              <a:buFont typeface="ＭＳ Ｐゴシック" panose="020B0600070205080204" pitchFamily="50" charset="-128"/>
              <a:defRPr sz="1600">
                <a:latin typeface="Meiryo UI" panose="020B0604030504040204" pitchFamily="50" charset="-128"/>
                <a:ea typeface="Meiryo UI" panose="020B0604030504040204" pitchFamily="50" charset="-128"/>
                <a:cs typeface="Meiryo UI" panose="020B0604030504040204" pitchFamily="50" charset="-128"/>
              </a:defRPr>
            </a:lvl3pPr>
            <a:lvl4pPr marL="1600200" indent="-228600">
              <a:buClr>
                <a:schemeClr val="tx1"/>
              </a:buClr>
              <a:buFont typeface="ＭＳ Ｐゴシック" panose="020B0600070205080204" pitchFamily="50" charset="-128"/>
              <a:defRPr sz="1600">
                <a:latin typeface="Meiryo UI" panose="020B0604030504040204" pitchFamily="50" charset="-128"/>
                <a:ea typeface="Meiryo UI" panose="020B0604030504040204" pitchFamily="50" charset="-128"/>
                <a:cs typeface="Meiryo UI" panose="020B0604030504040204" pitchFamily="50" charset="-128"/>
              </a:defRPr>
            </a:lvl4pPr>
            <a:lvl5pPr marL="2057400" indent="-228600">
              <a:buClr>
                <a:schemeClr val="tx1"/>
              </a:buClr>
              <a:buFont typeface="ＭＳ Ｐゴシック" panose="020B0600070205080204" pitchFamily="50" charset="-128"/>
              <a:defRPr sz="1600">
                <a:latin typeface="Meiryo UI" panose="020B0604030504040204" pitchFamily="50" charset="-128"/>
                <a:ea typeface="Meiryo UI" panose="020B0604030504040204" pitchFamily="50" charset="-128"/>
                <a:cs typeface="Meiryo UI" panose="020B0604030504040204" pitchFamily="50" charset="-128"/>
              </a:defRPr>
            </a:lvl5pPr>
            <a:lvl6pPr marL="2514600" indent="-228600" eaLnBrk="0" fontAlgn="base" hangingPunct="0">
              <a:spcBef>
                <a:spcPct val="0"/>
              </a:spcBef>
              <a:spcAft>
                <a:spcPct val="0"/>
              </a:spcAft>
              <a:buClr>
                <a:schemeClr val="tx1"/>
              </a:buClr>
              <a:buFont typeface="ＭＳ Ｐゴシック" charset="-128"/>
              <a:defRPr sz="1600">
                <a:latin typeface="+mn-lt"/>
              </a:defRPr>
            </a:lvl6pPr>
            <a:lvl7pPr marL="2971800" indent="-228600" eaLnBrk="0" fontAlgn="base" hangingPunct="0">
              <a:spcBef>
                <a:spcPct val="0"/>
              </a:spcBef>
              <a:spcAft>
                <a:spcPct val="0"/>
              </a:spcAft>
              <a:buClr>
                <a:schemeClr val="tx1"/>
              </a:buClr>
              <a:buFont typeface="ＭＳ Ｐゴシック" charset="-128"/>
              <a:defRPr sz="1600">
                <a:latin typeface="+mn-lt"/>
              </a:defRPr>
            </a:lvl7pPr>
            <a:lvl8pPr marL="3429000" indent="-228600" eaLnBrk="0" fontAlgn="base" hangingPunct="0">
              <a:spcBef>
                <a:spcPct val="0"/>
              </a:spcBef>
              <a:spcAft>
                <a:spcPct val="0"/>
              </a:spcAft>
              <a:buClr>
                <a:schemeClr val="tx1"/>
              </a:buClr>
              <a:buFont typeface="ＭＳ Ｐゴシック" charset="-128"/>
              <a:defRPr sz="1600">
                <a:latin typeface="+mn-lt"/>
              </a:defRPr>
            </a:lvl8pPr>
            <a:lvl9pPr marL="3886200" indent="-228600" eaLnBrk="0" fontAlgn="base" hangingPunct="0">
              <a:spcBef>
                <a:spcPct val="0"/>
              </a:spcBef>
              <a:spcAft>
                <a:spcPct val="0"/>
              </a:spcAft>
              <a:buClr>
                <a:schemeClr val="tx1"/>
              </a:buClr>
              <a:buFont typeface="ＭＳ Ｐゴシック" charset="-128"/>
              <a:defRPr sz="1600">
                <a:latin typeface="+mn-lt"/>
              </a:defRPr>
            </a:lvl9pPr>
          </a:lstStyle>
          <a:p>
            <a:pPr marL="144000" marR="0" lvl="0" indent="-457200" algn="l" defTabSz="914400" rtl="0" eaLnBrk="1" fontAlgn="auto" latinLnBrk="0" hangingPunct="1">
              <a:lnSpc>
                <a:spcPts val="1900"/>
              </a:lnSpc>
              <a:spcBef>
                <a:spcPts val="0"/>
              </a:spcBef>
              <a:spcAft>
                <a:spcPts val="0"/>
              </a:spcAft>
              <a:buClr>
                <a:prstClr val="black"/>
              </a:buClr>
              <a:buSzTx/>
              <a:buFont typeface="ＭＳ Ｐゴシック" panose="020B0600070205080204" pitchFamily="50" charset="-128"/>
              <a:buNone/>
              <a:tabLst/>
              <a:defRPr/>
            </a:pP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　オンライン資格確認の導入にあたっての補助</a:t>
            </a:r>
            <a:endPar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144000" marR="0" lvl="0" indent="-457200" algn="l" defTabSz="914400" rtl="0" eaLnBrk="1" fontAlgn="auto" latinLnBrk="0" hangingPunct="1">
              <a:lnSpc>
                <a:spcPts val="1900"/>
              </a:lnSpc>
              <a:spcBef>
                <a:spcPts val="0"/>
              </a:spcBef>
              <a:spcAft>
                <a:spcPts val="0"/>
              </a:spcAft>
              <a:buClr>
                <a:prstClr val="black"/>
              </a:buClr>
              <a:buSzTx/>
              <a:buFont typeface="ＭＳ Ｐゴシック" panose="020B0600070205080204" pitchFamily="50" charset="-128"/>
              <a:buNone/>
              <a:tabLst/>
              <a:defRPr/>
            </a:pP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　・　</a:t>
            </a:r>
            <a:r>
              <a:rPr kumimoji="1" lang="ja-JP" altLang="en-US" sz="1400" b="1" i="0" u="sng" strike="no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t>顔認証付きカードリーダーの無償提供</a:t>
            </a: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（病院３台まで、診療所等１台）</a:t>
            </a:r>
            <a:endPar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144000" marR="0" lvl="0" indent="-457200" algn="l" defTabSz="914400" rtl="0" eaLnBrk="1" fontAlgn="auto" latinLnBrk="0" hangingPunct="1">
              <a:lnSpc>
                <a:spcPts val="1900"/>
              </a:lnSpc>
              <a:spcBef>
                <a:spcPts val="0"/>
              </a:spcBef>
              <a:spcAft>
                <a:spcPts val="0"/>
              </a:spcAft>
              <a:buClr>
                <a:prstClr val="black"/>
              </a:buClr>
              <a:buSzTx/>
              <a:buFont typeface="ＭＳ Ｐゴシック" panose="020B0600070205080204" pitchFamily="50" charset="-128"/>
              <a:buNone/>
              <a:tabLst/>
              <a:defRPr/>
            </a:pP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　・　それ以外の費用（①資格確認端末等の導入、②ネットワーク環境の整備、③レセプトコンピュータ等の既存システムの改修等）へは</a:t>
            </a:r>
            <a:r>
              <a:rPr kumimoji="1" lang="ja-JP" altLang="en-US" sz="1400" b="1" i="0" u="sng" strike="no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t>補助金を交付</a:t>
            </a: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a:t>
            </a:r>
            <a:r>
              <a:rPr kumimoji="1" lang="ja-JP" altLang="en-US" sz="14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令和５年３月末までに設置準備を完了した場合</a:t>
            </a: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。なお、上限額及び補助割合が機関種別等によって異なる）。</a:t>
            </a:r>
            <a:endPar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144000" marR="0" lvl="0" indent="-457200" algn="l" defTabSz="914400" rtl="0" eaLnBrk="1" fontAlgn="auto" latinLnBrk="0" hangingPunct="1">
              <a:lnSpc>
                <a:spcPts val="1900"/>
              </a:lnSpc>
              <a:spcBef>
                <a:spcPts val="0"/>
              </a:spcBef>
              <a:spcAft>
                <a:spcPts val="0"/>
              </a:spcAft>
              <a:buClr>
                <a:prstClr val="black"/>
              </a:buClr>
              <a:buSzTx/>
              <a:buFont typeface="ＭＳ Ｐゴシック" panose="020B0600070205080204" pitchFamily="50" charset="-128"/>
              <a:buNone/>
              <a:tabLst/>
              <a:defRPr/>
            </a:pPr>
            <a:endPar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144000" marR="0" lvl="0" indent="-457200" algn="l" defTabSz="914400" rtl="0" eaLnBrk="1" fontAlgn="auto" latinLnBrk="0" hangingPunct="1">
              <a:lnSpc>
                <a:spcPts val="1900"/>
              </a:lnSpc>
              <a:spcBef>
                <a:spcPts val="0"/>
              </a:spcBef>
              <a:spcAft>
                <a:spcPts val="0"/>
              </a:spcAft>
              <a:buClr>
                <a:prstClr val="black"/>
              </a:buClr>
              <a:buSzTx/>
              <a:buFont typeface="ＭＳ Ｐゴシック" panose="020B0600070205080204" pitchFamily="50" charset="-128"/>
              <a:buNone/>
              <a:tabLst/>
              <a:defRPr/>
            </a:pP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　オンライン資格確認導入に関する</a:t>
            </a:r>
            <a:r>
              <a:rPr kumimoji="1" lang="ja-JP" altLang="en-US" sz="1400" b="1" i="0" u="sng" strike="no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t>手続き・各種申請</a:t>
            </a: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a:t>
            </a:r>
            <a:r>
              <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QA</a:t>
            </a: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　　　　　　  　医療機関等向けポータルサイト</a:t>
            </a:r>
            <a:endPar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144000" marR="0" lvl="0" indent="-457200" algn="l" defTabSz="914400" rtl="0" eaLnBrk="1" fontAlgn="auto" latinLnBrk="0" hangingPunct="1">
              <a:lnSpc>
                <a:spcPts val="1900"/>
              </a:lnSpc>
              <a:spcBef>
                <a:spcPts val="0"/>
              </a:spcBef>
              <a:spcAft>
                <a:spcPts val="0"/>
              </a:spcAft>
              <a:buClr>
                <a:prstClr val="black"/>
              </a:buClr>
              <a:buSzTx/>
              <a:buFont typeface="ＭＳ Ｐゴシック" panose="020B0600070205080204" pitchFamily="50" charset="-128"/>
              <a:buNone/>
              <a:tabLst/>
              <a:defRPr/>
            </a:pP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　　 医療機関等における</a:t>
            </a:r>
            <a:r>
              <a:rPr kumimoji="1" lang="ja-JP" altLang="en-US" sz="1400" b="0"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導入状況</a:t>
            </a: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・患者向けの</a:t>
            </a:r>
            <a:r>
              <a:rPr kumimoji="1" lang="ja-JP" altLang="en-US" sz="1400" b="0"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周知広報素材</a:t>
            </a: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等　 　　　 厚生労働省ホームページ</a:t>
            </a:r>
            <a:endPar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144000" marR="0" lvl="0" indent="-457200" algn="l" defTabSz="914400" rtl="0" eaLnBrk="1" fontAlgn="auto" latinLnBrk="0" hangingPunct="1">
              <a:lnSpc>
                <a:spcPts val="1900"/>
              </a:lnSpc>
              <a:spcBef>
                <a:spcPts val="0"/>
              </a:spcBef>
              <a:spcAft>
                <a:spcPts val="0"/>
              </a:spcAft>
              <a:buClr>
                <a:prstClr val="black"/>
              </a:buClr>
              <a:buSzTx/>
              <a:buFont typeface="ＭＳ Ｐゴシック" panose="020B0600070205080204" pitchFamily="50" charset="-128"/>
              <a:buNone/>
              <a:tabLst/>
              <a:defRPr/>
            </a:pP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　　 その他お問い合わせ　　　　　　　　　　　　　　　　　　　　　　　　　　　　　  オンライン資格確認等コールセンター</a:t>
            </a:r>
            <a:endPar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144000" marR="0" lvl="0" indent="-457200" algn="l" defTabSz="914400" rtl="0" eaLnBrk="1" fontAlgn="auto" latinLnBrk="0" hangingPunct="1">
              <a:lnSpc>
                <a:spcPts val="1900"/>
              </a:lnSpc>
              <a:spcBef>
                <a:spcPts val="0"/>
              </a:spcBef>
              <a:spcAft>
                <a:spcPts val="0"/>
              </a:spcAft>
              <a:buClr>
                <a:prstClr val="black"/>
              </a:buClr>
              <a:buSzTx/>
              <a:buFont typeface="ＭＳ Ｐゴシック" panose="020B0600070205080204" pitchFamily="50" charset="-128"/>
              <a:buNone/>
              <a:tabLst/>
              <a:defRPr/>
            </a:pPr>
            <a:endPar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144000" marR="0" lvl="0" indent="-457200" algn="l" defTabSz="914400" rtl="0" eaLnBrk="1" fontAlgn="auto" latinLnBrk="0" hangingPunct="1">
              <a:lnSpc>
                <a:spcPts val="1900"/>
              </a:lnSpc>
              <a:spcBef>
                <a:spcPts val="0"/>
              </a:spcBef>
              <a:spcAft>
                <a:spcPts val="0"/>
              </a:spcAft>
              <a:buClr>
                <a:prstClr val="black"/>
              </a:buClr>
              <a:buSzTx/>
              <a:buFont typeface="ＭＳ Ｐゴシック" panose="020B0600070205080204" pitchFamily="50" charset="-128"/>
              <a:buNone/>
              <a:tabLst/>
              <a:defRPr/>
            </a:pPr>
            <a:endPar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144000" marR="0" lvl="0" indent="-457200" algn="l" defTabSz="914400" rtl="0" eaLnBrk="1" fontAlgn="auto" latinLnBrk="0" hangingPunct="1">
              <a:lnSpc>
                <a:spcPts val="1900"/>
              </a:lnSpc>
              <a:spcBef>
                <a:spcPts val="0"/>
              </a:spcBef>
              <a:spcAft>
                <a:spcPts val="0"/>
              </a:spcAft>
              <a:buClr>
                <a:prstClr val="black"/>
              </a:buClr>
              <a:buSzTx/>
              <a:buFont typeface="ＭＳ Ｐゴシック" panose="020B0600070205080204" pitchFamily="50" charset="-128"/>
              <a:buNone/>
              <a:tabLst/>
              <a:defRPr/>
            </a:pPr>
            <a:endPar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144000" marR="0" lvl="0" indent="-457200" algn="l" defTabSz="914400" rtl="0" eaLnBrk="1" fontAlgn="auto" latinLnBrk="0" hangingPunct="1">
              <a:lnSpc>
                <a:spcPts val="1900"/>
              </a:lnSpc>
              <a:spcBef>
                <a:spcPts val="0"/>
              </a:spcBef>
              <a:spcAft>
                <a:spcPts val="0"/>
              </a:spcAft>
              <a:buClr>
                <a:prstClr val="black"/>
              </a:buClr>
              <a:buSzTx/>
              <a:buFont typeface="ＭＳ Ｐゴシック" panose="020B0600070205080204" pitchFamily="50" charset="-128"/>
              <a:buNone/>
              <a:tabLst/>
              <a:defRPr/>
            </a:pPr>
            <a:endPar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144000" marR="0" lvl="0" indent="-457200" algn="l" defTabSz="914400" rtl="0" eaLnBrk="1" fontAlgn="auto" latinLnBrk="0" hangingPunct="1">
              <a:lnSpc>
                <a:spcPts val="1900"/>
              </a:lnSpc>
              <a:spcBef>
                <a:spcPts val="0"/>
              </a:spcBef>
              <a:spcAft>
                <a:spcPts val="0"/>
              </a:spcAft>
              <a:buClr>
                <a:prstClr val="black"/>
              </a:buClr>
              <a:buSzTx/>
              <a:buFont typeface="ＭＳ Ｐゴシック" panose="020B0600070205080204" pitchFamily="50" charset="-128"/>
              <a:buNone/>
              <a:tabLst/>
              <a:defRPr/>
            </a:pPr>
            <a:endPar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144000" marR="0" lvl="0" indent="-457200" algn="l" defTabSz="914400" rtl="0" eaLnBrk="1" fontAlgn="auto" latinLnBrk="0" hangingPunct="1">
              <a:lnSpc>
                <a:spcPts val="1900"/>
              </a:lnSpc>
              <a:spcBef>
                <a:spcPts val="0"/>
              </a:spcBef>
              <a:spcAft>
                <a:spcPts val="0"/>
              </a:spcAft>
              <a:buClr>
                <a:prstClr val="black"/>
              </a:buClr>
              <a:buSzTx/>
              <a:buFont typeface="ＭＳ Ｐゴシック" panose="020B0600070205080204" pitchFamily="50" charset="-128"/>
              <a:buNone/>
              <a:tabLst/>
              <a:defRPr/>
            </a:pPr>
            <a:endPar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
                <a:srgbClr val="7CCA62"/>
              </a:buClr>
              <a:buSzTx/>
              <a:buFont typeface="ＭＳ Ｐゴシック" panose="020B0600070205080204" pitchFamily="50" charset="-128"/>
              <a:buNone/>
              <a:tabLst/>
              <a:defRPr/>
            </a:pPr>
            <a:endParaRPr kumimoji="1" lang="en-US" altLang="ja-JP" sz="1400" b="1" i="0" u="none" strike="noStrike" kern="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endParaRPr>
          </a:p>
          <a:p>
            <a:pPr marL="171450" marR="0" lvl="0" indent="-171450" algn="l" defTabSz="914400" rtl="0" eaLnBrk="1" fontAlgn="auto" latinLnBrk="0" hangingPunct="1">
              <a:lnSpc>
                <a:spcPct val="100000"/>
              </a:lnSpc>
              <a:spcBef>
                <a:spcPts val="0"/>
              </a:spcBef>
              <a:spcAft>
                <a:spcPts val="0"/>
              </a:spcAft>
              <a:buClr>
                <a:srgbClr val="7CCA62"/>
              </a:buClr>
              <a:buSzTx/>
              <a:buFont typeface="Wingdings" panose="05000000000000000000" pitchFamily="2" charset="2"/>
              <a:buChar char="n"/>
              <a:tabLst/>
              <a:defRPr/>
            </a:pPr>
            <a:r>
              <a:rPr kumimoji="1" lang="ja-JP" altLang="en-US" sz="1400" b="1" i="0" u="none" strike="noStrike" kern="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rPr>
              <a:t>まずは、顔認証付きカードリーダーをお申し込みください！</a:t>
            </a:r>
          </a:p>
          <a:p>
            <a:pPr marL="0" marR="0" lvl="0" indent="0" algn="l" defTabSz="914400" rtl="0" eaLnBrk="1" fontAlgn="auto" latinLnBrk="0" hangingPunct="1">
              <a:lnSpc>
                <a:spcPts val="1900"/>
              </a:lnSpc>
              <a:spcBef>
                <a:spcPts val="0"/>
              </a:spcBef>
              <a:spcAft>
                <a:spcPts val="0"/>
              </a:spcAft>
              <a:buClr>
                <a:prstClr val="black"/>
              </a:buClr>
              <a:buSzTx/>
              <a:buFont typeface="ＭＳ Ｐゴシック" panose="020B0600070205080204" pitchFamily="50" charset="-128"/>
              <a:buNone/>
              <a:tabLst/>
              <a:defRPr/>
            </a:pP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　これからオンライン資格確認を導入される方は、「医療機関等向けポータルサイト」へのアカウント登録を行い、同サイトよりご希望の</a:t>
            </a:r>
            <a:endPar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ts val="1900"/>
              </a:lnSpc>
              <a:spcBef>
                <a:spcPts val="0"/>
              </a:spcBef>
              <a:spcAft>
                <a:spcPts val="0"/>
              </a:spcAft>
              <a:buClr>
                <a:prstClr val="black"/>
              </a:buClr>
              <a:buSzTx/>
              <a:buFont typeface="ＭＳ Ｐゴシック" panose="020B0600070205080204" pitchFamily="50" charset="-128"/>
              <a:buNone/>
              <a:tabLst/>
              <a:defRPr/>
            </a:pP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顔認証付きカードリーダーをお申し込みください。</a:t>
            </a:r>
          </a:p>
          <a:p>
            <a:pPr marL="144000" marR="0" lvl="0" indent="-457200" algn="l" defTabSz="914400" rtl="0" eaLnBrk="1" fontAlgn="auto" latinLnBrk="0" hangingPunct="1">
              <a:lnSpc>
                <a:spcPts val="1900"/>
              </a:lnSpc>
              <a:spcBef>
                <a:spcPts val="0"/>
              </a:spcBef>
              <a:spcAft>
                <a:spcPts val="0"/>
              </a:spcAft>
              <a:buClr>
                <a:prstClr val="black"/>
              </a:buClr>
              <a:buSzTx/>
              <a:buFont typeface="ＭＳ Ｐゴシック" panose="020B0600070205080204" pitchFamily="50" charset="-128"/>
              <a:buNone/>
              <a:tabLst/>
              <a:defRPr/>
            </a:pPr>
            <a:endPar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
                <a:srgbClr val="7CCA62"/>
              </a:buClr>
              <a:buSzTx/>
              <a:buFont typeface="Wingdings" panose="05000000000000000000" pitchFamily="2" charset="2"/>
              <a:buChar char="n"/>
              <a:tabLst/>
              <a:defRPr/>
            </a:pPr>
            <a:r>
              <a:rPr kumimoji="1" lang="ja-JP" altLang="en-US" sz="1400" b="1" i="0" u="none" strike="noStrike" kern="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rPr>
              <a:t>システム業者へのご連絡をお願いします。</a:t>
            </a:r>
            <a:endParaRPr kumimoji="1" lang="en-US" altLang="ja-JP" sz="1400" b="1" i="0" u="none" strike="noStrike" kern="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endParaRPr>
          </a:p>
          <a:p>
            <a:pPr marL="0" marR="0" lvl="0" indent="0" algn="l" defTabSz="914400" rtl="0" eaLnBrk="1" fontAlgn="auto" latinLnBrk="0" hangingPunct="1">
              <a:lnSpc>
                <a:spcPct val="100000"/>
              </a:lnSpc>
              <a:spcBef>
                <a:spcPts val="0"/>
              </a:spcBef>
              <a:spcAft>
                <a:spcPts val="0"/>
              </a:spcAft>
              <a:buClr>
                <a:srgbClr val="7CCA62"/>
              </a:buClr>
              <a:buSzTx/>
              <a:buFont typeface="ＭＳ Ｐゴシック" panose="020B0600070205080204" pitchFamily="50" charset="-128"/>
              <a:buNone/>
              <a:tabLst/>
              <a:defRPr/>
            </a:pP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　顔認証付きカードリーダーを申し込んだ後は、システム業者へのご連絡や各種申請手続きが必要となります。</a:t>
            </a:r>
            <a:endPar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
                <a:srgbClr val="7CCA62"/>
              </a:buClr>
              <a:buSzTx/>
              <a:buFont typeface="ＭＳ Ｐゴシック" panose="020B0600070205080204" pitchFamily="50" charset="-128"/>
              <a:buNone/>
              <a:tabLst/>
              <a:defRPr/>
            </a:pP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　詳しくは「準備作業の手引き」をご確認いただき、手順に沿って導入準備を行ってください。</a:t>
            </a:r>
            <a:endPar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
                <a:srgbClr val="7CCA62"/>
              </a:buClr>
              <a:buSzTx/>
              <a:buFont typeface="ＭＳ Ｐゴシック" panose="020B0600070205080204" pitchFamily="50" charset="-128"/>
              <a:buNone/>
              <a:tabLst/>
              <a:defRPr/>
            </a:pP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　（右の二次元バーコードよりアクセスいただけます）</a:t>
            </a:r>
          </a:p>
          <a:p>
            <a:pPr marL="0" marR="0" lvl="0" indent="0" algn="l" defTabSz="914400" rtl="0" eaLnBrk="1" fontAlgn="auto" latinLnBrk="0" hangingPunct="1">
              <a:lnSpc>
                <a:spcPct val="100000"/>
              </a:lnSpc>
              <a:spcBef>
                <a:spcPts val="0"/>
              </a:spcBef>
              <a:spcAft>
                <a:spcPts val="0"/>
              </a:spcAft>
              <a:buClr>
                <a:srgbClr val="7CCA62"/>
              </a:buClr>
              <a:buSzTx/>
              <a:buFont typeface="ＭＳ Ｐゴシック" panose="020B0600070205080204" pitchFamily="50" charset="-128"/>
              <a:buNone/>
              <a:tabLst/>
              <a:defRPr/>
            </a:pPr>
            <a:endPar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
                <a:srgbClr val="7CCA62"/>
              </a:buClr>
              <a:buSzTx/>
              <a:buFont typeface="ＭＳ Ｐゴシック" panose="020B0600070205080204" pitchFamily="50" charset="-128"/>
              <a:buNone/>
              <a:tabLst/>
              <a:defRPr/>
            </a:pPr>
            <a:endParaRPr kumimoji="1" lang="en-US" altLang="ja-JP" sz="1400" b="1" i="0" u="none" strike="noStrike" kern="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endParaRPr>
          </a:p>
          <a:p>
            <a:pPr marL="171450" marR="0" lvl="0" indent="-171450" algn="l" defTabSz="914400" rtl="0" eaLnBrk="1" fontAlgn="auto" latinLnBrk="0" hangingPunct="1">
              <a:lnSpc>
                <a:spcPct val="100000"/>
              </a:lnSpc>
              <a:spcBef>
                <a:spcPts val="0"/>
              </a:spcBef>
              <a:spcAft>
                <a:spcPts val="0"/>
              </a:spcAft>
              <a:buClr>
                <a:srgbClr val="7CCA62"/>
              </a:buClr>
              <a:buSzTx/>
              <a:buFont typeface="Wingdings" panose="05000000000000000000" pitchFamily="2" charset="2"/>
              <a:buChar char="n"/>
              <a:tabLst/>
              <a:defRPr/>
            </a:pPr>
            <a:r>
              <a:rPr kumimoji="1" lang="ja-JP" altLang="en-US" sz="1400" b="1" i="0" u="none" strike="noStrike" kern="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rPr>
              <a:t>運用開始の準備ができたら、「運用開始日」の登録を行ってください！</a:t>
            </a:r>
          </a:p>
        </p:txBody>
      </p:sp>
      <p:sp>
        <p:nvSpPr>
          <p:cNvPr id="159" name="タイトル 1"/>
          <p:cNvSpPr txBox="1">
            <a:spLocks/>
          </p:cNvSpPr>
          <p:nvPr/>
        </p:nvSpPr>
        <p:spPr>
          <a:xfrm>
            <a:off x="108925" y="55933"/>
            <a:ext cx="9686925" cy="437525"/>
          </a:xfrm>
          <a:prstGeom prst="rect">
            <a:avLst/>
          </a:prstGeom>
        </p:spPr>
        <p:txBody>
          <a:bodyPr anchor="ctr"/>
          <a:lstStyle>
            <a:lvl1pPr marL="444500" indent="-444500" algn="l" rtl="0" eaLnBrk="0" fontAlgn="base" hangingPunct="0">
              <a:spcBef>
                <a:spcPts val="120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1pPr>
            <a:lvl2pPr marL="444500" indent="-444500" algn="l" rtl="0" eaLnBrk="0" fontAlgn="base" hangingPunct="0">
              <a:spcBef>
                <a:spcPct val="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2pPr>
            <a:lvl3pPr marL="444500" indent="-444500" algn="l" rtl="0" eaLnBrk="0" fontAlgn="base" hangingPunct="0">
              <a:spcBef>
                <a:spcPct val="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3pPr>
            <a:lvl4pPr marL="444500" indent="-444500" algn="l" rtl="0" eaLnBrk="0" fontAlgn="base" hangingPunct="0">
              <a:spcBef>
                <a:spcPct val="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4pPr>
            <a:lvl5pPr marL="444500" indent="-444500" algn="l" rtl="0" eaLnBrk="0" fontAlgn="base" hangingPunct="0">
              <a:spcBef>
                <a:spcPct val="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5pPr>
            <a:lvl6pPr marL="901700" indent="-444500" algn="l" rtl="0" eaLnBrk="0" fontAlgn="base" hangingPunct="0">
              <a:spcBef>
                <a:spcPct val="0"/>
              </a:spcBef>
              <a:spcAft>
                <a:spcPct val="0"/>
              </a:spcAft>
              <a:defRPr sz="2000" b="1">
                <a:solidFill>
                  <a:schemeClr val="bg1"/>
                </a:solidFill>
                <a:latin typeface="ＭＳ Ｐゴシック" charset="-128"/>
                <a:ea typeface="ＭＳ Ｐゴシック" charset="-128"/>
              </a:defRPr>
            </a:lvl6pPr>
            <a:lvl7pPr marL="1358900" indent="-444500" algn="l" rtl="0" eaLnBrk="0" fontAlgn="base" hangingPunct="0">
              <a:spcBef>
                <a:spcPct val="0"/>
              </a:spcBef>
              <a:spcAft>
                <a:spcPct val="0"/>
              </a:spcAft>
              <a:defRPr sz="2000" b="1">
                <a:solidFill>
                  <a:schemeClr val="bg1"/>
                </a:solidFill>
                <a:latin typeface="ＭＳ Ｐゴシック" charset="-128"/>
                <a:ea typeface="ＭＳ Ｐゴシック" charset="-128"/>
              </a:defRPr>
            </a:lvl7pPr>
            <a:lvl8pPr marL="1816100" indent="-444500" algn="l" rtl="0" eaLnBrk="0" fontAlgn="base" hangingPunct="0">
              <a:spcBef>
                <a:spcPct val="0"/>
              </a:spcBef>
              <a:spcAft>
                <a:spcPct val="0"/>
              </a:spcAft>
              <a:defRPr sz="2000" b="1">
                <a:solidFill>
                  <a:schemeClr val="bg1"/>
                </a:solidFill>
                <a:latin typeface="ＭＳ Ｐゴシック" charset="-128"/>
                <a:ea typeface="ＭＳ Ｐゴシック" charset="-128"/>
              </a:defRPr>
            </a:lvl8pPr>
            <a:lvl9pPr marL="2273300" indent="-444500" algn="l" rtl="0" eaLnBrk="0" fontAlgn="base" hangingPunct="0">
              <a:spcBef>
                <a:spcPct val="0"/>
              </a:spcBef>
              <a:spcAft>
                <a:spcPct val="0"/>
              </a:spcAft>
              <a:defRPr sz="2000" b="1">
                <a:solidFill>
                  <a:schemeClr val="bg1"/>
                </a:solidFill>
                <a:latin typeface="ＭＳ Ｐゴシック" charset="-128"/>
                <a:ea typeface="ＭＳ Ｐゴシック" charset="-128"/>
              </a:defRPr>
            </a:lvl9pPr>
          </a:lstStyle>
          <a:p>
            <a:pPr marL="444500" marR="0" lvl="0" indent="-444500" algn="ctr" defTabSz="914400" rtl="0" eaLnBrk="0" fontAlgn="base" latinLnBrk="0" hangingPunct="0">
              <a:lnSpc>
                <a:spcPct val="100000"/>
              </a:lnSpc>
              <a:spcBef>
                <a:spcPts val="1200"/>
              </a:spcBef>
              <a:spcAft>
                <a:spcPct val="0"/>
              </a:spcAft>
              <a:buClrTx/>
              <a:buSzTx/>
              <a:buFontTx/>
              <a:buNone/>
              <a:tabLst/>
              <a:defRPr/>
            </a:pPr>
            <a:r>
              <a:rPr kumimoji="1" lang="ja-JP" altLang="en-US" sz="237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オンライン資格確認の準備作業について</a:t>
            </a:r>
          </a:p>
        </p:txBody>
      </p:sp>
      <p:sp>
        <p:nvSpPr>
          <p:cNvPr id="3" name="右矢印 2"/>
          <p:cNvSpPr/>
          <p:nvPr/>
        </p:nvSpPr>
        <p:spPr bwMode="auto">
          <a:xfrm>
            <a:off x="4978279" y="1863213"/>
            <a:ext cx="287486" cy="198806"/>
          </a:xfrm>
          <a:prstGeom prst="rightArrow">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wrap="none" lIns="93600" tIns="46800" rIns="93600" bIns="468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white"/>
              </a:solidFill>
              <a:effectLst/>
              <a:uLnTx/>
              <a:uFillTx/>
              <a:latin typeface="ＭＳ Ｐゴシック" charset="-128"/>
              <a:ea typeface="ＭＳ Ｐゴシック" charset="-128"/>
              <a:cs typeface="+mn-cs"/>
            </a:endParaRPr>
          </a:p>
        </p:txBody>
      </p:sp>
      <p:sp>
        <p:nvSpPr>
          <p:cNvPr id="141" name="右矢印 140"/>
          <p:cNvSpPr/>
          <p:nvPr/>
        </p:nvSpPr>
        <p:spPr bwMode="auto">
          <a:xfrm>
            <a:off x="4978279" y="2125521"/>
            <a:ext cx="287486" cy="198806"/>
          </a:xfrm>
          <a:prstGeom prst="rightArrow">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wrap="none" lIns="93600" tIns="46800" rIns="93600" bIns="468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white"/>
              </a:solidFill>
              <a:effectLst/>
              <a:uLnTx/>
              <a:uFillTx/>
              <a:latin typeface="ＭＳ Ｐゴシック" charset="-128"/>
              <a:ea typeface="ＭＳ Ｐゴシック" charset="-128"/>
              <a:cs typeface="+mn-cs"/>
            </a:endParaRPr>
          </a:p>
        </p:txBody>
      </p:sp>
      <p:sp>
        <p:nvSpPr>
          <p:cNvPr id="5" name="フローチャート: 処理 4"/>
          <p:cNvSpPr/>
          <p:nvPr/>
        </p:nvSpPr>
        <p:spPr bwMode="auto">
          <a:xfrm>
            <a:off x="480997" y="2746031"/>
            <a:ext cx="2742041" cy="280658"/>
          </a:xfrm>
          <a:prstGeom prst="flowChartProcess">
            <a:avLst/>
          </a:prstGeom>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wrap="none" lIns="93600" tIns="46800" rIns="93600" bIns="468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医療機関等向けポータルサイト</a:t>
            </a:r>
          </a:p>
        </p:txBody>
      </p:sp>
      <p:sp>
        <p:nvSpPr>
          <p:cNvPr id="144" name="右矢印 143"/>
          <p:cNvSpPr/>
          <p:nvPr/>
        </p:nvSpPr>
        <p:spPr bwMode="auto">
          <a:xfrm>
            <a:off x="4978279" y="2390049"/>
            <a:ext cx="287486" cy="198806"/>
          </a:xfrm>
          <a:prstGeom prst="rightArrow">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wrap="none" lIns="93600" tIns="46800" rIns="93600" bIns="468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white"/>
              </a:solidFill>
              <a:effectLst/>
              <a:uLnTx/>
              <a:uFillTx/>
              <a:latin typeface="ＭＳ Ｐゴシック" charset="-128"/>
              <a:ea typeface="ＭＳ Ｐゴシック" charset="-128"/>
              <a:cs typeface="+mn-cs"/>
            </a:endParaRPr>
          </a:p>
        </p:txBody>
      </p:sp>
      <p:pic>
        <p:nvPicPr>
          <p:cNvPr id="6" name="図 5"/>
          <p:cNvPicPr>
            <a:picLocks noChangeAspect="1"/>
          </p:cNvPicPr>
          <p:nvPr/>
        </p:nvPicPr>
        <p:blipFill>
          <a:blip r:embed="rId3"/>
          <a:stretch>
            <a:fillRect/>
          </a:stretch>
        </p:blipFill>
        <p:spPr>
          <a:xfrm>
            <a:off x="653374" y="3041331"/>
            <a:ext cx="720000" cy="720000"/>
          </a:xfrm>
          <a:prstGeom prst="rect">
            <a:avLst/>
          </a:prstGeom>
        </p:spPr>
      </p:pic>
      <p:grpSp>
        <p:nvGrpSpPr>
          <p:cNvPr id="145" name="Group 57">
            <a:extLst>
              <a:ext uri="{FF2B5EF4-FFF2-40B4-BE49-F238E27FC236}">
                <a16:creationId xmlns:a16="http://schemas.microsoft.com/office/drawing/2014/main" id="{6BD0977B-3A40-4021-B640-CC606AF98C07}"/>
              </a:ext>
            </a:extLst>
          </p:cNvPr>
          <p:cNvGrpSpPr/>
          <p:nvPr/>
        </p:nvGrpSpPr>
        <p:grpSpPr>
          <a:xfrm>
            <a:off x="1490458" y="3320870"/>
            <a:ext cx="1600901" cy="256439"/>
            <a:chOff x="3591542" y="7870352"/>
            <a:chExt cx="2602653" cy="307802"/>
          </a:xfrm>
        </p:grpSpPr>
        <p:sp>
          <p:nvSpPr>
            <p:cNvPr id="146" name="テキスト ボックス 2">
              <a:extLst>
                <a:ext uri="{FF2B5EF4-FFF2-40B4-BE49-F238E27FC236}">
                  <a16:creationId xmlns:a16="http://schemas.microsoft.com/office/drawing/2014/main" id="{DB6A3796-998B-4160-B475-72998D39AD7B}"/>
                </a:ext>
              </a:extLst>
            </p:cNvPr>
            <p:cNvSpPr txBox="1"/>
            <p:nvPr/>
          </p:nvSpPr>
          <p:spPr>
            <a:xfrm>
              <a:off x="3591542" y="7870377"/>
              <a:ext cx="2602652" cy="307777"/>
            </a:xfrm>
            <a:prstGeom prst="rect">
              <a:avLst/>
            </a:prstGeom>
            <a:ln w="12700"/>
          </p:spPr>
          <p:style>
            <a:lnRef idx="2">
              <a:schemeClr val="dk1"/>
            </a:lnRef>
            <a:fillRef idx="1">
              <a:schemeClr val="lt1"/>
            </a:fillRef>
            <a:effectRef idx="0">
              <a:schemeClr val="dk1"/>
            </a:effectRef>
            <a:fontRef idx="minor">
              <a:schemeClr val="dk1"/>
            </a:fontRef>
          </p:style>
          <p:txBody>
            <a:bodyPr wrap="square" lIns="52000" rIns="52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a:ln>
                    <a:noFill/>
                  </a:ln>
                  <a:solidFill>
                    <a:prstClr val="black">
                      <a:lumMod val="75000"/>
                      <a:lumOff val="25000"/>
                    </a:prstClr>
                  </a:solidFill>
                  <a:effectLst/>
                  <a:uLnTx/>
                  <a:uFillTx/>
                  <a:latin typeface="Meiryo UI" panose="020B0604030504040204" pitchFamily="50" charset="-128"/>
                  <a:ea typeface="Meiryo UI" panose="020B0604030504040204" pitchFamily="50" charset="-128"/>
                  <a:cs typeface="+mn-cs"/>
                </a:rPr>
                <a:t>医療機関ポータル</a:t>
              </a:r>
            </a:p>
          </p:txBody>
        </p:sp>
        <p:sp>
          <p:nvSpPr>
            <p:cNvPr id="147" name="正方形/長方形 3">
              <a:extLst>
                <a:ext uri="{FF2B5EF4-FFF2-40B4-BE49-F238E27FC236}">
                  <a16:creationId xmlns:a16="http://schemas.microsoft.com/office/drawing/2014/main" id="{FC289B9A-9599-4982-B2D1-A0FC30F0122D}"/>
                </a:ext>
              </a:extLst>
            </p:cNvPr>
            <p:cNvSpPr/>
            <p:nvPr/>
          </p:nvSpPr>
          <p:spPr bwMode="auto">
            <a:xfrm>
              <a:off x="5582921" y="7870352"/>
              <a:ext cx="611274" cy="307777"/>
            </a:xfrm>
            <a:prstGeom prst="rect">
              <a:avLst/>
            </a:prstGeom>
            <a:solidFill>
              <a:schemeClr val="tx1">
                <a:lumMod val="50000"/>
                <a:lumOff val="50000"/>
              </a:schemeClr>
            </a:solidFill>
            <a:ln w="12700" algn="ctr">
              <a:solidFill>
                <a:schemeClr val="tx1"/>
              </a:solidFill>
              <a:miter lim="800000"/>
              <a:headEnd/>
              <a:tailEnd/>
            </a:ln>
            <a:effectLst/>
          </p:spPr>
          <p:txBody>
            <a:bodyPr wrap="none" lIns="52000" tIns="67600" rIns="52000" bIns="67600" rtlCol="0" anchor="ctr">
              <a:noAutofit/>
            </a:bodyPr>
            <a:lstStyle/>
            <a:p>
              <a:pPr marL="0" marR="0" lvl="0" indent="0" algn="ctr" defTabSz="1320457"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検索</a:t>
              </a:r>
            </a:p>
          </p:txBody>
        </p:sp>
      </p:grpSp>
      <p:sp>
        <p:nvSpPr>
          <p:cNvPr id="148" name="フローチャート: 処理 147"/>
          <p:cNvSpPr/>
          <p:nvPr/>
        </p:nvSpPr>
        <p:spPr bwMode="auto">
          <a:xfrm>
            <a:off x="3563662" y="2746031"/>
            <a:ext cx="2742041" cy="280658"/>
          </a:xfrm>
          <a:prstGeom prst="flowChartProcess">
            <a:avLst/>
          </a:pr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wrap="none" lIns="93600" tIns="46800" rIns="93600" bIns="468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厚生労働省ホームページ</a:t>
            </a:r>
          </a:p>
        </p:txBody>
      </p:sp>
      <p:sp>
        <p:nvSpPr>
          <p:cNvPr id="149" name="フローチャート: 処理 148"/>
          <p:cNvSpPr/>
          <p:nvPr/>
        </p:nvSpPr>
        <p:spPr bwMode="auto">
          <a:xfrm>
            <a:off x="6507828" y="2746031"/>
            <a:ext cx="2742041" cy="280658"/>
          </a:xfrm>
          <a:prstGeom prst="flowChartProcess">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wrap="none" lIns="93600" tIns="46800" rIns="93600" bIns="468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オンライン資格確認等コールセンター</a:t>
            </a:r>
          </a:p>
        </p:txBody>
      </p:sp>
      <p:sp>
        <p:nvSpPr>
          <p:cNvPr id="150" name="正方形/長方形 16">
            <a:extLst>
              <a:ext uri="{FF2B5EF4-FFF2-40B4-BE49-F238E27FC236}">
                <a16:creationId xmlns:a16="http://schemas.microsoft.com/office/drawing/2014/main" id="{636FF71F-B6EF-4B1A-9F58-A0294212CFAD}"/>
              </a:ext>
            </a:extLst>
          </p:cNvPr>
          <p:cNvSpPr/>
          <p:nvPr/>
        </p:nvSpPr>
        <p:spPr>
          <a:xfrm>
            <a:off x="6737331" y="3379030"/>
            <a:ext cx="2846729" cy="276999"/>
          </a:xfrm>
          <a:prstGeom prst="rect">
            <a:avLst/>
          </a:prstGeom>
          <a:noFill/>
        </p:spPr>
        <p:txBody>
          <a:bodyPr wrap="square" lIns="0" tIns="0" rIns="0" bIns="0">
            <a:spAutoFit/>
          </a:bodyPr>
          <a:lstStyle/>
          <a:p>
            <a:pPr marL="953742" marR="0" lvl="0" indent="-953742" algn="r" defTabSz="817932" rtl="0" eaLnBrk="1" fontAlgn="auto" latinLnBrk="0" hangingPunct="1">
              <a:lnSpc>
                <a:spcPct val="100000"/>
              </a:lnSpc>
              <a:spcBef>
                <a:spcPts val="0"/>
              </a:spcBef>
              <a:spcAft>
                <a:spcPts val="0"/>
              </a:spcAft>
              <a:buClrTx/>
              <a:buSzTx/>
              <a:buFontTx/>
              <a:buNone/>
              <a:tabLst/>
              <a:defRPr/>
            </a:pPr>
            <a:r>
              <a:rPr kumimoji="0" lang="en-US" altLang="zh-TW"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rPr>
              <a:t>0800-0804583</a:t>
            </a:r>
            <a:r>
              <a:rPr kumimoji="0" lang="zh-TW" altLang="en-US"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rPr>
              <a:t>（通話無料）</a:t>
            </a:r>
            <a:r>
              <a:rPr kumimoji="0" lang="ja-JP" altLang="en-US"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rPr>
              <a:t>月～金</a:t>
            </a:r>
            <a:r>
              <a:rPr kumimoji="0" lang="zh-TW" altLang="en-US"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r>
              <a:rPr kumimoji="0" lang="en-US" altLang="zh-TW"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rPr>
              <a:t>8</a:t>
            </a:r>
            <a:r>
              <a:rPr kumimoji="0" lang="zh-TW" altLang="en-US"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r>
              <a:rPr kumimoji="0" lang="en-US" altLang="zh-TW"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rPr>
              <a:t>00</a:t>
            </a:r>
            <a:r>
              <a:rPr kumimoji="0" lang="zh-TW" altLang="en-US"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r>
              <a:rPr kumimoji="0" lang="en-US" altLang="zh-TW"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rPr>
              <a:t>18</a:t>
            </a:r>
            <a:r>
              <a:rPr kumimoji="0" lang="zh-TW" altLang="en-US"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r>
              <a:rPr kumimoji="0" lang="en-US" altLang="zh-TW"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rPr>
              <a:t>00</a:t>
            </a:r>
          </a:p>
          <a:p>
            <a:pPr marL="953742" marR="0" lvl="0" indent="-953742" algn="r" defTabSz="817932"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rPr>
              <a:t>　　　　　（いずれも祝日を除く）　土　　  </a:t>
            </a:r>
            <a:r>
              <a:rPr kumimoji="0" lang="en-US" altLang="ja-JP"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rPr>
              <a:t>8</a:t>
            </a:r>
            <a:r>
              <a:rPr kumimoji="0" lang="ja-JP" altLang="en-US"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r>
              <a:rPr kumimoji="0" lang="en-US" altLang="ja-JP"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rPr>
              <a:t>00</a:t>
            </a:r>
            <a:r>
              <a:rPr kumimoji="0" lang="ja-JP" altLang="en-US"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r>
              <a:rPr kumimoji="0" lang="en-US" altLang="ja-JP"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rPr>
              <a:t>16</a:t>
            </a:r>
            <a:r>
              <a:rPr kumimoji="0" lang="ja-JP" altLang="en-US"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r>
              <a:rPr kumimoji="0" lang="en-US" altLang="ja-JP"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rPr>
              <a:t>00</a:t>
            </a:r>
            <a:r>
              <a:rPr kumimoji="0" lang="ja-JP" altLang="en-US"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endParaRPr kumimoji="0" lang="en-US" altLang="ja-JP"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151" name="正方形/長方形 16">
            <a:extLst>
              <a:ext uri="{FF2B5EF4-FFF2-40B4-BE49-F238E27FC236}">
                <a16:creationId xmlns:a16="http://schemas.microsoft.com/office/drawing/2014/main" id="{64F99EE9-E843-4EBB-9698-AAA17C669944}"/>
              </a:ext>
            </a:extLst>
          </p:cNvPr>
          <p:cNvSpPr/>
          <p:nvPr/>
        </p:nvSpPr>
        <p:spPr>
          <a:xfrm>
            <a:off x="6756827" y="3113119"/>
            <a:ext cx="2978695" cy="138499"/>
          </a:xfrm>
          <a:prstGeom prst="rect">
            <a:avLst/>
          </a:prstGeom>
          <a:noFill/>
        </p:spPr>
        <p:txBody>
          <a:bodyPr wrap="square" lIns="0" tIns="0" rIns="0" bIns="0">
            <a:spAutoFit/>
          </a:bodyPr>
          <a:lstStyle/>
          <a:p>
            <a:pPr marL="953742" marR="0" lvl="0" indent="-953742" algn="l" defTabSz="817932" rtl="0" eaLnBrk="1" fontAlgn="auto" latinLnBrk="0" hangingPunct="1">
              <a:lnSpc>
                <a:spcPct val="100000"/>
              </a:lnSpc>
              <a:spcBef>
                <a:spcPts val="0"/>
              </a:spcBef>
              <a:spcAft>
                <a:spcPts val="0"/>
              </a:spcAft>
              <a:buClrTx/>
              <a:buSzTx/>
              <a:buFontTx/>
              <a:buNone/>
              <a:tabLst/>
              <a:defRPr/>
            </a:pPr>
            <a:r>
              <a:rPr kumimoji="0" lang="en-US" altLang="ja-JP" sz="900" b="0" i="0" u="sng"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mn-cs"/>
                <a:hlinkClick r:id="rId4">
                  <a:extLst>
                    <a:ext uri="{A12FA001-AC4F-418D-AE19-62706E023703}">
                      <ahyp:hlinkClr xmlns:ahyp="http://schemas.microsoft.com/office/drawing/2018/hyperlinkcolor" val="tx"/>
                    </a:ext>
                  </a:extLst>
                </a:hlinkClick>
              </a:rPr>
              <a:t>contact@iryohokenjyoho-portalsite.jp</a:t>
            </a:r>
            <a:r>
              <a:rPr kumimoji="0" lang="ja-JP" altLang="en-US"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mn-cs"/>
              </a:rPr>
              <a:t>　　</a:t>
            </a:r>
            <a:r>
              <a:rPr kumimoji="0" lang="ja-JP" altLang="en-US"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endParaRPr kumimoji="0" lang="en-US" altLang="ja-JP" sz="900" b="0" i="0" u="none" strike="noStrike" kern="1200" cap="none" spc="0" normalizeH="0" baseline="0" noProof="0" dirty="0">
              <a:ln>
                <a:noFill/>
              </a:ln>
              <a:solidFill>
                <a:srgbClr val="17406D"/>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grpSp>
        <p:nvGrpSpPr>
          <p:cNvPr id="152" name="グラフィックス 12" descr="電話 枠線">
            <a:extLst>
              <a:ext uri="{FF2B5EF4-FFF2-40B4-BE49-F238E27FC236}">
                <a16:creationId xmlns:a16="http://schemas.microsoft.com/office/drawing/2014/main" id="{C8DFEA93-8EFF-4A79-A7C1-5AFC9167210A}"/>
              </a:ext>
            </a:extLst>
          </p:cNvPr>
          <p:cNvGrpSpPr/>
          <p:nvPr/>
        </p:nvGrpSpPr>
        <p:grpSpPr>
          <a:xfrm>
            <a:off x="6501990" y="3358046"/>
            <a:ext cx="208470" cy="208470"/>
            <a:chOff x="247461" y="7635872"/>
            <a:chExt cx="208470" cy="208470"/>
          </a:xfrm>
        </p:grpSpPr>
        <p:sp>
          <p:nvSpPr>
            <p:cNvPr id="153" name="フリーフォーム: 図形 16">
              <a:extLst>
                <a:ext uri="{FF2B5EF4-FFF2-40B4-BE49-F238E27FC236}">
                  <a16:creationId xmlns:a16="http://schemas.microsoft.com/office/drawing/2014/main" id="{EBFA9A03-41BD-4D0B-A3C3-B42527D88F1E}"/>
                </a:ext>
              </a:extLst>
            </p:cNvPr>
            <p:cNvSpPr/>
            <p:nvPr/>
          </p:nvSpPr>
          <p:spPr>
            <a:xfrm>
              <a:off x="266989" y="7674962"/>
              <a:ext cx="170214" cy="59041"/>
            </a:xfrm>
            <a:custGeom>
              <a:avLst/>
              <a:gdLst>
                <a:gd name="connsiteX0" fmla="*/ 22431 w 170214"/>
                <a:gd name="connsiteY0" fmla="*/ 59041 h 59041"/>
                <a:gd name="connsiteX1" fmla="*/ 21508 w 170214"/>
                <a:gd name="connsiteY1" fmla="*/ 59002 h 59041"/>
                <a:gd name="connsiteX2" fmla="*/ 13386 w 170214"/>
                <a:gd name="connsiteY2" fmla="*/ 54202 h 59041"/>
                <a:gd name="connsiteX3" fmla="*/ 1877 w 170214"/>
                <a:gd name="connsiteY3" fmla="*/ 37277 h 59041"/>
                <a:gd name="connsiteX4" fmla="*/ 257 w 170214"/>
                <a:gd name="connsiteY4" fmla="*/ 28912 h 59041"/>
                <a:gd name="connsiteX5" fmla="*/ 5380 w 170214"/>
                <a:gd name="connsiteY5" fmla="*/ 21811 h 59041"/>
                <a:gd name="connsiteX6" fmla="*/ 164835 w 170214"/>
                <a:gd name="connsiteY6" fmla="*/ 21811 h 59041"/>
                <a:gd name="connsiteX7" fmla="*/ 164835 w 170214"/>
                <a:gd name="connsiteY7" fmla="*/ 21811 h 59041"/>
                <a:gd name="connsiteX8" fmla="*/ 169958 w 170214"/>
                <a:gd name="connsiteY8" fmla="*/ 28912 h 59041"/>
                <a:gd name="connsiteX9" fmla="*/ 168334 w 170214"/>
                <a:gd name="connsiteY9" fmla="*/ 37282 h 59041"/>
                <a:gd name="connsiteX10" fmla="*/ 156824 w 170214"/>
                <a:gd name="connsiteY10" fmla="*/ 54220 h 59041"/>
                <a:gd name="connsiteX11" fmla="*/ 141999 w 170214"/>
                <a:gd name="connsiteY11" fmla="*/ 57279 h 59041"/>
                <a:gd name="connsiteX12" fmla="*/ 140247 w 170214"/>
                <a:gd name="connsiteY12" fmla="*/ 55838 h 59041"/>
                <a:gd name="connsiteX13" fmla="*/ 129606 w 170214"/>
                <a:gd name="connsiteY13" fmla="*/ 45197 h 59041"/>
                <a:gd name="connsiteX14" fmla="*/ 126362 w 170214"/>
                <a:gd name="connsiteY14" fmla="*/ 37579 h 59041"/>
                <a:gd name="connsiteX15" fmla="*/ 126362 w 170214"/>
                <a:gd name="connsiteY15" fmla="*/ 28072 h 59041"/>
                <a:gd name="connsiteX16" fmla="*/ 43842 w 170214"/>
                <a:gd name="connsiteY16" fmla="*/ 28072 h 59041"/>
                <a:gd name="connsiteX17" fmla="*/ 43842 w 170214"/>
                <a:gd name="connsiteY17" fmla="*/ 37577 h 59041"/>
                <a:gd name="connsiteX18" fmla="*/ 40624 w 170214"/>
                <a:gd name="connsiteY18" fmla="*/ 45195 h 59041"/>
                <a:gd name="connsiteX19" fmla="*/ 29983 w 170214"/>
                <a:gd name="connsiteY19" fmla="*/ 55835 h 59041"/>
                <a:gd name="connsiteX20" fmla="*/ 22431 w 170214"/>
                <a:gd name="connsiteY20" fmla="*/ 59041 h 59041"/>
                <a:gd name="connsiteX21" fmla="*/ 85119 w 170214"/>
                <a:gd name="connsiteY21" fmla="*/ 4341 h 59041"/>
                <a:gd name="connsiteX22" fmla="*/ 7616 w 170214"/>
                <a:gd name="connsiteY22" fmla="*/ 25540 h 59041"/>
                <a:gd name="connsiteX23" fmla="*/ 4511 w 170214"/>
                <a:gd name="connsiteY23" fmla="*/ 29842 h 59041"/>
                <a:gd name="connsiteX24" fmla="*/ 5477 w 170214"/>
                <a:gd name="connsiteY24" fmla="*/ 34836 h 59041"/>
                <a:gd name="connsiteX25" fmla="*/ 16987 w 170214"/>
                <a:gd name="connsiteY25" fmla="*/ 51785 h 59041"/>
                <a:gd name="connsiteX26" fmla="*/ 21873 w 170214"/>
                <a:gd name="connsiteY26" fmla="*/ 54680 h 59041"/>
                <a:gd name="connsiteX27" fmla="*/ 26867 w 170214"/>
                <a:gd name="connsiteY27" fmla="*/ 52817 h 59041"/>
                <a:gd name="connsiteX28" fmla="*/ 37551 w 170214"/>
                <a:gd name="connsiteY28" fmla="*/ 42128 h 59041"/>
                <a:gd name="connsiteX29" fmla="*/ 39521 w 170214"/>
                <a:gd name="connsiteY29" fmla="*/ 37583 h 59041"/>
                <a:gd name="connsiteX30" fmla="*/ 39521 w 170214"/>
                <a:gd name="connsiteY30" fmla="*/ 24932 h 59041"/>
                <a:gd name="connsiteX31" fmla="*/ 41006 w 170214"/>
                <a:gd name="connsiteY31" fmla="*/ 24437 h 59041"/>
                <a:gd name="connsiteX32" fmla="*/ 129248 w 170214"/>
                <a:gd name="connsiteY32" fmla="*/ 24437 h 59041"/>
                <a:gd name="connsiteX33" fmla="*/ 130731 w 170214"/>
                <a:gd name="connsiteY33" fmla="*/ 24932 h 59041"/>
                <a:gd name="connsiteX34" fmla="*/ 130731 w 170214"/>
                <a:gd name="connsiteY34" fmla="*/ 37577 h 59041"/>
                <a:gd name="connsiteX35" fmla="*/ 132598 w 170214"/>
                <a:gd name="connsiteY35" fmla="*/ 42024 h 59041"/>
                <a:gd name="connsiteX36" fmla="*/ 143339 w 170214"/>
                <a:gd name="connsiteY36" fmla="*/ 52767 h 59041"/>
                <a:gd name="connsiteX37" fmla="*/ 152336 w 170214"/>
                <a:gd name="connsiteY37" fmla="*/ 52901 h 59041"/>
                <a:gd name="connsiteX38" fmla="*/ 153243 w 170214"/>
                <a:gd name="connsiteY38" fmla="*/ 51796 h 59041"/>
                <a:gd name="connsiteX39" fmla="*/ 164753 w 170214"/>
                <a:gd name="connsiteY39" fmla="*/ 34834 h 59041"/>
                <a:gd name="connsiteX40" fmla="*/ 165723 w 170214"/>
                <a:gd name="connsiteY40" fmla="*/ 29840 h 59041"/>
                <a:gd name="connsiteX41" fmla="*/ 162612 w 170214"/>
                <a:gd name="connsiteY41" fmla="*/ 25536 h 59041"/>
                <a:gd name="connsiteX42" fmla="*/ 85119 w 170214"/>
                <a:gd name="connsiteY42" fmla="*/ 4341 h 59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0214" h="59041">
                  <a:moveTo>
                    <a:pt x="22431" y="59041"/>
                  </a:moveTo>
                  <a:cubicBezTo>
                    <a:pt x="22127" y="59041"/>
                    <a:pt x="21818" y="59028"/>
                    <a:pt x="21508" y="59002"/>
                  </a:cubicBezTo>
                  <a:cubicBezTo>
                    <a:pt x="18208" y="58730"/>
                    <a:pt x="15215" y="56962"/>
                    <a:pt x="13386" y="54202"/>
                  </a:cubicBezTo>
                  <a:lnTo>
                    <a:pt x="1877" y="37277"/>
                  </a:lnTo>
                  <a:cubicBezTo>
                    <a:pt x="197" y="34835"/>
                    <a:pt x="-390" y="31805"/>
                    <a:pt x="257" y="28912"/>
                  </a:cubicBezTo>
                  <a:cubicBezTo>
                    <a:pt x="918" y="25943"/>
                    <a:pt x="2770" y="23375"/>
                    <a:pt x="5380" y="21811"/>
                  </a:cubicBezTo>
                  <a:cubicBezTo>
                    <a:pt x="54554" y="-7270"/>
                    <a:pt x="115661" y="-7270"/>
                    <a:pt x="164835" y="21811"/>
                  </a:cubicBezTo>
                  <a:lnTo>
                    <a:pt x="164835" y="21811"/>
                  </a:lnTo>
                  <a:cubicBezTo>
                    <a:pt x="167444" y="23376"/>
                    <a:pt x="169296" y="25943"/>
                    <a:pt x="169958" y="28912"/>
                  </a:cubicBezTo>
                  <a:cubicBezTo>
                    <a:pt x="170605" y="31807"/>
                    <a:pt x="170016" y="34839"/>
                    <a:pt x="168334" y="37282"/>
                  </a:cubicBezTo>
                  <a:lnTo>
                    <a:pt x="156824" y="54220"/>
                  </a:lnTo>
                  <a:cubicBezTo>
                    <a:pt x="153575" y="59158"/>
                    <a:pt x="146938" y="60528"/>
                    <a:pt x="141999" y="57279"/>
                  </a:cubicBezTo>
                  <a:cubicBezTo>
                    <a:pt x="141366" y="56862"/>
                    <a:pt x="140778" y="56379"/>
                    <a:pt x="140247" y="55838"/>
                  </a:cubicBezTo>
                  <a:lnTo>
                    <a:pt x="129606" y="45197"/>
                  </a:lnTo>
                  <a:cubicBezTo>
                    <a:pt x="127472" y="43248"/>
                    <a:pt x="126288" y="40469"/>
                    <a:pt x="126362" y="37579"/>
                  </a:cubicBezTo>
                  <a:lnTo>
                    <a:pt x="126362" y="28072"/>
                  </a:lnTo>
                  <a:cubicBezTo>
                    <a:pt x="99546" y="19352"/>
                    <a:pt x="70658" y="19352"/>
                    <a:pt x="43842" y="28072"/>
                  </a:cubicBezTo>
                  <a:lnTo>
                    <a:pt x="43842" y="37577"/>
                  </a:lnTo>
                  <a:cubicBezTo>
                    <a:pt x="43828" y="40444"/>
                    <a:pt x="42669" y="43186"/>
                    <a:pt x="40624" y="45195"/>
                  </a:cubicBezTo>
                  <a:lnTo>
                    <a:pt x="29983" y="55835"/>
                  </a:lnTo>
                  <a:cubicBezTo>
                    <a:pt x="28016" y="57899"/>
                    <a:pt x="25283" y="59059"/>
                    <a:pt x="22431" y="59041"/>
                  </a:cubicBezTo>
                  <a:close/>
                  <a:moveTo>
                    <a:pt x="85119" y="4341"/>
                  </a:moveTo>
                  <a:cubicBezTo>
                    <a:pt x="57849" y="4313"/>
                    <a:pt x="31076" y="11636"/>
                    <a:pt x="7616" y="25540"/>
                  </a:cubicBezTo>
                  <a:cubicBezTo>
                    <a:pt x="6029" y="26481"/>
                    <a:pt x="4905" y="28039"/>
                    <a:pt x="4511" y="29842"/>
                  </a:cubicBezTo>
                  <a:cubicBezTo>
                    <a:pt x="4124" y="31569"/>
                    <a:pt x="4474" y="33379"/>
                    <a:pt x="5477" y="34836"/>
                  </a:cubicBezTo>
                  <a:lnTo>
                    <a:pt x="16987" y="51785"/>
                  </a:lnTo>
                  <a:cubicBezTo>
                    <a:pt x="18085" y="53449"/>
                    <a:pt x="19886" y="54516"/>
                    <a:pt x="21873" y="54680"/>
                  </a:cubicBezTo>
                  <a:cubicBezTo>
                    <a:pt x="23736" y="54868"/>
                    <a:pt x="25582" y="54179"/>
                    <a:pt x="26867" y="52817"/>
                  </a:cubicBezTo>
                  <a:lnTo>
                    <a:pt x="37551" y="42128"/>
                  </a:lnTo>
                  <a:cubicBezTo>
                    <a:pt x="38787" y="40937"/>
                    <a:pt x="39497" y="39300"/>
                    <a:pt x="39521" y="37583"/>
                  </a:cubicBezTo>
                  <a:lnTo>
                    <a:pt x="39521" y="24932"/>
                  </a:lnTo>
                  <a:lnTo>
                    <a:pt x="41006" y="24437"/>
                  </a:lnTo>
                  <a:cubicBezTo>
                    <a:pt x="69627" y="14778"/>
                    <a:pt x="100627" y="14778"/>
                    <a:pt x="129248" y="24437"/>
                  </a:cubicBezTo>
                  <a:lnTo>
                    <a:pt x="130731" y="24932"/>
                  </a:lnTo>
                  <a:lnTo>
                    <a:pt x="130731" y="37577"/>
                  </a:lnTo>
                  <a:cubicBezTo>
                    <a:pt x="130674" y="39261"/>
                    <a:pt x="131356" y="40886"/>
                    <a:pt x="132598" y="42024"/>
                  </a:cubicBezTo>
                  <a:lnTo>
                    <a:pt x="143339" y="52767"/>
                  </a:lnTo>
                  <a:cubicBezTo>
                    <a:pt x="145787" y="55288"/>
                    <a:pt x="149815" y="55348"/>
                    <a:pt x="152336" y="52901"/>
                  </a:cubicBezTo>
                  <a:cubicBezTo>
                    <a:pt x="152679" y="52568"/>
                    <a:pt x="152984" y="52197"/>
                    <a:pt x="153243" y="51796"/>
                  </a:cubicBezTo>
                  <a:lnTo>
                    <a:pt x="164753" y="34834"/>
                  </a:lnTo>
                  <a:cubicBezTo>
                    <a:pt x="165758" y="33377"/>
                    <a:pt x="166110" y="31567"/>
                    <a:pt x="165723" y="29840"/>
                  </a:cubicBezTo>
                  <a:cubicBezTo>
                    <a:pt x="165330" y="28034"/>
                    <a:pt x="164203" y="26475"/>
                    <a:pt x="162612" y="25536"/>
                  </a:cubicBezTo>
                  <a:cubicBezTo>
                    <a:pt x="139155" y="11635"/>
                    <a:pt x="112386" y="4313"/>
                    <a:pt x="85119" y="4341"/>
                  </a:cubicBezTo>
                  <a:close/>
                </a:path>
              </a:pathLst>
            </a:custGeom>
            <a:solidFill>
              <a:srgbClr val="000000"/>
            </a:solidFill>
            <a:ln w="20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1200" cap="none" spc="0" normalizeH="0" baseline="0" noProof="0">
                <a:ln>
                  <a:noFill/>
                </a:ln>
                <a:solidFill>
                  <a:prstClr val="black"/>
                </a:solidFill>
                <a:effectLst/>
                <a:uLnTx/>
                <a:uFillTx/>
                <a:latin typeface="Arial"/>
                <a:ea typeface="+mn-ea"/>
                <a:cs typeface="+mn-cs"/>
              </a:endParaRPr>
            </a:p>
          </p:txBody>
        </p:sp>
        <p:sp>
          <p:nvSpPr>
            <p:cNvPr id="154" name="フリーフォーム: 図形 17">
              <a:extLst>
                <a:ext uri="{FF2B5EF4-FFF2-40B4-BE49-F238E27FC236}">
                  <a16:creationId xmlns:a16="http://schemas.microsoft.com/office/drawing/2014/main" id="{DEE8426C-79FD-44D3-89B5-44C8B7BF185B}"/>
                </a:ext>
              </a:extLst>
            </p:cNvPr>
            <p:cNvSpPr/>
            <p:nvPr/>
          </p:nvSpPr>
          <p:spPr>
            <a:xfrm>
              <a:off x="284793" y="7705362"/>
              <a:ext cx="134655" cy="97765"/>
            </a:xfrm>
            <a:custGeom>
              <a:avLst/>
              <a:gdLst>
                <a:gd name="connsiteX0" fmla="*/ 134638 w 134655"/>
                <a:gd name="connsiteY0" fmla="*/ 97766 h 97765"/>
                <a:gd name="connsiteX1" fmla="*/ 1 w 134655"/>
                <a:gd name="connsiteY1" fmla="*/ 97766 h 97765"/>
                <a:gd name="connsiteX2" fmla="*/ 1 w 134655"/>
                <a:gd name="connsiteY2" fmla="*/ 57375 h 97765"/>
                <a:gd name="connsiteX3" fmla="*/ 5632 w 134655"/>
                <a:gd name="connsiteY3" fmla="*/ 43457 h 97765"/>
                <a:gd name="connsiteX4" fmla="*/ 30397 w 134655"/>
                <a:gd name="connsiteY4" fmla="*/ 18675 h 97765"/>
                <a:gd name="connsiteX5" fmla="*/ 30397 w 134655"/>
                <a:gd name="connsiteY5" fmla="*/ 8686 h 97765"/>
                <a:gd name="connsiteX6" fmla="*/ 39083 w 134655"/>
                <a:gd name="connsiteY6" fmla="*/ 0 h 97765"/>
                <a:gd name="connsiteX7" fmla="*/ 40844 w 134655"/>
                <a:gd name="connsiteY7" fmla="*/ 0 h 97765"/>
                <a:gd name="connsiteX8" fmla="*/ 49530 w 134655"/>
                <a:gd name="connsiteY8" fmla="*/ 8686 h 97765"/>
                <a:gd name="connsiteX9" fmla="*/ 49530 w 134655"/>
                <a:gd name="connsiteY9" fmla="*/ 15225 h 97765"/>
                <a:gd name="connsiteX10" fmla="*/ 84683 w 134655"/>
                <a:gd name="connsiteY10" fmla="*/ 15225 h 97765"/>
                <a:gd name="connsiteX11" fmla="*/ 84683 w 134655"/>
                <a:gd name="connsiteY11" fmla="*/ 8686 h 97765"/>
                <a:gd name="connsiteX12" fmla="*/ 93370 w 134655"/>
                <a:gd name="connsiteY12" fmla="*/ 0 h 97765"/>
                <a:gd name="connsiteX13" fmla="*/ 95541 w 134655"/>
                <a:gd name="connsiteY13" fmla="*/ 0 h 97765"/>
                <a:gd name="connsiteX14" fmla="*/ 104227 w 134655"/>
                <a:gd name="connsiteY14" fmla="*/ 8686 h 97765"/>
                <a:gd name="connsiteX15" fmla="*/ 104227 w 134655"/>
                <a:gd name="connsiteY15" fmla="*/ 18675 h 97765"/>
                <a:gd name="connsiteX16" fmla="*/ 129009 w 134655"/>
                <a:gd name="connsiteY16" fmla="*/ 43225 h 97765"/>
                <a:gd name="connsiteX17" fmla="*/ 134655 w 134655"/>
                <a:gd name="connsiteY17" fmla="*/ 57147 h 97765"/>
                <a:gd name="connsiteX18" fmla="*/ 4344 w 134655"/>
                <a:gd name="connsiteY18" fmla="*/ 93423 h 97765"/>
                <a:gd name="connsiteX19" fmla="*/ 130295 w 134655"/>
                <a:gd name="connsiteY19" fmla="*/ 93423 h 97765"/>
                <a:gd name="connsiteX20" fmla="*/ 130295 w 134655"/>
                <a:gd name="connsiteY20" fmla="*/ 57158 h 97765"/>
                <a:gd name="connsiteX21" fmla="*/ 125937 w 134655"/>
                <a:gd name="connsiteY21" fmla="*/ 46313 h 97765"/>
                <a:gd name="connsiteX22" fmla="*/ 99891 w 134655"/>
                <a:gd name="connsiteY22" fmla="*/ 20473 h 97765"/>
                <a:gd name="connsiteX23" fmla="*/ 99891 w 134655"/>
                <a:gd name="connsiteY23" fmla="*/ 8686 h 97765"/>
                <a:gd name="connsiteX24" fmla="*/ 95548 w 134655"/>
                <a:gd name="connsiteY24" fmla="*/ 4343 h 97765"/>
                <a:gd name="connsiteX25" fmla="*/ 93376 w 134655"/>
                <a:gd name="connsiteY25" fmla="*/ 4343 h 97765"/>
                <a:gd name="connsiteX26" fmla="*/ 89033 w 134655"/>
                <a:gd name="connsiteY26" fmla="*/ 8686 h 97765"/>
                <a:gd name="connsiteX27" fmla="*/ 89033 w 134655"/>
                <a:gd name="connsiteY27" fmla="*/ 19568 h 97765"/>
                <a:gd name="connsiteX28" fmla="*/ 45187 w 134655"/>
                <a:gd name="connsiteY28" fmla="*/ 19568 h 97765"/>
                <a:gd name="connsiteX29" fmla="*/ 45187 w 134655"/>
                <a:gd name="connsiteY29" fmla="*/ 8686 h 97765"/>
                <a:gd name="connsiteX30" fmla="*/ 40844 w 134655"/>
                <a:gd name="connsiteY30" fmla="*/ 4343 h 97765"/>
                <a:gd name="connsiteX31" fmla="*/ 39083 w 134655"/>
                <a:gd name="connsiteY31" fmla="*/ 4343 h 97765"/>
                <a:gd name="connsiteX32" fmla="*/ 34740 w 134655"/>
                <a:gd name="connsiteY32" fmla="*/ 8686 h 97765"/>
                <a:gd name="connsiteX33" fmla="*/ 34740 w 134655"/>
                <a:gd name="connsiteY33" fmla="*/ 20467 h 97765"/>
                <a:gd name="connsiteX34" fmla="*/ 8696 w 134655"/>
                <a:gd name="connsiteY34" fmla="*/ 46526 h 97765"/>
                <a:gd name="connsiteX35" fmla="*/ 4338 w 134655"/>
                <a:gd name="connsiteY35" fmla="*/ 57384 h 9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4655" h="97765">
                  <a:moveTo>
                    <a:pt x="134638" y="97766"/>
                  </a:moveTo>
                  <a:lnTo>
                    <a:pt x="1" y="97766"/>
                  </a:lnTo>
                  <a:lnTo>
                    <a:pt x="1" y="57375"/>
                  </a:lnTo>
                  <a:cubicBezTo>
                    <a:pt x="-55" y="52170"/>
                    <a:pt x="1972" y="47159"/>
                    <a:pt x="5632" y="43457"/>
                  </a:cubicBezTo>
                  <a:lnTo>
                    <a:pt x="30397" y="18675"/>
                  </a:lnTo>
                  <a:lnTo>
                    <a:pt x="30397" y="8686"/>
                  </a:lnTo>
                  <a:cubicBezTo>
                    <a:pt x="30397" y="3889"/>
                    <a:pt x="34286" y="0"/>
                    <a:pt x="39083" y="0"/>
                  </a:cubicBezTo>
                  <a:lnTo>
                    <a:pt x="40844" y="0"/>
                  </a:lnTo>
                  <a:cubicBezTo>
                    <a:pt x="45641" y="0"/>
                    <a:pt x="49530" y="3889"/>
                    <a:pt x="49530" y="8686"/>
                  </a:cubicBezTo>
                  <a:lnTo>
                    <a:pt x="49530" y="15225"/>
                  </a:lnTo>
                  <a:lnTo>
                    <a:pt x="84683" y="15225"/>
                  </a:lnTo>
                  <a:lnTo>
                    <a:pt x="84683" y="8686"/>
                  </a:lnTo>
                  <a:cubicBezTo>
                    <a:pt x="84683" y="3889"/>
                    <a:pt x="88572" y="0"/>
                    <a:pt x="93370" y="0"/>
                  </a:cubicBezTo>
                  <a:lnTo>
                    <a:pt x="95541" y="0"/>
                  </a:lnTo>
                  <a:cubicBezTo>
                    <a:pt x="100338" y="0"/>
                    <a:pt x="104227" y="3889"/>
                    <a:pt x="104227" y="8686"/>
                  </a:cubicBezTo>
                  <a:lnTo>
                    <a:pt x="104227" y="18675"/>
                  </a:lnTo>
                  <a:lnTo>
                    <a:pt x="129009" y="43225"/>
                  </a:lnTo>
                  <a:cubicBezTo>
                    <a:pt x="132651" y="46941"/>
                    <a:pt x="134680" y="51944"/>
                    <a:pt x="134655" y="57147"/>
                  </a:cubicBezTo>
                  <a:close/>
                  <a:moveTo>
                    <a:pt x="4344" y="93423"/>
                  </a:moveTo>
                  <a:lnTo>
                    <a:pt x="130295" y="93423"/>
                  </a:lnTo>
                  <a:lnTo>
                    <a:pt x="130295" y="57158"/>
                  </a:lnTo>
                  <a:cubicBezTo>
                    <a:pt x="130325" y="53110"/>
                    <a:pt x="128759" y="49214"/>
                    <a:pt x="125937" y="46313"/>
                  </a:cubicBezTo>
                  <a:lnTo>
                    <a:pt x="99891" y="20473"/>
                  </a:lnTo>
                  <a:lnTo>
                    <a:pt x="99891" y="8686"/>
                  </a:lnTo>
                  <a:cubicBezTo>
                    <a:pt x="99891" y="6288"/>
                    <a:pt x="97946" y="4343"/>
                    <a:pt x="95548" y="4343"/>
                  </a:cubicBezTo>
                  <a:lnTo>
                    <a:pt x="93376" y="4343"/>
                  </a:lnTo>
                  <a:cubicBezTo>
                    <a:pt x="90977" y="4343"/>
                    <a:pt x="89033" y="6288"/>
                    <a:pt x="89033" y="8686"/>
                  </a:cubicBezTo>
                  <a:lnTo>
                    <a:pt x="89033" y="19568"/>
                  </a:lnTo>
                  <a:lnTo>
                    <a:pt x="45187" y="19568"/>
                  </a:lnTo>
                  <a:lnTo>
                    <a:pt x="45187" y="8686"/>
                  </a:lnTo>
                  <a:cubicBezTo>
                    <a:pt x="45187" y="6288"/>
                    <a:pt x="43243" y="4343"/>
                    <a:pt x="40844" y="4343"/>
                  </a:cubicBezTo>
                  <a:lnTo>
                    <a:pt x="39083" y="4343"/>
                  </a:lnTo>
                  <a:cubicBezTo>
                    <a:pt x="36684" y="4343"/>
                    <a:pt x="34740" y="6288"/>
                    <a:pt x="34740" y="8686"/>
                  </a:cubicBezTo>
                  <a:lnTo>
                    <a:pt x="34740" y="20467"/>
                  </a:lnTo>
                  <a:lnTo>
                    <a:pt x="8696" y="46526"/>
                  </a:lnTo>
                  <a:cubicBezTo>
                    <a:pt x="5832" y="49405"/>
                    <a:pt x="4259" y="53323"/>
                    <a:pt x="4338" y="57384"/>
                  </a:cubicBezTo>
                  <a:close/>
                </a:path>
              </a:pathLst>
            </a:custGeom>
            <a:solidFill>
              <a:srgbClr val="000000"/>
            </a:solidFill>
            <a:ln w="20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1200" cap="none" spc="0" normalizeH="0" baseline="0" noProof="0">
                <a:ln>
                  <a:noFill/>
                </a:ln>
                <a:solidFill>
                  <a:prstClr val="black"/>
                </a:solidFill>
                <a:effectLst/>
                <a:uLnTx/>
                <a:uFillTx/>
                <a:latin typeface="Arial"/>
                <a:ea typeface="+mn-ea"/>
                <a:cs typeface="+mn-cs"/>
              </a:endParaRPr>
            </a:p>
          </p:txBody>
        </p:sp>
        <p:sp>
          <p:nvSpPr>
            <p:cNvPr id="155" name="フリーフォーム: 図形 18">
              <a:extLst>
                <a:ext uri="{FF2B5EF4-FFF2-40B4-BE49-F238E27FC236}">
                  <a16:creationId xmlns:a16="http://schemas.microsoft.com/office/drawing/2014/main" id="{FCD77FCD-B0DC-4045-B354-F3AE3F203DE7}"/>
                </a:ext>
              </a:extLst>
            </p:cNvPr>
            <p:cNvSpPr/>
            <p:nvPr/>
          </p:nvSpPr>
          <p:spPr>
            <a:xfrm>
              <a:off x="365140" y="7740135"/>
              <a:ext cx="8686" cy="8686"/>
            </a:xfrm>
            <a:custGeom>
              <a:avLst/>
              <a:gdLst>
                <a:gd name="connsiteX0" fmla="*/ 4343 w 8686"/>
                <a:gd name="connsiteY0" fmla="*/ 4343 h 8686"/>
                <a:gd name="connsiteX1" fmla="*/ 4343 w 8686"/>
                <a:gd name="connsiteY1" fmla="*/ 4343 h 8686"/>
                <a:gd name="connsiteX2" fmla="*/ 4343 w 8686"/>
                <a:gd name="connsiteY2" fmla="*/ 4343 h 8686"/>
                <a:gd name="connsiteX3" fmla="*/ 4343 w 8686"/>
                <a:gd name="connsiteY3" fmla="*/ 4343 h 8686"/>
                <a:gd name="connsiteX4" fmla="*/ 4343 w 8686"/>
                <a:gd name="connsiteY4" fmla="*/ 4343 h 8686"/>
                <a:gd name="connsiteX5" fmla="*/ 8686 w 8686"/>
                <a:gd name="connsiteY5" fmla="*/ 0 h 8686"/>
                <a:gd name="connsiteX6" fmla="*/ 0 w 8686"/>
                <a:gd name="connsiteY6" fmla="*/ 0 h 8686"/>
                <a:gd name="connsiteX7" fmla="*/ 0 w 8686"/>
                <a:gd name="connsiteY7" fmla="*/ 8686 h 8686"/>
                <a:gd name="connsiteX8" fmla="*/ 8686 w 8686"/>
                <a:gd name="connsiteY8" fmla="*/ 8686 h 8686"/>
                <a:gd name="connsiteX9" fmla="*/ 8686 w 8686"/>
                <a:gd name="connsiteY9" fmla="*/ 0 h 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86" h="8686">
                  <a:moveTo>
                    <a:pt x="4343" y="4343"/>
                  </a:moveTo>
                  <a:lnTo>
                    <a:pt x="4343" y="4343"/>
                  </a:lnTo>
                  <a:lnTo>
                    <a:pt x="4343" y="4343"/>
                  </a:lnTo>
                  <a:lnTo>
                    <a:pt x="4343" y="4343"/>
                  </a:lnTo>
                  <a:lnTo>
                    <a:pt x="4343" y="4343"/>
                  </a:lnTo>
                  <a:moveTo>
                    <a:pt x="8686" y="0"/>
                  </a:moveTo>
                  <a:lnTo>
                    <a:pt x="0" y="0"/>
                  </a:lnTo>
                  <a:lnTo>
                    <a:pt x="0" y="8686"/>
                  </a:lnTo>
                  <a:lnTo>
                    <a:pt x="8686" y="8686"/>
                  </a:lnTo>
                  <a:lnTo>
                    <a:pt x="8686" y="0"/>
                  </a:lnTo>
                  <a:close/>
                </a:path>
              </a:pathLst>
            </a:custGeom>
            <a:solidFill>
              <a:srgbClr val="000000"/>
            </a:solidFill>
            <a:ln w="20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1200" cap="none" spc="0" normalizeH="0" baseline="0" noProof="0">
                <a:ln>
                  <a:noFill/>
                </a:ln>
                <a:solidFill>
                  <a:prstClr val="black"/>
                </a:solidFill>
                <a:effectLst/>
                <a:uLnTx/>
                <a:uFillTx/>
                <a:latin typeface="Arial"/>
                <a:ea typeface="+mn-ea"/>
                <a:cs typeface="+mn-cs"/>
              </a:endParaRPr>
            </a:p>
          </p:txBody>
        </p:sp>
        <p:sp>
          <p:nvSpPr>
            <p:cNvPr id="156" name="フリーフォーム: 図形 19">
              <a:extLst>
                <a:ext uri="{FF2B5EF4-FFF2-40B4-BE49-F238E27FC236}">
                  <a16:creationId xmlns:a16="http://schemas.microsoft.com/office/drawing/2014/main" id="{C2AD2160-D1CD-45E3-B83F-2F241C35DCF1}"/>
                </a:ext>
              </a:extLst>
            </p:cNvPr>
            <p:cNvSpPr/>
            <p:nvPr/>
          </p:nvSpPr>
          <p:spPr>
            <a:xfrm>
              <a:off x="365140" y="7757514"/>
              <a:ext cx="8686" cy="8686"/>
            </a:xfrm>
            <a:custGeom>
              <a:avLst/>
              <a:gdLst>
                <a:gd name="connsiteX0" fmla="*/ 4343 w 8686"/>
                <a:gd name="connsiteY0" fmla="*/ 4343 h 8686"/>
                <a:gd name="connsiteX1" fmla="*/ 4343 w 8686"/>
                <a:gd name="connsiteY1" fmla="*/ 4343 h 8686"/>
                <a:gd name="connsiteX2" fmla="*/ 8686 w 8686"/>
                <a:gd name="connsiteY2" fmla="*/ 0 h 8686"/>
                <a:gd name="connsiteX3" fmla="*/ 0 w 8686"/>
                <a:gd name="connsiteY3" fmla="*/ 0 h 8686"/>
                <a:gd name="connsiteX4" fmla="*/ 0 w 8686"/>
                <a:gd name="connsiteY4" fmla="*/ 8686 h 8686"/>
                <a:gd name="connsiteX5" fmla="*/ 8686 w 8686"/>
                <a:gd name="connsiteY5" fmla="*/ 8686 h 8686"/>
                <a:gd name="connsiteX6" fmla="*/ 8686 w 8686"/>
                <a:gd name="connsiteY6" fmla="*/ 0 h 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6" h="8686">
                  <a:moveTo>
                    <a:pt x="4343" y="4343"/>
                  </a:moveTo>
                  <a:lnTo>
                    <a:pt x="4343" y="4343"/>
                  </a:lnTo>
                  <a:moveTo>
                    <a:pt x="8686" y="0"/>
                  </a:moveTo>
                  <a:lnTo>
                    <a:pt x="0" y="0"/>
                  </a:lnTo>
                  <a:lnTo>
                    <a:pt x="0" y="8686"/>
                  </a:lnTo>
                  <a:lnTo>
                    <a:pt x="8686" y="8686"/>
                  </a:lnTo>
                  <a:lnTo>
                    <a:pt x="8686" y="0"/>
                  </a:lnTo>
                  <a:close/>
                </a:path>
              </a:pathLst>
            </a:custGeom>
            <a:solidFill>
              <a:srgbClr val="000000"/>
            </a:solidFill>
            <a:ln w="20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1200" cap="none" spc="0" normalizeH="0" baseline="0" noProof="0">
                <a:ln>
                  <a:noFill/>
                </a:ln>
                <a:solidFill>
                  <a:prstClr val="black"/>
                </a:solidFill>
                <a:effectLst/>
                <a:uLnTx/>
                <a:uFillTx/>
                <a:latin typeface="Arial"/>
                <a:ea typeface="+mn-ea"/>
                <a:cs typeface="+mn-cs"/>
              </a:endParaRPr>
            </a:p>
          </p:txBody>
        </p:sp>
        <p:sp>
          <p:nvSpPr>
            <p:cNvPr id="157" name="フリーフォーム: 図形 20">
              <a:extLst>
                <a:ext uri="{FF2B5EF4-FFF2-40B4-BE49-F238E27FC236}">
                  <a16:creationId xmlns:a16="http://schemas.microsoft.com/office/drawing/2014/main" id="{81CA755C-557B-4BB0-B0C8-2FDC5B5C182F}"/>
                </a:ext>
              </a:extLst>
            </p:cNvPr>
            <p:cNvSpPr/>
            <p:nvPr/>
          </p:nvSpPr>
          <p:spPr>
            <a:xfrm>
              <a:off x="365140" y="7774891"/>
              <a:ext cx="8686" cy="8686"/>
            </a:xfrm>
            <a:custGeom>
              <a:avLst/>
              <a:gdLst>
                <a:gd name="connsiteX0" fmla="*/ 4343 w 8686"/>
                <a:gd name="connsiteY0" fmla="*/ 4343 h 8686"/>
                <a:gd name="connsiteX1" fmla="*/ 4343 w 8686"/>
                <a:gd name="connsiteY1" fmla="*/ 4343 h 8686"/>
                <a:gd name="connsiteX2" fmla="*/ 8686 w 8686"/>
                <a:gd name="connsiteY2" fmla="*/ 0 h 8686"/>
                <a:gd name="connsiteX3" fmla="*/ 0 w 8686"/>
                <a:gd name="connsiteY3" fmla="*/ 0 h 8686"/>
                <a:gd name="connsiteX4" fmla="*/ 0 w 8686"/>
                <a:gd name="connsiteY4" fmla="*/ 8686 h 8686"/>
                <a:gd name="connsiteX5" fmla="*/ 8686 w 8686"/>
                <a:gd name="connsiteY5" fmla="*/ 8686 h 8686"/>
                <a:gd name="connsiteX6" fmla="*/ 8686 w 8686"/>
                <a:gd name="connsiteY6" fmla="*/ 0 h 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6" h="8686">
                  <a:moveTo>
                    <a:pt x="4343" y="4343"/>
                  </a:moveTo>
                  <a:lnTo>
                    <a:pt x="4343" y="4343"/>
                  </a:lnTo>
                  <a:moveTo>
                    <a:pt x="8686" y="0"/>
                  </a:moveTo>
                  <a:lnTo>
                    <a:pt x="0" y="0"/>
                  </a:lnTo>
                  <a:lnTo>
                    <a:pt x="0" y="8686"/>
                  </a:lnTo>
                  <a:lnTo>
                    <a:pt x="8686" y="8686"/>
                  </a:lnTo>
                  <a:lnTo>
                    <a:pt x="8686" y="0"/>
                  </a:lnTo>
                  <a:close/>
                </a:path>
              </a:pathLst>
            </a:custGeom>
            <a:solidFill>
              <a:srgbClr val="000000"/>
            </a:solidFill>
            <a:ln w="20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1200" cap="none" spc="0" normalizeH="0" baseline="0" noProof="0">
                <a:ln>
                  <a:noFill/>
                </a:ln>
                <a:solidFill>
                  <a:prstClr val="black"/>
                </a:solidFill>
                <a:effectLst/>
                <a:uLnTx/>
                <a:uFillTx/>
                <a:latin typeface="Arial"/>
                <a:ea typeface="+mn-ea"/>
                <a:cs typeface="+mn-cs"/>
              </a:endParaRPr>
            </a:p>
          </p:txBody>
        </p:sp>
        <p:sp>
          <p:nvSpPr>
            <p:cNvPr id="158" name="フリーフォーム: 図形 21">
              <a:extLst>
                <a:ext uri="{FF2B5EF4-FFF2-40B4-BE49-F238E27FC236}">
                  <a16:creationId xmlns:a16="http://schemas.microsoft.com/office/drawing/2014/main" id="{F03F1BD0-9656-45B1-B8AF-7B03E0C90632}"/>
                </a:ext>
              </a:extLst>
            </p:cNvPr>
            <p:cNvSpPr/>
            <p:nvPr/>
          </p:nvSpPr>
          <p:spPr>
            <a:xfrm>
              <a:off x="347767" y="7740135"/>
              <a:ext cx="8686" cy="8686"/>
            </a:xfrm>
            <a:custGeom>
              <a:avLst/>
              <a:gdLst>
                <a:gd name="connsiteX0" fmla="*/ 4343 w 8686"/>
                <a:gd name="connsiteY0" fmla="*/ 4343 h 8686"/>
                <a:gd name="connsiteX1" fmla="*/ 4343 w 8686"/>
                <a:gd name="connsiteY1" fmla="*/ 4343 h 8686"/>
                <a:gd name="connsiteX2" fmla="*/ 4343 w 8686"/>
                <a:gd name="connsiteY2" fmla="*/ 4343 h 8686"/>
                <a:gd name="connsiteX3" fmla="*/ 4343 w 8686"/>
                <a:gd name="connsiteY3" fmla="*/ 4343 h 8686"/>
                <a:gd name="connsiteX4" fmla="*/ 4343 w 8686"/>
                <a:gd name="connsiteY4" fmla="*/ 4343 h 8686"/>
                <a:gd name="connsiteX5" fmla="*/ 8686 w 8686"/>
                <a:gd name="connsiteY5" fmla="*/ 0 h 8686"/>
                <a:gd name="connsiteX6" fmla="*/ 0 w 8686"/>
                <a:gd name="connsiteY6" fmla="*/ 0 h 8686"/>
                <a:gd name="connsiteX7" fmla="*/ 0 w 8686"/>
                <a:gd name="connsiteY7" fmla="*/ 8686 h 8686"/>
                <a:gd name="connsiteX8" fmla="*/ 8686 w 8686"/>
                <a:gd name="connsiteY8" fmla="*/ 8686 h 8686"/>
                <a:gd name="connsiteX9" fmla="*/ 8686 w 8686"/>
                <a:gd name="connsiteY9" fmla="*/ 0 h 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86" h="8686">
                  <a:moveTo>
                    <a:pt x="4343" y="4343"/>
                  </a:moveTo>
                  <a:lnTo>
                    <a:pt x="4343" y="4343"/>
                  </a:lnTo>
                  <a:lnTo>
                    <a:pt x="4343" y="4343"/>
                  </a:lnTo>
                  <a:lnTo>
                    <a:pt x="4343" y="4343"/>
                  </a:lnTo>
                  <a:lnTo>
                    <a:pt x="4343" y="4343"/>
                  </a:lnTo>
                  <a:moveTo>
                    <a:pt x="8686" y="0"/>
                  </a:moveTo>
                  <a:lnTo>
                    <a:pt x="0" y="0"/>
                  </a:lnTo>
                  <a:lnTo>
                    <a:pt x="0" y="8686"/>
                  </a:lnTo>
                  <a:lnTo>
                    <a:pt x="8686" y="8686"/>
                  </a:lnTo>
                  <a:lnTo>
                    <a:pt x="8686" y="0"/>
                  </a:lnTo>
                  <a:close/>
                </a:path>
              </a:pathLst>
            </a:custGeom>
            <a:solidFill>
              <a:srgbClr val="000000"/>
            </a:solidFill>
            <a:ln w="20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1200" cap="none" spc="0" normalizeH="0" baseline="0" noProof="0">
                <a:ln>
                  <a:noFill/>
                </a:ln>
                <a:solidFill>
                  <a:prstClr val="black"/>
                </a:solidFill>
                <a:effectLst/>
                <a:uLnTx/>
                <a:uFillTx/>
                <a:latin typeface="Arial"/>
                <a:ea typeface="+mn-ea"/>
                <a:cs typeface="+mn-cs"/>
              </a:endParaRPr>
            </a:p>
          </p:txBody>
        </p:sp>
        <p:sp>
          <p:nvSpPr>
            <p:cNvPr id="160" name="フリーフォーム: 図形 22">
              <a:extLst>
                <a:ext uri="{FF2B5EF4-FFF2-40B4-BE49-F238E27FC236}">
                  <a16:creationId xmlns:a16="http://schemas.microsoft.com/office/drawing/2014/main" id="{D20C443F-4117-4D8E-93A5-7ECAF124B28D}"/>
                </a:ext>
              </a:extLst>
            </p:cNvPr>
            <p:cNvSpPr/>
            <p:nvPr/>
          </p:nvSpPr>
          <p:spPr>
            <a:xfrm>
              <a:off x="347767" y="7757514"/>
              <a:ext cx="8686" cy="8686"/>
            </a:xfrm>
            <a:custGeom>
              <a:avLst/>
              <a:gdLst>
                <a:gd name="connsiteX0" fmla="*/ 4343 w 8686"/>
                <a:gd name="connsiteY0" fmla="*/ 4343 h 8686"/>
                <a:gd name="connsiteX1" fmla="*/ 4343 w 8686"/>
                <a:gd name="connsiteY1" fmla="*/ 4343 h 8686"/>
                <a:gd name="connsiteX2" fmla="*/ 8686 w 8686"/>
                <a:gd name="connsiteY2" fmla="*/ 0 h 8686"/>
                <a:gd name="connsiteX3" fmla="*/ 0 w 8686"/>
                <a:gd name="connsiteY3" fmla="*/ 0 h 8686"/>
                <a:gd name="connsiteX4" fmla="*/ 0 w 8686"/>
                <a:gd name="connsiteY4" fmla="*/ 8686 h 8686"/>
                <a:gd name="connsiteX5" fmla="*/ 8686 w 8686"/>
                <a:gd name="connsiteY5" fmla="*/ 8686 h 8686"/>
                <a:gd name="connsiteX6" fmla="*/ 8686 w 8686"/>
                <a:gd name="connsiteY6" fmla="*/ 0 h 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6" h="8686">
                  <a:moveTo>
                    <a:pt x="4343" y="4343"/>
                  </a:moveTo>
                  <a:lnTo>
                    <a:pt x="4343" y="4343"/>
                  </a:lnTo>
                  <a:moveTo>
                    <a:pt x="8686" y="0"/>
                  </a:moveTo>
                  <a:lnTo>
                    <a:pt x="0" y="0"/>
                  </a:lnTo>
                  <a:lnTo>
                    <a:pt x="0" y="8686"/>
                  </a:lnTo>
                  <a:lnTo>
                    <a:pt x="8686" y="8686"/>
                  </a:lnTo>
                  <a:lnTo>
                    <a:pt x="8686" y="0"/>
                  </a:lnTo>
                  <a:close/>
                </a:path>
              </a:pathLst>
            </a:custGeom>
            <a:solidFill>
              <a:srgbClr val="000000"/>
            </a:solidFill>
            <a:ln w="20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1200" cap="none" spc="0" normalizeH="0" baseline="0" noProof="0">
                <a:ln>
                  <a:noFill/>
                </a:ln>
                <a:solidFill>
                  <a:prstClr val="black"/>
                </a:solidFill>
                <a:effectLst/>
                <a:uLnTx/>
                <a:uFillTx/>
                <a:latin typeface="Arial"/>
                <a:ea typeface="+mn-ea"/>
                <a:cs typeface="+mn-cs"/>
              </a:endParaRPr>
            </a:p>
          </p:txBody>
        </p:sp>
        <p:sp>
          <p:nvSpPr>
            <p:cNvPr id="161" name="フリーフォーム: 図形 23">
              <a:extLst>
                <a:ext uri="{FF2B5EF4-FFF2-40B4-BE49-F238E27FC236}">
                  <a16:creationId xmlns:a16="http://schemas.microsoft.com/office/drawing/2014/main" id="{EB49F40E-1FC5-405C-B813-D96671E020C9}"/>
                </a:ext>
              </a:extLst>
            </p:cNvPr>
            <p:cNvSpPr/>
            <p:nvPr/>
          </p:nvSpPr>
          <p:spPr>
            <a:xfrm>
              <a:off x="347767" y="7774891"/>
              <a:ext cx="8686" cy="8686"/>
            </a:xfrm>
            <a:custGeom>
              <a:avLst/>
              <a:gdLst>
                <a:gd name="connsiteX0" fmla="*/ 4343 w 8686"/>
                <a:gd name="connsiteY0" fmla="*/ 4343 h 8686"/>
                <a:gd name="connsiteX1" fmla="*/ 4343 w 8686"/>
                <a:gd name="connsiteY1" fmla="*/ 4343 h 8686"/>
                <a:gd name="connsiteX2" fmla="*/ 8686 w 8686"/>
                <a:gd name="connsiteY2" fmla="*/ 0 h 8686"/>
                <a:gd name="connsiteX3" fmla="*/ 0 w 8686"/>
                <a:gd name="connsiteY3" fmla="*/ 0 h 8686"/>
                <a:gd name="connsiteX4" fmla="*/ 0 w 8686"/>
                <a:gd name="connsiteY4" fmla="*/ 8686 h 8686"/>
                <a:gd name="connsiteX5" fmla="*/ 8686 w 8686"/>
                <a:gd name="connsiteY5" fmla="*/ 8686 h 8686"/>
                <a:gd name="connsiteX6" fmla="*/ 8686 w 8686"/>
                <a:gd name="connsiteY6" fmla="*/ 0 h 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6" h="8686">
                  <a:moveTo>
                    <a:pt x="4343" y="4343"/>
                  </a:moveTo>
                  <a:lnTo>
                    <a:pt x="4343" y="4343"/>
                  </a:lnTo>
                  <a:moveTo>
                    <a:pt x="8686" y="0"/>
                  </a:moveTo>
                  <a:lnTo>
                    <a:pt x="0" y="0"/>
                  </a:lnTo>
                  <a:lnTo>
                    <a:pt x="0" y="8686"/>
                  </a:lnTo>
                  <a:lnTo>
                    <a:pt x="8686" y="8686"/>
                  </a:lnTo>
                  <a:lnTo>
                    <a:pt x="8686" y="0"/>
                  </a:lnTo>
                  <a:close/>
                </a:path>
              </a:pathLst>
            </a:custGeom>
            <a:solidFill>
              <a:srgbClr val="000000"/>
            </a:solidFill>
            <a:ln w="20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1200" cap="none" spc="0" normalizeH="0" baseline="0" noProof="0">
                <a:ln>
                  <a:noFill/>
                </a:ln>
                <a:solidFill>
                  <a:prstClr val="black"/>
                </a:solidFill>
                <a:effectLst/>
                <a:uLnTx/>
                <a:uFillTx/>
                <a:latin typeface="Arial"/>
                <a:ea typeface="+mn-ea"/>
                <a:cs typeface="+mn-cs"/>
              </a:endParaRPr>
            </a:p>
          </p:txBody>
        </p:sp>
        <p:sp>
          <p:nvSpPr>
            <p:cNvPr id="162" name="フリーフォーム: 図形 24">
              <a:extLst>
                <a:ext uri="{FF2B5EF4-FFF2-40B4-BE49-F238E27FC236}">
                  <a16:creationId xmlns:a16="http://schemas.microsoft.com/office/drawing/2014/main" id="{E38DC8A1-3D02-4D09-A988-1624A6FDC053}"/>
                </a:ext>
              </a:extLst>
            </p:cNvPr>
            <p:cNvSpPr/>
            <p:nvPr/>
          </p:nvSpPr>
          <p:spPr>
            <a:xfrm>
              <a:off x="330392" y="7740135"/>
              <a:ext cx="8686" cy="8686"/>
            </a:xfrm>
            <a:custGeom>
              <a:avLst/>
              <a:gdLst>
                <a:gd name="connsiteX0" fmla="*/ 4343 w 8686"/>
                <a:gd name="connsiteY0" fmla="*/ 4343 h 8686"/>
                <a:gd name="connsiteX1" fmla="*/ 4343 w 8686"/>
                <a:gd name="connsiteY1" fmla="*/ 4343 h 8686"/>
                <a:gd name="connsiteX2" fmla="*/ 4343 w 8686"/>
                <a:gd name="connsiteY2" fmla="*/ 4343 h 8686"/>
                <a:gd name="connsiteX3" fmla="*/ 4343 w 8686"/>
                <a:gd name="connsiteY3" fmla="*/ 4343 h 8686"/>
                <a:gd name="connsiteX4" fmla="*/ 4343 w 8686"/>
                <a:gd name="connsiteY4" fmla="*/ 4343 h 8686"/>
                <a:gd name="connsiteX5" fmla="*/ 8686 w 8686"/>
                <a:gd name="connsiteY5" fmla="*/ 0 h 8686"/>
                <a:gd name="connsiteX6" fmla="*/ 0 w 8686"/>
                <a:gd name="connsiteY6" fmla="*/ 0 h 8686"/>
                <a:gd name="connsiteX7" fmla="*/ 0 w 8686"/>
                <a:gd name="connsiteY7" fmla="*/ 8686 h 8686"/>
                <a:gd name="connsiteX8" fmla="*/ 8686 w 8686"/>
                <a:gd name="connsiteY8" fmla="*/ 8686 h 8686"/>
                <a:gd name="connsiteX9" fmla="*/ 8686 w 8686"/>
                <a:gd name="connsiteY9" fmla="*/ 0 h 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86" h="8686">
                  <a:moveTo>
                    <a:pt x="4343" y="4343"/>
                  </a:moveTo>
                  <a:lnTo>
                    <a:pt x="4343" y="4343"/>
                  </a:lnTo>
                  <a:lnTo>
                    <a:pt x="4343" y="4343"/>
                  </a:lnTo>
                  <a:lnTo>
                    <a:pt x="4343" y="4343"/>
                  </a:lnTo>
                  <a:lnTo>
                    <a:pt x="4343" y="4343"/>
                  </a:lnTo>
                  <a:moveTo>
                    <a:pt x="8686" y="0"/>
                  </a:moveTo>
                  <a:lnTo>
                    <a:pt x="0" y="0"/>
                  </a:lnTo>
                  <a:lnTo>
                    <a:pt x="0" y="8686"/>
                  </a:lnTo>
                  <a:lnTo>
                    <a:pt x="8686" y="8686"/>
                  </a:lnTo>
                  <a:lnTo>
                    <a:pt x="8686" y="0"/>
                  </a:lnTo>
                  <a:close/>
                </a:path>
              </a:pathLst>
            </a:custGeom>
            <a:solidFill>
              <a:srgbClr val="000000"/>
            </a:solidFill>
            <a:ln w="20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1200" cap="none" spc="0" normalizeH="0" baseline="0" noProof="0">
                <a:ln>
                  <a:noFill/>
                </a:ln>
                <a:solidFill>
                  <a:prstClr val="black"/>
                </a:solidFill>
                <a:effectLst/>
                <a:uLnTx/>
                <a:uFillTx/>
                <a:latin typeface="Arial"/>
                <a:ea typeface="+mn-ea"/>
                <a:cs typeface="+mn-cs"/>
              </a:endParaRPr>
            </a:p>
          </p:txBody>
        </p:sp>
        <p:sp>
          <p:nvSpPr>
            <p:cNvPr id="163" name="フリーフォーム: 図形 25">
              <a:extLst>
                <a:ext uri="{FF2B5EF4-FFF2-40B4-BE49-F238E27FC236}">
                  <a16:creationId xmlns:a16="http://schemas.microsoft.com/office/drawing/2014/main" id="{A030195D-3CD7-47EF-9BDA-3CBF7247B1B1}"/>
                </a:ext>
              </a:extLst>
            </p:cNvPr>
            <p:cNvSpPr/>
            <p:nvPr/>
          </p:nvSpPr>
          <p:spPr>
            <a:xfrm>
              <a:off x="330392" y="7757514"/>
              <a:ext cx="8686" cy="8686"/>
            </a:xfrm>
            <a:custGeom>
              <a:avLst/>
              <a:gdLst>
                <a:gd name="connsiteX0" fmla="*/ 4343 w 8686"/>
                <a:gd name="connsiteY0" fmla="*/ 4343 h 8686"/>
                <a:gd name="connsiteX1" fmla="*/ 4343 w 8686"/>
                <a:gd name="connsiteY1" fmla="*/ 4343 h 8686"/>
                <a:gd name="connsiteX2" fmla="*/ 8686 w 8686"/>
                <a:gd name="connsiteY2" fmla="*/ 0 h 8686"/>
                <a:gd name="connsiteX3" fmla="*/ 0 w 8686"/>
                <a:gd name="connsiteY3" fmla="*/ 0 h 8686"/>
                <a:gd name="connsiteX4" fmla="*/ 0 w 8686"/>
                <a:gd name="connsiteY4" fmla="*/ 8686 h 8686"/>
                <a:gd name="connsiteX5" fmla="*/ 8686 w 8686"/>
                <a:gd name="connsiteY5" fmla="*/ 8686 h 8686"/>
                <a:gd name="connsiteX6" fmla="*/ 8686 w 8686"/>
                <a:gd name="connsiteY6" fmla="*/ 0 h 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6" h="8686">
                  <a:moveTo>
                    <a:pt x="4343" y="4343"/>
                  </a:moveTo>
                  <a:lnTo>
                    <a:pt x="4343" y="4343"/>
                  </a:lnTo>
                  <a:moveTo>
                    <a:pt x="8686" y="0"/>
                  </a:moveTo>
                  <a:lnTo>
                    <a:pt x="0" y="0"/>
                  </a:lnTo>
                  <a:lnTo>
                    <a:pt x="0" y="8686"/>
                  </a:lnTo>
                  <a:lnTo>
                    <a:pt x="8686" y="8686"/>
                  </a:lnTo>
                  <a:lnTo>
                    <a:pt x="8686" y="0"/>
                  </a:lnTo>
                  <a:close/>
                </a:path>
              </a:pathLst>
            </a:custGeom>
            <a:solidFill>
              <a:srgbClr val="000000"/>
            </a:solidFill>
            <a:ln w="20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1200" cap="none" spc="0" normalizeH="0" baseline="0" noProof="0">
                <a:ln>
                  <a:noFill/>
                </a:ln>
                <a:solidFill>
                  <a:prstClr val="black"/>
                </a:solidFill>
                <a:effectLst/>
                <a:uLnTx/>
                <a:uFillTx/>
                <a:latin typeface="Arial"/>
                <a:ea typeface="+mn-ea"/>
                <a:cs typeface="+mn-cs"/>
              </a:endParaRPr>
            </a:p>
          </p:txBody>
        </p:sp>
        <p:sp>
          <p:nvSpPr>
            <p:cNvPr id="164" name="フリーフォーム: 図形 26">
              <a:extLst>
                <a:ext uri="{FF2B5EF4-FFF2-40B4-BE49-F238E27FC236}">
                  <a16:creationId xmlns:a16="http://schemas.microsoft.com/office/drawing/2014/main" id="{B6702E50-4CE4-43DB-AE1F-FFD1B58AAC94}"/>
                </a:ext>
              </a:extLst>
            </p:cNvPr>
            <p:cNvSpPr/>
            <p:nvPr/>
          </p:nvSpPr>
          <p:spPr>
            <a:xfrm>
              <a:off x="330392" y="7774891"/>
              <a:ext cx="8686" cy="8686"/>
            </a:xfrm>
            <a:custGeom>
              <a:avLst/>
              <a:gdLst>
                <a:gd name="connsiteX0" fmla="*/ 4343 w 8686"/>
                <a:gd name="connsiteY0" fmla="*/ 4343 h 8686"/>
                <a:gd name="connsiteX1" fmla="*/ 4343 w 8686"/>
                <a:gd name="connsiteY1" fmla="*/ 4343 h 8686"/>
                <a:gd name="connsiteX2" fmla="*/ 8686 w 8686"/>
                <a:gd name="connsiteY2" fmla="*/ 0 h 8686"/>
                <a:gd name="connsiteX3" fmla="*/ 0 w 8686"/>
                <a:gd name="connsiteY3" fmla="*/ 0 h 8686"/>
                <a:gd name="connsiteX4" fmla="*/ 0 w 8686"/>
                <a:gd name="connsiteY4" fmla="*/ 8686 h 8686"/>
                <a:gd name="connsiteX5" fmla="*/ 8686 w 8686"/>
                <a:gd name="connsiteY5" fmla="*/ 8686 h 8686"/>
                <a:gd name="connsiteX6" fmla="*/ 8686 w 8686"/>
                <a:gd name="connsiteY6" fmla="*/ 0 h 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6" h="8686">
                  <a:moveTo>
                    <a:pt x="4343" y="4343"/>
                  </a:moveTo>
                  <a:lnTo>
                    <a:pt x="4343" y="4343"/>
                  </a:lnTo>
                  <a:moveTo>
                    <a:pt x="8686" y="0"/>
                  </a:moveTo>
                  <a:lnTo>
                    <a:pt x="0" y="0"/>
                  </a:lnTo>
                  <a:lnTo>
                    <a:pt x="0" y="8686"/>
                  </a:lnTo>
                  <a:lnTo>
                    <a:pt x="8686" y="8686"/>
                  </a:lnTo>
                  <a:lnTo>
                    <a:pt x="8686" y="0"/>
                  </a:lnTo>
                  <a:close/>
                </a:path>
              </a:pathLst>
            </a:custGeom>
            <a:solidFill>
              <a:srgbClr val="000000"/>
            </a:solidFill>
            <a:ln w="20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1200" cap="none" spc="0" normalizeH="0" baseline="0" noProof="0">
                <a:ln>
                  <a:noFill/>
                </a:ln>
                <a:solidFill>
                  <a:prstClr val="black"/>
                </a:solidFill>
                <a:effectLst/>
                <a:uLnTx/>
                <a:uFillTx/>
                <a:latin typeface="Arial"/>
                <a:ea typeface="+mn-ea"/>
                <a:cs typeface="+mn-cs"/>
              </a:endParaRPr>
            </a:p>
          </p:txBody>
        </p:sp>
      </p:grpSp>
      <p:sp>
        <p:nvSpPr>
          <p:cNvPr id="165" name="グラフィックス 9" descr="封筒 枠線">
            <a:extLst>
              <a:ext uri="{FF2B5EF4-FFF2-40B4-BE49-F238E27FC236}">
                <a16:creationId xmlns:a16="http://schemas.microsoft.com/office/drawing/2014/main" id="{7FCA39C0-5273-45C6-8C34-B7686DE64ED5}"/>
              </a:ext>
            </a:extLst>
          </p:cNvPr>
          <p:cNvSpPr/>
          <p:nvPr/>
        </p:nvSpPr>
        <p:spPr>
          <a:xfrm>
            <a:off x="6523705" y="3107962"/>
            <a:ext cx="165038" cy="117264"/>
          </a:xfrm>
          <a:custGeom>
            <a:avLst/>
            <a:gdLst>
              <a:gd name="connsiteX0" fmla="*/ 0 w 165038"/>
              <a:gd name="connsiteY0" fmla="*/ 0 h 117264"/>
              <a:gd name="connsiteX1" fmla="*/ 0 w 165038"/>
              <a:gd name="connsiteY1" fmla="*/ 117264 h 117264"/>
              <a:gd name="connsiteX2" fmla="*/ 165039 w 165038"/>
              <a:gd name="connsiteY2" fmla="*/ 117264 h 117264"/>
              <a:gd name="connsiteX3" fmla="*/ 165039 w 165038"/>
              <a:gd name="connsiteY3" fmla="*/ 0 h 117264"/>
              <a:gd name="connsiteX4" fmla="*/ 87127 w 165038"/>
              <a:gd name="connsiteY4" fmla="*/ 74841 h 117264"/>
              <a:gd name="connsiteX5" fmla="*/ 77911 w 165038"/>
              <a:gd name="connsiteY5" fmla="*/ 74841 h 117264"/>
              <a:gd name="connsiteX6" fmla="*/ 7451 w 165038"/>
              <a:gd name="connsiteY6" fmla="*/ 4380 h 117264"/>
              <a:gd name="connsiteX7" fmla="*/ 7451 w 165038"/>
              <a:gd name="connsiteY7" fmla="*/ 4349 h 117264"/>
              <a:gd name="connsiteX8" fmla="*/ 7466 w 165038"/>
              <a:gd name="connsiteY8" fmla="*/ 4343 h 117264"/>
              <a:gd name="connsiteX9" fmla="*/ 157573 w 165038"/>
              <a:gd name="connsiteY9" fmla="*/ 4343 h 117264"/>
              <a:gd name="connsiteX10" fmla="*/ 157594 w 165038"/>
              <a:gd name="connsiteY10" fmla="*/ 4365 h 117264"/>
              <a:gd name="connsiteX11" fmla="*/ 157588 w 165038"/>
              <a:gd name="connsiteY11" fmla="*/ 4380 h 117264"/>
              <a:gd name="connsiteX12" fmla="*/ 55562 w 165038"/>
              <a:gd name="connsiteY12" fmla="*/ 58632 h 117264"/>
              <a:gd name="connsiteX13" fmla="*/ 4380 w 165038"/>
              <a:gd name="connsiteY13" fmla="*/ 109814 h 117264"/>
              <a:gd name="connsiteX14" fmla="*/ 4349 w 165038"/>
              <a:gd name="connsiteY14" fmla="*/ 109814 h 117264"/>
              <a:gd name="connsiteX15" fmla="*/ 4343 w 165038"/>
              <a:gd name="connsiteY15" fmla="*/ 109799 h 117264"/>
              <a:gd name="connsiteX16" fmla="*/ 4343 w 165038"/>
              <a:gd name="connsiteY16" fmla="*/ 7466 h 117264"/>
              <a:gd name="connsiteX17" fmla="*/ 4365 w 165038"/>
              <a:gd name="connsiteY17" fmla="*/ 7444 h 117264"/>
              <a:gd name="connsiteX18" fmla="*/ 4380 w 165038"/>
              <a:gd name="connsiteY18" fmla="*/ 7451 h 117264"/>
              <a:gd name="connsiteX19" fmla="*/ 58632 w 165038"/>
              <a:gd name="connsiteY19" fmla="*/ 61703 h 117264"/>
              <a:gd name="connsiteX20" fmla="*/ 74841 w 165038"/>
              <a:gd name="connsiteY20" fmla="*/ 77911 h 117264"/>
              <a:gd name="connsiteX21" fmla="*/ 90196 w 165038"/>
              <a:gd name="connsiteY21" fmla="*/ 77913 h 117264"/>
              <a:gd name="connsiteX22" fmla="*/ 90198 w 165038"/>
              <a:gd name="connsiteY22" fmla="*/ 77911 h 117264"/>
              <a:gd name="connsiteX23" fmla="*/ 106407 w 165038"/>
              <a:gd name="connsiteY23" fmla="*/ 61703 h 117264"/>
              <a:gd name="connsiteX24" fmla="*/ 157588 w 165038"/>
              <a:gd name="connsiteY24" fmla="*/ 112884 h 117264"/>
              <a:gd name="connsiteX25" fmla="*/ 157588 w 165038"/>
              <a:gd name="connsiteY25" fmla="*/ 112915 h 117264"/>
              <a:gd name="connsiteX26" fmla="*/ 157573 w 165038"/>
              <a:gd name="connsiteY26" fmla="*/ 112921 h 117264"/>
              <a:gd name="connsiteX27" fmla="*/ 7466 w 165038"/>
              <a:gd name="connsiteY27" fmla="*/ 112921 h 117264"/>
              <a:gd name="connsiteX28" fmla="*/ 7444 w 165038"/>
              <a:gd name="connsiteY28" fmla="*/ 112899 h 117264"/>
              <a:gd name="connsiteX29" fmla="*/ 7451 w 165038"/>
              <a:gd name="connsiteY29" fmla="*/ 112884 h 117264"/>
              <a:gd name="connsiteX30" fmla="*/ 109477 w 165038"/>
              <a:gd name="connsiteY30" fmla="*/ 58632 h 117264"/>
              <a:gd name="connsiteX31" fmla="*/ 160659 w 165038"/>
              <a:gd name="connsiteY31" fmla="*/ 7451 h 117264"/>
              <a:gd name="connsiteX32" fmla="*/ 160689 w 165038"/>
              <a:gd name="connsiteY32" fmla="*/ 7451 h 117264"/>
              <a:gd name="connsiteX33" fmla="*/ 160696 w 165038"/>
              <a:gd name="connsiteY33" fmla="*/ 7466 h 117264"/>
              <a:gd name="connsiteX34" fmla="*/ 160696 w 165038"/>
              <a:gd name="connsiteY34" fmla="*/ 109799 h 117264"/>
              <a:gd name="connsiteX35" fmla="*/ 160674 w 165038"/>
              <a:gd name="connsiteY35" fmla="*/ 109820 h 117264"/>
              <a:gd name="connsiteX36" fmla="*/ 160659 w 165038"/>
              <a:gd name="connsiteY36" fmla="*/ 109814 h 117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5038" h="117264">
                <a:moveTo>
                  <a:pt x="0" y="0"/>
                </a:moveTo>
                <a:lnTo>
                  <a:pt x="0" y="117264"/>
                </a:lnTo>
                <a:lnTo>
                  <a:pt x="165039" y="117264"/>
                </a:lnTo>
                <a:lnTo>
                  <a:pt x="165039" y="0"/>
                </a:lnTo>
                <a:close/>
                <a:moveTo>
                  <a:pt x="87127" y="74841"/>
                </a:moveTo>
                <a:cubicBezTo>
                  <a:pt x="84578" y="77375"/>
                  <a:pt x="80461" y="77375"/>
                  <a:pt x="77911" y="74841"/>
                </a:cubicBezTo>
                <a:lnTo>
                  <a:pt x="7451" y="4380"/>
                </a:lnTo>
                <a:cubicBezTo>
                  <a:pt x="7442" y="4372"/>
                  <a:pt x="7442" y="4358"/>
                  <a:pt x="7451" y="4349"/>
                </a:cubicBezTo>
                <a:cubicBezTo>
                  <a:pt x="7455" y="4346"/>
                  <a:pt x="7460" y="4343"/>
                  <a:pt x="7466" y="4343"/>
                </a:cubicBezTo>
                <a:lnTo>
                  <a:pt x="157573" y="4343"/>
                </a:lnTo>
                <a:cubicBezTo>
                  <a:pt x="157585" y="4343"/>
                  <a:pt x="157594" y="4353"/>
                  <a:pt x="157594" y="4365"/>
                </a:cubicBezTo>
                <a:cubicBezTo>
                  <a:pt x="157594" y="4371"/>
                  <a:pt x="157592" y="4376"/>
                  <a:pt x="157588" y="4380"/>
                </a:cubicBezTo>
                <a:close/>
                <a:moveTo>
                  <a:pt x="55562" y="58632"/>
                </a:moveTo>
                <a:lnTo>
                  <a:pt x="4380" y="109814"/>
                </a:lnTo>
                <a:cubicBezTo>
                  <a:pt x="4372" y="109822"/>
                  <a:pt x="4358" y="109822"/>
                  <a:pt x="4349" y="109814"/>
                </a:cubicBezTo>
                <a:cubicBezTo>
                  <a:pt x="4346" y="109809"/>
                  <a:pt x="4343" y="109804"/>
                  <a:pt x="4343" y="109799"/>
                </a:cubicBezTo>
                <a:lnTo>
                  <a:pt x="4343" y="7466"/>
                </a:lnTo>
                <a:cubicBezTo>
                  <a:pt x="4343" y="7454"/>
                  <a:pt x="4353" y="7444"/>
                  <a:pt x="4365" y="7444"/>
                </a:cubicBezTo>
                <a:cubicBezTo>
                  <a:pt x="4371" y="7445"/>
                  <a:pt x="4376" y="7447"/>
                  <a:pt x="4380" y="7451"/>
                </a:cubicBezTo>
                <a:close/>
                <a:moveTo>
                  <a:pt x="58632" y="61703"/>
                </a:moveTo>
                <a:lnTo>
                  <a:pt x="74841" y="77911"/>
                </a:lnTo>
                <a:cubicBezTo>
                  <a:pt x="79080" y="82152"/>
                  <a:pt x="85955" y="82153"/>
                  <a:pt x="90196" y="77913"/>
                </a:cubicBezTo>
                <a:cubicBezTo>
                  <a:pt x="90197" y="77913"/>
                  <a:pt x="90197" y="77912"/>
                  <a:pt x="90198" y="77911"/>
                </a:cubicBezTo>
                <a:lnTo>
                  <a:pt x="106407" y="61703"/>
                </a:lnTo>
                <a:lnTo>
                  <a:pt x="157588" y="112884"/>
                </a:lnTo>
                <a:cubicBezTo>
                  <a:pt x="157597" y="112893"/>
                  <a:pt x="157596" y="112907"/>
                  <a:pt x="157588" y="112915"/>
                </a:cubicBezTo>
                <a:cubicBezTo>
                  <a:pt x="157584" y="112919"/>
                  <a:pt x="157579" y="112921"/>
                  <a:pt x="157573" y="112921"/>
                </a:cubicBezTo>
                <a:lnTo>
                  <a:pt x="7466" y="112921"/>
                </a:lnTo>
                <a:cubicBezTo>
                  <a:pt x="7454" y="112921"/>
                  <a:pt x="7444" y="112911"/>
                  <a:pt x="7444" y="112899"/>
                </a:cubicBezTo>
                <a:cubicBezTo>
                  <a:pt x="7445" y="112894"/>
                  <a:pt x="7447" y="112888"/>
                  <a:pt x="7451" y="112884"/>
                </a:cubicBezTo>
                <a:close/>
                <a:moveTo>
                  <a:pt x="109477" y="58632"/>
                </a:moveTo>
                <a:lnTo>
                  <a:pt x="160659" y="7451"/>
                </a:lnTo>
                <a:cubicBezTo>
                  <a:pt x="160667" y="7442"/>
                  <a:pt x="160681" y="7442"/>
                  <a:pt x="160689" y="7451"/>
                </a:cubicBezTo>
                <a:cubicBezTo>
                  <a:pt x="160693" y="7455"/>
                  <a:pt x="160696" y="7460"/>
                  <a:pt x="160696" y="7466"/>
                </a:cubicBezTo>
                <a:lnTo>
                  <a:pt x="160696" y="109799"/>
                </a:lnTo>
                <a:cubicBezTo>
                  <a:pt x="160695" y="109810"/>
                  <a:pt x="160686" y="109820"/>
                  <a:pt x="160674" y="109820"/>
                </a:cubicBezTo>
                <a:cubicBezTo>
                  <a:pt x="160668" y="109820"/>
                  <a:pt x="160663" y="109818"/>
                  <a:pt x="160659" y="109814"/>
                </a:cubicBezTo>
                <a:close/>
              </a:path>
            </a:pathLst>
          </a:custGeom>
          <a:solidFill>
            <a:schemeClr val="tx1"/>
          </a:solidFill>
          <a:ln w="20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1200" cap="none" spc="0" normalizeH="0" baseline="0" noProof="0">
              <a:ln>
                <a:noFill/>
              </a:ln>
              <a:solidFill>
                <a:prstClr val="black"/>
              </a:solidFill>
              <a:effectLst/>
              <a:uLnTx/>
              <a:uFillTx/>
              <a:latin typeface="Arial"/>
              <a:ea typeface="+mn-ea"/>
              <a:cs typeface="+mn-cs"/>
            </a:endParaRPr>
          </a:p>
        </p:txBody>
      </p:sp>
      <p:grpSp>
        <p:nvGrpSpPr>
          <p:cNvPr id="166" name="Group 57">
            <a:extLst>
              <a:ext uri="{FF2B5EF4-FFF2-40B4-BE49-F238E27FC236}">
                <a16:creationId xmlns:a16="http://schemas.microsoft.com/office/drawing/2014/main" id="{6BD0977B-3A40-4021-B640-CC606AF98C07}"/>
              </a:ext>
            </a:extLst>
          </p:cNvPr>
          <p:cNvGrpSpPr/>
          <p:nvPr/>
        </p:nvGrpSpPr>
        <p:grpSpPr>
          <a:xfrm>
            <a:off x="4520929" y="3320870"/>
            <a:ext cx="1600901" cy="256439"/>
            <a:chOff x="3591542" y="7870352"/>
            <a:chExt cx="2602653" cy="307802"/>
          </a:xfrm>
        </p:grpSpPr>
        <p:sp>
          <p:nvSpPr>
            <p:cNvPr id="167" name="テキスト ボックス 2">
              <a:extLst>
                <a:ext uri="{FF2B5EF4-FFF2-40B4-BE49-F238E27FC236}">
                  <a16:creationId xmlns:a16="http://schemas.microsoft.com/office/drawing/2014/main" id="{DB6A3796-998B-4160-B475-72998D39AD7B}"/>
                </a:ext>
              </a:extLst>
            </p:cNvPr>
            <p:cNvSpPr txBox="1"/>
            <p:nvPr/>
          </p:nvSpPr>
          <p:spPr>
            <a:xfrm>
              <a:off x="3591542" y="7870377"/>
              <a:ext cx="2602652" cy="307777"/>
            </a:xfrm>
            <a:prstGeom prst="rect">
              <a:avLst/>
            </a:prstGeom>
            <a:ln w="12700"/>
          </p:spPr>
          <p:style>
            <a:lnRef idx="2">
              <a:schemeClr val="dk1"/>
            </a:lnRef>
            <a:fillRef idx="1">
              <a:schemeClr val="lt1"/>
            </a:fillRef>
            <a:effectRef idx="0">
              <a:schemeClr val="dk1"/>
            </a:effectRef>
            <a:fontRef idx="minor">
              <a:schemeClr val="dk1"/>
            </a:fontRef>
          </p:style>
          <p:txBody>
            <a:bodyPr wrap="square" lIns="52000" rIns="52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lumMod val="75000"/>
                      <a:lumOff val="25000"/>
                    </a:prstClr>
                  </a:solidFill>
                  <a:effectLst/>
                  <a:uLnTx/>
                  <a:uFillTx/>
                  <a:latin typeface="Meiryo UI" panose="020B0604030504040204" pitchFamily="50" charset="-128"/>
                  <a:ea typeface="Meiryo UI" panose="020B0604030504040204" pitchFamily="50" charset="-128"/>
                  <a:cs typeface="+mn-cs"/>
                </a:rPr>
                <a:t>オンライン資格確認</a:t>
              </a:r>
            </a:p>
          </p:txBody>
        </p:sp>
        <p:sp>
          <p:nvSpPr>
            <p:cNvPr id="168" name="正方形/長方形 3">
              <a:extLst>
                <a:ext uri="{FF2B5EF4-FFF2-40B4-BE49-F238E27FC236}">
                  <a16:creationId xmlns:a16="http://schemas.microsoft.com/office/drawing/2014/main" id="{FC289B9A-9599-4982-B2D1-A0FC30F0122D}"/>
                </a:ext>
              </a:extLst>
            </p:cNvPr>
            <p:cNvSpPr/>
            <p:nvPr/>
          </p:nvSpPr>
          <p:spPr bwMode="auto">
            <a:xfrm>
              <a:off x="5582921" y="7870352"/>
              <a:ext cx="611274" cy="307777"/>
            </a:xfrm>
            <a:prstGeom prst="rect">
              <a:avLst/>
            </a:prstGeom>
            <a:solidFill>
              <a:schemeClr val="tx1">
                <a:lumMod val="50000"/>
                <a:lumOff val="50000"/>
              </a:schemeClr>
            </a:solidFill>
            <a:ln w="12700" algn="ctr">
              <a:solidFill>
                <a:schemeClr val="tx1"/>
              </a:solidFill>
              <a:miter lim="800000"/>
              <a:headEnd/>
              <a:tailEnd/>
            </a:ln>
            <a:effectLst/>
          </p:spPr>
          <p:txBody>
            <a:bodyPr wrap="none" lIns="52000" tIns="67600" rIns="52000" bIns="67600" rtlCol="0" anchor="ctr">
              <a:noAutofit/>
            </a:bodyPr>
            <a:lstStyle/>
            <a:p>
              <a:pPr marL="0" marR="0" lvl="0" indent="0" algn="ctr" defTabSz="1320457"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検索</a:t>
              </a:r>
            </a:p>
          </p:txBody>
        </p:sp>
      </p:grpSp>
      <p:pic>
        <p:nvPicPr>
          <p:cNvPr id="7" name="図 6"/>
          <p:cNvPicPr>
            <a:picLocks noChangeAspect="1"/>
          </p:cNvPicPr>
          <p:nvPr/>
        </p:nvPicPr>
        <p:blipFill>
          <a:blip r:embed="rId5"/>
          <a:stretch>
            <a:fillRect/>
          </a:stretch>
        </p:blipFill>
        <p:spPr>
          <a:xfrm>
            <a:off x="3716683" y="3041331"/>
            <a:ext cx="720000" cy="720000"/>
          </a:xfrm>
          <a:prstGeom prst="rect">
            <a:avLst/>
          </a:prstGeom>
        </p:spPr>
      </p:pic>
      <p:sp>
        <p:nvSpPr>
          <p:cNvPr id="169" name="正方形/長方形 168"/>
          <p:cNvSpPr/>
          <p:nvPr/>
        </p:nvSpPr>
        <p:spPr>
          <a:xfrm>
            <a:off x="0" y="3871469"/>
            <a:ext cx="9831000" cy="335989"/>
          </a:xfrm>
          <a:prstGeom prst="rect">
            <a:avLst/>
          </a:prstGeom>
          <a:solidFill>
            <a:schemeClr val="tx2"/>
          </a:solidFill>
          <a:ln>
            <a:noFill/>
          </a:ln>
        </p:spPr>
        <p:style>
          <a:lnRef idx="0">
            <a:scrgbClr r="0" g="0" b="0"/>
          </a:lnRef>
          <a:fillRef idx="0">
            <a:scrgbClr r="0" g="0" b="0"/>
          </a:fillRef>
          <a:effectRef idx="0">
            <a:scrgbClr r="0" g="0" b="0"/>
          </a:effectRef>
          <a:fontRef idx="minor">
            <a:schemeClr val="lt1"/>
          </a:fontRef>
        </p:style>
        <p:txBody>
          <a:bodyPr wrap="square">
            <a:spAutoFit/>
          </a:bodyPr>
          <a:lstStyle/>
          <a:p>
            <a:pPr marL="144000" marR="0" lvl="0" indent="-457200" algn="l" defTabSz="914400" rtl="0" eaLnBrk="1" fontAlgn="auto" latinLnBrk="0" hangingPunct="1">
              <a:lnSpc>
                <a:spcPts val="1900"/>
              </a:lnSpc>
              <a:spcBef>
                <a:spcPts val="1200"/>
              </a:spcBef>
              <a:spcAft>
                <a:spcPts val="0"/>
              </a:spcAft>
              <a:buClrTx/>
              <a:buSzTx/>
              <a:buFontTx/>
              <a:buNone/>
              <a:tabLst/>
              <a:defRPr/>
            </a:pPr>
            <a:r>
              <a:rPr kumimoji="1" lang="ja-JP" altLang="en-US" sz="16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これからオンライン資格確認の導入をされる方へ</a:t>
            </a:r>
            <a:endParaRPr kumimoji="1" lang="en-US" altLang="ja-JP" sz="16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pic>
        <p:nvPicPr>
          <p:cNvPr id="170" name="Picture 2">
            <a:extLst>
              <a:ext uri="{FF2B5EF4-FFF2-40B4-BE49-F238E27FC236}">
                <a16:creationId xmlns:a16="http://schemas.microsoft.com/office/drawing/2014/main" id="{3B9E6C2F-8BFB-40BF-9B38-EAA5AE44E3BA}"/>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215213" y="5755872"/>
            <a:ext cx="697254" cy="697254"/>
          </a:xfrm>
          <a:prstGeom prst="rect">
            <a:avLst/>
          </a:prstGeom>
          <a:noFill/>
          <a:extLst>
            <a:ext uri="{909E8E84-426E-40DD-AFC4-6F175D3DCCD1}">
              <a14:hiddenFill xmlns:a14="http://schemas.microsoft.com/office/drawing/2010/main">
                <a:solidFill>
                  <a:srgbClr val="FFFFFF"/>
                </a:solidFill>
              </a14:hiddenFill>
            </a:ext>
          </a:extLst>
        </p:spPr>
      </p:pic>
      <p:pic>
        <p:nvPicPr>
          <p:cNvPr id="171" name="図 170"/>
          <p:cNvPicPr>
            <a:picLocks noChangeAspect="1"/>
          </p:cNvPicPr>
          <p:nvPr/>
        </p:nvPicPr>
        <p:blipFill>
          <a:blip r:embed="rId7"/>
          <a:stretch>
            <a:fillRect/>
          </a:stretch>
        </p:blipFill>
        <p:spPr>
          <a:xfrm>
            <a:off x="7351434" y="5824140"/>
            <a:ext cx="756637" cy="523826"/>
          </a:xfrm>
          <a:prstGeom prst="rect">
            <a:avLst/>
          </a:prstGeom>
          <a:ln>
            <a:solidFill>
              <a:schemeClr val="tx1">
                <a:lumMod val="50000"/>
                <a:lumOff val="50000"/>
              </a:schemeClr>
            </a:solidFill>
          </a:ln>
        </p:spPr>
      </p:pic>
      <p:grpSp>
        <p:nvGrpSpPr>
          <p:cNvPr id="8" name="グループ化 7"/>
          <p:cNvGrpSpPr/>
          <p:nvPr/>
        </p:nvGrpSpPr>
        <p:grpSpPr>
          <a:xfrm>
            <a:off x="6756827" y="4720918"/>
            <a:ext cx="2651855" cy="662640"/>
            <a:chOff x="109452" y="1722126"/>
            <a:chExt cx="8990260" cy="1999462"/>
          </a:xfrm>
        </p:grpSpPr>
        <p:pic>
          <p:nvPicPr>
            <p:cNvPr id="172" name="図 171"/>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109452" y="1998513"/>
              <a:ext cx="1802487" cy="1723075"/>
            </a:xfrm>
            <a:prstGeom prst="rect">
              <a:avLst/>
            </a:prstGeom>
          </p:spPr>
        </p:pic>
        <p:pic>
          <p:nvPicPr>
            <p:cNvPr id="173" name="図 172"/>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2643804" y="1722126"/>
              <a:ext cx="1247875" cy="1910327"/>
            </a:xfrm>
            <a:prstGeom prst="rect">
              <a:avLst/>
            </a:prstGeom>
          </p:spPr>
        </p:pic>
        <p:pic>
          <p:nvPicPr>
            <p:cNvPr id="174" name="図 173"/>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a:off x="4623544" y="2136960"/>
              <a:ext cx="2717058" cy="1499690"/>
            </a:xfrm>
            <a:prstGeom prst="rect">
              <a:avLst/>
            </a:prstGeom>
          </p:spPr>
        </p:pic>
        <p:pic>
          <p:nvPicPr>
            <p:cNvPr id="175" name="図 174"/>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7910400" y="1781947"/>
              <a:ext cx="1189312" cy="1853474"/>
            </a:xfrm>
            <a:prstGeom prst="rect">
              <a:avLst/>
            </a:prstGeom>
          </p:spPr>
        </p:pic>
      </p:grpSp>
      <p:sp>
        <p:nvSpPr>
          <p:cNvPr id="176" name="テキスト ボックス 175">
            <a:extLst>
              <a:ext uri="{FF2B5EF4-FFF2-40B4-BE49-F238E27FC236}">
                <a16:creationId xmlns:a16="http://schemas.microsoft.com/office/drawing/2014/main" id="{4FA208D1-D8B6-40A3-8AA0-915EC3716855}"/>
              </a:ext>
            </a:extLst>
          </p:cNvPr>
          <p:cNvSpPr txBox="1"/>
          <p:nvPr/>
        </p:nvSpPr>
        <p:spPr>
          <a:xfrm>
            <a:off x="7258268" y="6395551"/>
            <a:ext cx="1767280"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オンライン資格確認導入に向けた準備作業の手引き</a:t>
            </a:r>
          </a:p>
        </p:txBody>
      </p:sp>
      <p:sp>
        <p:nvSpPr>
          <p:cNvPr id="43" name="スライド番号プレースホルダー 5"/>
          <p:cNvSpPr txBox="1">
            <a:spLocks/>
          </p:cNvSpPr>
          <p:nvPr/>
        </p:nvSpPr>
        <p:spPr>
          <a:xfrm>
            <a:off x="7628561" y="654803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200" kern="1200">
                <a:solidFill>
                  <a:schemeClr val="tx1"/>
                </a:solidFill>
                <a:latin typeface="+mn-ea"/>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7840FF25-6901-4537-94A5-4AE699ABB3BD}" type="slidenum">
              <a:rPr kumimoji="1" lang="ja-JP" altLang="en-US" sz="1400" b="1" i="0" u="none" strike="noStrike" kern="1200" cap="none" spc="0" normalizeH="0" baseline="0" noProof="0" smtClean="0">
                <a:ln>
                  <a:noFill/>
                </a:ln>
                <a:solidFill>
                  <a:prstClr val="black"/>
                </a:solidFill>
                <a:effectLst/>
                <a:uLnTx/>
                <a:uFillTx/>
                <a:latin typeface="メイリオ" panose="020B0604030504040204" pitchFamily="50" charset="-128"/>
                <a:ea typeface="メイリオ" panose="020B060403050404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 name="テキスト ボックス 43">
            <a:extLst>
              <a:ext uri="{FF2B5EF4-FFF2-40B4-BE49-F238E27FC236}">
                <a16:creationId xmlns:a16="http://schemas.microsoft.com/office/drawing/2014/main" id="{419BE11F-7D5D-49F9-BBAD-802FC023875C}"/>
              </a:ext>
            </a:extLst>
          </p:cNvPr>
          <p:cNvSpPr txBox="1"/>
          <p:nvPr/>
        </p:nvSpPr>
        <p:spPr>
          <a:xfrm>
            <a:off x="29392" y="94573"/>
            <a:ext cx="1820418" cy="523220"/>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kumimoji="1" lang="ja-JP" altLang="en-US" sz="1400" dirty="0">
                <a:latin typeface="ＭＳ Ｐゴシック" pitchFamily="50" charset="-128"/>
                <a:ea typeface="ＭＳ Ｐゴシック" pitchFamily="50" charset="-128"/>
              </a:rPr>
              <a:t>（参　　考）</a:t>
            </a:r>
            <a:endParaRPr kumimoji="1" lang="en-US" altLang="ja-JP" sz="1400" dirty="0">
              <a:latin typeface="ＭＳ Ｐゴシック" pitchFamily="50" charset="-128"/>
              <a:ea typeface="ＭＳ Ｐゴシック" pitchFamily="50" charset="-128"/>
            </a:endParaRPr>
          </a:p>
          <a:p>
            <a:r>
              <a:rPr kumimoji="1" lang="ja-JP" altLang="en-US" sz="1400" dirty="0">
                <a:latin typeface="ＭＳ Ｐゴシック" pitchFamily="50" charset="-128"/>
                <a:ea typeface="ＭＳ Ｐゴシック" pitchFamily="50" charset="-128"/>
              </a:rPr>
              <a:t>厚生労働省説明資料</a:t>
            </a:r>
          </a:p>
        </p:txBody>
      </p:sp>
    </p:spTree>
    <p:extLst>
      <p:ext uri="{BB962C8B-B14F-4D97-AF65-F5344CB8AC3E}">
        <p14:creationId xmlns:p14="http://schemas.microsoft.com/office/powerpoint/2010/main" val="58293732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4">
            <a:extLst>
              <a:ext uri="{FF2B5EF4-FFF2-40B4-BE49-F238E27FC236}">
                <a16:creationId xmlns:a16="http://schemas.microsoft.com/office/drawing/2014/main" id="{F5828D02-48C6-4A8F-956A-BCBA1641A361}"/>
              </a:ext>
            </a:extLst>
          </p:cNvPr>
          <p:cNvSpPr txBox="1">
            <a:spLocks/>
          </p:cNvSpPr>
          <p:nvPr/>
        </p:nvSpPr>
        <p:spPr>
          <a:xfrm>
            <a:off x="75000" y="671916"/>
            <a:ext cx="9756000" cy="3515045"/>
          </a:xfrm>
          <a:prstGeom prst="roundRect">
            <a:avLst>
              <a:gd name="adj" fmla="val 7421"/>
            </a:avLst>
          </a:prstGeom>
          <a:ln w="19050" cap="sq">
            <a:solidFill>
              <a:schemeClr val="tx1"/>
            </a:solidFill>
            <a:round/>
          </a:ln>
        </p:spPr>
        <p:txBody>
          <a:bodyPr wrap="square" lIns="0" tIns="0" rIns="0" bIns="36000"/>
          <a:lstStyle>
            <a:defPPr>
              <a:defRPr lang="en-US"/>
            </a:defPPr>
            <a:lvl1pPr marL="0" indent="0">
              <a:buClr>
                <a:schemeClr val="tx1"/>
              </a:buClr>
              <a:buFont typeface="ＭＳ Ｐゴシック" panose="020B0600070205080204" pitchFamily="50" charset="-128"/>
              <a:defRPr kumimoji="1" sz="2000" b="0" kern="0">
                <a:solidFill>
                  <a:schemeClr val="tx2"/>
                </a:solidFill>
                <a:latin typeface="Meiryo UI" panose="020B0604030504040204" pitchFamily="50" charset="-128"/>
                <a:ea typeface="Meiryo UI" panose="020B0604030504040204" pitchFamily="50" charset="-128"/>
                <a:cs typeface="Meiryo UI" panose="020B0604030504040204" pitchFamily="50" charset="-128"/>
              </a:defRPr>
            </a:lvl1pPr>
            <a:lvl2pPr marL="742950" indent="-285750">
              <a:buClr>
                <a:schemeClr val="tx1"/>
              </a:buClr>
              <a:buFont typeface="ＭＳ Ｐゴシック" panose="020B0600070205080204" pitchFamily="50" charset="-128"/>
              <a:defRPr sz="1600">
                <a:latin typeface="Meiryo UI" panose="020B0604030504040204" pitchFamily="50" charset="-128"/>
                <a:ea typeface="Meiryo UI" panose="020B0604030504040204" pitchFamily="50" charset="-128"/>
                <a:cs typeface="Meiryo UI" panose="020B0604030504040204" pitchFamily="50" charset="-128"/>
              </a:defRPr>
            </a:lvl2pPr>
            <a:lvl3pPr marL="1143000" indent="-228600">
              <a:buClr>
                <a:schemeClr val="tx1"/>
              </a:buClr>
              <a:buFont typeface="ＭＳ Ｐゴシック" panose="020B0600070205080204" pitchFamily="50" charset="-128"/>
              <a:defRPr sz="1600">
                <a:latin typeface="Meiryo UI" panose="020B0604030504040204" pitchFamily="50" charset="-128"/>
                <a:ea typeface="Meiryo UI" panose="020B0604030504040204" pitchFamily="50" charset="-128"/>
                <a:cs typeface="Meiryo UI" panose="020B0604030504040204" pitchFamily="50" charset="-128"/>
              </a:defRPr>
            </a:lvl3pPr>
            <a:lvl4pPr marL="1600200" indent="-228600">
              <a:buClr>
                <a:schemeClr val="tx1"/>
              </a:buClr>
              <a:buFont typeface="ＭＳ Ｐゴシック" panose="020B0600070205080204" pitchFamily="50" charset="-128"/>
              <a:defRPr sz="1600">
                <a:latin typeface="Meiryo UI" panose="020B0604030504040204" pitchFamily="50" charset="-128"/>
                <a:ea typeface="Meiryo UI" panose="020B0604030504040204" pitchFamily="50" charset="-128"/>
                <a:cs typeface="Meiryo UI" panose="020B0604030504040204" pitchFamily="50" charset="-128"/>
              </a:defRPr>
            </a:lvl4pPr>
            <a:lvl5pPr marL="2057400" indent="-228600">
              <a:buClr>
                <a:schemeClr val="tx1"/>
              </a:buClr>
              <a:buFont typeface="ＭＳ Ｐゴシック" panose="020B0600070205080204" pitchFamily="50" charset="-128"/>
              <a:defRPr sz="1600">
                <a:latin typeface="Meiryo UI" panose="020B0604030504040204" pitchFamily="50" charset="-128"/>
                <a:ea typeface="Meiryo UI" panose="020B0604030504040204" pitchFamily="50" charset="-128"/>
                <a:cs typeface="Meiryo UI" panose="020B0604030504040204" pitchFamily="50" charset="-128"/>
              </a:defRPr>
            </a:lvl5pPr>
            <a:lvl6pPr marL="2514600" indent="-228600" eaLnBrk="0" fontAlgn="base" hangingPunct="0">
              <a:spcBef>
                <a:spcPct val="0"/>
              </a:spcBef>
              <a:spcAft>
                <a:spcPct val="0"/>
              </a:spcAft>
              <a:buClr>
                <a:schemeClr val="tx1"/>
              </a:buClr>
              <a:buFont typeface="ＭＳ Ｐゴシック" charset="-128"/>
              <a:defRPr sz="1600">
                <a:latin typeface="+mn-lt"/>
              </a:defRPr>
            </a:lvl6pPr>
            <a:lvl7pPr marL="2971800" indent="-228600" eaLnBrk="0" fontAlgn="base" hangingPunct="0">
              <a:spcBef>
                <a:spcPct val="0"/>
              </a:spcBef>
              <a:spcAft>
                <a:spcPct val="0"/>
              </a:spcAft>
              <a:buClr>
                <a:schemeClr val="tx1"/>
              </a:buClr>
              <a:buFont typeface="ＭＳ Ｐゴシック" charset="-128"/>
              <a:defRPr sz="1600">
                <a:latin typeface="+mn-lt"/>
              </a:defRPr>
            </a:lvl7pPr>
            <a:lvl8pPr marL="3429000" indent="-228600" eaLnBrk="0" fontAlgn="base" hangingPunct="0">
              <a:spcBef>
                <a:spcPct val="0"/>
              </a:spcBef>
              <a:spcAft>
                <a:spcPct val="0"/>
              </a:spcAft>
              <a:buClr>
                <a:schemeClr val="tx1"/>
              </a:buClr>
              <a:buFont typeface="ＭＳ Ｐゴシック" charset="-128"/>
              <a:defRPr sz="1600">
                <a:latin typeface="+mn-lt"/>
              </a:defRPr>
            </a:lvl8pPr>
            <a:lvl9pPr marL="3886200" indent="-228600" eaLnBrk="0" fontAlgn="base" hangingPunct="0">
              <a:spcBef>
                <a:spcPct val="0"/>
              </a:spcBef>
              <a:spcAft>
                <a:spcPct val="0"/>
              </a:spcAft>
              <a:buClr>
                <a:schemeClr val="tx1"/>
              </a:buClr>
              <a:buFont typeface="ＭＳ Ｐゴシック" charset="-128"/>
              <a:defRPr sz="1600">
                <a:latin typeface="+mn-lt"/>
              </a:defRPr>
            </a:lvl9pPr>
          </a:lstStyle>
          <a:p>
            <a:pPr marL="144000" marR="0" lvl="0" indent="-457200" algn="l" defTabSz="914400" rtl="0" eaLnBrk="1" fontAlgn="auto" latinLnBrk="0" hangingPunct="1">
              <a:lnSpc>
                <a:spcPts val="1900"/>
              </a:lnSpc>
              <a:spcBef>
                <a:spcPts val="0"/>
              </a:spcBef>
              <a:spcAft>
                <a:spcPts val="0"/>
              </a:spcAft>
              <a:buClr>
                <a:prstClr val="black"/>
              </a:buClr>
              <a:buSzTx/>
              <a:buFont typeface="ＭＳ Ｐゴシック" panose="020B0600070205080204" pitchFamily="50" charset="-128"/>
              <a:buNone/>
              <a:tabLst/>
              <a:defRPr/>
            </a:pP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　マイナンバーカードを保険証として利用できる「オンライン資格確認」は、令和３年</a:t>
            </a:r>
            <a:r>
              <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10</a:t>
            </a: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月から本格運用を開始したところ。</a:t>
            </a:r>
            <a:endPar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144000" marR="0" lvl="0" indent="-457200" algn="l" defTabSz="914400" rtl="0" eaLnBrk="1" fontAlgn="auto" latinLnBrk="0" hangingPunct="1">
              <a:lnSpc>
                <a:spcPts val="1900"/>
              </a:lnSpc>
              <a:spcBef>
                <a:spcPts val="0"/>
              </a:spcBef>
              <a:spcAft>
                <a:spcPts val="0"/>
              </a:spcAft>
              <a:buClr>
                <a:prstClr val="black"/>
              </a:buClr>
              <a:buSzTx/>
              <a:buFont typeface="ＭＳ Ｐゴシック" panose="020B0600070205080204" pitchFamily="50" charset="-128"/>
              <a:buNone/>
              <a:tabLst/>
              <a:defRPr/>
            </a:pP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　　今後、</a:t>
            </a:r>
            <a:r>
              <a:rPr kumimoji="1" lang="ja-JP" altLang="en-US" sz="1400" b="1" i="0" u="sng" strike="no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t>閲覧できる医療情報の拡大や電子処方箋の仕組みの構築</a:t>
            </a: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等を予定しており、</a:t>
            </a:r>
            <a:r>
              <a:rPr kumimoji="1" lang="ja-JP" altLang="en-US" sz="1400" b="1" i="0" u="sng" strike="no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t>データヘルスの基盤となる</a:t>
            </a: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ことが期待されている。　　　</a:t>
            </a:r>
            <a:endPar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144000" marR="0" lvl="0" indent="-457200" algn="l" defTabSz="914400" rtl="0" eaLnBrk="1" fontAlgn="auto" latinLnBrk="0" hangingPunct="1">
              <a:lnSpc>
                <a:spcPts val="1900"/>
              </a:lnSpc>
              <a:spcBef>
                <a:spcPts val="0"/>
              </a:spcBef>
              <a:spcAft>
                <a:spcPts val="0"/>
              </a:spcAft>
              <a:buClr>
                <a:prstClr val="black"/>
              </a:buClr>
              <a:buSzTx/>
              <a:buFont typeface="ＭＳ Ｐゴシック" panose="020B0600070205080204" pitchFamily="50" charset="-128"/>
              <a:buNone/>
              <a:tabLst/>
              <a:defRPr/>
            </a:pP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　  政府では、</a:t>
            </a:r>
            <a:r>
              <a:rPr kumimoji="1" lang="ja-JP" altLang="en-US" sz="1400" b="1" i="0" u="sng" strike="no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t>令和５年３月末までに概ね全ての医療機関・薬局での導入</a:t>
            </a: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を目指しており、日本医師会・日本歯科医師会・日本薬剤師会においても、「オンライン資格確認推進協議会」を設置し、オンライン資格確認を推進いただいている。</a:t>
            </a:r>
            <a:endPar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271463" marR="0" lvl="0" indent="-271463" algn="l" defTabSz="844083" rtl="0" eaLnBrk="0" fontAlgn="base" latinLnBrk="0" hangingPunct="0">
              <a:lnSpc>
                <a:spcPts val="1900"/>
              </a:lnSpc>
              <a:spcBef>
                <a:spcPts val="1200"/>
              </a:spcBef>
              <a:spcAft>
                <a:spcPct val="0"/>
              </a:spcAft>
              <a:buClr>
                <a:prstClr val="black"/>
              </a:buClr>
              <a:buSzTx/>
              <a:buFont typeface="ＭＳ Ｐゴシック" panose="020B0600070205080204" pitchFamily="50" charset="-128"/>
              <a:buNone/>
              <a:tabLst/>
              <a:defRPr/>
            </a:pPr>
            <a:endPar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271463" marR="0" lvl="0" indent="-271463" algn="l" defTabSz="844083" rtl="0" eaLnBrk="0" fontAlgn="base" latinLnBrk="0" hangingPunct="0">
              <a:lnSpc>
                <a:spcPts val="1900"/>
              </a:lnSpc>
              <a:spcBef>
                <a:spcPts val="0"/>
              </a:spcBef>
              <a:spcAft>
                <a:spcPct val="0"/>
              </a:spcAft>
              <a:buClr>
                <a:prstClr val="black"/>
              </a:buClr>
              <a:buSzTx/>
              <a:buFont typeface="ＭＳ Ｐゴシック" panose="020B0600070205080204" pitchFamily="50" charset="-128"/>
              <a:buNone/>
              <a:tabLst/>
              <a:defRPr/>
            </a:pP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　①　医療機関・薬局の窓口で、</a:t>
            </a:r>
            <a:r>
              <a:rPr kumimoji="1" lang="ja-JP" altLang="en-US" sz="1400" b="1" i="0" u="sng" strike="no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t>患者の方の直近の資格情報等が確認できる</a:t>
            </a: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ようになり、期限切れの保険証による受診で発生する過誤請求や手入力による手間等による</a:t>
            </a:r>
            <a:r>
              <a:rPr kumimoji="1" lang="ja-JP" altLang="en-US" sz="1400" b="1" i="0" u="sng" strike="no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t>事務コストが削減</a:t>
            </a: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　</a:t>
            </a:r>
            <a:endPar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271463" marR="0" lvl="0" indent="-271463" algn="l" defTabSz="844083" rtl="0" eaLnBrk="0" fontAlgn="base" latinLnBrk="0" hangingPunct="0">
              <a:lnSpc>
                <a:spcPts val="1900"/>
              </a:lnSpc>
              <a:spcBef>
                <a:spcPts val="0"/>
              </a:spcBef>
              <a:spcAft>
                <a:spcPct val="0"/>
              </a:spcAft>
              <a:buClr>
                <a:prstClr val="black"/>
              </a:buClr>
              <a:buSzTx/>
              <a:buFont typeface="ＭＳ Ｐゴシック" panose="020B0600070205080204" pitchFamily="50" charset="-128"/>
              <a:buNone/>
              <a:tabLst/>
              <a:defRPr/>
            </a:pP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　　</a:t>
            </a:r>
            <a:r>
              <a:rPr kumimoji="1" lang="en-US" altLang="ja-JP" sz="14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rPr>
              <a:t>※</a:t>
            </a:r>
            <a:r>
              <a:rPr kumimoji="1" lang="ja-JP" altLang="en-US" sz="14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rPr>
              <a:t>　マイナンバーカードだけでなく、</a:t>
            </a: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従来の保険証でも資格の有効性が確認できる</a:t>
            </a:r>
            <a:r>
              <a:rPr kumimoji="1" lang="ja-JP" altLang="en-US" sz="14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rPr>
              <a:t>。</a:t>
            </a:r>
            <a:endParaRPr kumimoji="1"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endParaRPr>
          </a:p>
          <a:p>
            <a:pPr marL="271463" marR="0" lvl="0" indent="-271463" algn="l" defTabSz="844083" rtl="0" eaLnBrk="1" fontAlgn="base" latinLnBrk="0" hangingPunct="1">
              <a:lnSpc>
                <a:spcPts val="1900"/>
              </a:lnSpc>
              <a:spcBef>
                <a:spcPts val="0"/>
              </a:spcBef>
              <a:spcAft>
                <a:spcPct val="0"/>
              </a:spcAft>
              <a:buClr>
                <a:prstClr val="black"/>
              </a:buClr>
              <a:buSzTx/>
              <a:buFont typeface="ＭＳ Ｐゴシック" panose="020B0600070205080204" pitchFamily="50" charset="-128"/>
              <a:buNone/>
              <a:tabLst/>
              <a:defRPr/>
            </a:pP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　②　医療機関や薬局において、特定健診等の情報や薬剤情報を閲覧できるようになり、</a:t>
            </a:r>
            <a:r>
              <a:rPr kumimoji="1" lang="ja-JP" altLang="en-US" sz="1400" b="1" i="0" u="sng" strike="no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t>より良い医療を提供できる</a:t>
            </a: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a:t>
            </a:r>
            <a:endParaRPr kumimoji="1" lang="en-US" altLang="ja-JP" sz="14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endParaRPr>
          </a:p>
          <a:p>
            <a:pPr marL="271463" marR="0" lvl="0" indent="-271463" algn="l" defTabSz="844083" rtl="0" eaLnBrk="1" fontAlgn="base" latinLnBrk="0" hangingPunct="1">
              <a:lnSpc>
                <a:spcPts val="1900"/>
              </a:lnSpc>
              <a:spcBef>
                <a:spcPts val="1200"/>
              </a:spcBef>
              <a:spcAft>
                <a:spcPct val="0"/>
              </a:spcAft>
              <a:buClr>
                <a:prstClr val="black"/>
              </a:buClr>
              <a:buSzTx/>
              <a:buFont typeface="ＭＳ Ｐゴシック" panose="020B0600070205080204" pitchFamily="50" charset="-128"/>
              <a:buNone/>
              <a:tabLst/>
              <a:defRPr/>
            </a:pPr>
            <a:endParaRPr kumimoji="1" lang="en-US" altLang="ja-JP" sz="14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endParaRPr>
          </a:p>
          <a:p>
            <a:pPr marL="271463" marR="0" lvl="0" indent="-271463" algn="l" defTabSz="844083" rtl="0" eaLnBrk="1" fontAlgn="base" latinLnBrk="0" hangingPunct="1">
              <a:lnSpc>
                <a:spcPts val="1900"/>
              </a:lnSpc>
              <a:spcBef>
                <a:spcPts val="0"/>
              </a:spcBef>
              <a:spcAft>
                <a:spcPct val="0"/>
              </a:spcAft>
              <a:buClr>
                <a:prstClr val="black"/>
              </a:buClr>
              <a:buSzTx/>
              <a:buFont typeface="ＭＳ Ｐゴシック" panose="020B0600070205080204" pitchFamily="50" charset="-128"/>
              <a:buNone/>
              <a:tabLst/>
              <a:defRPr/>
            </a:pPr>
            <a:r>
              <a:rPr kumimoji="1" lang="ja-JP" altLang="en-US" sz="14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rPr>
              <a:t>　・人口に対する交付枚数率は、</a:t>
            </a:r>
            <a:r>
              <a:rPr kumimoji="1" lang="en-US" altLang="ja-JP" sz="1400" b="1" i="0" u="sng" strike="no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t>41.8</a:t>
            </a:r>
            <a:r>
              <a:rPr kumimoji="1" lang="ja-JP" altLang="en-US" sz="1400" b="1" i="0" u="sng" strike="no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t>％</a:t>
            </a:r>
            <a:r>
              <a:rPr kumimoji="1" lang="ja-JP" altLang="en-US" sz="14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rPr>
              <a:t>（令和４年２月１日時点）</a:t>
            </a:r>
            <a:endParaRPr kumimoji="1" lang="en-US" altLang="ja-JP" sz="14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endParaRPr>
          </a:p>
          <a:p>
            <a:pPr marL="271463" marR="0" lvl="0" indent="-271463" algn="l" defTabSz="844083" rtl="0" eaLnBrk="1" fontAlgn="base" latinLnBrk="0" hangingPunct="1">
              <a:lnSpc>
                <a:spcPts val="1900"/>
              </a:lnSpc>
              <a:spcBef>
                <a:spcPts val="0"/>
              </a:spcBef>
              <a:spcAft>
                <a:spcPct val="0"/>
              </a:spcAft>
              <a:buClr>
                <a:prstClr val="black"/>
              </a:buClr>
              <a:buSzTx/>
              <a:buFont typeface="ＭＳ Ｐゴシック" panose="020B0600070205080204" pitchFamily="50" charset="-128"/>
              <a:buNone/>
              <a:tabLst/>
              <a:defRPr/>
            </a:pPr>
            <a:r>
              <a:rPr kumimoji="1" lang="ja-JP" altLang="en-US" sz="14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rPr>
              <a:t>　・</a:t>
            </a:r>
            <a:r>
              <a:rPr kumimoji="1"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マイナポイント第２弾と</a:t>
            </a:r>
            <a:r>
              <a:rPr kumimoji="1" lang="ja-JP" altLang="en-US" sz="14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rPr>
              <a:t>して、マイナンバーカードの健康保険証利用申込を行った方に</a:t>
            </a:r>
            <a:r>
              <a:rPr kumimoji="1" lang="en-US" altLang="ja-JP" sz="14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rPr>
              <a:t>7,500</a:t>
            </a:r>
            <a:r>
              <a:rPr kumimoji="1" lang="ja-JP" altLang="en-US" sz="14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rPr>
              <a:t>円相当のポイントを付与する。</a:t>
            </a:r>
            <a:endParaRPr kumimoji="1" lang="en-US" altLang="ja-JP" sz="14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endParaRPr>
          </a:p>
          <a:p>
            <a:pPr marL="271463" marR="0" lvl="0" indent="-271463" algn="l" defTabSz="844083" rtl="0" eaLnBrk="1" fontAlgn="base" latinLnBrk="0" hangingPunct="1">
              <a:lnSpc>
                <a:spcPts val="1900"/>
              </a:lnSpc>
              <a:spcBef>
                <a:spcPts val="0"/>
              </a:spcBef>
              <a:spcAft>
                <a:spcPct val="0"/>
              </a:spcAft>
              <a:buClr>
                <a:prstClr val="black"/>
              </a:buClr>
              <a:buSzTx/>
              <a:buFont typeface="ＭＳ Ｐゴシック" panose="020B0600070205080204" pitchFamily="50" charset="-128"/>
              <a:buNone/>
              <a:tabLst/>
              <a:defRPr/>
            </a:pPr>
            <a:r>
              <a:rPr kumimoji="1" lang="ja-JP" altLang="en-US" sz="14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rPr>
              <a:t>　（令和４年６月頃～）</a:t>
            </a:r>
            <a:endParaRPr kumimoji="1" lang="en-US" altLang="ja-JP" sz="14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endParaRPr>
          </a:p>
          <a:p>
            <a:pPr marL="271463" marR="0" lvl="0" indent="-271463" algn="l" defTabSz="844083" rtl="0" eaLnBrk="1" fontAlgn="base" latinLnBrk="0" hangingPunct="1">
              <a:lnSpc>
                <a:spcPts val="1900"/>
              </a:lnSpc>
              <a:spcBef>
                <a:spcPts val="0"/>
              </a:spcBef>
              <a:spcAft>
                <a:spcPct val="0"/>
              </a:spcAft>
              <a:buClr>
                <a:prstClr val="black"/>
              </a:buClr>
              <a:buSzTx/>
              <a:buFont typeface="ＭＳ Ｐゴシック" panose="020B0600070205080204" pitchFamily="50" charset="-128"/>
              <a:buNone/>
              <a:tabLst/>
              <a:defRPr/>
            </a:pPr>
            <a:endParaRPr kumimoji="1" lang="en-US" altLang="ja-JP" sz="14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endParaRPr>
          </a:p>
          <a:p>
            <a:pPr marL="271463" marR="0" lvl="0" indent="-271463" algn="l" defTabSz="844083" rtl="0" eaLnBrk="1" fontAlgn="base" latinLnBrk="0" hangingPunct="1">
              <a:lnSpc>
                <a:spcPts val="1900"/>
              </a:lnSpc>
              <a:spcBef>
                <a:spcPts val="0"/>
              </a:spcBef>
              <a:spcAft>
                <a:spcPct val="0"/>
              </a:spcAft>
              <a:buClr>
                <a:prstClr val="black"/>
              </a:buClr>
              <a:buSzTx/>
              <a:buFont typeface="ＭＳ Ｐゴシック" panose="020B0600070205080204" pitchFamily="50" charset="-128"/>
              <a:buNone/>
              <a:tabLst/>
              <a:defRPr/>
            </a:pPr>
            <a:endParaRPr kumimoji="1" lang="en-US" altLang="ja-JP" sz="14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endParaRPr>
          </a:p>
        </p:txBody>
      </p:sp>
      <p:sp>
        <p:nvSpPr>
          <p:cNvPr id="159" name="タイトル 1"/>
          <p:cNvSpPr txBox="1">
            <a:spLocks/>
          </p:cNvSpPr>
          <p:nvPr/>
        </p:nvSpPr>
        <p:spPr>
          <a:xfrm>
            <a:off x="108925" y="55933"/>
            <a:ext cx="9686925" cy="437525"/>
          </a:xfrm>
          <a:prstGeom prst="rect">
            <a:avLst/>
          </a:prstGeom>
        </p:spPr>
        <p:txBody>
          <a:bodyPr anchor="ctr"/>
          <a:lstStyle>
            <a:lvl1pPr marL="444500" indent="-444500" algn="l" rtl="0" eaLnBrk="0" fontAlgn="base" hangingPunct="0">
              <a:spcBef>
                <a:spcPts val="120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1pPr>
            <a:lvl2pPr marL="444500" indent="-444500" algn="l" rtl="0" eaLnBrk="0" fontAlgn="base" hangingPunct="0">
              <a:spcBef>
                <a:spcPct val="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2pPr>
            <a:lvl3pPr marL="444500" indent="-444500" algn="l" rtl="0" eaLnBrk="0" fontAlgn="base" hangingPunct="0">
              <a:spcBef>
                <a:spcPct val="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3pPr>
            <a:lvl4pPr marL="444500" indent="-444500" algn="l" rtl="0" eaLnBrk="0" fontAlgn="base" hangingPunct="0">
              <a:spcBef>
                <a:spcPct val="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4pPr>
            <a:lvl5pPr marL="444500" indent="-444500" algn="l" rtl="0" eaLnBrk="0" fontAlgn="base" hangingPunct="0">
              <a:spcBef>
                <a:spcPct val="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5pPr>
            <a:lvl6pPr marL="901700" indent="-444500" algn="l" rtl="0" eaLnBrk="0" fontAlgn="base" hangingPunct="0">
              <a:spcBef>
                <a:spcPct val="0"/>
              </a:spcBef>
              <a:spcAft>
                <a:spcPct val="0"/>
              </a:spcAft>
              <a:defRPr sz="2000" b="1">
                <a:solidFill>
                  <a:schemeClr val="bg1"/>
                </a:solidFill>
                <a:latin typeface="ＭＳ Ｐゴシック" charset="-128"/>
                <a:ea typeface="ＭＳ Ｐゴシック" charset="-128"/>
              </a:defRPr>
            </a:lvl6pPr>
            <a:lvl7pPr marL="1358900" indent="-444500" algn="l" rtl="0" eaLnBrk="0" fontAlgn="base" hangingPunct="0">
              <a:spcBef>
                <a:spcPct val="0"/>
              </a:spcBef>
              <a:spcAft>
                <a:spcPct val="0"/>
              </a:spcAft>
              <a:defRPr sz="2000" b="1">
                <a:solidFill>
                  <a:schemeClr val="bg1"/>
                </a:solidFill>
                <a:latin typeface="ＭＳ Ｐゴシック" charset="-128"/>
                <a:ea typeface="ＭＳ Ｐゴシック" charset="-128"/>
              </a:defRPr>
            </a:lvl7pPr>
            <a:lvl8pPr marL="1816100" indent="-444500" algn="l" rtl="0" eaLnBrk="0" fontAlgn="base" hangingPunct="0">
              <a:spcBef>
                <a:spcPct val="0"/>
              </a:spcBef>
              <a:spcAft>
                <a:spcPct val="0"/>
              </a:spcAft>
              <a:defRPr sz="2000" b="1">
                <a:solidFill>
                  <a:schemeClr val="bg1"/>
                </a:solidFill>
                <a:latin typeface="ＭＳ Ｐゴシック" charset="-128"/>
                <a:ea typeface="ＭＳ Ｐゴシック" charset="-128"/>
              </a:defRPr>
            </a:lvl8pPr>
            <a:lvl9pPr marL="2273300" indent="-444500" algn="l" rtl="0" eaLnBrk="0" fontAlgn="base" hangingPunct="0">
              <a:spcBef>
                <a:spcPct val="0"/>
              </a:spcBef>
              <a:spcAft>
                <a:spcPct val="0"/>
              </a:spcAft>
              <a:defRPr sz="2000" b="1">
                <a:solidFill>
                  <a:schemeClr val="bg1"/>
                </a:solidFill>
                <a:latin typeface="ＭＳ Ｐゴシック" charset="-128"/>
                <a:ea typeface="ＭＳ Ｐゴシック" charset="-128"/>
              </a:defRPr>
            </a:lvl9pPr>
          </a:lstStyle>
          <a:p>
            <a:pPr marL="444500" marR="0" lvl="0" indent="-444500" algn="ctr" defTabSz="914400" rtl="0" eaLnBrk="0" fontAlgn="base" latinLnBrk="0" hangingPunct="0">
              <a:lnSpc>
                <a:spcPct val="100000"/>
              </a:lnSpc>
              <a:spcBef>
                <a:spcPts val="1200"/>
              </a:spcBef>
              <a:spcAft>
                <a:spcPct val="0"/>
              </a:spcAft>
              <a:buClrTx/>
              <a:buSzTx/>
              <a:buFontTx/>
              <a:buNone/>
              <a:tabLst/>
              <a:defRPr/>
            </a:pPr>
            <a:r>
              <a:rPr kumimoji="1" lang="ja-JP" altLang="en-US"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　　　　オンライン資格確認（マイナンバーカードの保険証利用）の概要</a:t>
            </a:r>
          </a:p>
        </p:txBody>
      </p:sp>
      <p:grpSp>
        <p:nvGrpSpPr>
          <p:cNvPr id="3" name="グループ化 2"/>
          <p:cNvGrpSpPr/>
          <p:nvPr/>
        </p:nvGrpSpPr>
        <p:grpSpPr>
          <a:xfrm>
            <a:off x="108926" y="4227965"/>
            <a:ext cx="6413354" cy="2542727"/>
            <a:chOff x="-6338" y="3103680"/>
            <a:chExt cx="9739914" cy="3485552"/>
          </a:xfrm>
        </p:grpSpPr>
        <p:sp>
          <p:nvSpPr>
            <p:cNvPr id="289" name="四角形: 角を丸くする 6">
              <a:extLst>
                <a:ext uri="{FF2B5EF4-FFF2-40B4-BE49-F238E27FC236}">
                  <a16:creationId xmlns:a16="http://schemas.microsoft.com/office/drawing/2014/main" id="{3990E8CA-E9D7-44D3-A18D-1035D004DDF1}"/>
                </a:ext>
              </a:extLst>
            </p:cNvPr>
            <p:cNvSpPr/>
            <p:nvPr/>
          </p:nvSpPr>
          <p:spPr bwMode="auto">
            <a:xfrm>
              <a:off x="293391" y="4960249"/>
              <a:ext cx="1876908" cy="1628983"/>
            </a:xfrm>
            <a:prstGeom prst="roundRect">
              <a:avLst>
                <a:gd name="adj" fmla="val 5088"/>
              </a:avLst>
            </a:prstGeom>
            <a:noFill/>
            <a:ln w="28575" cap="flat" cmpd="sng" algn="ctr">
              <a:solidFill>
                <a:srgbClr val="92D050"/>
              </a:solidFill>
              <a:prstDash val="solid"/>
              <a:round/>
              <a:headEnd type="none" w="med" len="med"/>
              <a:tailEnd type="none" w="med" len="med"/>
            </a:ln>
            <a:effectLst/>
          </p:spPr>
          <p:txBody>
            <a:bodyPr vert="horz" wrap="none" lIns="33231" tIns="33231" rIns="33231" bIns="33231" numCol="1" rtlCol="0" anchor="t" anchorCtr="0" compatLnSpc="1">
              <a:prstTxWarp prst="textNoShape">
                <a:avLst/>
              </a:prstTxWarp>
            </a:bodyP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ja-JP" altLang="en-US" sz="800" b="1" i="0" u="none" strike="noStrike" kern="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90" name="正方形/長方形 289">
              <a:extLst>
                <a:ext uri="{FF2B5EF4-FFF2-40B4-BE49-F238E27FC236}">
                  <a16:creationId xmlns:a16="http://schemas.microsoft.com/office/drawing/2014/main" id="{77DB36A3-2C60-496D-AC5F-4D3848FBB513}"/>
                </a:ext>
              </a:extLst>
            </p:cNvPr>
            <p:cNvSpPr/>
            <p:nvPr/>
          </p:nvSpPr>
          <p:spPr>
            <a:xfrm>
              <a:off x="-6338" y="4694566"/>
              <a:ext cx="1300522" cy="523220"/>
            </a:xfrm>
            <a:prstGeom prst="rect">
              <a:avLst/>
            </a:prstGeom>
            <a:solidFill>
              <a:sysClr val="window" lastClr="FFFFFF"/>
            </a:solidFill>
          </p:spPr>
          <p:txBody>
            <a:bodyPr wrap="square" lIns="0" rIns="0">
              <a:spAutoFit/>
            </a:bodyPr>
            <a:lstStyle/>
            <a:p>
              <a:pPr marL="0" marR="0" lvl="0" indent="0" algn="ctr" defTabSz="844078" rtl="0" eaLnBrk="1" fontAlgn="auto" latinLnBrk="0" hangingPunct="1">
                <a:lnSpc>
                  <a:spcPct val="100000"/>
                </a:lnSpc>
                <a:spcBef>
                  <a:spcPts val="0"/>
                </a:spcBef>
                <a:spcAft>
                  <a:spcPts val="0"/>
                </a:spcAft>
                <a:buClrTx/>
                <a:buSzTx/>
                <a:buFontTx/>
                <a:buNone/>
                <a:tabLst/>
                <a:defRPr/>
              </a:pPr>
              <a:r>
                <a:rPr kumimoji="0" lang="ja-JP" altLang="en-US" sz="1100" b="1" i="0" u="none" strike="noStrike" kern="0" cap="none" spc="0" normalizeH="0" baseline="0" noProof="0" dirty="0">
                  <a:ln>
                    <a:noFill/>
                  </a:ln>
                  <a:solidFill>
                    <a:srgbClr val="92D050"/>
                  </a:solidFill>
                  <a:effectLst/>
                  <a:uLnTx/>
                  <a:uFillTx/>
                  <a:latin typeface="Meiryo UI" panose="020B0604030504040204" pitchFamily="50" charset="-128"/>
                  <a:ea typeface="Meiryo UI" panose="020B0604030504040204" pitchFamily="50" charset="-128"/>
                  <a:cs typeface="Meiryo UI" panose="020B0604030504040204" pitchFamily="50" charset="-128"/>
                </a:rPr>
                <a:t>支払基金</a:t>
              </a:r>
              <a:br>
                <a:rPr kumimoji="0" lang="en-US" altLang="ja-JP" sz="1100" b="1" i="0" u="none" strike="noStrike" kern="0" cap="none" spc="0" normalizeH="0" baseline="0" noProof="0" dirty="0">
                  <a:ln>
                    <a:noFill/>
                  </a:ln>
                  <a:solidFill>
                    <a:srgbClr val="92D050"/>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ja-JP" altLang="en-US" sz="1100" b="1" i="0" u="none" strike="noStrike" kern="0" cap="none" spc="0" normalizeH="0" baseline="0" noProof="0" dirty="0">
                  <a:ln>
                    <a:noFill/>
                  </a:ln>
                  <a:solidFill>
                    <a:srgbClr val="92D050"/>
                  </a:solidFill>
                  <a:effectLst/>
                  <a:uLnTx/>
                  <a:uFillTx/>
                  <a:latin typeface="Meiryo UI" panose="020B0604030504040204" pitchFamily="50" charset="-128"/>
                  <a:ea typeface="Meiryo UI" panose="020B0604030504040204" pitchFamily="50" charset="-128"/>
                  <a:cs typeface="Meiryo UI" panose="020B0604030504040204" pitchFamily="50" charset="-128"/>
                </a:rPr>
                <a:t>・国保中央会</a:t>
              </a:r>
              <a:endParaRPr kumimoji="0" lang="en-US" altLang="ja-JP" sz="1100" b="1" i="0" u="none" strike="noStrike" kern="0" cap="none" spc="0" normalizeH="0" baseline="0" noProof="0" dirty="0">
                <a:ln>
                  <a:noFill/>
                </a:ln>
                <a:solidFill>
                  <a:srgbClr val="92D05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91" name="正方形/長方形 290">
              <a:extLst>
                <a:ext uri="{FF2B5EF4-FFF2-40B4-BE49-F238E27FC236}">
                  <a16:creationId xmlns:a16="http://schemas.microsoft.com/office/drawing/2014/main" id="{4313A1C6-46C2-4D7E-9C6B-E9DC915C03D0}"/>
                </a:ext>
              </a:extLst>
            </p:cNvPr>
            <p:cNvSpPr/>
            <p:nvPr/>
          </p:nvSpPr>
          <p:spPr>
            <a:xfrm>
              <a:off x="193807" y="6001422"/>
              <a:ext cx="2096724" cy="569562"/>
            </a:xfrm>
            <a:prstGeom prst="rect">
              <a:avLst/>
            </a:prstGeom>
            <a:noFill/>
          </p:spPr>
          <p:txBody>
            <a:bodyPr wrap="square">
              <a:spAutoFit/>
            </a:bodyPr>
            <a:lstStyle/>
            <a:p>
              <a:pPr marL="0" marR="0" lvl="0" indent="0" algn="ctr" defTabSz="844083" rtl="0" eaLnBrk="0" fontAlgn="auto" latinLnBrk="0" hangingPunct="0">
                <a:lnSpc>
                  <a:spcPct val="100000"/>
                </a:lnSpc>
                <a:spcBef>
                  <a:spcPts val="0"/>
                </a:spcBef>
                <a:spcAft>
                  <a:spcPts val="0"/>
                </a:spcAft>
                <a:buClrTx/>
                <a:buSzTx/>
                <a:buFontTx/>
                <a:buNone/>
                <a:tabLst/>
                <a:defRPr/>
              </a:pPr>
              <a:r>
                <a:rPr kumimoji="0" lang="ja-JP" altLang="en-US" sz="105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オンライン資格確認等</a:t>
              </a:r>
              <a:br>
                <a:rPr kumimoji="0" lang="en-US" altLang="ja-JP" sz="105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r>
                <a:rPr kumimoji="0" lang="ja-JP" altLang="en-US" sz="105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システム</a:t>
              </a:r>
            </a:p>
          </p:txBody>
        </p:sp>
        <p:pic>
          <p:nvPicPr>
            <p:cNvPr id="292" name="グラフィックス 50" descr="建物">
              <a:extLst>
                <a:ext uri="{FF2B5EF4-FFF2-40B4-BE49-F238E27FC236}">
                  <a16:creationId xmlns:a16="http://schemas.microsoft.com/office/drawing/2014/main" id="{FD341D8D-3767-4B71-8BB8-475A81F56BE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573896" y="4572263"/>
              <a:ext cx="885169" cy="637742"/>
            </a:xfrm>
            <a:prstGeom prst="rect">
              <a:avLst/>
            </a:prstGeom>
          </p:spPr>
        </p:pic>
        <p:sp>
          <p:nvSpPr>
            <p:cNvPr id="293" name="フローチャート: 磁気ディスク 28">
              <a:extLst>
                <a:ext uri="{FF2B5EF4-FFF2-40B4-BE49-F238E27FC236}">
                  <a16:creationId xmlns:a16="http://schemas.microsoft.com/office/drawing/2014/main" id="{F920F62A-FAFB-4FB6-8BDF-332578ED1A23}"/>
                </a:ext>
              </a:extLst>
            </p:cNvPr>
            <p:cNvSpPr/>
            <p:nvPr/>
          </p:nvSpPr>
          <p:spPr bwMode="auto">
            <a:xfrm>
              <a:off x="1227821" y="5304948"/>
              <a:ext cx="628835" cy="530565"/>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59 w 10000"/>
                <a:gd name="connsiteY1" fmla="*/ 2712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820" y="2712"/>
                    <a:pt x="5059" y="2712"/>
                  </a:cubicBezTo>
                  <a:cubicBezTo>
                    <a:pt x="2298" y="2712"/>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ysClr val="window" lastClr="FFFFFF">
                <a:lumMod val="50000"/>
              </a:sysClr>
            </a:solidFill>
            <a:ln w="9525" cap="flat" cmpd="sng" algn="ctr">
              <a:solidFill>
                <a:sysClr val="window" lastClr="FFFFFF"/>
              </a:solidFill>
              <a:prstDash val="solid"/>
              <a:round/>
              <a:headEnd type="none" w="med" len="med"/>
              <a:tailEnd type="none" w="med" len="med"/>
            </a:ln>
            <a:effectLst/>
          </p:spPr>
          <p:txBody>
            <a:bodyPr vert="horz" wrap="square" lIns="30675" tIns="61350" rIns="30675" bIns="61350" numCol="1" rtlCol="0" anchor="ctr" anchorCtr="0" compatLnSpc="1">
              <a:prstTxWarp prst="textNoShape">
                <a:avLst/>
              </a:prstTxWarp>
            </a:bodyP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300" b="0" i="0" u="none" strike="noStrike" kern="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302" name="Picture 14" descr="https://mipkm.zpf.nec.co.jp/presentation/images/clipart/preview/bl_003.emf">
              <a:extLst>
                <a:ext uri="{FF2B5EF4-FFF2-40B4-BE49-F238E27FC236}">
                  <a16:creationId xmlns:a16="http://schemas.microsoft.com/office/drawing/2014/main" id="{CF7A4B26-7E5E-470E-90C2-F89814968F90}"/>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810081" y="3103680"/>
              <a:ext cx="916377" cy="644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下矢印 5"/>
            <p:cNvSpPr/>
            <p:nvPr/>
          </p:nvSpPr>
          <p:spPr>
            <a:xfrm>
              <a:off x="468875" y="3749403"/>
              <a:ext cx="1921240" cy="906637"/>
            </a:xfrm>
            <a:prstGeom prst="downArrow">
              <a:avLst>
                <a:gd name="adj1" fmla="val 54549"/>
                <a:gd name="adj2" fmla="val 32117"/>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rIns="0" rtlCol="0" anchor="ct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1" lang="ja-JP" altLang="en-US" sz="1200" b="1" i="0" u="none" strike="noStrike" kern="1200" cap="none" spc="0" normalizeH="0" baseline="0" noProof="0" dirty="0">
                  <a:ln>
                    <a:noFill/>
                  </a:ln>
                  <a:solidFill>
                    <a:srgbClr val="FFFFFF"/>
                  </a:solidFill>
                  <a:effectLst/>
                  <a:uLnTx/>
                  <a:uFillTx/>
                  <a:latin typeface="Segoe UI"/>
                  <a:ea typeface="メイリオ"/>
                  <a:cs typeface="+mn-cs"/>
                </a:rPr>
                <a:t> 情報登録</a:t>
              </a:r>
            </a:p>
          </p:txBody>
        </p:sp>
        <p:sp>
          <p:nvSpPr>
            <p:cNvPr id="158" name="四角形: 角を丸くする 4">
              <a:extLst>
                <a:ext uri="{FF2B5EF4-FFF2-40B4-BE49-F238E27FC236}">
                  <a16:creationId xmlns:a16="http://schemas.microsoft.com/office/drawing/2014/main" id="{C946417D-8A81-4654-B379-2053FA84FD07}"/>
                </a:ext>
              </a:extLst>
            </p:cNvPr>
            <p:cNvSpPr/>
            <p:nvPr/>
          </p:nvSpPr>
          <p:spPr bwMode="auto">
            <a:xfrm>
              <a:off x="4562571" y="3736288"/>
              <a:ext cx="1905361" cy="1564027"/>
            </a:xfrm>
            <a:prstGeom prst="roundRect">
              <a:avLst>
                <a:gd name="adj" fmla="val 3223"/>
              </a:avLst>
            </a:prstGeom>
            <a:noFill/>
            <a:ln w="28575" cap="flat" cmpd="sng" algn="ctr">
              <a:solidFill>
                <a:srgbClr val="92D050"/>
              </a:solidFill>
              <a:prstDash val="solid"/>
              <a:round/>
              <a:headEnd type="none" w="med" len="med"/>
              <a:tailEnd type="none" w="med" len="med"/>
            </a:ln>
            <a:effectLst/>
          </p:spPr>
          <p:txBody>
            <a:bodyPr vert="horz" wrap="none" lIns="33231" tIns="0" rIns="33231" bIns="0" numCol="1" rtlCol="0" anchor="t" anchorCtr="0" compatLnSpc="1">
              <a:prstTxWarp prst="textNoShape">
                <a:avLst/>
              </a:prstTxWarp>
            </a:bodyP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ja-JP" altLang="en-US" sz="700" b="1" i="0" u="none" strike="noStrike" kern="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2" name="グラフィックス 16">
              <a:extLst>
                <a:ext uri="{FF2B5EF4-FFF2-40B4-BE49-F238E27FC236}">
                  <a16:creationId xmlns:a16="http://schemas.microsoft.com/office/drawing/2014/main" id="{20FF6195-3CF9-493B-8099-DCA6245F60B1}"/>
                </a:ext>
              </a:extLst>
            </p:cNvPr>
            <p:cNvSpPr/>
            <p:nvPr/>
          </p:nvSpPr>
          <p:spPr>
            <a:xfrm rot="4306533" flipV="1">
              <a:off x="3434329" y="3272274"/>
              <a:ext cx="263994" cy="3283752"/>
            </a:xfrm>
            <a:custGeom>
              <a:avLst/>
              <a:gdLst>
                <a:gd name="connsiteX0" fmla="*/ 117143 w 485775"/>
                <a:gd name="connsiteY0" fmla="*/ 2550128 h 2571750"/>
                <a:gd name="connsiteX1" fmla="*/ 248779 w 485775"/>
                <a:gd name="connsiteY1" fmla="*/ 28575 h 2571750"/>
                <a:gd name="connsiteX2" fmla="*/ 429849 w 485775"/>
                <a:gd name="connsiteY2" fmla="*/ 2550128 h 2571750"/>
                <a:gd name="connsiteX3" fmla="*/ 429849 w 485775"/>
                <a:gd name="connsiteY3" fmla="*/ 2550128 h 2571750"/>
              </a:gdLst>
              <a:ahLst/>
              <a:cxnLst>
                <a:cxn ang="0">
                  <a:pos x="connsiteX0" y="connsiteY0"/>
                </a:cxn>
                <a:cxn ang="0">
                  <a:pos x="connsiteX1" y="connsiteY1"/>
                </a:cxn>
                <a:cxn ang="0">
                  <a:pos x="connsiteX2" y="connsiteY2"/>
                </a:cxn>
                <a:cxn ang="0">
                  <a:pos x="connsiteX3" y="connsiteY3"/>
                </a:cxn>
              </a:cxnLst>
              <a:rect l="l" t="t" r="r" b="b"/>
              <a:pathLst>
                <a:path w="485775" h="2571750">
                  <a:moveTo>
                    <a:pt x="117143" y="2550128"/>
                  </a:moveTo>
                  <a:cubicBezTo>
                    <a:pt x="117143" y="2550128"/>
                    <a:pt x="-152319" y="28575"/>
                    <a:pt x="248779" y="28575"/>
                  </a:cubicBezTo>
                  <a:cubicBezTo>
                    <a:pt x="577963" y="28575"/>
                    <a:pt x="429849" y="2550128"/>
                    <a:pt x="429849" y="2550128"/>
                  </a:cubicBezTo>
                  <a:lnTo>
                    <a:pt x="429849" y="2550128"/>
                  </a:lnTo>
                </a:path>
              </a:pathLst>
            </a:custGeom>
            <a:noFill/>
            <a:ln w="28575" cap="rnd">
              <a:solidFill>
                <a:srgbClr val="009DD9"/>
              </a:solidFill>
              <a:prstDash val="solid"/>
              <a:round/>
              <a:headEnd type="none" w="med" len="med"/>
              <a:tailEnd type="arrow" w="med" len="lg"/>
            </a:ln>
          </p:spPr>
          <p:txBody>
            <a:bodyPr rtlCol="0" anchor="ctr"/>
            <a:lstStyle/>
            <a:p>
              <a:pPr marL="0" marR="0" lvl="0" indent="0" algn="l" defTabSz="844083" rtl="0" eaLnBrk="0" fontAlgn="auto" latinLnBrk="0" hangingPunct="0">
                <a:lnSpc>
                  <a:spcPct val="100000"/>
                </a:lnSpc>
                <a:spcBef>
                  <a:spcPts val="0"/>
                </a:spcBef>
                <a:spcAft>
                  <a:spcPts val="0"/>
                </a:spcAft>
                <a:buClrTx/>
                <a:buSzTx/>
                <a:buFontTx/>
                <a:buNone/>
                <a:tabLst/>
                <a:defRPr/>
              </a:pPr>
              <a:endParaRPr kumimoji="0" lang="ja-JP" altLang="en-US" sz="800" b="1" i="0" u="none" strike="noStrike" kern="0" cap="none" spc="0" normalizeH="0" baseline="0" noProof="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pic>
          <p:nvPicPr>
            <p:cNvPr id="163" name="図 16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148822" y="3392109"/>
              <a:ext cx="980952" cy="688356"/>
            </a:xfrm>
            <a:prstGeom prst="rect">
              <a:avLst/>
            </a:prstGeom>
          </p:spPr>
        </p:pic>
        <p:pic>
          <p:nvPicPr>
            <p:cNvPr id="165" name="図 164"/>
            <p:cNvPicPr>
              <a:picLocks noChangeAspect="1"/>
            </p:cNvPicPr>
            <p:nvPr/>
          </p:nvPicPr>
          <p:blipFill>
            <a:blip r:embed="rId6"/>
            <a:stretch>
              <a:fillRect/>
            </a:stretch>
          </p:blipFill>
          <p:spPr>
            <a:xfrm flipH="1">
              <a:off x="5449008" y="4440173"/>
              <a:ext cx="445945" cy="231936"/>
            </a:xfrm>
            <a:prstGeom prst="rect">
              <a:avLst/>
            </a:prstGeom>
          </p:spPr>
        </p:pic>
        <p:pic>
          <p:nvPicPr>
            <p:cNvPr id="203" name="図 202"/>
            <p:cNvPicPr>
              <a:picLocks noChangeAspect="1"/>
            </p:cNvPicPr>
            <p:nvPr/>
          </p:nvPicPr>
          <p:blipFill>
            <a:blip r:embed="rId7"/>
            <a:stretch>
              <a:fillRect/>
            </a:stretch>
          </p:blipFill>
          <p:spPr>
            <a:xfrm>
              <a:off x="5039809" y="4450717"/>
              <a:ext cx="432855" cy="317048"/>
            </a:xfrm>
            <a:prstGeom prst="rect">
              <a:avLst/>
            </a:prstGeom>
          </p:spPr>
        </p:pic>
        <p:sp>
          <p:nvSpPr>
            <p:cNvPr id="305" name="楕円 304">
              <a:extLst>
                <a:ext uri="{FF2B5EF4-FFF2-40B4-BE49-F238E27FC236}">
                  <a16:creationId xmlns:a16="http://schemas.microsoft.com/office/drawing/2014/main" id="{FF1B55A4-067E-4450-A560-B993853AA8C9}"/>
                </a:ext>
              </a:extLst>
            </p:cNvPr>
            <p:cNvSpPr/>
            <p:nvPr/>
          </p:nvSpPr>
          <p:spPr bwMode="auto">
            <a:xfrm>
              <a:off x="5379069" y="4170543"/>
              <a:ext cx="75563" cy="40277"/>
            </a:xfrm>
            <a:prstGeom prst="ellipse">
              <a:avLst/>
            </a:prstGeom>
            <a:solidFill>
              <a:sysClr val="window" lastClr="FFFFFF"/>
            </a:solidFill>
            <a:ln w="6350" algn="ctr">
              <a:noFill/>
              <a:miter lim="800000"/>
              <a:headEnd/>
              <a:tailEnd/>
            </a:ln>
            <a:effectLst/>
          </p:spPr>
          <p:txBody>
            <a:bodyPr wrap="none" lIns="86400" tIns="43200" rIns="86400" bIns="43200" rtlCol="0" anchor="ctr">
              <a:noAutofit/>
            </a:bodyPr>
            <a:lstStyle/>
            <a:p>
              <a:pPr marL="0" marR="0" lvl="0" indent="0" algn="ctr" defTabSz="844083" rtl="0" eaLnBrk="0" fontAlgn="auto" latinLnBrk="0" hangingPunct="0">
                <a:lnSpc>
                  <a:spcPct val="100000"/>
                </a:lnSpc>
                <a:spcBef>
                  <a:spcPts val="0"/>
                </a:spcBef>
                <a:spcAft>
                  <a:spcPts val="0"/>
                </a:spcAft>
                <a:buClrTx/>
                <a:buSzTx/>
                <a:buFontTx/>
                <a:buNone/>
                <a:tabLst/>
                <a:defRPr/>
              </a:pPr>
              <a:endParaRPr kumimoji="0" lang="ja-JP" altLang="en-US" sz="10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308" name="正方形/長方形 307">
              <a:extLst>
                <a:ext uri="{FF2B5EF4-FFF2-40B4-BE49-F238E27FC236}">
                  <a16:creationId xmlns:a16="http://schemas.microsoft.com/office/drawing/2014/main" id="{FA7A2D9E-5274-4B4B-905C-4E414EBD2650}"/>
                </a:ext>
              </a:extLst>
            </p:cNvPr>
            <p:cNvSpPr/>
            <p:nvPr/>
          </p:nvSpPr>
          <p:spPr>
            <a:xfrm>
              <a:off x="4522470" y="4784875"/>
              <a:ext cx="1938049" cy="569562"/>
            </a:xfrm>
            <a:prstGeom prst="rect">
              <a:avLst/>
            </a:prstGeom>
            <a:noFill/>
          </p:spPr>
          <p:txBody>
            <a:bodyPr wrap="square">
              <a:spAutoFit/>
            </a:bodyPr>
            <a:lstStyle/>
            <a:p>
              <a:pPr marL="0" marR="0" lvl="0" indent="0" algn="ctr" defTabSz="844083" rtl="0" eaLnBrk="0" fontAlgn="auto" latinLnBrk="0" hangingPunct="0">
                <a:lnSpc>
                  <a:spcPct val="100000"/>
                </a:lnSpc>
                <a:spcBef>
                  <a:spcPts val="0"/>
                </a:spcBef>
                <a:spcAft>
                  <a:spcPts val="0"/>
                </a:spcAft>
                <a:buClrTx/>
                <a:buSzTx/>
                <a:buFontTx/>
                <a:buNone/>
                <a:tabLst/>
                <a:defRPr/>
              </a:pPr>
              <a:r>
                <a:rPr kumimoji="0" lang="ja-JP" altLang="en-US" sz="105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患者の資格情報等を照会</a:t>
              </a:r>
            </a:p>
          </p:txBody>
        </p:sp>
        <p:pic>
          <p:nvPicPr>
            <p:cNvPr id="314" name="図 313">
              <a:extLst>
                <a:ext uri="{FF2B5EF4-FFF2-40B4-BE49-F238E27FC236}">
                  <a16:creationId xmlns:a16="http://schemas.microsoft.com/office/drawing/2014/main" id="{5A0D2E04-2E81-4B6F-99FD-644A07D46C83}"/>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6270098" y="5961688"/>
              <a:ext cx="339086" cy="461429"/>
            </a:xfrm>
            <a:prstGeom prst="rect">
              <a:avLst/>
            </a:prstGeom>
          </p:spPr>
        </p:pic>
        <p:grpSp>
          <p:nvGrpSpPr>
            <p:cNvPr id="316" name="グループ化 315">
              <a:extLst>
                <a:ext uri="{FF2B5EF4-FFF2-40B4-BE49-F238E27FC236}">
                  <a16:creationId xmlns:a16="http://schemas.microsoft.com/office/drawing/2014/main" id="{ACC98C2A-ADAD-45EF-8FE8-468126D1BC87}"/>
                </a:ext>
              </a:extLst>
            </p:cNvPr>
            <p:cNvGrpSpPr/>
            <p:nvPr/>
          </p:nvGrpSpPr>
          <p:grpSpPr>
            <a:xfrm>
              <a:off x="5886236" y="6222016"/>
              <a:ext cx="353012" cy="203864"/>
              <a:chOff x="497703" y="5077256"/>
              <a:chExt cx="456415" cy="308619"/>
            </a:xfrm>
          </p:grpSpPr>
          <p:sp>
            <p:nvSpPr>
              <p:cNvPr id="320" name="角丸四角形 67">
                <a:extLst>
                  <a:ext uri="{FF2B5EF4-FFF2-40B4-BE49-F238E27FC236}">
                    <a16:creationId xmlns:a16="http://schemas.microsoft.com/office/drawing/2014/main" id="{F17EFB87-3F08-4203-BAF4-3B0C0213B567}"/>
                  </a:ext>
                </a:extLst>
              </p:cNvPr>
              <p:cNvSpPr/>
              <p:nvPr/>
            </p:nvSpPr>
            <p:spPr>
              <a:xfrm>
                <a:off x="497703" y="5077256"/>
                <a:ext cx="456415" cy="308619"/>
              </a:xfrm>
              <a:prstGeom prst="roundRect">
                <a:avLst/>
              </a:prstGeom>
              <a:solidFill>
                <a:schemeClr val="tx1">
                  <a:lumMod val="50000"/>
                  <a:lumOff val="50000"/>
                </a:schemeClr>
              </a:solidFill>
              <a:ln/>
            </p:spPr>
            <p:style>
              <a:lnRef idx="0">
                <a:schemeClr val="accent3"/>
              </a:lnRef>
              <a:fillRef idx="1002">
                <a:schemeClr val="dk1"/>
              </a:fillRef>
              <a:effectRef idx="3">
                <a:schemeClr val="accent3"/>
              </a:effectRef>
              <a:fontRef idx="minor">
                <a:schemeClr val="lt1"/>
              </a:fontRef>
            </p:style>
            <p:txBody>
              <a:bodyPr rtlCol="0" anchor="t"/>
              <a:lstStyle/>
              <a:p>
                <a:pPr marL="0" marR="0" lvl="0" indent="0" algn="dist" defTabSz="912422" rtl="0" eaLnBrk="1" fontAlgn="auto" latinLnBrk="0" hangingPunct="1">
                  <a:lnSpc>
                    <a:spcPct val="100000"/>
                  </a:lnSpc>
                  <a:spcBef>
                    <a:spcPts val="0"/>
                  </a:spcBef>
                  <a:spcAft>
                    <a:spcPts val="0"/>
                  </a:spcAft>
                  <a:buClrTx/>
                  <a:buSzTx/>
                  <a:buFontTx/>
                  <a:buNone/>
                  <a:tabLst/>
                  <a:defRPr/>
                </a:pPr>
                <a:r>
                  <a:rPr kumimoji="1" lang="ja-JP" altLang="en-US" sz="300" b="0" i="0" u="none" strike="noStrike" kern="1200" cap="none" spc="0" normalizeH="0" baseline="0" noProof="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endParaRPr kumimoji="1" lang="en-US" altLang="ja-JP" sz="300" b="0" i="0" u="none" strike="noStrike" kern="1200" cap="none" spc="0" normalizeH="0" baseline="0" noProof="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dist" defTabSz="912422" rtl="0" eaLnBrk="1" fontAlgn="auto" latinLnBrk="0" hangingPunct="1">
                  <a:lnSpc>
                    <a:spcPct val="100000"/>
                  </a:lnSpc>
                  <a:spcBef>
                    <a:spcPts val="0"/>
                  </a:spcBef>
                  <a:spcAft>
                    <a:spcPts val="0"/>
                  </a:spcAft>
                  <a:buClrTx/>
                  <a:buSzTx/>
                  <a:buFontTx/>
                  <a:buNone/>
                  <a:tabLst/>
                  <a:defRPr/>
                </a:pPr>
                <a:r>
                  <a:rPr kumimoji="1" lang="ja-JP" altLang="en-US" sz="300" b="0" i="0" u="none" strike="noStrike" kern="1200" cap="none" spc="0" normalizeH="0" baseline="0" noProof="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endParaRPr kumimoji="1" lang="ja-JP" altLang="en-US" sz="900" b="0" i="0" u="none" strike="noStrike" kern="1200" cap="none" spc="0" normalizeH="0" baseline="0" noProof="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pic>
            <p:nvPicPr>
              <p:cNvPr id="326" name="Picture 2">
                <a:extLst>
                  <a:ext uri="{FF2B5EF4-FFF2-40B4-BE49-F238E27FC236}">
                    <a16:creationId xmlns:a16="http://schemas.microsoft.com/office/drawing/2014/main" id="{5E766C19-0BE3-4F90-A362-FF52CCC8CDDE}"/>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554022" y="5118847"/>
                <a:ext cx="159112" cy="1350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327" name="正方形/長方形 326"/>
            <p:cNvSpPr/>
            <p:nvPr/>
          </p:nvSpPr>
          <p:spPr>
            <a:xfrm>
              <a:off x="6944246" y="5873950"/>
              <a:ext cx="2777461" cy="696131"/>
            </a:xfrm>
            <a:prstGeom prst="rect">
              <a:avLst/>
            </a:prstGeom>
            <a:ln w="12700">
              <a:noFill/>
            </a:ln>
          </p:spPr>
          <p:txBody>
            <a:bodyPr wrap="square" lIns="28315" rIns="28315" anchor="ctr" anchorCtr="0">
              <a:spAutoFit/>
            </a:bodyPr>
            <a:lstStyle/>
            <a:p>
              <a:pPr marL="92075" marR="0" lvl="0" indent="-92075" algn="l" defTabSz="779173" rtl="0" eaLnBrk="1" fontAlgn="auto" latinLnBrk="0" hangingPunct="1">
                <a:lnSpc>
                  <a:spcPct val="100000"/>
                </a:lnSpc>
                <a:spcBef>
                  <a:spcPts val="0"/>
                </a:spcBef>
                <a:spcAft>
                  <a:spcPts val="0"/>
                </a:spcAft>
                <a:buClrTx/>
                <a:buSzTx/>
                <a:buFontTx/>
                <a:buNone/>
                <a:tabLst/>
                <a:defRPr/>
              </a:pPr>
              <a:r>
                <a:rPr kumimoji="0" lang="en-US" altLang="ja-JP" sz="9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r>
                <a:rPr kumimoji="0" lang="ja-JP" altLang="en-US" sz="9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　政府が提供している、オンラインで自分の情報が見られる等の機能を有する自分専用のサイト</a:t>
              </a:r>
              <a:endParaRPr kumimoji="0" lang="en-US" altLang="ja-JP" sz="9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329" name="四角形: 角を丸くする 4">
              <a:extLst>
                <a:ext uri="{FF2B5EF4-FFF2-40B4-BE49-F238E27FC236}">
                  <a16:creationId xmlns:a16="http://schemas.microsoft.com/office/drawing/2014/main" id="{C946417D-8A81-4654-B379-2053FA84FD07}"/>
                </a:ext>
              </a:extLst>
            </p:cNvPr>
            <p:cNvSpPr/>
            <p:nvPr/>
          </p:nvSpPr>
          <p:spPr bwMode="auto">
            <a:xfrm>
              <a:off x="4562571" y="5772780"/>
              <a:ext cx="2262637" cy="744081"/>
            </a:xfrm>
            <a:prstGeom prst="roundRect">
              <a:avLst>
                <a:gd name="adj" fmla="val 3223"/>
              </a:avLst>
            </a:prstGeom>
            <a:noFill/>
            <a:ln w="28575" cap="flat" cmpd="sng" algn="ctr">
              <a:solidFill>
                <a:srgbClr val="92D050"/>
              </a:solidFill>
              <a:prstDash val="solid"/>
              <a:round/>
              <a:headEnd type="none" w="med" len="med"/>
              <a:tailEnd type="none" w="med" len="med"/>
            </a:ln>
            <a:effectLst/>
          </p:spPr>
          <p:txBody>
            <a:bodyPr vert="horz" wrap="none" lIns="33231" tIns="0" rIns="33231" bIns="0" numCol="1" rtlCol="0" anchor="t" anchorCtr="0" compatLnSpc="1">
              <a:prstTxWarp prst="textNoShape">
                <a:avLst/>
              </a:prstTxWarp>
            </a:bodyP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ja-JP" altLang="en-US" sz="700" b="1" i="0" u="none" strike="noStrike" kern="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0" name="テキスト ボックス 329">
              <a:extLst>
                <a:ext uri="{FF2B5EF4-FFF2-40B4-BE49-F238E27FC236}">
                  <a16:creationId xmlns:a16="http://schemas.microsoft.com/office/drawing/2014/main" id="{5E837E55-97E2-4FF3-B3E0-2A43F070DCC5}"/>
                </a:ext>
              </a:extLst>
            </p:cNvPr>
            <p:cNvSpPr txBox="1"/>
            <p:nvPr/>
          </p:nvSpPr>
          <p:spPr>
            <a:xfrm>
              <a:off x="4744675" y="5599795"/>
              <a:ext cx="1915221" cy="314674"/>
            </a:xfrm>
            <a:prstGeom prst="rect">
              <a:avLst/>
            </a:prstGeom>
            <a:solidFill>
              <a:schemeClr val="bg1"/>
            </a:solidFill>
          </p:spPr>
          <p:txBody>
            <a:bodyPr wrap="none" lIns="35827" tIns="35827" rIns="35827" bIns="35827" rtlCol="0">
              <a:noAutofit/>
            </a:bodyPr>
            <a:lstStyle/>
            <a:p>
              <a:pPr marL="0" marR="0" lvl="0" indent="0" algn="l" defTabSz="912422"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92D050"/>
                  </a:solidFill>
                  <a:effectLst/>
                  <a:uLnTx/>
                  <a:uFillTx/>
                  <a:latin typeface="メイリオ" panose="020B0604030504040204" pitchFamily="50" charset="-128"/>
                  <a:ea typeface="メイリオ" panose="020B0604030504040204" pitchFamily="50" charset="-128"/>
                  <a:cs typeface="Meiryo UI" panose="020B0604030504040204" pitchFamily="50" charset="-128"/>
                </a:rPr>
                <a:t>マイナポータル</a:t>
              </a:r>
            </a:p>
          </p:txBody>
        </p:sp>
        <p:pic>
          <p:nvPicPr>
            <p:cNvPr id="331" name="Picture 2">
              <a:extLst>
                <a:ext uri="{FF2B5EF4-FFF2-40B4-BE49-F238E27FC236}">
                  <a16:creationId xmlns:a16="http://schemas.microsoft.com/office/drawing/2014/main" id="{B0207F75-838A-4EA9-9F77-39F924C68AC2}"/>
                </a:ext>
              </a:extLst>
            </p:cNvPr>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a:off x="5027793" y="5932273"/>
              <a:ext cx="405787" cy="3467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2" name="Picture 27" descr="http://bsoza.com/ill_topic/smartphone_a01.png">
              <a:extLst>
                <a:ext uri="{FF2B5EF4-FFF2-40B4-BE49-F238E27FC236}">
                  <a16:creationId xmlns:a16="http://schemas.microsoft.com/office/drawing/2014/main" id="{BA91BBC9-0E95-4301-B18F-0EFEDA8A8726}"/>
                </a:ext>
              </a:extLst>
            </p:cNvPr>
            <p:cNvPicPr>
              <a:picLocks noChangeAspect="1" noChangeArrowheads="1"/>
            </p:cNvPicPr>
            <p:nvPr/>
          </p:nvPicPr>
          <p:blipFill>
            <a:blip r:embed="rId11" cstate="email">
              <a:extLst>
                <a:ext uri="{28A0092B-C50C-407E-A947-70E740481C1C}">
                  <a14:useLocalDpi xmlns:a14="http://schemas.microsoft.com/office/drawing/2010/main"/>
                </a:ext>
              </a:extLst>
            </a:blip>
            <a:srcRect/>
            <a:stretch>
              <a:fillRect/>
            </a:stretch>
          </p:blipFill>
          <p:spPr bwMode="auto">
            <a:xfrm>
              <a:off x="5457056" y="5977404"/>
              <a:ext cx="235635" cy="289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9" name="テキスト ボックス 298">
              <a:extLst>
                <a:ext uri="{FF2B5EF4-FFF2-40B4-BE49-F238E27FC236}">
                  <a16:creationId xmlns:a16="http://schemas.microsoft.com/office/drawing/2014/main" id="{5E837E55-97E2-4FF3-B3E0-2A43F070DCC5}"/>
                </a:ext>
              </a:extLst>
            </p:cNvPr>
            <p:cNvSpPr txBox="1"/>
            <p:nvPr/>
          </p:nvSpPr>
          <p:spPr>
            <a:xfrm>
              <a:off x="142874" y="3358239"/>
              <a:ext cx="1658765" cy="239219"/>
            </a:xfrm>
            <a:prstGeom prst="rect">
              <a:avLst/>
            </a:prstGeom>
            <a:solidFill>
              <a:schemeClr val="bg1"/>
            </a:solidFill>
          </p:spPr>
          <p:txBody>
            <a:bodyPr wrap="none" lIns="35827" tIns="35827" rIns="35827" bIns="35827" rtlCol="0">
              <a:noAutofit/>
            </a:bodyPr>
            <a:lstStyle/>
            <a:p>
              <a:pPr marL="0" marR="0" lvl="0" indent="0" algn="ctr" defTabSz="912422"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92D050"/>
                  </a:solidFill>
                  <a:effectLst/>
                  <a:uLnTx/>
                  <a:uFillTx/>
                  <a:latin typeface="メイリオ" panose="020B0604030504040204" pitchFamily="50" charset="-128"/>
                  <a:ea typeface="メイリオ" panose="020B0604030504040204" pitchFamily="50" charset="-128"/>
                  <a:cs typeface="Meiryo UI" panose="020B0604030504040204" pitchFamily="50" charset="-128"/>
                </a:rPr>
                <a:t>医療保険者等</a:t>
              </a:r>
            </a:p>
          </p:txBody>
        </p:sp>
        <p:sp>
          <p:nvSpPr>
            <p:cNvPr id="334" name="テキスト ボックス 333"/>
            <p:cNvSpPr txBox="1"/>
            <p:nvPr/>
          </p:nvSpPr>
          <p:spPr>
            <a:xfrm>
              <a:off x="6492203" y="3611220"/>
              <a:ext cx="3241373" cy="1645402"/>
            </a:xfrm>
            <a:prstGeom prst="rect">
              <a:avLst/>
            </a:prstGeom>
            <a:noFill/>
          </p:spPr>
          <p:txBody>
            <a:bodyPr wrap="square" rtlCol="0">
              <a:spAutoFit/>
            </a:bodyPr>
            <a:lstStyle/>
            <a:p>
              <a:pPr marL="82064" marR="0" lvl="0" indent="-82064" algn="l" defTabSz="844083" rtl="0" eaLnBrk="1" fontAlgn="auto" latinLnBrk="0" hangingPunct="1">
                <a:lnSpc>
                  <a:spcPct val="100000"/>
                </a:lnSpc>
                <a:spcBef>
                  <a:spcPts val="0"/>
                </a:spcBef>
                <a:spcAft>
                  <a:spcPts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マイナンバーは用いず、マイナンバーカードの</a:t>
              </a: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IC</a:t>
              </a: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チップ内の電子証明書を用いる</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90488" marR="0" lvl="0" indent="-90488" algn="l" defTabSz="779173" rtl="0" eaLnBrk="0" fontAlgn="base" latinLnBrk="0" hangingPunct="0">
                <a:lnSpc>
                  <a:spcPct val="100000"/>
                </a:lnSpc>
                <a:spcBef>
                  <a:spcPts val="0"/>
                </a:spcBef>
                <a:spcAft>
                  <a:spcPts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IC</a:t>
              </a: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チップに資格情報や健康情報を保存するわけではない</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90488" marR="0" lvl="0" indent="-90488" algn="l" defTabSz="779173" rtl="0" eaLnBrk="0" fontAlgn="base" latinLnBrk="0" hangingPunct="0">
                <a:lnSpc>
                  <a:spcPct val="100000"/>
                </a:lnSpc>
                <a:spcBef>
                  <a:spcPts val="0"/>
                </a:spcBef>
                <a:spcAft>
                  <a:spcPts val="0"/>
                </a:spcAft>
                <a:buClrTx/>
                <a:buSzTx/>
                <a:buFontTx/>
                <a:buNone/>
                <a:tabLst/>
                <a:defRPr/>
              </a:pPr>
              <a:r>
                <a:rPr kumimoji="1" lang="en-US" altLang="ja-JP" sz="900" b="0" i="1"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健康保険証（処方箋）でも資格確認が可能</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90488" marR="0" lvl="0" indent="-90488" algn="l" defTabSz="779173" rtl="0" eaLnBrk="0" fontAlgn="base" latinLnBrk="0" hangingPunct="0">
                <a:lnSpc>
                  <a:spcPct val="100000"/>
                </a:lnSpc>
                <a:spcBef>
                  <a:spcPts val="0"/>
                </a:spcBef>
                <a:spcAft>
                  <a:spcPts val="0"/>
                </a:spcAft>
                <a:buClrTx/>
                <a:buSzTx/>
                <a:buFontTx/>
                <a:buNone/>
                <a:tabLst/>
                <a:defRPr/>
              </a:pPr>
              <a:r>
                <a:rPr kumimoji="1" lang="en-US" altLang="ja-JP" sz="900" b="0" i="1"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1"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特定健診等の閲覧は、</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マイナンバーカードが必要</a:t>
              </a:r>
              <a:endPar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7" name="グラフィックス 16">
              <a:extLst>
                <a:ext uri="{FF2B5EF4-FFF2-40B4-BE49-F238E27FC236}">
                  <a16:creationId xmlns:a16="http://schemas.microsoft.com/office/drawing/2014/main" id="{20FF6195-3CF9-493B-8099-DCA6245F60B1}"/>
                </a:ext>
              </a:extLst>
            </p:cNvPr>
            <p:cNvSpPr/>
            <p:nvPr/>
          </p:nvSpPr>
          <p:spPr>
            <a:xfrm rot="5995137" flipV="1">
              <a:off x="3376874" y="4330711"/>
              <a:ext cx="263994" cy="3056486"/>
            </a:xfrm>
            <a:custGeom>
              <a:avLst/>
              <a:gdLst>
                <a:gd name="connsiteX0" fmla="*/ 117143 w 485775"/>
                <a:gd name="connsiteY0" fmla="*/ 2550128 h 2571750"/>
                <a:gd name="connsiteX1" fmla="*/ 248779 w 485775"/>
                <a:gd name="connsiteY1" fmla="*/ 28575 h 2571750"/>
                <a:gd name="connsiteX2" fmla="*/ 429849 w 485775"/>
                <a:gd name="connsiteY2" fmla="*/ 2550128 h 2571750"/>
                <a:gd name="connsiteX3" fmla="*/ 429849 w 485775"/>
                <a:gd name="connsiteY3" fmla="*/ 2550128 h 2571750"/>
              </a:gdLst>
              <a:ahLst/>
              <a:cxnLst>
                <a:cxn ang="0">
                  <a:pos x="connsiteX0" y="connsiteY0"/>
                </a:cxn>
                <a:cxn ang="0">
                  <a:pos x="connsiteX1" y="connsiteY1"/>
                </a:cxn>
                <a:cxn ang="0">
                  <a:pos x="connsiteX2" y="connsiteY2"/>
                </a:cxn>
                <a:cxn ang="0">
                  <a:pos x="connsiteX3" y="connsiteY3"/>
                </a:cxn>
              </a:cxnLst>
              <a:rect l="l" t="t" r="r" b="b"/>
              <a:pathLst>
                <a:path w="485775" h="2571750">
                  <a:moveTo>
                    <a:pt x="117143" y="2550128"/>
                  </a:moveTo>
                  <a:cubicBezTo>
                    <a:pt x="117143" y="2550128"/>
                    <a:pt x="-152319" y="28575"/>
                    <a:pt x="248779" y="28575"/>
                  </a:cubicBezTo>
                  <a:cubicBezTo>
                    <a:pt x="577963" y="28575"/>
                    <a:pt x="429849" y="2550128"/>
                    <a:pt x="429849" y="2550128"/>
                  </a:cubicBezTo>
                  <a:lnTo>
                    <a:pt x="429849" y="2550128"/>
                  </a:lnTo>
                </a:path>
              </a:pathLst>
            </a:custGeom>
            <a:noFill/>
            <a:ln w="28575" cap="rnd">
              <a:solidFill>
                <a:srgbClr val="009DD9"/>
              </a:solidFill>
              <a:prstDash val="solid"/>
              <a:round/>
              <a:headEnd type="none" w="med" len="med"/>
              <a:tailEnd type="arrow" w="med" len="lg"/>
            </a:ln>
          </p:spPr>
          <p:txBody>
            <a:bodyPr rtlCol="0" anchor="ctr"/>
            <a:lstStyle/>
            <a:p>
              <a:pPr marL="0" marR="0" lvl="0" indent="0" algn="l" defTabSz="844083" rtl="0" eaLnBrk="0" fontAlgn="auto" latinLnBrk="0" hangingPunct="0">
                <a:lnSpc>
                  <a:spcPct val="100000"/>
                </a:lnSpc>
                <a:spcBef>
                  <a:spcPts val="0"/>
                </a:spcBef>
                <a:spcAft>
                  <a:spcPts val="0"/>
                </a:spcAft>
                <a:buClrTx/>
                <a:buSzTx/>
                <a:buFontTx/>
                <a:buNone/>
                <a:tabLst/>
                <a:defRPr/>
              </a:pPr>
              <a:endParaRPr kumimoji="0" lang="ja-JP" altLang="en-US" sz="800" b="1" i="0" u="none" strike="noStrike" kern="0" cap="none" spc="0" normalizeH="0" baseline="0" noProof="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38" name="正方形/長方形 37">
              <a:extLst>
                <a:ext uri="{FF2B5EF4-FFF2-40B4-BE49-F238E27FC236}">
                  <a16:creationId xmlns:a16="http://schemas.microsoft.com/office/drawing/2014/main" id="{DD86FC19-3FB5-42AD-8DF4-4F4AB689E58B}"/>
                </a:ext>
              </a:extLst>
            </p:cNvPr>
            <p:cNvSpPr/>
            <p:nvPr/>
          </p:nvSpPr>
          <p:spPr>
            <a:xfrm>
              <a:off x="5451869" y="4091009"/>
              <a:ext cx="908755" cy="257743"/>
            </a:xfrm>
            <a:prstGeom prst="rect">
              <a:avLst/>
            </a:prstGeom>
            <a:noFill/>
          </p:spPr>
          <p:txBody>
            <a:bodyPr wrap="square" lIns="0" tIns="0" rIns="0" bIns="0">
              <a:spAutoFit/>
            </a:bodyPr>
            <a:lstStyle/>
            <a:p>
              <a:pPr marL="0" marR="0" lvl="0" indent="0" algn="ctr" defTabSz="844083" rtl="0" eaLnBrk="0" fontAlgn="auto" latinLnBrk="0" hangingPunct="0">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顔認証付き</a:t>
              </a:r>
              <a:br>
                <a:rPr kumimoji="0" lang="en-US" altLang="ja-JP" sz="7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r>
                <a:rPr kumimoji="0" lang="ja-JP" altLang="en-US" sz="7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カードリーダー</a:t>
              </a:r>
            </a:p>
          </p:txBody>
        </p:sp>
        <p:sp>
          <p:nvSpPr>
            <p:cNvPr id="42" name="1 つの角を切り取った四角形 231">
              <a:extLst>
                <a:ext uri="{FF2B5EF4-FFF2-40B4-BE49-F238E27FC236}">
                  <a16:creationId xmlns:a16="http://schemas.microsoft.com/office/drawing/2014/main" id="{671389B9-0FEA-4393-9AF0-2A6F3624143D}"/>
                </a:ext>
              </a:extLst>
            </p:cNvPr>
            <p:cNvSpPr/>
            <p:nvPr/>
          </p:nvSpPr>
          <p:spPr>
            <a:xfrm>
              <a:off x="110378" y="5263516"/>
              <a:ext cx="1026198" cy="203852"/>
            </a:xfrm>
            <a:prstGeom prst="snip1Rect">
              <a:avLst/>
            </a:prstGeom>
            <a:solidFill>
              <a:srgbClr val="5B9BD5">
                <a:lumMod val="20000"/>
                <a:lumOff val="80000"/>
              </a:srgbClr>
            </a:solidFill>
            <a:ln w="12700" cap="flat" cmpd="sng" algn="ctr">
              <a:solidFill>
                <a:sysClr val="windowText" lastClr="000000"/>
              </a:solidFill>
              <a:prstDash val="solid"/>
              <a:miter lim="800000"/>
            </a:ln>
            <a:effectLst/>
          </p:spPr>
          <p:txBody>
            <a:bodyPr wrap="none" lIns="0" tIns="0" rIns="0" bIns="0" rtlCol="0" anchor="ctr"/>
            <a:lstStyle/>
            <a:p>
              <a:pPr marL="0" marR="0" lvl="0" indent="0" algn="ctr" defTabSz="957263" rtl="0" eaLnBrk="0" fontAlgn="auto" latinLnBrk="0" hangingPunct="0">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資格情報</a:t>
              </a:r>
            </a:p>
          </p:txBody>
        </p:sp>
        <p:sp>
          <p:nvSpPr>
            <p:cNvPr id="43" name="角丸四角形 232">
              <a:extLst>
                <a:ext uri="{FF2B5EF4-FFF2-40B4-BE49-F238E27FC236}">
                  <a16:creationId xmlns:a16="http://schemas.microsoft.com/office/drawing/2014/main" id="{33F31479-080E-4EF6-B235-E96F605B7388}"/>
                </a:ext>
              </a:extLst>
            </p:cNvPr>
            <p:cNvSpPr/>
            <p:nvPr/>
          </p:nvSpPr>
          <p:spPr>
            <a:xfrm>
              <a:off x="108274" y="5486823"/>
              <a:ext cx="1022169" cy="203852"/>
            </a:xfrm>
            <a:prstGeom prst="snip1Rect">
              <a:avLst/>
            </a:prstGeom>
            <a:solidFill>
              <a:srgbClr val="66BAB7">
                <a:lumMod val="60000"/>
                <a:lumOff val="40000"/>
              </a:srgbClr>
            </a:solidFill>
            <a:ln w="12700" cap="flat" cmpd="sng" algn="ctr">
              <a:solidFill>
                <a:srgbClr val="00B050"/>
              </a:solidFill>
              <a:prstDash val="solid"/>
              <a:miter lim="800000"/>
            </a:ln>
            <a:effectLst/>
          </p:spPr>
          <p:txBody>
            <a:bodyPr wrap="none" lIns="0" tIns="0" rIns="0" bIns="0" rtlCol="0" anchor="ctr" anchorCtr="0"/>
            <a:lstStyle/>
            <a:p>
              <a:pPr marL="0" marR="0" lvl="0" indent="0" algn="ctr" defTabSz="912422"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特定健診等情報</a:t>
              </a:r>
            </a:p>
          </p:txBody>
        </p:sp>
        <p:sp>
          <p:nvSpPr>
            <p:cNvPr id="44" name="角丸四角形 233">
              <a:extLst>
                <a:ext uri="{FF2B5EF4-FFF2-40B4-BE49-F238E27FC236}">
                  <a16:creationId xmlns:a16="http://schemas.microsoft.com/office/drawing/2014/main" id="{50E93C8A-793E-4F52-B0C6-6746E37EA931}"/>
                </a:ext>
              </a:extLst>
            </p:cNvPr>
            <p:cNvSpPr/>
            <p:nvPr/>
          </p:nvSpPr>
          <p:spPr>
            <a:xfrm>
              <a:off x="109598" y="5711890"/>
              <a:ext cx="1026932" cy="203852"/>
            </a:xfrm>
            <a:prstGeom prst="snip1Rect">
              <a:avLst/>
            </a:prstGeom>
            <a:gradFill rotWithShape="1">
              <a:gsLst>
                <a:gs pos="0">
                  <a:srgbClr val="DB4D6D">
                    <a:lumMod val="110000"/>
                    <a:satMod val="105000"/>
                    <a:tint val="67000"/>
                  </a:srgbClr>
                </a:gs>
                <a:gs pos="50000">
                  <a:srgbClr val="DB4D6D">
                    <a:lumMod val="105000"/>
                    <a:satMod val="103000"/>
                    <a:tint val="73000"/>
                  </a:srgbClr>
                </a:gs>
                <a:gs pos="100000">
                  <a:srgbClr val="DB4D6D">
                    <a:lumMod val="105000"/>
                    <a:satMod val="109000"/>
                    <a:tint val="81000"/>
                  </a:srgbClr>
                </a:gs>
              </a:gsLst>
              <a:lin ang="5400000" scaled="0"/>
            </a:gradFill>
            <a:ln w="12700" cap="flat" cmpd="sng" algn="ctr">
              <a:solidFill>
                <a:srgbClr val="DB4D6D"/>
              </a:solidFill>
              <a:prstDash val="solid"/>
              <a:miter lim="800000"/>
            </a:ln>
            <a:effectLst/>
          </p:spPr>
          <p:txBody>
            <a:bodyPr wrap="none" lIns="0" tIns="0" rIns="0" bIns="0" rtlCol="0" anchor="ctr" anchorCtr="0"/>
            <a:lstStyle/>
            <a:p>
              <a:pPr marL="0" marR="0" lvl="0" indent="0" algn="ctr" defTabSz="912422"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薬剤情報　等</a:t>
              </a:r>
            </a:p>
          </p:txBody>
        </p:sp>
        <p:sp>
          <p:nvSpPr>
            <p:cNvPr id="41" name="テキスト ボックス 40">
              <a:extLst>
                <a:ext uri="{FF2B5EF4-FFF2-40B4-BE49-F238E27FC236}">
                  <a16:creationId xmlns:a16="http://schemas.microsoft.com/office/drawing/2014/main" id="{5E837E55-97E2-4FF3-B3E0-2A43F070DCC5}"/>
                </a:ext>
              </a:extLst>
            </p:cNvPr>
            <p:cNvSpPr txBox="1"/>
            <p:nvPr/>
          </p:nvSpPr>
          <p:spPr>
            <a:xfrm>
              <a:off x="4704403" y="3103748"/>
              <a:ext cx="1658765" cy="239219"/>
            </a:xfrm>
            <a:prstGeom prst="rect">
              <a:avLst/>
            </a:prstGeom>
            <a:solidFill>
              <a:schemeClr val="bg1"/>
            </a:solidFill>
          </p:spPr>
          <p:txBody>
            <a:bodyPr wrap="none" lIns="35827" tIns="35827" rIns="35827" bIns="35827" rtlCol="0">
              <a:noAutofit/>
            </a:bodyPr>
            <a:lstStyle/>
            <a:p>
              <a:pPr marL="0" marR="0" lvl="0" indent="0" algn="ctr" defTabSz="912422"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92D050"/>
                  </a:solidFill>
                  <a:effectLst/>
                  <a:uLnTx/>
                  <a:uFillTx/>
                  <a:latin typeface="メイリオ" panose="020B0604030504040204" pitchFamily="50" charset="-128"/>
                  <a:ea typeface="メイリオ" panose="020B0604030504040204" pitchFamily="50" charset="-128"/>
                  <a:cs typeface="Meiryo UI" panose="020B0604030504040204" pitchFamily="50" charset="-128"/>
                </a:rPr>
                <a:t>医療機関・薬局</a:t>
              </a:r>
            </a:p>
          </p:txBody>
        </p:sp>
      </p:grpSp>
      <p:sp>
        <p:nvSpPr>
          <p:cNvPr id="4" name="テキスト ボックス 3"/>
          <p:cNvSpPr txBox="1"/>
          <p:nvPr/>
        </p:nvSpPr>
        <p:spPr>
          <a:xfrm>
            <a:off x="6898558" y="4301950"/>
            <a:ext cx="2727107" cy="646331"/>
          </a:xfrm>
          <a:prstGeom prst="homePlate">
            <a:avLst/>
          </a:prstGeom>
        </p:spPr>
        <p:style>
          <a:lnRef idx="1">
            <a:schemeClr val="accent1"/>
          </a:lnRef>
          <a:fillRef idx="3">
            <a:schemeClr val="accent1"/>
          </a:fillRef>
          <a:effectRef idx="2">
            <a:schemeClr val="accent1"/>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オンライン資格確認導入に関する</a:t>
            </a:r>
            <a:endParaRPr kumimoji="1" lang="en-US" altLang="ja-JP"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手続き・各種申請は</a:t>
            </a:r>
            <a:endParaRPr kumimoji="1" lang="en-US" altLang="ja-JP"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医療機関等向けポータルサイトで！</a:t>
            </a:r>
          </a:p>
        </p:txBody>
      </p:sp>
      <p:pic>
        <p:nvPicPr>
          <p:cNvPr id="45" name="Picture 71" descr="A picture containing black, drawing&#10;&#10;Description automatically generated">
            <a:extLst>
              <a:ext uri="{FF2B5EF4-FFF2-40B4-BE49-F238E27FC236}">
                <a16:creationId xmlns:a16="http://schemas.microsoft.com/office/drawing/2014/main" id="{8CF3BD91-441A-42A7-A3B2-805857380D11}"/>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8166340" y="5166942"/>
            <a:ext cx="874226" cy="874226"/>
          </a:xfrm>
          <a:prstGeom prst="rect">
            <a:avLst/>
          </a:prstGeom>
        </p:spPr>
      </p:pic>
      <p:sp>
        <p:nvSpPr>
          <p:cNvPr id="46" name="正方形/長方形 45">
            <a:extLst>
              <a:ext uri="{FF2B5EF4-FFF2-40B4-BE49-F238E27FC236}">
                <a16:creationId xmlns:a16="http://schemas.microsoft.com/office/drawing/2014/main" id="{6D1DC818-5D5D-44CB-9549-E921ED9CF52F}"/>
              </a:ext>
            </a:extLst>
          </p:cNvPr>
          <p:cNvSpPr/>
          <p:nvPr/>
        </p:nvSpPr>
        <p:spPr>
          <a:xfrm>
            <a:off x="7322227" y="5775481"/>
            <a:ext cx="939885" cy="359201"/>
          </a:xfrm>
          <a:prstGeom prst="rect">
            <a:avLst/>
          </a:prstGeom>
        </p:spPr>
        <p:txBody>
          <a:bodyPr wrap="square">
            <a:spAutoFit/>
          </a:bodyPr>
          <a:lstStyle/>
          <a:p>
            <a:pPr marL="0" marR="0" lvl="0" indent="0" algn="ctr" defTabSz="885996" rtl="0" eaLnBrk="0" fontAlgn="base" latinLnBrk="0" hangingPunct="0">
              <a:lnSpc>
                <a:spcPct val="100000"/>
              </a:lnSpc>
              <a:spcBef>
                <a:spcPts val="0"/>
              </a:spcBef>
              <a:spcAft>
                <a:spcPct val="0"/>
              </a:spcAft>
              <a:buClrTx/>
              <a:buSzTx/>
              <a:buFontTx/>
              <a:buNone/>
              <a:tabLst/>
              <a:defRPr/>
            </a:pPr>
            <a:r>
              <a:rPr kumimoji="0" lang="en-US" altLang="ja-JP" sz="867"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AI</a:t>
            </a:r>
            <a:r>
              <a:rPr kumimoji="0" lang="ja-JP" altLang="en-US" sz="867"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チャットボット</a:t>
            </a:r>
            <a:endParaRPr kumimoji="0" lang="en-US" altLang="ja-JP" sz="867"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885996" rtl="0" eaLnBrk="0" fontAlgn="base" latinLnBrk="0" hangingPunct="0">
              <a:lnSpc>
                <a:spcPct val="100000"/>
              </a:lnSpc>
              <a:spcBef>
                <a:spcPts val="0"/>
              </a:spcBef>
              <a:spcAft>
                <a:spcPct val="0"/>
              </a:spcAft>
              <a:buClrTx/>
              <a:buSzTx/>
              <a:buFontTx/>
              <a:buNone/>
              <a:tabLst/>
              <a:defRPr/>
            </a:pPr>
            <a:r>
              <a:rPr kumimoji="0" lang="ja-JP" altLang="en-US" sz="867"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「シカクくん」</a:t>
            </a:r>
          </a:p>
        </p:txBody>
      </p:sp>
      <p:pic>
        <p:nvPicPr>
          <p:cNvPr id="47" name="図 46">
            <a:extLst>
              <a:ext uri="{FF2B5EF4-FFF2-40B4-BE49-F238E27FC236}">
                <a16:creationId xmlns:a16="http://schemas.microsoft.com/office/drawing/2014/main" id="{B05228A4-A6DF-4DC6-971E-0B3C3BD492B9}"/>
              </a:ext>
            </a:extLst>
          </p:cNvPr>
          <p:cNvPicPr>
            <a:picLocks noChangeAspect="1"/>
          </p:cNvPicPr>
          <p:nvPr/>
        </p:nvPicPr>
        <p:blipFill>
          <a:blip r:embed="rId13"/>
          <a:srcRect/>
          <a:stretch/>
        </p:blipFill>
        <p:spPr>
          <a:xfrm>
            <a:off x="7573385" y="5100976"/>
            <a:ext cx="437569" cy="680136"/>
          </a:xfrm>
          <a:prstGeom prst="rect">
            <a:avLst/>
          </a:prstGeom>
        </p:spPr>
      </p:pic>
      <p:grpSp>
        <p:nvGrpSpPr>
          <p:cNvPr id="48" name="Group 57">
            <a:extLst>
              <a:ext uri="{FF2B5EF4-FFF2-40B4-BE49-F238E27FC236}">
                <a16:creationId xmlns:a16="http://schemas.microsoft.com/office/drawing/2014/main" id="{6BD0977B-3A40-4021-B640-CC606AF98C07}"/>
              </a:ext>
            </a:extLst>
          </p:cNvPr>
          <p:cNvGrpSpPr/>
          <p:nvPr/>
        </p:nvGrpSpPr>
        <p:grpSpPr>
          <a:xfrm>
            <a:off x="7429866" y="6202306"/>
            <a:ext cx="1600901" cy="256439"/>
            <a:chOff x="3591542" y="7870352"/>
            <a:chExt cx="2602653" cy="307802"/>
          </a:xfrm>
        </p:grpSpPr>
        <p:sp>
          <p:nvSpPr>
            <p:cNvPr id="49" name="テキスト ボックス 2">
              <a:extLst>
                <a:ext uri="{FF2B5EF4-FFF2-40B4-BE49-F238E27FC236}">
                  <a16:creationId xmlns:a16="http://schemas.microsoft.com/office/drawing/2014/main" id="{DB6A3796-998B-4160-B475-72998D39AD7B}"/>
                </a:ext>
              </a:extLst>
            </p:cNvPr>
            <p:cNvSpPr txBox="1"/>
            <p:nvPr/>
          </p:nvSpPr>
          <p:spPr>
            <a:xfrm>
              <a:off x="3591542" y="7870377"/>
              <a:ext cx="2602652" cy="307777"/>
            </a:xfrm>
            <a:prstGeom prst="rect">
              <a:avLst/>
            </a:prstGeom>
            <a:ln w="12700"/>
          </p:spPr>
          <p:style>
            <a:lnRef idx="2">
              <a:schemeClr val="dk1"/>
            </a:lnRef>
            <a:fillRef idx="1">
              <a:schemeClr val="lt1"/>
            </a:fillRef>
            <a:effectRef idx="0">
              <a:schemeClr val="dk1"/>
            </a:effectRef>
            <a:fontRef idx="minor">
              <a:schemeClr val="dk1"/>
            </a:fontRef>
          </p:style>
          <p:txBody>
            <a:bodyPr wrap="square" lIns="52000" rIns="52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a:ln>
                    <a:noFill/>
                  </a:ln>
                  <a:solidFill>
                    <a:prstClr val="black">
                      <a:lumMod val="75000"/>
                      <a:lumOff val="25000"/>
                    </a:prstClr>
                  </a:solidFill>
                  <a:effectLst/>
                  <a:uLnTx/>
                  <a:uFillTx/>
                  <a:latin typeface="Meiryo UI" panose="020B0604030504040204" pitchFamily="50" charset="-128"/>
                  <a:ea typeface="Meiryo UI" panose="020B0604030504040204" pitchFamily="50" charset="-128"/>
                  <a:cs typeface="+mn-cs"/>
                </a:rPr>
                <a:t>医療機関ポータル</a:t>
              </a:r>
            </a:p>
          </p:txBody>
        </p:sp>
        <p:sp>
          <p:nvSpPr>
            <p:cNvPr id="50" name="正方形/長方形 3">
              <a:extLst>
                <a:ext uri="{FF2B5EF4-FFF2-40B4-BE49-F238E27FC236}">
                  <a16:creationId xmlns:a16="http://schemas.microsoft.com/office/drawing/2014/main" id="{FC289B9A-9599-4982-B2D1-A0FC30F0122D}"/>
                </a:ext>
              </a:extLst>
            </p:cNvPr>
            <p:cNvSpPr/>
            <p:nvPr/>
          </p:nvSpPr>
          <p:spPr bwMode="auto">
            <a:xfrm>
              <a:off x="5582921" y="7870352"/>
              <a:ext cx="611274" cy="307777"/>
            </a:xfrm>
            <a:prstGeom prst="rect">
              <a:avLst/>
            </a:prstGeom>
            <a:solidFill>
              <a:schemeClr val="tx1">
                <a:lumMod val="50000"/>
                <a:lumOff val="50000"/>
              </a:schemeClr>
            </a:solidFill>
            <a:ln w="12700" algn="ctr">
              <a:solidFill>
                <a:schemeClr val="tx1"/>
              </a:solidFill>
              <a:miter lim="800000"/>
              <a:headEnd/>
              <a:tailEnd/>
            </a:ln>
            <a:effectLst/>
          </p:spPr>
          <p:txBody>
            <a:bodyPr wrap="none" lIns="52000" tIns="67600" rIns="52000" bIns="67600" rtlCol="0" anchor="ctr">
              <a:noAutofit/>
            </a:bodyPr>
            <a:lstStyle/>
            <a:p>
              <a:pPr marL="0" marR="0" lvl="0" indent="0" algn="ctr" defTabSz="1320457"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rPr>
                <a:t>検索</a:t>
              </a:r>
            </a:p>
          </p:txBody>
        </p:sp>
      </p:grpSp>
      <p:pic>
        <p:nvPicPr>
          <p:cNvPr id="51" name="Picture 11" descr="A picture containing table&#10;&#10;Description automatically generated">
            <a:extLst>
              <a:ext uri="{FF2B5EF4-FFF2-40B4-BE49-F238E27FC236}">
                <a16:creationId xmlns:a16="http://schemas.microsoft.com/office/drawing/2014/main" id="{05953E1F-87BC-4B19-9D12-66F8C319E511}"/>
              </a:ext>
            </a:extLst>
          </p:cNvPr>
          <p:cNvPicPr>
            <a:picLocks noChangeAspect="1"/>
          </p:cNvPicPr>
          <p:nvPr/>
        </p:nvPicPr>
        <p:blipFill rotWithShape="1">
          <a:blip r:embed="rId14" cstate="print">
            <a:clrChange>
              <a:clrFrom>
                <a:srgbClr val="FFFFFF"/>
              </a:clrFrom>
              <a:clrTo>
                <a:srgbClr val="FFFFFF">
                  <a:alpha val="0"/>
                </a:srgbClr>
              </a:clrTo>
            </a:clrChange>
            <a:extLst>
              <a:ext uri="{28A0092B-C50C-407E-A947-70E740481C1C}">
                <a14:useLocalDpi xmlns:a14="http://schemas.microsoft.com/office/drawing/2010/main" val="0"/>
              </a:ext>
            </a:extLst>
          </a:blip>
          <a:srcRect l="26859" t="4218" r="26592" b="9514"/>
          <a:stretch/>
        </p:blipFill>
        <p:spPr>
          <a:xfrm>
            <a:off x="3364143" y="4765515"/>
            <a:ext cx="328926" cy="431296"/>
          </a:xfrm>
          <a:prstGeom prst="rect">
            <a:avLst/>
          </a:prstGeom>
        </p:spPr>
      </p:pic>
      <p:sp>
        <p:nvSpPr>
          <p:cNvPr id="5" name="正方形/長方形 4"/>
          <p:cNvSpPr/>
          <p:nvPr/>
        </p:nvSpPr>
        <p:spPr>
          <a:xfrm>
            <a:off x="216511" y="1823304"/>
            <a:ext cx="2766317" cy="243656"/>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wrap="none" lIns="72000" tIns="0" rIns="72000" bIns="0" anchor="ctr">
            <a:spAutoFit/>
          </a:bodyPr>
          <a:lstStyle/>
          <a:p>
            <a:pPr marL="144000" marR="0" lvl="0" indent="-457200" algn="l" defTabSz="914400" rtl="0" eaLnBrk="1" fontAlgn="auto" latinLnBrk="0" hangingPunct="1">
              <a:lnSpc>
                <a:spcPts val="1900"/>
              </a:lnSpc>
              <a:spcBef>
                <a:spcPts val="1200"/>
              </a:spcBef>
              <a:spcAft>
                <a:spcPts val="0"/>
              </a:spcAft>
              <a:buClrTx/>
              <a:buSzTx/>
              <a:buFontTx/>
              <a:buNone/>
              <a:tabLst/>
              <a:defRPr/>
            </a:pPr>
            <a:r>
              <a:rPr kumimoji="1" lang="ja-JP" altLang="en-US" sz="14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オンライン資格確認を利用するメリット</a:t>
            </a:r>
            <a:endParaRPr kumimoji="1" lang="en-US" altLang="ja-JP" sz="14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52" name="正方形/長方形 51"/>
          <p:cNvSpPr/>
          <p:nvPr/>
        </p:nvSpPr>
        <p:spPr>
          <a:xfrm>
            <a:off x="216511" y="3196099"/>
            <a:ext cx="2251752" cy="243656"/>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wrap="none" lIns="72000" tIns="0" rIns="72000" bIns="0">
            <a:spAutoFit/>
          </a:bodyPr>
          <a:lstStyle/>
          <a:p>
            <a:pPr marL="144000" marR="0" lvl="0" indent="-457200" algn="l" defTabSz="914400" rtl="0" eaLnBrk="1" fontAlgn="auto" latinLnBrk="0" hangingPunct="1">
              <a:lnSpc>
                <a:spcPts val="1900"/>
              </a:lnSpc>
              <a:spcBef>
                <a:spcPts val="1200"/>
              </a:spcBef>
              <a:spcAft>
                <a:spcPts val="0"/>
              </a:spcAft>
              <a:buClrTx/>
              <a:buSzTx/>
              <a:buFontTx/>
              <a:buNone/>
              <a:tabLst/>
              <a:defRPr/>
            </a:pPr>
            <a:r>
              <a:rPr kumimoji="1" lang="ja-JP" altLang="en-US" sz="14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マイナンバーカードの交付状況</a:t>
            </a:r>
            <a:endParaRPr kumimoji="1" lang="en-US" altLang="ja-JP" sz="14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54" name="スライド番号プレースホルダー 5"/>
          <p:cNvSpPr txBox="1">
            <a:spLocks/>
          </p:cNvSpPr>
          <p:nvPr/>
        </p:nvSpPr>
        <p:spPr>
          <a:xfrm>
            <a:off x="7594605" y="6493037"/>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200" kern="1200">
                <a:solidFill>
                  <a:schemeClr val="tx1"/>
                </a:solidFill>
                <a:latin typeface="+mn-ea"/>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7840FF25-6901-4537-94A5-4AE699ABB3BD}" type="slidenum">
              <a:rPr kumimoji="1" lang="ja-JP" altLang="en-US" sz="1400" b="1"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1" lang="ja-JP" altLang="en-US" sz="1400" b="1"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2" name="テキスト ボックス 1">
            <a:extLst>
              <a:ext uri="{FF2B5EF4-FFF2-40B4-BE49-F238E27FC236}">
                <a16:creationId xmlns:a16="http://schemas.microsoft.com/office/drawing/2014/main" id="{ED1A7AC2-626D-4F2A-8199-DA62C49AB5F5}"/>
              </a:ext>
            </a:extLst>
          </p:cNvPr>
          <p:cNvSpPr txBox="1"/>
          <p:nvPr/>
        </p:nvSpPr>
        <p:spPr>
          <a:xfrm>
            <a:off x="29392" y="94573"/>
            <a:ext cx="1820418" cy="523220"/>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kumimoji="1" lang="ja-JP" altLang="en-US" sz="1400" dirty="0">
                <a:latin typeface="ＭＳ Ｐゴシック" pitchFamily="50" charset="-128"/>
                <a:ea typeface="ＭＳ Ｐゴシック" pitchFamily="50" charset="-128"/>
              </a:rPr>
              <a:t>（参　　考）</a:t>
            </a:r>
            <a:endParaRPr kumimoji="1" lang="en-US" altLang="ja-JP" sz="1400" dirty="0">
              <a:latin typeface="ＭＳ Ｐゴシック" pitchFamily="50" charset="-128"/>
              <a:ea typeface="ＭＳ Ｐゴシック" pitchFamily="50" charset="-128"/>
            </a:endParaRPr>
          </a:p>
          <a:p>
            <a:r>
              <a:rPr kumimoji="1" lang="ja-JP" altLang="en-US" sz="1400" dirty="0">
                <a:latin typeface="ＭＳ Ｐゴシック" pitchFamily="50" charset="-128"/>
                <a:ea typeface="ＭＳ Ｐゴシック" pitchFamily="50" charset="-128"/>
              </a:rPr>
              <a:t>厚生労働省説明資料</a:t>
            </a:r>
          </a:p>
        </p:txBody>
      </p:sp>
    </p:spTree>
    <p:extLst>
      <p:ext uri="{BB962C8B-B14F-4D97-AF65-F5344CB8AC3E}">
        <p14:creationId xmlns:p14="http://schemas.microsoft.com/office/powerpoint/2010/main" val="309616504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45197" y="980728"/>
            <a:ext cx="9594720" cy="5780854"/>
          </a:xfrm>
          <a:prstGeom prst="rect">
            <a:avLst/>
          </a:prstGeom>
          <a:solidFill>
            <a:schemeClr val="bg1">
              <a:alpha val="50000"/>
            </a:schemeClr>
          </a:solid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525" marR="0" lvl="0" indent="-263525"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300" b="0" i="0" u="none" strike="noStrike" kern="1200" cap="none" spc="0" normalizeH="0" baseline="0" noProof="0" smtClean="0">
                <a:ln>
                  <a:noFill/>
                </a:ln>
                <a:solidFill>
                  <a:prstClr val="black"/>
                </a:solidFill>
                <a:effectLst/>
                <a:uLnTx/>
                <a:uFillTx/>
                <a:latin typeface="メイリオ" panose="020B0604030504040204" pitchFamily="50" charset="-128"/>
                <a:ea typeface="メイリオ" panose="020B0604030504040204" pitchFamily="50" charset="-128"/>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endParaRPr>
          </a:p>
        </p:txBody>
      </p:sp>
      <p:graphicFrame>
        <p:nvGraphicFramePr>
          <p:cNvPr id="3" name="表 2"/>
          <p:cNvGraphicFramePr>
            <a:graphicFrameLocks noGrp="1"/>
          </p:cNvGraphicFramePr>
          <p:nvPr>
            <p:extLst>
              <p:ext uri="{D42A27DB-BD31-4B8C-83A1-F6EECF244321}">
                <p14:modId xmlns:p14="http://schemas.microsoft.com/office/powerpoint/2010/main" val="3063647754"/>
              </p:ext>
            </p:extLst>
          </p:nvPr>
        </p:nvGraphicFramePr>
        <p:xfrm>
          <a:off x="352297" y="1535474"/>
          <a:ext cx="4464496" cy="5040477"/>
        </p:xfrm>
        <a:graphic>
          <a:graphicData uri="http://schemas.openxmlformats.org/drawingml/2006/table">
            <a:tbl>
              <a:tblPr firstRow="1" bandRow="1">
                <a:tableStyleId>{5C22544A-7EE6-4342-B048-85BDC9FD1C3A}</a:tableStyleId>
              </a:tblPr>
              <a:tblGrid>
                <a:gridCol w="4464496">
                  <a:extLst>
                    <a:ext uri="{9D8B030D-6E8A-4147-A177-3AD203B41FA5}">
                      <a16:colId xmlns:a16="http://schemas.microsoft.com/office/drawing/2014/main" val="20000"/>
                    </a:ext>
                  </a:extLst>
                </a:gridCol>
              </a:tblGrid>
              <a:tr h="290677">
                <a:tc>
                  <a:txBody>
                    <a:bodyPr/>
                    <a:lstStyle/>
                    <a:p>
                      <a:pPr algn="ctr">
                        <a:lnSpc>
                          <a:spcPts val="1400"/>
                        </a:lnSpc>
                      </a:pPr>
                      <a:r>
                        <a:rPr kumimoji="1" lang="ja-JP" altLang="en-US" sz="1400" dirty="0"/>
                        <a:t>現　行</a:t>
                      </a:r>
                    </a:p>
                  </a:txBody>
                  <a:tcPr/>
                </a:tc>
                <a:extLst>
                  <a:ext uri="{0D108BD9-81ED-4DB2-BD59-A6C34878D82A}">
                    <a16:rowId xmlns:a16="http://schemas.microsoft.com/office/drawing/2014/main" val="10000"/>
                  </a:ext>
                </a:extLst>
              </a:tr>
              <a:tr h="410151">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Ｄ２３７</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終夜睡眠ポリグラフィ</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対象患者</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endParaRPr kumimoji="1" lang="en-US" altLang="ja-JP" sz="1200" b="0" i="0" u="none" strike="noStrike" kern="1200" cap="none" spc="0" normalizeH="0" baseline="0" noProof="0" dirty="0">
                        <a:ln>
                          <a:noFill/>
                        </a:ln>
                        <a:solidFill>
                          <a:srgbClr val="000000"/>
                        </a:solidFill>
                        <a:effectLst/>
                        <a:uLnTx/>
                        <a:uFillTx/>
                        <a:latin typeface="+mn-ea"/>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lang="ja-JP" altLang="ja-JP" sz="1200" dirty="0">
                          <a:solidFill>
                            <a:srgbClr val="000000"/>
                          </a:solidFill>
                          <a:effectLst/>
                          <a:latin typeface="+mn-ea"/>
                          <a:ea typeface="+mn-ea"/>
                          <a:cs typeface="ＭＳ ゴシック" panose="020B0609070205080204" pitchFamily="49" charset="-128"/>
                        </a:rPr>
                        <a:t>合併症を有する睡眠関連呼吸障害の患者</a:t>
                      </a:r>
                      <a:r>
                        <a:rPr lang="ja-JP" altLang="en-US" sz="1200" dirty="0">
                          <a:solidFill>
                            <a:srgbClr val="000000"/>
                          </a:solidFill>
                          <a:effectLst/>
                          <a:latin typeface="+mn-ea"/>
                          <a:ea typeface="+mn-ea"/>
                          <a:cs typeface="ＭＳ ゴシック" panose="020B0609070205080204" pitchFamily="49" charset="-128"/>
                        </a:rPr>
                        <a:t>、</a:t>
                      </a:r>
                      <a:r>
                        <a:rPr lang="ja-JP" altLang="ja-JP" sz="1200" dirty="0">
                          <a:solidFill>
                            <a:srgbClr val="000000"/>
                          </a:solidFill>
                          <a:effectLst/>
                          <a:latin typeface="+mn-ea"/>
                          <a:ea typeface="+mn-ea"/>
                          <a:cs typeface="ＭＳ ゴシック" panose="020B0609070205080204" pitchFamily="49" charset="-128"/>
                        </a:rPr>
                        <a:t>睡眠障害の患者</a:t>
                      </a:r>
                      <a:r>
                        <a:rPr lang="ja-JP" altLang="en-US" sz="1200" dirty="0">
                          <a:solidFill>
                            <a:srgbClr val="000000"/>
                          </a:solidFill>
                          <a:effectLst/>
                          <a:latin typeface="+mn-ea"/>
                          <a:ea typeface="+mn-ea"/>
                          <a:cs typeface="ＭＳ ゴシック" panose="020B0609070205080204" pitchFamily="49" charset="-128"/>
                        </a:rPr>
                        <a:t>、</a:t>
                      </a:r>
                      <a:r>
                        <a:rPr lang="en-US" altLang="ja-JP" sz="1200" dirty="0">
                          <a:solidFill>
                            <a:srgbClr val="000000"/>
                          </a:solidFill>
                          <a:effectLst/>
                          <a:latin typeface="+mn-ea"/>
                          <a:ea typeface="+mn-ea"/>
                          <a:cs typeface="ＭＳ ゴシック" panose="020B0609070205080204" pitchFamily="49" charset="-128"/>
                        </a:rPr>
                        <a:t>13</a:t>
                      </a:r>
                      <a:r>
                        <a:rPr lang="ja-JP" altLang="ja-JP" sz="1200" dirty="0">
                          <a:solidFill>
                            <a:srgbClr val="000000"/>
                          </a:solidFill>
                          <a:effectLst/>
                          <a:latin typeface="+mn-ea"/>
                          <a:ea typeface="+mn-ea"/>
                          <a:cs typeface="ＭＳ ゴシック" panose="020B0609070205080204" pitchFamily="49" charset="-128"/>
                        </a:rPr>
                        <a:t>歳未満の小児の患者</a:t>
                      </a:r>
                      <a:endParaRPr lang="en-US" altLang="ja-JP" sz="1200" dirty="0">
                        <a:solidFill>
                          <a:srgbClr val="000000"/>
                        </a:solidFill>
                        <a:effectLst/>
                        <a:latin typeface="+mn-ea"/>
                        <a:ea typeface="+mn-ea"/>
                        <a:cs typeface="ＭＳ ゴシック" panose="020B0609070205080204" pitchFamily="49" charset="-128"/>
                      </a:endParaRPr>
                    </a:p>
                    <a:p>
                      <a:pPr marL="0" marR="0" lvl="0" indent="0" algn="l" defTabSz="914400" rtl="0" eaLnBrk="1" fontAlgn="auto" latinLnBrk="0" hangingPunct="1">
                        <a:lnSpc>
                          <a:spcPts val="1300"/>
                        </a:lnSpc>
                        <a:spcBef>
                          <a:spcPts val="0"/>
                        </a:spcBef>
                        <a:spcAft>
                          <a:spcPts val="0"/>
                        </a:spcAft>
                        <a:buClrTx/>
                        <a:buSzTx/>
                        <a:buFontTx/>
                        <a:buNone/>
                        <a:tabLst/>
                        <a:defRPr/>
                      </a:pPr>
                      <a:endParaRPr lang="ja-JP" altLang="ja-JP" sz="1200" dirty="0">
                        <a:solidFill>
                          <a:srgbClr val="000000"/>
                        </a:solidFill>
                        <a:effectLst/>
                        <a:latin typeface="ＭＳ 明朝" panose="02020609040205080304" pitchFamily="17" charset="-128"/>
                        <a:ea typeface="ＭＳ 明朝" panose="02020609040205080304" pitchFamily="17" charset="-128"/>
                        <a:cs typeface="ＭＳ ゴシック" panose="020B0609070205080204" pitchFamily="49" charset="-128"/>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557863182"/>
                  </a:ext>
                </a:extLst>
              </a:tr>
              <a:tr h="547759">
                <a:tc>
                  <a:txBody>
                    <a:bodyPr/>
                    <a:lstStyle/>
                    <a:p>
                      <a:pPr>
                        <a:lnSpc>
                          <a:spcPts val="1300"/>
                        </a:lnSpc>
                      </a:pPr>
                      <a:r>
                        <a:rPr kumimoji="1" lang="ja-JP" altLang="en-US" sz="1200" b="1" dirty="0"/>
                        <a:t>Ｄ２８２－４</a:t>
                      </a:r>
                      <a:r>
                        <a:rPr kumimoji="1" lang="ja-JP" altLang="en-US" sz="1200" dirty="0"/>
                        <a:t>　ダーモスコピー</a:t>
                      </a:r>
                      <a:endParaRPr kumimoji="1" lang="en-US" altLang="ja-JP" sz="1200" dirty="0"/>
                    </a:p>
                    <a:p>
                      <a:pPr>
                        <a:lnSpc>
                          <a:spcPts val="1300"/>
                        </a:lnSpc>
                      </a:pPr>
                      <a:r>
                        <a:rPr lang="en-US" altLang="ja-JP" sz="1200" dirty="0">
                          <a:solidFill>
                            <a:srgbClr val="000000"/>
                          </a:solidFill>
                          <a:effectLst/>
                          <a:latin typeface="+mn-ea"/>
                          <a:ea typeface="+mn-ea"/>
                          <a:cs typeface="ＭＳ ゴシック" panose="020B0609070205080204" pitchFamily="49" charset="-128"/>
                        </a:rPr>
                        <a:t>〔</a:t>
                      </a:r>
                      <a:r>
                        <a:rPr lang="ja-JP" altLang="en-US" sz="1200" dirty="0">
                          <a:solidFill>
                            <a:srgbClr val="000000"/>
                          </a:solidFill>
                          <a:effectLst/>
                          <a:latin typeface="+mn-ea"/>
                          <a:ea typeface="+mn-ea"/>
                          <a:cs typeface="ＭＳ ゴシック" panose="020B0609070205080204" pitchFamily="49" charset="-128"/>
                        </a:rPr>
                        <a:t>対象疾患</a:t>
                      </a:r>
                      <a:r>
                        <a:rPr lang="en-US" altLang="ja-JP" sz="1200" dirty="0">
                          <a:solidFill>
                            <a:srgbClr val="000000"/>
                          </a:solidFill>
                          <a:effectLst/>
                          <a:latin typeface="+mn-ea"/>
                          <a:ea typeface="+mn-ea"/>
                          <a:cs typeface="ＭＳ ゴシック" panose="020B0609070205080204" pitchFamily="49" charset="-128"/>
                        </a:rPr>
                        <a:t>〕</a:t>
                      </a:r>
                    </a:p>
                    <a:p>
                      <a:pPr>
                        <a:lnSpc>
                          <a:spcPts val="1300"/>
                        </a:lnSpc>
                      </a:pPr>
                      <a:r>
                        <a:rPr lang="ja-JP" altLang="en-US" sz="1200" dirty="0">
                          <a:solidFill>
                            <a:srgbClr val="000000"/>
                          </a:solidFill>
                          <a:effectLst/>
                          <a:latin typeface="+mn-ea"/>
                          <a:ea typeface="+mn-ea"/>
                          <a:cs typeface="ＭＳ ゴシック" panose="020B0609070205080204" pitchFamily="49" charset="-128"/>
                        </a:rPr>
                        <a:t>　</a:t>
                      </a:r>
                      <a:r>
                        <a:rPr lang="ja-JP" altLang="ja-JP" sz="1200" dirty="0">
                          <a:solidFill>
                            <a:srgbClr val="000000"/>
                          </a:solidFill>
                          <a:effectLst/>
                          <a:latin typeface="+mn-ea"/>
                          <a:ea typeface="+mn-ea"/>
                          <a:cs typeface="ＭＳ ゴシック" panose="020B0609070205080204" pitchFamily="49" charset="-128"/>
                        </a:rPr>
                        <a:t>悪性黒色腫、基底細胞癌、ボーエン病、色素性母斑、老人性色素斑、脂漏性角化症、エクリン汗孔腫、血管腫等の色素性皮膚病変</a:t>
                      </a:r>
                      <a:endParaRPr kumimoji="1" lang="en-US" altLang="ja-JP" sz="1200" dirty="0">
                        <a:latin typeface="+mn-ea"/>
                        <a:ea typeface="+mn-ea"/>
                      </a:endParaRPr>
                    </a:p>
                  </a:txBody>
                  <a:tcPr/>
                </a:tc>
                <a:extLst>
                  <a:ext uri="{0D108BD9-81ED-4DB2-BD59-A6C34878D82A}">
                    <a16:rowId xmlns:a16="http://schemas.microsoft.com/office/drawing/2014/main" val="10001"/>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Ｄ２９１－２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小児食物アレルギー負荷検査：１</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０００点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注１　別に厚生労働大臣が定める施設基準に適合するものとして</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地方厚生局長等に届け出た保険医療機関において、９歳未満</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の患者に対して食物アレルギー負荷検査を行った場合に、年</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２回に限り算定する。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877355697"/>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Ｄ４００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血液採取（１日につき）　　</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静脈：３５点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注２　６歳未満の乳幼児に対して行った場合は、乳幼児加算とし</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て、２５点を所定点数に加算する。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495911651"/>
                  </a:ext>
                </a:extLst>
              </a:tr>
              <a:tr h="249759">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Ｄ４１９</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その他の検体採取</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３　動脈血採取（１日につき）：５０点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注２　６歳未満の乳幼児に対して行った場合は、乳幼児加算とし</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て、１５点を所定点数に加算する。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６　鼻腔・咽頭拭い液採取：５点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3143427017"/>
                  </a:ext>
                </a:extLst>
              </a:tr>
            </a:tbl>
          </a:graphicData>
        </a:graphic>
      </p:graphicFrame>
      <p:graphicFrame>
        <p:nvGraphicFramePr>
          <p:cNvPr id="4" name="表 3"/>
          <p:cNvGraphicFramePr>
            <a:graphicFrameLocks noGrp="1"/>
          </p:cNvGraphicFramePr>
          <p:nvPr/>
        </p:nvGraphicFramePr>
        <p:xfrm>
          <a:off x="5268321" y="1529131"/>
          <a:ext cx="4449479" cy="5046820"/>
        </p:xfrm>
        <a:graphic>
          <a:graphicData uri="http://schemas.openxmlformats.org/drawingml/2006/table">
            <a:tbl>
              <a:tblPr firstRow="1" bandRow="1">
                <a:tableStyleId>{5C22544A-7EE6-4342-B048-85BDC9FD1C3A}</a:tableStyleId>
              </a:tblPr>
              <a:tblGrid>
                <a:gridCol w="4449479">
                  <a:extLst>
                    <a:ext uri="{9D8B030D-6E8A-4147-A177-3AD203B41FA5}">
                      <a16:colId xmlns:a16="http://schemas.microsoft.com/office/drawing/2014/main" val="20000"/>
                    </a:ext>
                  </a:extLst>
                </a:gridCol>
              </a:tblGrid>
              <a:tr h="297020">
                <a:tc>
                  <a:txBody>
                    <a:bodyPr/>
                    <a:lstStyle/>
                    <a:p>
                      <a:pPr algn="ctr">
                        <a:lnSpc>
                          <a:spcPts val="1400"/>
                        </a:lnSpc>
                      </a:pPr>
                      <a:r>
                        <a:rPr kumimoji="1" lang="ja-JP" altLang="en-US" sz="1400" dirty="0"/>
                        <a:t>改　定</a:t>
                      </a:r>
                    </a:p>
                  </a:txBody>
                  <a:tcPr/>
                </a:tc>
                <a:extLst>
                  <a:ext uri="{0D108BD9-81ED-4DB2-BD59-A6C34878D82A}">
                    <a16:rowId xmlns:a16="http://schemas.microsoft.com/office/drawing/2014/main" val="10000"/>
                  </a:ext>
                </a:extLst>
              </a:tr>
              <a:tr h="400704">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Ｄ２３７</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終夜睡眠ポリグラフィ</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u="none" kern="1200" dirty="0">
                          <a:solidFill>
                            <a:schemeClr val="dk1"/>
                          </a:solidFill>
                          <a:effectLst/>
                          <a:latin typeface="+mn-ea"/>
                          <a:ea typeface="+mn-ea"/>
                          <a:cs typeface="+mn-cs"/>
                        </a:rPr>
                        <a:t>〔</a:t>
                      </a:r>
                      <a:r>
                        <a:rPr kumimoji="1" lang="ja-JP" altLang="en-US" sz="1200" u="none" kern="1200" dirty="0">
                          <a:solidFill>
                            <a:schemeClr val="dk1"/>
                          </a:solidFill>
                          <a:effectLst/>
                          <a:latin typeface="+mn-ea"/>
                          <a:ea typeface="+mn-ea"/>
                          <a:cs typeface="+mn-cs"/>
                        </a:rPr>
                        <a:t>対象患者</a:t>
                      </a:r>
                      <a:r>
                        <a:rPr kumimoji="1" lang="en-US" altLang="ja-JP" sz="1200" u="none" kern="1200" dirty="0">
                          <a:solidFill>
                            <a:schemeClr val="dk1"/>
                          </a:solidFill>
                          <a:effectLst/>
                          <a:latin typeface="+mn-ea"/>
                          <a:ea typeface="+mn-ea"/>
                          <a:cs typeface="+mn-cs"/>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kern="1200" dirty="0">
                          <a:solidFill>
                            <a:schemeClr val="dk1"/>
                          </a:solidFill>
                          <a:effectLst/>
                          <a:latin typeface="+mn-ea"/>
                          <a:ea typeface="+mn-ea"/>
                          <a:cs typeface="+mn-cs"/>
                        </a:rPr>
                        <a:t>　</a:t>
                      </a:r>
                      <a:r>
                        <a:rPr kumimoji="1" lang="ja-JP" altLang="ja-JP" sz="1200" b="0" u="none" kern="1200" dirty="0">
                          <a:solidFill>
                            <a:srgbClr val="FF0000"/>
                          </a:solidFill>
                          <a:effectLst/>
                          <a:latin typeface="+mn-ea"/>
                          <a:ea typeface="+mn-ea"/>
                          <a:cs typeface="+mn-cs"/>
                        </a:rPr>
                        <a:t>在宅持続陽圧呼吸療法指導管理料を算定している患者であって、治療の効果を判定するため、安全精度管理下にＣＰＡＰを用いて当該検査を実施する医学的必要性が認められる患者</a:t>
                      </a:r>
                      <a:r>
                        <a:rPr kumimoji="1" lang="ja-JP" altLang="en-US" sz="1200" u="none" kern="1200" dirty="0">
                          <a:solidFill>
                            <a:schemeClr val="dk1"/>
                          </a:solidFill>
                          <a:effectLst/>
                          <a:latin typeface="+mn-ea"/>
                          <a:ea typeface="+mn-ea"/>
                          <a:cs typeface="+mn-cs"/>
                        </a:rPr>
                        <a:t>を追加</a:t>
                      </a:r>
                      <a:endParaRPr kumimoji="1" lang="ja-JP" altLang="ja-JP" sz="1200" u="none" kern="1200" dirty="0">
                        <a:solidFill>
                          <a:schemeClr val="dk1"/>
                        </a:solidFill>
                        <a:effectLst/>
                        <a:latin typeface="+mn-ea"/>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3385356184"/>
                  </a:ext>
                </a:extLst>
              </a:tr>
              <a:tr h="529744">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Ｄ２８２－４</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ダーモスコピー　</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対象疾患</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200" b="1" i="0" u="none" strike="noStrike" kern="1200" cap="none" spc="0" normalizeH="0" baseline="0" noProof="0" dirty="0">
                          <a:ln>
                            <a:noFill/>
                          </a:ln>
                          <a:solidFill>
                            <a:srgbClr val="FF0000"/>
                          </a:solidFill>
                          <a:effectLst/>
                          <a:uLnTx/>
                          <a:uFillTx/>
                          <a:latin typeface="+mn-lt"/>
                          <a:ea typeface="+mn-ea"/>
                          <a:cs typeface="+mn-cs"/>
                        </a:rPr>
                        <a:t>円形脱毛、日光角化症</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を追加</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txBody>
                  <a:tcPr/>
                </a:tc>
                <a:extLst>
                  <a:ext uri="{0D108BD9-81ED-4DB2-BD59-A6C34878D82A}">
                    <a16:rowId xmlns:a16="http://schemas.microsoft.com/office/drawing/2014/main" val="10001"/>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Ｄ２９１－２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小児食物アレルギー負荷検査：１</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０００点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注１　別に厚生労働大臣が定める施設基準に適合しているものと</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して地方厚生局長等に届け出た保険医療機関において、</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１６歳未満</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の患者に対して食物アレルギー負荷検査を行った</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場合に、年</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３回</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に限り算定する。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2"/>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Ｄ４００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血液採取（１日につき）　　</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静脈：</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３７点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注２　６歳未満の乳幼児に対して行った場合は、乳幼児加算とし</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て、</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３０点</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を所定点数に加算する。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7"/>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Ｄ４１９</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その他の検体採取</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３　動脈血採取（１日につき）：</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５５点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注２　６歳未満の乳幼児に対して行った場合は、乳幼児加算とし</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て、</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３０点</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を所定点数に加算する。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６　鼻腔・咽頭拭い液採取：</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２５点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509413042"/>
                  </a:ext>
                </a:extLst>
              </a:tr>
            </a:tbl>
          </a:graphicData>
        </a:graphic>
      </p:graphicFrame>
      <p:sp>
        <p:nvSpPr>
          <p:cNvPr id="5" name="右矢印 4"/>
          <p:cNvSpPr/>
          <p:nvPr/>
        </p:nvSpPr>
        <p:spPr>
          <a:xfrm>
            <a:off x="4889750" y="3263216"/>
            <a:ext cx="305614" cy="1635987"/>
          </a:xfrm>
          <a:prstGeom prst="rightArrow">
            <a:avLst/>
          </a:prstGeom>
          <a:ln>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 name="タイトル 1">
            <a:extLst>
              <a:ext uri="{FF2B5EF4-FFF2-40B4-BE49-F238E27FC236}">
                <a16:creationId xmlns:a16="http://schemas.microsoft.com/office/drawing/2014/main" id="{DC62F406-50A2-4CA4-ADE6-DC08955540E8}"/>
              </a:ext>
            </a:extLst>
          </p:cNvPr>
          <p:cNvSpPr txBox="1">
            <a:spLocks/>
          </p:cNvSpPr>
          <p:nvPr/>
        </p:nvSpPr>
        <p:spPr>
          <a:xfrm>
            <a:off x="0" y="264579"/>
            <a:ext cx="9906000" cy="489748"/>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（６）医師の基礎的な技術の再評価</a:t>
            </a:r>
            <a:endParaRPr kumimoji="1" lang="en-US" altLang="ja-JP"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endParaRPr>
          </a:p>
        </p:txBody>
      </p:sp>
      <p:sp>
        <p:nvSpPr>
          <p:cNvPr id="12" name="テキスト ボックス 11">
            <a:extLst>
              <a:ext uri="{FF2B5EF4-FFF2-40B4-BE49-F238E27FC236}">
                <a16:creationId xmlns:a16="http://schemas.microsoft.com/office/drawing/2014/main" id="{DAD9059C-2A8F-47F9-B48F-B0A306544868}"/>
              </a:ext>
            </a:extLst>
          </p:cNvPr>
          <p:cNvSpPr txBox="1"/>
          <p:nvPr/>
        </p:nvSpPr>
        <p:spPr>
          <a:xfrm>
            <a:off x="339604" y="1249543"/>
            <a:ext cx="9100291"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医療技術評価分科会における検討結果等を踏まえ、基礎的な技術等の評価の見直しを行う</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正方形/長方形 12">
            <a:extLst>
              <a:ext uri="{FF2B5EF4-FFF2-40B4-BE49-F238E27FC236}">
                <a16:creationId xmlns:a16="http://schemas.microsoft.com/office/drawing/2014/main" id="{165FCAEB-9B29-4D28-A3FE-BEF24BA72F4E}"/>
              </a:ext>
            </a:extLst>
          </p:cNvPr>
          <p:cNvSpPr/>
          <p:nvPr/>
        </p:nvSpPr>
        <p:spPr>
          <a:xfrm>
            <a:off x="245196" y="809054"/>
            <a:ext cx="6363988" cy="385762"/>
          </a:xfrm>
          <a:prstGeom prst="rect">
            <a:avLst/>
          </a:prstGeom>
          <a:solidFill>
            <a:srgbClr val="FFCCCC"/>
          </a:solidFill>
          <a:ln w="19050" cap="flat" cmpd="sng" algn="ctr">
            <a:noFill/>
            <a:prstDash val="solid"/>
          </a:ln>
          <a:effectLst>
            <a:outerShdw blurRad="50800" dist="38100" dir="2700000" algn="tl" rotWithShape="0">
              <a:prstClr val="black">
                <a:alpha val="40000"/>
              </a:prstClr>
            </a:outerShdw>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既存技術の見直し（医師の基礎的な技術の再評価①）</a:t>
            </a:r>
          </a:p>
        </p:txBody>
      </p:sp>
      <p:sp>
        <p:nvSpPr>
          <p:cNvPr id="11" name="テキスト ボックス 10">
            <a:extLst>
              <a:ext uri="{FF2B5EF4-FFF2-40B4-BE49-F238E27FC236}">
                <a16:creationId xmlns:a16="http://schemas.microsoft.com/office/drawing/2014/main" id="{998CEFC3-85A9-42C1-B895-9C53E87B30AC}"/>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Tree>
    <p:extLst>
      <p:ext uri="{BB962C8B-B14F-4D97-AF65-F5344CB8AC3E}">
        <p14:creationId xmlns:p14="http://schemas.microsoft.com/office/powerpoint/2010/main" val="2570954533"/>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45197" y="1052736"/>
            <a:ext cx="9594720" cy="5635308"/>
          </a:xfrm>
          <a:prstGeom prst="rect">
            <a:avLst/>
          </a:prstGeom>
          <a:solidFill>
            <a:schemeClr val="bg1">
              <a:alpha val="50000"/>
            </a:schemeClr>
          </a:solid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525" marR="0" lvl="0" indent="-263525"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300" b="0" i="0" u="none" strike="noStrike" kern="1200" cap="none" spc="0" normalizeH="0" baseline="0" noProof="0" smtClean="0">
                <a:ln>
                  <a:noFill/>
                </a:ln>
                <a:solidFill>
                  <a:prstClr val="black"/>
                </a:solidFill>
                <a:effectLst/>
                <a:uLnTx/>
                <a:uFillTx/>
                <a:latin typeface="メイリオ" panose="020B0604030504040204" pitchFamily="50" charset="-128"/>
                <a:ea typeface="メイリオ" panose="020B0604030504040204" pitchFamily="50" charset="-128"/>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endParaRPr>
          </a:p>
        </p:txBody>
      </p:sp>
      <p:graphicFrame>
        <p:nvGraphicFramePr>
          <p:cNvPr id="3" name="表 2"/>
          <p:cNvGraphicFramePr>
            <a:graphicFrameLocks noGrp="1"/>
          </p:cNvGraphicFramePr>
          <p:nvPr/>
        </p:nvGraphicFramePr>
        <p:xfrm>
          <a:off x="386781" y="1555729"/>
          <a:ext cx="4464496" cy="5036820"/>
        </p:xfrm>
        <a:graphic>
          <a:graphicData uri="http://schemas.openxmlformats.org/drawingml/2006/table">
            <a:tbl>
              <a:tblPr firstRow="1" bandRow="1">
                <a:tableStyleId>{5C22544A-7EE6-4342-B048-85BDC9FD1C3A}</a:tableStyleId>
              </a:tblPr>
              <a:tblGrid>
                <a:gridCol w="4464496">
                  <a:extLst>
                    <a:ext uri="{9D8B030D-6E8A-4147-A177-3AD203B41FA5}">
                      <a16:colId xmlns:a16="http://schemas.microsoft.com/office/drawing/2014/main" val="20000"/>
                    </a:ext>
                  </a:extLst>
                </a:gridCol>
              </a:tblGrid>
              <a:tr h="243633">
                <a:tc>
                  <a:txBody>
                    <a:bodyPr/>
                    <a:lstStyle/>
                    <a:p>
                      <a:pPr algn="ctr">
                        <a:lnSpc>
                          <a:spcPts val="1400"/>
                        </a:lnSpc>
                      </a:pPr>
                      <a:r>
                        <a:rPr kumimoji="1" lang="ja-JP" altLang="en-US" sz="1400" dirty="0"/>
                        <a:t>現　行</a:t>
                      </a:r>
                    </a:p>
                  </a:txBody>
                  <a:tcPr/>
                </a:tc>
                <a:extLst>
                  <a:ext uri="{0D108BD9-81ED-4DB2-BD59-A6C34878D82A}">
                    <a16:rowId xmlns:a16="http://schemas.microsoft.com/office/drawing/2014/main" val="10000"/>
                  </a:ext>
                </a:extLst>
              </a:tr>
              <a:tr h="285387">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Ｇ０００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皮内、皮下及び筋肉注射（１回につき）：２０点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3703741034"/>
                  </a:ext>
                </a:extLst>
              </a:tr>
              <a:tr h="285387">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Ｇ００１</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静脈内注射（１回につき）：３２点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注２　６歳未満の乳幼児に対して行った場合は、乳幼児加</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算として、４５点を所定点数に加算する。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3701105576"/>
                  </a:ext>
                </a:extLst>
              </a:tr>
              <a:tr h="483254">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Ｇ００４</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点滴注射（１日につき）</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６歳未満の乳幼児に対するもの（１日分の注射量が</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100mL</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以</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上の場合）：９９点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１に掲げる者以外の者に対するもの（１日分の注射量が</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500mL</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以上の場合）：９８点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３　その他の場合（入院中の患者以外の患者に限る。）：４９点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注２　６歳未満の乳幼児に対して行った場合は、乳幼児加算とし</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て、４５点を所定点数に加算する。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dirty="0"/>
                    </a:p>
                  </a:txBody>
                  <a:tcPr/>
                </a:tc>
                <a:extLst>
                  <a:ext uri="{0D108BD9-81ED-4DB2-BD59-A6C34878D82A}">
                    <a16:rowId xmlns:a16="http://schemas.microsoft.com/office/drawing/2014/main" val="10001"/>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H</a:t>
                      </a: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００２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運動器リハビリテーション料</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対象疾患</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dirty="0"/>
                        <a:t>　上・下肢の複合損傷、脊椎損傷による四肢麻痺、体幹・上・下肢の外傷・骨折、切断・離断（義肢）、運動器の悪性腫瘍等</a:t>
                      </a:r>
                      <a:endParaRPr kumimoji="1" lang="en-US" altLang="ja-JP" sz="1200" dirty="0"/>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dirty="0"/>
                        <a:t>　関節の変性疾患、関節の炎症性疾患、熱傷瘢痕による関節拘縮、運動器不安定症等</a:t>
                      </a:r>
                      <a:endParaRPr kumimoji="1" lang="en-US" altLang="ja-JP" sz="1200" dirty="0"/>
                    </a:p>
                  </a:txBody>
                  <a:tcPr/>
                </a:tc>
                <a:extLst>
                  <a:ext uri="{0D108BD9-81ED-4DB2-BD59-A6C34878D82A}">
                    <a16:rowId xmlns:a16="http://schemas.microsoft.com/office/drawing/2014/main" val="10002"/>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Ｊ０９５</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耳処置（耳浴及び耳洗浄を含む。）：２５点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647670681"/>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Ｊ０９７</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鼻処置（鼻吸引、単純鼻出血及び鼻前庭の処置を含む。）</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r"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：１４点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3232520177"/>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Ｊ０９８</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口腔、咽頭処置：１４点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40227489"/>
                  </a:ext>
                </a:extLst>
              </a:tr>
            </a:tbl>
          </a:graphicData>
        </a:graphic>
      </p:graphicFrame>
      <p:graphicFrame>
        <p:nvGraphicFramePr>
          <p:cNvPr id="4" name="表 3"/>
          <p:cNvGraphicFramePr>
            <a:graphicFrameLocks noGrp="1"/>
          </p:cNvGraphicFramePr>
          <p:nvPr/>
        </p:nvGraphicFramePr>
        <p:xfrm>
          <a:off x="5233837" y="1555729"/>
          <a:ext cx="4490658" cy="5036820"/>
        </p:xfrm>
        <a:graphic>
          <a:graphicData uri="http://schemas.openxmlformats.org/drawingml/2006/table">
            <a:tbl>
              <a:tblPr firstRow="1" bandRow="1">
                <a:tableStyleId>{5C22544A-7EE6-4342-B048-85BDC9FD1C3A}</a:tableStyleId>
              </a:tblPr>
              <a:tblGrid>
                <a:gridCol w="4490658">
                  <a:extLst>
                    <a:ext uri="{9D8B030D-6E8A-4147-A177-3AD203B41FA5}">
                      <a16:colId xmlns:a16="http://schemas.microsoft.com/office/drawing/2014/main" val="20000"/>
                    </a:ext>
                  </a:extLst>
                </a:gridCol>
              </a:tblGrid>
              <a:tr h="169729">
                <a:tc>
                  <a:txBody>
                    <a:bodyPr/>
                    <a:lstStyle/>
                    <a:p>
                      <a:pPr algn="ctr">
                        <a:lnSpc>
                          <a:spcPts val="1400"/>
                        </a:lnSpc>
                      </a:pPr>
                      <a:r>
                        <a:rPr kumimoji="1" lang="ja-JP" altLang="en-US" sz="1400" dirty="0"/>
                        <a:t>改　定</a:t>
                      </a:r>
                    </a:p>
                  </a:txBody>
                  <a:tcPr/>
                </a:tc>
                <a:extLst>
                  <a:ext uri="{0D108BD9-81ED-4DB2-BD59-A6C34878D82A}">
                    <a16:rowId xmlns:a16="http://schemas.microsoft.com/office/drawing/2014/main" val="10000"/>
                  </a:ext>
                </a:extLst>
              </a:tr>
              <a:tr h="312531">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Ｇ０００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皮内、皮下及び筋肉注射（１回につき）：</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２２点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3391409104"/>
                  </a:ext>
                </a:extLst>
              </a:tr>
              <a:tr h="312531">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Ｇ００１</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静脈内注射（１回につき）：</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３４点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注２　６歳未満の乳幼児に対して行った場合は、乳幼児加</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算として、</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４８点</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を所定点数に加算する。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873993173"/>
                  </a:ext>
                </a:extLst>
              </a:tr>
              <a:tr h="312531">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Ｇ００４</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点滴注射（１日につき）</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６歳未満の乳幼児に対するもの（１日分の注射量が</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100mL</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以</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上の場合）：</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１０１点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１に掲げる者以外の者に対するもの（１日分の注射量が</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500mL</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以上の場合）：</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９９点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３　その他の場合（入院中の患者以外の患者に限る。）：</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５０点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注２　６歳未満の乳幼児に対して行った場合は、乳幼児加算とし</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て、</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４６点</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を所定点数に加算する。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1"/>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H</a:t>
                      </a: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００２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運動器リハビリテーション料</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対象疾患</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1" i="0" u="none" strike="noStrike" kern="1200" cap="none" spc="0" normalizeH="0" baseline="0" noProof="0" dirty="0">
                          <a:ln>
                            <a:noFill/>
                          </a:ln>
                          <a:solidFill>
                            <a:srgbClr val="FF0000"/>
                          </a:solidFill>
                          <a:effectLst/>
                          <a:uLnTx/>
                          <a:uFillTx/>
                          <a:latin typeface="+mn-lt"/>
                          <a:ea typeface="+mn-ea"/>
                          <a:cs typeface="+mn-cs"/>
                        </a:rPr>
                        <a:t>糖尿病足病変</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を追加</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2"/>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Ｊ０９５</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耳処置（耳浴及び耳洗浄を含む。）：</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２７点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3416786"/>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Ｊ０９７</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鼻処置（鼻吸引、単純鼻出血及び鼻前庭の処置を含む。）</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r"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１６点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896623849"/>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Ｊ０９８</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口腔、咽頭処置：</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１６点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34689597"/>
                  </a:ext>
                </a:extLst>
              </a:tr>
            </a:tbl>
          </a:graphicData>
        </a:graphic>
      </p:graphicFrame>
      <p:sp>
        <p:nvSpPr>
          <p:cNvPr id="10" name="右矢印 4">
            <a:extLst>
              <a:ext uri="{FF2B5EF4-FFF2-40B4-BE49-F238E27FC236}">
                <a16:creationId xmlns:a16="http://schemas.microsoft.com/office/drawing/2014/main" id="{D7C23BD6-2709-49DC-8B17-9919C1565364}"/>
              </a:ext>
            </a:extLst>
          </p:cNvPr>
          <p:cNvSpPr/>
          <p:nvPr/>
        </p:nvSpPr>
        <p:spPr>
          <a:xfrm>
            <a:off x="4889750" y="2910956"/>
            <a:ext cx="305614" cy="1635987"/>
          </a:xfrm>
          <a:prstGeom prs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 name="テキスト ボックス 8">
            <a:extLst>
              <a:ext uri="{FF2B5EF4-FFF2-40B4-BE49-F238E27FC236}">
                <a16:creationId xmlns:a16="http://schemas.microsoft.com/office/drawing/2014/main" id="{D4BB768A-323D-4575-83B1-833731B288FA}"/>
              </a:ext>
            </a:extLst>
          </p:cNvPr>
          <p:cNvSpPr txBox="1"/>
          <p:nvPr/>
        </p:nvSpPr>
        <p:spPr>
          <a:xfrm>
            <a:off x="339604" y="1249543"/>
            <a:ext cx="9100291"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医療技術評価分科会における検討結果等を踏まえ、基礎的な技術等の評価の見直しを行う</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正方形/長方形 10">
            <a:extLst>
              <a:ext uri="{FF2B5EF4-FFF2-40B4-BE49-F238E27FC236}">
                <a16:creationId xmlns:a16="http://schemas.microsoft.com/office/drawing/2014/main" id="{20D5ADC2-AB5A-40C9-B55B-30A1978520AD}"/>
              </a:ext>
            </a:extLst>
          </p:cNvPr>
          <p:cNvSpPr/>
          <p:nvPr/>
        </p:nvSpPr>
        <p:spPr>
          <a:xfrm>
            <a:off x="245196" y="809054"/>
            <a:ext cx="6291980" cy="385762"/>
          </a:xfrm>
          <a:prstGeom prst="rect">
            <a:avLst/>
          </a:prstGeom>
          <a:solidFill>
            <a:srgbClr val="FFCCCC"/>
          </a:solidFill>
          <a:ln w="19050" cap="flat" cmpd="sng" algn="ctr">
            <a:noFill/>
            <a:prstDash val="solid"/>
          </a:ln>
          <a:effectLst>
            <a:outerShdw blurRad="50800" dist="38100" dir="2700000" algn="tl" rotWithShape="0">
              <a:prstClr val="black">
                <a:alpha val="40000"/>
              </a:prstClr>
            </a:outerShdw>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既存技術の見直し（医師の基礎的な技術の再評価②）</a:t>
            </a:r>
          </a:p>
        </p:txBody>
      </p:sp>
      <p:sp>
        <p:nvSpPr>
          <p:cNvPr id="12" name="タイトル 1">
            <a:extLst>
              <a:ext uri="{FF2B5EF4-FFF2-40B4-BE49-F238E27FC236}">
                <a16:creationId xmlns:a16="http://schemas.microsoft.com/office/drawing/2014/main" id="{8C280E7D-EA42-476D-8F72-A40F7808D1C1}"/>
              </a:ext>
            </a:extLst>
          </p:cNvPr>
          <p:cNvSpPr txBox="1">
            <a:spLocks/>
          </p:cNvSpPr>
          <p:nvPr/>
        </p:nvSpPr>
        <p:spPr>
          <a:xfrm>
            <a:off x="0" y="264579"/>
            <a:ext cx="9906000" cy="489748"/>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（６）医師の基礎的な技術の再評価</a:t>
            </a:r>
            <a:endParaRPr kumimoji="1" lang="en-US" altLang="ja-JP"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endParaRPr>
          </a:p>
        </p:txBody>
      </p:sp>
      <p:sp>
        <p:nvSpPr>
          <p:cNvPr id="14" name="テキスト ボックス 13">
            <a:extLst>
              <a:ext uri="{FF2B5EF4-FFF2-40B4-BE49-F238E27FC236}">
                <a16:creationId xmlns:a16="http://schemas.microsoft.com/office/drawing/2014/main" id="{49DB85D6-D3BF-4B82-84EB-7EA1E8A21729}"/>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Tree>
    <p:extLst>
      <p:ext uri="{BB962C8B-B14F-4D97-AF65-F5344CB8AC3E}">
        <p14:creationId xmlns:p14="http://schemas.microsoft.com/office/powerpoint/2010/main" val="389490809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（７）生活習慣病管理料の見直し</a:t>
            </a:r>
            <a:endParaRPr kumimoji="1" lang="ja-JP" altLang="en-US" dirty="0">
              <a:latin typeface="メイリオ" panose="020B0604030504040204" pitchFamily="50" charset="-128"/>
              <a:ea typeface="メイリオ" panose="020B0604030504040204" pitchFamily="50" charset="-128"/>
            </a:endParaRPr>
          </a:p>
        </p:txBody>
      </p:sp>
      <p:sp>
        <p:nvSpPr>
          <p:cNvPr id="6" name="正方形/長方形 5"/>
          <p:cNvSpPr/>
          <p:nvPr/>
        </p:nvSpPr>
        <p:spPr>
          <a:xfrm>
            <a:off x="187200" y="1018800"/>
            <a:ext cx="9529762" cy="291673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 name="正方形/長方形 15"/>
          <p:cNvSpPr/>
          <p:nvPr/>
        </p:nvSpPr>
        <p:spPr>
          <a:xfrm>
            <a:off x="298800" y="828000"/>
            <a:ext cx="3379827"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包括範囲及び評価の見直し</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
        <p:nvSpPr>
          <p:cNvPr id="85" name="正方形/長方形 84"/>
          <p:cNvSpPr/>
          <p:nvPr/>
        </p:nvSpPr>
        <p:spPr>
          <a:xfrm>
            <a:off x="156221" y="946620"/>
            <a:ext cx="9529762" cy="2361041"/>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生活習慣病患者は、患者ごとに薬剤料が大きく異なっている実態を踏まえ、投薬に係る費用を生活習慣病管理料の包括評価の対象範囲から除外し、評価を見直す。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 name="正方形/長方形 16"/>
          <p:cNvSpPr/>
          <p:nvPr/>
        </p:nvSpPr>
        <p:spPr>
          <a:xfrm>
            <a:off x="261593" y="2018046"/>
            <a:ext cx="4320000" cy="1836389"/>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生活習慣病管理料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（１：処方箋を交付する場合／２：それ以外の場合）</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イ　脂質異常症を主病とする場合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650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1,175</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ロ　高血圧症を主病とする場合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1,035</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ハ　糖尿病を主病とする場合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800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1,280</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生活習慣病管理を受けている患者に対して行った医学管理等、検査、投薬、注射及び病理診断の費用は、生活習慣病管理料に含まれるものとする。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0" name="正方形/長方形 19"/>
          <p:cNvSpPr/>
          <p:nvPr/>
        </p:nvSpPr>
        <p:spPr>
          <a:xfrm>
            <a:off x="5200915" y="1760113"/>
            <a:ext cx="4320000" cy="216000"/>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1" name="右矢印 20"/>
          <p:cNvSpPr/>
          <p:nvPr/>
        </p:nvSpPr>
        <p:spPr>
          <a:xfrm>
            <a:off x="4686964" y="2177128"/>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正方形/長方形 21"/>
          <p:cNvSpPr/>
          <p:nvPr/>
        </p:nvSpPr>
        <p:spPr>
          <a:xfrm>
            <a:off x="274450" y="1755848"/>
            <a:ext cx="4320000" cy="216000"/>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3" name="正方形/長方形 22"/>
          <p:cNvSpPr/>
          <p:nvPr/>
        </p:nvSpPr>
        <p:spPr>
          <a:xfrm>
            <a:off x="5200915" y="2018046"/>
            <a:ext cx="4320000" cy="1836389"/>
          </a:xfrm>
          <a:prstGeom prst="rect">
            <a:avLst/>
          </a:prstGeom>
          <a:solidFill>
            <a:srgbClr val="FFF0E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生活習慣病管理料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（改）</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脂質異常症を主病とする場合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570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2714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２　高血圧症を主病とする場合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620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2714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３　糖尿病を主病とする場合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720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生活習慣病管理を受けている患者に対して行った</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医学管理等、検査、注射及び病理診断の費用</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は、生活習慣病管理料に含まれるものとする。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9" name="正方形/長方形 18"/>
          <p:cNvSpPr/>
          <p:nvPr/>
        </p:nvSpPr>
        <p:spPr>
          <a:xfrm>
            <a:off x="187200" y="4141733"/>
            <a:ext cx="9529762" cy="264252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生活習慣に関する総合的な治療管理については、多職種と連携して実施しても差し支えないことを明確化する。また、管理方針を変更した場合に、患者数の定期的な記録を求めないこととする。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 name="正方形/長方形 23"/>
          <p:cNvSpPr/>
          <p:nvPr/>
        </p:nvSpPr>
        <p:spPr>
          <a:xfrm>
            <a:off x="298800" y="3969794"/>
            <a:ext cx="2272503"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算定要件の見直し</a:t>
            </a:r>
          </a:p>
        </p:txBody>
      </p:sp>
      <p:sp>
        <p:nvSpPr>
          <p:cNvPr id="25" name="正方形/長方形 24"/>
          <p:cNvSpPr/>
          <p:nvPr/>
        </p:nvSpPr>
        <p:spPr>
          <a:xfrm>
            <a:off x="5200915" y="4928079"/>
            <a:ext cx="4320000" cy="216000"/>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6" name="右矢印 25"/>
          <p:cNvSpPr/>
          <p:nvPr/>
        </p:nvSpPr>
        <p:spPr>
          <a:xfrm>
            <a:off x="4686964" y="5345094"/>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正方形/長方形 26"/>
          <p:cNvSpPr/>
          <p:nvPr/>
        </p:nvSpPr>
        <p:spPr>
          <a:xfrm>
            <a:off x="274450" y="4923814"/>
            <a:ext cx="4320000" cy="216000"/>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8" name="正方形/長方形 27"/>
          <p:cNvSpPr/>
          <p:nvPr/>
        </p:nvSpPr>
        <p:spPr>
          <a:xfrm>
            <a:off x="261593" y="5174078"/>
            <a:ext cx="4320000" cy="1505595"/>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生活習慣病管理料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脂質異常症等の患者に対し、治療計画を策定し、生活習慣に関する総合的な治療管理を行った場合に、算定できる。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tab pos="2328863" algn="l"/>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糖尿病又は高血圧症の患者については、管理方針を変更した場合に、その理由及び内容等を診療録に記載し、</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180975" algn="l" defTabSz="914400" rtl="0" eaLnBrk="1" fontAlgn="auto" latinLnBrk="0" hangingPunct="1">
              <a:lnSpc>
                <a:spcPct val="100000"/>
              </a:lnSpc>
              <a:spcBef>
                <a:spcPts val="0"/>
              </a:spcBef>
              <a:spcAft>
                <a:spcPts val="0"/>
              </a:spcAft>
              <a:buClrTx/>
              <a:buSzTx/>
              <a:buFontTx/>
              <a:buNone/>
              <a:tabLst>
                <a:tab pos="2328863" algn="l"/>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当該患者数を定期的に記録していること。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9" name="正方形/長方形 28"/>
          <p:cNvSpPr/>
          <p:nvPr/>
        </p:nvSpPr>
        <p:spPr>
          <a:xfrm>
            <a:off x="5200915" y="5174077"/>
            <a:ext cx="4320000" cy="1505596"/>
          </a:xfrm>
          <a:prstGeom prst="rect">
            <a:avLst/>
          </a:prstGeom>
          <a:solidFill>
            <a:srgbClr val="FFF0E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生活習慣病管理料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脂質異常症等の患者に対し、治療計画を策定し、生活習慣に関する総合的な治療管理を行った場合に、算定できる。</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この場合において、総合的な治療管理は、看護師、薬剤師、管理栄養士等の多職種と連携して実施しても差し支えない。</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糖尿病又は高血圧症の患者については、管理方針を変更した場合に、その理由及び内容等を診療録に記載していること。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（削除）</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132097984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53" y="-109846"/>
            <a:ext cx="6328833" cy="504825"/>
          </a:xfrm>
        </p:spPr>
        <p:txBody>
          <a:bodyPr>
            <a:normAutofit/>
          </a:bodyPr>
          <a:lstStyle/>
          <a:p>
            <a:pPr algn="l" eaLnBrk="1" hangingPunct="1">
              <a:defRPr/>
            </a:pPr>
            <a:r>
              <a:rPr lang="ja-JP" altLang="en-US" sz="2000" dirty="0">
                <a:ea typeface="HG創英角ｺﾞｼｯｸUB" pitchFamily="49" charset="-128"/>
              </a:rPr>
              <a:t>令和４年度診療報酬改定の基本方針</a:t>
            </a:r>
            <a:endParaRPr lang="ja-JP" altLang="en-US" sz="2000" dirty="0">
              <a:latin typeface="+mj-ea"/>
            </a:endParaRPr>
          </a:p>
        </p:txBody>
      </p:sp>
      <p:sp>
        <p:nvSpPr>
          <p:cNvPr id="178179" name="Rectangle 4"/>
          <p:cNvSpPr>
            <a:spLocks noChangeArrowheads="1"/>
          </p:cNvSpPr>
          <p:nvPr/>
        </p:nvSpPr>
        <p:spPr bwMode="auto">
          <a:xfrm>
            <a:off x="340553" y="533855"/>
            <a:ext cx="3460319" cy="354008"/>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１．改定に当たっての基本認識③</a:t>
            </a:r>
            <a:endParaRPr kumimoji="1" lang="en-US" altLang="ja-JP" sz="18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178183" name="Rectangle 2"/>
          <p:cNvSpPr>
            <a:spLocks noChangeArrowheads="1"/>
          </p:cNvSpPr>
          <p:nvPr/>
        </p:nvSpPr>
        <p:spPr bwMode="auto">
          <a:xfrm>
            <a:off x="4376542" y="34616"/>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［令和３年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Rectangle 4">
            <a:extLst>
              <a:ext uri="{FF2B5EF4-FFF2-40B4-BE49-F238E27FC236}">
                <a16:creationId xmlns:a16="http://schemas.microsoft.com/office/drawing/2014/main" id="{E9AB2C07-FD4B-4C39-A38B-1D764FE3C89F}"/>
              </a:ext>
            </a:extLst>
          </p:cNvPr>
          <p:cNvSpPr>
            <a:spLocks noChangeArrowheads="1"/>
          </p:cNvSpPr>
          <p:nvPr/>
        </p:nvSpPr>
        <p:spPr bwMode="auto">
          <a:xfrm>
            <a:off x="340553" y="964832"/>
            <a:ext cx="9360827" cy="2744341"/>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en-US" altLang="ja-JP" sz="14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1" lang="ja-JP" altLang="en-US" sz="14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社会保障制度の安定性・持続可能性の確保、経済・財政との調和</a:t>
            </a:r>
            <a:r>
              <a:rPr kumimoji="1" lang="en-US" altLang="ja-JP" sz="14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制度の安定性・持続可能性を確保しつつ国民皆保険を堅持するためには、こうした社会経済の新たな流れにも</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対応しながら、経済・財政との調和を図りつつ、より効率的・効果的な医療政策を実現するとともに、国民の制</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度に対する納得感を高めることが不可欠である。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そのためには、「経済財政運営と改革の基本方針</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2021</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」や「成長戦略実行計画（</a:t>
            </a: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2021</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年）」等を踏まえつつ、</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新型コロナウイルス感染症の感染拡大の影響にも配慮しつつ、保険料などの国民負担、物価・賃金の動向、医療</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機関の収入や経営状況、保険財政や国の財政に係る状況等を踏まえるとともに、無駄の排除、医療資源の効率</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的・重点的な配分、医療分野におけるイノベーションの評価等を通じた経済成長への貢献を図ることが必要であ</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社会保障の機能強化と持続可能性の確保を通じて、安心な暮らしを実現し、成長と分配の好循環の創出に貢献するという視点も重要である。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3673617103"/>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（７）生活習慣病管理料の見直し</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1018800"/>
            <a:ext cx="9529762" cy="554130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医療、在宅医療及びリハビリテーション医療について、データに基づく適切な評価を推進する観点から、生活習慣病管理料、在宅時医学総合管理料、疾患別リハビリテーション料等において、保険医療機関が診療報酬の請求状況、治療管理の状況等の診療の内容に関するデータを継続して厚生労働省に提出している場合の評価を新設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生活習慣病管理料</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外来データ提出加算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点（月１回）</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在宅時医学総合管理料、施設入居時等医学総合管理料及び在宅がん医療総合診療料</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在宅データ提出加算</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点（月１回）</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185738"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疾患別リハビリテーション料</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542925"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リハビリテーションデータ提出加算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50</a:t>
            </a:r>
            <a:r>
              <a:rPr kumimoji="1" lang="ja-JP"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点（月１回）</a:t>
            </a:r>
            <a:endPar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在宅データ提出加算とリハビリテーションデータ提出加算の算定要件・施設基準は外来データ提出加算と同様。</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
        <p:nvSpPr>
          <p:cNvPr id="3" name="正方形/長方形 2"/>
          <p:cNvSpPr/>
          <p:nvPr/>
        </p:nvSpPr>
        <p:spPr>
          <a:xfrm>
            <a:off x="622998" y="2988000"/>
            <a:ext cx="8631534" cy="1671637"/>
          </a:xfrm>
          <a:prstGeom prst="rect">
            <a:avLst/>
          </a:prstGeom>
          <a:solidFill>
            <a:schemeClr val="bg1"/>
          </a:solidFill>
          <a:ln w="190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別に厚生労働大臣が定める施設基準に適合しているものとして地方厚生局長等に届け出た保険医療機関において、当該保険医療機関における</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診療報酬の請求状況、生活習慣病の治療管理の状況等の診療の内容に関するデータを継続して厚生労働省に提出している場合</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は、外来データ提出加算として、</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点を所定点数に加算する。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外来患者に係る診療内容に関するデータを継続的かつ適切に提出</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するために必要な体制が整備されていること。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データ提出加算に係る届出を行っていない保険医療機関であること。</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 name="タイトル 1">
            <a:extLst>
              <a:ext uri="{FF2B5EF4-FFF2-40B4-BE49-F238E27FC236}">
                <a16:creationId xmlns:a16="http://schemas.microsoft.com/office/drawing/2014/main" id="{68D73555-0618-4B02-93EA-C6FEBC0F3816}"/>
              </a:ext>
            </a:extLst>
          </p:cNvPr>
          <p:cNvSpPr txBox="1">
            <a:spLocks/>
          </p:cNvSpPr>
          <p:nvPr/>
        </p:nvSpPr>
        <p:spPr>
          <a:xfrm>
            <a:off x="128464" y="768183"/>
            <a:ext cx="5745088" cy="336128"/>
          </a:xfrm>
          <a:prstGeom prst="rect">
            <a:avLst/>
          </a:prstGeom>
          <a:solidFill>
            <a:schemeClr val="accent2">
              <a:lumMod val="40000"/>
              <a:lumOff val="60000"/>
            </a:schemeClr>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r>
              <a:rPr lang="ja-JP" altLang="en-US" sz="2000" dirty="0"/>
              <a:t>外来医療等におけるデータ提出に係る評価の新設</a:t>
            </a:r>
          </a:p>
        </p:txBody>
      </p:sp>
      <p:sp>
        <p:nvSpPr>
          <p:cNvPr id="7" name="四角形: 角を丸くする 6">
            <a:extLst>
              <a:ext uri="{FF2B5EF4-FFF2-40B4-BE49-F238E27FC236}">
                <a16:creationId xmlns:a16="http://schemas.microsoft.com/office/drawing/2014/main" id="{5BCBFDEE-CCCD-4B85-9383-CD6D2926B78C}"/>
              </a:ext>
            </a:extLst>
          </p:cNvPr>
          <p:cNvSpPr/>
          <p:nvPr/>
        </p:nvSpPr>
        <p:spPr>
          <a:xfrm>
            <a:off x="301578" y="2204864"/>
            <a:ext cx="9259934" cy="2592288"/>
          </a:xfrm>
          <a:prstGeom prst="roundRect">
            <a:avLst>
              <a:gd name="adj" fmla="val 6746"/>
            </a:avLst>
          </a:prstGeom>
          <a:solidFill>
            <a:srgbClr val="FF0000">
              <a:alpha val="11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918566711"/>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外来医療等のデータ提出を始める医療機関のスケジュール（イメージ）</a:t>
            </a: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
        <p:nvSpPr>
          <p:cNvPr id="6" name="角丸四角形 5"/>
          <p:cNvSpPr/>
          <p:nvPr/>
        </p:nvSpPr>
        <p:spPr>
          <a:xfrm>
            <a:off x="73000" y="3513612"/>
            <a:ext cx="9759094" cy="1567302"/>
          </a:xfrm>
          <a:prstGeom prst="roundRect">
            <a:avLst/>
          </a:prstGeom>
          <a:solidFill>
            <a:srgbClr val="F79646">
              <a:lumMod val="20000"/>
              <a:lumOff val="80000"/>
            </a:srgbClr>
          </a:solidFill>
          <a:ln w="25400"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メイリオ"/>
              <a:ea typeface="メイリオ"/>
              <a:cs typeface="+mn-cs"/>
            </a:endParaRPr>
          </a:p>
        </p:txBody>
      </p:sp>
      <p:sp>
        <p:nvSpPr>
          <p:cNvPr id="7" name="角丸四角形 6"/>
          <p:cNvSpPr/>
          <p:nvPr/>
        </p:nvSpPr>
        <p:spPr>
          <a:xfrm>
            <a:off x="73000" y="912450"/>
            <a:ext cx="9759094" cy="2403762"/>
          </a:xfrm>
          <a:prstGeom prst="roundRect">
            <a:avLst/>
          </a:prstGeom>
          <a:solidFill>
            <a:srgbClr val="4F81BD">
              <a:lumMod val="20000"/>
              <a:lumOff val="80000"/>
            </a:srgbClr>
          </a:solidFill>
          <a:ln w="25400"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メイリオ"/>
              <a:ea typeface="メイリオ"/>
              <a:cs typeface="+mn-cs"/>
            </a:endParaRPr>
          </a:p>
        </p:txBody>
      </p:sp>
      <p:cxnSp>
        <p:nvCxnSpPr>
          <p:cNvPr id="9" name="直線矢印コネクタ 8"/>
          <p:cNvCxnSpPr/>
          <p:nvPr/>
        </p:nvCxnSpPr>
        <p:spPr>
          <a:xfrm flipV="1">
            <a:off x="233022" y="5425655"/>
            <a:ext cx="9439049" cy="0"/>
          </a:xfrm>
          <a:prstGeom prst="straightConnector1">
            <a:avLst/>
          </a:prstGeom>
          <a:noFill/>
          <a:ln w="19050" cap="flat" cmpd="sng" algn="ctr">
            <a:solidFill>
              <a:sysClr val="windowText" lastClr="000000"/>
            </a:solidFill>
            <a:prstDash val="solid"/>
            <a:tailEnd type="arrow"/>
          </a:ln>
          <a:effectLst/>
        </p:spPr>
      </p:cxnSp>
      <p:sp>
        <p:nvSpPr>
          <p:cNvPr id="10" name="テキスト ボックス 9"/>
          <p:cNvSpPr txBox="1"/>
          <p:nvPr/>
        </p:nvSpPr>
        <p:spPr>
          <a:xfrm>
            <a:off x="2688881" y="5442529"/>
            <a:ext cx="1946850"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６～７月</a:t>
            </a:r>
          </a:p>
        </p:txBody>
      </p:sp>
      <p:sp>
        <p:nvSpPr>
          <p:cNvPr id="11" name="テキスト ボックス 10"/>
          <p:cNvSpPr txBox="1"/>
          <p:nvPr/>
        </p:nvSpPr>
        <p:spPr>
          <a:xfrm>
            <a:off x="6993308" y="5451359"/>
            <a:ext cx="1065430"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１０月</a:t>
            </a:r>
          </a:p>
        </p:txBody>
      </p:sp>
      <p:sp>
        <p:nvSpPr>
          <p:cNvPr id="12" name="テキスト ボックス 11"/>
          <p:cNvSpPr txBox="1"/>
          <p:nvPr/>
        </p:nvSpPr>
        <p:spPr>
          <a:xfrm>
            <a:off x="4508302" y="5449665"/>
            <a:ext cx="1255863"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８月</a:t>
            </a:r>
          </a:p>
        </p:txBody>
      </p:sp>
      <p:sp>
        <p:nvSpPr>
          <p:cNvPr id="13" name="角丸四角形 12"/>
          <p:cNvSpPr/>
          <p:nvPr/>
        </p:nvSpPr>
        <p:spPr>
          <a:xfrm>
            <a:off x="2006682" y="1247832"/>
            <a:ext cx="1882860" cy="1720553"/>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②６</a:t>
            </a:r>
            <a:r>
              <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７月分のデータ</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（試行データ）</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を作成</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連続する少なくとも</a:t>
            </a:r>
            <a:endParaRPr kumimoji="0" lang="en-US" altLang="ja-JP" sz="12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２か月分のデータ</a:t>
            </a:r>
          </a:p>
        </p:txBody>
      </p:sp>
      <p:sp>
        <p:nvSpPr>
          <p:cNvPr id="14" name="上矢印 13"/>
          <p:cNvSpPr/>
          <p:nvPr/>
        </p:nvSpPr>
        <p:spPr>
          <a:xfrm flipV="1">
            <a:off x="4576451" y="2867684"/>
            <a:ext cx="533584" cy="1078165"/>
          </a:xfrm>
          <a:prstGeom prst="upArrow">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メイリオ"/>
              <a:ea typeface="メイリオ"/>
              <a:cs typeface="+mn-cs"/>
            </a:endParaRPr>
          </a:p>
        </p:txBody>
      </p:sp>
      <p:sp>
        <p:nvSpPr>
          <p:cNvPr id="15" name="円/楕円 37"/>
          <p:cNvSpPr/>
          <p:nvPr/>
        </p:nvSpPr>
        <p:spPr>
          <a:xfrm>
            <a:off x="4167460" y="4038836"/>
            <a:ext cx="1459035" cy="613248"/>
          </a:xfrm>
          <a:prstGeom prst="ellipse">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メイリオ"/>
                <a:ea typeface="メイリオ"/>
                <a:cs typeface="+mn-cs"/>
              </a:rPr>
              <a:t>⑤判定</a:t>
            </a:r>
          </a:p>
        </p:txBody>
      </p:sp>
      <p:sp>
        <p:nvSpPr>
          <p:cNvPr id="16" name="上矢印 15"/>
          <p:cNvSpPr/>
          <p:nvPr/>
        </p:nvSpPr>
        <p:spPr>
          <a:xfrm>
            <a:off x="6056795" y="3004232"/>
            <a:ext cx="604010" cy="956133"/>
          </a:xfrm>
          <a:prstGeom prst="upArrow">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メイリオ"/>
                <a:ea typeface="メイリオ"/>
                <a:cs typeface="+mn-cs"/>
              </a:rPr>
              <a:t>⑥通知</a:t>
            </a:r>
          </a:p>
        </p:txBody>
      </p:sp>
      <p:sp>
        <p:nvSpPr>
          <p:cNvPr id="17" name="テキスト ボックス 16"/>
          <p:cNvSpPr txBox="1"/>
          <p:nvPr/>
        </p:nvSpPr>
        <p:spPr>
          <a:xfrm>
            <a:off x="6056794" y="727783"/>
            <a:ext cx="3849206"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１０月からは、３か月毎に提出</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３）</a:t>
            </a: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a:t>
            </a:r>
          </a:p>
        </p:txBody>
      </p:sp>
      <p:cxnSp>
        <p:nvCxnSpPr>
          <p:cNvPr id="18" name="直線コネクタ 17"/>
          <p:cNvCxnSpPr/>
          <p:nvPr/>
        </p:nvCxnSpPr>
        <p:spPr>
          <a:xfrm flipV="1">
            <a:off x="7006713" y="1008628"/>
            <a:ext cx="0" cy="4172259"/>
          </a:xfrm>
          <a:prstGeom prst="line">
            <a:avLst/>
          </a:prstGeom>
          <a:noFill/>
          <a:ln w="28575" cap="flat" cmpd="sng" algn="ctr">
            <a:solidFill>
              <a:sysClr val="windowText" lastClr="000000">
                <a:shade val="95000"/>
                <a:satMod val="105000"/>
              </a:sysClr>
            </a:solidFill>
            <a:prstDash val="dash"/>
          </a:ln>
          <a:effectLst/>
        </p:spPr>
      </p:cxnSp>
      <p:sp>
        <p:nvSpPr>
          <p:cNvPr id="19" name="右矢印 18"/>
          <p:cNvSpPr/>
          <p:nvPr/>
        </p:nvSpPr>
        <p:spPr>
          <a:xfrm>
            <a:off x="7050693" y="1329653"/>
            <a:ext cx="2769508" cy="1098703"/>
          </a:xfrm>
          <a:prstGeom prst="rightArrow">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1" i="0" u="none" strike="noStrike" kern="0" cap="none" spc="0" normalizeH="0" baseline="0" noProof="0" dirty="0">
                <a:ln>
                  <a:noFill/>
                </a:ln>
                <a:solidFill>
                  <a:srgbClr val="FF0000"/>
                </a:solidFill>
                <a:effectLst/>
                <a:uLnTx/>
                <a:uFillTx/>
                <a:latin typeface="メイリオ"/>
                <a:ea typeface="メイリオ"/>
                <a:cs typeface="+mn-cs"/>
              </a:rPr>
              <a:t>⑧外来データ提出加算等</a:t>
            </a:r>
            <a:endParaRPr kumimoji="0" lang="en-US" altLang="ja-JP" sz="1600" b="1" i="0" u="none" strike="noStrike" kern="0" cap="none" spc="0" normalizeH="0" baseline="0" noProof="0" dirty="0">
              <a:ln>
                <a:noFill/>
              </a:ln>
              <a:solidFill>
                <a:srgbClr val="FF0000"/>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1" i="0" u="none" strike="noStrike" kern="0" cap="none" spc="0" normalizeH="0" baseline="0" noProof="0" dirty="0">
                <a:ln>
                  <a:noFill/>
                </a:ln>
                <a:solidFill>
                  <a:srgbClr val="FF0000"/>
                </a:solidFill>
                <a:effectLst/>
                <a:uLnTx/>
                <a:uFillTx/>
                <a:latin typeface="メイリオ"/>
                <a:ea typeface="メイリオ"/>
                <a:cs typeface="+mn-cs"/>
              </a:rPr>
              <a:t>算定</a:t>
            </a:r>
          </a:p>
        </p:txBody>
      </p:sp>
      <p:sp>
        <p:nvSpPr>
          <p:cNvPr id="20" name="テキスト ボックス 19"/>
          <p:cNvSpPr txBox="1"/>
          <p:nvPr/>
        </p:nvSpPr>
        <p:spPr>
          <a:xfrm>
            <a:off x="7496147" y="1247832"/>
            <a:ext cx="2028225"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FF0000"/>
                </a:solidFill>
                <a:effectLst/>
                <a:uLnTx/>
                <a:uFillTx/>
                <a:latin typeface="メイリオ"/>
                <a:ea typeface="メイリオ"/>
                <a:cs typeface="+mn-cs"/>
              </a:rPr>
              <a:t>１０月１日より</a:t>
            </a:r>
          </a:p>
        </p:txBody>
      </p:sp>
      <p:sp>
        <p:nvSpPr>
          <p:cNvPr id="21" name="角丸四角形 20"/>
          <p:cNvSpPr/>
          <p:nvPr/>
        </p:nvSpPr>
        <p:spPr>
          <a:xfrm>
            <a:off x="624004" y="1247832"/>
            <a:ext cx="1338700" cy="1722898"/>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sng" strike="noStrike" kern="0" cap="none" spc="0" normalizeH="0" baseline="0" noProof="0" dirty="0">
                <a:ln>
                  <a:noFill/>
                </a:ln>
                <a:solidFill>
                  <a:prstClr val="black"/>
                </a:solidFill>
                <a:effectLst/>
                <a:uLnTx/>
                <a:uFillTx/>
                <a:latin typeface="メイリオ"/>
                <a:ea typeface="メイリオ"/>
                <a:cs typeface="+mn-cs"/>
              </a:rPr>
              <a:t>①データ作成開始前</a:t>
            </a: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に</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保険局医療課に届出</a:t>
            </a: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a:t>
            </a:r>
            <a:r>
              <a:rPr kumimoji="0" lang="en-US" altLang="ja-JP" sz="1200" b="0" i="0" u="none" strike="noStrike" kern="0" cap="none" spc="0" normalizeH="0" baseline="0" noProof="0" dirty="0">
                <a:ln>
                  <a:noFill/>
                </a:ln>
                <a:solidFill>
                  <a:prstClr val="black"/>
                </a:solidFill>
                <a:effectLst/>
                <a:uLnTx/>
                <a:uFillTx/>
                <a:latin typeface="メイリオ"/>
                <a:ea typeface="メイリオ"/>
                <a:cs typeface="+mn-cs"/>
              </a:rPr>
              <a:t>※1</a:t>
            </a:r>
            <a:r>
              <a:rPr kumimoji="0" lang="ja-JP" altLang="en-US" sz="1200" b="0" i="0" u="none" strike="noStrike" kern="0" cap="none" spc="0" normalizeH="0" baseline="0" noProof="0" dirty="0">
                <a:ln>
                  <a:noFill/>
                </a:ln>
                <a:solidFill>
                  <a:prstClr val="black"/>
                </a:solidFill>
                <a:effectLst/>
                <a:uLnTx/>
                <a:uFillTx/>
                <a:latin typeface="メイリオ"/>
                <a:ea typeface="メイリオ"/>
                <a:cs typeface="+mn-cs"/>
              </a:rPr>
              <a:t>）</a:t>
            </a:r>
          </a:p>
        </p:txBody>
      </p:sp>
      <p:sp>
        <p:nvSpPr>
          <p:cNvPr id="22" name="角丸四角形 21"/>
          <p:cNvSpPr/>
          <p:nvPr/>
        </p:nvSpPr>
        <p:spPr>
          <a:xfrm>
            <a:off x="5801800" y="1278823"/>
            <a:ext cx="1124488" cy="1701401"/>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⑦通知を元に厚生局に届出</a:t>
            </a:r>
          </a:p>
        </p:txBody>
      </p:sp>
      <p:cxnSp>
        <p:nvCxnSpPr>
          <p:cNvPr id="23" name="直線矢印コネクタ 22"/>
          <p:cNvCxnSpPr/>
          <p:nvPr/>
        </p:nvCxnSpPr>
        <p:spPr>
          <a:xfrm>
            <a:off x="1346099" y="2980224"/>
            <a:ext cx="0" cy="965625"/>
          </a:xfrm>
          <a:prstGeom prst="straightConnector1">
            <a:avLst/>
          </a:prstGeom>
          <a:noFill/>
          <a:ln w="25400" cap="flat" cmpd="sng" algn="ctr">
            <a:solidFill>
              <a:srgbClr val="4BACC6"/>
            </a:solidFill>
            <a:prstDash val="solid"/>
            <a:tailEnd type="arrow"/>
          </a:ln>
          <a:effectLst>
            <a:outerShdw blurRad="40000" dist="20000" dir="5400000" rotWithShape="0">
              <a:srgbClr val="000000">
                <a:alpha val="38000"/>
              </a:srgbClr>
            </a:outerShdw>
          </a:effectLst>
        </p:spPr>
      </p:cxnSp>
      <p:sp>
        <p:nvSpPr>
          <p:cNvPr id="24" name="テキスト ボックス 23"/>
          <p:cNvSpPr txBox="1"/>
          <p:nvPr/>
        </p:nvSpPr>
        <p:spPr>
          <a:xfrm>
            <a:off x="6056794" y="6021551"/>
            <a:ext cx="3741419" cy="738664"/>
          </a:xfrm>
          <a:prstGeom prst="rect">
            <a:avLst/>
          </a:prstGeom>
          <a:noFill/>
          <a:ln>
            <a:solidFill>
              <a:sysClr val="windowText" lastClr="000000"/>
            </a:solidFill>
          </a:ln>
        </p:spPr>
        <p:txBody>
          <a:bodyPr wrap="square" rtlCol="0">
            <a:spAutoFit/>
          </a:bodyPr>
          <a:lstStyle/>
          <a:p>
            <a:pPr marL="177800" marR="0" lvl="0" indent="-177800"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３　提出データについては、より詳細な点検を厚生労働省（調査事務局）にて実施し、データの追加提出を求める場合がある。</a:t>
            </a:r>
            <a:endPar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25" name="テキスト ボックス 24"/>
          <p:cNvSpPr txBox="1"/>
          <p:nvPr/>
        </p:nvSpPr>
        <p:spPr>
          <a:xfrm>
            <a:off x="49367" y="6021551"/>
            <a:ext cx="2426452" cy="738664"/>
          </a:xfrm>
          <a:prstGeom prst="rect">
            <a:avLst/>
          </a:prstGeom>
          <a:solidFill>
            <a:sysClr val="window" lastClr="FFFFFF"/>
          </a:solidFill>
          <a:ln>
            <a:solidFill>
              <a:sysClr val="windowText" lastClr="000000"/>
            </a:solidFill>
          </a:ln>
        </p:spPr>
        <p:txBody>
          <a:bodyPr wrap="square" rtlCol="0">
            <a:spAutoFit/>
          </a:bodyPr>
          <a:lstStyle/>
          <a:p>
            <a:pPr marL="85725" marR="0" lvl="0" indent="-85725"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１　</a:t>
            </a:r>
            <a:r>
              <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rPr>
              <a:t>5/20</a:t>
            </a:r>
            <a:r>
              <a:rPr kumimoji="0" lang="ja-JP" altLang="en-US" sz="1400" b="0" i="0" u="none" strike="noStrike" kern="0" cap="none" spc="0" normalizeH="0" baseline="0" noProof="0" dirty="0" err="1">
                <a:ln>
                  <a:noFill/>
                </a:ln>
                <a:solidFill>
                  <a:prstClr val="black"/>
                </a:solidFill>
                <a:effectLst/>
                <a:uLnTx/>
                <a:uFillTx/>
                <a:latin typeface="メイリオ"/>
                <a:ea typeface="メイリオ"/>
                <a:cs typeface="+mn-cs"/>
              </a:rPr>
              <a:t>までに</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厚生局を経由して届出（施設の状況により若干時期が異なる）</a:t>
            </a:r>
          </a:p>
        </p:txBody>
      </p:sp>
      <p:sp>
        <p:nvSpPr>
          <p:cNvPr id="26" name="テキスト ボックス 25"/>
          <p:cNvSpPr txBox="1"/>
          <p:nvPr/>
        </p:nvSpPr>
        <p:spPr>
          <a:xfrm>
            <a:off x="2549173" y="6021551"/>
            <a:ext cx="3434266" cy="738664"/>
          </a:xfrm>
          <a:prstGeom prst="rect">
            <a:avLst/>
          </a:prstGeom>
          <a:solidFill>
            <a:sysClr val="window" lastClr="FFFFFF"/>
          </a:solidFill>
          <a:ln>
            <a:solidFill>
              <a:sysClr val="windowText" lastClr="000000"/>
            </a:solidFill>
          </a:ln>
        </p:spPr>
        <p:txBody>
          <a:bodyPr wrap="square" rtlCol="0">
            <a:spAutoFit/>
          </a:bodyPr>
          <a:lstStyle/>
          <a:p>
            <a:pPr marL="85725" marR="0" lvl="0" indent="-85725" algn="l"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メイリオ"/>
                <a:ea typeface="メイリオ"/>
                <a:cs typeface="+mn-cs"/>
              </a:rPr>
              <a:t>※</a:t>
            </a:r>
            <a:r>
              <a:rPr kumimoji="0" lang="ja-JP" altLang="en-US" sz="1400" b="0" i="0" u="none" strike="noStrike" kern="0" cap="none" spc="0" normalizeH="0" baseline="0" noProof="0" dirty="0">
                <a:ln>
                  <a:noFill/>
                </a:ln>
                <a:solidFill>
                  <a:prstClr val="black"/>
                </a:solidFill>
                <a:effectLst/>
                <a:uLnTx/>
                <a:uFillTx/>
                <a:latin typeface="メイリオ"/>
                <a:ea typeface="メイリオ"/>
                <a:cs typeface="+mn-cs"/>
              </a:rPr>
              <a:t>２　自己チェック用のソフトは厚生労働省が追って作成・配付。医療機関側で提出前にチェックを実施（必須）。</a:t>
            </a:r>
          </a:p>
        </p:txBody>
      </p:sp>
      <p:sp>
        <p:nvSpPr>
          <p:cNvPr id="27" name="正方形/長方形 26"/>
          <p:cNvSpPr/>
          <p:nvPr/>
        </p:nvSpPr>
        <p:spPr>
          <a:xfrm>
            <a:off x="391871" y="4701937"/>
            <a:ext cx="1879381" cy="659759"/>
          </a:xfrm>
          <a:prstGeom prst="rect">
            <a:avLst/>
          </a:prstGeom>
          <a:solidFill>
            <a:sysClr val="window" lastClr="FFFFFF"/>
          </a:solidFill>
          <a:ln w="25400" cap="flat" cmpd="sng" algn="ctr">
            <a:solidFill>
              <a:srgbClr val="F7964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srgbClr val="F79646">
                    <a:lumMod val="50000"/>
                  </a:srgbClr>
                </a:solidFill>
                <a:effectLst/>
                <a:uLnTx/>
                <a:uFillTx/>
                <a:latin typeface="メイリオ"/>
                <a:ea typeface="メイリオ"/>
                <a:cs typeface="+mn-cs"/>
              </a:rPr>
              <a:t>厚生労働省</a:t>
            </a:r>
            <a:endParaRPr kumimoji="0" lang="en-US" altLang="ja-JP" sz="1800" b="0" i="0" u="none" strike="noStrike" kern="0" cap="none" spc="0" normalizeH="0" baseline="0" noProof="0" dirty="0">
              <a:ln>
                <a:noFill/>
              </a:ln>
              <a:solidFill>
                <a:srgbClr val="F79646">
                  <a:lumMod val="50000"/>
                </a:srgbClr>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srgbClr val="F79646">
                    <a:lumMod val="50000"/>
                  </a:srgbClr>
                </a:solidFill>
                <a:effectLst/>
                <a:uLnTx/>
                <a:uFillTx/>
                <a:latin typeface="メイリオ"/>
                <a:ea typeface="メイリオ"/>
                <a:cs typeface="+mn-cs"/>
              </a:rPr>
              <a:t>（調査事務局）</a:t>
            </a:r>
          </a:p>
        </p:txBody>
      </p:sp>
      <p:sp>
        <p:nvSpPr>
          <p:cNvPr id="28" name="角丸四角形 27"/>
          <p:cNvSpPr/>
          <p:nvPr/>
        </p:nvSpPr>
        <p:spPr>
          <a:xfrm>
            <a:off x="7050692" y="2438566"/>
            <a:ext cx="2709393" cy="605307"/>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⑨１０～１２月分を作成</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→令和６年１月提出</a:t>
            </a:r>
          </a:p>
        </p:txBody>
      </p:sp>
      <p:sp>
        <p:nvSpPr>
          <p:cNvPr id="29" name="テキスト ボックス 28"/>
          <p:cNvSpPr txBox="1"/>
          <p:nvPr/>
        </p:nvSpPr>
        <p:spPr>
          <a:xfrm>
            <a:off x="5575295" y="4051219"/>
            <a:ext cx="1500471"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内容が適切であれば通知</a:t>
            </a:r>
          </a:p>
        </p:txBody>
      </p:sp>
      <p:sp>
        <p:nvSpPr>
          <p:cNvPr id="30" name="正方形/長方形 29"/>
          <p:cNvSpPr/>
          <p:nvPr/>
        </p:nvSpPr>
        <p:spPr>
          <a:xfrm>
            <a:off x="391871" y="786925"/>
            <a:ext cx="1535369" cy="360040"/>
          </a:xfrm>
          <a:prstGeom prst="rect">
            <a:avLst/>
          </a:prstGeom>
          <a:solidFill>
            <a:sysClr val="window" lastClr="FFFFFF"/>
          </a:solidFill>
          <a:ln w="25400" cap="flat" cmpd="sng" algn="ctr">
            <a:solidFill>
              <a:srgbClr val="4F81BD"/>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srgbClr val="4F81BD"/>
                </a:solidFill>
                <a:effectLst/>
                <a:uLnTx/>
                <a:uFillTx/>
                <a:latin typeface="メイリオ"/>
                <a:ea typeface="メイリオ"/>
                <a:cs typeface="+mn-cs"/>
              </a:rPr>
              <a:t>医療機関</a:t>
            </a:r>
          </a:p>
        </p:txBody>
      </p:sp>
      <p:sp>
        <p:nvSpPr>
          <p:cNvPr id="31" name="テキスト ボックス 30"/>
          <p:cNvSpPr txBox="1"/>
          <p:nvPr/>
        </p:nvSpPr>
        <p:spPr>
          <a:xfrm>
            <a:off x="687891" y="5449665"/>
            <a:ext cx="1745112"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令和５年５月</a:t>
            </a:r>
          </a:p>
        </p:txBody>
      </p:sp>
      <p:sp>
        <p:nvSpPr>
          <p:cNvPr id="32" name="角丸四角形 31"/>
          <p:cNvSpPr/>
          <p:nvPr/>
        </p:nvSpPr>
        <p:spPr>
          <a:xfrm>
            <a:off x="3944974" y="1265848"/>
            <a:ext cx="1769464" cy="1090251"/>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③ソフトウェアによる試行データの自己チェックを行う</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p:txBody>
      </p:sp>
      <p:sp>
        <p:nvSpPr>
          <p:cNvPr id="33" name="テキスト ボックス 32"/>
          <p:cNvSpPr txBox="1"/>
          <p:nvPr/>
        </p:nvSpPr>
        <p:spPr>
          <a:xfrm>
            <a:off x="85212" y="3846931"/>
            <a:ext cx="1063575" cy="83099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a:ea typeface="メイリオ"/>
                <a:cs typeface="+mn-cs"/>
              </a:rPr>
              <a:t>調査実施説明資料を公表</a:t>
            </a:r>
          </a:p>
        </p:txBody>
      </p:sp>
      <p:sp>
        <p:nvSpPr>
          <p:cNvPr id="34" name="角丸四角形 33"/>
          <p:cNvSpPr/>
          <p:nvPr/>
        </p:nvSpPr>
        <p:spPr>
          <a:xfrm>
            <a:off x="3963448" y="2438565"/>
            <a:ext cx="1769464" cy="541659"/>
          </a:xfrm>
          <a:prstGeom prst="roundRect">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④試行データを</a:t>
            </a:r>
            <a:endParaRPr kumimoji="0" lang="en-US" altLang="ja-JP" sz="1600" b="0" i="0" u="none" strike="noStrike" kern="0" cap="none" spc="0" normalizeH="0" baseline="0" noProof="0" dirty="0">
              <a:ln>
                <a:noFill/>
              </a:ln>
              <a:solidFill>
                <a:prstClr val="black"/>
              </a:solidFill>
              <a:effectLst/>
              <a:uLnTx/>
              <a:uFillTx/>
              <a:latin typeface="メイリオ"/>
              <a:ea typeface="メイリオ"/>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メイリオ"/>
                <a:ea typeface="メイリオ"/>
                <a:cs typeface="+mn-cs"/>
              </a:rPr>
              <a:t>事務局に提出</a:t>
            </a:r>
          </a:p>
        </p:txBody>
      </p:sp>
      <p:sp>
        <p:nvSpPr>
          <p:cNvPr id="35" name="テキスト ボックス 34"/>
          <p:cNvSpPr txBox="1"/>
          <p:nvPr/>
        </p:nvSpPr>
        <p:spPr>
          <a:xfrm>
            <a:off x="6056794" y="5449665"/>
            <a:ext cx="975653"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a:ea typeface="メイリオ"/>
                <a:cs typeface="+mn-cs"/>
              </a:rPr>
              <a:t>９月</a:t>
            </a:r>
          </a:p>
        </p:txBody>
      </p:sp>
    </p:spTree>
    <p:extLst>
      <p:ext uri="{BB962C8B-B14F-4D97-AF65-F5344CB8AC3E}">
        <p14:creationId xmlns:p14="http://schemas.microsoft.com/office/powerpoint/2010/main" val="123442890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213"/>
            <a:ext cx="9906000" cy="458482"/>
          </a:xfrm>
        </p:spPr>
        <p:txBody>
          <a:bodyPr>
            <a:noAutofit/>
          </a:bodyPr>
          <a:lstStyle/>
          <a:p>
            <a:r>
              <a:rPr lang="ja-JP" altLang="en-US" dirty="0"/>
              <a:t>（８）療養・就労両立支援指導料の見直し</a:t>
            </a:r>
          </a:p>
        </p:txBody>
      </p:sp>
      <p:sp>
        <p:nvSpPr>
          <p:cNvPr id="8" name="正方形/長方形 7"/>
          <p:cNvSpPr/>
          <p:nvPr/>
        </p:nvSpPr>
        <p:spPr>
          <a:xfrm>
            <a:off x="167360" y="3585649"/>
            <a:ext cx="9529762" cy="295842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治療と仕事の両立支援における心理的不安等に対するサポートや、両立支援の関係者間の連携を推進する観点から、相談支援加算の対象職種に、精神保健福祉士及び公認心理師を追加する。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8269" y="3348793"/>
            <a:ext cx="6932089"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療養・就労両立支援指導料における職種要件の見直し</a:t>
            </a:r>
          </a:p>
        </p:txBody>
      </p:sp>
      <p:sp>
        <p:nvSpPr>
          <p:cNvPr id="88" name="正方形/長方形 87"/>
          <p:cNvSpPr/>
          <p:nvPr/>
        </p:nvSpPr>
        <p:spPr>
          <a:xfrm>
            <a:off x="5224735" y="4482575"/>
            <a:ext cx="4320000"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89" name="正方形/長方形 88"/>
          <p:cNvSpPr/>
          <p:nvPr/>
        </p:nvSpPr>
        <p:spPr>
          <a:xfrm>
            <a:off x="5220753" y="4841620"/>
            <a:ext cx="4320000" cy="1641974"/>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療養・就労両立支援指導料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注３　別に厚生労働大臣が定める施設基準に適合しているものとして地方厚生局長等に届け出た保険医療機関において、当該患者に対して、看護師、社会福祉士、</a:t>
            </a:r>
            <a:r>
              <a:rPr kumimoji="1" lang="ja-JP" altLang="en-US" sz="12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精神保健福祉士又は公認心理師</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が相談支援を行った場合に、相談支援加算として、</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点を所定点数に加算する。</a:t>
            </a:r>
          </a:p>
        </p:txBody>
      </p:sp>
      <p:sp>
        <p:nvSpPr>
          <p:cNvPr id="90" name="右矢印 89"/>
          <p:cNvSpPr/>
          <p:nvPr/>
        </p:nvSpPr>
        <p:spPr>
          <a:xfrm>
            <a:off x="4710784" y="4899590"/>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298270" y="4478310"/>
            <a:ext cx="4371397"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31" name="正方形/長方形 30"/>
          <p:cNvSpPr/>
          <p:nvPr/>
        </p:nvSpPr>
        <p:spPr>
          <a:xfrm>
            <a:off x="298270" y="4821585"/>
            <a:ext cx="4371398" cy="1539884"/>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療養・就労両立支援指導料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注３　別に厚生労働大臣が定める施設基準に適合しているものとして地方厚生局長等に届け出た保険医療機関において、当該患者に対して、看護師又は社会福祉士が相談支援を行った場合に、相談支援加算として、</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点を所定点数に加算する。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32" name="Picture 8" descr="カウンセリングのイラスト（女性医師）">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913780" y="3243784"/>
            <a:ext cx="626973" cy="626973"/>
          </a:xfrm>
          <a:prstGeom prst="rect">
            <a:avLst/>
          </a:prstGeom>
          <a:noFill/>
          <a:extLst>
            <a:ext uri="{909E8E84-426E-40DD-AFC4-6F175D3DCCD1}">
              <a14:hiddenFill xmlns:a14="http://schemas.microsoft.com/office/drawing/2010/main">
                <a:solidFill>
                  <a:srgbClr val="FFFFFF"/>
                </a:solidFill>
              </a14:hiddenFill>
            </a:ext>
          </a:extLst>
        </p:spPr>
      </p:pic>
      <p:sp>
        <p:nvSpPr>
          <p:cNvPr id="13" name="正方形/長方形 12">
            <a:extLst>
              <a:ext uri="{FF2B5EF4-FFF2-40B4-BE49-F238E27FC236}">
                <a16:creationId xmlns:a16="http://schemas.microsoft.com/office/drawing/2014/main" id="{0D8F4B96-CD80-4DA9-86BB-A295EE0DAD52}"/>
              </a:ext>
            </a:extLst>
          </p:cNvPr>
          <p:cNvSpPr/>
          <p:nvPr/>
        </p:nvSpPr>
        <p:spPr>
          <a:xfrm>
            <a:off x="188119" y="1240281"/>
            <a:ext cx="9529762" cy="189752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治療と仕事の両立を推進する観点から、療養・就労両立支援指導料について対象疾患及び主治医の診療情報提供先を見直す。</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255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・対象となる疾患に</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心疾患、糖尿病及び若年性認知症</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を追加</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5600" marR="0" lvl="0" indent="-2730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255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・対象となる企業側の連携先に、患者が勤務する事業場において、選任されている</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衛生推進者</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を追加</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正方形/長方形 13">
            <a:extLst>
              <a:ext uri="{FF2B5EF4-FFF2-40B4-BE49-F238E27FC236}">
                <a16:creationId xmlns:a16="http://schemas.microsoft.com/office/drawing/2014/main" id="{1CDD744A-C0B1-4C26-BBE4-E51C73775663}"/>
              </a:ext>
            </a:extLst>
          </p:cNvPr>
          <p:cNvSpPr/>
          <p:nvPr/>
        </p:nvSpPr>
        <p:spPr>
          <a:xfrm>
            <a:off x="298270" y="1047250"/>
            <a:ext cx="7730608" cy="385200"/>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療養・就労両立支援指導料における対象患者及び連携先の拡大</a:t>
            </a:r>
          </a:p>
        </p:txBody>
      </p:sp>
      <p:sp>
        <p:nvSpPr>
          <p:cNvPr id="17"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
        <p:nvSpPr>
          <p:cNvPr id="16" name="テキスト ボックス 15">
            <a:extLst>
              <a:ext uri="{FF2B5EF4-FFF2-40B4-BE49-F238E27FC236}">
                <a16:creationId xmlns:a16="http://schemas.microsoft.com/office/drawing/2014/main" id="{156A96B6-A7ED-4A32-BBEF-40E673F8FF14}"/>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Tree>
    <p:extLst>
      <p:ext uri="{BB962C8B-B14F-4D97-AF65-F5344CB8AC3E}">
        <p14:creationId xmlns:p14="http://schemas.microsoft.com/office/powerpoint/2010/main" val="2571503634"/>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813600"/>
            <a:ext cx="9618822" cy="584233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Verdana"/>
                <a:ea typeface="メイリオ"/>
                <a:cs typeface="+mn-cs"/>
              </a:rPr>
              <a:t>孤独・孤立による影響等により精神障害又はその増悪に至る可能性が認められる患者に対して、かかりつけ医等及び精神科又は心療内科の医師等が、自治体と連携しながら多職種で当該患者をサポートする体制を整備している場合について、新たな評価を行う。</a:t>
            </a:r>
            <a:endParaRPr kumimoji="1" lang="en-US" altLang="ja-JP" sz="1600" b="0" i="0" u="none" strike="noStrike" kern="1200" cap="none" spc="0" normalizeH="0" baseline="0" noProof="0" dirty="0">
              <a:ln>
                <a:noFill/>
              </a:ln>
              <a:solidFill>
                <a:prstClr val="black"/>
              </a:solidFill>
              <a:effectLst/>
              <a:uLnTx/>
              <a:uFillTx/>
              <a:latin typeface="Verdana"/>
              <a:ea typeface="メイリオ"/>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lang="en-US" altLang="ja-JP" sz="1600" dirty="0">
              <a:solidFill>
                <a:prstClr val="black"/>
              </a:solidFill>
              <a:latin typeface="Verdana"/>
              <a:ea typeface="メイリオ"/>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graphicFrame>
        <p:nvGraphicFramePr>
          <p:cNvPr id="3" name="表 2">
            <a:extLst>
              <a:ext uri="{FF2B5EF4-FFF2-40B4-BE49-F238E27FC236}">
                <a16:creationId xmlns:a16="http://schemas.microsoft.com/office/drawing/2014/main" id="{E1A6DB66-CD50-44B0-8953-85991A7C9DD5}"/>
              </a:ext>
            </a:extLst>
          </p:cNvPr>
          <p:cNvGraphicFramePr>
            <a:graphicFrameLocks noGrp="1"/>
          </p:cNvGraphicFramePr>
          <p:nvPr>
            <p:extLst>
              <p:ext uri="{D42A27DB-BD31-4B8C-83A1-F6EECF244321}">
                <p14:modId xmlns:p14="http://schemas.microsoft.com/office/powerpoint/2010/main" val="1012891298"/>
              </p:ext>
            </p:extLst>
          </p:nvPr>
        </p:nvGraphicFramePr>
        <p:xfrm>
          <a:off x="304799" y="2780928"/>
          <a:ext cx="9413083" cy="3694907"/>
        </p:xfrm>
        <a:graphic>
          <a:graphicData uri="http://schemas.openxmlformats.org/drawingml/2006/table">
            <a:tbl>
              <a:tblPr firstRow="1" bandRow="1">
                <a:tableStyleId>{8799B23B-EC83-4686-B30A-512413B5E67A}</a:tableStyleId>
              </a:tblPr>
              <a:tblGrid>
                <a:gridCol w="841830">
                  <a:extLst>
                    <a:ext uri="{9D8B030D-6E8A-4147-A177-3AD203B41FA5}">
                      <a16:colId xmlns:a16="http://schemas.microsoft.com/office/drawing/2014/main" val="1298955042"/>
                    </a:ext>
                  </a:extLst>
                </a:gridCol>
                <a:gridCol w="4673600">
                  <a:extLst>
                    <a:ext uri="{9D8B030D-6E8A-4147-A177-3AD203B41FA5}">
                      <a16:colId xmlns:a16="http://schemas.microsoft.com/office/drawing/2014/main" val="2851129117"/>
                    </a:ext>
                  </a:extLst>
                </a:gridCol>
                <a:gridCol w="3897653">
                  <a:extLst>
                    <a:ext uri="{9D8B030D-6E8A-4147-A177-3AD203B41FA5}">
                      <a16:colId xmlns:a16="http://schemas.microsoft.com/office/drawing/2014/main" val="4094032065"/>
                    </a:ext>
                  </a:extLst>
                </a:gridCol>
              </a:tblGrid>
              <a:tr h="552771">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txBody>
                  <a:tcPr anchor="ctr" anchorCtr="1"/>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u="sng" strike="noStrike" kern="1200" cap="none" spc="0" normalizeH="0" baseline="0" noProof="0" dirty="0">
                          <a:ln>
                            <a:noFill/>
                          </a:ln>
                          <a:solidFill>
                            <a:srgbClr val="0070C0"/>
                          </a:solidFill>
                          <a:effectLst/>
                          <a:uLnTx/>
                          <a:uFillTx/>
                        </a:rPr>
                        <a:t>（新）</a:t>
                      </a:r>
                      <a:r>
                        <a:rPr kumimoji="1" lang="ja-JP" altLang="ja-JP" sz="1400" u="sng" strike="noStrike" kern="1200" cap="none" spc="0" normalizeH="0" baseline="0" noProof="0" dirty="0">
                          <a:ln>
                            <a:noFill/>
                          </a:ln>
                          <a:solidFill>
                            <a:srgbClr val="0070C0"/>
                          </a:solidFill>
                          <a:effectLst/>
                          <a:uLnTx/>
                          <a:uFillTx/>
                        </a:rPr>
                        <a:t>こころの連携指導料（</a:t>
                      </a:r>
                      <a:r>
                        <a:rPr kumimoji="1" lang="ja-JP" altLang="ja-JP" sz="1400" u="sng" strike="noStrike" kern="1200" cap="none" spc="0" normalizeH="0" baseline="0" noProof="0" dirty="0">
                          <a:ln>
                            <a:noFill/>
                          </a:ln>
                          <a:solidFill>
                            <a:srgbClr val="0070C0"/>
                          </a:solidFill>
                          <a:effectLst/>
                          <a:uLnTx/>
                          <a:uFillTx/>
                          <a:latin typeface="Century" panose="02040604050505020304" pitchFamily="18" charset="0"/>
                        </a:rPr>
                        <a:t>Ⅰ</a:t>
                      </a:r>
                      <a:r>
                        <a:rPr kumimoji="1" lang="ja-JP" altLang="ja-JP" sz="1400" u="sng" strike="noStrike" kern="1200" cap="none" spc="0" normalizeH="0" baseline="0" noProof="0" dirty="0">
                          <a:ln>
                            <a:noFill/>
                          </a:ln>
                          <a:solidFill>
                            <a:srgbClr val="0070C0"/>
                          </a:solidFill>
                          <a:effectLst/>
                          <a:uLnTx/>
                          <a:uFillTx/>
                        </a:rPr>
                        <a:t>）</a:t>
                      </a:r>
                      <a:r>
                        <a:rPr kumimoji="1" lang="ja-JP" altLang="en-US" sz="1400" u="sng" strike="noStrike" kern="1200" cap="none" spc="0" normalizeH="0" baseline="0" noProof="0" dirty="0">
                          <a:ln>
                            <a:noFill/>
                          </a:ln>
                          <a:solidFill>
                            <a:srgbClr val="0070C0"/>
                          </a:solidFill>
                          <a:effectLst/>
                          <a:uLnTx/>
                          <a:uFillTx/>
                        </a:rPr>
                        <a:t>　</a:t>
                      </a:r>
                      <a:endParaRPr kumimoji="1" lang="en-US" altLang="ja-JP" sz="1400" u="sng" strike="noStrike" kern="1200" cap="none" spc="0" normalizeH="0" baseline="0" noProof="0" dirty="0">
                        <a:ln>
                          <a:noFill/>
                        </a:ln>
                        <a:solidFill>
                          <a:srgbClr val="0070C0"/>
                        </a:solidFill>
                        <a:effectLst/>
                        <a:uLnTx/>
                        <a:uFillTx/>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u="none" strike="noStrike" kern="1200" cap="none" spc="0" normalizeH="0" baseline="0" noProof="0" dirty="0">
                          <a:ln>
                            <a:noFill/>
                          </a:ln>
                          <a:solidFill>
                            <a:srgbClr val="0070C0"/>
                          </a:solidFill>
                          <a:effectLst/>
                          <a:uLnTx/>
                          <a:uFillTx/>
                        </a:rPr>
                        <a:t>　　　</a:t>
                      </a:r>
                      <a:r>
                        <a:rPr kumimoji="1" lang="en-US" altLang="ja-JP" sz="1400" u="sng" strike="noStrike" kern="1200" cap="none" spc="0" normalizeH="0" baseline="0" noProof="0" dirty="0">
                          <a:ln>
                            <a:noFill/>
                          </a:ln>
                          <a:solidFill>
                            <a:srgbClr val="0070C0"/>
                          </a:solidFill>
                          <a:effectLst/>
                          <a:uLnTx/>
                          <a:uFillTx/>
                        </a:rPr>
                        <a:t>350</a:t>
                      </a:r>
                      <a:r>
                        <a:rPr kumimoji="1" lang="ja-JP" altLang="ja-JP" sz="1400" u="sng" strike="noStrike" kern="1200" cap="none" spc="0" normalizeH="0" baseline="0" noProof="0" dirty="0">
                          <a:ln>
                            <a:noFill/>
                          </a:ln>
                          <a:solidFill>
                            <a:srgbClr val="0070C0"/>
                          </a:solidFill>
                          <a:effectLst/>
                          <a:uLnTx/>
                          <a:uFillTx/>
                        </a:rPr>
                        <a:t>点</a:t>
                      </a:r>
                      <a:r>
                        <a:rPr kumimoji="1" lang="ja-JP" altLang="en-US" sz="1400" u="sng" strike="noStrike" kern="1200" cap="none" spc="0" normalizeH="0" baseline="0" noProof="0" dirty="0">
                          <a:ln>
                            <a:noFill/>
                          </a:ln>
                          <a:solidFill>
                            <a:srgbClr val="0070C0"/>
                          </a:solidFill>
                          <a:effectLst/>
                          <a:uLnTx/>
                          <a:uFillTx/>
                        </a:rPr>
                        <a:t>（月１回）</a:t>
                      </a:r>
                      <a:endParaRPr kumimoji="1" lang="en-US" altLang="ja-JP" sz="14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txBody>
                  <a:tcPr anchor="ctr" anchorCtr="1"/>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u="sng" strike="noStrike" kern="1200" cap="none" spc="0" normalizeH="0" baseline="0" noProof="0" dirty="0">
                          <a:ln>
                            <a:noFill/>
                          </a:ln>
                          <a:solidFill>
                            <a:srgbClr val="0070C0"/>
                          </a:solidFill>
                          <a:effectLst/>
                          <a:uLnTx/>
                          <a:uFillTx/>
                        </a:rPr>
                        <a:t>（新）</a:t>
                      </a:r>
                      <a:r>
                        <a:rPr kumimoji="1" lang="ja-JP" altLang="ja-JP" sz="1400" u="sng" strike="noStrike" kern="1200" cap="none" spc="0" normalizeH="0" baseline="0" noProof="0" dirty="0">
                          <a:ln>
                            <a:noFill/>
                          </a:ln>
                          <a:solidFill>
                            <a:srgbClr val="0070C0"/>
                          </a:solidFill>
                          <a:effectLst/>
                          <a:uLnTx/>
                          <a:uFillTx/>
                        </a:rPr>
                        <a:t>こころの連携指導料（</a:t>
                      </a:r>
                      <a:r>
                        <a:rPr kumimoji="1" lang="en-US" altLang="ja-JP" sz="1400" u="sng" strike="noStrike" kern="1200" cap="none" spc="0" normalizeH="0" baseline="0" noProof="0" dirty="0">
                          <a:ln>
                            <a:noFill/>
                          </a:ln>
                          <a:solidFill>
                            <a:srgbClr val="0070C0"/>
                          </a:solidFill>
                          <a:effectLst/>
                          <a:uLnTx/>
                          <a:uFillTx/>
                          <a:latin typeface="Century" panose="02040604050505020304" pitchFamily="18" charset="0"/>
                        </a:rPr>
                        <a:t>Ⅱ</a:t>
                      </a:r>
                      <a:r>
                        <a:rPr kumimoji="1" lang="ja-JP" altLang="ja-JP" sz="1400" u="sng" strike="noStrike" kern="1200" cap="none" spc="0" normalizeH="0" baseline="0" noProof="0" dirty="0">
                          <a:ln>
                            <a:noFill/>
                          </a:ln>
                          <a:solidFill>
                            <a:srgbClr val="0070C0"/>
                          </a:solidFill>
                          <a:effectLst/>
                          <a:uLnTx/>
                          <a:uFillTx/>
                        </a:rPr>
                        <a:t>）</a:t>
                      </a:r>
                      <a:r>
                        <a:rPr kumimoji="1" lang="ja-JP" altLang="en-US" sz="1400" u="sng" strike="noStrike" kern="1200" cap="none" spc="0" normalizeH="0" baseline="0" noProof="0" dirty="0">
                          <a:ln>
                            <a:noFill/>
                          </a:ln>
                          <a:solidFill>
                            <a:srgbClr val="0070C0"/>
                          </a:solidFill>
                          <a:effectLst/>
                          <a:uLnTx/>
                          <a:uFillTx/>
                        </a:rPr>
                        <a:t>　</a:t>
                      </a:r>
                      <a:endParaRPr kumimoji="1" lang="en-US" altLang="ja-JP" sz="1400" u="sng" strike="noStrike" kern="1200" cap="none" spc="0" normalizeH="0" baseline="0" noProof="0" dirty="0">
                        <a:ln>
                          <a:noFill/>
                        </a:ln>
                        <a:solidFill>
                          <a:srgbClr val="0070C0"/>
                        </a:solidFill>
                        <a:effectLst/>
                        <a:uLnTx/>
                        <a:uFillTx/>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u="none" strike="noStrike" kern="1200" cap="none" spc="0" normalizeH="0" baseline="0" noProof="0" dirty="0">
                          <a:ln>
                            <a:noFill/>
                          </a:ln>
                          <a:solidFill>
                            <a:srgbClr val="0070C0"/>
                          </a:solidFill>
                          <a:effectLst/>
                          <a:uLnTx/>
                          <a:uFillTx/>
                        </a:rPr>
                        <a:t>　　　</a:t>
                      </a:r>
                      <a:r>
                        <a:rPr kumimoji="1" lang="en-US" altLang="ja-JP" sz="1400" u="sng" strike="noStrike" kern="1200" cap="none" spc="0" normalizeH="0" baseline="0" noProof="0" dirty="0">
                          <a:ln>
                            <a:noFill/>
                          </a:ln>
                          <a:solidFill>
                            <a:srgbClr val="0070C0"/>
                          </a:solidFill>
                          <a:effectLst/>
                          <a:uLnTx/>
                          <a:uFillTx/>
                        </a:rPr>
                        <a:t>500</a:t>
                      </a:r>
                      <a:r>
                        <a:rPr kumimoji="1" lang="ja-JP" altLang="ja-JP" sz="1400" u="sng" strike="noStrike" kern="1200" cap="none" spc="0" normalizeH="0" baseline="0" noProof="0" dirty="0">
                          <a:ln>
                            <a:noFill/>
                          </a:ln>
                          <a:solidFill>
                            <a:srgbClr val="0070C0"/>
                          </a:solidFill>
                          <a:effectLst/>
                          <a:uLnTx/>
                          <a:uFillTx/>
                        </a:rPr>
                        <a:t>点</a:t>
                      </a:r>
                      <a:r>
                        <a:rPr kumimoji="1" lang="ja-JP" altLang="en-US" sz="1400" u="sng" strike="noStrike" kern="1200" cap="none" spc="0" normalizeH="0" baseline="0" noProof="0" dirty="0">
                          <a:ln>
                            <a:noFill/>
                          </a:ln>
                          <a:solidFill>
                            <a:srgbClr val="0070C0"/>
                          </a:solidFill>
                          <a:effectLst/>
                          <a:uLnTx/>
                          <a:uFillTx/>
                        </a:rPr>
                        <a:t>（月１回）</a:t>
                      </a:r>
                      <a:endParaRPr kumimoji="1" lang="en-US" altLang="ja-JP" sz="1400" b="1" i="0" u="sng" strike="noStrike" kern="1200" cap="none" spc="0" normalizeH="0" baseline="0" noProof="0" dirty="0">
                        <a:ln>
                          <a:noFill/>
                        </a:ln>
                        <a:solidFill>
                          <a:srgbClr val="0070C0"/>
                        </a:solidFill>
                        <a:effectLst/>
                        <a:uLnTx/>
                        <a:uFillTx/>
                        <a:latin typeface="+mn-lt"/>
                        <a:ea typeface="+mn-ea"/>
                        <a:cs typeface="+mn-cs"/>
                      </a:endParaRPr>
                    </a:p>
                  </a:txBody>
                  <a:tcPr anchor="ctr" anchorCtr="1"/>
                </a:tc>
                <a:extLst>
                  <a:ext uri="{0D108BD9-81ED-4DB2-BD59-A6C34878D82A}">
                    <a16:rowId xmlns:a16="http://schemas.microsoft.com/office/drawing/2014/main" val="610962093"/>
                  </a:ext>
                </a:extLst>
              </a:tr>
              <a:tr h="621856">
                <a:tc>
                  <a:txBody>
                    <a:bodyPr/>
                    <a:lstStyle/>
                    <a:p>
                      <a:pPr algn="l"/>
                      <a:r>
                        <a:rPr kumimoji="1" lang="ja-JP" altLang="en-US" sz="1200" dirty="0"/>
                        <a:t>対象患者</a:t>
                      </a:r>
                    </a:p>
                  </a:txBody>
                  <a:tcPr anchor="ctr" anchorCtr="1"/>
                </a:tc>
                <a:tc>
                  <a:txBody>
                    <a:bodyPr/>
                    <a:lstStyle/>
                    <a:p>
                      <a:pPr algn="l"/>
                      <a:r>
                        <a:rPr kumimoji="1" lang="ja-JP" altLang="en-US" sz="1200" b="1" u="sng" dirty="0">
                          <a:solidFill>
                            <a:srgbClr val="0070C0"/>
                          </a:solidFill>
                        </a:rPr>
                        <a:t>地域社会からの孤立の状況等により、精神疾患が増悪するおそれがあると認められるもの</a:t>
                      </a:r>
                      <a:r>
                        <a:rPr kumimoji="1" lang="ja-JP" altLang="en-US" sz="1200" dirty="0"/>
                        <a:t>又は</a:t>
                      </a:r>
                      <a:r>
                        <a:rPr kumimoji="1" lang="ja-JP" altLang="en-US" sz="1200" b="1" u="sng" dirty="0">
                          <a:solidFill>
                            <a:srgbClr val="0070C0"/>
                          </a:solidFill>
                        </a:rPr>
                        <a:t>精神科若しくは心療内科を担当する医師による療養上の指導が必要であると判断</a:t>
                      </a:r>
                      <a:r>
                        <a:rPr kumimoji="1" lang="ja-JP" altLang="en-US" sz="1200" dirty="0"/>
                        <a:t>されたもの</a:t>
                      </a:r>
                    </a:p>
                  </a:txBody>
                  <a:tcPr anchor="ctr" anchorCtr="1"/>
                </a:tc>
                <a:tc>
                  <a:txBody>
                    <a:bodyPr/>
                    <a:lstStyle/>
                    <a:p>
                      <a:pPr algn="l"/>
                      <a:r>
                        <a:rPr kumimoji="1" lang="ja-JP" altLang="en-US" sz="1200" dirty="0"/>
                        <a:t>区分番号</a:t>
                      </a:r>
                      <a:r>
                        <a:rPr kumimoji="1" lang="en-US" altLang="ja-JP" sz="1200" dirty="0"/>
                        <a:t>B005-12</a:t>
                      </a:r>
                      <a:r>
                        <a:rPr kumimoji="1" lang="ja-JP" altLang="en-US" sz="1200" dirty="0"/>
                        <a:t>に掲げる</a:t>
                      </a:r>
                      <a:r>
                        <a:rPr kumimoji="1" lang="ja-JP" altLang="en-US" sz="1200" b="1" u="sng" dirty="0">
                          <a:solidFill>
                            <a:srgbClr val="0070C0"/>
                          </a:solidFill>
                        </a:rPr>
                        <a:t>こころの連携指導料（</a:t>
                      </a:r>
                      <a:r>
                        <a:rPr kumimoji="1" lang="en-US" altLang="ja-JP" sz="1200" b="1" u="sng" dirty="0">
                          <a:solidFill>
                            <a:srgbClr val="0070C0"/>
                          </a:solidFill>
                          <a:latin typeface="Century" panose="02040604050505020304" pitchFamily="18" charset="0"/>
                        </a:rPr>
                        <a:t>Ⅰ</a:t>
                      </a:r>
                      <a:r>
                        <a:rPr kumimoji="1" lang="ja-JP" altLang="en-US" sz="1200" b="1" u="sng" dirty="0">
                          <a:solidFill>
                            <a:srgbClr val="0070C0"/>
                          </a:solidFill>
                        </a:rPr>
                        <a:t>）を算定し、当該保険医療機関に紹介されたもの</a:t>
                      </a:r>
                    </a:p>
                  </a:txBody>
                  <a:tcPr anchor="ctr" anchorCtr="1"/>
                </a:tc>
                <a:extLst>
                  <a:ext uri="{0D108BD9-81ED-4DB2-BD59-A6C34878D82A}">
                    <a16:rowId xmlns:a16="http://schemas.microsoft.com/office/drawing/2014/main" val="2147957982"/>
                  </a:ext>
                </a:extLst>
              </a:tr>
              <a:tr h="629848">
                <a:tc rowSpan="2">
                  <a:txBody>
                    <a:bodyPr/>
                    <a:lstStyle/>
                    <a:p>
                      <a:pPr algn="l"/>
                      <a:r>
                        <a:rPr kumimoji="1" lang="ja-JP" altLang="en-US" sz="1200" dirty="0"/>
                        <a:t>算定要件</a:t>
                      </a:r>
                    </a:p>
                  </a:txBody>
                  <a:tcPr anchor="ctr" anchorCtr="1"/>
                </a:tc>
                <a:tc>
                  <a:txBody>
                    <a:bodyPr/>
                    <a:lstStyle/>
                    <a:p>
                      <a:pPr algn="l"/>
                      <a:r>
                        <a:rPr kumimoji="1" lang="ja-JP" altLang="en-US" sz="1200" dirty="0"/>
                        <a:t>診療及び療養上必要な指導を行い、当該患者の同意を得て、精神科又は心療内科を標榜する保険医療機関に対して当該患者に係る診療情報の文書による提供等を行った場合</a:t>
                      </a:r>
                    </a:p>
                  </a:txBody>
                  <a:tcPr anchor="ctr" anchorCtr="1"/>
                </a:tc>
                <a:tc>
                  <a:txBody>
                    <a:bodyPr/>
                    <a:lstStyle/>
                    <a:p>
                      <a:pPr algn="l"/>
                      <a:r>
                        <a:rPr kumimoji="1" lang="ja-JP" altLang="en-US" sz="1200" dirty="0"/>
                        <a:t>診療及び療養上必要な指導を行い、当該患者の同意を得て、当該患者を紹介した医師に対して当該患者に係る診療情報の文書による提供等を行った場合</a:t>
                      </a:r>
                    </a:p>
                  </a:txBody>
                  <a:tcPr anchor="ctr" anchorCtr="1"/>
                </a:tc>
                <a:extLst>
                  <a:ext uri="{0D108BD9-81ED-4DB2-BD59-A6C34878D82A}">
                    <a16:rowId xmlns:a16="http://schemas.microsoft.com/office/drawing/2014/main" val="3484802136"/>
                  </a:ext>
                </a:extLst>
              </a:tr>
              <a:tr h="565832">
                <a:tc vMerge="1">
                  <a:txBody>
                    <a:bodyPr/>
                    <a:lstStyle/>
                    <a:p>
                      <a:pPr algn="l"/>
                      <a:endParaRPr kumimoji="1" lang="ja-JP" altLang="en-US" sz="1200" dirty="0"/>
                    </a:p>
                  </a:txBody>
                  <a:tcPr anchor="ctr" anchorCtr="1"/>
                </a:tc>
                <a:tc>
                  <a:txBody>
                    <a:bodyPr/>
                    <a:lstStyle/>
                    <a:p>
                      <a:pPr algn="l"/>
                      <a:r>
                        <a:rPr kumimoji="1" lang="ja-JP" altLang="en-US" sz="1200" dirty="0"/>
                        <a:t>診療及び療養上必要な指導においては、患者の心身の不調に配慮するとともに、当該患者の生活上の課題等について聴取し、その要点を診療録に記載</a:t>
                      </a:r>
                    </a:p>
                  </a:txBody>
                  <a:tcPr anchor="ctr" anchorCtr="1"/>
                </a:tc>
                <a:tc>
                  <a:txBody>
                    <a:bodyPr/>
                    <a:lstStyle/>
                    <a:p>
                      <a:pPr algn="l"/>
                      <a:r>
                        <a:rPr kumimoji="1" lang="ja-JP" altLang="en-US" sz="1200" dirty="0"/>
                        <a:t>連携体制を構築して</a:t>
                      </a:r>
                      <a:r>
                        <a:rPr kumimoji="1" lang="ja-JP" altLang="en-US" sz="1200" dirty="0" err="1"/>
                        <a:t>いるかかりつけ</a:t>
                      </a:r>
                      <a:r>
                        <a:rPr kumimoji="1" lang="ja-JP" altLang="en-US" sz="1200" dirty="0"/>
                        <a:t>医等からの診療情報等を活用し、</a:t>
                      </a:r>
                      <a:r>
                        <a:rPr kumimoji="1" lang="ja-JP" altLang="en-US" sz="1200" b="1" u="sng" dirty="0">
                          <a:solidFill>
                            <a:srgbClr val="0070C0"/>
                          </a:solidFill>
                        </a:rPr>
                        <a:t>患者の心身の不調に対し早期に専門的に対応</a:t>
                      </a:r>
                    </a:p>
                  </a:txBody>
                  <a:tcPr anchor="ctr" anchorCtr="1"/>
                </a:tc>
                <a:extLst>
                  <a:ext uri="{0D108BD9-81ED-4DB2-BD59-A6C34878D82A}">
                    <a16:rowId xmlns:a16="http://schemas.microsoft.com/office/drawing/2014/main" val="974275173"/>
                  </a:ext>
                </a:extLst>
              </a:tr>
              <a:tr h="141776">
                <a:tc rowSpan="3">
                  <a:txBody>
                    <a:bodyPr/>
                    <a:lstStyle/>
                    <a:p>
                      <a:pPr algn="l"/>
                      <a:r>
                        <a:rPr kumimoji="1" lang="ja-JP" altLang="en-US" sz="1200" dirty="0"/>
                        <a:t>施設基準</a:t>
                      </a:r>
                    </a:p>
                  </a:txBody>
                  <a:tcPr anchor="ctr" anchorCtr="1"/>
                </a:tc>
                <a:tc>
                  <a:txBody>
                    <a:bodyPr/>
                    <a:lstStyle/>
                    <a:p>
                      <a:pPr algn="l"/>
                      <a:r>
                        <a:rPr kumimoji="1" lang="ja-JP" altLang="en-US" sz="1200" dirty="0" err="1"/>
                        <a:t>ー</a:t>
                      </a:r>
                      <a:endParaRPr kumimoji="1" lang="ja-JP" altLang="en-US" sz="1200" dirty="0"/>
                    </a:p>
                  </a:txBody>
                  <a:tcPr anchor="ctr" anchorCtr="1"/>
                </a:tc>
                <a:tc>
                  <a:txBody>
                    <a:bodyPr/>
                    <a:lstStyle/>
                    <a:p>
                      <a:pPr algn="l"/>
                      <a:r>
                        <a:rPr kumimoji="1" lang="ja-JP" altLang="en-US" sz="1200" b="1" u="sng" dirty="0">
                          <a:solidFill>
                            <a:srgbClr val="0070C0"/>
                          </a:solidFill>
                        </a:rPr>
                        <a:t>精神科又は心療内科</a:t>
                      </a:r>
                    </a:p>
                  </a:txBody>
                  <a:tcPr anchor="ctr" anchorCtr="1"/>
                </a:tc>
                <a:extLst>
                  <a:ext uri="{0D108BD9-81ED-4DB2-BD59-A6C34878D82A}">
                    <a16:rowId xmlns:a16="http://schemas.microsoft.com/office/drawing/2014/main" val="3285289230"/>
                  </a:ext>
                </a:extLst>
              </a:tr>
              <a:tr h="290663">
                <a:tc vMerge="1">
                  <a:txBody>
                    <a:bodyPr/>
                    <a:lstStyle/>
                    <a:p>
                      <a:pPr algn="l"/>
                      <a:endParaRPr kumimoji="1" lang="ja-JP" altLang="en-US" sz="1200" dirty="0"/>
                    </a:p>
                  </a:txBody>
                  <a:tcPr anchor="ctr" anchorCtr="1"/>
                </a:tc>
                <a:tc>
                  <a:txBody>
                    <a:bodyPr/>
                    <a:lstStyle/>
                    <a:p>
                      <a:pPr algn="l"/>
                      <a:r>
                        <a:rPr kumimoji="1" lang="ja-JP" altLang="en-US" sz="1200" b="1" u="sng" dirty="0">
                          <a:solidFill>
                            <a:srgbClr val="0070C0"/>
                          </a:solidFill>
                        </a:rPr>
                        <a:t>精神科又は心療内科を標榜する保険医療機関との連携体制</a:t>
                      </a:r>
                      <a:r>
                        <a:rPr kumimoji="1" lang="ja-JP" altLang="en-US" sz="1200" dirty="0"/>
                        <a:t>を構築</a:t>
                      </a:r>
                    </a:p>
                  </a:txBody>
                  <a:tcPr anchor="ctr" anchorCtr="1"/>
                </a:tc>
                <a:tc>
                  <a:txBody>
                    <a:bodyPr/>
                    <a:lstStyle/>
                    <a:p>
                      <a:pPr algn="l"/>
                      <a:r>
                        <a:rPr kumimoji="1" lang="ja-JP" altLang="en-US" sz="1200" dirty="0"/>
                        <a:t>当該保険医療機関内に</a:t>
                      </a:r>
                      <a:r>
                        <a:rPr kumimoji="1" lang="ja-JP" altLang="en-US" sz="1200" b="1" u="sng" dirty="0">
                          <a:solidFill>
                            <a:srgbClr val="0070C0"/>
                          </a:solidFill>
                        </a:rPr>
                        <a:t>精神保健福祉士が１名以上</a:t>
                      </a:r>
                      <a:r>
                        <a:rPr kumimoji="1" lang="ja-JP" altLang="en-US" sz="1200" dirty="0"/>
                        <a:t>配置されていること</a:t>
                      </a:r>
                    </a:p>
                  </a:txBody>
                  <a:tcPr anchor="ctr" anchorCtr="1"/>
                </a:tc>
                <a:extLst>
                  <a:ext uri="{0D108BD9-81ED-4DB2-BD59-A6C34878D82A}">
                    <a16:rowId xmlns:a16="http://schemas.microsoft.com/office/drawing/2014/main" val="3557767271"/>
                  </a:ext>
                </a:extLst>
              </a:tr>
              <a:tr h="490376">
                <a:tc vMerge="1">
                  <a:txBody>
                    <a:bodyPr/>
                    <a:lstStyle/>
                    <a:p>
                      <a:pPr algn="l"/>
                      <a:endParaRPr kumimoji="1" lang="ja-JP" altLang="en-US" sz="1200" dirty="0"/>
                    </a:p>
                  </a:txBody>
                  <a:tcPr anchor="ctr" anchorCtr="1"/>
                </a:tc>
                <a:tc>
                  <a:txBody>
                    <a:bodyPr/>
                    <a:lstStyle/>
                    <a:p>
                      <a:pPr algn="l"/>
                      <a:r>
                        <a:rPr kumimoji="1" lang="ja-JP" altLang="en-US" sz="1200" dirty="0"/>
                        <a:t>当該診療及び療養上必要な指導を行う医師は、自殺対策等に関する適切な研修を受講していること。</a:t>
                      </a:r>
                    </a:p>
                  </a:txBody>
                  <a:tcPr anchor="ctr" anchorCtr="1"/>
                </a:tc>
                <a:tc>
                  <a:txBody>
                    <a:bodyPr/>
                    <a:lstStyle/>
                    <a:p>
                      <a:pPr algn="l"/>
                      <a:r>
                        <a:rPr kumimoji="1" lang="ja-JP" altLang="en-US" sz="1200" dirty="0" err="1"/>
                        <a:t>ー</a:t>
                      </a:r>
                      <a:endParaRPr kumimoji="1" lang="ja-JP" altLang="en-US" sz="1200" dirty="0"/>
                    </a:p>
                  </a:txBody>
                  <a:tcPr anchor="ctr" anchorCtr="1"/>
                </a:tc>
                <a:extLst>
                  <a:ext uri="{0D108BD9-81ED-4DB2-BD59-A6C34878D82A}">
                    <a16:rowId xmlns:a16="http://schemas.microsoft.com/office/drawing/2014/main" val="2735570694"/>
                  </a:ext>
                </a:extLst>
              </a:tr>
            </a:tbl>
          </a:graphicData>
        </a:graphic>
      </p:graphicFrame>
      <p:sp>
        <p:nvSpPr>
          <p:cNvPr id="9" name="タイトル 1">
            <a:extLst>
              <a:ext uri="{FF2B5EF4-FFF2-40B4-BE49-F238E27FC236}">
                <a16:creationId xmlns:a16="http://schemas.microsoft.com/office/drawing/2014/main" id="{029E0593-ED48-4D9B-9E88-C82722AD7904}"/>
              </a:ext>
            </a:extLst>
          </p:cNvPr>
          <p:cNvSpPr>
            <a:spLocks noGrp="1"/>
          </p:cNvSpPr>
          <p:nvPr>
            <p:ph type="title"/>
          </p:nvPr>
        </p:nvSpPr>
        <p:spPr>
          <a:xfrm>
            <a:off x="0" y="274638"/>
            <a:ext cx="9906000" cy="458787"/>
          </a:xfrm>
        </p:spPr>
        <p:txBody>
          <a:bodyPr>
            <a:noAutofit/>
          </a:bodyPr>
          <a:lstStyle/>
          <a:p>
            <a:pPr marL="623888" indent="-623888"/>
            <a:r>
              <a:rPr lang="ja-JP" altLang="en-US" sz="2000" dirty="0"/>
              <a:t>（９）こころの連携指導料の新設</a:t>
            </a:r>
            <a:br>
              <a:rPr lang="en-US" altLang="ja-JP" sz="1700" dirty="0"/>
            </a:br>
            <a:r>
              <a:rPr lang="ja-JP" altLang="en-US" sz="1200" dirty="0"/>
              <a:t>（</a:t>
            </a:r>
            <a:r>
              <a:rPr lang="ja-JP" altLang="ja-JP" sz="1200" dirty="0"/>
              <a:t>かかりつけ医等及び精神科医等が連携した精神疾患を有する者等の診療に係る評価の新設</a:t>
            </a:r>
            <a:r>
              <a:rPr lang="ja-JP" altLang="en-US" sz="1200" dirty="0"/>
              <a:t>）</a:t>
            </a:r>
            <a:endParaRPr lang="ja-JP" altLang="ja-JP" sz="1200" dirty="0"/>
          </a:p>
        </p:txBody>
      </p:sp>
      <p:pic>
        <p:nvPicPr>
          <p:cNvPr id="10" name="図 9">
            <a:extLst>
              <a:ext uri="{FF2B5EF4-FFF2-40B4-BE49-F238E27FC236}">
                <a16:creationId xmlns:a16="http://schemas.microsoft.com/office/drawing/2014/main" id="{4CF43921-8D21-40EA-8134-72084D526068}"/>
              </a:ext>
            </a:extLst>
          </p:cNvPr>
          <p:cNvPicPr>
            <a:picLocks noChangeAspect="1"/>
          </p:cNvPicPr>
          <p:nvPr/>
        </p:nvPicPr>
        <p:blipFill>
          <a:blip r:embed="rId2"/>
          <a:stretch>
            <a:fillRect/>
          </a:stretch>
        </p:blipFill>
        <p:spPr>
          <a:xfrm>
            <a:off x="3450287" y="2007992"/>
            <a:ext cx="648072" cy="616697"/>
          </a:xfrm>
          <a:prstGeom prst="rect">
            <a:avLst/>
          </a:prstGeom>
        </p:spPr>
      </p:pic>
      <p:pic>
        <p:nvPicPr>
          <p:cNvPr id="11" name="図 10">
            <a:extLst>
              <a:ext uri="{FF2B5EF4-FFF2-40B4-BE49-F238E27FC236}">
                <a16:creationId xmlns:a16="http://schemas.microsoft.com/office/drawing/2014/main" id="{909DE446-B29B-431B-8071-95519D9E813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478412" y="2042372"/>
            <a:ext cx="612513" cy="552793"/>
          </a:xfrm>
          <a:prstGeom prst="rect">
            <a:avLst/>
          </a:prstGeom>
        </p:spPr>
      </p:pic>
      <p:sp>
        <p:nvSpPr>
          <p:cNvPr id="12" name="正方形/長方形 11">
            <a:extLst>
              <a:ext uri="{FF2B5EF4-FFF2-40B4-BE49-F238E27FC236}">
                <a16:creationId xmlns:a16="http://schemas.microsoft.com/office/drawing/2014/main" id="{427B34E6-BE90-4AE7-B2EA-7D2DF5A451EA}"/>
              </a:ext>
            </a:extLst>
          </p:cNvPr>
          <p:cNvSpPr/>
          <p:nvPr/>
        </p:nvSpPr>
        <p:spPr>
          <a:xfrm>
            <a:off x="2072680" y="2087671"/>
            <a:ext cx="1293698" cy="307777"/>
          </a:xfrm>
          <a:prstGeom prst="rect">
            <a:avLst/>
          </a:prstGeom>
          <a:ln>
            <a:solidFill>
              <a:srgbClr val="4F81BD"/>
            </a:solidFill>
          </a:ln>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rPr>
              <a:t>かかりつけ医</a:t>
            </a:r>
            <a:endParaRPr kumimoji="0" lang="en-US" altLang="ja-JP" sz="140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endParaRPr>
          </a:p>
        </p:txBody>
      </p:sp>
      <p:sp>
        <p:nvSpPr>
          <p:cNvPr id="13" name="正方形/長方形 12">
            <a:extLst>
              <a:ext uri="{FF2B5EF4-FFF2-40B4-BE49-F238E27FC236}">
                <a16:creationId xmlns:a16="http://schemas.microsoft.com/office/drawing/2014/main" id="{5925BECF-B297-4D17-B681-347B3E7BE4F7}"/>
              </a:ext>
            </a:extLst>
          </p:cNvPr>
          <p:cNvSpPr/>
          <p:nvPr/>
        </p:nvSpPr>
        <p:spPr>
          <a:xfrm>
            <a:off x="6215715" y="2087670"/>
            <a:ext cx="1728192" cy="307777"/>
          </a:xfrm>
          <a:prstGeom prst="rect">
            <a:avLst/>
          </a:prstGeom>
          <a:ln>
            <a:solidFill>
              <a:srgbClr val="4F81BD"/>
            </a:solidFill>
          </a:ln>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rPr>
              <a:t>精神科・心療内科</a:t>
            </a:r>
            <a:endParaRPr kumimoji="0" lang="en-US" altLang="ja-JP" sz="140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endParaRPr>
          </a:p>
        </p:txBody>
      </p:sp>
      <p:sp>
        <p:nvSpPr>
          <p:cNvPr id="14" name="右矢印 41">
            <a:extLst>
              <a:ext uri="{FF2B5EF4-FFF2-40B4-BE49-F238E27FC236}">
                <a16:creationId xmlns:a16="http://schemas.microsoft.com/office/drawing/2014/main" id="{8A88867E-8822-4825-9F7C-09D194AD5C21}"/>
              </a:ext>
            </a:extLst>
          </p:cNvPr>
          <p:cNvSpPr/>
          <p:nvPr/>
        </p:nvSpPr>
        <p:spPr>
          <a:xfrm>
            <a:off x="4369934" y="2087671"/>
            <a:ext cx="880279" cy="127469"/>
          </a:xfrm>
          <a:prstGeom prst="rightArrow">
            <a:avLst/>
          </a:prstGeom>
          <a:solidFill>
            <a:srgbClr val="4F81BD"/>
          </a:solidFill>
          <a:ln w="1905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右矢印 42">
            <a:extLst>
              <a:ext uri="{FF2B5EF4-FFF2-40B4-BE49-F238E27FC236}">
                <a16:creationId xmlns:a16="http://schemas.microsoft.com/office/drawing/2014/main" id="{445B6C6E-BD5F-4F62-B898-D0A7552EF61D}"/>
              </a:ext>
            </a:extLst>
          </p:cNvPr>
          <p:cNvSpPr/>
          <p:nvPr/>
        </p:nvSpPr>
        <p:spPr>
          <a:xfrm flipH="1">
            <a:off x="4369933" y="2444381"/>
            <a:ext cx="880279" cy="116577"/>
          </a:xfrm>
          <a:prstGeom prst="rightArrow">
            <a:avLst/>
          </a:prstGeom>
          <a:solidFill>
            <a:srgbClr val="4F81BD"/>
          </a:solidFill>
          <a:ln w="1905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テキスト ボックス 15">
            <a:extLst>
              <a:ext uri="{FF2B5EF4-FFF2-40B4-BE49-F238E27FC236}">
                <a16:creationId xmlns:a16="http://schemas.microsoft.com/office/drawing/2014/main" id="{A100A34A-37F6-48AA-BD1C-388E806B9081}"/>
              </a:ext>
            </a:extLst>
          </p:cNvPr>
          <p:cNvSpPr txBox="1"/>
          <p:nvPr/>
        </p:nvSpPr>
        <p:spPr>
          <a:xfrm>
            <a:off x="4021063" y="2160484"/>
            <a:ext cx="1534645" cy="338554"/>
          </a:xfrm>
          <a:prstGeom prst="rect">
            <a:avLst/>
          </a:prstGeom>
          <a:noFill/>
        </p:spPr>
        <p:txBody>
          <a:bodyPr wrap="square" rtlCol="0">
            <a:spAutoFit/>
          </a:bodyPr>
          <a:lstStyle/>
          <a:p>
            <a:pPr algn="ctr">
              <a:defRPr/>
            </a:pPr>
            <a:r>
              <a:rPr lang="ja-JP" altLang="en-US" sz="1600" dirty="0">
                <a:solidFill>
                  <a:srgbClr val="4F81BD"/>
                </a:solidFill>
                <a:latin typeface="Calibri"/>
                <a:ea typeface="ＭＳ Ｐゴシック" panose="020B0600070205080204" pitchFamily="50" charset="-128"/>
              </a:rPr>
              <a:t>連携</a:t>
            </a:r>
          </a:p>
        </p:txBody>
      </p:sp>
    </p:spTree>
    <p:extLst>
      <p:ext uri="{BB962C8B-B14F-4D97-AF65-F5344CB8AC3E}">
        <p14:creationId xmlns:p14="http://schemas.microsoft.com/office/powerpoint/2010/main" val="1338812754"/>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221880" y="3481684"/>
            <a:ext cx="3578991" cy="2376264"/>
          </a:xfrm>
          <a:prstGeom prst="roundRect">
            <a:avLst/>
          </a:pr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正方形/長方形 6"/>
          <p:cNvSpPr/>
          <p:nvPr/>
        </p:nvSpPr>
        <p:spPr>
          <a:xfrm>
            <a:off x="221879" y="971072"/>
            <a:ext cx="9411640" cy="70844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外来を受診していた患者が、在宅医療を受けることとなり、主治医が交代する場合がある。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移行のタイミングが遅くなると、患者が抱える医療・介護等の課題が複雑化、不可逆化する、との意見がある。</a:t>
            </a:r>
          </a:p>
        </p:txBody>
      </p:sp>
      <p:pic>
        <p:nvPicPr>
          <p:cNvPr id="9" name="図 8"/>
          <p:cNvPicPr>
            <a:picLocks noChangeAspect="1"/>
          </p:cNvPicPr>
          <p:nvPr/>
        </p:nvPicPr>
        <p:blipFill>
          <a:blip r:embed="rId2"/>
          <a:stretch>
            <a:fillRect/>
          </a:stretch>
        </p:blipFill>
        <p:spPr>
          <a:xfrm>
            <a:off x="7294484" y="4279342"/>
            <a:ext cx="1679126" cy="1681848"/>
          </a:xfrm>
          <a:prstGeom prst="rect">
            <a:avLst/>
          </a:prstGeom>
        </p:spPr>
      </p:pic>
      <p:pic>
        <p:nvPicPr>
          <p:cNvPr id="11" name="図 10"/>
          <p:cNvPicPr>
            <a:picLocks noChangeAspect="1"/>
          </p:cNvPicPr>
          <p:nvPr/>
        </p:nvPicPr>
        <p:blipFill>
          <a:blip r:embed="rId3"/>
          <a:stretch>
            <a:fillRect/>
          </a:stretch>
        </p:blipFill>
        <p:spPr>
          <a:xfrm>
            <a:off x="1560512" y="2515326"/>
            <a:ext cx="1743966" cy="1382347"/>
          </a:xfrm>
          <a:prstGeom prst="rect">
            <a:avLst/>
          </a:prstGeom>
        </p:spPr>
      </p:pic>
      <p:sp>
        <p:nvSpPr>
          <p:cNvPr id="12" name="角丸四角形 11"/>
          <p:cNvSpPr/>
          <p:nvPr/>
        </p:nvSpPr>
        <p:spPr>
          <a:xfrm>
            <a:off x="5625948" y="3563395"/>
            <a:ext cx="3578991" cy="2376264"/>
          </a:xfrm>
          <a:prstGeom prst="roundRect">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右矢印 9"/>
          <p:cNvSpPr/>
          <p:nvPr/>
        </p:nvSpPr>
        <p:spPr>
          <a:xfrm>
            <a:off x="2576736" y="4993852"/>
            <a:ext cx="4522564" cy="360040"/>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角丸四角形 12"/>
          <p:cNvSpPr/>
          <p:nvPr/>
        </p:nvSpPr>
        <p:spPr>
          <a:xfrm>
            <a:off x="3443895" y="4844495"/>
            <a:ext cx="2448271" cy="658754"/>
          </a:xfrm>
          <a:prstGeom prst="roundRect">
            <a:avLst>
              <a:gd name="adj" fmla="val 32290"/>
            </a:avLst>
          </a:prstGeom>
          <a:gradFill flip="none" rotWithShape="1">
            <a:gsLst>
              <a:gs pos="0">
                <a:schemeClr val="tx2"/>
              </a:gs>
              <a:gs pos="39999">
                <a:srgbClr val="85C2FF"/>
              </a:gs>
              <a:gs pos="70000">
                <a:schemeClr val="accent4">
                  <a:lumMod val="40000"/>
                  <a:lumOff val="60000"/>
                </a:schemeClr>
              </a:gs>
              <a:gs pos="100000">
                <a:schemeClr val="accent6">
                  <a:lumMod val="60000"/>
                  <a:lumOff val="40000"/>
                </a:schemeClr>
              </a:gs>
            </a:gsLst>
            <a:lin ang="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医療の提供の場</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の変化</a:t>
            </a:r>
          </a:p>
        </p:txBody>
      </p:sp>
      <p:sp>
        <p:nvSpPr>
          <p:cNvPr id="14" name="正方形/長方形 13"/>
          <p:cNvSpPr/>
          <p:nvPr/>
        </p:nvSpPr>
        <p:spPr>
          <a:xfrm>
            <a:off x="2919108" y="6028037"/>
            <a:ext cx="3637453" cy="750888"/>
          </a:xfrm>
          <a:prstGeom prst="rect">
            <a:avLst/>
          </a:prstGeom>
          <a:solidFill>
            <a:schemeClr val="bg1"/>
          </a:solid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・外来に</a:t>
            </a: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継続的に通院</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していた患者</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経過中、「通院困難な者」</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となる</a:t>
            </a:r>
          </a:p>
        </p:txBody>
      </p:sp>
      <p:pic>
        <p:nvPicPr>
          <p:cNvPr id="15" name="図 14"/>
          <p:cNvPicPr>
            <a:picLocks noChangeAspect="1"/>
          </p:cNvPicPr>
          <p:nvPr/>
        </p:nvPicPr>
        <p:blipFill>
          <a:blip r:embed="rId4"/>
          <a:stretch>
            <a:fillRect/>
          </a:stretch>
        </p:blipFill>
        <p:spPr>
          <a:xfrm>
            <a:off x="5601679" y="2666100"/>
            <a:ext cx="1620661" cy="1369471"/>
          </a:xfrm>
          <a:prstGeom prst="rect">
            <a:avLst/>
          </a:prstGeom>
        </p:spPr>
      </p:pic>
      <p:pic>
        <p:nvPicPr>
          <p:cNvPr id="19" name="図 18"/>
          <p:cNvPicPr>
            <a:picLocks noChangeAspect="1"/>
          </p:cNvPicPr>
          <p:nvPr/>
        </p:nvPicPr>
        <p:blipFill>
          <a:blip r:embed="rId5"/>
          <a:stretch>
            <a:fillRect/>
          </a:stretch>
        </p:blipFill>
        <p:spPr>
          <a:xfrm>
            <a:off x="7584399" y="2991572"/>
            <a:ext cx="1257033" cy="1257033"/>
          </a:xfrm>
          <a:prstGeom prst="rect">
            <a:avLst/>
          </a:prstGeom>
        </p:spPr>
      </p:pic>
      <p:pic>
        <p:nvPicPr>
          <p:cNvPr id="21" name="図 20"/>
          <p:cNvPicPr>
            <a:picLocks noChangeAspect="1"/>
          </p:cNvPicPr>
          <p:nvPr/>
        </p:nvPicPr>
        <p:blipFill>
          <a:blip r:embed="rId6"/>
          <a:stretch>
            <a:fillRect/>
          </a:stretch>
        </p:blipFill>
        <p:spPr>
          <a:xfrm>
            <a:off x="2416348" y="3855362"/>
            <a:ext cx="952476" cy="831035"/>
          </a:xfrm>
          <a:prstGeom prst="rect">
            <a:avLst/>
          </a:prstGeom>
        </p:spPr>
      </p:pic>
      <p:pic>
        <p:nvPicPr>
          <p:cNvPr id="4" name="図 3"/>
          <p:cNvPicPr>
            <a:picLocks noChangeAspect="1"/>
          </p:cNvPicPr>
          <p:nvPr/>
        </p:nvPicPr>
        <p:blipFill>
          <a:blip r:embed="rId7"/>
          <a:stretch>
            <a:fillRect/>
          </a:stretch>
        </p:blipFill>
        <p:spPr>
          <a:xfrm>
            <a:off x="660999" y="4057089"/>
            <a:ext cx="1641442" cy="1641442"/>
          </a:xfrm>
          <a:prstGeom prst="rect">
            <a:avLst/>
          </a:prstGeom>
        </p:spPr>
      </p:pic>
      <p:sp>
        <p:nvSpPr>
          <p:cNvPr id="23" name="正方形/長方形 22"/>
          <p:cNvSpPr/>
          <p:nvPr/>
        </p:nvSpPr>
        <p:spPr>
          <a:xfrm>
            <a:off x="221879" y="1774027"/>
            <a:ext cx="4066105" cy="772593"/>
          </a:xfrm>
          <a:prstGeom prst="rect">
            <a:avLst/>
          </a:prstGeom>
          <a:solidFill>
            <a:schemeClr val="bg1"/>
          </a:solidFill>
          <a:ln>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・患者に対して</a:t>
            </a: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継続的に外来医療を提供</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している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16km</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要件や、医療従事者の不足、医療機関の機能等により、</a:t>
            </a: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在宅医療を提供していない／できない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4" name="正方形/長方形 23"/>
          <p:cNvSpPr/>
          <p:nvPr/>
        </p:nvSpPr>
        <p:spPr>
          <a:xfrm>
            <a:off x="5618016" y="2023399"/>
            <a:ext cx="3637453" cy="523221"/>
          </a:xfrm>
          <a:prstGeom prst="rect">
            <a:avLst/>
          </a:prstGeom>
          <a:solidFill>
            <a:schemeClr val="bg1"/>
          </a:solidFill>
          <a:ln>
            <a:solidFill>
              <a:schemeClr val="accent6"/>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・在宅医療を提供する医療機関（外来医療を提供していた医療機関と</a:t>
            </a: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別の</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医療機関）</a:t>
            </a:r>
          </a:p>
        </p:txBody>
      </p:sp>
      <p:pic>
        <p:nvPicPr>
          <p:cNvPr id="8" name="図 7"/>
          <p:cNvPicPr>
            <a:picLocks noChangeAspect="1"/>
          </p:cNvPicPr>
          <p:nvPr/>
        </p:nvPicPr>
        <p:blipFill>
          <a:blip r:embed="rId8"/>
          <a:stretch>
            <a:fillRect/>
          </a:stretch>
        </p:blipFill>
        <p:spPr>
          <a:xfrm>
            <a:off x="2223239" y="5939659"/>
            <a:ext cx="647963" cy="812493"/>
          </a:xfrm>
          <a:prstGeom prst="rect">
            <a:avLst/>
          </a:prstGeom>
        </p:spPr>
      </p:pic>
      <p:sp>
        <p:nvSpPr>
          <p:cNvPr id="25" name="下矢印 24"/>
          <p:cNvSpPr/>
          <p:nvPr/>
        </p:nvSpPr>
        <p:spPr>
          <a:xfrm rot="19226885">
            <a:off x="6452729" y="3837091"/>
            <a:ext cx="504056" cy="1063154"/>
          </a:xfrm>
          <a:prstGeom prst="downArrow">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正方形/長方形 16"/>
          <p:cNvSpPr/>
          <p:nvPr/>
        </p:nvSpPr>
        <p:spPr>
          <a:xfrm>
            <a:off x="6199065" y="4098801"/>
            <a:ext cx="1102594" cy="330346"/>
          </a:xfrm>
          <a:prstGeom prst="rect">
            <a:avLst/>
          </a:prstGeom>
          <a:solidFill>
            <a:schemeClr val="accent5">
              <a:lumMod val="20000"/>
              <a:lumOff val="8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訪問診療</a:t>
            </a:r>
          </a:p>
        </p:txBody>
      </p:sp>
      <p:sp>
        <p:nvSpPr>
          <p:cNvPr id="29" name="スライド番号プレースホルダー 2">
            <a:extLst>
              <a:ext uri="{FF2B5EF4-FFF2-40B4-BE49-F238E27FC236}">
                <a16:creationId xmlns:a16="http://schemas.microsoft.com/office/drawing/2014/main" id="{3654A2E1-F6B1-4588-B86C-4D384307601F}"/>
              </a:ext>
            </a:extLst>
          </p:cNvPr>
          <p:cNvSpPr txBox="1">
            <a:spLocks/>
          </p:cNvSpPr>
          <p:nvPr/>
        </p:nvSpPr>
        <p:spPr>
          <a:xfrm>
            <a:off x="7584399" y="647182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タイトル 1">
            <a:extLst>
              <a:ext uri="{FF2B5EF4-FFF2-40B4-BE49-F238E27FC236}">
                <a16:creationId xmlns:a16="http://schemas.microsoft.com/office/drawing/2014/main" id="{8D02F4A0-8BDB-48D3-907C-1CA7D1640758}"/>
              </a:ext>
            </a:extLst>
          </p:cNvPr>
          <p:cNvSpPr txBox="1">
            <a:spLocks/>
          </p:cNvSpPr>
          <p:nvPr/>
        </p:nvSpPr>
        <p:spPr>
          <a:xfrm>
            <a:off x="-10201" y="254445"/>
            <a:ext cx="9906000" cy="608529"/>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a:t>
            </a:r>
            <a:r>
              <a:rPr kumimoji="1" lang="en-US" altLang="ja-JP"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10</a:t>
            </a: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）外来在宅共同指導料の新設</a:t>
            </a:r>
            <a:br>
              <a:rPr kumimoji="1" lang="en-US" altLang="ja-JP"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br>
            <a:r>
              <a:rPr kumimoji="1" lang="ja-JP" altLang="en-US" sz="16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（外来医療を担う医師と在宅医療を担う医師が共同して行う指導の評価）</a:t>
            </a:r>
          </a:p>
        </p:txBody>
      </p:sp>
      <p:sp>
        <p:nvSpPr>
          <p:cNvPr id="26" name="テキスト ボックス 25">
            <a:extLst>
              <a:ext uri="{FF2B5EF4-FFF2-40B4-BE49-F238E27FC236}">
                <a16:creationId xmlns:a16="http://schemas.microsoft.com/office/drawing/2014/main" id="{9F192577-C97A-4315-8183-32FA2594E934}"/>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Tree>
    <p:extLst>
      <p:ext uri="{BB962C8B-B14F-4D97-AF65-F5344CB8AC3E}">
        <p14:creationId xmlns:p14="http://schemas.microsoft.com/office/powerpoint/2010/main" val="1980937709"/>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7200" y="1018800"/>
            <a:ext cx="9529762" cy="533376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通院患者のスムーズな在宅医療への移行を推進する観点から、外来在宅共同指導料を新設する。</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（新）　　外来在宅共同指導料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CN"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外来在宅共同指導料１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400</a:t>
            </a:r>
            <a:r>
              <a:rPr kumimoji="1" lang="zh-CN"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（在宅療養を担う保険医療機関において算定）</a:t>
            </a:r>
            <a:endParaRPr kumimoji="1" lang="zh-CN"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zh-CN"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外来在宅共同指導料２　　　</a:t>
            </a:r>
            <a:r>
              <a:rPr kumimoji="1" lang="en-US" altLang="ja-JP"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600</a:t>
            </a:r>
            <a:r>
              <a:rPr kumimoji="1" lang="zh-CN" altLang="en-US" sz="1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（外来において診療を行う保険医療機関において算定）</a:t>
            </a:r>
            <a:endParaRPr kumimoji="1" lang="zh-CN"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［対象患者］</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外来において継続的に診療（継続して４回以上外来を受診）を受けている患者であって、在宅での療養を行う患者</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他の保険医療機関、社会福祉施設、介護老人保健施設、介護医療院、特別養護老人ホーム、軽費老人ホーム、有料老人ホーム又はサービス付き高齢者向け住宅その他施設等に入院若しくは入所する患者については、対象とはならない。）</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外来在宅共同指導料１</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保険医療機関の外来において継続的に診療を受けている患者について、</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当該患者の在宅療養を担う保険医療機関</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保険医が、当該患者の同意を得て、患家等を訪問して、在宅での療養上必要な説明及び指導を、外来において当該患者に対して継続的に診療を行っている保険医療機関の保険医と共同して行った上で、文書により情報提供した場合に、患者１人につき１回に限り、当該患者の在宅療養を担う保険医療機関において算定する。</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外来在宅共同指導料２</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外来において当該患者に対して継続的に診療を行っている保険医療機関</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において、患者１人につき１回に限り算定する。なお、当該保険医療機関の保険医が、在宅での療養上必要な説明及び指導を情報通信機器を用いて行った場合においても算定できる。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10" name="Picture 12" descr="訪問看護・訪問介護のイラスト（男性）">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3234" y="5713302"/>
            <a:ext cx="1467299" cy="12586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4" descr="問診のイラスト「お医者さんとお爺さん」"/>
          <p:cNvPicPr>
            <a:picLocks noChangeArrowheads="1"/>
          </p:cNvPicPr>
          <p:nvPr/>
        </p:nvPicPr>
        <p:blipFill rotWithShape="1">
          <a:blip r:embed="rId4" cstate="print">
            <a:extLst>
              <a:ext uri="{BEBA8EAE-BF5A-486C-A8C5-ECC9F3942E4B}">
                <a14:imgProps xmlns:a14="http://schemas.microsoft.com/office/drawing/2010/main">
                  <a14:imgLayer r:embed="rId5">
                    <a14:imgEffect>
                      <a14:backgroundRemoval t="1500" b="97000" l="41250" r="98250">
                        <a14:foregroundMark x1="67000" y1="19750" x2="67000" y2="19750"/>
                        <a14:foregroundMark x1="78250" y1="19500" x2="78250" y2="19500"/>
                        <a14:foregroundMark x1="68000" y1="24750" x2="68000" y2="24750"/>
                        <a14:foregroundMark x1="78000" y1="25000" x2="78000" y2="25000"/>
                        <a14:foregroundMark x1="61000" y1="93500" x2="61000" y2="93500"/>
                        <a14:foregroundMark x1="58750" y1="93750" x2="58750" y2="93750"/>
                        <a14:foregroundMark x1="57250" y1="94250" x2="57250" y2="94250"/>
                        <a14:foregroundMark x1="71500" y1="93500" x2="71500" y2="93500"/>
                        <a14:foregroundMark x1="69250" y1="94250" x2="69250" y2="94250"/>
                      </a14:backgroundRemoval>
                    </a14:imgEffect>
                  </a14:imgLayer>
                </a14:imgProps>
              </a:ext>
              <a:ext uri="{28A0092B-C50C-407E-A947-70E740481C1C}">
                <a14:useLocalDpi xmlns:a14="http://schemas.microsoft.com/office/drawing/2010/main" val="0"/>
              </a:ext>
            </a:extLst>
          </a:blip>
          <a:srcRect l="37537"/>
          <a:stretch/>
        </p:blipFill>
        <p:spPr bwMode="auto">
          <a:xfrm>
            <a:off x="8329343" y="5763100"/>
            <a:ext cx="587641" cy="1027753"/>
          </a:xfrm>
          <a:prstGeom prst="rect">
            <a:avLst/>
          </a:prstGeom>
          <a:noFill/>
          <a:extLst>
            <a:ext uri="{909E8E84-426E-40DD-AFC4-6F175D3DCCD1}">
              <a14:hiddenFill xmlns:a14="http://schemas.microsoft.com/office/drawing/2010/main">
                <a:solidFill>
                  <a:srgbClr val="FFFFFF"/>
                </a:solidFill>
              </a14:hiddenFill>
            </a:ext>
          </a:extLst>
        </p:spPr>
      </p:pic>
      <p:sp>
        <p:nvSpPr>
          <p:cNvPr id="7" name="テキスト ボックス 6">
            <a:extLst>
              <a:ext uri="{FF2B5EF4-FFF2-40B4-BE49-F238E27FC236}">
                <a16:creationId xmlns:a16="http://schemas.microsoft.com/office/drawing/2014/main" id="{D71C0FD6-0FD6-45FA-8CCE-D591F64331A2}"/>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
        <p:nvSpPr>
          <p:cNvPr id="4" name="タイトル 3">
            <a:extLst>
              <a:ext uri="{FF2B5EF4-FFF2-40B4-BE49-F238E27FC236}">
                <a16:creationId xmlns:a16="http://schemas.microsoft.com/office/drawing/2014/main" id="{3DB3A81F-FD54-489E-AB20-3D750B16CA3C}"/>
              </a:ext>
            </a:extLst>
          </p:cNvPr>
          <p:cNvSpPr>
            <a:spLocks noGrp="1"/>
          </p:cNvSpPr>
          <p:nvPr>
            <p:ph type="title"/>
          </p:nvPr>
        </p:nvSpPr>
        <p:spPr/>
        <p:txBody>
          <a:bodyPr/>
          <a:lstStyle/>
          <a:p>
            <a:endParaRPr lang="ja-JP" altLang="en-US"/>
          </a:p>
        </p:txBody>
      </p:sp>
      <p:sp>
        <p:nvSpPr>
          <p:cNvPr id="11" name="タイトル 1">
            <a:extLst>
              <a:ext uri="{FF2B5EF4-FFF2-40B4-BE49-F238E27FC236}">
                <a16:creationId xmlns:a16="http://schemas.microsoft.com/office/drawing/2014/main" id="{B41D2B7D-1E5D-4EF0-ACE1-7248DB1BADD2}"/>
              </a:ext>
            </a:extLst>
          </p:cNvPr>
          <p:cNvSpPr txBox="1">
            <a:spLocks/>
          </p:cNvSpPr>
          <p:nvPr/>
        </p:nvSpPr>
        <p:spPr>
          <a:xfrm>
            <a:off x="-10201" y="254445"/>
            <a:ext cx="9906000" cy="608529"/>
          </a:xfrm>
          <a:prstGeom prst="rect">
            <a:avLst/>
          </a:prstGeom>
          <a:solidFill>
            <a:srgbClr val="FFCE9E"/>
          </a:solidFill>
        </p:spPr>
        <p:txBody>
          <a:bodyPr vert="horz" lIns="72000" tIns="108000" rIns="72000" bIns="36000"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9057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a:t>
            </a:r>
            <a:r>
              <a:rPr kumimoji="1" lang="en-US" altLang="ja-JP"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10</a:t>
            </a:r>
            <a:r>
              <a:rPr kumimoji="1" lang="ja-JP" altLang="en-US" sz="24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）外来在宅共同指導料の新設</a:t>
            </a:r>
            <a:br>
              <a:rPr kumimoji="1" lang="en-US" altLang="ja-JP" sz="20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br>
            <a:r>
              <a:rPr kumimoji="1" lang="ja-JP" altLang="en-US" sz="16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（外来医療を担う医師と在宅医療を担う医師が共同して行う指導の評価）</a:t>
            </a:r>
          </a:p>
        </p:txBody>
      </p:sp>
    </p:spTree>
    <p:extLst>
      <p:ext uri="{BB962C8B-B14F-4D97-AF65-F5344CB8AC3E}">
        <p14:creationId xmlns:p14="http://schemas.microsoft.com/office/powerpoint/2010/main" val="124547421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p>
            <a:r>
              <a:rPr lang="ja-JP" altLang="en-US" dirty="0"/>
              <a:t>（</a:t>
            </a:r>
            <a:r>
              <a:rPr lang="en-US" altLang="ja-JP" dirty="0"/>
              <a:t>11</a:t>
            </a:r>
            <a:r>
              <a:rPr lang="ja-JP" altLang="en-US" dirty="0"/>
              <a:t>）小児かかりつけ診療料等の見直し</a:t>
            </a:r>
            <a:endParaRPr kumimoji="1" lang="ja-JP" altLang="en-US" dirty="0">
              <a:latin typeface="メイリオ" panose="020B0604030504040204" pitchFamily="50" charset="-128"/>
              <a:ea typeface="メイリオ" panose="020B0604030504040204" pitchFamily="50" charset="-128"/>
            </a:endParaRPr>
          </a:p>
        </p:txBody>
      </p:sp>
      <p:sp>
        <p:nvSpPr>
          <p:cNvPr id="8" name="正方形/長方形 7"/>
          <p:cNvSpPr/>
          <p:nvPr/>
        </p:nvSpPr>
        <p:spPr>
          <a:xfrm>
            <a:off x="188119" y="813600"/>
            <a:ext cx="9529762" cy="588293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小児に対する継続的な診療を一層推進する観点から、小児かかりつけ診療料について、</a:t>
            </a:r>
            <a:r>
              <a:rPr kumimoji="1" lang="ja-JP" altLang="en-US" sz="16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時間外対応に係る体制の在り方を考慮した評価体系に見直す</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テキスト ボックス 83"/>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
        <p:nvSpPr>
          <p:cNvPr id="90" name="右矢印 89"/>
          <p:cNvSpPr/>
          <p:nvPr/>
        </p:nvSpPr>
        <p:spPr>
          <a:xfrm>
            <a:off x="4731543" y="1621677"/>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5243120" y="1420069"/>
            <a:ext cx="4320000" cy="216000"/>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19" name="正方形/長方形 18"/>
          <p:cNvSpPr/>
          <p:nvPr/>
        </p:nvSpPr>
        <p:spPr>
          <a:xfrm>
            <a:off x="316655" y="1415804"/>
            <a:ext cx="4320000" cy="216000"/>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0" name="正方形/長方形 19"/>
          <p:cNvSpPr/>
          <p:nvPr/>
        </p:nvSpPr>
        <p:spPr>
          <a:xfrm>
            <a:off x="313536" y="1692277"/>
            <a:ext cx="4320000" cy="4118588"/>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小児かかりつけ診療料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処方箋を交付する場合</a:t>
            </a:r>
          </a:p>
          <a:p>
            <a:pPr marL="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初診時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631</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　　　ロ　再診時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438</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処方箋を交付しない場合</a:t>
            </a:r>
          </a:p>
          <a:p>
            <a:pPr marL="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初診時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748</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　　　ロ　再診時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556</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小児科外来診療料に係る届出を行っていること。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専ら小児科又は小児外科を担当する常勤の医師が、以下の項目のうち、３つ以上に該当すること。</a:t>
            </a:r>
          </a:p>
          <a:p>
            <a:pPr marL="357188"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　在宅当番医制等により、初期小児救急医療に参加し、休日又は夜間の診療を月１回以上の頻度で行っていること</a:t>
            </a:r>
          </a:p>
          <a:p>
            <a:pPr marL="357188"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イ～エ　（略）</a:t>
            </a:r>
          </a:p>
          <a:p>
            <a:pPr marL="357188"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オ　幼稚園の園医又は保育所の嘱託医に就任していること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時間外対応加算１又は２に係る届出を行っていること。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正方形/長方形 20"/>
          <p:cNvSpPr/>
          <p:nvPr/>
        </p:nvSpPr>
        <p:spPr>
          <a:xfrm>
            <a:off x="5240769" y="1692278"/>
            <a:ext cx="4320000" cy="4979986"/>
          </a:xfrm>
          <a:prstGeom prst="rect">
            <a:avLst/>
          </a:prstGeom>
          <a:solidFill>
            <a:srgbClr val="FFF0E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小児かかりつけ診療料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（改）</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小児かかりつけ診療料</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457200" marR="0" lvl="1"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　処方箋を交付する場合</a:t>
            </a:r>
          </a:p>
          <a:p>
            <a:pPr marL="457200" marR="0" lvl="1" indent="271463"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初診時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641</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再診時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448</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457200" marR="0" lvl="1"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　処方箋を交付しない場合</a:t>
            </a:r>
          </a:p>
          <a:p>
            <a:pPr marL="457200" marR="0" lvl="1" indent="271463" algn="l" defTabSz="914400" rtl="0" eaLnBrk="1" fontAlgn="auto" latinLnBrk="0" hangingPunct="1">
              <a:lnSpc>
                <a:spcPct val="100000"/>
              </a:lnSpc>
              <a:spcBef>
                <a:spcPts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初診時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758</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再診時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566</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（改） ２　小児かかりつけ診療料２</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457200" marR="0" lvl="1"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イ　処方箋を交付する場合</a:t>
            </a:r>
          </a:p>
          <a:p>
            <a:pPr marL="457200" marR="0" lvl="1" indent="271463" algn="l" defTabSz="91440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初診時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630</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再診時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437</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p>
          <a:p>
            <a:pPr marL="457200" marR="0" lvl="1"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ロ　処方箋を交付しない場合</a:t>
            </a:r>
          </a:p>
          <a:p>
            <a:pPr marL="457200" marR="0" lvl="1" indent="271463" algn="l" defTabSz="914400" rtl="0" eaLnBrk="1" fontAlgn="auto" latinLnBrk="0" hangingPunct="1">
              <a:lnSpc>
                <a:spcPct val="100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１</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初診時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747</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r>
              <a:rPr kumimoji="1" lang="ja-JP" altLang="en-US" sz="1100" b="0"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再診時　</a:t>
            </a:r>
            <a:r>
              <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555</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（共通）</a:t>
            </a:r>
            <a:endParaRPr kumimoji="1"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小児科を標榜</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している医療機関であること。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専ら小児科又は小児外科を担当する常勤の医師が、以下の項目のうち、</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２つ</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以上に該当すること。</a:t>
            </a:r>
          </a:p>
          <a:p>
            <a:pPr marL="357188"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（削除）</a:t>
            </a:r>
            <a:endParaRPr kumimoji="1" lang="en-US" altLang="ja-JP" sz="11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ア～ウ　（略）</a:t>
            </a:r>
          </a:p>
          <a:p>
            <a:pPr marL="357188"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エ　幼稚園の園医、保育所の嘱託医</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又は小学校若しくは中学校の学校医</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に就任していること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（小児かかりつけ診療料１）</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時間外対応加算１又は２に係る届出を行っていること。</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（小児かかりつけ診療料２）</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次のいずれかを満たしていること。</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ア　時間外対応加算３に係る届出を行っていること。</a:t>
            </a:r>
            <a:endParaRPr kumimoji="1" lang="en-US" altLang="ja-JP"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357188"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イ　在宅医当番医制等により、初期小児救急医療に参加し、休日又は夜間の診療を年６回以上の頻度で行っていること。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10" name="Picture 6" descr="「幼児　絵」の画像検索結果">
            <a:extLst>
              <a:ext uri="{FF2B5EF4-FFF2-40B4-BE49-F238E27FC236}">
                <a16:creationId xmlns:a16="http://schemas.microsoft.com/office/drawing/2014/main" id="{5E281CEF-ED68-40BD-8F94-DAA1F72F1C3E}"/>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91830" y="2574481"/>
            <a:ext cx="983439" cy="8784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74258341"/>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8" y="980729"/>
            <a:ext cx="9661425" cy="194421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小児科外来診療料の</a:t>
            </a:r>
            <a:r>
              <a:rPr kumimoji="1" lang="ja-JP" altLang="en-US" sz="16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施設基準の届出を省略</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 name="タイトル 1"/>
          <p:cNvSpPr>
            <a:spLocks noGrp="1"/>
          </p:cNvSpPr>
          <p:nvPr>
            <p:ph type="title"/>
          </p:nvPr>
        </p:nvSpPr>
        <p:spPr>
          <a:xfrm>
            <a:off x="18374" y="227246"/>
            <a:ext cx="9906000" cy="458482"/>
          </a:xfrm>
        </p:spPr>
        <p:txBody>
          <a:bodyPr>
            <a:noAutofit/>
          </a:bodyPr>
          <a:lstStyle/>
          <a:p>
            <a:r>
              <a:rPr lang="ja-JP" altLang="en-US" dirty="0"/>
              <a:t>（</a:t>
            </a:r>
            <a:r>
              <a:rPr lang="en-US" altLang="ja-JP" dirty="0"/>
              <a:t>11</a:t>
            </a:r>
            <a:r>
              <a:rPr lang="ja-JP" altLang="en-US" dirty="0"/>
              <a:t>）小児かかりつけ診療料等の見直し</a:t>
            </a:r>
          </a:p>
        </p:txBody>
      </p:sp>
      <p:sp>
        <p:nvSpPr>
          <p:cNvPr id="14" name="正方形/長方形 13">
            <a:extLst>
              <a:ext uri="{FF2B5EF4-FFF2-40B4-BE49-F238E27FC236}">
                <a16:creationId xmlns:a16="http://schemas.microsoft.com/office/drawing/2014/main" id="{808F46AC-200E-4855-9F4E-157715171DEE}"/>
              </a:ext>
            </a:extLst>
          </p:cNvPr>
          <p:cNvSpPr/>
          <p:nvPr/>
        </p:nvSpPr>
        <p:spPr>
          <a:xfrm>
            <a:off x="5258568" y="1357547"/>
            <a:ext cx="4492478" cy="299118"/>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15" name="右矢印 8">
            <a:extLst>
              <a:ext uri="{FF2B5EF4-FFF2-40B4-BE49-F238E27FC236}">
                <a16:creationId xmlns:a16="http://schemas.microsoft.com/office/drawing/2014/main" id="{3D248C86-D202-4C8F-9D70-ECCBCC657F40}"/>
              </a:ext>
            </a:extLst>
          </p:cNvPr>
          <p:cNvSpPr/>
          <p:nvPr/>
        </p:nvSpPr>
        <p:spPr>
          <a:xfrm>
            <a:off x="4717995" y="1570729"/>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a:extLst>
              <a:ext uri="{FF2B5EF4-FFF2-40B4-BE49-F238E27FC236}">
                <a16:creationId xmlns:a16="http://schemas.microsoft.com/office/drawing/2014/main" id="{ACA18AA7-84DD-4D5F-824E-D1C49CFF2FA0}"/>
              </a:ext>
            </a:extLst>
          </p:cNvPr>
          <p:cNvSpPr/>
          <p:nvPr/>
        </p:nvSpPr>
        <p:spPr>
          <a:xfrm>
            <a:off x="485905" y="1357547"/>
            <a:ext cx="4152574" cy="299118"/>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17" name="正方形/長方形 16">
            <a:extLst>
              <a:ext uri="{FF2B5EF4-FFF2-40B4-BE49-F238E27FC236}">
                <a16:creationId xmlns:a16="http://schemas.microsoft.com/office/drawing/2014/main" id="{9A794090-DBEC-4EC8-9D0D-B9A41954C48D}"/>
              </a:ext>
            </a:extLst>
          </p:cNvPr>
          <p:cNvSpPr/>
          <p:nvPr/>
        </p:nvSpPr>
        <p:spPr>
          <a:xfrm>
            <a:off x="5258568" y="1700809"/>
            <a:ext cx="4492478" cy="943064"/>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小児科外来診療料</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注１　</a:t>
            </a:r>
            <a:r>
              <a:rPr kumimoji="1" lang="ja-JP" altLang="en-US" sz="11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小児科を標榜する保険医療機関において、</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入院中の患者以外の患者（６歳未満の乳幼児に限る。）に対して診療を行った場合に、保険医療機関単位で算定する。</a:t>
            </a:r>
          </a:p>
        </p:txBody>
      </p:sp>
      <p:sp>
        <p:nvSpPr>
          <p:cNvPr id="18" name="正方形/長方形 17">
            <a:extLst>
              <a:ext uri="{FF2B5EF4-FFF2-40B4-BE49-F238E27FC236}">
                <a16:creationId xmlns:a16="http://schemas.microsoft.com/office/drawing/2014/main" id="{BB9D1ECA-4657-4A04-B82D-5099A53388AF}"/>
              </a:ext>
            </a:extLst>
          </p:cNvPr>
          <p:cNvSpPr/>
          <p:nvPr/>
        </p:nvSpPr>
        <p:spPr>
          <a:xfrm>
            <a:off x="485903" y="1700808"/>
            <a:ext cx="4152576" cy="943065"/>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小児科外来診療料</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10800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注１　別に厚生労働大臣が定める施設基準に適合しているものとして地方厚生局長等に届け出た小児科を標榜する保険医療機関において、入院中の患者以外の患者（６歳未満の乳幼児に限る。）に対して診療を行った場合に、保険医療機関単位で算定する。</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9" name="テキスト ボックス 18">
            <a:extLst>
              <a:ext uri="{FF2B5EF4-FFF2-40B4-BE49-F238E27FC236}">
                <a16:creationId xmlns:a16="http://schemas.microsoft.com/office/drawing/2014/main" id="{679E9A01-D97C-4F38-BE67-61528C2F892E}"/>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spTree>
    <p:extLst>
      <p:ext uri="{BB962C8B-B14F-4D97-AF65-F5344CB8AC3E}">
        <p14:creationId xmlns:p14="http://schemas.microsoft.com/office/powerpoint/2010/main" val="1489706446"/>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394648"/>
          </a:xfrm>
        </p:spPr>
        <p:txBody>
          <a:bodyPr>
            <a:noAutofit/>
          </a:bodyPr>
          <a:lstStyle/>
          <a:p>
            <a:r>
              <a:rPr kumimoji="1" lang="ja-JP" altLang="en-US" sz="2000" dirty="0">
                <a:latin typeface="メイリオ" panose="020B0604030504040204" pitchFamily="50" charset="-128"/>
                <a:ea typeface="メイリオ" panose="020B0604030504040204" pitchFamily="50" charset="-128"/>
              </a:rPr>
              <a:t>（</a:t>
            </a:r>
            <a:r>
              <a:rPr kumimoji="1" lang="en-US" altLang="ja-JP" sz="2000" dirty="0">
                <a:latin typeface="メイリオ" panose="020B0604030504040204" pitchFamily="50" charset="-128"/>
                <a:ea typeface="メイリオ" panose="020B0604030504040204" pitchFamily="50" charset="-128"/>
              </a:rPr>
              <a:t>12</a:t>
            </a:r>
            <a:r>
              <a:rPr kumimoji="1" lang="ja-JP" altLang="en-US" sz="2000" dirty="0">
                <a:latin typeface="メイリオ" panose="020B0604030504040204" pitchFamily="50" charset="-128"/>
                <a:ea typeface="メイリオ" panose="020B0604030504040204" pitchFamily="50" charset="-128"/>
              </a:rPr>
              <a:t>）小児慢性特定疾病やアレルギー疾患を有する児童等に関わる関係機関の連携</a:t>
            </a:r>
          </a:p>
        </p:txBody>
      </p:sp>
      <p:sp>
        <p:nvSpPr>
          <p:cNvPr id="8" name="正方形/長方形 7"/>
          <p:cNvSpPr/>
          <p:nvPr/>
        </p:nvSpPr>
        <p:spPr>
          <a:xfrm>
            <a:off x="188119" y="946800"/>
            <a:ext cx="9529762" cy="586589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診療情報提供料（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）注２における情報提供先に、児童相談所を追加する。</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診療情報提供料（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）注７における情報提供先に、保育所や高等学校等を追加する。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小児慢性特定疾病やアレルギー疾患を有する児童が安心して安全に学校等に通うことができるよう、診療情報提供料（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）注７における対象患者に、小児慢性特定疾病支援及びアレルギー疾患を有する患者を追加する。</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7135" y="704160"/>
            <a:ext cx="3800805" cy="358389"/>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診療情報提供料（</a:t>
            </a:r>
            <a:r>
              <a:rPr kumimoji="1" lang="en-US"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）の見直し</a:t>
            </a:r>
          </a:p>
        </p:txBody>
      </p:sp>
      <p:sp>
        <p:nvSpPr>
          <p:cNvPr id="10" name="正方形/長方形 9">
            <a:extLst>
              <a:ext uri="{FF2B5EF4-FFF2-40B4-BE49-F238E27FC236}">
                <a16:creationId xmlns:a16="http://schemas.microsoft.com/office/drawing/2014/main" id="{42F2E7F3-D2A3-4215-B4B0-1A75D2EC7AD1}"/>
              </a:ext>
            </a:extLst>
          </p:cNvPr>
          <p:cNvSpPr/>
          <p:nvPr/>
        </p:nvSpPr>
        <p:spPr>
          <a:xfrm>
            <a:off x="5202068" y="1921097"/>
            <a:ext cx="4399134" cy="243206"/>
          </a:xfrm>
          <a:prstGeom prst="rect">
            <a:avLst/>
          </a:prstGeom>
          <a:solidFill>
            <a:srgbClr val="FFCE9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11" name="正方形/長方形 10">
            <a:extLst>
              <a:ext uri="{FF2B5EF4-FFF2-40B4-BE49-F238E27FC236}">
                <a16:creationId xmlns:a16="http://schemas.microsoft.com/office/drawing/2014/main" id="{DCA5DBF9-54A3-449A-8D9B-F9CCF84BA941}"/>
              </a:ext>
            </a:extLst>
          </p:cNvPr>
          <p:cNvSpPr/>
          <p:nvPr/>
        </p:nvSpPr>
        <p:spPr>
          <a:xfrm>
            <a:off x="5202068" y="3758786"/>
            <a:ext cx="4399134" cy="1326397"/>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診療情報提供料（</a:t>
            </a:r>
            <a:r>
              <a:rPr kumimoji="1" lang="en-US" altLang="zh-TW"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zh-TW"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352425" marR="0" lvl="0" indent="-26035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注７　保険医療機関が、</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児童福祉法第６条の２第３項に規定する小児慢性特定疾病医療支援の対象である患者</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、同法第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条の６第２項に規定する障害児である患者又は</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アナフィラキシーの既往歴のある患者若しくは食物アレルギー患者</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について、診療に基づき当該患者又はその家族等の同意を得て、当該患者が</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通園</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又は通学する</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同法第</a:t>
            </a:r>
            <a:r>
              <a:rPr kumimoji="1" lang="en-US" altLang="ja-JP"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39</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条第１項に規定する保育所</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又は学校教育法（昭和</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22</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年法律第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号）第１条に規定する</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学校（大学を除く。）等</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の学校医等に対して、診療状況を示す文書を添えて、当該患者が学校生活を送るに当たり必要な情報を提供した場合に、患者１人につき月１回に限り算定する。</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2425" marR="0" lvl="0" indent="-26035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52425" marR="0" lvl="0" indent="-260350" algn="l"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2" name="正方形/長方形 11">
            <a:extLst>
              <a:ext uri="{FF2B5EF4-FFF2-40B4-BE49-F238E27FC236}">
                <a16:creationId xmlns:a16="http://schemas.microsoft.com/office/drawing/2014/main" id="{F8297629-3876-4D89-88F2-756460FA707C}"/>
              </a:ext>
            </a:extLst>
          </p:cNvPr>
          <p:cNvSpPr/>
          <p:nvPr/>
        </p:nvSpPr>
        <p:spPr>
          <a:xfrm>
            <a:off x="317664" y="1916832"/>
            <a:ext cx="4434996" cy="246674"/>
          </a:xfrm>
          <a:prstGeom prst="rect">
            <a:avLst/>
          </a:prstGeom>
          <a:solidFill>
            <a:srgbClr val="CCE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13" name="正方形/長方形 12">
            <a:extLst>
              <a:ext uri="{FF2B5EF4-FFF2-40B4-BE49-F238E27FC236}">
                <a16:creationId xmlns:a16="http://schemas.microsoft.com/office/drawing/2014/main" id="{FB6B4134-2B7E-4A7A-878E-7851B8D03C09}"/>
              </a:ext>
            </a:extLst>
          </p:cNvPr>
          <p:cNvSpPr/>
          <p:nvPr/>
        </p:nvSpPr>
        <p:spPr>
          <a:xfrm>
            <a:off x="317663" y="3758788"/>
            <a:ext cx="4434996" cy="1326396"/>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診療情報提供料（</a:t>
            </a:r>
            <a:r>
              <a:rPr kumimoji="1" lang="en-US" altLang="zh-TW"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zh-TW"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352425" marR="0" lvl="0" indent="-26035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注７　保険医療機関が、児童福祉法第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条の６第２項に規定する障害児である患者について、診療に基づき当該患者又はその家族等の同意を得て、当該患者が通学する学校教育法（昭和</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22</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年法律第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号）第１条に規定する小学校、中学校、義務教育学校、中等教育学校の前期課程又は特別支援学校の小学部若しくは中学部の学校医等に対して、診療状況を示す文書を添えて、当該患者が学校生活を送るに当たり必要な情報を提供した場合に、患者１人につき月１回に限り算定する。　　　　　　　　　　　　　　</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 name="右矢印 15"/>
          <p:cNvSpPr/>
          <p:nvPr/>
        </p:nvSpPr>
        <p:spPr>
          <a:xfrm>
            <a:off x="4796793" y="4010691"/>
            <a:ext cx="381711"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 name="テキスト ボックス 2"/>
          <p:cNvSpPr txBox="1"/>
          <p:nvPr/>
        </p:nvSpPr>
        <p:spPr>
          <a:xfrm>
            <a:off x="5202068" y="5171708"/>
            <a:ext cx="4432962" cy="1569660"/>
          </a:xfrm>
          <a:prstGeom prst="rect">
            <a:avLst/>
          </a:prstGeom>
          <a:solidFill>
            <a:schemeClr val="accent3">
              <a:lumMod val="20000"/>
              <a:lumOff val="80000"/>
            </a:schemeClr>
          </a:solidFill>
          <a:ln w="6350">
            <a:solidFill>
              <a:schemeClr val="tx1"/>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Verdana"/>
                <a:ea typeface="メイリオ"/>
                <a:cs typeface="+mn-cs"/>
              </a:rPr>
              <a:t>［情報提供先の追加］</a:t>
            </a:r>
            <a:endParaRPr kumimoji="1" lang="en-US" altLang="ja-JP" sz="800" b="1"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800" b="1" i="0" u="sng" strike="noStrike" kern="1200" cap="none" spc="0" normalizeH="0" baseline="0" noProof="0" dirty="0">
                <a:ln>
                  <a:noFill/>
                </a:ln>
                <a:solidFill>
                  <a:srgbClr val="0070C0"/>
                </a:solidFill>
                <a:effectLst/>
                <a:uLnTx/>
                <a:uFillTx/>
                <a:latin typeface="Verdana"/>
                <a:ea typeface="メイリオ"/>
                <a:cs typeface="+mn-cs"/>
              </a:rPr>
              <a:t>保育所、認定こども園等、幼稚園</a:t>
            </a:r>
            <a:r>
              <a:rPr kumimoji="1" lang="ja-JP" altLang="en-US" sz="800" b="0" i="0" u="none" strike="noStrike" kern="1200" cap="none" spc="0" normalizeH="0" baseline="0" noProof="0" dirty="0">
                <a:ln>
                  <a:noFill/>
                </a:ln>
                <a:solidFill>
                  <a:prstClr val="black"/>
                </a:solidFill>
                <a:effectLst/>
                <a:uLnTx/>
                <a:uFillTx/>
                <a:latin typeface="Verdana"/>
                <a:ea typeface="メイリオ"/>
                <a:cs typeface="+mn-cs"/>
              </a:rPr>
              <a:t>、小学校、中学校、義務教育学校、</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中等教育学校の前期　</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課程、</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後期課程</a:t>
            </a:r>
            <a:r>
              <a:rPr kumimoji="1" lang="en-US" altLang="ja-JP" sz="80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800" b="1" i="0" u="sng" strike="noStrike" kern="1200" cap="none" spc="0" normalizeH="0" baseline="0" noProof="0" dirty="0" err="1">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800" b="1" i="0" u="sng" strike="noStrike" kern="1200" cap="none" spc="0" normalizeH="0" baseline="0" noProof="0" dirty="0">
                <a:ln>
                  <a:noFill/>
                </a:ln>
                <a:solidFill>
                  <a:srgbClr val="0070C0"/>
                </a:solidFill>
                <a:effectLst/>
                <a:uLnTx/>
                <a:uFillTx/>
                <a:latin typeface="Verdana"/>
                <a:ea typeface="メイリオ"/>
                <a:cs typeface="+mn-cs"/>
              </a:rPr>
              <a:t>高等学校</a:t>
            </a:r>
            <a:r>
              <a:rPr kumimoji="1" lang="en-US" altLang="ja-JP" sz="800" b="1" i="0" u="sng" strike="noStrike" kern="1200" cap="none" spc="0" normalizeH="0" baseline="30000" noProof="0" dirty="0">
                <a:ln>
                  <a:noFill/>
                </a:ln>
                <a:solidFill>
                  <a:srgbClr val="0070C0"/>
                </a:solidFill>
                <a:effectLst/>
                <a:uLnTx/>
                <a:uFillTx/>
                <a:latin typeface="Verdana"/>
                <a:ea typeface="メイリオ"/>
                <a:cs typeface="+mn-cs"/>
              </a:rPr>
              <a:t>※</a:t>
            </a:r>
            <a:r>
              <a:rPr kumimoji="1" lang="ja-JP" altLang="en-US" sz="800" b="1" i="0" u="sng" strike="noStrike" kern="1200" cap="none" spc="0" normalizeH="0" baseline="0" noProof="0" dirty="0" err="1">
                <a:ln>
                  <a:noFill/>
                </a:ln>
                <a:solidFill>
                  <a:srgbClr val="0070C0"/>
                </a:solidFill>
                <a:effectLst/>
                <a:uLnTx/>
                <a:uFillTx/>
                <a:latin typeface="Verdana"/>
                <a:ea typeface="メイリオ"/>
                <a:cs typeface="+mn-cs"/>
              </a:rPr>
              <a:t>、</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特別支援学校の</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幼稚部、</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小学部、中学部、</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高等部等</a:t>
            </a:r>
            <a:r>
              <a:rPr kumimoji="1" lang="en-US" altLang="ja-JP" sz="80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800" b="1" i="0" u="sng" strike="noStrike" kern="1200" cap="none" spc="0" normalizeH="0" baseline="0" noProof="0" dirty="0" err="1">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高</a:t>
            </a:r>
            <a:endParaRPr kumimoji="1" lang="en-US" altLang="ja-JP"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等専門学校</a:t>
            </a:r>
            <a:r>
              <a:rPr kumimoji="1" lang="en-US" altLang="ja-JP" sz="80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800" b="1" i="0" u="sng" strike="noStrike" kern="1200" cap="none" spc="0" normalizeH="0" baseline="0" noProof="0" dirty="0" err="1">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専修学校</a:t>
            </a:r>
            <a:r>
              <a:rPr kumimoji="1" lang="en-US" altLang="ja-JP" sz="80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7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en-US" altLang="ja-JP" sz="7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※18</a:t>
            </a:r>
            <a:r>
              <a:rPr kumimoji="1" lang="ja-JP" altLang="en-US" sz="7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歳に達する日以後最初の</a:t>
            </a:r>
            <a:r>
              <a:rPr kumimoji="1" lang="en-US" altLang="ja-JP" sz="7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a:t>
            </a:r>
            <a:r>
              <a:rPr kumimoji="1" lang="ja-JP" altLang="en-US" sz="7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月</a:t>
            </a:r>
            <a:r>
              <a:rPr kumimoji="1" lang="en-US" altLang="ja-JP" sz="7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31</a:t>
            </a:r>
            <a:r>
              <a:rPr kumimoji="1" lang="ja-JP" altLang="en-US" sz="7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日以前の患者）</a:t>
            </a:r>
            <a:endParaRPr kumimoji="1" lang="en-US" altLang="ja-JP" sz="700" b="1" i="0" u="sng" strike="noStrike" kern="1200" cap="none" spc="0" normalizeH="0" baseline="3000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Verdana"/>
                <a:ea typeface="メイリオ"/>
                <a:cs typeface="+mn-cs"/>
              </a:rPr>
              <a:t>［対象患者の追加］</a:t>
            </a:r>
            <a:endParaRPr kumimoji="1" lang="en-US" altLang="ja-JP" sz="800" b="1"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・児童福祉法第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条の６第２項に規定する障害児である患者</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0070C0"/>
                </a:solidFill>
                <a:effectLst/>
                <a:uLnTx/>
                <a:uFillTx/>
                <a:latin typeface="Verdana"/>
                <a:ea typeface="メイリオ"/>
                <a:cs typeface="+mn-cs"/>
              </a:rPr>
              <a:t>・</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児童福祉法第６条の２第３項に規定する小児慢性特定疾病医療支援の対象である患者</a:t>
            </a:r>
            <a:endParaRPr kumimoji="1" lang="en-US" altLang="ja-JP"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アナフィラキシーの既往歴のある患者若しくは食物アレルギー患者</a:t>
            </a:r>
            <a:r>
              <a:rPr kumimoji="1" lang="en-US" altLang="ja-JP"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Verdana"/>
                <a:ea typeface="メイリオ"/>
                <a:cs typeface="+mn-cs"/>
              </a:rPr>
              <a:t>　</a:t>
            </a:r>
            <a:r>
              <a:rPr kumimoji="1" lang="en-US" altLang="ja-JP" sz="800" b="1" i="0" u="sng" strike="noStrike" kern="1200" cap="none" spc="0" normalizeH="0" baseline="0" noProof="0" dirty="0">
                <a:ln>
                  <a:noFill/>
                </a:ln>
                <a:solidFill>
                  <a:srgbClr val="0070C0"/>
                </a:solidFill>
                <a:effectLst/>
                <a:uLnTx/>
                <a:uFillTx/>
                <a:latin typeface="Verdana"/>
                <a:ea typeface="メイリオ"/>
                <a:cs typeface="+mn-cs"/>
              </a:rPr>
              <a:t>※</a:t>
            </a:r>
            <a:r>
              <a:rPr kumimoji="1" lang="ja-JP" altLang="en-US" sz="800" b="1" i="0" u="sng" strike="noStrike" kern="1200" cap="none" spc="0" normalizeH="0" baseline="0" noProof="0" dirty="0">
                <a:ln>
                  <a:noFill/>
                </a:ln>
                <a:solidFill>
                  <a:srgbClr val="0070C0"/>
                </a:solidFill>
                <a:effectLst/>
                <a:uLnTx/>
                <a:uFillTx/>
                <a:latin typeface="Verdana"/>
                <a:ea typeface="メイリオ"/>
                <a:cs typeface="+mn-cs"/>
              </a:rPr>
              <a:t>生活管理指導表のアナフィラキシーありに該当する患者若しくは食物アレルギーあり</a:t>
            </a:r>
            <a:r>
              <a:rPr kumimoji="1" lang="ja-JP" altLang="en-US" sz="800" b="1" i="0" u="none" strike="noStrike" kern="1200" cap="none" spc="0" normalizeH="0" baseline="0" noProof="0" dirty="0">
                <a:ln>
                  <a:noFill/>
                </a:ln>
                <a:solidFill>
                  <a:srgbClr val="0070C0"/>
                </a:solidFill>
                <a:effectLst/>
                <a:uLnTx/>
                <a:uFillTx/>
                <a:latin typeface="Verdana"/>
                <a:ea typeface="メイリオ"/>
                <a:cs typeface="+mn-cs"/>
              </a:rPr>
              <a:t>（</a:t>
            </a:r>
            <a:r>
              <a:rPr kumimoji="1" lang="ja-JP" altLang="en-US" sz="800" b="1" i="0" u="sng" strike="noStrike" kern="1200" cap="none" spc="0" normalizeH="0" baseline="0" noProof="0" dirty="0">
                <a:ln>
                  <a:noFill/>
                </a:ln>
                <a:solidFill>
                  <a:srgbClr val="0070C0"/>
                </a:solidFill>
                <a:effectLst/>
                <a:uLnTx/>
                <a:uFillTx/>
                <a:latin typeface="Verdana"/>
                <a:ea typeface="メイリオ"/>
                <a:cs typeface="+mn-cs"/>
              </a:rPr>
              <a:t>除去根拠のうち、食物経口負荷試験陽性又は明らかな症状の既往及び</a:t>
            </a:r>
            <a:r>
              <a:rPr kumimoji="1" lang="en-US" altLang="ja-JP" sz="800" b="1" i="0" u="sng" strike="noStrike" kern="1200" cap="none" spc="0" normalizeH="0" baseline="0" noProof="0" dirty="0">
                <a:ln>
                  <a:noFill/>
                </a:ln>
                <a:solidFill>
                  <a:srgbClr val="0070C0"/>
                </a:solidFill>
                <a:effectLst/>
                <a:uLnTx/>
                <a:uFillTx/>
                <a:latin typeface="Verdana"/>
                <a:ea typeface="メイリオ"/>
                <a:cs typeface="+mn-cs"/>
              </a:rPr>
              <a:t>I</a:t>
            </a:r>
            <a:r>
              <a:rPr kumimoji="1" lang="ja-JP" altLang="en-US" sz="800" b="1" i="0" u="sng" strike="noStrike" kern="1200" cap="none" spc="0" normalizeH="0" baseline="0" noProof="0" dirty="0" err="1">
                <a:ln>
                  <a:noFill/>
                </a:ln>
                <a:solidFill>
                  <a:srgbClr val="0070C0"/>
                </a:solidFill>
                <a:effectLst/>
                <a:uLnTx/>
                <a:uFillTx/>
                <a:latin typeface="Verdana"/>
                <a:ea typeface="メイリオ"/>
                <a:cs typeface="+mn-cs"/>
              </a:rPr>
              <a:t>ｇ</a:t>
            </a:r>
            <a:r>
              <a:rPr kumimoji="1" lang="en-US" altLang="ja-JP" sz="800" b="1" i="0" u="sng" strike="noStrike" kern="1200" cap="none" spc="0" normalizeH="0" baseline="0" noProof="0" dirty="0">
                <a:ln>
                  <a:noFill/>
                </a:ln>
                <a:solidFill>
                  <a:srgbClr val="0070C0"/>
                </a:solidFill>
                <a:effectLst/>
                <a:uLnTx/>
                <a:uFillTx/>
                <a:latin typeface="Verdana"/>
                <a:ea typeface="メイリオ"/>
                <a:cs typeface="+mn-cs"/>
              </a:rPr>
              <a:t>E</a:t>
            </a:r>
            <a:r>
              <a:rPr kumimoji="1" lang="ja-JP" altLang="en-US" sz="800" b="1" i="0" u="sng" strike="noStrike" kern="1200" cap="none" spc="0" normalizeH="0" baseline="0" noProof="0" dirty="0">
                <a:ln>
                  <a:noFill/>
                </a:ln>
                <a:solidFill>
                  <a:srgbClr val="0070C0"/>
                </a:solidFill>
                <a:effectLst/>
                <a:uLnTx/>
                <a:uFillTx/>
                <a:latin typeface="Verdana"/>
                <a:ea typeface="メイリオ"/>
                <a:cs typeface="+mn-cs"/>
              </a:rPr>
              <a:t>抗体等検査陽性</a:t>
            </a:r>
            <a:endParaRPr kumimoji="1" lang="en-US" altLang="ja-JP" sz="800" b="1" i="0" u="sng" strike="noStrike" kern="1200" cap="none" spc="0" normalizeH="0" baseline="0" noProof="0" dirty="0">
              <a:ln>
                <a:noFill/>
              </a:ln>
              <a:solidFill>
                <a:srgbClr val="0070C0"/>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srgbClr val="0070C0"/>
                </a:solidFill>
                <a:effectLst/>
                <a:uLnTx/>
                <a:uFillTx/>
                <a:latin typeface="Verdana"/>
                <a:ea typeface="メイリオ"/>
                <a:cs typeface="+mn-cs"/>
              </a:rPr>
              <a:t>　</a:t>
            </a:r>
            <a:r>
              <a:rPr kumimoji="1" lang="ja-JP" altLang="en-US" sz="800" b="1" i="0" u="sng" strike="noStrike" kern="1200" cap="none" spc="0" normalizeH="0" baseline="0" noProof="0" dirty="0">
                <a:ln>
                  <a:noFill/>
                </a:ln>
                <a:solidFill>
                  <a:srgbClr val="0070C0"/>
                </a:solidFill>
                <a:effectLst/>
                <a:uLnTx/>
                <a:uFillTx/>
                <a:latin typeface="Verdana"/>
                <a:ea typeface="メイリオ"/>
                <a:cs typeface="+mn-cs"/>
              </a:rPr>
              <a:t>に該当する患者に限る）に該当する患者</a:t>
            </a:r>
          </a:p>
        </p:txBody>
      </p:sp>
      <p:sp>
        <p:nvSpPr>
          <p:cNvPr id="19" name="テキスト ボックス 18"/>
          <p:cNvSpPr txBox="1"/>
          <p:nvPr/>
        </p:nvSpPr>
        <p:spPr>
          <a:xfrm>
            <a:off x="299247" y="5199733"/>
            <a:ext cx="4453412" cy="954107"/>
          </a:xfrm>
          <a:prstGeom prst="rect">
            <a:avLst/>
          </a:prstGeom>
          <a:solidFill>
            <a:srgbClr val="EBF5FF"/>
          </a:solidFill>
          <a:ln w="6350">
            <a:solidFill>
              <a:schemeClr val="tx1"/>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Verdana"/>
                <a:ea typeface="メイリオ"/>
                <a:cs typeface="+mn-cs"/>
              </a:rPr>
              <a:t>［情報提供先］</a:t>
            </a:r>
            <a:endParaRPr kumimoji="1" lang="en-US" altLang="ja-JP" sz="800" b="1" i="0" u="sng" strike="noStrike" kern="1200" cap="none" spc="0" normalizeH="0" baseline="0" noProof="0" dirty="0">
              <a:ln>
                <a:noFill/>
              </a:ln>
              <a:solidFill>
                <a:srgbClr val="0070C0"/>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Verdana"/>
                <a:ea typeface="メイリオ"/>
                <a:cs typeface="+mn-cs"/>
              </a:rPr>
              <a:t>・</a:t>
            </a:r>
            <a:r>
              <a:rPr kumimoji="1" lang="ja-JP" altLang="en-US" sz="800" b="0" i="0" u="none" strike="noStrike" kern="1200" cap="none" spc="0" normalizeH="0" baseline="0" noProof="0" dirty="0">
                <a:ln>
                  <a:noFill/>
                </a:ln>
                <a:solidFill>
                  <a:prstClr val="black"/>
                </a:solidFill>
                <a:effectLst/>
                <a:uLnTx/>
                <a:uFillTx/>
                <a:latin typeface="Verdana"/>
                <a:ea typeface="メイリオ"/>
                <a:cs typeface="+mn-cs"/>
              </a:rPr>
              <a:t>小学校、中学校、義務教育学校、</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中等教育学校の前期課程、特別支援学</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校の小学部、中学部</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Verdana"/>
                <a:ea typeface="メイリオ"/>
                <a:cs typeface="+mn-cs"/>
              </a:rPr>
              <a:t>［対象患者］</a:t>
            </a:r>
            <a:endParaRPr kumimoji="1" lang="en-US" altLang="ja-JP" sz="800" b="0" i="0" u="none" strike="noStrike" kern="1200" cap="none" spc="0" normalizeH="0" baseline="0" noProof="0" dirty="0">
              <a:ln>
                <a:noFill/>
              </a:ln>
              <a:solidFill>
                <a:prstClr val="black"/>
              </a:solidFill>
              <a:effectLst/>
              <a:uLnTx/>
              <a:uFillTx/>
              <a:latin typeface="Verdana"/>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・児童福祉法第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条の６第２項に規定する障害児である患者</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Verdana"/>
              <a:ea typeface="メイリオ"/>
              <a:cs typeface="+mn-cs"/>
            </a:endParaRPr>
          </a:p>
        </p:txBody>
      </p:sp>
      <p:sp>
        <p:nvSpPr>
          <p:cNvPr id="17" name="Slide Number Placeholder 5">
            <a:extLst>
              <a:ext uri="{FF2B5EF4-FFF2-40B4-BE49-F238E27FC236}">
                <a16:creationId xmlns:a16="http://schemas.microsoft.com/office/drawing/2014/main" id="{45C1C095-3D5F-3846-A68B-623E5D5B3BA2}"/>
              </a:ext>
            </a:extLst>
          </p:cNvPr>
          <p:cNvSpPr txBox="1">
            <a:spLocks/>
          </p:cNvSpPr>
          <p:nvPr/>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1" lang="en-US" sz="1400" b="1" i="0" u="none" strike="noStrike" kern="1200" cap="none" spc="0" normalizeH="0" baseline="0" noProof="0" dirty="0">
              <a:ln>
                <a:noFill/>
              </a:ln>
              <a:solidFill>
                <a:prstClr val="black"/>
              </a:solidFill>
              <a:effectLst/>
              <a:uLnTx/>
              <a:uFillTx/>
              <a:latin typeface="メイリオ"/>
              <a:ea typeface="メイリオ"/>
              <a:cs typeface="Verdana" panose="020B0604030504040204" pitchFamily="34" charset="0"/>
            </a:endParaRPr>
          </a:p>
        </p:txBody>
      </p:sp>
      <p:sp>
        <p:nvSpPr>
          <p:cNvPr id="14" name="正方形/長方形 13">
            <a:extLst>
              <a:ext uri="{FF2B5EF4-FFF2-40B4-BE49-F238E27FC236}">
                <a16:creationId xmlns:a16="http://schemas.microsoft.com/office/drawing/2014/main" id="{DCA5DBF9-54A3-449A-8D9B-F9CCF84BA941}"/>
              </a:ext>
            </a:extLst>
          </p:cNvPr>
          <p:cNvSpPr/>
          <p:nvPr/>
        </p:nvSpPr>
        <p:spPr>
          <a:xfrm>
            <a:off x="5202068" y="2191047"/>
            <a:ext cx="4399134" cy="1381295"/>
          </a:xfrm>
          <a:prstGeom prst="rect">
            <a:avLst/>
          </a:prstGeom>
          <a:solidFill>
            <a:srgbClr val="FDECD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診療情報提供料（</a:t>
            </a:r>
            <a:r>
              <a:rPr kumimoji="1" lang="en-US" altLang="zh-TW"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zh-TW"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352425" marR="0" lvl="0" indent="-26035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「注２」に掲げる「市町村又は介護保険法第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条第１項に規定する指定居宅介護支援事業者、同法第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58</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条第１項に規定する指定介護予防支援事業者、障害者の日常生活及び社会生活を総合的に支援するための法律（平成</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年法律第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123</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号）第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51</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条の</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第１項第１号に規定する指定特定相談支援事業者、児童福祉法第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条の</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第１項第１号に規定する指定障害児相談支援事業者等」とは、当該患者の居住地を管轄する市町村（特別区を含む。以下同じ。）、保健所若しくは精神保健福祉センター、</a:t>
            </a:r>
            <a:r>
              <a:rPr kumimoji="1" lang="ja-JP" altLang="en-US" sz="800" b="1" i="0" u="sng" strike="noStrike" kern="1200" cap="none" spc="0" normalizeH="0" baseline="0" noProof="0" dirty="0">
                <a:ln>
                  <a:noFill/>
                </a:ln>
                <a:solidFill>
                  <a:srgbClr val="0070C0"/>
                </a:solidFill>
                <a:effectLst/>
                <a:uLnTx/>
                <a:uFillTx/>
                <a:latin typeface="メイリオ" panose="020B0604030504040204" pitchFamily="50" charset="-128"/>
                <a:ea typeface="メイリオ" panose="020B0604030504040204" pitchFamily="50" charset="-128"/>
                <a:cs typeface="+mn-cs"/>
              </a:rPr>
              <a:t>児童相談所</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、指定居宅介護支援事業者、指定介護予防支援事業者若しくは地域包括支援センター又は指定特定相談支援事業者若しくは指定障害児相談支援事業者をいう（以下「指定居宅介護支援事業者等」という。）。 （以下、略）</a:t>
            </a:r>
          </a:p>
        </p:txBody>
      </p:sp>
      <p:sp>
        <p:nvSpPr>
          <p:cNvPr id="18" name="正方形/長方形 17">
            <a:extLst>
              <a:ext uri="{FF2B5EF4-FFF2-40B4-BE49-F238E27FC236}">
                <a16:creationId xmlns:a16="http://schemas.microsoft.com/office/drawing/2014/main" id="{FB6B4134-2B7E-4A7A-878E-7851B8D03C09}"/>
              </a:ext>
            </a:extLst>
          </p:cNvPr>
          <p:cNvSpPr/>
          <p:nvPr/>
        </p:nvSpPr>
        <p:spPr>
          <a:xfrm>
            <a:off x="317663" y="2191049"/>
            <a:ext cx="4434996" cy="1381293"/>
          </a:xfrm>
          <a:prstGeom prst="rect">
            <a:avLst/>
          </a:prstGeom>
          <a:solidFill>
            <a:srgbClr val="EBF5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zh-TW"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診療情報提供料（</a:t>
            </a:r>
            <a:r>
              <a:rPr kumimoji="1" lang="en-US" altLang="zh-TW"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zh-TW"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352425" marR="0" lvl="0" indent="-26035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「注２」に掲げる「市町村又は介護保険法第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条第１項に規定する指定居宅介護支援事業者、同法第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58</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条第１項に規定する指定介護予防支援事業者、障害者の日常生活及び社会生活を総合的に支援するための法律（平成</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年法律第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123</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号）第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51</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条の</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第１項第１号に規定する指定特定相談支援事業者、児童福祉法第</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24</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条の</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第１項第１号に規定する指定障害児相談支援事業者等」とは、当該患者の居住地を管轄する市町村（特別区を含む。以下同じ。）、保健所若しくは精神保健福祉センター、指定居宅介護支援事業者、指定介護予防支援事業者若しくは地域包括支援センター又は指定特定相談支援事業者若しくは指定障害児相談支援事業者をいう（以下「指定居宅介護支援事業者等」という。）。（以下、略）</a:t>
            </a:r>
          </a:p>
        </p:txBody>
      </p:sp>
      <p:sp>
        <p:nvSpPr>
          <p:cNvPr id="20" name="右矢印 19"/>
          <p:cNvSpPr/>
          <p:nvPr/>
        </p:nvSpPr>
        <p:spPr>
          <a:xfrm>
            <a:off x="4786488" y="2502934"/>
            <a:ext cx="381711"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テキスト ボックス 20">
            <a:extLst>
              <a:ext uri="{FF2B5EF4-FFF2-40B4-BE49-F238E27FC236}">
                <a16:creationId xmlns:a16="http://schemas.microsoft.com/office/drawing/2014/main" id="{8AC7778F-13AE-4B8E-96E3-953B45B5C65E}"/>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pic>
        <p:nvPicPr>
          <p:cNvPr id="22" name="Picture 6" descr="http://1.bp.blogspot.com/-1VnkvF3Vbn0/VCkbJRkVpwI/AAAAAAAAnCE/HUDl8LC9DnI/s800/kurumaisu_boy.png">
            <a:extLst>
              <a:ext uri="{FF2B5EF4-FFF2-40B4-BE49-F238E27FC236}">
                <a16:creationId xmlns:a16="http://schemas.microsoft.com/office/drawing/2014/main" id="{F7B3EC07-A53F-4B48-8D28-0C8E505F20B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67662" y="946800"/>
            <a:ext cx="595863" cy="551091"/>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椅子に座るお医者さんのイラスト（女性）">
            <a:extLst>
              <a:ext uri="{FF2B5EF4-FFF2-40B4-BE49-F238E27FC236}">
                <a16:creationId xmlns:a16="http://schemas.microsoft.com/office/drawing/2014/main" id="{7948E324-3F74-4855-B334-FED80895F9A2}"/>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400606" y="788216"/>
            <a:ext cx="659099" cy="748316"/>
          </a:xfrm>
          <a:prstGeom prst="rect">
            <a:avLst/>
          </a:prstGeom>
          <a:noFill/>
          <a:extLst>
            <a:ext uri="{909E8E84-426E-40DD-AFC4-6F175D3DCCD1}">
              <a14:hiddenFill xmlns:a14="http://schemas.microsoft.com/office/drawing/2010/main">
                <a:solidFill>
                  <a:srgbClr val="FFFFFF"/>
                </a:solidFill>
              </a14:hiddenFill>
            </a:ext>
          </a:extLst>
        </p:spPr>
      </p:pic>
      <p:pic>
        <p:nvPicPr>
          <p:cNvPr id="24" name="図 23">
            <a:extLst>
              <a:ext uri="{FF2B5EF4-FFF2-40B4-BE49-F238E27FC236}">
                <a16:creationId xmlns:a16="http://schemas.microsoft.com/office/drawing/2014/main" id="{37C0976A-D763-4E40-A3FA-6EE0F9312357}"/>
              </a:ext>
            </a:extLst>
          </p:cNvPr>
          <p:cNvPicPr>
            <a:picLocks noChangeAspect="1"/>
          </p:cNvPicPr>
          <p:nvPr/>
        </p:nvPicPr>
        <p:blipFill>
          <a:blip r:embed="rId5"/>
          <a:stretch>
            <a:fillRect/>
          </a:stretch>
        </p:blipFill>
        <p:spPr>
          <a:xfrm>
            <a:off x="7596710" y="783835"/>
            <a:ext cx="1180345" cy="675158"/>
          </a:xfrm>
          <a:prstGeom prst="rect">
            <a:avLst/>
          </a:prstGeom>
        </p:spPr>
      </p:pic>
      <p:pic>
        <p:nvPicPr>
          <p:cNvPr id="25" name="図 24">
            <a:extLst>
              <a:ext uri="{FF2B5EF4-FFF2-40B4-BE49-F238E27FC236}">
                <a16:creationId xmlns:a16="http://schemas.microsoft.com/office/drawing/2014/main" id="{4456C16D-727B-49C1-8837-5F9A11CA46E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685467" y="697640"/>
            <a:ext cx="449546" cy="842240"/>
          </a:xfrm>
          <a:prstGeom prst="rect">
            <a:avLst/>
          </a:prstGeom>
        </p:spPr>
      </p:pic>
    </p:spTree>
    <p:extLst>
      <p:ext uri="{BB962C8B-B14F-4D97-AF65-F5344CB8AC3E}">
        <p14:creationId xmlns:p14="http://schemas.microsoft.com/office/powerpoint/2010/main" val="425975084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1456951"/>
            <a:ext cx="9529762" cy="489397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小児に対する継続的な診療を一層推進する観点から、小児運動器疾患指導管理料の対象患者の年齢を、</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歳未満から</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歳未満に拡大する。</a:t>
            </a:r>
            <a:endPar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299249" y="1221854"/>
            <a:ext cx="2605876" cy="385762"/>
          </a:xfrm>
          <a:prstGeom prst="rect">
            <a:avLst/>
          </a:prstGeom>
          <a:solidFill>
            <a:srgbClr val="FFCCCC"/>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算定要件の見直し</a:t>
            </a:r>
          </a:p>
        </p:txBody>
      </p:sp>
      <p:sp>
        <p:nvSpPr>
          <p:cNvPr id="23" name="タイトル 1"/>
          <p:cNvSpPr>
            <a:spLocks noGrp="1"/>
          </p:cNvSpPr>
          <p:nvPr>
            <p:ph type="title"/>
          </p:nvPr>
        </p:nvSpPr>
        <p:spPr>
          <a:xfrm>
            <a:off x="0" y="274638"/>
            <a:ext cx="9906000" cy="458482"/>
          </a:xfrm>
        </p:spPr>
        <p:txBody>
          <a:bodyPr>
            <a:noAutofit/>
          </a:bodyPr>
          <a:lstStyle/>
          <a:p>
            <a:r>
              <a:rPr lang="ja-JP" altLang="en-US" dirty="0"/>
              <a:t>（</a:t>
            </a:r>
            <a:r>
              <a:rPr lang="en-US" altLang="ja-JP" dirty="0"/>
              <a:t>13</a:t>
            </a:r>
            <a:r>
              <a:rPr lang="ja-JP" altLang="en-US" dirty="0"/>
              <a:t>）小児運動器疾患指導管理料の見直し</a:t>
            </a:r>
            <a:endParaRPr kumimoji="1" lang="ja-JP" altLang="en-US" dirty="0">
              <a:latin typeface="メイリオ" panose="020B0604030504040204" pitchFamily="50" charset="-128"/>
              <a:ea typeface="メイリオ" panose="020B0604030504040204" pitchFamily="50" charset="-128"/>
            </a:endParaRPr>
          </a:p>
        </p:txBody>
      </p:sp>
      <p:sp>
        <p:nvSpPr>
          <p:cNvPr id="11" name="Rectangle 15" descr="25%"/>
          <p:cNvSpPr>
            <a:spLocks noChangeArrowheads="1"/>
          </p:cNvSpPr>
          <p:nvPr/>
        </p:nvSpPr>
        <p:spPr bwMode="auto">
          <a:xfrm>
            <a:off x="299249" y="2496670"/>
            <a:ext cx="9210512" cy="3446272"/>
          </a:xfrm>
          <a:prstGeom prst="rect">
            <a:avLst/>
          </a:prstGeom>
          <a:noFill/>
          <a:ln w="28575">
            <a:noFill/>
          </a:ln>
        </p:spPr>
        <p:txBody>
          <a:bodyPr wrap="square" lIns="90616" tIns="45311" rIns="90616" bIns="45311"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ja-JP" altLang="en-US" sz="1600" b="1" i="0" u="sng"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小児運動器疾患指導管理料</a:t>
            </a:r>
            <a:r>
              <a:rPr kumimoji="0" lang="en-US" altLang="ja-JP" sz="1600" b="1" i="0" u="sng"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				250</a:t>
            </a:r>
            <a:r>
              <a:rPr kumimoji="0" lang="ja-JP" altLang="en-US" sz="1600" b="1" i="0" u="sng"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点</a:t>
            </a:r>
            <a:endParaRPr kumimoji="0" lang="en-US" altLang="ja-JP" sz="1600" b="1" i="0" u="sng"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0" marR="0" lvl="1" indent="0" algn="just" defTabSz="457200" rtl="0" eaLnBrk="1" fontAlgn="auto" latinLnBrk="0" hangingPunct="1">
              <a:lnSpc>
                <a:spcPct val="100000"/>
              </a:lnSpc>
              <a:spcBef>
                <a:spcPts val="60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運動器疾患を有する</a:t>
            </a:r>
            <a:r>
              <a:rPr kumimoji="0" lang="en-US" altLang="ja-JP" sz="1400" b="1" i="0" u="sng" strike="noStrike" kern="0" cap="none" spc="0" normalizeH="0" baseline="0" noProof="0" dirty="0">
                <a:ln>
                  <a:noFill/>
                </a:ln>
                <a:solidFill>
                  <a:srgbClr val="0070C0"/>
                </a:solidFill>
                <a:effectLst/>
                <a:uLnTx/>
                <a:uFillTx/>
                <a:latin typeface="メイリオ" panose="020B0604030504040204" pitchFamily="50" charset="-128"/>
                <a:ea typeface="メイリオ"/>
                <a:cs typeface="+mn-cs"/>
              </a:rPr>
              <a:t>20</a:t>
            </a:r>
            <a:r>
              <a:rPr kumimoji="0" lang="ja-JP" altLang="en-US" sz="1400" b="1" i="0" u="sng" strike="noStrike" kern="0" cap="none" spc="0" normalizeH="0" baseline="0" noProof="0" dirty="0">
                <a:ln>
                  <a:noFill/>
                </a:ln>
                <a:solidFill>
                  <a:srgbClr val="0070C0"/>
                </a:solidFill>
                <a:effectLst/>
                <a:uLnTx/>
                <a:uFillTx/>
                <a:latin typeface="メイリオ" panose="020B0604030504040204" pitchFamily="50" charset="-128"/>
                <a:ea typeface="メイリオ"/>
                <a:cs typeface="+mn-cs"/>
              </a:rPr>
              <a:t>歳未満</a:t>
            </a:r>
            <a:r>
              <a:rPr kumimoji="0" lang="ja-JP" altLang="en-US"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の患者に対して、小児の運動器疾患に関する専門の知識を有する医師が、計画的な医学管理を継続して行い、療養上必要な指導を行った場合に算定する。</a:t>
            </a: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0" marR="0" lvl="1" indent="0" algn="just" defTabSz="457200" rtl="0" eaLnBrk="1" fontAlgn="auto" latinLnBrk="0" hangingPunct="1">
              <a:lnSpc>
                <a:spcPct val="100000"/>
              </a:lnSpc>
              <a:spcBef>
                <a:spcPts val="600"/>
              </a:spcBef>
              <a:spcAft>
                <a:spcPts val="0"/>
              </a:spcAft>
              <a:buClrTx/>
              <a:buSzTx/>
              <a:buFontTx/>
              <a:buNone/>
              <a:tabLst/>
              <a:defRPr/>
            </a:pP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0" marR="0" lvl="1" indent="0" algn="just" defTabSz="457200" rtl="0" eaLnBrk="1" fontAlgn="auto" latinLnBrk="0" hangingPunct="1">
              <a:lnSpc>
                <a:spcPct val="100000"/>
              </a:lnSpc>
              <a:spcBef>
                <a:spcPts val="600"/>
              </a:spcBef>
              <a:spcAft>
                <a:spcPts val="0"/>
              </a:spcAft>
              <a:buClrTx/>
              <a:buSzTx/>
              <a:buFontTx/>
              <a:buNone/>
              <a:tabLst/>
              <a:defRPr/>
            </a:pP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0" marR="0" lvl="1" indent="0" algn="just" defTabSz="457200" rtl="0" eaLnBrk="1" fontAlgn="auto" latinLnBrk="0" hangingPunct="1">
              <a:lnSpc>
                <a:spcPct val="100000"/>
              </a:lnSpc>
              <a:spcBef>
                <a:spcPts val="600"/>
              </a:spcBef>
              <a:spcAft>
                <a:spcPts val="0"/>
              </a:spcAft>
              <a:buClrTx/>
              <a:buSzTx/>
              <a:buFontTx/>
              <a:buNone/>
              <a:tabLst/>
              <a:defRPr/>
            </a:pP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0" marR="0" lvl="1" indent="0" algn="just" defTabSz="457200" rtl="0" eaLnBrk="1" fontAlgn="auto" latinLnBrk="0" hangingPunct="1">
              <a:lnSpc>
                <a:spcPct val="100000"/>
              </a:lnSpc>
              <a:spcBef>
                <a:spcPts val="600"/>
              </a:spcBef>
              <a:spcAft>
                <a:spcPts val="0"/>
              </a:spcAft>
              <a:buClrTx/>
              <a:buSzTx/>
              <a:buFontTx/>
              <a:buNone/>
              <a:tabLst/>
              <a:defRPr/>
            </a:pP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0" marR="0" lvl="1" indent="0" algn="just" defTabSz="457200" rtl="0" eaLnBrk="1" fontAlgn="auto" latinLnBrk="0" hangingPunct="1">
              <a:lnSpc>
                <a:spcPct val="100000"/>
              </a:lnSpc>
              <a:spcBef>
                <a:spcPts val="600"/>
              </a:spcBef>
              <a:spcAft>
                <a:spcPts val="0"/>
              </a:spcAft>
              <a:buClrTx/>
              <a:buSzTx/>
              <a:buFontTx/>
              <a:buNone/>
              <a:tabLst/>
              <a:defRPr/>
            </a:pP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0" marR="0" lvl="1" indent="0" algn="just" defTabSz="457200" rtl="0" eaLnBrk="1" fontAlgn="auto" latinLnBrk="0" hangingPunct="1">
              <a:lnSpc>
                <a:spcPct val="100000"/>
              </a:lnSpc>
              <a:spcBef>
                <a:spcPts val="600"/>
              </a:spcBef>
              <a:spcAft>
                <a:spcPts val="0"/>
              </a:spcAft>
              <a:buClrTx/>
              <a:buSzTx/>
              <a:buFontTx/>
              <a:buNone/>
              <a:tabLst/>
              <a:defRPr/>
            </a:pP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0" marR="0" lvl="1" indent="0" algn="just" defTabSz="457200" rtl="0" eaLnBrk="1" fontAlgn="auto" latinLnBrk="0" hangingPunct="1">
              <a:lnSpc>
                <a:spcPct val="100000"/>
              </a:lnSpc>
              <a:spcBef>
                <a:spcPts val="600"/>
              </a:spcBef>
              <a:spcAft>
                <a:spcPts val="0"/>
              </a:spcAft>
              <a:buClrTx/>
              <a:buSzTx/>
              <a:buFontTx/>
              <a:buNone/>
              <a:tabLst/>
              <a:defRPr/>
            </a:pP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0" marR="0" lvl="1" indent="0" algn="just" defTabSz="457200" rtl="0" eaLnBrk="1" fontAlgn="auto" latinLnBrk="0" hangingPunct="1">
              <a:lnSpc>
                <a:spcPct val="100000"/>
              </a:lnSpc>
              <a:spcBef>
                <a:spcPts val="600"/>
              </a:spcBef>
              <a:spcAft>
                <a:spcPts val="0"/>
              </a:spcAft>
              <a:buClrTx/>
              <a:buSzTx/>
              <a:buFontTx/>
              <a:buNone/>
              <a:tabLst/>
              <a:defRPr/>
            </a:pP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0" marR="0" lvl="1" indent="0" algn="just" defTabSz="457200" rtl="0" eaLnBrk="1" fontAlgn="auto" latinLnBrk="0" hangingPunct="1">
              <a:lnSpc>
                <a:spcPct val="100000"/>
              </a:lnSpc>
              <a:spcBef>
                <a:spcPts val="600"/>
              </a:spcBef>
              <a:spcAft>
                <a:spcPts val="0"/>
              </a:spcAft>
              <a:buClrTx/>
              <a:buSzTx/>
              <a:buFontTx/>
              <a:buNone/>
              <a:tabLst/>
              <a:defRPr/>
            </a:pPr>
            <a:endParaRPr kumimoji="0" lang="en-US" altLang="ja-JP" sz="14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p:txBody>
      </p:sp>
      <p:sp>
        <p:nvSpPr>
          <p:cNvPr id="12" name="テキスト ボックス 11"/>
          <p:cNvSpPr txBox="1"/>
          <p:nvPr/>
        </p:nvSpPr>
        <p:spPr>
          <a:xfrm>
            <a:off x="382385" y="3429000"/>
            <a:ext cx="8986059" cy="126957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a:t>
            </a: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対象患者（概要）</a:t>
            </a:r>
            <a:r>
              <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a:t>
            </a:r>
          </a:p>
          <a:p>
            <a:pPr marL="136800" marR="0" lvl="0" indent="-13680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　対象患者は、</a:t>
            </a:r>
            <a:r>
              <a:rPr kumimoji="0" lang="ja-JP" altLang="en-US" sz="1200" b="1" i="0" u="sng"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以下のいずれかに該当する</a:t>
            </a:r>
            <a:r>
              <a:rPr kumimoji="0" lang="en-US" altLang="ja-JP" sz="1200" b="1" i="0" u="sng" strike="noStrike" kern="0" cap="none" spc="0" normalizeH="0" baseline="0" noProof="0" dirty="0">
                <a:ln>
                  <a:noFill/>
                </a:ln>
                <a:solidFill>
                  <a:srgbClr val="0070C0"/>
                </a:solidFill>
                <a:effectLst/>
                <a:uLnTx/>
                <a:uFillTx/>
                <a:latin typeface="メイリオ" panose="020B0604030504040204" pitchFamily="50" charset="-128"/>
                <a:ea typeface="メイリオ"/>
                <a:cs typeface="+mn-cs"/>
              </a:rPr>
              <a:t>20</a:t>
            </a:r>
            <a:r>
              <a:rPr kumimoji="0" lang="ja-JP" altLang="en-US" sz="1200" b="1" i="0" u="sng" strike="noStrike" kern="0" cap="none" spc="0" normalizeH="0" baseline="0" noProof="0" dirty="0">
                <a:ln>
                  <a:noFill/>
                </a:ln>
                <a:solidFill>
                  <a:srgbClr val="0070C0"/>
                </a:solidFill>
                <a:effectLst/>
                <a:uLnTx/>
                <a:uFillTx/>
                <a:latin typeface="メイリオ" panose="020B0604030504040204" pitchFamily="50" charset="-128"/>
                <a:ea typeface="メイリオ"/>
                <a:cs typeface="+mn-cs"/>
              </a:rPr>
              <a:t>歳未満</a:t>
            </a:r>
            <a:r>
              <a:rPr kumimoji="0" lang="ja-JP" altLang="en-US" sz="1200" b="1" i="0" u="sng"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の患者</a:t>
            </a: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とする。</a:t>
            </a:r>
            <a:endPar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252000" marR="0" lvl="0" indent="-11520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ア　先天性股関節脱臼、斜頸、内反足、ペルテス病、脳性麻痺、脚長不等、四肢の先天奇形、良性骨軟部腫瘍による四肢変形、外傷後の四肢変形、二分脊椎、脊髄係留症候群又は側弯症を有する患者</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252000" marR="0" lvl="0" indent="-11520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イ　装具を使用する患者</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252000" marR="0" lvl="0" indent="-11520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ウ　医師が継続的なリハビリテーションが必要と判断する状態の患者</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252000" marR="0" lvl="0" indent="-11520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エ　その他、手術適応の評価等、成長に応じた適切な治療法の選択のために、継続的な診療が必要な患者</a:t>
            </a:r>
            <a:endParaRPr kumimoji="0" lang="en-US" altLang="ja-JP" sz="105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p:txBody>
      </p:sp>
      <p:sp>
        <p:nvSpPr>
          <p:cNvPr id="13" name="テキスト ボックス 12"/>
          <p:cNvSpPr txBox="1"/>
          <p:nvPr/>
        </p:nvSpPr>
        <p:spPr>
          <a:xfrm>
            <a:off x="382385" y="4963606"/>
            <a:ext cx="8986059" cy="83099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a:t>
            </a: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算定要件（抜粋）</a:t>
            </a:r>
            <a:r>
              <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a:t>
            </a:r>
          </a:p>
          <a:p>
            <a:pPr marL="136800" marR="0" lvl="0" indent="-13680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　</a:t>
            </a:r>
            <a:r>
              <a:rPr kumimoji="0" lang="ja-JP" altLang="en-US" sz="1200" b="1" i="0" u="sng"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初回算定時に治療計画を作成し、患者の家族等に説明して同意を得るとともに、毎回の指導の要点を診療録に記載</a:t>
            </a: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する。</a:t>
            </a:r>
            <a:endPar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136800" marR="0" lvl="0" indent="-13680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　６月に１回に限り算定する（初回算定日の属する月から起算して６月以内は月に１回）に限り算定する。</a:t>
            </a:r>
            <a:endPar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a:p>
            <a:pPr marL="136800" marR="0" lvl="0" indent="-13680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rPr>
              <a:t>○　小児科療養指導料を算定している患者については、算定できない。</a:t>
            </a:r>
            <a:endParaRPr kumimoji="0" lang="en-US" altLang="ja-JP" sz="1200" b="0" i="0" u="none" strike="noStrike" kern="0" cap="none" spc="0" normalizeH="0" baseline="0" noProof="0" dirty="0">
              <a:ln>
                <a:noFill/>
              </a:ln>
              <a:solidFill>
                <a:prstClr val="black"/>
              </a:solidFill>
              <a:effectLst/>
              <a:uLnTx/>
              <a:uFillTx/>
              <a:latin typeface="メイリオ" panose="020B0604030504040204" pitchFamily="50" charset="-128"/>
              <a:ea typeface="メイリオ"/>
              <a:cs typeface="+mn-cs"/>
            </a:endParaRPr>
          </a:p>
        </p:txBody>
      </p:sp>
      <p:sp>
        <p:nvSpPr>
          <p:cNvPr id="9" name="テキスト ボックス 8">
            <a:extLst>
              <a:ext uri="{FF2B5EF4-FFF2-40B4-BE49-F238E27FC236}">
                <a16:creationId xmlns:a16="http://schemas.microsoft.com/office/drawing/2014/main" id="{B173D8D5-93D1-487A-98FF-E35C6830808F}"/>
              </a:ext>
            </a:extLst>
          </p:cNvPr>
          <p:cNvSpPr txBox="1"/>
          <p:nvPr/>
        </p:nvSpPr>
        <p:spPr>
          <a:xfrm>
            <a:off x="0" y="-2767"/>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　３．かかりつけ医機能の評価と外来医療の機能分化 等</a:t>
            </a:r>
          </a:p>
        </p:txBody>
      </p:sp>
      <p:pic>
        <p:nvPicPr>
          <p:cNvPr id="10" name="図 9" descr="挿絵, 人形, 抽象, おもちゃ が含まれている画像&#10;&#10;自動的に生成された説明">
            <a:extLst>
              <a:ext uri="{FF2B5EF4-FFF2-40B4-BE49-F238E27FC236}">
                <a16:creationId xmlns:a16="http://schemas.microsoft.com/office/drawing/2014/main" id="{1450EA11-143A-41D1-90C7-FE9A428F5AB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745088" y="1973419"/>
            <a:ext cx="1111456" cy="811405"/>
          </a:xfrm>
          <a:prstGeom prst="rect">
            <a:avLst/>
          </a:prstGeom>
        </p:spPr>
      </p:pic>
    </p:spTree>
    <p:extLst>
      <p:ext uri="{BB962C8B-B14F-4D97-AF65-F5344CB8AC3E}">
        <p14:creationId xmlns:p14="http://schemas.microsoft.com/office/powerpoint/2010/main" val="4194582269"/>
      </p:ext>
    </p:extLst>
  </p:cSld>
  <p:clrMapOvr>
    <a:masterClrMapping/>
  </p:clrMapOvr>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プレゼンテーション1" id="{765FE0DA-D247-486C-BF42-DBB9705F90D8}" vid="{BD63521F-5098-41E8-9264-55C75258C882}"/>
    </a:ext>
  </a:extLst>
</a:theme>
</file>

<file path=ppt/theme/theme10.xml><?xml version="1.0" encoding="utf-8"?>
<a:theme xmlns:a="http://schemas.openxmlformats.org/drawingml/2006/main" name="88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3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1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パワーポイント統一様式_A4横標準v17.pptx" id="{F0F9EB48-4B3A-42BD-907A-8B1AD5082EB9}" vid="{55FF7287-9BBA-43EC-971E-C85BFACE1BC5}"/>
    </a:ext>
  </a:extLst>
</a:theme>
</file>

<file path=ppt/theme/theme13.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プレゼンテーション1" id="{765FE0DA-D247-486C-BF42-DBB9705F90D8}" vid="{BD63521F-5098-41E8-9264-55C75258C882}"/>
    </a:ext>
  </a:extLst>
</a:theme>
</file>

<file path=ppt/theme/theme4.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3_Office ​​テーマ">
  <a:themeElements>
    <a:clrScheme name="R4改定">
      <a:dk1>
        <a:sysClr val="windowText" lastClr="000000"/>
      </a:dk1>
      <a:lt1>
        <a:sysClr val="window" lastClr="FFFFFF"/>
      </a:lt1>
      <a:dk2>
        <a:srgbClr val="0070C0"/>
      </a:dk2>
      <a:lt2>
        <a:srgbClr val="EEECE1"/>
      </a:lt2>
      <a:accent1>
        <a:srgbClr val="0070E5"/>
      </a:accent1>
      <a:accent2>
        <a:srgbClr val="FE5959"/>
      </a:accent2>
      <a:accent3>
        <a:srgbClr val="FF9936"/>
      </a:accent3>
      <a:accent4>
        <a:srgbClr val="6868FE"/>
      </a:accent4>
      <a:accent5>
        <a:srgbClr val="59FEAA"/>
      </a:accent5>
      <a:accent6>
        <a:srgbClr val="59FFFE"/>
      </a:accent6>
      <a:hlink>
        <a:srgbClr val="0000FF"/>
      </a:hlink>
      <a:folHlink>
        <a:srgbClr val="800080"/>
      </a:folHlink>
    </a:clrScheme>
    <a:fontScheme name="ユーザー定義 4">
      <a:majorFont>
        <a:latin typeface="Verdana"/>
        <a:ea typeface="メイリオ"/>
        <a:cs typeface=""/>
      </a:majorFont>
      <a:minorFont>
        <a:latin typeface="Verdana"/>
        <a:ea typeface="メイリオ"/>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プレゼンテーション1" id="{765FE0DA-D247-486C-BF42-DBB9705F90D8}" vid="{BD63521F-5098-41E8-9264-55C75258C882}"/>
    </a:ext>
  </a:extLst>
</a:theme>
</file>

<file path=ppt/theme/theme6.xml><?xml version="1.0" encoding="utf-8"?>
<a:theme xmlns:a="http://schemas.openxmlformats.org/drawingml/2006/main" name="1_Office ​​テーマ">
  <a:themeElements>
    <a:clrScheme name="R4改定">
      <a:dk1>
        <a:sysClr val="windowText" lastClr="000000"/>
      </a:dk1>
      <a:lt1>
        <a:sysClr val="window" lastClr="FFFFFF"/>
      </a:lt1>
      <a:dk2>
        <a:srgbClr val="0070C0"/>
      </a:dk2>
      <a:lt2>
        <a:srgbClr val="EEECE1"/>
      </a:lt2>
      <a:accent1>
        <a:srgbClr val="0070E5"/>
      </a:accent1>
      <a:accent2>
        <a:srgbClr val="FE5959"/>
      </a:accent2>
      <a:accent3>
        <a:srgbClr val="FF9936"/>
      </a:accent3>
      <a:accent4>
        <a:srgbClr val="6868FE"/>
      </a:accent4>
      <a:accent5>
        <a:srgbClr val="59FEAA"/>
      </a:accent5>
      <a:accent6>
        <a:srgbClr val="59FFFE"/>
      </a:accent6>
      <a:hlink>
        <a:srgbClr val="0000FF"/>
      </a:hlink>
      <a:folHlink>
        <a:srgbClr val="800080"/>
      </a:folHlink>
    </a:clrScheme>
    <a:fontScheme name="ユーザー定義 4">
      <a:majorFont>
        <a:latin typeface="Verdana"/>
        <a:ea typeface="メイリオ"/>
        <a:cs typeface=""/>
      </a:majorFont>
      <a:minorFont>
        <a:latin typeface="Verdana"/>
        <a:ea typeface="メイリオ"/>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プレゼンテーション1" id="{765FE0DA-D247-486C-BF42-DBB9705F90D8}" vid="{BD63521F-5098-41E8-9264-55C75258C882}"/>
    </a:ext>
  </a:extLst>
</a:theme>
</file>

<file path=ppt/theme/theme7.xml><?xml version="1.0" encoding="utf-8"?>
<a:theme xmlns:a="http://schemas.openxmlformats.org/drawingml/2006/main" name="6_Office ​​テーマ">
  <a:themeElements>
    <a:clrScheme name="R4改定">
      <a:dk1>
        <a:sysClr val="windowText" lastClr="000000"/>
      </a:dk1>
      <a:lt1>
        <a:sysClr val="window" lastClr="FFFFFF"/>
      </a:lt1>
      <a:dk2>
        <a:srgbClr val="0070C0"/>
      </a:dk2>
      <a:lt2>
        <a:srgbClr val="EEECE1"/>
      </a:lt2>
      <a:accent1>
        <a:srgbClr val="0070E5"/>
      </a:accent1>
      <a:accent2>
        <a:srgbClr val="FE5959"/>
      </a:accent2>
      <a:accent3>
        <a:srgbClr val="FF9936"/>
      </a:accent3>
      <a:accent4>
        <a:srgbClr val="6868FE"/>
      </a:accent4>
      <a:accent5>
        <a:srgbClr val="59FEAA"/>
      </a:accent5>
      <a:accent6>
        <a:srgbClr val="59FFFE"/>
      </a:accent6>
      <a:hlink>
        <a:srgbClr val="0000FF"/>
      </a:hlink>
      <a:folHlink>
        <a:srgbClr val="800080"/>
      </a:folHlink>
    </a:clrScheme>
    <a:fontScheme name="ユーザー定義 4">
      <a:majorFont>
        <a:latin typeface="Verdana"/>
        <a:ea typeface="メイリオ"/>
        <a:cs typeface=""/>
      </a:majorFont>
      <a:minorFont>
        <a:latin typeface="Verdana"/>
        <a:ea typeface="メイリオ"/>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プレゼンテーション1" id="{765FE0DA-D247-486C-BF42-DBB9705F90D8}" vid="{BD63521F-5098-41E8-9264-55C75258C882}"/>
    </a:ext>
  </a:extLst>
</a:theme>
</file>

<file path=ppt/theme/theme8.xml><?xml version="1.0" encoding="utf-8"?>
<a:theme xmlns:a="http://schemas.openxmlformats.org/drawingml/2006/main" name="1_標準デザイン">
  <a:themeElements>
    <a:clrScheme name="Blue">
      <a:dk1>
        <a:sysClr val="windowText" lastClr="000000"/>
      </a:dk1>
      <a:lt1>
        <a:sysClr val="window" lastClr="FFFFFF"/>
      </a:lt1>
      <a:dk2>
        <a:srgbClr val="17406D"/>
      </a:dk2>
      <a:lt2>
        <a:srgbClr val="DBEF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標準デザイン">
      <a:majorFont>
        <a:latin typeface="ＭＳ Ｐゴシック"/>
        <a:ea typeface="ＭＳ Ｐゴシック"/>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bg1"/>
        </a:solidFill>
        <a:ln w="6350" algn="ctr">
          <a:solidFill>
            <a:schemeClr val="tx1"/>
          </a:solidFill>
          <a:miter lim="800000"/>
          <a:headEnd/>
          <a:tailEnd/>
        </a:ln>
        <a:effectLst/>
      </a:spPr>
      <a:bodyPr wrap="none" lIns="93600" tIns="46800" rIns="93600" bIns="46800" anchor="ctr">
        <a:noAutofit/>
      </a:bodyPr>
      <a:lstStyle>
        <a:defPPr marL="0" marR="0" indent="0" algn="ctr" defTabSz="914400" latinLnBrk="0">
          <a:lnSpc>
            <a:spcPct val="100000"/>
          </a:lnSpc>
          <a:buClrTx/>
          <a:buSzTx/>
          <a:buFontTx/>
          <a:buNone/>
          <a:tabLst/>
          <a:defRPr sz="1400" dirty="0">
            <a:latin typeface="ＭＳ Ｐゴシック" charset="-128"/>
            <a:ea typeface="ＭＳ Ｐゴシック" charset="-128"/>
          </a:defRPr>
        </a:defPPr>
      </a:lstStyle>
    </a:spDef>
    <a:lnDef>
      <a:spPr bwMode="auto">
        <a:xfrm>
          <a:off x="0" y="0"/>
          <a:ext cx="1" cy="1"/>
        </a:xfrm>
        <a:custGeom>
          <a:avLst/>
          <a:gdLst/>
          <a:ahLst/>
          <a:cxnLst/>
          <a:rect l="0" t="0" r="0" b="0"/>
          <a:pathLst/>
        </a:custGeom>
        <a:noFill/>
        <a:ln w="6350" cap="flat" cmpd="sng" algn="ctr">
          <a:solidFill>
            <a:schemeClr val="tx1"/>
          </a:solidFill>
          <a:prstDash val="solid"/>
          <a:round/>
          <a:headEnd type="none" w="med" len="med"/>
          <a:tailEnd type="none" w="med" len="med"/>
        </a:ln>
        <a:effectLst/>
      </a:spPr>
      <a:bodyPr vert="horz" wrap="square" lIns="93600" tIns="46800" rIns="93600" bIns="46800" numCol="1" anchor="t" anchorCtr="0" compatLnSpc="1">
        <a:prstTxWarp prst="textNoShape">
          <a:avLst/>
        </a:prstTxWarp>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1200" b="0" i="0" u="none" strike="noStrike" cap="none" normalizeH="0" baseline="0" smtClean="0">
            <a:ln>
              <a:noFill/>
            </a:ln>
            <a:solidFill>
              <a:schemeClr val="tx1"/>
            </a:solidFill>
            <a:effectLst/>
            <a:latin typeface="HGPｺﾞｼｯｸE" pitchFamily="50" charset="-128"/>
            <a:ea typeface="HGPｺﾞｼｯｸE" pitchFamily="50" charset="-128"/>
          </a:defRPr>
        </a:defPPr>
      </a:lstStyle>
    </a:lnDef>
    <a:txDef>
      <a:spPr>
        <a:noFill/>
      </a:spPr>
      <a:bodyPr wrap="none" rtlCol="0">
        <a:spAutoFit/>
      </a:bodyPr>
      <a:lstStyle>
        <a:defPPr>
          <a:defRPr kumimoji="1" sz="1400" dirty="0" smtClean="0">
            <a:latin typeface="ＭＳ Ｐゴシック" pitchFamily="50" charset="-128"/>
            <a:ea typeface="ＭＳ Ｐゴシック" pitchFamily="50" charset="-128"/>
          </a:defRPr>
        </a:defPPr>
      </a:lstStyle>
    </a:txDef>
  </a:objectDefaults>
  <a:extraClrSchemeLst>
    <a:extraClrScheme>
      <a:clrScheme name="標準デザイン 1">
        <a:dk1>
          <a:srgbClr val="000000"/>
        </a:dk1>
        <a:lt1>
          <a:srgbClr val="FFFFFF"/>
        </a:lt1>
        <a:dk2>
          <a:srgbClr val="000000"/>
        </a:dk2>
        <a:lt2>
          <a:srgbClr val="FFFFFF"/>
        </a:lt2>
        <a:accent1>
          <a:srgbClr val="969696"/>
        </a:accent1>
        <a:accent2>
          <a:srgbClr val="EAEAEA"/>
        </a:accent2>
        <a:accent3>
          <a:srgbClr val="FFFFFF"/>
        </a:accent3>
        <a:accent4>
          <a:srgbClr val="000000"/>
        </a:accent4>
        <a:accent5>
          <a:srgbClr val="C9C9C9"/>
        </a:accent5>
        <a:accent6>
          <a:srgbClr val="D4D4D4"/>
        </a:accent6>
        <a:hlink>
          <a:srgbClr val="5F5F5F"/>
        </a:hlink>
        <a:folHlink>
          <a:srgbClr val="CBCBCB"/>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F8F8F8"/>
        </a:dk2>
        <a:lt2>
          <a:srgbClr val="C0C0C0"/>
        </a:lt2>
        <a:accent1>
          <a:srgbClr val="006699"/>
        </a:accent1>
        <a:accent2>
          <a:srgbClr val="FF6600"/>
        </a:accent2>
        <a:accent3>
          <a:srgbClr val="FFFFFF"/>
        </a:accent3>
        <a:accent4>
          <a:srgbClr val="000000"/>
        </a:accent4>
        <a:accent5>
          <a:srgbClr val="AAB8CA"/>
        </a:accent5>
        <a:accent6>
          <a:srgbClr val="E75C00"/>
        </a:accent6>
        <a:hlink>
          <a:srgbClr val="663399"/>
        </a:hlink>
        <a:folHlink>
          <a:srgbClr val="FF00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F8F8F8"/>
        </a:dk2>
        <a:lt2>
          <a:srgbClr val="C0C0C0"/>
        </a:lt2>
        <a:accent1>
          <a:srgbClr val="336633"/>
        </a:accent1>
        <a:accent2>
          <a:srgbClr val="336666"/>
        </a:accent2>
        <a:accent3>
          <a:srgbClr val="FFFFFF"/>
        </a:accent3>
        <a:accent4>
          <a:srgbClr val="000000"/>
        </a:accent4>
        <a:accent5>
          <a:srgbClr val="ADB8AD"/>
        </a:accent5>
        <a:accent6>
          <a:srgbClr val="2D5C5C"/>
        </a:accent6>
        <a:hlink>
          <a:srgbClr val="990033"/>
        </a:hlink>
        <a:folHlink>
          <a:srgbClr val="666633"/>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FF"/>
        </a:lt1>
        <a:dk2>
          <a:srgbClr val="F8F8F8"/>
        </a:dk2>
        <a:lt2>
          <a:srgbClr val="C0C0C0"/>
        </a:lt2>
        <a:accent1>
          <a:srgbClr val="CCCC33"/>
        </a:accent1>
        <a:accent2>
          <a:srgbClr val="66CC00"/>
        </a:accent2>
        <a:accent3>
          <a:srgbClr val="FFFFFF"/>
        </a:accent3>
        <a:accent4>
          <a:srgbClr val="000000"/>
        </a:accent4>
        <a:accent5>
          <a:srgbClr val="E2E2AD"/>
        </a:accent5>
        <a:accent6>
          <a:srgbClr val="5CB900"/>
        </a:accent6>
        <a:hlink>
          <a:srgbClr val="0099CC"/>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8_Office ​​テーマ">
  <a:themeElements>
    <a:clrScheme name="R4改定">
      <a:dk1>
        <a:sysClr val="windowText" lastClr="000000"/>
      </a:dk1>
      <a:lt1>
        <a:sysClr val="window" lastClr="FFFFFF"/>
      </a:lt1>
      <a:dk2>
        <a:srgbClr val="0070C0"/>
      </a:dk2>
      <a:lt2>
        <a:srgbClr val="EEECE1"/>
      </a:lt2>
      <a:accent1>
        <a:srgbClr val="0070E5"/>
      </a:accent1>
      <a:accent2>
        <a:srgbClr val="FE5959"/>
      </a:accent2>
      <a:accent3>
        <a:srgbClr val="FF9936"/>
      </a:accent3>
      <a:accent4>
        <a:srgbClr val="6868FE"/>
      </a:accent4>
      <a:accent5>
        <a:srgbClr val="59FEAA"/>
      </a:accent5>
      <a:accent6>
        <a:srgbClr val="59FFFE"/>
      </a:accent6>
      <a:hlink>
        <a:srgbClr val="0000FF"/>
      </a:hlink>
      <a:folHlink>
        <a:srgbClr val="800080"/>
      </a:folHlink>
    </a:clrScheme>
    <a:fontScheme name="ユーザー定義 4">
      <a:majorFont>
        <a:latin typeface="Verdana"/>
        <a:ea typeface="メイリオ"/>
        <a:cs typeface=""/>
      </a:majorFont>
      <a:minorFont>
        <a:latin typeface="Verdana"/>
        <a:ea typeface="メイリオ"/>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プレゼンテーション1" id="{765FE0DA-D247-486C-BF42-DBB9705F90D8}" vid="{BD63521F-5098-41E8-9264-55C75258C882}"/>
    </a:ext>
  </a:extLst>
</a:theme>
</file>

<file path=docProps/app.xml><?xml version="1.0" encoding="utf-8"?>
<Properties xmlns="http://schemas.openxmlformats.org/officeDocument/2006/extended-properties" xmlns:vt="http://schemas.openxmlformats.org/officeDocument/2006/docPropsVTypes">
  <Template/>
  <TotalTime>22417</TotalTime>
  <Words>157672</Words>
  <Application>Microsoft Office PowerPoint</Application>
  <PresentationFormat>A4 210 x 297 mm</PresentationFormat>
  <Paragraphs>14719</Paragraphs>
  <Slides>396</Slides>
  <Notes>213</Notes>
  <HiddenSlides>0</HiddenSlides>
  <MMClips>0</MMClips>
  <ScaleCrop>false</ScaleCrop>
  <HeadingPairs>
    <vt:vector size="8" baseType="variant">
      <vt:variant>
        <vt:lpstr>使用されているフォント</vt:lpstr>
      </vt:variant>
      <vt:variant>
        <vt:i4>25</vt:i4>
      </vt:variant>
      <vt:variant>
        <vt:lpstr>テーマ</vt:lpstr>
      </vt:variant>
      <vt:variant>
        <vt:i4>12</vt:i4>
      </vt:variant>
      <vt:variant>
        <vt:lpstr>埋め込まれた OLE サーバー</vt:lpstr>
      </vt:variant>
      <vt:variant>
        <vt:i4>1</vt:i4>
      </vt:variant>
      <vt:variant>
        <vt:lpstr>スライド タイトル</vt:lpstr>
      </vt:variant>
      <vt:variant>
        <vt:i4>396</vt:i4>
      </vt:variant>
    </vt:vector>
  </HeadingPairs>
  <TitlesOfParts>
    <vt:vector size="434" baseType="lpstr">
      <vt:lpstr>BIZ UDPゴシック</vt:lpstr>
      <vt:lpstr>BIZ UDゴシック</vt:lpstr>
      <vt:lpstr>HGPｺﾞｼｯｸE</vt:lpstr>
      <vt:lpstr>HGSｺﾞｼｯｸE</vt:lpstr>
      <vt:lpstr>HGSｺﾞｼｯｸM</vt:lpstr>
      <vt:lpstr>HGｺﾞｼｯｸM</vt:lpstr>
      <vt:lpstr>HGMaruGothicMPRO</vt:lpstr>
      <vt:lpstr>Meiryo UI</vt:lpstr>
      <vt:lpstr>ＭＳ Ｐゴシック</vt:lpstr>
      <vt:lpstr>ＭＳ ゴシック</vt:lpstr>
      <vt:lpstr>ＭＳ 明朝</vt:lpstr>
      <vt:lpstr>UD デジタル 教科書体 NP-B</vt:lpstr>
      <vt:lpstr>Meiryo</vt:lpstr>
      <vt:lpstr>Meiryo</vt:lpstr>
      <vt:lpstr>游ゴシック</vt:lpstr>
      <vt:lpstr>游ゴシック Light</vt:lpstr>
      <vt:lpstr>游明朝</vt:lpstr>
      <vt:lpstr>Arial</vt:lpstr>
      <vt:lpstr>Calibri</vt:lpstr>
      <vt:lpstr>Calibri Light</vt:lpstr>
      <vt:lpstr>Century</vt:lpstr>
      <vt:lpstr>Segoe UI</vt:lpstr>
      <vt:lpstr>Times New Roman</vt:lpstr>
      <vt:lpstr>Verdana</vt:lpstr>
      <vt:lpstr>Wingdings</vt:lpstr>
      <vt:lpstr>Office ​​テーマ</vt:lpstr>
      <vt:lpstr>2_Office テーマ</vt:lpstr>
      <vt:lpstr>2_Office ​​テーマ</vt:lpstr>
      <vt:lpstr>Office テーマ</vt:lpstr>
      <vt:lpstr>3_Office ​​テーマ</vt:lpstr>
      <vt:lpstr>1_Office ​​テーマ</vt:lpstr>
      <vt:lpstr>6_Office ​​テーマ</vt:lpstr>
      <vt:lpstr>1_標準デザイン</vt:lpstr>
      <vt:lpstr>8_Office ​​テーマ</vt:lpstr>
      <vt:lpstr>88_Office テーマ</vt:lpstr>
      <vt:lpstr>13_Office ​​テーマ</vt:lpstr>
      <vt:lpstr>1_Office テーマ</vt:lpstr>
      <vt:lpstr>文書</vt:lpstr>
      <vt:lpstr>PowerPoint プレゼンテーション</vt:lpstr>
      <vt:lpstr>PowerPoint プレゼンテーション</vt:lpstr>
      <vt:lpstr>PowerPoint プレゼンテーション</vt:lpstr>
      <vt:lpstr>令和４年度診療報酬改定について</vt:lpstr>
      <vt:lpstr>令和４年度診療報酬改定について</vt:lpstr>
      <vt:lpstr>令和４年度診療報酬改定の基本方針（概要）</vt:lpstr>
      <vt:lpstr>令和４年度診療報酬改定の基本方針</vt:lpstr>
      <vt:lpstr>令和４年度診療報酬改定の基本方針</vt:lpstr>
      <vt:lpstr>令和４年度診療報酬改定の基本方針</vt:lpstr>
      <vt:lpstr>令和４年度診療報酬改定の基本方針</vt:lpstr>
      <vt:lpstr>令和４年度診療報酬改定の基本方針</vt:lpstr>
      <vt:lpstr>令和４年度診療報酬改定の基本方針</vt:lpstr>
      <vt:lpstr>令和４年度診療報酬改定の基本方針</vt:lpstr>
      <vt:lpstr>令和４年度診療報酬改定の基本方針</vt:lpstr>
      <vt:lpstr>令和４年度診療報酬改定の基本方針</vt:lpstr>
      <vt:lpstr>令和４年度診療報酬改定の基本方針</vt:lpstr>
      <vt:lpstr>令和４年度診療報酬改定の基本方針</vt:lpstr>
      <vt:lpstr>令和４年度診療報酬改定の基本方針</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【主な改定項目】</vt:lpstr>
      <vt:lpstr>PowerPoint プレゼンテーション</vt:lpstr>
      <vt:lpstr>令和４年度診療報酬改定におけるコロナ特例等に係る対応</vt:lpstr>
      <vt:lpstr>（参考）新型コロナウイルス感染症に伴う診療報酬における対応について（施設基準関係）①</vt:lpstr>
      <vt:lpstr>（参考）新型コロナウイルス感染症に伴う診療報酬における対応について（施設基準関係）②</vt:lpstr>
      <vt:lpstr>PowerPoint プレゼンテーション</vt:lpstr>
      <vt:lpstr>PowerPoint プレゼンテーション</vt:lpstr>
      <vt:lpstr>PowerPoint プレゼンテーション</vt:lpstr>
      <vt:lpstr>（１）外来感染対策向上加算の新設及び感染防止対策加算の見直し</vt:lpstr>
      <vt:lpstr>PowerPoint プレゼンテーション</vt:lpstr>
      <vt:lpstr>PowerPoint プレゼンテーション</vt:lpstr>
      <vt:lpstr>PowerPoint プレゼンテーション</vt:lpstr>
      <vt:lpstr>PowerPoint プレゼンテーション</vt:lpstr>
      <vt:lpstr>（１）外来感染対策向上加算の新設及び感染防止対策加算の見直し</vt:lpstr>
      <vt:lpstr>（１）外来感染対策向上加算の新設及び感染防止対策加算の見直し</vt:lpstr>
      <vt:lpstr>経過措置について</vt:lpstr>
      <vt:lpstr>（２）救急搬送診療料の見直し</vt:lpstr>
      <vt:lpstr>（３）人工呼吸の評価の見直し</vt:lpstr>
      <vt:lpstr>（４）ECMO（体外式膜型人工肺）を用いた診療等に係る評価の見直し</vt:lpstr>
      <vt:lpstr>PowerPoint プレゼンテーション</vt:lpstr>
      <vt:lpstr>（１）外来感染対策向上加算の新設（再掲）</vt:lpstr>
      <vt:lpstr>（１）外来感染対策向上加算の新設（再掲）</vt:lpstr>
      <vt:lpstr>PowerPoint プレゼンテーション</vt:lpstr>
      <vt:lpstr>（２）地域包括診療料・加算の見直し</vt:lpstr>
      <vt:lpstr>PowerPoint プレゼンテーション</vt:lpstr>
      <vt:lpstr>（３）機能強化加算の見直し</vt:lpstr>
      <vt:lpstr>機能強化加算の見直し</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（４）リフィル処方の導入</vt:lpstr>
      <vt:lpstr>PowerPoint プレゼンテーション</vt:lpstr>
      <vt:lpstr>（５）オンライン資格確認システムを通じた患者情報等の活用に係る評価</vt:lpstr>
      <vt:lpstr>PowerPoint プレゼンテーション</vt:lpstr>
      <vt:lpstr>PowerPoint プレゼンテーション</vt:lpstr>
      <vt:lpstr>PowerPoint プレゼンテーション</vt:lpstr>
      <vt:lpstr>PowerPoint プレゼンテーション</vt:lpstr>
      <vt:lpstr>（７）生活習慣病管理料の見直し</vt:lpstr>
      <vt:lpstr>（７）生活習慣病管理料の見直し</vt:lpstr>
      <vt:lpstr>外来医療等のデータ提出を始める医療機関のスケジュール（イメージ）</vt:lpstr>
      <vt:lpstr>（８）療養・就労両立支援指導料の見直し</vt:lpstr>
      <vt:lpstr>（９）こころの連携指導料の新設 （かかりつけ医等及び精神科医等が連携した精神疾患を有する者等の診療に係る評価の新設）</vt:lpstr>
      <vt:lpstr>PowerPoint プレゼンテーション</vt:lpstr>
      <vt:lpstr>PowerPoint プレゼンテーション</vt:lpstr>
      <vt:lpstr>（11）小児かかりつけ診療料等の見直し</vt:lpstr>
      <vt:lpstr>（11）小児かかりつけ診療料等の見直し</vt:lpstr>
      <vt:lpstr>（12）小児慢性特定疾病やアレルギー疾患を有する児童等に関わる関係機関の連携</vt:lpstr>
      <vt:lpstr>（13）小児運動器疾患指導管理料の見直し</vt:lpstr>
      <vt:lpstr>（14）耳鼻咽喉科処置の見直し</vt:lpstr>
      <vt:lpstr>PowerPoint プレゼンテーション</vt:lpstr>
      <vt:lpstr>（15）高度難聴指導管理料の見直し</vt:lpstr>
      <vt:lpstr>（16）アレルギー性鼻炎免疫療法に係る評価</vt:lpstr>
      <vt:lpstr>（17）紹介状なしで受診する場合等の定額負担の見直し</vt:lpstr>
      <vt:lpstr>（17）紹介状なしで受診する場合等の定額負担の見直し</vt:lpstr>
      <vt:lpstr>PowerPoint プレゼンテーション</vt:lpstr>
      <vt:lpstr>（18）紹介受診重点医療機関における入院診療の評価の新設</vt:lpstr>
      <vt:lpstr>（19）紹介受診重点医療機関とかかりつけ医機能を有する医療機関の連携の推進</vt:lpstr>
      <vt:lpstr>連携強化診療情報提供料の評価対象（まとめ）</vt:lpstr>
      <vt:lpstr>（20）初診料及び外来診療料における紹介・逆紹介割合に基づく減算規定の見直し</vt:lpstr>
      <vt:lpstr>（20）初診料及び外来診療料における紹介・逆紹介割合に基づく減算規定の見直し</vt:lpstr>
      <vt:lpstr>PowerPoint プレゼンテーション</vt:lpstr>
      <vt:lpstr>オンライン診療に係る算定要件、施設基準及び点数水準に係る公益裁定</vt:lpstr>
      <vt:lpstr>（１）情報通信機器を用いた初診に係る評価の新設</vt:lpstr>
      <vt:lpstr>（２）情報通信機器を用いた医学管理等に係る評価の見直し</vt:lpstr>
      <vt:lpstr>PowerPoint プレゼンテーション</vt:lpstr>
      <vt:lpstr>PowerPoint プレゼンテーション</vt:lpstr>
      <vt:lpstr>PowerPoint プレゼンテーション</vt:lpstr>
      <vt:lpstr>PowerPoint プレゼンテーション</vt:lpstr>
      <vt:lpstr>（４）情報通信機器等を用いた外来栄養食事指導の評価の見直し</vt:lpstr>
      <vt:lpstr>PowerPoint プレゼンテーション</vt:lpstr>
      <vt:lpstr>入院医療の評価体系と期待される機能</vt:lpstr>
      <vt:lpstr>入院医療の評価体系と期待される機能（イメージ）</vt:lpstr>
      <vt:lpstr>PowerPoint プレゼンテーション</vt:lpstr>
      <vt:lpstr>PowerPoint プレゼンテーション</vt:lpstr>
      <vt:lpstr>入院医療の評価体系と期待される機能（イメージ）</vt:lpstr>
      <vt:lpstr>PowerPoint プレゼンテーション</vt:lpstr>
      <vt:lpstr>一般病棟用の重症度、医療・看護必要度に係る公益裁定</vt:lpstr>
      <vt:lpstr>急性期一般入院基本料（急性期一般入院料１～６）の内容</vt:lpstr>
      <vt:lpstr>重症度、医療・看護必要度の評価項目の見直し</vt:lpstr>
      <vt:lpstr>重症度、医療・看護必要度の施設基準の見直し</vt:lpstr>
      <vt:lpstr>重症度、医療・看護必要度Ⅱの要件化</vt:lpstr>
      <vt:lpstr>高度かつ専門的な急性期医療の提供体制（イメージ）</vt:lpstr>
      <vt:lpstr>高度かつ専門的な急性期医療の提供体制に係る評価の新設</vt:lpstr>
      <vt:lpstr>高度かつ専門的な急性期医療の提供体制に係る評価の新設</vt:lpstr>
      <vt:lpstr>総合入院体制加算の見直し①</vt:lpstr>
      <vt:lpstr>総合入院体制加算の見直し②</vt:lpstr>
      <vt:lpstr>救急医療管理加算の見直し</vt:lpstr>
      <vt:lpstr>手術後の患者に対する多職種による疼痛管理に係る評価の新設</vt:lpstr>
      <vt:lpstr>周術期における薬学的管理の評価の新設</vt:lpstr>
      <vt:lpstr>周術期の栄養管理の推進</vt:lpstr>
      <vt:lpstr>特定集中治療室等における重症患者の対応体制強化に係る評価</vt:lpstr>
      <vt:lpstr>特定集中治療室等における重症患者対応体制の強化に係る評価</vt:lpstr>
      <vt:lpstr>重症患者等に対する支援に係る評価の新設</vt:lpstr>
      <vt:lpstr>早期からの回復に向けた取組への評価</vt:lpstr>
      <vt:lpstr>救命救急入院料等に係る要件の見直し</vt:lpstr>
      <vt:lpstr>重症度、医療・看護必要度の評価項目及び判定基準の見直し</vt:lpstr>
      <vt:lpstr>救命救急入院料１及び３における重症度、医療・看護必要度の評価票の見直し</vt:lpstr>
      <vt:lpstr>救急搬送診療料の見直し（再掲）</vt:lpstr>
      <vt:lpstr>人工呼吸の評価の見直し（再掲）</vt:lpstr>
      <vt:lpstr>ECMO（体外式膜型人工肺）を用いた診療等に係る評価の見直し（再掲）</vt:lpstr>
      <vt:lpstr>PowerPoint プレゼンテーション</vt:lpstr>
      <vt:lpstr>PowerPoint プレゼンテーション</vt:lpstr>
      <vt:lpstr>PowerPoint プレゼンテーション</vt:lpstr>
      <vt:lpstr>PowerPoint プレゼンテーション</vt:lpstr>
      <vt:lpstr>地域包括ケア病棟入院料に係る施設基準</vt:lpstr>
      <vt:lpstr>地域包括ケア病棟入院料に係る見直し①</vt:lpstr>
      <vt:lpstr>地域包括ケア病棟入院料に係る見直し②</vt:lpstr>
      <vt:lpstr>PowerPoint プレゼンテーション</vt:lpstr>
      <vt:lpstr>地域包括ケア病棟入院料に係る見直し③</vt:lpstr>
      <vt:lpstr>回復期リハビリテーション病棟入院料の施設基準（イメージ）</vt:lpstr>
      <vt:lpstr>回復期リハビリテーション病棟入院料（施設基準）</vt:lpstr>
      <vt:lpstr>回復期リハビリテーション病棟入院料に係る見直し</vt:lpstr>
      <vt:lpstr>回復期リハビリテーション病棟入院料に係る見直し</vt:lpstr>
      <vt:lpstr>特定機能病院におけるリハビリテーションの評価</vt:lpstr>
      <vt:lpstr>PowerPoint プレゼンテーション</vt:lpstr>
      <vt:lpstr>療養病棟入院基本料</vt:lpstr>
      <vt:lpstr>療養病棟入院基本料の見直し①</vt:lpstr>
      <vt:lpstr>療養病棟入院基本料の見直し②</vt:lpstr>
      <vt:lpstr>医療区分について（参考）</vt:lpstr>
      <vt:lpstr>療養病棟入院基本料の点数（参考）</vt:lpstr>
      <vt:lpstr>PowerPoint プレゼンテーション</vt:lpstr>
      <vt:lpstr>患者の状態に応じた入院医療の評価について</vt:lpstr>
      <vt:lpstr>緩和ケア病棟入院料の見直し</vt:lpstr>
      <vt:lpstr>緩和ケア病棟入院料の概要</vt:lpstr>
      <vt:lpstr>有床診療所における評価の見直し</vt:lpstr>
      <vt:lpstr>専門機関との連携分娩管理の評価の新設</vt:lpstr>
      <vt:lpstr>PowerPoint プレゼンテーション</vt:lpstr>
      <vt:lpstr>短期滞在手術等基本料の評価の見直し①</vt:lpstr>
      <vt:lpstr>短期滞在手術等基本料の評価の見直し②</vt:lpstr>
      <vt:lpstr>短期滞在手術等基本料の評価の見直し（参考）</vt:lpstr>
      <vt:lpstr>短期滞在手術等基本料の対象手術等（参考）</vt:lpstr>
      <vt:lpstr>短期滞在手術等基本料の対象手術等（参考）</vt:lpstr>
      <vt:lpstr>DPC/PDPSの見直し</vt:lpstr>
      <vt:lpstr>医療機関別係数の見直し</vt:lpstr>
      <vt:lpstr>機能評価係数Ⅱの評価内容①</vt:lpstr>
      <vt:lpstr>機能評価係数Ⅱの評価内容②</vt:lpstr>
      <vt:lpstr>機能評価係数Ⅱの評価内容③（地域医療係数）</vt:lpstr>
      <vt:lpstr>機能評価係数Ⅱの評価内容④（地域医療係数）</vt:lpstr>
      <vt:lpstr>診断群分類点数表の見直し①</vt:lpstr>
      <vt:lpstr>診断群分類点数表の見直し②</vt:lpstr>
      <vt:lpstr>診断群分類点数表の見直し③</vt:lpstr>
      <vt:lpstr>診断群分類点数表の見直し④</vt:lpstr>
      <vt:lpstr>退院患者調査の見直し①</vt:lpstr>
      <vt:lpstr>退院患者調査の見直し②</vt:lpstr>
      <vt:lpstr>DPC/PDPSの算定対象とならない患者</vt:lpstr>
      <vt:lpstr>３月31日以前から入院している患者の取扱い</vt:lpstr>
      <vt:lpstr>PowerPoint プレゼンテーション</vt:lpstr>
      <vt:lpstr>褥瘡対策の見直し</vt:lpstr>
      <vt:lpstr>入退院支援の推進</vt:lpstr>
      <vt:lpstr>データ提出に係る届出を要件とする入院料の見直し</vt:lpstr>
      <vt:lpstr>画像診断情報等の適切な管理による医療安全対策に係る評価の新設</vt:lpstr>
      <vt:lpstr>病棟における栄養管理体制に対する評価の新設</vt:lpstr>
      <vt:lpstr>摂食嚥下支援加算の見直し①</vt:lpstr>
      <vt:lpstr>摂食嚥下支援加算の見直し②</vt:lpstr>
      <vt:lpstr>摂食嚥下支援加算の見直し③</vt:lpstr>
      <vt:lpstr>継続的な二次性骨折予防に係る評価の新設</vt:lpstr>
      <vt:lpstr>医療資源の少ない地域に配慮した評価の見直し</vt:lpstr>
      <vt:lpstr>PowerPoint プレゼンテーション</vt:lpstr>
      <vt:lpstr>PowerPoint プレゼンテーション</vt:lpstr>
      <vt:lpstr>（１）地域医療体制確保加算の見直し</vt:lpstr>
      <vt:lpstr>PowerPoint プレゼンテーション</vt:lpstr>
      <vt:lpstr>（２）医師事務作業補助体制加算の評価の充実</vt:lpstr>
      <vt:lpstr>（３）勤務医の負担軽減の取組の推進</vt:lpstr>
      <vt:lpstr>（４）夜間の看護配置に係る評価及び業務管理等の項目の見直し①</vt:lpstr>
      <vt:lpstr>（４）夜間の看護配置に係る評価及び業務管理等の項目の見直し②</vt:lpstr>
      <vt:lpstr>（５）特定行為研修修了者の活用の推進</vt:lpstr>
      <vt:lpstr>（６）看護補助者の更なる活用に係る評価の新設①</vt:lpstr>
      <vt:lpstr>（６）看護補助者の更なる活用に係る評価の新設②</vt:lpstr>
      <vt:lpstr>PowerPoint プレゼンテーション</vt:lpstr>
      <vt:lpstr>（１）継続診療加算の見直し （在宅療養支援診療所以外の診療所の訪問診療に対する評価）</vt:lpstr>
      <vt:lpstr>（１）継続診療加算の見直し （在宅療養支援診療所以外の診療所の訪問診療に対する評価）</vt:lpstr>
      <vt:lpstr>（２）外来在宅共同指導料の新設（再掲） （外来医療を担う医師と在宅医療を担う医師が共同して行う指導の評価）</vt:lpstr>
      <vt:lpstr>（３）在宅データ提出加算の新設 （外来医療等におけるデータ提出に係る評価の新設（再掲））</vt:lpstr>
      <vt:lpstr>外来医療等のデータ提出を始める医療機関のスケジュール（イメージ）（再掲）</vt:lpstr>
      <vt:lpstr>（４）在支診・在支病の施設基準の見直し</vt:lpstr>
      <vt:lpstr>PowerPoint プレゼンテーション</vt:lpstr>
      <vt:lpstr>（５）小児に対する在宅医療の評価の見直し</vt:lpstr>
      <vt:lpstr>PowerPoint プレゼンテーション</vt:lpstr>
      <vt:lpstr>（６）【訪問看護】利用者が安心して24時間対応等を受けられる体制の整備</vt:lpstr>
      <vt:lpstr>（６）【訪問看護】機能強化型訪問看護ステーションの見直し</vt:lpstr>
      <vt:lpstr>（６）【訪問看護】機能強化型訪問看護ステーションの要件等（参考）</vt:lpstr>
      <vt:lpstr>（６）【訪問看護】訪問看護に係る関係機関との連携強化</vt:lpstr>
      <vt:lpstr>（６）【訪問看護】訪問看護情報提供療養費における情報提供先（参考）</vt:lpstr>
      <vt:lpstr>（６）【訪問看護】複数名訪問看護加算の見直し</vt:lpstr>
      <vt:lpstr>（６）【訪問看護】訪問看護指示書の記載欄の見直し</vt:lpstr>
      <vt:lpstr>（６）【訪問看護】専門性の高い看護師による訪問看護の評価の推進</vt:lpstr>
      <vt:lpstr>（６）【訪問看護】訪問看護における特定行為の手順書の交付に係る評価の新設</vt:lpstr>
      <vt:lpstr>（６）【訪問看護】医療的ニーズの高い利用者の退院支援の見直し</vt:lpstr>
      <vt:lpstr>（６）【訪問看護】退院日のターミナルケアの見直し</vt:lpstr>
      <vt:lpstr>（６）【訪問看護】 ICTを活用した遠隔死亡診断の補助に対する評価の新設</vt:lpstr>
      <vt:lpstr>PowerPoint プレゼンテーション</vt:lpstr>
      <vt:lpstr>PowerPoint プレゼンテーション</vt:lpstr>
      <vt:lpstr>（１）不妊治療の保険適用の概要 （不妊治療の保険適用に係る政府方針）</vt:lpstr>
      <vt:lpstr>（１）不妊治療の保険適用の概要 （不妊治療の全体像）</vt:lpstr>
      <vt:lpstr>（１）不妊治療の保険適用の概要</vt:lpstr>
      <vt:lpstr>（１）不妊治療の保険適用の概要 （不妊治療の診療の流れと保険適用の範囲（令和４年４月以降））</vt:lpstr>
      <vt:lpstr>（１）不妊治療の保険適用の概要 （不妊治療の診療の流れと診療報酬点数（令和４年４月以降））</vt:lpstr>
      <vt:lpstr>（２）先進医療の検討状況 （先進医療として告示されている不妊治療関連の技術（令和４年３月４日時点））</vt:lpstr>
      <vt:lpstr>（２）先進医療の検討状況 （不妊治療関連の先進医療Ａの施設基準①（主として実施する医師に係る基準））</vt:lpstr>
      <vt:lpstr>（２）先進医療の検討状況 （不妊治療関連の先進医療Ａの施設基準②（保険医療機関に係る基準））</vt:lpstr>
      <vt:lpstr>（３）不妊治療に必要な医薬品への対応状況　①</vt:lpstr>
      <vt:lpstr>（３）不妊治療に必要な医薬品への対応状況　②</vt:lpstr>
      <vt:lpstr>（３）不妊治療に必要な医薬品への対応状況　③</vt:lpstr>
      <vt:lpstr>（４）移行期における助成金の取扱い （不妊治療の保険適用の円滑な移行に向けた支援）</vt:lpstr>
      <vt:lpstr>PowerPoint プレゼンテーション</vt:lpstr>
      <vt:lpstr>（１）小児かかりつけ診療料の見直し（再掲）</vt:lpstr>
      <vt:lpstr>（２）小児運動器疾患指導管理料の見直し（再掲）</vt:lpstr>
      <vt:lpstr>（３）小児慢性特定疾病やアレルギー疾患を有する児童等に関わる関係機関の連携（再掲）</vt:lpstr>
      <vt:lpstr>（４）小児入院医療管理料の評価①</vt:lpstr>
      <vt:lpstr>（４）小児入院医療管理料の評価②</vt:lpstr>
      <vt:lpstr>（４）小児入院医療管理料の評価③</vt:lpstr>
      <vt:lpstr>（４）小児入院医療管理料の評価④</vt:lpstr>
      <vt:lpstr>（４）小児入院医療管理料の評価⑤</vt:lpstr>
      <vt:lpstr>（５）小児特定集中治療室管理料の見直し</vt:lpstr>
      <vt:lpstr>（５）新生児特定集中治療室管理料等の見直し</vt:lpstr>
      <vt:lpstr>（６）成育連携支援加算の新設 （胎児が重篤な疾患を有すると診断された妊婦等への支援）</vt:lpstr>
      <vt:lpstr>（７）ハイリスク妊産婦連携指導料の見直し</vt:lpstr>
      <vt:lpstr>（８）地域連携分娩管理加算の新設（再掲） （専門機関との連携分娩管理の評価の新設）</vt:lpstr>
      <vt:lpstr>PowerPoint プレゼンテーション</vt:lpstr>
      <vt:lpstr>（１）がん患者指導管理料の見直し （がん患者の心理的不安を軽減するための体制の充実）</vt:lpstr>
      <vt:lpstr>（２）外来化学療法加算の見直し （悪性腫瘍の治療における安心・安全な外来化学療法の評価の新設）</vt:lpstr>
      <vt:lpstr>（３）外来化学療法に係る栄養管理の充実</vt:lpstr>
      <vt:lpstr>（４）放射線治療病室管理加算の見直し</vt:lpstr>
      <vt:lpstr>（５）がんゲノムプロファイリング検査等の見直し</vt:lpstr>
      <vt:lpstr>PowerPoint プレゼンテーション</vt:lpstr>
      <vt:lpstr>PowerPoint プレゼンテーション</vt:lpstr>
      <vt:lpstr>（１）指定難病の診断に必要な遺伝学的検査の評価</vt:lpstr>
      <vt:lpstr>（２）遠隔連携遺伝カウンセリングの新設</vt:lpstr>
      <vt:lpstr>（３）生体移植時における適切な検査の実施</vt:lpstr>
      <vt:lpstr>（４）知的障害を有するてんかん患者の診療に係る遠隔連携診療料の見直し</vt:lpstr>
      <vt:lpstr>（５）難病患者又はてんかん患者の診療における医療機関間の情報共有・連携の推進</vt:lpstr>
      <vt:lpstr>PowerPoint プレゼンテーション</vt:lpstr>
      <vt:lpstr>リハビリテーションの役割分担（イメージ）</vt:lpstr>
      <vt:lpstr>PowerPoint プレゼンテーション</vt:lpstr>
      <vt:lpstr>PowerPoint プレゼンテーション</vt:lpstr>
      <vt:lpstr>（１）疾患別リハビリテーション料の見直し （質の高いリハビリテーションの推進）</vt:lpstr>
      <vt:lpstr>（１）疾患別リハビリテーション料の見直し （質の高いリハビリテーションの推進）</vt:lpstr>
      <vt:lpstr>（２）運動器リハビリテーション料の見直し</vt:lpstr>
      <vt:lpstr>（３）リハビリテーションデータ提出加算の新設 （外来医療等におけるデータ提出に係る評価の新設（再掲））</vt:lpstr>
      <vt:lpstr>外来医療等のデータ提出を始める医療機関のスケジュール（イメージ） （再掲）</vt:lpstr>
      <vt:lpstr>PowerPoint プレゼンテーション</vt:lpstr>
      <vt:lpstr>（１）療養・就労両立支援指導料の見直し（再掲）</vt:lpstr>
      <vt:lpstr>（２）こころの連携指導料の新設（再掲） （かかりつけ医等及び精神科医等が連携した精神疾患を有する者等の診療に係る評価の新設）</vt:lpstr>
      <vt:lpstr>（３）依存症患者に対する医療の充実</vt:lpstr>
      <vt:lpstr>（４）摂食障害治療の体制及び対象患者の見直し （摂食障害入院医療管理加算及び精神科身体合併症管理加算の見直し）</vt:lpstr>
      <vt:lpstr>（５）通院・在宅精神療法の見直し （精神保健指定医の評価等）</vt:lpstr>
      <vt:lpstr>（５）通院・在宅精神療法の見直し （精神疾患を有する者の地域定着に向けた多職種による支援の評価）</vt:lpstr>
      <vt:lpstr>（５）通院・在宅精神療法の見直し （児童思春期精神科専門管理加算の見直し）</vt:lpstr>
      <vt:lpstr>（６）精神科在宅患者支援管理料の見直し （継続的な精神医療の提供を要する者に対する訪問支援の充実）</vt:lpstr>
      <vt:lpstr>（７）精神科救急医療体制の整備の推進</vt:lpstr>
      <vt:lpstr>（７）精神科救急医療体制の整備の推進</vt:lpstr>
      <vt:lpstr>（７）精神科救急医療体制の整備の推進</vt:lpstr>
      <vt:lpstr>（７）精神科救急医療体制の整備の推進</vt:lpstr>
      <vt:lpstr>（７）精神科救急医療体制の整備の推進 （精神科急性期病棟等におけるクロザピンの普及推進）</vt:lpstr>
      <vt:lpstr>（８）自殺企図者等への治療等の評価の見直し （救命救急医療における自殺企図患者等に対する治療等に係る評価の見直し）</vt:lpstr>
      <vt:lpstr>（８）自殺企図者等への治療等の評価の見直し （救急患者精神科継続支援料の見直し）</vt:lpstr>
      <vt:lpstr>（９）認知症専門診断管理料の見直し</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（１）医療技術評価分科会の評価を踏まえた対応</vt:lpstr>
      <vt:lpstr>（１）医療技術評価分科会の評価を踏まえた対応</vt:lpstr>
      <vt:lpstr>（１）医療技術評価分科会の評価を踏まえた対応</vt:lpstr>
      <vt:lpstr>（１）医療技術評価分科会の評価を踏まえた対応</vt:lpstr>
      <vt:lpstr>（１）医療技術評価分科会の評価を踏まえた対応</vt:lpstr>
      <vt:lpstr>（１）医療技術評価分科会の評価を踏まえた対応</vt:lpstr>
      <vt:lpstr>（１）医療技術評価分科会の評価を踏まえた対応</vt:lpstr>
      <vt:lpstr>（１）医療技術評価分科会の評価を踏まえた対応</vt:lpstr>
      <vt:lpstr>（１）医療技術評価分科会の評価を踏まえた対応</vt:lpstr>
      <vt:lpstr>（１）医療技術評価分科会の評価を踏まえた対応</vt:lpstr>
      <vt:lpstr>（１）医療技術評価分科会の評価を踏まえた対応</vt:lpstr>
      <vt:lpstr>（１）医療技術評価分科会の評価を踏まえた対応</vt:lpstr>
      <vt:lpstr>（１）医療技術評価分科会の評価を踏まえた対応</vt:lpstr>
      <vt:lpstr>（１）医療技術評価分科会の評価を踏まえた対応</vt:lpstr>
      <vt:lpstr>（１）医療技術評価分科会の評価を踏まえた対応</vt:lpstr>
      <vt:lpstr>PowerPoint プレゼンテーション</vt:lpstr>
      <vt:lpstr>PowerPoint プレゼンテーション</vt:lpstr>
      <vt:lpstr>PowerPoint プレゼンテーション</vt:lpstr>
      <vt:lpstr>（１）医療技術評価分科会の評価を踏まえた対応</vt:lpstr>
      <vt:lpstr>（２）手術等の医療技術の適切な評価</vt:lpstr>
      <vt:lpstr>（２）手術等の医療技術の適切な評価</vt:lpstr>
      <vt:lpstr>（２）手術等の医療技術の適切な評価</vt:lpstr>
      <vt:lpstr>（２）手術等の医療技術の適切な評価</vt:lpstr>
      <vt:lpstr>（２）手術等の医療技術の適切な評価</vt:lpstr>
      <vt:lpstr>（２）手術等の医療技術の適切な評価</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（３）質の高い臨床検査の適切な評価</vt:lpstr>
      <vt:lpstr>（４）プログラム医療機器に係る評価の新設</vt:lpstr>
      <vt:lpstr>（５）実勢価格等を踏まえた検体検査等の評価の適正化</vt:lpstr>
      <vt:lpstr>（６）人工腎臓の評価の見直し</vt:lpstr>
      <vt:lpstr>（６）人工腎臓に係る導入期加算の見直し</vt:lpstr>
      <vt:lpstr>（６）透析中の運動指導に係る評価の新設</vt:lpstr>
      <vt:lpstr>（６）在宅腹膜灌流に係る遠隔モニタリングの評価の新設</vt:lpstr>
      <vt:lpstr> （６）在宅血液透析指導管理料の見直し</vt:lpstr>
      <vt:lpstr>PowerPoint プレゼンテーション</vt:lpstr>
      <vt:lpstr>（１）情報通信機器を用いたカンファレンス等に係る要件の見直し</vt:lpstr>
      <vt:lpstr>（２）事務の簡素化・効率化</vt:lpstr>
      <vt:lpstr>（３）外来医療等におけるデータ提出に係る評価の新設（再掲）</vt:lpstr>
      <vt:lpstr>外来医療等のデータ提出を始める医療機関のスケジュール（イメージ）（再掲）</vt:lpstr>
      <vt:lpstr>（４）データ提出加算の要件化の拡大（再掲）</vt:lpstr>
      <vt:lpstr>（５）診療録管理体制加算の見直し</vt:lpstr>
      <vt:lpstr>（５）診療録管理体制加算の見直し（標準規格の導入に係る取組の推進）</vt:lpstr>
      <vt:lpstr>PowerPoint プレゼンテーション</vt:lpstr>
      <vt:lpstr>（１）医療機関における後発医薬品の使用促進</vt:lpstr>
      <vt:lpstr>【参考】後発医薬品の出荷停止等を踏まえた診療報酬上の臨時的な取扱いについて 　　　　　　　　　　　　　　　　　　　　　　　（令和３年９月21日事務連絡）</vt:lpstr>
      <vt:lpstr>（２）バイオ後続品に係る情報提供の評価</vt:lpstr>
      <vt:lpstr>PowerPoint プレゼンテーション</vt:lpstr>
      <vt:lpstr>PowerPoint プレゼンテーション</vt:lpstr>
      <vt:lpstr>経過措置について①</vt:lpstr>
      <vt:lpstr>経過措置について②</vt:lpstr>
      <vt:lpstr>経過措置について③</vt:lpstr>
      <vt:lpstr>経過措置について④</vt:lpstr>
      <vt:lpstr>経過措置について⑤</vt:lpstr>
      <vt:lpstr>経過措置について⑥</vt:lpstr>
      <vt:lpstr>経過措置について⑦</vt:lpstr>
      <vt:lpstr>経過措置について⑧</vt:lpstr>
      <vt:lpstr>経過措置について⑨</vt:lpstr>
      <vt:lpstr>経過措置について⑩</vt:lpstr>
      <vt:lpstr>令和４年度診療報酬改定に係る経過措置等の取扱い （新型コロナウイルス感染症に伴う診療報酬における対応について）</vt:lpstr>
      <vt:lpstr>新型コロナウイルス感染症に伴う診療報酬における対応について（施設基準関係）（参考）①</vt:lpstr>
      <vt:lpstr>新型コロナウイルス感染症に伴う診療報酬における対応について（施設基準関係）（参考）②</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cp:lastModifiedBy>日 医</cp:lastModifiedBy>
  <cp:revision>3</cp:revision>
  <cp:lastPrinted>2022-03-02T13:19:14Z</cp:lastPrinted>
  <dcterms:created xsi:type="dcterms:W3CDTF">2020-04-08T11:35:42Z</dcterms:created>
  <dcterms:modified xsi:type="dcterms:W3CDTF">2022-03-04T05:18:55Z</dcterms:modified>
</cp:coreProperties>
</file>